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1"/>
  </p:notesMasterIdLst>
  <p:handoutMasterIdLst>
    <p:handoutMasterId r:id="rId52"/>
  </p:handoutMasterIdLst>
  <p:sldIdLst>
    <p:sldId id="306" r:id="rId6"/>
    <p:sldId id="307" r:id="rId7"/>
    <p:sldId id="318" r:id="rId8"/>
    <p:sldId id="354" r:id="rId9"/>
    <p:sldId id="389" r:id="rId10"/>
    <p:sldId id="357" r:id="rId11"/>
    <p:sldId id="358" r:id="rId12"/>
    <p:sldId id="359" r:id="rId13"/>
    <p:sldId id="390" r:id="rId14"/>
    <p:sldId id="360" r:id="rId15"/>
    <p:sldId id="391" r:id="rId16"/>
    <p:sldId id="361" r:id="rId17"/>
    <p:sldId id="392" r:id="rId18"/>
    <p:sldId id="362" r:id="rId19"/>
    <p:sldId id="363" r:id="rId20"/>
    <p:sldId id="364" r:id="rId21"/>
    <p:sldId id="365" r:id="rId22"/>
    <p:sldId id="366" r:id="rId23"/>
    <p:sldId id="367" r:id="rId24"/>
    <p:sldId id="393" r:id="rId25"/>
    <p:sldId id="368" r:id="rId26"/>
    <p:sldId id="394" r:id="rId27"/>
    <p:sldId id="369" r:id="rId28"/>
    <p:sldId id="398" r:id="rId29"/>
    <p:sldId id="399" r:id="rId30"/>
    <p:sldId id="400" r:id="rId31"/>
    <p:sldId id="402" r:id="rId32"/>
    <p:sldId id="403" r:id="rId33"/>
    <p:sldId id="395" r:id="rId34"/>
    <p:sldId id="372" r:id="rId35"/>
    <p:sldId id="373" r:id="rId36"/>
    <p:sldId id="374" r:id="rId37"/>
    <p:sldId id="375" r:id="rId38"/>
    <p:sldId id="376" r:id="rId39"/>
    <p:sldId id="377" r:id="rId40"/>
    <p:sldId id="396" r:id="rId41"/>
    <p:sldId id="378" r:id="rId42"/>
    <p:sldId id="379" r:id="rId43"/>
    <p:sldId id="380" r:id="rId44"/>
    <p:sldId id="381" r:id="rId45"/>
    <p:sldId id="383" r:id="rId46"/>
    <p:sldId id="397" r:id="rId47"/>
    <p:sldId id="384" r:id="rId48"/>
    <p:sldId id="404" r:id="rId49"/>
    <p:sldId id="309" r:id="rId5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5613A9-1004-4507-B7BE-8BFC89476B80}" v="2" dt="2026-05-10T11:31:01.21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8"/>
    <p:restoredTop sz="94658"/>
  </p:normalViewPr>
  <p:slideViewPr>
    <p:cSldViewPr snapToGrid="0">
      <p:cViewPr varScale="1">
        <p:scale>
          <a:sx n="143" d="100"/>
          <a:sy n="143" d="100"/>
        </p:scale>
        <p:origin x="144" y="198"/>
      </p:cViewPr>
      <p:guideLst/>
    </p:cSldViewPr>
  </p:slideViewPr>
  <p:notesTextViewPr>
    <p:cViewPr>
      <p:scale>
        <a:sx n="1" d="1"/>
        <a:sy n="1" d="1"/>
      </p:scale>
      <p:origin x="0" y="0"/>
    </p:cViewPr>
  </p:notesTextViewPr>
  <p:notesViewPr>
    <p:cSldViewPr snapToGrid="0">
      <p:cViewPr>
        <p:scale>
          <a:sx n="1" d="2"/>
          <a:sy n="1" d="2"/>
        </p:scale>
        <p:origin x="6552" y="21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6/11/relationships/changesInfo" Target="changesInfos/changesInfo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31:01.218" v="1"/>
      <pc:docMkLst>
        <pc:docMk/>
      </pc:docMkLst>
      <pc:sldMasterChg chg="modSldLayout">
        <pc:chgData name="Wojciech Kustra" userId="afebd3d0-216b-4c4f-8992-1bf1fda6d5e8" providerId="ADAL" clId="{1D307E72-7901-4E61-A01B-3C4232ABCF63}" dt="2026-05-10T11:31:01.218" v="1"/>
        <pc:sldMasterMkLst>
          <pc:docMk/>
          <pc:sldMasterMk cId="3340033158" sldId="2147483689"/>
        </pc:sldMasterMkLst>
        <pc:sldLayoutChg chg="addSp delSp modSp">
          <pc:chgData name="Wojciech Kustra" userId="afebd3d0-216b-4c4f-8992-1bf1fda6d5e8" providerId="ADAL" clId="{1D307E72-7901-4E61-A01B-3C4232ABCF63}" dt="2026-05-10T11:31:01.218" v="1"/>
          <pc:sldLayoutMkLst>
            <pc:docMk/>
            <pc:sldMasterMk cId="3340033158" sldId="2147483689"/>
            <pc:sldLayoutMk cId="643281562" sldId="2147483698"/>
          </pc:sldLayoutMkLst>
          <pc:spChg chg="mod">
            <ac:chgData name="Wojciech Kustra" userId="afebd3d0-216b-4c4f-8992-1bf1fda6d5e8" providerId="ADAL" clId="{1D307E72-7901-4E61-A01B-3C4232ABCF63}" dt="2026-05-10T11:31:01.218" v="1"/>
            <ac:spMkLst>
              <pc:docMk/>
              <pc:sldMasterMk cId="3340033158" sldId="2147483689"/>
              <pc:sldLayoutMk cId="643281562" sldId="2147483698"/>
              <ac:spMk id="5" creationId="{29F6D3CA-54A5-A8F4-1A2F-F9E6A7E9D912}"/>
            </ac:spMkLst>
          </pc:spChg>
          <pc:grpChg chg="add mod">
            <ac:chgData name="Wojciech Kustra" userId="afebd3d0-216b-4c4f-8992-1bf1fda6d5e8" providerId="ADAL" clId="{1D307E72-7901-4E61-A01B-3C4232ABCF63}" dt="2026-05-10T11:31:01.218" v="1"/>
            <ac:grpSpMkLst>
              <pc:docMk/>
              <pc:sldMasterMk cId="3340033158" sldId="2147483689"/>
              <pc:sldLayoutMk cId="643281562" sldId="2147483698"/>
              <ac:grpSpMk id="3" creationId="{2802FBDB-E2BE-94ED-EA27-450304177879}"/>
            </ac:grpSpMkLst>
          </pc:grpChg>
          <pc:picChg chg="mod">
            <ac:chgData name="Wojciech Kustra" userId="afebd3d0-216b-4c4f-8992-1bf1fda6d5e8" providerId="ADAL" clId="{1D307E72-7901-4E61-A01B-3C4232ABCF63}" dt="2026-05-10T11:31:01.218" v="1"/>
            <ac:picMkLst>
              <pc:docMk/>
              <pc:sldMasterMk cId="3340033158" sldId="2147483689"/>
              <pc:sldLayoutMk cId="643281562" sldId="2147483698"/>
              <ac:picMk id="4" creationId="{6C9839A4-FF95-D343-3662-D784EB791AB2}"/>
            </ac:picMkLst>
          </pc:picChg>
          <pc:picChg chg="del">
            <ac:chgData name="Wojciech Kustra" userId="afebd3d0-216b-4c4f-8992-1bf1fda6d5e8" providerId="ADAL" clId="{1D307E72-7901-4E61-A01B-3C4232ABCF63}" dt="2026-05-10T11:31:00.464" v="0" actId="478"/>
            <ac:picMkLst>
              <pc:docMk/>
              <pc:sldMasterMk cId="3340033158" sldId="2147483689"/>
              <pc:sldLayoutMk cId="643281562" sldId="2147483698"/>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45175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FEBD0-92CC-5CA7-AA5C-28AFF1075C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797FB0-3023-68B9-C25F-F00FB92D78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A95C3E-6150-8CF1-9673-63E4BD17CAE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71554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9229717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7" name="Date Placeholder 6">
            <a:extLst>
              <a:ext uri="{FF2B5EF4-FFF2-40B4-BE49-F238E27FC236}">
                <a16:creationId xmlns:a16="http://schemas.microsoft.com/office/drawing/2014/main" id="{0E8215A0-1EF5-1F51-5F1F-B2D4C4EF5E34}"/>
              </a:ext>
            </a:extLst>
          </p:cNvPr>
          <p:cNvSpPr>
            <a:spLocks noGrp="1"/>
          </p:cNvSpPr>
          <p:nvPr>
            <p:ph type="dt" sz="half" idx="10"/>
          </p:nvPr>
        </p:nvSpPr>
        <p:spPr/>
        <p:txBody>
          <a:bodyPr/>
          <a:lstStyle/>
          <a:p>
            <a:fld id="{4718196F-D6A8-4337-B5FB-BC14D5412539}" type="datetime1">
              <a:rPr lang="en-US" smtClean="0"/>
              <a:t>5/10/2026</a:t>
            </a:fld>
            <a:endParaRPr lang="en-US"/>
          </a:p>
        </p:txBody>
      </p:sp>
      <p:sp>
        <p:nvSpPr>
          <p:cNvPr id="8" name="Footer Placeholder 7">
            <a:extLst>
              <a:ext uri="{FF2B5EF4-FFF2-40B4-BE49-F238E27FC236}">
                <a16:creationId xmlns:a16="http://schemas.microsoft.com/office/drawing/2014/main" id="{50FB9E4F-4A5C-0CDD-BC3F-DB6494265932}"/>
              </a:ext>
            </a:extLst>
          </p:cNvPr>
          <p:cNvSpPr>
            <a:spLocks noGrp="1"/>
          </p:cNvSpPr>
          <p:nvPr>
            <p:ph type="ftr" sz="quarter" idx="11"/>
          </p:nvPr>
        </p:nvSpPr>
        <p:spPr/>
        <p:txBody>
          <a:bodyPr/>
          <a:lstStyle/>
          <a:p>
            <a:pPr marL="16328">
              <a:lnSpc>
                <a:spcPts val="1408"/>
              </a:lnSpc>
            </a:pPr>
            <a:r>
              <a:rPr lang="en-US"/>
              <a:t>Introduction to Transport Research and Analysis</a:t>
            </a:r>
            <a:endParaRPr lang="fr-FR" spc="-13" dirty="0"/>
          </a:p>
        </p:txBody>
      </p:sp>
      <p:sp>
        <p:nvSpPr>
          <p:cNvPr id="9" name="Slide Number Placeholder 8">
            <a:extLst>
              <a:ext uri="{FF2B5EF4-FFF2-40B4-BE49-F238E27FC236}">
                <a16:creationId xmlns:a16="http://schemas.microsoft.com/office/drawing/2014/main" id="{276A9C72-DE7D-96D0-E1AD-89EE37FADEF2}"/>
              </a:ext>
            </a:extLst>
          </p:cNvPr>
          <p:cNvSpPr>
            <a:spLocks noGrp="1"/>
          </p:cNvSpPr>
          <p:nvPr>
            <p:ph type="sldNum" sz="quarter" idx="12"/>
          </p:nvPr>
        </p:nvSpPr>
        <p:spPr/>
        <p:txBody>
          <a:body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a:xfrm>
            <a:off x="609600" y="6377940"/>
            <a:ext cx="4136057" cy="342900"/>
          </a:xfrm>
        </p:spPr>
        <p:txBody>
          <a:bodyPr lIns="0" tIns="0" rIns="0" bIns="0"/>
          <a:lstStyle>
            <a:lvl1pPr algn="l">
              <a:defRPr>
                <a:solidFill>
                  <a:schemeClr val="tx1">
                    <a:tint val="75000"/>
                  </a:schemeClr>
                </a:solidFill>
              </a:defRPr>
            </a:lvl1pPr>
          </a:lstStyle>
          <a:p>
            <a:fld id="{F6D641C5-7370-4AB3-8087-EEF8920C4D90}"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6" name="Holder 6"/>
          <p:cNvSpPr>
            <a:spLocks noGrp="1"/>
          </p:cNvSpPr>
          <p:nvPr>
            <p:ph type="dt" sz="half" idx="6"/>
          </p:nvPr>
        </p:nvSpPr>
        <p:spPr>
          <a:xfrm>
            <a:off x="609601" y="6377940"/>
            <a:ext cx="4360222" cy="342900"/>
          </a:xfrm>
        </p:spPr>
        <p:txBody>
          <a:bodyPr lIns="0" tIns="0" rIns="0" bIns="0"/>
          <a:lstStyle>
            <a:lvl1pPr algn="l">
              <a:defRPr>
                <a:solidFill>
                  <a:schemeClr val="tx1">
                    <a:tint val="75000"/>
                  </a:schemeClr>
                </a:solidFill>
              </a:defRPr>
            </a:lvl1pPr>
          </a:lstStyle>
          <a:p>
            <a:fld id="{8E4CA7B1-E388-46A4-9670-6FB75CBDD60E}"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4" name="Holder 4"/>
          <p:cNvSpPr>
            <a:spLocks noGrp="1"/>
          </p:cNvSpPr>
          <p:nvPr>
            <p:ph type="dt" sz="half" idx="6"/>
          </p:nvPr>
        </p:nvSpPr>
        <p:spPr>
          <a:xfrm>
            <a:off x="609600" y="6377940"/>
            <a:ext cx="4692731" cy="342900"/>
          </a:xfrm>
        </p:spPr>
        <p:txBody>
          <a:bodyPr lIns="0" tIns="0" rIns="0" bIns="0"/>
          <a:lstStyle>
            <a:lvl1pPr algn="l">
              <a:defRPr>
                <a:solidFill>
                  <a:schemeClr val="tx1">
                    <a:tint val="75000"/>
                  </a:schemeClr>
                </a:solidFill>
              </a:defRPr>
            </a:lvl1pPr>
          </a:lstStyle>
          <a:p>
            <a:fld id="{6C64EA13-EAE9-4F0B-BE96-A76A3FE46D57}" type="datetime1">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3" name="Holder 3"/>
          <p:cNvSpPr>
            <a:spLocks noGrp="1"/>
          </p:cNvSpPr>
          <p:nvPr>
            <p:ph type="dt" sz="half" idx="6"/>
          </p:nvPr>
        </p:nvSpPr>
        <p:spPr>
          <a:xfrm>
            <a:off x="609601" y="6377940"/>
            <a:ext cx="4265220" cy="342900"/>
          </a:xfrm>
        </p:spPr>
        <p:txBody>
          <a:bodyPr lIns="0" tIns="0" rIns="0" bIns="0"/>
          <a:lstStyle>
            <a:lvl1pPr algn="l">
              <a:defRPr>
                <a:solidFill>
                  <a:schemeClr val="tx1">
                    <a:tint val="75000"/>
                  </a:schemeClr>
                </a:solidFill>
              </a:defRPr>
            </a:lvl1pPr>
          </a:lstStyle>
          <a:p>
            <a:fld id="{DB6E19BD-9944-45D0-AE8C-B5D59D6C8EEE}" type="datetime1">
              <a:rPr lang="en-US" smtClean="0"/>
              <a:t>5/10/2026</a:t>
            </a:fld>
            <a:endParaRPr lang="en-US" dirty="0"/>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2802FBDB-E2BE-94ED-EA27-450304177879}"/>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6C9839A4-FF95-D343-3662-D784EB791AB2}"/>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29F6D3CA-54A5-A8F4-1A2F-F9E6A7E9D912}"/>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64328156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7207689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Introduction à la recherche et à l'analyse dans le domaine des transports</a:t>
            </a:r>
            <a:endParaRPr lang="fr-FR" spc="-13" dirty="0"/>
          </a:p>
        </p:txBody>
      </p:sp>
      <p:sp>
        <p:nvSpPr>
          <p:cNvPr id="5" name="Holder 5"/>
          <p:cNvSpPr>
            <a:spLocks noGrp="1"/>
          </p:cNvSpPr>
          <p:nvPr>
            <p:ph type="dt" sz="half" idx="6"/>
          </p:nvPr>
        </p:nvSpPr>
        <p:spPr>
          <a:xfrm>
            <a:off x="609601" y="6377940"/>
            <a:ext cx="4585854" cy="342900"/>
          </a:xfrm>
          <a:prstGeom prst="rect">
            <a:avLst/>
          </a:prstGeom>
        </p:spPr>
        <p:txBody>
          <a:bodyPr wrap="square" lIns="0" tIns="0" rIns="0" bIns="0">
            <a:spAutoFit/>
          </a:bodyPr>
          <a:lstStyle>
            <a:lvl1pPr algn="l">
              <a:defRPr>
                <a:solidFill>
                  <a:schemeClr val="tx1">
                    <a:tint val="75000"/>
                  </a:schemeClr>
                </a:solidFill>
              </a:defRPr>
            </a:lvl1pPr>
          </a:lstStyle>
          <a:p>
            <a:fld id="{A020C387-3705-4EF1-B48E-8E2137B34938}" type="datetime1">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8" r:id="rId6"/>
    <p:sldLayoutId id="2147483699" r:id="rId7"/>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9031561" cy="573865"/>
          </a:xfrm>
        </p:spPr>
        <p:txBody>
          <a:bodyPr/>
          <a:lstStyle/>
          <a:p>
            <a:pPr algn="l"/>
            <a:r>
              <a:rPr lang="pl-PL" dirty="0">
                <a:solidFill>
                  <a:srgbClr val="0070C0"/>
                </a:solidFill>
              </a:rPr>
              <a:t>Module</a:t>
            </a:r>
            <a:r>
              <a:rPr lang="en-US" dirty="0">
                <a:solidFill>
                  <a:srgbClr val="0070C0"/>
                </a:solidFill>
              </a:rPr>
              <a:t> 1 </a:t>
            </a:r>
            <a:r>
              <a:rPr lang="pl-PL" dirty="0">
                <a:solidFill>
                  <a:srgbClr val="0070C0"/>
                </a:solidFill>
              </a:rPr>
              <a:t>: </a:t>
            </a:r>
            <a:r>
              <a:rPr lang="en-US" dirty="0">
                <a:solidFill>
                  <a:srgbClr val="0070C0"/>
                </a:solidFill>
              </a:rPr>
              <a:t>Introduction à la recherche et à l'analyse dans le domaine des transports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solidFill>
              <a:schemeClr val="bg1"/>
            </a:solidFill>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dirty="0">
                <a:solidFill>
                  <a:srgbClr val="0070C0"/>
                </a:solidFill>
              </a:rPr>
              <a:t>Cours </a:t>
            </a:r>
            <a:r>
              <a:rPr lang="en-US" dirty="0">
                <a:solidFill>
                  <a:srgbClr val="0070C0"/>
                </a:solidFill>
              </a:rPr>
              <a:t>n° 2 </a:t>
            </a:r>
            <a:r>
              <a:rPr lang="pl-PL" dirty="0">
                <a:solidFill>
                  <a:srgbClr val="0070C0"/>
                </a:solidFill>
              </a:rPr>
              <a:t>: </a:t>
            </a:r>
            <a:r>
              <a:rPr lang="en-US" dirty="0">
                <a:solidFill>
                  <a:srgbClr val="0070C0"/>
                </a:solidFill>
              </a:rPr>
              <a:t>Méthodes de recherche dans le domaine des transports</a:t>
            </a:r>
            <a:endParaRPr lang="pl-PL"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5245F-1E3C-EDFE-AA85-B67B8FE7E8C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2B84E7C-EAEB-E810-86C9-F36D1E8BDB52}"/>
              </a:ext>
            </a:extLst>
          </p:cNvPr>
          <p:cNvSpPr txBox="1">
            <a:spLocks noGrp="1"/>
          </p:cNvSpPr>
          <p:nvPr>
            <p:ph type="title"/>
          </p:nvPr>
        </p:nvSpPr>
        <p:spPr>
          <a:xfrm>
            <a:off x="726281" y="422573"/>
            <a:ext cx="82272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t>
            </a:r>
            <a:r>
              <a:rPr lang="en-US" sz="2400" b="1" dirty="0">
                <a:solidFill>
                  <a:schemeClr val="bg1"/>
                </a:solidFill>
              </a:rPr>
              <a:t>Aperçu des méthodes de recherche en matière de transport</a:t>
            </a:r>
          </a:p>
        </p:txBody>
      </p:sp>
      <p:sp>
        <p:nvSpPr>
          <p:cNvPr id="3" name="object 3">
            <a:extLst>
              <a:ext uri="{FF2B5EF4-FFF2-40B4-BE49-F238E27FC236}">
                <a16:creationId xmlns:a16="http://schemas.microsoft.com/office/drawing/2014/main" id="{EECED76D-4802-1699-7B14-85511A8CDCFC}"/>
              </a:ext>
            </a:extLst>
          </p:cNvPr>
          <p:cNvSpPr txBox="1"/>
          <p:nvPr/>
        </p:nvSpPr>
        <p:spPr>
          <a:xfrm>
            <a:off x="733424" y="1486993"/>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Deux grandes catégories </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11" name="object 3">
            <a:extLst>
              <a:ext uri="{FF2B5EF4-FFF2-40B4-BE49-F238E27FC236}">
                <a16:creationId xmlns:a16="http://schemas.microsoft.com/office/drawing/2014/main" id="{351B004C-A24B-0C05-363E-B23671A34EBE}"/>
              </a:ext>
            </a:extLst>
          </p:cNvPr>
          <p:cNvSpPr txBox="1"/>
          <p:nvPr/>
        </p:nvSpPr>
        <p:spPr>
          <a:xfrm>
            <a:off x="726281" y="4580625"/>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Pourquoi les méthodes de recherche sont-elles importantes </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12" name="object 3">
            <a:extLst>
              <a:ext uri="{FF2B5EF4-FFF2-40B4-BE49-F238E27FC236}">
                <a16:creationId xmlns:a16="http://schemas.microsoft.com/office/drawing/2014/main" id="{8BD15AA8-DF95-1753-6EDA-111F0B870B59}"/>
              </a:ext>
            </a:extLst>
          </p:cNvPr>
          <p:cNvSpPr txBox="1"/>
          <p:nvPr/>
        </p:nvSpPr>
        <p:spPr>
          <a:xfrm>
            <a:off x="726281" y="5070352"/>
            <a:ext cx="10725152" cy="1206558"/>
          </a:xfrm>
          <a:prstGeom prst="rect">
            <a:avLst/>
          </a:prstGeom>
        </p:spPr>
        <p:txBody>
          <a:bodyPr vert="horz" wrap="square" lIns="0" tIns="16329" rIns="0" bIns="0" rtlCol="0">
            <a:spAutoFit/>
          </a:bodyPr>
          <a:lstStyle/>
          <a:p>
            <a:pPr marL="800100" lvl="1" indent="-342900">
              <a:lnSpc>
                <a:spcPct val="100000"/>
              </a:lnSpc>
              <a:spcBef>
                <a:spcPts val="600"/>
              </a:spcBef>
              <a:spcAft>
                <a:spcPts val="800"/>
              </a:spcAft>
              <a:buFont typeface="Arial" panose="020B0604020202020204" pitchFamily="34" charset="0"/>
              <a:buChar char="•"/>
              <a:tabLst>
                <a:tab pos="9144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Elles contribuent à améliorer la planification des transports</a:t>
            </a:r>
          </a:p>
          <a:p>
            <a:pPr marL="800100" lvl="1" indent="-342900">
              <a:lnSpc>
                <a:spcPct val="100000"/>
              </a:lnSpc>
              <a:spcBef>
                <a:spcPts val="600"/>
              </a:spcBef>
              <a:spcAft>
                <a:spcPts val="800"/>
              </a:spcAft>
              <a:buFont typeface="Arial" panose="020B0604020202020204" pitchFamily="34" charset="0"/>
              <a:buChar char="•"/>
              <a:tabLst>
                <a:tab pos="9144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Elles éclairent les investissements dans les infrastructures</a:t>
            </a:r>
          </a:p>
          <a:p>
            <a:pPr marL="800100" lvl="1" indent="-342900">
              <a:lnSpc>
                <a:spcPct val="100000"/>
              </a:lnSpc>
              <a:spcBef>
                <a:spcPts val="600"/>
              </a:spcBef>
              <a:spcAft>
                <a:spcPts val="800"/>
              </a:spcAft>
              <a:buFont typeface="Arial" panose="020B0604020202020204" pitchFamily="34" charset="0"/>
              <a:buChar char="•"/>
              <a:tabLst>
                <a:tab pos="9144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Elles soutiennent les décisions politiques</a:t>
            </a:r>
          </a:p>
        </p:txBody>
      </p:sp>
      <p:pic>
        <p:nvPicPr>
          <p:cNvPr id="10" name="Picture 9" descr="A diagram of a light bulb&#10;&#10;AI-generated content may be incorrect.">
            <a:extLst>
              <a:ext uri="{FF2B5EF4-FFF2-40B4-BE49-F238E27FC236}">
                <a16:creationId xmlns:a16="http://schemas.microsoft.com/office/drawing/2014/main" id="{1D7B5ADC-1451-E417-06CD-464F7FFD21EE}"/>
              </a:ext>
            </a:extLst>
          </p:cNvPr>
          <p:cNvPicPr>
            <a:picLocks noChangeAspect="1"/>
          </p:cNvPicPr>
          <p:nvPr/>
        </p:nvPicPr>
        <p:blipFill>
          <a:blip r:embed="rId2" cstate="print">
            <a:extLst>
              <a:ext uri="{28A0092B-C50C-407E-A947-70E740481C1C}">
                <a14:useLocalDpi xmlns:a14="http://schemas.microsoft.com/office/drawing/2010/main" val="0"/>
              </a:ext>
            </a:extLst>
          </a:blip>
          <a:srcRect l="2633" t="9958" r="3458" b="11119"/>
          <a:stretch/>
        </p:blipFill>
        <p:spPr>
          <a:xfrm>
            <a:off x="2675164" y="1880763"/>
            <a:ext cx="6196520" cy="2640876"/>
          </a:xfrm>
          <a:prstGeom prst="rect">
            <a:avLst/>
          </a:prstGeom>
        </p:spPr>
      </p:pic>
      <p:sp>
        <p:nvSpPr>
          <p:cNvPr id="4" name="Slide Number Placeholder 3">
            <a:extLst>
              <a:ext uri="{FF2B5EF4-FFF2-40B4-BE49-F238E27FC236}">
                <a16:creationId xmlns:a16="http://schemas.microsoft.com/office/drawing/2014/main" id="{F812723A-5B68-51BF-F4E6-E18F20BC60B1}"/>
              </a:ext>
            </a:extLst>
          </p:cNvPr>
          <p:cNvSpPr>
            <a:spLocks noGrp="1"/>
          </p:cNvSpPr>
          <p:nvPr>
            <p:ph type="sldNum" sz="quarter" idx="7"/>
          </p:nvPr>
        </p:nvSpPr>
        <p:spPr/>
        <p:txBody>
          <a:bodyPr/>
          <a:lstStyle/>
          <a:p>
            <a:pPr marL="103685">
              <a:lnSpc>
                <a:spcPts val="1633"/>
              </a:lnSpc>
            </a:pPr>
            <a:fld id="{81D60167-4931-47E6-BA6A-407CBD079E47}" type="slidenum">
              <a:rPr lang="en-AT" spc="-64" smtClean="0"/>
              <a:t>10</a:t>
            </a:fld>
            <a:endParaRPr lang="en-AT" spc="-64" dirty="0"/>
          </a:p>
        </p:txBody>
      </p:sp>
      <p:sp>
        <p:nvSpPr>
          <p:cNvPr id="9" name="object 3">
            <a:extLst>
              <a:ext uri="{FF2B5EF4-FFF2-40B4-BE49-F238E27FC236}">
                <a16:creationId xmlns:a16="http://schemas.microsoft.com/office/drawing/2014/main" id="{3DFF2C21-94D7-FCA9-13AD-EA222399869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Aperçu des méthodes de recherche dans le domaine des transports</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02014CBF-B21B-ED66-B1E6-428B4AAF30D8}"/>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383F5799-4D7B-5968-356B-A1FA1FF2C82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3207156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FD1F5-532B-8857-55E8-61932B7F94E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1D33B3F-A0C3-8F54-216E-2F5BAD56C0C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t>Méthodes de recherche quantitative</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DCAE93CB-49D4-564D-E66A-02344B24C626}"/>
              </a:ext>
            </a:extLst>
          </p:cNvPr>
          <p:cNvSpPr>
            <a:spLocks noGrp="1"/>
          </p:cNvSpPr>
          <p:nvPr>
            <p:ph type="sldNum" sz="quarter" idx="7"/>
          </p:nvPr>
        </p:nvSpPr>
        <p:spPr/>
        <p:txBody>
          <a:bodyPr/>
          <a:lstStyle/>
          <a:p>
            <a:pPr marL="103685">
              <a:lnSpc>
                <a:spcPts val="1633"/>
              </a:lnSpc>
            </a:pPr>
            <a:fld id="{81D60167-4931-47E6-BA6A-407CBD079E47}" type="slidenum">
              <a:rPr lang="en-AT" spc="-64" smtClean="0"/>
              <a:t>11</a:t>
            </a:fld>
            <a:endParaRPr lang="en-AT" spc="-64" dirty="0"/>
          </a:p>
        </p:txBody>
      </p:sp>
      <p:sp>
        <p:nvSpPr>
          <p:cNvPr id="4" name="object 6">
            <a:extLst>
              <a:ext uri="{FF2B5EF4-FFF2-40B4-BE49-F238E27FC236}">
                <a16:creationId xmlns:a16="http://schemas.microsoft.com/office/drawing/2014/main" id="{FDD6DB8F-7664-0E17-1835-8A94F10F5180}"/>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7" name="object 6">
            <a:extLst>
              <a:ext uri="{FF2B5EF4-FFF2-40B4-BE49-F238E27FC236}">
                <a16:creationId xmlns:a16="http://schemas.microsoft.com/office/drawing/2014/main" id="{45931817-BA9E-2F1A-1A88-E333DE04C1A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2034378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0DCFF-F3A1-10A9-6DC7-4225D6A26B6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651FD96-1EFA-D0D8-BA3E-F2C2A4038F3A}"/>
              </a:ext>
            </a:extLst>
          </p:cNvPr>
          <p:cNvSpPr txBox="1">
            <a:spLocks noGrp="1"/>
          </p:cNvSpPr>
          <p:nvPr>
            <p:ph type="title"/>
          </p:nvPr>
        </p:nvSpPr>
        <p:spPr>
          <a:xfrm>
            <a:off x="726280" y="422573"/>
            <a:ext cx="53697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Méthodes de recherche quantitative</a:t>
            </a:r>
          </a:p>
        </p:txBody>
      </p:sp>
      <p:pic>
        <p:nvPicPr>
          <p:cNvPr id="10" name="Picture 9" descr="A diagram of a diagram of a transportation system&#10;&#10;AI-generated content may be incorrect.">
            <a:extLst>
              <a:ext uri="{FF2B5EF4-FFF2-40B4-BE49-F238E27FC236}">
                <a16:creationId xmlns:a16="http://schemas.microsoft.com/office/drawing/2014/main" id="{98E9748B-8D49-FC9D-0B8A-56D265F65E8E}"/>
              </a:ext>
            </a:extLst>
          </p:cNvPr>
          <p:cNvPicPr>
            <a:picLocks noChangeAspect="1"/>
          </p:cNvPicPr>
          <p:nvPr/>
        </p:nvPicPr>
        <p:blipFill>
          <a:blip r:embed="rId2" cstate="print">
            <a:extLst>
              <a:ext uri="{28A0092B-C50C-407E-A947-70E740481C1C}">
                <a14:useLocalDpi xmlns:a14="http://schemas.microsoft.com/office/drawing/2010/main" val="0"/>
              </a:ext>
            </a:extLst>
          </a:blip>
          <a:srcRect l="11981" t="24114" r="8720" b="10639"/>
          <a:stretch/>
        </p:blipFill>
        <p:spPr>
          <a:xfrm>
            <a:off x="1832160" y="1676688"/>
            <a:ext cx="8521430" cy="4170062"/>
          </a:xfrm>
          <a:prstGeom prst="rect">
            <a:avLst/>
          </a:prstGeom>
        </p:spPr>
      </p:pic>
      <p:sp>
        <p:nvSpPr>
          <p:cNvPr id="3" name="Slide Number Placeholder 2">
            <a:extLst>
              <a:ext uri="{FF2B5EF4-FFF2-40B4-BE49-F238E27FC236}">
                <a16:creationId xmlns:a16="http://schemas.microsoft.com/office/drawing/2014/main" id="{7EBE3ECC-5A24-32D1-DDA4-93D15DFD82A2}"/>
              </a:ext>
            </a:extLst>
          </p:cNvPr>
          <p:cNvSpPr>
            <a:spLocks noGrp="1"/>
          </p:cNvSpPr>
          <p:nvPr>
            <p:ph type="sldNum" sz="quarter" idx="7"/>
          </p:nvPr>
        </p:nvSpPr>
        <p:spPr/>
        <p:txBody>
          <a:bodyPr/>
          <a:lstStyle/>
          <a:p>
            <a:pPr marL="103685">
              <a:lnSpc>
                <a:spcPts val="1633"/>
              </a:lnSpc>
            </a:pPr>
            <a:fld id="{81D60167-4931-47E6-BA6A-407CBD079E47}" type="slidenum">
              <a:rPr lang="en-AT" spc="-64" smtClean="0"/>
              <a:t>12</a:t>
            </a:fld>
            <a:endParaRPr lang="en-AT" spc="-64" dirty="0"/>
          </a:p>
        </p:txBody>
      </p:sp>
      <p:sp>
        <p:nvSpPr>
          <p:cNvPr id="4" name="object 3">
            <a:extLst>
              <a:ext uri="{FF2B5EF4-FFF2-40B4-BE49-F238E27FC236}">
                <a16:creationId xmlns:a16="http://schemas.microsoft.com/office/drawing/2014/main" id="{031E14C8-D254-A96A-1B1D-C3DCCA11BE6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Qu'est-ce que la recherche quantitative ?</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9FC6ACE4-513C-1B86-F623-DFB5BCD2EC7A}"/>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A2AD4604-986B-B20E-4B80-3B304D37FA5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2214052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2FB23-AF01-D8BC-1F55-43B3A195064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145B6EF-311E-A5B6-7393-2C802CEEE50B}"/>
              </a:ext>
            </a:extLst>
          </p:cNvPr>
          <p:cNvSpPr txBox="1">
            <a:spLocks noGrp="1"/>
          </p:cNvSpPr>
          <p:nvPr>
            <p:ph type="title"/>
          </p:nvPr>
        </p:nvSpPr>
        <p:spPr>
          <a:xfrm>
            <a:off x="726281" y="422573"/>
            <a:ext cx="53697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Méthodes de recherche quantitative</a:t>
            </a:r>
          </a:p>
        </p:txBody>
      </p:sp>
      <p:pic>
        <p:nvPicPr>
          <p:cNvPr id="10" name="Picture 9" descr="A diagram of a method&#10;&#10;AI-generated content may be incorrect.">
            <a:extLst>
              <a:ext uri="{FF2B5EF4-FFF2-40B4-BE49-F238E27FC236}">
                <a16:creationId xmlns:a16="http://schemas.microsoft.com/office/drawing/2014/main" id="{F7CFA91C-F48F-DDD8-0CAF-57D599B5D2CC}"/>
              </a:ext>
            </a:extLst>
          </p:cNvPr>
          <p:cNvPicPr>
            <a:picLocks noChangeAspect="1"/>
          </p:cNvPicPr>
          <p:nvPr/>
        </p:nvPicPr>
        <p:blipFill>
          <a:blip r:embed="rId2" cstate="print">
            <a:extLst>
              <a:ext uri="{28A0092B-C50C-407E-A947-70E740481C1C}">
                <a14:useLocalDpi xmlns:a14="http://schemas.microsoft.com/office/drawing/2010/main" val="0"/>
              </a:ext>
            </a:extLst>
          </a:blip>
          <a:srcRect l="2496" t="6161" r="2897" b="6161"/>
          <a:stretch/>
        </p:blipFill>
        <p:spPr>
          <a:xfrm>
            <a:off x="2808085" y="968779"/>
            <a:ext cx="6575830" cy="5184499"/>
          </a:xfrm>
          <a:prstGeom prst="rect">
            <a:avLst/>
          </a:prstGeom>
        </p:spPr>
      </p:pic>
      <p:sp>
        <p:nvSpPr>
          <p:cNvPr id="3" name="Slide Number Placeholder 2">
            <a:extLst>
              <a:ext uri="{FF2B5EF4-FFF2-40B4-BE49-F238E27FC236}">
                <a16:creationId xmlns:a16="http://schemas.microsoft.com/office/drawing/2014/main" id="{36E2C9C7-0D13-AD8B-9BEC-066E79AEEAC2}"/>
              </a:ext>
            </a:extLst>
          </p:cNvPr>
          <p:cNvSpPr>
            <a:spLocks noGrp="1"/>
          </p:cNvSpPr>
          <p:nvPr>
            <p:ph type="sldNum" sz="quarter" idx="7"/>
          </p:nvPr>
        </p:nvSpPr>
        <p:spPr/>
        <p:txBody>
          <a:bodyPr/>
          <a:lstStyle/>
          <a:p>
            <a:pPr marL="103685">
              <a:lnSpc>
                <a:spcPts val="1633"/>
              </a:lnSpc>
            </a:pPr>
            <a:fld id="{81D60167-4931-47E6-BA6A-407CBD079E47}" type="slidenum">
              <a:rPr lang="en-AT" spc="-64" smtClean="0"/>
              <a:t>13</a:t>
            </a:fld>
            <a:endParaRPr lang="en-AT" spc="-64" dirty="0"/>
          </a:p>
        </p:txBody>
      </p:sp>
      <p:sp>
        <p:nvSpPr>
          <p:cNvPr id="5" name="object 3">
            <a:extLst>
              <a:ext uri="{FF2B5EF4-FFF2-40B4-BE49-F238E27FC236}">
                <a16:creationId xmlns:a16="http://schemas.microsoft.com/office/drawing/2014/main" id="{456A4B0F-E85A-55B4-DC25-8F771F3161A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Méthodes quantitatives courantes</a:t>
            </a:r>
            <a:endParaRPr lang="en-GB" sz="3200" b="1" dirty="0">
              <a:solidFill>
                <a:schemeClr val="tx1"/>
              </a:solidFill>
              <a:latin typeface="Aptos" panose="020B0004020202020204" pitchFamily="34" charset="0"/>
              <a:cs typeface="Arial"/>
            </a:endParaRPr>
          </a:p>
        </p:txBody>
      </p:sp>
      <p:sp>
        <p:nvSpPr>
          <p:cNvPr id="4" name="object 6">
            <a:extLst>
              <a:ext uri="{FF2B5EF4-FFF2-40B4-BE49-F238E27FC236}">
                <a16:creationId xmlns:a16="http://schemas.microsoft.com/office/drawing/2014/main" id="{9D29D224-941C-FEF0-E7B4-72AD2E0CDC7A}"/>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BF7C9707-603B-C84C-4B03-8E7329A7FBA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3597097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0EF5C-83AF-C1EC-7564-9F32CD921F3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49559EF-9FC4-6273-23EB-FD2C4D7B0EDE}"/>
              </a:ext>
            </a:extLst>
          </p:cNvPr>
          <p:cNvSpPr txBox="1">
            <a:spLocks noGrp="1"/>
          </p:cNvSpPr>
          <p:nvPr>
            <p:ph type="title"/>
          </p:nvPr>
        </p:nvSpPr>
        <p:spPr>
          <a:xfrm>
            <a:off x="726281" y="422573"/>
            <a:ext cx="550306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Méthodes de recherche quantitative</a:t>
            </a:r>
          </a:p>
        </p:txBody>
      </p:sp>
      <p:sp>
        <p:nvSpPr>
          <p:cNvPr id="11" name="object 3">
            <a:extLst>
              <a:ext uri="{FF2B5EF4-FFF2-40B4-BE49-F238E27FC236}">
                <a16:creationId xmlns:a16="http://schemas.microsoft.com/office/drawing/2014/main" id="{0A7C94B1-0CC7-526D-7233-BCF31A2F43A8}"/>
              </a:ext>
            </a:extLst>
          </p:cNvPr>
          <p:cNvSpPr txBox="1"/>
          <p:nvPr/>
        </p:nvSpPr>
        <p:spPr>
          <a:xfrm>
            <a:off x="726282" y="3170138"/>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0"/>
              </a:spcBef>
              <a:buFont typeface="Arial" panose="020B0604020202020204" pitchFamily="34" charset="0"/>
              <a:buChar char="•"/>
            </a:pPr>
            <a:r>
              <a:rPr lang="en-US" sz="1800" b="1" dirty="0">
                <a:latin typeface="Aptos" panose="020B0004020202020204" pitchFamily="34" charset="0"/>
              </a:rPr>
              <a:t>Techniques courantes</a:t>
            </a:r>
          </a:p>
        </p:txBody>
      </p:sp>
      <p:sp>
        <p:nvSpPr>
          <p:cNvPr id="12" name="object 3">
            <a:extLst>
              <a:ext uri="{FF2B5EF4-FFF2-40B4-BE49-F238E27FC236}">
                <a16:creationId xmlns:a16="http://schemas.microsoft.com/office/drawing/2014/main" id="{87F0061F-0480-E20A-B145-4A8B6BDD0453}"/>
              </a:ext>
            </a:extLst>
          </p:cNvPr>
          <p:cNvSpPr txBox="1"/>
          <p:nvPr/>
        </p:nvSpPr>
        <p:spPr>
          <a:xfrm>
            <a:off x="918249" y="3662980"/>
            <a:ext cx="10725152" cy="1740037"/>
          </a:xfrm>
          <a:prstGeom prst="rect">
            <a:avLst/>
          </a:prstGeom>
        </p:spPr>
        <p:txBody>
          <a:bodyPr vert="horz" wrap="square" lIns="0" tIns="16329" rIns="0" bIns="0" rtlCol="0">
            <a:spAutoFit/>
          </a:bodyPr>
          <a:lstStyle/>
          <a:p>
            <a:pPr marL="285750" lvl="1" indent="-285750">
              <a:lnSpc>
                <a:spcPct val="100000"/>
              </a:lnSpc>
              <a:spcBef>
                <a:spcPts val="0"/>
              </a:spcBef>
              <a:buFont typeface="Wingdings" panose="05000000000000000000" pitchFamily="2" charset="2"/>
              <a:buChar char="q"/>
            </a:pPr>
            <a:r>
              <a:rPr lang="en-US" sz="1600" b="1" dirty="0">
                <a:latin typeface="Aptos" panose="020B0004020202020204" pitchFamily="34" charset="0"/>
              </a:rPr>
              <a:t>Analyse de régression </a:t>
            </a:r>
            <a:r>
              <a:rPr lang="en-US" sz="1600" dirty="0">
                <a:latin typeface="Aptos" panose="020B0004020202020204" pitchFamily="34" charset="0"/>
              </a:rPr>
              <a:t>: examine les relations entre divers facteurs liés au transport.</a:t>
            </a:r>
          </a:p>
          <a:p>
            <a:pPr marL="285750" indent="-285750">
              <a:lnSpc>
                <a:spcPct val="100000"/>
              </a:lnSpc>
              <a:spcBef>
                <a:spcPts val="0"/>
              </a:spcBef>
              <a:buFont typeface="Wingdings" panose="05000000000000000000" pitchFamily="2" charset="2"/>
              <a:buChar char="q"/>
            </a:pPr>
            <a:endParaRPr lang="en-US" sz="1600" dirty="0">
              <a:latin typeface="Aptos" panose="020B0004020202020204" pitchFamily="34" charset="0"/>
            </a:endParaRPr>
          </a:p>
          <a:p>
            <a:pPr marL="285750" lvl="1" indent="-285750">
              <a:lnSpc>
                <a:spcPct val="100000"/>
              </a:lnSpc>
              <a:spcBef>
                <a:spcPts val="0"/>
              </a:spcBef>
              <a:buFont typeface="Wingdings" panose="05000000000000000000" pitchFamily="2" charset="2"/>
              <a:buChar char="q"/>
            </a:pPr>
            <a:r>
              <a:rPr lang="en-US" sz="1600" b="1" dirty="0">
                <a:latin typeface="Aptos" panose="020B0004020202020204" pitchFamily="34" charset="0"/>
              </a:rPr>
              <a:t>Modèles de séries chronologiques </a:t>
            </a:r>
            <a:r>
              <a:rPr lang="en-US" sz="1600" dirty="0">
                <a:latin typeface="Aptos" panose="020B0004020202020204" pitchFamily="34" charset="0"/>
              </a:rPr>
              <a:t>: prédisent les tendances futures, telles que les volumes de trafic, sur la base de données historiques.</a:t>
            </a:r>
          </a:p>
          <a:p>
            <a:pPr marL="285750" indent="-285750">
              <a:lnSpc>
                <a:spcPct val="100000"/>
              </a:lnSpc>
              <a:spcBef>
                <a:spcPts val="0"/>
              </a:spcBef>
              <a:buFont typeface="Wingdings" panose="05000000000000000000" pitchFamily="2" charset="2"/>
              <a:buChar char="q"/>
            </a:pPr>
            <a:endParaRPr lang="en-US" sz="1600" dirty="0">
              <a:latin typeface="Aptos" panose="020B0004020202020204" pitchFamily="34" charset="0"/>
            </a:endParaRPr>
          </a:p>
          <a:p>
            <a:pPr marL="285750" lvl="1" indent="-285750">
              <a:lnSpc>
                <a:spcPct val="100000"/>
              </a:lnSpc>
              <a:spcBef>
                <a:spcPts val="0"/>
              </a:spcBef>
              <a:buFont typeface="Wingdings" panose="05000000000000000000" pitchFamily="2" charset="2"/>
              <a:buChar char="q"/>
            </a:pPr>
            <a:r>
              <a:rPr lang="en-US" sz="1600" b="1" dirty="0">
                <a:latin typeface="Aptos" panose="020B0004020202020204" pitchFamily="34" charset="0"/>
              </a:rPr>
              <a:t>Analyse des données de panel </a:t>
            </a:r>
            <a:r>
              <a:rPr lang="en-US" sz="1600" dirty="0">
                <a:latin typeface="Aptos" panose="020B0004020202020204" pitchFamily="34" charset="0"/>
              </a:rPr>
              <a:t>: étudie les variations dans le temps et entre les régions afin de comprendre les effets de différentes politiques ou conditions.</a:t>
            </a:r>
          </a:p>
        </p:txBody>
      </p:sp>
      <p:sp>
        <p:nvSpPr>
          <p:cNvPr id="7" name="object 3">
            <a:extLst>
              <a:ext uri="{FF2B5EF4-FFF2-40B4-BE49-F238E27FC236}">
                <a16:creationId xmlns:a16="http://schemas.microsoft.com/office/drawing/2014/main" id="{7DFD3D4D-335F-BC05-C333-368217472760}"/>
              </a:ext>
            </a:extLst>
          </p:cNvPr>
          <p:cNvSpPr txBox="1"/>
          <p:nvPr/>
        </p:nvSpPr>
        <p:spPr>
          <a:xfrm>
            <a:off x="918249" y="1650591"/>
            <a:ext cx="10725152" cy="1401483"/>
          </a:xfrm>
          <a:prstGeom prst="rect">
            <a:avLst/>
          </a:prstGeom>
        </p:spPr>
        <p:txBody>
          <a:bodyPr vert="horz" wrap="square" lIns="0" tIns="16329" rIns="0" bIns="0" rtlCol="0">
            <a:spAutoFit/>
          </a:bodyPr>
          <a:lstStyle/>
          <a:p>
            <a:pPr marL="342900" indent="-342900">
              <a:lnSpc>
                <a:spcPct val="100000"/>
              </a:lnSpc>
              <a:spcBef>
                <a:spcPts val="0"/>
              </a:spcBef>
              <a:buFont typeface="Arial" panose="020B0604020202020204" pitchFamily="34" charset="0"/>
              <a:buChar char="•"/>
            </a:pPr>
            <a:r>
              <a:rPr lang="en-US" sz="1800" dirty="0">
                <a:latin typeface="Aptos" panose="020B0004020202020204" pitchFamily="34" charset="0"/>
              </a:rPr>
              <a:t>Les méthodes économétriques sont des outils essentiels pour mesurer l'efficacité, prévoir la demande et évaluer les impacts des politiques de transport.</a:t>
            </a:r>
          </a:p>
          <a:p>
            <a:pPr marL="342900" indent="-342900">
              <a:lnSpc>
                <a:spcPct val="100000"/>
              </a:lnSpc>
              <a:spcBef>
                <a:spcPts val="0"/>
              </a:spcBef>
              <a:buFont typeface="Arial" panose="020B0604020202020204" pitchFamily="34" charset="0"/>
              <a:buChar char="•"/>
            </a:pPr>
            <a:endParaRPr lang="en-US" sz="1800" dirty="0">
              <a:latin typeface="Aptos" panose="020B0004020202020204" pitchFamily="34" charset="0"/>
            </a:endParaRPr>
          </a:p>
          <a:p>
            <a:pPr marL="342900" indent="-342900">
              <a:lnSpc>
                <a:spcPct val="100000"/>
              </a:lnSpc>
              <a:spcBef>
                <a:spcPts val="0"/>
              </a:spcBef>
              <a:buFont typeface="Arial" panose="020B0604020202020204" pitchFamily="34" charset="0"/>
              <a:buChar char="•"/>
            </a:pPr>
            <a:r>
              <a:rPr lang="en-US" sz="1800" dirty="0">
                <a:latin typeface="Aptos" panose="020B0004020202020204" pitchFamily="34" charset="0"/>
              </a:rPr>
              <a:t>Elles fournissent une approche quantitative pour comprendre les relations complexes dans le secteur des transports.</a:t>
            </a:r>
          </a:p>
        </p:txBody>
      </p:sp>
      <p:sp>
        <p:nvSpPr>
          <p:cNvPr id="9" name="TextBox 8">
            <a:extLst>
              <a:ext uri="{FF2B5EF4-FFF2-40B4-BE49-F238E27FC236}">
                <a16:creationId xmlns:a16="http://schemas.microsoft.com/office/drawing/2014/main" id="{DDE2311A-8414-D23B-5CCD-B8CE2508E55A}"/>
              </a:ext>
            </a:extLst>
          </p:cNvPr>
          <p:cNvSpPr txBox="1"/>
          <p:nvPr/>
        </p:nvSpPr>
        <p:spPr>
          <a:xfrm>
            <a:off x="1073892" y="5668137"/>
            <a:ext cx="7904738" cy="646331"/>
          </a:xfrm>
          <a:prstGeom prst="rect">
            <a:avLst/>
          </a:prstGeom>
          <a:noFill/>
        </p:spPr>
        <p:txBody>
          <a:bodyPr wrap="square" rtlCol="0">
            <a:spAutoFit/>
          </a:bodyPr>
          <a:lstStyle/>
          <a:p>
            <a:pPr>
              <a:lnSpc>
                <a:spcPct val="100000"/>
              </a:lnSpc>
              <a:spcBef>
                <a:spcPts val="0"/>
              </a:spcBef>
            </a:pPr>
            <a:r>
              <a:rPr lang="en-US" sz="1800" b="1" dirty="0">
                <a:latin typeface="Aptos" panose="020B0004020202020204" pitchFamily="34" charset="0"/>
              </a:rPr>
              <a:t>Exemple : </a:t>
            </a:r>
            <a:r>
              <a:rPr lang="en-US" sz="1800" dirty="0">
                <a:latin typeface="Aptos" panose="020B0004020202020204" pitchFamily="34" charset="0"/>
              </a:rPr>
              <a:t>estimation de l'impact des prix du carburant sur la demande de déplacements en voiture.</a:t>
            </a:r>
          </a:p>
        </p:txBody>
      </p:sp>
      <p:sp>
        <p:nvSpPr>
          <p:cNvPr id="3" name="object 3">
            <a:extLst>
              <a:ext uri="{FF2B5EF4-FFF2-40B4-BE49-F238E27FC236}">
                <a16:creationId xmlns:a16="http://schemas.microsoft.com/office/drawing/2014/main" id="{171CDFFF-5D61-1ED1-C148-0841DB3C1CF4}"/>
              </a:ext>
            </a:extLst>
          </p:cNvPr>
          <p:cNvSpPr txBox="1"/>
          <p:nvPr/>
        </p:nvSpPr>
        <p:spPr>
          <a:xfrm>
            <a:off x="726280" y="1302922"/>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dirty="0">
                <a:latin typeface="Aptos" panose="020B0004020202020204" pitchFamily="34" charset="0"/>
              </a:rPr>
              <a:t>Objectif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D2F7DEE-B7BB-83DE-2A8C-88BAF1CD9CDD}"/>
              </a:ext>
            </a:extLst>
          </p:cNvPr>
          <p:cNvSpPr>
            <a:spLocks noGrp="1"/>
          </p:cNvSpPr>
          <p:nvPr>
            <p:ph type="sldNum" sz="quarter" idx="7"/>
          </p:nvPr>
        </p:nvSpPr>
        <p:spPr/>
        <p:txBody>
          <a:bodyPr/>
          <a:lstStyle/>
          <a:p>
            <a:pPr marL="103685">
              <a:lnSpc>
                <a:spcPts val="1633"/>
              </a:lnSpc>
            </a:pPr>
            <a:fld id="{81D60167-4931-47E6-BA6A-407CBD079E47}" type="slidenum">
              <a:rPr lang="en-AT" spc="-64" smtClean="0"/>
              <a:t>14</a:t>
            </a:fld>
            <a:endParaRPr lang="en-AT" spc="-64" dirty="0"/>
          </a:p>
        </p:txBody>
      </p:sp>
      <p:sp>
        <p:nvSpPr>
          <p:cNvPr id="5" name="object 3">
            <a:extLst>
              <a:ext uri="{FF2B5EF4-FFF2-40B4-BE49-F238E27FC236}">
                <a16:creationId xmlns:a16="http://schemas.microsoft.com/office/drawing/2014/main" id="{945F675A-8A70-599A-86A1-A6A7D018038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Méthodes économétriques (quantitatives)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AC03D97-CFC9-BCC2-E117-CC0832EDE6E4}"/>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EC58345A-1E18-FFBD-EAA6-3DA81B6D2F7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3474460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777F0-8ECE-9E92-B25E-D7045D9AAD04}"/>
            </a:ext>
          </a:extLst>
        </p:cNvPr>
        <p:cNvGrpSpPr/>
        <p:nvPr/>
      </p:nvGrpSpPr>
      <p:grpSpPr>
        <a:xfrm>
          <a:off x="0" y="0"/>
          <a:ext cx="0" cy="0"/>
          <a:chOff x="0" y="0"/>
          <a:chExt cx="0" cy="0"/>
        </a:xfrm>
      </p:grpSpPr>
      <p:pic>
        <p:nvPicPr>
          <p:cNvPr id="12" name="Picture 11" descr="A car with a red car with a red car with a red car with a red car with a red car with a red car with a red car with a red car with a red car with&#10;&#10;AI-generated content may be incorrect.">
            <a:extLst>
              <a:ext uri="{FF2B5EF4-FFF2-40B4-BE49-F238E27FC236}">
                <a16:creationId xmlns:a16="http://schemas.microsoft.com/office/drawing/2014/main" id="{8DBA99DB-AD1A-C56A-068C-86BEB5691E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3834" y="3232093"/>
            <a:ext cx="4268166" cy="3032644"/>
          </a:xfrm>
          <a:prstGeom prst="rect">
            <a:avLst/>
          </a:prstGeom>
        </p:spPr>
      </p:pic>
      <p:sp>
        <p:nvSpPr>
          <p:cNvPr id="2" name="object 2">
            <a:extLst>
              <a:ext uri="{FF2B5EF4-FFF2-40B4-BE49-F238E27FC236}">
                <a16:creationId xmlns:a16="http://schemas.microsoft.com/office/drawing/2014/main" id="{7A225F21-DF02-AE1D-F02E-6078FB42607C}"/>
              </a:ext>
            </a:extLst>
          </p:cNvPr>
          <p:cNvSpPr txBox="1">
            <a:spLocks noGrp="1"/>
          </p:cNvSpPr>
          <p:nvPr>
            <p:ph type="title"/>
          </p:nvPr>
        </p:nvSpPr>
        <p:spPr>
          <a:xfrm>
            <a:off x="726281" y="422573"/>
            <a:ext cx="558179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Méthodes de recherche quantitative</a:t>
            </a:r>
          </a:p>
        </p:txBody>
      </p:sp>
      <p:sp>
        <p:nvSpPr>
          <p:cNvPr id="11" name="object 3">
            <a:extLst>
              <a:ext uri="{FF2B5EF4-FFF2-40B4-BE49-F238E27FC236}">
                <a16:creationId xmlns:a16="http://schemas.microsoft.com/office/drawing/2014/main" id="{B100422B-83DE-BDC5-FCF3-8B3F0C8CE9DD}"/>
              </a:ext>
            </a:extLst>
          </p:cNvPr>
          <p:cNvSpPr txBox="1"/>
          <p:nvPr/>
        </p:nvSpPr>
        <p:spPr>
          <a:xfrm>
            <a:off x="726282" y="2098148"/>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Deux types principaux :</a:t>
            </a:r>
          </a:p>
        </p:txBody>
      </p:sp>
      <p:sp>
        <p:nvSpPr>
          <p:cNvPr id="7" name="object 3">
            <a:extLst>
              <a:ext uri="{FF2B5EF4-FFF2-40B4-BE49-F238E27FC236}">
                <a16:creationId xmlns:a16="http://schemas.microsoft.com/office/drawing/2014/main" id="{5D1393DA-80B7-5A8D-9F7E-A06DBDBE7811}"/>
              </a:ext>
            </a:extLst>
          </p:cNvPr>
          <p:cNvSpPr txBox="1"/>
          <p:nvPr/>
        </p:nvSpPr>
        <p:spPr>
          <a:xfrm>
            <a:off x="1056000" y="1607395"/>
            <a:ext cx="10725152" cy="293487"/>
          </a:xfrm>
          <a:prstGeom prst="rect">
            <a:avLst/>
          </a:prstGeom>
        </p:spPr>
        <p:txBody>
          <a:bodyPr vert="horz" wrap="square" lIns="0" tIns="16329" rIns="0" bIns="0" rtlCol="0">
            <a:spAutoFit/>
          </a:bodyPr>
          <a:lstStyle/>
          <a:p>
            <a:pPr marL="342900" indent="-342900">
              <a:lnSpc>
                <a:spcPct val="100000"/>
              </a:lnSpc>
              <a:spcBef>
                <a:spcPts val="600"/>
              </a:spcBef>
              <a:buFont typeface="Arial" panose="020B0604020202020204" pitchFamily="34" charset="0"/>
              <a:buChar char="•"/>
            </a:pPr>
            <a:r>
              <a:rPr lang="en-US" sz="1800" dirty="0">
                <a:latin typeface="Aptos" panose="020B0004020202020204" pitchFamily="34" charset="0"/>
              </a:rPr>
              <a:t>Comprendre les comportements de déplacement et le choix du mode de transport</a:t>
            </a:r>
          </a:p>
        </p:txBody>
      </p:sp>
      <p:sp>
        <p:nvSpPr>
          <p:cNvPr id="9" name="TextBox 8">
            <a:extLst>
              <a:ext uri="{FF2B5EF4-FFF2-40B4-BE49-F238E27FC236}">
                <a16:creationId xmlns:a16="http://schemas.microsoft.com/office/drawing/2014/main" id="{9626E6A1-190A-650E-7E05-6BAB83E2AB22}"/>
              </a:ext>
            </a:extLst>
          </p:cNvPr>
          <p:cNvSpPr txBox="1"/>
          <p:nvPr/>
        </p:nvSpPr>
        <p:spPr>
          <a:xfrm>
            <a:off x="726281" y="4054395"/>
            <a:ext cx="8235478" cy="584775"/>
          </a:xfrm>
          <a:prstGeom prst="rect">
            <a:avLst/>
          </a:prstGeom>
          <a:noFill/>
        </p:spPr>
        <p:txBody>
          <a:bodyPr wrap="square"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Modèles logistiques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prédisent la probabilité de choisir un mode de transport spécifique (voiture, bus, train)</a:t>
            </a:r>
          </a:p>
        </p:txBody>
      </p:sp>
      <p:sp>
        <p:nvSpPr>
          <p:cNvPr id="15" name="object 3">
            <a:extLst>
              <a:ext uri="{FF2B5EF4-FFF2-40B4-BE49-F238E27FC236}">
                <a16:creationId xmlns:a16="http://schemas.microsoft.com/office/drawing/2014/main" id="{8CBFCF91-B1EA-119F-483C-C14FDA7537F2}"/>
              </a:ext>
            </a:extLst>
          </p:cNvPr>
          <p:cNvSpPr txBox="1"/>
          <p:nvPr/>
        </p:nvSpPr>
        <p:spPr>
          <a:xfrm>
            <a:off x="1056000" y="2690239"/>
            <a:ext cx="10725152" cy="130402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q"/>
              <a:tabLst>
                <a:tab pos="457200" algn="l"/>
              </a:tabLst>
            </a:pPr>
            <a:r>
              <a:rPr lang="en-US" sz="1800" b="1" dirty="0">
                <a:latin typeface="Aptos" panose="020B0004020202020204" pitchFamily="34" charset="0"/>
              </a:rPr>
              <a:t>Préférence révélée (RP) </a:t>
            </a:r>
            <a:r>
              <a:rPr lang="en-US" sz="1800" dirty="0">
                <a:latin typeface="Aptos" panose="020B0004020202020204" pitchFamily="34" charset="0"/>
              </a:rPr>
              <a:t>– Comportements observés (par exemple, les personnes qui choisissent le train plutôt que la voiture)</a:t>
            </a:r>
          </a:p>
          <a:p>
            <a:pPr marL="342900" marR="0" lvl="0" indent="-342900">
              <a:lnSpc>
                <a:spcPct val="100000"/>
              </a:lnSpc>
              <a:spcBef>
                <a:spcPts val="600"/>
              </a:spcBef>
              <a:spcAft>
                <a:spcPts val="800"/>
              </a:spcAft>
              <a:buSzPct val="100000"/>
              <a:buFont typeface="Wingdings" panose="05000000000000000000" pitchFamily="2" charset="2"/>
              <a:buChar char="q"/>
              <a:tabLst>
                <a:tab pos="457200" algn="l"/>
              </a:tabLst>
            </a:pPr>
            <a:r>
              <a:rPr lang="en-US" sz="1800" b="1" dirty="0">
                <a:latin typeface="Aptos" panose="020B0004020202020204" pitchFamily="34" charset="0"/>
              </a:rPr>
              <a:t>Préférence déclarée (SP) </a:t>
            </a:r>
            <a:r>
              <a:rPr lang="en-US" sz="1800" dirty="0">
                <a:latin typeface="Aptos" panose="020B0004020202020204" pitchFamily="34" charset="0"/>
              </a:rPr>
              <a:t>– Choix hypothétiques (par exemple, enquête demandant si les gens utiliseraient une nouvelle ligne de métro)</a:t>
            </a:r>
          </a:p>
        </p:txBody>
      </p:sp>
      <p:sp>
        <p:nvSpPr>
          <p:cNvPr id="18" name="object 3">
            <a:extLst>
              <a:ext uri="{FF2B5EF4-FFF2-40B4-BE49-F238E27FC236}">
                <a16:creationId xmlns:a16="http://schemas.microsoft.com/office/drawing/2014/main" id="{1358D877-7975-D07A-32E4-C24997B2DAF2}"/>
              </a:ext>
            </a:extLst>
          </p:cNvPr>
          <p:cNvSpPr txBox="1"/>
          <p:nvPr/>
        </p:nvSpPr>
        <p:spPr>
          <a:xfrm>
            <a:off x="733424" y="1266936"/>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dirty="0">
                <a:latin typeface="Aptos" panose="020B0004020202020204" pitchFamily="34" charset="0"/>
              </a:rPr>
              <a:t>Objectif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832CBC7-2400-E11F-FE5C-9C0B5CC03306}"/>
              </a:ext>
            </a:extLst>
          </p:cNvPr>
          <p:cNvSpPr txBox="1"/>
          <p:nvPr/>
        </p:nvSpPr>
        <p:spPr>
          <a:xfrm>
            <a:off x="1056000" y="4592235"/>
            <a:ext cx="8235478" cy="1646605"/>
          </a:xfrm>
          <a:prstGeom prst="rect">
            <a:avLst/>
          </a:prstGeom>
          <a:noFill/>
        </p:spPr>
        <p:txBody>
          <a:bodyPr wrap="square" rtlCol="0">
            <a:spAutoFit/>
          </a:bodyPr>
          <a:lstStyle/>
          <a:p>
            <a:pPr marL="285750" indent="-285750">
              <a:lnSpc>
                <a:spcPct val="100000"/>
              </a:lnSpc>
              <a:spcBef>
                <a:spcPts val="600"/>
              </a:spcBef>
              <a:spcAft>
                <a:spcPts val="800"/>
              </a:spcAft>
              <a:buSzPct val="100000"/>
              <a:buFont typeface="Wingdings" panose="05000000000000000000" pitchFamily="2" charset="2"/>
              <a:buChar char="q"/>
              <a:tabLst>
                <a:tab pos="457200" algn="l"/>
              </a:tabLst>
            </a:pPr>
            <a:r>
              <a:rPr lang="en-US" sz="1800" b="1" dirty="0">
                <a:latin typeface="Aptos" panose="020B0004020202020204" pitchFamily="34" charset="0"/>
              </a:rPr>
              <a:t>Applications :</a:t>
            </a:r>
          </a:p>
          <a:p>
            <a:pPr marL="285750" lvl="4" indent="-285750">
              <a:lnSpc>
                <a:spcPct val="100000"/>
              </a:lnSpc>
              <a:spcBef>
                <a:spcPts val="600"/>
              </a:spcBef>
              <a:spcAft>
                <a:spcPts val="800"/>
              </a:spcAft>
              <a:buSzPct val="100000"/>
              <a:buFont typeface="Courier New" panose="02070309020205020404" pitchFamily="49" charset="0"/>
              <a:buChar char="o"/>
              <a:tabLst>
                <a:tab pos="457200" algn="l"/>
              </a:tabLst>
            </a:pPr>
            <a:r>
              <a:rPr lang="en-US" sz="1600" dirty="0">
                <a:latin typeface="Aptos" panose="020B0004020202020204" pitchFamily="34" charset="0"/>
              </a:rPr>
              <a:t>Prévision de la demande en matière de transports publics</a:t>
            </a:r>
          </a:p>
          <a:p>
            <a:pPr marL="285750" lvl="4" indent="-285750">
              <a:lnSpc>
                <a:spcPct val="100000"/>
              </a:lnSpc>
              <a:spcBef>
                <a:spcPts val="600"/>
              </a:spcBef>
              <a:spcAft>
                <a:spcPts val="800"/>
              </a:spcAft>
              <a:buSzPct val="100000"/>
              <a:buFont typeface="Courier New" panose="02070309020205020404" pitchFamily="49" charset="0"/>
              <a:buChar char="o"/>
              <a:tabLst>
                <a:tab pos="457200" algn="l"/>
              </a:tabLst>
            </a:pPr>
            <a:r>
              <a:rPr lang="en-US" sz="1600" dirty="0">
                <a:latin typeface="Aptos" panose="020B0004020202020204" pitchFamily="34" charset="0"/>
              </a:rPr>
              <a:t>Impact des péages autoroutiers</a:t>
            </a:r>
          </a:p>
          <a:p>
            <a:pPr marL="285750" lvl="4" indent="-285750">
              <a:lnSpc>
                <a:spcPct val="100000"/>
              </a:lnSpc>
              <a:spcBef>
                <a:spcPts val="600"/>
              </a:spcBef>
              <a:spcAft>
                <a:spcPts val="800"/>
              </a:spcAft>
              <a:buSzPct val="100000"/>
              <a:buFont typeface="Courier New" panose="02070309020205020404" pitchFamily="49" charset="0"/>
              <a:buChar char="o"/>
              <a:tabLst>
                <a:tab pos="457200" algn="l"/>
              </a:tabLst>
            </a:pPr>
            <a:r>
              <a:rPr lang="en-US" sz="1600" dirty="0">
                <a:latin typeface="Aptos" panose="020B0004020202020204" pitchFamily="34" charset="0"/>
              </a:rPr>
              <a:t>Analyse de l'adoption du covoiturage</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E8A07781-0CA8-AA3B-F4A0-AC9AD001BB6D}"/>
              </a:ext>
            </a:extLst>
          </p:cNvPr>
          <p:cNvSpPr>
            <a:spLocks noGrp="1"/>
          </p:cNvSpPr>
          <p:nvPr>
            <p:ph type="sldNum" sz="quarter" idx="7"/>
          </p:nvPr>
        </p:nvSpPr>
        <p:spPr/>
        <p:txBody>
          <a:bodyPr/>
          <a:lstStyle/>
          <a:p>
            <a:pPr marL="103685">
              <a:lnSpc>
                <a:spcPts val="1633"/>
              </a:lnSpc>
            </a:pPr>
            <a:fld id="{81D60167-4931-47E6-BA6A-407CBD079E47}" type="slidenum">
              <a:rPr lang="en-AT" spc="-64" smtClean="0"/>
              <a:t>15</a:t>
            </a:fld>
            <a:endParaRPr lang="en-AT" spc="-64" dirty="0"/>
          </a:p>
        </p:txBody>
      </p:sp>
      <p:sp>
        <p:nvSpPr>
          <p:cNvPr id="13" name="object 3">
            <a:extLst>
              <a:ext uri="{FF2B5EF4-FFF2-40B4-BE49-F238E27FC236}">
                <a16:creationId xmlns:a16="http://schemas.microsoft.com/office/drawing/2014/main" id="{D704573D-F656-A78F-9A4C-CBB1B62F0D9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3.2.2. Modélisation des choix (quantitative)</a:t>
            </a:r>
            <a:endParaRPr lang="en-GB" sz="3200" b="1" dirty="0">
              <a:solidFill>
                <a:schemeClr val="tx1"/>
              </a:solidFill>
              <a:latin typeface="Aptos" panose="020B0004020202020204" pitchFamily="34" charset="0"/>
              <a:cs typeface="Arial"/>
            </a:endParaRPr>
          </a:p>
        </p:txBody>
      </p:sp>
      <p:sp>
        <p:nvSpPr>
          <p:cNvPr id="4" name="object 6">
            <a:extLst>
              <a:ext uri="{FF2B5EF4-FFF2-40B4-BE49-F238E27FC236}">
                <a16:creationId xmlns:a16="http://schemas.microsoft.com/office/drawing/2014/main" id="{231CF534-9B92-411C-3454-262CCF824432}"/>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5C5E1A2C-636B-DEC2-CAB4-ABA115BF1D7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2252427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D5D29-8097-1474-6877-EF1E13DA90BF}"/>
            </a:ext>
          </a:extLst>
        </p:cNvPr>
        <p:cNvGrpSpPr/>
        <p:nvPr/>
      </p:nvGrpSpPr>
      <p:grpSpPr>
        <a:xfrm>
          <a:off x="0" y="0"/>
          <a:ext cx="0" cy="0"/>
          <a:chOff x="0" y="0"/>
          <a:chExt cx="0" cy="0"/>
        </a:xfrm>
      </p:grpSpPr>
      <p:pic>
        <p:nvPicPr>
          <p:cNvPr id="4" name="Picture 3" descr="A diagram of transportation and transportation&#10;&#10;AI-generated content may be incorrect.">
            <a:extLst>
              <a:ext uri="{FF2B5EF4-FFF2-40B4-BE49-F238E27FC236}">
                <a16:creationId xmlns:a16="http://schemas.microsoft.com/office/drawing/2014/main" id="{814B9560-5677-6B9C-A9EC-20DBCBAC8D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5219" y="3351183"/>
            <a:ext cx="5824286" cy="2897583"/>
          </a:xfrm>
          <a:prstGeom prst="rect">
            <a:avLst/>
          </a:prstGeom>
        </p:spPr>
      </p:pic>
      <p:sp>
        <p:nvSpPr>
          <p:cNvPr id="2" name="object 2">
            <a:extLst>
              <a:ext uri="{FF2B5EF4-FFF2-40B4-BE49-F238E27FC236}">
                <a16:creationId xmlns:a16="http://schemas.microsoft.com/office/drawing/2014/main" id="{D58EEED0-4DF6-8E72-10A8-821881314D43}"/>
              </a:ext>
            </a:extLst>
          </p:cNvPr>
          <p:cNvSpPr txBox="1">
            <a:spLocks noGrp="1"/>
          </p:cNvSpPr>
          <p:nvPr>
            <p:ph type="title"/>
          </p:nvPr>
        </p:nvSpPr>
        <p:spPr>
          <a:xfrm>
            <a:off x="726283" y="422573"/>
            <a:ext cx="537893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Méthodes de recherche quantitative</a:t>
            </a:r>
          </a:p>
        </p:txBody>
      </p:sp>
      <p:sp>
        <p:nvSpPr>
          <p:cNvPr id="11" name="object 3">
            <a:extLst>
              <a:ext uri="{FF2B5EF4-FFF2-40B4-BE49-F238E27FC236}">
                <a16:creationId xmlns:a16="http://schemas.microsoft.com/office/drawing/2014/main" id="{7163B560-F4CE-7E88-EEBE-3EE4C7F4AD47}"/>
              </a:ext>
            </a:extLst>
          </p:cNvPr>
          <p:cNvSpPr txBox="1"/>
          <p:nvPr/>
        </p:nvSpPr>
        <p:spPr>
          <a:xfrm>
            <a:off x="726282" y="2135856"/>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2000" b="1" dirty="0">
                <a:latin typeface="Aptos" panose="020B0004020202020204" pitchFamily="34" charset="0"/>
              </a:rPr>
              <a:t>Méthodes </a:t>
            </a:r>
            <a:r>
              <a:rPr lang="en-US" sz="2000" dirty="0">
                <a:latin typeface="Aptos" panose="020B0004020202020204" pitchFamily="34" charset="0"/>
              </a:rPr>
              <a:t>:</a:t>
            </a:r>
          </a:p>
        </p:txBody>
      </p:sp>
      <p:sp>
        <p:nvSpPr>
          <p:cNvPr id="7" name="object 3">
            <a:extLst>
              <a:ext uri="{FF2B5EF4-FFF2-40B4-BE49-F238E27FC236}">
                <a16:creationId xmlns:a16="http://schemas.microsoft.com/office/drawing/2014/main" id="{4AFF31F8-DAB9-5BDE-09F5-A83761B70EAE}"/>
              </a:ext>
            </a:extLst>
          </p:cNvPr>
          <p:cNvSpPr txBox="1"/>
          <p:nvPr/>
        </p:nvSpPr>
        <p:spPr>
          <a:xfrm>
            <a:off x="911108" y="1655950"/>
            <a:ext cx="10725152" cy="324265"/>
          </a:xfrm>
          <a:prstGeom prst="rect">
            <a:avLst/>
          </a:prstGeom>
        </p:spPr>
        <p:txBody>
          <a:bodyPr vert="horz" wrap="square" lIns="0" tIns="16329" rIns="0" bIns="0" rtlCol="0">
            <a:spAutoFit/>
          </a:bodyPr>
          <a:lstStyle/>
          <a:p>
            <a:pPr marL="342900" indent="-342900">
              <a:lnSpc>
                <a:spcPct val="100000"/>
              </a:lnSpc>
              <a:spcBef>
                <a:spcPts val="600"/>
              </a:spcBef>
              <a:buFont typeface="Arial" panose="020B0604020202020204" pitchFamily="34" charset="0"/>
              <a:buChar char="•"/>
            </a:pPr>
            <a:r>
              <a:rPr lang="en-US" sz="2000" dirty="0">
                <a:latin typeface="Aptos" panose="020B0004020202020204" pitchFamily="34" charset="0"/>
              </a:rPr>
              <a:t>Prévoir la demande future en matière de transport</a:t>
            </a:r>
          </a:p>
        </p:txBody>
      </p:sp>
      <p:sp>
        <p:nvSpPr>
          <p:cNvPr id="9" name="TextBox 8">
            <a:extLst>
              <a:ext uri="{FF2B5EF4-FFF2-40B4-BE49-F238E27FC236}">
                <a16:creationId xmlns:a16="http://schemas.microsoft.com/office/drawing/2014/main" id="{64C5740E-982E-6009-7FEE-E6F01FFFD218}"/>
              </a:ext>
            </a:extLst>
          </p:cNvPr>
          <p:cNvSpPr txBox="1"/>
          <p:nvPr/>
        </p:nvSpPr>
        <p:spPr>
          <a:xfrm>
            <a:off x="733424" y="4070286"/>
            <a:ext cx="5329409" cy="646331"/>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Exemple </a:t>
            </a:r>
            <a:r>
              <a:rPr lang="en-US" sz="1800" dirty="0">
                <a:latin typeface="Aptos" panose="020B0004020202020204" pitchFamily="34" charset="0"/>
              </a:rPr>
              <a:t>: la prévision du nombre d'expéditions dépend de la demande pour le produit</a:t>
            </a:r>
          </a:p>
        </p:txBody>
      </p:sp>
      <p:sp>
        <p:nvSpPr>
          <p:cNvPr id="15" name="object 3">
            <a:extLst>
              <a:ext uri="{FF2B5EF4-FFF2-40B4-BE49-F238E27FC236}">
                <a16:creationId xmlns:a16="http://schemas.microsoft.com/office/drawing/2014/main" id="{FF6CDBF3-F52D-ACF4-7C71-AA0F3DCA3F34}"/>
              </a:ext>
            </a:extLst>
          </p:cNvPr>
          <p:cNvSpPr txBox="1"/>
          <p:nvPr/>
        </p:nvSpPr>
        <p:spPr>
          <a:xfrm>
            <a:off x="911108" y="2700418"/>
            <a:ext cx="10725152" cy="1093706"/>
          </a:xfrm>
          <a:prstGeom prst="rect">
            <a:avLst/>
          </a:prstGeom>
        </p:spPr>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q"/>
            </a:pPr>
            <a:r>
              <a:rPr lang="en-US" sz="2000" b="1" dirty="0">
                <a:latin typeface="Aptos" panose="020B0004020202020204" pitchFamily="34" charset="0"/>
              </a:rPr>
              <a:t>Modèles de régression </a:t>
            </a:r>
            <a:r>
              <a:rPr lang="en-US" sz="2000" dirty="0">
                <a:latin typeface="Aptos" panose="020B0004020202020204" pitchFamily="34" charset="0"/>
              </a:rPr>
              <a:t>(par exemple, prix du carburant vs utilisation de la voiture)</a:t>
            </a:r>
          </a:p>
          <a:p>
            <a:pPr marL="342900" indent="-342900">
              <a:lnSpc>
                <a:spcPct val="100000"/>
              </a:lnSpc>
              <a:spcBef>
                <a:spcPts val="600"/>
              </a:spcBef>
              <a:buFont typeface="Wingdings" panose="05000000000000000000" pitchFamily="2" charset="2"/>
              <a:buChar char="q"/>
            </a:pPr>
            <a:r>
              <a:rPr lang="en-US" sz="2000" b="1" dirty="0">
                <a:latin typeface="Aptos" panose="020B0004020202020204" pitchFamily="34" charset="0"/>
              </a:rPr>
              <a:t>Analyse des séries chronologiques </a:t>
            </a:r>
            <a:r>
              <a:rPr lang="en-US" sz="2000" dirty="0">
                <a:latin typeface="Aptos" panose="020B0004020202020204" pitchFamily="34" charset="0"/>
              </a:rPr>
              <a:t>(prévision des tendances)</a:t>
            </a:r>
          </a:p>
          <a:p>
            <a:pPr marL="342900" indent="-342900">
              <a:lnSpc>
                <a:spcPct val="100000"/>
              </a:lnSpc>
              <a:spcBef>
                <a:spcPts val="600"/>
              </a:spcBef>
              <a:buFont typeface="Wingdings" panose="05000000000000000000" pitchFamily="2" charset="2"/>
              <a:buChar char="q"/>
            </a:pPr>
            <a:r>
              <a:rPr lang="en-US" sz="2000" b="1" dirty="0">
                <a:latin typeface="Aptos" panose="020B0004020202020204" pitchFamily="34" charset="0"/>
              </a:rPr>
              <a:t>Modèles de choix discrets </a:t>
            </a:r>
            <a:r>
              <a:rPr lang="en-US" sz="2000" dirty="0">
                <a:latin typeface="Aptos" panose="020B0004020202020204" pitchFamily="34" charset="0"/>
              </a:rPr>
              <a:t>(préférences des passagers)</a:t>
            </a:r>
          </a:p>
        </p:txBody>
      </p:sp>
      <p:sp>
        <p:nvSpPr>
          <p:cNvPr id="18" name="object 3">
            <a:extLst>
              <a:ext uri="{FF2B5EF4-FFF2-40B4-BE49-F238E27FC236}">
                <a16:creationId xmlns:a16="http://schemas.microsoft.com/office/drawing/2014/main" id="{30191F9D-E9E8-CD2F-E146-EAAD24A3740B}"/>
              </a:ext>
            </a:extLst>
          </p:cNvPr>
          <p:cNvSpPr txBox="1"/>
          <p:nvPr/>
        </p:nvSpPr>
        <p:spPr>
          <a:xfrm>
            <a:off x="733424" y="1305602"/>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Objectif :</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4255205F-E134-FF04-60D0-2F463E756D7B}"/>
              </a:ext>
            </a:extLst>
          </p:cNvPr>
          <p:cNvSpPr>
            <a:spLocks noGrp="1"/>
          </p:cNvSpPr>
          <p:nvPr>
            <p:ph type="sldNum" sz="quarter" idx="7"/>
          </p:nvPr>
        </p:nvSpPr>
        <p:spPr/>
        <p:txBody>
          <a:bodyPr/>
          <a:lstStyle/>
          <a:p>
            <a:pPr marL="103685">
              <a:lnSpc>
                <a:spcPts val="1633"/>
              </a:lnSpc>
            </a:pPr>
            <a:fld id="{81D60167-4931-47E6-BA6A-407CBD079E47}" type="slidenum">
              <a:rPr lang="en-AT" spc="-64" smtClean="0"/>
              <a:t>16</a:t>
            </a:fld>
            <a:endParaRPr lang="en-AT" spc="-64" dirty="0"/>
          </a:p>
        </p:txBody>
      </p:sp>
      <p:sp>
        <p:nvSpPr>
          <p:cNvPr id="5" name="object 3">
            <a:extLst>
              <a:ext uri="{FF2B5EF4-FFF2-40B4-BE49-F238E27FC236}">
                <a16:creationId xmlns:a16="http://schemas.microsoft.com/office/drawing/2014/main" id="{8CC02EEB-9A58-4027-6142-0B9AA45E79D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3.2.3. Prévision de la demande de transport (quantitative)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C623C011-394A-3DAC-F170-9DEA1D67C7F1}"/>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5CD95FD3-8BCE-ED4F-8923-264B7ED6411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3890532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739CD-B44B-785B-C74B-D6026E4C192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1723FE7-689B-DA81-7853-7EED9B8ACFF7}"/>
              </a:ext>
            </a:extLst>
          </p:cNvPr>
          <p:cNvSpPr txBox="1">
            <a:spLocks noGrp="1"/>
          </p:cNvSpPr>
          <p:nvPr>
            <p:ph type="title"/>
          </p:nvPr>
        </p:nvSpPr>
        <p:spPr>
          <a:xfrm>
            <a:off x="726282" y="422573"/>
            <a:ext cx="512206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Méthodes de recherche quantitative</a:t>
            </a:r>
          </a:p>
        </p:txBody>
      </p:sp>
      <p:sp>
        <p:nvSpPr>
          <p:cNvPr id="11" name="object 3">
            <a:extLst>
              <a:ext uri="{FF2B5EF4-FFF2-40B4-BE49-F238E27FC236}">
                <a16:creationId xmlns:a16="http://schemas.microsoft.com/office/drawing/2014/main" id="{3C7A84FF-5933-3E9C-B662-0F1FEB3413DD}"/>
              </a:ext>
            </a:extLst>
          </p:cNvPr>
          <p:cNvSpPr txBox="1"/>
          <p:nvPr/>
        </p:nvSpPr>
        <p:spPr>
          <a:xfrm>
            <a:off x="726282" y="229679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Types de modèles :</a:t>
            </a:r>
          </a:p>
        </p:txBody>
      </p:sp>
      <p:sp>
        <p:nvSpPr>
          <p:cNvPr id="7" name="object 3">
            <a:extLst>
              <a:ext uri="{FF2B5EF4-FFF2-40B4-BE49-F238E27FC236}">
                <a16:creationId xmlns:a16="http://schemas.microsoft.com/office/drawing/2014/main" id="{6071F973-503A-7D80-6692-45FFBFAB54CF}"/>
              </a:ext>
            </a:extLst>
          </p:cNvPr>
          <p:cNvSpPr txBox="1"/>
          <p:nvPr/>
        </p:nvSpPr>
        <p:spPr>
          <a:xfrm>
            <a:off x="930563" y="1638052"/>
            <a:ext cx="10725152" cy="570486"/>
          </a:xfrm>
          <a:prstGeom prst="rect">
            <a:avLst/>
          </a:prstGeom>
        </p:spPr>
        <p:txBody>
          <a:bodyPr vert="horz" wrap="square" lIns="0" tIns="16329" rIns="0" bIns="0" rtlCol="0">
            <a:spAutoFit/>
          </a:bodyPr>
          <a:lstStyle/>
          <a:p>
            <a:pPr marL="342900" indent="-342900">
              <a:lnSpc>
                <a:spcPct val="100000"/>
              </a:lnSpc>
              <a:spcBef>
                <a:spcPts val="600"/>
              </a:spcBef>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Simuler et analyser les flux de trafic, la congestion et les performances des infrastructures à l'aide de modèles mathématiques et informatiques.</a:t>
            </a:r>
            <a:endParaRPr lang="en-US" sz="1800" dirty="0">
              <a:latin typeface="Aptos" panose="020B0004020202020204" pitchFamily="34" charset="0"/>
            </a:endParaRPr>
          </a:p>
        </p:txBody>
      </p:sp>
      <p:sp>
        <p:nvSpPr>
          <p:cNvPr id="9" name="TextBox 8">
            <a:extLst>
              <a:ext uri="{FF2B5EF4-FFF2-40B4-BE49-F238E27FC236}">
                <a16:creationId xmlns:a16="http://schemas.microsoft.com/office/drawing/2014/main" id="{78F977B1-2969-B6A4-48FB-446F20B5BA19}"/>
              </a:ext>
            </a:extLst>
          </p:cNvPr>
          <p:cNvSpPr txBox="1"/>
          <p:nvPr/>
        </p:nvSpPr>
        <p:spPr>
          <a:xfrm>
            <a:off x="666589" y="5345863"/>
            <a:ext cx="8235478" cy="984885"/>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600" b="1" dirty="0">
                <a:latin typeface="Aptos" panose="020B0004020202020204" pitchFamily="34" charset="0"/>
              </a:rPr>
              <a:t>Applications :</a:t>
            </a:r>
          </a:p>
          <a:p>
            <a:pPr marL="285750" indent="-285750">
              <a:lnSpc>
                <a:spcPct val="100000"/>
              </a:lnSpc>
              <a:spcBef>
                <a:spcPts val="600"/>
              </a:spcBef>
              <a:buFont typeface="Courier New" panose="02070309020205020404" pitchFamily="49" charset="0"/>
              <a:buChar char="o"/>
            </a:pPr>
            <a:r>
              <a:rPr lang="en-US" sz="1600" dirty="0">
                <a:latin typeface="Aptos" panose="020B0004020202020204" pitchFamily="34" charset="0"/>
              </a:rPr>
              <a:t>Simuler les embouteillages afin de tester les projets d'extension routière</a:t>
            </a:r>
          </a:p>
          <a:p>
            <a:pPr marL="285750" indent="-285750">
              <a:lnSpc>
                <a:spcPct val="100000"/>
              </a:lnSpc>
              <a:spcBef>
                <a:spcPts val="600"/>
              </a:spcBef>
              <a:buFont typeface="Courier New" panose="02070309020205020404" pitchFamily="49" charset="0"/>
              <a:buChar char="o"/>
            </a:pPr>
            <a:r>
              <a:rPr lang="en-US" sz="1600" dirty="0">
                <a:latin typeface="Aptos" panose="020B0004020202020204" pitchFamily="34" charset="0"/>
              </a:rPr>
              <a:t>Évaluer les stratégies de planification des transports publics</a:t>
            </a:r>
          </a:p>
        </p:txBody>
      </p:sp>
      <p:sp>
        <p:nvSpPr>
          <p:cNvPr id="15" name="object 3">
            <a:extLst>
              <a:ext uri="{FF2B5EF4-FFF2-40B4-BE49-F238E27FC236}">
                <a16:creationId xmlns:a16="http://schemas.microsoft.com/office/drawing/2014/main" id="{25DFA767-BDCD-2424-409C-FBB105AA8B81}"/>
              </a:ext>
            </a:extLst>
          </p:cNvPr>
          <p:cNvSpPr txBox="1"/>
          <p:nvPr/>
        </p:nvSpPr>
        <p:spPr>
          <a:xfrm>
            <a:off x="930563" y="2640465"/>
            <a:ext cx="9127837" cy="909040"/>
          </a:xfrm>
          <a:prstGeom prst="rect">
            <a:avLst/>
          </a:prstGeom>
        </p:spPr>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q"/>
            </a:pPr>
            <a:r>
              <a:rPr lang="en-US" sz="1600" b="1" dirty="0">
                <a:latin typeface="Aptos" panose="020B0004020202020204" pitchFamily="34" charset="0"/>
              </a:rPr>
              <a:t>Modèles macroscopiques – </a:t>
            </a:r>
            <a:r>
              <a:rPr lang="en-US" sz="1600" dirty="0">
                <a:latin typeface="Aptos" panose="020B0004020202020204" pitchFamily="34" charset="0"/>
              </a:rPr>
              <a:t>Performances globales du réseau</a:t>
            </a:r>
          </a:p>
          <a:p>
            <a:pPr marL="342900" indent="-342900">
              <a:lnSpc>
                <a:spcPct val="100000"/>
              </a:lnSpc>
              <a:spcBef>
                <a:spcPts val="600"/>
              </a:spcBef>
              <a:buFont typeface="Wingdings" panose="05000000000000000000" pitchFamily="2" charset="2"/>
              <a:buChar char="q"/>
            </a:pPr>
            <a:r>
              <a:rPr lang="en-US" sz="1600" b="1" dirty="0">
                <a:latin typeface="Aptos" panose="020B0004020202020204" pitchFamily="34" charset="0"/>
              </a:rPr>
              <a:t>Modèles microscopiques – </a:t>
            </a:r>
            <a:r>
              <a:rPr lang="en-US" sz="1600" dirty="0">
                <a:latin typeface="Aptos" panose="020B0004020202020204" pitchFamily="34" charset="0"/>
              </a:rPr>
              <a:t>Mouvement individuel des véhicules</a:t>
            </a:r>
          </a:p>
          <a:p>
            <a:pPr marL="342900" indent="-342900">
              <a:lnSpc>
                <a:spcPct val="100000"/>
              </a:lnSpc>
              <a:spcBef>
                <a:spcPts val="600"/>
              </a:spcBef>
              <a:buFont typeface="Wingdings" panose="05000000000000000000" pitchFamily="2" charset="2"/>
              <a:buChar char="q"/>
            </a:pPr>
            <a:r>
              <a:rPr lang="en-US" sz="1600" b="1" dirty="0">
                <a:latin typeface="Aptos" panose="020B0004020202020204" pitchFamily="34" charset="0"/>
              </a:rPr>
              <a:t>Modèles mésoscopiques – </a:t>
            </a:r>
            <a:r>
              <a:rPr lang="en-US" sz="1600" dirty="0"/>
              <a:t>Combine les flux au niveau macro avec certains détails au niveau micro</a:t>
            </a:r>
            <a:endParaRPr lang="en-US" sz="1600" b="1" dirty="0">
              <a:latin typeface="Aptos" panose="020B0004020202020204" pitchFamily="34" charset="0"/>
            </a:endParaRPr>
          </a:p>
        </p:txBody>
      </p:sp>
      <p:sp>
        <p:nvSpPr>
          <p:cNvPr id="18" name="object 3">
            <a:extLst>
              <a:ext uri="{FF2B5EF4-FFF2-40B4-BE49-F238E27FC236}">
                <a16:creationId xmlns:a16="http://schemas.microsoft.com/office/drawing/2014/main" id="{86B6B523-751A-A5B9-F18B-8D1CDD71F703}"/>
              </a:ext>
            </a:extLst>
          </p:cNvPr>
          <p:cNvSpPr txBox="1"/>
          <p:nvPr/>
        </p:nvSpPr>
        <p:spPr>
          <a:xfrm>
            <a:off x="733424" y="1261248"/>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dirty="0">
                <a:latin typeface="Aptos" panose="020B0004020202020204" pitchFamily="34" charset="0"/>
              </a:rPr>
              <a:t>Objectif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map of a city&#10;&#10;AI-generated content may be incorrect.">
            <a:extLst>
              <a:ext uri="{FF2B5EF4-FFF2-40B4-BE49-F238E27FC236}">
                <a16:creationId xmlns:a16="http://schemas.microsoft.com/office/drawing/2014/main" id="{31C323C3-808C-CEA3-D528-9FD9773EEF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35232" y="3667171"/>
            <a:ext cx="2616202" cy="2616202"/>
          </a:xfrm>
          <a:prstGeom prst="rect">
            <a:avLst/>
          </a:prstGeom>
        </p:spPr>
      </p:pic>
      <p:sp>
        <p:nvSpPr>
          <p:cNvPr id="3" name="object 3">
            <a:extLst>
              <a:ext uri="{FF2B5EF4-FFF2-40B4-BE49-F238E27FC236}">
                <a16:creationId xmlns:a16="http://schemas.microsoft.com/office/drawing/2014/main" id="{978F3116-3A0F-3C57-BB5F-08DEF21FDFA6}"/>
              </a:ext>
            </a:extLst>
          </p:cNvPr>
          <p:cNvSpPr txBox="1"/>
          <p:nvPr/>
        </p:nvSpPr>
        <p:spPr>
          <a:xfrm>
            <a:off x="733424" y="375306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Sources des données d'entrée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4C1BBBA8-7A99-25D8-AD24-1327C9DC61B6}"/>
              </a:ext>
            </a:extLst>
          </p:cNvPr>
          <p:cNvSpPr txBox="1"/>
          <p:nvPr/>
        </p:nvSpPr>
        <p:spPr>
          <a:xfrm>
            <a:off x="930563" y="4136977"/>
            <a:ext cx="8235478" cy="1077218"/>
          </a:xfrm>
          <a:prstGeom prst="rect">
            <a:avLst/>
          </a:prstGeom>
          <a:noFill/>
        </p:spPr>
        <p:txBody>
          <a:bodyPr wrap="square" rtlCol="0">
            <a:spAutoFit/>
          </a:bodyPr>
          <a:lstStyle/>
          <a:p>
            <a:pPr marL="285750" indent="-285750">
              <a:lnSpc>
                <a:spcPct val="100000"/>
              </a:lnSpc>
              <a:spcBef>
                <a:spcPts val="0"/>
              </a:spcBef>
              <a:buFont typeface="Arial" panose="020B0604020202020204" pitchFamily="34" charset="0"/>
              <a:buChar char="•"/>
            </a:pPr>
            <a:r>
              <a:rPr lang="en-US" sz="1600" dirty="0">
                <a:latin typeface="Aptos" panose="020B0004020202020204" pitchFamily="34" charset="0"/>
              </a:rPr>
              <a:t>Comptages de trafic (volumes de véhicules, mouvements de virage)</a:t>
            </a:r>
          </a:p>
          <a:p>
            <a:pPr marL="285750" indent="-285750">
              <a:lnSpc>
                <a:spcPct val="100000"/>
              </a:lnSpc>
              <a:spcBef>
                <a:spcPts val="0"/>
              </a:spcBef>
              <a:buFont typeface="Arial" panose="020B0604020202020204" pitchFamily="34" charset="0"/>
              <a:buChar char="•"/>
            </a:pPr>
            <a:r>
              <a:rPr lang="en-US" sz="1600" dirty="0">
                <a:latin typeface="Aptos" panose="020B0004020202020204" pitchFamily="34" charset="0"/>
              </a:rPr>
              <a:t>Géométrie routière (voies, limitations de vitesse, synchronisation des feux de signalisation)</a:t>
            </a:r>
          </a:p>
          <a:p>
            <a:pPr marL="285750" indent="-285750">
              <a:lnSpc>
                <a:spcPct val="100000"/>
              </a:lnSpc>
              <a:spcBef>
                <a:spcPts val="0"/>
              </a:spcBef>
              <a:buFont typeface="Arial" panose="020B0604020202020204" pitchFamily="34" charset="0"/>
              <a:buChar char="•"/>
            </a:pPr>
            <a:r>
              <a:rPr lang="en-US" sz="1600" dirty="0">
                <a:latin typeface="Aptos" panose="020B0004020202020204" pitchFamily="34" charset="0"/>
              </a:rPr>
              <a:t>Matrice origine-destination (OD)</a:t>
            </a:r>
          </a:p>
          <a:p>
            <a:pPr marL="285750" indent="-285750">
              <a:lnSpc>
                <a:spcPct val="100000"/>
              </a:lnSpc>
              <a:spcBef>
                <a:spcPts val="0"/>
              </a:spcBef>
              <a:buFont typeface="Arial" panose="020B0604020202020204" pitchFamily="34" charset="0"/>
              <a:buChar char="•"/>
            </a:pPr>
            <a:r>
              <a:rPr lang="en-US" sz="1600" dirty="0">
                <a:latin typeface="Aptos" panose="020B0004020202020204" pitchFamily="34" charset="0"/>
              </a:rPr>
              <a:t>Horaires et itinéraires des transports publics</a:t>
            </a:r>
          </a:p>
        </p:txBody>
      </p:sp>
      <p:sp>
        <p:nvSpPr>
          <p:cNvPr id="5" name="Slide Number Placeholder 4">
            <a:extLst>
              <a:ext uri="{FF2B5EF4-FFF2-40B4-BE49-F238E27FC236}">
                <a16:creationId xmlns:a16="http://schemas.microsoft.com/office/drawing/2014/main" id="{85CF4558-A77D-AA84-A133-7ED6EEB3C545}"/>
              </a:ext>
            </a:extLst>
          </p:cNvPr>
          <p:cNvSpPr>
            <a:spLocks noGrp="1"/>
          </p:cNvSpPr>
          <p:nvPr>
            <p:ph type="sldNum" sz="quarter" idx="7"/>
          </p:nvPr>
        </p:nvSpPr>
        <p:spPr/>
        <p:txBody>
          <a:bodyPr/>
          <a:lstStyle/>
          <a:p>
            <a:pPr marL="103685">
              <a:lnSpc>
                <a:spcPts val="1633"/>
              </a:lnSpc>
            </a:pPr>
            <a:fld id="{81D60167-4931-47E6-BA6A-407CBD079E47}" type="slidenum">
              <a:rPr lang="en-AT" spc="-64" smtClean="0"/>
              <a:t>17</a:t>
            </a:fld>
            <a:endParaRPr lang="en-AT" spc="-64" dirty="0"/>
          </a:p>
        </p:txBody>
      </p:sp>
      <p:sp>
        <p:nvSpPr>
          <p:cNvPr id="12" name="object 3">
            <a:extLst>
              <a:ext uri="{FF2B5EF4-FFF2-40B4-BE49-F238E27FC236}">
                <a16:creationId xmlns:a16="http://schemas.microsoft.com/office/drawing/2014/main" id="{5F3D6639-88C9-85DD-BCAC-BF9A0CEE5E1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3.2.4. Modélisation et simulation du réseau (quantitative)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11C83F1A-321C-BE17-6F97-B3563B41EFC5}"/>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C8EC0B63-EA21-8DC2-B014-16C28AE9D7A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609399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58C8-53FA-2C1E-6D55-1F7D48052078}"/>
            </a:ext>
          </a:extLst>
        </p:cNvPr>
        <p:cNvGrpSpPr/>
        <p:nvPr/>
      </p:nvGrpSpPr>
      <p:grpSpPr>
        <a:xfrm>
          <a:off x="0" y="0"/>
          <a:ext cx="0" cy="0"/>
          <a:chOff x="0" y="0"/>
          <a:chExt cx="0" cy="0"/>
        </a:xfrm>
      </p:grpSpPr>
      <p:pic>
        <p:nvPicPr>
          <p:cNvPr id="10" name="Picture 9" descr="A purple scale with text on it&#10;&#10;AI-generated content may be incorrect.">
            <a:extLst>
              <a:ext uri="{FF2B5EF4-FFF2-40B4-BE49-F238E27FC236}">
                <a16:creationId xmlns:a16="http://schemas.microsoft.com/office/drawing/2014/main" id="{C0298214-B138-1589-BF06-E210CE24DB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9226" y="2912637"/>
            <a:ext cx="3448050" cy="2952750"/>
          </a:xfrm>
          <a:prstGeom prst="rect">
            <a:avLst/>
          </a:prstGeom>
        </p:spPr>
      </p:pic>
      <p:sp>
        <p:nvSpPr>
          <p:cNvPr id="2" name="object 2">
            <a:extLst>
              <a:ext uri="{FF2B5EF4-FFF2-40B4-BE49-F238E27FC236}">
                <a16:creationId xmlns:a16="http://schemas.microsoft.com/office/drawing/2014/main" id="{674AA8BD-3B80-C6FF-C1FD-0567BD489926}"/>
              </a:ext>
            </a:extLst>
          </p:cNvPr>
          <p:cNvSpPr txBox="1">
            <a:spLocks noGrp="1"/>
          </p:cNvSpPr>
          <p:nvPr>
            <p:ph type="title"/>
          </p:nvPr>
        </p:nvSpPr>
        <p:spPr>
          <a:xfrm>
            <a:off x="726281" y="422573"/>
            <a:ext cx="517608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Méthodes de recherche quantitative</a:t>
            </a:r>
          </a:p>
        </p:txBody>
      </p:sp>
      <p:sp>
        <p:nvSpPr>
          <p:cNvPr id="11" name="object 3">
            <a:extLst>
              <a:ext uri="{FF2B5EF4-FFF2-40B4-BE49-F238E27FC236}">
                <a16:creationId xmlns:a16="http://schemas.microsoft.com/office/drawing/2014/main" id="{9B43EA17-9B88-0823-AA49-C01EDE3F4A93}"/>
              </a:ext>
            </a:extLst>
          </p:cNvPr>
          <p:cNvSpPr txBox="1"/>
          <p:nvPr/>
        </p:nvSpPr>
        <p:spPr>
          <a:xfrm>
            <a:off x="726282" y="2305537"/>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Étapes de l'analyse coûts-avantages </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a:t>
            </a:r>
          </a:p>
        </p:txBody>
      </p:sp>
      <p:sp>
        <p:nvSpPr>
          <p:cNvPr id="7" name="object 3">
            <a:extLst>
              <a:ext uri="{FF2B5EF4-FFF2-40B4-BE49-F238E27FC236}">
                <a16:creationId xmlns:a16="http://schemas.microsoft.com/office/drawing/2014/main" id="{1C43EE41-379D-2F7A-A610-FBFBB032297D}"/>
              </a:ext>
            </a:extLst>
          </p:cNvPr>
          <p:cNvSpPr txBox="1"/>
          <p:nvPr/>
        </p:nvSpPr>
        <p:spPr>
          <a:xfrm>
            <a:off x="881924" y="1824844"/>
            <a:ext cx="10725152" cy="324265"/>
          </a:xfrm>
          <a:prstGeom prst="rect">
            <a:avLst/>
          </a:prstGeom>
        </p:spPr>
        <p:txBody>
          <a:bodyPr vert="horz" wrap="square" lIns="0" tIns="16329" rIns="0" bIns="0" rtlCol="0">
            <a:spAutoFit/>
          </a:bodyPr>
          <a:lstStyle/>
          <a:p>
            <a:pPr marL="342900" indent="-342900">
              <a:lnSpc>
                <a:spcPct val="100000"/>
              </a:lnSpc>
              <a:spcBef>
                <a:spcPts val="600"/>
              </a:spcBef>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Évalue la </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viabilité économique des projets de transport</a:t>
            </a:r>
            <a:endParaRPr lang="en-US" sz="2000" dirty="0">
              <a:latin typeface="Aptos" panose="020B0004020202020204" pitchFamily="34" charset="0"/>
            </a:endParaRPr>
          </a:p>
        </p:txBody>
      </p:sp>
      <p:sp>
        <p:nvSpPr>
          <p:cNvPr id="9" name="TextBox 8">
            <a:extLst>
              <a:ext uri="{FF2B5EF4-FFF2-40B4-BE49-F238E27FC236}">
                <a16:creationId xmlns:a16="http://schemas.microsoft.com/office/drawing/2014/main" id="{70E7A987-EF9F-AF14-FA88-51F0260EA270}"/>
              </a:ext>
            </a:extLst>
          </p:cNvPr>
          <p:cNvSpPr txBox="1"/>
          <p:nvPr/>
        </p:nvSpPr>
        <p:spPr>
          <a:xfrm>
            <a:off x="733424" y="4706895"/>
            <a:ext cx="8235478" cy="467885"/>
          </a:xfrm>
          <a:prstGeom prst="rect">
            <a:avLst/>
          </a:prstGeom>
          <a:noFill/>
        </p:spPr>
        <p:txBody>
          <a:bodyPr wrap="square" rtlCol="0">
            <a:spAutoFit/>
          </a:bodyPr>
          <a:lstStyle/>
          <a:p>
            <a:pPr marL="342900" marR="0" lvl="0" indent="-342900">
              <a:lnSpc>
                <a:spcPct val="150000"/>
              </a:lnSpc>
              <a:spcBef>
                <a:spcPts val="600"/>
              </a:spcBef>
              <a:spcAft>
                <a:spcPts val="800"/>
              </a:spcAft>
              <a:buSzPct val="100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Exemple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analyse de la faisabilité financière d'une nouvelle ligne de métro</a:t>
            </a:r>
          </a:p>
        </p:txBody>
      </p:sp>
      <p:sp>
        <p:nvSpPr>
          <p:cNvPr id="15" name="object 3">
            <a:extLst>
              <a:ext uri="{FF2B5EF4-FFF2-40B4-BE49-F238E27FC236}">
                <a16:creationId xmlns:a16="http://schemas.microsoft.com/office/drawing/2014/main" id="{DEC661EC-C737-DEA7-7A50-1496EB0C3797}"/>
              </a:ext>
            </a:extLst>
          </p:cNvPr>
          <p:cNvSpPr txBox="1"/>
          <p:nvPr/>
        </p:nvSpPr>
        <p:spPr>
          <a:xfrm>
            <a:off x="881924" y="2856828"/>
            <a:ext cx="10725152" cy="1511000"/>
          </a:xfrm>
          <a:prstGeom prst="rect">
            <a:avLst/>
          </a:prstGeom>
        </p:spPr>
        <p:txBody>
          <a:bodyPr vert="horz" wrap="square" lIns="0" tIns="16329" rIns="0" bIns="0" rtlCol="0">
            <a:spAutoFit/>
          </a:bodyPr>
          <a:lstStyle/>
          <a:p>
            <a:pPr marL="342900" indent="-342900">
              <a:lnSpc>
                <a:spcPct val="150000"/>
              </a:lnSpc>
              <a:spcBef>
                <a:spcPts val="600"/>
              </a:spcBef>
              <a:buFont typeface="Wingdings" panose="05000000000000000000" pitchFamily="2" charset="2"/>
              <a:buChar char="q"/>
            </a:pPr>
            <a:r>
              <a:rPr lang="en-US" sz="2000" b="1" dirty="0">
                <a:latin typeface="Aptos" panose="020B0004020202020204" pitchFamily="34" charset="0"/>
              </a:rPr>
              <a:t>Identifier les coûts </a:t>
            </a:r>
            <a:r>
              <a:rPr lang="en-US" sz="2000" dirty="0">
                <a:latin typeface="Aptos" panose="020B0004020202020204" pitchFamily="34" charset="0"/>
              </a:rPr>
              <a:t>(infrastructure, maintenance, externalités)</a:t>
            </a:r>
          </a:p>
          <a:p>
            <a:pPr marL="342900" indent="-342900">
              <a:lnSpc>
                <a:spcPct val="150000"/>
              </a:lnSpc>
              <a:spcBef>
                <a:spcPts val="600"/>
              </a:spcBef>
              <a:buFont typeface="Wingdings" panose="05000000000000000000" pitchFamily="2" charset="2"/>
              <a:buChar char="q"/>
            </a:pPr>
            <a:r>
              <a:rPr lang="en-US" sz="2000" b="1" dirty="0">
                <a:latin typeface="Aptos" panose="020B0004020202020204" pitchFamily="34" charset="0"/>
              </a:rPr>
              <a:t>Identifier les avantages </a:t>
            </a:r>
            <a:r>
              <a:rPr lang="en-US" sz="2000" dirty="0">
                <a:latin typeface="Aptos" panose="020B0004020202020204" pitchFamily="34" charset="0"/>
              </a:rPr>
              <a:t>(gain de temps, réduction de la pollution)</a:t>
            </a:r>
          </a:p>
          <a:p>
            <a:pPr marL="342900" indent="-342900">
              <a:lnSpc>
                <a:spcPct val="150000"/>
              </a:lnSpc>
              <a:spcBef>
                <a:spcPts val="600"/>
              </a:spcBef>
              <a:buFont typeface="Wingdings" panose="05000000000000000000" pitchFamily="2" charset="2"/>
              <a:buChar char="q"/>
            </a:pPr>
            <a:r>
              <a:rPr lang="en-US" sz="2000" b="1" dirty="0">
                <a:latin typeface="Aptos" panose="020B0004020202020204" pitchFamily="34" charset="0"/>
              </a:rPr>
              <a:t>Actualiser les coûts et avantages futurs à leur valeur actuelle</a:t>
            </a:r>
          </a:p>
        </p:txBody>
      </p:sp>
      <p:sp>
        <p:nvSpPr>
          <p:cNvPr id="18" name="object 3">
            <a:extLst>
              <a:ext uri="{FF2B5EF4-FFF2-40B4-BE49-F238E27FC236}">
                <a16:creationId xmlns:a16="http://schemas.microsoft.com/office/drawing/2014/main" id="{B7CDB869-F03E-2B70-A289-5264E8BFEF24}"/>
              </a:ext>
            </a:extLst>
          </p:cNvPr>
          <p:cNvSpPr txBox="1"/>
          <p:nvPr/>
        </p:nvSpPr>
        <p:spPr>
          <a:xfrm>
            <a:off x="733424" y="1412071"/>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Objectif :</a:t>
            </a: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C5EC396C-A949-8521-F8B3-930FA04A6638}"/>
              </a:ext>
            </a:extLst>
          </p:cNvPr>
          <p:cNvSpPr>
            <a:spLocks noGrp="1"/>
          </p:cNvSpPr>
          <p:nvPr>
            <p:ph type="sldNum" sz="quarter" idx="7"/>
          </p:nvPr>
        </p:nvSpPr>
        <p:spPr/>
        <p:txBody>
          <a:bodyPr/>
          <a:lstStyle/>
          <a:p>
            <a:pPr marL="103685">
              <a:lnSpc>
                <a:spcPts val="1633"/>
              </a:lnSpc>
            </a:pPr>
            <a:fld id="{81D60167-4931-47E6-BA6A-407CBD079E47}" type="slidenum">
              <a:rPr lang="en-AT" spc="-64" smtClean="0"/>
              <a:t>18</a:t>
            </a:fld>
            <a:endParaRPr lang="en-AT" spc="-64" dirty="0"/>
          </a:p>
        </p:txBody>
      </p:sp>
      <p:sp>
        <p:nvSpPr>
          <p:cNvPr id="4" name="object 3">
            <a:extLst>
              <a:ext uri="{FF2B5EF4-FFF2-40B4-BE49-F238E27FC236}">
                <a16:creationId xmlns:a16="http://schemas.microsoft.com/office/drawing/2014/main" id="{E714D1A3-3EFE-5439-584C-075729EC28C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3.2.5 Analyse coûts-avantages (ACA) dans les transports (quantitative)</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441D7377-C372-ECC6-C393-5637FF7188F6}"/>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12C8F1AE-6003-1EF5-35A2-A3E2B2A2F6A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572554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2FACA-1EEE-BE90-3D7F-0332E142863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CDE7AE6-1406-B58E-0897-20354101A235}"/>
              </a:ext>
            </a:extLst>
          </p:cNvPr>
          <p:cNvSpPr txBox="1">
            <a:spLocks noGrp="1"/>
          </p:cNvSpPr>
          <p:nvPr>
            <p:ph type="title"/>
          </p:nvPr>
        </p:nvSpPr>
        <p:spPr>
          <a:xfrm>
            <a:off x="726281" y="422573"/>
            <a:ext cx="51157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3. </a:t>
            </a:r>
            <a:r>
              <a:rPr lang="en-US" sz="2400" b="1" dirty="0">
                <a:solidFill>
                  <a:schemeClr val="bg1"/>
                </a:solidFill>
              </a:rPr>
              <a:t>Méthodes de recherche quantitative</a:t>
            </a:r>
          </a:p>
        </p:txBody>
      </p:sp>
      <p:pic>
        <p:nvPicPr>
          <p:cNvPr id="12" name="Picture 11" descr="A diagram of a diagram&#10;&#10;AI-generated content may be incorrect.">
            <a:extLst>
              <a:ext uri="{FF2B5EF4-FFF2-40B4-BE49-F238E27FC236}">
                <a16:creationId xmlns:a16="http://schemas.microsoft.com/office/drawing/2014/main" id="{6DBB492B-EE1F-0A7B-9EB5-2358454586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54505" y="1279519"/>
            <a:ext cx="9095712" cy="4935593"/>
          </a:xfrm>
          <a:prstGeom prst="rect">
            <a:avLst/>
          </a:prstGeom>
        </p:spPr>
      </p:pic>
      <p:sp>
        <p:nvSpPr>
          <p:cNvPr id="3" name="Slide Number Placeholder 2">
            <a:extLst>
              <a:ext uri="{FF2B5EF4-FFF2-40B4-BE49-F238E27FC236}">
                <a16:creationId xmlns:a16="http://schemas.microsoft.com/office/drawing/2014/main" id="{74B49CF9-AE63-650F-F92F-2C4B89C1371A}"/>
              </a:ext>
            </a:extLst>
          </p:cNvPr>
          <p:cNvSpPr>
            <a:spLocks noGrp="1"/>
          </p:cNvSpPr>
          <p:nvPr>
            <p:ph type="sldNum" sz="quarter" idx="7"/>
          </p:nvPr>
        </p:nvSpPr>
        <p:spPr/>
        <p:txBody>
          <a:bodyPr/>
          <a:lstStyle/>
          <a:p>
            <a:pPr marL="103685">
              <a:lnSpc>
                <a:spcPts val="1633"/>
              </a:lnSpc>
            </a:pPr>
            <a:fld id="{81D60167-4931-47E6-BA6A-407CBD079E47}" type="slidenum">
              <a:rPr lang="en-AT" spc="-64" smtClean="0"/>
              <a:t>19</a:t>
            </a:fld>
            <a:endParaRPr lang="en-AT" spc="-64" dirty="0"/>
          </a:p>
        </p:txBody>
      </p:sp>
      <p:sp>
        <p:nvSpPr>
          <p:cNvPr id="4" name="object 3">
            <a:extLst>
              <a:ext uri="{FF2B5EF4-FFF2-40B4-BE49-F238E27FC236}">
                <a16:creationId xmlns:a16="http://schemas.microsoft.com/office/drawing/2014/main" id="{A21C2BFB-EEAF-D037-90E9-BEE80088B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Avantages et défis de la méthode quantitative</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07260363-C151-0F4B-916E-BFB8D98F46D0}"/>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661A56DF-E122-260E-D99D-97435470B54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3873924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9D61E-08CC-418F-AB0E-12B9F26F39A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28EEB4-C8AB-7E01-1183-B29AA825E7AB}"/>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t>Méthodes de recherche qualitative</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FEE9FF2A-FC95-522B-4FFD-B1661C366BFF}"/>
              </a:ext>
            </a:extLst>
          </p:cNvPr>
          <p:cNvSpPr>
            <a:spLocks noGrp="1"/>
          </p:cNvSpPr>
          <p:nvPr>
            <p:ph type="sldNum" sz="quarter" idx="7"/>
          </p:nvPr>
        </p:nvSpPr>
        <p:spPr/>
        <p:txBody>
          <a:bodyPr/>
          <a:lstStyle/>
          <a:p>
            <a:pPr marL="103685">
              <a:lnSpc>
                <a:spcPts val="1633"/>
              </a:lnSpc>
            </a:pPr>
            <a:fld id="{81D60167-4931-47E6-BA6A-407CBD079E47}" type="slidenum">
              <a:rPr lang="en-AT" spc="-64" smtClean="0"/>
              <a:t>20</a:t>
            </a:fld>
            <a:endParaRPr lang="en-AT" spc="-64" dirty="0"/>
          </a:p>
        </p:txBody>
      </p:sp>
      <p:sp>
        <p:nvSpPr>
          <p:cNvPr id="4" name="object 6">
            <a:extLst>
              <a:ext uri="{FF2B5EF4-FFF2-40B4-BE49-F238E27FC236}">
                <a16:creationId xmlns:a16="http://schemas.microsoft.com/office/drawing/2014/main" id="{EFAD6C49-35A3-3E55-03C4-F9BE189383FE}"/>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7" name="object 6">
            <a:extLst>
              <a:ext uri="{FF2B5EF4-FFF2-40B4-BE49-F238E27FC236}">
                <a16:creationId xmlns:a16="http://schemas.microsoft.com/office/drawing/2014/main" id="{EAAA9EA1-9EB8-CC9F-93B1-F4AF7C47EF7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1148000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C50D5-FD7D-2648-7B87-363BCDEFF8F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36CEB1E-2D33-3842-9E66-7D24768A0FF2}"/>
              </a:ext>
            </a:extLst>
          </p:cNvPr>
          <p:cNvSpPr txBox="1">
            <a:spLocks noGrp="1"/>
          </p:cNvSpPr>
          <p:nvPr>
            <p:ph type="title"/>
          </p:nvPr>
        </p:nvSpPr>
        <p:spPr>
          <a:xfrm>
            <a:off x="726281" y="422573"/>
            <a:ext cx="496846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Méthodes de recherche qualitative</a:t>
            </a:r>
          </a:p>
        </p:txBody>
      </p:sp>
      <p:pic>
        <p:nvPicPr>
          <p:cNvPr id="10" name="Picture 9" descr="A diagram of a diagram of a transportation system&#10;&#10;AI-generated content may be incorrect.">
            <a:extLst>
              <a:ext uri="{FF2B5EF4-FFF2-40B4-BE49-F238E27FC236}">
                <a16:creationId xmlns:a16="http://schemas.microsoft.com/office/drawing/2014/main" id="{552C13ED-B47C-694B-9957-4930523F0D13}"/>
              </a:ext>
            </a:extLst>
          </p:cNvPr>
          <p:cNvPicPr>
            <a:picLocks noChangeAspect="1"/>
          </p:cNvPicPr>
          <p:nvPr/>
        </p:nvPicPr>
        <p:blipFill>
          <a:blip r:embed="rId2" cstate="print">
            <a:extLst>
              <a:ext uri="{28A0092B-C50C-407E-A947-70E740481C1C}">
                <a14:useLocalDpi xmlns:a14="http://schemas.microsoft.com/office/drawing/2010/main" val="0"/>
              </a:ext>
            </a:extLst>
          </a:blip>
          <a:srcRect l="4389" t="23687" r="3496" b="11064"/>
          <a:stretch/>
        </p:blipFill>
        <p:spPr>
          <a:xfrm>
            <a:off x="1579077" y="1094179"/>
            <a:ext cx="9678998" cy="4077468"/>
          </a:xfrm>
          <a:prstGeom prst="rect">
            <a:avLst/>
          </a:prstGeom>
        </p:spPr>
      </p:pic>
      <p:sp>
        <p:nvSpPr>
          <p:cNvPr id="3" name="Slide Number Placeholder 2">
            <a:extLst>
              <a:ext uri="{FF2B5EF4-FFF2-40B4-BE49-F238E27FC236}">
                <a16:creationId xmlns:a16="http://schemas.microsoft.com/office/drawing/2014/main" id="{9EACAD8C-A414-3C6E-C300-EC489851BFB9}"/>
              </a:ext>
            </a:extLst>
          </p:cNvPr>
          <p:cNvSpPr>
            <a:spLocks noGrp="1"/>
          </p:cNvSpPr>
          <p:nvPr>
            <p:ph type="sldNum" sz="quarter" idx="7"/>
          </p:nvPr>
        </p:nvSpPr>
        <p:spPr/>
        <p:txBody>
          <a:bodyPr/>
          <a:lstStyle/>
          <a:p>
            <a:pPr marL="103685">
              <a:lnSpc>
                <a:spcPts val="1633"/>
              </a:lnSpc>
            </a:pPr>
            <a:fld id="{81D60167-4931-47E6-BA6A-407CBD079E47}" type="slidenum">
              <a:rPr lang="en-AT" spc="-64" smtClean="0"/>
              <a:t>21</a:t>
            </a:fld>
            <a:endParaRPr lang="en-AT" spc="-64" dirty="0"/>
          </a:p>
        </p:txBody>
      </p:sp>
      <p:sp>
        <p:nvSpPr>
          <p:cNvPr id="4" name="object 3">
            <a:extLst>
              <a:ext uri="{FF2B5EF4-FFF2-40B4-BE49-F238E27FC236}">
                <a16:creationId xmlns:a16="http://schemas.microsoft.com/office/drawing/2014/main" id="{0E0D4705-525D-E535-915C-DF6012D6C7C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Qu'est-ce que la recherche qualitative ?</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D40A9B66-ED8B-FA5E-CD4C-11E12CF989E8}"/>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FC13CFA0-39ED-C08E-321D-E3D2F6DE8D6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4223505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FF3D2-C08B-B047-2F5A-59CB876B893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92B3504-2302-0962-862A-6D523932E2BF}"/>
              </a:ext>
            </a:extLst>
          </p:cNvPr>
          <p:cNvSpPr txBox="1">
            <a:spLocks noGrp="1"/>
          </p:cNvSpPr>
          <p:nvPr>
            <p:ph type="title"/>
          </p:nvPr>
        </p:nvSpPr>
        <p:spPr>
          <a:xfrm>
            <a:off x="726282" y="422573"/>
            <a:ext cx="496846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Méthodes de recherche qualitative</a:t>
            </a:r>
          </a:p>
        </p:txBody>
      </p:sp>
      <p:pic>
        <p:nvPicPr>
          <p:cNvPr id="10" name="Picture 9" descr="A diagram of a research method&#10;&#10;AI-generated content may be incorrect.">
            <a:extLst>
              <a:ext uri="{FF2B5EF4-FFF2-40B4-BE49-F238E27FC236}">
                <a16:creationId xmlns:a16="http://schemas.microsoft.com/office/drawing/2014/main" id="{C533C818-C020-5272-A781-7F54F5B85994}"/>
              </a:ext>
            </a:extLst>
          </p:cNvPr>
          <p:cNvPicPr>
            <a:picLocks noChangeAspect="1"/>
          </p:cNvPicPr>
          <p:nvPr/>
        </p:nvPicPr>
        <p:blipFill>
          <a:blip r:embed="rId2" cstate="print">
            <a:extLst>
              <a:ext uri="{28A0092B-C50C-407E-A947-70E740481C1C}">
                <a14:useLocalDpi xmlns:a14="http://schemas.microsoft.com/office/drawing/2010/main" val="0"/>
              </a:ext>
            </a:extLst>
          </a:blip>
          <a:srcRect t="14326" b="6162"/>
          <a:stretch/>
        </p:blipFill>
        <p:spPr>
          <a:xfrm>
            <a:off x="1931022" y="911767"/>
            <a:ext cx="8329956" cy="5392169"/>
          </a:xfrm>
          <a:prstGeom prst="rect">
            <a:avLst/>
          </a:prstGeom>
        </p:spPr>
      </p:pic>
      <p:sp>
        <p:nvSpPr>
          <p:cNvPr id="3" name="Slide Number Placeholder 2">
            <a:extLst>
              <a:ext uri="{FF2B5EF4-FFF2-40B4-BE49-F238E27FC236}">
                <a16:creationId xmlns:a16="http://schemas.microsoft.com/office/drawing/2014/main" id="{10320D4A-8C60-DA99-4E9D-75D0C7C31891}"/>
              </a:ext>
            </a:extLst>
          </p:cNvPr>
          <p:cNvSpPr>
            <a:spLocks noGrp="1"/>
          </p:cNvSpPr>
          <p:nvPr>
            <p:ph type="sldNum" sz="quarter" idx="7"/>
          </p:nvPr>
        </p:nvSpPr>
        <p:spPr/>
        <p:txBody>
          <a:bodyPr/>
          <a:lstStyle/>
          <a:p>
            <a:pPr marL="103685">
              <a:lnSpc>
                <a:spcPts val="1633"/>
              </a:lnSpc>
            </a:pPr>
            <a:fld id="{81D60167-4931-47E6-BA6A-407CBD079E47}" type="slidenum">
              <a:rPr lang="en-AT" spc="-64" smtClean="0"/>
              <a:t>22</a:t>
            </a:fld>
            <a:endParaRPr lang="en-AT" spc="-64" dirty="0"/>
          </a:p>
        </p:txBody>
      </p:sp>
      <p:sp>
        <p:nvSpPr>
          <p:cNvPr id="4" name="object 3">
            <a:extLst>
              <a:ext uri="{FF2B5EF4-FFF2-40B4-BE49-F238E27FC236}">
                <a16:creationId xmlns:a16="http://schemas.microsoft.com/office/drawing/2014/main" id="{C230F984-A8BC-B2F9-C696-3B7A94B3965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Méthodes qualitatives courantes</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B9D2A0EF-07A2-BC64-4430-AC238C594CA1}"/>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B95EB7AB-724E-0D69-609C-663C7296181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147423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B80F6-775E-84BC-B210-685E5C7C5D8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DD3012B-7E04-1441-8A5D-9A94D10A2C93}"/>
              </a:ext>
            </a:extLst>
          </p:cNvPr>
          <p:cNvSpPr txBox="1">
            <a:spLocks noGrp="1"/>
          </p:cNvSpPr>
          <p:nvPr>
            <p:ph type="title"/>
          </p:nvPr>
        </p:nvSpPr>
        <p:spPr>
          <a:xfrm>
            <a:off x="726282" y="422573"/>
            <a:ext cx="542686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Méthodes de recherche qualitative</a:t>
            </a:r>
          </a:p>
        </p:txBody>
      </p:sp>
      <p:sp>
        <p:nvSpPr>
          <p:cNvPr id="7" name="object 3">
            <a:extLst>
              <a:ext uri="{FF2B5EF4-FFF2-40B4-BE49-F238E27FC236}">
                <a16:creationId xmlns:a16="http://schemas.microsoft.com/office/drawing/2014/main" id="{E8E2AB9E-6E94-B73F-C688-2B04FF32027C}"/>
              </a:ext>
            </a:extLst>
          </p:cNvPr>
          <p:cNvSpPr txBox="1"/>
          <p:nvPr/>
        </p:nvSpPr>
        <p:spPr>
          <a:xfrm>
            <a:off x="930563" y="1786739"/>
            <a:ext cx="10725152" cy="847485"/>
          </a:xfrm>
          <a:prstGeom prst="rect">
            <a:avLst/>
          </a:prstGeom>
        </p:spPr>
        <p:txBody>
          <a:bodyPr vert="horz" wrap="square" lIns="0" tIns="16329" rIns="0" bIns="0" rtlCol="0">
            <a:spAutoFit/>
          </a:bodyPr>
          <a:lstStyle/>
          <a:p>
            <a:pPr marL="34290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Étude approfondie d'un système de transport, d'un projet ou d'une politique spécifique dans son contexte réel afin de comprendre les succès, les échecs et les facteurs d'influence, et de générer des idées pour des recommandations politiques et des bonnes pratiques.</a:t>
            </a:r>
          </a:p>
        </p:txBody>
      </p:sp>
      <p:sp>
        <p:nvSpPr>
          <p:cNvPr id="18" name="object 3">
            <a:extLst>
              <a:ext uri="{FF2B5EF4-FFF2-40B4-BE49-F238E27FC236}">
                <a16:creationId xmlns:a16="http://schemas.microsoft.com/office/drawing/2014/main" id="{990B5C63-75EC-F3E6-0699-20EF977FBA8F}"/>
              </a:ext>
            </a:extLst>
          </p:cNvPr>
          <p:cNvSpPr txBox="1"/>
          <p:nvPr/>
        </p:nvSpPr>
        <p:spPr>
          <a:xfrm>
            <a:off x="733424" y="1317805"/>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Bef>
                <a:spcPts val="600"/>
              </a:spcBef>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Définition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6FB99511-29AD-12E5-0A0C-4C4A698742FC}"/>
              </a:ext>
            </a:extLst>
          </p:cNvPr>
          <p:cNvSpPr txBox="1"/>
          <p:nvPr/>
        </p:nvSpPr>
        <p:spPr>
          <a:xfrm>
            <a:off x="840429" y="2915123"/>
            <a:ext cx="6114848"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Méthodes :</a:t>
            </a:r>
          </a:p>
        </p:txBody>
      </p:sp>
      <p:sp>
        <p:nvSpPr>
          <p:cNvPr id="9" name="object 3">
            <a:extLst>
              <a:ext uri="{FF2B5EF4-FFF2-40B4-BE49-F238E27FC236}">
                <a16:creationId xmlns:a16="http://schemas.microsoft.com/office/drawing/2014/main" id="{53C7EBCE-326C-655D-D9FE-7DB11368B4B4}"/>
              </a:ext>
            </a:extLst>
          </p:cNvPr>
          <p:cNvSpPr txBox="1"/>
          <p:nvPr/>
        </p:nvSpPr>
        <p:spPr>
          <a:xfrm>
            <a:off x="1261304" y="3378968"/>
            <a:ext cx="6379689" cy="1483557"/>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Entretiens (décideurs politiques, utilisateurs, parties prenantes).</a:t>
            </a:r>
          </a:p>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Analyse de documents (documents politiques, rapports).</a:t>
            </a:r>
          </a:p>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Observations sur le terrain (évaluations sur place).</a:t>
            </a:r>
          </a:p>
        </p:txBody>
      </p:sp>
      <p:sp>
        <p:nvSpPr>
          <p:cNvPr id="10" name="object 3">
            <a:extLst>
              <a:ext uri="{FF2B5EF4-FFF2-40B4-BE49-F238E27FC236}">
                <a16:creationId xmlns:a16="http://schemas.microsoft.com/office/drawing/2014/main" id="{AFB55EE6-4E9D-58F9-4439-86E143A8EE46}"/>
              </a:ext>
            </a:extLst>
          </p:cNvPr>
          <p:cNvSpPr txBox="1"/>
          <p:nvPr/>
        </p:nvSpPr>
        <p:spPr>
          <a:xfrm>
            <a:off x="930563" y="5345766"/>
            <a:ext cx="6024714" cy="570486"/>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latin typeface="Aptos" panose="020B0004020202020204" pitchFamily="34" charset="0"/>
              </a:rPr>
              <a:t>Exemple : </a:t>
            </a:r>
            <a:r>
              <a:rPr lang="en-US" sz="1800" dirty="0">
                <a:latin typeface="Aptos" panose="020B0004020202020204" pitchFamily="34" charset="0"/>
              </a:rPr>
              <a:t>le système de péage urbain de Londres – Étude de son efficacité dans la réduction du trafic</a:t>
            </a:r>
          </a:p>
        </p:txBody>
      </p:sp>
      <p:pic>
        <p:nvPicPr>
          <p:cNvPr id="17" name="Picture 16" descr="A close-up of a sign&#10;&#10;AI-generated content may be incorrect.">
            <a:extLst>
              <a:ext uri="{FF2B5EF4-FFF2-40B4-BE49-F238E27FC236}">
                <a16:creationId xmlns:a16="http://schemas.microsoft.com/office/drawing/2014/main" id="{9BFED66E-3BE2-4740-B0C3-6F321B5569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25881" y="2520758"/>
            <a:ext cx="4750340" cy="2968963"/>
          </a:xfrm>
          <a:prstGeom prst="rect">
            <a:avLst/>
          </a:prstGeom>
        </p:spPr>
      </p:pic>
      <p:sp>
        <p:nvSpPr>
          <p:cNvPr id="3" name="Slide Number Placeholder 2">
            <a:extLst>
              <a:ext uri="{FF2B5EF4-FFF2-40B4-BE49-F238E27FC236}">
                <a16:creationId xmlns:a16="http://schemas.microsoft.com/office/drawing/2014/main" id="{BC2EEE72-15E7-B9B3-85EC-80EEFB5B1D96}"/>
              </a:ext>
            </a:extLst>
          </p:cNvPr>
          <p:cNvSpPr>
            <a:spLocks noGrp="1"/>
          </p:cNvSpPr>
          <p:nvPr>
            <p:ph type="sldNum" sz="quarter" idx="7"/>
          </p:nvPr>
        </p:nvSpPr>
        <p:spPr/>
        <p:txBody>
          <a:bodyPr/>
          <a:lstStyle/>
          <a:p>
            <a:pPr marL="103685">
              <a:lnSpc>
                <a:spcPts val="1633"/>
              </a:lnSpc>
            </a:pPr>
            <a:fld id="{81D60167-4931-47E6-BA6A-407CBD079E47}" type="slidenum">
              <a:rPr lang="en-AT" spc="-64" smtClean="0"/>
              <a:t>23</a:t>
            </a:fld>
            <a:endParaRPr lang="en-AT" spc="-64" dirty="0"/>
          </a:p>
        </p:txBody>
      </p:sp>
      <p:sp>
        <p:nvSpPr>
          <p:cNvPr id="11" name="object 3">
            <a:extLst>
              <a:ext uri="{FF2B5EF4-FFF2-40B4-BE49-F238E27FC236}">
                <a16:creationId xmlns:a16="http://schemas.microsoft.com/office/drawing/2014/main" id="{82ACB042-AA15-AE9C-0FEC-3D7C69DBEF4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Étude de cas (qualitative)</a:t>
            </a:r>
            <a:endParaRPr lang="en-GB" sz="3200" b="1" dirty="0">
              <a:solidFill>
                <a:schemeClr val="tx1"/>
              </a:solidFill>
              <a:latin typeface="Aptos" panose="020B0004020202020204" pitchFamily="34" charset="0"/>
              <a:cs typeface="Arial"/>
            </a:endParaRPr>
          </a:p>
        </p:txBody>
      </p:sp>
      <p:sp>
        <p:nvSpPr>
          <p:cNvPr id="4" name="object 6">
            <a:extLst>
              <a:ext uri="{FF2B5EF4-FFF2-40B4-BE49-F238E27FC236}">
                <a16:creationId xmlns:a16="http://schemas.microsoft.com/office/drawing/2014/main" id="{13F8DFB9-8865-D673-2995-EC5D31CDDADA}"/>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25E2FE76-7BF4-62DC-107C-023FA597417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1759562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3453E-E511-87F5-5AB8-080DA953C71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CC76E8A-79A6-BE81-1ACC-E39F3B48AFA1}"/>
              </a:ext>
            </a:extLst>
          </p:cNvPr>
          <p:cNvSpPr txBox="1">
            <a:spLocks noGrp="1"/>
          </p:cNvSpPr>
          <p:nvPr>
            <p:ph type="title"/>
          </p:nvPr>
        </p:nvSpPr>
        <p:spPr>
          <a:xfrm>
            <a:off x="726281" y="422573"/>
            <a:ext cx="523636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Méthodes de recherche qualitative</a:t>
            </a:r>
          </a:p>
        </p:txBody>
      </p:sp>
      <p:sp>
        <p:nvSpPr>
          <p:cNvPr id="7" name="object 3">
            <a:extLst>
              <a:ext uri="{FF2B5EF4-FFF2-40B4-BE49-F238E27FC236}">
                <a16:creationId xmlns:a16="http://schemas.microsoft.com/office/drawing/2014/main" id="{771D848A-3BC3-168E-2818-E62B270CE0A4}"/>
              </a:ext>
            </a:extLst>
          </p:cNvPr>
          <p:cNvSpPr txBox="1"/>
          <p:nvPr/>
        </p:nvSpPr>
        <p:spPr>
          <a:xfrm>
            <a:off x="930563" y="1749036"/>
            <a:ext cx="10725152" cy="508931"/>
          </a:xfrm>
          <a:prstGeom prst="rect">
            <a:avLst/>
          </a:prstGeom>
        </p:spPr>
        <p:txBody>
          <a:bodyPr vert="horz" wrap="square" lIns="0" tIns="16329" rIns="0" bIns="0" rtlCol="0">
            <a:spAutoFit/>
          </a:bodyPr>
          <a:lstStyle/>
          <a:p>
            <a:pPr marL="34290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Explore comment les institutions, les politiques et les structures de gouvernance façonnent les systèmes de transport et la prise de décision.</a:t>
            </a:r>
          </a:p>
        </p:txBody>
      </p:sp>
      <p:sp>
        <p:nvSpPr>
          <p:cNvPr id="18" name="object 3">
            <a:extLst>
              <a:ext uri="{FF2B5EF4-FFF2-40B4-BE49-F238E27FC236}">
                <a16:creationId xmlns:a16="http://schemas.microsoft.com/office/drawing/2014/main" id="{06CBD8F7-12E6-89CD-9987-ECA536F59740}"/>
              </a:ext>
            </a:extLst>
          </p:cNvPr>
          <p:cNvSpPr txBox="1"/>
          <p:nvPr/>
        </p:nvSpPr>
        <p:spPr>
          <a:xfrm>
            <a:off x="733424" y="1280102"/>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Bef>
                <a:spcPts val="600"/>
              </a:spcBef>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Définition :</a:t>
            </a:r>
          </a:p>
        </p:txBody>
      </p:sp>
      <p:sp>
        <p:nvSpPr>
          <p:cNvPr id="5" name="object 3">
            <a:extLst>
              <a:ext uri="{FF2B5EF4-FFF2-40B4-BE49-F238E27FC236}">
                <a16:creationId xmlns:a16="http://schemas.microsoft.com/office/drawing/2014/main" id="{6BCD24CE-6930-397C-E3ED-A4059E8F61E1}"/>
              </a:ext>
            </a:extLst>
          </p:cNvPr>
          <p:cNvSpPr txBox="1"/>
          <p:nvPr/>
        </p:nvSpPr>
        <p:spPr>
          <a:xfrm>
            <a:off x="726282" y="4004511"/>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1800" b="1" dirty="0">
                <a:latin typeface="Aptos" panose="020B0004020202020204" pitchFamily="34" charset="0"/>
              </a:rPr>
              <a:t>Méthodes :</a:t>
            </a:r>
          </a:p>
        </p:txBody>
      </p:sp>
      <p:sp>
        <p:nvSpPr>
          <p:cNvPr id="9" name="object 3">
            <a:extLst>
              <a:ext uri="{FF2B5EF4-FFF2-40B4-BE49-F238E27FC236}">
                <a16:creationId xmlns:a16="http://schemas.microsoft.com/office/drawing/2014/main" id="{1D1FF165-FB02-0830-7CB8-C9B277FD5ED2}"/>
              </a:ext>
            </a:extLst>
          </p:cNvPr>
          <p:cNvSpPr txBox="1"/>
          <p:nvPr/>
        </p:nvSpPr>
        <p:spPr>
          <a:xfrm>
            <a:off x="1154299" y="4440588"/>
            <a:ext cx="10725152" cy="1114225"/>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Entretiens (décideurs politiques, utilisateurs, parties prenantes).</a:t>
            </a:r>
          </a:p>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Analyse de documents (documents d'orientation, rapports).</a:t>
            </a:r>
          </a:p>
          <a:p>
            <a:pPr marL="285750" lvl="2" indent="-28575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Observations sur le terrain (évaluations sur site).</a:t>
            </a:r>
          </a:p>
        </p:txBody>
      </p:sp>
      <p:sp>
        <p:nvSpPr>
          <p:cNvPr id="10" name="object 3">
            <a:extLst>
              <a:ext uri="{FF2B5EF4-FFF2-40B4-BE49-F238E27FC236}">
                <a16:creationId xmlns:a16="http://schemas.microsoft.com/office/drawing/2014/main" id="{40EB02BA-35D9-1462-48B0-2AF0DDBBAF9B}"/>
              </a:ext>
            </a:extLst>
          </p:cNvPr>
          <p:cNvSpPr txBox="1"/>
          <p:nvPr/>
        </p:nvSpPr>
        <p:spPr>
          <a:xfrm>
            <a:off x="733424" y="5771769"/>
            <a:ext cx="10725152" cy="508931"/>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600" b="1" dirty="0">
                <a:latin typeface="Aptos" panose="020B0004020202020204" pitchFamily="34" charset="0"/>
              </a:rPr>
              <a:t>Exemple : </a:t>
            </a:r>
            <a:r>
              <a:rPr lang="en-US" sz="1600" dirty="0">
                <a:latin typeface="Aptos" panose="020B0004020202020204" pitchFamily="34" charset="0"/>
              </a:rPr>
              <a:t>Étude de la manière dont les structures de gouvernance à Londres ont facilité la mise en place de politiques de péage urbain.</a:t>
            </a:r>
          </a:p>
        </p:txBody>
      </p:sp>
      <p:sp>
        <p:nvSpPr>
          <p:cNvPr id="12" name="object 3">
            <a:extLst>
              <a:ext uri="{FF2B5EF4-FFF2-40B4-BE49-F238E27FC236}">
                <a16:creationId xmlns:a16="http://schemas.microsoft.com/office/drawing/2014/main" id="{82A0443A-8BEE-6096-D322-944CE2347657}"/>
              </a:ext>
            </a:extLst>
          </p:cNvPr>
          <p:cNvSpPr txBox="1"/>
          <p:nvPr/>
        </p:nvSpPr>
        <p:spPr>
          <a:xfrm>
            <a:off x="726282" y="2403361"/>
            <a:ext cx="10725152"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1600" b="1" dirty="0">
                <a:latin typeface="Aptos" panose="020B0004020202020204" pitchFamily="34" charset="0"/>
              </a:rPr>
              <a:t>Domaines d'intérêt clés :</a:t>
            </a:r>
          </a:p>
        </p:txBody>
      </p:sp>
      <p:sp>
        <p:nvSpPr>
          <p:cNvPr id="15" name="object 3">
            <a:extLst>
              <a:ext uri="{FF2B5EF4-FFF2-40B4-BE49-F238E27FC236}">
                <a16:creationId xmlns:a16="http://schemas.microsoft.com/office/drawing/2014/main" id="{6D4A984E-68FF-C13F-C0F1-348E6E45EE22}"/>
              </a:ext>
            </a:extLst>
          </p:cNvPr>
          <p:cNvSpPr txBox="1"/>
          <p:nvPr/>
        </p:nvSpPr>
        <p:spPr>
          <a:xfrm>
            <a:off x="1154299" y="2808891"/>
            <a:ext cx="10725152" cy="1114225"/>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 Rôle des autorités nationales par rapport aux autorités locales dans la planification des transports.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 Partenariats public-privé (PPP) dans les infrastructures de transport.</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 Défis de gouvernance dans la transition vers des transports durables.</a:t>
            </a:r>
          </a:p>
        </p:txBody>
      </p:sp>
      <p:sp>
        <p:nvSpPr>
          <p:cNvPr id="3" name="Slide Number Placeholder 2">
            <a:extLst>
              <a:ext uri="{FF2B5EF4-FFF2-40B4-BE49-F238E27FC236}">
                <a16:creationId xmlns:a16="http://schemas.microsoft.com/office/drawing/2014/main" id="{5FD6FC87-D0EB-9D66-D78E-BE665B132203}"/>
              </a:ext>
            </a:extLst>
          </p:cNvPr>
          <p:cNvSpPr>
            <a:spLocks noGrp="1"/>
          </p:cNvSpPr>
          <p:nvPr>
            <p:ph type="sldNum" sz="quarter" idx="7"/>
          </p:nvPr>
        </p:nvSpPr>
        <p:spPr/>
        <p:txBody>
          <a:bodyPr/>
          <a:lstStyle/>
          <a:p>
            <a:pPr marL="103685">
              <a:lnSpc>
                <a:spcPts val="1633"/>
              </a:lnSpc>
            </a:pPr>
            <a:fld id="{81D60167-4931-47E6-BA6A-407CBD079E47}" type="slidenum">
              <a:rPr lang="en-AT" spc="-64" smtClean="0"/>
              <a:t>24</a:t>
            </a:fld>
            <a:endParaRPr lang="en-AT" spc="-64" dirty="0"/>
          </a:p>
        </p:txBody>
      </p:sp>
      <p:sp>
        <p:nvSpPr>
          <p:cNvPr id="4" name="object 3">
            <a:extLst>
              <a:ext uri="{FF2B5EF4-FFF2-40B4-BE49-F238E27FC236}">
                <a16:creationId xmlns:a16="http://schemas.microsoft.com/office/drawing/2014/main" id="{2CA6CC4E-22EC-A2E3-F4E2-DD3BEFF6EE4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4.2.2.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Recherche institutionnelle et sur la gouvernance (qualitative)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CF67FD88-1BB4-A6CB-4893-F16B4C2B1D7A}"/>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14B2C1DD-D06D-42F8-2648-6798B4C1492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3546097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3AD7C-6728-1C36-4CCD-47F58A80352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56FC3C8-BF3C-19E7-E709-7D9A6D6C10DB}"/>
              </a:ext>
            </a:extLst>
          </p:cNvPr>
          <p:cNvSpPr txBox="1">
            <a:spLocks noGrp="1"/>
          </p:cNvSpPr>
          <p:nvPr>
            <p:ph type="title"/>
          </p:nvPr>
        </p:nvSpPr>
        <p:spPr>
          <a:xfrm>
            <a:off x="726282" y="422573"/>
            <a:ext cx="536971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Méthodes de recherche qualitative</a:t>
            </a:r>
          </a:p>
        </p:txBody>
      </p:sp>
      <p:sp>
        <p:nvSpPr>
          <p:cNvPr id="7" name="object 3">
            <a:extLst>
              <a:ext uri="{FF2B5EF4-FFF2-40B4-BE49-F238E27FC236}">
                <a16:creationId xmlns:a16="http://schemas.microsoft.com/office/drawing/2014/main" id="{24EAEE1A-3021-7754-3922-FD0E996E0CF3}"/>
              </a:ext>
            </a:extLst>
          </p:cNvPr>
          <p:cNvSpPr txBox="1"/>
          <p:nvPr/>
        </p:nvSpPr>
        <p:spPr>
          <a:xfrm>
            <a:off x="726282" y="1892339"/>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800" dirty="0">
                <a:latin typeface="Aptos" panose="020B0004020202020204" pitchFamily="34" charset="0"/>
              </a:rPr>
              <a:t>Comparaison systématique des politiques de transport, des indicateurs de performance ou des conceptions de systèmes entre différentes régions ou villes afin d'identifier les meilleures pratiques et les domaines à améliorer, et d'évaluer l'efficacité, la durabilité et l'accessibilité des systèmes de transport.</a:t>
            </a:r>
            <a:endParaRPr lang="en-US" dirty="0">
              <a:latin typeface="Aptos" panose="020B0004020202020204" pitchFamily="34" charset="0"/>
            </a:endParaRPr>
          </a:p>
        </p:txBody>
      </p:sp>
      <p:sp>
        <p:nvSpPr>
          <p:cNvPr id="18" name="object 3">
            <a:extLst>
              <a:ext uri="{FF2B5EF4-FFF2-40B4-BE49-F238E27FC236}">
                <a16:creationId xmlns:a16="http://schemas.microsoft.com/office/drawing/2014/main" id="{9EC1D157-2E0D-5AD7-02C8-A441A04FFCE0}"/>
              </a:ext>
            </a:extLst>
          </p:cNvPr>
          <p:cNvSpPr txBox="1"/>
          <p:nvPr/>
        </p:nvSpPr>
        <p:spPr>
          <a:xfrm>
            <a:off x="733424" y="1412071"/>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Bef>
                <a:spcPts val="600"/>
              </a:spcBef>
              <a:spcAft>
                <a:spcPts val="800"/>
              </a:spcAft>
              <a:buFont typeface="Wingdings" panose="05000000000000000000" pitchFamily="2" charset="2"/>
              <a:buChar char="Ø"/>
            </a:pPr>
            <a:r>
              <a:rPr lang="en-US" sz="2000" b="1" dirty="0">
                <a:latin typeface="Aptos" panose="020B0004020202020204" pitchFamily="34" charset="0"/>
              </a:rPr>
              <a:t>Définition :</a:t>
            </a:r>
          </a:p>
        </p:txBody>
      </p:sp>
      <p:sp>
        <p:nvSpPr>
          <p:cNvPr id="3" name="object 3">
            <a:extLst>
              <a:ext uri="{FF2B5EF4-FFF2-40B4-BE49-F238E27FC236}">
                <a16:creationId xmlns:a16="http://schemas.microsoft.com/office/drawing/2014/main" id="{7C31E577-44C4-6BDE-D686-7AE8B8F2BEC7}"/>
              </a:ext>
            </a:extLst>
          </p:cNvPr>
          <p:cNvSpPr txBox="1"/>
          <p:nvPr/>
        </p:nvSpPr>
        <p:spPr>
          <a:xfrm>
            <a:off x="726282" y="2748811"/>
            <a:ext cx="6528824"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Méthodes :</a:t>
            </a:r>
          </a:p>
        </p:txBody>
      </p:sp>
      <p:sp>
        <p:nvSpPr>
          <p:cNvPr id="4" name="object 3">
            <a:extLst>
              <a:ext uri="{FF2B5EF4-FFF2-40B4-BE49-F238E27FC236}">
                <a16:creationId xmlns:a16="http://schemas.microsoft.com/office/drawing/2014/main" id="{854E225D-A52B-E590-F060-C3076B1D67EA}"/>
              </a:ext>
            </a:extLst>
          </p:cNvPr>
          <p:cNvSpPr txBox="1"/>
          <p:nvPr/>
        </p:nvSpPr>
        <p:spPr>
          <a:xfrm>
            <a:off x="1154299" y="3260304"/>
            <a:ext cx="6528824" cy="2037555"/>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Indicateurs de performance (temps de trajet, émissions de CO₂, coût).</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Comparaisons de cas (efficacité des politiques entre les régions).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Entretiens avec des experts et analyse de données secondaires.</a:t>
            </a:r>
          </a:p>
        </p:txBody>
      </p:sp>
      <p:sp>
        <p:nvSpPr>
          <p:cNvPr id="5" name="object 3">
            <a:extLst>
              <a:ext uri="{FF2B5EF4-FFF2-40B4-BE49-F238E27FC236}">
                <a16:creationId xmlns:a16="http://schemas.microsoft.com/office/drawing/2014/main" id="{F803DF1E-C1C5-6155-E2B6-6E9E5CF0E309}"/>
              </a:ext>
            </a:extLst>
          </p:cNvPr>
          <p:cNvSpPr txBox="1"/>
          <p:nvPr/>
        </p:nvSpPr>
        <p:spPr>
          <a:xfrm>
            <a:off x="726282" y="5343326"/>
            <a:ext cx="6426133" cy="570486"/>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latin typeface="Aptos" panose="020B0004020202020204" pitchFamily="34" charset="0"/>
              </a:rPr>
              <a:t>Exemple : </a:t>
            </a:r>
            <a:r>
              <a:rPr lang="en-US" sz="1800" dirty="0">
                <a:latin typeface="Aptos" panose="020B0004020202020204" pitchFamily="34" charset="0"/>
              </a:rPr>
              <a:t>comparaison des réseaux métropolitains de Tokyo, New York et Paris en termes de ponctualité, d'accessibilité financière et d'accessibilité.</a:t>
            </a:r>
          </a:p>
        </p:txBody>
      </p:sp>
      <p:pic>
        <p:nvPicPr>
          <p:cNvPr id="10" name="Picture 9" descr="A map of a subway system&#10;&#10;AI-generated content may be incorrect.">
            <a:extLst>
              <a:ext uri="{FF2B5EF4-FFF2-40B4-BE49-F238E27FC236}">
                <a16:creationId xmlns:a16="http://schemas.microsoft.com/office/drawing/2014/main" id="{F7AE6B69-5764-9795-BE46-4264FC0840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13262" y="2679697"/>
            <a:ext cx="4566189" cy="3108235"/>
          </a:xfrm>
          <a:prstGeom prst="rect">
            <a:avLst/>
          </a:prstGeom>
        </p:spPr>
      </p:pic>
      <p:sp>
        <p:nvSpPr>
          <p:cNvPr id="12" name="TextBox 11">
            <a:extLst>
              <a:ext uri="{FF2B5EF4-FFF2-40B4-BE49-F238E27FC236}">
                <a16:creationId xmlns:a16="http://schemas.microsoft.com/office/drawing/2014/main" id="{D436CA9E-00ED-6FF2-A5A2-F78519CC9EC6}"/>
              </a:ext>
            </a:extLst>
          </p:cNvPr>
          <p:cNvSpPr txBox="1"/>
          <p:nvPr/>
        </p:nvSpPr>
        <p:spPr>
          <a:xfrm>
            <a:off x="8900828" y="5787932"/>
            <a:ext cx="1391055" cy="230832"/>
          </a:xfrm>
          <a:prstGeom prst="rect">
            <a:avLst/>
          </a:prstGeom>
          <a:noFill/>
        </p:spPr>
        <p:txBody>
          <a:bodyPr wrap="square" rtlCol="0">
            <a:spAutoFit/>
          </a:bodyPr>
          <a:lstStyle/>
          <a:p>
            <a:r>
              <a:rPr lang="en-US" sz="1000" dirty="0"/>
              <a:t>Réseau métropolitain de Tokyo</a:t>
            </a:r>
          </a:p>
        </p:txBody>
      </p:sp>
      <p:sp>
        <p:nvSpPr>
          <p:cNvPr id="9" name="Slide Number Placeholder 8">
            <a:extLst>
              <a:ext uri="{FF2B5EF4-FFF2-40B4-BE49-F238E27FC236}">
                <a16:creationId xmlns:a16="http://schemas.microsoft.com/office/drawing/2014/main" id="{32AAF02B-6445-F7A0-750B-0FA22A98E245}"/>
              </a:ext>
            </a:extLst>
          </p:cNvPr>
          <p:cNvSpPr>
            <a:spLocks noGrp="1"/>
          </p:cNvSpPr>
          <p:nvPr>
            <p:ph type="sldNum" sz="quarter" idx="7"/>
          </p:nvPr>
        </p:nvSpPr>
        <p:spPr/>
        <p:txBody>
          <a:bodyPr/>
          <a:lstStyle/>
          <a:p>
            <a:pPr marL="103685">
              <a:lnSpc>
                <a:spcPts val="1633"/>
              </a:lnSpc>
            </a:pPr>
            <a:fld id="{81D60167-4931-47E6-BA6A-407CBD079E47}" type="slidenum">
              <a:rPr lang="en-AT" spc="-64" smtClean="0"/>
              <a:t>25</a:t>
            </a:fld>
            <a:endParaRPr lang="en-AT" spc="-64" dirty="0"/>
          </a:p>
        </p:txBody>
      </p:sp>
      <p:sp>
        <p:nvSpPr>
          <p:cNvPr id="11" name="object 3">
            <a:extLst>
              <a:ext uri="{FF2B5EF4-FFF2-40B4-BE49-F238E27FC236}">
                <a16:creationId xmlns:a16="http://schemas.microsoft.com/office/drawing/2014/main" id="{C2F3959F-FD2D-9B27-92BF-5307D4F57F5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4.2.3. Études comparatives et analyses comparatives (qualitatives)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1FDF203A-EC41-9781-AA41-5E988E046D7B}"/>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0BE36536-F714-6E15-1E36-8084E124BF8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748831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D6D96-18BF-7EB8-895F-A61ECCA0CDC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FBFB49F-6B48-AD39-1F68-83F7FC2C279C}"/>
              </a:ext>
            </a:extLst>
          </p:cNvPr>
          <p:cNvSpPr txBox="1">
            <a:spLocks noGrp="1"/>
          </p:cNvSpPr>
          <p:nvPr>
            <p:ph type="title"/>
          </p:nvPr>
        </p:nvSpPr>
        <p:spPr>
          <a:xfrm>
            <a:off x="726282" y="422573"/>
            <a:ext cx="482361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Méthodes de recherche qualitative</a:t>
            </a:r>
          </a:p>
        </p:txBody>
      </p:sp>
      <p:sp>
        <p:nvSpPr>
          <p:cNvPr id="7" name="object 3">
            <a:extLst>
              <a:ext uri="{FF2B5EF4-FFF2-40B4-BE49-F238E27FC236}">
                <a16:creationId xmlns:a16="http://schemas.microsoft.com/office/drawing/2014/main" id="{0EDBD7CD-F33F-B907-F56A-CE026608B07C}"/>
              </a:ext>
            </a:extLst>
          </p:cNvPr>
          <p:cNvSpPr txBox="1"/>
          <p:nvPr/>
        </p:nvSpPr>
        <p:spPr>
          <a:xfrm>
            <a:off x="726282" y="1750937"/>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800" dirty="0">
                <a:latin typeface="Aptos" panose="020B0004020202020204" pitchFamily="34" charset="0"/>
              </a:rPr>
              <a:t>Examine les scénarios de transport futurs possibles sur la base d'informations qualitatives et d'avis d'experts afin de soutenir la planification stratégique et l'évaluation des risques, et d'évaluer les impacts potentiels des nouvelles politiques ou technologies.</a:t>
            </a:r>
          </a:p>
        </p:txBody>
      </p:sp>
      <p:sp>
        <p:nvSpPr>
          <p:cNvPr id="18" name="object 3">
            <a:extLst>
              <a:ext uri="{FF2B5EF4-FFF2-40B4-BE49-F238E27FC236}">
                <a16:creationId xmlns:a16="http://schemas.microsoft.com/office/drawing/2014/main" id="{A2F48AF4-81C7-F038-A3FA-8B8CC1DE6BB6}"/>
              </a:ext>
            </a:extLst>
          </p:cNvPr>
          <p:cNvSpPr txBox="1"/>
          <p:nvPr/>
        </p:nvSpPr>
        <p:spPr>
          <a:xfrm>
            <a:off x="733424" y="1270669"/>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Bef>
                <a:spcPts val="600"/>
              </a:spcBef>
              <a:spcAft>
                <a:spcPts val="800"/>
              </a:spcAft>
              <a:buFont typeface="Wingdings" panose="05000000000000000000" pitchFamily="2" charset="2"/>
              <a:buChar char="Ø"/>
            </a:pPr>
            <a:r>
              <a:rPr lang="en-US" sz="2000" b="1" dirty="0">
                <a:latin typeface="Aptos" panose="020B0004020202020204" pitchFamily="34" charset="0"/>
              </a:rPr>
              <a:t>Définition :</a:t>
            </a:r>
          </a:p>
        </p:txBody>
      </p:sp>
      <p:sp>
        <p:nvSpPr>
          <p:cNvPr id="3" name="object 3">
            <a:extLst>
              <a:ext uri="{FF2B5EF4-FFF2-40B4-BE49-F238E27FC236}">
                <a16:creationId xmlns:a16="http://schemas.microsoft.com/office/drawing/2014/main" id="{16940639-D46A-848B-15C7-BFEDFA8D1A2E}"/>
              </a:ext>
            </a:extLst>
          </p:cNvPr>
          <p:cNvSpPr txBox="1"/>
          <p:nvPr/>
        </p:nvSpPr>
        <p:spPr>
          <a:xfrm>
            <a:off x="726282" y="2746307"/>
            <a:ext cx="594689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Méthodes :</a:t>
            </a:r>
          </a:p>
        </p:txBody>
      </p:sp>
      <p:sp>
        <p:nvSpPr>
          <p:cNvPr id="4" name="object 3">
            <a:extLst>
              <a:ext uri="{FF2B5EF4-FFF2-40B4-BE49-F238E27FC236}">
                <a16:creationId xmlns:a16="http://schemas.microsoft.com/office/drawing/2014/main" id="{95B5026B-193E-D96C-635C-4926C73C7EFD}"/>
              </a:ext>
            </a:extLst>
          </p:cNvPr>
          <p:cNvSpPr txBox="1"/>
          <p:nvPr/>
        </p:nvSpPr>
        <p:spPr>
          <a:xfrm>
            <a:off x="1154299" y="3257800"/>
            <a:ext cx="5518875" cy="1760556"/>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Ateliers d'experts (réflexion sur les possibilités futures).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Participation des parties prenantes (enquêtes, groupes de discussion).</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Méthode Delphi (consultation itérative d'experts).</a:t>
            </a:r>
          </a:p>
        </p:txBody>
      </p:sp>
      <p:sp>
        <p:nvSpPr>
          <p:cNvPr id="5" name="object 3">
            <a:extLst>
              <a:ext uri="{FF2B5EF4-FFF2-40B4-BE49-F238E27FC236}">
                <a16:creationId xmlns:a16="http://schemas.microsoft.com/office/drawing/2014/main" id="{7435515C-D7E7-DA69-EAB7-6976568BC752}"/>
              </a:ext>
            </a:extLst>
          </p:cNvPr>
          <p:cNvSpPr txBox="1"/>
          <p:nvPr/>
        </p:nvSpPr>
        <p:spPr>
          <a:xfrm>
            <a:off x="726282" y="5120899"/>
            <a:ext cx="6426133" cy="570486"/>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latin typeface="Aptos" panose="020B0004020202020204" pitchFamily="34" charset="0"/>
              </a:rPr>
              <a:t>Exemple : </a:t>
            </a:r>
            <a:r>
              <a:rPr lang="en-US" sz="1800" dirty="0">
                <a:latin typeface="Aptos" panose="020B0004020202020204" pitchFamily="34" charset="0"/>
              </a:rPr>
              <a:t>analyse de l'impact potentiel des véhicules autonomes sur la congestion urbaine et les marchés de l'emploi en 2050.</a:t>
            </a:r>
          </a:p>
        </p:txBody>
      </p:sp>
      <p:pic>
        <p:nvPicPr>
          <p:cNvPr id="13" name="Picture 12" descr="A person driving a car&#10;&#10;AI-generated content may be incorrect.">
            <a:extLst>
              <a:ext uri="{FF2B5EF4-FFF2-40B4-BE49-F238E27FC236}">
                <a16:creationId xmlns:a16="http://schemas.microsoft.com/office/drawing/2014/main" id="{1EF7BDC9-D9A4-A8F6-E816-DB6F285603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7231" y="2749190"/>
            <a:ext cx="5100372" cy="2868959"/>
          </a:xfrm>
          <a:prstGeom prst="rect">
            <a:avLst/>
          </a:prstGeom>
        </p:spPr>
      </p:pic>
      <p:sp>
        <p:nvSpPr>
          <p:cNvPr id="9" name="Slide Number Placeholder 8">
            <a:extLst>
              <a:ext uri="{FF2B5EF4-FFF2-40B4-BE49-F238E27FC236}">
                <a16:creationId xmlns:a16="http://schemas.microsoft.com/office/drawing/2014/main" id="{8572C2DD-5578-F949-047A-5ED4F8546B56}"/>
              </a:ext>
            </a:extLst>
          </p:cNvPr>
          <p:cNvSpPr>
            <a:spLocks noGrp="1"/>
          </p:cNvSpPr>
          <p:nvPr>
            <p:ph type="sldNum" sz="quarter" idx="7"/>
          </p:nvPr>
        </p:nvSpPr>
        <p:spPr/>
        <p:txBody>
          <a:bodyPr/>
          <a:lstStyle/>
          <a:p>
            <a:pPr marL="103685">
              <a:lnSpc>
                <a:spcPts val="1633"/>
              </a:lnSpc>
            </a:pPr>
            <a:fld id="{81D60167-4931-47E6-BA6A-407CBD079E47}" type="slidenum">
              <a:rPr lang="en-AT" spc="-64" smtClean="0"/>
              <a:t>26</a:t>
            </a:fld>
            <a:endParaRPr lang="en-AT" spc="-64" dirty="0"/>
          </a:p>
        </p:txBody>
      </p:sp>
      <p:sp>
        <p:nvSpPr>
          <p:cNvPr id="10" name="object 3">
            <a:extLst>
              <a:ext uri="{FF2B5EF4-FFF2-40B4-BE49-F238E27FC236}">
                <a16:creationId xmlns:a16="http://schemas.microsoft.com/office/drawing/2014/main" id="{C93928F4-21C1-14B7-717C-590B8296895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4.2.4. Analyse de scénarios et évaluation des politiques (qualitative</a:t>
            </a:r>
            <a:r>
              <a:rPr lang="en-US" dirty="0">
                <a:solidFill>
                  <a:schemeClr val="tx1"/>
                </a:solidFill>
                <a:latin typeface="Aptos" panose="020B0004020202020204" pitchFamily="34" charset="0"/>
              </a:rPr>
              <a:t>)</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3E999F3D-95E7-EBF1-47F2-5413AC1CC033}"/>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12FAF350-2954-85B3-0FB1-6775B5D7ABC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1001049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86CB6-BAA4-21C9-475D-FEB5AB4FA680}"/>
            </a:ext>
          </a:extLst>
        </p:cNvPr>
        <p:cNvGrpSpPr/>
        <p:nvPr/>
      </p:nvGrpSpPr>
      <p:grpSpPr>
        <a:xfrm>
          <a:off x="0" y="0"/>
          <a:ext cx="0" cy="0"/>
          <a:chOff x="0" y="0"/>
          <a:chExt cx="0" cy="0"/>
        </a:xfrm>
      </p:grpSpPr>
      <p:sp>
        <p:nvSpPr>
          <p:cNvPr id="7" name="object 3">
            <a:extLst>
              <a:ext uri="{FF2B5EF4-FFF2-40B4-BE49-F238E27FC236}">
                <a16:creationId xmlns:a16="http://schemas.microsoft.com/office/drawing/2014/main" id="{34B4DB7C-D4C9-7BA3-6781-9EB1738FEB07}"/>
              </a:ext>
            </a:extLst>
          </p:cNvPr>
          <p:cNvSpPr txBox="1"/>
          <p:nvPr/>
        </p:nvSpPr>
        <p:spPr>
          <a:xfrm>
            <a:off x="930563" y="1833871"/>
            <a:ext cx="10725152" cy="293487"/>
          </a:xfrm>
          <a:prstGeom prst="rect">
            <a:avLst/>
          </a:prstGeom>
        </p:spPr>
        <p:txBody>
          <a:bodyPr vert="horz" wrap="square" lIns="0" tIns="16329" rIns="0" bIns="0" rtlCol="0">
            <a:spAutoFit/>
          </a:bodyPr>
          <a:lstStyle/>
          <a:p>
            <a:pPr marL="34290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Étudie la logistique, la gestion de la chaîne d'approvisionnement et l'efficacité du transport de marchandises.</a:t>
            </a:r>
          </a:p>
        </p:txBody>
      </p:sp>
      <p:sp>
        <p:nvSpPr>
          <p:cNvPr id="18" name="object 3">
            <a:extLst>
              <a:ext uri="{FF2B5EF4-FFF2-40B4-BE49-F238E27FC236}">
                <a16:creationId xmlns:a16="http://schemas.microsoft.com/office/drawing/2014/main" id="{5EF7652E-667F-1B7F-35E6-E04B510812FE}"/>
              </a:ext>
            </a:extLst>
          </p:cNvPr>
          <p:cNvSpPr txBox="1"/>
          <p:nvPr/>
        </p:nvSpPr>
        <p:spPr>
          <a:xfrm>
            <a:off x="733424" y="1364937"/>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Bef>
                <a:spcPts val="600"/>
              </a:spcBef>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Définition :</a:t>
            </a:r>
          </a:p>
        </p:txBody>
      </p:sp>
      <p:sp>
        <p:nvSpPr>
          <p:cNvPr id="5" name="object 3">
            <a:extLst>
              <a:ext uri="{FF2B5EF4-FFF2-40B4-BE49-F238E27FC236}">
                <a16:creationId xmlns:a16="http://schemas.microsoft.com/office/drawing/2014/main" id="{239D699D-40E7-B271-C0F1-39CB40514840}"/>
              </a:ext>
            </a:extLst>
          </p:cNvPr>
          <p:cNvSpPr txBox="1"/>
          <p:nvPr/>
        </p:nvSpPr>
        <p:spPr>
          <a:xfrm>
            <a:off x="726282" y="3929571"/>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Méthodes :</a:t>
            </a:r>
          </a:p>
        </p:txBody>
      </p:sp>
      <p:sp>
        <p:nvSpPr>
          <p:cNvPr id="9" name="object 3">
            <a:extLst>
              <a:ext uri="{FF2B5EF4-FFF2-40B4-BE49-F238E27FC236}">
                <a16:creationId xmlns:a16="http://schemas.microsoft.com/office/drawing/2014/main" id="{A3060D1A-71D0-107B-DCB5-BF72F181D11E}"/>
              </a:ext>
            </a:extLst>
          </p:cNvPr>
          <p:cNvSpPr txBox="1"/>
          <p:nvPr/>
        </p:nvSpPr>
        <p:spPr>
          <a:xfrm>
            <a:off x="1154299" y="4441064"/>
            <a:ext cx="10725152" cy="120655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Entretiens avec des entreprises de logistique et des régulateurs.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Études de cas sur les innovations en matière de fret (drones, camions électriques).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Analyse réglementaire et politique (politiques commerciales, lois sur les émissions).</a:t>
            </a:r>
          </a:p>
        </p:txBody>
      </p:sp>
      <p:sp>
        <p:nvSpPr>
          <p:cNvPr id="10" name="object 3">
            <a:extLst>
              <a:ext uri="{FF2B5EF4-FFF2-40B4-BE49-F238E27FC236}">
                <a16:creationId xmlns:a16="http://schemas.microsoft.com/office/drawing/2014/main" id="{5019633E-5243-A8AF-5D49-403B92B6E7B0}"/>
              </a:ext>
            </a:extLst>
          </p:cNvPr>
          <p:cNvSpPr txBox="1"/>
          <p:nvPr/>
        </p:nvSpPr>
        <p:spPr>
          <a:xfrm>
            <a:off x="733424" y="5772245"/>
            <a:ext cx="10725152" cy="262710"/>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600" b="1" dirty="0">
                <a:latin typeface="Aptos" panose="020B0004020202020204" pitchFamily="34" charset="0"/>
              </a:rPr>
              <a:t>Exemple : </a:t>
            </a:r>
            <a:r>
              <a:rPr lang="en-US" sz="1600" dirty="0">
                <a:latin typeface="Aptos" panose="020B0004020202020204" pitchFamily="34" charset="0"/>
              </a:rPr>
              <a:t>Étude de l'impact des zones à faibles émissions (LEZ) sur la distribution du fret urbain dans les villes européennes.</a:t>
            </a:r>
          </a:p>
        </p:txBody>
      </p:sp>
      <p:sp>
        <p:nvSpPr>
          <p:cNvPr id="12" name="object 3">
            <a:extLst>
              <a:ext uri="{FF2B5EF4-FFF2-40B4-BE49-F238E27FC236}">
                <a16:creationId xmlns:a16="http://schemas.microsoft.com/office/drawing/2014/main" id="{09C51D75-429B-4864-D4FC-F3E2BDADB93B}"/>
              </a:ext>
            </a:extLst>
          </p:cNvPr>
          <p:cNvSpPr txBox="1"/>
          <p:nvPr/>
        </p:nvSpPr>
        <p:spPr>
          <a:xfrm>
            <a:off x="726282" y="2224248"/>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1800" b="1" dirty="0">
                <a:latin typeface="Aptos" panose="020B0004020202020204" pitchFamily="34" charset="0"/>
              </a:rPr>
              <a:t>Domaines d'intérêt clés :</a:t>
            </a:r>
          </a:p>
        </p:txBody>
      </p:sp>
      <p:sp>
        <p:nvSpPr>
          <p:cNvPr id="15" name="object 3">
            <a:extLst>
              <a:ext uri="{FF2B5EF4-FFF2-40B4-BE49-F238E27FC236}">
                <a16:creationId xmlns:a16="http://schemas.microsoft.com/office/drawing/2014/main" id="{1020D320-22DB-7EBC-407C-32A16C56EDDB}"/>
              </a:ext>
            </a:extLst>
          </p:cNvPr>
          <p:cNvSpPr txBox="1"/>
          <p:nvPr/>
        </p:nvSpPr>
        <p:spPr>
          <a:xfrm>
            <a:off x="1154299" y="2629778"/>
            <a:ext cx="10725152" cy="120655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Livraison du dernier kilomètre et logistique urbaine.</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Impact de la réglementation sur l'efficacité du transport de marchandises.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Rôle de la technologie (par exemple, l'IA dans les chaînes d'approvisionnement).</a:t>
            </a:r>
          </a:p>
        </p:txBody>
      </p:sp>
      <p:sp>
        <p:nvSpPr>
          <p:cNvPr id="13" name="object 2">
            <a:extLst>
              <a:ext uri="{FF2B5EF4-FFF2-40B4-BE49-F238E27FC236}">
                <a16:creationId xmlns:a16="http://schemas.microsoft.com/office/drawing/2014/main" id="{2ED832CB-8A24-D45C-53C0-F911B554D42B}"/>
              </a:ext>
            </a:extLst>
          </p:cNvPr>
          <p:cNvSpPr txBox="1">
            <a:spLocks noGrp="1"/>
          </p:cNvSpPr>
          <p:nvPr>
            <p:ph type="title"/>
          </p:nvPr>
        </p:nvSpPr>
        <p:spPr>
          <a:xfrm>
            <a:off x="726282" y="422573"/>
            <a:ext cx="526811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Méthodes de recherche qualitative</a:t>
            </a:r>
          </a:p>
        </p:txBody>
      </p:sp>
      <p:sp>
        <p:nvSpPr>
          <p:cNvPr id="2" name="Slide Number Placeholder 1">
            <a:extLst>
              <a:ext uri="{FF2B5EF4-FFF2-40B4-BE49-F238E27FC236}">
                <a16:creationId xmlns:a16="http://schemas.microsoft.com/office/drawing/2014/main" id="{ECC49A38-E4D2-1C59-A899-D0E6127AC2DB}"/>
              </a:ext>
            </a:extLst>
          </p:cNvPr>
          <p:cNvSpPr>
            <a:spLocks noGrp="1"/>
          </p:cNvSpPr>
          <p:nvPr>
            <p:ph type="sldNum" sz="quarter" idx="7"/>
          </p:nvPr>
        </p:nvSpPr>
        <p:spPr/>
        <p:txBody>
          <a:bodyPr/>
          <a:lstStyle/>
          <a:p>
            <a:pPr marL="103685">
              <a:lnSpc>
                <a:spcPts val="1633"/>
              </a:lnSpc>
            </a:pPr>
            <a:fld id="{81D60167-4931-47E6-BA6A-407CBD079E47}" type="slidenum">
              <a:rPr lang="en-AT" spc="-64" smtClean="0"/>
              <a:t>27</a:t>
            </a:fld>
            <a:endParaRPr lang="en-AT" spc="-64" dirty="0"/>
          </a:p>
        </p:txBody>
      </p:sp>
      <p:sp>
        <p:nvSpPr>
          <p:cNvPr id="3" name="object 3">
            <a:extLst>
              <a:ext uri="{FF2B5EF4-FFF2-40B4-BE49-F238E27FC236}">
                <a16:creationId xmlns:a16="http://schemas.microsoft.com/office/drawing/2014/main" id="{0F479C6B-C6A5-D7B9-8DAD-91365B8F06B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4.2.5. Recherche sur le transport de marchandises (qualitative)</a:t>
            </a:r>
            <a:endParaRPr lang="en-GB" sz="3200" b="1" dirty="0">
              <a:solidFill>
                <a:schemeClr val="tx1"/>
              </a:solidFill>
              <a:latin typeface="Aptos" panose="020B0004020202020204" pitchFamily="34" charset="0"/>
              <a:cs typeface="Arial"/>
            </a:endParaRPr>
          </a:p>
        </p:txBody>
      </p:sp>
      <p:sp>
        <p:nvSpPr>
          <p:cNvPr id="4" name="object 6">
            <a:extLst>
              <a:ext uri="{FF2B5EF4-FFF2-40B4-BE49-F238E27FC236}">
                <a16:creationId xmlns:a16="http://schemas.microsoft.com/office/drawing/2014/main" id="{23867B51-01A9-6FE7-6B9E-D2F098E7ABC5}"/>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81CD80DD-81F4-7DE1-4A8E-507A9F42970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2563635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C82A1-0F6A-5E31-8B30-C1C130DF63E0}"/>
            </a:ext>
          </a:extLst>
        </p:cNvPr>
        <p:cNvGrpSpPr/>
        <p:nvPr/>
      </p:nvGrpSpPr>
      <p:grpSpPr>
        <a:xfrm>
          <a:off x="0" y="0"/>
          <a:ext cx="0" cy="0"/>
          <a:chOff x="0" y="0"/>
          <a:chExt cx="0" cy="0"/>
        </a:xfrm>
      </p:grpSpPr>
      <p:sp>
        <p:nvSpPr>
          <p:cNvPr id="7" name="object 3">
            <a:extLst>
              <a:ext uri="{FF2B5EF4-FFF2-40B4-BE49-F238E27FC236}">
                <a16:creationId xmlns:a16="http://schemas.microsoft.com/office/drawing/2014/main" id="{90799842-D02E-95BA-F0A7-2116268C0E76}"/>
              </a:ext>
            </a:extLst>
          </p:cNvPr>
          <p:cNvSpPr txBox="1"/>
          <p:nvPr/>
        </p:nvSpPr>
        <p:spPr>
          <a:xfrm>
            <a:off x="930563" y="1647840"/>
            <a:ext cx="10725152" cy="293487"/>
          </a:xfrm>
          <a:prstGeom prst="rect">
            <a:avLst/>
          </a:prstGeom>
        </p:spPr>
        <p:txBody>
          <a:bodyPr vert="horz" wrap="square" lIns="0" tIns="16329" rIns="0" bIns="0" rtlCol="0">
            <a:spAutoFit/>
          </a:bodyPr>
          <a:lstStyle/>
          <a:p>
            <a:pPr marL="34290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Évalue la conception, la mise en œuvre et l'efficacité des politiques de transport dans la réalisation des objectifs sociétaux.</a:t>
            </a:r>
          </a:p>
        </p:txBody>
      </p:sp>
      <p:sp>
        <p:nvSpPr>
          <p:cNvPr id="18" name="object 3">
            <a:extLst>
              <a:ext uri="{FF2B5EF4-FFF2-40B4-BE49-F238E27FC236}">
                <a16:creationId xmlns:a16="http://schemas.microsoft.com/office/drawing/2014/main" id="{ED6EBE10-687C-E123-F39D-0091B16AEE48}"/>
              </a:ext>
            </a:extLst>
          </p:cNvPr>
          <p:cNvSpPr txBox="1"/>
          <p:nvPr/>
        </p:nvSpPr>
        <p:spPr>
          <a:xfrm>
            <a:off x="733424" y="1317803"/>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00000"/>
              </a:lnSpc>
              <a:spcBef>
                <a:spcPts val="600"/>
              </a:spcBef>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Définition :</a:t>
            </a:r>
          </a:p>
        </p:txBody>
      </p:sp>
      <p:sp>
        <p:nvSpPr>
          <p:cNvPr id="5" name="object 3">
            <a:extLst>
              <a:ext uri="{FF2B5EF4-FFF2-40B4-BE49-F238E27FC236}">
                <a16:creationId xmlns:a16="http://schemas.microsoft.com/office/drawing/2014/main" id="{4B7927DB-DCB9-0F17-7C92-C76E3C32476D}"/>
              </a:ext>
            </a:extLst>
          </p:cNvPr>
          <p:cNvSpPr txBox="1"/>
          <p:nvPr/>
        </p:nvSpPr>
        <p:spPr>
          <a:xfrm>
            <a:off x="726282" y="3975871"/>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Méthodes :</a:t>
            </a:r>
          </a:p>
        </p:txBody>
      </p:sp>
      <p:sp>
        <p:nvSpPr>
          <p:cNvPr id="9" name="object 3">
            <a:extLst>
              <a:ext uri="{FF2B5EF4-FFF2-40B4-BE49-F238E27FC236}">
                <a16:creationId xmlns:a16="http://schemas.microsoft.com/office/drawing/2014/main" id="{A4D29806-9FF8-CB38-97E7-2A74BE02DEA6}"/>
              </a:ext>
            </a:extLst>
          </p:cNvPr>
          <p:cNvSpPr txBox="1"/>
          <p:nvPr/>
        </p:nvSpPr>
        <p:spPr>
          <a:xfrm>
            <a:off x="1154299" y="4383191"/>
            <a:ext cx="10725152" cy="120655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Analyse des documents politiques (rapports gouvernementaux, livres blancs).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Entretiens avec les parties prenantes (décideurs politiques, ONG, entreprises).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Études de cas sur la mise en œuvre des politiques (succès et échecs).</a:t>
            </a:r>
          </a:p>
        </p:txBody>
      </p:sp>
      <p:sp>
        <p:nvSpPr>
          <p:cNvPr id="10" name="object 3">
            <a:extLst>
              <a:ext uri="{FF2B5EF4-FFF2-40B4-BE49-F238E27FC236}">
                <a16:creationId xmlns:a16="http://schemas.microsoft.com/office/drawing/2014/main" id="{B1E3FC5C-BB37-C4EB-D97C-4BAB426C828E}"/>
              </a:ext>
            </a:extLst>
          </p:cNvPr>
          <p:cNvSpPr txBox="1"/>
          <p:nvPr/>
        </p:nvSpPr>
        <p:spPr>
          <a:xfrm>
            <a:off x="733424" y="5618063"/>
            <a:ext cx="10725152" cy="570486"/>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latin typeface="Aptos" panose="020B0004020202020204" pitchFamily="34" charset="0"/>
              </a:rPr>
              <a:t>Exemple : </a:t>
            </a:r>
            <a:r>
              <a:rPr lang="en-US" sz="1800" dirty="0">
                <a:latin typeface="Aptos" panose="020B0004020202020204" pitchFamily="34" charset="0"/>
              </a:rPr>
              <a:t>Évaluation de la manière dont la tarification de la congestion à Stockholm a réduit les embouteillages et amélioré la qualité de l'air.</a:t>
            </a:r>
          </a:p>
        </p:txBody>
      </p:sp>
      <p:sp>
        <p:nvSpPr>
          <p:cNvPr id="12" name="object 3">
            <a:extLst>
              <a:ext uri="{FF2B5EF4-FFF2-40B4-BE49-F238E27FC236}">
                <a16:creationId xmlns:a16="http://schemas.microsoft.com/office/drawing/2014/main" id="{650ADD83-47E2-F711-6B6B-90D238C09779}"/>
              </a:ext>
            </a:extLst>
          </p:cNvPr>
          <p:cNvSpPr txBox="1"/>
          <p:nvPr/>
        </p:nvSpPr>
        <p:spPr>
          <a:xfrm>
            <a:off x="726282" y="2224248"/>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spcAft>
                <a:spcPts val="800"/>
              </a:spcAft>
              <a:buSzPct val="100000"/>
              <a:buFont typeface="Wingdings" panose="05000000000000000000" pitchFamily="2" charset="2"/>
              <a:buChar char="Ø"/>
              <a:tabLst>
                <a:tab pos="457200" algn="l"/>
              </a:tabLst>
            </a:pPr>
            <a:r>
              <a:rPr lang="en-US" sz="1800" b="1" dirty="0">
                <a:latin typeface="Aptos" panose="020B0004020202020204" pitchFamily="34" charset="0"/>
              </a:rPr>
              <a:t>Domaines d'intérêt clés :</a:t>
            </a:r>
          </a:p>
        </p:txBody>
      </p:sp>
      <p:sp>
        <p:nvSpPr>
          <p:cNvPr id="15" name="object 3">
            <a:extLst>
              <a:ext uri="{FF2B5EF4-FFF2-40B4-BE49-F238E27FC236}">
                <a16:creationId xmlns:a16="http://schemas.microsoft.com/office/drawing/2014/main" id="{1D80F515-4D1A-754A-CE08-4CC8F2EAD470}"/>
              </a:ext>
            </a:extLst>
          </p:cNvPr>
          <p:cNvSpPr txBox="1"/>
          <p:nvPr/>
        </p:nvSpPr>
        <p:spPr>
          <a:xfrm>
            <a:off x="1154299" y="2629778"/>
            <a:ext cx="10725152" cy="120655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Durabilité (réduction des émissions, promotion des modes de transport actifs).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Équité et accessibilité (transports abordables pour tous).</a:t>
            </a:r>
          </a:p>
          <a:p>
            <a:pPr marL="285750" indent="-28575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Impact économique (création d'emplois, financement des infrastructures).</a:t>
            </a:r>
          </a:p>
        </p:txBody>
      </p:sp>
      <p:sp>
        <p:nvSpPr>
          <p:cNvPr id="13" name="object 2">
            <a:extLst>
              <a:ext uri="{FF2B5EF4-FFF2-40B4-BE49-F238E27FC236}">
                <a16:creationId xmlns:a16="http://schemas.microsoft.com/office/drawing/2014/main" id="{41D159EE-78C0-5B78-50D5-5ADDA0222523}"/>
              </a:ext>
            </a:extLst>
          </p:cNvPr>
          <p:cNvSpPr txBox="1">
            <a:spLocks noGrp="1"/>
          </p:cNvSpPr>
          <p:nvPr>
            <p:ph type="title"/>
          </p:nvPr>
        </p:nvSpPr>
        <p:spPr>
          <a:xfrm>
            <a:off x="726282" y="422573"/>
            <a:ext cx="496846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4. </a:t>
            </a:r>
            <a:r>
              <a:rPr lang="en-US" sz="2400" b="1" dirty="0">
                <a:solidFill>
                  <a:schemeClr val="bg1"/>
                </a:solidFill>
              </a:rPr>
              <a:t>Méthodes de recherche qualitative</a:t>
            </a:r>
          </a:p>
        </p:txBody>
      </p:sp>
      <p:sp>
        <p:nvSpPr>
          <p:cNvPr id="2" name="Slide Number Placeholder 1">
            <a:extLst>
              <a:ext uri="{FF2B5EF4-FFF2-40B4-BE49-F238E27FC236}">
                <a16:creationId xmlns:a16="http://schemas.microsoft.com/office/drawing/2014/main" id="{F3D40B9A-EC6C-2BC2-B9B0-838C984734F0}"/>
              </a:ext>
            </a:extLst>
          </p:cNvPr>
          <p:cNvSpPr>
            <a:spLocks noGrp="1"/>
          </p:cNvSpPr>
          <p:nvPr>
            <p:ph type="sldNum" sz="quarter" idx="7"/>
          </p:nvPr>
        </p:nvSpPr>
        <p:spPr/>
        <p:txBody>
          <a:bodyPr/>
          <a:lstStyle/>
          <a:p>
            <a:pPr marL="103685">
              <a:lnSpc>
                <a:spcPts val="1633"/>
              </a:lnSpc>
            </a:pPr>
            <a:fld id="{81D60167-4931-47E6-BA6A-407CBD079E47}" type="slidenum">
              <a:rPr lang="en-AT" spc="-64" smtClean="0"/>
              <a:t>28</a:t>
            </a:fld>
            <a:endParaRPr lang="en-AT" spc="-64" dirty="0"/>
          </a:p>
        </p:txBody>
      </p:sp>
      <p:sp>
        <p:nvSpPr>
          <p:cNvPr id="3" name="object 3">
            <a:extLst>
              <a:ext uri="{FF2B5EF4-FFF2-40B4-BE49-F238E27FC236}">
                <a16:creationId xmlns:a16="http://schemas.microsoft.com/office/drawing/2014/main" id="{21770A45-F690-0367-FE8B-3D403903CB9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4.2.5. Recherche sur les politiques de transport (qualitative)</a:t>
            </a:r>
            <a:endParaRPr lang="en-GB" sz="3200" b="1" dirty="0">
              <a:solidFill>
                <a:schemeClr val="tx1"/>
              </a:solidFill>
              <a:latin typeface="Aptos" panose="020B0004020202020204" pitchFamily="34" charset="0"/>
              <a:cs typeface="Arial"/>
            </a:endParaRPr>
          </a:p>
        </p:txBody>
      </p:sp>
      <p:sp>
        <p:nvSpPr>
          <p:cNvPr id="4" name="object 6">
            <a:extLst>
              <a:ext uri="{FF2B5EF4-FFF2-40B4-BE49-F238E27FC236}">
                <a16:creationId xmlns:a16="http://schemas.microsoft.com/office/drawing/2014/main" id="{1E885235-6609-3B6E-C53D-933CD8739DDE}"/>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47CDB5FE-9F3E-AE31-6078-F1D3E2B1238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36103596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30312-0187-CE7F-63AB-BD0250B9B8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E7C1841-A215-D206-FB45-24AAD721CDDF}"/>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US" sz="3200" b="1" dirty="0"/>
              <a:t>Recherche à méthodes mixtes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36951AD2-1F7A-1A88-1F6F-1B84A5A39074}"/>
              </a:ext>
            </a:extLst>
          </p:cNvPr>
          <p:cNvSpPr>
            <a:spLocks noGrp="1"/>
          </p:cNvSpPr>
          <p:nvPr>
            <p:ph type="sldNum" sz="quarter" idx="7"/>
          </p:nvPr>
        </p:nvSpPr>
        <p:spPr/>
        <p:txBody>
          <a:bodyPr/>
          <a:lstStyle/>
          <a:p>
            <a:pPr marL="103685">
              <a:lnSpc>
                <a:spcPts val="1633"/>
              </a:lnSpc>
            </a:pPr>
            <a:fld id="{81D60167-4931-47E6-BA6A-407CBD079E47}" type="slidenum">
              <a:rPr lang="en-AT" spc="-64" smtClean="0"/>
              <a:t>29</a:t>
            </a:fld>
            <a:endParaRPr lang="en-AT" spc="-64" dirty="0"/>
          </a:p>
        </p:txBody>
      </p:sp>
      <p:sp>
        <p:nvSpPr>
          <p:cNvPr id="4" name="object 6">
            <a:extLst>
              <a:ext uri="{FF2B5EF4-FFF2-40B4-BE49-F238E27FC236}">
                <a16:creationId xmlns:a16="http://schemas.microsoft.com/office/drawing/2014/main" id="{C71C1907-A8F7-D999-F0AB-F09061EEAAE0}"/>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7" name="object 6">
            <a:extLst>
              <a:ext uri="{FF2B5EF4-FFF2-40B4-BE49-F238E27FC236}">
                <a16:creationId xmlns:a16="http://schemas.microsoft.com/office/drawing/2014/main" id="{8DF2B407-71EC-2BB5-C2D7-E4D02AB126D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2841455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3" name="object 3"/>
          <p:cNvSpPr txBox="1"/>
          <p:nvPr/>
        </p:nvSpPr>
        <p:spPr>
          <a:xfrm>
            <a:off x="726281" y="1012404"/>
            <a:ext cx="5176079" cy="4863969"/>
          </a:xfrm>
          <a:prstGeom prst="rect">
            <a:avLst/>
          </a:prstGeom>
        </p:spPr>
        <p:txBody>
          <a:bodyPr vert="horz" wrap="square" lIns="0" tIns="16329" rIns="0" bIns="0" rtlCol="0">
            <a:spAutoFit/>
          </a:bodyPr>
          <a:lstStyle/>
          <a:p>
            <a:pPr marL="15875" defTabSz="1285875" hangingPunct="1">
              <a:lnSpc>
                <a:spcPct val="100000"/>
              </a:lnSpc>
              <a:spcBef>
                <a:spcPts val="600"/>
              </a:spcBef>
              <a:tabLst>
                <a:tab pos="4906963" algn="l"/>
              </a:tabLst>
            </a:pPr>
            <a:r>
              <a:rPr lang="en-GB" sz="1200" b="1" dirty="0">
                <a:solidFill>
                  <a:sysClr val="windowText" lastClr="000000"/>
                </a:solidFill>
                <a:latin typeface="Aptos" panose="020B0004020202020204" pitchFamily="34" charset="0"/>
                <a:cs typeface="Arial"/>
              </a:rPr>
              <a:t>Section 1 </a:t>
            </a:r>
            <a:r>
              <a:rPr lang="en-US" sz="1200" b="1" dirty="0">
                <a:solidFill>
                  <a:sysClr val="windowText" lastClr="000000"/>
                </a:solidFill>
                <a:latin typeface="Aptos" panose="020B0004020202020204" pitchFamily="34" charset="0"/>
                <a:cs typeface="Arial"/>
              </a:rPr>
              <a:t>Introduction aux méthodes de recherche dans le domaine des transports</a:t>
            </a:r>
            <a:r>
              <a:rPr lang="en-GB" sz="1200" b="1" spc="-13" dirty="0">
                <a:solidFill>
                  <a:sysClr val="windowText" lastClr="000000"/>
                </a:solidFill>
                <a:latin typeface="Aptos" panose="020B0004020202020204" pitchFamily="34" charset="0"/>
                <a:cs typeface="Arial"/>
              </a:rPr>
              <a:t> .........................................................................................	</a:t>
            </a:r>
            <a:r>
              <a:rPr lang="en-GB" sz="1200" b="1" spc="469" dirty="0">
                <a:solidFill>
                  <a:sysClr val="windowText" lastClr="000000"/>
                </a:solidFill>
                <a:latin typeface="Aptos" panose="020B0004020202020204" pitchFamily="34" charset="0"/>
                <a:cs typeface="Arial"/>
              </a:rPr>
              <a:t>4</a:t>
            </a:r>
            <a:endParaRPr lang="en-GB" sz="1200" b="1" dirty="0">
              <a:solidFill>
                <a:sysClr val="windowText" lastClr="000000"/>
              </a:solidFill>
              <a:latin typeface="Aptos" panose="020B0004020202020204" pitchFamily="34" charset="0"/>
              <a:cs typeface="Arial"/>
            </a:endParaRPr>
          </a:p>
          <a:p>
            <a:pPr marL="357188" marR="7348" indent="-215900" defTabSz="1128713" hangingPunct="1">
              <a:lnSpc>
                <a:spcPct val="100000"/>
              </a:lnSpc>
              <a:spcBef>
                <a:spcPts val="600"/>
              </a:spcBef>
              <a:buFontTx/>
              <a:buAutoNum type="arabicPeriod"/>
              <a:tabLst>
                <a:tab pos="4564063" algn="l"/>
              </a:tabLst>
            </a:pPr>
            <a:r>
              <a:rPr lang="en-GB" sz="1200" spc="64" dirty="0">
                <a:solidFill>
                  <a:sysClr val="windowText" lastClr="000000"/>
                </a:solidFill>
                <a:latin typeface="Aptos" panose="020B0004020202020204" pitchFamily="34" charset="0"/>
                <a:cs typeface="Arial"/>
              </a:rPr>
              <a:t>Pourquoi la recherche sur les transports ? ....................	5</a:t>
            </a:r>
          </a:p>
          <a:p>
            <a:pPr marL="357188" marR="7348" indent="-215900" defTabSz="1128713" hangingPunct="1">
              <a:lnSpc>
                <a:spcPct val="100000"/>
              </a:lnSpc>
              <a:spcBef>
                <a:spcPts val="600"/>
              </a:spcBef>
              <a:buFontTx/>
              <a:buAutoNum type="arabicPeriod"/>
              <a:tabLst>
                <a:tab pos="4564063" algn="l"/>
              </a:tabLst>
            </a:pPr>
            <a:r>
              <a:rPr lang="en-GB" sz="1200" spc="64" dirty="0">
                <a:solidFill>
                  <a:sysClr val="windowText" lastClr="000000"/>
                </a:solidFill>
                <a:latin typeface="Aptos" panose="020B0004020202020204" pitchFamily="34" charset="0"/>
                <a:cs typeface="Arial"/>
              </a:rPr>
              <a:t>Caractéristiques de la recherche sur les transports ......	6</a:t>
            </a:r>
          </a:p>
          <a:p>
            <a:pPr marL="357188" marR="7348" indent="-215900" defTabSz="1128713" hangingPunct="1">
              <a:lnSpc>
                <a:spcPct val="100000"/>
              </a:lnSpc>
              <a:spcBef>
                <a:spcPts val="600"/>
              </a:spcBef>
              <a:buFontTx/>
              <a:buAutoNum type="arabicPeriod"/>
              <a:tabLst>
                <a:tab pos="4564063" algn="l"/>
              </a:tabLst>
            </a:pPr>
            <a:r>
              <a:rPr lang="en-GB" sz="1200" spc="64" dirty="0">
                <a:solidFill>
                  <a:sysClr val="windowText" lastClr="000000"/>
                </a:solidFill>
                <a:latin typeface="Aptos" panose="020B0004020202020204" pitchFamily="34" charset="0"/>
                <a:cs typeface="Arial"/>
              </a:rPr>
              <a:t>Classification de la recherche sur les transports ..........	7</a:t>
            </a:r>
          </a:p>
          <a:p>
            <a:pPr marL="16328" defTabSz="1143000" hangingPunct="1">
              <a:lnSpc>
                <a:spcPct val="100000"/>
              </a:lnSpc>
              <a:spcBef>
                <a:spcPts val="600"/>
              </a:spcBef>
            </a:pPr>
            <a:endParaRPr lang="en-GB" sz="1200" b="1" dirty="0">
              <a:solidFill>
                <a:sysClr val="windowText" lastClr="000000"/>
              </a:solidFill>
              <a:latin typeface="Aptos" panose="020B0004020202020204" pitchFamily="34" charset="0"/>
              <a:cs typeface="Arial"/>
            </a:endParaRPr>
          </a:p>
          <a:p>
            <a:pPr marL="15875" defTabSz="1143000" hangingPunct="1">
              <a:lnSpc>
                <a:spcPct val="100000"/>
              </a:lnSpc>
              <a:spcBef>
                <a:spcPts val="600"/>
              </a:spcBef>
              <a:tabLst>
                <a:tab pos="4906963" algn="l"/>
              </a:tabLst>
            </a:pPr>
            <a:r>
              <a:rPr lang="en-GB" sz="1200" b="1" dirty="0">
                <a:solidFill>
                  <a:sysClr val="windowText" lastClr="000000"/>
                </a:solidFill>
                <a:latin typeface="Aptos" panose="020B0004020202020204" pitchFamily="34" charset="0"/>
                <a:cs typeface="Arial"/>
              </a:rPr>
              <a:t>Section 2 </a:t>
            </a:r>
            <a:r>
              <a:rPr lang="en-US" sz="1200" b="1" dirty="0">
                <a:solidFill>
                  <a:sysClr val="windowText" lastClr="000000"/>
                </a:solidFill>
                <a:latin typeface="Aptos" panose="020B0004020202020204" pitchFamily="34" charset="0"/>
                <a:cs typeface="Arial"/>
              </a:rPr>
              <a:t>Aperçu des méthodes de recherche dans le domaine des transports</a:t>
            </a:r>
            <a:r>
              <a:rPr lang="en-GB" sz="1200" b="1" spc="-13" dirty="0">
                <a:solidFill>
                  <a:sysClr val="windowText" lastClr="000000"/>
                </a:solidFill>
                <a:latin typeface="Aptos" panose="020B0004020202020204" pitchFamily="34" charset="0"/>
                <a:cs typeface="Arial"/>
              </a:rPr>
              <a:t> .................. </a:t>
            </a:r>
            <a:r>
              <a:rPr lang="en-GB" sz="1200" b="1" spc="469" dirty="0">
                <a:solidFill>
                  <a:sysClr val="windowText" lastClr="000000"/>
                </a:solidFill>
                <a:latin typeface="Aptos" panose="020B0004020202020204" pitchFamily="34" charset="0"/>
                <a:cs typeface="Arial"/>
              </a:rPr>
              <a:t>   8</a:t>
            </a:r>
            <a:endParaRPr lang="en-GB" sz="1200" b="1" dirty="0">
              <a:solidFill>
                <a:sysClr val="windowText" lastClr="000000"/>
              </a:solidFill>
              <a:latin typeface="Aptos" panose="020B0004020202020204" pitchFamily="34" charset="0"/>
              <a:cs typeface="Arial"/>
            </a:endParaRPr>
          </a:p>
          <a:p>
            <a:pPr marL="357188" marR="7348" indent="-215900" defTabSz="1128713" hangingPunct="1">
              <a:lnSpc>
                <a:spcPct val="100000"/>
              </a:lnSpc>
              <a:spcBef>
                <a:spcPts val="600"/>
              </a:spcBef>
              <a:buFontTx/>
              <a:buAutoNum type="arabicPeriod"/>
              <a:tabLst>
                <a:tab pos="4564063" algn="l"/>
              </a:tabLst>
            </a:pPr>
            <a:r>
              <a:rPr lang="en-US" sz="1200" spc="64" dirty="0">
                <a:solidFill>
                  <a:sysClr val="windowText" lastClr="000000"/>
                </a:solidFill>
                <a:latin typeface="Aptos" panose="020B0004020202020204" pitchFamily="34" charset="0"/>
                <a:cs typeface="Arial"/>
              </a:rPr>
              <a:t>Aperçu des méthodes de recherche dans le domaine des transports</a:t>
            </a:r>
            <a:r>
              <a:rPr lang="en-GB" sz="1200" spc="64" dirty="0">
                <a:solidFill>
                  <a:sysClr val="windowText" lastClr="000000"/>
                </a:solidFill>
                <a:latin typeface="Aptos" panose="020B0004020202020204" pitchFamily="34" charset="0"/>
                <a:cs typeface="Arial"/>
              </a:rPr>
              <a:t> ................................................................	9</a:t>
            </a:r>
          </a:p>
          <a:p>
            <a:pPr marL="141288" marR="7348" defTabSz="1143000" hangingPunct="1">
              <a:lnSpc>
                <a:spcPct val="100000"/>
              </a:lnSpc>
              <a:spcBef>
                <a:spcPts val="600"/>
              </a:spcBef>
            </a:pPr>
            <a:endParaRPr lang="en-GB" sz="1200" spc="64" dirty="0">
              <a:solidFill>
                <a:sysClr val="windowText" lastClr="000000"/>
              </a:solidFill>
              <a:latin typeface="Aptos" panose="020B0004020202020204" pitchFamily="34" charset="0"/>
              <a:cs typeface="Arial"/>
            </a:endParaRPr>
          </a:p>
          <a:p>
            <a:pPr marL="15875" defTabSz="1143000" hangingPunct="1">
              <a:lnSpc>
                <a:spcPct val="100000"/>
              </a:lnSpc>
              <a:spcBef>
                <a:spcPts val="600"/>
              </a:spcBef>
              <a:tabLst>
                <a:tab pos="4906963" algn="l"/>
              </a:tabLst>
            </a:pPr>
            <a:r>
              <a:rPr lang="en-GB" sz="1200" b="1" dirty="0">
                <a:solidFill>
                  <a:sysClr val="windowText" lastClr="000000"/>
                </a:solidFill>
                <a:latin typeface="Aptos" panose="020B0004020202020204" pitchFamily="34" charset="0"/>
                <a:cs typeface="Arial"/>
              </a:rPr>
              <a:t>Section 3 Méthodes de recherche quantitative</a:t>
            </a:r>
            <a:r>
              <a:rPr lang="en-GB" sz="1200" b="1" spc="-13" dirty="0">
                <a:solidFill>
                  <a:sysClr val="windowText" lastClr="000000"/>
                </a:solidFill>
                <a:latin typeface="Aptos" panose="020B0004020202020204" pitchFamily="34" charset="0"/>
                <a:cs typeface="Arial"/>
              </a:rPr>
              <a:t> .....................................    10</a:t>
            </a:r>
            <a:endParaRPr lang="en-GB" sz="1200" b="1" dirty="0">
              <a:solidFill>
                <a:sysClr val="windowText" lastClr="000000"/>
              </a:solidFill>
              <a:latin typeface="Aptos" panose="020B0004020202020204" pitchFamily="34" charset="0"/>
              <a:cs typeface="Arial"/>
            </a:endParaRPr>
          </a:p>
          <a:p>
            <a:pPr marL="357188" marR="7348" indent="-215900" defTabSz="1128713" hangingPunct="1">
              <a:lnSpc>
                <a:spcPct val="100000"/>
              </a:lnSpc>
              <a:spcBef>
                <a:spcPts val="600"/>
              </a:spcBef>
              <a:buFontTx/>
              <a:buAutoNum type="arabicPeriod"/>
              <a:tabLst>
                <a:tab pos="4564063" algn="l"/>
              </a:tabLst>
            </a:pPr>
            <a:r>
              <a:rPr lang="en-GB" sz="1200" spc="64" dirty="0">
                <a:solidFill>
                  <a:sysClr val="windowText" lastClr="000000"/>
                </a:solidFill>
                <a:latin typeface="Aptos" panose="020B0004020202020204" pitchFamily="34" charset="0"/>
                <a:cs typeface="Arial"/>
              </a:rPr>
              <a:t>Qu'est-ce que la recherche quantitative ? ....................	11</a:t>
            </a:r>
          </a:p>
          <a:p>
            <a:pPr marL="357188" marR="7348" indent="-215900" defTabSz="1128713" hangingPunct="1">
              <a:lnSpc>
                <a:spcPct val="100000"/>
              </a:lnSpc>
              <a:spcBef>
                <a:spcPts val="600"/>
              </a:spcBef>
              <a:buFontTx/>
              <a:buAutoNum type="arabicPeriod"/>
              <a:tabLst>
                <a:tab pos="4564063" algn="l"/>
              </a:tabLst>
            </a:pPr>
            <a:r>
              <a:rPr lang="en-GB" sz="1200" spc="64" dirty="0">
                <a:solidFill>
                  <a:sysClr val="windowText" lastClr="000000"/>
                </a:solidFill>
                <a:latin typeface="Aptos" panose="020B0004020202020204" pitchFamily="34" charset="0"/>
                <a:cs typeface="Arial"/>
              </a:rPr>
              <a:t>Méthodes quantitatives </a:t>
            </a:r>
            <a:r>
              <a:rPr lang="en-GB" sz="1200" spc="64" dirty="0" err="1">
                <a:solidFill>
                  <a:sysClr val="windowText" lastClr="000000"/>
                </a:solidFill>
                <a:latin typeface="Aptos" panose="020B0004020202020204" pitchFamily="34" charset="0"/>
                <a:cs typeface="Arial"/>
              </a:rPr>
              <a:t>courantes</a:t>
            </a:r>
            <a:r>
              <a:rPr lang="en-GB" sz="1200" spc="64" dirty="0">
                <a:solidFill>
                  <a:sysClr val="windowText" lastClr="000000"/>
                </a:solidFill>
                <a:latin typeface="Aptos" panose="020B0004020202020204" pitchFamily="34" charset="0"/>
                <a:cs typeface="Arial"/>
              </a:rPr>
              <a:t> ..............................	12</a:t>
            </a:r>
          </a:p>
          <a:p>
            <a:pPr marL="357188" marR="7348" indent="-215900" defTabSz="1128713" hangingPunct="1">
              <a:lnSpc>
                <a:spcPct val="100000"/>
              </a:lnSpc>
              <a:spcBef>
                <a:spcPts val="600"/>
              </a:spcBef>
              <a:buFontTx/>
              <a:buAutoNum type="arabicPeriod"/>
              <a:tabLst>
                <a:tab pos="4564063" algn="l"/>
              </a:tabLst>
            </a:pPr>
            <a:r>
              <a:rPr lang="en-US" sz="1200" spc="64" dirty="0">
                <a:solidFill>
                  <a:sysClr val="windowText" lastClr="000000"/>
                </a:solidFill>
                <a:latin typeface="Aptos" panose="020B0004020202020204" pitchFamily="34" charset="0"/>
                <a:cs typeface="Arial"/>
              </a:rPr>
              <a:t>Avantages et défis de la méthode quantitative</a:t>
            </a:r>
            <a:r>
              <a:rPr lang="en-GB" sz="1200" spc="64" dirty="0">
                <a:solidFill>
                  <a:sysClr val="windowText" lastClr="000000"/>
                </a:solidFill>
                <a:latin typeface="Aptos" panose="020B0004020202020204" pitchFamily="34" charset="0"/>
                <a:cs typeface="Arial"/>
              </a:rPr>
              <a:t> .............	13</a:t>
            </a:r>
          </a:p>
          <a:p>
            <a:pPr marL="141288" marR="7348" defTabSz="1143000" hangingPunct="1">
              <a:lnSpc>
                <a:spcPct val="100000"/>
              </a:lnSpc>
              <a:spcBef>
                <a:spcPts val="600"/>
              </a:spcBef>
            </a:pPr>
            <a:endParaRPr lang="en-GB" sz="1200" spc="64" dirty="0">
              <a:solidFill>
                <a:sysClr val="windowText" lastClr="000000"/>
              </a:solidFill>
              <a:latin typeface="Aptos" panose="020B0004020202020204" pitchFamily="34" charset="0"/>
              <a:cs typeface="Arial"/>
            </a:endParaRPr>
          </a:p>
          <a:p>
            <a:pPr marL="15875" defTabSz="1169988" hangingPunct="1">
              <a:lnSpc>
                <a:spcPct val="100000"/>
              </a:lnSpc>
              <a:spcBef>
                <a:spcPts val="600"/>
              </a:spcBef>
              <a:tabLst>
                <a:tab pos="4906963" algn="l"/>
              </a:tabLst>
            </a:pPr>
            <a:r>
              <a:rPr lang="en-GB" sz="1200" b="1" dirty="0">
                <a:solidFill>
                  <a:sysClr val="windowText" lastClr="000000"/>
                </a:solidFill>
                <a:latin typeface="Aptos" panose="020B0004020202020204" pitchFamily="34" charset="0"/>
                <a:cs typeface="Arial"/>
              </a:rPr>
              <a:t>Section 4 Méthodes de recherche qualitative </a:t>
            </a:r>
            <a:r>
              <a:rPr lang="en-GB" sz="1200" b="1" spc="-13" dirty="0">
                <a:solidFill>
                  <a:sysClr val="windowText" lastClr="000000"/>
                </a:solidFill>
                <a:latin typeface="Aptos" panose="020B0004020202020204" pitchFamily="34" charset="0"/>
                <a:cs typeface="Arial"/>
              </a:rPr>
              <a:t>…..................................    19</a:t>
            </a:r>
            <a:endParaRPr lang="en-GB" sz="1200" b="1" dirty="0">
              <a:solidFill>
                <a:sysClr val="windowText" lastClr="000000"/>
              </a:solidFill>
              <a:latin typeface="Aptos" panose="020B0004020202020204" pitchFamily="34" charset="0"/>
              <a:cs typeface="Arial"/>
            </a:endParaRPr>
          </a:p>
          <a:p>
            <a:pPr marL="357188" marR="7348" indent="-215900" defTabSz="1257300" hangingPunct="1">
              <a:lnSpc>
                <a:spcPct val="100000"/>
              </a:lnSpc>
              <a:spcBef>
                <a:spcPts val="600"/>
              </a:spcBef>
              <a:buFontTx/>
              <a:buAutoNum type="arabicPeriod"/>
              <a:tabLst>
                <a:tab pos="4564063" algn="l"/>
              </a:tabLst>
            </a:pPr>
            <a:r>
              <a:rPr lang="en-GB" sz="1200" spc="64" dirty="0">
                <a:solidFill>
                  <a:sysClr val="windowText" lastClr="000000"/>
                </a:solidFill>
                <a:latin typeface="Aptos" panose="020B0004020202020204" pitchFamily="34" charset="0"/>
                <a:cs typeface="Arial"/>
              </a:rPr>
              <a:t>Qu'est-ce que la recherche qualitative ? ......................	20</a:t>
            </a:r>
          </a:p>
          <a:p>
            <a:pPr marL="357188" marR="7348" indent="-215900" defTabSz="1257300" hangingPunct="1">
              <a:lnSpc>
                <a:spcPct val="100000"/>
              </a:lnSpc>
              <a:spcBef>
                <a:spcPts val="600"/>
              </a:spcBef>
              <a:buFontTx/>
              <a:buAutoNum type="arabicPeriod"/>
              <a:tabLst>
                <a:tab pos="4564063" algn="l"/>
              </a:tabLst>
            </a:pPr>
            <a:r>
              <a:rPr lang="en-GB" sz="1200" spc="64" dirty="0">
                <a:solidFill>
                  <a:sysClr val="windowText" lastClr="000000"/>
                </a:solidFill>
                <a:latin typeface="Aptos" panose="020B0004020202020204" pitchFamily="34" charset="0"/>
                <a:cs typeface="Arial"/>
              </a:rPr>
              <a:t>Méthodes qualitatives </a:t>
            </a:r>
            <a:r>
              <a:rPr lang="en-GB" sz="1200" spc="64" dirty="0" err="1">
                <a:solidFill>
                  <a:sysClr val="windowText" lastClr="000000"/>
                </a:solidFill>
                <a:latin typeface="Aptos" panose="020B0004020202020204" pitchFamily="34" charset="0"/>
                <a:cs typeface="Arial"/>
              </a:rPr>
              <a:t>courantes</a:t>
            </a:r>
            <a:r>
              <a:rPr lang="en-GB" sz="1200" spc="64" dirty="0">
                <a:solidFill>
                  <a:sysClr val="windowText" lastClr="000000"/>
                </a:solidFill>
                <a:latin typeface="Aptos" panose="020B0004020202020204" pitchFamily="34" charset="0"/>
                <a:cs typeface="Arial"/>
              </a:rPr>
              <a:t> ................................	21</a:t>
            </a:r>
          </a:p>
        </p:txBody>
      </p:sp>
      <p:sp>
        <p:nvSpPr>
          <p:cNvPr id="4" name="object 4"/>
          <p:cNvSpPr txBox="1"/>
          <p:nvPr/>
        </p:nvSpPr>
        <p:spPr>
          <a:xfrm>
            <a:off x="6190267" y="1012404"/>
            <a:ext cx="5362576" cy="3863695"/>
          </a:xfrm>
          <a:prstGeom prst="rect">
            <a:avLst/>
          </a:prstGeom>
        </p:spPr>
        <p:txBody>
          <a:bodyPr vert="horz" wrap="square" lIns="0" tIns="16329" rIns="0" bIns="0" rtlCol="0">
            <a:spAutoFit/>
          </a:bodyPr>
          <a:lstStyle/>
          <a:p>
            <a:pPr marL="15875" defTabSz="1257300" hangingPunct="1">
              <a:lnSpc>
                <a:spcPct val="100000"/>
              </a:lnSpc>
              <a:spcBef>
                <a:spcPts val="600"/>
              </a:spcBef>
              <a:tabLst>
                <a:tab pos="5021263" algn="l"/>
              </a:tabLst>
            </a:pPr>
            <a:r>
              <a:rPr lang="en-GB" sz="1200" b="1" dirty="0">
                <a:solidFill>
                  <a:sysClr val="windowText" lastClr="000000"/>
                </a:solidFill>
                <a:latin typeface="Aptos" panose="020B0004020202020204" pitchFamily="34" charset="0"/>
                <a:cs typeface="Arial"/>
              </a:rPr>
              <a:t>Section 5 Recherche à méthodes </a:t>
            </a:r>
            <a:r>
              <a:rPr lang="en-GB" sz="1200" b="1" dirty="0" err="1">
                <a:solidFill>
                  <a:sysClr val="windowText" lastClr="000000"/>
                </a:solidFill>
                <a:latin typeface="Aptos" panose="020B0004020202020204" pitchFamily="34" charset="0"/>
                <a:cs typeface="Arial"/>
              </a:rPr>
              <a:t>mixtes</a:t>
            </a:r>
            <a:r>
              <a:rPr lang="en-GB" sz="1200" b="1" spc="-13" dirty="0">
                <a:solidFill>
                  <a:sysClr val="windowText" lastClr="000000"/>
                </a:solidFill>
                <a:latin typeface="Aptos" panose="020B0004020202020204" pitchFamily="34" charset="0"/>
                <a:cs typeface="Arial"/>
              </a:rPr>
              <a:t> ..............................................	29</a:t>
            </a:r>
            <a:endParaRPr lang="en-GB" sz="1200" b="1" dirty="0">
              <a:solidFill>
                <a:sysClr val="windowText" lastClr="000000"/>
              </a:solidFill>
              <a:latin typeface="Aptos" panose="020B0004020202020204" pitchFamily="34" charset="0"/>
              <a:cs typeface="Arial"/>
            </a:endParaRPr>
          </a:p>
          <a:p>
            <a:pPr marL="357188" marR="7348" indent="-215900" defTabSz="1228725" hangingPunct="1">
              <a:lnSpc>
                <a:spcPct val="100000"/>
              </a:lnSpc>
              <a:spcBef>
                <a:spcPts val="600"/>
              </a:spcBef>
              <a:buFontTx/>
              <a:buAutoNum type="arabicPeriod"/>
              <a:tabLst>
                <a:tab pos="4678363" algn="l"/>
              </a:tabLst>
            </a:pPr>
            <a:r>
              <a:rPr lang="en-US" sz="1200" spc="64" dirty="0">
                <a:solidFill>
                  <a:sysClr val="windowText" lastClr="000000"/>
                </a:solidFill>
                <a:latin typeface="Aptos" panose="020B0004020202020204" pitchFamily="34" charset="0"/>
                <a:cs typeface="Arial"/>
              </a:rPr>
              <a:t>Qu'est-ce que la recherche par méthodes mixtes ?</a:t>
            </a:r>
            <a:r>
              <a:rPr lang="en-GB" sz="1200" spc="64" dirty="0">
                <a:solidFill>
                  <a:sysClr val="windowText" lastClr="000000"/>
                </a:solidFill>
                <a:latin typeface="Aptos" panose="020B0004020202020204" pitchFamily="34" charset="0"/>
                <a:cs typeface="Arial"/>
              </a:rPr>
              <a:t> ..........	29</a:t>
            </a:r>
          </a:p>
          <a:p>
            <a:pPr marL="357188" marR="7348" indent="-215900" defTabSz="1228725" hangingPunct="1">
              <a:lnSpc>
                <a:spcPct val="100000"/>
              </a:lnSpc>
              <a:spcBef>
                <a:spcPts val="600"/>
              </a:spcBef>
              <a:buFontTx/>
              <a:buAutoNum type="arabicPeriod"/>
              <a:tabLst>
                <a:tab pos="4678363" algn="l"/>
              </a:tabLst>
            </a:pPr>
            <a:r>
              <a:rPr lang="en-GB" sz="1200" spc="64" dirty="0">
                <a:solidFill>
                  <a:sysClr val="windowText" lastClr="000000"/>
                </a:solidFill>
                <a:latin typeface="Aptos" panose="020B0004020202020204" pitchFamily="34" charset="0"/>
                <a:cs typeface="Arial"/>
              </a:rPr>
              <a:t>Recherche à méthodes </a:t>
            </a:r>
            <a:r>
              <a:rPr lang="en-GB" sz="1200" spc="64" dirty="0" err="1">
                <a:solidFill>
                  <a:sysClr val="windowText" lastClr="000000"/>
                </a:solidFill>
                <a:latin typeface="Aptos" panose="020B0004020202020204" pitchFamily="34" charset="0"/>
                <a:cs typeface="Arial"/>
              </a:rPr>
              <a:t>mixtes</a:t>
            </a:r>
            <a:r>
              <a:rPr lang="en-GB" sz="1200" spc="64" dirty="0">
                <a:solidFill>
                  <a:sysClr val="windowText" lastClr="000000"/>
                </a:solidFill>
                <a:latin typeface="Aptos" panose="020B0004020202020204" pitchFamily="34" charset="0"/>
                <a:cs typeface="Arial"/>
              </a:rPr>
              <a:t> .......................................	30</a:t>
            </a:r>
          </a:p>
          <a:p>
            <a:pPr marL="357188" marR="7348" indent="-215900" defTabSz="1228725" hangingPunct="1">
              <a:lnSpc>
                <a:spcPct val="100000"/>
              </a:lnSpc>
              <a:spcBef>
                <a:spcPts val="600"/>
              </a:spcBef>
              <a:buFontTx/>
              <a:buAutoNum type="arabicPeriod"/>
              <a:tabLst>
                <a:tab pos="4678363" algn="l"/>
              </a:tabLst>
            </a:pPr>
            <a:r>
              <a:rPr lang="en-US" sz="1200" spc="64" dirty="0">
                <a:solidFill>
                  <a:sysClr val="windowText" lastClr="000000"/>
                </a:solidFill>
                <a:latin typeface="Aptos" panose="020B0004020202020204" pitchFamily="34" charset="0"/>
                <a:cs typeface="Arial"/>
              </a:rPr>
              <a:t>Étude de cas - Évaluation de la congestion à </a:t>
            </a:r>
            <a:r>
              <a:rPr lang="en-US" sz="1200" spc="64" dirty="0" err="1">
                <a:solidFill>
                  <a:sysClr val="windowText" lastClr="000000"/>
                </a:solidFill>
                <a:latin typeface="Aptos" panose="020B0004020202020204" pitchFamily="34" charset="0"/>
                <a:cs typeface="Arial"/>
              </a:rPr>
              <a:t>Singapour</a:t>
            </a:r>
            <a:r>
              <a:rPr lang="en-US" sz="1200" spc="64" dirty="0">
                <a:solidFill>
                  <a:sysClr val="windowText" lastClr="000000"/>
                </a:solidFill>
                <a:latin typeface="Aptos" panose="020B0004020202020204" pitchFamily="34" charset="0"/>
                <a:cs typeface="Arial"/>
              </a:rPr>
              <a:t> </a:t>
            </a:r>
            <a:r>
              <a:rPr lang="en-GB" sz="1200" spc="64" dirty="0">
                <a:solidFill>
                  <a:sysClr val="windowText" lastClr="000000"/>
                </a:solidFill>
                <a:latin typeface="Aptos" panose="020B0004020202020204" pitchFamily="34" charset="0"/>
                <a:cs typeface="Arial"/>
              </a:rPr>
              <a:t>....	33</a:t>
            </a:r>
          </a:p>
          <a:p>
            <a:pPr marL="16328" defTabSz="1228725" hangingPunct="1">
              <a:lnSpc>
                <a:spcPct val="100000"/>
              </a:lnSpc>
              <a:spcBef>
                <a:spcPts val="600"/>
              </a:spcBef>
              <a:tabLst>
                <a:tab pos="4459288" algn="l"/>
              </a:tabLst>
            </a:pPr>
            <a:endParaRPr lang="en-GB" sz="1200" b="1" dirty="0">
              <a:solidFill>
                <a:sysClr val="windowText" lastClr="000000"/>
              </a:solidFill>
              <a:latin typeface="Aptos" panose="020B0004020202020204" pitchFamily="34" charset="0"/>
              <a:cs typeface="Arial"/>
            </a:endParaRPr>
          </a:p>
          <a:p>
            <a:pPr marL="15875" defTabSz="1257300" hangingPunct="1">
              <a:lnSpc>
                <a:spcPct val="100000"/>
              </a:lnSpc>
              <a:spcBef>
                <a:spcPts val="600"/>
              </a:spcBef>
              <a:tabLst>
                <a:tab pos="5021263" algn="l"/>
              </a:tabLst>
            </a:pPr>
            <a:r>
              <a:rPr lang="en-GB" sz="1200" b="1" dirty="0">
                <a:solidFill>
                  <a:sysClr val="windowText" lastClr="000000"/>
                </a:solidFill>
                <a:latin typeface="Aptos" panose="020B0004020202020204" pitchFamily="34" charset="0"/>
                <a:cs typeface="Arial"/>
              </a:rPr>
              <a:t>Section 6 </a:t>
            </a:r>
            <a:r>
              <a:rPr lang="en-US" sz="1200" b="1" dirty="0">
                <a:solidFill>
                  <a:sysClr val="windowText" lastClr="000000"/>
                </a:solidFill>
                <a:latin typeface="Aptos" panose="020B0004020202020204" pitchFamily="34" charset="0"/>
                <a:cs typeface="Arial"/>
              </a:rPr>
              <a:t>Collecte de données dans la recherche sur les transports</a:t>
            </a:r>
            <a:r>
              <a:rPr lang="en-GB" sz="1200" b="1" spc="-13" dirty="0">
                <a:solidFill>
                  <a:sysClr val="windowText" lastClr="000000"/>
                </a:solidFill>
                <a:latin typeface="Aptos" panose="020B0004020202020204" pitchFamily="34" charset="0"/>
                <a:cs typeface="Arial"/>
              </a:rPr>
              <a:t> ......	35</a:t>
            </a:r>
            <a:endParaRPr lang="en-GB" sz="1200" b="1" dirty="0">
              <a:solidFill>
                <a:sysClr val="windowText" lastClr="000000"/>
              </a:solidFill>
              <a:latin typeface="Aptos" panose="020B0004020202020204" pitchFamily="34" charset="0"/>
              <a:cs typeface="Arial"/>
            </a:endParaRPr>
          </a:p>
          <a:p>
            <a:pPr marL="357188" marR="7348" indent="-215900" defTabSz="1228725" hangingPunct="1">
              <a:lnSpc>
                <a:spcPct val="100000"/>
              </a:lnSpc>
              <a:spcBef>
                <a:spcPts val="600"/>
              </a:spcBef>
              <a:buFontTx/>
              <a:buAutoNum type="arabicPeriod"/>
              <a:tabLst>
                <a:tab pos="4678363" algn="l"/>
              </a:tabLst>
            </a:pPr>
            <a:r>
              <a:rPr lang="en-GB" sz="1200" spc="64" dirty="0">
                <a:solidFill>
                  <a:sysClr val="windowText" lastClr="000000"/>
                </a:solidFill>
                <a:latin typeface="Aptos" panose="020B0004020202020204" pitchFamily="34" charset="0"/>
                <a:cs typeface="Arial"/>
              </a:rPr>
              <a:t>Données primaires et données </a:t>
            </a:r>
            <a:r>
              <a:rPr lang="en-GB" sz="1200" spc="64" dirty="0" err="1">
                <a:solidFill>
                  <a:sysClr val="windowText" lastClr="000000"/>
                </a:solidFill>
                <a:latin typeface="Aptos" panose="020B0004020202020204" pitchFamily="34" charset="0"/>
                <a:cs typeface="Arial"/>
              </a:rPr>
              <a:t>secondaires</a:t>
            </a:r>
            <a:r>
              <a:rPr lang="en-GB" sz="1200" spc="64" dirty="0">
                <a:solidFill>
                  <a:sysClr val="windowText" lastClr="000000"/>
                </a:solidFill>
                <a:latin typeface="Aptos" panose="020B0004020202020204" pitchFamily="34" charset="0"/>
                <a:cs typeface="Arial"/>
              </a:rPr>
              <a:t> ....................	36</a:t>
            </a:r>
          </a:p>
          <a:p>
            <a:pPr marL="357188" marR="7348" indent="-215900" defTabSz="1228725" hangingPunct="1">
              <a:lnSpc>
                <a:spcPct val="100000"/>
              </a:lnSpc>
              <a:spcBef>
                <a:spcPts val="600"/>
              </a:spcBef>
              <a:buFontTx/>
              <a:buAutoNum type="arabicPeriod"/>
              <a:tabLst>
                <a:tab pos="4678363" algn="l"/>
              </a:tabLst>
            </a:pPr>
            <a:r>
              <a:rPr lang="en-GB" sz="1200" spc="64" dirty="0">
                <a:solidFill>
                  <a:sysClr val="windowText" lastClr="000000"/>
                </a:solidFill>
                <a:latin typeface="Aptos" panose="020B0004020202020204" pitchFamily="34" charset="0"/>
                <a:cs typeface="Arial"/>
              </a:rPr>
              <a:t>Méthodes de collecte de données </a:t>
            </a:r>
            <a:r>
              <a:rPr lang="en-GB" sz="1200" spc="64" dirty="0" err="1">
                <a:solidFill>
                  <a:sysClr val="windowText" lastClr="000000"/>
                </a:solidFill>
                <a:latin typeface="Aptos" panose="020B0004020202020204" pitchFamily="34" charset="0"/>
                <a:cs typeface="Arial"/>
              </a:rPr>
              <a:t>primaires</a:t>
            </a:r>
            <a:r>
              <a:rPr lang="en-GB" sz="1200" spc="64" dirty="0">
                <a:solidFill>
                  <a:sysClr val="windowText" lastClr="000000"/>
                </a:solidFill>
                <a:latin typeface="Aptos" panose="020B0004020202020204" pitchFamily="34" charset="0"/>
                <a:cs typeface="Arial"/>
              </a:rPr>
              <a:t> ...................	37</a:t>
            </a:r>
          </a:p>
          <a:p>
            <a:pPr marL="357188" marR="7348" indent="-215900" defTabSz="1228725" hangingPunct="1">
              <a:lnSpc>
                <a:spcPct val="100000"/>
              </a:lnSpc>
              <a:spcBef>
                <a:spcPts val="600"/>
              </a:spcBef>
              <a:buFontTx/>
              <a:buAutoNum type="arabicPeriod"/>
              <a:tabLst>
                <a:tab pos="4678363" algn="l"/>
              </a:tabLst>
            </a:pPr>
            <a:r>
              <a:rPr lang="en-GB" sz="1200" spc="64" dirty="0">
                <a:solidFill>
                  <a:sysClr val="windowText" lastClr="000000"/>
                </a:solidFill>
                <a:latin typeface="Aptos" panose="020B0004020202020204" pitchFamily="34" charset="0"/>
                <a:cs typeface="Arial"/>
              </a:rPr>
              <a:t>Méthodes de collecte de données </a:t>
            </a:r>
            <a:r>
              <a:rPr lang="en-GB" sz="1200" spc="64" dirty="0" err="1">
                <a:solidFill>
                  <a:sysClr val="windowText" lastClr="000000"/>
                </a:solidFill>
                <a:latin typeface="Aptos" panose="020B0004020202020204" pitchFamily="34" charset="0"/>
                <a:cs typeface="Arial"/>
              </a:rPr>
              <a:t>secondaires</a:t>
            </a:r>
            <a:r>
              <a:rPr lang="en-GB" sz="1200" spc="64" dirty="0">
                <a:solidFill>
                  <a:sysClr val="windowText" lastClr="000000"/>
                </a:solidFill>
                <a:latin typeface="Aptos" panose="020B0004020202020204" pitchFamily="34" charset="0"/>
                <a:cs typeface="Arial"/>
              </a:rPr>
              <a:t> ...............	38</a:t>
            </a:r>
          </a:p>
          <a:p>
            <a:pPr marL="357188" marR="7348" indent="-215900" defTabSz="1228725" hangingPunct="1">
              <a:lnSpc>
                <a:spcPct val="100000"/>
              </a:lnSpc>
              <a:spcBef>
                <a:spcPts val="600"/>
              </a:spcBef>
              <a:buFontTx/>
              <a:buAutoNum type="arabicPeriod"/>
              <a:tabLst>
                <a:tab pos="4678363" algn="l"/>
              </a:tabLst>
            </a:pPr>
            <a:r>
              <a:rPr lang="en-US" sz="1200" spc="64" dirty="0">
                <a:solidFill>
                  <a:sysClr val="windowText" lastClr="000000"/>
                </a:solidFill>
                <a:latin typeface="Aptos" panose="020B0004020202020204" pitchFamily="34" charset="0"/>
                <a:cs typeface="Arial"/>
              </a:rPr>
              <a:t>Big Data et IA dans la recherche sur les transports</a:t>
            </a:r>
            <a:r>
              <a:rPr lang="en-GB" sz="1200" spc="64" dirty="0">
                <a:solidFill>
                  <a:sysClr val="windowText" lastClr="000000"/>
                </a:solidFill>
                <a:latin typeface="Aptos" panose="020B0004020202020204" pitchFamily="34" charset="0"/>
                <a:cs typeface="Arial"/>
              </a:rPr>
              <a:t> ..........	39</a:t>
            </a:r>
          </a:p>
          <a:p>
            <a:pPr marL="357188" marR="7348" indent="-215900" defTabSz="1228725" hangingPunct="1">
              <a:lnSpc>
                <a:spcPct val="100000"/>
              </a:lnSpc>
              <a:spcBef>
                <a:spcPts val="600"/>
              </a:spcBef>
              <a:buFontTx/>
              <a:buAutoNum type="arabicPeriod"/>
              <a:tabLst>
                <a:tab pos="4678363" algn="l"/>
              </a:tabLst>
            </a:pPr>
            <a:r>
              <a:rPr lang="en-GB" sz="1200" spc="64" dirty="0">
                <a:solidFill>
                  <a:sysClr val="windowText" lastClr="000000"/>
                </a:solidFill>
                <a:latin typeface="Aptos" panose="020B0004020202020204" pitchFamily="34" charset="0"/>
                <a:cs typeface="Arial"/>
              </a:rPr>
              <a:t>Défis liés à la collecte de données ……………………............	40</a:t>
            </a:r>
          </a:p>
          <a:p>
            <a:pPr marL="141288" marR="7348" defTabSz="1228725" hangingPunct="1">
              <a:lnSpc>
                <a:spcPct val="100000"/>
              </a:lnSpc>
              <a:spcBef>
                <a:spcPts val="600"/>
              </a:spcBef>
              <a:tabLst>
                <a:tab pos="4459288" algn="l"/>
              </a:tabLst>
            </a:pPr>
            <a:endParaRPr lang="en-GB" sz="1200" spc="64" dirty="0">
              <a:solidFill>
                <a:sysClr val="windowText" lastClr="000000"/>
              </a:solidFill>
              <a:latin typeface="Aptos" panose="020B0004020202020204" pitchFamily="34" charset="0"/>
              <a:cs typeface="Arial"/>
            </a:endParaRPr>
          </a:p>
          <a:p>
            <a:pPr marL="15875" defTabSz="1257300" hangingPunct="1">
              <a:lnSpc>
                <a:spcPct val="100000"/>
              </a:lnSpc>
              <a:spcBef>
                <a:spcPts val="600"/>
              </a:spcBef>
              <a:tabLst>
                <a:tab pos="5021263" algn="l"/>
              </a:tabLst>
            </a:pPr>
            <a:r>
              <a:rPr lang="en-GB" sz="1200" b="1" dirty="0">
                <a:solidFill>
                  <a:sysClr val="windowText" lastClr="000000"/>
                </a:solidFill>
                <a:latin typeface="Aptos" panose="020B0004020202020204" pitchFamily="34" charset="0"/>
                <a:cs typeface="Arial"/>
              </a:rPr>
              <a:t>Section 7 Quiz et discussion de </a:t>
            </a:r>
            <a:r>
              <a:rPr lang="en-GB" sz="1200" b="1" dirty="0" err="1">
                <a:solidFill>
                  <a:sysClr val="windowText" lastClr="000000"/>
                </a:solidFill>
                <a:latin typeface="Aptos" panose="020B0004020202020204" pitchFamily="34" charset="0"/>
                <a:cs typeface="Arial"/>
              </a:rPr>
              <a:t>groupe</a:t>
            </a:r>
            <a:r>
              <a:rPr lang="en-GB" sz="1200" b="1" spc="-13" dirty="0">
                <a:solidFill>
                  <a:sysClr val="windowText" lastClr="000000"/>
                </a:solidFill>
                <a:latin typeface="Aptos" panose="020B0004020202020204" pitchFamily="34" charset="0"/>
                <a:cs typeface="Arial"/>
              </a:rPr>
              <a:t> ..................................................	41</a:t>
            </a:r>
            <a:endParaRPr lang="en-GB" sz="1200" b="1" dirty="0">
              <a:solidFill>
                <a:sysClr val="windowText" lastClr="000000"/>
              </a:solidFill>
              <a:latin typeface="Aptos" panose="020B0004020202020204" pitchFamily="34" charset="0"/>
              <a:cs typeface="Arial"/>
            </a:endParaRPr>
          </a:p>
          <a:p>
            <a:pPr marL="357188" marR="7348" indent="-215900" defTabSz="1228725" hangingPunct="1">
              <a:lnSpc>
                <a:spcPct val="100000"/>
              </a:lnSpc>
              <a:spcBef>
                <a:spcPts val="600"/>
              </a:spcBef>
              <a:buFontTx/>
              <a:buAutoNum type="arabicPeriod"/>
              <a:tabLst>
                <a:tab pos="4678363" algn="l"/>
              </a:tabLst>
            </a:pPr>
            <a:r>
              <a:rPr lang="en-GB" sz="1200" spc="64" dirty="0">
                <a:solidFill>
                  <a:sysClr val="windowText" lastClr="000000"/>
                </a:solidFill>
                <a:latin typeface="Aptos" panose="020B0004020202020204" pitchFamily="34" charset="0"/>
                <a:cs typeface="Arial"/>
              </a:rPr>
              <a:t>Quiz ……………...............................................................	42</a:t>
            </a:r>
          </a:p>
          <a:p>
            <a:pPr marL="357188" marR="7348" indent="-215900" defTabSz="1228725" hangingPunct="1">
              <a:lnSpc>
                <a:spcPct val="100000"/>
              </a:lnSpc>
              <a:spcBef>
                <a:spcPts val="600"/>
              </a:spcBef>
              <a:buFontTx/>
              <a:buAutoNum type="arabicPeriod"/>
              <a:tabLst>
                <a:tab pos="4678363" algn="l"/>
              </a:tabLst>
            </a:pPr>
            <a:r>
              <a:rPr lang="en-GB" sz="1200" spc="64" dirty="0">
                <a:solidFill>
                  <a:sysClr val="windowText" lastClr="000000"/>
                </a:solidFill>
                <a:latin typeface="Aptos" panose="020B0004020202020204" pitchFamily="34" charset="0"/>
                <a:cs typeface="Arial"/>
              </a:rPr>
              <a:t>Discussions de </a:t>
            </a:r>
            <a:r>
              <a:rPr lang="en-GB" sz="1200" spc="64" dirty="0" err="1">
                <a:solidFill>
                  <a:sysClr val="windowText" lastClr="000000"/>
                </a:solidFill>
                <a:latin typeface="Aptos" panose="020B0004020202020204" pitchFamily="34" charset="0"/>
                <a:cs typeface="Arial"/>
              </a:rPr>
              <a:t>groupe</a:t>
            </a:r>
            <a:r>
              <a:rPr lang="en-GB" sz="1200" spc="64" dirty="0">
                <a:solidFill>
                  <a:sysClr val="windowText" lastClr="000000"/>
                </a:solidFill>
                <a:latin typeface="Aptos" panose="020B0004020202020204" pitchFamily="34" charset="0"/>
                <a:cs typeface="Arial"/>
              </a:rPr>
              <a:t> ..................................................	43</a:t>
            </a:r>
          </a:p>
        </p:txBody>
      </p:sp>
      <p:sp>
        <p:nvSpPr>
          <p:cNvPr id="5" name="Slide Number Placeholder 4">
            <a:extLst>
              <a:ext uri="{FF2B5EF4-FFF2-40B4-BE49-F238E27FC236}">
                <a16:creationId xmlns:a16="http://schemas.microsoft.com/office/drawing/2014/main" id="{489D6E33-FE5E-642E-C795-3876DB45DE34}"/>
              </a:ext>
            </a:extLst>
          </p:cNvPr>
          <p:cNvSpPr>
            <a:spLocks noGrp="1"/>
          </p:cNvSpPr>
          <p:nvPr>
            <p:ph type="sldNum" sz="quarter" idx="7"/>
          </p:nvPr>
        </p:nvSpPr>
        <p:spPr/>
        <p:txBody>
          <a:bodyPr/>
          <a:lstStyle/>
          <a:p>
            <a:pPr marL="103685">
              <a:lnSpc>
                <a:spcPts val="1633"/>
              </a:lnSpc>
            </a:pPr>
            <a:fld id="{81D60167-4931-47E6-BA6A-407CBD079E47}" type="slidenum">
              <a:rPr lang="en-AT" spc="-64" smtClean="0"/>
              <a:t>3</a:t>
            </a:fld>
            <a:endParaRPr lang="en-AT" spc="-64" dirty="0"/>
          </a:p>
        </p:txBody>
      </p:sp>
      <p:sp>
        <p:nvSpPr>
          <p:cNvPr id="9" name="object 6">
            <a:extLst>
              <a:ext uri="{FF2B5EF4-FFF2-40B4-BE49-F238E27FC236}">
                <a16:creationId xmlns:a16="http://schemas.microsoft.com/office/drawing/2014/main" id="{3A8A795D-C82B-C72A-CC01-588C41451BC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
        <p:nvSpPr>
          <p:cNvPr id="8" name="object 6">
            <a:extLst>
              <a:ext uri="{FF2B5EF4-FFF2-40B4-BE49-F238E27FC236}">
                <a16:creationId xmlns:a16="http://schemas.microsoft.com/office/drawing/2014/main" id="{5C7C0153-BED0-E9FD-0D33-110274EBE6CE}"/>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E3038-7486-EFCF-C162-DDFA063C8E1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098DE90-C3B3-FD74-5D11-89037678D31A}"/>
              </a:ext>
            </a:extLst>
          </p:cNvPr>
          <p:cNvSpPr txBox="1">
            <a:spLocks noGrp="1"/>
          </p:cNvSpPr>
          <p:nvPr>
            <p:ph type="title"/>
          </p:nvPr>
        </p:nvSpPr>
        <p:spPr>
          <a:xfrm>
            <a:off x="726281" y="422573"/>
            <a:ext cx="413147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a:t>
            </a:r>
            <a:r>
              <a:rPr lang="en-US" sz="2400" b="1" dirty="0">
                <a:solidFill>
                  <a:schemeClr val="bg1"/>
                </a:solidFill>
              </a:rPr>
              <a:t>Recherche à méthodes mixtes</a:t>
            </a:r>
          </a:p>
        </p:txBody>
      </p:sp>
      <p:sp>
        <p:nvSpPr>
          <p:cNvPr id="11" name="object 3">
            <a:extLst>
              <a:ext uri="{FF2B5EF4-FFF2-40B4-BE49-F238E27FC236}">
                <a16:creationId xmlns:a16="http://schemas.microsoft.com/office/drawing/2014/main" id="{B3532942-9BD9-3151-C4D0-E47B7BB28090}"/>
              </a:ext>
            </a:extLst>
          </p:cNvPr>
          <p:cNvSpPr txBox="1"/>
          <p:nvPr/>
        </p:nvSpPr>
        <p:spPr>
          <a:xfrm>
            <a:off x="726281" y="2346035"/>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dirty="0">
                <a:latin typeface="Aptos" panose="020B0004020202020204" pitchFamily="34" charset="0"/>
              </a:rPr>
              <a:t>Objectif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6899B82A-12D8-7087-FCC7-55F673FCE493}"/>
              </a:ext>
            </a:extLst>
          </p:cNvPr>
          <p:cNvSpPr txBox="1"/>
          <p:nvPr/>
        </p:nvSpPr>
        <p:spPr>
          <a:xfrm>
            <a:off x="920834" y="2834548"/>
            <a:ext cx="10725152" cy="319328"/>
          </a:xfrm>
          <a:prstGeom prst="rect">
            <a:avLst/>
          </a:prstGeom>
        </p:spPr>
        <p:txBody>
          <a:bodyPr vert="horz" wrap="square" lIns="0" tIns="16329" rIns="0" bIns="0" rtlCol="0">
            <a:spAutoFit/>
          </a:bodyPr>
          <a:lstStyle/>
          <a:p>
            <a:pPr marL="342900" lvl="0" indent="-231775">
              <a:lnSpc>
                <a:spcPct val="115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Afin de saisir à la fois les tendances statistiques et les informations contextuelles</a:t>
            </a:r>
          </a:p>
        </p:txBody>
      </p:sp>
      <p:sp>
        <p:nvSpPr>
          <p:cNvPr id="4" name="object 3">
            <a:extLst>
              <a:ext uri="{FF2B5EF4-FFF2-40B4-BE49-F238E27FC236}">
                <a16:creationId xmlns:a16="http://schemas.microsoft.com/office/drawing/2014/main" id="{0B355E50-39B0-D59D-B8BE-04B1BBE718CF}"/>
              </a:ext>
            </a:extLst>
          </p:cNvPr>
          <p:cNvSpPr txBox="1"/>
          <p:nvPr/>
        </p:nvSpPr>
        <p:spPr>
          <a:xfrm>
            <a:off x="726281" y="1396571"/>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dirty="0">
                <a:latin typeface="Aptos" panose="020B0004020202020204" pitchFamily="34" charset="0"/>
              </a:rPr>
              <a:t>Définition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B90AABE4-5D59-064F-3060-68407678EB33}"/>
              </a:ext>
            </a:extLst>
          </p:cNvPr>
          <p:cNvSpPr txBox="1"/>
          <p:nvPr/>
        </p:nvSpPr>
        <p:spPr>
          <a:xfrm>
            <a:off x="920834" y="1844605"/>
            <a:ext cx="10725152" cy="319328"/>
          </a:xfrm>
          <a:prstGeom prst="rect">
            <a:avLst/>
          </a:prstGeom>
        </p:spPr>
        <p:txBody>
          <a:bodyPr vert="horz" wrap="square" lIns="0" tIns="16329" rIns="0" bIns="0" rtlCol="0">
            <a:spAutoFit/>
          </a:bodyPr>
          <a:lstStyle/>
          <a:p>
            <a:pPr marL="342900" marR="0" lvl="0" indent="-231775">
              <a:lnSpc>
                <a:spcPct val="115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Combine la recherche qualitative et quantitative pour fournir des informations plus approfondies.</a:t>
            </a:r>
          </a:p>
        </p:txBody>
      </p:sp>
      <p:sp>
        <p:nvSpPr>
          <p:cNvPr id="9" name="TextBox 8">
            <a:extLst>
              <a:ext uri="{FF2B5EF4-FFF2-40B4-BE49-F238E27FC236}">
                <a16:creationId xmlns:a16="http://schemas.microsoft.com/office/drawing/2014/main" id="{0FF18C10-E596-91E4-FBEA-F59A63DC02CF}"/>
              </a:ext>
            </a:extLst>
          </p:cNvPr>
          <p:cNvSpPr txBox="1"/>
          <p:nvPr/>
        </p:nvSpPr>
        <p:spPr>
          <a:xfrm>
            <a:off x="920834" y="3417266"/>
            <a:ext cx="7184892" cy="646331"/>
          </a:xfrm>
          <a:prstGeom prst="rect">
            <a:avLst/>
          </a:prstGeom>
          <a:noFill/>
        </p:spPr>
        <p:txBody>
          <a:bodyPr wrap="square" rtlCol="0">
            <a:spAutoFit/>
          </a:bodyPr>
          <a:lstStyle/>
          <a:p>
            <a:pPr marL="285750" marR="0" indent="-285750">
              <a:lnSpc>
                <a:spcPct val="100000"/>
              </a:lnSpc>
              <a:spcBef>
                <a:spcPts val="600"/>
              </a:spcBef>
              <a:spcAft>
                <a:spcPts val="800"/>
              </a:spcAft>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Exemple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Étudier les impacts du covoiturage à l'aide d'enquêtes (qualitatives) + de données GPS (quantitatives).</a:t>
            </a:r>
          </a:p>
        </p:txBody>
      </p:sp>
      <p:sp>
        <p:nvSpPr>
          <p:cNvPr id="13" name="TextBox 12">
            <a:extLst>
              <a:ext uri="{FF2B5EF4-FFF2-40B4-BE49-F238E27FC236}">
                <a16:creationId xmlns:a16="http://schemas.microsoft.com/office/drawing/2014/main" id="{B2271B4E-5503-939D-81FE-026E54E899EB}"/>
              </a:ext>
            </a:extLst>
          </p:cNvPr>
          <p:cNvSpPr txBox="1"/>
          <p:nvPr/>
        </p:nvSpPr>
        <p:spPr>
          <a:xfrm>
            <a:off x="726280" y="4293324"/>
            <a:ext cx="7184892" cy="369332"/>
          </a:xfrm>
          <a:prstGeom prst="rect">
            <a:avLst/>
          </a:prstGeom>
          <a:noFill/>
        </p:spPr>
        <p:txBody>
          <a:bodyPr wrap="square" rtlCol="0">
            <a:spAutoFit/>
          </a:bodyPr>
          <a:lstStyle/>
          <a:p>
            <a:pPr marL="342900" indent="-342900">
              <a:lnSpc>
                <a:spcPct val="100000"/>
              </a:lnSpc>
              <a:spcBef>
                <a:spcPts val="600"/>
              </a:spcBef>
              <a:spcAft>
                <a:spcPts val="800"/>
              </a:spcAft>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Nous pouvons utiliser l'analyse mixte dans le contexte suivant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5" name="Picture 14" descr="A close-up of a diagram&#10;&#10;AI-generated content may be incorrect.">
            <a:extLst>
              <a:ext uri="{FF2B5EF4-FFF2-40B4-BE49-F238E27FC236}">
                <a16:creationId xmlns:a16="http://schemas.microsoft.com/office/drawing/2014/main" id="{A0E72A6C-9368-90A7-0D79-CB375A05ADB6}"/>
              </a:ext>
            </a:extLst>
          </p:cNvPr>
          <p:cNvPicPr>
            <a:picLocks noChangeAspect="1"/>
          </p:cNvPicPr>
          <p:nvPr/>
        </p:nvPicPr>
        <p:blipFill>
          <a:blip r:embed="rId2" cstate="print">
            <a:extLst>
              <a:ext uri="{28A0092B-C50C-407E-A947-70E740481C1C}">
                <a14:useLocalDpi xmlns:a14="http://schemas.microsoft.com/office/drawing/2010/main" val="0"/>
              </a:ext>
            </a:extLst>
          </a:blip>
          <a:srcRect l="4292" t="14041" r="21644" b="14041"/>
          <a:stretch/>
        </p:blipFill>
        <p:spPr>
          <a:xfrm>
            <a:off x="7851262" y="3663101"/>
            <a:ext cx="2897163" cy="2452289"/>
          </a:xfrm>
          <a:prstGeom prst="rect">
            <a:avLst/>
          </a:prstGeom>
        </p:spPr>
      </p:pic>
      <p:sp>
        <p:nvSpPr>
          <p:cNvPr id="3" name="Slide Number Placeholder 2">
            <a:extLst>
              <a:ext uri="{FF2B5EF4-FFF2-40B4-BE49-F238E27FC236}">
                <a16:creationId xmlns:a16="http://schemas.microsoft.com/office/drawing/2014/main" id="{8E0C51CB-EA76-6302-76D9-8FF7F7523D4A}"/>
              </a:ext>
            </a:extLst>
          </p:cNvPr>
          <p:cNvSpPr>
            <a:spLocks noGrp="1"/>
          </p:cNvSpPr>
          <p:nvPr>
            <p:ph type="sldNum" sz="quarter" idx="7"/>
          </p:nvPr>
        </p:nvSpPr>
        <p:spPr/>
        <p:txBody>
          <a:bodyPr/>
          <a:lstStyle/>
          <a:p>
            <a:pPr marL="103685">
              <a:lnSpc>
                <a:spcPts val="1633"/>
              </a:lnSpc>
            </a:pPr>
            <a:fld id="{81D60167-4931-47E6-BA6A-407CBD079E47}" type="slidenum">
              <a:rPr lang="en-AT" spc="-64" smtClean="0"/>
              <a:t>30</a:t>
            </a:fld>
            <a:endParaRPr lang="en-AT" spc="-64" dirty="0"/>
          </a:p>
        </p:txBody>
      </p:sp>
      <p:sp>
        <p:nvSpPr>
          <p:cNvPr id="10" name="object 3">
            <a:extLst>
              <a:ext uri="{FF2B5EF4-FFF2-40B4-BE49-F238E27FC236}">
                <a16:creationId xmlns:a16="http://schemas.microsoft.com/office/drawing/2014/main" id="{1CFAE61D-2E5A-D015-FC4F-90E69CD62E1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Qu'est-ce que la recherche par méthodes mixtes ?</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82BE3349-C52A-9AA4-7399-698AF9E8E388}"/>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2103A545-BF74-28F7-15C8-171C68AAB4F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2283974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D957D-B26A-40D8-D0E0-A5F75302B9D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39FC652-C127-0C90-D1B2-B8AA5811CA74}"/>
              </a:ext>
            </a:extLst>
          </p:cNvPr>
          <p:cNvSpPr txBox="1">
            <a:spLocks noGrp="1"/>
          </p:cNvSpPr>
          <p:nvPr>
            <p:ph type="title"/>
          </p:nvPr>
        </p:nvSpPr>
        <p:spPr>
          <a:xfrm>
            <a:off x="726282" y="422573"/>
            <a:ext cx="56364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a:t>
            </a:r>
            <a:r>
              <a:rPr lang="en-US" sz="2400" b="1" dirty="0">
                <a:solidFill>
                  <a:schemeClr val="bg1"/>
                </a:solidFill>
              </a:rPr>
              <a:t>Recherche utilisant des méthodes mixtes</a:t>
            </a:r>
          </a:p>
        </p:txBody>
      </p:sp>
      <p:sp>
        <p:nvSpPr>
          <p:cNvPr id="11" name="object 3">
            <a:extLst>
              <a:ext uri="{FF2B5EF4-FFF2-40B4-BE49-F238E27FC236}">
                <a16:creationId xmlns:a16="http://schemas.microsoft.com/office/drawing/2014/main" id="{E773421E-726A-6A36-38B1-B75E38884907}"/>
              </a:ext>
            </a:extLst>
          </p:cNvPr>
          <p:cNvSpPr txBox="1"/>
          <p:nvPr/>
        </p:nvSpPr>
        <p:spPr>
          <a:xfrm>
            <a:off x="740566" y="3638430"/>
            <a:ext cx="10725152" cy="329716"/>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20000"/>
              </a:lnSpc>
              <a:spcBef>
                <a:spcPts val="600"/>
              </a:spcBef>
              <a:buFont typeface="Wingdings" panose="05000000000000000000" pitchFamily="2" charset="2"/>
              <a:buChar char="Ø"/>
            </a:pPr>
            <a:r>
              <a:rPr lang="en-US" sz="1800" b="1" dirty="0">
                <a:latin typeface="Aptos" panose="020B0004020202020204" pitchFamily="34" charset="0"/>
              </a:rPr>
              <a:t>Recherche sur les systèmes de transport intelligents (STI)</a:t>
            </a:r>
          </a:p>
        </p:txBody>
      </p:sp>
      <p:sp>
        <p:nvSpPr>
          <p:cNvPr id="4" name="object 3">
            <a:extLst>
              <a:ext uri="{FF2B5EF4-FFF2-40B4-BE49-F238E27FC236}">
                <a16:creationId xmlns:a16="http://schemas.microsoft.com/office/drawing/2014/main" id="{0986A1BD-1B48-252C-7EE3-A4B37734BEB1}"/>
              </a:ext>
            </a:extLst>
          </p:cNvPr>
          <p:cNvSpPr txBox="1"/>
          <p:nvPr/>
        </p:nvSpPr>
        <p:spPr>
          <a:xfrm>
            <a:off x="726282" y="135818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1800" b="1" dirty="0">
                <a:latin typeface="Aptos" panose="020B0004020202020204" pitchFamily="34" charset="0"/>
              </a:rPr>
              <a:t>Analyse des systèmes de transport public</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4DC8FDB2-7235-83BC-A023-36684DA6A6C7}"/>
              </a:ext>
            </a:extLst>
          </p:cNvPr>
          <p:cNvSpPr txBox="1"/>
          <p:nvPr/>
        </p:nvSpPr>
        <p:spPr>
          <a:xfrm>
            <a:off x="896209" y="2267646"/>
            <a:ext cx="10725152" cy="739763"/>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400" b="1" dirty="0">
                <a:latin typeface="Aptos" panose="020B0004020202020204" pitchFamily="34" charset="0"/>
              </a:rPr>
              <a:t>Analyse quantitative :</a:t>
            </a:r>
          </a:p>
          <a:p>
            <a:pPr marL="285750" lvl="2" indent="-285750">
              <a:lnSpc>
                <a:spcPct val="100000"/>
              </a:lnSpc>
              <a:spcBef>
                <a:spcPts val="600"/>
              </a:spcBef>
              <a:buFont typeface="Courier New" panose="02070309020205020404" pitchFamily="49" charset="0"/>
              <a:buChar char="o"/>
            </a:pPr>
            <a:r>
              <a:rPr lang="en-US" sz="1400" dirty="0">
                <a:latin typeface="Aptos" panose="020B0004020202020204" pitchFamily="34" charset="0"/>
              </a:rPr>
              <a:t>Enquêtes (données sur la fréquentation, échelles de satisfaction), indicateurs de performance (temps d'attente, vitesse de déplacement, ponctualité).</a:t>
            </a:r>
          </a:p>
        </p:txBody>
      </p:sp>
      <p:sp>
        <p:nvSpPr>
          <p:cNvPr id="3" name="object 3">
            <a:extLst>
              <a:ext uri="{FF2B5EF4-FFF2-40B4-BE49-F238E27FC236}">
                <a16:creationId xmlns:a16="http://schemas.microsoft.com/office/drawing/2014/main" id="{52572634-7EEF-0FFB-A73B-5154723A8B98}"/>
              </a:ext>
            </a:extLst>
          </p:cNvPr>
          <p:cNvSpPr txBox="1"/>
          <p:nvPr/>
        </p:nvSpPr>
        <p:spPr>
          <a:xfrm>
            <a:off x="740566" y="1757836"/>
            <a:ext cx="10725152" cy="447376"/>
          </a:xfrm>
          <a:prstGeom prst="rect">
            <a:avLst/>
          </a:prstGeom>
        </p:spPr>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q"/>
            </a:pPr>
            <a:r>
              <a:rPr lang="en-US" sz="1400" dirty="0">
                <a:latin typeface="Aptos" panose="020B0004020202020204" pitchFamily="34" charset="0"/>
              </a:rPr>
              <a:t>Combine des techniques qualitatives et quantitatives pour évaluer l'efficacité, l'efficience et la satisfaction des utilisateurs des systèmes de transport public.</a:t>
            </a:r>
          </a:p>
        </p:txBody>
      </p:sp>
      <p:sp>
        <p:nvSpPr>
          <p:cNvPr id="5" name="object 3">
            <a:extLst>
              <a:ext uri="{FF2B5EF4-FFF2-40B4-BE49-F238E27FC236}">
                <a16:creationId xmlns:a16="http://schemas.microsoft.com/office/drawing/2014/main" id="{BF485D30-325E-485F-EA1D-A529C74359FB}"/>
              </a:ext>
            </a:extLst>
          </p:cNvPr>
          <p:cNvSpPr txBox="1"/>
          <p:nvPr/>
        </p:nvSpPr>
        <p:spPr>
          <a:xfrm>
            <a:off x="754850" y="4078075"/>
            <a:ext cx="10725152" cy="518614"/>
          </a:xfrm>
          <a:prstGeom prst="rect">
            <a:avLst/>
          </a:prstGeom>
        </p:spPr>
        <p:txBody>
          <a:bodyPr vert="horz" wrap="square" lIns="0" tIns="16329" rIns="0" bIns="0" rtlCol="0">
            <a:spAutoFit/>
          </a:bodyPr>
          <a:lstStyle/>
          <a:p>
            <a:pPr marL="285750" indent="-285750">
              <a:lnSpc>
                <a:spcPct val="120000"/>
              </a:lnSpc>
              <a:spcBef>
                <a:spcPts val="600"/>
              </a:spcBef>
              <a:buFont typeface="Wingdings" panose="05000000000000000000" pitchFamily="2" charset="2"/>
              <a:buChar char="q"/>
            </a:pPr>
            <a:r>
              <a:rPr lang="en-US" sz="1400" dirty="0">
                <a:latin typeface="Aptos" panose="020B0004020202020204" pitchFamily="34" charset="0"/>
              </a:rPr>
              <a:t>Étudie l'intégration de technologies de pointe dans les systèmes de transport afin d'améliorer leur efficacité, leur sécurité et leur durabilité environnementale.</a:t>
            </a:r>
            <a:endParaRPr lang="en-US" sz="1800" dirty="0">
              <a:latin typeface="Aptos" panose="020B0004020202020204" pitchFamily="34" charset="0"/>
            </a:endParaRPr>
          </a:p>
        </p:txBody>
      </p:sp>
      <p:sp>
        <p:nvSpPr>
          <p:cNvPr id="9" name="object 3">
            <a:extLst>
              <a:ext uri="{FF2B5EF4-FFF2-40B4-BE49-F238E27FC236}">
                <a16:creationId xmlns:a16="http://schemas.microsoft.com/office/drawing/2014/main" id="{F7A80BA7-53A1-137C-2639-48B70505F66C}"/>
              </a:ext>
            </a:extLst>
          </p:cNvPr>
          <p:cNvSpPr txBox="1"/>
          <p:nvPr/>
        </p:nvSpPr>
        <p:spPr>
          <a:xfrm>
            <a:off x="896209" y="4678083"/>
            <a:ext cx="10725152" cy="739763"/>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400" b="1" dirty="0">
                <a:latin typeface="Aptos" panose="020B0004020202020204" pitchFamily="34" charset="0"/>
              </a:rPr>
              <a:t>Analyse quantitative :</a:t>
            </a:r>
          </a:p>
          <a:p>
            <a:pPr marL="285750" lvl="2" indent="-285750">
              <a:lnSpc>
                <a:spcPct val="100000"/>
              </a:lnSpc>
              <a:spcBef>
                <a:spcPts val="600"/>
              </a:spcBef>
              <a:buFont typeface="Courier New" panose="02070309020205020404" pitchFamily="49" charset="0"/>
              <a:buChar char="o"/>
            </a:pPr>
            <a:r>
              <a:rPr lang="en-US" sz="1400" dirty="0">
                <a:latin typeface="Aptos" panose="020B0004020202020204" pitchFamily="34" charset="0"/>
              </a:rPr>
              <a:t>Analyse des données sur le flux de trafic (données des capteurs), indicateurs de performance du système (temps de réponse aux embouteillages, taux de réduction des accidents).</a:t>
            </a:r>
          </a:p>
        </p:txBody>
      </p:sp>
      <p:sp>
        <p:nvSpPr>
          <p:cNvPr id="10" name="object 3">
            <a:extLst>
              <a:ext uri="{FF2B5EF4-FFF2-40B4-BE49-F238E27FC236}">
                <a16:creationId xmlns:a16="http://schemas.microsoft.com/office/drawing/2014/main" id="{11E49315-265C-5147-5D4F-909B244BA7FD}"/>
              </a:ext>
            </a:extLst>
          </p:cNvPr>
          <p:cNvSpPr txBox="1"/>
          <p:nvPr/>
        </p:nvSpPr>
        <p:spPr>
          <a:xfrm>
            <a:off x="896209" y="3007836"/>
            <a:ext cx="10725152" cy="524320"/>
          </a:xfrm>
          <a:prstGeom prst="rect">
            <a:avLst/>
          </a:prstGeom>
        </p:spPr>
        <p:txBody>
          <a:bodyPr vert="horz" wrap="square" lIns="0" tIns="16329" rIns="0" bIns="0" rtlCol="0">
            <a:spAutoFit/>
          </a:bodyPr>
          <a:lstStyle/>
          <a:p>
            <a:pPr marL="285750" lvl="2" indent="-285750">
              <a:lnSpc>
                <a:spcPct val="100000"/>
              </a:lnSpc>
              <a:spcBef>
                <a:spcPts val="600"/>
              </a:spcBef>
              <a:buFont typeface="Arial" panose="020B0604020202020204" pitchFamily="34" charset="0"/>
              <a:buChar char="•"/>
            </a:pPr>
            <a:r>
              <a:rPr lang="en-US" sz="1400" b="1" dirty="0">
                <a:latin typeface="Aptos" panose="020B0004020202020204" pitchFamily="34" charset="0"/>
              </a:rPr>
              <a:t>Analyse qualitative :</a:t>
            </a:r>
          </a:p>
          <a:p>
            <a:pPr marL="285750" lvl="1" indent="-285750">
              <a:lnSpc>
                <a:spcPct val="100000"/>
              </a:lnSpc>
              <a:spcBef>
                <a:spcPts val="600"/>
              </a:spcBef>
              <a:buFont typeface="Courier New" panose="02070309020205020404" pitchFamily="49" charset="0"/>
              <a:buChar char="o"/>
            </a:pPr>
            <a:r>
              <a:rPr lang="en-US" sz="1400" dirty="0">
                <a:latin typeface="Aptos" panose="020B0004020202020204" pitchFamily="34" charset="0"/>
              </a:rPr>
              <a:t>Entretiens (passagers, opérateurs), groupes de discussion, études ethnographiques (observation du comportement des usagers).</a:t>
            </a:r>
          </a:p>
        </p:txBody>
      </p:sp>
      <p:sp>
        <p:nvSpPr>
          <p:cNvPr id="14" name="object 3">
            <a:extLst>
              <a:ext uri="{FF2B5EF4-FFF2-40B4-BE49-F238E27FC236}">
                <a16:creationId xmlns:a16="http://schemas.microsoft.com/office/drawing/2014/main" id="{50E05BC7-7E7F-C4E5-7C85-DBE31D64BD1D}"/>
              </a:ext>
            </a:extLst>
          </p:cNvPr>
          <p:cNvSpPr txBox="1"/>
          <p:nvPr/>
        </p:nvSpPr>
        <p:spPr>
          <a:xfrm>
            <a:off x="896209" y="5543862"/>
            <a:ext cx="10725152" cy="739763"/>
          </a:xfrm>
          <a:prstGeom prst="rect">
            <a:avLst/>
          </a:prstGeom>
        </p:spPr>
        <p:txBody>
          <a:bodyPr vert="horz" wrap="square" lIns="0" tIns="16329" rIns="0" bIns="0" rtlCol="0">
            <a:spAutoFit/>
          </a:bodyPr>
          <a:lstStyle/>
          <a:p>
            <a:pPr marL="285750" lvl="2" indent="-285750">
              <a:lnSpc>
                <a:spcPct val="100000"/>
              </a:lnSpc>
              <a:spcBef>
                <a:spcPts val="600"/>
              </a:spcBef>
              <a:buFont typeface="Courier New" panose="02070309020205020404" pitchFamily="49" charset="0"/>
              <a:buChar char="o"/>
            </a:pPr>
            <a:r>
              <a:rPr lang="en-US" sz="1400" b="1" dirty="0">
                <a:latin typeface="Aptos" panose="020B0004020202020204" pitchFamily="34" charset="0"/>
              </a:rPr>
              <a:t>Analyse qualitative :</a:t>
            </a:r>
          </a:p>
          <a:p>
            <a:pPr marL="285750" lvl="1" indent="-285750">
              <a:lnSpc>
                <a:spcPct val="100000"/>
              </a:lnSpc>
              <a:spcBef>
                <a:spcPts val="600"/>
              </a:spcBef>
              <a:buFont typeface="Courier New" panose="02070309020205020404" pitchFamily="49" charset="0"/>
              <a:buChar char="o"/>
            </a:pPr>
            <a:r>
              <a:rPr lang="en-US" sz="1400" dirty="0">
                <a:latin typeface="Aptos" panose="020B0004020202020204" pitchFamily="34" charset="0"/>
              </a:rPr>
              <a:t>Commentaires des utilisateurs (entretiens avec les navetteurs, parties prenantes des STI), études de cas sur la mise en œuvre des STI, groupes de discussion.</a:t>
            </a:r>
          </a:p>
        </p:txBody>
      </p:sp>
      <p:sp>
        <p:nvSpPr>
          <p:cNvPr id="12" name="Slide Number Placeholder 11">
            <a:extLst>
              <a:ext uri="{FF2B5EF4-FFF2-40B4-BE49-F238E27FC236}">
                <a16:creationId xmlns:a16="http://schemas.microsoft.com/office/drawing/2014/main" id="{840E7A55-41BC-3F31-7965-1D26FE207360}"/>
              </a:ext>
            </a:extLst>
          </p:cNvPr>
          <p:cNvSpPr>
            <a:spLocks noGrp="1"/>
          </p:cNvSpPr>
          <p:nvPr>
            <p:ph type="sldNum" sz="quarter" idx="7"/>
          </p:nvPr>
        </p:nvSpPr>
        <p:spPr/>
        <p:txBody>
          <a:bodyPr/>
          <a:lstStyle/>
          <a:p>
            <a:pPr marL="103685">
              <a:lnSpc>
                <a:spcPts val="1633"/>
              </a:lnSpc>
            </a:pPr>
            <a:fld id="{81D60167-4931-47E6-BA6A-407CBD079E47}" type="slidenum">
              <a:rPr lang="en-AT" spc="-64" smtClean="0"/>
              <a:t>31</a:t>
            </a:fld>
            <a:endParaRPr lang="en-AT" spc="-64" dirty="0"/>
          </a:p>
        </p:txBody>
      </p:sp>
      <p:sp>
        <p:nvSpPr>
          <p:cNvPr id="15" name="object 3">
            <a:extLst>
              <a:ext uri="{FF2B5EF4-FFF2-40B4-BE49-F238E27FC236}">
                <a16:creationId xmlns:a16="http://schemas.microsoft.com/office/drawing/2014/main" id="{38DF7D04-9C57-6583-02B5-B3D4449BF06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5.2. Recherche à méthodes mixtes </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1257126F-0BDD-C670-1603-165B4CBF13A6}"/>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DC382659-E69A-7DE0-BF5E-227BB999DAC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552749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CFB7F-8BF0-8EB9-9F39-C078FBE90B8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C2466AC-0967-37AB-F4CF-CCDABD4B7812}"/>
              </a:ext>
            </a:extLst>
          </p:cNvPr>
          <p:cNvSpPr txBox="1">
            <a:spLocks noGrp="1"/>
          </p:cNvSpPr>
          <p:nvPr>
            <p:ph type="title"/>
          </p:nvPr>
        </p:nvSpPr>
        <p:spPr>
          <a:xfrm>
            <a:off x="726282" y="422573"/>
            <a:ext cx="437276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a:t>
            </a:r>
            <a:r>
              <a:rPr lang="en-US" sz="2400" b="1" dirty="0">
                <a:solidFill>
                  <a:schemeClr val="bg1"/>
                </a:solidFill>
              </a:rPr>
              <a:t>Recherche à méthodes mixtes</a:t>
            </a:r>
          </a:p>
        </p:txBody>
      </p:sp>
      <p:sp>
        <p:nvSpPr>
          <p:cNvPr id="4" name="object 3">
            <a:extLst>
              <a:ext uri="{FF2B5EF4-FFF2-40B4-BE49-F238E27FC236}">
                <a16:creationId xmlns:a16="http://schemas.microsoft.com/office/drawing/2014/main" id="{76E2D3DA-1D1A-4453-328A-C7409AAD1444}"/>
              </a:ext>
            </a:extLst>
          </p:cNvPr>
          <p:cNvSpPr txBox="1"/>
          <p:nvPr/>
        </p:nvSpPr>
        <p:spPr>
          <a:xfrm>
            <a:off x="726282" y="1329897"/>
            <a:ext cx="10725152" cy="29528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spcBef>
                <a:spcPts val="600"/>
              </a:spcBef>
              <a:buFont typeface="Wingdings" panose="05000000000000000000" pitchFamily="2" charset="2"/>
              <a:buChar char="Ø"/>
            </a:pPr>
            <a:r>
              <a:rPr lang="en-US" sz="2000" b="1" dirty="0">
                <a:latin typeface="Aptos" panose="020B0004020202020204" pitchFamily="34" charset="0"/>
              </a:rPr>
              <a:t>Sécurité des transports et analyse des accidents</a:t>
            </a:r>
          </a:p>
        </p:txBody>
      </p:sp>
      <p:sp>
        <p:nvSpPr>
          <p:cNvPr id="7" name="object 3">
            <a:extLst>
              <a:ext uri="{FF2B5EF4-FFF2-40B4-BE49-F238E27FC236}">
                <a16:creationId xmlns:a16="http://schemas.microsoft.com/office/drawing/2014/main" id="{5893540A-5831-307B-1C45-6CFD3F26AD62}"/>
              </a:ext>
            </a:extLst>
          </p:cNvPr>
          <p:cNvSpPr txBox="1"/>
          <p:nvPr/>
        </p:nvSpPr>
        <p:spPr>
          <a:xfrm>
            <a:off x="726282" y="1777420"/>
            <a:ext cx="10725152" cy="516690"/>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800" dirty="0">
                <a:latin typeface="Aptos" panose="020B0004020202020204" pitchFamily="34" charset="0"/>
              </a:rPr>
              <a:t>Utilise une combinaison de méthodes qualitatives et quantitatives pour étudier les accidents de transport, leurs causes et les améliorations en matière de sécurité.</a:t>
            </a:r>
          </a:p>
        </p:txBody>
      </p:sp>
      <p:sp>
        <p:nvSpPr>
          <p:cNvPr id="3" name="object 3">
            <a:extLst>
              <a:ext uri="{FF2B5EF4-FFF2-40B4-BE49-F238E27FC236}">
                <a16:creationId xmlns:a16="http://schemas.microsoft.com/office/drawing/2014/main" id="{B7F81F55-5B2D-8D05-4221-591928EA848D}"/>
              </a:ext>
            </a:extLst>
          </p:cNvPr>
          <p:cNvSpPr txBox="1"/>
          <p:nvPr/>
        </p:nvSpPr>
        <p:spPr>
          <a:xfrm>
            <a:off x="879338" y="2555561"/>
            <a:ext cx="10725152" cy="593634"/>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b="1" dirty="0">
                <a:latin typeface="Aptos" panose="020B0004020202020204" pitchFamily="34" charset="0"/>
              </a:rPr>
              <a:t>Analyse quantitative :</a:t>
            </a:r>
          </a:p>
          <a:p>
            <a:pPr marL="285750" lvl="2" indent="-285750">
              <a:spcBef>
                <a:spcPts val="600"/>
              </a:spcBef>
              <a:buFont typeface="Courier New" panose="02070309020205020404" pitchFamily="49" charset="0"/>
              <a:buChar char="o"/>
            </a:pPr>
            <a:r>
              <a:rPr lang="en-US" sz="1800" dirty="0">
                <a:latin typeface="Aptos" panose="020B0004020202020204" pitchFamily="34" charset="0"/>
              </a:rPr>
              <a:t>Analyse des données sur les accidents (statistiques sur les collisions, points chauds d'accidents, gravité des blessures).</a:t>
            </a:r>
          </a:p>
        </p:txBody>
      </p:sp>
      <p:sp>
        <p:nvSpPr>
          <p:cNvPr id="10" name="object 3">
            <a:extLst>
              <a:ext uri="{FF2B5EF4-FFF2-40B4-BE49-F238E27FC236}">
                <a16:creationId xmlns:a16="http://schemas.microsoft.com/office/drawing/2014/main" id="{26C6352A-EF70-CD1A-35DB-C5E99A7558A5}"/>
              </a:ext>
            </a:extLst>
          </p:cNvPr>
          <p:cNvSpPr txBox="1"/>
          <p:nvPr/>
        </p:nvSpPr>
        <p:spPr>
          <a:xfrm>
            <a:off x="879338" y="3407987"/>
            <a:ext cx="10725152" cy="842933"/>
          </a:xfrm>
          <a:prstGeom prst="rect">
            <a:avLst/>
          </a:prstGeom>
        </p:spPr>
        <p:txBody>
          <a:bodyPr vert="horz" wrap="square" lIns="0" tIns="16329" rIns="0" bIns="0" rtlCol="0">
            <a:spAutoFit/>
          </a:bodyPr>
          <a:lstStyle/>
          <a:p>
            <a:pPr marL="285750" indent="-285750">
              <a:spcBef>
                <a:spcPts val="600"/>
              </a:spcBef>
              <a:buFont typeface="Arial" panose="020B0604020202020204" pitchFamily="34" charset="0"/>
              <a:buChar char="•"/>
            </a:pPr>
            <a:r>
              <a:rPr lang="en-US" sz="1800" b="1" dirty="0">
                <a:latin typeface="Aptos" panose="020B0004020202020204" pitchFamily="34" charset="0"/>
              </a:rPr>
              <a:t>Analyse qualitative :</a:t>
            </a:r>
          </a:p>
          <a:p>
            <a:pPr marL="285750" lvl="1" indent="-285750">
              <a:spcBef>
                <a:spcPts val="600"/>
              </a:spcBef>
              <a:buFont typeface="Courier New" panose="02070309020205020404" pitchFamily="49" charset="0"/>
              <a:buChar char="o"/>
            </a:pPr>
            <a:r>
              <a:rPr lang="en-US" sz="1800" dirty="0">
                <a:latin typeface="Aptos" panose="020B0004020202020204" pitchFamily="34" charset="0"/>
              </a:rPr>
              <a:t>Entretiens avec des survivants d'accidents, des intervenants d'urgence et des experts en sécurité routière ; études de cas dans des zones à haut risque.</a:t>
            </a:r>
          </a:p>
        </p:txBody>
      </p:sp>
      <p:sp>
        <p:nvSpPr>
          <p:cNvPr id="5" name="Slide Number Placeholder 4">
            <a:extLst>
              <a:ext uri="{FF2B5EF4-FFF2-40B4-BE49-F238E27FC236}">
                <a16:creationId xmlns:a16="http://schemas.microsoft.com/office/drawing/2014/main" id="{293BA53F-BBB8-2CDB-30DF-EC1A97315A81}"/>
              </a:ext>
            </a:extLst>
          </p:cNvPr>
          <p:cNvSpPr>
            <a:spLocks noGrp="1"/>
          </p:cNvSpPr>
          <p:nvPr>
            <p:ph type="sldNum" sz="quarter" idx="7"/>
          </p:nvPr>
        </p:nvSpPr>
        <p:spPr/>
        <p:txBody>
          <a:bodyPr/>
          <a:lstStyle/>
          <a:p>
            <a:pPr marL="103685">
              <a:lnSpc>
                <a:spcPts val="1633"/>
              </a:lnSpc>
            </a:pPr>
            <a:fld id="{81D60167-4931-47E6-BA6A-407CBD079E47}" type="slidenum">
              <a:rPr lang="en-AT" spc="-64" smtClean="0"/>
              <a:t>32</a:t>
            </a:fld>
            <a:endParaRPr lang="en-AT" spc="-64" dirty="0"/>
          </a:p>
        </p:txBody>
      </p:sp>
      <p:sp>
        <p:nvSpPr>
          <p:cNvPr id="9" name="object 3">
            <a:extLst>
              <a:ext uri="{FF2B5EF4-FFF2-40B4-BE49-F238E27FC236}">
                <a16:creationId xmlns:a16="http://schemas.microsoft.com/office/drawing/2014/main" id="{5E541565-ACCB-3AB0-2562-B23CEC59652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5.2. Recherche par méthodes mixtes (suite) </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57A04AF4-DFB0-6371-4C93-1D2697723154}"/>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198FB5D5-D15C-6882-BEDD-E1AB885AF85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1058562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7D896-8E04-C232-E165-4B9C04B827D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84329AD-5E84-64F2-91FA-4A557B19AF7A}"/>
              </a:ext>
            </a:extLst>
          </p:cNvPr>
          <p:cNvSpPr txBox="1">
            <a:spLocks noGrp="1"/>
          </p:cNvSpPr>
          <p:nvPr>
            <p:ph type="title"/>
          </p:nvPr>
        </p:nvSpPr>
        <p:spPr>
          <a:xfrm>
            <a:off x="726282" y="422573"/>
            <a:ext cx="446166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a:t>
            </a:r>
            <a:r>
              <a:rPr lang="en-US" sz="2400" b="1" dirty="0">
                <a:solidFill>
                  <a:schemeClr val="bg1"/>
                </a:solidFill>
              </a:rPr>
              <a:t>Recherche à méthodes mixtes</a:t>
            </a:r>
          </a:p>
        </p:txBody>
      </p:sp>
      <p:sp>
        <p:nvSpPr>
          <p:cNvPr id="11" name="object 3">
            <a:extLst>
              <a:ext uri="{FF2B5EF4-FFF2-40B4-BE49-F238E27FC236}">
                <a16:creationId xmlns:a16="http://schemas.microsoft.com/office/drawing/2014/main" id="{8352EBBA-C07E-3D41-A8CD-A2940EF75DE3}"/>
              </a:ext>
            </a:extLst>
          </p:cNvPr>
          <p:cNvSpPr txBox="1"/>
          <p:nvPr/>
        </p:nvSpPr>
        <p:spPr>
          <a:xfrm>
            <a:off x="726282" y="2035772"/>
            <a:ext cx="6685621"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600" b="1" dirty="0">
                <a:latin typeface="Aptos" panose="020B0004020202020204" pitchFamily="34" charset="0"/>
              </a:rPr>
              <a:t>Approche quantitative (mesure de l'impact sur le trafic)</a:t>
            </a:r>
            <a:endParaRPr lang="en-US" sz="1400" b="1" dirty="0">
              <a:latin typeface="Aptos" panose="020B0004020202020204" pitchFamily="34" charset="0"/>
            </a:endParaRPr>
          </a:p>
        </p:txBody>
      </p:sp>
      <p:sp>
        <p:nvSpPr>
          <p:cNvPr id="12" name="object 3">
            <a:extLst>
              <a:ext uri="{FF2B5EF4-FFF2-40B4-BE49-F238E27FC236}">
                <a16:creationId xmlns:a16="http://schemas.microsoft.com/office/drawing/2014/main" id="{570EE494-0F19-43DC-3431-D5B9EC650221}"/>
              </a:ext>
            </a:extLst>
          </p:cNvPr>
          <p:cNvSpPr txBox="1"/>
          <p:nvPr/>
        </p:nvSpPr>
        <p:spPr>
          <a:xfrm>
            <a:off x="726282" y="2299118"/>
            <a:ext cx="6685621" cy="211670"/>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400" b="1" dirty="0">
                <a:latin typeface="Aptos" panose="020B0004020202020204" pitchFamily="34" charset="0"/>
              </a:rPr>
              <a:t>Thème de recherche :</a:t>
            </a:r>
            <a:endParaRPr lang="en-US" sz="1400" dirty="0">
              <a:latin typeface="Aptos" panose="020B0004020202020204" pitchFamily="34" charset="0"/>
            </a:endParaRPr>
          </a:p>
        </p:txBody>
      </p:sp>
      <p:sp>
        <p:nvSpPr>
          <p:cNvPr id="4" name="object 3">
            <a:extLst>
              <a:ext uri="{FF2B5EF4-FFF2-40B4-BE49-F238E27FC236}">
                <a16:creationId xmlns:a16="http://schemas.microsoft.com/office/drawing/2014/main" id="{B9B2F786-5479-302F-6F9B-5514222EC285}"/>
              </a:ext>
            </a:extLst>
          </p:cNvPr>
          <p:cNvSpPr txBox="1"/>
          <p:nvPr/>
        </p:nvSpPr>
        <p:spPr>
          <a:xfrm>
            <a:off x="726281" y="1258025"/>
            <a:ext cx="10725153" cy="755152"/>
          </a:xfrm>
          <a:prstGeom prst="rect">
            <a:avLst/>
          </a:prstGeom>
        </p:spPr>
        <p:style>
          <a:lnRef idx="1">
            <a:schemeClr val="accent2"/>
          </a:lnRef>
          <a:fillRef idx="2">
            <a:schemeClr val="accent2"/>
          </a:fillRef>
          <a:effectRef idx="1">
            <a:schemeClr val="accent2"/>
          </a:effectRef>
          <a:fontRef idx="minor">
            <a:schemeClr val="dk1"/>
          </a:fontRef>
        </p:style>
        <p:txBody>
          <a:bodyPr vert="horz" wrap="square" lIns="0" tIns="16329" rIns="0" bIns="0" rtlCol="0">
            <a:spAutoFit/>
          </a:bodyPr>
          <a:lstStyle/>
          <a:p>
            <a:pPr algn="just">
              <a:lnSpc>
                <a:spcPct val="100000"/>
              </a:lnSpc>
              <a:spcBef>
                <a:spcPts val="0"/>
              </a:spcBef>
            </a:pPr>
            <a:r>
              <a:rPr lang="en-US" sz="1600" dirty="0">
                <a:latin typeface="Aptos" panose="020B0004020202020204" pitchFamily="34" charset="0"/>
              </a:rPr>
              <a:t>Le système </a:t>
            </a:r>
            <a:r>
              <a:rPr lang="en-US" sz="1600" b="1" dirty="0">
                <a:latin typeface="Aptos" panose="020B0004020202020204" pitchFamily="34" charset="0"/>
              </a:rPr>
              <a:t>de péage routier électronique (ERP) </a:t>
            </a:r>
            <a:r>
              <a:rPr lang="en-US" sz="1600" dirty="0">
                <a:latin typeface="Aptos" panose="020B0004020202020204" pitchFamily="34" charset="0"/>
              </a:rPr>
              <a:t>de Singapour est l'un des </a:t>
            </a:r>
            <a:r>
              <a:rPr lang="en-US" sz="1600" b="1" dirty="0">
                <a:latin typeface="Aptos" panose="020B0004020202020204" pitchFamily="34" charset="0"/>
              </a:rPr>
              <a:t>modèles de tarification de la congestion</a:t>
            </a:r>
            <a:r>
              <a:rPr lang="en-US" sz="1600" dirty="0">
                <a:latin typeface="Aptos" panose="020B0004020202020204" pitchFamily="34" charset="0"/>
              </a:rPr>
              <a:t> les plus avancés au monde. Cette étude de cas examine les méthodes de recherche utilisées pour évaluer son efficacité, en utilisant à la fois </a:t>
            </a:r>
            <a:r>
              <a:rPr lang="en-US" sz="1600" b="1" dirty="0">
                <a:latin typeface="Aptos" panose="020B0004020202020204" pitchFamily="34" charset="0"/>
              </a:rPr>
              <a:t>des approches quantitatives et qualitatives</a:t>
            </a:r>
            <a:r>
              <a:rPr lang="en-US" sz="1600" dirty="0">
                <a:latin typeface="Aptos" panose="020B0004020202020204" pitchFamily="34" charset="0"/>
              </a:rPr>
              <a:t>.</a:t>
            </a:r>
            <a:endParaRPr lang="en-US" sz="1800" b="1" dirty="0">
              <a:latin typeface="Aptos" panose="020B0004020202020204" pitchFamily="34" charset="0"/>
            </a:endParaRPr>
          </a:p>
        </p:txBody>
      </p:sp>
      <p:pic>
        <p:nvPicPr>
          <p:cNvPr id="5" name="Picture 4" descr="A car driving on a road&#10;&#10;AI-generated content may be incorrect.">
            <a:extLst>
              <a:ext uri="{FF2B5EF4-FFF2-40B4-BE49-F238E27FC236}">
                <a16:creationId xmlns:a16="http://schemas.microsoft.com/office/drawing/2014/main" id="{329FDF13-8758-BE55-4300-26350B1855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0282" y="2823313"/>
            <a:ext cx="4216816" cy="3160072"/>
          </a:xfrm>
          <a:prstGeom prst="rect">
            <a:avLst/>
          </a:prstGeom>
        </p:spPr>
      </p:pic>
      <p:sp>
        <p:nvSpPr>
          <p:cNvPr id="7" name="object 3">
            <a:extLst>
              <a:ext uri="{FF2B5EF4-FFF2-40B4-BE49-F238E27FC236}">
                <a16:creationId xmlns:a16="http://schemas.microsoft.com/office/drawing/2014/main" id="{2431EDD4-7EA9-FFE8-2FC5-FCB1D62B6F23}"/>
              </a:ext>
            </a:extLst>
          </p:cNvPr>
          <p:cNvSpPr txBox="1"/>
          <p:nvPr/>
        </p:nvSpPr>
        <p:spPr>
          <a:xfrm>
            <a:off x="881924" y="2521967"/>
            <a:ext cx="7028358" cy="1141092"/>
          </a:xfrm>
          <a:prstGeom prst="rect">
            <a:avLst/>
          </a:prstGeom>
        </p:spPr>
        <p:txBody>
          <a:bodyPr vert="horz" wrap="square" lIns="0" tIns="16329" rIns="0" bIns="0" rtlCol="0">
            <a:spAutoFit/>
          </a:bodyPr>
          <a:lstStyle/>
          <a:p>
            <a:pPr marL="285750" indent="-285750">
              <a:spcBef>
                <a:spcPts val="600"/>
              </a:spcBef>
              <a:buFont typeface="Courier New" panose="02070309020205020404" pitchFamily="49" charset="0"/>
              <a:buChar char="o"/>
            </a:pPr>
            <a:r>
              <a:rPr lang="en-US" sz="1400" b="1" dirty="0">
                <a:latin typeface="Aptos" panose="020B0004020202020204" pitchFamily="34" charset="0"/>
              </a:rPr>
              <a:t>Réduction du volume de trafic </a:t>
            </a:r>
            <a:r>
              <a:rPr lang="en-US" sz="1400" dirty="0">
                <a:latin typeface="Aptos" panose="020B0004020202020204" pitchFamily="34" charset="0"/>
              </a:rPr>
              <a:t>avant et après la mise en œuvre de l'ERP.</a:t>
            </a:r>
          </a:p>
          <a:p>
            <a:pPr marL="285750" indent="-285750">
              <a:spcBef>
                <a:spcPts val="600"/>
              </a:spcBef>
              <a:buFont typeface="Courier New" panose="02070309020205020404" pitchFamily="49" charset="0"/>
              <a:buChar char="o"/>
            </a:pPr>
            <a:r>
              <a:rPr lang="en-US" sz="1400" b="1" dirty="0">
                <a:latin typeface="Aptos" panose="020B0004020202020204" pitchFamily="34" charset="0"/>
              </a:rPr>
              <a:t>Amélioration de la vitesse </a:t>
            </a:r>
            <a:r>
              <a:rPr lang="en-US" sz="1400" dirty="0">
                <a:latin typeface="Aptos" panose="020B0004020202020204" pitchFamily="34" charset="0"/>
              </a:rPr>
              <a:t>sur les routes principales (autoroutes et quartier central des affaires).</a:t>
            </a:r>
          </a:p>
          <a:p>
            <a:pPr marL="285750" indent="-285750">
              <a:spcBef>
                <a:spcPts val="600"/>
              </a:spcBef>
              <a:buFont typeface="Courier New" panose="02070309020205020404" pitchFamily="49" charset="0"/>
              <a:buChar char="o"/>
            </a:pPr>
            <a:r>
              <a:rPr lang="en-US" sz="1400" b="1" dirty="0">
                <a:latin typeface="Aptos" panose="020B0004020202020204" pitchFamily="34" charset="0"/>
              </a:rPr>
              <a:t>Impact sur l'utilisation des transports publics </a:t>
            </a:r>
            <a:r>
              <a:rPr lang="en-US" sz="1400" dirty="0">
                <a:latin typeface="Aptos" panose="020B0004020202020204" pitchFamily="34" charset="0"/>
              </a:rPr>
              <a:t>(évolution de la fréquentation des bus/trains).</a:t>
            </a:r>
          </a:p>
        </p:txBody>
      </p:sp>
      <p:sp>
        <p:nvSpPr>
          <p:cNvPr id="13" name="object 3">
            <a:extLst>
              <a:ext uri="{FF2B5EF4-FFF2-40B4-BE49-F238E27FC236}">
                <a16:creationId xmlns:a16="http://schemas.microsoft.com/office/drawing/2014/main" id="{F8082D5B-8379-2C42-3C4F-44AFBC1F97D3}"/>
              </a:ext>
            </a:extLst>
          </p:cNvPr>
          <p:cNvSpPr txBox="1"/>
          <p:nvPr/>
        </p:nvSpPr>
        <p:spPr>
          <a:xfrm>
            <a:off x="733424" y="3703243"/>
            <a:ext cx="6685621" cy="211670"/>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400" b="1" dirty="0">
                <a:latin typeface="Aptos" panose="020B0004020202020204" pitchFamily="34" charset="0"/>
              </a:rPr>
              <a:t>Méthodes de collecte des données :</a:t>
            </a:r>
          </a:p>
        </p:txBody>
      </p:sp>
      <p:sp>
        <p:nvSpPr>
          <p:cNvPr id="14" name="object 3">
            <a:extLst>
              <a:ext uri="{FF2B5EF4-FFF2-40B4-BE49-F238E27FC236}">
                <a16:creationId xmlns:a16="http://schemas.microsoft.com/office/drawing/2014/main" id="{AE6751CE-9843-6409-FECA-0546AEF93E96}"/>
              </a:ext>
            </a:extLst>
          </p:cNvPr>
          <p:cNvSpPr txBox="1"/>
          <p:nvPr/>
        </p:nvSpPr>
        <p:spPr>
          <a:xfrm>
            <a:off x="881924" y="3903446"/>
            <a:ext cx="7028358" cy="1141092"/>
          </a:xfrm>
          <a:prstGeom prst="rect">
            <a:avLst/>
          </a:prstGeom>
        </p:spPr>
        <p:txBody>
          <a:bodyPr vert="horz" wrap="square" lIns="0" tIns="16329" rIns="0" bIns="0" rtlCol="0">
            <a:spAutoFit/>
          </a:bodyPr>
          <a:lstStyle/>
          <a:p>
            <a:pPr marL="285750" lvl="1" indent="-285750">
              <a:spcBef>
                <a:spcPts val="600"/>
              </a:spcBef>
              <a:buFont typeface="Courier New" panose="02070309020205020404" pitchFamily="49" charset="0"/>
              <a:buChar char="o"/>
            </a:pPr>
            <a:r>
              <a:rPr lang="en-US" sz="1400" b="1" dirty="0">
                <a:latin typeface="Aptos" panose="020B0004020202020204" pitchFamily="34" charset="0"/>
              </a:rPr>
              <a:t>Compteurs de trafic et capteurs de véhicules </a:t>
            </a:r>
            <a:r>
              <a:rPr lang="en-US" sz="1400" dirty="0">
                <a:latin typeface="Aptos" panose="020B0004020202020204" pitchFamily="34" charset="0"/>
              </a:rPr>
              <a:t>pour suivre le volume.</a:t>
            </a:r>
          </a:p>
          <a:p>
            <a:pPr marL="285750" lvl="1" indent="-285750">
              <a:spcBef>
                <a:spcPts val="600"/>
              </a:spcBef>
              <a:buFont typeface="Courier New" panose="02070309020205020404" pitchFamily="49" charset="0"/>
              <a:buChar char="o"/>
            </a:pPr>
            <a:r>
              <a:rPr lang="en-US" sz="1400" b="1" dirty="0">
                <a:latin typeface="Aptos" panose="020B0004020202020204" pitchFamily="34" charset="0"/>
              </a:rPr>
              <a:t>GPS et analyse des données mobiles </a:t>
            </a:r>
            <a:r>
              <a:rPr lang="en-US" sz="1400" dirty="0">
                <a:latin typeface="Aptos" panose="020B0004020202020204" pitchFamily="34" charset="0"/>
              </a:rPr>
              <a:t>pour surveiller les tendances en matière de congestion.</a:t>
            </a:r>
          </a:p>
          <a:p>
            <a:pPr marL="285750" lvl="1" indent="-285750">
              <a:spcBef>
                <a:spcPts val="600"/>
              </a:spcBef>
              <a:buFont typeface="Courier New" panose="02070309020205020404" pitchFamily="49" charset="0"/>
              <a:buChar char="o"/>
            </a:pPr>
            <a:r>
              <a:rPr lang="en-US" sz="1400" b="1" dirty="0">
                <a:latin typeface="Aptos" panose="020B0004020202020204" pitchFamily="34" charset="0"/>
              </a:rPr>
              <a:t>Statistiques sur la fréquentation des transports publics </a:t>
            </a:r>
            <a:r>
              <a:rPr lang="en-US" sz="1400" dirty="0">
                <a:latin typeface="Aptos" panose="020B0004020202020204" pitchFamily="34" charset="0"/>
              </a:rPr>
              <a:t>(données sur le métro et les bus).</a:t>
            </a:r>
          </a:p>
        </p:txBody>
      </p:sp>
      <p:sp>
        <p:nvSpPr>
          <p:cNvPr id="17" name="object 3">
            <a:extLst>
              <a:ext uri="{FF2B5EF4-FFF2-40B4-BE49-F238E27FC236}">
                <a16:creationId xmlns:a16="http://schemas.microsoft.com/office/drawing/2014/main" id="{917E1315-B86F-2B13-5359-AE43A41D70B6}"/>
              </a:ext>
            </a:extLst>
          </p:cNvPr>
          <p:cNvSpPr txBox="1"/>
          <p:nvPr/>
        </p:nvSpPr>
        <p:spPr>
          <a:xfrm>
            <a:off x="726281" y="5066196"/>
            <a:ext cx="6685621" cy="211670"/>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400" b="1" dirty="0">
                <a:latin typeface="Aptos" panose="020B0004020202020204" pitchFamily="34" charset="0"/>
              </a:rPr>
              <a:t>Conclusions de l'analyse du trafic :</a:t>
            </a:r>
          </a:p>
        </p:txBody>
      </p:sp>
      <p:sp>
        <p:nvSpPr>
          <p:cNvPr id="20" name="object 3">
            <a:extLst>
              <a:ext uri="{FF2B5EF4-FFF2-40B4-BE49-F238E27FC236}">
                <a16:creationId xmlns:a16="http://schemas.microsoft.com/office/drawing/2014/main" id="{34FF528E-F28C-AB13-4F5C-BBC6F3BC2E80}"/>
              </a:ext>
            </a:extLst>
          </p:cNvPr>
          <p:cNvSpPr txBox="1"/>
          <p:nvPr/>
        </p:nvSpPr>
        <p:spPr>
          <a:xfrm>
            <a:off x="881924" y="5341651"/>
            <a:ext cx="7028358" cy="947192"/>
          </a:xfrm>
          <a:prstGeom prst="rect">
            <a:avLst/>
          </a:prstGeom>
        </p:spPr>
        <p:txBody>
          <a:bodyPr vert="horz" wrap="square" lIns="0" tIns="16329" rIns="0" bIns="0" rtlCol="0">
            <a:spAutoFit/>
          </a:bodyPr>
          <a:lstStyle/>
          <a:p>
            <a:pPr marL="285750" lvl="1" indent="-285750">
              <a:spcBef>
                <a:spcPts val="600"/>
              </a:spcBef>
              <a:buFont typeface="Courier New" panose="02070309020205020404" pitchFamily="49" charset="0"/>
              <a:buChar char="o"/>
            </a:pPr>
            <a:r>
              <a:rPr lang="en-US" sz="1400" b="1" dirty="0">
                <a:latin typeface="Aptos" panose="020B0004020202020204" pitchFamily="34" charset="0"/>
              </a:rPr>
              <a:t>Réduction de 24 % du volume de trafic </a:t>
            </a:r>
            <a:r>
              <a:rPr lang="en-US" sz="1400" dirty="0">
                <a:latin typeface="Aptos" panose="020B0004020202020204" pitchFamily="34" charset="0"/>
              </a:rPr>
              <a:t>dans les zones couvertes par l'ERP.</a:t>
            </a:r>
          </a:p>
          <a:p>
            <a:pPr marL="285750" lvl="1" indent="-285750">
              <a:spcBef>
                <a:spcPts val="600"/>
              </a:spcBef>
              <a:buFont typeface="Courier New" panose="02070309020205020404" pitchFamily="49" charset="0"/>
              <a:buChar char="o"/>
            </a:pPr>
            <a:r>
              <a:rPr lang="en-US" sz="1400" b="1" dirty="0">
                <a:latin typeface="Aptos" panose="020B0004020202020204" pitchFamily="34" charset="0"/>
              </a:rPr>
              <a:t>Augmentation de 20 % de la vitesse moyenne des véhicules </a:t>
            </a:r>
            <a:r>
              <a:rPr lang="en-US" sz="1400" dirty="0">
                <a:latin typeface="Aptos" panose="020B0004020202020204" pitchFamily="34" charset="0"/>
              </a:rPr>
              <a:t>(de 30 km/h à 45 km/h).</a:t>
            </a:r>
          </a:p>
          <a:p>
            <a:pPr marL="285750" lvl="1" indent="-285750">
              <a:spcBef>
                <a:spcPts val="600"/>
              </a:spcBef>
              <a:buFont typeface="Courier New" panose="02070309020205020404" pitchFamily="49" charset="0"/>
              <a:buChar char="o"/>
            </a:pPr>
            <a:r>
              <a:rPr lang="en-US" sz="1400" b="1" dirty="0">
                <a:latin typeface="Aptos" panose="020B0004020202020204" pitchFamily="34" charset="0"/>
              </a:rPr>
              <a:t>Augmentation de 15 % de la fréquentation des transports publics</a:t>
            </a:r>
            <a:r>
              <a:rPr lang="en-US" sz="1400" dirty="0">
                <a:latin typeface="Aptos" panose="020B0004020202020204" pitchFamily="34" charset="0"/>
              </a:rPr>
              <a:t>, indiquant un transfert modal du privé vers le public.</a:t>
            </a:r>
          </a:p>
        </p:txBody>
      </p:sp>
      <p:sp>
        <p:nvSpPr>
          <p:cNvPr id="3" name="Slide Number Placeholder 2">
            <a:extLst>
              <a:ext uri="{FF2B5EF4-FFF2-40B4-BE49-F238E27FC236}">
                <a16:creationId xmlns:a16="http://schemas.microsoft.com/office/drawing/2014/main" id="{4265BA49-9365-919D-4CD7-A909680D6F73}"/>
              </a:ext>
            </a:extLst>
          </p:cNvPr>
          <p:cNvSpPr>
            <a:spLocks noGrp="1"/>
          </p:cNvSpPr>
          <p:nvPr>
            <p:ph type="sldNum" sz="quarter" idx="7"/>
          </p:nvPr>
        </p:nvSpPr>
        <p:spPr/>
        <p:txBody>
          <a:bodyPr/>
          <a:lstStyle/>
          <a:p>
            <a:pPr marL="103685">
              <a:lnSpc>
                <a:spcPts val="1633"/>
              </a:lnSpc>
            </a:pPr>
            <a:fld id="{81D60167-4931-47E6-BA6A-407CBD079E47}" type="slidenum">
              <a:rPr lang="en-AT" spc="-64" smtClean="0"/>
              <a:t>33</a:t>
            </a:fld>
            <a:endParaRPr lang="en-AT" spc="-64" dirty="0"/>
          </a:p>
        </p:txBody>
      </p:sp>
      <p:sp>
        <p:nvSpPr>
          <p:cNvPr id="9" name="object 3">
            <a:extLst>
              <a:ext uri="{FF2B5EF4-FFF2-40B4-BE49-F238E27FC236}">
                <a16:creationId xmlns:a16="http://schemas.microsoft.com/office/drawing/2014/main" id="{DF0C6993-19E8-9017-6744-EC0A448892F3}"/>
              </a:ext>
            </a:extLst>
          </p:cNvPr>
          <p:cNvSpPr txBox="1"/>
          <p:nvPr/>
        </p:nvSpPr>
        <p:spPr>
          <a:xfrm>
            <a:off x="726280" y="8473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rPr>
              <a:t>5.3. Étude de cas - Évaluation de la tarification de la congestion à Singapour</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B0B1B21B-1B1B-90E9-C509-0840D1E1CE57}"/>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F8D37066-2753-4BF0-41DC-42C21F7D154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20656429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06EEC-7DEA-BDA8-911C-01678004559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84A34E4-91DE-F819-0AB8-355B2F939AA4}"/>
              </a:ext>
            </a:extLst>
          </p:cNvPr>
          <p:cNvSpPr txBox="1">
            <a:spLocks noGrp="1"/>
          </p:cNvSpPr>
          <p:nvPr>
            <p:ph type="title"/>
          </p:nvPr>
        </p:nvSpPr>
        <p:spPr>
          <a:xfrm>
            <a:off x="726282" y="422573"/>
            <a:ext cx="432196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a:t>
            </a:r>
            <a:r>
              <a:rPr lang="en-US" sz="2400" b="1" dirty="0">
                <a:solidFill>
                  <a:schemeClr val="bg1"/>
                </a:solidFill>
              </a:rPr>
              <a:t>Recherche à méthodes mixtes</a:t>
            </a:r>
          </a:p>
        </p:txBody>
      </p:sp>
      <p:sp>
        <p:nvSpPr>
          <p:cNvPr id="11" name="object 3">
            <a:extLst>
              <a:ext uri="{FF2B5EF4-FFF2-40B4-BE49-F238E27FC236}">
                <a16:creationId xmlns:a16="http://schemas.microsoft.com/office/drawing/2014/main" id="{8A4C81F3-AD37-62A3-7810-650336A3867B}"/>
              </a:ext>
            </a:extLst>
          </p:cNvPr>
          <p:cNvSpPr txBox="1"/>
          <p:nvPr/>
        </p:nvSpPr>
        <p:spPr>
          <a:xfrm>
            <a:off x="726282" y="1344002"/>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Approche qualitative (compréhension de la perception du public)</a:t>
            </a:r>
          </a:p>
        </p:txBody>
      </p:sp>
      <p:sp>
        <p:nvSpPr>
          <p:cNvPr id="3" name="object 3">
            <a:extLst>
              <a:ext uri="{FF2B5EF4-FFF2-40B4-BE49-F238E27FC236}">
                <a16:creationId xmlns:a16="http://schemas.microsoft.com/office/drawing/2014/main" id="{DBFDF204-785D-D391-4915-67DD0270BC89}"/>
              </a:ext>
            </a:extLst>
          </p:cNvPr>
          <p:cNvSpPr txBox="1"/>
          <p:nvPr/>
        </p:nvSpPr>
        <p:spPr>
          <a:xfrm>
            <a:off x="726281" y="1656908"/>
            <a:ext cx="10725152" cy="239563"/>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600" b="1" dirty="0">
                <a:latin typeface="Aptos" panose="020B0004020202020204" pitchFamily="34" charset="0"/>
              </a:rPr>
              <a:t>Thème de recherche :</a:t>
            </a:r>
            <a:endParaRPr lang="en-US" sz="1600" dirty="0">
              <a:latin typeface="Aptos" panose="020B0004020202020204" pitchFamily="34" charset="0"/>
            </a:endParaRPr>
          </a:p>
        </p:txBody>
      </p:sp>
      <p:sp>
        <p:nvSpPr>
          <p:cNvPr id="4" name="object 3">
            <a:extLst>
              <a:ext uri="{FF2B5EF4-FFF2-40B4-BE49-F238E27FC236}">
                <a16:creationId xmlns:a16="http://schemas.microsoft.com/office/drawing/2014/main" id="{E318AF08-D2F9-F433-DE3D-6AEB38F3AA00}"/>
              </a:ext>
            </a:extLst>
          </p:cNvPr>
          <p:cNvSpPr txBox="1"/>
          <p:nvPr/>
        </p:nvSpPr>
        <p:spPr>
          <a:xfrm>
            <a:off x="881923" y="1972357"/>
            <a:ext cx="10725152" cy="909040"/>
          </a:xfrm>
          <a:prstGeom prst="rect">
            <a:avLst/>
          </a:prstGeom>
        </p:spPr>
        <p:txBody>
          <a:bodyPr vert="horz" wrap="square" lIns="0" tIns="16329" rIns="0" bIns="0" rtlCol="0">
            <a:spAutoFit/>
          </a:bodyPr>
          <a:lstStyle/>
          <a:p>
            <a:pPr marL="285750"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Enquêtes de satisfaction des navetteurs </a:t>
            </a:r>
            <a:r>
              <a:rPr lang="en-US" sz="1600" dirty="0">
                <a:latin typeface="Aptos" panose="020B0004020202020204" pitchFamily="34" charset="0"/>
              </a:rPr>
              <a:t>sur le système ERP.</a:t>
            </a:r>
          </a:p>
          <a:p>
            <a:pPr marL="285750"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Changements comportementaux dans les choix de transport </a:t>
            </a:r>
            <a:r>
              <a:rPr lang="en-US" sz="1600" dirty="0">
                <a:latin typeface="Aptos" panose="020B0004020202020204" pitchFamily="34" charset="0"/>
              </a:rPr>
              <a:t>(les gens ont-ils changé d'itinéraire ou d'horaires ?).</a:t>
            </a:r>
          </a:p>
          <a:p>
            <a:pPr marL="285750"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Préoccupations en matière d'équité sociale </a:t>
            </a:r>
            <a:r>
              <a:rPr lang="en-US" sz="1600" dirty="0">
                <a:latin typeface="Aptos" panose="020B0004020202020204" pitchFamily="34" charset="0"/>
              </a:rPr>
              <a:t>(est-ce équitable pour les conducteurs à faibles revenus ?).</a:t>
            </a:r>
          </a:p>
        </p:txBody>
      </p:sp>
      <p:sp>
        <p:nvSpPr>
          <p:cNvPr id="5" name="object 3">
            <a:extLst>
              <a:ext uri="{FF2B5EF4-FFF2-40B4-BE49-F238E27FC236}">
                <a16:creationId xmlns:a16="http://schemas.microsoft.com/office/drawing/2014/main" id="{26055C77-10B7-5324-E009-A7D7D1410165}"/>
              </a:ext>
            </a:extLst>
          </p:cNvPr>
          <p:cNvSpPr txBox="1"/>
          <p:nvPr/>
        </p:nvSpPr>
        <p:spPr>
          <a:xfrm>
            <a:off x="733423" y="3025827"/>
            <a:ext cx="10725152" cy="239563"/>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600" b="1" dirty="0">
                <a:latin typeface="Aptos" panose="020B0004020202020204" pitchFamily="34" charset="0"/>
              </a:rPr>
              <a:t>Méthodes de collecte des données :</a:t>
            </a:r>
          </a:p>
        </p:txBody>
      </p:sp>
      <p:sp>
        <p:nvSpPr>
          <p:cNvPr id="7" name="object 3">
            <a:extLst>
              <a:ext uri="{FF2B5EF4-FFF2-40B4-BE49-F238E27FC236}">
                <a16:creationId xmlns:a16="http://schemas.microsoft.com/office/drawing/2014/main" id="{D06F948A-7799-3C79-A101-3D93DDF97561}"/>
              </a:ext>
            </a:extLst>
          </p:cNvPr>
          <p:cNvSpPr txBox="1"/>
          <p:nvPr/>
        </p:nvSpPr>
        <p:spPr>
          <a:xfrm>
            <a:off x="881923" y="3376504"/>
            <a:ext cx="10725152" cy="909040"/>
          </a:xfrm>
          <a:prstGeom prst="rect">
            <a:avLst/>
          </a:prstGeom>
        </p:spPr>
        <p:txBody>
          <a:bodyPr vert="horz" wrap="square" lIns="0" tIns="16329" rIns="0" bIns="0" rtlCol="0">
            <a:spAutoFit/>
          </a:bodyPr>
          <a:lstStyle/>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Enquêtes et entretiens </a:t>
            </a:r>
            <a:r>
              <a:rPr lang="en-US" sz="1600" dirty="0">
                <a:latin typeface="Aptos" panose="020B0004020202020204" pitchFamily="34" charset="0"/>
              </a:rPr>
              <a:t>auprès des conducteurs et des navetteurs.</a:t>
            </a:r>
          </a:p>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Groupes de discussion </a:t>
            </a:r>
            <a:r>
              <a:rPr lang="en-US" sz="1600" dirty="0">
                <a:latin typeface="Aptos" panose="020B0004020202020204" pitchFamily="34" charset="0"/>
              </a:rPr>
              <a:t>avec des chefs d'entreprise, des sociétés de logistique et des autorités chargées des transports.</a:t>
            </a:r>
          </a:p>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Examen des politiques </a:t>
            </a:r>
            <a:r>
              <a:rPr lang="en-US" sz="1600" dirty="0">
                <a:latin typeface="Aptos" panose="020B0004020202020204" pitchFamily="34" charset="0"/>
              </a:rPr>
              <a:t>afin d'évaluer l'opinion publique avant et après les ajustements des tarifs ERP.</a:t>
            </a:r>
          </a:p>
        </p:txBody>
      </p:sp>
      <p:sp>
        <p:nvSpPr>
          <p:cNvPr id="9" name="object 3">
            <a:extLst>
              <a:ext uri="{FF2B5EF4-FFF2-40B4-BE49-F238E27FC236}">
                <a16:creationId xmlns:a16="http://schemas.microsoft.com/office/drawing/2014/main" id="{ED61D625-9A1D-8C94-5C1D-6DC614FE0FA5}"/>
              </a:ext>
            </a:extLst>
          </p:cNvPr>
          <p:cNvSpPr txBox="1"/>
          <p:nvPr/>
        </p:nvSpPr>
        <p:spPr>
          <a:xfrm>
            <a:off x="733424" y="4541088"/>
            <a:ext cx="10725152" cy="239563"/>
          </a:xfrm>
          <a:prstGeom prst="rect">
            <a:avLst/>
          </a:prstGeom>
        </p:spPr>
        <p:txBody>
          <a:bodyPr vert="horz" wrap="square" lIns="0" tIns="16329" rIns="0" bIns="0" rtlCol="0">
            <a:spAutoFit/>
          </a:bodyPr>
          <a:lstStyle/>
          <a:p>
            <a:pPr marL="285750" indent="-285750">
              <a:spcBef>
                <a:spcPts val="600"/>
              </a:spcBef>
              <a:buFont typeface="Wingdings" panose="05000000000000000000" pitchFamily="2" charset="2"/>
              <a:buChar char="q"/>
            </a:pPr>
            <a:r>
              <a:rPr lang="en-US" sz="1600" b="1" dirty="0">
                <a:latin typeface="Aptos" panose="020B0004020202020204" pitchFamily="34" charset="0"/>
              </a:rPr>
              <a:t>Conclusions de l'analyse du trafic :</a:t>
            </a:r>
          </a:p>
        </p:txBody>
      </p:sp>
      <p:sp>
        <p:nvSpPr>
          <p:cNvPr id="10" name="object 3">
            <a:extLst>
              <a:ext uri="{FF2B5EF4-FFF2-40B4-BE49-F238E27FC236}">
                <a16:creationId xmlns:a16="http://schemas.microsoft.com/office/drawing/2014/main" id="{E6570568-5B25-5943-DB70-040A6368AC63}"/>
              </a:ext>
            </a:extLst>
          </p:cNvPr>
          <p:cNvSpPr txBox="1"/>
          <p:nvPr/>
        </p:nvSpPr>
        <p:spPr>
          <a:xfrm>
            <a:off x="889067" y="4816543"/>
            <a:ext cx="10725152" cy="1232206"/>
          </a:xfrm>
          <a:prstGeom prst="rect">
            <a:avLst/>
          </a:prstGeom>
        </p:spPr>
        <p:txBody>
          <a:bodyPr vert="horz" wrap="square" lIns="0" tIns="16329" rIns="0" bIns="0" rtlCol="0">
            <a:spAutoFit/>
          </a:bodyPr>
          <a:lstStyle/>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60 % des conducteurs </a:t>
            </a:r>
            <a:r>
              <a:rPr lang="en-US" sz="1600" dirty="0">
                <a:latin typeface="Aptos" panose="020B0004020202020204" pitchFamily="34" charset="0"/>
              </a:rPr>
              <a:t>ont soutenu l'ERP, invoquant une amélioration de la fluidité du trafic.</a:t>
            </a:r>
          </a:p>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35 % s'y sont opposés </a:t>
            </a:r>
            <a:r>
              <a:rPr lang="en-US" sz="1600" dirty="0">
                <a:latin typeface="Aptos" panose="020B0004020202020204" pitchFamily="34" charset="0"/>
              </a:rPr>
              <a:t>en raison de l'augmentation des coûts de transport.</a:t>
            </a:r>
          </a:p>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Les entreprises situées à proximité des zones ERP </a:t>
            </a:r>
            <a:r>
              <a:rPr lang="en-US" sz="1600" dirty="0">
                <a:latin typeface="Aptos" panose="020B0004020202020204" pitchFamily="34" charset="0"/>
              </a:rPr>
              <a:t>ont signalé une </a:t>
            </a:r>
            <a:r>
              <a:rPr lang="en-US" sz="1600" b="1" dirty="0">
                <a:latin typeface="Aptos" panose="020B0004020202020204" pitchFamily="34" charset="0"/>
              </a:rPr>
              <a:t>légère baisse de la fréquentation de leur clientèle</a:t>
            </a:r>
            <a:r>
              <a:rPr lang="en-US" sz="1600" dirty="0">
                <a:latin typeface="Aptos" panose="020B0004020202020204" pitchFamily="34" charset="0"/>
              </a:rPr>
              <a:t>.</a:t>
            </a:r>
          </a:p>
          <a:p>
            <a:pPr marL="285750" lvl="1" indent="-285750">
              <a:lnSpc>
                <a:spcPct val="100000"/>
              </a:lnSpc>
              <a:spcBef>
                <a:spcPts val="600"/>
              </a:spcBef>
              <a:buFont typeface="Courier New" panose="02070309020205020404" pitchFamily="49" charset="0"/>
              <a:buChar char="o"/>
            </a:pPr>
            <a:r>
              <a:rPr lang="en-US" sz="1600" b="1" dirty="0">
                <a:latin typeface="Aptos" panose="020B0004020202020204" pitchFamily="34" charset="0"/>
              </a:rPr>
              <a:t>Les navetteurs ont ajusté leurs horaires de déplacement </a:t>
            </a:r>
            <a:r>
              <a:rPr lang="en-US" sz="1600" dirty="0">
                <a:latin typeface="Aptos" panose="020B0004020202020204" pitchFamily="34" charset="0"/>
              </a:rPr>
              <a:t>afin d'éviter les frais liés aux heures de pointe.</a:t>
            </a:r>
          </a:p>
        </p:txBody>
      </p:sp>
      <p:sp>
        <p:nvSpPr>
          <p:cNvPr id="12" name="Slide Number Placeholder 11">
            <a:extLst>
              <a:ext uri="{FF2B5EF4-FFF2-40B4-BE49-F238E27FC236}">
                <a16:creationId xmlns:a16="http://schemas.microsoft.com/office/drawing/2014/main" id="{1E564ED6-DB49-5B5C-7DA0-C3E23D6C253E}"/>
              </a:ext>
            </a:extLst>
          </p:cNvPr>
          <p:cNvSpPr>
            <a:spLocks noGrp="1"/>
          </p:cNvSpPr>
          <p:nvPr>
            <p:ph type="sldNum" sz="quarter" idx="7"/>
          </p:nvPr>
        </p:nvSpPr>
        <p:spPr/>
        <p:txBody>
          <a:bodyPr/>
          <a:lstStyle/>
          <a:p>
            <a:pPr marL="103685">
              <a:lnSpc>
                <a:spcPts val="1633"/>
              </a:lnSpc>
            </a:pPr>
            <a:fld id="{81D60167-4931-47E6-BA6A-407CBD079E47}" type="slidenum">
              <a:rPr lang="en-AT" spc="-64" smtClean="0"/>
              <a:t>34</a:t>
            </a:fld>
            <a:endParaRPr lang="en-AT" spc="-64" dirty="0"/>
          </a:p>
        </p:txBody>
      </p:sp>
      <p:sp>
        <p:nvSpPr>
          <p:cNvPr id="14" name="object 3">
            <a:extLst>
              <a:ext uri="{FF2B5EF4-FFF2-40B4-BE49-F238E27FC236}">
                <a16:creationId xmlns:a16="http://schemas.microsoft.com/office/drawing/2014/main" id="{F4286C8F-5239-353F-E7A5-C65B75B13BE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rPr>
              <a:t>5.3. Étude de cas - Évaluation de la tarification de la congestion à Singapour (suite)</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1247FDF2-3A2A-11DF-367F-0CD51963E45F}"/>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D673F48B-7948-9C0D-215A-F4AD8380342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31025595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754F3-C10B-941E-F826-0C26C155D58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C53FA3E-75FB-A1A2-4FAB-931E61A654BF}"/>
              </a:ext>
            </a:extLst>
          </p:cNvPr>
          <p:cNvSpPr txBox="1">
            <a:spLocks noGrp="1"/>
          </p:cNvSpPr>
          <p:nvPr>
            <p:ph type="title"/>
          </p:nvPr>
        </p:nvSpPr>
        <p:spPr>
          <a:xfrm>
            <a:off x="726282" y="422573"/>
            <a:ext cx="415686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a:t>
            </a:r>
            <a:r>
              <a:rPr lang="en-US" sz="2400" b="1" dirty="0">
                <a:solidFill>
                  <a:schemeClr val="bg1"/>
                </a:solidFill>
              </a:rPr>
              <a:t>Recherche à méthodes mixtes</a:t>
            </a:r>
          </a:p>
        </p:txBody>
      </p:sp>
      <p:sp>
        <p:nvSpPr>
          <p:cNvPr id="11" name="object 3">
            <a:extLst>
              <a:ext uri="{FF2B5EF4-FFF2-40B4-BE49-F238E27FC236}">
                <a16:creationId xmlns:a16="http://schemas.microsoft.com/office/drawing/2014/main" id="{D4BC67CF-A5F8-191E-4542-68663E225DC1}"/>
              </a:ext>
            </a:extLst>
          </p:cNvPr>
          <p:cNvSpPr txBox="1"/>
          <p:nvPr/>
        </p:nvSpPr>
        <p:spPr>
          <a:xfrm>
            <a:off x="726282" y="1344002"/>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indent="-285750">
              <a:lnSpc>
                <a:spcPct val="100000"/>
              </a:lnSpc>
              <a:spcBef>
                <a:spcPts val="600"/>
              </a:spcBef>
              <a:buFont typeface="Wingdings" panose="05000000000000000000" pitchFamily="2" charset="2"/>
              <a:buChar char="Ø"/>
            </a:pPr>
            <a:r>
              <a:rPr lang="en-US" sz="1800" b="1" dirty="0">
                <a:latin typeface="Aptos" panose="020B0004020202020204" pitchFamily="34" charset="0"/>
              </a:rPr>
              <a:t>Résultat : approche équilibrée en matière de tarification et d'efficacité</a:t>
            </a:r>
          </a:p>
        </p:txBody>
      </p:sp>
      <p:sp>
        <p:nvSpPr>
          <p:cNvPr id="19" name="object 3">
            <a:extLst>
              <a:ext uri="{FF2B5EF4-FFF2-40B4-BE49-F238E27FC236}">
                <a16:creationId xmlns:a16="http://schemas.microsoft.com/office/drawing/2014/main" id="{82AF2BED-CB21-0EC2-55A3-17437D4F4DC0}"/>
              </a:ext>
            </a:extLst>
          </p:cNvPr>
          <p:cNvSpPr txBox="1"/>
          <p:nvPr/>
        </p:nvSpPr>
        <p:spPr>
          <a:xfrm>
            <a:off x="726281" y="1668478"/>
            <a:ext cx="10725152" cy="293487"/>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Ajustements dynamiques des prix</a:t>
            </a:r>
            <a:endParaRPr lang="en-US" sz="1800" dirty="0">
              <a:latin typeface="Aptos" panose="020B0004020202020204" pitchFamily="34" charset="0"/>
            </a:endParaRPr>
          </a:p>
        </p:txBody>
      </p:sp>
      <p:sp>
        <p:nvSpPr>
          <p:cNvPr id="20" name="object 3">
            <a:extLst>
              <a:ext uri="{FF2B5EF4-FFF2-40B4-BE49-F238E27FC236}">
                <a16:creationId xmlns:a16="http://schemas.microsoft.com/office/drawing/2014/main" id="{AFAC58F9-D99F-D588-30BE-B44CC81A1D2E}"/>
              </a:ext>
            </a:extLst>
          </p:cNvPr>
          <p:cNvSpPr txBox="1"/>
          <p:nvPr/>
        </p:nvSpPr>
        <p:spPr>
          <a:xfrm>
            <a:off x="881923" y="1983927"/>
            <a:ext cx="10725152" cy="745984"/>
          </a:xfrm>
          <a:prstGeom prst="rect">
            <a:avLst/>
          </a:prstGeom>
        </p:spPr>
        <p:txBody>
          <a:bodyPr vert="horz" wrap="square" lIns="0" tIns="16329" rIns="0" bIns="0" rtlCol="0">
            <a:spAutoFit/>
          </a:bodyPr>
          <a:lstStyle/>
          <a:p>
            <a:pPr marL="742950" lvl="1" indent="-285750">
              <a:lnSpc>
                <a:spcPct val="100000"/>
              </a:lnSpc>
              <a:spcBef>
                <a:spcPts val="600"/>
              </a:spcBef>
              <a:buFont typeface="+mj-lt"/>
              <a:buAutoNum type="arabicPeriod"/>
            </a:pPr>
            <a:r>
              <a:rPr lang="en-US" sz="1800" dirty="0">
                <a:latin typeface="Aptos" panose="020B0004020202020204" pitchFamily="34" charset="0"/>
              </a:rPr>
              <a:t>Les prix ont été </a:t>
            </a:r>
            <a:r>
              <a:rPr lang="en-US" sz="1800" b="1" dirty="0">
                <a:latin typeface="Aptos" panose="020B0004020202020204" pitchFamily="34" charset="0"/>
              </a:rPr>
              <a:t>augmentés pendant les heures de pointe extrêmes </a:t>
            </a:r>
            <a:r>
              <a:rPr lang="en-US" sz="1800" dirty="0">
                <a:latin typeface="Aptos" panose="020B0004020202020204" pitchFamily="34" charset="0"/>
              </a:rPr>
              <a:t>afin de réduire davantage la congestion.</a:t>
            </a:r>
          </a:p>
          <a:p>
            <a:pPr marL="742950" lvl="1" indent="-285750">
              <a:lnSpc>
                <a:spcPct val="150000"/>
              </a:lnSpc>
              <a:spcBef>
                <a:spcPts val="600"/>
              </a:spcBef>
              <a:buFont typeface="+mj-lt"/>
              <a:buAutoNum type="arabicPeriod"/>
            </a:pPr>
            <a:r>
              <a:rPr lang="en-US" sz="1800" dirty="0">
                <a:latin typeface="Aptos" panose="020B0004020202020204" pitchFamily="34" charset="0"/>
              </a:rPr>
              <a:t>Les prix ont été </a:t>
            </a:r>
            <a:r>
              <a:rPr lang="en-US" sz="1800" b="1" dirty="0">
                <a:latin typeface="Aptos" panose="020B0004020202020204" pitchFamily="34" charset="0"/>
              </a:rPr>
              <a:t>réduits pendant les heures creuses </a:t>
            </a:r>
            <a:r>
              <a:rPr lang="en-US" sz="1800" dirty="0">
                <a:latin typeface="Aptos" panose="020B0004020202020204" pitchFamily="34" charset="0"/>
              </a:rPr>
              <a:t>afin d'éviter des pénalités inutiles.</a:t>
            </a:r>
          </a:p>
        </p:txBody>
      </p:sp>
      <p:sp>
        <p:nvSpPr>
          <p:cNvPr id="21" name="object 3">
            <a:extLst>
              <a:ext uri="{FF2B5EF4-FFF2-40B4-BE49-F238E27FC236}">
                <a16:creationId xmlns:a16="http://schemas.microsoft.com/office/drawing/2014/main" id="{2B6EC824-8C95-EE9A-1C2F-F78AC616FF76}"/>
              </a:ext>
            </a:extLst>
          </p:cNvPr>
          <p:cNvSpPr txBox="1"/>
          <p:nvPr/>
        </p:nvSpPr>
        <p:spPr>
          <a:xfrm>
            <a:off x="733423" y="3037397"/>
            <a:ext cx="10725152" cy="293487"/>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Améliorations des transports publics</a:t>
            </a:r>
            <a:endParaRPr lang="en-US" sz="1800" dirty="0">
              <a:latin typeface="Aptos" panose="020B0004020202020204" pitchFamily="34" charset="0"/>
            </a:endParaRPr>
          </a:p>
        </p:txBody>
      </p:sp>
      <p:sp>
        <p:nvSpPr>
          <p:cNvPr id="22" name="object 3">
            <a:extLst>
              <a:ext uri="{FF2B5EF4-FFF2-40B4-BE49-F238E27FC236}">
                <a16:creationId xmlns:a16="http://schemas.microsoft.com/office/drawing/2014/main" id="{748B09CA-EA55-055D-0D5B-8B95C7C1B39F}"/>
              </a:ext>
            </a:extLst>
          </p:cNvPr>
          <p:cNvSpPr txBox="1"/>
          <p:nvPr/>
        </p:nvSpPr>
        <p:spPr>
          <a:xfrm>
            <a:off x="881923" y="3330199"/>
            <a:ext cx="10725152" cy="785930"/>
          </a:xfrm>
          <a:prstGeom prst="rect">
            <a:avLst/>
          </a:prstGeom>
        </p:spPr>
        <p:txBody>
          <a:bodyPr vert="horz" wrap="square" lIns="0" tIns="16329" rIns="0" bIns="0" rtlCol="0">
            <a:spAutoFit/>
          </a:bodyPr>
          <a:lstStyle/>
          <a:p>
            <a:pPr marL="742950" lvl="1" indent="-285750">
              <a:lnSpc>
                <a:spcPct val="150000"/>
              </a:lnSpc>
              <a:spcBef>
                <a:spcPts val="600"/>
              </a:spcBef>
              <a:buFont typeface="+mj-lt"/>
              <a:buAutoNum type="arabicPeriod"/>
            </a:pPr>
            <a:r>
              <a:rPr lang="en-US" sz="1800" dirty="0">
                <a:latin typeface="Aptos" panose="020B0004020202020204" pitchFamily="34" charset="0"/>
              </a:rPr>
              <a:t>Le </a:t>
            </a:r>
            <a:r>
              <a:rPr lang="en-US" sz="1800" b="1" dirty="0">
                <a:latin typeface="Aptos" panose="020B0004020202020204" pitchFamily="34" charset="0"/>
              </a:rPr>
              <a:t>gouvernement a réinvesti les recettes provenant du péage électronique </a:t>
            </a:r>
            <a:r>
              <a:rPr lang="en-US" sz="1800" dirty="0">
                <a:latin typeface="Aptos" panose="020B0004020202020204" pitchFamily="34" charset="0"/>
              </a:rPr>
              <a:t>dans l'amélioration </a:t>
            </a:r>
            <a:r>
              <a:rPr lang="en-US" sz="1800" b="1" dirty="0">
                <a:latin typeface="Aptos" panose="020B0004020202020204" pitchFamily="34" charset="0"/>
              </a:rPr>
              <a:t>des services de métro et de bus</a:t>
            </a:r>
            <a:r>
              <a:rPr lang="en-US" sz="1800" dirty="0">
                <a:latin typeface="Aptos" panose="020B0004020202020204" pitchFamily="34" charset="0"/>
              </a:rPr>
              <a:t>.</a:t>
            </a:r>
          </a:p>
          <a:p>
            <a:pPr marL="742950" lvl="1" indent="-285750">
              <a:lnSpc>
                <a:spcPct val="100000"/>
              </a:lnSpc>
              <a:spcBef>
                <a:spcPts val="600"/>
              </a:spcBef>
              <a:buFont typeface="+mj-lt"/>
              <a:buAutoNum type="arabicPeriod"/>
            </a:pPr>
            <a:r>
              <a:rPr lang="en-US" sz="1800" b="1" dirty="0">
                <a:latin typeface="Aptos" panose="020B0004020202020204" pitchFamily="34" charset="0"/>
              </a:rPr>
              <a:t>Des tarifs réduits</a:t>
            </a:r>
            <a:r>
              <a:rPr lang="en-US" sz="1800" dirty="0">
                <a:latin typeface="Aptos" panose="020B0004020202020204" pitchFamily="34" charset="0"/>
              </a:rPr>
              <a:t> ont été introduits </a:t>
            </a:r>
            <a:r>
              <a:rPr lang="en-US" sz="1800" b="1" dirty="0">
                <a:latin typeface="Aptos" panose="020B0004020202020204" pitchFamily="34" charset="0"/>
              </a:rPr>
              <a:t>pendant les heures creuses </a:t>
            </a:r>
            <a:r>
              <a:rPr lang="en-US" sz="1800" dirty="0">
                <a:latin typeface="Aptos" panose="020B0004020202020204" pitchFamily="34" charset="0"/>
              </a:rPr>
              <a:t>afin d'encourager le transfert modal.</a:t>
            </a:r>
          </a:p>
        </p:txBody>
      </p:sp>
      <p:sp>
        <p:nvSpPr>
          <p:cNvPr id="23" name="object 3">
            <a:extLst>
              <a:ext uri="{FF2B5EF4-FFF2-40B4-BE49-F238E27FC236}">
                <a16:creationId xmlns:a16="http://schemas.microsoft.com/office/drawing/2014/main" id="{3BBE3A07-EE89-F630-F0EA-697C876C482F}"/>
              </a:ext>
            </a:extLst>
          </p:cNvPr>
          <p:cNvSpPr txBox="1"/>
          <p:nvPr/>
        </p:nvSpPr>
        <p:spPr>
          <a:xfrm>
            <a:off x="733424" y="4749433"/>
            <a:ext cx="10725152" cy="293487"/>
          </a:xfrm>
          <a:prstGeom prst="rect">
            <a:avLst/>
          </a:prstGeom>
        </p:spPr>
        <p:txBody>
          <a:bodyPr vert="horz" wrap="square" lIns="0" tIns="16329" rIns="0" bIns="0" rtlCol="0">
            <a:spAutoFit/>
          </a:bodyPr>
          <a:lstStyle/>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Ajustements en matière d'équité sociale</a:t>
            </a:r>
            <a:endParaRPr lang="en-US" sz="1800" dirty="0">
              <a:latin typeface="Aptos" panose="020B0004020202020204" pitchFamily="34" charset="0"/>
            </a:endParaRPr>
          </a:p>
        </p:txBody>
      </p:sp>
      <p:sp>
        <p:nvSpPr>
          <p:cNvPr id="24" name="object 3">
            <a:extLst>
              <a:ext uri="{FF2B5EF4-FFF2-40B4-BE49-F238E27FC236}">
                <a16:creationId xmlns:a16="http://schemas.microsoft.com/office/drawing/2014/main" id="{86593E30-1044-42B8-36F0-73E81CCDF8F9}"/>
              </a:ext>
            </a:extLst>
          </p:cNvPr>
          <p:cNvSpPr txBox="1"/>
          <p:nvPr/>
        </p:nvSpPr>
        <p:spPr>
          <a:xfrm>
            <a:off x="889067" y="5024888"/>
            <a:ext cx="10725152" cy="884483"/>
          </a:xfrm>
          <a:prstGeom prst="rect">
            <a:avLst/>
          </a:prstGeom>
        </p:spPr>
        <p:txBody>
          <a:bodyPr vert="horz" wrap="square" lIns="0" tIns="16329" rIns="0" bIns="0" rtlCol="0">
            <a:spAutoFit/>
          </a:bodyPr>
          <a:lstStyle/>
          <a:p>
            <a:pPr marL="742950" lvl="1" indent="-285750">
              <a:lnSpc>
                <a:spcPct val="150000"/>
              </a:lnSpc>
              <a:spcBef>
                <a:spcPts val="600"/>
              </a:spcBef>
              <a:buFont typeface="+mj-lt"/>
              <a:buAutoNum type="arabicPeriod"/>
            </a:pPr>
            <a:r>
              <a:rPr lang="en-US" sz="1800" b="1" dirty="0">
                <a:latin typeface="Aptos" panose="020B0004020202020204" pitchFamily="34" charset="0"/>
              </a:rPr>
              <a:t>Des remboursements d'impôts et des subventions </a:t>
            </a:r>
            <a:r>
              <a:rPr lang="en-US" sz="1800" dirty="0">
                <a:latin typeface="Aptos" panose="020B0004020202020204" pitchFamily="34" charset="0"/>
              </a:rPr>
              <a:t>spéciales ont été accordés aux conducteurs à faibles revenus.</a:t>
            </a:r>
          </a:p>
          <a:p>
            <a:pPr marL="742950" lvl="1" indent="-285750">
              <a:lnSpc>
                <a:spcPct val="150000"/>
              </a:lnSpc>
              <a:spcBef>
                <a:spcPts val="600"/>
              </a:spcBef>
              <a:buFont typeface="+mj-lt"/>
              <a:buAutoNum type="arabicPeriod"/>
            </a:pPr>
            <a:r>
              <a:rPr lang="en-US" sz="1800" dirty="0">
                <a:latin typeface="Aptos" panose="020B0004020202020204" pitchFamily="34" charset="0"/>
              </a:rPr>
              <a:t>Davantage d'incitations pour </a:t>
            </a:r>
            <a:r>
              <a:rPr lang="en-US" sz="1800" b="1" dirty="0">
                <a:latin typeface="Aptos" panose="020B0004020202020204" pitchFamily="34" charset="0"/>
              </a:rPr>
              <a:t>le covoiturage et les véhicules électriques</a:t>
            </a:r>
            <a:r>
              <a:rPr lang="en-US" sz="1800" dirty="0">
                <a:latin typeface="Aptos" panose="020B0004020202020204" pitchFamily="34" charset="0"/>
              </a:rPr>
              <a:t>.</a:t>
            </a:r>
          </a:p>
        </p:txBody>
      </p:sp>
      <p:sp>
        <p:nvSpPr>
          <p:cNvPr id="3" name="Slide Number Placeholder 2">
            <a:extLst>
              <a:ext uri="{FF2B5EF4-FFF2-40B4-BE49-F238E27FC236}">
                <a16:creationId xmlns:a16="http://schemas.microsoft.com/office/drawing/2014/main" id="{0C55DF32-BA55-EB75-01CC-5AD8B72E9097}"/>
              </a:ext>
            </a:extLst>
          </p:cNvPr>
          <p:cNvSpPr>
            <a:spLocks noGrp="1"/>
          </p:cNvSpPr>
          <p:nvPr>
            <p:ph type="sldNum" sz="quarter" idx="7"/>
          </p:nvPr>
        </p:nvSpPr>
        <p:spPr/>
        <p:txBody>
          <a:bodyPr/>
          <a:lstStyle/>
          <a:p>
            <a:pPr marL="103685">
              <a:lnSpc>
                <a:spcPts val="1633"/>
              </a:lnSpc>
            </a:pPr>
            <a:fld id="{81D60167-4931-47E6-BA6A-407CBD079E47}" type="slidenum">
              <a:rPr lang="en-AT" spc="-64" smtClean="0"/>
              <a:t>35</a:t>
            </a:fld>
            <a:endParaRPr lang="en-AT" spc="-64" dirty="0"/>
          </a:p>
        </p:txBody>
      </p:sp>
      <p:sp>
        <p:nvSpPr>
          <p:cNvPr id="4" name="object 3">
            <a:extLst>
              <a:ext uri="{FF2B5EF4-FFF2-40B4-BE49-F238E27FC236}">
                <a16:creationId xmlns:a16="http://schemas.microsoft.com/office/drawing/2014/main" id="{C430801D-A690-8196-6308-9EF7B815EC8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rPr>
              <a:t>5.3. Étude de cas - Évaluation de la tarification de la congestion à Singapour (suite)</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54EBC82A-0320-82E6-6352-96B01BC95EB8}"/>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CF854FF7-19BF-21F5-1D22-043C14D4D93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1171894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7D0C-F37C-4120-6A04-F727A2B2F49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A280E3D-0A11-62FA-CF78-908C09CD9E92}"/>
              </a:ext>
            </a:extLst>
          </p:cNvPr>
          <p:cNvSpPr/>
          <p:nvPr/>
        </p:nvSpPr>
        <p:spPr>
          <a:xfrm>
            <a:off x="2364731" y="2374900"/>
            <a:ext cx="7480976" cy="163951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 :</a:t>
            </a:r>
          </a:p>
          <a:p>
            <a:pPr algn="ctr"/>
            <a:r>
              <a:rPr lang="en-US" sz="3200" b="1" dirty="0"/>
              <a:t>Collecte de données dans la recherche sur les transports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D936255E-0143-4FA8-8445-E839F97C5EFC}"/>
              </a:ext>
            </a:extLst>
          </p:cNvPr>
          <p:cNvSpPr>
            <a:spLocks noGrp="1"/>
          </p:cNvSpPr>
          <p:nvPr>
            <p:ph type="sldNum" sz="quarter" idx="7"/>
          </p:nvPr>
        </p:nvSpPr>
        <p:spPr/>
        <p:txBody>
          <a:bodyPr/>
          <a:lstStyle/>
          <a:p>
            <a:pPr marL="103685">
              <a:lnSpc>
                <a:spcPts val="1633"/>
              </a:lnSpc>
            </a:pPr>
            <a:fld id="{81D60167-4931-47E6-BA6A-407CBD079E47}" type="slidenum">
              <a:rPr lang="en-AT" spc="-64" smtClean="0"/>
              <a:t>36</a:t>
            </a:fld>
            <a:endParaRPr lang="en-AT" spc="-64" dirty="0"/>
          </a:p>
        </p:txBody>
      </p:sp>
      <p:sp>
        <p:nvSpPr>
          <p:cNvPr id="4" name="object 6">
            <a:extLst>
              <a:ext uri="{FF2B5EF4-FFF2-40B4-BE49-F238E27FC236}">
                <a16:creationId xmlns:a16="http://schemas.microsoft.com/office/drawing/2014/main" id="{235AD570-121B-50DD-59A2-4E13399EDE4D}"/>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7" name="object 6">
            <a:extLst>
              <a:ext uri="{FF2B5EF4-FFF2-40B4-BE49-F238E27FC236}">
                <a16:creationId xmlns:a16="http://schemas.microsoft.com/office/drawing/2014/main" id="{E506DD50-6C83-18D4-971D-BE056D54E6E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4700604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8A4E0-BE05-4C25-F74B-5EDBBCE15E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860AEB1-8785-E2AF-EB1C-D2A7C6A43B36}"/>
              </a:ext>
            </a:extLst>
          </p:cNvPr>
          <p:cNvSpPr txBox="1">
            <a:spLocks noGrp="1"/>
          </p:cNvSpPr>
          <p:nvPr>
            <p:ph type="title"/>
          </p:nvPr>
        </p:nvSpPr>
        <p:spPr>
          <a:xfrm>
            <a:off x="726281" y="422573"/>
            <a:ext cx="75922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Collecte de données dans la recherche sur les transports</a:t>
            </a:r>
          </a:p>
        </p:txBody>
      </p:sp>
      <p:sp>
        <p:nvSpPr>
          <p:cNvPr id="12" name="object 3">
            <a:extLst>
              <a:ext uri="{FF2B5EF4-FFF2-40B4-BE49-F238E27FC236}">
                <a16:creationId xmlns:a16="http://schemas.microsoft.com/office/drawing/2014/main" id="{555BAE27-7667-DC01-A709-276B6E0C65DC}"/>
              </a:ext>
            </a:extLst>
          </p:cNvPr>
          <p:cNvSpPr txBox="1"/>
          <p:nvPr/>
        </p:nvSpPr>
        <p:spPr>
          <a:xfrm>
            <a:off x="726281" y="1321774"/>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Données primaires :</a:t>
            </a:r>
            <a:endParaRPr lang="en-US" sz="1800" dirty="0">
              <a:latin typeface="Aptos" panose="020B0004020202020204" pitchFamily="34" charset="0"/>
            </a:endParaRPr>
          </a:p>
        </p:txBody>
      </p:sp>
      <p:sp>
        <p:nvSpPr>
          <p:cNvPr id="3" name="TextBox 2">
            <a:extLst>
              <a:ext uri="{FF2B5EF4-FFF2-40B4-BE49-F238E27FC236}">
                <a16:creationId xmlns:a16="http://schemas.microsoft.com/office/drawing/2014/main" id="{F5B3868A-3A0C-7395-1680-ADAFCBF50138}"/>
              </a:ext>
            </a:extLst>
          </p:cNvPr>
          <p:cNvSpPr txBox="1"/>
          <p:nvPr/>
        </p:nvSpPr>
        <p:spPr>
          <a:xfrm>
            <a:off x="726280" y="1688440"/>
            <a:ext cx="10585672" cy="2046714"/>
          </a:xfrm>
          <a:prstGeom prst="rect">
            <a:avLst/>
          </a:prstGeom>
          <a:noFill/>
        </p:spPr>
        <p:txBody>
          <a:bodyPr wrap="square" rtlCol="0">
            <a:spAutoFit/>
          </a:bodyPr>
          <a:lstStyle/>
          <a:p>
            <a:pPr>
              <a:lnSpc>
                <a:spcPct val="100000"/>
              </a:lnSpc>
              <a:spcBef>
                <a:spcPts val="600"/>
              </a:spcBef>
            </a:pPr>
            <a:r>
              <a:rPr lang="en-US" sz="1600" dirty="0">
                <a:latin typeface="Aptos" panose="020B0004020202020204" pitchFamily="34" charset="0"/>
              </a:rPr>
              <a:t>Données de première main collectées dans le cadre d'activités de recherche telles que :</a:t>
            </a:r>
          </a:p>
          <a:p>
            <a:pPr marL="285750" indent="-285750">
              <a:lnSpc>
                <a:spcPct val="100000"/>
              </a:lnSpc>
              <a:spcBef>
                <a:spcPts val="600"/>
              </a:spcBef>
              <a:buFont typeface="Wingdings" panose="05000000000000000000" pitchFamily="2" charset="2"/>
              <a:buChar char="q"/>
            </a:pPr>
            <a:r>
              <a:rPr lang="en-US" sz="1600" b="1" dirty="0">
                <a:latin typeface="Aptos" panose="020B0004020202020204" pitchFamily="34" charset="0"/>
              </a:rPr>
              <a:t>Enquêtes et questionnaires : </a:t>
            </a:r>
            <a:r>
              <a:rPr lang="en-US" sz="1600" dirty="0">
                <a:latin typeface="Aptos" panose="020B0004020202020204" pitchFamily="34" charset="0"/>
              </a:rPr>
              <a:t>collecte d'informations sur les comportements, les préférences et le niveau de satisfaction des voyageurs.</a:t>
            </a:r>
          </a:p>
          <a:p>
            <a:pPr marL="285750" indent="-285750">
              <a:lnSpc>
                <a:spcPct val="100000"/>
              </a:lnSpc>
              <a:spcBef>
                <a:spcPts val="600"/>
              </a:spcBef>
              <a:buFont typeface="Wingdings" panose="05000000000000000000" pitchFamily="2" charset="2"/>
              <a:buChar char="q"/>
            </a:pPr>
            <a:r>
              <a:rPr lang="en-US" sz="1600" b="1" dirty="0">
                <a:latin typeface="Aptos" panose="020B0004020202020204" pitchFamily="34" charset="0"/>
              </a:rPr>
              <a:t>Études et expériences sur le terrain : </a:t>
            </a:r>
            <a:r>
              <a:rPr lang="en-US" sz="1600" dirty="0">
                <a:latin typeface="Aptos" panose="020B0004020202020204" pitchFamily="34" charset="0"/>
              </a:rPr>
              <a:t>observation directe des habitudes de transport, des mesures de sécurité routière et des performances des infrastructures.</a:t>
            </a:r>
          </a:p>
          <a:p>
            <a:pPr marL="285750" indent="-285750">
              <a:lnSpc>
                <a:spcPct val="100000"/>
              </a:lnSpc>
              <a:spcBef>
                <a:spcPts val="600"/>
              </a:spcBef>
              <a:buFont typeface="Wingdings" panose="05000000000000000000" pitchFamily="2" charset="2"/>
              <a:buChar char="q"/>
            </a:pPr>
            <a:r>
              <a:rPr lang="en-US" sz="1600" b="1" dirty="0">
                <a:latin typeface="Aptos" panose="020B0004020202020204" pitchFamily="34" charset="0"/>
              </a:rPr>
              <a:t>Capteurs GPS et IoT : </a:t>
            </a:r>
            <a:r>
              <a:rPr lang="en-US" sz="1600" dirty="0">
                <a:latin typeface="Aptos" panose="020B0004020202020204" pitchFamily="34" charset="0"/>
              </a:rPr>
              <a:t>suivi en temps réel des mouvements des véhicules, de la mobilité des piétons et de la fréquence des transports publics.</a:t>
            </a:r>
          </a:p>
        </p:txBody>
      </p:sp>
      <p:sp>
        <p:nvSpPr>
          <p:cNvPr id="4" name="object 3">
            <a:extLst>
              <a:ext uri="{FF2B5EF4-FFF2-40B4-BE49-F238E27FC236}">
                <a16:creationId xmlns:a16="http://schemas.microsoft.com/office/drawing/2014/main" id="{F344F971-E586-E30C-280B-FB6C9F2437B5}"/>
              </a:ext>
            </a:extLst>
          </p:cNvPr>
          <p:cNvSpPr txBox="1"/>
          <p:nvPr/>
        </p:nvSpPr>
        <p:spPr>
          <a:xfrm>
            <a:off x="726280" y="3794962"/>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Données secondaires :</a:t>
            </a:r>
            <a:endParaRPr lang="en-US" sz="1800" dirty="0">
              <a:latin typeface="Aptos" panose="020B0004020202020204" pitchFamily="34" charset="0"/>
            </a:endParaRPr>
          </a:p>
        </p:txBody>
      </p:sp>
      <p:sp>
        <p:nvSpPr>
          <p:cNvPr id="5" name="TextBox 4">
            <a:extLst>
              <a:ext uri="{FF2B5EF4-FFF2-40B4-BE49-F238E27FC236}">
                <a16:creationId xmlns:a16="http://schemas.microsoft.com/office/drawing/2014/main" id="{1956EC2D-9AE6-217B-17A1-A72797FC05C4}"/>
              </a:ext>
            </a:extLst>
          </p:cNvPr>
          <p:cNvSpPr txBox="1"/>
          <p:nvPr/>
        </p:nvSpPr>
        <p:spPr>
          <a:xfrm>
            <a:off x="726279" y="4161628"/>
            <a:ext cx="10585672" cy="1969770"/>
          </a:xfrm>
          <a:prstGeom prst="rect">
            <a:avLst/>
          </a:prstGeom>
          <a:noFill/>
        </p:spPr>
        <p:txBody>
          <a:bodyPr wrap="square" rtlCol="0">
            <a:spAutoFit/>
          </a:bodyPr>
          <a:lstStyle/>
          <a:p>
            <a:pPr>
              <a:lnSpc>
                <a:spcPct val="100000"/>
              </a:lnSpc>
              <a:spcBef>
                <a:spcPts val="600"/>
              </a:spcBef>
            </a:pPr>
            <a:r>
              <a:rPr lang="en-US" sz="1600" dirty="0">
                <a:latin typeface="Aptos" panose="020B0004020202020204" pitchFamily="34" charset="0"/>
              </a:rPr>
              <a:t>Ensembles de données préexistants compilés à partir de diverses sources :</a:t>
            </a:r>
          </a:p>
          <a:p>
            <a:pPr marL="285750" indent="-285750">
              <a:lnSpc>
                <a:spcPct val="100000"/>
              </a:lnSpc>
              <a:spcBef>
                <a:spcPts val="600"/>
              </a:spcBef>
              <a:buFont typeface="Wingdings" panose="05000000000000000000" pitchFamily="2" charset="2"/>
              <a:buChar char="q"/>
            </a:pPr>
            <a:r>
              <a:rPr lang="en-US" sz="1600" b="1" dirty="0">
                <a:latin typeface="Aptos" panose="020B0004020202020204" pitchFamily="34" charset="0"/>
              </a:rPr>
              <a:t>Rapports gouvernementaux et statistiques sur les transports : </a:t>
            </a:r>
            <a:r>
              <a:rPr lang="en-US" sz="1600" dirty="0">
                <a:latin typeface="Aptos" panose="020B0004020202020204" pitchFamily="34" charset="0"/>
              </a:rPr>
              <a:t>les bases de données nationales et régionales fournissent des informations historiques sur les habitudes de circulation, la consommation de carburant et la sécurité routière.</a:t>
            </a:r>
          </a:p>
          <a:p>
            <a:pPr marL="285750" indent="-285750">
              <a:lnSpc>
                <a:spcPct val="100000"/>
              </a:lnSpc>
              <a:spcBef>
                <a:spcPts val="600"/>
              </a:spcBef>
              <a:buFont typeface="Wingdings" panose="05000000000000000000" pitchFamily="2" charset="2"/>
              <a:buChar char="q"/>
            </a:pPr>
            <a:r>
              <a:rPr lang="en-US" sz="1600" b="1" dirty="0">
                <a:latin typeface="Aptos" panose="020B0004020202020204" pitchFamily="34" charset="0"/>
              </a:rPr>
              <a:t>Données enregistrées à l'aide de capteurs de trafic et de données sur les villes intelligentes : </a:t>
            </a:r>
            <a:r>
              <a:rPr lang="en-US" sz="1600" dirty="0">
                <a:latin typeface="Aptos" panose="020B0004020202020204" pitchFamily="34" charset="0"/>
              </a:rPr>
              <a:t>la surveillance par caméra, les compteurs automatiques de véhicules et les données des systèmes de transport intelligents (STI) facilitent la planification des transports urbains.</a:t>
            </a:r>
          </a:p>
        </p:txBody>
      </p:sp>
      <p:sp>
        <p:nvSpPr>
          <p:cNvPr id="7" name="Slide Number Placeholder 6">
            <a:extLst>
              <a:ext uri="{FF2B5EF4-FFF2-40B4-BE49-F238E27FC236}">
                <a16:creationId xmlns:a16="http://schemas.microsoft.com/office/drawing/2014/main" id="{642BEDEE-6C3F-4E4E-ADB9-80CA834043DF}"/>
              </a:ext>
            </a:extLst>
          </p:cNvPr>
          <p:cNvSpPr>
            <a:spLocks noGrp="1"/>
          </p:cNvSpPr>
          <p:nvPr>
            <p:ph type="sldNum" sz="quarter" idx="7"/>
          </p:nvPr>
        </p:nvSpPr>
        <p:spPr/>
        <p:txBody>
          <a:bodyPr/>
          <a:lstStyle/>
          <a:p>
            <a:pPr marL="103685">
              <a:lnSpc>
                <a:spcPts val="1633"/>
              </a:lnSpc>
            </a:pPr>
            <a:fld id="{81D60167-4931-47E6-BA6A-407CBD079E47}" type="slidenum">
              <a:rPr lang="en-AT" spc="-64" smtClean="0"/>
              <a:t>37</a:t>
            </a:fld>
            <a:endParaRPr lang="en-AT" spc="-64" dirty="0"/>
          </a:p>
        </p:txBody>
      </p:sp>
      <p:sp>
        <p:nvSpPr>
          <p:cNvPr id="10" name="object 3">
            <a:extLst>
              <a:ext uri="{FF2B5EF4-FFF2-40B4-BE49-F238E27FC236}">
                <a16:creationId xmlns:a16="http://schemas.microsoft.com/office/drawing/2014/main" id="{504D642D-47F5-8588-114C-277C32EF5A1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Données primaires vs données secondaires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69C6AA8B-D16B-F126-A683-B9A644A087CB}"/>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96A842F5-B09E-8D58-BF50-EEA82F605CF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35832578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AEAA6-EBB9-0482-8B4B-4A5D7641194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CA50ACC-790C-FA76-8EB9-97379B01C582}"/>
              </a:ext>
            </a:extLst>
          </p:cNvPr>
          <p:cNvSpPr txBox="1">
            <a:spLocks noGrp="1"/>
          </p:cNvSpPr>
          <p:nvPr>
            <p:ph type="title"/>
          </p:nvPr>
        </p:nvSpPr>
        <p:spPr>
          <a:xfrm>
            <a:off x="726280" y="422573"/>
            <a:ext cx="949087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Collecte de données dans le domaine de la recherche sur les transports</a:t>
            </a:r>
          </a:p>
        </p:txBody>
      </p:sp>
      <p:sp>
        <p:nvSpPr>
          <p:cNvPr id="12" name="object 3">
            <a:extLst>
              <a:ext uri="{FF2B5EF4-FFF2-40B4-BE49-F238E27FC236}">
                <a16:creationId xmlns:a16="http://schemas.microsoft.com/office/drawing/2014/main" id="{2205EF88-E9C5-5327-E87D-989824B54705}"/>
              </a:ext>
            </a:extLst>
          </p:cNvPr>
          <p:cNvSpPr txBox="1"/>
          <p:nvPr/>
        </p:nvSpPr>
        <p:spPr>
          <a:xfrm>
            <a:off x="726282" y="1326386"/>
            <a:ext cx="10725152"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600" b="1" dirty="0">
                <a:latin typeface="Aptos" panose="020B0004020202020204" pitchFamily="34" charset="0"/>
              </a:rPr>
              <a:t>Enquêtes et questionnaires – Comprendre les préférences des navetteurs</a:t>
            </a:r>
            <a:endParaRPr lang="en-US" sz="1600" dirty="0">
              <a:latin typeface="Aptos" panose="020B0004020202020204" pitchFamily="34" charset="0"/>
            </a:endParaRPr>
          </a:p>
        </p:txBody>
      </p:sp>
      <p:sp>
        <p:nvSpPr>
          <p:cNvPr id="3" name="TextBox 2">
            <a:extLst>
              <a:ext uri="{FF2B5EF4-FFF2-40B4-BE49-F238E27FC236}">
                <a16:creationId xmlns:a16="http://schemas.microsoft.com/office/drawing/2014/main" id="{6B62592F-9268-B078-06DF-29FD754C24E9}"/>
              </a:ext>
            </a:extLst>
          </p:cNvPr>
          <p:cNvSpPr txBox="1"/>
          <p:nvPr/>
        </p:nvSpPr>
        <p:spPr>
          <a:xfrm>
            <a:off x="803164" y="1680016"/>
            <a:ext cx="10585672" cy="1107996"/>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Collectez des données sur </a:t>
            </a:r>
            <a:r>
              <a:rPr lang="en-US" sz="1400" b="1" dirty="0">
                <a:latin typeface="Aptos" panose="020B0004020202020204" pitchFamily="34" charset="0"/>
              </a:rPr>
              <a:t>la fréquence des trajets, leur durée, le mode de transport choisi et le niveau de satisfaction</a:t>
            </a:r>
            <a:r>
              <a:rPr lang="en-US" sz="1400" dirty="0">
                <a:latin typeface="Aptos" panose="020B0004020202020204" pitchFamily="34" charset="0"/>
              </a:rPr>
              <a:t>.</a:t>
            </a:r>
          </a:p>
          <a:p>
            <a:pPr marL="285750" indent="-285750">
              <a:lnSpc>
                <a:spcPct val="100000"/>
              </a:lnSpc>
              <a:spcBef>
                <a:spcPts val="600"/>
              </a:spcBef>
              <a:buFont typeface="Arial" panose="020B0604020202020204" pitchFamily="34" charset="0"/>
              <a:buChar char="•"/>
            </a:pPr>
            <a:r>
              <a:rPr lang="en-US" sz="1400" b="1" dirty="0">
                <a:latin typeface="Aptos" panose="020B0004020202020204" pitchFamily="34" charset="0"/>
              </a:rPr>
              <a:t>Les enquêtes </a:t>
            </a:r>
            <a:r>
              <a:rPr lang="en-US" sz="1400" dirty="0">
                <a:latin typeface="Aptos" panose="020B0004020202020204" pitchFamily="34" charset="0"/>
              </a:rPr>
              <a:t>peuvent être réalisées </a:t>
            </a:r>
            <a:r>
              <a:rPr lang="en-US" sz="1400" b="1" dirty="0">
                <a:latin typeface="Aptos" panose="020B0004020202020204" pitchFamily="34" charset="0"/>
              </a:rPr>
              <a:t>sur papier, en ligne ou sur mobile, et </a:t>
            </a:r>
            <a:r>
              <a:rPr lang="en-US" sz="1400" dirty="0">
                <a:latin typeface="Aptos" panose="020B0004020202020204" pitchFamily="34" charset="0"/>
              </a:rPr>
              <a:t>intégrées à des applications de transport.</a:t>
            </a:r>
          </a:p>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Exemple : </a:t>
            </a:r>
            <a:r>
              <a:rPr lang="en-US" sz="1400" b="1" dirty="0">
                <a:latin typeface="Aptos" panose="020B0004020202020204" pitchFamily="34" charset="0"/>
              </a:rPr>
              <a:t>les enquêtes sur les transports publics menées à l'échelle de la ville à Londres et à Singapour contribuent à améliorer les services.</a:t>
            </a:r>
          </a:p>
        </p:txBody>
      </p:sp>
      <p:sp>
        <p:nvSpPr>
          <p:cNvPr id="4" name="object 3">
            <a:extLst>
              <a:ext uri="{FF2B5EF4-FFF2-40B4-BE49-F238E27FC236}">
                <a16:creationId xmlns:a16="http://schemas.microsoft.com/office/drawing/2014/main" id="{70387B81-EE8D-1A7F-D5B1-AD5E48B69D99}"/>
              </a:ext>
            </a:extLst>
          </p:cNvPr>
          <p:cNvSpPr txBox="1"/>
          <p:nvPr/>
        </p:nvSpPr>
        <p:spPr>
          <a:xfrm>
            <a:off x="726281" y="2992180"/>
            <a:ext cx="10725152"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600" b="1" dirty="0">
                <a:latin typeface="Aptos" panose="020B0004020202020204" pitchFamily="34" charset="0"/>
              </a:rPr>
              <a:t>Expériences sur le terrain – Mesurer les schémas de congestion du trafic</a:t>
            </a:r>
            <a:endParaRPr lang="en-US" sz="1600" dirty="0">
              <a:latin typeface="Aptos" panose="020B0004020202020204" pitchFamily="34" charset="0"/>
            </a:endParaRPr>
          </a:p>
        </p:txBody>
      </p:sp>
      <p:sp>
        <p:nvSpPr>
          <p:cNvPr id="5" name="TextBox 4">
            <a:extLst>
              <a:ext uri="{FF2B5EF4-FFF2-40B4-BE49-F238E27FC236}">
                <a16:creationId xmlns:a16="http://schemas.microsoft.com/office/drawing/2014/main" id="{8D7F88C1-968A-6384-9E6D-2C70A2758B59}"/>
              </a:ext>
            </a:extLst>
          </p:cNvPr>
          <p:cNvSpPr txBox="1"/>
          <p:nvPr/>
        </p:nvSpPr>
        <p:spPr>
          <a:xfrm>
            <a:off x="803164" y="3346604"/>
            <a:ext cx="10585672" cy="1107996"/>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Réalisez </a:t>
            </a:r>
            <a:r>
              <a:rPr lang="en-US" sz="1400" b="1" dirty="0">
                <a:latin typeface="Aptos" panose="020B0004020202020204" pitchFamily="34" charset="0"/>
              </a:rPr>
              <a:t>des observations sur le terrain et des études contrôlées </a:t>
            </a:r>
            <a:r>
              <a:rPr lang="en-US" sz="1400" dirty="0">
                <a:latin typeface="Aptos" panose="020B0004020202020204" pitchFamily="34" charset="0"/>
              </a:rPr>
              <a:t>pour évaluer les niveaux de congestion.</a:t>
            </a:r>
          </a:p>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Exemple : </a:t>
            </a:r>
            <a:r>
              <a:rPr lang="en-US" sz="1400" b="1" dirty="0">
                <a:latin typeface="Aptos" panose="020B0004020202020204" pitchFamily="34" charset="0"/>
              </a:rPr>
              <a:t>installation de capteurs aux intersections routières pour suivre le nombre de véhicules et les goulets d'étranglement.</a:t>
            </a:r>
            <a:endParaRPr lang="en-US" sz="1400" dirty="0">
              <a:latin typeface="Aptos" panose="020B0004020202020204" pitchFamily="34" charset="0"/>
            </a:endParaRPr>
          </a:p>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Aide les chercheurs </a:t>
            </a:r>
            <a:r>
              <a:rPr lang="en-US" sz="1400" b="1" dirty="0">
                <a:latin typeface="Aptos" panose="020B0004020202020204" pitchFamily="34" charset="0"/>
              </a:rPr>
              <a:t>à élaborer des stratégies de tarification de la congestion et d'optimisation des feux de signalisation</a:t>
            </a:r>
            <a:r>
              <a:rPr lang="en-US" sz="1400" dirty="0">
                <a:latin typeface="Aptos" panose="020B0004020202020204" pitchFamily="34" charset="0"/>
              </a:rPr>
              <a:t>.</a:t>
            </a:r>
          </a:p>
        </p:txBody>
      </p:sp>
      <p:sp>
        <p:nvSpPr>
          <p:cNvPr id="14" name="object 3">
            <a:extLst>
              <a:ext uri="{FF2B5EF4-FFF2-40B4-BE49-F238E27FC236}">
                <a16:creationId xmlns:a16="http://schemas.microsoft.com/office/drawing/2014/main" id="{D5E51752-7BF6-A7D7-7187-7FDA0B710272}"/>
              </a:ext>
            </a:extLst>
          </p:cNvPr>
          <p:cNvSpPr txBox="1"/>
          <p:nvPr/>
        </p:nvSpPr>
        <p:spPr>
          <a:xfrm>
            <a:off x="726280" y="4673624"/>
            <a:ext cx="10725152" cy="262710"/>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600" b="1" dirty="0">
                <a:latin typeface="Aptos" panose="020B0004020202020204" pitchFamily="34" charset="0"/>
              </a:rPr>
              <a:t>Capteurs (GPS, IoT, etc.) – Collecte de données de déplacement en temps réel</a:t>
            </a:r>
            <a:endParaRPr lang="en-US" sz="1600" dirty="0">
              <a:latin typeface="Aptos" panose="020B0004020202020204" pitchFamily="34" charset="0"/>
            </a:endParaRPr>
          </a:p>
        </p:txBody>
      </p:sp>
      <p:sp>
        <p:nvSpPr>
          <p:cNvPr id="15" name="TextBox 14">
            <a:extLst>
              <a:ext uri="{FF2B5EF4-FFF2-40B4-BE49-F238E27FC236}">
                <a16:creationId xmlns:a16="http://schemas.microsoft.com/office/drawing/2014/main" id="{687B94EE-BFD2-A4E5-1080-19273B77B8A8}"/>
              </a:ext>
            </a:extLst>
          </p:cNvPr>
          <p:cNvSpPr txBox="1"/>
          <p:nvPr/>
        </p:nvSpPr>
        <p:spPr>
          <a:xfrm>
            <a:off x="803164" y="5012497"/>
            <a:ext cx="10585672" cy="1323439"/>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Les appareils GPS suivent </a:t>
            </a:r>
            <a:r>
              <a:rPr lang="en-US" sz="1400" b="1" dirty="0">
                <a:latin typeface="Aptos" panose="020B0004020202020204" pitchFamily="34" charset="0"/>
              </a:rPr>
              <a:t>l'efficacité des itinéraires, la congestion et les déplacements des véhicules en temps réel</a:t>
            </a:r>
            <a:r>
              <a:rPr lang="en-US" sz="1400" dirty="0">
                <a:latin typeface="Aptos" panose="020B0004020202020204" pitchFamily="34" charset="0"/>
              </a:rPr>
              <a:t>.</a:t>
            </a:r>
          </a:p>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Les systèmes de circulation intelligents basés sur l'IoT détectent </a:t>
            </a:r>
            <a:r>
              <a:rPr lang="en-US" sz="1400" b="1" dirty="0">
                <a:latin typeface="Aptos" panose="020B0004020202020204" pitchFamily="34" charset="0"/>
              </a:rPr>
              <a:t>les accidents, les embouteillages et les tendances d'utilisation aux heures de pointe</a:t>
            </a:r>
            <a:r>
              <a:rPr lang="en-US" sz="1400" dirty="0">
                <a:latin typeface="Aptos" panose="020B0004020202020204" pitchFamily="34" charset="0"/>
              </a:rPr>
              <a:t>.</a:t>
            </a:r>
          </a:p>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Exemple : </a:t>
            </a:r>
            <a:r>
              <a:rPr lang="en-US" sz="1400" b="1" dirty="0">
                <a:latin typeface="Aptos" panose="020B0004020202020204" pitchFamily="34" charset="0"/>
              </a:rPr>
              <a:t>Google Maps et Waze utilisent le GPS et les données participatives pour fournir des suggestions d'itinéraires en temps réel.</a:t>
            </a:r>
            <a:endParaRPr lang="en-US" sz="1400" dirty="0">
              <a:latin typeface="Aptos" panose="020B0004020202020204" pitchFamily="34" charset="0"/>
            </a:endParaRPr>
          </a:p>
        </p:txBody>
      </p:sp>
      <p:sp>
        <p:nvSpPr>
          <p:cNvPr id="7" name="Slide Number Placeholder 6">
            <a:extLst>
              <a:ext uri="{FF2B5EF4-FFF2-40B4-BE49-F238E27FC236}">
                <a16:creationId xmlns:a16="http://schemas.microsoft.com/office/drawing/2014/main" id="{6E7FCE16-CEF4-3E12-9C97-5A3F99479DC4}"/>
              </a:ext>
            </a:extLst>
          </p:cNvPr>
          <p:cNvSpPr>
            <a:spLocks noGrp="1"/>
          </p:cNvSpPr>
          <p:nvPr>
            <p:ph type="sldNum" sz="quarter" idx="7"/>
          </p:nvPr>
        </p:nvSpPr>
        <p:spPr/>
        <p:txBody>
          <a:bodyPr/>
          <a:lstStyle/>
          <a:p>
            <a:pPr marL="103685">
              <a:lnSpc>
                <a:spcPts val="1633"/>
              </a:lnSpc>
            </a:pPr>
            <a:fld id="{81D60167-4931-47E6-BA6A-407CBD079E47}" type="slidenum">
              <a:rPr lang="en-AT" spc="-64" smtClean="0"/>
              <a:t>38</a:t>
            </a:fld>
            <a:endParaRPr lang="en-AT" spc="-64" dirty="0"/>
          </a:p>
        </p:txBody>
      </p:sp>
      <p:sp>
        <p:nvSpPr>
          <p:cNvPr id="9" name="object 3">
            <a:extLst>
              <a:ext uri="{FF2B5EF4-FFF2-40B4-BE49-F238E27FC236}">
                <a16:creationId xmlns:a16="http://schemas.microsoft.com/office/drawing/2014/main" id="{AE66BA07-EC15-5079-2819-0601AE183EC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6.2. Principales méthodes de collecte de données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44E6E68C-AE8B-C62A-1AA2-163F18DABDB8}"/>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718FC532-0DD5-7972-9E87-FC7A0632E48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27024444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906C1-2C4F-F751-2D5C-B3041C4B863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A426E51-DF7C-0E52-CC0C-E36512A8963C}"/>
              </a:ext>
            </a:extLst>
          </p:cNvPr>
          <p:cNvSpPr txBox="1">
            <a:spLocks noGrp="1"/>
          </p:cNvSpPr>
          <p:nvPr>
            <p:ph type="title"/>
          </p:nvPr>
        </p:nvSpPr>
        <p:spPr>
          <a:xfrm>
            <a:off x="726280" y="422573"/>
            <a:ext cx="94083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Collecte de données dans le domaine de la recherche sur les transports</a:t>
            </a:r>
          </a:p>
        </p:txBody>
      </p:sp>
      <p:sp>
        <p:nvSpPr>
          <p:cNvPr id="12" name="object 3">
            <a:extLst>
              <a:ext uri="{FF2B5EF4-FFF2-40B4-BE49-F238E27FC236}">
                <a16:creationId xmlns:a16="http://schemas.microsoft.com/office/drawing/2014/main" id="{B86A5753-75CB-2B21-3827-56F144AFE10E}"/>
              </a:ext>
            </a:extLst>
          </p:cNvPr>
          <p:cNvSpPr txBox="1"/>
          <p:nvPr/>
        </p:nvSpPr>
        <p:spPr>
          <a:xfrm>
            <a:off x="726282" y="1311833"/>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Bases de données nationales sur les transports</a:t>
            </a:r>
            <a:endParaRPr lang="en-US" sz="1800" dirty="0">
              <a:latin typeface="Aptos" panose="020B0004020202020204" pitchFamily="34" charset="0"/>
            </a:endParaRPr>
          </a:p>
        </p:txBody>
      </p:sp>
      <p:sp>
        <p:nvSpPr>
          <p:cNvPr id="3" name="TextBox 2">
            <a:extLst>
              <a:ext uri="{FF2B5EF4-FFF2-40B4-BE49-F238E27FC236}">
                <a16:creationId xmlns:a16="http://schemas.microsoft.com/office/drawing/2014/main" id="{5B88B0F7-16E5-3AA4-C6B0-67CD6B9ECBB3}"/>
              </a:ext>
            </a:extLst>
          </p:cNvPr>
          <p:cNvSpPr txBox="1"/>
          <p:nvPr/>
        </p:nvSpPr>
        <p:spPr>
          <a:xfrm>
            <a:off x="726281" y="1597474"/>
            <a:ext cx="10585672" cy="1184940"/>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Les gouvernements et les organismes de recherche conservent </a:t>
            </a:r>
            <a:r>
              <a:rPr lang="en-US" sz="1400" b="1" dirty="0">
                <a:latin typeface="Aptos" panose="020B0004020202020204" pitchFamily="34" charset="0"/>
              </a:rPr>
              <a:t>des ensembles de données sur l'état des routes, les taux d'accidents et la consommation de carburant.</a:t>
            </a:r>
            <a:endParaRPr lang="en-US" sz="1400" dirty="0">
              <a:latin typeface="Aptos" panose="020B0004020202020204" pitchFamily="34" charset="0"/>
            </a:endParaRPr>
          </a:p>
          <a:p>
            <a:pPr marL="285750" indent="-285750">
              <a:lnSpc>
                <a:spcPct val="100000"/>
              </a:lnSpc>
              <a:spcBef>
                <a:spcPts val="600"/>
              </a:spcBef>
              <a:buFont typeface="Arial" panose="020B0604020202020204" pitchFamily="34" charset="0"/>
              <a:buChar char="•"/>
            </a:pPr>
            <a:r>
              <a:rPr lang="en-US" sz="1400" b="1" dirty="0">
                <a:latin typeface="Aptos" panose="020B0004020202020204" pitchFamily="34" charset="0"/>
              </a:rPr>
              <a:t>Exemples :</a:t>
            </a:r>
          </a:p>
          <a:p>
            <a:pPr marL="742950" lvl="1" indent="-285750">
              <a:lnSpc>
                <a:spcPct val="100000"/>
              </a:lnSpc>
              <a:spcBef>
                <a:spcPts val="600"/>
              </a:spcBef>
              <a:buFont typeface="Courier New" panose="02070309020205020404" pitchFamily="49" charset="0"/>
              <a:buChar char="o"/>
            </a:pPr>
            <a:r>
              <a:rPr lang="en-US" sz="1400" b="1" dirty="0">
                <a:latin typeface="Aptos" panose="020B0004020202020204" pitchFamily="34" charset="0"/>
              </a:rPr>
              <a:t>Enquête nationale sur les déplacements des ménages (NHTS) aux États-Unis </a:t>
            </a:r>
            <a:r>
              <a:rPr lang="en-US" sz="1400" dirty="0">
                <a:latin typeface="Aptos" panose="020B0004020202020204" pitchFamily="34" charset="0"/>
              </a:rPr>
              <a:t>pour analyser les habitudes de mobilité.</a:t>
            </a:r>
          </a:p>
          <a:p>
            <a:pPr marL="742950" lvl="1" indent="-285750">
              <a:lnSpc>
                <a:spcPct val="100000"/>
              </a:lnSpc>
              <a:spcBef>
                <a:spcPts val="600"/>
              </a:spcBef>
              <a:buFont typeface="Courier New" panose="02070309020205020404" pitchFamily="49" charset="0"/>
              <a:buChar char="o"/>
            </a:pPr>
            <a:r>
              <a:rPr lang="en-US" sz="1400" b="1" dirty="0">
                <a:latin typeface="Aptos" panose="020B0004020202020204" pitchFamily="34" charset="0"/>
              </a:rPr>
              <a:t>Rapports européens sur la mobilité </a:t>
            </a:r>
            <a:r>
              <a:rPr lang="en-US" sz="1400" dirty="0">
                <a:latin typeface="Aptos" panose="020B0004020202020204" pitchFamily="34" charset="0"/>
              </a:rPr>
              <a:t>pour étudier la demande en matière de transports publics.</a:t>
            </a:r>
          </a:p>
        </p:txBody>
      </p:sp>
      <p:sp>
        <p:nvSpPr>
          <p:cNvPr id="4" name="object 3">
            <a:extLst>
              <a:ext uri="{FF2B5EF4-FFF2-40B4-BE49-F238E27FC236}">
                <a16:creationId xmlns:a16="http://schemas.microsoft.com/office/drawing/2014/main" id="{463FDE4A-8E32-AA0A-3C39-06366D33A50B}"/>
              </a:ext>
            </a:extLst>
          </p:cNvPr>
          <p:cNvSpPr txBox="1"/>
          <p:nvPr/>
        </p:nvSpPr>
        <p:spPr>
          <a:xfrm>
            <a:off x="726281" y="2961476"/>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Statistiques sur l'utilisation des transports publics</a:t>
            </a:r>
            <a:endParaRPr lang="en-US" sz="1800" dirty="0">
              <a:latin typeface="Aptos" panose="020B0004020202020204" pitchFamily="34" charset="0"/>
            </a:endParaRPr>
          </a:p>
        </p:txBody>
      </p:sp>
      <p:sp>
        <p:nvSpPr>
          <p:cNvPr id="5" name="TextBox 4">
            <a:extLst>
              <a:ext uri="{FF2B5EF4-FFF2-40B4-BE49-F238E27FC236}">
                <a16:creationId xmlns:a16="http://schemas.microsoft.com/office/drawing/2014/main" id="{DE5CFF4F-8536-5415-E38A-CF37A5CA3E5C}"/>
              </a:ext>
            </a:extLst>
          </p:cNvPr>
          <p:cNvSpPr txBox="1"/>
          <p:nvPr/>
        </p:nvSpPr>
        <p:spPr>
          <a:xfrm>
            <a:off x="726280" y="3229098"/>
            <a:ext cx="10585672" cy="1184940"/>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Les réseaux de métro, de bus et de train conservent </a:t>
            </a:r>
            <a:r>
              <a:rPr lang="en-US" sz="1400" b="1" dirty="0">
                <a:latin typeface="Aptos" panose="020B0004020202020204" pitchFamily="34" charset="0"/>
              </a:rPr>
              <a:t>des registres sur le nombre de passagers afin d'optimiser les horaires et la taille de leur flotte.</a:t>
            </a:r>
            <a:endParaRPr lang="en-US" sz="1400" dirty="0">
              <a:latin typeface="Aptos" panose="020B0004020202020204" pitchFamily="34" charset="0"/>
            </a:endParaRPr>
          </a:p>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Exemples :</a:t>
            </a:r>
          </a:p>
          <a:p>
            <a:pPr marL="742950" lvl="1" indent="-285750">
              <a:lnSpc>
                <a:spcPct val="100000"/>
              </a:lnSpc>
              <a:spcBef>
                <a:spcPts val="600"/>
              </a:spcBef>
              <a:buFont typeface="Courier New" panose="02070309020205020404" pitchFamily="49" charset="0"/>
              <a:buChar char="o"/>
            </a:pPr>
            <a:r>
              <a:rPr lang="en-US" sz="1400" b="1" dirty="0">
                <a:latin typeface="Aptos" panose="020B0004020202020204" pitchFamily="34" charset="0"/>
              </a:rPr>
              <a:t>Transport for London (TfL) utilise les données de la carte Oyster </a:t>
            </a:r>
            <a:r>
              <a:rPr lang="en-US" sz="1400" dirty="0">
                <a:latin typeface="Aptos" panose="020B0004020202020204" pitchFamily="34" charset="0"/>
              </a:rPr>
              <a:t>pour surveiller la demande aux heures de pointe.</a:t>
            </a:r>
          </a:p>
          <a:p>
            <a:pPr marL="742950" lvl="1" indent="-285750">
              <a:lnSpc>
                <a:spcPct val="100000"/>
              </a:lnSpc>
              <a:spcBef>
                <a:spcPts val="600"/>
              </a:spcBef>
              <a:buFont typeface="Courier New" panose="02070309020205020404" pitchFamily="49" charset="0"/>
              <a:buChar char="o"/>
            </a:pPr>
            <a:r>
              <a:rPr lang="en-US" sz="1400" b="1" dirty="0">
                <a:latin typeface="Aptos" panose="020B0004020202020204" pitchFamily="34" charset="0"/>
              </a:rPr>
              <a:t>La MTA de New York suit les habitudes de fréquentation du métro </a:t>
            </a:r>
            <a:r>
              <a:rPr lang="en-US" sz="1400" dirty="0">
                <a:latin typeface="Aptos" panose="020B0004020202020204" pitchFamily="34" charset="0"/>
              </a:rPr>
              <a:t>afin d'améliorer la fréquence des trajets.</a:t>
            </a:r>
          </a:p>
        </p:txBody>
      </p:sp>
      <p:sp>
        <p:nvSpPr>
          <p:cNvPr id="14" name="object 3">
            <a:extLst>
              <a:ext uri="{FF2B5EF4-FFF2-40B4-BE49-F238E27FC236}">
                <a16:creationId xmlns:a16="http://schemas.microsoft.com/office/drawing/2014/main" id="{D69DF850-0594-AB80-3A62-677E925F401A}"/>
              </a:ext>
            </a:extLst>
          </p:cNvPr>
          <p:cNvSpPr txBox="1"/>
          <p:nvPr/>
        </p:nvSpPr>
        <p:spPr>
          <a:xfrm>
            <a:off x="726280" y="4645623"/>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Plateformes de données ouvertes (Google Mobility, City Transport APIs)</a:t>
            </a:r>
            <a:endParaRPr lang="en-US" sz="1800" dirty="0">
              <a:latin typeface="Aptos" panose="020B0004020202020204" pitchFamily="34" charset="0"/>
            </a:endParaRPr>
          </a:p>
        </p:txBody>
      </p:sp>
      <p:sp>
        <p:nvSpPr>
          <p:cNvPr id="15" name="TextBox 14">
            <a:extLst>
              <a:ext uri="{FF2B5EF4-FFF2-40B4-BE49-F238E27FC236}">
                <a16:creationId xmlns:a16="http://schemas.microsoft.com/office/drawing/2014/main" id="{0B551FDD-B376-1575-8123-46C6147F5DB0}"/>
              </a:ext>
            </a:extLst>
          </p:cNvPr>
          <p:cNvSpPr txBox="1"/>
          <p:nvPr/>
        </p:nvSpPr>
        <p:spPr>
          <a:xfrm>
            <a:off x="726279" y="4913245"/>
            <a:ext cx="10585672" cy="1184940"/>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Fournissent </a:t>
            </a:r>
            <a:r>
              <a:rPr lang="en-US" sz="1400" b="1" dirty="0">
                <a:latin typeface="Aptos" panose="020B0004020202020204" pitchFamily="34" charset="0"/>
              </a:rPr>
              <a:t>des données agrégées et anonymisées sur la mobilité </a:t>
            </a:r>
            <a:r>
              <a:rPr lang="en-US" sz="1400" dirty="0">
                <a:latin typeface="Aptos" panose="020B0004020202020204" pitchFamily="34" charset="0"/>
              </a:rPr>
              <a:t>aux chercheurs et aux décideurs politiques.</a:t>
            </a:r>
          </a:p>
          <a:p>
            <a:pPr marL="285750" indent="-285750">
              <a:lnSpc>
                <a:spcPct val="100000"/>
              </a:lnSpc>
              <a:spcBef>
                <a:spcPts val="600"/>
              </a:spcBef>
              <a:buFont typeface="Arial" panose="020B0604020202020204" pitchFamily="34" charset="0"/>
              <a:buChar char="•"/>
            </a:pPr>
            <a:r>
              <a:rPr lang="en-US" sz="1400" dirty="0">
                <a:latin typeface="Aptos" panose="020B0004020202020204" pitchFamily="34" charset="0"/>
              </a:rPr>
              <a:t>Exemples :</a:t>
            </a:r>
          </a:p>
          <a:p>
            <a:pPr marL="742950" lvl="1" indent="-285750">
              <a:lnSpc>
                <a:spcPct val="100000"/>
              </a:lnSpc>
              <a:spcBef>
                <a:spcPts val="600"/>
              </a:spcBef>
              <a:buFont typeface="Courier New" panose="02070309020205020404" pitchFamily="49" charset="0"/>
              <a:buChar char="o"/>
            </a:pPr>
            <a:r>
              <a:rPr lang="en-US" sz="1400" b="1" dirty="0">
                <a:latin typeface="Aptos" panose="020B0004020202020204" pitchFamily="34" charset="0"/>
              </a:rPr>
              <a:t>Les rapports Google Mobility </a:t>
            </a:r>
            <a:r>
              <a:rPr lang="en-US" sz="1400" dirty="0">
                <a:latin typeface="Aptos" panose="020B0004020202020204" pitchFamily="34" charset="0"/>
              </a:rPr>
              <a:t>suivent les tendances en matière de déplacements après la pandémie.</a:t>
            </a:r>
          </a:p>
          <a:p>
            <a:pPr marL="742950" lvl="1" indent="-285750">
              <a:lnSpc>
                <a:spcPct val="100000"/>
              </a:lnSpc>
              <a:spcBef>
                <a:spcPts val="600"/>
              </a:spcBef>
              <a:buFont typeface="Courier New" panose="02070309020205020404" pitchFamily="49" charset="0"/>
              <a:buChar char="o"/>
            </a:pPr>
            <a:r>
              <a:rPr lang="en-US" sz="1400" b="1" dirty="0">
                <a:latin typeface="Aptos" panose="020B0004020202020204" pitchFamily="34" charset="0"/>
              </a:rPr>
              <a:t>Les API City Transport (Londres, Berlin) fournissent des données en temps réel sur le taux d'occupation des bus et du métro.</a:t>
            </a:r>
            <a:endParaRPr lang="en-US" sz="1400" dirty="0">
              <a:latin typeface="Aptos" panose="020B0004020202020204" pitchFamily="34" charset="0"/>
            </a:endParaRPr>
          </a:p>
        </p:txBody>
      </p:sp>
      <p:sp>
        <p:nvSpPr>
          <p:cNvPr id="7" name="Slide Number Placeholder 6">
            <a:extLst>
              <a:ext uri="{FF2B5EF4-FFF2-40B4-BE49-F238E27FC236}">
                <a16:creationId xmlns:a16="http://schemas.microsoft.com/office/drawing/2014/main" id="{F00603EA-1C73-7FD7-4AA9-F6C70095BB09}"/>
              </a:ext>
            </a:extLst>
          </p:cNvPr>
          <p:cNvSpPr>
            <a:spLocks noGrp="1"/>
          </p:cNvSpPr>
          <p:nvPr>
            <p:ph type="sldNum" sz="quarter" idx="7"/>
          </p:nvPr>
        </p:nvSpPr>
        <p:spPr/>
        <p:txBody>
          <a:bodyPr/>
          <a:lstStyle/>
          <a:p>
            <a:pPr marL="103685">
              <a:lnSpc>
                <a:spcPts val="1633"/>
              </a:lnSpc>
            </a:pPr>
            <a:fld id="{81D60167-4931-47E6-BA6A-407CBD079E47}" type="slidenum">
              <a:rPr lang="en-AT" spc="-64" smtClean="0"/>
              <a:t>39</a:t>
            </a:fld>
            <a:endParaRPr lang="en-AT" spc="-64" dirty="0"/>
          </a:p>
        </p:txBody>
      </p:sp>
      <p:sp>
        <p:nvSpPr>
          <p:cNvPr id="9" name="object 3">
            <a:extLst>
              <a:ext uri="{FF2B5EF4-FFF2-40B4-BE49-F238E27FC236}">
                <a16:creationId xmlns:a16="http://schemas.microsoft.com/office/drawing/2014/main" id="{C369E7F9-8087-B443-D5FE-DD3C4057CC6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6.3. Méthodes de collecte de données secondaires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9D295250-E4E7-8CD5-03CE-D83D28CE55DF}"/>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42292597-B17F-4218-4B8C-03793680514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783493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9304F-16D2-E75E-F7BB-F90B15190B4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C84D205-2662-3612-20BA-7F818A63999A}"/>
              </a:ext>
            </a:extLst>
          </p:cNvPr>
          <p:cNvSpPr txBox="1">
            <a:spLocks noGrp="1"/>
          </p:cNvSpPr>
          <p:nvPr>
            <p:ph type="title"/>
          </p:nvPr>
        </p:nvSpPr>
        <p:spPr>
          <a:xfrm>
            <a:off x="726282" y="422573"/>
            <a:ext cx="3096688"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latin typeface="Aptos" panose="020B0004020202020204" pitchFamily="34" charset="0"/>
              </a:rPr>
              <a:t>Objectifs</a:t>
            </a:r>
            <a:endParaRPr sz="2400" b="1" spc="-13" dirty="0">
              <a:solidFill>
                <a:schemeClr val="bg1"/>
              </a:solidFill>
              <a:latin typeface="Aptos" panose="020B0004020202020204" pitchFamily="34" charset="0"/>
            </a:endParaRPr>
          </a:p>
        </p:txBody>
      </p:sp>
      <p:sp>
        <p:nvSpPr>
          <p:cNvPr id="3" name="object 3">
            <a:extLst>
              <a:ext uri="{FF2B5EF4-FFF2-40B4-BE49-F238E27FC236}">
                <a16:creationId xmlns:a16="http://schemas.microsoft.com/office/drawing/2014/main" id="{B1AE81DD-A5AE-E180-C30B-D2081CCD1BD8}"/>
              </a:ext>
            </a:extLst>
          </p:cNvPr>
          <p:cNvSpPr txBox="1"/>
          <p:nvPr/>
        </p:nvSpPr>
        <p:spPr>
          <a:xfrm>
            <a:off x="733424" y="1317311"/>
            <a:ext cx="10725152" cy="29528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buFont typeface="Arial" panose="020B0604020202020204" pitchFamily="34" charset="0"/>
              <a:buChar char="•"/>
            </a:pPr>
            <a:r>
              <a:rPr lang="en-US" sz="2000" b="1" dirty="0">
                <a:latin typeface="Aptos" panose="020B0004020202020204" pitchFamily="34" charset="0"/>
              </a:rPr>
              <a:t>À la fin de ce cours, vous serez en mesure de :</a:t>
            </a:r>
          </a:p>
        </p:txBody>
      </p:sp>
      <p:sp>
        <p:nvSpPr>
          <p:cNvPr id="5" name="object 3">
            <a:extLst>
              <a:ext uri="{FF2B5EF4-FFF2-40B4-BE49-F238E27FC236}">
                <a16:creationId xmlns:a16="http://schemas.microsoft.com/office/drawing/2014/main" id="{369E7555-5245-9BD7-6358-B52AE64727B5}"/>
              </a:ext>
            </a:extLst>
          </p:cNvPr>
          <p:cNvSpPr txBox="1"/>
          <p:nvPr/>
        </p:nvSpPr>
        <p:spPr>
          <a:xfrm>
            <a:off x="733424" y="1807038"/>
            <a:ext cx="10725152" cy="2523393"/>
          </a:xfrm>
          <a:prstGeom prst="rect">
            <a:avLst/>
          </a:prstGeom>
        </p:spPr>
        <p:txBody>
          <a:bodyPr vert="horz" wrap="square" lIns="0" tIns="16329" rIns="0" bIns="0" rtlCol="0">
            <a:spAutoFit/>
          </a:bodyPr>
          <a:lstStyle/>
          <a:p>
            <a:pPr marL="742950" lvl="1" indent="-285750">
              <a:lnSpc>
                <a:spcPct val="150000"/>
              </a:lnSpc>
              <a:buFont typeface="Arial" panose="020B0604020202020204" pitchFamily="34" charset="0"/>
              <a:buChar char="•"/>
            </a:pPr>
            <a:r>
              <a:rPr lang="en-US" sz="1800" dirty="0">
                <a:latin typeface="Aptos" panose="020B0004020202020204" pitchFamily="34" charset="0"/>
              </a:rPr>
              <a:t>Comprendre les </a:t>
            </a:r>
            <a:r>
              <a:rPr lang="en-US" sz="1800" b="1" dirty="0">
                <a:latin typeface="Aptos" panose="020B0004020202020204" pitchFamily="34" charset="0"/>
              </a:rPr>
              <a:t>différents types de méthodes de recherche dans le domaine des transports</a:t>
            </a:r>
            <a:endParaRPr lang="en-US" sz="1800" dirty="0">
              <a:latin typeface="Aptos" panose="020B0004020202020204" pitchFamily="34" charset="0"/>
            </a:endParaRPr>
          </a:p>
          <a:p>
            <a:pPr marL="742950" lvl="1" indent="-285750">
              <a:lnSpc>
                <a:spcPct val="150000"/>
              </a:lnSpc>
              <a:buFont typeface="Arial" panose="020B0604020202020204" pitchFamily="34" charset="0"/>
              <a:buChar char="•"/>
            </a:pPr>
            <a:r>
              <a:rPr lang="en-US" sz="1800" dirty="0">
                <a:latin typeface="Aptos" panose="020B0004020202020204" pitchFamily="34" charset="0"/>
              </a:rPr>
              <a:t>Faire la distinction entre les approches </a:t>
            </a:r>
            <a:r>
              <a:rPr lang="en-US" sz="1800" b="1" dirty="0">
                <a:latin typeface="Aptos" panose="020B0004020202020204" pitchFamily="34" charset="0"/>
              </a:rPr>
              <a:t>quantitatives et qualitatives</a:t>
            </a:r>
          </a:p>
          <a:p>
            <a:pPr marL="742950" lvl="1" indent="-285750">
              <a:lnSpc>
                <a:spcPct val="150000"/>
              </a:lnSpc>
              <a:buFont typeface="Arial" panose="020B0604020202020204" pitchFamily="34" charset="0"/>
              <a:buChar char="•"/>
            </a:pPr>
            <a:r>
              <a:rPr lang="en-US" sz="1800" dirty="0">
                <a:latin typeface="Aptos" panose="020B0004020202020204" pitchFamily="34" charset="0"/>
              </a:rPr>
              <a:t>Connaître </a:t>
            </a:r>
            <a:r>
              <a:rPr lang="en-US" sz="1800" b="1" dirty="0">
                <a:latin typeface="Aptos" panose="020B0004020202020204" pitchFamily="34" charset="0"/>
              </a:rPr>
              <a:t>les techniques et les sources de collecte de données</a:t>
            </a:r>
            <a:endParaRPr lang="en-US" sz="1800" dirty="0">
              <a:latin typeface="Aptos" panose="020B0004020202020204" pitchFamily="34" charset="0"/>
            </a:endParaRPr>
          </a:p>
          <a:p>
            <a:pPr marL="742950" lvl="1" indent="-285750">
              <a:lnSpc>
                <a:spcPct val="150000"/>
              </a:lnSpc>
              <a:buFont typeface="Arial" panose="020B0604020202020204" pitchFamily="34" charset="0"/>
              <a:buChar char="•"/>
            </a:pPr>
            <a:r>
              <a:rPr lang="en-US" sz="1800" dirty="0">
                <a:latin typeface="Aptos" panose="020B0004020202020204" pitchFamily="34" charset="0"/>
              </a:rPr>
              <a:t>Identifier </a:t>
            </a:r>
            <a:r>
              <a:rPr lang="en-US" sz="1800" b="1" dirty="0">
                <a:latin typeface="Aptos" panose="020B0004020202020204" pitchFamily="34" charset="0"/>
              </a:rPr>
              <a:t>les applications concrètes de la recherche dans le domaine des transports</a:t>
            </a:r>
            <a:endParaRPr lang="en-US" sz="1800" dirty="0">
              <a:latin typeface="Aptos" panose="020B0004020202020204" pitchFamily="34" charset="0"/>
            </a:endParaRPr>
          </a:p>
        </p:txBody>
      </p:sp>
      <p:sp>
        <p:nvSpPr>
          <p:cNvPr id="4" name="Slide Number Placeholder 3">
            <a:extLst>
              <a:ext uri="{FF2B5EF4-FFF2-40B4-BE49-F238E27FC236}">
                <a16:creationId xmlns:a16="http://schemas.microsoft.com/office/drawing/2014/main" id="{ECAFB0DB-7F92-FF6C-91B3-B3CD44DF4745}"/>
              </a:ext>
            </a:extLst>
          </p:cNvPr>
          <p:cNvSpPr>
            <a:spLocks noGrp="1"/>
          </p:cNvSpPr>
          <p:nvPr>
            <p:ph type="sldNum" sz="quarter" idx="7"/>
          </p:nvPr>
        </p:nvSpPr>
        <p:spPr/>
        <p:txBody>
          <a:bodyPr/>
          <a:lstStyle/>
          <a:p>
            <a:pPr marL="103685">
              <a:lnSpc>
                <a:spcPts val="1633"/>
              </a:lnSpc>
            </a:pPr>
            <a:fld id="{81D60167-4931-47E6-BA6A-407CBD079E47}" type="slidenum">
              <a:rPr lang="en-AT" spc="-64" smtClean="0"/>
              <a:t>4</a:t>
            </a:fld>
            <a:endParaRPr lang="en-AT" spc="-64" dirty="0"/>
          </a:p>
        </p:txBody>
      </p:sp>
      <p:sp>
        <p:nvSpPr>
          <p:cNvPr id="7" name="object 6">
            <a:extLst>
              <a:ext uri="{FF2B5EF4-FFF2-40B4-BE49-F238E27FC236}">
                <a16:creationId xmlns:a16="http://schemas.microsoft.com/office/drawing/2014/main" id="{678006C7-D3B1-8712-FE5A-477BE5FFB89F}"/>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3">
            <a:extLst>
              <a:ext uri="{FF2B5EF4-FFF2-40B4-BE49-F238E27FC236}">
                <a16:creationId xmlns:a16="http://schemas.microsoft.com/office/drawing/2014/main" id="{A26691A7-89A7-9796-5A03-A6540F04F6C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Objectifs d'apprentissage</a:t>
            </a:r>
            <a:endParaRPr lang="en-GB" sz="3200" b="1" dirty="0">
              <a:solidFill>
                <a:schemeClr val="tx1"/>
              </a:solidFill>
              <a:latin typeface="Aptos" panose="020B0004020202020204" pitchFamily="34" charset="0"/>
              <a:cs typeface="Arial"/>
            </a:endParaRPr>
          </a:p>
        </p:txBody>
      </p:sp>
      <p:sp>
        <p:nvSpPr>
          <p:cNvPr id="8" name="object 6">
            <a:extLst>
              <a:ext uri="{FF2B5EF4-FFF2-40B4-BE49-F238E27FC236}">
                <a16:creationId xmlns:a16="http://schemas.microsoft.com/office/drawing/2014/main" id="{3A545C98-1F3F-8631-0873-B7F088DE2D3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22255300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6E9BE-5B66-7748-584D-87E32112AD5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4F5E261-FF35-6AB2-8D83-80B6101BC718}"/>
              </a:ext>
            </a:extLst>
          </p:cNvPr>
          <p:cNvSpPr txBox="1">
            <a:spLocks noGrp="1"/>
          </p:cNvSpPr>
          <p:nvPr>
            <p:ph type="title"/>
          </p:nvPr>
        </p:nvSpPr>
        <p:spPr>
          <a:xfrm>
            <a:off x="726280" y="422573"/>
            <a:ext cx="756682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Collecte de données dans la recherche sur les transports</a:t>
            </a:r>
          </a:p>
        </p:txBody>
      </p:sp>
      <p:sp>
        <p:nvSpPr>
          <p:cNvPr id="12" name="object 3">
            <a:extLst>
              <a:ext uri="{FF2B5EF4-FFF2-40B4-BE49-F238E27FC236}">
                <a16:creationId xmlns:a16="http://schemas.microsoft.com/office/drawing/2014/main" id="{5AFC6516-3A2A-2534-1869-AF59A1A65C30}"/>
              </a:ext>
            </a:extLst>
          </p:cNvPr>
          <p:cNvSpPr txBox="1"/>
          <p:nvPr/>
        </p:nvSpPr>
        <p:spPr>
          <a:xfrm>
            <a:off x="726282" y="1255621"/>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Analyse prédictive basée sur l'IA pour la gestion du trafic</a:t>
            </a:r>
            <a:endParaRPr lang="en-US" sz="1800" dirty="0">
              <a:latin typeface="Aptos" panose="020B0004020202020204" pitchFamily="34" charset="0"/>
            </a:endParaRPr>
          </a:p>
        </p:txBody>
      </p:sp>
      <p:sp>
        <p:nvSpPr>
          <p:cNvPr id="3" name="TextBox 2">
            <a:extLst>
              <a:ext uri="{FF2B5EF4-FFF2-40B4-BE49-F238E27FC236}">
                <a16:creationId xmlns:a16="http://schemas.microsoft.com/office/drawing/2014/main" id="{514E64AD-7F38-D106-E07E-CA5B43DAC404}"/>
              </a:ext>
            </a:extLst>
          </p:cNvPr>
          <p:cNvSpPr txBox="1"/>
          <p:nvPr/>
        </p:nvSpPr>
        <p:spPr>
          <a:xfrm>
            <a:off x="726281" y="1528374"/>
            <a:ext cx="10585672" cy="1985159"/>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800" dirty="0">
                <a:latin typeface="Aptos" panose="020B0004020202020204" pitchFamily="34" charset="0"/>
              </a:rPr>
              <a:t>Des algorithmes d'IA analysent </a:t>
            </a:r>
            <a:r>
              <a:rPr lang="en-US" sz="1800" b="1" dirty="0">
                <a:latin typeface="Aptos" panose="020B0004020202020204" pitchFamily="34" charset="0"/>
              </a:rPr>
              <a:t>les modèles de trafic historiques </a:t>
            </a:r>
            <a:r>
              <a:rPr lang="en-US" sz="1800" dirty="0">
                <a:latin typeface="Aptos" panose="020B0004020202020204" pitchFamily="34" charset="0"/>
              </a:rPr>
              <a:t>afin de prédire les niveaux de congestion et de suggérer des stratégies de réacheminement.</a:t>
            </a:r>
          </a:p>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Exemple :</a:t>
            </a:r>
          </a:p>
          <a:p>
            <a:pPr marL="742950" lvl="1" indent="-285750">
              <a:lnSpc>
                <a:spcPct val="100000"/>
              </a:lnSpc>
              <a:spcBef>
                <a:spcPts val="600"/>
              </a:spcBef>
              <a:buFont typeface="Courier New" panose="02070309020205020404" pitchFamily="49" charset="0"/>
              <a:buChar char="o"/>
            </a:pPr>
            <a:r>
              <a:rPr lang="en-US" sz="1800" b="1" dirty="0">
                <a:latin typeface="Aptos" panose="020B0004020202020204" pitchFamily="34" charset="0"/>
              </a:rPr>
              <a:t>Le système de circulation intelligent alimenté par l'IA de Singapour </a:t>
            </a:r>
            <a:r>
              <a:rPr lang="en-US" sz="1800" dirty="0">
                <a:latin typeface="Aptos" panose="020B0004020202020204" pitchFamily="34" charset="0"/>
              </a:rPr>
              <a:t>réduit les embouteillages en ajustant dynamiquement la synchronisation des feux de signalisation.</a:t>
            </a:r>
          </a:p>
          <a:p>
            <a:pPr marL="742950" lvl="1" indent="-285750">
              <a:lnSpc>
                <a:spcPct val="100000"/>
              </a:lnSpc>
              <a:spcBef>
                <a:spcPts val="600"/>
              </a:spcBef>
              <a:buFont typeface="Courier New" panose="02070309020205020404" pitchFamily="49" charset="0"/>
              <a:buChar char="o"/>
            </a:pPr>
            <a:r>
              <a:rPr lang="en-US" sz="1800" b="1" dirty="0">
                <a:latin typeface="Aptos" panose="020B0004020202020204" pitchFamily="34" charset="0"/>
              </a:rPr>
              <a:t>Los Angeles utilise un système de péage basé sur l'IA </a:t>
            </a:r>
            <a:r>
              <a:rPr lang="en-US" sz="1800" dirty="0">
                <a:latin typeface="Aptos" panose="020B0004020202020204" pitchFamily="34" charset="0"/>
              </a:rPr>
              <a:t>pour gérer la demande sur les voies rapides.</a:t>
            </a:r>
          </a:p>
        </p:txBody>
      </p:sp>
      <p:sp>
        <p:nvSpPr>
          <p:cNvPr id="4" name="object 3">
            <a:extLst>
              <a:ext uri="{FF2B5EF4-FFF2-40B4-BE49-F238E27FC236}">
                <a16:creationId xmlns:a16="http://schemas.microsoft.com/office/drawing/2014/main" id="{EF731369-E1A2-A6FE-D4AE-EC829A6FA23C}"/>
              </a:ext>
            </a:extLst>
          </p:cNvPr>
          <p:cNvSpPr txBox="1"/>
          <p:nvPr/>
        </p:nvSpPr>
        <p:spPr>
          <a:xfrm>
            <a:off x="726281" y="385526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indent="-342900">
              <a:lnSpc>
                <a:spcPct val="100000"/>
              </a:lnSpc>
              <a:spcBef>
                <a:spcPts val="600"/>
              </a:spcBef>
              <a:buFont typeface="Wingdings" panose="05000000000000000000" pitchFamily="2" charset="2"/>
              <a:buChar char="Ø"/>
            </a:pPr>
            <a:r>
              <a:rPr lang="en-US" sz="1800" b="1" dirty="0">
                <a:latin typeface="Aptos" panose="020B0004020202020204" pitchFamily="34" charset="0"/>
              </a:rPr>
              <a:t>Capteurs IoT pour collecter des données en temps réel sur le trafic et les véhicules</a:t>
            </a:r>
            <a:endParaRPr lang="en-US" sz="1800" dirty="0">
              <a:latin typeface="Aptos" panose="020B0004020202020204" pitchFamily="34" charset="0"/>
            </a:endParaRPr>
          </a:p>
        </p:txBody>
      </p:sp>
      <p:sp>
        <p:nvSpPr>
          <p:cNvPr id="5" name="TextBox 4">
            <a:extLst>
              <a:ext uri="{FF2B5EF4-FFF2-40B4-BE49-F238E27FC236}">
                <a16:creationId xmlns:a16="http://schemas.microsoft.com/office/drawing/2014/main" id="{7FF6F65F-1FE9-A5EB-A8CF-985C5A66B10A}"/>
              </a:ext>
            </a:extLst>
          </p:cNvPr>
          <p:cNvSpPr txBox="1"/>
          <p:nvPr/>
        </p:nvSpPr>
        <p:spPr>
          <a:xfrm>
            <a:off x="726280" y="4128022"/>
            <a:ext cx="10585672" cy="1431161"/>
          </a:xfrm>
          <a:prstGeom prst="rect">
            <a:avLst/>
          </a:prstGeom>
          <a:noFill/>
        </p:spPr>
        <p:txBody>
          <a:bodyPr wrap="square" rtlCol="0">
            <a:spAutoFit/>
          </a:bodyPr>
          <a:lstStyle/>
          <a:p>
            <a:pPr marL="285750" indent="-285750">
              <a:lnSpc>
                <a:spcPct val="100000"/>
              </a:lnSpc>
              <a:spcBef>
                <a:spcPts val="600"/>
              </a:spcBef>
              <a:buFont typeface="Arial" panose="020B0604020202020204" pitchFamily="34" charset="0"/>
              <a:buChar char="•"/>
            </a:pPr>
            <a:r>
              <a:rPr lang="en-US" sz="1800" dirty="0">
                <a:latin typeface="Aptos" panose="020B0004020202020204" pitchFamily="34" charset="0"/>
              </a:rPr>
              <a:t>Des capteurs intelligents détectent </a:t>
            </a:r>
            <a:r>
              <a:rPr lang="en-US" sz="1800" b="1" dirty="0">
                <a:latin typeface="Aptos" panose="020B0004020202020204" pitchFamily="34" charset="0"/>
              </a:rPr>
              <a:t>en temps réel les conditions routières, les impacts météorologiques et la vitesse des véhicules.</a:t>
            </a:r>
            <a:endParaRPr lang="en-US" sz="1800" dirty="0">
              <a:latin typeface="Aptos" panose="020B0004020202020204" pitchFamily="34" charset="0"/>
            </a:endParaRPr>
          </a:p>
          <a:p>
            <a:pPr marL="285750" indent="-285750">
              <a:lnSpc>
                <a:spcPct val="100000"/>
              </a:lnSpc>
              <a:spcBef>
                <a:spcPts val="600"/>
              </a:spcBef>
              <a:buFont typeface="Arial" panose="020B0604020202020204" pitchFamily="34" charset="0"/>
              <a:buChar char="•"/>
            </a:pPr>
            <a:r>
              <a:rPr lang="en-US" sz="1800" b="1" dirty="0">
                <a:latin typeface="Aptos" panose="020B0004020202020204" pitchFamily="34" charset="0"/>
              </a:rPr>
              <a:t>Exemples :</a:t>
            </a:r>
          </a:p>
          <a:p>
            <a:pPr marL="742950" lvl="1" indent="-285750">
              <a:lnSpc>
                <a:spcPct val="100000"/>
              </a:lnSpc>
              <a:spcBef>
                <a:spcPts val="600"/>
              </a:spcBef>
              <a:buFont typeface="Courier New" panose="02070309020205020404" pitchFamily="49" charset="0"/>
              <a:buChar char="o"/>
            </a:pPr>
            <a:r>
              <a:rPr lang="en-US" sz="1800" b="1" dirty="0">
                <a:latin typeface="Aptos" panose="020B0004020202020204" pitchFamily="34" charset="0"/>
              </a:rPr>
              <a:t>En Inde, les feux de signalisation intelligents </a:t>
            </a:r>
            <a:r>
              <a:rPr lang="en-US" sz="1800" dirty="0">
                <a:latin typeface="Aptos" panose="020B0004020202020204" pitchFamily="34" charset="0"/>
              </a:rPr>
              <a:t>ajustent automatiquement la durée des feux verts en fonction du flux de circulation.</a:t>
            </a:r>
          </a:p>
          <a:p>
            <a:pPr marL="742950" lvl="1" indent="-285750">
              <a:lnSpc>
                <a:spcPct val="100000"/>
              </a:lnSpc>
              <a:spcBef>
                <a:spcPts val="600"/>
              </a:spcBef>
              <a:buFont typeface="Courier New" panose="02070309020205020404" pitchFamily="49" charset="0"/>
              <a:buChar char="o"/>
            </a:pPr>
            <a:r>
              <a:rPr lang="en-US" sz="1800" b="1" dirty="0">
                <a:latin typeface="Aptos" panose="020B0004020202020204" pitchFamily="34" charset="0"/>
              </a:rPr>
              <a:t>Les véhicules autonomes utilisent des capteurs LiDAR et IoT </a:t>
            </a:r>
            <a:r>
              <a:rPr lang="en-US" sz="1800" dirty="0">
                <a:latin typeface="Aptos" panose="020B0004020202020204" pitchFamily="34" charset="0"/>
              </a:rPr>
              <a:t>pour naviguer en toute sécurité dans des environnements réels.</a:t>
            </a:r>
          </a:p>
        </p:txBody>
      </p:sp>
      <p:sp>
        <p:nvSpPr>
          <p:cNvPr id="7" name="Slide Number Placeholder 6">
            <a:extLst>
              <a:ext uri="{FF2B5EF4-FFF2-40B4-BE49-F238E27FC236}">
                <a16:creationId xmlns:a16="http://schemas.microsoft.com/office/drawing/2014/main" id="{D10B28B3-AF05-F9C3-9549-D27C1F789536}"/>
              </a:ext>
            </a:extLst>
          </p:cNvPr>
          <p:cNvSpPr>
            <a:spLocks noGrp="1"/>
          </p:cNvSpPr>
          <p:nvPr>
            <p:ph type="sldNum" sz="quarter" idx="7"/>
          </p:nvPr>
        </p:nvSpPr>
        <p:spPr/>
        <p:txBody>
          <a:bodyPr/>
          <a:lstStyle/>
          <a:p>
            <a:pPr marL="103685">
              <a:lnSpc>
                <a:spcPts val="1633"/>
              </a:lnSpc>
            </a:pPr>
            <a:fld id="{81D60167-4931-47E6-BA6A-407CBD079E47}" type="slidenum">
              <a:rPr lang="en-AT" spc="-64" smtClean="0"/>
              <a:t>40</a:t>
            </a:fld>
            <a:endParaRPr lang="en-AT" spc="-64" dirty="0"/>
          </a:p>
        </p:txBody>
      </p:sp>
      <p:sp>
        <p:nvSpPr>
          <p:cNvPr id="10" name="object 3">
            <a:extLst>
              <a:ext uri="{FF2B5EF4-FFF2-40B4-BE49-F238E27FC236}">
                <a16:creationId xmlns:a16="http://schemas.microsoft.com/office/drawing/2014/main" id="{3493C0AE-9986-58C5-729F-F6592E9086EF}"/>
              </a:ext>
            </a:extLst>
          </p:cNvPr>
          <p:cNvSpPr txBox="1"/>
          <p:nvPr/>
        </p:nvSpPr>
        <p:spPr>
          <a:xfrm>
            <a:off x="726280" y="87054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6.4. Big Data et IA dans la recherche sur les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FF5C8F46-493D-BB7A-1688-7EF08D386BCC}"/>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2C0629BA-894A-D05E-C15D-5CC6A8420A7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39418512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DFB20-2218-A818-2C1E-E2786F43970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BE4B846-E2EF-E283-36CE-252ED85FD95A}"/>
              </a:ext>
            </a:extLst>
          </p:cNvPr>
          <p:cNvSpPr txBox="1">
            <a:spLocks noGrp="1"/>
          </p:cNvSpPr>
          <p:nvPr>
            <p:ph type="title"/>
          </p:nvPr>
        </p:nvSpPr>
        <p:spPr>
          <a:xfrm>
            <a:off x="726280" y="422573"/>
            <a:ext cx="753507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Collecte de données dans la recherche sur les transports</a:t>
            </a:r>
          </a:p>
        </p:txBody>
      </p:sp>
      <p:pic>
        <p:nvPicPr>
          <p:cNvPr id="9" name="Picture 8" descr="A diagram of a diagram&#10;&#10;AI-generated content may be incorrect.">
            <a:extLst>
              <a:ext uri="{FF2B5EF4-FFF2-40B4-BE49-F238E27FC236}">
                <a16:creationId xmlns:a16="http://schemas.microsoft.com/office/drawing/2014/main" id="{509D1E57-7508-E244-7E5F-A11ACBE92F22}"/>
              </a:ext>
            </a:extLst>
          </p:cNvPr>
          <p:cNvPicPr>
            <a:picLocks noChangeAspect="1"/>
          </p:cNvPicPr>
          <p:nvPr/>
        </p:nvPicPr>
        <p:blipFill>
          <a:blip r:embed="rId2" cstate="print">
            <a:extLst>
              <a:ext uri="{28A0092B-C50C-407E-A947-70E740481C1C}">
                <a14:useLocalDpi xmlns:a14="http://schemas.microsoft.com/office/drawing/2010/main" val="0"/>
              </a:ext>
            </a:extLst>
          </a:blip>
          <a:srcRect l="4236" t="14184" r="5058" b="7320"/>
          <a:stretch/>
        </p:blipFill>
        <p:spPr>
          <a:xfrm>
            <a:off x="1993988" y="1335167"/>
            <a:ext cx="8197773" cy="4936409"/>
          </a:xfrm>
          <a:prstGeom prst="rect">
            <a:avLst/>
          </a:prstGeom>
        </p:spPr>
      </p:pic>
      <p:sp>
        <p:nvSpPr>
          <p:cNvPr id="3" name="Slide Number Placeholder 2">
            <a:extLst>
              <a:ext uri="{FF2B5EF4-FFF2-40B4-BE49-F238E27FC236}">
                <a16:creationId xmlns:a16="http://schemas.microsoft.com/office/drawing/2014/main" id="{2FD89AAA-B06B-7BDC-415D-3A8F99849F18}"/>
              </a:ext>
            </a:extLst>
          </p:cNvPr>
          <p:cNvSpPr>
            <a:spLocks noGrp="1"/>
          </p:cNvSpPr>
          <p:nvPr>
            <p:ph type="sldNum" sz="quarter" idx="7"/>
          </p:nvPr>
        </p:nvSpPr>
        <p:spPr/>
        <p:txBody>
          <a:bodyPr/>
          <a:lstStyle/>
          <a:p>
            <a:pPr marL="103685">
              <a:lnSpc>
                <a:spcPts val="1633"/>
              </a:lnSpc>
            </a:pPr>
            <a:fld id="{81D60167-4931-47E6-BA6A-407CBD079E47}" type="slidenum">
              <a:rPr lang="en-AT" spc="-64" smtClean="0"/>
              <a:t>41</a:t>
            </a:fld>
            <a:endParaRPr lang="en-AT" spc="-64" dirty="0"/>
          </a:p>
        </p:txBody>
      </p:sp>
      <p:sp>
        <p:nvSpPr>
          <p:cNvPr id="4" name="object 3">
            <a:extLst>
              <a:ext uri="{FF2B5EF4-FFF2-40B4-BE49-F238E27FC236}">
                <a16:creationId xmlns:a16="http://schemas.microsoft.com/office/drawing/2014/main" id="{1ECDB75A-3699-F697-0060-676C9631027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6.5. Défis liés à la collecte de données</a:t>
            </a:r>
            <a:endParaRPr lang="en-GB" sz="3200" b="1" dirty="0">
              <a:solidFill>
                <a:schemeClr val="tx1"/>
              </a:solidFill>
              <a:latin typeface="Aptos" panose="020B0004020202020204" pitchFamily="34" charset="0"/>
              <a:cs typeface="Arial"/>
            </a:endParaRPr>
          </a:p>
        </p:txBody>
      </p:sp>
      <p:sp>
        <p:nvSpPr>
          <p:cNvPr id="5" name="object 6">
            <a:extLst>
              <a:ext uri="{FF2B5EF4-FFF2-40B4-BE49-F238E27FC236}">
                <a16:creationId xmlns:a16="http://schemas.microsoft.com/office/drawing/2014/main" id="{6A2C6DA2-DF62-36C1-8A19-660ABE27155C}"/>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9DCC8068-7B7D-94A4-CF56-3FDB6FB54A3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26941444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CCA69-1C94-CD04-1D9C-1A870479959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68ABE5C-04F6-8FEE-7759-FB91B62B2C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US" sz="3200" b="1" dirty="0"/>
              <a:t>Quiz et discussion de groupe</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49C896E5-7A17-9793-57CC-C7A5ACC38970}"/>
              </a:ext>
            </a:extLst>
          </p:cNvPr>
          <p:cNvSpPr>
            <a:spLocks noGrp="1"/>
          </p:cNvSpPr>
          <p:nvPr>
            <p:ph type="sldNum" sz="quarter" idx="7"/>
          </p:nvPr>
        </p:nvSpPr>
        <p:spPr/>
        <p:txBody>
          <a:bodyPr/>
          <a:lstStyle/>
          <a:p>
            <a:pPr marL="103685">
              <a:lnSpc>
                <a:spcPts val="1633"/>
              </a:lnSpc>
            </a:pPr>
            <a:fld id="{81D60167-4931-47E6-BA6A-407CBD079E47}" type="slidenum">
              <a:rPr lang="en-AT" spc="-64" smtClean="0"/>
              <a:t>42</a:t>
            </a:fld>
            <a:endParaRPr lang="en-AT" spc="-64" dirty="0"/>
          </a:p>
        </p:txBody>
      </p:sp>
      <p:sp>
        <p:nvSpPr>
          <p:cNvPr id="4" name="object 6">
            <a:extLst>
              <a:ext uri="{FF2B5EF4-FFF2-40B4-BE49-F238E27FC236}">
                <a16:creationId xmlns:a16="http://schemas.microsoft.com/office/drawing/2014/main" id="{49F4C5FA-F408-E260-4C1B-74917240AE94}"/>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7" name="object 6">
            <a:extLst>
              <a:ext uri="{FF2B5EF4-FFF2-40B4-BE49-F238E27FC236}">
                <a16:creationId xmlns:a16="http://schemas.microsoft.com/office/drawing/2014/main" id="{9F256E3D-7A27-4B44-3831-819A72D6D4F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39695161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C9985-D667-1CFA-E06A-9048E79F4357}"/>
            </a:ext>
          </a:extLst>
        </p:cNvPr>
        <p:cNvGrpSpPr/>
        <p:nvPr/>
      </p:nvGrpSpPr>
      <p:grpSpPr>
        <a:xfrm>
          <a:off x="0" y="0"/>
          <a:ext cx="0" cy="0"/>
          <a:chOff x="0" y="0"/>
          <a:chExt cx="0" cy="0"/>
        </a:xfrm>
      </p:grpSpPr>
      <p:pic>
        <p:nvPicPr>
          <p:cNvPr id="9" name="Picture 8" descr="A red question mark on a white background&#10;&#10;AI-generated content may be incorrect.">
            <a:extLst>
              <a:ext uri="{FF2B5EF4-FFF2-40B4-BE49-F238E27FC236}">
                <a16:creationId xmlns:a16="http://schemas.microsoft.com/office/drawing/2014/main" id="{6D086CE4-DF0F-4077-A7D8-43E8CC7C39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6688" y="2058567"/>
            <a:ext cx="1865376" cy="1865376"/>
          </a:xfrm>
          <a:prstGeom prst="rect">
            <a:avLst/>
          </a:prstGeom>
        </p:spPr>
      </p:pic>
      <p:sp>
        <p:nvSpPr>
          <p:cNvPr id="2" name="object 2">
            <a:extLst>
              <a:ext uri="{FF2B5EF4-FFF2-40B4-BE49-F238E27FC236}">
                <a16:creationId xmlns:a16="http://schemas.microsoft.com/office/drawing/2014/main" id="{8EB5D440-A162-6B00-9AFE-70C75CE55C62}"/>
              </a:ext>
            </a:extLst>
          </p:cNvPr>
          <p:cNvSpPr txBox="1">
            <a:spLocks noGrp="1"/>
          </p:cNvSpPr>
          <p:nvPr>
            <p:ph type="title"/>
          </p:nvPr>
        </p:nvSpPr>
        <p:spPr>
          <a:xfrm>
            <a:off x="726280" y="422573"/>
            <a:ext cx="408066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Quiz et discussion de groupe</a:t>
            </a:r>
          </a:p>
        </p:txBody>
      </p:sp>
      <p:sp>
        <p:nvSpPr>
          <p:cNvPr id="3" name="TextBox 2">
            <a:extLst>
              <a:ext uri="{FF2B5EF4-FFF2-40B4-BE49-F238E27FC236}">
                <a16:creationId xmlns:a16="http://schemas.microsoft.com/office/drawing/2014/main" id="{DEA196EF-157A-BD6C-159C-6D5E2E701252}"/>
              </a:ext>
            </a:extLst>
          </p:cNvPr>
          <p:cNvSpPr txBox="1"/>
          <p:nvPr/>
        </p:nvSpPr>
        <p:spPr>
          <a:xfrm>
            <a:off x="726280" y="1282643"/>
            <a:ext cx="10585672" cy="485113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Quelle est la différence entre la recherche quantitative et la recherche qualitative ?</a:t>
            </a:r>
            <a:endParaRPr lang="en-US" sz="1800" b="1" dirty="0">
              <a:latin typeface="Aptos" panose="020B0004020202020204" pitchFamily="34" charset="0"/>
            </a:endParaRPr>
          </a:p>
          <a:p>
            <a:pPr marL="342900" indent="-342900">
              <a:lnSpc>
                <a:spcPct val="150000"/>
              </a:lnSpc>
              <a:buFont typeface="Arial" panose="020B0604020202020204" pitchFamily="34" charset="0"/>
              <a:buChar char="•"/>
            </a:pPr>
            <a:r>
              <a:rPr lang="en-US" sz="1800" b="1" dirty="0">
                <a:latin typeface="Aptos" panose="020B0004020202020204" pitchFamily="34" charset="0"/>
              </a:rPr>
              <a:t>Quelle méthode de recherche est la plus appropriée pour comprendre les expériences des navetteurs ?</a:t>
            </a:r>
          </a:p>
          <a:p>
            <a:pPr marL="342900" indent="-342900">
              <a:lnSpc>
                <a:spcPct val="150000"/>
              </a:lnSpc>
              <a:buFont typeface="Arial" panose="020B0604020202020204" pitchFamily="34" charset="0"/>
              <a:buChar char="•"/>
            </a:pPr>
            <a:r>
              <a:rPr lang="en-US" sz="1800" b="1" dirty="0">
                <a:latin typeface="Aptos" panose="020B0004020202020204" pitchFamily="34" charset="0"/>
              </a:rPr>
              <a:t>Pourquoi est-elle utile dans les études sur les transports ?</a:t>
            </a:r>
          </a:p>
          <a:p>
            <a:pPr marL="342900" indent="-342900">
              <a:lnSpc>
                <a:spcPct val="150000"/>
              </a:lnSpc>
              <a:buFont typeface="Arial" panose="020B0604020202020204" pitchFamily="34" charset="0"/>
              <a:buChar char="•"/>
            </a:pPr>
            <a:r>
              <a:rPr lang="en-US" sz="1800" b="1" dirty="0">
                <a:latin typeface="Aptos" panose="020B0004020202020204" pitchFamily="34" charset="0"/>
              </a:rPr>
              <a:t>Quelle est la principale différence entre les données de transport primaires et secondaires ?</a:t>
            </a:r>
          </a:p>
          <a:p>
            <a:pPr marL="342900" indent="-342900">
              <a:lnSpc>
                <a:spcPct val="150000"/>
              </a:lnSpc>
              <a:buFont typeface="Arial" panose="020B0604020202020204" pitchFamily="34" charset="0"/>
              <a:buChar char="•"/>
            </a:pPr>
            <a:r>
              <a:rPr lang="en-US" sz="1800" b="1" dirty="0">
                <a:latin typeface="Aptos" panose="020B0004020202020204" pitchFamily="34" charset="0"/>
              </a:rPr>
              <a:t>Quel est le principal défi à relever pour intégrer différentes sources de données sur les transports ?</a:t>
            </a:r>
          </a:p>
          <a:p>
            <a:pPr marL="342900" indent="-342900">
              <a:lnSpc>
                <a:spcPct val="150000"/>
              </a:lnSpc>
              <a:buFont typeface="Arial" panose="020B0604020202020204" pitchFamily="34" charset="0"/>
              <a:buChar char="•"/>
            </a:pPr>
            <a:r>
              <a:rPr lang="en-US" sz="1800" b="1" dirty="0">
                <a:latin typeface="Aptos" panose="020B0004020202020204" pitchFamily="34" charset="0"/>
              </a:rPr>
              <a:t>Quel est le défi commun à la recherche qualitative sur les transports ?</a:t>
            </a:r>
          </a:p>
        </p:txBody>
      </p:sp>
      <p:sp>
        <p:nvSpPr>
          <p:cNvPr id="4" name="Slide Number Placeholder 3">
            <a:extLst>
              <a:ext uri="{FF2B5EF4-FFF2-40B4-BE49-F238E27FC236}">
                <a16:creationId xmlns:a16="http://schemas.microsoft.com/office/drawing/2014/main" id="{DE13ECEC-1CEA-84ED-159E-7FC4D3F703F5}"/>
              </a:ext>
            </a:extLst>
          </p:cNvPr>
          <p:cNvSpPr>
            <a:spLocks noGrp="1"/>
          </p:cNvSpPr>
          <p:nvPr>
            <p:ph type="sldNum" sz="quarter" idx="7"/>
          </p:nvPr>
        </p:nvSpPr>
        <p:spPr/>
        <p:txBody>
          <a:bodyPr/>
          <a:lstStyle/>
          <a:p>
            <a:pPr marL="103685">
              <a:lnSpc>
                <a:spcPts val="1633"/>
              </a:lnSpc>
            </a:pPr>
            <a:fld id="{81D60167-4931-47E6-BA6A-407CBD079E47}" type="slidenum">
              <a:rPr lang="en-AT" spc="-64" smtClean="0"/>
              <a:t>43</a:t>
            </a:fld>
            <a:endParaRPr lang="en-AT" spc="-64" dirty="0"/>
          </a:p>
        </p:txBody>
      </p:sp>
      <p:sp>
        <p:nvSpPr>
          <p:cNvPr id="5" name="object 3">
            <a:extLst>
              <a:ext uri="{FF2B5EF4-FFF2-40B4-BE49-F238E27FC236}">
                <a16:creationId xmlns:a16="http://schemas.microsoft.com/office/drawing/2014/main" id="{A66C55D6-4E4F-57AD-1FAC-D6DB0086A1B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Quiz</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DA303ABC-78EB-C9EB-1240-DCB64526EB0B}"/>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7" name="object 6">
            <a:extLst>
              <a:ext uri="{FF2B5EF4-FFF2-40B4-BE49-F238E27FC236}">
                <a16:creationId xmlns:a16="http://schemas.microsoft.com/office/drawing/2014/main" id="{6FFD7F2C-BC33-1C80-9AAC-BB03844AB2B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40487969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DABC2-2E0D-AC39-F3C2-FF4A81F4479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4C9CF26-2410-49B0-7FFE-2A4A63947F19}"/>
              </a:ext>
            </a:extLst>
          </p:cNvPr>
          <p:cNvSpPr txBox="1">
            <a:spLocks noGrp="1"/>
          </p:cNvSpPr>
          <p:nvPr>
            <p:ph type="title"/>
          </p:nvPr>
        </p:nvSpPr>
        <p:spPr>
          <a:xfrm>
            <a:off x="726280" y="422573"/>
            <a:ext cx="406796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a:t>
            </a:r>
            <a:r>
              <a:rPr lang="en-US" sz="2400" b="1" dirty="0">
                <a:solidFill>
                  <a:schemeClr val="bg1"/>
                </a:solidFill>
              </a:rPr>
              <a:t>Quiz et discussion de groupe</a:t>
            </a:r>
          </a:p>
        </p:txBody>
      </p:sp>
      <p:sp>
        <p:nvSpPr>
          <p:cNvPr id="4" name="Slide Number Placeholder 3">
            <a:extLst>
              <a:ext uri="{FF2B5EF4-FFF2-40B4-BE49-F238E27FC236}">
                <a16:creationId xmlns:a16="http://schemas.microsoft.com/office/drawing/2014/main" id="{0A11EB00-3E4F-7FC6-9DFE-5E0645AF21E4}"/>
              </a:ext>
            </a:extLst>
          </p:cNvPr>
          <p:cNvSpPr>
            <a:spLocks noGrp="1"/>
          </p:cNvSpPr>
          <p:nvPr>
            <p:ph type="sldNum" sz="quarter" idx="7"/>
          </p:nvPr>
        </p:nvSpPr>
        <p:spPr/>
        <p:txBody>
          <a:bodyPr/>
          <a:lstStyle/>
          <a:p>
            <a:pPr marL="103685">
              <a:lnSpc>
                <a:spcPts val="1633"/>
              </a:lnSpc>
            </a:pPr>
            <a:fld id="{81D60167-4931-47E6-BA6A-407CBD079E47}" type="slidenum">
              <a:rPr lang="en-AT" spc="-64" smtClean="0"/>
              <a:t>44</a:t>
            </a:fld>
            <a:endParaRPr lang="en-AT" spc="-64" dirty="0"/>
          </a:p>
        </p:txBody>
      </p:sp>
      <p:sp>
        <p:nvSpPr>
          <p:cNvPr id="5" name="object 3">
            <a:extLst>
              <a:ext uri="{FF2B5EF4-FFF2-40B4-BE49-F238E27FC236}">
                <a16:creationId xmlns:a16="http://schemas.microsoft.com/office/drawing/2014/main" id="{DAAF342B-205F-5855-6D2D-735C871DD79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6.2. Discussions de groupe</a:t>
            </a:r>
            <a:endParaRPr lang="en-GB" sz="3200" b="1" dirty="0">
              <a:solidFill>
                <a:schemeClr val="tx1"/>
              </a:solidFill>
              <a:latin typeface="Aptos" panose="020B0004020202020204" pitchFamily="34" charset="0"/>
              <a:cs typeface="Arial"/>
            </a:endParaRPr>
          </a:p>
        </p:txBody>
      </p:sp>
      <p:sp>
        <p:nvSpPr>
          <p:cNvPr id="3" name="object 6">
            <a:extLst>
              <a:ext uri="{FF2B5EF4-FFF2-40B4-BE49-F238E27FC236}">
                <a16:creationId xmlns:a16="http://schemas.microsoft.com/office/drawing/2014/main" id="{B456E093-B1B5-0F8C-19B9-E2EF69C11CBA}"/>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B5A79C48-F88C-8491-4596-36A3E2F13ED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pic>
        <p:nvPicPr>
          <p:cNvPr id="10" name="Picture 9">
            <a:extLst>
              <a:ext uri="{FF2B5EF4-FFF2-40B4-BE49-F238E27FC236}">
                <a16:creationId xmlns:a16="http://schemas.microsoft.com/office/drawing/2014/main" id="{755F96F6-7FBF-AADC-157A-5D6246CEADE8}"/>
              </a:ext>
            </a:extLst>
          </p:cNvPr>
          <p:cNvPicPr>
            <a:picLocks noChangeAspect="1"/>
          </p:cNvPicPr>
          <p:nvPr/>
        </p:nvPicPr>
        <p:blipFill>
          <a:blip r:embed="rId2"/>
          <a:stretch>
            <a:fillRect/>
          </a:stretch>
        </p:blipFill>
        <p:spPr>
          <a:xfrm>
            <a:off x="537198" y="1279519"/>
            <a:ext cx="10969002" cy="4807272"/>
          </a:xfrm>
          <a:prstGeom prst="rect">
            <a:avLst/>
          </a:prstGeom>
        </p:spPr>
      </p:pic>
    </p:spTree>
    <p:extLst>
      <p:ext uri="{BB962C8B-B14F-4D97-AF65-F5344CB8AC3E}">
        <p14:creationId xmlns:p14="http://schemas.microsoft.com/office/powerpoint/2010/main" val="10411590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954946-319F-2B93-83AB-777045047672}"/>
              </a:ext>
            </a:extLst>
          </p:cNvPr>
          <p:cNvSpPr txBox="1">
            <a:spLocks/>
          </p:cNvSpPr>
          <p:nvPr/>
        </p:nvSpPr>
        <p:spPr>
          <a:xfrm>
            <a:off x="1092200" y="3429000"/>
            <a:ext cx="6516104" cy="949719"/>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chor="b">
            <a:normAutofit/>
          </a:bodyPr>
          <a:lstStyle>
            <a:lvl1pPr marL="0" marR="0" indent="0" algn="l" defTabSz="1219154" rtl="0" latinLnBrk="0">
              <a:lnSpc>
                <a:spcPct val="80000"/>
              </a:lnSpc>
              <a:spcBef>
                <a:spcPts val="0"/>
              </a:spcBef>
              <a:spcAft>
                <a:spcPts val="0"/>
              </a:spcAft>
              <a:buClrTx/>
              <a:buSzTx/>
              <a:buFontTx/>
              <a:buNone/>
              <a:tabLst/>
              <a:defRPr sz="44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ctr" hangingPunct="1"/>
            <a:r>
              <a:rPr lang="en-US"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1879298" y="2529867"/>
            <a:ext cx="8046126" cy="179826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Introduction aux méthodes de recherche dans le domaine des transports</a:t>
            </a:r>
          </a:p>
        </p:txBody>
      </p:sp>
      <p:sp>
        <p:nvSpPr>
          <p:cNvPr id="2" name="Slide Number Placeholder 1">
            <a:extLst>
              <a:ext uri="{FF2B5EF4-FFF2-40B4-BE49-F238E27FC236}">
                <a16:creationId xmlns:a16="http://schemas.microsoft.com/office/drawing/2014/main" id="{98E725D0-81B2-E42C-C458-72E8F5B00363}"/>
              </a:ext>
            </a:extLst>
          </p:cNvPr>
          <p:cNvSpPr>
            <a:spLocks noGrp="1"/>
          </p:cNvSpPr>
          <p:nvPr>
            <p:ph type="sldNum" sz="quarter" idx="7"/>
          </p:nvPr>
        </p:nvSpPr>
        <p:spPr/>
        <p:txBody>
          <a:bodyPr/>
          <a:lstStyle/>
          <a:p>
            <a:pPr marL="103685">
              <a:lnSpc>
                <a:spcPts val="1633"/>
              </a:lnSpc>
            </a:pPr>
            <a:fld id="{81D60167-4931-47E6-BA6A-407CBD079E47}" type="slidenum">
              <a:rPr lang="en-AT" spc="-64" smtClean="0"/>
              <a:t>5</a:t>
            </a:fld>
            <a:endParaRPr lang="en-AT" spc="-64" dirty="0"/>
          </a:p>
        </p:txBody>
      </p:sp>
      <p:sp>
        <p:nvSpPr>
          <p:cNvPr id="7" name="object 6">
            <a:extLst>
              <a:ext uri="{FF2B5EF4-FFF2-40B4-BE49-F238E27FC236}">
                <a16:creationId xmlns:a16="http://schemas.microsoft.com/office/drawing/2014/main" id="{8FE2C0A5-85AA-DB4D-9CE1-9F043893BD0A}"/>
              </a:ext>
            </a:extLst>
          </p:cNvPr>
          <p:cNvSpPr txBox="1">
            <a:spLocks/>
          </p:cNvSpPr>
          <p:nvPr/>
        </p:nvSpPr>
        <p:spPr>
          <a:xfrm>
            <a:off x="763501" y="6349505"/>
            <a:ext cx="4931243"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sz="1210">
                <a:solidFill>
                  <a:prstClr val="black"/>
                </a:solidFill>
              </a:rPr>
              <a:t>Introduction à la recherche et à l'analyse dans le domaine des transports</a:t>
            </a:r>
            <a:endParaRPr lang="en-US" sz="1210" spc="-13" dirty="0">
              <a:solidFill>
                <a:prstClr val="black"/>
              </a:solidFill>
            </a:endParaRPr>
          </a:p>
        </p:txBody>
      </p:sp>
      <p:sp>
        <p:nvSpPr>
          <p:cNvPr id="8" name="object 6">
            <a:extLst>
              <a:ext uri="{FF2B5EF4-FFF2-40B4-BE49-F238E27FC236}">
                <a16:creationId xmlns:a16="http://schemas.microsoft.com/office/drawing/2014/main" id="{FE2BB1ED-CAC5-126B-5EB1-1F8E598F350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D163C-DEEF-F327-4FB9-312E7FD62BA3}"/>
            </a:ext>
          </a:extLst>
        </p:cNvPr>
        <p:cNvGrpSpPr/>
        <p:nvPr/>
      </p:nvGrpSpPr>
      <p:grpSpPr>
        <a:xfrm>
          <a:off x="0" y="0"/>
          <a:ext cx="0" cy="0"/>
          <a:chOff x="0" y="0"/>
          <a:chExt cx="0" cy="0"/>
        </a:xfrm>
      </p:grpSpPr>
      <p:pic>
        <p:nvPicPr>
          <p:cNvPr id="4" name="Picture 3" descr="A screenshot of a phone&#10;&#10;AI-generated content may be incorrect.">
            <a:extLst>
              <a:ext uri="{FF2B5EF4-FFF2-40B4-BE49-F238E27FC236}">
                <a16:creationId xmlns:a16="http://schemas.microsoft.com/office/drawing/2014/main" id="{22327BB6-2C57-9392-5F3E-DDC29F802F0C}"/>
              </a:ext>
            </a:extLst>
          </p:cNvPr>
          <p:cNvPicPr>
            <a:picLocks noChangeAspect="1"/>
          </p:cNvPicPr>
          <p:nvPr/>
        </p:nvPicPr>
        <p:blipFill>
          <a:blip r:embed="rId2" cstate="print">
            <a:extLst>
              <a:ext uri="{28A0092B-C50C-407E-A947-70E740481C1C}">
                <a14:useLocalDpi xmlns:a14="http://schemas.microsoft.com/office/drawing/2010/main" val="0"/>
              </a:ext>
            </a:extLst>
          </a:blip>
          <a:srcRect t="9469" b="9469"/>
          <a:stretch/>
        </p:blipFill>
        <p:spPr>
          <a:xfrm>
            <a:off x="2799918" y="2077540"/>
            <a:ext cx="2973506" cy="3616476"/>
          </a:xfrm>
          <a:prstGeom prst="rect">
            <a:avLst/>
          </a:prstGeom>
        </p:spPr>
      </p:pic>
      <p:sp>
        <p:nvSpPr>
          <p:cNvPr id="2" name="object 2">
            <a:extLst>
              <a:ext uri="{FF2B5EF4-FFF2-40B4-BE49-F238E27FC236}">
                <a16:creationId xmlns:a16="http://schemas.microsoft.com/office/drawing/2014/main" id="{79BDFE71-6CCB-B243-6F0C-7FBDEFE29E6D}"/>
              </a:ext>
            </a:extLst>
          </p:cNvPr>
          <p:cNvSpPr txBox="1">
            <a:spLocks noGrp="1"/>
          </p:cNvSpPr>
          <p:nvPr>
            <p:ph type="title"/>
          </p:nvPr>
        </p:nvSpPr>
        <p:spPr>
          <a:xfrm>
            <a:off x="726281" y="422573"/>
            <a:ext cx="9617869" cy="385820"/>
          </a:xfrm>
          <a:prstGeom prst="rect">
            <a:avLst/>
          </a:prstGeom>
          <a:solidFill>
            <a:srgbClr val="FD001F"/>
          </a:solidFill>
        </p:spPr>
        <p:txBody>
          <a:bodyPr vert="horz" wrap="square" lIns="0" tIns="16329" rIns="0" bIns="0" rtlCol="0">
            <a:spAutoFit/>
          </a:bodyPr>
          <a:lstStyle/>
          <a:p>
            <a:r>
              <a:rPr lang="en-US" sz="2400" b="1" dirty="0">
                <a:solidFill>
                  <a:schemeClr val="bg1"/>
                </a:solidFill>
              </a:rPr>
              <a:t>1. Introduction aux méthodes de recherche dans le domaine des transports</a:t>
            </a:r>
          </a:p>
        </p:txBody>
      </p:sp>
      <p:sp>
        <p:nvSpPr>
          <p:cNvPr id="5" name="object 3">
            <a:extLst>
              <a:ext uri="{FF2B5EF4-FFF2-40B4-BE49-F238E27FC236}">
                <a16:creationId xmlns:a16="http://schemas.microsoft.com/office/drawing/2014/main" id="{8A6AAF1A-9258-7A2B-9175-F4D0ACFB320A}"/>
              </a:ext>
            </a:extLst>
          </p:cNvPr>
          <p:cNvSpPr txBox="1"/>
          <p:nvPr/>
        </p:nvSpPr>
        <p:spPr>
          <a:xfrm>
            <a:off x="726280" y="1302669"/>
            <a:ext cx="10725152" cy="4619543"/>
          </a:xfrm>
          <a:prstGeom prst="rect">
            <a:avLst/>
          </a:prstGeom>
        </p:spPr>
        <p:txBody>
          <a:bodyPr vert="horz" wrap="square" lIns="0" tIns="16329" rIns="0" bIns="0" rtlCol="0">
            <a:spAutoFit/>
          </a:bodyPr>
          <a:lstStyle/>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r>
              <a:rPr lang="en-US" sz="1800" dirty="0"/>
              <a:t>Les transports jouent un rôle essentiel dans l'économie</a:t>
            </a:r>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r>
              <a:rPr lang="en-US" sz="1800" dirty="0"/>
              <a:t>La recherche contribue à l'élaboration des politiques, à la planification des infrastructures et à l'amélioration de l'efficacité</a:t>
            </a:r>
          </a:p>
          <a:p>
            <a:pPr marL="342900" marR="0" lvl="0" indent="-342900">
              <a:lnSpc>
                <a:spcPct val="115000"/>
              </a:lnSpc>
              <a:spcBef>
                <a:spcPts val="600"/>
              </a:spcBef>
              <a:spcAft>
                <a:spcPts val="800"/>
              </a:spcAft>
              <a:buSzPct val="100000"/>
              <a:buFont typeface="Wingdings" panose="05000000000000000000" pitchFamily="2" charset="2"/>
              <a:buChar char="q"/>
              <a:tabLst>
                <a:tab pos="457200" algn="l"/>
              </a:tabLst>
            </a:pPr>
            <a:r>
              <a:rPr lang="en-US" sz="1800" b="1" dirty="0"/>
              <a:t>Adresses </a:t>
            </a:r>
            <a:r>
              <a:rPr lang="en-US" sz="1800" dirty="0"/>
              <a:t>-</a:t>
            </a:r>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endParaRPr lang="en-US" sz="1800" dirty="0"/>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endParaRPr lang="en-US" sz="1800" dirty="0"/>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endParaRPr lang="en-US" sz="1800" dirty="0"/>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endParaRPr lang="en-US" sz="1800" dirty="0"/>
          </a:p>
          <a:p>
            <a:pPr marR="0" lvl="0">
              <a:lnSpc>
                <a:spcPct val="115000"/>
              </a:lnSpc>
              <a:spcBef>
                <a:spcPts val="600"/>
              </a:spcBef>
              <a:spcAft>
                <a:spcPts val="800"/>
              </a:spcAft>
              <a:buSzPct val="100000"/>
              <a:tabLst>
                <a:tab pos="457200" algn="l"/>
              </a:tabLst>
            </a:pPr>
            <a:endParaRPr lang="en-US" sz="1800" dirty="0"/>
          </a:p>
          <a:p>
            <a:pPr marL="342900" marR="0" lvl="0" indent="-342900">
              <a:lnSpc>
                <a:spcPct val="115000"/>
              </a:lnSpc>
              <a:spcBef>
                <a:spcPts val="600"/>
              </a:spcBef>
              <a:spcAft>
                <a:spcPts val="800"/>
              </a:spcAft>
              <a:buSzPct val="100000"/>
              <a:buFont typeface="Arial" panose="020B0604020202020204" pitchFamily="34" charset="0"/>
              <a:buChar char="•"/>
              <a:tabLst>
                <a:tab pos="457200" algn="l"/>
              </a:tabLst>
            </a:pPr>
            <a:r>
              <a:rPr lang="en-US" sz="1800" b="1" dirty="0"/>
              <a:t>Exemple : </a:t>
            </a:r>
            <a:r>
              <a:rPr lang="en-US" sz="1800" dirty="0"/>
              <a:t>la recherche sur les subventions aux transports publics influence les politiques gouvernementales</a:t>
            </a:r>
          </a:p>
        </p:txBody>
      </p:sp>
      <p:sp>
        <p:nvSpPr>
          <p:cNvPr id="3" name="object 3">
            <a:extLst>
              <a:ext uri="{FF2B5EF4-FFF2-40B4-BE49-F238E27FC236}">
                <a16:creationId xmlns:a16="http://schemas.microsoft.com/office/drawing/2014/main" id="{ED43D10D-3EDC-45BC-C4E3-EE158408A85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1.1.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Pourquoi la recherche dans le domaine des transports ?</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7E0C80DF-7F42-CF63-C3BD-5FBDA4CADFBF}"/>
              </a:ext>
            </a:extLst>
          </p:cNvPr>
          <p:cNvSpPr>
            <a:spLocks noGrp="1"/>
          </p:cNvSpPr>
          <p:nvPr>
            <p:ph type="sldNum" sz="quarter" idx="7"/>
          </p:nvPr>
        </p:nvSpPr>
        <p:spPr/>
        <p:txBody>
          <a:bodyPr/>
          <a:lstStyle/>
          <a:p>
            <a:pPr marL="103685">
              <a:lnSpc>
                <a:spcPts val="1633"/>
              </a:lnSpc>
            </a:pPr>
            <a:fld id="{81D60167-4931-47E6-BA6A-407CBD079E47}" type="slidenum">
              <a:rPr lang="en-AT" spc="-64" smtClean="0"/>
              <a:t>6</a:t>
            </a:fld>
            <a:endParaRPr lang="en-AT" spc="-64" dirty="0"/>
          </a:p>
        </p:txBody>
      </p:sp>
      <p:sp>
        <p:nvSpPr>
          <p:cNvPr id="6" name="object 6">
            <a:extLst>
              <a:ext uri="{FF2B5EF4-FFF2-40B4-BE49-F238E27FC236}">
                <a16:creationId xmlns:a16="http://schemas.microsoft.com/office/drawing/2014/main" id="{FB4512AB-B330-F35A-CCCB-791D6C47FEF6}"/>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8" name="object 6">
            <a:extLst>
              <a:ext uri="{FF2B5EF4-FFF2-40B4-BE49-F238E27FC236}">
                <a16:creationId xmlns:a16="http://schemas.microsoft.com/office/drawing/2014/main" id="{73322D85-6BE4-62D2-5E82-050125870C8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4280608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038A6-6AC3-F5FD-180C-04D0A39BEC8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30147DB-E80C-50AA-7525-A053A184EEB9}"/>
              </a:ext>
            </a:extLst>
          </p:cNvPr>
          <p:cNvSpPr txBox="1">
            <a:spLocks noGrp="1"/>
          </p:cNvSpPr>
          <p:nvPr>
            <p:ph type="title"/>
          </p:nvPr>
        </p:nvSpPr>
        <p:spPr>
          <a:xfrm>
            <a:off x="726280" y="428923"/>
            <a:ext cx="9713119" cy="385820"/>
          </a:xfrm>
          <a:prstGeom prst="rect">
            <a:avLst/>
          </a:prstGeom>
          <a:solidFill>
            <a:srgbClr val="FD001F"/>
          </a:solidFill>
        </p:spPr>
        <p:txBody>
          <a:bodyPr vert="horz" wrap="square" lIns="0" tIns="16329" rIns="0" bIns="0" rtlCol="0">
            <a:spAutoFit/>
          </a:bodyPr>
          <a:lstStyle/>
          <a:p>
            <a:r>
              <a:rPr lang="en-US" sz="2400" b="1" dirty="0">
                <a:solidFill>
                  <a:schemeClr val="bg1"/>
                </a:solidFill>
              </a:rPr>
              <a:t>1. Introduction aux méthodes de recherche dans le domaine des transports</a:t>
            </a:r>
          </a:p>
        </p:txBody>
      </p:sp>
      <p:pic>
        <p:nvPicPr>
          <p:cNvPr id="9" name="Picture 8" descr="A diagram of a method&#10;&#10;AI-generated content may be incorrect.">
            <a:extLst>
              <a:ext uri="{FF2B5EF4-FFF2-40B4-BE49-F238E27FC236}">
                <a16:creationId xmlns:a16="http://schemas.microsoft.com/office/drawing/2014/main" id="{2D3FB2C1-F132-D8FF-3385-29B896C6E819}"/>
              </a:ext>
            </a:extLst>
          </p:cNvPr>
          <p:cNvPicPr>
            <a:picLocks noChangeAspect="1"/>
          </p:cNvPicPr>
          <p:nvPr/>
        </p:nvPicPr>
        <p:blipFill>
          <a:blip r:embed="rId2" cstate="print">
            <a:extLst>
              <a:ext uri="{28A0092B-C50C-407E-A947-70E740481C1C}">
                <a14:useLocalDpi xmlns:a14="http://schemas.microsoft.com/office/drawing/2010/main" val="0"/>
              </a:ext>
            </a:extLst>
          </a:blip>
          <a:srcRect t="17305"/>
          <a:stretch/>
        </p:blipFill>
        <p:spPr>
          <a:xfrm>
            <a:off x="2256335" y="1380522"/>
            <a:ext cx="7673079" cy="4867979"/>
          </a:xfrm>
          <a:prstGeom prst="rect">
            <a:avLst/>
          </a:prstGeom>
        </p:spPr>
      </p:pic>
      <p:sp>
        <p:nvSpPr>
          <p:cNvPr id="3" name="Slide Number Placeholder 2">
            <a:extLst>
              <a:ext uri="{FF2B5EF4-FFF2-40B4-BE49-F238E27FC236}">
                <a16:creationId xmlns:a16="http://schemas.microsoft.com/office/drawing/2014/main" id="{93DB2050-3E70-B7C2-5D30-648C327E51B4}"/>
              </a:ext>
            </a:extLst>
          </p:cNvPr>
          <p:cNvSpPr>
            <a:spLocks noGrp="1"/>
          </p:cNvSpPr>
          <p:nvPr>
            <p:ph type="sldNum" sz="quarter" idx="7"/>
          </p:nvPr>
        </p:nvSpPr>
        <p:spPr/>
        <p:txBody>
          <a:bodyPr/>
          <a:lstStyle/>
          <a:p>
            <a:pPr marL="103685">
              <a:lnSpc>
                <a:spcPts val="1633"/>
              </a:lnSpc>
            </a:pPr>
            <a:fld id="{81D60167-4931-47E6-BA6A-407CBD079E47}" type="slidenum">
              <a:rPr lang="en-AT" spc="-64" smtClean="0"/>
              <a:t>7</a:t>
            </a:fld>
            <a:endParaRPr lang="en-AT" spc="-64" dirty="0"/>
          </a:p>
        </p:txBody>
      </p:sp>
      <p:sp>
        <p:nvSpPr>
          <p:cNvPr id="5" name="object 3">
            <a:extLst>
              <a:ext uri="{FF2B5EF4-FFF2-40B4-BE49-F238E27FC236}">
                <a16:creationId xmlns:a16="http://schemas.microsoft.com/office/drawing/2014/main" id="{925B6E4A-BBF3-5B15-6B91-CBAF110E985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1.2. Caractéristiques de la recherche dans le domaine des transports</a:t>
            </a:r>
            <a:endParaRPr lang="en-GB" sz="3200" b="1" dirty="0">
              <a:solidFill>
                <a:schemeClr val="tx1"/>
              </a:solidFill>
              <a:latin typeface="Aptos" panose="020B0004020202020204" pitchFamily="34" charset="0"/>
              <a:cs typeface="Arial"/>
            </a:endParaRPr>
          </a:p>
        </p:txBody>
      </p:sp>
      <p:sp>
        <p:nvSpPr>
          <p:cNvPr id="4" name="object 6">
            <a:extLst>
              <a:ext uri="{FF2B5EF4-FFF2-40B4-BE49-F238E27FC236}">
                <a16:creationId xmlns:a16="http://schemas.microsoft.com/office/drawing/2014/main" id="{4E2FD22D-3459-8D1C-751C-50E8A5DC33E7}"/>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6" name="object 6">
            <a:extLst>
              <a:ext uri="{FF2B5EF4-FFF2-40B4-BE49-F238E27FC236}">
                <a16:creationId xmlns:a16="http://schemas.microsoft.com/office/drawing/2014/main" id="{CA1F520B-35D0-3522-8270-0B0C009A0AF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3566836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5C0AC-2464-1705-3CE5-03E2945FC59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2E95663-3A55-3003-86AC-22B8B4FB2180}"/>
              </a:ext>
            </a:extLst>
          </p:cNvPr>
          <p:cNvSpPr txBox="1">
            <a:spLocks noGrp="1"/>
          </p:cNvSpPr>
          <p:nvPr>
            <p:ph type="title"/>
          </p:nvPr>
        </p:nvSpPr>
        <p:spPr>
          <a:xfrm>
            <a:off x="726281" y="422573"/>
            <a:ext cx="9636919" cy="385820"/>
          </a:xfrm>
          <a:prstGeom prst="rect">
            <a:avLst/>
          </a:prstGeom>
          <a:solidFill>
            <a:srgbClr val="FD001F"/>
          </a:solidFill>
        </p:spPr>
        <p:txBody>
          <a:bodyPr vert="horz" wrap="square" lIns="0" tIns="16329" rIns="0" bIns="0" rtlCol="0">
            <a:spAutoFit/>
          </a:bodyPr>
          <a:lstStyle/>
          <a:p>
            <a:r>
              <a:rPr lang="en-US" sz="2400" b="1" dirty="0">
                <a:solidFill>
                  <a:schemeClr val="bg1"/>
                </a:solidFill>
              </a:rPr>
              <a:t>1. Introduction aux méthodes de recherche dans le domaine des transports</a:t>
            </a:r>
          </a:p>
        </p:txBody>
      </p:sp>
      <p:sp>
        <p:nvSpPr>
          <p:cNvPr id="3" name="object 3">
            <a:extLst>
              <a:ext uri="{FF2B5EF4-FFF2-40B4-BE49-F238E27FC236}">
                <a16:creationId xmlns:a16="http://schemas.microsoft.com/office/drawing/2014/main" id="{107700E7-A398-A764-87AD-A487549422D6}"/>
              </a:ext>
            </a:extLst>
          </p:cNvPr>
          <p:cNvSpPr txBox="1"/>
          <p:nvPr/>
        </p:nvSpPr>
        <p:spPr>
          <a:xfrm>
            <a:off x="733424" y="1298459"/>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Recherche fondamentale et recherche appliquée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1BD64257-A174-0E49-981B-2A505ACA60BE}"/>
              </a:ext>
            </a:extLst>
          </p:cNvPr>
          <p:cNvSpPr txBox="1"/>
          <p:nvPr/>
        </p:nvSpPr>
        <p:spPr>
          <a:xfrm>
            <a:off x="733424" y="1788186"/>
            <a:ext cx="11558890" cy="719245"/>
          </a:xfrm>
          <a:prstGeom prst="rect">
            <a:avLst/>
          </a:prstGeom>
        </p:spPr>
        <p:txBody>
          <a:bodyPr vert="horz" wrap="square" lIns="0" tIns="16329" rIns="0" bIns="0" rtlCol="0">
            <a:spAutoFit/>
          </a:bodyPr>
          <a:lstStyle/>
          <a:p>
            <a:pPr marL="742950" marR="0" lvl="1" indent="-285750">
              <a:lnSpc>
                <a:spcPct val="100000"/>
              </a:lnSpc>
              <a:spcBef>
                <a:spcPts val="600"/>
              </a:spcBef>
              <a:spcAft>
                <a:spcPts val="800"/>
              </a:spcAft>
              <a:buSzPct val="100000"/>
              <a:buFont typeface="Arial" panose="020B0604020202020204" pitchFamily="34" charset="0"/>
              <a:buChar char="•"/>
              <a:tabLst>
                <a:tab pos="914400" algn="l"/>
              </a:tabLst>
            </a:pPr>
            <a:r>
              <a:rPr lang="en-US" sz="1700" b="1" kern="100" dirty="0">
                <a:effectLst/>
                <a:latin typeface="Aptos" panose="020B0004020202020204" pitchFamily="34" charset="0"/>
                <a:ea typeface="Aptos" panose="020B0004020202020204" pitchFamily="34" charset="0"/>
                <a:cs typeface="Times New Roman" panose="02020603050405020304" pitchFamily="18" charset="0"/>
              </a:rPr>
              <a:t>Recherche fondamentale : </a:t>
            </a:r>
            <a:r>
              <a:rPr lang="en-US" sz="1700" kern="100" dirty="0">
                <a:effectLst/>
                <a:latin typeface="Aptos" panose="020B0004020202020204" pitchFamily="34" charset="0"/>
                <a:ea typeface="Aptos" panose="020B0004020202020204" pitchFamily="34" charset="0"/>
                <a:cs typeface="Times New Roman" panose="02020603050405020304" pitchFamily="18" charset="0"/>
              </a:rPr>
              <a:t>études théoriques (par exemple, élasticité de la demande en matière de transport)</a:t>
            </a:r>
          </a:p>
          <a:p>
            <a:pPr marL="742950" marR="0" lvl="1" indent="-285750">
              <a:lnSpc>
                <a:spcPct val="100000"/>
              </a:lnSpc>
              <a:spcBef>
                <a:spcPts val="600"/>
              </a:spcBef>
              <a:spcAft>
                <a:spcPts val="800"/>
              </a:spcAft>
              <a:buSzPct val="100000"/>
              <a:buFont typeface="Arial" panose="020B0604020202020204" pitchFamily="34" charset="0"/>
              <a:buChar char="•"/>
              <a:tabLst>
                <a:tab pos="914400" algn="l"/>
              </a:tabLst>
            </a:pPr>
            <a:r>
              <a:rPr lang="en-US" sz="1700" b="1" kern="100" dirty="0">
                <a:effectLst/>
                <a:latin typeface="Aptos" panose="020B0004020202020204" pitchFamily="34" charset="0"/>
                <a:ea typeface="Aptos" panose="020B0004020202020204" pitchFamily="34" charset="0"/>
                <a:cs typeface="Times New Roman" panose="02020603050405020304" pitchFamily="18" charset="0"/>
              </a:rPr>
              <a:t>Recherche appliquée : </a:t>
            </a:r>
            <a:r>
              <a:rPr lang="en-US" sz="1700" kern="100" dirty="0">
                <a:effectLst/>
                <a:latin typeface="Aptos" panose="020B0004020202020204" pitchFamily="34" charset="0"/>
                <a:ea typeface="Aptos" panose="020B0004020202020204" pitchFamily="34" charset="0"/>
                <a:cs typeface="Times New Roman" panose="02020603050405020304" pitchFamily="18" charset="0"/>
              </a:rPr>
              <a:t>applications pratiques (par exemple, optimisation des itinéraires des transports publics)</a:t>
            </a:r>
            <a:endParaRPr lang="en-US" sz="1700" dirty="0">
              <a:latin typeface="Aptos" panose="020B0004020202020204" pitchFamily="34" charset="0"/>
            </a:endParaRPr>
          </a:p>
        </p:txBody>
      </p:sp>
      <p:sp>
        <p:nvSpPr>
          <p:cNvPr id="11" name="object 3">
            <a:extLst>
              <a:ext uri="{FF2B5EF4-FFF2-40B4-BE49-F238E27FC236}">
                <a16:creationId xmlns:a16="http://schemas.microsoft.com/office/drawing/2014/main" id="{27DBFA18-B926-7A23-4A89-FAB97C758B21}"/>
              </a:ext>
            </a:extLst>
          </p:cNvPr>
          <p:cNvSpPr txBox="1"/>
          <p:nvPr/>
        </p:nvSpPr>
        <p:spPr>
          <a:xfrm>
            <a:off x="726282" y="2865133"/>
            <a:ext cx="10725152" cy="308876"/>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900" b="1" kern="100" dirty="0">
                <a:effectLst/>
                <a:latin typeface="Aptos" panose="020B0004020202020204" pitchFamily="34" charset="0"/>
                <a:ea typeface="Aptos" panose="020B0004020202020204" pitchFamily="34" charset="0"/>
                <a:cs typeface="Times New Roman" panose="02020603050405020304" pitchFamily="18" charset="0"/>
              </a:rPr>
              <a:t>Recherche axée sur les politiques vs recherche opérationnelle</a:t>
            </a:r>
            <a:endParaRPr lang="en-US" sz="19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B7DB0F80-4052-9728-8628-097B1AB69A90}"/>
              </a:ext>
            </a:extLst>
          </p:cNvPr>
          <p:cNvSpPr txBox="1"/>
          <p:nvPr/>
        </p:nvSpPr>
        <p:spPr>
          <a:xfrm>
            <a:off x="726282" y="3354860"/>
            <a:ext cx="10725152" cy="719245"/>
          </a:xfrm>
          <a:prstGeom prst="rect">
            <a:avLst/>
          </a:prstGeom>
        </p:spPr>
        <p:txBody>
          <a:bodyPr vert="horz" wrap="square" lIns="0" tIns="16329" rIns="0" bIns="0" rtlCol="0">
            <a:spAutoFit/>
          </a:bodyPr>
          <a:lstStyle/>
          <a:p>
            <a:pPr marL="742950" marR="0" lvl="1" indent="-285750">
              <a:lnSpc>
                <a:spcPct val="100000"/>
              </a:lnSpc>
              <a:spcBef>
                <a:spcPts val="600"/>
              </a:spcBef>
              <a:spcAft>
                <a:spcPts val="800"/>
              </a:spcAft>
              <a:buSzPct val="100000"/>
              <a:buFont typeface="Arial" panose="020B0604020202020204" pitchFamily="34" charset="0"/>
              <a:buChar char="•"/>
              <a:tabLst>
                <a:tab pos="914400" algn="l"/>
              </a:tabLst>
            </a:pPr>
            <a:r>
              <a:rPr lang="en-US" sz="1700" b="1" kern="100" dirty="0">
                <a:effectLst/>
                <a:latin typeface="Aptos" panose="020B0004020202020204" pitchFamily="34" charset="0"/>
                <a:ea typeface="Aptos" panose="020B0004020202020204" pitchFamily="34" charset="0"/>
                <a:cs typeface="Times New Roman" panose="02020603050405020304" pitchFamily="18" charset="0"/>
              </a:rPr>
              <a:t>Politique : </a:t>
            </a:r>
            <a:r>
              <a:rPr lang="en-US" sz="1700" kern="100" dirty="0">
                <a:effectLst/>
                <a:latin typeface="Aptos" panose="020B0004020202020204" pitchFamily="34" charset="0"/>
                <a:ea typeface="Aptos" panose="020B0004020202020204" pitchFamily="34" charset="0"/>
                <a:cs typeface="Times New Roman" panose="02020603050405020304" pitchFamily="18" charset="0"/>
              </a:rPr>
              <a:t>étude des réglementations en matière de transport et de leur impact</a:t>
            </a:r>
          </a:p>
          <a:p>
            <a:pPr marL="742950" marR="0" lvl="1" indent="-285750">
              <a:lnSpc>
                <a:spcPct val="100000"/>
              </a:lnSpc>
              <a:spcBef>
                <a:spcPts val="600"/>
              </a:spcBef>
              <a:spcAft>
                <a:spcPts val="800"/>
              </a:spcAft>
              <a:buSzPct val="100000"/>
              <a:buFont typeface="Arial" panose="020B0604020202020204" pitchFamily="34" charset="0"/>
              <a:buChar char="•"/>
              <a:tabLst>
                <a:tab pos="914400" algn="l"/>
              </a:tabLst>
            </a:pPr>
            <a:r>
              <a:rPr lang="en-US" sz="1700" b="1" kern="100" dirty="0">
                <a:effectLst/>
                <a:latin typeface="Aptos" panose="020B0004020202020204" pitchFamily="34" charset="0"/>
                <a:ea typeface="Aptos" panose="020B0004020202020204" pitchFamily="34" charset="0"/>
                <a:cs typeface="Times New Roman" panose="02020603050405020304" pitchFamily="18" charset="0"/>
              </a:rPr>
              <a:t>Opérationnelle : </a:t>
            </a:r>
            <a:r>
              <a:rPr lang="en-US" sz="1700" kern="100" dirty="0">
                <a:effectLst/>
                <a:latin typeface="Aptos" panose="020B0004020202020204" pitchFamily="34" charset="0"/>
                <a:ea typeface="Aptos" panose="020B0004020202020204" pitchFamily="34" charset="0"/>
                <a:cs typeface="Times New Roman" panose="02020603050405020304" pitchFamily="18" charset="0"/>
              </a:rPr>
              <a:t>amélioration de la logistique, de la planification et de l'efficacité des services</a:t>
            </a:r>
          </a:p>
        </p:txBody>
      </p:sp>
      <p:sp>
        <p:nvSpPr>
          <p:cNvPr id="13" name="object 3">
            <a:extLst>
              <a:ext uri="{FF2B5EF4-FFF2-40B4-BE49-F238E27FC236}">
                <a16:creationId xmlns:a16="http://schemas.microsoft.com/office/drawing/2014/main" id="{A0599606-E1F6-66B8-EC61-BB79ED6FBECF}"/>
              </a:ext>
            </a:extLst>
          </p:cNvPr>
          <p:cNvSpPr txBox="1"/>
          <p:nvPr/>
        </p:nvSpPr>
        <p:spPr>
          <a:xfrm>
            <a:off x="733424" y="4380681"/>
            <a:ext cx="10725152" cy="308876"/>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900" b="1" kern="100" dirty="0">
                <a:effectLst/>
                <a:latin typeface="Aptos" panose="020B0004020202020204" pitchFamily="34" charset="0"/>
                <a:ea typeface="Aptos" panose="020B0004020202020204" pitchFamily="34" charset="0"/>
                <a:cs typeface="Times New Roman" panose="02020603050405020304" pitchFamily="18" charset="0"/>
              </a:rPr>
              <a:t>Recherche théorique vs recherche empirique</a:t>
            </a:r>
            <a:endParaRPr lang="en-US" sz="19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object 3">
            <a:extLst>
              <a:ext uri="{FF2B5EF4-FFF2-40B4-BE49-F238E27FC236}">
                <a16:creationId xmlns:a16="http://schemas.microsoft.com/office/drawing/2014/main" id="{41615FBB-9342-0C47-C0F0-65A33AE2D584}"/>
              </a:ext>
            </a:extLst>
          </p:cNvPr>
          <p:cNvSpPr txBox="1"/>
          <p:nvPr/>
        </p:nvSpPr>
        <p:spPr>
          <a:xfrm>
            <a:off x="733424" y="4870408"/>
            <a:ext cx="10725152" cy="719245"/>
          </a:xfrm>
          <a:prstGeom prst="rect">
            <a:avLst/>
          </a:prstGeom>
        </p:spPr>
        <p:txBody>
          <a:bodyPr vert="horz" wrap="square" lIns="0" tIns="16329" rIns="0" bIns="0" rtlCol="0">
            <a:spAutoFit/>
          </a:bodyPr>
          <a:lstStyle/>
          <a:p>
            <a:pPr marL="742950" marR="0" lvl="1" indent="-285750">
              <a:lnSpc>
                <a:spcPct val="100000"/>
              </a:lnSpc>
              <a:spcBef>
                <a:spcPts val="600"/>
              </a:spcBef>
              <a:spcAft>
                <a:spcPts val="800"/>
              </a:spcAft>
              <a:buSzPct val="100000"/>
              <a:buFont typeface="Arial" panose="020B0604020202020204" pitchFamily="34" charset="0"/>
              <a:buChar char="•"/>
              <a:tabLst>
                <a:tab pos="914400" algn="l"/>
              </a:tabLst>
            </a:pPr>
            <a:r>
              <a:rPr lang="en-US" sz="1700" b="1" kern="100" dirty="0">
                <a:effectLst/>
                <a:latin typeface="Aptos" panose="020B0004020202020204" pitchFamily="34" charset="0"/>
                <a:ea typeface="Aptos" panose="020B0004020202020204" pitchFamily="34" charset="0"/>
                <a:cs typeface="Times New Roman" panose="02020603050405020304" pitchFamily="18" charset="0"/>
              </a:rPr>
              <a:t>Théorique : </a:t>
            </a:r>
            <a:r>
              <a:rPr lang="en-US" sz="1700" kern="100" dirty="0">
                <a:effectLst/>
                <a:latin typeface="Aptos" panose="020B0004020202020204" pitchFamily="34" charset="0"/>
                <a:ea typeface="Aptos" panose="020B0004020202020204" pitchFamily="34" charset="0"/>
                <a:cs typeface="Times New Roman" panose="02020603050405020304" pitchFamily="18" charset="0"/>
              </a:rPr>
              <a:t>développement de modèles (par exemple, modèles de tarification de la congestion)</a:t>
            </a:r>
          </a:p>
          <a:p>
            <a:pPr marL="742950" marR="0" lvl="1" indent="-285750">
              <a:lnSpc>
                <a:spcPct val="100000"/>
              </a:lnSpc>
              <a:spcBef>
                <a:spcPts val="600"/>
              </a:spcBef>
              <a:spcAft>
                <a:spcPts val="800"/>
              </a:spcAft>
              <a:buSzPct val="100000"/>
              <a:buFont typeface="Arial" panose="020B0604020202020204" pitchFamily="34" charset="0"/>
              <a:buChar char="•"/>
              <a:tabLst>
                <a:tab pos="914400" algn="l"/>
              </a:tabLst>
            </a:pPr>
            <a:r>
              <a:rPr lang="en-US" sz="1700" b="1" kern="100" dirty="0">
                <a:effectLst/>
                <a:latin typeface="Aptos" panose="020B0004020202020204" pitchFamily="34" charset="0"/>
                <a:ea typeface="Aptos" panose="020B0004020202020204" pitchFamily="34" charset="0"/>
                <a:cs typeface="Times New Roman" panose="02020603050405020304" pitchFamily="18" charset="0"/>
              </a:rPr>
              <a:t>Empirique : </a:t>
            </a:r>
            <a:r>
              <a:rPr lang="en-US" sz="1700" kern="100" dirty="0">
                <a:effectLst/>
                <a:latin typeface="Aptos" panose="020B0004020202020204" pitchFamily="34" charset="0"/>
                <a:ea typeface="Aptos" panose="020B0004020202020204" pitchFamily="34" charset="0"/>
                <a:cs typeface="Times New Roman" panose="02020603050405020304" pitchFamily="18" charset="0"/>
              </a:rPr>
              <a:t>utilisation de données réelles pour valider les théories</a:t>
            </a:r>
          </a:p>
        </p:txBody>
      </p:sp>
      <p:sp>
        <p:nvSpPr>
          <p:cNvPr id="4" name="Slide Number Placeholder 3">
            <a:extLst>
              <a:ext uri="{FF2B5EF4-FFF2-40B4-BE49-F238E27FC236}">
                <a16:creationId xmlns:a16="http://schemas.microsoft.com/office/drawing/2014/main" id="{7DD1FEBB-3D9B-5F99-6527-25D2C8BB087E}"/>
              </a:ext>
            </a:extLst>
          </p:cNvPr>
          <p:cNvSpPr>
            <a:spLocks noGrp="1"/>
          </p:cNvSpPr>
          <p:nvPr>
            <p:ph type="sldNum" sz="quarter" idx="7"/>
          </p:nvPr>
        </p:nvSpPr>
        <p:spPr/>
        <p:txBody>
          <a:bodyPr/>
          <a:lstStyle/>
          <a:p>
            <a:pPr marL="103685">
              <a:lnSpc>
                <a:spcPts val="1633"/>
              </a:lnSpc>
            </a:pPr>
            <a:fld id="{81D60167-4931-47E6-BA6A-407CBD079E47}" type="slidenum">
              <a:rPr lang="en-AT" spc="-64" smtClean="0"/>
              <a:t>8</a:t>
            </a:fld>
            <a:endParaRPr lang="en-AT" spc="-64" dirty="0"/>
          </a:p>
        </p:txBody>
      </p:sp>
      <p:sp>
        <p:nvSpPr>
          <p:cNvPr id="9" name="object 3">
            <a:extLst>
              <a:ext uri="{FF2B5EF4-FFF2-40B4-BE49-F238E27FC236}">
                <a16:creationId xmlns:a16="http://schemas.microsoft.com/office/drawing/2014/main" id="{175638EF-C622-2FA6-532E-98E17D430CE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1.3.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Classification de la recherche sur les transports</a:t>
            </a:r>
            <a:endParaRPr lang="en-GB" sz="3200" b="1" dirty="0">
              <a:solidFill>
                <a:schemeClr val="tx1"/>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1CFD6135-EBAE-C0D8-843A-81EBABE44527}"/>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7" name="object 6">
            <a:extLst>
              <a:ext uri="{FF2B5EF4-FFF2-40B4-BE49-F238E27FC236}">
                <a16:creationId xmlns:a16="http://schemas.microsoft.com/office/drawing/2014/main" id="{D472BEFA-1FFA-E0FC-76AA-679D179A33C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3481499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63A16-9C75-0335-0B54-7874A4A8579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4DF2776-FE32-5336-60D0-F8CFAD078C6D}"/>
              </a:ext>
            </a:extLst>
          </p:cNvPr>
          <p:cNvSpPr/>
          <p:nvPr/>
        </p:nvSpPr>
        <p:spPr>
          <a:xfrm>
            <a:off x="2187273" y="2398564"/>
            <a:ext cx="7430176" cy="182366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solidFill>
                  <a:schemeClr val="bg1"/>
                </a:solidFill>
              </a:rPr>
              <a:t>Aperçu des méthodes de recherche dans le domaine des transports</a:t>
            </a:r>
          </a:p>
        </p:txBody>
      </p:sp>
      <p:sp>
        <p:nvSpPr>
          <p:cNvPr id="2" name="Slide Number Placeholder 1">
            <a:extLst>
              <a:ext uri="{FF2B5EF4-FFF2-40B4-BE49-F238E27FC236}">
                <a16:creationId xmlns:a16="http://schemas.microsoft.com/office/drawing/2014/main" id="{F37444FB-B59F-8D22-A2B4-AED81359830A}"/>
              </a:ext>
            </a:extLst>
          </p:cNvPr>
          <p:cNvSpPr>
            <a:spLocks noGrp="1"/>
          </p:cNvSpPr>
          <p:nvPr>
            <p:ph type="sldNum" sz="quarter" idx="7"/>
          </p:nvPr>
        </p:nvSpPr>
        <p:spPr/>
        <p:txBody>
          <a:bodyPr/>
          <a:lstStyle/>
          <a:p>
            <a:pPr marL="103685">
              <a:lnSpc>
                <a:spcPts val="1633"/>
              </a:lnSpc>
            </a:pPr>
            <a:fld id="{81D60167-4931-47E6-BA6A-407CBD079E47}" type="slidenum">
              <a:rPr lang="en-AT" spc="-64" smtClean="0"/>
              <a:t>9</a:t>
            </a:fld>
            <a:endParaRPr lang="en-AT" spc="-64" dirty="0"/>
          </a:p>
        </p:txBody>
      </p:sp>
      <p:sp>
        <p:nvSpPr>
          <p:cNvPr id="4" name="object 6">
            <a:extLst>
              <a:ext uri="{FF2B5EF4-FFF2-40B4-BE49-F238E27FC236}">
                <a16:creationId xmlns:a16="http://schemas.microsoft.com/office/drawing/2014/main" id="{33F221A4-5480-7BDB-4B50-142D291EFD5D}"/>
              </a:ext>
            </a:extLst>
          </p:cNvPr>
          <p:cNvSpPr txBox="1">
            <a:spLocks noGrp="1"/>
          </p:cNvSpPr>
          <p:nvPr>
            <p:ph type="ftr" sz="quarter" idx="5"/>
          </p:nvPr>
        </p:nvSpPr>
        <p:spPr>
          <a:xfrm>
            <a:off x="763501" y="6349505"/>
            <a:ext cx="49312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10" dirty="0">
                <a:solidFill>
                  <a:prstClr val="black"/>
                </a:solidFill>
              </a:rPr>
              <a:t>Introduction à la recherche et à </a:t>
            </a:r>
            <a:r>
              <a:rPr lang="en-US" sz="1210" dirty="0" err="1">
                <a:solidFill>
                  <a:prstClr val="black"/>
                </a:solidFill>
              </a:rPr>
              <a:t>l'analyse</a:t>
            </a:r>
            <a:r>
              <a:rPr lang="en-US" sz="1210" dirty="0">
                <a:solidFill>
                  <a:prstClr val="black"/>
                </a:solidFill>
              </a:rPr>
              <a:t> dans le </a:t>
            </a:r>
            <a:r>
              <a:rPr lang="en-US" sz="1210" dirty="0" err="1">
                <a:solidFill>
                  <a:prstClr val="black"/>
                </a:solidFill>
              </a:rPr>
              <a:t>domaine</a:t>
            </a:r>
            <a:r>
              <a:rPr lang="en-US" sz="1210" dirty="0">
                <a:solidFill>
                  <a:prstClr val="black"/>
                </a:solidFill>
              </a:rPr>
              <a:t> des transports</a:t>
            </a:r>
            <a:endParaRPr sz="1210" spc="-13" dirty="0">
              <a:solidFill>
                <a:prstClr val="black"/>
              </a:solidFill>
            </a:endParaRPr>
          </a:p>
        </p:txBody>
      </p:sp>
      <p:sp>
        <p:nvSpPr>
          <p:cNvPr id="7" name="object 6">
            <a:extLst>
              <a:ext uri="{FF2B5EF4-FFF2-40B4-BE49-F238E27FC236}">
                <a16:creationId xmlns:a16="http://schemas.microsoft.com/office/drawing/2014/main" id="{FD5412FF-82CB-85DF-A020-81163F2DF94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10" b="1" dirty="0" err="1">
                <a:latin typeface="Aptos" panose="020B0004020202020204" pitchFamily="34" charset="0"/>
              </a:rPr>
              <a:t>Méthodes</a:t>
            </a:r>
            <a:r>
              <a:rPr lang="en-US" sz="1210" b="1" dirty="0">
                <a:latin typeface="Aptos" panose="020B0004020202020204" pitchFamily="34" charset="0"/>
              </a:rPr>
              <a:t> de recherche sur les transports</a:t>
            </a:r>
            <a:endParaRPr lang="en-GB" sz="1210" b="1" dirty="0">
              <a:latin typeface="Aptos" panose="020B0004020202020204" pitchFamily="34" charset="0"/>
            </a:endParaRPr>
          </a:p>
        </p:txBody>
      </p:sp>
    </p:spTree>
    <p:extLst>
      <p:ext uri="{BB962C8B-B14F-4D97-AF65-F5344CB8AC3E}">
        <p14:creationId xmlns:p14="http://schemas.microsoft.com/office/powerpoint/2010/main" val="842996945"/>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www.w3.org/XML/1998/namespace"/>
    <ds:schemaRef ds:uri="d7c2d7e5-d637-40e7-a03d-32f79b35a394"/>
    <ds:schemaRef ds:uri="http://purl.org/dc/elements/1.1/"/>
    <ds:schemaRef ds:uri="http://schemas.microsoft.com/office/2006/documentManagement/types"/>
    <ds:schemaRef ds:uri="http://purl.org/dc/terms/"/>
    <ds:schemaRef ds:uri="597320a7-26c9-4ada-a5d3-9ce4cfbbe2b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DAB8BA4A-13AB-4E89-8981-18EFD9DA34CA}"/>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8790</TotalTime>
  <Words>4819</Words>
  <Application>Microsoft Office PowerPoint</Application>
  <PresentationFormat>Widescreen</PresentationFormat>
  <Paragraphs>490</Paragraphs>
  <Slides>45</Slides>
  <Notes>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45</vt:i4>
      </vt:variant>
    </vt:vector>
  </HeadingPairs>
  <TitlesOfParts>
    <vt:vector size="57" baseType="lpstr">
      <vt:lpstr>Aptos</vt:lpstr>
      <vt:lpstr>Arial</vt:lpstr>
      <vt:lpstr>Arial Rounded MT Bold</vt:lpstr>
      <vt:lpstr>Calibri</vt:lpstr>
      <vt:lpstr>Courier New</vt:lpstr>
      <vt:lpstr>Helvetica Neue</vt:lpstr>
      <vt:lpstr>Helvetica Neue Medium</vt:lpstr>
      <vt:lpstr>Montserrat Regular</vt:lpstr>
      <vt:lpstr>Symbol</vt:lpstr>
      <vt:lpstr>Wingdings</vt:lpstr>
      <vt:lpstr>21_BasicWhite</vt:lpstr>
      <vt:lpstr>Office Theme</vt:lpstr>
      <vt:lpstr>Recherche et analyse dans le domaine des transports</vt:lpstr>
      <vt:lpstr>PowerPoint Presentation</vt:lpstr>
      <vt:lpstr>Table des matières</vt:lpstr>
      <vt:lpstr>Objectifs</vt:lpstr>
      <vt:lpstr>PowerPoint Presentation</vt:lpstr>
      <vt:lpstr>1. Introduction aux méthodes de recherche dans le domaine des transports</vt:lpstr>
      <vt:lpstr>1. Introduction aux méthodes de recherche dans le domaine des transports</vt:lpstr>
      <vt:lpstr>1. Introduction aux méthodes de recherche dans le domaine des transports</vt:lpstr>
      <vt:lpstr>PowerPoint Presentation</vt:lpstr>
      <vt:lpstr>2. Aperçu des méthodes de recherche en matière de transport</vt:lpstr>
      <vt:lpstr>PowerPoint Presentation</vt:lpstr>
      <vt:lpstr>3. Méthodes de recherche quantitative</vt:lpstr>
      <vt:lpstr>3. Méthodes de recherche quantitative</vt:lpstr>
      <vt:lpstr>3. Méthodes de recherche quantitative</vt:lpstr>
      <vt:lpstr>3. Méthodes de recherche quantitative</vt:lpstr>
      <vt:lpstr>3. Méthodes de recherche quantitative</vt:lpstr>
      <vt:lpstr>3. Méthodes de recherche quantitative</vt:lpstr>
      <vt:lpstr>3. Méthodes de recherche quantitative</vt:lpstr>
      <vt:lpstr>3. Méthodes de recherche quantitative</vt:lpstr>
      <vt:lpstr>PowerPoint Presentation</vt:lpstr>
      <vt:lpstr>4. Méthodes de recherche qualitative</vt:lpstr>
      <vt:lpstr>4. Méthodes de recherche qualitative</vt:lpstr>
      <vt:lpstr>4. Méthodes de recherche qualitative</vt:lpstr>
      <vt:lpstr>4. Méthodes de recherche qualitative</vt:lpstr>
      <vt:lpstr>4. Méthodes de recherche qualitative</vt:lpstr>
      <vt:lpstr>4. Méthodes de recherche qualitative</vt:lpstr>
      <vt:lpstr>4. Méthodes de recherche qualitative</vt:lpstr>
      <vt:lpstr>4. Méthodes de recherche qualitative</vt:lpstr>
      <vt:lpstr>PowerPoint Presentation</vt:lpstr>
      <vt:lpstr>5. Recherche à méthodes mixtes</vt:lpstr>
      <vt:lpstr>5. Recherche utilisant des méthodes mixtes</vt:lpstr>
      <vt:lpstr>5. Recherche à méthodes mixtes</vt:lpstr>
      <vt:lpstr>5. Recherche à méthodes mixtes</vt:lpstr>
      <vt:lpstr>5. Recherche à méthodes mixtes</vt:lpstr>
      <vt:lpstr>5. Recherche à méthodes mixtes</vt:lpstr>
      <vt:lpstr>PowerPoint Presentation</vt:lpstr>
      <vt:lpstr>6. Collecte de données dans la recherche sur les transports</vt:lpstr>
      <vt:lpstr>6. Collecte de données dans le domaine de la recherche sur les transports</vt:lpstr>
      <vt:lpstr>6. Collecte de données dans le domaine de la recherche sur les transports</vt:lpstr>
      <vt:lpstr>6. Collecte de données dans la recherche sur les transports</vt:lpstr>
      <vt:lpstr>6. Collecte de données dans la recherche sur les transports</vt:lpstr>
      <vt:lpstr>PowerPoint Presentation</vt:lpstr>
      <vt:lpstr>6. Quiz et discussion de groupe</vt:lpstr>
      <vt:lpstr>6. Quiz et discussion de groupe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docId:4B2CEAEE82AEF61CF2F2574EFAF29B81</cp:keywords>
  <cp:lastModifiedBy>Wojciech Kustra</cp:lastModifiedBy>
  <cp:revision>70</cp:revision>
  <dcterms:modified xsi:type="dcterms:W3CDTF">2026-05-10T11:31:05Z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