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63" dt="2026-07-22T15:40:02.5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5:43:45.624" v="412"/>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mod">
        <pc:chgData name="office365" userId="5fcdbc0c-b1d0-4b52-bc28-28c25c9fccde" providerId="ADAL" clId="{839C158B-1674-498C-8D10-D29DEC7F3344}" dt="2026-07-22T15:43:45.622" v="405"/>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mod">
        <pc:chgData name="office365" userId="5fcdbc0c-b1d0-4b52-bc28-28c25c9fccde" providerId="ADAL" clId="{839C158B-1674-498C-8D10-D29DEC7F3344}" dt="2026-07-22T15:43:45.622" v="406"/>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mod">
        <pc:chgData name="office365" userId="5fcdbc0c-b1d0-4b52-bc28-28c25c9fccde" providerId="ADAL" clId="{839C158B-1674-498C-8D10-D29DEC7F3344}" dt="2026-07-22T15:43:45.624" v="40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mod">
        <pc:chgData name="office365" userId="5fcdbc0c-b1d0-4b52-bc28-28c25c9fccde" providerId="ADAL" clId="{839C158B-1674-498C-8D10-D29DEC7F3344}" dt="2026-07-22T15:43:45.624" v="408"/>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mod">
        <pc:chgData name="office365" userId="5fcdbc0c-b1d0-4b52-bc28-28c25c9fccde" providerId="ADAL" clId="{839C158B-1674-498C-8D10-D29DEC7F3344}" dt="2026-07-22T15:43:45.624" v="409"/>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mod">
        <pc:chgData name="office365" userId="5fcdbc0c-b1d0-4b52-bc28-28c25c9fccde" providerId="ADAL" clId="{839C158B-1674-498C-8D10-D29DEC7F3344}" dt="2026-07-22T15:43:45.624" v="410"/>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mod">
        <pc:chgData name="office365" userId="5fcdbc0c-b1d0-4b52-bc28-28c25c9fccde" providerId="ADAL" clId="{839C158B-1674-498C-8D10-D29DEC7F3344}" dt="2026-07-22T15:43:45.624" v="411"/>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mod">
        <pc:chgData name="office365" userId="5fcdbc0c-b1d0-4b52-bc28-28c25c9fccde" providerId="ADAL" clId="{839C158B-1674-498C-8D10-D29DEC7F3344}" dt="2026-07-22T15:43:45.624" v="412"/>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389764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87853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478740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248131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2968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141115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013218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36313463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Too much grout: excess water, over-vibration or slow machine → reduce water, adjust vibration and control speed.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Irregular tining: poor finishing process or unstable tining equipment → check tining equipment and trackline.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Edge slump: inconsistent mix or edge overbuild problem → verify slump, air, gradation and edge support.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Surface drying: delayed curing or hot wind → start curing earlier and fog surface.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Frequent paver stops: poor delivery coordination → improve batching and delivery continuity.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Checklist: line/grade control, uniform base, consistent production and delivery, continuous paver motion, adequate vibration, timely texturing and curing.</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D56B816-0F88-875A-CC2F-91206BDAD1DA}"/>
              </a:ext>
            </a:extLst>
          </p:cNvPr>
          <p:cNvSpPr>
            <a:spLocks noGrp="1"/>
          </p:cNvSpPr>
          <p:nvPr>
            <p:ph type="title"/>
          </p:nvPr>
        </p:nvSpPr>
        <p:spPr>
          <a:xfrm>
            <a:off x="603253" y="539751"/>
            <a:ext cx="7366000" cy="762000"/>
          </a:xfrm>
        </p:spPr>
        <p:txBody>
          <a:bodyPr/>
          <a:lstStyle/>
          <a:p>
            <a:r>
              <a:rPr lang="en-US" dirty="0"/>
              <a:t>Slide 7. Expected answer / solution</a:t>
            </a:r>
            <a:endParaRPr lang="en-US"/>
          </a:p>
        </p:txBody>
      </p:sp>
    </p:spTree>
    <p:extLst>
      <p:ext uri="{BB962C8B-B14F-4D97-AF65-F5344CB8AC3E}">
        <p14:creationId xmlns:p14="http://schemas.microsoft.com/office/powerpoint/2010/main" val="5805135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distinguish mix problems from equipment problems and understand curing as a durability issue.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adding water to improve workability without considering strength; ignoring timing of sawing; focusing only on surface appearance.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would PCC be preferable to asphalt on heavily loaded bus terminal areas? Why?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D4DFD895-7340-8DB4-8102-21861E38418F}"/>
              </a:ext>
            </a:extLst>
          </p:cNvPr>
          <p:cNvSpPr>
            <a:spLocks noGrp="1"/>
          </p:cNvSpPr>
          <p:nvPr>
            <p:ph type="title"/>
          </p:nvPr>
        </p:nvSpPr>
        <p:spPr>
          <a:xfrm>
            <a:off x="603253" y="539751"/>
            <a:ext cx="7366000" cy="762000"/>
          </a:xfrm>
        </p:spPr>
        <p:txBody>
          <a:bodyPr/>
          <a:lstStyle/>
          <a:p>
            <a:r>
              <a:rPr lang="en-US" dirty="0"/>
              <a:t>Slide 8. Teacher notes</a:t>
            </a:r>
            <a:endParaRPr lang="en-US"/>
          </a:p>
        </p:txBody>
      </p:sp>
    </p:spTree>
    <p:extLst>
      <p:ext uri="{BB962C8B-B14F-4D97-AF65-F5344CB8AC3E}">
        <p14:creationId xmlns:p14="http://schemas.microsoft.com/office/powerpoint/2010/main" val="219328550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4986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12</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Mixed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PCC pavements, paver set-up, curing, texturing, defect diagnosis</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Concrete pavement for a bus terminal access road in Cameroon</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E6E918F0-1E5A-9D41-46ED-F502E02E7EF3}"/>
              </a:ext>
            </a:extLst>
          </p:cNvPr>
          <p:cNvSpPr>
            <a:spLocks noGrp="1"/>
          </p:cNvSpPr>
          <p:nvPr>
            <p:ph type="title"/>
          </p:nvPr>
        </p:nvSpPr>
        <p:spPr>
          <a:xfrm>
            <a:off x="603253" y="539751"/>
            <a:ext cx="7366000" cy="762000"/>
          </a:xfrm>
        </p:spPr>
        <p:txBody>
          <a:bodyPr/>
          <a:lstStyle/>
          <a:p>
            <a:r>
              <a:rPr lang="en-US" dirty="0"/>
              <a:t>PCC pavement construction in hot weather</a:t>
            </a:r>
            <a:endParaRPr lang="en-US"/>
          </a:p>
        </p:txBody>
      </p:sp>
    </p:spTree>
    <p:extLst>
      <p:ext uri="{BB962C8B-B14F-4D97-AF65-F5344CB8AC3E}">
        <p14:creationId xmlns:p14="http://schemas.microsoft.com/office/powerpoint/2010/main" val="247153011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Identify good PCC placement practices.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Diagnose common PCC pavement construction defects.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Propose hot-weather precautions.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Explain the importance of curing and timely sawing.</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DF8EF408-E9E8-ECD5-55E9-047A56ABD95E}"/>
              </a:ext>
            </a:extLst>
          </p:cNvPr>
          <p:cNvSpPr>
            <a:spLocks noGrp="1"/>
          </p:cNvSpPr>
          <p:nvPr>
            <p:ph type="title"/>
          </p:nvPr>
        </p:nvSpPr>
        <p:spPr>
          <a:xfrm>
            <a:off x="603253" y="539751"/>
            <a:ext cx="7366000" cy="762000"/>
          </a:xfrm>
        </p:spPr>
        <p:txBody>
          <a:bodyPr/>
          <a:lstStyle/>
          <a:p>
            <a:r>
              <a:rPr lang="en-US" dirty="0"/>
              <a:t>Slide 2. Learning objectives</a:t>
            </a:r>
            <a:endParaRPr lang="en-US"/>
          </a:p>
        </p:txBody>
      </p:sp>
    </p:spTree>
    <p:extLst>
      <p:ext uri="{BB962C8B-B14F-4D97-AF65-F5344CB8AC3E}">
        <p14:creationId xmlns:p14="http://schemas.microsoft.com/office/powerpoint/2010/main" val="29965708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concrete pavement is being constructed for a bus terminal access road.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During construction: air temperature is high; paver movement is irregular; surface shows too much grout; tining is not uniform; curing is delayed.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CA1059DD-7C3B-E0A1-CF1B-470009853D83}"/>
              </a:ext>
            </a:extLst>
          </p:cNvPr>
          <p:cNvSpPr>
            <a:spLocks noGrp="1"/>
          </p:cNvSpPr>
          <p:nvPr>
            <p:ph type="title"/>
          </p:nvPr>
        </p:nvSpPr>
        <p:spPr>
          <a:xfrm>
            <a:off x="603253" y="539751"/>
            <a:ext cx="7366000" cy="762000"/>
          </a:xfrm>
        </p:spPr>
        <p:txBody>
          <a:bodyPr/>
          <a:lstStyle/>
          <a:p>
            <a:r>
              <a:rPr lang="en-US" dirty="0"/>
              <a:t>Slide 3. Background / case study</a:t>
            </a:r>
            <a:endParaRPr lang="en-US"/>
          </a:p>
        </p:txBody>
      </p:sp>
    </p:spTree>
    <p:extLst>
      <p:ext uri="{BB962C8B-B14F-4D97-AF65-F5344CB8AC3E}">
        <p14:creationId xmlns:p14="http://schemas.microsoft.com/office/powerpoint/2010/main" val="267149466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Identify at least four construction problems.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Link each problem to a probable cause.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Propose corrective actions.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Prepare a hot-weather PCC placement checklist.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Discuss how poor curing affects pavement durability.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44D059E-979D-4587-0D31-57211D105F4C}"/>
              </a:ext>
            </a:extLst>
          </p:cNvPr>
          <p:cNvSpPr>
            <a:spLocks noGrp="1"/>
          </p:cNvSpPr>
          <p:nvPr>
            <p:ph type="title"/>
          </p:nvPr>
        </p:nvSpPr>
        <p:spPr>
          <a:xfrm>
            <a:off x="603253" y="539751"/>
            <a:ext cx="7366000" cy="762000"/>
          </a:xfrm>
        </p:spPr>
        <p:txBody>
          <a:bodyPr/>
          <a:lstStyle/>
          <a:p>
            <a:r>
              <a:rPr lang="en-US" dirty="0"/>
              <a:t>Slide 4. Student task</a:t>
            </a:r>
            <a:endParaRPr lang="en-US"/>
          </a:p>
        </p:txBody>
      </p:sp>
    </p:spTree>
    <p:extLst>
      <p:ext uri="{BB962C8B-B14F-4D97-AF65-F5344CB8AC3E}">
        <p14:creationId xmlns:p14="http://schemas.microsoft.com/office/powerpoint/2010/main" val="364001669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594360" y="18542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Hot-weather actions to consider: control concrete temperature, use set retarder, fog pavement until sawing, timely sawing and timely curing.</a:t>
            </a:r>
            <a:endParaRPr lang="en-US" sz="1420" dirty="0"/>
          </a:p>
        </p:txBody>
      </p:sp>
      <p:sp>
        <p:nvSpPr>
          <p:cNvPr id="5" name="Text 3"/>
          <p:cNvSpPr/>
          <p:nvPr/>
        </p:nvSpPr>
        <p:spPr>
          <a:xfrm>
            <a:off x="621792" y="2844800"/>
            <a:ext cx="10972800" cy="1860804"/>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Observation                    |   Possible issue</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Too much grout on surface      |   ?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Tining spacing is irregular    |   ?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Edge slump visible             |   ?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Surface drying before curing   |   ?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Paver stops frequently         |   ?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BFA0CBD6-1DB0-6D09-6A5D-49829C034DEA}"/>
              </a:ext>
            </a:extLst>
          </p:cNvPr>
          <p:cNvSpPr>
            <a:spLocks noGrp="1"/>
          </p:cNvSpPr>
          <p:nvPr>
            <p:ph type="title"/>
          </p:nvPr>
        </p:nvSpPr>
        <p:spPr>
          <a:xfrm>
            <a:off x="603253" y="539751"/>
            <a:ext cx="7366000" cy="762000"/>
          </a:xfrm>
        </p:spPr>
        <p:txBody>
          <a:bodyPr/>
          <a:lstStyle/>
          <a:p>
            <a:r>
              <a:rPr lang="en-US" dirty="0"/>
              <a:t>Slide 5. Data / materials</a:t>
            </a:r>
            <a:endParaRPr lang="en-US"/>
          </a:p>
        </p:txBody>
      </p:sp>
    </p:spTree>
    <p:extLst>
      <p:ext uri="{BB962C8B-B14F-4D97-AF65-F5344CB8AC3E}">
        <p14:creationId xmlns:p14="http://schemas.microsoft.com/office/powerpoint/2010/main" val="27501331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PCC pavements, paver set-up, curing, texturing, defect diagnosis | Concrete pavement for a bus terminal access road in Cameroon</a:t>
            </a:r>
            <a:endParaRPr lang="en-US"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1</a:t>
            </a:r>
            <a:r>
              <a:rPr lang="pl-PL" sz="1900" dirty="0">
                <a:solidFill>
                  <a:srgbClr val="1F2933"/>
                </a:solidFill>
                <a:latin typeface="Aptos" pitchFamily="34" charset="0"/>
                <a:ea typeface="Aptos" pitchFamily="34" charset="-122"/>
                <a:cs typeface="Aptos" pitchFamily="34" charset="-120"/>
              </a:rPr>
              <a:t>5</a:t>
            </a:r>
            <a:r>
              <a:rPr lang="en-US" sz="1900" dirty="0">
                <a:solidFill>
                  <a:srgbClr val="1F2933"/>
                </a:solidFill>
                <a:latin typeface="Aptos" pitchFamily="34" charset="0"/>
                <a:ea typeface="Aptos" pitchFamily="34" charset="-122"/>
                <a:cs typeface="Aptos" pitchFamily="34" charset="-120"/>
              </a:rPr>
              <a:t> min — individual defect diagnosis.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35</a:t>
            </a:r>
            <a:r>
              <a:rPr lang="en-US" sz="1900" dirty="0">
                <a:solidFill>
                  <a:srgbClr val="1F2933"/>
                </a:solidFill>
                <a:latin typeface="Aptos" pitchFamily="34" charset="0"/>
                <a:ea typeface="Aptos" pitchFamily="34" charset="-122"/>
                <a:cs typeface="Aptos" pitchFamily="34" charset="-120"/>
              </a:rPr>
              <a:t> min — group corrective action table.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prepare checklist.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selected group presentation.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summary.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5C14BD8-E2E2-4DE1-7CB5-C36B236345B2}"/>
              </a:ext>
            </a:extLst>
          </p:cNvPr>
          <p:cNvSpPr>
            <a:spLocks noGrp="1"/>
          </p:cNvSpPr>
          <p:nvPr>
            <p:ph type="title"/>
          </p:nvPr>
        </p:nvSpPr>
        <p:spPr>
          <a:xfrm>
            <a:off x="603253" y="539751"/>
            <a:ext cx="7366000" cy="762000"/>
          </a:xfrm>
        </p:spPr>
        <p:txBody>
          <a:bodyPr/>
          <a:lstStyle/>
          <a:p>
            <a:r>
              <a:rPr lang="en-US" dirty="0"/>
              <a:t>Slide 6. Work organisation</a:t>
            </a:r>
            <a:endParaRPr lang="en-US"/>
          </a:p>
        </p:txBody>
      </p:sp>
    </p:spTree>
    <p:extLst>
      <p:ext uri="{BB962C8B-B14F-4D97-AF65-F5344CB8AC3E}">
        <p14:creationId xmlns:p14="http://schemas.microsoft.com/office/powerpoint/2010/main" val="59256353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4DEBC96-EE8D-4DE2-B73C-71DBFFC4222E}"/>
</file>

<file path=docProps/app.xml><?xml version="1.0" encoding="utf-8"?>
<Properties xmlns="http://schemas.openxmlformats.org/officeDocument/2006/extended-properties" xmlns:vt="http://schemas.openxmlformats.org/officeDocument/2006/docPropsVTypes">
  <TotalTime>90</TotalTime>
  <Words>772</Words>
  <Application>Microsoft Office PowerPoint</Application>
  <PresentationFormat>Widescreen</PresentationFormat>
  <Paragraphs>79</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PCC pavement construction in hot weather</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