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6"/>
  </p:notesMasterIdLst>
  <p:handoutMasterIdLst>
    <p:handoutMasterId r:id="rId67"/>
  </p:handoutMasterIdLst>
  <p:sldIdLst>
    <p:sldId id="306" r:id="rId5"/>
    <p:sldId id="313" r:id="rId6"/>
    <p:sldId id="307" r:id="rId7"/>
    <p:sldId id="384" r:id="rId8"/>
    <p:sldId id="397" r:id="rId9"/>
    <p:sldId id="398" r:id="rId10"/>
    <p:sldId id="399" r:id="rId11"/>
    <p:sldId id="400" r:id="rId12"/>
    <p:sldId id="401" r:id="rId13"/>
    <p:sldId id="402" r:id="rId14"/>
    <p:sldId id="403" r:id="rId15"/>
    <p:sldId id="340" r:id="rId16"/>
    <p:sldId id="404" r:id="rId17"/>
    <p:sldId id="405" r:id="rId18"/>
    <p:sldId id="406" r:id="rId19"/>
    <p:sldId id="341" r:id="rId20"/>
    <p:sldId id="342" r:id="rId21"/>
    <p:sldId id="373" r:id="rId22"/>
    <p:sldId id="407" r:id="rId23"/>
    <p:sldId id="343" r:id="rId24"/>
    <p:sldId id="408" r:id="rId25"/>
    <p:sldId id="409" r:id="rId26"/>
    <p:sldId id="420" r:id="rId27"/>
    <p:sldId id="410" r:id="rId28"/>
    <p:sldId id="421" r:id="rId29"/>
    <p:sldId id="411" r:id="rId30"/>
    <p:sldId id="345" r:id="rId31"/>
    <p:sldId id="422" r:id="rId32"/>
    <p:sldId id="344" r:id="rId33"/>
    <p:sldId id="424" r:id="rId34"/>
    <p:sldId id="346" r:id="rId35"/>
    <p:sldId id="347" r:id="rId36"/>
    <p:sldId id="348" r:id="rId37"/>
    <p:sldId id="366" r:id="rId38"/>
    <p:sldId id="349" r:id="rId39"/>
    <p:sldId id="350" r:id="rId40"/>
    <p:sldId id="351" r:id="rId41"/>
    <p:sldId id="423" r:id="rId42"/>
    <p:sldId id="356" r:id="rId43"/>
    <p:sldId id="358" r:id="rId44"/>
    <p:sldId id="359" r:id="rId45"/>
    <p:sldId id="360" r:id="rId46"/>
    <p:sldId id="361" r:id="rId47"/>
    <p:sldId id="418" r:id="rId48"/>
    <p:sldId id="352" r:id="rId49"/>
    <p:sldId id="425" r:id="rId50"/>
    <p:sldId id="426" r:id="rId51"/>
    <p:sldId id="427" r:id="rId52"/>
    <p:sldId id="413" r:id="rId53"/>
    <p:sldId id="419" r:id="rId54"/>
    <p:sldId id="380" r:id="rId55"/>
    <p:sldId id="353" r:id="rId56"/>
    <p:sldId id="381" r:id="rId57"/>
    <p:sldId id="354" r:id="rId58"/>
    <p:sldId id="355" r:id="rId59"/>
    <p:sldId id="415" r:id="rId60"/>
    <p:sldId id="416" r:id="rId61"/>
    <p:sldId id="412" r:id="rId62"/>
    <p:sldId id="414" r:id="rId63"/>
    <p:sldId id="417" r:id="rId64"/>
    <p:sldId id="309" r:id="rId6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8" d="100"/>
          <a:sy n="128" d="100"/>
        </p:scale>
        <p:origin x="154"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modSld">
      <pc:chgData name="office365" userId="5fcdbc0c-b1d0-4b52-bc28-28c25c9fccde" providerId="ADAL" clId="{839C158B-1674-498C-8D10-D29DEC7F3344}" dt="2026-07-16T08:46:33.656" v="0" actId="1076"/>
      <pc:docMkLst>
        <pc:docMk/>
      </pc:docMkLst>
      <pc:sldChg chg="modSp mod">
        <pc:chgData name="office365" userId="5fcdbc0c-b1d0-4b52-bc28-28c25c9fccde" providerId="ADAL" clId="{839C158B-1674-498C-8D10-D29DEC7F3344}" dt="2026-07-16T08:46:33.656" v="0" actId="1076"/>
        <pc:sldMkLst>
          <pc:docMk/>
          <pc:sldMk cId="2690435034" sldId="426"/>
        </pc:sldMkLst>
        <pc:spChg chg="mod">
          <ac:chgData name="office365" userId="5fcdbc0c-b1d0-4b52-bc28-28c25c9fccde" providerId="ADAL" clId="{839C158B-1674-498C-8D10-D29DEC7F3344}" dt="2026-07-16T08:46:33.656" v="0" actId="1076"/>
          <ac:spMkLst>
            <pc:docMk/>
            <pc:sldMk cId="2690435034" sldId="426"/>
            <ac:spMk id="196611" creationId="{A08B0F22-8A89-E747-CC35-EEA16FF478A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16.07.2026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a:extLst>
              <a:ext uri="{FF2B5EF4-FFF2-40B4-BE49-F238E27FC236}">
                <a16:creationId xmlns:a16="http://schemas.microsoft.com/office/drawing/2014/main" id="{320E1622-55E2-4CBC-2D51-D08E1C94DED6}"/>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16067" name="Rectangle 3">
            <a:extLst>
              <a:ext uri="{FF2B5EF4-FFF2-40B4-BE49-F238E27FC236}">
                <a16:creationId xmlns:a16="http://schemas.microsoft.com/office/drawing/2014/main" id="{E8949DCE-5BAE-7C22-77D7-5098C9F64102}"/>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498348D2-BCD7-411B-0937-733D1336E743}"/>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E8B4F248-1D40-FF0B-0FC8-44E58E507DDC}"/>
              </a:ext>
            </a:extLst>
          </p:cNvPr>
          <p:cNvSpPr>
            <a:spLocks noGrp="1" noChangeArrowheads="1"/>
          </p:cNvSpPr>
          <p:nvPr>
            <p:ph type="body" idx="1"/>
          </p:nvPr>
        </p:nvSpPr>
        <p:spPr>
          <a:xfrm>
            <a:off x="914400" y="4343400"/>
            <a:ext cx="5029200" cy="1370013"/>
          </a:xfrm>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a:extLst>
              <a:ext uri="{FF2B5EF4-FFF2-40B4-BE49-F238E27FC236}">
                <a16:creationId xmlns:a16="http://schemas.microsoft.com/office/drawing/2014/main" id="{0A6E3CE6-40E9-81E7-51C1-F1466DF97C3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7395" name="Rectangle 3">
            <a:extLst>
              <a:ext uri="{FF2B5EF4-FFF2-40B4-BE49-F238E27FC236}">
                <a16:creationId xmlns:a16="http://schemas.microsoft.com/office/drawing/2014/main" id="{A42C6F64-C92D-C465-0531-672575FD2F96}"/>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A number of products are obtained from one barrel of crude.  Asphalt cement is what is left after the more volatile products are removed and it is commonly referred to as the “bottom of the barrel”.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a:extLst>
              <a:ext uri="{FF2B5EF4-FFF2-40B4-BE49-F238E27FC236}">
                <a16:creationId xmlns:a16="http://schemas.microsoft.com/office/drawing/2014/main" id="{607024D3-C53F-2892-5EA1-F5A9AF3ACDDB}"/>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30403" name="Rectangle 3">
            <a:extLst>
              <a:ext uri="{FF2B5EF4-FFF2-40B4-BE49-F238E27FC236}">
                <a16:creationId xmlns:a16="http://schemas.microsoft.com/office/drawing/2014/main" id="{655A5D00-275C-D0EA-94CE-BB24EB72B56F}"/>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During the late 1800's and early 1900's the demand for paved roads increased so fast that the time-intensive processing and shipping of lake asphalt was limiting the miles of paved roads constructed each year.  This led to the increasing use of petroleum refinery-based asphalts.  It is interesting to note that these asphalts were originally considered inferior to lake asphalt because of their crude source-dependent material properties.    </a:t>
            </a:r>
          </a:p>
          <a:p>
            <a:endParaRPr lang="en-US" altLang="pl-PL"/>
          </a:p>
          <a:p>
            <a:endParaRPr lang="en-US" alt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94E3D44D-89E9-65AA-1D67-188411CA4218}"/>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FA959B6A-695A-03B1-C14C-2CC78B276946}"/>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DAA0EE0C-D75D-D384-4CA2-C5311FD2022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91491" name="Rectangle 3">
            <a:extLst>
              <a:ext uri="{FF2B5EF4-FFF2-40B4-BE49-F238E27FC236}">
                <a16:creationId xmlns:a16="http://schemas.microsoft.com/office/drawing/2014/main" id="{D66208B7-47D9-B7C4-5AC4-A2E4B9574A2F}"/>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Distillation is used to separate the various crude fractions by boiling point ranges.  The crude oil is heated in a large furnace to about 343 </a:t>
            </a:r>
            <a:r>
              <a:rPr lang="en-US" altLang="pl-PL" baseline="30000"/>
              <a:t>o</a:t>
            </a:r>
            <a:r>
              <a:rPr lang="en-US" altLang="pl-PL"/>
              <a:t>C and partially vaporized.  The remaining material is transferred to a distillation tower.  Different fractions reach their boiling point ranges at various heights in the tower.  When the temperature is reduced, each material condenses on a tray and is drawn off at each level.</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058E26C9-5917-67A0-096B-108E158031F5}"/>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B3611D7A-0244-912F-49C3-7BDE2C7B4B89}"/>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2ABA0AC1-D9A0-2483-2A3B-47F8F4FC85D2}"/>
              </a:ext>
            </a:extLst>
          </p:cNvPr>
          <p:cNvSpPr>
            <a:spLocks noGrp="1" noRot="1" noChangeAspect="1" noChangeArrowheads="1" noTextEdit="1"/>
          </p:cNvSpPr>
          <p:nvPr>
            <p:ph type="sldImg"/>
          </p:nvPr>
        </p:nvSpPr>
        <p:spPr>
          <a:ln/>
        </p:spPr>
      </p:sp>
      <p:sp>
        <p:nvSpPr>
          <p:cNvPr id="172035" name="Rectangle 3">
            <a:extLst>
              <a:ext uri="{FF2B5EF4-FFF2-40B4-BE49-F238E27FC236}">
                <a16:creationId xmlns:a16="http://schemas.microsoft.com/office/drawing/2014/main" id="{7D343DEF-8438-6859-D877-B1F304C69161}"/>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91BF862A-714E-1367-306E-4A2556C59F6A}"/>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7E0DE730-B7FE-C6EB-6E92-9E2F1E3687D6}"/>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3E7D4FF6-AAC1-9D9E-EB9A-667B999D3388}"/>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36547" name="Rectangle 3">
            <a:extLst>
              <a:ext uri="{FF2B5EF4-FFF2-40B4-BE49-F238E27FC236}">
                <a16:creationId xmlns:a16="http://schemas.microsoft.com/office/drawing/2014/main" id="{1F59C709-B5F9-89FB-78F5-66B37F3CF6DE}"/>
              </a:ext>
            </a:extLst>
          </p:cNvPr>
          <p:cNvSpPr>
            <a:spLocks noGrp="1" noChangeArrowheads="1"/>
          </p:cNvSpPr>
          <p:nvPr>
            <p:ph type="body" idx="1"/>
          </p:nvPr>
        </p:nvSpPr>
        <p:spPr bwMode="auto">
          <a:xfrm>
            <a:off x="914400" y="4343400"/>
            <a:ext cx="5029200" cy="1370013"/>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9A44ECE8-E8F8-BEA4-E8EC-B12982C21860}"/>
              </a:ext>
            </a:extLst>
          </p:cNvPr>
          <p:cNvSpPr>
            <a:spLocks noGrp="1" noRot="1" noChangeAspect="1" noChangeArrowheads="1" noTextEdit="1"/>
          </p:cNvSpPr>
          <p:nvPr>
            <p:ph type="sldImg"/>
          </p:nvPr>
        </p:nvSpPr>
        <p:spPr>
          <a:ln/>
        </p:spPr>
      </p:sp>
      <p:sp>
        <p:nvSpPr>
          <p:cNvPr id="141315" name="Rectangle 3">
            <a:extLst>
              <a:ext uri="{FF2B5EF4-FFF2-40B4-BE49-F238E27FC236}">
                <a16:creationId xmlns:a16="http://schemas.microsoft.com/office/drawing/2014/main" id="{CBBB4331-6A44-0DEF-0758-C7211101D87B}"/>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a:extLst>
              <a:ext uri="{FF2B5EF4-FFF2-40B4-BE49-F238E27FC236}">
                <a16:creationId xmlns:a16="http://schemas.microsoft.com/office/drawing/2014/main" id="{40E5BD27-E9F3-2AB1-79DE-2092151DBC86}"/>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0163" name="Rectangle 3">
            <a:extLst>
              <a:ext uri="{FF2B5EF4-FFF2-40B4-BE49-F238E27FC236}">
                <a16:creationId xmlns:a16="http://schemas.microsoft.com/office/drawing/2014/main" id="{C1CBC4B5-50A4-2D90-9DCC-3F9534EE1ADE}"/>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a:extLst>
              <a:ext uri="{FF2B5EF4-FFF2-40B4-BE49-F238E27FC236}">
                <a16:creationId xmlns:a16="http://schemas.microsoft.com/office/drawing/2014/main" id="{92ABB3EC-F702-5CD9-01BC-49D144BFA5D6}"/>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38595" name="Rectangle 3">
            <a:extLst>
              <a:ext uri="{FF2B5EF4-FFF2-40B4-BE49-F238E27FC236}">
                <a16:creationId xmlns:a16="http://schemas.microsoft.com/office/drawing/2014/main" id="{64F9C4FB-308F-EB58-18ED-89AB07007E53}"/>
              </a:ext>
            </a:extLst>
          </p:cNvPr>
          <p:cNvSpPr>
            <a:spLocks noGrp="1" noChangeArrowheads="1"/>
          </p:cNvSpPr>
          <p:nvPr>
            <p:ph type="body" idx="1"/>
          </p:nvPr>
        </p:nvSpPr>
        <p:spPr bwMode="auto">
          <a:xfrm>
            <a:off x="914400" y="4343400"/>
            <a:ext cx="5029200" cy="1370013"/>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a:extLst>
              <a:ext uri="{FF2B5EF4-FFF2-40B4-BE49-F238E27FC236}">
                <a16:creationId xmlns:a16="http://schemas.microsoft.com/office/drawing/2014/main" id="{EC8A3985-F61C-D9B5-9E09-AB759F9648BD}"/>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34499" name="Rectangle 3">
            <a:extLst>
              <a:ext uri="{FF2B5EF4-FFF2-40B4-BE49-F238E27FC236}">
                <a16:creationId xmlns:a16="http://schemas.microsoft.com/office/drawing/2014/main" id="{66022142-0CAC-3BA7-A2D8-1D5A8868A011}"/>
              </a:ext>
            </a:extLst>
          </p:cNvPr>
          <p:cNvSpPr>
            <a:spLocks noGrp="1" noChangeArrowheads="1"/>
          </p:cNvSpPr>
          <p:nvPr>
            <p:ph type="body" idx="1"/>
          </p:nvPr>
        </p:nvSpPr>
        <p:spPr bwMode="auto">
          <a:xfrm>
            <a:off x="914400" y="4343400"/>
            <a:ext cx="5029200" cy="1370013"/>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a:extLst>
              <a:ext uri="{FF2B5EF4-FFF2-40B4-BE49-F238E27FC236}">
                <a16:creationId xmlns:a16="http://schemas.microsoft.com/office/drawing/2014/main" id="{AACD3B24-BC3B-F607-D2CD-620FAA16D75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9443" name="Rectangle 3">
            <a:extLst>
              <a:ext uri="{FF2B5EF4-FFF2-40B4-BE49-F238E27FC236}">
                <a16:creationId xmlns:a16="http://schemas.microsoft.com/office/drawing/2014/main" id="{963D6B97-8F9F-49EC-B867-0B99AD0F7CC0}"/>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The simplest general compositional model considers asphalt cements to be made up of asphaltenes, resins, and oils.  The combination of the resins and oils is also referred to as the maltenes.</a:t>
            </a:r>
          </a:p>
          <a:p>
            <a:endParaRPr lang="en-US" altLang="pl-PL"/>
          </a:p>
          <a:p>
            <a:r>
              <a:rPr lang="en-US" altLang="pl-PL"/>
              <a:t>Asphaltene contents vary considerably from asphalt to asphalt.  Low concentrations have been linked to tenderness in the HMA by some researchers.</a:t>
            </a:r>
          </a:p>
          <a:p>
            <a:endParaRPr lang="en-US" altLang="pl-PL"/>
          </a:p>
          <a:p>
            <a:r>
              <a:rPr lang="en-US" altLang="pl-PL"/>
              <a:t>Resins are credited with dispersing the solid asphaltene particles in the asphalt.  Oxidation of resins produce asphaltene-type molecules.</a:t>
            </a:r>
          </a:p>
          <a:p>
            <a:endParaRPr lang="en-US" altLang="pl-PL"/>
          </a:p>
          <a:p>
            <a:r>
              <a:rPr lang="en-US" altLang="pl-PL"/>
              <a:t>Oils are soluble in most solvents.   Upon oxidation, they produce both resin and asphaltene-type molecules.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8BA3AC90-68FE-932E-A4BF-4CF9D10ABD92}"/>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14019" name="Rectangle 3">
            <a:extLst>
              <a:ext uri="{FF2B5EF4-FFF2-40B4-BE49-F238E27FC236}">
                <a16:creationId xmlns:a16="http://schemas.microsoft.com/office/drawing/2014/main" id="{DE1D413F-0F62-7423-85BE-7F14B1C850BB}"/>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F1C18D6C-377B-E873-A8BF-C8177EFEEDAC}"/>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11971" name="Rectangle 3">
            <a:extLst>
              <a:ext uri="{FF2B5EF4-FFF2-40B4-BE49-F238E27FC236}">
                <a16:creationId xmlns:a16="http://schemas.microsoft.com/office/drawing/2014/main" id="{996CB847-BF4A-0777-A120-97E5FA330372}"/>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5EFDE9D3-21B2-3B31-438D-C3F73B3E9602}"/>
              </a:ext>
            </a:extLst>
          </p:cNvPr>
          <p:cNvSpPr>
            <a:spLocks noGrp="1" noRot="1" noChangeAspect="1" noChangeArrowheads="1" noTextEdit="1"/>
          </p:cNvSpPr>
          <p:nvPr>
            <p:ph type="sldImg"/>
          </p:nvPr>
        </p:nvSpPr>
        <p:spPr>
          <a:ln/>
        </p:spPr>
      </p:sp>
      <p:sp>
        <p:nvSpPr>
          <p:cNvPr id="174083" name="Rectangle 3">
            <a:extLst>
              <a:ext uri="{FF2B5EF4-FFF2-40B4-BE49-F238E27FC236}">
                <a16:creationId xmlns:a16="http://schemas.microsoft.com/office/drawing/2014/main" id="{2C85A7B4-0199-434C-A0A7-214CBA4D6EC0}"/>
              </a:ext>
            </a:extLst>
          </p:cNvPr>
          <p:cNvSpPr>
            <a:spLocks noGrp="1" noChangeArrowheads="1"/>
          </p:cNvSpPr>
          <p:nvPr>
            <p:ph type="body" idx="1"/>
          </p:nvPr>
        </p:nvSpPr>
        <p:spPr/>
        <p:txBody>
          <a:bodyPr/>
          <a:lstStyle/>
          <a:p>
            <a:r>
              <a:rPr lang="en-US" altLang="pl-PL"/>
              <a:t>This slide shows a photo of a single machine CIR operation.</a:t>
            </a:r>
          </a:p>
          <a:p>
            <a:endParaRPr lang="en-US" altLang="pl-PL"/>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43A740D5-849E-55CE-5693-353645237FF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93539" name="Rectangle 3">
            <a:extLst>
              <a:ext uri="{FF2B5EF4-FFF2-40B4-BE49-F238E27FC236}">
                <a16:creationId xmlns:a16="http://schemas.microsoft.com/office/drawing/2014/main" id="{74C67375-8072-DE44-9618-ED0D83BDBE57}"/>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The residuum or “resid” from the distillation process is used to make various asphalt cement products.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92D1CAD0-5ADA-B047-20BB-E7B8243BA130}"/>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97635" name="Rectangle 3">
            <a:extLst>
              <a:ext uri="{FF2B5EF4-FFF2-40B4-BE49-F238E27FC236}">
                <a16:creationId xmlns:a16="http://schemas.microsoft.com/office/drawing/2014/main" id="{BA16135B-10E7-BAA8-B46A-8DA4FED875B6}"/>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Cutbacks are liquid at room temperature and are manufactured by adding or “cutting” asphalt cements with petroleum solvents.  The volatility of the solvent dictates the rate at which the solvent evaporates.  How fast the solvent escapes into the atmosphere regulates how fast a mixture of cutback and aggregate will set.  Environmental regulations are increasingly limiting the use of these products.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9C794D7F-2FCF-E0D9-A93C-67912704F410}"/>
              </a:ext>
            </a:extLst>
          </p:cNvPr>
          <p:cNvSpPr>
            <a:spLocks noGrp="1" noRot="1" noChangeAspect="1" noChangeArrowheads="1" noTextEdit="1"/>
          </p:cNvSpPr>
          <p:nvPr>
            <p:ph type="sldImg"/>
          </p:nvPr>
        </p:nvSpPr>
        <p:spPr>
          <a:ln/>
        </p:spPr>
      </p:sp>
      <p:sp>
        <p:nvSpPr>
          <p:cNvPr id="163843" name="Rectangle 3">
            <a:extLst>
              <a:ext uri="{FF2B5EF4-FFF2-40B4-BE49-F238E27FC236}">
                <a16:creationId xmlns:a16="http://schemas.microsoft.com/office/drawing/2014/main" id="{B85223FF-00BA-060F-D4B7-3BFA903B2DE4}"/>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CB1572CD-C446-4411-2E27-9BAD847468F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05827" name="Rectangle 3">
            <a:extLst>
              <a:ext uri="{FF2B5EF4-FFF2-40B4-BE49-F238E27FC236}">
                <a16:creationId xmlns:a16="http://schemas.microsoft.com/office/drawing/2014/main" id="{A86F97A1-F268-B600-70F0-875F61A391EB}"/>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Cutbacks are liquid at room temperature and are manufactured by adding or “cutting” asphalt cements with petroleum solvents.  The volatility of the solvent dictates the rate at which the solvent evaporates.  How fast the solvent escapes into the atmosphere regulates how fast a mixture of cutback and aggregate will set.  Environmental regulations are increasingly limiting the use of these products.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a:extLst>
              <a:ext uri="{FF2B5EF4-FFF2-40B4-BE49-F238E27FC236}">
                <a16:creationId xmlns:a16="http://schemas.microsoft.com/office/drawing/2014/main" id="{4E614A8F-BE6C-A572-9C77-5035D5B0904D}"/>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2211" name="Rectangle 3">
            <a:extLst>
              <a:ext uri="{FF2B5EF4-FFF2-40B4-BE49-F238E27FC236}">
                <a16:creationId xmlns:a16="http://schemas.microsoft.com/office/drawing/2014/main" id="{90477A91-CA15-A4BB-33B9-5F962478A1E7}"/>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a:extLst>
              <a:ext uri="{FF2B5EF4-FFF2-40B4-BE49-F238E27FC236}">
                <a16:creationId xmlns:a16="http://schemas.microsoft.com/office/drawing/2014/main" id="{95CDC0B7-4A88-626B-0947-8CB7FF5E2CA4}"/>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99683" name="Rectangle 3">
            <a:extLst>
              <a:ext uri="{FF2B5EF4-FFF2-40B4-BE49-F238E27FC236}">
                <a16:creationId xmlns:a16="http://schemas.microsoft.com/office/drawing/2014/main" id="{02631161-46F7-2021-37C4-C34EBE20526C}"/>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Emulsions are produced by blending asphalt cements, water and an emulsifier (e.g. soap)  in a high shear colloid mill.  The resulting asphalt droplet suspended in the water has a charge which reflects the chemistry of the emusifier.  The charge of the emulsion is usually selected so that it is opposite that of the aggregate to promote adhesion of the asphalt to the aggregate surface.</a:t>
            </a:r>
          </a:p>
          <a:p>
            <a:endParaRPr lang="en-US" altLang="pl-PL"/>
          </a:p>
          <a:p>
            <a:r>
              <a:rPr lang="en-US" altLang="pl-PL"/>
              <a:t>Emulsions are an asphalt-based product which is also liquid at room temperature.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a:extLst>
              <a:ext uri="{FF2B5EF4-FFF2-40B4-BE49-F238E27FC236}">
                <a16:creationId xmlns:a16="http://schemas.microsoft.com/office/drawing/2014/main" id="{2A049007-EBCF-8B34-BF09-CC8DCF615ED6}"/>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07875" name="Rectangle 3">
            <a:extLst>
              <a:ext uri="{FF2B5EF4-FFF2-40B4-BE49-F238E27FC236}">
                <a16:creationId xmlns:a16="http://schemas.microsoft.com/office/drawing/2014/main" id="{894D95E1-4F9B-DA30-84FC-C13D53FF8061}"/>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ltLang="pl-PL"/>
              <a:t>This slide shows a schematic of the emulsion mixing operation.</a:t>
            </a:r>
          </a:p>
          <a:p>
            <a:endParaRPr lang="en-US" altLang="pl-PL"/>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a:extLst>
              <a:ext uri="{FF2B5EF4-FFF2-40B4-BE49-F238E27FC236}">
                <a16:creationId xmlns:a16="http://schemas.microsoft.com/office/drawing/2014/main" id="{E9E62068-706A-3C32-C126-8DFB5CA8A2E9}"/>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09923" name="Rectangle 3">
            <a:extLst>
              <a:ext uri="{FF2B5EF4-FFF2-40B4-BE49-F238E27FC236}">
                <a16:creationId xmlns:a16="http://schemas.microsoft.com/office/drawing/2014/main" id="{72A81642-7051-2CD1-0B84-986552BBE4EB}"/>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ltLang="pl-PL"/>
              <a:t>This slide shows a photo of a single machine CIR operation.</a:t>
            </a:r>
          </a:p>
          <a:p>
            <a:endParaRPr lang="en-US" altLang="pl-PL"/>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E2ABDC21-CEFB-98DC-D035-22E40A4CBD12}"/>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8355" name="Rectangle 3">
            <a:extLst>
              <a:ext uri="{FF2B5EF4-FFF2-40B4-BE49-F238E27FC236}">
                <a16:creationId xmlns:a16="http://schemas.microsoft.com/office/drawing/2014/main" id="{1F270669-7436-82DD-43D3-CD0841DAF11C}"/>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Emulsions are produced by blending asphalt cements, water and an emulsifier (e.g. soap)  in a high shear colloid mill.  The resulting asphalt droplet suspended in the water has a charge which reflects the chemistry of the emusifier.  The charge of the emulsion is usually selected so that it is opposite that of the aggregate to promote adhesion of the asphalt to the aggregate surface.</a:t>
            </a:r>
          </a:p>
          <a:p>
            <a:endParaRPr lang="en-US" altLang="pl-PL"/>
          </a:p>
          <a:p>
            <a:r>
              <a:rPr lang="en-US" altLang="pl-PL"/>
              <a:t>Emulsions are an asphalt-based product which is also liquid at room temperature.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930B7465-6C19-A5E7-32B4-AE98937F3E8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32451" name="Rectangle 3">
            <a:extLst>
              <a:ext uri="{FF2B5EF4-FFF2-40B4-BE49-F238E27FC236}">
                <a16:creationId xmlns:a16="http://schemas.microsoft.com/office/drawing/2014/main" id="{18AD48D4-9AD8-94CD-EF22-C3E6E7DC41AA}"/>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Emulsions are produced by blending asphalt cements, water and an emulsifier (e.g. soap)  in a high shear colloid mill.  The resulting asphalt droplet suspended in the water has a charge which reflects the chemistry of the emusifier.  The charge of the emulsion is usually selected so that it is opposite that of the aggregate to promote adhesion of the asphalt to the aggregate surface.</a:t>
            </a:r>
          </a:p>
          <a:p>
            <a:endParaRPr lang="en-US" altLang="pl-PL"/>
          </a:p>
          <a:p>
            <a:r>
              <a:rPr lang="en-US" altLang="pl-PL"/>
              <a:t>Emulsions are an asphalt-based product which is also liquid at room temperature.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a:extLst>
              <a:ext uri="{FF2B5EF4-FFF2-40B4-BE49-F238E27FC236}">
                <a16:creationId xmlns:a16="http://schemas.microsoft.com/office/drawing/2014/main" id="{71C5A8ED-C166-ADC6-46E6-7528A1A1C88E}"/>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40643" name="Rectangle 3">
            <a:extLst>
              <a:ext uri="{FF2B5EF4-FFF2-40B4-BE49-F238E27FC236}">
                <a16:creationId xmlns:a16="http://schemas.microsoft.com/office/drawing/2014/main" id="{669A69E7-61E8-0B27-8634-7057560A129B}"/>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In order to purchase a product, the desirable characteristics and important material properties must be known.  When these parameters are presented in written form, they are called specifications.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a:extLst>
              <a:ext uri="{FF2B5EF4-FFF2-40B4-BE49-F238E27FC236}">
                <a16:creationId xmlns:a16="http://schemas.microsoft.com/office/drawing/2014/main" id="{F9F00561-CAD1-43C6-5FDA-125D64887F31}"/>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42691" name="Rectangle 3">
            <a:extLst>
              <a:ext uri="{FF2B5EF4-FFF2-40B4-BE49-F238E27FC236}">
                <a16:creationId xmlns:a16="http://schemas.microsoft.com/office/drawing/2014/main" id="{5AC35593-5010-B821-A7BB-6C78598B2540}"/>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In order to purchase a product, the desirable characteristics and important material properties must be known.  When these parameters are presented in written form, they are called specifications.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A8BFA874-E54E-5F10-4117-0EBCC09BD4D4}"/>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01731" name="Rectangle 3">
            <a:extLst>
              <a:ext uri="{FF2B5EF4-FFF2-40B4-BE49-F238E27FC236}">
                <a16:creationId xmlns:a16="http://schemas.microsoft.com/office/drawing/2014/main" id="{EC1316FA-C909-F9D2-8EBA-8D50B1B08953}"/>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In order to purchase a product, the desirable characteristics and important material properties must be known.  When these parameters are presented in written form, they are called specifications.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D682166-CB98-20DF-EF48-49BAF1AC2469}"/>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4259" name="Rectangle 3">
            <a:extLst>
              <a:ext uri="{FF2B5EF4-FFF2-40B4-BE49-F238E27FC236}">
                <a16:creationId xmlns:a16="http://schemas.microsoft.com/office/drawing/2014/main" id="{C437E4FB-F253-FC7C-2327-24316554A4D2}"/>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9D82E76B-F5DE-C878-BCB0-07E7B2903B34}"/>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6307" name="Rectangle 3">
            <a:extLst>
              <a:ext uri="{FF2B5EF4-FFF2-40B4-BE49-F238E27FC236}">
                <a16:creationId xmlns:a16="http://schemas.microsoft.com/office/drawing/2014/main" id="{A9D3A568-CFFA-0384-4D27-AE042C4D5C9A}"/>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1D6D16FF-D770-C054-3E8E-7DFE4540C8DB}"/>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3299" name="Rectangle 3">
            <a:extLst>
              <a:ext uri="{FF2B5EF4-FFF2-40B4-BE49-F238E27FC236}">
                <a16:creationId xmlns:a16="http://schemas.microsoft.com/office/drawing/2014/main" id="{EE0EEC90-99E2-525F-4A41-8426BBEBDDA0}"/>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The first paved roadway in the United States was Pennsylvania Avenue in front of the White House.  This pavement was constructed with an asphalt product quarried from a naturally occurring “lake” of asphalt on the island of Trinidad off the coast of Venezuela.  A second source of this type of asphalt product can be found in Bermudez, Venezuela.  These asphalts are still used today.  In fact, a Trinidad lake asphalt project was placed near Mobile, Alabama in July, 1998.</a:t>
            </a:r>
          </a:p>
          <a:p>
            <a:endParaRPr lang="en-US" altLang="pl-PL"/>
          </a:p>
          <a:p>
            <a:r>
              <a:rPr lang="en-US" altLang="pl-PL"/>
              <a:t>Each lake asphalt has consistent but different amounts of bitumen, inorganic material.  Because of these consistent differences, the amount of solvent-insoluble inorganic material is one common method used to identify and specify the lake asphalt source.  This solubility test was used in all subsequent asphalt cement specifications throughout the 20</a:t>
            </a:r>
            <a:r>
              <a:rPr lang="en-US" altLang="pl-PL" baseline="30000"/>
              <a:t>th</a:t>
            </a:r>
            <a:r>
              <a:rPr lang="en-US" altLang="pl-PL"/>
              <a:t> century.</a:t>
            </a:r>
          </a:p>
          <a:p>
            <a:endParaRPr lang="en-US"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050">
            <a:extLst>
              <a:ext uri="{FF2B5EF4-FFF2-40B4-BE49-F238E27FC236}">
                <a16:creationId xmlns:a16="http://schemas.microsoft.com/office/drawing/2014/main" id="{1E509E76-B5BA-33AE-0E1B-BCE357699A77}"/>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5347" name="Rectangle 2051">
            <a:extLst>
              <a:ext uri="{FF2B5EF4-FFF2-40B4-BE49-F238E27FC236}">
                <a16:creationId xmlns:a16="http://schemas.microsoft.com/office/drawing/2014/main" id="{9E563DEA-A9DA-F19B-6E40-31F9615B955C}"/>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During the late 1800's and early 1900's the demand for paved roads increased so fast that the time-intensive processing and shipping of lake asphalt was limiting the miles of paved roads constructed each year.  This led to the increasing use of petroleum refinery-based asphalts.  It is interesting to note that these asphalts were originally considered inferior to lake asphalt because of their crude source-dependent material properties.    </a:t>
            </a:r>
          </a:p>
          <a:p>
            <a:endParaRPr lang="en-US" altLang="pl-PL"/>
          </a:p>
          <a:p>
            <a:endParaRPr lang="en-US"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a:extLst>
              <a:ext uri="{FF2B5EF4-FFF2-40B4-BE49-F238E27FC236}">
                <a16:creationId xmlns:a16="http://schemas.microsoft.com/office/drawing/2014/main" id="{56699C56-213F-5ADE-E112-C443549D3F55}"/>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1251" name="Rectangle 3">
            <a:extLst>
              <a:ext uri="{FF2B5EF4-FFF2-40B4-BE49-F238E27FC236}">
                <a16:creationId xmlns:a16="http://schemas.microsoft.com/office/drawing/2014/main" id="{7C82BDF0-2B7C-B389-BF59-F6133BA4AA85}"/>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Students commonly use the words “asphalt” and “tar” interchangeably.  However, asphalt is actually a waste product from the refining of petroleum crude oil while tar is a coal by-product.  These chemical distinctions are important in a selecting the appropriate product for a given application.</a:t>
            </a:r>
          </a:p>
          <a:p>
            <a:endParaRPr lang="en-US" altLang="pl-PL"/>
          </a:p>
          <a:p>
            <a:r>
              <a:rPr lang="en-US" altLang="pl-PL"/>
              <a:t>For example, if protection from oil and fuel spills is desired, then a coating which will not be dissolved by these products is needed.  Since motor oils, fuel, and asphalt are all derived from petroleum, any spills on this pavement can damage the asphalt-based coating as well as the asphalt concrete.  The old chemistry rule-of-thumb applies: Like dissolves like.  Because tar is a coal rather than asphalt-based product, sealers from this material will not be damaged by petroleum  product spills.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DBD9E3B0-9A38-4222-51C2-7334D66C8DB2}"/>
              </a:ext>
            </a:extLst>
          </p:cNvPr>
          <p:cNvSpPr>
            <a:spLocks noGrp="1" noRot="1" noChangeAspect="1" noChangeArrowheads="1" noTextEdit="1"/>
          </p:cNvSpPr>
          <p:nvPr>
            <p:ph type="sldImg"/>
          </p:nvPr>
        </p:nvSpPr>
        <p:spPr>
          <a:ln/>
        </p:spPr>
      </p:sp>
      <p:sp>
        <p:nvSpPr>
          <p:cNvPr id="143363" name="Rectangle 3">
            <a:extLst>
              <a:ext uri="{FF2B5EF4-FFF2-40B4-BE49-F238E27FC236}">
                <a16:creationId xmlns:a16="http://schemas.microsoft.com/office/drawing/2014/main" id="{CAE8BD2E-FD5E-CEF8-3270-AD668BED9CCC}"/>
              </a:ext>
            </a:extLst>
          </p:cNvPr>
          <p:cNvSpPr>
            <a:spLocks noGrp="1" noChangeArrowheads="1"/>
          </p:cNvSpPr>
          <p:nvPr>
            <p:ph type="body" idx="1"/>
          </p:nvPr>
        </p:nvSpPr>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FFFACC-90F1-6BAB-9EC6-B6520AD77CA5}"/>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56EB327B-3D5C-FDC6-AFCA-4F42BF11AF22}"/>
              </a:ext>
            </a:extLst>
          </p:cNvPr>
          <p:cNvSpPr>
            <a:spLocks noGrp="1"/>
          </p:cNvSpPr>
          <p:nvPr>
            <p:ph sz="half" idx="1"/>
          </p:nvPr>
        </p:nvSpPr>
        <p:spPr>
          <a:xfrm>
            <a:off x="914400" y="1981200"/>
            <a:ext cx="5080000" cy="41148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2C75D2C1-4E8A-EFD2-CF72-E7A3E21852F2}"/>
              </a:ext>
            </a:extLst>
          </p:cNvPr>
          <p:cNvSpPr>
            <a:spLocks noGrp="1"/>
          </p:cNvSpPr>
          <p:nvPr>
            <p:ph sz="half" idx="2"/>
          </p:nvPr>
        </p:nvSpPr>
        <p:spPr>
          <a:xfrm>
            <a:off x="6197600" y="1981200"/>
            <a:ext cx="5080000" cy="41148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50664C9A-201E-B766-A02C-B3E84A404C76}"/>
              </a:ext>
            </a:extLst>
          </p:cNvPr>
          <p:cNvSpPr>
            <a:spLocks noGrp="1"/>
          </p:cNvSpPr>
          <p:nvPr>
            <p:ph type="dt" sz="half" idx="10"/>
          </p:nvPr>
        </p:nvSpPr>
        <p:spPr/>
        <p:txBody>
          <a:bodyPr/>
          <a:lstStyle>
            <a:lvl1pPr>
              <a:defRPr/>
            </a:lvl1pPr>
          </a:lstStyle>
          <a:p>
            <a:endParaRPr lang="en-US" altLang="pl-PL"/>
          </a:p>
        </p:txBody>
      </p:sp>
      <p:sp>
        <p:nvSpPr>
          <p:cNvPr id="6" name="Symbol zastępczy stopki 5">
            <a:extLst>
              <a:ext uri="{FF2B5EF4-FFF2-40B4-BE49-F238E27FC236}">
                <a16:creationId xmlns:a16="http://schemas.microsoft.com/office/drawing/2014/main" id="{CEF1977B-38AD-BA36-D8E8-A17F1FB5DD3D}"/>
              </a:ext>
            </a:extLst>
          </p:cNvPr>
          <p:cNvSpPr>
            <a:spLocks noGrp="1"/>
          </p:cNvSpPr>
          <p:nvPr>
            <p:ph type="ftr" sz="quarter" idx="11"/>
          </p:nvPr>
        </p:nvSpPr>
        <p:spPr/>
        <p:txBody>
          <a:bodyPr/>
          <a:lstStyle>
            <a:lvl1pPr>
              <a:defRPr/>
            </a:lvl1pPr>
          </a:lstStyle>
          <a:p>
            <a:endParaRPr lang="en-US" altLang="pl-PL"/>
          </a:p>
        </p:txBody>
      </p:sp>
      <p:sp>
        <p:nvSpPr>
          <p:cNvPr id="7" name="Symbol zastępczy numeru slajdu 6">
            <a:extLst>
              <a:ext uri="{FF2B5EF4-FFF2-40B4-BE49-F238E27FC236}">
                <a16:creationId xmlns:a16="http://schemas.microsoft.com/office/drawing/2014/main" id="{4006FB72-0782-C049-248C-0172E9746B81}"/>
              </a:ext>
            </a:extLst>
          </p:cNvPr>
          <p:cNvSpPr>
            <a:spLocks noGrp="1"/>
          </p:cNvSpPr>
          <p:nvPr>
            <p:ph type="sldNum" sz="quarter" idx="12"/>
          </p:nvPr>
        </p:nvSpPr>
        <p:spPr/>
        <p:txBody>
          <a:bodyPr/>
          <a:lstStyle>
            <a:lvl1pPr>
              <a:defRPr/>
            </a:lvl1pPr>
          </a:lstStyle>
          <a:p>
            <a:fld id="{E842D9C5-22E5-43BB-92B8-47EF4FBE5BF4}" type="slidenum">
              <a:rPr lang="en-US" altLang="pl-PL"/>
              <a:pPr/>
              <a:t>‹#›</a:t>
            </a:fld>
            <a:endParaRPr lang="en-US" altLang="pl-PL"/>
          </a:p>
        </p:txBody>
      </p:sp>
    </p:spTree>
    <p:extLst>
      <p:ext uri="{BB962C8B-B14F-4D97-AF65-F5344CB8AC3E}">
        <p14:creationId xmlns:p14="http://schemas.microsoft.com/office/powerpoint/2010/main" val="431611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C7BF0E-D8AE-5F26-85ED-46E06E9DA2E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92F7E4E-EB5D-F505-7DE8-CBCE419832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1AF3291-2934-5386-401E-A9BE94026ED2}"/>
              </a:ext>
            </a:extLst>
          </p:cNvPr>
          <p:cNvSpPr>
            <a:spLocks noGrp="1"/>
          </p:cNvSpPr>
          <p:nvPr>
            <p:ph type="dt" sz="half" idx="10"/>
          </p:nvPr>
        </p:nvSpPr>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17EDAA83-C3E9-73BB-3735-9AD92183E50D}"/>
              </a:ext>
            </a:extLst>
          </p:cNvPr>
          <p:cNvSpPr>
            <a:spLocks noGrp="1"/>
          </p:cNvSpPr>
          <p:nvPr>
            <p:ph type="ftr" sz="quarter" idx="11"/>
          </p:nvPr>
        </p:nvSpPr>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6BD24F99-4C2D-082E-CC5D-40B8305D3FD3}"/>
              </a:ext>
            </a:extLst>
          </p:cNvPr>
          <p:cNvSpPr>
            <a:spLocks noGrp="1"/>
          </p:cNvSpPr>
          <p:nvPr>
            <p:ph type="sldNum" sz="quarter" idx="12"/>
          </p:nvPr>
        </p:nvSpPr>
        <p:spPr/>
        <p:txBody>
          <a:bodyPr/>
          <a:lstStyle>
            <a:lvl1pPr>
              <a:defRPr/>
            </a:lvl1pPr>
          </a:lstStyle>
          <a:p>
            <a:fld id="{797925DD-14AD-4202-994D-5580B247F3E7}" type="slidenum">
              <a:rPr lang="en-US" altLang="pl-PL"/>
              <a:pPr/>
              <a:t>‹#›</a:t>
            </a:fld>
            <a:endParaRPr lang="en-US" altLang="pl-PL"/>
          </a:p>
        </p:txBody>
      </p:sp>
    </p:spTree>
    <p:extLst>
      <p:ext uri="{BB962C8B-B14F-4D97-AF65-F5344CB8AC3E}">
        <p14:creationId xmlns:p14="http://schemas.microsoft.com/office/powerpoint/2010/main" val="27942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2" r:id="rId12"/>
    <p:sldLayoutId id="2147483693" r:id="rId13"/>
    <p:sldLayoutId id="2147483694"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 C.03.06.01
Liants bitumineux</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(présentation préparée sur la base des cours du prof. Romanochi, États-Unis)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E80B091E-4C04-B12B-A782-BFA36DB8474A}"/>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Historique</a:t>
            </a:r>
          </a:p>
        </p:txBody>
      </p:sp>
      <p:sp>
        <p:nvSpPr>
          <p:cNvPr id="184323" name="Rectangle 3">
            <a:extLst>
              <a:ext uri="{FF2B5EF4-FFF2-40B4-BE49-F238E27FC236}">
                <a16:creationId xmlns:a16="http://schemas.microsoft.com/office/drawing/2014/main" id="{F9AE2281-8A13-152E-45D8-371625A80391}"/>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Each lake asphalt Source very régulier</a:t>
            </a:r>
          </a:p>
          <a:p>
            <a:pPr lvl="1">
              <a:lnSpc>
                <a:spcPct val="90000"/>
              </a:lnSpc>
            </a:pPr>
            <a:r>
              <a:rPr lang="en-US" altLang="pl-PL" sz="1800" dirty="0">
                <a:latin typeface="Arial" panose="020B0604020202020204" pitchFamily="34" charset="0"/>
              </a:rPr>
              <a:t>utilisé Le solubility essai à Déterminer Le Source</a:t>
            </a:r>
          </a:p>
          <a:p>
            <a:pPr lvl="2">
              <a:lnSpc>
                <a:spcPct val="90000"/>
              </a:lnSpc>
            </a:pPr>
            <a:r>
              <a:rPr lang="en-US" altLang="pl-PL" sz="1800" dirty="0">
                <a:latin typeface="Arial" panose="020B0604020202020204" pitchFamily="34" charset="0"/>
              </a:rPr>
              <a:t>Insolubles differed substantially between sources</a:t>
            </a:r>
          </a:p>
          <a:p>
            <a:pPr>
              <a:lnSpc>
                <a:spcPct val="90000"/>
              </a:lnSpc>
            </a:pPr>
            <a:r>
              <a:rPr lang="en-US" altLang="pl-PL" sz="1800" dirty="0">
                <a:latin typeface="Arial" panose="020B0604020202020204" pitchFamily="34" charset="0"/>
              </a:rPr>
              <a:t>Demand pour paved roads exceeded supply de lake asphalts dans late 1800s</a:t>
            </a:r>
          </a:p>
          <a:p>
            <a:pPr lvl="1">
              <a:lnSpc>
                <a:spcPct val="90000"/>
              </a:lnSpc>
            </a:pPr>
            <a:r>
              <a:rPr lang="en-US" altLang="pl-PL" sz="1800" dirty="0">
                <a:latin typeface="Arial" panose="020B0604020202020204" pitchFamily="34" charset="0"/>
              </a:rPr>
              <a:t>Led à Utilisation de petroleum asphalts (1902)</a:t>
            </a:r>
          </a:p>
        </p:txBody>
      </p:sp>
    </p:spTree>
    <p:extLst>
      <p:ext uri="{BB962C8B-B14F-4D97-AF65-F5344CB8AC3E}">
        <p14:creationId xmlns:p14="http://schemas.microsoft.com/office/powerpoint/2010/main" val="129533404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C9965272-1657-41C4-C80E-4C5CCB5CC895}"/>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Contexte</a:t>
            </a:r>
          </a:p>
        </p:txBody>
      </p:sp>
      <p:sp>
        <p:nvSpPr>
          <p:cNvPr id="180227" name="Rectangle 3">
            <a:extLst>
              <a:ext uri="{FF2B5EF4-FFF2-40B4-BE49-F238E27FC236}">
                <a16:creationId xmlns:a16="http://schemas.microsoft.com/office/drawing/2014/main" id="{837DD4C4-4C63-DA83-8F74-BD11ACE019E4}"/>
              </a:ext>
            </a:extLst>
          </p:cNvPr>
          <p:cNvSpPr>
            <a:spLocks noGrp="1" noChangeArrowheads="1"/>
          </p:cNvSpPr>
          <p:nvPr>
            <p:ph type="body" sz="quarter" idx="11"/>
          </p:nvPr>
        </p:nvSpPr>
        <p:spPr/>
        <p:txBody>
          <a:bodyPr/>
          <a:lstStyle/>
          <a:p>
            <a:pPr>
              <a:lnSpc>
                <a:spcPct val="90000"/>
              </a:lnSpc>
            </a:pPr>
            <a:r>
              <a:rPr lang="en-US" altLang="pl-PL" sz="1800" b="1" dirty="0">
                <a:latin typeface="Arial" panose="020B0604020202020204" pitchFamily="34" charset="0"/>
              </a:rPr>
              <a:t>Asphalte / bitume</a:t>
            </a:r>
          </a:p>
          <a:p>
            <a:pPr lvl="1">
              <a:lnSpc>
                <a:spcPct val="90000"/>
              </a:lnSpc>
            </a:pPr>
            <a:r>
              <a:rPr lang="en-US" altLang="pl-PL" sz="1800" dirty="0">
                <a:latin typeface="Arial" panose="020B0604020202020204" pitchFamily="34" charset="0"/>
              </a:rPr>
              <a:t>Soluble dans petroleum products</a:t>
            </a:r>
          </a:p>
          <a:p>
            <a:pPr lvl="1">
              <a:lnSpc>
                <a:spcPct val="90000"/>
              </a:lnSpc>
            </a:pPr>
            <a:r>
              <a:rPr lang="en-US" altLang="pl-PL" sz="1800" dirty="0">
                <a:latin typeface="Arial" panose="020B0604020202020204" pitchFamily="34" charset="0"/>
              </a:rPr>
              <a:t>Generally a par-product de petroleum distillation processus</a:t>
            </a:r>
          </a:p>
          <a:p>
            <a:pPr lvl="1">
              <a:lnSpc>
                <a:spcPct val="90000"/>
              </a:lnSpc>
            </a:pPr>
            <a:r>
              <a:rPr lang="en-US" altLang="pl-PL" sz="1800" dirty="0">
                <a:latin typeface="Arial" panose="020B0604020202020204" pitchFamily="34" charset="0"/>
              </a:rPr>
              <a:t>Can be naturelsly occurring</a:t>
            </a:r>
          </a:p>
          <a:p>
            <a:pPr>
              <a:lnSpc>
                <a:spcPct val="90000"/>
              </a:lnSpc>
            </a:pPr>
            <a:r>
              <a:rPr lang="en-US" altLang="pl-PL" sz="1800" b="1" dirty="0">
                <a:latin typeface="Arial" panose="020B0604020202020204" pitchFamily="34" charset="0"/>
              </a:rPr>
              <a:t>Goudron</a:t>
            </a:r>
          </a:p>
          <a:p>
            <a:pPr lvl="1">
              <a:lnSpc>
                <a:spcPct val="90000"/>
              </a:lnSpc>
            </a:pPr>
            <a:r>
              <a:rPr lang="en-US" altLang="pl-PL" sz="1800" dirty="0">
                <a:latin typeface="Arial" panose="020B0604020202020204" pitchFamily="34" charset="0"/>
              </a:rPr>
              <a:t>Resistant à petroleum products</a:t>
            </a:r>
          </a:p>
          <a:p>
            <a:pPr lvl="1">
              <a:lnSpc>
                <a:spcPct val="90000"/>
              </a:lnSpc>
            </a:pPr>
            <a:r>
              <a:rPr lang="en-US" altLang="pl-PL" sz="1800" dirty="0">
                <a:latin typeface="Arial" panose="020B0604020202020204" pitchFamily="34" charset="0"/>
              </a:rPr>
              <a:t>Generally par-product de coke (à partir de charbon) production</a:t>
            </a:r>
          </a:p>
        </p:txBody>
      </p:sp>
    </p:spTree>
    <p:extLst>
      <p:ext uri="{BB962C8B-B14F-4D97-AF65-F5344CB8AC3E}">
        <p14:creationId xmlns:p14="http://schemas.microsoft.com/office/powerpoint/2010/main" val="101133474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009C711A-310A-1FA1-1074-4458F0328AEE}"/>
              </a:ext>
            </a:extLst>
          </p:cNvPr>
          <p:cNvSpPr>
            <a:spLocks noGrp="1" noChangeArrowheads="1"/>
          </p:cNvSpPr>
          <p:nvPr>
            <p:ph type="title"/>
          </p:nvPr>
        </p:nvSpPr>
        <p:spPr/>
        <p:txBody>
          <a:bodyPr/>
          <a:lstStyle/>
          <a:p>
            <a:r>
              <a:rPr lang="en-US" altLang="pl-PL" dirty="0">
                <a:solidFill>
                  <a:srgbClr val="F26211"/>
                </a:solidFill>
                <a:latin typeface="Tahoma" panose="020B0604030504040204" pitchFamily="34" charset="0"/>
              </a:rPr>
              <a:t>Bitume</a:t>
            </a:r>
            <a:br>
              <a:rPr lang="en-US" altLang="pl-PL" dirty="0">
                <a:latin typeface="Tahoma" panose="020B0604030504040204" pitchFamily="34" charset="0"/>
              </a:rPr>
            </a:br>
            <a:endParaRPr lang="en-US" altLang="pl-PL" dirty="0">
              <a:latin typeface="Tahoma" panose="020B0604030504040204" pitchFamily="34" charset="0"/>
            </a:endParaRPr>
          </a:p>
        </p:txBody>
      </p:sp>
      <p:sp>
        <p:nvSpPr>
          <p:cNvPr id="142340" name="Rectangle 4">
            <a:extLst>
              <a:ext uri="{FF2B5EF4-FFF2-40B4-BE49-F238E27FC236}">
                <a16:creationId xmlns:a16="http://schemas.microsoft.com/office/drawing/2014/main" id="{BD332468-92A0-0250-CA47-C750889BB428}"/>
              </a:ext>
            </a:extLst>
          </p:cNvPr>
          <p:cNvSpPr>
            <a:spLocks noGrp="1" noChangeArrowheads="1"/>
          </p:cNvSpPr>
          <p:nvPr>
            <p:ph type="body" sz="quarter" idx="11"/>
          </p:nvPr>
        </p:nvSpPr>
        <p:spPr>
          <a:noFill/>
          <a:ln/>
        </p:spPr>
        <p:txBody>
          <a:bodyPr/>
          <a:lstStyle/>
          <a:p>
            <a:pPr>
              <a:buFontTx/>
              <a:buNone/>
            </a:pPr>
            <a:r>
              <a:rPr lang="en-US" altLang="pl-PL">
                <a:latin typeface="Tahoma" panose="020B0604030504040204" pitchFamily="34" charset="0"/>
              </a:rPr>
              <a:t>     Goudron</a:t>
            </a:r>
          </a:p>
          <a:p>
            <a:pPr>
              <a:buFontTx/>
              <a:buNone/>
            </a:pPr>
            <a:r>
              <a:rPr lang="en-US" altLang="pl-PL">
                <a:latin typeface="Tahoma" panose="020B0604030504040204" pitchFamily="34" charset="0"/>
              </a:rPr>
              <a:t>(à partir de charbon)</a:t>
            </a:r>
          </a:p>
          <a:p>
            <a:r>
              <a:rPr lang="en-US" altLang="pl-PL">
                <a:latin typeface="Tahoma" panose="020B0604030504040204" pitchFamily="34" charset="0"/>
              </a:rPr>
              <a:t>road tar</a:t>
            </a:r>
          </a:p>
          <a:p>
            <a:r>
              <a:rPr lang="en-US" altLang="pl-PL">
                <a:latin typeface="Tahoma" panose="020B0604030504040204" pitchFamily="34" charset="0"/>
              </a:rPr>
              <a:t>charbon tar</a:t>
            </a:r>
          </a:p>
        </p:txBody>
      </p:sp>
      <p:sp>
        <p:nvSpPr>
          <p:cNvPr id="142339" name="Line 3">
            <a:extLst>
              <a:ext uri="{FF2B5EF4-FFF2-40B4-BE49-F238E27FC236}">
                <a16:creationId xmlns:a16="http://schemas.microsoft.com/office/drawing/2014/main" id="{9661A331-C31F-F366-30F4-02C5995764BC}"/>
              </a:ext>
            </a:extLst>
          </p:cNvPr>
          <p:cNvSpPr>
            <a:spLocks noChangeShapeType="1"/>
          </p:cNvSpPr>
          <p:nvPr/>
        </p:nvSpPr>
        <p:spPr bwMode="auto">
          <a:xfrm>
            <a:off x="2819400" y="4343400"/>
            <a:ext cx="6248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2341" name="Rectangle 5">
            <a:extLst>
              <a:ext uri="{FF2B5EF4-FFF2-40B4-BE49-F238E27FC236}">
                <a16:creationId xmlns:a16="http://schemas.microsoft.com/office/drawing/2014/main" id="{E4B4F685-DAB1-B4D3-B217-6619F4211C9F}"/>
              </a:ext>
            </a:extLst>
          </p:cNvPr>
          <p:cNvSpPr>
            <a:spLocks noChangeArrowheads="1"/>
          </p:cNvSpPr>
          <p:nvPr/>
        </p:nvSpPr>
        <p:spPr bwMode="auto">
          <a:xfrm>
            <a:off x="5181600" y="2590800"/>
            <a:ext cx="45720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pl-PL">
                <a:latin typeface="Tahoma" panose="020B0604030504040204" pitchFamily="34" charset="0"/>
              </a:rPr>
              <a:t>     bitume routier</a:t>
            </a:r>
          </a:p>
          <a:p>
            <a:pPr>
              <a:buFontTx/>
              <a:buNone/>
            </a:pPr>
            <a:r>
              <a:rPr lang="en-US" altLang="pl-PL">
                <a:latin typeface="Tahoma" panose="020B0604030504040204" pitchFamily="34" charset="0"/>
              </a:rPr>
              <a:t> (à partir de petroleum crude)</a:t>
            </a:r>
          </a:p>
          <a:p>
            <a:r>
              <a:rPr lang="en-US" altLang="pl-PL">
                <a:latin typeface="Tahoma" panose="020B0604030504040204" pitchFamily="34" charset="0"/>
              </a:rPr>
              <a:t>asphaltic bitumen</a:t>
            </a:r>
          </a:p>
          <a:p>
            <a:r>
              <a:rPr lang="en-US" altLang="pl-PL">
                <a:latin typeface="Tahoma" panose="020B0604030504040204" pitchFamily="34" charset="0"/>
              </a:rPr>
              <a:t>asphaltic liant</a:t>
            </a:r>
          </a:p>
        </p:txBody>
      </p:sp>
      <p:sp>
        <p:nvSpPr>
          <p:cNvPr id="142344" name="Line 8">
            <a:extLst>
              <a:ext uri="{FF2B5EF4-FFF2-40B4-BE49-F238E27FC236}">
                <a16:creationId xmlns:a16="http://schemas.microsoft.com/office/drawing/2014/main" id="{0A95332F-61B1-E856-527F-6A5B3E698211}"/>
              </a:ext>
            </a:extLst>
          </p:cNvPr>
          <p:cNvSpPr>
            <a:spLocks noChangeShapeType="1"/>
          </p:cNvSpPr>
          <p:nvPr/>
        </p:nvSpPr>
        <p:spPr bwMode="auto">
          <a:xfrm>
            <a:off x="3429000" y="1828800"/>
            <a:ext cx="472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2345" name="Line 9">
            <a:extLst>
              <a:ext uri="{FF2B5EF4-FFF2-40B4-BE49-F238E27FC236}">
                <a16:creationId xmlns:a16="http://schemas.microsoft.com/office/drawing/2014/main" id="{C6EC1F12-6B92-67E6-0957-3F5ACEE966C9}"/>
              </a:ext>
            </a:extLst>
          </p:cNvPr>
          <p:cNvSpPr>
            <a:spLocks noChangeShapeType="1"/>
          </p:cNvSpPr>
          <p:nvPr/>
        </p:nvSpPr>
        <p:spPr bwMode="auto">
          <a:xfrm>
            <a:off x="5943600" y="12954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2346" name="Line 10">
            <a:extLst>
              <a:ext uri="{FF2B5EF4-FFF2-40B4-BE49-F238E27FC236}">
                <a16:creationId xmlns:a16="http://schemas.microsoft.com/office/drawing/2014/main" id="{6EA528AC-5098-75BB-0ED0-1435B071F68B}"/>
              </a:ext>
            </a:extLst>
          </p:cNvPr>
          <p:cNvSpPr>
            <a:spLocks noChangeShapeType="1"/>
          </p:cNvSpPr>
          <p:nvPr/>
        </p:nvSpPr>
        <p:spPr bwMode="auto">
          <a:xfrm>
            <a:off x="3429000" y="1828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2347" name="Line 11">
            <a:extLst>
              <a:ext uri="{FF2B5EF4-FFF2-40B4-BE49-F238E27FC236}">
                <a16:creationId xmlns:a16="http://schemas.microsoft.com/office/drawing/2014/main" id="{E161D003-28FF-852A-E346-804FCC54CE0D}"/>
              </a:ext>
            </a:extLst>
          </p:cNvPr>
          <p:cNvSpPr>
            <a:spLocks noChangeShapeType="1"/>
          </p:cNvSpPr>
          <p:nvPr/>
        </p:nvSpPr>
        <p:spPr bwMode="auto">
          <a:xfrm>
            <a:off x="8153400" y="1828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a:extLst>
              <a:ext uri="{FF2B5EF4-FFF2-40B4-BE49-F238E27FC236}">
                <a16:creationId xmlns:a16="http://schemas.microsoft.com/office/drawing/2014/main" id="{8FDC5C3B-D3BE-194E-1811-A3F6D6D776A0}"/>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Enrobé à chaud (HMA) – terminologie</a:t>
            </a:r>
          </a:p>
        </p:txBody>
      </p:sp>
      <p:sp>
        <p:nvSpPr>
          <p:cNvPr id="113666" name="Rectangle 2">
            <a:extLst>
              <a:ext uri="{FF2B5EF4-FFF2-40B4-BE49-F238E27FC236}">
                <a16:creationId xmlns:a16="http://schemas.microsoft.com/office/drawing/2014/main" id="{5D56EAFE-8C79-F47D-3A42-FE527317E4CA}"/>
              </a:ext>
            </a:extLst>
          </p:cNvPr>
          <p:cNvSpPr>
            <a:spLocks noGrp="1" noChangeArrowheads="1"/>
          </p:cNvSpPr>
          <p:nvPr>
            <p:ph type="body" sz="quarter" idx="11"/>
          </p:nvPr>
        </p:nvSpPr>
        <p:spPr/>
        <p:txBody>
          <a:bodyPr/>
          <a:lstStyle/>
          <a:p>
            <a:pPr>
              <a:lnSpc>
                <a:spcPct val="90000"/>
              </a:lnSpc>
            </a:pPr>
            <a:r>
              <a:rPr lang="en-US" altLang="pl-PL" sz="1800" b="1" dirty="0">
                <a:latin typeface="Arial" panose="020B0604020202020204" pitchFamily="34" charset="0"/>
              </a:rPr>
              <a:t>Terminologie américaine :</a:t>
            </a:r>
          </a:p>
          <a:p>
            <a:pPr lvl="1">
              <a:lnSpc>
                <a:spcPct val="90000"/>
              </a:lnSpc>
            </a:pPr>
            <a:r>
              <a:rPr lang="en-US" altLang="pl-PL" sz="1800" dirty="0">
                <a:latin typeface="Arial" panose="020B0604020202020204" pitchFamily="34" charset="0"/>
              </a:rPr>
              <a:t>Béton bitumineux / mélange bitumineux / enrobé / asphalte</a:t>
            </a:r>
          </a:p>
          <a:p>
            <a:pPr>
              <a:lnSpc>
                <a:spcPct val="90000"/>
              </a:lnSpc>
            </a:pPr>
            <a:r>
              <a:rPr lang="en-US" altLang="pl-PL" sz="1800" b="1" dirty="0">
                <a:latin typeface="Arial" panose="020B0604020202020204" pitchFamily="34" charset="0"/>
              </a:rPr>
              <a:t>Terminologie européenne / internationale :</a:t>
            </a:r>
          </a:p>
          <a:p>
            <a:pPr lvl="1">
              <a:lnSpc>
                <a:spcPct val="90000"/>
              </a:lnSpc>
            </a:pPr>
            <a:r>
              <a:rPr lang="en-US" altLang="pl-PL" sz="1800" dirty="0">
                <a:latin typeface="Arial" panose="020B0604020202020204" pitchFamily="34" charset="0"/>
              </a:rPr>
              <a:t>Béton bitumineux / mélange bitumineux pour chaussée / mélange bitumineux</a:t>
            </a:r>
          </a:p>
        </p:txBody>
      </p:sp>
      <p:sp>
        <p:nvSpPr>
          <p:cNvPr id="113668" name="Rectangle 4">
            <a:extLst>
              <a:ext uri="{FF2B5EF4-FFF2-40B4-BE49-F238E27FC236}">
                <a16:creationId xmlns:a16="http://schemas.microsoft.com/office/drawing/2014/main" id="{DBD7006B-4C2F-4CD7-BE43-3677657BBADD}"/>
              </a:ext>
            </a:extLst>
          </p:cNvPr>
          <p:cNvSpPr>
            <a:spLocks noChangeArrowheads="1"/>
          </p:cNvSpPr>
          <p:nvPr/>
        </p:nvSpPr>
        <p:spPr bwMode="auto">
          <a:xfrm>
            <a:off x="15240000" y="7620000"/>
            <a:ext cx="12700" cy="1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pl-PL">
                <a:latin typeface="Tahoma" panose="020B0604030504040204" pitchFamily="34" charset="0"/>
              </a:rPr>
              <a:t>béton bitumineux</a:t>
            </a:r>
          </a:p>
          <a:p>
            <a:r>
              <a:rPr lang="en-US" altLang="pl-PL">
                <a:latin typeface="Tahoma" panose="020B0604030504040204" pitchFamily="34" charset="0"/>
              </a:rPr>
              <a:t>Bituminous paving mélanger</a:t>
            </a:r>
          </a:p>
          <a:p>
            <a:r>
              <a:rPr lang="en-US" altLang="pl-PL">
                <a:latin typeface="Tahoma" panose="020B0604030504040204" pitchFamily="34" charset="0"/>
              </a:rPr>
              <a:t>mélange bitumineux</a:t>
            </a:r>
          </a:p>
        </p:txBody>
      </p:sp>
    </p:spTree>
    <p:extLst>
      <p:ext uri="{BB962C8B-B14F-4D97-AF65-F5344CB8AC3E}">
        <p14:creationId xmlns:p14="http://schemas.microsoft.com/office/powerpoint/2010/main" val="194507531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0BE967D9-AFEA-7B19-BFB7-3D77A5A9A316}"/>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Asphaltes issus du pétrole</a:t>
            </a:r>
          </a:p>
        </p:txBody>
      </p:sp>
      <p:sp>
        <p:nvSpPr>
          <p:cNvPr id="186371" name="Rectangle 3">
            <a:extLst>
              <a:ext uri="{FF2B5EF4-FFF2-40B4-BE49-F238E27FC236}">
                <a16:creationId xmlns:a16="http://schemas.microsoft.com/office/drawing/2014/main" id="{637C61C7-5C5C-001B-32B4-70943CCB2A08}"/>
              </a:ext>
            </a:extLst>
          </p:cNvPr>
          <p:cNvSpPr>
            <a:spLocks noGrp="1" noChangeArrowheads="1"/>
          </p:cNvSpPr>
          <p:nvPr>
            <p:ph type="body" sz="quarter" idx="11"/>
          </p:nvPr>
        </p:nvSpPr>
        <p:spPr/>
        <p:txBody>
          <a:bodyPr>
            <a:normAutofit/>
          </a:bodyPr>
          <a:lstStyle/>
          <a:p>
            <a:pPr>
              <a:lnSpc>
                <a:spcPct val="90000"/>
              </a:lnSpc>
            </a:pPr>
            <a:r>
              <a:rPr lang="en-US" altLang="pl-PL" sz="1800" dirty="0">
                <a:latin typeface="Arial" panose="020B0604020202020204" pitchFamily="34" charset="0"/>
              </a:rPr>
              <a:t>Asphalt is a waste product à partir de refinery processusing de crude oil</a:t>
            </a:r>
          </a:p>
          <a:p>
            <a:pPr lvl="1">
              <a:lnSpc>
                <a:spcPct val="90000"/>
              </a:lnSpc>
            </a:pPr>
            <a:r>
              <a:rPr lang="en-US" altLang="pl-PL" sz="1800" dirty="0">
                <a:latin typeface="Arial" panose="020B0604020202020204" pitchFamily="34" charset="0"/>
              </a:rPr>
              <a:t>Sorespectésimes called Le "bottom de Le barrel"</a:t>
            </a:r>
          </a:p>
          <a:p>
            <a:pPr>
              <a:lnSpc>
                <a:spcPct val="90000"/>
              </a:lnSpc>
            </a:pPr>
            <a:r>
              <a:rPr lang="en-US" altLang="pl-PL" sz="1800" dirty="0">
                <a:latin typeface="Arial" panose="020B0604020202020204" pitchFamily="34" charset="0"/>
              </a:rPr>
              <a:t>Les propriétés dépendent de :</a:t>
            </a:r>
          </a:p>
          <a:p>
            <a:pPr lvl="1">
              <a:lnSpc>
                <a:spcPct val="90000"/>
              </a:lnSpc>
            </a:pPr>
            <a:r>
              <a:rPr lang="en-US" altLang="pl-PL" sz="1800" dirty="0">
                <a:latin typeface="Arial" panose="020B0604020202020204" pitchFamily="34" charset="0"/>
              </a:rPr>
              <a:t>Opérations de raffinage</a:t>
            </a:r>
          </a:p>
          <a:p>
            <a:pPr lvl="1">
              <a:lnSpc>
                <a:spcPct val="90000"/>
              </a:lnSpc>
            </a:pPr>
            <a:r>
              <a:rPr lang="en-US" altLang="pl-PL" sz="1800" dirty="0">
                <a:latin typeface="Arial" panose="020B0604020202020204" pitchFamily="34" charset="0"/>
              </a:rPr>
              <a:t>Composition du pétrole brut (dépendante de la source)</a:t>
            </a:r>
          </a:p>
        </p:txBody>
      </p:sp>
      <p:sp>
        <p:nvSpPr>
          <p:cNvPr id="186372" name="Rectangle 4">
            <a:extLst>
              <a:ext uri="{FF2B5EF4-FFF2-40B4-BE49-F238E27FC236}">
                <a16:creationId xmlns:a16="http://schemas.microsoft.com/office/drawing/2014/main" id="{FAAF284C-4A9F-8111-532A-204B441F6B2C}"/>
              </a:ext>
            </a:extLst>
          </p:cNvPr>
          <p:cNvSpPr>
            <a:spLocks noChangeArrowheads="1"/>
          </p:cNvSpPr>
          <p:nvPr/>
        </p:nvSpPr>
        <p:spPr bwMode="auto">
          <a:xfrm>
            <a:off x="7117082" y="3884613"/>
            <a:ext cx="2057400" cy="2743200"/>
          </a:xfrm>
          <a:prstGeom prst="rect">
            <a:avLst/>
          </a:prstGeom>
          <a:gradFill rotWithShape="0">
            <a:gsLst>
              <a:gs pos="0">
                <a:srgbClr val="DDDDDD"/>
              </a:gs>
              <a:gs pos="100000">
                <a:schemeClr val="bg2"/>
              </a:gs>
            </a:gsLst>
            <a:lin ang="5400000" scaled="1"/>
          </a:gradFill>
          <a:ln w="38100">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86373" name="Text Box 5">
            <a:extLst>
              <a:ext uri="{FF2B5EF4-FFF2-40B4-BE49-F238E27FC236}">
                <a16:creationId xmlns:a16="http://schemas.microsoft.com/office/drawing/2014/main" id="{ABC32B83-A644-641B-42D4-FF02605B4B90}"/>
              </a:ext>
            </a:extLst>
          </p:cNvPr>
          <p:cNvSpPr txBox="1">
            <a:spLocks noChangeArrowheads="1"/>
          </p:cNvSpPr>
          <p:nvPr/>
        </p:nvSpPr>
        <p:spPr bwMode="auto">
          <a:xfrm>
            <a:off x="7514774" y="3884613"/>
            <a:ext cx="1573213" cy="2730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pl-PL" sz="1400" b="1" dirty="0">
                <a:solidFill>
                  <a:srgbClr val="FF3300"/>
                </a:solidFill>
                <a:latin typeface="Arial" panose="020B0604020202020204" pitchFamily="34" charset="0"/>
              </a:rPr>
              <a:t>Essence</a:t>
            </a:r>
          </a:p>
          <a:p>
            <a:r>
              <a:rPr lang="en-US" altLang="pl-PL" sz="1400" b="1" dirty="0">
                <a:solidFill>
                  <a:srgbClr val="FF3300"/>
                </a:solidFill>
                <a:latin typeface="Arial" panose="020B0604020202020204" pitchFamily="34" charset="0"/>
              </a:rPr>
              <a:t>Kérosène</a:t>
            </a:r>
          </a:p>
          <a:p>
            <a:r>
              <a:rPr lang="en-US" altLang="pl-PL" sz="1400" b="1" dirty="0">
                <a:solidFill>
                  <a:srgbClr val="FF3300"/>
                </a:solidFill>
                <a:latin typeface="Arial" panose="020B0604020202020204" pitchFamily="34" charset="0"/>
              </a:rPr>
              <a:t>Lt. Gas Oil</a:t>
            </a:r>
          </a:p>
          <a:p>
            <a:r>
              <a:rPr lang="en-US" altLang="pl-PL" sz="1400" b="1" dirty="0">
                <a:solidFill>
                  <a:srgbClr val="FF3300"/>
                </a:solidFill>
                <a:latin typeface="Arial" panose="020B0604020202020204" pitchFamily="34" charset="0"/>
              </a:rPr>
              <a:t>Gazole</a:t>
            </a:r>
          </a:p>
          <a:p>
            <a:r>
              <a:rPr lang="en-US" altLang="pl-PL" sz="1400" b="1" dirty="0">
                <a:solidFill>
                  <a:srgbClr val="FF3300"/>
                </a:solidFill>
                <a:latin typeface="Arial" panose="020B0604020202020204" pitchFamily="34" charset="0"/>
              </a:rPr>
              <a:t>Huiles moteur</a:t>
            </a:r>
          </a:p>
          <a:p>
            <a:r>
              <a:rPr lang="en-US" altLang="pl-PL" sz="1400" b="1" dirty="0">
                <a:solidFill>
                  <a:srgbClr val="FF3300"/>
                </a:solidFill>
                <a:latin typeface="Arial" panose="020B0604020202020204" pitchFamily="34" charset="0"/>
              </a:rPr>
              <a:t>Asphalte / bitume</a:t>
            </a:r>
          </a:p>
        </p:txBody>
      </p:sp>
      <p:sp>
        <p:nvSpPr>
          <p:cNvPr id="186374" name="Text Box 6">
            <a:extLst>
              <a:ext uri="{FF2B5EF4-FFF2-40B4-BE49-F238E27FC236}">
                <a16:creationId xmlns:a16="http://schemas.microsoft.com/office/drawing/2014/main" id="{987C0D68-9008-A683-ACAD-94D96AA90741}"/>
              </a:ext>
            </a:extLst>
          </p:cNvPr>
          <p:cNvSpPr txBox="1">
            <a:spLocks noChangeArrowheads="1"/>
          </p:cNvSpPr>
          <p:nvPr/>
        </p:nvSpPr>
        <p:spPr bwMode="auto">
          <a:xfrm>
            <a:off x="9515795" y="4648200"/>
            <a:ext cx="31781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pl-PL" sz="2000" b="1">
                <a:solidFill>
                  <a:srgbClr val="FF3300"/>
                </a:solidFill>
                <a:latin typeface="Arial" panose="020B0604020202020204" pitchFamily="34" charset="0"/>
              </a:rPr>
              <a:t>Barrel de Crude Oil</a:t>
            </a:r>
          </a:p>
        </p:txBody>
      </p:sp>
    </p:spTree>
    <p:extLst>
      <p:ext uri="{BB962C8B-B14F-4D97-AF65-F5344CB8AC3E}">
        <p14:creationId xmlns:p14="http://schemas.microsoft.com/office/powerpoint/2010/main" val="338864177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37369CD0-2EB4-EB17-998A-1786CF5B3551}"/>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Pétrole brut</a:t>
            </a:r>
          </a:p>
        </p:txBody>
      </p:sp>
      <p:sp>
        <p:nvSpPr>
          <p:cNvPr id="229379" name="Rectangle 3">
            <a:extLst>
              <a:ext uri="{FF2B5EF4-FFF2-40B4-BE49-F238E27FC236}">
                <a16:creationId xmlns:a16="http://schemas.microsoft.com/office/drawing/2014/main" id="{DB7185E7-1D79-6DD2-D205-8DF1D5797E03}"/>
              </a:ext>
            </a:extLst>
          </p:cNvPr>
          <p:cNvSpPr>
            <a:spLocks noGrp="1" noChangeArrowheads="1"/>
          </p:cNvSpPr>
          <p:nvPr>
            <p:ph type="body" sz="quarter" idx="11"/>
          </p:nvPr>
        </p:nvSpPr>
        <p:spPr/>
        <p:txBody>
          <a:bodyPr>
            <a:normAutofit/>
          </a:bodyPr>
          <a:lstStyle/>
          <a:p>
            <a:pPr>
              <a:lnSpc>
                <a:spcPct val="90000"/>
              </a:lnSpc>
            </a:pPr>
            <a:r>
              <a:rPr lang="en-US" altLang="pl-PL" sz="1800" dirty="0">
                <a:latin typeface="Arial" panose="020B0604020202020204" pitchFamily="34" charset="0"/>
              </a:rPr>
              <a:t>Classified using Le API (American Petroleum Institute) gravité:</a:t>
            </a:r>
          </a:p>
          <a:p>
            <a:pPr lvl="1">
              <a:lnSpc>
                <a:spcPct val="90000"/>
              </a:lnSpc>
            </a:pPr>
            <a:r>
              <a:rPr lang="en-US" altLang="pl-PL" sz="1800" i="1" dirty="0">
                <a:latin typeface="Arial" panose="020B0604020202020204" pitchFamily="34" charset="0"/>
              </a:rPr>
              <a:t>API gravité = [ 141.5 / SG ] – 131.5</a:t>
            </a:r>
          </a:p>
          <a:p>
            <a:pPr lvl="1">
              <a:lnSpc>
                <a:spcPct val="90000"/>
              </a:lnSpc>
            </a:pPr>
            <a:r>
              <a:rPr lang="en-US" altLang="pl-PL" sz="1800" dirty="0">
                <a:latin typeface="Arial" panose="020B0604020202020204" pitchFamily="34" charset="0"/>
              </a:rPr>
              <a:t>Asphalts – API gravité de 5–10</a:t>
            </a:r>
          </a:p>
          <a:p>
            <a:pPr lvl="1">
              <a:lnSpc>
                <a:spcPct val="90000"/>
              </a:lnSpc>
            </a:pPr>
            <a:r>
              <a:rPr lang="en-US" altLang="pl-PL" sz="1800" dirty="0">
                <a:latin typeface="Arial" panose="020B0604020202020204" pitchFamily="34" charset="0"/>
              </a:rPr>
              <a:t>Gasoligne – API gravité de 55</a:t>
            </a:r>
          </a:p>
          <a:p>
            <a:pPr lvl="1">
              <a:lnSpc>
                <a:spcPct val="90000"/>
              </a:lnSpc>
            </a:pPr>
            <a:r>
              <a:rPr lang="en-US" altLang="pl-PL" sz="1800" dirty="0">
                <a:latin typeface="Arial" panose="020B0604020202020204" pitchFamily="34" charset="0"/>
              </a:rPr>
              <a:t>Faible API gravité = crude oil rich dans asphalt</a:t>
            </a:r>
          </a:p>
          <a:p>
            <a:pPr>
              <a:lnSpc>
                <a:spcPct val="90000"/>
              </a:lnSpc>
            </a:pPr>
            <a:r>
              <a:rPr lang="en-US" altLang="pl-PL" sz="1800" dirty="0">
                <a:latin typeface="Arial" panose="020B0604020202020204" pitchFamily="34" charset="0"/>
              </a:rPr>
              <a:t>Sour crude oil – Élevée sulfur teneur – bad bitumen</a:t>
            </a:r>
          </a:p>
        </p:txBody>
      </p:sp>
    </p:spTree>
    <p:extLst>
      <p:ext uri="{BB962C8B-B14F-4D97-AF65-F5344CB8AC3E}">
        <p14:creationId xmlns:p14="http://schemas.microsoft.com/office/powerpoint/2010/main" val="402509081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80A0E206-9A6E-3DBC-8DAF-7368C51079C2}"/>
              </a:ext>
            </a:extLst>
          </p:cNvPr>
          <p:cNvSpPr>
            <a:spLocks noGrp="1" noChangeArrowheads="1"/>
          </p:cNvSpPr>
          <p:nvPr>
            <p:ph type="title"/>
          </p:nvPr>
        </p:nvSpPr>
        <p:spPr/>
        <p:txBody>
          <a:bodyPr/>
          <a:lstStyle/>
          <a:p>
            <a:r>
              <a:rPr lang="en-US" altLang="pl-PL" dirty="0">
                <a:solidFill>
                  <a:srgbClr val="F26211"/>
                </a:solidFill>
                <a:latin typeface="Tahoma" panose="020B0604030504040204" pitchFamily="34" charset="0"/>
              </a:rPr>
              <a:t>Principales sources de pétrole brut</a:t>
            </a:r>
            <a:br>
              <a:rPr lang="en-US" altLang="pl-PL" dirty="0">
                <a:latin typeface="Tahoma" panose="020B0604030504040204" pitchFamily="34" charset="0"/>
              </a:rPr>
            </a:br>
            <a:endParaRPr lang="en-US" altLang="pl-PL" dirty="0">
              <a:latin typeface="Tahoma" panose="020B0604030504040204" pitchFamily="34" charset="0"/>
            </a:endParaRPr>
          </a:p>
        </p:txBody>
      </p:sp>
      <p:sp>
        <p:nvSpPr>
          <p:cNvPr id="144388" name="Rectangle 4">
            <a:extLst>
              <a:ext uri="{FF2B5EF4-FFF2-40B4-BE49-F238E27FC236}">
                <a16:creationId xmlns:a16="http://schemas.microsoft.com/office/drawing/2014/main" id="{EAA7FA03-19E6-3C58-1AD6-64A3CCD0D824}"/>
              </a:ext>
            </a:extLst>
          </p:cNvPr>
          <p:cNvSpPr>
            <a:spLocks noGrp="1" noChangeArrowheads="1"/>
          </p:cNvSpPr>
          <p:nvPr>
            <p:ph type="body" sz="quarter" idx="11"/>
          </p:nvPr>
        </p:nvSpPr>
        <p:spPr>
          <a:noFill/>
          <a:ln/>
        </p:spPr>
        <p:txBody>
          <a:bodyPr>
            <a:normAutofit/>
          </a:bodyPr>
          <a:lstStyle/>
          <a:p>
            <a:pPr>
              <a:buFontTx/>
              <a:buNone/>
            </a:pPr>
            <a:r>
              <a:rPr lang="en-US" altLang="pl-PL">
                <a:latin typeface="Tahoma" panose="020B0604030504040204" pitchFamily="34" charset="0"/>
              </a:rPr>
              <a:t>  Nationales</a:t>
            </a:r>
          </a:p>
          <a:p>
            <a:r>
              <a:rPr lang="en-US" altLang="pl-PL">
                <a:latin typeface="Tahoma" panose="020B0604030504040204" pitchFamily="34" charset="0"/>
              </a:rPr>
              <a:t>Gulf coast</a:t>
            </a:r>
          </a:p>
          <a:p>
            <a:r>
              <a:rPr lang="en-US" altLang="pl-PL">
                <a:latin typeface="Tahoma" panose="020B0604030504040204" pitchFamily="34" charset="0"/>
              </a:rPr>
              <a:t>Mid-continent</a:t>
            </a:r>
          </a:p>
          <a:p>
            <a:r>
              <a:rPr lang="en-US" altLang="pl-PL">
                <a:latin typeface="Tahoma" panose="020B0604030504040204" pitchFamily="34" charset="0"/>
              </a:rPr>
              <a:t>Rocky Mountain</a:t>
            </a:r>
          </a:p>
          <a:p>
            <a:r>
              <a:rPr lang="en-US" altLang="pl-PL">
                <a:latin typeface="Tahoma" panose="020B0604030504040204" pitchFamily="34" charset="0"/>
              </a:rPr>
              <a:t>West coast</a:t>
            </a:r>
          </a:p>
          <a:p>
            <a:r>
              <a:rPr lang="en-US" altLang="pl-PL">
                <a:latin typeface="Tahoma" panose="020B0604030504040204" pitchFamily="34" charset="0"/>
              </a:rPr>
              <a:t>Alaska</a:t>
            </a:r>
          </a:p>
        </p:txBody>
      </p:sp>
      <p:sp>
        <p:nvSpPr>
          <p:cNvPr id="144387" name="Line 3">
            <a:extLst>
              <a:ext uri="{FF2B5EF4-FFF2-40B4-BE49-F238E27FC236}">
                <a16:creationId xmlns:a16="http://schemas.microsoft.com/office/drawing/2014/main" id="{0926226D-04DE-1FBD-A0E8-F76D4707DB88}"/>
              </a:ext>
            </a:extLst>
          </p:cNvPr>
          <p:cNvSpPr>
            <a:spLocks noChangeShapeType="1"/>
          </p:cNvSpPr>
          <p:nvPr/>
        </p:nvSpPr>
        <p:spPr bwMode="auto">
          <a:xfrm>
            <a:off x="2819400" y="4343400"/>
            <a:ext cx="6248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4389" name="Rectangle 5">
            <a:extLst>
              <a:ext uri="{FF2B5EF4-FFF2-40B4-BE49-F238E27FC236}">
                <a16:creationId xmlns:a16="http://schemas.microsoft.com/office/drawing/2014/main" id="{1F6EBCFC-E1BA-10FF-97EE-AF55DAB0BB4D}"/>
              </a:ext>
            </a:extLst>
          </p:cNvPr>
          <p:cNvSpPr>
            <a:spLocks noChangeArrowheads="1"/>
          </p:cNvSpPr>
          <p:nvPr/>
        </p:nvSpPr>
        <p:spPr bwMode="auto">
          <a:xfrm>
            <a:off x="6705600" y="2590800"/>
            <a:ext cx="31242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pl-PL">
                <a:latin typeface="Tahoma" panose="020B0604030504040204" pitchFamily="34" charset="0"/>
              </a:rPr>
              <a:t>    Étrangères</a:t>
            </a:r>
          </a:p>
          <a:p>
            <a:r>
              <a:rPr lang="en-US" altLang="pl-PL">
                <a:latin typeface="Tahoma" panose="020B0604030504040204" pitchFamily="34" charset="0"/>
              </a:rPr>
              <a:t>Mexico</a:t>
            </a:r>
          </a:p>
          <a:p>
            <a:r>
              <a:rPr lang="en-US" altLang="pl-PL">
                <a:latin typeface="Tahoma" panose="020B0604030504040204" pitchFamily="34" charset="0"/>
              </a:rPr>
              <a:t>Venezuela</a:t>
            </a:r>
          </a:p>
          <a:p>
            <a:r>
              <a:rPr lang="en-US" altLang="pl-PL">
                <a:latin typeface="Tahoma" panose="020B0604030504040204" pitchFamily="34" charset="0"/>
              </a:rPr>
              <a:t>Canada</a:t>
            </a:r>
          </a:p>
          <a:p>
            <a:r>
              <a:rPr lang="en-US" altLang="pl-PL">
                <a:latin typeface="Tahoma" panose="020B0604030504040204" pitchFamily="34" charset="0"/>
              </a:rPr>
              <a:t>Moyen-Orient</a:t>
            </a:r>
          </a:p>
        </p:txBody>
      </p:sp>
      <p:sp>
        <p:nvSpPr>
          <p:cNvPr id="144390" name="Line 6">
            <a:extLst>
              <a:ext uri="{FF2B5EF4-FFF2-40B4-BE49-F238E27FC236}">
                <a16:creationId xmlns:a16="http://schemas.microsoft.com/office/drawing/2014/main" id="{3E0AFE39-570F-0904-8DAC-CB9D704B501A}"/>
              </a:ext>
            </a:extLst>
          </p:cNvPr>
          <p:cNvSpPr>
            <a:spLocks noChangeShapeType="1"/>
          </p:cNvSpPr>
          <p:nvPr/>
        </p:nvSpPr>
        <p:spPr bwMode="auto">
          <a:xfrm>
            <a:off x="3429000" y="1828800"/>
            <a:ext cx="472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4391" name="Line 7">
            <a:extLst>
              <a:ext uri="{FF2B5EF4-FFF2-40B4-BE49-F238E27FC236}">
                <a16:creationId xmlns:a16="http://schemas.microsoft.com/office/drawing/2014/main" id="{925FC03A-985F-4F14-1EA6-04AB410C921D}"/>
              </a:ext>
            </a:extLst>
          </p:cNvPr>
          <p:cNvSpPr>
            <a:spLocks noChangeShapeType="1"/>
          </p:cNvSpPr>
          <p:nvPr/>
        </p:nvSpPr>
        <p:spPr bwMode="auto">
          <a:xfrm>
            <a:off x="5943600" y="12954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4392" name="Line 8">
            <a:extLst>
              <a:ext uri="{FF2B5EF4-FFF2-40B4-BE49-F238E27FC236}">
                <a16:creationId xmlns:a16="http://schemas.microsoft.com/office/drawing/2014/main" id="{5D72A13B-ACF9-2A7A-EE99-5A10F748B027}"/>
              </a:ext>
            </a:extLst>
          </p:cNvPr>
          <p:cNvSpPr>
            <a:spLocks noChangeShapeType="1"/>
          </p:cNvSpPr>
          <p:nvPr/>
        </p:nvSpPr>
        <p:spPr bwMode="auto">
          <a:xfrm>
            <a:off x="3429000" y="1828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4393" name="Line 9">
            <a:extLst>
              <a:ext uri="{FF2B5EF4-FFF2-40B4-BE49-F238E27FC236}">
                <a16:creationId xmlns:a16="http://schemas.microsoft.com/office/drawing/2014/main" id="{C00BEE9B-A5ED-DC1B-F0C3-ABDD968E4E38}"/>
              </a:ext>
            </a:extLst>
          </p:cNvPr>
          <p:cNvSpPr>
            <a:spLocks noChangeShapeType="1"/>
          </p:cNvSpPr>
          <p:nvPr/>
        </p:nvSpPr>
        <p:spPr bwMode="auto">
          <a:xfrm>
            <a:off x="8153400" y="1828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a:extLst>
              <a:ext uri="{FF2B5EF4-FFF2-40B4-BE49-F238E27FC236}">
                <a16:creationId xmlns:a16="http://schemas.microsoft.com/office/drawing/2014/main" id="{2FB07EBA-CB7C-9C28-E998-335542EF1C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4900" y="0"/>
            <a:ext cx="49022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99B4BE4-D5A5-89AF-4DAA-724111DEF20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645F213-7FF7-B9C7-45EA-31C33AEF009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A60D5742-0073-D4E5-FDE7-E2B034E44C11}"/>
              </a:ext>
            </a:extLst>
          </p:cNvPr>
          <p:cNvSpPr>
            <a:spLocks noChangeArrowheads="1"/>
          </p:cNvSpPr>
          <p:nvPr/>
        </p:nvSpPr>
        <p:spPr bwMode="auto">
          <a:xfrm>
            <a:off x="1905000" y="990600"/>
            <a:ext cx="8528050" cy="5562600"/>
          </a:xfrm>
          <a:prstGeom prst="rect">
            <a:avLst/>
          </a:prstGeom>
          <a:solidFill>
            <a:srgbClr val="FFFFFF"/>
          </a:solidFill>
          <a:ln w="38100">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67" name="Rectangle 3">
            <a:extLst>
              <a:ext uri="{FF2B5EF4-FFF2-40B4-BE49-F238E27FC236}">
                <a16:creationId xmlns:a16="http://schemas.microsoft.com/office/drawing/2014/main" id="{1C135413-887F-72AF-FC2B-E7C932A530D4}"/>
              </a:ext>
            </a:extLst>
          </p:cNvPr>
          <p:cNvSpPr>
            <a:spLocks noGrp="1" noChangeArrowheads="1"/>
          </p:cNvSpPr>
          <p:nvPr>
            <p:ph type="title"/>
          </p:nvPr>
        </p:nvSpPr>
        <p:spPr/>
        <p:txBody>
          <a:bodyPr/>
          <a:lstStyle/>
          <a:p>
            <a:r>
              <a:rPr lang="en-US" altLang="pl-PL">
                <a:latin typeface="Arial" panose="020B0604020202020204" pitchFamily="34" charset="0"/>
              </a:rPr>
              <a:t>Fonctionnement d’une raffinerie</a:t>
            </a:r>
          </a:p>
        </p:txBody>
      </p:sp>
      <p:sp>
        <p:nvSpPr>
          <p:cNvPr id="2" name="Text Placeholder 1">
            <a:extLst>
              <a:ext uri="{FF2B5EF4-FFF2-40B4-BE49-F238E27FC236}">
                <a16:creationId xmlns:a16="http://schemas.microsoft.com/office/drawing/2014/main" id="{8EE08DBC-99AF-3DC4-CF8A-01AD9E20E801}"/>
              </a:ext>
            </a:extLst>
          </p:cNvPr>
          <p:cNvSpPr>
            <a:spLocks noGrp="1"/>
          </p:cNvSpPr>
          <p:nvPr>
            <p:ph type="body" sz="quarter" idx="11"/>
          </p:nvPr>
        </p:nvSpPr>
        <p:spPr/>
        <p:txBody>
          <a:bodyPr/>
          <a:lstStyle/>
          <a:p>
            <a:endParaRPr lang="en-GB"/>
          </a:p>
        </p:txBody>
      </p:sp>
      <p:sp>
        <p:nvSpPr>
          <p:cNvPr id="190468" name="Rectangle 4">
            <a:extLst>
              <a:ext uri="{FF2B5EF4-FFF2-40B4-BE49-F238E27FC236}">
                <a16:creationId xmlns:a16="http://schemas.microsoft.com/office/drawing/2014/main" id="{BEE93258-1057-7A23-177F-2361E058D338}"/>
              </a:ext>
            </a:extLst>
          </p:cNvPr>
          <p:cNvSpPr>
            <a:spLocks noChangeArrowheads="1"/>
          </p:cNvSpPr>
          <p:nvPr/>
        </p:nvSpPr>
        <p:spPr bwMode="auto">
          <a:xfrm>
            <a:off x="2238376" y="2387600"/>
            <a:ext cx="144463" cy="32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69" name="Rectangle 5">
            <a:extLst>
              <a:ext uri="{FF2B5EF4-FFF2-40B4-BE49-F238E27FC236}">
                <a16:creationId xmlns:a16="http://schemas.microsoft.com/office/drawing/2014/main" id="{2BF1C28B-0830-5564-5FDA-04B840A8907F}"/>
              </a:ext>
            </a:extLst>
          </p:cNvPr>
          <p:cNvSpPr>
            <a:spLocks noChangeArrowheads="1"/>
          </p:cNvSpPr>
          <p:nvPr/>
        </p:nvSpPr>
        <p:spPr bwMode="auto">
          <a:xfrm>
            <a:off x="2079626" y="5270501"/>
            <a:ext cx="474663" cy="512763"/>
          </a:xfrm>
          <a:prstGeom prst="rect">
            <a:avLst/>
          </a:prstGeom>
          <a:solidFill>
            <a:srgbClr val="000000"/>
          </a:solid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0" name="Rectangle 6">
            <a:extLst>
              <a:ext uri="{FF2B5EF4-FFF2-40B4-BE49-F238E27FC236}">
                <a16:creationId xmlns:a16="http://schemas.microsoft.com/office/drawing/2014/main" id="{86104941-E22C-FAE0-2E22-30C1371C976A}"/>
              </a:ext>
            </a:extLst>
          </p:cNvPr>
          <p:cNvSpPr>
            <a:spLocks noChangeArrowheads="1"/>
          </p:cNvSpPr>
          <p:nvPr/>
        </p:nvSpPr>
        <p:spPr bwMode="auto">
          <a:xfrm>
            <a:off x="2079625" y="4859338"/>
            <a:ext cx="158750" cy="411162"/>
          </a:xfrm>
          <a:prstGeom prst="rect">
            <a:avLst/>
          </a:prstGeom>
          <a:solidFill>
            <a:schemeClr val="accent1"/>
          </a:solid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1" name="Rectangle 7">
            <a:extLst>
              <a:ext uri="{FF2B5EF4-FFF2-40B4-BE49-F238E27FC236}">
                <a16:creationId xmlns:a16="http://schemas.microsoft.com/office/drawing/2014/main" id="{270E272E-4A84-1494-D96D-D4779B4639C1}"/>
              </a:ext>
            </a:extLst>
          </p:cNvPr>
          <p:cNvSpPr>
            <a:spLocks noChangeArrowheads="1"/>
          </p:cNvSpPr>
          <p:nvPr/>
        </p:nvSpPr>
        <p:spPr bwMode="auto">
          <a:xfrm>
            <a:off x="2382838" y="4859338"/>
            <a:ext cx="171450" cy="411162"/>
          </a:xfrm>
          <a:prstGeom prst="rect">
            <a:avLst/>
          </a:prstGeom>
          <a:solidFill>
            <a:schemeClr val="accent1"/>
          </a:solid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2" name="Rectangle 8">
            <a:extLst>
              <a:ext uri="{FF2B5EF4-FFF2-40B4-BE49-F238E27FC236}">
                <a16:creationId xmlns:a16="http://schemas.microsoft.com/office/drawing/2014/main" id="{6A2643D9-F1F6-080D-B132-BB909050D9D8}"/>
              </a:ext>
            </a:extLst>
          </p:cNvPr>
          <p:cNvSpPr>
            <a:spLocks noChangeArrowheads="1"/>
          </p:cNvSpPr>
          <p:nvPr/>
        </p:nvSpPr>
        <p:spPr bwMode="auto">
          <a:xfrm>
            <a:off x="2079625" y="2387600"/>
            <a:ext cx="158750" cy="281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3" name="Rectangle 9">
            <a:extLst>
              <a:ext uri="{FF2B5EF4-FFF2-40B4-BE49-F238E27FC236}">
                <a16:creationId xmlns:a16="http://schemas.microsoft.com/office/drawing/2014/main" id="{E6AA4CBA-0885-9D9F-AF26-8A9007866751}"/>
              </a:ext>
            </a:extLst>
          </p:cNvPr>
          <p:cNvSpPr>
            <a:spLocks noChangeArrowheads="1"/>
          </p:cNvSpPr>
          <p:nvPr/>
        </p:nvSpPr>
        <p:spPr bwMode="auto">
          <a:xfrm>
            <a:off x="2382838" y="2387600"/>
            <a:ext cx="171450" cy="281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4" name="Rectangle 10">
            <a:extLst>
              <a:ext uri="{FF2B5EF4-FFF2-40B4-BE49-F238E27FC236}">
                <a16:creationId xmlns:a16="http://schemas.microsoft.com/office/drawing/2014/main" id="{CB3007F0-2CF8-D793-7A01-35BC60B223BA}"/>
              </a:ext>
            </a:extLst>
          </p:cNvPr>
          <p:cNvSpPr>
            <a:spLocks noChangeArrowheads="1"/>
          </p:cNvSpPr>
          <p:nvPr/>
        </p:nvSpPr>
        <p:spPr bwMode="auto">
          <a:xfrm>
            <a:off x="2079626" y="5780088"/>
            <a:ext cx="474663" cy="514350"/>
          </a:xfrm>
          <a:prstGeom prst="rect">
            <a:avLst/>
          </a:prstGeom>
          <a:pattFill prst="dashHorz">
            <a:fgClr>
              <a:srgbClr val="FFFFFF"/>
            </a:fgClr>
            <a:bgClr>
              <a:schemeClr val="bg1"/>
            </a:bgClr>
          </a:patt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90475" name="Group 11">
            <a:extLst>
              <a:ext uri="{FF2B5EF4-FFF2-40B4-BE49-F238E27FC236}">
                <a16:creationId xmlns:a16="http://schemas.microsoft.com/office/drawing/2014/main" id="{C373610A-DBCE-2B99-3DC3-3E93503B067C}"/>
              </a:ext>
            </a:extLst>
          </p:cNvPr>
          <p:cNvGrpSpPr>
            <a:grpSpLocks/>
          </p:cNvGrpSpPr>
          <p:nvPr/>
        </p:nvGrpSpPr>
        <p:grpSpPr bwMode="auto">
          <a:xfrm>
            <a:off x="2079626" y="3033713"/>
            <a:ext cx="474663" cy="1847850"/>
            <a:chOff x="787" y="1265"/>
            <a:chExt cx="299" cy="1773"/>
          </a:xfrm>
        </p:grpSpPr>
        <p:sp>
          <p:nvSpPr>
            <p:cNvPr id="190476" name="Rectangle 12">
              <a:extLst>
                <a:ext uri="{FF2B5EF4-FFF2-40B4-BE49-F238E27FC236}">
                  <a16:creationId xmlns:a16="http://schemas.microsoft.com/office/drawing/2014/main" id="{340CDD31-32CC-D171-8562-DFA87EDEE458}"/>
                </a:ext>
              </a:extLst>
            </p:cNvPr>
            <p:cNvSpPr>
              <a:spLocks noChangeArrowheads="1"/>
            </p:cNvSpPr>
            <p:nvPr/>
          </p:nvSpPr>
          <p:spPr bwMode="auto">
            <a:xfrm>
              <a:off x="787" y="1265"/>
              <a:ext cx="100" cy="1773"/>
            </a:xfrm>
            <a:prstGeom prst="rect">
              <a:avLst/>
            </a:prstGeom>
            <a:pattFill prst="ltDnDiag">
              <a:fgClr>
                <a:srgbClr val="FFFFFF"/>
              </a:fgClr>
              <a:bgClr>
                <a:schemeClr val="bg1"/>
              </a:bgClr>
            </a:patt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7" name="Rectangle 13">
              <a:extLst>
                <a:ext uri="{FF2B5EF4-FFF2-40B4-BE49-F238E27FC236}">
                  <a16:creationId xmlns:a16="http://schemas.microsoft.com/office/drawing/2014/main" id="{31EE9146-9665-648D-A451-54A247AD0C2F}"/>
                </a:ext>
              </a:extLst>
            </p:cNvPr>
            <p:cNvSpPr>
              <a:spLocks noChangeArrowheads="1"/>
            </p:cNvSpPr>
            <p:nvPr/>
          </p:nvSpPr>
          <p:spPr bwMode="auto">
            <a:xfrm>
              <a:off x="978" y="1265"/>
              <a:ext cx="108" cy="1773"/>
            </a:xfrm>
            <a:prstGeom prst="rect">
              <a:avLst/>
            </a:prstGeom>
            <a:pattFill prst="ltDnDiag">
              <a:fgClr>
                <a:srgbClr val="FFFFFF"/>
              </a:fgClr>
              <a:bgClr>
                <a:schemeClr val="bg1"/>
              </a:bgClr>
            </a:patt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190478" name="Line 14">
            <a:extLst>
              <a:ext uri="{FF2B5EF4-FFF2-40B4-BE49-F238E27FC236}">
                <a16:creationId xmlns:a16="http://schemas.microsoft.com/office/drawing/2014/main" id="{DBD0D606-D667-FBDC-E944-A9740861EE25}"/>
              </a:ext>
            </a:extLst>
          </p:cNvPr>
          <p:cNvSpPr>
            <a:spLocks noChangeShapeType="1"/>
          </p:cNvSpPr>
          <p:nvPr/>
        </p:nvSpPr>
        <p:spPr bwMode="auto">
          <a:xfrm>
            <a:off x="2481264" y="1917700"/>
            <a:ext cx="752475" cy="7938"/>
          </a:xfrm>
          <a:prstGeom prst="line">
            <a:avLst/>
          </a:prstGeom>
          <a:noFill/>
          <a:ln w="190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9" name="Line 15">
            <a:extLst>
              <a:ext uri="{FF2B5EF4-FFF2-40B4-BE49-F238E27FC236}">
                <a16:creationId xmlns:a16="http://schemas.microsoft.com/office/drawing/2014/main" id="{C7C864B4-A64B-8F3B-8563-2522E746EE6C}"/>
              </a:ext>
            </a:extLst>
          </p:cNvPr>
          <p:cNvSpPr>
            <a:spLocks noChangeShapeType="1"/>
          </p:cNvSpPr>
          <p:nvPr/>
        </p:nvSpPr>
        <p:spPr bwMode="auto">
          <a:xfrm>
            <a:off x="2482850" y="2098675"/>
            <a:ext cx="738188" cy="0"/>
          </a:xfrm>
          <a:prstGeom prst="line">
            <a:avLst/>
          </a:prstGeom>
          <a:noFill/>
          <a:ln w="190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0" name="AutoShape 16">
            <a:extLst>
              <a:ext uri="{FF2B5EF4-FFF2-40B4-BE49-F238E27FC236}">
                <a16:creationId xmlns:a16="http://schemas.microsoft.com/office/drawing/2014/main" id="{2A21B6BA-95F7-D03A-5C1D-65DBC60E3AD8}"/>
              </a:ext>
            </a:extLst>
          </p:cNvPr>
          <p:cNvSpPr>
            <a:spLocks noChangeArrowheads="1"/>
          </p:cNvSpPr>
          <p:nvPr/>
        </p:nvSpPr>
        <p:spPr bwMode="auto">
          <a:xfrm rot="10800000">
            <a:off x="2060575" y="1647826"/>
            <a:ext cx="508000" cy="138747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1" name="Line 17">
            <a:extLst>
              <a:ext uri="{FF2B5EF4-FFF2-40B4-BE49-F238E27FC236}">
                <a16:creationId xmlns:a16="http://schemas.microsoft.com/office/drawing/2014/main" id="{AC6A55E9-5DCD-442C-825A-3024BF84DAB1}"/>
              </a:ext>
            </a:extLst>
          </p:cNvPr>
          <p:cNvSpPr>
            <a:spLocks noChangeShapeType="1"/>
          </p:cNvSpPr>
          <p:nvPr/>
        </p:nvSpPr>
        <p:spPr bwMode="auto">
          <a:xfrm flipH="1">
            <a:off x="2554288" y="2330450"/>
            <a:ext cx="3314700" cy="0"/>
          </a:xfrm>
          <a:prstGeom prst="line">
            <a:avLst/>
          </a:prstGeom>
          <a:noFill/>
          <a:ln w="9525">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90482" name="Group 18">
            <a:extLst>
              <a:ext uri="{FF2B5EF4-FFF2-40B4-BE49-F238E27FC236}">
                <a16:creationId xmlns:a16="http://schemas.microsoft.com/office/drawing/2014/main" id="{E0529E4E-E100-137D-6CC2-FC2DC9C25C14}"/>
              </a:ext>
            </a:extLst>
          </p:cNvPr>
          <p:cNvGrpSpPr>
            <a:grpSpLocks/>
          </p:cNvGrpSpPr>
          <p:nvPr/>
        </p:nvGrpSpPr>
        <p:grpSpPr bwMode="auto">
          <a:xfrm>
            <a:off x="3238500" y="1385889"/>
            <a:ext cx="3008312" cy="712787"/>
            <a:chOff x="1650" y="816"/>
            <a:chExt cx="2538" cy="444"/>
          </a:xfrm>
        </p:grpSpPr>
        <p:sp>
          <p:nvSpPr>
            <p:cNvPr id="190483" name="Rectangle 19">
              <a:extLst>
                <a:ext uri="{FF2B5EF4-FFF2-40B4-BE49-F238E27FC236}">
                  <a16:creationId xmlns:a16="http://schemas.microsoft.com/office/drawing/2014/main" id="{59822708-C83B-27EE-F4F8-98BEBEE0B200}"/>
                </a:ext>
              </a:extLst>
            </p:cNvPr>
            <p:cNvSpPr>
              <a:spLocks noChangeArrowheads="1"/>
            </p:cNvSpPr>
            <p:nvPr/>
          </p:nvSpPr>
          <p:spPr bwMode="auto">
            <a:xfrm>
              <a:off x="1656" y="968"/>
              <a:ext cx="656" cy="288"/>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4" name="Rectangle 20">
              <a:extLst>
                <a:ext uri="{FF2B5EF4-FFF2-40B4-BE49-F238E27FC236}">
                  <a16:creationId xmlns:a16="http://schemas.microsoft.com/office/drawing/2014/main" id="{25C8AD64-F328-2A0A-DAC3-9E0E177A9848}"/>
                </a:ext>
              </a:extLst>
            </p:cNvPr>
            <p:cNvSpPr>
              <a:spLocks noChangeArrowheads="1"/>
            </p:cNvSpPr>
            <p:nvPr/>
          </p:nvSpPr>
          <p:spPr bwMode="auto">
            <a:xfrm>
              <a:off x="2504" y="968"/>
              <a:ext cx="656" cy="288"/>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5" name="Rectangle 21">
              <a:extLst>
                <a:ext uri="{FF2B5EF4-FFF2-40B4-BE49-F238E27FC236}">
                  <a16:creationId xmlns:a16="http://schemas.microsoft.com/office/drawing/2014/main" id="{B83D12ED-8926-0D38-60F3-639B3F72EFC8}"/>
                </a:ext>
              </a:extLst>
            </p:cNvPr>
            <p:cNvSpPr>
              <a:spLocks noChangeArrowheads="1"/>
            </p:cNvSpPr>
            <p:nvPr/>
          </p:nvSpPr>
          <p:spPr bwMode="auto">
            <a:xfrm>
              <a:off x="2314" y="1009"/>
              <a:ext cx="192" cy="109"/>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6" name="AutoShape 22">
              <a:extLst>
                <a:ext uri="{FF2B5EF4-FFF2-40B4-BE49-F238E27FC236}">
                  <a16:creationId xmlns:a16="http://schemas.microsoft.com/office/drawing/2014/main" id="{802C6118-5E02-0510-0859-F4EB5E4AC2FC}"/>
                </a:ext>
              </a:extLst>
            </p:cNvPr>
            <p:cNvSpPr>
              <a:spLocks noChangeArrowheads="1"/>
            </p:cNvSpPr>
            <p:nvPr/>
          </p:nvSpPr>
          <p:spPr bwMode="auto">
            <a:xfrm>
              <a:off x="1650" y="825"/>
              <a:ext cx="666" cy="144"/>
            </a:xfrm>
            <a:prstGeom prst="triangle">
              <a:avLst>
                <a:gd name="adj" fmla="val 50000"/>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7" name="AutoShape 23">
              <a:extLst>
                <a:ext uri="{FF2B5EF4-FFF2-40B4-BE49-F238E27FC236}">
                  <a16:creationId xmlns:a16="http://schemas.microsoft.com/office/drawing/2014/main" id="{A97A1CEF-0CE6-A960-A068-66DC132F2960}"/>
                </a:ext>
              </a:extLst>
            </p:cNvPr>
            <p:cNvSpPr>
              <a:spLocks noChangeArrowheads="1"/>
            </p:cNvSpPr>
            <p:nvPr/>
          </p:nvSpPr>
          <p:spPr bwMode="auto">
            <a:xfrm>
              <a:off x="2496" y="825"/>
              <a:ext cx="666" cy="144"/>
            </a:xfrm>
            <a:prstGeom prst="triangle">
              <a:avLst>
                <a:gd name="adj" fmla="val 50000"/>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8" name="Rectangle 24">
              <a:extLst>
                <a:ext uri="{FF2B5EF4-FFF2-40B4-BE49-F238E27FC236}">
                  <a16:creationId xmlns:a16="http://schemas.microsoft.com/office/drawing/2014/main" id="{30DB1627-923A-B94E-664A-78E484744E15}"/>
                </a:ext>
              </a:extLst>
            </p:cNvPr>
            <p:cNvSpPr>
              <a:spLocks noChangeArrowheads="1"/>
            </p:cNvSpPr>
            <p:nvPr/>
          </p:nvSpPr>
          <p:spPr bwMode="auto">
            <a:xfrm>
              <a:off x="3264" y="948"/>
              <a:ext cx="324" cy="312"/>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9" name="Rectangle 25">
              <a:extLst>
                <a:ext uri="{FF2B5EF4-FFF2-40B4-BE49-F238E27FC236}">
                  <a16:creationId xmlns:a16="http://schemas.microsoft.com/office/drawing/2014/main" id="{4D4186C8-930D-42FF-45C4-459E0E0BDBFC}"/>
                </a:ext>
              </a:extLst>
            </p:cNvPr>
            <p:cNvSpPr>
              <a:spLocks noChangeArrowheads="1"/>
            </p:cNvSpPr>
            <p:nvPr/>
          </p:nvSpPr>
          <p:spPr bwMode="auto">
            <a:xfrm>
              <a:off x="3588" y="816"/>
              <a:ext cx="600" cy="444"/>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0" name="Rectangle 26">
              <a:extLst>
                <a:ext uri="{FF2B5EF4-FFF2-40B4-BE49-F238E27FC236}">
                  <a16:creationId xmlns:a16="http://schemas.microsoft.com/office/drawing/2014/main" id="{2D3CEE89-78F7-12BE-6BDD-08EFD74D293E}"/>
                </a:ext>
              </a:extLst>
            </p:cNvPr>
            <p:cNvSpPr>
              <a:spLocks noChangeArrowheads="1"/>
            </p:cNvSpPr>
            <p:nvPr/>
          </p:nvSpPr>
          <p:spPr bwMode="auto">
            <a:xfrm>
              <a:off x="3160" y="1004"/>
              <a:ext cx="104" cy="112"/>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190491" name="Rectangle 27">
            <a:extLst>
              <a:ext uri="{FF2B5EF4-FFF2-40B4-BE49-F238E27FC236}">
                <a16:creationId xmlns:a16="http://schemas.microsoft.com/office/drawing/2014/main" id="{FCC937AB-4D8B-441F-09E2-F0FC8A3F9C97}"/>
              </a:ext>
            </a:extLst>
          </p:cNvPr>
          <p:cNvSpPr>
            <a:spLocks noChangeArrowheads="1"/>
          </p:cNvSpPr>
          <p:nvPr/>
        </p:nvSpPr>
        <p:spPr bwMode="auto">
          <a:xfrm>
            <a:off x="6230938" y="1893889"/>
            <a:ext cx="450850" cy="160337"/>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2" name="Rectangle 28">
            <a:extLst>
              <a:ext uri="{FF2B5EF4-FFF2-40B4-BE49-F238E27FC236}">
                <a16:creationId xmlns:a16="http://schemas.microsoft.com/office/drawing/2014/main" id="{72224B1D-1DB9-396F-A7FA-654C7AC4FDE1}"/>
              </a:ext>
            </a:extLst>
          </p:cNvPr>
          <p:cNvSpPr>
            <a:spLocks noChangeArrowheads="1"/>
          </p:cNvSpPr>
          <p:nvPr/>
        </p:nvSpPr>
        <p:spPr bwMode="auto">
          <a:xfrm rot="16200000">
            <a:off x="6089651" y="2373313"/>
            <a:ext cx="1027112" cy="157163"/>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3" name="Rectangle 29">
            <a:extLst>
              <a:ext uri="{FF2B5EF4-FFF2-40B4-BE49-F238E27FC236}">
                <a16:creationId xmlns:a16="http://schemas.microsoft.com/office/drawing/2014/main" id="{006DB0C5-71F9-B0F3-8EA3-BCEE80EF3275}"/>
              </a:ext>
            </a:extLst>
          </p:cNvPr>
          <p:cNvSpPr>
            <a:spLocks noChangeArrowheads="1"/>
          </p:cNvSpPr>
          <p:nvPr/>
        </p:nvSpPr>
        <p:spPr bwMode="auto">
          <a:xfrm>
            <a:off x="2790826" y="2771776"/>
            <a:ext cx="3878263" cy="193675"/>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4" name="Rectangle 30">
            <a:extLst>
              <a:ext uri="{FF2B5EF4-FFF2-40B4-BE49-F238E27FC236}">
                <a16:creationId xmlns:a16="http://schemas.microsoft.com/office/drawing/2014/main" id="{3C3EDB74-C92B-2CBD-3793-470FBD076B1D}"/>
              </a:ext>
            </a:extLst>
          </p:cNvPr>
          <p:cNvSpPr>
            <a:spLocks noChangeArrowheads="1"/>
          </p:cNvSpPr>
          <p:nvPr/>
        </p:nvSpPr>
        <p:spPr bwMode="auto">
          <a:xfrm>
            <a:off x="2790826" y="2901950"/>
            <a:ext cx="144463" cy="1220788"/>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5" name="Rectangle 31">
            <a:extLst>
              <a:ext uri="{FF2B5EF4-FFF2-40B4-BE49-F238E27FC236}">
                <a16:creationId xmlns:a16="http://schemas.microsoft.com/office/drawing/2014/main" id="{A3BAC02F-2B1F-185B-DB9C-6DFC823DE85B}"/>
              </a:ext>
            </a:extLst>
          </p:cNvPr>
          <p:cNvSpPr>
            <a:spLocks noChangeArrowheads="1"/>
          </p:cNvSpPr>
          <p:nvPr/>
        </p:nvSpPr>
        <p:spPr bwMode="auto">
          <a:xfrm>
            <a:off x="2790826" y="4110039"/>
            <a:ext cx="341313" cy="128587"/>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6" name="Rectangle 32">
            <a:extLst>
              <a:ext uri="{FF2B5EF4-FFF2-40B4-BE49-F238E27FC236}">
                <a16:creationId xmlns:a16="http://schemas.microsoft.com/office/drawing/2014/main" id="{FFB02FC3-62FB-F752-65E8-6A35EB4FB377}"/>
              </a:ext>
            </a:extLst>
          </p:cNvPr>
          <p:cNvSpPr>
            <a:spLocks noChangeArrowheads="1"/>
          </p:cNvSpPr>
          <p:nvPr/>
        </p:nvSpPr>
        <p:spPr bwMode="auto">
          <a:xfrm>
            <a:off x="3132139" y="3903664"/>
            <a:ext cx="382587" cy="630237"/>
          </a:xfrm>
          <a:prstGeom prst="rect">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7" name="AutoShape 33">
            <a:extLst>
              <a:ext uri="{FF2B5EF4-FFF2-40B4-BE49-F238E27FC236}">
                <a16:creationId xmlns:a16="http://schemas.microsoft.com/office/drawing/2014/main" id="{EF9ABDB0-4ADB-0894-1209-8B81A1B9AE3C}"/>
              </a:ext>
            </a:extLst>
          </p:cNvPr>
          <p:cNvSpPr>
            <a:spLocks noChangeArrowheads="1"/>
          </p:cNvSpPr>
          <p:nvPr/>
        </p:nvSpPr>
        <p:spPr bwMode="auto">
          <a:xfrm>
            <a:off x="3132138" y="3749675"/>
            <a:ext cx="385762" cy="153988"/>
          </a:xfrm>
          <a:prstGeom prst="triangle">
            <a:avLst>
              <a:gd name="adj" fmla="val 50000"/>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8" name="AutoShape 34">
            <a:extLst>
              <a:ext uri="{FF2B5EF4-FFF2-40B4-BE49-F238E27FC236}">
                <a16:creationId xmlns:a16="http://schemas.microsoft.com/office/drawing/2014/main" id="{0D00F6B4-67A3-97EC-3D30-5EF63A287FDA}"/>
              </a:ext>
            </a:extLst>
          </p:cNvPr>
          <p:cNvSpPr>
            <a:spLocks noChangeArrowheads="1"/>
          </p:cNvSpPr>
          <p:nvPr/>
        </p:nvSpPr>
        <p:spPr bwMode="auto">
          <a:xfrm rot="16214947">
            <a:off x="3704432" y="3790157"/>
            <a:ext cx="981075" cy="500062"/>
          </a:xfrm>
          <a:prstGeom prst="flowChartDelay">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9" name="AutoShape 35">
            <a:extLst>
              <a:ext uri="{FF2B5EF4-FFF2-40B4-BE49-F238E27FC236}">
                <a16:creationId xmlns:a16="http://schemas.microsoft.com/office/drawing/2014/main" id="{6DE012DF-77FC-10AC-167F-F1671ADF78D0}"/>
              </a:ext>
            </a:extLst>
          </p:cNvPr>
          <p:cNvSpPr>
            <a:spLocks noChangeArrowheads="1"/>
          </p:cNvSpPr>
          <p:nvPr/>
        </p:nvSpPr>
        <p:spPr bwMode="auto">
          <a:xfrm rot="16214947">
            <a:off x="4291014" y="3679826"/>
            <a:ext cx="1201737" cy="500063"/>
          </a:xfrm>
          <a:prstGeom prst="flowChartDelay">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0" name="Line 36">
            <a:extLst>
              <a:ext uri="{FF2B5EF4-FFF2-40B4-BE49-F238E27FC236}">
                <a16:creationId xmlns:a16="http://schemas.microsoft.com/office/drawing/2014/main" id="{E2EA1AFC-1FCC-07D3-6968-2D361C69C813}"/>
              </a:ext>
            </a:extLst>
          </p:cNvPr>
          <p:cNvSpPr>
            <a:spLocks noChangeShapeType="1"/>
          </p:cNvSpPr>
          <p:nvPr/>
        </p:nvSpPr>
        <p:spPr bwMode="auto">
          <a:xfrm>
            <a:off x="3027364" y="4533900"/>
            <a:ext cx="3341687" cy="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1" name="Rectangle 37">
            <a:extLst>
              <a:ext uri="{FF2B5EF4-FFF2-40B4-BE49-F238E27FC236}">
                <a16:creationId xmlns:a16="http://schemas.microsoft.com/office/drawing/2014/main" id="{288EE04F-761A-24FE-356D-DD5B88F5832B}"/>
              </a:ext>
            </a:extLst>
          </p:cNvPr>
          <p:cNvSpPr>
            <a:spLocks noChangeArrowheads="1"/>
          </p:cNvSpPr>
          <p:nvPr/>
        </p:nvSpPr>
        <p:spPr bwMode="auto">
          <a:xfrm>
            <a:off x="5545138" y="3400425"/>
            <a:ext cx="552450" cy="1131888"/>
          </a:xfrm>
          <a:prstGeom prst="rect">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2" name="Line 38">
            <a:extLst>
              <a:ext uri="{FF2B5EF4-FFF2-40B4-BE49-F238E27FC236}">
                <a16:creationId xmlns:a16="http://schemas.microsoft.com/office/drawing/2014/main" id="{6EA75BEE-CE0B-4F43-1D01-E0B2398A1C55}"/>
              </a:ext>
            </a:extLst>
          </p:cNvPr>
          <p:cNvSpPr>
            <a:spLocks noChangeShapeType="1"/>
          </p:cNvSpPr>
          <p:nvPr/>
        </p:nvSpPr>
        <p:spPr bwMode="auto">
          <a:xfrm flipV="1">
            <a:off x="3521076" y="4346575"/>
            <a:ext cx="315913" cy="0"/>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3" name="Line 39">
            <a:extLst>
              <a:ext uri="{FF2B5EF4-FFF2-40B4-BE49-F238E27FC236}">
                <a16:creationId xmlns:a16="http://schemas.microsoft.com/office/drawing/2014/main" id="{BAC7A331-0918-CB5F-14B0-0E51B6449C66}"/>
              </a:ext>
            </a:extLst>
          </p:cNvPr>
          <p:cNvSpPr>
            <a:spLocks noChangeShapeType="1"/>
          </p:cNvSpPr>
          <p:nvPr/>
        </p:nvSpPr>
        <p:spPr bwMode="auto">
          <a:xfrm flipH="1" flipV="1">
            <a:off x="3797300" y="3890963"/>
            <a:ext cx="0" cy="461962"/>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4" name="Line 40">
            <a:extLst>
              <a:ext uri="{FF2B5EF4-FFF2-40B4-BE49-F238E27FC236}">
                <a16:creationId xmlns:a16="http://schemas.microsoft.com/office/drawing/2014/main" id="{60D2217A-C545-ED04-6861-E3010F829212}"/>
              </a:ext>
            </a:extLst>
          </p:cNvPr>
          <p:cNvSpPr>
            <a:spLocks noChangeShapeType="1"/>
          </p:cNvSpPr>
          <p:nvPr/>
        </p:nvSpPr>
        <p:spPr bwMode="auto">
          <a:xfrm flipV="1">
            <a:off x="3767139" y="3925888"/>
            <a:ext cx="217487" cy="0"/>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5" name="Line 41">
            <a:extLst>
              <a:ext uri="{FF2B5EF4-FFF2-40B4-BE49-F238E27FC236}">
                <a16:creationId xmlns:a16="http://schemas.microsoft.com/office/drawing/2014/main" id="{AD2FA654-0B61-B646-CF33-62B8AC5EB725}"/>
              </a:ext>
            </a:extLst>
          </p:cNvPr>
          <p:cNvSpPr>
            <a:spLocks noChangeShapeType="1"/>
          </p:cNvSpPr>
          <p:nvPr/>
        </p:nvSpPr>
        <p:spPr bwMode="auto">
          <a:xfrm flipV="1">
            <a:off x="4195764" y="4349750"/>
            <a:ext cx="561975" cy="0"/>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6" name="Line 42">
            <a:extLst>
              <a:ext uri="{FF2B5EF4-FFF2-40B4-BE49-F238E27FC236}">
                <a16:creationId xmlns:a16="http://schemas.microsoft.com/office/drawing/2014/main" id="{BA96354D-5A00-D251-CDD5-04B1770F5879}"/>
              </a:ext>
            </a:extLst>
          </p:cNvPr>
          <p:cNvSpPr>
            <a:spLocks noChangeShapeType="1"/>
          </p:cNvSpPr>
          <p:nvPr/>
        </p:nvSpPr>
        <p:spPr bwMode="auto">
          <a:xfrm flipV="1">
            <a:off x="4889500" y="3094039"/>
            <a:ext cx="0" cy="23812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7" name="Line 43">
            <a:extLst>
              <a:ext uri="{FF2B5EF4-FFF2-40B4-BE49-F238E27FC236}">
                <a16:creationId xmlns:a16="http://schemas.microsoft.com/office/drawing/2014/main" id="{05C2EB8A-AA7F-8F96-FCC2-2068B263A463}"/>
              </a:ext>
            </a:extLst>
          </p:cNvPr>
          <p:cNvSpPr>
            <a:spLocks noChangeShapeType="1"/>
          </p:cNvSpPr>
          <p:nvPr/>
        </p:nvSpPr>
        <p:spPr bwMode="auto">
          <a:xfrm>
            <a:off x="4876800" y="3122613"/>
            <a:ext cx="407988"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8" name="Line 44">
            <a:extLst>
              <a:ext uri="{FF2B5EF4-FFF2-40B4-BE49-F238E27FC236}">
                <a16:creationId xmlns:a16="http://schemas.microsoft.com/office/drawing/2014/main" id="{488FFDD4-7D7F-ED94-91C2-D4A2EAD046EA}"/>
              </a:ext>
            </a:extLst>
          </p:cNvPr>
          <p:cNvSpPr>
            <a:spLocks noChangeShapeType="1"/>
          </p:cNvSpPr>
          <p:nvPr/>
        </p:nvSpPr>
        <p:spPr bwMode="auto">
          <a:xfrm>
            <a:off x="5246688" y="3127376"/>
            <a:ext cx="0" cy="481013"/>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9" name="Line 45">
            <a:extLst>
              <a:ext uri="{FF2B5EF4-FFF2-40B4-BE49-F238E27FC236}">
                <a16:creationId xmlns:a16="http://schemas.microsoft.com/office/drawing/2014/main" id="{0CAC43AA-598A-468A-0D2E-CA2BF8DF6F45}"/>
              </a:ext>
            </a:extLst>
          </p:cNvPr>
          <p:cNvSpPr>
            <a:spLocks noChangeShapeType="1"/>
          </p:cNvSpPr>
          <p:nvPr/>
        </p:nvSpPr>
        <p:spPr bwMode="auto">
          <a:xfrm>
            <a:off x="5251450" y="3570288"/>
            <a:ext cx="381000"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0" name="Line 46">
            <a:extLst>
              <a:ext uri="{FF2B5EF4-FFF2-40B4-BE49-F238E27FC236}">
                <a16:creationId xmlns:a16="http://schemas.microsoft.com/office/drawing/2014/main" id="{B50091C6-BE6F-459D-D439-7B5DF1C6A17F}"/>
              </a:ext>
            </a:extLst>
          </p:cNvPr>
          <p:cNvSpPr>
            <a:spLocks noChangeShapeType="1"/>
          </p:cNvSpPr>
          <p:nvPr/>
        </p:nvSpPr>
        <p:spPr bwMode="auto">
          <a:xfrm>
            <a:off x="5132388" y="3762375"/>
            <a:ext cx="50006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1" name="Line 47">
            <a:extLst>
              <a:ext uri="{FF2B5EF4-FFF2-40B4-BE49-F238E27FC236}">
                <a16:creationId xmlns:a16="http://schemas.microsoft.com/office/drawing/2014/main" id="{901340FE-EFC7-A145-40F1-168EC4A06D71}"/>
              </a:ext>
            </a:extLst>
          </p:cNvPr>
          <p:cNvSpPr>
            <a:spLocks noChangeShapeType="1"/>
          </p:cNvSpPr>
          <p:nvPr/>
        </p:nvSpPr>
        <p:spPr bwMode="auto">
          <a:xfrm>
            <a:off x="5138738" y="3994150"/>
            <a:ext cx="50006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2" name="Line 48">
            <a:extLst>
              <a:ext uri="{FF2B5EF4-FFF2-40B4-BE49-F238E27FC236}">
                <a16:creationId xmlns:a16="http://schemas.microsoft.com/office/drawing/2014/main" id="{727254A2-712F-4D28-522F-7B40A5C56DA9}"/>
              </a:ext>
            </a:extLst>
          </p:cNvPr>
          <p:cNvSpPr>
            <a:spLocks noChangeShapeType="1"/>
          </p:cNvSpPr>
          <p:nvPr/>
        </p:nvSpPr>
        <p:spPr bwMode="auto">
          <a:xfrm>
            <a:off x="5138738" y="4352925"/>
            <a:ext cx="48101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3" name="Line 49">
            <a:extLst>
              <a:ext uri="{FF2B5EF4-FFF2-40B4-BE49-F238E27FC236}">
                <a16:creationId xmlns:a16="http://schemas.microsoft.com/office/drawing/2014/main" id="{81612F85-0B24-F05D-A90F-57DB0830F7A1}"/>
              </a:ext>
            </a:extLst>
          </p:cNvPr>
          <p:cNvSpPr>
            <a:spLocks noChangeShapeType="1"/>
          </p:cNvSpPr>
          <p:nvPr/>
        </p:nvSpPr>
        <p:spPr bwMode="auto">
          <a:xfrm flipV="1">
            <a:off x="5599113" y="3435350"/>
            <a:ext cx="106362" cy="12858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4" name="Line 50">
            <a:extLst>
              <a:ext uri="{FF2B5EF4-FFF2-40B4-BE49-F238E27FC236}">
                <a16:creationId xmlns:a16="http://schemas.microsoft.com/office/drawing/2014/main" id="{C86ACC6F-3A2D-CF15-986A-6850D615A7CB}"/>
              </a:ext>
            </a:extLst>
          </p:cNvPr>
          <p:cNvSpPr>
            <a:spLocks noChangeShapeType="1"/>
          </p:cNvSpPr>
          <p:nvPr/>
        </p:nvSpPr>
        <p:spPr bwMode="auto">
          <a:xfrm>
            <a:off x="5665788" y="3448050"/>
            <a:ext cx="150812" cy="17303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5" name="Line 51">
            <a:extLst>
              <a:ext uri="{FF2B5EF4-FFF2-40B4-BE49-F238E27FC236}">
                <a16:creationId xmlns:a16="http://schemas.microsoft.com/office/drawing/2014/main" id="{C6E8BF0E-9494-3AA4-0483-D455B63447D6}"/>
              </a:ext>
            </a:extLst>
          </p:cNvPr>
          <p:cNvSpPr>
            <a:spLocks noChangeShapeType="1"/>
          </p:cNvSpPr>
          <p:nvPr/>
        </p:nvSpPr>
        <p:spPr bwMode="auto">
          <a:xfrm flipV="1">
            <a:off x="5797551" y="3448050"/>
            <a:ext cx="123825" cy="14763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6" name="Line 52">
            <a:extLst>
              <a:ext uri="{FF2B5EF4-FFF2-40B4-BE49-F238E27FC236}">
                <a16:creationId xmlns:a16="http://schemas.microsoft.com/office/drawing/2014/main" id="{F6BC3FCD-C1DF-75BF-2C1F-4ECAA004C602}"/>
              </a:ext>
            </a:extLst>
          </p:cNvPr>
          <p:cNvSpPr>
            <a:spLocks noChangeShapeType="1"/>
          </p:cNvSpPr>
          <p:nvPr/>
        </p:nvSpPr>
        <p:spPr bwMode="auto">
          <a:xfrm>
            <a:off x="5892800" y="3486151"/>
            <a:ext cx="171450" cy="7937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7" name="Line 53">
            <a:extLst>
              <a:ext uri="{FF2B5EF4-FFF2-40B4-BE49-F238E27FC236}">
                <a16:creationId xmlns:a16="http://schemas.microsoft.com/office/drawing/2014/main" id="{BF43AD16-FF4E-25AD-5F05-055C411294B5}"/>
              </a:ext>
            </a:extLst>
          </p:cNvPr>
          <p:cNvSpPr>
            <a:spLocks noChangeShapeType="1"/>
          </p:cNvSpPr>
          <p:nvPr/>
        </p:nvSpPr>
        <p:spPr bwMode="auto">
          <a:xfrm flipV="1">
            <a:off x="5599113" y="3633789"/>
            <a:ext cx="106362" cy="12858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8" name="Line 54">
            <a:extLst>
              <a:ext uri="{FF2B5EF4-FFF2-40B4-BE49-F238E27FC236}">
                <a16:creationId xmlns:a16="http://schemas.microsoft.com/office/drawing/2014/main" id="{6C4FD4F0-80FC-245D-E296-A5FFB0DBF53B}"/>
              </a:ext>
            </a:extLst>
          </p:cNvPr>
          <p:cNvSpPr>
            <a:spLocks noChangeShapeType="1"/>
          </p:cNvSpPr>
          <p:nvPr/>
        </p:nvSpPr>
        <p:spPr bwMode="auto">
          <a:xfrm>
            <a:off x="5665788" y="3646489"/>
            <a:ext cx="150812" cy="17462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9" name="Line 55">
            <a:extLst>
              <a:ext uri="{FF2B5EF4-FFF2-40B4-BE49-F238E27FC236}">
                <a16:creationId xmlns:a16="http://schemas.microsoft.com/office/drawing/2014/main" id="{A5376BEC-9B94-B6B6-EAF8-0FD3BA21D47C}"/>
              </a:ext>
            </a:extLst>
          </p:cNvPr>
          <p:cNvSpPr>
            <a:spLocks noChangeShapeType="1"/>
          </p:cNvSpPr>
          <p:nvPr/>
        </p:nvSpPr>
        <p:spPr bwMode="auto">
          <a:xfrm flipV="1">
            <a:off x="5797551" y="3646489"/>
            <a:ext cx="123825" cy="1476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0" name="Line 56">
            <a:extLst>
              <a:ext uri="{FF2B5EF4-FFF2-40B4-BE49-F238E27FC236}">
                <a16:creationId xmlns:a16="http://schemas.microsoft.com/office/drawing/2014/main" id="{B81E8E47-51AE-2091-688D-0181DD02D863}"/>
              </a:ext>
            </a:extLst>
          </p:cNvPr>
          <p:cNvSpPr>
            <a:spLocks noChangeShapeType="1"/>
          </p:cNvSpPr>
          <p:nvPr/>
        </p:nvSpPr>
        <p:spPr bwMode="auto">
          <a:xfrm>
            <a:off x="5897563" y="3671889"/>
            <a:ext cx="182562" cy="9207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1" name="Line 57">
            <a:extLst>
              <a:ext uri="{FF2B5EF4-FFF2-40B4-BE49-F238E27FC236}">
                <a16:creationId xmlns:a16="http://schemas.microsoft.com/office/drawing/2014/main" id="{832B01B5-C6E3-6621-AE80-5C4C64BF4F8F}"/>
              </a:ext>
            </a:extLst>
          </p:cNvPr>
          <p:cNvSpPr>
            <a:spLocks noChangeShapeType="1"/>
          </p:cNvSpPr>
          <p:nvPr/>
        </p:nvSpPr>
        <p:spPr bwMode="auto">
          <a:xfrm flipV="1">
            <a:off x="5599113" y="3865564"/>
            <a:ext cx="106362" cy="12858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2" name="Line 58">
            <a:extLst>
              <a:ext uri="{FF2B5EF4-FFF2-40B4-BE49-F238E27FC236}">
                <a16:creationId xmlns:a16="http://schemas.microsoft.com/office/drawing/2014/main" id="{133066E5-3688-FEF9-A5C0-D9F27E9B12A6}"/>
              </a:ext>
            </a:extLst>
          </p:cNvPr>
          <p:cNvSpPr>
            <a:spLocks noChangeShapeType="1"/>
          </p:cNvSpPr>
          <p:nvPr/>
        </p:nvSpPr>
        <p:spPr bwMode="auto">
          <a:xfrm>
            <a:off x="5665788" y="3878264"/>
            <a:ext cx="150812" cy="1730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3" name="Line 59">
            <a:extLst>
              <a:ext uri="{FF2B5EF4-FFF2-40B4-BE49-F238E27FC236}">
                <a16:creationId xmlns:a16="http://schemas.microsoft.com/office/drawing/2014/main" id="{D9D3CAF6-A49D-0DC6-D23A-5778B4021564}"/>
              </a:ext>
            </a:extLst>
          </p:cNvPr>
          <p:cNvSpPr>
            <a:spLocks noChangeShapeType="1"/>
          </p:cNvSpPr>
          <p:nvPr/>
        </p:nvSpPr>
        <p:spPr bwMode="auto">
          <a:xfrm flipV="1">
            <a:off x="5797551" y="3878264"/>
            <a:ext cx="123825" cy="1476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4" name="Line 60">
            <a:extLst>
              <a:ext uri="{FF2B5EF4-FFF2-40B4-BE49-F238E27FC236}">
                <a16:creationId xmlns:a16="http://schemas.microsoft.com/office/drawing/2014/main" id="{8B9BAE21-4844-EDBE-CDE2-896F699D5D93}"/>
              </a:ext>
            </a:extLst>
          </p:cNvPr>
          <p:cNvSpPr>
            <a:spLocks noChangeShapeType="1"/>
          </p:cNvSpPr>
          <p:nvPr/>
        </p:nvSpPr>
        <p:spPr bwMode="auto">
          <a:xfrm>
            <a:off x="5892800" y="3906839"/>
            <a:ext cx="177800" cy="7937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5" name="Line 61">
            <a:extLst>
              <a:ext uri="{FF2B5EF4-FFF2-40B4-BE49-F238E27FC236}">
                <a16:creationId xmlns:a16="http://schemas.microsoft.com/office/drawing/2014/main" id="{39FDE67F-869A-AC50-57D6-ADCA93488214}"/>
              </a:ext>
            </a:extLst>
          </p:cNvPr>
          <p:cNvSpPr>
            <a:spLocks noChangeShapeType="1"/>
          </p:cNvSpPr>
          <p:nvPr/>
        </p:nvSpPr>
        <p:spPr bwMode="auto">
          <a:xfrm flipV="1">
            <a:off x="5599113" y="4232275"/>
            <a:ext cx="106362" cy="12858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6" name="Line 62">
            <a:extLst>
              <a:ext uri="{FF2B5EF4-FFF2-40B4-BE49-F238E27FC236}">
                <a16:creationId xmlns:a16="http://schemas.microsoft.com/office/drawing/2014/main" id="{EDCC7B8E-CED0-FD7F-2EFF-FE49669C0BF1}"/>
              </a:ext>
            </a:extLst>
          </p:cNvPr>
          <p:cNvSpPr>
            <a:spLocks noChangeShapeType="1"/>
          </p:cNvSpPr>
          <p:nvPr/>
        </p:nvSpPr>
        <p:spPr bwMode="auto">
          <a:xfrm>
            <a:off x="5665788" y="4244975"/>
            <a:ext cx="150812" cy="17303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7" name="Line 63">
            <a:extLst>
              <a:ext uri="{FF2B5EF4-FFF2-40B4-BE49-F238E27FC236}">
                <a16:creationId xmlns:a16="http://schemas.microsoft.com/office/drawing/2014/main" id="{E326CFB0-3A8B-BEF6-CC6F-F0D8E877307E}"/>
              </a:ext>
            </a:extLst>
          </p:cNvPr>
          <p:cNvSpPr>
            <a:spLocks noChangeShapeType="1"/>
          </p:cNvSpPr>
          <p:nvPr/>
        </p:nvSpPr>
        <p:spPr bwMode="auto">
          <a:xfrm flipV="1">
            <a:off x="5797551" y="4244975"/>
            <a:ext cx="123825" cy="14763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8" name="Line 64">
            <a:extLst>
              <a:ext uri="{FF2B5EF4-FFF2-40B4-BE49-F238E27FC236}">
                <a16:creationId xmlns:a16="http://schemas.microsoft.com/office/drawing/2014/main" id="{E79C3543-6505-CE70-2FDA-11A8B288AFF7}"/>
              </a:ext>
            </a:extLst>
          </p:cNvPr>
          <p:cNvSpPr>
            <a:spLocks noChangeShapeType="1"/>
          </p:cNvSpPr>
          <p:nvPr/>
        </p:nvSpPr>
        <p:spPr bwMode="auto">
          <a:xfrm>
            <a:off x="5934076" y="4270375"/>
            <a:ext cx="138113" cy="10318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9" name="Line 65">
            <a:extLst>
              <a:ext uri="{FF2B5EF4-FFF2-40B4-BE49-F238E27FC236}">
                <a16:creationId xmlns:a16="http://schemas.microsoft.com/office/drawing/2014/main" id="{75EE39E2-C93F-15AB-C464-69B881907209}"/>
              </a:ext>
            </a:extLst>
          </p:cNvPr>
          <p:cNvSpPr>
            <a:spLocks noChangeShapeType="1"/>
          </p:cNvSpPr>
          <p:nvPr/>
        </p:nvSpPr>
        <p:spPr bwMode="auto">
          <a:xfrm>
            <a:off x="6046789" y="3562350"/>
            <a:ext cx="1087437"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0" name="Line 66">
            <a:extLst>
              <a:ext uri="{FF2B5EF4-FFF2-40B4-BE49-F238E27FC236}">
                <a16:creationId xmlns:a16="http://schemas.microsoft.com/office/drawing/2014/main" id="{BF55EC80-235D-8B4E-DEE2-1BA2D41A529E}"/>
              </a:ext>
            </a:extLst>
          </p:cNvPr>
          <p:cNvSpPr>
            <a:spLocks noChangeShapeType="1"/>
          </p:cNvSpPr>
          <p:nvPr/>
        </p:nvSpPr>
        <p:spPr bwMode="auto">
          <a:xfrm flipV="1">
            <a:off x="7083425" y="2016126"/>
            <a:ext cx="0" cy="154622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1" name="Line 67">
            <a:extLst>
              <a:ext uri="{FF2B5EF4-FFF2-40B4-BE49-F238E27FC236}">
                <a16:creationId xmlns:a16="http://schemas.microsoft.com/office/drawing/2014/main" id="{E77F2E9B-C59C-A30B-1543-A0A8742DC43D}"/>
              </a:ext>
            </a:extLst>
          </p:cNvPr>
          <p:cNvSpPr>
            <a:spLocks noChangeShapeType="1"/>
          </p:cNvSpPr>
          <p:nvPr/>
        </p:nvSpPr>
        <p:spPr bwMode="auto">
          <a:xfrm>
            <a:off x="7065963" y="2049463"/>
            <a:ext cx="95091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2" name="Line 68">
            <a:extLst>
              <a:ext uri="{FF2B5EF4-FFF2-40B4-BE49-F238E27FC236}">
                <a16:creationId xmlns:a16="http://schemas.microsoft.com/office/drawing/2014/main" id="{DB511328-C083-D285-ED7B-60F01928B000}"/>
              </a:ext>
            </a:extLst>
          </p:cNvPr>
          <p:cNvSpPr>
            <a:spLocks noChangeShapeType="1"/>
          </p:cNvSpPr>
          <p:nvPr/>
        </p:nvSpPr>
        <p:spPr bwMode="auto">
          <a:xfrm flipV="1">
            <a:off x="7302500" y="2668588"/>
            <a:ext cx="0" cy="112395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3" name="Line 69">
            <a:extLst>
              <a:ext uri="{FF2B5EF4-FFF2-40B4-BE49-F238E27FC236}">
                <a16:creationId xmlns:a16="http://schemas.microsoft.com/office/drawing/2014/main" id="{A6BFB3E0-E6C5-E57E-07A5-86A3EC233562}"/>
              </a:ext>
            </a:extLst>
          </p:cNvPr>
          <p:cNvSpPr>
            <a:spLocks noChangeShapeType="1"/>
          </p:cNvSpPr>
          <p:nvPr/>
        </p:nvSpPr>
        <p:spPr bwMode="auto">
          <a:xfrm>
            <a:off x="7285038" y="2690813"/>
            <a:ext cx="95091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4" name="Line 70">
            <a:extLst>
              <a:ext uri="{FF2B5EF4-FFF2-40B4-BE49-F238E27FC236}">
                <a16:creationId xmlns:a16="http://schemas.microsoft.com/office/drawing/2014/main" id="{4DDAA37A-2B64-021A-5CBF-DDCF00F9318D}"/>
              </a:ext>
            </a:extLst>
          </p:cNvPr>
          <p:cNvSpPr>
            <a:spLocks noChangeShapeType="1"/>
          </p:cNvSpPr>
          <p:nvPr/>
        </p:nvSpPr>
        <p:spPr bwMode="auto">
          <a:xfrm flipV="1">
            <a:off x="7724775" y="3197225"/>
            <a:ext cx="0" cy="78898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5" name="Line 71">
            <a:extLst>
              <a:ext uri="{FF2B5EF4-FFF2-40B4-BE49-F238E27FC236}">
                <a16:creationId xmlns:a16="http://schemas.microsoft.com/office/drawing/2014/main" id="{5DC5C654-FD6B-8342-BF06-8AAE1FE9314E}"/>
              </a:ext>
            </a:extLst>
          </p:cNvPr>
          <p:cNvSpPr>
            <a:spLocks noChangeShapeType="1"/>
          </p:cNvSpPr>
          <p:nvPr/>
        </p:nvSpPr>
        <p:spPr bwMode="auto">
          <a:xfrm>
            <a:off x="7685088" y="3197225"/>
            <a:ext cx="95091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6" name="Line 72">
            <a:extLst>
              <a:ext uri="{FF2B5EF4-FFF2-40B4-BE49-F238E27FC236}">
                <a16:creationId xmlns:a16="http://schemas.microsoft.com/office/drawing/2014/main" id="{1FE712A4-A082-7DF2-CBDA-22C55DB23EAD}"/>
              </a:ext>
            </a:extLst>
          </p:cNvPr>
          <p:cNvSpPr>
            <a:spLocks noChangeShapeType="1"/>
          </p:cNvSpPr>
          <p:nvPr/>
        </p:nvSpPr>
        <p:spPr bwMode="auto">
          <a:xfrm>
            <a:off x="6054725" y="3760788"/>
            <a:ext cx="1301750" cy="4762"/>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7" name="Line 73">
            <a:extLst>
              <a:ext uri="{FF2B5EF4-FFF2-40B4-BE49-F238E27FC236}">
                <a16:creationId xmlns:a16="http://schemas.microsoft.com/office/drawing/2014/main" id="{B69FB7B8-483B-B856-0B38-2892E2DC4265}"/>
              </a:ext>
            </a:extLst>
          </p:cNvPr>
          <p:cNvSpPr>
            <a:spLocks noChangeShapeType="1"/>
          </p:cNvSpPr>
          <p:nvPr/>
        </p:nvSpPr>
        <p:spPr bwMode="auto">
          <a:xfrm>
            <a:off x="6049963" y="3987800"/>
            <a:ext cx="1714500"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8" name="Line 74">
            <a:extLst>
              <a:ext uri="{FF2B5EF4-FFF2-40B4-BE49-F238E27FC236}">
                <a16:creationId xmlns:a16="http://schemas.microsoft.com/office/drawing/2014/main" id="{5DC5857E-28C9-69C6-4998-D70AFB7B7414}"/>
              </a:ext>
            </a:extLst>
          </p:cNvPr>
          <p:cNvSpPr>
            <a:spLocks noChangeShapeType="1"/>
          </p:cNvSpPr>
          <p:nvPr/>
        </p:nvSpPr>
        <p:spPr bwMode="auto">
          <a:xfrm flipV="1">
            <a:off x="6040438" y="4360863"/>
            <a:ext cx="1979612" cy="635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9" name="Line 75">
            <a:extLst>
              <a:ext uri="{FF2B5EF4-FFF2-40B4-BE49-F238E27FC236}">
                <a16:creationId xmlns:a16="http://schemas.microsoft.com/office/drawing/2014/main" id="{B26304FE-8D51-9DC1-A9B8-BF2ACA752AE4}"/>
              </a:ext>
            </a:extLst>
          </p:cNvPr>
          <p:cNvSpPr>
            <a:spLocks noChangeShapeType="1"/>
          </p:cNvSpPr>
          <p:nvPr/>
        </p:nvSpPr>
        <p:spPr bwMode="auto">
          <a:xfrm>
            <a:off x="6527800" y="4373563"/>
            <a:ext cx="0" cy="1630362"/>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0" name="Line 76">
            <a:extLst>
              <a:ext uri="{FF2B5EF4-FFF2-40B4-BE49-F238E27FC236}">
                <a16:creationId xmlns:a16="http://schemas.microsoft.com/office/drawing/2014/main" id="{6DED55D5-8A71-EA4A-4E39-755019F17A51}"/>
              </a:ext>
            </a:extLst>
          </p:cNvPr>
          <p:cNvSpPr>
            <a:spLocks noChangeShapeType="1"/>
          </p:cNvSpPr>
          <p:nvPr/>
        </p:nvSpPr>
        <p:spPr bwMode="auto">
          <a:xfrm>
            <a:off x="7185025" y="4373564"/>
            <a:ext cx="0" cy="7445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1" name="Line 77">
            <a:extLst>
              <a:ext uri="{FF2B5EF4-FFF2-40B4-BE49-F238E27FC236}">
                <a16:creationId xmlns:a16="http://schemas.microsoft.com/office/drawing/2014/main" id="{358D1815-C010-DF35-6A37-99082C02445E}"/>
              </a:ext>
            </a:extLst>
          </p:cNvPr>
          <p:cNvSpPr>
            <a:spLocks noChangeShapeType="1"/>
          </p:cNvSpPr>
          <p:nvPr/>
        </p:nvSpPr>
        <p:spPr bwMode="auto">
          <a:xfrm flipV="1">
            <a:off x="7178676" y="5075238"/>
            <a:ext cx="1604963" cy="635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2" name="Line 78">
            <a:extLst>
              <a:ext uri="{FF2B5EF4-FFF2-40B4-BE49-F238E27FC236}">
                <a16:creationId xmlns:a16="http://schemas.microsoft.com/office/drawing/2014/main" id="{87F75591-92C6-A534-FE0F-735EC215A94A}"/>
              </a:ext>
            </a:extLst>
          </p:cNvPr>
          <p:cNvSpPr>
            <a:spLocks noChangeShapeType="1"/>
          </p:cNvSpPr>
          <p:nvPr/>
        </p:nvSpPr>
        <p:spPr bwMode="auto">
          <a:xfrm flipV="1">
            <a:off x="7980363" y="4360864"/>
            <a:ext cx="0" cy="7191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3" name="Line 79">
            <a:extLst>
              <a:ext uri="{FF2B5EF4-FFF2-40B4-BE49-F238E27FC236}">
                <a16:creationId xmlns:a16="http://schemas.microsoft.com/office/drawing/2014/main" id="{F2897682-4085-0DC5-25B5-F449079FE02B}"/>
              </a:ext>
            </a:extLst>
          </p:cNvPr>
          <p:cNvSpPr>
            <a:spLocks noChangeShapeType="1"/>
          </p:cNvSpPr>
          <p:nvPr/>
        </p:nvSpPr>
        <p:spPr bwMode="auto">
          <a:xfrm>
            <a:off x="8316913" y="5080000"/>
            <a:ext cx="0" cy="38735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4" name="Line 80">
            <a:extLst>
              <a:ext uri="{FF2B5EF4-FFF2-40B4-BE49-F238E27FC236}">
                <a16:creationId xmlns:a16="http://schemas.microsoft.com/office/drawing/2014/main" id="{798FDA54-808C-4531-199A-D0C520AEB2C0}"/>
              </a:ext>
            </a:extLst>
          </p:cNvPr>
          <p:cNvSpPr>
            <a:spLocks noChangeShapeType="1"/>
          </p:cNvSpPr>
          <p:nvPr/>
        </p:nvSpPr>
        <p:spPr bwMode="auto">
          <a:xfrm flipV="1">
            <a:off x="2090738" y="2973388"/>
            <a:ext cx="0" cy="57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5" name="Line 81">
            <a:extLst>
              <a:ext uri="{FF2B5EF4-FFF2-40B4-BE49-F238E27FC236}">
                <a16:creationId xmlns:a16="http://schemas.microsoft.com/office/drawing/2014/main" id="{509EDDDB-9263-2832-B424-7735ECB4DC74}"/>
              </a:ext>
            </a:extLst>
          </p:cNvPr>
          <p:cNvSpPr>
            <a:spLocks noChangeShapeType="1"/>
          </p:cNvSpPr>
          <p:nvPr/>
        </p:nvSpPr>
        <p:spPr bwMode="auto">
          <a:xfrm flipV="1">
            <a:off x="2560638" y="2973388"/>
            <a:ext cx="0" cy="61912"/>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90546" name="Group 82">
            <a:extLst>
              <a:ext uri="{FF2B5EF4-FFF2-40B4-BE49-F238E27FC236}">
                <a16:creationId xmlns:a16="http://schemas.microsoft.com/office/drawing/2014/main" id="{98DFDE80-4B44-4BA6-DE06-8CB94BC6F03E}"/>
              </a:ext>
            </a:extLst>
          </p:cNvPr>
          <p:cNvGrpSpPr>
            <a:grpSpLocks/>
          </p:cNvGrpSpPr>
          <p:nvPr/>
        </p:nvGrpSpPr>
        <p:grpSpPr bwMode="auto">
          <a:xfrm>
            <a:off x="2071688" y="2774951"/>
            <a:ext cx="501650" cy="250825"/>
            <a:chOff x="948" y="1134"/>
            <a:chExt cx="305" cy="156"/>
          </a:xfrm>
        </p:grpSpPr>
        <p:sp>
          <p:nvSpPr>
            <p:cNvPr id="190547" name="Line 83">
              <a:extLst>
                <a:ext uri="{FF2B5EF4-FFF2-40B4-BE49-F238E27FC236}">
                  <a16:creationId xmlns:a16="http://schemas.microsoft.com/office/drawing/2014/main" id="{1E5A8D5A-536F-710A-DDB9-4F9BB05FCC47}"/>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8" name="Line 84">
              <a:extLst>
                <a:ext uri="{FF2B5EF4-FFF2-40B4-BE49-F238E27FC236}">
                  <a16:creationId xmlns:a16="http://schemas.microsoft.com/office/drawing/2014/main" id="{326CDC4E-792E-4828-AABE-0911AC2942DF}"/>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49" name="Group 85">
            <a:extLst>
              <a:ext uri="{FF2B5EF4-FFF2-40B4-BE49-F238E27FC236}">
                <a16:creationId xmlns:a16="http://schemas.microsoft.com/office/drawing/2014/main" id="{5FAB89EC-1DBB-0798-7623-6E8907F795F4}"/>
              </a:ext>
            </a:extLst>
          </p:cNvPr>
          <p:cNvGrpSpPr>
            <a:grpSpLocks/>
          </p:cNvGrpSpPr>
          <p:nvPr/>
        </p:nvGrpSpPr>
        <p:grpSpPr bwMode="auto">
          <a:xfrm>
            <a:off x="2106614" y="2540000"/>
            <a:ext cx="446087" cy="249238"/>
            <a:chOff x="948" y="1134"/>
            <a:chExt cx="305" cy="156"/>
          </a:xfrm>
        </p:grpSpPr>
        <p:sp>
          <p:nvSpPr>
            <p:cNvPr id="190550" name="Line 86">
              <a:extLst>
                <a:ext uri="{FF2B5EF4-FFF2-40B4-BE49-F238E27FC236}">
                  <a16:creationId xmlns:a16="http://schemas.microsoft.com/office/drawing/2014/main" id="{2E4E5A69-6A65-D63E-4EFB-C7EE7533D9E6}"/>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51" name="Line 87">
              <a:extLst>
                <a:ext uri="{FF2B5EF4-FFF2-40B4-BE49-F238E27FC236}">
                  <a16:creationId xmlns:a16="http://schemas.microsoft.com/office/drawing/2014/main" id="{695637A3-387E-749E-D139-2FBCCF59F94D}"/>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52" name="Group 88">
            <a:extLst>
              <a:ext uri="{FF2B5EF4-FFF2-40B4-BE49-F238E27FC236}">
                <a16:creationId xmlns:a16="http://schemas.microsoft.com/office/drawing/2014/main" id="{396EC832-09D6-EE03-C034-9D6966C65478}"/>
              </a:ext>
            </a:extLst>
          </p:cNvPr>
          <p:cNvGrpSpPr>
            <a:grpSpLocks/>
          </p:cNvGrpSpPr>
          <p:nvPr/>
        </p:nvGrpSpPr>
        <p:grpSpPr bwMode="auto">
          <a:xfrm>
            <a:off x="2120901" y="2303464"/>
            <a:ext cx="403225" cy="250825"/>
            <a:chOff x="948" y="1134"/>
            <a:chExt cx="305" cy="156"/>
          </a:xfrm>
        </p:grpSpPr>
        <p:sp>
          <p:nvSpPr>
            <p:cNvPr id="190553" name="Line 89">
              <a:extLst>
                <a:ext uri="{FF2B5EF4-FFF2-40B4-BE49-F238E27FC236}">
                  <a16:creationId xmlns:a16="http://schemas.microsoft.com/office/drawing/2014/main" id="{76350CB2-6246-2F54-9103-BED8CCEFD72D}"/>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54" name="Line 90">
              <a:extLst>
                <a:ext uri="{FF2B5EF4-FFF2-40B4-BE49-F238E27FC236}">
                  <a16:creationId xmlns:a16="http://schemas.microsoft.com/office/drawing/2014/main" id="{ACB08A8D-4139-61B0-F0F5-284217B3CBE0}"/>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55" name="Group 91">
            <a:extLst>
              <a:ext uri="{FF2B5EF4-FFF2-40B4-BE49-F238E27FC236}">
                <a16:creationId xmlns:a16="http://schemas.microsoft.com/office/drawing/2014/main" id="{E5FB1727-AE9E-8AC9-5B43-1ACB17E9FEF3}"/>
              </a:ext>
            </a:extLst>
          </p:cNvPr>
          <p:cNvGrpSpPr>
            <a:grpSpLocks/>
          </p:cNvGrpSpPr>
          <p:nvPr/>
        </p:nvGrpSpPr>
        <p:grpSpPr bwMode="auto">
          <a:xfrm>
            <a:off x="2135188" y="2066926"/>
            <a:ext cx="373062" cy="250825"/>
            <a:chOff x="948" y="1134"/>
            <a:chExt cx="305" cy="156"/>
          </a:xfrm>
        </p:grpSpPr>
        <p:sp>
          <p:nvSpPr>
            <p:cNvPr id="190556" name="Line 92">
              <a:extLst>
                <a:ext uri="{FF2B5EF4-FFF2-40B4-BE49-F238E27FC236}">
                  <a16:creationId xmlns:a16="http://schemas.microsoft.com/office/drawing/2014/main" id="{3C3590EF-7084-7FC3-EB62-1C0D1350085D}"/>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57" name="Line 93">
              <a:extLst>
                <a:ext uri="{FF2B5EF4-FFF2-40B4-BE49-F238E27FC236}">
                  <a16:creationId xmlns:a16="http://schemas.microsoft.com/office/drawing/2014/main" id="{FA59E611-D379-24D7-3A4A-90C3D0785307}"/>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58" name="Group 94">
            <a:extLst>
              <a:ext uri="{FF2B5EF4-FFF2-40B4-BE49-F238E27FC236}">
                <a16:creationId xmlns:a16="http://schemas.microsoft.com/office/drawing/2014/main" id="{795533A0-C2A0-6751-96C9-A5C4A0B27D43}"/>
              </a:ext>
            </a:extLst>
          </p:cNvPr>
          <p:cNvGrpSpPr>
            <a:grpSpLocks/>
          </p:cNvGrpSpPr>
          <p:nvPr/>
        </p:nvGrpSpPr>
        <p:grpSpPr bwMode="auto">
          <a:xfrm>
            <a:off x="2170113" y="1831975"/>
            <a:ext cx="304800" cy="249238"/>
            <a:chOff x="948" y="1134"/>
            <a:chExt cx="305" cy="156"/>
          </a:xfrm>
        </p:grpSpPr>
        <p:sp>
          <p:nvSpPr>
            <p:cNvPr id="190559" name="Line 95">
              <a:extLst>
                <a:ext uri="{FF2B5EF4-FFF2-40B4-BE49-F238E27FC236}">
                  <a16:creationId xmlns:a16="http://schemas.microsoft.com/office/drawing/2014/main" id="{A2312187-E04A-A662-4601-F2391C8F2EA6}"/>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60" name="Line 96">
              <a:extLst>
                <a:ext uri="{FF2B5EF4-FFF2-40B4-BE49-F238E27FC236}">
                  <a16:creationId xmlns:a16="http://schemas.microsoft.com/office/drawing/2014/main" id="{4D4E5090-8E1E-A3D6-81E7-4C55C32940FE}"/>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61" name="Group 97">
            <a:extLst>
              <a:ext uri="{FF2B5EF4-FFF2-40B4-BE49-F238E27FC236}">
                <a16:creationId xmlns:a16="http://schemas.microsoft.com/office/drawing/2014/main" id="{57EEDD82-65BA-1129-20C9-74D9A47047A8}"/>
              </a:ext>
            </a:extLst>
          </p:cNvPr>
          <p:cNvGrpSpPr>
            <a:grpSpLocks/>
          </p:cNvGrpSpPr>
          <p:nvPr/>
        </p:nvGrpSpPr>
        <p:grpSpPr bwMode="auto">
          <a:xfrm>
            <a:off x="2178051" y="1647826"/>
            <a:ext cx="269875" cy="193675"/>
            <a:chOff x="948" y="1134"/>
            <a:chExt cx="305" cy="156"/>
          </a:xfrm>
        </p:grpSpPr>
        <p:sp>
          <p:nvSpPr>
            <p:cNvPr id="190562" name="Line 98">
              <a:extLst>
                <a:ext uri="{FF2B5EF4-FFF2-40B4-BE49-F238E27FC236}">
                  <a16:creationId xmlns:a16="http://schemas.microsoft.com/office/drawing/2014/main" id="{17287539-BA12-BE3F-3F85-CBFD82FC609C}"/>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63" name="Line 99">
              <a:extLst>
                <a:ext uri="{FF2B5EF4-FFF2-40B4-BE49-F238E27FC236}">
                  <a16:creationId xmlns:a16="http://schemas.microsoft.com/office/drawing/2014/main" id="{A6C18E88-2A55-E7B2-C302-115DC01E0985}"/>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190564" name="Rectangle 100">
            <a:extLst>
              <a:ext uri="{FF2B5EF4-FFF2-40B4-BE49-F238E27FC236}">
                <a16:creationId xmlns:a16="http://schemas.microsoft.com/office/drawing/2014/main" id="{A5462F68-E023-1195-EB88-24275E857291}"/>
              </a:ext>
            </a:extLst>
          </p:cNvPr>
          <p:cNvSpPr>
            <a:spLocks noChangeArrowheads="1"/>
          </p:cNvSpPr>
          <p:nvPr/>
        </p:nvSpPr>
        <p:spPr bwMode="auto">
          <a:xfrm>
            <a:off x="2160589" y="1595438"/>
            <a:ext cx="325437" cy="74612"/>
          </a:xfrm>
          <a:prstGeom prst="rect">
            <a:avLst/>
          </a:prstGeom>
          <a:solidFill>
            <a:srgbClr val="FFFFFF"/>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65" name="Rectangle 101">
            <a:extLst>
              <a:ext uri="{FF2B5EF4-FFF2-40B4-BE49-F238E27FC236}">
                <a16:creationId xmlns:a16="http://schemas.microsoft.com/office/drawing/2014/main" id="{0E6EEFEF-DA26-50AE-3BDA-0760B785104C}"/>
              </a:ext>
            </a:extLst>
          </p:cNvPr>
          <p:cNvSpPr>
            <a:spLocks noChangeArrowheads="1"/>
          </p:cNvSpPr>
          <p:nvPr/>
        </p:nvSpPr>
        <p:spPr bwMode="auto">
          <a:xfrm>
            <a:off x="2263775" y="1484314"/>
            <a:ext cx="107950" cy="115887"/>
          </a:xfrm>
          <a:prstGeom prst="rect">
            <a:avLst/>
          </a:prstGeom>
          <a:solidFill>
            <a:srgbClr val="FFFFFF"/>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66" name="Text Box 102">
            <a:extLst>
              <a:ext uri="{FF2B5EF4-FFF2-40B4-BE49-F238E27FC236}">
                <a16:creationId xmlns:a16="http://schemas.microsoft.com/office/drawing/2014/main" id="{C2893CC8-A190-691F-74D4-6E9F33866BBE}"/>
              </a:ext>
            </a:extLst>
          </p:cNvPr>
          <p:cNvSpPr txBox="1">
            <a:spLocks noChangeArrowheads="1"/>
          </p:cNvSpPr>
          <p:nvPr/>
        </p:nvSpPr>
        <p:spPr bwMode="auto">
          <a:xfrm>
            <a:off x="2832100" y="2435225"/>
            <a:ext cx="1435008"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terrain STORAGE</a:t>
            </a:r>
          </a:p>
        </p:txBody>
      </p:sp>
      <p:sp>
        <p:nvSpPr>
          <p:cNvPr id="190567" name="Text Box 103">
            <a:extLst>
              <a:ext uri="{FF2B5EF4-FFF2-40B4-BE49-F238E27FC236}">
                <a16:creationId xmlns:a16="http://schemas.microsoft.com/office/drawing/2014/main" id="{66ECD049-AB01-963F-A5C3-62FDE7B651F2}"/>
              </a:ext>
            </a:extLst>
          </p:cNvPr>
          <p:cNvSpPr txBox="1">
            <a:spLocks noChangeArrowheads="1"/>
          </p:cNvSpPr>
          <p:nvPr/>
        </p:nvSpPr>
        <p:spPr bwMode="auto">
          <a:xfrm>
            <a:off x="5094288" y="2246314"/>
            <a:ext cx="895350" cy="42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90000"/>
              </a:lnSpc>
            </a:pPr>
            <a:r>
              <a:rPr lang="en-US" altLang="pl-PL" sz="1200" b="1">
                <a:latin typeface="Arial" panose="020B0604020202020204" pitchFamily="34" charset="0"/>
              </a:rPr>
              <a:t>PUMPING</a:t>
            </a:r>
            <a:br>
              <a:rPr lang="en-US" altLang="pl-PL" sz="1200" b="1">
                <a:latin typeface="Arial" panose="020B0604020202020204" pitchFamily="34" charset="0"/>
              </a:rPr>
            </a:br>
            <a:r>
              <a:rPr lang="en-US" altLang="pl-PL" sz="1200" b="1">
                <a:latin typeface="Arial" panose="020B0604020202020204" pitchFamily="34" charset="0"/>
              </a:rPr>
              <a:t>STATION</a:t>
            </a:r>
          </a:p>
        </p:txBody>
      </p:sp>
      <p:sp>
        <p:nvSpPr>
          <p:cNvPr id="190568" name="Text Box 104">
            <a:extLst>
              <a:ext uri="{FF2B5EF4-FFF2-40B4-BE49-F238E27FC236}">
                <a16:creationId xmlns:a16="http://schemas.microsoft.com/office/drawing/2014/main" id="{8C923AA1-969C-0147-4534-095D5F44DE51}"/>
              </a:ext>
            </a:extLst>
          </p:cNvPr>
          <p:cNvSpPr txBox="1">
            <a:spLocks noChangeArrowheads="1"/>
          </p:cNvSpPr>
          <p:nvPr/>
        </p:nvSpPr>
        <p:spPr bwMode="auto">
          <a:xfrm>
            <a:off x="7337425" y="1736725"/>
            <a:ext cx="1582484"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Léger DISTILLATE</a:t>
            </a:r>
          </a:p>
        </p:txBody>
      </p:sp>
      <p:sp>
        <p:nvSpPr>
          <p:cNvPr id="190569" name="Text Box 105">
            <a:extLst>
              <a:ext uri="{FF2B5EF4-FFF2-40B4-BE49-F238E27FC236}">
                <a16:creationId xmlns:a16="http://schemas.microsoft.com/office/drawing/2014/main" id="{6CBDD456-81F5-9044-1E4D-ABAF9716DBC7}"/>
              </a:ext>
            </a:extLst>
          </p:cNvPr>
          <p:cNvSpPr txBox="1">
            <a:spLocks noChangeArrowheads="1"/>
          </p:cNvSpPr>
          <p:nvPr/>
        </p:nvSpPr>
        <p:spPr bwMode="auto">
          <a:xfrm>
            <a:off x="7364414" y="2797175"/>
            <a:ext cx="2676525"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1200" b="1">
                <a:latin typeface="Arial" panose="020B0604020202020204" pitchFamily="34" charset="0"/>
              </a:rPr>
              <a:t>Lourd DISTILLATE</a:t>
            </a:r>
          </a:p>
        </p:txBody>
      </p:sp>
      <p:sp>
        <p:nvSpPr>
          <p:cNvPr id="190570" name="Rectangle 106">
            <a:extLst>
              <a:ext uri="{FF2B5EF4-FFF2-40B4-BE49-F238E27FC236}">
                <a16:creationId xmlns:a16="http://schemas.microsoft.com/office/drawing/2014/main" id="{87591834-0E15-6168-2293-39A736D206F4}"/>
              </a:ext>
            </a:extLst>
          </p:cNvPr>
          <p:cNvSpPr>
            <a:spLocks noChangeArrowheads="1"/>
          </p:cNvSpPr>
          <p:nvPr/>
        </p:nvSpPr>
        <p:spPr bwMode="auto">
          <a:xfrm>
            <a:off x="7664451" y="4179888"/>
            <a:ext cx="612775" cy="558800"/>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71" name="Text Box 107">
            <a:extLst>
              <a:ext uri="{FF2B5EF4-FFF2-40B4-BE49-F238E27FC236}">
                <a16:creationId xmlns:a16="http://schemas.microsoft.com/office/drawing/2014/main" id="{F01EB804-8F42-15D0-242B-E786C052123E}"/>
              </a:ext>
            </a:extLst>
          </p:cNvPr>
          <p:cNvSpPr txBox="1">
            <a:spLocks noChangeArrowheads="1"/>
          </p:cNvSpPr>
          <p:nvPr/>
        </p:nvSpPr>
        <p:spPr bwMode="auto">
          <a:xfrm>
            <a:off x="8278814" y="4237038"/>
            <a:ext cx="936475" cy="719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90000"/>
              </a:lnSpc>
            </a:pPr>
            <a:r>
              <a:rPr lang="en-US" altLang="pl-PL" sz="1200" b="1">
                <a:latin typeface="Arial" panose="020B0604020202020204" pitchFamily="34" charset="0"/>
              </a:rPr>
              <a:t>PROCÉDÉ</a:t>
            </a:r>
          </a:p>
          <a:p>
            <a:pPr algn="l">
              <a:lnSpc>
                <a:spcPct val="90000"/>
              </a:lnSpc>
            </a:pPr>
            <a:r>
              <a:rPr lang="en-US" altLang="pl-PL" sz="1200" b="1">
                <a:latin typeface="Arial" panose="020B0604020202020204" pitchFamily="34" charset="0"/>
              </a:rPr>
              <a:t>UNITÉ</a:t>
            </a:r>
          </a:p>
        </p:txBody>
      </p:sp>
      <p:sp>
        <p:nvSpPr>
          <p:cNvPr id="190572" name="Line 108">
            <a:extLst>
              <a:ext uri="{FF2B5EF4-FFF2-40B4-BE49-F238E27FC236}">
                <a16:creationId xmlns:a16="http://schemas.microsoft.com/office/drawing/2014/main" id="{C04DD76A-CC81-CA4E-1113-BE4E8A2BCA98}"/>
              </a:ext>
            </a:extLst>
          </p:cNvPr>
          <p:cNvSpPr>
            <a:spLocks noChangeShapeType="1"/>
          </p:cNvSpPr>
          <p:nvPr/>
        </p:nvSpPr>
        <p:spPr bwMode="auto">
          <a:xfrm>
            <a:off x="8796338" y="4854576"/>
            <a:ext cx="0" cy="385763"/>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73" name="Text Box 109">
            <a:extLst>
              <a:ext uri="{FF2B5EF4-FFF2-40B4-BE49-F238E27FC236}">
                <a16:creationId xmlns:a16="http://schemas.microsoft.com/office/drawing/2014/main" id="{97EA2955-ACAD-4247-E4D3-9C3B8A15A02B}"/>
              </a:ext>
            </a:extLst>
          </p:cNvPr>
          <p:cNvSpPr txBox="1">
            <a:spLocks noChangeArrowheads="1"/>
          </p:cNvSpPr>
          <p:nvPr/>
        </p:nvSpPr>
        <p:spPr bwMode="auto">
          <a:xfrm>
            <a:off x="8840789" y="4835525"/>
            <a:ext cx="936475" cy="719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90000"/>
              </a:lnSpc>
            </a:pPr>
            <a:r>
              <a:rPr lang="en-US" altLang="pl-PL" sz="1200" b="1">
                <a:latin typeface="Arial" panose="020B0604020202020204" pitchFamily="34" charset="0"/>
              </a:rPr>
              <a:t>ASPHALTE</a:t>
            </a:r>
          </a:p>
          <a:p>
            <a:pPr algn="l">
              <a:lnSpc>
                <a:spcPct val="90000"/>
              </a:lnSpc>
            </a:pPr>
            <a:r>
              <a:rPr lang="en-US" altLang="pl-PL" sz="1200" b="1">
                <a:latin typeface="Arial" panose="020B0604020202020204" pitchFamily="34" charset="0"/>
              </a:rPr>
              <a:t>CIMENTS</a:t>
            </a:r>
          </a:p>
        </p:txBody>
      </p:sp>
      <p:sp>
        <p:nvSpPr>
          <p:cNvPr id="190574" name="Text Box 110">
            <a:extLst>
              <a:ext uri="{FF2B5EF4-FFF2-40B4-BE49-F238E27FC236}">
                <a16:creationId xmlns:a16="http://schemas.microsoft.com/office/drawing/2014/main" id="{52C3FAD0-6F7C-35C2-48AE-79387C939B2F}"/>
              </a:ext>
            </a:extLst>
          </p:cNvPr>
          <p:cNvSpPr txBox="1">
            <a:spLocks noChangeArrowheads="1"/>
          </p:cNvSpPr>
          <p:nvPr/>
        </p:nvSpPr>
        <p:spPr bwMode="auto">
          <a:xfrm>
            <a:off x="7862889" y="5484813"/>
            <a:ext cx="1991251" cy="1180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FOR PROCESSING INTO</a:t>
            </a:r>
          </a:p>
          <a:p>
            <a:pPr algn="l"/>
            <a:r>
              <a:rPr lang="en-US" altLang="pl-PL" sz="1200" b="1">
                <a:latin typeface="Arial" panose="020B0604020202020204" pitchFamily="34" charset="0"/>
              </a:rPr>
              <a:t>EMULSIFIED AND</a:t>
            </a:r>
          </a:p>
          <a:p>
            <a:pPr algn="l"/>
            <a:r>
              <a:rPr lang="en-US" altLang="pl-PL" sz="1200" b="1">
                <a:latin typeface="Arial" panose="020B0604020202020204" pitchFamily="34" charset="0"/>
              </a:rPr>
              <a:t>CUTBACK ASPHALTS</a:t>
            </a:r>
          </a:p>
        </p:txBody>
      </p:sp>
      <p:sp>
        <p:nvSpPr>
          <p:cNvPr id="190575" name="Rectangle 111">
            <a:extLst>
              <a:ext uri="{FF2B5EF4-FFF2-40B4-BE49-F238E27FC236}">
                <a16:creationId xmlns:a16="http://schemas.microsoft.com/office/drawing/2014/main" id="{57C7DAD8-F89D-4058-3160-DB4D0B54C1E1}"/>
              </a:ext>
            </a:extLst>
          </p:cNvPr>
          <p:cNvSpPr>
            <a:spLocks noChangeArrowheads="1"/>
          </p:cNvSpPr>
          <p:nvPr/>
        </p:nvSpPr>
        <p:spPr bwMode="auto">
          <a:xfrm>
            <a:off x="6323014" y="5837238"/>
            <a:ext cx="414337" cy="385762"/>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76" name="Text Box 112">
            <a:extLst>
              <a:ext uri="{FF2B5EF4-FFF2-40B4-BE49-F238E27FC236}">
                <a16:creationId xmlns:a16="http://schemas.microsoft.com/office/drawing/2014/main" id="{F5DCB8C2-F5A6-5A60-A13B-28E43E28BED7}"/>
              </a:ext>
            </a:extLst>
          </p:cNvPr>
          <p:cNvSpPr txBox="1">
            <a:spLocks noChangeArrowheads="1"/>
          </p:cNvSpPr>
          <p:nvPr/>
        </p:nvSpPr>
        <p:spPr bwMode="auto">
          <a:xfrm>
            <a:off x="6164264" y="6254750"/>
            <a:ext cx="614271"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ALAMBIC</a:t>
            </a:r>
          </a:p>
        </p:txBody>
      </p:sp>
      <p:sp>
        <p:nvSpPr>
          <p:cNvPr id="190577" name="Text Box 113">
            <a:extLst>
              <a:ext uri="{FF2B5EF4-FFF2-40B4-BE49-F238E27FC236}">
                <a16:creationId xmlns:a16="http://schemas.microsoft.com/office/drawing/2014/main" id="{E5BAD2B0-87CC-E1DE-6451-8BC329729B9A}"/>
              </a:ext>
            </a:extLst>
          </p:cNvPr>
          <p:cNvSpPr txBox="1">
            <a:spLocks noChangeArrowheads="1"/>
          </p:cNvSpPr>
          <p:nvPr/>
        </p:nvSpPr>
        <p:spPr bwMode="auto">
          <a:xfrm>
            <a:off x="5030788" y="5949950"/>
            <a:ext cx="449162"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AIR</a:t>
            </a:r>
          </a:p>
        </p:txBody>
      </p:sp>
      <p:sp>
        <p:nvSpPr>
          <p:cNvPr id="190578" name="Line 114">
            <a:extLst>
              <a:ext uri="{FF2B5EF4-FFF2-40B4-BE49-F238E27FC236}">
                <a16:creationId xmlns:a16="http://schemas.microsoft.com/office/drawing/2014/main" id="{F0FB77B2-B3B3-1EAF-EEF6-F69E4C63AA4F}"/>
              </a:ext>
            </a:extLst>
          </p:cNvPr>
          <p:cNvSpPr>
            <a:spLocks noChangeShapeType="1"/>
          </p:cNvSpPr>
          <p:nvPr/>
        </p:nvSpPr>
        <p:spPr bwMode="auto">
          <a:xfrm flipV="1">
            <a:off x="5553075" y="6088063"/>
            <a:ext cx="769938" cy="0"/>
          </a:xfrm>
          <a:prstGeom prst="line">
            <a:avLst/>
          </a:prstGeom>
          <a:noFill/>
          <a:ln w="762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79" name="Line 115">
            <a:extLst>
              <a:ext uri="{FF2B5EF4-FFF2-40B4-BE49-F238E27FC236}">
                <a16:creationId xmlns:a16="http://schemas.microsoft.com/office/drawing/2014/main" id="{51EED8D5-6DF2-E0D4-0E39-750F04D1C612}"/>
              </a:ext>
            </a:extLst>
          </p:cNvPr>
          <p:cNvSpPr>
            <a:spLocks noChangeShapeType="1"/>
          </p:cNvSpPr>
          <p:nvPr/>
        </p:nvSpPr>
        <p:spPr bwMode="auto">
          <a:xfrm>
            <a:off x="6757989" y="6069013"/>
            <a:ext cx="731837" cy="0"/>
          </a:xfrm>
          <a:prstGeom prst="line">
            <a:avLst/>
          </a:prstGeom>
          <a:noFill/>
          <a:ln w="762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0" name="Text Box 116">
            <a:extLst>
              <a:ext uri="{FF2B5EF4-FFF2-40B4-BE49-F238E27FC236}">
                <a16:creationId xmlns:a16="http://schemas.microsoft.com/office/drawing/2014/main" id="{CBA0F050-9766-8B5C-43F0-91F310E7CA39}"/>
              </a:ext>
            </a:extLst>
          </p:cNvPr>
          <p:cNvSpPr txBox="1">
            <a:spLocks noChangeArrowheads="1"/>
          </p:cNvSpPr>
          <p:nvPr/>
        </p:nvSpPr>
        <p:spPr bwMode="auto">
          <a:xfrm>
            <a:off x="6743701" y="5318126"/>
            <a:ext cx="910827" cy="1162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0000"/>
              </a:lnSpc>
            </a:pPr>
            <a:r>
              <a:rPr lang="en-US" altLang="pl-PL" sz="1200" b="1">
                <a:latin typeface="Arial" panose="020B0604020202020204" pitchFamily="34" charset="0"/>
              </a:rPr>
              <a:t>AIR</a:t>
            </a:r>
          </a:p>
          <a:p>
            <a:pPr algn="l">
              <a:lnSpc>
                <a:spcPct val="90000"/>
              </a:lnSpc>
            </a:pPr>
            <a:r>
              <a:rPr lang="en-US" altLang="pl-PL" sz="1200" b="1">
                <a:latin typeface="Arial" panose="020B0604020202020204" pitchFamily="34" charset="0"/>
              </a:rPr>
              <a:t>SOUFFLÉ</a:t>
            </a:r>
          </a:p>
          <a:p>
            <a:pPr algn="l">
              <a:lnSpc>
                <a:spcPct val="90000"/>
              </a:lnSpc>
            </a:pPr>
            <a:r>
              <a:rPr lang="en-US" altLang="pl-PL" sz="1200" b="1">
                <a:latin typeface="Arial" panose="020B0604020202020204" pitchFamily="34" charset="0"/>
              </a:rPr>
              <a:t>ASPHALTE</a:t>
            </a:r>
          </a:p>
        </p:txBody>
      </p:sp>
      <p:sp>
        <p:nvSpPr>
          <p:cNvPr id="190581" name="Text Box 117">
            <a:extLst>
              <a:ext uri="{FF2B5EF4-FFF2-40B4-BE49-F238E27FC236}">
                <a16:creationId xmlns:a16="http://schemas.microsoft.com/office/drawing/2014/main" id="{7E672735-FBD2-9D90-57D0-6A92C8ABDD68}"/>
              </a:ext>
            </a:extLst>
          </p:cNvPr>
          <p:cNvSpPr txBox="1">
            <a:spLocks noChangeArrowheads="1"/>
          </p:cNvSpPr>
          <p:nvPr/>
        </p:nvSpPr>
        <p:spPr bwMode="auto">
          <a:xfrm>
            <a:off x="2827339" y="4694238"/>
            <a:ext cx="946093"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STOCKAGE</a:t>
            </a:r>
          </a:p>
        </p:txBody>
      </p:sp>
      <p:sp>
        <p:nvSpPr>
          <p:cNvPr id="190582" name="Line 118">
            <a:extLst>
              <a:ext uri="{FF2B5EF4-FFF2-40B4-BE49-F238E27FC236}">
                <a16:creationId xmlns:a16="http://schemas.microsoft.com/office/drawing/2014/main" id="{B58ECC6F-5C43-317C-42F4-6CCD68EE4015}"/>
              </a:ext>
            </a:extLst>
          </p:cNvPr>
          <p:cNvSpPr>
            <a:spLocks noChangeShapeType="1"/>
          </p:cNvSpPr>
          <p:nvPr/>
        </p:nvSpPr>
        <p:spPr bwMode="auto">
          <a:xfrm flipH="1" flipV="1">
            <a:off x="3309939" y="4154489"/>
            <a:ext cx="1587" cy="492125"/>
          </a:xfrm>
          <a:prstGeom prst="line">
            <a:avLst/>
          </a:prstGeom>
          <a:noFill/>
          <a:ln w="38100">
            <a:solidFill>
              <a:srgbClr val="A50021"/>
            </a:solidFill>
            <a:round/>
            <a:headEnd type="none" w="sm" len="sm"/>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3" name="Text Box 119">
            <a:extLst>
              <a:ext uri="{FF2B5EF4-FFF2-40B4-BE49-F238E27FC236}">
                <a16:creationId xmlns:a16="http://schemas.microsoft.com/office/drawing/2014/main" id="{793862DC-D46E-9A54-03A4-7B2848B18082}"/>
              </a:ext>
            </a:extLst>
          </p:cNvPr>
          <p:cNvSpPr txBox="1">
            <a:spLocks noChangeArrowheads="1"/>
          </p:cNvSpPr>
          <p:nvPr/>
        </p:nvSpPr>
        <p:spPr bwMode="auto">
          <a:xfrm>
            <a:off x="3306764" y="3033713"/>
            <a:ext cx="1247457" cy="1125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0000"/>
              </a:lnSpc>
            </a:pPr>
            <a:r>
              <a:rPr lang="en-US" altLang="pl-PL" sz="1200" b="1">
                <a:latin typeface="Arial" panose="020B0604020202020204" pitchFamily="34" charset="0"/>
              </a:rPr>
              <a:t>TOUR</a:t>
            </a:r>
          </a:p>
          <a:p>
            <a:pPr algn="l">
              <a:lnSpc>
                <a:spcPct val="80000"/>
              </a:lnSpc>
            </a:pPr>
            <a:r>
              <a:rPr lang="en-US" altLang="pl-PL" sz="1200" b="1">
                <a:latin typeface="Arial" panose="020B0604020202020204" pitchFamily="34" charset="0"/>
              </a:rPr>
              <a:t>DISTILLATION</a:t>
            </a:r>
          </a:p>
          <a:p>
            <a:pPr algn="l">
              <a:lnSpc>
                <a:spcPct val="80000"/>
              </a:lnSpc>
            </a:pPr>
            <a:r>
              <a:rPr lang="en-US" altLang="pl-PL" sz="1200" b="1">
                <a:latin typeface="Arial" panose="020B0604020202020204" pitchFamily="34" charset="0"/>
              </a:rPr>
              <a:t>RAFFINERIE</a:t>
            </a:r>
          </a:p>
        </p:txBody>
      </p:sp>
      <p:sp>
        <p:nvSpPr>
          <p:cNvPr id="190584" name="Line 120">
            <a:extLst>
              <a:ext uri="{FF2B5EF4-FFF2-40B4-BE49-F238E27FC236}">
                <a16:creationId xmlns:a16="http://schemas.microsoft.com/office/drawing/2014/main" id="{BF683DF9-F515-56E3-CFFA-02337218032E}"/>
              </a:ext>
            </a:extLst>
          </p:cNvPr>
          <p:cNvSpPr>
            <a:spLocks noChangeShapeType="1"/>
          </p:cNvSpPr>
          <p:nvPr/>
        </p:nvSpPr>
        <p:spPr bwMode="auto">
          <a:xfrm>
            <a:off x="4595814" y="3263900"/>
            <a:ext cx="346075" cy="781050"/>
          </a:xfrm>
          <a:prstGeom prst="line">
            <a:avLst/>
          </a:prstGeom>
          <a:noFill/>
          <a:ln w="38100">
            <a:solidFill>
              <a:srgbClr val="006600"/>
            </a:solidFill>
            <a:round/>
            <a:headEnd type="none" w="sm" len="sm"/>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5" name="Line 121">
            <a:extLst>
              <a:ext uri="{FF2B5EF4-FFF2-40B4-BE49-F238E27FC236}">
                <a16:creationId xmlns:a16="http://schemas.microsoft.com/office/drawing/2014/main" id="{220B4D11-9D52-F927-F785-4CB0C47D83FE}"/>
              </a:ext>
            </a:extLst>
          </p:cNvPr>
          <p:cNvSpPr>
            <a:spLocks noChangeShapeType="1"/>
          </p:cNvSpPr>
          <p:nvPr/>
        </p:nvSpPr>
        <p:spPr bwMode="auto">
          <a:xfrm flipV="1">
            <a:off x="5800725" y="4065589"/>
            <a:ext cx="33338" cy="593725"/>
          </a:xfrm>
          <a:prstGeom prst="line">
            <a:avLst/>
          </a:prstGeom>
          <a:noFill/>
          <a:ln w="38100">
            <a:solidFill>
              <a:srgbClr val="A50021"/>
            </a:solidFill>
            <a:round/>
            <a:headEnd type="none" w="sm" len="sm"/>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6" name="Text Box 122">
            <a:extLst>
              <a:ext uri="{FF2B5EF4-FFF2-40B4-BE49-F238E27FC236}">
                <a16:creationId xmlns:a16="http://schemas.microsoft.com/office/drawing/2014/main" id="{3F352E0D-D228-14A6-0343-ABBA5D747165}"/>
              </a:ext>
            </a:extLst>
          </p:cNvPr>
          <p:cNvSpPr txBox="1">
            <a:spLocks noChangeArrowheads="1"/>
          </p:cNvSpPr>
          <p:nvPr/>
        </p:nvSpPr>
        <p:spPr bwMode="auto">
          <a:xfrm>
            <a:off x="6445251" y="4097338"/>
            <a:ext cx="1003801"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RÉSIDU</a:t>
            </a:r>
          </a:p>
        </p:txBody>
      </p:sp>
      <p:sp>
        <p:nvSpPr>
          <p:cNvPr id="190587" name="Text Box 123">
            <a:extLst>
              <a:ext uri="{FF2B5EF4-FFF2-40B4-BE49-F238E27FC236}">
                <a16:creationId xmlns:a16="http://schemas.microsoft.com/office/drawing/2014/main" id="{7550BEAB-5BAD-53C4-A045-F3935991BA5A}"/>
              </a:ext>
            </a:extLst>
          </p:cNvPr>
          <p:cNvSpPr txBox="1">
            <a:spLocks noChangeArrowheads="1"/>
          </p:cNvSpPr>
          <p:nvPr/>
        </p:nvSpPr>
        <p:spPr bwMode="auto">
          <a:xfrm>
            <a:off x="6683375" y="4603750"/>
            <a:ext cx="415498"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OU</a:t>
            </a:r>
          </a:p>
        </p:txBody>
      </p:sp>
      <p:sp>
        <p:nvSpPr>
          <p:cNvPr id="190588" name="AutoShape 124">
            <a:extLst>
              <a:ext uri="{FF2B5EF4-FFF2-40B4-BE49-F238E27FC236}">
                <a16:creationId xmlns:a16="http://schemas.microsoft.com/office/drawing/2014/main" id="{52874D3E-E152-0754-5706-2C13F876D768}"/>
              </a:ext>
            </a:extLst>
          </p:cNvPr>
          <p:cNvSpPr>
            <a:spLocks noChangeArrowheads="1"/>
          </p:cNvSpPr>
          <p:nvPr/>
        </p:nvSpPr>
        <p:spPr bwMode="auto">
          <a:xfrm>
            <a:off x="4024313" y="3887788"/>
            <a:ext cx="341312" cy="163512"/>
          </a:xfrm>
          <a:prstGeom prst="flowChartCollate">
            <a:avLst/>
          </a:prstGeom>
          <a:solidFill>
            <a:schemeClr val="hlink"/>
          </a:solidFill>
          <a:ln w="9525">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9" name="AutoShape 125">
            <a:extLst>
              <a:ext uri="{FF2B5EF4-FFF2-40B4-BE49-F238E27FC236}">
                <a16:creationId xmlns:a16="http://schemas.microsoft.com/office/drawing/2014/main" id="{9CE9E0D4-8486-68D6-8177-8707B5B6B82B}"/>
              </a:ext>
            </a:extLst>
          </p:cNvPr>
          <p:cNvSpPr>
            <a:spLocks noChangeArrowheads="1"/>
          </p:cNvSpPr>
          <p:nvPr/>
        </p:nvSpPr>
        <p:spPr bwMode="auto">
          <a:xfrm>
            <a:off x="4021138" y="4054476"/>
            <a:ext cx="341312" cy="163513"/>
          </a:xfrm>
          <a:prstGeom prst="flowChartCollate">
            <a:avLst/>
          </a:prstGeom>
          <a:solidFill>
            <a:schemeClr val="hlink"/>
          </a:solidFill>
          <a:ln w="9525">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0" name="AutoShape 126">
            <a:extLst>
              <a:ext uri="{FF2B5EF4-FFF2-40B4-BE49-F238E27FC236}">
                <a16:creationId xmlns:a16="http://schemas.microsoft.com/office/drawing/2014/main" id="{257B236F-383A-7553-4AF2-239B8FE9760D}"/>
              </a:ext>
            </a:extLst>
          </p:cNvPr>
          <p:cNvSpPr>
            <a:spLocks noChangeArrowheads="1"/>
          </p:cNvSpPr>
          <p:nvPr/>
        </p:nvSpPr>
        <p:spPr bwMode="auto">
          <a:xfrm>
            <a:off x="4021138" y="4222751"/>
            <a:ext cx="341312" cy="163513"/>
          </a:xfrm>
          <a:prstGeom prst="flowChartCollate">
            <a:avLst/>
          </a:prstGeom>
          <a:solidFill>
            <a:schemeClr val="hlink"/>
          </a:solidFill>
          <a:ln w="9525">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1" name="Line 127">
            <a:extLst>
              <a:ext uri="{FF2B5EF4-FFF2-40B4-BE49-F238E27FC236}">
                <a16:creationId xmlns:a16="http://schemas.microsoft.com/office/drawing/2014/main" id="{F191B6BB-AECD-777A-FA4B-26C2B357B56D}"/>
              </a:ext>
            </a:extLst>
          </p:cNvPr>
          <p:cNvSpPr>
            <a:spLocks noChangeShapeType="1"/>
          </p:cNvSpPr>
          <p:nvPr/>
        </p:nvSpPr>
        <p:spPr bwMode="auto">
          <a:xfrm>
            <a:off x="3862388" y="3925888"/>
            <a:ext cx="368300" cy="0"/>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2" name="Text Box 128">
            <a:extLst>
              <a:ext uri="{FF2B5EF4-FFF2-40B4-BE49-F238E27FC236}">
                <a16:creationId xmlns:a16="http://schemas.microsoft.com/office/drawing/2014/main" id="{0F3FF82D-16CC-C160-2DCA-5CF6A0600DAA}"/>
              </a:ext>
            </a:extLst>
          </p:cNvPr>
          <p:cNvSpPr txBox="1">
            <a:spLocks noChangeArrowheads="1"/>
          </p:cNvSpPr>
          <p:nvPr/>
        </p:nvSpPr>
        <p:spPr bwMode="auto">
          <a:xfrm>
            <a:off x="2543176" y="4978400"/>
            <a:ext cx="518091"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GAZ</a:t>
            </a:r>
          </a:p>
        </p:txBody>
      </p:sp>
      <p:sp>
        <p:nvSpPr>
          <p:cNvPr id="190593" name="Text Box 129">
            <a:extLst>
              <a:ext uri="{FF2B5EF4-FFF2-40B4-BE49-F238E27FC236}">
                <a16:creationId xmlns:a16="http://schemas.microsoft.com/office/drawing/2014/main" id="{C9263606-940B-2A1B-DABF-8505AE63737A}"/>
              </a:ext>
            </a:extLst>
          </p:cNvPr>
          <p:cNvSpPr txBox="1">
            <a:spLocks noChangeArrowheads="1"/>
          </p:cNvSpPr>
          <p:nvPr/>
        </p:nvSpPr>
        <p:spPr bwMode="auto">
          <a:xfrm>
            <a:off x="2538414" y="5451475"/>
            <a:ext cx="1151277"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PETROLEUM</a:t>
            </a:r>
          </a:p>
        </p:txBody>
      </p:sp>
      <p:sp>
        <p:nvSpPr>
          <p:cNvPr id="190594" name="Text Box 130">
            <a:extLst>
              <a:ext uri="{FF2B5EF4-FFF2-40B4-BE49-F238E27FC236}">
                <a16:creationId xmlns:a16="http://schemas.microsoft.com/office/drawing/2014/main" id="{5AF4C0E5-B4B6-9967-A94C-4A4648316622}"/>
              </a:ext>
            </a:extLst>
          </p:cNvPr>
          <p:cNvSpPr txBox="1">
            <a:spLocks noChangeArrowheads="1"/>
          </p:cNvSpPr>
          <p:nvPr/>
        </p:nvSpPr>
        <p:spPr bwMode="auto">
          <a:xfrm>
            <a:off x="2525714" y="5949950"/>
            <a:ext cx="1601721"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sable AND WATER</a:t>
            </a:r>
          </a:p>
        </p:txBody>
      </p:sp>
      <p:sp>
        <p:nvSpPr>
          <p:cNvPr id="190595" name="Rectangle 131">
            <a:extLst>
              <a:ext uri="{FF2B5EF4-FFF2-40B4-BE49-F238E27FC236}">
                <a16:creationId xmlns:a16="http://schemas.microsoft.com/office/drawing/2014/main" id="{90082349-C9B3-CDDA-3CBB-40999839C2C2}"/>
              </a:ext>
            </a:extLst>
          </p:cNvPr>
          <p:cNvSpPr>
            <a:spLocks noChangeArrowheads="1"/>
          </p:cNvSpPr>
          <p:nvPr/>
        </p:nvSpPr>
        <p:spPr bwMode="auto">
          <a:xfrm>
            <a:off x="4730750" y="3608389"/>
            <a:ext cx="330200" cy="854075"/>
          </a:xfrm>
          <a:prstGeom prst="rect">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6" name="Rectangle 132">
            <a:extLst>
              <a:ext uri="{FF2B5EF4-FFF2-40B4-BE49-F238E27FC236}">
                <a16:creationId xmlns:a16="http://schemas.microsoft.com/office/drawing/2014/main" id="{2DEF5FCF-3225-25A2-FC30-1AA923F25B80}"/>
              </a:ext>
            </a:extLst>
          </p:cNvPr>
          <p:cNvSpPr>
            <a:spLocks noChangeArrowheads="1"/>
          </p:cNvSpPr>
          <p:nvPr/>
        </p:nvSpPr>
        <p:spPr bwMode="auto">
          <a:xfrm>
            <a:off x="4718050" y="4270375"/>
            <a:ext cx="330200" cy="192088"/>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7" name="Text Box 133">
            <a:extLst>
              <a:ext uri="{FF2B5EF4-FFF2-40B4-BE49-F238E27FC236}">
                <a16:creationId xmlns:a16="http://schemas.microsoft.com/office/drawing/2014/main" id="{4019EC3B-993E-C11E-DBF7-75A37392E6CB}"/>
              </a:ext>
            </a:extLst>
          </p:cNvPr>
          <p:cNvSpPr txBox="1">
            <a:spLocks noChangeArrowheads="1"/>
          </p:cNvSpPr>
          <p:nvPr/>
        </p:nvSpPr>
        <p:spPr bwMode="auto">
          <a:xfrm>
            <a:off x="5080000" y="4714875"/>
            <a:ext cx="1311578" cy="1180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pPr>
            <a:r>
              <a:rPr lang="en-US" altLang="pl-PL" sz="1200" b="1">
                <a:latin typeface="Arial" panose="020B0604020202020204" pitchFamily="34" charset="0"/>
              </a:rPr>
              <a:t>CONDENSERS </a:t>
            </a:r>
          </a:p>
          <a:p>
            <a:pPr>
              <a:lnSpc>
                <a:spcPct val="90000"/>
              </a:lnSpc>
            </a:pPr>
            <a:r>
              <a:rPr lang="en-US" altLang="pl-PL" sz="1200" b="1">
                <a:latin typeface="Arial" panose="020B0604020202020204" pitchFamily="34" charset="0"/>
              </a:rPr>
              <a:t>ET</a:t>
            </a:r>
          </a:p>
          <a:p>
            <a:pPr>
              <a:lnSpc>
                <a:spcPct val="90000"/>
              </a:lnSpc>
            </a:pPr>
            <a:r>
              <a:rPr lang="en-US" altLang="pl-PL" sz="1200" b="1">
                <a:latin typeface="Arial" panose="020B0604020202020204" pitchFamily="34" charset="0"/>
              </a:rPr>
              <a:t> REFROIDISSEURS</a:t>
            </a:r>
          </a:p>
        </p:txBody>
      </p:sp>
      <p:sp>
        <p:nvSpPr>
          <p:cNvPr id="190598" name="Text Box 134">
            <a:extLst>
              <a:ext uri="{FF2B5EF4-FFF2-40B4-BE49-F238E27FC236}">
                <a16:creationId xmlns:a16="http://schemas.microsoft.com/office/drawing/2014/main" id="{15132459-31BE-D51D-A99B-A36E814AC9C6}"/>
              </a:ext>
            </a:extLst>
          </p:cNvPr>
          <p:cNvSpPr txBox="1">
            <a:spLocks noChangeArrowheads="1"/>
          </p:cNvSpPr>
          <p:nvPr/>
        </p:nvSpPr>
        <p:spPr bwMode="auto">
          <a:xfrm>
            <a:off x="4021139" y="4719638"/>
            <a:ext cx="816249" cy="719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pPr>
            <a:r>
              <a:rPr lang="en-US" altLang="pl-PL" sz="1200" b="1">
                <a:latin typeface="Arial" panose="020B0604020202020204" pitchFamily="34" charset="0"/>
              </a:rPr>
              <a:t>TUBE</a:t>
            </a:r>
          </a:p>
          <a:p>
            <a:pPr>
              <a:lnSpc>
                <a:spcPct val="90000"/>
              </a:lnSpc>
            </a:pPr>
            <a:r>
              <a:rPr lang="en-US" altLang="pl-PL" sz="1200" b="1">
                <a:latin typeface="Arial" panose="020B0604020202020204" pitchFamily="34" charset="0"/>
              </a:rPr>
              <a:t>RÉCHAUFFEUR</a:t>
            </a:r>
          </a:p>
        </p:txBody>
      </p:sp>
      <p:sp>
        <p:nvSpPr>
          <p:cNvPr id="190599" name="Line 135">
            <a:extLst>
              <a:ext uri="{FF2B5EF4-FFF2-40B4-BE49-F238E27FC236}">
                <a16:creationId xmlns:a16="http://schemas.microsoft.com/office/drawing/2014/main" id="{2625D08A-994A-394B-AFEF-CB63B525D80D}"/>
              </a:ext>
            </a:extLst>
          </p:cNvPr>
          <p:cNvSpPr>
            <a:spLocks noChangeShapeType="1"/>
          </p:cNvSpPr>
          <p:nvPr/>
        </p:nvSpPr>
        <p:spPr bwMode="auto">
          <a:xfrm flipH="1" flipV="1">
            <a:off x="4214813" y="4283075"/>
            <a:ext cx="152400" cy="419100"/>
          </a:xfrm>
          <a:prstGeom prst="line">
            <a:avLst/>
          </a:prstGeom>
          <a:noFill/>
          <a:ln w="38100">
            <a:solidFill>
              <a:srgbClr val="A50021"/>
            </a:solidFill>
            <a:round/>
            <a:headEnd type="none" w="sm" len="sm"/>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600" name="Text Box 136">
            <a:extLst>
              <a:ext uri="{FF2B5EF4-FFF2-40B4-BE49-F238E27FC236}">
                <a16:creationId xmlns:a16="http://schemas.microsoft.com/office/drawing/2014/main" id="{E8515207-6AA9-4596-E8DE-0230BC6E734D}"/>
              </a:ext>
            </a:extLst>
          </p:cNvPr>
          <p:cNvSpPr txBox="1">
            <a:spLocks noChangeArrowheads="1"/>
          </p:cNvSpPr>
          <p:nvPr/>
        </p:nvSpPr>
        <p:spPr bwMode="auto">
          <a:xfrm>
            <a:off x="7419975" y="2295525"/>
            <a:ext cx="2001838"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1200" b="1">
                <a:latin typeface="Arial" panose="020B0604020202020204" pitchFamily="34" charset="0"/>
              </a:rPr>
              <a:t>Moyen DISTILLATE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a:extLst>
              <a:ext uri="{FF2B5EF4-FFF2-40B4-BE49-F238E27FC236}">
                <a16:creationId xmlns:a16="http://schemas.microsoft.com/office/drawing/2014/main" id="{A046E644-3DB6-3B70-EE98-C8D419589B10}"/>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La distillation est la première étape</a:t>
            </a:r>
          </a:p>
        </p:txBody>
      </p:sp>
      <p:sp>
        <p:nvSpPr>
          <p:cNvPr id="115714" name="Rectangle 2">
            <a:extLst>
              <a:ext uri="{FF2B5EF4-FFF2-40B4-BE49-F238E27FC236}">
                <a16:creationId xmlns:a16="http://schemas.microsoft.com/office/drawing/2014/main" id="{C6192873-A3A1-59FE-9D1E-840B09E3E7B3}"/>
              </a:ext>
            </a:extLst>
          </p:cNvPr>
          <p:cNvSpPr>
            <a:spLocks noGrp="1" noChangeArrowheads="1"/>
          </p:cNvSpPr>
          <p:nvPr>
            <p:ph type="body" sz="quarter" idx="11"/>
          </p:nvPr>
        </p:nvSpPr>
        <p:spPr/>
        <p:txBody>
          <a:bodyPr>
            <a:noAutofit/>
          </a:bodyPr>
          <a:lstStyle/>
          <a:p>
            <a:pPr>
              <a:lnSpc>
                <a:spcPct val="90000"/>
              </a:lnSpc>
            </a:pPr>
            <a:r>
              <a:rPr lang="en-US" altLang="pl-PL" sz="1800" dirty="0">
                <a:latin typeface="Arial" panose="020B0604020202020204" pitchFamily="34" charset="0"/>
              </a:rPr>
              <a:t>Séparers various crude fractions avec different boiling plages</a:t>
            </a:r>
          </a:p>
          <a:p>
            <a:pPr>
              <a:lnSpc>
                <a:spcPct val="90000"/>
              </a:lnSpc>
            </a:pPr>
            <a:r>
              <a:rPr lang="en-US" altLang="pl-PL" sz="1800" dirty="0">
                <a:latin typeface="Arial" panose="020B0604020202020204" pitchFamily="34" charset="0"/>
              </a:rPr>
              <a:t>Residuum (Resid) is asphalt</a:t>
            </a:r>
          </a:p>
          <a:p>
            <a:pPr>
              <a:lnSpc>
                <a:spcPct val="90000"/>
              </a:lnSpc>
            </a:pPr>
            <a:r>
              <a:rPr lang="en-US" altLang="pl-PL" sz="1800" dirty="0">
                <a:latin typeface="Arial" panose="020B0604020202020204" pitchFamily="34" charset="0"/>
              </a:rPr>
              <a:t>Atmospheric et vacuum distillation</a:t>
            </a:r>
          </a:p>
          <a:p>
            <a:pPr>
              <a:lnSpc>
                <a:spcPct val="90000"/>
              </a:lnSpc>
            </a:pPr>
            <a:r>
              <a:rPr lang="en-US" altLang="pl-PL" sz="1800" dirty="0">
                <a:latin typeface="Arial" panose="020B0604020202020204" pitchFamily="34" charset="0"/>
              </a:rPr>
              <a:t>Superheated steam also utilisé</a:t>
            </a:r>
          </a:p>
          <a:p>
            <a:pPr>
              <a:lnSpc>
                <a:spcPct val="90000"/>
              </a:lnSpc>
            </a:pPr>
            <a:r>
              <a:rPr lang="en-US" altLang="pl-PL" sz="1800" dirty="0">
                <a:latin typeface="Arial" panose="020B0604020202020204" pitchFamily="34" charset="0"/>
              </a:rPr>
              <a:t>Various fractions condensed dans trays</a:t>
            </a:r>
          </a:p>
          <a:p>
            <a:pPr>
              <a:lnSpc>
                <a:spcPct val="90000"/>
              </a:lnSpc>
            </a:pPr>
            <a:r>
              <a:rPr lang="en-US" altLang="pl-PL" sz="1800" dirty="0">
                <a:latin typeface="Arial" panose="020B0604020202020204" pitchFamily="34" charset="0"/>
              </a:rPr>
              <a:t>Vacuum et steam distillation avides fissurapportn (molecular se désagrègentdown)</a:t>
            </a:r>
          </a:p>
          <a:p>
            <a:pPr lvl="1">
              <a:lnSpc>
                <a:spcPct val="90000"/>
              </a:lnSpc>
            </a:pPr>
            <a:r>
              <a:rPr lang="en-US" altLang="pl-PL" sz="1800" dirty="0">
                <a:latin typeface="Arial" panose="020B0604020202020204" pitchFamily="34" charset="0"/>
              </a:rPr>
              <a:t>Vacuum (1 PSI) / Vacuum &amp; Steam (0.25 PSI)</a:t>
            </a:r>
          </a:p>
        </p:txBody>
      </p:sp>
    </p:spTree>
    <p:extLst>
      <p:ext uri="{BB962C8B-B14F-4D97-AF65-F5344CB8AC3E}">
        <p14:creationId xmlns:p14="http://schemas.microsoft.com/office/powerpoint/2010/main" val="267971207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5" name="Picture 5">
            <a:extLst>
              <a:ext uri="{FF2B5EF4-FFF2-40B4-BE49-F238E27FC236}">
                <a16:creationId xmlns:a16="http://schemas.microsoft.com/office/drawing/2014/main" id="{99DEAEE2-EAF5-BBA9-1B80-7509DCB5B9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0"/>
            <a:ext cx="7162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FE24547-4D8F-157B-0DA5-252EB1D0DFA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9ACE1E6-CF48-BBCD-2234-B03ADEF728E7}"/>
              </a:ext>
            </a:extLst>
          </p:cNvPr>
          <p:cNvSpPr>
            <a:spLocks noGrp="1"/>
          </p:cNvSpPr>
          <p:nvPr>
            <p:ph type="body" sz="quarter" idx="11"/>
          </p:nvPr>
        </p:nvSpPr>
        <p:spPr/>
        <p:txBody>
          <a:bodyPr/>
          <a:lstStyle/>
          <a:p>
            <a:endParaRPr lang="en-GB"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1" name="Rectangle 3">
            <a:extLst>
              <a:ext uri="{FF2B5EF4-FFF2-40B4-BE49-F238E27FC236}">
                <a16:creationId xmlns:a16="http://schemas.microsoft.com/office/drawing/2014/main" id="{2572ABAD-2969-9E12-63CF-EF60159D5ACA}"/>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Produits pétrochimiques</a:t>
            </a:r>
          </a:p>
        </p:txBody>
      </p:sp>
      <p:sp>
        <p:nvSpPr>
          <p:cNvPr id="171010" name="Rectangle 2">
            <a:extLst>
              <a:ext uri="{FF2B5EF4-FFF2-40B4-BE49-F238E27FC236}">
                <a16:creationId xmlns:a16="http://schemas.microsoft.com/office/drawing/2014/main" id="{6160C3BF-772F-5FAA-FA28-7FB216C97A9F}"/>
              </a:ext>
            </a:extLst>
          </p:cNvPr>
          <p:cNvSpPr>
            <a:spLocks noGrp="1" noChangeArrowheads="1"/>
          </p:cNvSpPr>
          <p:nvPr>
            <p:ph type="body" sz="quarter" idx="11"/>
          </p:nvPr>
        </p:nvSpPr>
        <p:spPr/>
        <p:txBody>
          <a:bodyPr>
            <a:noAutofit/>
          </a:bodyPr>
          <a:lstStyle/>
          <a:p>
            <a:pPr>
              <a:lnSpc>
                <a:spcPct val="90000"/>
              </a:lnSpc>
            </a:pPr>
            <a:r>
              <a:rPr lang="en-US" altLang="pl-PL" sz="1800" dirty="0">
                <a:latin typeface="Arial" panose="020B0604020202020204" pitchFamily="34" charset="0"/>
              </a:rPr>
              <a:t>Obtained par fissurapportn crude oil into chemical building blocks (olefins)</a:t>
            </a:r>
          </a:p>
          <a:p>
            <a:pPr>
              <a:lnSpc>
                <a:spcPct val="90000"/>
              </a:lnSpc>
            </a:pPr>
            <a:r>
              <a:rPr lang="en-US" altLang="pl-PL" sz="1800" dirty="0">
                <a:latin typeface="Arial" panose="020B0604020202020204" pitchFamily="34" charset="0"/>
              </a:rPr>
              <a:t>Products synthedimensiond à partir de petrochemicals:</a:t>
            </a:r>
          </a:p>
          <a:p>
            <a:pPr lvl="1">
              <a:lnSpc>
                <a:spcPct val="90000"/>
              </a:lnSpc>
            </a:pPr>
            <a:r>
              <a:rPr lang="en-US" altLang="pl-PL" sz="1800" dirty="0">
                <a:latin typeface="Arial" panose="020B0604020202020204" pitchFamily="34" charset="0"/>
              </a:rPr>
              <a:t>Plastics, Rubber, Fabrics, Synthetic drugs</a:t>
            </a:r>
          </a:p>
          <a:p>
            <a:pPr lvl="1">
              <a:lnSpc>
                <a:spcPct val="90000"/>
              </a:lnSpc>
            </a:pPr>
            <a:r>
              <a:rPr lang="en-US" altLang="pl-PL" sz="1800" dirty="0">
                <a:latin typeface="Arial" panose="020B0604020202020204" pitchFamily="34" charset="0"/>
              </a:rPr>
              <a:t>Dyes, glues &amp; paints</a:t>
            </a:r>
          </a:p>
          <a:p>
            <a:pPr>
              <a:lnSpc>
                <a:spcPct val="90000"/>
              </a:lnSpc>
            </a:pPr>
            <a:r>
              <a:rPr lang="en-US" altLang="pl-PL" sz="1800" dirty="0">
                <a:latin typeface="Arial" panose="020B0604020202020204" pitchFamily="34" charset="0"/>
              </a:rPr>
              <a:t>Polymers synthedimensiond à partir de petrochemicals:</a:t>
            </a:r>
          </a:p>
          <a:p>
            <a:pPr lvl="1">
              <a:lnSpc>
                <a:spcPct val="90000"/>
              </a:lnSpc>
            </a:pPr>
            <a:r>
              <a:rPr lang="en-US" altLang="pl-PL" sz="1800" dirty="0">
                <a:latin typeface="Arial" panose="020B0604020202020204" pitchFamily="34" charset="0"/>
              </a:rPr>
              <a:t>SBS, Neoprene, Polyester, Nylon, EVA, Polyethylene, PVC, SBR</a:t>
            </a:r>
          </a:p>
          <a:p>
            <a:pPr>
              <a:lnSpc>
                <a:spcPct val="90000"/>
              </a:lnSpc>
            </a:pPr>
            <a:r>
              <a:rPr lang="en-US" altLang="pl-PL" sz="1800" dirty="0">
                <a:latin typeface="Arial" panose="020B0604020202020204" pitchFamily="34" charset="0"/>
              </a:rPr>
              <a:t>Pas dans crude or asphalt – made à partir de olefins</a:t>
            </a:r>
          </a:p>
        </p:txBody>
      </p:sp>
    </p:spTree>
    <p:extLst>
      <p:ext uri="{BB962C8B-B14F-4D97-AF65-F5344CB8AC3E}">
        <p14:creationId xmlns:p14="http://schemas.microsoft.com/office/powerpoint/2010/main" val="81011310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a:extLst>
              <a:ext uri="{FF2B5EF4-FFF2-40B4-BE49-F238E27FC236}">
                <a16:creationId xmlns:a16="http://schemas.microsoft.com/office/drawing/2014/main" id="{466BBD95-D53B-38D6-B83D-283D50BF8398}"/>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Désasphaltage au solvant</a:t>
            </a:r>
          </a:p>
        </p:txBody>
      </p:sp>
      <p:sp>
        <p:nvSpPr>
          <p:cNvPr id="119810" name="Rectangle 2">
            <a:extLst>
              <a:ext uri="{FF2B5EF4-FFF2-40B4-BE49-F238E27FC236}">
                <a16:creationId xmlns:a16="http://schemas.microsoft.com/office/drawing/2014/main" id="{2378EDF1-2D14-885A-6109-337D471196DA}"/>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Asphalt broken down into 2 components:</a:t>
            </a:r>
          </a:p>
          <a:p>
            <a:pPr lvl="1">
              <a:lnSpc>
                <a:spcPct val="90000"/>
              </a:lnSpc>
            </a:pPr>
            <a:r>
              <a:rPr lang="en-US" altLang="pl-PL" sz="1800" dirty="0">
                <a:latin typeface="Arial" panose="020B0604020202020204" pitchFamily="34" charset="0"/>
              </a:rPr>
              <a:t>Asphaltenes et resins</a:t>
            </a:r>
          </a:p>
          <a:p>
            <a:pPr lvl="1">
              <a:lnSpc>
                <a:spcPct val="90000"/>
              </a:lnSpc>
            </a:pPr>
            <a:r>
              <a:rPr lang="en-US" altLang="pl-PL" sz="1800" dirty="0">
                <a:latin typeface="Arial" panose="020B0604020202020204" pitchFamily="34" charset="0"/>
              </a:rPr>
              <a:t>Oils</a:t>
            </a:r>
          </a:p>
          <a:p>
            <a:pPr>
              <a:lnSpc>
                <a:spcPct val="90000"/>
              </a:lnSpc>
            </a:pPr>
            <a:r>
              <a:rPr lang="en-US" altLang="pl-PL" sz="1800" dirty="0">
                <a:latin typeface="Arial" panose="020B0604020202020204" pitchFamily="34" charset="0"/>
              </a:rPr>
              <a:t>Blended à produce asphalt de souhaitée properties</a:t>
            </a:r>
          </a:p>
        </p:txBody>
      </p:sp>
    </p:spTree>
    <p:extLst>
      <p:ext uri="{BB962C8B-B14F-4D97-AF65-F5344CB8AC3E}">
        <p14:creationId xmlns:p14="http://schemas.microsoft.com/office/powerpoint/2010/main" val="350165727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3" name="Rectangle 3">
            <a:extLst>
              <a:ext uri="{FF2B5EF4-FFF2-40B4-BE49-F238E27FC236}">
                <a16:creationId xmlns:a16="http://schemas.microsoft.com/office/drawing/2014/main" id="{EE042FEE-FBAD-AB68-5586-47743F1F97C5}"/>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Désasphaltage au solvant</a:t>
            </a:r>
          </a:p>
        </p:txBody>
      </p:sp>
      <p:sp>
        <p:nvSpPr>
          <p:cNvPr id="2" name="Text Placeholder 1">
            <a:extLst>
              <a:ext uri="{FF2B5EF4-FFF2-40B4-BE49-F238E27FC236}">
                <a16:creationId xmlns:a16="http://schemas.microsoft.com/office/drawing/2014/main" id="{2277DE40-6BDB-2602-51DB-7F6681795596}"/>
              </a:ext>
            </a:extLst>
          </p:cNvPr>
          <p:cNvSpPr>
            <a:spLocks noGrp="1"/>
          </p:cNvSpPr>
          <p:nvPr>
            <p:ph type="body" sz="quarter" idx="11"/>
          </p:nvPr>
        </p:nvSpPr>
        <p:spPr/>
        <p:txBody>
          <a:bodyPr/>
          <a:lstStyle/>
          <a:p>
            <a:endParaRPr lang="en-GB"/>
          </a:p>
        </p:txBody>
      </p:sp>
      <p:pic>
        <p:nvPicPr>
          <p:cNvPr id="235525" name="Picture 5">
            <a:extLst>
              <a:ext uri="{FF2B5EF4-FFF2-40B4-BE49-F238E27FC236}">
                <a16:creationId xmlns:a16="http://schemas.microsoft.com/office/drawing/2014/main" id="{F60B498C-F03A-402F-606D-8A984303C7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133600"/>
            <a:ext cx="9144000" cy="3881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22296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Rectangle 3">
            <a:extLst>
              <a:ext uri="{FF2B5EF4-FFF2-40B4-BE49-F238E27FC236}">
                <a16:creationId xmlns:a16="http://schemas.microsoft.com/office/drawing/2014/main" id="{66279A5D-9B64-FE82-3C99-E9D843531A4D}"/>
              </a:ext>
            </a:extLst>
          </p:cNvPr>
          <p:cNvSpPr>
            <a:spLocks noGrp="1" noChangeArrowheads="1"/>
          </p:cNvSpPr>
          <p:nvPr>
            <p:ph type="title"/>
          </p:nvPr>
        </p:nvSpPr>
        <p:spPr/>
        <p:txBody>
          <a:bodyPr>
            <a:normAutofit/>
          </a:bodyPr>
          <a:lstStyle/>
          <a:p>
            <a:r>
              <a:rPr lang="en-US" altLang="pl-PL" dirty="0">
                <a:solidFill>
                  <a:srgbClr val="F26211"/>
                </a:solidFill>
                <a:latin typeface="Arial" panose="020B0604020202020204" pitchFamily="34" charset="0"/>
              </a:rPr>
              <a:t>Residuum Oil Supercritiques Extraction (ROSE)</a:t>
            </a:r>
          </a:p>
        </p:txBody>
      </p:sp>
      <p:sp>
        <p:nvSpPr>
          <p:cNvPr id="140290" name="Rectangle 2">
            <a:extLst>
              <a:ext uri="{FF2B5EF4-FFF2-40B4-BE49-F238E27FC236}">
                <a16:creationId xmlns:a16="http://schemas.microsoft.com/office/drawing/2014/main" id="{AD71099B-8122-78B8-6F2D-29EF22AD73BF}"/>
              </a:ext>
            </a:extLst>
          </p:cNvPr>
          <p:cNvSpPr>
            <a:spLocks noGrp="1" noChangeArrowheads="1"/>
          </p:cNvSpPr>
          <p:nvPr>
            <p:ph type="body" sz="quarter" idx="11"/>
          </p:nvPr>
        </p:nvSpPr>
        <p:spPr/>
        <p:txBody>
          <a:bodyPr>
            <a:normAutofit/>
          </a:bodyPr>
          <a:lstStyle/>
          <a:p>
            <a:pPr>
              <a:lnSpc>
                <a:spcPct val="90000"/>
              </a:lnSpc>
            </a:pPr>
            <a:r>
              <a:rPr lang="en-US" altLang="pl-PL" sz="1800" dirty="0">
                <a:latin typeface="Arial" panose="020B0604020202020204" pitchFamily="34" charset="0"/>
              </a:rPr>
              <a:t>Asphalt broken down into 3 components:</a:t>
            </a:r>
          </a:p>
          <a:p>
            <a:pPr lvl="1">
              <a:lnSpc>
                <a:spcPct val="90000"/>
              </a:lnSpc>
            </a:pPr>
            <a:r>
              <a:rPr lang="en-US" altLang="pl-PL" sz="1800" dirty="0">
                <a:latin typeface="Arial" panose="020B0604020202020204" pitchFamily="34" charset="0"/>
              </a:rPr>
              <a:t>Asphaltenes</a:t>
            </a:r>
          </a:p>
          <a:p>
            <a:pPr lvl="1">
              <a:lnSpc>
                <a:spcPct val="90000"/>
              </a:lnSpc>
            </a:pPr>
            <a:r>
              <a:rPr lang="en-US" altLang="pl-PL" sz="1800" dirty="0">
                <a:latin typeface="Arial" panose="020B0604020202020204" pitchFamily="34" charset="0"/>
              </a:rPr>
              <a:t>Resins</a:t>
            </a:r>
          </a:p>
          <a:p>
            <a:pPr lvl="1">
              <a:lnSpc>
                <a:spcPct val="90000"/>
              </a:lnSpc>
            </a:pPr>
            <a:r>
              <a:rPr lang="en-US" altLang="pl-PL" sz="1800" dirty="0">
                <a:latin typeface="Arial" panose="020B0604020202020204" pitchFamily="34" charset="0"/>
              </a:rPr>
              <a:t>Oil</a:t>
            </a:r>
          </a:p>
          <a:p>
            <a:pPr>
              <a:lnSpc>
                <a:spcPct val="90000"/>
              </a:lnSpc>
            </a:pPr>
            <a:r>
              <a:rPr lang="en-US" altLang="pl-PL" sz="1800" dirty="0">
                <a:latin typeface="Arial" panose="020B0604020202020204" pitchFamily="34" charset="0"/>
              </a:rPr>
              <a:t>Blended à produce asphalt de souhaitée properties</a:t>
            </a:r>
          </a:p>
        </p:txBody>
      </p:sp>
    </p:spTree>
    <p:extLst>
      <p:ext uri="{BB962C8B-B14F-4D97-AF65-F5344CB8AC3E}">
        <p14:creationId xmlns:p14="http://schemas.microsoft.com/office/powerpoint/2010/main" val="120039211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1" name="Rectangle 3">
            <a:extLst>
              <a:ext uri="{FF2B5EF4-FFF2-40B4-BE49-F238E27FC236}">
                <a16:creationId xmlns:a16="http://schemas.microsoft.com/office/drawing/2014/main" id="{D2503AC2-CAFC-EB3B-91EA-E8CBAC1708A9}"/>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Supercritiques Extraction (ROSE)</a:t>
            </a:r>
          </a:p>
        </p:txBody>
      </p:sp>
      <p:sp>
        <p:nvSpPr>
          <p:cNvPr id="2" name="Text Placeholder 1">
            <a:extLst>
              <a:ext uri="{FF2B5EF4-FFF2-40B4-BE49-F238E27FC236}">
                <a16:creationId xmlns:a16="http://schemas.microsoft.com/office/drawing/2014/main" id="{0F6B740F-0E89-145F-A689-F5FF0B03EBD9}"/>
              </a:ext>
            </a:extLst>
          </p:cNvPr>
          <p:cNvSpPr>
            <a:spLocks noGrp="1"/>
          </p:cNvSpPr>
          <p:nvPr>
            <p:ph type="body" sz="quarter" idx="11"/>
          </p:nvPr>
        </p:nvSpPr>
        <p:spPr/>
        <p:txBody>
          <a:bodyPr/>
          <a:lstStyle/>
          <a:p>
            <a:endParaRPr lang="en-GB"/>
          </a:p>
        </p:txBody>
      </p:sp>
      <p:pic>
        <p:nvPicPr>
          <p:cNvPr id="237573" name="Picture 5">
            <a:extLst>
              <a:ext uri="{FF2B5EF4-FFF2-40B4-BE49-F238E27FC236}">
                <a16:creationId xmlns:a16="http://schemas.microsoft.com/office/drawing/2014/main" id="{51D5B84F-6CFE-250D-C36D-B34FFF3D5D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954088"/>
            <a:ext cx="8458200" cy="5903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09317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Rectangle 3">
            <a:extLst>
              <a:ext uri="{FF2B5EF4-FFF2-40B4-BE49-F238E27FC236}">
                <a16:creationId xmlns:a16="http://schemas.microsoft.com/office/drawing/2014/main" id="{8D982195-570E-B347-72CA-BAF310CB0BF7}"/>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Soufflage à l’air de l’asphalte</a:t>
            </a:r>
          </a:p>
        </p:txBody>
      </p:sp>
      <p:sp>
        <p:nvSpPr>
          <p:cNvPr id="233474" name="Rectangle 2">
            <a:extLst>
              <a:ext uri="{FF2B5EF4-FFF2-40B4-BE49-F238E27FC236}">
                <a16:creationId xmlns:a16="http://schemas.microsoft.com/office/drawing/2014/main" id="{F8A82201-64A2-0763-D542-19F0F49F9CA5}"/>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To produce asphalt de souhaitée consistency (more viscous)</a:t>
            </a:r>
          </a:p>
          <a:p>
            <a:pPr>
              <a:lnSpc>
                <a:spcPct val="90000"/>
              </a:lnSpc>
            </a:pPr>
            <a:r>
              <a:rPr lang="en-US" altLang="pl-PL" sz="1800" dirty="0">
                <a:latin typeface="Arial" panose="020B0604020202020204" pitchFamily="34" charset="0"/>
              </a:rPr>
              <a:t>To reduce température susceptibility</a:t>
            </a:r>
          </a:p>
          <a:p>
            <a:pPr>
              <a:lnSpc>
                <a:spcPct val="90000"/>
              </a:lnSpc>
            </a:pPr>
            <a:r>
              <a:rPr lang="en-US" altLang="pl-PL" sz="1800" b="1" dirty="0">
                <a:latin typeface="Arial" panose="020B0604020202020204" pitchFamily="34" charset="0"/>
              </a:rPr>
              <a:t>Sélectionnerion de production Méthode depends sur type de crude oil et souhaitée asphalt</a:t>
            </a:r>
          </a:p>
        </p:txBody>
      </p:sp>
    </p:spTree>
    <p:extLst>
      <p:ext uri="{BB962C8B-B14F-4D97-AF65-F5344CB8AC3E}">
        <p14:creationId xmlns:p14="http://schemas.microsoft.com/office/powerpoint/2010/main" val="399193230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2" name="Picture 4">
            <a:extLst>
              <a:ext uri="{FF2B5EF4-FFF2-40B4-BE49-F238E27FC236}">
                <a16:creationId xmlns:a16="http://schemas.microsoft.com/office/drawing/2014/main" id="{4AC9C545-8438-A40B-8670-5584E0D3D01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457200"/>
            <a:ext cx="9067800" cy="5740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D4274D5-ED5B-9F18-51D3-43833CD2DD0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0D449C6-D70B-AEFB-CF50-631D851CC8D2}"/>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94E7A911-208F-CF24-8F33-52F45E8E5464}"/>
              </a:ext>
            </a:extLst>
          </p:cNvPr>
          <p:cNvSpPr>
            <a:spLocks noGrp="1" noChangeArrowheads="1"/>
          </p:cNvSpPr>
          <p:nvPr>
            <p:ph type="title"/>
          </p:nvPr>
        </p:nvSpPr>
        <p:spPr/>
        <p:txBody>
          <a:bodyPr/>
          <a:lstStyle/>
          <a:p>
            <a:r>
              <a:rPr lang="en-US" dirty="0">
                <a:solidFill>
                  <a:srgbClr val="F26211"/>
                </a:solidFill>
                <a:latin typeface="Arial"/>
              </a:rPr>
              <a:t>Composants du bitume routier</a:t>
            </a:r>
          </a:p>
        </p:txBody>
      </p:sp>
      <p:sp>
        <p:nvSpPr>
          <p:cNvPr id="188419" name="Rectangle 3">
            <a:extLst>
              <a:ext uri="{FF2B5EF4-FFF2-40B4-BE49-F238E27FC236}">
                <a16:creationId xmlns:a16="http://schemas.microsoft.com/office/drawing/2014/main" id="{FA4C4F2A-AE50-6891-47B9-933A7F485664}"/>
              </a:ext>
            </a:extLst>
          </p:cNvPr>
          <p:cNvSpPr>
            <a:spLocks noGrp="1" noChangeArrowheads="1"/>
          </p:cNvSpPr>
          <p:nvPr>
            <p:ph type="body" sz="quarter" idx="11"/>
          </p:nvPr>
        </p:nvSpPr>
        <p:spPr/>
        <p:txBody>
          <a:bodyPr>
            <a:noAutofit/>
          </a:bodyPr>
          <a:lstStyle/>
          <a:p>
            <a:pPr>
              <a:spcBef>
                <a:spcPts val="1200"/>
              </a:spcBef>
              <a:buFont typeface="Arial"/>
              <a:buChar char="•"/>
            </a:pPr>
            <a:r>
              <a:rPr lang="en-US" sz="1800" b="1" dirty="0">
                <a:latin typeface="Arial"/>
              </a:rPr>
              <a:t>Asphaltenes</a:t>
            </a:r>
          </a:p>
          <a:p>
            <a:pPr lvl="1">
              <a:spcBef>
                <a:spcPts val="1200"/>
              </a:spcBef>
              <a:buFont typeface="Arial"/>
              <a:buChar char="–"/>
            </a:pPr>
            <a:r>
              <a:rPr lang="en-US" sz="1800" dirty="0">
                <a:latin typeface="Arial"/>
              </a:rPr>
              <a:t>Large, discrete solid inclusions (black)</a:t>
            </a:r>
          </a:p>
          <a:p>
            <a:pPr lvl="1">
              <a:spcBef>
                <a:spcPts val="1200"/>
              </a:spcBef>
              <a:buFont typeface="Arial"/>
              <a:buChar char="–"/>
            </a:pPr>
            <a:r>
              <a:rPr lang="en-US" sz="1800" dirty="0">
                <a:latin typeface="Arial"/>
              </a:rPr>
              <a:t>Élevée viscosité component</a:t>
            </a:r>
          </a:p>
          <a:p>
            <a:pPr>
              <a:spcBef>
                <a:spcPts val="1200"/>
              </a:spcBef>
              <a:buFont typeface="Arial"/>
              <a:buChar char="•"/>
            </a:pPr>
            <a:r>
              <a:rPr lang="en-US" sz="1800" b="1" dirty="0">
                <a:latin typeface="Arial"/>
              </a:rPr>
              <a:t>Resins</a:t>
            </a:r>
          </a:p>
          <a:p>
            <a:pPr lvl="1">
              <a:spcBef>
                <a:spcPts val="1200"/>
              </a:spcBef>
              <a:buFont typeface="Arial"/>
              <a:buChar char="–"/>
            </a:pPr>
            <a:r>
              <a:rPr lang="en-US" sz="1800" dirty="0">
                <a:latin typeface="Arial"/>
              </a:rPr>
              <a:t>Semi-solid or solid at marge température</a:t>
            </a:r>
          </a:p>
          <a:p>
            <a:pPr lvl="2">
              <a:spcBef>
                <a:spcPts val="1200"/>
              </a:spcBef>
              <a:buFont typeface="Arial"/>
              <a:buChar char="•"/>
            </a:pPr>
            <a:r>
              <a:rPr lang="en-US" sz="1800" dirty="0">
                <a:latin typeface="Arial"/>
              </a:rPr>
              <a:t>Fluid when heated</a:t>
            </a:r>
          </a:p>
          <a:p>
            <a:pPr lvl="2">
              <a:spcBef>
                <a:spcPts val="1200"/>
              </a:spcBef>
              <a:buFont typeface="Arial"/>
              <a:buChar char="•"/>
            </a:pPr>
            <a:r>
              <a:rPr lang="en-US" sz="1800" dirty="0">
                <a:latin typeface="Arial"/>
              </a:rPr>
              <a:t>Brittle when cold</a:t>
            </a:r>
          </a:p>
          <a:p>
            <a:pPr>
              <a:spcBef>
                <a:spcPts val="1200"/>
              </a:spcBef>
              <a:buFont typeface="Arial"/>
              <a:buChar char="•"/>
            </a:pPr>
            <a:r>
              <a:rPr lang="en-US" sz="1800" b="1" dirty="0">
                <a:latin typeface="Arial"/>
              </a:rPr>
              <a:t>Oils</a:t>
            </a:r>
          </a:p>
          <a:p>
            <a:pPr lvl="1">
              <a:spcBef>
                <a:spcPts val="1200"/>
              </a:spcBef>
              <a:buFont typeface="Arial"/>
              <a:buChar char="–"/>
            </a:pPr>
            <a:r>
              <a:rPr lang="en-US" sz="1800" dirty="0">
                <a:latin typeface="Arial"/>
              </a:rPr>
              <a:t>Colormoins liquid</a:t>
            </a:r>
          </a:p>
          <a:p>
            <a:pPr lvl="1">
              <a:spcBef>
                <a:spcPts val="1200"/>
              </a:spcBef>
              <a:buFont typeface="Arial"/>
              <a:buChar char="–"/>
            </a:pPr>
            <a:r>
              <a:rPr lang="en-US" sz="1800" dirty="0">
                <a:latin typeface="Arial"/>
              </a:rPr>
              <a:t>Soluble dans most solvents</a:t>
            </a:r>
          </a:p>
          <a:p>
            <a:pPr lvl="1">
              <a:spcBef>
                <a:spcPts val="1200"/>
              </a:spcBef>
              <a:buFont typeface="Arial"/>
              <a:buChar char="–"/>
            </a:pPr>
            <a:r>
              <a:rPr lang="en-US" sz="1800" dirty="0">
                <a:latin typeface="Arial"/>
              </a:rPr>
              <a:t>Albassess asphalt à fluage</a:t>
            </a:r>
          </a:p>
        </p:txBody>
      </p:sp>
    </p:spTree>
    <p:extLst>
      <p:ext uri="{BB962C8B-B14F-4D97-AF65-F5344CB8AC3E}">
        <p14:creationId xmlns:p14="http://schemas.microsoft.com/office/powerpoint/2010/main" val="401422369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13" name="Picture 9">
            <a:extLst>
              <a:ext uri="{FF2B5EF4-FFF2-40B4-BE49-F238E27FC236}">
                <a16:creationId xmlns:a16="http://schemas.microsoft.com/office/drawing/2014/main" id="{D50A7F91-D2C8-8CC8-C59A-2C44EDC8F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103" y="2640352"/>
            <a:ext cx="9144000" cy="3255963"/>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0E2915A7-DBAF-4A37-7223-6272E1ABD4F5}"/>
              </a:ext>
            </a:extLst>
          </p:cNvPr>
          <p:cNvSpPr>
            <a:spLocks noGrp="1"/>
          </p:cNvSpPr>
          <p:nvPr>
            <p:ph type="body" sz="quarter" idx="11"/>
          </p:nvPr>
        </p:nvSpPr>
        <p:spPr/>
        <p:txBody>
          <a:bodyPr/>
          <a:lstStyle/>
          <a:p>
            <a:endParaRPr lang="en-GB" dirty="0"/>
          </a:p>
        </p:txBody>
      </p:sp>
      <p:sp>
        <p:nvSpPr>
          <p:cNvPr id="149507" name="Rectangle 3">
            <a:extLst>
              <a:ext uri="{FF2B5EF4-FFF2-40B4-BE49-F238E27FC236}">
                <a16:creationId xmlns:a16="http://schemas.microsoft.com/office/drawing/2014/main" id="{3DA6F76C-0F15-2717-441C-D11F8F3B8924}"/>
              </a:ext>
            </a:extLst>
          </p:cNvPr>
          <p:cNvSpPr>
            <a:spLocks noChangeArrowheads="1"/>
          </p:cNvSpPr>
          <p:nvPr/>
        </p:nvSpPr>
        <p:spPr bwMode="auto">
          <a:xfrm>
            <a:off x="2209800" y="3352800"/>
            <a:ext cx="23622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pl-PL" sz="2800">
                <a:solidFill>
                  <a:schemeClr val="bg2"/>
                </a:solidFill>
                <a:latin typeface="Tahoma" panose="020B0604030504040204" pitchFamily="34" charset="0"/>
              </a:rPr>
              <a:t>Black powder</a:t>
            </a:r>
          </a:p>
          <a:p>
            <a:r>
              <a:rPr lang="en-US" altLang="pl-PL" sz="2800">
                <a:solidFill>
                  <a:schemeClr val="bg2"/>
                </a:solidFill>
                <a:latin typeface="Tahoma" panose="020B0604030504040204" pitchFamily="34" charset="0"/>
              </a:rPr>
              <a:t>Gives body à AC</a:t>
            </a:r>
          </a:p>
          <a:p>
            <a:r>
              <a:rPr lang="en-US" altLang="pl-PL" sz="2800">
                <a:solidFill>
                  <a:schemeClr val="bg2"/>
                </a:solidFill>
                <a:latin typeface="Tahoma" panose="020B0604030504040204" pitchFamily="34" charset="0"/>
              </a:rPr>
              <a:t>Élevéely polar</a:t>
            </a:r>
          </a:p>
        </p:txBody>
      </p:sp>
      <p:sp>
        <p:nvSpPr>
          <p:cNvPr id="149508" name="Rectangle 4">
            <a:extLst>
              <a:ext uri="{FF2B5EF4-FFF2-40B4-BE49-F238E27FC236}">
                <a16:creationId xmlns:a16="http://schemas.microsoft.com/office/drawing/2014/main" id="{F35C1FCC-0756-745B-2EAA-78CE65309166}"/>
              </a:ext>
            </a:extLst>
          </p:cNvPr>
          <p:cNvSpPr>
            <a:spLocks noChangeArrowheads="1"/>
          </p:cNvSpPr>
          <p:nvPr/>
        </p:nvSpPr>
        <p:spPr bwMode="auto">
          <a:xfrm>
            <a:off x="9448738" y="2135525"/>
            <a:ext cx="3048000" cy="351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pl-PL" sz="2800" dirty="0" err="1">
                <a:latin typeface="Tahoma" panose="020B0604030504040204" pitchFamily="34" charset="0"/>
              </a:rPr>
              <a:t>Peptizer</a:t>
            </a:r>
            <a:endParaRPr lang="en-US" altLang="pl-PL" sz="2800" dirty="0">
              <a:latin typeface="Tahoma" panose="020B0604030504040204" pitchFamily="34" charset="0"/>
            </a:endParaRPr>
          </a:p>
          <a:p>
            <a:r>
              <a:rPr lang="en-US" altLang="pl-PL" sz="2800" dirty="0">
                <a:latin typeface="Tahoma" panose="020B0604030504040204" pitchFamily="34" charset="0"/>
              </a:rPr>
              <a:t>Semisolid</a:t>
            </a:r>
          </a:p>
          <a:p>
            <a:r>
              <a:rPr lang="en-US" altLang="pl-PL" sz="2800" dirty="0">
                <a:latin typeface="Tahoma" panose="020B0604030504040204" pitchFamily="34" charset="0"/>
              </a:rPr>
              <a:t>Gives température susceptibility</a:t>
            </a:r>
          </a:p>
          <a:p>
            <a:r>
              <a:rPr lang="en-US" altLang="pl-PL" sz="2800" dirty="0">
                <a:latin typeface="Tahoma" panose="020B0604030504040204" pitchFamily="34" charset="0"/>
              </a:rPr>
              <a:t>Gives ductility</a:t>
            </a:r>
          </a:p>
          <a:p>
            <a:r>
              <a:rPr lang="en-US" altLang="pl-PL" sz="2800" dirty="0">
                <a:latin typeface="Tahoma" panose="020B0604030504040204" pitchFamily="34" charset="0"/>
              </a:rPr>
              <a:t>Polar</a:t>
            </a:r>
          </a:p>
        </p:txBody>
      </p:sp>
      <p:sp>
        <p:nvSpPr>
          <p:cNvPr id="149509" name="Rectangle 5">
            <a:extLst>
              <a:ext uri="{FF2B5EF4-FFF2-40B4-BE49-F238E27FC236}">
                <a16:creationId xmlns:a16="http://schemas.microsoft.com/office/drawing/2014/main" id="{E4BE073E-C84D-300D-957F-42E10C6C09CC}"/>
              </a:ext>
            </a:extLst>
          </p:cNvPr>
          <p:cNvSpPr>
            <a:spLocks noChangeArrowheads="1"/>
          </p:cNvSpPr>
          <p:nvPr/>
        </p:nvSpPr>
        <p:spPr bwMode="auto">
          <a:xfrm>
            <a:off x="7131269" y="2863255"/>
            <a:ext cx="19812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pl-PL" sz="2800" dirty="0">
                <a:latin typeface="Tahoma" panose="020B0604030504040204" pitchFamily="34" charset="0"/>
              </a:rPr>
              <a:t>Liquid</a:t>
            </a:r>
          </a:p>
          <a:p>
            <a:r>
              <a:rPr lang="en-US" altLang="pl-PL" sz="2800" dirty="0">
                <a:latin typeface="Tahoma" panose="020B0604030504040204" pitchFamily="34" charset="0"/>
              </a:rPr>
              <a:t>Nonpolar</a:t>
            </a:r>
          </a:p>
        </p:txBody>
      </p:sp>
      <p:sp>
        <p:nvSpPr>
          <p:cNvPr id="2" name="Title 1">
            <a:extLst>
              <a:ext uri="{FF2B5EF4-FFF2-40B4-BE49-F238E27FC236}">
                <a16:creationId xmlns:a16="http://schemas.microsoft.com/office/drawing/2014/main" id="{46452592-706B-8BDA-3910-9A9605CB2FFA}"/>
              </a:ext>
            </a:extLst>
          </p:cNvPr>
          <p:cNvSpPr>
            <a:spLocks noGrp="1"/>
          </p:cNvSpPr>
          <p:nvPr>
            <p:ph type="title"/>
          </p:nvPr>
        </p:nvSpPr>
        <p:spPr/>
        <p:txBody>
          <a:bodyPr/>
          <a:lstStyle/>
          <a:p>
            <a:endParaRPr lang="en-GB"/>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78F4E955-C762-C63B-7538-C9CEF815AA97}"/>
              </a:ext>
            </a:extLst>
          </p:cNvPr>
          <p:cNvSpPr>
            <a:spLocks noGrp="1" noChangeArrowheads="1"/>
          </p:cNvSpPr>
          <p:nvPr>
            <p:ph type="title"/>
          </p:nvPr>
        </p:nvSpPr>
        <p:spPr/>
        <p:txBody>
          <a:bodyPr anchor="ctr">
            <a:normAutofit/>
          </a:bodyPr>
          <a:lstStyle/>
          <a:p>
            <a:endParaRPr lang="en-US" dirty="0">
              <a:solidFill>
                <a:srgbClr val="F26211"/>
              </a:solidFill>
              <a:latin typeface="Arial"/>
            </a:endParaRPr>
          </a:p>
        </p:txBody>
      </p:sp>
      <p:sp>
        <p:nvSpPr>
          <p:cNvPr id="3" name="Text Placeholder 2">
            <a:extLst>
              <a:ext uri="{FF2B5EF4-FFF2-40B4-BE49-F238E27FC236}">
                <a16:creationId xmlns:a16="http://schemas.microsoft.com/office/drawing/2014/main" id="{52C2F996-AD6A-FF68-4CBC-386C0BB58FB2}"/>
              </a:ext>
            </a:extLst>
          </p:cNvPr>
          <p:cNvSpPr>
            <a:spLocks noGrp="1"/>
          </p:cNvSpPr>
          <p:nvPr>
            <p:ph type="body" sz="half" idx="1"/>
          </p:nvPr>
        </p:nvSpPr>
        <p:spPr/>
        <p:txBody>
          <a:bodyPr>
            <a:normAutofit/>
          </a:bodyPr>
          <a:lstStyle/>
          <a:p>
            <a:pPr marL="0" indent="0">
              <a:buNone/>
            </a:pPr>
            <a:r>
              <a:rPr lang="en-US" sz="3600" dirty="0">
                <a:solidFill>
                  <a:srgbClr val="F26211"/>
                </a:solidFill>
                <a:latin typeface="Arial"/>
              </a:rPr>
              <a:t>Quelles sont les utilisations du béton bitumineux en génie civil ?</a:t>
            </a:r>
            <a:endParaRPr lang="en-GB" sz="3600" dirty="0"/>
          </a:p>
        </p:txBody>
      </p:sp>
    </p:spTree>
    <p:extLst>
      <p:ext uri="{BB962C8B-B14F-4D97-AF65-F5344CB8AC3E}">
        <p14:creationId xmlns:p14="http://schemas.microsoft.com/office/powerpoint/2010/main" val="371872850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a:extLst>
              <a:ext uri="{FF2B5EF4-FFF2-40B4-BE49-F238E27FC236}">
                <a16:creationId xmlns:a16="http://schemas.microsoft.com/office/drawing/2014/main" id="{69576152-DEFE-FC47-BD89-55FBEDE77E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30176"/>
            <a:ext cx="8408988" cy="67278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84CCA78-AA74-3ED1-A66B-3C174356F6D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2E1575F-7DE9-5B42-84EE-93F45BEBE8A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a:extLst>
              <a:ext uri="{FF2B5EF4-FFF2-40B4-BE49-F238E27FC236}">
                <a16:creationId xmlns:a16="http://schemas.microsoft.com/office/drawing/2014/main" id="{1572E7E8-363D-F05F-E68C-D572F20D86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5400"/>
            <a:ext cx="8610600" cy="6832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DDABC2F-198E-AA58-1B86-3F842205F5C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8EE9495-D583-3A5D-7857-F8130DA5A70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a:extLst>
              <a:ext uri="{FF2B5EF4-FFF2-40B4-BE49-F238E27FC236}">
                <a16:creationId xmlns:a16="http://schemas.microsoft.com/office/drawing/2014/main" id="{ADCAD8A6-1309-143E-D76F-C58247B703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25413"/>
            <a:ext cx="8382000" cy="65913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D4A8942-196F-C8C2-9512-CECCCF4657B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19004C8-5DC3-6211-07B1-99AF18C56E7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a:extLst>
              <a:ext uri="{FF2B5EF4-FFF2-40B4-BE49-F238E27FC236}">
                <a16:creationId xmlns:a16="http://schemas.microsoft.com/office/drawing/2014/main" id="{120C6A2E-32BA-6DBC-325E-217BCE7DDC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90539"/>
            <a:ext cx="9144000" cy="587533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426D98A-26AA-7028-243B-10F2E4523F0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79F78F1-9FE0-C442-3C04-006C5064495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a:extLst>
              <a:ext uri="{FF2B5EF4-FFF2-40B4-BE49-F238E27FC236}">
                <a16:creationId xmlns:a16="http://schemas.microsoft.com/office/drawing/2014/main" id="{F5A7DE0C-3449-520A-2937-DD2C2B5211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41389"/>
            <a:ext cx="9144000" cy="498633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3C159A6-10C5-BC02-8228-9924B198979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56DB854-4870-A1A1-D710-DBC7DE00CAA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2" name="Picture 4">
            <a:extLst>
              <a:ext uri="{FF2B5EF4-FFF2-40B4-BE49-F238E27FC236}">
                <a16:creationId xmlns:a16="http://schemas.microsoft.com/office/drawing/2014/main" id="{82C709C6-6F9B-B9CF-BD33-BB2F625C3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5875"/>
            <a:ext cx="7010400" cy="68897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6400114-BCB1-DD71-8BAE-1033B71C421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14A19C3-87EC-5354-77AA-4C9F5A85254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a:extLst>
              <a:ext uri="{FF2B5EF4-FFF2-40B4-BE49-F238E27FC236}">
                <a16:creationId xmlns:a16="http://schemas.microsoft.com/office/drawing/2014/main" id="{D6B7A6A2-9F79-D43D-6C80-6E8192BE12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0"/>
            <a:ext cx="531018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A511AEC-DAC3-52FD-E0CE-ADD90692760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B124533-A3E9-02E0-ACB6-63401F98E03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a:extLst>
              <a:ext uri="{FF2B5EF4-FFF2-40B4-BE49-F238E27FC236}">
                <a16:creationId xmlns:a16="http://schemas.microsoft.com/office/drawing/2014/main" id="{1D9E1DF7-2D5A-2CF5-2BC1-55D6157AAEAB}"/>
              </a:ext>
            </a:extLst>
          </p:cNvPr>
          <p:cNvSpPr>
            <a:spLocks noGrp="1" noChangeArrowheads="1"/>
          </p:cNvSpPr>
          <p:nvPr>
            <p:ph type="title"/>
          </p:nvPr>
        </p:nvSpPr>
        <p:spPr/>
        <p:txBody>
          <a:bodyPr anchor="ctr">
            <a:noAutofit/>
          </a:bodyPr>
          <a:lstStyle/>
          <a:p>
            <a:r>
              <a:rPr lang="en-US" dirty="0">
                <a:solidFill>
                  <a:srgbClr val="F26211"/>
                </a:solidFill>
                <a:latin typeface="Arial"/>
              </a:rPr>
              <a:t>Comment utilise-t-on le bitume routier dans la construction routière ?</a:t>
            </a:r>
          </a:p>
        </p:txBody>
      </p:sp>
      <p:sp>
        <p:nvSpPr>
          <p:cNvPr id="3" name="Text Placeholder 2">
            <a:extLst>
              <a:ext uri="{FF2B5EF4-FFF2-40B4-BE49-F238E27FC236}">
                <a16:creationId xmlns:a16="http://schemas.microsoft.com/office/drawing/2014/main" id="{74207E6F-9D52-9205-7315-752BCC256880}"/>
              </a:ext>
            </a:extLst>
          </p:cNvPr>
          <p:cNvSpPr>
            <a:spLocks noGrp="1"/>
          </p:cNvSpPr>
          <p:nvPr>
            <p:ph type="body" sz="half" idx="1"/>
          </p:nvPr>
        </p:nvSpPr>
        <p:spPr/>
        <p:txBody>
          <a:bodyPr>
            <a:normAutofit/>
          </a:bodyPr>
          <a:lstStyle/>
          <a:p>
            <a:pPr marL="0" indent="0">
              <a:buNone/>
            </a:pPr>
            <a:r>
              <a:rPr lang="en-US" sz="3600" dirty="0">
                <a:solidFill>
                  <a:srgbClr val="F26211"/>
                </a:solidFill>
                <a:latin typeface="Arial"/>
              </a:rPr>
              <a:t>Comment utilise-t-on le bitume routier dans la construction routière ?</a:t>
            </a:r>
            <a:endParaRPr lang="en-GB" sz="3600" dirty="0"/>
          </a:p>
        </p:txBody>
      </p:sp>
    </p:spTree>
    <p:extLst>
      <p:ext uri="{BB962C8B-B14F-4D97-AF65-F5344CB8AC3E}">
        <p14:creationId xmlns:p14="http://schemas.microsoft.com/office/powerpoint/2010/main" val="350163056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a:extLst>
              <a:ext uri="{FF2B5EF4-FFF2-40B4-BE49-F238E27FC236}">
                <a16:creationId xmlns:a16="http://schemas.microsoft.com/office/drawing/2014/main" id="{791D290A-F2DC-9B4E-B658-F7CD593EAE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2750"/>
            <a:ext cx="9144000" cy="6032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ACB49E8-516B-BDC9-8FCC-684261B5C8A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D25779E-297F-22D1-AE24-F7D88189889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a:extLst>
              <a:ext uri="{FF2B5EF4-FFF2-40B4-BE49-F238E27FC236}">
                <a16:creationId xmlns:a16="http://schemas.microsoft.com/office/drawing/2014/main" id="{F8F20292-98A8-96B1-DC22-60E41897B15E}"/>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Histoire de la construction routière</a:t>
            </a:r>
          </a:p>
        </p:txBody>
      </p:sp>
      <p:sp>
        <p:nvSpPr>
          <p:cNvPr id="215043" name="Rectangle 3">
            <a:extLst>
              <a:ext uri="{FF2B5EF4-FFF2-40B4-BE49-F238E27FC236}">
                <a16:creationId xmlns:a16="http://schemas.microsoft.com/office/drawing/2014/main" id="{39E1070A-930D-9757-F168-A3682CA03354}"/>
              </a:ext>
            </a:extLst>
          </p:cNvPr>
          <p:cNvSpPr>
            <a:spLocks noGrp="1" noChangeArrowheads="1"/>
          </p:cNvSpPr>
          <p:nvPr>
            <p:ph type="body" sz="quarter" idx="11"/>
          </p:nvPr>
        </p:nvSpPr>
        <p:spPr>
          <a:noFill/>
          <a:ln/>
        </p:spPr>
        <p:txBody>
          <a:bodyPr lIns="92075" tIns="46038" rIns="92075" bIns="46038">
            <a:normAutofit/>
          </a:bodyPr>
          <a:lstStyle/>
          <a:p>
            <a:r>
              <a:rPr lang="en-US" altLang="pl-PL" sz="1800" dirty="0">
                <a:latin typeface="Arial" panose="020B0604020202020204" pitchFamily="34" charset="0"/>
              </a:rPr>
              <a:t>Premières routes en Mésopotamie et dans l’Empire romain</a:t>
            </a:r>
          </a:p>
          <a:p>
            <a:pPr lvl="1"/>
            <a:r>
              <a:rPr lang="en-US" altLang="pl-PL" sz="1800" dirty="0">
                <a:latin typeface="Arial" panose="020B0604020202020204" pitchFamily="34" charset="0"/>
              </a:rPr>
              <a:t>Grosses pierres sur un lit de sable (vides remplis d’argile)</a:t>
            </a:r>
          </a:p>
          <a:p>
            <a:pPr lvl="1"/>
            <a:r>
              <a:rPr lang="en-US" altLang="pl-PL" sz="1800" dirty="0">
                <a:latin typeface="Arial" panose="020B0604020202020204" pitchFamily="34" charset="0"/>
              </a:rPr>
              <a:t>Ex. : Via Appia (voie Appienne) </a:t>
            </a:r>
          </a:p>
          <a:p>
            <a:r>
              <a:rPr lang="en-US" altLang="pl-PL" sz="1800" dirty="0">
                <a:latin typeface="Arial" panose="020B0604020202020204" pitchFamily="34" charset="0"/>
              </a:rPr>
              <a:t>Dicton latin :</a:t>
            </a:r>
          </a:p>
          <a:p>
            <a:pPr lvl="1"/>
            <a:r>
              <a:rPr lang="en-US" altLang="pl-PL" sz="1800" dirty="0">
                <a:latin typeface="Arial" panose="020B0604020202020204" pitchFamily="34" charset="0"/>
              </a:rPr>
              <a:t> « VIA VITAE » – les routes sont la vie</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a:extLst>
              <a:ext uri="{FF2B5EF4-FFF2-40B4-BE49-F238E27FC236}">
                <a16:creationId xmlns:a16="http://schemas.microsoft.com/office/drawing/2014/main" id="{080D8B64-16A1-07D4-E675-865E226FA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50850"/>
            <a:ext cx="9144000" cy="59563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6098861-F261-784C-3C2C-F091901C222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51596C8-F5DD-A69B-30D3-13D3C1E54FC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a:extLst>
              <a:ext uri="{FF2B5EF4-FFF2-40B4-BE49-F238E27FC236}">
                <a16:creationId xmlns:a16="http://schemas.microsoft.com/office/drawing/2014/main" id="{3140D1DD-1718-F658-C493-5CCFCA03F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33389"/>
            <a:ext cx="9144000" cy="59912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49203A6-30B7-4DC6-E933-D6C9EAB5091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EB4CBB6-1634-D9AF-93C9-9D02BA0D1B0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1026">
            <a:extLst>
              <a:ext uri="{FF2B5EF4-FFF2-40B4-BE49-F238E27FC236}">
                <a16:creationId xmlns:a16="http://schemas.microsoft.com/office/drawing/2014/main" id="{2FB3CA3E-E90D-370D-CE8C-261F76BC0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2750"/>
            <a:ext cx="9144000" cy="6032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E763409-9DAC-8939-0E77-3CA91631126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BA54B2D-686E-C907-0F10-D39F571BDFD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1026">
            <a:extLst>
              <a:ext uri="{FF2B5EF4-FFF2-40B4-BE49-F238E27FC236}">
                <a16:creationId xmlns:a16="http://schemas.microsoft.com/office/drawing/2014/main" id="{06844216-142A-EEFD-83B2-5E01410F06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2750"/>
            <a:ext cx="9144000" cy="6032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08ECD25-1AC5-B81A-95CF-5D3CA9748FF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23BEA7A-1821-B9C3-527C-7F9B2F03C78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a:extLst>
              <a:ext uri="{FF2B5EF4-FFF2-40B4-BE49-F238E27FC236}">
                <a16:creationId xmlns:a16="http://schemas.microsoft.com/office/drawing/2014/main" id="{94785B3D-BA34-62CE-DD20-03352EDE3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8738"/>
            <a:ext cx="9144000" cy="6799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3059" name="Rectangle 3">
            <a:extLst>
              <a:ext uri="{FF2B5EF4-FFF2-40B4-BE49-F238E27FC236}">
                <a16:creationId xmlns:a16="http://schemas.microsoft.com/office/drawing/2014/main" id="{EB14C66B-102B-55B0-C217-F5020DE83B99}"/>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Recyclage avec une seule machine</a:t>
            </a:r>
          </a:p>
        </p:txBody>
      </p:sp>
      <p:sp>
        <p:nvSpPr>
          <p:cNvPr id="2" name="Text Placeholder 1">
            <a:extLst>
              <a:ext uri="{FF2B5EF4-FFF2-40B4-BE49-F238E27FC236}">
                <a16:creationId xmlns:a16="http://schemas.microsoft.com/office/drawing/2014/main" id="{CF4F04D2-379F-87E3-44DA-BBEA1EF32B8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25276643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a:extLst>
              <a:ext uri="{FF2B5EF4-FFF2-40B4-BE49-F238E27FC236}">
                <a16:creationId xmlns:a16="http://schemas.microsoft.com/office/drawing/2014/main" id="{2EE95825-A614-25C6-F083-42766686B5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90600"/>
            <a:ext cx="9144000" cy="4635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79B1AF7-7847-BD72-ED61-0C09E43FDE6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7D109FA-4F80-8219-BF2E-16CFD6A0AC2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E46C08D3-8F91-5FCE-6A03-CF45B2999DCA}"/>
              </a:ext>
            </a:extLst>
          </p:cNvPr>
          <p:cNvSpPr>
            <a:spLocks noGrp="1" noChangeArrowheads="1"/>
          </p:cNvSpPr>
          <p:nvPr>
            <p:ph type="title"/>
          </p:nvPr>
        </p:nvSpPr>
        <p:spPr/>
        <p:txBody>
          <a:bodyPr/>
          <a:lstStyle/>
          <a:p>
            <a:r>
              <a:rPr lang="en-US" b="1" dirty="0">
                <a:solidFill>
                  <a:srgbClr val="F26211"/>
                </a:solidFill>
                <a:latin typeface="Arial"/>
              </a:rPr>
              <a:t>Types de liants bitumineux</a:t>
            </a:r>
          </a:p>
        </p:txBody>
      </p:sp>
      <p:sp>
        <p:nvSpPr>
          <p:cNvPr id="192515" name="Rectangle 3">
            <a:extLst>
              <a:ext uri="{FF2B5EF4-FFF2-40B4-BE49-F238E27FC236}">
                <a16:creationId xmlns:a16="http://schemas.microsoft.com/office/drawing/2014/main" id="{8F508E79-2B03-9A9D-3981-A12F76C7BBFC}"/>
              </a:ext>
            </a:extLst>
          </p:cNvPr>
          <p:cNvSpPr>
            <a:spLocks noGrp="1" noChangeArrowheads="1"/>
          </p:cNvSpPr>
          <p:nvPr>
            <p:ph type="body" sz="quarter" idx="11"/>
          </p:nvPr>
        </p:nvSpPr>
        <p:spPr/>
        <p:txBody>
          <a:bodyPr>
            <a:normAutofit/>
          </a:bodyPr>
          <a:lstStyle/>
          <a:p>
            <a:pPr>
              <a:buFont typeface="Arial"/>
              <a:buChar char="•"/>
            </a:pPr>
            <a:r>
              <a:rPr lang="en-US" sz="1800" dirty="0">
                <a:latin typeface="Arial"/>
              </a:rPr>
              <a:t>bitume routier</a:t>
            </a:r>
          </a:p>
          <a:p>
            <a:pPr lvl="1">
              <a:buFont typeface="Arial"/>
              <a:buChar char="–"/>
            </a:pPr>
            <a:r>
              <a:rPr lang="en-US" sz="1800" dirty="0">
                <a:latin typeface="Arial"/>
              </a:rPr>
              <a:t>Generally refinery produced tapiserial</a:t>
            </a:r>
          </a:p>
          <a:p>
            <a:pPr lvl="1">
              <a:buFont typeface="Arial"/>
              <a:buChar char="–"/>
            </a:pPr>
            <a:r>
              <a:rPr lang="en-US" sz="1800" dirty="0">
                <a:latin typeface="Arial"/>
              </a:rPr>
              <a:t>Air bbassesn bitume routier</a:t>
            </a:r>
          </a:p>
          <a:p>
            <a:pPr>
              <a:buFont typeface="Arial"/>
              <a:buChar char="•"/>
            </a:pPr>
            <a:r>
              <a:rPr lang="en-US" sz="1800" dirty="0">
                <a:latin typeface="Arial"/>
              </a:rPr>
              <a:t>Bitumes fluidifiés</a:t>
            </a:r>
          </a:p>
          <a:p>
            <a:pPr lvl="1">
              <a:buFont typeface="Arial"/>
              <a:buChar char="–"/>
            </a:pPr>
            <a:r>
              <a:rPr lang="en-US" sz="1800" dirty="0">
                <a:latin typeface="Arial"/>
              </a:rPr>
              <a:t>Asphalt cements "déblai" avec petroleum solvents</a:t>
            </a:r>
          </a:p>
          <a:p>
            <a:pPr>
              <a:buFont typeface="Arial"/>
              <a:buChar char="•"/>
            </a:pPr>
            <a:r>
              <a:rPr lang="en-US" sz="1800" dirty="0">
                <a:latin typeface="Arial"/>
              </a:rPr>
              <a:t>Émulsions bitumineuses</a:t>
            </a:r>
          </a:p>
          <a:p>
            <a:pPr lvl="1">
              <a:buFont typeface="Arial"/>
              <a:buChar char="–"/>
            </a:pPr>
            <a:r>
              <a:rPr lang="en-US" sz="1800" dirty="0">
                <a:latin typeface="Arial"/>
              </a:rPr>
              <a:t>mélange de bitume routier, water, et emulsifying agent</a:t>
            </a:r>
          </a:p>
        </p:txBody>
      </p:sp>
    </p:spTree>
    <p:extLst>
      <p:ext uri="{BB962C8B-B14F-4D97-AF65-F5344CB8AC3E}">
        <p14:creationId xmlns:p14="http://schemas.microsoft.com/office/powerpoint/2010/main" val="1910461112"/>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3CE30B76-2E0E-42FE-3DEA-388AC1F61CFD}"/>
              </a:ext>
            </a:extLst>
          </p:cNvPr>
          <p:cNvSpPr>
            <a:spLocks noGrp="1" noChangeArrowheads="1"/>
          </p:cNvSpPr>
          <p:nvPr>
            <p:ph type="title"/>
          </p:nvPr>
        </p:nvSpPr>
        <p:spPr/>
        <p:txBody>
          <a:bodyPr/>
          <a:lstStyle/>
          <a:p>
            <a:r>
              <a:rPr lang="en-US" dirty="0">
                <a:solidFill>
                  <a:srgbClr val="F26211"/>
                </a:solidFill>
                <a:latin typeface="Arial"/>
              </a:rPr>
              <a:t>Bitumes fluidifiés</a:t>
            </a:r>
          </a:p>
        </p:txBody>
      </p:sp>
      <p:sp>
        <p:nvSpPr>
          <p:cNvPr id="196611" name="Rectangle 3">
            <a:extLst>
              <a:ext uri="{FF2B5EF4-FFF2-40B4-BE49-F238E27FC236}">
                <a16:creationId xmlns:a16="http://schemas.microsoft.com/office/drawing/2014/main" id="{A08B0F22-8A89-E747-CC35-EEA16FF478AD}"/>
              </a:ext>
            </a:extLst>
          </p:cNvPr>
          <p:cNvSpPr>
            <a:spLocks noGrp="1" noChangeArrowheads="1"/>
          </p:cNvSpPr>
          <p:nvPr>
            <p:ph type="body" sz="quarter" idx="11"/>
          </p:nvPr>
        </p:nvSpPr>
        <p:spPr>
          <a:xfrm>
            <a:off x="1811853" y="1430432"/>
            <a:ext cx="7392511" cy="3816351"/>
          </a:xfrm>
        </p:spPr>
        <p:txBody>
          <a:bodyPr>
            <a:noAutofit/>
          </a:bodyPr>
          <a:lstStyle/>
          <a:p>
            <a:pPr>
              <a:buFont typeface="Arial"/>
              <a:buChar char="•"/>
            </a:pPr>
            <a:r>
              <a:rPr lang="en-US" sz="1800" dirty="0">
                <a:latin typeface="Arial"/>
              </a:rPr>
              <a:t>Rapid cure (RC) (Naphtha or Gasoligne)</a:t>
            </a:r>
          </a:p>
          <a:p>
            <a:pPr lvl="1">
              <a:buFont typeface="Arial"/>
              <a:buChar char="–"/>
            </a:pPr>
            <a:r>
              <a:rPr lang="en-US" sz="1800" dirty="0">
                <a:latin typeface="Arial"/>
              </a:rPr>
              <a:t>Élevée volatility de solvent</a:t>
            </a:r>
          </a:p>
          <a:p>
            <a:pPr lvl="1">
              <a:buFont typeface="Arial"/>
              <a:buChar char="–"/>
            </a:pPr>
            <a:r>
              <a:rPr lang="en-US" sz="1800" dirty="0">
                <a:latin typeface="Arial"/>
              </a:rPr>
              <a:t>couches d’accrochage, Surface treatments</a:t>
            </a:r>
          </a:p>
          <a:p>
            <a:pPr>
              <a:buFont typeface="Arial"/>
              <a:buChar char="•"/>
            </a:pPr>
            <a:r>
              <a:rPr lang="en-US" sz="1800" dirty="0">
                <a:latin typeface="Arial"/>
              </a:rPr>
              <a:t>Moyen cure (MC) (Kerosene)</a:t>
            </a:r>
          </a:p>
          <a:p>
            <a:pPr lvl="1">
              <a:buFont typeface="Arial"/>
              <a:buChar char="–"/>
            </a:pPr>
            <a:r>
              <a:rPr lang="en-US" sz="1800" dirty="0">
                <a:latin typeface="Arial"/>
              </a:rPr>
              <a:t>Modevitesse volatility</a:t>
            </a:r>
          </a:p>
          <a:p>
            <a:pPr lvl="1">
              <a:buFont typeface="Arial"/>
              <a:buChar char="–"/>
            </a:pPr>
            <a:r>
              <a:rPr lang="en-US" sz="1800" dirty="0">
                <a:latin typeface="Arial"/>
              </a:rPr>
              <a:t>stock de granulats patching mélanger</a:t>
            </a:r>
          </a:p>
          <a:p>
            <a:pPr>
              <a:buFont typeface="Arial"/>
              <a:buChar char="•"/>
            </a:pPr>
            <a:r>
              <a:rPr lang="en-US" sz="1800" dirty="0">
                <a:latin typeface="Arial"/>
              </a:rPr>
              <a:t>Sbasses cure (SC) (Faible viscosité oil)</a:t>
            </a:r>
          </a:p>
          <a:p>
            <a:pPr lvl="1">
              <a:buFont typeface="Arial"/>
              <a:buChar char="–"/>
            </a:pPr>
            <a:r>
              <a:rPr lang="en-US" sz="1800" dirty="0">
                <a:latin typeface="Arial"/>
              </a:rPr>
              <a:t>Faible volatility</a:t>
            </a:r>
          </a:p>
          <a:p>
            <a:pPr lvl="1">
              <a:buFont typeface="Arial"/>
              <a:buChar char="–"/>
            </a:pPr>
            <a:r>
              <a:rPr lang="en-US" sz="1800" dirty="0">
                <a:latin typeface="Arial"/>
              </a:rPr>
              <a:t>Prime coat, Poussière Contrôler</a:t>
            </a:r>
          </a:p>
        </p:txBody>
      </p:sp>
    </p:spTree>
    <p:extLst>
      <p:ext uri="{BB962C8B-B14F-4D97-AF65-F5344CB8AC3E}">
        <p14:creationId xmlns:p14="http://schemas.microsoft.com/office/powerpoint/2010/main" val="2690435034"/>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077F296D-57F9-63E7-0D4E-F79CDADD5DC0}"/>
              </a:ext>
            </a:extLst>
          </p:cNvPr>
          <p:cNvSpPr>
            <a:spLocks noGrp="1" noChangeArrowheads="1"/>
          </p:cNvSpPr>
          <p:nvPr>
            <p:ph type="title"/>
          </p:nvPr>
        </p:nvSpPr>
        <p:spPr/>
        <p:txBody>
          <a:bodyPr/>
          <a:lstStyle/>
          <a:p>
            <a:r>
              <a:rPr lang="en-US" dirty="0">
                <a:solidFill>
                  <a:srgbClr val="F26211"/>
                </a:solidFill>
                <a:latin typeface="Arial"/>
              </a:rPr>
              <a:t>Bitumes fluidifiés</a:t>
            </a:r>
          </a:p>
        </p:txBody>
      </p:sp>
      <p:sp>
        <p:nvSpPr>
          <p:cNvPr id="162820" name="Rectangle 4">
            <a:extLst>
              <a:ext uri="{FF2B5EF4-FFF2-40B4-BE49-F238E27FC236}">
                <a16:creationId xmlns:a16="http://schemas.microsoft.com/office/drawing/2014/main" id="{420D870A-9B2C-E996-5FBA-6A62D81D980C}"/>
              </a:ext>
            </a:extLst>
          </p:cNvPr>
          <p:cNvSpPr>
            <a:spLocks noGrp="1" noChangeArrowheads="1"/>
          </p:cNvSpPr>
          <p:nvPr>
            <p:ph type="body" sz="quarter" idx="11"/>
          </p:nvPr>
        </p:nvSpPr>
        <p:spPr>
          <a:noFill/>
          <a:ln/>
        </p:spPr>
        <p:txBody>
          <a:bodyPr>
            <a:noAutofit/>
          </a:bodyPr>
          <a:lstStyle/>
          <a:p>
            <a:pPr algn="ctr">
              <a:lnSpc>
                <a:spcPct val="90000"/>
              </a:lnSpc>
              <a:buFontTx/>
              <a:buNone/>
            </a:pPr>
            <a:r>
              <a:rPr lang="en-US" altLang="pl-PL" sz="1400" dirty="0">
                <a:latin typeface="Tahoma" panose="020B0604030504040204" pitchFamily="34" charset="0"/>
              </a:rPr>
              <a:t>Rapid cure (RC)</a:t>
            </a:r>
          </a:p>
          <a:p>
            <a:pPr algn="ctr">
              <a:lnSpc>
                <a:spcPct val="90000"/>
              </a:lnSpc>
              <a:buFontTx/>
              <a:buNone/>
            </a:pPr>
            <a:r>
              <a:rPr lang="en-US" altLang="pl-PL" sz="1400" dirty="0">
                <a:latin typeface="Tahoma" panose="020B0604030504040204" pitchFamily="34" charset="0"/>
              </a:rPr>
              <a:t>Asphalt + Naphtha</a:t>
            </a:r>
          </a:p>
          <a:p>
            <a:pPr algn="ctr">
              <a:lnSpc>
                <a:spcPct val="90000"/>
              </a:lnSpc>
              <a:buFontTx/>
              <a:buNone/>
            </a:pPr>
            <a:r>
              <a:rPr lang="en-US" altLang="pl-PL" sz="1400" i="1" dirty="0">
                <a:latin typeface="Tahoma" panose="020B0604030504040204" pitchFamily="34" charset="0"/>
              </a:rPr>
              <a:t>Surface Treatment</a:t>
            </a:r>
          </a:p>
          <a:p>
            <a:pPr algn="ctr">
              <a:lnSpc>
                <a:spcPct val="90000"/>
              </a:lnSpc>
              <a:buFontTx/>
              <a:buNone/>
            </a:pPr>
            <a:r>
              <a:rPr lang="en-US" altLang="pl-PL" sz="1400" dirty="0">
                <a:latin typeface="Tahoma" panose="020B0604030504040204" pitchFamily="34" charset="0"/>
              </a:rPr>
              <a:t>RC - 30</a:t>
            </a:r>
          </a:p>
          <a:p>
            <a:pPr algn="ctr">
              <a:lnSpc>
                <a:spcPct val="90000"/>
              </a:lnSpc>
              <a:buFontTx/>
              <a:buNone/>
            </a:pPr>
            <a:r>
              <a:rPr lang="en-US" altLang="pl-PL" sz="1400" dirty="0">
                <a:latin typeface="Tahoma" panose="020B0604030504040204" pitchFamily="34" charset="0"/>
              </a:rPr>
              <a:t>RC - 70</a:t>
            </a:r>
          </a:p>
          <a:p>
            <a:pPr algn="ctr">
              <a:lnSpc>
                <a:spcPct val="90000"/>
              </a:lnSpc>
              <a:buFontTx/>
              <a:buNone/>
            </a:pPr>
            <a:r>
              <a:rPr lang="en-US" altLang="pl-PL" sz="1400" dirty="0">
                <a:latin typeface="Tahoma" panose="020B0604030504040204" pitchFamily="34" charset="0"/>
              </a:rPr>
              <a:t>RC - 250</a:t>
            </a:r>
          </a:p>
          <a:p>
            <a:pPr algn="ctr">
              <a:lnSpc>
                <a:spcPct val="90000"/>
              </a:lnSpc>
              <a:buFontTx/>
              <a:buNone/>
            </a:pPr>
            <a:r>
              <a:rPr lang="en-US" altLang="pl-PL" sz="1400" dirty="0">
                <a:latin typeface="Tahoma" panose="020B0604030504040204" pitchFamily="34" charset="0"/>
              </a:rPr>
              <a:t>RC - 800</a:t>
            </a:r>
          </a:p>
        </p:txBody>
      </p:sp>
      <p:sp>
        <p:nvSpPr>
          <p:cNvPr id="162819" name="Line 3">
            <a:extLst>
              <a:ext uri="{FF2B5EF4-FFF2-40B4-BE49-F238E27FC236}">
                <a16:creationId xmlns:a16="http://schemas.microsoft.com/office/drawing/2014/main" id="{199F96DE-3709-70F3-7E7E-7C0B64529FAE}"/>
              </a:ext>
            </a:extLst>
          </p:cNvPr>
          <p:cNvSpPr>
            <a:spLocks noChangeShapeType="1"/>
          </p:cNvSpPr>
          <p:nvPr/>
        </p:nvSpPr>
        <p:spPr bwMode="auto">
          <a:xfrm>
            <a:off x="2819400" y="4343400"/>
            <a:ext cx="6248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1" name="Rectangle 5">
            <a:extLst>
              <a:ext uri="{FF2B5EF4-FFF2-40B4-BE49-F238E27FC236}">
                <a16:creationId xmlns:a16="http://schemas.microsoft.com/office/drawing/2014/main" id="{B4CB94A9-40B4-B7B2-E9EF-174638880F86}"/>
              </a:ext>
            </a:extLst>
          </p:cNvPr>
          <p:cNvSpPr>
            <a:spLocks noChangeArrowheads="1"/>
          </p:cNvSpPr>
          <p:nvPr/>
        </p:nvSpPr>
        <p:spPr bwMode="auto">
          <a:xfrm>
            <a:off x="1082042" y="2092872"/>
            <a:ext cx="32766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FontTx/>
              <a:buNone/>
            </a:pPr>
            <a:r>
              <a:rPr lang="en-US" altLang="pl-PL" sz="2400" dirty="0">
                <a:latin typeface="Tahoma" panose="020B0604030504040204" pitchFamily="34" charset="0"/>
              </a:rPr>
              <a:t>Moyen cure (MC)</a:t>
            </a:r>
          </a:p>
          <a:p>
            <a:pPr algn="ctr">
              <a:buFontTx/>
              <a:buNone/>
            </a:pPr>
            <a:r>
              <a:rPr lang="en-US" altLang="pl-PL" sz="2400" dirty="0">
                <a:latin typeface="Tahoma" panose="020B0604030504040204" pitchFamily="34" charset="0"/>
              </a:rPr>
              <a:t>Asphalt + Kerosene</a:t>
            </a:r>
          </a:p>
          <a:p>
            <a:pPr algn="ctr">
              <a:buFontTx/>
              <a:buNone/>
            </a:pPr>
            <a:r>
              <a:rPr lang="en-US" altLang="pl-PL" sz="2400" i="1" dirty="0">
                <a:latin typeface="Tahoma" panose="020B0604030504040204" pitchFamily="34" charset="0"/>
              </a:rPr>
              <a:t>stock de granulats Patch</a:t>
            </a:r>
          </a:p>
          <a:p>
            <a:pPr algn="ctr">
              <a:buFontTx/>
              <a:buNone/>
            </a:pPr>
            <a:r>
              <a:rPr lang="en-US" altLang="pl-PL" sz="2400" i="1" dirty="0">
                <a:latin typeface="Tahoma" panose="020B0604030504040204" pitchFamily="34" charset="0"/>
              </a:rPr>
              <a:t>Prime Coat</a:t>
            </a:r>
          </a:p>
          <a:p>
            <a:pPr algn="ctr">
              <a:buFontTx/>
              <a:buNone/>
            </a:pPr>
            <a:r>
              <a:rPr lang="en-US" altLang="pl-PL" sz="2400" dirty="0">
                <a:latin typeface="Tahoma" panose="020B0604030504040204" pitchFamily="34" charset="0"/>
              </a:rPr>
              <a:t>MC - 30</a:t>
            </a:r>
          </a:p>
          <a:p>
            <a:pPr algn="ctr">
              <a:buFontTx/>
              <a:buNone/>
            </a:pPr>
            <a:r>
              <a:rPr lang="en-US" altLang="pl-PL" sz="2400" dirty="0">
                <a:latin typeface="Tahoma" panose="020B0604030504040204" pitchFamily="34" charset="0"/>
              </a:rPr>
              <a:t>MC - 70</a:t>
            </a:r>
          </a:p>
          <a:p>
            <a:pPr algn="ctr">
              <a:buFontTx/>
              <a:buNone/>
            </a:pPr>
            <a:r>
              <a:rPr lang="en-US" altLang="pl-PL" sz="2400" dirty="0">
                <a:latin typeface="Tahoma" panose="020B0604030504040204" pitchFamily="34" charset="0"/>
              </a:rPr>
              <a:t>MC - 250</a:t>
            </a:r>
          </a:p>
          <a:p>
            <a:pPr algn="ctr">
              <a:buFontTx/>
              <a:buNone/>
            </a:pPr>
            <a:r>
              <a:rPr lang="en-US" altLang="pl-PL" sz="2400" dirty="0">
                <a:latin typeface="Tahoma" panose="020B0604030504040204" pitchFamily="34" charset="0"/>
              </a:rPr>
              <a:t>MC - 800</a:t>
            </a:r>
          </a:p>
        </p:txBody>
      </p:sp>
      <p:sp>
        <p:nvSpPr>
          <p:cNvPr id="162822" name="Line 6">
            <a:extLst>
              <a:ext uri="{FF2B5EF4-FFF2-40B4-BE49-F238E27FC236}">
                <a16:creationId xmlns:a16="http://schemas.microsoft.com/office/drawing/2014/main" id="{9C875BFF-FBFC-BC12-7683-EC0E67E15231}"/>
              </a:ext>
            </a:extLst>
          </p:cNvPr>
          <p:cNvSpPr>
            <a:spLocks noChangeShapeType="1"/>
          </p:cNvSpPr>
          <p:nvPr/>
        </p:nvSpPr>
        <p:spPr bwMode="auto">
          <a:xfrm>
            <a:off x="3429000" y="1828800"/>
            <a:ext cx="472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3" name="Line 7">
            <a:extLst>
              <a:ext uri="{FF2B5EF4-FFF2-40B4-BE49-F238E27FC236}">
                <a16:creationId xmlns:a16="http://schemas.microsoft.com/office/drawing/2014/main" id="{E1DD48C4-FF8B-1E48-C8C3-2DC6072390A9}"/>
              </a:ext>
            </a:extLst>
          </p:cNvPr>
          <p:cNvSpPr>
            <a:spLocks noChangeShapeType="1"/>
          </p:cNvSpPr>
          <p:nvPr/>
        </p:nvSpPr>
        <p:spPr bwMode="auto">
          <a:xfrm>
            <a:off x="5943600" y="1295400"/>
            <a:ext cx="0" cy="1143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4" name="Line 8">
            <a:extLst>
              <a:ext uri="{FF2B5EF4-FFF2-40B4-BE49-F238E27FC236}">
                <a16:creationId xmlns:a16="http://schemas.microsoft.com/office/drawing/2014/main" id="{F1B4FC05-1F49-FDCB-B3C6-C18649C5C6A0}"/>
              </a:ext>
            </a:extLst>
          </p:cNvPr>
          <p:cNvSpPr>
            <a:spLocks noChangeShapeType="1"/>
          </p:cNvSpPr>
          <p:nvPr/>
        </p:nvSpPr>
        <p:spPr bwMode="auto">
          <a:xfrm>
            <a:off x="3429000" y="18288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5" name="Line 9">
            <a:extLst>
              <a:ext uri="{FF2B5EF4-FFF2-40B4-BE49-F238E27FC236}">
                <a16:creationId xmlns:a16="http://schemas.microsoft.com/office/drawing/2014/main" id="{58039A05-7B2E-3AD8-E3B7-FF5EE2A37A86}"/>
              </a:ext>
            </a:extLst>
          </p:cNvPr>
          <p:cNvSpPr>
            <a:spLocks noChangeShapeType="1"/>
          </p:cNvSpPr>
          <p:nvPr/>
        </p:nvSpPr>
        <p:spPr bwMode="auto">
          <a:xfrm>
            <a:off x="8153400" y="18288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6" name="Rectangle 10">
            <a:extLst>
              <a:ext uri="{FF2B5EF4-FFF2-40B4-BE49-F238E27FC236}">
                <a16:creationId xmlns:a16="http://schemas.microsoft.com/office/drawing/2014/main" id="{569A11F2-B678-A9C6-B65A-827AC7D04F92}"/>
              </a:ext>
            </a:extLst>
          </p:cNvPr>
          <p:cNvSpPr>
            <a:spLocks noChangeArrowheads="1"/>
          </p:cNvSpPr>
          <p:nvPr/>
        </p:nvSpPr>
        <p:spPr bwMode="auto">
          <a:xfrm>
            <a:off x="7384801" y="2092872"/>
            <a:ext cx="26670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FontTx/>
              <a:buNone/>
            </a:pPr>
            <a:r>
              <a:rPr lang="en-US" altLang="pl-PL" sz="2400" dirty="0">
                <a:latin typeface="Tahoma" panose="020B0604030504040204" pitchFamily="34" charset="0"/>
              </a:rPr>
              <a:t>Sbasses cure (SC)</a:t>
            </a:r>
          </a:p>
          <a:p>
            <a:pPr algn="ctr">
              <a:buFontTx/>
              <a:buNone/>
            </a:pPr>
            <a:r>
              <a:rPr lang="en-US" altLang="pl-PL" sz="2400" dirty="0">
                <a:latin typeface="Tahoma" panose="020B0604030504040204" pitchFamily="34" charset="0"/>
              </a:rPr>
              <a:t>Asphalt + Oil</a:t>
            </a:r>
          </a:p>
          <a:p>
            <a:pPr algn="ctr">
              <a:buFontTx/>
              <a:buNone/>
            </a:pPr>
            <a:endParaRPr lang="en-US" altLang="pl-PL" sz="2400" dirty="0">
              <a:latin typeface="Tahoma" panose="020B0604030504040204" pitchFamily="34" charset="0"/>
            </a:endParaRPr>
          </a:p>
          <a:p>
            <a:pPr algn="ctr">
              <a:buFontTx/>
              <a:buNone/>
            </a:pPr>
            <a:endParaRPr lang="en-US" altLang="pl-PL" sz="2400" dirty="0">
              <a:latin typeface="Tahoma" panose="020B0604030504040204" pitchFamily="34" charset="0"/>
            </a:endParaRPr>
          </a:p>
          <a:p>
            <a:pPr algn="ctr">
              <a:buFontTx/>
              <a:buNone/>
            </a:pPr>
            <a:r>
              <a:rPr lang="en-US" altLang="pl-PL" sz="2400" dirty="0">
                <a:latin typeface="Tahoma" panose="020B0604030504040204" pitchFamily="34" charset="0"/>
              </a:rPr>
              <a:t>SC - 70</a:t>
            </a:r>
          </a:p>
          <a:p>
            <a:pPr algn="ctr">
              <a:buFontTx/>
              <a:buNone/>
            </a:pPr>
            <a:r>
              <a:rPr lang="en-US" altLang="pl-PL" sz="2400" dirty="0">
                <a:latin typeface="Tahoma" panose="020B0604030504040204" pitchFamily="34" charset="0"/>
              </a:rPr>
              <a:t>SC - 250</a:t>
            </a:r>
          </a:p>
          <a:p>
            <a:pPr algn="ctr">
              <a:buFontTx/>
              <a:buNone/>
            </a:pPr>
            <a:r>
              <a:rPr lang="en-US" altLang="pl-PL" sz="2400" dirty="0">
                <a:latin typeface="Tahoma" panose="020B0604030504040204" pitchFamily="34" charset="0"/>
              </a:rPr>
              <a:t>SC - 800</a:t>
            </a:r>
          </a:p>
          <a:p>
            <a:pPr algn="ctr">
              <a:buFontTx/>
              <a:buNone/>
            </a:pPr>
            <a:r>
              <a:rPr lang="en-US" altLang="pl-PL" sz="2400" dirty="0">
                <a:latin typeface="Tahoma" panose="020B0604030504040204" pitchFamily="34" charset="0"/>
              </a:rPr>
              <a:t>SC - 3000</a:t>
            </a:r>
          </a:p>
        </p:txBody>
      </p:sp>
    </p:spTree>
    <p:extLst>
      <p:ext uri="{BB962C8B-B14F-4D97-AF65-F5344CB8AC3E}">
        <p14:creationId xmlns:p14="http://schemas.microsoft.com/office/powerpoint/2010/main" val="59587895"/>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AB4F47BE-3CA1-F10C-0122-EDC42993409C}"/>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Cutback Asphalt – Limitations</a:t>
            </a:r>
          </a:p>
        </p:txBody>
      </p:sp>
      <p:sp>
        <p:nvSpPr>
          <p:cNvPr id="204803" name="Rectangle 3">
            <a:extLst>
              <a:ext uri="{FF2B5EF4-FFF2-40B4-BE49-F238E27FC236}">
                <a16:creationId xmlns:a16="http://schemas.microsoft.com/office/drawing/2014/main" id="{E8E585FE-A67A-BF5E-CA13-192D44ABF108}"/>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Élevée volatility de solvent:</a:t>
            </a:r>
          </a:p>
          <a:p>
            <a:pPr lvl="1">
              <a:lnSpc>
                <a:spcPct val="90000"/>
              </a:lnSpc>
            </a:pPr>
            <a:r>
              <a:rPr lang="en-US" altLang="pl-PL" sz="1800" dirty="0">
                <a:latin typeface="Arial" panose="020B0604020202020204" pitchFamily="34" charset="0"/>
              </a:rPr>
              <a:t>Vapors dangerous à workers</a:t>
            </a:r>
          </a:p>
          <a:p>
            <a:pPr lvl="1">
              <a:lnSpc>
                <a:spcPct val="90000"/>
              </a:lnSpc>
            </a:pPr>
            <a:r>
              <a:rPr lang="en-US" altLang="pl-PL" sz="1800" dirty="0">
                <a:latin typeface="Arial" panose="020B0604020202020204" pitchFamily="34" charset="0"/>
              </a:rPr>
              <a:t>May ignite dans CHAUD weather</a:t>
            </a:r>
          </a:p>
          <a:p>
            <a:pPr lvl="1">
              <a:lnSpc>
                <a:spcPct val="90000"/>
              </a:lnSpc>
            </a:pPr>
            <a:r>
              <a:rPr lang="en-US" altLang="pl-PL" sz="1800" dirty="0">
                <a:latin typeface="Arial" panose="020B0604020202020204" pitchFamily="34" charset="0"/>
              </a:rPr>
              <a:t>Environmentally unsafe</a:t>
            </a:r>
          </a:p>
          <a:p>
            <a:pPr>
              <a:lnSpc>
                <a:spcPct val="90000"/>
              </a:lnSpc>
            </a:pPr>
            <a:r>
              <a:rPr lang="en-US" altLang="pl-PL" sz="1800" dirty="0">
                <a:latin typeface="Arial" panose="020B0604020202020204" pitchFamily="34" charset="0"/>
              </a:rPr>
              <a:t>Expensive – Utilisation de Élevée-Énergie solvents</a:t>
            </a:r>
          </a:p>
        </p:txBody>
      </p:sp>
    </p:spTree>
    <p:extLst>
      <p:ext uri="{BB962C8B-B14F-4D97-AF65-F5344CB8AC3E}">
        <p14:creationId xmlns:p14="http://schemas.microsoft.com/office/powerpoint/2010/main" val="15591399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a:extLst>
              <a:ext uri="{FF2B5EF4-FFF2-40B4-BE49-F238E27FC236}">
                <a16:creationId xmlns:a16="http://schemas.microsoft.com/office/drawing/2014/main" id="{9C171C8E-70EB-BE9F-ADFB-89AFF44640A4}"/>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Histoire de la construction routière</a:t>
            </a:r>
          </a:p>
        </p:txBody>
      </p:sp>
      <p:sp>
        <p:nvSpPr>
          <p:cNvPr id="219139" name="Rectangle 3">
            <a:extLst>
              <a:ext uri="{FF2B5EF4-FFF2-40B4-BE49-F238E27FC236}">
                <a16:creationId xmlns:a16="http://schemas.microsoft.com/office/drawing/2014/main" id="{78BBEF32-B652-F673-B5F7-46B586422360}"/>
              </a:ext>
            </a:extLst>
          </p:cNvPr>
          <p:cNvSpPr>
            <a:spLocks noGrp="1" noChangeArrowheads="1"/>
          </p:cNvSpPr>
          <p:nvPr>
            <p:ph type="body" sz="quarter" idx="11"/>
          </p:nvPr>
        </p:nvSpPr>
        <p:spPr>
          <a:noFill/>
          <a:ln/>
        </p:spPr>
        <p:txBody>
          <a:bodyPr lIns="92075" tIns="46038" rIns="92075" bIns="46038">
            <a:normAutofit/>
          </a:bodyPr>
          <a:lstStyle/>
          <a:p>
            <a:pPr>
              <a:lnSpc>
                <a:spcPct val="90000"/>
              </a:lnSpc>
            </a:pPr>
            <a:r>
              <a:rPr lang="en-US" altLang="pl-PL" sz="1800" dirty="0">
                <a:latin typeface="Arial" panose="020B0604020202020204" pitchFamily="34" charset="0"/>
              </a:rPr>
              <a:t>Routes non revêtues en Europe occidentale, puis aux États-Unis</a:t>
            </a:r>
          </a:p>
          <a:p>
            <a:pPr>
              <a:lnSpc>
                <a:spcPct val="90000"/>
              </a:lnSpc>
            </a:pPr>
            <a:r>
              <a:rPr lang="en-US" altLang="pl-PL" sz="1800" dirty="0">
                <a:latin typeface="Arial" panose="020B0604020202020204" pitchFamily="34" charset="0"/>
              </a:rPr>
              <a:t>McAdam (England) &amp; Tresaguet (FR):</a:t>
            </a:r>
          </a:p>
          <a:p>
            <a:pPr lvl="1">
              <a:lnSpc>
                <a:spcPct val="90000"/>
              </a:lnSpc>
            </a:pPr>
            <a:r>
              <a:rPr lang="en-US" altLang="pl-PL" sz="1800" dirty="0">
                <a:latin typeface="Arial" panose="020B0604020202020204" pitchFamily="34" charset="0"/>
              </a:rPr>
              <a:t>couche de grosses pierres recouverte d’une couche de pierres plus petites, compactée manuellement</a:t>
            </a:r>
          </a:p>
          <a:p>
            <a:pPr lvl="1">
              <a:lnSpc>
                <a:spcPct val="90000"/>
              </a:lnSpc>
            </a:pPr>
            <a:r>
              <a:rPr lang="en-US" altLang="pl-PL" sz="1800" dirty="0">
                <a:latin typeface="Arial" panose="020B0604020202020204" pitchFamily="34" charset="0"/>
              </a:rPr>
              <a:t>les pierres doivent être propres et de granulométrie appropriée</a:t>
            </a:r>
          </a:p>
          <a:p>
            <a:pPr lvl="1">
              <a:lnSpc>
                <a:spcPct val="90000"/>
              </a:lnSpc>
            </a:pPr>
            <a:r>
              <a:rPr lang="en-US" altLang="pl-PL" sz="1800" dirty="0">
                <a:latin typeface="Arial" panose="020B0604020202020204" pitchFamily="34" charset="0"/>
              </a:rPr>
              <a:t>l’importance du drainage est reconnue</a:t>
            </a:r>
          </a:p>
        </p:txBody>
      </p:sp>
    </p:spTree>
    <p:extLst>
      <p:ext uri="{BB962C8B-B14F-4D97-AF65-F5344CB8AC3E}">
        <p14:creationId xmlns:p14="http://schemas.microsoft.com/office/powerpoint/2010/main" val="919655017"/>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862CA13E-95FE-4D45-4ECC-FBC599C31CD8}"/>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Émulsions</a:t>
            </a:r>
          </a:p>
        </p:txBody>
      </p:sp>
      <p:sp>
        <p:nvSpPr>
          <p:cNvPr id="198659" name="Rectangle 3">
            <a:extLst>
              <a:ext uri="{FF2B5EF4-FFF2-40B4-BE49-F238E27FC236}">
                <a16:creationId xmlns:a16="http://schemas.microsoft.com/office/drawing/2014/main" id="{EA73C670-72B8-137C-5CBE-5883CD349FCE}"/>
              </a:ext>
            </a:extLst>
          </p:cNvPr>
          <p:cNvSpPr>
            <a:spLocks noGrp="1" noChangeArrowheads="1"/>
          </p:cNvSpPr>
          <p:nvPr>
            <p:ph type="body" sz="quarter" idx="11"/>
          </p:nvPr>
        </p:nvSpPr>
        <p:spPr/>
        <p:txBody>
          <a:bodyPr>
            <a:normAutofit/>
          </a:bodyPr>
          <a:lstStyle/>
          <a:p>
            <a:pPr>
              <a:lnSpc>
                <a:spcPct val="90000"/>
              </a:lnSpc>
            </a:pPr>
            <a:r>
              <a:rPr lang="en-US" altLang="pl-PL" sz="1800" dirty="0">
                <a:latin typeface="Arial" panose="020B0604020202020204" pitchFamily="34" charset="0"/>
              </a:rPr>
              <a:t>Emulsifier gives Surface charge à asphalt chutelets en suspension dans water</a:t>
            </a:r>
          </a:p>
          <a:p>
            <a:pPr lvl="1">
              <a:lnSpc>
                <a:spcPct val="90000"/>
              </a:lnSpc>
            </a:pPr>
            <a:r>
              <a:rPr lang="en-US" altLang="pl-PL" sz="1800" b="1" dirty="0">
                <a:latin typeface="Arial" panose="020B0604020202020204" pitchFamily="34" charset="0"/>
              </a:rPr>
              <a:t>Anionic: Negative charge / Alkaligne / Bonne avec limestones (+)</a:t>
            </a:r>
          </a:p>
          <a:p>
            <a:pPr lvl="1">
              <a:lnSpc>
                <a:spcPct val="90000"/>
              </a:lnSpc>
            </a:pPr>
            <a:r>
              <a:rPr lang="en-US" altLang="pl-PL" sz="1800" b="1" dirty="0">
                <a:latin typeface="Arial" panose="020B0604020202020204" pitchFamily="34" charset="0"/>
              </a:rPr>
              <a:t>Cationic: Positive charge / Acid / Bonne avec silica gravels (−)</a:t>
            </a:r>
          </a:p>
        </p:txBody>
      </p:sp>
    </p:spTree>
    <p:extLst>
      <p:ext uri="{BB962C8B-B14F-4D97-AF65-F5344CB8AC3E}">
        <p14:creationId xmlns:p14="http://schemas.microsoft.com/office/powerpoint/2010/main" val="1119107887"/>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2" name="Picture 4">
            <a:extLst>
              <a:ext uri="{FF2B5EF4-FFF2-40B4-BE49-F238E27FC236}">
                <a16:creationId xmlns:a16="http://schemas.microsoft.com/office/drawing/2014/main" id="{5FDF445A-51E7-A0D7-8AE7-3B99FF8571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66763"/>
            <a:ext cx="9144000" cy="6102350"/>
          </a:xfrm>
          <a:prstGeom prst="rect">
            <a:avLst/>
          </a:prstGeom>
          <a:noFill/>
          <a:extLst>
            <a:ext uri="{909E8E84-426E-40DD-AFC4-6F175D3DCCD1}">
              <a14:hiddenFill xmlns:a14="http://schemas.microsoft.com/office/drawing/2010/main">
                <a:solidFill>
                  <a:srgbClr val="FFFFFF"/>
                </a:solidFill>
              </a14:hiddenFill>
            </a:ext>
          </a:extLst>
        </p:spPr>
      </p:pic>
      <p:sp>
        <p:nvSpPr>
          <p:cNvPr id="206851" name="Rectangle 3">
            <a:extLst>
              <a:ext uri="{FF2B5EF4-FFF2-40B4-BE49-F238E27FC236}">
                <a16:creationId xmlns:a16="http://schemas.microsoft.com/office/drawing/2014/main" id="{B6479005-E8AD-43AF-6B41-3982B3221283}"/>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Fabrication des émulsions</a:t>
            </a:r>
          </a:p>
        </p:txBody>
      </p:sp>
      <p:sp>
        <p:nvSpPr>
          <p:cNvPr id="2" name="Text Placeholder 1">
            <a:extLst>
              <a:ext uri="{FF2B5EF4-FFF2-40B4-BE49-F238E27FC236}">
                <a16:creationId xmlns:a16="http://schemas.microsoft.com/office/drawing/2014/main" id="{20E736B5-16B0-EBFC-A8BA-3ADF5C2DFBB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4" name="Picture 4100">
            <a:extLst>
              <a:ext uri="{FF2B5EF4-FFF2-40B4-BE49-F238E27FC236}">
                <a16:creationId xmlns:a16="http://schemas.microsoft.com/office/drawing/2014/main" id="{86988F60-86AA-D0A9-0B3F-64DCFD78AB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928689"/>
            <a:ext cx="9144000" cy="55260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B08D0CA-32E6-6CFE-0955-E953A23873B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E37FC5C-CEF9-04DD-EE76-A3A5C6D3A31F}"/>
              </a:ext>
            </a:extLst>
          </p:cNvPr>
          <p:cNvSpPr>
            <a:spLocks noGrp="1"/>
          </p:cNvSpPr>
          <p:nvPr>
            <p:ph type="body" sz="quarter" idx="11"/>
          </p:nvPr>
        </p:nvSpPr>
        <p:spPr/>
        <p:txBody>
          <a:bodyPr/>
          <a:lstStyle/>
          <a:p>
            <a:endParaRPr lang="en-GB" dirty="0"/>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3DABEAE7-DDA3-5781-CD7D-8A6D4E57A68D}"/>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Fabrication des émulsions</a:t>
            </a:r>
          </a:p>
        </p:txBody>
      </p:sp>
      <p:sp>
        <p:nvSpPr>
          <p:cNvPr id="2" name="Text Placeholder 1">
            <a:extLst>
              <a:ext uri="{FF2B5EF4-FFF2-40B4-BE49-F238E27FC236}">
                <a16:creationId xmlns:a16="http://schemas.microsoft.com/office/drawing/2014/main" id="{C1C8813B-02D9-8C76-50C2-A7852EF170BD}"/>
              </a:ext>
            </a:extLst>
          </p:cNvPr>
          <p:cNvSpPr>
            <a:spLocks noGrp="1"/>
          </p:cNvSpPr>
          <p:nvPr>
            <p:ph type="body" sz="quarter" idx="11"/>
          </p:nvPr>
        </p:nvSpPr>
        <p:spPr/>
        <p:txBody>
          <a:bodyPr/>
          <a:lstStyle/>
          <a:p>
            <a:endParaRPr lang="en-GB"/>
          </a:p>
        </p:txBody>
      </p:sp>
      <p:pic>
        <p:nvPicPr>
          <p:cNvPr id="208899" name="Picture 3">
            <a:extLst>
              <a:ext uri="{FF2B5EF4-FFF2-40B4-BE49-F238E27FC236}">
                <a16:creationId xmlns:a16="http://schemas.microsoft.com/office/drawing/2014/main" id="{6D863CA7-5DB5-6D3F-FA5A-1773F5FEB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00200"/>
            <a:ext cx="9144000" cy="45926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7" name="Picture 3">
            <a:extLst>
              <a:ext uri="{FF2B5EF4-FFF2-40B4-BE49-F238E27FC236}">
                <a16:creationId xmlns:a16="http://schemas.microsoft.com/office/drawing/2014/main" id="{6FF63AC7-5E3E-FAAE-3F2F-5916CEA28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33400"/>
            <a:ext cx="9144000" cy="56832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D27A71-16D1-A792-6C3D-5AEEC99692A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DC195D7-C559-AC6E-1AAB-4905E465AF2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1" name="Picture 3">
            <a:extLst>
              <a:ext uri="{FF2B5EF4-FFF2-40B4-BE49-F238E27FC236}">
                <a16:creationId xmlns:a16="http://schemas.microsoft.com/office/drawing/2014/main" id="{04F1E52D-631E-6810-3725-A7A4DC6AD1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66788"/>
            <a:ext cx="9144000" cy="50339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F8CBAB3-276C-E223-B727-6469C8287A8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DF0AE29-D9A5-EF1A-9FE3-3DB90237D5E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CADD921C-DC85-D685-1934-1D26877A0013}"/>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Émulsions vs bitumes fluidifiés</a:t>
            </a:r>
          </a:p>
        </p:txBody>
      </p:sp>
      <p:sp>
        <p:nvSpPr>
          <p:cNvPr id="227331" name="Rectangle 3">
            <a:extLst>
              <a:ext uri="{FF2B5EF4-FFF2-40B4-BE49-F238E27FC236}">
                <a16:creationId xmlns:a16="http://schemas.microsoft.com/office/drawing/2014/main" id="{AF31248F-A4B5-063B-1AE7-301E85E4B2F2}"/>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environnementaux Problèmes – emulsions are pollution free</a:t>
            </a:r>
          </a:p>
          <a:p>
            <a:pPr>
              <a:lnSpc>
                <a:spcPct val="90000"/>
              </a:lnSpc>
            </a:pPr>
            <a:r>
              <a:rPr lang="en-US" altLang="pl-PL" sz="1800" dirty="0">
                <a:latin typeface="Arial" panose="020B0604020202020204" pitchFamily="34" charset="0"/>
              </a:rPr>
              <a:t>Safety Problèmes – déblaibacks are dangerous</a:t>
            </a:r>
          </a:p>
          <a:p>
            <a:pPr>
              <a:lnSpc>
                <a:spcPct val="90000"/>
              </a:lnSpc>
            </a:pPr>
            <a:r>
              <a:rPr lang="en-US" altLang="pl-PL" sz="1800" dirty="0">
                <a:latin typeface="Arial" panose="020B0604020202020204" pitchFamily="34" charset="0"/>
              </a:rPr>
              <a:t>Cheaper – Élevée Énergie solvents wasted into atmosphere</a:t>
            </a:r>
          </a:p>
          <a:p>
            <a:pPr>
              <a:lnSpc>
                <a:spcPct val="90000"/>
              </a:lnSpc>
            </a:pPr>
            <a:r>
              <a:rPr lang="en-US" altLang="pl-PL" sz="1800" dirty="0">
                <a:latin typeface="Arial" panose="020B0604020202020204" pitchFamily="34" charset="0"/>
              </a:rPr>
              <a:t>Emulsions may be utilisé at Inférieure températures</a:t>
            </a:r>
          </a:p>
          <a:p>
            <a:pPr>
              <a:lnSpc>
                <a:spcPct val="90000"/>
              </a:lnSpc>
            </a:pPr>
            <a:r>
              <a:rPr lang="en-US" altLang="pl-PL" sz="1800" dirty="0">
                <a:latin typeface="Arial" panose="020B0604020202020204" pitchFamily="34" charset="0"/>
              </a:rPr>
              <a:t>Emulsions may be utilisé sur damp chaussée</a:t>
            </a:r>
          </a:p>
        </p:txBody>
      </p:sp>
    </p:spTree>
    <p:extLst>
      <p:ext uri="{BB962C8B-B14F-4D97-AF65-F5344CB8AC3E}">
        <p14:creationId xmlns:p14="http://schemas.microsoft.com/office/powerpoint/2010/main" val="2665089717"/>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9181DF65-DA4F-D8A5-8971-4826F1CFF3DD}"/>
              </a:ext>
            </a:extLst>
          </p:cNvPr>
          <p:cNvSpPr>
            <a:spLocks noGrp="1" noChangeArrowheads="1"/>
          </p:cNvSpPr>
          <p:nvPr>
            <p:ph type="title"/>
          </p:nvPr>
        </p:nvSpPr>
        <p:spPr/>
        <p:txBody>
          <a:bodyPr>
            <a:normAutofit/>
          </a:bodyPr>
          <a:lstStyle/>
          <a:p>
            <a:r>
              <a:rPr lang="en-US" altLang="pl-PL" dirty="0">
                <a:solidFill>
                  <a:srgbClr val="F26211"/>
                </a:solidFill>
                <a:latin typeface="Arial" panose="020B0604020202020204" pitchFamily="34" charset="0"/>
              </a:rPr>
              <a:t>Émulsions vs bitume routier conventionnel</a:t>
            </a:r>
          </a:p>
        </p:txBody>
      </p:sp>
      <p:sp>
        <p:nvSpPr>
          <p:cNvPr id="231427" name="Rectangle 3">
            <a:extLst>
              <a:ext uri="{FF2B5EF4-FFF2-40B4-BE49-F238E27FC236}">
                <a16:creationId xmlns:a16="http://schemas.microsoft.com/office/drawing/2014/main" id="{55FC7902-E272-CF31-363B-7D66282C50BC}"/>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Cost is Le main factor dans selection de appropriate tapiserial</a:t>
            </a:r>
          </a:p>
          <a:p>
            <a:pPr>
              <a:lnSpc>
                <a:spcPct val="90000"/>
              </a:lnSpc>
            </a:pPr>
            <a:r>
              <a:rPr lang="en-US" altLang="pl-PL" sz="1800" dirty="0">
                <a:latin typeface="Arial" panose="020B0604020202020204" pitchFamily="34" charset="0"/>
              </a:rPr>
              <a:t>Emulsion is very popular dans Europe, moins utilisé dans Le United States</a:t>
            </a:r>
          </a:p>
          <a:p>
            <a:pPr>
              <a:lnSpc>
                <a:spcPct val="90000"/>
              </a:lnSpc>
            </a:pPr>
            <a:r>
              <a:rPr lang="en-US" altLang="pl-PL" sz="1800" dirty="0">
                <a:latin typeface="Arial" panose="020B0604020202020204" pitchFamily="34" charset="0"/>
              </a:rPr>
              <a:t>About 95% is cationic emulsion</a:t>
            </a:r>
          </a:p>
        </p:txBody>
      </p:sp>
    </p:spTree>
    <p:extLst>
      <p:ext uri="{BB962C8B-B14F-4D97-AF65-F5344CB8AC3E}">
        <p14:creationId xmlns:p14="http://schemas.microsoft.com/office/powerpoint/2010/main" val="2863022234"/>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a:extLst>
              <a:ext uri="{FF2B5EF4-FFF2-40B4-BE49-F238E27FC236}">
                <a16:creationId xmlns:a16="http://schemas.microsoft.com/office/drawing/2014/main" id="{700A72BD-6CC0-C3C0-8DE8-A176FA456764}"/>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Propriétés des bitumes routiers</a:t>
            </a:r>
          </a:p>
        </p:txBody>
      </p:sp>
      <p:sp>
        <p:nvSpPr>
          <p:cNvPr id="239619" name="Rectangle 3">
            <a:extLst>
              <a:ext uri="{FF2B5EF4-FFF2-40B4-BE49-F238E27FC236}">
                <a16:creationId xmlns:a16="http://schemas.microsoft.com/office/drawing/2014/main" id="{F41E1C7D-E217-9943-4BCF-D8B03BC4411A}"/>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Liquid at normal températures</a:t>
            </a:r>
          </a:p>
          <a:p>
            <a:pPr>
              <a:lnSpc>
                <a:spcPct val="90000"/>
              </a:lnSpc>
            </a:pPr>
            <a:r>
              <a:rPr lang="en-US" altLang="pl-PL" sz="1800" dirty="0">
                <a:latin typeface="Arial" panose="020B0604020202020204" pitchFamily="34" charset="0"/>
              </a:rPr>
              <a:t>Softens at Élevée températures</a:t>
            </a:r>
          </a:p>
          <a:p>
            <a:pPr>
              <a:lnSpc>
                <a:spcPct val="90000"/>
              </a:lnSpc>
            </a:pPr>
            <a:r>
              <a:rPr lang="en-US" altLang="pl-PL" sz="1800" dirty="0">
                <a:latin typeface="Arial" panose="020B0604020202020204" pitchFamily="34" charset="0"/>
              </a:rPr>
              <a:t>Brittle at Faible températures</a:t>
            </a:r>
          </a:p>
          <a:p>
            <a:pPr>
              <a:lnSpc>
                <a:spcPct val="90000"/>
              </a:lnSpc>
            </a:pPr>
            <a:r>
              <a:rPr lang="en-US" altLang="pl-PL" sz="1800" dirty="0">
                <a:latin typeface="Arial" panose="020B0604020202020204" pitchFamily="34" charset="0"/>
              </a:rPr>
              <a:t>Ages avec time (oxidation)</a:t>
            </a:r>
          </a:p>
          <a:p>
            <a:pPr>
              <a:lnSpc>
                <a:spcPct val="90000"/>
              </a:lnSpc>
            </a:pPr>
            <a:r>
              <a:rPr lang="en-US" altLang="pl-PL" sz="1800" dirty="0">
                <a:latin typeface="Arial" panose="020B0604020202020204" pitchFamily="34" charset="0"/>
              </a:rPr>
              <a:t>Must be compatible avec granulats à assure adhesion</a:t>
            </a:r>
          </a:p>
        </p:txBody>
      </p:sp>
    </p:spTree>
    <p:extLst>
      <p:ext uri="{BB962C8B-B14F-4D97-AF65-F5344CB8AC3E}">
        <p14:creationId xmlns:p14="http://schemas.microsoft.com/office/powerpoint/2010/main" val="1211297047"/>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a:extLst>
              <a:ext uri="{FF2B5EF4-FFF2-40B4-BE49-F238E27FC236}">
                <a16:creationId xmlns:a16="http://schemas.microsoft.com/office/drawing/2014/main" id="{CDC7F609-9257-A66E-C9B8-09C8EFCE19FB}"/>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Émulsions</a:t>
            </a:r>
          </a:p>
        </p:txBody>
      </p:sp>
      <p:sp>
        <p:nvSpPr>
          <p:cNvPr id="2" name="Text Placeholder 1">
            <a:extLst>
              <a:ext uri="{FF2B5EF4-FFF2-40B4-BE49-F238E27FC236}">
                <a16:creationId xmlns:a16="http://schemas.microsoft.com/office/drawing/2014/main" id="{0BFDB0DF-6A17-2038-5DAB-87D8B442FDCE}"/>
              </a:ext>
            </a:extLst>
          </p:cNvPr>
          <p:cNvSpPr>
            <a:spLocks noGrp="1"/>
          </p:cNvSpPr>
          <p:nvPr>
            <p:ph type="body" sz="quarter" idx="11"/>
          </p:nvPr>
        </p:nvSpPr>
        <p:spPr/>
        <p:txBody>
          <a:bodyPr/>
          <a:lstStyle/>
          <a:p>
            <a:endParaRPr lang="en-GB"/>
          </a:p>
        </p:txBody>
      </p:sp>
      <p:pic>
        <p:nvPicPr>
          <p:cNvPr id="241669" name="Picture 5">
            <a:extLst>
              <a:ext uri="{FF2B5EF4-FFF2-40B4-BE49-F238E27FC236}">
                <a16:creationId xmlns:a16="http://schemas.microsoft.com/office/drawing/2014/main" id="{59BF6590-8F2E-B9D7-C4DD-351CD4665F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244600"/>
            <a:ext cx="7772400" cy="561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64834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13247053-80DC-9643-BFCD-F14759907BC9}"/>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Histoire de la construction routière</a:t>
            </a:r>
          </a:p>
        </p:txBody>
      </p:sp>
      <p:sp>
        <p:nvSpPr>
          <p:cNvPr id="221187" name="Rectangle 3">
            <a:extLst>
              <a:ext uri="{FF2B5EF4-FFF2-40B4-BE49-F238E27FC236}">
                <a16:creationId xmlns:a16="http://schemas.microsoft.com/office/drawing/2014/main" id="{7CA8CD42-F31C-2DDE-EBA8-10D146E95BEB}"/>
              </a:ext>
            </a:extLst>
          </p:cNvPr>
          <p:cNvSpPr>
            <a:spLocks noGrp="1" noChangeArrowheads="1"/>
          </p:cNvSpPr>
          <p:nvPr>
            <p:ph type="body" sz="quarter" idx="11"/>
          </p:nvPr>
        </p:nvSpPr>
        <p:spPr>
          <a:noFill/>
          <a:ln/>
        </p:spPr>
        <p:txBody>
          <a:bodyPr lIns="92075" tIns="46038" rIns="92075" bIns="46038">
            <a:noAutofit/>
          </a:bodyPr>
          <a:lstStyle/>
          <a:p>
            <a:pPr>
              <a:lnSpc>
                <a:spcPct val="90000"/>
              </a:lnSpc>
            </a:pPr>
            <a:r>
              <a:rPr lang="en-US" altLang="pl-PL" sz="1800" dirty="0">
                <a:latin typeface="Arial" panose="020B0604020202020204" pitchFamily="34" charset="0"/>
              </a:rPr>
              <a:t>Routes non revêtues – principaux problèmes :</a:t>
            </a:r>
          </a:p>
          <a:p>
            <a:pPr lvl="1">
              <a:lnSpc>
                <a:spcPct val="90000"/>
              </a:lnSpc>
            </a:pPr>
            <a:r>
              <a:rPr lang="en-US" altLang="pl-PL" sz="1800" dirty="0">
                <a:latin typeface="Arial" panose="020B0604020202020204" pitchFamily="34" charset="0"/>
              </a:rPr>
              <a:t>Faibles / déformables / impraticables lorsqu’elles sont humides</a:t>
            </a:r>
          </a:p>
          <a:p>
            <a:pPr lvl="1">
              <a:lnSpc>
                <a:spcPct val="90000"/>
              </a:lnSpc>
            </a:pPr>
            <a:r>
              <a:rPr lang="en-US" altLang="pl-PL" sz="1800" dirty="0">
                <a:latin typeface="Arial" panose="020B0604020202020204" pitchFamily="34" charset="0"/>
              </a:rPr>
              <a:t>Poussiéreuses lorsqu’elles sont sèches</a:t>
            </a:r>
          </a:p>
          <a:p>
            <a:pPr lvl="1">
              <a:lnSpc>
                <a:spcPct val="90000"/>
              </a:lnSpc>
            </a:pPr>
            <a:r>
              <a:rPr lang="en-US" altLang="pl-PL" sz="1800" dirty="0">
                <a:latin typeface="Arial" panose="020B0604020202020204" pitchFamily="34" charset="0"/>
              </a:rPr>
              <a:t>Nécessitent un entretien périodique</a:t>
            </a:r>
          </a:p>
          <a:p>
            <a:pPr lvl="1">
              <a:lnSpc>
                <a:spcPct val="90000"/>
              </a:lnSpc>
            </a:pPr>
            <a:r>
              <a:rPr lang="en-US" altLang="pl-PL" sz="1800" dirty="0">
                <a:latin typeface="Arial" panose="020B0604020202020204" pitchFamily="34" charset="0"/>
              </a:rPr>
              <a:t>Sorespectésimes Le tapiserials Besoin à be replaced</a:t>
            </a:r>
          </a:p>
          <a:p>
            <a:pPr>
              <a:lnSpc>
                <a:spcPct val="90000"/>
              </a:lnSpc>
            </a:pPr>
            <a:r>
              <a:rPr lang="en-US" altLang="pl-PL" sz="1800" dirty="0">
                <a:latin typeface="Arial" panose="020B0604020202020204" pitchFamily="34" charset="0"/>
              </a:rPr>
              <a:t>Besoin d’une solution constructive pour :</a:t>
            </a:r>
          </a:p>
          <a:p>
            <a:pPr lvl="1">
              <a:lnSpc>
                <a:spcPct val="90000"/>
              </a:lnSpc>
            </a:pPr>
            <a:r>
              <a:rPr lang="en-US" altLang="pl-PL" sz="1800" dirty="0">
                <a:latin typeface="Arial" panose="020B0604020202020204" pitchFamily="34" charset="0"/>
              </a:rPr>
              <a:t>lier les matériaux entre eux</a:t>
            </a:r>
          </a:p>
          <a:p>
            <a:pPr lvl="1">
              <a:lnSpc>
                <a:spcPct val="90000"/>
              </a:lnSpc>
            </a:pPr>
            <a:r>
              <a:rPr lang="en-US" altLang="pl-PL" sz="1800" dirty="0">
                <a:latin typeface="Arial" panose="020B0604020202020204" pitchFamily="34" charset="0"/>
              </a:rPr>
              <a:t>améliorer la résistance et réduire la perméabilité</a:t>
            </a:r>
          </a:p>
          <a:p>
            <a:pPr lvl="1">
              <a:lnSpc>
                <a:spcPct val="90000"/>
              </a:lnSpc>
            </a:pPr>
            <a:r>
              <a:rPr lang="en-US" altLang="pl-PL" sz="1800" dirty="0">
                <a:latin typeface="Arial" panose="020B0604020202020204" pitchFamily="34" charset="0"/>
              </a:rPr>
              <a:t>tout cela alors que le trafic et les charges de roue augmentaient</a:t>
            </a:r>
          </a:p>
        </p:txBody>
      </p:sp>
    </p:spTree>
    <p:extLst>
      <p:ext uri="{BB962C8B-B14F-4D97-AF65-F5344CB8AC3E}">
        <p14:creationId xmlns:p14="http://schemas.microsoft.com/office/powerpoint/2010/main" val="2787759181"/>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8411602B-554D-BB9D-2821-12447792E85D}"/>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Achat des bitumes routiers</a:t>
            </a:r>
          </a:p>
        </p:txBody>
      </p:sp>
      <p:sp>
        <p:nvSpPr>
          <p:cNvPr id="200707" name="Rectangle 3">
            <a:extLst>
              <a:ext uri="{FF2B5EF4-FFF2-40B4-BE49-F238E27FC236}">
                <a16:creationId xmlns:a16="http://schemas.microsoft.com/office/drawing/2014/main" id="{8EC30B46-38D4-DC43-4A29-5C7E88CDD0E8}"/>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Besoin à be able à spécifier desirable characteristics</a:t>
            </a:r>
          </a:p>
          <a:p>
            <a:pPr>
              <a:lnSpc>
                <a:spcPct val="90000"/>
              </a:lnSpc>
            </a:pPr>
            <a:r>
              <a:rPr lang="en-US" altLang="pl-PL" sz="1800" dirty="0">
                <a:latin typeface="Arial" panose="020B0604020202020204" pitchFamily="34" charset="0"/>
              </a:rPr>
              <a:t>"Desirable characteristics" have evolved over time avec increasing technological advances</a:t>
            </a:r>
          </a:p>
          <a:p>
            <a:pPr>
              <a:lnSpc>
                <a:spcPct val="90000"/>
              </a:lnSpc>
            </a:pPr>
            <a:r>
              <a:rPr lang="en-US" altLang="pl-PL" sz="1800" dirty="0">
                <a:latin typeface="Arial" panose="020B0604020202020204" pitchFamily="34" charset="0"/>
              </a:rPr>
              <a:t>Purchasing exigents Les spécifications</a:t>
            </a:r>
          </a:p>
        </p:txBody>
      </p:sp>
    </p:spTree>
    <p:extLst>
      <p:ext uri="{BB962C8B-B14F-4D97-AF65-F5344CB8AC3E}">
        <p14:creationId xmlns:p14="http://schemas.microsoft.com/office/powerpoint/2010/main" val="487034357"/>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a:extLst>
              <a:ext uri="{FF2B5EF4-FFF2-40B4-BE49-F238E27FC236}">
                <a16:creationId xmlns:a16="http://schemas.microsoft.com/office/drawing/2014/main" id="{6B00B868-9AD6-2C40-EF90-E31B7E37CE98}"/>
              </a:ext>
            </a:extLst>
          </p:cNvPr>
          <p:cNvSpPr>
            <a:spLocks noGrp="1" noChangeArrowheads="1"/>
          </p:cNvSpPr>
          <p:nvPr>
            <p:ph type="title"/>
          </p:nvPr>
        </p:nvSpPr>
        <p:spPr>
          <a:noFill/>
          <a:ln/>
        </p:spPr>
        <p:txBody>
          <a:bodyPr lIns="92075" tIns="46038" rIns="92075" bIns="46038">
            <a:normAutofit fontScale="90000"/>
          </a:bodyPr>
          <a:lstStyle/>
          <a:p>
            <a:r>
              <a:rPr lang="en-US" altLang="pl-PL" dirty="0">
                <a:solidFill>
                  <a:srgbClr val="F26211"/>
                </a:solidFill>
                <a:latin typeface="Arial" panose="020B0604020202020204" pitchFamily="34" charset="0"/>
              </a:rPr>
              <a:t>Histoire de la construction routière</a:t>
            </a:r>
          </a:p>
        </p:txBody>
      </p:sp>
      <p:sp>
        <p:nvSpPr>
          <p:cNvPr id="223235" name="Rectangle 3">
            <a:extLst>
              <a:ext uri="{FF2B5EF4-FFF2-40B4-BE49-F238E27FC236}">
                <a16:creationId xmlns:a16="http://schemas.microsoft.com/office/drawing/2014/main" id="{A12A3A70-7691-27C0-B1FF-ACBFE0099D13}"/>
              </a:ext>
            </a:extLst>
          </p:cNvPr>
          <p:cNvSpPr>
            <a:spLocks noGrp="1" noChangeArrowheads="1"/>
          </p:cNvSpPr>
          <p:nvPr>
            <p:ph type="body" sz="half" idx="1"/>
          </p:nvPr>
        </p:nvSpPr>
        <p:spPr>
          <a:noFill/>
          <a:ln/>
        </p:spPr>
        <p:txBody>
          <a:bodyPr lIns="92075" tIns="46038" rIns="92075" bIns="46038">
            <a:normAutofit/>
          </a:bodyPr>
          <a:lstStyle/>
          <a:p>
            <a:pPr>
              <a:lnSpc>
                <a:spcPct val="90000"/>
              </a:lnSpc>
            </a:pPr>
            <a:r>
              <a:rPr lang="en-US" altLang="pl-PL" sz="1800" b="1" i="1" u="sng" dirty="0">
                <a:latin typeface="Arial" panose="020B0604020202020204" pitchFamily="34" charset="0"/>
              </a:rPr>
              <a:t>SOLUTION : </a:t>
            </a:r>
          </a:p>
        </p:txBody>
      </p:sp>
    </p:spTree>
    <p:extLst>
      <p:ext uri="{BB962C8B-B14F-4D97-AF65-F5344CB8AC3E}">
        <p14:creationId xmlns:p14="http://schemas.microsoft.com/office/powerpoint/2010/main" val="310489589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7AA13AE2-325D-19C5-1C57-A1A8396A9A54}"/>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Histoire de la construction routière</a:t>
            </a:r>
          </a:p>
        </p:txBody>
      </p:sp>
      <p:sp>
        <p:nvSpPr>
          <p:cNvPr id="225283" name="Rectangle 3">
            <a:extLst>
              <a:ext uri="{FF2B5EF4-FFF2-40B4-BE49-F238E27FC236}">
                <a16:creationId xmlns:a16="http://schemas.microsoft.com/office/drawing/2014/main" id="{DA4058BD-F8C9-D36C-09C0-21A97414C156}"/>
              </a:ext>
            </a:extLst>
          </p:cNvPr>
          <p:cNvSpPr>
            <a:spLocks noGrp="1" noChangeArrowheads="1"/>
          </p:cNvSpPr>
          <p:nvPr>
            <p:ph type="body" sz="quarter" idx="11"/>
          </p:nvPr>
        </p:nvSpPr>
        <p:spPr>
          <a:noFill/>
          <a:ln/>
        </p:spPr>
        <p:txBody>
          <a:bodyPr lIns="92075" tIns="46038" rIns="92075" bIns="46038">
            <a:normAutofit/>
          </a:bodyPr>
          <a:lstStyle/>
          <a:p>
            <a:pPr>
              <a:lnSpc>
                <a:spcPct val="90000"/>
              </a:lnSpc>
            </a:pPr>
            <a:r>
              <a:rPr lang="en-US" altLang="pl-PL" sz="1800" b="1" dirty="0">
                <a:latin typeface="Arial" panose="020B0604020202020204" pitchFamily="34" charset="0"/>
              </a:rPr>
              <a:t>ENROBÉ À CHAUD</a:t>
            </a:r>
          </a:p>
          <a:p>
            <a:pPr lvl="1">
              <a:lnSpc>
                <a:spcPct val="90000"/>
              </a:lnSpc>
            </a:pPr>
            <a:r>
              <a:rPr lang="en-US" altLang="pl-PL" sz="1800" dirty="0">
                <a:latin typeface="Arial" panose="020B0604020202020204" pitchFamily="34" charset="0"/>
              </a:rPr>
              <a:t>Efficace</a:t>
            </a:r>
          </a:p>
          <a:p>
            <a:pPr lvl="1">
              <a:lnSpc>
                <a:spcPct val="90000"/>
              </a:lnSpc>
            </a:pPr>
            <a:r>
              <a:rPr lang="en-US" altLang="pl-PL" sz="1800" dirty="0">
                <a:latin typeface="Arial" panose="020B0604020202020204" pitchFamily="34" charset="0"/>
              </a:rPr>
              <a:t>Adapté à une production et une mise en œuvre mécanisées</a:t>
            </a:r>
          </a:p>
          <a:p>
            <a:pPr lvl="1">
              <a:lnSpc>
                <a:spcPct val="90000"/>
              </a:lnSpc>
            </a:pPr>
            <a:r>
              <a:rPr lang="en-US" altLang="pl-PL" sz="1800" dirty="0">
                <a:latin typeface="Arial" panose="020B0604020202020204" pitchFamily="34" charset="0"/>
              </a:rPr>
              <a:t>Abordable</a:t>
            </a:r>
          </a:p>
          <a:p>
            <a:pPr>
              <a:lnSpc>
                <a:spcPct val="90000"/>
              </a:lnSpc>
            </a:pPr>
            <a:r>
              <a:rPr lang="en-US" altLang="pl-PL" sz="1800" b="1" dirty="0">
                <a:latin typeface="Arial" panose="020B0604020202020204" pitchFamily="34" charset="0"/>
              </a:rPr>
              <a:t>CHAUSSÉE EN BÉTON</a:t>
            </a:r>
          </a:p>
          <a:p>
            <a:pPr lvl="1">
              <a:lnSpc>
                <a:spcPct val="90000"/>
              </a:lnSpc>
            </a:pPr>
            <a:r>
              <a:rPr lang="en-US" altLang="pl-PL" sz="1800" dirty="0">
                <a:latin typeface="Arial" panose="020B0604020202020204" pitchFamily="34" charset="0"/>
              </a:rPr>
              <a:t>Coût initial plus élevé, mais coûts d’entretien réduits</a:t>
            </a:r>
          </a:p>
          <a:p>
            <a:pPr lvl="1">
              <a:lnSpc>
                <a:spcPct val="90000"/>
              </a:lnSpc>
            </a:pPr>
            <a:r>
              <a:rPr lang="en-US" altLang="pl-PL" sz="1800" dirty="0">
                <a:latin typeface="Arial" panose="020B0604020202020204" pitchFamily="34" charset="0"/>
              </a:rPr>
              <a:t>Particulièrement adapté aux routes à fort trafic</a:t>
            </a:r>
          </a:p>
        </p:txBody>
      </p:sp>
    </p:spTree>
    <p:extLst>
      <p:ext uri="{BB962C8B-B14F-4D97-AF65-F5344CB8AC3E}">
        <p14:creationId xmlns:p14="http://schemas.microsoft.com/office/powerpoint/2010/main" val="379887816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98816F84-05B1-7501-4903-C969ADE1EC1F}"/>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Historique</a:t>
            </a:r>
          </a:p>
        </p:txBody>
      </p:sp>
      <p:sp>
        <p:nvSpPr>
          <p:cNvPr id="182275" name="Rectangle 3">
            <a:extLst>
              <a:ext uri="{FF2B5EF4-FFF2-40B4-BE49-F238E27FC236}">
                <a16:creationId xmlns:a16="http://schemas.microsoft.com/office/drawing/2014/main" id="{F6B2BE35-6C23-29B8-7B2A-55A91BACAB7C}"/>
              </a:ext>
            </a:extLst>
          </p:cNvPr>
          <p:cNvSpPr>
            <a:spLocks noGrp="1" noChangeArrowheads="1"/>
          </p:cNvSpPr>
          <p:nvPr>
            <p:ph type="body" sz="quarter" idx="11"/>
          </p:nvPr>
        </p:nvSpPr>
        <p:spPr>
          <a:noFill/>
          <a:ln/>
        </p:spPr>
        <p:txBody>
          <a:bodyPr lIns="92075" tIns="46038" rIns="92075" bIns="46038">
            <a:normAutofit/>
          </a:bodyPr>
          <a:lstStyle/>
          <a:p>
            <a:pPr>
              <a:lnSpc>
                <a:spcPct val="90000"/>
              </a:lnSpc>
            </a:pPr>
            <a:r>
              <a:rPr lang="en-US" altLang="pl-PL" sz="1800" dirty="0">
                <a:latin typeface="Arial" panose="020B0604020202020204" pitchFamily="34" charset="0"/>
              </a:rPr>
              <a:t>First US enrobé à chaud (HMA) constructed dans 1870s</a:t>
            </a:r>
          </a:p>
          <a:p>
            <a:pPr lvl="1">
              <a:lnSpc>
                <a:spcPct val="90000"/>
              </a:lnSpc>
            </a:pPr>
            <a:r>
              <a:rPr lang="en-US" altLang="pl-PL" sz="1800" dirty="0">
                <a:latin typeface="Arial" panose="020B0604020202020204" pitchFamily="34" charset="0"/>
              </a:rPr>
              <a:t>Pennsylvania Ave.</a:t>
            </a:r>
          </a:p>
          <a:p>
            <a:pPr lvl="1">
              <a:lnSpc>
                <a:spcPct val="90000"/>
              </a:lnSpc>
            </a:pPr>
            <a:r>
              <a:rPr lang="en-US" altLang="pl-PL" sz="1800" dirty="0">
                <a:latin typeface="Arial" panose="020B0604020202020204" pitchFamily="34" charset="0"/>
              </a:rPr>
              <a:t>utilisé naturelsly occurring asphalt à partir de a lake sur Island de Trinidad</a:t>
            </a:r>
          </a:p>
          <a:p>
            <a:pPr>
              <a:lnSpc>
                <a:spcPct val="90000"/>
              </a:lnSpc>
            </a:pPr>
            <a:r>
              <a:rPr lang="en-US" altLang="pl-PL" sz="1800" dirty="0">
                <a:latin typeface="Arial" panose="020B0604020202020204" pitchFamily="34" charset="0"/>
              </a:rPr>
              <a:t>Two sources:</a:t>
            </a:r>
          </a:p>
          <a:p>
            <a:pPr lvl="1">
              <a:lnSpc>
                <a:spcPct val="90000"/>
              </a:lnSpc>
            </a:pPr>
            <a:r>
              <a:rPr lang="en-US" altLang="pl-PL" sz="1800" dirty="0">
                <a:latin typeface="Arial" panose="020B0604020202020204" pitchFamily="34" charset="0"/>
              </a:rPr>
              <a:t>Island de Trinidad</a:t>
            </a:r>
          </a:p>
          <a:p>
            <a:pPr lvl="1">
              <a:lnSpc>
                <a:spcPct val="90000"/>
              </a:lnSpc>
            </a:pPr>
            <a:r>
              <a:rPr lang="en-US" altLang="pl-PL" sz="1800" dirty="0">
                <a:latin typeface="Arial" panose="020B0604020202020204" pitchFamily="34" charset="0"/>
              </a:rPr>
              <a:t>Bermudez, Venezuela</a:t>
            </a:r>
          </a:p>
        </p:txBody>
      </p:sp>
    </p:spTree>
    <p:extLst>
      <p:ext uri="{BB962C8B-B14F-4D97-AF65-F5344CB8AC3E}">
        <p14:creationId xmlns:p14="http://schemas.microsoft.com/office/powerpoint/2010/main" val="279707397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0A4699E-FA30-43C6-95C3-1DFC35E6A471}">
  <we:reference id="WA200010001" version="1.0.0.1" store="Omex" storeType="OMEX"/>
  <we:alternateReferences>
    <we:reference id="WA200010001" version="1.0.0.1" store="WA200010001" storeType="OMEX"/>
  </we:alternateReferences>
  <we:properties>
    <we:property name="claude.fileId" value="&quot;654a9baf-d945-42dc-beb9-ee362c78a020&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3B99FBE0-EEDB-40F2-AD32-B56A828C7C7A}"/>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199</TotalTime>
  <Words>2552</Words>
  <Application>Microsoft Office PowerPoint</Application>
  <PresentationFormat>Widescreen</PresentationFormat>
  <Paragraphs>308</Paragraphs>
  <Slides>61</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61</vt:i4>
      </vt:variant>
    </vt:vector>
  </HeadingPairs>
  <TitlesOfParts>
    <vt:vector size="70" baseType="lpstr">
      <vt:lpstr>Aptos</vt:lpstr>
      <vt:lpstr>Arial</vt:lpstr>
      <vt:lpstr>Arial Rounded MT Bold</vt:lpstr>
      <vt:lpstr>Calibri</vt:lpstr>
      <vt:lpstr>Helvetica Neue</vt:lpstr>
      <vt:lpstr>Helvetica Neue Medium</vt:lpstr>
      <vt:lpstr>Montserrat Regular</vt:lpstr>
      <vt:lpstr>Tahoma</vt:lpstr>
      <vt:lpstr>21_BasicWhite</vt:lpstr>
      <vt:lpstr>Cours C.03.06.01
Liants bitumineux </vt:lpstr>
      <vt:lpstr>Road Transportation Systems Engineering Development in the Sub-Saharan Africa – Modern EU Master Programme &amp; Capacity Building</vt:lpstr>
      <vt:lpstr>PowerPoint Presentation</vt:lpstr>
      <vt:lpstr>Histoire de la construction routière</vt:lpstr>
      <vt:lpstr>Histoire de la construction routière</vt:lpstr>
      <vt:lpstr>Histoire de la construction routière</vt:lpstr>
      <vt:lpstr>Histoire de la construction routière</vt:lpstr>
      <vt:lpstr>Histoire de la construction routière</vt:lpstr>
      <vt:lpstr>Historique</vt:lpstr>
      <vt:lpstr>Historique</vt:lpstr>
      <vt:lpstr>Contexte</vt:lpstr>
      <vt:lpstr>Bitume </vt:lpstr>
      <vt:lpstr>Enrobé à chaud (HMA) – terminologie</vt:lpstr>
      <vt:lpstr>Asphaltes issus du pétrole</vt:lpstr>
      <vt:lpstr>Pétrole brut</vt:lpstr>
      <vt:lpstr>Principales sources de pétrole brut </vt:lpstr>
      <vt:lpstr>PowerPoint Presentation</vt:lpstr>
      <vt:lpstr>Fonctionnement d’une raffinerie</vt:lpstr>
      <vt:lpstr>La distillation est la première étape</vt:lpstr>
      <vt:lpstr>PowerPoint Presentation</vt:lpstr>
      <vt:lpstr>Produits pétrochimiques</vt:lpstr>
      <vt:lpstr>Désasphaltage au solvant</vt:lpstr>
      <vt:lpstr>Désasphaltage au solvant</vt:lpstr>
      <vt:lpstr>Residuum Oil Supercritiques Extraction (ROSE)</vt:lpstr>
      <vt:lpstr>Supercritiques Extraction (ROSE)</vt:lpstr>
      <vt:lpstr>Soufflage à l’air de l’asphalte</vt:lpstr>
      <vt:lpstr>PowerPoint Presentation</vt:lpstr>
      <vt:lpstr>Composants du bitume routier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Comment utilise-t-on le bitume routier dans la construction routière ?</vt:lpstr>
      <vt:lpstr>PowerPoint Presentation</vt:lpstr>
      <vt:lpstr>PowerPoint Presentation</vt:lpstr>
      <vt:lpstr>PowerPoint Presentation</vt:lpstr>
      <vt:lpstr>PowerPoint Presentation</vt:lpstr>
      <vt:lpstr>PowerPoint Presentation</vt:lpstr>
      <vt:lpstr>Recyclage avec une seule machine</vt:lpstr>
      <vt:lpstr>PowerPoint Presentation</vt:lpstr>
      <vt:lpstr>Types de liants bitumineux</vt:lpstr>
      <vt:lpstr>Bitumes fluidifiés</vt:lpstr>
      <vt:lpstr>Bitumes fluidifiés</vt:lpstr>
      <vt:lpstr>Cutback Asphalt – Limitations</vt:lpstr>
      <vt:lpstr>Émulsions</vt:lpstr>
      <vt:lpstr>Fabrication des émulsions</vt:lpstr>
      <vt:lpstr>PowerPoint Presentation</vt:lpstr>
      <vt:lpstr>Fabrication des émulsions</vt:lpstr>
      <vt:lpstr>PowerPoint Presentation</vt:lpstr>
      <vt:lpstr>PowerPoint Presentation</vt:lpstr>
      <vt:lpstr>Émulsions vs bitumes fluidifiés</vt:lpstr>
      <vt:lpstr>Émulsions vs bitume routier conventionnel</vt:lpstr>
      <vt:lpstr>Propriétés des bitumes routiers</vt:lpstr>
      <vt:lpstr>Émulsions</vt:lpstr>
      <vt:lpstr>Achat des bitumes routiers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19</cp:revision>
  <dcterms:modified xsi:type="dcterms:W3CDTF">2026-07-16T08:46:42Z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