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306" r:id="rId5"/>
    <p:sldId id="313" r:id="rId6"/>
    <p:sldId id="307" r:id="rId7"/>
    <p:sldId id="311"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09" r:id="rId36"/>
    <p:sldId id="342"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5A23"/>
    <a:srgbClr val="821433"/>
    <a:srgbClr val="10AF4C"/>
    <a:srgbClr val="00518E"/>
    <a:srgbClr val="005EA4"/>
    <a:srgbClr val="F78722"/>
    <a:srgbClr val="B51600"/>
    <a:srgbClr val="890F00"/>
    <a:srgbClr val="EE230C"/>
    <a:srgbClr val="F262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94668"/>
  </p:normalViewPr>
  <p:slideViewPr>
    <p:cSldViewPr snapToGrid="0">
      <p:cViewPr varScale="1">
        <p:scale>
          <a:sx n="126" d="100"/>
          <a:sy n="126" d="100"/>
        </p:scale>
        <p:origin x="110" y="125"/>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delSld modMainMaster">
      <pc:chgData name="office365" userId="5fcdbc0c-b1d0-4b52-bc28-28c25c9fccde" providerId="ADAL" clId="{839C158B-1674-498C-8D10-D29DEC7F3344}" dt="2026-07-15T07:56:54.527" v="3" actId="47"/>
      <pc:docMkLst>
        <pc:docMk/>
      </pc:docMkLst>
      <pc:sldChg chg="del">
        <pc:chgData name="office365" userId="5fcdbc0c-b1d0-4b52-bc28-28c25c9fccde" providerId="ADAL" clId="{839C158B-1674-498C-8D10-D29DEC7F3344}" dt="2026-07-15T07:56:54.527" v="3" actId="47"/>
        <pc:sldMkLst>
          <pc:docMk/>
          <pc:sldMk cId="2701840545" sldId="314"/>
        </pc:sldMkLst>
      </pc:sldChg>
      <pc:sldMasterChg chg="modSldLayout">
        <pc:chgData name="office365" userId="5fcdbc0c-b1d0-4b52-bc28-28c25c9fccde" providerId="ADAL" clId="{839C158B-1674-498C-8D10-D29DEC7F3344}" dt="2026-07-14T07:20:43.543" v="2" actId="20577"/>
        <pc:sldMasterMkLst>
          <pc:docMk/>
          <pc:sldMasterMk cId="0" sldId="2147483688"/>
        </pc:sldMasterMkLst>
        <pc:sldLayoutChg chg="modSp mod">
          <pc:chgData name="office365" userId="5fcdbc0c-b1d0-4b52-bc28-28c25c9fccde" providerId="ADAL" clId="{839C158B-1674-498C-8D10-D29DEC7F3344}" dt="2026-07-14T07:20:43.543" v="2" actId="20577"/>
          <pc:sldLayoutMkLst>
            <pc:docMk/>
            <pc:sldMasterMk cId="0" sldId="2147483648"/>
            <pc:sldLayoutMk cId="0" sldId="2147483689"/>
          </pc:sldLayoutMkLst>
          <pc:spChg chg="mod">
            <ac:chgData name="office365" userId="5fcdbc0c-b1d0-4b52-bc28-28c25c9fccde" providerId="ADAL" clId="{839C158B-1674-498C-8D10-D29DEC7F3344}" dt="2026-07-14T07:20:43.543" v="2" actId="20577"/>
            <ac:spMkLst>
              <pc:docMk/>
              <pc:sldMasterMk cId="0" sldId="2147483648"/>
              <pc:sldLayoutMk cId="0" sldId="2147483689"/>
              <ac:spMk id="5" creationId="{7E99E910-D45E-25AF-7503-AE875ECCEB8A}"/>
            </ac:spMkLst>
          </pc:spChg>
        </pc:sldLayoutChg>
      </pc:sldMaster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22.854" v="0" actId="20577"/>
      <pc:docMkLst>
        <pc:docMk/>
      </pc:docMkLst>
      <pc:sldChg chg="modSp mod">
        <pc:chgData name="Wojciech Kustra" userId="afebd3d0-216b-4c4f-8992-1bf1fda6d5e8" providerId="ADAL" clId="{1D307E72-7901-4E61-A01B-3C4232ABCF63}" dt="2026-07-13T09:49:22.854" v="0" actId="20577"/>
        <pc:sldMkLst>
          <pc:docMk/>
          <pc:sldMk cId="1478447607" sldId="306"/>
        </pc:sldMkLst>
        <pc:spChg chg="mod">
          <ac:chgData name="Wojciech Kustra" userId="afebd3d0-216b-4c4f-8992-1bf1fda6d5e8" providerId="ADAL" clId="{1D307E72-7901-4E61-A01B-3C4232ABCF63}" dt="2026-07-13T09:49:22.854" v="0" actId="20577"/>
          <ac:spMkLst>
            <pc:docMk/>
            <pc:sldMk cId="1478447607" sldId="306"/>
            <ac:spMk id="3" creationId="{FFD85AD9-F452-2FFB-4F41-12718A52AA28}"/>
          </ac:spMkLst>
        </pc:spChg>
      </pc:sldChg>
    </pc:docChg>
  </pc:docChgLst>
  <pc:docChgLst>
    <pc:chgData name="Adam Inglot" userId="S::adam.inglot_pg.edu.pl#ext#@fril.onmicrosoft.com::f3fe147e-12d2-407c-a2f2-fa7169a36f34" providerId="AD" clId="Web-{31604285-B74B-D5CD-80F1-33C1E5B59069}"/>
    <pc:docChg chg="addSld delSld">
      <pc:chgData name="Adam Inglot" userId="S::adam.inglot_pg.edu.pl#ext#@fril.onmicrosoft.com::f3fe147e-12d2-407c-a2f2-fa7169a36f34" providerId="AD" clId="Web-{31604285-B74B-D5CD-80F1-33C1E5B59069}" dt="2026-07-14T06:59:06.481" v="1"/>
      <pc:docMkLst>
        <pc:docMk/>
      </pc:docMkLst>
      <pc:sldChg chg="add del">
        <pc:chgData name="Adam Inglot" userId="S::adam.inglot_pg.edu.pl#ext#@fril.onmicrosoft.com::f3fe147e-12d2-407c-a2f2-fa7169a36f34" providerId="AD" clId="Web-{31604285-B74B-D5CD-80F1-33C1E5B59069}" dt="2026-07-14T06:59:06.481" v="1"/>
        <pc:sldMkLst>
          <pc:docMk/>
          <pc:sldMk cId="2894534927" sldId="35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Mobility</a:t>
            </a:r>
            <a:r>
              <a:rPr lang="pl-PL" dirty="0"/>
              <a:t> </a:t>
            </a:r>
            <a:r>
              <a:rPr lang="pl-PL" dirty="0" err="1"/>
              <a:t>Behaviour</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8" y="3907639"/>
            <a:ext cx="8910054" cy="573865"/>
          </a:xfrm>
        </p:spPr>
        <p:txBody>
          <a:bodyPr/>
          <a:lstStyle/>
          <a:p>
            <a:r>
              <a:rPr lang="pl-PL" dirty="0"/>
              <a:t>Fundamentals </a:t>
            </a:r>
            <a:r>
              <a:rPr lang="pl-PL"/>
              <a:t>of Transport</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CFC2E-E6DF-EDE9-99B7-0C2342225C25}"/>
              </a:ext>
            </a:extLst>
          </p:cNvPr>
          <p:cNvSpPr>
            <a:spLocks noGrp="1"/>
          </p:cNvSpPr>
          <p:nvPr>
            <p:ph type="title"/>
          </p:nvPr>
        </p:nvSpPr>
        <p:spPr>
          <a:xfrm>
            <a:off x="603253" y="539751"/>
            <a:ext cx="5883272" cy="717551"/>
          </a:xfrm>
        </p:spPr>
        <p:txBody>
          <a:bodyPr/>
          <a:lstStyle/>
          <a:p>
            <a:r>
              <a:rPr lang="de-DE" dirty="0" err="1"/>
              <a:t>Why</a:t>
            </a:r>
            <a:r>
              <a:rPr lang="de-DE" dirty="0"/>
              <a:t> do </a:t>
            </a:r>
            <a:r>
              <a:rPr lang="de-DE" dirty="0" err="1"/>
              <a:t>we</a:t>
            </a:r>
            <a:r>
              <a:rPr lang="de-DE" dirty="0"/>
              <a:t> </a:t>
            </a:r>
            <a:r>
              <a:rPr lang="de-DE" dirty="0" err="1"/>
              <a:t>need</a:t>
            </a:r>
            <a:r>
              <a:rPr lang="de-DE" dirty="0"/>
              <a:t> </a:t>
            </a:r>
            <a:r>
              <a:rPr lang="de-DE" dirty="0" err="1"/>
              <a:t>theories</a:t>
            </a:r>
            <a:r>
              <a:rPr lang="de-DE" dirty="0"/>
              <a:t>?</a:t>
            </a:r>
          </a:p>
        </p:txBody>
      </p:sp>
      <p:sp>
        <p:nvSpPr>
          <p:cNvPr id="3" name="Textplatzhalter 2">
            <a:extLst>
              <a:ext uri="{FF2B5EF4-FFF2-40B4-BE49-F238E27FC236}">
                <a16:creationId xmlns:a16="http://schemas.microsoft.com/office/drawing/2014/main" id="{9DA5ABF0-4CB9-CE09-7B2B-55DF116196E4}"/>
              </a:ext>
            </a:extLst>
          </p:cNvPr>
          <p:cNvSpPr>
            <a:spLocks noGrp="1"/>
          </p:cNvSpPr>
          <p:nvPr>
            <p:ph type="body" sz="half" idx="1"/>
          </p:nvPr>
        </p:nvSpPr>
        <p:spPr/>
        <p:txBody>
          <a:bodyPr>
            <a:normAutofit/>
          </a:bodyPr>
          <a:lstStyle/>
          <a:p>
            <a:r>
              <a:rPr lang="de-DE" dirty="0"/>
              <a:t>The </a:t>
            </a:r>
            <a:r>
              <a:rPr lang="de-DE" dirty="0" err="1"/>
              <a:t>complexity</a:t>
            </a:r>
            <a:r>
              <a:rPr lang="de-DE" dirty="0"/>
              <a:t> </a:t>
            </a:r>
            <a:r>
              <a:rPr lang="de-DE" dirty="0" err="1"/>
              <a:t>of</a:t>
            </a:r>
            <a:r>
              <a:rPr lang="de-DE" dirty="0"/>
              <a:t> social </a:t>
            </a:r>
            <a:r>
              <a:rPr lang="de-DE" dirty="0" err="1"/>
              <a:t>reality</a:t>
            </a:r>
            <a:r>
              <a:rPr lang="de-DE" dirty="0"/>
              <a:t> </a:t>
            </a:r>
            <a:r>
              <a:rPr lang="de-DE" dirty="0" err="1"/>
              <a:t>cannot</a:t>
            </a:r>
            <a:r>
              <a:rPr lang="de-DE" dirty="0"/>
              <a:t> </a:t>
            </a:r>
            <a:r>
              <a:rPr lang="de-DE" dirty="0" err="1"/>
              <a:t>be</a:t>
            </a:r>
            <a:r>
              <a:rPr lang="de-DE" dirty="0"/>
              <a:t> </a:t>
            </a:r>
            <a:r>
              <a:rPr lang="de-DE" dirty="0" err="1"/>
              <a:t>grasped</a:t>
            </a:r>
            <a:r>
              <a:rPr lang="de-DE" dirty="0"/>
              <a:t> </a:t>
            </a:r>
            <a:r>
              <a:rPr lang="de-DE" dirty="0" err="1"/>
              <a:t>as</a:t>
            </a:r>
            <a:r>
              <a:rPr lang="de-DE" dirty="0"/>
              <a:t> a </a:t>
            </a:r>
            <a:r>
              <a:rPr lang="de-DE" dirty="0" err="1"/>
              <a:t>whole</a:t>
            </a:r>
            <a:endParaRPr lang="de-DE" dirty="0"/>
          </a:p>
          <a:p>
            <a:r>
              <a:rPr lang="de-DE" dirty="0"/>
              <a:t> </a:t>
            </a:r>
            <a:r>
              <a:rPr lang="de-DE" dirty="0" err="1"/>
              <a:t>Theories</a:t>
            </a:r>
            <a:r>
              <a:rPr lang="de-DE" dirty="0"/>
              <a:t> and </a:t>
            </a:r>
            <a:r>
              <a:rPr lang="de-DE" dirty="0" err="1"/>
              <a:t>models</a:t>
            </a:r>
            <a:r>
              <a:rPr lang="de-DE" dirty="0"/>
              <a:t> </a:t>
            </a:r>
            <a:r>
              <a:rPr lang="de-DE" dirty="0" err="1"/>
              <a:t>structure</a:t>
            </a:r>
            <a:r>
              <a:rPr lang="de-DE" dirty="0"/>
              <a:t> and </a:t>
            </a:r>
            <a:r>
              <a:rPr lang="de-DE" dirty="0" err="1"/>
              <a:t>abstract</a:t>
            </a:r>
            <a:r>
              <a:rPr lang="de-DE" dirty="0"/>
              <a:t> </a:t>
            </a:r>
            <a:r>
              <a:rPr lang="de-DE" dirty="0" err="1"/>
              <a:t>these</a:t>
            </a:r>
            <a:r>
              <a:rPr lang="de-DE" dirty="0"/>
              <a:t> and open </a:t>
            </a:r>
            <a:r>
              <a:rPr lang="de-DE" dirty="0" err="1"/>
              <a:t>up</a:t>
            </a:r>
            <a:r>
              <a:rPr lang="de-DE" dirty="0"/>
              <a:t> an </a:t>
            </a:r>
            <a:r>
              <a:rPr lang="de-DE" dirty="0" err="1"/>
              <a:t>analytical</a:t>
            </a:r>
            <a:r>
              <a:rPr lang="de-DE" dirty="0"/>
              <a:t> </a:t>
            </a:r>
            <a:r>
              <a:rPr lang="de-DE" dirty="0" err="1"/>
              <a:t>approach</a:t>
            </a:r>
            <a:endParaRPr lang="de-DE" dirty="0"/>
          </a:p>
          <a:p>
            <a:r>
              <a:rPr lang="de-DE" dirty="0"/>
              <a:t>"The </a:t>
            </a:r>
            <a:r>
              <a:rPr lang="de-DE" dirty="0" err="1"/>
              <a:t>aim</a:t>
            </a:r>
            <a:r>
              <a:rPr lang="de-DE" dirty="0"/>
              <a:t> </a:t>
            </a:r>
            <a:r>
              <a:rPr lang="de-DE" dirty="0" err="1"/>
              <a:t>is</a:t>
            </a:r>
            <a:r>
              <a:rPr lang="de-DE" dirty="0"/>
              <a:t> a </a:t>
            </a:r>
            <a:r>
              <a:rPr lang="de-DE" dirty="0" err="1"/>
              <a:t>thematically</a:t>
            </a:r>
            <a:r>
              <a:rPr lang="de-DE" dirty="0"/>
              <a:t> limited </a:t>
            </a:r>
            <a:r>
              <a:rPr lang="de-DE" dirty="0" err="1"/>
              <a:t>approximation</a:t>
            </a:r>
            <a:r>
              <a:rPr lang="de-DE" dirty="0"/>
              <a:t> </a:t>
            </a:r>
            <a:r>
              <a:rPr lang="de-DE" dirty="0" err="1"/>
              <a:t>of</a:t>
            </a:r>
            <a:r>
              <a:rPr lang="de-DE" dirty="0"/>
              <a:t> </a:t>
            </a:r>
            <a:r>
              <a:rPr lang="de-DE" dirty="0" err="1"/>
              <a:t>complex</a:t>
            </a:r>
            <a:r>
              <a:rPr lang="de-DE" dirty="0"/>
              <a:t> </a:t>
            </a:r>
            <a:r>
              <a:rPr lang="de-DE" dirty="0" err="1"/>
              <a:t>reality</a:t>
            </a:r>
            <a:r>
              <a:rPr lang="de-DE" dirty="0"/>
              <a:t>. In </a:t>
            </a:r>
            <a:r>
              <a:rPr lang="de-DE" dirty="0" err="1"/>
              <a:t>line</a:t>
            </a:r>
            <a:r>
              <a:rPr lang="de-DE" dirty="0"/>
              <a:t> </a:t>
            </a:r>
            <a:r>
              <a:rPr lang="de-DE" dirty="0" err="1"/>
              <a:t>with</a:t>
            </a:r>
            <a:r>
              <a:rPr lang="de-DE" dirty="0"/>
              <a:t> </a:t>
            </a:r>
            <a:r>
              <a:rPr lang="de-DE" dirty="0" err="1"/>
              <a:t>scientific</a:t>
            </a:r>
            <a:r>
              <a:rPr lang="de-DE" dirty="0"/>
              <a:t> </a:t>
            </a:r>
            <a:r>
              <a:rPr lang="de-DE" dirty="0" err="1"/>
              <a:t>interest</a:t>
            </a:r>
            <a:r>
              <a:rPr lang="de-DE" dirty="0"/>
              <a:t>, </a:t>
            </a:r>
            <a:r>
              <a:rPr lang="de-DE" dirty="0" err="1"/>
              <a:t>the</a:t>
            </a:r>
            <a:r>
              <a:rPr lang="de-DE" dirty="0"/>
              <a:t> </a:t>
            </a:r>
            <a:r>
              <a:rPr lang="de-DE" dirty="0" err="1"/>
              <a:t>aim</a:t>
            </a:r>
            <a:r>
              <a:rPr lang="de-DE" dirty="0"/>
              <a:t> </a:t>
            </a:r>
            <a:r>
              <a:rPr lang="de-DE" dirty="0" err="1"/>
              <a:t>is</a:t>
            </a:r>
            <a:r>
              <a:rPr lang="de-DE" dirty="0"/>
              <a:t> </a:t>
            </a:r>
            <a:r>
              <a:rPr lang="de-DE" dirty="0" err="1"/>
              <a:t>to</a:t>
            </a:r>
            <a:r>
              <a:rPr lang="de-DE" dirty="0"/>
              <a:t> </a:t>
            </a:r>
            <a:r>
              <a:rPr lang="de-DE" dirty="0" err="1"/>
              <a:t>make</a:t>
            </a:r>
            <a:r>
              <a:rPr lang="de-DE" dirty="0"/>
              <a:t> </a:t>
            </a:r>
            <a:r>
              <a:rPr lang="de-DE" dirty="0" err="1"/>
              <a:t>reality</a:t>
            </a:r>
            <a:r>
              <a:rPr lang="de-DE" dirty="0"/>
              <a:t> tangible" (Wilde 2014: 44)</a:t>
            </a:r>
          </a:p>
        </p:txBody>
      </p:sp>
    </p:spTree>
    <p:extLst>
      <p:ext uri="{BB962C8B-B14F-4D97-AF65-F5344CB8AC3E}">
        <p14:creationId xmlns:p14="http://schemas.microsoft.com/office/powerpoint/2010/main" val="185785875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353A2-9AB5-22B0-77FC-E5D833BEA746}"/>
              </a:ext>
            </a:extLst>
          </p:cNvPr>
          <p:cNvSpPr>
            <a:spLocks noGrp="1"/>
          </p:cNvSpPr>
          <p:nvPr>
            <p:ph type="title"/>
          </p:nvPr>
        </p:nvSpPr>
        <p:spPr>
          <a:xfrm>
            <a:off x="603253" y="539751"/>
            <a:ext cx="7312022" cy="717551"/>
          </a:xfrm>
        </p:spPr>
        <p:txBody>
          <a:bodyPr/>
          <a:lstStyle/>
          <a:p>
            <a:r>
              <a:rPr lang="de-DE" dirty="0"/>
              <a:t>The </a:t>
            </a:r>
            <a:r>
              <a:rPr lang="de-DE" dirty="0" err="1"/>
              <a:t>object</a:t>
            </a:r>
            <a:r>
              <a:rPr lang="de-DE" dirty="0"/>
              <a:t> </a:t>
            </a:r>
            <a:r>
              <a:rPr lang="de-DE" dirty="0" err="1"/>
              <a:t>of</a:t>
            </a:r>
            <a:r>
              <a:rPr lang="de-DE" dirty="0"/>
              <a:t> a </a:t>
            </a:r>
            <a:r>
              <a:rPr lang="de-DE" dirty="0" err="1"/>
              <a:t>theory</a:t>
            </a:r>
            <a:r>
              <a:rPr lang="de-DE" dirty="0"/>
              <a:t> </a:t>
            </a:r>
            <a:r>
              <a:rPr lang="de-DE" dirty="0" err="1"/>
              <a:t>of</a:t>
            </a:r>
            <a:r>
              <a:rPr lang="de-DE" dirty="0"/>
              <a:t> </a:t>
            </a:r>
            <a:r>
              <a:rPr lang="de-DE" dirty="0" err="1"/>
              <a:t>action</a:t>
            </a:r>
            <a:endParaRPr lang="de-DE" dirty="0"/>
          </a:p>
        </p:txBody>
      </p:sp>
      <p:sp>
        <p:nvSpPr>
          <p:cNvPr id="3" name="Textplatzhalter 2">
            <a:extLst>
              <a:ext uri="{FF2B5EF4-FFF2-40B4-BE49-F238E27FC236}">
                <a16:creationId xmlns:a16="http://schemas.microsoft.com/office/drawing/2014/main" id="{A8ABEEFA-37A3-E225-5057-85953BD0A85A}"/>
              </a:ext>
            </a:extLst>
          </p:cNvPr>
          <p:cNvSpPr>
            <a:spLocks noGrp="1"/>
          </p:cNvSpPr>
          <p:nvPr>
            <p:ph type="body" sz="half" idx="1"/>
          </p:nvPr>
        </p:nvSpPr>
        <p:spPr/>
        <p:txBody>
          <a:bodyPr>
            <a:normAutofit/>
          </a:bodyPr>
          <a:lstStyle/>
          <a:p>
            <a:r>
              <a:rPr lang="de-DE" i="1" dirty="0"/>
              <a:t>"'</a:t>
            </a:r>
            <a:r>
              <a:rPr lang="de-DE" i="1" dirty="0" err="1"/>
              <a:t>Acting</a:t>
            </a:r>
            <a:r>
              <a:rPr lang="de-DE" i="1" dirty="0"/>
              <a:t>' </a:t>
            </a:r>
            <a:r>
              <a:rPr lang="de-DE" i="1" dirty="0" err="1"/>
              <a:t>should</a:t>
            </a:r>
            <a:r>
              <a:rPr lang="de-DE" i="1" dirty="0"/>
              <a:t> </a:t>
            </a:r>
            <a:r>
              <a:rPr lang="de-DE" i="1" dirty="0" err="1"/>
              <a:t>mean</a:t>
            </a:r>
            <a:r>
              <a:rPr lang="de-DE" i="1" dirty="0"/>
              <a:t> human </a:t>
            </a:r>
            <a:r>
              <a:rPr lang="de-DE" i="1" dirty="0" err="1"/>
              <a:t>behaviour</a:t>
            </a:r>
            <a:r>
              <a:rPr lang="de-DE" i="1" dirty="0"/>
              <a:t> (</a:t>
            </a:r>
            <a:r>
              <a:rPr lang="de-DE" i="1" dirty="0" err="1"/>
              <a:t>whether</a:t>
            </a:r>
            <a:r>
              <a:rPr lang="de-DE" i="1" dirty="0"/>
              <a:t> external </a:t>
            </a:r>
            <a:r>
              <a:rPr lang="de-DE" i="1" dirty="0" err="1"/>
              <a:t>or</a:t>
            </a:r>
            <a:r>
              <a:rPr lang="de-DE" i="1" dirty="0"/>
              <a:t> internal </a:t>
            </a:r>
            <a:r>
              <a:rPr lang="de-DE" i="1" dirty="0" err="1"/>
              <a:t>action</a:t>
            </a:r>
            <a:r>
              <a:rPr lang="de-DE" i="1" dirty="0"/>
              <a:t>, </a:t>
            </a:r>
            <a:r>
              <a:rPr lang="de-DE" i="1" dirty="0" err="1"/>
              <a:t>omission</a:t>
            </a:r>
            <a:r>
              <a:rPr lang="de-DE" i="1" dirty="0"/>
              <a:t> </a:t>
            </a:r>
            <a:r>
              <a:rPr lang="de-DE" i="1" dirty="0" err="1"/>
              <a:t>or</a:t>
            </a:r>
            <a:r>
              <a:rPr lang="de-DE" i="1" dirty="0"/>
              <a:t> </a:t>
            </a:r>
            <a:r>
              <a:rPr lang="de-DE" i="1" dirty="0" err="1"/>
              <a:t>acquiescence</a:t>
            </a:r>
            <a:r>
              <a:rPr lang="de-DE" i="1" dirty="0"/>
              <a:t>) </a:t>
            </a:r>
            <a:r>
              <a:rPr lang="de-DE" i="1" dirty="0" err="1"/>
              <a:t>if</a:t>
            </a:r>
            <a:r>
              <a:rPr lang="de-DE" i="1" dirty="0"/>
              <a:t> and </a:t>
            </a:r>
            <a:r>
              <a:rPr lang="de-DE" i="1" dirty="0" err="1"/>
              <a:t>insofar</a:t>
            </a:r>
            <a:r>
              <a:rPr lang="de-DE" i="1" dirty="0"/>
              <a:t> </a:t>
            </a:r>
            <a:r>
              <a:rPr lang="de-DE" i="1" dirty="0" err="1"/>
              <a:t>as</a:t>
            </a:r>
            <a:r>
              <a:rPr lang="de-DE" i="1" dirty="0"/>
              <a:t> </a:t>
            </a:r>
            <a:r>
              <a:rPr lang="de-DE" i="1" dirty="0" err="1"/>
              <a:t>the</a:t>
            </a:r>
            <a:r>
              <a:rPr lang="de-DE" i="1" dirty="0"/>
              <a:t> </a:t>
            </a:r>
            <a:r>
              <a:rPr lang="de-DE" i="1" dirty="0" err="1"/>
              <a:t>person</a:t>
            </a:r>
            <a:r>
              <a:rPr lang="de-DE" i="1" dirty="0"/>
              <a:t> </a:t>
            </a:r>
            <a:r>
              <a:rPr lang="de-DE" i="1" dirty="0" err="1"/>
              <a:t>or</a:t>
            </a:r>
            <a:r>
              <a:rPr lang="de-DE" i="1" dirty="0"/>
              <a:t> </a:t>
            </a:r>
            <a:r>
              <a:rPr lang="de-DE" i="1" dirty="0" err="1"/>
              <a:t>persons</a:t>
            </a:r>
            <a:r>
              <a:rPr lang="de-DE" i="1" dirty="0"/>
              <a:t> </a:t>
            </a:r>
            <a:r>
              <a:rPr lang="de-DE" i="1" dirty="0" err="1"/>
              <a:t>acting</a:t>
            </a:r>
            <a:r>
              <a:rPr lang="de-DE" i="1" dirty="0"/>
              <a:t> </a:t>
            </a:r>
            <a:r>
              <a:rPr lang="de-DE" i="1" dirty="0" err="1"/>
              <a:t>associate</a:t>
            </a:r>
            <a:r>
              <a:rPr lang="de-DE" i="1" dirty="0"/>
              <a:t> a </a:t>
            </a:r>
            <a:r>
              <a:rPr lang="de-DE" i="1" dirty="0" err="1"/>
              <a:t>subjective</a:t>
            </a:r>
            <a:r>
              <a:rPr lang="de-DE" i="1" dirty="0"/>
              <a:t> </a:t>
            </a:r>
            <a:r>
              <a:rPr lang="de-DE" i="1" dirty="0" err="1"/>
              <a:t>meaning</a:t>
            </a:r>
            <a:r>
              <a:rPr lang="de-DE" i="1" dirty="0"/>
              <a:t> </a:t>
            </a:r>
            <a:r>
              <a:rPr lang="de-DE" i="1" dirty="0" err="1"/>
              <a:t>with</a:t>
            </a:r>
            <a:r>
              <a:rPr lang="de-DE" i="1" dirty="0"/>
              <a:t> </a:t>
            </a:r>
            <a:r>
              <a:rPr lang="de-DE" i="1" dirty="0" err="1"/>
              <a:t>it</a:t>
            </a:r>
            <a:r>
              <a:rPr lang="de-DE" i="1" dirty="0"/>
              <a:t>". (Weber 2015: 5)</a:t>
            </a:r>
          </a:p>
          <a:p>
            <a:pPr>
              <a:buFont typeface="Wingdings" pitchFamily="2" charset="2"/>
              <a:buChar char="è"/>
            </a:pPr>
            <a:r>
              <a:rPr lang="de-DE" dirty="0"/>
              <a:t>Action </a:t>
            </a:r>
            <a:r>
              <a:rPr lang="de-DE" dirty="0" err="1"/>
              <a:t>as</a:t>
            </a:r>
            <a:r>
              <a:rPr lang="de-DE" dirty="0"/>
              <a:t> a "</a:t>
            </a:r>
            <a:r>
              <a:rPr lang="de-DE" dirty="0" err="1"/>
              <a:t>special</a:t>
            </a:r>
            <a:r>
              <a:rPr lang="de-DE" dirty="0"/>
              <a:t> </a:t>
            </a:r>
            <a:r>
              <a:rPr lang="de-DE" dirty="0" err="1"/>
              <a:t>case</a:t>
            </a:r>
            <a:r>
              <a:rPr lang="de-DE" dirty="0"/>
              <a:t>" </a:t>
            </a:r>
            <a:r>
              <a:rPr lang="de-DE" dirty="0" err="1"/>
              <a:t>of</a:t>
            </a:r>
            <a:r>
              <a:rPr lang="de-DE" dirty="0"/>
              <a:t> </a:t>
            </a:r>
            <a:r>
              <a:rPr lang="de-DE" dirty="0" err="1"/>
              <a:t>behavior</a:t>
            </a:r>
            <a:r>
              <a:rPr lang="de-DE" dirty="0"/>
              <a:t>: </a:t>
            </a:r>
          </a:p>
          <a:p>
            <a:pPr lvl="1"/>
            <a:r>
              <a:rPr lang="de-DE" dirty="0" err="1"/>
              <a:t>Behavior</a:t>
            </a:r>
            <a:r>
              <a:rPr lang="de-DE" dirty="0"/>
              <a:t> </a:t>
            </a:r>
            <a:r>
              <a:rPr lang="de-DE" dirty="0" err="1"/>
              <a:t>becomes</a:t>
            </a:r>
            <a:r>
              <a:rPr lang="de-DE" dirty="0"/>
              <a:t> </a:t>
            </a:r>
            <a:r>
              <a:rPr lang="de-DE" dirty="0" err="1"/>
              <a:t>action</a:t>
            </a:r>
            <a:r>
              <a:rPr lang="de-DE" dirty="0"/>
              <a:t> </a:t>
            </a:r>
            <a:r>
              <a:rPr lang="de-DE" dirty="0" err="1"/>
              <a:t>when</a:t>
            </a:r>
            <a:r>
              <a:rPr lang="de-DE" dirty="0"/>
              <a:t> </a:t>
            </a:r>
            <a:r>
              <a:rPr lang="de-DE" dirty="0" err="1"/>
              <a:t>something</a:t>
            </a:r>
            <a:r>
              <a:rPr lang="de-DE" dirty="0"/>
              <a:t> </a:t>
            </a:r>
            <a:r>
              <a:rPr lang="de-DE" dirty="0" err="1"/>
              <a:t>is</a:t>
            </a:r>
            <a:r>
              <a:rPr lang="de-DE" dirty="0"/>
              <a:t> </a:t>
            </a:r>
            <a:r>
              <a:rPr lang="de-DE" dirty="0" err="1"/>
              <a:t>done</a:t>
            </a:r>
            <a:r>
              <a:rPr lang="de-DE" dirty="0"/>
              <a:t> </a:t>
            </a:r>
            <a:r>
              <a:rPr lang="de-DE" dirty="0" err="1"/>
              <a:t>with</a:t>
            </a:r>
            <a:r>
              <a:rPr lang="de-DE" dirty="0"/>
              <a:t> an </a:t>
            </a:r>
            <a:r>
              <a:rPr lang="de-DE" dirty="0" err="1"/>
              <a:t>intention</a:t>
            </a:r>
            <a:r>
              <a:rPr lang="de-DE" dirty="0"/>
              <a:t>/</a:t>
            </a:r>
            <a:r>
              <a:rPr lang="de-DE" dirty="0" err="1"/>
              <a:t>intentionally</a:t>
            </a:r>
            <a:r>
              <a:rPr lang="de-DE" dirty="0"/>
              <a:t>. -&gt; Action </a:t>
            </a:r>
            <a:r>
              <a:rPr lang="de-DE" dirty="0" err="1"/>
              <a:t>is</a:t>
            </a:r>
            <a:r>
              <a:rPr lang="de-DE" dirty="0"/>
              <a:t> </a:t>
            </a:r>
            <a:r>
              <a:rPr lang="de-DE" dirty="0" err="1"/>
              <a:t>the</a:t>
            </a:r>
            <a:r>
              <a:rPr lang="de-DE" dirty="0"/>
              <a:t> </a:t>
            </a:r>
            <a:r>
              <a:rPr lang="de-DE" dirty="0" err="1"/>
              <a:t>result</a:t>
            </a:r>
            <a:r>
              <a:rPr lang="de-DE" dirty="0"/>
              <a:t> </a:t>
            </a:r>
            <a:r>
              <a:rPr lang="de-DE" dirty="0" err="1"/>
              <a:t>of</a:t>
            </a:r>
            <a:r>
              <a:rPr lang="de-DE" dirty="0"/>
              <a:t> a </a:t>
            </a:r>
            <a:r>
              <a:rPr lang="de-DE" dirty="0" err="1"/>
              <a:t>conscious</a:t>
            </a:r>
            <a:r>
              <a:rPr lang="de-DE" dirty="0"/>
              <a:t> </a:t>
            </a:r>
            <a:r>
              <a:rPr lang="de-DE" dirty="0" err="1"/>
              <a:t>decision</a:t>
            </a:r>
            <a:r>
              <a:rPr lang="de-DE" dirty="0"/>
              <a:t>.</a:t>
            </a:r>
          </a:p>
          <a:p>
            <a:pPr lvl="1"/>
            <a:r>
              <a:rPr lang="de-DE" dirty="0"/>
              <a:t>Non-action - </a:t>
            </a:r>
            <a:r>
              <a:rPr lang="de-DE" dirty="0" err="1"/>
              <a:t>the</a:t>
            </a:r>
            <a:r>
              <a:rPr lang="de-DE" dirty="0"/>
              <a:t> </a:t>
            </a:r>
            <a:r>
              <a:rPr lang="de-DE" dirty="0" err="1"/>
              <a:t>omission</a:t>
            </a:r>
            <a:r>
              <a:rPr lang="de-DE" dirty="0"/>
              <a:t> </a:t>
            </a:r>
            <a:r>
              <a:rPr lang="de-DE" dirty="0" err="1"/>
              <a:t>of</a:t>
            </a:r>
            <a:r>
              <a:rPr lang="de-DE" dirty="0"/>
              <a:t> an </a:t>
            </a:r>
            <a:r>
              <a:rPr lang="de-DE" dirty="0" err="1"/>
              <a:t>action</a:t>
            </a:r>
            <a:r>
              <a:rPr lang="de-DE" dirty="0"/>
              <a:t> </a:t>
            </a:r>
            <a:r>
              <a:rPr lang="de-DE" dirty="0" err="1"/>
              <a:t>as</a:t>
            </a:r>
            <a:r>
              <a:rPr lang="de-DE" dirty="0"/>
              <a:t> a </a:t>
            </a:r>
            <a:r>
              <a:rPr lang="de-DE" dirty="0" err="1"/>
              <a:t>result</a:t>
            </a:r>
            <a:r>
              <a:rPr lang="de-DE" dirty="0"/>
              <a:t> </a:t>
            </a:r>
            <a:r>
              <a:rPr lang="de-DE" dirty="0" err="1"/>
              <a:t>of</a:t>
            </a:r>
            <a:r>
              <a:rPr lang="de-DE" dirty="0"/>
              <a:t> a </a:t>
            </a:r>
            <a:r>
              <a:rPr lang="de-DE" dirty="0" err="1"/>
              <a:t>conscious</a:t>
            </a:r>
            <a:r>
              <a:rPr lang="de-DE" dirty="0"/>
              <a:t> </a:t>
            </a:r>
            <a:r>
              <a:rPr lang="de-DE" dirty="0" err="1"/>
              <a:t>selection</a:t>
            </a:r>
            <a:r>
              <a:rPr lang="de-DE" dirty="0"/>
              <a:t> - </a:t>
            </a:r>
            <a:r>
              <a:rPr lang="de-DE" dirty="0" err="1"/>
              <a:t>is</a:t>
            </a:r>
            <a:r>
              <a:rPr lang="de-DE" dirty="0"/>
              <a:t> also </a:t>
            </a:r>
            <a:r>
              <a:rPr lang="de-DE" dirty="0" err="1"/>
              <a:t>action</a:t>
            </a:r>
            <a:endParaRPr lang="de-DE" dirty="0"/>
          </a:p>
        </p:txBody>
      </p:sp>
    </p:spTree>
    <p:extLst>
      <p:ext uri="{BB962C8B-B14F-4D97-AF65-F5344CB8AC3E}">
        <p14:creationId xmlns:p14="http://schemas.microsoft.com/office/powerpoint/2010/main" val="80013382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485DA3-B385-00BB-01EC-7FC21D929830}"/>
              </a:ext>
            </a:extLst>
          </p:cNvPr>
          <p:cNvSpPr>
            <a:spLocks noGrp="1"/>
          </p:cNvSpPr>
          <p:nvPr>
            <p:ph type="title"/>
          </p:nvPr>
        </p:nvSpPr>
        <p:spPr>
          <a:xfrm>
            <a:off x="603252" y="539751"/>
            <a:ext cx="6911973" cy="717551"/>
          </a:xfrm>
        </p:spPr>
        <p:txBody>
          <a:bodyPr/>
          <a:lstStyle/>
          <a:p>
            <a:r>
              <a:rPr lang="de-DE" dirty="0"/>
              <a:t>The rational </a:t>
            </a:r>
            <a:r>
              <a:rPr lang="de-DE" dirty="0" err="1"/>
              <a:t>choice</a:t>
            </a:r>
            <a:r>
              <a:rPr lang="de-DE" dirty="0"/>
              <a:t> </a:t>
            </a:r>
            <a:r>
              <a:rPr lang="de-DE" dirty="0" err="1"/>
              <a:t>approach</a:t>
            </a:r>
            <a:endParaRPr lang="de-DE" dirty="0"/>
          </a:p>
        </p:txBody>
      </p:sp>
      <p:sp>
        <p:nvSpPr>
          <p:cNvPr id="3" name="Textplatzhalter 2">
            <a:extLst>
              <a:ext uri="{FF2B5EF4-FFF2-40B4-BE49-F238E27FC236}">
                <a16:creationId xmlns:a16="http://schemas.microsoft.com/office/drawing/2014/main" id="{A8F6B1E6-7538-F491-8739-365A638F9BDC}"/>
              </a:ext>
            </a:extLst>
          </p:cNvPr>
          <p:cNvSpPr>
            <a:spLocks noGrp="1"/>
          </p:cNvSpPr>
          <p:nvPr>
            <p:ph type="body" sz="half" idx="1"/>
          </p:nvPr>
        </p:nvSpPr>
        <p:spPr/>
        <p:txBody>
          <a:bodyPr>
            <a:normAutofit fontScale="62500" lnSpcReduction="20000"/>
          </a:bodyPr>
          <a:lstStyle/>
          <a:p>
            <a:pPr>
              <a:buFont typeface="Wingdings" pitchFamily="2" charset="2"/>
              <a:buChar char="è"/>
            </a:pPr>
            <a:r>
              <a:rPr lang="de-DE" dirty="0"/>
              <a:t>Collective </a:t>
            </a:r>
            <a:r>
              <a:rPr lang="de-DE" dirty="0" err="1"/>
              <a:t>term</a:t>
            </a:r>
            <a:r>
              <a:rPr lang="de-DE" dirty="0"/>
              <a:t> </a:t>
            </a:r>
            <a:r>
              <a:rPr lang="de-DE" dirty="0" err="1"/>
              <a:t>for</a:t>
            </a:r>
            <a:r>
              <a:rPr lang="de-DE" dirty="0"/>
              <a:t> a </a:t>
            </a:r>
            <a:r>
              <a:rPr lang="de-DE" dirty="0" err="1"/>
              <a:t>variety</a:t>
            </a:r>
            <a:r>
              <a:rPr lang="de-DE" dirty="0"/>
              <a:t> </a:t>
            </a:r>
            <a:r>
              <a:rPr lang="de-DE" dirty="0" err="1"/>
              <a:t>of</a:t>
            </a:r>
            <a:r>
              <a:rPr lang="de-DE" dirty="0"/>
              <a:t> </a:t>
            </a:r>
            <a:r>
              <a:rPr lang="de-DE" dirty="0" err="1"/>
              <a:t>theories</a:t>
            </a:r>
            <a:r>
              <a:rPr lang="de-DE" dirty="0"/>
              <a:t> </a:t>
            </a:r>
            <a:r>
              <a:rPr lang="de-DE" dirty="0" err="1"/>
              <a:t>with</a:t>
            </a:r>
            <a:r>
              <a:rPr lang="de-DE" dirty="0"/>
              <a:t> </a:t>
            </a:r>
            <a:r>
              <a:rPr lang="de-DE" dirty="0" err="1"/>
              <a:t>common</a:t>
            </a:r>
            <a:r>
              <a:rPr lang="de-DE" dirty="0"/>
              <a:t> </a:t>
            </a:r>
            <a:r>
              <a:rPr lang="de-DE" dirty="0" err="1"/>
              <a:t>basic</a:t>
            </a:r>
            <a:r>
              <a:rPr lang="de-DE" dirty="0"/>
              <a:t> </a:t>
            </a:r>
            <a:r>
              <a:rPr lang="de-DE" dirty="0" err="1"/>
              <a:t>assumptions</a:t>
            </a:r>
            <a:r>
              <a:rPr lang="de-DE" dirty="0"/>
              <a:t> </a:t>
            </a:r>
          </a:p>
          <a:p>
            <a:pPr marL="0" indent="0">
              <a:buNone/>
            </a:pPr>
            <a:r>
              <a:rPr lang="de-DE" b="1" dirty="0"/>
              <a:t>Core </a:t>
            </a:r>
            <a:r>
              <a:rPr lang="de-DE" b="1" dirty="0" err="1"/>
              <a:t>assumptions</a:t>
            </a:r>
            <a:r>
              <a:rPr lang="de-DE" b="1" dirty="0"/>
              <a:t> </a:t>
            </a:r>
            <a:r>
              <a:rPr lang="de-DE" b="1" dirty="0" err="1"/>
              <a:t>of</a:t>
            </a:r>
            <a:r>
              <a:rPr lang="de-DE" b="1" dirty="0"/>
              <a:t> </a:t>
            </a:r>
            <a:r>
              <a:rPr lang="de-DE" b="1" dirty="0" err="1"/>
              <a:t>action</a:t>
            </a:r>
            <a:r>
              <a:rPr lang="de-DE" b="1" dirty="0"/>
              <a:t> </a:t>
            </a:r>
            <a:r>
              <a:rPr lang="de-DE" b="1" dirty="0" err="1"/>
              <a:t>theory</a:t>
            </a:r>
            <a:r>
              <a:rPr lang="de-DE" b="1" dirty="0"/>
              <a:t> </a:t>
            </a:r>
          </a:p>
          <a:p>
            <a:pPr marL="514350" indent="-514350">
              <a:buAutoNum type="arabicPeriod"/>
            </a:pPr>
            <a:r>
              <a:rPr lang="de-DE" dirty="0" err="1"/>
              <a:t>Assumption</a:t>
            </a:r>
            <a:r>
              <a:rPr lang="de-DE" dirty="0"/>
              <a:t> </a:t>
            </a:r>
            <a:r>
              <a:rPr lang="de-DE" dirty="0" err="1"/>
              <a:t>of</a:t>
            </a:r>
            <a:r>
              <a:rPr lang="de-DE" dirty="0"/>
              <a:t> Preference </a:t>
            </a:r>
          </a:p>
          <a:p>
            <a:pPr lvl="1"/>
            <a:r>
              <a:rPr lang="de-DE" dirty="0"/>
              <a:t>Actors </a:t>
            </a:r>
            <a:r>
              <a:rPr lang="de-DE" dirty="0" err="1"/>
              <a:t>know</a:t>
            </a:r>
            <a:r>
              <a:rPr lang="de-DE" dirty="0"/>
              <a:t> </a:t>
            </a:r>
            <a:r>
              <a:rPr lang="de-DE" dirty="0" err="1"/>
              <a:t>their</a:t>
            </a:r>
            <a:r>
              <a:rPr lang="de-DE" dirty="0"/>
              <a:t> </a:t>
            </a:r>
            <a:r>
              <a:rPr lang="de-DE" dirty="0" err="1"/>
              <a:t>goals</a:t>
            </a:r>
            <a:endParaRPr lang="de-DE" dirty="0"/>
          </a:p>
          <a:p>
            <a:pPr lvl="1"/>
            <a:r>
              <a:rPr lang="de-DE" dirty="0" err="1"/>
              <a:t>Their</a:t>
            </a:r>
            <a:r>
              <a:rPr lang="de-DE" dirty="0"/>
              <a:t> </a:t>
            </a:r>
            <a:r>
              <a:rPr lang="de-DE" dirty="0" err="1"/>
              <a:t>actions</a:t>
            </a:r>
            <a:r>
              <a:rPr lang="de-DE" dirty="0"/>
              <a:t> </a:t>
            </a:r>
            <a:r>
              <a:rPr lang="de-DE" dirty="0" err="1"/>
              <a:t>serve</a:t>
            </a:r>
            <a:r>
              <a:rPr lang="de-DE" dirty="0"/>
              <a:t> </a:t>
            </a:r>
            <a:r>
              <a:rPr lang="de-DE" dirty="0" err="1"/>
              <a:t>to</a:t>
            </a:r>
            <a:r>
              <a:rPr lang="de-DE" dirty="0"/>
              <a:t> </a:t>
            </a:r>
            <a:r>
              <a:rPr lang="de-DE" dirty="0" err="1"/>
              <a:t>realize</a:t>
            </a:r>
            <a:r>
              <a:rPr lang="de-DE" dirty="0"/>
              <a:t> </a:t>
            </a:r>
            <a:r>
              <a:rPr lang="de-DE" dirty="0" err="1"/>
              <a:t>these</a:t>
            </a:r>
            <a:r>
              <a:rPr lang="de-DE" dirty="0"/>
              <a:t> </a:t>
            </a:r>
            <a:r>
              <a:rPr lang="de-DE" dirty="0" err="1"/>
              <a:t>goals</a:t>
            </a:r>
            <a:endParaRPr lang="de-DE" dirty="0"/>
          </a:p>
          <a:p>
            <a:pPr marL="514350" indent="-514350">
              <a:buFont typeface="+mj-lt"/>
              <a:buAutoNum type="arabicPeriod"/>
            </a:pPr>
            <a:r>
              <a:rPr lang="de-DE" dirty="0" err="1"/>
              <a:t>Assumption</a:t>
            </a:r>
            <a:r>
              <a:rPr lang="de-DE" dirty="0"/>
              <a:t> </a:t>
            </a:r>
            <a:r>
              <a:rPr lang="de-DE" dirty="0" err="1"/>
              <a:t>of</a:t>
            </a:r>
            <a:r>
              <a:rPr lang="de-DE" dirty="0"/>
              <a:t> </a:t>
            </a:r>
            <a:r>
              <a:rPr lang="de-DE" dirty="0" err="1"/>
              <a:t>Restriction</a:t>
            </a:r>
            <a:endParaRPr lang="de-DE" dirty="0"/>
          </a:p>
          <a:p>
            <a:pPr lvl="1"/>
            <a:r>
              <a:rPr lang="de-DE" dirty="0" err="1"/>
              <a:t>Opportunities</a:t>
            </a:r>
            <a:r>
              <a:rPr lang="de-DE" dirty="0"/>
              <a:t> and </a:t>
            </a:r>
            <a:r>
              <a:rPr lang="de-DE" dirty="0" err="1"/>
              <a:t>restrictions</a:t>
            </a:r>
            <a:r>
              <a:rPr lang="de-DE" dirty="0"/>
              <a:t> </a:t>
            </a:r>
            <a:r>
              <a:rPr lang="de-DE" dirty="0" err="1"/>
              <a:t>influence</a:t>
            </a:r>
            <a:r>
              <a:rPr lang="de-DE" dirty="0"/>
              <a:t> </a:t>
            </a:r>
            <a:r>
              <a:rPr lang="de-DE" dirty="0" err="1"/>
              <a:t>actions</a:t>
            </a:r>
            <a:r>
              <a:rPr lang="de-DE" dirty="0"/>
              <a:t>. </a:t>
            </a:r>
          </a:p>
          <a:p>
            <a:pPr marL="514350" indent="-514350">
              <a:buFont typeface="+mj-lt"/>
              <a:buAutoNum type="arabicPeriod"/>
            </a:pPr>
            <a:r>
              <a:rPr lang="de-DE" dirty="0" err="1"/>
              <a:t>Assumption</a:t>
            </a:r>
            <a:r>
              <a:rPr lang="de-DE" dirty="0"/>
              <a:t> </a:t>
            </a:r>
            <a:r>
              <a:rPr lang="de-DE" dirty="0" err="1"/>
              <a:t>of</a:t>
            </a:r>
            <a:r>
              <a:rPr lang="de-DE" dirty="0"/>
              <a:t> </a:t>
            </a:r>
            <a:r>
              <a:rPr lang="de-DE" dirty="0" err="1"/>
              <a:t>Maximization</a:t>
            </a:r>
            <a:r>
              <a:rPr lang="de-DE" dirty="0"/>
              <a:t> </a:t>
            </a:r>
          </a:p>
          <a:p>
            <a:pPr lvl="1"/>
            <a:r>
              <a:rPr lang="de-DE" dirty="0"/>
              <a:t>Actors </a:t>
            </a:r>
            <a:r>
              <a:rPr lang="de-DE" dirty="0" err="1"/>
              <a:t>choose</a:t>
            </a:r>
            <a:r>
              <a:rPr lang="de-DE" dirty="0"/>
              <a:t> </a:t>
            </a:r>
            <a:r>
              <a:rPr lang="de-DE" dirty="0" err="1"/>
              <a:t>the</a:t>
            </a:r>
            <a:r>
              <a:rPr lang="de-DE" dirty="0"/>
              <a:t> alternative </a:t>
            </a:r>
            <a:r>
              <a:rPr lang="de-DE" dirty="0" err="1"/>
              <a:t>course</a:t>
            </a:r>
            <a:r>
              <a:rPr lang="de-DE" dirty="0"/>
              <a:t> </a:t>
            </a:r>
            <a:r>
              <a:rPr lang="de-DE" dirty="0" err="1"/>
              <a:t>of</a:t>
            </a:r>
            <a:r>
              <a:rPr lang="de-DE" dirty="0"/>
              <a:t> </a:t>
            </a:r>
            <a:r>
              <a:rPr lang="de-DE" dirty="0" err="1"/>
              <a:t>action</a:t>
            </a:r>
            <a:r>
              <a:rPr lang="de-DE" dirty="0"/>
              <a:t> </a:t>
            </a:r>
            <a:r>
              <a:rPr lang="de-DE" dirty="0" err="1"/>
              <a:t>that</a:t>
            </a:r>
            <a:r>
              <a:rPr lang="de-DE" dirty="0"/>
              <a:t> - </a:t>
            </a:r>
            <a:r>
              <a:rPr lang="de-DE" dirty="0" err="1"/>
              <a:t>under</a:t>
            </a:r>
            <a:r>
              <a:rPr lang="de-DE" dirty="0"/>
              <a:t> </a:t>
            </a:r>
            <a:r>
              <a:rPr lang="de-DE" dirty="0" err="1"/>
              <a:t>the</a:t>
            </a:r>
            <a:r>
              <a:rPr lang="de-DE" dirty="0"/>
              <a:t> </a:t>
            </a:r>
            <a:r>
              <a:rPr lang="de-DE" dirty="0" err="1"/>
              <a:t>given</a:t>
            </a:r>
            <a:r>
              <a:rPr lang="de-DE" dirty="0"/>
              <a:t> </a:t>
            </a:r>
            <a:r>
              <a:rPr lang="de-DE" dirty="0" err="1"/>
              <a:t>restrictions</a:t>
            </a:r>
            <a:r>
              <a:rPr lang="de-DE" dirty="0"/>
              <a:t> - </a:t>
            </a:r>
            <a:r>
              <a:rPr lang="de-DE" dirty="0" err="1"/>
              <a:t>best</a:t>
            </a:r>
            <a:r>
              <a:rPr lang="de-DE" dirty="0"/>
              <a:t> </a:t>
            </a:r>
            <a:r>
              <a:rPr lang="de-DE" dirty="0" err="1"/>
              <a:t>suits</a:t>
            </a:r>
            <a:r>
              <a:rPr lang="de-DE" dirty="0"/>
              <a:t> </a:t>
            </a:r>
            <a:r>
              <a:rPr lang="de-DE" dirty="0" err="1"/>
              <a:t>the</a:t>
            </a:r>
            <a:r>
              <a:rPr lang="de-DE" dirty="0"/>
              <a:t> </a:t>
            </a:r>
            <a:r>
              <a:rPr lang="de-DE" dirty="0" err="1"/>
              <a:t>realization</a:t>
            </a:r>
            <a:r>
              <a:rPr lang="de-DE" dirty="0"/>
              <a:t> </a:t>
            </a:r>
            <a:r>
              <a:rPr lang="de-DE" dirty="0" err="1"/>
              <a:t>of</a:t>
            </a:r>
            <a:r>
              <a:rPr lang="de-DE" dirty="0"/>
              <a:t> </a:t>
            </a:r>
            <a:r>
              <a:rPr lang="de-DE" dirty="0" err="1"/>
              <a:t>the</a:t>
            </a:r>
            <a:r>
              <a:rPr lang="de-DE" dirty="0"/>
              <a:t> </a:t>
            </a:r>
            <a:r>
              <a:rPr lang="de-DE" dirty="0" err="1"/>
              <a:t>preferences</a:t>
            </a:r>
            <a:r>
              <a:rPr lang="de-DE" dirty="0"/>
              <a:t>. </a:t>
            </a:r>
          </a:p>
          <a:p>
            <a:pPr>
              <a:buFont typeface="Wingdings" pitchFamily="2" charset="2"/>
              <a:buChar char="è"/>
            </a:pPr>
            <a:r>
              <a:rPr lang="de-DE" dirty="0"/>
              <a:t>The </a:t>
            </a:r>
            <a:r>
              <a:rPr lang="de-DE" dirty="0" err="1"/>
              <a:t>actors</a:t>
            </a:r>
            <a:r>
              <a:rPr lang="de-DE" dirty="0"/>
              <a:t>' </a:t>
            </a:r>
            <a:r>
              <a:rPr lang="de-DE" dirty="0" err="1"/>
              <a:t>actions</a:t>
            </a:r>
            <a:r>
              <a:rPr lang="de-DE" dirty="0"/>
              <a:t> </a:t>
            </a:r>
            <a:r>
              <a:rPr lang="de-DE" dirty="0" err="1"/>
              <a:t>are</a:t>
            </a:r>
            <a:r>
              <a:rPr lang="de-DE" dirty="0"/>
              <a:t> </a:t>
            </a:r>
            <a:r>
              <a:rPr lang="de-DE" dirty="0" err="1"/>
              <a:t>preceded</a:t>
            </a:r>
            <a:r>
              <a:rPr lang="de-DE" dirty="0"/>
              <a:t> </a:t>
            </a:r>
            <a:r>
              <a:rPr lang="de-DE" dirty="0" err="1"/>
              <a:t>by</a:t>
            </a:r>
            <a:r>
              <a:rPr lang="de-DE" dirty="0"/>
              <a:t> a </a:t>
            </a:r>
            <a:r>
              <a:rPr lang="de-DE" dirty="0" err="1"/>
              <a:t>decision-making</a:t>
            </a:r>
            <a:r>
              <a:rPr lang="de-DE" dirty="0"/>
              <a:t> </a:t>
            </a:r>
            <a:r>
              <a:rPr lang="de-DE" dirty="0" err="1"/>
              <a:t>process</a:t>
            </a:r>
            <a:r>
              <a:rPr lang="de-DE" dirty="0"/>
              <a:t> in </a:t>
            </a:r>
            <a:r>
              <a:rPr lang="de-DE" dirty="0" err="1"/>
              <a:t>which</a:t>
            </a:r>
            <a:r>
              <a:rPr lang="de-DE" dirty="0"/>
              <a:t> </a:t>
            </a:r>
            <a:r>
              <a:rPr lang="de-DE" dirty="0" err="1"/>
              <a:t>they</a:t>
            </a:r>
            <a:r>
              <a:rPr lang="de-DE" dirty="0"/>
              <a:t> </a:t>
            </a:r>
            <a:r>
              <a:rPr lang="de-DE" dirty="0" err="1"/>
              <a:t>make</a:t>
            </a:r>
            <a:r>
              <a:rPr lang="de-DE" dirty="0"/>
              <a:t> “rational” </a:t>
            </a:r>
            <a:r>
              <a:rPr lang="de-DE" dirty="0" err="1"/>
              <a:t>use</a:t>
            </a:r>
            <a:r>
              <a:rPr lang="de-DE" dirty="0"/>
              <a:t> </a:t>
            </a:r>
            <a:r>
              <a:rPr lang="de-DE" dirty="0" err="1"/>
              <a:t>of</a:t>
            </a:r>
            <a:r>
              <a:rPr lang="de-DE" dirty="0"/>
              <a:t> </a:t>
            </a:r>
            <a:r>
              <a:rPr lang="de-DE" dirty="0" err="1"/>
              <a:t>available</a:t>
            </a:r>
            <a:r>
              <a:rPr lang="de-DE" dirty="0"/>
              <a:t> </a:t>
            </a:r>
            <a:r>
              <a:rPr lang="de-DE" dirty="0" err="1"/>
              <a:t>information</a:t>
            </a:r>
            <a:r>
              <a:rPr lang="de-DE" dirty="0"/>
              <a:t>.</a:t>
            </a:r>
          </a:p>
        </p:txBody>
      </p:sp>
    </p:spTree>
    <p:extLst>
      <p:ext uri="{BB962C8B-B14F-4D97-AF65-F5344CB8AC3E}">
        <p14:creationId xmlns:p14="http://schemas.microsoft.com/office/powerpoint/2010/main" val="428111953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8BAA67-A00E-3EE4-199A-22C70C18887B}"/>
              </a:ext>
            </a:extLst>
          </p:cNvPr>
          <p:cNvSpPr>
            <a:spLocks noGrp="1"/>
          </p:cNvSpPr>
          <p:nvPr>
            <p:ph type="title"/>
          </p:nvPr>
        </p:nvSpPr>
        <p:spPr>
          <a:xfrm>
            <a:off x="603253" y="539751"/>
            <a:ext cx="6469060" cy="717551"/>
          </a:xfrm>
        </p:spPr>
        <p:txBody>
          <a:bodyPr/>
          <a:lstStyle/>
          <a:p>
            <a:r>
              <a:rPr lang="de-DE" dirty="0"/>
              <a:t>The rational </a:t>
            </a:r>
            <a:r>
              <a:rPr lang="de-DE" dirty="0" err="1"/>
              <a:t>choice</a:t>
            </a:r>
            <a:r>
              <a:rPr lang="de-DE" dirty="0"/>
              <a:t> </a:t>
            </a:r>
            <a:r>
              <a:rPr lang="de-DE" dirty="0" err="1"/>
              <a:t>approach</a:t>
            </a:r>
            <a:endParaRPr lang="de-DE" dirty="0"/>
          </a:p>
        </p:txBody>
      </p:sp>
      <p:sp>
        <p:nvSpPr>
          <p:cNvPr id="3" name="Textplatzhalter 2">
            <a:extLst>
              <a:ext uri="{FF2B5EF4-FFF2-40B4-BE49-F238E27FC236}">
                <a16:creationId xmlns:a16="http://schemas.microsoft.com/office/drawing/2014/main" id="{DCD3E4CC-FA5E-3C86-7B03-BFA9655385D9}"/>
              </a:ext>
            </a:extLst>
          </p:cNvPr>
          <p:cNvSpPr>
            <a:spLocks noGrp="1"/>
          </p:cNvSpPr>
          <p:nvPr>
            <p:ph type="body" sz="half" idx="1"/>
          </p:nvPr>
        </p:nvSpPr>
        <p:spPr/>
        <p:txBody>
          <a:bodyPr>
            <a:normAutofit fontScale="85000" lnSpcReduction="20000"/>
          </a:bodyPr>
          <a:lstStyle/>
          <a:p>
            <a:pPr marL="0" indent="0">
              <a:buNone/>
            </a:pPr>
            <a:r>
              <a:rPr lang="de-DE" dirty="0"/>
              <a:t>Human </a:t>
            </a:r>
            <a:r>
              <a:rPr lang="de-DE" dirty="0" err="1"/>
              <a:t>beings</a:t>
            </a:r>
            <a:r>
              <a:rPr lang="de-DE" dirty="0"/>
              <a:t> </a:t>
            </a:r>
            <a:r>
              <a:rPr lang="de-DE" dirty="0" err="1"/>
              <a:t>as</a:t>
            </a:r>
            <a:r>
              <a:rPr lang="de-DE" dirty="0"/>
              <a:t> homo oeconomicus? </a:t>
            </a:r>
          </a:p>
          <a:p>
            <a:r>
              <a:rPr lang="de-DE" dirty="0"/>
              <a:t>Homo oeconomicus </a:t>
            </a:r>
            <a:r>
              <a:rPr lang="de-DE" dirty="0" err="1"/>
              <a:t>as</a:t>
            </a:r>
            <a:r>
              <a:rPr lang="de-DE" dirty="0"/>
              <a:t> a classic rational </a:t>
            </a:r>
            <a:r>
              <a:rPr lang="de-DE" dirty="0" err="1"/>
              <a:t>choice</a:t>
            </a:r>
            <a:r>
              <a:rPr lang="de-DE" dirty="0"/>
              <a:t> </a:t>
            </a:r>
            <a:r>
              <a:rPr lang="de-DE" dirty="0" err="1"/>
              <a:t>theory</a:t>
            </a:r>
            <a:r>
              <a:rPr lang="de-DE" dirty="0"/>
              <a:t> </a:t>
            </a:r>
            <a:r>
              <a:rPr lang="de-DE" dirty="0" err="1"/>
              <a:t>of</a:t>
            </a:r>
            <a:r>
              <a:rPr lang="de-DE" dirty="0"/>
              <a:t> </a:t>
            </a:r>
            <a:r>
              <a:rPr lang="de-DE" dirty="0" err="1"/>
              <a:t>economics</a:t>
            </a:r>
            <a:endParaRPr lang="de-DE" dirty="0"/>
          </a:p>
          <a:p>
            <a:r>
              <a:rPr lang="de-DE" dirty="0"/>
              <a:t>The homo oeconomicus </a:t>
            </a:r>
            <a:r>
              <a:rPr lang="de-DE" dirty="0" err="1"/>
              <a:t>is</a:t>
            </a:r>
            <a:r>
              <a:rPr lang="de-DE" dirty="0"/>
              <a:t> </a:t>
            </a:r>
            <a:r>
              <a:rPr lang="de-DE" dirty="0" err="1"/>
              <a:t>characterized</a:t>
            </a:r>
            <a:r>
              <a:rPr lang="de-DE" dirty="0"/>
              <a:t> </a:t>
            </a:r>
            <a:r>
              <a:rPr lang="de-DE" dirty="0" err="1"/>
              <a:t>by</a:t>
            </a:r>
            <a:r>
              <a:rPr lang="de-DE" dirty="0"/>
              <a:t> </a:t>
            </a:r>
          </a:p>
          <a:p>
            <a:pPr lvl="1"/>
            <a:r>
              <a:rPr lang="de-DE" dirty="0"/>
              <a:t>The </a:t>
            </a:r>
            <a:r>
              <a:rPr lang="de-DE" dirty="0" err="1"/>
              <a:t>pursuit</a:t>
            </a:r>
            <a:r>
              <a:rPr lang="de-DE" dirty="0"/>
              <a:t> </a:t>
            </a:r>
            <a:r>
              <a:rPr lang="de-DE" dirty="0" err="1"/>
              <a:t>of</a:t>
            </a:r>
            <a:r>
              <a:rPr lang="de-DE" dirty="0"/>
              <a:t> </a:t>
            </a:r>
            <a:r>
              <a:rPr lang="de-DE" dirty="0" err="1"/>
              <a:t>utility</a:t>
            </a:r>
            <a:r>
              <a:rPr lang="de-DE" dirty="0"/>
              <a:t> </a:t>
            </a:r>
            <a:r>
              <a:rPr lang="de-DE" dirty="0" err="1"/>
              <a:t>maximization</a:t>
            </a:r>
            <a:r>
              <a:rPr lang="de-DE" dirty="0"/>
              <a:t> </a:t>
            </a:r>
            <a:r>
              <a:rPr lang="de-DE" dirty="0" err="1"/>
              <a:t>of</a:t>
            </a:r>
            <a:r>
              <a:rPr lang="de-DE" dirty="0"/>
              <a:t> material</a:t>
            </a:r>
          </a:p>
          <a:p>
            <a:pPr lvl="1"/>
            <a:r>
              <a:rPr lang="de-DE" dirty="0"/>
              <a:t>"</a:t>
            </a:r>
            <a:r>
              <a:rPr lang="de-DE" dirty="0" err="1"/>
              <a:t>Objectively</a:t>
            </a:r>
            <a:r>
              <a:rPr lang="de-DE" dirty="0"/>
              <a:t> rational" </a:t>
            </a:r>
            <a:r>
              <a:rPr lang="de-DE" dirty="0" err="1"/>
              <a:t>decisions</a:t>
            </a:r>
            <a:r>
              <a:rPr lang="de-DE" dirty="0"/>
              <a:t> </a:t>
            </a:r>
          </a:p>
          <a:p>
            <a:pPr lvl="1"/>
            <a:r>
              <a:rPr lang="de-DE" dirty="0" err="1"/>
              <a:t>Being</a:t>
            </a:r>
            <a:r>
              <a:rPr lang="de-DE" dirty="0"/>
              <a:t> fully </a:t>
            </a:r>
            <a:r>
              <a:rPr lang="de-DE" dirty="0" err="1"/>
              <a:t>informed</a:t>
            </a:r>
            <a:r>
              <a:rPr lang="de-DE" dirty="0"/>
              <a:t> </a:t>
            </a:r>
          </a:p>
          <a:p>
            <a:pPr>
              <a:buFont typeface="Wingdings" pitchFamily="2" charset="2"/>
              <a:buChar char="è"/>
            </a:pPr>
            <a:r>
              <a:rPr lang="de-DE" dirty="0" err="1"/>
              <a:t>Suitable</a:t>
            </a:r>
            <a:r>
              <a:rPr lang="de-DE" dirty="0"/>
              <a:t> due </a:t>
            </a:r>
            <a:r>
              <a:rPr lang="de-DE" dirty="0" err="1"/>
              <a:t>to</a:t>
            </a:r>
            <a:r>
              <a:rPr lang="de-DE" dirty="0"/>
              <a:t> </a:t>
            </a:r>
            <a:r>
              <a:rPr lang="de-DE" dirty="0" err="1"/>
              <a:t>its</a:t>
            </a:r>
            <a:r>
              <a:rPr lang="de-DE" dirty="0"/>
              <a:t> ideal-</a:t>
            </a:r>
            <a:r>
              <a:rPr lang="de-DE" dirty="0" err="1"/>
              <a:t>typical</a:t>
            </a:r>
            <a:r>
              <a:rPr lang="de-DE" dirty="0"/>
              <a:t> </a:t>
            </a:r>
            <a:r>
              <a:rPr lang="de-DE" dirty="0" err="1"/>
              <a:t>features</a:t>
            </a:r>
            <a:r>
              <a:rPr lang="de-DE" dirty="0"/>
              <a:t> </a:t>
            </a:r>
            <a:r>
              <a:rPr lang="de-DE" dirty="0" err="1"/>
              <a:t>to</a:t>
            </a:r>
            <a:r>
              <a:rPr lang="de-DE" dirty="0"/>
              <a:t> </a:t>
            </a:r>
            <a:r>
              <a:rPr lang="de-DE" dirty="0" err="1"/>
              <a:t>explain</a:t>
            </a:r>
            <a:r>
              <a:rPr lang="de-DE" dirty="0"/>
              <a:t> </a:t>
            </a:r>
            <a:r>
              <a:rPr lang="de-DE" dirty="0" err="1"/>
              <a:t>elementary</a:t>
            </a:r>
            <a:r>
              <a:rPr lang="de-DE" dirty="0"/>
              <a:t> </a:t>
            </a:r>
            <a:r>
              <a:rPr lang="de-DE" dirty="0" err="1"/>
              <a:t>economic</a:t>
            </a:r>
            <a:r>
              <a:rPr lang="de-DE" dirty="0"/>
              <a:t> </a:t>
            </a:r>
            <a:r>
              <a:rPr lang="de-DE" dirty="0" err="1"/>
              <a:t>relationships</a:t>
            </a:r>
            <a:r>
              <a:rPr lang="de-DE" dirty="0"/>
              <a:t>.</a:t>
            </a:r>
          </a:p>
          <a:p>
            <a:pPr>
              <a:buFont typeface="Wingdings" pitchFamily="2" charset="2"/>
              <a:buChar char="è"/>
            </a:pPr>
            <a:r>
              <a:rPr lang="de-DE" dirty="0"/>
              <a:t>But: </a:t>
            </a:r>
            <a:r>
              <a:rPr lang="de-DE" dirty="0" err="1"/>
              <a:t>Transferability</a:t>
            </a:r>
            <a:r>
              <a:rPr lang="de-DE" dirty="0"/>
              <a:t> </a:t>
            </a:r>
            <a:r>
              <a:rPr lang="de-DE" dirty="0" err="1"/>
              <a:t>to</a:t>
            </a:r>
            <a:r>
              <a:rPr lang="de-DE" dirty="0"/>
              <a:t> </a:t>
            </a:r>
            <a:r>
              <a:rPr lang="de-DE" dirty="0" err="1"/>
              <a:t>other</a:t>
            </a:r>
            <a:r>
              <a:rPr lang="de-DE" dirty="0"/>
              <a:t> </a:t>
            </a:r>
            <a:r>
              <a:rPr lang="de-DE" dirty="0" err="1"/>
              <a:t>fields</a:t>
            </a:r>
            <a:r>
              <a:rPr lang="de-DE" dirty="0"/>
              <a:t>/</a:t>
            </a:r>
            <a:r>
              <a:rPr lang="de-DE" dirty="0" err="1"/>
              <a:t>questions</a:t>
            </a:r>
            <a:r>
              <a:rPr lang="de-DE" dirty="0"/>
              <a:t> </a:t>
            </a:r>
            <a:r>
              <a:rPr lang="de-DE" dirty="0" err="1"/>
              <a:t>is</a:t>
            </a:r>
            <a:r>
              <a:rPr lang="de-DE" dirty="0"/>
              <a:t> not possible in a </a:t>
            </a:r>
            <a:r>
              <a:rPr lang="de-DE" dirty="0" err="1"/>
              <a:t>target-oriented</a:t>
            </a:r>
            <a:r>
              <a:rPr lang="de-DE" dirty="0"/>
              <a:t> </a:t>
            </a:r>
            <a:r>
              <a:rPr lang="de-DE" dirty="0" err="1"/>
              <a:t>way</a:t>
            </a:r>
            <a:r>
              <a:rPr lang="de-DE" dirty="0"/>
              <a:t>.</a:t>
            </a:r>
          </a:p>
          <a:p>
            <a:endParaRPr lang="de-DE" dirty="0"/>
          </a:p>
        </p:txBody>
      </p:sp>
    </p:spTree>
    <p:extLst>
      <p:ext uri="{BB962C8B-B14F-4D97-AF65-F5344CB8AC3E}">
        <p14:creationId xmlns:p14="http://schemas.microsoft.com/office/powerpoint/2010/main" val="37831442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B3379C-8AEB-3876-E12C-C22F29E1DA6B}"/>
              </a:ext>
            </a:extLst>
          </p:cNvPr>
          <p:cNvSpPr>
            <a:spLocks noGrp="1"/>
          </p:cNvSpPr>
          <p:nvPr>
            <p:ph type="title"/>
          </p:nvPr>
        </p:nvSpPr>
        <p:spPr>
          <a:xfrm>
            <a:off x="603253" y="539751"/>
            <a:ext cx="6340472" cy="717551"/>
          </a:xfrm>
        </p:spPr>
        <p:txBody>
          <a:bodyPr/>
          <a:lstStyle/>
          <a:p>
            <a:r>
              <a:rPr lang="de-DE" dirty="0"/>
              <a:t>The rational </a:t>
            </a:r>
            <a:r>
              <a:rPr lang="de-DE" dirty="0" err="1"/>
              <a:t>choice</a:t>
            </a:r>
            <a:r>
              <a:rPr lang="de-DE" dirty="0"/>
              <a:t> </a:t>
            </a:r>
            <a:r>
              <a:rPr lang="de-DE" dirty="0" err="1"/>
              <a:t>approach</a:t>
            </a:r>
            <a:endParaRPr lang="de-DE" dirty="0"/>
          </a:p>
        </p:txBody>
      </p:sp>
      <p:sp>
        <p:nvSpPr>
          <p:cNvPr id="3" name="Textplatzhalter 2">
            <a:extLst>
              <a:ext uri="{FF2B5EF4-FFF2-40B4-BE49-F238E27FC236}">
                <a16:creationId xmlns:a16="http://schemas.microsoft.com/office/drawing/2014/main" id="{FB8F2870-A061-A6A5-A8A5-EF1781E2DD97}"/>
              </a:ext>
            </a:extLst>
          </p:cNvPr>
          <p:cNvSpPr>
            <a:spLocks noGrp="1"/>
          </p:cNvSpPr>
          <p:nvPr>
            <p:ph type="body" sz="half" idx="1"/>
          </p:nvPr>
        </p:nvSpPr>
        <p:spPr>
          <a:xfrm>
            <a:off x="970201" y="1386843"/>
            <a:ext cx="8807980" cy="3999546"/>
          </a:xfrm>
        </p:spPr>
        <p:txBody>
          <a:bodyPr>
            <a:normAutofit fontScale="85000" lnSpcReduction="10000"/>
          </a:bodyPr>
          <a:lstStyle/>
          <a:p>
            <a:pPr marL="0" indent="0">
              <a:buNone/>
            </a:pPr>
            <a:r>
              <a:rPr lang="de-DE" dirty="0"/>
              <a:t>Broad </a:t>
            </a:r>
            <a:r>
              <a:rPr lang="de-DE" dirty="0" err="1"/>
              <a:t>versions</a:t>
            </a:r>
            <a:r>
              <a:rPr lang="de-DE" dirty="0"/>
              <a:t> </a:t>
            </a:r>
            <a:r>
              <a:rPr lang="de-DE" dirty="0" err="1"/>
              <a:t>of</a:t>
            </a:r>
            <a:r>
              <a:rPr lang="de-DE" dirty="0"/>
              <a:t> </a:t>
            </a:r>
            <a:r>
              <a:rPr lang="de-DE" dirty="0" err="1"/>
              <a:t>the</a:t>
            </a:r>
            <a:r>
              <a:rPr lang="de-DE" dirty="0"/>
              <a:t> rational </a:t>
            </a:r>
            <a:r>
              <a:rPr lang="de-DE" dirty="0" err="1"/>
              <a:t>choice</a:t>
            </a:r>
            <a:r>
              <a:rPr lang="de-DE" dirty="0"/>
              <a:t> </a:t>
            </a:r>
            <a:r>
              <a:rPr lang="de-DE" dirty="0" err="1"/>
              <a:t>approach</a:t>
            </a:r>
            <a:r>
              <a:rPr lang="de-DE" dirty="0"/>
              <a:t>: </a:t>
            </a:r>
          </a:p>
          <a:p>
            <a:pPr marL="0" indent="0">
              <a:buNone/>
            </a:pPr>
            <a:r>
              <a:rPr lang="de-DE" dirty="0" err="1"/>
              <a:t>Subjective</a:t>
            </a:r>
            <a:r>
              <a:rPr lang="de-DE" dirty="0"/>
              <a:t> </a:t>
            </a:r>
            <a:r>
              <a:rPr lang="de-DE" dirty="0" err="1"/>
              <a:t>rationality</a:t>
            </a:r>
            <a:r>
              <a:rPr lang="de-DE" dirty="0"/>
              <a:t> </a:t>
            </a:r>
            <a:r>
              <a:rPr lang="de-DE" dirty="0" err="1"/>
              <a:t>as</a:t>
            </a:r>
            <a:r>
              <a:rPr lang="de-DE" dirty="0"/>
              <a:t> a </a:t>
            </a:r>
            <a:r>
              <a:rPr lang="de-DE" dirty="0" err="1"/>
              <a:t>basis</a:t>
            </a:r>
            <a:r>
              <a:rPr lang="de-DE" dirty="0"/>
              <a:t> </a:t>
            </a:r>
            <a:r>
              <a:rPr lang="de-DE" dirty="0" err="1"/>
              <a:t>for</a:t>
            </a:r>
            <a:r>
              <a:rPr lang="de-DE" dirty="0"/>
              <a:t> </a:t>
            </a:r>
            <a:r>
              <a:rPr lang="de-DE" dirty="0" err="1"/>
              <a:t>decision-making</a:t>
            </a:r>
            <a:endParaRPr lang="de-DE" dirty="0"/>
          </a:p>
          <a:p>
            <a:r>
              <a:rPr lang="de-DE" dirty="0" err="1"/>
              <a:t>Relevance</a:t>
            </a:r>
            <a:r>
              <a:rPr lang="de-DE" dirty="0"/>
              <a:t> </a:t>
            </a:r>
            <a:r>
              <a:rPr lang="de-DE" dirty="0" err="1"/>
              <a:t>of</a:t>
            </a:r>
            <a:r>
              <a:rPr lang="de-DE" dirty="0"/>
              <a:t> all </a:t>
            </a:r>
            <a:r>
              <a:rPr lang="de-DE" dirty="0" err="1"/>
              <a:t>types</a:t>
            </a:r>
            <a:r>
              <a:rPr lang="de-DE" dirty="0"/>
              <a:t> </a:t>
            </a:r>
            <a:r>
              <a:rPr lang="de-DE" dirty="0" err="1"/>
              <a:t>of</a:t>
            </a:r>
            <a:r>
              <a:rPr lang="de-DE" dirty="0"/>
              <a:t> </a:t>
            </a:r>
            <a:r>
              <a:rPr lang="de-DE" dirty="0" err="1"/>
              <a:t>preferences</a:t>
            </a:r>
            <a:r>
              <a:rPr lang="de-DE" dirty="0"/>
              <a:t>: Utility </a:t>
            </a:r>
            <a:r>
              <a:rPr lang="de-DE" dirty="0" err="1"/>
              <a:t>maximization</a:t>
            </a:r>
            <a:r>
              <a:rPr lang="de-DE" dirty="0"/>
              <a:t> not </a:t>
            </a:r>
            <a:r>
              <a:rPr lang="de-DE" dirty="0" err="1"/>
              <a:t>only</a:t>
            </a:r>
            <a:r>
              <a:rPr lang="de-DE" dirty="0"/>
              <a:t> in material </a:t>
            </a:r>
            <a:r>
              <a:rPr lang="de-DE" dirty="0" err="1"/>
              <a:t>terms</a:t>
            </a:r>
            <a:endParaRPr lang="de-DE" dirty="0"/>
          </a:p>
          <a:p>
            <a:r>
              <a:rPr lang="de-DE" dirty="0" err="1"/>
              <a:t>Relevance</a:t>
            </a:r>
            <a:r>
              <a:rPr lang="de-DE" dirty="0"/>
              <a:t> </a:t>
            </a:r>
            <a:r>
              <a:rPr lang="de-DE" dirty="0" err="1"/>
              <a:t>of</a:t>
            </a:r>
            <a:r>
              <a:rPr lang="de-DE" dirty="0"/>
              <a:t> all </a:t>
            </a:r>
            <a:r>
              <a:rPr lang="de-DE" dirty="0" err="1"/>
              <a:t>types</a:t>
            </a:r>
            <a:r>
              <a:rPr lang="de-DE" dirty="0"/>
              <a:t> </a:t>
            </a:r>
            <a:r>
              <a:rPr lang="de-DE" dirty="0" err="1"/>
              <a:t>of</a:t>
            </a:r>
            <a:r>
              <a:rPr lang="de-DE" dirty="0"/>
              <a:t> </a:t>
            </a:r>
            <a:r>
              <a:rPr lang="de-DE" dirty="0" err="1"/>
              <a:t>restrictions</a:t>
            </a:r>
            <a:endParaRPr lang="de-DE" dirty="0"/>
          </a:p>
          <a:p>
            <a:r>
              <a:rPr lang="de-DE" dirty="0"/>
              <a:t>Not fully </a:t>
            </a:r>
            <a:r>
              <a:rPr lang="de-DE" dirty="0" err="1"/>
              <a:t>informed</a:t>
            </a:r>
            <a:r>
              <a:rPr lang="de-DE" dirty="0"/>
              <a:t> </a:t>
            </a:r>
          </a:p>
          <a:p>
            <a:pPr>
              <a:buFont typeface="Wingdings" pitchFamily="2" charset="2"/>
              <a:buChar char="è"/>
            </a:pPr>
            <a:r>
              <a:rPr lang="de-DE" dirty="0"/>
              <a:t>Action </a:t>
            </a:r>
            <a:r>
              <a:rPr lang="de-DE" dirty="0" err="1"/>
              <a:t>results</a:t>
            </a:r>
            <a:r>
              <a:rPr lang="de-DE" dirty="0"/>
              <a:t> </a:t>
            </a:r>
            <a:r>
              <a:rPr lang="de-DE" dirty="0" err="1"/>
              <a:t>from</a:t>
            </a:r>
            <a:r>
              <a:rPr lang="de-DE" dirty="0"/>
              <a:t> </a:t>
            </a:r>
            <a:r>
              <a:rPr lang="de-DE" dirty="0" err="1"/>
              <a:t>the</a:t>
            </a:r>
            <a:r>
              <a:rPr lang="de-DE" dirty="0"/>
              <a:t> </a:t>
            </a:r>
            <a:r>
              <a:rPr lang="de-DE" dirty="0" err="1"/>
              <a:t>subjective</a:t>
            </a:r>
            <a:r>
              <a:rPr lang="de-DE" dirty="0"/>
              <a:t> </a:t>
            </a:r>
            <a:r>
              <a:rPr lang="de-DE" dirty="0" err="1"/>
              <a:t>preferences</a:t>
            </a:r>
            <a:r>
              <a:rPr lang="de-DE" dirty="0"/>
              <a:t> </a:t>
            </a:r>
            <a:r>
              <a:rPr lang="de-DE" dirty="0" err="1"/>
              <a:t>of</a:t>
            </a:r>
            <a:r>
              <a:rPr lang="de-DE" dirty="0"/>
              <a:t> an individual and </a:t>
            </a:r>
            <a:r>
              <a:rPr lang="de-DE" dirty="0" err="1"/>
              <a:t>the</a:t>
            </a:r>
            <a:r>
              <a:rPr lang="de-DE" dirty="0"/>
              <a:t> </a:t>
            </a:r>
            <a:r>
              <a:rPr lang="de-DE" dirty="0" err="1"/>
              <a:t>subjectively</a:t>
            </a:r>
            <a:r>
              <a:rPr lang="de-DE" dirty="0"/>
              <a:t> </a:t>
            </a:r>
            <a:r>
              <a:rPr lang="de-DE" dirty="0" err="1"/>
              <a:t>perceived</a:t>
            </a:r>
            <a:r>
              <a:rPr lang="de-DE" dirty="0"/>
              <a:t> </a:t>
            </a:r>
            <a:r>
              <a:rPr lang="de-DE" dirty="0" err="1"/>
              <a:t>restrictions</a:t>
            </a:r>
            <a:endParaRPr lang="de-DE" dirty="0"/>
          </a:p>
          <a:p>
            <a:endParaRPr lang="de-DE" dirty="0"/>
          </a:p>
        </p:txBody>
      </p:sp>
    </p:spTree>
    <p:extLst>
      <p:ext uri="{BB962C8B-B14F-4D97-AF65-F5344CB8AC3E}">
        <p14:creationId xmlns:p14="http://schemas.microsoft.com/office/powerpoint/2010/main" val="196787082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CE9F5-9419-A6CF-4EBB-7F739C291E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987C7C-4587-DF39-0A37-640D1764E329}"/>
              </a:ext>
            </a:extLst>
          </p:cNvPr>
          <p:cNvSpPr>
            <a:spLocks noGrp="1"/>
          </p:cNvSpPr>
          <p:nvPr>
            <p:ph type="title"/>
          </p:nvPr>
        </p:nvSpPr>
        <p:spPr>
          <a:xfrm>
            <a:off x="603253" y="539751"/>
            <a:ext cx="6340472" cy="717551"/>
          </a:xfrm>
        </p:spPr>
        <p:txBody>
          <a:bodyPr/>
          <a:lstStyle/>
          <a:p>
            <a:r>
              <a:rPr lang="de-DE" dirty="0"/>
              <a:t>The rational </a:t>
            </a:r>
            <a:r>
              <a:rPr lang="de-DE" dirty="0" err="1"/>
              <a:t>choice</a:t>
            </a:r>
            <a:r>
              <a:rPr lang="de-DE" dirty="0"/>
              <a:t> </a:t>
            </a:r>
            <a:r>
              <a:rPr lang="de-DE" dirty="0" err="1"/>
              <a:t>approach</a:t>
            </a:r>
            <a:endParaRPr lang="de-DE" dirty="0"/>
          </a:p>
        </p:txBody>
      </p:sp>
      <p:sp>
        <p:nvSpPr>
          <p:cNvPr id="3" name="Textplatzhalter 2">
            <a:extLst>
              <a:ext uri="{FF2B5EF4-FFF2-40B4-BE49-F238E27FC236}">
                <a16:creationId xmlns:a16="http://schemas.microsoft.com/office/drawing/2014/main" id="{D3C7828F-5B9B-99D1-278F-863F1974D679}"/>
              </a:ext>
            </a:extLst>
          </p:cNvPr>
          <p:cNvSpPr>
            <a:spLocks noGrp="1"/>
          </p:cNvSpPr>
          <p:nvPr>
            <p:ph type="body" sz="half" idx="1"/>
          </p:nvPr>
        </p:nvSpPr>
        <p:spPr>
          <a:xfrm>
            <a:off x="970201" y="1386843"/>
            <a:ext cx="8807980" cy="4556757"/>
          </a:xfrm>
        </p:spPr>
        <p:txBody>
          <a:bodyPr>
            <a:normAutofit fontScale="85000" lnSpcReduction="10000"/>
          </a:bodyPr>
          <a:lstStyle/>
          <a:p>
            <a:pPr marL="0" indent="0">
              <a:buNone/>
            </a:pPr>
            <a:r>
              <a:rPr lang="de-DE" dirty="0"/>
              <a:t>Broad </a:t>
            </a:r>
            <a:r>
              <a:rPr lang="de-DE" dirty="0" err="1"/>
              <a:t>versions</a:t>
            </a:r>
            <a:r>
              <a:rPr lang="de-DE" dirty="0"/>
              <a:t> </a:t>
            </a:r>
            <a:r>
              <a:rPr lang="de-DE" dirty="0" err="1"/>
              <a:t>of</a:t>
            </a:r>
            <a:r>
              <a:rPr lang="de-DE" dirty="0"/>
              <a:t> </a:t>
            </a:r>
            <a:r>
              <a:rPr lang="de-DE" dirty="0" err="1"/>
              <a:t>the</a:t>
            </a:r>
            <a:r>
              <a:rPr lang="de-DE" dirty="0"/>
              <a:t> rational </a:t>
            </a:r>
            <a:r>
              <a:rPr lang="de-DE" dirty="0" err="1"/>
              <a:t>choice</a:t>
            </a:r>
            <a:r>
              <a:rPr lang="de-DE" dirty="0"/>
              <a:t> </a:t>
            </a:r>
            <a:r>
              <a:rPr lang="de-DE" dirty="0" err="1"/>
              <a:t>approach</a:t>
            </a:r>
            <a:r>
              <a:rPr lang="de-DE" dirty="0"/>
              <a:t>: </a:t>
            </a:r>
          </a:p>
          <a:p>
            <a:pPr marL="0" indent="0">
              <a:buNone/>
            </a:pPr>
            <a:r>
              <a:rPr lang="de-DE" dirty="0" err="1"/>
              <a:t>Subjective</a:t>
            </a:r>
            <a:r>
              <a:rPr lang="de-DE" dirty="0"/>
              <a:t> </a:t>
            </a:r>
            <a:r>
              <a:rPr lang="de-DE" dirty="0" err="1"/>
              <a:t>rationality</a:t>
            </a:r>
            <a:r>
              <a:rPr lang="de-DE" dirty="0"/>
              <a:t> </a:t>
            </a:r>
            <a:r>
              <a:rPr lang="de-DE" dirty="0" err="1"/>
              <a:t>as</a:t>
            </a:r>
            <a:r>
              <a:rPr lang="de-DE" dirty="0"/>
              <a:t> a </a:t>
            </a:r>
            <a:r>
              <a:rPr lang="de-DE" dirty="0" err="1"/>
              <a:t>basis</a:t>
            </a:r>
            <a:r>
              <a:rPr lang="de-DE" dirty="0"/>
              <a:t> </a:t>
            </a:r>
            <a:r>
              <a:rPr lang="de-DE" dirty="0" err="1"/>
              <a:t>for</a:t>
            </a:r>
            <a:r>
              <a:rPr lang="de-DE" dirty="0"/>
              <a:t> </a:t>
            </a:r>
            <a:r>
              <a:rPr lang="de-DE" dirty="0" err="1"/>
              <a:t>decision-making</a:t>
            </a:r>
            <a:endParaRPr lang="de-DE" dirty="0"/>
          </a:p>
          <a:p>
            <a:r>
              <a:rPr lang="de-DE" dirty="0" err="1"/>
              <a:t>Relevance</a:t>
            </a:r>
            <a:r>
              <a:rPr lang="de-DE" dirty="0"/>
              <a:t> </a:t>
            </a:r>
            <a:r>
              <a:rPr lang="de-DE" dirty="0" err="1"/>
              <a:t>of</a:t>
            </a:r>
            <a:r>
              <a:rPr lang="de-DE" dirty="0"/>
              <a:t> all </a:t>
            </a:r>
            <a:r>
              <a:rPr lang="de-DE" dirty="0" err="1"/>
              <a:t>types</a:t>
            </a:r>
            <a:r>
              <a:rPr lang="de-DE" dirty="0"/>
              <a:t> </a:t>
            </a:r>
            <a:r>
              <a:rPr lang="de-DE" dirty="0" err="1"/>
              <a:t>of</a:t>
            </a:r>
            <a:r>
              <a:rPr lang="de-DE" dirty="0"/>
              <a:t> </a:t>
            </a:r>
            <a:r>
              <a:rPr lang="de-DE" dirty="0" err="1"/>
              <a:t>preferences</a:t>
            </a:r>
            <a:r>
              <a:rPr lang="de-DE" dirty="0"/>
              <a:t>: Utility </a:t>
            </a:r>
            <a:r>
              <a:rPr lang="de-DE" dirty="0" err="1"/>
              <a:t>maximization</a:t>
            </a:r>
            <a:r>
              <a:rPr lang="de-DE" dirty="0"/>
              <a:t> not </a:t>
            </a:r>
            <a:r>
              <a:rPr lang="de-DE" dirty="0" err="1"/>
              <a:t>only</a:t>
            </a:r>
            <a:r>
              <a:rPr lang="de-DE" dirty="0"/>
              <a:t> in material </a:t>
            </a:r>
            <a:r>
              <a:rPr lang="de-DE" dirty="0" err="1"/>
              <a:t>terms</a:t>
            </a:r>
            <a:endParaRPr lang="de-DE" dirty="0"/>
          </a:p>
          <a:p>
            <a:r>
              <a:rPr lang="de-DE" dirty="0" err="1"/>
              <a:t>Relevance</a:t>
            </a:r>
            <a:r>
              <a:rPr lang="de-DE" dirty="0"/>
              <a:t> </a:t>
            </a:r>
            <a:r>
              <a:rPr lang="de-DE" dirty="0" err="1"/>
              <a:t>of</a:t>
            </a:r>
            <a:r>
              <a:rPr lang="de-DE" dirty="0"/>
              <a:t> all </a:t>
            </a:r>
            <a:r>
              <a:rPr lang="de-DE" dirty="0" err="1"/>
              <a:t>types</a:t>
            </a:r>
            <a:r>
              <a:rPr lang="de-DE" dirty="0"/>
              <a:t> </a:t>
            </a:r>
            <a:r>
              <a:rPr lang="de-DE" dirty="0" err="1"/>
              <a:t>of</a:t>
            </a:r>
            <a:r>
              <a:rPr lang="de-DE" dirty="0"/>
              <a:t> </a:t>
            </a:r>
            <a:r>
              <a:rPr lang="de-DE" dirty="0" err="1"/>
              <a:t>restrictions</a:t>
            </a:r>
            <a:endParaRPr lang="de-DE" dirty="0"/>
          </a:p>
          <a:p>
            <a:r>
              <a:rPr lang="de-DE" dirty="0"/>
              <a:t>Not fully </a:t>
            </a:r>
            <a:r>
              <a:rPr lang="de-DE" dirty="0" err="1"/>
              <a:t>informed</a:t>
            </a:r>
            <a:r>
              <a:rPr lang="de-DE" dirty="0"/>
              <a:t> </a:t>
            </a:r>
          </a:p>
          <a:p>
            <a:pPr>
              <a:buFont typeface="Wingdings" pitchFamily="2" charset="2"/>
              <a:buChar char="è"/>
            </a:pPr>
            <a:r>
              <a:rPr lang="de-DE" dirty="0"/>
              <a:t>Action </a:t>
            </a:r>
            <a:r>
              <a:rPr lang="de-DE" dirty="0" err="1"/>
              <a:t>results</a:t>
            </a:r>
            <a:r>
              <a:rPr lang="de-DE" dirty="0"/>
              <a:t> </a:t>
            </a:r>
            <a:r>
              <a:rPr lang="de-DE" dirty="0" err="1"/>
              <a:t>from</a:t>
            </a:r>
            <a:r>
              <a:rPr lang="de-DE" dirty="0"/>
              <a:t> </a:t>
            </a:r>
            <a:r>
              <a:rPr lang="de-DE" dirty="0" err="1"/>
              <a:t>the</a:t>
            </a:r>
            <a:r>
              <a:rPr lang="de-DE" dirty="0"/>
              <a:t> </a:t>
            </a:r>
            <a:r>
              <a:rPr lang="de-DE" dirty="0" err="1"/>
              <a:t>subjective</a:t>
            </a:r>
            <a:r>
              <a:rPr lang="de-DE" dirty="0"/>
              <a:t> </a:t>
            </a:r>
            <a:r>
              <a:rPr lang="de-DE" dirty="0" err="1"/>
              <a:t>preferences</a:t>
            </a:r>
            <a:r>
              <a:rPr lang="de-DE" dirty="0"/>
              <a:t> </a:t>
            </a:r>
            <a:r>
              <a:rPr lang="de-DE" dirty="0" err="1"/>
              <a:t>of</a:t>
            </a:r>
            <a:r>
              <a:rPr lang="de-DE" dirty="0"/>
              <a:t> an individual and </a:t>
            </a:r>
            <a:r>
              <a:rPr lang="de-DE" dirty="0" err="1"/>
              <a:t>the</a:t>
            </a:r>
            <a:r>
              <a:rPr lang="de-DE" dirty="0"/>
              <a:t> </a:t>
            </a:r>
            <a:r>
              <a:rPr lang="de-DE" dirty="0" err="1"/>
              <a:t>subjectively</a:t>
            </a:r>
            <a:r>
              <a:rPr lang="de-DE" dirty="0"/>
              <a:t> </a:t>
            </a:r>
            <a:r>
              <a:rPr lang="de-DE" dirty="0" err="1"/>
              <a:t>perceived</a:t>
            </a:r>
            <a:r>
              <a:rPr lang="de-DE" dirty="0"/>
              <a:t> </a:t>
            </a:r>
            <a:r>
              <a:rPr lang="de-DE" dirty="0" err="1"/>
              <a:t>restrictions</a:t>
            </a:r>
            <a:endParaRPr lang="de-DE" dirty="0"/>
          </a:p>
          <a:p>
            <a:pPr>
              <a:buFont typeface="Wingdings" pitchFamily="2" charset="2"/>
              <a:buChar char="è"/>
            </a:pPr>
            <a:r>
              <a:rPr lang="de-DE" b="1" dirty="0" err="1"/>
              <a:t>What</a:t>
            </a:r>
            <a:r>
              <a:rPr lang="de-DE" b="1" dirty="0"/>
              <a:t> </a:t>
            </a:r>
            <a:r>
              <a:rPr lang="de-DE" b="1" dirty="0" err="1"/>
              <a:t>can</a:t>
            </a:r>
            <a:r>
              <a:rPr lang="de-DE" b="1" dirty="0"/>
              <a:t> </a:t>
            </a:r>
            <a:r>
              <a:rPr lang="de-DE" b="1" dirty="0" err="1"/>
              <a:t>this</a:t>
            </a:r>
            <a:r>
              <a:rPr lang="de-DE" b="1" dirty="0"/>
              <a:t> </a:t>
            </a:r>
            <a:r>
              <a:rPr lang="de-DE" b="1" dirty="0" err="1"/>
              <a:t>look</a:t>
            </a:r>
            <a:r>
              <a:rPr lang="de-DE" b="1" dirty="0"/>
              <a:t> like in </a:t>
            </a:r>
            <a:r>
              <a:rPr lang="de-DE" b="1" dirty="0" err="1"/>
              <a:t>reality</a:t>
            </a:r>
            <a:r>
              <a:rPr lang="de-DE" b="1" dirty="0"/>
              <a:t>?</a:t>
            </a:r>
          </a:p>
          <a:p>
            <a:pPr>
              <a:buFont typeface="Wingdings" pitchFamily="2" charset="2"/>
              <a:buChar char="è"/>
            </a:pPr>
            <a:endParaRPr lang="de-DE" dirty="0"/>
          </a:p>
          <a:p>
            <a:endParaRPr lang="de-DE" dirty="0"/>
          </a:p>
        </p:txBody>
      </p:sp>
    </p:spTree>
    <p:extLst>
      <p:ext uri="{BB962C8B-B14F-4D97-AF65-F5344CB8AC3E}">
        <p14:creationId xmlns:p14="http://schemas.microsoft.com/office/powerpoint/2010/main" val="288570692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22EA7-8843-DB36-711F-8636CE50DD9A}"/>
              </a:ext>
            </a:extLst>
          </p:cNvPr>
          <p:cNvSpPr>
            <a:spLocks noGrp="1"/>
          </p:cNvSpPr>
          <p:nvPr>
            <p:ph type="title"/>
          </p:nvPr>
        </p:nvSpPr>
        <p:spPr>
          <a:xfrm>
            <a:off x="603253" y="539751"/>
            <a:ext cx="7726360"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sp>
        <p:nvSpPr>
          <p:cNvPr id="3" name="Textplatzhalter 2">
            <a:extLst>
              <a:ext uri="{FF2B5EF4-FFF2-40B4-BE49-F238E27FC236}">
                <a16:creationId xmlns:a16="http://schemas.microsoft.com/office/drawing/2014/main" id="{8597D230-1A4F-E962-E1BD-09760BFFC689}"/>
              </a:ext>
            </a:extLst>
          </p:cNvPr>
          <p:cNvSpPr>
            <a:spLocks noGrp="1"/>
          </p:cNvSpPr>
          <p:nvPr>
            <p:ph type="body" sz="half" idx="1"/>
          </p:nvPr>
        </p:nvSpPr>
        <p:spPr/>
        <p:txBody>
          <a:bodyPr>
            <a:normAutofit/>
          </a:bodyPr>
          <a:lstStyle/>
          <a:p>
            <a:r>
              <a:rPr lang="de-DE" dirty="0" err="1"/>
              <a:t>Developed</a:t>
            </a:r>
            <a:r>
              <a:rPr lang="de-DE" dirty="0"/>
              <a:t> in </a:t>
            </a:r>
            <a:r>
              <a:rPr lang="de-DE" dirty="0" err="1"/>
              <a:t>the</a:t>
            </a:r>
            <a:r>
              <a:rPr lang="de-DE" dirty="0"/>
              <a:t> 1980s </a:t>
            </a:r>
            <a:r>
              <a:rPr lang="de-DE" dirty="0" err="1"/>
              <a:t>by</a:t>
            </a:r>
            <a:r>
              <a:rPr lang="de-DE" dirty="0"/>
              <a:t> US social </a:t>
            </a:r>
            <a:r>
              <a:rPr lang="de-DE" dirty="0" err="1"/>
              <a:t>psychologist</a:t>
            </a:r>
            <a:r>
              <a:rPr lang="de-DE" dirty="0"/>
              <a:t> </a:t>
            </a:r>
            <a:r>
              <a:rPr lang="de-DE" dirty="0" err="1"/>
              <a:t>Icek</a:t>
            </a:r>
            <a:r>
              <a:rPr lang="de-DE" dirty="0"/>
              <a:t> </a:t>
            </a:r>
            <a:r>
              <a:rPr lang="de-DE" dirty="0" err="1"/>
              <a:t>Ajzen</a:t>
            </a:r>
            <a:endParaRPr lang="de-DE" dirty="0"/>
          </a:p>
          <a:p>
            <a:r>
              <a:rPr lang="de-DE" dirty="0"/>
              <a:t> </a:t>
            </a:r>
            <a:r>
              <a:rPr lang="de-DE" dirty="0" err="1"/>
              <a:t>Social-psychological</a:t>
            </a:r>
            <a:r>
              <a:rPr lang="de-DE" dirty="0"/>
              <a:t> variant </a:t>
            </a:r>
            <a:r>
              <a:rPr lang="de-DE" dirty="0" err="1"/>
              <a:t>of</a:t>
            </a:r>
            <a:r>
              <a:rPr lang="de-DE" dirty="0"/>
              <a:t> </a:t>
            </a:r>
            <a:r>
              <a:rPr lang="de-DE" dirty="0" err="1"/>
              <a:t>general</a:t>
            </a:r>
            <a:r>
              <a:rPr lang="de-DE" dirty="0"/>
              <a:t> rational </a:t>
            </a:r>
            <a:r>
              <a:rPr lang="de-DE" dirty="0" err="1"/>
              <a:t>choice</a:t>
            </a:r>
            <a:r>
              <a:rPr lang="de-DE" dirty="0"/>
              <a:t> </a:t>
            </a:r>
            <a:r>
              <a:rPr lang="de-DE" dirty="0" err="1"/>
              <a:t>approach</a:t>
            </a:r>
            <a:endParaRPr lang="de-DE" dirty="0"/>
          </a:p>
          <a:p>
            <a:r>
              <a:rPr lang="de-DE" dirty="0"/>
              <a:t>Dominant in social </a:t>
            </a:r>
            <a:r>
              <a:rPr lang="de-DE" dirty="0" err="1"/>
              <a:t>science</a:t>
            </a:r>
            <a:r>
              <a:rPr lang="de-DE" dirty="0"/>
              <a:t> </a:t>
            </a:r>
            <a:r>
              <a:rPr lang="de-DE" dirty="0" err="1"/>
              <a:t>research</a:t>
            </a:r>
            <a:r>
              <a:rPr lang="de-DE" dirty="0"/>
              <a:t> on </a:t>
            </a:r>
            <a:r>
              <a:rPr lang="de-DE" dirty="0" err="1"/>
              <a:t>the</a:t>
            </a:r>
            <a:r>
              <a:rPr lang="de-DE" dirty="0"/>
              <a:t> </a:t>
            </a:r>
            <a:r>
              <a:rPr lang="de-DE" dirty="0" err="1"/>
              <a:t>choice</a:t>
            </a:r>
            <a:r>
              <a:rPr lang="de-DE" dirty="0"/>
              <a:t> </a:t>
            </a:r>
            <a:r>
              <a:rPr lang="de-DE" dirty="0" err="1"/>
              <a:t>of</a:t>
            </a:r>
            <a:r>
              <a:rPr lang="de-DE" dirty="0"/>
              <a:t> </a:t>
            </a:r>
            <a:r>
              <a:rPr lang="de-DE" dirty="0" err="1"/>
              <a:t>means</a:t>
            </a:r>
            <a:r>
              <a:rPr lang="de-DE" dirty="0"/>
              <a:t> </a:t>
            </a:r>
            <a:r>
              <a:rPr lang="de-DE" dirty="0" err="1"/>
              <a:t>of</a:t>
            </a:r>
            <a:r>
              <a:rPr lang="de-DE" dirty="0"/>
              <a:t> </a:t>
            </a:r>
            <a:r>
              <a:rPr lang="de-DE" dirty="0" err="1"/>
              <a:t>transport</a:t>
            </a:r>
            <a:endParaRPr lang="de-DE" dirty="0"/>
          </a:p>
          <a:p>
            <a:endParaRPr lang="de-DE" dirty="0"/>
          </a:p>
        </p:txBody>
      </p:sp>
    </p:spTree>
    <p:extLst>
      <p:ext uri="{BB962C8B-B14F-4D97-AF65-F5344CB8AC3E}">
        <p14:creationId xmlns:p14="http://schemas.microsoft.com/office/powerpoint/2010/main" val="127643303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CED14-CBB1-533E-4FB9-A0B3241F4F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F76F04-A386-30C6-A52C-581235C8592F}"/>
              </a:ext>
            </a:extLst>
          </p:cNvPr>
          <p:cNvSpPr>
            <a:spLocks noGrp="1"/>
          </p:cNvSpPr>
          <p:nvPr>
            <p:ph type="title"/>
          </p:nvPr>
        </p:nvSpPr>
        <p:spPr>
          <a:xfrm>
            <a:off x="603253" y="539751"/>
            <a:ext cx="7726360"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sp>
        <p:nvSpPr>
          <p:cNvPr id="3" name="Textplatzhalter 2">
            <a:extLst>
              <a:ext uri="{FF2B5EF4-FFF2-40B4-BE49-F238E27FC236}">
                <a16:creationId xmlns:a16="http://schemas.microsoft.com/office/drawing/2014/main" id="{362E13E4-4AE3-6EA4-4E5F-10000D71B07C}"/>
              </a:ext>
            </a:extLst>
          </p:cNvPr>
          <p:cNvSpPr>
            <a:spLocks noGrp="1"/>
          </p:cNvSpPr>
          <p:nvPr>
            <p:ph type="body" sz="half" idx="1"/>
          </p:nvPr>
        </p:nvSpPr>
        <p:spPr>
          <a:xfrm>
            <a:off x="970201" y="1386842"/>
            <a:ext cx="8807980" cy="5213983"/>
          </a:xfrm>
        </p:spPr>
        <p:txBody>
          <a:bodyPr>
            <a:normAutofit fontScale="62500" lnSpcReduction="20000"/>
          </a:bodyPr>
          <a:lstStyle/>
          <a:p>
            <a:pPr marL="0" indent="0">
              <a:buNone/>
            </a:pPr>
            <a:r>
              <a:rPr lang="de-DE" b="1" dirty="0"/>
              <a:t>Basic </a:t>
            </a:r>
            <a:r>
              <a:rPr lang="de-DE" b="1" dirty="0" err="1"/>
              <a:t>assumptions</a:t>
            </a:r>
            <a:r>
              <a:rPr lang="de-DE" b="1" dirty="0"/>
              <a:t> </a:t>
            </a:r>
          </a:p>
          <a:p>
            <a:r>
              <a:rPr lang="de-DE" dirty="0" err="1"/>
              <a:t>Behavior</a:t>
            </a:r>
            <a:r>
              <a:rPr lang="de-DE" dirty="0"/>
              <a:t> </a:t>
            </a:r>
            <a:r>
              <a:rPr lang="de-DE" dirty="0" err="1"/>
              <a:t>as</a:t>
            </a:r>
            <a:r>
              <a:rPr lang="de-DE" dirty="0"/>
              <a:t> </a:t>
            </a:r>
            <a:r>
              <a:rPr lang="de-DE" dirty="0" err="1"/>
              <a:t>the</a:t>
            </a:r>
            <a:r>
              <a:rPr lang="de-DE" dirty="0"/>
              <a:t> </a:t>
            </a:r>
            <a:r>
              <a:rPr lang="de-DE" dirty="0" err="1"/>
              <a:t>result</a:t>
            </a:r>
            <a:r>
              <a:rPr lang="de-DE" dirty="0"/>
              <a:t> </a:t>
            </a:r>
            <a:r>
              <a:rPr lang="de-DE" dirty="0" err="1"/>
              <a:t>of</a:t>
            </a:r>
            <a:r>
              <a:rPr lang="de-DE" dirty="0"/>
              <a:t> individual </a:t>
            </a:r>
            <a:r>
              <a:rPr lang="de-DE" dirty="0" err="1"/>
              <a:t>decisions</a:t>
            </a:r>
            <a:r>
              <a:rPr lang="de-DE" dirty="0"/>
              <a:t> </a:t>
            </a:r>
          </a:p>
          <a:p>
            <a:r>
              <a:rPr lang="de-DE" dirty="0"/>
              <a:t>In </a:t>
            </a:r>
            <a:r>
              <a:rPr lang="de-DE" dirty="0" err="1"/>
              <a:t>the</a:t>
            </a:r>
            <a:r>
              <a:rPr lang="de-DE" dirty="0"/>
              <a:t> </a:t>
            </a:r>
            <a:r>
              <a:rPr lang="de-DE" dirty="0" err="1"/>
              <a:t>decision-making</a:t>
            </a:r>
            <a:r>
              <a:rPr lang="de-DE" dirty="0"/>
              <a:t> </a:t>
            </a:r>
            <a:r>
              <a:rPr lang="de-DE" dirty="0" err="1"/>
              <a:t>process</a:t>
            </a:r>
            <a:r>
              <a:rPr lang="de-DE" dirty="0"/>
              <a:t> </a:t>
            </a:r>
          </a:p>
          <a:p>
            <a:pPr lvl="1"/>
            <a:r>
              <a:rPr lang="de-DE" dirty="0"/>
              <a:t>Do </a:t>
            </a:r>
            <a:r>
              <a:rPr lang="de-DE" dirty="0" err="1"/>
              <a:t>individuals</a:t>
            </a:r>
            <a:r>
              <a:rPr lang="de-DE" dirty="0"/>
              <a:t> (</a:t>
            </a:r>
            <a:r>
              <a:rPr lang="de-DE" dirty="0" err="1"/>
              <a:t>subjectively</a:t>
            </a:r>
            <a:r>
              <a:rPr lang="de-DE" dirty="0"/>
              <a:t>) </a:t>
            </a:r>
            <a:r>
              <a:rPr lang="de-DE" dirty="0" err="1"/>
              <a:t>make</a:t>
            </a:r>
            <a:r>
              <a:rPr lang="de-DE" dirty="0"/>
              <a:t> rational </a:t>
            </a:r>
            <a:r>
              <a:rPr lang="de-DE" dirty="0" err="1"/>
              <a:t>use</a:t>
            </a:r>
            <a:r>
              <a:rPr lang="de-DE" dirty="0"/>
              <a:t> </a:t>
            </a:r>
            <a:r>
              <a:rPr lang="de-DE" dirty="0" err="1"/>
              <a:t>of</a:t>
            </a:r>
            <a:r>
              <a:rPr lang="de-DE" dirty="0"/>
              <a:t> </a:t>
            </a:r>
            <a:r>
              <a:rPr lang="de-DE" dirty="0" err="1"/>
              <a:t>available</a:t>
            </a:r>
            <a:r>
              <a:rPr lang="de-DE" dirty="0"/>
              <a:t> </a:t>
            </a:r>
            <a:r>
              <a:rPr lang="de-DE" dirty="0" err="1"/>
              <a:t>information</a:t>
            </a:r>
            <a:endParaRPr lang="de-DE" dirty="0"/>
          </a:p>
          <a:p>
            <a:pPr lvl="1"/>
            <a:r>
              <a:rPr lang="de-DE" dirty="0"/>
              <a:t>Are </a:t>
            </a:r>
            <a:r>
              <a:rPr lang="de-DE" dirty="0" err="1"/>
              <a:t>the</a:t>
            </a:r>
            <a:r>
              <a:rPr lang="de-DE" dirty="0"/>
              <a:t> </a:t>
            </a:r>
            <a:r>
              <a:rPr lang="de-DE" dirty="0" err="1"/>
              <a:t>pros</a:t>
            </a:r>
            <a:r>
              <a:rPr lang="de-DE" dirty="0"/>
              <a:t> and </a:t>
            </a:r>
            <a:r>
              <a:rPr lang="de-DE" dirty="0" err="1"/>
              <a:t>cons</a:t>
            </a:r>
            <a:r>
              <a:rPr lang="de-DE" dirty="0"/>
              <a:t> </a:t>
            </a:r>
            <a:r>
              <a:rPr lang="de-DE" dirty="0" err="1"/>
              <a:t>weighed</a:t>
            </a:r>
            <a:r>
              <a:rPr lang="de-DE" dirty="0"/>
              <a:t> </a:t>
            </a:r>
            <a:r>
              <a:rPr lang="de-DE" dirty="0" err="1"/>
              <a:t>against</a:t>
            </a:r>
            <a:r>
              <a:rPr lang="de-DE" dirty="0"/>
              <a:t> </a:t>
            </a:r>
            <a:r>
              <a:rPr lang="de-DE" dirty="0" err="1"/>
              <a:t>each</a:t>
            </a:r>
            <a:r>
              <a:rPr lang="de-DE" dirty="0"/>
              <a:t> </a:t>
            </a:r>
            <a:r>
              <a:rPr lang="de-DE" dirty="0" err="1"/>
              <a:t>other</a:t>
            </a:r>
            <a:r>
              <a:rPr lang="de-DE" dirty="0"/>
              <a:t> in </a:t>
            </a:r>
            <a:r>
              <a:rPr lang="de-DE" dirty="0" err="1"/>
              <a:t>the</a:t>
            </a:r>
            <a:r>
              <a:rPr lang="de-DE" dirty="0"/>
              <a:t> sense </a:t>
            </a:r>
            <a:r>
              <a:rPr lang="de-DE" dirty="0" err="1"/>
              <a:t>of</a:t>
            </a:r>
            <a:r>
              <a:rPr lang="de-DE" dirty="0"/>
              <a:t> a </a:t>
            </a:r>
            <a:r>
              <a:rPr lang="de-DE" dirty="0" err="1"/>
              <a:t>cost-benefit</a:t>
            </a:r>
            <a:r>
              <a:rPr lang="de-DE" dirty="0"/>
              <a:t> </a:t>
            </a:r>
            <a:r>
              <a:rPr lang="de-DE" dirty="0" err="1"/>
              <a:t>analysis</a:t>
            </a:r>
            <a:r>
              <a:rPr lang="de-DE" dirty="0"/>
              <a:t> </a:t>
            </a:r>
          </a:p>
          <a:p>
            <a:pPr lvl="1"/>
            <a:r>
              <a:rPr lang="de-DE" dirty="0" err="1"/>
              <a:t>If</a:t>
            </a:r>
            <a:r>
              <a:rPr lang="de-DE" dirty="0"/>
              <a:t> an </a:t>
            </a:r>
            <a:r>
              <a:rPr lang="de-DE" dirty="0" err="1"/>
              <a:t>intention</a:t>
            </a:r>
            <a:r>
              <a:rPr lang="de-DE" dirty="0"/>
              <a:t> </a:t>
            </a:r>
            <a:r>
              <a:rPr lang="de-DE" dirty="0" err="1"/>
              <a:t>is</a:t>
            </a:r>
            <a:r>
              <a:rPr lang="de-DE" dirty="0"/>
              <a:t> </a:t>
            </a:r>
            <a:r>
              <a:rPr lang="de-DE" dirty="0" err="1"/>
              <a:t>formed</a:t>
            </a:r>
            <a:r>
              <a:rPr lang="de-DE" dirty="0"/>
              <a:t> </a:t>
            </a:r>
            <a:r>
              <a:rPr lang="de-DE" dirty="0" err="1"/>
              <a:t>that</a:t>
            </a:r>
            <a:r>
              <a:rPr lang="de-DE" dirty="0"/>
              <a:t> </a:t>
            </a:r>
            <a:r>
              <a:rPr lang="de-DE" dirty="0" err="1"/>
              <a:t>is</a:t>
            </a:r>
            <a:r>
              <a:rPr lang="de-DE" dirty="0"/>
              <a:t> </a:t>
            </a:r>
            <a:r>
              <a:rPr lang="de-DE" dirty="0" err="1"/>
              <a:t>ultimately</a:t>
            </a:r>
            <a:r>
              <a:rPr lang="de-DE" dirty="0"/>
              <a:t> </a:t>
            </a:r>
            <a:r>
              <a:rPr lang="de-DE" dirty="0" err="1"/>
              <a:t>decisive</a:t>
            </a:r>
            <a:r>
              <a:rPr lang="de-DE" dirty="0"/>
              <a:t> </a:t>
            </a:r>
            <a:r>
              <a:rPr lang="de-DE" dirty="0" err="1"/>
              <a:t>for</a:t>
            </a:r>
            <a:r>
              <a:rPr lang="de-DE" dirty="0"/>
              <a:t> </a:t>
            </a:r>
            <a:r>
              <a:rPr lang="de-DE" dirty="0" err="1"/>
              <a:t>the</a:t>
            </a:r>
            <a:r>
              <a:rPr lang="de-DE" dirty="0"/>
              <a:t> </a:t>
            </a:r>
            <a:r>
              <a:rPr lang="de-DE" dirty="0" err="1"/>
              <a:t>behavior</a:t>
            </a:r>
            <a:r>
              <a:rPr lang="de-DE" dirty="0"/>
              <a:t> </a:t>
            </a:r>
          </a:p>
          <a:p>
            <a:r>
              <a:rPr lang="de-DE" dirty="0" err="1"/>
              <a:t>Cost</a:t>
            </a:r>
            <a:r>
              <a:rPr lang="de-DE" dirty="0"/>
              <a:t> and </a:t>
            </a:r>
            <a:r>
              <a:rPr lang="de-DE" dirty="0" err="1"/>
              <a:t>benefit</a:t>
            </a:r>
            <a:r>
              <a:rPr lang="de-DE" dirty="0"/>
              <a:t> </a:t>
            </a:r>
            <a:r>
              <a:rPr lang="de-DE" dirty="0" err="1"/>
              <a:t>factors</a:t>
            </a:r>
            <a:r>
              <a:rPr lang="de-DE" dirty="0"/>
              <a:t> </a:t>
            </a:r>
          </a:p>
          <a:p>
            <a:pPr lvl="1"/>
            <a:r>
              <a:rPr lang="de-DE" dirty="0"/>
              <a:t>Not </a:t>
            </a:r>
            <a:r>
              <a:rPr lang="de-DE" dirty="0" err="1"/>
              <a:t>merely</a:t>
            </a:r>
            <a:r>
              <a:rPr lang="de-DE" dirty="0"/>
              <a:t> </a:t>
            </a:r>
            <a:r>
              <a:rPr lang="de-DE" dirty="0" err="1"/>
              <a:t>objectifiable</a:t>
            </a:r>
            <a:r>
              <a:rPr lang="de-DE" dirty="0"/>
              <a:t> variables (in </a:t>
            </a:r>
            <a:r>
              <a:rPr lang="de-DE" dirty="0" err="1"/>
              <a:t>terms</a:t>
            </a:r>
            <a:r>
              <a:rPr lang="de-DE" dirty="0"/>
              <a:t> </a:t>
            </a:r>
            <a:r>
              <a:rPr lang="de-DE" dirty="0" err="1"/>
              <a:t>of</a:t>
            </a:r>
            <a:r>
              <a:rPr lang="de-DE" dirty="0"/>
              <a:t> time and </a:t>
            </a:r>
            <a:r>
              <a:rPr lang="de-DE" dirty="0" err="1"/>
              <a:t>money</a:t>
            </a:r>
            <a:r>
              <a:rPr lang="de-DE" dirty="0"/>
              <a:t> (≠homo oeconomicus)) </a:t>
            </a:r>
          </a:p>
          <a:p>
            <a:pPr lvl="1"/>
            <a:r>
              <a:rPr lang="de-DE" dirty="0"/>
              <a:t>The </a:t>
            </a:r>
            <a:r>
              <a:rPr lang="de-DE" dirty="0" err="1"/>
              <a:t>focus</a:t>
            </a:r>
            <a:r>
              <a:rPr lang="de-DE" dirty="0"/>
              <a:t> </a:t>
            </a:r>
            <a:r>
              <a:rPr lang="de-DE" dirty="0" err="1"/>
              <a:t>is</a:t>
            </a:r>
            <a:r>
              <a:rPr lang="de-DE" dirty="0"/>
              <a:t> on individual-internal </a:t>
            </a:r>
            <a:r>
              <a:rPr lang="de-DE" dirty="0" err="1"/>
              <a:t>evaluation</a:t>
            </a:r>
            <a:r>
              <a:rPr lang="de-DE" dirty="0"/>
              <a:t> </a:t>
            </a:r>
            <a:r>
              <a:rPr lang="de-DE" dirty="0" err="1"/>
              <a:t>processes</a:t>
            </a:r>
            <a:r>
              <a:rPr lang="de-DE" dirty="0"/>
              <a:t> and </a:t>
            </a:r>
            <a:r>
              <a:rPr lang="de-DE" dirty="0" err="1"/>
              <a:t>influencing</a:t>
            </a:r>
            <a:r>
              <a:rPr lang="de-DE" dirty="0"/>
              <a:t> </a:t>
            </a:r>
            <a:r>
              <a:rPr lang="de-DE" dirty="0" err="1"/>
              <a:t>factors</a:t>
            </a:r>
            <a:r>
              <a:rPr lang="de-DE" dirty="0"/>
              <a:t> such </a:t>
            </a:r>
            <a:r>
              <a:rPr lang="de-DE" dirty="0" err="1"/>
              <a:t>as</a:t>
            </a:r>
            <a:r>
              <a:rPr lang="de-DE" dirty="0"/>
              <a:t> </a:t>
            </a:r>
            <a:r>
              <a:rPr lang="de-DE" dirty="0" err="1"/>
              <a:t>norms</a:t>
            </a:r>
            <a:r>
              <a:rPr lang="de-DE" dirty="0"/>
              <a:t>, </a:t>
            </a:r>
            <a:r>
              <a:rPr lang="de-DE" dirty="0" err="1"/>
              <a:t>attitudes</a:t>
            </a:r>
            <a:r>
              <a:rPr lang="de-DE" dirty="0"/>
              <a:t> and </a:t>
            </a:r>
            <a:r>
              <a:rPr lang="de-DE" dirty="0" err="1"/>
              <a:t>control</a:t>
            </a:r>
            <a:r>
              <a:rPr lang="de-DE" dirty="0"/>
              <a:t> beliefs </a:t>
            </a:r>
          </a:p>
          <a:p>
            <a:pPr>
              <a:buFont typeface="Wingdings" pitchFamily="2" charset="2"/>
              <a:buChar char="è"/>
            </a:pPr>
            <a:r>
              <a:rPr lang="de-DE" dirty="0"/>
              <a:t>Environmental </a:t>
            </a:r>
            <a:r>
              <a:rPr lang="de-DE" dirty="0" err="1"/>
              <a:t>characteristics</a:t>
            </a:r>
            <a:r>
              <a:rPr lang="de-DE" dirty="0"/>
              <a:t> not </a:t>
            </a:r>
            <a:r>
              <a:rPr lang="de-DE" dirty="0" err="1"/>
              <a:t>as</a:t>
            </a:r>
            <a:r>
              <a:rPr lang="de-DE" dirty="0"/>
              <a:t> </a:t>
            </a:r>
            <a:r>
              <a:rPr lang="de-DE" dirty="0" err="1"/>
              <a:t>person</a:t>
            </a:r>
            <a:r>
              <a:rPr lang="de-DE" dirty="0"/>
              <a:t>-independent, but </a:t>
            </a:r>
            <a:r>
              <a:rPr lang="de-DE" dirty="0" err="1"/>
              <a:t>as</a:t>
            </a:r>
            <a:r>
              <a:rPr lang="de-DE" dirty="0"/>
              <a:t> </a:t>
            </a:r>
            <a:r>
              <a:rPr lang="de-DE" dirty="0" err="1"/>
              <a:t>subjectively</a:t>
            </a:r>
            <a:r>
              <a:rPr lang="de-DE" dirty="0"/>
              <a:t> </a:t>
            </a:r>
            <a:r>
              <a:rPr lang="de-DE" dirty="0" err="1"/>
              <a:t>perceived</a:t>
            </a:r>
            <a:r>
              <a:rPr lang="de-DE" dirty="0"/>
              <a:t> </a:t>
            </a:r>
            <a:r>
              <a:rPr lang="de-DE" dirty="0" err="1"/>
              <a:t>characteristics</a:t>
            </a:r>
            <a:endParaRPr lang="de-DE" dirty="0"/>
          </a:p>
        </p:txBody>
      </p:sp>
    </p:spTree>
    <p:extLst>
      <p:ext uri="{BB962C8B-B14F-4D97-AF65-F5344CB8AC3E}">
        <p14:creationId xmlns:p14="http://schemas.microsoft.com/office/powerpoint/2010/main" val="265247213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492B9-2E56-CE67-898B-FEC239AF6C34}"/>
              </a:ext>
            </a:extLst>
          </p:cNvPr>
          <p:cNvSpPr>
            <a:spLocks noGrp="1"/>
          </p:cNvSpPr>
          <p:nvPr>
            <p:ph type="title"/>
          </p:nvPr>
        </p:nvSpPr>
        <p:spPr>
          <a:xfrm>
            <a:off x="603253" y="539751"/>
            <a:ext cx="7954960"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pic>
        <p:nvPicPr>
          <p:cNvPr id="5" name="Grafik 4" descr="Ein Bild, das Text, Screenshot, Schrift, Design enthält.&#10;&#10;KI-generierte Inhalte können fehlerhaft sein.">
            <a:extLst>
              <a:ext uri="{FF2B5EF4-FFF2-40B4-BE49-F238E27FC236}">
                <a16:creationId xmlns:a16="http://schemas.microsoft.com/office/drawing/2014/main" id="{3CA45799-162E-AE38-A5E3-BC697DA87FEC}"/>
              </a:ext>
            </a:extLst>
          </p:cNvPr>
          <p:cNvPicPr>
            <a:picLocks noChangeAspect="1"/>
          </p:cNvPicPr>
          <p:nvPr/>
        </p:nvPicPr>
        <p:blipFill>
          <a:blip r:embed="rId2">
            <a:extLst>
              <a:ext uri="{28A0092B-C50C-407E-A947-70E740481C1C}">
                <a14:useLocalDpi xmlns:a14="http://schemas.microsoft.com/office/drawing/2010/main" val="0"/>
              </a:ext>
            </a:extLst>
          </a:blip>
          <a:srcRect r="50577" b="44397"/>
          <a:stretch>
            <a:fillRect/>
          </a:stretch>
        </p:blipFill>
        <p:spPr>
          <a:xfrm>
            <a:off x="603253" y="1671640"/>
            <a:ext cx="5492747" cy="4371973"/>
          </a:xfrm>
          <a:prstGeom prst="rect">
            <a:avLst/>
          </a:prstGeom>
        </p:spPr>
      </p:pic>
      <p:sp>
        <p:nvSpPr>
          <p:cNvPr id="6" name="Textfeld 5">
            <a:extLst>
              <a:ext uri="{FF2B5EF4-FFF2-40B4-BE49-F238E27FC236}">
                <a16:creationId xmlns:a16="http://schemas.microsoft.com/office/drawing/2014/main" id="{5B03BB19-6E23-F3B3-F064-AA2254F977B3}"/>
              </a:ext>
            </a:extLst>
          </p:cNvPr>
          <p:cNvSpPr txBox="1"/>
          <p:nvPr/>
        </p:nvSpPr>
        <p:spPr>
          <a:xfrm>
            <a:off x="6329363" y="1671640"/>
            <a:ext cx="4986337" cy="36466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de-DE" b="1" dirty="0">
                <a:solidFill>
                  <a:srgbClr val="00B050"/>
                </a:solidFill>
              </a:rPr>
              <a:t>Intention:</a:t>
            </a:r>
            <a:endParaRPr lang="de-DE" dirty="0">
              <a:solidFill>
                <a:srgbClr val="00B050"/>
              </a:solidFill>
            </a:endParaRPr>
          </a:p>
          <a:p>
            <a:r>
              <a:rPr lang="de-DE" dirty="0"/>
              <a:t>• </a:t>
            </a:r>
            <a:r>
              <a:rPr lang="de-DE" dirty="0" err="1"/>
              <a:t>Indicator</a:t>
            </a:r>
            <a:r>
              <a:rPr lang="de-DE" dirty="0"/>
              <a:t> </a:t>
            </a:r>
            <a:r>
              <a:rPr lang="de-DE" dirty="0" err="1"/>
              <a:t>of</a:t>
            </a:r>
            <a:r>
              <a:rPr lang="de-DE" dirty="0"/>
              <a:t> </a:t>
            </a:r>
            <a:r>
              <a:rPr lang="de-DE" dirty="0" err="1"/>
              <a:t>how</a:t>
            </a:r>
            <a:r>
              <a:rPr lang="de-DE" dirty="0"/>
              <a:t> </a:t>
            </a:r>
            <a:r>
              <a:rPr lang="de-DE" dirty="0" err="1"/>
              <a:t>strongly</a:t>
            </a:r>
            <a:r>
              <a:rPr lang="de-DE" dirty="0"/>
              <a:t> an individual </a:t>
            </a:r>
            <a:r>
              <a:rPr lang="de-DE" dirty="0" err="1"/>
              <a:t>is</a:t>
            </a:r>
            <a:r>
              <a:rPr lang="de-DE" dirty="0"/>
              <a:t> </a:t>
            </a:r>
            <a:r>
              <a:rPr lang="de-DE" dirty="0" err="1"/>
              <a:t>willing</a:t>
            </a:r>
            <a:r>
              <a:rPr lang="de-DE" dirty="0"/>
              <a:t> </a:t>
            </a:r>
            <a:r>
              <a:rPr lang="de-DE" dirty="0" err="1"/>
              <a:t>to</a:t>
            </a:r>
            <a:r>
              <a:rPr lang="de-DE" dirty="0"/>
              <a:t> </a:t>
            </a:r>
            <a:r>
              <a:rPr lang="de-DE" dirty="0" err="1"/>
              <a:t>engage</a:t>
            </a:r>
            <a:r>
              <a:rPr lang="de-DE" dirty="0"/>
              <a:t> in a </a:t>
            </a:r>
            <a:r>
              <a:rPr lang="de-DE" dirty="0" err="1"/>
              <a:t>behaviour</a:t>
            </a:r>
            <a:endParaRPr lang="de-DE" dirty="0"/>
          </a:p>
          <a:p>
            <a:r>
              <a:rPr lang="de-DE" dirty="0"/>
              <a:t>• </a:t>
            </a:r>
            <a:r>
              <a:rPr lang="de-DE" dirty="0" err="1"/>
              <a:t>Formed</a:t>
            </a:r>
            <a:r>
              <a:rPr lang="de-DE" dirty="0"/>
              <a:t> on </a:t>
            </a:r>
            <a:r>
              <a:rPr lang="de-DE" dirty="0" err="1"/>
              <a:t>the</a:t>
            </a:r>
            <a:r>
              <a:rPr lang="de-DE" dirty="0"/>
              <a:t> </a:t>
            </a:r>
            <a:r>
              <a:rPr lang="de-DE" dirty="0" err="1"/>
              <a:t>basis</a:t>
            </a:r>
            <a:r>
              <a:rPr lang="de-DE" dirty="0"/>
              <a:t> </a:t>
            </a:r>
            <a:r>
              <a:rPr lang="de-DE" dirty="0" err="1"/>
              <a:t>of</a:t>
            </a:r>
            <a:r>
              <a:rPr lang="de-DE" dirty="0"/>
              <a:t> </a:t>
            </a:r>
            <a:r>
              <a:rPr lang="de-DE" dirty="0" err="1"/>
              <a:t>three</a:t>
            </a:r>
            <a:r>
              <a:rPr lang="de-DE" dirty="0"/>
              <a:t> </a:t>
            </a:r>
            <a:r>
              <a:rPr lang="de-DE" dirty="0" err="1"/>
              <a:t>determinants</a:t>
            </a:r>
            <a:r>
              <a:rPr lang="de-DE" dirty="0"/>
              <a:t>: </a:t>
            </a:r>
            <a:r>
              <a:rPr lang="de-DE" b="1" dirty="0" err="1">
                <a:solidFill>
                  <a:srgbClr val="BF5A23"/>
                </a:solidFill>
              </a:rPr>
              <a:t>attitude</a:t>
            </a:r>
            <a:r>
              <a:rPr lang="de-DE" b="1" dirty="0">
                <a:solidFill>
                  <a:srgbClr val="BF5A23"/>
                </a:solidFill>
              </a:rPr>
              <a:t> </a:t>
            </a:r>
            <a:r>
              <a:rPr lang="de-DE" b="1" dirty="0" err="1">
                <a:solidFill>
                  <a:srgbClr val="BF5A23"/>
                </a:solidFill>
              </a:rPr>
              <a:t>toward</a:t>
            </a:r>
            <a:r>
              <a:rPr lang="de-DE" b="1" dirty="0">
                <a:solidFill>
                  <a:srgbClr val="BF5A23"/>
                </a:solidFill>
              </a:rPr>
              <a:t> a </a:t>
            </a:r>
            <a:r>
              <a:rPr lang="de-DE" b="1" dirty="0" err="1">
                <a:solidFill>
                  <a:srgbClr val="BF5A23"/>
                </a:solidFill>
              </a:rPr>
              <a:t>behaviour</a:t>
            </a:r>
            <a:r>
              <a:rPr lang="de-DE" b="1" dirty="0">
                <a:solidFill>
                  <a:srgbClr val="BF5A23"/>
                </a:solidFill>
              </a:rPr>
              <a:t>, </a:t>
            </a:r>
            <a:r>
              <a:rPr lang="de-DE" b="1" dirty="0" err="1">
                <a:solidFill>
                  <a:srgbClr val="BF5A23"/>
                </a:solidFill>
              </a:rPr>
              <a:t>subjective</a:t>
            </a:r>
            <a:r>
              <a:rPr lang="de-DE" b="1" dirty="0">
                <a:solidFill>
                  <a:srgbClr val="BF5A23"/>
                </a:solidFill>
              </a:rPr>
              <a:t> norm, </a:t>
            </a:r>
            <a:r>
              <a:rPr lang="de-DE" b="1" dirty="0" err="1">
                <a:solidFill>
                  <a:srgbClr val="BF5A23"/>
                </a:solidFill>
              </a:rPr>
              <a:t>perceived</a:t>
            </a:r>
            <a:r>
              <a:rPr lang="de-DE" b="1" dirty="0">
                <a:solidFill>
                  <a:srgbClr val="BF5A23"/>
                </a:solidFill>
              </a:rPr>
              <a:t> </a:t>
            </a:r>
            <a:r>
              <a:rPr lang="de-DE" b="1" dirty="0" err="1">
                <a:solidFill>
                  <a:srgbClr val="BF5A23"/>
                </a:solidFill>
              </a:rPr>
              <a:t>behavioural</a:t>
            </a:r>
            <a:r>
              <a:rPr lang="de-DE" b="1" dirty="0">
                <a:solidFill>
                  <a:srgbClr val="BF5A23"/>
                </a:solidFill>
              </a:rPr>
              <a:t> </a:t>
            </a:r>
            <a:r>
              <a:rPr lang="de-DE" b="1" dirty="0" err="1">
                <a:solidFill>
                  <a:srgbClr val="BF5A23"/>
                </a:solidFill>
              </a:rPr>
              <a:t>control</a:t>
            </a:r>
            <a:endParaRPr lang="de-DE" b="1" dirty="0">
              <a:solidFill>
                <a:srgbClr val="BF5A23"/>
              </a:solidFill>
            </a:endParaRPr>
          </a:p>
        </p:txBody>
      </p:sp>
    </p:spTree>
    <p:extLst>
      <p:ext uri="{BB962C8B-B14F-4D97-AF65-F5344CB8AC3E}">
        <p14:creationId xmlns:p14="http://schemas.microsoft.com/office/powerpoint/2010/main" val="404406303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F764D-4D76-274C-A5C2-81CF80F864F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0F3A547-D372-CED7-57B1-4DC5BE0CB629}"/>
              </a:ext>
            </a:extLst>
          </p:cNvPr>
          <p:cNvSpPr>
            <a:spLocks noGrp="1"/>
          </p:cNvSpPr>
          <p:nvPr>
            <p:ph type="title"/>
          </p:nvPr>
        </p:nvSpPr>
        <p:spPr>
          <a:xfrm>
            <a:off x="603253" y="539751"/>
            <a:ext cx="7954960"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pic>
        <p:nvPicPr>
          <p:cNvPr id="5" name="Grafik 4" descr="Ein Bild, das Text, Screenshot, Schrift, Design enthält.&#10;&#10;KI-generierte Inhalte können fehlerhaft sein.">
            <a:extLst>
              <a:ext uri="{FF2B5EF4-FFF2-40B4-BE49-F238E27FC236}">
                <a16:creationId xmlns:a16="http://schemas.microsoft.com/office/drawing/2014/main" id="{6350B2EB-F075-2F91-46FB-05504CB15558}"/>
              </a:ext>
            </a:extLst>
          </p:cNvPr>
          <p:cNvPicPr>
            <a:picLocks noChangeAspect="1"/>
          </p:cNvPicPr>
          <p:nvPr/>
        </p:nvPicPr>
        <p:blipFill>
          <a:blip r:embed="rId2">
            <a:extLst>
              <a:ext uri="{28A0092B-C50C-407E-A947-70E740481C1C}">
                <a14:useLocalDpi xmlns:a14="http://schemas.microsoft.com/office/drawing/2010/main" val="0"/>
              </a:ext>
            </a:extLst>
          </a:blip>
          <a:srcRect r="50577" b="44397"/>
          <a:stretch>
            <a:fillRect/>
          </a:stretch>
        </p:blipFill>
        <p:spPr>
          <a:xfrm>
            <a:off x="603253" y="1671640"/>
            <a:ext cx="5492747" cy="4371973"/>
          </a:xfrm>
          <a:prstGeom prst="rect">
            <a:avLst/>
          </a:prstGeom>
        </p:spPr>
      </p:pic>
      <p:sp>
        <p:nvSpPr>
          <p:cNvPr id="6" name="Textfeld 5">
            <a:extLst>
              <a:ext uri="{FF2B5EF4-FFF2-40B4-BE49-F238E27FC236}">
                <a16:creationId xmlns:a16="http://schemas.microsoft.com/office/drawing/2014/main" id="{62DA1B75-2F9D-08E5-6247-DE4FE79752B1}"/>
              </a:ext>
            </a:extLst>
          </p:cNvPr>
          <p:cNvSpPr txBox="1"/>
          <p:nvPr/>
        </p:nvSpPr>
        <p:spPr>
          <a:xfrm>
            <a:off x="6315075" y="1397978"/>
            <a:ext cx="5100637" cy="4919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de-DE" sz="2000" b="1" dirty="0">
                <a:solidFill>
                  <a:srgbClr val="BF5A23"/>
                </a:solidFill>
              </a:rPr>
              <a:t>Attitude </a:t>
            </a:r>
            <a:r>
              <a:rPr lang="de-DE" sz="2000" b="1" dirty="0" err="1">
                <a:solidFill>
                  <a:srgbClr val="BF5A23"/>
                </a:solidFill>
              </a:rPr>
              <a:t>toward</a:t>
            </a:r>
            <a:r>
              <a:rPr lang="de-DE" sz="2000" b="1" dirty="0">
                <a:solidFill>
                  <a:srgbClr val="BF5A23"/>
                </a:solidFill>
              </a:rPr>
              <a:t> a </a:t>
            </a:r>
            <a:r>
              <a:rPr lang="de-DE" sz="2000" b="1" dirty="0" err="1">
                <a:solidFill>
                  <a:srgbClr val="BF5A23"/>
                </a:solidFill>
              </a:rPr>
              <a:t>behaviour</a:t>
            </a:r>
            <a:endParaRPr lang="de-DE" sz="2000" b="1" dirty="0">
              <a:solidFill>
                <a:srgbClr val="BF5A23"/>
              </a:solidFill>
            </a:endParaRPr>
          </a:p>
          <a:p>
            <a:r>
              <a:rPr lang="de-DE" sz="2000" dirty="0" err="1">
                <a:solidFill>
                  <a:schemeClr val="tx1"/>
                </a:solidFill>
              </a:rPr>
              <a:t>Subjective</a:t>
            </a:r>
            <a:r>
              <a:rPr lang="de-DE" sz="2000" dirty="0">
                <a:solidFill>
                  <a:schemeClr val="tx1"/>
                </a:solidFill>
              </a:rPr>
              <a:t> </a:t>
            </a:r>
            <a:r>
              <a:rPr lang="de-DE" sz="2000" dirty="0" err="1">
                <a:solidFill>
                  <a:schemeClr val="tx1"/>
                </a:solidFill>
              </a:rPr>
              <a:t>assessment</a:t>
            </a:r>
            <a:r>
              <a:rPr lang="de-DE" sz="2000" dirty="0">
                <a:solidFill>
                  <a:schemeClr val="tx1"/>
                </a:solidFill>
              </a:rPr>
              <a:t> </a:t>
            </a:r>
            <a:r>
              <a:rPr lang="de-DE" sz="2000" dirty="0" err="1">
                <a:solidFill>
                  <a:schemeClr val="tx1"/>
                </a:solidFill>
              </a:rPr>
              <a:t>of</a:t>
            </a:r>
            <a:r>
              <a:rPr lang="de-DE" sz="2000" dirty="0">
                <a:solidFill>
                  <a:schemeClr val="tx1"/>
                </a:solidFill>
              </a:rPr>
              <a:t> </a:t>
            </a:r>
            <a:r>
              <a:rPr lang="de-DE" sz="2000" dirty="0" err="1">
                <a:solidFill>
                  <a:schemeClr val="tx1"/>
                </a:solidFill>
              </a:rPr>
              <a:t>the</a:t>
            </a:r>
            <a:r>
              <a:rPr lang="de-DE" sz="2000" dirty="0">
                <a:solidFill>
                  <a:schemeClr val="tx1"/>
                </a:solidFill>
              </a:rPr>
              <a:t> </a:t>
            </a:r>
            <a:r>
              <a:rPr lang="de-DE" sz="2000" dirty="0" err="1">
                <a:solidFill>
                  <a:schemeClr val="tx1"/>
                </a:solidFill>
              </a:rPr>
              <a:t>consequences</a:t>
            </a:r>
            <a:r>
              <a:rPr lang="de-DE" sz="2000" dirty="0">
                <a:solidFill>
                  <a:schemeClr val="tx1"/>
                </a:solidFill>
              </a:rPr>
              <a:t> </a:t>
            </a:r>
            <a:r>
              <a:rPr lang="de-DE" sz="2000" dirty="0" err="1">
                <a:solidFill>
                  <a:schemeClr val="tx1"/>
                </a:solidFill>
              </a:rPr>
              <a:t>of</a:t>
            </a:r>
            <a:r>
              <a:rPr lang="de-DE" sz="2000" dirty="0">
                <a:solidFill>
                  <a:schemeClr val="tx1"/>
                </a:solidFill>
              </a:rPr>
              <a:t> </a:t>
            </a:r>
            <a:r>
              <a:rPr lang="de-DE" sz="2000" dirty="0" err="1">
                <a:solidFill>
                  <a:schemeClr val="tx1"/>
                </a:solidFill>
              </a:rPr>
              <a:t>the</a:t>
            </a:r>
            <a:r>
              <a:rPr lang="de-DE" sz="2000" dirty="0">
                <a:solidFill>
                  <a:schemeClr val="tx1"/>
                </a:solidFill>
              </a:rPr>
              <a:t> </a:t>
            </a:r>
            <a:r>
              <a:rPr lang="de-DE" sz="2000" dirty="0" err="1">
                <a:solidFill>
                  <a:schemeClr val="tx1"/>
                </a:solidFill>
              </a:rPr>
              <a:t>behaviour</a:t>
            </a:r>
            <a:endParaRPr lang="de-DE" sz="2000" dirty="0">
              <a:solidFill>
                <a:schemeClr val="tx1"/>
              </a:solidFill>
            </a:endParaRPr>
          </a:p>
          <a:p>
            <a:r>
              <a:rPr lang="de-DE" sz="2000" b="1" dirty="0" err="1">
                <a:solidFill>
                  <a:srgbClr val="BF5A23"/>
                </a:solidFill>
              </a:rPr>
              <a:t>Subjective</a:t>
            </a:r>
            <a:r>
              <a:rPr lang="de-DE" sz="2000" b="1" dirty="0">
                <a:solidFill>
                  <a:srgbClr val="BF5A23"/>
                </a:solidFill>
              </a:rPr>
              <a:t> norm</a:t>
            </a:r>
          </a:p>
          <a:p>
            <a:r>
              <a:rPr lang="de-DE" sz="2000" dirty="0" err="1">
                <a:solidFill>
                  <a:schemeClr val="tx1"/>
                </a:solidFill>
              </a:rPr>
              <a:t>Subjectively</a:t>
            </a:r>
            <a:r>
              <a:rPr lang="de-DE" sz="2000" dirty="0">
                <a:solidFill>
                  <a:schemeClr val="tx1"/>
                </a:solidFill>
              </a:rPr>
              <a:t> </a:t>
            </a:r>
            <a:r>
              <a:rPr lang="de-DE" sz="2000" dirty="0" err="1">
                <a:solidFill>
                  <a:schemeClr val="tx1"/>
                </a:solidFill>
              </a:rPr>
              <a:t>perceived</a:t>
            </a:r>
            <a:r>
              <a:rPr lang="de-DE" sz="2000" dirty="0">
                <a:solidFill>
                  <a:schemeClr val="tx1"/>
                </a:solidFill>
              </a:rPr>
              <a:t> social </a:t>
            </a:r>
            <a:r>
              <a:rPr lang="de-DE" sz="2000" dirty="0" err="1">
                <a:solidFill>
                  <a:schemeClr val="tx1"/>
                </a:solidFill>
              </a:rPr>
              <a:t>pressure</a:t>
            </a:r>
            <a:r>
              <a:rPr lang="de-DE" sz="2000" dirty="0">
                <a:solidFill>
                  <a:schemeClr val="tx1"/>
                </a:solidFill>
              </a:rPr>
              <a:t> </a:t>
            </a:r>
            <a:r>
              <a:rPr lang="de-DE" sz="2000" dirty="0" err="1">
                <a:solidFill>
                  <a:schemeClr val="tx1"/>
                </a:solidFill>
              </a:rPr>
              <a:t>to</a:t>
            </a:r>
            <a:r>
              <a:rPr lang="de-DE" sz="2000" dirty="0">
                <a:solidFill>
                  <a:schemeClr val="tx1"/>
                </a:solidFill>
              </a:rPr>
              <a:t> (not) perform a </a:t>
            </a:r>
            <a:r>
              <a:rPr lang="de-DE" sz="2000" dirty="0" err="1">
                <a:solidFill>
                  <a:schemeClr val="tx1"/>
                </a:solidFill>
              </a:rPr>
              <a:t>behaviour</a:t>
            </a:r>
            <a:r>
              <a:rPr lang="de-DE" sz="2000" dirty="0">
                <a:solidFill>
                  <a:schemeClr val="tx1"/>
                </a:solidFill>
              </a:rPr>
              <a:t>/ </a:t>
            </a:r>
            <a:r>
              <a:rPr lang="de-DE" sz="2000" dirty="0" err="1">
                <a:solidFill>
                  <a:schemeClr val="tx1"/>
                </a:solidFill>
              </a:rPr>
              <a:t>anticipated</a:t>
            </a:r>
            <a:r>
              <a:rPr lang="de-DE" sz="2000" dirty="0">
                <a:solidFill>
                  <a:schemeClr val="tx1"/>
                </a:solidFill>
              </a:rPr>
              <a:t> social </a:t>
            </a:r>
            <a:r>
              <a:rPr lang="de-DE" sz="2000" dirty="0" err="1">
                <a:solidFill>
                  <a:schemeClr val="tx1"/>
                </a:solidFill>
              </a:rPr>
              <a:t>sanctions</a:t>
            </a:r>
            <a:endParaRPr lang="de-DE" sz="2000" dirty="0">
              <a:solidFill>
                <a:schemeClr val="tx1"/>
              </a:solidFill>
            </a:endParaRPr>
          </a:p>
          <a:p>
            <a:r>
              <a:rPr lang="de-DE" sz="2000" b="1" dirty="0" err="1">
                <a:solidFill>
                  <a:srgbClr val="BF5A23"/>
                </a:solidFill>
              </a:rPr>
              <a:t>Perceived</a:t>
            </a:r>
            <a:r>
              <a:rPr lang="de-DE" sz="2000" b="1" dirty="0">
                <a:solidFill>
                  <a:srgbClr val="BF5A23"/>
                </a:solidFill>
              </a:rPr>
              <a:t> behavioral </a:t>
            </a:r>
            <a:r>
              <a:rPr lang="de-DE" sz="2000" b="1" dirty="0" err="1">
                <a:solidFill>
                  <a:srgbClr val="BF5A23"/>
                </a:solidFill>
              </a:rPr>
              <a:t>control</a:t>
            </a:r>
            <a:endParaRPr lang="de-DE" sz="2000" b="1" dirty="0">
              <a:solidFill>
                <a:srgbClr val="BF5A23"/>
              </a:solidFill>
            </a:endParaRPr>
          </a:p>
          <a:p>
            <a:r>
              <a:rPr lang="de-DE" sz="2000" dirty="0" err="1">
                <a:solidFill>
                  <a:schemeClr val="tx1"/>
                </a:solidFill>
              </a:rPr>
              <a:t>Subjective</a:t>
            </a:r>
            <a:r>
              <a:rPr lang="de-DE" sz="2000" dirty="0">
                <a:solidFill>
                  <a:schemeClr val="tx1"/>
                </a:solidFill>
              </a:rPr>
              <a:t> </a:t>
            </a:r>
            <a:r>
              <a:rPr lang="de-DE" sz="2000" dirty="0" err="1">
                <a:solidFill>
                  <a:schemeClr val="tx1"/>
                </a:solidFill>
              </a:rPr>
              <a:t>assumption</a:t>
            </a:r>
            <a:r>
              <a:rPr lang="de-DE" sz="2000" dirty="0">
                <a:solidFill>
                  <a:schemeClr val="tx1"/>
                </a:solidFill>
              </a:rPr>
              <a:t> </a:t>
            </a:r>
            <a:r>
              <a:rPr lang="de-DE" sz="2000" dirty="0" err="1">
                <a:solidFill>
                  <a:schemeClr val="tx1"/>
                </a:solidFill>
              </a:rPr>
              <a:t>of</a:t>
            </a:r>
            <a:r>
              <a:rPr lang="de-DE" sz="2000" dirty="0">
                <a:solidFill>
                  <a:schemeClr val="tx1"/>
                </a:solidFill>
              </a:rPr>
              <a:t> </a:t>
            </a:r>
            <a:r>
              <a:rPr lang="de-DE" sz="2000" dirty="0" err="1">
                <a:solidFill>
                  <a:schemeClr val="tx1"/>
                </a:solidFill>
              </a:rPr>
              <a:t>how</a:t>
            </a:r>
            <a:r>
              <a:rPr lang="de-DE" sz="2000" dirty="0">
                <a:solidFill>
                  <a:schemeClr val="tx1"/>
                </a:solidFill>
              </a:rPr>
              <a:t> easy/</a:t>
            </a:r>
            <a:r>
              <a:rPr lang="de-DE" sz="2000" dirty="0" err="1">
                <a:solidFill>
                  <a:schemeClr val="tx1"/>
                </a:solidFill>
              </a:rPr>
              <a:t>difficult</a:t>
            </a:r>
            <a:r>
              <a:rPr lang="de-DE" sz="2000" dirty="0">
                <a:solidFill>
                  <a:schemeClr val="tx1"/>
                </a:solidFill>
              </a:rPr>
              <a:t> </a:t>
            </a:r>
            <a:r>
              <a:rPr lang="de-DE" sz="2000" dirty="0" err="1">
                <a:solidFill>
                  <a:schemeClr val="tx1"/>
                </a:solidFill>
              </a:rPr>
              <a:t>it</a:t>
            </a:r>
            <a:r>
              <a:rPr lang="de-DE" sz="2000" dirty="0">
                <a:solidFill>
                  <a:schemeClr val="tx1"/>
                </a:solidFill>
              </a:rPr>
              <a:t> </a:t>
            </a:r>
            <a:r>
              <a:rPr lang="de-DE" sz="2000" dirty="0" err="1">
                <a:solidFill>
                  <a:schemeClr val="tx1"/>
                </a:solidFill>
              </a:rPr>
              <a:t>is</a:t>
            </a:r>
            <a:r>
              <a:rPr lang="de-DE" sz="2000" dirty="0">
                <a:solidFill>
                  <a:schemeClr val="tx1"/>
                </a:solidFill>
              </a:rPr>
              <a:t> </a:t>
            </a:r>
            <a:r>
              <a:rPr lang="de-DE" sz="2000" dirty="0" err="1">
                <a:solidFill>
                  <a:schemeClr val="tx1"/>
                </a:solidFill>
              </a:rPr>
              <a:t>to</a:t>
            </a:r>
            <a:r>
              <a:rPr lang="de-DE" sz="2000" dirty="0">
                <a:solidFill>
                  <a:schemeClr val="tx1"/>
                </a:solidFill>
              </a:rPr>
              <a:t> perform a </a:t>
            </a:r>
            <a:r>
              <a:rPr lang="de-DE" sz="2000" dirty="0" err="1">
                <a:solidFill>
                  <a:schemeClr val="tx1"/>
                </a:solidFill>
              </a:rPr>
              <a:t>behavior</a:t>
            </a:r>
            <a:r>
              <a:rPr lang="de-DE" sz="2000" dirty="0">
                <a:solidFill>
                  <a:schemeClr val="tx1"/>
                </a:solidFill>
              </a:rPr>
              <a:t> </a:t>
            </a:r>
            <a:r>
              <a:rPr lang="de-DE" sz="2000" dirty="0" err="1">
                <a:solidFill>
                  <a:schemeClr val="tx1"/>
                </a:solidFill>
              </a:rPr>
              <a:t>or</a:t>
            </a:r>
            <a:r>
              <a:rPr lang="de-DE" sz="2000" dirty="0">
                <a:solidFill>
                  <a:schemeClr val="tx1"/>
                </a:solidFill>
              </a:rPr>
              <a:t> </a:t>
            </a:r>
            <a:r>
              <a:rPr lang="de-DE" sz="2000" dirty="0" err="1">
                <a:solidFill>
                  <a:schemeClr val="tx1"/>
                </a:solidFill>
              </a:rPr>
              <a:t>whether</a:t>
            </a:r>
            <a:r>
              <a:rPr lang="de-DE" sz="2000" dirty="0">
                <a:solidFill>
                  <a:schemeClr val="tx1"/>
                </a:solidFill>
              </a:rPr>
              <a:t> </a:t>
            </a:r>
            <a:r>
              <a:rPr lang="de-DE" sz="2000" dirty="0" err="1">
                <a:solidFill>
                  <a:schemeClr val="tx1"/>
                </a:solidFill>
              </a:rPr>
              <a:t>it</a:t>
            </a:r>
            <a:r>
              <a:rPr lang="de-DE" sz="2000" dirty="0">
                <a:solidFill>
                  <a:schemeClr val="tx1"/>
                </a:solidFill>
              </a:rPr>
              <a:t> </a:t>
            </a:r>
            <a:r>
              <a:rPr lang="de-DE" sz="2000" dirty="0" err="1">
                <a:solidFill>
                  <a:schemeClr val="tx1"/>
                </a:solidFill>
              </a:rPr>
              <a:t>can</a:t>
            </a:r>
            <a:r>
              <a:rPr lang="de-DE" sz="2000" dirty="0">
                <a:solidFill>
                  <a:schemeClr val="tx1"/>
                </a:solidFill>
              </a:rPr>
              <a:t> </a:t>
            </a:r>
            <a:r>
              <a:rPr lang="de-DE" sz="2000" dirty="0" err="1">
                <a:solidFill>
                  <a:schemeClr val="tx1"/>
                </a:solidFill>
              </a:rPr>
              <a:t>be</a:t>
            </a:r>
            <a:r>
              <a:rPr lang="de-DE" sz="2000" dirty="0">
                <a:solidFill>
                  <a:schemeClr val="tx1"/>
                </a:solidFill>
              </a:rPr>
              <a:t> </a:t>
            </a:r>
            <a:r>
              <a:rPr lang="de-DE" sz="2000" dirty="0" err="1">
                <a:solidFill>
                  <a:schemeClr val="tx1"/>
                </a:solidFill>
              </a:rPr>
              <a:t>successful</a:t>
            </a:r>
            <a:endParaRPr lang="de-DE" sz="2000" dirty="0">
              <a:solidFill>
                <a:schemeClr val="tx1"/>
              </a:solidFill>
            </a:endParaRPr>
          </a:p>
        </p:txBody>
      </p:sp>
    </p:spTree>
    <p:extLst>
      <p:ext uri="{BB962C8B-B14F-4D97-AF65-F5344CB8AC3E}">
        <p14:creationId xmlns:p14="http://schemas.microsoft.com/office/powerpoint/2010/main" val="122173985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CADFB-A264-0B09-1B82-169E91708D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BD9D08-F5BA-961F-450E-150747B193A6}"/>
              </a:ext>
            </a:extLst>
          </p:cNvPr>
          <p:cNvSpPr>
            <a:spLocks noGrp="1"/>
          </p:cNvSpPr>
          <p:nvPr>
            <p:ph type="title"/>
          </p:nvPr>
        </p:nvSpPr>
        <p:spPr>
          <a:xfrm>
            <a:off x="603253" y="539751"/>
            <a:ext cx="7954960"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pic>
        <p:nvPicPr>
          <p:cNvPr id="5" name="Grafik 4" descr="Ein Bild, das Text, Screenshot, Schrift, Design enthält.&#10;&#10;KI-generierte Inhalte können fehlerhaft sein.">
            <a:extLst>
              <a:ext uri="{FF2B5EF4-FFF2-40B4-BE49-F238E27FC236}">
                <a16:creationId xmlns:a16="http://schemas.microsoft.com/office/drawing/2014/main" id="{FEBBEFDA-EA3E-CF57-159B-634F3336FC0C}"/>
              </a:ext>
            </a:extLst>
          </p:cNvPr>
          <p:cNvPicPr>
            <a:picLocks noChangeAspect="1"/>
          </p:cNvPicPr>
          <p:nvPr/>
        </p:nvPicPr>
        <p:blipFill>
          <a:blip r:embed="rId2">
            <a:extLst>
              <a:ext uri="{28A0092B-C50C-407E-A947-70E740481C1C}">
                <a14:useLocalDpi xmlns:a14="http://schemas.microsoft.com/office/drawing/2010/main" val="0"/>
              </a:ext>
            </a:extLst>
          </a:blip>
          <a:srcRect r="50577" b="44397"/>
          <a:stretch>
            <a:fillRect/>
          </a:stretch>
        </p:blipFill>
        <p:spPr>
          <a:xfrm>
            <a:off x="603253" y="1671640"/>
            <a:ext cx="5492747" cy="4371973"/>
          </a:xfrm>
          <a:prstGeom prst="rect">
            <a:avLst/>
          </a:prstGeom>
        </p:spPr>
      </p:pic>
      <p:sp>
        <p:nvSpPr>
          <p:cNvPr id="6" name="Textfeld 5">
            <a:extLst>
              <a:ext uri="{FF2B5EF4-FFF2-40B4-BE49-F238E27FC236}">
                <a16:creationId xmlns:a16="http://schemas.microsoft.com/office/drawing/2014/main" id="{74BE3B37-1CFD-BE5D-6073-1775392B6616}"/>
              </a:ext>
            </a:extLst>
          </p:cNvPr>
          <p:cNvSpPr txBox="1"/>
          <p:nvPr/>
        </p:nvSpPr>
        <p:spPr>
          <a:xfrm>
            <a:off x="6315075" y="1241524"/>
            <a:ext cx="5100637" cy="52322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de-DE" sz="2000" b="1" dirty="0">
                <a:solidFill>
                  <a:schemeClr val="tx1"/>
                </a:solidFill>
              </a:rPr>
              <a:t>The </a:t>
            </a:r>
            <a:r>
              <a:rPr lang="de-DE" sz="2000" b="1" dirty="0" err="1">
                <a:solidFill>
                  <a:schemeClr val="tx1"/>
                </a:solidFill>
              </a:rPr>
              <a:t>following</a:t>
            </a:r>
            <a:r>
              <a:rPr lang="de-DE" sz="2000" b="1" dirty="0">
                <a:solidFill>
                  <a:schemeClr val="tx1"/>
                </a:solidFill>
              </a:rPr>
              <a:t> </a:t>
            </a:r>
            <a:r>
              <a:rPr lang="de-DE" sz="2000" b="1" dirty="0" err="1">
                <a:solidFill>
                  <a:schemeClr val="tx1"/>
                </a:solidFill>
              </a:rPr>
              <a:t>generally</a:t>
            </a:r>
            <a:r>
              <a:rPr lang="de-DE" sz="2000" b="1" dirty="0">
                <a:solidFill>
                  <a:schemeClr val="tx1"/>
                </a:solidFill>
              </a:rPr>
              <a:t> </a:t>
            </a:r>
            <a:r>
              <a:rPr lang="de-DE" sz="2000" b="1" dirty="0" err="1">
                <a:solidFill>
                  <a:schemeClr val="tx1"/>
                </a:solidFill>
              </a:rPr>
              <a:t>applies</a:t>
            </a:r>
            <a:r>
              <a:rPr lang="de-DE" sz="2000" b="1" dirty="0">
                <a:solidFill>
                  <a:schemeClr val="tx1"/>
                </a:solidFill>
              </a:rPr>
              <a:t>:</a:t>
            </a:r>
          </a:p>
          <a:p>
            <a:r>
              <a:rPr lang="de-DE" sz="2000" dirty="0">
                <a:solidFill>
                  <a:schemeClr val="tx1"/>
                </a:solidFill>
              </a:rPr>
              <a:t>• The </a:t>
            </a:r>
            <a:r>
              <a:rPr lang="de-DE" sz="2000" dirty="0" err="1">
                <a:solidFill>
                  <a:schemeClr val="tx1"/>
                </a:solidFill>
              </a:rPr>
              <a:t>more</a:t>
            </a:r>
            <a:r>
              <a:rPr lang="de-DE" sz="2000" dirty="0">
                <a:solidFill>
                  <a:schemeClr val="tx1"/>
                </a:solidFill>
              </a:rPr>
              <a:t> positive/</a:t>
            </a:r>
            <a:r>
              <a:rPr lang="de-DE" sz="2000" dirty="0" err="1">
                <a:solidFill>
                  <a:schemeClr val="tx1"/>
                </a:solidFill>
              </a:rPr>
              <a:t>bigger</a:t>
            </a:r>
            <a:endParaRPr lang="de-DE" sz="2000" dirty="0">
              <a:solidFill>
                <a:schemeClr val="tx1"/>
              </a:solidFill>
            </a:endParaRPr>
          </a:p>
          <a:p>
            <a:r>
              <a:rPr lang="de-DE" sz="2000" b="1" dirty="0">
                <a:solidFill>
                  <a:schemeClr val="tx1"/>
                </a:solidFill>
              </a:rPr>
              <a:t>   </a:t>
            </a:r>
            <a:r>
              <a:rPr lang="de-DE" sz="2000" b="1" dirty="0">
                <a:solidFill>
                  <a:srgbClr val="BF5A23"/>
                </a:solidFill>
              </a:rPr>
              <a:t>› </a:t>
            </a:r>
            <a:r>
              <a:rPr lang="de-DE" sz="2000" b="1" dirty="0" err="1">
                <a:solidFill>
                  <a:srgbClr val="BF5A23"/>
                </a:solidFill>
              </a:rPr>
              <a:t>the</a:t>
            </a:r>
            <a:r>
              <a:rPr lang="de-DE" sz="2000" b="1" dirty="0">
                <a:solidFill>
                  <a:srgbClr val="BF5A23"/>
                </a:solidFill>
              </a:rPr>
              <a:t> </a:t>
            </a:r>
            <a:r>
              <a:rPr lang="de-DE" sz="2000" b="1" dirty="0" err="1">
                <a:solidFill>
                  <a:srgbClr val="BF5A23"/>
                </a:solidFill>
              </a:rPr>
              <a:t>attitude</a:t>
            </a:r>
            <a:r>
              <a:rPr lang="de-DE" sz="2000" b="1" dirty="0">
                <a:solidFill>
                  <a:srgbClr val="BF5A23"/>
                </a:solidFill>
              </a:rPr>
              <a:t> </a:t>
            </a:r>
            <a:r>
              <a:rPr lang="de-DE" sz="2000" b="1" dirty="0" err="1">
                <a:solidFill>
                  <a:srgbClr val="BF5A23"/>
                </a:solidFill>
              </a:rPr>
              <a:t>toward</a:t>
            </a:r>
            <a:r>
              <a:rPr lang="de-DE" sz="2000" b="1" dirty="0">
                <a:solidFill>
                  <a:srgbClr val="BF5A23"/>
                </a:solidFill>
              </a:rPr>
              <a:t> a </a:t>
            </a:r>
            <a:r>
              <a:rPr lang="de-DE" sz="2000" b="1" dirty="0" err="1">
                <a:solidFill>
                  <a:srgbClr val="BF5A23"/>
                </a:solidFill>
              </a:rPr>
              <a:t>behaviour</a:t>
            </a:r>
            <a:endParaRPr lang="de-DE" sz="2000" b="1" dirty="0">
              <a:solidFill>
                <a:srgbClr val="BF5A23"/>
              </a:solidFill>
            </a:endParaRPr>
          </a:p>
          <a:p>
            <a:r>
              <a:rPr lang="de-DE" sz="2000" b="1" dirty="0">
                <a:solidFill>
                  <a:srgbClr val="BF5A23"/>
                </a:solidFill>
              </a:rPr>
              <a:t>   › </a:t>
            </a:r>
            <a:r>
              <a:rPr lang="de-DE" sz="2000" b="1" dirty="0" err="1">
                <a:solidFill>
                  <a:srgbClr val="BF5A23"/>
                </a:solidFill>
              </a:rPr>
              <a:t>the</a:t>
            </a:r>
            <a:r>
              <a:rPr lang="de-DE" sz="2000" b="1" dirty="0">
                <a:solidFill>
                  <a:srgbClr val="BF5A23"/>
                </a:solidFill>
              </a:rPr>
              <a:t> </a:t>
            </a:r>
            <a:r>
              <a:rPr lang="de-DE" sz="2000" b="1" dirty="0" err="1">
                <a:solidFill>
                  <a:srgbClr val="BF5A23"/>
                </a:solidFill>
              </a:rPr>
              <a:t>subjective</a:t>
            </a:r>
            <a:r>
              <a:rPr lang="de-DE" sz="2000" b="1" dirty="0">
                <a:solidFill>
                  <a:srgbClr val="BF5A23"/>
                </a:solidFill>
              </a:rPr>
              <a:t> norm</a:t>
            </a:r>
          </a:p>
          <a:p>
            <a:r>
              <a:rPr lang="de-DE" sz="2000" b="1" dirty="0">
                <a:solidFill>
                  <a:srgbClr val="BF5A23"/>
                </a:solidFill>
              </a:rPr>
              <a:t>   › </a:t>
            </a:r>
            <a:r>
              <a:rPr lang="de-DE" sz="2000" b="1" dirty="0" err="1">
                <a:solidFill>
                  <a:srgbClr val="BF5A23"/>
                </a:solidFill>
              </a:rPr>
              <a:t>the</a:t>
            </a:r>
            <a:r>
              <a:rPr lang="de-DE" sz="2000" b="1" dirty="0">
                <a:solidFill>
                  <a:srgbClr val="BF5A23"/>
                </a:solidFill>
              </a:rPr>
              <a:t> </a:t>
            </a:r>
            <a:r>
              <a:rPr lang="de-DE" sz="2000" b="1" dirty="0" err="1">
                <a:solidFill>
                  <a:srgbClr val="BF5A23"/>
                </a:solidFill>
              </a:rPr>
              <a:t>perceived</a:t>
            </a:r>
            <a:r>
              <a:rPr lang="de-DE" sz="2000" b="1" dirty="0">
                <a:solidFill>
                  <a:srgbClr val="BF5A23"/>
                </a:solidFill>
              </a:rPr>
              <a:t> </a:t>
            </a:r>
            <a:r>
              <a:rPr lang="de-DE" sz="2000" b="1" dirty="0" err="1">
                <a:solidFill>
                  <a:srgbClr val="BF5A23"/>
                </a:solidFill>
              </a:rPr>
              <a:t>behavioural</a:t>
            </a:r>
            <a:r>
              <a:rPr lang="de-DE" sz="2000" b="1" dirty="0">
                <a:solidFill>
                  <a:srgbClr val="BF5A23"/>
                </a:solidFill>
              </a:rPr>
              <a:t> </a:t>
            </a:r>
            <a:r>
              <a:rPr lang="de-DE" sz="2000" b="1" dirty="0" err="1">
                <a:solidFill>
                  <a:srgbClr val="BF5A23"/>
                </a:solidFill>
              </a:rPr>
              <a:t>control</a:t>
            </a:r>
            <a:endParaRPr lang="de-DE" sz="2000" b="1" dirty="0">
              <a:solidFill>
                <a:srgbClr val="BF5A23"/>
              </a:solidFill>
            </a:endParaRPr>
          </a:p>
          <a:p>
            <a:r>
              <a:rPr lang="de-DE" sz="2000" dirty="0" err="1">
                <a:solidFill>
                  <a:schemeClr val="tx1"/>
                </a:solidFill>
              </a:rPr>
              <a:t>the</a:t>
            </a:r>
            <a:r>
              <a:rPr lang="de-DE" sz="2000" dirty="0">
                <a:solidFill>
                  <a:schemeClr val="tx1"/>
                </a:solidFill>
              </a:rPr>
              <a:t> </a:t>
            </a:r>
            <a:r>
              <a:rPr lang="de-DE" sz="2000" dirty="0" err="1">
                <a:solidFill>
                  <a:schemeClr val="tx1"/>
                </a:solidFill>
              </a:rPr>
              <a:t>stronger</a:t>
            </a:r>
            <a:r>
              <a:rPr lang="de-DE" sz="2000" dirty="0">
                <a:solidFill>
                  <a:schemeClr val="tx1"/>
                </a:solidFill>
              </a:rPr>
              <a:t> </a:t>
            </a:r>
            <a:r>
              <a:rPr lang="de-DE" sz="2000" dirty="0" err="1">
                <a:solidFill>
                  <a:schemeClr val="tx1"/>
                </a:solidFill>
              </a:rPr>
              <a:t>the</a:t>
            </a:r>
            <a:r>
              <a:rPr lang="de-DE" sz="2000" dirty="0">
                <a:solidFill>
                  <a:schemeClr val="tx1"/>
                </a:solidFill>
              </a:rPr>
              <a:t> </a:t>
            </a:r>
            <a:r>
              <a:rPr lang="de-DE" sz="2000" b="1" dirty="0" err="1">
                <a:solidFill>
                  <a:srgbClr val="10AF4C"/>
                </a:solidFill>
              </a:rPr>
              <a:t>intention</a:t>
            </a:r>
            <a:r>
              <a:rPr lang="de-DE" sz="2000" dirty="0">
                <a:solidFill>
                  <a:schemeClr val="tx1"/>
                </a:solidFill>
              </a:rPr>
              <a:t> </a:t>
            </a:r>
            <a:r>
              <a:rPr lang="de-DE" sz="2000" dirty="0" err="1">
                <a:solidFill>
                  <a:schemeClr val="tx1"/>
                </a:solidFill>
              </a:rPr>
              <a:t>to</a:t>
            </a:r>
            <a:r>
              <a:rPr lang="de-DE" sz="2000" dirty="0">
                <a:solidFill>
                  <a:schemeClr val="tx1"/>
                </a:solidFill>
              </a:rPr>
              <a:t> perform </a:t>
            </a:r>
            <a:r>
              <a:rPr lang="de-DE" sz="2000" dirty="0" err="1">
                <a:solidFill>
                  <a:schemeClr val="tx1"/>
                </a:solidFill>
              </a:rPr>
              <a:t>the</a:t>
            </a:r>
            <a:r>
              <a:rPr lang="de-DE" sz="2000" dirty="0">
                <a:solidFill>
                  <a:schemeClr val="tx1"/>
                </a:solidFill>
              </a:rPr>
              <a:t> </a:t>
            </a:r>
            <a:r>
              <a:rPr lang="de-DE" sz="2000" b="1" dirty="0" err="1">
                <a:solidFill>
                  <a:srgbClr val="821433"/>
                </a:solidFill>
              </a:rPr>
              <a:t>behaviour</a:t>
            </a:r>
            <a:r>
              <a:rPr lang="de-DE" sz="2000" dirty="0">
                <a:solidFill>
                  <a:schemeClr val="tx1"/>
                </a:solidFill>
              </a:rPr>
              <a:t>.</a:t>
            </a:r>
          </a:p>
          <a:p>
            <a:endParaRPr lang="de-DE" sz="2000" dirty="0">
              <a:solidFill>
                <a:schemeClr val="tx1"/>
              </a:solidFill>
            </a:endParaRPr>
          </a:p>
          <a:p>
            <a:r>
              <a:rPr lang="de-DE" sz="2000" dirty="0">
                <a:solidFill>
                  <a:schemeClr val="tx1"/>
                </a:solidFill>
              </a:rPr>
              <a:t>• The </a:t>
            </a:r>
            <a:r>
              <a:rPr lang="de-DE" sz="2000" dirty="0" err="1">
                <a:solidFill>
                  <a:schemeClr val="tx1"/>
                </a:solidFill>
              </a:rPr>
              <a:t>stronger</a:t>
            </a:r>
            <a:r>
              <a:rPr lang="de-DE" sz="2000" dirty="0">
                <a:solidFill>
                  <a:schemeClr val="tx1"/>
                </a:solidFill>
              </a:rPr>
              <a:t> </a:t>
            </a:r>
            <a:r>
              <a:rPr lang="de-DE" sz="2000" dirty="0" err="1">
                <a:solidFill>
                  <a:schemeClr val="tx1"/>
                </a:solidFill>
              </a:rPr>
              <a:t>the</a:t>
            </a:r>
            <a:r>
              <a:rPr lang="de-DE" sz="2000" dirty="0">
                <a:solidFill>
                  <a:schemeClr val="tx1"/>
                </a:solidFill>
              </a:rPr>
              <a:t> </a:t>
            </a:r>
            <a:r>
              <a:rPr lang="de-DE" sz="2000" b="1" dirty="0" err="1">
                <a:solidFill>
                  <a:srgbClr val="10AF4C"/>
                </a:solidFill>
              </a:rPr>
              <a:t>intention</a:t>
            </a:r>
            <a:r>
              <a:rPr lang="de-DE" sz="2000" dirty="0">
                <a:solidFill>
                  <a:schemeClr val="tx1"/>
                </a:solidFill>
              </a:rPr>
              <a:t>, </a:t>
            </a:r>
            <a:r>
              <a:rPr lang="de-DE" sz="2000" dirty="0" err="1">
                <a:solidFill>
                  <a:schemeClr val="tx1"/>
                </a:solidFill>
              </a:rPr>
              <a:t>the</a:t>
            </a:r>
            <a:r>
              <a:rPr lang="de-DE" sz="2000" dirty="0">
                <a:solidFill>
                  <a:schemeClr val="tx1"/>
                </a:solidFill>
              </a:rPr>
              <a:t> </a:t>
            </a:r>
            <a:r>
              <a:rPr lang="de-DE" sz="2000" dirty="0" err="1">
                <a:solidFill>
                  <a:schemeClr val="tx1"/>
                </a:solidFill>
              </a:rPr>
              <a:t>more</a:t>
            </a:r>
            <a:r>
              <a:rPr lang="de-DE" sz="2000" dirty="0">
                <a:solidFill>
                  <a:schemeClr val="tx1"/>
                </a:solidFill>
              </a:rPr>
              <a:t> </a:t>
            </a:r>
            <a:r>
              <a:rPr lang="de-DE" sz="2000" dirty="0" err="1">
                <a:solidFill>
                  <a:schemeClr val="tx1"/>
                </a:solidFill>
              </a:rPr>
              <a:t>likely</a:t>
            </a:r>
            <a:r>
              <a:rPr lang="de-DE" sz="2000" dirty="0">
                <a:solidFill>
                  <a:schemeClr val="tx1"/>
                </a:solidFill>
              </a:rPr>
              <a:t> </a:t>
            </a:r>
            <a:r>
              <a:rPr lang="de-DE" sz="2000" dirty="0" err="1">
                <a:solidFill>
                  <a:schemeClr val="tx1"/>
                </a:solidFill>
              </a:rPr>
              <a:t>the</a:t>
            </a:r>
            <a:r>
              <a:rPr lang="de-DE" sz="2000" dirty="0">
                <a:solidFill>
                  <a:srgbClr val="821433"/>
                </a:solidFill>
              </a:rPr>
              <a:t> </a:t>
            </a:r>
            <a:r>
              <a:rPr lang="de-DE" sz="2000" b="1" dirty="0" err="1">
                <a:solidFill>
                  <a:srgbClr val="821433"/>
                </a:solidFill>
              </a:rPr>
              <a:t>behaviour</a:t>
            </a:r>
            <a:r>
              <a:rPr lang="de-DE" sz="2000" dirty="0">
                <a:solidFill>
                  <a:srgbClr val="821433"/>
                </a:solidFill>
              </a:rPr>
              <a:t> </a:t>
            </a:r>
            <a:r>
              <a:rPr lang="de-DE" sz="2000" dirty="0">
                <a:solidFill>
                  <a:schemeClr val="tx1"/>
                </a:solidFill>
              </a:rPr>
              <a:t>will </a:t>
            </a:r>
            <a:r>
              <a:rPr lang="de-DE" sz="2000" dirty="0" err="1">
                <a:solidFill>
                  <a:schemeClr val="tx1"/>
                </a:solidFill>
              </a:rPr>
              <a:t>be</a:t>
            </a:r>
            <a:r>
              <a:rPr lang="de-DE" sz="2000" dirty="0">
                <a:solidFill>
                  <a:schemeClr val="tx1"/>
                </a:solidFill>
              </a:rPr>
              <a:t> </a:t>
            </a:r>
            <a:r>
              <a:rPr lang="de-DE" sz="2000" dirty="0" err="1">
                <a:solidFill>
                  <a:schemeClr val="tx1"/>
                </a:solidFill>
              </a:rPr>
              <a:t>performed</a:t>
            </a:r>
            <a:r>
              <a:rPr lang="de-DE" sz="2000" dirty="0">
                <a:solidFill>
                  <a:schemeClr val="tx1"/>
                </a:solidFill>
              </a:rPr>
              <a:t>.</a:t>
            </a:r>
          </a:p>
        </p:txBody>
      </p:sp>
    </p:spTree>
    <p:extLst>
      <p:ext uri="{BB962C8B-B14F-4D97-AF65-F5344CB8AC3E}">
        <p14:creationId xmlns:p14="http://schemas.microsoft.com/office/powerpoint/2010/main" val="301016263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BE421-075D-45DA-C4AB-81EC005838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0DA8A9-9455-3A67-24BF-D738FE6AE2A2}"/>
              </a:ext>
            </a:extLst>
          </p:cNvPr>
          <p:cNvSpPr>
            <a:spLocks noGrp="1"/>
          </p:cNvSpPr>
          <p:nvPr>
            <p:ph type="title"/>
          </p:nvPr>
        </p:nvSpPr>
        <p:spPr>
          <a:xfrm>
            <a:off x="603253" y="539751"/>
            <a:ext cx="7954960"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pic>
        <p:nvPicPr>
          <p:cNvPr id="5" name="Grafik 4" descr="Ein Bild, das Text, Screenshot, Schrift, Design enthält.&#10;&#10;KI-generierte Inhalte können fehlerhaft sein.">
            <a:extLst>
              <a:ext uri="{FF2B5EF4-FFF2-40B4-BE49-F238E27FC236}">
                <a16:creationId xmlns:a16="http://schemas.microsoft.com/office/drawing/2014/main" id="{955FBD46-FCDA-EFF3-E226-7D54DF5F767B}"/>
              </a:ext>
            </a:extLst>
          </p:cNvPr>
          <p:cNvPicPr>
            <a:picLocks noChangeAspect="1"/>
          </p:cNvPicPr>
          <p:nvPr/>
        </p:nvPicPr>
        <p:blipFill>
          <a:blip r:embed="rId2">
            <a:extLst>
              <a:ext uri="{28A0092B-C50C-407E-A947-70E740481C1C}">
                <a14:useLocalDpi xmlns:a14="http://schemas.microsoft.com/office/drawing/2010/main" val="0"/>
              </a:ext>
            </a:extLst>
          </a:blip>
          <a:srcRect r="50577" b="44397"/>
          <a:stretch>
            <a:fillRect/>
          </a:stretch>
        </p:blipFill>
        <p:spPr>
          <a:xfrm>
            <a:off x="603253" y="1671640"/>
            <a:ext cx="5492747" cy="4371973"/>
          </a:xfrm>
          <a:prstGeom prst="rect">
            <a:avLst/>
          </a:prstGeom>
        </p:spPr>
      </p:pic>
      <p:sp>
        <p:nvSpPr>
          <p:cNvPr id="6" name="Textfeld 5">
            <a:extLst>
              <a:ext uri="{FF2B5EF4-FFF2-40B4-BE49-F238E27FC236}">
                <a16:creationId xmlns:a16="http://schemas.microsoft.com/office/drawing/2014/main" id="{39DD68AC-B134-88B2-87E3-CE1DC36DCE24}"/>
              </a:ext>
            </a:extLst>
          </p:cNvPr>
          <p:cNvSpPr txBox="1"/>
          <p:nvPr/>
        </p:nvSpPr>
        <p:spPr>
          <a:xfrm>
            <a:off x="6315075" y="1714729"/>
            <a:ext cx="5100637" cy="42857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spcBef>
                <a:spcPts val="1051"/>
              </a:spcBef>
            </a:pPr>
            <a:r>
              <a:rPr lang="de-DE" sz="1800" dirty="0" err="1">
                <a:solidFill>
                  <a:schemeClr val="tx1"/>
                </a:solidFill>
              </a:rPr>
              <a:t>Example</a:t>
            </a:r>
            <a:r>
              <a:rPr lang="de-DE" sz="1800" dirty="0">
                <a:solidFill>
                  <a:schemeClr val="tx1"/>
                </a:solidFill>
              </a:rPr>
              <a:t>: Choice </a:t>
            </a:r>
            <a:r>
              <a:rPr lang="de-DE" sz="1800" dirty="0" err="1">
                <a:solidFill>
                  <a:schemeClr val="tx1"/>
                </a:solidFill>
              </a:rPr>
              <a:t>of</a:t>
            </a:r>
            <a:r>
              <a:rPr lang="de-DE" sz="1800" dirty="0">
                <a:solidFill>
                  <a:schemeClr val="tx1"/>
                </a:solidFill>
              </a:rPr>
              <a:t> </a:t>
            </a:r>
            <a:r>
              <a:rPr lang="de-DE" sz="1800" dirty="0" err="1">
                <a:solidFill>
                  <a:schemeClr val="tx1"/>
                </a:solidFill>
              </a:rPr>
              <a:t>transportation</a:t>
            </a:r>
            <a:r>
              <a:rPr lang="de-DE" sz="1800" dirty="0">
                <a:solidFill>
                  <a:schemeClr val="tx1"/>
                </a:solidFill>
              </a:rPr>
              <a:t>: </a:t>
            </a:r>
            <a:r>
              <a:rPr lang="de-DE" sz="1800" dirty="0" err="1">
                <a:solidFill>
                  <a:schemeClr val="tx1"/>
                </a:solidFill>
              </a:rPr>
              <a:t>Commuting</a:t>
            </a:r>
            <a:r>
              <a:rPr lang="de-DE" sz="1800" dirty="0">
                <a:solidFill>
                  <a:schemeClr val="tx1"/>
                </a:solidFill>
              </a:rPr>
              <a:t> </a:t>
            </a:r>
            <a:r>
              <a:rPr lang="de-DE" sz="1800" dirty="0" err="1">
                <a:solidFill>
                  <a:schemeClr val="tx1"/>
                </a:solidFill>
              </a:rPr>
              <a:t>to</a:t>
            </a:r>
            <a:r>
              <a:rPr lang="de-DE" sz="1800" dirty="0">
                <a:solidFill>
                  <a:schemeClr val="tx1"/>
                </a:solidFill>
              </a:rPr>
              <a:t> </a:t>
            </a:r>
            <a:r>
              <a:rPr lang="de-DE" sz="1800" dirty="0" err="1">
                <a:solidFill>
                  <a:schemeClr val="tx1"/>
                </a:solidFill>
              </a:rPr>
              <a:t>work</a:t>
            </a:r>
            <a:r>
              <a:rPr lang="de-DE" sz="1800" dirty="0">
                <a:solidFill>
                  <a:schemeClr val="tx1"/>
                </a:solidFill>
              </a:rPr>
              <a:t> </a:t>
            </a:r>
            <a:r>
              <a:rPr lang="de-DE" sz="1800" dirty="0" err="1">
                <a:solidFill>
                  <a:schemeClr val="tx1"/>
                </a:solidFill>
              </a:rPr>
              <a:t>by</a:t>
            </a:r>
            <a:r>
              <a:rPr lang="de-DE" sz="1800" dirty="0">
                <a:solidFill>
                  <a:schemeClr val="tx1"/>
                </a:solidFill>
              </a:rPr>
              <a:t> </a:t>
            </a:r>
            <a:r>
              <a:rPr lang="de-DE" sz="1800" dirty="0" err="1">
                <a:solidFill>
                  <a:schemeClr val="tx1"/>
                </a:solidFill>
              </a:rPr>
              <a:t>bicycle</a:t>
            </a:r>
            <a:endParaRPr lang="de-DE" sz="1800" dirty="0">
              <a:solidFill>
                <a:schemeClr val="tx1"/>
              </a:solidFill>
            </a:endParaRPr>
          </a:p>
          <a:p>
            <a:pPr>
              <a:spcBef>
                <a:spcPts val="1051"/>
              </a:spcBef>
            </a:pPr>
            <a:r>
              <a:rPr lang="de-DE" sz="1400" b="1" dirty="0">
                <a:solidFill>
                  <a:srgbClr val="BF5A23"/>
                </a:solidFill>
              </a:rPr>
              <a:t>Attitude </a:t>
            </a:r>
            <a:r>
              <a:rPr lang="de-DE" sz="1400" b="1" dirty="0" err="1">
                <a:solidFill>
                  <a:srgbClr val="BF5A23"/>
                </a:solidFill>
              </a:rPr>
              <a:t>toward</a:t>
            </a:r>
            <a:r>
              <a:rPr lang="de-DE" sz="1400" b="1" dirty="0">
                <a:solidFill>
                  <a:srgbClr val="BF5A23"/>
                </a:solidFill>
              </a:rPr>
              <a:t> </a:t>
            </a:r>
            <a:r>
              <a:rPr lang="de-DE" sz="1400" b="1" dirty="0" err="1">
                <a:solidFill>
                  <a:srgbClr val="BF5A23"/>
                </a:solidFill>
              </a:rPr>
              <a:t>behaviour</a:t>
            </a:r>
            <a:endParaRPr lang="de-DE" sz="1400" b="1" dirty="0">
              <a:solidFill>
                <a:srgbClr val="BF5A23"/>
              </a:solidFill>
            </a:endParaRPr>
          </a:p>
          <a:p>
            <a:pPr>
              <a:spcBef>
                <a:spcPts val="1051"/>
              </a:spcBef>
            </a:pPr>
            <a:r>
              <a:rPr lang="de-DE" sz="1400" dirty="0">
                <a:solidFill>
                  <a:schemeClr val="tx1"/>
                </a:solidFill>
              </a:rPr>
              <a:t>• </a:t>
            </a:r>
            <a:r>
              <a:rPr lang="de-DE" sz="1400" dirty="0" err="1">
                <a:solidFill>
                  <a:schemeClr val="tx1"/>
                </a:solidFill>
              </a:rPr>
              <a:t>Cost-effective</a:t>
            </a:r>
            <a:endParaRPr lang="de-DE" sz="1400" dirty="0">
              <a:solidFill>
                <a:schemeClr val="tx1"/>
              </a:solidFill>
            </a:endParaRPr>
          </a:p>
          <a:p>
            <a:pPr>
              <a:spcBef>
                <a:spcPts val="1051"/>
              </a:spcBef>
            </a:pPr>
            <a:r>
              <a:rPr lang="de-DE" sz="1400" dirty="0">
                <a:solidFill>
                  <a:schemeClr val="tx1"/>
                </a:solidFill>
              </a:rPr>
              <a:t>• </a:t>
            </a:r>
            <a:r>
              <a:rPr lang="de-DE" sz="1400" dirty="0" err="1">
                <a:solidFill>
                  <a:schemeClr val="tx1"/>
                </a:solidFill>
              </a:rPr>
              <a:t>Exercise</a:t>
            </a:r>
            <a:r>
              <a:rPr lang="de-DE" sz="1400" dirty="0">
                <a:solidFill>
                  <a:schemeClr val="tx1"/>
                </a:solidFill>
              </a:rPr>
              <a:t> in </a:t>
            </a:r>
            <a:r>
              <a:rPr lang="de-DE" sz="1400" dirty="0" err="1">
                <a:solidFill>
                  <a:schemeClr val="tx1"/>
                </a:solidFill>
              </a:rPr>
              <a:t>the</a:t>
            </a:r>
            <a:r>
              <a:rPr lang="de-DE" sz="1400" dirty="0">
                <a:solidFill>
                  <a:schemeClr val="tx1"/>
                </a:solidFill>
              </a:rPr>
              <a:t> </a:t>
            </a:r>
            <a:r>
              <a:rPr lang="de-DE" sz="1400" dirty="0" err="1">
                <a:solidFill>
                  <a:schemeClr val="tx1"/>
                </a:solidFill>
              </a:rPr>
              <a:t>fresh</a:t>
            </a:r>
            <a:r>
              <a:rPr lang="de-DE" sz="1400" dirty="0">
                <a:solidFill>
                  <a:schemeClr val="tx1"/>
                </a:solidFill>
              </a:rPr>
              <a:t> </a:t>
            </a:r>
            <a:r>
              <a:rPr lang="de-DE" sz="1400" dirty="0" err="1">
                <a:solidFill>
                  <a:schemeClr val="tx1"/>
                </a:solidFill>
              </a:rPr>
              <a:t>air</a:t>
            </a:r>
            <a:r>
              <a:rPr lang="de-DE" sz="1400" dirty="0">
                <a:solidFill>
                  <a:schemeClr val="tx1"/>
                </a:solidFill>
              </a:rPr>
              <a:t> and </a:t>
            </a:r>
            <a:r>
              <a:rPr lang="de-DE" sz="1400" dirty="0" err="1">
                <a:solidFill>
                  <a:schemeClr val="tx1"/>
                </a:solidFill>
              </a:rPr>
              <a:t>enjoyment</a:t>
            </a:r>
            <a:r>
              <a:rPr lang="de-DE" sz="1400" dirty="0">
                <a:solidFill>
                  <a:schemeClr val="tx1"/>
                </a:solidFill>
              </a:rPr>
              <a:t> </a:t>
            </a:r>
            <a:r>
              <a:rPr lang="de-DE" sz="1400" dirty="0" err="1">
                <a:solidFill>
                  <a:schemeClr val="tx1"/>
                </a:solidFill>
              </a:rPr>
              <a:t>of</a:t>
            </a:r>
            <a:r>
              <a:rPr lang="de-DE" sz="1400" dirty="0">
                <a:solidFill>
                  <a:schemeClr val="tx1"/>
                </a:solidFill>
              </a:rPr>
              <a:t> </a:t>
            </a:r>
            <a:r>
              <a:rPr lang="de-DE" sz="1400" dirty="0" err="1">
                <a:solidFill>
                  <a:schemeClr val="tx1"/>
                </a:solidFill>
              </a:rPr>
              <a:t>cycling</a:t>
            </a:r>
            <a:endParaRPr lang="de-DE" sz="1400" dirty="0">
              <a:solidFill>
                <a:schemeClr val="tx1"/>
              </a:solidFill>
            </a:endParaRPr>
          </a:p>
          <a:p>
            <a:pPr>
              <a:spcBef>
                <a:spcPts val="1051"/>
              </a:spcBef>
            </a:pPr>
            <a:r>
              <a:rPr lang="de-DE" sz="1400" dirty="0">
                <a:solidFill>
                  <a:schemeClr val="tx1"/>
                </a:solidFill>
              </a:rPr>
              <a:t>• Time-</a:t>
            </a:r>
            <a:r>
              <a:rPr lang="de-DE" sz="1400" dirty="0" err="1">
                <a:solidFill>
                  <a:schemeClr val="tx1"/>
                </a:solidFill>
              </a:rPr>
              <a:t>consuming</a:t>
            </a:r>
            <a:endParaRPr lang="de-DE" sz="1400" dirty="0">
              <a:solidFill>
                <a:schemeClr val="tx1"/>
              </a:solidFill>
            </a:endParaRPr>
          </a:p>
          <a:p>
            <a:pPr>
              <a:spcBef>
                <a:spcPts val="1051"/>
              </a:spcBef>
            </a:pPr>
            <a:r>
              <a:rPr lang="de-DE" sz="1400" b="1" dirty="0" err="1">
                <a:solidFill>
                  <a:srgbClr val="BF5A23"/>
                </a:solidFill>
              </a:rPr>
              <a:t>Subjective</a:t>
            </a:r>
            <a:r>
              <a:rPr lang="de-DE" sz="1400" b="1" dirty="0">
                <a:solidFill>
                  <a:srgbClr val="BF5A23"/>
                </a:solidFill>
              </a:rPr>
              <a:t> norm</a:t>
            </a:r>
          </a:p>
          <a:p>
            <a:pPr>
              <a:spcBef>
                <a:spcPts val="1051"/>
              </a:spcBef>
            </a:pPr>
            <a:r>
              <a:rPr lang="de-DE" sz="1400" dirty="0">
                <a:solidFill>
                  <a:schemeClr val="tx1"/>
                </a:solidFill>
              </a:rPr>
              <a:t>• Recognition </a:t>
            </a:r>
            <a:r>
              <a:rPr lang="de-DE" sz="1400" dirty="0" err="1">
                <a:solidFill>
                  <a:schemeClr val="tx1"/>
                </a:solidFill>
              </a:rPr>
              <a:t>of</a:t>
            </a:r>
            <a:r>
              <a:rPr lang="de-DE" sz="1400" dirty="0">
                <a:solidFill>
                  <a:schemeClr val="tx1"/>
                </a:solidFill>
              </a:rPr>
              <a:t> </a:t>
            </a:r>
            <a:r>
              <a:rPr lang="de-DE" sz="1400" dirty="0" err="1">
                <a:solidFill>
                  <a:schemeClr val="tx1"/>
                </a:solidFill>
              </a:rPr>
              <a:t>my</a:t>
            </a:r>
            <a:r>
              <a:rPr lang="de-DE" sz="1400" dirty="0">
                <a:solidFill>
                  <a:schemeClr val="tx1"/>
                </a:solidFill>
              </a:rPr>
              <a:t> </a:t>
            </a:r>
            <a:r>
              <a:rPr lang="de-DE" sz="1400" dirty="0" err="1">
                <a:solidFill>
                  <a:schemeClr val="tx1"/>
                </a:solidFill>
              </a:rPr>
              <a:t>sustainable</a:t>
            </a:r>
            <a:r>
              <a:rPr lang="de-DE" sz="1400" dirty="0">
                <a:solidFill>
                  <a:schemeClr val="tx1"/>
                </a:solidFill>
              </a:rPr>
              <a:t> </a:t>
            </a:r>
            <a:r>
              <a:rPr lang="de-DE" sz="1400" dirty="0" err="1">
                <a:solidFill>
                  <a:schemeClr val="tx1"/>
                </a:solidFill>
              </a:rPr>
              <a:t>mobility</a:t>
            </a:r>
            <a:r>
              <a:rPr lang="de-DE" sz="1400" dirty="0">
                <a:solidFill>
                  <a:schemeClr val="tx1"/>
                </a:solidFill>
              </a:rPr>
              <a:t> </a:t>
            </a:r>
            <a:r>
              <a:rPr lang="de-DE" sz="1400" dirty="0" err="1">
                <a:solidFill>
                  <a:schemeClr val="tx1"/>
                </a:solidFill>
              </a:rPr>
              <a:t>behaviour</a:t>
            </a:r>
            <a:r>
              <a:rPr lang="de-DE" sz="1400" dirty="0">
                <a:solidFill>
                  <a:schemeClr val="tx1"/>
                </a:solidFill>
              </a:rPr>
              <a:t> and </a:t>
            </a:r>
            <a:r>
              <a:rPr lang="de-DE" sz="1400" dirty="0" err="1">
                <a:solidFill>
                  <a:schemeClr val="tx1"/>
                </a:solidFill>
              </a:rPr>
              <a:t>fitness</a:t>
            </a:r>
            <a:endParaRPr lang="de-DE" sz="1400" dirty="0">
              <a:solidFill>
                <a:schemeClr val="tx1"/>
              </a:solidFill>
            </a:endParaRPr>
          </a:p>
          <a:p>
            <a:pPr>
              <a:spcBef>
                <a:spcPts val="1051"/>
              </a:spcBef>
            </a:pPr>
            <a:r>
              <a:rPr lang="de-DE" sz="1400" b="1" dirty="0" err="1">
                <a:solidFill>
                  <a:srgbClr val="BF5A23"/>
                </a:solidFill>
              </a:rPr>
              <a:t>Perceived</a:t>
            </a:r>
            <a:r>
              <a:rPr lang="de-DE" sz="1400" b="1" dirty="0">
                <a:solidFill>
                  <a:srgbClr val="BF5A23"/>
                </a:solidFill>
              </a:rPr>
              <a:t> </a:t>
            </a:r>
            <a:r>
              <a:rPr lang="de-DE" sz="1400" b="1" dirty="0" err="1">
                <a:solidFill>
                  <a:srgbClr val="BF5A23"/>
                </a:solidFill>
              </a:rPr>
              <a:t>behavioural</a:t>
            </a:r>
            <a:r>
              <a:rPr lang="de-DE" sz="1400" b="1" dirty="0">
                <a:solidFill>
                  <a:srgbClr val="BF5A23"/>
                </a:solidFill>
              </a:rPr>
              <a:t> </a:t>
            </a:r>
            <a:r>
              <a:rPr lang="de-DE" sz="1400" b="1" dirty="0" err="1">
                <a:solidFill>
                  <a:srgbClr val="BF5A23"/>
                </a:solidFill>
              </a:rPr>
              <a:t>control</a:t>
            </a:r>
            <a:endParaRPr lang="de-DE" sz="1400" b="1" dirty="0">
              <a:solidFill>
                <a:srgbClr val="BF5A23"/>
              </a:solidFill>
            </a:endParaRPr>
          </a:p>
          <a:p>
            <a:pPr>
              <a:spcBef>
                <a:spcPts val="1051"/>
              </a:spcBef>
            </a:pPr>
            <a:r>
              <a:rPr lang="de-DE" sz="1400" dirty="0">
                <a:solidFill>
                  <a:schemeClr val="tx1"/>
                </a:solidFill>
              </a:rPr>
              <a:t>• Own a </a:t>
            </a:r>
            <a:r>
              <a:rPr lang="de-DE" sz="1400" dirty="0" err="1">
                <a:solidFill>
                  <a:schemeClr val="tx1"/>
                </a:solidFill>
              </a:rPr>
              <a:t>functional</a:t>
            </a:r>
            <a:r>
              <a:rPr lang="de-DE" sz="1400" dirty="0">
                <a:solidFill>
                  <a:schemeClr val="tx1"/>
                </a:solidFill>
              </a:rPr>
              <a:t> </a:t>
            </a:r>
            <a:r>
              <a:rPr lang="de-DE" sz="1400" dirty="0" err="1">
                <a:solidFill>
                  <a:schemeClr val="tx1"/>
                </a:solidFill>
              </a:rPr>
              <a:t>bicycle</a:t>
            </a:r>
            <a:endParaRPr lang="de-DE" sz="1400" dirty="0">
              <a:solidFill>
                <a:schemeClr val="tx1"/>
              </a:solidFill>
            </a:endParaRPr>
          </a:p>
          <a:p>
            <a:pPr>
              <a:spcBef>
                <a:spcPts val="1051"/>
              </a:spcBef>
            </a:pPr>
            <a:r>
              <a:rPr lang="de-DE" sz="1400" dirty="0">
                <a:solidFill>
                  <a:schemeClr val="tx1"/>
                </a:solidFill>
              </a:rPr>
              <a:t>• </a:t>
            </a:r>
            <a:r>
              <a:rPr lang="de-DE" sz="1400" dirty="0" err="1">
                <a:solidFill>
                  <a:schemeClr val="tx1"/>
                </a:solidFill>
              </a:rPr>
              <a:t>Know</a:t>
            </a:r>
            <a:r>
              <a:rPr lang="de-DE" sz="1400" dirty="0">
                <a:solidFill>
                  <a:schemeClr val="tx1"/>
                </a:solidFill>
              </a:rPr>
              <a:t> </a:t>
            </a:r>
            <a:r>
              <a:rPr lang="de-DE" sz="1400" dirty="0" err="1">
                <a:solidFill>
                  <a:schemeClr val="tx1"/>
                </a:solidFill>
              </a:rPr>
              <a:t>the</a:t>
            </a:r>
            <a:r>
              <a:rPr lang="de-DE" sz="1400" dirty="0">
                <a:solidFill>
                  <a:schemeClr val="tx1"/>
                </a:solidFill>
              </a:rPr>
              <a:t> route</a:t>
            </a:r>
          </a:p>
          <a:p>
            <a:pPr>
              <a:spcBef>
                <a:spcPts val="1051"/>
              </a:spcBef>
            </a:pPr>
            <a:r>
              <a:rPr lang="de-DE" sz="1400" b="1" dirty="0">
                <a:solidFill>
                  <a:schemeClr val="tx1"/>
                </a:solidFill>
              </a:rPr>
              <a:t>→ </a:t>
            </a:r>
            <a:r>
              <a:rPr lang="de-DE" sz="1400" b="1" dirty="0" err="1">
                <a:solidFill>
                  <a:schemeClr val="tx1"/>
                </a:solidFill>
              </a:rPr>
              <a:t>Forming</a:t>
            </a:r>
            <a:r>
              <a:rPr lang="de-DE" sz="1400" b="1" dirty="0">
                <a:solidFill>
                  <a:schemeClr val="tx1"/>
                </a:solidFill>
              </a:rPr>
              <a:t> an </a:t>
            </a:r>
            <a:r>
              <a:rPr lang="de-DE" sz="1400" b="1" dirty="0" err="1">
                <a:solidFill>
                  <a:srgbClr val="10AF4C"/>
                </a:solidFill>
              </a:rPr>
              <a:t>intention</a:t>
            </a:r>
            <a:r>
              <a:rPr lang="de-DE" sz="1400" b="1" dirty="0">
                <a:solidFill>
                  <a:schemeClr val="tx1"/>
                </a:solidFill>
              </a:rPr>
              <a:t> </a:t>
            </a:r>
            <a:r>
              <a:rPr lang="de-DE" sz="1400" b="1" dirty="0" err="1">
                <a:solidFill>
                  <a:schemeClr val="tx1"/>
                </a:solidFill>
              </a:rPr>
              <a:t>to</a:t>
            </a:r>
            <a:r>
              <a:rPr lang="de-DE" sz="1400" b="1" dirty="0">
                <a:solidFill>
                  <a:schemeClr val="tx1"/>
                </a:solidFill>
              </a:rPr>
              <a:t> </a:t>
            </a:r>
            <a:r>
              <a:rPr lang="de-DE" sz="1400" b="1" dirty="0" err="1">
                <a:solidFill>
                  <a:schemeClr val="tx1"/>
                </a:solidFill>
              </a:rPr>
              <a:t>use</a:t>
            </a:r>
            <a:r>
              <a:rPr lang="de-DE" sz="1400" b="1" dirty="0">
                <a:solidFill>
                  <a:schemeClr val="tx1"/>
                </a:solidFill>
              </a:rPr>
              <a:t> </a:t>
            </a:r>
            <a:r>
              <a:rPr lang="de-DE" sz="1400" b="1" dirty="0" err="1">
                <a:solidFill>
                  <a:schemeClr val="tx1"/>
                </a:solidFill>
              </a:rPr>
              <a:t>the</a:t>
            </a:r>
            <a:r>
              <a:rPr lang="de-DE" sz="1400" b="1" dirty="0">
                <a:solidFill>
                  <a:schemeClr val="tx1"/>
                </a:solidFill>
              </a:rPr>
              <a:t> </a:t>
            </a:r>
            <a:r>
              <a:rPr lang="de-DE" sz="1400" b="1" dirty="0" err="1">
                <a:solidFill>
                  <a:schemeClr val="tx1"/>
                </a:solidFill>
              </a:rPr>
              <a:t>bicycle</a:t>
            </a:r>
            <a:endParaRPr lang="de-DE" sz="1400" b="1" dirty="0">
              <a:solidFill>
                <a:schemeClr val="tx1"/>
              </a:solidFill>
            </a:endParaRPr>
          </a:p>
        </p:txBody>
      </p:sp>
    </p:spTree>
    <p:extLst>
      <p:ext uri="{BB962C8B-B14F-4D97-AF65-F5344CB8AC3E}">
        <p14:creationId xmlns:p14="http://schemas.microsoft.com/office/powerpoint/2010/main" val="257416740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FCFA35-CB71-70CF-068C-469F3DA60E4D}"/>
              </a:ext>
            </a:extLst>
          </p:cNvPr>
          <p:cNvSpPr>
            <a:spLocks noGrp="1"/>
          </p:cNvSpPr>
          <p:nvPr>
            <p:ph type="title"/>
          </p:nvPr>
        </p:nvSpPr>
        <p:spPr>
          <a:xfrm>
            <a:off x="603252" y="539751"/>
            <a:ext cx="7680135"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sp>
        <p:nvSpPr>
          <p:cNvPr id="3" name="Textplatzhalter 2">
            <a:extLst>
              <a:ext uri="{FF2B5EF4-FFF2-40B4-BE49-F238E27FC236}">
                <a16:creationId xmlns:a16="http://schemas.microsoft.com/office/drawing/2014/main" id="{6B7A4291-8F4C-4CC8-41F4-9FFA9A66E357}"/>
              </a:ext>
            </a:extLst>
          </p:cNvPr>
          <p:cNvSpPr>
            <a:spLocks noGrp="1"/>
          </p:cNvSpPr>
          <p:nvPr>
            <p:ph type="body" sz="half" idx="1"/>
          </p:nvPr>
        </p:nvSpPr>
        <p:spPr>
          <a:xfrm>
            <a:off x="970201" y="1386842"/>
            <a:ext cx="9249564" cy="5059521"/>
          </a:xfrm>
        </p:spPr>
        <p:txBody>
          <a:bodyPr>
            <a:normAutofit fontScale="92500" lnSpcReduction="10000"/>
          </a:bodyPr>
          <a:lstStyle/>
          <a:p>
            <a:pPr marL="0" indent="0">
              <a:buNone/>
            </a:pPr>
            <a:r>
              <a:rPr lang="de-DE" dirty="0"/>
              <a:t>How </a:t>
            </a:r>
            <a:r>
              <a:rPr lang="de-DE" dirty="0" err="1"/>
              <a:t>can</a:t>
            </a:r>
            <a:r>
              <a:rPr lang="de-DE" dirty="0"/>
              <a:t> </a:t>
            </a:r>
            <a:r>
              <a:rPr lang="de-DE" dirty="0" err="1"/>
              <a:t>this</a:t>
            </a:r>
            <a:r>
              <a:rPr lang="de-DE" dirty="0"/>
              <a:t> </a:t>
            </a:r>
            <a:r>
              <a:rPr lang="de-DE" dirty="0" err="1"/>
              <a:t>help</a:t>
            </a:r>
            <a:r>
              <a:rPr lang="de-DE" dirty="0"/>
              <a:t> </a:t>
            </a:r>
            <a:r>
              <a:rPr lang="de-DE" dirty="0" err="1"/>
              <a:t>us</a:t>
            </a:r>
            <a:r>
              <a:rPr lang="de-DE" dirty="0"/>
              <a:t>?</a:t>
            </a:r>
          </a:p>
          <a:p>
            <a:pPr marL="0" indent="0">
              <a:buNone/>
            </a:pPr>
            <a:r>
              <a:rPr lang="de-DE" dirty="0"/>
              <a:t>After all, </a:t>
            </a:r>
            <a:r>
              <a:rPr lang="de-DE" dirty="0" err="1"/>
              <a:t>explaining</a:t>
            </a:r>
            <a:r>
              <a:rPr lang="de-DE" dirty="0"/>
              <a:t> </a:t>
            </a:r>
            <a:r>
              <a:rPr lang="de-DE" dirty="0" err="1"/>
              <a:t>the</a:t>
            </a:r>
            <a:r>
              <a:rPr lang="de-DE" dirty="0"/>
              <a:t> </a:t>
            </a:r>
            <a:r>
              <a:rPr lang="de-DE" dirty="0" err="1"/>
              <a:t>mobility</a:t>
            </a:r>
            <a:r>
              <a:rPr lang="de-DE" dirty="0"/>
              <a:t> </a:t>
            </a:r>
            <a:r>
              <a:rPr lang="de-DE" dirty="0" err="1"/>
              <a:t>behavior</a:t>
            </a:r>
            <a:r>
              <a:rPr lang="de-DE" dirty="0"/>
              <a:t> </a:t>
            </a:r>
            <a:r>
              <a:rPr lang="de-DE" dirty="0" err="1"/>
              <a:t>of</a:t>
            </a:r>
            <a:r>
              <a:rPr lang="de-DE" dirty="0"/>
              <a:t> </a:t>
            </a:r>
            <a:r>
              <a:rPr lang="de-DE" dirty="0" err="1"/>
              <a:t>individuals</a:t>
            </a:r>
            <a:r>
              <a:rPr lang="de-DE" dirty="0"/>
              <a:t> </a:t>
            </a:r>
            <a:r>
              <a:rPr lang="de-DE" dirty="0" err="1"/>
              <a:t>can</a:t>
            </a:r>
            <a:r>
              <a:rPr lang="de-DE" dirty="0"/>
              <a:t> </a:t>
            </a:r>
            <a:r>
              <a:rPr lang="de-DE" dirty="0" err="1"/>
              <a:t>hardly</a:t>
            </a:r>
            <a:r>
              <a:rPr lang="de-DE" dirty="0"/>
              <a:t> </a:t>
            </a:r>
            <a:r>
              <a:rPr lang="de-DE" dirty="0" err="1"/>
              <a:t>make</a:t>
            </a:r>
            <a:r>
              <a:rPr lang="de-DE" dirty="0"/>
              <a:t> a </a:t>
            </a:r>
            <a:r>
              <a:rPr lang="de-DE" dirty="0" err="1"/>
              <a:t>significant</a:t>
            </a:r>
            <a:r>
              <a:rPr lang="de-DE" dirty="0"/>
              <a:t> </a:t>
            </a:r>
            <a:r>
              <a:rPr lang="de-DE" dirty="0" err="1"/>
              <a:t>contribution</a:t>
            </a:r>
            <a:r>
              <a:rPr lang="de-DE" dirty="0"/>
              <a:t> </a:t>
            </a:r>
            <a:r>
              <a:rPr lang="de-DE" dirty="0" err="1"/>
              <a:t>to</a:t>
            </a:r>
            <a:r>
              <a:rPr lang="de-DE" dirty="0"/>
              <a:t> </a:t>
            </a:r>
            <a:r>
              <a:rPr lang="de-DE" dirty="0" err="1"/>
              <a:t>the</a:t>
            </a:r>
            <a:r>
              <a:rPr lang="de-DE" dirty="0"/>
              <a:t> </a:t>
            </a:r>
            <a:r>
              <a:rPr lang="de-DE" dirty="0" err="1"/>
              <a:t>mobility</a:t>
            </a:r>
            <a:r>
              <a:rPr lang="de-DE" dirty="0"/>
              <a:t> </a:t>
            </a:r>
            <a:r>
              <a:rPr lang="de-DE" dirty="0" err="1"/>
              <a:t>transition</a:t>
            </a:r>
            <a:r>
              <a:rPr lang="de-DE" dirty="0"/>
              <a:t>! </a:t>
            </a:r>
          </a:p>
          <a:p>
            <a:pPr marL="0" indent="0">
              <a:buNone/>
            </a:pPr>
            <a:endParaRPr lang="de-DE" dirty="0"/>
          </a:p>
          <a:p>
            <a:pPr>
              <a:buFont typeface="Wingdings" pitchFamily="2" charset="2"/>
              <a:buChar char="è"/>
            </a:pPr>
            <a:r>
              <a:rPr lang="de-DE" dirty="0" err="1"/>
              <a:t>Our</a:t>
            </a:r>
            <a:r>
              <a:rPr lang="de-DE" dirty="0"/>
              <a:t> </a:t>
            </a:r>
            <a:r>
              <a:rPr lang="de-DE" dirty="0" err="1"/>
              <a:t>interest</a:t>
            </a:r>
            <a:r>
              <a:rPr lang="de-DE" dirty="0"/>
              <a:t> lies not in individual </a:t>
            </a:r>
            <a:r>
              <a:rPr lang="de-DE" dirty="0" err="1"/>
              <a:t>mobility</a:t>
            </a:r>
            <a:r>
              <a:rPr lang="de-DE" dirty="0"/>
              <a:t> </a:t>
            </a:r>
            <a:r>
              <a:rPr lang="de-DE" dirty="0" err="1"/>
              <a:t>behavior</a:t>
            </a:r>
            <a:r>
              <a:rPr lang="de-DE" dirty="0"/>
              <a:t>. </a:t>
            </a:r>
          </a:p>
          <a:p>
            <a:pPr>
              <a:buFont typeface="Wingdings" pitchFamily="2" charset="2"/>
              <a:buChar char="è"/>
            </a:pPr>
            <a:r>
              <a:rPr lang="de-DE" dirty="0"/>
              <a:t>Rather, </a:t>
            </a:r>
            <a:r>
              <a:rPr lang="de-DE" dirty="0" err="1"/>
              <a:t>we</a:t>
            </a:r>
            <a:r>
              <a:rPr lang="de-DE" dirty="0"/>
              <a:t> </a:t>
            </a:r>
            <a:r>
              <a:rPr lang="de-DE" dirty="0" err="1"/>
              <a:t>are</a:t>
            </a:r>
            <a:r>
              <a:rPr lang="de-DE" dirty="0"/>
              <a:t> </a:t>
            </a:r>
            <a:r>
              <a:rPr lang="de-DE" dirty="0" err="1"/>
              <a:t>interested</a:t>
            </a:r>
            <a:r>
              <a:rPr lang="de-DE" dirty="0"/>
              <a:t> in </a:t>
            </a:r>
            <a:r>
              <a:rPr lang="de-DE" dirty="0" err="1"/>
              <a:t>how</a:t>
            </a:r>
            <a:r>
              <a:rPr lang="de-DE" dirty="0"/>
              <a:t> </a:t>
            </a:r>
            <a:r>
              <a:rPr lang="de-DE" dirty="0" err="1"/>
              <a:t>specific</a:t>
            </a:r>
            <a:r>
              <a:rPr lang="de-DE" dirty="0"/>
              <a:t> - </a:t>
            </a:r>
            <a:r>
              <a:rPr lang="de-DE" dirty="0" err="1"/>
              <a:t>socially</a:t>
            </a:r>
            <a:r>
              <a:rPr lang="de-DE" dirty="0"/>
              <a:t> relevant - </a:t>
            </a:r>
            <a:r>
              <a:rPr lang="de-DE" dirty="0" err="1"/>
              <a:t>groups</a:t>
            </a:r>
            <a:r>
              <a:rPr lang="de-DE" dirty="0"/>
              <a:t> </a:t>
            </a:r>
            <a:r>
              <a:rPr lang="de-DE" dirty="0" err="1"/>
              <a:t>make</a:t>
            </a:r>
            <a:r>
              <a:rPr lang="de-DE" dirty="0"/>
              <a:t> </a:t>
            </a:r>
            <a:r>
              <a:rPr lang="de-DE" dirty="0" err="1"/>
              <a:t>their</a:t>
            </a:r>
            <a:r>
              <a:rPr lang="de-DE" dirty="0"/>
              <a:t> </a:t>
            </a:r>
            <a:r>
              <a:rPr lang="de-DE" dirty="0" err="1"/>
              <a:t>mobility</a:t>
            </a:r>
            <a:r>
              <a:rPr lang="de-DE" dirty="0"/>
              <a:t> </a:t>
            </a:r>
            <a:r>
              <a:rPr lang="de-DE" dirty="0" err="1"/>
              <a:t>decisions</a:t>
            </a:r>
            <a:endParaRPr lang="de-DE" dirty="0"/>
          </a:p>
          <a:p>
            <a:pPr>
              <a:buFont typeface="Wingdings" pitchFamily="2" charset="2"/>
              <a:buChar char="è"/>
            </a:pPr>
            <a:r>
              <a:rPr lang="de-DE" b="1" dirty="0" err="1"/>
              <a:t>To</a:t>
            </a:r>
            <a:r>
              <a:rPr lang="de-DE" b="1" dirty="0"/>
              <a:t> </a:t>
            </a:r>
            <a:r>
              <a:rPr lang="de-DE" b="1" dirty="0" err="1"/>
              <a:t>achieve</a:t>
            </a:r>
            <a:r>
              <a:rPr lang="de-DE" b="1" dirty="0"/>
              <a:t> </a:t>
            </a:r>
            <a:r>
              <a:rPr lang="de-DE" b="1" dirty="0" err="1"/>
              <a:t>this</a:t>
            </a:r>
            <a:r>
              <a:rPr lang="de-DE" b="1" dirty="0"/>
              <a:t>, </a:t>
            </a:r>
            <a:r>
              <a:rPr lang="de-DE" b="1" dirty="0" err="1"/>
              <a:t>we</a:t>
            </a:r>
            <a:r>
              <a:rPr lang="de-DE" b="1" dirty="0"/>
              <a:t> </a:t>
            </a:r>
            <a:r>
              <a:rPr lang="de-DE" b="1" dirty="0" err="1"/>
              <a:t>need</a:t>
            </a:r>
            <a:r>
              <a:rPr lang="de-DE" b="1" dirty="0"/>
              <a:t> </a:t>
            </a:r>
            <a:r>
              <a:rPr lang="de-DE" b="1" dirty="0" err="1"/>
              <a:t>to</a:t>
            </a:r>
            <a:r>
              <a:rPr lang="de-DE" b="1" dirty="0"/>
              <a:t> </a:t>
            </a:r>
            <a:r>
              <a:rPr lang="de-DE" b="1" dirty="0" err="1"/>
              <a:t>understand</a:t>
            </a:r>
            <a:r>
              <a:rPr lang="de-DE" b="1" dirty="0"/>
              <a:t> </a:t>
            </a:r>
            <a:r>
              <a:rPr lang="de-DE" b="1" dirty="0" err="1"/>
              <a:t>mobility</a:t>
            </a:r>
            <a:r>
              <a:rPr lang="de-DE" b="1" dirty="0"/>
              <a:t> </a:t>
            </a:r>
            <a:r>
              <a:rPr lang="de-DE" b="1" dirty="0" err="1"/>
              <a:t>as</a:t>
            </a:r>
            <a:r>
              <a:rPr lang="de-DE" b="1" dirty="0"/>
              <a:t> a social </a:t>
            </a:r>
            <a:r>
              <a:rPr lang="de-DE" b="1" dirty="0" err="1"/>
              <a:t>phenomenon</a:t>
            </a:r>
            <a:r>
              <a:rPr lang="de-DE" b="1" dirty="0"/>
              <a:t>!</a:t>
            </a:r>
          </a:p>
          <a:p>
            <a:endParaRPr lang="de-DE" dirty="0"/>
          </a:p>
        </p:txBody>
      </p:sp>
    </p:spTree>
    <p:extLst>
      <p:ext uri="{BB962C8B-B14F-4D97-AF65-F5344CB8AC3E}">
        <p14:creationId xmlns:p14="http://schemas.microsoft.com/office/powerpoint/2010/main" val="4198312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50BBA-FD68-0D6E-37B0-D3EB050BF7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F5B350-B257-F981-F824-05596424998F}"/>
              </a:ext>
            </a:extLst>
          </p:cNvPr>
          <p:cNvSpPr>
            <a:spLocks noGrp="1"/>
          </p:cNvSpPr>
          <p:nvPr>
            <p:ph type="title"/>
          </p:nvPr>
        </p:nvSpPr>
        <p:spPr>
          <a:xfrm>
            <a:off x="603252" y="539751"/>
            <a:ext cx="10033372" cy="4575174"/>
          </a:xfrm>
        </p:spPr>
        <p:txBody>
          <a:bodyPr/>
          <a:lstStyle/>
          <a:p>
            <a:r>
              <a:rPr lang="de-DE" sz="9200" dirty="0"/>
              <a:t>MOBILITY </a:t>
            </a:r>
            <a:br>
              <a:rPr lang="de-DE" sz="9200" dirty="0"/>
            </a:br>
            <a:r>
              <a:rPr lang="de-DE" sz="9200" dirty="0"/>
              <a:t>AS A </a:t>
            </a:r>
            <a:br>
              <a:rPr lang="de-DE" sz="9200" dirty="0"/>
            </a:br>
            <a:r>
              <a:rPr lang="de-DE" sz="9200" dirty="0"/>
              <a:t>SOCIAL PHENOMENON</a:t>
            </a:r>
          </a:p>
        </p:txBody>
      </p:sp>
    </p:spTree>
    <p:extLst>
      <p:ext uri="{BB962C8B-B14F-4D97-AF65-F5344CB8AC3E}">
        <p14:creationId xmlns:p14="http://schemas.microsoft.com/office/powerpoint/2010/main" val="103799612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757E6-D322-7304-8A87-8BE789B8B70A}"/>
              </a:ext>
            </a:extLst>
          </p:cNvPr>
          <p:cNvSpPr>
            <a:spLocks noGrp="1"/>
          </p:cNvSpPr>
          <p:nvPr>
            <p:ph type="title"/>
          </p:nvPr>
        </p:nvSpPr>
        <p:spPr>
          <a:xfrm>
            <a:off x="603252" y="539751"/>
            <a:ext cx="7424641" cy="717551"/>
          </a:xfrm>
        </p:spPr>
        <p:txBody>
          <a:bodyPr/>
          <a:lstStyle/>
          <a:p>
            <a:r>
              <a:rPr lang="de-DE" dirty="0"/>
              <a:t>Analysis </a:t>
            </a:r>
            <a:r>
              <a:rPr lang="de-DE" dirty="0" err="1"/>
              <a:t>of</a:t>
            </a:r>
            <a:r>
              <a:rPr lang="de-DE" dirty="0"/>
              <a:t> </a:t>
            </a:r>
            <a:r>
              <a:rPr lang="de-DE" dirty="0" err="1"/>
              <a:t>collective</a:t>
            </a:r>
            <a:r>
              <a:rPr lang="de-DE" dirty="0"/>
              <a:t> </a:t>
            </a:r>
            <a:r>
              <a:rPr lang="de-DE" dirty="0" err="1"/>
              <a:t>contexts</a:t>
            </a:r>
            <a:endParaRPr lang="de-DE" dirty="0"/>
          </a:p>
        </p:txBody>
      </p:sp>
      <p:sp>
        <p:nvSpPr>
          <p:cNvPr id="3" name="Textplatzhalter 2">
            <a:extLst>
              <a:ext uri="{FF2B5EF4-FFF2-40B4-BE49-F238E27FC236}">
                <a16:creationId xmlns:a16="http://schemas.microsoft.com/office/drawing/2014/main" id="{6C5C4671-31EC-839B-DD53-4D61FF60AAF8}"/>
              </a:ext>
            </a:extLst>
          </p:cNvPr>
          <p:cNvSpPr>
            <a:spLocks noGrp="1"/>
          </p:cNvSpPr>
          <p:nvPr>
            <p:ph type="body" sz="half" idx="1"/>
          </p:nvPr>
        </p:nvSpPr>
        <p:spPr/>
        <p:txBody>
          <a:bodyPr>
            <a:normAutofit fontScale="92500"/>
          </a:bodyPr>
          <a:lstStyle/>
          <a:p>
            <a:r>
              <a:rPr lang="de-DE" dirty="0"/>
              <a:t>Mobility </a:t>
            </a:r>
            <a:r>
              <a:rPr lang="de-DE" dirty="0" err="1"/>
              <a:t>does</a:t>
            </a:r>
            <a:r>
              <a:rPr lang="de-DE" dirty="0"/>
              <a:t> not happen a "</a:t>
            </a:r>
            <a:r>
              <a:rPr lang="de-DE" dirty="0" err="1"/>
              <a:t>vacuum</a:t>
            </a:r>
            <a:r>
              <a:rPr lang="de-DE" dirty="0"/>
              <a:t>": </a:t>
            </a:r>
            <a:r>
              <a:rPr lang="de-DE" dirty="0" err="1"/>
              <a:t>people</a:t>
            </a:r>
            <a:r>
              <a:rPr lang="de-DE" dirty="0"/>
              <a:t> </a:t>
            </a:r>
            <a:r>
              <a:rPr lang="de-DE" dirty="0" err="1"/>
              <a:t>shape</a:t>
            </a:r>
            <a:r>
              <a:rPr lang="de-DE" dirty="0"/>
              <a:t> </a:t>
            </a:r>
            <a:r>
              <a:rPr lang="de-DE" dirty="0" err="1"/>
              <a:t>their</a:t>
            </a:r>
            <a:r>
              <a:rPr lang="de-DE" dirty="0"/>
              <a:t> </a:t>
            </a:r>
            <a:r>
              <a:rPr lang="de-DE" dirty="0" err="1"/>
              <a:t>mobility</a:t>
            </a:r>
            <a:r>
              <a:rPr lang="de-DE" dirty="0"/>
              <a:t> </a:t>
            </a:r>
            <a:r>
              <a:rPr lang="de-DE" dirty="0" err="1"/>
              <a:t>behavior</a:t>
            </a:r>
            <a:r>
              <a:rPr lang="de-DE" dirty="0"/>
              <a:t> </a:t>
            </a:r>
            <a:r>
              <a:rPr lang="de-DE" dirty="0" err="1"/>
              <a:t>within</a:t>
            </a:r>
            <a:r>
              <a:rPr lang="de-DE" dirty="0"/>
              <a:t> social </a:t>
            </a:r>
            <a:r>
              <a:rPr lang="de-DE" dirty="0" err="1"/>
              <a:t>structures</a:t>
            </a:r>
            <a:r>
              <a:rPr lang="de-DE" dirty="0"/>
              <a:t> and </a:t>
            </a:r>
            <a:r>
              <a:rPr lang="de-DE" dirty="0" err="1"/>
              <a:t>as</a:t>
            </a:r>
            <a:r>
              <a:rPr lang="de-DE" dirty="0"/>
              <a:t> </a:t>
            </a:r>
            <a:r>
              <a:rPr lang="de-DE" dirty="0" err="1"/>
              <a:t>socialized</a:t>
            </a:r>
            <a:r>
              <a:rPr lang="de-DE" dirty="0"/>
              <a:t> </a:t>
            </a:r>
            <a:r>
              <a:rPr lang="de-DE" dirty="0" err="1"/>
              <a:t>beings</a:t>
            </a:r>
            <a:r>
              <a:rPr lang="de-DE" dirty="0"/>
              <a:t> out </a:t>
            </a:r>
            <a:r>
              <a:rPr lang="de-DE" dirty="0" err="1"/>
              <a:t>of</a:t>
            </a:r>
            <a:r>
              <a:rPr lang="de-DE" dirty="0"/>
              <a:t> </a:t>
            </a:r>
            <a:r>
              <a:rPr lang="de-DE" dirty="0" err="1"/>
              <a:t>them</a:t>
            </a:r>
            <a:endParaRPr lang="de-DE" dirty="0"/>
          </a:p>
          <a:p>
            <a:r>
              <a:rPr lang="de-DE" dirty="0" err="1"/>
              <a:t>Theories</a:t>
            </a:r>
            <a:r>
              <a:rPr lang="de-DE" dirty="0"/>
              <a:t> and </a:t>
            </a:r>
            <a:r>
              <a:rPr lang="de-DE" dirty="0" err="1"/>
              <a:t>models</a:t>
            </a:r>
            <a:r>
              <a:rPr lang="de-DE" dirty="0"/>
              <a:t> also </a:t>
            </a:r>
            <a:r>
              <a:rPr lang="de-DE" dirty="0" err="1"/>
              <a:t>enable</a:t>
            </a:r>
            <a:r>
              <a:rPr lang="de-DE" dirty="0"/>
              <a:t> </a:t>
            </a:r>
            <a:r>
              <a:rPr lang="de-DE" dirty="0" err="1"/>
              <a:t>the</a:t>
            </a:r>
            <a:r>
              <a:rPr lang="de-DE" dirty="0"/>
              <a:t> </a:t>
            </a:r>
            <a:r>
              <a:rPr lang="de-DE" dirty="0" err="1"/>
              <a:t>formation</a:t>
            </a:r>
            <a:r>
              <a:rPr lang="de-DE" dirty="0"/>
              <a:t> </a:t>
            </a:r>
            <a:r>
              <a:rPr lang="de-DE" dirty="0" err="1"/>
              <a:t>of</a:t>
            </a:r>
            <a:r>
              <a:rPr lang="de-DE" dirty="0"/>
              <a:t> </a:t>
            </a:r>
            <a:r>
              <a:rPr lang="de-DE" dirty="0" err="1"/>
              <a:t>systematic</a:t>
            </a:r>
            <a:r>
              <a:rPr lang="de-DE" dirty="0"/>
              <a:t>, </a:t>
            </a:r>
            <a:r>
              <a:rPr lang="de-DE" dirty="0" err="1"/>
              <a:t>group-specific</a:t>
            </a:r>
            <a:r>
              <a:rPr lang="de-DE" dirty="0"/>
              <a:t> </a:t>
            </a:r>
            <a:r>
              <a:rPr lang="de-DE" dirty="0" err="1"/>
              <a:t>hypotheses</a:t>
            </a:r>
            <a:r>
              <a:rPr lang="de-DE" dirty="0"/>
              <a:t> and </a:t>
            </a:r>
            <a:r>
              <a:rPr lang="de-DE" dirty="0" err="1"/>
              <a:t>the</a:t>
            </a:r>
            <a:r>
              <a:rPr lang="de-DE" dirty="0"/>
              <a:t> </a:t>
            </a:r>
            <a:r>
              <a:rPr lang="de-DE" dirty="0" err="1"/>
              <a:t>investigation</a:t>
            </a:r>
            <a:r>
              <a:rPr lang="de-DE" dirty="0"/>
              <a:t> </a:t>
            </a:r>
            <a:r>
              <a:rPr lang="de-DE" dirty="0" err="1"/>
              <a:t>of</a:t>
            </a:r>
            <a:r>
              <a:rPr lang="de-DE" dirty="0"/>
              <a:t> </a:t>
            </a:r>
            <a:r>
              <a:rPr lang="de-DE" dirty="0" err="1"/>
              <a:t>collective</a:t>
            </a:r>
            <a:r>
              <a:rPr lang="de-DE" dirty="0"/>
              <a:t> </a:t>
            </a:r>
            <a:r>
              <a:rPr lang="de-DE" dirty="0" err="1"/>
              <a:t>relationships</a:t>
            </a:r>
            <a:endParaRPr lang="de-DE" dirty="0"/>
          </a:p>
          <a:p>
            <a:r>
              <a:rPr lang="de-DE" dirty="0"/>
              <a:t>Groups </a:t>
            </a:r>
            <a:r>
              <a:rPr lang="de-DE" dirty="0" err="1"/>
              <a:t>that</a:t>
            </a:r>
            <a:r>
              <a:rPr lang="de-DE" dirty="0"/>
              <a:t> </a:t>
            </a:r>
            <a:r>
              <a:rPr lang="de-DE" dirty="0" err="1"/>
              <a:t>are</a:t>
            </a:r>
            <a:r>
              <a:rPr lang="de-DE" dirty="0"/>
              <a:t> </a:t>
            </a:r>
            <a:r>
              <a:rPr lang="de-DE" dirty="0" err="1"/>
              <a:t>classically</a:t>
            </a:r>
            <a:r>
              <a:rPr lang="de-DE" dirty="0"/>
              <a:t> </a:t>
            </a:r>
            <a:r>
              <a:rPr lang="de-DE" dirty="0" err="1"/>
              <a:t>considered</a:t>
            </a:r>
            <a:r>
              <a:rPr lang="de-DE" dirty="0"/>
              <a:t> in </a:t>
            </a:r>
            <a:r>
              <a:rPr lang="de-DE" dirty="0" err="1"/>
              <a:t>sociology</a:t>
            </a:r>
            <a:r>
              <a:rPr lang="de-DE" dirty="0"/>
              <a:t> </a:t>
            </a:r>
            <a:r>
              <a:rPr lang="de-DE" dirty="0" err="1"/>
              <a:t>are</a:t>
            </a:r>
            <a:r>
              <a:rPr lang="de-DE" dirty="0"/>
              <a:t> </a:t>
            </a:r>
            <a:r>
              <a:rPr lang="de-DE" dirty="0" err="1"/>
              <a:t>based</a:t>
            </a:r>
            <a:r>
              <a:rPr lang="de-DE" dirty="0"/>
              <a:t> on </a:t>
            </a:r>
            <a:r>
              <a:rPr lang="de-DE" dirty="0" err="1"/>
              <a:t>concepts</a:t>
            </a:r>
            <a:r>
              <a:rPr lang="de-DE" dirty="0"/>
              <a:t> </a:t>
            </a:r>
            <a:r>
              <a:rPr lang="de-DE" dirty="0" err="1"/>
              <a:t>of</a:t>
            </a:r>
            <a:r>
              <a:rPr lang="de-DE" dirty="0"/>
              <a:t> social </a:t>
            </a:r>
            <a:r>
              <a:rPr lang="de-DE" dirty="0" err="1"/>
              <a:t>inequality</a:t>
            </a:r>
            <a:r>
              <a:rPr lang="de-DE" dirty="0"/>
              <a:t> such </a:t>
            </a:r>
            <a:r>
              <a:rPr lang="de-DE" dirty="0" err="1"/>
              <a:t>as</a:t>
            </a:r>
            <a:r>
              <a:rPr lang="de-DE" dirty="0"/>
              <a:t> </a:t>
            </a:r>
            <a:r>
              <a:rPr lang="de-DE" dirty="0" err="1"/>
              <a:t>classes</a:t>
            </a:r>
            <a:r>
              <a:rPr lang="de-DE" dirty="0"/>
              <a:t>, </a:t>
            </a:r>
            <a:r>
              <a:rPr lang="de-DE" dirty="0" err="1"/>
              <a:t>strata</a:t>
            </a:r>
            <a:r>
              <a:rPr lang="de-DE" dirty="0"/>
              <a:t> </a:t>
            </a:r>
            <a:r>
              <a:rPr lang="de-DE" dirty="0" err="1"/>
              <a:t>or</a:t>
            </a:r>
            <a:r>
              <a:rPr lang="de-DE" dirty="0"/>
              <a:t> </a:t>
            </a:r>
            <a:r>
              <a:rPr lang="de-DE" dirty="0" err="1"/>
              <a:t>milieus</a:t>
            </a:r>
            <a:r>
              <a:rPr lang="de-DE" dirty="0"/>
              <a:t>, </a:t>
            </a:r>
            <a:r>
              <a:rPr lang="de-DE" dirty="0" err="1"/>
              <a:t>or</a:t>
            </a:r>
            <a:r>
              <a:rPr lang="de-DE" dirty="0"/>
              <a:t> </a:t>
            </a:r>
            <a:r>
              <a:rPr lang="de-DE" dirty="0" err="1"/>
              <a:t>refer</a:t>
            </a:r>
            <a:r>
              <a:rPr lang="de-DE" dirty="0"/>
              <a:t> </a:t>
            </a:r>
            <a:r>
              <a:rPr lang="de-DE" dirty="0" err="1"/>
              <a:t>to</a:t>
            </a:r>
            <a:r>
              <a:rPr lang="de-DE" dirty="0"/>
              <a:t> </a:t>
            </a:r>
            <a:r>
              <a:rPr lang="de-DE" dirty="0" err="1"/>
              <a:t>socio-structural</a:t>
            </a:r>
            <a:r>
              <a:rPr lang="de-DE" dirty="0"/>
              <a:t> </a:t>
            </a:r>
            <a:r>
              <a:rPr lang="de-DE" dirty="0" err="1"/>
              <a:t>characteristics</a:t>
            </a:r>
            <a:r>
              <a:rPr lang="de-DE" dirty="0"/>
              <a:t> such </a:t>
            </a:r>
            <a:r>
              <a:rPr lang="de-DE" dirty="0" err="1"/>
              <a:t>as</a:t>
            </a:r>
            <a:r>
              <a:rPr lang="de-DE" dirty="0"/>
              <a:t> </a:t>
            </a:r>
            <a:r>
              <a:rPr lang="de-DE" dirty="0" err="1"/>
              <a:t>age</a:t>
            </a:r>
            <a:r>
              <a:rPr lang="de-DE" dirty="0"/>
              <a:t>, </a:t>
            </a:r>
            <a:r>
              <a:rPr lang="de-DE" dirty="0" err="1"/>
              <a:t>gender</a:t>
            </a:r>
            <a:r>
              <a:rPr lang="de-DE" dirty="0"/>
              <a:t> </a:t>
            </a:r>
            <a:r>
              <a:rPr lang="de-DE" dirty="0" err="1"/>
              <a:t>or</a:t>
            </a:r>
            <a:r>
              <a:rPr lang="de-DE" dirty="0"/>
              <a:t> </a:t>
            </a:r>
            <a:r>
              <a:rPr lang="de-DE" dirty="0" err="1"/>
              <a:t>employment</a:t>
            </a:r>
            <a:r>
              <a:rPr lang="de-DE" dirty="0"/>
              <a:t> </a:t>
            </a:r>
            <a:r>
              <a:rPr lang="de-DE" dirty="0" err="1"/>
              <a:t>status</a:t>
            </a:r>
            <a:endParaRPr lang="de-DE" dirty="0"/>
          </a:p>
          <a:p>
            <a:endParaRPr lang="de-DE" dirty="0"/>
          </a:p>
        </p:txBody>
      </p:sp>
    </p:spTree>
    <p:extLst>
      <p:ext uri="{BB962C8B-B14F-4D97-AF65-F5344CB8AC3E}">
        <p14:creationId xmlns:p14="http://schemas.microsoft.com/office/powerpoint/2010/main" val="95967670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A7AF13-3D0B-167D-A2B8-CC6180DADFE7}"/>
              </a:ext>
            </a:extLst>
          </p:cNvPr>
          <p:cNvSpPr>
            <a:spLocks noGrp="1"/>
          </p:cNvSpPr>
          <p:nvPr>
            <p:ph type="title"/>
          </p:nvPr>
        </p:nvSpPr>
        <p:spPr>
          <a:xfrm>
            <a:off x="603252" y="539751"/>
            <a:ext cx="7276723" cy="717551"/>
          </a:xfrm>
        </p:spPr>
        <p:txBody>
          <a:bodyPr/>
          <a:lstStyle/>
          <a:p>
            <a:r>
              <a:rPr lang="de-DE" dirty="0"/>
              <a:t>Integration </a:t>
            </a:r>
            <a:r>
              <a:rPr lang="de-DE" dirty="0" err="1"/>
              <a:t>into</a:t>
            </a:r>
            <a:r>
              <a:rPr lang="de-DE" dirty="0"/>
              <a:t> </a:t>
            </a:r>
            <a:r>
              <a:rPr lang="de-DE" dirty="0" err="1"/>
              <a:t>the</a:t>
            </a:r>
            <a:r>
              <a:rPr lang="de-DE" dirty="0"/>
              <a:t> </a:t>
            </a:r>
            <a:r>
              <a:rPr lang="de-DE" dirty="0" err="1"/>
              <a:t>theory</a:t>
            </a:r>
            <a:r>
              <a:rPr lang="de-DE" dirty="0"/>
              <a:t> </a:t>
            </a:r>
            <a:r>
              <a:rPr lang="de-DE" dirty="0" err="1"/>
              <a:t>of</a:t>
            </a:r>
            <a:r>
              <a:rPr lang="de-DE" dirty="0"/>
              <a:t> planned </a:t>
            </a:r>
            <a:r>
              <a:rPr lang="de-DE" dirty="0" err="1"/>
              <a:t>behaviour</a:t>
            </a:r>
            <a:endParaRPr lang="de-DE" dirty="0"/>
          </a:p>
        </p:txBody>
      </p:sp>
      <p:pic>
        <p:nvPicPr>
          <p:cNvPr id="5" name="Grafik 4" descr="Ein Bild, das Text, Screenshot, Diagramm, Schrift enthält.&#10;&#10;KI-generierte Inhalte können fehlerhaft sein.">
            <a:extLst>
              <a:ext uri="{FF2B5EF4-FFF2-40B4-BE49-F238E27FC236}">
                <a16:creationId xmlns:a16="http://schemas.microsoft.com/office/drawing/2014/main" id="{36E0B259-294D-450A-9A2B-DB258F0E6EE3}"/>
              </a:ext>
            </a:extLst>
          </p:cNvPr>
          <p:cNvPicPr>
            <a:picLocks noChangeAspect="1"/>
          </p:cNvPicPr>
          <p:nvPr/>
        </p:nvPicPr>
        <p:blipFill>
          <a:blip r:embed="rId2">
            <a:extLst>
              <a:ext uri="{28A0092B-C50C-407E-A947-70E740481C1C}">
                <a14:useLocalDpi xmlns:a14="http://schemas.microsoft.com/office/drawing/2010/main" val="0"/>
              </a:ext>
            </a:extLst>
          </a:blip>
          <a:srcRect l="26141" t="33991"/>
          <a:stretch>
            <a:fillRect/>
          </a:stretch>
        </p:blipFill>
        <p:spPr>
          <a:xfrm>
            <a:off x="378530" y="1653915"/>
            <a:ext cx="7376831" cy="4664334"/>
          </a:xfrm>
          <a:prstGeom prst="rect">
            <a:avLst/>
          </a:prstGeom>
        </p:spPr>
      </p:pic>
      <p:sp>
        <p:nvSpPr>
          <p:cNvPr id="6" name="Textfeld 5">
            <a:extLst>
              <a:ext uri="{FF2B5EF4-FFF2-40B4-BE49-F238E27FC236}">
                <a16:creationId xmlns:a16="http://schemas.microsoft.com/office/drawing/2014/main" id="{1FCD5ACA-A177-CC0E-937A-8162CD319212}"/>
              </a:ext>
            </a:extLst>
          </p:cNvPr>
          <p:cNvSpPr txBox="1"/>
          <p:nvPr/>
        </p:nvSpPr>
        <p:spPr>
          <a:xfrm>
            <a:off x="7879975" y="1774957"/>
            <a:ext cx="3832413" cy="33080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1500"/>
              </a:spcBef>
            </a:pPr>
            <a:r>
              <a:rPr lang="de-DE" sz="1800" b="1" dirty="0">
                <a:solidFill>
                  <a:schemeClr val="accent4"/>
                </a:solidFill>
              </a:rPr>
              <a:t>Thesis:</a:t>
            </a:r>
          </a:p>
          <a:p>
            <a:pPr defTabSz="2438338">
              <a:spcBef>
                <a:spcPts val="1500"/>
              </a:spcBef>
            </a:pPr>
            <a:r>
              <a:rPr lang="de-DE" sz="1800" dirty="0"/>
              <a:t>People in a social </a:t>
            </a:r>
            <a:r>
              <a:rPr lang="de-DE" sz="1800" dirty="0" err="1"/>
              <a:t>group</a:t>
            </a:r>
            <a:r>
              <a:rPr lang="de-DE" sz="1800" dirty="0"/>
              <a:t> </a:t>
            </a:r>
            <a:r>
              <a:rPr lang="de-DE" sz="1800" dirty="0" err="1"/>
              <a:t>are</a:t>
            </a:r>
            <a:r>
              <a:rPr lang="de-DE" sz="1800" dirty="0"/>
              <a:t> </a:t>
            </a:r>
            <a:r>
              <a:rPr lang="de-DE" sz="1800" dirty="0" err="1"/>
              <a:t>similar</a:t>
            </a:r>
            <a:r>
              <a:rPr lang="de-DE" sz="1800" dirty="0"/>
              <a:t> in </a:t>
            </a:r>
            <a:r>
              <a:rPr lang="de-DE" sz="1800" dirty="0" err="1"/>
              <a:t>terms</a:t>
            </a:r>
            <a:r>
              <a:rPr lang="de-DE" sz="1800" dirty="0"/>
              <a:t> </a:t>
            </a:r>
            <a:r>
              <a:rPr lang="de-DE" sz="1800" dirty="0" err="1"/>
              <a:t>of</a:t>
            </a:r>
            <a:r>
              <a:rPr lang="de-DE" sz="1800" dirty="0"/>
              <a:t> </a:t>
            </a:r>
            <a:r>
              <a:rPr lang="de-DE" sz="1800" dirty="0" err="1"/>
              <a:t>specific</a:t>
            </a:r>
            <a:r>
              <a:rPr lang="de-DE" sz="1800" dirty="0"/>
              <a:t> </a:t>
            </a:r>
            <a:r>
              <a:rPr lang="de-DE" sz="1800" dirty="0" err="1"/>
              <a:t>characteristics</a:t>
            </a:r>
            <a:r>
              <a:rPr lang="de-DE" sz="1800" dirty="0"/>
              <a:t>.</a:t>
            </a:r>
          </a:p>
          <a:p>
            <a:pPr defTabSz="2438338">
              <a:spcBef>
                <a:spcPts val="1500"/>
              </a:spcBef>
            </a:pPr>
            <a:r>
              <a:rPr lang="de-DE" sz="1800" dirty="0"/>
              <a:t>→ </a:t>
            </a:r>
            <a:r>
              <a:rPr lang="de-DE" sz="1800" dirty="0" err="1"/>
              <a:t>They</a:t>
            </a:r>
            <a:r>
              <a:rPr lang="de-DE" sz="1800" dirty="0"/>
              <a:t> </a:t>
            </a:r>
            <a:r>
              <a:rPr lang="de-DE" sz="1800" dirty="0" err="1"/>
              <a:t>therefore</a:t>
            </a:r>
            <a:r>
              <a:rPr lang="de-DE" sz="1800" dirty="0"/>
              <a:t> form </a:t>
            </a:r>
            <a:r>
              <a:rPr lang="de-DE" sz="1800" dirty="0" err="1"/>
              <a:t>similar</a:t>
            </a:r>
            <a:r>
              <a:rPr lang="de-DE" sz="1800" dirty="0"/>
              <a:t> </a:t>
            </a:r>
            <a:r>
              <a:rPr lang="de-DE" sz="1800" dirty="0" err="1"/>
              <a:t>intentions</a:t>
            </a:r>
            <a:r>
              <a:rPr lang="de-DE" sz="1800" dirty="0"/>
              <a:t> in </a:t>
            </a:r>
            <a:r>
              <a:rPr lang="de-DE" sz="1800" dirty="0" err="1"/>
              <a:t>the</a:t>
            </a:r>
            <a:r>
              <a:rPr lang="de-DE" sz="1800" dirty="0"/>
              <a:t> </a:t>
            </a:r>
            <a:r>
              <a:rPr lang="de-DE" sz="1800" dirty="0" err="1"/>
              <a:t>theory</a:t>
            </a:r>
            <a:r>
              <a:rPr lang="de-DE" sz="1800" dirty="0"/>
              <a:t> </a:t>
            </a:r>
            <a:r>
              <a:rPr lang="de-DE" sz="1800" dirty="0" err="1"/>
              <a:t>of</a:t>
            </a:r>
            <a:r>
              <a:rPr lang="de-DE" sz="1800" dirty="0"/>
              <a:t> planned </a:t>
            </a:r>
            <a:r>
              <a:rPr lang="de-DE" sz="1800" dirty="0" err="1"/>
              <a:t>behavior</a:t>
            </a:r>
            <a:r>
              <a:rPr lang="de-DE" sz="1800" dirty="0"/>
              <a:t>...</a:t>
            </a:r>
          </a:p>
          <a:p>
            <a:pPr defTabSz="2438338">
              <a:spcBef>
                <a:spcPts val="1500"/>
              </a:spcBef>
            </a:pPr>
            <a:r>
              <a:rPr lang="de-DE" sz="1800" dirty="0"/>
              <a:t>→ ...and </a:t>
            </a:r>
            <a:r>
              <a:rPr lang="de-DE" sz="1800" dirty="0" err="1"/>
              <a:t>exhibit</a:t>
            </a:r>
            <a:r>
              <a:rPr lang="de-DE" sz="1800" dirty="0"/>
              <a:t> </a:t>
            </a:r>
            <a:r>
              <a:rPr lang="de-DE" sz="1800" dirty="0" err="1"/>
              <a:t>similar</a:t>
            </a:r>
            <a:r>
              <a:rPr lang="de-DE" sz="1800" dirty="0"/>
              <a:t> </a:t>
            </a:r>
            <a:r>
              <a:rPr lang="de-DE" sz="1800" dirty="0" err="1"/>
              <a:t>behavior</a:t>
            </a:r>
            <a:r>
              <a:rPr lang="de-DE" sz="1800" dirty="0"/>
              <a:t>.</a:t>
            </a:r>
          </a:p>
          <a:p>
            <a:pPr defTabSz="2438338">
              <a:spcBef>
                <a:spcPts val="1500"/>
              </a:spcBef>
            </a:pPr>
            <a:r>
              <a:rPr lang="de-DE" sz="1400" dirty="0"/>
              <a:t>cf. Kopp et al. 2022</a:t>
            </a:r>
            <a:endParaRPr kumimoji="0" lang="de-DE" sz="14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5267237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17339-17A2-5EE1-F789-6D82D8F6EDF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9AC166-E79F-03A0-C691-430005BEA51B}"/>
              </a:ext>
            </a:extLst>
          </p:cNvPr>
          <p:cNvSpPr>
            <a:spLocks noGrp="1"/>
          </p:cNvSpPr>
          <p:nvPr>
            <p:ph type="title"/>
          </p:nvPr>
        </p:nvSpPr>
        <p:spPr>
          <a:xfrm>
            <a:off x="603252" y="539751"/>
            <a:ext cx="7276723" cy="717551"/>
          </a:xfrm>
        </p:spPr>
        <p:txBody>
          <a:bodyPr/>
          <a:lstStyle/>
          <a:p>
            <a:r>
              <a:rPr lang="de-DE" dirty="0"/>
              <a:t>Integration </a:t>
            </a:r>
            <a:r>
              <a:rPr lang="de-DE" dirty="0" err="1"/>
              <a:t>into</a:t>
            </a:r>
            <a:r>
              <a:rPr lang="de-DE" dirty="0"/>
              <a:t> </a:t>
            </a:r>
            <a:r>
              <a:rPr lang="de-DE" dirty="0" err="1"/>
              <a:t>the</a:t>
            </a:r>
            <a:r>
              <a:rPr lang="de-DE" dirty="0"/>
              <a:t> </a:t>
            </a:r>
            <a:r>
              <a:rPr lang="de-DE" dirty="0" err="1"/>
              <a:t>theory</a:t>
            </a:r>
            <a:r>
              <a:rPr lang="de-DE" dirty="0"/>
              <a:t> </a:t>
            </a:r>
            <a:r>
              <a:rPr lang="de-DE" dirty="0" err="1"/>
              <a:t>of</a:t>
            </a:r>
            <a:r>
              <a:rPr lang="de-DE" dirty="0"/>
              <a:t> planned </a:t>
            </a:r>
            <a:r>
              <a:rPr lang="de-DE" dirty="0" err="1"/>
              <a:t>behaviour</a:t>
            </a:r>
            <a:endParaRPr lang="de-DE" dirty="0"/>
          </a:p>
        </p:txBody>
      </p:sp>
      <p:pic>
        <p:nvPicPr>
          <p:cNvPr id="5" name="Grafik 4" descr="Ein Bild, das Text, Screenshot, Diagramm, Schrift enthält.&#10;&#10;KI-generierte Inhalte können fehlerhaft sein.">
            <a:extLst>
              <a:ext uri="{FF2B5EF4-FFF2-40B4-BE49-F238E27FC236}">
                <a16:creationId xmlns:a16="http://schemas.microsoft.com/office/drawing/2014/main" id="{2C15BC7A-42A0-ACC1-BAB0-3BFF6C9ABB62}"/>
              </a:ext>
            </a:extLst>
          </p:cNvPr>
          <p:cNvPicPr>
            <a:picLocks noChangeAspect="1"/>
          </p:cNvPicPr>
          <p:nvPr/>
        </p:nvPicPr>
        <p:blipFill>
          <a:blip r:embed="rId2">
            <a:extLst>
              <a:ext uri="{28A0092B-C50C-407E-A947-70E740481C1C}">
                <a14:useLocalDpi xmlns:a14="http://schemas.microsoft.com/office/drawing/2010/main" val="0"/>
              </a:ext>
            </a:extLst>
          </a:blip>
          <a:srcRect l="26141" t="33991"/>
          <a:stretch>
            <a:fillRect/>
          </a:stretch>
        </p:blipFill>
        <p:spPr>
          <a:xfrm>
            <a:off x="378530" y="1653915"/>
            <a:ext cx="7376831" cy="4664334"/>
          </a:xfrm>
          <a:prstGeom prst="rect">
            <a:avLst/>
          </a:prstGeom>
        </p:spPr>
      </p:pic>
      <p:sp>
        <p:nvSpPr>
          <p:cNvPr id="6" name="Textfeld 5">
            <a:extLst>
              <a:ext uri="{FF2B5EF4-FFF2-40B4-BE49-F238E27FC236}">
                <a16:creationId xmlns:a16="http://schemas.microsoft.com/office/drawing/2014/main" id="{56F34181-EECE-CD5F-50FA-DBEA85032E3D}"/>
              </a:ext>
            </a:extLst>
          </p:cNvPr>
          <p:cNvSpPr txBox="1"/>
          <p:nvPr/>
        </p:nvSpPr>
        <p:spPr>
          <a:xfrm>
            <a:off x="7879975" y="1774957"/>
            <a:ext cx="3832413" cy="33080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1500"/>
              </a:spcBef>
            </a:pPr>
            <a:r>
              <a:rPr lang="de-DE" sz="1800" b="1" dirty="0">
                <a:solidFill>
                  <a:schemeClr val="accent4"/>
                </a:solidFill>
              </a:rPr>
              <a:t>Thesis:</a:t>
            </a:r>
          </a:p>
          <a:p>
            <a:pPr defTabSz="2438338">
              <a:spcBef>
                <a:spcPts val="1500"/>
              </a:spcBef>
            </a:pPr>
            <a:r>
              <a:rPr lang="de-DE" sz="1800" dirty="0"/>
              <a:t>People in a social </a:t>
            </a:r>
            <a:r>
              <a:rPr lang="de-DE" sz="1800" dirty="0" err="1"/>
              <a:t>group</a:t>
            </a:r>
            <a:r>
              <a:rPr lang="de-DE" sz="1800" dirty="0"/>
              <a:t> </a:t>
            </a:r>
            <a:r>
              <a:rPr lang="de-DE" sz="1800" dirty="0" err="1"/>
              <a:t>are</a:t>
            </a:r>
            <a:r>
              <a:rPr lang="de-DE" sz="1800" dirty="0"/>
              <a:t> </a:t>
            </a:r>
            <a:r>
              <a:rPr lang="de-DE" sz="1800" dirty="0" err="1"/>
              <a:t>similar</a:t>
            </a:r>
            <a:r>
              <a:rPr lang="de-DE" sz="1800" dirty="0"/>
              <a:t> in </a:t>
            </a:r>
            <a:r>
              <a:rPr lang="de-DE" sz="1800" dirty="0" err="1"/>
              <a:t>terms</a:t>
            </a:r>
            <a:r>
              <a:rPr lang="de-DE" sz="1800" dirty="0"/>
              <a:t> </a:t>
            </a:r>
            <a:r>
              <a:rPr lang="de-DE" sz="1800" dirty="0" err="1"/>
              <a:t>of</a:t>
            </a:r>
            <a:r>
              <a:rPr lang="de-DE" sz="1800" dirty="0"/>
              <a:t> </a:t>
            </a:r>
            <a:r>
              <a:rPr lang="de-DE" sz="1800" dirty="0" err="1"/>
              <a:t>specific</a:t>
            </a:r>
            <a:r>
              <a:rPr lang="de-DE" sz="1800" dirty="0"/>
              <a:t> </a:t>
            </a:r>
            <a:r>
              <a:rPr lang="de-DE" sz="1800" dirty="0" err="1"/>
              <a:t>characteristics</a:t>
            </a:r>
            <a:r>
              <a:rPr lang="de-DE" sz="1800" dirty="0"/>
              <a:t>.</a:t>
            </a:r>
          </a:p>
          <a:p>
            <a:pPr defTabSz="2438338">
              <a:spcBef>
                <a:spcPts val="1500"/>
              </a:spcBef>
            </a:pPr>
            <a:r>
              <a:rPr lang="de-DE" sz="1800" dirty="0"/>
              <a:t>→ </a:t>
            </a:r>
            <a:r>
              <a:rPr lang="de-DE" sz="1800" dirty="0" err="1"/>
              <a:t>They</a:t>
            </a:r>
            <a:r>
              <a:rPr lang="de-DE" sz="1800" dirty="0"/>
              <a:t> </a:t>
            </a:r>
            <a:r>
              <a:rPr lang="de-DE" sz="1800" dirty="0" err="1"/>
              <a:t>therefore</a:t>
            </a:r>
            <a:r>
              <a:rPr lang="de-DE" sz="1800" dirty="0"/>
              <a:t> form </a:t>
            </a:r>
            <a:r>
              <a:rPr lang="de-DE" sz="1800" dirty="0" err="1"/>
              <a:t>similar</a:t>
            </a:r>
            <a:r>
              <a:rPr lang="de-DE" sz="1800" dirty="0"/>
              <a:t> </a:t>
            </a:r>
            <a:r>
              <a:rPr lang="de-DE" sz="1800" dirty="0" err="1"/>
              <a:t>intentions</a:t>
            </a:r>
            <a:r>
              <a:rPr lang="de-DE" sz="1800" dirty="0"/>
              <a:t> in </a:t>
            </a:r>
            <a:r>
              <a:rPr lang="de-DE" sz="1800" dirty="0" err="1"/>
              <a:t>the</a:t>
            </a:r>
            <a:r>
              <a:rPr lang="de-DE" sz="1800" dirty="0"/>
              <a:t> </a:t>
            </a:r>
            <a:r>
              <a:rPr lang="de-DE" sz="1800" dirty="0" err="1"/>
              <a:t>theory</a:t>
            </a:r>
            <a:r>
              <a:rPr lang="de-DE" sz="1800" dirty="0"/>
              <a:t> </a:t>
            </a:r>
            <a:r>
              <a:rPr lang="de-DE" sz="1800" dirty="0" err="1"/>
              <a:t>of</a:t>
            </a:r>
            <a:r>
              <a:rPr lang="de-DE" sz="1800" dirty="0"/>
              <a:t> planned </a:t>
            </a:r>
            <a:r>
              <a:rPr lang="de-DE" sz="1800" dirty="0" err="1"/>
              <a:t>behavior</a:t>
            </a:r>
            <a:r>
              <a:rPr lang="de-DE" sz="1800" dirty="0"/>
              <a:t>...</a:t>
            </a:r>
          </a:p>
          <a:p>
            <a:pPr defTabSz="2438338">
              <a:spcBef>
                <a:spcPts val="1500"/>
              </a:spcBef>
            </a:pPr>
            <a:r>
              <a:rPr lang="de-DE" sz="1800" dirty="0"/>
              <a:t>→ ...and </a:t>
            </a:r>
            <a:r>
              <a:rPr lang="de-DE" sz="1800" dirty="0" err="1"/>
              <a:t>exhibit</a:t>
            </a:r>
            <a:r>
              <a:rPr lang="de-DE" sz="1800" dirty="0"/>
              <a:t> </a:t>
            </a:r>
            <a:r>
              <a:rPr lang="de-DE" sz="1800" dirty="0" err="1"/>
              <a:t>similar</a:t>
            </a:r>
            <a:r>
              <a:rPr lang="de-DE" sz="1800" dirty="0"/>
              <a:t> </a:t>
            </a:r>
            <a:r>
              <a:rPr lang="de-DE" sz="1800" dirty="0" err="1"/>
              <a:t>behavior</a:t>
            </a:r>
            <a:r>
              <a:rPr lang="de-DE" sz="1800" dirty="0"/>
              <a:t>.</a:t>
            </a:r>
          </a:p>
          <a:p>
            <a:pPr defTabSz="2438338">
              <a:spcBef>
                <a:spcPts val="1500"/>
              </a:spcBef>
            </a:pPr>
            <a:r>
              <a:rPr lang="de-DE" sz="1400" dirty="0"/>
              <a:t>cf. Kopp et al. 2022</a:t>
            </a:r>
            <a:endParaRPr kumimoji="0" lang="de-DE" sz="1400" b="0" i="0" u="none" strike="noStrike" cap="none" spc="0" normalizeH="0" baseline="0" dirty="0">
              <a:ln>
                <a:noFill/>
              </a:ln>
              <a:solidFill>
                <a:srgbClr val="000000"/>
              </a:solidFill>
              <a:effectLst/>
              <a:uFillTx/>
              <a:latin typeface="+mn-lt"/>
              <a:ea typeface="+mn-ea"/>
              <a:cs typeface="+mn-cs"/>
              <a:sym typeface="Helvetica Neue"/>
            </a:endParaRPr>
          </a:p>
        </p:txBody>
      </p:sp>
      <p:sp>
        <p:nvSpPr>
          <p:cNvPr id="3" name="Textfeld 2">
            <a:extLst>
              <a:ext uri="{FF2B5EF4-FFF2-40B4-BE49-F238E27FC236}">
                <a16:creationId xmlns:a16="http://schemas.microsoft.com/office/drawing/2014/main" id="{B0128F94-ADB5-42CB-B406-9F1FFACD5989}"/>
              </a:ext>
            </a:extLst>
          </p:cNvPr>
          <p:cNvSpPr txBox="1"/>
          <p:nvPr/>
        </p:nvSpPr>
        <p:spPr>
          <a:xfrm>
            <a:off x="5593976" y="5205161"/>
            <a:ext cx="6347012" cy="1275221"/>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defTabSz="2438338">
              <a:spcBef>
                <a:spcPts val="900"/>
              </a:spcBef>
            </a:pPr>
            <a:r>
              <a:rPr lang="de-DE" sz="1800" dirty="0"/>
              <a:t>The </a:t>
            </a:r>
            <a:r>
              <a:rPr lang="de-DE" sz="1800" dirty="0" err="1"/>
              <a:t>selection</a:t>
            </a:r>
            <a:r>
              <a:rPr lang="de-DE" sz="1800" dirty="0"/>
              <a:t> </a:t>
            </a:r>
            <a:r>
              <a:rPr lang="de-DE" sz="1800" dirty="0" err="1"/>
              <a:t>of</a:t>
            </a:r>
            <a:r>
              <a:rPr lang="de-DE" sz="1800" dirty="0"/>
              <a:t> </a:t>
            </a:r>
            <a:r>
              <a:rPr lang="de-DE" sz="1800" dirty="0" err="1"/>
              <a:t>the</a:t>
            </a:r>
            <a:r>
              <a:rPr lang="de-DE" sz="1800" dirty="0"/>
              <a:t> </a:t>
            </a:r>
            <a:r>
              <a:rPr lang="de-DE" sz="1800" b="1" dirty="0" err="1"/>
              <a:t>groups</a:t>
            </a:r>
            <a:r>
              <a:rPr lang="de-DE" sz="1800" b="1" dirty="0"/>
              <a:t> </a:t>
            </a:r>
            <a:r>
              <a:rPr lang="de-DE" sz="1800" b="1" dirty="0" err="1"/>
              <a:t>considered</a:t>
            </a:r>
            <a:r>
              <a:rPr lang="de-DE" sz="1800" b="1" dirty="0"/>
              <a:t> </a:t>
            </a:r>
            <a:r>
              <a:rPr lang="de-DE" sz="1800" dirty="0" err="1"/>
              <a:t>should</a:t>
            </a:r>
            <a:r>
              <a:rPr lang="de-DE" sz="1800" dirty="0"/>
              <a:t> </a:t>
            </a:r>
            <a:r>
              <a:rPr lang="de-DE" sz="1800" dirty="0" err="1"/>
              <a:t>always</a:t>
            </a:r>
            <a:r>
              <a:rPr lang="de-DE" sz="1800" dirty="0"/>
              <a:t> </a:t>
            </a:r>
            <a:r>
              <a:rPr lang="de-DE" sz="1800" dirty="0" err="1"/>
              <a:t>be</a:t>
            </a:r>
            <a:r>
              <a:rPr lang="de-DE" sz="1800" dirty="0"/>
              <a:t> </a:t>
            </a:r>
            <a:r>
              <a:rPr lang="de-DE" sz="1800" dirty="0" err="1"/>
              <a:t>based</a:t>
            </a:r>
            <a:r>
              <a:rPr lang="de-DE" sz="1800" dirty="0"/>
              <a:t> on </a:t>
            </a:r>
            <a:r>
              <a:rPr lang="de-DE" sz="1800" b="1" dirty="0" err="1"/>
              <a:t>the</a:t>
            </a:r>
            <a:r>
              <a:rPr lang="de-DE" sz="1800" b="1" dirty="0"/>
              <a:t> </a:t>
            </a:r>
            <a:r>
              <a:rPr lang="de-DE" sz="1800" b="1" dirty="0" err="1"/>
              <a:t>research</a:t>
            </a:r>
            <a:r>
              <a:rPr lang="de-DE" sz="1800" b="1" dirty="0"/>
              <a:t> </a:t>
            </a:r>
            <a:r>
              <a:rPr lang="de-DE" sz="1800" b="1" dirty="0" err="1"/>
              <a:t>topic</a:t>
            </a:r>
            <a:r>
              <a:rPr lang="de-DE" sz="1800" dirty="0"/>
              <a:t>!</a:t>
            </a:r>
          </a:p>
          <a:p>
            <a:pPr defTabSz="2438338">
              <a:spcBef>
                <a:spcPts val="900"/>
              </a:spcBef>
            </a:pPr>
            <a:r>
              <a:rPr lang="de-DE" sz="1600" dirty="0"/>
              <a:t>Not </a:t>
            </a:r>
            <a:r>
              <a:rPr lang="de-DE" sz="1600" dirty="0" err="1"/>
              <a:t>every</a:t>
            </a:r>
            <a:r>
              <a:rPr lang="de-DE" sz="1600" dirty="0"/>
              <a:t> “</a:t>
            </a:r>
            <a:r>
              <a:rPr lang="de-DE" sz="1600" dirty="0" err="1"/>
              <a:t>group</a:t>
            </a:r>
            <a:r>
              <a:rPr lang="de-DE" sz="1600" dirty="0"/>
              <a:t> </a:t>
            </a:r>
            <a:r>
              <a:rPr lang="de-DE" sz="1600" dirty="0" err="1"/>
              <a:t>affiliation</a:t>
            </a:r>
            <a:r>
              <a:rPr lang="de-DE" sz="1600" dirty="0"/>
              <a:t>” </a:t>
            </a:r>
            <a:r>
              <a:rPr lang="de-DE" sz="1600" dirty="0" err="1"/>
              <a:t>has</a:t>
            </a:r>
            <a:r>
              <a:rPr lang="de-DE" sz="1600" dirty="0"/>
              <a:t> an </a:t>
            </a:r>
            <a:r>
              <a:rPr lang="de-DE" sz="1600" dirty="0" err="1"/>
              <a:t>influence</a:t>
            </a:r>
            <a:r>
              <a:rPr lang="de-DE" sz="1600" dirty="0"/>
              <a:t> on </a:t>
            </a:r>
            <a:r>
              <a:rPr lang="de-DE" sz="1600" dirty="0" err="1"/>
              <a:t>mobility</a:t>
            </a:r>
            <a:r>
              <a:rPr lang="de-DE" sz="1600" dirty="0"/>
              <a:t> </a:t>
            </a:r>
            <a:r>
              <a:rPr lang="de-DE" sz="1600" dirty="0" err="1"/>
              <a:t>behavior</a:t>
            </a:r>
            <a:r>
              <a:rPr lang="de-DE" sz="1600" dirty="0"/>
              <a:t>: e.g. (non-)</a:t>
            </a:r>
            <a:r>
              <a:rPr lang="de-DE" sz="1600" dirty="0" err="1"/>
              <a:t>single</a:t>
            </a:r>
            <a:r>
              <a:rPr lang="de-DE" sz="1600" dirty="0"/>
              <a:t> </a:t>
            </a:r>
            <a:r>
              <a:rPr lang="de-DE" sz="1600" dirty="0" err="1"/>
              <a:t>parents</a:t>
            </a:r>
            <a:r>
              <a:rPr lang="de-DE" sz="1600" dirty="0"/>
              <a:t> vs. urban/ rural </a:t>
            </a:r>
            <a:r>
              <a:rPr lang="de-DE" sz="1600" dirty="0" err="1"/>
              <a:t>residents</a:t>
            </a:r>
            <a:r>
              <a:rPr lang="de-DE" sz="1600" dirty="0"/>
              <a:t>.</a:t>
            </a:r>
            <a:endParaRPr kumimoji="0" lang="de-DE" sz="16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81800430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26EF37-DBE0-EC03-6669-EFA94A3680AD}"/>
              </a:ext>
            </a:extLst>
          </p:cNvPr>
          <p:cNvSpPr>
            <a:spLocks noGrp="1"/>
          </p:cNvSpPr>
          <p:nvPr>
            <p:ph type="title"/>
          </p:nvPr>
        </p:nvSpPr>
        <p:spPr>
          <a:xfrm>
            <a:off x="603252" y="539751"/>
            <a:ext cx="7249829"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sp>
        <p:nvSpPr>
          <p:cNvPr id="3" name="Textplatzhalter 2">
            <a:extLst>
              <a:ext uri="{FF2B5EF4-FFF2-40B4-BE49-F238E27FC236}">
                <a16:creationId xmlns:a16="http://schemas.microsoft.com/office/drawing/2014/main" id="{5D4C38B8-B7D2-33F1-7970-F9FBAB7231C1}"/>
              </a:ext>
            </a:extLst>
          </p:cNvPr>
          <p:cNvSpPr>
            <a:spLocks noGrp="1"/>
          </p:cNvSpPr>
          <p:nvPr>
            <p:ph type="body" sz="half" idx="1"/>
          </p:nvPr>
        </p:nvSpPr>
        <p:spPr>
          <a:xfrm>
            <a:off x="970201" y="1386843"/>
            <a:ext cx="4610328" cy="4288530"/>
          </a:xfrm>
        </p:spPr>
        <p:txBody>
          <a:bodyPr>
            <a:normAutofit/>
          </a:bodyPr>
          <a:lstStyle/>
          <a:p>
            <a:pPr marL="0" indent="0">
              <a:buNone/>
            </a:pPr>
            <a:r>
              <a:rPr lang="de-DE" sz="1900" b="1" dirty="0"/>
              <a:t>Advantages:</a:t>
            </a:r>
          </a:p>
          <a:p>
            <a:r>
              <a:rPr lang="de-DE" sz="1900" dirty="0"/>
              <a:t>Economy and </a:t>
            </a:r>
            <a:r>
              <a:rPr lang="de-DE" sz="1900" dirty="0" err="1"/>
              <a:t>simplicity</a:t>
            </a:r>
            <a:r>
              <a:rPr lang="de-DE" sz="1900" dirty="0"/>
              <a:t> </a:t>
            </a:r>
            <a:r>
              <a:rPr lang="de-DE" sz="1900" dirty="0" err="1"/>
              <a:t>of</a:t>
            </a:r>
            <a:r>
              <a:rPr lang="de-DE" sz="1900" dirty="0"/>
              <a:t> </a:t>
            </a:r>
            <a:r>
              <a:rPr lang="de-DE" sz="1900" dirty="0" err="1"/>
              <a:t>assumptions</a:t>
            </a:r>
            <a:endParaRPr lang="de-DE" sz="1900" dirty="0"/>
          </a:p>
          <a:p>
            <a:r>
              <a:rPr lang="de-DE" sz="1900" dirty="0" err="1"/>
              <a:t>Possibility</a:t>
            </a:r>
            <a:r>
              <a:rPr lang="de-DE" sz="1900" dirty="0"/>
              <a:t> </a:t>
            </a:r>
            <a:r>
              <a:rPr lang="de-DE" sz="1900" dirty="0" err="1"/>
              <a:t>of</a:t>
            </a:r>
            <a:r>
              <a:rPr lang="de-DE" sz="1900" dirty="0"/>
              <a:t> </a:t>
            </a:r>
            <a:r>
              <a:rPr lang="de-DE" sz="1900" dirty="0" err="1"/>
              <a:t>integrating</a:t>
            </a:r>
            <a:r>
              <a:rPr lang="de-DE" sz="1900" dirty="0"/>
              <a:t> a large </a:t>
            </a:r>
            <a:r>
              <a:rPr lang="de-DE" sz="1900" dirty="0" err="1"/>
              <a:t>number</a:t>
            </a:r>
            <a:r>
              <a:rPr lang="de-DE" sz="1900" dirty="0"/>
              <a:t> </a:t>
            </a:r>
            <a:r>
              <a:rPr lang="de-DE" sz="1900" dirty="0" err="1"/>
              <a:t>of</a:t>
            </a:r>
            <a:r>
              <a:rPr lang="de-DE" sz="1900" dirty="0"/>
              <a:t> (different) variables</a:t>
            </a:r>
          </a:p>
          <a:p>
            <a:r>
              <a:rPr lang="de-DE" sz="1900" dirty="0"/>
              <a:t>Well </a:t>
            </a:r>
            <a:r>
              <a:rPr lang="de-DE" sz="1900" dirty="0" err="1"/>
              <a:t>suited</a:t>
            </a:r>
            <a:r>
              <a:rPr lang="de-DE" sz="1900" dirty="0"/>
              <a:t> </a:t>
            </a:r>
            <a:r>
              <a:rPr lang="de-DE" sz="1900" dirty="0" err="1"/>
              <a:t>as</a:t>
            </a:r>
            <a:r>
              <a:rPr lang="de-DE" sz="1900" dirty="0"/>
              <a:t> a </a:t>
            </a:r>
            <a:r>
              <a:rPr lang="de-DE" sz="1900" dirty="0" err="1"/>
              <a:t>theoretical</a:t>
            </a:r>
            <a:r>
              <a:rPr lang="de-DE" sz="1900" dirty="0"/>
              <a:t> </a:t>
            </a:r>
            <a:r>
              <a:rPr lang="de-DE" sz="1900" dirty="0" err="1"/>
              <a:t>basis</a:t>
            </a:r>
            <a:r>
              <a:rPr lang="de-DE" sz="1900" dirty="0"/>
              <a:t> </a:t>
            </a:r>
            <a:r>
              <a:rPr lang="de-DE" sz="1900" dirty="0" err="1"/>
              <a:t>for</a:t>
            </a:r>
            <a:r>
              <a:rPr lang="de-DE" sz="1900" dirty="0"/>
              <a:t> quantitative </a:t>
            </a:r>
            <a:r>
              <a:rPr lang="de-DE" sz="1900" dirty="0" err="1"/>
              <a:t>empirical</a:t>
            </a:r>
            <a:r>
              <a:rPr lang="de-DE" sz="1900" dirty="0"/>
              <a:t> </a:t>
            </a:r>
            <a:r>
              <a:rPr lang="de-DE" sz="1900" dirty="0" err="1"/>
              <a:t>research</a:t>
            </a:r>
            <a:r>
              <a:rPr lang="de-DE" sz="1900" dirty="0"/>
              <a:t> and </a:t>
            </a:r>
            <a:r>
              <a:rPr lang="de-DE" sz="1900" dirty="0" err="1"/>
              <a:t>statistical</a:t>
            </a:r>
            <a:r>
              <a:rPr lang="de-DE" sz="1900" dirty="0"/>
              <a:t> </a:t>
            </a:r>
            <a:r>
              <a:rPr lang="de-DE" sz="1900" dirty="0" err="1"/>
              <a:t>evaluations</a:t>
            </a:r>
            <a:endParaRPr lang="de-DE" sz="1900" dirty="0"/>
          </a:p>
        </p:txBody>
      </p:sp>
      <p:sp>
        <p:nvSpPr>
          <p:cNvPr id="4" name="Textplatzhalter 2">
            <a:extLst>
              <a:ext uri="{FF2B5EF4-FFF2-40B4-BE49-F238E27FC236}">
                <a16:creationId xmlns:a16="http://schemas.microsoft.com/office/drawing/2014/main" id="{3AEF3D34-D7D8-6A7E-5D6F-3E0A0D5F0211}"/>
              </a:ext>
            </a:extLst>
          </p:cNvPr>
          <p:cNvSpPr txBox="1">
            <a:spLocks/>
          </p:cNvSpPr>
          <p:nvPr/>
        </p:nvSpPr>
        <p:spPr>
          <a:xfrm>
            <a:off x="6096000" y="1386841"/>
            <a:ext cx="4610328" cy="463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fontScale="92500" lnSpcReduction="1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hangingPunct="1">
              <a:buNone/>
            </a:pPr>
            <a:r>
              <a:rPr lang="de-DE" sz="2000" b="1" dirty="0" err="1"/>
              <a:t>Disadvantages</a:t>
            </a:r>
            <a:r>
              <a:rPr lang="de-DE" sz="2000" b="1" dirty="0"/>
              <a:t>:</a:t>
            </a:r>
          </a:p>
          <a:p>
            <a:pPr hangingPunct="1"/>
            <a:r>
              <a:rPr lang="de-DE" sz="2000" dirty="0" err="1"/>
              <a:t>Is</a:t>
            </a:r>
            <a:r>
              <a:rPr lang="de-DE" sz="2000" dirty="0"/>
              <a:t> </a:t>
            </a:r>
            <a:r>
              <a:rPr lang="de-DE" sz="2000" dirty="0" err="1"/>
              <a:t>every</a:t>
            </a:r>
            <a:r>
              <a:rPr lang="de-DE" sz="2000" dirty="0"/>
              <a:t> (</a:t>
            </a:r>
            <a:r>
              <a:rPr lang="de-DE" sz="2000" dirty="0" err="1"/>
              <a:t>mobility</a:t>
            </a:r>
            <a:r>
              <a:rPr lang="de-DE" sz="2000" dirty="0"/>
              <a:t>) </a:t>
            </a:r>
            <a:r>
              <a:rPr lang="de-DE" sz="2000" dirty="0" err="1"/>
              <a:t>decision</a:t>
            </a:r>
            <a:r>
              <a:rPr lang="de-DE" sz="2000" dirty="0"/>
              <a:t> </a:t>
            </a:r>
            <a:r>
              <a:rPr lang="de-DE" sz="2000" dirty="0" err="1"/>
              <a:t>based</a:t>
            </a:r>
            <a:r>
              <a:rPr lang="de-DE" sz="2000" dirty="0"/>
              <a:t> on such a </a:t>
            </a:r>
            <a:r>
              <a:rPr lang="de-DE" sz="2000" dirty="0" err="1"/>
              <a:t>complex</a:t>
            </a:r>
            <a:r>
              <a:rPr lang="de-DE" sz="2000" dirty="0"/>
              <a:t> </a:t>
            </a:r>
            <a:r>
              <a:rPr lang="de-DE" sz="2000" dirty="0" err="1"/>
              <a:t>weighing</a:t>
            </a:r>
            <a:r>
              <a:rPr lang="de-DE" sz="2000" dirty="0"/>
              <a:t> </a:t>
            </a:r>
            <a:r>
              <a:rPr lang="de-DE" sz="2000" dirty="0" err="1"/>
              <a:t>process</a:t>
            </a:r>
            <a:r>
              <a:rPr lang="de-DE" sz="2000" dirty="0"/>
              <a:t>?</a:t>
            </a:r>
          </a:p>
          <a:p>
            <a:pPr lvl="1" hangingPunct="1">
              <a:spcBef>
                <a:spcPts val="451"/>
              </a:spcBef>
            </a:pPr>
            <a:r>
              <a:rPr lang="de-DE" sz="2000" dirty="0" err="1"/>
              <a:t>What</a:t>
            </a:r>
            <a:r>
              <a:rPr lang="de-DE" sz="2000" dirty="0"/>
              <a:t> </a:t>
            </a:r>
            <a:r>
              <a:rPr lang="de-DE" sz="2000" dirty="0" err="1"/>
              <a:t>role</a:t>
            </a:r>
            <a:r>
              <a:rPr lang="de-DE" sz="2000" dirty="0"/>
              <a:t> do </a:t>
            </a:r>
            <a:r>
              <a:rPr lang="de-DE" sz="2000" dirty="0" err="1"/>
              <a:t>habits</a:t>
            </a:r>
            <a:r>
              <a:rPr lang="de-DE" sz="2000" dirty="0"/>
              <a:t> </a:t>
            </a:r>
            <a:r>
              <a:rPr lang="de-DE" sz="2000" dirty="0" err="1"/>
              <a:t>play</a:t>
            </a:r>
            <a:r>
              <a:rPr lang="de-DE" sz="2000" dirty="0"/>
              <a:t>?</a:t>
            </a:r>
          </a:p>
          <a:p>
            <a:pPr lvl="1" hangingPunct="1">
              <a:spcBef>
                <a:spcPts val="451"/>
              </a:spcBef>
            </a:pPr>
            <a:r>
              <a:rPr lang="de-DE" sz="2000" dirty="0" err="1"/>
              <a:t>Which</a:t>
            </a:r>
            <a:r>
              <a:rPr lang="de-DE" sz="2000" dirty="0"/>
              <a:t> </a:t>
            </a:r>
            <a:r>
              <a:rPr lang="de-DE" sz="2000" dirty="0" err="1"/>
              <a:t>factors</a:t>
            </a:r>
            <a:r>
              <a:rPr lang="de-DE" sz="2000" dirty="0"/>
              <a:t> </a:t>
            </a:r>
            <a:r>
              <a:rPr lang="de-DE" sz="2000" dirty="0" err="1"/>
              <a:t>are</a:t>
            </a:r>
            <a:r>
              <a:rPr lang="de-DE" sz="2000" dirty="0"/>
              <a:t> </a:t>
            </a:r>
            <a:r>
              <a:rPr lang="de-DE" sz="2000" dirty="0" err="1"/>
              <a:t>actually</a:t>
            </a:r>
            <a:r>
              <a:rPr lang="de-DE" sz="2000" dirty="0"/>
              <a:t> </a:t>
            </a:r>
            <a:r>
              <a:rPr lang="de-DE" sz="2000" dirty="0" err="1"/>
              <a:t>taken</a:t>
            </a:r>
            <a:r>
              <a:rPr lang="de-DE" sz="2000" dirty="0"/>
              <a:t> </a:t>
            </a:r>
            <a:r>
              <a:rPr lang="de-DE" sz="2000" dirty="0" err="1"/>
              <a:t>into</a:t>
            </a:r>
            <a:r>
              <a:rPr lang="de-DE" sz="2000" dirty="0"/>
              <a:t> </a:t>
            </a:r>
            <a:r>
              <a:rPr lang="de-DE" sz="2000" dirty="0" err="1"/>
              <a:t>account</a:t>
            </a:r>
            <a:r>
              <a:rPr lang="de-DE" sz="2000" dirty="0"/>
              <a:t> and </a:t>
            </a:r>
            <a:r>
              <a:rPr lang="de-DE" sz="2000" dirty="0" err="1"/>
              <a:t>how</a:t>
            </a:r>
            <a:r>
              <a:rPr lang="de-DE" sz="2000" dirty="0"/>
              <a:t> relevant </a:t>
            </a:r>
            <a:r>
              <a:rPr lang="de-DE" sz="2000" dirty="0" err="1"/>
              <a:t>are</a:t>
            </a:r>
            <a:r>
              <a:rPr lang="de-DE" sz="2000" dirty="0"/>
              <a:t> </a:t>
            </a:r>
            <a:r>
              <a:rPr lang="de-DE" sz="2000" dirty="0" err="1"/>
              <a:t>they</a:t>
            </a:r>
            <a:r>
              <a:rPr lang="de-DE" sz="2000" dirty="0"/>
              <a:t>?</a:t>
            </a:r>
          </a:p>
          <a:p>
            <a:pPr hangingPunct="1"/>
            <a:r>
              <a:rPr lang="de-DE" sz="2000" dirty="0" err="1"/>
              <a:t>Theories</a:t>
            </a:r>
            <a:r>
              <a:rPr lang="de-DE" sz="2000" dirty="0"/>
              <a:t> </a:t>
            </a:r>
            <a:r>
              <a:rPr lang="de-DE" sz="2000" dirty="0" err="1"/>
              <a:t>of</a:t>
            </a:r>
            <a:r>
              <a:rPr lang="de-DE" sz="2000" dirty="0"/>
              <a:t> individual </a:t>
            </a:r>
            <a:r>
              <a:rPr lang="de-DE" sz="2000" dirty="0" err="1"/>
              <a:t>utility</a:t>
            </a:r>
            <a:r>
              <a:rPr lang="de-DE" sz="2000" dirty="0"/>
              <a:t> </a:t>
            </a:r>
            <a:r>
              <a:rPr lang="de-DE" sz="2000" dirty="0" err="1"/>
              <a:t>maximization</a:t>
            </a:r>
            <a:r>
              <a:rPr lang="de-DE" sz="2000" dirty="0"/>
              <a:t> </a:t>
            </a:r>
            <a:r>
              <a:rPr lang="de-DE" sz="2000" dirty="0" err="1"/>
              <a:t>often</a:t>
            </a:r>
            <a:r>
              <a:rPr lang="de-DE" sz="2000" dirty="0"/>
              <a:t> </a:t>
            </a:r>
            <a:r>
              <a:rPr lang="de-DE" sz="2000" dirty="0" err="1"/>
              <a:t>consider</a:t>
            </a:r>
            <a:r>
              <a:rPr lang="de-DE" sz="2000" dirty="0"/>
              <a:t> </a:t>
            </a:r>
            <a:r>
              <a:rPr lang="de-DE" sz="2000" dirty="0" err="1"/>
              <a:t>mobility</a:t>
            </a:r>
            <a:r>
              <a:rPr lang="de-DE" sz="2000" dirty="0"/>
              <a:t> </a:t>
            </a:r>
            <a:r>
              <a:rPr lang="de-DE" sz="2000" dirty="0" err="1"/>
              <a:t>to</a:t>
            </a:r>
            <a:r>
              <a:rPr lang="de-DE" sz="2000" dirty="0"/>
              <a:t> </a:t>
            </a:r>
            <a:r>
              <a:rPr lang="de-DE" sz="2000" dirty="0" err="1"/>
              <a:t>be</a:t>
            </a:r>
            <a:r>
              <a:rPr lang="de-DE" sz="2000" dirty="0"/>
              <a:t> a </a:t>
            </a:r>
            <a:r>
              <a:rPr lang="de-DE" sz="2000" dirty="0" err="1"/>
              <a:t>secondary</a:t>
            </a:r>
            <a:r>
              <a:rPr lang="de-DE" sz="2000" dirty="0"/>
              <a:t> </a:t>
            </a:r>
            <a:r>
              <a:rPr lang="de-DE" sz="2000" dirty="0" err="1"/>
              <a:t>need</a:t>
            </a:r>
            <a:r>
              <a:rPr lang="de-DE" sz="2000" dirty="0"/>
              <a:t>: </a:t>
            </a:r>
            <a:r>
              <a:rPr lang="de-DE" sz="2000" dirty="0" err="1"/>
              <a:t>neglect</a:t>
            </a:r>
            <a:r>
              <a:rPr lang="de-DE" sz="2000" dirty="0"/>
              <a:t> </a:t>
            </a:r>
            <a:r>
              <a:rPr lang="de-DE" sz="2000" dirty="0" err="1"/>
              <a:t>of</a:t>
            </a:r>
            <a:r>
              <a:rPr lang="de-DE" sz="2000" dirty="0"/>
              <a:t> </a:t>
            </a:r>
            <a:r>
              <a:rPr lang="de-DE" sz="2000" dirty="0" err="1"/>
              <a:t>intrinsic</a:t>
            </a:r>
            <a:r>
              <a:rPr lang="de-DE" sz="2000" dirty="0"/>
              <a:t> </a:t>
            </a:r>
            <a:r>
              <a:rPr lang="de-DE" sz="2000" dirty="0" err="1"/>
              <a:t>benefits</a:t>
            </a:r>
            <a:endParaRPr lang="de-DE" sz="2000" dirty="0"/>
          </a:p>
          <a:p>
            <a:pPr hangingPunct="1"/>
            <a:r>
              <a:rPr lang="de-DE" sz="2000" dirty="0"/>
              <a:t>Neglect </a:t>
            </a:r>
            <a:r>
              <a:rPr lang="de-DE" sz="2000" dirty="0" err="1"/>
              <a:t>of</a:t>
            </a:r>
            <a:r>
              <a:rPr lang="de-DE" sz="2000" dirty="0"/>
              <a:t> </a:t>
            </a:r>
            <a:r>
              <a:rPr lang="de-DE" sz="2000" dirty="0" err="1"/>
              <a:t>cultural</a:t>
            </a:r>
            <a:r>
              <a:rPr lang="de-DE" sz="2000" dirty="0"/>
              <a:t> </a:t>
            </a:r>
            <a:r>
              <a:rPr lang="de-DE" sz="2000" dirty="0" err="1"/>
              <a:t>meanings</a:t>
            </a:r>
            <a:r>
              <a:rPr lang="de-DE" sz="2000" dirty="0"/>
              <a:t> and </a:t>
            </a:r>
            <a:r>
              <a:rPr lang="de-DE" sz="2000" dirty="0" err="1"/>
              <a:t>attributions</a:t>
            </a:r>
            <a:endParaRPr lang="de-DE" sz="2000" dirty="0"/>
          </a:p>
        </p:txBody>
      </p:sp>
    </p:spTree>
    <p:extLst>
      <p:ext uri="{BB962C8B-B14F-4D97-AF65-F5344CB8AC3E}">
        <p14:creationId xmlns:p14="http://schemas.microsoft.com/office/powerpoint/2010/main" val="224860125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C7646-A44B-1955-2575-9C2CC09849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E0ADA8-C262-A3D7-71A6-C8AA3801EB65}"/>
              </a:ext>
            </a:extLst>
          </p:cNvPr>
          <p:cNvSpPr>
            <a:spLocks noGrp="1"/>
          </p:cNvSpPr>
          <p:nvPr>
            <p:ph type="title"/>
          </p:nvPr>
        </p:nvSpPr>
        <p:spPr>
          <a:xfrm>
            <a:off x="603252" y="539751"/>
            <a:ext cx="7249829" cy="717551"/>
          </a:xfrm>
        </p:spPr>
        <p:txBody>
          <a:bodyPr/>
          <a:lstStyle/>
          <a:p>
            <a:r>
              <a:rPr lang="de-DE" dirty="0"/>
              <a:t>The </a:t>
            </a:r>
            <a:r>
              <a:rPr lang="de-DE" dirty="0" err="1"/>
              <a:t>theory</a:t>
            </a:r>
            <a:r>
              <a:rPr lang="de-DE" dirty="0"/>
              <a:t> </a:t>
            </a:r>
            <a:r>
              <a:rPr lang="de-DE" dirty="0" err="1"/>
              <a:t>of</a:t>
            </a:r>
            <a:r>
              <a:rPr lang="de-DE" dirty="0"/>
              <a:t> planned </a:t>
            </a:r>
            <a:r>
              <a:rPr lang="de-DE" dirty="0" err="1"/>
              <a:t>behaviour</a:t>
            </a:r>
            <a:endParaRPr lang="de-DE" dirty="0"/>
          </a:p>
        </p:txBody>
      </p:sp>
      <p:sp>
        <p:nvSpPr>
          <p:cNvPr id="3" name="Textplatzhalter 2">
            <a:extLst>
              <a:ext uri="{FF2B5EF4-FFF2-40B4-BE49-F238E27FC236}">
                <a16:creationId xmlns:a16="http://schemas.microsoft.com/office/drawing/2014/main" id="{6F3BA0EB-BF10-A209-9701-41F59D01E78A}"/>
              </a:ext>
            </a:extLst>
          </p:cNvPr>
          <p:cNvSpPr>
            <a:spLocks noGrp="1"/>
          </p:cNvSpPr>
          <p:nvPr>
            <p:ph type="body" sz="half" idx="1"/>
          </p:nvPr>
        </p:nvSpPr>
        <p:spPr>
          <a:xfrm>
            <a:off x="970201" y="1386843"/>
            <a:ext cx="4610328" cy="4288530"/>
          </a:xfrm>
        </p:spPr>
        <p:txBody>
          <a:bodyPr>
            <a:normAutofit/>
          </a:bodyPr>
          <a:lstStyle/>
          <a:p>
            <a:pPr marL="0" indent="0">
              <a:buNone/>
            </a:pPr>
            <a:r>
              <a:rPr lang="de-DE" sz="1900" b="1" dirty="0"/>
              <a:t>Advantages:</a:t>
            </a:r>
          </a:p>
          <a:p>
            <a:r>
              <a:rPr lang="de-DE" sz="1900" dirty="0"/>
              <a:t>Economy and </a:t>
            </a:r>
            <a:r>
              <a:rPr lang="de-DE" sz="1900" dirty="0" err="1"/>
              <a:t>simplicity</a:t>
            </a:r>
            <a:r>
              <a:rPr lang="de-DE" sz="1900" dirty="0"/>
              <a:t> </a:t>
            </a:r>
            <a:r>
              <a:rPr lang="de-DE" sz="1900" dirty="0" err="1"/>
              <a:t>of</a:t>
            </a:r>
            <a:r>
              <a:rPr lang="de-DE" sz="1900" dirty="0"/>
              <a:t> </a:t>
            </a:r>
            <a:r>
              <a:rPr lang="de-DE" sz="1900" dirty="0" err="1"/>
              <a:t>assumptions</a:t>
            </a:r>
            <a:endParaRPr lang="de-DE" sz="1900" dirty="0"/>
          </a:p>
          <a:p>
            <a:r>
              <a:rPr lang="de-DE" sz="1900" dirty="0" err="1"/>
              <a:t>Possibility</a:t>
            </a:r>
            <a:r>
              <a:rPr lang="de-DE" sz="1900" dirty="0"/>
              <a:t> </a:t>
            </a:r>
            <a:r>
              <a:rPr lang="de-DE" sz="1900" dirty="0" err="1"/>
              <a:t>of</a:t>
            </a:r>
            <a:r>
              <a:rPr lang="de-DE" sz="1900" dirty="0"/>
              <a:t> </a:t>
            </a:r>
            <a:r>
              <a:rPr lang="de-DE" sz="1900" dirty="0" err="1"/>
              <a:t>integrating</a:t>
            </a:r>
            <a:r>
              <a:rPr lang="de-DE" sz="1900" dirty="0"/>
              <a:t> a large </a:t>
            </a:r>
            <a:r>
              <a:rPr lang="de-DE" sz="1900" dirty="0" err="1"/>
              <a:t>number</a:t>
            </a:r>
            <a:r>
              <a:rPr lang="de-DE" sz="1900" dirty="0"/>
              <a:t> </a:t>
            </a:r>
            <a:r>
              <a:rPr lang="de-DE" sz="1900" dirty="0" err="1"/>
              <a:t>of</a:t>
            </a:r>
            <a:r>
              <a:rPr lang="de-DE" sz="1900" dirty="0"/>
              <a:t> (different) variables</a:t>
            </a:r>
          </a:p>
          <a:p>
            <a:r>
              <a:rPr lang="de-DE" sz="1900" dirty="0"/>
              <a:t>Well </a:t>
            </a:r>
            <a:r>
              <a:rPr lang="de-DE" sz="1900" dirty="0" err="1"/>
              <a:t>suited</a:t>
            </a:r>
            <a:r>
              <a:rPr lang="de-DE" sz="1900" dirty="0"/>
              <a:t> </a:t>
            </a:r>
            <a:r>
              <a:rPr lang="de-DE" sz="1900" dirty="0" err="1"/>
              <a:t>as</a:t>
            </a:r>
            <a:r>
              <a:rPr lang="de-DE" sz="1900" dirty="0"/>
              <a:t> a </a:t>
            </a:r>
            <a:r>
              <a:rPr lang="de-DE" sz="1900" dirty="0" err="1"/>
              <a:t>theoretical</a:t>
            </a:r>
            <a:r>
              <a:rPr lang="de-DE" sz="1900" dirty="0"/>
              <a:t> </a:t>
            </a:r>
            <a:r>
              <a:rPr lang="de-DE" sz="1900" dirty="0" err="1"/>
              <a:t>basis</a:t>
            </a:r>
            <a:r>
              <a:rPr lang="de-DE" sz="1900" dirty="0"/>
              <a:t> </a:t>
            </a:r>
            <a:r>
              <a:rPr lang="de-DE" sz="1900" dirty="0" err="1"/>
              <a:t>for</a:t>
            </a:r>
            <a:r>
              <a:rPr lang="de-DE" sz="1900" dirty="0"/>
              <a:t> quantitative </a:t>
            </a:r>
            <a:r>
              <a:rPr lang="de-DE" sz="1900" dirty="0" err="1"/>
              <a:t>empirical</a:t>
            </a:r>
            <a:r>
              <a:rPr lang="de-DE" sz="1900" dirty="0"/>
              <a:t> </a:t>
            </a:r>
            <a:r>
              <a:rPr lang="de-DE" sz="1900" dirty="0" err="1"/>
              <a:t>research</a:t>
            </a:r>
            <a:r>
              <a:rPr lang="de-DE" sz="1900" dirty="0"/>
              <a:t> and </a:t>
            </a:r>
            <a:r>
              <a:rPr lang="de-DE" sz="1900" dirty="0" err="1"/>
              <a:t>statistical</a:t>
            </a:r>
            <a:r>
              <a:rPr lang="de-DE" sz="1900" dirty="0"/>
              <a:t> </a:t>
            </a:r>
            <a:r>
              <a:rPr lang="de-DE" sz="1900" dirty="0" err="1"/>
              <a:t>evaluations</a:t>
            </a:r>
            <a:endParaRPr lang="de-DE" sz="1900" dirty="0"/>
          </a:p>
        </p:txBody>
      </p:sp>
      <p:sp>
        <p:nvSpPr>
          <p:cNvPr id="4" name="Textplatzhalter 2">
            <a:extLst>
              <a:ext uri="{FF2B5EF4-FFF2-40B4-BE49-F238E27FC236}">
                <a16:creationId xmlns:a16="http://schemas.microsoft.com/office/drawing/2014/main" id="{A7F160CF-F06F-CBB9-AE9B-13B1FDEF8CAF}"/>
              </a:ext>
            </a:extLst>
          </p:cNvPr>
          <p:cNvSpPr txBox="1">
            <a:spLocks/>
          </p:cNvSpPr>
          <p:nvPr/>
        </p:nvSpPr>
        <p:spPr>
          <a:xfrm>
            <a:off x="6096000" y="1386841"/>
            <a:ext cx="4610328" cy="4637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fontScale="92500" lnSpcReduction="1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hangingPunct="1">
              <a:buNone/>
            </a:pPr>
            <a:r>
              <a:rPr lang="de-DE" sz="2000" b="1" dirty="0" err="1"/>
              <a:t>Disadvantages</a:t>
            </a:r>
            <a:r>
              <a:rPr lang="de-DE" sz="2000" b="1" dirty="0"/>
              <a:t>:</a:t>
            </a:r>
          </a:p>
          <a:p>
            <a:pPr hangingPunct="1"/>
            <a:r>
              <a:rPr lang="de-DE" sz="2000" dirty="0" err="1"/>
              <a:t>Is</a:t>
            </a:r>
            <a:r>
              <a:rPr lang="de-DE" sz="2000" dirty="0"/>
              <a:t> </a:t>
            </a:r>
            <a:r>
              <a:rPr lang="de-DE" sz="2000" dirty="0" err="1"/>
              <a:t>every</a:t>
            </a:r>
            <a:r>
              <a:rPr lang="de-DE" sz="2000" dirty="0"/>
              <a:t> (</a:t>
            </a:r>
            <a:r>
              <a:rPr lang="de-DE" sz="2000" dirty="0" err="1"/>
              <a:t>mobility</a:t>
            </a:r>
            <a:r>
              <a:rPr lang="de-DE" sz="2000" dirty="0"/>
              <a:t>) </a:t>
            </a:r>
            <a:r>
              <a:rPr lang="de-DE" sz="2000" dirty="0" err="1"/>
              <a:t>decision</a:t>
            </a:r>
            <a:r>
              <a:rPr lang="de-DE" sz="2000" dirty="0"/>
              <a:t> </a:t>
            </a:r>
            <a:r>
              <a:rPr lang="de-DE" sz="2000" dirty="0" err="1"/>
              <a:t>based</a:t>
            </a:r>
            <a:r>
              <a:rPr lang="de-DE" sz="2000" dirty="0"/>
              <a:t> on such a </a:t>
            </a:r>
            <a:r>
              <a:rPr lang="de-DE" sz="2000" dirty="0" err="1"/>
              <a:t>complex</a:t>
            </a:r>
            <a:r>
              <a:rPr lang="de-DE" sz="2000" dirty="0"/>
              <a:t> </a:t>
            </a:r>
            <a:r>
              <a:rPr lang="de-DE" sz="2000" dirty="0" err="1"/>
              <a:t>weighing</a:t>
            </a:r>
            <a:r>
              <a:rPr lang="de-DE" sz="2000" dirty="0"/>
              <a:t> </a:t>
            </a:r>
            <a:r>
              <a:rPr lang="de-DE" sz="2000" dirty="0" err="1"/>
              <a:t>process</a:t>
            </a:r>
            <a:r>
              <a:rPr lang="de-DE" sz="2000" dirty="0"/>
              <a:t>?</a:t>
            </a:r>
          </a:p>
          <a:p>
            <a:pPr lvl="1" hangingPunct="1">
              <a:spcBef>
                <a:spcPts val="451"/>
              </a:spcBef>
            </a:pPr>
            <a:r>
              <a:rPr lang="de-DE" sz="2000" dirty="0" err="1"/>
              <a:t>What</a:t>
            </a:r>
            <a:r>
              <a:rPr lang="de-DE" sz="2000" dirty="0"/>
              <a:t> </a:t>
            </a:r>
            <a:r>
              <a:rPr lang="de-DE" sz="2000" dirty="0" err="1"/>
              <a:t>role</a:t>
            </a:r>
            <a:r>
              <a:rPr lang="de-DE" sz="2000" dirty="0"/>
              <a:t> do </a:t>
            </a:r>
            <a:r>
              <a:rPr lang="de-DE" sz="2000" dirty="0" err="1"/>
              <a:t>habits</a:t>
            </a:r>
            <a:r>
              <a:rPr lang="de-DE" sz="2000" dirty="0"/>
              <a:t> </a:t>
            </a:r>
            <a:r>
              <a:rPr lang="de-DE" sz="2000" dirty="0" err="1"/>
              <a:t>play</a:t>
            </a:r>
            <a:r>
              <a:rPr lang="de-DE" sz="2000" dirty="0"/>
              <a:t>?</a:t>
            </a:r>
          </a:p>
          <a:p>
            <a:pPr lvl="1" hangingPunct="1">
              <a:spcBef>
                <a:spcPts val="451"/>
              </a:spcBef>
            </a:pPr>
            <a:r>
              <a:rPr lang="de-DE" sz="2000" dirty="0" err="1"/>
              <a:t>Which</a:t>
            </a:r>
            <a:r>
              <a:rPr lang="de-DE" sz="2000" dirty="0"/>
              <a:t> </a:t>
            </a:r>
            <a:r>
              <a:rPr lang="de-DE" sz="2000" dirty="0" err="1"/>
              <a:t>factors</a:t>
            </a:r>
            <a:r>
              <a:rPr lang="de-DE" sz="2000" dirty="0"/>
              <a:t> </a:t>
            </a:r>
            <a:r>
              <a:rPr lang="de-DE" sz="2000" dirty="0" err="1"/>
              <a:t>are</a:t>
            </a:r>
            <a:r>
              <a:rPr lang="de-DE" sz="2000" dirty="0"/>
              <a:t> </a:t>
            </a:r>
            <a:r>
              <a:rPr lang="de-DE" sz="2000" dirty="0" err="1"/>
              <a:t>actually</a:t>
            </a:r>
            <a:r>
              <a:rPr lang="de-DE" sz="2000" dirty="0"/>
              <a:t> </a:t>
            </a:r>
            <a:r>
              <a:rPr lang="de-DE" sz="2000" dirty="0" err="1"/>
              <a:t>taken</a:t>
            </a:r>
            <a:r>
              <a:rPr lang="de-DE" sz="2000" dirty="0"/>
              <a:t> </a:t>
            </a:r>
            <a:r>
              <a:rPr lang="de-DE" sz="2000" dirty="0" err="1"/>
              <a:t>into</a:t>
            </a:r>
            <a:r>
              <a:rPr lang="de-DE" sz="2000" dirty="0"/>
              <a:t> </a:t>
            </a:r>
            <a:r>
              <a:rPr lang="de-DE" sz="2000" dirty="0" err="1"/>
              <a:t>account</a:t>
            </a:r>
            <a:r>
              <a:rPr lang="de-DE" sz="2000" dirty="0"/>
              <a:t> and </a:t>
            </a:r>
            <a:r>
              <a:rPr lang="de-DE" sz="2000" dirty="0" err="1"/>
              <a:t>how</a:t>
            </a:r>
            <a:r>
              <a:rPr lang="de-DE" sz="2000" dirty="0"/>
              <a:t> relevant </a:t>
            </a:r>
            <a:r>
              <a:rPr lang="de-DE" sz="2000" dirty="0" err="1"/>
              <a:t>are</a:t>
            </a:r>
            <a:r>
              <a:rPr lang="de-DE" sz="2000" dirty="0"/>
              <a:t> </a:t>
            </a:r>
            <a:r>
              <a:rPr lang="de-DE" sz="2000" dirty="0" err="1"/>
              <a:t>they</a:t>
            </a:r>
            <a:r>
              <a:rPr lang="de-DE" sz="2000" dirty="0"/>
              <a:t>?</a:t>
            </a:r>
          </a:p>
          <a:p>
            <a:pPr hangingPunct="1"/>
            <a:r>
              <a:rPr lang="de-DE" sz="2000" dirty="0" err="1"/>
              <a:t>Theories</a:t>
            </a:r>
            <a:r>
              <a:rPr lang="de-DE" sz="2000" dirty="0"/>
              <a:t> </a:t>
            </a:r>
            <a:r>
              <a:rPr lang="de-DE" sz="2000" dirty="0" err="1"/>
              <a:t>of</a:t>
            </a:r>
            <a:r>
              <a:rPr lang="de-DE" sz="2000" dirty="0"/>
              <a:t> individual </a:t>
            </a:r>
            <a:r>
              <a:rPr lang="de-DE" sz="2000" dirty="0" err="1"/>
              <a:t>utility</a:t>
            </a:r>
            <a:r>
              <a:rPr lang="de-DE" sz="2000" dirty="0"/>
              <a:t> </a:t>
            </a:r>
            <a:r>
              <a:rPr lang="de-DE" sz="2000" dirty="0" err="1"/>
              <a:t>maximization</a:t>
            </a:r>
            <a:r>
              <a:rPr lang="de-DE" sz="2000" dirty="0"/>
              <a:t> </a:t>
            </a:r>
            <a:r>
              <a:rPr lang="de-DE" sz="2000" dirty="0" err="1"/>
              <a:t>often</a:t>
            </a:r>
            <a:r>
              <a:rPr lang="de-DE" sz="2000" dirty="0"/>
              <a:t> </a:t>
            </a:r>
            <a:r>
              <a:rPr lang="de-DE" sz="2000" dirty="0" err="1"/>
              <a:t>consider</a:t>
            </a:r>
            <a:r>
              <a:rPr lang="de-DE" sz="2000" dirty="0"/>
              <a:t> </a:t>
            </a:r>
            <a:r>
              <a:rPr lang="de-DE" sz="2000" dirty="0" err="1"/>
              <a:t>mobility</a:t>
            </a:r>
            <a:r>
              <a:rPr lang="de-DE" sz="2000" dirty="0"/>
              <a:t> </a:t>
            </a:r>
            <a:r>
              <a:rPr lang="de-DE" sz="2000" dirty="0" err="1"/>
              <a:t>to</a:t>
            </a:r>
            <a:r>
              <a:rPr lang="de-DE" sz="2000" dirty="0"/>
              <a:t> </a:t>
            </a:r>
            <a:r>
              <a:rPr lang="de-DE" sz="2000" dirty="0" err="1"/>
              <a:t>be</a:t>
            </a:r>
            <a:r>
              <a:rPr lang="de-DE" sz="2000" dirty="0"/>
              <a:t> a </a:t>
            </a:r>
            <a:r>
              <a:rPr lang="de-DE" sz="2000" dirty="0" err="1"/>
              <a:t>secondary</a:t>
            </a:r>
            <a:r>
              <a:rPr lang="de-DE" sz="2000" dirty="0"/>
              <a:t> </a:t>
            </a:r>
            <a:r>
              <a:rPr lang="de-DE" sz="2000" dirty="0" err="1"/>
              <a:t>need</a:t>
            </a:r>
            <a:r>
              <a:rPr lang="de-DE" sz="2000" dirty="0"/>
              <a:t>: </a:t>
            </a:r>
            <a:r>
              <a:rPr lang="de-DE" sz="2000" dirty="0" err="1"/>
              <a:t>neglect</a:t>
            </a:r>
            <a:r>
              <a:rPr lang="de-DE" sz="2000" dirty="0"/>
              <a:t> </a:t>
            </a:r>
            <a:r>
              <a:rPr lang="de-DE" sz="2000" dirty="0" err="1"/>
              <a:t>of</a:t>
            </a:r>
            <a:r>
              <a:rPr lang="de-DE" sz="2000" dirty="0"/>
              <a:t> </a:t>
            </a:r>
            <a:r>
              <a:rPr lang="de-DE" sz="2000" dirty="0" err="1"/>
              <a:t>intrinsic</a:t>
            </a:r>
            <a:r>
              <a:rPr lang="de-DE" sz="2000" dirty="0"/>
              <a:t> </a:t>
            </a:r>
            <a:r>
              <a:rPr lang="de-DE" sz="2000" dirty="0" err="1"/>
              <a:t>benefits</a:t>
            </a:r>
            <a:endParaRPr lang="de-DE" sz="2000" dirty="0"/>
          </a:p>
          <a:p>
            <a:pPr hangingPunct="1"/>
            <a:r>
              <a:rPr lang="de-DE" sz="2000" dirty="0"/>
              <a:t>Neglect </a:t>
            </a:r>
            <a:r>
              <a:rPr lang="de-DE" sz="2000" dirty="0" err="1"/>
              <a:t>of</a:t>
            </a:r>
            <a:r>
              <a:rPr lang="de-DE" sz="2000" dirty="0"/>
              <a:t> </a:t>
            </a:r>
            <a:r>
              <a:rPr lang="de-DE" sz="2000" dirty="0" err="1"/>
              <a:t>cultural</a:t>
            </a:r>
            <a:r>
              <a:rPr lang="de-DE" sz="2000" dirty="0"/>
              <a:t> </a:t>
            </a:r>
            <a:r>
              <a:rPr lang="de-DE" sz="2000" dirty="0" err="1"/>
              <a:t>meanings</a:t>
            </a:r>
            <a:r>
              <a:rPr lang="de-DE" sz="2000" dirty="0"/>
              <a:t> and </a:t>
            </a:r>
            <a:r>
              <a:rPr lang="de-DE" sz="2000" dirty="0" err="1"/>
              <a:t>attributions</a:t>
            </a:r>
            <a:endParaRPr lang="de-DE" sz="2000" dirty="0"/>
          </a:p>
        </p:txBody>
      </p:sp>
      <p:sp>
        <p:nvSpPr>
          <p:cNvPr id="5" name="Textfeld 4">
            <a:extLst>
              <a:ext uri="{FF2B5EF4-FFF2-40B4-BE49-F238E27FC236}">
                <a16:creationId xmlns:a16="http://schemas.microsoft.com/office/drawing/2014/main" id="{6B0156C1-A35F-ED03-628B-DB5745533087}"/>
              </a:ext>
            </a:extLst>
          </p:cNvPr>
          <p:cNvSpPr txBox="1"/>
          <p:nvPr/>
        </p:nvSpPr>
        <p:spPr>
          <a:xfrm>
            <a:off x="603252" y="4942187"/>
            <a:ext cx="5098301" cy="17876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2000" b="1" dirty="0"/>
              <a:t>→ </a:t>
            </a:r>
            <a:r>
              <a:rPr lang="de-DE" sz="2000" b="1" dirty="0" err="1"/>
              <a:t>Conclusion</a:t>
            </a:r>
            <a:r>
              <a:rPr lang="de-DE" sz="2000" b="1" dirty="0"/>
              <a:t>: </a:t>
            </a:r>
            <a:r>
              <a:rPr lang="de-DE" sz="2000" dirty="0"/>
              <a:t>A well-</a:t>
            </a:r>
            <a:r>
              <a:rPr lang="de-DE" sz="2000" dirty="0" err="1"/>
              <a:t>proven</a:t>
            </a:r>
            <a:r>
              <a:rPr lang="de-DE" sz="2000" dirty="0"/>
              <a:t> </a:t>
            </a:r>
            <a:r>
              <a:rPr lang="de-DE" sz="2000" dirty="0" err="1"/>
              <a:t>framework</a:t>
            </a:r>
            <a:r>
              <a:rPr lang="de-DE" sz="2000" dirty="0"/>
              <a:t> </a:t>
            </a:r>
            <a:r>
              <a:rPr lang="de-DE" sz="2000" dirty="0" err="1"/>
              <a:t>that</a:t>
            </a:r>
            <a:r>
              <a:rPr lang="de-DE" sz="2000" dirty="0"/>
              <a:t> </a:t>
            </a:r>
            <a:r>
              <a:rPr lang="de-DE" sz="2000" dirty="0" err="1"/>
              <a:t>is</a:t>
            </a:r>
            <a:r>
              <a:rPr lang="de-DE" sz="2000" dirty="0"/>
              <a:t> </a:t>
            </a:r>
            <a:r>
              <a:rPr lang="de-DE" sz="2000" dirty="0" err="1"/>
              <a:t>well</a:t>
            </a:r>
            <a:r>
              <a:rPr lang="de-DE" sz="2000" dirty="0"/>
              <a:t> </a:t>
            </a:r>
            <a:r>
              <a:rPr lang="de-DE" sz="2000" dirty="0" err="1"/>
              <a:t>suited</a:t>
            </a:r>
            <a:r>
              <a:rPr lang="de-DE" sz="2000" dirty="0"/>
              <a:t> </a:t>
            </a:r>
            <a:r>
              <a:rPr lang="de-DE" sz="2000" dirty="0" err="1"/>
              <a:t>to</a:t>
            </a:r>
            <a:r>
              <a:rPr lang="de-DE" sz="2000" dirty="0"/>
              <a:t> a </a:t>
            </a:r>
            <a:r>
              <a:rPr lang="de-DE" sz="2000" dirty="0" err="1"/>
              <a:t>wide</a:t>
            </a:r>
            <a:r>
              <a:rPr lang="de-DE" sz="2000" dirty="0"/>
              <a:t> </a:t>
            </a:r>
            <a:r>
              <a:rPr lang="de-DE" sz="2000" dirty="0" err="1"/>
              <a:t>range</a:t>
            </a:r>
            <a:r>
              <a:rPr lang="de-DE" sz="2000" dirty="0"/>
              <a:t> </a:t>
            </a:r>
            <a:r>
              <a:rPr lang="de-DE" sz="2000" dirty="0" err="1"/>
              <a:t>of</a:t>
            </a:r>
            <a:r>
              <a:rPr lang="de-DE" sz="2000" dirty="0"/>
              <a:t> </a:t>
            </a:r>
            <a:r>
              <a:rPr lang="de-DE" sz="2000" dirty="0" err="1"/>
              <a:t>research</a:t>
            </a:r>
            <a:r>
              <a:rPr lang="de-DE" sz="2000" dirty="0"/>
              <a:t> </a:t>
            </a:r>
            <a:r>
              <a:rPr lang="de-DE" sz="2000" dirty="0" err="1"/>
              <a:t>interests</a:t>
            </a:r>
            <a:r>
              <a:rPr lang="de-DE" sz="2000" dirty="0"/>
              <a:t> — </a:t>
            </a:r>
            <a:r>
              <a:rPr lang="de-DE" sz="2000" dirty="0" err="1"/>
              <a:t>including</a:t>
            </a:r>
            <a:r>
              <a:rPr lang="de-DE" sz="2000" dirty="0"/>
              <a:t> </a:t>
            </a:r>
            <a:r>
              <a:rPr lang="de-DE" sz="2000" dirty="0" err="1"/>
              <a:t>mobility</a:t>
            </a:r>
            <a:r>
              <a:rPr lang="de-DE" sz="2000" dirty="0"/>
              <a:t> </a:t>
            </a:r>
            <a:r>
              <a:rPr lang="de-DE" sz="2000" dirty="0" err="1"/>
              <a:t>research</a:t>
            </a:r>
            <a:r>
              <a:rPr lang="de-DE" sz="2000" dirty="0"/>
              <a:t>!</a:t>
            </a:r>
            <a:endParaRPr kumimoji="0" lang="de-DE" sz="2000" b="0" i="0" u="none" strike="noStrike" cap="none" spc="0" normalizeH="0" baseline="0" dirty="0">
              <a:ln>
                <a:noFill/>
              </a:ln>
              <a:solidFill>
                <a:srgbClr val="000000"/>
              </a:solidFill>
              <a:effectLst/>
              <a:uFillTx/>
              <a:latin typeface="+mn-lt"/>
              <a:ea typeface="+mn-ea"/>
              <a:cs typeface="+mn-cs"/>
              <a:sym typeface="Helvetica Neue"/>
            </a:endParaRPr>
          </a:p>
        </p:txBody>
      </p:sp>
      <p:sp>
        <p:nvSpPr>
          <p:cNvPr id="6" name="Textfeld 5">
            <a:extLst>
              <a:ext uri="{FF2B5EF4-FFF2-40B4-BE49-F238E27FC236}">
                <a16:creationId xmlns:a16="http://schemas.microsoft.com/office/drawing/2014/main" id="{9B8C229B-D889-0A00-EC22-539A500F541E}"/>
              </a:ext>
            </a:extLst>
          </p:cNvPr>
          <p:cNvSpPr txBox="1"/>
          <p:nvPr/>
        </p:nvSpPr>
        <p:spPr>
          <a:xfrm>
            <a:off x="5974372" y="5675485"/>
            <a:ext cx="5980063"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2000" b="1" dirty="0"/>
              <a:t>→ But: </a:t>
            </a:r>
            <a:r>
              <a:rPr lang="de-DE" sz="2000" dirty="0" err="1"/>
              <a:t>No</a:t>
            </a:r>
            <a:r>
              <a:rPr lang="de-DE" sz="2000" dirty="0"/>
              <a:t> </a:t>
            </a:r>
            <a:r>
              <a:rPr lang="de-DE" sz="2000" dirty="0" err="1"/>
              <a:t>theory</a:t>
            </a:r>
            <a:r>
              <a:rPr lang="de-DE" sz="2000" dirty="0"/>
              <a:t> </a:t>
            </a:r>
            <a:r>
              <a:rPr lang="de-DE" sz="2000" dirty="0" err="1"/>
              <a:t>can</a:t>
            </a:r>
            <a:r>
              <a:rPr lang="de-DE" sz="2000" dirty="0"/>
              <a:t> </a:t>
            </a:r>
            <a:r>
              <a:rPr lang="de-DE" sz="2000" dirty="0" err="1"/>
              <a:t>explain</a:t>
            </a:r>
            <a:r>
              <a:rPr lang="de-DE" sz="2000" dirty="0"/>
              <a:t> </a:t>
            </a:r>
            <a:r>
              <a:rPr lang="de-DE" sz="2000" dirty="0" err="1"/>
              <a:t>everything</a:t>
            </a:r>
            <a:r>
              <a:rPr lang="de-DE" sz="2000" dirty="0"/>
              <a:t>!</a:t>
            </a:r>
            <a:endParaRPr kumimoji="0" lang="de-DE" sz="2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47896157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9936C-6C7D-73F5-3EE8-97068B1E33A1}"/>
              </a:ext>
            </a:extLst>
          </p:cNvPr>
          <p:cNvSpPr>
            <a:spLocks noGrp="1"/>
          </p:cNvSpPr>
          <p:nvPr>
            <p:ph type="title"/>
          </p:nvPr>
        </p:nvSpPr>
        <p:spPr/>
        <p:txBody>
          <a:bodyPr/>
          <a:lstStyle/>
          <a:p>
            <a:r>
              <a:rPr lang="de-DE" dirty="0"/>
              <a:t>Theory </a:t>
            </a:r>
            <a:r>
              <a:rPr lang="de-DE" dirty="0" err="1"/>
              <a:t>pluralism</a:t>
            </a:r>
            <a:endParaRPr lang="de-DE" dirty="0"/>
          </a:p>
        </p:txBody>
      </p:sp>
      <p:sp>
        <p:nvSpPr>
          <p:cNvPr id="3" name="Textplatzhalter 2">
            <a:extLst>
              <a:ext uri="{FF2B5EF4-FFF2-40B4-BE49-F238E27FC236}">
                <a16:creationId xmlns:a16="http://schemas.microsoft.com/office/drawing/2014/main" id="{CAE5CC60-3955-C1FC-E1F4-5CDF6B9B7586}"/>
              </a:ext>
            </a:extLst>
          </p:cNvPr>
          <p:cNvSpPr>
            <a:spLocks noGrp="1"/>
          </p:cNvSpPr>
          <p:nvPr>
            <p:ph type="body" sz="half" idx="1"/>
          </p:nvPr>
        </p:nvSpPr>
        <p:spPr/>
        <p:txBody>
          <a:bodyPr>
            <a:normAutofit/>
          </a:bodyPr>
          <a:lstStyle/>
          <a:p>
            <a:r>
              <a:rPr lang="de-DE" dirty="0" err="1"/>
              <a:t>Depending</a:t>
            </a:r>
            <a:r>
              <a:rPr lang="de-DE" dirty="0"/>
              <a:t> on </a:t>
            </a:r>
            <a:r>
              <a:rPr lang="de-DE" dirty="0" err="1"/>
              <a:t>the</a:t>
            </a:r>
            <a:r>
              <a:rPr lang="de-DE" dirty="0"/>
              <a:t> </a:t>
            </a:r>
            <a:r>
              <a:rPr lang="de-DE" dirty="0" err="1"/>
              <a:t>research</a:t>
            </a:r>
            <a:r>
              <a:rPr lang="de-DE" dirty="0"/>
              <a:t> </a:t>
            </a:r>
            <a:r>
              <a:rPr lang="de-DE" dirty="0" err="1"/>
              <a:t>interest</a:t>
            </a:r>
            <a:r>
              <a:rPr lang="de-DE" dirty="0"/>
              <a:t>/</a:t>
            </a:r>
            <a:r>
              <a:rPr lang="de-DE" dirty="0" err="1"/>
              <a:t>subject</a:t>
            </a:r>
            <a:r>
              <a:rPr lang="de-DE" dirty="0"/>
              <a:t> </a:t>
            </a:r>
            <a:r>
              <a:rPr lang="de-DE" dirty="0" err="1"/>
              <a:t>of</a:t>
            </a:r>
            <a:r>
              <a:rPr lang="de-DE" dirty="0"/>
              <a:t> </a:t>
            </a:r>
            <a:r>
              <a:rPr lang="de-DE" dirty="0" err="1"/>
              <a:t>investigation</a:t>
            </a:r>
            <a:r>
              <a:rPr lang="de-DE" dirty="0"/>
              <a:t>, different </a:t>
            </a:r>
            <a:r>
              <a:rPr lang="de-DE" dirty="0" err="1"/>
              <a:t>theories</a:t>
            </a:r>
            <a:r>
              <a:rPr lang="de-DE" dirty="0"/>
              <a:t> </a:t>
            </a:r>
            <a:r>
              <a:rPr lang="de-DE" dirty="0" err="1"/>
              <a:t>that</a:t>
            </a:r>
            <a:r>
              <a:rPr lang="de-DE" dirty="0"/>
              <a:t> </a:t>
            </a:r>
            <a:r>
              <a:rPr lang="de-DE" dirty="0" err="1"/>
              <a:t>focus</a:t>
            </a:r>
            <a:r>
              <a:rPr lang="de-DE" dirty="0"/>
              <a:t> on different </a:t>
            </a:r>
            <a:r>
              <a:rPr lang="de-DE" dirty="0" err="1"/>
              <a:t>areas</a:t>
            </a:r>
            <a:r>
              <a:rPr lang="de-DE" dirty="0"/>
              <a:t> </a:t>
            </a:r>
            <a:r>
              <a:rPr lang="de-DE" dirty="0" err="1"/>
              <a:t>of</a:t>
            </a:r>
            <a:r>
              <a:rPr lang="de-DE" dirty="0"/>
              <a:t> social </a:t>
            </a:r>
            <a:r>
              <a:rPr lang="de-DE" dirty="0" err="1"/>
              <a:t>reality</a:t>
            </a:r>
            <a:r>
              <a:rPr lang="de-DE" dirty="0"/>
              <a:t> </a:t>
            </a:r>
            <a:r>
              <a:rPr lang="de-DE" dirty="0" err="1"/>
              <a:t>are</a:t>
            </a:r>
            <a:r>
              <a:rPr lang="de-DE" dirty="0"/>
              <a:t> </a:t>
            </a:r>
            <a:r>
              <a:rPr lang="de-DE" dirty="0" err="1"/>
              <a:t>suitable</a:t>
            </a:r>
            <a:r>
              <a:rPr lang="de-DE" dirty="0"/>
              <a:t>.</a:t>
            </a:r>
          </a:p>
          <a:p>
            <a:r>
              <a:rPr lang="de-DE" dirty="0"/>
              <a:t>In </a:t>
            </a:r>
            <a:r>
              <a:rPr lang="de-DE" dirty="0" err="1"/>
              <a:t>this</a:t>
            </a:r>
            <a:r>
              <a:rPr lang="de-DE" dirty="0"/>
              <a:t> sense, </a:t>
            </a:r>
            <a:r>
              <a:rPr lang="de-DE" dirty="0" err="1"/>
              <a:t>theories</a:t>
            </a:r>
            <a:r>
              <a:rPr lang="de-DE" dirty="0"/>
              <a:t> </a:t>
            </a:r>
            <a:r>
              <a:rPr lang="de-DE" dirty="0" err="1"/>
              <a:t>can</a:t>
            </a:r>
            <a:r>
              <a:rPr lang="de-DE" dirty="0"/>
              <a:t> </a:t>
            </a:r>
            <a:r>
              <a:rPr lang="de-DE" dirty="0" err="1"/>
              <a:t>be</a:t>
            </a:r>
            <a:r>
              <a:rPr lang="de-DE" dirty="0"/>
              <a:t> </a:t>
            </a:r>
            <a:r>
              <a:rPr lang="de-DE" dirty="0" err="1"/>
              <a:t>seen</a:t>
            </a:r>
            <a:r>
              <a:rPr lang="de-DE" dirty="0"/>
              <a:t> </a:t>
            </a:r>
            <a:r>
              <a:rPr lang="de-DE" dirty="0" err="1"/>
              <a:t>as</a:t>
            </a:r>
            <a:r>
              <a:rPr lang="de-DE" dirty="0"/>
              <a:t> </a:t>
            </a:r>
            <a:r>
              <a:rPr lang="de-DE" dirty="0" err="1"/>
              <a:t>glasses</a:t>
            </a:r>
            <a:r>
              <a:rPr lang="de-DE" dirty="0"/>
              <a:t> </a:t>
            </a:r>
            <a:r>
              <a:rPr lang="de-DE" dirty="0" err="1"/>
              <a:t>that</a:t>
            </a:r>
            <a:r>
              <a:rPr lang="de-DE" dirty="0"/>
              <a:t> </a:t>
            </a:r>
            <a:r>
              <a:rPr lang="de-DE" dirty="0" err="1"/>
              <a:t>convey</a:t>
            </a:r>
            <a:r>
              <a:rPr lang="de-DE" dirty="0"/>
              <a:t> different </a:t>
            </a:r>
            <a:r>
              <a:rPr lang="de-DE" dirty="0" err="1"/>
              <a:t>perspectives</a:t>
            </a:r>
            <a:r>
              <a:rPr lang="de-DE" dirty="0"/>
              <a:t> </a:t>
            </a:r>
            <a:r>
              <a:rPr lang="de-DE" dirty="0" err="1"/>
              <a:t>to</a:t>
            </a:r>
            <a:r>
              <a:rPr lang="de-DE" dirty="0"/>
              <a:t> </a:t>
            </a:r>
            <a:r>
              <a:rPr lang="de-DE" dirty="0" err="1"/>
              <a:t>the</a:t>
            </a:r>
            <a:r>
              <a:rPr lang="de-DE" dirty="0"/>
              <a:t> </a:t>
            </a:r>
            <a:r>
              <a:rPr lang="de-DE" dirty="0" err="1"/>
              <a:t>wearer</a:t>
            </a:r>
            <a:r>
              <a:rPr lang="de-DE" dirty="0"/>
              <a:t>.</a:t>
            </a:r>
          </a:p>
          <a:p>
            <a:pPr marL="0" indent="0">
              <a:buNone/>
            </a:pPr>
            <a:endParaRPr lang="de-DE" dirty="0"/>
          </a:p>
        </p:txBody>
      </p:sp>
    </p:spTree>
    <p:extLst>
      <p:ext uri="{BB962C8B-B14F-4D97-AF65-F5344CB8AC3E}">
        <p14:creationId xmlns:p14="http://schemas.microsoft.com/office/powerpoint/2010/main" val="3517078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226D0-46A6-4F55-47E4-A236EE48680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A6F1FA0-97B2-4791-4E10-3FCACE49BFA6}"/>
              </a:ext>
            </a:extLst>
          </p:cNvPr>
          <p:cNvSpPr>
            <a:spLocks noGrp="1"/>
          </p:cNvSpPr>
          <p:nvPr>
            <p:ph type="title"/>
          </p:nvPr>
        </p:nvSpPr>
        <p:spPr>
          <a:xfrm>
            <a:off x="603252" y="539751"/>
            <a:ext cx="10033372" cy="4575174"/>
          </a:xfrm>
        </p:spPr>
        <p:txBody>
          <a:bodyPr/>
          <a:lstStyle/>
          <a:p>
            <a:r>
              <a:rPr lang="de-DE" sz="9200" dirty="0"/>
              <a:t>OUTLOOK:</a:t>
            </a:r>
            <a:br>
              <a:rPr lang="de-DE" sz="9200" dirty="0"/>
            </a:br>
            <a:r>
              <a:rPr lang="de-DE" sz="9200" dirty="0"/>
              <a:t>CULTURES </a:t>
            </a:r>
            <a:br>
              <a:rPr lang="de-DE" sz="9200" dirty="0"/>
            </a:br>
            <a:r>
              <a:rPr lang="de-DE" sz="9200" dirty="0"/>
              <a:t>OF </a:t>
            </a:r>
            <a:br>
              <a:rPr lang="de-DE" sz="9200" dirty="0"/>
            </a:br>
            <a:r>
              <a:rPr lang="de-DE" sz="9200" dirty="0"/>
              <a:t>MOBILITY</a:t>
            </a:r>
          </a:p>
        </p:txBody>
      </p:sp>
    </p:spTree>
    <p:extLst>
      <p:ext uri="{BB962C8B-B14F-4D97-AF65-F5344CB8AC3E}">
        <p14:creationId xmlns:p14="http://schemas.microsoft.com/office/powerpoint/2010/main" val="413901073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7501C4-09B2-FBBC-258A-A3A787DB225C}"/>
              </a:ext>
            </a:extLst>
          </p:cNvPr>
          <p:cNvSpPr>
            <a:spLocks noGrp="1"/>
          </p:cNvSpPr>
          <p:nvPr>
            <p:ph type="title"/>
          </p:nvPr>
        </p:nvSpPr>
        <p:spPr>
          <a:xfrm>
            <a:off x="603253" y="539751"/>
            <a:ext cx="7666688" cy="717551"/>
          </a:xfrm>
        </p:spPr>
        <p:txBody>
          <a:bodyPr/>
          <a:lstStyle/>
          <a:p>
            <a:r>
              <a:rPr lang="de-DE" dirty="0"/>
              <a:t>Shift in </a:t>
            </a:r>
            <a:r>
              <a:rPr lang="de-DE" dirty="0" err="1"/>
              <a:t>the</a:t>
            </a:r>
            <a:r>
              <a:rPr lang="de-DE" dirty="0"/>
              <a:t> </a:t>
            </a:r>
            <a:r>
              <a:rPr lang="de-DE" dirty="0" err="1"/>
              <a:t>analytical</a:t>
            </a:r>
            <a:r>
              <a:rPr lang="de-DE" dirty="0"/>
              <a:t> </a:t>
            </a:r>
            <a:r>
              <a:rPr lang="de-DE" dirty="0" err="1"/>
              <a:t>perspective</a:t>
            </a:r>
            <a:endParaRPr lang="de-DE" dirty="0"/>
          </a:p>
        </p:txBody>
      </p:sp>
      <p:sp>
        <p:nvSpPr>
          <p:cNvPr id="3" name="Textplatzhalter 2">
            <a:extLst>
              <a:ext uri="{FF2B5EF4-FFF2-40B4-BE49-F238E27FC236}">
                <a16:creationId xmlns:a16="http://schemas.microsoft.com/office/drawing/2014/main" id="{914D1FCE-D5B0-D277-16D7-1D6C2831200A}"/>
              </a:ext>
            </a:extLst>
          </p:cNvPr>
          <p:cNvSpPr>
            <a:spLocks noGrp="1"/>
          </p:cNvSpPr>
          <p:nvPr>
            <p:ph type="body" sz="half" idx="1"/>
          </p:nvPr>
        </p:nvSpPr>
        <p:spPr/>
        <p:txBody>
          <a:bodyPr>
            <a:normAutofit fontScale="62500" lnSpcReduction="20000"/>
          </a:bodyPr>
          <a:lstStyle/>
          <a:p>
            <a:r>
              <a:rPr lang="de-DE" dirty="0"/>
              <a:t>Action </a:t>
            </a:r>
            <a:r>
              <a:rPr lang="de-DE" dirty="0" err="1"/>
              <a:t>theories</a:t>
            </a:r>
            <a:r>
              <a:rPr lang="de-DE" dirty="0"/>
              <a:t> </a:t>
            </a:r>
            <a:r>
              <a:rPr lang="de-DE" dirty="0" err="1"/>
              <a:t>attempt</a:t>
            </a:r>
            <a:r>
              <a:rPr lang="de-DE" dirty="0"/>
              <a:t> </a:t>
            </a:r>
            <a:r>
              <a:rPr lang="de-DE" dirty="0" err="1"/>
              <a:t>to</a:t>
            </a:r>
            <a:r>
              <a:rPr lang="de-DE" dirty="0"/>
              <a:t> </a:t>
            </a:r>
            <a:r>
              <a:rPr lang="de-DE" dirty="0" err="1"/>
              <a:t>analyze</a:t>
            </a:r>
            <a:r>
              <a:rPr lang="de-DE" dirty="0"/>
              <a:t> </a:t>
            </a:r>
            <a:r>
              <a:rPr lang="de-DE" dirty="0" err="1"/>
              <a:t>mobility</a:t>
            </a:r>
            <a:r>
              <a:rPr lang="de-DE" dirty="0"/>
              <a:t> </a:t>
            </a:r>
            <a:r>
              <a:rPr lang="de-DE" dirty="0" err="1"/>
              <a:t>based</a:t>
            </a:r>
            <a:r>
              <a:rPr lang="de-DE" dirty="0"/>
              <a:t> on </a:t>
            </a:r>
            <a:r>
              <a:rPr lang="de-DE" dirty="0" err="1"/>
              <a:t>the</a:t>
            </a:r>
            <a:r>
              <a:rPr lang="de-DE" dirty="0"/>
              <a:t> </a:t>
            </a:r>
            <a:r>
              <a:rPr lang="de-DE" dirty="0" err="1"/>
              <a:t>actors</a:t>
            </a:r>
            <a:r>
              <a:rPr lang="de-DE" dirty="0"/>
              <a:t> and </a:t>
            </a:r>
            <a:r>
              <a:rPr lang="de-DE" dirty="0" err="1"/>
              <a:t>their</a:t>
            </a:r>
            <a:r>
              <a:rPr lang="de-DE" dirty="0"/>
              <a:t> </a:t>
            </a:r>
            <a:r>
              <a:rPr lang="de-DE" dirty="0" err="1"/>
              <a:t>decisions</a:t>
            </a:r>
            <a:r>
              <a:rPr lang="de-DE" dirty="0"/>
              <a:t>. </a:t>
            </a:r>
            <a:r>
              <a:rPr lang="de-DE" dirty="0" err="1"/>
              <a:t>to</a:t>
            </a:r>
            <a:r>
              <a:rPr lang="de-DE" dirty="0"/>
              <a:t> </a:t>
            </a:r>
            <a:r>
              <a:rPr lang="de-DE" dirty="0" err="1"/>
              <a:t>understand</a:t>
            </a:r>
            <a:r>
              <a:rPr lang="de-DE" dirty="0"/>
              <a:t> </a:t>
            </a:r>
          </a:p>
          <a:p>
            <a:r>
              <a:rPr lang="de-DE" dirty="0"/>
              <a:t>The </a:t>
            </a:r>
            <a:r>
              <a:rPr lang="de-DE" dirty="0" err="1"/>
              <a:t>concept</a:t>
            </a:r>
            <a:r>
              <a:rPr lang="de-DE" dirty="0"/>
              <a:t> </a:t>
            </a:r>
            <a:r>
              <a:rPr lang="de-DE" dirty="0" err="1"/>
              <a:t>of</a:t>
            </a:r>
            <a:r>
              <a:rPr lang="de-DE" dirty="0"/>
              <a:t> </a:t>
            </a:r>
            <a:r>
              <a:rPr lang="de-DE" dirty="0" err="1"/>
              <a:t>mobility</a:t>
            </a:r>
            <a:r>
              <a:rPr lang="de-DE" dirty="0"/>
              <a:t> </a:t>
            </a:r>
            <a:r>
              <a:rPr lang="de-DE" dirty="0" err="1"/>
              <a:t>cultures</a:t>
            </a:r>
            <a:r>
              <a:rPr lang="de-DE" dirty="0"/>
              <a:t> </a:t>
            </a:r>
            <a:r>
              <a:rPr lang="de-DE" dirty="0" err="1"/>
              <a:t>adopts</a:t>
            </a:r>
            <a:r>
              <a:rPr lang="de-DE" dirty="0"/>
              <a:t> a different </a:t>
            </a:r>
            <a:r>
              <a:rPr lang="de-DE" dirty="0" err="1"/>
              <a:t>analytical</a:t>
            </a:r>
            <a:r>
              <a:rPr lang="de-DE" dirty="0"/>
              <a:t> </a:t>
            </a:r>
            <a:r>
              <a:rPr lang="de-DE" dirty="0" err="1"/>
              <a:t>perspective</a:t>
            </a:r>
            <a:endParaRPr lang="de-DE" dirty="0"/>
          </a:p>
          <a:p>
            <a:pPr lvl="1"/>
            <a:r>
              <a:rPr lang="de-DE" dirty="0"/>
              <a:t>"Mobility </a:t>
            </a:r>
            <a:r>
              <a:rPr lang="de-DE" dirty="0" err="1"/>
              <a:t>events</a:t>
            </a:r>
            <a:r>
              <a:rPr lang="de-DE" dirty="0"/>
              <a:t> </a:t>
            </a:r>
            <a:r>
              <a:rPr lang="de-DE" dirty="0" err="1"/>
              <a:t>as</a:t>
            </a:r>
            <a:r>
              <a:rPr lang="de-DE" dirty="0"/>
              <a:t> a </a:t>
            </a:r>
            <a:r>
              <a:rPr lang="de-DE" dirty="0" err="1"/>
              <a:t>socio-spatial</a:t>
            </a:r>
            <a:r>
              <a:rPr lang="de-DE" dirty="0"/>
              <a:t> </a:t>
            </a:r>
            <a:r>
              <a:rPr lang="de-DE" dirty="0" err="1"/>
              <a:t>unit</a:t>
            </a:r>
            <a:r>
              <a:rPr lang="de-DE" dirty="0"/>
              <a:t>", e.g. </a:t>
            </a:r>
            <a:r>
              <a:rPr lang="de-DE" dirty="0" err="1"/>
              <a:t>of</a:t>
            </a:r>
            <a:r>
              <a:rPr lang="de-DE" dirty="0"/>
              <a:t> </a:t>
            </a:r>
            <a:r>
              <a:rPr lang="de-DE" dirty="0" err="1"/>
              <a:t>cities</a:t>
            </a:r>
            <a:r>
              <a:rPr lang="de-DE" dirty="0"/>
              <a:t>, </a:t>
            </a:r>
            <a:r>
              <a:rPr lang="de-DE" dirty="0" err="1"/>
              <a:t>regions</a:t>
            </a:r>
            <a:r>
              <a:rPr lang="de-DE" dirty="0"/>
              <a:t> </a:t>
            </a:r>
            <a:r>
              <a:rPr lang="de-DE" dirty="0" err="1"/>
              <a:t>or</a:t>
            </a:r>
            <a:r>
              <a:rPr lang="de-DE" dirty="0"/>
              <a:t> countries (Götz et al. 2014: 2) </a:t>
            </a:r>
          </a:p>
          <a:p>
            <a:pPr lvl="1"/>
            <a:r>
              <a:rPr lang="de-DE" dirty="0"/>
              <a:t>Mobility </a:t>
            </a:r>
            <a:r>
              <a:rPr lang="de-DE" dirty="0" err="1"/>
              <a:t>culture</a:t>
            </a:r>
            <a:r>
              <a:rPr lang="de-DE" dirty="0"/>
              <a:t> </a:t>
            </a:r>
            <a:r>
              <a:rPr lang="de-DE" dirty="0" err="1"/>
              <a:t>as</a:t>
            </a:r>
            <a:r>
              <a:rPr lang="de-DE" dirty="0"/>
              <a:t> a "</a:t>
            </a:r>
            <a:r>
              <a:rPr lang="de-DE" dirty="0" err="1"/>
              <a:t>complex</a:t>
            </a:r>
            <a:r>
              <a:rPr lang="de-DE" dirty="0"/>
              <a:t> </a:t>
            </a:r>
            <a:r>
              <a:rPr lang="de-DE" dirty="0" err="1"/>
              <a:t>interdependency</a:t>
            </a:r>
            <a:r>
              <a:rPr lang="de-DE" dirty="0"/>
              <a:t> </a:t>
            </a:r>
            <a:r>
              <a:rPr lang="de-DE" dirty="0" err="1"/>
              <a:t>of</a:t>
            </a:r>
            <a:r>
              <a:rPr lang="de-DE" dirty="0"/>
              <a:t> </a:t>
            </a:r>
            <a:r>
              <a:rPr lang="de-DE" dirty="0" err="1"/>
              <a:t>infrastructural</a:t>
            </a:r>
            <a:r>
              <a:rPr lang="de-DE" dirty="0"/>
              <a:t>, </a:t>
            </a:r>
            <a:r>
              <a:rPr lang="de-DE" dirty="0" err="1"/>
              <a:t>structural</a:t>
            </a:r>
            <a:r>
              <a:rPr lang="de-DE" dirty="0"/>
              <a:t>, </a:t>
            </a:r>
            <a:r>
              <a:rPr lang="de-DE" dirty="0" err="1"/>
              <a:t>discursive</a:t>
            </a:r>
            <a:r>
              <a:rPr lang="de-DE" dirty="0"/>
              <a:t>, social, </a:t>
            </a:r>
            <a:r>
              <a:rPr lang="de-DE" dirty="0" err="1"/>
              <a:t>socio-cultural</a:t>
            </a:r>
            <a:r>
              <a:rPr lang="de-DE" dirty="0"/>
              <a:t> and </a:t>
            </a:r>
            <a:r>
              <a:rPr lang="de-DE" dirty="0" err="1"/>
              <a:t>cultural</a:t>
            </a:r>
            <a:r>
              <a:rPr lang="de-DE" dirty="0"/>
              <a:t> </a:t>
            </a:r>
            <a:r>
              <a:rPr lang="de-DE" dirty="0" err="1"/>
              <a:t>factors</a:t>
            </a:r>
            <a:r>
              <a:rPr lang="de-DE" dirty="0"/>
              <a:t>". and action-</a:t>
            </a:r>
            <a:r>
              <a:rPr lang="de-DE" dirty="0" err="1"/>
              <a:t>related</a:t>
            </a:r>
            <a:r>
              <a:rPr lang="de-DE" dirty="0"/>
              <a:t> </a:t>
            </a:r>
            <a:r>
              <a:rPr lang="de-DE" dirty="0" err="1"/>
              <a:t>factors</a:t>
            </a:r>
            <a:r>
              <a:rPr lang="de-DE" dirty="0"/>
              <a:t>" (Götz et al. 2014: 2) </a:t>
            </a:r>
          </a:p>
          <a:p>
            <a:r>
              <a:rPr lang="de-DE" dirty="0"/>
              <a:t>"The </a:t>
            </a:r>
            <a:r>
              <a:rPr lang="de-DE" dirty="0" err="1"/>
              <a:t>analysis</a:t>
            </a:r>
            <a:r>
              <a:rPr lang="de-DE" dirty="0"/>
              <a:t> </a:t>
            </a:r>
            <a:r>
              <a:rPr lang="de-DE" dirty="0" err="1"/>
              <a:t>of</a:t>
            </a:r>
            <a:r>
              <a:rPr lang="de-DE" dirty="0"/>
              <a:t> </a:t>
            </a:r>
            <a:r>
              <a:rPr lang="de-DE" dirty="0" err="1"/>
              <a:t>mobility</a:t>
            </a:r>
            <a:r>
              <a:rPr lang="de-DE" dirty="0"/>
              <a:t> </a:t>
            </a:r>
            <a:r>
              <a:rPr lang="de-DE" dirty="0" err="1"/>
              <a:t>cultures</a:t>
            </a:r>
            <a:r>
              <a:rPr lang="de-DE" dirty="0"/>
              <a:t> </a:t>
            </a:r>
            <a:r>
              <a:rPr lang="de-DE" dirty="0" err="1"/>
              <a:t>attempts</a:t>
            </a:r>
            <a:r>
              <a:rPr lang="de-DE" dirty="0"/>
              <a:t> </a:t>
            </a:r>
            <a:r>
              <a:rPr lang="de-DE" dirty="0" err="1"/>
              <a:t>to</a:t>
            </a:r>
            <a:r>
              <a:rPr lang="de-DE" dirty="0"/>
              <a:t> </a:t>
            </a:r>
            <a:r>
              <a:rPr lang="de-DE" dirty="0" err="1"/>
              <a:t>identify</a:t>
            </a:r>
            <a:r>
              <a:rPr lang="de-DE" dirty="0"/>
              <a:t> design </a:t>
            </a:r>
            <a:r>
              <a:rPr lang="de-DE" dirty="0" err="1"/>
              <a:t>options</a:t>
            </a:r>
            <a:r>
              <a:rPr lang="de-DE" dirty="0"/>
              <a:t> </a:t>
            </a:r>
            <a:r>
              <a:rPr lang="de-DE" dirty="0" err="1"/>
              <a:t>for</a:t>
            </a:r>
            <a:r>
              <a:rPr lang="de-DE" dirty="0"/>
              <a:t> </a:t>
            </a:r>
            <a:r>
              <a:rPr lang="de-DE" dirty="0" err="1"/>
              <a:t>policy</a:t>
            </a:r>
            <a:r>
              <a:rPr lang="de-DE" dirty="0"/>
              <a:t> and </a:t>
            </a:r>
            <a:r>
              <a:rPr lang="de-DE" dirty="0" err="1"/>
              <a:t>practice</a:t>
            </a:r>
            <a:r>
              <a:rPr lang="de-DE" dirty="0"/>
              <a:t> </a:t>
            </a:r>
            <a:r>
              <a:rPr lang="de-DE" dirty="0" err="1"/>
              <a:t>actors</a:t>
            </a:r>
            <a:r>
              <a:rPr lang="de-DE" dirty="0"/>
              <a:t> </a:t>
            </a:r>
            <a:r>
              <a:rPr lang="de-DE" dirty="0" err="1"/>
              <a:t>within</a:t>
            </a:r>
            <a:r>
              <a:rPr lang="de-DE" dirty="0"/>
              <a:t> </a:t>
            </a:r>
            <a:r>
              <a:rPr lang="de-DE" dirty="0" err="1"/>
              <a:t>this</a:t>
            </a:r>
            <a:r>
              <a:rPr lang="de-DE" dirty="0"/>
              <a:t> </a:t>
            </a:r>
            <a:r>
              <a:rPr lang="de-DE" dirty="0" err="1"/>
              <a:t>complexity</a:t>
            </a:r>
            <a:r>
              <a:rPr lang="de-DE" dirty="0"/>
              <a:t>." (Götz et al. 2014: 10) </a:t>
            </a:r>
          </a:p>
          <a:p>
            <a:pPr lvl="1"/>
            <a:r>
              <a:rPr lang="de-DE" dirty="0" err="1"/>
              <a:t>There</a:t>
            </a:r>
            <a:r>
              <a:rPr lang="de-DE" dirty="0"/>
              <a:t> </a:t>
            </a:r>
            <a:r>
              <a:rPr lang="de-DE" dirty="0" err="1"/>
              <a:t>are</a:t>
            </a:r>
            <a:r>
              <a:rPr lang="de-DE" dirty="0"/>
              <a:t> different </a:t>
            </a:r>
            <a:r>
              <a:rPr lang="de-DE" dirty="0" err="1"/>
              <a:t>transformation</a:t>
            </a:r>
            <a:r>
              <a:rPr lang="de-DE" dirty="0"/>
              <a:t> </a:t>
            </a:r>
            <a:r>
              <a:rPr lang="de-DE" dirty="0" err="1"/>
              <a:t>paths</a:t>
            </a:r>
            <a:r>
              <a:rPr lang="de-DE" dirty="0"/>
              <a:t> </a:t>
            </a:r>
            <a:r>
              <a:rPr lang="de-DE" dirty="0" err="1"/>
              <a:t>towards</a:t>
            </a:r>
            <a:r>
              <a:rPr lang="de-DE" dirty="0"/>
              <a:t> a </a:t>
            </a:r>
            <a:r>
              <a:rPr lang="de-DE" dirty="0" err="1"/>
              <a:t>sustainable</a:t>
            </a:r>
            <a:r>
              <a:rPr lang="de-DE" dirty="0"/>
              <a:t> </a:t>
            </a:r>
            <a:r>
              <a:rPr lang="de-DE" dirty="0" err="1"/>
              <a:t>mobility</a:t>
            </a:r>
            <a:r>
              <a:rPr lang="de-DE" dirty="0"/>
              <a:t> </a:t>
            </a:r>
            <a:r>
              <a:rPr lang="de-DE" dirty="0" err="1"/>
              <a:t>culture</a:t>
            </a:r>
            <a:r>
              <a:rPr lang="de-DE" dirty="0"/>
              <a:t> </a:t>
            </a:r>
            <a:r>
              <a:rPr lang="de-DE" dirty="0" err="1"/>
              <a:t>for</a:t>
            </a:r>
            <a:r>
              <a:rPr lang="de-DE" dirty="0"/>
              <a:t> different </a:t>
            </a:r>
            <a:r>
              <a:rPr lang="de-DE" dirty="0" err="1"/>
              <a:t>mobility</a:t>
            </a:r>
            <a:r>
              <a:rPr lang="de-DE" dirty="0"/>
              <a:t> </a:t>
            </a:r>
            <a:r>
              <a:rPr lang="de-DE" dirty="0" err="1"/>
              <a:t>cultures</a:t>
            </a:r>
            <a:r>
              <a:rPr lang="de-DE" dirty="0"/>
              <a:t> </a:t>
            </a:r>
          </a:p>
          <a:p>
            <a:pPr>
              <a:buFont typeface="Wingdings" pitchFamily="2" charset="2"/>
              <a:buChar char="è"/>
            </a:pPr>
            <a:r>
              <a:rPr lang="de-DE" dirty="0" err="1"/>
              <a:t>It</a:t>
            </a:r>
            <a:r>
              <a:rPr lang="de-DE" dirty="0"/>
              <a:t> </a:t>
            </a:r>
            <a:r>
              <a:rPr lang="de-DE" dirty="0" err="1"/>
              <a:t>is</a:t>
            </a:r>
            <a:r>
              <a:rPr lang="de-DE" dirty="0"/>
              <a:t> not </a:t>
            </a:r>
            <a:r>
              <a:rPr lang="de-DE" dirty="0" err="1"/>
              <a:t>the</a:t>
            </a:r>
            <a:r>
              <a:rPr lang="de-DE" dirty="0"/>
              <a:t> individual and </a:t>
            </a:r>
            <a:r>
              <a:rPr lang="de-DE" dirty="0" err="1"/>
              <a:t>their</a:t>
            </a:r>
            <a:r>
              <a:rPr lang="de-DE" dirty="0"/>
              <a:t> </a:t>
            </a:r>
            <a:r>
              <a:rPr lang="de-DE" dirty="0" err="1"/>
              <a:t>actions</a:t>
            </a:r>
            <a:r>
              <a:rPr lang="de-DE" dirty="0"/>
              <a:t> </a:t>
            </a:r>
            <a:r>
              <a:rPr lang="de-DE" dirty="0" err="1"/>
              <a:t>that</a:t>
            </a:r>
            <a:r>
              <a:rPr lang="de-DE" dirty="0"/>
              <a:t> </a:t>
            </a:r>
            <a:r>
              <a:rPr lang="de-DE" dirty="0" err="1"/>
              <a:t>become</a:t>
            </a:r>
            <a:r>
              <a:rPr lang="de-DE" dirty="0"/>
              <a:t> </a:t>
            </a:r>
            <a:r>
              <a:rPr lang="de-DE" dirty="0" err="1"/>
              <a:t>the</a:t>
            </a:r>
            <a:r>
              <a:rPr lang="de-DE" dirty="0"/>
              <a:t> </a:t>
            </a:r>
            <a:r>
              <a:rPr lang="de-DE" dirty="0" err="1"/>
              <a:t>object</a:t>
            </a:r>
            <a:r>
              <a:rPr lang="de-DE" dirty="0"/>
              <a:t> </a:t>
            </a:r>
            <a:r>
              <a:rPr lang="de-DE" dirty="0" err="1"/>
              <a:t>of</a:t>
            </a:r>
            <a:r>
              <a:rPr lang="de-DE" dirty="0"/>
              <a:t> </a:t>
            </a:r>
            <a:r>
              <a:rPr lang="de-DE" dirty="0" err="1"/>
              <a:t>intervention</a:t>
            </a:r>
            <a:r>
              <a:rPr lang="de-DE" dirty="0"/>
              <a:t> </a:t>
            </a:r>
            <a:r>
              <a:rPr lang="de-DE" dirty="0" err="1"/>
              <a:t>here</a:t>
            </a:r>
            <a:r>
              <a:rPr lang="de-DE" dirty="0"/>
              <a:t>, but </a:t>
            </a:r>
            <a:r>
              <a:rPr lang="de-DE" dirty="0" err="1"/>
              <a:t>the</a:t>
            </a:r>
            <a:r>
              <a:rPr lang="de-DE" dirty="0"/>
              <a:t> </a:t>
            </a:r>
            <a:r>
              <a:rPr lang="de-DE" dirty="0" err="1"/>
              <a:t>structure</a:t>
            </a:r>
            <a:r>
              <a:rPr lang="de-DE" dirty="0"/>
              <a:t> </a:t>
            </a:r>
            <a:r>
              <a:rPr lang="de-DE" dirty="0" err="1"/>
              <a:t>as</a:t>
            </a:r>
            <a:r>
              <a:rPr lang="de-DE" dirty="0"/>
              <a:t> a </a:t>
            </a:r>
            <a:r>
              <a:rPr lang="de-DE" dirty="0" err="1"/>
              <a:t>space</a:t>
            </a:r>
            <a:r>
              <a:rPr lang="de-DE" dirty="0"/>
              <a:t> </a:t>
            </a:r>
            <a:r>
              <a:rPr lang="de-DE" dirty="0" err="1"/>
              <a:t>of</a:t>
            </a:r>
            <a:r>
              <a:rPr lang="de-DE" dirty="0"/>
              <a:t> </a:t>
            </a:r>
            <a:r>
              <a:rPr lang="de-DE" dirty="0" err="1"/>
              <a:t>possibility</a:t>
            </a:r>
            <a:r>
              <a:rPr lang="de-DE" dirty="0"/>
              <a:t> </a:t>
            </a:r>
            <a:r>
              <a:rPr lang="de-DE" dirty="0" err="1"/>
              <a:t>for</a:t>
            </a:r>
            <a:r>
              <a:rPr lang="de-DE" dirty="0"/>
              <a:t> </a:t>
            </a:r>
            <a:r>
              <a:rPr lang="de-DE" dirty="0" err="1"/>
              <a:t>action</a:t>
            </a:r>
            <a:r>
              <a:rPr lang="de-DE" dirty="0"/>
              <a:t>. (Götz et al. 2014 )</a:t>
            </a:r>
          </a:p>
        </p:txBody>
      </p:sp>
    </p:spTree>
    <p:extLst>
      <p:ext uri="{BB962C8B-B14F-4D97-AF65-F5344CB8AC3E}">
        <p14:creationId xmlns:p14="http://schemas.microsoft.com/office/powerpoint/2010/main" val="157274853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p>
        </p:txBody>
      </p:sp>
    </p:spTree>
    <p:extLst>
      <p:ext uri="{BB962C8B-B14F-4D97-AF65-F5344CB8AC3E}">
        <p14:creationId xmlns:p14="http://schemas.microsoft.com/office/powerpoint/2010/main" val="225018307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CC72AC-1D48-8286-0B90-76CFDE8DC133}"/>
              </a:ext>
            </a:extLst>
          </p:cNvPr>
          <p:cNvSpPr>
            <a:spLocks noGrp="1"/>
          </p:cNvSpPr>
          <p:nvPr>
            <p:ph type="title"/>
          </p:nvPr>
        </p:nvSpPr>
        <p:spPr>
          <a:xfrm>
            <a:off x="603253" y="539751"/>
            <a:ext cx="5663076" cy="717551"/>
          </a:xfrm>
        </p:spPr>
        <p:txBody>
          <a:bodyPr/>
          <a:lstStyle/>
          <a:p>
            <a:r>
              <a:rPr lang="de-DE" dirty="0"/>
              <a:t>Sources/Further Reading</a:t>
            </a:r>
          </a:p>
        </p:txBody>
      </p:sp>
      <p:sp>
        <p:nvSpPr>
          <p:cNvPr id="3" name="Textplatzhalter 2">
            <a:extLst>
              <a:ext uri="{FF2B5EF4-FFF2-40B4-BE49-F238E27FC236}">
                <a16:creationId xmlns:a16="http://schemas.microsoft.com/office/drawing/2014/main" id="{3C7FB69E-9501-648A-ED32-667F69E8FD5D}"/>
              </a:ext>
            </a:extLst>
          </p:cNvPr>
          <p:cNvSpPr>
            <a:spLocks noGrp="1"/>
          </p:cNvSpPr>
          <p:nvPr>
            <p:ph type="body" sz="half" idx="1"/>
          </p:nvPr>
        </p:nvSpPr>
        <p:spPr/>
        <p:txBody>
          <a:bodyPr>
            <a:normAutofit/>
          </a:bodyPr>
          <a:lstStyle/>
          <a:p>
            <a:r>
              <a:rPr lang="de-DE" dirty="0"/>
              <a:t>Götz et al. 2014: Mobility </a:t>
            </a:r>
            <a:r>
              <a:rPr lang="de-DE" dirty="0" err="1"/>
              <a:t>styles</a:t>
            </a:r>
            <a:r>
              <a:rPr lang="de-DE" dirty="0"/>
              <a:t> and </a:t>
            </a:r>
            <a:r>
              <a:rPr lang="de-DE" dirty="0" err="1"/>
              <a:t>mobility</a:t>
            </a:r>
            <a:r>
              <a:rPr lang="de-DE" dirty="0"/>
              <a:t> </a:t>
            </a:r>
            <a:r>
              <a:rPr lang="de-DE" dirty="0" err="1"/>
              <a:t>cultures</a:t>
            </a:r>
            <a:r>
              <a:rPr lang="de-DE" dirty="0"/>
              <a:t> - </a:t>
            </a:r>
            <a:r>
              <a:rPr lang="de-DE" dirty="0" err="1"/>
              <a:t>explanatory</a:t>
            </a:r>
            <a:r>
              <a:rPr lang="de-DE" dirty="0"/>
              <a:t> </a:t>
            </a:r>
            <a:r>
              <a:rPr lang="de-DE" dirty="0" err="1"/>
              <a:t>potentials</a:t>
            </a:r>
            <a:r>
              <a:rPr lang="de-DE" dirty="0"/>
              <a:t>, </a:t>
            </a:r>
            <a:r>
              <a:rPr lang="de-DE" dirty="0" err="1"/>
              <a:t>reception</a:t>
            </a:r>
            <a:r>
              <a:rPr lang="de-DE" dirty="0"/>
              <a:t> and </a:t>
            </a:r>
            <a:r>
              <a:rPr lang="de-DE" dirty="0" err="1"/>
              <a:t>criticism</a:t>
            </a:r>
            <a:endParaRPr lang="de-DE" dirty="0"/>
          </a:p>
          <a:p>
            <a:r>
              <a:rPr lang="de-DE" dirty="0"/>
              <a:t> </a:t>
            </a:r>
            <a:r>
              <a:rPr lang="de-DE" dirty="0" err="1"/>
              <a:t>Aldred</a:t>
            </a:r>
            <a:r>
              <a:rPr lang="de-DE" dirty="0"/>
              <a:t> &amp; Jungnickel 2014: </a:t>
            </a:r>
            <a:r>
              <a:rPr lang="de-DE" dirty="0" err="1"/>
              <a:t>Why</a:t>
            </a:r>
            <a:r>
              <a:rPr lang="de-DE" dirty="0"/>
              <a:t> </a:t>
            </a:r>
            <a:r>
              <a:rPr lang="de-DE" dirty="0" err="1"/>
              <a:t>culture</a:t>
            </a:r>
            <a:r>
              <a:rPr lang="de-DE" dirty="0"/>
              <a:t> </a:t>
            </a:r>
            <a:r>
              <a:rPr lang="de-DE" dirty="0" err="1"/>
              <a:t>matters</a:t>
            </a:r>
            <a:r>
              <a:rPr lang="de-DE" dirty="0"/>
              <a:t> </a:t>
            </a:r>
            <a:r>
              <a:rPr lang="de-DE" dirty="0" err="1"/>
              <a:t>for</a:t>
            </a:r>
            <a:r>
              <a:rPr lang="de-DE" dirty="0"/>
              <a:t> </a:t>
            </a:r>
            <a:r>
              <a:rPr lang="de-DE" dirty="0" err="1"/>
              <a:t>transport</a:t>
            </a:r>
            <a:r>
              <a:rPr lang="de-DE" dirty="0"/>
              <a:t> </a:t>
            </a:r>
            <a:r>
              <a:rPr lang="de-DE" dirty="0" err="1"/>
              <a:t>policy</a:t>
            </a:r>
            <a:r>
              <a:rPr lang="de-DE" dirty="0"/>
              <a:t>: </a:t>
            </a:r>
            <a:r>
              <a:rPr lang="de-DE" dirty="0" err="1"/>
              <a:t>the</a:t>
            </a:r>
            <a:r>
              <a:rPr lang="de-DE" dirty="0"/>
              <a:t> </a:t>
            </a:r>
            <a:r>
              <a:rPr lang="de-DE" dirty="0" err="1"/>
              <a:t>case</a:t>
            </a:r>
            <a:r>
              <a:rPr lang="de-DE" dirty="0"/>
              <a:t> </a:t>
            </a:r>
            <a:r>
              <a:rPr lang="de-DE" dirty="0" err="1"/>
              <a:t>of</a:t>
            </a:r>
            <a:r>
              <a:rPr lang="de-DE" dirty="0"/>
              <a:t> </a:t>
            </a:r>
            <a:r>
              <a:rPr lang="de-DE" dirty="0" err="1"/>
              <a:t>cycling</a:t>
            </a:r>
            <a:r>
              <a:rPr lang="de-DE" dirty="0"/>
              <a:t> in </a:t>
            </a:r>
            <a:r>
              <a:rPr lang="de-DE" dirty="0" err="1"/>
              <a:t>the</a:t>
            </a:r>
            <a:r>
              <a:rPr lang="de-DE" dirty="0"/>
              <a:t> UK</a:t>
            </a:r>
          </a:p>
          <a:p>
            <a:endParaRPr lang="de-DE" dirty="0"/>
          </a:p>
        </p:txBody>
      </p:sp>
    </p:spTree>
    <p:extLst>
      <p:ext uri="{BB962C8B-B14F-4D97-AF65-F5344CB8AC3E}">
        <p14:creationId xmlns:p14="http://schemas.microsoft.com/office/powerpoint/2010/main" val="364646620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p:txBody>
          <a:bodyPr/>
          <a:lstStyle/>
          <a:p>
            <a:r>
              <a:rPr lang="pl-PL" dirty="0" err="1"/>
              <a:t>Introduction</a:t>
            </a:r>
            <a:endParaRPr lang="pl-PL" dirty="0"/>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fontScale="77500" lnSpcReduction="20000"/>
          </a:bodyPr>
          <a:lstStyle/>
          <a:p>
            <a:r>
              <a:rPr lang="de-DE" dirty="0"/>
              <a:t>Repetition: Definition Mobility</a:t>
            </a:r>
          </a:p>
          <a:p>
            <a:pPr marL="0" indent="0">
              <a:buNone/>
            </a:pPr>
            <a:r>
              <a:rPr lang="de-DE" b="1" dirty="0"/>
              <a:t>Mobility</a:t>
            </a:r>
          </a:p>
          <a:p>
            <a:pPr marL="0" indent="0">
              <a:buNone/>
            </a:pPr>
            <a:r>
              <a:rPr lang="de-DE" dirty="0"/>
              <a:t>Mobility </a:t>
            </a:r>
            <a:r>
              <a:rPr lang="de-DE" dirty="0" err="1"/>
              <a:t>as</a:t>
            </a:r>
            <a:r>
              <a:rPr lang="de-DE" dirty="0"/>
              <a:t> an </a:t>
            </a:r>
            <a:r>
              <a:rPr lang="de-DE" dirty="0" err="1"/>
              <a:t>opportunity</a:t>
            </a:r>
            <a:r>
              <a:rPr lang="de-DE" dirty="0"/>
              <a:t> </a:t>
            </a:r>
            <a:r>
              <a:rPr lang="de-DE" dirty="0" err="1"/>
              <a:t>to</a:t>
            </a:r>
            <a:r>
              <a:rPr lang="de-DE" dirty="0"/>
              <a:t> </a:t>
            </a:r>
            <a:r>
              <a:rPr lang="de-DE" dirty="0" err="1"/>
              <a:t>change</a:t>
            </a:r>
            <a:r>
              <a:rPr lang="de-DE" dirty="0"/>
              <a:t> </a:t>
            </a:r>
            <a:r>
              <a:rPr lang="de-DE" dirty="0" err="1"/>
              <a:t>location</a:t>
            </a:r>
            <a:r>
              <a:rPr lang="de-DE" dirty="0"/>
              <a:t> "Mobility in </a:t>
            </a:r>
            <a:r>
              <a:rPr lang="de-DE" dirty="0" err="1"/>
              <a:t>the</a:t>
            </a:r>
            <a:r>
              <a:rPr lang="de-DE" dirty="0"/>
              <a:t> </a:t>
            </a:r>
            <a:r>
              <a:rPr lang="de-DE" dirty="0" err="1"/>
              <a:t>broadest</a:t>
            </a:r>
            <a:r>
              <a:rPr lang="de-DE" dirty="0"/>
              <a:t> sense </a:t>
            </a:r>
            <a:r>
              <a:rPr lang="de-DE" dirty="0" err="1"/>
              <a:t>expresses</a:t>
            </a:r>
            <a:r>
              <a:rPr lang="de-DE" dirty="0"/>
              <a:t> </a:t>
            </a:r>
            <a:r>
              <a:rPr lang="de-DE" dirty="0" err="1"/>
              <a:t>both</a:t>
            </a:r>
            <a:r>
              <a:rPr lang="de-DE" dirty="0"/>
              <a:t> </a:t>
            </a:r>
            <a:r>
              <a:rPr lang="de-DE" dirty="0" err="1"/>
              <a:t>the</a:t>
            </a:r>
            <a:r>
              <a:rPr lang="de-DE" dirty="0"/>
              <a:t> </a:t>
            </a:r>
            <a:r>
              <a:rPr lang="de-DE" dirty="0" err="1"/>
              <a:t>desire</a:t>
            </a:r>
            <a:r>
              <a:rPr lang="de-DE" dirty="0"/>
              <a:t> </a:t>
            </a:r>
            <a:r>
              <a:rPr lang="de-DE" dirty="0" err="1"/>
              <a:t>for</a:t>
            </a:r>
            <a:r>
              <a:rPr lang="de-DE" dirty="0"/>
              <a:t> </a:t>
            </a:r>
            <a:r>
              <a:rPr lang="de-DE" dirty="0" err="1"/>
              <a:t>mobility</a:t>
            </a:r>
            <a:r>
              <a:rPr lang="de-DE" dirty="0"/>
              <a:t> and </a:t>
            </a:r>
            <a:r>
              <a:rPr lang="de-DE" dirty="0" err="1"/>
              <a:t>the</a:t>
            </a:r>
            <a:r>
              <a:rPr lang="de-DE" dirty="0"/>
              <a:t> </a:t>
            </a:r>
            <a:r>
              <a:rPr lang="de-DE" dirty="0" err="1"/>
              <a:t>degree</a:t>
            </a:r>
            <a:r>
              <a:rPr lang="de-DE" dirty="0"/>
              <a:t> </a:t>
            </a:r>
            <a:r>
              <a:rPr lang="de-DE" dirty="0" err="1"/>
              <a:t>of</a:t>
            </a:r>
            <a:r>
              <a:rPr lang="de-DE" dirty="0"/>
              <a:t> </a:t>
            </a:r>
            <a:r>
              <a:rPr lang="de-DE" dirty="0" err="1"/>
              <a:t>mobility</a:t>
            </a:r>
            <a:r>
              <a:rPr lang="de-DE" dirty="0"/>
              <a:t> </a:t>
            </a:r>
            <a:r>
              <a:rPr lang="de-DE" dirty="0" err="1"/>
              <a:t>of</a:t>
            </a:r>
            <a:r>
              <a:rPr lang="de-DE" dirty="0"/>
              <a:t> </a:t>
            </a:r>
            <a:r>
              <a:rPr lang="de-DE" dirty="0" err="1"/>
              <a:t>people</a:t>
            </a:r>
            <a:r>
              <a:rPr lang="de-DE" dirty="0"/>
              <a:t>, </a:t>
            </a:r>
            <a:r>
              <a:rPr lang="de-DE" dirty="0" err="1"/>
              <a:t>goods</a:t>
            </a:r>
            <a:r>
              <a:rPr lang="de-DE" dirty="0"/>
              <a:t> and </a:t>
            </a:r>
            <a:r>
              <a:rPr lang="de-DE" dirty="0" err="1"/>
              <a:t>messages</a:t>
            </a:r>
            <a:r>
              <a:rPr lang="de-DE" dirty="0"/>
              <a:t>. The </a:t>
            </a:r>
            <a:r>
              <a:rPr lang="de-DE" dirty="0" err="1"/>
              <a:t>demand</a:t>
            </a:r>
            <a:r>
              <a:rPr lang="de-DE" dirty="0"/>
              <a:t> </a:t>
            </a:r>
            <a:r>
              <a:rPr lang="de-DE" dirty="0" err="1"/>
              <a:t>for</a:t>
            </a:r>
            <a:r>
              <a:rPr lang="de-DE" dirty="0"/>
              <a:t> </a:t>
            </a:r>
            <a:r>
              <a:rPr lang="de-DE" dirty="0" err="1"/>
              <a:t>transport</a:t>
            </a:r>
            <a:r>
              <a:rPr lang="de-DE" dirty="0"/>
              <a:t> </a:t>
            </a:r>
            <a:r>
              <a:rPr lang="de-DE" dirty="0" err="1"/>
              <a:t>services</a:t>
            </a:r>
            <a:r>
              <a:rPr lang="de-DE" dirty="0"/>
              <a:t> </a:t>
            </a:r>
            <a:r>
              <a:rPr lang="de-DE" dirty="0" err="1"/>
              <a:t>results</a:t>
            </a:r>
            <a:r>
              <a:rPr lang="de-DE" dirty="0"/>
              <a:t> </a:t>
            </a:r>
            <a:r>
              <a:rPr lang="de-DE" dirty="0" err="1"/>
              <a:t>from</a:t>
            </a:r>
            <a:r>
              <a:rPr lang="de-DE" dirty="0"/>
              <a:t> </a:t>
            </a:r>
            <a:r>
              <a:rPr lang="de-DE" dirty="0" err="1"/>
              <a:t>the</a:t>
            </a:r>
            <a:r>
              <a:rPr lang="de-DE" dirty="0"/>
              <a:t> </a:t>
            </a:r>
            <a:r>
              <a:rPr lang="de-DE" dirty="0" err="1"/>
              <a:t>mobility</a:t>
            </a:r>
            <a:r>
              <a:rPr lang="de-DE" dirty="0"/>
              <a:t> </a:t>
            </a:r>
            <a:r>
              <a:rPr lang="de-DE" dirty="0" err="1"/>
              <a:t>wishes</a:t>
            </a:r>
            <a:r>
              <a:rPr lang="de-DE" dirty="0"/>
              <a:t>." (Kummer 2010: 41)</a:t>
            </a:r>
          </a:p>
          <a:p>
            <a:pPr marL="0" indent="0">
              <a:buNone/>
            </a:pPr>
            <a:r>
              <a:rPr lang="de-DE" b="1" dirty="0"/>
              <a:t>Traffic</a:t>
            </a:r>
          </a:p>
          <a:p>
            <a:pPr marL="0" indent="0">
              <a:buNone/>
            </a:pPr>
            <a:r>
              <a:rPr lang="de-DE" dirty="0"/>
              <a:t>Traffic </a:t>
            </a:r>
            <a:r>
              <a:rPr lang="de-DE" dirty="0" err="1"/>
              <a:t>as</a:t>
            </a:r>
            <a:r>
              <a:rPr lang="de-DE" dirty="0"/>
              <a:t> a </a:t>
            </a:r>
            <a:r>
              <a:rPr lang="de-DE" dirty="0" err="1"/>
              <a:t>realized</a:t>
            </a:r>
            <a:r>
              <a:rPr lang="de-DE" dirty="0"/>
              <a:t> </a:t>
            </a:r>
            <a:r>
              <a:rPr lang="de-DE" dirty="0" err="1"/>
              <a:t>change</a:t>
            </a:r>
            <a:r>
              <a:rPr lang="de-DE" dirty="0"/>
              <a:t> </a:t>
            </a:r>
            <a:r>
              <a:rPr lang="de-DE" dirty="0" err="1"/>
              <a:t>of</a:t>
            </a:r>
            <a:r>
              <a:rPr lang="de-DE" dirty="0"/>
              <a:t> </a:t>
            </a:r>
            <a:r>
              <a:rPr lang="de-DE" dirty="0" err="1"/>
              <a:t>location</a:t>
            </a:r>
            <a:r>
              <a:rPr lang="de-DE" dirty="0"/>
              <a:t> "The </a:t>
            </a:r>
            <a:r>
              <a:rPr lang="de-DE" dirty="0" err="1"/>
              <a:t>term</a:t>
            </a:r>
            <a:r>
              <a:rPr lang="de-DE" dirty="0"/>
              <a:t> </a:t>
            </a:r>
            <a:r>
              <a:rPr lang="de-DE" dirty="0" err="1"/>
              <a:t>transport</a:t>
            </a:r>
            <a:r>
              <a:rPr lang="de-DE" dirty="0"/>
              <a:t> </a:t>
            </a:r>
            <a:r>
              <a:rPr lang="de-DE" dirty="0" err="1"/>
              <a:t>covers</a:t>
            </a:r>
            <a:r>
              <a:rPr lang="de-DE" dirty="0"/>
              <a:t> all </a:t>
            </a:r>
            <a:r>
              <a:rPr lang="de-DE" dirty="0" err="1"/>
              <a:t>activities</a:t>
            </a:r>
            <a:r>
              <a:rPr lang="de-DE" dirty="0"/>
              <a:t> </a:t>
            </a:r>
            <a:r>
              <a:rPr lang="de-DE" dirty="0" err="1"/>
              <a:t>that</a:t>
            </a:r>
            <a:r>
              <a:rPr lang="de-DE" dirty="0"/>
              <a:t> </a:t>
            </a:r>
            <a:r>
              <a:rPr lang="de-DE" dirty="0" err="1"/>
              <a:t>together</a:t>
            </a:r>
            <a:r>
              <a:rPr lang="de-DE" dirty="0"/>
              <a:t> form </a:t>
            </a:r>
            <a:r>
              <a:rPr lang="de-DE" dirty="0" err="1"/>
              <a:t>the</a:t>
            </a:r>
            <a:r>
              <a:rPr lang="de-DE" dirty="0"/>
              <a:t> </a:t>
            </a:r>
            <a:r>
              <a:rPr lang="de-DE" dirty="0" err="1"/>
              <a:t>process</a:t>
            </a:r>
            <a:r>
              <a:rPr lang="de-DE" dirty="0"/>
              <a:t> </a:t>
            </a:r>
            <a:r>
              <a:rPr lang="de-DE" dirty="0" err="1"/>
              <a:t>of</a:t>
            </a:r>
            <a:r>
              <a:rPr lang="de-DE" dirty="0"/>
              <a:t> </a:t>
            </a:r>
            <a:r>
              <a:rPr lang="de-DE" dirty="0" err="1"/>
              <a:t>moving</a:t>
            </a:r>
            <a:r>
              <a:rPr lang="de-DE" dirty="0"/>
              <a:t> </a:t>
            </a:r>
            <a:r>
              <a:rPr lang="de-DE" dirty="0" err="1"/>
              <a:t>people</a:t>
            </a:r>
            <a:r>
              <a:rPr lang="de-DE" dirty="0"/>
              <a:t>, </a:t>
            </a:r>
            <a:r>
              <a:rPr lang="de-DE" dirty="0" err="1"/>
              <a:t>goods</a:t>
            </a:r>
            <a:r>
              <a:rPr lang="de-DE" dirty="0"/>
              <a:t> and </a:t>
            </a:r>
            <a:r>
              <a:rPr lang="de-DE" dirty="0" err="1"/>
              <a:t>messages</a:t>
            </a:r>
            <a:r>
              <a:rPr lang="de-DE" dirty="0"/>
              <a:t>. This </a:t>
            </a:r>
            <a:r>
              <a:rPr lang="de-DE" dirty="0" err="1"/>
              <a:t>includes</a:t>
            </a:r>
            <a:r>
              <a:rPr lang="de-DE" dirty="0"/>
              <a:t> support </a:t>
            </a:r>
            <a:r>
              <a:rPr lang="de-DE" dirty="0" err="1"/>
              <a:t>processes</a:t>
            </a:r>
            <a:r>
              <a:rPr lang="de-DE" dirty="0"/>
              <a:t> such </a:t>
            </a:r>
            <a:r>
              <a:rPr lang="de-DE" dirty="0" err="1"/>
              <a:t>as</a:t>
            </a:r>
            <a:r>
              <a:rPr lang="de-DE" dirty="0"/>
              <a:t> </a:t>
            </a:r>
            <a:r>
              <a:rPr lang="de-DE" dirty="0" err="1"/>
              <a:t>storage</a:t>
            </a:r>
            <a:r>
              <a:rPr lang="de-DE" dirty="0"/>
              <a:t> and </a:t>
            </a:r>
            <a:r>
              <a:rPr lang="de-DE" dirty="0" err="1"/>
              <a:t>handling</a:t>
            </a:r>
            <a:r>
              <a:rPr lang="de-DE" dirty="0"/>
              <a:t> </a:t>
            </a:r>
            <a:r>
              <a:rPr lang="de-DE" dirty="0" err="1"/>
              <a:t>processes</a:t>
            </a:r>
            <a:r>
              <a:rPr lang="de-DE" dirty="0"/>
              <a:t>, </a:t>
            </a:r>
            <a:r>
              <a:rPr lang="de-DE" dirty="0" err="1"/>
              <a:t>insofar</a:t>
            </a:r>
            <a:r>
              <a:rPr lang="de-DE" dirty="0"/>
              <a:t> </a:t>
            </a:r>
            <a:r>
              <a:rPr lang="de-DE" dirty="0" err="1"/>
              <a:t>as</a:t>
            </a:r>
            <a:r>
              <a:rPr lang="de-DE" dirty="0"/>
              <a:t> </a:t>
            </a:r>
            <a:r>
              <a:rPr lang="de-DE" dirty="0" err="1"/>
              <a:t>they</a:t>
            </a:r>
            <a:r>
              <a:rPr lang="de-DE" dirty="0"/>
              <a:t> </a:t>
            </a:r>
            <a:r>
              <a:rPr lang="de-DE" dirty="0" err="1"/>
              <a:t>are</a:t>
            </a:r>
            <a:r>
              <a:rPr lang="de-DE" dirty="0"/>
              <a:t> </a:t>
            </a:r>
            <a:r>
              <a:rPr lang="de-DE" dirty="0" err="1"/>
              <a:t>part</a:t>
            </a:r>
            <a:r>
              <a:rPr lang="de-DE" dirty="0"/>
              <a:t> </a:t>
            </a:r>
            <a:r>
              <a:rPr lang="de-DE" dirty="0" err="1"/>
              <a:t>of</a:t>
            </a:r>
            <a:r>
              <a:rPr lang="de-DE" dirty="0"/>
              <a:t> </a:t>
            </a:r>
            <a:r>
              <a:rPr lang="de-DE" dirty="0" err="1"/>
              <a:t>the</a:t>
            </a:r>
            <a:r>
              <a:rPr lang="de-DE" dirty="0"/>
              <a:t> </a:t>
            </a:r>
            <a:r>
              <a:rPr lang="de-DE" dirty="0" err="1"/>
              <a:t>movement</a:t>
            </a:r>
            <a:r>
              <a:rPr lang="de-DE" dirty="0"/>
              <a:t> </a:t>
            </a:r>
            <a:r>
              <a:rPr lang="de-DE" dirty="0" err="1"/>
              <a:t>process</a:t>
            </a:r>
            <a:r>
              <a:rPr lang="de-DE" dirty="0"/>
              <a:t>." (Kummer 2010: 33)</a:t>
            </a:r>
          </a:p>
          <a:p>
            <a:pPr marL="0" indent="0">
              <a:buNone/>
            </a:pPr>
            <a:r>
              <a:rPr lang="de-DE" b="1" dirty="0"/>
              <a:t>-&gt; Traffic </a:t>
            </a:r>
            <a:r>
              <a:rPr lang="de-DE" b="1" dirty="0" err="1"/>
              <a:t>as</a:t>
            </a:r>
            <a:r>
              <a:rPr lang="de-DE" b="1" dirty="0"/>
              <a:t> a </a:t>
            </a:r>
            <a:r>
              <a:rPr lang="de-DE" b="1" dirty="0" err="1"/>
              <a:t>consequence</a:t>
            </a:r>
            <a:r>
              <a:rPr lang="de-DE" b="1" dirty="0"/>
              <a:t> </a:t>
            </a:r>
            <a:r>
              <a:rPr lang="de-DE" b="1" dirty="0" err="1"/>
              <a:t>of</a:t>
            </a:r>
            <a:r>
              <a:rPr lang="de-DE" b="1" dirty="0"/>
              <a:t> </a:t>
            </a:r>
            <a:r>
              <a:rPr lang="de-DE" b="1" dirty="0" err="1"/>
              <a:t>mobility</a:t>
            </a:r>
            <a:endParaRPr lang="de-DE" b="1" dirty="0"/>
          </a:p>
          <a:p>
            <a:endParaRPr lang="pl-PL" dirty="0"/>
          </a:p>
        </p:txBody>
      </p:sp>
    </p:spTree>
    <p:extLst>
      <p:ext uri="{BB962C8B-B14F-4D97-AF65-F5344CB8AC3E}">
        <p14:creationId xmlns:p14="http://schemas.microsoft.com/office/powerpoint/2010/main" val="285424475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527F2-E347-A87F-36BF-63840C0B208D}"/>
              </a:ext>
            </a:extLst>
          </p:cNvPr>
          <p:cNvSpPr>
            <a:spLocks noGrp="1"/>
          </p:cNvSpPr>
          <p:nvPr>
            <p:ph type="title"/>
          </p:nvPr>
        </p:nvSpPr>
        <p:spPr>
          <a:xfrm>
            <a:off x="603252" y="539751"/>
            <a:ext cx="8056653" cy="717551"/>
          </a:xfrm>
        </p:spPr>
        <p:txBody>
          <a:bodyPr/>
          <a:lstStyle/>
          <a:p>
            <a:r>
              <a:rPr lang="de-DE" dirty="0" err="1"/>
              <a:t>Reasons</a:t>
            </a:r>
            <a:r>
              <a:rPr lang="de-DE" dirty="0"/>
              <a:t> </a:t>
            </a:r>
            <a:r>
              <a:rPr lang="de-DE" dirty="0" err="1"/>
              <a:t>for</a:t>
            </a:r>
            <a:r>
              <a:rPr lang="de-DE" dirty="0"/>
              <a:t> </a:t>
            </a:r>
            <a:r>
              <a:rPr lang="de-DE" dirty="0" err="1"/>
              <a:t>choosing</a:t>
            </a:r>
            <a:r>
              <a:rPr lang="de-DE" dirty="0"/>
              <a:t> a </a:t>
            </a:r>
            <a:r>
              <a:rPr lang="de-DE" dirty="0" err="1"/>
              <a:t>mode</a:t>
            </a:r>
            <a:r>
              <a:rPr lang="de-DE" dirty="0"/>
              <a:t> </a:t>
            </a:r>
            <a:r>
              <a:rPr lang="de-DE" dirty="0" err="1"/>
              <a:t>of</a:t>
            </a:r>
            <a:r>
              <a:rPr lang="de-DE" dirty="0"/>
              <a:t> </a:t>
            </a:r>
            <a:r>
              <a:rPr lang="de-DE" dirty="0" err="1"/>
              <a:t>transport</a:t>
            </a:r>
            <a:endParaRPr lang="de-DE" dirty="0"/>
          </a:p>
        </p:txBody>
      </p:sp>
      <p:pic>
        <p:nvPicPr>
          <p:cNvPr id="5" name="Grafik 4" descr="Ein Bild, das Text, Screenshot, Schrift, Zahl enthält.&#10;&#10;KI-generierte Inhalte können fehlerhaft sein.">
            <a:extLst>
              <a:ext uri="{FF2B5EF4-FFF2-40B4-BE49-F238E27FC236}">
                <a16:creationId xmlns:a16="http://schemas.microsoft.com/office/drawing/2014/main" id="{7A1A1624-A0D6-2D38-D1F8-54AF9A66C10E}"/>
              </a:ext>
            </a:extLst>
          </p:cNvPr>
          <p:cNvPicPr>
            <a:picLocks noChangeAspect="1"/>
          </p:cNvPicPr>
          <p:nvPr/>
        </p:nvPicPr>
        <p:blipFill>
          <a:blip r:embed="rId2">
            <a:extLst>
              <a:ext uri="{28A0092B-C50C-407E-A947-70E740481C1C}">
                <a14:useLocalDpi xmlns:a14="http://schemas.microsoft.com/office/drawing/2010/main" val="0"/>
              </a:ext>
            </a:extLst>
          </a:blip>
          <a:srcRect l="1089" t="4500" r="21679" b="35246"/>
          <a:stretch>
            <a:fillRect/>
          </a:stretch>
        </p:blipFill>
        <p:spPr>
          <a:xfrm>
            <a:off x="1357668" y="1398495"/>
            <a:ext cx="9476663" cy="5230846"/>
          </a:xfrm>
          <a:prstGeom prst="rect">
            <a:avLst/>
          </a:prstGeom>
        </p:spPr>
      </p:pic>
      <p:sp>
        <p:nvSpPr>
          <p:cNvPr id="6" name="Textfeld 5">
            <a:extLst>
              <a:ext uri="{FF2B5EF4-FFF2-40B4-BE49-F238E27FC236}">
                <a16:creationId xmlns:a16="http://schemas.microsoft.com/office/drawing/2014/main" id="{05B16796-5D78-4F2B-A352-E5FA9C3B5292}"/>
              </a:ext>
            </a:extLst>
          </p:cNvPr>
          <p:cNvSpPr txBox="1"/>
          <p:nvPr/>
        </p:nvSpPr>
        <p:spPr>
          <a:xfrm>
            <a:off x="9864763" y="5952361"/>
            <a:ext cx="1208442"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a:ln>
                  <a:noFill/>
                </a:ln>
                <a:solidFill>
                  <a:srgbClr val="000000"/>
                </a:solidFill>
                <a:effectLst/>
                <a:uFillTx/>
                <a:latin typeface="+mn-lt"/>
                <a:ea typeface="+mn-ea"/>
                <a:cs typeface="+mn-cs"/>
                <a:sym typeface="Helvetica Neue"/>
              </a:rPr>
              <a:t>VCD 2014: 19</a:t>
            </a:r>
          </a:p>
        </p:txBody>
      </p:sp>
    </p:spTree>
    <p:extLst>
      <p:ext uri="{BB962C8B-B14F-4D97-AF65-F5344CB8AC3E}">
        <p14:creationId xmlns:p14="http://schemas.microsoft.com/office/powerpoint/2010/main" val="96190941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F15BF1-5CA0-D421-3BB7-F620620E847F}"/>
              </a:ext>
            </a:extLst>
          </p:cNvPr>
          <p:cNvSpPr>
            <a:spLocks noGrp="1"/>
          </p:cNvSpPr>
          <p:nvPr>
            <p:ph type="title"/>
          </p:nvPr>
        </p:nvSpPr>
        <p:spPr>
          <a:xfrm>
            <a:off x="603252" y="539751"/>
            <a:ext cx="7626347" cy="717551"/>
          </a:xfrm>
        </p:spPr>
        <p:txBody>
          <a:bodyPr/>
          <a:lstStyle/>
          <a:p>
            <a:r>
              <a:rPr lang="de-DE" dirty="0" err="1"/>
              <a:t>Reasons</a:t>
            </a:r>
            <a:r>
              <a:rPr lang="de-DE" dirty="0"/>
              <a:t> </a:t>
            </a:r>
            <a:r>
              <a:rPr lang="de-DE" dirty="0" err="1"/>
              <a:t>for</a:t>
            </a:r>
            <a:r>
              <a:rPr lang="de-DE" dirty="0"/>
              <a:t> </a:t>
            </a:r>
            <a:r>
              <a:rPr lang="de-DE" dirty="0" err="1"/>
              <a:t>choosing</a:t>
            </a:r>
            <a:r>
              <a:rPr lang="de-DE" dirty="0"/>
              <a:t> a </a:t>
            </a:r>
            <a:r>
              <a:rPr lang="de-DE" dirty="0" err="1"/>
              <a:t>mode</a:t>
            </a:r>
            <a:r>
              <a:rPr lang="de-DE" dirty="0"/>
              <a:t> </a:t>
            </a:r>
            <a:r>
              <a:rPr lang="de-DE" dirty="0" err="1"/>
              <a:t>of</a:t>
            </a:r>
            <a:r>
              <a:rPr lang="de-DE" dirty="0"/>
              <a:t> </a:t>
            </a:r>
            <a:r>
              <a:rPr lang="de-DE" dirty="0" err="1"/>
              <a:t>transport</a:t>
            </a:r>
            <a:endParaRPr lang="de-DE" dirty="0"/>
          </a:p>
        </p:txBody>
      </p:sp>
      <p:pic>
        <p:nvPicPr>
          <p:cNvPr id="5" name="Grafik 4" descr="Ein Bild, das Text, Screenshot, Schrift, Zahl enthält.&#10;&#10;KI-generierte Inhalte können fehlerhaft sein.">
            <a:extLst>
              <a:ext uri="{FF2B5EF4-FFF2-40B4-BE49-F238E27FC236}">
                <a16:creationId xmlns:a16="http://schemas.microsoft.com/office/drawing/2014/main" id="{3382C20F-3064-4C32-2700-36F50D45FB3B}"/>
              </a:ext>
            </a:extLst>
          </p:cNvPr>
          <p:cNvPicPr>
            <a:picLocks noChangeAspect="1"/>
          </p:cNvPicPr>
          <p:nvPr/>
        </p:nvPicPr>
        <p:blipFill>
          <a:blip r:embed="rId2">
            <a:extLst>
              <a:ext uri="{28A0092B-C50C-407E-A947-70E740481C1C}">
                <a14:useLocalDpi xmlns:a14="http://schemas.microsoft.com/office/drawing/2010/main" val="0"/>
              </a:ext>
            </a:extLst>
          </a:blip>
          <a:srcRect t="1761" r="41056" b="40136"/>
          <a:stretch>
            <a:fillRect/>
          </a:stretch>
        </p:blipFill>
        <p:spPr>
          <a:xfrm>
            <a:off x="205219" y="1694700"/>
            <a:ext cx="6371979" cy="4443803"/>
          </a:xfrm>
          <a:prstGeom prst="rect">
            <a:avLst/>
          </a:prstGeom>
        </p:spPr>
      </p:pic>
      <p:pic>
        <p:nvPicPr>
          <p:cNvPr id="7" name="Grafik 6" descr="Ein Bild, das Text, Screenshot, Fahrrad, Design enthält.&#10;&#10;KI-generierte Inhalte können fehlerhaft sein.">
            <a:extLst>
              <a:ext uri="{FF2B5EF4-FFF2-40B4-BE49-F238E27FC236}">
                <a16:creationId xmlns:a16="http://schemas.microsoft.com/office/drawing/2014/main" id="{6FFA5014-F5D3-2BE5-A769-9E92DBC43EB9}"/>
              </a:ext>
            </a:extLst>
          </p:cNvPr>
          <p:cNvPicPr>
            <a:picLocks noChangeAspect="1"/>
          </p:cNvPicPr>
          <p:nvPr/>
        </p:nvPicPr>
        <p:blipFill>
          <a:blip r:embed="rId3">
            <a:extLst>
              <a:ext uri="{28A0092B-C50C-407E-A947-70E740481C1C}">
                <a14:useLocalDpi xmlns:a14="http://schemas.microsoft.com/office/drawing/2010/main" val="0"/>
              </a:ext>
            </a:extLst>
          </a:blip>
          <a:srcRect t="5673" r="55036" b="34072"/>
          <a:stretch>
            <a:fillRect/>
          </a:stretch>
        </p:blipFill>
        <p:spPr>
          <a:xfrm>
            <a:off x="6577197" y="1694700"/>
            <a:ext cx="4610755" cy="4371339"/>
          </a:xfrm>
          <a:prstGeom prst="rect">
            <a:avLst/>
          </a:prstGeom>
        </p:spPr>
      </p:pic>
    </p:spTree>
    <p:extLst>
      <p:ext uri="{BB962C8B-B14F-4D97-AF65-F5344CB8AC3E}">
        <p14:creationId xmlns:p14="http://schemas.microsoft.com/office/powerpoint/2010/main" val="372999418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E1E51-588D-7262-B2A8-C1EAA6447AF9}"/>
              </a:ext>
            </a:extLst>
          </p:cNvPr>
          <p:cNvSpPr>
            <a:spLocks noGrp="1"/>
          </p:cNvSpPr>
          <p:nvPr>
            <p:ph type="title"/>
          </p:nvPr>
        </p:nvSpPr>
        <p:spPr>
          <a:xfrm>
            <a:off x="603253" y="539751"/>
            <a:ext cx="7282102" cy="717551"/>
          </a:xfrm>
        </p:spPr>
        <p:txBody>
          <a:bodyPr/>
          <a:lstStyle/>
          <a:p>
            <a:r>
              <a:rPr lang="de-DE" dirty="0" err="1"/>
              <a:t>Why</a:t>
            </a:r>
            <a:r>
              <a:rPr lang="de-DE" dirty="0"/>
              <a:t> do </a:t>
            </a:r>
            <a:r>
              <a:rPr lang="de-DE" dirty="0" err="1"/>
              <a:t>we</a:t>
            </a:r>
            <a:r>
              <a:rPr lang="de-DE" dirty="0"/>
              <a:t> </a:t>
            </a:r>
            <a:r>
              <a:rPr lang="de-DE" dirty="0" err="1"/>
              <a:t>want</a:t>
            </a:r>
            <a:r>
              <a:rPr lang="de-DE" dirty="0"/>
              <a:t> </a:t>
            </a:r>
            <a:r>
              <a:rPr lang="de-DE" dirty="0" err="1"/>
              <a:t>to</a:t>
            </a:r>
            <a:r>
              <a:rPr lang="de-DE" dirty="0"/>
              <a:t> </a:t>
            </a:r>
            <a:r>
              <a:rPr lang="de-DE" dirty="0" err="1"/>
              <a:t>explain</a:t>
            </a:r>
            <a:r>
              <a:rPr lang="de-DE" dirty="0"/>
              <a:t> </a:t>
            </a:r>
            <a:r>
              <a:rPr lang="de-DE" dirty="0" err="1"/>
              <a:t>mobility</a:t>
            </a:r>
            <a:r>
              <a:rPr lang="de-DE" dirty="0"/>
              <a:t> </a:t>
            </a:r>
            <a:r>
              <a:rPr lang="de-DE" dirty="0" err="1"/>
              <a:t>behaviour</a:t>
            </a:r>
            <a:r>
              <a:rPr lang="de-DE" dirty="0"/>
              <a:t>?</a:t>
            </a:r>
          </a:p>
        </p:txBody>
      </p:sp>
      <p:pic>
        <p:nvPicPr>
          <p:cNvPr id="6" name="Grafik 5" descr="Ein Bild, das Text, Screenshot, Schrift, Design enthält.&#10;&#10;KI-generierte Inhalte können fehlerhaft sein.">
            <a:extLst>
              <a:ext uri="{FF2B5EF4-FFF2-40B4-BE49-F238E27FC236}">
                <a16:creationId xmlns:a16="http://schemas.microsoft.com/office/drawing/2014/main" id="{42F1C1A8-0E6B-6851-3A5A-D9A7E650A701}"/>
              </a:ext>
            </a:extLst>
          </p:cNvPr>
          <p:cNvPicPr>
            <a:picLocks noChangeAspect="1"/>
          </p:cNvPicPr>
          <p:nvPr/>
        </p:nvPicPr>
        <p:blipFill>
          <a:blip r:embed="rId2">
            <a:extLst>
              <a:ext uri="{28A0092B-C50C-407E-A947-70E740481C1C}">
                <a14:useLocalDpi xmlns:a14="http://schemas.microsoft.com/office/drawing/2010/main" val="0"/>
              </a:ext>
            </a:extLst>
          </a:blip>
          <a:srcRect t="4891" r="16420" b="44049"/>
          <a:stretch>
            <a:fillRect/>
          </a:stretch>
        </p:blipFill>
        <p:spPr>
          <a:xfrm>
            <a:off x="1010919" y="1531513"/>
            <a:ext cx="9800515" cy="4235909"/>
          </a:xfrm>
          <a:prstGeom prst="rect">
            <a:avLst/>
          </a:prstGeom>
        </p:spPr>
      </p:pic>
    </p:spTree>
    <p:extLst>
      <p:ext uri="{BB962C8B-B14F-4D97-AF65-F5344CB8AC3E}">
        <p14:creationId xmlns:p14="http://schemas.microsoft.com/office/powerpoint/2010/main" val="215280988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7011B-3F92-FEE8-6317-C4B1D0AF2D2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87F4EE-9CAE-B29B-5253-7E123F011A67}"/>
              </a:ext>
            </a:extLst>
          </p:cNvPr>
          <p:cNvSpPr>
            <a:spLocks noGrp="1"/>
          </p:cNvSpPr>
          <p:nvPr>
            <p:ph type="title"/>
          </p:nvPr>
        </p:nvSpPr>
        <p:spPr>
          <a:xfrm>
            <a:off x="603253" y="539751"/>
            <a:ext cx="7282102" cy="717551"/>
          </a:xfrm>
        </p:spPr>
        <p:txBody>
          <a:bodyPr/>
          <a:lstStyle/>
          <a:p>
            <a:r>
              <a:rPr lang="de-DE" dirty="0" err="1"/>
              <a:t>Why</a:t>
            </a:r>
            <a:r>
              <a:rPr lang="de-DE" dirty="0"/>
              <a:t> do </a:t>
            </a:r>
            <a:r>
              <a:rPr lang="de-DE" dirty="0" err="1"/>
              <a:t>we</a:t>
            </a:r>
            <a:r>
              <a:rPr lang="de-DE" dirty="0"/>
              <a:t> </a:t>
            </a:r>
            <a:r>
              <a:rPr lang="de-DE" dirty="0" err="1"/>
              <a:t>want</a:t>
            </a:r>
            <a:r>
              <a:rPr lang="de-DE" dirty="0"/>
              <a:t> </a:t>
            </a:r>
            <a:r>
              <a:rPr lang="de-DE" dirty="0" err="1"/>
              <a:t>to</a:t>
            </a:r>
            <a:r>
              <a:rPr lang="de-DE" dirty="0"/>
              <a:t> </a:t>
            </a:r>
            <a:r>
              <a:rPr lang="de-DE" dirty="0" err="1"/>
              <a:t>explain</a:t>
            </a:r>
            <a:r>
              <a:rPr lang="de-DE" dirty="0"/>
              <a:t> </a:t>
            </a:r>
            <a:r>
              <a:rPr lang="de-DE" dirty="0" err="1"/>
              <a:t>mobility</a:t>
            </a:r>
            <a:r>
              <a:rPr lang="de-DE" dirty="0"/>
              <a:t> </a:t>
            </a:r>
            <a:r>
              <a:rPr lang="de-DE" dirty="0" err="1"/>
              <a:t>behaviour</a:t>
            </a:r>
            <a:r>
              <a:rPr lang="de-DE" dirty="0"/>
              <a:t>?</a:t>
            </a:r>
          </a:p>
        </p:txBody>
      </p:sp>
      <p:pic>
        <p:nvPicPr>
          <p:cNvPr id="6" name="Grafik 5" descr="Ein Bild, das Text, Screenshot, Schrift, Design enthält.&#10;&#10;KI-generierte Inhalte können fehlerhaft sein.">
            <a:extLst>
              <a:ext uri="{FF2B5EF4-FFF2-40B4-BE49-F238E27FC236}">
                <a16:creationId xmlns:a16="http://schemas.microsoft.com/office/drawing/2014/main" id="{2C4804C1-C77B-7836-D906-D00C311C76C8}"/>
              </a:ext>
            </a:extLst>
          </p:cNvPr>
          <p:cNvPicPr>
            <a:picLocks noChangeAspect="1"/>
          </p:cNvPicPr>
          <p:nvPr/>
        </p:nvPicPr>
        <p:blipFill>
          <a:blip r:embed="rId2">
            <a:extLst>
              <a:ext uri="{28A0092B-C50C-407E-A947-70E740481C1C}">
                <a14:useLocalDpi xmlns:a14="http://schemas.microsoft.com/office/drawing/2010/main" val="0"/>
              </a:ext>
            </a:extLst>
          </a:blip>
          <a:srcRect t="4891" r="16420" b="44049"/>
          <a:stretch>
            <a:fillRect/>
          </a:stretch>
        </p:blipFill>
        <p:spPr>
          <a:xfrm>
            <a:off x="1010919" y="1531513"/>
            <a:ext cx="9800515" cy="4235909"/>
          </a:xfrm>
          <a:prstGeom prst="rect">
            <a:avLst/>
          </a:prstGeom>
        </p:spPr>
      </p:pic>
      <p:sp>
        <p:nvSpPr>
          <p:cNvPr id="3" name="Oval 2">
            <a:extLst>
              <a:ext uri="{FF2B5EF4-FFF2-40B4-BE49-F238E27FC236}">
                <a16:creationId xmlns:a16="http://schemas.microsoft.com/office/drawing/2014/main" id="{C26E81B0-C440-4474-ED8C-26C90B168337}"/>
              </a:ext>
            </a:extLst>
          </p:cNvPr>
          <p:cNvSpPr/>
          <p:nvPr/>
        </p:nvSpPr>
        <p:spPr>
          <a:xfrm>
            <a:off x="1010919" y="2714625"/>
            <a:ext cx="4689794" cy="1414463"/>
          </a:xfrm>
          <a:prstGeom prst="ellipse">
            <a:avLst/>
          </a:prstGeom>
          <a:no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feld 3">
            <a:extLst>
              <a:ext uri="{FF2B5EF4-FFF2-40B4-BE49-F238E27FC236}">
                <a16:creationId xmlns:a16="http://schemas.microsoft.com/office/drawing/2014/main" id="{CDEB26B3-EC7F-5265-EB29-33044FA6C156}"/>
              </a:ext>
            </a:extLst>
          </p:cNvPr>
          <p:cNvSpPr txBox="1"/>
          <p:nvPr/>
        </p:nvSpPr>
        <p:spPr>
          <a:xfrm>
            <a:off x="603253" y="5092303"/>
            <a:ext cx="4657725" cy="15660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600" b="1" dirty="0"/>
              <a:t>In </a:t>
            </a:r>
            <a:r>
              <a:rPr lang="de-DE" sz="1600" b="1" dirty="0" err="1"/>
              <a:t>order</a:t>
            </a:r>
            <a:r>
              <a:rPr lang="de-DE" sz="1600" b="1" dirty="0"/>
              <a:t> </a:t>
            </a:r>
            <a:r>
              <a:rPr lang="de-DE" sz="1600" b="1" dirty="0" err="1"/>
              <a:t>to</a:t>
            </a:r>
            <a:r>
              <a:rPr lang="de-DE" sz="1600" b="1" dirty="0"/>
              <a:t> </a:t>
            </a:r>
            <a:r>
              <a:rPr lang="de-DE" sz="1600" b="1" dirty="0" err="1"/>
              <a:t>have</a:t>
            </a:r>
            <a:r>
              <a:rPr lang="de-DE" sz="1600" b="1" dirty="0"/>
              <a:t> a </a:t>
            </a:r>
            <a:r>
              <a:rPr lang="de-DE" sz="1600" b="1" dirty="0" err="1"/>
              <a:t>targeted</a:t>
            </a:r>
            <a:r>
              <a:rPr lang="de-DE" sz="1600" b="1" dirty="0"/>
              <a:t> </a:t>
            </a:r>
            <a:r>
              <a:rPr lang="de-DE" sz="1600" b="1" dirty="0" err="1"/>
              <a:t>influence</a:t>
            </a:r>
            <a:r>
              <a:rPr lang="de-DE" sz="1600" b="1" dirty="0"/>
              <a:t> on </a:t>
            </a:r>
            <a:r>
              <a:rPr lang="de-DE" sz="1600" b="1" dirty="0" err="1"/>
              <a:t>people's</a:t>
            </a:r>
            <a:r>
              <a:rPr lang="de-DE" sz="1600" b="1" dirty="0"/>
              <a:t> </a:t>
            </a:r>
            <a:r>
              <a:rPr lang="de-DE" sz="1600" b="1" dirty="0" err="1"/>
              <a:t>mobility</a:t>
            </a:r>
            <a:r>
              <a:rPr lang="de-DE" sz="1600" b="1" dirty="0"/>
              <a:t> </a:t>
            </a:r>
            <a:r>
              <a:rPr lang="de-DE" sz="1600" b="1" dirty="0" err="1"/>
              <a:t>behavior</a:t>
            </a:r>
            <a:r>
              <a:rPr lang="de-DE" sz="1600" b="1" dirty="0"/>
              <a:t>, </a:t>
            </a:r>
            <a:r>
              <a:rPr lang="de-DE" sz="1600" b="1" dirty="0" err="1"/>
              <a:t>it</a:t>
            </a:r>
            <a:r>
              <a:rPr lang="de-DE" sz="1600" b="1" dirty="0"/>
              <a:t> </a:t>
            </a:r>
            <a:r>
              <a:rPr lang="de-DE" sz="1600" b="1" dirty="0" err="1"/>
              <a:t>is</a:t>
            </a:r>
            <a:r>
              <a:rPr lang="de-DE" sz="1600" b="1" dirty="0"/>
              <a:t> </a:t>
            </a:r>
            <a:r>
              <a:rPr lang="de-DE" sz="1600" b="1" dirty="0" err="1"/>
              <a:t>first</a:t>
            </a:r>
            <a:r>
              <a:rPr lang="de-DE" sz="1600" b="1" dirty="0"/>
              <a:t> </a:t>
            </a:r>
            <a:r>
              <a:rPr lang="de-DE" sz="1600" b="1" dirty="0" err="1"/>
              <a:t>necessary</a:t>
            </a:r>
            <a:r>
              <a:rPr lang="de-DE" sz="1600" b="1" dirty="0"/>
              <a:t> </a:t>
            </a:r>
            <a:r>
              <a:rPr lang="de-DE" sz="1600" b="1" dirty="0" err="1"/>
              <a:t>to</a:t>
            </a:r>
            <a:r>
              <a:rPr lang="de-DE" sz="1600" b="1" dirty="0"/>
              <a:t> </a:t>
            </a:r>
            <a:r>
              <a:rPr lang="de-DE" sz="1600" b="1" dirty="0" err="1"/>
              <a:t>understand</a:t>
            </a:r>
            <a:r>
              <a:rPr lang="de-DE" sz="1600" b="1" dirty="0"/>
              <a:t> </a:t>
            </a:r>
            <a:r>
              <a:rPr lang="de-DE" sz="1600" b="1" dirty="0" err="1"/>
              <a:t>mobility</a:t>
            </a:r>
            <a:r>
              <a:rPr lang="de-DE" sz="1600" b="1" dirty="0"/>
              <a:t> </a:t>
            </a:r>
            <a:r>
              <a:rPr lang="de-DE" sz="1600" b="1" dirty="0" err="1"/>
              <a:t>behavior</a:t>
            </a:r>
            <a:r>
              <a:rPr lang="de-DE" sz="1600" b="1" dirty="0"/>
              <a:t> and </a:t>
            </a:r>
            <a:r>
              <a:rPr lang="de-DE" sz="1600" b="1" dirty="0" err="1"/>
              <a:t>the</a:t>
            </a:r>
            <a:r>
              <a:rPr lang="de-DE" sz="1600" b="1" dirty="0"/>
              <a:t> </a:t>
            </a:r>
            <a:r>
              <a:rPr lang="de-DE" sz="1600" b="1" dirty="0" err="1"/>
              <a:t>reasons</a:t>
            </a:r>
            <a:r>
              <a:rPr lang="de-DE" sz="1600" b="1" dirty="0"/>
              <a:t> </a:t>
            </a:r>
            <a:r>
              <a:rPr lang="de-DE" sz="1600" b="1" dirty="0" err="1"/>
              <a:t>behind</a:t>
            </a:r>
            <a:r>
              <a:rPr lang="de-DE" sz="1600" b="1" dirty="0"/>
              <a:t> it.</a:t>
            </a:r>
            <a:endParaRPr kumimoji="0" lang="de-DE" sz="1600" b="1" i="0" u="none" strike="noStrike" cap="none" spc="0" normalizeH="0" baseline="0" dirty="0">
              <a:ln>
                <a:noFill/>
              </a:ln>
              <a:solidFill>
                <a:srgbClr val="000000"/>
              </a:solidFill>
              <a:effectLst/>
              <a:uFillTx/>
              <a:latin typeface="+mn-lt"/>
              <a:ea typeface="+mn-ea"/>
              <a:cs typeface="+mn-cs"/>
              <a:sym typeface="Helvetica Neue"/>
            </a:endParaRPr>
          </a:p>
        </p:txBody>
      </p:sp>
      <p:cxnSp>
        <p:nvCxnSpPr>
          <p:cNvPr id="7" name="Gewinkelte Verbindung 6">
            <a:extLst>
              <a:ext uri="{FF2B5EF4-FFF2-40B4-BE49-F238E27FC236}">
                <a16:creationId xmlns:a16="http://schemas.microsoft.com/office/drawing/2014/main" id="{FBEA8893-393A-0158-4466-BA99DCCFEF62}"/>
              </a:ext>
            </a:extLst>
          </p:cNvPr>
          <p:cNvCxnSpPr>
            <a:cxnSpLocks/>
            <a:stCxn id="3" idx="2"/>
            <a:endCxn id="4" idx="1"/>
          </p:cNvCxnSpPr>
          <p:nvPr/>
        </p:nvCxnSpPr>
        <p:spPr>
          <a:xfrm rot="10800000" flipV="1">
            <a:off x="603253" y="3421856"/>
            <a:ext cx="407666" cy="2453481"/>
          </a:xfrm>
          <a:prstGeom prst="bentConnector3">
            <a:avLst>
              <a:gd name="adj1" fmla="val 156075"/>
            </a:avLst>
          </a:prstGeom>
          <a:ln w="28575">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135520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81834-48A7-FB1F-75F0-03975515A098}"/>
              </a:ext>
            </a:extLst>
          </p:cNvPr>
          <p:cNvSpPr>
            <a:spLocks noGrp="1"/>
          </p:cNvSpPr>
          <p:nvPr>
            <p:ph type="title"/>
          </p:nvPr>
        </p:nvSpPr>
        <p:spPr>
          <a:xfrm>
            <a:off x="603252" y="539751"/>
            <a:ext cx="6783385" cy="4575174"/>
          </a:xfrm>
        </p:spPr>
        <p:txBody>
          <a:bodyPr/>
          <a:lstStyle/>
          <a:p>
            <a:r>
              <a:rPr lang="de-DE" sz="9600" dirty="0"/>
              <a:t>THEORIES OF ACTION</a:t>
            </a:r>
          </a:p>
        </p:txBody>
      </p:sp>
    </p:spTree>
    <p:extLst>
      <p:ext uri="{BB962C8B-B14F-4D97-AF65-F5344CB8AC3E}">
        <p14:creationId xmlns:p14="http://schemas.microsoft.com/office/powerpoint/2010/main" val="323129890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32E7A1F6-4644-4168-8CE9-7DCD846A638E}"/>
</file>

<file path=docProps/app.xml><?xml version="1.0" encoding="utf-8"?>
<Properties xmlns="http://schemas.openxmlformats.org/officeDocument/2006/extended-properties" xmlns:vt="http://schemas.openxmlformats.org/officeDocument/2006/docPropsVTypes">
  <TotalTime>4</TotalTime>
  <Words>1792</Words>
  <Application>Microsoft Office PowerPoint</Application>
  <PresentationFormat>Widescreen</PresentationFormat>
  <Paragraphs>174</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Arial Rounded MT Bold</vt:lpstr>
      <vt:lpstr>Calibri</vt:lpstr>
      <vt:lpstr>Helvetica Neue</vt:lpstr>
      <vt:lpstr>Helvetica Neue Medium</vt:lpstr>
      <vt:lpstr>Montserrat Regular</vt:lpstr>
      <vt:lpstr>Wingdings</vt:lpstr>
      <vt:lpstr>21_BasicWhite</vt:lpstr>
      <vt:lpstr>Mobility Behaviour</vt:lpstr>
      <vt:lpstr>Road Transportation Systems Engineering Development in the Sub-Saharan Africa – Modern EU Master Programme &amp; Capacity Building</vt:lpstr>
      <vt:lpstr>PowerPoint Presentation</vt:lpstr>
      <vt:lpstr>Introduction</vt:lpstr>
      <vt:lpstr>Reasons for choosing a mode of transport</vt:lpstr>
      <vt:lpstr>Reasons for choosing a mode of transport</vt:lpstr>
      <vt:lpstr>Why do we want to explain mobility behaviour?</vt:lpstr>
      <vt:lpstr>Why do we want to explain mobility behaviour?</vt:lpstr>
      <vt:lpstr>THEORIES OF ACTION</vt:lpstr>
      <vt:lpstr>Why do we need theories?</vt:lpstr>
      <vt:lpstr>The object of a theory of action</vt:lpstr>
      <vt:lpstr>The rational choice approach</vt:lpstr>
      <vt:lpstr>The rational choice approach</vt:lpstr>
      <vt:lpstr>The rational choice approach</vt:lpstr>
      <vt:lpstr>The rational choice approach</vt:lpstr>
      <vt:lpstr>The theory of planned behaviour</vt:lpstr>
      <vt:lpstr>The theory of planned behaviour</vt:lpstr>
      <vt:lpstr>The theory of planned behaviour</vt:lpstr>
      <vt:lpstr>The theory of planned behaviour</vt:lpstr>
      <vt:lpstr>The theory of planned behaviour</vt:lpstr>
      <vt:lpstr>The theory of planned behaviour</vt:lpstr>
      <vt:lpstr>The theory of planned behaviour</vt:lpstr>
      <vt:lpstr>MOBILITY  AS A  SOCIAL PHENOMENON</vt:lpstr>
      <vt:lpstr>Analysis of collective contexts</vt:lpstr>
      <vt:lpstr>Integration into the theory of planned behaviour</vt:lpstr>
      <vt:lpstr>Integration into the theory of planned behaviour</vt:lpstr>
      <vt:lpstr>The theory of planned behaviour</vt:lpstr>
      <vt:lpstr>The theory of planned behaviour</vt:lpstr>
      <vt:lpstr>Theory pluralism</vt:lpstr>
      <vt:lpstr>OUTLOOK: CULTURES  OF  MOBILITY</vt:lpstr>
      <vt:lpstr>Shift in the analytical perspective</vt:lpstr>
      <vt:lpstr>Thank you for your attention!</vt:lpstr>
      <vt:lpstr>Sources/Further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13</cp:revision>
  <dcterms:modified xsi:type="dcterms:W3CDTF">2026-07-15T07:57:04Z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