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06" r:id="rId5"/>
    <p:sldId id="308" r:id="rId6"/>
    <p:sldId id="313" r:id="rId7"/>
    <p:sldId id="312" r:id="rId8"/>
    <p:sldId id="343" r:id="rId9"/>
    <p:sldId id="325" r:id="rId10"/>
    <p:sldId id="344" r:id="rId11"/>
    <p:sldId id="347" r:id="rId12"/>
    <p:sldId id="359" r:id="rId13"/>
    <p:sldId id="348" r:id="rId14"/>
    <p:sldId id="346" r:id="rId15"/>
    <p:sldId id="349" r:id="rId16"/>
    <p:sldId id="350" r:id="rId17"/>
    <p:sldId id="351" r:id="rId18"/>
    <p:sldId id="345" r:id="rId19"/>
    <p:sldId id="352" r:id="rId20"/>
    <p:sldId id="353" r:id="rId21"/>
    <p:sldId id="354" r:id="rId22"/>
    <p:sldId id="355" r:id="rId23"/>
    <p:sldId id="357" r:id="rId24"/>
    <p:sldId id="358" r:id="rId25"/>
    <p:sldId id="360" r:id="rId26"/>
    <p:sldId id="341" r:id="rId27"/>
    <p:sldId id="342" r:id="rId28"/>
    <p:sldId id="309" r:id="rId29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211"/>
    <a:srgbClr val="00518E"/>
    <a:srgbClr val="EE230C"/>
    <a:srgbClr val="B51600"/>
    <a:srgbClr val="005EA4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46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arsoft.com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hje8rIEUhU" TargetMode="External"/><Relationship Id="rId2" Type="http://schemas.openxmlformats.org/officeDocument/2006/relationships/hyperlink" Target="https://www.youtube.com/watch?v=okNd_G38n4o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youtube.com/watch?v=AN85spukBoc" TargetMode="External"/><Relationship Id="rId4" Type="http://schemas.openxmlformats.org/officeDocument/2006/relationships/hyperlink" Target="https://www.youtube.com/watch?v=G7qU7HOw9QA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mBjYZTeaTc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/>
              <a:t>Lecture 2.1: Fundamental Traffic Flow Variables: Speed, Density, and Flow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A97A2-F14F-20FE-31C4-A7904A92F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572A-BAA5-5948-0070-DC79127DC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640202" cy="71755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Traffic volume and Rate of Flow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8EB2E1-A477-90B5-509A-5E9B013D6C3C}"/>
              </a:ext>
            </a:extLst>
          </p:cNvPr>
          <p:cNvSpPr txBox="1"/>
          <p:nvPr/>
        </p:nvSpPr>
        <p:spPr>
          <a:xfrm>
            <a:off x="2186883" y="6481292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EEAF8305-5BF1-25AA-6D32-A5484F320093}"/>
              </a:ext>
            </a:extLst>
          </p:cNvPr>
          <p:cNvSpPr txBox="1">
            <a:spLocks/>
          </p:cNvSpPr>
          <p:nvPr/>
        </p:nvSpPr>
        <p:spPr>
          <a:xfrm>
            <a:off x="767204" y="1783775"/>
            <a:ext cx="9161886" cy="46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Hourly traffic volumes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Traffic varies by time of day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Peak hour is critical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Design focuses on peak demand</a:t>
            </a:r>
          </a:p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Peak-hour volume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Highest hourly volume of the day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Direction-specific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Critical for facility design</a:t>
            </a:r>
          </a:p>
          <a:p>
            <a:pPr lvl="1" hangingPunct="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75785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860-4EDF-8605-B57D-B6101336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539751"/>
            <a:ext cx="7778747" cy="71755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Traffic volume and Rate of Flow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D695D62C-B7DC-1C7A-1480-F8CBAEB2EA73}"/>
              </a:ext>
            </a:extLst>
          </p:cNvPr>
          <p:cNvSpPr txBox="1">
            <a:spLocks/>
          </p:cNvSpPr>
          <p:nvPr/>
        </p:nvSpPr>
        <p:spPr>
          <a:xfrm>
            <a:off x="956348" y="1511530"/>
            <a:ext cx="5735398" cy="2042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 fontScale="92500" lnSpcReduction="200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Rate of Flow</a:t>
            </a:r>
          </a:p>
          <a:p>
            <a:pPr lvl="1">
              <a:defRPr sz="1800"/>
            </a:pPr>
            <a:r>
              <a:rPr lang="en-US" dirty="0"/>
              <a:t>Volume expressed per unit time usually less than an hour</a:t>
            </a:r>
          </a:p>
          <a:p>
            <a:pPr lvl="1">
              <a:defRPr sz="1800"/>
            </a:pPr>
            <a:r>
              <a:rPr lang="en-US" dirty="0"/>
              <a:t>Often </a:t>
            </a:r>
            <a:r>
              <a:rPr lang="en-US" dirty="0" err="1"/>
              <a:t>veh</a:t>
            </a:r>
            <a:r>
              <a:rPr lang="en-US" dirty="0"/>
              <a:t>/h</a:t>
            </a:r>
          </a:p>
          <a:p>
            <a:pPr lvl="1">
              <a:defRPr sz="1800"/>
            </a:pPr>
            <a:r>
              <a:rPr lang="en-US" dirty="0"/>
              <a:t>calculated for short observation periods</a:t>
            </a:r>
          </a:p>
          <a:p>
            <a:pPr lvl="1" hangingPunct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1419A-6AF5-BE53-DCFA-9BC991456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1746" y="3676539"/>
            <a:ext cx="5137756" cy="24553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9DCFA9-10C9-386A-5866-683B8AFC498F}"/>
              </a:ext>
            </a:extLst>
          </p:cNvPr>
          <p:cNvSpPr txBox="1"/>
          <p:nvPr/>
        </p:nvSpPr>
        <p:spPr>
          <a:xfrm>
            <a:off x="6302403" y="6183853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9F6365-E358-D9A6-5953-C61E9587D0B7}"/>
              </a:ext>
            </a:extLst>
          </p:cNvPr>
          <p:cNvSpPr txBox="1"/>
          <p:nvPr/>
        </p:nvSpPr>
        <p:spPr>
          <a:xfrm>
            <a:off x="2245360" y="3429000"/>
            <a:ext cx="1078821" cy="10443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q =</a:t>
            </a:r>
            <a:r>
              <a:rPr kumimoji="0" lang="en-US" sz="20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n 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/>
              <a:t>          t</a:t>
            </a:r>
            <a:endParaRPr kumimoji="0" lang="en-US" sz="20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6FAF62-2B74-F47C-00F4-63818E7693B9}"/>
              </a:ext>
            </a:extLst>
          </p:cNvPr>
          <p:cNvSpPr txBox="1"/>
          <p:nvPr/>
        </p:nvSpPr>
        <p:spPr>
          <a:xfrm>
            <a:off x="1302458" y="4541239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q = flow rate, </a:t>
            </a:r>
            <a:r>
              <a:rPr lang="en-US" sz="1200" dirty="0" err="1"/>
              <a:t>veh</a:t>
            </a:r>
            <a:r>
              <a:rPr lang="en-US" sz="1200" dirty="0"/>
              <a:t>/</a:t>
            </a:r>
            <a:r>
              <a:rPr lang="en-US" sz="1200" dirty="0" err="1"/>
              <a:t>hr</a:t>
            </a:r>
            <a:endParaRPr lang="en-US" sz="1200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t = time period of observation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observed vehicles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6311126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26EEE-4190-CAB1-F8C9-09E3A2EEF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Density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351607-EC2E-A7A0-D0EA-C49E7364200F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Defined as the number of vehicles occupying a given length of highway or lane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/>
              <a:t>Vehicles per unit length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 err="1"/>
              <a:t>veh</a:t>
            </a:r>
            <a:r>
              <a:rPr lang="en-US" sz="2000" dirty="0"/>
              <a:t>/Km or </a:t>
            </a:r>
            <a:r>
              <a:rPr lang="en-US" sz="2000" dirty="0" err="1"/>
              <a:t>veh</a:t>
            </a:r>
            <a:r>
              <a:rPr lang="en-US" sz="2000" dirty="0"/>
              <a:t>/Km/lane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/>
              <a:t>Best indicator of congestion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/>
              <a:t>Instantaneous and spatial parameter</a:t>
            </a:r>
          </a:p>
          <a:p>
            <a:pPr>
              <a:defRPr sz="1800"/>
            </a:pPr>
            <a:endParaRPr lang="en-US" dirty="0"/>
          </a:p>
          <a:p>
            <a:endParaRPr lang="en-US" dirty="0"/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8591B8AA-63A6-EE38-919E-21A986CAF751}"/>
              </a:ext>
            </a:extLst>
          </p:cNvPr>
          <p:cNvGrpSpPr/>
          <p:nvPr/>
        </p:nvGrpSpPr>
        <p:grpSpPr>
          <a:xfrm>
            <a:off x="2413819" y="4789708"/>
            <a:ext cx="5276215" cy="918210"/>
            <a:chOff x="663701" y="4096283"/>
            <a:chExt cx="5276215" cy="918210"/>
          </a:xfrm>
        </p:grpSpPr>
        <p:pic>
          <p:nvPicPr>
            <p:cNvPr id="5" name="object 8">
              <a:extLst>
                <a:ext uri="{FF2B5EF4-FFF2-40B4-BE49-F238E27FC236}">
                  <a16:creationId xmlns:a16="http://schemas.microsoft.com/office/drawing/2014/main" id="{9A271C8F-5B43-8FD2-3C6A-67EC1AF65CB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561" y="4171988"/>
              <a:ext cx="3940112" cy="363348"/>
            </a:xfrm>
            <a:prstGeom prst="rect">
              <a:avLst/>
            </a:prstGeom>
          </p:spPr>
        </p:pic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4BFA8F6C-580B-5A16-52E0-C7B1ACFD7B37}"/>
                </a:ext>
              </a:extLst>
            </p:cNvPr>
            <p:cNvSpPr/>
            <p:nvPr/>
          </p:nvSpPr>
          <p:spPr>
            <a:xfrm>
              <a:off x="663701" y="4596155"/>
              <a:ext cx="5276215" cy="0"/>
            </a:xfrm>
            <a:custGeom>
              <a:avLst/>
              <a:gdLst/>
              <a:ahLst/>
              <a:cxnLst/>
              <a:rect l="l" t="t" r="r" b="b"/>
              <a:pathLst>
                <a:path w="5276215">
                  <a:moveTo>
                    <a:pt x="0" y="0"/>
                  </a:moveTo>
                  <a:lnTo>
                    <a:pt x="5276088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37BFB86F-926A-5134-13F8-DB28C5117339}"/>
                </a:ext>
              </a:extLst>
            </p:cNvPr>
            <p:cNvSpPr/>
            <p:nvPr/>
          </p:nvSpPr>
          <p:spPr>
            <a:xfrm>
              <a:off x="1126997" y="4096283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1">
              <a:extLst>
                <a:ext uri="{FF2B5EF4-FFF2-40B4-BE49-F238E27FC236}">
                  <a16:creationId xmlns:a16="http://schemas.microsoft.com/office/drawing/2014/main" id="{D537FE03-6E12-86A2-D4EB-E4144ECDD1A8}"/>
                </a:ext>
              </a:extLst>
            </p:cNvPr>
            <p:cNvSpPr/>
            <p:nvPr/>
          </p:nvSpPr>
          <p:spPr>
            <a:xfrm>
              <a:off x="5485637" y="4096283"/>
              <a:ext cx="0" cy="914400"/>
            </a:xfrm>
            <a:custGeom>
              <a:avLst/>
              <a:gdLst/>
              <a:ahLst/>
              <a:cxnLst/>
              <a:rect l="l" t="t" r="r" b="b"/>
              <a:pathLst>
                <a:path h="914400">
                  <a:moveTo>
                    <a:pt x="0" y="0"/>
                  </a:moveTo>
                  <a:lnTo>
                    <a:pt x="0" y="914400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3EA3E88E-9550-E8E1-686D-D60E271A7C29}"/>
                </a:ext>
              </a:extLst>
            </p:cNvPr>
            <p:cNvSpPr/>
            <p:nvPr/>
          </p:nvSpPr>
          <p:spPr>
            <a:xfrm>
              <a:off x="1218691" y="4976393"/>
              <a:ext cx="1017269" cy="0"/>
            </a:xfrm>
            <a:custGeom>
              <a:avLst/>
              <a:gdLst/>
              <a:ahLst/>
              <a:cxnLst/>
              <a:rect l="l" t="t" r="r" b="b"/>
              <a:pathLst>
                <a:path w="1017269">
                  <a:moveTo>
                    <a:pt x="1017016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01E3770C-6E3E-18DE-EF6F-81FF4DD1465E}"/>
                </a:ext>
              </a:extLst>
            </p:cNvPr>
            <p:cNvSpPr/>
            <p:nvPr/>
          </p:nvSpPr>
          <p:spPr>
            <a:xfrm>
              <a:off x="1155188" y="493829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76199"/>
                  </a:moveTo>
                  <a:lnTo>
                    <a:pt x="0" y="38099"/>
                  </a:lnTo>
                  <a:lnTo>
                    <a:pt x="76200" y="0"/>
                  </a:lnTo>
                  <a:lnTo>
                    <a:pt x="76200" y="76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4">
              <a:extLst>
                <a:ext uri="{FF2B5EF4-FFF2-40B4-BE49-F238E27FC236}">
                  <a16:creationId xmlns:a16="http://schemas.microsoft.com/office/drawing/2014/main" id="{D425205C-FD5E-3374-AF27-97DEFBF9B643}"/>
                </a:ext>
              </a:extLst>
            </p:cNvPr>
            <p:cNvSpPr/>
            <p:nvPr/>
          </p:nvSpPr>
          <p:spPr>
            <a:xfrm>
              <a:off x="4437887" y="4976393"/>
              <a:ext cx="945515" cy="0"/>
            </a:xfrm>
            <a:custGeom>
              <a:avLst/>
              <a:gdLst/>
              <a:ahLst/>
              <a:cxnLst/>
              <a:rect l="l" t="t" r="r" b="b"/>
              <a:pathLst>
                <a:path w="945514">
                  <a:moveTo>
                    <a:pt x="0" y="0"/>
                  </a:moveTo>
                  <a:lnTo>
                    <a:pt x="94538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143134B-AAE4-C221-9993-8D3CA604C537}"/>
                </a:ext>
              </a:extLst>
            </p:cNvPr>
            <p:cNvSpPr/>
            <p:nvPr/>
          </p:nvSpPr>
          <p:spPr>
            <a:xfrm>
              <a:off x="5370577" y="4938290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6199"/>
                  </a:moveTo>
                  <a:lnTo>
                    <a:pt x="0" y="0"/>
                  </a:lnTo>
                  <a:lnTo>
                    <a:pt x="76200" y="38099"/>
                  </a:lnTo>
                  <a:lnTo>
                    <a:pt x="0" y="761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6">
            <a:extLst>
              <a:ext uri="{FF2B5EF4-FFF2-40B4-BE49-F238E27FC236}">
                <a16:creationId xmlns:a16="http://schemas.microsoft.com/office/drawing/2014/main" id="{22B58380-E4C0-3F2B-E855-DCF2FC76D0C8}"/>
              </a:ext>
            </a:extLst>
          </p:cNvPr>
          <p:cNvSpPr txBox="1"/>
          <p:nvPr/>
        </p:nvSpPr>
        <p:spPr>
          <a:xfrm>
            <a:off x="4116013" y="5577108"/>
            <a:ext cx="2101215" cy="261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50" dirty="0">
                <a:latin typeface="Arial"/>
                <a:cs typeface="Arial"/>
              </a:rPr>
              <a:t>Measuring</a:t>
            </a:r>
            <a:r>
              <a:rPr sz="1550" spc="-6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section</a:t>
            </a:r>
            <a:r>
              <a:rPr sz="1550" spc="-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1</a:t>
            </a:r>
            <a:r>
              <a:rPr sz="1550" spc="-45" dirty="0">
                <a:latin typeface="Arial"/>
                <a:cs typeface="Arial"/>
              </a:rPr>
              <a:t> </a:t>
            </a:r>
            <a:r>
              <a:rPr sz="1550" spc="-25" dirty="0">
                <a:latin typeface="Arial"/>
                <a:cs typeface="Arial"/>
              </a:rPr>
              <a:t>km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DBC894C2-167C-1607-93FA-33B475EC0983}"/>
              </a:ext>
            </a:extLst>
          </p:cNvPr>
          <p:cNvSpPr txBox="1"/>
          <p:nvPr/>
        </p:nvSpPr>
        <p:spPr>
          <a:xfrm>
            <a:off x="4163296" y="5993021"/>
            <a:ext cx="2101214" cy="273601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65"/>
              </a:spcBef>
            </a:pPr>
            <a:r>
              <a:rPr lang="en-US" sz="1750" dirty="0">
                <a:latin typeface="Calibri"/>
                <a:cs typeface="Calibri"/>
              </a:rPr>
              <a:t>Here</a:t>
            </a:r>
            <a:r>
              <a:rPr sz="1750" dirty="0">
                <a:latin typeface="Calibri"/>
                <a:cs typeface="Calibri"/>
              </a:rPr>
              <a:t>:</a:t>
            </a:r>
            <a:r>
              <a:rPr sz="1750" spc="-35" dirty="0">
                <a:latin typeface="Calibri"/>
                <a:cs typeface="Calibri"/>
              </a:rPr>
              <a:t> </a:t>
            </a:r>
            <a:r>
              <a:rPr sz="1750" spc="-50" dirty="0">
                <a:latin typeface="Calibri"/>
                <a:cs typeface="Calibri"/>
              </a:rPr>
              <a:t>5 </a:t>
            </a:r>
            <a:r>
              <a:rPr sz="1750" spc="-20" dirty="0">
                <a:latin typeface="Calibri"/>
                <a:cs typeface="Calibri"/>
              </a:rPr>
              <a:t>vehicles/km</a:t>
            </a:r>
            <a:endParaRPr sz="175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444754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F9004-9591-9CD0-367C-6AD68525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Density</a:t>
            </a:r>
            <a:endParaRPr lang="en-US" dirty="0"/>
          </a:p>
        </p:txBody>
      </p:sp>
      <p:pic>
        <p:nvPicPr>
          <p:cNvPr id="4" name="object 2">
            <a:extLst>
              <a:ext uri="{FF2B5EF4-FFF2-40B4-BE49-F238E27FC236}">
                <a16:creationId xmlns:a16="http://schemas.microsoft.com/office/drawing/2014/main" id="{ED2409FB-303D-0FB3-3054-701D82E94F7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0878" y="1705971"/>
            <a:ext cx="4223157" cy="3135764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214D87E4-ABF2-F74B-B0BB-9966ECE515B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68538" y="1705971"/>
            <a:ext cx="4067414" cy="3135763"/>
          </a:xfrm>
          <a:prstGeom prst="rect">
            <a:avLst/>
          </a:prstGeom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A75168A9-F4A0-02A0-AAE9-DBDE0C4A38AA}"/>
              </a:ext>
            </a:extLst>
          </p:cNvPr>
          <p:cNvSpPr txBox="1"/>
          <p:nvPr/>
        </p:nvSpPr>
        <p:spPr>
          <a:xfrm>
            <a:off x="2357005" y="4959998"/>
            <a:ext cx="1808480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003863"/>
                </a:solidFill>
                <a:latin typeface="Calibri"/>
                <a:cs typeface="Calibri"/>
              </a:rPr>
              <a:t>"low</a:t>
            </a:r>
            <a:r>
              <a:rPr sz="1750" spc="-20" dirty="0">
                <a:solidFill>
                  <a:srgbClr val="003863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003863"/>
                </a:solidFill>
                <a:latin typeface="Calibri"/>
                <a:cs typeface="Calibri"/>
              </a:rPr>
              <a:t>traffic</a:t>
            </a:r>
            <a:r>
              <a:rPr sz="1750" spc="-45" dirty="0">
                <a:solidFill>
                  <a:srgbClr val="003863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003863"/>
                </a:solidFill>
                <a:latin typeface="Calibri"/>
                <a:cs typeface="Calibri"/>
              </a:rPr>
              <a:t>density"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A9BA5594-BEB7-4701-6366-20759AA1C869}"/>
              </a:ext>
            </a:extLst>
          </p:cNvPr>
          <p:cNvSpPr txBox="1"/>
          <p:nvPr/>
        </p:nvSpPr>
        <p:spPr>
          <a:xfrm>
            <a:off x="7163313" y="4959998"/>
            <a:ext cx="187007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dirty="0">
                <a:solidFill>
                  <a:srgbClr val="003863"/>
                </a:solidFill>
                <a:latin typeface="Calibri"/>
                <a:cs typeface="Calibri"/>
              </a:rPr>
              <a:t>"high</a:t>
            </a:r>
            <a:r>
              <a:rPr sz="1750" spc="-45" dirty="0">
                <a:solidFill>
                  <a:srgbClr val="003863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003863"/>
                </a:solidFill>
                <a:latin typeface="Calibri"/>
                <a:cs typeface="Calibri"/>
              </a:rPr>
              <a:t>traffic</a:t>
            </a:r>
            <a:r>
              <a:rPr sz="1750" spc="-70" dirty="0">
                <a:solidFill>
                  <a:srgbClr val="003863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003863"/>
                </a:solidFill>
                <a:latin typeface="Calibri"/>
                <a:cs typeface="Calibri"/>
              </a:rPr>
              <a:t>density"</a:t>
            </a:r>
            <a:endParaRPr sz="175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909905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F2F16-FBE3-5B03-B7A1-371C69009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(V)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D6C5D-3A81-A3A4-86A6-2EBF7544F38E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In a moving traffic stream, each vehicle travels at a different speed. </a:t>
            </a:r>
          </a:p>
          <a:p>
            <a:r>
              <a:rPr lang="en-US" sz="2000" dirty="0"/>
              <a:t>An average speed for a traffic stream can be computed in two ways:</a:t>
            </a:r>
          </a:p>
          <a:p>
            <a:pPr marL="647697" lvl="1" indent="-342900">
              <a:buFont typeface="+mj-lt"/>
              <a:buAutoNum type="arabicPeriod"/>
            </a:pPr>
            <a:r>
              <a:rPr lang="en-US" sz="1800" b="1" dirty="0">
                <a:solidFill>
                  <a:srgbClr val="B51600"/>
                </a:solidFill>
              </a:rPr>
              <a:t>Time mean speed (TMS) : </a:t>
            </a:r>
            <a:r>
              <a:rPr lang="en-US" sz="1800" dirty="0">
                <a:solidFill>
                  <a:schemeClr val="tx1"/>
                </a:solidFill>
              </a:rPr>
              <a:t>is the average speed of all vehicles passing a point over some specified time period. </a:t>
            </a:r>
          </a:p>
          <a:p>
            <a:pPr marL="647697" lvl="1" indent="-342900">
              <a:buFont typeface="+mj-lt"/>
              <a:buAutoNum type="arabicPeriod"/>
            </a:pP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3A8AB-578F-246F-B945-7F266E849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544" y="5245899"/>
            <a:ext cx="1627293" cy="7924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168B32-B6A2-1BEF-DE1B-C754CEA978A0}"/>
              </a:ext>
            </a:extLst>
          </p:cNvPr>
          <p:cNvSpPr txBox="1"/>
          <p:nvPr/>
        </p:nvSpPr>
        <p:spPr>
          <a:xfrm>
            <a:off x="6920938" y="5500737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d= distance traversed, 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</a:t>
            </a:r>
            <a:r>
              <a:rPr kumimoji="0" lang="en-US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ti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= time of vehicle “i” to traverse the section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observed vehicles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7" name="object 13">
            <a:extLst>
              <a:ext uri="{FF2B5EF4-FFF2-40B4-BE49-F238E27FC236}">
                <a16:creationId xmlns:a16="http://schemas.microsoft.com/office/drawing/2014/main" id="{888B0BFF-4743-BA7F-1C5F-9F99B3A76AF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55083" y="3767971"/>
            <a:ext cx="5963680" cy="116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0234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ACA38-DD32-6B3E-9C6F-8FFE098A3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8222092" cy="71755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Speed (V)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4BB4C-AAC8-DEC4-C109-D107EE4D314B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647697" lvl="1" indent="-342900">
              <a:buFont typeface="+mj-lt"/>
              <a:buAutoNum type="arabicPeriod" startAt="2"/>
            </a:pPr>
            <a:r>
              <a:rPr lang="en-US" sz="1800" b="1" dirty="0">
                <a:solidFill>
                  <a:srgbClr val="B51600"/>
                </a:solidFill>
              </a:rPr>
              <a:t>Space mean speed (SMS): </a:t>
            </a:r>
            <a:r>
              <a:rPr lang="en-US" sz="1800" dirty="0">
                <a:solidFill>
                  <a:schemeClr val="tx1"/>
                </a:solidFill>
              </a:rPr>
              <a:t>is the average speed of all vehicles occupying a given section of highway or lane over some specified time period.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4F8B8-117D-1E22-395A-798395B5A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502" y="4750740"/>
            <a:ext cx="1655593" cy="7924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FAA6DA-3D1F-5208-3A36-75A3E6BD1202}"/>
              </a:ext>
            </a:extLst>
          </p:cNvPr>
          <p:cNvSpPr txBox="1"/>
          <p:nvPr/>
        </p:nvSpPr>
        <p:spPr>
          <a:xfrm>
            <a:off x="6450239" y="4768834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d= distance traversed, 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</a:t>
            </a:r>
            <a:r>
              <a:rPr kumimoji="0" lang="en-US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ti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= time of vehicle “i” to traverse the section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observed vehicles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5F6FB8A-25D9-7B46-6921-504A4515B807}"/>
              </a:ext>
            </a:extLst>
          </p:cNvPr>
          <p:cNvGrpSpPr/>
          <p:nvPr/>
        </p:nvGrpSpPr>
        <p:grpSpPr>
          <a:xfrm>
            <a:off x="1842308" y="2683643"/>
            <a:ext cx="6857614" cy="1490714"/>
            <a:chOff x="567690" y="3972699"/>
            <a:chExt cx="6857614" cy="1490714"/>
          </a:xfrm>
        </p:grpSpPr>
        <p:sp>
          <p:nvSpPr>
            <p:cNvPr id="7" name="object 15">
              <a:extLst>
                <a:ext uri="{FF2B5EF4-FFF2-40B4-BE49-F238E27FC236}">
                  <a16:creationId xmlns:a16="http://schemas.microsoft.com/office/drawing/2014/main" id="{44CB4561-846A-1818-9DD5-ADCAB1327846}"/>
                </a:ext>
              </a:extLst>
            </p:cNvPr>
            <p:cNvSpPr txBox="1"/>
            <p:nvPr/>
          </p:nvSpPr>
          <p:spPr>
            <a:xfrm>
              <a:off x="2269241" y="4975098"/>
              <a:ext cx="1623060" cy="488315"/>
            </a:xfrm>
            <a:prstGeom prst="rect">
              <a:avLst/>
            </a:prstGeom>
          </p:spPr>
          <p:txBody>
            <a:bodyPr vert="horz" wrap="square" lIns="0" tIns="28575" rIns="0" bIns="0" rtlCol="0">
              <a:spAutoFit/>
            </a:bodyPr>
            <a:lstStyle/>
            <a:p>
              <a:pPr marL="12700" marR="5080" algn="ctr">
                <a:lnSpc>
                  <a:spcPts val="1780"/>
                </a:lnSpc>
                <a:spcBef>
                  <a:spcPts val="225"/>
                </a:spcBef>
              </a:pPr>
              <a:r>
                <a:rPr sz="1550" dirty="0">
                  <a:latin typeface="Arial"/>
                  <a:cs typeface="Arial"/>
                </a:rPr>
                <a:t>Measuring</a:t>
              </a:r>
              <a:r>
                <a:rPr sz="1550" spc="-55" dirty="0">
                  <a:latin typeface="Arial"/>
                  <a:cs typeface="Arial"/>
                </a:rPr>
                <a:t> </a:t>
              </a:r>
              <a:r>
                <a:rPr sz="1550" spc="-10" dirty="0">
                  <a:latin typeface="Arial"/>
                  <a:cs typeface="Arial"/>
                </a:rPr>
                <a:t>section </a:t>
              </a:r>
              <a:r>
                <a:rPr sz="1550" dirty="0">
                  <a:latin typeface="Arial"/>
                  <a:cs typeface="Arial"/>
                </a:rPr>
                <a:t>500</a:t>
              </a:r>
              <a:r>
                <a:rPr sz="1550" spc="-40" dirty="0">
                  <a:latin typeface="Arial"/>
                  <a:cs typeface="Arial"/>
                </a:rPr>
                <a:t> </a:t>
              </a:r>
              <a:r>
                <a:rPr sz="1550" spc="-50" dirty="0">
                  <a:latin typeface="Arial"/>
                  <a:cs typeface="Arial"/>
                </a:rPr>
                <a:t>m</a:t>
              </a:r>
              <a:endParaRPr sz="1550" dirty="0">
                <a:latin typeface="Arial"/>
                <a:cs typeface="Arial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204861-2424-8E33-6960-31239F72A759}"/>
                </a:ext>
              </a:extLst>
            </p:cNvPr>
            <p:cNvGrpSpPr/>
            <p:nvPr/>
          </p:nvGrpSpPr>
          <p:grpSpPr>
            <a:xfrm>
              <a:off x="567690" y="3972699"/>
              <a:ext cx="5276215" cy="1196024"/>
              <a:chOff x="567690" y="3972699"/>
              <a:chExt cx="5276215" cy="1196024"/>
            </a:xfrm>
          </p:grpSpPr>
          <p:grpSp>
            <p:nvGrpSpPr>
              <p:cNvPr id="10" name="object 2">
                <a:extLst>
                  <a:ext uri="{FF2B5EF4-FFF2-40B4-BE49-F238E27FC236}">
                    <a16:creationId xmlns:a16="http://schemas.microsoft.com/office/drawing/2014/main" id="{7FFEF365-CC76-C922-A115-83CFDA5618D3}"/>
                  </a:ext>
                </a:extLst>
              </p:cNvPr>
              <p:cNvGrpSpPr/>
              <p:nvPr/>
            </p:nvGrpSpPr>
            <p:grpSpPr>
              <a:xfrm>
                <a:off x="567690" y="4216858"/>
                <a:ext cx="5276215" cy="951865"/>
                <a:chOff x="567690" y="4216858"/>
                <a:chExt cx="5276215" cy="951865"/>
              </a:xfrm>
            </p:grpSpPr>
            <p:pic>
              <p:nvPicPr>
                <p:cNvPr id="16" name="object 3">
                  <a:extLst>
                    <a:ext uri="{FF2B5EF4-FFF2-40B4-BE49-F238E27FC236}">
                      <a16:creationId xmlns:a16="http://schemas.microsoft.com/office/drawing/2014/main" id="{AD8487BD-6FA3-127A-6E17-8878F87D9D91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373550" y="4326092"/>
                  <a:ext cx="3940112" cy="363348"/>
                </a:xfrm>
                <a:prstGeom prst="rect">
                  <a:avLst/>
                </a:prstGeom>
              </p:spPr>
            </p:pic>
            <p:sp>
              <p:nvSpPr>
                <p:cNvPr id="17" name="object 4">
                  <a:extLst>
                    <a:ext uri="{FF2B5EF4-FFF2-40B4-BE49-F238E27FC236}">
                      <a16:creationId xmlns:a16="http://schemas.microsoft.com/office/drawing/2014/main" id="{CC05BF6D-037A-6D58-8970-D450F50EA185}"/>
                    </a:ext>
                  </a:extLst>
                </p:cNvPr>
                <p:cNvSpPr/>
                <p:nvPr/>
              </p:nvSpPr>
              <p:spPr>
                <a:xfrm>
                  <a:off x="567690" y="4750258"/>
                  <a:ext cx="5276215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6215">
                      <a:moveTo>
                        <a:pt x="0" y="0"/>
                      </a:moveTo>
                      <a:lnTo>
                        <a:pt x="5276088" y="0"/>
                      </a:lnTo>
                    </a:path>
                  </a:pathLst>
                </a:custGeom>
                <a:ln w="381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8" name="object 5">
                  <a:extLst>
                    <a:ext uri="{FF2B5EF4-FFF2-40B4-BE49-F238E27FC236}">
                      <a16:creationId xmlns:a16="http://schemas.microsoft.com/office/drawing/2014/main" id="{9E542713-64DB-CBA0-6AA9-ECCCB4D66B2A}"/>
                    </a:ext>
                  </a:extLst>
                </p:cNvPr>
                <p:cNvSpPr/>
                <p:nvPr/>
              </p:nvSpPr>
              <p:spPr>
                <a:xfrm>
                  <a:off x="989838" y="4216858"/>
                  <a:ext cx="0" cy="9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914400">
                      <a:moveTo>
                        <a:pt x="0" y="0"/>
                      </a:moveTo>
                      <a:lnTo>
                        <a:pt x="0" y="914400"/>
                      </a:lnTo>
                    </a:path>
                  </a:pathLst>
                </a:custGeom>
                <a:ln w="38100">
                  <a:solidFill>
                    <a:srgbClr val="FF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9" name="object 6">
                  <a:extLst>
                    <a:ext uri="{FF2B5EF4-FFF2-40B4-BE49-F238E27FC236}">
                      <a16:creationId xmlns:a16="http://schemas.microsoft.com/office/drawing/2014/main" id="{2F640F55-320F-9C7F-3163-E737E4446291}"/>
                    </a:ext>
                  </a:extLst>
                </p:cNvPr>
                <p:cNvSpPr/>
                <p:nvPr/>
              </p:nvSpPr>
              <p:spPr>
                <a:xfrm>
                  <a:off x="5491734" y="4216858"/>
                  <a:ext cx="0" cy="914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914400">
                      <a:moveTo>
                        <a:pt x="0" y="0"/>
                      </a:moveTo>
                      <a:lnTo>
                        <a:pt x="0" y="914400"/>
                      </a:lnTo>
                    </a:path>
                  </a:pathLst>
                </a:custGeom>
                <a:ln w="38100">
                  <a:solidFill>
                    <a:srgbClr val="FF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0" name="object 7">
                  <a:extLst>
                    <a:ext uri="{FF2B5EF4-FFF2-40B4-BE49-F238E27FC236}">
                      <a16:creationId xmlns:a16="http://schemas.microsoft.com/office/drawing/2014/main" id="{6DEA6E4C-9308-35A7-E311-95B0710F502B}"/>
                    </a:ext>
                  </a:extLst>
                </p:cNvPr>
                <p:cNvSpPr/>
                <p:nvPr/>
              </p:nvSpPr>
              <p:spPr>
                <a:xfrm>
                  <a:off x="1122680" y="5130496"/>
                  <a:ext cx="1107440" cy="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439">
                      <a:moveTo>
                        <a:pt x="1106932" y="0"/>
                      </a:moveTo>
                      <a:lnTo>
                        <a:pt x="0" y="0"/>
                      </a:lnTo>
                    </a:path>
                  </a:pathLst>
                </a:custGeom>
                <a:ln w="12700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1" name="object 8">
                  <a:extLst>
                    <a:ext uri="{FF2B5EF4-FFF2-40B4-BE49-F238E27FC236}">
                      <a16:creationId xmlns:a16="http://schemas.microsoft.com/office/drawing/2014/main" id="{DC6A8AA7-3906-4F91-6247-A7DA41A31EC9}"/>
                    </a:ext>
                  </a:extLst>
                </p:cNvPr>
                <p:cNvSpPr/>
                <p:nvPr/>
              </p:nvSpPr>
              <p:spPr>
                <a:xfrm>
                  <a:off x="1059178" y="5092394"/>
                  <a:ext cx="76200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200" h="76200">
                      <a:moveTo>
                        <a:pt x="76200" y="76200"/>
                      </a:moveTo>
                      <a:lnTo>
                        <a:pt x="0" y="38100"/>
                      </a:lnTo>
                      <a:lnTo>
                        <a:pt x="76200" y="0"/>
                      </a:lnTo>
                      <a:lnTo>
                        <a:pt x="76200" y="7620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2" name="object 9">
                  <a:extLst>
                    <a:ext uri="{FF2B5EF4-FFF2-40B4-BE49-F238E27FC236}">
                      <a16:creationId xmlns:a16="http://schemas.microsoft.com/office/drawing/2014/main" id="{30A15B39-4F2E-50B8-9F8E-4D6C51EC3712}"/>
                    </a:ext>
                  </a:extLst>
                </p:cNvPr>
                <p:cNvSpPr/>
                <p:nvPr/>
              </p:nvSpPr>
              <p:spPr>
                <a:xfrm>
                  <a:off x="4279392" y="5130585"/>
                  <a:ext cx="1081405" cy="1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1404" h="1904">
                      <a:moveTo>
                        <a:pt x="0" y="1435"/>
                      </a:moveTo>
                      <a:lnTo>
                        <a:pt x="1081024" y="0"/>
                      </a:lnTo>
                    </a:path>
                  </a:pathLst>
                </a:custGeom>
                <a:ln w="12699">
                  <a:solidFill>
                    <a:srgbClr val="000000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object 10">
                  <a:extLst>
                    <a:ext uri="{FF2B5EF4-FFF2-40B4-BE49-F238E27FC236}">
                      <a16:creationId xmlns:a16="http://schemas.microsoft.com/office/drawing/2014/main" id="{7BD13C1E-B14F-D041-44A2-5C0681127FC0}"/>
                    </a:ext>
                  </a:extLst>
                </p:cNvPr>
                <p:cNvSpPr/>
                <p:nvPr/>
              </p:nvSpPr>
              <p:spPr>
                <a:xfrm>
                  <a:off x="5347666" y="5092502"/>
                  <a:ext cx="76835" cy="7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835" h="76200">
                      <a:moveTo>
                        <a:pt x="101" y="76199"/>
                      </a:moveTo>
                      <a:lnTo>
                        <a:pt x="0" y="0"/>
                      </a:lnTo>
                      <a:lnTo>
                        <a:pt x="76250" y="37998"/>
                      </a:lnTo>
                      <a:lnTo>
                        <a:pt x="101" y="761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1" name="object 11">
                <a:extLst>
                  <a:ext uri="{FF2B5EF4-FFF2-40B4-BE49-F238E27FC236}">
                    <a16:creationId xmlns:a16="http://schemas.microsoft.com/office/drawing/2014/main" id="{6812CFA5-EB25-7034-E514-45F5E8E91297}"/>
                  </a:ext>
                </a:extLst>
              </p:cNvPr>
              <p:cNvSpPr txBox="1"/>
              <p:nvPr/>
            </p:nvSpPr>
            <p:spPr>
              <a:xfrm>
                <a:off x="2515891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77</a:t>
                </a:r>
                <a:r>
                  <a:rPr sz="1150" spc="-15" dirty="0">
                    <a:latin typeface="Arial"/>
                    <a:cs typeface="Arial"/>
                  </a:rPr>
                  <a:t> </a:t>
                </a:r>
                <a:r>
                  <a:rPr sz="1150" spc="-20" dirty="0">
                    <a:latin typeface="Arial"/>
                    <a:cs typeface="Arial"/>
                  </a:rPr>
                  <a:t>km/h</a:t>
                </a:r>
                <a:endParaRPr sz="1150">
                  <a:latin typeface="Arial"/>
                  <a:cs typeface="Arial"/>
                </a:endParaRPr>
              </a:p>
            </p:txBody>
          </p:sp>
          <p:sp>
            <p:nvSpPr>
              <p:cNvPr id="12" name="object 12">
                <a:extLst>
                  <a:ext uri="{FF2B5EF4-FFF2-40B4-BE49-F238E27FC236}">
                    <a16:creationId xmlns:a16="http://schemas.microsoft.com/office/drawing/2014/main" id="{F222BF93-AA5E-DD23-2B5C-19CB645A8D3D}"/>
                  </a:ext>
                </a:extLst>
              </p:cNvPr>
              <p:cNvSpPr txBox="1"/>
              <p:nvPr/>
            </p:nvSpPr>
            <p:spPr>
              <a:xfrm>
                <a:off x="3359884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75</a:t>
                </a:r>
                <a:r>
                  <a:rPr sz="1150" spc="-15" dirty="0">
                    <a:latin typeface="Arial"/>
                    <a:cs typeface="Arial"/>
                  </a:rPr>
                  <a:t> </a:t>
                </a:r>
                <a:r>
                  <a:rPr sz="1150" spc="-20" dirty="0">
                    <a:latin typeface="Arial"/>
                    <a:cs typeface="Arial"/>
                  </a:rPr>
                  <a:t>km/h</a:t>
                </a:r>
                <a:endParaRPr sz="1150" dirty="0">
                  <a:latin typeface="Arial"/>
                  <a:cs typeface="Arial"/>
                </a:endParaRPr>
              </a:p>
            </p:txBody>
          </p:sp>
          <p:sp>
            <p:nvSpPr>
              <p:cNvPr id="13" name="object 13">
                <a:extLst>
                  <a:ext uri="{FF2B5EF4-FFF2-40B4-BE49-F238E27FC236}">
                    <a16:creationId xmlns:a16="http://schemas.microsoft.com/office/drawing/2014/main" id="{6D64287B-D449-FFEE-251C-3EDB7E15D11D}"/>
                  </a:ext>
                </a:extLst>
              </p:cNvPr>
              <p:cNvSpPr txBox="1"/>
              <p:nvPr/>
            </p:nvSpPr>
            <p:spPr>
              <a:xfrm>
                <a:off x="4133364" y="4096054"/>
                <a:ext cx="537210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76</a:t>
                </a:r>
                <a:r>
                  <a:rPr sz="1150" spc="-15" dirty="0">
                    <a:latin typeface="Arial"/>
                    <a:cs typeface="Arial"/>
                  </a:rPr>
                  <a:t> </a:t>
                </a:r>
                <a:r>
                  <a:rPr sz="1150" spc="-20" dirty="0">
                    <a:latin typeface="Arial"/>
                    <a:cs typeface="Arial"/>
                  </a:rPr>
                  <a:t>km/h</a:t>
                </a:r>
                <a:endParaRPr sz="1150">
                  <a:latin typeface="Arial"/>
                  <a:cs typeface="Arial"/>
                </a:endParaRPr>
              </a:p>
            </p:txBody>
          </p:sp>
          <p:sp>
            <p:nvSpPr>
              <p:cNvPr id="14" name="object 14">
                <a:extLst>
                  <a:ext uri="{FF2B5EF4-FFF2-40B4-BE49-F238E27FC236}">
                    <a16:creationId xmlns:a16="http://schemas.microsoft.com/office/drawing/2014/main" id="{06C28D0B-06A3-893E-63B9-DBAB8668F9F5}"/>
                  </a:ext>
                </a:extLst>
              </p:cNvPr>
              <p:cNvSpPr txBox="1"/>
              <p:nvPr/>
            </p:nvSpPr>
            <p:spPr>
              <a:xfrm>
                <a:off x="4906699" y="4096054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71</a:t>
                </a:r>
                <a:r>
                  <a:rPr sz="1150" spc="-15" dirty="0">
                    <a:latin typeface="Arial"/>
                    <a:cs typeface="Arial"/>
                  </a:rPr>
                  <a:t> </a:t>
                </a:r>
                <a:r>
                  <a:rPr sz="1150" spc="-20" dirty="0">
                    <a:latin typeface="Arial"/>
                    <a:cs typeface="Arial"/>
                  </a:rPr>
                  <a:t>km/h</a:t>
                </a:r>
                <a:endParaRPr sz="1150" dirty="0">
                  <a:latin typeface="Arial"/>
                  <a:cs typeface="Arial"/>
                </a:endParaRPr>
              </a:p>
            </p:txBody>
          </p:sp>
          <p:sp>
            <p:nvSpPr>
              <p:cNvPr id="15" name="object 21">
                <a:extLst>
                  <a:ext uri="{FF2B5EF4-FFF2-40B4-BE49-F238E27FC236}">
                    <a16:creationId xmlns:a16="http://schemas.microsoft.com/office/drawing/2014/main" id="{7536FFDB-CFC6-A105-6277-853FE6F1BCFC}"/>
                  </a:ext>
                </a:extLst>
              </p:cNvPr>
              <p:cNvSpPr txBox="1"/>
              <p:nvPr/>
            </p:nvSpPr>
            <p:spPr>
              <a:xfrm>
                <a:off x="1478826" y="3972699"/>
                <a:ext cx="537845" cy="200660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>
                  <a:lnSpc>
                    <a:spcPct val="100000"/>
                  </a:lnSpc>
                  <a:spcBef>
                    <a:spcPts val="100"/>
                  </a:spcBef>
                </a:pPr>
                <a:r>
                  <a:rPr sz="1150" dirty="0">
                    <a:latin typeface="Arial"/>
                    <a:cs typeface="Arial"/>
                  </a:rPr>
                  <a:t>81</a:t>
                </a:r>
                <a:r>
                  <a:rPr sz="1150" spc="-15" dirty="0">
                    <a:latin typeface="Arial"/>
                    <a:cs typeface="Arial"/>
                  </a:rPr>
                  <a:t> </a:t>
                </a:r>
                <a:r>
                  <a:rPr sz="1150" spc="-20" dirty="0">
                    <a:latin typeface="Arial"/>
                    <a:cs typeface="Arial"/>
                  </a:rPr>
                  <a:t>km/h</a:t>
                </a:r>
                <a:endParaRPr sz="1150" dirty="0">
                  <a:latin typeface="Arial"/>
                  <a:cs typeface="Arial"/>
                </a:endParaRPr>
              </a:p>
            </p:txBody>
          </p:sp>
        </p:grpSp>
        <p:sp>
          <p:nvSpPr>
            <p:cNvPr id="9" name="object 22">
              <a:extLst>
                <a:ext uri="{FF2B5EF4-FFF2-40B4-BE49-F238E27FC236}">
                  <a16:creationId xmlns:a16="http://schemas.microsoft.com/office/drawing/2014/main" id="{BC08EF33-4722-7818-622C-661F0AEB89B6}"/>
                </a:ext>
              </a:extLst>
            </p:cNvPr>
            <p:cNvSpPr txBox="1"/>
            <p:nvPr/>
          </p:nvSpPr>
          <p:spPr>
            <a:xfrm>
              <a:off x="6106160" y="4581931"/>
              <a:ext cx="1319144" cy="273601"/>
            </a:xfrm>
            <a:prstGeom prst="rect">
              <a:avLst/>
            </a:prstGeom>
          </p:spPr>
          <p:txBody>
            <a:bodyPr vert="horz" wrap="square" lIns="0" tIns="8255" rIns="0" bIns="0" rtlCol="0">
              <a:spAutoFit/>
            </a:bodyPr>
            <a:lstStyle/>
            <a:p>
              <a:pPr marL="12700" marR="5080">
                <a:lnSpc>
                  <a:spcPct val="101699"/>
                </a:lnSpc>
                <a:spcBef>
                  <a:spcPts val="65"/>
                </a:spcBef>
              </a:pPr>
              <a:r>
                <a:rPr sz="1750" dirty="0">
                  <a:latin typeface="Calibri"/>
                  <a:cs typeface="Calibri"/>
                </a:rPr>
                <a:t>here:</a:t>
              </a:r>
              <a:r>
                <a:rPr sz="1750" spc="-35" dirty="0">
                  <a:latin typeface="Calibri"/>
                  <a:cs typeface="Calibri"/>
                </a:rPr>
                <a:t> </a:t>
              </a:r>
              <a:r>
                <a:rPr sz="1750" spc="-25" dirty="0">
                  <a:latin typeface="Calibri"/>
                  <a:cs typeface="Calibri"/>
                </a:rPr>
                <a:t>76 </a:t>
              </a:r>
              <a:r>
                <a:rPr sz="1750" spc="-20" dirty="0">
                  <a:latin typeface="Calibri"/>
                  <a:cs typeface="Calibri"/>
                </a:rPr>
                <a:t>km/h</a:t>
              </a:r>
              <a:endParaRPr sz="175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5643629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EDDF8-FFA9-637B-2A5C-3B83F50B5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Speed (V)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B08183-E17D-B265-35F7-7F21B4D95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689" y="1719438"/>
            <a:ext cx="7055126" cy="38953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2CDEE9-6365-54C1-5F91-828FFE2890C3}"/>
              </a:ext>
            </a:extLst>
          </p:cNvPr>
          <p:cNvSpPr txBox="1"/>
          <p:nvPr/>
        </p:nvSpPr>
        <p:spPr>
          <a:xfrm>
            <a:off x="4030525" y="5753241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26666876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A17D6-01C7-A37A-6AD0-B1449A021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(Time) Headway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004A8-0827-180E-CA52-9251828CE535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(time) headway for vehicle i, h</a:t>
            </a:r>
            <a:r>
              <a:rPr lang="en-US" baseline="-25000" dirty="0"/>
              <a:t>i</a:t>
            </a:r>
            <a:r>
              <a:rPr lang="en-US" dirty="0"/>
              <a:t>, is the time elapsed between arrivals of consecutive vehicles, generally measured between front bumpers.</a:t>
            </a:r>
          </a:p>
          <a:p>
            <a:endParaRPr lang="en-US" baseline="-250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083A2D7-4D22-4F4E-038B-126B95B28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3565" y="2852657"/>
            <a:ext cx="5584869" cy="372324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188E649-1495-1CA8-7021-BFA11283CC84}"/>
              </a:ext>
            </a:extLst>
          </p:cNvPr>
          <p:cNvSpPr txBox="1"/>
          <p:nvPr/>
        </p:nvSpPr>
        <p:spPr>
          <a:xfrm>
            <a:off x="8484532" y="6186333"/>
            <a:ext cx="3766156" cy="4349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</a:t>
            </a:r>
            <a:r>
              <a:rPr lang="en-US" sz="1200" dirty="0"/>
              <a:t>: </a:t>
            </a:r>
            <a:r>
              <a:rPr lang="en-US" sz="1200" dirty="0">
                <a:hlinkClick r:id="rId3"/>
              </a:rPr>
              <a:t>https://www.isarsoft.com/</a:t>
            </a:r>
            <a:endParaRPr lang="en-US" sz="1200" dirty="0"/>
          </a:p>
          <a:p>
            <a:pPr defTabSz="2438338">
              <a:spcBef>
                <a:spcPts val="0"/>
              </a:spcBef>
            </a:pP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6279755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E1FAA-0A19-B38F-BFFD-4FFF01650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(Time) Headway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2670B28-5773-394B-1755-1A6913918A4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8807980" cy="5059521"/>
          </a:xfrm>
        </p:spPr>
        <p:txBody>
          <a:bodyPr>
            <a:normAutofit/>
          </a:bodyPr>
          <a:lstStyle/>
          <a:p>
            <a:r>
              <a:rPr lang="en-US" dirty="0"/>
              <a:t>The summation of the headways of all vehicles is equal to the observation time period. </a:t>
            </a:r>
          </a:p>
          <a:p>
            <a:endParaRPr lang="en-US" dirty="0"/>
          </a:p>
          <a:p>
            <a:endParaRPr lang="en-US" baseline="-25000" dirty="0"/>
          </a:p>
          <a:p>
            <a:r>
              <a:rPr lang="en-US" dirty="0"/>
              <a:t>Mathematical relationships between flow, q, and average headway, h, can be established as: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8C53BA-0DB2-781E-EE1E-E54CBDA64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701" y="2827214"/>
            <a:ext cx="1231164" cy="7561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5D721D-00C1-4B37-676F-B703F357BF57}"/>
              </a:ext>
            </a:extLst>
          </p:cNvPr>
          <p:cNvSpPr txBox="1"/>
          <p:nvPr/>
        </p:nvSpPr>
        <p:spPr>
          <a:xfrm>
            <a:off x="3940248" y="2823522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t= duration of the time interval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hi = time headway of the </a:t>
            </a:r>
            <a:r>
              <a:rPr kumimoji="0" lang="en-US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i</a:t>
            </a:r>
            <a:r>
              <a:rPr kumimoji="0" lang="en-US" sz="1200" b="0" i="0" u="none" strike="noStrike" cap="none" spc="0" normalizeH="0" baseline="3000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vehicle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vehicles passing the point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53F03F-0645-556F-8A3B-EE0BFE6CE5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828" b="41760"/>
          <a:stretch/>
        </p:blipFill>
        <p:spPr>
          <a:xfrm>
            <a:off x="2417179" y="5025467"/>
            <a:ext cx="3878890" cy="887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BEA7DA-236C-AAB3-C2AE-2282BA4274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701" t="56875" r="70804" b="-7537"/>
          <a:stretch/>
        </p:blipFill>
        <p:spPr>
          <a:xfrm>
            <a:off x="6345486" y="5083213"/>
            <a:ext cx="1127759" cy="772160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DD991F5-7470-134C-6A76-FEB46D96466A}"/>
              </a:ext>
            </a:extLst>
          </p:cNvPr>
          <p:cNvCxnSpPr/>
          <p:nvPr/>
        </p:nvCxnSpPr>
        <p:spPr>
          <a:xfrm>
            <a:off x="6014720" y="5384800"/>
            <a:ext cx="330766" cy="0"/>
          </a:xfrm>
          <a:prstGeom prst="straightConnector1">
            <a:avLst/>
          </a:prstGeom>
          <a:noFill/>
          <a:ln w="25400" cap="flat">
            <a:solidFill>
              <a:srgbClr val="EE230C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3628552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8530-6EDA-9D47-D6F5-2DE7F20D8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6048270" cy="717551"/>
          </a:xfrm>
        </p:spPr>
        <p:txBody>
          <a:bodyPr/>
          <a:lstStyle/>
          <a:p>
            <a:r>
              <a:rPr lang="en-US" dirty="0"/>
              <a:t>Spacing/ Space headway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104B34-917C-04CC-9405-80CBEFF002AD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Space headway, d, is the physical distance between the front bumper of successive vehicles.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5A64BD-DB3D-854C-6C21-2E18170CBC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457" y="2438792"/>
            <a:ext cx="4122777" cy="8154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EC96B1-5946-B5E8-923B-36F63D027C0D}"/>
              </a:ext>
            </a:extLst>
          </p:cNvPr>
          <p:cNvSpPr txBox="1"/>
          <p:nvPr/>
        </p:nvSpPr>
        <p:spPr>
          <a:xfrm>
            <a:off x="5006846" y="3150922"/>
            <a:ext cx="3878890" cy="1318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d= space headway between vehicles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L = length of the road segment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n= number of vehicles observed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k = density (</a:t>
            </a:r>
            <a:r>
              <a:rPr kumimoji="0" lang="en-US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veh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/km)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F43FFBC6-2DB3-012C-CF34-DDCA5F54D3B2}"/>
              </a:ext>
            </a:extLst>
          </p:cNvPr>
          <p:cNvGrpSpPr/>
          <p:nvPr/>
        </p:nvGrpSpPr>
        <p:grpSpPr>
          <a:xfrm>
            <a:off x="6009131" y="4892974"/>
            <a:ext cx="1571243" cy="1125603"/>
            <a:chOff x="6009131" y="2845803"/>
            <a:chExt cx="1571243" cy="1125603"/>
          </a:xfrm>
        </p:grpSpPr>
        <p:pic>
          <p:nvPicPr>
            <p:cNvPr id="7" name="object 3">
              <a:extLst>
                <a:ext uri="{FF2B5EF4-FFF2-40B4-BE49-F238E27FC236}">
                  <a16:creationId xmlns:a16="http://schemas.microsoft.com/office/drawing/2014/main" id="{0E2F3C71-8865-EBDE-284D-F3FCE41DFA7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9131" y="3016493"/>
              <a:ext cx="1571243" cy="829055"/>
            </a:xfrm>
            <a:prstGeom prst="rect">
              <a:avLst/>
            </a:prstGeom>
          </p:spPr>
        </p:pic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72E7A9E4-62EC-F3C2-022A-B5EE08D79937}"/>
                </a:ext>
              </a:extLst>
            </p:cNvPr>
            <p:cNvSpPr/>
            <p:nvPr/>
          </p:nvSpPr>
          <p:spPr>
            <a:xfrm>
              <a:off x="7559038" y="3431021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25E43022-C86C-3EE5-495E-C4D0212D632D}"/>
                </a:ext>
              </a:extLst>
            </p:cNvPr>
            <p:cNvSpPr/>
            <p:nvPr/>
          </p:nvSpPr>
          <p:spPr>
            <a:xfrm>
              <a:off x="7559038" y="2876285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F598FAD3-4831-A2F7-755A-080D09AC4B00}"/>
                </a:ext>
              </a:extLst>
            </p:cNvPr>
            <p:cNvSpPr/>
            <p:nvPr/>
          </p:nvSpPr>
          <p:spPr>
            <a:xfrm>
              <a:off x="6577583" y="2883905"/>
              <a:ext cx="917575" cy="0"/>
            </a:xfrm>
            <a:custGeom>
              <a:avLst/>
              <a:gdLst/>
              <a:ahLst/>
              <a:cxnLst/>
              <a:rect l="l" t="t" r="r" b="b"/>
              <a:pathLst>
                <a:path w="917575">
                  <a:moveTo>
                    <a:pt x="0" y="0"/>
                  </a:moveTo>
                  <a:lnTo>
                    <a:pt x="91740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DAFBE7E9-8B02-3D20-31F9-5F13196BF6AE}"/>
                </a:ext>
              </a:extLst>
            </p:cNvPr>
            <p:cNvSpPr/>
            <p:nvPr/>
          </p:nvSpPr>
          <p:spPr>
            <a:xfrm>
              <a:off x="7482290" y="284580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0" y="76200"/>
                  </a:moveTo>
                  <a:lnTo>
                    <a:pt x="0" y="0"/>
                  </a:lnTo>
                  <a:lnTo>
                    <a:pt x="76200" y="381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FF2B5EF4-FFF2-40B4-BE49-F238E27FC236}">
                <a16:creationId xmlns:a16="http://schemas.microsoft.com/office/drawing/2014/main" id="{F62A6610-5F9B-3DB5-12B9-A07695893763}"/>
              </a:ext>
            </a:extLst>
          </p:cNvPr>
          <p:cNvGrpSpPr/>
          <p:nvPr/>
        </p:nvGrpSpPr>
        <p:grpSpPr>
          <a:xfrm>
            <a:off x="2273807" y="4892974"/>
            <a:ext cx="2733040" cy="1125604"/>
            <a:chOff x="2273807" y="2845803"/>
            <a:chExt cx="2733040" cy="1125604"/>
          </a:xfrm>
        </p:grpSpPr>
        <p:pic>
          <p:nvPicPr>
            <p:cNvPr id="17" name="object 17">
              <a:extLst>
                <a:ext uri="{FF2B5EF4-FFF2-40B4-BE49-F238E27FC236}">
                  <a16:creationId xmlns:a16="http://schemas.microsoft.com/office/drawing/2014/main" id="{81E5C2F1-81CB-CEA7-71A1-7536CBDE074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3807" y="2940294"/>
              <a:ext cx="1879091" cy="928115"/>
            </a:xfrm>
            <a:prstGeom prst="rect">
              <a:avLst/>
            </a:prstGeom>
          </p:spPr>
        </p:pic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A866136C-1675-36FD-8A20-851E7627568A}"/>
                </a:ext>
              </a:extLst>
            </p:cNvPr>
            <p:cNvSpPr/>
            <p:nvPr/>
          </p:nvSpPr>
          <p:spPr>
            <a:xfrm>
              <a:off x="4026407" y="3431022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A0693660-F9B1-54B5-DD14-780B8B416644}"/>
                </a:ext>
              </a:extLst>
            </p:cNvPr>
            <p:cNvSpPr/>
            <p:nvPr/>
          </p:nvSpPr>
          <p:spPr>
            <a:xfrm>
              <a:off x="4026407" y="2876286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5">
                  <a:moveTo>
                    <a:pt x="0" y="0"/>
                  </a:moveTo>
                  <a:lnTo>
                    <a:pt x="0" y="540004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A132A5F1-E5CA-AD9D-B35D-2C6F1003680B}"/>
                </a:ext>
              </a:extLst>
            </p:cNvPr>
            <p:cNvSpPr/>
            <p:nvPr/>
          </p:nvSpPr>
          <p:spPr>
            <a:xfrm>
              <a:off x="4089907" y="2883906"/>
              <a:ext cx="916940" cy="0"/>
            </a:xfrm>
            <a:custGeom>
              <a:avLst/>
              <a:gdLst/>
              <a:ahLst/>
              <a:cxnLst/>
              <a:rect l="l" t="t" r="r" b="b"/>
              <a:pathLst>
                <a:path w="916939">
                  <a:moveTo>
                    <a:pt x="0" y="0"/>
                  </a:moveTo>
                  <a:lnTo>
                    <a:pt x="91643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714153A8-ABD2-B089-239A-7C8450B5A851}"/>
                </a:ext>
              </a:extLst>
            </p:cNvPr>
            <p:cNvSpPr/>
            <p:nvPr/>
          </p:nvSpPr>
          <p:spPr>
            <a:xfrm>
              <a:off x="4026408" y="2845803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76200"/>
                  </a:moveTo>
                  <a:lnTo>
                    <a:pt x="0" y="38100"/>
                  </a:lnTo>
                  <a:lnTo>
                    <a:pt x="76200" y="0"/>
                  </a:lnTo>
                  <a:lnTo>
                    <a:pt x="76200" y="762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50AAD53-1168-253E-D177-E9700BB69E4E}"/>
              </a:ext>
            </a:extLst>
          </p:cNvPr>
          <p:cNvCxnSpPr>
            <a:stCxn id="7" idx="1"/>
          </p:cNvCxnSpPr>
          <p:nvPr/>
        </p:nvCxnSpPr>
        <p:spPr>
          <a:xfrm>
            <a:off x="6009131" y="5478192"/>
            <a:ext cx="0" cy="54038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8" name="object 48">
            <a:extLst>
              <a:ext uri="{FF2B5EF4-FFF2-40B4-BE49-F238E27FC236}">
                <a16:creationId xmlns:a16="http://schemas.microsoft.com/office/drawing/2014/main" id="{700D9AAA-9487-535A-22FE-F10CFF09D764}"/>
              </a:ext>
            </a:extLst>
          </p:cNvPr>
          <p:cNvSpPr txBox="1"/>
          <p:nvPr/>
        </p:nvSpPr>
        <p:spPr>
          <a:xfrm>
            <a:off x="5107328" y="4777406"/>
            <a:ext cx="1293495" cy="29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50" spc="-10" dirty="0">
                <a:latin typeface="Calibri"/>
                <a:cs typeface="Calibri"/>
              </a:rPr>
              <a:t>Spacing, d(m)</a:t>
            </a:r>
            <a:endParaRPr sz="1750" dirty="0">
              <a:latin typeface="Calibri"/>
              <a:cs typeface="Calibri"/>
            </a:endParaRPr>
          </a:p>
        </p:txBody>
      </p:sp>
      <p:sp>
        <p:nvSpPr>
          <p:cNvPr id="29" name="object 48">
            <a:extLst>
              <a:ext uri="{FF2B5EF4-FFF2-40B4-BE49-F238E27FC236}">
                <a16:creationId xmlns:a16="http://schemas.microsoft.com/office/drawing/2014/main" id="{E3BFD2F2-BA0C-9985-B2E2-D244CAD2D00A}"/>
              </a:ext>
            </a:extLst>
          </p:cNvPr>
          <p:cNvSpPr txBox="1"/>
          <p:nvPr/>
        </p:nvSpPr>
        <p:spPr>
          <a:xfrm>
            <a:off x="4659374" y="5825220"/>
            <a:ext cx="91694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10" dirty="0">
                <a:latin typeface="Calibri"/>
                <a:cs typeface="Calibri"/>
              </a:rPr>
              <a:t>Clearance</a:t>
            </a:r>
            <a:endParaRPr sz="2000" dirty="0">
              <a:latin typeface="Calibri"/>
              <a:cs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8ED685B-7108-37B1-375C-75A2F6545D7C}"/>
              </a:ext>
            </a:extLst>
          </p:cNvPr>
          <p:cNvCxnSpPr>
            <a:stCxn id="29" idx="1"/>
          </p:cNvCxnSpPr>
          <p:nvPr/>
        </p:nvCxnSpPr>
        <p:spPr>
          <a:xfrm flipH="1" flipV="1">
            <a:off x="4026407" y="5954742"/>
            <a:ext cx="632967" cy="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5C37E0-8C39-688A-2FE1-03132F03BB56}"/>
              </a:ext>
            </a:extLst>
          </p:cNvPr>
          <p:cNvCxnSpPr>
            <a:stCxn id="29" idx="3"/>
          </p:cNvCxnSpPr>
          <p:nvPr/>
        </p:nvCxnSpPr>
        <p:spPr>
          <a:xfrm flipV="1">
            <a:off x="5576314" y="5954742"/>
            <a:ext cx="432817" cy="1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58500313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the characteristics of the traffic stream</a:t>
            </a:r>
          </a:p>
          <a:p>
            <a:r>
              <a:rPr lang="en-US" sz="1800" dirty="0"/>
              <a:t>Define and explain key traffic stream parameters </a:t>
            </a:r>
          </a:p>
          <a:p>
            <a:r>
              <a:rPr lang="en-US" sz="1800" dirty="0"/>
              <a:t>Discuss the fundamental relationships among traffic stream parameters 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838F0-B6A2-2B89-0ACD-E488BAE3ED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20477" y="4111925"/>
            <a:ext cx="4093856" cy="375810"/>
          </a:xfrm>
          <a:ln w="28575">
            <a:solidFill>
              <a:srgbClr val="00518E"/>
            </a:solidFill>
          </a:ln>
        </p:spPr>
        <p:txBody>
          <a:bodyPr>
            <a:normAutofit/>
          </a:bodyPr>
          <a:lstStyle/>
          <a:p>
            <a:r>
              <a:rPr lang="en-US" sz="1600" b="1" dirty="0"/>
              <a:t>Measured at cross-section i,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5EB1B0-570F-F84F-6EB2-75D304170013}"/>
              </a:ext>
            </a:extLst>
          </p:cNvPr>
          <p:cNvGrpSpPr/>
          <p:nvPr/>
        </p:nvGrpSpPr>
        <p:grpSpPr>
          <a:xfrm>
            <a:off x="598646" y="1048487"/>
            <a:ext cx="10602469" cy="2019935"/>
            <a:chOff x="694181" y="1867916"/>
            <a:chExt cx="10602469" cy="2019935"/>
          </a:xfrm>
        </p:grpSpPr>
        <p:grpSp>
          <p:nvGrpSpPr>
            <p:cNvPr id="22" name="object 2">
              <a:extLst>
                <a:ext uri="{FF2B5EF4-FFF2-40B4-BE49-F238E27FC236}">
                  <a16:creationId xmlns:a16="http://schemas.microsoft.com/office/drawing/2014/main" id="{107848A3-3FDD-63ED-7F3F-D23FAE41DE9D}"/>
                </a:ext>
              </a:extLst>
            </p:cNvPr>
            <p:cNvGrpSpPr/>
            <p:nvPr/>
          </p:nvGrpSpPr>
          <p:grpSpPr>
            <a:xfrm>
              <a:off x="9723119" y="2373744"/>
              <a:ext cx="573405" cy="190500"/>
              <a:chOff x="9723119" y="2373744"/>
              <a:chExt cx="573405" cy="190500"/>
            </a:xfrm>
          </p:grpSpPr>
          <p:sp>
            <p:nvSpPr>
              <p:cNvPr id="47" name="object 3">
                <a:extLst>
                  <a:ext uri="{FF2B5EF4-FFF2-40B4-BE49-F238E27FC236}">
                    <a16:creationId xmlns:a16="http://schemas.microsoft.com/office/drawing/2014/main" id="{BFE6AB3B-571A-9288-C052-95D74E9B3F3E}"/>
                  </a:ext>
                </a:extLst>
              </p:cNvPr>
              <p:cNvSpPr/>
              <p:nvPr/>
            </p:nvSpPr>
            <p:spPr>
              <a:xfrm>
                <a:off x="9723119" y="2469001"/>
                <a:ext cx="4146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414654">
                    <a:moveTo>
                      <a:pt x="0" y="0"/>
                    </a:moveTo>
                    <a:lnTo>
                      <a:pt x="414362" y="0"/>
                    </a:lnTo>
                  </a:path>
                </a:pathLst>
              </a:custGeom>
              <a:ln w="635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4">
                <a:extLst>
                  <a:ext uri="{FF2B5EF4-FFF2-40B4-BE49-F238E27FC236}">
                    <a16:creationId xmlns:a16="http://schemas.microsoft.com/office/drawing/2014/main" id="{120D9DE1-5FCF-E70C-1867-E8D85768526C}"/>
                  </a:ext>
                </a:extLst>
              </p:cNvPr>
              <p:cNvSpPr/>
              <p:nvPr/>
            </p:nvSpPr>
            <p:spPr>
              <a:xfrm>
                <a:off x="10105720" y="2373744"/>
                <a:ext cx="19113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1134" h="190500">
                    <a:moveTo>
                      <a:pt x="0" y="190500"/>
                    </a:moveTo>
                    <a:lnTo>
                      <a:pt x="11" y="0"/>
                    </a:lnTo>
                    <a:lnTo>
                      <a:pt x="190512" y="95262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3" name="object 5">
              <a:extLst>
                <a:ext uri="{FF2B5EF4-FFF2-40B4-BE49-F238E27FC236}">
                  <a16:creationId xmlns:a16="http://schemas.microsoft.com/office/drawing/2014/main" id="{5200B0CF-A946-CCE0-4919-A9F1F364848C}"/>
                </a:ext>
              </a:extLst>
            </p:cNvPr>
            <p:cNvGrpSpPr/>
            <p:nvPr/>
          </p:nvGrpSpPr>
          <p:grpSpPr>
            <a:xfrm>
              <a:off x="9723119" y="3319157"/>
              <a:ext cx="573405" cy="190500"/>
              <a:chOff x="9723119" y="3319157"/>
              <a:chExt cx="573405" cy="190500"/>
            </a:xfrm>
          </p:grpSpPr>
          <p:sp>
            <p:nvSpPr>
              <p:cNvPr id="45" name="object 6">
                <a:extLst>
                  <a:ext uri="{FF2B5EF4-FFF2-40B4-BE49-F238E27FC236}">
                    <a16:creationId xmlns:a16="http://schemas.microsoft.com/office/drawing/2014/main" id="{4B260F73-36CB-DBB0-BED1-B50ADD949517}"/>
                  </a:ext>
                </a:extLst>
              </p:cNvPr>
              <p:cNvSpPr/>
              <p:nvPr/>
            </p:nvSpPr>
            <p:spPr>
              <a:xfrm>
                <a:off x="9723119" y="3414414"/>
                <a:ext cx="414655" cy="0"/>
              </a:xfrm>
              <a:custGeom>
                <a:avLst/>
                <a:gdLst/>
                <a:ahLst/>
                <a:cxnLst/>
                <a:rect l="l" t="t" r="r" b="b"/>
                <a:pathLst>
                  <a:path w="414654">
                    <a:moveTo>
                      <a:pt x="0" y="0"/>
                    </a:moveTo>
                    <a:lnTo>
                      <a:pt x="414362" y="0"/>
                    </a:lnTo>
                  </a:path>
                </a:pathLst>
              </a:custGeom>
              <a:ln w="635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7">
                <a:extLst>
                  <a:ext uri="{FF2B5EF4-FFF2-40B4-BE49-F238E27FC236}">
                    <a16:creationId xmlns:a16="http://schemas.microsoft.com/office/drawing/2014/main" id="{6C8AD7EC-8E9A-B541-786C-21FDA53E6383}"/>
                  </a:ext>
                </a:extLst>
              </p:cNvPr>
              <p:cNvSpPr/>
              <p:nvPr/>
            </p:nvSpPr>
            <p:spPr>
              <a:xfrm>
                <a:off x="10105720" y="3319157"/>
                <a:ext cx="191135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91134" h="190500">
                    <a:moveTo>
                      <a:pt x="0" y="190500"/>
                    </a:moveTo>
                    <a:lnTo>
                      <a:pt x="11" y="0"/>
                    </a:lnTo>
                    <a:lnTo>
                      <a:pt x="190512" y="95262"/>
                    </a:lnTo>
                    <a:lnTo>
                      <a:pt x="0" y="1905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4" name="object 17">
              <a:extLst>
                <a:ext uri="{FF2B5EF4-FFF2-40B4-BE49-F238E27FC236}">
                  <a16:creationId xmlns:a16="http://schemas.microsoft.com/office/drawing/2014/main" id="{5EAE75F5-E0EF-C54D-08DD-5539991425C8}"/>
                </a:ext>
              </a:extLst>
            </p:cNvPr>
            <p:cNvSpPr txBox="1"/>
            <p:nvPr/>
          </p:nvSpPr>
          <p:spPr>
            <a:xfrm>
              <a:off x="10570845" y="2576791"/>
              <a:ext cx="725805" cy="6635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  <a:tabLst>
                  <a:tab pos="531495" algn="l"/>
                </a:tabLst>
              </a:pPr>
              <a:r>
                <a:rPr sz="1050" dirty="0">
                  <a:latin typeface="Calibri"/>
                  <a:cs typeface="Calibri"/>
                </a:rPr>
                <a:t>Direction</a:t>
              </a:r>
              <a:r>
                <a:rPr sz="1050" spc="445" dirty="0">
                  <a:latin typeface="Calibri"/>
                  <a:cs typeface="Calibri"/>
                </a:rPr>
                <a:t> </a:t>
              </a:r>
              <a:r>
                <a:rPr sz="1050" spc="-25" dirty="0">
                  <a:latin typeface="Calibri"/>
                  <a:cs typeface="Calibri"/>
                </a:rPr>
                <a:t>of </a:t>
              </a:r>
              <a:r>
                <a:rPr sz="1050" spc="-10" dirty="0">
                  <a:latin typeface="Calibri"/>
                  <a:cs typeface="Calibri"/>
                </a:rPr>
                <a:t>movement</a:t>
              </a:r>
              <a:r>
                <a:rPr sz="1050" spc="500" dirty="0">
                  <a:latin typeface="Calibri"/>
                  <a:cs typeface="Calibri"/>
                </a:rPr>
                <a:t> </a:t>
              </a:r>
              <a:r>
                <a:rPr sz="1050" spc="-25" dirty="0">
                  <a:latin typeface="Calibri"/>
                  <a:cs typeface="Calibri"/>
                </a:rPr>
                <a:t>of</a:t>
              </a:r>
              <a:r>
                <a:rPr sz="1050" dirty="0">
                  <a:latin typeface="Calibri"/>
                  <a:cs typeface="Calibri"/>
                </a:rPr>
                <a:t>	</a:t>
              </a:r>
              <a:r>
                <a:rPr sz="1050" spc="-25" dirty="0">
                  <a:latin typeface="Calibri"/>
                  <a:cs typeface="Calibri"/>
                </a:rPr>
                <a:t>the</a:t>
              </a:r>
              <a:endParaRPr sz="1050">
                <a:latin typeface="Calibri"/>
                <a:cs typeface="Calibri"/>
              </a:endParaRPr>
            </a:p>
            <a:p>
              <a:pPr marL="12700">
                <a:lnSpc>
                  <a:spcPts val="1245"/>
                </a:lnSpc>
              </a:pPr>
              <a:r>
                <a:rPr sz="1050" spc="-10" dirty="0">
                  <a:latin typeface="Calibri"/>
                  <a:cs typeface="Calibri"/>
                </a:rPr>
                <a:t>vehicles</a:t>
              </a:r>
              <a:endParaRPr sz="1050">
                <a:latin typeface="Calibri"/>
                <a:cs typeface="Calibri"/>
              </a:endParaRPr>
            </a:p>
          </p:txBody>
        </p:sp>
        <p:grpSp>
          <p:nvGrpSpPr>
            <p:cNvPr id="25" name="object 18">
              <a:extLst>
                <a:ext uri="{FF2B5EF4-FFF2-40B4-BE49-F238E27FC236}">
                  <a16:creationId xmlns:a16="http://schemas.microsoft.com/office/drawing/2014/main" id="{40B052D2-DA18-5958-F0E0-B25A66B6CF6B}"/>
                </a:ext>
              </a:extLst>
            </p:cNvPr>
            <p:cNvGrpSpPr/>
            <p:nvPr/>
          </p:nvGrpSpPr>
          <p:grpSpPr>
            <a:xfrm>
              <a:off x="694181" y="1867916"/>
              <a:ext cx="8833485" cy="2019935"/>
              <a:chOff x="694181" y="1867916"/>
              <a:chExt cx="8833485" cy="2019935"/>
            </a:xfrm>
          </p:grpSpPr>
          <p:pic>
            <p:nvPicPr>
              <p:cNvPr id="29" name="object 19">
                <a:extLst>
                  <a:ext uri="{FF2B5EF4-FFF2-40B4-BE49-F238E27FC236}">
                    <a16:creationId xmlns:a16="http://schemas.microsoft.com/office/drawing/2014/main" id="{2F4C8E65-465D-3D7B-F1D7-42E7359C1BA1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5663184" y="2950718"/>
                <a:ext cx="1318258" cy="662938"/>
              </a:xfrm>
              <a:prstGeom prst="rect">
                <a:avLst/>
              </a:prstGeom>
            </p:spPr>
          </p:pic>
          <p:pic>
            <p:nvPicPr>
              <p:cNvPr id="30" name="object 20">
                <a:extLst>
                  <a:ext uri="{FF2B5EF4-FFF2-40B4-BE49-F238E27FC236}">
                    <a16:creationId xmlns:a16="http://schemas.microsoft.com/office/drawing/2014/main" id="{8E8D1A88-BF69-2604-CCBB-1FA2FF3763C6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7909560" y="2935477"/>
                <a:ext cx="1292351" cy="640079"/>
              </a:xfrm>
              <a:prstGeom prst="rect">
                <a:avLst/>
              </a:prstGeom>
            </p:spPr>
          </p:pic>
          <p:sp>
            <p:nvSpPr>
              <p:cNvPr id="31" name="object 21">
                <a:extLst>
                  <a:ext uri="{FF2B5EF4-FFF2-40B4-BE49-F238E27FC236}">
                    <a16:creationId xmlns:a16="http://schemas.microsoft.com/office/drawing/2014/main" id="{6D8D2BC7-94B6-823A-AF05-FBB482D9B226}"/>
                  </a:ext>
                </a:extLst>
              </p:cNvPr>
              <p:cNvSpPr/>
              <p:nvPr/>
            </p:nvSpPr>
            <p:spPr>
              <a:xfrm>
                <a:off x="694181" y="2070608"/>
                <a:ext cx="8832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832850">
                    <a:moveTo>
                      <a:pt x="0" y="0"/>
                    </a:moveTo>
                    <a:lnTo>
                      <a:pt x="8832405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22">
                <a:extLst>
                  <a:ext uri="{FF2B5EF4-FFF2-40B4-BE49-F238E27FC236}">
                    <a16:creationId xmlns:a16="http://schemas.microsoft.com/office/drawing/2014/main" id="{AEFE5592-B659-3784-62D0-8FA93A1EB975}"/>
                  </a:ext>
                </a:extLst>
              </p:cNvPr>
              <p:cNvSpPr/>
              <p:nvPr/>
            </p:nvSpPr>
            <p:spPr>
              <a:xfrm>
                <a:off x="694181" y="3650994"/>
                <a:ext cx="8832850" cy="0"/>
              </a:xfrm>
              <a:custGeom>
                <a:avLst/>
                <a:gdLst/>
                <a:ahLst/>
                <a:cxnLst/>
                <a:rect l="l" t="t" r="r" b="b"/>
                <a:pathLst>
                  <a:path w="8832850">
                    <a:moveTo>
                      <a:pt x="0" y="0"/>
                    </a:moveTo>
                    <a:lnTo>
                      <a:pt x="8832405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23">
                <a:extLst>
                  <a:ext uri="{FF2B5EF4-FFF2-40B4-BE49-F238E27FC236}">
                    <a16:creationId xmlns:a16="http://schemas.microsoft.com/office/drawing/2014/main" id="{9607ABFD-6FBC-0BBC-8FE5-93CC117C99C4}"/>
                  </a:ext>
                </a:extLst>
              </p:cNvPr>
              <p:cNvSpPr/>
              <p:nvPr/>
            </p:nvSpPr>
            <p:spPr>
              <a:xfrm>
                <a:off x="1104137" y="2863088"/>
                <a:ext cx="6483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648335">
                    <a:moveTo>
                      <a:pt x="0" y="0"/>
                    </a:moveTo>
                    <a:lnTo>
                      <a:pt x="648004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24">
                <a:extLst>
                  <a:ext uri="{FF2B5EF4-FFF2-40B4-BE49-F238E27FC236}">
                    <a16:creationId xmlns:a16="http://schemas.microsoft.com/office/drawing/2014/main" id="{23237FEA-D9BE-6DB0-36A8-911ACAE03AE2}"/>
                  </a:ext>
                </a:extLst>
              </p:cNvPr>
              <p:cNvSpPr/>
              <p:nvPr/>
            </p:nvSpPr>
            <p:spPr>
              <a:xfrm>
                <a:off x="8879586" y="2861563"/>
                <a:ext cx="648335" cy="0"/>
              </a:xfrm>
              <a:custGeom>
                <a:avLst/>
                <a:gdLst/>
                <a:ahLst/>
                <a:cxnLst/>
                <a:rect l="l" t="t" r="r" b="b"/>
                <a:pathLst>
                  <a:path w="648334">
                    <a:moveTo>
                      <a:pt x="0" y="0"/>
                    </a:moveTo>
                    <a:lnTo>
                      <a:pt x="648004" y="0"/>
                    </a:lnTo>
                  </a:path>
                </a:pathLst>
              </a:custGeom>
              <a:ln w="25400">
                <a:solidFill>
                  <a:srgbClr val="00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5" name="object 25">
                <a:extLst>
                  <a:ext uri="{FF2B5EF4-FFF2-40B4-BE49-F238E27FC236}">
                    <a16:creationId xmlns:a16="http://schemas.microsoft.com/office/drawing/2014/main" id="{E54F90E2-5E0E-119F-01F7-A09824409C4D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994403" y="2950718"/>
                <a:ext cx="1318258" cy="662938"/>
              </a:xfrm>
              <a:prstGeom prst="rect">
                <a:avLst/>
              </a:prstGeom>
            </p:spPr>
          </p:pic>
          <p:pic>
            <p:nvPicPr>
              <p:cNvPr id="36" name="object 26">
                <a:extLst>
                  <a:ext uri="{FF2B5EF4-FFF2-40B4-BE49-F238E27FC236}">
                    <a16:creationId xmlns:a16="http://schemas.microsoft.com/office/drawing/2014/main" id="{7C1DA0B1-C42D-EA1C-FF89-5C4408C824DF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27148" y="2996438"/>
                <a:ext cx="1080515" cy="571499"/>
              </a:xfrm>
              <a:prstGeom prst="rect">
                <a:avLst/>
              </a:prstGeom>
            </p:spPr>
          </p:pic>
          <p:pic>
            <p:nvPicPr>
              <p:cNvPr id="37" name="object 27">
                <a:extLst>
                  <a:ext uri="{FF2B5EF4-FFF2-40B4-BE49-F238E27FC236}">
                    <a16:creationId xmlns:a16="http://schemas.microsoft.com/office/drawing/2014/main" id="{20F85967-B9F2-CAC4-DAA4-C11B5E29F9EC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68096" y="2146046"/>
                <a:ext cx="1318258" cy="661402"/>
              </a:xfrm>
              <a:prstGeom prst="rect">
                <a:avLst/>
              </a:prstGeom>
            </p:spPr>
          </p:pic>
          <p:sp>
            <p:nvSpPr>
              <p:cNvPr id="38" name="object 28">
                <a:extLst>
                  <a:ext uri="{FF2B5EF4-FFF2-40B4-BE49-F238E27FC236}">
                    <a16:creationId xmlns:a16="http://schemas.microsoft.com/office/drawing/2014/main" id="{F019C43A-1447-8D46-5090-D15472595E3D}"/>
                  </a:ext>
                </a:extLst>
              </p:cNvPr>
              <p:cNvSpPr/>
              <p:nvPr/>
            </p:nvSpPr>
            <p:spPr>
              <a:xfrm>
                <a:off x="2071878" y="1872488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00A0E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29">
                <a:extLst>
                  <a:ext uri="{FF2B5EF4-FFF2-40B4-BE49-F238E27FC236}">
                    <a16:creationId xmlns:a16="http://schemas.microsoft.com/office/drawing/2014/main" id="{30008803-0F34-6DBC-1B5F-5071B50C6353}"/>
                  </a:ext>
                </a:extLst>
              </p:cNvPr>
              <p:cNvSpPr/>
              <p:nvPr/>
            </p:nvSpPr>
            <p:spPr>
              <a:xfrm>
                <a:off x="2013965" y="1872488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FF0000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30">
                <a:extLst>
                  <a:ext uri="{FF2B5EF4-FFF2-40B4-BE49-F238E27FC236}">
                    <a16:creationId xmlns:a16="http://schemas.microsoft.com/office/drawing/2014/main" id="{DA52D3B3-1704-6B3D-D5E4-A25C7570F321}"/>
                  </a:ext>
                </a:extLst>
              </p:cNvPr>
              <p:cNvSpPr/>
              <p:nvPr/>
            </p:nvSpPr>
            <p:spPr>
              <a:xfrm>
                <a:off x="9193529" y="1867916"/>
                <a:ext cx="0" cy="1980564"/>
              </a:xfrm>
              <a:custGeom>
                <a:avLst/>
                <a:gdLst/>
                <a:ahLst/>
                <a:cxnLst/>
                <a:rect l="l" t="t" r="r" b="b"/>
                <a:pathLst>
                  <a:path h="1980564">
                    <a:moveTo>
                      <a:pt x="0" y="0"/>
                    </a:moveTo>
                    <a:lnTo>
                      <a:pt x="0" y="1980006"/>
                    </a:lnTo>
                  </a:path>
                </a:pathLst>
              </a:custGeom>
              <a:ln w="34925">
                <a:solidFill>
                  <a:srgbClr val="00A0E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31">
                <a:extLst>
                  <a:ext uri="{FF2B5EF4-FFF2-40B4-BE49-F238E27FC236}">
                    <a16:creationId xmlns:a16="http://schemas.microsoft.com/office/drawing/2014/main" id="{4171F5A0-60B1-355A-D6EC-4F6CF1560584}"/>
                  </a:ext>
                </a:extLst>
              </p:cNvPr>
              <p:cNvSpPr/>
              <p:nvPr/>
            </p:nvSpPr>
            <p:spPr>
              <a:xfrm>
                <a:off x="2158555" y="3844543"/>
                <a:ext cx="6941820" cy="0"/>
              </a:xfrm>
              <a:custGeom>
                <a:avLst/>
                <a:gdLst/>
                <a:ahLst/>
                <a:cxnLst/>
                <a:rect l="l" t="t" r="r" b="b"/>
                <a:pathLst>
                  <a:path w="6941820">
                    <a:moveTo>
                      <a:pt x="0" y="0"/>
                    </a:moveTo>
                    <a:lnTo>
                      <a:pt x="6941629" y="0"/>
                    </a:lnTo>
                  </a:path>
                </a:pathLst>
              </a:custGeom>
              <a:ln w="28575">
                <a:solidFill>
                  <a:srgbClr val="00A0E1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32">
                <a:extLst>
                  <a:ext uri="{FF2B5EF4-FFF2-40B4-BE49-F238E27FC236}">
                    <a16:creationId xmlns:a16="http://schemas.microsoft.com/office/drawing/2014/main" id="{6163E28E-66CE-AB5B-89FF-7F3861FC8038}"/>
                  </a:ext>
                </a:extLst>
              </p:cNvPr>
              <p:cNvSpPr/>
              <p:nvPr/>
            </p:nvSpPr>
            <p:spPr>
              <a:xfrm>
                <a:off x="2087118" y="3801681"/>
                <a:ext cx="7084695" cy="85725"/>
              </a:xfrm>
              <a:custGeom>
                <a:avLst/>
                <a:gdLst/>
                <a:ahLst/>
                <a:cxnLst/>
                <a:rect l="l" t="t" r="r" b="b"/>
                <a:pathLst>
                  <a:path w="7084695" h="85725">
                    <a:moveTo>
                      <a:pt x="85725" y="0"/>
                    </a:moveTo>
                    <a:lnTo>
                      <a:pt x="0" y="42862"/>
                    </a:lnTo>
                    <a:lnTo>
                      <a:pt x="85725" y="85725"/>
                    </a:lnTo>
                    <a:lnTo>
                      <a:pt x="85725" y="0"/>
                    </a:lnTo>
                    <a:close/>
                  </a:path>
                  <a:path w="7084695" h="85725">
                    <a:moveTo>
                      <a:pt x="7084492" y="42862"/>
                    </a:moveTo>
                    <a:lnTo>
                      <a:pt x="6998767" y="0"/>
                    </a:lnTo>
                    <a:lnTo>
                      <a:pt x="6998767" y="85725"/>
                    </a:lnTo>
                    <a:lnTo>
                      <a:pt x="7084492" y="42862"/>
                    </a:lnTo>
                    <a:close/>
                  </a:path>
                </a:pathLst>
              </a:custGeom>
              <a:solidFill>
                <a:srgbClr val="00A0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3" name="object 33">
                <a:extLst>
                  <a:ext uri="{FF2B5EF4-FFF2-40B4-BE49-F238E27FC236}">
                    <a16:creationId xmlns:a16="http://schemas.microsoft.com/office/drawing/2014/main" id="{91D57AA2-20CC-ED6A-C70A-C93316E6EB52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7222236" y="2170429"/>
                <a:ext cx="1080515" cy="569974"/>
              </a:xfrm>
              <a:prstGeom prst="rect">
                <a:avLst/>
              </a:prstGeom>
            </p:spPr>
          </p:pic>
          <p:pic>
            <p:nvPicPr>
              <p:cNvPr id="44" name="object 34">
                <a:extLst>
                  <a:ext uri="{FF2B5EF4-FFF2-40B4-BE49-F238E27FC236}">
                    <a16:creationId xmlns:a16="http://schemas.microsoft.com/office/drawing/2014/main" id="{0F09A1E5-3D77-E5E0-FCFB-0671FC973398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654296" y="2129282"/>
                <a:ext cx="1292351" cy="638555"/>
              </a:xfrm>
              <a:prstGeom prst="rect">
                <a:avLst/>
              </a:prstGeom>
            </p:spPr>
          </p:pic>
        </p:grpSp>
        <p:sp>
          <p:nvSpPr>
            <p:cNvPr id="26" name="object 35">
              <a:extLst>
                <a:ext uri="{FF2B5EF4-FFF2-40B4-BE49-F238E27FC236}">
                  <a16:creationId xmlns:a16="http://schemas.microsoft.com/office/drawing/2014/main" id="{E4E6D829-964A-F5BF-B59A-73B7C3821183}"/>
                </a:ext>
              </a:extLst>
            </p:cNvPr>
            <p:cNvSpPr/>
            <p:nvPr/>
          </p:nvSpPr>
          <p:spPr>
            <a:xfrm>
              <a:off x="3047237" y="2863088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36">
              <a:extLst>
                <a:ext uri="{FF2B5EF4-FFF2-40B4-BE49-F238E27FC236}">
                  <a16:creationId xmlns:a16="http://schemas.microsoft.com/office/drawing/2014/main" id="{78A5D66E-7D52-34DB-EABC-F389FB6C7B44}"/>
                </a:ext>
              </a:extLst>
            </p:cNvPr>
            <p:cNvSpPr/>
            <p:nvPr/>
          </p:nvSpPr>
          <p:spPr>
            <a:xfrm>
              <a:off x="4990337" y="286156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37">
              <a:extLst>
                <a:ext uri="{FF2B5EF4-FFF2-40B4-BE49-F238E27FC236}">
                  <a16:creationId xmlns:a16="http://schemas.microsoft.com/office/drawing/2014/main" id="{5EDFF6F9-C31A-B3A9-C4FB-0D5D1C48FA28}"/>
                </a:ext>
              </a:extLst>
            </p:cNvPr>
            <p:cNvSpPr/>
            <p:nvPr/>
          </p:nvSpPr>
          <p:spPr>
            <a:xfrm>
              <a:off x="6934961" y="286156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4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EE10252F-E97D-5EC7-C223-9677DAA11D0A}"/>
              </a:ext>
            </a:extLst>
          </p:cNvPr>
          <p:cNvSpPr txBox="1">
            <a:spLocks/>
          </p:cNvSpPr>
          <p:nvPr/>
        </p:nvSpPr>
        <p:spPr>
          <a:xfrm>
            <a:off x="836336" y="4554806"/>
            <a:ext cx="4093856" cy="1381967"/>
          </a:xfrm>
          <a:prstGeom prst="rect">
            <a:avLst/>
          </a:prstGeom>
          <a:ln w="12700">
            <a:solidFill>
              <a:srgbClr val="F2621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Traffic Volume</a:t>
            </a:r>
          </a:p>
          <a:p>
            <a:pPr hangingPunct="1"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Flow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Time headway 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Time mean speed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6F67604F-4421-0EA9-3C7A-2442300E40F2}"/>
              </a:ext>
            </a:extLst>
          </p:cNvPr>
          <p:cNvSpPr txBox="1">
            <a:spLocks/>
          </p:cNvSpPr>
          <p:nvPr/>
        </p:nvSpPr>
        <p:spPr>
          <a:xfrm>
            <a:off x="5435705" y="4141493"/>
            <a:ext cx="4093856" cy="375810"/>
          </a:xfrm>
          <a:prstGeom prst="rect">
            <a:avLst/>
          </a:prstGeom>
          <a:ln w="28575">
            <a:solidFill>
              <a:srgbClr val="00518E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 fontScale="92500"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en-US" sz="1600" b="1" dirty="0"/>
              <a:t>Measured across the road segment, L 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2737EC6-4E9A-6A8E-23AC-AD8A433B3AFA}"/>
              </a:ext>
            </a:extLst>
          </p:cNvPr>
          <p:cNvSpPr txBox="1">
            <a:spLocks/>
          </p:cNvSpPr>
          <p:nvPr/>
        </p:nvSpPr>
        <p:spPr>
          <a:xfrm>
            <a:off x="5451564" y="4584374"/>
            <a:ext cx="4093856" cy="1381967"/>
          </a:xfrm>
          <a:prstGeom prst="rect">
            <a:avLst/>
          </a:prstGeom>
          <a:ln w="12700">
            <a:solidFill>
              <a:srgbClr val="F26211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v"/>
            </a:pPr>
            <a:r>
              <a:rPr lang="en-US" sz="1600" b="1" dirty="0"/>
              <a:t>Density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Space headway/spacing</a:t>
            </a:r>
          </a:p>
          <a:p>
            <a:pPr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sz="1600" b="1" dirty="0"/>
              <a:t>Space mean speed</a:t>
            </a:r>
          </a:p>
        </p:txBody>
      </p:sp>
    </p:spTree>
    <p:extLst>
      <p:ext uri="{BB962C8B-B14F-4D97-AF65-F5344CB8AC3E}">
        <p14:creationId xmlns:p14="http://schemas.microsoft.com/office/powerpoint/2010/main" val="314529977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780BC-E90B-6F1C-BA83-78285A9AC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9174928" cy="717551"/>
          </a:xfrm>
        </p:spPr>
        <p:txBody>
          <a:bodyPr/>
          <a:lstStyle/>
          <a:p>
            <a:r>
              <a:rPr lang="en-US" dirty="0"/>
              <a:t>Relationship among Flow, speed and density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B6F7F-5A0C-3631-73B7-B7038F14048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389959" cy="5059521"/>
          </a:xfrm>
        </p:spPr>
        <p:txBody>
          <a:bodyPr>
            <a:normAutofit/>
          </a:bodyPr>
          <a:lstStyle/>
          <a:p>
            <a:r>
              <a:rPr lang="en-US" sz="2000" dirty="0"/>
              <a:t>The three macroscopic measures of traffic stream, Flow (v), Speed (S), and Density (D), are related as follows:</a:t>
            </a:r>
          </a:p>
          <a:p>
            <a:pPr marL="914388" lvl="3" indent="0">
              <a:buNone/>
              <a:tabLst>
                <a:tab pos="3138488" algn="l"/>
              </a:tabLst>
            </a:pPr>
            <a:r>
              <a:rPr lang="en-US" sz="2000" b="1" dirty="0"/>
              <a:t>q= S * 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DFC680-C5CF-1287-E7C2-A80C0FC6D983}"/>
              </a:ext>
            </a:extLst>
          </p:cNvPr>
          <p:cNvSpPr txBox="1"/>
          <p:nvPr/>
        </p:nvSpPr>
        <p:spPr>
          <a:xfrm>
            <a:off x="1404814" y="3120639"/>
            <a:ext cx="3878890" cy="10751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Where,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q = flow, </a:t>
            </a:r>
            <a:r>
              <a:rPr lang="en-US" sz="1200" dirty="0" err="1"/>
              <a:t>veh</a:t>
            </a:r>
            <a:r>
              <a:rPr lang="en-US" sz="1200" dirty="0"/>
              <a:t>/</a:t>
            </a:r>
            <a:r>
              <a:rPr lang="en-US" sz="1200" dirty="0" err="1"/>
              <a:t>hr</a:t>
            </a:r>
            <a:r>
              <a:rPr lang="en-US" sz="1200" dirty="0"/>
              <a:t>, or </a:t>
            </a:r>
            <a:r>
              <a:rPr lang="en-US" sz="1200" dirty="0" err="1"/>
              <a:t>veh</a:t>
            </a:r>
            <a:r>
              <a:rPr lang="en-US" sz="1200" dirty="0"/>
              <a:t>/</a:t>
            </a:r>
            <a:r>
              <a:rPr lang="en-US" sz="1200" dirty="0" err="1"/>
              <a:t>hr</a:t>
            </a:r>
            <a:r>
              <a:rPr lang="en-US" sz="1200" dirty="0"/>
              <a:t>/ln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S = space mean speed, Km/</a:t>
            </a:r>
            <a:r>
              <a:rPr kumimoji="0" lang="en-US" sz="1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hr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200" dirty="0"/>
              <a:t>           K= density, </a:t>
            </a:r>
            <a:r>
              <a:rPr lang="en-US" sz="1200" dirty="0" err="1"/>
              <a:t>veh</a:t>
            </a:r>
            <a:r>
              <a:rPr lang="en-US" sz="1200" dirty="0"/>
              <a:t>/km or </a:t>
            </a:r>
            <a:r>
              <a:rPr lang="en-US" sz="1200" dirty="0" err="1"/>
              <a:t>veh</a:t>
            </a:r>
            <a:r>
              <a:rPr lang="en-US" sz="1200" dirty="0"/>
              <a:t>/km/ln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111DFA-5357-C6FF-758E-1CDC78C9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202" y="1173039"/>
            <a:ext cx="4327714" cy="4862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C14C74-D685-49B0-0FCA-6915BA9DF34A}"/>
              </a:ext>
            </a:extLst>
          </p:cNvPr>
          <p:cNvSpPr txBox="1"/>
          <p:nvPr/>
        </p:nvSpPr>
        <p:spPr>
          <a:xfrm>
            <a:off x="8545925" y="6575903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113750509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DD921-483F-9400-BFA2-A5CD178B0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0E646C-B5ED-3B13-0D17-AEAC6966D91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60041" y="1146839"/>
            <a:ext cx="8807980" cy="2158998"/>
          </a:xfrm>
        </p:spPr>
        <p:txBody>
          <a:bodyPr>
            <a:normAutofit/>
          </a:bodyPr>
          <a:lstStyle/>
          <a:p>
            <a:r>
              <a:rPr lang="en-US" dirty="0"/>
              <a:t>A through lane in a multilane highway observed to have an average spacing of 50m and an average headway of 3.5 sec. Calculate the flow, density, and speed of traffic on this lane.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5B1F15-9C35-C792-C701-D50AE02E5E30}"/>
              </a:ext>
            </a:extLst>
          </p:cNvPr>
          <p:cNvSpPr txBox="1"/>
          <p:nvPr/>
        </p:nvSpPr>
        <p:spPr>
          <a:xfrm>
            <a:off x="1747520" y="3528767"/>
            <a:ext cx="1138132" cy="27894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Given</a:t>
            </a: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: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d=50m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h= 3.5 sec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b="1" dirty="0"/>
              <a:t>Required</a:t>
            </a:r>
            <a:r>
              <a:rPr lang="en-US" sz="1600" dirty="0"/>
              <a:t>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v=?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k=?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S=?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1874D-6AA6-4ADE-D412-82213EBED380}"/>
              </a:ext>
            </a:extLst>
          </p:cNvPr>
          <p:cNvSpPr txBox="1"/>
          <p:nvPr/>
        </p:nvSpPr>
        <p:spPr>
          <a:xfrm>
            <a:off x="4409440" y="3230224"/>
            <a:ext cx="5577840" cy="33865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Solution</a:t>
            </a: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: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flow= 1 / headway = </a:t>
            </a:r>
            <a:r>
              <a:rPr kumimoji="0" lang="en-US" sz="16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3600 sec/</a:t>
            </a:r>
            <a:r>
              <a:rPr kumimoji="0" lang="en-US" sz="1600" b="0" i="0" u="sng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hr</a:t>
            </a:r>
            <a:r>
              <a:rPr kumimoji="0" lang="en-US" sz="16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kumimoji="0" lang="en-US" sz="1600" b="0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= 1028.6 </a:t>
            </a:r>
            <a:r>
              <a:rPr kumimoji="0" lang="en-US" sz="1600" b="0" i="0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veh</a:t>
            </a:r>
            <a:r>
              <a:rPr kumimoji="0" lang="en-US" sz="1600" b="0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/</a:t>
            </a:r>
            <a:r>
              <a:rPr kumimoji="0" lang="en-US" sz="1600" b="0" i="0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hr</a:t>
            </a:r>
            <a:r>
              <a:rPr kumimoji="0" lang="en-US" sz="1600" b="0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                       3.5 sec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density = 1/ spacing =  </a:t>
            </a:r>
            <a:r>
              <a:rPr lang="en-US" sz="1600" u="sng" dirty="0"/>
              <a:t>1000m/km </a:t>
            </a:r>
            <a:r>
              <a:rPr lang="en-US" sz="1600" dirty="0"/>
              <a:t>= 20 vehicle/Km</a:t>
            </a:r>
            <a:endParaRPr lang="en-US" sz="1600" u="sng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                                              50m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sz="1600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speed = flow/ density = </a:t>
            </a:r>
            <a:r>
              <a:rPr lang="en-US" sz="1600" u="sng" dirty="0"/>
              <a:t>1028.6 </a:t>
            </a:r>
            <a:r>
              <a:rPr lang="en-US" sz="1600" u="sng" dirty="0" err="1"/>
              <a:t>veh</a:t>
            </a:r>
            <a:r>
              <a:rPr lang="en-US" sz="1600" u="sng" dirty="0"/>
              <a:t>/</a:t>
            </a:r>
            <a:r>
              <a:rPr lang="en-US" sz="1600" u="sng" dirty="0" err="1"/>
              <a:t>hr</a:t>
            </a:r>
            <a:r>
              <a:rPr lang="en-US" sz="1600" u="sng" dirty="0"/>
              <a:t> </a:t>
            </a:r>
            <a:r>
              <a:rPr lang="en-US" sz="1600" dirty="0"/>
              <a:t>= 51.4 Km/</a:t>
            </a:r>
            <a:r>
              <a:rPr lang="en-US" sz="1600" dirty="0" err="1"/>
              <a:t>hr</a:t>
            </a:r>
            <a:endParaRPr lang="en-US" sz="1600" u="sng" dirty="0"/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600" dirty="0"/>
              <a:t>                                               20 </a:t>
            </a:r>
            <a:r>
              <a:rPr lang="en-US" sz="1600" dirty="0" err="1"/>
              <a:t>veh</a:t>
            </a:r>
            <a:r>
              <a:rPr lang="en-US" sz="1600" dirty="0"/>
              <a:t>/Km</a:t>
            </a: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6337569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CD05-E6F2-097F-F0D5-C4506747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B55228-FA7B-7947-43C7-C85E901A02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does traffic flow differ from fluid flow, and why can fluid-flow principles not be fully applied to traffic streams?</a:t>
            </a:r>
          </a:p>
          <a:p>
            <a:r>
              <a:rPr lang="en-US" dirty="0"/>
              <a:t>How can congested traffic conditions be explained using fundamental traffic flow parameters?</a:t>
            </a:r>
          </a:p>
          <a:p>
            <a:r>
              <a:rPr lang="en-US" dirty="0"/>
              <a:t>Which roadway in your vicinity exhibits the highest and lowest traffic density, and what factors explain this difference?</a:t>
            </a:r>
          </a:p>
        </p:txBody>
      </p:sp>
    </p:spTree>
    <p:extLst>
      <p:ext uri="{BB962C8B-B14F-4D97-AF65-F5344CB8AC3E}">
        <p14:creationId xmlns:p14="http://schemas.microsoft.com/office/powerpoint/2010/main" val="2709198226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3E325-E42B-3D97-8B52-CA73A7A88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materials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57EC1-05BA-3505-A2ED-29BA2C3366D7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2"/>
              </a:rPr>
              <a:t>https://www.youtube.com/watch?v=okNd_G38n4o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3"/>
              </a:rPr>
              <a:t>https://www.youtube.com/watch?v=Chje8rIEUhU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4"/>
              </a:rPr>
              <a:t>https://www.youtube.com/watch?v=G7qU7HOw9QA</a:t>
            </a:r>
            <a:endParaRPr lang="en-US" sz="1400" dirty="0"/>
          </a:p>
          <a:p>
            <a:pPr marL="342900" indent="-342900">
              <a:buFont typeface="+mj-lt"/>
              <a:buAutoNum type="arabicPeriod"/>
            </a:pPr>
            <a:r>
              <a:rPr lang="en-US" sz="1400" dirty="0">
                <a:hlinkClick r:id="rId5"/>
              </a:rPr>
              <a:t>https://www.youtube.com/watch?v=AN85spukBoc</a:t>
            </a:r>
            <a:endParaRPr lang="en-US" sz="1400" dirty="0"/>
          </a:p>
          <a:p>
            <a:pPr marL="514350" indent="-514350">
              <a:buFont typeface="+mj-lt"/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39113323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Traffic stream characteristics </a:t>
            </a:r>
          </a:p>
          <a:p>
            <a:pPr>
              <a:defRPr sz="1800"/>
            </a:pPr>
            <a:r>
              <a:rPr lang="en-US" dirty="0">
                <a:solidFill>
                  <a:srgbClr val="002060"/>
                </a:solidFill>
              </a:rPr>
              <a:t>Traffic Volume and Rate of Flow</a:t>
            </a:r>
            <a:endParaRPr lang="en-US" dirty="0"/>
          </a:p>
          <a:p>
            <a:pPr>
              <a:defRPr sz="1800"/>
            </a:pPr>
            <a:r>
              <a:rPr lang="en-US" dirty="0"/>
              <a:t>Density, Speed, Headway, and Spacing</a:t>
            </a:r>
          </a:p>
          <a:p>
            <a:pPr>
              <a:defRPr sz="1800"/>
            </a:pPr>
            <a:r>
              <a:rPr lang="en-US" dirty="0"/>
              <a:t>Relationship among Flow, speed, and density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D3B0B-E23A-F121-59BF-F8712E762D2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B875-C2F7-8176-2AB5-D0FF8AA29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Traffic Stream Characteristics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D9359-CE52-5B2A-B3F7-4A73C60B6CC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86601" y="1036320"/>
            <a:ext cx="7476743" cy="5368971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5EA4"/>
                </a:solidFill>
              </a:rPr>
              <a:t>Traffic stream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resulted from the interaction of drivers, vehicles, and the roadway environment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Highly variable due to humans/drivers’ behavior 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Can be an uninterrupted or interrupted flow </a:t>
            </a: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005EA4"/>
                </a:solidFill>
              </a:rPr>
              <a:t>Traffic vs Fluid Flow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Fluid flow is predictable and deterministic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Traffic flow is stochastic and affected by driver behavior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Hence, analysis requires probabilistic approaches</a:t>
            </a: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pic>
        <p:nvPicPr>
          <p:cNvPr id="2052" name="Picture 4" descr="traffic moves along a highway during morning rush hour in india - car pollution stock pictures, royalty-free photos &amp; images">
            <a:extLst>
              <a:ext uri="{FF2B5EF4-FFF2-40B4-BE49-F238E27FC236}">
                <a16:creationId xmlns:a16="http://schemas.microsoft.com/office/drawing/2014/main" id="{5C9662B8-D752-4F46-AF65-FE2BDD684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344" y="2098357"/>
            <a:ext cx="4398967" cy="338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108470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0437A86-36B9-9CDA-9BFC-43238C3725C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835982" y="1178560"/>
            <a:ext cx="7476743" cy="4721616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5EA4"/>
                </a:solidFill>
              </a:rPr>
              <a:t>Uninterrupted Flow Facilities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No fixed external interruptions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Freeways and controlled-access highways (suburban multilane highways and rural highways with long spacing)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sz="20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Flow governed by vehicle interactions</a:t>
            </a:r>
            <a:endParaRPr lang="en-US" sz="2000" dirty="0"/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sz="2400" b="1" dirty="0">
                <a:solidFill>
                  <a:srgbClr val="005EA4"/>
                </a:solidFill>
              </a:rPr>
              <a:t> Interrupted Flow Facilities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Presence of fixed interruptions such as intersections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Traffic signals and stop control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Results in platoons of vehicles  </a:t>
            </a:r>
          </a:p>
          <a:p>
            <a:pPr lvl="1">
              <a:spcBef>
                <a:spcPts val="600"/>
              </a:spcBef>
              <a:defRPr sz="1800"/>
            </a:pPr>
            <a:r>
              <a:rPr lang="en-US" dirty="0"/>
              <a:t>Common in urban environments</a:t>
            </a: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spcBef>
                <a:spcPts val="600"/>
              </a:spcBef>
              <a:defRPr sz="1800"/>
            </a:pPr>
            <a:endParaRPr lang="en-US" sz="20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439EE4-4A17-8D57-C71F-21AC01E1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69" y="461009"/>
            <a:ext cx="8760911" cy="717551"/>
          </a:xfrm>
        </p:spPr>
        <p:txBody>
          <a:bodyPr/>
          <a:lstStyle/>
          <a:p>
            <a:r>
              <a:rPr lang="en-US" dirty="0"/>
              <a:t>Traffic Stream Characteristics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253388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8E0C-07B2-ACC1-22D5-8EEAB0E6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126" y="305433"/>
            <a:ext cx="7219948" cy="717551"/>
          </a:xfrm>
        </p:spPr>
        <p:txBody>
          <a:bodyPr/>
          <a:lstStyle/>
          <a:p>
            <a:r>
              <a:rPr lang="en-US" dirty="0"/>
              <a:t>Traffic Stream parameters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14444-735D-7E73-E5A0-FB790ED990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14783" y="1171398"/>
            <a:ext cx="8450890" cy="50595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Traffic Stream parameters can be categorized as </a:t>
            </a:r>
          </a:p>
          <a:p>
            <a:pPr marL="514350" indent="-514350">
              <a:buAutoNum type="arabicPeriod"/>
            </a:pPr>
            <a:r>
              <a:rPr lang="en-US" sz="2400" b="1" dirty="0">
                <a:solidFill>
                  <a:srgbClr val="005EA4"/>
                </a:solidFill>
              </a:rPr>
              <a:t>Macroscopic parameters </a:t>
            </a:r>
            <a:r>
              <a:rPr lang="en-US" sz="2400" dirty="0"/>
              <a:t>that describe the traffic stream as a whole. include </a:t>
            </a:r>
          </a:p>
          <a:p>
            <a:pPr lvl="1">
              <a:spcBef>
                <a:spcPts val="600"/>
              </a:spcBef>
            </a:pPr>
            <a:r>
              <a:rPr lang="en-US" sz="2000" b="1" i="1" dirty="0"/>
              <a:t>Traffic Volume or rate of flow</a:t>
            </a:r>
          </a:p>
          <a:p>
            <a:pPr lvl="1">
              <a:spcBef>
                <a:spcPts val="600"/>
              </a:spcBef>
            </a:pPr>
            <a:r>
              <a:rPr lang="en-US" sz="2000" b="1" i="1" dirty="0"/>
              <a:t>Density</a:t>
            </a:r>
          </a:p>
          <a:p>
            <a:pPr lvl="1">
              <a:spcBef>
                <a:spcPts val="600"/>
              </a:spcBef>
            </a:pPr>
            <a:r>
              <a:rPr lang="en-US" sz="2000" b="1" i="1" dirty="0"/>
              <a:t>Speed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005EA4"/>
                </a:solidFill>
              </a:rPr>
              <a:t>Microscopic parameters </a:t>
            </a:r>
            <a:r>
              <a:rPr lang="en-US" sz="2400" dirty="0"/>
              <a:t>describe individual vehicle behavior. Include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Speed of individual vehicle 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Headway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Spacing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599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A45E-F7BA-FFD2-8507-3EE14D4E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030602" cy="71755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Traffic volume and Rate of Flow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grpSp>
        <p:nvGrpSpPr>
          <p:cNvPr id="5" name="object 7">
            <a:extLst>
              <a:ext uri="{FF2B5EF4-FFF2-40B4-BE49-F238E27FC236}">
                <a16:creationId xmlns:a16="http://schemas.microsoft.com/office/drawing/2014/main" id="{B6355C1B-E260-9651-4570-ECC7746990B6}"/>
              </a:ext>
            </a:extLst>
          </p:cNvPr>
          <p:cNvGrpSpPr/>
          <p:nvPr/>
        </p:nvGrpSpPr>
        <p:grpSpPr>
          <a:xfrm>
            <a:off x="1468726" y="4284307"/>
            <a:ext cx="6517005" cy="1905000"/>
            <a:chOff x="483108" y="3902595"/>
            <a:chExt cx="6517005" cy="1905000"/>
          </a:xfrm>
        </p:grpSpPr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08144EDF-AD79-0CEE-03AD-8B3226CF1D55}"/>
                </a:ext>
              </a:extLst>
            </p:cNvPr>
            <p:cNvSpPr/>
            <p:nvPr/>
          </p:nvSpPr>
          <p:spPr>
            <a:xfrm>
              <a:off x="3713224" y="3902595"/>
              <a:ext cx="0" cy="1905000"/>
            </a:xfrm>
            <a:custGeom>
              <a:avLst/>
              <a:gdLst/>
              <a:ahLst/>
              <a:cxnLst/>
              <a:rect l="l" t="t" r="r" b="b"/>
              <a:pathLst>
                <a:path h="1905000">
                  <a:moveTo>
                    <a:pt x="0" y="0"/>
                  </a:moveTo>
                  <a:lnTo>
                    <a:pt x="0" y="1904999"/>
                  </a:lnTo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0AF97B35-590F-E6B0-ED10-893B87AEFB1D}"/>
                </a:ext>
              </a:extLst>
            </p:cNvPr>
            <p:cNvSpPr/>
            <p:nvPr/>
          </p:nvSpPr>
          <p:spPr>
            <a:xfrm>
              <a:off x="502158" y="4202822"/>
              <a:ext cx="6478905" cy="0"/>
            </a:xfrm>
            <a:custGeom>
              <a:avLst/>
              <a:gdLst/>
              <a:ahLst/>
              <a:cxnLst/>
              <a:rect l="l" t="t" r="r" b="b"/>
              <a:pathLst>
                <a:path w="6478905">
                  <a:moveTo>
                    <a:pt x="0" y="0"/>
                  </a:moveTo>
                  <a:lnTo>
                    <a:pt x="6478523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0">
              <a:extLst>
                <a:ext uri="{FF2B5EF4-FFF2-40B4-BE49-F238E27FC236}">
                  <a16:creationId xmlns:a16="http://schemas.microsoft.com/office/drawing/2014/main" id="{8CC784E1-4DC8-D1CE-F69C-969B8919148B}"/>
                </a:ext>
              </a:extLst>
            </p:cNvPr>
            <p:cNvSpPr/>
            <p:nvPr/>
          </p:nvSpPr>
          <p:spPr>
            <a:xfrm>
              <a:off x="502158" y="5578995"/>
              <a:ext cx="6478905" cy="6350"/>
            </a:xfrm>
            <a:custGeom>
              <a:avLst/>
              <a:gdLst/>
              <a:ahLst/>
              <a:cxnLst/>
              <a:rect l="l" t="t" r="r" b="b"/>
              <a:pathLst>
                <a:path w="6478905" h="6350">
                  <a:moveTo>
                    <a:pt x="0" y="6095"/>
                  </a:moveTo>
                  <a:lnTo>
                    <a:pt x="6478523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1">
              <a:extLst>
                <a:ext uri="{FF2B5EF4-FFF2-40B4-BE49-F238E27FC236}">
                  <a16:creationId xmlns:a16="http://schemas.microsoft.com/office/drawing/2014/main" id="{0FB03CFD-991F-DF4C-D400-B4CB4257D1BF}"/>
                </a:ext>
              </a:extLst>
            </p:cNvPr>
            <p:cNvSpPr/>
            <p:nvPr/>
          </p:nvSpPr>
          <p:spPr>
            <a:xfrm>
              <a:off x="3118102" y="4512195"/>
              <a:ext cx="1240155" cy="0"/>
            </a:xfrm>
            <a:custGeom>
              <a:avLst/>
              <a:gdLst/>
              <a:ahLst/>
              <a:cxnLst/>
              <a:rect l="l" t="t" r="r" b="b"/>
              <a:pathLst>
                <a:path w="1240154">
                  <a:moveTo>
                    <a:pt x="1239774" y="0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2">
              <a:extLst>
                <a:ext uri="{FF2B5EF4-FFF2-40B4-BE49-F238E27FC236}">
                  <a16:creationId xmlns:a16="http://schemas.microsoft.com/office/drawing/2014/main" id="{6BA90D1B-42D8-2FDC-22BB-21E6D9D979C3}"/>
                </a:ext>
              </a:extLst>
            </p:cNvPr>
            <p:cNvSpPr/>
            <p:nvPr/>
          </p:nvSpPr>
          <p:spPr>
            <a:xfrm>
              <a:off x="3022851" y="4455041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114300" y="114300"/>
                  </a:moveTo>
                  <a:lnTo>
                    <a:pt x="0" y="57150"/>
                  </a:lnTo>
                  <a:lnTo>
                    <a:pt x="114300" y="0"/>
                  </a:lnTo>
                  <a:lnTo>
                    <a:pt x="114300" y="114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3">
              <a:extLst>
                <a:ext uri="{FF2B5EF4-FFF2-40B4-BE49-F238E27FC236}">
                  <a16:creationId xmlns:a16="http://schemas.microsoft.com/office/drawing/2014/main" id="{329A69A4-5035-9A6C-AEEB-535DDC0ADDA6}"/>
                </a:ext>
              </a:extLst>
            </p:cNvPr>
            <p:cNvSpPr/>
            <p:nvPr/>
          </p:nvSpPr>
          <p:spPr>
            <a:xfrm>
              <a:off x="3092958" y="5274195"/>
              <a:ext cx="1241425" cy="0"/>
            </a:xfrm>
            <a:custGeom>
              <a:avLst/>
              <a:gdLst/>
              <a:ahLst/>
              <a:cxnLst/>
              <a:rect l="l" t="t" r="r" b="b"/>
              <a:pathLst>
                <a:path w="1241425">
                  <a:moveTo>
                    <a:pt x="0" y="0"/>
                  </a:moveTo>
                  <a:lnTo>
                    <a:pt x="1241297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4">
              <a:extLst>
                <a:ext uri="{FF2B5EF4-FFF2-40B4-BE49-F238E27FC236}">
                  <a16:creationId xmlns:a16="http://schemas.microsoft.com/office/drawing/2014/main" id="{ADA41896-A22C-0194-BCD0-FC3E7442C18F}"/>
                </a:ext>
              </a:extLst>
            </p:cNvPr>
            <p:cNvSpPr/>
            <p:nvPr/>
          </p:nvSpPr>
          <p:spPr>
            <a:xfrm>
              <a:off x="4315208" y="5217041"/>
              <a:ext cx="114300" cy="114300"/>
            </a:xfrm>
            <a:custGeom>
              <a:avLst/>
              <a:gdLst/>
              <a:ahLst/>
              <a:cxnLst/>
              <a:rect l="l" t="t" r="r" b="b"/>
              <a:pathLst>
                <a:path w="114300" h="114300">
                  <a:moveTo>
                    <a:pt x="0" y="114300"/>
                  </a:moveTo>
                  <a:lnTo>
                    <a:pt x="0" y="0"/>
                  </a:lnTo>
                  <a:lnTo>
                    <a:pt x="114300" y="57150"/>
                  </a:lnTo>
                  <a:lnTo>
                    <a:pt x="0" y="114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5">
              <a:extLst>
                <a:ext uri="{FF2B5EF4-FFF2-40B4-BE49-F238E27FC236}">
                  <a16:creationId xmlns:a16="http://schemas.microsoft.com/office/drawing/2014/main" id="{F6F63CAA-ACDA-C83B-1328-743C4E1281B4}"/>
                </a:ext>
              </a:extLst>
            </p:cNvPr>
            <p:cNvSpPr/>
            <p:nvPr/>
          </p:nvSpPr>
          <p:spPr>
            <a:xfrm>
              <a:off x="502158" y="4896242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6">
              <a:extLst>
                <a:ext uri="{FF2B5EF4-FFF2-40B4-BE49-F238E27FC236}">
                  <a16:creationId xmlns:a16="http://schemas.microsoft.com/office/drawing/2014/main" id="{EA65A336-E6D3-C6AC-7550-F5E2BC52B3E8}"/>
                </a:ext>
              </a:extLst>
            </p:cNvPr>
            <p:cNvSpPr/>
            <p:nvPr/>
          </p:nvSpPr>
          <p:spPr>
            <a:xfrm>
              <a:off x="2443734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7">
              <a:extLst>
                <a:ext uri="{FF2B5EF4-FFF2-40B4-BE49-F238E27FC236}">
                  <a16:creationId xmlns:a16="http://schemas.microsoft.com/office/drawing/2014/main" id="{E881A183-CA82-0617-266D-EEB9B5FCACAE}"/>
                </a:ext>
              </a:extLst>
            </p:cNvPr>
            <p:cNvSpPr/>
            <p:nvPr/>
          </p:nvSpPr>
          <p:spPr>
            <a:xfrm>
              <a:off x="4388358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5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0E3D25F9-D0F9-3293-5753-970DA2F9B943}"/>
                </a:ext>
              </a:extLst>
            </p:cNvPr>
            <p:cNvSpPr/>
            <p:nvPr/>
          </p:nvSpPr>
          <p:spPr>
            <a:xfrm>
              <a:off x="6332981" y="4893195"/>
              <a:ext cx="648335" cy="0"/>
            </a:xfrm>
            <a:custGeom>
              <a:avLst/>
              <a:gdLst/>
              <a:ahLst/>
              <a:cxnLst/>
              <a:rect l="l" t="t" r="r" b="b"/>
              <a:pathLst>
                <a:path w="648334">
                  <a:moveTo>
                    <a:pt x="0" y="0"/>
                  </a:moveTo>
                  <a:lnTo>
                    <a:pt x="648004" y="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037CA9-CE87-68DC-D83B-50B5E63AD7B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970201" y="1386842"/>
            <a:ext cx="5735398" cy="204215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Traffic Volume</a:t>
            </a:r>
          </a:p>
          <a:p>
            <a:pPr lvl="1">
              <a:defRPr sz="1800"/>
            </a:pPr>
            <a:r>
              <a:rPr lang="en-US" dirty="0"/>
              <a:t>Number of vehicles passing a point </a:t>
            </a:r>
          </a:p>
          <a:p>
            <a:pPr lvl="1">
              <a:defRPr sz="1800"/>
            </a:pPr>
            <a:r>
              <a:rPr lang="en-US" dirty="0"/>
              <a:t>Measured over a time interval usually “per day” or “per hour.”</a:t>
            </a:r>
          </a:p>
          <a:p>
            <a:pPr lvl="1">
              <a:defRPr sz="1800"/>
            </a:pPr>
            <a:r>
              <a:rPr lang="en-US" dirty="0"/>
              <a:t>Key indicator of demand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40751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9385E-BD75-36E7-F0A6-204F0938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3" y="539751"/>
            <a:ext cx="7640202" cy="717551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Traffic volume and Rate of Flow</a:t>
            </a:r>
            <a:br>
              <a:rPr lang="en-US" dirty="0">
                <a:latin typeface="Calibri"/>
                <a:cs typeface="Calibri"/>
              </a:rPr>
            </a:br>
            <a:endParaRPr lang="en-US" dirty="0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FFA6155-02D8-2ED0-507A-D3567E70CAF3}"/>
              </a:ext>
            </a:extLst>
          </p:cNvPr>
          <p:cNvSpPr txBox="1">
            <a:spLocks/>
          </p:cNvSpPr>
          <p:nvPr/>
        </p:nvSpPr>
        <p:spPr>
          <a:xfrm>
            <a:off x="341090" y="1401498"/>
            <a:ext cx="9371870" cy="474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50800" rIns="45719" bIns="50800"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rgbClr val="F78722"/>
              </a:buClr>
              <a:buSzPct val="123000"/>
              <a:buFont typeface="Arial" panose="020B0604020202020204" pitchFamily="34" charset="0"/>
              <a:buChar char="—"/>
              <a:tabLst/>
              <a:defRPr kumimoji="0" sz="2800" b="0" i="0" u="none" strike="noStrike" cap="none" spc="0" normalizeH="0" baseline="0" dirty="0">
                <a:ln>
                  <a:noFill/>
                </a:ln>
                <a:solidFill>
                  <a:srgbClr val="432411"/>
                </a:solidFill>
                <a:effectLst/>
                <a:uFillTx/>
                <a:latin typeface="Montserrat Regular"/>
                <a:ea typeface="Montserrat Regular"/>
                <a:cs typeface="Montserrat Regular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342895" marR="0" indent="-342895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>
                <a:schemeClr val="tx1"/>
              </a:buClr>
              <a:buSzPct val="123000"/>
              <a:buFont typeface="Arial Rounded MT Bold" panose="020F0704030504030204" pitchFamily="34" charset="0"/>
              <a:buChar char="—"/>
              <a:tabLst/>
              <a:defRPr kumimoji="0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buFont typeface="Wingdings" panose="05000000000000000000" pitchFamily="2" charset="2"/>
              <a:buChar char="q"/>
            </a:pPr>
            <a:r>
              <a:rPr lang="en-US" dirty="0"/>
              <a:t>Daily traffic volumes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Trend analysis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Long-term planning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r>
              <a:rPr lang="en-US" dirty="0"/>
              <a:t>Not sufficient for operational design</a:t>
            </a:r>
          </a:p>
          <a:p>
            <a:pPr lvl="1">
              <a:spcBef>
                <a:spcPts val="600"/>
              </a:spcBef>
              <a:tabLst>
                <a:tab pos="2798763" algn="l"/>
              </a:tabLst>
              <a:defRPr sz="1800"/>
            </a:pPr>
            <a:endParaRPr lang="en-US" dirty="0"/>
          </a:p>
          <a:p>
            <a:pPr marL="304797" lvl="1" indent="0">
              <a:spcBef>
                <a:spcPts val="600"/>
              </a:spcBef>
              <a:buNone/>
              <a:tabLst>
                <a:tab pos="2286000" algn="l"/>
                <a:tab pos="2798763" algn="l"/>
              </a:tabLst>
              <a:defRPr sz="1800"/>
            </a:pPr>
            <a:r>
              <a:rPr lang="en-US" dirty="0"/>
              <a:t>There are four types of daily traffic volumes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Average annual daily traffic (AADT)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Average annual weekday traffic (AAWT)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Average daily traffic (ADT)</a:t>
            </a:r>
          </a:p>
          <a:p>
            <a:pPr marL="647697" lvl="1" indent="-342900" hangingPunct="1">
              <a:spcBef>
                <a:spcPts val="600"/>
              </a:spcBef>
              <a:buFont typeface="+mj-lt"/>
              <a:buAutoNum type="arabicPeriod"/>
              <a:defRPr sz="1800"/>
            </a:pPr>
            <a:r>
              <a:rPr lang="en-US" sz="1800" b="1" dirty="0"/>
              <a:t>Average weekday traffic (AWT)</a:t>
            </a:r>
          </a:p>
          <a:p>
            <a:pPr lvl="1" hangingPunct="1"/>
            <a:r>
              <a:rPr lang="en-US" sz="1400" dirty="0"/>
              <a:t>Watch the following video</a:t>
            </a:r>
          </a:p>
          <a:p>
            <a:pPr lvl="1" hangingPunct="1"/>
            <a:r>
              <a:rPr lang="en-US" dirty="0">
                <a:hlinkClick r:id="rId2"/>
              </a:rPr>
              <a:t>https://www.youtube.com/watch?v=2mBjYZTeaTc</a:t>
            </a:r>
            <a:endParaRPr lang="en-US" dirty="0"/>
          </a:p>
          <a:p>
            <a:pPr lvl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99628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97398-5CF5-317C-8CBB-7EFBC9857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2E08E-5AC1-813D-AB23-E058B081F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886" y="1257302"/>
            <a:ext cx="7280474" cy="4783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C8CC24-248F-15E9-4B04-2C24286CF2DD}"/>
              </a:ext>
            </a:extLst>
          </p:cNvPr>
          <p:cNvSpPr txBox="1"/>
          <p:nvPr/>
        </p:nvSpPr>
        <p:spPr>
          <a:xfrm>
            <a:off x="3210768" y="6041299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Traffic Engineering, 4</a:t>
            </a:r>
            <a:r>
              <a:rPr kumimoji="0" lang="en-US" sz="1200" b="0" i="0" u="none" strike="noStrike" cap="none" spc="0" normalizeH="0" baseline="30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</a:t>
            </a: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 Edition,  </a:t>
            </a:r>
          </a:p>
        </p:txBody>
      </p:sp>
    </p:spTree>
    <p:extLst>
      <p:ext uri="{BB962C8B-B14F-4D97-AF65-F5344CB8AC3E}">
        <p14:creationId xmlns:p14="http://schemas.microsoft.com/office/powerpoint/2010/main" val="122813324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Props1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CD1DD9-B404-4CC1-BC90-A581765BF603}"/>
</file>

<file path=customXml/itemProps3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1245</Words>
  <Application>Microsoft Office PowerPoint</Application>
  <PresentationFormat>Widescreen</PresentationFormat>
  <Paragraphs>189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Traffic Stream Characteristics</vt:lpstr>
      <vt:lpstr>Traffic Stream Characteristics</vt:lpstr>
      <vt:lpstr>Traffic Stream parameters </vt:lpstr>
      <vt:lpstr>Traffic volume and Rate of Flow </vt:lpstr>
      <vt:lpstr>Traffic volume and Rate of Flow </vt:lpstr>
      <vt:lpstr>Example </vt:lpstr>
      <vt:lpstr>Traffic volume and Rate of Flow </vt:lpstr>
      <vt:lpstr>Traffic volume and Rate of Flow </vt:lpstr>
      <vt:lpstr>Density</vt:lpstr>
      <vt:lpstr>Density</vt:lpstr>
      <vt:lpstr>Speed (V)</vt:lpstr>
      <vt:lpstr>Speed (V) </vt:lpstr>
      <vt:lpstr>Speed (V)</vt:lpstr>
      <vt:lpstr>(Time) Headway</vt:lpstr>
      <vt:lpstr>(Time) Headway</vt:lpstr>
      <vt:lpstr>Spacing/ Space headway </vt:lpstr>
      <vt:lpstr>PowerPoint Presentation</vt:lpstr>
      <vt:lpstr>Relationship among Flow, speed and density</vt:lpstr>
      <vt:lpstr>Example</vt:lpstr>
      <vt:lpstr>Discussion Questions</vt:lpstr>
      <vt:lpstr>Additional materials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116</cp:revision>
  <dcterms:modified xsi:type="dcterms:W3CDTF">2026-02-16T07:16:55Z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