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7"/>
  </p:notesMasterIdLst>
  <p:handoutMasterIdLst>
    <p:handoutMasterId r:id="rId48"/>
  </p:handoutMasterIdLst>
  <p:sldIdLst>
    <p:sldId id="306" r:id="rId6"/>
    <p:sldId id="307" r:id="rId7"/>
    <p:sldId id="410" r:id="rId8"/>
    <p:sldId id="409" r:id="rId9"/>
    <p:sldId id="358" r:id="rId10"/>
    <p:sldId id="402" r:id="rId11"/>
    <p:sldId id="376" r:id="rId12"/>
    <p:sldId id="403" r:id="rId13"/>
    <p:sldId id="326" r:id="rId14"/>
    <p:sldId id="325" r:id="rId15"/>
    <p:sldId id="378" r:id="rId16"/>
    <p:sldId id="404" r:id="rId17"/>
    <p:sldId id="328" r:id="rId18"/>
    <p:sldId id="332" r:id="rId19"/>
    <p:sldId id="333" r:id="rId20"/>
    <p:sldId id="354" r:id="rId21"/>
    <p:sldId id="405" r:id="rId22"/>
    <p:sldId id="355" r:id="rId23"/>
    <p:sldId id="382" r:id="rId24"/>
    <p:sldId id="383" r:id="rId25"/>
    <p:sldId id="384" r:id="rId26"/>
    <p:sldId id="385" r:id="rId27"/>
    <p:sldId id="406" r:id="rId28"/>
    <p:sldId id="381" r:id="rId29"/>
    <p:sldId id="388" r:id="rId30"/>
    <p:sldId id="389" r:id="rId31"/>
    <p:sldId id="390" r:id="rId32"/>
    <p:sldId id="391" r:id="rId33"/>
    <p:sldId id="392" r:id="rId34"/>
    <p:sldId id="393" r:id="rId35"/>
    <p:sldId id="407" r:id="rId36"/>
    <p:sldId id="395" r:id="rId37"/>
    <p:sldId id="396" r:id="rId38"/>
    <p:sldId id="397" r:id="rId39"/>
    <p:sldId id="408" r:id="rId40"/>
    <p:sldId id="356" r:id="rId41"/>
    <p:sldId id="387" r:id="rId42"/>
    <p:sldId id="399" r:id="rId43"/>
    <p:sldId id="401" r:id="rId44"/>
    <p:sldId id="400" r:id="rId45"/>
    <p:sldId id="309" r:id="rId4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E521D5-645B-4A76-90F6-6408A9344C8C}" v="4" dt="2026-05-04T16:25:48.85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447" autoAdjust="0"/>
  </p:normalViewPr>
  <p:slideViewPr>
    <p:cSldViewPr snapToGrid="0">
      <p:cViewPr varScale="1">
        <p:scale>
          <a:sx n="144" d="100"/>
          <a:sy n="144" d="100"/>
        </p:scale>
        <p:origin x="114" y="13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6/11/relationships/changesInfo" Target="changesInfos/changesInfo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addSld modMainMaster">
      <pc:chgData name="Wojciech Kustra" userId="afebd3d0-216b-4c4f-8992-1bf1fda6d5e8" providerId="ADAL" clId="{1D307E72-7901-4E61-A01B-3C4232ABCF63}" dt="2026-05-04T16:25:54.291" v="2" actId="680"/>
      <pc:docMkLst>
        <pc:docMk/>
      </pc:docMkLst>
      <pc:sldChg chg="new">
        <pc:chgData name="Wojciech Kustra" userId="afebd3d0-216b-4c4f-8992-1bf1fda6d5e8" providerId="ADAL" clId="{1D307E72-7901-4E61-A01B-3C4232ABCF63}" dt="2026-05-04T16:25:54.291" v="2" actId="680"/>
        <pc:sldMkLst>
          <pc:docMk/>
          <pc:sldMk cId="3949446023" sldId="410"/>
        </pc:sldMkLst>
      </pc:sldChg>
      <pc:sldMasterChg chg="modSldLayout">
        <pc:chgData name="Wojciech Kustra" userId="afebd3d0-216b-4c4f-8992-1bf1fda6d5e8" providerId="ADAL" clId="{1D307E72-7901-4E61-A01B-3C4232ABCF63}" dt="2026-05-04T16:25:48.851" v="1"/>
        <pc:sldMasterMkLst>
          <pc:docMk/>
          <pc:sldMasterMk cId="0" sldId="2147483648"/>
        </pc:sldMasterMkLst>
        <pc:sldLayoutChg chg="addSp delSp modSp">
          <pc:chgData name="Wojciech Kustra" userId="afebd3d0-216b-4c4f-8992-1bf1fda6d5e8" providerId="ADAL" clId="{1D307E72-7901-4E61-A01B-3C4232ABCF63}" dt="2026-05-04T16:25:48.851" v="1"/>
          <pc:sldLayoutMkLst>
            <pc:docMk/>
            <pc:sldMasterMk cId="0" sldId="2147483648"/>
            <pc:sldLayoutMk cId="0" sldId="2147483650"/>
          </pc:sldLayoutMkLst>
          <pc:spChg chg="mod">
            <ac:chgData name="Wojciech Kustra" userId="afebd3d0-216b-4c4f-8992-1bf1fda6d5e8" providerId="ADAL" clId="{1D307E72-7901-4E61-A01B-3C4232ABCF63}" dt="2026-05-04T16:25:48.851" v="1"/>
            <ac:spMkLst>
              <pc:docMk/>
              <pc:sldMasterMk cId="0" sldId="2147483648"/>
              <pc:sldLayoutMk cId="0" sldId="2147483650"/>
              <ac:spMk id="5" creationId="{4C5960A3-C9E4-A5D0-8159-2F91E14E2C57}"/>
            </ac:spMkLst>
          </pc:spChg>
          <pc:grpChg chg="add mod">
            <ac:chgData name="Wojciech Kustra" userId="afebd3d0-216b-4c4f-8992-1bf1fda6d5e8" providerId="ADAL" clId="{1D307E72-7901-4E61-A01B-3C4232ABCF63}" dt="2026-05-04T16:25:48.851" v="1"/>
            <ac:grpSpMkLst>
              <pc:docMk/>
              <pc:sldMasterMk cId="0" sldId="2147483648"/>
              <pc:sldLayoutMk cId="0" sldId="2147483650"/>
              <ac:grpSpMk id="3" creationId="{006011D2-0B51-BD98-3DCA-C3CAC6230C48}"/>
            </ac:grpSpMkLst>
          </pc:grpChg>
          <pc:picChg chg="mod">
            <ac:chgData name="Wojciech Kustra" userId="afebd3d0-216b-4c4f-8992-1bf1fda6d5e8" providerId="ADAL" clId="{1D307E72-7901-4E61-A01B-3C4232ABCF63}" dt="2026-05-04T16:25:48.851" v="1"/>
            <ac:picMkLst>
              <pc:docMk/>
              <pc:sldMasterMk cId="0" sldId="2147483648"/>
              <pc:sldLayoutMk cId="0" sldId="2147483650"/>
              <ac:picMk id="4" creationId="{7AF9AE4C-AB96-58BC-3515-AA69B7FBE1F1}"/>
            </ac:picMkLst>
          </pc:picChg>
          <pc:picChg chg="del">
            <ac:chgData name="Wojciech Kustra" userId="afebd3d0-216b-4c4f-8992-1bf1fda6d5e8" providerId="ADAL" clId="{1D307E72-7901-4E61-A01B-3C4232ABCF63}" dt="2026-05-04T16:25:38.990" v="0" actId="478"/>
            <ac:picMkLst>
              <pc:docMk/>
              <pc:sldMasterMk cId="0" sldId="2147483648"/>
              <pc:sldLayoutMk cId="0" sldId="2147483650"/>
              <ac:picMk id="13" creationId="{5579A081-27D5-3F5C-43AA-86A9D68BD6A5}"/>
            </ac:picMkLst>
          </pc:pic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chami\Downloads\advanced_transport_ridership_practical.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Sheet1!$E$1</c:f>
              <c:strCache>
                <c:ptCount val="1"/>
                <c:pt idx="0">
                  <c:v>Train_Ridership</c:v>
                </c:pt>
              </c:strCache>
            </c:strRef>
          </c:tx>
          <c:spPr>
            <a:ln w="28575" cap="rnd">
              <a:noFill/>
              <a:round/>
            </a:ln>
            <a:effectLst/>
          </c:spPr>
          <c:marker>
            <c:symbol val="circle"/>
            <c:size val="5"/>
            <c:spPr>
              <a:solidFill>
                <a:schemeClr val="accent1"/>
              </a:solidFill>
              <a:ln w="9525">
                <a:solidFill>
                  <a:schemeClr val="accent1"/>
                </a:solidFill>
              </a:ln>
              <a:effectLst/>
            </c:spPr>
          </c:marker>
          <c:xVal>
            <c:numRef>
              <c:f>Sheet1!$D$2:$D$181</c:f>
              <c:numCache>
                <c:formatCode>General</c:formatCode>
                <c:ptCount val="180"/>
                <c:pt idx="0">
                  <c:v>11375</c:v>
                </c:pt>
                <c:pt idx="1">
                  <c:v>13285</c:v>
                </c:pt>
                <c:pt idx="2">
                  <c:v>12858</c:v>
                </c:pt>
                <c:pt idx="3">
                  <c:v>15964</c:v>
                </c:pt>
                <c:pt idx="4">
                  <c:v>14553</c:v>
                </c:pt>
                <c:pt idx="5">
                  <c:v>16428</c:v>
                </c:pt>
                <c:pt idx="6">
                  <c:v>11162</c:v>
                </c:pt>
                <c:pt idx="7">
                  <c:v>10397</c:v>
                </c:pt>
                <c:pt idx="8">
                  <c:v>13306</c:v>
                </c:pt>
                <c:pt idx="9">
                  <c:v>11970</c:v>
                </c:pt>
                <c:pt idx="10">
                  <c:v>7053</c:v>
                </c:pt>
                <c:pt idx="11">
                  <c:v>8356</c:v>
                </c:pt>
                <c:pt idx="12">
                  <c:v>15428</c:v>
                </c:pt>
                <c:pt idx="13">
                  <c:v>8755</c:v>
                </c:pt>
                <c:pt idx="14">
                  <c:v>10742</c:v>
                </c:pt>
                <c:pt idx="15">
                  <c:v>15770</c:v>
                </c:pt>
                <c:pt idx="16">
                  <c:v>13232</c:v>
                </c:pt>
                <c:pt idx="17">
                  <c:v>15307</c:v>
                </c:pt>
                <c:pt idx="18">
                  <c:v>15116</c:v>
                </c:pt>
                <c:pt idx="19">
                  <c:v>12714</c:v>
                </c:pt>
                <c:pt idx="20">
                  <c:v>11000</c:v>
                </c:pt>
                <c:pt idx="21">
                  <c:v>11284</c:v>
                </c:pt>
                <c:pt idx="22">
                  <c:v>17166</c:v>
                </c:pt>
                <c:pt idx="23">
                  <c:v>17107</c:v>
                </c:pt>
                <c:pt idx="24">
                  <c:v>12244</c:v>
                </c:pt>
                <c:pt idx="25">
                  <c:v>13124</c:v>
                </c:pt>
                <c:pt idx="26">
                  <c:v>16030</c:v>
                </c:pt>
                <c:pt idx="27">
                  <c:v>11218</c:v>
                </c:pt>
                <c:pt idx="28">
                  <c:v>11221</c:v>
                </c:pt>
                <c:pt idx="29">
                  <c:v>11352</c:v>
                </c:pt>
                <c:pt idx="30">
                  <c:v>16141</c:v>
                </c:pt>
                <c:pt idx="31">
                  <c:v>17271</c:v>
                </c:pt>
                <c:pt idx="32">
                  <c:v>16908</c:v>
                </c:pt>
                <c:pt idx="33">
                  <c:v>32604</c:v>
                </c:pt>
                <c:pt idx="34">
                  <c:v>10058</c:v>
                </c:pt>
                <c:pt idx="35">
                  <c:v>11561</c:v>
                </c:pt>
                <c:pt idx="36">
                  <c:v>13454</c:v>
                </c:pt>
                <c:pt idx="37">
                  <c:v>14526</c:v>
                </c:pt>
                <c:pt idx="38">
                  <c:v>14029</c:v>
                </c:pt>
                <c:pt idx="39">
                  <c:v>15163</c:v>
                </c:pt>
                <c:pt idx="40">
                  <c:v>19629</c:v>
                </c:pt>
                <c:pt idx="41">
                  <c:v>15770</c:v>
                </c:pt>
                <c:pt idx="42">
                  <c:v>8186</c:v>
                </c:pt>
                <c:pt idx="43">
                  <c:v>11774</c:v>
                </c:pt>
                <c:pt idx="44">
                  <c:v>14056</c:v>
                </c:pt>
                <c:pt idx="45">
                  <c:v>17177</c:v>
                </c:pt>
                <c:pt idx="46">
                  <c:v>15128</c:v>
                </c:pt>
                <c:pt idx="47">
                  <c:v>12844</c:v>
                </c:pt>
                <c:pt idx="48">
                  <c:v>9498</c:v>
                </c:pt>
                <c:pt idx="49">
                  <c:v>11451</c:v>
                </c:pt>
                <c:pt idx="50">
                  <c:v>13539</c:v>
                </c:pt>
                <c:pt idx="51">
                  <c:v>15432</c:v>
                </c:pt>
                <c:pt idx="52">
                  <c:v>15091</c:v>
                </c:pt>
                <c:pt idx="53">
                  <c:v>13696</c:v>
                </c:pt>
                <c:pt idx="54">
                  <c:v>19287</c:v>
                </c:pt>
                <c:pt idx="55">
                  <c:v>11386</c:v>
                </c:pt>
                <c:pt idx="56">
                  <c:v>7664</c:v>
                </c:pt>
                <c:pt idx="57">
                  <c:v>15372</c:v>
                </c:pt>
                <c:pt idx="58">
                  <c:v>13676</c:v>
                </c:pt>
                <c:pt idx="59">
                  <c:v>16704</c:v>
                </c:pt>
                <c:pt idx="60">
                  <c:v>13414</c:v>
                </c:pt>
                <c:pt idx="61">
                  <c:v>14770</c:v>
                </c:pt>
                <c:pt idx="62">
                  <c:v>11206</c:v>
                </c:pt>
                <c:pt idx="63">
                  <c:v>11711</c:v>
                </c:pt>
                <c:pt idx="64">
                  <c:v>12599</c:v>
                </c:pt>
                <c:pt idx="65">
                  <c:v>14330</c:v>
                </c:pt>
                <c:pt idx="66">
                  <c:v>14050</c:v>
                </c:pt>
                <c:pt idx="67">
                  <c:v>13693</c:v>
                </c:pt>
                <c:pt idx="68">
                  <c:v>18530</c:v>
                </c:pt>
                <c:pt idx="69">
                  <c:v>11066</c:v>
                </c:pt>
                <c:pt idx="70">
                  <c:v>8734</c:v>
                </c:pt>
                <c:pt idx="71">
                  <c:v>16835</c:v>
                </c:pt>
                <c:pt idx="72">
                  <c:v>19244</c:v>
                </c:pt>
                <c:pt idx="73">
                  <c:v>17064</c:v>
                </c:pt>
                <c:pt idx="74">
                  <c:v>11961</c:v>
                </c:pt>
                <c:pt idx="75">
                  <c:v>14031</c:v>
                </c:pt>
                <c:pt idx="76">
                  <c:v>12273</c:v>
                </c:pt>
                <c:pt idx="77">
                  <c:v>9508</c:v>
                </c:pt>
                <c:pt idx="78">
                  <c:v>15887</c:v>
                </c:pt>
                <c:pt idx="79">
                  <c:v>16549</c:v>
                </c:pt>
                <c:pt idx="80">
                  <c:v>13146</c:v>
                </c:pt>
                <c:pt idx="81">
                  <c:v>14880</c:v>
                </c:pt>
                <c:pt idx="82">
                  <c:v>8517</c:v>
                </c:pt>
                <c:pt idx="83">
                  <c:v>9065</c:v>
                </c:pt>
                <c:pt idx="84">
                  <c:v>10145</c:v>
                </c:pt>
                <c:pt idx="85">
                  <c:v>6252</c:v>
                </c:pt>
                <c:pt idx="86">
                  <c:v>18264</c:v>
                </c:pt>
                <c:pt idx="87">
                  <c:v>12139</c:v>
                </c:pt>
                <c:pt idx="88">
                  <c:v>14119</c:v>
                </c:pt>
                <c:pt idx="89">
                  <c:v>15261</c:v>
                </c:pt>
                <c:pt idx="90">
                  <c:v>12517</c:v>
                </c:pt>
                <c:pt idx="91">
                  <c:v>8489</c:v>
                </c:pt>
                <c:pt idx="92">
                  <c:v>17326</c:v>
                </c:pt>
                <c:pt idx="93">
                  <c:v>15020</c:v>
                </c:pt>
                <c:pt idx="94">
                  <c:v>13036</c:v>
                </c:pt>
                <c:pt idx="95">
                  <c:v>15924</c:v>
                </c:pt>
                <c:pt idx="96">
                  <c:v>15398</c:v>
                </c:pt>
                <c:pt idx="97">
                  <c:v>9659</c:v>
                </c:pt>
                <c:pt idx="98">
                  <c:v>10597</c:v>
                </c:pt>
                <c:pt idx="99">
                  <c:v>14229</c:v>
                </c:pt>
                <c:pt idx="100">
                  <c:v>15227</c:v>
                </c:pt>
                <c:pt idx="101">
                  <c:v>16324</c:v>
                </c:pt>
                <c:pt idx="102">
                  <c:v>18172</c:v>
                </c:pt>
                <c:pt idx="103">
                  <c:v>12524</c:v>
                </c:pt>
                <c:pt idx="104">
                  <c:v>13486</c:v>
                </c:pt>
                <c:pt idx="105">
                  <c:v>7766</c:v>
                </c:pt>
                <c:pt idx="106">
                  <c:v>14696</c:v>
                </c:pt>
                <c:pt idx="107">
                  <c:v>16176</c:v>
                </c:pt>
                <c:pt idx="108">
                  <c:v>15561</c:v>
                </c:pt>
                <c:pt idx="109">
                  <c:v>13754</c:v>
                </c:pt>
                <c:pt idx="110">
                  <c:v>14583</c:v>
                </c:pt>
                <c:pt idx="111">
                  <c:v>9809</c:v>
                </c:pt>
                <c:pt idx="112">
                  <c:v>9674</c:v>
                </c:pt>
                <c:pt idx="113">
                  <c:v>16699</c:v>
                </c:pt>
                <c:pt idx="114">
                  <c:v>15714</c:v>
                </c:pt>
                <c:pt idx="115">
                  <c:v>13614</c:v>
                </c:pt>
                <c:pt idx="116">
                  <c:v>16799</c:v>
                </c:pt>
                <c:pt idx="117">
                  <c:v>15614</c:v>
                </c:pt>
                <c:pt idx="118">
                  <c:v>11637</c:v>
                </c:pt>
                <c:pt idx="119">
                  <c:v>11381</c:v>
                </c:pt>
                <c:pt idx="120">
                  <c:v>13342</c:v>
                </c:pt>
                <c:pt idx="121">
                  <c:v>13879</c:v>
                </c:pt>
                <c:pt idx="122">
                  <c:v>16494</c:v>
                </c:pt>
                <c:pt idx="123">
                  <c:v>16220</c:v>
                </c:pt>
                <c:pt idx="124">
                  <c:v>14958</c:v>
                </c:pt>
                <c:pt idx="125">
                  <c:v>7617</c:v>
                </c:pt>
                <c:pt idx="126">
                  <c:v>12288</c:v>
                </c:pt>
                <c:pt idx="127">
                  <c:v>6908</c:v>
                </c:pt>
                <c:pt idx="128">
                  <c:v>16094</c:v>
                </c:pt>
                <c:pt idx="129">
                  <c:v>14595</c:v>
                </c:pt>
                <c:pt idx="130">
                  <c:v>14564</c:v>
                </c:pt>
                <c:pt idx="131">
                  <c:v>17197</c:v>
                </c:pt>
                <c:pt idx="132">
                  <c:v>11655</c:v>
                </c:pt>
                <c:pt idx="133">
                  <c:v>11638</c:v>
                </c:pt>
                <c:pt idx="134">
                  <c:v>35220</c:v>
                </c:pt>
                <c:pt idx="135">
                  <c:v>7521</c:v>
                </c:pt>
                <c:pt idx="136">
                  <c:v>16363</c:v>
                </c:pt>
                <c:pt idx="137">
                  <c:v>14379</c:v>
                </c:pt>
                <c:pt idx="138">
                  <c:v>15648</c:v>
                </c:pt>
                <c:pt idx="139">
                  <c:v>10317</c:v>
                </c:pt>
                <c:pt idx="140">
                  <c:v>10635</c:v>
                </c:pt>
                <c:pt idx="141">
                  <c:v>16190</c:v>
                </c:pt>
                <c:pt idx="142">
                  <c:v>13363</c:v>
                </c:pt>
                <c:pt idx="143">
                  <c:v>19184</c:v>
                </c:pt>
                <c:pt idx="144">
                  <c:v>12987</c:v>
                </c:pt>
                <c:pt idx="145">
                  <c:v>12571</c:v>
                </c:pt>
                <c:pt idx="146">
                  <c:v>12121</c:v>
                </c:pt>
                <c:pt idx="147">
                  <c:v>11608</c:v>
                </c:pt>
                <c:pt idx="148">
                  <c:v>16248</c:v>
                </c:pt>
                <c:pt idx="149">
                  <c:v>16256</c:v>
                </c:pt>
                <c:pt idx="150">
                  <c:v>29950</c:v>
                </c:pt>
                <c:pt idx="151">
                  <c:v>13205</c:v>
                </c:pt>
                <c:pt idx="152">
                  <c:v>15151</c:v>
                </c:pt>
                <c:pt idx="153">
                  <c:v>19102</c:v>
                </c:pt>
                <c:pt idx="154">
                  <c:v>11865</c:v>
                </c:pt>
                <c:pt idx="155">
                  <c:v>14705</c:v>
                </c:pt>
                <c:pt idx="156">
                  <c:v>13349</c:v>
                </c:pt>
                <c:pt idx="157">
                  <c:v>14357</c:v>
                </c:pt>
                <c:pt idx="158">
                  <c:v>7912</c:v>
                </c:pt>
                <c:pt idx="159">
                  <c:v>6936</c:v>
                </c:pt>
                <c:pt idx="160">
                  <c:v>9348</c:v>
                </c:pt>
                <c:pt idx="161">
                  <c:v>10840</c:v>
                </c:pt>
                <c:pt idx="162">
                  <c:v>15489</c:v>
                </c:pt>
                <c:pt idx="163">
                  <c:v>13986</c:v>
                </c:pt>
                <c:pt idx="164">
                  <c:v>14057</c:v>
                </c:pt>
                <c:pt idx="165">
                  <c:v>15464</c:v>
                </c:pt>
                <c:pt idx="166">
                  <c:v>12103</c:v>
                </c:pt>
                <c:pt idx="167">
                  <c:v>8529</c:v>
                </c:pt>
                <c:pt idx="168">
                  <c:v>9494</c:v>
                </c:pt>
                <c:pt idx="169">
                  <c:v>14573</c:v>
                </c:pt>
                <c:pt idx="170">
                  <c:v>15621</c:v>
                </c:pt>
                <c:pt idx="171">
                  <c:v>17950</c:v>
                </c:pt>
                <c:pt idx="172">
                  <c:v>16715</c:v>
                </c:pt>
                <c:pt idx="173">
                  <c:v>14680</c:v>
                </c:pt>
                <c:pt idx="174">
                  <c:v>10472</c:v>
                </c:pt>
                <c:pt idx="175">
                  <c:v>9095</c:v>
                </c:pt>
                <c:pt idx="176">
                  <c:v>14962</c:v>
                </c:pt>
                <c:pt idx="177">
                  <c:v>14422</c:v>
                </c:pt>
                <c:pt idx="178">
                  <c:v>15645</c:v>
                </c:pt>
                <c:pt idx="179">
                  <c:v>13345</c:v>
                </c:pt>
              </c:numCache>
            </c:numRef>
          </c:xVal>
          <c:yVal>
            <c:numRef>
              <c:f>Sheet1!$E$2:$E$181</c:f>
              <c:numCache>
                <c:formatCode>General</c:formatCode>
                <c:ptCount val="180"/>
                <c:pt idx="0">
                  <c:v>10347</c:v>
                </c:pt>
                <c:pt idx="1">
                  <c:v>14758</c:v>
                </c:pt>
                <c:pt idx="2">
                  <c:v>11804</c:v>
                </c:pt>
                <c:pt idx="3">
                  <c:v>12723</c:v>
                </c:pt>
                <c:pt idx="4">
                  <c:v>13242</c:v>
                </c:pt>
                <c:pt idx="5">
                  <c:v>11277</c:v>
                </c:pt>
                <c:pt idx="6">
                  <c:v>9922</c:v>
                </c:pt>
                <c:pt idx="7">
                  <c:v>9617</c:v>
                </c:pt>
                <c:pt idx="8">
                  <c:v>12175</c:v>
                </c:pt>
                <c:pt idx="9">
                  <c:v>10608</c:v>
                </c:pt>
                <c:pt idx="10">
                  <c:v>6022</c:v>
                </c:pt>
                <c:pt idx="11">
                  <c:v>6448</c:v>
                </c:pt>
                <c:pt idx="12">
                  <c:v>14612</c:v>
                </c:pt>
                <c:pt idx="13">
                  <c:v>10980</c:v>
                </c:pt>
                <c:pt idx="14">
                  <c:v>12700</c:v>
                </c:pt>
                <c:pt idx="15">
                  <c:v>10618</c:v>
                </c:pt>
                <c:pt idx="16">
                  <c:v>13570</c:v>
                </c:pt>
                <c:pt idx="17">
                  <c:v>12330</c:v>
                </c:pt>
                <c:pt idx="18">
                  <c:v>15941</c:v>
                </c:pt>
                <c:pt idx="19">
                  <c:v>10545</c:v>
                </c:pt>
                <c:pt idx="20">
                  <c:v>8390</c:v>
                </c:pt>
                <c:pt idx="21">
                  <c:v>8736</c:v>
                </c:pt>
                <c:pt idx="22">
                  <c:v>8176</c:v>
                </c:pt>
                <c:pt idx="23">
                  <c:v>11053</c:v>
                </c:pt>
                <c:pt idx="24">
                  <c:v>10633</c:v>
                </c:pt>
                <c:pt idx="25">
                  <c:v>12270</c:v>
                </c:pt>
                <c:pt idx="26">
                  <c:v>12615</c:v>
                </c:pt>
                <c:pt idx="27">
                  <c:v>12301</c:v>
                </c:pt>
                <c:pt idx="28">
                  <c:v>10968</c:v>
                </c:pt>
                <c:pt idx="29">
                  <c:v>5480</c:v>
                </c:pt>
                <c:pt idx="30">
                  <c:v>10382</c:v>
                </c:pt>
                <c:pt idx="31">
                  <c:v>12885</c:v>
                </c:pt>
                <c:pt idx="32">
                  <c:v>9623</c:v>
                </c:pt>
                <c:pt idx="33">
                  <c:v>30592</c:v>
                </c:pt>
                <c:pt idx="34">
                  <c:v>11297</c:v>
                </c:pt>
                <c:pt idx="35">
                  <c:v>8924</c:v>
                </c:pt>
                <c:pt idx="36">
                  <c:v>8916</c:v>
                </c:pt>
                <c:pt idx="37">
                  <c:v>14436</c:v>
                </c:pt>
                <c:pt idx="38">
                  <c:v>11793</c:v>
                </c:pt>
                <c:pt idx="39">
                  <c:v>14228</c:v>
                </c:pt>
                <c:pt idx="40">
                  <c:v>9130</c:v>
                </c:pt>
                <c:pt idx="41">
                  <c:v>17472</c:v>
                </c:pt>
                <c:pt idx="42">
                  <c:v>6004</c:v>
                </c:pt>
                <c:pt idx="43">
                  <c:v>12084</c:v>
                </c:pt>
                <c:pt idx="44">
                  <c:v>11189</c:v>
                </c:pt>
                <c:pt idx="45">
                  <c:v>13121</c:v>
                </c:pt>
                <c:pt idx="46">
                  <c:v>10078</c:v>
                </c:pt>
                <c:pt idx="47">
                  <c:v>11743</c:v>
                </c:pt>
                <c:pt idx="48">
                  <c:v>9772</c:v>
                </c:pt>
                <c:pt idx="49">
                  <c:v>10340</c:v>
                </c:pt>
                <c:pt idx="50">
                  <c:v>13280</c:v>
                </c:pt>
                <c:pt idx="51">
                  <c:v>9975</c:v>
                </c:pt>
                <c:pt idx="52">
                  <c:v>9238</c:v>
                </c:pt>
                <c:pt idx="53">
                  <c:v>14299</c:v>
                </c:pt>
                <c:pt idx="54">
                  <c:v>12598</c:v>
                </c:pt>
                <c:pt idx="55">
                  <c:v>8521</c:v>
                </c:pt>
                <c:pt idx="56">
                  <c:v>11833</c:v>
                </c:pt>
                <c:pt idx="57">
                  <c:v>12208</c:v>
                </c:pt>
                <c:pt idx="58">
                  <c:v>14122</c:v>
                </c:pt>
                <c:pt idx="59">
                  <c:v>12121</c:v>
                </c:pt>
                <c:pt idx="60">
                  <c:v>15709</c:v>
                </c:pt>
                <c:pt idx="61">
                  <c:v>15159</c:v>
                </c:pt>
                <c:pt idx="62">
                  <c:v>9240</c:v>
                </c:pt>
                <c:pt idx="63">
                  <c:v>10998</c:v>
                </c:pt>
                <c:pt idx="64">
                  <c:v>13161</c:v>
                </c:pt>
                <c:pt idx="65">
                  <c:v>14463</c:v>
                </c:pt>
                <c:pt idx="66">
                  <c:v>10263</c:v>
                </c:pt>
                <c:pt idx="67">
                  <c:v>13234</c:v>
                </c:pt>
                <c:pt idx="68">
                  <c:v>13905</c:v>
                </c:pt>
                <c:pt idx="69">
                  <c:v>7067</c:v>
                </c:pt>
                <c:pt idx="70">
                  <c:v>7896</c:v>
                </c:pt>
                <c:pt idx="71">
                  <c:v>8329</c:v>
                </c:pt>
                <c:pt idx="72">
                  <c:v>11515</c:v>
                </c:pt>
                <c:pt idx="73">
                  <c:v>13291</c:v>
                </c:pt>
                <c:pt idx="74">
                  <c:v>14704</c:v>
                </c:pt>
                <c:pt idx="75">
                  <c:v>12133</c:v>
                </c:pt>
                <c:pt idx="76">
                  <c:v>11944</c:v>
                </c:pt>
                <c:pt idx="77">
                  <c:v>7612</c:v>
                </c:pt>
                <c:pt idx="78">
                  <c:v>8933</c:v>
                </c:pt>
                <c:pt idx="79">
                  <c:v>11900</c:v>
                </c:pt>
                <c:pt idx="80">
                  <c:v>12691</c:v>
                </c:pt>
                <c:pt idx="81">
                  <c:v>11941</c:v>
                </c:pt>
                <c:pt idx="82">
                  <c:v>8278</c:v>
                </c:pt>
                <c:pt idx="83">
                  <c:v>9471</c:v>
                </c:pt>
                <c:pt idx="84">
                  <c:v>7720</c:v>
                </c:pt>
                <c:pt idx="85">
                  <c:v>6602</c:v>
                </c:pt>
                <c:pt idx="86">
                  <c:v>12659</c:v>
                </c:pt>
                <c:pt idx="87">
                  <c:v>10308</c:v>
                </c:pt>
                <c:pt idx="88">
                  <c:v>11075</c:v>
                </c:pt>
                <c:pt idx="89">
                  <c:v>10093</c:v>
                </c:pt>
                <c:pt idx="90">
                  <c:v>9509</c:v>
                </c:pt>
                <c:pt idx="91">
                  <c:v>10975</c:v>
                </c:pt>
                <c:pt idx="92">
                  <c:v>10225</c:v>
                </c:pt>
                <c:pt idx="93">
                  <c:v>12907</c:v>
                </c:pt>
                <c:pt idx="94">
                  <c:v>11045</c:v>
                </c:pt>
                <c:pt idx="95">
                  <c:v>10572</c:v>
                </c:pt>
                <c:pt idx="96">
                  <c:v>11807</c:v>
                </c:pt>
                <c:pt idx="97">
                  <c:v>8108</c:v>
                </c:pt>
                <c:pt idx="98">
                  <c:v>8802</c:v>
                </c:pt>
                <c:pt idx="99">
                  <c:v>9843</c:v>
                </c:pt>
                <c:pt idx="100">
                  <c:v>15536</c:v>
                </c:pt>
                <c:pt idx="101">
                  <c:v>12063</c:v>
                </c:pt>
                <c:pt idx="102">
                  <c:v>10740</c:v>
                </c:pt>
                <c:pt idx="103">
                  <c:v>12385</c:v>
                </c:pt>
                <c:pt idx="104">
                  <c:v>9437</c:v>
                </c:pt>
                <c:pt idx="105">
                  <c:v>9281</c:v>
                </c:pt>
                <c:pt idx="106">
                  <c:v>13105</c:v>
                </c:pt>
                <c:pt idx="107">
                  <c:v>13363</c:v>
                </c:pt>
                <c:pt idx="108">
                  <c:v>11045</c:v>
                </c:pt>
                <c:pt idx="109">
                  <c:v>10963</c:v>
                </c:pt>
                <c:pt idx="110">
                  <c:v>11504</c:v>
                </c:pt>
                <c:pt idx="111">
                  <c:v>6284</c:v>
                </c:pt>
                <c:pt idx="112">
                  <c:v>7417</c:v>
                </c:pt>
                <c:pt idx="113">
                  <c:v>14460</c:v>
                </c:pt>
                <c:pt idx="114">
                  <c:v>14960</c:v>
                </c:pt>
                <c:pt idx="115">
                  <c:v>11551</c:v>
                </c:pt>
                <c:pt idx="116">
                  <c:v>13037</c:v>
                </c:pt>
                <c:pt idx="117">
                  <c:v>12560</c:v>
                </c:pt>
                <c:pt idx="118">
                  <c:v>14032</c:v>
                </c:pt>
                <c:pt idx="119">
                  <c:v>11212</c:v>
                </c:pt>
                <c:pt idx="120">
                  <c:v>11769</c:v>
                </c:pt>
                <c:pt idx="121">
                  <c:v>10280</c:v>
                </c:pt>
                <c:pt idx="122">
                  <c:v>9108</c:v>
                </c:pt>
                <c:pt idx="123">
                  <c:v>12366</c:v>
                </c:pt>
                <c:pt idx="124">
                  <c:v>10638</c:v>
                </c:pt>
                <c:pt idx="125">
                  <c:v>4719</c:v>
                </c:pt>
                <c:pt idx="126">
                  <c:v>8668</c:v>
                </c:pt>
                <c:pt idx="127">
                  <c:v>5026</c:v>
                </c:pt>
                <c:pt idx="128">
                  <c:v>15036</c:v>
                </c:pt>
                <c:pt idx="129">
                  <c:v>13586</c:v>
                </c:pt>
                <c:pt idx="130">
                  <c:v>11985</c:v>
                </c:pt>
                <c:pt idx="131">
                  <c:v>14663</c:v>
                </c:pt>
                <c:pt idx="132">
                  <c:v>9711</c:v>
                </c:pt>
                <c:pt idx="133">
                  <c:v>8359</c:v>
                </c:pt>
                <c:pt idx="134">
                  <c:v>29482</c:v>
                </c:pt>
                <c:pt idx="135">
                  <c:v>6485</c:v>
                </c:pt>
                <c:pt idx="136">
                  <c:v>10132</c:v>
                </c:pt>
                <c:pt idx="137">
                  <c:v>11657</c:v>
                </c:pt>
                <c:pt idx="138">
                  <c:v>10423</c:v>
                </c:pt>
                <c:pt idx="139">
                  <c:v>7608</c:v>
                </c:pt>
                <c:pt idx="140">
                  <c:v>10933</c:v>
                </c:pt>
                <c:pt idx="141">
                  <c:v>15436</c:v>
                </c:pt>
                <c:pt idx="142">
                  <c:v>9482</c:v>
                </c:pt>
                <c:pt idx="143">
                  <c:v>13013</c:v>
                </c:pt>
                <c:pt idx="144">
                  <c:v>10828</c:v>
                </c:pt>
                <c:pt idx="145">
                  <c:v>11123</c:v>
                </c:pt>
                <c:pt idx="146">
                  <c:v>8746</c:v>
                </c:pt>
                <c:pt idx="147">
                  <c:v>8355</c:v>
                </c:pt>
                <c:pt idx="148">
                  <c:v>12087</c:v>
                </c:pt>
                <c:pt idx="149">
                  <c:v>10504</c:v>
                </c:pt>
                <c:pt idx="150">
                  <c:v>24972</c:v>
                </c:pt>
                <c:pt idx="151">
                  <c:v>11909</c:v>
                </c:pt>
                <c:pt idx="152">
                  <c:v>11569</c:v>
                </c:pt>
                <c:pt idx="153">
                  <c:v>16584</c:v>
                </c:pt>
                <c:pt idx="154">
                  <c:v>8768</c:v>
                </c:pt>
                <c:pt idx="155">
                  <c:v>13359</c:v>
                </c:pt>
                <c:pt idx="156">
                  <c:v>12901</c:v>
                </c:pt>
                <c:pt idx="157">
                  <c:v>10240</c:v>
                </c:pt>
                <c:pt idx="158">
                  <c:v>6089</c:v>
                </c:pt>
                <c:pt idx="159">
                  <c:v>6676</c:v>
                </c:pt>
                <c:pt idx="160">
                  <c:v>7196</c:v>
                </c:pt>
                <c:pt idx="161">
                  <c:v>10382</c:v>
                </c:pt>
                <c:pt idx="162">
                  <c:v>10807</c:v>
                </c:pt>
                <c:pt idx="163">
                  <c:v>13027</c:v>
                </c:pt>
                <c:pt idx="164">
                  <c:v>10626</c:v>
                </c:pt>
                <c:pt idx="165">
                  <c:v>8751</c:v>
                </c:pt>
                <c:pt idx="166">
                  <c:v>9070</c:v>
                </c:pt>
                <c:pt idx="167">
                  <c:v>9668</c:v>
                </c:pt>
                <c:pt idx="168">
                  <c:v>9973</c:v>
                </c:pt>
                <c:pt idx="169">
                  <c:v>10372</c:v>
                </c:pt>
                <c:pt idx="170">
                  <c:v>13149</c:v>
                </c:pt>
                <c:pt idx="171">
                  <c:v>9009</c:v>
                </c:pt>
                <c:pt idx="172">
                  <c:v>11881</c:v>
                </c:pt>
                <c:pt idx="173">
                  <c:v>9820</c:v>
                </c:pt>
                <c:pt idx="174">
                  <c:v>8660</c:v>
                </c:pt>
                <c:pt idx="175">
                  <c:v>9668</c:v>
                </c:pt>
                <c:pt idx="176">
                  <c:v>10451</c:v>
                </c:pt>
                <c:pt idx="177">
                  <c:v>11307</c:v>
                </c:pt>
                <c:pt idx="178">
                  <c:v>13811</c:v>
                </c:pt>
                <c:pt idx="179">
                  <c:v>10961</c:v>
                </c:pt>
              </c:numCache>
            </c:numRef>
          </c:yVal>
          <c:smooth val="0"/>
          <c:extLst>
            <c:ext xmlns:c16="http://schemas.microsoft.com/office/drawing/2014/chart" uri="{C3380CC4-5D6E-409C-BE32-E72D297353CC}">
              <c16:uniqueId val="{00000000-FCBC-416F-A6FC-52EC68D64332}"/>
            </c:ext>
          </c:extLst>
        </c:ser>
        <c:ser>
          <c:idx val="1"/>
          <c:order val="1"/>
          <c:tx>
            <c:strRef>
              <c:f>Sheet1!$F$1</c:f>
              <c:strCache>
                <c:ptCount val="1"/>
                <c:pt idx="0">
                  <c:v>Metro_Ridership</c:v>
                </c:pt>
              </c:strCache>
            </c:strRef>
          </c:tx>
          <c:spPr>
            <a:ln w="28575" cap="rnd">
              <a:noFill/>
              <a:round/>
            </a:ln>
            <a:effectLst/>
          </c:spPr>
          <c:marker>
            <c:symbol val="circle"/>
            <c:size val="5"/>
            <c:spPr>
              <a:solidFill>
                <a:schemeClr val="accent2"/>
              </a:solidFill>
              <a:ln w="9525">
                <a:solidFill>
                  <a:schemeClr val="accent2"/>
                </a:solidFill>
              </a:ln>
              <a:effectLst/>
            </c:spPr>
          </c:marker>
          <c:xVal>
            <c:numRef>
              <c:f>Sheet1!$D$2:$D$181</c:f>
              <c:numCache>
                <c:formatCode>General</c:formatCode>
                <c:ptCount val="180"/>
                <c:pt idx="0">
                  <c:v>11375</c:v>
                </c:pt>
                <c:pt idx="1">
                  <c:v>13285</c:v>
                </c:pt>
                <c:pt idx="2">
                  <c:v>12858</c:v>
                </c:pt>
                <c:pt idx="3">
                  <c:v>15964</c:v>
                </c:pt>
                <c:pt idx="4">
                  <c:v>14553</c:v>
                </c:pt>
                <c:pt idx="5">
                  <c:v>16428</c:v>
                </c:pt>
                <c:pt idx="6">
                  <c:v>11162</c:v>
                </c:pt>
                <c:pt idx="7">
                  <c:v>10397</c:v>
                </c:pt>
                <c:pt idx="8">
                  <c:v>13306</c:v>
                </c:pt>
                <c:pt idx="9">
                  <c:v>11970</c:v>
                </c:pt>
                <c:pt idx="10">
                  <c:v>7053</c:v>
                </c:pt>
                <c:pt idx="11">
                  <c:v>8356</c:v>
                </c:pt>
                <c:pt idx="12">
                  <c:v>15428</c:v>
                </c:pt>
                <c:pt idx="13">
                  <c:v>8755</c:v>
                </c:pt>
                <c:pt idx="14">
                  <c:v>10742</c:v>
                </c:pt>
                <c:pt idx="15">
                  <c:v>15770</c:v>
                </c:pt>
                <c:pt idx="16">
                  <c:v>13232</c:v>
                </c:pt>
                <c:pt idx="17">
                  <c:v>15307</c:v>
                </c:pt>
                <c:pt idx="18">
                  <c:v>15116</c:v>
                </c:pt>
                <c:pt idx="19">
                  <c:v>12714</c:v>
                </c:pt>
                <c:pt idx="20">
                  <c:v>11000</c:v>
                </c:pt>
                <c:pt idx="21">
                  <c:v>11284</c:v>
                </c:pt>
                <c:pt idx="22">
                  <c:v>17166</c:v>
                </c:pt>
                <c:pt idx="23">
                  <c:v>17107</c:v>
                </c:pt>
                <c:pt idx="24">
                  <c:v>12244</c:v>
                </c:pt>
                <c:pt idx="25">
                  <c:v>13124</c:v>
                </c:pt>
                <c:pt idx="26">
                  <c:v>16030</c:v>
                </c:pt>
                <c:pt idx="27">
                  <c:v>11218</c:v>
                </c:pt>
                <c:pt idx="28">
                  <c:v>11221</c:v>
                </c:pt>
                <c:pt idx="29">
                  <c:v>11352</c:v>
                </c:pt>
                <c:pt idx="30">
                  <c:v>16141</c:v>
                </c:pt>
                <c:pt idx="31">
                  <c:v>17271</c:v>
                </c:pt>
                <c:pt idx="32">
                  <c:v>16908</c:v>
                </c:pt>
                <c:pt idx="33">
                  <c:v>32604</c:v>
                </c:pt>
                <c:pt idx="34">
                  <c:v>10058</c:v>
                </c:pt>
                <c:pt idx="35">
                  <c:v>11561</c:v>
                </c:pt>
                <c:pt idx="36">
                  <c:v>13454</c:v>
                </c:pt>
                <c:pt idx="37">
                  <c:v>14526</c:v>
                </c:pt>
                <c:pt idx="38">
                  <c:v>14029</c:v>
                </c:pt>
                <c:pt idx="39">
                  <c:v>15163</c:v>
                </c:pt>
                <c:pt idx="40">
                  <c:v>19629</c:v>
                </c:pt>
                <c:pt idx="41">
                  <c:v>15770</c:v>
                </c:pt>
                <c:pt idx="42">
                  <c:v>8186</c:v>
                </c:pt>
                <c:pt idx="43">
                  <c:v>11774</c:v>
                </c:pt>
                <c:pt idx="44">
                  <c:v>14056</c:v>
                </c:pt>
                <c:pt idx="45">
                  <c:v>17177</c:v>
                </c:pt>
                <c:pt idx="46">
                  <c:v>15128</c:v>
                </c:pt>
                <c:pt idx="47">
                  <c:v>12844</c:v>
                </c:pt>
                <c:pt idx="48">
                  <c:v>9498</c:v>
                </c:pt>
                <c:pt idx="49">
                  <c:v>11451</c:v>
                </c:pt>
                <c:pt idx="50">
                  <c:v>13539</c:v>
                </c:pt>
                <c:pt idx="51">
                  <c:v>15432</c:v>
                </c:pt>
                <c:pt idx="52">
                  <c:v>15091</c:v>
                </c:pt>
                <c:pt idx="53">
                  <c:v>13696</c:v>
                </c:pt>
                <c:pt idx="54">
                  <c:v>19287</c:v>
                </c:pt>
                <c:pt idx="55">
                  <c:v>11386</c:v>
                </c:pt>
                <c:pt idx="56">
                  <c:v>7664</c:v>
                </c:pt>
                <c:pt idx="57">
                  <c:v>15372</c:v>
                </c:pt>
                <c:pt idx="58">
                  <c:v>13676</c:v>
                </c:pt>
                <c:pt idx="59">
                  <c:v>16704</c:v>
                </c:pt>
                <c:pt idx="60">
                  <c:v>13414</c:v>
                </c:pt>
                <c:pt idx="61">
                  <c:v>14770</c:v>
                </c:pt>
                <c:pt idx="62">
                  <c:v>11206</c:v>
                </c:pt>
                <c:pt idx="63">
                  <c:v>11711</c:v>
                </c:pt>
                <c:pt idx="64">
                  <c:v>12599</c:v>
                </c:pt>
                <c:pt idx="65">
                  <c:v>14330</c:v>
                </c:pt>
                <c:pt idx="66">
                  <c:v>14050</c:v>
                </c:pt>
                <c:pt idx="67">
                  <c:v>13693</c:v>
                </c:pt>
                <c:pt idx="68">
                  <c:v>18530</c:v>
                </c:pt>
                <c:pt idx="69">
                  <c:v>11066</c:v>
                </c:pt>
                <c:pt idx="70">
                  <c:v>8734</c:v>
                </c:pt>
                <c:pt idx="71">
                  <c:v>16835</c:v>
                </c:pt>
                <c:pt idx="72">
                  <c:v>19244</c:v>
                </c:pt>
                <c:pt idx="73">
                  <c:v>17064</c:v>
                </c:pt>
                <c:pt idx="74">
                  <c:v>11961</c:v>
                </c:pt>
                <c:pt idx="75">
                  <c:v>14031</c:v>
                </c:pt>
                <c:pt idx="76">
                  <c:v>12273</c:v>
                </c:pt>
                <c:pt idx="77">
                  <c:v>9508</c:v>
                </c:pt>
                <c:pt idx="78">
                  <c:v>15887</c:v>
                </c:pt>
                <c:pt idx="79">
                  <c:v>16549</c:v>
                </c:pt>
                <c:pt idx="80">
                  <c:v>13146</c:v>
                </c:pt>
                <c:pt idx="81">
                  <c:v>14880</c:v>
                </c:pt>
                <c:pt idx="82">
                  <c:v>8517</c:v>
                </c:pt>
                <c:pt idx="83">
                  <c:v>9065</c:v>
                </c:pt>
                <c:pt idx="84">
                  <c:v>10145</c:v>
                </c:pt>
                <c:pt idx="85">
                  <c:v>6252</c:v>
                </c:pt>
                <c:pt idx="86">
                  <c:v>18264</c:v>
                </c:pt>
                <c:pt idx="87">
                  <c:v>12139</c:v>
                </c:pt>
                <c:pt idx="88">
                  <c:v>14119</c:v>
                </c:pt>
                <c:pt idx="89">
                  <c:v>15261</c:v>
                </c:pt>
                <c:pt idx="90">
                  <c:v>12517</c:v>
                </c:pt>
                <c:pt idx="91">
                  <c:v>8489</c:v>
                </c:pt>
                <c:pt idx="92">
                  <c:v>17326</c:v>
                </c:pt>
                <c:pt idx="93">
                  <c:v>15020</c:v>
                </c:pt>
                <c:pt idx="94">
                  <c:v>13036</c:v>
                </c:pt>
                <c:pt idx="95">
                  <c:v>15924</c:v>
                </c:pt>
                <c:pt idx="96">
                  <c:v>15398</c:v>
                </c:pt>
                <c:pt idx="97">
                  <c:v>9659</c:v>
                </c:pt>
                <c:pt idx="98">
                  <c:v>10597</c:v>
                </c:pt>
                <c:pt idx="99">
                  <c:v>14229</c:v>
                </c:pt>
                <c:pt idx="100">
                  <c:v>15227</c:v>
                </c:pt>
                <c:pt idx="101">
                  <c:v>16324</c:v>
                </c:pt>
                <c:pt idx="102">
                  <c:v>18172</c:v>
                </c:pt>
                <c:pt idx="103">
                  <c:v>12524</c:v>
                </c:pt>
                <c:pt idx="104">
                  <c:v>13486</c:v>
                </c:pt>
                <c:pt idx="105">
                  <c:v>7766</c:v>
                </c:pt>
                <c:pt idx="106">
                  <c:v>14696</c:v>
                </c:pt>
                <c:pt idx="107">
                  <c:v>16176</c:v>
                </c:pt>
                <c:pt idx="108">
                  <c:v>15561</c:v>
                </c:pt>
                <c:pt idx="109">
                  <c:v>13754</c:v>
                </c:pt>
                <c:pt idx="110">
                  <c:v>14583</c:v>
                </c:pt>
                <c:pt idx="111">
                  <c:v>9809</c:v>
                </c:pt>
                <c:pt idx="112">
                  <c:v>9674</c:v>
                </c:pt>
                <c:pt idx="113">
                  <c:v>16699</c:v>
                </c:pt>
                <c:pt idx="114">
                  <c:v>15714</c:v>
                </c:pt>
                <c:pt idx="115">
                  <c:v>13614</c:v>
                </c:pt>
                <c:pt idx="116">
                  <c:v>16799</c:v>
                </c:pt>
                <c:pt idx="117">
                  <c:v>15614</c:v>
                </c:pt>
                <c:pt idx="118">
                  <c:v>11637</c:v>
                </c:pt>
                <c:pt idx="119">
                  <c:v>11381</c:v>
                </c:pt>
                <c:pt idx="120">
                  <c:v>13342</c:v>
                </c:pt>
                <c:pt idx="121">
                  <c:v>13879</c:v>
                </c:pt>
                <c:pt idx="122">
                  <c:v>16494</c:v>
                </c:pt>
                <c:pt idx="123">
                  <c:v>16220</c:v>
                </c:pt>
                <c:pt idx="124">
                  <c:v>14958</c:v>
                </c:pt>
                <c:pt idx="125">
                  <c:v>7617</c:v>
                </c:pt>
                <c:pt idx="126">
                  <c:v>12288</c:v>
                </c:pt>
                <c:pt idx="127">
                  <c:v>6908</c:v>
                </c:pt>
                <c:pt idx="128">
                  <c:v>16094</c:v>
                </c:pt>
                <c:pt idx="129">
                  <c:v>14595</c:v>
                </c:pt>
                <c:pt idx="130">
                  <c:v>14564</c:v>
                </c:pt>
                <c:pt idx="131">
                  <c:v>17197</c:v>
                </c:pt>
                <c:pt idx="132">
                  <c:v>11655</c:v>
                </c:pt>
                <c:pt idx="133">
                  <c:v>11638</c:v>
                </c:pt>
                <c:pt idx="134">
                  <c:v>35220</c:v>
                </c:pt>
                <c:pt idx="135">
                  <c:v>7521</c:v>
                </c:pt>
                <c:pt idx="136">
                  <c:v>16363</c:v>
                </c:pt>
                <c:pt idx="137">
                  <c:v>14379</c:v>
                </c:pt>
                <c:pt idx="138">
                  <c:v>15648</c:v>
                </c:pt>
                <c:pt idx="139">
                  <c:v>10317</c:v>
                </c:pt>
                <c:pt idx="140">
                  <c:v>10635</c:v>
                </c:pt>
                <c:pt idx="141">
                  <c:v>16190</c:v>
                </c:pt>
                <c:pt idx="142">
                  <c:v>13363</c:v>
                </c:pt>
                <c:pt idx="143">
                  <c:v>19184</c:v>
                </c:pt>
                <c:pt idx="144">
                  <c:v>12987</c:v>
                </c:pt>
                <c:pt idx="145">
                  <c:v>12571</c:v>
                </c:pt>
                <c:pt idx="146">
                  <c:v>12121</c:v>
                </c:pt>
                <c:pt idx="147">
                  <c:v>11608</c:v>
                </c:pt>
                <c:pt idx="148">
                  <c:v>16248</c:v>
                </c:pt>
                <c:pt idx="149">
                  <c:v>16256</c:v>
                </c:pt>
                <c:pt idx="150">
                  <c:v>29950</c:v>
                </c:pt>
                <c:pt idx="151">
                  <c:v>13205</c:v>
                </c:pt>
                <c:pt idx="152">
                  <c:v>15151</c:v>
                </c:pt>
                <c:pt idx="153">
                  <c:v>19102</c:v>
                </c:pt>
                <c:pt idx="154">
                  <c:v>11865</c:v>
                </c:pt>
                <c:pt idx="155">
                  <c:v>14705</c:v>
                </c:pt>
                <c:pt idx="156">
                  <c:v>13349</c:v>
                </c:pt>
                <c:pt idx="157">
                  <c:v>14357</c:v>
                </c:pt>
                <c:pt idx="158">
                  <c:v>7912</c:v>
                </c:pt>
                <c:pt idx="159">
                  <c:v>6936</c:v>
                </c:pt>
                <c:pt idx="160">
                  <c:v>9348</c:v>
                </c:pt>
                <c:pt idx="161">
                  <c:v>10840</c:v>
                </c:pt>
                <c:pt idx="162">
                  <c:v>15489</c:v>
                </c:pt>
                <c:pt idx="163">
                  <c:v>13986</c:v>
                </c:pt>
                <c:pt idx="164">
                  <c:v>14057</c:v>
                </c:pt>
                <c:pt idx="165">
                  <c:v>15464</c:v>
                </c:pt>
                <c:pt idx="166">
                  <c:v>12103</c:v>
                </c:pt>
                <c:pt idx="167">
                  <c:v>8529</c:v>
                </c:pt>
                <c:pt idx="168">
                  <c:v>9494</c:v>
                </c:pt>
                <c:pt idx="169">
                  <c:v>14573</c:v>
                </c:pt>
                <c:pt idx="170">
                  <c:v>15621</c:v>
                </c:pt>
                <c:pt idx="171">
                  <c:v>17950</c:v>
                </c:pt>
                <c:pt idx="172">
                  <c:v>16715</c:v>
                </c:pt>
                <c:pt idx="173">
                  <c:v>14680</c:v>
                </c:pt>
                <c:pt idx="174">
                  <c:v>10472</c:v>
                </c:pt>
                <c:pt idx="175">
                  <c:v>9095</c:v>
                </c:pt>
                <c:pt idx="176">
                  <c:v>14962</c:v>
                </c:pt>
                <c:pt idx="177">
                  <c:v>14422</c:v>
                </c:pt>
                <c:pt idx="178">
                  <c:v>15645</c:v>
                </c:pt>
                <c:pt idx="179">
                  <c:v>13345</c:v>
                </c:pt>
              </c:numCache>
            </c:numRef>
          </c:xVal>
          <c:yVal>
            <c:numRef>
              <c:f>Sheet1!$F$2:$F$181</c:f>
              <c:numCache>
                <c:formatCode>General</c:formatCode>
                <c:ptCount val="180"/>
                <c:pt idx="0">
                  <c:v>5551</c:v>
                </c:pt>
                <c:pt idx="1">
                  <c:v>6305</c:v>
                </c:pt>
                <c:pt idx="2">
                  <c:v>8794</c:v>
                </c:pt>
                <c:pt idx="3">
                  <c:v>10162</c:v>
                </c:pt>
                <c:pt idx="4">
                  <c:v>4292</c:v>
                </c:pt>
                <c:pt idx="5">
                  <c:v>6804</c:v>
                </c:pt>
                <c:pt idx="6">
                  <c:v>5319</c:v>
                </c:pt>
                <c:pt idx="7">
                  <c:v>4617</c:v>
                </c:pt>
                <c:pt idx="8">
                  <c:v>8556</c:v>
                </c:pt>
                <c:pt idx="9">
                  <c:v>7094</c:v>
                </c:pt>
                <c:pt idx="10">
                  <c:v>3251</c:v>
                </c:pt>
                <c:pt idx="11">
                  <c:v>3106</c:v>
                </c:pt>
                <c:pt idx="12">
                  <c:v>9751</c:v>
                </c:pt>
                <c:pt idx="13">
                  <c:v>5028</c:v>
                </c:pt>
                <c:pt idx="14">
                  <c:v>5103</c:v>
                </c:pt>
                <c:pt idx="15">
                  <c:v>7382</c:v>
                </c:pt>
                <c:pt idx="16">
                  <c:v>7268</c:v>
                </c:pt>
                <c:pt idx="17">
                  <c:v>7351</c:v>
                </c:pt>
                <c:pt idx="18">
                  <c:v>8591</c:v>
                </c:pt>
                <c:pt idx="19">
                  <c:v>7368</c:v>
                </c:pt>
                <c:pt idx="20">
                  <c:v>5060</c:v>
                </c:pt>
                <c:pt idx="21">
                  <c:v>6667</c:v>
                </c:pt>
                <c:pt idx="22">
                  <c:v>9306</c:v>
                </c:pt>
                <c:pt idx="23">
                  <c:v>7510</c:v>
                </c:pt>
                <c:pt idx="24">
                  <c:v>9801</c:v>
                </c:pt>
                <c:pt idx="25">
                  <c:v>7387</c:v>
                </c:pt>
                <c:pt idx="26">
                  <c:v>4942</c:v>
                </c:pt>
                <c:pt idx="27">
                  <c:v>3892</c:v>
                </c:pt>
                <c:pt idx="28">
                  <c:v>3115</c:v>
                </c:pt>
                <c:pt idx="29">
                  <c:v>2988</c:v>
                </c:pt>
                <c:pt idx="30">
                  <c:v>8027</c:v>
                </c:pt>
                <c:pt idx="31">
                  <c:v>10514</c:v>
                </c:pt>
                <c:pt idx="32">
                  <c:v>8490</c:v>
                </c:pt>
                <c:pt idx="33">
                  <c:v>15342</c:v>
                </c:pt>
                <c:pt idx="34">
                  <c:v>5546</c:v>
                </c:pt>
                <c:pt idx="35">
                  <c:v>2809</c:v>
                </c:pt>
                <c:pt idx="36">
                  <c:v>8353</c:v>
                </c:pt>
                <c:pt idx="37">
                  <c:v>9156</c:v>
                </c:pt>
                <c:pt idx="38">
                  <c:v>5782</c:v>
                </c:pt>
                <c:pt idx="39">
                  <c:v>9715</c:v>
                </c:pt>
                <c:pt idx="40">
                  <c:v>8507</c:v>
                </c:pt>
                <c:pt idx="41">
                  <c:v>8852</c:v>
                </c:pt>
                <c:pt idx="42">
                  <c:v>3579</c:v>
                </c:pt>
                <c:pt idx="43">
                  <c:v>11406</c:v>
                </c:pt>
                <c:pt idx="44">
                  <c:v>8272</c:v>
                </c:pt>
                <c:pt idx="45">
                  <c:v>8372</c:v>
                </c:pt>
                <c:pt idx="46">
                  <c:v>7310</c:v>
                </c:pt>
                <c:pt idx="47">
                  <c:v>6725</c:v>
                </c:pt>
                <c:pt idx="48">
                  <c:v>5547</c:v>
                </c:pt>
                <c:pt idx="49">
                  <c:v>4029</c:v>
                </c:pt>
                <c:pt idx="50">
                  <c:v>8107</c:v>
                </c:pt>
                <c:pt idx="51">
                  <c:v>7283</c:v>
                </c:pt>
                <c:pt idx="52">
                  <c:v>8718</c:v>
                </c:pt>
                <c:pt idx="53">
                  <c:v>8500</c:v>
                </c:pt>
                <c:pt idx="54">
                  <c:v>9556</c:v>
                </c:pt>
                <c:pt idx="55">
                  <c:v>4340</c:v>
                </c:pt>
                <c:pt idx="56">
                  <c:v>4557</c:v>
                </c:pt>
                <c:pt idx="57">
                  <c:v>6531</c:v>
                </c:pt>
                <c:pt idx="58">
                  <c:v>7333</c:v>
                </c:pt>
                <c:pt idx="59">
                  <c:v>8565</c:v>
                </c:pt>
                <c:pt idx="60">
                  <c:v>9135</c:v>
                </c:pt>
                <c:pt idx="61">
                  <c:v>6616</c:v>
                </c:pt>
                <c:pt idx="62">
                  <c:v>5582</c:v>
                </c:pt>
                <c:pt idx="63">
                  <c:v>6019</c:v>
                </c:pt>
                <c:pt idx="64">
                  <c:v>8620</c:v>
                </c:pt>
                <c:pt idx="65">
                  <c:v>10815</c:v>
                </c:pt>
                <c:pt idx="66">
                  <c:v>6839</c:v>
                </c:pt>
                <c:pt idx="67">
                  <c:v>6133</c:v>
                </c:pt>
                <c:pt idx="68">
                  <c:v>5331</c:v>
                </c:pt>
                <c:pt idx="69">
                  <c:v>6146</c:v>
                </c:pt>
                <c:pt idx="70">
                  <c:v>5388</c:v>
                </c:pt>
                <c:pt idx="71">
                  <c:v>7916</c:v>
                </c:pt>
                <c:pt idx="72">
                  <c:v>8419</c:v>
                </c:pt>
                <c:pt idx="73">
                  <c:v>6311</c:v>
                </c:pt>
                <c:pt idx="74">
                  <c:v>11668</c:v>
                </c:pt>
                <c:pt idx="75">
                  <c:v>8193</c:v>
                </c:pt>
                <c:pt idx="76">
                  <c:v>4898</c:v>
                </c:pt>
                <c:pt idx="77">
                  <c:v>5452</c:v>
                </c:pt>
                <c:pt idx="78">
                  <c:v>8721</c:v>
                </c:pt>
                <c:pt idx="79">
                  <c:v>8335</c:v>
                </c:pt>
                <c:pt idx="80">
                  <c:v>6814</c:v>
                </c:pt>
                <c:pt idx="81">
                  <c:v>8707</c:v>
                </c:pt>
                <c:pt idx="82">
                  <c:v>10823</c:v>
                </c:pt>
                <c:pt idx="83">
                  <c:v>6010</c:v>
                </c:pt>
                <c:pt idx="84">
                  <c:v>6233</c:v>
                </c:pt>
                <c:pt idx="85">
                  <c:v>2893</c:v>
                </c:pt>
                <c:pt idx="86">
                  <c:v>6515</c:v>
                </c:pt>
                <c:pt idx="87">
                  <c:v>7811</c:v>
                </c:pt>
                <c:pt idx="88">
                  <c:v>8083</c:v>
                </c:pt>
                <c:pt idx="89">
                  <c:v>9641</c:v>
                </c:pt>
                <c:pt idx="90">
                  <c:v>3276</c:v>
                </c:pt>
                <c:pt idx="91">
                  <c:v>6176</c:v>
                </c:pt>
                <c:pt idx="92">
                  <c:v>7762</c:v>
                </c:pt>
                <c:pt idx="93">
                  <c:v>7359</c:v>
                </c:pt>
                <c:pt idx="94">
                  <c:v>6481</c:v>
                </c:pt>
                <c:pt idx="95">
                  <c:v>5517</c:v>
                </c:pt>
                <c:pt idx="96">
                  <c:v>9234</c:v>
                </c:pt>
                <c:pt idx="97">
                  <c:v>4865</c:v>
                </c:pt>
                <c:pt idx="98">
                  <c:v>3639</c:v>
                </c:pt>
                <c:pt idx="99">
                  <c:v>6057</c:v>
                </c:pt>
                <c:pt idx="100">
                  <c:v>7496</c:v>
                </c:pt>
                <c:pt idx="101">
                  <c:v>10503</c:v>
                </c:pt>
                <c:pt idx="102">
                  <c:v>7610</c:v>
                </c:pt>
                <c:pt idx="103">
                  <c:v>5745</c:v>
                </c:pt>
                <c:pt idx="104">
                  <c:v>4578</c:v>
                </c:pt>
                <c:pt idx="105">
                  <c:v>4554</c:v>
                </c:pt>
                <c:pt idx="106">
                  <c:v>3954</c:v>
                </c:pt>
                <c:pt idx="107">
                  <c:v>7918</c:v>
                </c:pt>
                <c:pt idx="108">
                  <c:v>7653</c:v>
                </c:pt>
                <c:pt idx="109">
                  <c:v>9044</c:v>
                </c:pt>
                <c:pt idx="110">
                  <c:v>10773</c:v>
                </c:pt>
                <c:pt idx="111">
                  <c:v>5813</c:v>
                </c:pt>
                <c:pt idx="112">
                  <c:v>4557</c:v>
                </c:pt>
                <c:pt idx="113">
                  <c:v>6340</c:v>
                </c:pt>
                <c:pt idx="114">
                  <c:v>11860</c:v>
                </c:pt>
                <c:pt idx="115">
                  <c:v>8088</c:v>
                </c:pt>
                <c:pt idx="116">
                  <c:v>8020</c:v>
                </c:pt>
                <c:pt idx="117">
                  <c:v>7963</c:v>
                </c:pt>
                <c:pt idx="118">
                  <c:v>4978</c:v>
                </c:pt>
                <c:pt idx="119">
                  <c:v>4669</c:v>
                </c:pt>
                <c:pt idx="120">
                  <c:v>7139</c:v>
                </c:pt>
                <c:pt idx="121">
                  <c:v>7179</c:v>
                </c:pt>
                <c:pt idx="122">
                  <c:v>7950</c:v>
                </c:pt>
                <c:pt idx="123">
                  <c:v>7184</c:v>
                </c:pt>
                <c:pt idx="124">
                  <c:v>6930</c:v>
                </c:pt>
                <c:pt idx="125">
                  <c:v>3263</c:v>
                </c:pt>
                <c:pt idx="126">
                  <c:v>4570</c:v>
                </c:pt>
                <c:pt idx="127">
                  <c:v>4102</c:v>
                </c:pt>
                <c:pt idx="128">
                  <c:v>4023</c:v>
                </c:pt>
                <c:pt idx="129">
                  <c:v>9637</c:v>
                </c:pt>
                <c:pt idx="130">
                  <c:v>9869</c:v>
                </c:pt>
                <c:pt idx="131">
                  <c:v>4889</c:v>
                </c:pt>
                <c:pt idx="132">
                  <c:v>4491</c:v>
                </c:pt>
                <c:pt idx="133">
                  <c:v>4465</c:v>
                </c:pt>
                <c:pt idx="134">
                  <c:v>11776</c:v>
                </c:pt>
                <c:pt idx="135">
                  <c:v>2733</c:v>
                </c:pt>
                <c:pt idx="136">
                  <c:v>6334</c:v>
                </c:pt>
                <c:pt idx="137">
                  <c:v>10628</c:v>
                </c:pt>
                <c:pt idx="138">
                  <c:v>9403</c:v>
                </c:pt>
                <c:pt idx="139">
                  <c:v>5944</c:v>
                </c:pt>
                <c:pt idx="140">
                  <c:v>5449</c:v>
                </c:pt>
                <c:pt idx="141">
                  <c:v>6306</c:v>
                </c:pt>
                <c:pt idx="142">
                  <c:v>7213</c:v>
                </c:pt>
                <c:pt idx="143">
                  <c:v>8734</c:v>
                </c:pt>
                <c:pt idx="144">
                  <c:v>6166</c:v>
                </c:pt>
                <c:pt idx="145">
                  <c:v>9069</c:v>
                </c:pt>
                <c:pt idx="146">
                  <c:v>4583</c:v>
                </c:pt>
                <c:pt idx="147">
                  <c:v>4462</c:v>
                </c:pt>
                <c:pt idx="148">
                  <c:v>9066</c:v>
                </c:pt>
                <c:pt idx="149">
                  <c:v>8666</c:v>
                </c:pt>
                <c:pt idx="150">
                  <c:v>14916</c:v>
                </c:pt>
                <c:pt idx="151">
                  <c:v>9738</c:v>
                </c:pt>
                <c:pt idx="152">
                  <c:v>6378</c:v>
                </c:pt>
                <c:pt idx="153">
                  <c:v>10706</c:v>
                </c:pt>
                <c:pt idx="154">
                  <c:v>5333</c:v>
                </c:pt>
                <c:pt idx="155">
                  <c:v>7535</c:v>
                </c:pt>
                <c:pt idx="156">
                  <c:v>8489</c:v>
                </c:pt>
                <c:pt idx="157">
                  <c:v>6123</c:v>
                </c:pt>
                <c:pt idx="158">
                  <c:v>3754</c:v>
                </c:pt>
                <c:pt idx="159">
                  <c:v>3088</c:v>
                </c:pt>
                <c:pt idx="160">
                  <c:v>4329</c:v>
                </c:pt>
                <c:pt idx="161">
                  <c:v>5743</c:v>
                </c:pt>
                <c:pt idx="162">
                  <c:v>6943</c:v>
                </c:pt>
                <c:pt idx="163">
                  <c:v>5887</c:v>
                </c:pt>
                <c:pt idx="164">
                  <c:v>5665</c:v>
                </c:pt>
                <c:pt idx="165">
                  <c:v>8909</c:v>
                </c:pt>
                <c:pt idx="166">
                  <c:v>6079</c:v>
                </c:pt>
                <c:pt idx="167">
                  <c:v>6379</c:v>
                </c:pt>
                <c:pt idx="168">
                  <c:v>2926</c:v>
                </c:pt>
                <c:pt idx="169">
                  <c:v>10544</c:v>
                </c:pt>
                <c:pt idx="170">
                  <c:v>8316</c:v>
                </c:pt>
                <c:pt idx="171">
                  <c:v>7854</c:v>
                </c:pt>
                <c:pt idx="172">
                  <c:v>7182</c:v>
                </c:pt>
                <c:pt idx="173">
                  <c:v>8598</c:v>
                </c:pt>
                <c:pt idx="174">
                  <c:v>4765</c:v>
                </c:pt>
                <c:pt idx="175">
                  <c:v>5792</c:v>
                </c:pt>
                <c:pt idx="176">
                  <c:v>8171</c:v>
                </c:pt>
                <c:pt idx="177">
                  <c:v>8225</c:v>
                </c:pt>
                <c:pt idx="178">
                  <c:v>7454</c:v>
                </c:pt>
                <c:pt idx="179">
                  <c:v>7914</c:v>
                </c:pt>
              </c:numCache>
            </c:numRef>
          </c:yVal>
          <c:smooth val="0"/>
          <c:extLst>
            <c:ext xmlns:c16="http://schemas.microsoft.com/office/drawing/2014/chart" uri="{C3380CC4-5D6E-409C-BE32-E72D297353CC}">
              <c16:uniqueId val="{00000001-FCBC-416F-A6FC-52EC68D64332}"/>
            </c:ext>
          </c:extLst>
        </c:ser>
        <c:dLbls>
          <c:showLegendKey val="0"/>
          <c:showVal val="0"/>
          <c:showCatName val="0"/>
          <c:showSerName val="0"/>
          <c:showPercent val="0"/>
          <c:showBubbleSize val="0"/>
        </c:dLbls>
        <c:axId val="353518767"/>
        <c:axId val="353517327"/>
      </c:scatterChart>
      <c:valAx>
        <c:axId val="35351876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53517327"/>
        <c:crosses val="autoZero"/>
        <c:crossBetween val="midCat"/>
      </c:valAx>
      <c:valAx>
        <c:axId val="3535173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53518767"/>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07837148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006011D2-0B51-BD98-3DCA-C3CAC6230C48}"/>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7AF9AE4C-AB96-58BC-3515-AA69B7FBE1F1}"/>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4C5960A3-C9E4-A5D0-8159-2F91E14E2C57}"/>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colab.research.google.com/" TargetMode="Externa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hyperlink" Target="https://www.picpedia.org/chalkboard/a/assignment.html" TargetMode="External"/><Relationship Id="rId2" Type="http://schemas.openxmlformats.org/officeDocument/2006/relationships/image" Target="../media/image38.jp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hyperlink" Target="https://www.w3schools.com/python/matplotlib_intro.asp" TargetMode="External"/><Relationship Id="rId7" Type="http://schemas.openxmlformats.org/officeDocument/2006/relationships/hyperlink" Target="https://www.piqsels.com/en/public-domain-photo-zwsqq" TargetMode="External"/><Relationship Id="rId2" Type="http://schemas.openxmlformats.org/officeDocument/2006/relationships/hyperlink" Target="https://youtu.be/_YWwU-gJI5U" TargetMode="External"/><Relationship Id="rId1" Type="http://schemas.openxmlformats.org/officeDocument/2006/relationships/slideLayout" Target="../slideLayouts/slideLayout13.xml"/><Relationship Id="rId6" Type="http://schemas.openxmlformats.org/officeDocument/2006/relationships/image" Target="../media/image39.jpg"/><Relationship Id="rId5" Type="http://schemas.openxmlformats.org/officeDocument/2006/relationships/hyperlink" Target="https://youtu.be/eHtZrIb0oWY" TargetMode="External"/><Relationship Id="rId4" Type="http://schemas.openxmlformats.org/officeDocument/2006/relationships/hyperlink" Target="https://www.geeksforgeeks.org/python/python-seaborn-tutorial/"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400" dirty="0">
                <a:solidFill>
                  <a:srgbClr val="0070C0"/>
                </a:solidFill>
              </a:rPr>
              <a:t>Module 2: Transport Data Collection and Management</a:t>
            </a:r>
            <a:endParaRPr lang="pl-PL" sz="24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sz="2400" dirty="0">
                <a:solidFill>
                  <a:srgbClr val="0070C0"/>
                </a:solidFill>
                <a:highlight>
                  <a:srgbClr val="FFFF00"/>
                </a:highlight>
              </a:rPr>
              <a:t>Lab</a:t>
            </a:r>
            <a:r>
              <a:rPr lang="pl-PL" sz="2400" dirty="0">
                <a:solidFill>
                  <a:srgbClr val="0070C0"/>
                </a:solidFill>
                <a:highlight>
                  <a:srgbClr val="FFFF00"/>
                </a:highlight>
              </a:rPr>
              <a:t> </a:t>
            </a:r>
            <a:r>
              <a:rPr lang="en-US" sz="2400" dirty="0">
                <a:solidFill>
                  <a:srgbClr val="0070C0"/>
                </a:solidFill>
                <a:highlight>
                  <a:srgbClr val="FFFF00"/>
                </a:highlight>
              </a:rPr>
              <a:t>5</a:t>
            </a:r>
            <a:r>
              <a:rPr lang="pl-PL" sz="2400" dirty="0">
                <a:solidFill>
                  <a:srgbClr val="0070C0"/>
                </a:solidFill>
                <a:highlight>
                  <a:srgbClr val="FFFF00"/>
                </a:highlight>
              </a:rPr>
              <a:t>: </a:t>
            </a:r>
            <a:r>
              <a:rPr lang="en-US" sz="2400" dirty="0">
                <a:solidFill>
                  <a:srgbClr val="0070C0"/>
                </a:solidFill>
                <a:highlight>
                  <a:srgbClr val="FFFF00"/>
                </a:highlight>
              </a:rPr>
              <a:t> Importance of Data Visualization in Transport Research</a:t>
            </a:r>
            <a:endParaRPr lang="pl-PL" sz="2400" dirty="0">
              <a:solidFill>
                <a:srgbClr val="0070C0"/>
              </a:solidFill>
              <a:highlight>
                <a:srgbClr val="FFFF00"/>
              </a:highlight>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5</a:t>
            </a:r>
            <a:endParaRPr lang="LID4096" sz="1500" dirty="0">
              <a:solidFill>
                <a:schemeClr val="bg1"/>
              </a:solidFill>
            </a:endParaRPr>
          </a:p>
        </p:txBody>
      </p:sp>
      <p:sp>
        <p:nvSpPr>
          <p:cNvPr id="4" name="object 3">
            <a:extLst>
              <a:ext uri="{FF2B5EF4-FFF2-40B4-BE49-F238E27FC236}">
                <a16:creationId xmlns:a16="http://schemas.microsoft.com/office/drawing/2014/main" id="{A3140DA2-63C1-F620-C698-D34D6E305753}"/>
              </a:ext>
            </a:extLst>
          </p:cNvPr>
          <p:cNvSpPr txBox="1"/>
          <p:nvPr/>
        </p:nvSpPr>
        <p:spPr>
          <a:xfrm>
            <a:off x="726281" y="1623985"/>
            <a:ext cx="10501162" cy="339735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Example dataset: </a:t>
            </a:r>
            <a:r>
              <a:rPr lang="en-US" sz="1600" dirty="0">
                <a:solidFill>
                  <a:sysClr val="windowText" lastClr="000000"/>
                </a:solidFill>
                <a:latin typeface="Arial"/>
                <a:cs typeface="Arial"/>
              </a:rPr>
              <a:t>Daily ridership counts across transport modes or stations/ junctions.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Raw table: </a:t>
            </a:r>
            <a:r>
              <a:rPr lang="en-US" sz="1600" dirty="0">
                <a:solidFill>
                  <a:sysClr val="windowText" lastClr="000000"/>
                </a:solidFill>
                <a:latin typeface="Arial"/>
                <a:cs typeface="Arial"/>
              </a:rPr>
              <a:t>hard to read patterns.</a:t>
            </a:r>
          </a:p>
          <a:p>
            <a:pPr marL="476250" indent="-2857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Line chart: </a:t>
            </a:r>
            <a:r>
              <a:rPr lang="en-US" sz="1600" dirty="0">
                <a:solidFill>
                  <a:sysClr val="windowText" lastClr="000000"/>
                </a:solidFill>
                <a:latin typeface="Arial"/>
                <a:cs typeface="Arial"/>
              </a:rPr>
              <a:t>reveals temporal trends.</a:t>
            </a:r>
          </a:p>
          <a:p>
            <a:pPr marL="476250" indent="-2857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Heatmap: </a:t>
            </a:r>
            <a:r>
              <a:rPr lang="en-US" sz="1600" dirty="0">
                <a:solidFill>
                  <a:sysClr val="windowText" lastClr="000000"/>
                </a:solidFill>
                <a:latin typeface="Arial"/>
                <a:cs typeface="Arial"/>
              </a:rPr>
              <a:t>shows weekly usage intensity.</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dirty="0">
                <a:solidFill>
                  <a:sysClr val="windowText" lastClr="000000"/>
                </a:solidFill>
                <a:latin typeface="Arial"/>
                <a:cs typeface="Arial"/>
              </a:rPr>
              <a:t>🧠 Question: Which of these formats is most intuitive? Why?</a:t>
            </a:r>
            <a:endParaRPr lang="en-US" sz="1600" i="1"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CB2ADB73-7EE0-2017-4FEF-A50555644C37}"/>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D38AC331-1492-D1E7-C893-8399C10EEB17}"/>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6" name="object 3">
            <a:extLst>
              <a:ext uri="{FF2B5EF4-FFF2-40B4-BE49-F238E27FC236}">
                <a16:creationId xmlns:a16="http://schemas.microsoft.com/office/drawing/2014/main" id="{A8AA26F8-9A11-B9D9-98C3-EC27F3790BD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1.2 From Raw Data to Insights</a:t>
            </a:r>
            <a:endParaRPr lang="en-GB" b="1" dirty="0">
              <a:solidFill>
                <a:schemeClr val="tx1"/>
              </a:solidFill>
              <a:latin typeface="Arial"/>
              <a:cs typeface="Arial"/>
            </a:endParaRPr>
          </a:p>
        </p:txBody>
      </p:sp>
      <p:sp>
        <p:nvSpPr>
          <p:cNvPr id="9" name="Title 8">
            <a:extLst>
              <a:ext uri="{FF2B5EF4-FFF2-40B4-BE49-F238E27FC236}">
                <a16:creationId xmlns:a16="http://schemas.microsoft.com/office/drawing/2014/main" id="{022C01B1-3994-6489-B2DA-76ECA2C2DD5D}"/>
              </a:ext>
            </a:extLst>
          </p:cNvPr>
          <p:cNvSpPr>
            <a:spLocks noGrp="1"/>
          </p:cNvSpPr>
          <p:nvPr>
            <p:ph type="title"/>
          </p:nvPr>
        </p:nvSpPr>
        <p:spPr/>
        <p:txBody>
          <a:bodyPr/>
          <a:lstStyle/>
          <a:p>
            <a:endParaRPr lang="en-AT"/>
          </a:p>
        </p:txBody>
      </p:sp>
      <p:sp>
        <p:nvSpPr>
          <p:cNvPr id="10" name="object 2">
            <a:extLst>
              <a:ext uri="{FF2B5EF4-FFF2-40B4-BE49-F238E27FC236}">
                <a16:creationId xmlns:a16="http://schemas.microsoft.com/office/drawing/2014/main" id="{AB99A237-D905-A8CB-174D-BB12F438104A}"/>
              </a:ext>
            </a:extLst>
          </p:cNvPr>
          <p:cNvSpPr txBox="1">
            <a:spLocks/>
          </p:cNvSpPr>
          <p:nvPr/>
        </p:nvSpPr>
        <p:spPr>
          <a:xfrm>
            <a:off x="726281" y="412869"/>
            <a:ext cx="759040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1. Introduction to Data Visualization in Transport Research</a:t>
            </a:r>
            <a:endParaRPr lang="en-GB" sz="2400" b="1" spc="-13" dirty="0">
              <a:solidFill>
                <a:schemeClr val="bg1"/>
              </a:solidFill>
            </a:endParaRPr>
          </a:p>
        </p:txBody>
      </p:sp>
    </p:spTree>
    <p:extLst>
      <p:ext uri="{BB962C8B-B14F-4D97-AF65-F5344CB8AC3E}">
        <p14:creationId xmlns:p14="http://schemas.microsoft.com/office/powerpoint/2010/main" val="4104049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22D78-E677-41A8-DDEF-6B84F245B83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2F962E1-C63B-F74B-9D75-81AEA068195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6</a:t>
            </a:r>
            <a:endParaRPr lang="LID4096" sz="1500" dirty="0">
              <a:solidFill>
                <a:schemeClr val="bg1"/>
              </a:solidFill>
            </a:endParaRPr>
          </a:p>
        </p:txBody>
      </p:sp>
      <p:sp>
        <p:nvSpPr>
          <p:cNvPr id="4" name="object 3">
            <a:extLst>
              <a:ext uri="{FF2B5EF4-FFF2-40B4-BE49-F238E27FC236}">
                <a16:creationId xmlns:a16="http://schemas.microsoft.com/office/drawing/2014/main" id="{BC9AC8A2-48E4-2ADF-FEDE-D49CBD1C22A8}"/>
              </a:ext>
            </a:extLst>
          </p:cNvPr>
          <p:cNvSpPr txBox="1"/>
          <p:nvPr/>
        </p:nvSpPr>
        <p:spPr>
          <a:xfrm>
            <a:off x="575695" y="1586706"/>
            <a:ext cx="7118690" cy="454388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Essential tool for</a:t>
            </a:r>
            <a:r>
              <a:rPr lang="en-US" sz="1600" b="1" dirty="0">
                <a:solidFill>
                  <a:sysClr val="windowText" lastClr="000000"/>
                </a:solidFill>
                <a:latin typeface="Arial"/>
                <a:cs typeface="Arial"/>
              </a:rPr>
              <a:t>:</a:t>
            </a:r>
          </a:p>
          <a:p>
            <a:pPr marL="190500" lvl="3" indent="0" defTabSz="1175644" hangingPunct="1">
              <a:lnSpc>
                <a:spcPct val="150000"/>
              </a:lnSpc>
              <a:spcBef>
                <a:spcPts val="129"/>
              </a:spcBef>
            </a:pPr>
            <a:r>
              <a:rPr lang="en-GB" sz="1600" dirty="0">
                <a:solidFill>
                  <a:sysClr val="windowText" lastClr="000000"/>
                </a:solidFill>
                <a:latin typeface="Arial"/>
                <a:cs typeface="Arial"/>
              </a:rPr>
              <a:t>	Service planning and schedule adjustments</a:t>
            </a:r>
          </a:p>
          <a:p>
            <a:pPr marL="190500" lvl="3" indent="0" defTabSz="1175644" hangingPunct="1">
              <a:lnSpc>
                <a:spcPct val="150000"/>
              </a:lnSpc>
              <a:spcBef>
                <a:spcPts val="129"/>
              </a:spcBef>
            </a:pPr>
            <a:r>
              <a:rPr lang="en-GB" sz="1600" dirty="0">
                <a:solidFill>
                  <a:sysClr val="windowText" lastClr="000000"/>
                </a:solidFill>
                <a:latin typeface="Arial"/>
                <a:cs typeface="Arial"/>
              </a:rPr>
              <a:t>	Demand forecasting</a:t>
            </a:r>
          </a:p>
          <a:p>
            <a:pPr marL="190500" lvl="3" indent="0" defTabSz="1175644" hangingPunct="1">
              <a:lnSpc>
                <a:spcPct val="150000"/>
              </a:lnSpc>
              <a:spcBef>
                <a:spcPts val="129"/>
              </a:spcBef>
            </a:pPr>
            <a:r>
              <a:rPr lang="en-GB" sz="1600" dirty="0">
                <a:solidFill>
                  <a:sysClr val="windowText" lastClr="000000"/>
                </a:solidFill>
                <a:latin typeface="Arial"/>
                <a:cs typeface="Arial"/>
              </a:rPr>
              <a:t>	Identifying bottlenecks or underused services</a:t>
            </a:r>
          </a:p>
          <a:p>
            <a:pPr marL="190500" lvl="3" indent="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Enables data-driven justification for investments and policy changes.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Supports transparent communication with the public and stakeholders.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Makes complex technical analyses accessible to non-experts.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Helps ensure transport systems are efficient, safe, and user-focused.</a:t>
            </a:r>
            <a:endParaRPr lang="en-US" sz="1600" dirty="0">
              <a:solidFill>
                <a:sysClr val="windowText" lastClr="000000"/>
              </a:solidFill>
              <a:latin typeface="Arial"/>
              <a:cs typeface="Arial"/>
            </a:endParaRPr>
          </a:p>
        </p:txBody>
      </p:sp>
      <p:pic>
        <p:nvPicPr>
          <p:cNvPr id="1028" name="Picture 4">
            <a:extLst>
              <a:ext uri="{FF2B5EF4-FFF2-40B4-BE49-F238E27FC236}">
                <a16:creationId xmlns:a16="http://schemas.microsoft.com/office/drawing/2014/main" id="{706D8F29-75B4-FB05-B66C-1172CADDC1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837"/>
          <a:stretch>
            <a:fillRect/>
          </a:stretch>
        </p:blipFill>
        <p:spPr bwMode="auto">
          <a:xfrm>
            <a:off x="7323620" y="2016353"/>
            <a:ext cx="4564828" cy="368458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6">
            <a:extLst>
              <a:ext uri="{FF2B5EF4-FFF2-40B4-BE49-F238E27FC236}">
                <a16:creationId xmlns:a16="http://schemas.microsoft.com/office/drawing/2014/main" id="{CB36E33F-CE93-DCA2-F916-E3451C90B2B4}"/>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75584CBA-659C-E185-0613-530497FCADC4}"/>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9" name="object 3">
            <a:extLst>
              <a:ext uri="{FF2B5EF4-FFF2-40B4-BE49-F238E27FC236}">
                <a16:creationId xmlns:a16="http://schemas.microsoft.com/office/drawing/2014/main" id="{A2A623C8-F07D-7669-B177-F35C15DAEE7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1.3 </a:t>
            </a:r>
            <a:r>
              <a:rPr lang="en-GB" b="1" dirty="0">
                <a:solidFill>
                  <a:schemeClr val="tx1"/>
                </a:solidFill>
              </a:rPr>
              <a:t>Role in Transport Planning and Decision-Making</a:t>
            </a:r>
            <a:endParaRPr lang="en-GB" b="1" dirty="0">
              <a:solidFill>
                <a:schemeClr val="tx1"/>
              </a:solidFill>
              <a:latin typeface="Arial"/>
              <a:cs typeface="Arial"/>
            </a:endParaRPr>
          </a:p>
        </p:txBody>
      </p:sp>
      <p:sp>
        <p:nvSpPr>
          <p:cNvPr id="11" name="Title 10">
            <a:extLst>
              <a:ext uri="{FF2B5EF4-FFF2-40B4-BE49-F238E27FC236}">
                <a16:creationId xmlns:a16="http://schemas.microsoft.com/office/drawing/2014/main" id="{595D4697-D52D-3777-821E-829C3E1A6DA7}"/>
              </a:ext>
            </a:extLst>
          </p:cNvPr>
          <p:cNvSpPr>
            <a:spLocks noGrp="1"/>
          </p:cNvSpPr>
          <p:nvPr>
            <p:ph type="title"/>
          </p:nvPr>
        </p:nvSpPr>
        <p:spPr/>
        <p:txBody>
          <a:bodyPr/>
          <a:lstStyle/>
          <a:p>
            <a:endParaRPr lang="en-AT"/>
          </a:p>
        </p:txBody>
      </p:sp>
      <p:sp>
        <p:nvSpPr>
          <p:cNvPr id="12" name="object 2">
            <a:extLst>
              <a:ext uri="{FF2B5EF4-FFF2-40B4-BE49-F238E27FC236}">
                <a16:creationId xmlns:a16="http://schemas.microsoft.com/office/drawing/2014/main" id="{C38F32E2-C54A-8403-BCB4-E9A0F8CB178C}"/>
              </a:ext>
            </a:extLst>
          </p:cNvPr>
          <p:cNvSpPr txBox="1">
            <a:spLocks/>
          </p:cNvSpPr>
          <p:nvPr/>
        </p:nvSpPr>
        <p:spPr>
          <a:xfrm>
            <a:off x="726281" y="412869"/>
            <a:ext cx="759040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1. Introduction to Data Visualization in Transport Research</a:t>
            </a:r>
            <a:endParaRPr lang="en-GB" sz="2400" b="1" spc="-13" dirty="0">
              <a:solidFill>
                <a:schemeClr val="bg1"/>
              </a:solidFill>
            </a:endParaRPr>
          </a:p>
        </p:txBody>
      </p:sp>
    </p:spTree>
    <p:extLst>
      <p:ext uri="{BB962C8B-B14F-4D97-AF65-F5344CB8AC3E}">
        <p14:creationId xmlns:p14="http://schemas.microsoft.com/office/powerpoint/2010/main" val="2264976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256B7-21CB-6C5C-25DC-6B1B6824037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A3BDBB2-B93F-BCC4-4EDA-086E89C4F22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5" name="object 6">
            <a:extLst>
              <a:ext uri="{FF2B5EF4-FFF2-40B4-BE49-F238E27FC236}">
                <a16:creationId xmlns:a16="http://schemas.microsoft.com/office/drawing/2014/main" id="{7050F5BE-378F-B59C-12FB-DA5870DDCB56}"/>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C6EA2897-91A2-F512-EB0A-2102BC1A0FA2}"/>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7" name="Rectangle 6">
            <a:extLst>
              <a:ext uri="{FF2B5EF4-FFF2-40B4-BE49-F238E27FC236}">
                <a16:creationId xmlns:a16="http://schemas.microsoft.com/office/drawing/2014/main" id="{52F68932-5430-0C34-7289-3BFE1DEF91D6}"/>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a:t>
            </a:r>
          </a:p>
          <a:p>
            <a:pPr algn="ctr"/>
            <a:r>
              <a:rPr lang="en-GB" sz="3200" b="1" dirty="0">
                <a:solidFill>
                  <a:schemeClr val="bg1"/>
                </a:solidFill>
              </a:rPr>
              <a:t>Types of Visualizations and Their Uses</a:t>
            </a:r>
            <a:endParaRPr lang="en-US" sz="32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47339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815F-ECD1-42A3-0D40-B56C0F7D8FC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48A3D60-4699-75D7-7A01-E0BAA2F354A9}"/>
              </a:ext>
            </a:extLst>
          </p:cNvPr>
          <p:cNvSpPr txBox="1">
            <a:spLocks noGrp="1"/>
          </p:cNvSpPr>
          <p:nvPr>
            <p:ph type="title"/>
          </p:nvPr>
        </p:nvSpPr>
        <p:spPr>
          <a:xfrm>
            <a:off x="726280" y="412869"/>
            <a:ext cx="592691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Types of Visualizations and Their Uses</a:t>
            </a:r>
            <a:endParaRPr sz="2400" b="1" spc="-13" dirty="0">
              <a:solidFill>
                <a:schemeClr val="bg1"/>
              </a:solidFill>
            </a:endParaRPr>
          </a:p>
        </p:txBody>
      </p:sp>
      <p:sp>
        <p:nvSpPr>
          <p:cNvPr id="8" name="TextBox 7">
            <a:extLst>
              <a:ext uri="{FF2B5EF4-FFF2-40B4-BE49-F238E27FC236}">
                <a16:creationId xmlns:a16="http://schemas.microsoft.com/office/drawing/2014/main" id="{78CE5D7B-1E4E-9575-35FD-0E0D9170E4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7" name="object 3">
            <a:extLst>
              <a:ext uri="{FF2B5EF4-FFF2-40B4-BE49-F238E27FC236}">
                <a16:creationId xmlns:a16="http://schemas.microsoft.com/office/drawing/2014/main" id="{8BE535B9-D575-D67F-CF10-A9517BA6540F}"/>
              </a:ext>
            </a:extLst>
          </p:cNvPr>
          <p:cNvSpPr txBox="1"/>
          <p:nvPr/>
        </p:nvSpPr>
        <p:spPr>
          <a:xfrm>
            <a:off x="700513" y="1909417"/>
            <a:ext cx="3998120" cy="3648765"/>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Long-term patterns: </a:t>
            </a:r>
            <a:r>
              <a:rPr lang="en-US" sz="1600" dirty="0">
                <a:solidFill>
                  <a:sysClr val="windowText" lastClr="000000"/>
                </a:solidFill>
                <a:latin typeface="Arial"/>
                <a:cs typeface="Arial"/>
              </a:rPr>
              <a:t>Ridership growth, seasonal dips (e.g., holidays).</a:t>
            </a:r>
          </a:p>
          <a:p>
            <a:pPr marL="361950" lvl="3"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Compare modes: </a:t>
            </a:r>
            <a:r>
              <a:rPr lang="en-US" sz="1600" dirty="0">
                <a:solidFill>
                  <a:sysClr val="windowText" lastClr="000000"/>
                </a:solidFill>
                <a:latin typeface="Arial"/>
                <a:cs typeface="Arial"/>
              </a:rPr>
              <a:t>Bus vs. Rail trends over time.</a:t>
            </a:r>
          </a:p>
          <a:p>
            <a:pPr marL="361950" lvl="3"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Identify “recovery” patterns post-disruption (e.g., post-pandemic).</a:t>
            </a:r>
          </a:p>
          <a:p>
            <a:pPr marL="190500" lvl="3" indent="0" defTabSz="1175644" hangingPunct="1">
              <a:lnSpc>
                <a:spcPct val="150000"/>
              </a:lnSpc>
              <a:spcBef>
                <a:spcPts val="129"/>
              </a:spcBef>
            </a:pPr>
            <a:endParaRPr lang="en-US" sz="1600" b="1" dirty="0">
              <a:solidFill>
                <a:sysClr val="windowText" lastClr="000000"/>
              </a:solidFill>
              <a:latin typeface="Arial"/>
              <a:cs typeface="Arial"/>
            </a:endParaRPr>
          </a:p>
        </p:txBody>
      </p:sp>
      <p:pic>
        <p:nvPicPr>
          <p:cNvPr id="5122" name="Picture 2">
            <a:extLst>
              <a:ext uri="{FF2B5EF4-FFF2-40B4-BE49-F238E27FC236}">
                <a16:creationId xmlns:a16="http://schemas.microsoft.com/office/drawing/2014/main" id="{C8BA4063-F351-1967-6150-919E3F5F63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6437" y="1909417"/>
            <a:ext cx="5943972" cy="327943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23E35A9-CD86-44F4-E9B6-3A749FA9B5CF}"/>
              </a:ext>
            </a:extLst>
          </p:cNvPr>
          <p:cNvSpPr txBox="1"/>
          <p:nvPr/>
        </p:nvSpPr>
        <p:spPr>
          <a:xfrm>
            <a:off x="6831819" y="5435841"/>
            <a:ext cx="3292889" cy="244682"/>
          </a:xfrm>
          <a:prstGeom prst="rect">
            <a:avLst/>
          </a:prstGeom>
          <a:noFill/>
        </p:spPr>
        <p:txBody>
          <a:bodyPr wrap="none" rtlCol="0">
            <a:spAutoFit/>
          </a:bodyPr>
          <a:lstStyle/>
          <a:p>
            <a:r>
              <a:rPr lang="en-US" sz="1100" i="1" dirty="0">
                <a:latin typeface="Arial" panose="020B0604020202020204" pitchFamily="34" charset="0"/>
                <a:cs typeface="Arial" panose="020B0604020202020204" pitchFamily="34" charset="0"/>
              </a:rPr>
              <a:t>Based on “Traffic Prediction Dataset” from Kaggle</a:t>
            </a:r>
          </a:p>
        </p:txBody>
      </p:sp>
      <p:sp>
        <p:nvSpPr>
          <p:cNvPr id="4" name="object 6">
            <a:extLst>
              <a:ext uri="{FF2B5EF4-FFF2-40B4-BE49-F238E27FC236}">
                <a16:creationId xmlns:a16="http://schemas.microsoft.com/office/drawing/2014/main" id="{A6DD9CE1-A2AF-2684-C7DF-9D3FEC82C0B6}"/>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7420714A-955D-4DA5-0729-E8F80E1F4D83}"/>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6" name="object 3">
            <a:extLst>
              <a:ext uri="{FF2B5EF4-FFF2-40B4-BE49-F238E27FC236}">
                <a16:creationId xmlns:a16="http://schemas.microsoft.com/office/drawing/2014/main" id="{9228301E-6DA0-090A-3FDF-3E70E838528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2.1 Line Charts – Spotting Trends</a:t>
            </a:r>
            <a:endParaRPr lang="en-GB" b="1" dirty="0">
              <a:solidFill>
                <a:schemeClr val="tx1"/>
              </a:solidFill>
              <a:latin typeface="Arial"/>
              <a:cs typeface="Arial"/>
            </a:endParaRPr>
          </a:p>
        </p:txBody>
      </p:sp>
    </p:spTree>
    <p:extLst>
      <p:ext uri="{BB962C8B-B14F-4D97-AF65-F5344CB8AC3E}">
        <p14:creationId xmlns:p14="http://schemas.microsoft.com/office/powerpoint/2010/main" val="3828799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71EB1-7996-4BFB-D264-F8F57D1E12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9B9CA16-F906-2E53-1AD8-8AB26609E3A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sp>
        <p:nvSpPr>
          <p:cNvPr id="7" name="object 3">
            <a:extLst>
              <a:ext uri="{FF2B5EF4-FFF2-40B4-BE49-F238E27FC236}">
                <a16:creationId xmlns:a16="http://schemas.microsoft.com/office/drawing/2014/main" id="{2867DF8B-F20C-8FE2-5E36-0D5D68059365}"/>
              </a:ext>
            </a:extLst>
          </p:cNvPr>
          <p:cNvSpPr txBox="1"/>
          <p:nvPr/>
        </p:nvSpPr>
        <p:spPr>
          <a:xfrm>
            <a:off x="815181" y="1862477"/>
            <a:ext cx="4747419" cy="374109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Histograms show how often values fall within certain ranges.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Identify common vs. rare ridership volumes.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Detect skew (e.g., most days low usage, few high-demand days).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Practical Insight: </a:t>
            </a:r>
            <a:r>
              <a:rPr lang="en-US" sz="1600" dirty="0">
                <a:solidFill>
                  <a:sysClr val="windowText" lastClr="000000"/>
                </a:solidFill>
                <a:latin typeface="Arial"/>
                <a:cs typeface="Arial"/>
              </a:rPr>
              <a:t>Know when to expect peak capacity challenges.</a:t>
            </a:r>
            <a:endParaRPr lang="en-GB" sz="1600" dirty="0">
              <a:solidFill>
                <a:sysClr val="windowText" lastClr="000000"/>
              </a:solidFill>
              <a:latin typeface="Arial"/>
              <a:cs typeface="Arial"/>
            </a:endParaRPr>
          </a:p>
        </p:txBody>
      </p:sp>
      <p:pic>
        <p:nvPicPr>
          <p:cNvPr id="4098" name="Picture 2">
            <a:extLst>
              <a:ext uri="{FF2B5EF4-FFF2-40B4-BE49-F238E27FC236}">
                <a16:creationId xmlns:a16="http://schemas.microsoft.com/office/drawing/2014/main" id="{A8508F96-2439-E9CA-8A41-6E8627DCF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913277"/>
            <a:ext cx="5121340" cy="322738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7EB0D86-6FE8-F58A-AFC6-0859FF6EED8F}"/>
              </a:ext>
            </a:extLst>
          </p:cNvPr>
          <p:cNvSpPr txBox="1"/>
          <p:nvPr/>
        </p:nvSpPr>
        <p:spPr>
          <a:xfrm>
            <a:off x="7195930" y="5369122"/>
            <a:ext cx="3292889" cy="244682"/>
          </a:xfrm>
          <a:prstGeom prst="rect">
            <a:avLst/>
          </a:prstGeom>
          <a:noFill/>
        </p:spPr>
        <p:txBody>
          <a:bodyPr wrap="none" rtlCol="0">
            <a:spAutoFit/>
          </a:bodyPr>
          <a:lstStyle/>
          <a:p>
            <a:r>
              <a:rPr lang="en-US" sz="1100" i="1" dirty="0">
                <a:latin typeface="Arial" panose="020B0604020202020204" pitchFamily="34" charset="0"/>
                <a:cs typeface="Arial" panose="020B0604020202020204" pitchFamily="34" charset="0"/>
              </a:rPr>
              <a:t>Based on “Traffic Prediction Dataset” from Kaggle</a:t>
            </a:r>
          </a:p>
        </p:txBody>
      </p:sp>
      <p:sp>
        <p:nvSpPr>
          <p:cNvPr id="4" name="object 6">
            <a:extLst>
              <a:ext uri="{FF2B5EF4-FFF2-40B4-BE49-F238E27FC236}">
                <a16:creationId xmlns:a16="http://schemas.microsoft.com/office/drawing/2014/main" id="{C863D00F-A3B8-0889-4339-326F8F88BD1C}"/>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5DE2FE17-5CA5-07CC-C48D-F73DE7C5235F}"/>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6" name="object 3">
            <a:extLst>
              <a:ext uri="{FF2B5EF4-FFF2-40B4-BE49-F238E27FC236}">
                <a16:creationId xmlns:a16="http://schemas.microsoft.com/office/drawing/2014/main" id="{06EBF157-A778-54B9-524E-8DA40A175AE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2.2 Histograms – Understanding Distribution</a:t>
            </a:r>
            <a:endParaRPr lang="en-GB" b="1" dirty="0">
              <a:solidFill>
                <a:schemeClr val="tx1"/>
              </a:solidFill>
              <a:latin typeface="Arial"/>
              <a:cs typeface="Arial"/>
            </a:endParaRPr>
          </a:p>
        </p:txBody>
      </p:sp>
      <p:sp>
        <p:nvSpPr>
          <p:cNvPr id="10" name="Title 9">
            <a:extLst>
              <a:ext uri="{FF2B5EF4-FFF2-40B4-BE49-F238E27FC236}">
                <a16:creationId xmlns:a16="http://schemas.microsoft.com/office/drawing/2014/main" id="{DE34B973-B22B-9918-A845-651C0B66F8B4}"/>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8D1472D8-BA9B-E8DC-C6D1-0903A29DCD3D}"/>
              </a:ext>
            </a:extLst>
          </p:cNvPr>
          <p:cNvSpPr txBox="1">
            <a:spLocks/>
          </p:cNvSpPr>
          <p:nvPr/>
        </p:nvSpPr>
        <p:spPr>
          <a:xfrm>
            <a:off x="726280" y="412869"/>
            <a:ext cx="592691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2. Types of Visualizations and Their Uses</a:t>
            </a:r>
            <a:endParaRPr lang="en-GB" sz="2400" b="1" spc="-13" dirty="0">
              <a:solidFill>
                <a:schemeClr val="bg1"/>
              </a:solidFill>
            </a:endParaRPr>
          </a:p>
        </p:txBody>
      </p:sp>
    </p:spTree>
    <p:extLst>
      <p:ext uri="{BB962C8B-B14F-4D97-AF65-F5344CB8AC3E}">
        <p14:creationId xmlns:p14="http://schemas.microsoft.com/office/powerpoint/2010/main" val="4234440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7D71-888E-6390-E500-DB5331C885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5E00462-AAF8-AC6A-8606-2BE4065FE7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7" name="object 3">
            <a:extLst>
              <a:ext uri="{FF2B5EF4-FFF2-40B4-BE49-F238E27FC236}">
                <a16:creationId xmlns:a16="http://schemas.microsoft.com/office/drawing/2014/main" id="{B58840D4-9FAF-8988-79EC-2C1658C2E72E}"/>
              </a:ext>
            </a:extLst>
          </p:cNvPr>
          <p:cNvSpPr txBox="1"/>
          <p:nvPr/>
        </p:nvSpPr>
        <p:spPr>
          <a:xfrm>
            <a:off x="639195" y="1847796"/>
            <a:ext cx="4772820" cy="374109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Explore relationships: e.g., Bus vs Tube usage.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Look for outliers: Days with extremely high/low usage.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Investigate: Special events, strikes, weather impacts?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Bonus Insight: </a:t>
            </a:r>
            <a:r>
              <a:rPr lang="en-US" sz="1600" dirty="0">
                <a:solidFill>
                  <a:sysClr val="windowText" lastClr="000000"/>
                </a:solidFill>
                <a:latin typeface="Arial"/>
                <a:cs typeface="Arial"/>
              </a:rPr>
              <a:t>Use trendlines to assess correlation strength</a:t>
            </a:r>
            <a:r>
              <a:rPr lang="en-US" sz="1600" b="1" dirty="0">
                <a:solidFill>
                  <a:sysClr val="windowText" lastClr="000000"/>
                </a:solidFill>
                <a:latin typeface="Arial"/>
                <a:cs typeface="Arial"/>
              </a:rPr>
              <a:t>.</a:t>
            </a:r>
            <a:endParaRPr lang="en-GB" sz="1600" dirty="0">
              <a:solidFill>
                <a:sysClr val="windowText" lastClr="000000"/>
              </a:solidFill>
              <a:latin typeface="Arial"/>
              <a:cs typeface="Arial"/>
            </a:endParaRPr>
          </a:p>
        </p:txBody>
      </p:sp>
      <p:graphicFrame>
        <p:nvGraphicFramePr>
          <p:cNvPr id="3" name="Chart 2">
            <a:extLst>
              <a:ext uri="{FF2B5EF4-FFF2-40B4-BE49-F238E27FC236}">
                <a16:creationId xmlns:a16="http://schemas.microsoft.com/office/drawing/2014/main" id="{6ED67939-E76A-CB44-6F08-5DE0A65CE4C3}"/>
              </a:ext>
            </a:extLst>
          </p:cNvPr>
          <p:cNvGraphicFramePr>
            <a:graphicFrameLocks/>
          </p:cNvGraphicFramePr>
          <p:nvPr>
            <p:extLst>
              <p:ext uri="{D42A27DB-BD31-4B8C-83A1-F6EECF244321}">
                <p14:modId xmlns:p14="http://schemas.microsoft.com/office/powerpoint/2010/main" val="595780113"/>
              </p:ext>
            </p:extLst>
          </p:nvPr>
        </p:nvGraphicFramePr>
        <p:xfrm>
          <a:off x="6008915" y="2167154"/>
          <a:ext cx="5211533" cy="3242149"/>
        </p:xfrm>
        <a:graphic>
          <a:graphicData uri="http://schemas.openxmlformats.org/drawingml/2006/chart">
            <c:chart xmlns:c="http://schemas.openxmlformats.org/drawingml/2006/chart" xmlns:r="http://schemas.openxmlformats.org/officeDocument/2006/relationships" r:id="rId2"/>
          </a:graphicData>
        </a:graphic>
      </p:graphicFrame>
      <p:sp>
        <p:nvSpPr>
          <p:cNvPr id="4" name="object 6">
            <a:extLst>
              <a:ext uri="{FF2B5EF4-FFF2-40B4-BE49-F238E27FC236}">
                <a16:creationId xmlns:a16="http://schemas.microsoft.com/office/drawing/2014/main" id="{B6887DAF-36DC-8470-2E59-7088EB3E52B5}"/>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72B65103-C8B8-9683-D487-41C9D817AA4F}"/>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6" name="object 3">
            <a:extLst>
              <a:ext uri="{FF2B5EF4-FFF2-40B4-BE49-F238E27FC236}">
                <a16:creationId xmlns:a16="http://schemas.microsoft.com/office/drawing/2014/main" id="{5D20E5F6-9C4E-48CD-DC60-BCD368F9EA99}"/>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2.3 </a:t>
            </a:r>
            <a:r>
              <a:rPr lang="en-GB" b="1" dirty="0">
                <a:solidFill>
                  <a:schemeClr val="tx1"/>
                </a:solidFill>
              </a:rPr>
              <a:t>Scatter Plots – Spotting Anomalies and Relationships</a:t>
            </a:r>
            <a:endParaRPr lang="en-GB" b="1" dirty="0">
              <a:solidFill>
                <a:schemeClr val="tx1"/>
              </a:solidFill>
              <a:latin typeface="Arial"/>
              <a:cs typeface="Arial"/>
            </a:endParaRPr>
          </a:p>
        </p:txBody>
      </p:sp>
      <p:sp>
        <p:nvSpPr>
          <p:cNvPr id="10" name="Title 9">
            <a:extLst>
              <a:ext uri="{FF2B5EF4-FFF2-40B4-BE49-F238E27FC236}">
                <a16:creationId xmlns:a16="http://schemas.microsoft.com/office/drawing/2014/main" id="{01D1B2AE-D1A9-AD14-0651-6433809EAAE9}"/>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AEA97D34-AA52-31A7-33B2-9D29D7559A23}"/>
              </a:ext>
            </a:extLst>
          </p:cNvPr>
          <p:cNvSpPr txBox="1">
            <a:spLocks/>
          </p:cNvSpPr>
          <p:nvPr/>
        </p:nvSpPr>
        <p:spPr>
          <a:xfrm>
            <a:off x="726280" y="412869"/>
            <a:ext cx="592691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2. Types of Visualizations and Their Uses</a:t>
            </a:r>
            <a:endParaRPr lang="en-GB" sz="2400" b="1" spc="-13" dirty="0">
              <a:solidFill>
                <a:schemeClr val="bg1"/>
              </a:solidFill>
            </a:endParaRPr>
          </a:p>
        </p:txBody>
      </p:sp>
    </p:spTree>
    <p:extLst>
      <p:ext uri="{BB962C8B-B14F-4D97-AF65-F5344CB8AC3E}">
        <p14:creationId xmlns:p14="http://schemas.microsoft.com/office/powerpoint/2010/main" val="3131714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43A8C-C338-E253-8973-341E2BF6EE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8571CF2-2AFD-46E2-A91E-8AF4121E693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7" name="object 3">
            <a:extLst>
              <a:ext uri="{FF2B5EF4-FFF2-40B4-BE49-F238E27FC236}">
                <a16:creationId xmlns:a16="http://schemas.microsoft.com/office/drawing/2014/main" id="{7D1A9B85-6DC0-08C5-A085-CF7AD8F4FAC4}"/>
              </a:ext>
            </a:extLst>
          </p:cNvPr>
          <p:cNvSpPr txBox="1"/>
          <p:nvPr/>
        </p:nvSpPr>
        <p:spPr>
          <a:xfrm>
            <a:off x="723460" y="1801336"/>
            <a:ext cx="5790335" cy="413607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Best for combining two dimensions: Day of week vs Week of year.</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Example: Daily system-wide ridership (CTA dataset).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Patterns emerge:</a:t>
            </a:r>
            <a:endParaRPr lang="en-US" sz="1600" b="1" dirty="0">
              <a:solidFill>
                <a:sysClr val="windowText" lastClr="000000"/>
              </a:solidFill>
              <a:latin typeface="Arial"/>
              <a:cs typeface="Arial"/>
            </a:endParaRPr>
          </a:p>
          <a:p>
            <a:pPr marL="476250" lvl="1"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Lower usage on weekends</a:t>
            </a:r>
          </a:p>
          <a:p>
            <a:pPr marL="476250" lvl="1"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Drops during holiday weeks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Great for: </a:t>
            </a:r>
            <a:r>
              <a:rPr lang="en-US" sz="1600" dirty="0">
                <a:solidFill>
                  <a:sysClr val="windowText" lastClr="000000"/>
                </a:solidFill>
                <a:latin typeface="Arial"/>
                <a:cs typeface="Arial"/>
              </a:rPr>
              <a:t>Service planning, holiday scheduling, demand forecasting.</a:t>
            </a:r>
            <a:endParaRPr lang="en-GB" sz="1600" dirty="0">
              <a:solidFill>
                <a:sysClr val="windowText" lastClr="000000"/>
              </a:solidFill>
              <a:latin typeface="Arial"/>
              <a:cs typeface="Arial"/>
            </a:endParaRPr>
          </a:p>
        </p:txBody>
      </p:sp>
      <p:pic>
        <p:nvPicPr>
          <p:cNvPr id="3074" name="Picture 2">
            <a:extLst>
              <a:ext uri="{FF2B5EF4-FFF2-40B4-BE49-F238E27FC236}">
                <a16:creationId xmlns:a16="http://schemas.microsoft.com/office/drawing/2014/main" id="{5F43ABDB-3221-AF30-9D7D-33479A3096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4157" y="1873125"/>
            <a:ext cx="4286082" cy="385197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C3C5132-1BCE-9CA4-E12F-F65E73B76857}"/>
              </a:ext>
            </a:extLst>
          </p:cNvPr>
          <p:cNvSpPr txBox="1"/>
          <p:nvPr/>
        </p:nvSpPr>
        <p:spPr>
          <a:xfrm>
            <a:off x="7481877" y="5815073"/>
            <a:ext cx="3292889" cy="244682"/>
          </a:xfrm>
          <a:prstGeom prst="rect">
            <a:avLst/>
          </a:prstGeom>
          <a:noFill/>
        </p:spPr>
        <p:txBody>
          <a:bodyPr wrap="none" rtlCol="0">
            <a:spAutoFit/>
          </a:bodyPr>
          <a:lstStyle/>
          <a:p>
            <a:r>
              <a:rPr lang="en-US" sz="1100" i="1" dirty="0">
                <a:latin typeface="Arial" panose="020B0604020202020204" pitchFamily="34" charset="0"/>
                <a:cs typeface="Arial" panose="020B0604020202020204" pitchFamily="34" charset="0"/>
              </a:rPr>
              <a:t>Based on “Traffic Prediction Dataset” from Kaggle</a:t>
            </a:r>
          </a:p>
        </p:txBody>
      </p:sp>
      <p:sp>
        <p:nvSpPr>
          <p:cNvPr id="4" name="object 6">
            <a:extLst>
              <a:ext uri="{FF2B5EF4-FFF2-40B4-BE49-F238E27FC236}">
                <a16:creationId xmlns:a16="http://schemas.microsoft.com/office/drawing/2014/main" id="{2CF2F788-4753-E0BF-D195-5CF66BEF3579}"/>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4E19F615-6365-7347-F9C4-2FC26FE1D88D}"/>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6" name="object 3">
            <a:extLst>
              <a:ext uri="{FF2B5EF4-FFF2-40B4-BE49-F238E27FC236}">
                <a16:creationId xmlns:a16="http://schemas.microsoft.com/office/drawing/2014/main" id="{8738A650-D0F4-6D2F-50DA-8003D3AD532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2.4 Heatmaps – Revealing Patterns</a:t>
            </a:r>
            <a:endParaRPr lang="en-GB" b="1" dirty="0">
              <a:solidFill>
                <a:schemeClr val="tx1"/>
              </a:solidFill>
              <a:latin typeface="Arial"/>
              <a:cs typeface="Arial"/>
            </a:endParaRPr>
          </a:p>
        </p:txBody>
      </p:sp>
      <p:sp>
        <p:nvSpPr>
          <p:cNvPr id="10" name="Title 9">
            <a:extLst>
              <a:ext uri="{FF2B5EF4-FFF2-40B4-BE49-F238E27FC236}">
                <a16:creationId xmlns:a16="http://schemas.microsoft.com/office/drawing/2014/main" id="{8D47185A-7B2E-F27E-8DBB-F9D2E7EF6142}"/>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2F3AB43C-428D-204F-33E7-E8CBF7EA5F1B}"/>
              </a:ext>
            </a:extLst>
          </p:cNvPr>
          <p:cNvSpPr txBox="1">
            <a:spLocks/>
          </p:cNvSpPr>
          <p:nvPr/>
        </p:nvSpPr>
        <p:spPr>
          <a:xfrm>
            <a:off x="726280" y="412869"/>
            <a:ext cx="592691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2. Types of Visualizations and Their Uses</a:t>
            </a:r>
            <a:endParaRPr lang="en-GB" sz="2400" b="1" spc="-13" dirty="0">
              <a:solidFill>
                <a:schemeClr val="bg1"/>
              </a:solidFill>
            </a:endParaRPr>
          </a:p>
        </p:txBody>
      </p:sp>
    </p:spTree>
    <p:extLst>
      <p:ext uri="{BB962C8B-B14F-4D97-AF65-F5344CB8AC3E}">
        <p14:creationId xmlns:p14="http://schemas.microsoft.com/office/powerpoint/2010/main" val="4054016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321F1-3512-0D6F-34F4-E88225F73D1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ED31FC0-07C7-5FC9-0692-DBB3242F3DA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12</a:t>
            </a:r>
            <a:endParaRPr lang="LID4096" sz="1500" dirty="0">
              <a:solidFill>
                <a:schemeClr val="bg1"/>
              </a:solidFill>
            </a:endParaRPr>
          </a:p>
        </p:txBody>
      </p:sp>
      <p:sp>
        <p:nvSpPr>
          <p:cNvPr id="5" name="object 6">
            <a:extLst>
              <a:ext uri="{FF2B5EF4-FFF2-40B4-BE49-F238E27FC236}">
                <a16:creationId xmlns:a16="http://schemas.microsoft.com/office/drawing/2014/main" id="{B01AA1FA-E6F3-B4EE-0BDC-833BE5F5DEB3}"/>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C09C1418-D4DE-0503-1096-EB0395529959}"/>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7" name="Rectangle 6">
            <a:extLst>
              <a:ext uri="{FF2B5EF4-FFF2-40B4-BE49-F238E27FC236}">
                <a16:creationId xmlns:a16="http://schemas.microsoft.com/office/drawing/2014/main" id="{4D5C769D-4E4C-2149-361B-A38E33942FE5}"/>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a:t>
            </a:r>
          </a:p>
          <a:p>
            <a:pPr algn="ctr"/>
            <a:r>
              <a:rPr lang="en-GB" sz="3200" b="1" dirty="0">
                <a:solidFill>
                  <a:schemeClr val="bg1"/>
                </a:solidFill>
              </a:rPr>
              <a:t>Excel Practical: Hands-on Visualization</a:t>
            </a:r>
            <a:endParaRPr lang="en-US" sz="32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512987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5F75A-E44C-3242-B67C-156F92A03D2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1A082BA-C121-809A-B31F-6F08D47E76C1}"/>
              </a:ext>
            </a:extLst>
          </p:cNvPr>
          <p:cNvSpPr txBox="1">
            <a:spLocks noGrp="1"/>
          </p:cNvSpPr>
          <p:nvPr>
            <p:ph type="title"/>
          </p:nvPr>
        </p:nvSpPr>
        <p:spPr>
          <a:xfrm>
            <a:off x="726281" y="412869"/>
            <a:ext cx="55330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Excel Practical: Hands-on Visualization</a:t>
            </a:r>
            <a:endParaRPr sz="2400" b="1" spc="-13" dirty="0">
              <a:solidFill>
                <a:schemeClr val="bg1"/>
              </a:solidFill>
            </a:endParaRPr>
          </a:p>
        </p:txBody>
      </p:sp>
      <p:sp>
        <p:nvSpPr>
          <p:cNvPr id="8" name="TextBox 7">
            <a:extLst>
              <a:ext uri="{FF2B5EF4-FFF2-40B4-BE49-F238E27FC236}">
                <a16:creationId xmlns:a16="http://schemas.microsoft.com/office/drawing/2014/main" id="{563391A2-5C9E-EA97-F147-C2A4A4495BF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13</a:t>
            </a:r>
            <a:endParaRPr lang="LID4096" sz="1500" dirty="0">
              <a:solidFill>
                <a:schemeClr val="bg1"/>
              </a:solidFill>
            </a:endParaRPr>
          </a:p>
        </p:txBody>
      </p:sp>
      <p:sp>
        <p:nvSpPr>
          <p:cNvPr id="7" name="object 3">
            <a:extLst>
              <a:ext uri="{FF2B5EF4-FFF2-40B4-BE49-F238E27FC236}">
                <a16:creationId xmlns:a16="http://schemas.microsoft.com/office/drawing/2014/main" id="{E3572F1B-DBBB-7AAC-2750-DCCADD6E972D}"/>
              </a:ext>
            </a:extLst>
          </p:cNvPr>
          <p:cNvSpPr txBox="1"/>
          <p:nvPr/>
        </p:nvSpPr>
        <p:spPr>
          <a:xfrm>
            <a:off x="752048" y="1740238"/>
            <a:ext cx="6147876" cy="433235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Daily transport ridership records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Includes Date and </a:t>
            </a:r>
            <a:r>
              <a:rPr lang="en-GB" sz="1600" dirty="0" err="1">
                <a:solidFill>
                  <a:sysClr val="windowText" lastClr="000000"/>
                </a:solidFill>
                <a:latin typeface="Arial"/>
                <a:cs typeface="Arial"/>
              </a:rPr>
              <a:t>DayType</a:t>
            </a:r>
            <a:r>
              <a:rPr lang="en-GB" sz="1600" dirty="0">
                <a:solidFill>
                  <a:sysClr val="windowText" lastClr="000000"/>
                </a:solidFill>
                <a:latin typeface="Arial"/>
                <a:cs typeface="Arial"/>
              </a:rPr>
              <a:t> (Weekday, Weekend, Holiday)</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Lists Station names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Contains Bus, Train, and Metro Ridership numbers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Supports analysis of trends and patterns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190500" defTabSz="1175644" hangingPunct="1">
              <a:lnSpc>
                <a:spcPct val="150000"/>
              </a:lnSpc>
              <a:spcBef>
                <a:spcPts val="129"/>
              </a:spcBef>
            </a:pPr>
            <a:r>
              <a:rPr lang="en-US" dirty="0"/>
              <a:t>📂 </a:t>
            </a:r>
            <a:r>
              <a:rPr lang="en-US" sz="1600" b="1" dirty="0">
                <a:latin typeface="Arial" panose="020B0604020202020204" pitchFamily="34" charset="0"/>
                <a:cs typeface="Arial" panose="020B0604020202020204" pitchFamily="34" charset="0"/>
              </a:rPr>
              <a:t>Refer Excel_Visualization_Practical.pdf Practical Sheet</a:t>
            </a:r>
            <a:endParaRPr lang="en-GB" sz="1800" b="1" dirty="0">
              <a:solidFill>
                <a:sysClr val="windowText" lastClr="000000"/>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93620909-DF13-4607-B2EF-4477ECE038D9}"/>
              </a:ext>
            </a:extLst>
          </p:cNvPr>
          <p:cNvPicPr>
            <a:picLocks noChangeAspect="1"/>
          </p:cNvPicPr>
          <p:nvPr/>
        </p:nvPicPr>
        <p:blipFill>
          <a:blip r:embed="rId2"/>
          <a:stretch>
            <a:fillRect/>
          </a:stretch>
        </p:blipFill>
        <p:spPr>
          <a:xfrm>
            <a:off x="7021286" y="2512522"/>
            <a:ext cx="4510445" cy="2354748"/>
          </a:xfrm>
          <a:prstGeom prst="rect">
            <a:avLst/>
          </a:prstGeom>
        </p:spPr>
      </p:pic>
      <p:sp>
        <p:nvSpPr>
          <p:cNvPr id="5" name="object 6">
            <a:extLst>
              <a:ext uri="{FF2B5EF4-FFF2-40B4-BE49-F238E27FC236}">
                <a16:creationId xmlns:a16="http://schemas.microsoft.com/office/drawing/2014/main" id="{F8132CC7-D391-BBEA-2E31-9321DCCD403E}"/>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9" name="object 6">
            <a:extLst>
              <a:ext uri="{FF2B5EF4-FFF2-40B4-BE49-F238E27FC236}">
                <a16:creationId xmlns:a16="http://schemas.microsoft.com/office/drawing/2014/main" id="{43EAFA81-8195-CF72-7BA2-B479BEB60E74}"/>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3" name="object 3">
            <a:extLst>
              <a:ext uri="{FF2B5EF4-FFF2-40B4-BE49-F238E27FC236}">
                <a16:creationId xmlns:a16="http://schemas.microsoft.com/office/drawing/2014/main" id="{73AF8B9E-EB2C-6946-F96D-880B8379379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3.1 Overview of Dataset</a:t>
            </a:r>
            <a:endParaRPr lang="en-GB" b="1" dirty="0">
              <a:solidFill>
                <a:schemeClr val="tx1"/>
              </a:solidFill>
              <a:latin typeface="Arial"/>
              <a:cs typeface="Arial"/>
            </a:endParaRPr>
          </a:p>
        </p:txBody>
      </p:sp>
    </p:spTree>
    <p:extLst>
      <p:ext uri="{BB962C8B-B14F-4D97-AF65-F5344CB8AC3E}">
        <p14:creationId xmlns:p14="http://schemas.microsoft.com/office/powerpoint/2010/main" val="1794683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3238C-1776-DD31-8014-483F4E371F3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B870A95-DF00-4AD0-2901-399420B5443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14</a:t>
            </a:r>
            <a:endParaRPr lang="LID4096" sz="1500" dirty="0">
              <a:solidFill>
                <a:schemeClr val="bg1"/>
              </a:solidFill>
            </a:endParaRPr>
          </a:p>
        </p:txBody>
      </p:sp>
      <p:sp>
        <p:nvSpPr>
          <p:cNvPr id="7" name="object 3">
            <a:extLst>
              <a:ext uri="{FF2B5EF4-FFF2-40B4-BE49-F238E27FC236}">
                <a16:creationId xmlns:a16="http://schemas.microsoft.com/office/drawing/2014/main" id="{F2E9737D-75CA-19AB-AC03-D5A215F0D6EA}"/>
              </a:ext>
            </a:extLst>
          </p:cNvPr>
          <p:cNvSpPr txBox="1"/>
          <p:nvPr/>
        </p:nvSpPr>
        <p:spPr>
          <a:xfrm>
            <a:off x="726281" y="1984500"/>
            <a:ext cx="5145183"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Understand distribution of ridership data</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Open dataset in Excel</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Select ridership column (Bus, Train, Metro)</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Insert histogram chart</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Interpret spread, skew, and outliers</a:t>
            </a:r>
          </a:p>
        </p:txBody>
      </p:sp>
      <p:pic>
        <p:nvPicPr>
          <p:cNvPr id="1026" name="Picture 2">
            <a:extLst>
              <a:ext uri="{FF2B5EF4-FFF2-40B4-BE49-F238E27FC236}">
                <a16:creationId xmlns:a16="http://schemas.microsoft.com/office/drawing/2014/main" id="{F428820B-9849-7886-DB70-092C6635C3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101"/>
          <a:stretch>
            <a:fillRect/>
          </a:stretch>
        </p:blipFill>
        <p:spPr bwMode="auto">
          <a:xfrm>
            <a:off x="5630120" y="1817299"/>
            <a:ext cx="5491747" cy="373181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6">
            <a:extLst>
              <a:ext uri="{FF2B5EF4-FFF2-40B4-BE49-F238E27FC236}">
                <a16:creationId xmlns:a16="http://schemas.microsoft.com/office/drawing/2014/main" id="{387C540E-9A33-A9D1-BA6C-6C11756739C3}"/>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EA594D70-64C4-CAB0-EE18-BC064D983759}"/>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4" name="object 3">
            <a:extLst>
              <a:ext uri="{FF2B5EF4-FFF2-40B4-BE49-F238E27FC236}">
                <a16:creationId xmlns:a16="http://schemas.microsoft.com/office/drawing/2014/main" id="{1B3DB425-4C53-522A-032D-00D193198BD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3.2 Creating Histograms in Excel</a:t>
            </a:r>
            <a:endParaRPr lang="en-GB" b="1" dirty="0">
              <a:solidFill>
                <a:schemeClr val="tx1"/>
              </a:solidFill>
              <a:latin typeface="Arial"/>
              <a:cs typeface="Arial"/>
            </a:endParaRPr>
          </a:p>
        </p:txBody>
      </p:sp>
      <p:sp>
        <p:nvSpPr>
          <p:cNvPr id="9" name="Title 8">
            <a:extLst>
              <a:ext uri="{FF2B5EF4-FFF2-40B4-BE49-F238E27FC236}">
                <a16:creationId xmlns:a16="http://schemas.microsoft.com/office/drawing/2014/main" id="{B81E9A96-8443-C44E-9C82-58D4B4FCBF3C}"/>
              </a:ext>
            </a:extLst>
          </p:cNvPr>
          <p:cNvSpPr>
            <a:spLocks noGrp="1"/>
          </p:cNvSpPr>
          <p:nvPr>
            <p:ph type="title"/>
          </p:nvPr>
        </p:nvSpPr>
        <p:spPr/>
        <p:txBody>
          <a:bodyPr/>
          <a:lstStyle/>
          <a:p>
            <a:endParaRPr lang="en-AT"/>
          </a:p>
        </p:txBody>
      </p:sp>
      <p:sp>
        <p:nvSpPr>
          <p:cNvPr id="10" name="object 2">
            <a:extLst>
              <a:ext uri="{FF2B5EF4-FFF2-40B4-BE49-F238E27FC236}">
                <a16:creationId xmlns:a16="http://schemas.microsoft.com/office/drawing/2014/main" id="{D8E7C4F4-9215-26C0-8B25-19F0EEBC3348}"/>
              </a:ext>
            </a:extLst>
          </p:cNvPr>
          <p:cNvSpPr txBox="1">
            <a:spLocks/>
          </p:cNvSpPr>
          <p:nvPr/>
        </p:nvSpPr>
        <p:spPr>
          <a:xfrm>
            <a:off x="726281" y="412869"/>
            <a:ext cx="553300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3. Excel Practical: Hands-on Visualization</a:t>
            </a:r>
            <a:endParaRPr lang="en-GB" sz="2400" b="1" spc="-13" dirty="0">
              <a:solidFill>
                <a:schemeClr val="bg1"/>
              </a:solidFill>
            </a:endParaRPr>
          </a:p>
        </p:txBody>
      </p:sp>
    </p:spTree>
    <p:extLst>
      <p:ext uri="{BB962C8B-B14F-4D97-AF65-F5344CB8AC3E}">
        <p14:creationId xmlns:p14="http://schemas.microsoft.com/office/powerpoint/2010/main" val="1217513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5ABC6-79D7-FD3A-FC3E-BCAAC0B0C0E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F938A4F-3B8F-16D6-99E3-BFD5C0EB8B2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15</a:t>
            </a:r>
            <a:endParaRPr lang="LID4096" sz="1500" dirty="0">
              <a:solidFill>
                <a:schemeClr val="bg1"/>
              </a:solidFill>
            </a:endParaRPr>
          </a:p>
        </p:txBody>
      </p:sp>
      <p:sp>
        <p:nvSpPr>
          <p:cNvPr id="7" name="object 3">
            <a:extLst>
              <a:ext uri="{FF2B5EF4-FFF2-40B4-BE49-F238E27FC236}">
                <a16:creationId xmlns:a16="http://schemas.microsoft.com/office/drawing/2014/main" id="{477F39F2-BFCB-83E3-DD56-AD32BC1DF1F8}"/>
              </a:ext>
            </a:extLst>
          </p:cNvPr>
          <p:cNvSpPr txBox="1"/>
          <p:nvPr/>
        </p:nvSpPr>
        <p:spPr>
          <a:xfrm>
            <a:off x="950817" y="1900644"/>
            <a:ext cx="5145183"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Identify trends over time</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Insert line chart with Date on X-axis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Add Bus, Train, Metro Ridership as series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Add clear title and axis labels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Observe seasonal patterns and spikes</a:t>
            </a:r>
          </a:p>
        </p:txBody>
      </p:sp>
      <p:pic>
        <p:nvPicPr>
          <p:cNvPr id="4" name="Picture 3" descr="A diagram of a graph&#10;&#10;AI-generated content may be incorrect.">
            <a:extLst>
              <a:ext uri="{FF2B5EF4-FFF2-40B4-BE49-F238E27FC236}">
                <a16:creationId xmlns:a16="http://schemas.microsoft.com/office/drawing/2014/main" id="{69B52006-2318-2064-3621-6CC3FF01174A}"/>
              </a:ext>
            </a:extLst>
          </p:cNvPr>
          <p:cNvPicPr>
            <a:picLocks noChangeAspect="1"/>
          </p:cNvPicPr>
          <p:nvPr/>
        </p:nvPicPr>
        <p:blipFill>
          <a:blip r:embed="rId2">
            <a:extLst>
              <a:ext uri="{28A0092B-C50C-407E-A947-70E740481C1C}">
                <a14:useLocalDpi xmlns:a14="http://schemas.microsoft.com/office/drawing/2010/main" val="0"/>
              </a:ext>
            </a:extLst>
          </a:blip>
          <a:srcRect b="4423"/>
          <a:stretch>
            <a:fillRect/>
          </a:stretch>
        </p:blipFill>
        <p:spPr>
          <a:xfrm>
            <a:off x="7474491" y="1603500"/>
            <a:ext cx="3879310" cy="4575391"/>
          </a:xfrm>
          <a:prstGeom prst="rect">
            <a:avLst/>
          </a:prstGeom>
        </p:spPr>
      </p:pic>
      <p:sp>
        <p:nvSpPr>
          <p:cNvPr id="5" name="object 6">
            <a:extLst>
              <a:ext uri="{FF2B5EF4-FFF2-40B4-BE49-F238E27FC236}">
                <a16:creationId xmlns:a16="http://schemas.microsoft.com/office/drawing/2014/main" id="{DEB61CDA-633B-CF79-0832-BC9F89D91663}"/>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9" name="object 6">
            <a:extLst>
              <a:ext uri="{FF2B5EF4-FFF2-40B4-BE49-F238E27FC236}">
                <a16:creationId xmlns:a16="http://schemas.microsoft.com/office/drawing/2014/main" id="{28158D85-9148-6B68-2DB6-21E28005F279}"/>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3" name="object 3">
            <a:extLst>
              <a:ext uri="{FF2B5EF4-FFF2-40B4-BE49-F238E27FC236}">
                <a16:creationId xmlns:a16="http://schemas.microsoft.com/office/drawing/2014/main" id="{F5993907-9666-CDB5-3B7A-9A54BDA6CE6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3.3 </a:t>
            </a:r>
            <a:r>
              <a:rPr lang="en-GB" b="1" dirty="0">
                <a:solidFill>
                  <a:schemeClr val="tx1"/>
                </a:solidFill>
              </a:rPr>
              <a:t>Creating Line Charts in Excel</a:t>
            </a:r>
            <a:endParaRPr lang="en-GB" b="1" dirty="0">
              <a:solidFill>
                <a:schemeClr val="tx1"/>
              </a:solidFill>
              <a:latin typeface="Arial"/>
              <a:cs typeface="Arial"/>
            </a:endParaRPr>
          </a:p>
        </p:txBody>
      </p:sp>
      <p:sp>
        <p:nvSpPr>
          <p:cNvPr id="10" name="Title 9">
            <a:extLst>
              <a:ext uri="{FF2B5EF4-FFF2-40B4-BE49-F238E27FC236}">
                <a16:creationId xmlns:a16="http://schemas.microsoft.com/office/drawing/2014/main" id="{24BEEB80-0829-6DB3-09BD-7C6A19A91C01}"/>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248344B8-4E44-2E8C-4526-E083C0DD4070}"/>
              </a:ext>
            </a:extLst>
          </p:cNvPr>
          <p:cNvSpPr txBox="1">
            <a:spLocks/>
          </p:cNvSpPr>
          <p:nvPr/>
        </p:nvSpPr>
        <p:spPr>
          <a:xfrm>
            <a:off x="726281" y="412869"/>
            <a:ext cx="553300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3. Excel Practical: Hands-on Visualization</a:t>
            </a:r>
            <a:endParaRPr lang="en-GB" sz="2400" b="1" spc="-13" dirty="0">
              <a:solidFill>
                <a:schemeClr val="bg1"/>
              </a:solidFill>
            </a:endParaRPr>
          </a:p>
        </p:txBody>
      </p:sp>
    </p:spTree>
    <p:extLst>
      <p:ext uri="{BB962C8B-B14F-4D97-AF65-F5344CB8AC3E}">
        <p14:creationId xmlns:p14="http://schemas.microsoft.com/office/powerpoint/2010/main" val="13823530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E9A07-82D8-CA7B-6093-06489855330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D7702EF-50EA-52D5-1466-49FEBC10108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E5248DD6-0849-EA98-B321-50E1B5B08224}"/>
              </a:ext>
            </a:extLst>
          </p:cNvPr>
          <p:cNvSpPr txBox="1"/>
          <p:nvPr/>
        </p:nvSpPr>
        <p:spPr>
          <a:xfrm>
            <a:off x="726281" y="1864757"/>
            <a:ext cx="5145183"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Explore relationships between modes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Insert scatter plot</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Plot Bus vs. Train Ridership</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Repeat for Train vs. Metro</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Add trendlines and examine correlations</a:t>
            </a:r>
          </a:p>
        </p:txBody>
      </p:sp>
      <p:pic>
        <p:nvPicPr>
          <p:cNvPr id="2050" name="Picture 2">
            <a:extLst>
              <a:ext uri="{FF2B5EF4-FFF2-40B4-BE49-F238E27FC236}">
                <a16:creationId xmlns:a16="http://schemas.microsoft.com/office/drawing/2014/main" id="{BDC15FFF-8A8E-2219-7279-BE30DD711E0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684"/>
          <a:stretch>
            <a:fillRect/>
          </a:stretch>
        </p:blipFill>
        <p:spPr bwMode="auto">
          <a:xfrm>
            <a:off x="4977114" y="1771397"/>
            <a:ext cx="6230917" cy="3883663"/>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6">
            <a:extLst>
              <a:ext uri="{FF2B5EF4-FFF2-40B4-BE49-F238E27FC236}">
                <a16:creationId xmlns:a16="http://schemas.microsoft.com/office/drawing/2014/main" id="{8B1FC77A-5613-F609-6D63-CB05DCEAAD8B}"/>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953B59EB-A865-7370-DF47-B4480F1DD7AE}"/>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4" name="object 3">
            <a:extLst>
              <a:ext uri="{FF2B5EF4-FFF2-40B4-BE49-F238E27FC236}">
                <a16:creationId xmlns:a16="http://schemas.microsoft.com/office/drawing/2014/main" id="{E1F723E5-813C-78A9-FD09-A33700A4A95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3.4 </a:t>
            </a:r>
            <a:r>
              <a:rPr lang="en-GB" b="1" dirty="0">
                <a:solidFill>
                  <a:schemeClr val="tx1"/>
                </a:solidFill>
              </a:rPr>
              <a:t>Creating Scatter Plots in Excel</a:t>
            </a:r>
            <a:endParaRPr lang="en-GB" b="1" dirty="0">
              <a:solidFill>
                <a:schemeClr val="tx1"/>
              </a:solidFill>
              <a:latin typeface="Arial"/>
              <a:cs typeface="Arial"/>
            </a:endParaRPr>
          </a:p>
        </p:txBody>
      </p:sp>
      <p:sp>
        <p:nvSpPr>
          <p:cNvPr id="9" name="Title 8">
            <a:extLst>
              <a:ext uri="{FF2B5EF4-FFF2-40B4-BE49-F238E27FC236}">
                <a16:creationId xmlns:a16="http://schemas.microsoft.com/office/drawing/2014/main" id="{D181BB80-1259-5DCC-4E61-291F454C76B3}"/>
              </a:ext>
            </a:extLst>
          </p:cNvPr>
          <p:cNvSpPr>
            <a:spLocks noGrp="1"/>
          </p:cNvSpPr>
          <p:nvPr>
            <p:ph type="title"/>
          </p:nvPr>
        </p:nvSpPr>
        <p:spPr/>
        <p:txBody>
          <a:bodyPr/>
          <a:lstStyle/>
          <a:p>
            <a:endParaRPr lang="en-AT"/>
          </a:p>
        </p:txBody>
      </p:sp>
      <p:sp>
        <p:nvSpPr>
          <p:cNvPr id="10" name="object 2">
            <a:extLst>
              <a:ext uri="{FF2B5EF4-FFF2-40B4-BE49-F238E27FC236}">
                <a16:creationId xmlns:a16="http://schemas.microsoft.com/office/drawing/2014/main" id="{E826AD68-B900-6A3A-1EF3-33911D1DE4C1}"/>
              </a:ext>
            </a:extLst>
          </p:cNvPr>
          <p:cNvSpPr txBox="1">
            <a:spLocks/>
          </p:cNvSpPr>
          <p:nvPr/>
        </p:nvSpPr>
        <p:spPr>
          <a:xfrm>
            <a:off x="726281" y="412869"/>
            <a:ext cx="553300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3. Excel Practical: Hands-on Visualization</a:t>
            </a:r>
            <a:endParaRPr lang="en-GB" sz="2400" b="1" spc="-13" dirty="0">
              <a:solidFill>
                <a:schemeClr val="bg1"/>
              </a:solidFill>
            </a:endParaRPr>
          </a:p>
        </p:txBody>
      </p:sp>
    </p:spTree>
    <p:extLst>
      <p:ext uri="{BB962C8B-B14F-4D97-AF65-F5344CB8AC3E}">
        <p14:creationId xmlns:p14="http://schemas.microsoft.com/office/powerpoint/2010/main" val="8444255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55C21-8BBE-01EC-FEC1-DC7926EE8F6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3D5E346-1EE9-5E66-70FB-FC41A7D65FD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7" name="object 3">
            <a:extLst>
              <a:ext uri="{FF2B5EF4-FFF2-40B4-BE49-F238E27FC236}">
                <a16:creationId xmlns:a16="http://schemas.microsoft.com/office/drawing/2014/main" id="{D1B1D19B-CBB0-70DC-9369-0D84C521DA17}"/>
              </a:ext>
            </a:extLst>
          </p:cNvPr>
          <p:cNvSpPr txBox="1"/>
          <p:nvPr/>
        </p:nvSpPr>
        <p:spPr>
          <a:xfrm>
            <a:off x="998425" y="2003076"/>
            <a:ext cx="4604336" cy="376674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Create Pivot Tables by </a:t>
            </a:r>
            <a:r>
              <a:rPr lang="en-GB" sz="1600" dirty="0" err="1">
                <a:solidFill>
                  <a:sysClr val="windowText" lastClr="000000"/>
                </a:solidFill>
                <a:latin typeface="Arial"/>
                <a:cs typeface="Arial"/>
              </a:rPr>
              <a:t>DayType</a:t>
            </a: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Build Combo Charts for Bus and Train</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Apply Conditional Formatting for high demand days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Enhance reporting and insights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Practice advanced Excel features</a:t>
            </a:r>
          </a:p>
        </p:txBody>
      </p:sp>
      <p:pic>
        <p:nvPicPr>
          <p:cNvPr id="5" name="Picture 4" descr="A screenshot of a computer&#10;&#10;AI-generated content may be incorrect.">
            <a:extLst>
              <a:ext uri="{FF2B5EF4-FFF2-40B4-BE49-F238E27FC236}">
                <a16:creationId xmlns:a16="http://schemas.microsoft.com/office/drawing/2014/main" id="{CF08ADC8-17CA-15F1-0ECE-A01EBECAB6E6}"/>
              </a:ext>
            </a:extLst>
          </p:cNvPr>
          <p:cNvPicPr>
            <a:picLocks noChangeAspect="1"/>
          </p:cNvPicPr>
          <p:nvPr/>
        </p:nvPicPr>
        <p:blipFill>
          <a:blip r:embed="rId2">
            <a:extLst>
              <a:ext uri="{28A0092B-C50C-407E-A947-70E740481C1C}">
                <a14:useLocalDpi xmlns:a14="http://schemas.microsoft.com/office/drawing/2010/main" val="0"/>
              </a:ext>
            </a:extLst>
          </a:blip>
          <a:srcRect b="5507"/>
          <a:stretch>
            <a:fillRect/>
          </a:stretch>
        </p:blipFill>
        <p:spPr>
          <a:xfrm>
            <a:off x="6280972" y="1439267"/>
            <a:ext cx="4876885" cy="4526054"/>
          </a:xfrm>
          <a:prstGeom prst="rect">
            <a:avLst/>
          </a:prstGeom>
        </p:spPr>
      </p:pic>
      <p:sp>
        <p:nvSpPr>
          <p:cNvPr id="9" name="object 6">
            <a:extLst>
              <a:ext uri="{FF2B5EF4-FFF2-40B4-BE49-F238E27FC236}">
                <a16:creationId xmlns:a16="http://schemas.microsoft.com/office/drawing/2014/main" id="{49D972AB-D2F8-1A73-1145-67D28221E2AE}"/>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10" name="object 6">
            <a:extLst>
              <a:ext uri="{FF2B5EF4-FFF2-40B4-BE49-F238E27FC236}">
                <a16:creationId xmlns:a16="http://schemas.microsoft.com/office/drawing/2014/main" id="{C264E5D5-2C6A-B282-084B-C6C0A30CD73E}"/>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3" name="object 3">
            <a:extLst>
              <a:ext uri="{FF2B5EF4-FFF2-40B4-BE49-F238E27FC236}">
                <a16:creationId xmlns:a16="http://schemas.microsoft.com/office/drawing/2014/main" id="{96CA69FE-B0CD-3944-6CBF-F72CE44FD4D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3.5 </a:t>
            </a:r>
            <a:r>
              <a:rPr lang="en-GB" b="1" dirty="0">
                <a:solidFill>
                  <a:schemeClr val="tx1"/>
                </a:solidFill>
              </a:rPr>
              <a:t>Bonus Explorations</a:t>
            </a:r>
            <a:endParaRPr lang="en-GB" b="1" dirty="0">
              <a:solidFill>
                <a:schemeClr val="tx1"/>
              </a:solidFill>
              <a:latin typeface="Arial"/>
              <a:cs typeface="Arial"/>
            </a:endParaRPr>
          </a:p>
        </p:txBody>
      </p:sp>
      <p:sp>
        <p:nvSpPr>
          <p:cNvPr id="6" name="Title 5">
            <a:extLst>
              <a:ext uri="{FF2B5EF4-FFF2-40B4-BE49-F238E27FC236}">
                <a16:creationId xmlns:a16="http://schemas.microsoft.com/office/drawing/2014/main" id="{33E88EBD-B216-90F2-C2EA-45CBBB5AE13F}"/>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42623AFA-BE3E-670A-0AF4-CECC4C185E82}"/>
              </a:ext>
            </a:extLst>
          </p:cNvPr>
          <p:cNvSpPr txBox="1">
            <a:spLocks/>
          </p:cNvSpPr>
          <p:nvPr/>
        </p:nvSpPr>
        <p:spPr>
          <a:xfrm>
            <a:off x="726281" y="412869"/>
            <a:ext cx="553300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3. Excel Practical: Hands-on Visualization</a:t>
            </a:r>
            <a:endParaRPr lang="en-GB" sz="2400" b="1" spc="-13" dirty="0">
              <a:solidFill>
                <a:schemeClr val="bg1"/>
              </a:solidFill>
            </a:endParaRPr>
          </a:p>
        </p:txBody>
      </p:sp>
    </p:spTree>
    <p:extLst>
      <p:ext uri="{BB962C8B-B14F-4D97-AF65-F5344CB8AC3E}">
        <p14:creationId xmlns:p14="http://schemas.microsoft.com/office/powerpoint/2010/main" val="21130311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3CE3D-9C09-5487-D549-8BA56F61548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AC435E3-F681-DC3C-EA7E-0D08DD91A21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18</a:t>
            </a:r>
            <a:endParaRPr lang="LID4096" sz="1500" dirty="0">
              <a:solidFill>
                <a:schemeClr val="bg1"/>
              </a:solidFill>
            </a:endParaRPr>
          </a:p>
        </p:txBody>
      </p:sp>
      <p:sp>
        <p:nvSpPr>
          <p:cNvPr id="5" name="object 6">
            <a:extLst>
              <a:ext uri="{FF2B5EF4-FFF2-40B4-BE49-F238E27FC236}">
                <a16:creationId xmlns:a16="http://schemas.microsoft.com/office/drawing/2014/main" id="{E0497079-3C26-4D2C-695D-F6E4B9313F2D}"/>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0DB63FF1-1B17-D28D-3D40-8523FC706EDD}"/>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7" name="Rectangle 6">
            <a:extLst>
              <a:ext uri="{FF2B5EF4-FFF2-40B4-BE49-F238E27FC236}">
                <a16:creationId xmlns:a16="http://schemas.microsoft.com/office/drawing/2014/main" id="{EAFF6DAD-094C-9FD2-2C5D-72C01A2654F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04:</a:t>
            </a:r>
          </a:p>
          <a:p>
            <a:pPr algn="ctr"/>
            <a:r>
              <a:rPr lang="en-GB" sz="3200" b="1" dirty="0">
                <a:solidFill>
                  <a:schemeClr val="bg1"/>
                </a:solidFill>
              </a:rPr>
              <a:t>Python Practical: Advanced Visualization</a:t>
            </a:r>
            <a:endParaRPr lang="en-US" sz="32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327200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79555-CFC9-0DDD-85B1-BDA4C1C1476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992032E-3355-7A8F-9699-D123E7F1B03D}"/>
              </a:ext>
            </a:extLst>
          </p:cNvPr>
          <p:cNvSpPr txBox="1">
            <a:spLocks noGrp="1"/>
          </p:cNvSpPr>
          <p:nvPr>
            <p:ph type="title"/>
          </p:nvPr>
        </p:nvSpPr>
        <p:spPr>
          <a:xfrm>
            <a:off x="726281" y="412869"/>
            <a:ext cx="5581922"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4. Python Practical: Advanced Visualization</a:t>
            </a:r>
            <a:endParaRPr sz="2400" b="1" spc="-13" dirty="0">
              <a:solidFill>
                <a:schemeClr val="bg1"/>
              </a:solidFill>
            </a:endParaRPr>
          </a:p>
        </p:txBody>
      </p:sp>
      <p:sp>
        <p:nvSpPr>
          <p:cNvPr id="8" name="TextBox 7">
            <a:extLst>
              <a:ext uri="{FF2B5EF4-FFF2-40B4-BE49-F238E27FC236}">
                <a16:creationId xmlns:a16="http://schemas.microsoft.com/office/drawing/2014/main" id="{EF4E38E9-DC35-0EE8-35A7-56ADAEEAA78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19</a:t>
            </a:r>
            <a:endParaRPr lang="LID4096" sz="1500" dirty="0">
              <a:solidFill>
                <a:schemeClr val="bg1"/>
              </a:solidFill>
            </a:endParaRPr>
          </a:p>
        </p:txBody>
      </p:sp>
      <p:sp>
        <p:nvSpPr>
          <p:cNvPr id="7" name="object 3">
            <a:extLst>
              <a:ext uri="{FF2B5EF4-FFF2-40B4-BE49-F238E27FC236}">
                <a16:creationId xmlns:a16="http://schemas.microsoft.com/office/drawing/2014/main" id="{6BFAC50A-15E8-FEC9-3E2D-2B6D216E35BB}"/>
              </a:ext>
            </a:extLst>
          </p:cNvPr>
          <p:cNvSpPr txBox="1"/>
          <p:nvPr/>
        </p:nvSpPr>
        <p:spPr>
          <a:xfrm>
            <a:off x="726281" y="1401984"/>
            <a:ext cx="6643348" cy="530819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Use Google </a:t>
            </a:r>
            <a:r>
              <a:rPr lang="en-US" sz="1600" dirty="0" err="1">
                <a:solidFill>
                  <a:sysClr val="windowText" lastClr="000000"/>
                </a:solidFill>
                <a:latin typeface="Arial"/>
                <a:cs typeface="Arial"/>
              </a:rPr>
              <a:t>Colab</a:t>
            </a:r>
            <a:r>
              <a:rPr lang="en-US" sz="1600" dirty="0">
                <a:solidFill>
                  <a:sysClr val="windowText" lastClr="000000"/>
                </a:solidFill>
                <a:latin typeface="Arial"/>
                <a:cs typeface="Arial"/>
              </a:rPr>
              <a:t> for cloud-based coding</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Write and run Python code in a browser</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Access libraries for data analysis and visualization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Load, process, and visualize transport datasets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Collaborate and share notebooks easily</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Access by </a:t>
            </a:r>
            <a:r>
              <a:rPr lang="en-US" sz="1600" dirty="0">
                <a:solidFill>
                  <a:sysClr val="windowText" lastClr="000000"/>
                </a:solidFill>
                <a:latin typeface="Arial"/>
                <a:cs typeface="Arial"/>
                <a:hlinkClick r:id="rId2"/>
              </a:rPr>
              <a:t>https://colab.research.google.com/</a:t>
            </a: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dirty="0"/>
              <a:t>📂 </a:t>
            </a:r>
            <a:r>
              <a:rPr lang="en-US" sz="1600" b="1" dirty="0">
                <a:latin typeface="Arial" panose="020B0604020202020204" pitchFamily="34" charset="0"/>
                <a:cs typeface="Arial" panose="020B0604020202020204" pitchFamily="34" charset="0"/>
              </a:rPr>
              <a:t>Refer </a:t>
            </a:r>
            <a:r>
              <a:rPr lang="en-US" sz="1600" b="1" dirty="0" err="1">
                <a:latin typeface="Arial" panose="020B0604020202020204" pitchFamily="34" charset="0"/>
                <a:cs typeface="Arial" panose="020B0604020202020204" pitchFamily="34" charset="0"/>
              </a:rPr>
              <a:t>Colab_Traffic_Visualization_Practical.ipynb</a:t>
            </a:r>
            <a:endParaRPr lang="en-GB" sz="1800" b="1" dirty="0">
              <a:solidFill>
                <a:sysClr val="windowText" lastClr="000000"/>
              </a:solidFill>
              <a:latin typeface="Arial" panose="020B0604020202020204" pitchFamily="34" charset="0"/>
              <a:cs typeface="Arial" panose="020B0604020202020204" pitchFamily="34" charset="0"/>
            </a:endParaRPr>
          </a:p>
          <a:p>
            <a:pPr marL="190500" defTabSz="1175644" hangingPunct="1">
              <a:lnSpc>
                <a:spcPct val="150000"/>
              </a:lnSpc>
              <a:spcBef>
                <a:spcPts val="129"/>
              </a:spcBef>
            </a:pPr>
            <a:endParaRPr lang="en-GB" sz="1600" dirty="0">
              <a:solidFill>
                <a:sysClr val="windowText" lastClr="000000"/>
              </a:solidFill>
              <a:latin typeface="Arial"/>
              <a:cs typeface="Arial"/>
            </a:endParaRPr>
          </a:p>
        </p:txBody>
      </p:sp>
      <p:pic>
        <p:nvPicPr>
          <p:cNvPr id="3078" name="Picture 6">
            <a:extLst>
              <a:ext uri="{FF2B5EF4-FFF2-40B4-BE49-F238E27FC236}">
                <a16:creationId xmlns:a16="http://schemas.microsoft.com/office/drawing/2014/main" id="{6553E26E-202B-A0F0-BC08-5EB4EEFD68D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71713" y="2815282"/>
            <a:ext cx="3894005" cy="1729791"/>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6">
            <a:extLst>
              <a:ext uri="{FF2B5EF4-FFF2-40B4-BE49-F238E27FC236}">
                <a16:creationId xmlns:a16="http://schemas.microsoft.com/office/drawing/2014/main" id="{FEB50DF2-17DC-3A89-4B06-A767B1CC5DE4}"/>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9" name="object 6">
            <a:extLst>
              <a:ext uri="{FF2B5EF4-FFF2-40B4-BE49-F238E27FC236}">
                <a16:creationId xmlns:a16="http://schemas.microsoft.com/office/drawing/2014/main" id="{BEF61AF7-8C82-65A5-8607-4F08F5E34971}"/>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3" name="object 3">
            <a:extLst>
              <a:ext uri="{FF2B5EF4-FFF2-40B4-BE49-F238E27FC236}">
                <a16:creationId xmlns:a16="http://schemas.microsoft.com/office/drawing/2014/main" id="{040E83A0-F90E-7C1D-F18C-DCE114020CD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4.1 </a:t>
            </a:r>
            <a:r>
              <a:rPr lang="en-GB" b="1" dirty="0">
                <a:solidFill>
                  <a:schemeClr val="tx1"/>
                </a:solidFill>
              </a:rPr>
              <a:t>Overview of Python/</a:t>
            </a:r>
            <a:r>
              <a:rPr lang="en-GB" b="1" dirty="0" err="1">
                <a:solidFill>
                  <a:schemeClr val="tx1"/>
                </a:solidFill>
              </a:rPr>
              <a:t>Colab</a:t>
            </a:r>
            <a:r>
              <a:rPr lang="en-GB" b="1" dirty="0">
                <a:solidFill>
                  <a:schemeClr val="tx1"/>
                </a:solidFill>
              </a:rPr>
              <a:t> Environment</a:t>
            </a:r>
            <a:endParaRPr lang="en-GB" b="1" dirty="0">
              <a:solidFill>
                <a:schemeClr val="tx1"/>
              </a:solidFill>
              <a:latin typeface="Arial"/>
              <a:cs typeface="Arial"/>
            </a:endParaRPr>
          </a:p>
        </p:txBody>
      </p:sp>
    </p:spTree>
    <p:extLst>
      <p:ext uri="{BB962C8B-B14F-4D97-AF65-F5344CB8AC3E}">
        <p14:creationId xmlns:p14="http://schemas.microsoft.com/office/powerpoint/2010/main" val="3062760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BA8E3-DD7F-B2DA-A0AF-1CE5D7737C2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93AC8CC-4FDA-DE1D-95C5-4867A44A1E6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20</a:t>
            </a:r>
            <a:endParaRPr lang="LID4096" sz="1500" dirty="0">
              <a:solidFill>
                <a:schemeClr val="bg1"/>
              </a:solidFill>
            </a:endParaRPr>
          </a:p>
        </p:txBody>
      </p:sp>
      <p:sp>
        <p:nvSpPr>
          <p:cNvPr id="7" name="object 3">
            <a:extLst>
              <a:ext uri="{FF2B5EF4-FFF2-40B4-BE49-F238E27FC236}">
                <a16:creationId xmlns:a16="http://schemas.microsoft.com/office/drawing/2014/main" id="{7BC7A426-DF8F-A8B9-4A39-291ED5B3C9D1}"/>
              </a:ext>
            </a:extLst>
          </p:cNvPr>
          <p:cNvSpPr txBox="1"/>
          <p:nvPr/>
        </p:nvSpPr>
        <p:spPr>
          <a:xfrm>
            <a:off x="726281" y="1807521"/>
            <a:ext cx="5145183"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Import necessary Python libraries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Load transport ridership dataset into </a:t>
            </a:r>
            <a:r>
              <a:rPr lang="en-GB" sz="1600" dirty="0" err="1">
                <a:solidFill>
                  <a:sysClr val="windowText" lastClr="000000"/>
                </a:solidFill>
                <a:latin typeface="Arial"/>
                <a:cs typeface="Arial"/>
              </a:rPr>
              <a:t>Colab</a:t>
            </a: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Inspect columns and data types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Check for missing values or errors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Understand data structure for analysis</a:t>
            </a:r>
          </a:p>
        </p:txBody>
      </p:sp>
      <p:pic>
        <p:nvPicPr>
          <p:cNvPr id="4" name="Picture 3">
            <a:extLst>
              <a:ext uri="{FF2B5EF4-FFF2-40B4-BE49-F238E27FC236}">
                <a16:creationId xmlns:a16="http://schemas.microsoft.com/office/drawing/2014/main" id="{5ABFCC4E-909D-C189-01E2-BEFCA3962120}"/>
              </a:ext>
            </a:extLst>
          </p:cNvPr>
          <p:cNvPicPr>
            <a:picLocks noChangeAspect="1"/>
          </p:cNvPicPr>
          <p:nvPr/>
        </p:nvPicPr>
        <p:blipFill>
          <a:blip r:embed="rId2"/>
          <a:stretch>
            <a:fillRect/>
          </a:stretch>
        </p:blipFill>
        <p:spPr>
          <a:xfrm>
            <a:off x="6320538" y="1807521"/>
            <a:ext cx="4918703" cy="1209091"/>
          </a:xfrm>
          <a:prstGeom prst="rect">
            <a:avLst/>
          </a:prstGeom>
        </p:spPr>
      </p:pic>
      <p:pic>
        <p:nvPicPr>
          <p:cNvPr id="9" name="Picture 8">
            <a:extLst>
              <a:ext uri="{FF2B5EF4-FFF2-40B4-BE49-F238E27FC236}">
                <a16:creationId xmlns:a16="http://schemas.microsoft.com/office/drawing/2014/main" id="{E5F6B4D8-A821-8BF1-D3A9-4E497BFCDFFE}"/>
              </a:ext>
            </a:extLst>
          </p:cNvPr>
          <p:cNvPicPr>
            <a:picLocks noChangeAspect="1"/>
          </p:cNvPicPr>
          <p:nvPr/>
        </p:nvPicPr>
        <p:blipFill>
          <a:blip r:embed="rId3"/>
          <a:stretch>
            <a:fillRect/>
          </a:stretch>
        </p:blipFill>
        <p:spPr>
          <a:xfrm>
            <a:off x="6320538" y="3215371"/>
            <a:ext cx="4918704" cy="1385200"/>
          </a:xfrm>
          <a:prstGeom prst="rect">
            <a:avLst/>
          </a:prstGeom>
        </p:spPr>
      </p:pic>
      <p:pic>
        <p:nvPicPr>
          <p:cNvPr id="11" name="Picture 10">
            <a:extLst>
              <a:ext uri="{FF2B5EF4-FFF2-40B4-BE49-F238E27FC236}">
                <a16:creationId xmlns:a16="http://schemas.microsoft.com/office/drawing/2014/main" id="{737FC3CB-3C3E-01DD-89F8-E10710731C76}"/>
              </a:ext>
            </a:extLst>
          </p:cNvPr>
          <p:cNvPicPr>
            <a:picLocks noChangeAspect="1"/>
          </p:cNvPicPr>
          <p:nvPr/>
        </p:nvPicPr>
        <p:blipFill>
          <a:blip r:embed="rId4"/>
          <a:stretch>
            <a:fillRect/>
          </a:stretch>
        </p:blipFill>
        <p:spPr>
          <a:xfrm>
            <a:off x="6810270" y="4799330"/>
            <a:ext cx="4064209" cy="1244664"/>
          </a:xfrm>
          <a:prstGeom prst="rect">
            <a:avLst/>
          </a:prstGeom>
        </p:spPr>
      </p:pic>
      <p:sp>
        <p:nvSpPr>
          <p:cNvPr id="12" name="object 6">
            <a:extLst>
              <a:ext uri="{FF2B5EF4-FFF2-40B4-BE49-F238E27FC236}">
                <a16:creationId xmlns:a16="http://schemas.microsoft.com/office/drawing/2014/main" id="{8F0C80FE-6DB9-BD3B-F782-253DF2B6FE08}"/>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13" name="object 6">
            <a:extLst>
              <a:ext uri="{FF2B5EF4-FFF2-40B4-BE49-F238E27FC236}">
                <a16:creationId xmlns:a16="http://schemas.microsoft.com/office/drawing/2014/main" id="{70717AC3-6950-E434-0F4F-1A56480C087E}"/>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3" name="object 3">
            <a:extLst>
              <a:ext uri="{FF2B5EF4-FFF2-40B4-BE49-F238E27FC236}">
                <a16:creationId xmlns:a16="http://schemas.microsoft.com/office/drawing/2014/main" id="{363A5A77-C3F1-03A7-1831-D7370026A749}"/>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4.2 </a:t>
            </a:r>
            <a:r>
              <a:rPr lang="en-GB" b="1" dirty="0">
                <a:solidFill>
                  <a:schemeClr val="tx1"/>
                </a:solidFill>
              </a:rPr>
              <a:t>Loading and Inspecting Transport Data</a:t>
            </a:r>
            <a:endParaRPr lang="en-GB" b="1" dirty="0">
              <a:solidFill>
                <a:schemeClr val="tx1"/>
              </a:solidFill>
              <a:latin typeface="Arial"/>
              <a:cs typeface="Arial"/>
            </a:endParaRPr>
          </a:p>
        </p:txBody>
      </p:sp>
      <p:sp>
        <p:nvSpPr>
          <p:cNvPr id="10" name="Title 9">
            <a:extLst>
              <a:ext uri="{FF2B5EF4-FFF2-40B4-BE49-F238E27FC236}">
                <a16:creationId xmlns:a16="http://schemas.microsoft.com/office/drawing/2014/main" id="{5DD9D93A-1A10-8106-64E4-B9FF88CA4ECE}"/>
              </a:ext>
            </a:extLst>
          </p:cNvPr>
          <p:cNvSpPr>
            <a:spLocks noGrp="1"/>
          </p:cNvSpPr>
          <p:nvPr>
            <p:ph type="title"/>
          </p:nvPr>
        </p:nvSpPr>
        <p:spPr/>
        <p:txBody>
          <a:bodyPr/>
          <a:lstStyle/>
          <a:p>
            <a:endParaRPr lang="en-AT"/>
          </a:p>
        </p:txBody>
      </p:sp>
      <p:sp>
        <p:nvSpPr>
          <p:cNvPr id="14" name="object 2">
            <a:extLst>
              <a:ext uri="{FF2B5EF4-FFF2-40B4-BE49-F238E27FC236}">
                <a16:creationId xmlns:a16="http://schemas.microsoft.com/office/drawing/2014/main" id="{5F333743-73A2-A0CC-99BE-FCF41D9F3738}"/>
              </a:ext>
            </a:extLst>
          </p:cNvPr>
          <p:cNvSpPr txBox="1">
            <a:spLocks/>
          </p:cNvSpPr>
          <p:nvPr/>
        </p:nvSpPr>
        <p:spPr>
          <a:xfrm>
            <a:off x="726281" y="412869"/>
            <a:ext cx="558192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4. Python Practical: Advanced Visualization</a:t>
            </a:r>
            <a:endParaRPr lang="en-GB" sz="2400" b="1" spc="-13" dirty="0">
              <a:solidFill>
                <a:schemeClr val="bg1"/>
              </a:solidFill>
            </a:endParaRPr>
          </a:p>
        </p:txBody>
      </p:sp>
    </p:spTree>
    <p:extLst>
      <p:ext uri="{BB962C8B-B14F-4D97-AF65-F5344CB8AC3E}">
        <p14:creationId xmlns:p14="http://schemas.microsoft.com/office/powerpoint/2010/main" val="2760935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6EF1B-0AE2-6F15-DD93-BF03BB70C9D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1CB9B6A-E595-E2F4-F368-002066D0122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7" name="object 3">
            <a:extLst>
              <a:ext uri="{FF2B5EF4-FFF2-40B4-BE49-F238E27FC236}">
                <a16:creationId xmlns:a16="http://schemas.microsoft.com/office/drawing/2014/main" id="{18F213CB-FCF0-C476-2641-711A50A1C62E}"/>
              </a:ext>
            </a:extLst>
          </p:cNvPr>
          <p:cNvSpPr txBox="1"/>
          <p:nvPr/>
        </p:nvSpPr>
        <p:spPr>
          <a:xfrm>
            <a:off x="726281" y="1900644"/>
            <a:ext cx="5145183"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Use matplotlib or seaborn libraries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Plot Date on X-axis and ridership modes on Y-axis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Add titles and axis labels for clarity</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Customize </a:t>
            </a:r>
            <a:r>
              <a:rPr lang="en-GB" sz="1600" dirty="0" err="1">
                <a:solidFill>
                  <a:sysClr val="windowText" lastClr="000000"/>
                </a:solidFill>
                <a:latin typeface="Arial"/>
                <a:cs typeface="Arial"/>
              </a:rPr>
              <a:t>colors</a:t>
            </a:r>
            <a:r>
              <a:rPr lang="en-GB" sz="1600" dirty="0">
                <a:solidFill>
                  <a:sysClr val="windowText" lastClr="000000"/>
                </a:solidFill>
                <a:latin typeface="Arial"/>
                <a:cs typeface="Arial"/>
              </a:rPr>
              <a:t> and styles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Visualize trends and seasonal patterns</a:t>
            </a:r>
          </a:p>
        </p:txBody>
      </p:sp>
      <p:pic>
        <p:nvPicPr>
          <p:cNvPr id="4" name="Picture 3">
            <a:extLst>
              <a:ext uri="{FF2B5EF4-FFF2-40B4-BE49-F238E27FC236}">
                <a16:creationId xmlns:a16="http://schemas.microsoft.com/office/drawing/2014/main" id="{4BB0B327-F6C6-AC7B-6999-DEB10F7AF7CB}"/>
              </a:ext>
            </a:extLst>
          </p:cNvPr>
          <p:cNvPicPr>
            <a:picLocks noChangeAspect="1"/>
          </p:cNvPicPr>
          <p:nvPr/>
        </p:nvPicPr>
        <p:blipFill>
          <a:blip r:embed="rId2"/>
          <a:stretch>
            <a:fillRect/>
          </a:stretch>
        </p:blipFill>
        <p:spPr>
          <a:xfrm>
            <a:off x="5952487" y="2306087"/>
            <a:ext cx="5422947" cy="2991971"/>
          </a:xfrm>
          <a:prstGeom prst="rect">
            <a:avLst/>
          </a:prstGeom>
        </p:spPr>
      </p:pic>
      <p:sp>
        <p:nvSpPr>
          <p:cNvPr id="5" name="object 6">
            <a:extLst>
              <a:ext uri="{FF2B5EF4-FFF2-40B4-BE49-F238E27FC236}">
                <a16:creationId xmlns:a16="http://schemas.microsoft.com/office/drawing/2014/main" id="{75F3C9F8-8FB6-ED14-B03D-CFB7429C3E70}"/>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9" name="object 6">
            <a:extLst>
              <a:ext uri="{FF2B5EF4-FFF2-40B4-BE49-F238E27FC236}">
                <a16:creationId xmlns:a16="http://schemas.microsoft.com/office/drawing/2014/main" id="{135ADFD5-782E-0252-BF0E-8EC8756961EB}"/>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3" name="object 3">
            <a:extLst>
              <a:ext uri="{FF2B5EF4-FFF2-40B4-BE49-F238E27FC236}">
                <a16:creationId xmlns:a16="http://schemas.microsoft.com/office/drawing/2014/main" id="{8C60094C-58FC-CC95-DAD8-8114D841F92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4.3 </a:t>
            </a:r>
            <a:r>
              <a:rPr lang="en-GB" b="1" dirty="0">
                <a:solidFill>
                  <a:schemeClr val="tx1"/>
                </a:solidFill>
              </a:rPr>
              <a:t>Creating Line Charts with Python</a:t>
            </a:r>
            <a:endParaRPr lang="en-GB" b="1" dirty="0">
              <a:solidFill>
                <a:schemeClr val="tx1"/>
              </a:solidFill>
              <a:latin typeface="Arial"/>
              <a:cs typeface="Arial"/>
            </a:endParaRPr>
          </a:p>
        </p:txBody>
      </p:sp>
      <p:sp>
        <p:nvSpPr>
          <p:cNvPr id="10" name="Title 9">
            <a:extLst>
              <a:ext uri="{FF2B5EF4-FFF2-40B4-BE49-F238E27FC236}">
                <a16:creationId xmlns:a16="http://schemas.microsoft.com/office/drawing/2014/main" id="{110AA785-9628-5C91-F7E9-5FFA8B547011}"/>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6F3634F0-855E-BEB6-F2A4-07B6F63D9791}"/>
              </a:ext>
            </a:extLst>
          </p:cNvPr>
          <p:cNvSpPr txBox="1">
            <a:spLocks/>
          </p:cNvSpPr>
          <p:nvPr/>
        </p:nvSpPr>
        <p:spPr>
          <a:xfrm>
            <a:off x="726281" y="412869"/>
            <a:ext cx="558192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4. Python Practical: Advanced Visualization</a:t>
            </a:r>
            <a:endParaRPr lang="en-GB" sz="2400" b="1" spc="-13" dirty="0">
              <a:solidFill>
                <a:schemeClr val="bg1"/>
              </a:solidFill>
            </a:endParaRPr>
          </a:p>
        </p:txBody>
      </p:sp>
    </p:spTree>
    <p:extLst>
      <p:ext uri="{BB962C8B-B14F-4D97-AF65-F5344CB8AC3E}">
        <p14:creationId xmlns:p14="http://schemas.microsoft.com/office/powerpoint/2010/main" val="3088008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FD1E4-9E55-EA56-77B5-10C3A603A55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F04ADEE-7F8A-BBB8-2565-2EDC8C61810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22</a:t>
            </a:r>
            <a:endParaRPr lang="LID4096" sz="1500" dirty="0">
              <a:solidFill>
                <a:schemeClr val="bg1"/>
              </a:solidFill>
            </a:endParaRPr>
          </a:p>
        </p:txBody>
      </p:sp>
      <p:sp>
        <p:nvSpPr>
          <p:cNvPr id="7" name="object 3">
            <a:extLst>
              <a:ext uri="{FF2B5EF4-FFF2-40B4-BE49-F238E27FC236}">
                <a16:creationId xmlns:a16="http://schemas.microsoft.com/office/drawing/2014/main" id="{13AEA2A0-90BD-B9B4-1671-C7E91084E2D6}"/>
              </a:ext>
            </a:extLst>
          </p:cNvPr>
          <p:cNvSpPr txBox="1"/>
          <p:nvPr/>
        </p:nvSpPr>
        <p:spPr>
          <a:xfrm>
            <a:off x="726281" y="2101425"/>
            <a:ext cx="5145183"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Use matplotlib or seaborn histograms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Select Bus, Train, or Metro Ridership columns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Set bin sizes for detail level</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Highlight distribution shape and skew</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Identify peak demand and outliers</a:t>
            </a:r>
          </a:p>
        </p:txBody>
      </p:sp>
      <p:pic>
        <p:nvPicPr>
          <p:cNvPr id="4" name="Picture 3">
            <a:extLst>
              <a:ext uri="{FF2B5EF4-FFF2-40B4-BE49-F238E27FC236}">
                <a16:creationId xmlns:a16="http://schemas.microsoft.com/office/drawing/2014/main" id="{0F81C8AA-4093-D19B-A10F-6AA46DD74926}"/>
              </a:ext>
            </a:extLst>
          </p:cNvPr>
          <p:cNvPicPr>
            <a:picLocks noChangeAspect="1"/>
          </p:cNvPicPr>
          <p:nvPr/>
        </p:nvPicPr>
        <p:blipFill>
          <a:blip r:embed="rId2"/>
          <a:stretch>
            <a:fillRect/>
          </a:stretch>
        </p:blipFill>
        <p:spPr>
          <a:xfrm>
            <a:off x="5773424" y="2021056"/>
            <a:ext cx="5518676" cy="3477783"/>
          </a:xfrm>
          <a:prstGeom prst="rect">
            <a:avLst/>
          </a:prstGeom>
        </p:spPr>
      </p:pic>
      <p:sp>
        <p:nvSpPr>
          <p:cNvPr id="5" name="object 6">
            <a:extLst>
              <a:ext uri="{FF2B5EF4-FFF2-40B4-BE49-F238E27FC236}">
                <a16:creationId xmlns:a16="http://schemas.microsoft.com/office/drawing/2014/main" id="{442F0C70-AD4A-640A-5D4E-A26CF438B3F1}"/>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9" name="object 6">
            <a:extLst>
              <a:ext uri="{FF2B5EF4-FFF2-40B4-BE49-F238E27FC236}">
                <a16:creationId xmlns:a16="http://schemas.microsoft.com/office/drawing/2014/main" id="{F3471FDA-B71B-7FBE-7ED0-F84DEA007DD0}"/>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3" name="object 3">
            <a:extLst>
              <a:ext uri="{FF2B5EF4-FFF2-40B4-BE49-F238E27FC236}">
                <a16:creationId xmlns:a16="http://schemas.microsoft.com/office/drawing/2014/main" id="{6B0F0054-FD17-9384-3984-510E30805D39}"/>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4.4 </a:t>
            </a:r>
            <a:r>
              <a:rPr lang="en-GB" b="1" dirty="0">
                <a:solidFill>
                  <a:schemeClr val="tx1"/>
                </a:solidFill>
              </a:rPr>
              <a:t>Creating Histograms with Python</a:t>
            </a:r>
            <a:endParaRPr lang="en-GB" b="1" dirty="0">
              <a:solidFill>
                <a:schemeClr val="tx1"/>
              </a:solidFill>
              <a:latin typeface="Arial"/>
              <a:cs typeface="Arial"/>
            </a:endParaRPr>
          </a:p>
        </p:txBody>
      </p:sp>
      <p:sp>
        <p:nvSpPr>
          <p:cNvPr id="10" name="Title 9">
            <a:extLst>
              <a:ext uri="{FF2B5EF4-FFF2-40B4-BE49-F238E27FC236}">
                <a16:creationId xmlns:a16="http://schemas.microsoft.com/office/drawing/2014/main" id="{DAF49630-0921-1419-3C79-BD2D0A937B60}"/>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E9D9560D-5CCB-8E13-41E4-5A73CB572027}"/>
              </a:ext>
            </a:extLst>
          </p:cNvPr>
          <p:cNvSpPr txBox="1">
            <a:spLocks/>
          </p:cNvSpPr>
          <p:nvPr/>
        </p:nvSpPr>
        <p:spPr>
          <a:xfrm>
            <a:off x="726281" y="412869"/>
            <a:ext cx="558192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4. Python Practical: Advanced Visualization</a:t>
            </a:r>
            <a:endParaRPr lang="en-GB" sz="2400" b="1" spc="-13" dirty="0">
              <a:solidFill>
                <a:schemeClr val="bg1"/>
              </a:solidFill>
            </a:endParaRPr>
          </a:p>
        </p:txBody>
      </p:sp>
    </p:spTree>
    <p:extLst>
      <p:ext uri="{BB962C8B-B14F-4D97-AF65-F5344CB8AC3E}">
        <p14:creationId xmlns:p14="http://schemas.microsoft.com/office/powerpoint/2010/main" val="18478453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25967-CE09-0674-430C-48034844FA8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2668E58-9D10-DD51-39A5-87CDECDFEA4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23</a:t>
            </a:r>
            <a:endParaRPr lang="LID4096" sz="1500" dirty="0">
              <a:solidFill>
                <a:schemeClr val="bg1"/>
              </a:solidFill>
            </a:endParaRPr>
          </a:p>
        </p:txBody>
      </p:sp>
      <p:sp>
        <p:nvSpPr>
          <p:cNvPr id="7" name="object 3">
            <a:extLst>
              <a:ext uri="{FF2B5EF4-FFF2-40B4-BE49-F238E27FC236}">
                <a16:creationId xmlns:a16="http://schemas.microsoft.com/office/drawing/2014/main" id="{25F4E320-B2E2-E3D6-FE7D-96B3F6DDDBF6}"/>
              </a:ext>
            </a:extLst>
          </p:cNvPr>
          <p:cNvSpPr txBox="1"/>
          <p:nvPr/>
        </p:nvSpPr>
        <p:spPr>
          <a:xfrm>
            <a:off x="726281" y="2036111"/>
            <a:ext cx="5145183"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Plot relationships between two ridership modes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Use matplotlib or seaborn box plots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Add titles and axis labels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Include trendlines if needed</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Detect correlations and anomalies</a:t>
            </a:r>
          </a:p>
        </p:txBody>
      </p:sp>
      <p:pic>
        <p:nvPicPr>
          <p:cNvPr id="4" name="Picture 3">
            <a:extLst>
              <a:ext uri="{FF2B5EF4-FFF2-40B4-BE49-F238E27FC236}">
                <a16:creationId xmlns:a16="http://schemas.microsoft.com/office/drawing/2014/main" id="{2F0E71E2-F9E2-46A0-D77C-D4DB6A803883}"/>
              </a:ext>
            </a:extLst>
          </p:cNvPr>
          <p:cNvPicPr>
            <a:picLocks noChangeAspect="1"/>
          </p:cNvPicPr>
          <p:nvPr/>
        </p:nvPicPr>
        <p:blipFill>
          <a:blip r:embed="rId2"/>
          <a:stretch>
            <a:fillRect/>
          </a:stretch>
        </p:blipFill>
        <p:spPr>
          <a:xfrm>
            <a:off x="5871464" y="2036111"/>
            <a:ext cx="5288590" cy="3403363"/>
          </a:xfrm>
          <a:prstGeom prst="rect">
            <a:avLst/>
          </a:prstGeom>
        </p:spPr>
      </p:pic>
      <p:sp>
        <p:nvSpPr>
          <p:cNvPr id="5" name="object 6">
            <a:extLst>
              <a:ext uri="{FF2B5EF4-FFF2-40B4-BE49-F238E27FC236}">
                <a16:creationId xmlns:a16="http://schemas.microsoft.com/office/drawing/2014/main" id="{06657436-2A84-A1C5-F1D7-976DB4759B1D}"/>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9" name="object 6">
            <a:extLst>
              <a:ext uri="{FF2B5EF4-FFF2-40B4-BE49-F238E27FC236}">
                <a16:creationId xmlns:a16="http://schemas.microsoft.com/office/drawing/2014/main" id="{D1075CC6-3CAC-3BB8-0E91-493C526D9321}"/>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3" name="object 3">
            <a:extLst>
              <a:ext uri="{FF2B5EF4-FFF2-40B4-BE49-F238E27FC236}">
                <a16:creationId xmlns:a16="http://schemas.microsoft.com/office/drawing/2014/main" id="{DB51E84D-8BF4-0C00-76F7-00DF952477FA}"/>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4.5 </a:t>
            </a:r>
            <a:r>
              <a:rPr lang="en-GB" b="1" dirty="0">
                <a:solidFill>
                  <a:schemeClr val="tx1"/>
                </a:solidFill>
              </a:rPr>
              <a:t>Creating Box Plots with Python</a:t>
            </a:r>
            <a:endParaRPr lang="en-GB" b="1" dirty="0">
              <a:solidFill>
                <a:schemeClr val="tx1"/>
              </a:solidFill>
              <a:latin typeface="Arial"/>
              <a:cs typeface="Arial"/>
            </a:endParaRPr>
          </a:p>
        </p:txBody>
      </p:sp>
      <p:sp>
        <p:nvSpPr>
          <p:cNvPr id="10" name="Title 9">
            <a:extLst>
              <a:ext uri="{FF2B5EF4-FFF2-40B4-BE49-F238E27FC236}">
                <a16:creationId xmlns:a16="http://schemas.microsoft.com/office/drawing/2014/main" id="{483449A2-9215-CDF4-EB88-26F2080B01FC}"/>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39D88FD8-0F2E-4D7A-2480-DE5A3C43BE35}"/>
              </a:ext>
            </a:extLst>
          </p:cNvPr>
          <p:cNvSpPr txBox="1">
            <a:spLocks/>
          </p:cNvSpPr>
          <p:nvPr/>
        </p:nvSpPr>
        <p:spPr>
          <a:xfrm>
            <a:off x="726281" y="412869"/>
            <a:ext cx="558192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4. Python Practical: Advanced Visualization</a:t>
            </a:r>
            <a:endParaRPr lang="en-GB" sz="2400" b="1" spc="-13" dirty="0">
              <a:solidFill>
                <a:schemeClr val="bg1"/>
              </a:solidFill>
            </a:endParaRPr>
          </a:p>
        </p:txBody>
      </p:sp>
    </p:spTree>
    <p:extLst>
      <p:ext uri="{BB962C8B-B14F-4D97-AF65-F5344CB8AC3E}">
        <p14:creationId xmlns:p14="http://schemas.microsoft.com/office/powerpoint/2010/main" val="38275143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41A46-31CA-052B-A476-18ADA2F6CBC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AE9DB10-3913-3D93-FBFC-A55706E3388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24</a:t>
            </a:r>
            <a:endParaRPr lang="LID4096" sz="1500" dirty="0">
              <a:solidFill>
                <a:schemeClr val="bg1"/>
              </a:solidFill>
            </a:endParaRPr>
          </a:p>
        </p:txBody>
      </p:sp>
      <p:sp>
        <p:nvSpPr>
          <p:cNvPr id="7" name="object 3">
            <a:extLst>
              <a:ext uri="{FF2B5EF4-FFF2-40B4-BE49-F238E27FC236}">
                <a16:creationId xmlns:a16="http://schemas.microsoft.com/office/drawing/2014/main" id="{4C94A45D-C2A4-7693-3304-52BF5F8E25F7}"/>
              </a:ext>
            </a:extLst>
          </p:cNvPr>
          <p:cNvSpPr txBox="1"/>
          <p:nvPr/>
        </p:nvSpPr>
        <p:spPr>
          <a:xfrm>
            <a:off x="726281" y="2027980"/>
            <a:ext cx="5145183"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Use seaborn heatmap functions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Create pivot tables for day vs. week patterns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Visualize usage intensity over time</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Identify peak days, weekends, holidays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Support planning and scheduling decisions</a:t>
            </a:r>
          </a:p>
        </p:txBody>
      </p:sp>
      <p:pic>
        <p:nvPicPr>
          <p:cNvPr id="9" name="Picture 8">
            <a:extLst>
              <a:ext uri="{FF2B5EF4-FFF2-40B4-BE49-F238E27FC236}">
                <a16:creationId xmlns:a16="http://schemas.microsoft.com/office/drawing/2014/main" id="{D1F75363-70EE-CE7B-2107-06C06AD9AF55}"/>
              </a:ext>
            </a:extLst>
          </p:cNvPr>
          <p:cNvPicPr>
            <a:picLocks noChangeAspect="1"/>
          </p:cNvPicPr>
          <p:nvPr/>
        </p:nvPicPr>
        <p:blipFill>
          <a:blip r:embed="rId2"/>
          <a:stretch>
            <a:fillRect/>
          </a:stretch>
        </p:blipFill>
        <p:spPr>
          <a:xfrm>
            <a:off x="6418576" y="1945245"/>
            <a:ext cx="4727485" cy="4248676"/>
          </a:xfrm>
          <a:prstGeom prst="rect">
            <a:avLst/>
          </a:prstGeom>
        </p:spPr>
      </p:pic>
      <p:sp>
        <p:nvSpPr>
          <p:cNvPr id="10" name="object 6">
            <a:extLst>
              <a:ext uri="{FF2B5EF4-FFF2-40B4-BE49-F238E27FC236}">
                <a16:creationId xmlns:a16="http://schemas.microsoft.com/office/drawing/2014/main" id="{D6D9E042-68CD-8D21-7C1F-90BB9DF649DF}"/>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580B68DD-4243-C744-40FB-AF47BCD764A1}"/>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3" name="object 3">
            <a:extLst>
              <a:ext uri="{FF2B5EF4-FFF2-40B4-BE49-F238E27FC236}">
                <a16:creationId xmlns:a16="http://schemas.microsoft.com/office/drawing/2014/main" id="{7B263901-2EE8-769D-60B2-F1EFB270A15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4.6 </a:t>
            </a:r>
            <a:r>
              <a:rPr lang="en-GB" b="1" dirty="0">
                <a:solidFill>
                  <a:schemeClr val="tx1"/>
                </a:solidFill>
              </a:rPr>
              <a:t>Creating Heatmaps with Python</a:t>
            </a:r>
            <a:endParaRPr lang="en-GB" b="1" dirty="0">
              <a:solidFill>
                <a:schemeClr val="tx1"/>
              </a:solidFill>
              <a:latin typeface="Arial"/>
              <a:cs typeface="Arial"/>
            </a:endParaRPr>
          </a:p>
        </p:txBody>
      </p:sp>
      <p:sp>
        <p:nvSpPr>
          <p:cNvPr id="5" name="Title 4">
            <a:extLst>
              <a:ext uri="{FF2B5EF4-FFF2-40B4-BE49-F238E27FC236}">
                <a16:creationId xmlns:a16="http://schemas.microsoft.com/office/drawing/2014/main" id="{CCC95405-313E-3596-10CE-2377CC3CCF41}"/>
              </a:ext>
            </a:extLst>
          </p:cNvPr>
          <p:cNvSpPr>
            <a:spLocks noGrp="1"/>
          </p:cNvSpPr>
          <p:nvPr>
            <p:ph type="title"/>
          </p:nvPr>
        </p:nvSpPr>
        <p:spPr/>
        <p:txBody>
          <a:bodyPr/>
          <a:lstStyle/>
          <a:p>
            <a:endParaRPr lang="en-AT"/>
          </a:p>
        </p:txBody>
      </p:sp>
      <p:sp>
        <p:nvSpPr>
          <p:cNvPr id="6" name="object 2">
            <a:extLst>
              <a:ext uri="{FF2B5EF4-FFF2-40B4-BE49-F238E27FC236}">
                <a16:creationId xmlns:a16="http://schemas.microsoft.com/office/drawing/2014/main" id="{672406A9-1924-95DC-2354-82B742FBFD1B}"/>
              </a:ext>
            </a:extLst>
          </p:cNvPr>
          <p:cNvSpPr txBox="1">
            <a:spLocks/>
          </p:cNvSpPr>
          <p:nvPr/>
        </p:nvSpPr>
        <p:spPr>
          <a:xfrm>
            <a:off x="726281" y="412869"/>
            <a:ext cx="558192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4. Python Practical: Advanced Visualization</a:t>
            </a:r>
            <a:endParaRPr lang="en-GB" sz="2400" b="1" spc="-13" dirty="0">
              <a:solidFill>
                <a:schemeClr val="bg1"/>
              </a:solidFill>
            </a:endParaRPr>
          </a:p>
        </p:txBody>
      </p:sp>
    </p:spTree>
    <p:extLst>
      <p:ext uri="{BB962C8B-B14F-4D97-AF65-F5344CB8AC3E}">
        <p14:creationId xmlns:p14="http://schemas.microsoft.com/office/powerpoint/2010/main" val="4117574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9446023"/>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1E07F-B80F-3A6F-BC16-58420B61311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6B5D3D8-CAB2-2DB6-9822-FEA81C280EB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5F0A8150-4289-09E9-56C0-D694FF5AC0AC}"/>
              </a:ext>
            </a:extLst>
          </p:cNvPr>
          <p:cNvSpPr txBox="1"/>
          <p:nvPr/>
        </p:nvSpPr>
        <p:spPr>
          <a:xfrm>
            <a:off x="726281" y="1992568"/>
            <a:ext cx="4515570" cy="376674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a:t>
            </a:r>
            <a:r>
              <a:rPr lang="en-GB" sz="1600" dirty="0" err="1">
                <a:solidFill>
                  <a:sysClr val="windowText" lastClr="000000"/>
                </a:solidFill>
                <a:latin typeface="Arial"/>
                <a:cs typeface="Arial"/>
              </a:rPr>
              <a:t>Analyze</a:t>
            </a:r>
            <a:r>
              <a:rPr lang="en-GB" sz="1600" dirty="0">
                <a:solidFill>
                  <a:sysClr val="windowText" lastClr="000000"/>
                </a:solidFill>
                <a:latin typeface="Arial"/>
                <a:cs typeface="Arial"/>
              </a:rPr>
              <a:t> charts to uncover patterns and trends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Compare results from Excel and Python</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Discuss correlations and outliers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Suggest planning actions based on findings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Support clear, data-driven recommendations</a:t>
            </a:r>
          </a:p>
        </p:txBody>
      </p:sp>
      <p:pic>
        <p:nvPicPr>
          <p:cNvPr id="4098" name="Picture 2">
            <a:extLst>
              <a:ext uri="{FF2B5EF4-FFF2-40B4-BE49-F238E27FC236}">
                <a16:creationId xmlns:a16="http://schemas.microsoft.com/office/drawing/2014/main" id="{C5AC1197-9905-4473-C42E-52AAA71B2B2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168"/>
          <a:stretch>
            <a:fillRect/>
          </a:stretch>
        </p:blipFill>
        <p:spPr bwMode="auto">
          <a:xfrm>
            <a:off x="5241850" y="2341270"/>
            <a:ext cx="6185143" cy="264540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6">
            <a:extLst>
              <a:ext uri="{FF2B5EF4-FFF2-40B4-BE49-F238E27FC236}">
                <a16:creationId xmlns:a16="http://schemas.microsoft.com/office/drawing/2014/main" id="{FD9EDB9B-32FB-8348-66CA-9E01C6B91D5A}"/>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4" name="object 6">
            <a:extLst>
              <a:ext uri="{FF2B5EF4-FFF2-40B4-BE49-F238E27FC236}">
                <a16:creationId xmlns:a16="http://schemas.microsoft.com/office/drawing/2014/main" id="{3CB52483-C5EE-D6B5-597F-7238E730C127}"/>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5" name="object 3">
            <a:extLst>
              <a:ext uri="{FF2B5EF4-FFF2-40B4-BE49-F238E27FC236}">
                <a16:creationId xmlns:a16="http://schemas.microsoft.com/office/drawing/2014/main" id="{FD4DC367-ABB3-4925-1578-3393C99E5A4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4.7 </a:t>
            </a:r>
            <a:r>
              <a:rPr lang="en-GB" b="1" dirty="0">
                <a:solidFill>
                  <a:schemeClr val="tx1"/>
                </a:solidFill>
              </a:rPr>
              <a:t>Interpretation and Insights</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28975E62-6875-9E1E-D5B1-0A69110F0474}"/>
              </a:ext>
            </a:extLst>
          </p:cNvPr>
          <p:cNvSpPr txBox="1">
            <a:spLocks/>
          </p:cNvSpPr>
          <p:nvPr/>
        </p:nvSpPr>
        <p:spPr>
          <a:xfrm>
            <a:off x="726281" y="412869"/>
            <a:ext cx="558192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4. Python Practical: Advanced Visualization</a:t>
            </a:r>
            <a:endParaRPr lang="en-GB" sz="2400" b="1" spc="-13" dirty="0">
              <a:solidFill>
                <a:schemeClr val="bg1"/>
              </a:solidFill>
            </a:endParaRPr>
          </a:p>
        </p:txBody>
      </p:sp>
    </p:spTree>
    <p:extLst>
      <p:ext uri="{BB962C8B-B14F-4D97-AF65-F5344CB8AC3E}">
        <p14:creationId xmlns:p14="http://schemas.microsoft.com/office/powerpoint/2010/main" val="2198831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4BC87-005D-13C7-A60B-57611721F8A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6D6565D-9E95-7976-CC44-55D1646F86A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5" name="object 6">
            <a:extLst>
              <a:ext uri="{FF2B5EF4-FFF2-40B4-BE49-F238E27FC236}">
                <a16:creationId xmlns:a16="http://schemas.microsoft.com/office/drawing/2014/main" id="{ECA1241B-4652-B66E-EBCE-D819D740E37B}"/>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E3501A80-F402-671C-29D1-38845B78716F}"/>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7" name="Rectangle 6">
            <a:extLst>
              <a:ext uri="{FF2B5EF4-FFF2-40B4-BE49-F238E27FC236}">
                <a16:creationId xmlns:a16="http://schemas.microsoft.com/office/drawing/2014/main" id="{069D4A30-336F-60C8-5931-1345136B147D}"/>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a:t>
            </a:r>
          </a:p>
          <a:p>
            <a:pPr algn="ctr"/>
            <a:r>
              <a:rPr lang="en-GB" sz="3200" b="1" dirty="0">
                <a:solidFill>
                  <a:schemeClr val="bg1"/>
                </a:solidFill>
              </a:rPr>
              <a:t>Comparative Discussion: Excel vs Python Approaches</a:t>
            </a:r>
            <a:endParaRPr lang="en-US" sz="32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611890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59139-73E5-194C-F617-965B6861421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2A64630-7908-266E-4878-47578984D77B}"/>
              </a:ext>
            </a:extLst>
          </p:cNvPr>
          <p:cNvSpPr txBox="1">
            <a:spLocks noGrp="1"/>
          </p:cNvSpPr>
          <p:nvPr>
            <p:ph type="title"/>
          </p:nvPr>
        </p:nvSpPr>
        <p:spPr>
          <a:xfrm>
            <a:off x="726280" y="412869"/>
            <a:ext cx="7198519"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5. Comparative Discussion: Excel vs Python Approaches</a:t>
            </a:r>
            <a:endParaRPr sz="2400" b="1" spc="-13" dirty="0">
              <a:solidFill>
                <a:schemeClr val="bg1"/>
              </a:solidFill>
            </a:endParaRPr>
          </a:p>
        </p:txBody>
      </p:sp>
      <p:sp>
        <p:nvSpPr>
          <p:cNvPr id="8" name="TextBox 7">
            <a:extLst>
              <a:ext uri="{FF2B5EF4-FFF2-40B4-BE49-F238E27FC236}">
                <a16:creationId xmlns:a16="http://schemas.microsoft.com/office/drawing/2014/main" id="{DFAD0D6F-8A50-CC88-1985-9A148206C20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27</a:t>
            </a:r>
            <a:endParaRPr lang="LID4096" sz="1500" dirty="0">
              <a:solidFill>
                <a:schemeClr val="bg1"/>
              </a:solidFill>
            </a:endParaRPr>
          </a:p>
        </p:txBody>
      </p:sp>
      <p:graphicFrame>
        <p:nvGraphicFramePr>
          <p:cNvPr id="3" name="Table 2">
            <a:extLst>
              <a:ext uri="{FF2B5EF4-FFF2-40B4-BE49-F238E27FC236}">
                <a16:creationId xmlns:a16="http://schemas.microsoft.com/office/drawing/2014/main" id="{2492E707-B3BC-6DBB-098B-7EC0E64C5BDF}"/>
              </a:ext>
            </a:extLst>
          </p:cNvPr>
          <p:cNvGraphicFramePr>
            <a:graphicFrameLocks noGrp="1"/>
          </p:cNvGraphicFramePr>
          <p:nvPr>
            <p:extLst>
              <p:ext uri="{D42A27DB-BD31-4B8C-83A1-F6EECF244321}">
                <p14:modId xmlns:p14="http://schemas.microsoft.com/office/powerpoint/2010/main" val="159122507"/>
              </p:ext>
            </p:extLst>
          </p:nvPr>
        </p:nvGraphicFramePr>
        <p:xfrm>
          <a:off x="1709424" y="1798320"/>
          <a:ext cx="8128000" cy="3261360"/>
        </p:xfrm>
        <a:graphic>
          <a:graphicData uri="http://schemas.openxmlformats.org/drawingml/2006/table">
            <a:tbl>
              <a:tblPr firstRow="1" bandRow="1">
                <a:tableStyleId>{72833802-FEF1-4C79-8D5D-14CF1EAF98D9}</a:tableStyleId>
              </a:tblPr>
              <a:tblGrid>
                <a:gridCol w="4064000">
                  <a:extLst>
                    <a:ext uri="{9D8B030D-6E8A-4147-A177-3AD203B41FA5}">
                      <a16:colId xmlns:a16="http://schemas.microsoft.com/office/drawing/2014/main" val="1609197786"/>
                    </a:ext>
                  </a:extLst>
                </a:gridCol>
                <a:gridCol w="4064000">
                  <a:extLst>
                    <a:ext uri="{9D8B030D-6E8A-4147-A177-3AD203B41FA5}">
                      <a16:colId xmlns:a16="http://schemas.microsoft.com/office/drawing/2014/main" val="507313327"/>
                    </a:ext>
                  </a:extLst>
                </a:gridCol>
              </a:tblGrid>
              <a:tr h="370840">
                <a:tc>
                  <a:txBody>
                    <a:bodyPr/>
                    <a:lstStyle/>
                    <a:p>
                      <a:pPr algn="ctr"/>
                      <a:r>
                        <a:rPr lang="en-GB" sz="2400" dirty="0"/>
                        <a:t>Excel</a:t>
                      </a:r>
                      <a:endParaRPr lang="en-AT" sz="2400" dirty="0">
                        <a:latin typeface="Arial" panose="020B0604020202020204" pitchFamily="34" charset="0"/>
                        <a:cs typeface="Arial" panose="020B0604020202020204" pitchFamily="34" charset="0"/>
                      </a:endParaRPr>
                    </a:p>
                  </a:txBody>
                  <a:tcPr/>
                </a:tc>
                <a:tc>
                  <a:txBody>
                    <a:bodyPr/>
                    <a:lstStyle/>
                    <a:p>
                      <a:pPr algn="ctr"/>
                      <a:r>
                        <a:rPr lang="en-GB" sz="2400" dirty="0"/>
                        <a:t>Python </a:t>
                      </a:r>
                      <a:endParaRPr lang="en-AT"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71346768"/>
                  </a:ext>
                </a:extLst>
              </a:tr>
              <a:tr h="370840">
                <a:tc>
                  <a:txBody>
                    <a:bodyPr/>
                    <a:lstStyle/>
                    <a:p>
                      <a:r>
                        <a:rPr lang="en-GB" sz="2000" dirty="0"/>
                        <a:t>User-friendly and accessible</a:t>
                      </a:r>
                      <a:endParaRPr lang="en-AT" sz="2000" dirty="0">
                        <a:latin typeface="Arial" panose="020B0604020202020204" pitchFamily="34" charset="0"/>
                        <a:cs typeface="Arial" panose="020B0604020202020204" pitchFamily="34" charset="0"/>
                      </a:endParaRPr>
                    </a:p>
                  </a:txBody>
                  <a:tcPr/>
                </a:tc>
                <a:tc>
                  <a:txBody>
                    <a:bodyPr/>
                    <a:lstStyle/>
                    <a:p>
                      <a:r>
                        <a:rPr lang="en-GB" sz="2000" dirty="0"/>
                        <a:t>Allows advanced, flexible visualizations</a:t>
                      </a:r>
                      <a:endParaRPr lang="en-AT"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2388237"/>
                  </a:ext>
                </a:extLst>
              </a:tr>
              <a:tr h="370840">
                <a:tc>
                  <a:txBody>
                    <a:bodyPr/>
                    <a:lstStyle/>
                    <a:p>
                      <a:r>
                        <a:rPr lang="en-GB" sz="2000" dirty="0"/>
                        <a:t>Quick for simple charts and summaries</a:t>
                      </a:r>
                      <a:endParaRPr lang="en-AT" sz="2000" dirty="0">
                        <a:latin typeface="Arial" panose="020B0604020202020204" pitchFamily="34" charset="0"/>
                        <a:cs typeface="Arial" panose="020B0604020202020204" pitchFamily="34" charset="0"/>
                      </a:endParaRPr>
                    </a:p>
                  </a:txBody>
                  <a:tcPr/>
                </a:tc>
                <a:tc>
                  <a:txBody>
                    <a:bodyPr/>
                    <a:lstStyle/>
                    <a:p>
                      <a:r>
                        <a:rPr lang="en-GB" sz="2000" dirty="0"/>
                        <a:t>Handles large datasets easily</a:t>
                      </a:r>
                      <a:endParaRPr lang="en-AT"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33920998"/>
                  </a:ext>
                </a:extLst>
              </a:tr>
              <a:tr h="370840">
                <a:tc>
                  <a:txBody>
                    <a:bodyPr/>
                    <a:lstStyle/>
                    <a:p>
                      <a:r>
                        <a:rPr lang="en-GB" sz="2000" dirty="0"/>
                        <a:t>Limited customization options</a:t>
                      </a:r>
                      <a:endParaRPr lang="en-AT" sz="2000" dirty="0">
                        <a:latin typeface="Arial" panose="020B0604020202020204" pitchFamily="34" charset="0"/>
                        <a:cs typeface="Arial" panose="020B0604020202020204" pitchFamily="34" charset="0"/>
                      </a:endParaRPr>
                    </a:p>
                  </a:txBody>
                  <a:tcPr/>
                </a:tc>
                <a:tc>
                  <a:txBody>
                    <a:bodyPr/>
                    <a:lstStyle/>
                    <a:p>
                      <a:r>
                        <a:rPr lang="en-GB" sz="2000" dirty="0"/>
                        <a:t>Supports automation and reproducibility</a:t>
                      </a:r>
                      <a:endParaRPr lang="en-AT"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17884983"/>
                  </a:ext>
                </a:extLst>
              </a:tr>
              <a:tr h="370840">
                <a:tc>
                  <a:txBody>
                    <a:bodyPr/>
                    <a:lstStyle/>
                    <a:p>
                      <a:r>
                        <a:rPr lang="en-GB" sz="2000" dirty="0"/>
                        <a:t>Struggle with large datasets</a:t>
                      </a:r>
                      <a:endParaRPr lang="en-AT" sz="2000" dirty="0">
                        <a:latin typeface="Arial" panose="020B0604020202020204" pitchFamily="34" charset="0"/>
                        <a:cs typeface="Arial" panose="020B0604020202020204" pitchFamily="34" charset="0"/>
                      </a:endParaRPr>
                    </a:p>
                  </a:txBody>
                  <a:tcPr/>
                </a:tc>
                <a:tc>
                  <a:txBody>
                    <a:bodyPr/>
                    <a:lstStyle/>
                    <a:p>
                      <a:r>
                        <a:rPr lang="en-GB" sz="2000" dirty="0"/>
                        <a:t>Requires coding skills and has a learning curve</a:t>
                      </a:r>
                      <a:endParaRPr lang="en-AT"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33122113"/>
                  </a:ext>
                </a:extLst>
              </a:tr>
            </a:tbl>
          </a:graphicData>
        </a:graphic>
      </p:graphicFrame>
      <p:sp>
        <p:nvSpPr>
          <p:cNvPr id="4" name="object 6">
            <a:extLst>
              <a:ext uri="{FF2B5EF4-FFF2-40B4-BE49-F238E27FC236}">
                <a16:creationId xmlns:a16="http://schemas.microsoft.com/office/drawing/2014/main" id="{749A23F6-2D3B-4DF6-3455-69A9B955070A}"/>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E6870991-55CB-1398-0E22-DCE0BA81F94C}"/>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6" name="object 3">
            <a:extLst>
              <a:ext uri="{FF2B5EF4-FFF2-40B4-BE49-F238E27FC236}">
                <a16:creationId xmlns:a16="http://schemas.microsoft.com/office/drawing/2014/main" id="{576A841A-5656-2ABA-5CFE-8BC5E6E9FBD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5.1 </a:t>
            </a:r>
            <a:r>
              <a:rPr lang="en-GB" b="1" dirty="0">
                <a:solidFill>
                  <a:schemeClr val="tx1"/>
                </a:solidFill>
              </a:rPr>
              <a:t>Strengths and Limitations</a:t>
            </a:r>
            <a:endParaRPr lang="en-GB" b="1" dirty="0">
              <a:solidFill>
                <a:schemeClr val="tx1"/>
              </a:solidFill>
              <a:latin typeface="Arial"/>
              <a:cs typeface="Arial"/>
            </a:endParaRPr>
          </a:p>
        </p:txBody>
      </p:sp>
    </p:spTree>
    <p:extLst>
      <p:ext uri="{BB962C8B-B14F-4D97-AF65-F5344CB8AC3E}">
        <p14:creationId xmlns:p14="http://schemas.microsoft.com/office/powerpoint/2010/main" val="10939161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AFBBB-8F91-503F-C717-980D15E84C3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DC8BCA-8D14-5E7A-153F-6F4D722ECFC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28</a:t>
            </a:r>
            <a:endParaRPr lang="LID4096" sz="1500" dirty="0">
              <a:solidFill>
                <a:schemeClr val="bg1"/>
              </a:solidFill>
            </a:endParaRPr>
          </a:p>
        </p:txBody>
      </p:sp>
      <p:graphicFrame>
        <p:nvGraphicFramePr>
          <p:cNvPr id="3" name="Table 2">
            <a:extLst>
              <a:ext uri="{FF2B5EF4-FFF2-40B4-BE49-F238E27FC236}">
                <a16:creationId xmlns:a16="http://schemas.microsoft.com/office/drawing/2014/main" id="{EAA04A5B-CF5A-FAEF-172C-2976E24203CE}"/>
              </a:ext>
            </a:extLst>
          </p:cNvPr>
          <p:cNvGraphicFramePr>
            <a:graphicFrameLocks noGrp="1"/>
          </p:cNvGraphicFramePr>
          <p:nvPr>
            <p:extLst>
              <p:ext uri="{D42A27DB-BD31-4B8C-83A1-F6EECF244321}">
                <p14:modId xmlns:p14="http://schemas.microsoft.com/office/powerpoint/2010/main" val="2920311647"/>
              </p:ext>
            </p:extLst>
          </p:nvPr>
        </p:nvGraphicFramePr>
        <p:xfrm>
          <a:off x="1709424" y="1798320"/>
          <a:ext cx="8128000" cy="1645920"/>
        </p:xfrm>
        <a:graphic>
          <a:graphicData uri="http://schemas.openxmlformats.org/drawingml/2006/table">
            <a:tbl>
              <a:tblPr firstRow="1" bandRow="1">
                <a:tableStyleId>{72833802-FEF1-4C79-8D5D-14CF1EAF98D9}</a:tableStyleId>
              </a:tblPr>
              <a:tblGrid>
                <a:gridCol w="4064000">
                  <a:extLst>
                    <a:ext uri="{9D8B030D-6E8A-4147-A177-3AD203B41FA5}">
                      <a16:colId xmlns:a16="http://schemas.microsoft.com/office/drawing/2014/main" val="1609197786"/>
                    </a:ext>
                  </a:extLst>
                </a:gridCol>
                <a:gridCol w="4064000">
                  <a:extLst>
                    <a:ext uri="{9D8B030D-6E8A-4147-A177-3AD203B41FA5}">
                      <a16:colId xmlns:a16="http://schemas.microsoft.com/office/drawing/2014/main" val="507313327"/>
                    </a:ext>
                  </a:extLst>
                </a:gridCol>
              </a:tblGrid>
              <a:tr h="370840">
                <a:tc>
                  <a:txBody>
                    <a:bodyPr/>
                    <a:lstStyle/>
                    <a:p>
                      <a:pPr algn="ctr"/>
                      <a:r>
                        <a:rPr lang="en-GB" sz="2400" dirty="0"/>
                        <a:t>Excel</a:t>
                      </a:r>
                      <a:endParaRPr lang="en-AT" sz="2400" dirty="0">
                        <a:latin typeface="Arial" panose="020B0604020202020204" pitchFamily="34" charset="0"/>
                        <a:cs typeface="Arial" panose="020B0604020202020204" pitchFamily="34" charset="0"/>
                      </a:endParaRPr>
                    </a:p>
                  </a:txBody>
                  <a:tcPr/>
                </a:tc>
                <a:tc>
                  <a:txBody>
                    <a:bodyPr/>
                    <a:lstStyle/>
                    <a:p>
                      <a:pPr algn="ctr"/>
                      <a:r>
                        <a:rPr lang="en-GB" sz="2400" dirty="0"/>
                        <a:t>Python </a:t>
                      </a:r>
                      <a:endParaRPr lang="en-AT"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71346768"/>
                  </a:ext>
                </a:extLst>
              </a:tr>
              <a:tr h="370840">
                <a:tc>
                  <a:txBody>
                    <a:bodyPr/>
                    <a:lstStyle/>
                    <a:p>
                      <a:r>
                        <a:rPr lang="en-GB" sz="2000" dirty="0"/>
                        <a:t>Quick exploratory analysis</a:t>
                      </a:r>
                      <a:endParaRPr lang="en-AT" sz="2000" dirty="0">
                        <a:latin typeface="Arial" panose="020B0604020202020204" pitchFamily="34" charset="0"/>
                        <a:cs typeface="Arial" panose="020B0604020202020204" pitchFamily="34" charset="0"/>
                      </a:endParaRPr>
                    </a:p>
                  </a:txBody>
                  <a:tcPr/>
                </a:tc>
                <a:tc>
                  <a:txBody>
                    <a:bodyPr/>
                    <a:lstStyle/>
                    <a:p>
                      <a:r>
                        <a:rPr lang="en-GB" sz="2000" dirty="0"/>
                        <a:t>Large, complex datasets</a:t>
                      </a:r>
                      <a:endParaRPr lang="en-AT"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2388237"/>
                  </a:ext>
                </a:extLst>
              </a:tr>
              <a:tr h="370840">
                <a:tc>
                  <a:txBody>
                    <a:bodyPr/>
                    <a:lstStyle/>
                    <a:p>
                      <a:r>
                        <a:rPr lang="en-GB" sz="2000"/>
                        <a:t>Small to medium datasets</a:t>
                      </a:r>
                      <a:endParaRPr lang="en-AT" sz="2000" dirty="0">
                        <a:latin typeface="Arial" panose="020B0604020202020204" pitchFamily="34" charset="0"/>
                        <a:cs typeface="Arial" panose="020B0604020202020204" pitchFamily="34" charset="0"/>
                      </a:endParaRPr>
                    </a:p>
                  </a:txBody>
                  <a:tcPr/>
                </a:tc>
                <a:tc>
                  <a:txBody>
                    <a:bodyPr/>
                    <a:lstStyle/>
                    <a:p>
                      <a:r>
                        <a:rPr lang="en-GB" sz="2000" dirty="0"/>
                        <a:t>Custom and advanced visualizations</a:t>
                      </a:r>
                      <a:endParaRPr lang="en-AT"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33920998"/>
                  </a:ext>
                </a:extLst>
              </a:tr>
              <a:tr h="370840">
                <a:tc>
                  <a:txBody>
                    <a:bodyPr/>
                    <a:lstStyle/>
                    <a:p>
                      <a:r>
                        <a:rPr lang="en-GB" sz="2000" dirty="0"/>
                        <a:t>Sharing with non-technical audiences</a:t>
                      </a:r>
                      <a:endParaRPr lang="en-AT" sz="2000" dirty="0">
                        <a:latin typeface="Arial" panose="020B0604020202020204" pitchFamily="34" charset="0"/>
                        <a:cs typeface="Arial" panose="020B0604020202020204" pitchFamily="34" charset="0"/>
                      </a:endParaRPr>
                    </a:p>
                  </a:txBody>
                  <a:tcPr/>
                </a:tc>
                <a:tc>
                  <a:txBody>
                    <a:bodyPr/>
                    <a:lstStyle/>
                    <a:p>
                      <a:r>
                        <a:rPr lang="en-GB" sz="2000" dirty="0"/>
                        <a:t>Automated and reproducible analysis</a:t>
                      </a:r>
                      <a:endParaRPr lang="en-AT"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17884983"/>
                  </a:ext>
                </a:extLst>
              </a:tr>
            </a:tbl>
          </a:graphicData>
        </a:graphic>
      </p:graphicFrame>
      <p:sp>
        <p:nvSpPr>
          <p:cNvPr id="4" name="TextBox 3">
            <a:extLst>
              <a:ext uri="{FF2B5EF4-FFF2-40B4-BE49-F238E27FC236}">
                <a16:creationId xmlns:a16="http://schemas.microsoft.com/office/drawing/2014/main" id="{47F2D878-0682-32FC-04A1-6293CDDB210E}"/>
              </a:ext>
            </a:extLst>
          </p:cNvPr>
          <p:cNvSpPr txBox="1"/>
          <p:nvPr/>
        </p:nvSpPr>
        <p:spPr>
          <a:xfrm>
            <a:off x="2581238" y="4711839"/>
            <a:ext cx="6003567" cy="341632"/>
          </a:xfrm>
          <a:prstGeom prst="rect">
            <a:avLst/>
          </a:prstGeom>
          <a:noFill/>
        </p:spPr>
        <p:txBody>
          <a:bodyPr wrap="none" rtlCol="0">
            <a:spAutoFit/>
          </a:bodyPr>
          <a:lstStyle/>
          <a:p>
            <a:r>
              <a:rPr lang="en-AT" sz="1800" dirty="0"/>
              <a:t>📄</a:t>
            </a:r>
            <a:r>
              <a:rPr lang="en-GB" sz="1800" dirty="0"/>
              <a:t> </a:t>
            </a:r>
            <a:r>
              <a:rPr lang="en-GB" sz="1800" b="1" dirty="0">
                <a:latin typeface="Arial" panose="020B0604020202020204" pitchFamily="34" charset="0"/>
                <a:cs typeface="Arial" panose="020B0604020202020204" pitchFamily="34" charset="0"/>
              </a:rPr>
              <a:t>Combine Excel and Python for complete reporting</a:t>
            </a:r>
            <a:endParaRPr lang="en-AT" sz="1800" b="1" dirty="0">
              <a:latin typeface="Arial" panose="020B0604020202020204" pitchFamily="34" charset="0"/>
              <a:cs typeface="Arial" panose="020B0604020202020204" pitchFamily="34" charset="0"/>
            </a:endParaRPr>
          </a:p>
        </p:txBody>
      </p:sp>
      <p:sp>
        <p:nvSpPr>
          <p:cNvPr id="5" name="object 6">
            <a:extLst>
              <a:ext uri="{FF2B5EF4-FFF2-40B4-BE49-F238E27FC236}">
                <a16:creationId xmlns:a16="http://schemas.microsoft.com/office/drawing/2014/main" id="{6B6A1143-BF5D-FC4B-605A-475E10BB266B}"/>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7" name="object 6">
            <a:extLst>
              <a:ext uri="{FF2B5EF4-FFF2-40B4-BE49-F238E27FC236}">
                <a16:creationId xmlns:a16="http://schemas.microsoft.com/office/drawing/2014/main" id="{3B59D1C8-8300-9030-F529-74ECE1428385}"/>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6" name="object 3">
            <a:extLst>
              <a:ext uri="{FF2B5EF4-FFF2-40B4-BE49-F238E27FC236}">
                <a16:creationId xmlns:a16="http://schemas.microsoft.com/office/drawing/2014/main" id="{8E437B0F-200C-89C3-B4D7-76CD6E27DD2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5.2 </a:t>
            </a:r>
            <a:r>
              <a:rPr lang="en-GB" b="1" dirty="0">
                <a:solidFill>
                  <a:schemeClr val="tx1"/>
                </a:solidFill>
              </a:rPr>
              <a:t>When to Choose Each Tool</a:t>
            </a:r>
            <a:endParaRPr lang="en-GB" b="1" dirty="0">
              <a:solidFill>
                <a:schemeClr val="tx1"/>
              </a:solidFill>
              <a:latin typeface="Arial"/>
              <a:cs typeface="Arial"/>
            </a:endParaRPr>
          </a:p>
        </p:txBody>
      </p:sp>
      <p:sp>
        <p:nvSpPr>
          <p:cNvPr id="11" name="Title 10">
            <a:extLst>
              <a:ext uri="{FF2B5EF4-FFF2-40B4-BE49-F238E27FC236}">
                <a16:creationId xmlns:a16="http://schemas.microsoft.com/office/drawing/2014/main" id="{1B3003BA-E5FF-65B9-641B-4DA1643C20FE}"/>
              </a:ext>
            </a:extLst>
          </p:cNvPr>
          <p:cNvSpPr>
            <a:spLocks noGrp="1"/>
          </p:cNvSpPr>
          <p:nvPr>
            <p:ph type="title"/>
          </p:nvPr>
        </p:nvSpPr>
        <p:spPr/>
        <p:txBody>
          <a:bodyPr/>
          <a:lstStyle/>
          <a:p>
            <a:endParaRPr lang="en-AT"/>
          </a:p>
        </p:txBody>
      </p:sp>
      <p:sp>
        <p:nvSpPr>
          <p:cNvPr id="12" name="object 2">
            <a:extLst>
              <a:ext uri="{FF2B5EF4-FFF2-40B4-BE49-F238E27FC236}">
                <a16:creationId xmlns:a16="http://schemas.microsoft.com/office/drawing/2014/main" id="{2DB26C7F-EB40-5015-EDD4-6059BC64621D}"/>
              </a:ext>
            </a:extLst>
          </p:cNvPr>
          <p:cNvSpPr txBox="1">
            <a:spLocks/>
          </p:cNvSpPr>
          <p:nvPr/>
        </p:nvSpPr>
        <p:spPr>
          <a:xfrm>
            <a:off x="726280" y="412869"/>
            <a:ext cx="719851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5. Comparative Discussion: Excel vs Python Approaches</a:t>
            </a:r>
            <a:endParaRPr lang="en-US" sz="2400" b="1" spc="-13" dirty="0">
              <a:solidFill>
                <a:schemeClr val="bg1"/>
              </a:solidFill>
            </a:endParaRPr>
          </a:p>
        </p:txBody>
      </p:sp>
    </p:spTree>
    <p:extLst>
      <p:ext uri="{BB962C8B-B14F-4D97-AF65-F5344CB8AC3E}">
        <p14:creationId xmlns:p14="http://schemas.microsoft.com/office/powerpoint/2010/main" val="8111746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6AFCB-96EC-E61A-EC94-9C10A5C1977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F9A9947-C303-0E09-E530-531A4F7B50C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29</a:t>
            </a:r>
            <a:endParaRPr lang="LID4096" sz="1500" dirty="0">
              <a:solidFill>
                <a:schemeClr val="bg1"/>
              </a:solidFill>
            </a:endParaRPr>
          </a:p>
        </p:txBody>
      </p:sp>
      <p:sp>
        <p:nvSpPr>
          <p:cNvPr id="7" name="object 3">
            <a:extLst>
              <a:ext uri="{FF2B5EF4-FFF2-40B4-BE49-F238E27FC236}">
                <a16:creationId xmlns:a16="http://schemas.microsoft.com/office/drawing/2014/main" id="{D4076518-4BBC-2F5D-33C4-FB29E842A077}"/>
              </a:ext>
            </a:extLst>
          </p:cNvPr>
          <p:cNvSpPr txBox="1"/>
          <p:nvPr/>
        </p:nvSpPr>
        <p:spPr>
          <a:xfrm>
            <a:off x="733423" y="2123197"/>
            <a:ext cx="5802109"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Export Excel charts for clear visuals in reports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Include Python plots for advanced insights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Combine visuals to tell a complete data story</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Explain trends, distributions, and relationships clearly</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Support evidence-based planning and recommendations</a:t>
            </a:r>
          </a:p>
        </p:txBody>
      </p:sp>
      <p:pic>
        <p:nvPicPr>
          <p:cNvPr id="5122" name="Picture 2">
            <a:extLst>
              <a:ext uri="{FF2B5EF4-FFF2-40B4-BE49-F238E27FC236}">
                <a16:creationId xmlns:a16="http://schemas.microsoft.com/office/drawing/2014/main" id="{FDADBF3D-27B4-B17A-9552-89FF0949BD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295"/>
          <a:stretch>
            <a:fillRect/>
          </a:stretch>
        </p:blipFill>
        <p:spPr bwMode="auto">
          <a:xfrm>
            <a:off x="6690592" y="1736465"/>
            <a:ext cx="4775126" cy="439092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6">
            <a:extLst>
              <a:ext uri="{FF2B5EF4-FFF2-40B4-BE49-F238E27FC236}">
                <a16:creationId xmlns:a16="http://schemas.microsoft.com/office/drawing/2014/main" id="{F05618A6-6D2A-410A-C3CA-429656BEC3CC}"/>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4" name="object 6">
            <a:extLst>
              <a:ext uri="{FF2B5EF4-FFF2-40B4-BE49-F238E27FC236}">
                <a16:creationId xmlns:a16="http://schemas.microsoft.com/office/drawing/2014/main" id="{DEFD97FF-CBFF-F280-3206-5CA3EB3A90D0}"/>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5" name="object 3">
            <a:extLst>
              <a:ext uri="{FF2B5EF4-FFF2-40B4-BE49-F238E27FC236}">
                <a16:creationId xmlns:a16="http://schemas.microsoft.com/office/drawing/2014/main" id="{631AEE39-D06C-8104-CDAD-04B06C3B566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5.3 </a:t>
            </a:r>
            <a:r>
              <a:rPr lang="en-GB" b="1" dirty="0">
                <a:solidFill>
                  <a:schemeClr val="tx1"/>
                </a:solidFill>
              </a:rPr>
              <a:t>Integrating Results for Reports</a:t>
            </a:r>
            <a:endParaRPr lang="en-GB" b="1" dirty="0">
              <a:solidFill>
                <a:schemeClr val="tx1"/>
              </a:solidFill>
              <a:latin typeface="Arial"/>
              <a:cs typeface="Arial"/>
            </a:endParaRPr>
          </a:p>
        </p:txBody>
      </p:sp>
      <p:sp>
        <p:nvSpPr>
          <p:cNvPr id="9" name="Title 8">
            <a:extLst>
              <a:ext uri="{FF2B5EF4-FFF2-40B4-BE49-F238E27FC236}">
                <a16:creationId xmlns:a16="http://schemas.microsoft.com/office/drawing/2014/main" id="{F45DA614-3051-F29E-BFDC-A70C9B03D724}"/>
              </a:ext>
            </a:extLst>
          </p:cNvPr>
          <p:cNvSpPr>
            <a:spLocks noGrp="1"/>
          </p:cNvSpPr>
          <p:nvPr>
            <p:ph type="title"/>
          </p:nvPr>
        </p:nvSpPr>
        <p:spPr/>
        <p:txBody>
          <a:bodyPr/>
          <a:lstStyle/>
          <a:p>
            <a:endParaRPr lang="en-AT"/>
          </a:p>
        </p:txBody>
      </p:sp>
      <p:sp>
        <p:nvSpPr>
          <p:cNvPr id="10" name="object 2">
            <a:extLst>
              <a:ext uri="{FF2B5EF4-FFF2-40B4-BE49-F238E27FC236}">
                <a16:creationId xmlns:a16="http://schemas.microsoft.com/office/drawing/2014/main" id="{A347F96E-DE5D-016D-4B29-4A361AF3C4FA}"/>
              </a:ext>
            </a:extLst>
          </p:cNvPr>
          <p:cNvSpPr txBox="1">
            <a:spLocks/>
          </p:cNvSpPr>
          <p:nvPr/>
        </p:nvSpPr>
        <p:spPr>
          <a:xfrm>
            <a:off x="726280" y="412869"/>
            <a:ext cx="719851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5. Comparative Discussion: Excel vs Python Approaches</a:t>
            </a:r>
            <a:endParaRPr lang="en-US" sz="2400" b="1" spc="-13" dirty="0">
              <a:solidFill>
                <a:schemeClr val="bg1"/>
              </a:solidFill>
            </a:endParaRPr>
          </a:p>
        </p:txBody>
      </p:sp>
    </p:spTree>
    <p:extLst>
      <p:ext uri="{BB962C8B-B14F-4D97-AF65-F5344CB8AC3E}">
        <p14:creationId xmlns:p14="http://schemas.microsoft.com/office/powerpoint/2010/main" val="21264605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A9EE0-7053-52A6-92AB-8A29D12216D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D2F64A3-41AD-E5D3-8834-19FF1D6BF614}"/>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30</a:t>
            </a:r>
            <a:endParaRPr lang="LID4096" sz="1500" dirty="0">
              <a:solidFill>
                <a:schemeClr val="bg1"/>
              </a:solidFill>
            </a:endParaRPr>
          </a:p>
        </p:txBody>
      </p:sp>
      <p:sp>
        <p:nvSpPr>
          <p:cNvPr id="5" name="object 6">
            <a:extLst>
              <a:ext uri="{FF2B5EF4-FFF2-40B4-BE49-F238E27FC236}">
                <a16:creationId xmlns:a16="http://schemas.microsoft.com/office/drawing/2014/main" id="{C002937D-20EE-DCA3-1F28-7AE1F584AB76}"/>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0B3D84A4-1BEE-6A61-75FA-9C04D6B05549}"/>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7" name="Rectangle 6">
            <a:extLst>
              <a:ext uri="{FF2B5EF4-FFF2-40B4-BE49-F238E27FC236}">
                <a16:creationId xmlns:a16="http://schemas.microsoft.com/office/drawing/2014/main" id="{A89F13A3-9C8A-EB2A-0E3F-DACF6283246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06:</a:t>
            </a:r>
          </a:p>
          <a:p>
            <a:pPr algn="ctr"/>
            <a:r>
              <a:rPr lang="en-GB" sz="3200" b="1" dirty="0">
                <a:solidFill>
                  <a:schemeClr val="bg1"/>
                </a:solidFill>
              </a:rPr>
              <a:t>Comparative Discussion: Excel vs Python Approaches</a:t>
            </a:r>
            <a:endParaRPr lang="en-US" sz="32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813144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C8675-5C3E-9A85-2C33-C0F29565DE6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3227C96-5A9A-BF7D-C698-0E0B278930BC}"/>
              </a:ext>
            </a:extLst>
          </p:cNvPr>
          <p:cNvSpPr txBox="1">
            <a:spLocks noGrp="1"/>
          </p:cNvSpPr>
          <p:nvPr>
            <p:ph type="title"/>
          </p:nvPr>
        </p:nvSpPr>
        <p:spPr>
          <a:xfrm>
            <a:off x="726280" y="412869"/>
            <a:ext cx="5877719"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6. Summary and Reflections</a:t>
            </a:r>
            <a:endParaRPr sz="2400" b="1" spc="-13" dirty="0">
              <a:solidFill>
                <a:schemeClr val="bg1"/>
              </a:solidFill>
            </a:endParaRPr>
          </a:p>
        </p:txBody>
      </p:sp>
      <p:sp>
        <p:nvSpPr>
          <p:cNvPr id="8" name="TextBox 7">
            <a:extLst>
              <a:ext uri="{FF2B5EF4-FFF2-40B4-BE49-F238E27FC236}">
                <a16:creationId xmlns:a16="http://schemas.microsoft.com/office/drawing/2014/main" id="{8E9FB2C2-9AD0-2E86-13B6-7BEF2EF3FDD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31</a:t>
            </a:r>
            <a:endParaRPr lang="LID4096" sz="1500" dirty="0">
              <a:solidFill>
                <a:schemeClr val="bg1"/>
              </a:solidFill>
            </a:endParaRPr>
          </a:p>
        </p:txBody>
      </p:sp>
      <p:sp>
        <p:nvSpPr>
          <p:cNvPr id="7" name="object 3">
            <a:extLst>
              <a:ext uri="{FF2B5EF4-FFF2-40B4-BE49-F238E27FC236}">
                <a16:creationId xmlns:a16="http://schemas.microsoft.com/office/drawing/2014/main" id="{3A7186D2-F2A5-D27C-B00F-6A5ABEE26451}"/>
              </a:ext>
            </a:extLst>
          </p:cNvPr>
          <p:cNvSpPr txBox="1"/>
          <p:nvPr/>
        </p:nvSpPr>
        <p:spPr>
          <a:xfrm>
            <a:off x="617356" y="2029935"/>
            <a:ext cx="9709559" cy="339741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Simplifies complex transport datasets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Reveals trends, patterns, and anomalies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Makes data easier to understand and explain</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Supports clear and persuasive communication</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Enables data-driven and informed decisions</a:t>
            </a:r>
          </a:p>
        </p:txBody>
      </p:sp>
      <p:pic>
        <p:nvPicPr>
          <p:cNvPr id="2050" name="Picture 2">
            <a:extLst>
              <a:ext uri="{FF2B5EF4-FFF2-40B4-BE49-F238E27FC236}">
                <a16:creationId xmlns:a16="http://schemas.microsoft.com/office/drawing/2014/main" id="{3EAB31C2-4620-2D28-7C4A-99FA4AD7781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1665" y="2029935"/>
            <a:ext cx="5861209" cy="3543300"/>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6">
            <a:extLst>
              <a:ext uri="{FF2B5EF4-FFF2-40B4-BE49-F238E27FC236}">
                <a16:creationId xmlns:a16="http://schemas.microsoft.com/office/drawing/2014/main" id="{8CE1793A-1843-57B1-3395-678944445328}"/>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9" name="object 6">
            <a:extLst>
              <a:ext uri="{FF2B5EF4-FFF2-40B4-BE49-F238E27FC236}">
                <a16:creationId xmlns:a16="http://schemas.microsoft.com/office/drawing/2014/main" id="{D74E0AFF-622A-025D-C811-B169BC73E0D4}"/>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3" name="object 3">
            <a:extLst>
              <a:ext uri="{FF2B5EF4-FFF2-40B4-BE49-F238E27FC236}">
                <a16:creationId xmlns:a16="http://schemas.microsoft.com/office/drawing/2014/main" id="{67200218-E9A1-DB00-E666-D76875DB1A1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6.1 Why Visualization is Essential</a:t>
            </a:r>
            <a:endParaRPr lang="en-GB" b="1" dirty="0">
              <a:solidFill>
                <a:schemeClr val="tx1"/>
              </a:solidFill>
              <a:latin typeface="Arial"/>
              <a:cs typeface="Arial"/>
            </a:endParaRPr>
          </a:p>
        </p:txBody>
      </p:sp>
    </p:spTree>
    <p:extLst>
      <p:ext uri="{BB962C8B-B14F-4D97-AF65-F5344CB8AC3E}">
        <p14:creationId xmlns:p14="http://schemas.microsoft.com/office/powerpoint/2010/main" val="20581164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9D93E-EAD9-A77C-8939-C42D39C2964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CD75359-6270-B2B6-C92A-48D13DD8D7F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32</a:t>
            </a:r>
            <a:endParaRPr lang="LID4096" sz="1500" dirty="0">
              <a:solidFill>
                <a:schemeClr val="bg1"/>
              </a:solidFill>
            </a:endParaRPr>
          </a:p>
        </p:txBody>
      </p:sp>
      <p:sp>
        <p:nvSpPr>
          <p:cNvPr id="7" name="object 3">
            <a:extLst>
              <a:ext uri="{FF2B5EF4-FFF2-40B4-BE49-F238E27FC236}">
                <a16:creationId xmlns:a16="http://schemas.microsoft.com/office/drawing/2014/main" id="{AE8751D3-F3AE-DF06-454D-E1A85879BE1B}"/>
              </a:ext>
            </a:extLst>
          </p:cNvPr>
          <p:cNvSpPr txBox="1"/>
          <p:nvPr/>
        </p:nvSpPr>
        <p:spPr>
          <a:xfrm>
            <a:off x="726281" y="2160240"/>
            <a:ext cx="5145183" cy="376674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Helps identify demand patterns and peak periods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Supports service planning and scheduling decisions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Justifies policy changes and investments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Engages stakeholders with clear evidence</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Promotes safe, efficient, and user-focused transport systems</a:t>
            </a:r>
          </a:p>
        </p:txBody>
      </p:sp>
      <p:pic>
        <p:nvPicPr>
          <p:cNvPr id="6146" name="Picture 2">
            <a:extLst>
              <a:ext uri="{FF2B5EF4-FFF2-40B4-BE49-F238E27FC236}">
                <a16:creationId xmlns:a16="http://schemas.microsoft.com/office/drawing/2014/main" id="{5C41E3F8-C244-3C15-94AE-F587F8E8F1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310"/>
          <a:stretch>
            <a:fillRect/>
          </a:stretch>
        </p:blipFill>
        <p:spPr bwMode="auto">
          <a:xfrm>
            <a:off x="6150553" y="1762927"/>
            <a:ext cx="5199736" cy="455073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6">
            <a:extLst>
              <a:ext uri="{FF2B5EF4-FFF2-40B4-BE49-F238E27FC236}">
                <a16:creationId xmlns:a16="http://schemas.microsoft.com/office/drawing/2014/main" id="{8156FD8E-A064-AB51-7DD0-8B5E830CA1E0}"/>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4" name="object 6">
            <a:extLst>
              <a:ext uri="{FF2B5EF4-FFF2-40B4-BE49-F238E27FC236}">
                <a16:creationId xmlns:a16="http://schemas.microsoft.com/office/drawing/2014/main" id="{B3656A55-0EE8-ECDB-2B10-6337B49C3F77}"/>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5" name="object 3">
            <a:extLst>
              <a:ext uri="{FF2B5EF4-FFF2-40B4-BE49-F238E27FC236}">
                <a16:creationId xmlns:a16="http://schemas.microsoft.com/office/drawing/2014/main" id="{22588B76-06F5-33D5-01E4-3CD07ADCE4A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6.2 Supporting Transport Planning</a:t>
            </a:r>
            <a:endParaRPr lang="en-GB" b="1" dirty="0">
              <a:solidFill>
                <a:schemeClr val="tx1"/>
              </a:solidFill>
              <a:latin typeface="Arial"/>
              <a:cs typeface="Arial"/>
            </a:endParaRPr>
          </a:p>
        </p:txBody>
      </p:sp>
      <p:sp>
        <p:nvSpPr>
          <p:cNvPr id="9" name="Title 8">
            <a:extLst>
              <a:ext uri="{FF2B5EF4-FFF2-40B4-BE49-F238E27FC236}">
                <a16:creationId xmlns:a16="http://schemas.microsoft.com/office/drawing/2014/main" id="{22234E0A-1633-7A5F-1F12-F2E289DC9281}"/>
              </a:ext>
            </a:extLst>
          </p:cNvPr>
          <p:cNvSpPr>
            <a:spLocks noGrp="1"/>
          </p:cNvSpPr>
          <p:nvPr>
            <p:ph type="title"/>
          </p:nvPr>
        </p:nvSpPr>
        <p:spPr/>
        <p:txBody>
          <a:bodyPr/>
          <a:lstStyle/>
          <a:p>
            <a:endParaRPr lang="en-AT"/>
          </a:p>
        </p:txBody>
      </p:sp>
      <p:sp>
        <p:nvSpPr>
          <p:cNvPr id="10" name="object 2">
            <a:extLst>
              <a:ext uri="{FF2B5EF4-FFF2-40B4-BE49-F238E27FC236}">
                <a16:creationId xmlns:a16="http://schemas.microsoft.com/office/drawing/2014/main" id="{AAD506E8-C60E-8613-D8BE-F421AD9A05A1}"/>
              </a:ext>
            </a:extLst>
          </p:cNvPr>
          <p:cNvSpPr txBox="1">
            <a:spLocks/>
          </p:cNvSpPr>
          <p:nvPr/>
        </p:nvSpPr>
        <p:spPr>
          <a:xfrm>
            <a:off x="726280" y="412869"/>
            <a:ext cx="587771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6. Summary and Reflections</a:t>
            </a:r>
            <a:endParaRPr lang="en-US" sz="2400" b="1" spc="-13" dirty="0">
              <a:solidFill>
                <a:schemeClr val="bg1"/>
              </a:solidFill>
            </a:endParaRPr>
          </a:p>
        </p:txBody>
      </p:sp>
    </p:spTree>
    <p:extLst>
      <p:ext uri="{BB962C8B-B14F-4D97-AF65-F5344CB8AC3E}">
        <p14:creationId xmlns:p14="http://schemas.microsoft.com/office/powerpoint/2010/main" val="3938562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1605E-9C0B-B12D-AD85-1DD9A310FEE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088CA80-9F8F-3336-566A-355ADFFF637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33</a:t>
            </a:r>
            <a:endParaRPr lang="LID4096" sz="1500" dirty="0">
              <a:solidFill>
                <a:schemeClr val="bg1"/>
              </a:solidFill>
            </a:endParaRPr>
          </a:p>
        </p:txBody>
      </p:sp>
      <p:sp>
        <p:nvSpPr>
          <p:cNvPr id="3" name="object 3">
            <a:extLst>
              <a:ext uri="{FF2B5EF4-FFF2-40B4-BE49-F238E27FC236}">
                <a16:creationId xmlns:a16="http://schemas.microsoft.com/office/drawing/2014/main" id="{355EC0D6-3A2E-B3C9-6682-DC0B230713D8}"/>
              </a:ext>
            </a:extLst>
          </p:cNvPr>
          <p:cNvSpPr txBox="1"/>
          <p:nvPr/>
        </p:nvSpPr>
        <p:spPr>
          <a:xfrm>
            <a:off x="726281" y="1391880"/>
            <a:ext cx="6545376" cy="530819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Load and inspect the transport ridership dataset in </a:t>
            </a:r>
            <a:r>
              <a:rPr lang="en-GB" sz="1600" dirty="0" err="1">
                <a:solidFill>
                  <a:sysClr val="windowText" lastClr="000000"/>
                </a:solidFill>
                <a:latin typeface="Arial"/>
                <a:cs typeface="Arial"/>
              </a:rPr>
              <a:t>Colab</a:t>
            </a: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Create a line chart to show trends over time</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Build histograms to </a:t>
            </a:r>
            <a:r>
              <a:rPr lang="en-GB" sz="1600" dirty="0" err="1">
                <a:solidFill>
                  <a:sysClr val="windowText" lastClr="000000"/>
                </a:solidFill>
                <a:latin typeface="Arial"/>
                <a:cs typeface="Arial"/>
              </a:rPr>
              <a:t>analyze</a:t>
            </a:r>
            <a:r>
              <a:rPr lang="en-GB" sz="1600" dirty="0">
                <a:solidFill>
                  <a:sysClr val="windowText" lastClr="000000"/>
                </a:solidFill>
                <a:latin typeface="Arial"/>
                <a:cs typeface="Arial"/>
              </a:rPr>
              <a:t> distribution of ridership</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Make scatter plots to explore mode relationships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Generate a heatmap for </a:t>
            </a:r>
            <a:r>
              <a:rPr lang="en-GB" sz="1600" dirty="0" err="1">
                <a:solidFill>
                  <a:sysClr val="windowText" lastClr="000000"/>
                </a:solidFill>
                <a:latin typeface="Arial"/>
                <a:cs typeface="Arial"/>
              </a:rPr>
              <a:t>DayType</a:t>
            </a:r>
            <a:r>
              <a:rPr lang="en-GB" sz="1600" dirty="0">
                <a:solidFill>
                  <a:sysClr val="windowText" lastClr="000000"/>
                </a:solidFill>
                <a:latin typeface="Arial"/>
                <a:cs typeface="Arial"/>
              </a:rPr>
              <a:t> or Station patterns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Write short interpretations and submit notebook with report PDF</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190500" defTabSz="1175644" hangingPunct="1">
              <a:lnSpc>
                <a:spcPct val="150000"/>
              </a:lnSpc>
              <a:spcBef>
                <a:spcPts val="129"/>
              </a:spcBef>
            </a:pPr>
            <a:r>
              <a:rPr lang="en-US" sz="1600" dirty="0"/>
              <a:t>📂 </a:t>
            </a:r>
            <a:r>
              <a:rPr lang="en-US" sz="1600" b="1" dirty="0">
                <a:latin typeface="Arial" panose="020B0604020202020204" pitchFamily="34" charset="0"/>
                <a:cs typeface="Arial" panose="020B0604020202020204" pitchFamily="34" charset="0"/>
              </a:rPr>
              <a:t>Refer provided Home_Assignment_Practical_5.</a:t>
            </a:r>
            <a:r>
              <a:rPr lang="en-GB" sz="1600" b="1" dirty="0">
                <a:latin typeface="Arial" panose="020B0604020202020204" pitchFamily="34" charset="0"/>
                <a:cs typeface="Arial" panose="020B0604020202020204" pitchFamily="34" charset="0"/>
              </a:rPr>
              <a:t>pdf</a:t>
            </a:r>
            <a:endParaRPr lang="en-GB" sz="1800" b="1" dirty="0">
              <a:solidFill>
                <a:sysClr val="windowText" lastClr="000000"/>
              </a:solidFill>
              <a:latin typeface="Arial" panose="020B0604020202020204" pitchFamily="34" charset="0"/>
              <a:cs typeface="Arial" panose="020B0604020202020204" pitchFamily="34" charset="0"/>
            </a:endParaRPr>
          </a:p>
          <a:p>
            <a:pPr marL="190500" defTabSz="1175644" hangingPunct="1">
              <a:lnSpc>
                <a:spcPct val="150000"/>
              </a:lnSpc>
              <a:spcBef>
                <a:spcPts val="129"/>
              </a:spcBef>
            </a:pPr>
            <a:endParaRPr lang="en-GB" sz="1600" dirty="0">
              <a:solidFill>
                <a:sysClr val="windowText" lastClr="000000"/>
              </a:solidFill>
              <a:latin typeface="Arial"/>
              <a:cs typeface="Arial"/>
            </a:endParaRPr>
          </a:p>
        </p:txBody>
      </p:sp>
      <p:sp>
        <p:nvSpPr>
          <p:cNvPr id="4" name="object 6">
            <a:extLst>
              <a:ext uri="{FF2B5EF4-FFF2-40B4-BE49-F238E27FC236}">
                <a16:creationId xmlns:a16="http://schemas.microsoft.com/office/drawing/2014/main" id="{17C885B4-D4C6-AC98-3158-43BF3366CCD8}"/>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D13C1E83-6DE9-8A9B-DFD4-DB52B0F19430}"/>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pic>
        <p:nvPicPr>
          <p:cNvPr id="10" name="Picture 9" descr="A chalkboard with writing on it next to a pair of books and a pair of glasses&#10;&#10;AI-generated content may be incorrect.">
            <a:extLst>
              <a:ext uri="{FF2B5EF4-FFF2-40B4-BE49-F238E27FC236}">
                <a16:creationId xmlns:a16="http://schemas.microsoft.com/office/drawing/2014/main" id="{0D53F8FD-357E-42F1-24B6-4FB87FC6E8C5}"/>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734465" y="2438400"/>
            <a:ext cx="3767823" cy="2511882"/>
          </a:xfrm>
          <a:prstGeom prst="rect">
            <a:avLst/>
          </a:prstGeom>
        </p:spPr>
      </p:pic>
      <p:sp>
        <p:nvSpPr>
          <p:cNvPr id="6" name="object 3">
            <a:extLst>
              <a:ext uri="{FF2B5EF4-FFF2-40B4-BE49-F238E27FC236}">
                <a16:creationId xmlns:a16="http://schemas.microsoft.com/office/drawing/2014/main" id="{59C76886-64C6-B9F1-4615-DE6E764AB54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6.3 Home Assignment for Students</a:t>
            </a:r>
            <a:endParaRPr lang="en-GB" b="1" dirty="0">
              <a:solidFill>
                <a:schemeClr val="tx1"/>
              </a:solidFill>
              <a:latin typeface="Arial"/>
              <a:cs typeface="Arial"/>
            </a:endParaRPr>
          </a:p>
        </p:txBody>
      </p:sp>
      <p:sp>
        <p:nvSpPr>
          <p:cNvPr id="9" name="Title 8">
            <a:extLst>
              <a:ext uri="{FF2B5EF4-FFF2-40B4-BE49-F238E27FC236}">
                <a16:creationId xmlns:a16="http://schemas.microsoft.com/office/drawing/2014/main" id="{BD479517-B180-C580-210F-9A7D4F4EBFC6}"/>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47DBF12A-0551-EA8C-147A-6B7D8F783E32}"/>
              </a:ext>
            </a:extLst>
          </p:cNvPr>
          <p:cNvSpPr txBox="1">
            <a:spLocks/>
          </p:cNvSpPr>
          <p:nvPr/>
        </p:nvSpPr>
        <p:spPr>
          <a:xfrm>
            <a:off x="726280" y="412869"/>
            <a:ext cx="587771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6. Summary and Reflections</a:t>
            </a:r>
            <a:endParaRPr lang="en-US" sz="2400" b="1" spc="-13" dirty="0">
              <a:solidFill>
                <a:schemeClr val="bg1"/>
              </a:solidFill>
            </a:endParaRPr>
          </a:p>
        </p:txBody>
      </p:sp>
    </p:spTree>
    <p:extLst>
      <p:ext uri="{BB962C8B-B14F-4D97-AF65-F5344CB8AC3E}">
        <p14:creationId xmlns:p14="http://schemas.microsoft.com/office/powerpoint/2010/main" val="566511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05C04-516A-EA28-523C-42464EE9FA3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917D932-2B8F-62D5-D2F0-363039319FB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34</a:t>
            </a:r>
            <a:endParaRPr lang="LID4096" sz="1500" dirty="0">
              <a:solidFill>
                <a:schemeClr val="bg1"/>
              </a:solidFill>
            </a:endParaRPr>
          </a:p>
        </p:txBody>
      </p:sp>
      <p:sp>
        <p:nvSpPr>
          <p:cNvPr id="4" name="object 6">
            <a:extLst>
              <a:ext uri="{FF2B5EF4-FFF2-40B4-BE49-F238E27FC236}">
                <a16:creationId xmlns:a16="http://schemas.microsoft.com/office/drawing/2014/main" id="{DF2878A5-9E26-6330-4657-4F0D2BCD3BD7}"/>
              </a:ext>
            </a:extLst>
          </p:cNvPr>
          <p:cNvSpPr txBox="1">
            <a:spLocks/>
          </p:cNvSpPr>
          <p:nvPr/>
        </p:nvSpPr>
        <p:spPr>
          <a:xfrm>
            <a:off x="7652657" y="6400013"/>
            <a:ext cx="38130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5" name="object 6">
            <a:extLst>
              <a:ext uri="{FF2B5EF4-FFF2-40B4-BE49-F238E27FC236}">
                <a16:creationId xmlns:a16="http://schemas.microsoft.com/office/drawing/2014/main" id="{0548E1EB-C3D6-795E-31F3-F8A59E4732A6}"/>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7" name="Rectangle 6">
            <a:extLst>
              <a:ext uri="{FF2B5EF4-FFF2-40B4-BE49-F238E27FC236}">
                <a16:creationId xmlns:a16="http://schemas.microsoft.com/office/drawing/2014/main" id="{84402B51-2AC4-CA7C-9BF0-3BB6A061950E}"/>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07:</a:t>
            </a:r>
          </a:p>
          <a:p>
            <a:pPr algn="ctr"/>
            <a:r>
              <a:rPr lang="en-US" sz="3200" b="1" dirty="0">
                <a:solidFill>
                  <a:schemeClr val="bg1"/>
                </a:solidFill>
              </a:rPr>
              <a:t>References</a:t>
            </a:r>
            <a:endParaRPr lang="en-US" sz="32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55672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5AE32-9FF4-D04F-22EC-DFCC7655A6A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045B114-CB8F-0E76-721E-7FFBE32837EC}"/>
              </a:ext>
            </a:extLst>
          </p:cNvPr>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8" name="TextBox 7">
            <a:extLst>
              <a:ext uri="{FF2B5EF4-FFF2-40B4-BE49-F238E27FC236}">
                <a16:creationId xmlns:a16="http://schemas.microsoft.com/office/drawing/2014/main" id="{A24CA704-097B-0992-6311-F2FF8588F8E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D71EAAA6-4BDD-3BF1-0998-8161BF9B8D70}"/>
              </a:ext>
            </a:extLst>
          </p:cNvPr>
          <p:cNvSpPr txBox="1">
            <a:spLocks/>
          </p:cNvSpPr>
          <p:nvPr/>
        </p:nvSpPr>
        <p:spPr>
          <a:xfrm>
            <a:off x="4841910" y="435296"/>
            <a:ext cx="7250303"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GB" dirty="0">
                <a:solidFill>
                  <a:srgbClr val="FF0000"/>
                </a:solidFill>
              </a:rPr>
              <a:t>Lab 5:  Importance of Data Visualization in Transport Research</a:t>
            </a:r>
          </a:p>
        </p:txBody>
      </p:sp>
      <p:sp>
        <p:nvSpPr>
          <p:cNvPr id="7" name="object 6">
            <a:extLst>
              <a:ext uri="{FF2B5EF4-FFF2-40B4-BE49-F238E27FC236}">
                <a16:creationId xmlns:a16="http://schemas.microsoft.com/office/drawing/2014/main" id="{57CD73D3-B5F9-A68A-7A9C-96F5E3A7CC90}"/>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7D75C6CE-75B2-F47D-1662-6168661FD148}"/>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graphicFrame>
        <p:nvGraphicFramePr>
          <p:cNvPr id="9" name="Table 8">
            <a:extLst>
              <a:ext uri="{FF2B5EF4-FFF2-40B4-BE49-F238E27FC236}">
                <a16:creationId xmlns:a16="http://schemas.microsoft.com/office/drawing/2014/main" id="{996F0A59-C745-1FF8-1631-0CA7E8F076A7}"/>
              </a:ext>
            </a:extLst>
          </p:cNvPr>
          <p:cNvGraphicFramePr>
            <a:graphicFrameLocks noGrp="1"/>
          </p:cNvGraphicFramePr>
          <p:nvPr>
            <p:extLst>
              <p:ext uri="{D42A27DB-BD31-4B8C-83A1-F6EECF244321}">
                <p14:modId xmlns:p14="http://schemas.microsoft.com/office/powerpoint/2010/main" val="32474559"/>
              </p:ext>
            </p:extLst>
          </p:nvPr>
        </p:nvGraphicFramePr>
        <p:xfrm>
          <a:off x="726282" y="965617"/>
          <a:ext cx="4902005" cy="5109450"/>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318175">
                <a:tc>
                  <a:txBody>
                    <a:bodyPr/>
                    <a:lstStyle/>
                    <a:p>
                      <a:r>
                        <a:rPr lang="en-GB" sz="1600" b="1" dirty="0">
                          <a:solidFill>
                            <a:sysClr val="windowText" lastClr="000000"/>
                          </a:solidFill>
                          <a:latin typeface="Arial"/>
                          <a:cs typeface="Arial"/>
                        </a:rPr>
                        <a:t>0. Objective</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18175">
                <a:tc>
                  <a:txBody>
                    <a:bodyPr/>
                    <a:lstStyle/>
                    <a:p>
                      <a:r>
                        <a:rPr lang="en-GB" sz="1400" spc="64" dirty="0">
                          <a:solidFill>
                            <a:sysClr val="windowText" lastClr="000000"/>
                          </a:solidFill>
                          <a:latin typeface="Arial"/>
                          <a:cs typeface="Arial"/>
                        </a:rPr>
                        <a:t> 0.1 Learning Objectives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8175">
                <a:tc>
                  <a:txBody>
                    <a:bodyPr/>
                    <a:lstStyle/>
                    <a:p>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535490">
                <a:tc>
                  <a:txBody>
                    <a:bodyPr/>
                    <a:lstStyle/>
                    <a:p>
                      <a:r>
                        <a:rPr lang="en-GB" sz="1600" b="1" dirty="0">
                          <a:solidFill>
                            <a:sysClr val="windowText" lastClr="000000"/>
                          </a:solidFill>
                          <a:latin typeface="Arial"/>
                          <a:cs typeface="Arial"/>
                        </a:rPr>
                        <a:t>1. Introduction to Data Visualization in Transport Research</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18175">
                <a:tc>
                  <a:txBody>
                    <a:bodyPr/>
                    <a:lstStyle/>
                    <a:p>
                      <a:r>
                        <a:rPr lang="en-GB" sz="1400" dirty="0">
                          <a:latin typeface="Arial" panose="020B0604020202020204" pitchFamily="34" charset="0"/>
                          <a:cs typeface="Arial" panose="020B0604020202020204" pitchFamily="34" charset="0"/>
                        </a:rPr>
                        <a:t> 1.1 Importance of Data Visualization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18175">
                <a:tc>
                  <a:txBody>
                    <a:bodyPr/>
                    <a:lstStyle/>
                    <a:p>
                      <a:r>
                        <a:rPr lang="en-GB" sz="1400" dirty="0">
                          <a:latin typeface="Arial" panose="020B0604020202020204" pitchFamily="34" charset="0"/>
                          <a:cs typeface="Arial" panose="020B0604020202020204" pitchFamily="34" charset="0"/>
                        </a:rPr>
                        <a:t> 1.2  From Raw Data to Insights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479123">
                <a:tc>
                  <a:txBody>
                    <a:bodyPr/>
                    <a:lstStyle/>
                    <a:p>
                      <a:r>
                        <a:rPr lang="en-GB" sz="1400" dirty="0">
                          <a:latin typeface="Arial" panose="020B0604020202020204" pitchFamily="34" charset="0"/>
                          <a:cs typeface="Arial" panose="020B0604020202020204" pitchFamily="34" charset="0"/>
                        </a:rPr>
                        <a:t> 1.3 Role in Transport Planning and Decision-</a:t>
                      </a:r>
                      <a:r>
                        <a:rPr lang="en-GB" sz="1400" dirty="0">
                          <a:solidFill>
                            <a:schemeClr val="bg1"/>
                          </a:solidFill>
                          <a:latin typeface="Arial" panose="020B0604020202020204" pitchFamily="34" charset="0"/>
                          <a:cs typeface="Arial" panose="020B0604020202020204" pitchFamily="34" charset="0"/>
                        </a:rPr>
                        <a:t>+</a:t>
                      </a:r>
                      <a:r>
                        <a:rPr lang="en-GB" sz="1400" dirty="0">
                          <a:latin typeface="Arial" panose="020B0604020202020204" pitchFamily="34" charset="0"/>
                          <a:cs typeface="Arial" panose="020B0604020202020204" pitchFamily="34" charset="0"/>
                        </a:rPr>
                        <a:t>Making</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38204">
                <a:tc>
                  <a:txBody>
                    <a:bodyPr/>
                    <a:lstStyle/>
                    <a:p>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535490">
                <a:tc>
                  <a:txBody>
                    <a:bodyPr/>
                    <a:lstStyle/>
                    <a:p>
                      <a:r>
                        <a:rPr lang="en-GB" sz="1600" b="1" dirty="0">
                          <a:latin typeface="Arial" panose="020B0604020202020204" pitchFamily="34" charset="0"/>
                          <a:cs typeface="Arial" panose="020B0604020202020204" pitchFamily="34" charset="0"/>
                        </a:rPr>
                        <a:t>2. Types of Visualizations and Their Uses</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7</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18175">
                <a:tc>
                  <a:txBody>
                    <a:bodyPr/>
                    <a:lstStyle/>
                    <a:p>
                      <a:r>
                        <a:rPr lang="en-GB" sz="1400" dirty="0">
                          <a:latin typeface="Arial" panose="020B0604020202020204" pitchFamily="34" charset="0"/>
                          <a:cs typeface="Arial" panose="020B0604020202020204" pitchFamily="34" charset="0"/>
                        </a:rPr>
                        <a:t> 2.1 Line Charts – Spotting Trends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18175">
                <a:tc>
                  <a:txBody>
                    <a:bodyPr/>
                    <a:lstStyle/>
                    <a:p>
                      <a:r>
                        <a:rPr lang="en-GB" sz="1400" dirty="0">
                          <a:latin typeface="Arial" panose="020B0604020202020204" pitchFamily="34" charset="0"/>
                          <a:cs typeface="Arial" panose="020B0604020202020204" pitchFamily="34" charset="0"/>
                        </a:rPr>
                        <a:t> 2.2 Histograms – Understanding Distribution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479123">
                <a:tc>
                  <a:txBody>
                    <a:bodyPr/>
                    <a:lstStyle/>
                    <a:p>
                      <a:r>
                        <a:rPr lang="en-GB" sz="1400" dirty="0">
                          <a:latin typeface="Arial" panose="020B0604020202020204" pitchFamily="34" charset="0"/>
                          <a:cs typeface="Arial" panose="020B0604020202020204" pitchFamily="34" charset="0"/>
                        </a:rPr>
                        <a:t> 2.3 Scatter Plots – Spotting Anomalies and     </a:t>
                      </a:r>
                      <a:r>
                        <a:rPr lang="en-GB" sz="1400" dirty="0">
                          <a:solidFill>
                            <a:schemeClr val="bg1"/>
                          </a:solidFill>
                          <a:latin typeface="Arial" panose="020B0604020202020204" pitchFamily="34" charset="0"/>
                          <a:cs typeface="Arial" panose="020B0604020202020204" pitchFamily="34" charset="0"/>
                        </a:rPr>
                        <a:t>+</a:t>
                      </a:r>
                      <a:r>
                        <a:rPr lang="en-GB" sz="1400" dirty="0">
                          <a:latin typeface="Arial" panose="020B0604020202020204" pitchFamily="34" charset="0"/>
                          <a:cs typeface="Arial" panose="020B0604020202020204" pitchFamily="34" charset="0"/>
                        </a:rPr>
                        <a:t>Relationships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1837">
                <a:tc>
                  <a:txBody>
                    <a:bodyPr/>
                    <a:lstStyle/>
                    <a:p>
                      <a:r>
                        <a:rPr lang="en-GB" sz="1400" dirty="0">
                          <a:latin typeface="Arial" panose="020B0604020202020204" pitchFamily="34" charset="0"/>
                          <a:cs typeface="Arial" panose="020B0604020202020204" pitchFamily="34" charset="0"/>
                        </a:rPr>
                        <a:t> 2.4 Heatmaps – Revealing Patterns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bl>
          </a:graphicData>
        </a:graphic>
      </p:graphicFrame>
      <p:graphicFrame>
        <p:nvGraphicFramePr>
          <p:cNvPr id="10" name="Table 9">
            <a:extLst>
              <a:ext uri="{FF2B5EF4-FFF2-40B4-BE49-F238E27FC236}">
                <a16:creationId xmlns:a16="http://schemas.microsoft.com/office/drawing/2014/main" id="{4FC35237-0EB0-8988-CA68-6EE2F8317BF7}"/>
              </a:ext>
            </a:extLst>
          </p:cNvPr>
          <p:cNvGraphicFramePr>
            <a:graphicFrameLocks noGrp="1"/>
          </p:cNvGraphicFramePr>
          <p:nvPr>
            <p:extLst>
              <p:ext uri="{D42A27DB-BD31-4B8C-83A1-F6EECF244321}">
                <p14:modId xmlns:p14="http://schemas.microsoft.com/office/powerpoint/2010/main" val="1219200781"/>
              </p:ext>
            </p:extLst>
          </p:nvPr>
        </p:nvGraphicFramePr>
        <p:xfrm>
          <a:off x="6096000" y="965617"/>
          <a:ext cx="4902005" cy="5261014"/>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594497">
                <a:tc>
                  <a:txBody>
                    <a:bodyPr/>
                    <a:lstStyle/>
                    <a:p>
                      <a:r>
                        <a:rPr lang="en-GB" sz="1600" b="1" dirty="0">
                          <a:solidFill>
                            <a:sysClr val="windowText" lastClr="000000"/>
                          </a:solidFill>
                          <a:latin typeface="Arial" panose="020B0604020202020204" pitchFamily="34" charset="0"/>
                          <a:cs typeface="Arial" panose="020B0604020202020204" pitchFamily="34" charset="0"/>
                        </a:rPr>
                        <a:t>3. Excel Practical: Hands-on Visualization</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12</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12894">
                <a:tc>
                  <a:txBody>
                    <a:bodyPr/>
                    <a:lstStyle/>
                    <a:p>
                      <a:r>
                        <a:rPr lang="en-GB" sz="1400" spc="64" dirty="0">
                          <a:solidFill>
                            <a:sysClr val="windowText" lastClr="000000"/>
                          </a:solidFill>
                          <a:latin typeface="Arial" panose="020B0604020202020204" pitchFamily="34" charset="0"/>
                          <a:cs typeface="Arial" panose="020B0604020202020204" pitchFamily="34" charset="0"/>
                        </a:rPr>
                        <a:t> 3.1 Overview of Dataset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2894">
                <a:tc>
                  <a:txBody>
                    <a:bodyPr/>
                    <a:lstStyle/>
                    <a:p>
                      <a:r>
                        <a:rPr lang="en-GB" sz="1400" dirty="0">
                          <a:latin typeface="Arial" panose="020B0604020202020204" pitchFamily="34" charset="0"/>
                          <a:cs typeface="Arial" panose="020B0604020202020204" pitchFamily="34" charset="0"/>
                        </a:rPr>
                        <a:t> 3.2 Creating Histograms in Excel</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22693">
                <a:tc>
                  <a:txBody>
                    <a:bodyPr/>
                    <a:lstStyle/>
                    <a:p>
                      <a:r>
                        <a:rPr lang="en-GB" sz="1400" dirty="0">
                          <a:latin typeface="Arial" panose="020B0604020202020204" pitchFamily="34" charset="0"/>
                          <a:cs typeface="Arial" panose="020B0604020202020204" pitchFamily="34" charset="0"/>
                        </a:rPr>
                        <a:t> 3.3 Creating Line Charts in Excel</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15</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12894">
                <a:tc>
                  <a:txBody>
                    <a:bodyPr/>
                    <a:lstStyle/>
                    <a:p>
                      <a:r>
                        <a:rPr lang="en-GB" sz="1400" dirty="0">
                          <a:latin typeface="Arial" panose="020B0604020202020204" pitchFamily="34" charset="0"/>
                          <a:cs typeface="Arial" panose="020B0604020202020204" pitchFamily="34" charset="0"/>
                        </a:rPr>
                        <a:t> 3.4 Creating Scatter Plots in Excel</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12894">
                <a:tc>
                  <a:txBody>
                    <a:bodyPr/>
                    <a:lstStyle/>
                    <a:p>
                      <a:r>
                        <a:rPr lang="en-GB" sz="1400" dirty="0">
                          <a:latin typeface="Arial" panose="020B0604020202020204" pitchFamily="34" charset="0"/>
                          <a:cs typeface="Arial" panose="020B0604020202020204" pitchFamily="34" charset="0"/>
                        </a:rPr>
                        <a:t> 3.5 Bonus Explorations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90529380"/>
                  </a:ext>
                </a:extLst>
              </a:tr>
              <a:tr h="312894">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2421726"/>
                  </a:ext>
                </a:extLst>
              </a:tr>
              <a:tr h="594497">
                <a:tc>
                  <a:txBody>
                    <a:bodyPr/>
                    <a:lstStyle/>
                    <a:p>
                      <a:r>
                        <a:rPr lang="en-GB" sz="1600" b="1" dirty="0">
                          <a:latin typeface="Arial" panose="020B0604020202020204" pitchFamily="34" charset="0"/>
                          <a:cs typeface="Arial" panose="020B0604020202020204" pitchFamily="34" charset="0"/>
                        </a:rPr>
                        <a:t>4. Python Practical: Advanced Visualization</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18</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12894">
                <a:tc>
                  <a:txBody>
                    <a:bodyPr/>
                    <a:lstStyle/>
                    <a:p>
                      <a:r>
                        <a:rPr lang="en-GB" sz="1400" dirty="0">
                          <a:latin typeface="Arial" panose="020B0604020202020204" pitchFamily="34" charset="0"/>
                          <a:cs typeface="Arial" panose="020B0604020202020204" pitchFamily="34" charset="0"/>
                        </a:rPr>
                        <a:t> 4.1 Overview of Python/</a:t>
                      </a:r>
                      <a:r>
                        <a:rPr lang="en-GB" sz="1400" dirty="0" err="1">
                          <a:latin typeface="Arial" panose="020B0604020202020204" pitchFamily="34" charset="0"/>
                          <a:cs typeface="Arial" panose="020B0604020202020204" pitchFamily="34" charset="0"/>
                        </a:rPr>
                        <a:t>Colab</a:t>
                      </a:r>
                      <a:r>
                        <a:rPr lang="en-GB" sz="1400" dirty="0">
                          <a:latin typeface="Arial" panose="020B0604020202020204" pitchFamily="34" charset="0"/>
                          <a:cs typeface="Arial" panose="020B0604020202020204" pitchFamily="34" charset="0"/>
                        </a:rPr>
                        <a:t> Environment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12894">
                <a:tc>
                  <a:txBody>
                    <a:bodyPr/>
                    <a:lstStyle/>
                    <a:p>
                      <a:r>
                        <a:rPr lang="en-GB" sz="1400" dirty="0">
                          <a:latin typeface="Arial" panose="020B0604020202020204" pitchFamily="34" charset="0"/>
                          <a:cs typeface="Arial" panose="020B0604020202020204" pitchFamily="34" charset="0"/>
                        </a:rPr>
                        <a:t> 4.2 Loading and Inspecting Transport Data</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07493">
                <a:tc>
                  <a:txBody>
                    <a:bodyPr/>
                    <a:lstStyle/>
                    <a:p>
                      <a:r>
                        <a:rPr lang="en-GB" sz="1400" dirty="0">
                          <a:latin typeface="Arial" panose="020B0604020202020204" pitchFamily="34" charset="0"/>
                          <a:cs typeface="Arial" panose="020B0604020202020204" pitchFamily="34" charset="0"/>
                        </a:rPr>
                        <a:t> 4.3 Creating Line Charts with Python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12894">
                <a:tc>
                  <a:txBody>
                    <a:bodyPr/>
                    <a:lstStyle/>
                    <a:p>
                      <a:r>
                        <a:rPr lang="en-GB" sz="1400" dirty="0">
                          <a:latin typeface="Arial" panose="020B0604020202020204" pitchFamily="34" charset="0"/>
                          <a:cs typeface="Arial" panose="020B0604020202020204" pitchFamily="34" charset="0"/>
                        </a:rPr>
                        <a:t> 4.4 Creating Histograms with Python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12894">
                <a:tc>
                  <a:txBody>
                    <a:bodyPr/>
                    <a:lstStyle/>
                    <a:p>
                      <a:r>
                        <a:rPr lang="en-GB" sz="1400" dirty="0">
                          <a:latin typeface="Arial" panose="020B0604020202020204" pitchFamily="34" charset="0"/>
                          <a:cs typeface="Arial" panose="020B0604020202020204" pitchFamily="34" charset="0"/>
                        </a:rPr>
                        <a:t> 4.5 Creating Box Plots with Python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312894">
                <a:tc>
                  <a:txBody>
                    <a:bodyPr/>
                    <a:lstStyle/>
                    <a:p>
                      <a:r>
                        <a:rPr lang="en-GB" sz="1400" dirty="0">
                          <a:latin typeface="Arial" panose="020B0604020202020204" pitchFamily="34" charset="0"/>
                          <a:cs typeface="Arial" panose="020B0604020202020204" pitchFamily="34" charset="0"/>
                        </a:rPr>
                        <a:t> 4.6 Creating Heatmaps with Python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312894">
                <a:tc>
                  <a:txBody>
                    <a:bodyPr/>
                    <a:lstStyle/>
                    <a:p>
                      <a:r>
                        <a:rPr lang="en-GB" sz="1400" dirty="0">
                          <a:latin typeface="Arial" panose="020B0604020202020204" pitchFamily="34" charset="0"/>
                          <a:cs typeface="Arial" panose="020B0604020202020204" pitchFamily="34" charset="0"/>
                        </a:rPr>
                        <a:t> 4.7 Interpretation and Insights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bl>
          </a:graphicData>
        </a:graphic>
      </p:graphicFrame>
    </p:spTree>
    <p:extLst>
      <p:ext uri="{BB962C8B-B14F-4D97-AF65-F5344CB8AC3E}">
        <p14:creationId xmlns:p14="http://schemas.microsoft.com/office/powerpoint/2010/main" val="36561064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F6062-D6C2-63EA-CFD3-8E3D5A95843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77EE601-A385-3C8F-8595-1C10320918AB}"/>
              </a:ext>
            </a:extLst>
          </p:cNvPr>
          <p:cNvSpPr txBox="1">
            <a:spLocks noGrp="1"/>
          </p:cNvSpPr>
          <p:nvPr>
            <p:ph type="title"/>
          </p:nvPr>
        </p:nvSpPr>
        <p:spPr>
          <a:xfrm>
            <a:off x="726281" y="412869"/>
            <a:ext cx="4861720"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7. References </a:t>
            </a:r>
            <a:endParaRPr sz="2400" b="1" spc="-13" dirty="0">
              <a:solidFill>
                <a:schemeClr val="bg1"/>
              </a:solidFill>
            </a:endParaRPr>
          </a:p>
        </p:txBody>
      </p:sp>
      <p:sp>
        <p:nvSpPr>
          <p:cNvPr id="8" name="TextBox 7">
            <a:extLst>
              <a:ext uri="{FF2B5EF4-FFF2-40B4-BE49-F238E27FC236}">
                <a16:creationId xmlns:a16="http://schemas.microsoft.com/office/drawing/2014/main" id="{26C23917-53D9-B77F-DA5B-8503AD0F94C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35</a:t>
            </a:r>
            <a:endParaRPr lang="LID4096" sz="1500" dirty="0">
              <a:solidFill>
                <a:schemeClr val="bg1"/>
              </a:solidFill>
            </a:endParaRPr>
          </a:p>
        </p:txBody>
      </p:sp>
      <p:sp>
        <p:nvSpPr>
          <p:cNvPr id="3" name="object 3">
            <a:extLst>
              <a:ext uri="{FF2B5EF4-FFF2-40B4-BE49-F238E27FC236}">
                <a16:creationId xmlns:a16="http://schemas.microsoft.com/office/drawing/2014/main" id="{10DB12CB-A254-A345-5675-9CCDA607ED4F}"/>
              </a:ext>
            </a:extLst>
          </p:cNvPr>
          <p:cNvSpPr txBox="1"/>
          <p:nvPr/>
        </p:nvSpPr>
        <p:spPr>
          <a:xfrm>
            <a:off x="726281" y="2055960"/>
            <a:ext cx="6011976" cy="30024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hlinkClick r:id="rId2"/>
              </a:rPr>
              <a:t> https://youtu.be/_YWwU-gJI5U</a:t>
            </a: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hlinkClick r:id="rId3"/>
              </a:rPr>
              <a:t> https://www.w3schools.com/python/matplotlib_intro.asp</a:t>
            </a: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hlinkClick r:id="rId4"/>
              </a:rPr>
              <a:t> https://www.geeksforgeeks.org/python/python-seaborn-tutorial/</a:t>
            </a: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hlinkClick r:id="rId5"/>
              </a:rPr>
              <a:t> https://youtu.be/eHtZrIb0oWY</a:t>
            </a:r>
            <a:endParaRPr lang="en-GB" sz="1600" dirty="0">
              <a:solidFill>
                <a:sysClr val="windowText" lastClr="000000"/>
              </a:solidFill>
              <a:latin typeface="Arial"/>
              <a:cs typeface="Arial"/>
            </a:endParaRPr>
          </a:p>
        </p:txBody>
      </p:sp>
      <p:sp>
        <p:nvSpPr>
          <p:cNvPr id="4" name="object 6">
            <a:extLst>
              <a:ext uri="{FF2B5EF4-FFF2-40B4-BE49-F238E27FC236}">
                <a16:creationId xmlns:a16="http://schemas.microsoft.com/office/drawing/2014/main" id="{D1968264-E26B-A1DA-1D37-1F27A83B87B9}"/>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ABF347C4-F221-8E73-2710-4FCACE6AA926}"/>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pic>
        <p:nvPicPr>
          <p:cNvPr id="7" name="Picture 6" descr="A person holding a cup of coffee and a computer&#10;&#10;AI-generated content may be incorrect.">
            <a:extLst>
              <a:ext uri="{FF2B5EF4-FFF2-40B4-BE49-F238E27FC236}">
                <a16:creationId xmlns:a16="http://schemas.microsoft.com/office/drawing/2014/main" id="{10994BF7-6C15-8AD3-7C5B-812BC43DAFF3}"/>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874157" y="2055960"/>
            <a:ext cx="4627629" cy="3086781"/>
          </a:xfrm>
          <a:prstGeom prst="rect">
            <a:avLst/>
          </a:prstGeom>
        </p:spPr>
      </p:pic>
      <p:sp>
        <p:nvSpPr>
          <p:cNvPr id="6" name="object 3">
            <a:extLst>
              <a:ext uri="{FF2B5EF4-FFF2-40B4-BE49-F238E27FC236}">
                <a16:creationId xmlns:a16="http://schemas.microsoft.com/office/drawing/2014/main" id="{FF3FF8B2-BDD3-AF17-3F7C-C6D46DEBE7A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7.1 Reference Textbooks &amp; Tutorials </a:t>
            </a:r>
            <a:endParaRPr lang="en-GB" b="1" dirty="0">
              <a:solidFill>
                <a:schemeClr val="tx1"/>
              </a:solidFill>
              <a:latin typeface="Arial"/>
              <a:cs typeface="Arial"/>
            </a:endParaRPr>
          </a:p>
        </p:txBody>
      </p:sp>
    </p:spTree>
    <p:extLst>
      <p:ext uri="{BB962C8B-B14F-4D97-AF65-F5344CB8AC3E}">
        <p14:creationId xmlns:p14="http://schemas.microsoft.com/office/powerpoint/2010/main" val="16686775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75711-C6AC-C661-32F8-1C22B098C55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D39CA27-7278-CCD5-7BCD-703A35466DCE}"/>
              </a:ext>
            </a:extLst>
          </p:cNvPr>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8" name="TextBox 7">
            <a:extLst>
              <a:ext uri="{FF2B5EF4-FFF2-40B4-BE49-F238E27FC236}">
                <a16:creationId xmlns:a16="http://schemas.microsoft.com/office/drawing/2014/main" id="{7EA9D682-8811-B2EC-4541-9500F015930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ii</a:t>
            </a:r>
            <a:endParaRPr lang="LID4096" sz="1500" dirty="0">
              <a:solidFill>
                <a:schemeClr val="bg1"/>
              </a:solidFill>
            </a:endParaRPr>
          </a:p>
        </p:txBody>
      </p:sp>
      <p:sp>
        <p:nvSpPr>
          <p:cNvPr id="5" name="Text Placeholder 2">
            <a:extLst>
              <a:ext uri="{FF2B5EF4-FFF2-40B4-BE49-F238E27FC236}">
                <a16:creationId xmlns:a16="http://schemas.microsoft.com/office/drawing/2014/main" id="{6A563E30-1E0C-1806-3863-E262894907DC}"/>
              </a:ext>
            </a:extLst>
          </p:cNvPr>
          <p:cNvSpPr txBox="1">
            <a:spLocks/>
          </p:cNvSpPr>
          <p:nvPr/>
        </p:nvSpPr>
        <p:spPr>
          <a:xfrm>
            <a:off x="3862196" y="407761"/>
            <a:ext cx="7250303"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GB" dirty="0">
                <a:solidFill>
                  <a:srgbClr val="0070C0"/>
                </a:solidFill>
              </a:rPr>
              <a:t>Lab 5:  Importance of Data Visualization in Transport Research</a:t>
            </a:r>
          </a:p>
        </p:txBody>
      </p:sp>
      <p:sp>
        <p:nvSpPr>
          <p:cNvPr id="7" name="object 6">
            <a:extLst>
              <a:ext uri="{FF2B5EF4-FFF2-40B4-BE49-F238E27FC236}">
                <a16:creationId xmlns:a16="http://schemas.microsoft.com/office/drawing/2014/main" id="{5B0665C0-8545-EF64-063E-453E714F5814}"/>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35C95AF9-214A-EFCD-43A8-F15E26A3788B}"/>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 Importance of Data Visualization in Transport Research</a:t>
            </a:r>
          </a:p>
        </p:txBody>
      </p:sp>
      <p:graphicFrame>
        <p:nvGraphicFramePr>
          <p:cNvPr id="9" name="Table 8">
            <a:extLst>
              <a:ext uri="{FF2B5EF4-FFF2-40B4-BE49-F238E27FC236}">
                <a16:creationId xmlns:a16="http://schemas.microsoft.com/office/drawing/2014/main" id="{4559D070-52B0-5622-045B-12C24A97BFF7}"/>
              </a:ext>
            </a:extLst>
          </p:cNvPr>
          <p:cNvGraphicFramePr>
            <a:graphicFrameLocks noGrp="1"/>
          </p:cNvGraphicFramePr>
          <p:nvPr>
            <p:extLst>
              <p:ext uri="{D42A27DB-BD31-4B8C-83A1-F6EECF244321}">
                <p14:modId xmlns:p14="http://schemas.microsoft.com/office/powerpoint/2010/main" val="2011095357"/>
              </p:ext>
            </p:extLst>
          </p:nvPr>
        </p:nvGraphicFramePr>
        <p:xfrm>
          <a:off x="726282" y="1122804"/>
          <a:ext cx="4902005" cy="4148371"/>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318175">
                <a:tc>
                  <a:txBody>
                    <a:bodyPr/>
                    <a:lstStyle/>
                    <a:p>
                      <a:r>
                        <a:rPr lang="en-GB" sz="1600" b="1" dirty="0">
                          <a:solidFill>
                            <a:sysClr val="windowText" lastClr="000000"/>
                          </a:solidFill>
                          <a:latin typeface="Arial"/>
                          <a:cs typeface="Arial"/>
                        </a:rPr>
                        <a:t>5. Comparative Discussion: Excel vs Python Approaches</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26</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18175">
                <a:tc>
                  <a:txBody>
                    <a:bodyPr/>
                    <a:lstStyle/>
                    <a:p>
                      <a:r>
                        <a:rPr lang="en-GB" sz="1400" spc="64" dirty="0">
                          <a:solidFill>
                            <a:sysClr val="windowText" lastClr="000000"/>
                          </a:solidFill>
                          <a:latin typeface="Arial"/>
                          <a:cs typeface="Arial"/>
                        </a:rPr>
                        <a:t> 5.1 Strengths and Limitations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8175">
                <a:tc>
                  <a:txBody>
                    <a:bodyPr/>
                    <a:lstStyle/>
                    <a:p>
                      <a:r>
                        <a:rPr lang="en-GB" sz="1400" dirty="0">
                          <a:latin typeface="Arial" panose="020B0604020202020204" pitchFamily="34" charset="0"/>
                          <a:cs typeface="Arial" panose="020B0604020202020204" pitchFamily="34" charset="0"/>
                        </a:rPr>
                        <a:t> 5.2 When to Choose Each Tool</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18175">
                <a:tc>
                  <a:txBody>
                    <a:bodyPr/>
                    <a:lstStyle/>
                    <a:p>
                      <a:r>
                        <a:rPr lang="en-GB" sz="1400" dirty="0">
                          <a:latin typeface="Arial" panose="020B0604020202020204" pitchFamily="34" charset="0"/>
                          <a:cs typeface="Arial" panose="020B0604020202020204" pitchFamily="34" charset="0"/>
                        </a:rPr>
                        <a:t> 5.3 Integrating Results for Reports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95965716"/>
                  </a:ext>
                </a:extLst>
              </a:tr>
              <a:tr h="318175">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42117995"/>
                  </a:ext>
                </a:extLst>
              </a:tr>
              <a:tr h="318175">
                <a:tc>
                  <a:txBody>
                    <a:bodyPr/>
                    <a:lstStyle/>
                    <a:p>
                      <a:r>
                        <a:rPr lang="en-GB" sz="1600" b="1" dirty="0">
                          <a:latin typeface="Arial" panose="020B0604020202020204" pitchFamily="34" charset="0"/>
                          <a:cs typeface="Arial" panose="020B0604020202020204" pitchFamily="34" charset="0"/>
                        </a:rPr>
                        <a:t>6. Summary and Reflections</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30</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86641738"/>
                  </a:ext>
                </a:extLst>
              </a:tr>
              <a:tr h="318175">
                <a:tc>
                  <a:txBody>
                    <a:bodyPr/>
                    <a:lstStyle/>
                    <a:p>
                      <a:r>
                        <a:rPr lang="en-GB" sz="1400" dirty="0">
                          <a:latin typeface="Arial" panose="020B0604020202020204" pitchFamily="34" charset="0"/>
                          <a:cs typeface="Arial" panose="020B0604020202020204" pitchFamily="34" charset="0"/>
                        </a:rPr>
                        <a:t> 6.1 Why Visualization is Essential</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18175">
                <a:tc>
                  <a:txBody>
                    <a:bodyPr/>
                    <a:lstStyle/>
                    <a:p>
                      <a:r>
                        <a:rPr lang="en-GB" sz="1400" dirty="0">
                          <a:latin typeface="Arial" panose="020B0604020202020204" pitchFamily="34" charset="0"/>
                          <a:cs typeface="Arial" panose="020B0604020202020204" pitchFamily="34" charset="0"/>
                        </a:rPr>
                        <a:t> 6.2 Supporting Transport Planning</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290754">
                <a:tc>
                  <a:txBody>
                    <a:bodyPr/>
                    <a:lstStyle/>
                    <a:p>
                      <a:r>
                        <a:rPr lang="en-GB" sz="1400" dirty="0">
                          <a:latin typeface="Arial" panose="020B0604020202020204" pitchFamily="34" charset="0"/>
                          <a:cs typeface="Arial" panose="020B0604020202020204" pitchFamily="34" charset="0"/>
                        </a:rPr>
                        <a:t> 6.3 Home Assignment for Students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38204">
                <a:tc>
                  <a:txBody>
                    <a:bodyPr/>
                    <a:lstStyle/>
                    <a:p>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36186">
                <a:tc>
                  <a:txBody>
                    <a:bodyPr/>
                    <a:lstStyle/>
                    <a:p>
                      <a:r>
                        <a:rPr lang="en-GB" sz="1600" b="1" dirty="0">
                          <a:latin typeface="Arial" panose="020B0604020202020204" pitchFamily="34" charset="0"/>
                          <a:cs typeface="Arial" panose="020B0604020202020204" pitchFamily="34" charset="0"/>
                        </a:rPr>
                        <a:t>7. References</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34</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18175">
                <a:tc>
                  <a:txBody>
                    <a:bodyPr/>
                    <a:lstStyle/>
                    <a:p>
                      <a:r>
                        <a:rPr lang="en-GB" sz="1400" dirty="0">
                          <a:latin typeface="Arial" panose="020B0604020202020204" pitchFamily="34" charset="0"/>
                          <a:cs typeface="Arial" panose="020B0604020202020204" pitchFamily="34" charset="0"/>
                        </a:rPr>
                        <a:t> 7.1 Reference Textbooks &amp; Tutorials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bl>
          </a:graphicData>
        </a:graphic>
      </p:graphicFrame>
    </p:spTree>
    <p:extLst>
      <p:ext uri="{BB962C8B-B14F-4D97-AF65-F5344CB8AC3E}">
        <p14:creationId xmlns:p14="http://schemas.microsoft.com/office/powerpoint/2010/main" val="4145822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2988B-FB12-14B6-3A7F-D7B7FEF55AB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CD90319-D4C7-183A-5FFD-BDA1F005E5B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a:t>
            </a:r>
            <a:endParaRPr lang="LID4096" sz="1500" dirty="0">
              <a:solidFill>
                <a:schemeClr val="bg1"/>
              </a:solidFill>
            </a:endParaRPr>
          </a:p>
        </p:txBody>
      </p:sp>
      <p:sp>
        <p:nvSpPr>
          <p:cNvPr id="5" name="object 6">
            <a:extLst>
              <a:ext uri="{FF2B5EF4-FFF2-40B4-BE49-F238E27FC236}">
                <a16:creationId xmlns:a16="http://schemas.microsoft.com/office/drawing/2014/main" id="{53831D57-401F-3676-F65D-41930514D30C}"/>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442F87AC-A746-70EC-F56D-E97369999B13}"/>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7" name="Rectangle 6">
            <a:extLst>
              <a:ext uri="{FF2B5EF4-FFF2-40B4-BE49-F238E27FC236}">
                <a16:creationId xmlns:a16="http://schemas.microsoft.com/office/drawing/2014/main" id="{14E3140A-5BA4-4FC4-37C6-2225A832E795}"/>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a:t>
            </a:r>
          </a:p>
          <a:p>
            <a:pPr algn="ctr"/>
            <a:r>
              <a:rPr lang="en-US" sz="3200" b="1" dirty="0">
                <a:solidFill>
                  <a:schemeClr val="bg1"/>
                </a:solidFill>
              </a:rPr>
              <a:t>Objective</a:t>
            </a:r>
            <a:endParaRPr lang="en-US" sz="32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09470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F31F-D0D4-4E7E-77D0-C55CDD37BFF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A8AB1A4-AB0C-CDF4-0A4C-E8B9A34B2F54}"/>
              </a:ext>
            </a:extLst>
          </p:cNvPr>
          <p:cNvSpPr txBox="1">
            <a:spLocks noGrp="1"/>
          </p:cNvSpPr>
          <p:nvPr>
            <p:ph type="title"/>
          </p:nvPr>
        </p:nvSpPr>
        <p:spPr>
          <a:xfrm>
            <a:off x="726280" y="403415"/>
            <a:ext cx="4815875"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0.1 Learning Objectives</a:t>
            </a:r>
            <a:endParaRPr sz="2400" b="1" spc="-13" dirty="0">
              <a:solidFill>
                <a:schemeClr val="bg1"/>
              </a:solidFill>
            </a:endParaRPr>
          </a:p>
        </p:txBody>
      </p:sp>
      <p:sp>
        <p:nvSpPr>
          <p:cNvPr id="8" name="TextBox 7">
            <a:extLst>
              <a:ext uri="{FF2B5EF4-FFF2-40B4-BE49-F238E27FC236}">
                <a16:creationId xmlns:a16="http://schemas.microsoft.com/office/drawing/2014/main" id="{EC605294-A2FF-1FE7-E33C-C002E8AE196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graphicFrame>
        <p:nvGraphicFramePr>
          <p:cNvPr id="3" name="Table 2">
            <a:extLst>
              <a:ext uri="{FF2B5EF4-FFF2-40B4-BE49-F238E27FC236}">
                <a16:creationId xmlns:a16="http://schemas.microsoft.com/office/drawing/2014/main" id="{4DDB1A39-CA4F-78E6-3671-43117EF600BC}"/>
              </a:ext>
            </a:extLst>
          </p:cNvPr>
          <p:cNvGraphicFramePr>
            <a:graphicFrameLocks noGrp="1"/>
          </p:cNvGraphicFramePr>
          <p:nvPr>
            <p:extLst>
              <p:ext uri="{D42A27DB-BD31-4B8C-83A1-F6EECF244321}">
                <p14:modId xmlns:p14="http://schemas.microsoft.com/office/powerpoint/2010/main" val="2864019251"/>
              </p:ext>
            </p:extLst>
          </p:nvPr>
        </p:nvGraphicFramePr>
        <p:xfrm>
          <a:off x="726280" y="908164"/>
          <a:ext cx="10739436" cy="5307604"/>
        </p:xfrm>
        <a:graphic>
          <a:graphicData uri="http://schemas.openxmlformats.org/drawingml/2006/table">
            <a:tbl>
              <a:tblPr firstRow="1" bandRow="1">
                <a:tableStyleId>{3C2FFA5D-87B4-456A-9821-1D502468CF0F}</a:tableStyleId>
              </a:tblPr>
              <a:tblGrid>
                <a:gridCol w="999674">
                  <a:extLst>
                    <a:ext uri="{9D8B030D-6E8A-4147-A177-3AD203B41FA5}">
                      <a16:colId xmlns:a16="http://schemas.microsoft.com/office/drawing/2014/main" val="2616392170"/>
                    </a:ext>
                  </a:extLst>
                </a:gridCol>
                <a:gridCol w="6244396">
                  <a:extLst>
                    <a:ext uri="{9D8B030D-6E8A-4147-A177-3AD203B41FA5}">
                      <a16:colId xmlns:a16="http://schemas.microsoft.com/office/drawing/2014/main" val="3585380364"/>
                    </a:ext>
                  </a:extLst>
                </a:gridCol>
                <a:gridCol w="1165122">
                  <a:extLst>
                    <a:ext uri="{9D8B030D-6E8A-4147-A177-3AD203B41FA5}">
                      <a16:colId xmlns:a16="http://schemas.microsoft.com/office/drawing/2014/main" val="1889871623"/>
                    </a:ext>
                  </a:extLst>
                </a:gridCol>
                <a:gridCol w="1107985">
                  <a:extLst>
                    <a:ext uri="{9D8B030D-6E8A-4147-A177-3AD203B41FA5}">
                      <a16:colId xmlns:a16="http://schemas.microsoft.com/office/drawing/2014/main" val="3367541523"/>
                    </a:ext>
                  </a:extLst>
                </a:gridCol>
                <a:gridCol w="1222259">
                  <a:extLst>
                    <a:ext uri="{9D8B030D-6E8A-4147-A177-3AD203B41FA5}">
                      <a16:colId xmlns:a16="http://schemas.microsoft.com/office/drawing/2014/main" val="2990742582"/>
                    </a:ext>
                  </a:extLst>
                </a:gridCol>
              </a:tblGrid>
              <a:tr h="658323">
                <a:tc>
                  <a:txBody>
                    <a:bodyPr/>
                    <a:lstStyle/>
                    <a:p>
                      <a:r>
                        <a:rPr lang="en-GB" sz="1800" dirty="0"/>
                        <a:t>Section No</a:t>
                      </a:r>
                      <a:endParaRPr lang="en-AT" sz="1800" dirty="0"/>
                    </a:p>
                  </a:txBody>
                  <a:tcPr/>
                </a:tc>
                <a:tc>
                  <a:txBody>
                    <a:bodyPr/>
                    <a:lstStyle/>
                    <a:p>
                      <a:r>
                        <a:rPr lang="en-GB" sz="1800" dirty="0"/>
                        <a:t>Learning Objective</a:t>
                      </a:r>
                      <a:endParaRPr lang="en-AT" sz="1800" dirty="0"/>
                    </a:p>
                  </a:txBody>
                  <a:tcPr/>
                </a:tc>
                <a:tc>
                  <a:txBody>
                    <a:bodyPr/>
                    <a:lstStyle/>
                    <a:p>
                      <a:r>
                        <a:rPr lang="en-GB" sz="1800" dirty="0"/>
                        <a:t>Activity Type</a:t>
                      </a:r>
                      <a:endParaRPr lang="en-AT" sz="1800" dirty="0"/>
                    </a:p>
                  </a:txBody>
                  <a:tcPr/>
                </a:tc>
                <a:tc>
                  <a:txBody>
                    <a:bodyPr/>
                    <a:lstStyle/>
                    <a:p>
                      <a:r>
                        <a:rPr lang="en-GB" sz="1800" dirty="0"/>
                        <a:t>Activity Done by </a:t>
                      </a:r>
                      <a:endParaRPr lang="en-AT" sz="1800" dirty="0"/>
                    </a:p>
                  </a:txBody>
                  <a:tcPr/>
                </a:tc>
                <a:tc>
                  <a:txBody>
                    <a:bodyPr/>
                    <a:lstStyle/>
                    <a:p>
                      <a:r>
                        <a:rPr lang="en-GB" sz="1800" dirty="0"/>
                        <a:t>Allocated Time</a:t>
                      </a:r>
                      <a:endParaRPr lang="en-AT" sz="1800" dirty="0"/>
                    </a:p>
                  </a:txBody>
                  <a:tcPr/>
                </a:tc>
                <a:extLst>
                  <a:ext uri="{0D108BD9-81ED-4DB2-BD59-A6C34878D82A}">
                    <a16:rowId xmlns:a16="http://schemas.microsoft.com/office/drawing/2014/main" val="2714679606"/>
                  </a:ext>
                </a:extLst>
              </a:tr>
              <a:tr h="658323">
                <a:tc>
                  <a:txBody>
                    <a:bodyPr/>
                    <a:lstStyle/>
                    <a:p>
                      <a:r>
                        <a:rPr lang="en-GB" sz="1800" dirty="0"/>
                        <a:t>1</a:t>
                      </a:r>
                      <a:endParaRPr lang="en-AT" sz="1800" dirty="0"/>
                    </a:p>
                  </a:txBody>
                  <a:tcPr/>
                </a:tc>
                <a:tc>
                  <a:txBody>
                    <a:bodyPr/>
                    <a:lstStyle/>
                    <a:p>
                      <a:r>
                        <a:rPr lang="en-GB" sz="1800" dirty="0"/>
                        <a:t>Explain the role and importance of data visualization in transport research</a:t>
                      </a:r>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Lecture</a:t>
                      </a:r>
                      <a:endParaRPr lang="en-AT" sz="1800" dirty="0"/>
                    </a:p>
                    <a:p>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Teacher</a:t>
                      </a:r>
                      <a:endParaRPr lang="en-AT" sz="1800" dirty="0"/>
                    </a:p>
                  </a:txBody>
                  <a:tcPr/>
                </a:tc>
                <a:tc>
                  <a:txBody>
                    <a:bodyPr/>
                    <a:lstStyle/>
                    <a:p>
                      <a:r>
                        <a:rPr lang="en-GB" sz="1800" dirty="0"/>
                        <a:t>15 minutes</a:t>
                      </a:r>
                      <a:endParaRPr lang="en-AT" sz="1800" dirty="0"/>
                    </a:p>
                  </a:txBody>
                  <a:tcPr/>
                </a:tc>
                <a:extLst>
                  <a:ext uri="{0D108BD9-81ED-4DB2-BD59-A6C34878D82A}">
                    <a16:rowId xmlns:a16="http://schemas.microsoft.com/office/drawing/2014/main" val="4253387704"/>
                  </a:ext>
                </a:extLst>
              </a:tr>
              <a:tr h="658323">
                <a:tc>
                  <a:txBody>
                    <a:bodyPr/>
                    <a:lstStyle/>
                    <a:p>
                      <a:r>
                        <a:rPr lang="en-GB" sz="1800" dirty="0"/>
                        <a:t>2</a:t>
                      </a:r>
                      <a:endParaRPr lang="en-AT" sz="1800" dirty="0"/>
                    </a:p>
                  </a:txBody>
                  <a:tcPr/>
                </a:tc>
                <a:tc>
                  <a:txBody>
                    <a:bodyPr/>
                    <a:lstStyle/>
                    <a:p>
                      <a:r>
                        <a:rPr lang="en-GB" sz="1800" dirty="0"/>
                        <a:t>Identify and describe key visualization types (line charts, histograms, scatter plots, heatmaps)</a:t>
                      </a:r>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Lecture</a:t>
                      </a:r>
                      <a:endParaRPr lang="en-AT" sz="1800" dirty="0"/>
                    </a:p>
                    <a:p>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Teacher</a:t>
                      </a:r>
                      <a:endParaRPr lang="en-AT" sz="1800" dirty="0"/>
                    </a:p>
                  </a:txBody>
                  <a:tcPr/>
                </a:tc>
                <a:tc>
                  <a:txBody>
                    <a:bodyPr/>
                    <a:lstStyle/>
                    <a:p>
                      <a:r>
                        <a:rPr lang="en-GB" sz="1800" dirty="0"/>
                        <a:t>15 minutes</a:t>
                      </a:r>
                      <a:endParaRPr lang="en-AT" sz="1800" dirty="0"/>
                    </a:p>
                  </a:txBody>
                  <a:tcPr/>
                </a:tc>
                <a:extLst>
                  <a:ext uri="{0D108BD9-81ED-4DB2-BD59-A6C34878D82A}">
                    <a16:rowId xmlns:a16="http://schemas.microsoft.com/office/drawing/2014/main" val="2220559623"/>
                  </a:ext>
                </a:extLst>
              </a:tr>
              <a:tr h="658323">
                <a:tc>
                  <a:txBody>
                    <a:bodyPr/>
                    <a:lstStyle/>
                    <a:p>
                      <a:r>
                        <a:rPr lang="en-GB" sz="1800" dirty="0"/>
                        <a:t>2</a:t>
                      </a:r>
                      <a:endParaRPr lang="en-AT" sz="1800" dirty="0"/>
                    </a:p>
                  </a:txBody>
                  <a:tcPr/>
                </a:tc>
                <a:tc>
                  <a:txBody>
                    <a:bodyPr/>
                    <a:lstStyle/>
                    <a:p>
                      <a:r>
                        <a:rPr lang="en-GB" sz="1800" dirty="0"/>
                        <a:t>Interpret visualizations to uncover trends, distributions, anomalies, and patterns</a:t>
                      </a:r>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Lecture</a:t>
                      </a:r>
                      <a:endParaRPr lang="en-AT" sz="1800" dirty="0"/>
                    </a:p>
                    <a:p>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Teacher</a:t>
                      </a:r>
                      <a:endParaRPr lang="en-AT" sz="1800" dirty="0"/>
                    </a:p>
                  </a:txBody>
                  <a:tcPr/>
                </a:tc>
                <a:tc>
                  <a:txBody>
                    <a:bodyPr/>
                    <a:lstStyle/>
                    <a:p>
                      <a:r>
                        <a:rPr lang="en-GB" sz="1800" dirty="0"/>
                        <a:t>15 minutes</a:t>
                      </a:r>
                      <a:endParaRPr lang="en-AT" sz="1800" dirty="0"/>
                    </a:p>
                  </a:txBody>
                  <a:tcPr/>
                </a:tc>
                <a:extLst>
                  <a:ext uri="{0D108BD9-81ED-4DB2-BD59-A6C34878D82A}">
                    <a16:rowId xmlns:a16="http://schemas.microsoft.com/office/drawing/2014/main" val="958506616"/>
                  </a:ext>
                </a:extLst>
              </a:tr>
              <a:tr h="658323">
                <a:tc>
                  <a:txBody>
                    <a:bodyPr/>
                    <a:lstStyle/>
                    <a:p>
                      <a:r>
                        <a:rPr lang="en-GB" sz="1800" dirty="0"/>
                        <a:t>3</a:t>
                      </a:r>
                      <a:endParaRPr lang="en-AT" sz="1800" dirty="0"/>
                    </a:p>
                  </a:txBody>
                  <a:tcPr/>
                </a:tc>
                <a:tc>
                  <a:txBody>
                    <a:bodyPr/>
                    <a:lstStyle/>
                    <a:p>
                      <a:r>
                        <a:rPr lang="en-GB" sz="1800" dirty="0"/>
                        <a:t>Create and analyse visualizations in Excel (histograms, line charts, scatter plots)</a:t>
                      </a:r>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Practical</a:t>
                      </a:r>
                      <a:endParaRPr lang="en-AT" sz="1800" dirty="0"/>
                    </a:p>
                    <a:p>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err="1"/>
                        <a:t>Teacher+Students</a:t>
                      </a:r>
                      <a:endParaRPr lang="en-AT" sz="1800" dirty="0"/>
                    </a:p>
                  </a:txBody>
                  <a:tcPr/>
                </a:tc>
                <a:tc>
                  <a:txBody>
                    <a:bodyPr/>
                    <a:lstStyle/>
                    <a:p>
                      <a:r>
                        <a:rPr lang="en-GB" sz="1800" dirty="0"/>
                        <a:t>35 minutes</a:t>
                      </a:r>
                      <a:endParaRPr lang="en-AT" sz="1800" dirty="0"/>
                    </a:p>
                  </a:txBody>
                  <a:tcPr/>
                </a:tc>
                <a:extLst>
                  <a:ext uri="{0D108BD9-81ED-4DB2-BD59-A6C34878D82A}">
                    <a16:rowId xmlns:a16="http://schemas.microsoft.com/office/drawing/2014/main" val="1570552019"/>
                  </a:ext>
                </a:extLst>
              </a:tr>
              <a:tr h="658323">
                <a:tc>
                  <a:txBody>
                    <a:bodyPr/>
                    <a:lstStyle/>
                    <a:p>
                      <a:r>
                        <a:rPr lang="en-GB" sz="1800" dirty="0"/>
                        <a:t>4</a:t>
                      </a:r>
                      <a:endParaRPr lang="en-AT" sz="1800" dirty="0"/>
                    </a:p>
                  </a:txBody>
                  <a:tcPr/>
                </a:tc>
                <a:tc>
                  <a:txBody>
                    <a:bodyPr/>
                    <a:lstStyle/>
                    <a:p>
                      <a:r>
                        <a:rPr lang="en-GB" sz="1800" dirty="0"/>
                        <a:t>Develop advanced visualizations in Python/</a:t>
                      </a:r>
                      <a:r>
                        <a:rPr lang="en-GB" sz="1800" dirty="0" err="1"/>
                        <a:t>Colab</a:t>
                      </a:r>
                      <a:r>
                        <a:rPr lang="en-GB" sz="1800" dirty="0"/>
                        <a:t> (line charts, histograms, box plots, heatmaps)</a:t>
                      </a:r>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Practical</a:t>
                      </a:r>
                      <a:endParaRPr lang="en-AT" sz="1800" dirty="0"/>
                    </a:p>
                    <a:p>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err="1"/>
                        <a:t>Teacher+Students</a:t>
                      </a:r>
                      <a:endParaRPr lang="en-AT" sz="1800" dirty="0"/>
                    </a:p>
                  </a:txBody>
                  <a:tcPr/>
                </a:tc>
                <a:tc>
                  <a:txBody>
                    <a:bodyPr/>
                    <a:lstStyle/>
                    <a:p>
                      <a:r>
                        <a:rPr lang="en-GB" sz="1800" dirty="0"/>
                        <a:t>45 minutes</a:t>
                      </a:r>
                      <a:endParaRPr lang="en-AT" sz="1800" dirty="0"/>
                    </a:p>
                  </a:txBody>
                  <a:tcPr/>
                </a:tc>
                <a:extLst>
                  <a:ext uri="{0D108BD9-81ED-4DB2-BD59-A6C34878D82A}">
                    <a16:rowId xmlns:a16="http://schemas.microsoft.com/office/drawing/2014/main" val="2444766040"/>
                  </a:ext>
                </a:extLst>
              </a:tr>
              <a:tr h="658323">
                <a:tc>
                  <a:txBody>
                    <a:bodyPr/>
                    <a:lstStyle/>
                    <a:p>
                      <a:r>
                        <a:rPr lang="en-GB" sz="1800" dirty="0"/>
                        <a:t>5, 6</a:t>
                      </a:r>
                      <a:endParaRPr lang="en-AT" sz="1800" dirty="0"/>
                    </a:p>
                  </a:txBody>
                  <a:tcPr/>
                </a:tc>
                <a:tc>
                  <a:txBody>
                    <a:bodyPr/>
                    <a:lstStyle/>
                    <a:p>
                      <a:r>
                        <a:rPr lang="en-GB" sz="1800" dirty="0"/>
                        <a:t>Compare strengths, limitations, and integration of Excel and Python outputs, Home Assignment Explanation</a:t>
                      </a:r>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Lecture</a:t>
                      </a:r>
                      <a:endParaRPr lang="en-AT" sz="1800" dirty="0"/>
                    </a:p>
                    <a:p>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Teacher</a:t>
                      </a:r>
                      <a:endParaRPr lang="en-AT" sz="1800" dirty="0"/>
                    </a:p>
                  </a:txBody>
                  <a:tcPr/>
                </a:tc>
                <a:tc>
                  <a:txBody>
                    <a:bodyPr/>
                    <a:lstStyle/>
                    <a:p>
                      <a:r>
                        <a:rPr lang="en-GB" sz="1800" dirty="0"/>
                        <a:t>10 minutes</a:t>
                      </a:r>
                      <a:endParaRPr lang="en-AT" sz="1800" dirty="0"/>
                    </a:p>
                  </a:txBody>
                  <a:tcPr/>
                </a:tc>
                <a:extLst>
                  <a:ext uri="{0D108BD9-81ED-4DB2-BD59-A6C34878D82A}">
                    <a16:rowId xmlns:a16="http://schemas.microsoft.com/office/drawing/2014/main" val="4230232666"/>
                  </a:ext>
                </a:extLst>
              </a:tr>
              <a:tr h="699343">
                <a:tc>
                  <a:txBody>
                    <a:bodyPr/>
                    <a:lstStyle/>
                    <a:p>
                      <a:endParaRPr lang="en-AT" sz="1800" b="1" dirty="0"/>
                    </a:p>
                  </a:txBody>
                  <a:tcPr/>
                </a:tc>
                <a:tc>
                  <a:txBody>
                    <a:bodyPr/>
                    <a:lstStyle/>
                    <a:p>
                      <a:r>
                        <a:rPr lang="en-GB" sz="1800" b="1" dirty="0"/>
                        <a:t>TOTAL</a:t>
                      </a:r>
                      <a:endParaRPr lang="en-AT" sz="1800" b="1" dirty="0"/>
                    </a:p>
                  </a:txBody>
                  <a:tcPr/>
                </a:tc>
                <a:tc>
                  <a:txBody>
                    <a:bodyPr/>
                    <a:lstStyle/>
                    <a:p>
                      <a:endParaRPr lang="en-AT" sz="1800" b="1" dirty="0"/>
                    </a:p>
                  </a:txBody>
                  <a:tcPr/>
                </a:tc>
                <a:tc>
                  <a:txBody>
                    <a:bodyPr/>
                    <a:lstStyle/>
                    <a:p>
                      <a:endParaRPr lang="en-AT" sz="1800" b="1" dirty="0"/>
                    </a:p>
                  </a:txBody>
                  <a:tcPr/>
                </a:tc>
                <a:tc>
                  <a:txBody>
                    <a:bodyPr/>
                    <a:lstStyle/>
                    <a:p>
                      <a:r>
                        <a:rPr lang="en-GB" sz="1800" b="1" dirty="0"/>
                        <a:t>135 minutes</a:t>
                      </a:r>
                      <a:endParaRPr lang="en-AT" sz="1800" b="1" dirty="0"/>
                    </a:p>
                  </a:txBody>
                  <a:tcPr/>
                </a:tc>
                <a:extLst>
                  <a:ext uri="{0D108BD9-81ED-4DB2-BD59-A6C34878D82A}">
                    <a16:rowId xmlns:a16="http://schemas.microsoft.com/office/drawing/2014/main" val="410515700"/>
                  </a:ext>
                </a:extLst>
              </a:tr>
            </a:tbl>
          </a:graphicData>
        </a:graphic>
      </p:graphicFrame>
      <p:sp>
        <p:nvSpPr>
          <p:cNvPr id="6" name="object 6">
            <a:extLst>
              <a:ext uri="{FF2B5EF4-FFF2-40B4-BE49-F238E27FC236}">
                <a16:creationId xmlns:a16="http://schemas.microsoft.com/office/drawing/2014/main" id="{C7277960-420C-346D-0BF5-D1385940113F}"/>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7" name="object 6">
            <a:extLst>
              <a:ext uri="{FF2B5EF4-FFF2-40B4-BE49-F238E27FC236}">
                <a16:creationId xmlns:a16="http://schemas.microsoft.com/office/drawing/2014/main" id="{4C397FCE-2FEC-A1A2-9700-8B79FE6ED68F}"/>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Tree>
    <p:extLst>
      <p:ext uri="{BB962C8B-B14F-4D97-AF65-F5344CB8AC3E}">
        <p14:creationId xmlns:p14="http://schemas.microsoft.com/office/powerpoint/2010/main" val="203342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52334-29FB-7B84-EB02-B3345CFE492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5588083-DC5B-A4AA-B17D-4E3B3B16942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sp>
        <p:nvSpPr>
          <p:cNvPr id="5" name="object 6">
            <a:extLst>
              <a:ext uri="{FF2B5EF4-FFF2-40B4-BE49-F238E27FC236}">
                <a16:creationId xmlns:a16="http://schemas.microsoft.com/office/drawing/2014/main" id="{5EF81F9C-D379-9280-742C-79AEB91AD8B6}"/>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19A7A17A-5ECD-23D4-3B82-E94D88C52FC8}"/>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7" name="Rectangle 6">
            <a:extLst>
              <a:ext uri="{FF2B5EF4-FFF2-40B4-BE49-F238E27FC236}">
                <a16:creationId xmlns:a16="http://schemas.microsoft.com/office/drawing/2014/main" id="{A6513E13-8DBD-A016-E3A4-A187F838887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a:t>
            </a:r>
            <a:br>
              <a:rPr lang="en-US" sz="3200" b="1" dirty="0">
                <a:solidFill>
                  <a:schemeClr val="bg1"/>
                </a:solidFill>
              </a:rPr>
            </a:br>
            <a:br>
              <a:rPr lang="en-US" sz="3200" b="1" dirty="0">
                <a:solidFill>
                  <a:schemeClr val="bg1"/>
                </a:solidFill>
              </a:rPr>
            </a:br>
            <a:r>
              <a:rPr lang="en-GB" sz="3200" b="1" dirty="0">
                <a:solidFill>
                  <a:schemeClr val="bg1"/>
                </a:solidFill>
              </a:rPr>
              <a:t>Introduction to Data Visualization in Transport Research</a:t>
            </a:r>
            <a:endParaRPr lang="en-US" sz="32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18468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6D0EB-1F88-A35E-E212-8E96751EBAB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0163D78-74C5-F7AF-34DA-3A9CF3E4D980}"/>
              </a:ext>
            </a:extLst>
          </p:cNvPr>
          <p:cNvSpPr txBox="1">
            <a:spLocks noGrp="1"/>
          </p:cNvSpPr>
          <p:nvPr>
            <p:ph type="title"/>
          </p:nvPr>
        </p:nvSpPr>
        <p:spPr>
          <a:xfrm>
            <a:off x="726281" y="412869"/>
            <a:ext cx="75904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Introduction to Data Visualization in Transport Research</a:t>
            </a:r>
            <a:endParaRPr sz="2400" b="1" spc="-13" dirty="0">
              <a:solidFill>
                <a:schemeClr val="bg1"/>
              </a:solidFill>
            </a:endParaRPr>
          </a:p>
        </p:txBody>
      </p:sp>
      <p:sp>
        <p:nvSpPr>
          <p:cNvPr id="8" name="TextBox 7">
            <a:extLst>
              <a:ext uri="{FF2B5EF4-FFF2-40B4-BE49-F238E27FC236}">
                <a16:creationId xmlns:a16="http://schemas.microsoft.com/office/drawing/2014/main" id="{B7CD64E0-8036-0445-FBF1-FDF443F5BA4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298A624B-D5F7-1CD7-FF96-89FC7954EABA}"/>
              </a:ext>
            </a:extLst>
          </p:cNvPr>
          <p:cNvSpPr txBox="1"/>
          <p:nvPr/>
        </p:nvSpPr>
        <p:spPr>
          <a:xfrm>
            <a:off x="726281" y="1446713"/>
            <a:ext cx="7002576" cy="490039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Simplifies large and complex transport datasets.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Reveals patterns, trends, and anomalies that are not obvious in raw data.</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Enhances communication and engagement with stakeholders.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Supports transparent, evidence-based decision-making.</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Saves time and reduces the risk of misinterpretation or errors.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190500" defTabSz="1175644" hangingPunct="1">
              <a:lnSpc>
                <a:spcPct val="150000"/>
              </a:lnSpc>
              <a:spcBef>
                <a:spcPts val="129"/>
              </a:spcBef>
            </a:pPr>
            <a:r>
              <a:rPr lang="en-US" sz="1600" i="1" dirty="0">
                <a:solidFill>
                  <a:sysClr val="windowText" lastClr="000000"/>
                </a:solidFill>
                <a:latin typeface="Arial"/>
                <a:cs typeface="Arial"/>
              </a:rPr>
              <a:t>"Data visualization is the bridge between complex data and human understanding."</a:t>
            </a:r>
          </a:p>
        </p:txBody>
      </p:sp>
      <p:pic>
        <p:nvPicPr>
          <p:cNvPr id="1026" name="Picture 2">
            <a:extLst>
              <a:ext uri="{FF2B5EF4-FFF2-40B4-BE49-F238E27FC236}">
                <a16:creationId xmlns:a16="http://schemas.microsoft.com/office/drawing/2014/main" id="{B0055613-BA10-4C35-E0EF-CAB68E6E85C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00257" y="2090773"/>
            <a:ext cx="4021273" cy="311547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6">
            <a:extLst>
              <a:ext uri="{FF2B5EF4-FFF2-40B4-BE49-F238E27FC236}">
                <a16:creationId xmlns:a16="http://schemas.microsoft.com/office/drawing/2014/main" id="{4D02AD30-D3F2-5246-FD7A-A10C398F3A50}"/>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4" name="object 6">
            <a:extLst>
              <a:ext uri="{FF2B5EF4-FFF2-40B4-BE49-F238E27FC236}">
                <a16:creationId xmlns:a16="http://schemas.microsoft.com/office/drawing/2014/main" id="{A5651B97-9B17-4166-E70A-EB8EE69CDFE3}"/>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sp>
        <p:nvSpPr>
          <p:cNvPr id="5" name="object 3">
            <a:extLst>
              <a:ext uri="{FF2B5EF4-FFF2-40B4-BE49-F238E27FC236}">
                <a16:creationId xmlns:a16="http://schemas.microsoft.com/office/drawing/2014/main" id="{FE0411BA-6D9F-7E62-1644-3C7EE36F02AF}"/>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1.1 Importance of Data Visualization</a:t>
            </a:r>
            <a:endParaRPr lang="en-GB" b="1" dirty="0">
              <a:solidFill>
                <a:schemeClr val="tx1"/>
              </a:solidFill>
              <a:latin typeface="Arial"/>
              <a:cs typeface="Arial"/>
            </a:endParaRPr>
          </a:p>
        </p:txBody>
      </p:sp>
    </p:spTree>
    <p:extLst>
      <p:ext uri="{BB962C8B-B14F-4D97-AF65-F5344CB8AC3E}">
        <p14:creationId xmlns:p14="http://schemas.microsoft.com/office/powerpoint/2010/main" val="469052957"/>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D592206-C628-4DE9-AEBF-25D373118BB6}"/>
</file>

<file path=customXml/itemProps2.xml><?xml version="1.0" encoding="utf-8"?>
<ds:datastoreItem xmlns:ds="http://schemas.openxmlformats.org/officeDocument/2006/customXml" ds:itemID="{065DF086-0EAC-4629-BE9C-33DF98D26663}">
  <ds:schemaRefs>
    <ds:schemaRef ds:uri="http://schemas.microsoft.com/office/2006/documentManagement/types"/>
    <ds:schemaRef ds:uri="http://purl.org/dc/dcmitype/"/>
    <ds:schemaRef ds:uri="http://purl.org/dc/elements/1.1/"/>
    <ds:schemaRef ds:uri="http://purl.org/dc/terms/"/>
    <ds:schemaRef ds:uri="http://schemas.microsoft.com/office/2006/metadata/properties"/>
    <ds:schemaRef ds:uri="d7c2d7e5-d637-40e7-a03d-32f79b35a394"/>
    <ds:schemaRef ds:uri="http://schemas.microsoft.com/office/infopath/2007/PartnerControls"/>
    <ds:schemaRef ds:uri="http://schemas.openxmlformats.org/package/2006/metadata/core-properties"/>
    <ds:schemaRef ds:uri="597320a7-26c9-4ada-a5d3-9ce4cfbbe2be"/>
    <ds:schemaRef ds:uri="http://www.w3.org/XML/1998/namespace"/>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21088</TotalTime>
  <Words>2415</Words>
  <Application>Microsoft Office PowerPoint</Application>
  <PresentationFormat>Widescreen</PresentationFormat>
  <Paragraphs>538</Paragraphs>
  <Slides>41</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41</vt:i4>
      </vt:variant>
    </vt:vector>
  </HeadingPairs>
  <TitlesOfParts>
    <vt:vector size="51" baseType="lpstr">
      <vt:lpstr>Aptos</vt:lpstr>
      <vt:lpstr>Arial</vt:lpstr>
      <vt:lpstr>Arial Rounded MT Bold</vt:lpstr>
      <vt:lpstr>Calibri</vt:lpstr>
      <vt:lpstr>Helvetica Neue</vt:lpstr>
      <vt:lpstr>Helvetica Neue Medium</vt:lpstr>
      <vt:lpstr>Montserrat Regular</vt:lpstr>
      <vt:lpstr>Wingdings 2</vt:lpstr>
      <vt:lpstr>21_BasicWhite</vt:lpstr>
      <vt:lpstr>Office Theme</vt:lpstr>
      <vt:lpstr>Transport Research and Analysis</vt:lpstr>
      <vt:lpstr>PowerPoint Presentation</vt:lpstr>
      <vt:lpstr>PowerPoint Presentation</vt:lpstr>
      <vt:lpstr>Table of Contents</vt:lpstr>
      <vt:lpstr>Table of Contents</vt:lpstr>
      <vt:lpstr>PowerPoint Presentation</vt:lpstr>
      <vt:lpstr>0.1 Learning Objectives</vt:lpstr>
      <vt:lpstr>PowerPoint Presentation</vt:lpstr>
      <vt:lpstr>1. Introduction to Data Visualization in Transport Research</vt:lpstr>
      <vt:lpstr>PowerPoint Presentation</vt:lpstr>
      <vt:lpstr>PowerPoint Presentation</vt:lpstr>
      <vt:lpstr>PowerPoint Presentation</vt:lpstr>
      <vt:lpstr>2. Types of Visualizations and Their Uses</vt:lpstr>
      <vt:lpstr>PowerPoint Presentation</vt:lpstr>
      <vt:lpstr>PowerPoint Presentation</vt:lpstr>
      <vt:lpstr>PowerPoint Presentation</vt:lpstr>
      <vt:lpstr>PowerPoint Presentation</vt:lpstr>
      <vt:lpstr>3. Excel Practical: Hands-on Visualization</vt:lpstr>
      <vt:lpstr>PowerPoint Presentation</vt:lpstr>
      <vt:lpstr>PowerPoint Presentation</vt:lpstr>
      <vt:lpstr>PowerPoint Presentation</vt:lpstr>
      <vt:lpstr>PowerPoint Presentation</vt:lpstr>
      <vt:lpstr>PowerPoint Presentation</vt:lpstr>
      <vt:lpstr>4. Python Practical: Advanced Visualization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5. Comparative Discussion: Excel vs Python Approaches</vt:lpstr>
      <vt:lpstr>PowerPoint Presentation</vt:lpstr>
      <vt:lpstr>PowerPoint Presentation</vt:lpstr>
      <vt:lpstr>PowerPoint Presentation</vt:lpstr>
      <vt:lpstr>6. Summary and Reflections</vt:lpstr>
      <vt:lpstr>PowerPoint Presentation</vt:lpstr>
      <vt:lpstr>PowerPoint Presentation</vt:lpstr>
      <vt:lpstr>PowerPoint Presentation</vt:lpstr>
      <vt:lpstr>7. References </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370</cp:revision>
  <dcterms:modified xsi:type="dcterms:W3CDTF">2026-05-04T16:25:54Z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