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306" r:id="rId5"/>
    <p:sldId id="313" r:id="rId6"/>
    <p:sldId id="307" r:id="rId7"/>
    <p:sldId id="379" r:id="rId8"/>
    <p:sldId id="380" r:id="rId9"/>
    <p:sldId id="381" r:id="rId10"/>
    <p:sldId id="382" r:id="rId11"/>
    <p:sldId id="383" r:id="rId12"/>
    <p:sldId id="384" r:id="rId13"/>
    <p:sldId id="385" r:id="rId14"/>
    <p:sldId id="386" r:id="rId15"/>
    <p:sldId id="387" r:id="rId16"/>
    <p:sldId id="388" r:id="rId17"/>
    <p:sldId id="389" r:id="rId18"/>
    <p:sldId id="404" r:id="rId19"/>
    <p:sldId id="405" r:id="rId20"/>
    <p:sldId id="406" r:id="rId21"/>
    <p:sldId id="407" r:id="rId22"/>
    <p:sldId id="408" r:id="rId23"/>
    <p:sldId id="409" r:id="rId24"/>
    <p:sldId id="410" r:id="rId25"/>
    <p:sldId id="411" r:id="rId26"/>
    <p:sldId id="412" r:id="rId27"/>
    <p:sldId id="399" r:id="rId28"/>
    <p:sldId id="400" r:id="rId29"/>
    <p:sldId id="401" r:id="rId30"/>
    <p:sldId id="402"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CC72C7-95F4-41AF-B29B-AB8EE782E6B0}" v="20" dt="2026-07-16T08:39:47.98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58" y="1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6T08:39:47.982" v="19" actId="1076"/>
      <pc:docMkLst>
        <pc:docMk/>
      </pc:docMkLst>
      <pc:sldChg chg="modSp">
        <pc:chgData name="office365" userId="5fcdbc0c-b1d0-4b52-bc28-28c25c9fccde" providerId="ADAL" clId="{839C158B-1674-498C-8D10-D29DEC7F3344}" dt="2026-07-16T08:39:39.554" v="17" actId="1036"/>
        <pc:sldMkLst>
          <pc:docMk/>
          <pc:sldMk cId="1490968082" sldId="379"/>
        </pc:sldMkLst>
        <pc:picChg chg="mod">
          <ac:chgData name="office365" userId="5fcdbc0c-b1d0-4b52-bc28-28c25c9fccde" providerId="ADAL" clId="{839C158B-1674-498C-8D10-D29DEC7F3344}" dt="2026-07-16T08:39:39.554" v="17" actId="1036"/>
          <ac:picMkLst>
            <pc:docMk/>
            <pc:sldMk cId="1490968082" sldId="379"/>
            <ac:picMk id="4" creationId="{EFFA17E3-70FB-3ADC-B49E-AABEC10AE4C0}"/>
          </ac:picMkLst>
        </pc:picChg>
        <pc:picChg chg="mod">
          <ac:chgData name="office365" userId="5fcdbc0c-b1d0-4b52-bc28-28c25c9fccde" providerId="ADAL" clId="{839C158B-1674-498C-8D10-D29DEC7F3344}" dt="2026-07-16T08:39:39.554" v="17" actId="1036"/>
          <ac:picMkLst>
            <pc:docMk/>
            <pc:sldMk cId="1490968082" sldId="379"/>
            <ac:picMk id="5" creationId="{AC9B77E1-9470-89A9-D882-544E915592A4}"/>
          </ac:picMkLst>
        </pc:picChg>
      </pc:sldChg>
      <pc:sldChg chg="modSp">
        <pc:chgData name="office365" userId="5fcdbc0c-b1d0-4b52-bc28-28c25c9fccde" providerId="ADAL" clId="{839C158B-1674-498C-8D10-D29DEC7F3344}" dt="2026-07-16T08:39:44.906" v="18" actId="1076"/>
        <pc:sldMkLst>
          <pc:docMk/>
          <pc:sldMk cId="2984304013" sldId="380"/>
        </pc:sldMkLst>
        <pc:picChg chg="mod">
          <ac:chgData name="office365" userId="5fcdbc0c-b1d0-4b52-bc28-28c25c9fccde" providerId="ADAL" clId="{839C158B-1674-498C-8D10-D29DEC7F3344}" dt="2026-07-16T08:39:44.906" v="18" actId="1076"/>
          <ac:picMkLst>
            <pc:docMk/>
            <pc:sldMk cId="2984304013" sldId="380"/>
            <ac:picMk id="8198" creationId="{40F5F436-08EB-4B03-5013-9AA586EC26EE}"/>
          </ac:picMkLst>
        </pc:picChg>
        <pc:picChg chg="mod">
          <ac:chgData name="office365" userId="5fcdbc0c-b1d0-4b52-bc28-28c25c9fccde" providerId="ADAL" clId="{839C158B-1674-498C-8D10-D29DEC7F3344}" dt="2026-07-16T08:39:44.906" v="18" actId="1076"/>
          <ac:picMkLst>
            <pc:docMk/>
            <pc:sldMk cId="2984304013" sldId="380"/>
            <ac:picMk id="8199" creationId="{49610E63-F8BB-8116-3284-87EBA0997DD4}"/>
          </ac:picMkLst>
        </pc:picChg>
      </pc:sldChg>
      <pc:sldChg chg="modSp">
        <pc:chgData name="office365" userId="5fcdbc0c-b1d0-4b52-bc28-28c25c9fccde" providerId="ADAL" clId="{839C158B-1674-498C-8D10-D29DEC7F3344}" dt="2026-07-16T08:39:47.982" v="19" actId="1076"/>
        <pc:sldMkLst>
          <pc:docMk/>
          <pc:sldMk cId="787166781" sldId="381"/>
        </pc:sldMkLst>
        <pc:picChg chg="mod">
          <ac:chgData name="office365" userId="5fcdbc0c-b1d0-4b52-bc28-28c25c9fccde" providerId="ADAL" clId="{839C158B-1674-498C-8D10-D29DEC7F3344}" dt="2026-07-16T08:39:47.982" v="19" actId="1076"/>
          <ac:picMkLst>
            <pc:docMk/>
            <pc:sldMk cId="787166781" sldId="381"/>
            <ac:picMk id="9222" creationId="{0F9591F4-3AD3-095E-73B2-0C026A655A2D}"/>
          </ac:picMkLst>
        </pc:picChg>
        <pc:picChg chg="mod">
          <ac:chgData name="office365" userId="5fcdbc0c-b1d0-4b52-bc28-28c25c9fccde" providerId="ADAL" clId="{839C158B-1674-498C-8D10-D29DEC7F3344}" dt="2026-07-16T08:39:47.982" v="19" actId="1076"/>
          <ac:picMkLst>
            <pc:docMk/>
            <pc:sldMk cId="787166781" sldId="381"/>
            <ac:picMk id="9223" creationId="{C69BFC79-3D71-1F5C-5721-408C163C52D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96B4F18-9CAE-471E-389D-5BCA09A61B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panose="020B0604020202020204" pitchFamily="34" charset="0"/>
                <a:cs typeface="Arial" panose="020B0604020202020204" pitchFamily="34" charset="0"/>
              </a:defRPr>
            </a:lvl1pPr>
            <a:lvl2pPr marL="742950" indent="-285750" defTabSz="966788" eaLnBrk="0" hangingPunct="0">
              <a:defRPr sz="2400">
                <a:solidFill>
                  <a:schemeClr val="tx1"/>
                </a:solidFill>
                <a:latin typeface="Arial" panose="020B0604020202020204" pitchFamily="34" charset="0"/>
                <a:cs typeface="Arial" panose="020B0604020202020204" pitchFamily="34" charset="0"/>
              </a:defRPr>
            </a:lvl2pPr>
            <a:lvl3pPr marL="1143000" indent="-228600" defTabSz="966788" eaLnBrk="0" hangingPunct="0">
              <a:defRPr sz="2400">
                <a:solidFill>
                  <a:schemeClr val="tx1"/>
                </a:solidFill>
                <a:latin typeface="Arial" panose="020B0604020202020204" pitchFamily="34" charset="0"/>
                <a:cs typeface="Arial" panose="020B0604020202020204" pitchFamily="34" charset="0"/>
              </a:defRPr>
            </a:lvl3pPr>
            <a:lvl4pPr marL="1600200" indent="-228600" defTabSz="966788" eaLnBrk="0" hangingPunct="0">
              <a:defRPr sz="2400">
                <a:solidFill>
                  <a:schemeClr val="tx1"/>
                </a:solidFill>
                <a:latin typeface="Arial" panose="020B0604020202020204" pitchFamily="34" charset="0"/>
                <a:cs typeface="Arial" panose="020B0604020202020204" pitchFamily="34" charset="0"/>
              </a:defRPr>
            </a:lvl4pPr>
            <a:lvl5pPr marL="2057400" indent="-228600" defTabSz="966788" eaLnBrk="0" hangingPunct="0">
              <a:defRPr sz="2400">
                <a:solidFill>
                  <a:schemeClr val="tx1"/>
                </a:solidFill>
                <a:latin typeface="Arial" panose="020B0604020202020204" pitchFamily="34" charset="0"/>
                <a:cs typeface="Arial" panose="020B0604020202020204" pitchFamily="34" charset="0"/>
              </a:defRPr>
            </a:lvl5pPr>
            <a:lvl6pPr marL="25146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fld id="{776787D2-29A0-4CF5-9487-2F4F6968A6AA}" type="slidenum">
              <a:rPr lang="pl-PL" altLang="pl-PL" sz="1300"/>
              <a:pPr eaLnBrk="1" hangingPunct="1"/>
              <a:t>10</a:t>
            </a:fld>
            <a:endParaRPr lang="pl-PL" altLang="pl-PL" sz="1300"/>
          </a:p>
        </p:txBody>
      </p:sp>
      <p:sp>
        <p:nvSpPr>
          <p:cNvPr id="32771" name="Rectangle 2">
            <a:extLst>
              <a:ext uri="{FF2B5EF4-FFF2-40B4-BE49-F238E27FC236}">
                <a16:creationId xmlns:a16="http://schemas.microsoft.com/office/drawing/2014/main" id="{51674D77-6ACA-DE78-1677-0D7A08AAC7B6}"/>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4E859BA-659B-0A86-2A80-41F26C3E28A2}"/>
              </a:ext>
            </a:extLst>
          </p:cNvPr>
          <p:cNvSpPr>
            <a:spLocks noGrp="1" noChangeArrowheads="1"/>
          </p:cNvSpPr>
          <p:nvPr>
            <p:ph type="body" idx="1"/>
          </p:nvPr>
        </p:nvSpPr>
        <p:spPr>
          <a:xfrm>
            <a:off x="946150" y="4862513"/>
            <a:ext cx="52070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DBBB54E3-E4E9-DE50-C41C-6AE738FE19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panose="020B0604020202020204" pitchFamily="34" charset="0"/>
                <a:cs typeface="Arial" panose="020B0604020202020204" pitchFamily="34" charset="0"/>
              </a:defRPr>
            </a:lvl1pPr>
            <a:lvl2pPr marL="742950" indent="-285750" defTabSz="966788" eaLnBrk="0" hangingPunct="0">
              <a:defRPr sz="2400">
                <a:solidFill>
                  <a:schemeClr val="tx1"/>
                </a:solidFill>
                <a:latin typeface="Arial" panose="020B0604020202020204" pitchFamily="34" charset="0"/>
                <a:cs typeface="Arial" panose="020B0604020202020204" pitchFamily="34" charset="0"/>
              </a:defRPr>
            </a:lvl2pPr>
            <a:lvl3pPr marL="1143000" indent="-228600" defTabSz="966788" eaLnBrk="0" hangingPunct="0">
              <a:defRPr sz="2400">
                <a:solidFill>
                  <a:schemeClr val="tx1"/>
                </a:solidFill>
                <a:latin typeface="Arial" panose="020B0604020202020204" pitchFamily="34" charset="0"/>
                <a:cs typeface="Arial" panose="020B0604020202020204" pitchFamily="34" charset="0"/>
              </a:defRPr>
            </a:lvl3pPr>
            <a:lvl4pPr marL="1600200" indent="-228600" defTabSz="966788" eaLnBrk="0" hangingPunct="0">
              <a:defRPr sz="2400">
                <a:solidFill>
                  <a:schemeClr val="tx1"/>
                </a:solidFill>
                <a:latin typeface="Arial" panose="020B0604020202020204" pitchFamily="34" charset="0"/>
                <a:cs typeface="Arial" panose="020B0604020202020204" pitchFamily="34" charset="0"/>
              </a:defRPr>
            </a:lvl4pPr>
            <a:lvl5pPr marL="2057400" indent="-228600" defTabSz="966788" eaLnBrk="0" hangingPunct="0">
              <a:defRPr sz="2400">
                <a:solidFill>
                  <a:schemeClr val="tx1"/>
                </a:solidFill>
                <a:latin typeface="Arial" panose="020B0604020202020204" pitchFamily="34" charset="0"/>
                <a:cs typeface="Arial" panose="020B0604020202020204" pitchFamily="34" charset="0"/>
              </a:defRPr>
            </a:lvl5pPr>
            <a:lvl6pPr marL="25146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fld id="{700B2438-9E3E-4F8F-A594-BD22D7C75EB8}" type="slidenum">
              <a:rPr lang="pl-PL" altLang="pl-PL" sz="1300"/>
              <a:pPr eaLnBrk="1" hangingPunct="1"/>
              <a:t>27</a:t>
            </a:fld>
            <a:endParaRPr lang="pl-PL" altLang="pl-PL" sz="1300"/>
          </a:p>
        </p:txBody>
      </p:sp>
      <p:sp>
        <p:nvSpPr>
          <p:cNvPr id="33795" name="Rectangle 2">
            <a:extLst>
              <a:ext uri="{FF2B5EF4-FFF2-40B4-BE49-F238E27FC236}">
                <a16:creationId xmlns:a16="http://schemas.microsoft.com/office/drawing/2014/main" id="{D8DCB029-0296-7DE2-4832-01774C2EB5AC}"/>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45285E33-05C1-D305-395D-A18138B82FE0}"/>
              </a:ext>
            </a:extLst>
          </p:cNvPr>
          <p:cNvSpPr>
            <a:spLocks noGrp="1" noChangeArrowheads="1"/>
          </p:cNvSpPr>
          <p:nvPr>
            <p:ph type="body" idx="1"/>
          </p:nvPr>
        </p:nvSpPr>
        <p:spPr>
          <a:xfrm>
            <a:off x="946150" y="4862513"/>
            <a:ext cx="52070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lvl1pPr>
              <a:defRPr smtClean="0"/>
            </a:lvl1pPr>
          </a:lstStyle>
          <a:p>
            <a:pPr>
              <a:defRPr/>
            </a:pPr>
            <a:endParaRPr lang="pl-PL"/>
          </a:p>
        </p:txBody>
      </p:sp>
      <p:sp>
        <p:nvSpPr>
          <p:cNvPr id="5" name="Symbol zastępczy stopki 4"/>
          <p:cNvSpPr>
            <a:spLocks noGrp="1"/>
          </p:cNvSpPr>
          <p:nvPr>
            <p:ph type="ftr" sz="quarter" idx="11"/>
          </p:nvPr>
        </p:nvSpPr>
        <p:spPr/>
        <p:txBody>
          <a:bodyPr/>
          <a:lstStyle>
            <a:lvl1pPr>
              <a:defRPr dirty="0" smtClean="0"/>
            </a:lvl1pPr>
          </a:lstStyle>
          <a:p>
            <a:pPr>
              <a:defRPr/>
            </a:pPr>
            <a:r>
              <a:rPr lang="pl-PL"/>
              <a:t>Road and Motorways Design</a:t>
            </a:r>
          </a:p>
        </p:txBody>
      </p:sp>
      <p:sp>
        <p:nvSpPr>
          <p:cNvPr id="6" name="Symbol zastępczy numeru slajdu 5"/>
          <p:cNvSpPr>
            <a:spLocks noGrp="1"/>
          </p:cNvSpPr>
          <p:nvPr>
            <p:ph type="sldNum" sz="quarter" idx="12"/>
          </p:nvPr>
        </p:nvSpPr>
        <p:spPr/>
        <p:txBody>
          <a:bodyPr/>
          <a:lstStyle>
            <a:lvl1pPr>
              <a:defRPr smtClean="0"/>
            </a:lvl1pPr>
          </a:lstStyle>
          <a:p>
            <a:pPr>
              <a:defRPr/>
            </a:pPr>
            <a:fld id="{AA68AF4F-227E-425D-8741-AA06B3944E47}" type="slidenum">
              <a:rPr lang="pl-PL"/>
              <a:pPr>
                <a:defRPr/>
              </a:pPr>
              <a:t>‹#›</a:t>
            </a:fld>
            <a:endParaRPr lang="pl-PL"/>
          </a:p>
        </p:txBody>
      </p:sp>
    </p:spTree>
    <p:extLst>
      <p:ext uri="{BB962C8B-B14F-4D97-AF65-F5344CB8AC3E}">
        <p14:creationId xmlns:p14="http://schemas.microsoft.com/office/powerpoint/2010/main" val="146352734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09600" y="274638"/>
            <a:ext cx="10972800" cy="1143000"/>
          </a:xfrm>
        </p:spPr>
        <p:txBody>
          <a:bodyPr/>
          <a:lstStyle/>
          <a:p>
            <a:r>
              <a:rPr lang="pl-PL"/>
              <a:t>Kliknij, aby edytować styl</a:t>
            </a:r>
          </a:p>
        </p:txBody>
      </p:sp>
      <p:sp>
        <p:nvSpPr>
          <p:cNvPr id="3" name="Symbol zastępczy tekstu 2"/>
          <p:cNvSpPr>
            <a:spLocks noGrp="1"/>
          </p:cNvSpPr>
          <p:nvPr>
            <p:ph type="body" sz="half" idx="1"/>
          </p:nvPr>
        </p:nvSpPr>
        <p:spPr>
          <a:xfrm>
            <a:off x="609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97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lvl1pPr>
              <a:defRPr smtClean="0"/>
            </a:lvl1pPr>
          </a:lstStyle>
          <a:p>
            <a:pPr>
              <a:defRPr/>
            </a:pPr>
            <a:endParaRPr lang="pl-PL"/>
          </a:p>
        </p:txBody>
      </p:sp>
      <p:sp>
        <p:nvSpPr>
          <p:cNvPr id="6" name="Symbol zastępczy stopki 5"/>
          <p:cNvSpPr>
            <a:spLocks noGrp="1"/>
          </p:cNvSpPr>
          <p:nvPr>
            <p:ph type="ftr" sz="quarter" idx="11"/>
          </p:nvPr>
        </p:nvSpPr>
        <p:spPr/>
        <p:txBody>
          <a:bodyPr/>
          <a:lstStyle>
            <a:lvl1pPr>
              <a:defRPr dirty="0" smtClean="0"/>
            </a:lvl1pPr>
          </a:lstStyle>
          <a:p>
            <a:pPr>
              <a:defRPr/>
            </a:pPr>
            <a:r>
              <a:rPr lang="pl-PL"/>
              <a:t>Road and Motorways Design</a:t>
            </a:r>
          </a:p>
        </p:txBody>
      </p:sp>
      <p:sp>
        <p:nvSpPr>
          <p:cNvPr id="7" name="Symbol zastępczy numeru slajdu 6"/>
          <p:cNvSpPr>
            <a:spLocks noGrp="1"/>
          </p:cNvSpPr>
          <p:nvPr>
            <p:ph type="sldNum" sz="quarter" idx="12"/>
          </p:nvPr>
        </p:nvSpPr>
        <p:spPr/>
        <p:txBody>
          <a:bodyPr/>
          <a:lstStyle>
            <a:lvl1pPr>
              <a:defRPr smtClean="0"/>
            </a:lvl1pPr>
          </a:lstStyle>
          <a:p>
            <a:pPr>
              <a:defRPr/>
            </a:pPr>
            <a:fld id="{CB50408A-6E2E-4143-A4BF-BCE58A3B694A}" type="slidenum">
              <a:rPr lang="pl-PL"/>
              <a:pPr>
                <a:defRPr/>
              </a:pPr>
              <a:t>‹#›</a:t>
            </a:fld>
            <a:endParaRPr lang="pl-PL"/>
          </a:p>
        </p:txBody>
      </p:sp>
    </p:spTree>
    <p:extLst>
      <p:ext uri="{BB962C8B-B14F-4D97-AF65-F5344CB8AC3E}">
        <p14:creationId xmlns:p14="http://schemas.microsoft.com/office/powerpoint/2010/main" val="73829839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liminary">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172630149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96048932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90" r:id="rId4"/>
    <p:sldLayoutId id="2147483678" r:id="rId5"/>
    <p:sldLayoutId id="2147483680" r:id="rId6"/>
    <p:sldLayoutId id="2147483682" r:id="rId7"/>
    <p:sldLayoutId id="2147483691" r:id="rId8"/>
    <p:sldLayoutId id="2147483683" r:id="rId9"/>
    <p:sldLayoutId id="2147483684" r:id="rId10"/>
    <p:sldLayoutId id="2147483685" r:id="rId11"/>
    <p:sldLayoutId id="2147483687" r:id="rId12"/>
    <p:sldLayoutId id="2147483688" r:id="rId13"/>
    <p:sldLayoutId id="2147483689"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a:t>Cours C.03.06.01
Terrassements</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6FD99-6FAC-4CCE-DF0C-54237EB12765}"/>
              </a:ext>
            </a:extLst>
          </p:cNvPr>
          <p:cNvSpPr>
            <a:spLocks noGrp="1"/>
          </p:cNvSpPr>
          <p:nvPr>
            <p:ph type="title"/>
          </p:nvPr>
        </p:nvSpPr>
        <p:spPr/>
        <p:txBody>
          <a:bodyPr/>
          <a:lstStyle/>
          <a:p>
            <a:r>
              <a:rPr lang="en-GB" dirty="0"/>
              <a:t>Calcul des volumes de terrassement</a:t>
            </a:r>
            <a:br>
              <a:rPr lang="en-GB" dirty="0"/>
            </a:br>
            <a:endParaRPr lang="en-GB" dirty="0"/>
          </a:p>
        </p:txBody>
      </p:sp>
      <p:sp>
        <p:nvSpPr>
          <p:cNvPr id="13316" name="Rectangle 3">
            <a:extLst>
              <a:ext uri="{FF2B5EF4-FFF2-40B4-BE49-F238E27FC236}">
                <a16:creationId xmlns:a16="http://schemas.microsoft.com/office/drawing/2014/main" id="{F0F7B68E-880E-3AEB-555F-125CE15F2B54}"/>
              </a:ext>
            </a:extLst>
          </p:cNvPr>
          <p:cNvSpPr>
            <a:spLocks noGrp="1" noChangeArrowheads="1"/>
          </p:cNvSpPr>
          <p:nvPr>
            <p:ph type="body" sz="quarter" idx="11"/>
          </p:nvPr>
        </p:nvSpPr>
        <p:spPr/>
        <p:txBody>
          <a:bodyPr/>
          <a:lstStyle/>
          <a:p>
            <a:pPr eaLnBrk="1" hangingPunct="1"/>
            <a:r>
              <a:rPr lang="pl-PL" altLang="pl-PL"/>
              <a:t>Le volume des terrassements est calculé à partir des profils en travers : </a:t>
            </a:r>
          </a:p>
          <a:p>
            <a:pPr algn="ctr" eaLnBrk="1" hangingPunct="1">
              <a:buNone/>
            </a:pPr>
            <a:r>
              <a:rPr lang="pl-PL" altLang="pl-PL"/>
              <a:t>V=</a:t>
            </a:r>
            <a:r>
              <a:rPr lang="pl-PL" altLang="pl-PL" baseline="30000"/>
              <a:t>1</a:t>
            </a:r>
            <a:r>
              <a:rPr lang="pl-PL" altLang="pl-PL"/>
              <a:t>/</a:t>
            </a:r>
            <a:r>
              <a:rPr lang="pl-PL" altLang="pl-PL" baseline="-25000"/>
              <a:t>2</a:t>
            </a:r>
            <a:r>
              <a:rPr lang="pl-PL" altLang="pl-PL"/>
              <a:t> x (F</a:t>
            </a:r>
            <a:r>
              <a:rPr lang="pl-PL" altLang="pl-PL" baseline="-25000"/>
              <a:t>1</a:t>
            </a:r>
            <a:r>
              <a:rPr lang="pl-PL" altLang="pl-PL"/>
              <a:t> + F</a:t>
            </a:r>
            <a:r>
              <a:rPr lang="pl-PL" altLang="pl-PL" baseline="-25000"/>
              <a:t>2</a:t>
            </a:r>
            <a:r>
              <a:rPr lang="pl-PL" altLang="pl-PL"/>
              <a:t>) x L</a:t>
            </a:r>
          </a:p>
        </p:txBody>
      </p:sp>
      <p:sp>
        <p:nvSpPr>
          <p:cNvPr id="13314" name="Symbol zastępczy stopki 4">
            <a:extLst>
              <a:ext uri="{FF2B5EF4-FFF2-40B4-BE49-F238E27FC236}">
                <a16:creationId xmlns:a16="http://schemas.microsoft.com/office/drawing/2014/main" id="{5BA3DFE7-59A1-5E8D-7EC4-D4E64EE2317A}"/>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13317" name="Picture 4">
            <a:extLst>
              <a:ext uri="{FF2B5EF4-FFF2-40B4-BE49-F238E27FC236}">
                <a16:creationId xmlns:a16="http://schemas.microsoft.com/office/drawing/2014/main" id="{51FE7193-467D-4449-808D-80EAB25D5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1775" y="3698876"/>
            <a:ext cx="4108450"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Line 9">
            <a:extLst>
              <a:ext uri="{FF2B5EF4-FFF2-40B4-BE49-F238E27FC236}">
                <a16:creationId xmlns:a16="http://schemas.microsoft.com/office/drawing/2014/main" id="{E1F91DE4-CBF4-8279-476C-C21365D9F459}"/>
              </a:ext>
            </a:extLst>
          </p:cNvPr>
          <p:cNvSpPr>
            <a:spLocks noChangeShapeType="1"/>
          </p:cNvSpPr>
          <p:nvPr/>
        </p:nvSpPr>
        <p:spPr bwMode="auto">
          <a:xfrm>
            <a:off x="5016501" y="5049838"/>
            <a:ext cx="20240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0" name="Line 10">
            <a:extLst>
              <a:ext uri="{FF2B5EF4-FFF2-40B4-BE49-F238E27FC236}">
                <a16:creationId xmlns:a16="http://schemas.microsoft.com/office/drawing/2014/main" id="{9ADBD814-39B4-412A-B3D9-848BA834DEAF}"/>
              </a:ext>
            </a:extLst>
          </p:cNvPr>
          <p:cNvSpPr>
            <a:spLocks noChangeShapeType="1"/>
          </p:cNvSpPr>
          <p:nvPr/>
        </p:nvSpPr>
        <p:spPr bwMode="auto">
          <a:xfrm flipH="1" flipV="1">
            <a:off x="6500813" y="4689476"/>
            <a:ext cx="539750" cy="3603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1" name="Line 11">
            <a:extLst>
              <a:ext uri="{FF2B5EF4-FFF2-40B4-BE49-F238E27FC236}">
                <a16:creationId xmlns:a16="http://schemas.microsoft.com/office/drawing/2014/main" id="{E48ACBE9-78D0-7A60-2790-B02B1A5AB2B8}"/>
              </a:ext>
            </a:extLst>
          </p:cNvPr>
          <p:cNvSpPr>
            <a:spLocks noChangeShapeType="1"/>
          </p:cNvSpPr>
          <p:nvPr/>
        </p:nvSpPr>
        <p:spPr bwMode="auto">
          <a:xfrm flipH="1">
            <a:off x="5556251" y="4689475"/>
            <a:ext cx="9445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2" name="Line 12">
            <a:extLst>
              <a:ext uri="{FF2B5EF4-FFF2-40B4-BE49-F238E27FC236}">
                <a16:creationId xmlns:a16="http://schemas.microsoft.com/office/drawing/2014/main" id="{A30D5AF7-B264-3FC9-8A8C-FCDB3A667253}"/>
              </a:ext>
            </a:extLst>
          </p:cNvPr>
          <p:cNvSpPr>
            <a:spLocks noChangeShapeType="1"/>
          </p:cNvSpPr>
          <p:nvPr/>
        </p:nvSpPr>
        <p:spPr bwMode="auto">
          <a:xfrm flipH="1">
            <a:off x="5016500" y="4689476"/>
            <a:ext cx="539750" cy="3603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3" name="Line 13">
            <a:extLst>
              <a:ext uri="{FF2B5EF4-FFF2-40B4-BE49-F238E27FC236}">
                <a16:creationId xmlns:a16="http://schemas.microsoft.com/office/drawing/2014/main" id="{CB6D392A-BD14-5989-DE19-73D87C96E1CB}"/>
              </a:ext>
            </a:extLst>
          </p:cNvPr>
          <p:cNvSpPr>
            <a:spLocks noChangeShapeType="1"/>
          </p:cNvSpPr>
          <p:nvPr/>
        </p:nvSpPr>
        <p:spPr bwMode="auto">
          <a:xfrm flipH="1" flipV="1">
            <a:off x="6500813" y="4689476"/>
            <a:ext cx="539750" cy="3603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4" name="Line 14">
            <a:extLst>
              <a:ext uri="{FF2B5EF4-FFF2-40B4-BE49-F238E27FC236}">
                <a16:creationId xmlns:a16="http://schemas.microsoft.com/office/drawing/2014/main" id="{5DCB1C85-A18A-6AE1-F4FA-B6167322AB18}"/>
              </a:ext>
            </a:extLst>
          </p:cNvPr>
          <p:cNvSpPr>
            <a:spLocks noChangeShapeType="1"/>
          </p:cNvSpPr>
          <p:nvPr/>
        </p:nvSpPr>
        <p:spPr bwMode="auto">
          <a:xfrm flipH="1">
            <a:off x="5556251" y="4689475"/>
            <a:ext cx="9445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5" name="Rectangle 15">
            <a:extLst>
              <a:ext uri="{FF2B5EF4-FFF2-40B4-BE49-F238E27FC236}">
                <a16:creationId xmlns:a16="http://schemas.microsoft.com/office/drawing/2014/main" id="{2BDD4B8B-771C-6E12-CC7B-51C8CD541F0C}"/>
              </a:ext>
            </a:extLst>
          </p:cNvPr>
          <p:cNvSpPr>
            <a:spLocks noChangeArrowheads="1"/>
          </p:cNvSpPr>
          <p:nvPr/>
        </p:nvSpPr>
        <p:spPr bwMode="auto">
          <a:xfrm>
            <a:off x="3044826" y="4689475"/>
            <a:ext cx="197842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baseline="30000">
                <a:solidFill>
                  <a:srgbClr val="FF0000"/>
                </a:solidFill>
              </a:rPr>
              <a:t>1</a:t>
            </a:r>
            <a:r>
              <a:rPr lang="pl-PL" altLang="pl-PL">
                <a:solidFill>
                  <a:srgbClr val="FF0000"/>
                </a:solidFill>
              </a:rPr>
              <a:t>/</a:t>
            </a:r>
            <a:r>
              <a:rPr lang="pl-PL" altLang="pl-PL" baseline="-25000">
                <a:solidFill>
                  <a:srgbClr val="FF0000"/>
                </a:solidFill>
              </a:rPr>
              <a:t>2</a:t>
            </a:r>
            <a:r>
              <a:rPr lang="pl-PL" altLang="pl-PL">
                <a:solidFill>
                  <a:srgbClr val="FF0000"/>
                </a:solidFill>
              </a:rPr>
              <a:t> x (F</a:t>
            </a:r>
            <a:r>
              <a:rPr lang="pl-PL" altLang="pl-PL" baseline="-25000">
                <a:solidFill>
                  <a:srgbClr val="FF0000"/>
                </a:solidFill>
              </a:rPr>
              <a:t>1</a:t>
            </a:r>
            <a:r>
              <a:rPr lang="pl-PL" altLang="pl-PL">
                <a:solidFill>
                  <a:srgbClr val="FF0000"/>
                </a:solidFill>
              </a:rPr>
              <a:t> + F</a:t>
            </a:r>
            <a:r>
              <a:rPr lang="pl-PL" altLang="pl-PL" baseline="-25000">
                <a:solidFill>
                  <a:srgbClr val="FF0000"/>
                </a:solidFill>
              </a:rPr>
              <a:t>2</a:t>
            </a:r>
            <a:r>
              <a:rPr lang="pl-PL" altLang="pl-PL">
                <a:solidFill>
                  <a:srgbClr val="FF0000"/>
                </a:solidFill>
              </a:rPr>
              <a:t>)</a:t>
            </a:r>
          </a:p>
        </p:txBody>
      </p:sp>
      <p:sp>
        <p:nvSpPr>
          <p:cNvPr id="13326" name="Rectangle 16">
            <a:extLst>
              <a:ext uri="{FF2B5EF4-FFF2-40B4-BE49-F238E27FC236}">
                <a16:creationId xmlns:a16="http://schemas.microsoft.com/office/drawing/2014/main" id="{33EAF048-EEB4-8245-0B4E-916ACBF96455}"/>
              </a:ext>
            </a:extLst>
          </p:cNvPr>
          <p:cNvSpPr>
            <a:spLocks noChangeArrowheads="1"/>
          </p:cNvSpPr>
          <p:nvPr/>
        </p:nvSpPr>
        <p:spPr bwMode="auto">
          <a:xfrm>
            <a:off x="4265613" y="5768975"/>
            <a:ext cx="48603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a:solidFill>
                  <a:srgbClr val="FF0000"/>
                </a:solidFill>
              </a:rPr>
              <a:t>F</a:t>
            </a:r>
            <a:r>
              <a:rPr lang="pl-PL" altLang="pl-PL" baseline="-25000">
                <a:solidFill>
                  <a:srgbClr val="FF0000"/>
                </a:solidFill>
              </a:rPr>
              <a:t>1</a:t>
            </a:r>
            <a:endParaRPr lang="pl-PL" altLang="pl-PL">
              <a:solidFill>
                <a:srgbClr val="FF0000"/>
              </a:solidFill>
            </a:endParaRPr>
          </a:p>
        </p:txBody>
      </p:sp>
      <p:sp>
        <p:nvSpPr>
          <p:cNvPr id="13327" name="Rectangle 17">
            <a:extLst>
              <a:ext uri="{FF2B5EF4-FFF2-40B4-BE49-F238E27FC236}">
                <a16:creationId xmlns:a16="http://schemas.microsoft.com/office/drawing/2014/main" id="{00AB1A3E-AE71-6179-22EE-EDC88DF38F59}"/>
              </a:ext>
            </a:extLst>
          </p:cNvPr>
          <p:cNvSpPr>
            <a:spLocks noChangeArrowheads="1"/>
          </p:cNvSpPr>
          <p:nvPr/>
        </p:nvSpPr>
        <p:spPr bwMode="auto">
          <a:xfrm>
            <a:off x="4764088" y="3924300"/>
            <a:ext cx="48603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a:solidFill>
                  <a:srgbClr val="FF0000"/>
                </a:solidFill>
              </a:rPr>
              <a:t>F</a:t>
            </a:r>
            <a:r>
              <a:rPr lang="pl-PL" altLang="pl-PL" baseline="-25000">
                <a:solidFill>
                  <a:srgbClr val="FF0000"/>
                </a:solidFill>
              </a:rPr>
              <a:t>2</a:t>
            </a:r>
            <a:endParaRPr lang="pl-PL" altLang="pl-PL">
              <a:solidFill>
                <a:srgbClr val="FF0000"/>
              </a:solidFill>
            </a:endParaRPr>
          </a:p>
        </p:txBody>
      </p:sp>
    </p:spTree>
    <p:extLst>
      <p:ext uri="{BB962C8B-B14F-4D97-AF65-F5344CB8AC3E}">
        <p14:creationId xmlns:p14="http://schemas.microsoft.com/office/powerpoint/2010/main" val="10473424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73BC2-776B-58DF-6A4A-6D603F723A22}"/>
              </a:ext>
            </a:extLst>
          </p:cNvPr>
          <p:cNvSpPr>
            <a:spLocks noGrp="1"/>
          </p:cNvSpPr>
          <p:nvPr>
            <p:ph type="title"/>
          </p:nvPr>
        </p:nvSpPr>
        <p:spPr/>
        <p:txBody>
          <a:bodyPr/>
          <a:lstStyle/>
          <a:p>
            <a:r>
              <a:rPr lang="en-GB" dirty="0"/>
              <a:t>Calcul des volumes de terrassement</a:t>
            </a:r>
            <a:br>
              <a:rPr lang="en-GB" dirty="0"/>
            </a:br>
            <a:endParaRPr lang="en-GB" dirty="0"/>
          </a:p>
        </p:txBody>
      </p:sp>
      <p:sp>
        <p:nvSpPr>
          <p:cNvPr id="17412" name="Rectangle 3">
            <a:extLst>
              <a:ext uri="{FF2B5EF4-FFF2-40B4-BE49-F238E27FC236}">
                <a16:creationId xmlns:a16="http://schemas.microsoft.com/office/drawing/2014/main" id="{9B2CADAE-9B56-8D10-BB8F-391ABEB425CB}"/>
              </a:ext>
            </a:extLst>
          </p:cNvPr>
          <p:cNvSpPr>
            <a:spLocks noGrp="1" noChangeArrowheads="1"/>
          </p:cNvSpPr>
          <p:nvPr>
            <p:ph type="body" sz="quarter" idx="11"/>
          </p:nvPr>
        </p:nvSpPr>
        <p:spPr/>
        <p:txBody>
          <a:bodyPr/>
          <a:lstStyle/>
          <a:p>
            <a:pPr eaLnBrk="1" hangingPunct="1">
              <a:defRPr/>
            </a:pPr>
            <a:r>
              <a:rPr lang="pl-PL" dirty="0"/>
              <a:t>L’échelle des profils en travers est de 1:100, ou de 1:200 pour les routes et autoroutes larges</a:t>
            </a:r>
          </a:p>
          <a:p>
            <a:pPr eaLnBrk="1" hangingPunct="1">
              <a:defRPr/>
            </a:pPr>
            <a:r>
              <a:rPr lang="pl-PL" dirty="0"/>
              <a:t>L’espacement des profils en travers dépend généralement du type de route – typiquement tous les 30 à 40 m</a:t>
            </a:r>
          </a:p>
        </p:txBody>
      </p:sp>
      <p:sp>
        <p:nvSpPr>
          <p:cNvPr id="14338" name="Symbol zastępczy stopki 4">
            <a:extLst>
              <a:ext uri="{FF2B5EF4-FFF2-40B4-BE49-F238E27FC236}">
                <a16:creationId xmlns:a16="http://schemas.microsoft.com/office/drawing/2014/main" id="{E2E086F8-CDAC-0C4A-80B9-8FABFD209F6E}"/>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142968697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7ABE-5BB8-61EB-ED17-8F3A5219A8B3}"/>
              </a:ext>
            </a:extLst>
          </p:cNvPr>
          <p:cNvSpPr>
            <a:spLocks noGrp="1"/>
          </p:cNvSpPr>
          <p:nvPr>
            <p:ph type="title"/>
          </p:nvPr>
        </p:nvSpPr>
        <p:spPr/>
        <p:txBody>
          <a:bodyPr/>
          <a:lstStyle/>
          <a:p>
            <a:r>
              <a:rPr lang="en-GB" dirty="0"/>
              <a:t>Utilisation d’AutoCAD pour la conception des surfaces des profils en travers</a:t>
            </a:r>
            <a:br>
              <a:rPr lang="en-GB" dirty="0"/>
            </a:br>
            <a:endParaRPr lang="en-GB" dirty="0"/>
          </a:p>
        </p:txBody>
      </p:sp>
      <p:sp>
        <p:nvSpPr>
          <p:cNvPr id="3" name="Text Placeholder 2">
            <a:extLst>
              <a:ext uri="{FF2B5EF4-FFF2-40B4-BE49-F238E27FC236}">
                <a16:creationId xmlns:a16="http://schemas.microsoft.com/office/drawing/2014/main" id="{25D7850C-FA9A-0235-834D-3FC41DB93599}"/>
              </a:ext>
            </a:extLst>
          </p:cNvPr>
          <p:cNvSpPr>
            <a:spLocks noGrp="1"/>
          </p:cNvSpPr>
          <p:nvPr>
            <p:ph type="body" sz="quarter" idx="11"/>
          </p:nvPr>
        </p:nvSpPr>
        <p:spPr/>
        <p:txBody>
          <a:bodyPr/>
          <a:lstStyle/>
          <a:p>
            <a:endParaRPr lang="en-GB"/>
          </a:p>
        </p:txBody>
      </p:sp>
      <p:pic>
        <p:nvPicPr>
          <p:cNvPr id="15366" name="Picture 6">
            <a:extLst>
              <a:ext uri="{FF2B5EF4-FFF2-40B4-BE49-F238E27FC236}">
                <a16:creationId xmlns:a16="http://schemas.microsoft.com/office/drawing/2014/main" id="{51B39501-0C9D-EBBA-8B52-24231AAE5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393951"/>
            <a:ext cx="68580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93760323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5AA9C-2F59-BA90-CE03-D98A64DE8481}"/>
              </a:ext>
            </a:extLst>
          </p:cNvPr>
          <p:cNvSpPr>
            <a:spLocks noGrp="1"/>
          </p:cNvSpPr>
          <p:nvPr>
            <p:ph type="title"/>
          </p:nvPr>
        </p:nvSpPr>
        <p:spPr/>
        <p:txBody>
          <a:bodyPr/>
          <a:lstStyle/>
          <a:p>
            <a:r>
              <a:rPr lang="en-GB" dirty="0"/>
              <a:t>Méthodes antérieures</a:t>
            </a:r>
            <a:br>
              <a:rPr lang="en-GB" dirty="0"/>
            </a:br>
            <a:endParaRPr lang="en-GB" dirty="0"/>
          </a:p>
        </p:txBody>
      </p:sp>
      <p:sp>
        <p:nvSpPr>
          <p:cNvPr id="16388" name="Rectangle 2">
            <a:extLst>
              <a:ext uri="{FF2B5EF4-FFF2-40B4-BE49-F238E27FC236}">
                <a16:creationId xmlns:a16="http://schemas.microsoft.com/office/drawing/2014/main" id="{326284F8-698B-4901-3150-94310EEF274C}"/>
              </a:ext>
            </a:extLst>
          </p:cNvPr>
          <p:cNvSpPr>
            <a:spLocks noGrp="1" noChangeArrowheads="1"/>
          </p:cNvSpPr>
          <p:nvPr>
            <p:ph type="body" sz="quarter" idx="11"/>
          </p:nvPr>
        </p:nvSpPr>
        <p:spPr/>
        <p:txBody>
          <a:bodyPr/>
          <a:lstStyle/>
          <a:p>
            <a:pPr eaLnBrk="1" hangingPunct="1"/>
            <a:r>
              <a:rPr lang="pl-PL" altLang="pl-PL"/>
              <a:t>Méthode des bandes :</a:t>
            </a:r>
            <a:endParaRPr lang="en-GB" altLang="pl-PL"/>
          </a:p>
        </p:txBody>
      </p:sp>
      <p:sp>
        <p:nvSpPr>
          <p:cNvPr id="16386" name="Symbol zastępczy stopki 5">
            <a:extLst>
              <a:ext uri="{FF2B5EF4-FFF2-40B4-BE49-F238E27FC236}">
                <a16:creationId xmlns:a16="http://schemas.microsoft.com/office/drawing/2014/main" id="{1710A714-B249-FBEB-F9CB-78305A74CB44}"/>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graphicFrame>
        <p:nvGraphicFramePr>
          <p:cNvPr id="16392" name="Object 11">
            <a:extLst>
              <a:ext uri="{FF2B5EF4-FFF2-40B4-BE49-F238E27FC236}">
                <a16:creationId xmlns:a16="http://schemas.microsoft.com/office/drawing/2014/main" id="{7B880118-5D33-1F1C-92AE-2B1AFC2A8FF9}"/>
              </a:ext>
            </a:extLst>
          </p:cNvPr>
          <p:cNvGraphicFramePr>
            <a:graphicFrameLocks noGrp="1" noChangeAspect="1"/>
          </p:cNvGraphicFramePr>
          <p:nvPr>
            <p:ph sz="half" idx="4294967295"/>
            <p:extLst>
              <p:ext uri="{D42A27DB-BD31-4B8C-83A1-F6EECF244321}">
                <p14:modId xmlns:p14="http://schemas.microsoft.com/office/powerpoint/2010/main" val="410565304"/>
              </p:ext>
            </p:extLst>
          </p:nvPr>
        </p:nvGraphicFramePr>
        <p:xfrm>
          <a:off x="1685925" y="5617600"/>
          <a:ext cx="2633662" cy="630237"/>
        </p:xfrm>
        <a:graphic>
          <a:graphicData uri="http://schemas.openxmlformats.org/presentationml/2006/ole">
            <mc:AlternateContent xmlns:mc="http://schemas.openxmlformats.org/markup-compatibility/2006">
              <mc:Choice xmlns:v="urn:schemas-microsoft-com:vml" Requires="v">
                <p:oleObj name="Równanie" r:id="rId2" imgW="1218671" imgH="291973" progId="Equation.3">
                  <p:embed/>
                </p:oleObj>
              </mc:Choice>
              <mc:Fallback>
                <p:oleObj name="Równanie" r:id="rId2" imgW="1218671" imgH="291973" progId="Equation.3">
                  <p:embed/>
                  <p:pic>
                    <p:nvPicPr>
                      <p:cNvPr id="16392" name="Object 11">
                        <a:extLst>
                          <a:ext uri="{FF2B5EF4-FFF2-40B4-BE49-F238E27FC236}">
                            <a16:creationId xmlns:a16="http://schemas.microsoft.com/office/drawing/2014/main" id="{7B880118-5D33-1F1C-92AE-2B1AFC2A8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5" y="5617600"/>
                        <a:ext cx="2633662" cy="630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390" name="Picture 6">
            <a:extLst>
              <a:ext uri="{FF2B5EF4-FFF2-40B4-BE49-F238E27FC236}">
                <a16:creationId xmlns:a16="http://schemas.microsoft.com/office/drawing/2014/main" id="{4B01B77C-C063-554F-DBEB-5CC37CF16726}"/>
              </a:ext>
            </a:extLst>
          </p:cNvPr>
          <p:cNvPicPr>
            <a:picLocks noChangeAspect="1" noChangeArrowheads="1"/>
          </p:cNvPicPr>
          <p:nvPr/>
        </p:nvPicPr>
        <p:blipFill>
          <a:blip r:embed="rId4">
            <a:lum bright="-12000" contrast="12000"/>
            <a:extLst>
              <a:ext uri="{28A0092B-C50C-407E-A947-70E740481C1C}">
                <a14:useLocalDpi xmlns:a14="http://schemas.microsoft.com/office/drawing/2010/main" val="0"/>
              </a:ext>
            </a:extLst>
          </a:blip>
          <a:srcRect l="10201" r="14391"/>
          <a:stretch>
            <a:fillRect/>
          </a:stretch>
        </p:blipFill>
        <p:spPr bwMode="auto">
          <a:xfrm>
            <a:off x="1685925" y="3429000"/>
            <a:ext cx="368935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a:extLst>
              <a:ext uri="{FF2B5EF4-FFF2-40B4-BE49-F238E27FC236}">
                <a16:creationId xmlns:a16="http://schemas.microsoft.com/office/drawing/2014/main" id="{BF81183E-A279-0E62-4E66-2417DDFBF25C}"/>
              </a:ext>
            </a:extLst>
          </p:cNvPr>
          <p:cNvPicPr>
            <a:picLocks noChangeAspect="1" noChangeArrowheads="1"/>
          </p:cNvPicPr>
          <p:nvPr/>
        </p:nvPicPr>
        <p:blipFill>
          <a:blip r:embed="rId5">
            <a:lum bright="-12000" contrast="12000"/>
            <a:extLst>
              <a:ext uri="{28A0092B-C50C-407E-A947-70E740481C1C}">
                <a14:useLocalDpi xmlns:a14="http://schemas.microsoft.com/office/drawing/2010/main" val="0"/>
              </a:ext>
            </a:extLst>
          </a:blip>
          <a:srcRect l="4686" r="9927"/>
          <a:stretch>
            <a:fillRect/>
          </a:stretch>
        </p:blipFill>
        <p:spPr bwMode="auto">
          <a:xfrm>
            <a:off x="5684839" y="3429000"/>
            <a:ext cx="4751387"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11219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F0187-6C3D-C504-752A-61A1201AF599}"/>
              </a:ext>
            </a:extLst>
          </p:cNvPr>
          <p:cNvSpPr>
            <a:spLocks noGrp="1"/>
          </p:cNvSpPr>
          <p:nvPr>
            <p:ph type="title"/>
          </p:nvPr>
        </p:nvSpPr>
        <p:spPr/>
        <p:txBody>
          <a:bodyPr/>
          <a:lstStyle/>
          <a:p>
            <a:r>
              <a:rPr lang="en-GB" dirty="0"/>
              <a:t>Méthodes antérieures</a:t>
            </a:r>
            <a:br>
              <a:rPr lang="en-GB" dirty="0"/>
            </a:br>
            <a:endParaRPr lang="en-GB" dirty="0"/>
          </a:p>
        </p:txBody>
      </p:sp>
      <p:sp>
        <p:nvSpPr>
          <p:cNvPr id="17412" name="Rectangle 2">
            <a:extLst>
              <a:ext uri="{FF2B5EF4-FFF2-40B4-BE49-F238E27FC236}">
                <a16:creationId xmlns:a16="http://schemas.microsoft.com/office/drawing/2014/main" id="{8F0E9A12-90C7-3C18-49E4-643B97D390EE}"/>
              </a:ext>
            </a:extLst>
          </p:cNvPr>
          <p:cNvSpPr>
            <a:spLocks noGrp="1" noChangeArrowheads="1"/>
          </p:cNvSpPr>
          <p:nvPr>
            <p:ph type="body" sz="quarter" idx="11"/>
          </p:nvPr>
        </p:nvSpPr>
        <p:spPr/>
        <p:txBody>
          <a:bodyPr/>
          <a:lstStyle/>
          <a:p>
            <a:pPr eaLnBrk="1" hangingPunct="1"/>
            <a:r>
              <a:rPr lang="pl-PL" altLang="pl-PL" dirty="0" err="1"/>
              <a:t>Décomposition en figures simples :</a:t>
            </a:r>
            <a:endParaRPr lang="en-GB" altLang="pl-PL" dirty="0"/>
          </a:p>
        </p:txBody>
      </p:sp>
      <p:sp>
        <p:nvSpPr>
          <p:cNvPr id="17410" name="Symbol zastępczy stopki 5">
            <a:extLst>
              <a:ext uri="{FF2B5EF4-FFF2-40B4-BE49-F238E27FC236}">
                <a16:creationId xmlns:a16="http://schemas.microsoft.com/office/drawing/2014/main" id="{50BD47FD-1D12-13C8-0DA6-7FBAFEFAA02D}"/>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17414" name="Picture 9">
            <a:extLst>
              <a:ext uri="{FF2B5EF4-FFF2-40B4-BE49-F238E27FC236}">
                <a16:creationId xmlns:a16="http://schemas.microsoft.com/office/drawing/2014/main" id="{CC23B850-5A69-DC3B-D783-16487EC12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971" y="2845677"/>
            <a:ext cx="5375620" cy="178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5" name="Picture 10">
            <a:extLst>
              <a:ext uri="{FF2B5EF4-FFF2-40B4-BE49-F238E27FC236}">
                <a16:creationId xmlns:a16="http://schemas.microsoft.com/office/drawing/2014/main" id="{27B9E234-743A-FD4A-C310-9744CEE5C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692" y="4763648"/>
            <a:ext cx="5284177" cy="180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6868262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0D29-E394-B93A-1E8F-5554FEF42402}"/>
              </a:ext>
            </a:extLst>
          </p:cNvPr>
          <p:cNvSpPr>
            <a:spLocks noGrp="1"/>
          </p:cNvSpPr>
          <p:nvPr>
            <p:ph type="title"/>
          </p:nvPr>
        </p:nvSpPr>
        <p:spPr/>
        <p:txBody>
          <a:bodyPr/>
          <a:lstStyle/>
          <a:p>
            <a:r>
              <a:rPr lang="pl-PL" altLang="pl-PL" dirty="0"/>
              <a:t>Conception avec AutoCAD (1)</a:t>
            </a:r>
          </a:p>
        </p:txBody>
      </p:sp>
      <p:sp>
        <p:nvSpPr>
          <p:cNvPr id="18437" name="Rectangle 4">
            <a:extLst>
              <a:ext uri="{FF2B5EF4-FFF2-40B4-BE49-F238E27FC236}">
                <a16:creationId xmlns:a16="http://schemas.microsoft.com/office/drawing/2014/main" id="{B5FFC724-1E91-6B72-5818-3C0A1B7BD16C}"/>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18438" name="Picture 7">
            <a:extLst>
              <a:ext uri="{FF2B5EF4-FFF2-40B4-BE49-F238E27FC236}">
                <a16:creationId xmlns:a16="http://schemas.microsoft.com/office/drawing/2014/main" id="{604DE363-AF71-BE51-CA59-43AA7F863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 Placeholder 3">
            <a:extLst>
              <a:ext uri="{FF2B5EF4-FFF2-40B4-BE49-F238E27FC236}">
                <a16:creationId xmlns:a16="http://schemas.microsoft.com/office/drawing/2014/main" id="{B9B7C80D-42E6-0873-285B-A87F8B147F4E}"/>
              </a:ext>
            </a:extLst>
          </p:cNvPr>
          <p:cNvSpPr>
            <a:spLocks noGrp="1"/>
          </p:cNvSpPr>
          <p:nvPr>
            <p:ph type="body" sz="quarter" idx="11"/>
          </p:nvPr>
        </p:nvSpPr>
        <p:spPr>
          <a:xfrm>
            <a:off x="2197100" y="1612900"/>
            <a:ext cx="7797800" cy="635000"/>
          </a:xfrm>
        </p:spPr>
        <p:txBody>
          <a:bodyPr>
            <a:normAutofit/>
          </a:bodyPr>
          <a:lstStyle/>
          <a:p>
            <a:r>
              <a:rPr lang="pl-PL" dirty="0" err="1"/>
              <a:t>Plan du tracé</a:t>
            </a:r>
          </a:p>
        </p:txBody>
      </p:sp>
    </p:spTree>
    <p:extLst>
      <p:ext uri="{BB962C8B-B14F-4D97-AF65-F5344CB8AC3E}">
        <p14:creationId xmlns:p14="http://schemas.microsoft.com/office/powerpoint/2010/main" val="153889106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F3AB0-4541-9250-06A8-C70A270CFDE7}"/>
              </a:ext>
            </a:extLst>
          </p:cNvPr>
          <p:cNvSpPr>
            <a:spLocks noGrp="1"/>
          </p:cNvSpPr>
          <p:nvPr>
            <p:ph type="title"/>
          </p:nvPr>
        </p:nvSpPr>
        <p:spPr/>
        <p:txBody>
          <a:bodyPr/>
          <a:lstStyle/>
          <a:p>
            <a:r>
              <a:rPr lang="pl-PL" altLang="pl-PL" dirty="0"/>
              <a:t>Conception avec AutoCAD (2)</a:t>
            </a:r>
          </a:p>
        </p:txBody>
      </p:sp>
      <p:sp>
        <p:nvSpPr>
          <p:cNvPr id="19460" name="Rectangle 2">
            <a:extLst>
              <a:ext uri="{FF2B5EF4-FFF2-40B4-BE49-F238E27FC236}">
                <a16:creationId xmlns:a16="http://schemas.microsoft.com/office/drawing/2014/main" id="{19C7866A-D444-1B71-3F28-7C45F2CA17D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Hauteur du dévers</a:t>
            </a:r>
            <a:endParaRPr lang="en-GB" altLang="pl-PL" dirty="0"/>
          </a:p>
        </p:txBody>
      </p:sp>
      <p:sp>
        <p:nvSpPr>
          <p:cNvPr id="19461" name="Rectangle 4">
            <a:extLst>
              <a:ext uri="{FF2B5EF4-FFF2-40B4-BE49-F238E27FC236}">
                <a16:creationId xmlns:a16="http://schemas.microsoft.com/office/drawing/2014/main" id="{F55BABAE-78F8-9A3F-7CFC-7431FC66153E}"/>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19462" name="Picture 6">
            <a:extLst>
              <a:ext uri="{FF2B5EF4-FFF2-40B4-BE49-F238E27FC236}">
                <a16:creationId xmlns:a16="http://schemas.microsoft.com/office/drawing/2014/main" id="{A5676689-93A0-341D-F60B-91447151D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8791510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B64D6-EA41-DA91-BB69-7D653B7F3F46}"/>
              </a:ext>
            </a:extLst>
          </p:cNvPr>
          <p:cNvSpPr>
            <a:spLocks noGrp="1"/>
          </p:cNvSpPr>
          <p:nvPr>
            <p:ph type="title"/>
          </p:nvPr>
        </p:nvSpPr>
        <p:spPr/>
        <p:txBody>
          <a:bodyPr/>
          <a:lstStyle/>
          <a:p>
            <a:r>
              <a:rPr lang="pl-PL" altLang="pl-PL" dirty="0"/>
              <a:t>Conception avec AutoCAD (3)</a:t>
            </a:r>
          </a:p>
        </p:txBody>
      </p:sp>
      <p:sp>
        <p:nvSpPr>
          <p:cNvPr id="20484" name="Rectangle 2">
            <a:extLst>
              <a:ext uri="{FF2B5EF4-FFF2-40B4-BE49-F238E27FC236}">
                <a16:creationId xmlns:a16="http://schemas.microsoft.com/office/drawing/2014/main" id="{55895A7B-0086-BF52-C8CB-75F5AB06B38A}"/>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Tables</a:t>
            </a:r>
            <a:r>
              <a:rPr lang="pl-PL" altLang="pl-PL" dirty="0"/>
              <a:t>:</a:t>
            </a:r>
            <a:endParaRPr lang="en-GB" altLang="pl-PL" dirty="0"/>
          </a:p>
        </p:txBody>
      </p:sp>
      <p:sp>
        <p:nvSpPr>
          <p:cNvPr id="20485" name="Rectangle 4">
            <a:extLst>
              <a:ext uri="{FF2B5EF4-FFF2-40B4-BE49-F238E27FC236}">
                <a16:creationId xmlns:a16="http://schemas.microsoft.com/office/drawing/2014/main" id="{3E4094B2-FF57-F2A1-9344-A06C023B718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0486" name="Picture 6">
            <a:extLst>
              <a:ext uri="{FF2B5EF4-FFF2-40B4-BE49-F238E27FC236}">
                <a16:creationId xmlns:a16="http://schemas.microsoft.com/office/drawing/2014/main" id="{E49D31C3-86BF-1DDC-62F4-6D710B10C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10711364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2038A-BB29-00CB-FFFB-96C04EA68427}"/>
              </a:ext>
            </a:extLst>
          </p:cNvPr>
          <p:cNvSpPr>
            <a:spLocks noGrp="1"/>
          </p:cNvSpPr>
          <p:nvPr>
            <p:ph type="title"/>
          </p:nvPr>
        </p:nvSpPr>
        <p:spPr/>
        <p:txBody>
          <a:bodyPr/>
          <a:lstStyle/>
          <a:p>
            <a:r>
              <a:rPr lang="pl-PL" altLang="pl-PL" dirty="0"/>
              <a:t>Conception avec AutoCAD (4)</a:t>
            </a:r>
          </a:p>
        </p:txBody>
      </p:sp>
      <p:sp>
        <p:nvSpPr>
          <p:cNvPr id="21508" name="Rectangle 2">
            <a:extLst>
              <a:ext uri="{FF2B5EF4-FFF2-40B4-BE49-F238E27FC236}">
                <a16:creationId xmlns:a16="http://schemas.microsoft.com/office/drawing/2014/main" id="{85169415-0013-B7AD-6252-7C5E450C5DA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Tables</a:t>
            </a:r>
            <a:r>
              <a:rPr lang="pl-PL" altLang="pl-PL" dirty="0"/>
              <a:t>:</a:t>
            </a:r>
            <a:endParaRPr lang="en-GB" altLang="pl-PL" dirty="0"/>
          </a:p>
        </p:txBody>
      </p:sp>
      <p:sp>
        <p:nvSpPr>
          <p:cNvPr id="21509" name="Rectangle 4">
            <a:extLst>
              <a:ext uri="{FF2B5EF4-FFF2-40B4-BE49-F238E27FC236}">
                <a16:creationId xmlns:a16="http://schemas.microsoft.com/office/drawing/2014/main" id="{27930A7C-07CF-9A84-ABFA-E1FD6036F6A2}"/>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1510" name="Picture 6">
            <a:extLst>
              <a:ext uri="{FF2B5EF4-FFF2-40B4-BE49-F238E27FC236}">
                <a16:creationId xmlns:a16="http://schemas.microsoft.com/office/drawing/2014/main" id="{843071D8-670E-01FB-02E8-E27823321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8662923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16A3-4575-D51C-BCF6-40736F0C5AB7}"/>
              </a:ext>
            </a:extLst>
          </p:cNvPr>
          <p:cNvSpPr>
            <a:spLocks noGrp="1"/>
          </p:cNvSpPr>
          <p:nvPr>
            <p:ph type="title"/>
          </p:nvPr>
        </p:nvSpPr>
        <p:spPr/>
        <p:txBody>
          <a:bodyPr/>
          <a:lstStyle/>
          <a:p>
            <a:r>
              <a:rPr lang="pl-PL" altLang="pl-PL" dirty="0"/>
              <a:t>Conception avec AutoCAD (5)</a:t>
            </a:r>
          </a:p>
        </p:txBody>
      </p:sp>
      <p:sp>
        <p:nvSpPr>
          <p:cNvPr id="22532" name="Rectangle 2">
            <a:extLst>
              <a:ext uri="{FF2B5EF4-FFF2-40B4-BE49-F238E27FC236}">
                <a16:creationId xmlns:a16="http://schemas.microsoft.com/office/drawing/2014/main" id="{73E20077-6E2B-AA7C-AF39-A3B995C74990}"/>
              </a:ext>
            </a:extLst>
          </p:cNvPr>
          <p:cNvSpPr>
            <a:spLocks noGrp="1" noChangeArrowheads="1"/>
          </p:cNvSpPr>
          <p:nvPr>
            <p:ph type="body" sz="quarter" idx="11"/>
          </p:nvPr>
        </p:nvSpPr>
        <p:spPr>
          <a:xfrm>
            <a:off x="2197100" y="1612900"/>
            <a:ext cx="7797800" cy="635000"/>
          </a:xfrm>
        </p:spPr>
        <p:txBody>
          <a:bodyPr>
            <a:normAutofit fontScale="92500" lnSpcReduction="20000"/>
          </a:bodyPr>
          <a:lstStyle/>
          <a:p>
            <a:pPr eaLnBrk="1" hangingPunct="1"/>
            <a:r>
              <a:rPr lang="pl-PL" altLang="pl-PL" dirty="0" err="1"/>
              <a:t>Mesure de la distance entre la courbe de niveau et le dévers</a:t>
            </a:r>
            <a:endParaRPr lang="en-GB" altLang="pl-PL" dirty="0"/>
          </a:p>
        </p:txBody>
      </p:sp>
      <p:sp>
        <p:nvSpPr>
          <p:cNvPr id="22533" name="Rectangle 4">
            <a:extLst>
              <a:ext uri="{FF2B5EF4-FFF2-40B4-BE49-F238E27FC236}">
                <a16:creationId xmlns:a16="http://schemas.microsoft.com/office/drawing/2014/main" id="{D8E76763-6BFB-A9B4-7955-0E04B1D8770B}"/>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2534" name="Picture 6">
            <a:extLst>
              <a:ext uri="{FF2B5EF4-FFF2-40B4-BE49-F238E27FC236}">
                <a16:creationId xmlns:a16="http://schemas.microsoft.com/office/drawing/2014/main" id="{5CFEF9C8-02C4-8496-07D2-45504F611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570"/>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537546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1699F-6E8B-F9AA-3E12-2105786967A3}"/>
              </a:ext>
            </a:extLst>
          </p:cNvPr>
          <p:cNvSpPr>
            <a:spLocks noGrp="1"/>
          </p:cNvSpPr>
          <p:nvPr>
            <p:ph type="title"/>
          </p:nvPr>
        </p:nvSpPr>
        <p:spPr/>
        <p:txBody>
          <a:bodyPr/>
          <a:lstStyle/>
          <a:p>
            <a:r>
              <a:rPr lang="pl-PL" altLang="pl-PL" dirty="0"/>
              <a:t>Conception avec AutoCAD (6)</a:t>
            </a:r>
          </a:p>
        </p:txBody>
      </p:sp>
      <p:sp>
        <p:nvSpPr>
          <p:cNvPr id="23556" name="Rectangle 2">
            <a:extLst>
              <a:ext uri="{FF2B5EF4-FFF2-40B4-BE49-F238E27FC236}">
                <a16:creationId xmlns:a16="http://schemas.microsoft.com/office/drawing/2014/main" id="{FD70EFD9-BD46-96EF-52D8-AEEC1F262126}"/>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a:t>Ligne du terrain naturel</a:t>
            </a:r>
            <a:endParaRPr lang="en-GB" altLang="pl-PL"/>
          </a:p>
        </p:txBody>
      </p:sp>
      <p:sp>
        <p:nvSpPr>
          <p:cNvPr id="23557" name="Rectangle 4">
            <a:extLst>
              <a:ext uri="{FF2B5EF4-FFF2-40B4-BE49-F238E27FC236}">
                <a16:creationId xmlns:a16="http://schemas.microsoft.com/office/drawing/2014/main" id="{166D182D-0E85-1EF7-5A88-650145C488D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3558" name="Picture 5">
            <a:extLst>
              <a:ext uri="{FF2B5EF4-FFF2-40B4-BE49-F238E27FC236}">
                <a16:creationId xmlns:a16="http://schemas.microsoft.com/office/drawing/2014/main" id="{696181FE-1373-5589-B0DF-FFE9BDA4A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778859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ABB0-61E1-C6FA-0563-B3A38FD024DE}"/>
              </a:ext>
            </a:extLst>
          </p:cNvPr>
          <p:cNvSpPr>
            <a:spLocks noGrp="1"/>
          </p:cNvSpPr>
          <p:nvPr>
            <p:ph type="title"/>
          </p:nvPr>
        </p:nvSpPr>
        <p:spPr/>
        <p:txBody>
          <a:bodyPr/>
          <a:lstStyle/>
          <a:p>
            <a:r>
              <a:rPr lang="pl-PL" altLang="pl-PL" dirty="0"/>
              <a:t>Conception avec AutoCAD (7)</a:t>
            </a:r>
          </a:p>
        </p:txBody>
      </p:sp>
      <p:sp>
        <p:nvSpPr>
          <p:cNvPr id="24580" name="Rectangle 2">
            <a:extLst>
              <a:ext uri="{FF2B5EF4-FFF2-40B4-BE49-F238E27FC236}">
                <a16:creationId xmlns:a16="http://schemas.microsoft.com/office/drawing/2014/main" id="{75596729-ACD3-87D6-6FDC-D6ED6CAE9749}"/>
              </a:ext>
            </a:extLst>
          </p:cNvPr>
          <p:cNvSpPr>
            <a:spLocks noGrp="1" noChangeArrowheads="1"/>
          </p:cNvSpPr>
          <p:nvPr>
            <p:ph type="body" sz="quarter" idx="11"/>
          </p:nvPr>
        </p:nvSpPr>
        <p:spPr>
          <a:xfrm>
            <a:off x="2197100" y="1612900"/>
            <a:ext cx="7797800" cy="635000"/>
          </a:xfrm>
        </p:spPr>
        <p:txBody>
          <a:bodyPr>
            <a:noAutofit/>
          </a:bodyPr>
          <a:lstStyle/>
          <a:p>
            <a:pPr eaLnBrk="1" hangingPunct="1"/>
            <a:r>
              <a:rPr lang="pl-PL" altLang="pl-PL" sz="1800" dirty="0" err="1"/>
              <a:t>Profils en travers types en déblai et en remblai</a:t>
            </a:r>
            <a:endParaRPr lang="en-GB" altLang="pl-PL" sz="1800" dirty="0"/>
          </a:p>
        </p:txBody>
      </p:sp>
      <p:sp>
        <p:nvSpPr>
          <p:cNvPr id="24581" name="Rectangle 4">
            <a:extLst>
              <a:ext uri="{FF2B5EF4-FFF2-40B4-BE49-F238E27FC236}">
                <a16:creationId xmlns:a16="http://schemas.microsoft.com/office/drawing/2014/main" id="{60922829-AE18-917F-FD2E-282A6BB2D141}"/>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4582" name="Picture 5">
            <a:extLst>
              <a:ext uri="{FF2B5EF4-FFF2-40B4-BE49-F238E27FC236}">
                <a16:creationId xmlns:a16="http://schemas.microsoft.com/office/drawing/2014/main" id="{6CB4FF8D-D0A7-3CC3-4DF0-3C331F089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0481"/>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33893439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8024-6049-F3F9-E627-78E0E3ADF164}"/>
              </a:ext>
            </a:extLst>
          </p:cNvPr>
          <p:cNvSpPr>
            <a:spLocks noGrp="1"/>
          </p:cNvSpPr>
          <p:nvPr>
            <p:ph type="title"/>
          </p:nvPr>
        </p:nvSpPr>
        <p:spPr/>
        <p:txBody>
          <a:bodyPr/>
          <a:lstStyle/>
          <a:p>
            <a:r>
              <a:rPr lang="pl-PL" altLang="pl-PL" dirty="0"/>
              <a:t>Conception avec AutoCAD (8)</a:t>
            </a:r>
          </a:p>
        </p:txBody>
      </p:sp>
      <p:sp>
        <p:nvSpPr>
          <p:cNvPr id="25604" name="Rectangle 2">
            <a:extLst>
              <a:ext uri="{FF2B5EF4-FFF2-40B4-BE49-F238E27FC236}">
                <a16:creationId xmlns:a16="http://schemas.microsoft.com/office/drawing/2014/main" id="{E5B012CC-CAEA-CF17-C107-95EE7852A43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a:t>Copier-coller</a:t>
            </a:r>
            <a:endParaRPr lang="en-GB" altLang="pl-PL"/>
          </a:p>
        </p:txBody>
      </p:sp>
      <p:sp>
        <p:nvSpPr>
          <p:cNvPr id="25605" name="Rectangle 4">
            <a:extLst>
              <a:ext uri="{FF2B5EF4-FFF2-40B4-BE49-F238E27FC236}">
                <a16:creationId xmlns:a16="http://schemas.microsoft.com/office/drawing/2014/main" id="{8CA23025-8886-C87C-5397-6867C0B37F01}"/>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5606" name="Picture 6">
            <a:extLst>
              <a:ext uri="{FF2B5EF4-FFF2-40B4-BE49-F238E27FC236}">
                <a16:creationId xmlns:a16="http://schemas.microsoft.com/office/drawing/2014/main" id="{39380C89-E675-10E3-1127-5F0F8985D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407"/>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378832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C9090-5BA5-5D71-CAD9-FAB846AE190A}"/>
              </a:ext>
            </a:extLst>
          </p:cNvPr>
          <p:cNvSpPr>
            <a:spLocks noGrp="1"/>
          </p:cNvSpPr>
          <p:nvPr>
            <p:ph type="title"/>
          </p:nvPr>
        </p:nvSpPr>
        <p:spPr/>
        <p:txBody>
          <a:bodyPr/>
          <a:lstStyle/>
          <a:p>
            <a:r>
              <a:rPr lang="pl-PL" altLang="pl-PL" dirty="0"/>
              <a:t>Conception avec AutoCAD (9)</a:t>
            </a:r>
          </a:p>
        </p:txBody>
      </p:sp>
      <p:sp>
        <p:nvSpPr>
          <p:cNvPr id="26628" name="Rectangle 2">
            <a:extLst>
              <a:ext uri="{FF2B5EF4-FFF2-40B4-BE49-F238E27FC236}">
                <a16:creationId xmlns:a16="http://schemas.microsoft.com/office/drawing/2014/main" id="{D1C4A81D-CFFA-0A0A-4F76-516788771CC2}"/>
              </a:ext>
            </a:extLst>
          </p:cNvPr>
          <p:cNvSpPr>
            <a:spLocks noGrp="1" noChangeArrowheads="1"/>
          </p:cNvSpPr>
          <p:nvPr>
            <p:ph type="body" sz="quarter" idx="11"/>
          </p:nvPr>
        </p:nvSpPr>
        <p:spPr>
          <a:xfrm>
            <a:off x="2197100" y="1612900"/>
            <a:ext cx="7797800" cy="635000"/>
          </a:xfrm>
        </p:spPr>
        <p:txBody>
          <a:bodyPr>
            <a:noAutofit/>
          </a:bodyPr>
          <a:lstStyle/>
          <a:p>
            <a:pPr eaLnBrk="1" hangingPunct="1"/>
            <a:r>
              <a:rPr lang="pl-PL" altLang="pl-PL" sz="1800" dirty="0" err="1"/>
              <a:t>Introduire le déblai et le remblai</a:t>
            </a:r>
            <a:endParaRPr lang="en-GB" altLang="pl-PL" sz="1800" dirty="0"/>
          </a:p>
        </p:txBody>
      </p:sp>
      <p:sp>
        <p:nvSpPr>
          <p:cNvPr id="26629" name="Rectangle 4">
            <a:extLst>
              <a:ext uri="{FF2B5EF4-FFF2-40B4-BE49-F238E27FC236}">
                <a16:creationId xmlns:a16="http://schemas.microsoft.com/office/drawing/2014/main" id="{E816F7F8-65B3-8525-8D26-9DAC5501585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6630" name="Picture 5">
            <a:extLst>
              <a:ext uri="{FF2B5EF4-FFF2-40B4-BE49-F238E27FC236}">
                <a16:creationId xmlns:a16="http://schemas.microsoft.com/office/drawing/2014/main" id="{486B566A-29C9-AF41-FDBC-2FCA88F75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407"/>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8931380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26BF7-D44F-ED6D-2D7E-CE2BE8AAB365}"/>
              </a:ext>
            </a:extLst>
          </p:cNvPr>
          <p:cNvSpPr>
            <a:spLocks noGrp="1"/>
          </p:cNvSpPr>
          <p:nvPr>
            <p:ph type="title"/>
          </p:nvPr>
        </p:nvSpPr>
        <p:spPr/>
        <p:txBody>
          <a:bodyPr/>
          <a:lstStyle/>
          <a:p>
            <a:r>
              <a:rPr lang="en-GB" dirty="0"/>
              <a:t>Conception avec AutoCAD (10)</a:t>
            </a:r>
            <a:br>
              <a:rPr lang="en-GB" dirty="0"/>
            </a:br>
            <a:endParaRPr lang="en-GB" dirty="0"/>
          </a:p>
        </p:txBody>
      </p:sp>
      <p:sp>
        <p:nvSpPr>
          <p:cNvPr id="27653" name="Rectangle 4">
            <a:extLst>
              <a:ext uri="{FF2B5EF4-FFF2-40B4-BE49-F238E27FC236}">
                <a16:creationId xmlns:a16="http://schemas.microsoft.com/office/drawing/2014/main" id="{ACFF29BC-4562-68FE-48F9-1DE69298C76C}"/>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7654" name="Picture 6">
            <a:extLst>
              <a:ext uri="{FF2B5EF4-FFF2-40B4-BE49-F238E27FC236}">
                <a16:creationId xmlns:a16="http://schemas.microsoft.com/office/drawing/2014/main" id="{1CF5DBB5-7BB5-692F-FE4D-FB240C9DF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375"/>
          <a:stretch>
            <a:fillRect/>
          </a:stretch>
        </p:blipFill>
        <p:spPr bwMode="auto">
          <a:xfrm>
            <a:off x="711858" y="1219200"/>
            <a:ext cx="9470136"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655" name="Line 7">
            <a:extLst>
              <a:ext uri="{FF2B5EF4-FFF2-40B4-BE49-F238E27FC236}">
                <a16:creationId xmlns:a16="http://schemas.microsoft.com/office/drawing/2014/main" id="{D2A5118B-E3CB-80B1-4362-84F85C3723FF}"/>
              </a:ext>
            </a:extLst>
          </p:cNvPr>
          <p:cNvSpPr>
            <a:spLocks noChangeShapeType="1"/>
          </p:cNvSpPr>
          <p:nvPr/>
        </p:nvSpPr>
        <p:spPr bwMode="auto">
          <a:xfrm>
            <a:off x="2674938" y="4868863"/>
            <a:ext cx="202565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Tree>
    <p:extLst>
      <p:ext uri="{BB962C8B-B14F-4D97-AF65-F5344CB8AC3E}">
        <p14:creationId xmlns:p14="http://schemas.microsoft.com/office/powerpoint/2010/main" val="3676978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F2108-CF8B-B231-909D-75647B5F63F8}"/>
              </a:ext>
            </a:extLst>
          </p:cNvPr>
          <p:cNvSpPr>
            <a:spLocks noGrp="1"/>
          </p:cNvSpPr>
          <p:nvPr>
            <p:ph type="title"/>
          </p:nvPr>
        </p:nvSpPr>
        <p:spPr/>
        <p:txBody>
          <a:bodyPr/>
          <a:lstStyle/>
          <a:p>
            <a:r>
              <a:rPr lang="en-GB" dirty="0"/>
              <a:t>Exemple</a:t>
            </a:r>
            <a:br>
              <a:rPr lang="en-GB" dirty="0"/>
            </a:br>
            <a:endParaRPr lang="en-GB" dirty="0"/>
          </a:p>
        </p:txBody>
      </p:sp>
      <p:sp>
        <p:nvSpPr>
          <p:cNvPr id="3" name="Text Placeholder 2">
            <a:extLst>
              <a:ext uri="{FF2B5EF4-FFF2-40B4-BE49-F238E27FC236}">
                <a16:creationId xmlns:a16="http://schemas.microsoft.com/office/drawing/2014/main" id="{0AC2EB89-A408-9A7D-638A-BEFA90EC33D9}"/>
              </a:ext>
            </a:extLst>
          </p:cNvPr>
          <p:cNvSpPr>
            <a:spLocks noGrp="1"/>
          </p:cNvSpPr>
          <p:nvPr>
            <p:ph type="body" sz="quarter" idx="11"/>
          </p:nvPr>
        </p:nvSpPr>
        <p:spPr/>
        <p:txBody>
          <a:bodyPr/>
          <a:lstStyle/>
          <a:p>
            <a:endParaRPr lang="en-GB"/>
          </a:p>
        </p:txBody>
      </p:sp>
      <p:sp>
        <p:nvSpPr>
          <p:cNvPr id="28674" name="Symbol zastępczy stopki 4">
            <a:extLst>
              <a:ext uri="{FF2B5EF4-FFF2-40B4-BE49-F238E27FC236}">
                <a16:creationId xmlns:a16="http://schemas.microsoft.com/office/drawing/2014/main" id="{E7B22C42-ED55-2FA2-85E5-46D1AC67507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28676" name="Rectangle 4">
            <a:extLst>
              <a:ext uri="{FF2B5EF4-FFF2-40B4-BE49-F238E27FC236}">
                <a16:creationId xmlns:a16="http://schemas.microsoft.com/office/drawing/2014/main" id="{FEC7F8BB-E168-D8CE-5BFE-F08D1D87F814}"/>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8677" name="Picture 8">
            <a:extLst>
              <a:ext uri="{FF2B5EF4-FFF2-40B4-BE49-F238E27FC236}">
                <a16:creationId xmlns:a16="http://schemas.microsoft.com/office/drawing/2014/main" id="{461EABFB-4F44-3394-BE28-612751BD2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06575"/>
            <a:ext cx="8763000"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35621495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20F0-8B9C-40AF-E1D7-BA3D13C2C0A0}"/>
              </a:ext>
            </a:extLst>
          </p:cNvPr>
          <p:cNvSpPr>
            <a:spLocks noGrp="1"/>
          </p:cNvSpPr>
          <p:nvPr>
            <p:ph type="title"/>
          </p:nvPr>
        </p:nvSpPr>
        <p:spPr/>
        <p:txBody>
          <a:bodyPr/>
          <a:lstStyle/>
          <a:p>
            <a:r>
              <a:rPr lang="en-GB" dirty="0"/>
              <a:t>Exemple</a:t>
            </a:r>
            <a:br>
              <a:rPr lang="en-GB" dirty="0"/>
            </a:br>
            <a:endParaRPr lang="en-GB" dirty="0"/>
          </a:p>
        </p:txBody>
      </p:sp>
      <p:sp>
        <p:nvSpPr>
          <p:cNvPr id="3" name="Text Placeholder 2">
            <a:extLst>
              <a:ext uri="{FF2B5EF4-FFF2-40B4-BE49-F238E27FC236}">
                <a16:creationId xmlns:a16="http://schemas.microsoft.com/office/drawing/2014/main" id="{A9763AFB-3012-F4A7-8704-31618CD5BBDB}"/>
              </a:ext>
            </a:extLst>
          </p:cNvPr>
          <p:cNvSpPr>
            <a:spLocks noGrp="1"/>
          </p:cNvSpPr>
          <p:nvPr>
            <p:ph type="body" sz="quarter" idx="11"/>
          </p:nvPr>
        </p:nvSpPr>
        <p:spPr/>
        <p:txBody>
          <a:bodyPr/>
          <a:lstStyle/>
          <a:p>
            <a:endParaRPr lang="en-GB"/>
          </a:p>
        </p:txBody>
      </p:sp>
      <p:sp>
        <p:nvSpPr>
          <p:cNvPr id="29698" name="Symbol zastępczy stopki 4">
            <a:extLst>
              <a:ext uri="{FF2B5EF4-FFF2-40B4-BE49-F238E27FC236}">
                <a16:creationId xmlns:a16="http://schemas.microsoft.com/office/drawing/2014/main" id="{C5BCEF2E-F6C8-7B7A-8EB6-5273568F6349}"/>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29700" name="Rectangle 4">
            <a:extLst>
              <a:ext uri="{FF2B5EF4-FFF2-40B4-BE49-F238E27FC236}">
                <a16:creationId xmlns:a16="http://schemas.microsoft.com/office/drawing/2014/main" id="{9F396FF3-5C79-DABD-D31F-614ED61039B6}"/>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9701" name="Picture 6">
            <a:extLst>
              <a:ext uri="{FF2B5EF4-FFF2-40B4-BE49-F238E27FC236}">
                <a16:creationId xmlns:a16="http://schemas.microsoft.com/office/drawing/2014/main" id="{7105200E-0ECB-4F16-7F2F-CAAD160A4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04989"/>
            <a:ext cx="8763000"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4233331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779BF-F624-6935-B78F-40B8B0842CC6}"/>
              </a:ext>
            </a:extLst>
          </p:cNvPr>
          <p:cNvSpPr>
            <a:spLocks noGrp="1"/>
          </p:cNvSpPr>
          <p:nvPr>
            <p:ph type="title"/>
          </p:nvPr>
        </p:nvSpPr>
        <p:spPr/>
        <p:txBody>
          <a:bodyPr/>
          <a:lstStyle/>
          <a:p>
            <a:r>
              <a:rPr lang="en-GB" dirty="0"/>
              <a:t>Calcul du volume des terrassements</a:t>
            </a:r>
            <a:br>
              <a:rPr lang="en-GB" dirty="0"/>
            </a:br>
            <a:endParaRPr lang="en-GB" dirty="0"/>
          </a:p>
        </p:txBody>
      </p:sp>
      <p:sp>
        <p:nvSpPr>
          <p:cNvPr id="3" name="Text Placeholder 2">
            <a:extLst>
              <a:ext uri="{FF2B5EF4-FFF2-40B4-BE49-F238E27FC236}">
                <a16:creationId xmlns:a16="http://schemas.microsoft.com/office/drawing/2014/main" id="{4346939D-1CD7-612C-9ED0-1528FEE8C179}"/>
              </a:ext>
            </a:extLst>
          </p:cNvPr>
          <p:cNvSpPr>
            <a:spLocks noGrp="1"/>
          </p:cNvSpPr>
          <p:nvPr>
            <p:ph type="body" sz="quarter" idx="11"/>
          </p:nvPr>
        </p:nvSpPr>
        <p:spPr/>
        <p:txBody>
          <a:bodyPr/>
          <a:lstStyle/>
          <a:p>
            <a:endParaRPr lang="en-GB"/>
          </a:p>
        </p:txBody>
      </p:sp>
      <p:sp>
        <p:nvSpPr>
          <p:cNvPr id="30722" name="Symbol zastępczy stopki 4">
            <a:extLst>
              <a:ext uri="{FF2B5EF4-FFF2-40B4-BE49-F238E27FC236}">
                <a16:creationId xmlns:a16="http://schemas.microsoft.com/office/drawing/2014/main" id="{3C1C0DF8-FBC6-0135-F59B-3AC84288089B}"/>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30724" name="Rectangle 6">
            <a:extLst>
              <a:ext uri="{FF2B5EF4-FFF2-40B4-BE49-F238E27FC236}">
                <a16:creationId xmlns:a16="http://schemas.microsoft.com/office/drawing/2014/main" id="{BC481DB6-75D6-CDF5-CFA4-0CC78427857E}"/>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30725" name="Picture 7">
            <a:extLst>
              <a:ext uri="{FF2B5EF4-FFF2-40B4-BE49-F238E27FC236}">
                <a16:creationId xmlns:a16="http://schemas.microsoft.com/office/drawing/2014/main" id="{906F2342-427B-EBD0-32AA-5AD90893A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349501"/>
            <a:ext cx="68580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26" name="Rectangle 8">
            <a:extLst>
              <a:ext uri="{FF2B5EF4-FFF2-40B4-BE49-F238E27FC236}">
                <a16:creationId xmlns:a16="http://schemas.microsoft.com/office/drawing/2014/main" id="{009336AD-9022-5A29-5680-B6364DE7178D}"/>
              </a:ext>
            </a:extLst>
          </p:cNvPr>
          <p:cNvSpPr>
            <a:spLocks noChangeArrowheads="1"/>
          </p:cNvSpPr>
          <p:nvPr/>
        </p:nvSpPr>
        <p:spPr bwMode="auto">
          <a:xfrm>
            <a:off x="1781971" y="1417638"/>
            <a:ext cx="866140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dirty="0" err="1"/>
              <a:t>Le tableau est le suivant :</a:t>
            </a:r>
            <a:endParaRPr lang="en-GB" altLang="pl-PL" dirty="0"/>
          </a:p>
        </p:txBody>
      </p:sp>
    </p:spTree>
    <p:extLst>
      <p:ext uri="{BB962C8B-B14F-4D97-AF65-F5344CB8AC3E}">
        <p14:creationId xmlns:p14="http://schemas.microsoft.com/office/powerpoint/2010/main" val="173335066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C9BF-0EE9-0A5B-DCF1-F08DF0A96F65}"/>
              </a:ext>
            </a:extLst>
          </p:cNvPr>
          <p:cNvSpPr>
            <a:spLocks noGrp="1"/>
          </p:cNvSpPr>
          <p:nvPr>
            <p:ph type="title"/>
          </p:nvPr>
        </p:nvSpPr>
        <p:spPr/>
        <p:txBody>
          <a:bodyPr/>
          <a:lstStyle/>
          <a:p>
            <a:r>
              <a:rPr lang="pl-PL" altLang="pl-PL" dirty="0" err="1"/>
              <a:t>Types de terrassements lors de la construction routière</a:t>
            </a:r>
            <a:endParaRPr lang="en-GB" dirty="0"/>
          </a:p>
        </p:txBody>
      </p:sp>
      <p:sp>
        <p:nvSpPr>
          <p:cNvPr id="3" name="Text Placeholder 2">
            <a:extLst>
              <a:ext uri="{FF2B5EF4-FFF2-40B4-BE49-F238E27FC236}">
                <a16:creationId xmlns:a16="http://schemas.microsoft.com/office/drawing/2014/main" id="{C16C932F-8E51-CA3F-76F8-7108612D42F0}"/>
              </a:ext>
            </a:extLst>
          </p:cNvPr>
          <p:cNvSpPr>
            <a:spLocks noGrp="1"/>
          </p:cNvSpPr>
          <p:nvPr>
            <p:ph type="body" sz="quarter" idx="11"/>
          </p:nvPr>
        </p:nvSpPr>
        <p:spPr/>
        <p:txBody>
          <a:bodyPr/>
          <a:lstStyle/>
          <a:p>
            <a:r>
              <a:rPr lang="pl-PL" altLang="pl-PL" dirty="0" err="1"/>
              <a:t>Terrassements sur une zone limitée, par exemple : culée de pont (extrémité d’un pont)</a:t>
            </a:r>
          </a:p>
          <a:p>
            <a:endParaRPr lang="en-GB" dirty="0"/>
          </a:p>
        </p:txBody>
      </p:sp>
      <p:pic>
        <p:nvPicPr>
          <p:cNvPr id="4" name="Picture 9">
            <a:extLst>
              <a:ext uri="{FF2B5EF4-FFF2-40B4-BE49-F238E27FC236}">
                <a16:creationId xmlns:a16="http://schemas.microsoft.com/office/drawing/2014/main" id="{EFFA17E3-70FB-3ADC-B49E-AABEC10AE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821" y="3283661"/>
            <a:ext cx="4191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 name="Picture 10">
            <a:extLst>
              <a:ext uri="{FF2B5EF4-FFF2-40B4-BE49-F238E27FC236}">
                <a16:creationId xmlns:a16="http://schemas.microsoft.com/office/drawing/2014/main" id="{AC9B77E1-9470-89A9-D882-544E915592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1971" y="3283661"/>
            <a:ext cx="4191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9096808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B07F271D-AD2E-F830-F467-EBFAEA9EEA97}"/>
              </a:ext>
            </a:extLst>
          </p:cNvPr>
          <p:cNvSpPr>
            <a:spLocks noGrp="1" noChangeArrowheads="1"/>
          </p:cNvSpPr>
          <p:nvPr>
            <p:ph type="title"/>
          </p:nvPr>
        </p:nvSpPr>
        <p:spPr>
          <a:noFill/>
        </p:spPr>
        <p:txBody>
          <a:bodyPr/>
          <a:lstStyle/>
          <a:p>
            <a:pPr eaLnBrk="1" hangingPunct="1"/>
            <a:r>
              <a:rPr lang="pl-PL" altLang="pl-PL" dirty="0" err="1"/>
              <a:t>Types de terrassements lors de la construction routière</a:t>
            </a:r>
            <a:endParaRPr lang="en-GB" altLang="pl-PL" dirty="0"/>
          </a:p>
        </p:txBody>
      </p:sp>
      <p:sp>
        <p:nvSpPr>
          <p:cNvPr id="8197" name="Rectangle 3">
            <a:extLst>
              <a:ext uri="{FF2B5EF4-FFF2-40B4-BE49-F238E27FC236}">
                <a16:creationId xmlns:a16="http://schemas.microsoft.com/office/drawing/2014/main" id="{DBA628F1-4C40-76C9-98A3-8ED0A24EF268}"/>
              </a:ext>
            </a:extLst>
          </p:cNvPr>
          <p:cNvSpPr>
            <a:spLocks noGrp="1" noChangeArrowheads="1"/>
          </p:cNvSpPr>
          <p:nvPr>
            <p:ph type="body" sz="quarter" idx="11"/>
          </p:nvPr>
        </p:nvSpPr>
        <p:spPr/>
        <p:txBody>
          <a:bodyPr/>
          <a:lstStyle/>
          <a:p>
            <a:pPr eaLnBrk="1" hangingPunct="1"/>
            <a:r>
              <a:rPr lang="pl-PL" altLang="pl-PL"/>
              <a:t>Terrassements linéaires : </a:t>
            </a:r>
            <a:endParaRPr lang="en-GB" altLang="pl-PL"/>
          </a:p>
        </p:txBody>
      </p:sp>
      <p:sp>
        <p:nvSpPr>
          <p:cNvPr id="8194" name="Symbol zastępczy stopki 4">
            <a:extLst>
              <a:ext uri="{FF2B5EF4-FFF2-40B4-BE49-F238E27FC236}">
                <a16:creationId xmlns:a16="http://schemas.microsoft.com/office/drawing/2014/main" id="{CB59DDDE-5842-77D2-4CDC-7CA4E00C4C57}"/>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sz="1400"/>
              <a:t>construction des routes et autoroutes</a:t>
            </a:r>
          </a:p>
        </p:txBody>
      </p:sp>
      <p:pic>
        <p:nvPicPr>
          <p:cNvPr id="8198" name="Picture 7">
            <a:extLst>
              <a:ext uri="{FF2B5EF4-FFF2-40B4-BE49-F238E27FC236}">
                <a16:creationId xmlns:a16="http://schemas.microsoft.com/office/drawing/2014/main" id="{40F5F436-08EB-4B03-5013-9AA586EC2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029" y="2985621"/>
            <a:ext cx="4191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199" name="Picture 8">
            <a:extLst>
              <a:ext uri="{FF2B5EF4-FFF2-40B4-BE49-F238E27FC236}">
                <a16:creationId xmlns:a16="http://schemas.microsoft.com/office/drawing/2014/main" id="{49610E63-F8BB-8116-3284-87EBA0997D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179" y="2985621"/>
            <a:ext cx="4191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843040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2BC06564-B8DB-FBCB-0007-C221BF9D12C0}"/>
              </a:ext>
            </a:extLst>
          </p:cNvPr>
          <p:cNvSpPr>
            <a:spLocks noGrp="1" noChangeArrowheads="1"/>
          </p:cNvSpPr>
          <p:nvPr>
            <p:ph type="title"/>
          </p:nvPr>
        </p:nvSpPr>
        <p:spPr>
          <a:noFill/>
        </p:spPr>
        <p:txBody>
          <a:bodyPr/>
          <a:lstStyle/>
          <a:p>
            <a:pPr eaLnBrk="1" hangingPunct="1"/>
            <a:r>
              <a:rPr lang="pl-PL" altLang="pl-PL" dirty="0" err="1"/>
              <a:t>Types de terrassements lors de la construction routière</a:t>
            </a:r>
            <a:endParaRPr lang="en-GB" altLang="pl-PL" dirty="0"/>
          </a:p>
        </p:txBody>
      </p:sp>
      <p:sp>
        <p:nvSpPr>
          <p:cNvPr id="9221" name="Rectangle 3">
            <a:extLst>
              <a:ext uri="{FF2B5EF4-FFF2-40B4-BE49-F238E27FC236}">
                <a16:creationId xmlns:a16="http://schemas.microsoft.com/office/drawing/2014/main" id="{CF888D4A-52C5-ABCB-6FAF-258D4732991C}"/>
              </a:ext>
            </a:extLst>
          </p:cNvPr>
          <p:cNvSpPr>
            <a:spLocks noGrp="1" noChangeArrowheads="1"/>
          </p:cNvSpPr>
          <p:nvPr>
            <p:ph type="body" sz="quarter" idx="11"/>
          </p:nvPr>
        </p:nvSpPr>
        <p:spPr/>
        <p:txBody>
          <a:bodyPr/>
          <a:lstStyle/>
          <a:p>
            <a:pPr eaLnBrk="1" hangingPunct="1"/>
            <a:r>
              <a:rPr lang="pl-PL" altLang="pl-PL"/>
              <a:t>Terrassements linéaires : </a:t>
            </a:r>
            <a:endParaRPr lang="en-GB" altLang="pl-PL"/>
          </a:p>
        </p:txBody>
      </p:sp>
      <p:sp>
        <p:nvSpPr>
          <p:cNvPr id="9218" name="Symbol zastępczy stopki 4">
            <a:extLst>
              <a:ext uri="{FF2B5EF4-FFF2-40B4-BE49-F238E27FC236}">
                <a16:creationId xmlns:a16="http://schemas.microsoft.com/office/drawing/2014/main" id="{C8944EB1-8177-4AFE-4A88-427B56EFD7F3}"/>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9222" name="Picture 7">
            <a:extLst>
              <a:ext uri="{FF2B5EF4-FFF2-40B4-BE49-F238E27FC236}">
                <a16:creationId xmlns:a16="http://schemas.microsoft.com/office/drawing/2014/main" id="{0F9591F4-3AD3-095E-73B2-0C026A655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179" y="2953218"/>
            <a:ext cx="419100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223" name="Picture 8">
            <a:extLst>
              <a:ext uri="{FF2B5EF4-FFF2-40B4-BE49-F238E27FC236}">
                <a16:creationId xmlns:a16="http://schemas.microsoft.com/office/drawing/2014/main" id="{C69BFC79-3D71-1F5C-5721-408C163C5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9029" y="2953218"/>
            <a:ext cx="419100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78716678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C0C5594F-90C3-776C-43FD-7FB04200DBC9}"/>
              </a:ext>
            </a:extLst>
          </p:cNvPr>
          <p:cNvSpPr>
            <a:spLocks noGrp="1" noChangeArrowheads="1"/>
          </p:cNvSpPr>
          <p:nvPr>
            <p:ph type="title"/>
          </p:nvPr>
        </p:nvSpPr>
        <p:spPr>
          <a:noFill/>
        </p:spPr>
        <p:txBody>
          <a:bodyPr/>
          <a:lstStyle/>
          <a:p>
            <a:pPr algn="l" eaLnBrk="1" hangingPunct="1"/>
            <a:r>
              <a:rPr lang="pl-PL" altLang="pl-PL" dirty="0" err="1"/>
              <a:t>Terrassements linéaires </a:t>
            </a:r>
            <a:endParaRPr lang="en-GB" altLang="pl-PL" dirty="0"/>
          </a:p>
        </p:txBody>
      </p:sp>
      <p:sp>
        <p:nvSpPr>
          <p:cNvPr id="10245" name="Rectangle 3">
            <a:extLst>
              <a:ext uri="{FF2B5EF4-FFF2-40B4-BE49-F238E27FC236}">
                <a16:creationId xmlns:a16="http://schemas.microsoft.com/office/drawing/2014/main" id="{CCA69E0A-FCF9-B131-893F-E08B45F60037}"/>
              </a:ext>
            </a:extLst>
          </p:cNvPr>
          <p:cNvSpPr>
            <a:spLocks noGrp="1" noChangeArrowheads="1"/>
          </p:cNvSpPr>
          <p:nvPr>
            <p:ph type="body" sz="quarter" idx="11"/>
          </p:nvPr>
        </p:nvSpPr>
        <p:spPr/>
        <p:txBody>
          <a:bodyPr>
            <a:normAutofit fontScale="92500" lnSpcReduction="20000"/>
          </a:bodyPr>
          <a:lstStyle/>
          <a:p>
            <a:pPr eaLnBrk="1" hangingPunct="1"/>
            <a:r>
              <a:rPr lang="pl-PL" altLang="pl-PL"/>
              <a:t>Les étapes sont les suivantes :</a:t>
            </a:r>
          </a:p>
          <a:p>
            <a:pPr lvl="1" eaLnBrk="1" hangingPunct="1"/>
            <a:r>
              <a:rPr lang="pl-PL" altLang="pl-PL"/>
              <a:t>Travaux préparatoires : piquetage, dessouchage</a:t>
            </a:r>
          </a:p>
          <a:p>
            <a:pPr lvl="1" eaLnBrk="1" hangingPunct="1"/>
            <a:r>
              <a:rPr lang="pl-PL" altLang="pl-PL"/>
              <a:t>Travaux en déblai</a:t>
            </a:r>
          </a:p>
          <a:p>
            <a:pPr lvl="1" eaLnBrk="1" hangingPunct="1"/>
            <a:r>
              <a:rPr lang="pl-PL" altLang="pl-PL"/>
              <a:t>Mouvement des terres</a:t>
            </a:r>
          </a:p>
          <a:p>
            <a:pPr lvl="1" eaLnBrk="1" hangingPunct="1"/>
            <a:r>
              <a:rPr lang="pl-PL" altLang="pl-PL"/>
              <a:t>Formation du remblai</a:t>
            </a:r>
          </a:p>
          <a:p>
            <a:pPr lvl="1" eaLnBrk="1" hangingPunct="1"/>
            <a:r>
              <a:rPr lang="pl-PL" altLang="pl-PL"/>
              <a:t>Compactage du sol dans le remblai </a:t>
            </a:r>
          </a:p>
          <a:p>
            <a:pPr lvl="1" eaLnBrk="1" hangingPunct="1"/>
            <a:r>
              <a:rPr lang="pl-PL" altLang="pl-PL"/>
              <a:t>Nivellement du terrain </a:t>
            </a:r>
          </a:p>
        </p:txBody>
      </p:sp>
      <p:sp>
        <p:nvSpPr>
          <p:cNvPr id="10242" name="Symbol zastępczy stopki 4">
            <a:extLst>
              <a:ext uri="{FF2B5EF4-FFF2-40B4-BE49-F238E27FC236}">
                <a16:creationId xmlns:a16="http://schemas.microsoft.com/office/drawing/2014/main" id="{4C2E26F2-FEF5-EAFA-1D20-677BA8007F0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36949498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3A58D0B8-7219-C1A5-3883-765C79D7CFF7}"/>
              </a:ext>
            </a:extLst>
          </p:cNvPr>
          <p:cNvSpPr>
            <a:spLocks noGrp="1" noChangeArrowheads="1"/>
          </p:cNvSpPr>
          <p:nvPr>
            <p:ph type="title"/>
          </p:nvPr>
        </p:nvSpPr>
        <p:spPr>
          <a:noFill/>
        </p:spPr>
        <p:txBody>
          <a:bodyPr/>
          <a:lstStyle/>
          <a:p>
            <a:pPr algn="l" eaLnBrk="1" hangingPunct="1"/>
            <a:r>
              <a:rPr lang="pl-PL" altLang="pl-PL" dirty="0"/>
              <a:t>Définitions de base</a:t>
            </a:r>
            <a:endParaRPr lang="en-GB" altLang="pl-PL" dirty="0"/>
          </a:p>
        </p:txBody>
      </p:sp>
      <p:sp>
        <p:nvSpPr>
          <p:cNvPr id="11269" name="Rectangle 3">
            <a:extLst>
              <a:ext uri="{FF2B5EF4-FFF2-40B4-BE49-F238E27FC236}">
                <a16:creationId xmlns:a16="http://schemas.microsoft.com/office/drawing/2014/main" id="{C68B97C2-E18D-FAB7-BA0E-05EE7122D0AB}"/>
              </a:ext>
            </a:extLst>
          </p:cNvPr>
          <p:cNvSpPr>
            <a:spLocks noGrp="1" noChangeArrowheads="1"/>
          </p:cNvSpPr>
          <p:nvPr>
            <p:ph type="body" sz="quarter" idx="11"/>
          </p:nvPr>
        </p:nvSpPr>
        <p:spPr/>
        <p:txBody>
          <a:bodyPr/>
          <a:lstStyle/>
          <a:p>
            <a:pPr eaLnBrk="1" hangingPunct="1"/>
            <a:r>
              <a:rPr lang="pl-PL" altLang="pl-PL" b="1"/>
              <a:t>Déblai &gt; Remblai </a:t>
            </a:r>
          </a:p>
          <a:p>
            <a:pPr marL="457200" lvl="1" indent="0">
              <a:buNone/>
            </a:pPr>
            <a:endParaRPr lang="pl-PL" altLang="pl-PL"/>
          </a:p>
          <a:p>
            <a:pPr eaLnBrk="1" hangingPunct="1"/>
            <a:r>
              <a:rPr lang="pl-PL" altLang="pl-PL" b="1"/>
              <a:t>Déblai &lt; Remblai</a:t>
            </a:r>
          </a:p>
        </p:txBody>
      </p:sp>
      <p:sp>
        <p:nvSpPr>
          <p:cNvPr id="11266" name="Symbol zastępczy stopki 4">
            <a:extLst>
              <a:ext uri="{FF2B5EF4-FFF2-40B4-BE49-F238E27FC236}">
                <a16:creationId xmlns:a16="http://schemas.microsoft.com/office/drawing/2014/main" id="{76F90068-42F5-3044-EDDC-5E61BBEDA56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33610814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C452D-4BEA-A6B2-6337-3F81595B8B80}"/>
              </a:ext>
            </a:extLst>
          </p:cNvPr>
          <p:cNvSpPr>
            <a:spLocks noGrp="1"/>
          </p:cNvSpPr>
          <p:nvPr>
            <p:ph type="title"/>
          </p:nvPr>
        </p:nvSpPr>
        <p:spPr/>
        <p:txBody>
          <a:bodyPr/>
          <a:lstStyle/>
          <a:p>
            <a:r>
              <a:rPr lang="en-GB" dirty="0"/>
              <a:t>Règles générales de conception des terrassements</a:t>
            </a:r>
          </a:p>
        </p:txBody>
      </p:sp>
      <p:sp>
        <p:nvSpPr>
          <p:cNvPr id="15364" name="Rectangle 3">
            <a:extLst>
              <a:ext uri="{FF2B5EF4-FFF2-40B4-BE49-F238E27FC236}">
                <a16:creationId xmlns:a16="http://schemas.microsoft.com/office/drawing/2014/main" id="{C818E934-5E53-362C-8E04-8A73110AFB02}"/>
              </a:ext>
            </a:extLst>
          </p:cNvPr>
          <p:cNvSpPr>
            <a:spLocks noGrp="1" noChangeArrowheads="1"/>
          </p:cNvSpPr>
          <p:nvPr>
            <p:ph type="body" sz="quarter" idx="11"/>
          </p:nvPr>
        </p:nvSpPr>
        <p:spPr/>
        <p:txBody>
          <a:bodyPr/>
          <a:lstStyle/>
          <a:p>
            <a:pPr marL="0" indent="0">
              <a:buNone/>
              <a:defRPr/>
            </a:pPr>
            <a:r>
              <a:rPr lang="pl-PL" dirty="0"/>
              <a:t>L’objectif des terrassements est de limiter le volume des mouvements de terre et d’assurer l’efficacité économique :</a:t>
            </a:r>
          </a:p>
          <a:p>
            <a:pPr eaLnBrk="1" hangingPunct="1">
              <a:defRPr/>
            </a:pPr>
            <a:r>
              <a:rPr lang="pl-PL" dirty="0" err="1"/>
              <a:t>Déblai = Remblai</a:t>
            </a:r>
            <a:endParaRPr lang="pl-PL" dirty="0"/>
          </a:p>
          <a:p>
            <a:pPr eaLnBrk="1" hangingPunct="1">
              <a:defRPr/>
            </a:pPr>
            <a:r>
              <a:rPr lang="pl-PL" dirty="0"/>
              <a:t>Équilibrage des terrassements sur de courtes distances</a:t>
            </a:r>
          </a:p>
          <a:p>
            <a:pPr eaLnBrk="1" hangingPunct="1">
              <a:defRPr/>
            </a:pPr>
            <a:r>
              <a:rPr lang="pl-PL" dirty="0"/>
              <a:t>Conception des terrassements en tenant compte de la pente du dévers</a:t>
            </a:r>
            <a:endParaRPr lang="en-GB" dirty="0"/>
          </a:p>
        </p:txBody>
      </p:sp>
      <p:sp>
        <p:nvSpPr>
          <p:cNvPr id="12290" name="Symbol zastępczy stopki 4">
            <a:extLst>
              <a:ext uri="{FF2B5EF4-FFF2-40B4-BE49-F238E27FC236}">
                <a16:creationId xmlns:a16="http://schemas.microsoft.com/office/drawing/2014/main" id="{D99032FF-CB7E-2CE1-53E8-20AD9B99A702}"/>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sz="1400"/>
              <a:t>construction des routes et autoroutes</a:t>
            </a:r>
          </a:p>
        </p:txBody>
      </p:sp>
    </p:spTree>
    <p:extLst>
      <p:ext uri="{BB962C8B-B14F-4D97-AF65-F5344CB8AC3E}">
        <p14:creationId xmlns:p14="http://schemas.microsoft.com/office/powerpoint/2010/main" val="425355545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A2BC586-4979-4AF4-BA7A-A346DA34E6EA}">
  <we:reference id="WA200010001" version="1.0.0.1" store="Omex" storeType="OMEX"/>
  <we:alternateReferences>
    <we:reference id="WA200010001" version="1.0.0.1" store="WA200010001" storeType="OMEX"/>
  </we:alternateReferences>
  <we:properties>
    <we:property name="claude.fileId" value="&quot;5764e574-5f67-4a88-828f-36b187e6592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A94E81-C333-4E33-B7A6-49DFFEADE252}"/>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TotalTime>
  <Words>398</Words>
  <Application>Microsoft Office PowerPoint</Application>
  <PresentationFormat>Widescreen</PresentationFormat>
  <Paragraphs>67</Paragraphs>
  <Slides>28</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Równanie</vt:lpstr>
      <vt:lpstr>Cours C.03.06.01
Terrassements </vt:lpstr>
      <vt:lpstr>Road Transportation Systems Engineering Development in the Sub-Saharan Africa – Modern EU Master Programme &amp; Capacity Building</vt:lpstr>
      <vt:lpstr>PowerPoint Presentation</vt:lpstr>
      <vt:lpstr>Types de terrassements lors de la construction routière</vt:lpstr>
      <vt:lpstr>Types de terrassements lors de la construction routière</vt:lpstr>
      <vt:lpstr>Types de terrassements lors de la construction routière</vt:lpstr>
      <vt:lpstr>Terrassements linéaires </vt:lpstr>
      <vt:lpstr>Définitions de base</vt:lpstr>
      <vt:lpstr>Règles générales de conception des terrassements</vt:lpstr>
      <vt:lpstr>Calcul des volumes de terrassement </vt:lpstr>
      <vt:lpstr>Calcul des volumes de terrassement </vt:lpstr>
      <vt:lpstr>Utilisation d’AutoCAD pour la conception des surfaces des profils en travers </vt:lpstr>
      <vt:lpstr>Méthodes antérieures </vt:lpstr>
      <vt:lpstr>Méthodes antérieures </vt:lpstr>
      <vt:lpstr>Conception avec AutoCAD (1)</vt:lpstr>
      <vt:lpstr>Conception avec AutoCAD (2)</vt:lpstr>
      <vt:lpstr>Conception avec AutoCAD (3)</vt:lpstr>
      <vt:lpstr>Conception avec AutoCAD (4)</vt:lpstr>
      <vt:lpstr>Conception avec AutoCAD (5)</vt:lpstr>
      <vt:lpstr>Conception avec AutoCAD (6)</vt:lpstr>
      <vt:lpstr>Conception avec AutoCAD (7)</vt:lpstr>
      <vt:lpstr>Conception avec AutoCAD (8)</vt:lpstr>
      <vt:lpstr>Conception avec AutoCAD (9)</vt:lpstr>
      <vt:lpstr>Conception avec AutoCAD (10) </vt:lpstr>
      <vt:lpstr>Exemple </vt:lpstr>
      <vt:lpstr>Exemple </vt:lpstr>
      <vt:lpstr>Calcul du volume des terrassements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18</cp:revision>
  <dcterms:modified xsi:type="dcterms:W3CDTF">2026-07-16T08:39:55Z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