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1"/>
  </p:notesMasterIdLst>
  <p:handoutMasterIdLst>
    <p:handoutMasterId r:id="rId42"/>
  </p:handoutMasterIdLst>
  <p:sldIdLst>
    <p:sldId id="306" r:id="rId6"/>
    <p:sldId id="307" r:id="rId7"/>
    <p:sldId id="399" r:id="rId8"/>
    <p:sldId id="400" r:id="rId9"/>
    <p:sldId id="392" r:id="rId10"/>
    <p:sldId id="326" r:id="rId11"/>
    <p:sldId id="327" r:id="rId12"/>
    <p:sldId id="325" r:id="rId13"/>
    <p:sldId id="328" r:id="rId14"/>
    <p:sldId id="329" r:id="rId15"/>
    <p:sldId id="393" r:id="rId16"/>
    <p:sldId id="331" r:id="rId17"/>
    <p:sldId id="332" r:id="rId18"/>
    <p:sldId id="333" r:id="rId19"/>
    <p:sldId id="394" r:id="rId20"/>
    <p:sldId id="335" r:id="rId21"/>
    <p:sldId id="336" r:id="rId22"/>
    <p:sldId id="337" r:id="rId23"/>
    <p:sldId id="395" r:id="rId24"/>
    <p:sldId id="339" r:id="rId25"/>
    <p:sldId id="340" r:id="rId26"/>
    <p:sldId id="341" r:id="rId27"/>
    <p:sldId id="396" r:id="rId28"/>
    <p:sldId id="343" r:id="rId29"/>
    <p:sldId id="344" r:id="rId30"/>
    <p:sldId id="345" r:id="rId31"/>
    <p:sldId id="397" r:id="rId32"/>
    <p:sldId id="347" r:id="rId33"/>
    <p:sldId id="348" r:id="rId34"/>
    <p:sldId id="349" r:id="rId35"/>
    <p:sldId id="398" r:id="rId36"/>
    <p:sldId id="351" r:id="rId37"/>
    <p:sldId id="352" r:id="rId38"/>
    <p:sldId id="353" r:id="rId39"/>
    <p:sldId id="309" r:id="rId4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72814A-19A4-4333-8585-C9944F59C83A}" v="2" dt="2026-05-10T11:31:11.4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83" autoAdjust="0"/>
  </p:normalViewPr>
  <p:slideViewPr>
    <p:cSldViewPr snapToGrid="0">
      <p:cViewPr varScale="1">
        <p:scale>
          <a:sx n="140" d="100"/>
          <a:sy n="140" d="100"/>
        </p:scale>
        <p:origin x="276"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1:11.463" v="1"/>
      <pc:docMkLst>
        <pc:docMk/>
      </pc:docMkLst>
      <pc:sldMasterChg chg="modSldLayout">
        <pc:chgData name="Wojciech Kustra" userId="afebd3d0-216b-4c4f-8992-1bf1fda6d5e8" providerId="ADAL" clId="{1D307E72-7901-4E61-A01B-3C4232ABCF63}" dt="2026-05-10T11:31:11.463" v="1"/>
        <pc:sldMasterMkLst>
          <pc:docMk/>
          <pc:sldMasterMk cId="0" sldId="2147483648"/>
        </pc:sldMasterMkLst>
        <pc:sldLayoutChg chg="addSp delSp modSp">
          <pc:chgData name="Wojciech Kustra" userId="afebd3d0-216b-4c4f-8992-1bf1fda6d5e8" providerId="ADAL" clId="{1D307E72-7901-4E61-A01B-3C4232ABCF63}" dt="2026-05-10T11:31:11.463" v="1"/>
          <pc:sldLayoutMkLst>
            <pc:docMk/>
            <pc:sldMasterMk cId="0" sldId="2147483648"/>
            <pc:sldLayoutMk cId="0" sldId="2147483650"/>
          </pc:sldLayoutMkLst>
          <pc:spChg chg="mod">
            <ac:chgData name="Wojciech Kustra" userId="afebd3d0-216b-4c4f-8992-1bf1fda6d5e8" providerId="ADAL" clId="{1D307E72-7901-4E61-A01B-3C4232ABCF63}" dt="2026-05-10T11:31:11.463" v="1"/>
            <ac:spMkLst>
              <pc:docMk/>
              <pc:sldMasterMk cId="0" sldId="2147483648"/>
              <pc:sldLayoutMk cId="0" sldId="2147483650"/>
              <ac:spMk id="5" creationId="{F9F36257-321E-1079-D6BF-ADD041D7D26A}"/>
            </ac:spMkLst>
          </pc:spChg>
          <pc:grpChg chg="add mod">
            <ac:chgData name="Wojciech Kustra" userId="afebd3d0-216b-4c4f-8992-1bf1fda6d5e8" providerId="ADAL" clId="{1D307E72-7901-4E61-A01B-3C4232ABCF63}" dt="2026-05-10T11:31:11.463" v="1"/>
            <ac:grpSpMkLst>
              <pc:docMk/>
              <pc:sldMasterMk cId="0" sldId="2147483648"/>
              <pc:sldLayoutMk cId="0" sldId="2147483650"/>
              <ac:grpSpMk id="3" creationId="{B8373099-3F27-6095-5D7C-AAE98F946F9F}"/>
            </ac:grpSpMkLst>
          </pc:grpChg>
          <pc:picChg chg="mod">
            <ac:chgData name="Wojciech Kustra" userId="afebd3d0-216b-4c4f-8992-1bf1fda6d5e8" providerId="ADAL" clId="{1D307E72-7901-4E61-A01B-3C4232ABCF63}" dt="2026-05-10T11:31:11.463" v="1"/>
            <ac:picMkLst>
              <pc:docMk/>
              <pc:sldMasterMk cId="0" sldId="2147483648"/>
              <pc:sldLayoutMk cId="0" sldId="2147483650"/>
              <ac:picMk id="4" creationId="{D243CEBA-7370-5661-84C0-584970B53B4A}"/>
            </ac:picMkLst>
          </pc:picChg>
          <pc:picChg chg="del">
            <ac:chgData name="Wojciech Kustra" userId="afebd3d0-216b-4c4f-8992-1bf1fda6d5e8" providerId="ADAL" clId="{1D307E72-7901-4E61-A01B-3C4232ABCF63}" dt="2026-05-10T11:31:11.170"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621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EE46-24D1-F2E7-D40A-07F0DC553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7D493-9325-C0BC-6639-B94EE863F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A1794-59CD-BA6B-525D-D2D33DF8C0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96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B7B4-C048-ED13-C924-62FD3A22A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4369A-46D0-229D-9ACF-FF98A9948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8411C-EE14-5F33-F920-5AF29C673DA0}"/>
              </a:ext>
            </a:extLst>
          </p:cNvPr>
          <p:cNvSpPr>
            <a:spLocks noGrp="1"/>
          </p:cNvSpPr>
          <p:nvPr>
            <p:ph type="body" idx="1"/>
          </p:nvPr>
        </p:nvSpPr>
        <p:spPr/>
        <p:txBody>
          <a:bodyPr/>
          <a:lstStyle/>
          <a:p>
            <a:r>
              <a:rPr lang="en-US" dirty="0"/>
              <a:t>1. Définissez les données relatives aux transports et fournissez deux exemples.</a:t>
            </a:r>
          </a:p>
          <a:p>
            <a:endParaRPr lang="en-US" dirty="0"/>
          </a:p>
          <a:p>
            <a:r>
              <a:rPr lang="en-US" dirty="0"/>
              <a:t>	Les données relatives aux transports désignent les informations liées à la circulation des personnes, des véhicules et des marchandises au sein d'un système de transport. Il s'agit par exemple des données sur le flux de circulation (nombre de véhicules, vitesses) et des données sur la fréquentation des transports en commun (nombre de passagers dans les transports publics).</a:t>
            </a:r>
          </a:p>
          <a:p>
            <a:endParaRPr lang="en-US" dirty="0"/>
          </a:p>
          <a:p>
            <a:r>
              <a:rPr lang="en-US" dirty="0"/>
              <a:t>2. Quel est l'objectif principal de l'analyse descriptive dans le domaine des transports ?</a:t>
            </a:r>
          </a:p>
          <a:p>
            <a:endParaRPr lang="en-US" dirty="0"/>
          </a:p>
          <a:p>
            <a:r>
              <a:rPr lang="en-US" dirty="0"/>
              <a:t>	Résumer et interpréter les données historiques afin de comprendre les tendances passées et actuelles au sein des systèmes de transport, ce qui facilite la prise de décisions éclairées.</a:t>
            </a:r>
          </a:p>
          <a:p>
            <a:endParaRPr lang="en-US" dirty="0"/>
          </a:p>
          <a:p>
            <a:r>
              <a:rPr lang="en-US" dirty="0"/>
              <a:t>3. Citez deux méthodes statistiques utilisées dans l'analyse inférentielle.</a:t>
            </a:r>
          </a:p>
          <a:p>
            <a:endParaRPr lang="en-US" dirty="0"/>
          </a:p>
          <a:p>
            <a:r>
              <a:rPr lang="en-US" dirty="0"/>
              <a:t>	Le test d'hypothèse et les intervalles de confiance.</a:t>
            </a:r>
          </a:p>
          <a:p>
            <a:endParaRPr lang="en-US" dirty="0"/>
          </a:p>
          <a:p>
            <a:r>
              <a:rPr lang="en-US" dirty="0"/>
              <a:t>4. En quoi l'analyse des séries chronologiques est-elle utile pour les prévisions en matière de transport ?</a:t>
            </a:r>
          </a:p>
          <a:p>
            <a:endParaRPr lang="en-US" dirty="0"/>
          </a:p>
          <a:p>
            <a:r>
              <a:rPr lang="en-US" dirty="0"/>
              <a:t>	En examinant les points de données collectés à des intervalles de temps spécifiques, elle permet d'identifier les tendances et les modèles, ce qui permet de prévoir avec précision les conditions de transport futures.</a:t>
            </a:r>
          </a:p>
          <a:p>
            <a:endParaRPr lang="en-US" dirty="0"/>
          </a:p>
          <a:p>
            <a:r>
              <a:rPr lang="en-US" dirty="0"/>
              <a:t>5. Donnez un exemple de la manière dont l'analyse prédictive peut améliorer la gestion du trafic.</a:t>
            </a:r>
          </a:p>
          <a:p>
            <a:endParaRPr lang="en-US" dirty="0"/>
          </a:p>
          <a:p>
            <a:r>
              <a:rPr lang="en-US" dirty="0"/>
              <a:t>	L'analyse prédictive permet de prévoir les embouteillages, ce qui permet d'ajuster dynamiquement les feux de circulation afin de réduire les embouteillages et d'améliorer la fluidité du trafic.</a:t>
            </a:r>
          </a:p>
        </p:txBody>
      </p:sp>
    </p:spTree>
    <p:extLst>
      <p:ext uri="{BB962C8B-B14F-4D97-AF65-F5344CB8AC3E}">
        <p14:creationId xmlns:p14="http://schemas.microsoft.com/office/powerpoint/2010/main" val="42207332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67199768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8373099-3F27-6095-5D7C-AAE98F946F9F}"/>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D243CEBA-7370-5661-84C0-584970B53B4A}"/>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9F36257-321E-1079-D6BF-ADD041D7D26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à la recherche et à l'analyse dans le domaine des transports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1 : Introduction à la recherche et à l'analyse dans le domaine des transports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793819"/>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3 </a:t>
            </a:r>
            <a:r>
              <a:rPr lang="pl-PL" sz="2800" dirty="0">
                <a:solidFill>
                  <a:srgbClr val="0070C0"/>
                </a:solidFill>
                <a:highlight>
                  <a:srgbClr val="FFFF00"/>
                </a:highlight>
              </a:rPr>
              <a:t>: Techniques d'analyse des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902B-1092-9FDE-F8FF-468A679F13D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5A2D76-90E3-624E-995F-D05BC7F7B97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C59801C1-DAFA-D2C4-E745-DC8145677B13}"/>
              </a:ext>
            </a:extLst>
          </p:cNvPr>
          <p:cNvSpPr txBox="1"/>
          <p:nvPr/>
        </p:nvSpPr>
        <p:spPr>
          <a:xfrm>
            <a:off x="740566" y="1553129"/>
            <a:ext cx="10805433" cy="4156083"/>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200" b="1" dirty="0">
                <a:solidFill>
                  <a:sysClr val="windowText" lastClr="000000"/>
                </a:solidFill>
                <a:latin typeface="Arial"/>
                <a:cs typeface="Arial"/>
              </a:rPr>
              <a:t>Aperçu de la session : </a:t>
            </a:r>
            <a:r>
              <a:rPr lang="en-US" sz="1200" dirty="0">
                <a:solidFill>
                  <a:sysClr val="windowText" lastClr="000000"/>
                </a:solidFill>
                <a:latin typeface="Arial"/>
                <a:cs typeface="Arial"/>
              </a:rPr>
              <a:t>Cette session introductive présentera la manière dont les données sont utilisées dans l'ingénierie des transports. Nous aborderons le cycle de vie des données relatives aux transports, depuis leur collecte et leur gestion jusqu'à leur analyse et leur application dans la prise de décision. La conférence présentera notamment trois catégories fondamentales d'analyse dans le domaine des transports et illustrera la manière dont chacune d'entre elles est appliquée :</a:t>
            </a:r>
          </a:p>
          <a:p>
            <a:pPr marL="361950" indent="-171450" defTabSz="1175644" hangingPunct="1">
              <a:lnSpc>
                <a:spcPct val="100000"/>
              </a:lnSpc>
              <a:spcBef>
                <a:spcPts val="129"/>
              </a:spcBef>
              <a:buFont typeface="Wingdings 2" panose="05020102010507070707" pitchFamily="18" charset="2"/>
              <a:buChar char="R"/>
            </a:pPr>
            <a:endParaRPr lang="en-US" sz="12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200" b="1" dirty="0">
                <a:solidFill>
                  <a:sysClr val="windowText" lastClr="000000"/>
                </a:solidFill>
                <a:latin typeface="Arial"/>
                <a:cs typeface="Arial"/>
              </a:rPr>
              <a:t> Analyse descriptive </a:t>
            </a:r>
            <a:r>
              <a:rPr lang="en-US" sz="1200" dirty="0">
                <a:solidFill>
                  <a:sysClr val="windowText" lastClr="000000"/>
                </a:solidFill>
                <a:latin typeface="Arial"/>
                <a:cs typeface="Arial"/>
              </a:rPr>
              <a:t>: utilisation de données historiques et en temps réel pour décrire ce qui s'est passé dans le système de transport. Cela implique de résumer les tendances et les modèles (par exemple, les volumes de trafic quotidiens moyens, la répartition des temps de trajet) afin de fournir une connaissance de la situation et des informations de base sur les performances du système.</a:t>
            </a:r>
          </a:p>
          <a:p>
            <a:pPr marL="361950" indent="-171450" defTabSz="1175644" hangingPunct="1">
              <a:lnSpc>
                <a:spcPct val="100000"/>
              </a:lnSpc>
              <a:spcBef>
                <a:spcPts val="129"/>
              </a:spcBef>
              <a:buFont typeface="Wingdings 2" panose="05020102010507070707" pitchFamily="18" charset="2"/>
              <a:buChar char="R"/>
            </a:pPr>
            <a:r>
              <a:rPr lang="en-US" sz="1200" b="1" dirty="0">
                <a:solidFill>
                  <a:sysClr val="windowText" lastClr="000000"/>
                </a:solidFill>
                <a:latin typeface="Arial"/>
                <a:cs typeface="Arial"/>
              </a:rPr>
              <a:t> Analyse inférentielle </a:t>
            </a:r>
            <a:r>
              <a:rPr lang="en-US" sz="1200" dirty="0">
                <a:solidFill>
                  <a:sysClr val="windowText" lastClr="000000"/>
                </a:solidFill>
                <a:latin typeface="Arial"/>
                <a:cs typeface="Arial"/>
              </a:rPr>
              <a:t>: application de méthodes statistiques pour tirer des conclusions ou des inférences à partir des données relatives aux transports. Grâce à l'échantillonnage et à la modélisation, l'analyse inférentielle nous aide à comprendre les relations et à tester des hypothèses (par exemple, déterminer si une nouvelle politique a réduit de manière significative le nombre d'accidents ou identifier les facteurs qui influencent l'utilisation des transports publics) au-delà des données observées immédiatement.</a:t>
            </a:r>
          </a:p>
          <a:p>
            <a:pPr marL="361950" indent="-171450" defTabSz="1175644" hangingPunct="1">
              <a:lnSpc>
                <a:spcPct val="100000"/>
              </a:lnSpc>
              <a:spcBef>
                <a:spcPts val="129"/>
              </a:spcBef>
              <a:buFont typeface="Wingdings 2" panose="05020102010507070707" pitchFamily="18" charset="2"/>
              <a:buChar char="R"/>
            </a:pPr>
            <a:r>
              <a:rPr lang="en-US" sz="1200" b="1" dirty="0">
                <a:solidFill>
                  <a:sysClr val="windowText" lastClr="000000"/>
                </a:solidFill>
                <a:latin typeface="Arial"/>
                <a:cs typeface="Arial"/>
              </a:rPr>
              <a:t> Analyse prédictive </a:t>
            </a:r>
            <a:r>
              <a:rPr lang="en-US" sz="1200" dirty="0">
                <a:solidFill>
                  <a:sysClr val="windowText" lastClr="000000"/>
                </a:solidFill>
                <a:latin typeface="Arial"/>
                <a:cs typeface="Arial"/>
              </a:rPr>
              <a:t>– Utilisation des données actuelles et passées (souvent associées à l'apprentissage automatique ou à des modèles de simulation) pour prédire les conditions de transport futures. Il s'agit par exemple de prévoir les niveaux de congestion du trafic pour l'heure ou la semaine à venir, de prédire la fréquentation des transports publics dans différents scénarios ou d'anticiper les pannes d'équipements. L'analyse prédictive permet une planification proactive, comme l'ajustement des opérations avant les pics de demande ou les besoins de maintenance prévus.</a:t>
            </a:r>
          </a:p>
          <a:p>
            <a:pPr marL="361950" indent="-171450" defTabSz="1175644" hangingPunct="1">
              <a:lnSpc>
                <a:spcPct val="100000"/>
              </a:lnSpc>
              <a:spcBef>
                <a:spcPts val="129"/>
              </a:spcBef>
              <a:buFont typeface="Wingdings 2" panose="05020102010507070707" pitchFamily="18" charset="2"/>
              <a:buChar char="R"/>
            </a:pPr>
            <a:endParaRPr lang="en-US" sz="1200" dirty="0">
              <a:solidFill>
                <a:sysClr val="windowText" lastClr="000000"/>
              </a:solidFill>
              <a:latin typeface="Arial"/>
              <a:cs typeface="Arial"/>
            </a:endParaRPr>
          </a:p>
          <a:p>
            <a:pPr marL="190500" defTabSz="1175644" hangingPunct="1">
              <a:lnSpc>
                <a:spcPct val="100000"/>
              </a:lnSpc>
              <a:spcBef>
                <a:spcPts val="129"/>
              </a:spcBef>
            </a:pPr>
            <a:r>
              <a:rPr lang="en-US" sz="1200" b="1" dirty="0">
                <a:solidFill>
                  <a:sysClr val="windowText" lastClr="000000"/>
                </a:solidFill>
                <a:latin typeface="Arial"/>
                <a:cs typeface="Arial"/>
              </a:rPr>
              <a:t>Résultats d'apprentissage attendus : </a:t>
            </a:r>
            <a:r>
              <a:rPr lang="en-US" sz="1200" dirty="0">
                <a:solidFill>
                  <a:sysClr val="windowText" lastClr="000000"/>
                </a:solidFill>
                <a:latin typeface="Arial"/>
                <a:cs typeface="Arial"/>
              </a:rPr>
              <a:t>à la fin de ce cours, les étudiants devraient comprendre le rôle essentiel des données dans les systèmes et les politiques de transport modernes. Vous serez en mesure d'identifier les principales sources de données sur les transports et de comprendre leur évolution au fil du temps, de reconnaître comment les approches basées sur les données améliorent les résultats en matière de transport, et de distinguer les techniques d'analyse descriptive, inférentielle et prédictive dans le contexte des transports. Ces bases vous prépareront à aborder des sujets plus avancés tels que les modèles de mobilité, le big data et l'analyse des transports, ainsi que leurs applications pratiques sur le terrain.</a:t>
            </a:r>
            <a:endParaRPr lang="en-GB" sz="12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07EB3EE8-3F98-B460-D0FF-F8523887CDE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Portée du cours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88C5B3E-17CF-B756-2919-2B65E50022EB}"/>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9F6370A2-FD24-3173-4C92-24ECE15B4C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BC05870F-744B-9722-524F-40DDD6159452}"/>
              </a:ext>
            </a:extLst>
          </p:cNvPr>
          <p:cNvSpPr txBox="1">
            <a:spLocks/>
          </p:cNvSpPr>
          <p:nvPr/>
        </p:nvSpPr>
        <p:spPr>
          <a:xfrm>
            <a:off x="8929798" y="6349505"/>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29858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7E1D-B7F4-FFB1-DD0C-3A1C64D6E5C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8D1A90A-30AF-965A-23A2-78984E7F0C6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Les données dans le domaine des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87A598DE-976D-F425-60B5-0FA1F6D7AC1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47E204C8-EB17-C08E-7272-A9E6D83928E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49444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02105"/>
            <a:ext cx="4693212"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Données relatives aux transports</a:t>
            </a:r>
            <a:endParaRPr lang="en-US" sz="24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674782" y="1459244"/>
            <a:ext cx="5554979" cy="446559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Données </a:t>
            </a:r>
            <a:r>
              <a:rPr lang="en-US" sz="1200" dirty="0">
                <a:solidFill>
                  <a:sysClr val="windowText" lastClr="000000"/>
                </a:solidFill>
                <a:latin typeface="Arial"/>
                <a:cs typeface="Arial"/>
              </a:rPr>
              <a:t>sur</a:t>
            </a:r>
            <a:r>
              <a:rPr lang="en-US" sz="1200" b="1" dirty="0">
                <a:solidFill>
                  <a:sysClr val="windowText" lastClr="000000"/>
                </a:solidFill>
                <a:latin typeface="Arial"/>
                <a:cs typeface="Arial"/>
              </a:rPr>
              <a:t>le flux de circulation : </a:t>
            </a:r>
            <a:r>
              <a:rPr lang="en-US" sz="1200" dirty="0">
                <a:solidFill>
                  <a:sysClr val="windowText" lastClr="000000"/>
                </a:solidFill>
                <a:latin typeface="Arial"/>
                <a:cs typeface="Arial"/>
              </a:rPr>
              <a:t>informations sur les mouvements des véhicules, notamment leur vitesse, leur volume et leur densité, recueillies à l'aide de capteurs tels que des boucles inductives et des caméras.</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Données sur la fréquentation des transports en commun : </a:t>
            </a:r>
            <a:r>
              <a:rPr lang="en-US" sz="1200" dirty="0">
                <a:solidFill>
                  <a:sysClr val="windowText" lastClr="000000"/>
                </a:solidFill>
                <a:latin typeface="Arial"/>
                <a:cs typeface="Arial"/>
              </a:rPr>
              <a:t>enregistrements du nombre de passagers et des habitudes de déplacement dans les réseaux de transport public, souvent recueillis par des systèmes de perception automatique des tarifs.</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Données géospatiales : </a:t>
            </a:r>
            <a:r>
              <a:rPr lang="en-US" sz="1200" dirty="0">
                <a:solidFill>
                  <a:sysClr val="windowText" lastClr="000000"/>
                </a:solidFill>
                <a:latin typeface="Arial"/>
                <a:cs typeface="Arial"/>
              </a:rPr>
              <a:t>informations spatiales, telles que des cartes et des caractéristiques géographiques, utilisées pour la planification d'itinéraires et la navigation.</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Données relatives à la sécurité : </a:t>
            </a:r>
            <a:r>
              <a:rPr lang="en-US" sz="1200" dirty="0">
                <a:solidFill>
                  <a:sysClr val="windowText" lastClr="000000"/>
                </a:solidFill>
                <a:latin typeface="Arial"/>
                <a:cs typeface="Arial"/>
              </a:rPr>
              <a:t>informations détaillées sur les incidents de circulation, les accidents et les quasi-accidents, permettant d'identifier les endroits dangereux et d'améliorer les mesures de sécurité.</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Données environnementales : </a:t>
            </a:r>
            <a:r>
              <a:rPr lang="en-US" sz="1200" dirty="0">
                <a:solidFill>
                  <a:sysClr val="windowText" lastClr="000000"/>
                </a:solidFill>
                <a:latin typeface="Arial"/>
                <a:cs typeface="Arial"/>
              </a:rPr>
              <a:t>informations sur les conditions météorologiques et les émissions, qui influencent la planification et l'exploitation des transports.</a:t>
            </a:r>
            <a:endParaRPr lang="en-GB" sz="12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8BF2EAA0-E1B1-E4FA-B7C4-B6881175162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61" r="2941" b="10483"/>
          <a:stretch>
            <a:fillRect/>
          </a:stretch>
        </p:blipFill>
        <p:spPr bwMode="auto">
          <a:xfrm>
            <a:off x="6455619" y="2387476"/>
            <a:ext cx="5736381" cy="288331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FCF8B44-8D59-7698-C41F-D15448CD2B9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Types de données dans le domaine des transports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F55FF1E-DE97-7BD0-1A54-853498630C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2B24C150-56DC-DE87-0ECF-AD1FD222D8D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008782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438345"/>
            <a:ext cx="5937656" cy="487531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Capteurs et appareils IoT : </a:t>
            </a:r>
            <a:r>
              <a:rPr lang="en-US" sz="1400" dirty="0">
                <a:solidFill>
                  <a:sysClr val="windowText" lastClr="000000"/>
                </a:solidFill>
                <a:latin typeface="Arial"/>
                <a:cs typeface="Arial"/>
              </a:rPr>
              <a:t>installations fixes telles que les caméras de circulation et les boucles inductives qui surveillent les mouvements des véhicules.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Appareils mobiles et GPS : </a:t>
            </a:r>
            <a:r>
              <a:rPr lang="en-US" sz="1400" dirty="0">
                <a:solidFill>
                  <a:sysClr val="windowText" lastClr="000000"/>
                </a:solidFill>
                <a:latin typeface="Arial"/>
                <a:cs typeface="Arial"/>
              </a:rPr>
              <a:t>smartphones et systèmes GPS embarqués fournissant des données en temps réel sur la localisation et les déplacements.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Systèmes de perception automatique des tarifs : </a:t>
            </a:r>
            <a:r>
              <a:rPr lang="en-US" sz="1400" dirty="0">
                <a:solidFill>
                  <a:sysClr val="windowText" lastClr="000000"/>
                </a:solidFill>
                <a:latin typeface="Arial"/>
                <a:cs typeface="Arial"/>
              </a:rPr>
              <a:t>lecteurs de cartes à puce et systèmes de billetterie dans les transports publics qui enregistrent les habitudes d'utilisation des passagers.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Données participatives : </a:t>
            </a:r>
            <a:r>
              <a:rPr lang="en-US" sz="1400" dirty="0">
                <a:solidFill>
                  <a:sysClr val="windowText" lastClr="000000"/>
                </a:solidFill>
                <a:latin typeface="Arial"/>
                <a:cs typeface="Arial"/>
              </a:rPr>
              <a:t>informations générées par les utilisateurs à partir d'applications de navigation, offrant des informations sur les conditions de circulation et les incidents.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Plateformes géospatiales : </a:t>
            </a:r>
            <a:r>
              <a:rPr lang="en-US" sz="1400" dirty="0">
                <a:solidFill>
                  <a:sysClr val="windowText" lastClr="000000"/>
                </a:solidFill>
                <a:latin typeface="Arial"/>
                <a:cs typeface="Arial"/>
              </a:rPr>
              <a:t>services de cartographie open source tels qu'OpenStreetMap, fournissant des données géographiques détaillées pour la planification d'itinéraires.</a:t>
            </a:r>
            <a:endParaRPr lang="en-GB" sz="14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8A3D150D-412A-2B57-C764-F5EAD96993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94" t="6621" r="3924" b="8053"/>
          <a:stretch>
            <a:fillRect/>
          </a:stretch>
        </p:blipFill>
        <p:spPr bwMode="auto">
          <a:xfrm>
            <a:off x="7008207" y="2230084"/>
            <a:ext cx="5183793" cy="358523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501D2C-24EE-4560-F33E-ABDD6166E8F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Sources de données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4CF4B96-BE61-15EC-43F2-C4C94F462C5D}"/>
              </a:ext>
            </a:extLst>
          </p:cNvPr>
          <p:cNvSpPr txBox="1">
            <a:spLocks noGrp="1"/>
          </p:cNvSpPr>
          <p:nvPr>
            <p:ph type="title"/>
          </p:nvPr>
        </p:nvSpPr>
        <p:spPr>
          <a:xfrm>
            <a:off x="726280" y="402105"/>
            <a:ext cx="5692295"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Données dans le domaine des transports</a:t>
            </a:r>
            <a:endParaRPr lang="en-US" sz="2400" b="1" dirty="0">
              <a:solidFill>
                <a:schemeClr val="bg1"/>
              </a:solidFill>
              <a:latin typeface="Calibri" panose="020F0502020204030204" pitchFamily="34" charset="0"/>
              <a:cs typeface="Calibri" panose="020F0502020204030204" pitchFamily="34" charset="0"/>
            </a:endParaRPr>
          </a:p>
        </p:txBody>
      </p:sp>
      <p:sp>
        <p:nvSpPr>
          <p:cNvPr id="10" name="object 6">
            <a:extLst>
              <a:ext uri="{FF2B5EF4-FFF2-40B4-BE49-F238E27FC236}">
                <a16:creationId xmlns:a16="http://schemas.microsoft.com/office/drawing/2014/main" id="{ADD0C5A8-9EBB-8685-9D9A-0AFC675D24D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AA7B3302-C702-3197-ECFF-62744CE500D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1" y="1876221"/>
            <a:ext cx="6634968" cy="39058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Qualité et exactitude des données : </a:t>
            </a:r>
            <a:r>
              <a:rPr lang="en-US" sz="1400" dirty="0">
                <a:solidFill>
                  <a:sysClr val="windowText" lastClr="000000"/>
                </a:solidFill>
                <a:latin typeface="Arial"/>
                <a:cs typeface="Arial"/>
              </a:rPr>
              <a:t>garantir la fiabilité des données, car des inexactitudes peuvent conduire à des décisions erronées.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Préoccupations en matière de confidentialité : </a:t>
            </a:r>
            <a:r>
              <a:rPr lang="en-US" sz="1400" dirty="0">
                <a:solidFill>
                  <a:sysClr val="windowText" lastClr="000000"/>
                </a:solidFill>
                <a:latin typeface="Arial"/>
                <a:cs typeface="Arial"/>
              </a:rPr>
              <a:t>trouver un équilibre entre la collecte de données et les droits à la vie privée des individus, en particulier lors du suivi des déplacements personnels.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Intégration des données : </a:t>
            </a:r>
            <a:r>
              <a:rPr lang="en-US" sz="1400" dirty="0">
                <a:solidFill>
                  <a:sysClr val="windowText" lastClr="000000"/>
                </a:solidFill>
                <a:latin typeface="Arial"/>
                <a:cs typeface="Arial"/>
              </a:rPr>
              <a:t>combiner diverses sources de données dans un système cohérent pour une analyse complète.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Limites technologiques : </a:t>
            </a:r>
            <a:r>
              <a:rPr lang="en-US" sz="1400" dirty="0">
                <a:solidFill>
                  <a:sysClr val="windowText" lastClr="000000"/>
                </a:solidFill>
                <a:latin typeface="Arial"/>
                <a:cs typeface="Arial"/>
              </a:rPr>
              <a:t>la gestion de grands volumes de données nécessite une infrastructure robuste et des capacités de traitement avancées.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Risques liés à la sécurité : </a:t>
            </a:r>
            <a:r>
              <a:rPr lang="en-US" sz="1400" dirty="0">
                <a:solidFill>
                  <a:sysClr val="windowText" lastClr="000000"/>
                </a:solidFill>
                <a:latin typeface="Arial"/>
                <a:cs typeface="Arial"/>
              </a:rPr>
              <a:t>protéger les données relatives aux transports contre les cybermenaces afin de préserver l'intégrité du système et la confiance du public.</a:t>
            </a:r>
            <a:endParaRPr lang="en-GB" sz="14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8D16EC7D-E300-5BB7-2BE0-FC1383CF040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4" r="3067" b="6234"/>
          <a:stretch>
            <a:fillRect/>
          </a:stretch>
        </p:blipFill>
        <p:spPr bwMode="auto">
          <a:xfrm>
            <a:off x="7774328" y="2019575"/>
            <a:ext cx="4417672" cy="381509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889CE12-9426-E7FF-FB71-9A0A53663B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Défis liés à la collecte et à la gestion des données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6193CD9-539C-D521-CE11-AE27916418A4}"/>
              </a:ext>
            </a:extLst>
          </p:cNvPr>
          <p:cNvSpPr txBox="1">
            <a:spLocks noGrp="1"/>
          </p:cNvSpPr>
          <p:nvPr>
            <p:ph type="title"/>
          </p:nvPr>
        </p:nvSpPr>
        <p:spPr>
          <a:xfrm>
            <a:off x="726281" y="402105"/>
            <a:ext cx="6220528"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Les données dans le domaine des transports</a:t>
            </a:r>
            <a:endParaRPr lang="en-US" sz="2400" b="1" dirty="0">
              <a:solidFill>
                <a:schemeClr val="bg1"/>
              </a:solidFill>
              <a:latin typeface="Calibri" panose="020F0502020204030204" pitchFamily="34" charset="0"/>
              <a:cs typeface="Calibri" panose="020F0502020204030204" pitchFamily="34" charset="0"/>
            </a:endParaRPr>
          </a:p>
        </p:txBody>
      </p:sp>
      <p:sp>
        <p:nvSpPr>
          <p:cNvPr id="10" name="object 6">
            <a:extLst>
              <a:ext uri="{FF2B5EF4-FFF2-40B4-BE49-F238E27FC236}">
                <a16:creationId xmlns:a16="http://schemas.microsoft.com/office/drawing/2014/main" id="{D6BC7E7A-8D6F-5CC6-19EA-97772DBE54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6DAD525C-117E-BD58-BAC4-6E1F264C0AB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131714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4A46-52FC-50E3-5537-188EDB2A764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BC26BD-A8A6-027B-02B7-C958BC8DFD3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GB" sz="3200" b="1" dirty="0">
                <a:solidFill>
                  <a:schemeClr val="bg1"/>
                </a:solidFill>
                <a:latin typeface="Calibri" panose="020F0502020204030204" pitchFamily="34" charset="0"/>
                <a:cs typeface="Calibri" panose="020F0502020204030204" pitchFamily="34" charset="0"/>
              </a:rPr>
              <a:t>Importance des données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90F46CB4-0147-96A3-44B8-8F189AC9CDF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9469C48D-213A-0C88-DE10-F4475871C40F}"/>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20860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29EF40D-02EB-2579-823C-2B28E21F18B6}"/>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des données</a:t>
            </a:r>
            <a:endParaRPr sz="2400" b="1" spc="-13" dirty="0">
              <a:solidFill>
                <a:schemeClr val="bg1"/>
              </a:solidFill>
            </a:endParaRPr>
          </a:p>
        </p:txBody>
      </p:sp>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1" y="1756014"/>
            <a:ext cx="5431118" cy="422898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Élaboration de politiques éclairées : </a:t>
            </a:r>
            <a:r>
              <a:rPr lang="en-US" sz="1400" dirty="0">
                <a:solidFill>
                  <a:sysClr val="windowText" lastClr="000000"/>
                </a:solidFill>
                <a:latin typeface="Arial"/>
                <a:cs typeface="Arial"/>
              </a:rPr>
              <a:t>l'analyse des données permet aux autorités chargées des transports d'élaborer des politiques qui répondent à des problèmes concrets, comme la mise en place d'une tarification de la congestion basée sur les schémas de circulation.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Allocation des ressources : </a:t>
            </a:r>
            <a:r>
              <a:rPr lang="en-US" sz="1400" dirty="0">
                <a:solidFill>
                  <a:sysClr val="windowText" lastClr="000000"/>
                </a:solidFill>
                <a:latin typeface="Arial"/>
                <a:cs typeface="Arial"/>
              </a:rPr>
              <a:t>des données précises guident la répartition efficace des fonds et des ressources, garantissant ainsi la priorité aux projets d'infrastructure essentiels.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Suivi des performances : </a:t>
            </a:r>
            <a:r>
              <a:rPr lang="en-US" sz="1400" dirty="0">
                <a:solidFill>
                  <a:sysClr val="windowText" lastClr="000000"/>
                </a:solidFill>
                <a:latin typeface="Arial"/>
                <a:cs typeface="Arial"/>
              </a:rPr>
              <a:t>la collecte continue de données permet d'évaluer les stratégies mises en œuvre, ce qui facilite les ajustements en temps opportun afin d'améliorer les résultats.</a:t>
            </a:r>
            <a:endParaRPr lang="en-GB" sz="14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ADDFEBBB-733F-084E-B98D-DBE19C9875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9482" y="1492919"/>
            <a:ext cx="5972518" cy="458607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31362EC-D685-BDEA-3352-1892A53032B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Rôle des données dans la prise de décision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CDA6AA9-7C51-FA5E-B043-6AA85FE3CF9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E98B2D22-2668-E045-AEA7-06485DAC350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06188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A81D-EF44-496F-AB8F-BE8533BB8CA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365080-8E14-346E-ED5B-0C209F0192F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F3C07C6E-EC59-4AC1-5512-8EFC27C3C868}"/>
              </a:ext>
            </a:extLst>
          </p:cNvPr>
          <p:cNvSpPr txBox="1"/>
          <p:nvPr/>
        </p:nvSpPr>
        <p:spPr>
          <a:xfrm>
            <a:off x="667432" y="1741393"/>
            <a:ext cx="5424539" cy="422898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Urbanisme : </a:t>
            </a:r>
            <a:r>
              <a:rPr lang="en-US" sz="1400" dirty="0">
                <a:solidFill>
                  <a:sysClr val="windowText" lastClr="000000"/>
                </a:solidFill>
                <a:latin typeface="Arial"/>
                <a:cs typeface="Arial"/>
              </a:rPr>
              <a:t>les données relatives aux habitudes de déplacement et à la croissance démographique éclairent le développement des réseaux de transport public et des réseaux routiers.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Considérations environnementales : </a:t>
            </a:r>
            <a:r>
              <a:rPr lang="en-US" sz="1400" dirty="0">
                <a:solidFill>
                  <a:sysClr val="windowText" lastClr="000000"/>
                </a:solidFill>
                <a:latin typeface="Arial"/>
                <a:cs typeface="Arial"/>
              </a:rPr>
              <a:t>les données sur les émissions soutiennent la création de politiques visant à réduire la pollution et à promouvoir des options de transport durables.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Participation du public : </a:t>
            </a:r>
            <a:r>
              <a:rPr lang="en-US" sz="1400" dirty="0">
                <a:solidFill>
                  <a:sysClr val="windowText" lastClr="000000"/>
                </a:solidFill>
                <a:latin typeface="Arial"/>
                <a:cs typeface="Arial"/>
              </a:rPr>
              <a:t>le partage des données avec le public favorise la transparence et encourage la participation de la communauté aux décisions relatives à la planification des transports.</a:t>
            </a:r>
            <a:endParaRPr lang="en-GB" sz="14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DDE65C5C-CA28-88CD-996A-7F8F481160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1003" y="1799276"/>
            <a:ext cx="5770997" cy="455022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A15111C-D119-0A3B-C973-106B247CAC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Planification et politique des transports fondées sur les données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74FC45F-9EEE-BEBE-08FD-8F929B95B5C9}"/>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des données</a:t>
            </a:r>
            <a:endParaRPr sz="2400" b="1" spc="-13" dirty="0">
              <a:solidFill>
                <a:schemeClr val="bg1"/>
              </a:solidFill>
            </a:endParaRPr>
          </a:p>
        </p:txBody>
      </p:sp>
      <p:sp>
        <p:nvSpPr>
          <p:cNvPr id="10" name="object 6">
            <a:extLst>
              <a:ext uri="{FF2B5EF4-FFF2-40B4-BE49-F238E27FC236}">
                <a16:creationId xmlns:a16="http://schemas.microsoft.com/office/drawing/2014/main" id="{F8368559-0972-1CB5-F782-74E32F0014B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1640B07D-F00E-BE75-5320-61764BCA4836}"/>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629399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BD410-96D1-3D75-35D4-AEF97F4F814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2B57C10-6556-22D3-1CB1-915312CBA1F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FEE8ADA6-3E10-DE5E-D9A8-740E362620D4}"/>
              </a:ext>
            </a:extLst>
          </p:cNvPr>
          <p:cNvSpPr txBox="1"/>
          <p:nvPr/>
        </p:nvSpPr>
        <p:spPr>
          <a:xfrm>
            <a:off x="726281" y="1850093"/>
            <a:ext cx="5692295" cy="402443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Réduction des accidents : </a:t>
            </a:r>
            <a:r>
              <a:rPr lang="en-US" sz="1400" dirty="0">
                <a:solidFill>
                  <a:sysClr val="windowText" lastClr="000000"/>
                </a:solidFill>
                <a:latin typeface="Arial"/>
                <a:cs typeface="Arial"/>
              </a:rPr>
              <a:t>l'analyse des données relatives aux collisions permet d'identifier les zones dangereuses, ce qui conduit à des interventions ciblées qui améliorent la sécurité routière.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Gestion du trafic : </a:t>
            </a:r>
            <a:r>
              <a:rPr lang="en-US" sz="1400" dirty="0">
                <a:solidFill>
                  <a:sysClr val="windowText" lastClr="000000"/>
                </a:solidFill>
                <a:latin typeface="Arial"/>
                <a:cs typeface="Arial"/>
              </a:rPr>
              <a:t>les données en temps réel permettent d'ajuster dynamiquement les feux de signalisation, ce qui réduit les embouteillages et améliore la fluidité du trafic.</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Maintenance prédictive : </a:t>
            </a:r>
            <a:r>
              <a:rPr lang="en-US" sz="1400" dirty="0">
                <a:solidFill>
                  <a:sysClr val="windowText" lastClr="000000"/>
                </a:solidFill>
                <a:latin typeface="Arial"/>
                <a:cs typeface="Arial"/>
              </a:rPr>
              <a:t>la surveillance de l'état des infrastructures grâce à l'analyse des données permet une maintenance proactive, prévenant ainsi les pannes et prolongeant la durée de vie des actifs.</a:t>
            </a:r>
            <a:endParaRPr lang="en-GB" sz="14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535F2BCE-52F3-88E1-E3BB-DB0E29CE7C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5487" y="1542764"/>
            <a:ext cx="5103425" cy="465908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30EB7A3-4B90-6CF2-E285-85FC87D1DE5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Amélioration de la sécurité et de l'efficacité grâce aux données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C104384-1139-FF55-CC36-229B41848E59}"/>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des données</a:t>
            </a:r>
            <a:endParaRPr sz="2400" b="1" spc="-13" dirty="0">
              <a:solidFill>
                <a:schemeClr val="bg1"/>
              </a:solidFill>
            </a:endParaRPr>
          </a:p>
        </p:txBody>
      </p:sp>
      <p:sp>
        <p:nvSpPr>
          <p:cNvPr id="10" name="object 6">
            <a:extLst>
              <a:ext uri="{FF2B5EF4-FFF2-40B4-BE49-F238E27FC236}">
                <a16:creationId xmlns:a16="http://schemas.microsoft.com/office/drawing/2014/main" id="{3F05E3EB-8FD9-76D8-961B-9A743A7CE6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3CAA0917-A1A4-A465-EDD1-7EC6C34E1A5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252145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8504E-4498-AAD5-5BF4-97499B0238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4023E2D-1503-1988-DD6F-10225958FCD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Analyse descriptive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4D7883F5-91C1-0E06-0FFB-E44B1CE0ECE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3F9567DC-FE6B-783B-6CE3-5C46ADAD0543}"/>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28742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Analyse descriptive</a:t>
            </a:r>
            <a:endParaRPr sz="2400" b="1" spc="-13"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625976" y="1583800"/>
            <a:ext cx="6240263" cy="452650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Définition : </a:t>
            </a:r>
            <a:r>
              <a:rPr lang="en-US" sz="1400" dirty="0">
                <a:solidFill>
                  <a:sysClr val="windowText" lastClr="000000"/>
                </a:solidFill>
                <a:latin typeface="Arial"/>
                <a:cs typeface="Arial"/>
              </a:rPr>
              <a:t>L'analyse descriptive dans le domaine des transports consiste à résumer et à interpréter les données historiques afin de comprendre les tendances passées et actuelles au sein des systèmes de transport. Elle répond à des questions telles que « Que s'est-il passé ? » et « Que se passe-t-il actuellement ? » en fournissant des informations sur les comportements de déplacement, les performances du système et les modes d'utilisation.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Objectif : </a:t>
            </a:r>
            <a:r>
              <a:rPr lang="en-US" sz="1400" dirty="0">
                <a:solidFill>
                  <a:sysClr val="windowText" lastClr="000000"/>
                </a:solidFill>
                <a:latin typeface="Arial"/>
                <a:cs typeface="Arial"/>
              </a:rPr>
              <a:t>L'objectif principal est de transformer les données brutes en informations significatives pouvant éclairer la prise de décision. En comprenant les conditions existantes et les tendances historiques, les professionnels des transports peuvent identifier les domaines à améliorer, allouer efficacement les ressources et renforcer l'efficacité globale du système.</a:t>
            </a:r>
            <a:endParaRPr lang="en-GB" sz="1400" dirty="0">
              <a:solidFill>
                <a:sysClr val="windowText" lastClr="000000"/>
              </a:solidFill>
              <a:latin typeface="Arial"/>
              <a:cs typeface="Arial"/>
            </a:endParaRPr>
          </a:p>
        </p:txBody>
      </p:sp>
      <p:pic>
        <p:nvPicPr>
          <p:cNvPr id="11266" name="Picture 2">
            <a:extLst>
              <a:ext uri="{FF2B5EF4-FFF2-40B4-BE49-F238E27FC236}">
                <a16:creationId xmlns:a16="http://schemas.microsoft.com/office/drawing/2014/main" id="{61A5364D-C29F-CA89-F43F-353AAA466FD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187"/>
          <a:stretch>
            <a:fillRect/>
          </a:stretch>
        </p:blipFill>
        <p:spPr bwMode="auto">
          <a:xfrm>
            <a:off x="6866239" y="2544094"/>
            <a:ext cx="5325762" cy="24225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147A155-4ACD-F31A-9134-170A18D3CCB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Définition et objectif</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89257A6-1AC0-F78C-E13D-ED2F494E498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D58BF835-EFA4-517E-C86F-A3EEC396217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917985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681436" y="1446784"/>
            <a:ext cx="6008890" cy="484601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Résumé des données : </a:t>
            </a:r>
            <a:r>
              <a:rPr lang="en-US" sz="1400" dirty="0">
                <a:solidFill>
                  <a:sysClr val="windowText" lastClr="000000"/>
                </a:solidFill>
                <a:latin typeface="Arial"/>
                <a:cs typeface="Arial"/>
              </a:rPr>
              <a:t>utilisation de mesures statistiques telles que les moyennes, les médianes, les modes, les fourchettes et les écarts types pour résumer les données relatives aux transports. Par exemple, calcul du volume moyen quotidien de trafic sur un tronçon d'autoroute.</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Visualisation des données : </a:t>
            </a:r>
            <a:r>
              <a:rPr lang="en-US" sz="1400" dirty="0">
                <a:solidFill>
                  <a:sysClr val="windowText" lastClr="000000"/>
                </a:solidFill>
                <a:latin typeface="Arial"/>
                <a:cs typeface="Arial"/>
              </a:rPr>
              <a:t>utilisation de tableaux, de graphiques et de cartes pour représenter les données de manière visuelle, ce qui facilite l'identification des modèles et des tendances. Les visualisations courantes comprennent :</a:t>
            </a:r>
          </a:p>
          <a:p>
            <a:pPr marL="190500" defTabSz="1175644" hangingPunct="1">
              <a:lnSpc>
                <a:spcPct val="10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Histogrammes </a:t>
            </a:r>
            <a:r>
              <a:rPr lang="en-US" sz="1400" dirty="0">
                <a:solidFill>
                  <a:sysClr val="windowText" lastClr="000000"/>
                </a:solidFill>
                <a:latin typeface="Arial"/>
                <a:cs typeface="Arial"/>
              </a:rPr>
              <a:t>: affichage de la distribution de fréquence de variables telles que la vitesse des véhicules.</a:t>
            </a:r>
          </a:p>
          <a:p>
            <a:pPr marL="190500" defTabSz="1175644" hangingPunct="1">
              <a:lnSpc>
                <a:spcPct val="10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Les diagrammes linéaires : </a:t>
            </a:r>
            <a:r>
              <a:rPr lang="en-US" sz="1400" dirty="0">
                <a:solidFill>
                  <a:sysClr val="windowText" lastClr="000000"/>
                </a:solidFill>
                <a:latin typeface="Arial"/>
                <a:cs typeface="Arial"/>
              </a:rPr>
              <a:t>ils montrent les tendances au fil du temps, telles que la fréquentation mensuelle des transports en commun.</a:t>
            </a:r>
          </a:p>
          <a:p>
            <a:pPr marL="190500" lvl="1" indent="0" defTabSz="1175644" hangingPunct="1">
              <a:lnSpc>
                <a:spcPct val="100000"/>
              </a:lnSpc>
              <a:spcBef>
                <a:spcPts val="129"/>
              </a:spcBef>
            </a:pPr>
            <a:r>
              <a:rPr lang="en-US" sz="1400" dirty="0">
                <a:solidFill>
                  <a:sysClr val="windowText" lastClr="000000"/>
                </a:solidFill>
                <a:latin typeface="Arial"/>
                <a:cs typeface="Arial"/>
              </a:rPr>
              <a:t>	iii. </a:t>
            </a:r>
            <a:r>
              <a:rPr lang="en-US" sz="1400" b="1" dirty="0">
                <a:solidFill>
                  <a:sysClr val="windowText" lastClr="000000"/>
                </a:solidFill>
                <a:latin typeface="Arial"/>
                <a:cs typeface="Arial"/>
              </a:rPr>
              <a:t>Cartes thermiques : </a:t>
            </a:r>
            <a:r>
              <a:rPr lang="en-US" sz="1400" dirty="0">
                <a:solidFill>
                  <a:sysClr val="windowText" lastClr="000000"/>
                </a:solidFill>
                <a:latin typeface="Arial"/>
                <a:cs typeface="Arial"/>
              </a:rPr>
              <a:t>mise en évidence des zones à forte concentration d'événements, comme les points noirs en matière d'accidents.</a:t>
            </a:r>
          </a:p>
          <a:p>
            <a:pPr marL="190500" lvl="1" indent="0" defTabSz="1175644" hangingPunct="1">
              <a:lnSpc>
                <a:spcPct val="100000"/>
              </a:lnSpc>
              <a:spcBef>
                <a:spcPts val="129"/>
              </a:spcBef>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Analyse géospatiale : </a:t>
            </a:r>
            <a:r>
              <a:rPr lang="en-US" sz="1400" dirty="0">
                <a:solidFill>
                  <a:sysClr val="windowText" lastClr="000000"/>
                </a:solidFill>
                <a:latin typeface="Arial"/>
                <a:cs typeface="Arial"/>
              </a:rPr>
              <a:t>analyse des données spatiales pour comprendre les tendances géographiques dans le domaine des transports, par exemple en cartographiant les itinéraires de déplacement ou en identifiant les régions à forte congestion.</a:t>
            </a:r>
            <a:endParaRPr lang="en-GB" sz="1400"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FDDBE753-A536-8A0F-D2CE-F43B64A85C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0326" y="1966281"/>
            <a:ext cx="5501674" cy="380702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7A01EB1-E806-CEA2-DA99-E8DD8130E64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Techniques clés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D2190D5-2AF2-D8D9-993E-F4BACD2F9E4B}"/>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Analyse descriptive</a:t>
            </a:r>
            <a:endParaRPr sz="2400" b="1" spc="-13" dirty="0">
              <a:solidFill>
                <a:schemeClr val="bg1"/>
              </a:solidFill>
            </a:endParaRPr>
          </a:p>
        </p:txBody>
      </p:sp>
      <p:sp>
        <p:nvSpPr>
          <p:cNvPr id="10" name="object 6">
            <a:extLst>
              <a:ext uri="{FF2B5EF4-FFF2-40B4-BE49-F238E27FC236}">
                <a16:creationId xmlns:a16="http://schemas.microsoft.com/office/drawing/2014/main" id="{AE6879AA-FDD1-4755-C1C8-62811DC4B58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95E861C7-AF1E-49D8-3044-047A2EF2081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754629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548546"/>
            <a:ext cx="7016516" cy="459832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Analyse du flux de circulation : </a:t>
            </a:r>
            <a:r>
              <a:rPr lang="en-US" sz="1400" dirty="0">
                <a:solidFill>
                  <a:sysClr val="windowText" lastClr="000000"/>
                </a:solidFill>
                <a:latin typeface="Arial"/>
                <a:cs typeface="Arial"/>
              </a:rPr>
              <a:t>surveillance du nombre et de la vitesse des véhicules sur les routes afin d'évaluer les niveaux de congestion et d'identifier les heures de pointe. Ces informations permettent d'optimiser la synchronisation des feux de circulation et de planifier l'élargissement des routes.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Utilisation des transports en commun : </a:t>
            </a:r>
            <a:r>
              <a:rPr lang="en-US" sz="1400" dirty="0">
                <a:solidFill>
                  <a:sysClr val="windowText" lastClr="000000"/>
                </a:solidFill>
                <a:latin typeface="Arial"/>
                <a:cs typeface="Arial"/>
              </a:rPr>
              <a:t>analyse des données provenant des systèmes de perception automatique des tarifs afin de déterminer les habitudes des usagers, ce qui permet d'ajuster la fréquence et les itinéraires des services afin de mieux répondre à la demande des passagers.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Évaluations de la sécurité : </a:t>
            </a:r>
            <a:r>
              <a:rPr lang="en-US" sz="1400" dirty="0">
                <a:solidFill>
                  <a:sysClr val="windowText" lastClr="000000"/>
                </a:solidFill>
                <a:latin typeface="Arial"/>
                <a:cs typeface="Arial"/>
              </a:rPr>
              <a:t>examen des rapports d'accidents et des registres d'incidents afin d'identifier les endroits dangereux et les causes courantes d'accidents, ce qui permet d'apporter des améliorations ciblées en matière de sécurité, comme l'ajout de panneaux de signalisation ou la refonte des intersections.</a:t>
            </a:r>
            <a:endParaRPr lang="en-GB" sz="14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51617BFD-E4CB-862F-FCDB-F4AB34E224D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65" t="13663" r="3001"/>
          <a:stretch>
            <a:fillRect/>
          </a:stretch>
        </p:blipFill>
        <p:spPr bwMode="auto">
          <a:xfrm>
            <a:off x="7823931" y="1517298"/>
            <a:ext cx="4368069" cy="459832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73F060-7E37-7FD2-4762-379568E55A8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Exemples concrets dans le domaine des transports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A0804F6A-D016-7B25-364A-8F264CF7B0D7}"/>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Analyse descriptive</a:t>
            </a:r>
            <a:endParaRPr sz="2400" b="1" spc="-13" dirty="0">
              <a:solidFill>
                <a:schemeClr val="bg1"/>
              </a:solidFill>
            </a:endParaRPr>
          </a:p>
        </p:txBody>
      </p:sp>
      <p:sp>
        <p:nvSpPr>
          <p:cNvPr id="10" name="object 6">
            <a:extLst>
              <a:ext uri="{FF2B5EF4-FFF2-40B4-BE49-F238E27FC236}">
                <a16:creationId xmlns:a16="http://schemas.microsoft.com/office/drawing/2014/main" id="{695665DD-6C12-9E7C-289E-8E79BAB94D7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F27C4DED-1C84-5878-6628-94A59EC91B4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270206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8E31-F27E-E8FB-6ED0-6D663D0E388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B935EDF-8B75-B9DD-5DDC-71C802D45FD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Analyse inférentielle</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2ACB8D21-E644-2736-EA34-545C35972CD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E57DEA43-AC05-7A0F-7CEA-BD5BD788A9F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039803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5F1D-E9F8-41BB-B8D4-034B640FD7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DD6BC5-57FE-7680-E8A5-B30DABBC242A}"/>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Analyse inférentielle</a:t>
            </a:r>
            <a:endParaRPr sz="2400" b="1" spc="-13" dirty="0">
              <a:solidFill>
                <a:schemeClr val="bg1"/>
              </a:solidFill>
            </a:endParaRPr>
          </a:p>
        </p:txBody>
      </p:sp>
      <p:sp>
        <p:nvSpPr>
          <p:cNvPr id="8" name="TextBox 7">
            <a:extLst>
              <a:ext uri="{FF2B5EF4-FFF2-40B4-BE49-F238E27FC236}">
                <a16:creationId xmlns:a16="http://schemas.microsoft.com/office/drawing/2014/main" id="{4196750F-3AD0-E066-1BA7-340B108002E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5E18C46F-6CCB-EF99-6A12-7208A1EAC89B}"/>
              </a:ext>
            </a:extLst>
          </p:cNvPr>
          <p:cNvSpPr txBox="1"/>
          <p:nvPr/>
        </p:nvSpPr>
        <p:spPr>
          <a:xfrm>
            <a:off x="726281" y="1593994"/>
            <a:ext cx="8123236" cy="45649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Définition : </a:t>
            </a:r>
            <a:r>
              <a:rPr lang="en-US" sz="1400" dirty="0">
                <a:solidFill>
                  <a:sysClr val="windowText" lastClr="000000"/>
                </a:solidFill>
                <a:latin typeface="Arial"/>
                <a:cs typeface="Arial"/>
              </a:rPr>
              <a:t>L'analyse inférentielle dans le domaine des transports consiste à utiliser des techniques statistiques pour tirer des conclusions sur une population ou un processus à partir d'échantillons de données. Elle permet de comprendre les relations entre les variables et de faire des prédictions ou des généralisations au-delà des données observées.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Méthodes statistiques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Test d'hypothèse : </a:t>
            </a:r>
            <a:r>
              <a:rPr lang="en-US" sz="1400" dirty="0">
                <a:solidFill>
                  <a:sysClr val="windowText" lastClr="000000"/>
                </a:solidFill>
                <a:latin typeface="Arial"/>
                <a:cs typeface="Arial"/>
              </a:rPr>
              <a:t>détermine si les effets observés (par exemple, les changements dans les habitudes de circulation) sont statistiquement significatifs ou dus au hasard.</a:t>
            </a:r>
          </a:p>
          <a:p>
            <a:pPr marL="19050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Intervalles de confiance : </a:t>
            </a:r>
            <a:r>
              <a:rPr lang="en-US" sz="1400" dirty="0">
                <a:solidFill>
                  <a:sysClr val="windowText" lastClr="000000"/>
                </a:solidFill>
                <a:latin typeface="Arial"/>
                <a:cs typeface="Arial"/>
              </a:rPr>
              <a:t>fournissent une plage de valeurs dans laquelle un paramètre de population (par exemple, le temps de trajet moyen) est susceptible de se situer, offrant ainsi une mesure de la précision de l'estimation.</a:t>
            </a:r>
          </a:p>
          <a:p>
            <a:pPr marL="190500" defTabSz="1175644" hangingPunct="1">
              <a:lnSpc>
                <a:spcPct val="150000"/>
              </a:lnSpc>
              <a:spcBef>
                <a:spcPts val="129"/>
              </a:spcBef>
            </a:pPr>
            <a:r>
              <a:rPr lang="en-US" sz="1400" dirty="0">
                <a:solidFill>
                  <a:sysClr val="windowText" lastClr="000000"/>
                </a:solidFill>
                <a:latin typeface="Arial"/>
                <a:cs typeface="Arial"/>
              </a:rPr>
              <a:t>	 iii. </a:t>
            </a:r>
            <a:r>
              <a:rPr lang="en-US" sz="1400" b="1" dirty="0">
                <a:solidFill>
                  <a:sysClr val="windowText" lastClr="000000"/>
                </a:solidFill>
                <a:latin typeface="Arial"/>
                <a:cs typeface="Arial"/>
              </a:rPr>
              <a:t>Analyse de variance (ANOVA) : </a:t>
            </a:r>
            <a:r>
              <a:rPr lang="en-US" sz="1400" dirty="0">
                <a:solidFill>
                  <a:sysClr val="windowText" lastClr="000000"/>
                </a:solidFill>
                <a:latin typeface="Arial"/>
                <a:cs typeface="Arial"/>
              </a:rPr>
              <a:t>évalue les différences entre les moyennes des groupes (par exemple, les temps de trajet sur différents itinéraires) afin d'identifier les variations significatives.</a:t>
            </a:r>
            <a:endParaRPr lang="en-GB" sz="14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FDDD74E4-D4CF-DAA0-5DDC-C22965A1F8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2637" y="2195667"/>
            <a:ext cx="3819363" cy="31284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0B09596-00CE-C70C-F100-E5D8C8B7906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Définition et méthodes statistiques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CD8E559D-EE61-4196-4072-D75ED52AAC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7C6FBE53-31C6-3158-78F1-4BA7B2721B3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76656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9A0D-5A56-28D7-27E6-0BE355546BD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F70A8B-C4FD-1324-47FC-D451A94E604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D8BA6E4E-3407-85C7-22ED-9D3C92D8700C}"/>
              </a:ext>
            </a:extLst>
          </p:cNvPr>
          <p:cNvSpPr txBox="1"/>
          <p:nvPr/>
        </p:nvSpPr>
        <p:spPr>
          <a:xfrm>
            <a:off x="726280" y="1388734"/>
            <a:ext cx="6838899" cy="490096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Objectif : </a:t>
            </a:r>
            <a:r>
              <a:rPr lang="en-US" sz="1400" dirty="0">
                <a:solidFill>
                  <a:sysClr val="windowText" lastClr="000000"/>
                </a:solidFill>
                <a:latin typeface="Arial"/>
                <a:cs typeface="Arial"/>
              </a:rPr>
              <a:t>Les modèles de régression dans le domaine des transports sont utilisés pour quantifier les relations entre des variables dépendantes (par exemple, le volume de trafic) et une ou plusieurs variables indépendantes (par exemple, l'heure de la journée, les conditions météorologiques).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b="1" dirty="0">
                <a:solidFill>
                  <a:sysClr val="windowText" lastClr="000000"/>
                </a:solidFill>
                <a:latin typeface="Arial"/>
                <a:cs typeface="Arial"/>
              </a:rPr>
              <a:t> Types de modèles de régression :</a:t>
            </a:r>
            <a:endParaRPr lang="en-US" sz="1400" b="1" dirty="0">
              <a:solidFill>
                <a:sysClr val="windowText" lastClr="000000"/>
              </a:solidFill>
              <a:latin typeface="Arial"/>
              <a:cs typeface="Arial"/>
            </a:endParaRPr>
          </a:p>
          <a:p>
            <a:pPr marL="190500" lvl="1"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Régression linéaire : estime la relation linéaire entre les variables, par exemple en prédisant le flux de circulation en fonction de l'heure de la journée.</a:t>
            </a:r>
          </a:p>
          <a:p>
            <a:pPr marL="190500" lvl="1" indent="0" defTabSz="1175644" hangingPunct="1">
              <a:lnSpc>
                <a:spcPct val="150000"/>
              </a:lnSpc>
              <a:spcBef>
                <a:spcPts val="129"/>
              </a:spcBef>
            </a:pPr>
            <a:r>
              <a:rPr lang="en-US" sz="1400" dirty="0">
                <a:solidFill>
                  <a:sysClr val="windowText" lastClr="000000"/>
                </a:solidFill>
                <a:latin typeface="Arial"/>
                <a:cs typeface="Arial"/>
              </a:rPr>
              <a:t>	ii. Régression multiple : intègre plusieurs variables indépendantes pour prédire des résultats, comme l'évaluation de l'influence combinée des facteurs météorologiques et économiques sur la fréquentation des transports en commun.</a:t>
            </a:r>
          </a:p>
          <a:p>
            <a:pPr marL="190500" lvl="1" indent="0" defTabSz="1175644" hangingPunct="1">
              <a:lnSpc>
                <a:spcPct val="150000"/>
              </a:lnSpc>
              <a:spcBef>
                <a:spcPts val="129"/>
              </a:spcBef>
            </a:pPr>
            <a:r>
              <a:rPr lang="en-US" sz="1400" dirty="0">
                <a:solidFill>
                  <a:sysClr val="windowText" lastClr="000000"/>
                </a:solidFill>
                <a:latin typeface="Arial"/>
                <a:cs typeface="Arial"/>
              </a:rPr>
              <a:t>	iii. Régression logistique : modélise les résultats binaires, tels que la probabilité qu'un accident se produise dans des conditions spécifiques.</a:t>
            </a:r>
          </a:p>
          <a:p>
            <a:pPr marL="190500" lvl="1" indent="0" defTabSz="1175644" hangingPunct="1">
              <a:lnSpc>
                <a:spcPct val="150000"/>
              </a:lnSpc>
              <a:spcBef>
                <a:spcPts val="129"/>
              </a:spcBef>
            </a:pPr>
            <a:r>
              <a:rPr lang="en-US" sz="1400" dirty="0">
                <a:solidFill>
                  <a:sysClr val="windowText" lastClr="000000"/>
                </a:solidFill>
                <a:latin typeface="Arial"/>
                <a:cs typeface="Arial"/>
              </a:rPr>
              <a:t>	iv. Régression de Poisson : convient à la modélisation de données de comptage, telles que le nombre d'accidents à un carrefour sur une période donnée.</a:t>
            </a:r>
            <a:endParaRPr lang="en-GB" sz="14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E0F77866-4CB6-474B-285E-10879C69379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804"/>
          <a:stretch>
            <a:fillRect/>
          </a:stretch>
        </p:blipFill>
        <p:spPr bwMode="auto">
          <a:xfrm>
            <a:off x="7724791" y="2526811"/>
            <a:ext cx="4466746" cy="28747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28ECB2A-D878-3CE9-E5ED-580541EF4A4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Modèles de régression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CA468EB-0AE0-D6C1-64C8-A58551DD8A81}"/>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Analyse inférentielle</a:t>
            </a:r>
            <a:endParaRPr sz="2400" b="1" spc="-13" dirty="0">
              <a:solidFill>
                <a:schemeClr val="bg1"/>
              </a:solidFill>
            </a:endParaRPr>
          </a:p>
        </p:txBody>
      </p:sp>
      <p:sp>
        <p:nvSpPr>
          <p:cNvPr id="10" name="object 6">
            <a:extLst>
              <a:ext uri="{FF2B5EF4-FFF2-40B4-BE49-F238E27FC236}">
                <a16:creationId xmlns:a16="http://schemas.microsoft.com/office/drawing/2014/main" id="{D9B0DB20-689E-1500-BC63-0BEB46B28D7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A8961666-313A-4A24-E015-0AAC0D400FF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056044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9766-CE0C-DBF5-6CD0-ED7E3FA52E7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F1A8EF5-2ACA-FFD7-9736-AED53F7931E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765DB105-DC5D-CA3D-8A8E-DF69CE5CDE0A}"/>
              </a:ext>
            </a:extLst>
          </p:cNvPr>
          <p:cNvSpPr txBox="1"/>
          <p:nvPr/>
        </p:nvSpPr>
        <p:spPr>
          <a:xfrm>
            <a:off x="726281" y="1344602"/>
            <a:ext cx="6766536" cy="491147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Prévision du flux de circulation : </a:t>
            </a:r>
            <a:r>
              <a:rPr lang="en-US" sz="1400" dirty="0">
                <a:solidFill>
                  <a:sysClr val="windowText" lastClr="000000"/>
                </a:solidFill>
                <a:latin typeface="Arial"/>
                <a:cs typeface="Arial"/>
              </a:rPr>
              <a:t>les modèles de régression permettent de prévoir les volumes de circulation en fonction de variables telles que l'heure, la météo et les événements spéciaux, ce qui facilite la gestion des embouteillages.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Analyse des accidents : </a:t>
            </a:r>
            <a:r>
              <a:rPr lang="en-US" sz="1400" dirty="0">
                <a:solidFill>
                  <a:sysClr val="windowText" lastClr="000000"/>
                </a:solidFill>
                <a:latin typeface="Arial"/>
                <a:cs typeface="Arial"/>
              </a:rPr>
              <a:t>en examinant les facteurs contribuant aux accidents, tels que l'état des routes et le comportement des conducteurs, l'analyse inférentielle identifie les zones à haut risque et permet d'améliorer la sécurité.</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Modélisation de la demande de transport : </a:t>
            </a:r>
            <a:r>
              <a:rPr lang="en-US" sz="1400" dirty="0">
                <a:solidFill>
                  <a:sysClr val="windowText" lastClr="000000"/>
                </a:solidFill>
                <a:latin typeface="Arial"/>
                <a:cs typeface="Arial"/>
              </a:rPr>
              <a:t>la compréhension de l'influence des facteurs socio-économiques sur les choix de transport permet aux planificateurs de concevoir des systèmes de transport efficaces.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Fréquentation des transports publics : </a:t>
            </a:r>
            <a:r>
              <a:rPr lang="en-US" sz="1400" dirty="0">
                <a:solidFill>
                  <a:sysClr val="windowText" lastClr="000000"/>
                </a:solidFill>
                <a:latin typeface="Arial"/>
                <a:cs typeface="Arial"/>
              </a:rPr>
              <a:t>l'analyse des facteurs démographiques et de la qualité du service permet de prévoir et d'améliorer l'utilisation des transports publics.</a:t>
            </a:r>
            <a:endParaRPr lang="en-GB" sz="14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35904E29-9742-5CBD-5B23-E6C22181A01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729"/>
          <a:stretch/>
        </p:blipFill>
        <p:spPr bwMode="auto">
          <a:xfrm>
            <a:off x="7572487" y="2610743"/>
            <a:ext cx="4619513" cy="252312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C8F1D90-2D5C-88FF-0DD2-4C4F9AE230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Applications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AA60665-5C42-B6F2-A065-C459175FFF60}"/>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Analyse inférentielle</a:t>
            </a:r>
            <a:endParaRPr sz="2400" b="1" spc="-13" dirty="0">
              <a:solidFill>
                <a:schemeClr val="bg1"/>
              </a:solidFill>
            </a:endParaRPr>
          </a:p>
        </p:txBody>
      </p:sp>
      <p:sp>
        <p:nvSpPr>
          <p:cNvPr id="10" name="object 6">
            <a:extLst>
              <a:ext uri="{FF2B5EF4-FFF2-40B4-BE49-F238E27FC236}">
                <a16:creationId xmlns:a16="http://schemas.microsoft.com/office/drawing/2014/main" id="{0770BCC7-17BC-008E-B070-CACE5FF1CA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52A1631B-5619-A800-BC40-B4CD1EB9A4A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767490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DFB34-E0CD-84F0-BAF6-AAE00081B7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1DF41E5-0A72-42A8-D0A3-076FDF25BB2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US" sz="3200" b="1" dirty="0">
                <a:solidFill>
                  <a:schemeClr val="bg1"/>
                </a:solidFill>
              </a:rPr>
              <a:t>Analyse prédictive</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9697655F-338E-142E-84D6-08FC33E4ACD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2" name="object 6">
            <a:extLst>
              <a:ext uri="{FF2B5EF4-FFF2-40B4-BE49-F238E27FC236}">
                <a16:creationId xmlns:a16="http://schemas.microsoft.com/office/drawing/2014/main" id="{6337BB5B-CDB5-B5D1-BA37-ACF4F85E581F}"/>
              </a:ext>
            </a:extLst>
          </p:cNvPr>
          <p:cNvSpPr txBox="1">
            <a:spLocks/>
          </p:cNvSpPr>
          <p:nvPr/>
        </p:nvSpPr>
        <p:spPr>
          <a:xfrm>
            <a:off x="763501" y="6349505"/>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
        <p:nvSpPr>
          <p:cNvPr id="4" name="object 6">
            <a:extLst>
              <a:ext uri="{FF2B5EF4-FFF2-40B4-BE49-F238E27FC236}">
                <a16:creationId xmlns:a16="http://schemas.microsoft.com/office/drawing/2014/main" id="{3A3E6DEA-75C4-82AF-6765-6BD95FF8DB6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483030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Analyse prédictive</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874768" y="1536057"/>
            <a:ext cx="10442462" cy="62287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Analyse prédictive : </a:t>
            </a:r>
            <a:r>
              <a:rPr lang="en-US" sz="1400" dirty="0">
                <a:solidFill>
                  <a:sysClr val="windowText" lastClr="000000"/>
                </a:solidFill>
                <a:latin typeface="Arial"/>
                <a:cs typeface="Arial"/>
              </a:rPr>
              <a:t>utilise des données historiques et en temps réel, ainsi que des techniques statistiques et d'apprentissage automatique, pour prévoir les conditions de transport futures. Cette approche permet une prise de décision proactive en anticipant les problèmes avant qu'ils ne surviennent.</a:t>
            </a:r>
            <a:endParaRPr lang="en-GB" sz="14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65A87FDD-7D57-EB57-5675-3951D53526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1241" y="2491251"/>
            <a:ext cx="8429515" cy="28306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76E8222-D6FA-5797-843A-C0184EFC9A7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Définition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5D0FE12-9DBF-72F4-3D05-089A9E98C5F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3DD1E5DC-1B30-3E77-30AC-37EE557911A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608065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677081" y="1404297"/>
            <a:ext cx="5678010" cy="484967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Analyse chronologique : </a:t>
            </a:r>
            <a:r>
              <a:rPr lang="en-US" sz="1400" dirty="0">
                <a:solidFill>
                  <a:sysClr val="windowText" lastClr="000000"/>
                </a:solidFill>
                <a:latin typeface="Arial"/>
                <a:cs typeface="Arial"/>
              </a:rPr>
              <a:t>consiste à examiner les points de données collectés ou enregistrés à des intervalles de temps spécifiques afin d'identifier les tendances, les modèles saisonniers et les comportements cycliques. Dans le domaine des transports, cela peut inclure l'analyse des volumes de trafic horaires ou de la fréquentation quotidienne des transports publics afin de prévoir la demande future.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Modèles d'apprentissage automatique : </a:t>
            </a:r>
            <a:r>
              <a:rPr lang="en-US" sz="1400" dirty="0">
                <a:solidFill>
                  <a:sysClr val="windowText" lastClr="000000"/>
                </a:solidFill>
                <a:latin typeface="Arial"/>
                <a:cs typeface="Arial"/>
              </a:rPr>
              <a:t>ils utilisent des algorithmes qui apprennent à partir des données pour faire des prévisions ou prendre des décisions sans être explicitement programmés pour chaque tâche. Dans le domaine des transports, l'apprentissage automatique permet de prévoir les embouteillages, d'optimiser les itinéraires et d'améliorer les mesures de sécurité en analysant des ensembles de données complexes.</a:t>
            </a:r>
            <a:endParaRPr lang="en-GB" sz="14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CB9D1273-1FBD-D5E4-4CC3-522E5476C8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1340" y="1794672"/>
            <a:ext cx="5483014" cy="396362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7FD9FA9-A35E-1371-6B6E-42E0A88977A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Analyse des séries chronologiques et modèles d'apprentissage automatique</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E4F4DBDF-1BDC-D395-06B3-07BE9C7A8CC0}"/>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Analyse prédictive</a:t>
            </a:r>
            <a:endParaRPr sz="2400" b="1" spc="-13" dirty="0">
              <a:solidFill>
                <a:schemeClr val="bg1"/>
              </a:solidFill>
            </a:endParaRPr>
          </a:p>
        </p:txBody>
      </p:sp>
      <p:sp>
        <p:nvSpPr>
          <p:cNvPr id="14" name="object 6">
            <a:extLst>
              <a:ext uri="{FF2B5EF4-FFF2-40B4-BE49-F238E27FC236}">
                <a16:creationId xmlns:a16="http://schemas.microsoft.com/office/drawing/2014/main" id="{8298ADE1-2C8A-5553-8BEE-785BD6F87EA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5" name="object 6">
            <a:extLst>
              <a:ext uri="{FF2B5EF4-FFF2-40B4-BE49-F238E27FC236}">
                <a16:creationId xmlns:a16="http://schemas.microsoft.com/office/drawing/2014/main" id="{CD22AEDF-4971-9C79-5813-F134E24D375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90253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565341" y="458128"/>
            <a:ext cx="5900377"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pl-PL" dirty="0">
                <a:solidFill>
                  <a:srgbClr val="FF0000"/>
                </a:solidFill>
              </a:rPr>
              <a:t>Cours </a:t>
            </a:r>
            <a:r>
              <a:rPr lang="en-US" dirty="0">
                <a:solidFill>
                  <a:srgbClr val="FF0000"/>
                </a:solidFill>
              </a:rPr>
              <a:t>n° 3 </a:t>
            </a:r>
            <a:r>
              <a:rPr lang="pl-PL" dirty="0">
                <a:solidFill>
                  <a:srgbClr val="FF0000"/>
                </a:solidFill>
              </a:rPr>
              <a:t>: Techniques d'analyse des transports</a:t>
            </a: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3215800017"/>
              </p:ext>
            </p:extLst>
          </p:nvPr>
        </p:nvGraphicFramePr>
        <p:xfrm>
          <a:off x="726282" y="798140"/>
          <a:ext cx="4902005" cy="5400529"/>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200" b="1" dirty="0">
                          <a:solidFill>
                            <a:sysClr val="windowText" lastClr="000000"/>
                          </a:solidFill>
                          <a:latin typeface="Arial"/>
                          <a:cs typeface="Arial"/>
                        </a:rPr>
                        <a:t>1. Introduction</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Arial" panose="020B0604020202020204" pitchFamily="34" charset="0"/>
                          <a:cs typeface="Arial" panose="020B0604020202020204" pitchFamily="34" charset="0"/>
                        </a:rPr>
                        <a:t>1</a:t>
                      </a:r>
                      <a:endParaRPr lang="en-AT"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100" spc="64" dirty="0">
                          <a:solidFill>
                            <a:sysClr val="windowText" lastClr="000000"/>
                          </a:solidFill>
                          <a:latin typeface="Arial"/>
                          <a:cs typeface="Arial"/>
                        </a:rPr>
                        <a:t> </a:t>
                      </a:r>
                      <a:r>
                        <a:rPr lang="en-US" sz="1100" spc="64" dirty="0">
                          <a:solidFill>
                            <a:sysClr val="windowText" lastClr="000000"/>
                          </a:solidFill>
                          <a:latin typeface="Arial"/>
                          <a:cs typeface="Arial"/>
                        </a:rPr>
                        <a:t>1.1 Aperçu des données relatives aux transports</a:t>
                      </a:r>
                      <a:r>
                        <a:rPr lang="en-GB" sz="1100" spc="64" dirty="0">
                          <a:solidFill>
                            <a:sysClr val="windowText" lastClr="000000"/>
                          </a:solidFill>
                          <a:latin typeface="Arial"/>
                          <a:cs typeface="Arial"/>
                        </a:rPr>
                        <a:t> </a:t>
                      </a:r>
                      <a:endParaRPr lang="en-AT"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2</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r>
                        <a:rPr lang="en-US" sz="1100" spc="64" dirty="0">
                          <a:solidFill>
                            <a:sysClr val="windowText" lastClr="000000"/>
                          </a:solidFill>
                          <a:latin typeface="Arial"/>
                          <a:cs typeface="Arial"/>
                        </a:rPr>
                        <a:t> 1.2 Pourquoi les données sont-elles importantes dans le domaine des transports modernes ?  </a:t>
                      </a:r>
                    </a:p>
                    <a:p>
                      <a:r>
                        <a:rPr lang="en-US" sz="1100" spc="64" dirty="0">
                          <a:solidFill>
                            <a:sysClr val="windowText" lastClr="000000"/>
                          </a:solidFill>
                          <a:latin typeface="Arial"/>
                          <a:cs typeface="Arial"/>
                        </a:rPr>
                        <a:t> ? </a:t>
                      </a:r>
                      <a:endParaRPr lang="en-AT"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4</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100" b="1" dirty="0">
                          <a:solidFill>
                            <a:sysClr val="windowText" lastClr="000000"/>
                          </a:solidFill>
                          <a:latin typeface="Arial"/>
                          <a:cs typeface="Arial"/>
                        </a:rPr>
                        <a:t> </a:t>
                      </a:r>
                      <a:r>
                        <a:rPr lang="en-GB" sz="1100" spc="64" dirty="0">
                          <a:solidFill>
                            <a:sysClr val="windowText" lastClr="000000"/>
                          </a:solidFill>
                          <a:latin typeface="Arial"/>
                          <a:cs typeface="Arial"/>
                        </a:rPr>
                        <a:t>1.3 Portée de la conférence </a:t>
                      </a:r>
                      <a:endParaRPr lang="en-AT"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b="0" dirty="0">
                          <a:latin typeface="Arial" panose="020B0604020202020204" pitchFamily="34" charset="0"/>
                          <a:cs typeface="Arial" panose="020B0604020202020204" pitchFamily="34" charset="0"/>
                        </a:rPr>
                        <a:t>6</a:t>
                      </a:r>
                      <a:endParaRPr lang="en-AT" sz="11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100" dirty="0">
                          <a:latin typeface="Arial" panose="020B0604020202020204" pitchFamily="34" charset="0"/>
                          <a:cs typeface="Arial" panose="020B0604020202020204" pitchFamily="34" charset="0"/>
                        </a:rPr>
                        <a:t> </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200" b="1" dirty="0">
                          <a:solidFill>
                            <a:sysClr val="windowText" lastClr="000000"/>
                          </a:solidFill>
                          <a:latin typeface="Arial"/>
                          <a:cs typeface="Arial"/>
                        </a:rPr>
                        <a:t>2. Les données dans les transports</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Arial" panose="020B0604020202020204" pitchFamily="34" charset="0"/>
                          <a:cs typeface="Arial" panose="020B0604020202020204" pitchFamily="34" charset="0"/>
                        </a:rPr>
                        <a:t>7</a:t>
                      </a:r>
                      <a:endParaRPr lang="en-AT"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100" dirty="0">
                          <a:latin typeface="Arial" panose="020B0604020202020204" pitchFamily="34" charset="0"/>
                          <a:cs typeface="Arial" panose="020B0604020202020204" pitchFamily="34" charset="0"/>
                        </a:rPr>
                        <a:t> </a:t>
                      </a:r>
                      <a:r>
                        <a:rPr lang="en-US" sz="1100" spc="64" dirty="0">
                          <a:solidFill>
                            <a:sysClr val="windowText" lastClr="000000"/>
                          </a:solidFill>
                          <a:latin typeface="Arial"/>
                          <a:cs typeface="Arial"/>
                        </a:rPr>
                        <a:t>2.1 Types de données dans le domaine des transports </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8</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100" dirty="0">
                          <a:latin typeface="Arial" panose="020B0604020202020204" pitchFamily="34" charset="0"/>
                          <a:cs typeface="Arial" panose="020B0604020202020204" pitchFamily="34" charset="0"/>
                        </a:rPr>
                        <a:t> </a:t>
                      </a:r>
                      <a:r>
                        <a:rPr lang="en-GB" sz="1100" spc="64" dirty="0">
                          <a:solidFill>
                            <a:sysClr val="windowText" lastClr="000000"/>
                          </a:solidFill>
                          <a:latin typeface="Arial"/>
                          <a:cs typeface="Arial"/>
                        </a:rPr>
                        <a:t>2.2 Sources des données </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9</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400" dirty="0"/>
                        <a:t> </a:t>
                      </a:r>
                      <a:r>
                        <a:rPr lang="en-GB" sz="1100" spc="64" dirty="0">
                          <a:solidFill>
                            <a:sysClr val="windowText" lastClr="000000"/>
                          </a:solidFill>
                          <a:latin typeface="Arial"/>
                          <a:cs typeface="Arial"/>
                        </a:rPr>
                        <a:t>2.3 Défis liés à la collecte et à la gestion des données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10</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200" b="1" dirty="0">
                          <a:solidFill>
                            <a:sysClr val="windowText" lastClr="000000"/>
                          </a:solidFill>
                          <a:latin typeface="Arial"/>
                          <a:cs typeface="Arial"/>
                        </a:rPr>
                        <a:t>3. Importance des données</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Arial" panose="020B0604020202020204" pitchFamily="34" charset="0"/>
                          <a:cs typeface="Arial" panose="020B0604020202020204" pitchFamily="34" charset="0"/>
                        </a:rPr>
                        <a:t>11</a:t>
                      </a:r>
                      <a:endParaRPr lang="en-AT"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r>
                        <a:rPr lang="en-GB" sz="1100" dirty="0">
                          <a:latin typeface="Arial" panose="020B0604020202020204" pitchFamily="34" charset="0"/>
                          <a:cs typeface="Arial" panose="020B0604020202020204" pitchFamily="34" charset="0"/>
                        </a:rPr>
                        <a:t> </a:t>
                      </a:r>
                      <a:r>
                        <a:rPr lang="en-US" sz="1100" spc="64" dirty="0">
                          <a:solidFill>
                            <a:sysClr val="windowText" lastClr="000000"/>
                          </a:solidFill>
                          <a:latin typeface="Arial"/>
                          <a:cs typeface="Arial"/>
                        </a:rPr>
                        <a:t>3.1 Rôle des données dans la prise de décision </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12</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44099">
                <a:tc>
                  <a:txBody>
                    <a:bodyPr/>
                    <a:lstStyle/>
                    <a:p>
                      <a:r>
                        <a:rPr lang="en-GB" sz="1100" dirty="0">
                          <a:latin typeface="Arial" panose="020B0604020202020204" pitchFamily="34" charset="0"/>
                          <a:cs typeface="Arial" panose="020B0604020202020204" pitchFamily="34" charset="0"/>
                        </a:rPr>
                        <a:t> </a:t>
                      </a:r>
                      <a:r>
                        <a:rPr lang="en-GB" sz="1100" spc="64" dirty="0">
                          <a:solidFill>
                            <a:sysClr val="windowText" lastClr="000000"/>
                          </a:solidFill>
                          <a:latin typeface="Arial"/>
                          <a:cs typeface="Arial"/>
                        </a:rPr>
                        <a:t>3.2 Planification et politique des transports fondées sur les données </a:t>
                      </a:r>
                    </a:p>
                    <a:p>
                      <a:r>
                        <a:rPr lang="en-GB" sz="1100" spc="64" dirty="0">
                          <a:solidFill>
                            <a:sysClr val="windowText" lastClr="000000"/>
                          </a:solidFill>
                          <a:latin typeface="Arial"/>
                          <a:cs typeface="Arial"/>
                        </a:rPr>
                        <a:t> politiques fondées sur les données </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13</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0">
                <a:tc>
                  <a:txBody>
                    <a:bodyPr/>
                    <a:lstStyle/>
                    <a:p>
                      <a:r>
                        <a:rPr lang="en-GB" sz="1100" dirty="0">
                          <a:latin typeface="Arial" panose="020B0604020202020204" pitchFamily="34" charset="0"/>
                          <a:cs typeface="Arial" panose="020B0604020202020204" pitchFamily="34" charset="0"/>
                        </a:rPr>
                        <a:t> </a:t>
                      </a:r>
                      <a:r>
                        <a:rPr lang="en-US" sz="1100" spc="64" dirty="0">
                          <a:solidFill>
                            <a:sysClr val="windowText" lastClr="000000"/>
                          </a:solidFill>
                          <a:latin typeface="Arial"/>
                          <a:cs typeface="Arial"/>
                        </a:rPr>
                        <a:t>3.3 Amélioration de la sécurité et de l'efficacité </a:t>
                      </a:r>
                    </a:p>
                    <a:p>
                      <a:r>
                        <a:rPr lang="en-US" sz="1100" spc="64" dirty="0">
                          <a:solidFill>
                            <a:sysClr val="windowText" lastClr="000000"/>
                          </a:solidFill>
                          <a:latin typeface="Arial"/>
                          <a:cs typeface="Arial"/>
                        </a:rPr>
                        <a:t> grâce aux données</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latin typeface="Arial" panose="020B0604020202020204" pitchFamily="34" charset="0"/>
                          <a:cs typeface="Arial" panose="020B0604020202020204" pitchFamily="34" charset="0"/>
                        </a:rPr>
                        <a:t>14</a:t>
                      </a:r>
                      <a:endParaRPr lang="en-AT"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930682238"/>
              </p:ext>
            </p:extLst>
          </p:nvPr>
        </p:nvGraphicFramePr>
        <p:xfrm>
          <a:off x="6096000" y="1031993"/>
          <a:ext cx="4902005" cy="5077409"/>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600" b="1" dirty="0">
                          <a:solidFill>
                            <a:sysClr val="windowText" lastClr="000000"/>
                          </a:solidFill>
                          <a:latin typeface="Arial"/>
                          <a:cs typeface="Arial"/>
                        </a:rPr>
                        <a:t>4. Analyse descriptive</a:t>
                      </a:r>
                      <a:r>
                        <a:rPr lang="en-GB" sz="1600" b="1" spc="373" dirty="0">
                          <a:solidFill>
                            <a:sysClr val="windowText" lastClr="000000"/>
                          </a:solidFill>
                          <a:latin typeface="Arial"/>
                          <a:cs typeface="Arial"/>
                        </a:rPr>
                        <a:t>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Définition et objectif</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Techniques clés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Exemples concrets dans le domaine des transports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18</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21274">
                <a:tc>
                  <a:txBody>
                    <a:bodyPr/>
                    <a:lstStyle/>
                    <a:p>
                      <a:r>
                        <a:rPr lang="en-GB" sz="1600" b="1" dirty="0">
                          <a:solidFill>
                            <a:sysClr val="windowText" lastClr="000000"/>
                          </a:solidFill>
                          <a:latin typeface="Arial"/>
                          <a:cs typeface="Arial"/>
                        </a:rPr>
                        <a:t>5. Analyse inférentielle</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Définition et méthodes statistiques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Modèles de régression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2923">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5.3 Applications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282408">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600" b="1" dirty="0">
                          <a:solidFill>
                            <a:sysClr val="windowText" lastClr="000000"/>
                          </a:solidFill>
                          <a:latin typeface="Arial"/>
                          <a:cs typeface="Arial"/>
                        </a:rPr>
                        <a:t>6. Analyse prédictive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 Définition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a:t>
                      </a:r>
                      <a:r>
                        <a:rPr lang="en-US" sz="1400" spc="64" dirty="0">
                          <a:solidFill>
                            <a:sysClr val="windowText" lastClr="000000"/>
                          </a:solidFill>
                          <a:latin typeface="Arial"/>
                          <a:cs typeface="Arial"/>
                        </a:rPr>
                        <a:t>Analyse des séries chronologiques et modèles d'apprentissage automatique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6.3 </a:t>
                      </a:r>
                      <a:r>
                        <a:rPr lang="en-US" sz="1400" spc="64" dirty="0">
                          <a:solidFill>
                            <a:sysClr val="windowText" lastClr="000000"/>
                          </a:solidFill>
                          <a:latin typeface="Arial"/>
                          <a:cs typeface="Arial"/>
                        </a:rPr>
                        <a:t>Prévision de la demande de transport, des embouteillages et des incidents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404298"/>
            <a:ext cx="5292971" cy="47169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Prévision de la demande de transport : </a:t>
            </a:r>
            <a:r>
              <a:rPr lang="en-US" sz="1200" dirty="0">
                <a:solidFill>
                  <a:sysClr val="windowText" lastClr="000000"/>
                </a:solidFill>
                <a:latin typeface="Arial"/>
                <a:cs typeface="Arial"/>
              </a:rPr>
              <a:t>prévoit les besoins futurs en matière de transport en fonction de facteurs tels que la croissance démographique, les tendances économiques et les changements dans l'utilisation des sols. Des prévisions précises permettent d'orienter le développement des infrastructures et la planification des services.</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Prévision des embouteillages : </a:t>
            </a:r>
            <a:r>
              <a:rPr lang="en-US" sz="1200" dirty="0">
                <a:solidFill>
                  <a:sysClr val="windowText" lastClr="000000"/>
                </a:solidFill>
                <a:latin typeface="Arial"/>
                <a:cs typeface="Arial"/>
              </a:rPr>
              <a:t>utilise des données en temps réel et des algorithmes prédictifs pour anticiper les embouteillages, ce qui permet de mettre en place des stratégies de gestion dynamique du trafic. Par exemple, des systèmes tels </a:t>
            </a:r>
            <a:r>
              <a:rPr lang="en-US" sz="1200" dirty="0" err="1">
                <a:solidFill>
                  <a:sysClr val="windowText" lastClr="000000"/>
                </a:solidFill>
                <a:latin typeface="Arial"/>
                <a:cs typeface="Arial"/>
              </a:rPr>
              <a:t>qu'Aimsun </a:t>
            </a:r>
            <a:r>
              <a:rPr lang="en-US" sz="1200" dirty="0">
                <a:solidFill>
                  <a:sysClr val="windowText" lastClr="000000"/>
                </a:solidFill>
                <a:latin typeface="Arial"/>
                <a:cs typeface="Arial"/>
              </a:rPr>
              <a:t>Live analysent les données de trafic en temps réel pour prévoir les conditions et évaluer les stratégies de gestion. </a:t>
            </a:r>
          </a:p>
          <a:p>
            <a:pPr marL="361950" indent="-171450" defTabSz="1175644" hangingPunct="1">
              <a:lnSpc>
                <a:spcPct val="150000"/>
              </a:lnSpc>
              <a:spcBef>
                <a:spcPts val="129"/>
              </a:spcBef>
              <a:buFont typeface="Wingdings 2" panose="05020102010507070707" pitchFamily="18" charset="2"/>
              <a:buChar char="R"/>
            </a:pPr>
            <a:r>
              <a:rPr lang="en-US" sz="1200" b="1" dirty="0">
                <a:solidFill>
                  <a:sysClr val="windowText" lastClr="000000"/>
                </a:solidFill>
                <a:latin typeface="Arial"/>
                <a:cs typeface="Arial"/>
              </a:rPr>
              <a:t> Prévision et gestion des incidents : </a:t>
            </a:r>
            <a:r>
              <a:rPr lang="en-US" sz="1200" dirty="0">
                <a:solidFill>
                  <a:sysClr val="windowText" lastClr="000000"/>
                </a:solidFill>
                <a:latin typeface="Arial"/>
                <a:cs typeface="Arial"/>
              </a:rPr>
              <a:t>identifie les schémas conduisant à des accidents ou incidents, permettant ainsi de prendre des mesures préventives. Par exemple, des outils basés sur l'IA tels que LYT ont été mis en œuvre pour réduire les temps de réponse des véhicules d'urgence en optimisant la synchronisation des feux de circulation, améliorant ainsi la sécurité routière globale.</a:t>
            </a:r>
            <a:endParaRPr lang="en-GB" sz="1200" dirty="0">
              <a:solidFill>
                <a:sysClr val="windowText" lastClr="000000"/>
              </a:solidFill>
              <a:latin typeface="Arial"/>
              <a:cs typeface="Arial"/>
            </a:endParaRPr>
          </a:p>
        </p:txBody>
      </p:sp>
      <p:pic>
        <p:nvPicPr>
          <p:cNvPr id="19458" name="Picture 2">
            <a:extLst>
              <a:ext uri="{FF2B5EF4-FFF2-40B4-BE49-F238E27FC236}">
                <a16:creationId xmlns:a16="http://schemas.microsoft.com/office/drawing/2014/main" id="{1A385298-5B76-AE2F-D771-74401BEC72E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7033" y="2366462"/>
            <a:ext cx="5624967" cy="328287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76FB620-108A-8031-675C-0898CC3708A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Prévision de la demande de transport, des embouteillages et des incidents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25D5C8F-4723-59EC-97DC-8E09A4BA1A83}"/>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Analyse prédictive</a:t>
            </a:r>
            <a:endParaRPr sz="2400" b="1" spc="-13" dirty="0">
              <a:solidFill>
                <a:schemeClr val="bg1"/>
              </a:solidFill>
            </a:endParaRPr>
          </a:p>
        </p:txBody>
      </p:sp>
      <p:sp>
        <p:nvSpPr>
          <p:cNvPr id="10" name="object 6">
            <a:extLst>
              <a:ext uri="{FF2B5EF4-FFF2-40B4-BE49-F238E27FC236}">
                <a16:creationId xmlns:a16="http://schemas.microsoft.com/office/drawing/2014/main" id="{B9F228B1-DFBE-C068-1B9F-640D3E5E45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3B5B9ACE-C6D4-E7EA-158C-D7A3D67E57A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900645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56CB-A0DC-2614-700A-475F8A47CE4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7F02CBC-9EFA-D277-F1D6-BD16A78C640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 :</a:t>
            </a:r>
          </a:p>
          <a:p>
            <a:pPr algn="ctr"/>
            <a:r>
              <a:rPr lang="en-US" sz="3200" b="1" dirty="0">
                <a:solidFill>
                  <a:schemeClr val="bg1"/>
                </a:solidFill>
              </a:rPr>
              <a:t>Questionnaire et remarques finales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A8F8599A-B81B-427E-5DEA-36631AB121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2D32CA0D-4588-D398-7C39-B23EE86BA1E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236221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D423-A7B1-B9E7-629A-7A641E907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3E64AE-288A-C9C2-92E2-37D1873ACFC7}"/>
              </a:ext>
            </a:extLst>
          </p:cNvPr>
          <p:cNvSpPr txBox="1">
            <a:spLocks noGrp="1"/>
          </p:cNvSpPr>
          <p:nvPr>
            <p:ph type="title"/>
          </p:nvPr>
        </p:nvSpPr>
        <p:spPr>
          <a:xfrm>
            <a:off x="726281" y="403414"/>
            <a:ext cx="331046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et remarques finales</a:t>
            </a:r>
            <a:endParaRPr sz="2400" b="1" spc="-13" dirty="0">
              <a:solidFill>
                <a:schemeClr val="bg1"/>
              </a:solidFill>
            </a:endParaRPr>
          </a:p>
        </p:txBody>
      </p:sp>
      <p:sp>
        <p:nvSpPr>
          <p:cNvPr id="8" name="TextBox 7">
            <a:extLst>
              <a:ext uri="{FF2B5EF4-FFF2-40B4-BE49-F238E27FC236}">
                <a16:creationId xmlns:a16="http://schemas.microsoft.com/office/drawing/2014/main" id="{CCEB5D30-5684-F6DF-8B7E-27B73B948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2F1FF917-B709-B058-FF47-FC72573A0CD5}"/>
              </a:ext>
            </a:extLst>
          </p:cNvPr>
          <p:cNvSpPr txBox="1"/>
          <p:nvPr/>
        </p:nvSpPr>
        <p:spPr>
          <a:xfrm>
            <a:off x="726281" y="1529436"/>
            <a:ext cx="10083233" cy="1868790"/>
          </a:xfrm>
          <a:prstGeom prst="rect">
            <a:avLst/>
          </a:prstGeom>
        </p:spPr>
        <p:txBody>
          <a:bodyPr vert="horz" wrap="square" lIns="0" tIns="16329" rIns="0" bIns="0" rtlCol="0">
            <a:spAutoFit/>
          </a:bodyPr>
          <a:lstStyle/>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Définissez les données relatives aux transports et fournissez deux exemples.</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Quel est l'objectif principal de l'analyse descriptive dans le domaine des transports ?</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Veuillez citer deux méthodes statistiques utilisées dans l'analyse inférentielle.</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En quoi l'analyse des séries chronologiques est-elle utile pour les prévisions en matière de transport ?</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Veuillez fournir un exemple illustrant comment l'analyse prédictive peut améliorer la gestion du trafic.</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C195210B-F488-3AD4-FB7D-B09E004956E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Quiz</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40DBE2C-34F1-71D8-9242-14A63041D74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1FA2CB45-184E-D2A2-E854-B9F23E0F2F5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322392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366B-DAA3-3505-DA10-C0195CDD5D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ACC747-CEF4-6B59-1C64-F698C47EFF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E0F850E8-9324-AF6E-6813-F5C8DFE7295B}"/>
              </a:ext>
            </a:extLst>
          </p:cNvPr>
          <p:cNvSpPr txBox="1"/>
          <p:nvPr/>
        </p:nvSpPr>
        <p:spPr>
          <a:xfrm>
            <a:off x="726281" y="1462847"/>
            <a:ext cx="10083233" cy="4492586"/>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Rôle essentiel des données </a:t>
            </a:r>
            <a:r>
              <a:rPr lang="en-US" sz="1600" dirty="0">
                <a:solidFill>
                  <a:sysClr val="windowText" lastClr="000000"/>
                </a:solidFill>
                <a:latin typeface="Arial"/>
                <a:cs typeface="Arial"/>
              </a:rPr>
              <a:t>: les données sont fondamentales pour comprendre et améliorer les systèmes de transport, influencer la prise de décision, la planification et l'élaboration des politiques.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Approches analytiques :</a:t>
            </a:r>
          </a:p>
          <a:p>
            <a:pPr marL="190500" defTabSz="1175644" hangingPunct="1">
              <a:lnSpc>
                <a:spcPct val="150000"/>
              </a:lnSpc>
              <a:spcBef>
                <a:spcPts val="129"/>
              </a:spcBef>
            </a:pPr>
            <a:r>
              <a:rPr lang="en-US" sz="1600" dirty="0">
                <a:solidFill>
                  <a:sysClr val="windowText" lastClr="000000"/>
                </a:solidFill>
                <a:latin typeface="Arial"/>
                <a:cs typeface="Arial"/>
              </a:rPr>
              <a:t>	1. </a:t>
            </a:r>
            <a:r>
              <a:rPr lang="en-US" sz="1600" b="1" dirty="0">
                <a:solidFill>
                  <a:sysClr val="windowText" lastClr="000000"/>
                </a:solidFill>
                <a:latin typeface="Arial"/>
                <a:cs typeface="Arial"/>
              </a:rPr>
              <a:t>Analyse descriptive : </a:t>
            </a:r>
            <a:r>
              <a:rPr lang="en-US" sz="1600" dirty="0">
                <a:solidFill>
                  <a:sysClr val="windowText" lastClr="000000"/>
                </a:solidFill>
                <a:latin typeface="Arial"/>
                <a:cs typeface="Arial"/>
              </a:rPr>
              <a:t>fournit des informations sur les tendances actuelles et historiques en matière de transport.</a:t>
            </a:r>
          </a:p>
          <a:p>
            <a:pPr marL="190500" defTabSz="1175644" hangingPunct="1">
              <a:lnSpc>
                <a:spcPct val="150000"/>
              </a:lnSpc>
              <a:spcBef>
                <a:spcPts val="129"/>
              </a:spcBef>
            </a:pPr>
            <a:r>
              <a:rPr lang="en-US" sz="1600" dirty="0">
                <a:solidFill>
                  <a:sysClr val="windowText" lastClr="000000"/>
                </a:solidFill>
                <a:latin typeface="Arial"/>
                <a:cs typeface="Arial"/>
              </a:rPr>
              <a:t>	2. </a:t>
            </a:r>
            <a:r>
              <a:rPr lang="en-US" sz="1600" b="1" dirty="0">
                <a:solidFill>
                  <a:sysClr val="windowText" lastClr="000000"/>
                </a:solidFill>
                <a:latin typeface="Arial"/>
                <a:cs typeface="Arial"/>
              </a:rPr>
              <a:t>Analyse inférentielle : </a:t>
            </a:r>
            <a:r>
              <a:rPr lang="en-US" sz="1600" dirty="0">
                <a:solidFill>
                  <a:sysClr val="windowText" lastClr="000000"/>
                </a:solidFill>
                <a:latin typeface="Arial"/>
                <a:cs typeface="Arial"/>
              </a:rPr>
              <a:t>utilise des méthodes statistiques pour tirer des conclusions et identifier les relations au sein des données de transport.</a:t>
            </a:r>
          </a:p>
          <a:p>
            <a:pPr marL="190500" defTabSz="1175644" hangingPunct="1">
              <a:lnSpc>
                <a:spcPct val="150000"/>
              </a:lnSpc>
              <a:spcBef>
                <a:spcPts val="129"/>
              </a:spcBef>
            </a:pPr>
            <a:r>
              <a:rPr lang="en-US" sz="1600" dirty="0">
                <a:solidFill>
                  <a:sysClr val="windowText" lastClr="000000"/>
                </a:solidFill>
                <a:latin typeface="Arial"/>
                <a:cs typeface="Arial"/>
              </a:rPr>
              <a:t>	3. </a:t>
            </a:r>
            <a:r>
              <a:rPr lang="en-US" sz="1600" b="1" dirty="0">
                <a:solidFill>
                  <a:sysClr val="windowText" lastClr="000000"/>
                </a:solidFill>
                <a:latin typeface="Arial"/>
                <a:cs typeface="Arial"/>
              </a:rPr>
              <a:t>Analyse prédictive : </a:t>
            </a:r>
            <a:r>
              <a:rPr lang="en-US" sz="1600" dirty="0">
                <a:solidFill>
                  <a:sysClr val="windowText" lastClr="000000"/>
                </a:solidFill>
                <a:latin typeface="Arial"/>
                <a:cs typeface="Arial"/>
              </a:rPr>
              <a:t>utilise des données historiques et en temps réel pour prévoir les conditions de transport futures, permettant ainsi une gestion proactive.</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Applications : </a:t>
            </a:r>
            <a:r>
              <a:rPr lang="en-US" sz="1600" dirty="0">
                <a:solidFill>
                  <a:sysClr val="windowText" lastClr="000000"/>
                </a:solidFill>
                <a:latin typeface="Arial"/>
                <a:cs typeface="Arial"/>
              </a:rPr>
              <a:t>ces analyses contribuent collectivement à optimiser la fluidité du trafic, à renforcer la sécurité et à améliorer l'efficacité globale des transports.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3D75BB54-56B0-ED48-4D43-E105EDA530D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Résumé des points clés à retenir</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D1DF192A-9DD8-BF1F-B0CE-461346B8F270}"/>
              </a:ext>
            </a:extLst>
          </p:cNvPr>
          <p:cNvSpPr txBox="1">
            <a:spLocks noGrp="1"/>
          </p:cNvSpPr>
          <p:nvPr>
            <p:ph type="title"/>
          </p:nvPr>
        </p:nvSpPr>
        <p:spPr>
          <a:xfrm>
            <a:off x="726281" y="403414"/>
            <a:ext cx="462197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et remarques finales</a:t>
            </a:r>
            <a:endParaRPr sz="2400" b="1" spc="-13" dirty="0">
              <a:solidFill>
                <a:schemeClr val="bg1"/>
              </a:solidFill>
            </a:endParaRPr>
          </a:p>
        </p:txBody>
      </p:sp>
      <p:sp>
        <p:nvSpPr>
          <p:cNvPr id="10" name="object 6">
            <a:extLst>
              <a:ext uri="{FF2B5EF4-FFF2-40B4-BE49-F238E27FC236}">
                <a16:creationId xmlns:a16="http://schemas.microsoft.com/office/drawing/2014/main" id="{ED53A9BB-0C96-DA3E-F2FA-E1B433F5F16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24FEBF36-3609-2308-4B1C-BFA8A3AB0F7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520630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9DC0-6AF7-E113-15BB-C6DD6050138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8ED38F-6B57-AA2F-8417-EF02C0E7AA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257ADE9D-2069-4173-BE9F-0EE5D1499D2F}"/>
              </a:ext>
            </a:extLst>
          </p:cNvPr>
          <p:cNvSpPr txBox="1"/>
          <p:nvPr/>
        </p:nvSpPr>
        <p:spPr>
          <a:xfrm>
            <a:off x="740566" y="1629797"/>
            <a:ext cx="10083233" cy="2951138"/>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Véhicules autonomes : </a:t>
            </a:r>
            <a:r>
              <a:rPr lang="en-US" sz="1600" dirty="0">
                <a:solidFill>
                  <a:sysClr val="windowText" lastClr="000000"/>
                </a:solidFill>
                <a:latin typeface="Arial"/>
                <a:cs typeface="Arial"/>
              </a:rPr>
              <a:t>l'intégration des camions et des voitures sans conducteur devrait révolutionner le transport de marchandises et la mobilité personnelle, offrant des solutions potentielles à la pénurie de conducteurs et à l'efficacité opérationnelle.</a:t>
            </a: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Infrastructures connectées : </a:t>
            </a:r>
            <a:r>
              <a:rPr lang="en-US" sz="1600" dirty="0">
                <a:solidFill>
                  <a:sysClr val="windowText" lastClr="000000"/>
                </a:solidFill>
                <a:latin typeface="Arial"/>
                <a:cs typeface="Arial"/>
              </a:rPr>
              <a:t>le développement de l'Internet des véhicules (</a:t>
            </a:r>
            <a:r>
              <a:rPr lang="en-US" sz="1600" dirty="0" err="1">
                <a:solidFill>
                  <a:sysClr val="windowText" lastClr="000000"/>
                </a:solidFill>
                <a:latin typeface="Arial"/>
                <a:cs typeface="Arial"/>
              </a:rPr>
              <a:t>IoV</a:t>
            </a:r>
            <a:r>
              <a:rPr lang="en-US" sz="1600" dirty="0">
                <a:solidFill>
                  <a:sysClr val="windowText" lastClr="000000"/>
                </a:solidFill>
                <a:latin typeface="Arial"/>
                <a:cs typeface="Arial"/>
              </a:rPr>
              <a:t>) et des initiatives de villes intelligentes permettra l'échange de données en temps réel entre les véhicules et les infrastructures, améliorant ainsi la gestion du trafic et la sécurité.</a:t>
            </a: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Analyses prédictives avancées : </a:t>
            </a:r>
            <a:r>
              <a:rPr lang="en-US" sz="1600" dirty="0">
                <a:solidFill>
                  <a:sysClr val="windowText" lastClr="000000"/>
                </a:solidFill>
                <a:latin typeface="Arial"/>
                <a:cs typeface="Arial"/>
              </a:rPr>
              <a:t>l'utilisation de l'IA et de l'apprentissage automatique permettra de prévoir avec plus de précision la demande de transport, les embouteillages et les incidents potentiels, ce qui rendra les systèmes de transport plus réactifs et plus efficaces.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6C871CC-4110-ADCF-E750-9322E69A5CD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L'avenir des données dans les transports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F920DC9A-DDBF-3A8E-AEAB-4ACDBCE5FC8F}"/>
              </a:ext>
            </a:extLst>
          </p:cNvPr>
          <p:cNvSpPr txBox="1">
            <a:spLocks noGrp="1"/>
          </p:cNvSpPr>
          <p:nvPr>
            <p:ph type="title"/>
          </p:nvPr>
        </p:nvSpPr>
        <p:spPr>
          <a:xfrm>
            <a:off x="726281" y="403414"/>
            <a:ext cx="373388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et remarques finales</a:t>
            </a:r>
            <a:endParaRPr sz="2400" b="1" spc="-13" dirty="0">
              <a:solidFill>
                <a:schemeClr val="bg1"/>
              </a:solidFill>
            </a:endParaRPr>
          </a:p>
        </p:txBody>
      </p:sp>
      <p:sp>
        <p:nvSpPr>
          <p:cNvPr id="10" name="object 6">
            <a:extLst>
              <a:ext uri="{FF2B5EF4-FFF2-40B4-BE49-F238E27FC236}">
                <a16:creationId xmlns:a16="http://schemas.microsoft.com/office/drawing/2014/main" id="{54F37307-5308-B9AC-5FF6-EBFDB1C586F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5E8C36D1-FD25-22F7-6269-5DAAA1B9444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598548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b">
            <a:normAutofit fontScale="92500" lnSpcReduction="20000"/>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6A59-BBBE-4325-59A1-1948884BCAB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6DEA184-C9CE-CDE6-AB14-08FCB504FB39}"/>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97506F6-16C7-225C-0C1A-0B2CA2B1AB6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F1B1D9A6-9CE1-B420-3E94-9FC737C0161D}"/>
              </a:ext>
            </a:extLst>
          </p:cNvPr>
          <p:cNvSpPr txBox="1">
            <a:spLocks/>
          </p:cNvSpPr>
          <p:nvPr/>
        </p:nvSpPr>
        <p:spPr>
          <a:xfrm>
            <a:off x="5821899" y="458128"/>
            <a:ext cx="5643819"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pl-PL" dirty="0">
                <a:solidFill>
                  <a:srgbClr val="FF0000"/>
                </a:solidFill>
              </a:rPr>
              <a:t>Cours </a:t>
            </a:r>
            <a:r>
              <a:rPr lang="en-US" dirty="0">
                <a:solidFill>
                  <a:srgbClr val="FF0000"/>
                </a:solidFill>
              </a:rPr>
              <a:t>n° 3 </a:t>
            </a:r>
            <a:r>
              <a:rPr lang="pl-PL" dirty="0">
                <a:solidFill>
                  <a:srgbClr val="FF0000"/>
                </a:solidFill>
              </a:rPr>
              <a:t>: Techniques d'analyse des transports</a:t>
            </a:r>
          </a:p>
        </p:txBody>
      </p:sp>
      <p:graphicFrame>
        <p:nvGraphicFramePr>
          <p:cNvPr id="9" name="Table 8">
            <a:extLst>
              <a:ext uri="{FF2B5EF4-FFF2-40B4-BE49-F238E27FC236}">
                <a16:creationId xmlns:a16="http://schemas.microsoft.com/office/drawing/2014/main" id="{8B6B7061-EBFC-DA0F-C9F3-3DE87E295DD8}"/>
              </a:ext>
            </a:extLst>
          </p:cNvPr>
          <p:cNvGraphicFramePr>
            <a:graphicFrameLocks noGrp="1"/>
          </p:cNvGraphicFramePr>
          <p:nvPr>
            <p:extLst>
              <p:ext uri="{D42A27DB-BD31-4B8C-83A1-F6EECF244321}">
                <p14:modId xmlns:p14="http://schemas.microsoft.com/office/powerpoint/2010/main" val="3319674948"/>
              </p:ext>
            </p:extLst>
          </p:nvPr>
        </p:nvGraphicFramePr>
        <p:xfrm>
          <a:off x="726282" y="960292"/>
          <a:ext cx="4902005" cy="1550457"/>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7. Quiz et remarques finales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7.1 Quiz</a:t>
                      </a:r>
                      <a:r>
                        <a:rPr lang="en-GB" sz="1400" spc="64" dirty="0">
                          <a:solidFill>
                            <a:sysClr val="windowText" lastClr="000000"/>
                          </a:solidFill>
                          <a:latin typeface="Arial"/>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r>
                        <a:rPr lang="en-US" sz="1400" spc="64" dirty="0">
                          <a:solidFill>
                            <a:sysClr val="windowText" lastClr="000000"/>
                          </a:solidFill>
                          <a:latin typeface="Arial"/>
                          <a:cs typeface="Arial"/>
                        </a:rPr>
                        <a:t> 7.2 Résumé des points clés à retenir</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7.3 </a:t>
                      </a:r>
                      <a:r>
                        <a:rPr lang="en-US" sz="1400" spc="64" dirty="0">
                          <a:solidFill>
                            <a:sysClr val="windowText" lastClr="000000"/>
                          </a:solidFill>
                          <a:latin typeface="Arial"/>
                          <a:cs typeface="Arial"/>
                        </a:rPr>
                        <a:t>L'avenir des données dans le domaine des transports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30</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bl>
          </a:graphicData>
        </a:graphic>
      </p:graphicFrame>
      <p:sp>
        <p:nvSpPr>
          <p:cNvPr id="3" name="object 6">
            <a:extLst>
              <a:ext uri="{FF2B5EF4-FFF2-40B4-BE49-F238E27FC236}">
                <a16:creationId xmlns:a16="http://schemas.microsoft.com/office/drawing/2014/main" id="{E76F1EC8-ED4B-9949-D20E-F7279E62F05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C416EF47-C1CA-3B14-A2EF-86ED27A514F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11457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2" name="object 6">
            <a:extLst>
              <a:ext uri="{FF2B5EF4-FFF2-40B4-BE49-F238E27FC236}">
                <a16:creationId xmlns:a16="http://schemas.microsoft.com/office/drawing/2014/main" id="{B5E9485B-AB6C-2D1B-A0EB-349738B0890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7CD64E0-8036-0445-FBF1-FDF443F5BA46}"/>
              </a:ext>
            </a:extLst>
          </p:cNvPr>
          <p:cNvSpPr txBox="1"/>
          <p:nvPr/>
        </p:nvSpPr>
        <p:spPr>
          <a:xfrm>
            <a:off x="5751122"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579553" y="1261165"/>
            <a:ext cx="10725152" cy="5048635"/>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Définition des données relatives aux transports : </a:t>
            </a:r>
            <a:r>
              <a:rPr lang="en-US" sz="1400" dirty="0">
                <a:solidFill>
                  <a:sysClr val="windowText" lastClr="000000"/>
                </a:solidFill>
                <a:latin typeface="Arial"/>
                <a:cs typeface="Arial"/>
              </a:rPr>
              <a:t>désigne toutes les informations liées aux déplacements des personnes, des véhicules et des marchandises au sein d'un système de transport. Cela comprend le nombre de véhicules, les temps de trajet, la vitesse des véhicules, la fréquentation des transports en commun et toute autre mesure permettant de saisir les habitudes de mobilité et les performances du réseau.</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Évolution de la collecte de données : </a:t>
            </a:r>
            <a:r>
              <a:rPr lang="en-US" sz="1400" dirty="0">
                <a:solidFill>
                  <a:sysClr val="windowText" lastClr="000000"/>
                </a:solidFill>
                <a:latin typeface="Arial"/>
                <a:cs typeface="Arial"/>
              </a:rPr>
              <a:t>les méthodes ont évolué, passant des enquêtes manuelles sur le trafic et des carnets de bord papier à la collecte automatisée de données via des capteurs et des appareils IoT. L'avènement du Big Data a bouleversé les modèles et les analyses dans le domaine des transports, permettant aux analystes de traiter des ensembles de données massifs en temps réel plutôt que de petits échantillons peu fréquents.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Sources de données clés : </a:t>
            </a:r>
            <a:r>
              <a:rPr lang="en-US" sz="1400" dirty="0">
                <a:solidFill>
                  <a:sysClr val="windowText" lastClr="000000"/>
                </a:solidFill>
                <a:latin typeface="Arial"/>
                <a:cs typeface="Arial"/>
              </a:rPr>
              <a:t>les systèmes de transport modernes génèrent des données provenant d'un large éventail de sources : capteurs intégrés dans les infrastructures, traces GPS des véhicules et des smartphones, transactions par carte à puce dans les systèmes de transport en commun, données de localisation des téléphones mobiles et flux vidéo des caméras de circulation. Les chercheurs classent ces sources en groupes tels que les cartes à puce, le GPS, les capteurs vidéo (caméras de circulation), les véhicules connectés et même les données passives provenant des médias mobiles ou sociaux. Ces ensembles de données très diversifiés fournissent des informations détaillées sur la façon dont les voyageurs se déplacent sur le réseau.</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Planification et gestion basées sur </a:t>
            </a:r>
            <a:r>
              <a:rPr lang="en-US" sz="1400" dirty="0">
                <a:solidFill>
                  <a:sysClr val="windowText" lastClr="000000"/>
                </a:solidFill>
                <a:latin typeface="Arial"/>
                <a:cs typeface="Arial"/>
              </a:rPr>
              <a:t>les données</a:t>
            </a:r>
            <a:r>
              <a:rPr lang="en-US" sz="1400" b="1" dirty="0">
                <a:solidFill>
                  <a:sysClr val="windowText" lastClr="000000"/>
                </a:solidFill>
                <a:latin typeface="Arial"/>
                <a:cs typeface="Arial"/>
              </a:rPr>
              <a:t>: </a:t>
            </a:r>
            <a:r>
              <a:rPr lang="en-US" sz="1400" dirty="0">
                <a:solidFill>
                  <a:sysClr val="windowText" lastClr="000000"/>
                </a:solidFill>
                <a:latin typeface="Arial"/>
                <a:cs typeface="Arial"/>
              </a:rPr>
              <a:t>l'abondance des données permet aux planificateurs de mieux concevoir et gérer les systèmes de transport en se basant sur des preuves plutôt que sur l'intuition. En capturant et en analysant les modèles de mobilité, les agences peuvent prendre des décisions éclairées pour améliorer leurs opérations et leurs politiques. Par exemple, les informations tirées des données permettent d'identifier les points noirs de la congestion, d'évaluer l'impact des interventions et d'optimiser les services. En substance, l'analyse moderne des transports comble le fossé entre les approches traditionnelles de la planification et la science avancée des données afin de relever les défis complexes de la </a:t>
            </a:r>
            <a:r>
              <a:rPr lang="en-US" sz="1400" dirty="0" err="1">
                <a:solidFill>
                  <a:sysClr val="windowText" lastClr="000000"/>
                </a:solidFill>
                <a:latin typeface="Arial"/>
                <a:cs typeface="Arial"/>
              </a:rPr>
              <a:t>mobilité</a:t>
            </a:r>
            <a:r>
              <a:rPr lang="en-US" sz="1400" dirty="0">
                <a:solidFill>
                  <a:sysClr val="windowText" lastClr="000000"/>
                </a:solidFill>
                <a:latin typeface="Arial"/>
                <a:cs typeface="Arial"/>
              </a:rPr>
              <a:t>.</a:t>
            </a:r>
          </a:p>
        </p:txBody>
      </p:sp>
      <p:sp>
        <p:nvSpPr>
          <p:cNvPr id="3" name="object 3">
            <a:extLst>
              <a:ext uri="{FF2B5EF4-FFF2-40B4-BE49-F238E27FC236}">
                <a16:creationId xmlns:a16="http://schemas.microsoft.com/office/drawing/2014/main" id="{A818B7B4-CB5F-E0EE-5DBC-37C4BF0719C7}"/>
              </a:ext>
            </a:extLst>
          </p:cNvPr>
          <p:cNvSpPr txBox="1"/>
          <p:nvPr/>
        </p:nvSpPr>
        <p:spPr>
          <a:xfrm>
            <a:off x="641890" y="802052"/>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Aperçu des données dans le domaine des transports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4F07C67-95E5-24D7-93C1-049FED85F65A}"/>
              </a:ext>
            </a:extLst>
          </p:cNvPr>
          <p:cNvSpPr txBox="1">
            <a:spLocks/>
          </p:cNvSpPr>
          <p:nvPr/>
        </p:nvSpPr>
        <p:spPr>
          <a:xfrm>
            <a:off x="726280" y="403415"/>
            <a:ext cx="48158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a:solidFill>
                  <a:schemeClr val="bg1"/>
                </a:solidFill>
              </a:rPr>
              <a:t>1. Introduction</a:t>
            </a:r>
            <a:endParaRPr lang="en-US" sz="2400" b="1" spc="-13" dirty="0">
              <a:solidFill>
                <a:schemeClr val="bg1"/>
              </a:solidFill>
            </a:endParaRPr>
          </a:p>
        </p:txBody>
      </p:sp>
      <p:sp>
        <p:nvSpPr>
          <p:cNvPr id="10" name="object 6">
            <a:extLst>
              <a:ext uri="{FF2B5EF4-FFF2-40B4-BE49-F238E27FC236}">
                <a16:creationId xmlns:a16="http://schemas.microsoft.com/office/drawing/2014/main" id="{72980ABD-ABD9-B923-C76B-678D0013C39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11" name="object 6">
            <a:extLst>
              <a:ext uri="{FF2B5EF4-FFF2-40B4-BE49-F238E27FC236}">
                <a16:creationId xmlns:a16="http://schemas.microsoft.com/office/drawing/2014/main" id="{876F2248-FAC0-EA8C-CCE7-705A8CB37F4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EAF13-5665-FF5E-5CED-938BD886737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0776C97-AA8B-BAD4-B950-5AB870E62DF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pic>
        <p:nvPicPr>
          <p:cNvPr id="3074" name="Picture 2">
            <a:extLst>
              <a:ext uri="{FF2B5EF4-FFF2-40B4-BE49-F238E27FC236}">
                <a16:creationId xmlns:a16="http://schemas.microsoft.com/office/drawing/2014/main" id="{AA069CB5-BCAA-C434-BC4D-6F348204A3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7122" y="1446784"/>
            <a:ext cx="5518617" cy="489436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FAE089-C895-1D5E-96BE-6010D2BC450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Aperçu des données relatives aux transports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61DA690-045C-CE87-0F1F-6B4A359E76C2}"/>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2" name="object 6">
            <a:extLst>
              <a:ext uri="{FF2B5EF4-FFF2-40B4-BE49-F238E27FC236}">
                <a16:creationId xmlns:a16="http://schemas.microsoft.com/office/drawing/2014/main" id="{1B92B347-440A-3D32-D9DD-DCA081A977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3" name="object 6">
            <a:extLst>
              <a:ext uri="{FF2B5EF4-FFF2-40B4-BE49-F238E27FC236}">
                <a16:creationId xmlns:a16="http://schemas.microsoft.com/office/drawing/2014/main" id="{6328A025-512F-672B-D335-1260B09AC45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166311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DFFF9A1A-4308-5F92-474A-2DFE909B7BD4}"/>
              </a:ext>
            </a:extLst>
          </p:cNvPr>
          <p:cNvSpPr txBox="1"/>
          <p:nvPr/>
        </p:nvSpPr>
        <p:spPr>
          <a:xfrm>
            <a:off x="485937" y="1404297"/>
            <a:ext cx="11506518" cy="484967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Optimisation des flux et amélioration de la sécurité : </a:t>
            </a:r>
            <a:r>
              <a:rPr lang="en-US" sz="1400" dirty="0">
                <a:solidFill>
                  <a:sysClr val="windowText" lastClr="000000"/>
                </a:solidFill>
                <a:latin typeface="Arial"/>
                <a:cs typeface="Arial"/>
              </a:rPr>
              <a:t>les données jouent un rôle central dans l'optimisation des flux de circulation, la réduction des embouteillages et l'amélioration de la sécurité routière. En exploitant les informations en temps réel (provenant par exemple de capteurs et de véhicules connectés), il est possible d'ajuster dynamiquement la synchronisation des feux de signalisation et d'optimiser les itinéraires, ce qui permet de fluidifier le trafic et de réduire les temps de trajet. Parallèlement, la surveillance et l'analyse continues des incidents de circulation et du comportement des conducteurs permettent d'identifier les problèmes de sécurité et de prendre des mesures ciblées pour améliorer la sécurité routière (par exemple, en identifiant les lieux accidentogènes et en mettant en place des contre-mesures appropriées).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Prise de décision fondée sur les données : </a:t>
            </a:r>
            <a:r>
              <a:rPr lang="en-US" sz="1400" dirty="0">
                <a:solidFill>
                  <a:sysClr val="windowText" lastClr="000000"/>
                </a:solidFill>
                <a:latin typeface="Arial"/>
                <a:cs typeface="Arial"/>
              </a:rPr>
              <a:t>dans la planification et la politique modernes des transports, les décisions s'appuient de plus en plus sur l'analyse des données. Le Big Data fournit aux planificateurs et aux décideurs politiques des informations plus approfondies sur la demande de transport et les performances du réseau, ce qui permet d'élaborer des politiques fondées sur des données probantes. Par exemple, les autorités municipales utilisent désormais des données à grande échelle pour justifier les investissements dans les infrastructures, évaluer les performances des transports publics et mettre en œuvre des politiques telles que la tarification de la congestion. En effet, l'intégration de l'IoT et de l'analyse dans les « villes intelligentes » permet aux responsables de prendre des décisions éclairées en temps réel, en exploitant les informations massives produites par les systèmes de transport connectés.</a:t>
            </a:r>
            <a:endParaRPr lang="en-GB"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084C1AD7-EDBA-A2E6-E216-6DA8F43A4E2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Pourquoi les données sont-elles importantes dans les transports modernes ?</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E87B161-9438-1CCE-6404-42E55916D5D1}"/>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A8F6405C-09FD-BC74-8190-988F3E1664B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D4E3678B-E5C0-46C5-D27F-C13E80DFE4D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410404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444417" y="1275254"/>
            <a:ext cx="7952442" cy="505633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Exemples d'applications des données : </a:t>
            </a:r>
            <a:r>
              <a:rPr lang="en-US" sz="1600" dirty="0">
                <a:solidFill>
                  <a:sysClr val="windowText" lastClr="000000"/>
                </a:solidFill>
                <a:latin typeface="Arial"/>
                <a:cs typeface="Arial"/>
              </a:rPr>
              <a:t>La gestion des transports dans le monde réel présente de nombreuses applications basées sur les données :</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Surveillance du trafic en temps réel : </a:t>
            </a:r>
            <a:r>
              <a:rPr lang="en-US" sz="1400" dirty="0">
                <a:solidFill>
                  <a:sysClr val="windowText" lastClr="000000"/>
                </a:solidFill>
                <a:latin typeface="Arial"/>
                <a:cs typeface="Arial"/>
              </a:rPr>
              <a:t>les villes utilisent les données de trafic en direct pour gérer les embouteillages en temps réel (par exemple, en ajustant les feux de signalisation en fonction du flux actuel). Par exemple, le système de transport de Barcelone utilise le big data pour contrôler les feux de signalisation et gérer les itinéraires de bus en temps réel, ce qui réduit considérablement les embouteillages.</a:t>
            </a:r>
          </a:p>
          <a:p>
            <a:pPr marL="361950" lvl="3"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Maintenance prédictive : </a:t>
            </a:r>
            <a:r>
              <a:rPr lang="en-US" sz="1400" dirty="0">
                <a:solidFill>
                  <a:sysClr val="windowText" lastClr="000000"/>
                </a:solidFill>
                <a:latin typeface="Arial"/>
                <a:cs typeface="Arial"/>
              </a:rPr>
              <a:t>les agences analysent les données des capteurs des véhicules et des infrastructures afin de prévoir les pannes éventuelles des équipements, ce qui permet d'effectuer la maintenance avant que les pannes ne se produisent. Par exemple, les compagnies aériennes et les agences de transport surveillent les données des capteurs des moteurs et des véhicules afin de remplacer les pièces au moment opportun, évitant ainsi les pannes imprévues.</a:t>
            </a:r>
          </a:p>
          <a:p>
            <a:pPr marL="361950" lvl="3"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Planification automatisée des transports : </a:t>
            </a:r>
            <a:r>
              <a:rPr lang="en-US" sz="1400" dirty="0">
                <a:solidFill>
                  <a:sysClr val="windowText" lastClr="000000"/>
                </a:solidFill>
                <a:latin typeface="Arial"/>
                <a:cs typeface="Arial"/>
              </a:rPr>
              <a:t>les systèmes de transport public sont de plus en plus basés sur les données. À l'aide de traceurs GPS et de données de cartes à puce, les agences de transport peuvent ajuster automatiquement les horaires et la fréquence des bus/trains en fonction de la demande réelle. Cela se traduit par une prestation de services plus efficace et des informations actualisées en temps réel pour les passagers (telles que des informations précises en temps réel sur les arrivées).</a:t>
            </a:r>
          </a:p>
        </p:txBody>
      </p:sp>
      <p:pic>
        <p:nvPicPr>
          <p:cNvPr id="4098" name="Picture 2">
            <a:extLst>
              <a:ext uri="{FF2B5EF4-FFF2-40B4-BE49-F238E27FC236}">
                <a16:creationId xmlns:a16="http://schemas.microsoft.com/office/drawing/2014/main" id="{0CCEF7F2-5A8E-18AA-A752-3CC25DCC91A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89" t="7745" r="3276" b="15513"/>
          <a:stretch>
            <a:fillRect/>
          </a:stretch>
        </p:blipFill>
        <p:spPr bwMode="auto">
          <a:xfrm>
            <a:off x="8502114" y="4162521"/>
            <a:ext cx="3689886" cy="215114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6327D1F-D130-57E3-D9E8-B2FCC4BE3041}"/>
              </a:ext>
            </a:extLst>
          </p:cNvPr>
          <p:cNvSpPr txBox="1"/>
          <p:nvPr/>
        </p:nvSpPr>
        <p:spPr>
          <a:xfrm>
            <a:off x="726280" y="81529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Pourquoi les données sont-elles importantes dans les transports modernes ?</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911C68B-18AE-3FA6-B1DA-ED9F968856CA}"/>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14696C04-502F-9861-F0F1-04CFCC81D06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11" name="object 6">
            <a:extLst>
              <a:ext uri="{FF2B5EF4-FFF2-40B4-BE49-F238E27FC236}">
                <a16:creationId xmlns:a16="http://schemas.microsoft.com/office/drawing/2014/main" id="{E152250A-F196-3473-D600-769F0C29BC5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Techniques d'analyse des transports</a:t>
            </a:r>
            <a:endParaRPr lang="en-GB" b="1" spc="-13" dirty="0">
              <a:solidFill>
                <a:prstClr val="black"/>
              </a:solidFill>
            </a:endParaRPr>
          </a:p>
        </p:txBody>
      </p:sp>
    </p:spTree>
    <p:extLst>
      <p:ext uri="{BB962C8B-B14F-4D97-AF65-F5344CB8AC3E}">
        <p14:creationId xmlns:p14="http://schemas.microsoft.com/office/powerpoint/2010/main" val="382879900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C233EEC8-F4A5-49FB-85BA-A21CB0E5CCE1}"/>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schemas.microsoft.com/office/2006/documentManagement/types"/>
    <ds:schemaRef ds:uri="597320a7-26c9-4ada-a5d3-9ce4cfbbe2be"/>
    <ds:schemaRef ds:uri="http://purl.org/dc/terms/"/>
    <ds:schemaRef ds:uri="d7c2d7e5-d637-40e7-a03d-32f79b35a394"/>
    <ds:schemaRef ds:uri="http://purl.org/dc/elements/1.1/"/>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2655</TotalTime>
  <Words>5105</Words>
  <Application>Microsoft Office PowerPoint</Application>
  <PresentationFormat>Widescreen</PresentationFormat>
  <Paragraphs>351</Paragraphs>
  <Slides>35</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PowerPoint Presentation</vt:lpstr>
      <vt:lpstr>1. Introduction</vt:lpstr>
      <vt:lpstr>1. Introduction</vt:lpstr>
      <vt:lpstr>1. Introduction</vt:lpstr>
      <vt:lpstr>1. Introduction</vt:lpstr>
      <vt:lpstr>PowerPoint Presentation</vt:lpstr>
      <vt:lpstr>2. Données relatives aux transports</vt:lpstr>
      <vt:lpstr>2. Données dans le domaine des transports</vt:lpstr>
      <vt:lpstr>2. Les données dans le domaine des transports</vt:lpstr>
      <vt:lpstr>PowerPoint Presentation</vt:lpstr>
      <vt:lpstr>3. Importance des données</vt:lpstr>
      <vt:lpstr>3. Importance des données</vt:lpstr>
      <vt:lpstr>3. Importance des données</vt:lpstr>
      <vt:lpstr>PowerPoint Presentation</vt:lpstr>
      <vt:lpstr>4. Analyse descriptive</vt:lpstr>
      <vt:lpstr>4. Analyse descriptive</vt:lpstr>
      <vt:lpstr>4. Analyse descriptive</vt:lpstr>
      <vt:lpstr>PowerPoint Presentation</vt:lpstr>
      <vt:lpstr>5. Analyse inférentielle</vt:lpstr>
      <vt:lpstr>5. Analyse inférentielle</vt:lpstr>
      <vt:lpstr>5. Analyse inférentielle</vt:lpstr>
      <vt:lpstr>PowerPoint Presentation</vt:lpstr>
      <vt:lpstr>6. Analyse prédictive</vt:lpstr>
      <vt:lpstr>6. Analyse prédictive</vt:lpstr>
      <vt:lpstr>6. Analyse prédictive</vt:lpstr>
      <vt:lpstr>PowerPoint Presentation</vt:lpstr>
      <vt:lpstr>7. Quiz et remarques finales</vt:lpstr>
      <vt:lpstr>7. Quiz et remarques finales</vt:lpstr>
      <vt:lpstr>7. Quiz et remarques finales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Chamil Abeysekara</dc:creator>
  <cp:keywords>, docId:6D7330F6CA767AD3CC9BA48F02F35A37</cp:keywords>
  <cp:lastModifiedBy>Wojciech Kustra</cp:lastModifiedBy>
  <cp:revision>134</cp:revision>
  <dcterms:modified xsi:type="dcterms:W3CDTF">2026-05-10T11:31:13Z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