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handoutMasterIdLst>
    <p:handoutMasterId r:id="rId26"/>
  </p:handoutMasterIdLst>
  <p:sldIdLst>
    <p:sldId id="306" r:id="rId5"/>
    <p:sldId id="313" r:id="rId6"/>
    <p:sldId id="307" r:id="rId7"/>
    <p:sldId id="314" r:id="rId8"/>
    <p:sldId id="315" r:id="rId9"/>
    <p:sldId id="316" r:id="rId10"/>
    <p:sldId id="317" r:id="rId11"/>
    <p:sldId id="318" r:id="rId12"/>
    <p:sldId id="319" r:id="rId13"/>
    <p:sldId id="320" r:id="rId14"/>
    <p:sldId id="321" r:id="rId15"/>
    <p:sldId id="328" r:id="rId16"/>
    <p:sldId id="322" r:id="rId17"/>
    <p:sldId id="323" r:id="rId18"/>
    <p:sldId id="324" r:id="rId19"/>
    <p:sldId id="329" r:id="rId20"/>
    <p:sldId id="325" r:id="rId21"/>
    <p:sldId id="326" r:id="rId22"/>
    <p:sldId id="327" r:id="rId23"/>
    <p:sldId id="309" r:id="rId2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FD967A-7329-4FD7-BC30-C3C48AFFF077}" v="1" dt="2026-05-04T16:40:17.91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40:17.911" v="0"/>
      <pc:docMkLst>
        <pc:docMk/>
      </pc:docMkLst>
      <pc:sldMasterChg chg="modSldLayout">
        <pc:chgData name="Wojciech Kustra" userId="afebd3d0-216b-4c4f-8992-1bf1fda6d5e8" providerId="ADAL" clId="{1D307E72-7901-4E61-A01B-3C4232ABCF63}" dt="2026-05-04T16:40:17.911" v="0"/>
        <pc:sldMasterMkLst>
          <pc:docMk/>
          <pc:sldMasterMk cId="0" sldId="2147483648"/>
        </pc:sldMasterMkLst>
        <pc:sldLayoutChg chg="modSp">
          <pc:chgData name="Wojciech Kustra" userId="afebd3d0-216b-4c4f-8992-1bf1fda6d5e8" providerId="ADAL" clId="{1D307E72-7901-4E61-A01B-3C4232ABCF63}" dt="2026-05-04T16:40:17.911" v="0"/>
          <pc:sldLayoutMkLst>
            <pc:docMk/>
            <pc:sldMasterMk cId="0" sldId="2147483648"/>
            <pc:sldLayoutMk cId="0" sldId="2147483650"/>
          </pc:sldLayoutMkLst>
          <pc:spChg chg="mod">
            <ac:chgData name="Wojciech Kustra" userId="afebd3d0-216b-4c4f-8992-1bf1fda6d5e8" providerId="ADAL" clId="{1D307E72-7901-4E61-A01B-3C4232ABCF63}" dt="2026-05-04T16:40:17.911"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What</a:t>
            </a:r>
            <a:r>
              <a:rPr lang="pl-PL" dirty="0"/>
              <a:t> </a:t>
            </a:r>
            <a:r>
              <a:rPr lang="pl-PL" dirty="0" err="1"/>
              <a:t>is</a:t>
            </a:r>
            <a:r>
              <a:rPr lang="pl-PL" dirty="0"/>
              <a:t> Logistics?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D9647-B2FB-6664-1223-0907A569E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7DA5E8-AFDB-541C-D10F-60B347BA7DE6}"/>
              </a:ext>
            </a:extLst>
          </p:cNvPr>
          <p:cNvSpPr>
            <a:spLocks noGrp="1"/>
          </p:cNvSpPr>
          <p:nvPr>
            <p:ph type="title"/>
          </p:nvPr>
        </p:nvSpPr>
        <p:spPr>
          <a:xfrm>
            <a:off x="603252" y="539751"/>
            <a:ext cx="5492747" cy="717551"/>
          </a:xfrm>
        </p:spPr>
        <p:txBody>
          <a:bodyPr/>
          <a:lstStyle/>
          <a:p>
            <a:r>
              <a:rPr lang="en-US" dirty="0"/>
              <a:t>What is a Supply Chain?</a:t>
            </a:r>
          </a:p>
        </p:txBody>
      </p:sp>
      <p:sp>
        <p:nvSpPr>
          <p:cNvPr id="3" name="Text Placeholder 2">
            <a:extLst>
              <a:ext uri="{FF2B5EF4-FFF2-40B4-BE49-F238E27FC236}">
                <a16:creationId xmlns:a16="http://schemas.microsoft.com/office/drawing/2014/main" id="{EBD13158-3615-0FE8-8A79-1BA081F50218}"/>
              </a:ext>
            </a:extLst>
          </p:cNvPr>
          <p:cNvSpPr>
            <a:spLocks noGrp="1"/>
          </p:cNvSpPr>
          <p:nvPr>
            <p:ph type="body" sz="half" idx="1"/>
          </p:nvPr>
        </p:nvSpPr>
        <p:spPr/>
        <p:txBody>
          <a:bodyPr>
            <a:normAutofit/>
          </a:bodyPr>
          <a:lstStyle/>
          <a:p>
            <a:pPr marL="0" indent="0">
              <a:buNone/>
            </a:pPr>
            <a:r>
              <a:rPr lang="en-US" sz="2600" dirty="0"/>
              <a:t>The network of organizations, people, activities, </a:t>
            </a:r>
            <a:br>
              <a:rPr lang="pl-PL" sz="2600" dirty="0"/>
            </a:br>
            <a:r>
              <a:rPr lang="en-US" sz="2600" dirty="0"/>
              <a:t>and resources involved in creating and delivering </a:t>
            </a:r>
            <a:br>
              <a:rPr lang="pl-PL" sz="2600" dirty="0"/>
            </a:br>
            <a:r>
              <a:rPr lang="en-US" sz="2600" dirty="0"/>
              <a:t>a product to the final customer.</a:t>
            </a:r>
            <a:endParaRPr lang="pl-PL" sz="2600" dirty="0"/>
          </a:p>
          <a:p>
            <a:pPr>
              <a:buFont typeface="Wingdings" panose="05000000000000000000" pitchFamily="2" charset="2"/>
              <a:buChar char="§"/>
            </a:pPr>
            <a:r>
              <a:rPr lang="en-US" sz="2200" dirty="0"/>
              <a:t>Includes: Suppliers → Manufacturers → Distributors → Retailers → Customers</a:t>
            </a:r>
          </a:p>
          <a:p>
            <a:pPr>
              <a:buFont typeface="Wingdings" panose="05000000000000000000" pitchFamily="2" charset="2"/>
              <a:buChar char="§"/>
            </a:pPr>
            <a:r>
              <a:rPr lang="en-US" sz="2200" dirty="0"/>
              <a:t>Example: Coffee supply chain - Farmer → Processor → Exporter → Roaster → Café → Consumer</a:t>
            </a:r>
          </a:p>
          <a:p>
            <a:pPr marL="0" indent="0">
              <a:buNone/>
            </a:pPr>
            <a:endParaRPr lang="en-US" sz="2600" dirty="0"/>
          </a:p>
          <a:p>
            <a:pPr marL="0" indent="0">
              <a:buNone/>
            </a:pPr>
            <a:endParaRPr lang="pl-PL" dirty="0"/>
          </a:p>
        </p:txBody>
      </p:sp>
    </p:spTree>
    <p:extLst>
      <p:ext uri="{BB962C8B-B14F-4D97-AF65-F5344CB8AC3E}">
        <p14:creationId xmlns:p14="http://schemas.microsoft.com/office/powerpoint/2010/main" val="388113718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F2FD7-BA7F-02F8-F716-2270F6D425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347981-38F4-9E8D-F66C-7D52EFA55507}"/>
              </a:ext>
            </a:extLst>
          </p:cNvPr>
          <p:cNvSpPr>
            <a:spLocks noGrp="1"/>
          </p:cNvSpPr>
          <p:nvPr>
            <p:ph type="title"/>
          </p:nvPr>
        </p:nvSpPr>
        <p:spPr>
          <a:xfrm>
            <a:off x="603252" y="539751"/>
            <a:ext cx="8159747" cy="717551"/>
          </a:xfrm>
        </p:spPr>
        <p:txBody>
          <a:bodyPr/>
          <a:lstStyle/>
          <a:p>
            <a:r>
              <a:rPr lang="en-US" dirty="0"/>
              <a:t>The Supply Chain Mix: Key Activities</a:t>
            </a:r>
            <a:br>
              <a:rPr lang="en-US" dirty="0"/>
            </a:br>
            <a:br>
              <a:rPr lang="pl-PL" dirty="0"/>
            </a:br>
            <a:endParaRPr lang="pl-PL" dirty="0"/>
          </a:p>
        </p:txBody>
      </p:sp>
      <p:sp>
        <p:nvSpPr>
          <p:cNvPr id="3" name="Text Placeholder 2">
            <a:extLst>
              <a:ext uri="{FF2B5EF4-FFF2-40B4-BE49-F238E27FC236}">
                <a16:creationId xmlns:a16="http://schemas.microsoft.com/office/drawing/2014/main" id="{9E83B119-34EA-B5B8-449D-7DCDBC58C493}"/>
              </a:ext>
            </a:extLst>
          </p:cNvPr>
          <p:cNvSpPr>
            <a:spLocks noGrp="1"/>
          </p:cNvSpPr>
          <p:nvPr>
            <p:ph type="body" sz="half" idx="1"/>
          </p:nvPr>
        </p:nvSpPr>
        <p:spPr>
          <a:xfrm>
            <a:off x="746330" y="1471311"/>
            <a:ext cx="8807980" cy="5059521"/>
          </a:xfrm>
        </p:spPr>
        <p:txBody>
          <a:bodyPr>
            <a:normAutofit/>
          </a:bodyPr>
          <a:lstStyle/>
          <a:p>
            <a:pPr>
              <a:spcAft>
                <a:spcPts val="600"/>
              </a:spcAft>
              <a:buFont typeface="Wingdings" panose="05000000000000000000" pitchFamily="2" charset="2"/>
              <a:buChar char="§"/>
            </a:pPr>
            <a:r>
              <a:rPr lang="en-US" sz="2400" dirty="0"/>
              <a:t>Planning: Forecasting demand, production schedules</a:t>
            </a:r>
          </a:p>
          <a:p>
            <a:pPr>
              <a:spcAft>
                <a:spcPts val="600"/>
              </a:spcAft>
              <a:buFont typeface="Wingdings" panose="05000000000000000000" pitchFamily="2" charset="2"/>
              <a:buChar char="§"/>
            </a:pPr>
            <a:r>
              <a:rPr lang="en-US" sz="2400" dirty="0"/>
              <a:t>Procurement: Finding and buying from suppliers</a:t>
            </a:r>
          </a:p>
          <a:p>
            <a:pPr>
              <a:spcAft>
                <a:spcPts val="600"/>
              </a:spcAft>
              <a:buFont typeface="Wingdings" panose="05000000000000000000" pitchFamily="2" charset="2"/>
              <a:buChar char="§"/>
            </a:pPr>
            <a:r>
              <a:rPr lang="en-US" sz="2400" dirty="0"/>
              <a:t>Production: Manufacturing, assembly, packaging</a:t>
            </a:r>
          </a:p>
          <a:p>
            <a:pPr>
              <a:spcAft>
                <a:spcPts val="600"/>
              </a:spcAft>
              <a:buFont typeface="Wingdings" panose="05000000000000000000" pitchFamily="2" charset="2"/>
              <a:buChar char="§"/>
            </a:pPr>
            <a:r>
              <a:rPr lang="en-US" sz="2400" dirty="0"/>
              <a:t>Inventory: Managing stock levels and costs</a:t>
            </a:r>
          </a:p>
          <a:p>
            <a:pPr>
              <a:spcAft>
                <a:spcPts val="600"/>
              </a:spcAft>
              <a:buFont typeface="Wingdings" panose="05000000000000000000" pitchFamily="2" charset="2"/>
              <a:buChar char="§"/>
            </a:pPr>
            <a:r>
              <a:rPr lang="en-US" sz="2400" dirty="0"/>
              <a:t>Distribution: Delivering products to customers</a:t>
            </a:r>
          </a:p>
          <a:p>
            <a:pPr marL="0" indent="0">
              <a:spcAft>
                <a:spcPts val="600"/>
              </a:spcAft>
              <a:buNone/>
            </a:pPr>
            <a:endParaRPr lang="pl-PL" dirty="0"/>
          </a:p>
        </p:txBody>
      </p:sp>
    </p:spTree>
    <p:extLst>
      <p:ext uri="{BB962C8B-B14F-4D97-AF65-F5344CB8AC3E}">
        <p14:creationId xmlns:p14="http://schemas.microsoft.com/office/powerpoint/2010/main" val="63170631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pic>
        <p:nvPicPr>
          <p:cNvPr id="1026" name="Picture 2">
            <a:extLst>
              <a:ext uri="{FF2B5EF4-FFF2-40B4-BE49-F238E27FC236}">
                <a16:creationId xmlns:a16="http://schemas.microsoft.com/office/drawing/2014/main" id="{8897A356-C1EC-FF97-6499-B9957EC21C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8419" y="103259"/>
            <a:ext cx="8218892" cy="6651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52704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CC7B1-5786-E934-18BB-FD45863866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DF4F4-3F68-B0C0-5E5F-893551E016DA}"/>
              </a:ext>
            </a:extLst>
          </p:cNvPr>
          <p:cNvSpPr>
            <a:spLocks noGrp="1"/>
          </p:cNvSpPr>
          <p:nvPr>
            <p:ph type="title"/>
          </p:nvPr>
        </p:nvSpPr>
        <p:spPr>
          <a:xfrm>
            <a:off x="603252" y="539751"/>
            <a:ext cx="7569197" cy="717551"/>
          </a:xfrm>
        </p:spPr>
        <p:txBody>
          <a:bodyPr/>
          <a:lstStyle/>
          <a:p>
            <a:r>
              <a:rPr lang="en-US" dirty="0"/>
              <a:t>Real Example: Cocoa to Chocolate</a:t>
            </a:r>
            <a:br>
              <a:rPr lang="en-US" dirty="0"/>
            </a:br>
            <a:br>
              <a:rPr lang="pl-PL" dirty="0"/>
            </a:br>
            <a:endParaRPr lang="pl-PL" dirty="0"/>
          </a:p>
        </p:txBody>
      </p:sp>
      <p:sp>
        <p:nvSpPr>
          <p:cNvPr id="3" name="Text Placeholder 2">
            <a:extLst>
              <a:ext uri="{FF2B5EF4-FFF2-40B4-BE49-F238E27FC236}">
                <a16:creationId xmlns:a16="http://schemas.microsoft.com/office/drawing/2014/main" id="{08C9D899-CA5C-4A1C-7EC9-D76ADBB422FD}"/>
              </a:ext>
            </a:extLst>
          </p:cNvPr>
          <p:cNvSpPr>
            <a:spLocks noGrp="1"/>
          </p:cNvSpPr>
          <p:nvPr>
            <p:ph type="body" sz="half" idx="1"/>
          </p:nvPr>
        </p:nvSpPr>
        <p:spPr/>
        <p:txBody>
          <a:bodyPr>
            <a:normAutofit/>
          </a:bodyPr>
          <a:lstStyle/>
          <a:p>
            <a:pPr>
              <a:spcAft>
                <a:spcPts val="600"/>
              </a:spcAft>
              <a:buFont typeface="Wingdings" panose="05000000000000000000" pitchFamily="2" charset="2"/>
              <a:buChar char="§"/>
            </a:pPr>
            <a:r>
              <a:rPr lang="en-US" sz="2400" dirty="0"/>
              <a:t>Step 1: Farmers in Cameroon grow and harvest cocoa beans</a:t>
            </a:r>
          </a:p>
          <a:p>
            <a:pPr>
              <a:spcAft>
                <a:spcPts val="600"/>
              </a:spcAft>
              <a:buFont typeface="Wingdings" panose="05000000000000000000" pitchFamily="2" charset="2"/>
              <a:buChar char="§"/>
            </a:pPr>
            <a:r>
              <a:rPr lang="en-US" sz="2400" dirty="0"/>
              <a:t>Step 2: Beans transported to port (Douala) for export</a:t>
            </a:r>
          </a:p>
          <a:p>
            <a:pPr>
              <a:spcAft>
                <a:spcPts val="600"/>
              </a:spcAft>
              <a:buFont typeface="Wingdings" panose="05000000000000000000" pitchFamily="2" charset="2"/>
              <a:buChar char="§"/>
            </a:pPr>
            <a:r>
              <a:rPr lang="en-US" sz="2400" dirty="0"/>
              <a:t>Step 3: Shipped to chocolate factory in Europe</a:t>
            </a:r>
          </a:p>
          <a:p>
            <a:pPr>
              <a:spcAft>
                <a:spcPts val="600"/>
              </a:spcAft>
              <a:buFont typeface="Wingdings" panose="05000000000000000000" pitchFamily="2" charset="2"/>
              <a:buChar char="§"/>
            </a:pPr>
            <a:r>
              <a:rPr lang="en-US" sz="2400" dirty="0"/>
              <a:t>Step 4: Factory processes beans into chocolate bars</a:t>
            </a:r>
          </a:p>
          <a:p>
            <a:pPr>
              <a:spcAft>
                <a:spcPts val="600"/>
              </a:spcAft>
              <a:buFont typeface="Wingdings" panose="05000000000000000000" pitchFamily="2" charset="2"/>
              <a:buChar char="§"/>
            </a:pPr>
            <a:r>
              <a:rPr lang="en-US" sz="2400" dirty="0"/>
              <a:t>Step 5: Distributed to retailers worldwide</a:t>
            </a:r>
          </a:p>
          <a:p>
            <a:pPr marL="360363" indent="-360363">
              <a:buNone/>
            </a:pPr>
            <a:r>
              <a:rPr lang="en-US" b="1" dirty="0">
                <a:solidFill>
                  <a:srgbClr val="F26211"/>
                </a:solidFill>
                <a:sym typeface="Wingdings" panose="05000000000000000000" pitchFamily="2" charset="2"/>
              </a:rPr>
              <a:t></a:t>
            </a:r>
            <a:r>
              <a:rPr lang="en-US" dirty="0"/>
              <a:t>Each step requires logistics, procurement, quality control</a:t>
            </a:r>
            <a:endParaRPr lang="pl-PL" dirty="0"/>
          </a:p>
        </p:txBody>
      </p:sp>
    </p:spTree>
    <p:extLst>
      <p:ext uri="{BB962C8B-B14F-4D97-AF65-F5344CB8AC3E}">
        <p14:creationId xmlns:p14="http://schemas.microsoft.com/office/powerpoint/2010/main" val="215391213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E3D94-D3B8-F01E-D5B9-E7AA391A8E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132BA-6826-CB7D-DE4E-0FF3D80ADBF1}"/>
              </a:ext>
            </a:extLst>
          </p:cNvPr>
          <p:cNvSpPr>
            <a:spLocks noGrp="1"/>
          </p:cNvSpPr>
          <p:nvPr>
            <p:ph type="title"/>
          </p:nvPr>
        </p:nvSpPr>
        <p:spPr/>
        <p:txBody>
          <a:bodyPr/>
          <a:lstStyle/>
          <a:p>
            <a:r>
              <a:rPr lang="pl-PL" dirty="0" err="1"/>
              <a:t>Push</a:t>
            </a:r>
            <a:r>
              <a:rPr lang="pl-PL" dirty="0"/>
              <a:t> vs. </a:t>
            </a:r>
            <a:r>
              <a:rPr lang="pl-PL" dirty="0" err="1"/>
              <a:t>Pull</a:t>
            </a:r>
            <a:r>
              <a:rPr lang="pl-PL" dirty="0"/>
              <a:t> Systems</a:t>
            </a:r>
          </a:p>
        </p:txBody>
      </p:sp>
      <p:sp>
        <p:nvSpPr>
          <p:cNvPr id="3" name="Text Placeholder 2">
            <a:extLst>
              <a:ext uri="{FF2B5EF4-FFF2-40B4-BE49-F238E27FC236}">
                <a16:creationId xmlns:a16="http://schemas.microsoft.com/office/drawing/2014/main" id="{4CEE43DF-5129-CF0B-F5E6-BE96FA1DBAAD}"/>
              </a:ext>
            </a:extLst>
          </p:cNvPr>
          <p:cNvSpPr>
            <a:spLocks noGrp="1"/>
          </p:cNvSpPr>
          <p:nvPr>
            <p:ph type="body" sz="half" idx="1"/>
          </p:nvPr>
        </p:nvSpPr>
        <p:spPr>
          <a:xfrm>
            <a:off x="603253" y="1163105"/>
            <a:ext cx="8807980" cy="5059521"/>
          </a:xfrm>
        </p:spPr>
        <p:txBody>
          <a:bodyPr>
            <a:normAutofit/>
          </a:bodyPr>
          <a:lstStyle/>
          <a:p>
            <a:pPr>
              <a:spcAft>
                <a:spcPts val="600"/>
              </a:spcAft>
              <a:buFont typeface="Wingdings" panose="05000000000000000000" pitchFamily="2" charset="2"/>
              <a:buChar char="§"/>
            </a:pPr>
            <a:r>
              <a:rPr lang="en-US" sz="2000" dirty="0"/>
              <a:t>Push System: Make products based on forecast, </a:t>
            </a:r>
            <a:br>
              <a:rPr lang="pl-PL" sz="2000" dirty="0"/>
            </a:br>
            <a:r>
              <a:rPr lang="en-US" sz="2000" dirty="0"/>
              <a:t>push to market</a:t>
            </a:r>
          </a:p>
          <a:p>
            <a:pPr>
              <a:spcAft>
                <a:spcPts val="600"/>
              </a:spcAft>
              <a:buFont typeface="Wingdings" panose="05000000000000000000" pitchFamily="2" charset="2"/>
              <a:buChar char="§"/>
            </a:pPr>
            <a:r>
              <a:rPr lang="en-US" sz="2000" dirty="0"/>
              <a:t>Pull System: Make products only when customer orders</a:t>
            </a:r>
          </a:p>
          <a:p>
            <a:pPr>
              <a:spcAft>
                <a:spcPts val="600"/>
              </a:spcAft>
              <a:buFont typeface="Wingdings" panose="05000000000000000000" pitchFamily="2" charset="2"/>
              <a:buChar char="§"/>
            </a:pPr>
            <a:r>
              <a:rPr lang="en-US" sz="2000" dirty="0"/>
              <a:t>Push Example: Factory produces 1000 shirts based on predicted demand</a:t>
            </a:r>
          </a:p>
          <a:p>
            <a:pPr>
              <a:spcAft>
                <a:spcPts val="600"/>
              </a:spcAft>
              <a:buFont typeface="Wingdings" panose="05000000000000000000" pitchFamily="2" charset="2"/>
              <a:buChar char="§"/>
            </a:pPr>
            <a:r>
              <a:rPr lang="en-US" sz="2000" dirty="0"/>
              <a:t>Pull Example: Factory waits for orders before making shirts</a:t>
            </a:r>
          </a:p>
          <a:p>
            <a:pPr marL="0" indent="0">
              <a:buNone/>
            </a:pPr>
            <a:endParaRPr lang="pl-PL" sz="2400" dirty="0"/>
          </a:p>
        </p:txBody>
      </p:sp>
      <p:pic>
        <p:nvPicPr>
          <p:cNvPr id="2050" name="Picture 2">
            <a:extLst>
              <a:ext uri="{FF2B5EF4-FFF2-40B4-BE49-F238E27FC236}">
                <a16:creationId xmlns:a16="http://schemas.microsoft.com/office/drawing/2014/main" id="{CB3A06C6-0DEF-D180-4058-6F06433A4B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2116" b="8624"/>
          <a:stretch>
            <a:fillRect/>
          </a:stretch>
        </p:blipFill>
        <p:spPr bwMode="auto">
          <a:xfrm>
            <a:off x="2371832" y="4221804"/>
            <a:ext cx="5771187" cy="262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93028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DA7D4-D5EC-E51A-8E15-765D626D4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5A1F4-DE7C-BD62-7F49-0F4BBA79D507}"/>
              </a:ext>
            </a:extLst>
          </p:cNvPr>
          <p:cNvSpPr>
            <a:spLocks noGrp="1"/>
          </p:cNvSpPr>
          <p:nvPr>
            <p:ph type="title"/>
          </p:nvPr>
        </p:nvSpPr>
        <p:spPr>
          <a:xfrm>
            <a:off x="603252" y="539751"/>
            <a:ext cx="6788147" cy="717551"/>
          </a:xfrm>
        </p:spPr>
        <p:txBody>
          <a:bodyPr/>
          <a:lstStyle/>
          <a:p>
            <a:r>
              <a:rPr lang="en-US" dirty="0"/>
              <a:t>Push vs. Pull: Which is Better?</a:t>
            </a:r>
            <a:br>
              <a:rPr lang="en-US" dirty="0"/>
            </a:br>
            <a:br>
              <a:rPr lang="pl-PL" dirty="0"/>
            </a:br>
            <a:endParaRPr lang="pl-PL" dirty="0"/>
          </a:p>
        </p:txBody>
      </p:sp>
      <p:sp>
        <p:nvSpPr>
          <p:cNvPr id="3" name="Text Placeholder 2">
            <a:extLst>
              <a:ext uri="{FF2B5EF4-FFF2-40B4-BE49-F238E27FC236}">
                <a16:creationId xmlns:a16="http://schemas.microsoft.com/office/drawing/2014/main" id="{0116EBBB-3B73-C99F-3443-2BF612B5AD32}"/>
              </a:ext>
            </a:extLst>
          </p:cNvPr>
          <p:cNvSpPr>
            <a:spLocks noGrp="1"/>
          </p:cNvSpPr>
          <p:nvPr>
            <p:ph type="body" sz="half" idx="1"/>
          </p:nvPr>
        </p:nvSpPr>
        <p:spPr/>
        <p:txBody>
          <a:bodyPr>
            <a:normAutofit/>
          </a:bodyPr>
          <a:lstStyle/>
          <a:p>
            <a:pPr>
              <a:spcAft>
                <a:spcPts val="600"/>
              </a:spcAft>
              <a:buFont typeface="Wingdings" panose="05000000000000000000" pitchFamily="2" charset="2"/>
              <a:buChar char="§"/>
            </a:pPr>
            <a:r>
              <a:rPr lang="en-US" sz="2400" dirty="0"/>
              <a:t>Push advantages: Economies of scale, steady production</a:t>
            </a:r>
          </a:p>
          <a:p>
            <a:pPr>
              <a:spcAft>
                <a:spcPts val="600"/>
              </a:spcAft>
              <a:buFont typeface="Wingdings" panose="05000000000000000000" pitchFamily="2" charset="2"/>
              <a:buChar char="§"/>
            </a:pPr>
            <a:r>
              <a:rPr lang="en-US" sz="2400" dirty="0"/>
              <a:t>Push risks: Excess inventory if forecast wrong, wasted products</a:t>
            </a:r>
          </a:p>
          <a:p>
            <a:pPr>
              <a:spcAft>
                <a:spcPts val="600"/>
              </a:spcAft>
              <a:buFont typeface="Wingdings" panose="05000000000000000000" pitchFamily="2" charset="2"/>
              <a:buChar char="§"/>
            </a:pPr>
            <a:r>
              <a:rPr lang="en-US" sz="2400" dirty="0"/>
              <a:t>Pull advantages: Less inventory, no waste, customer-responsive</a:t>
            </a:r>
          </a:p>
          <a:p>
            <a:pPr>
              <a:spcAft>
                <a:spcPts val="600"/>
              </a:spcAft>
              <a:buFont typeface="Wingdings" panose="05000000000000000000" pitchFamily="2" charset="2"/>
              <a:buChar char="§"/>
            </a:pPr>
            <a:r>
              <a:rPr lang="en-US" sz="2400" dirty="0"/>
              <a:t>Pull challenges: Requires fast production, reliable suppliers</a:t>
            </a:r>
          </a:p>
          <a:p>
            <a:pPr marL="0" indent="0">
              <a:buNone/>
            </a:pPr>
            <a:r>
              <a:rPr lang="en-US" dirty="0"/>
              <a:t>Modern approach: Combine both strategies!</a:t>
            </a:r>
          </a:p>
          <a:p>
            <a:pPr marL="0" indent="0">
              <a:buNone/>
            </a:pPr>
            <a:endParaRPr lang="pl-PL" dirty="0"/>
          </a:p>
        </p:txBody>
      </p:sp>
    </p:spTree>
    <p:extLst>
      <p:ext uri="{BB962C8B-B14F-4D97-AF65-F5344CB8AC3E}">
        <p14:creationId xmlns:p14="http://schemas.microsoft.com/office/powerpoint/2010/main" val="416620736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A3D8C-4DA6-FA57-483E-7F510FB33BD2}"/>
            </a:ext>
          </a:extLst>
        </p:cNvPr>
        <p:cNvGrpSpPr/>
        <p:nvPr/>
      </p:nvGrpSpPr>
      <p:grpSpPr>
        <a:xfrm>
          <a:off x="0" y="0"/>
          <a:ext cx="0" cy="0"/>
          <a:chOff x="0" y="0"/>
          <a:chExt cx="0" cy="0"/>
        </a:xfrm>
      </p:grpSpPr>
      <p:sp>
        <p:nvSpPr>
          <p:cNvPr id="6" name="Symbol zastępczy obrazu 5">
            <a:extLst>
              <a:ext uri="{FF2B5EF4-FFF2-40B4-BE49-F238E27FC236}">
                <a16:creationId xmlns:a16="http://schemas.microsoft.com/office/drawing/2014/main" id="{133FDAC9-2A0C-CBDF-F788-CBAC9C5D90BC}"/>
              </a:ext>
            </a:extLst>
          </p:cNvPr>
          <p:cNvSpPr>
            <a:spLocks noGrp="1"/>
          </p:cNvSpPr>
          <p:nvPr>
            <p:ph type="pic" idx="21"/>
          </p:nvPr>
        </p:nvSpPr>
        <p:spPr/>
        <p:txBody>
          <a:bodyPr/>
          <a:lstStyle/>
          <a:p>
            <a:endParaRPr lang="en-GB"/>
          </a:p>
        </p:txBody>
      </p:sp>
      <p:pic>
        <p:nvPicPr>
          <p:cNvPr id="8" name="Obraz 7" descr="Obraz zawierający tekst, zrzut ekranu, Czcionka, design&#10;&#10;Zawartość wygenerowana przez AI może być niepoprawna.">
            <a:extLst>
              <a:ext uri="{FF2B5EF4-FFF2-40B4-BE49-F238E27FC236}">
                <a16:creationId xmlns:a16="http://schemas.microsoft.com/office/drawing/2014/main" id="{864CB8C6-2F21-00AD-549E-CCAEE96FCB61}"/>
              </a:ext>
            </a:extLst>
          </p:cNvPr>
          <p:cNvPicPr>
            <a:picLocks noChangeAspect="1"/>
          </p:cNvPicPr>
          <p:nvPr/>
        </p:nvPicPr>
        <p:blipFill>
          <a:blip r:embed="rId2"/>
          <a:stretch>
            <a:fillRect/>
          </a:stretch>
        </p:blipFill>
        <p:spPr>
          <a:xfrm>
            <a:off x="2439530" y="87549"/>
            <a:ext cx="7312939" cy="6682902"/>
          </a:xfrm>
          <a:prstGeom prst="rect">
            <a:avLst/>
          </a:prstGeom>
        </p:spPr>
      </p:pic>
    </p:spTree>
    <p:extLst>
      <p:ext uri="{BB962C8B-B14F-4D97-AF65-F5344CB8AC3E}">
        <p14:creationId xmlns:p14="http://schemas.microsoft.com/office/powerpoint/2010/main" val="348399521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92207-66D0-914B-E87B-F0081A35ED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C2F80-EB91-2A92-56B2-37CD59A9481A}"/>
              </a:ext>
            </a:extLst>
          </p:cNvPr>
          <p:cNvSpPr>
            <a:spLocks noGrp="1"/>
          </p:cNvSpPr>
          <p:nvPr>
            <p:ph type="title"/>
          </p:nvPr>
        </p:nvSpPr>
        <p:spPr>
          <a:xfrm>
            <a:off x="603252" y="539751"/>
            <a:ext cx="7931147" cy="717551"/>
          </a:xfrm>
        </p:spPr>
        <p:txBody>
          <a:bodyPr/>
          <a:lstStyle/>
          <a:p>
            <a:r>
              <a:rPr lang="en-US" dirty="0"/>
              <a:t>Why Supply Chain Matters </a:t>
            </a:r>
            <a:br>
              <a:rPr lang="pl-PL" dirty="0"/>
            </a:br>
            <a:r>
              <a:rPr lang="en-US" dirty="0"/>
              <a:t>for Business</a:t>
            </a:r>
            <a:br>
              <a:rPr lang="en-US" dirty="0"/>
            </a:br>
            <a:br>
              <a:rPr lang="pl-PL" dirty="0"/>
            </a:br>
            <a:endParaRPr lang="pl-PL" dirty="0"/>
          </a:p>
        </p:txBody>
      </p:sp>
      <p:sp>
        <p:nvSpPr>
          <p:cNvPr id="3" name="Text Placeholder 2">
            <a:extLst>
              <a:ext uri="{FF2B5EF4-FFF2-40B4-BE49-F238E27FC236}">
                <a16:creationId xmlns:a16="http://schemas.microsoft.com/office/drawing/2014/main" id="{657B2C62-5313-F1E3-CE37-1A2FE8C47F29}"/>
              </a:ext>
            </a:extLst>
          </p:cNvPr>
          <p:cNvSpPr>
            <a:spLocks noGrp="1"/>
          </p:cNvSpPr>
          <p:nvPr>
            <p:ph type="body" sz="half" idx="1"/>
          </p:nvPr>
        </p:nvSpPr>
        <p:spPr>
          <a:xfrm>
            <a:off x="760651" y="1596392"/>
            <a:ext cx="8807980" cy="5059521"/>
          </a:xfrm>
        </p:spPr>
        <p:txBody>
          <a:bodyPr>
            <a:normAutofit/>
          </a:bodyPr>
          <a:lstStyle/>
          <a:p>
            <a:pPr>
              <a:spcAft>
                <a:spcPts val="600"/>
              </a:spcAft>
              <a:buFont typeface="Wingdings" panose="05000000000000000000" pitchFamily="2" charset="2"/>
              <a:buChar char="§"/>
            </a:pPr>
            <a:r>
              <a:rPr lang="en-US" sz="2400" dirty="0"/>
              <a:t>Companies compete on supply chains, not just products!</a:t>
            </a:r>
          </a:p>
          <a:p>
            <a:pPr>
              <a:spcAft>
                <a:spcPts val="600"/>
              </a:spcAft>
              <a:buFont typeface="Wingdings" panose="05000000000000000000" pitchFamily="2" charset="2"/>
              <a:buChar char="§"/>
            </a:pPr>
            <a:r>
              <a:rPr lang="en-US" sz="2400" dirty="0"/>
              <a:t>Better supply chain = Lower costs, faster delivery, higher quality</a:t>
            </a:r>
          </a:p>
          <a:p>
            <a:pPr>
              <a:spcAft>
                <a:spcPts val="600"/>
              </a:spcAft>
              <a:buFont typeface="Wingdings" panose="05000000000000000000" pitchFamily="2" charset="2"/>
              <a:buChar char="§"/>
            </a:pPr>
            <a:r>
              <a:rPr lang="en-US" sz="2400" dirty="0"/>
              <a:t>Poor supply chain = Delays, stockouts, unhappy customers</a:t>
            </a:r>
          </a:p>
          <a:p>
            <a:pPr>
              <a:spcAft>
                <a:spcPts val="600"/>
              </a:spcAft>
              <a:buFont typeface="Wingdings" panose="05000000000000000000" pitchFamily="2" charset="2"/>
              <a:buChar char="§"/>
            </a:pPr>
            <a:r>
              <a:rPr lang="en-US" sz="2400" dirty="0"/>
              <a:t>Good management creates competitive advantage</a:t>
            </a:r>
          </a:p>
          <a:p>
            <a:pPr marL="0" indent="0">
              <a:buNone/>
            </a:pPr>
            <a:endParaRPr lang="pl-PL" dirty="0"/>
          </a:p>
        </p:txBody>
      </p:sp>
    </p:spTree>
    <p:extLst>
      <p:ext uri="{BB962C8B-B14F-4D97-AF65-F5344CB8AC3E}">
        <p14:creationId xmlns:p14="http://schemas.microsoft.com/office/powerpoint/2010/main" val="402071865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70FA8-3926-DF64-B7D1-1972195B7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D5B810-ADA6-8194-B04A-424DB1AE8A2C}"/>
              </a:ext>
            </a:extLst>
          </p:cNvPr>
          <p:cNvSpPr>
            <a:spLocks noGrp="1"/>
          </p:cNvSpPr>
          <p:nvPr>
            <p:ph type="title"/>
          </p:nvPr>
        </p:nvSpPr>
        <p:spPr>
          <a:xfrm>
            <a:off x="603252" y="539751"/>
            <a:ext cx="7988297" cy="717551"/>
          </a:xfrm>
        </p:spPr>
        <p:txBody>
          <a:bodyPr/>
          <a:lstStyle/>
          <a:p>
            <a:r>
              <a:rPr lang="en-US" dirty="0"/>
              <a:t>Success Stories: Companies </a:t>
            </a:r>
            <a:br>
              <a:rPr lang="pl-PL" dirty="0"/>
            </a:br>
            <a:r>
              <a:rPr lang="en-US" dirty="0"/>
              <a:t>with Great Supply Chains</a:t>
            </a:r>
          </a:p>
        </p:txBody>
      </p:sp>
      <p:sp>
        <p:nvSpPr>
          <p:cNvPr id="3" name="Text Placeholder 2">
            <a:extLst>
              <a:ext uri="{FF2B5EF4-FFF2-40B4-BE49-F238E27FC236}">
                <a16:creationId xmlns:a16="http://schemas.microsoft.com/office/drawing/2014/main" id="{43051A85-F674-4436-ACB2-9754DB0E2130}"/>
              </a:ext>
            </a:extLst>
          </p:cNvPr>
          <p:cNvSpPr>
            <a:spLocks noGrp="1"/>
          </p:cNvSpPr>
          <p:nvPr>
            <p:ph type="body" sz="half" idx="1"/>
          </p:nvPr>
        </p:nvSpPr>
        <p:spPr>
          <a:xfrm>
            <a:off x="970201" y="1901193"/>
            <a:ext cx="8807980" cy="3566158"/>
          </a:xfrm>
        </p:spPr>
        <p:txBody>
          <a:bodyPr>
            <a:normAutofit/>
          </a:bodyPr>
          <a:lstStyle/>
          <a:p>
            <a:pPr>
              <a:spcAft>
                <a:spcPts val="600"/>
              </a:spcAft>
              <a:buFont typeface="Wingdings" panose="05000000000000000000" pitchFamily="2" charset="2"/>
              <a:buChar char="§"/>
            </a:pPr>
            <a:r>
              <a:rPr lang="en-US" sz="2400" dirty="0"/>
              <a:t>Amazon: Fast delivery (sometimes same day!) through efficient logistics</a:t>
            </a:r>
          </a:p>
          <a:p>
            <a:pPr>
              <a:spcAft>
                <a:spcPts val="600"/>
              </a:spcAft>
              <a:buFont typeface="Wingdings" panose="05000000000000000000" pitchFamily="2" charset="2"/>
              <a:buChar char="§"/>
            </a:pPr>
            <a:r>
              <a:rPr lang="en-US" sz="2400" dirty="0"/>
              <a:t>Zara (fashion): New designs in stores within 2 weeks</a:t>
            </a:r>
          </a:p>
          <a:p>
            <a:pPr>
              <a:spcAft>
                <a:spcPts val="600"/>
              </a:spcAft>
              <a:buFont typeface="Wingdings" panose="05000000000000000000" pitchFamily="2" charset="2"/>
              <a:buChar char="§"/>
            </a:pPr>
            <a:r>
              <a:rPr lang="en-US" sz="2400" dirty="0"/>
              <a:t>Toyota: Just-in-Time system reduces inventory costs</a:t>
            </a:r>
          </a:p>
          <a:p>
            <a:pPr>
              <a:spcAft>
                <a:spcPts val="600"/>
              </a:spcAft>
              <a:buFont typeface="Wingdings" panose="05000000000000000000" pitchFamily="2" charset="2"/>
              <a:buChar char="§"/>
            </a:pPr>
            <a:r>
              <a:rPr lang="en-US" sz="2400" dirty="0"/>
              <a:t>Local example: Mobile money operators (MTN, Orange) manage nationwide distribution networks</a:t>
            </a:r>
          </a:p>
        </p:txBody>
      </p:sp>
    </p:spTree>
    <p:extLst>
      <p:ext uri="{BB962C8B-B14F-4D97-AF65-F5344CB8AC3E}">
        <p14:creationId xmlns:p14="http://schemas.microsoft.com/office/powerpoint/2010/main" val="345935336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EED1C-5509-01EB-67AE-C6A7E70029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37562-625A-A1FF-8D94-EBCB7E348C4D}"/>
              </a:ext>
            </a:extLst>
          </p:cNvPr>
          <p:cNvSpPr>
            <a:spLocks noGrp="1"/>
          </p:cNvSpPr>
          <p:nvPr>
            <p:ph type="title"/>
          </p:nvPr>
        </p:nvSpPr>
        <p:spPr>
          <a:xfrm>
            <a:off x="603252" y="539751"/>
            <a:ext cx="6921497" cy="717551"/>
          </a:xfrm>
        </p:spPr>
        <p:txBody>
          <a:bodyPr/>
          <a:lstStyle/>
          <a:p>
            <a:r>
              <a:rPr lang="pl-PL" dirty="0" err="1"/>
              <a:t>Why</a:t>
            </a:r>
            <a:r>
              <a:rPr lang="pl-PL" dirty="0"/>
              <a:t> </a:t>
            </a:r>
            <a:r>
              <a:rPr lang="pl-PL" dirty="0" err="1"/>
              <a:t>Study</a:t>
            </a:r>
            <a:r>
              <a:rPr lang="pl-PL" dirty="0"/>
              <a:t> Supply Management?</a:t>
            </a:r>
            <a:br>
              <a:rPr lang="pl-PL" dirty="0"/>
            </a:br>
            <a:br>
              <a:rPr lang="pl-PL" dirty="0"/>
            </a:br>
            <a:endParaRPr lang="pl-PL" dirty="0"/>
          </a:p>
        </p:txBody>
      </p:sp>
      <p:sp>
        <p:nvSpPr>
          <p:cNvPr id="3" name="Text Placeholder 2">
            <a:extLst>
              <a:ext uri="{FF2B5EF4-FFF2-40B4-BE49-F238E27FC236}">
                <a16:creationId xmlns:a16="http://schemas.microsoft.com/office/drawing/2014/main" id="{A9508B6E-1EAD-56FC-9633-0FEFE90EB606}"/>
              </a:ext>
            </a:extLst>
          </p:cNvPr>
          <p:cNvSpPr>
            <a:spLocks noGrp="1"/>
          </p:cNvSpPr>
          <p:nvPr>
            <p:ph type="body" sz="half" idx="1"/>
          </p:nvPr>
        </p:nvSpPr>
        <p:spPr/>
        <p:txBody>
          <a:bodyPr>
            <a:normAutofit/>
          </a:bodyPr>
          <a:lstStyle/>
          <a:p>
            <a:pPr>
              <a:spcAft>
                <a:spcPts val="600"/>
              </a:spcAft>
              <a:buFont typeface="Wingdings" panose="05000000000000000000" pitchFamily="2" charset="2"/>
              <a:buChar char="§"/>
            </a:pPr>
            <a:r>
              <a:rPr lang="en-US" sz="2400" dirty="0"/>
              <a:t>Career opportunities: Growing demand for supply chain professionals</a:t>
            </a:r>
          </a:p>
          <a:p>
            <a:pPr>
              <a:spcAft>
                <a:spcPts val="600"/>
              </a:spcAft>
              <a:buFont typeface="Wingdings" panose="05000000000000000000" pitchFamily="2" charset="2"/>
              <a:buChar char="§"/>
            </a:pPr>
            <a:r>
              <a:rPr lang="en-US" sz="2400" dirty="0"/>
              <a:t>Business impact: Supply costs = 50-80% of company revenue!</a:t>
            </a:r>
          </a:p>
          <a:p>
            <a:pPr>
              <a:spcAft>
                <a:spcPts val="600"/>
              </a:spcAft>
              <a:buFont typeface="Wingdings" panose="05000000000000000000" pitchFamily="2" charset="2"/>
              <a:buChar char="§"/>
            </a:pPr>
            <a:r>
              <a:rPr lang="en-US" sz="2400" dirty="0"/>
              <a:t>Problem solving: Complex challenges need smart solutions</a:t>
            </a:r>
          </a:p>
          <a:p>
            <a:pPr>
              <a:spcAft>
                <a:spcPts val="600"/>
              </a:spcAft>
              <a:buFont typeface="Wingdings" panose="05000000000000000000" pitchFamily="2" charset="2"/>
              <a:buChar char="§"/>
            </a:pPr>
            <a:r>
              <a:rPr lang="en-US" sz="2400" dirty="0"/>
              <a:t>Regional development: Better supply chains help African economies grow</a:t>
            </a:r>
          </a:p>
          <a:p>
            <a:pPr marL="0" indent="0">
              <a:buNone/>
            </a:pPr>
            <a:endParaRPr lang="pl-PL" dirty="0"/>
          </a:p>
        </p:txBody>
      </p:sp>
    </p:spTree>
    <p:extLst>
      <p:ext uri="{BB962C8B-B14F-4D97-AF65-F5344CB8AC3E}">
        <p14:creationId xmlns:p14="http://schemas.microsoft.com/office/powerpoint/2010/main" val="181423713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Understand the evolution of purchasing to supply management</a:t>
            </a:r>
          </a:p>
          <a:p>
            <a:pPr>
              <a:buFont typeface="Wingdings" panose="05000000000000000000" pitchFamily="2" charset="2"/>
              <a:buChar char="§"/>
            </a:pPr>
            <a:r>
              <a:rPr lang="en-US" sz="2400" dirty="0"/>
              <a:t>Define logistics, procurement, and supply chain management</a:t>
            </a:r>
          </a:p>
          <a:p>
            <a:pPr>
              <a:buFont typeface="Wingdings" panose="05000000000000000000" pitchFamily="2" charset="2"/>
              <a:buChar char="§"/>
            </a:pPr>
            <a:r>
              <a:rPr lang="en-US" sz="2400" dirty="0"/>
              <a:t>Recognize the role of supply management for business advantage</a:t>
            </a:r>
          </a:p>
          <a:p>
            <a:pPr>
              <a:buFont typeface="Wingdings" panose="05000000000000000000" pitchFamily="2" charset="2"/>
              <a:buChar char="§"/>
            </a:pPr>
            <a:r>
              <a:rPr lang="en-US" sz="2400" dirty="0"/>
              <a:t>Compare traditional vs. modern supply management approaches</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5628B-D07D-6958-7538-E9CB514512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BE048-2408-1BF6-910E-87005E7A79F2}"/>
              </a:ext>
            </a:extLst>
          </p:cNvPr>
          <p:cNvSpPr>
            <a:spLocks noGrp="1"/>
          </p:cNvSpPr>
          <p:nvPr>
            <p:ph type="title"/>
          </p:nvPr>
        </p:nvSpPr>
        <p:spPr>
          <a:xfrm>
            <a:off x="603252" y="539751"/>
            <a:ext cx="8807979" cy="717551"/>
          </a:xfrm>
        </p:spPr>
        <p:txBody>
          <a:bodyPr/>
          <a:lstStyle/>
          <a:p>
            <a:r>
              <a:rPr lang="pl-PL" dirty="0" err="1"/>
              <a:t>Evolution</a:t>
            </a:r>
            <a:r>
              <a:rPr lang="pl-PL" dirty="0"/>
              <a:t>: </a:t>
            </a:r>
            <a:r>
              <a:rPr lang="pl-PL" dirty="0" err="1"/>
              <a:t>Purchasing</a:t>
            </a:r>
            <a:r>
              <a:rPr lang="pl-PL" dirty="0"/>
              <a:t> → Supply Management</a:t>
            </a:r>
            <a:br>
              <a:rPr lang="pl-PL" dirty="0"/>
            </a:br>
            <a:br>
              <a:rPr lang="pl-PL" dirty="0"/>
            </a:br>
            <a:endParaRPr lang="pl-PL" dirty="0"/>
          </a:p>
        </p:txBody>
      </p:sp>
      <p:sp>
        <p:nvSpPr>
          <p:cNvPr id="3" name="Text Placeholder 2">
            <a:extLst>
              <a:ext uri="{FF2B5EF4-FFF2-40B4-BE49-F238E27FC236}">
                <a16:creationId xmlns:a16="http://schemas.microsoft.com/office/drawing/2014/main" id="{A9BB660E-A764-819A-A5BB-F77D881B8975}"/>
              </a:ext>
            </a:extLst>
          </p:cNvPr>
          <p:cNvSpPr>
            <a:spLocks noGrp="1"/>
          </p:cNvSpPr>
          <p:nvPr>
            <p:ph type="body" sz="half" idx="1"/>
          </p:nvPr>
        </p:nvSpPr>
        <p:spPr>
          <a:xfrm>
            <a:off x="951151" y="1615442"/>
            <a:ext cx="8807980" cy="5059521"/>
          </a:xfrm>
        </p:spPr>
        <p:txBody>
          <a:bodyPr>
            <a:normAutofit/>
          </a:bodyPr>
          <a:lstStyle/>
          <a:p>
            <a:pPr>
              <a:buFont typeface="Wingdings" panose="05000000000000000000" pitchFamily="2" charset="2"/>
              <a:buChar char="§"/>
            </a:pPr>
            <a:r>
              <a:rPr lang="en-US" sz="2400" dirty="0"/>
              <a:t>1960s-1970s: Basic purchasing - "Buy materials at lowest price"</a:t>
            </a:r>
          </a:p>
          <a:p>
            <a:pPr>
              <a:buFont typeface="Wingdings" panose="05000000000000000000" pitchFamily="2" charset="2"/>
              <a:buChar char="§"/>
            </a:pPr>
            <a:r>
              <a:rPr lang="en-US" sz="2400" dirty="0"/>
              <a:t>1980s-1990s: Strategic sourcing - "Build supplier relationships"</a:t>
            </a:r>
          </a:p>
          <a:p>
            <a:pPr>
              <a:buFont typeface="Wingdings" panose="05000000000000000000" pitchFamily="2" charset="2"/>
              <a:buChar char="§"/>
            </a:pPr>
            <a:r>
              <a:rPr lang="en-US" sz="2400" dirty="0"/>
              <a:t>2000s-Present: Supply management - "Manage entire supply network"</a:t>
            </a:r>
          </a:p>
          <a:p>
            <a:pPr>
              <a:buFont typeface="Wingdings" panose="05000000000000000000" pitchFamily="2" charset="2"/>
              <a:buChar char="§"/>
            </a:pPr>
            <a:r>
              <a:rPr lang="en-US" sz="2400" dirty="0"/>
              <a:t>Today: Integration with quality, sustainability, </a:t>
            </a:r>
            <a:br>
              <a:rPr lang="pl-PL" sz="2400" dirty="0"/>
            </a:br>
            <a:r>
              <a:rPr lang="en-US" sz="2400" dirty="0"/>
              <a:t>risk management</a:t>
            </a:r>
          </a:p>
          <a:p>
            <a:endParaRPr lang="pl-PL" dirty="0"/>
          </a:p>
        </p:txBody>
      </p:sp>
    </p:spTree>
    <p:extLst>
      <p:ext uri="{BB962C8B-B14F-4D97-AF65-F5344CB8AC3E}">
        <p14:creationId xmlns:p14="http://schemas.microsoft.com/office/powerpoint/2010/main" val="89211507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38329-FD29-3455-0B2C-AEED770A2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881FE-966B-FC39-F005-DA648C410E21}"/>
              </a:ext>
            </a:extLst>
          </p:cNvPr>
          <p:cNvSpPr>
            <a:spLocks noGrp="1"/>
          </p:cNvSpPr>
          <p:nvPr>
            <p:ph type="title"/>
          </p:nvPr>
        </p:nvSpPr>
        <p:spPr>
          <a:xfrm>
            <a:off x="603252" y="411637"/>
            <a:ext cx="6845297" cy="845665"/>
          </a:xfrm>
        </p:spPr>
        <p:txBody>
          <a:bodyPr/>
          <a:lstStyle/>
          <a:p>
            <a:r>
              <a:rPr lang="en-US" dirty="0"/>
              <a:t>What Changed? </a:t>
            </a:r>
            <a:br>
              <a:rPr lang="pl-PL" dirty="0"/>
            </a:br>
            <a:r>
              <a:rPr lang="en-US" dirty="0"/>
              <a:t>Traditional vs. Modern</a:t>
            </a:r>
            <a:br>
              <a:rPr lang="en-US" dirty="0"/>
            </a:br>
            <a:br>
              <a:rPr lang="pl-PL" dirty="0"/>
            </a:br>
            <a:endParaRPr lang="pl-PL" dirty="0"/>
          </a:p>
        </p:txBody>
      </p:sp>
      <p:sp>
        <p:nvSpPr>
          <p:cNvPr id="3" name="Text Placeholder 2">
            <a:extLst>
              <a:ext uri="{FF2B5EF4-FFF2-40B4-BE49-F238E27FC236}">
                <a16:creationId xmlns:a16="http://schemas.microsoft.com/office/drawing/2014/main" id="{A93DB986-82B2-2DE4-B4AA-C9106A18FFCA}"/>
              </a:ext>
            </a:extLst>
          </p:cNvPr>
          <p:cNvSpPr>
            <a:spLocks noGrp="1"/>
          </p:cNvSpPr>
          <p:nvPr>
            <p:ph type="body" sz="half" idx="1"/>
          </p:nvPr>
        </p:nvSpPr>
        <p:spPr>
          <a:xfrm>
            <a:off x="951151" y="1634492"/>
            <a:ext cx="8807980" cy="5059521"/>
          </a:xfrm>
        </p:spPr>
        <p:txBody>
          <a:bodyPr>
            <a:normAutofit/>
          </a:bodyPr>
          <a:lstStyle/>
          <a:p>
            <a:pPr>
              <a:buFont typeface="Wingdings" panose="05000000000000000000" pitchFamily="2" charset="2"/>
              <a:buChar char="§"/>
            </a:pPr>
            <a:r>
              <a:rPr lang="en-US" sz="2400" b="1" dirty="0"/>
              <a:t>Traditional</a:t>
            </a:r>
            <a:r>
              <a:rPr lang="en-US" sz="2400" dirty="0"/>
              <a:t>: Focus only on price, short-term orders, adversarial relationships</a:t>
            </a:r>
          </a:p>
          <a:p>
            <a:pPr>
              <a:buFont typeface="Wingdings" panose="05000000000000000000" pitchFamily="2" charset="2"/>
              <a:buChar char="§"/>
            </a:pPr>
            <a:r>
              <a:rPr lang="en-US" sz="2400" b="1" dirty="0"/>
              <a:t>Modern</a:t>
            </a:r>
            <a:r>
              <a:rPr lang="en-US" sz="2400" dirty="0"/>
              <a:t>: Focus on total cost, long-term partnerships, collaboration</a:t>
            </a:r>
          </a:p>
          <a:p>
            <a:pPr>
              <a:buFont typeface="Wingdings" panose="05000000000000000000" pitchFamily="2" charset="2"/>
              <a:buChar char="§"/>
            </a:pPr>
            <a:r>
              <a:rPr lang="en-US" sz="2400" b="1" dirty="0"/>
              <a:t>Example</a:t>
            </a:r>
            <a:r>
              <a:rPr lang="en-US" sz="2400" dirty="0"/>
              <a:t>: Old approach - "Find cheapest cocoa supplier"</a:t>
            </a:r>
          </a:p>
          <a:p>
            <a:pPr>
              <a:buFont typeface="Wingdings" panose="05000000000000000000" pitchFamily="2" charset="2"/>
              <a:buChar char="§"/>
            </a:pPr>
            <a:r>
              <a:rPr lang="en-US" sz="2400" b="1" dirty="0"/>
              <a:t>Example</a:t>
            </a:r>
            <a:r>
              <a:rPr lang="en-US" sz="2400" dirty="0"/>
              <a:t>: New approach - "Partner with cocoa farmers for quality, fair prices, sustainability"</a:t>
            </a:r>
          </a:p>
          <a:p>
            <a:pPr marL="0" indent="0">
              <a:buNone/>
            </a:pPr>
            <a:endParaRPr lang="pl-PL" dirty="0"/>
          </a:p>
        </p:txBody>
      </p:sp>
    </p:spTree>
    <p:extLst>
      <p:ext uri="{BB962C8B-B14F-4D97-AF65-F5344CB8AC3E}">
        <p14:creationId xmlns:p14="http://schemas.microsoft.com/office/powerpoint/2010/main" val="4913639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p:txBody>
          <a:bodyPr/>
          <a:lstStyle/>
          <a:p>
            <a:r>
              <a:rPr lang="pl-PL" dirty="0" err="1"/>
              <a:t>What</a:t>
            </a:r>
            <a:r>
              <a:rPr lang="pl-PL" dirty="0"/>
              <a:t> </a:t>
            </a:r>
            <a:r>
              <a:rPr lang="pl-PL" dirty="0" err="1"/>
              <a:t>is</a:t>
            </a:r>
            <a:r>
              <a:rPr lang="pl-PL" dirty="0"/>
              <a:t> Logistics?</a:t>
            </a: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p:txBody>
          <a:bodyPr>
            <a:normAutofit/>
          </a:bodyPr>
          <a:lstStyle/>
          <a:p>
            <a:pPr marL="0" indent="0">
              <a:buNone/>
            </a:pPr>
            <a:r>
              <a:rPr lang="en-US" sz="2600" dirty="0"/>
              <a:t>Planning, implementing, and controlling the flow of goods, services, and information from point of origin to end customer.</a:t>
            </a:r>
          </a:p>
          <a:p>
            <a:pPr>
              <a:buFont typeface="Wingdings" panose="05000000000000000000" pitchFamily="2" charset="2"/>
              <a:buChar char="§"/>
            </a:pPr>
            <a:r>
              <a:rPr lang="en-US" sz="2200" dirty="0"/>
              <a:t>Simple definition: "Getting the right product to the right place, at the right time, in the right condition, at the right cost"</a:t>
            </a:r>
          </a:p>
          <a:p>
            <a:pPr>
              <a:buFont typeface="Wingdings" panose="05000000000000000000" pitchFamily="2" charset="2"/>
              <a:buChar char="§"/>
            </a:pPr>
            <a:r>
              <a:rPr lang="en-US" sz="2200" dirty="0"/>
              <a:t>Example: Moving timber from Cameroon forests </a:t>
            </a:r>
            <a:br>
              <a:rPr lang="pl-PL" sz="2200" dirty="0"/>
            </a:br>
            <a:r>
              <a:rPr lang="en-US" sz="2200" dirty="0"/>
              <a:t>to furniture factory in Douala</a:t>
            </a:r>
          </a:p>
          <a:p>
            <a:pPr marL="0" indent="0">
              <a:buNone/>
            </a:pP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5F4DA-6519-2E95-67EA-4FE677A890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BF77A-2E1A-EF00-9548-4783B04D89D1}"/>
              </a:ext>
            </a:extLst>
          </p:cNvPr>
          <p:cNvSpPr>
            <a:spLocks noGrp="1"/>
          </p:cNvSpPr>
          <p:nvPr>
            <p:ph type="title"/>
          </p:nvPr>
        </p:nvSpPr>
        <p:spPr>
          <a:xfrm>
            <a:off x="603252" y="539751"/>
            <a:ext cx="5206997" cy="717551"/>
          </a:xfrm>
        </p:spPr>
        <p:txBody>
          <a:bodyPr/>
          <a:lstStyle/>
          <a:p>
            <a:r>
              <a:rPr lang="pl-PL" dirty="0" err="1"/>
              <a:t>What</a:t>
            </a:r>
            <a:r>
              <a:rPr lang="pl-PL" dirty="0"/>
              <a:t> </a:t>
            </a:r>
            <a:r>
              <a:rPr lang="pl-PL" dirty="0" err="1"/>
              <a:t>is</a:t>
            </a:r>
            <a:r>
              <a:rPr lang="pl-PL" dirty="0"/>
              <a:t> </a:t>
            </a:r>
            <a:r>
              <a:rPr lang="pl-PL" dirty="0" err="1"/>
              <a:t>Procurement</a:t>
            </a:r>
            <a:r>
              <a:rPr lang="pl-PL" dirty="0"/>
              <a:t>?</a:t>
            </a:r>
          </a:p>
        </p:txBody>
      </p:sp>
      <p:sp>
        <p:nvSpPr>
          <p:cNvPr id="3" name="Text Placeholder 2">
            <a:extLst>
              <a:ext uri="{FF2B5EF4-FFF2-40B4-BE49-F238E27FC236}">
                <a16:creationId xmlns:a16="http://schemas.microsoft.com/office/drawing/2014/main" id="{55C5BA53-FC61-82E0-81BD-B8FC23B39A85}"/>
              </a:ext>
            </a:extLst>
          </p:cNvPr>
          <p:cNvSpPr>
            <a:spLocks noGrp="1"/>
          </p:cNvSpPr>
          <p:nvPr>
            <p:ph type="body" sz="half" idx="1"/>
          </p:nvPr>
        </p:nvSpPr>
        <p:spPr/>
        <p:txBody>
          <a:bodyPr>
            <a:normAutofit/>
          </a:bodyPr>
          <a:lstStyle/>
          <a:p>
            <a:pPr marL="0" indent="0">
              <a:buNone/>
            </a:pPr>
            <a:r>
              <a:rPr lang="en-US" sz="2600" dirty="0"/>
              <a:t>The process of finding, acquiring, buying goods and services from external sources</a:t>
            </a:r>
            <a:r>
              <a:rPr lang="pl-PL" sz="2600" dirty="0"/>
              <a:t>.</a:t>
            </a:r>
          </a:p>
          <a:p>
            <a:pPr>
              <a:buFont typeface="Wingdings" panose="05000000000000000000" pitchFamily="2" charset="2"/>
              <a:buChar char="§"/>
            </a:pPr>
            <a:r>
              <a:rPr lang="en-US" sz="2200" dirty="0"/>
              <a:t>Includes: Identifying needs, selecting suppliers, </a:t>
            </a:r>
            <a:br>
              <a:rPr lang="pl-PL" sz="2200" dirty="0"/>
            </a:br>
            <a:r>
              <a:rPr lang="en-US" sz="2200" dirty="0"/>
              <a:t>negotiating prices, placing orders</a:t>
            </a:r>
          </a:p>
          <a:p>
            <a:pPr>
              <a:buFont typeface="Wingdings" panose="05000000000000000000" pitchFamily="2" charset="2"/>
              <a:buChar char="§"/>
            </a:pPr>
            <a:r>
              <a:rPr lang="en-US" sz="2200" dirty="0"/>
              <a:t>Example: A hospital in Brazzaville procuring medical supplies from various suppliers</a:t>
            </a:r>
          </a:p>
          <a:p>
            <a:pPr marL="0" indent="0">
              <a:buNone/>
            </a:pPr>
            <a:endParaRPr lang="pl-PL" dirty="0"/>
          </a:p>
        </p:txBody>
      </p:sp>
    </p:spTree>
    <p:extLst>
      <p:ext uri="{BB962C8B-B14F-4D97-AF65-F5344CB8AC3E}">
        <p14:creationId xmlns:p14="http://schemas.microsoft.com/office/powerpoint/2010/main" val="184755631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CF52-6FAE-1DC5-84F5-58EB425786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D6107-91B7-F972-FFCC-C7848093A7BD}"/>
              </a:ext>
            </a:extLst>
          </p:cNvPr>
          <p:cNvSpPr>
            <a:spLocks noGrp="1"/>
          </p:cNvSpPr>
          <p:nvPr>
            <p:ph type="title"/>
          </p:nvPr>
        </p:nvSpPr>
        <p:spPr>
          <a:xfrm>
            <a:off x="603252" y="539751"/>
            <a:ext cx="7664448" cy="717551"/>
          </a:xfrm>
        </p:spPr>
        <p:txBody>
          <a:bodyPr/>
          <a:lstStyle/>
          <a:p>
            <a:r>
              <a:rPr lang="pl-PL" dirty="0" err="1"/>
              <a:t>What</a:t>
            </a:r>
            <a:r>
              <a:rPr lang="pl-PL" dirty="0"/>
              <a:t> </a:t>
            </a:r>
            <a:r>
              <a:rPr lang="pl-PL" dirty="0" err="1"/>
              <a:t>is</a:t>
            </a:r>
            <a:r>
              <a:rPr lang="pl-PL" dirty="0"/>
              <a:t> Supply Management?</a:t>
            </a:r>
          </a:p>
        </p:txBody>
      </p:sp>
      <p:sp>
        <p:nvSpPr>
          <p:cNvPr id="3" name="Text Placeholder 2">
            <a:extLst>
              <a:ext uri="{FF2B5EF4-FFF2-40B4-BE49-F238E27FC236}">
                <a16:creationId xmlns:a16="http://schemas.microsoft.com/office/drawing/2014/main" id="{DF4BB4DC-11CE-050A-0C95-3E875591D0E3}"/>
              </a:ext>
            </a:extLst>
          </p:cNvPr>
          <p:cNvSpPr>
            <a:spLocks noGrp="1"/>
          </p:cNvSpPr>
          <p:nvPr>
            <p:ph type="body" sz="half" idx="1"/>
          </p:nvPr>
        </p:nvSpPr>
        <p:spPr/>
        <p:txBody>
          <a:bodyPr>
            <a:normAutofit/>
          </a:bodyPr>
          <a:lstStyle/>
          <a:p>
            <a:pPr marL="0" indent="0">
              <a:buNone/>
            </a:pPr>
            <a:r>
              <a:rPr lang="en-US" sz="2600" dirty="0"/>
              <a:t>Strategic coordination of purchasing, supplier relationships, and entire supply network to achieve business goals.</a:t>
            </a:r>
          </a:p>
          <a:p>
            <a:pPr>
              <a:buFont typeface="Wingdings" panose="05000000000000000000" pitchFamily="2" charset="2"/>
              <a:buChar char="§"/>
            </a:pPr>
            <a:r>
              <a:rPr lang="en-US" sz="2200" dirty="0"/>
              <a:t>Broader than just buying - includes planning, </a:t>
            </a:r>
            <a:br>
              <a:rPr lang="pl-PL" sz="2200" dirty="0"/>
            </a:br>
            <a:r>
              <a:rPr lang="en-US" sz="2200" dirty="0"/>
              <a:t>risk management, quality control</a:t>
            </a:r>
          </a:p>
          <a:p>
            <a:pPr>
              <a:buFont typeface="Wingdings" panose="05000000000000000000" pitchFamily="2" charset="2"/>
              <a:buChar char="§"/>
            </a:pPr>
            <a:r>
              <a:rPr lang="en-US" sz="2200" dirty="0"/>
              <a:t>Example: Managing all suppliers for a textile factory </a:t>
            </a:r>
            <a:br>
              <a:rPr lang="pl-PL" sz="2200" dirty="0"/>
            </a:br>
            <a:r>
              <a:rPr lang="en-US" sz="2200" dirty="0"/>
              <a:t>in Yaoundé</a:t>
            </a:r>
          </a:p>
          <a:p>
            <a:pPr marL="0" indent="0">
              <a:buNone/>
            </a:pPr>
            <a:endParaRPr lang="pl-PL" dirty="0"/>
          </a:p>
        </p:txBody>
      </p:sp>
    </p:spTree>
    <p:extLst>
      <p:ext uri="{BB962C8B-B14F-4D97-AF65-F5344CB8AC3E}">
        <p14:creationId xmlns:p14="http://schemas.microsoft.com/office/powerpoint/2010/main" val="72755354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E9BB8582-7F1B-4730-8E6D-40FB7485E7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TotalTime>
  <Words>756</Words>
  <Application>Microsoft Office PowerPoint</Application>
  <PresentationFormat>Widescreen</PresentationFormat>
  <Paragraphs>73</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Arial Rounded MT Bold</vt:lpstr>
      <vt:lpstr>Calibri</vt:lpstr>
      <vt:lpstr>Helvetica Neue</vt:lpstr>
      <vt:lpstr>Helvetica Neue Medium</vt:lpstr>
      <vt:lpstr>Montserrat Regular</vt:lpstr>
      <vt:lpstr>Wingdings</vt:lpstr>
      <vt:lpstr>21_BasicWhite</vt:lpstr>
      <vt:lpstr>What is Logistics?</vt:lpstr>
      <vt:lpstr>Road Transportation Systems Engineering Development in the Sub-Saharan Africa – Modern EU Master Programme &amp; Capacity Building</vt:lpstr>
      <vt:lpstr>PowerPoint Presentation</vt:lpstr>
      <vt:lpstr>Learning Objectives </vt:lpstr>
      <vt:lpstr>Evolution: Purchasing → Supply Management  </vt:lpstr>
      <vt:lpstr>What Changed?  Traditional vs. Modern  </vt:lpstr>
      <vt:lpstr>What is Logistics?  </vt:lpstr>
      <vt:lpstr>What is Procurement?</vt:lpstr>
      <vt:lpstr>What is Supply Management?</vt:lpstr>
      <vt:lpstr>What is a Supply Chain?</vt:lpstr>
      <vt:lpstr>The Supply Chain Mix: Key Activities  </vt:lpstr>
      <vt:lpstr>PowerPoint Presentation</vt:lpstr>
      <vt:lpstr>Real Example: Cocoa to Chocolate  </vt:lpstr>
      <vt:lpstr>Push vs. Pull Systems</vt:lpstr>
      <vt:lpstr>Push vs. Pull: Which is Better?  </vt:lpstr>
      <vt:lpstr>PowerPoint Presentation</vt:lpstr>
      <vt:lpstr>Why Supply Chain Matters  for Business  </vt:lpstr>
      <vt:lpstr>Success Stories: Companies  with Great Supply Chains</vt:lpstr>
      <vt:lpstr>Why Study Supply Management?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18</cp:revision>
  <dcterms:modified xsi:type="dcterms:W3CDTF">2026-05-04T16:40:20Z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