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56" r:id="rId2"/>
    <p:sldId id="257" r:id="rId3"/>
    <p:sldId id="317" r:id="rId4"/>
    <p:sldId id="451" r:id="rId5"/>
    <p:sldId id="398" r:id="rId6"/>
    <p:sldId id="399" r:id="rId7"/>
    <p:sldId id="258" r:id="rId8"/>
    <p:sldId id="400" r:id="rId9"/>
    <p:sldId id="401" r:id="rId10"/>
    <p:sldId id="402" r:id="rId11"/>
    <p:sldId id="452" r:id="rId12"/>
    <p:sldId id="318" r:id="rId13"/>
    <p:sldId id="407" r:id="rId14"/>
    <p:sldId id="403" r:id="rId15"/>
    <p:sldId id="319" r:id="rId16"/>
    <p:sldId id="320" r:id="rId17"/>
    <p:sldId id="409" r:id="rId18"/>
    <p:sldId id="321" r:id="rId19"/>
    <p:sldId id="412" r:id="rId20"/>
    <p:sldId id="322" r:id="rId21"/>
    <p:sldId id="413" r:id="rId22"/>
    <p:sldId id="414" r:id="rId23"/>
    <p:sldId id="397" r:id="rId24"/>
    <p:sldId id="415" r:id="rId25"/>
    <p:sldId id="450" r:id="rId26"/>
    <p:sldId id="421" r:id="rId27"/>
    <p:sldId id="418" r:id="rId28"/>
    <p:sldId id="425" r:id="rId29"/>
    <p:sldId id="426" r:id="rId30"/>
    <p:sldId id="427" r:id="rId31"/>
    <p:sldId id="453" r:id="rId32"/>
    <p:sldId id="454" r:id="rId33"/>
    <p:sldId id="455" r:id="rId34"/>
    <p:sldId id="456" r:id="rId35"/>
    <p:sldId id="459" r:id="rId36"/>
    <p:sldId id="457" r:id="rId37"/>
    <p:sldId id="458"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jz9igS4bDmtRAvsWY3m98qidb74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60"/>
  </p:normalViewPr>
  <p:slideViewPr>
    <p:cSldViewPr snapToGrid="0">
      <p:cViewPr varScale="1">
        <p:scale>
          <a:sx n="76" d="100"/>
          <a:sy n="76" d="100"/>
        </p:scale>
        <p:origin x="941"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79"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B8AF8-8971-434C-B664-9BA47517FE23}" type="doc">
      <dgm:prSet loTypeId="urn:microsoft.com/office/officeart/2005/8/layout/gear1" loCatId="cycle" qsTypeId="urn:microsoft.com/office/officeart/2005/8/quickstyle/simple1" qsCatId="simple" csTypeId="urn:microsoft.com/office/officeart/2005/8/colors/accent0_1" csCatId="mainScheme" phldr="1"/>
      <dgm:spPr/>
    </dgm:pt>
    <dgm:pt modelId="{AA0EBD42-2125-4928-B0F0-ADC0BB151B14}">
      <dgm:prSet phldrT="[Tekst]"/>
      <dgm:spPr/>
      <dgm:t>
        <a:bodyPr/>
        <a:lstStyle/>
        <a:p>
          <a:r>
            <a:rPr lang="pl-PL" dirty="0"/>
            <a:t>Open Data</a:t>
          </a:r>
        </a:p>
      </dgm:t>
    </dgm:pt>
    <dgm:pt modelId="{B846B4AC-1112-4E62-9F3B-4056FE4AE04C}" type="parTrans" cxnId="{03C32718-03E4-43F0-8643-3446E1C3DF20}">
      <dgm:prSet/>
      <dgm:spPr/>
      <dgm:t>
        <a:bodyPr/>
        <a:lstStyle/>
        <a:p>
          <a:endParaRPr lang="pl-PL"/>
        </a:p>
      </dgm:t>
    </dgm:pt>
    <dgm:pt modelId="{9388ED06-633F-4A5C-A434-979C31723411}" type="sibTrans" cxnId="{03C32718-03E4-43F0-8643-3446E1C3DF20}">
      <dgm:prSet/>
      <dgm:spPr/>
      <dgm:t>
        <a:bodyPr/>
        <a:lstStyle/>
        <a:p>
          <a:endParaRPr lang="pl-PL"/>
        </a:p>
      </dgm:t>
    </dgm:pt>
    <dgm:pt modelId="{5FF206FC-B379-484A-B9D8-6991AAD60E1A}">
      <dgm:prSet phldrT="[Tekst]"/>
      <dgm:spPr/>
      <dgm:t>
        <a:bodyPr/>
        <a:lstStyle/>
        <a:p>
          <a:r>
            <a:rPr lang="pl-PL" dirty="0"/>
            <a:t>NAP</a:t>
          </a:r>
        </a:p>
      </dgm:t>
    </dgm:pt>
    <dgm:pt modelId="{77168C21-2CD4-44F5-B29D-59BEA086D6C3}" type="parTrans" cxnId="{7162C92E-AC81-4575-BA54-CCC5E95E8F26}">
      <dgm:prSet/>
      <dgm:spPr/>
      <dgm:t>
        <a:bodyPr/>
        <a:lstStyle/>
        <a:p>
          <a:endParaRPr lang="pl-PL"/>
        </a:p>
      </dgm:t>
    </dgm:pt>
    <dgm:pt modelId="{605651E2-E152-44B1-812F-F4FAAF8DED61}" type="sibTrans" cxnId="{7162C92E-AC81-4575-BA54-CCC5E95E8F26}">
      <dgm:prSet/>
      <dgm:spPr/>
      <dgm:t>
        <a:bodyPr/>
        <a:lstStyle/>
        <a:p>
          <a:endParaRPr lang="pl-PL"/>
        </a:p>
      </dgm:t>
    </dgm:pt>
    <dgm:pt modelId="{55A3CA14-DA87-4615-8C40-93D458940F13}">
      <dgm:prSet/>
      <dgm:spPr/>
      <dgm:t>
        <a:bodyPr/>
        <a:lstStyle/>
        <a:p>
          <a:r>
            <a:rPr lang="pl-PL" dirty="0" err="1"/>
            <a:t>Waze</a:t>
          </a:r>
          <a:endParaRPr lang="pl-PL" dirty="0"/>
        </a:p>
      </dgm:t>
    </dgm:pt>
    <dgm:pt modelId="{15CE6302-E356-4570-9ABF-6C862FAEA1C8}" type="parTrans" cxnId="{D2A3B48F-A5DD-474A-AF3E-2B2A7595AFCF}">
      <dgm:prSet/>
      <dgm:spPr/>
      <dgm:t>
        <a:bodyPr/>
        <a:lstStyle/>
        <a:p>
          <a:endParaRPr lang="pl-PL"/>
        </a:p>
      </dgm:t>
    </dgm:pt>
    <dgm:pt modelId="{DC37DA58-71C4-49FA-BFB6-14B5E892AF11}" type="sibTrans" cxnId="{D2A3B48F-A5DD-474A-AF3E-2B2A7595AFCF}">
      <dgm:prSet/>
      <dgm:spPr/>
      <dgm:t>
        <a:bodyPr/>
        <a:lstStyle/>
        <a:p>
          <a:endParaRPr lang="pl-PL"/>
        </a:p>
      </dgm:t>
    </dgm:pt>
    <dgm:pt modelId="{D3AA6AF5-6791-4902-8BA1-00AF54B8521B}" type="pres">
      <dgm:prSet presAssocID="{4A2B8AF8-8971-434C-B664-9BA47517FE23}" presName="composite" presStyleCnt="0">
        <dgm:presLayoutVars>
          <dgm:chMax val="3"/>
          <dgm:animLvl val="lvl"/>
          <dgm:resizeHandles val="exact"/>
        </dgm:presLayoutVars>
      </dgm:prSet>
      <dgm:spPr/>
    </dgm:pt>
    <dgm:pt modelId="{115E07A6-E806-4BB9-A43B-828F02E89E6B}" type="pres">
      <dgm:prSet presAssocID="{AA0EBD42-2125-4928-B0F0-ADC0BB151B14}" presName="gear1" presStyleLbl="node1" presStyleIdx="0" presStyleCnt="3" custLinFactNeighborX="6863" custLinFactNeighborY="-2574">
        <dgm:presLayoutVars>
          <dgm:chMax val="1"/>
          <dgm:bulletEnabled val="1"/>
        </dgm:presLayoutVars>
      </dgm:prSet>
      <dgm:spPr/>
    </dgm:pt>
    <dgm:pt modelId="{7963AF46-0B42-4311-9605-779F09A9FAEC}" type="pres">
      <dgm:prSet presAssocID="{AA0EBD42-2125-4928-B0F0-ADC0BB151B14}" presName="gear1srcNode" presStyleLbl="node1" presStyleIdx="0" presStyleCnt="3"/>
      <dgm:spPr/>
    </dgm:pt>
    <dgm:pt modelId="{67378F0B-CFDC-4170-A2C5-7EC4B332CBD4}" type="pres">
      <dgm:prSet presAssocID="{AA0EBD42-2125-4928-B0F0-ADC0BB151B14}" presName="gear1dstNode" presStyleLbl="node1" presStyleIdx="0" presStyleCnt="3"/>
      <dgm:spPr/>
    </dgm:pt>
    <dgm:pt modelId="{180790EC-8146-4748-A8DD-B996EF0ECEB6}" type="pres">
      <dgm:prSet presAssocID="{55A3CA14-DA87-4615-8C40-93D458940F13}" presName="gear2" presStyleLbl="node1" presStyleIdx="1" presStyleCnt="3">
        <dgm:presLayoutVars>
          <dgm:chMax val="1"/>
          <dgm:bulletEnabled val="1"/>
        </dgm:presLayoutVars>
      </dgm:prSet>
      <dgm:spPr/>
    </dgm:pt>
    <dgm:pt modelId="{8885B398-6CDD-4AAE-9A6E-32DCDAEE723B}" type="pres">
      <dgm:prSet presAssocID="{55A3CA14-DA87-4615-8C40-93D458940F13}" presName="gear2srcNode" presStyleLbl="node1" presStyleIdx="1" presStyleCnt="3"/>
      <dgm:spPr/>
    </dgm:pt>
    <dgm:pt modelId="{8C4F94EE-12D5-4100-A984-E66166B9415C}" type="pres">
      <dgm:prSet presAssocID="{55A3CA14-DA87-4615-8C40-93D458940F13}" presName="gear2dstNode" presStyleLbl="node1" presStyleIdx="1" presStyleCnt="3"/>
      <dgm:spPr/>
    </dgm:pt>
    <dgm:pt modelId="{6B115B7F-8063-4E60-883A-8A09B0E6B9AA}" type="pres">
      <dgm:prSet presAssocID="{5FF206FC-B379-484A-B9D8-6991AAD60E1A}" presName="gear3" presStyleLbl="node1" presStyleIdx="2" presStyleCnt="3"/>
      <dgm:spPr/>
    </dgm:pt>
    <dgm:pt modelId="{2A0F9635-0AF3-4939-BEAC-110F485016E3}" type="pres">
      <dgm:prSet presAssocID="{5FF206FC-B379-484A-B9D8-6991AAD60E1A}" presName="gear3tx" presStyleLbl="node1" presStyleIdx="2" presStyleCnt="3">
        <dgm:presLayoutVars>
          <dgm:chMax val="1"/>
          <dgm:bulletEnabled val="1"/>
        </dgm:presLayoutVars>
      </dgm:prSet>
      <dgm:spPr/>
    </dgm:pt>
    <dgm:pt modelId="{6780AFF9-2DB8-4D65-8DC7-916D7B88F46E}" type="pres">
      <dgm:prSet presAssocID="{5FF206FC-B379-484A-B9D8-6991AAD60E1A}" presName="gear3srcNode" presStyleLbl="node1" presStyleIdx="2" presStyleCnt="3"/>
      <dgm:spPr/>
    </dgm:pt>
    <dgm:pt modelId="{B3C94D2B-C94E-4271-9A5B-7C8DE8DD2262}" type="pres">
      <dgm:prSet presAssocID="{5FF206FC-B379-484A-B9D8-6991AAD60E1A}" presName="gear3dstNode" presStyleLbl="node1" presStyleIdx="2" presStyleCnt="3"/>
      <dgm:spPr/>
    </dgm:pt>
    <dgm:pt modelId="{8B58714B-3C40-47DB-B1C9-436AD9D174D4}" type="pres">
      <dgm:prSet presAssocID="{9388ED06-633F-4A5C-A434-979C31723411}" presName="connector1" presStyleLbl="sibTrans2D1" presStyleIdx="0" presStyleCnt="3"/>
      <dgm:spPr/>
    </dgm:pt>
    <dgm:pt modelId="{0EB09325-36AB-4461-B0CC-D731568E0AE5}" type="pres">
      <dgm:prSet presAssocID="{DC37DA58-71C4-49FA-BFB6-14B5E892AF11}" presName="connector2" presStyleLbl="sibTrans2D1" presStyleIdx="1" presStyleCnt="3"/>
      <dgm:spPr/>
    </dgm:pt>
    <dgm:pt modelId="{9DD76140-0558-4B04-82B8-1A9833A36430}" type="pres">
      <dgm:prSet presAssocID="{605651E2-E152-44B1-812F-F4FAAF8DED61}" presName="connector3" presStyleLbl="sibTrans2D1" presStyleIdx="2" presStyleCnt="3" custAng="999385"/>
      <dgm:spPr/>
    </dgm:pt>
  </dgm:ptLst>
  <dgm:cxnLst>
    <dgm:cxn modelId="{4C40AC04-848A-4E6C-95EB-4EA2F4DE8165}" type="presOf" srcId="{5FF206FC-B379-484A-B9D8-6991AAD60E1A}" destId="{6780AFF9-2DB8-4D65-8DC7-916D7B88F46E}" srcOrd="2" destOrd="0" presId="urn:microsoft.com/office/officeart/2005/8/layout/gear1"/>
    <dgm:cxn modelId="{AFF0C613-F7EF-4DEC-8567-E0D252811DAF}" type="presOf" srcId="{4A2B8AF8-8971-434C-B664-9BA47517FE23}" destId="{D3AA6AF5-6791-4902-8BA1-00AF54B8521B}" srcOrd="0" destOrd="0" presId="urn:microsoft.com/office/officeart/2005/8/layout/gear1"/>
    <dgm:cxn modelId="{03C32718-03E4-43F0-8643-3446E1C3DF20}" srcId="{4A2B8AF8-8971-434C-B664-9BA47517FE23}" destId="{AA0EBD42-2125-4928-B0F0-ADC0BB151B14}" srcOrd="0" destOrd="0" parTransId="{B846B4AC-1112-4E62-9F3B-4056FE4AE04C}" sibTransId="{9388ED06-633F-4A5C-A434-979C31723411}"/>
    <dgm:cxn modelId="{63581C25-58B1-41B0-B766-039BB6E4B015}" type="presOf" srcId="{5FF206FC-B379-484A-B9D8-6991AAD60E1A}" destId="{2A0F9635-0AF3-4939-BEAC-110F485016E3}" srcOrd="1" destOrd="0" presId="urn:microsoft.com/office/officeart/2005/8/layout/gear1"/>
    <dgm:cxn modelId="{9CD06D2E-76EC-46E7-B305-977C1A66857A}" type="presOf" srcId="{55A3CA14-DA87-4615-8C40-93D458940F13}" destId="{180790EC-8146-4748-A8DD-B996EF0ECEB6}" srcOrd="0" destOrd="0" presId="urn:microsoft.com/office/officeart/2005/8/layout/gear1"/>
    <dgm:cxn modelId="{7162C92E-AC81-4575-BA54-CCC5E95E8F26}" srcId="{4A2B8AF8-8971-434C-B664-9BA47517FE23}" destId="{5FF206FC-B379-484A-B9D8-6991AAD60E1A}" srcOrd="2" destOrd="0" parTransId="{77168C21-2CD4-44F5-B29D-59BEA086D6C3}" sibTransId="{605651E2-E152-44B1-812F-F4FAAF8DED61}"/>
    <dgm:cxn modelId="{E260CD44-0C49-43D9-BF2F-C2562CA9D905}" type="presOf" srcId="{AA0EBD42-2125-4928-B0F0-ADC0BB151B14}" destId="{7963AF46-0B42-4311-9605-779F09A9FAEC}" srcOrd="1" destOrd="0" presId="urn:microsoft.com/office/officeart/2005/8/layout/gear1"/>
    <dgm:cxn modelId="{10D7D46A-9217-4D05-9283-D98D88DE67E1}" type="presOf" srcId="{5FF206FC-B379-484A-B9D8-6991AAD60E1A}" destId="{6B115B7F-8063-4E60-883A-8A09B0E6B9AA}" srcOrd="0" destOrd="0" presId="urn:microsoft.com/office/officeart/2005/8/layout/gear1"/>
    <dgm:cxn modelId="{08CE054E-DE8F-4808-A281-ECD6178DB9EA}" type="presOf" srcId="{55A3CA14-DA87-4615-8C40-93D458940F13}" destId="{8C4F94EE-12D5-4100-A984-E66166B9415C}" srcOrd="2" destOrd="0" presId="urn:microsoft.com/office/officeart/2005/8/layout/gear1"/>
    <dgm:cxn modelId="{ADF8A56F-FFCE-4691-87C6-66E09CCF593A}" type="presOf" srcId="{AA0EBD42-2125-4928-B0F0-ADC0BB151B14}" destId="{67378F0B-CFDC-4170-A2C5-7EC4B332CBD4}" srcOrd="2" destOrd="0" presId="urn:microsoft.com/office/officeart/2005/8/layout/gear1"/>
    <dgm:cxn modelId="{CD4C2B75-65A6-4BDC-AEB6-BFBF2A388C33}" type="presOf" srcId="{55A3CA14-DA87-4615-8C40-93D458940F13}" destId="{8885B398-6CDD-4AAE-9A6E-32DCDAEE723B}" srcOrd="1" destOrd="0" presId="urn:microsoft.com/office/officeart/2005/8/layout/gear1"/>
    <dgm:cxn modelId="{D2A3B48F-A5DD-474A-AF3E-2B2A7595AFCF}" srcId="{4A2B8AF8-8971-434C-B664-9BA47517FE23}" destId="{55A3CA14-DA87-4615-8C40-93D458940F13}" srcOrd="1" destOrd="0" parTransId="{15CE6302-E356-4570-9ABF-6C862FAEA1C8}" sibTransId="{DC37DA58-71C4-49FA-BFB6-14B5E892AF11}"/>
    <dgm:cxn modelId="{C4E9149D-776B-4AC6-A33A-773229EB4B5D}" type="presOf" srcId="{605651E2-E152-44B1-812F-F4FAAF8DED61}" destId="{9DD76140-0558-4B04-82B8-1A9833A36430}" srcOrd="0" destOrd="0" presId="urn:microsoft.com/office/officeart/2005/8/layout/gear1"/>
    <dgm:cxn modelId="{D7ACC8A3-64CC-4771-83E6-0E9347FEF6E8}" type="presOf" srcId="{5FF206FC-B379-484A-B9D8-6991AAD60E1A}" destId="{B3C94D2B-C94E-4271-9A5B-7C8DE8DD2262}" srcOrd="3" destOrd="0" presId="urn:microsoft.com/office/officeart/2005/8/layout/gear1"/>
    <dgm:cxn modelId="{F8EEC8C4-0F1A-4E92-B51A-3C8CBC8C4198}" type="presOf" srcId="{AA0EBD42-2125-4928-B0F0-ADC0BB151B14}" destId="{115E07A6-E806-4BB9-A43B-828F02E89E6B}" srcOrd="0" destOrd="0" presId="urn:microsoft.com/office/officeart/2005/8/layout/gear1"/>
    <dgm:cxn modelId="{1EC392CB-1830-4218-BCE0-FC7E8A8899B9}" type="presOf" srcId="{DC37DA58-71C4-49FA-BFB6-14B5E892AF11}" destId="{0EB09325-36AB-4461-B0CC-D731568E0AE5}" srcOrd="0" destOrd="0" presId="urn:microsoft.com/office/officeart/2005/8/layout/gear1"/>
    <dgm:cxn modelId="{17CEFFFF-10C2-4C33-A70C-5D88689DBFE9}" type="presOf" srcId="{9388ED06-633F-4A5C-A434-979C31723411}" destId="{8B58714B-3C40-47DB-B1C9-436AD9D174D4}" srcOrd="0" destOrd="0" presId="urn:microsoft.com/office/officeart/2005/8/layout/gear1"/>
    <dgm:cxn modelId="{13B5815F-DE52-4551-8BAD-63296EE631A2}" type="presParOf" srcId="{D3AA6AF5-6791-4902-8BA1-00AF54B8521B}" destId="{115E07A6-E806-4BB9-A43B-828F02E89E6B}" srcOrd="0" destOrd="0" presId="urn:microsoft.com/office/officeart/2005/8/layout/gear1"/>
    <dgm:cxn modelId="{20BAF277-2AE5-4854-B05E-87A8598357A6}" type="presParOf" srcId="{D3AA6AF5-6791-4902-8BA1-00AF54B8521B}" destId="{7963AF46-0B42-4311-9605-779F09A9FAEC}" srcOrd="1" destOrd="0" presId="urn:microsoft.com/office/officeart/2005/8/layout/gear1"/>
    <dgm:cxn modelId="{CB0B182D-18F5-4B52-A9EE-93A830C7FDFF}" type="presParOf" srcId="{D3AA6AF5-6791-4902-8BA1-00AF54B8521B}" destId="{67378F0B-CFDC-4170-A2C5-7EC4B332CBD4}" srcOrd="2" destOrd="0" presId="urn:microsoft.com/office/officeart/2005/8/layout/gear1"/>
    <dgm:cxn modelId="{EF007DE1-22BE-4D5A-810F-F2803B437F45}" type="presParOf" srcId="{D3AA6AF5-6791-4902-8BA1-00AF54B8521B}" destId="{180790EC-8146-4748-A8DD-B996EF0ECEB6}" srcOrd="3" destOrd="0" presId="urn:microsoft.com/office/officeart/2005/8/layout/gear1"/>
    <dgm:cxn modelId="{DED932F8-A0E3-41E4-807B-07A1230BA2DD}" type="presParOf" srcId="{D3AA6AF5-6791-4902-8BA1-00AF54B8521B}" destId="{8885B398-6CDD-4AAE-9A6E-32DCDAEE723B}" srcOrd="4" destOrd="0" presId="urn:microsoft.com/office/officeart/2005/8/layout/gear1"/>
    <dgm:cxn modelId="{9ECC9788-5A0E-414E-8121-2E502EDEF914}" type="presParOf" srcId="{D3AA6AF5-6791-4902-8BA1-00AF54B8521B}" destId="{8C4F94EE-12D5-4100-A984-E66166B9415C}" srcOrd="5" destOrd="0" presId="urn:microsoft.com/office/officeart/2005/8/layout/gear1"/>
    <dgm:cxn modelId="{0B9F7210-B4E5-42F6-BCE1-52BEDBBE2285}" type="presParOf" srcId="{D3AA6AF5-6791-4902-8BA1-00AF54B8521B}" destId="{6B115B7F-8063-4E60-883A-8A09B0E6B9AA}" srcOrd="6" destOrd="0" presId="urn:microsoft.com/office/officeart/2005/8/layout/gear1"/>
    <dgm:cxn modelId="{520B61FC-D5A0-4E9A-826C-D2936038BCF4}" type="presParOf" srcId="{D3AA6AF5-6791-4902-8BA1-00AF54B8521B}" destId="{2A0F9635-0AF3-4939-BEAC-110F485016E3}" srcOrd="7" destOrd="0" presId="urn:microsoft.com/office/officeart/2005/8/layout/gear1"/>
    <dgm:cxn modelId="{E6ED1461-F2A2-49D2-AE16-713B9CDA36AE}" type="presParOf" srcId="{D3AA6AF5-6791-4902-8BA1-00AF54B8521B}" destId="{6780AFF9-2DB8-4D65-8DC7-916D7B88F46E}" srcOrd="8" destOrd="0" presId="urn:microsoft.com/office/officeart/2005/8/layout/gear1"/>
    <dgm:cxn modelId="{831E8180-01DB-4EDC-8624-7C09F09DEDF9}" type="presParOf" srcId="{D3AA6AF5-6791-4902-8BA1-00AF54B8521B}" destId="{B3C94D2B-C94E-4271-9A5B-7C8DE8DD2262}" srcOrd="9" destOrd="0" presId="urn:microsoft.com/office/officeart/2005/8/layout/gear1"/>
    <dgm:cxn modelId="{EDE7D6B0-04B4-4E9F-A189-F6A8089DF4E9}" type="presParOf" srcId="{D3AA6AF5-6791-4902-8BA1-00AF54B8521B}" destId="{8B58714B-3C40-47DB-B1C9-436AD9D174D4}" srcOrd="10" destOrd="0" presId="urn:microsoft.com/office/officeart/2005/8/layout/gear1"/>
    <dgm:cxn modelId="{2C8840AC-371A-4E6E-A0CC-7A376AEE11C1}" type="presParOf" srcId="{D3AA6AF5-6791-4902-8BA1-00AF54B8521B}" destId="{0EB09325-36AB-4461-B0CC-D731568E0AE5}" srcOrd="11" destOrd="0" presId="urn:microsoft.com/office/officeart/2005/8/layout/gear1"/>
    <dgm:cxn modelId="{6246516D-240D-4DD8-B9CF-2A40506F9CD1}" type="presParOf" srcId="{D3AA6AF5-6791-4902-8BA1-00AF54B8521B}" destId="{9DD76140-0558-4B04-82B8-1A9833A36430}"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2B8AF8-8971-434C-B664-9BA47517FE23}" type="doc">
      <dgm:prSet loTypeId="urn:microsoft.com/office/officeart/2005/8/layout/gear1" loCatId="cycle" qsTypeId="urn:microsoft.com/office/officeart/2005/8/quickstyle/simple1" qsCatId="simple" csTypeId="urn:microsoft.com/office/officeart/2005/8/colors/accent0_1" csCatId="mainScheme" phldr="1"/>
      <dgm:spPr/>
    </dgm:pt>
    <dgm:pt modelId="{AA0EBD42-2125-4928-B0F0-ADC0BB151B14}">
      <dgm:prSet phldrT="[Tekst]" custT="1"/>
      <dgm:spPr/>
      <dgm:t>
        <a:bodyPr/>
        <a:lstStyle/>
        <a:p>
          <a:r>
            <a:rPr lang="pl-PL" sz="1400" dirty="0"/>
            <a:t>Google </a:t>
          </a:r>
          <a:r>
            <a:rPr lang="pl-PL" sz="1400" dirty="0" err="1"/>
            <a:t>Maps</a:t>
          </a:r>
          <a:endParaRPr lang="pl-PL" sz="1400" dirty="0"/>
        </a:p>
      </dgm:t>
    </dgm:pt>
    <dgm:pt modelId="{B846B4AC-1112-4E62-9F3B-4056FE4AE04C}" type="parTrans" cxnId="{03C32718-03E4-43F0-8643-3446E1C3DF20}">
      <dgm:prSet/>
      <dgm:spPr/>
      <dgm:t>
        <a:bodyPr/>
        <a:lstStyle/>
        <a:p>
          <a:endParaRPr lang="pl-PL"/>
        </a:p>
      </dgm:t>
    </dgm:pt>
    <dgm:pt modelId="{9388ED06-633F-4A5C-A434-979C31723411}" type="sibTrans" cxnId="{03C32718-03E4-43F0-8643-3446E1C3DF20}">
      <dgm:prSet/>
      <dgm:spPr/>
      <dgm:t>
        <a:bodyPr/>
        <a:lstStyle/>
        <a:p>
          <a:endParaRPr lang="pl-PL"/>
        </a:p>
      </dgm:t>
    </dgm:pt>
    <dgm:pt modelId="{CA6F3828-41FA-4CA6-9CF8-0ACD3E50A8CF}">
      <dgm:prSet phldrT="[Tekst]" custT="1"/>
      <dgm:spPr/>
      <dgm:t>
        <a:bodyPr/>
        <a:lstStyle/>
        <a:p>
          <a:r>
            <a:rPr lang="pl-PL" sz="1400" dirty="0"/>
            <a:t>Commercial </a:t>
          </a:r>
          <a:r>
            <a:rPr lang="pl-PL" sz="1400" dirty="0" err="1"/>
            <a:t>Apps</a:t>
          </a:r>
          <a:endParaRPr lang="pl-PL" sz="1400" dirty="0"/>
        </a:p>
      </dgm:t>
    </dgm:pt>
    <dgm:pt modelId="{373980D9-487F-4F53-9E90-64DB3609F285}" type="parTrans" cxnId="{5D064547-66D3-4F81-A335-4920E03C5A89}">
      <dgm:prSet/>
      <dgm:spPr/>
      <dgm:t>
        <a:bodyPr/>
        <a:lstStyle/>
        <a:p>
          <a:endParaRPr lang="pl-PL"/>
        </a:p>
      </dgm:t>
    </dgm:pt>
    <dgm:pt modelId="{3F0EF9FC-C759-41F5-8C4F-EFFA634C7C4A}" type="sibTrans" cxnId="{5D064547-66D3-4F81-A335-4920E03C5A89}">
      <dgm:prSet/>
      <dgm:spPr/>
      <dgm:t>
        <a:bodyPr/>
        <a:lstStyle/>
        <a:p>
          <a:endParaRPr lang="pl-PL"/>
        </a:p>
      </dgm:t>
    </dgm:pt>
    <dgm:pt modelId="{D3AA6AF5-6791-4902-8BA1-00AF54B8521B}" type="pres">
      <dgm:prSet presAssocID="{4A2B8AF8-8971-434C-B664-9BA47517FE23}" presName="composite" presStyleCnt="0">
        <dgm:presLayoutVars>
          <dgm:chMax val="3"/>
          <dgm:animLvl val="lvl"/>
          <dgm:resizeHandles val="exact"/>
        </dgm:presLayoutVars>
      </dgm:prSet>
      <dgm:spPr/>
    </dgm:pt>
    <dgm:pt modelId="{115E07A6-E806-4BB9-A43B-828F02E89E6B}" type="pres">
      <dgm:prSet presAssocID="{AA0EBD42-2125-4928-B0F0-ADC0BB151B14}" presName="gear1" presStyleLbl="node1" presStyleIdx="0" presStyleCnt="2" custLinFactNeighborX="-1102" custLinFactNeighborY="7159">
        <dgm:presLayoutVars>
          <dgm:chMax val="1"/>
          <dgm:bulletEnabled val="1"/>
        </dgm:presLayoutVars>
      </dgm:prSet>
      <dgm:spPr/>
    </dgm:pt>
    <dgm:pt modelId="{7963AF46-0B42-4311-9605-779F09A9FAEC}" type="pres">
      <dgm:prSet presAssocID="{AA0EBD42-2125-4928-B0F0-ADC0BB151B14}" presName="gear1srcNode" presStyleLbl="node1" presStyleIdx="0" presStyleCnt="2"/>
      <dgm:spPr/>
    </dgm:pt>
    <dgm:pt modelId="{67378F0B-CFDC-4170-A2C5-7EC4B332CBD4}" type="pres">
      <dgm:prSet presAssocID="{AA0EBD42-2125-4928-B0F0-ADC0BB151B14}" presName="gear1dstNode" presStyleLbl="node1" presStyleIdx="0" presStyleCnt="2"/>
      <dgm:spPr/>
    </dgm:pt>
    <dgm:pt modelId="{1B0740DF-B6EA-42AC-AF35-CF8C6EF96BF2}" type="pres">
      <dgm:prSet presAssocID="{CA6F3828-41FA-4CA6-9CF8-0ACD3E50A8CF}" presName="gear2" presStyleLbl="node1" presStyleIdx="1" presStyleCnt="2" custAng="0" custScaleX="126175" custScaleY="112580" custLinFactNeighborX="-2271" custLinFactNeighborY="-6061">
        <dgm:presLayoutVars>
          <dgm:chMax val="1"/>
          <dgm:bulletEnabled val="1"/>
        </dgm:presLayoutVars>
      </dgm:prSet>
      <dgm:spPr/>
    </dgm:pt>
    <dgm:pt modelId="{3A14EAFF-313C-447E-97F2-D0647D286084}" type="pres">
      <dgm:prSet presAssocID="{CA6F3828-41FA-4CA6-9CF8-0ACD3E50A8CF}" presName="gear2srcNode" presStyleLbl="node1" presStyleIdx="1" presStyleCnt="2"/>
      <dgm:spPr/>
    </dgm:pt>
    <dgm:pt modelId="{B42B59BD-446B-4313-B90C-88A8AA15F7A6}" type="pres">
      <dgm:prSet presAssocID="{CA6F3828-41FA-4CA6-9CF8-0ACD3E50A8CF}" presName="gear2dstNode" presStyleLbl="node1" presStyleIdx="1" presStyleCnt="2"/>
      <dgm:spPr/>
    </dgm:pt>
    <dgm:pt modelId="{8B58714B-3C40-47DB-B1C9-436AD9D174D4}" type="pres">
      <dgm:prSet presAssocID="{9388ED06-633F-4A5C-A434-979C31723411}" presName="connector1" presStyleLbl="sibTrans2D1" presStyleIdx="0" presStyleCnt="2" custAng="8809995" custLinFactNeighborX="-17462" custLinFactNeighborY="9104"/>
      <dgm:spPr/>
    </dgm:pt>
    <dgm:pt modelId="{4782A77E-A110-42FF-9351-AC097D391F76}" type="pres">
      <dgm:prSet presAssocID="{3F0EF9FC-C759-41F5-8C4F-EFFA634C7C4A}" presName="connector2" presStyleLbl="sibTrans2D1" presStyleIdx="1" presStyleCnt="2" custAng="20714720" custLinFactNeighborX="-2961" custLinFactNeighborY="-10659"/>
      <dgm:spPr/>
    </dgm:pt>
  </dgm:ptLst>
  <dgm:cxnLst>
    <dgm:cxn modelId="{03C32718-03E4-43F0-8643-3446E1C3DF20}" srcId="{4A2B8AF8-8971-434C-B664-9BA47517FE23}" destId="{AA0EBD42-2125-4928-B0F0-ADC0BB151B14}" srcOrd="0" destOrd="0" parTransId="{B846B4AC-1112-4E62-9F3B-4056FE4AE04C}" sibTransId="{9388ED06-633F-4A5C-A434-979C31723411}"/>
    <dgm:cxn modelId="{4616C223-3457-4405-A4C1-97BFA1FD36CC}" type="presOf" srcId="{AA0EBD42-2125-4928-B0F0-ADC0BB151B14}" destId="{115E07A6-E806-4BB9-A43B-828F02E89E6B}" srcOrd="0" destOrd="0" presId="urn:microsoft.com/office/officeart/2005/8/layout/gear1"/>
    <dgm:cxn modelId="{47217630-94BE-4496-8D86-84DCF44A4A50}" type="presOf" srcId="{AA0EBD42-2125-4928-B0F0-ADC0BB151B14}" destId="{67378F0B-CFDC-4170-A2C5-7EC4B332CBD4}" srcOrd="2" destOrd="0" presId="urn:microsoft.com/office/officeart/2005/8/layout/gear1"/>
    <dgm:cxn modelId="{D6554063-D185-4227-9360-652BFD06D3BB}" type="presOf" srcId="{CA6F3828-41FA-4CA6-9CF8-0ACD3E50A8CF}" destId="{1B0740DF-B6EA-42AC-AF35-CF8C6EF96BF2}" srcOrd="0" destOrd="0" presId="urn:microsoft.com/office/officeart/2005/8/layout/gear1"/>
    <dgm:cxn modelId="{5D064547-66D3-4F81-A335-4920E03C5A89}" srcId="{4A2B8AF8-8971-434C-B664-9BA47517FE23}" destId="{CA6F3828-41FA-4CA6-9CF8-0ACD3E50A8CF}" srcOrd="1" destOrd="0" parTransId="{373980D9-487F-4F53-9E90-64DB3609F285}" sibTransId="{3F0EF9FC-C759-41F5-8C4F-EFFA634C7C4A}"/>
    <dgm:cxn modelId="{D2604B50-B86E-4B4F-A791-9EBDE629FBAE}" type="presOf" srcId="{CA6F3828-41FA-4CA6-9CF8-0ACD3E50A8CF}" destId="{B42B59BD-446B-4313-B90C-88A8AA15F7A6}" srcOrd="2" destOrd="0" presId="urn:microsoft.com/office/officeart/2005/8/layout/gear1"/>
    <dgm:cxn modelId="{831DC273-7FC4-4443-BEB4-EC9AF565E3FE}" type="presOf" srcId="{3F0EF9FC-C759-41F5-8C4F-EFFA634C7C4A}" destId="{4782A77E-A110-42FF-9351-AC097D391F76}" srcOrd="0" destOrd="0" presId="urn:microsoft.com/office/officeart/2005/8/layout/gear1"/>
    <dgm:cxn modelId="{EDEB0775-F6FB-4C10-9B75-465D80A2DF56}" type="presOf" srcId="{4A2B8AF8-8971-434C-B664-9BA47517FE23}" destId="{D3AA6AF5-6791-4902-8BA1-00AF54B8521B}" srcOrd="0" destOrd="0" presId="urn:microsoft.com/office/officeart/2005/8/layout/gear1"/>
    <dgm:cxn modelId="{B5EDA383-2C21-4CAE-87B8-E2155EB37C96}" type="presOf" srcId="{9388ED06-633F-4A5C-A434-979C31723411}" destId="{8B58714B-3C40-47DB-B1C9-436AD9D174D4}" srcOrd="0" destOrd="0" presId="urn:microsoft.com/office/officeart/2005/8/layout/gear1"/>
    <dgm:cxn modelId="{CEB557D2-DB04-4F01-B770-69BA8C4B5E05}" type="presOf" srcId="{AA0EBD42-2125-4928-B0F0-ADC0BB151B14}" destId="{7963AF46-0B42-4311-9605-779F09A9FAEC}" srcOrd="1" destOrd="0" presId="urn:microsoft.com/office/officeart/2005/8/layout/gear1"/>
    <dgm:cxn modelId="{58CF11E2-94DC-4D68-8C8B-C2B072947C34}" type="presOf" srcId="{CA6F3828-41FA-4CA6-9CF8-0ACD3E50A8CF}" destId="{3A14EAFF-313C-447E-97F2-D0647D286084}" srcOrd="1" destOrd="0" presId="urn:microsoft.com/office/officeart/2005/8/layout/gear1"/>
    <dgm:cxn modelId="{F9E71C05-90DF-4F3D-9BCC-77A7D54F5B57}" type="presParOf" srcId="{D3AA6AF5-6791-4902-8BA1-00AF54B8521B}" destId="{115E07A6-E806-4BB9-A43B-828F02E89E6B}" srcOrd="0" destOrd="0" presId="urn:microsoft.com/office/officeart/2005/8/layout/gear1"/>
    <dgm:cxn modelId="{2A85E5C3-D07A-4DEA-8284-A2641F308268}" type="presParOf" srcId="{D3AA6AF5-6791-4902-8BA1-00AF54B8521B}" destId="{7963AF46-0B42-4311-9605-779F09A9FAEC}" srcOrd="1" destOrd="0" presId="urn:microsoft.com/office/officeart/2005/8/layout/gear1"/>
    <dgm:cxn modelId="{B65434FB-7569-451C-97A2-0131DD958643}" type="presParOf" srcId="{D3AA6AF5-6791-4902-8BA1-00AF54B8521B}" destId="{67378F0B-CFDC-4170-A2C5-7EC4B332CBD4}" srcOrd="2" destOrd="0" presId="urn:microsoft.com/office/officeart/2005/8/layout/gear1"/>
    <dgm:cxn modelId="{2E1F3FBF-67E8-4CE4-B2A0-FE3067409C44}" type="presParOf" srcId="{D3AA6AF5-6791-4902-8BA1-00AF54B8521B}" destId="{1B0740DF-B6EA-42AC-AF35-CF8C6EF96BF2}" srcOrd="3" destOrd="0" presId="urn:microsoft.com/office/officeart/2005/8/layout/gear1"/>
    <dgm:cxn modelId="{8386793B-4F54-4938-A78B-4D4E54B6C4B3}" type="presParOf" srcId="{D3AA6AF5-6791-4902-8BA1-00AF54B8521B}" destId="{3A14EAFF-313C-447E-97F2-D0647D286084}" srcOrd="4" destOrd="0" presId="urn:microsoft.com/office/officeart/2005/8/layout/gear1"/>
    <dgm:cxn modelId="{FA8A5E70-B263-413C-8736-EC007C7F6449}" type="presParOf" srcId="{D3AA6AF5-6791-4902-8BA1-00AF54B8521B}" destId="{B42B59BD-446B-4313-B90C-88A8AA15F7A6}" srcOrd="5" destOrd="0" presId="urn:microsoft.com/office/officeart/2005/8/layout/gear1"/>
    <dgm:cxn modelId="{7AAB6C5F-CA9C-4DC7-8B86-CF038A2DF666}" type="presParOf" srcId="{D3AA6AF5-6791-4902-8BA1-00AF54B8521B}" destId="{8B58714B-3C40-47DB-B1C9-436AD9D174D4}" srcOrd="6" destOrd="0" presId="urn:microsoft.com/office/officeart/2005/8/layout/gear1"/>
    <dgm:cxn modelId="{8724BB50-7A20-491A-BCC3-3319E963594D}" type="presParOf" srcId="{D3AA6AF5-6791-4902-8BA1-00AF54B8521B}" destId="{4782A77E-A110-42FF-9351-AC097D391F76}" srcOrd="7"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E07A6-E806-4BB9-A43B-828F02E89E6B}">
      <dsp:nvSpPr>
        <dsp:cNvPr id="0" name=""/>
        <dsp:cNvSpPr/>
      </dsp:nvSpPr>
      <dsp:spPr>
        <a:xfrm>
          <a:off x="2318421" y="1508343"/>
          <a:ext cx="1903412" cy="1903412"/>
        </a:xfrm>
        <a:prstGeom prst="gear9">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pl-PL" sz="1900" kern="1200" dirty="0"/>
            <a:t>Open Data</a:t>
          </a:r>
        </a:p>
      </dsp:txBody>
      <dsp:txXfrm>
        <a:off x="2701091" y="1954208"/>
        <a:ext cx="1138072" cy="978393"/>
      </dsp:txXfrm>
    </dsp:sp>
    <dsp:sp modelId="{180790EC-8146-4748-A8DD-B996EF0ECEB6}">
      <dsp:nvSpPr>
        <dsp:cNvPr id="0" name=""/>
        <dsp:cNvSpPr/>
      </dsp:nvSpPr>
      <dsp:spPr>
        <a:xfrm>
          <a:off x="1080350" y="1107440"/>
          <a:ext cx="1384300" cy="1384300"/>
        </a:xfrm>
        <a:prstGeom prst="gear6">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pl-PL" sz="1900" kern="1200" dirty="0" err="1"/>
            <a:t>Waze</a:t>
          </a:r>
          <a:endParaRPr lang="pl-PL" sz="1900" kern="1200" dirty="0"/>
        </a:p>
      </dsp:txBody>
      <dsp:txXfrm>
        <a:off x="1428852" y="1458048"/>
        <a:ext cx="687296" cy="683084"/>
      </dsp:txXfrm>
    </dsp:sp>
    <dsp:sp modelId="{6B115B7F-8063-4E60-883A-8A09B0E6B9AA}">
      <dsp:nvSpPr>
        <dsp:cNvPr id="0" name=""/>
        <dsp:cNvSpPr/>
      </dsp:nvSpPr>
      <dsp:spPr>
        <a:xfrm rot="20700000">
          <a:off x="1855699" y="152414"/>
          <a:ext cx="1356331" cy="1356331"/>
        </a:xfrm>
        <a:prstGeom prst="gear6">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pl-PL" sz="1900" kern="1200" dirty="0"/>
            <a:t>NAP</a:t>
          </a:r>
        </a:p>
      </dsp:txBody>
      <dsp:txXfrm rot="-20700000">
        <a:off x="2153183" y="449897"/>
        <a:ext cx="761365" cy="761365"/>
      </dsp:txXfrm>
    </dsp:sp>
    <dsp:sp modelId="{8B58714B-3C40-47DB-B1C9-436AD9D174D4}">
      <dsp:nvSpPr>
        <dsp:cNvPr id="0" name=""/>
        <dsp:cNvSpPr/>
      </dsp:nvSpPr>
      <dsp:spPr>
        <a:xfrm>
          <a:off x="2033544" y="1274573"/>
          <a:ext cx="2436368" cy="2436368"/>
        </a:xfrm>
        <a:prstGeom prst="circularArrow">
          <a:avLst>
            <a:gd name="adj1" fmla="val 4687"/>
            <a:gd name="adj2" fmla="val 299029"/>
            <a:gd name="adj3" fmla="val 2495810"/>
            <a:gd name="adj4" fmla="val 15905844"/>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B09325-36AB-4461-B0CC-D731568E0AE5}">
      <dsp:nvSpPr>
        <dsp:cNvPr id="0" name=""/>
        <dsp:cNvSpPr/>
      </dsp:nvSpPr>
      <dsp:spPr>
        <a:xfrm>
          <a:off x="835193" y="804294"/>
          <a:ext cx="1770173" cy="1770173"/>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D76140-0558-4B04-82B8-1A9833A36430}">
      <dsp:nvSpPr>
        <dsp:cNvPr id="0" name=""/>
        <dsp:cNvSpPr/>
      </dsp:nvSpPr>
      <dsp:spPr>
        <a:xfrm rot="999385">
          <a:off x="1541966" y="-141525"/>
          <a:ext cx="1908603" cy="1908603"/>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E07A6-E806-4BB9-A43B-828F02E89E6B}">
      <dsp:nvSpPr>
        <dsp:cNvPr id="0" name=""/>
        <dsp:cNvSpPr/>
      </dsp:nvSpPr>
      <dsp:spPr>
        <a:xfrm>
          <a:off x="1719195" y="1049558"/>
          <a:ext cx="1482525" cy="1482525"/>
        </a:xfrm>
        <a:prstGeom prst="gear9">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l-PL" sz="1400" kern="1200" dirty="0"/>
            <a:t>Google </a:t>
          </a:r>
          <a:r>
            <a:rPr lang="pl-PL" sz="1400" kern="1200" dirty="0" err="1"/>
            <a:t>Maps</a:t>
          </a:r>
          <a:endParaRPr lang="pl-PL" sz="1400" kern="1200" dirty="0"/>
        </a:p>
      </dsp:txBody>
      <dsp:txXfrm>
        <a:off x="2017248" y="1396832"/>
        <a:ext cx="886419" cy="762049"/>
      </dsp:txXfrm>
    </dsp:sp>
    <dsp:sp modelId="{1B0740DF-B6EA-42AC-AF35-CF8C6EF96BF2}">
      <dsp:nvSpPr>
        <dsp:cNvPr id="0" name=""/>
        <dsp:cNvSpPr/>
      </dsp:nvSpPr>
      <dsp:spPr>
        <a:xfrm>
          <a:off x="707377" y="459841"/>
          <a:ext cx="1360418" cy="1213837"/>
        </a:xfrm>
        <a:prstGeom prst="gear6">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l-PL" sz="1400" kern="1200" dirty="0"/>
            <a:t>Commercial </a:t>
          </a:r>
          <a:r>
            <a:rPr lang="pl-PL" sz="1400" kern="1200" dirty="0" err="1"/>
            <a:t>Apps</a:t>
          </a:r>
          <a:endParaRPr lang="pl-PL" sz="1400" kern="1200" dirty="0"/>
        </a:p>
      </dsp:txBody>
      <dsp:txXfrm>
        <a:off x="1034271" y="767275"/>
        <a:ext cx="706630" cy="598969"/>
      </dsp:txXfrm>
    </dsp:sp>
    <dsp:sp modelId="{8B58714B-3C40-47DB-B1C9-436AD9D174D4}">
      <dsp:nvSpPr>
        <dsp:cNvPr id="0" name=""/>
        <dsp:cNvSpPr/>
      </dsp:nvSpPr>
      <dsp:spPr>
        <a:xfrm rot="8809995">
          <a:off x="1450689" y="875830"/>
          <a:ext cx="1823505" cy="1823505"/>
        </a:xfrm>
        <a:prstGeom prst="circularArrow">
          <a:avLst>
            <a:gd name="adj1" fmla="val 4878"/>
            <a:gd name="adj2" fmla="val 312630"/>
            <a:gd name="adj3" fmla="val 2999722"/>
            <a:gd name="adj4" fmla="val 15428121"/>
            <a:gd name="adj5" fmla="val 569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82A77E-A110-42FF-9351-AC097D391F76}">
      <dsp:nvSpPr>
        <dsp:cNvPr id="0" name=""/>
        <dsp:cNvSpPr/>
      </dsp:nvSpPr>
      <dsp:spPr>
        <a:xfrm rot="20714720">
          <a:off x="641200" y="213916"/>
          <a:ext cx="1378748" cy="1378748"/>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6A479C4E-021A-5E0E-766E-B25AC3CC3AFC}"/>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E6FB7DC3-8329-9B89-0DA1-44D30071C1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3209E3BB-746D-D51D-7066-D735440738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7669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F0517D53-8178-05B9-57DB-E6B670EDE2DF}"/>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FF67E8D1-6E14-8ED8-6BB8-9355BF1436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4F261F25-3C46-BF38-DF2D-FB5D0DE1BB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7324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AD348943-739B-5F7D-2893-704563994B48}"/>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83B2BF2F-A654-B79A-D77B-2B344F8F5E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F407790A-FFEC-A7C5-9EFA-B495DA8E43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026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E30C7DEB-F13A-93A2-2648-05CF00DBDBCE}"/>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13BAFDD0-F992-068F-C26C-C1AE62A188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44A5EDF4-8FAA-EFFC-D526-8F9F80D852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585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F65D0B1F-0115-D36E-7DF1-A442E47BF1F1}"/>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1FAB06CB-231F-77FC-E1D8-94A9B62960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48E2E544-0886-DC3D-46D5-65CC7C7DF7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143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E7655CD7-4416-3265-4402-7CF37973F961}"/>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326B828E-0A2E-5B01-B06B-C4FFCC1A64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8B90075A-FC43-B1E6-2415-804F8BEFA4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7782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C0C8B3D8-B1AF-3539-2F93-63A76659266C}"/>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D5549D85-8C79-0436-38E8-2B404224FF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3AF9EB88-81ED-EA44-7BC7-E82F81F55A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935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059175BA-F529-072D-5539-EF3CEC7CB37B}"/>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23977245-1FF4-779B-5C85-6536860E6A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434CEB7F-6FDC-A705-A4C6-F2463A548A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4902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D0292505-DDC2-8386-3715-EEDF4F0DF530}"/>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79D250B5-7361-0FA8-8658-1B9E13D64E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12B45EEB-1292-0E66-13E7-3E4005CEA3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7673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A9E25E7D-DA7F-1AE1-2AE0-AC6B9D4E986F}"/>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891F2234-1C07-AE34-1716-333DBA0425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730FC964-A0A6-7F82-46AF-D28989F6DF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1773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03C64C84-0C61-41A3-E98F-4DD01104837E}"/>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E377D647-3854-2889-F830-948D0ECB84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92470314-990A-A0B6-E759-65F852E425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5969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285EA846-A98C-27F8-D718-C3FF1EAAE835}"/>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FB4CEA64-B7BD-B936-D003-26D5E40F38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CD0ACB78-9A39-A45B-E4C3-D1A5AD8982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3747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550E5ACD-31E7-D110-3617-53A513A4FC27}"/>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6163FEE3-7B1D-7453-78AC-5BE4E15DCC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8C64E33C-87EE-0030-A7F5-79E2D707E3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2742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8BD7634A-ECD3-2092-9F35-F63A0E6EC54A}"/>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C2CDA204-0238-A69A-16EA-26BA79DDF5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90BE4E8D-DCE6-A52E-4EFB-24CA1C4046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928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08413D68-87AE-72AC-427B-CD69598C30B4}"/>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776927E6-820B-9859-78D0-F6979B0A31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3E4DD4CD-BCED-6B7A-A1AE-E0D5C4E14D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1527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2EAE167D-3A63-D10D-31FE-B285BCDF6D6F}"/>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D77A581D-FFBD-EC1C-093E-499ACC2166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BA612EA2-1BBF-7938-E975-F3E0E67F99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3180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D349174E-6632-36D8-636B-EEE67A3D4D3F}"/>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25A847FC-AE8D-FFA5-D999-7B4C73D5F1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521640C7-E3B5-A3D6-FD40-A858B98E99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7481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18A466E6-8AFB-E68D-D2FE-5A3CC900BA0E}"/>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AE33F813-8E0F-E059-F8FA-AB7DCED047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89256E67-3B25-BD10-7FA3-0C8F42A0C9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3402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9F8B9704-814C-06B7-5A9C-F28A0A40DF97}"/>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7DCD2DA1-AAB4-5759-D690-050CFB6A76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F0676AD6-20CA-25B1-012D-A8905763BD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8453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66E5E51D-A21D-0BFE-7B44-ED8EEF333AC8}"/>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472E178F-72D3-26AC-8C75-58CAAF6B7A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237A919B-64DE-0994-7B8D-7641E3EE7A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289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DCC3B695-F955-EE2B-8D81-D148491B770A}"/>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22E6CE61-6567-5A6C-A298-57F2C82EEB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71E253A0-562A-CBE6-BE34-89B35C33DC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024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FD6344C2-118F-0FDE-07A1-F3DFC60C38A9}"/>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41E4731C-FDB7-2B82-799A-0387EED2F9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1A5190DF-990E-0A87-91EC-9A56FF2789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6441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88F3ACE9-3A7C-BFC4-DD13-1D335A59DA69}"/>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30E487ED-F498-37BC-0B5F-82732C6B17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961B1F69-60E6-95FC-1E8E-9357C4A3E4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2357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84AA76C6-92C8-9F4E-FA96-FBCB41E92DF1}"/>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4424ADCE-825B-D653-FFBC-F54BEC47E0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7B602764-7C8D-E920-7923-8BC8962DDE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770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F694E2B6-0350-1687-A77E-7A46F19BB486}"/>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9DDEC47A-72E7-50A4-1C12-656E86992C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31F731E1-2545-8C12-1169-C79F8000C5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9404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F20413CC-A1F0-07AE-820A-E87C6F86E34C}"/>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1DCAE003-D55E-0680-5619-B040C231C1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D335312C-93CF-3AC9-6D79-B024DEE364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9813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2C2A0982-18EF-68E9-CB60-7C4D2983E6DC}"/>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ED3587BC-B854-AC43-7E19-F8C1183535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FFFC2565-74BF-9370-B13F-099EF60D092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2244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E247FCE6-F01D-B8C8-CB54-B3F12E07E92F}"/>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390178B2-5D5D-3653-3C35-8DC9701A16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80E0791C-14DC-5C85-5844-CD8A9A236C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2544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2B5C7473-F8CA-9795-3501-28FE9F1A6D7F}"/>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56FA0E4E-51F0-535C-25AC-E974AFB7E8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2749554C-59A8-1B40-B535-818C5A2530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6308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5459F225-AEE1-E773-93D6-069270324F92}"/>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FBA42993-2925-5C63-CCE4-98CF0B678C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62942E51-C9D9-B26C-9A95-AAF6C3857A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161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DD776A65-1DCF-E7B2-658B-98F2A4CA9618}"/>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CD60C0C3-3CCD-714F-0B94-B4F0BEDD35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AC696B15-C1A5-B838-7CB7-C2D11A8F33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3459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CA8457CB-8401-C0BB-87FD-CBF2B69085C0}"/>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57B9B8D1-45C6-3A31-122B-742CF14730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93A78522-D2ED-A0FE-F659-1CC94693C0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198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79EEC98D-7FF7-A768-F9D2-A9C2707D1D35}"/>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7079AAD0-00A8-D469-74E9-068C0B0DC7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0A078F97-E4CC-3CB4-4C23-2ACCC12687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889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19E1FB55-F9F6-4465-7937-D81E00074EC4}"/>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D7657AA8-EB86-4906-5628-F1FDD8C055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60261462-12CD-3797-B1F2-B6D4F71260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1657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5277ABE3-772F-535B-6F2B-214CC6BC2F83}"/>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CC046B2A-658F-B03D-9B9B-6B1E98C0BC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4B952985-E4B7-FFA4-335A-202EACE41B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828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a:spLocks noGrp="1"/>
          </p:cNvSpPr>
          <p:nvPr>
            <p:ph type="pic" idx="2"/>
          </p:nvPr>
        </p:nvSpPr>
        <p:spPr>
          <a:xfrm>
            <a:off x="5183188" y="987425"/>
            <a:ext cx="6172200" cy="4873625"/>
          </a:xfrm>
          <a:prstGeom prst="rect">
            <a:avLst/>
          </a:prstGeom>
          <a:noFill/>
          <a:ln>
            <a:noFill/>
          </a:ln>
        </p:spPr>
      </p:sp>
      <p:sp>
        <p:nvSpPr>
          <p:cNvPr id="64" name="Google Shape;64;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emf"/><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9.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83.png"/><Relationship Id="rId2" Type="http://schemas.openxmlformats.org/officeDocument/2006/relationships/notesSlide" Target="../notesSlides/notesSlide35.xml"/><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81.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noProof="0" dirty="0"/>
              <a:t>Smart Transportation Systems and Analytics: </a:t>
            </a:r>
            <a:br>
              <a:rPr lang="en-US" sz="4000" noProof="0" dirty="0"/>
            </a:br>
            <a:r>
              <a:rPr lang="en-US" sz="4000" noProof="0" dirty="0"/>
              <a:t>Intelligent Transportation System: Components and Applications</a:t>
            </a:r>
          </a:p>
        </p:txBody>
      </p:sp>
      <p:sp>
        <p:nvSpPr>
          <p:cNvPr id="85" name="Google Shape;85;p1"/>
          <p:cNvSpPr txBox="1">
            <a:spLocks noGrp="1"/>
          </p:cNvSpPr>
          <p:nvPr>
            <p:ph type="subTitle" idx="1"/>
          </p:nvPr>
        </p:nvSpPr>
        <p:spPr>
          <a:xfrm>
            <a:off x="1376525" y="3651213"/>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noProof="0" dirty="0"/>
              <a:t>Jacek Oskarbski</a:t>
            </a:r>
          </a:p>
        </p:txBody>
      </p:sp>
      <p:pic>
        <p:nvPicPr>
          <p:cNvPr id="86" name="Google Shape;86;p1"/>
          <p:cNvPicPr preferRelativeResize="0"/>
          <p:nvPr/>
        </p:nvPicPr>
        <p:blipFill rotWithShape="1">
          <a:blip r:embed="rId3">
            <a:alphaModFix/>
          </a:blip>
          <a:srcRect/>
          <a:stretch/>
        </p:blipFill>
        <p:spPr>
          <a:xfrm>
            <a:off x="635529" y="5945188"/>
            <a:ext cx="2352675" cy="504825"/>
          </a:xfrm>
          <a:prstGeom prst="rect">
            <a:avLst/>
          </a:prstGeom>
          <a:noFill/>
          <a:ln>
            <a:noFill/>
          </a:ln>
        </p:spPr>
      </p:pic>
      <p:pic>
        <p:nvPicPr>
          <p:cNvPr id="87" name="Google Shape;87;p1"/>
          <p:cNvPicPr preferRelativeResize="0"/>
          <p:nvPr/>
        </p:nvPicPr>
        <p:blipFill rotWithShape="1">
          <a:blip r:embed="rId4">
            <a:alphaModFix/>
          </a:blip>
          <a:srcRect/>
          <a:stretch/>
        </p:blipFill>
        <p:spPr>
          <a:xfrm>
            <a:off x="8949798" y="6002338"/>
            <a:ext cx="2924175" cy="447675"/>
          </a:xfrm>
          <a:prstGeom prst="rect">
            <a:avLst/>
          </a:prstGeom>
          <a:noFill/>
          <a:ln>
            <a:noFill/>
          </a:ln>
        </p:spPr>
      </p:pic>
      <p:pic>
        <p:nvPicPr>
          <p:cNvPr id="88" name="Google Shape;88;p1"/>
          <p:cNvPicPr preferRelativeResize="0"/>
          <p:nvPr/>
        </p:nvPicPr>
        <p:blipFill rotWithShape="1">
          <a:blip r:embed="rId5">
            <a:alphaModFix/>
          </a:blip>
          <a:srcRect/>
          <a:stretch/>
        </p:blipFill>
        <p:spPr>
          <a:xfrm>
            <a:off x="7497360" y="6010805"/>
            <a:ext cx="1227411" cy="447674"/>
          </a:xfrm>
          <a:prstGeom prst="rect">
            <a:avLst/>
          </a:prstGeom>
          <a:noFill/>
          <a:ln>
            <a:noFill/>
          </a:ln>
        </p:spPr>
      </p:pic>
      <p:pic>
        <p:nvPicPr>
          <p:cNvPr id="90" name="Google Shape;90;p1"/>
          <p:cNvPicPr preferRelativeResize="0"/>
          <p:nvPr/>
        </p:nvPicPr>
        <p:blipFill rotWithShape="1">
          <a:blip r:embed="rId4">
            <a:alphaModFix/>
          </a:blip>
          <a:srcRect/>
          <a:stretch/>
        </p:blipFill>
        <p:spPr>
          <a:xfrm>
            <a:off x="8851473" y="6002338"/>
            <a:ext cx="2924175" cy="447675"/>
          </a:xfrm>
          <a:prstGeom prst="rect">
            <a:avLst/>
          </a:prstGeom>
          <a:noFill/>
          <a:ln>
            <a:noFill/>
          </a:ln>
        </p:spPr>
      </p:pic>
      <p:pic>
        <p:nvPicPr>
          <p:cNvPr id="91" name="Google Shape;91;p1"/>
          <p:cNvPicPr preferRelativeResize="0"/>
          <p:nvPr/>
        </p:nvPicPr>
        <p:blipFill rotWithShape="1">
          <a:blip r:embed="rId5">
            <a:alphaModFix/>
          </a:blip>
          <a:srcRect/>
          <a:stretch/>
        </p:blipFill>
        <p:spPr>
          <a:xfrm>
            <a:off x="7399035" y="6010805"/>
            <a:ext cx="1227411" cy="447674"/>
          </a:xfrm>
          <a:prstGeom prst="rect">
            <a:avLst/>
          </a:prstGeom>
          <a:noFill/>
          <a:ln>
            <a:noFill/>
          </a:ln>
        </p:spPr>
      </p:pic>
      <p:pic>
        <p:nvPicPr>
          <p:cNvPr id="1026" name="Picture 2" descr="SQUARES – Sustainability and Quality Assurance for Academic Governance and Redesign Engineering Studies">
            <a:extLst>
              <a:ext uri="{FF2B5EF4-FFF2-40B4-BE49-F238E27FC236}">
                <a16:creationId xmlns:a16="http://schemas.microsoft.com/office/drawing/2014/main" id="{62AE5BEC-2F30-CD72-49FE-F863FD9A28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62" y="91029"/>
            <a:ext cx="1997113" cy="885439"/>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3207F96E-4ED2-5BE3-9233-4BF373C4E320}"/>
              </a:ext>
            </a:extLst>
          </p:cNvPr>
          <p:cNvSpPr txBox="1"/>
          <p:nvPr/>
        </p:nvSpPr>
        <p:spPr>
          <a:xfrm>
            <a:off x="1988835" y="201684"/>
            <a:ext cx="5400675" cy="734945"/>
          </a:xfrm>
          <a:prstGeom prst="rect">
            <a:avLst/>
          </a:prstGeom>
          <a:noFill/>
        </p:spPr>
        <p:txBody>
          <a:bodyPr wrap="square" rtlCol="0">
            <a:spAutoFit/>
          </a:bodyPr>
          <a:lstStyle/>
          <a:p>
            <a:pPr algn="ctr">
              <a:lnSpc>
                <a:spcPct val="120000"/>
              </a:lnSpc>
            </a:pPr>
            <a:r>
              <a:rPr lang="en-US" sz="1800" b="1" i="0" noProof="0" dirty="0">
                <a:effectLst/>
                <a:latin typeface="Calibri" panose="020F0502020204030204" pitchFamily="34" charset="0"/>
                <a:ea typeface="Calibri" panose="020F0502020204030204" pitchFamily="34" charset="0"/>
                <a:cs typeface="Calibri" panose="020F0502020204030204" pitchFamily="34" charset="0"/>
              </a:rPr>
              <a:t>Sustainability and Quality Assurance for Academic Governance and Redesign Engineering Studies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CE396879-35BD-9C41-FAD3-E1A13FD0D425}"/>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BAB41905-8F03-721C-33D7-14073240973C}"/>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en-US" sz="3600" dirty="0"/>
              <a:t>Diversion route management system</a:t>
            </a:r>
            <a:endParaRPr lang="en-US" noProof="0" dirty="0"/>
          </a:p>
        </p:txBody>
      </p:sp>
      <p:sp>
        <p:nvSpPr>
          <p:cNvPr id="97" name="Google Shape;97;p2">
            <a:extLst>
              <a:ext uri="{FF2B5EF4-FFF2-40B4-BE49-F238E27FC236}">
                <a16:creationId xmlns:a16="http://schemas.microsoft.com/office/drawing/2014/main" id="{6DAB8B0C-57E1-7491-4BF3-3B0BC2BC999A}"/>
              </a:ext>
            </a:extLst>
          </p:cNvPr>
          <p:cNvSpPr txBox="1">
            <a:spLocks noGrp="1"/>
          </p:cNvSpPr>
          <p:nvPr>
            <p:ph type="body" idx="1"/>
          </p:nvPr>
        </p:nvSpPr>
        <p:spPr>
          <a:xfrm>
            <a:off x="838201" y="1130640"/>
            <a:ext cx="6296666" cy="52902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The objective of the system is to ensure balanced and full utilization of the entire infrastructure of the area under various traffic conditions (peak hours, weekend departures, emergency situations) – with the necessity of integration with the urban traffic management system.</a:t>
            </a:r>
            <a:endParaRPr lang="en-US" sz="2100" dirty="0">
              <a:solidFill>
                <a:srgbClr val="002060"/>
              </a:solidFill>
            </a:endParaRPr>
          </a:p>
        </p:txBody>
      </p:sp>
      <p:pic>
        <p:nvPicPr>
          <p:cNvPr id="3" name="Picture 3" descr="Rys">
            <a:extLst>
              <a:ext uri="{FF2B5EF4-FFF2-40B4-BE49-F238E27FC236}">
                <a16:creationId xmlns:a16="http://schemas.microsoft.com/office/drawing/2014/main" id="{B39EC090-E765-956B-CF02-92D15E05827F}"/>
              </a:ext>
            </a:extLst>
          </p:cNvPr>
          <p:cNvPicPr>
            <a:picLocks noChangeAspect="1" noChangeArrowheads="1"/>
          </p:cNvPicPr>
          <p:nvPr/>
        </p:nvPicPr>
        <p:blipFill>
          <a:blip r:embed="rId3" cstate="print"/>
          <a:srcRect/>
          <a:stretch>
            <a:fillRect/>
          </a:stretch>
        </p:blipFill>
        <p:spPr bwMode="auto">
          <a:xfrm>
            <a:off x="7426265" y="1084790"/>
            <a:ext cx="4087813" cy="5715000"/>
          </a:xfrm>
          <a:prstGeom prst="rect">
            <a:avLst/>
          </a:prstGeom>
          <a:noFill/>
          <a:ln w="9525">
            <a:noFill/>
            <a:miter lim="800000"/>
            <a:headEnd/>
            <a:tailEnd/>
          </a:ln>
        </p:spPr>
      </p:pic>
      <p:pic>
        <p:nvPicPr>
          <p:cNvPr id="4" name="Picture 5" descr="Rys">
            <a:extLst>
              <a:ext uri="{FF2B5EF4-FFF2-40B4-BE49-F238E27FC236}">
                <a16:creationId xmlns:a16="http://schemas.microsoft.com/office/drawing/2014/main" id="{BF90A91B-E6AB-543A-1A9F-8420B38206FA}"/>
              </a:ext>
            </a:extLst>
          </p:cNvPr>
          <p:cNvPicPr>
            <a:picLocks noChangeAspect="1" noChangeArrowheads="1"/>
          </p:cNvPicPr>
          <p:nvPr/>
        </p:nvPicPr>
        <p:blipFill>
          <a:blip r:embed="rId4" cstate="print"/>
          <a:srcRect/>
          <a:stretch>
            <a:fillRect/>
          </a:stretch>
        </p:blipFill>
        <p:spPr bwMode="auto">
          <a:xfrm>
            <a:off x="1410739" y="3429000"/>
            <a:ext cx="5724128" cy="3169369"/>
          </a:xfrm>
          <a:prstGeom prst="rect">
            <a:avLst/>
          </a:prstGeom>
          <a:noFill/>
          <a:ln w="9525">
            <a:noFill/>
            <a:miter lim="800000"/>
            <a:headEnd/>
            <a:tailEnd/>
          </a:ln>
        </p:spPr>
      </p:pic>
    </p:spTree>
    <p:extLst>
      <p:ext uri="{BB962C8B-B14F-4D97-AF65-F5344CB8AC3E}">
        <p14:creationId xmlns:p14="http://schemas.microsoft.com/office/powerpoint/2010/main" val="3509394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BAF8C691-AD85-49D1-6191-AFCFEB7CFD8A}"/>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F8FB66F0-780A-0C87-7A21-F8D3A584D603}"/>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err="1"/>
              <a:t>Speed</a:t>
            </a:r>
            <a:r>
              <a:rPr lang="pl-PL" sz="3600" dirty="0"/>
              <a:t> Control</a:t>
            </a:r>
            <a:endParaRPr lang="en-US" noProof="0" dirty="0"/>
          </a:p>
        </p:txBody>
      </p:sp>
      <p:pic>
        <p:nvPicPr>
          <p:cNvPr id="5" name="Picture 6" descr="Rys">
            <a:extLst>
              <a:ext uri="{FF2B5EF4-FFF2-40B4-BE49-F238E27FC236}">
                <a16:creationId xmlns:a16="http://schemas.microsoft.com/office/drawing/2014/main" id="{6BEBC790-5F13-6EAC-9707-2C2D497402B5}"/>
              </a:ext>
            </a:extLst>
          </p:cNvPr>
          <p:cNvPicPr>
            <a:picLocks noChangeAspect="1" noChangeArrowheads="1"/>
          </p:cNvPicPr>
          <p:nvPr/>
        </p:nvPicPr>
        <p:blipFill>
          <a:blip r:embed="rId3" cstate="print"/>
          <a:srcRect/>
          <a:stretch>
            <a:fillRect/>
          </a:stretch>
        </p:blipFill>
        <p:spPr bwMode="auto">
          <a:xfrm>
            <a:off x="1152212" y="3854743"/>
            <a:ext cx="4535165" cy="2989825"/>
          </a:xfrm>
          <a:prstGeom prst="rect">
            <a:avLst/>
          </a:prstGeom>
          <a:noFill/>
          <a:ln w="9525">
            <a:noFill/>
            <a:miter lim="800000"/>
            <a:headEnd/>
            <a:tailEnd/>
          </a:ln>
        </p:spPr>
      </p:pic>
      <p:pic>
        <p:nvPicPr>
          <p:cNvPr id="8" name="Picture 6">
            <a:extLst>
              <a:ext uri="{FF2B5EF4-FFF2-40B4-BE49-F238E27FC236}">
                <a16:creationId xmlns:a16="http://schemas.microsoft.com/office/drawing/2014/main" id="{152C8E1B-C46B-1417-8D3C-A4A93F1DAEC0}"/>
              </a:ext>
            </a:extLst>
          </p:cNvPr>
          <p:cNvPicPr>
            <a:picLocks noChangeArrowheads="1"/>
          </p:cNvPicPr>
          <p:nvPr/>
        </p:nvPicPr>
        <p:blipFill>
          <a:blip r:embed="rId4" cstate="print"/>
          <a:srcRect/>
          <a:stretch>
            <a:fillRect/>
          </a:stretch>
        </p:blipFill>
        <p:spPr bwMode="auto">
          <a:xfrm>
            <a:off x="5931949" y="3919624"/>
            <a:ext cx="5580112" cy="2924944"/>
          </a:xfrm>
          <a:prstGeom prst="rect">
            <a:avLst/>
          </a:prstGeom>
          <a:noFill/>
          <a:ln w="9525">
            <a:noFill/>
            <a:miter lim="800000"/>
            <a:headEnd/>
            <a:tailEnd/>
          </a:ln>
        </p:spPr>
      </p:pic>
      <p:sp>
        <p:nvSpPr>
          <p:cNvPr id="12" name="Google Shape;97;p2">
            <a:extLst>
              <a:ext uri="{FF2B5EF4-FFF2-40B4-BE49-F238E27FC236}">
                <a16:creationId xmlns:a16="http://schemas.microsoft.com/office/drawing/2014/main" id="{AD6AB23D-00A8-655E-F72B-82ECE989366C}"/>
              </a:ext>
            </a:extLst>
          </p:cNvPr>
          <p:cNvSpPr txBox="1">
            <a:spLocks noGrp="1"/>
          </p:cNvSpPr>
          <p:nvPr>
            <p:ph type="body" idx="1"/>
          </p:nvPr>
        </p:nvSpPr>
        <p:spPr>
          <a:xfrm>
            <a:off x="838201" y="1130640"/>
            <a:ext cx="4758731" cy="52902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Homogenization of traffic </a:t>
            </a:r>
            <a:r>
              <a:rPr lang="en-US" sz="2100" noProof="0" dirty="0" err="1">
                <a:solidFill>
                  <a:srgbClr val="002060"/>
                </a:solidFill>
              </a:rPr>
              <a:t>flowInfluence</a:t>
            </a:r>
            <a:r>
              <a:rPr lang="en-US" sz="2100" noProof="0" dirty="0">
                <a:solidFill>
                  <a:srgbClr val="002060"/>
                </a:solidFill>
              </a:rPr>
              <a:t> on the density–flow relationship: traffic flow is maintained at higher </a:t>
            </a:r>
            <a:r>
              <a:rPr lang="en-US" sz="2100" noProof="0" dirty="0" err="1">
                <a:solidFill>
                  <a:srgbClr val="002060"/>
                </a:solidFill>
              </a:rPr>
              <a:t>densitiesImproved</a:t>
            </a:r>
            <a:r>
              <a:rPr lang="en-US" sz="2100" noProof="0" dirty="0">
                <a:solidFill>
                  <a:srgbClr val="002060"/>
                </a:solidFill>
              </a:rPr>
              <a:t> safety under adverse weather conditions or when approaching an incident</a:t>
            </a:r>
            <a:endParaRPr lang="en-US" sz="2100" dirty="0">
              <a:solidFill>
                <a:srgbClr val="002060"/>
              </a:solidFill>
            </a:endParaRPr>
          </a:p>
        </p:txBody>
      </p:sp>
      <p:pic>
        <p:nvPicPr>
          <p:cNvPr id="2" name="Picture 3">
            <a:extLst>
              <a:ext uri="{FF2B5EF4-FFF2-40B4-BE49-F238E27FC236}">
                <a16:creationId xmlns:a16="http://schemas.microsoft.com/office/drawing/2014/main" id="{A024CD50-5200-687A-2964-6443B72EB83C}"/>
              </a:ext>
            </a:extLst>
          </p:cNvPr>
          <p:cNvPicPr>
            <a:picLocks noChangeAspect="1" noChangeArrowheads="1"/>
          </p:cNvPicPr>
          <p:nvPr/>
        </p:nvPicPr>
        <p:blipFill>
          <a:blip r:embed="rId5" cstate="print"/>
          <a:srcRect/>
          <a:stretch>
            <a:fillRect/>
          </a:stretch>
        </p:blipFill>
        <p:spPr>
          <a:xfrm>
            <a:off x="5949697" y="546374"/>
            <a:ext cx="5544616" cy="3229393"/>
          </a:xfrm>
          <a:prstGeom prst="rect">
            <a:avLst/>
          </a:prstGeom>
          <a:noFill/>
          <a:ln>
            <a:noFill/>
          </a:ln>
        </p:spPr>
      </p:pic>
    </p:spTree>
    <p:extLst>
      <p:ext uri="{BB962C8B-B14F-4D97-AF65-F5344CB8AC3E}">
        <p14:creationId xmlns:p14="http://schemas.microsoft.com/office/powerpoint/2010/main" val="191390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0FE1BD47-E29B-A4AE-B520-2C9AE18329BD}"/>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D168AAB8-11B9-DD6A-4D52-9E08928B9366}"/>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en-US" sz="3600" dirty="0"/>
              <a:t>Information System for Drivers</a:t>
            </a:r>
            <a:endParaRPr lang="en-US" noProof="0" dirty="0"/>
          </a:p>
        </p:txBody>
      </p:sp>
      <p:pic>
        <p:nvPicPr>
          <p:cNvPr id="4" name="Obraz 3" descr="Obraz zawierający tekst, zrzut ekranu, linia, Czcionka&#10;&#10;Zawartość wygenerowana przez AI może być niepoprawna.">
            <a:extLst>
              <a:ext uri="{FF2B5EF4-FFF2-40B4-BE49-F238E27FC236}">
                <a16:creationId xmlns:a16="http://schemas.microsoft.com/office/drawing/2014/main" id="{77E02049-3443-D0C7-72F7-B9007F64F69F}"/>
              </a:ext>
            </a:extLst>
          </p:cNvPr>
          <p:cNvPicPr>
            <a:picLocks noChangeAspect="1"/>
          </p:cNvPicPr>
          <p:nvPr/>
        </p:nvPicPr>
        <p:blipFill>
          <a:blip r:embed="rId3"/>
          <a:stretch>
            <a:fillRect/>
          </a:stretch>
        </p:blipFill>
        <p:spPr>
          <a:xfrm>
            <a:off x="1167703" y="948365"/>
            <a:ext cx="9131858" cy="5766863"/>
          </a:xfrm>
          <a:prstGeom prst="rect">
            <a:avLst/>
          </a:prstGeom>
        </p:spPr>
      </p:pic>
      <p:pic>
        <p:nvPicPr>
          <p:cNvPr id="7" name="Picture 2">
            <a:extLst>
              <a:ext uri="{FF2B5EF4-FFF2-40B4-BE49-F238E27FC236}">
                <a16:creationId xmlns:a16="http://schemas.microsoft.com/office/drawing/2014/main" id="{8BAF3C71-9B21-254F-F792-3E83665CF4EA}"/>
              </a:ext>
            </a:extLst>
          </p:cNvPr>
          <p:cNvPicPr>
            <a:picLocks noChangeAspect="1" noChangeArrowheads="1"/>
          </p:cNvPicPr>
          <p:nvPr/>
        </p:nvPicPr>
        <p:blipFill>
          <a:blip r:embed="rId4" cstate="print"/>
          <a:srcRect/>
          <a:stretch>
            <a:fillRect/>
          </a:stretch>
        </p:blipFill>
        <p:spPr bwMode="auto">
          <a:xfrm>
            <a:off x="8945067" y="2532183"/>
            <a:ext cx="3203069" cy="4183045"/>
          </a:xfrm>
          <a:prstGeom prst="rect">
            <a:avLst/>
          </a:prstGeom>
          <a:noFill/>
          <a:ln w="9525">
            <a:noFill/>
            <a:miter lim="800000"/>
            <a:headEnd/>
            <a:tailEnd/>
          </a:ln>
        </p:spPr>
      </p:pic>
    </p:spTree>
    <p:extLst>
      <p:ext uri="{BB962C8B-B14F-4D97-AF65-F5344CB8AC3E}">
        <p14:creationId xmlns:p14="http://schemas.microsoft.com/office/powerpoint/2010/main" val="3151694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302F21E8-D547-50B9-0970-E19465EC347A}"/>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A73C4262-078B-6B87-C912-15D12EFA7D7C}"/>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noProof="0" dirty="0"/>
              <a:t>Freight Traffic Control Systems</a:t>
            </a:r>
            <a:r>
              <a:rPr lang="pl-PL" sz="3600" noProof="0" dirty="0"/>
              <a:t> - </a:t>
            </a:r>
            <a:r>
              <a:rPr lang="pl-PL" sz="3600" noProof="0" dirty="0" err="1"/>
              <a:t>example</a:t>
            </a:r>
            <a:endParaRPr lang="en-US" noProof="0" dirty="0"/>
          </a:p>
        </p:txBody>
      </p:sp>
      <p:pic>
        <p:nvPicPr>
          <p:cNvPr id="5" name="Picture 3" descr="Tunel">
            <a:extLst>
              <a:ext uri="{FF2B5EF4-FFF2-40B4-BE49-F238E27FC236}">
                <a16:creationId xmlns:a16="http://schemas.microsoft.com/office/drawing/2014/main" id="{017DBEDF-7861-008C-CE56-345351FC77A4}"/>
              </a:ext>
            </a:extLst>
          </p:cNvPr>
          <p:cNvPicPr>
            <a:picLocks noChangeAspect="1" noChangeArrowheads="1"/>
          </p:cNvPicPr>
          <p:nvPr/>
        </p:nvPicPr>
        <p:blipFill>
          <a:blip r:embed="rId3" cstate="print"/>
          <a:srcRect/>
          <a:stretch>
            <a:fillRect/>
          </a:stretch>
        </p:blipFill>
        <p:spPr bwMode="auto">
          <a:xfrm>
            <a:off x="1596319" y="1023650"/>
            <a:ext cx="8820472" cy="5820918"/>
          </a:xfrm>
          <a:prstGeom prst="rect">
            <a:avLst/>
          </a:prstGeom>
          <a:noFill/>
          <a:ln w="9525">
            <a:noFill/>
            <a:miter lim="800000"/>
            <a:headEnd/>
            <a:tailEnd/>
          </a:ln>
        </p:spPr>
      </p:pic>
    </p:spTree>
    <p:extLst>
      <p:ext uri="{BB962C8B-B14F-4D97-AF65-F5344CB8AC3E}">
        <p14:creationId xmlns:p14="http://schemas.microsoft.com/office/powerpoint/2010/main" val="3757772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7270407F-5714-4D37-BF92-355E78FACDC5}"/>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DE433B71-8B4C-EEB7-0838-CF1F6CAA7E7E}"/>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err="1"/>
              <a:t>Traffic</a:t>
            </a:r>
            <a:r>
              <a:rPr lang="pl-PL" sz="3600" dirty="0"/>
              <a:t> Management Center</a:t>
            </a:r>
            <a:endParaRPr lang="en-US" noProof="0" dirty="0"/>
          </a:p>
        </p:txBody>
      </p:sp>
      <p:pic>
        <p:nvPicPr>
          <p:cNvPr id="4" name="Obraz 10" descr="P1100431.JPG">
            <a:extLst>
              <a:ext uri="{FF2B5EF4-FFF2-40B4-BE49-F238E27FC236}">
                <a16:creationId xmlns:a16="http://schemas.microsoft.com/office/drawing/2014/main" id="{DC4F045E-5E5B-E613-AF21-B27A37398D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3644" y="1130640"/>
            <a:ext cx="5065712"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12" descr="Obraz zawierający tekst, wewnątrz, ściana, sufit">
            <a:extLst>
              <a:ext uri="{FF2B5EF4-FFF2-40B4-BE49-F238E27FC236}">
                <a16:creationId xmlns:a16="http://schemas.microsoft.com/office/drawing/2014/main" id="{1CC03B11-C8D3-F81B-6F4F-08920E4E6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644" y="3626190"/>
            <a:ext cx="457517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DEDC9230-FA97-111D-FCB2-C6AE0B7292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431" y="1724365"/>
            <a:ext cx="4411663"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13">
            <a:extLst>
              <a:ext uri="{FF2B5EF4-FFF2-40B4-BE49-F238E27FC236}">
                <a16:creationId xmlns:a16="http://schemas.microsoft.com/office/drawing/2014/main" id="{0B6C9276-2B05-0BED-C7BF-FCFF76AB41BD}"/>
              </a:ext>
            </a:extLst>
          </p:cNvPr>
          <p:cNvSpPr txBox="1">
            <a:spLocks noChangeArrowheads="1"/>
          </p:cNvSpPr>
          <p:nvPr/>
        </p:nvSpPr>
        <p:spPr bwMode="auto">
          <a:xfrm>
            <a:off x="1471386" y="4484676"/>
            <a:ext cx="1724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90000"/>
              <a:buFont typeface="Symbol" panose="05050102010706020507" pitchFamily="18"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pl-PL" altLang="pl-PL" sz="2800" b="1" dirty="0">
                <a:solidFill>
                  <a:srgbClr val="FFFF00"/>
                </a:solidFill>
                <a:latin typeface="Tahoma" panose="020B0604030504040204" pitchFamily="34" charset="0"/>
              </a:rPr>
              <a:t>GDAŃSK</a:t>
            </a:r>
          </a:p>
        </p:txBody>
      </p:sp>
      <p:sp>
        <p:nvSpPr>
          <p:cNvPr id="8" name="pole tekstowe 14">
            <a:extLst>
              <a:ext uri="{FF2B5EF4-FFF2-40B4-BE49-F238E27FC236}">
                <a16:creationId xmlns:a16="http://schemas.microsoft.com/office/drawing/2014/main" id="{7ABCEE8F-29DB-F217-EB4F-3DD86B61114E}"/>
              </a:ext>
            </a:extLst>
          </p:cNvPr>
          <p:cNvSpPr txBox="1">
            <a:spLocks noChangeArrowheads="1"/>
          </p:cNvSpPr>
          <p:nvPr/>
        </p:nvSpPr>
        <p:spPr bwMode="auto">
          <a:xfrm>
            <a:off x="5908431" y="3154703"/>
            <a:ext cx="1449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90000"/>
              <a:buFont typeface="Symbol" panose="05050102010706020507" pitchFamily="18"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pl-PL" altLang="pl-PL" sz="2400" b="1">
                <a:solidFill>
                  <a:srgbClr val="FFFF00"/>
                </a:solidFill>
                <a:latin typeface="Tahoma" panose="020B0604030504040204" pitchFamily="34" charset="0"/>
              </a:rPr>
              <a:t>GDYNIA</a:t>
            </a:r>
          </a:p>
        </p:txBody>
      </p:sp>
      <p:sp>
        <p:nvSpPr>
          <p:cNvPr id="9" name="pole tekstowe 15">
            <a:extLst>
              <a:ext uri="{FF2B5EF4-FFF2-40B4-BE49-F238E27FC236}">
                <a16:creationId xmlns:a16="http://schemas.microsoft.com/office/drawing/2014/main" id="{0DA6C747-938E-396C-C158-D5E8E020B681}"/>
              </a:ext>
            </a:extLst>
          </p:cNvPr>
          <p:cNvSpPr txBox="1">
            <a:spLocks noChangeArrowheads="1"/>
          </p:cNvSpPr>
          <p:nvPr/>
        </p:nvSpPr>
        <p:spPr bwMode="auto">
          <a:xfrm>
            <a:off x="5703644" y="6301128"/>
            <a:ext cx="1597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90000"/>
              <a:buFont typeface="Symbol" panose="05050102010706020507" pitchFamily="18"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pl-PL" altLang="pl-PL" sz="2400" b="1">
                <a:solidFill>
                  <a:srgbClr val="FFFF00"/>
                </a:solidFill>
                <a:latin typeface="Tahoma" panose="020B0604030504040204" pitchFamily="34" charset="0"/>
              </a:rPr>
              <a:t>DWOREK</a:t>
            </a:r>
          </a:p>
        </p:txBody>
      </p:sp>
    </p:spTree>
    <p:extLst>
      <p:ext uri="{BB962C8B-B14F-4D97-AF65-F5344CB8AC3E}">
        <p14:creationId xmlns:p14="http://schemas.microsoft.com/office/powerpoint/2010/main" val="3560041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75A81E3D-70B8-7B24-01AA-54B45FA4FFBD}"/>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65FDA7FD-9095-7B46-EB8E-67CB7E1E082F}"/>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a:t>Hardware </a:t>
            </a:r>
            <a:r>
              <a:rPr lang="pl-PL" sz="3600" dirty="0" err="1"/>
              <a:t>structure</a:t>
            </a:r>
            <a:r>
              <a:rPr lang="pl-PL" sz="3600" dirty="0"/>
              <a:t> of </a:t>
            </a:r>
            <a:r>
              <a:rPr lang="pl-PL" sz="3600" dirty="0" err="1"/>
              <a:t>Traffic</a:t>
            </a:r>
            <a:r>
              <a:rPr lang="pl-PL" sz="3600" dirty="0"/>
              <a:t> Management System</a:t>
            </a:r>
            <a:endParaRPr lang="en-US" noProof="0" dirty="0"/>
          </a:p>
        </p:txBody>
      </p:sp>
      <p:pic>
        <p:nvPicPr>
          <p:cNvPr id="8" name="Obraz 7" descr="Obraz zawierający tekst, zrzut ekranu, diagram, linia&#10;&#10;Zawartość wygenerowana przez AI może być niepoprawna.">
            <a:extLst>
              <a:ext uri="{FF2B5EF4-FFF2-40B4-BE49-F238E27FC236}">
                <a16:creationId xmlns:a16="http://schemas.microsoft.com/office/drawing/2014/main" id="{32E503B1-8407-110F-6C66-0F8E132A134B}"/>
              </a:ext>
            </a:extLst>
          </p:cNvPr>
          <p:cNvPicPr>
            <a:picLocks noChangeAspect="1"/>
          </p:cNvPicPr>
          <p:nvPr/>
        </p:nvPicPr>
        <p:blipFill>
          <a:blip r:embed="rId3"/>
          <a:stretch>
            <a:fillRect/>
          </a:stretch>
        </p:blipFill>
        <p:spPr>
          <a:xfrm>
            <a:off x="2373103" y="933184"/>
            <a:ext cx="7264922" cy="5815596"/>
          </a:xfrm>
          <a:prstGeom prst="rect">
            <a:avLst/>
          </a:prstGeom>
        </p:spPr>
      </p:pic>
    </p:spTree>
    <p:extLst>
      <p:ext uri="{BB962C8B-B14F-4D97-AF65-F5344CB8AC3E}">
        <p14:creationId xmlns:p14="http://schemas.microsoft.com/office/powerpoint/2010/main" val="4029942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BD895436-5B0E-6C67-F998-84DD40D167CD}"/>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1CA77FDC-AEA3-A102-7F3D-992462CBE6B4}"/>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pl-PL" sz="3600" noProof="0" dirty="0"/>
              <a:t>I</a:t>
            </a:r>
            <a:r>
              <a:rPr lang="en-US" sz="3600" noProof="0" dirty="0"/>
              <a:t>TS Services – Interurban Systems (Traffic Efficiency)</a:t>
            </a:r>
            <a:endParaRPr lang="en-US" noProof="0" dirty="0"/>
          </a:p>
        </p:txBody>
      </p:sp>
      <p:sp>
        <p:nvSpPr>
          <p:cNvPr id="5" name="Google Shape;97;p2">
            <a:extLst>
              <a:ext uri="{FF2B5EF4-FFF2-40B4-BE49-F238E27FC236}">
                <a16:creationId xmlns:a16="http://schemas.microsoft.com/office/drawing/2014/main" id="{B10E5B3F-4B6D-FE4B-1C5D-9B2F25CCD5F2}"/>
              </a:ext>
            </a:extLst>
          </p:cNvPr>
          <p:cNvSpPr txBox="1">
            <a:spLocks noGrp="1"/>
          </p:cNvSpPr>
          <p:nvPr>
            <p:ph type="body" idx="1"/>
          </p:nvPr>
        </p:nvSpPr>
        <p:spPr>
          <a:xfrm>
            <a:off x="300195" y="1092089"/>
            <a:ext cx="6552781" cy="52902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Ramp metering – reduction of travel time losses by 36%, traffic volume increase by 6–20% (but in other studies a decrease in traffic volume by 9–14%).</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Variable speed limits – speed reduction achieved for 76% of drivers, traffic volume increase by 3–5%.</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Road surface condition information – reduction of accidents by 39% (under conditions of information being provided).</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Incident management – reduction of incident duration (from emergency response to restoration of normal traffic conditions) by 29–300%.</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Electronic toll collection – reduction of travel time losses by 50–55%, average speed increase by 57%.Intelligent vehicles – reduction of travel time losses by 8%.</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err="1">
                <a:solidFill>
                  <a:srgbClr val="002060"/>
                </a:solidFill>
              </a:rPr>
              <a:t>Traveller</a:t>
            </a:r>
            <a:r>
              <a:rPr lang="en-US" sz="2100" noProof="0" dirty="0">
                <a:solidFill>
                  <a:srgbClr val="002060"/>
                </a:solidFill>
              </a:rPr>
              <a:t> information systems – increase of average speed by 81% (modelling studies).</a:t>
            </a:r>
            <a:endParaRPr lang="en-US" sz="1900" dirty="0"/>
          </a:p>
        </p:txBody>
      </p:sp>
      <p:pic>
        <p:nvPicPr>
          <p:cNvPr id="6146" name="Picture 2" descr="ITS on highway">
            <a:extLst>
              <a:ext uri="{FF2B5EF4-FFF2-40B4-BE49-F238E27FC236}">
                <a16:creationId xmlns:a16="http://schemas.microsoft.com/office/drawing/2014/main" id="{C5D36036-CD0D-C861-ADF9-E12E44D25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724" y="1707449"/>
            <a:ext cx="4514850"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665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1D323E64-F66D-5108-8209-08485CA1D93D}"/>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BE3480B-6D87-A11D-C4D8-D57ACA6F0B9A}"/>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noProof="0" dirty="0"/>
              <a:t>Centralized Priority – Advantages</a:t>
            </a:r>
            <a:endParaRPr lang="en-US" noProof="0" dirty="0"/>
          </a:p>
        </p:txBody>
      </p:sp>
      <p:sp>
        <p:nvSpPr>
          <p:cNvPr id="97" name="Google Shape;97;p2">
            <a:extLst>
              <a:ext uri="{FF2B5EF4-FFF2-40B4-BE49-F238E27FC236}">
                <a16:creationId xmlns:a16="http://schemas.microsoft.com/office/drawing/2014/main" id="{23CBCA1E-9300-95F9-B798-F10340AB841B}"/>
              </a:ext>
            </a:extLst>
          </p:cNvPr>
          <p:cNvSpPr txBox="1">
            <a:spLocks noGrp="1"/>
          </p:cNvSpPr>
          <p:nvPr>
            <p:ph type="body" idx="1"/>
          </p:nvPr>
        </p:nvSpPr>
        <p:spPr>
          <a:xfrm>
            <a:off x="265444" y="991606"/>
            <a:ext cx="11450934" cy="52902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Possibility of dispatcher/operator intervention in real time: In a centralized system, the dispatcher or operator can monitor the situation in real time and manually intervene in granting priorities, allowing flexible responses to unusual situations, e.g., significant delays of PT vehicles.</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Automatic route planning for emergency and special vehicles: The centralized system can automatically plan routes for emergency vehicles (e.g., ambulances) or special vehicles (e.g., buses on key lines), granting them priority along the entire route, which increases travel efficiency.</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Ability to prioritize multiple priority requests: In the case of many PT vehicles, the centralized system makes it possible to establish a hierarchy of priorities, e.g., giving precedence to more delayed vehicles or to routes of greater importance, optimizing traffic across the entire area.</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Adaptability – automatic adjustment of priority to current traffic conditions: The centralized system can dynamically adjust priorities based on current traffic data (e.g., volumes, delays), enabling more effective traffic management in real time.</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Possibility of advance priority implementation at subsequent intersections: Thanks to centralized management, the system can prepare priorities in advance at consecutive intersections along the PT vehicle route, ensuring smoother travel and minimizing delays.</a:t>
            </a:r>
          </a:p>
        </p:txBody>
      </p:sp>
    </p:spTree>
    <p:extLst>
      <p:ext uri="{BB962C8B-B14F-4D97-AF65-F5344CB8AC3E}">
        <p14:creationId xmlns:p14="http://schemas.microsoft.com/office/powerpoint/2010/main" val="2198047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F0118AF7-A4E0-ACC2-C78E-4AF1187E6908}"/>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AC38FE7C-A5B5-7590-BEAD-32CD703AE6E6}"/>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noProof="0" dirty="0"/>
              <a:t>Rural/Interurban Systems (Traffic Safety)</a:t>
            </a:r>
            <a:endParaRPr lang="en-US" noProof="0" dirty="0"/>
          </a:p>
        </p:txBody>
      </p:sp>
      <p:sp>
        <p:nvSpPr>
          <p:cNvPr id="97" name="Google Shape;97;p2">
            <a:extLst>
              <a:ext uri="{FF2B5EF4-FFF2-40B4-BE49-F238E27FC236}">
                <a16:creationId xmlns:a16="http://schemas.microsoft.com/office/drawing/2014/main" id="{45136309-9831-701C-7680-6E0EEA6B9E0E}"/>
              </a:ext>
            </a:extLst>
          </p:cNvPr>
          <p:cNvSpPr txBox="1">
            <a:spLocks noGrp="1"/>
          </p:cNvSpPr>
          <p:nvPr>
            <p:ph type="body" idx="1"/>
          </p:nvPr>
        </p:nvSpPr>
        <p:spPr>
          <a:xfrm>
            <a:off x="838200" y="1130640"/>
            <a:ext cx="9531699" cy="52902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Ramp metering – reduction of accidents by 24–50%.</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Variable speed limits – speed reduction achieved for 76% of drivers, reduction of hazardous events by 10–30%, reduction of accident severity by 30%.</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Road surface condition information – reduction of accidents by 39% (under conditions of information being provided).</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Incident management – reduction of incident duration by 29–300%, reduction of secondary incidents (bundle of services).</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Electronic toll collection – reduction of hazardous events by 22–26%.</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Intelligent vehicles – reduction of accident involvement risk by 41%; automatic incident detection increases survival probability by 15%.</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err="1">
                <a:solidFill>
                  <a:srgbClr val="002060"/>
                </a:solidFill>
              </a:rPr>
              <a:t>Traveller</a:t>
            </a:r>
            <a:r>
              <a:rPr lang="en-US" sz="2100" noProof="0" dirty="0">
                <a:solidFill>
                  <a:srgbClr val="002060"/>
                </a:solidFill>
              </a:rPr>
              <a:t> information systems – reduction of fatalities by 3% (modelling studies).Automatic speed enforcement – reduction of accidents by 9–60%.</a:t>
            </a:r>
            <a:endParaRPr lang="pl-PL" sz="2100" noProof="0" dirty="0">
              <a:solidFill>
                <a:srgbClr val="002060"/>
              </a:solidFill>
            </a:endParaRPr>
          </a:p>
        </p:txBody>
      </p:sp>
    </p:spTree>
    <p:extLst>
      <p:ext uri="{BB962C8B-B14F-4D97-AF65-F5344CB8AC3E}">
        <p14:creationId xmlns:p14="http://schemas.microsoft.com/office/powerpoint/2010/main" val="2592616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23FAFB0A-61FD-8E99-C4DC-0B3946C734CC}"/>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62B7BC8A-1D45-53DC-D34A-A35CC0F78375}"/>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pl-PL" sz="3600" noProof="0" dirty="0"/>
              <a:t>Urban ITS – </a:t>
            </a:r>
            <a:r>
              <a:rPr lang="pl-PL" sz="3600" noProof="0" dirty="0" err="1"/>
              <a:t>example</a:t>
            </a:r>
            <a:r>
              <a:rPr lang="pl-PL" sz="3600" noProof="0" dirty="0"/>
              <a:t>: TRISTAR system Architecture</a:t>
            </a:r>
            <a:endParaRPr lang="en-US" noProof="0" dirty="0"/>
          </a:p>
        </p:txBody>
      </p:sp>
      <p:pic>
        <p:nvPicPr>
          <p:cNvPr id="12" name="Obraz 3">
            <a:extLst>
              <a:ext uri="{FF2B5EF4-FFF2-40B4-BE49-F238E27FC236}">
                <a16:creationId xmlns:a16="http://schemas.microsoft.com/office/drawing/2014/main" id="{53D8E2B0-5B6A-DC96-5D66-2924680CB9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266" y="1172901"/>
            <a:ext cx="7440612"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714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noProof="0" dirty="0"/>
              <a:t>Intelligent Transportation System (ITS) </a:t>
            </a:r>
            <a:endParaRPr lang="en-US" noProof="0" dirty="0"/>
          </a:p>
        </p:txBody>
      </p:sp>
      <p:sp>
        <p:nvSpPr>
          <p:cNvPr id="97" name="Google Shape;97;p2"/>
          <p:cNvSpPr txBox="1">
            <a:spLocks noGrp="1"/>
          </p:cNvSpPr>
          <p:nvPr>
            <p:ph type="body" idx="1"/>
          </p:nvPr>
        </p:nvSpPr>
        <p:spPr>
          <a:xfrm>
            <a:off x="160496" y="919624"/>
            <a:ext cx="10741688" cy="52902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Intelligent Transportation System (ITS) – tools help to manage transport infrastructure and </a:t>
            </a:r>
            <a:r>
              <a:rPr lang="en-US" sz="2100" noProof="0" dirty="0" err="1">
                <a:solidFill>
                  <a:srgbClr val="002060"/>
                </a:solidFill>
              </a:rPr>
              <a:t>travellers</a:t>
            </a:r>
            <a:r>
              <a:rPr lang="en-US" sz="2100" noProof="0" dirty="0">
                <a:solidFill>
                  <a:srgbClr val="002060"/>
                </a:solidFill>
              </a:rPr>
              <a:t> service effectively.</a:t>
            </a:r>
          </a:p>
          <a:p>
            <a:pPr marL="685800" lvl="1" indent="-228600">
              <a:lnSpc>
                <a:spcPct val="100000"/>
              </a:lnSpc>
              <a:buSzPts val="1900"/>
            </a:pPr>
            <a:r>
              <a:rPr lang="en-US" sz="1900" dirty="0"/>
              <a:t>Intelligent infrastructure – transportation infrastructure </a:t>
            </a:r>
            <a:r>
              <a:rPr lang="en-US" sz="1900" dirty="0" err="1"/>
              <a:t>equiped</a:t>
            </a:r>
            <a:r>
              <a:rPr lang="en-US" sz="1900" dirty="0"/>
              <a:t> with telematics devices </a:t>
            </a:r>
          </a:p>
          <a:p>
            <a:pPr marL="685800" lvl="1" indent="-228600">
              <a:lnSpc>
                <a:spcPct val="100000"/>
              </a:lnSpc>
              <a:buSzPts val="1900"/>
            </a:pPr>
            <a:r>
              <a:rPr lang="en-US" sz="1900" dirty="0"/>
              <a:t>Intelligent vehicles – vehicles </a:t>
            </a:r>
            <a:r>
              <a:rPr lang="en-US" sz="1900" dirty="0" err="1"/>
              <a:t>equiped</a:t>
            </a:r>
            <a:r>
              <a:rPr lang="en-US" sz="1900" dirty="0"/>
              <a:t> with</a:t>
            </a:r>
            <a:r>
              <a:rPr lang="pl-PL" sz="1900" dirty="0"/>
              <a:t> </a:t>
            </a:r>
            <a:r>
              <a:rPr lang="en-US" sz="1900" dirty="0"/>
              <a:t>telematics devices </a:t>
            </a:r>
          </a:p>
        </p:txBody>
      </p:sp>
      <p:pic>
        <p:nvPicPr>
          <p:cNvPr id="1026" name="Picture 2" descr="What Is An Intelligent Transport System And How Does It Work? - Modeshift">
            <a:extLst>
              <a:ext uri="{FF2B5EF4-FFF2-40B4-BE49-F238E27FC236}">
                <a16:creationId xmlns:a16="http://schemas.microsoft.com/office/drawing/2014/main" id="{B7929EDA-700C-CF7A-85C5-CB899E6E2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92" y="2456203"/>
            <a:ext cx="4251325" cy="42454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lligent Transportation System: Why It is Important and How You Can ...">
            <a:extLst>
              <a:ext uri="{FF2B5EF4-FFF2-40B4-BE49-F238E27FC236}">
                <a16:creationId xmlns:a16="http://schemas.microsoft.com/office/drawing/2014/main" id="{6C403F7E-18F9-363C-A45D-0E9911DB5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1717" y="2245187"/>
            <a:ext cx="3625934" cy="45167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lligent transportation system (ITS)">
            <a:extLst>
              <a:ext uri="{FF2B5EF4-FFF2-40B4-BE49-F238E27FC236}">
                <a16:creationId xmlns:a16="http://schemas.microsoft.com/office/drawing/2014/main" id="{ED002F22-0D32-FBAF-7E7D-153565EC5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1912" y="2575605"/>
            <a:ext cx="4110088" cy="2679683"/>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ACFFBFD9-9B16-C77F-E0DF-5FF66193162F}"/>
              </a:ext>
            </a:extLst>
          </p:cNvPr>
          <p:cNvSpPr txBox="1"/>
          <p:nvPr/>
        </p:nvSpPr>
        <p:spPr>
          <a:xfrm>
            <a:off x="8435170" y="5370262"/>
            <a:ext cx="3591186" cy="430887"/>
          </a:xfrm>
          <a:prstGeom prst="rect">
            <a:avLst/>
          </a:prstGeom>
          <a:noFill/>
        </p:spPr>
        <p:txBody>
          <a:bodyPr wrap="square">
            <a:spAutoFit/>
          </a:bodyPr>
          <a:lstStyle/>
          <a:p>
            <a:r>
              <a:rPr lang="pl-PL" sz="1100"/>
              <a:t>https://intelligent0system.blogspot.com/2023/01/intelligent-transportation-system-its.</a:t>
            </a:r>
            <a:endParaRPr lang="pl-PL" sz="1100" dirty="0"/>
          </a:p>
        </p:txBody>
      </p:sp>
      <p:sp>
        <p:nvSpPr>
          <p:cNvPr id="5" name="pole tekstowe 4">
            <a:extLst>
              <a:ext uri="{FF2B5EF4-FFF2-40B4-BE49-F238E27FC236}">
                <a16:creationId xmlns:a16="http://schemas.microsoft.com/office/drawing/2014/main" id="{00EB052D-9D8D-64D3-36C3-47D0C042A446}"/>
              </a:ext>
            </a:extLst>
          </p:cNvPr>
          <p:cNvSpPr txBox="1"/>
          <p:nvPr/>
        </p:nvSpPr>
        <p:spPr>
          <a:xfrm>
            <a:off x="838200" y="6493883"/>
            <a:ext cx="3132573" cy="415498"/>
          </a:xfrm>
          <a:prstGeom prst="rect">
            <a:avLst/>
          </a:prstGeom>
          <a:noFill/>
        </p:spPr>
        <p:txBody>
          <a:bodyPr wrap="square">
            <a:spAutoFit/>
          </a:bodyPr>
          <a:lstStyle/>
          <a:p>
            <a:r>
              <a:rPr lang="pl-PL" sz="1000" dirty="0"/>
              <a:t>https://www.modeshift.com/what-is-an-intelligent-transport-system-and-how-does-it-work</a:t>
            </a:r>
          </a:p>
        </p:txBody>
      </p:sp>
      <p:sp>
        <p:nvSpPr>
          <p:cNvPr id="7" name="pole tekstowe 6">
            <a:extLst>
              <a:ext uri="{FF2B5EF4-FFF2-40B4-BE49-F238E27FC236}">
                <a16:creationId xmlns:a16="http://schemas.microsoft.com/office/drawing/2014/main" id="{E5ECAC07-0A55-E45C-7203-05E65C229B20}"/>
              </a:ext>
            </a:extLst>
          </p:cNvPr>
          <p:cNvSpPr txBox="1"/>
          <p:nvPr/>
        </p:nvSpPr>
        <p:spPr>
          <a:xfrm>
            <a:off x="4778026" y="6487118"/>
            <a:ext cx="3444072" cy="400110"/>
          </a:xfrm>
          <a:prstGeom prst="rect">
            <a:avLst/>
          </a:prstGeom>
          <a:noFill/>
        </p:spPr>
        <p:txBody>
          <a:bodyPr wrap="square">
            <a:spAutoFit/>
          </a:bodyPr>
          <a:lstStyle/>
          <a:p>
            <a:r>
              <a:rPr lang="pl-PL" sz="1000" dirty="0"/>
              <a:t>https://senlainc.com/blog/intelligent-transportation-system-importance/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0CCBD5FA-69C1-AD9B-5B57-E14D694B603F}"/>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8305285-90E9-19A4-FC22-18FB579B3367}"/>
              </a:ext>
            </a:extLst>
          </p:cNvPr>
          <p:cNvSpPr txBox="1">
            <a:spLocks noGrp="1"/>
          </p:cNvSpPr>
          <p:nvPr>
            <p:ph type="title"/>
          </p:nvPr>
        </p:nvSpPr>
        <p:spPr>
          <a:xfrm>
            <a:off x="757814" y="-32821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noProof="0" dirty="0"/>
              <a:t>TRISTAR SYSTEM IN TRI-CITY (</a:t>
            </a:r>
            <a:r>
              <a:rPr lang="en-US" sz="3600" noProof="0" dirty="0" err="1"/>
              <a:t>Gdańsk</a:t>
            </a:r>
            <a:r>
              <a:rPr lang="en-US" sz="3600" noProof="0" dirty="0"/>
              <a:t>-Sopot-Gdynia</a:t>
            </a:r>
            <a:r>
              <a:rPr lang="pl-PL" sz="3600" noProof="0" dirty="0"/>
              <a:t>)</a:t>
            </a:r>
            <a:endParaRPr lang="en-US" noProof="0" dirty="0"/>
          </a:p>
        </p:txBody>
      </p:sp>
      <p:pic>
        <p:nvPicPr>
          <p:cNvPr id="4" name="Obraz 3" descr="Mapa lokalizująca projekt.jpg">
            <a:extLst>
              <a:ext uri="{FF2B5EF4-FFF2-40B4-BE49-F238E27FC236}">
                <a16:creationId xmlns:a16="http://schemas.microsoft.com/office/drawing/2014/main" id="{742F40D1-2320-5697-B88B-FA3CF8A6F4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7969"/>
            <a:ext cx="4450857" cy="630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5">
            <a:extLst>
              <a:ext uri="{FF2B5EF4-FFF2-40B4-BE49-F238E27FC236}">
                <a16:creationId xmlns:a16="http://schemas.microsoft.com/office/drawing/2014/main" id="{A41BA4C0-5106-5397-87E2-B4782E65A821}"/>
              </a:ext>
            </a:extLst>
          </p:cNvPr>
          <p:cNvSpPr>
            <a:spLocks noChangeArrowheads="1"/>
          </p:cNvSpPr>
          <p:nvPr/>
        </p:nvSpPr>
        <p:spPr bwMode="auto">
          <a:xfrm>
            <a:off x="4334096" y="643657"/>
            <a:ext cx="429743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pl-PL" altLang="pl-PL" sz="2000" b="1" dirty="0"/>
          </a:p>
          <a:p>
            <a:pPr marL="342900" indent="-342900">
              <a:buFont typeface="Arial" panose="020B0604020202020204" pitchFamily="34" charset="0"/>
              <a:buChar char="•"/>
            </a:pPr>
            <a:r>
              <a:rPr lang="pl-PL" sz="2000" b="1" dirty="0"/>
              <a:t>2 </a:t>
            </a:r>
            <a:r>
              <a:rPr lang="pl-PL" sz="2000" b="1" dirty="0" err="1"/>
              <a:t>Traffic</a:t>
            </a:r>
            <a:r>
              <a:rPr lang="pl-PL" sz="2000" b="1" dirty="0"/>
              <a:t> Management </a:t>
            </a:r>
            <a:r>
              <a:rPr lang="pl-PL" sz="2000" b="1" dirty="0" err="1"/>
              <a:t>Centres</a:t>
            </a:r>
            <a:endParaRPr lang="pl-PL" sz="2000" b="1" dirty="0"/>
          </a:p>
          <a:p>
            <a:pPr marL="342900" indent="-342900">
              <a:buFont typeface="Arial" panose="020B0604020202020204" pitchFamily="34" charset="0"/>
              <a:buChar char="•"/>
            </a:pPr>
            <a:r>
              <a:rPr lang="en-US" sz="2000" b="1" dirty="0"/>
              <a:t>148 km of  fiber optic connections</a:t>
            </a:r>
            <a:endParaRPr lang="pl-PL" sz="2000" b="1" dirty="0"/>
          </a:p>
          <a:p>
            <a:pPr marL="342900" indent="-342900">
              <a:buFont typeface="Arial" panose="020B0604020202020204" pitchFamily="34" charset="0"/>
              <a:buChar char="•"/>
            </a:pPr>
            <a:r>
              <a:rPr lang="pl-PL" sz="2000" b="1" dirty="0"/>
              <a:t>161 </a:t>
            </a:r>
            <a:r>
              <a:rPr lang="pl-PL" sz="2000" b="1" dirty="0" err="1"/>
              <a:t>intersections</a:t>
            </a:r>
            <a:r>
              <a:rPr lang="pl-PL" sz="2000" b="1" dirty="0"/>
              <a:t> with </a:t>
            </a:r>
            <a:r>
              <a:rPr lang="pl-PL" sz="2000" b="1" dirty="0" err="1"/>
              <a:t>traffic</a:t>
            </a:r>
            <a:r>
              <a:rPr lang="pl-PL" sz="2000" b="1" dirty="0"/>
              <a:t> </a:t>
            </a:r>
            <a:r>
              <a:rPr lang="pl-PL" sz="2000" b="1" dirty="0" err="1"/>
              <a:t>signals</a:t>
            </a:r>
            <a:r>
              <a:rPr lang="pl-PL" sz="2000" b="1" dirty="0"/>
              <a:t> (BALANCE/EPICS system)</a:t>
            </a:r>
          </a:p>
          <a:p>
            <a:pPr marL="342900" indent="-342900">
              <a:buFont typeface="Arial" panose="020B0604020202020204" pitchFamily="34" charset="0"/>
              <a:buChar char="•"/>
            </a:pPr>
            <a:r>
              <a:rPr lang="pl-PL" sz="2000" b="1" dirty="0"/>
              <a:t>73 video </a:t>
            </a:r>
            <a:r>
              <a:rPr lang="pl-PL" sz="2000" b="1" dirty="0" err="1"/>
              <a:t>surveillance</a:t>
            </a:r>
            <a:r>
              <a:rPr lang="pl-PL" sz="2000" b="1" dirty="0"/>
              <a:t> </a:t>
            </a:r>
            <a:r>
              <a:rPr lang="pl-PL" sz="2000" b="1" dirty="0" err="1"/>
              <a:t>cameras</a:t>
            </a:r>
            <a:endParaRPr lang="pl-PL" sz="2000" b="1" dirty="0"/>
          </a:p>
          <a:p>
            <a:pPr marL="342900" indent="-342900">
              <a:buFont typeface="Arial" panose="020B0604020202020204" pitchFamily="34" charset="0"/>
              <a:buChar char="•"/>
            </a:pPr>
            <a:r>
              <a:rPr lang="pl-PL" sz="2000" b="1" dirty="0"/>
              <a:t>61 </a:t>
            </a:r>
            <a:r>
              <a:rPr lang="pl-PL" sz="2000" b="1" dirty="0" err="1"/>
              <a:t>points</a:t>
            </a:r>
            <a:r>
              <a:rPr lang="pl-PL" sz="2000" b="1" dirty="0"/>
              <a:t> with ANPR </a:t>
            </a:r>
            <a:r>
              <a:rPr lang="pl-PL" sz="2000" b="1" dirty="0" err="1"/>
              <a:t>cameras</a:t>
            </a:r>
            <a:endParaRPr lang="pl-PL" sz="2000" b="1" dirty="0"/>
          </a:p>
          <a:p>
            <a:pPr marL="342900" indent="-342900">
              <a:buFont typeface="Arial" panose="020B0604020202020204" pitchFamily="34" charset="0"/>
              <a:buChar char="•"/>
            </a:pPr>
            <a:r>
              <a:rPr lang="pl-PL" sz="2000" b="1" dirty="0"/>
              <a:t>36 </a:t>
            </a:r>
            <a:r>
              <a:rPr lang="pl-PL" sz="2000" b="1" dirty="0" err="1"/>
              <a:t>guidance</a:t>
            </a:r>
            <a:r>
              <a:rPr lang="pl-PL" sz="2000" b="1" dirty="0"/>
              <a:t> parking </a:t>
            </a:r>
            <a:r>
              <a:rPr lang="pl-PL" sz="2000" b="1" dirty="0" err="1"/>
              <a:t>information</a:t>
            </a:r>
            <a:r>
              <a:rPr lang="pl-PL" sz="2000" b="1" dirty="0"/>
              <a:t> </a:t>
            </a:r>
            <a:r>
              <a:rPr lang="pl-PL" sz="2000" b="1" dirty="0" err="1"/>
              <a:t>signs</a:t>
            </a:r>
            <a:endParaRPr lang="pl-PL" sz="2000" b="1" dirty="0"/>
          </a:p>
          <a:p>
            <a:pPr marL="342900" indent="-342900">
              <a:buFont typeface="Arial" panose="020B0604020202020204" pitchFamily="34" charset="0"/>
              <a:buChar char="•"/>
            </a:pPr>
            <a:r>
              <a:rPr lang="pl-PL" sz="2000" b="1" dirty="0"/>
              <a:t>34 PT </a:t>
            </a:r>
            <a:r>
              <a:rPr lang="pl-PL" sz="2000" b="1" dirty="0" err="1"/>
              <a:t>passenger</a:t>
            </a:r>
            <a:r>
              <a:rPr lang="pl-PL" sz="2000" b="1" dirty="0"/>
              <a:t> Information </a:t>
            </a:r>
            <a:r>
              <a:rPr lang="pl-PL" sz="2000" b="1" dirty="0" err="1"/>
              <a:t>boards</a:t>
            </a:r>
            <a:endParaRPr lang="pl-PL" sz="2000" b="1" dirty="0"/>
          </a:p>
          <a:p>
            <a:pPr marL="342900" indent="-342900">
              <a:buFont typeface="Arial" panose="020B0604020202020204" pitchFamily="34" charset="0"/>
              <a:buChar char="•"/>
            </a:pPr>
            <a:r>
              <a:rPr lang="pl-PL" sz="2000" b="1" dirty="0"/>
              <a:t>22 Bluetooth/</a:t>
            </a:r>
            <a:r>
              <a:rPr lang="pl-PL" sz="2000" b="1" dirty="0" err="1"/>
              <a:t>WiFi</a:t>
            </a:r>
            <a:r>
              <a:rPr lang="pl-PL" sz="2000" b="1" dirty="0"/>
              <a:t> </a:t>
            </a:r>
            <a:r>
              <a:rPr lang="pl-PL" sz="2000" b="1" dirty="0" err="1"/>
              <a:t>scanners</a:t>
            </a:r>
            <a:endParaRPr lang="pl-PL" sz="2000" b="1" dirty="0"/>
          </a:p>
          <a:p>
            <a:pPr marL="342900" indent="-342900">
              <a:buFont typeface="Arial" panose="020B0604020202020204" pitchFamily="34" charset="0"/>
              <a:buChar char="•"/>
            </a:pPr>
            <a:r>
              <a:rPr lang="pl-PL" sz="2000" b="1" dirty="0"/>
              <a:t>19 </a:t>
            </a:r>
            <a:r>
              <a:rPr lang="pl-PL" sz="2000" b="1" dirty="0" err="1"/>
              <a:t>Variable</a:t>
            </a:r>
            <a:r>
              <a:rPr lang="pl-PL" sz="2000" b="1" dirty="0"/>
              <a:t> Message </a:t>
            </a:r>
            <a:r>
              <a:rPr lang="pl-PL" sz="2000" b="1" dirty="0" err="1"/>
              <a:t>Boards</a:t>
            </a:r>
            <a:endParaRPr lang="pl-PL" sz="2000" b="1" dirty="0"/>
          </a:p>
          <a:p>
            <a:pPr marL="342900" indent="-342900">
              <a:buFont typeface="Arial" panose="020B0604020202020204" pitchFamily="34" charset="0"/>
              <a:buChar char="•"/>
            </a:pPr>
            <a:r>
              <a:rPr lang="pl-PL" sz="2000" b="1" dirty="0"/>
              <a:t>16 </a:t>
            </a:r>
            <a:r>
              <a:rPr lang="pl-PL" sz="2000" b="1" dirty="0" err="1"/>
              <a:t>Tripplanners</a:t>
            </a:r>
            <a:endParaRPr lang="pl-PL" sz="2000" b="1" dirty="0"/>
          </a:p>
          <a:p>
            <a:pPr marL="342900" indent="-342900">
              <a:buFont typeface="Arial" panose="020B0604020202020204" pitchFamily="34" charset="0"/>
              <a:buChar char="•"/>
            </a:pPr>
            <a:r>
              <a:rPr lang="pl-PL" sz="2000" b="1" dirty="0"/>
              <a:t>14 </a:t>
            </a:r>
            <a:r>
              <a:rPr lang="pl-PL" sz="2000" b="1" dirty="0" err="1"/>
              <a:t>Weather</a:t>
            </a:r>
            <a:r>
              <a:rPr lang="pl-PL" sz="2000" b="1" dirty="0"/>
              <a:t> </a:t>
            </a:r>
            <a:r>
              <a:rPr lang="pl-PL" sz="2000" b="1" dirty="0" err="1"/>
              <a:t>stations</a:t>
            </a:r>
            <a:endParaRPr lang="pl-PL" sz="2000" b="1" dirty="0"/>
          </a:p>
          <a:p>
            <a:pPr marL="342900" indent="-342900">
              <a:buFont typeface="Arial" panose="020B0604020202020204" pitchFamily="34" charset="0"/>
              <a:buChar char="•"/>
            </a:pPr>
            <a:r>
              <a:rPr lang="pl-PL" sz="2000" b="1" dirty="0"/>
              <a:t>7 </a:t>
            </a:r>
            <a:r>
              <a:rPr lang="pl-PL" sz="2000" b="1" dirty="0" err="1"/>
              <a:t>Variable</a:t>
            </a:r>
            <a:r>
              <a:rPr lang="pl-PL" sz="2000" b="1" dirty="0"/>
              <a:t> Message </a:t>
            </a:r>
            <a:r>
              <a:rPr lang="pl-PL" sz="2000" b="1" dirty="0" err="1"/>
              <a:t>Signs</a:t>
            </a:r>
            <a:endParaRPr lang="pl-PL" sz="2000" b="1" dirty="0"/>
          </a:p>
        </p:txBody>
      </p:sp>
      <p:pic>
        <p:nvPicPr>
          <p:cNvPr id="6" name="Obraz 10">
            <a:extLst>
              <a:ext uri="{FF2B5EF4-FFF2-40B4-BE49-F238E27FC236}">
                <a16:creationId xmlns:a16="http://schemas.microsoft.com/office/drawing/2014/main" id="{FF1D7C91-B036-A232-B6BD-59080E770D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905" y="643657"/>
            <a:ext cx="3442147" cy="212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zdiz0\ZDIZPUB\PUBLICZNY\DLA_WSZYSTKICH\Zdjęcia Tristar cz. 2\ZZT_X2_M.jpg">
            <a:extLst>
              <a:ext uri="{FF2B5EF4-FFF2-40B4-BE49-F238E27FC236}">
                <a16:creationId xmlns:a16="http://schemas.microsoft.com/office/drawing/2014/main" id="{49FDCB96-4A26-79F3-069F-68A06E18F0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4905" y="2768484"/>
            <a:ext cx="3442147" cy="228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3-tz_lq">
            <a:extLst>
              <a:ext uri="{FF2B5EF4-FFF2-40B4-BE49-F238E27FC236}">
                <a16:creationId xmlns:a16="http://schemas.microsoft.com/office/drawing/2014/main" id="{B271A3D7-DDFE-DDAA-03E8-4667CDDA5A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4905" y="4571553"/>
            <a:ext cx="3457631" cy="228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756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E4AF5EC7-EBFD-ADBD-71B9-DF7347573291}"/>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73C53816-7B9F-856F-F89F-EADFDC4E2F2B}"/>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en-US" sz="3600" dirty="0"/>
              <a:t>Multi-level Model of Transportation Systems </a:t>
            </a:r>
            <a:r>
              <a:rPr lang="pl-PL" sz="3600" dirty="0" err="1"/>
              <a:t>supports</a:t>
            </a:r>
            <a:r>
              <a:rPr lang="pl-PL" sz="3600" dirty="0"/>
              <a:t> ITS Management</a:t>
            </a:r>
            <a:endParaRPr lang="en-US" sz="3600" dirty="0"/>
          </a:p>
        </p:txBody>
      </p:sp>
      <p:pic>
        <p:nvPicPr>
          <p:cNvPr id="9" name="Obraz 8">
            <a:extLst>
              <a:ext uri="{FF2B5EF4-FFF2-40B4-BE49-F238E27FC236}">
                <a16:creationId xmlns:a16="http://schemas.microsoft.com/office/drawing/2014/main" id="{1099926B-DA59-B516-8D4A-40AC579D5135}"/>
              </a:ext>
            </a:extLst>
          </p:cNvPr>
          <p:cNvPicPr/>
          <p:nvPr/>
        </p:nvPicPr>
        <p:blipFill>
          <a:blip r:embed="rId3">
            <a:extLst>
              <a:ext uri="{28A0092B-C50C-407E-A947-70E740481C1C}">
                <a14:useLocalDpi xmlns:a14="http://schemas.microsoft.com/office/drawing/2010/main" val="0"/>
              </a:ext>
            </a:extLst>
          </a:blip>
          <a:stretch>
            <a:fillRect/>
          </a:stretch>
        </p:blipFill>
        <p:spPr>
          <a:xfrm>
            <a:off x="1867143" y="1210164"/>
            <a:ext cx="8891336" cy="5354053"/>
          </a:xfrm>
          <a:prstGeom prst="rect">
            <a:avLst/>
          </a:prstGeom>
        </p:spPr>
      </p:pic>
    </p:spTree>
    <p:extLst>
      <p:ext uri="{BB962C8B-B14F-4D97-AF65-F5344CB8AC3E}">
        <p14:creationId xmlns:p14="http://schemas.microsoft.com/office/powerpoint/2010/main" val="3180782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7B7CE5A7-53CF-5390-DAE7-A920032187DB}"/>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BD2F1BDB-F1A9-9BE4-1434-ACB963A1138C}"/>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a:t>Monitoring and </a:t>
            </a:r>
            <a:r>
              <a:rPr lang="pl-PL" sz="3600" dirty="0" err="1"/>
              <a:t>Traffic</a:t>
            </a:r>
            <a:r>
              <a:rPr lang="pl-PL" sz="3600" dirty="0"/>
              <a:t> </a:t>
            </a:r>
            <a:r>
              <a:rPr lang="pl-PL" sz="3600" dirty="0" err="1"/>
              <a:t>Surveillance</a:t>
            </a:r>
            <a:r>
              <a:rPr lang="pl-PL" sz="3600" dirty="0"/>
              <a:t> System	</a:t>
            </a:r>
            <a:endParaRPr lang="en-US" noProof="0" dirty="0"/>
          </a:p>
        </p:txBody>
      </p:sp>
      <p:sp>
        <p:nvSpPr>
          <p:cNvPr id="97" name="Google Shape;97;p2">
            <a:extLst>
              <a:ext uri="{FF2B5EF4-FFF2-40B4-BE49-F238E27FC236}">
                <a16:creationId xmlns:a16="http://schemas.microsoft.com/office/drawing/2014/main" id="{D2CEB8FE-1AFB-6FD2-2AB5-9ED2AB559BFC}"/>
              </a:ext>
            </a:extLst>
          </p:cNvPr>
          <p:cNvSpPr txBox="1">
            <a:spLocks noGrp="1"/>
          </p:cNvSpPr>
          <p:nvPr>
            <p:ph type="body" idx="1"/>
          </p:nvPr>
        </p:nvSpPr>
        <p:spPr>
          <a:xfrm>
            <a:off x="1" y="1338995"/>
            <a:ext cx="11806812" cy="52902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Road Traffic Data Collection</a:t>
            </a:r>
            <a:endParaRPr lang="pl-PL" sz="2100" noProof="0" dirty="0">
              <a:solidFill>
                <a:srgbClr val="002060"/>
              </a:solidFill>
            </a:endParaRPr>
          </a:p>
          <a:p>
            <a:pPr marL="228600" indent="-228600">
              <a:lnSpc>
                <a:spcPct val="100000"/>
              </a:lnSpc>
              <a:spcBef>
                <a:spcPts val="0"/>
              </a:spcBef>
              <a:buClr>
                <a:srgbClr val="002060"/>
              </a:buClr>
              <a:buSzPts val="2100"/>
            </a:pPr>
            <a:r>
              <a:rPr lang="en-US" sz="2100" dirty="0">
                <a:solidFill>
                  <a:srgbClr val="002060"/>
                </a:solidFill>
              </a:rPr>
              <a:t>Example detection modules in the TRISTAR system:</a:t>
            </a:r>
            <a:endParaRPr lang="pl-PL" sz="210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1900" dirty="0"/>
              <a:t>Traffic measurement stations – 161 intersections – inductive loops</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Inductive loops and video detection – Traffic Control System</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Bluetooth/Wi-Fi scanners and ANPR cameras – Incident Detection Module (Traffic Safety Management System) and Driver Information System</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Public transport vehicles (on-board computers) – Public Transport Vehicle Management System</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Meteorological parameters – Weather stations</a:t>
            </a:r>
          </a:p>
        </p:txBody>
      </p:sp>
      <p:pic>
        <p:nvPicPr>
          <p:cNvPr id="6" name="Picture 3" descr="Rys_punkty-zgloszenia">
            <a:extLst>
              <a:ext uri="{FF2B5EF4-FFF2-40B4-BE49-F238E27FC236}">
                <a16:creationId xmlns:a16="http://schemas.microsoft.com/office/drawing/2014/main" id="{F85993E7-2FED-B30A-7BAF-FB2441C90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932" y="3785333"/>
            <a:ext cx="404971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zdiz0\ZDIZPUB\PUBLICZNY\DLA_WSZYSTKICH\Zdjęcia Tristar cz. 1\ANPR.jpg">
            <a:extLst>
              <a:ext uri="{FF2B5EF4-FFF2-40B4-BE49-F238E27FC236}">
                <a16:creationId xmlns:a16="http://schemas.microsoft.com/office/drawing/2014/main" id="{6CEE2248-F593-6EF0-6188-BA2C55D91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306" y="3909158"/>
            <a:ext cx="3328988"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5">
            <a:extLst>
              <a:ext uri="{FF2B5EF4-FFF2-40B4-BE49-F238E27FC236}">
                <a16:creationId xmlns:a16="http://schemas.microsoft.com/office/drawing/2014/main" id="{43563165-0869-AE1C-7250-2C24B0C419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20895" y="3909158"/>
            <a:ext cx="1984375"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bitcarrier.com/sites/default/files/sensor_thumb.jpg">
            <a:extLst>
              <a:ext uri="{FF2B5EF4-FFF2-40B4-BE49-F238E27FC236}">
                <a16:creationId xmlns:a16="http://schemas.microsoft.com/office/drawing/2014/main" id="{990FC9B5-932E-0D40-29A9-AF2E4A9E2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7020" y="4966433"/>
            <a:ext cx="273367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3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ECEE032C-87A3-E6D9-87B5-F07CC47A4697}"/>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36CE6158-E6B0-815D-A5F9-B1C06D56EF54}"/>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en-US" sz="3600" dirty="0"/>
              <a:t>Traffic Control System</a:t>
            </a:r>
            <a:endParaRPr lang="en-US" noProof="0" dirty="0"/>
          </a:p>
        </p:txBody>
      </p:sp>
      <p:sp>
        <p:nvSpPr>
          <p:cNvPr id="97" name="Google Shape;97;p2">
            <a:extLst>
              <a:ext uri="{FF2B5EF4-FFF2-40B4-BE49-F238E27FC236}">
                <a16:creationId xmlns:a16="http://schemas.microsoft.com/office/drawing/2014/main" id="{9182419C-B5FB-0B05-02D9-DE5807ADD710}"/>
              </a:ext>
            </a:extLst>
          </p:cNvPr>
          <p:cNvSpPr txBox="1">
            <a:spLocks noGrp="1"/>
          </p:cNvSpPr>
          <p:nvPr>
            <p:ph type="body" idx="1"/>
          </p:nvPr>
        </p:nvSpPr>
        <p:spPr>
          <a:xfrm>
            <a:off x="110533" y="1192430"/>
            <a:ext cx="5365820" cy="583093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Over 160 intersections covered by the system</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Replacement of outdated traffic signal equipment (LED upgrade)</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BALANCE-EPICS Traffic Control System (GEVAS) – local control with public transport priority and area-wide control.</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EPICS – microscopic optimization (1-minute forecasts – possibility to extend a phase during the current cycle).</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BALANCE – macroscopic optimization (objective function) – short-term forecasts of 5–15 minutes.</a:t>
            </a:r>
          </a:p>
        </p:txBody>
      </p:sp>
      <p:pic>
        <p:nvPicPr>
          <p:cNvPr id="2" name="Obraz 7" descr="paski1.PNG">
            <a:extLst>
              <a:ext uri="{FF2B5EF4-FFF2-40B4-BE49-F238E27FC236}">
                <a16:creationId xmlns:a16="http://schemas.microsoft.com/office/drawing/2014/main" id="{F1A21F7E-E35E-02EA-13E2-4058BD70AB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545" y="2793938"/>
            <a:ext cx="4649787"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5" descr="vtnet1.PNG">
            <a:extLst>
              <a:ext uri="{FF2B5EF4-FFF2-40B4-BE49-F238E27FC236}">
                <a16:creationId xmlns:a16="http://schemas.microsoft.com/office/drawing/2014/main" id="{26F7108B-125C-53A2-129D-200992CCE6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820" y="42820"/>
            <a:ext cx="4608512"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5" descr="smis2.PNG">
            <a:extLst>
              <a:ext uri="{FF2B5EF4-FFF2-40B4-BE49-F238E27FC236}">
                <a16:creationId xmlns:a16="http://schemas.microsoft.com/office/drawing/2014/main" id="{72306AC5-99EB-E9E4-B23D-E64450DFD6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5649" y="4624430"/>
            <a:ext cx="4111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218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E15189A1-415B-066C-563B-A2848EE99C84}"/>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33C66754-ED28-318E-36F8-5305F73E026F}"/>
              </a:ext>
            </a:extLst>
          </p:cNvPr>
          <p:cNvSpPr txBox="1">
            <a:spLocks noGrp="1"/>
          </p:cNvSpPr>
          <p:nvPr>
            <p:ph type="title"/>
          </p:nvPr>
        </p:nvSpPr>
        <p:spPr>
          <a:xfrm>
            <a:off x="838200" y="-291368"/>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en-US" sz="3600" dirty="0"/>
              <a:t>Public Transport Signal Priority (TSP)</a:t>
            </a:r>
            <a:endParaRPr lang="en-US" noProof="0" dirty="0"/>
          </a:p>
        </p:txBody>
      </p:sp>
      <p:sp>
        <p:nvSpPr>
          <p:cNvPr id="97" name="Google Shape;97;p2">
            <a:extLst>
              <a:ext uri="{FF2B5EF4-FFF2-40B4-BE49-F238E27FC236}">
                <a16:creationId xmlns:a16="http://schemas.microsoft.com/office/drawing/2014/main" id="{B45029B9-1CDC-CA93-94FB-3BAB41F50334}"/>
              </a:ext>
            </a:extLst>
          </p:cNvPr>
          <p:cNvSpPr txBox="1">
            <a:spLocks noGrp="1"/>
          </p:cNvSpPr>
          <p:nvPr>
            <p:ph type="body" idx="1"/>
          </p:nvPr>
        </p:nvSpPr>
        <p:spPr>
          <a:xfrm>
            <a:off x="157424" y="624872"/>
            <a:ext cx="11877152" cy="583093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Relative Priority:</a:t>
            </a:r>
            <a:endParaRPr lang="pl-PL" sz="2100" noProof="0" dirty="0">
              <a:solidFill>
                <a:srgbClr val="002060"/>
              </a:solidFill>
            </a:endParaRPr>
          </a:p>
          <a:p>
            <a:pPr marL="228600" indent="-228600">
              <a:lnSpc>
                <a:spcPct val="100000"/>
              </a:lnSpc>
              <a:spcBef>
                <a:spcPts val="0"/>
              </a:spcBef>
              <a:buClr>
                <a:srgbClr val="002060"/>
              </a:buClr>
              <a:buSzPts val="2100"/>
            </a:pPr>
            <a:r>
              <a:rPr lang="en-US" sz="1900" dirty="0"/>
              <a:t>Public transport vehicles delayed in relation to the timetable</a:t>
            </a:r>
            <a:endParaRPr lang="pl-PL" sz="1900" dirty="0"/>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Absolute Priority:</a:t>
            </a:r>
            <a:endParaRPr lang="pl-PL" sz="2100" noProof="0" dirty="0">
              <a:solidFill>
                <a:srgbClr val="002060"/>
              </a:solidFill>
            </a:endParaRPr>
          </a:p>
          <a:p>
            <a:pPr marL="228600" lvl="0" indent="-228600">
              <a:lnSpc>
                <a:spcPct val="100000"/>
              </a:lnSpc>
              <a:spcBef>
                <a:spcPts val="0"/>
              </a:spcBef>
              <a:buClr>
                <a:srgbClr val="002060"/>
              </a:buClr>
              <a:buSzPts val="2100"/>
            </a:pPr>
            <a:r>
              <a:rPr lang="en-US" sz="1900" dirty="0"/>
              <a:t>Ambulances, fire brigades, police (in the future)</a:t>
            </a:r>
          </a:p>
        </p:txBody>
      </p:sp>
      <p:pic>
        <p:nvPicPr>
          <p:cNvPr id="2" name="Picture 3" descr="Rys_punkty-zgloszenia">
            <a:extLst>
              <a:ext uri="{FF2B5EF4-FFF2-40B4-BE49-F238E27FC236}">
                <a16:creationId xmlns:a16="http://schemas.microsoft.com/office/drawing/2014/main" id="{F8D504BE-4BFF-7F24-6309-51BEEF9D1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420" y="5009609"/>
            <a:ext cx="4229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1" descr="27-Priorytet_transport_zbiorowyn">
            <a:extLst>
              <a:ext uri="{FF2B5EF4-FFF2-40B4-BE49-F238E27FC236}">
                <a16:creationId xmlns:a16="http://schemas.microsoft.com/office/drawing/2014/main" id="{759C1E34-0559-03F9-87C9-6CDF4B910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5630" y="793977"/>
            <a:ext cx="5211763" cy="3825875"/>
          </a:xfrm>
          <a:prstGeom prst="rect">
            <a:avLst/>
          </a:prstGeom>
          <a:noFill/>
          <a:ln w="19050">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Rys_lacznosc2">
            <a:extLst>
              <a:ext uri="{FF2B5EF4-FFF2-40B4-BE49-F238E27FC236}">
                <a16:creationId xmlns:a16="http://schemas.microsoft.com/office/drawing/2014/main" id="{9D844127-EC79-A9A5-5EB3-D57559FE0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607" y="2279650"/>
            <a:ext cx="54229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us">
            <a:extLst>
              <a:ext uri="{FF2B5EF4-FFF2-40B4-BE49-F238E27FC236}">
                <a16:creationId xmlns:a16="http://schemas.microsoft.com/office/drawing/2014/main" id="{85FD76CC-4591-4FF7-DC70-323690D652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75756" y="4824220"/>
            <a:ext cx="3819608" cy="1663002"/>
          </a:xfrm>
          <a:prstGeom prst="rect">
            <a:avLst/>
          </a:prstGeom>
          <a:noFill/>
          <a:ln w="12700">
            <a:solidFill>
              <a:srgbClr val="0033CC"/>
            </a:solidFill>
            <a:miter lim="800000"/>
            <a:headEnd/>
            <a:tailEnd/>
          </a:ln>
        </p:spPr>
      </p:pic>
    </p:spTree>
    <p:extLst>
      <p:ext uri="{BB962C8B-B14F-4D97-AF65-F5344CB8AC3E}">
        <p14:creationId xmlns:p14="http://schemas.microsoft.com/office/powerpoint/2010/main" val="1375194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0F1AB21C-C6CD-AD58-7F97-6C023CCD0CA0}"/>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FB6DA96F-3EBF-ECA3-9F7E-DC800BB9BCE5}"/>
              </a:ext>
            </a:extLst>
          </p:cNvPr>
          <p:cNvSpPr txBox="1">
            <a:spLocks noGrp="1"/>
          </p:cNvSpPr>
          <p:nvPr>
            <p:ph type="title"/>
          </p:nvPr>
        </p:nvSpPr>
        <p:spPr>
          <a:xfrm>
            <a:off x="838200" y="-291368"/>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en-US" sz="3600" dirty="0"/>
              <a:t>Video Surveillance System</a:t>
            </a:r>
            <a:endParaRPr lang="en-US" noProof="0" dirty="0"/>
          </a:p>
        </p:txBody>
      </p:sp>
      <p:pic>
        <p:nvPicPr>
          <p:cNvPr id="9" name="Obraz 9" descr="kamera1.PNG">
            <a:extLst>
              <a:ext uri="{FF2B5EF4-FFF2-40B4-BE49-F238E27FC236}">
                <a16:creationId xmlns:a16="http://schemas.microsoft.com/office/drawing/2014/main" id="{A030342F-385B-0CDA-8142-55303452EE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9811" y="765997"/>
            <a:ext cx="8172450"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4_03-Ogólna lokalizacja kamer">
            <a:extLst>
              <a:ext uri="{FF2B5EF4-FFF2-40B4-BE49-F238E27FC236}">
                <a16:creationId xmlns:a16="http://schemas.microsoft.com/office/drawing/2014/main" id="{EDEF5E2E-0FB9-FFDE-5A7C-3AF6067BB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623" y="765997"/>
            <a:ext cx="36703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
            <a:extLst>
              <a:ext uri="{FF2B5EF4-FFF2-40B4-BE49-F238E27FC236}">
                <a16:creationId xmlns:a16="http://schemas.microsoft.com/office/drawing/2014/main" id="{37147028-4A8B-4C93-B33C-CF4098F0FD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9811" y="3766371"/>
            <a:ext cx="5357812"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71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3997EDDD-B65F-17C2-49B6-BEF39853191D}"/>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4B753F92-C1B6-C5AE-E6D9-A81FE185913B}"/>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a:t>Advanced </a:t>
            </a:r>
            <a:r>
              <a:rPr lang="pl-PL" sz="3600" dirty="0" err="1"/>
              <a:t>Traveller</a:t>
            </a:r>
            <a:r>
              <a:rPr lang="pl-PL" sz="3600" dirty="0"/>
              <a:t> Information System</a:t>
            </a:r>
            <a:endParaRPr lang="en-US" noProof="0" dirty="0"/>
          </a:p>
        </p:txBody>
      </p:sp>
      <p:sp>
        <p:nvSpPr>
          <p:cNvPr id="4" name="Prostokąt 3">
            <a:extLst>
              <a:ext uri="{FF2B5EF4-FFF2-40B4-BE49-F238E27FC236}">
                <a16:creationId xmlns:a16="http://schemas.microsoft.com/office/drawing/2014/main" id="{AF7211F3-CED3-0EE5-E415-9925EFAF6A7D}"/>
              </a:ext>
            </a:extLst>
          </p:cNvPr>
          <p:cNvSpPr/>
          <p:nvPr/>
        </p:nvSpPr>
        <p:spPr>
          <a:xfrm>
            <a:off x="7751380" y="5818342"/>
            <a:ext cx="4089679" cy="552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3">
            <a:extLst>
              <a:ext uri="{FF2B5EF4-FFF2-40B4-BE49-F238E27FC236}">
                <a16:creationId xmlns:a16="http://schemas.microsoft.com/office/drawing/2014/main" id="{C1E59976-D4BF-6D28-C961-865BE84138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9278" y="1105180"/>
            <a:ext cx="44577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172.31.128.2\public\Uzytkownicy\Maciek\katowice\4 tablica.png">
            <a:extLst>
              <a:ext uri="{FF2B5EF4-FFF2-40B4-BE49-F238E27FC236}">
                <a16:creationId xmlns:a16="http://schemas.microsoft.com/office/drawing/2014/main" id="{0964DAF9-A22C-C163-C4F3-E487038467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454" y="3883304"/>
            <a:ext cx="3533775"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D0AB18BB-FA7E-EA63-DF6F-F3A82BB4CB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9991" y="3883304"/>
            <a:ext cx="34464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zdiz0\ZDIZPUB\PUBLICZNY\DLA_WSZYSTKICH\Zdjęcia Tristar cz. 2\TZT_M.jpg">
            <a:extLst>
              <a:ext uri="{FF2B5EF4-FFF2-40B4-BE49-F238E27FC236}">
                <a16:creationId xmlns:a16="http://schemas.microsoft.com/office/drawing/2014/main" id="{37237689-E456-4031-3B41-79B039CFF4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5104" y="1105180"/>
            <a:ext cx="4194175"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2">
            <a:extLst>
              <a:ext uri="{FF2B5EF4-FFF2-40B4-BE49-F238E27FC236}">
                <a16:creationId xmlns:a16="http://schemas.microsoft.com/office/drawing/2014/main" id="{BC190047-D35A-BF68-B3F3-D92B58EC142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15103" y="1105179"/>
            <a:ext cx="211613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882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DB3AF447-33F9-9765-7CB4-DA1396B1918E}"/>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FE372C68-AD94-BFF1-F3DA-0CB4DE30D99B}"/>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a:t>Advanced </a:t>
            </a:r>
            <a:r>
              <a:rPr lang="pl-PL" sz="3600" dirty="0" err="1"/>
              <a:t>Traveller</a:t>
            </a:r>
            <a:r>
              <a:rPr lang="pl-PL" sz="3600" dirty="0"/>
              <a:t> Information System</a:t>
            </a:r>
            <a:endParaRPr lang="en-US" noProof="0" dirty="0"/>
          </a:p>
        </p:txBody>
      </p:sp>
      <p:pic>
        <p:nvPicPr>
          <p:cNvPr id="4" name="Obraz 4">
            <a:extLst>
              <a:ext uri="{FF2B5EF4-FFF2-40B4-BE49-F238E27FC236}">
                <a16:creationId xmlns:a16="http://schemas.microsoft.com/office/drawing/2014/main" id="{1BEBBBDD-4CCF-37AD-9089-C79039DAB7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799" y="3566922"/>
            <a:ext cx="45243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zdiz0\ZDIZPUB\PUBLICZNY\DLA_WSZYSTKICH\Zdjęcia Tristar cz. 2\ZZT_X2_M.jpg">
            <a:extLst>
              <a:ext uri="{FF2B5EF4-FFF2-40B4-BE49-F238E27FC236}">
                <a16:creationId xmlns:a16="http://schemas.microsoft.com/office/drawing/2014/main" id="{1C58A507-4927-5219-86B4-D6B49786E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349" y="1034859"/>
            <a:ext cx="3821113"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zdiz0\ZDIZPUB\PUBLICZNY\DLA_WSZYSTKICH\Zdjęcia Tristar cz. 2\ZZT3_M.jpg">
            <a:extLst>
              <a:ext uri="{FF2B5EF4-FFF2-40B4-BE49-F238E27FC236}">
                <a16:creationId xmlns:a16="http://schemas.microsoft.com/office/drawing/2014/main" id="{BEA108CF-B7A3-7FD3-A3F9-C89038753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3612" y="1038035"/>
            <a:ext cx="3817937"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5">
            <a:extLst>
              <a:ext uri="{FF2B5EF4-FFF2-40B4-BE49-F238E27FC236}">
                <a16:creationId xmlns:a16="http://schemas.microsoft.com/office/drawing/2014/main" id="{3F36A0AB-C314-C478-B6BC-1F96C728D6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12661" y="3351021"/>
            <a:ext cx="27559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433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057BFE41-93F3-3961-C8B8-E26A98F8181C}"/>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4054F71-F473-D996-0CF3-BC7B2F1A4429}"/>
              </a:ext>
            </a:extLst>
          </p:cNvPr>
          <p:cNvSpPr txBox="1">
            <a:spLocks noGrp="1"/>
          </p:cNvSpPr>
          <p:nvPr>
            <p:ph type="title"/>
          </p:nvPr>
        </p:nvSpPr>
        <p:spPr>
          <a:xfrm>
            <a:off x="838200" y="-133133"/>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a:t>Advanced </a:t>
            </a:r>
            <a:r>
              <a:rPr lang="pl-PL" sz="3600" dirty="0" err="1"/>
              <a:t>Traveller</a:t>
            </a:r>
            <a:r>
              <a:rPr lang="pl-PL" sz="3600" dirty="0"/>
              <a:t> Information System</a:t>
            </a:r>
            <a:endParaRPr lang="en-US" noProof="0" dirty="0"/>
          </a:p>
        </p:txBody>
      </p:sp>
      <p:sp>
        <p:nvSpPr>
          <p:cNvPr id="97" name="Google Shape;97;p2">
            <a:extLst>
              <a:ext uri="{FF2B5EF4-FFF2-40B4-BE49-F238E27FC236}">
                <a16:creationId xmlns:a16="http://schemas.microsoft.com/office/drawing/2014/main" id="{36576400-E518-202B-8EC1-1464F2EEB473}"/>
              </a:ext>
            </a:extLst>
          </p:cNvPr>
          <p:cNvSpPr txBox="1">
            <a:spLocks noGrp="1"/>
          </p:cNvSpPr>
          <p:nvPr>
            <p:ph type="body" idx="1"/>
          </p:nvPr>
        </p:nvSpPr>
        <p:spPr>
          <a:xfrm>
            <a:off x="121042" y="919161"/>
            <a:ext cx="11398295" cy="583093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Alternative routes</a:t>
            </a:r>
            <a:endParaRPr lang="pl-PL" sz="2100" noProof="0" dirty="0">
              <a:solidFill>
                <a:srgbClr val="002060"/>
              </a:solidFill>
            </a:endParaRPr>
          </a:p>
          <a:p>
            <a:pPr marL="228600" lvl="0" indent="-228600">
              <a:lnSpc>
                <a:spcPct val="100000"/>
              </a:lnSpc>
              <a:spcBef>
                <a:spcPts val="0"/>
              </a:spcBef>
              <a:buClr>
                <a:srgbClr val="002060"/>
              </a:buClr>
              <a:buSzPts val="2100"/>
            </a:pPr>
            <a:r>
              <a:rPr lang="en-US" sz="1900" dirty="0"/>
              <a:t>Traffic diversion in case of an incident</a:t>
            </a:r>
            <a:endParaRPr lang="pl-PL" sz="1900" dirty="0"/>
          </a:p>
          <a:p>
            <a:pPr marL="228600" lvl="0" indent="-228600">
              <a:lnSpc>
                <a:spcPct val="100000"/>
              </a:lnSpc>
              <a:spcBef>
                <a:spcPts val="0"/>
              </a:spcBef>
              <a:buClr>
                <a:srgbClr val="002060"/>
              </a:buClr>
              <a:buSzPts val="2100"/>
            </a:pPr>
            <a:r>
              <a:rPr lang="en-US" sz="1900" dirty="0"/>
              <a:t>Traffic dispersion in case of congestion</a:t>
            </a:r>
          </a:p>
        </p:txBody>
      </p:sp>
      <p:pic>
        <p:nvPicPr>
          <p:cNvPr id="3" name="Picture 8" descr="\\172.31.128.2\public\Uzytkownicy\Maciek\katowice\3 znaki i tablice.png">
            <a:extLst>
              <a:ext uri="{FF2B5EF4-FFF2-40B4-BE49-F238E27FC236}">
                <a16:creationId xmlns:a16="http://schemas.microsoft.com/office/drawing/2014/main" id="{3976F11B-8679-23C9-F5A5-08AEB6C24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0" y="2240697"/>
            <a:ext cx="34925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Zawi\Desktop\Trasy2.jpg">
            <a:extLst>
              <a:ext uri="{FF2B5EF4-FFF2-40B4-BE49-F238E27FC236}">
                <a16:creationId xmlns:a16="http://schemas.microsoft.com/office/drawing/2014/main" id="{7349874D-1734-B639-F578-05EF74E68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602" y="2059721"/>
            <a:ext cx="6215063"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172.31.128.2\public\Uzytkownicy\Maciek\katowice\3 znaki i tablice.png">
            <a:extLst>
              <a:ext uri="{FF2B5EF4-FFF2-40B4-BE49-F238E27FC236}">
                <a16:creationId xmlns:a16="http://schemas.microsoft.com/office/drawing/2014/main" id="{21B066B2-62FE-06A4-3FFF-DF1D43A56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377" y="2150209"/>
            <a:ext cx="34925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Zawi\Desktop\Trasy2.jpg">
            <a:extLst>
              <a:ext uri="{FF2B5EF4-FFF2-40B4-BE49-F238E27FC236}">
                <a16:creationId xmlns:a16="http://schemas.microsoft.com/office/drawing/2014/main" id="{1AC9631F-9512-8804-F6B3-E997F922B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64" y="2195452"/>
            <a:ext cx="6215063"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172.31.128.2\public\Uzytkownicy\Maciek\katowice\3 znaki i tablice.png">
            <a:extLst>
              <a:ext uri="{FF2B5EF4-FFF2-40B4-BE49-F238E27FC236}">
                <a16:creationId xmlns:a16="http://schemas.microsoft.com/office/drawing/2014/main" id="{3B049A85-8A4F-3B25-61AB-5C5155771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864" y="2150209"/>
            <a:ext cx="34925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977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94DD9B2F-5C2A-811E-EF16-DE8A5896BE6E}"/>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54B0FEBD-5E4E-CE72-3E01-EDC4A2174F5B}"/>
              </a:ext>
            </a:extLst>
          </p:cNvPr>
          <p:cNvSpPr txBox="1">
            <a:spLocks noGrp="1"/>
          </p:cNvSpPr>
          <p:nvPr>
            <p:ph type="title"/>
          </p:nvPr>
        </p:nvSpPr>
        <p:spPr>
          <a:xfrm>
            <a:off x="110532" y="13432"/>
            <a:ext cx="11970936" cy="1325563"/>
          </a:xfrm>
          <a:prstGeom prst="rect">
            <a:avLst/>
          </a:prstGeom>
          <a:noFill/>
          <a:ln>
            <a:noFill/>
          </a:ln>
        </p:spPr>
        <p:txBody>
          <a:bodyPr spcFirstLastPara="1" wrap="square" lIns="91425" tIns="45700" rIns="91425" bIns="45700" anchor="ctr" anchorCtr="0">
            <a:normAutofit/>
          </a:bodyPr>
          <a:lstStyle/>
          <a:p>
            <a:pPr lvl="0">
              <a:buSzPts val="3600"/>
            </a:pPr>
            <a:r>
              <a:rPr lang="en-US" sz="3600" dirty="0"/>
              <a:t>Advanced </a:t>
            </a:r>
            <a:r>
              <a:rPr lang="en-US" sz="3600" dirty="0" err="1"/>
              <a:t>Traveller</a:t>
            </a:r>
            <a:r>
              <a:rPr lang="en-US" sz="3600" dirty="0"/>
              <a:t> Information System</a:t>
            </a:r>
            <a:endParaRPr lang="en-US" noProof="0" dirty="0"/>
          </a:p>
        </p:txBody>
      </p:sp>
      <p:sp>
        <p:nvSpPr>
          <p:cNvPr id="97" name="Google Shape;97;p2">
            <a:extLst>
              <a:ext uri="{FF2B5EF4-FFF2-40B4-BE49-F238E27FC236}">
                <a16:creationId xmlns:a16="http://schemas.microsoft.com/office/drawing/2014/main" id="{1DB3D8FB-5723-BCDB-D595-A1B7B6E178B8}"/>
              </a:ext>
            </a:extLst>
          </p:cNvPr>
          <p:cNvSpPr txBox="1">
            <a:spLocks noGrp="1"/>
          </p:cNvSpPr>
          <p:nvPr>
            <p:ph type="body" idx="1"/>
          </p:nvPr>
        </p:nvSpPr>
        <p:spPr>
          <a:xfrm>
            <a:off x="110532" y="1192430"/>
            <a:ext cx="11398295" cy="583093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Example of accident detection – incident detection module – pilot</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1900" dirty="0"/>
              <a:t>Real-time data – historical data</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Kwiatkowski Route – Gdynia</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Algorithm based on Kalman filter</a:t>
            </a:r>
          </a:p>
        </p:txBody>
      </p:sp>
      <p:pic>
        <p:nvPicPr>
          <p:cNvPr id="2" name="Obraz 2">
            <a:extLst>
              <a:ext uri="{FF2B5EF4-FFF2-40B4-BE49-F238E27FC236}">
                <a16:creationId xmlns:a16="http://schemas.microsoft.com/office/drawing/2014/main" id="{1150E2C5-CC78-B06E-4EB3-434437DD9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924" y="1587204"/>
            <a:ext cx="5408612"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1">
            <a:extLst>
              <a:ext uri="{FF2B5EF4-FFF2-40B4-BE49-F238E27FC236}">
                <a16:creationId xmlns:a16="http://schemas.microsoft.com/office/drawing/2014/main" id="{20D8C43F-33CF-67AF-5D9F-7AAB785E0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986" y="4182765"/>
            <a:ext cx="54165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442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8506F0BD-E41E-B1C9-0B3F-5AFB57086F6B}"/>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37EEB82D-BA83-6151-CBC9-7DA1BD573E5B}"/>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noProof="0" dirty="0"/>
              <a:t>Transport system – problems</a:t>
            </a:r>
            <a:endParaRPr lang="en-US" noProof="0" dirty="0"/>
          </a:p>
        </p:txBody>
      </p:sp>
      <p:sp>
        <p:nvSpPr>
          <p:cNvPr id="97" name="Google Shape;97;p2">
            <a:extLst>
              <a:ext uri="{FF2B5EF4-FFF2-40B4-BE49-F238E27FC236}">
                <a16:creationId xmlns:a16="http://schemas.microsoft.com/office/drawing/2014/main" id="{EA9C914A-CE1C-02B0-C939-9E2B3C40ADD4}"/>
              </a:ext>
            </a:extLst>
          </p:cNvPr>
          <p:cNvSpPr txBox="1">
            <a:spLocks noGrp="1"/>
          </p:cNvSpPr>
          <p:nvPr>
            <p:ph type="body" idx="1"/>
          </p:nvPr>
        </p:nvSpPr>
        <p:spPr>
          <a:xfrm>
            <a:off x="110532" y="1130640"/>
            <a:ext cx="10962752" cy="52902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Why ITS, mobility management, autonomous vehicles?</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1900" dirty="0"/>
              <a:t>Increase in mobility and congestion</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Passenger and freight transport varying over time (variable demand)</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Limited network capacity, frequent capacity reductions (variable supply)</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Safety issues, time and money losses, and negative impacts on the environment, social threats</a:t>
            </a:r>
          </a:p>
        </p:txBody>
      </p:sp>
      <p:pic>
        <p:nvPicPr>
          <p:cNvPr id="1026" name="Picture 2" descr="Vicious Circle of Congestion | The Geography of Transport Systems">
            <a:extLst>
              <a:ext uri="{FF2B5EF4-FFF2-40B4-BE49-F238E27FC236}">
                <a16:creationId xmlns:a16="http://schemas.microsoft.com/office/drawing/2014/main" id="{051DCA14-7F07-17E0-730E-B950C8A9C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575"/>
            <a:ext cx="7355393" cy="3998538"/>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A7452599-0DEF-8ACA-3E20-813E6B041783}"/>
              </a:ext>
            </a:extLst>
          </p:cNvPr>
          <p:cNvSpPr txBox="1"/>
          <p:nvPr/>
        </p:nvSpPr>
        <p:spPr>
          <a:xfrm>
            <a:off x="5348236" y="5973392"/>
            <a:ext cx="6094324" cy="523220"/>
          </a:xfrm>
          <a:prstGeom prst="rect">
            <a:avLst/>
          </a:prstGeom>
          <a:noFill/>
        </p:spPr>
        <p:txBody>
          <a:bodyPr wrap="square">
            <a:spAutoFit/>
          </a:bodyPr>
          <a:lstStyle/>
          <a:p>
            <a:r>
              <a:rPr lang="pl-PL" dirty="0"/>
              <a:t>https://transportgeography.org/contents/chapter8/urban-transport-challenges/vicious-circle-congestion/</a:t>
            </a:r>
          </a:p>
        </p:txBody>
      </p:sp>
    </p:spTree>
    <p:extLst>
      <p:ext uri="{BB962C8B-B14F-4D97-AF65-F5344CB8AC3E}">
        <p14:creationId xmlns:p14="http://schemas.microsoft.com/office/powerpoint/2010/main" val="3376658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4C48AFA0-E048-285F-A41F-16B31DF22799}"/>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4EDFD547-5DD1-DFEE-D605-0F9F950DEB02}"/>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en-US" sz="3600" dirty="0"/>
              <a:t>Incident Detection at Intersections</a:t>
            </a:r>
            <a:endParaRPr lang="en-US" noProof="0" dirty="0"/>
          </a:p>
        </p:txBody>
      </p:sp>
      <p:pic>
        <p:nvPicPr>
          <p:cNvPr id="2" name="Obraz 1">
            <a:extLst>
              <a:ext uri="{FF2B5EF4-FFF2-40B4-BE49-F238E27FC236}">
                <a16:creationId xmlns:a16="http://schemas.microsoft.com/office/drawing/2014/main" id="{F04E319D-5379-5737-3C30-A46A1793012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45169" y="1129256"/>
            <a:ext cx="5200575" cy="1996617"/>
          </a:xfrm>
          <a:prstGeom prst="rect">
            <a:avLst/>
          </a:prstGeom>
          <a:noFill/>
          <a:ln>
            <a:noFill/>
          </a:ln>
        </p:spPr>
      </p:pic>
      <p:pic>
        <p:nvPicPr>
          <p:cNvPr id="3" name="Obraz 2">
            <a:extLst>
              <a:ext uri="{FF2B5EF4-FFF2-40B4-BE49-F238E27FC236}">
                <a16:creationId xmlns:a16="http://schemas.microsoft.com/office/drawing/2014/main" id="{6DDA0514-A476-859E-F223-5447FE124845}"/>
              </a:ext>
            </a:extLst>
          </p:cNvPr>
          <p:cNvPicPr>
            <a:picLocks noChangeAspect="1"/>
          </p:cNvPicPr>
          <p:nvPr/>
        </p:nvPicPr>
        <p:blipFill>
          <a:blip r:embed="rId4"/>
          <a:stretch>
            <a:fillRect/>
          </a:stretch>
        </p:blipFill>
        <p:spPr>
          <a:xfrm>
            <a:off x="5334120" y="3274163"/>
            <a:ext cx="5230692" cy="3356992"/>
          </a:xfrm>
          <a:prstGeom prst="rect">
            <a:avLst/>
          </a:prstGeom>
        </p:spPr>
      </p:pic>
      <p:pic>
        <p:nvPicPr>
          <p:cNvPr id="4" name="Obraz 3">
            <a:extLst>
              <a:ext uri="{FF2B5EF4-FFF2-40B4-BE49-F238E27FC236}">
                <a16:creationId xmlns:a16="http://schemas.microsoft.com/office/drawing/2014/main" id="{5E198747-D831-BDBA-25A0-B204CC63FE33}"/>
              </a:ext>
            </a:extLst>
          </p:cNvPr>
          <p:cNvPicPr>
            <a:picLocks noChangeAspect="1"/>
          </p:cNvPicPr>
          <p:nvPr/>
        </p:nvPicPr>
        <p:blipFill>
          <a:blip r:embed="rId5"/>
          <a:stretch>
            <a:fillRect/>
          </a:stretch>
        </p:blipFill>
        <p:spPr>
          <a:xfrm>
            <a:off x="6940177" y="1092542"/>
            <a:ext cx="4616034" cy="2143232"/>
          </a:xfrm>
          <a:prstGeom prst="rect">
            <a:avLst/>
          </a:prstGeom>
        </p:spPr>
      </p:pic>
      <p:pic>
        <p:nvPicPr>
          <p:cNvPr id="5" name="Obraz 4">
            <a:extLst>
              <a:ext uri="{FF2B5EF4-FFF2-40B4-BE49-F238E27FC236}">
                <a16:creationId xmlns:a16="http://schemas.microsoft.com/office/drawing/2014/main" id="{22DE9E51-1192-B8C7-8B09-A0AA6C02C5E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04438" y="3527289"/>
            <a:ext cx="3707904" cy="3284984"/>
          </a:xfrm>
          <a:prstGeom prst="rect">
            <a:avLst/>
          </a:prstGeom>
          <a:noFill/>
          <a:ln>
            <a:noFill/>
          </a:ln>
        </p:spPr>
      </p:pic>
      <p:pic>
        <p:nvPicPr>
          <p:cNvPr id="8" name="Obraz 3">
            <a:extLst>
              <a:ext uri="{FF2B5EF4-FFF2-40B4-BE49-F238E27FC236}">
                <a16:creationId xmlns:a16="http://schemas.microsoft.com/office/drawing/2014/main" id="{107251B9-896A-94DE-31CA-6E83D691C2C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64812" y="5404161"/>
            <a:ext cx="1627188"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rostokąt 9">
            <a:extLst>
              <a:ext uri="{FF2B5EF4-FFF2-40B4-BE49-F238E27FC236}">
                <a16:creationId xmlns:a16="http://schemas.microsoft.com/office/drawing/2014/main" id="{C89FFD70-EA1D-2DFC-41C5-F9B838CFC258}"/>
              </a:ext>
            </a:extLst>
          </p:cNvPr>
          <p:cNvSpPr/>
          <p:nvPr/>
        </p:nvSpPr>
        <p:spPr>
          <a:xfrm>
            <a:off x="1250373" y="3250233"/>
            <a:ext cx="4616034" cy="357534"/>
          </a:xfrm>
          <a:prstGeom prst="rect">
            <a:avLst/>
          </a:prstGeom>
        </p:spPr>
        <p:txBody>
          <a:bodyPr wrap="square">
            <a:spAutoFit/>
          </a:bodyPr>
          <a:lstStyle/>
          <a:p>
            <a:pPr indent="180340">
              <a:lnSpc>
                <a:spcPct val="115000"/>
              </a:lnSpc>
              <a:spcAft>
                <a:spcPts val="0"/>
              </a:spcAft>
            </a:pPr>
            <a:r>
              <a:rPr lang="pl-PL" sz="1600" b="1" dirty="0" err="1">
                <a:latin typeface="Times New Roman" panose="02020603050405020304" pitchFamily="18" charset="0"/>
                <a:ea typeface="Calibri" panose="020F0502020204030204" pitchFamily="34" charset="0"/>
                <a:cs typeface="Times New Roman" panose="02020603050405020304" pitchFamily="18" charset="0"/>
              </a:rPr>
              <a:t>Multidimensional</a:t>
            </a:r>
            <a:r>
              <a:rPr lang="pl-PL" sz="1600" b="1" dirty="0">
                <a:latin typeface="Times New Roman" panose="02020603050405020304" pitchFamily="18" charset="0"/>
                <a:ea typeface="Calibri" panose="020F0502020204030204" pitchFamily="34" charset="0"/>
                <a:cs typeface="Times New Roman" panose="02020603050405020304" pitchFamily="18" charset="0"/>
              </a:rPr>
              <a:t> </a:t>
            </a:r>
            <a:r>
              <a:rPr lang="pl-PL" sz="1600" b="1" dirty="0" err="1">
                <a:latin typeface="Times New Roman" panose="02020603050405020304" pitchFamily="18" charset="0"/>
                <a:ea typeface="Calibri" panose="020F0502020204030204" pitchFamily="34" charset="0"/>
                <a:cs typeface="Times New Roman" panose="02020603050405020304" pitchFamily="18" charset="0"/>
              </a:rPr>
              <a:t>Cycles</a:t>
            </a:r>
            <a:r>
              <a:rPr lang="pl-PL" sz="1600" b="1" dirty="0">
                <a:latin typeface="Times New Roman" panose="02020603050405020304" pitchFamily="18" charset="0"/>
                <a:ea typeface="Calibri" panose="020F0502020204030204" pitchFamily="34" charset="0"/>
                <a:cs typeface="Times New Roman" panose="02020603050405020304" pitchFamily="18" charset="0"/>
              </a:rPr>
              <a:t> – PCA-</a:t>
            </a:r>
            <a:r>
              <a:rPr lang="pl-PL" sz="1600" b="1" dirty="0" err="1">
                <a:latin typeface="Times New Roman" panose="02020603050405020304" pitchFamily="18" charset="0"/>
                <a:ea typeface="Calibri" panose="020F0502020204030204" pitchFamily="34" charset="0"/>
                <a:cs typeface="Times New Roman" panose="02020603050405020304" pitchFamily="18" charset="0"/>
              </a:rPr>
              <a:t>based</a:t>
            </a:r>
            <a:r>
              <a:rPr lang="pl-PL" sz="1600" b="1" dirty="0">
                <a:latin typeface="Times New Roman" panose="02020603050405020304" pitchFamily="18" charset="0"/>
                <a:ea typeface="Calibri" panose="020F0502020204030204" pitchFamily="34" charset="0"/>
                <a:cs typeface="Times New Roman" panose="02020603050405020304" pitchFamily="18" charset="0"/>
              </a:rPr>
              <a:t> Analysis</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7519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EA8C9D06-D216-9F91-62C2-346EB3607819}"/>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C16F946-B4F9-FF0A-1BC1-722FE6A5E743}"/>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en-US" sz="3600" dirty="0"/>
              <a:t>Traffic Violation Enforcement System</a:t>
            </a:r>
            <a:endParaRPr lang="en-US" noProof="0" dirty="0"/>
          </a:p>
        </p:txBody>
      </p:sp>
      <p:sp>
        <p:nvSpPr>
          <p:cNvPr id="97" name="Google Shape;97;p2">
            <a:extLst>
              <a:ext uri="{FF2B5EF4-FFF2-40B4-BE49-F238E27FC236}">
                <a16:creationId xmlns:a16="http://schemas.microsoft.com/office/drawing/2014/main" id="{B892B62C-2C61-088D-9F76-9058871D3255}"/>
              </a:ext>
            </a:extLst>
          </p:cNvPr>
          <p:cNvSpPr txBox="1">
            <a:spLocks noGrp="1"/>
          </p:cNvSpPr>
          <p:nvPr>
            <p:ph type="body" idx="1"/>
          </p:nvPr>
        </p:nvSpPr>
        <p:spPr>
          <a:xfrm>
            <a:off x="110533" y="1192430"/>
            <a:ext cx="3094891" cy="583093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ANPR Cameras</a:t>
            </a:r>
            <a:endParaRPr lang="pl-PL" sz="2100" noProof="0" dirty="0">
              <a:solidFill>
                <a:srgbClr val="002060"/>
              </a:solidFill>
            </a:endParaRPr>
          </a:p>
          <a:p>
            <a:pPr marL="228600" indent="-228600">
              <a:lnSpc>
                <a:spcPct val="100000"/>
              </a:lnSpc>
              <a:spcBef>
                <a:spcPts val="0"/>
              </a:spcBef>
              <a:buClr>
                <a:srgbClr val="002060"/>
              </a:buClr>
              <a:buSzPts val="2100"/>
            </a:pPr>
            <a:r>
              <a:rPr lang="en-US" sz="1900" dirty="0"/>
              <a:t>“Black list”, “white list”</a:t>
            </a:r>
            <a:endParaRPr lang="pl-PL" sz="1900" dirty="0"/>
          </a:p>
          <a:p>
            <a:pPr marL="228600" indent="-228600">
              <a:lnSpc>
                <a:spcPct val="100000"/>
              </a:lnSpc>
              <a:spcBef>
                <a:spcPts val="0"/>
              </a:spcBef>
              <a:buClr>
                <a:srgbClr val="002060"/>
              </a:buClr>
              <a:buSzPts val="2100"/>
            </a:pPr>
            <a:r>
              <a:rPr lang="en-US" sz="1900" dirty="0"/>
              <a:t>Travel time information (short-term forecasts in the future)</a:t>
            </a:r>
            <a:endParaRPr lang="pl-PL" sz="1900" dirty="0"/>
          </a:p>
          <a:p>
            <a:pPr marL="228600" indent="-228600">
              <a:lnSpc>
                <a:spcPct val="100000"/>
              </a:lnSpc>
              <a:spcBef>
                <a:spcPts val="0"/>
              </a:spcBef>
              <a:buClr>
                <a:srgbClr val="002060"/>
              </a:buClr>
              <a:buSzPts val="2100"/>
            </a:pPr>
            <a:r>
              <a:rPr lang="en-US" sz="1900" dirty="0"/>
              <a:t>Violation registration (in the future)</a:t>
            </a:r>
          </a:p>
        </p:txBody>
      </p:sp>
      <p:pic>
        <p:nvPicPr>
          <p:cNvPr id="5" name="Picture 2" descr="7_03 - Lokalizacja fotorejestratorow">
            <a:extLst>
              <a:ext uri="{FF2B5EF4-FFF2-40B4-BE49-F238E27FC236}">
                <a16:creationId xmlns:a16="http://schemas.microsoft.com/office/drawing/2014/main" id="{B9B82A5A-ED00-E746-D92D-598C3576C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016" y="943202"/>
            <a:ext cx="485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26">
            <a:extLst>
              <a:ext uri="{FF2B5EF4-FFF2-40B4-BE49-F238E27FC236}">
                <a16:creationId xmlns:a16="http://schemas.microsoft.com/office/drawing/2014/main" id="{EA84CD5E-FD83-0290-DFF4-DE6A4D726089}"/>
              </a:ext>
            </a:extLst>
          </p:cNvPr>
          <p:cNvGraphicFramePr>
            <a:graphicFrameLocks noChangeAspect="1"/>
          </p:cNvGraphicFramePr>
          <p:nvPr>
            <p:extLst>
              <p:ext uri="{D42A27DB-BD31-4B8C-83A1-F6EECF244321}">
                <p14:modId xmlns:p14="http://schemas.microsoft.com/office/powerpoint/2010/main" val="2232570741"/>
              </p:ext>
            </p:extLst>
          </p:nvPr>
        </p:nvGraphicFramePr>
        <p:xfrm>
          <a:off x="7588842" y="1047977"/>
          <a:ext cx="4492625" cy="2159000"/>
        </p:xfrm>
        <a:graphic>
          <a:graphicData uri="http://schemas.openxmlformats.org/presentationml/2006/ole">
            <mc:AlternateContent xmlns:mc="http://schemas.openxmlformats.org/markup-compatibility/2006">
              <mc:Choice xmlns:v="urn:schemas-microsoft-com:vml" Requires="v">
                <p:oleObj name="SmartDraw" r:id="rId4" imgW="59067982" imgH="25638358" progId="">
                  <p:embed/>
                </p:oleObj>
              </mc:Choice>
              <mc:Fallback>
                <p:oleObj name="SmartDraw" r:id="rId4" imgW="59067982" imgH="25638358" progId="">
                  <p:embed/>
                  <p:pic>
                    <p:nvPicPr>
                      <p:cNvPr id="23557" name="Object 2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842" y="1047977"/>
                        <a:ext cx="4492625" cy="2159000"/>
                      </a:xfrm>
                      <a:prstGeom prst="rect">
                        <a:avLst/>
                      </a:prstGeom>
                      <a:noFill/>
                      <a:ln w="19050">
                        <a:solidFill>
                          <a:srgbClr val="0033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30" descr="FC">
            <a:extLst>
              <a:ext uri="{FF2B5EF4-FFF2-40B4-BE49-F238E27FC236}">
                <a16:creationId xmlns:a16="http://schemas.microsoft.com/office/drawing/2014/main" id="{813F004C-3FB2-BAE6-1829-47611E0E7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8567" y="3280003"/>
            <a:ext cx="390207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erby">
            <a:extLst>
              <a:ext uri="{FF2B5EF4-FFF2-40B4-BE49-F238E27FC236}">
                <a16:creationId xmlns:a16="http://schemas.microsoft.com/office/drawing/2014/main" id="{B2EB56B3-5448-CAF2-307F-E72ACC291F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5916" y="2151290"/>
            <a:ext cx="14160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68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9B6D6EF5-C5BE-102F-76B9-6E29DE5664C2}"/>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CECCBDCC-519F-3598-DB77-C845F1DF37EE}"/>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a:t>Parking </a:t>
            </a:r>
            <a:r>
              <a:rPr lang="pl-PL" sz="3600" dirty="0" err="1"/>
              <a:t>Guidance</a:t>
            </a:r>
            <a:r>
              <a:rPr lang="pl-PL" sz="3600" dirty="0"/>
              <a:t> System</a:t>
            </a:r>
            <a:endParaRPr lang="en-US" noProof="0" dirty="0"/>
          </a:p>
        </p:txBody>
      </p:sp>
      <p:sp>
        <p:nvSpPr>
          <p:cNvPr id="97" name="Google Shape;97;p2">
            <a:extLst>
              <a:ext uri="{FF2B5EF4-FFF2-40B4-BE49-F238E27FC236}">
                <a16:creationId xmlns:a16="http://schemas.microsoft.com/office/drawing/2014/main" id="{E1396F98-0448-EA0A-D194-20885F561336}"/>
              </a:ext>
            </a:extLst>
          </p:cNvPr>
          <p:cNvSpPr txBox="1">
            <a:spLocks noGrp="1"/>
          </p:cNvSpPr>
          <p:nvPr>
            <p:ph type="body" idx="1"/>
          </p:nvPr>
        </p:nvSpPr>
        <p:spPr>
          <a:xfrm>
            <a:off x="110533" y="1192430"/>
            <a:ext cx="3094891" cy="583093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ANPR Cameras</a:t>
            </a:r>
            <a:endParaRPr lang="pl-PL" sz="2100" noProof="0" dirty="0">
              <a:solidFill>
                <a:srgbClr val="002060"/>
              </a:solidFill>
            </a:endParaRPr>
          </a:p>
          <a:p>
            <a:pPr marL="228600" indent="-228600">
              <a:lnSpc>
                <a:spcPct val="100000"/>
              </a:lnSpc>
              <a:spcBef>
                <a:spcPts val="0"/>
              </a:spcBef>
              <a:buClr>
                <a:srgbClr val="002060"/>
              </a:buClr>
              <a:buSzPts val="2100"/>
            </a:pPr>
            <a:r>
              <a:rPr lang="en-US" sz="1900" dirty="0"/>
              <a:t>“Black list”, “white list”</a:t>
            </a:r>
            <a:endParaRPr lang="pl-PL" sz="1900" dirty="0"/>
          </a:p>
          <a:p>
            <a:pPr marL="228600" indent="-228600">
              <a:lnSpc>
                <a:spcPct val="100000"/>
              </a:lnSpc>
              <a:spcBef>
                <a:spcPts val="0"/>
              </a:spcBef>
              <a:buClr>
                <a:srgbClr val="002060"/>
              </a:buClr>
              <a:buSzPts val="2100"/>
            </a:pPr>
            <a:r>
              <a:rPr lang="en-US" sz="1900" dirty="0"/>
              <a:t>Travel time information (short-term forecasts in the future)</a:t>
            </a:r>
            <a:endParaRPr lang="pl-PL" sz="1900" dirty="0"/>
          </a:p>
          <a:p>
            <a:pPr marL="228600" indent="-228600">
              <a:lnSpc>
                <a:spcPct val="100000"/>
              </a:lnSpc>
              <a:spcBef>
                <a:spcPts val="0"/>
              </a:spcBef>
              <a:buClr>
                <a:srgbClr val="002060"/>
              </a:buClr>
              <a:buSzPts val="2100"/>
            </a:pPr>
            <a:r>
              <a:rPr lang="en-US" sz="1900" dirty="0"/>
              <a:t>Violation registration (in the future)</a:t>
            </a:r>
          </a:p>
        </p:txBody>
      </p:sp>
      <p:pic>
        <p:nvPicPr>
          <p:cNvPr id="2" name="Picture 3" descr="8_02-Obszary problemów parkingowych">
            <a:extLst>
              <a:ext uri="{FF2B5EF4-FFF2-40B4-BE49-F238E27FC236}">
                <a16:creationId xmlns:a16="http://schemas.microsoft.com/office/drawing/2014/main" id="{F952255A-9617-010C-740C-10E6E7327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33" y="996079"/>
            <a:ext cx="4554538"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8">
            <a:extLst>
              <a:ext uri="{FF2B5EF4-FFF2-40B4-BE49-F238E27FC236}">
                <a16:creationId xmlns:a16="http://schemas.microsoft.com/office/drawing/2014/main" id="{3202DB0E-9B2B-A1A6-F77B-67C1D0050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804" y="1060450"/>
            <a:ext cx="223202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sip1">
            <a:extLst>
              <a:ext uri="{FF2B5EF4-FFF2-40B4-BE49-F238E27FC236}">
                <a16:creationId xmlns:a16="http://schemas.microsoft.com/office/drawing/2014/main" id="{507086F1-C843-8500-2E01-A9912120F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1541" y="996078"/>
            <a:ext cx="4894263"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2">
            <a:extLst>
              <a:ext uri="{FF2B5EF4-FFF2-40B4-BE49-F238E27FC236}">
                <a16:creationId xmlns:a16="http://schemas.microsoft.com/office/drawing/2014/main" id="{CF84B873-656C-B0AB-EEBD-7B704C0E0D2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1541" y="4232991"/>
            <a:ext cx="3756025" cy="241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141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6FE3EC2F-4516-B859-CE88-078561D03362}"/>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82455CE-51ED-39AB-F8C8-F270E802F61C}"/>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err="1"/>
              <a:t>Passenger</a:t>
            </a:r>
            <a:r>
              <a:rPr lang="pl-PL" sz="3600" dirty="0"/>
              <a:t> Information System</a:t>
            </a:r>
            <a:endParaRPr lang="en-US" noProof="0" dirty="0"/>
          </a:p>
        </p:txBody>
      </p:sp>
      <p:sp>
        <p:nvSpPr>
          <p:cNvPr id="97" name="Google Shape;97;p2">
            <a:extLst>
              <a:ext uri="{FF2B5EF4-FFF2-40B4-BE49-F238E27FC236}">
                <a16:creationId xmlns:a16="http://schemas.microsoft.com/office/drawing/2014/main" id="{970FBF0A-1A9A-4734-8C0E-A668837D5175}"/>
              </a:ext>
            </a:extLst>
          </p:cNvPr>
          <p:cNvSpPr txBox="1">
            <a:spLocks noGrp="1"/>
          </p:cNvSpPr>
          <p:nvPr>
            <p:ph type="body" idx="1"/>
          </p:nvPr>
        </p:nvSpPr>
        <p:spPr>
          <a:xfrm>
            <a:off x="110533" y="1192430"/>
            <a:ext cx="3094891" cy="583093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Online information</a:t>
            </a:r>
            <a:endParaRPr lang="pl-PL" sz="2100" noProof="0" dirty="0">
              <a:solidFill>
                <a:srgbClr val="002060"/>
              </a:solidFill>
            </a:endParaRPr>
          </a:p>
          <a:p>
            <a:pPr marL="228600" lvl="0" indent="-228600">
              <a:lnSpc>
                <a:spcPct val="100000"/>
              </a:lnSpc>
              <a:spcBef>
                <a:spcPts val="0"/>
              </a:spcBef>
              <a:buClr>
                <a:srgbClr val="002060"/>
              </a:buClr>
              <a:buSzPts val="2100"/>
            </a:pPr>
            <a:r>
              <a:rPr lang="en-US" sz="1900" dirty="0"/>
              <a:t>Online trip planning (web, trip planners)</a:t>
            </a:r>
            <a:endParaRPr lang="pl-PL" sz="1900" dirty="0"/>
          </a:p>
          <a:p>
            <a:pPr marL="228600" lvl="0" indent="-228600">
              <a:lnSpc>
                <a:spcPct val="100000"/>
              </a:lnSpc>
              <a:spcBef>
                <a:spcPts val="0"/>
              </a:spcBef>
              <a:buClr>
                <a:srgbClr val="002060"/>
              </a:buClr>
              <a:buSzPts val="2100"/>
            </a:pPr>
            <a:r>
              <a:rPr lang="en-US" sz="1900" dirty="0"/>
              <a:t>745 public transport vehicles equipped with on-board computers with GPS, GPRS, and short-range radio.</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Passenger information displays (73 units)</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Website</a:t>
            </a:r>
            <a:endParaRPr lang="pl-PL" sz="1900" dirty="0"/>
          </a:p>
          <a:p>
            <a:pPr marL="228600" lvl="0" indent="-228600" algn="l" rtl="0">
              <a:lnSpc>
                <a:spcPct val="100000"/>
              </a:lnSpc>
              <a:spcBef>
                <a:spcPts val="0"/>
              </a:spcBef>
              <a:spcAft>
                <a:spcPts val="0"/>
              </a:spcAft>
              <a:buClr>
                <a:srgbClr val="002060"/>
              </a:buClr>
              <a:buSzPts val="2100"/>
              <a:buChar char="•"/>
            </a:pPr>
            <a:r>
              <a:rPr lang="en-US" sz="1900" dirty="0"/>
              <a:t>Passenger information terminals (22 units at integration hubs and other facilities)</a:t>
            </a:r>
          </a:p>
        </p:txBody>
      </p:sp>
      <p:pic>
        <p:nvPicPr>
          <p:cNvPr id="5" name="Obraz 2">
            <a:extLst>
              <a:ext uri="{FF2B5EF4-FFF2-40B4-BE49-F238E27FC236}">
                <a16:creationId xmlns:a16="http://schemas.microsoft.com/office/drawing/2014/main" id="{CA3702A0-46C4-27DF-649B-21514BADF6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9546" y="4039438"/>
            <a:ext cx="2684463"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3-tz_lq">
            <a:extLst>
              <a:ext uri="{FF2B5EF4-FFF2-40B4-BE49-F238E27FC236}">
                <a16:creationId xmlns:a16="http://schemas.microsoft.com/office/drawing/2014/main" id="{6BA4F063-290A-CFA8-592B-C61EE01E8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091" y="1007268"/>
            <a:ext cx="5126513" cy="339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
            <a:extLst>
              <a:ext uri="{FF2B5EF4-FFF2-40B4-BE49-F238E27FC236}">
                <a16:creationId xmlns:a16="http://schemas.microsoft.com/office/drawing/2014/main" id="{788C7924-8740-86BE-CE19-5E57F1C0613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4995" y="1007268"/>
            <a:ext cx="2777005" cy="303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1">
            <a:extLst>
              <a:ext uri="{FF2B5EF4-FFF2-40B4-BE49-F238E27FC236}">
                <a16:creationId xmlns:a16="http://schemas.microsoft.com/office/drawing/2014/main" id="{2DB20B29-B736-0DE8-FA09-2B429342BD4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0041" y="4397304"/>
            <a:ext cx="4392612"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086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F2C1015F-60EB-E461-564E-B3C97D23F736}"/>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37D0C136-F320-F90E-D1F2-94872CCED978}"/>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a:t>PT </a:t>
            </a:r>
            <a:r>
              <a:rPr lang="pl-PL" sz="3600" dirty="0" err="1"/>
              <a:t>vehicles</a:t>
            </a:r>
            <a:r>
              <a:rPr lang="pl-PL" sz="3600" dirty="0"/>
              <a:t> Management System</a:t>
            </a:r>
            <a:endParaRPr lang="en-US" noProof="0" dirty="0"/>
          </a:p>
        </p:txBody>
      </p:sp>
      <p:sp>
        <p:nvSpPr>
          <p:cNvPr id="97" name="Google Shape;97;p2">
            <a:extLst>
              <a:ext uri="{FF2B5EF4-FFF2-40B4-BE49-F238E27FC236}">
                <a16:creationId xmlns:a16="http://schemas.microsoft.com/office/drawing/2014/main" id="{E2A5092E-5733-9A17-A83F-A02AAB33F089}"/>
              </a:ext>
            </a:extLst>
          </p:cNvPr>
          <p:cNvSpPr txBox="1">
            <a:spLocks noGrp="1"/>
          </p:cNvSpPr>
          <p:nvPr>
            <p:ph type="body" idx="1"/>
          </p:nvPr>
        </p:nvSpPr>
        <p:spPr>
          <a:xfrm>
            <a:off x="110533" y="1192430"/>
            <a:ext cx="3094891" cy="583093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Dispatch traffic management</a:t>
            </a:r>
            <a:endParaRPr lang="pl-PL" sz="2100" noProof="0" dirty="0">
              <a:solidFill>
                <a:srgbClr val="002060"/>
              </a:solidFill>
            </a:endParaRPr>
          </a:p>
          <a:p>
            <a:pPr marL="228600" indent="-228600">
              <a:lnSpc>
                <a:spcPct val="100000"/>
              </a:lnSpc>
              <a:spcBef>
                <a:spcPts val="0"/>
              </a:spcBef>
              <a:buClr>
                <a:srgbClr val="002060"/>
              </a:buClr>
              <a:buSzPts val="2100"/>
            </a:pPr>
            <a:r>
              <a:rPr lang="en-US" sz="1900" dirty="0"/>
              <a:t>Schedule control</a:t>
            </a:r>
            <a:endParaRPr lang="pl-PL" sz="1900" dirty="0"/>
          </a:p>
          <a:p>
            <a:pPr marL="228600" indent="-228600">
              <a:lnSpc>
                <a:spcPct val="100000"/>
              </a:lnSpc>
              <a:spcBef>
                <a:spcPts val="0"/>
              </a:spcBef>
              <a:buClr>
                <a:srgbClr val="002060"/>
              </a:buClr>
              <a:buSzPts val="2100"/>
            </a:pPr>
            <a:r>
              <a:rPr lang="en-US" sz="1900" dirty="0"/>
              <a:t>Detour planning</a:t>
            </a:r>
            <a:endParaRPr lang="pl-PL" sz="1900" dirty="0"/>
          </a:p>
          <a:p>
            <a:pPr marL="228600" indent="-228600">
              <a:lnSpc>
                <a:spcPct val="100000"/>
              </a:lnSpc>
              <a:spcBef>
                <a:spcPts val="0"/>
              </a:spcBef>
              <a:buClr>
                <a:srgbClr val="002060"/>
              </a:buClr>
              <a:buSzPts val="2100"/>
            </a:pPr>
            <a:r>
              <a:rPr lang="en-US" sz="1900" dirty="0"/>
              <a:t>Online visualization on the metropolitan map</a:t>
            </a:r>
            <a:endParaRPr lang="pl-PL" sz="1900" dirty="0"/>
          </a:p>
          <a:p>
            <a:pPr marL="228600" indent="-228600">
              <a:lnSpc>
                <a:spcPct val="100000"/>
              </a:lnSpc>
              <a:spcBef>
                <a:spcPts val="0"/>
              </a:spcBef>
              <a:buClr>
                <a:srgbClr val="002060"/>
              </a:buClr>
              <a:buSzPts val="2100"/>
            </a:pPr>
            <a:r>
              <a:rPr lang="en-US" sz="1900" dirty="0"/>
              <a:t>Communication with drivers</a:t>
            </a:r>
          </a:p>
        </p:txBody>
      </p:sp>
      <p:pic>
        <p:nvPicPr>
          <p:cNvPr id="2" name="Obraz 2">
            <a:extLst>
              <a:ext uri="{FF2B5EF4-FFF2-40B4-BE49-F238E27FC236}">
                <a16:creationId xmlns:a16="http://schemas.microsoft.com/office/drawing/2014/main" id="{3440D06E-7A54-7172-2BA6-B502BCF684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1737" y="9810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ostokąt 3">
            <a:extLst>
              <a:ext uri="{FF2B5EF4-FFF2-40B4-BE49-F238E27FC236}">
                <a16:creationId xmlns:a16="http://schemas.microsoft.com/office/drawing/2014/main" id="{78E125A4-C96B-FC61-D3B0-5AAC74BB0ADD}"/>
              </a:ext>
            </a:extLst>
          </p:cNvPr>
          <p:cNvSpPr>
            <a:spLocks noChangeArrowheads="1"/>
          </p:cNvSpPr>
          <p:nvPr/>
        </p:nvSpPr>
        <p:spPr bwMode="auto">
          <a:xfrm>
            <a:off x="6573838" y="6550026"/>
            <a:ext cx="23278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l-PL" altLang="pl-PL" sz="1400" dirty="0">
                <a:solidFill>
                  <a:srgbClr val="0000CC"/>
                </a:solidFill>
                <a:latin typeface="Arial Black" panose="020B0A04020102020204" pitchFamily="34" charset="0"/>
              </a:rPr>
              <a:t>Source: QUMAK, GMV</a:t>
            </a:r>
          </a:p>
        </p:txBody>
      </p:sp>
      <p:pic>
        <p:nvPicPr>
          <p:cNvPr id="4" name="Picture 6" descr="2-tz">
            <a:extLst>
              <a:ext uri="{FF2B5EF4-FFF2-40B4-BE49-F238E27FC236}">
                <a16:creationId xmlns:a16="http://schemas.microsoft.com/office/drawing/2014/main" id="{6220728A-38DC-19FB-2B31-6E07CFF07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72" y="3919537"/>
            <a:ext cx="296288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9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B25561FA-265F-5C02-669B-B87FE7FDB1BA}"/>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5CE1E452-F8A9-B6D8-D4B5-30036239FE3B}"/>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a:t>Open Data</a:t>
            </a:r>
            <a:endParaRPr lang="en-US" noProof="0" dirty="0"/>
          </a:p>
        </p:txBody>
      </p:sp>
      <p:sp>
        <p:nvSpPr>
          <p:cNvPr id="4" name="pole tekstowe 3">
            <a:extLst>
              <a:ext uri="{FF2B5EF4-FFF2-40B4-BE49-F238E27FC236}">
                <a16:creationId xmlns:a16="http://schemas.microsoft.com/office/drawing/2014/main" id="{A9098F19-00B9-B6D0-D166-C476925D425E}"/>
              </a:ext>
            </a:extLst>
          </p:cNvPr>
          <p:cNvSpPr txBox="1"/>
          <p:nvPr/>
        </p:nvSpPr>
        <p:spPr>
          <a:xfrm>
            <a:off x="5944230" y="5002150"/>
            <a:ext cx="2939120" cy="1384995"/>
          </a:xfrm>
          <a:prstGeom prst="rect">
            <a:avLst/>
          </a:prstGeom>
          <a:solidFill>
            <a:schemeClr val="accent1">
              <a:lumMod val="40000"/>
              <a:lumOff val="60000"/>
            </a:schemeClr>
          </a:solidFill>
        </p:spPr>
        <p:txBody>
          <a:bodyPr wrap="square" rtlCol="0">
            <a:spAutoFit/>
          </a:bodyPr>
          <a:lstStyle/>
          <a:p>
            <a:r>
              <a:rPr lang="pl-PL" sz="2800" b="1" dirty="0">
                <a:effectLst>
                  <a:outerShdw blurRad="38100" dist="38100" dir="2700000" algn="tl">
                    <a:srgbClr val="000000">
                      <a:alpha val="43137"/>
                    </a:srgbClr>
                  </a:outerShdw>
                </a:effectLst>
              </a:rPr>
              <a:t>SMART CITY</a:t>
            </a:r>
          </a:p>
          <a:p>
            <a:r>
              <a:rPr lang="pl-PL" sz="2800" b="1" dirty="0" err="1">
                <a:effectLst>
                  <a:outerShdw blurRad="38100" dist="38100" dir="2700000" algn="tl">
                    <a:srgbClr val="000000">
                      <a:alpha val="43137"/>
                    </a:srgbClr>
                  </a:outerShdw>
                </a:effectLst>
              </a:rPr>
              <a:t>MaaS</a:t>
            </a:r>
            <a:endParaRPr lang="pl-PL" sz="2800" b="1" dirty="0">
              <a:effectLst>
                <a:outerShdw blurRad="38100" dist="38100" dir="2700000" algn="tl">
                  <a:srgbClr val="000000">
                    <a:alpha val="43137"/>
                  </a:srgbClr>
                </a:outerShdw>
              </a:effectLst>
            </a:endParaRPr>
          </a:p>
          <a:p>
            <a:r>
              <a:rPr lang="pl-PL" sz="2800" b="1" dirty="0" err="1">
                <a:effectLst>
                  <a:outerShdw blurRad="38100" dist="38100" dir="2700000" algn="tl">
                    <a:srgbClr val="000000">
                      <a:alpha val="43137"/>
                    </a:srgbClr>
                  </a:outerShdw>
                </a:effectLst>
              </a:rPr>
              <a:t>TMaaS</a:t>
            </a:r>
            <a:endParaRPr lang="pl-PL" sz="2800" b="1" dirty="0">
              <a:effectLst>
                <a:outerShdw blurRad="38100" dist="38100" dir="2700000" algn="tl">
                  <a:srgbClr val="000000">
                    <a:alpha val="43137"/>
                  </a:srgbClr>
                </a:outerShdw>
              </a:effectLst>
            </a:endParaRPr>
          </a:p>
        </p:txBody>
      </p:sp>
      <p:graphicFrame>
        <p:nvGraphicFramePr>
          <p:cNvPr id="5" name="Diagram 4">
            <a:extLst>
              <a:ext uri="{FF2B5EF4-FFF2-40B4-BE49-F238E27FC236}">
                <a16:creationId xmlns:a16="http://schemas.microsoft.com/office/drawing/2014/main" id="{8B92E5CC-0A81-A7EF-35E2-52B0F4454BF2}"/>
              </a:ext>
            </a:extLst>
          </p:cNvPr>
          <p:cNvGraphicFramePr/>
          <p:nvPr>
            <p:extLst>
              <p:ext uri="{D42A27DB-BD31-4B8C-83A1-F6EECF244321}">
                <p14:modId xmlns:p14="http://schemas.microsoft.com/office/powerpoint/2010/main" val="1591744797"/>
              </p:ext>
            </p:extLst>
          </p:nvPr>
        </p:nvGraphicFramePr>
        <p:xfrm>
          <a:off x="7593050" y="1541400"/>
          <a:ext cx="4721656" cy="346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E9A671BD-9FF0-9EBB-B3FC-5934A87BFF45}"/>
              </a:ext>
            </a:extLst>
          </p:cNvPr>
          <p:cNvGraphicFramePr/>
          <p:nvPr>
            <p:extLst>
              <p:ext uri="{D42A27DB-BD31-4B8C-83A1-F6EECF244321}">
                <p14:modId xmlns:p14="http://schemas.microsoft.com/office/powerpoint/2010/main" val="3614605774"/>
              </p:ext>
            </p:extLst>
          </p:nvPr>
        </p:nvGraphicFramePr>
        <p:xfrm>
          <a:off x="7396398" y="3328472"/>
          <a:ext cx="3740615" cy="26955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Symbol zastępczy zawartości 11">
            <a:extLst>
              <a:ext uri="{FF2B5EF4-FFF2-40B4-BE49-F238E27FC236}">
                <a16:creationId xmlns:a16="http://schemas.microsoft.com/office/drawing/2014/main" id="{ADFA91B0-66BE-48D3-49D1-5C8F09300152}"/>
              </a:ext>
            </a:extLst>
          </p:cNvPr>
          <p:cNvPicPr>
            <a:picLocks noChangeAspect="1"/>
          </p:cNvPicPr>
          <p:nvPr/>
        </p:nvPicPr>
        <p:blipFill>
          <a:blip r:embed="rId13"/>
          <a:stretch>
            <a:fillRect/>
          </a:stretch>
        </p:blipFill>
        <p:spPr>
          <a:xfrm>
            <a:off x="251209" y="1167405"/>
            <a:ext cx="3945507" cy="2655541"/>
          </a:xfrm>
          <a:prstGeom prst="rect">
            <a:avLst/>
          </a:prstGeom>
        </p:spPr>
      </p:pic>
      <p:pic>
        <p:nvPicPr>
          <p:cNvPr id="8" name="Picture 2">
            <a:extLst>
              <a:ext uri="{FF2B5EF4-FFF2-40B4-BE49-F238E27FC236}">
                <a16:creationId xmlns:a16="http://schemas.microsoft.com/office/drawing/2014/main" id="{2DE0B3E8-F42F-E658-6C7A-91AE10E26AD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365" r="10750"/>
          <a:stretch/>
        </p:blipFill>
        <p:spPr bwMode="auto">
          <a:xfrm>
            <a:off x="251209" y="4221100"/>
            <a:ext cx="3013207" cy="1562100"/>
          </a:xfrm>
          <a:prstGeom prst="rect">
            <a:avLst/>
          </a:prstGeom>
          <a:noFill/>
          <a:extLst>
            <a:ext uri="{909E8E84-426E-40DD-AFC4-6F175D3DCCD1}">
              <a14:hiddenFill xmlns:a14="http://schemas.microsoft.com/office/drawing/2010/main">
                <a:solidFill>
                  <a:srgbClr val="FFFFFF"/>
                </a:solidFill>
              </a14:hiddenFill>
            </a:ext>
          </a:extLst>
        </p:spPr>
      </p:pic>
      <p:pic>
        <p:nvPicPr>
          <p:cNvPr id="9" name="Obraz 8">
            <a:extLst>
              <a:ext uri="{FF2B5EF4-FFF2-40B4-BE49-F238E27FC236}">
                <a16:creationId xmlns:a16="http://schemas.microsoft.com/office/drawing/2014/main" id="{47B13DA0-E778-9578-9CF2-757FC4EF5DD5}"/>
              </a:ext>
            </a:extLst>
          </p:cNvPr>
          <p:cNvPicPr>
            <a:picLocks noChangeAspect="1"/>
          </p:cNvPicPr>
          <p:nvPr/>
        </p:nvPicPr>
        <p:blipFill>
          <a:blip r:embed="rId15"/>
          <a:stretch>
            <a:fillRect/>
          </a:stretch>
        </p:blipFill>
        <p:spPr>
          <a:xfrm>
            <a:off x="2990489" y="4280700"/>
            <a:ext cx="1918158" cy="1848891"/>
          </a:xfrm>
          <a:prstGeom prst="rect">
            <a:avLst/>
          </a:prstGeom>
        </p:spPr>
      </p:pic>
      <p:pic>
        <p:nvPicPr>
          <p:cNvPr id="10" name="Symbol zastępczy zawartości 5">
            <a:extLst>
              <a:ext uri="{FF2B5EF4-FFF2-40B4-BE49-F238E27FC236}">
                <a16:creationId xmlns:a16="http://schemas.microsoft.com/office/drawing/2014/main" id="{2926F839-EAC2-522A-ECCB-B0C1423E865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15182" y="1591162"/>
            <a:ext cx="2846820" cy="2121759"/>
          </a:xfrm>
          <a:prstGeom prst="rect">
            <a:avLst/>
          </a:prstGeom>
        </p:spPr>
      </p:pic>
      <p:pic>
        <p:nvPicPr>
          <p:cNvPr id="11" name="Obraz 10">
            <a:extLst>
              <a:ext uri="{FF2B5EF4-FFF2-40B4-BE49-F238E27FC236}">
                <a16:creationId xmlns:a16="http://schemas.microsoft.com/office/drawing/2014/main" id="{BD5948D3-1366-264A-8FB1-BEBD4A3FB1C3}"/>
              </a:ext>
            </a:extLst>
          </p:cNvPr>
          <p:cNvPicPr>
            <a:picLocks noChangeAspect="1"/>
          </p:cNvPicPr>
          <p:nvPr/>
        </p:nvPicPr>
        <p:blipFill>
          <a:blip r:embed="rId17"/>
          <a:stretch>
            <a:fillRect/>
          </a:stretch>
        </p:blipFill>
        <p:spPr>
          <a:xfrm>
            <a:off x="4810885" y="3261254"/>
            <a:ext cx="3198688" cy="1651323"/>
          </a:xfrm>
          <a:prstGeom prst="rect">
            <a:avLst/>
          </a:prstGeom>
        </p:spPr>
      </p:pic>
    </p:spTree>
    <p:extLst>
      <p:ext uri="{BB962C8B-B14F-4D97-AF65-F5344CB8AC3E}">
        <p14:creationId xmlns:p14="http://schemas.microsoft.com/office/powerpoint/2010/main" val="365527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822D675B-5255-51E0-537B-5C0AADC5B8FF}"/>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81142602-2ADB-BE2A-B8A3-3741258F38FB}"/>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err="1"/>
              <a:t>Benefits</a:t>
            </a:r>
            <a:r>
              <a:rPr lang="pl-PL" sz="3600" dirty="0"/>
              <a:t> Of System </a:t>
            </a:r>
            <a:r>
              <a:rPr lang="pl-PL" sz="3600" dirty="0" err="1"/>
              <a:t>Implementation</a:t>
            </a:r>
            <a:endParaRPr lang="en-US" noProof="0" dirty="0"/>
          </a:p>
        </p:txBody>
      </p:sp>
      <p:sp>
        <p:nvSpPr>
          <p:cNvPr id="97" name="Google Shape;97;p2">
            <a:extLst>
              <a:ext uri="{FF2B5EF4-FFF2-40B4-BE49-F238E27FC236}">
                <a16:creationId xmlns:a16="http://schemas.microsoft.com/office/drawing/2014/main" id="{5E6C09AE-2628-EAFA-C6C2-0C7CAF63AFE9}"/>
              </a:ext>
            </a:extLst>
          </p:cNvPr>
          <p:cNvSpPr txBox="1">
            <a:spLocks noGrp="1"/>
          </p:cNvSpPr>
          <p:nvPr>
            <p:ph type="body" idx="1"/>
          </p:nvPr>
        </p:nvSpPr>
        <p:spPr>
          <a:xfrm>
            <a:off x="110533" y="1192430"/>
            <a:ext cx="10771832" cy="464566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Possibility of real-time traffic management</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Reduction of travel time for both private vehicles and public transport – decrease in travel time along individual corridors by several to more than ten percent</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Improved traffic flow, reduction in the number of stops, reduction in exhaust emissions (thanks to the Traffic Control System and the Driver Information System)</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Reduction in the number of road incidents and faster clearance of congestion after an incident (thanks to warning systems, red-light enforcement, speed control, and the Driver Information System)</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Enhancement of the passenger information system for public transport users (real-time trip planning)Increased reliability of passenger waiting times</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Lower costs and shorter time required for reprogramming traffic signals</a:t>
            </a:r>
            <a:endParaRPr lang="en-US" sz="1900" dirty="0"/>
          </a:p>
        </p:txBody>
      </p:sp>
    </p:spTree>
    <p:extLst>
      <p:ext uri="{BB962C8B-B14F-4D97-AF65-F5344CB8AC3E}">
        <p14:creationId xmlns:p14="http://schemas.microsoft.com/office/powerpoint/2010/main" val="3584965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AC507E8F-B90D-4A06-B990-E082C04457E6}"/>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DAE62ADE-0E75-1DF7-FD8D-98298FB9F632}"/>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pl-PL" sz="3600" dirty="0" err="1"/>
              <a:t>Benefits</a:t>
            </a:r>
            <a:r>
              <a:rPr lang="pl-PL" sz="3600" dirty="0"/>
              <a:t> Of System </a:t>
            </a:r>
            <a:r>
              <a:rPr lang="pl-PL" sz="3600" dirty="0" err="1"/>
              <a:t>Implementation</a:t>
            </a:r>
            <a:endParaRPr lang="en-US" noProof="0" dirty="0"/>
          </a:p>
        </p:txBody>
      </p:sp>
      <p:sp>
        <p:nvSpPr>
          <p:cNvPr id="97" name="Google Shape;97;p2">
            <a:extLst>
              <a:ext uri="{FF2B5EF4-FFF2-40B4-BE49-F238E27FC236}">
                <a16:creationId xmlns:a16="http://schemas.microsoft.com/office/drawing/2014/main" id="{C34D1314-B9E4-6B70-F4B1-F63202F4BD01}"/>
              </a:ext>
            </a:extLst>
          </p:cNvPr>
          <p:cNvSpPr txBox="1">
            <a:spLocks noGrp="1"/>
          </p:cNvSpPr>
          <p:nvPr>
            <p:ph type="body" idx="1"/>
          </p:nvPr>
        </p:nvSpPr>
        <p:spPr>
          <a:xfrm>
            <a:off x="110533" y="1192430"/>
            <a:ext cx="10771832" cy="464566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Increased punctuality and reliability of public transport, improved attractiveness – higher competitiveness of public transport (greater number of passengers)</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Increased scheduled speed (data for timetable planning) – more efficient use of rolling stock – reduced costs</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Real-time monitoring of equipment operation and condition</a:t>
            </a:r>
            <a:endParaRPr lang="en-US" sz="1900" dirty="0"/>
          </a:p>
        </p:txBody>
      </p:sp>
    </p:spTree>
    <p:extLst>
      <p:ext uri="{BB962C8B-B14F-4D97-AF65-F5344CB8AC3E}">
        <p14:creationId xmlns:p14="http://schemas.microsoft.com/office/powerpoint/2010/main" val="1994030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35BCC968-D8A8-E267-E676-659341FA41C3}"/>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E675D3C0-D611-6FD8-F439-393AAB653DCB}"/>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noProof="0" dirty="0"/>
              <a:t>Examples of Low-Cost ITS Solutions</a:t>
            </a:r>
            <a:endParaRPr lang="en-US" noProof="0" dirty="0"/>
          </a:p>
        </p:txBody>
      </p:sp>
      <p:sp>
        <p:nvSpPr>
          <p:cNvPr id="97" name="Google Shape;97;p2">
            <a:extLst>
              <a:ext uri="{FF2B5EF4-FFF2-40B4-BE49-F238E27FC236}">
                <a16:creationId xmlns:a16="http://schemas.microsoft.com/office/drawing/2014/main" id="{96440BDB-F96F-64CF-00C9-127C5958AFD7}"/>
              </a:ext>
            </a:extLst>
          </p:cNvPr>
          <p:cNvSpPr txBox="1">
            <a:spLocks noGrp="1"/>
          </p:cNvSpPr>
          <p:nvPr>
            <p:ph type="body" idx="1"/>
          </p:nvPr>
        </p:nvSpPr>
        <p:spPr>
          <a:xfrm>
            <a:off x="110533" y="1130640"/>
            <a:ext cx="3657600" cy="52902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Traffic signal control (urban traffic control)</a:t>
            </a:r>
            <a:endParaRPr lang="pl-PL" sz="210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Dynamic speed limits</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Lane-use control</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Public transport priority</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Variable Message Signs (VMS)</a:t>
            </a:r>
            <a:endParaRPr lang="en-US" sz="1900" dirty="0"/>
          </a:p>
        </p:txBody>
      </p:sp>
      <p:pic>
        <p:nvPicPr>
          <p:cNvPr id="2050" name="Picture 2" descr="IoT in Traffic Monitoring: Use Cases, Advantages, Features &amp; More">
            <a:extLst>
              <a:ext uri="{FF2B5EF4-FFF2-40B4-BE49-F238E27FC236}">
                <a16:creationId xmlns:a16="http://schemas.microsoft.com/office/drawing/2014/main" id="{7AB00D6D-AE70-92E3-C25C-5CCA9EC46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688" y="1130640"/>
            <a:ext cx="7747845" cy="5727360"/>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9FFE8664-6DC5-3B5A-A7C5-508DC5572C73}"/>
              </a:ext>
            </a:extLst>
          </p:cNvPr>
          <p:cNvSpPr txBox="1"/>
          <p:nvPr/>
        </p:nvSpPr>
        <p:spPr>
          <a:xfrm>
            <a:off x="2223199" y="6536791"/>
            <a:ext cx="6094324" cy="307777"/>
          </a:xfrm>
          <a:prstGeom prst="rect">
            <a:avLst/>
          </a:prstGeom>
          <a:noFill/>
        </p:spPr>
        <p:txBody>
          <a:bodyPr wrap="square">
            <a:spAutoFit/>
          </a:bodyPr>
          <a:lstStyle/>
          <a:p>
            <a:r>
              <a:rPr lang="pl-PL" dirty="0"/>
              <a:t>https://www.rishabhsoft.com/blog/smart-traffic-control-using-iot</a:t>
            </a:r>
          </a:p>
        </p:txBody>
      </p:sp>
    </p:spTree>
    <p:extLst>
      <p:ext uri="{BB962C8B-B14F-4D97-AF65-F5344CB8AC3E}">
        <p14:creationId xmlns:p14="http://schemas.microsoft.com/office/powerpoint/2010/main" val="60763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8C35BC0F-9B42-CA5B-CF85-9A373E91086E}"/>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76ED20FD-39D1-0DA1-BB5C-45E27E43E54A}"/>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pl-PL" sz="3600" dirty="0"/>
              <a:t>H</a:t>
            </a:r>
            <a:r>
              <a:rPr lang="en-US" sz="3600" noProof="0" dirty="0"/>
              <a:t>ow an Intelligent Transportation System (ITS) operates</a:t>
            </a:r>
            <a:endParaRPr lang="en-US" noProof="0" dirty="0"/>
          </a:p>
        </p:txBody>
      </p:sp>
      <p:sp>
        <p:nvSpPr>
          <p:cNvPr id="97" name="Google Shape;97;p2">
            <a:extLst>
              <a:ext uri="{FF2B5EF4-FFF2-40B4-BE49-F238E27FC236}">
                <a16:creationId xmlns:a16="http://schemas.microsoft.com/office/drawing/2014/main" id="{839FCFC1-B1AB-FDAA-9E0D-22958B3579B2}"/>
              </a:ext>
            </a:extLst>
          </p:cNvPr>
          <p:cNvSpPr txBox="1">
            <a:spLocks noGrp="1"/>
          </p:cNvSpPr>
          <p:nvPr>
            <p:ph type="body" idx="1"/>
          </p:nvPr>
        </p:nvSpPr>
        <p:spPr>
          <a:xfrm>
            <a:off x="110532" y="1130640"/>
            <a:ext cx="7154426" cy="5290254"/>
          </a:xfrm>
          <a:prstGeom prst="rect">
            <a:avLst/>
          </a:prstGeom>
          <a:noFill/>
          <a:ln>
            <a:noFill/>
          </a:ln>
        </p:spPr>
        <p:txBody>
          <a:bodyPr spcFirstLastPara="1" wrap="square" lIns="91425" tIns="45700" rIns="91425" bIns="45700" anchor="t" anchorCtr="0">
            <a:noAutofit/>
          </a:bodyPr>
          <a:lstStyle/>
          <a:p>
            <a:pPr marL="228600" lvl="0" indent="-228600">
              <a:lnSpc>
                <a:spcPct val="100000"/>
              </a:lnSpc>
              <a:spcBef>
                <a:spcPts val="0"/>
              </a:spcBef>
              <a:buClr>
                <a:srgbClr val="002060"/>
              </a:buClr>
              <a:buSzPts val="2100"/>
            </a:pPr>
            <a:r>
              <a:rPr lang="en-US" sz="2100" dirty="0">
                <a:solidFill>
                  <a:srgbClr val="002060"/>
                </a:solidFill>
              </a:rPr>
              <a:t>👉 This cycle illustrates how an Intelligent Transportation System (ITS) operates: from data collection, through analysis, to providing information for improved efficiency and safety of transport. </a:t>
            </a:r>
            <a:endParaRPr lang="pl-PL" sz="2100" dirty="0">
              <a:solidFill>
                <a:srgbClr val="002060"/>
              </a:solidFill>
            </a:endParaRPr>
          </a:p>
          <a:p>
            <a:pPr marL="228600" lvl="0" indent="-228600">
              <a:lnSpc>
                <a:spcPct val="100000"/>
              </a:lnSpc>
              <a:spcBef>
                <a:spcPts val="0"/>
              </a:spcBef>
              <a:buClr>
                <a:srgbClr val="002060"/>
              </a:buClr>
              <a:buSzPts val="2100"/>
            </a:pPr>
            <a:r>
              <a:rPr lang="pl-PL" sz="2100" noProof="0" dirty="0">
                <a:solidFill>
                  <a:srgbClr val="002060"/>
                </a:solidFill>
              </a:rPr>
              <a:t>T</a:t>
            </a:r>
            <a:r>
              <a:rPr lang="en-US" sz="2100" noProof="0" dirty="0" err="1">
                <a:solidFill>
                  <a:srgbClr val="002060"/>
                </a:solidFill>
              </a:rPr>
              <a:t>ransport</a:t>
            </a:r>
            <a:r>
              <a:rPr lang="en-US" sz="2100" noProof="0" dirty="0">
                <a:solidFill>
                  <a:srgbClr val="002060"/>
                </a:solidFill>
              </a:rPr>
              <a:t> System – the source of data (vehicles, infrastructure, traffic signals, passengers).</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Data Acquisition – collecting data from sensors, cameras, traffic detectors, GPS, etc.</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Data Processing – </a:t>
            </a:r>
            <a:r>
              <a:rPr lang="en-US" sz="2100" noProof="0" dirty="0" err="1">
                <a:solidFill>
                  <a:srgbClr val="002060"/>
                </a:solidFill>
              </a:rPr>
              <a:t>analysing</a:t>
            </a:r>
            <a:r>
              <a:rPr lang="en-US" sz="2100" noProof="0" dirty="0">
                <a:solidFill>
                  <a:srgbClr val="002060"/>
                </a:solidFill>
              </a:rPr>
              <a:t> and processing data in traffic management </a:t>
            </a:r>
            <a:r>
              <a:rPr lang="en-US" sz="2100" noProof="0" dirty="0" err="1">
                <a:solidFill>
                  <a:srgbClr val="002060"/>
                </a:solidFill>
              </a:rPr>
              <a:t>centres</a:t>
            </a:r>
            <a:r>
              <a:rPr lang="en-US" sz="2100" noProof="0" dirty="0">
                <a:solidFill>
                  <a:srgbClr val="002060"/>
                </a:solidFill>
              </a:rPr>
              <a:t>.</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Data Distribution – delivering processed information to various recipients (e.g., VMS boards, mobile apps, control systems).</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Data Utilization – practical use of data for traffic management, route planning, and transport optimization.</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Users – final recipients of the information: drivers, passengers, transport operators, and authorities.</a:t>
            </a:r>
            <a:endParaRPr lang="en-US" sz="1900" dirty="0"/>
          </a:p>
        </p:txBody>
      </p:sp>
      <p:pic>
        <p:nvPicPr>
          <p:cNvPr id="3" name="Obraz 2" descr="Obraz zawierający tekst, zrzut ekranu, linia, Czcionka&#10;&#10;Zawartość wygenerowana przez AI może być niepoprawna.">
            <a:extLst>
              <a:ext uri="{FF2B5EF4-FFF2-40B4-BE49-F238E27FC236}">
                <a16:creationId xmlns:a16="http://schemas.microsoft.com/office/drawing/2014/main" id="{14EB3B57-19CB-3F20-6C19-86AB2ABECEDB}"/>
              </a:ext>
            </a:extLst>
          </p:cNvPr>
          <p:cNvPicPr>
            <a:picLocks noChangeAspect="1"/>
          </p:cNvPicPr>
          <p:nvPr/>
        </p:nvPicPr>
        <p:blipFill>
          <a:blip r:embed="rId3"/>
          <a:stretch>
            <a:fillRect/>
          </a:stretch>
        </p:blipFill>
        <p:spPr>
          <a:xfrm>
            <a:off x="8018741" y="1130640"/>
            <a:ext cx="2581275" cy="5334000"/>
          </a:xfrm>
          <a:prstGeom prst="rect">
            <a:avLst/>
          </a:prstGeom>
        </p:spPr>
      </p:pic>
    </p:spTree>
    <p:extLst>
      <p:ext uri="{BB962C8B-B14F-4D97-AF65-F5344CB8AC3E}">
        <p14:creationId xmlns:p14="http://schemas.microsoft.com/office/powerpoint/2010/main" val="2989489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A34D1F07-4FC4-540F-1F95-B6CC6B092B5F}"/>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C4305702-FB4C-B8CB-83D1-CD983FA8762F}"/>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noProof="0" dirty="0"/>
              <a:t>Traffic management on motorways and expressways</a:t>
            </a:r>
            <a:endParaRPr lang="en-US" noProof="0" dirty="0"/>
          </a:p>
        </p:txBody>
      </p:sp>
      <p:graphicFrame>
        <p:nvGraphicFramePr>
          <p:cNvPr id="5" name="Tabela 4">
            <a:extLst>
              <a:ext uri="{FF2B5EF4-FFF2-40B4-BE49-F238E27FC236}">
                <a16:creationId xmlns:a16="http://schemas.microsoft.com/office/drawing/2014/main" id="{C7F9FAB2-1795-B0BB-8A1C-E6DD6D956A64}"/>
              </a:ext>
            </a:extLst>
          </p:cNvPr>
          <p:cNvGraphicFramePr>
            <a:graphicFrameLocks noGrp="1"/>
          </p:cNvGraphicFramePr>
          <p:nvPr>
            <p:extLst>
              <p:ext uri="{D42A27DB-BD31-4B8C-83A1-F6EECF244321}">
                <p14:modId xmlns:p14="http://schemas.microsoft.com/office/powerpoint/2010/main" val="1889657134"/>
              </p:ext>
            </p:extLst>
          </p:nvPr>
        </p:nvGraphicFramePr>
        <p:xfrm>
          <a:off x="566894" y="1463040"/>
          <a:ext cx="10515600" cy="4480560"/>
        </p:xfrm>
        <a:graphic>
          <a:graphicData uri="http://schemas.openxmlformats.org/drawingml/2006/table">
            <a:tbl>
              <a:tblPr/>
              <a:tblGrid>
                <a:gridCol w="5257800">
                  <a:extLst>
                    <a:ext uri="{9D8B030D-6E8A-4147-A177-3AD203B41FA5}">
                      <a16:colId xmlns:a16="http://schemas.microsoft.com/office/drawing/2014/main" val="2856447525"/>
                    </a:ext>
                  </a:extLst>
                </a:gridCol>
                <a:gridCol w="5257800">
                  <a:extLst>
                    <a:ext uri="{9D8B030D-6E8A-4147-A177-3AD203B41FA5}">
                      <a16:colId xmlns:a16="http://schemas.microsoft.com/office/drawing/2014/main" val="370304744"/>
                    </a:ext>
                  </a:extLst>
                </a:gridCol>
              </a:tblGrid>
              <a:tr h="0">
                <a:tc>
                  <a:txBody>
                    <a:bodyPr/>
                    <a:lstStyle/>
                    <a:p>
                      <a:pPr>
                        <a:buNone/>
                      </a:pPr>
                      <a:r>
                        <a:rPr lang="pl-PL" sz="1800" b="1"/>
                        <a:t>SYSTEMS</a:t>
                      </a:r>
                      <a:endParaRPr lang="pl-PL" sz="1800"/>
                    </a:p>
                  </a:txBody>
                  <a:tcPr anchor="ctr">
                    <a:lnL>
                      <a:noFill/>
                    </a:lnL>
                    <a:lnR>
                      <a:noFill/>
                    </a:lnR>
                    <a:lnT>
                      <a:noFill/>
                    </a:lnT>
                    <a:lnB>
                      <a:noFill/>
                    </a:lnB>
                    <a:noFill/>
                  </a:tcPr>
                </a:tc>
                <a:tc>
                  <a:txBody>
                    <a:bodyPr/>
                    <a:lstStyle/>
                    <a:p>
                      <a:pPr>
                        <a:buNone/>
                      </a:pPr>
                      <a:r>
                        <a:rPr lang="pl-PL" sz="1800" b="1"/>
                        <a:t>SUBSYSTEMS</a:t>
                      </a:r>
                      <a:endParaRPr lang="pl-PL" sz="1800"/>
                    </a:p>
                  </a:txBody>
                  <a:tcPr anchor="ctr">
                    <a:lnL>
                      <a:noFill/>
                    </a:lnL>
                    <a:lnR>
                      <a:noFill/>
                    </a:lnR>
                    <a:lnT>
                      <a:noFill/>
                    </a:lnT>
                    <a:lnB>
                      <a:noFill/>
                    </a:lnB>
                    <a:noFill/>
                  </a:tcPr>
                </a:tc>
                <a:extLst>
                  <a:ext uri="{0D108BD9-81ED-4DB2-BD59-A6C34878D82A}">
                    <a16:rowId xmlns:a16="http://schemas.microsoft.com/office/drawing/2014/main" val="505032664"/>
                  </a:ext>
                </a:extLst>
              </a:tr>
              <a:tr h="0">
                <a:tc>
                  <a:txBody>
                    <a:bodyPr/>
                    <a:lstStyle/>
                    <a:p>
                      <a:pPr>
                        <a:buNone/>
                      </a:pPr>
                      <a:r>
                        <a:rPr lang="en-US" sz="1800" b="1"/>
                        <a:t>Traffic control system at interchanges</a:t>
                      </a:r>
                      <a:endParaRPr lang="en-US" sz="1800"/>
                    </a:p>
                  </a:txBody>
                  <a:tcPr anchor="ctr">
                    <a:lnL>
                      <a:noFill/>
                    </a:lnL>
                    <a:lnR>
                      <a:noFill/>
                    </a:lnR>
                    <a:lnT>
                      <a:noFill/>
                    </a:lnT>
                    <a:lnB>
                      <a:noFill/>
                    </a:lnB>
                    <a:noFill/>
                  </a:tcPr>
                </a:tc>
                <a:tc>
                  <a:txBody>
                    <a:bodyPr/>
                    <a:lstStyle/>
                    <a:p>
                      <a:pPr>
                        <a:buNone/>
                      </a:pPr>
                      <a:r>
                        <a:rPr lang="en-US" sz="1800" dirty="0"/>
                        <a:t>• Vehicle traffic control system on main road entrances </a:t>
                      </a:r>
                      <a:endParaRPr lang="pl-PL" sz="1800" dirty="0"/>
                    </a:p>
                    <a:p>
                      <a:pPr>
                        <a:buNone/>
                      </a:pPr>
                      <a:r>
                        <a:rPr lang="en-US" sz="1800" dirty="0"/>
                        <a:t>• Priority system for emergency vehicles </a:t>
                      </a:r>
                      <a:endParaRPr lang="pl-PL" sz="1800" dirty="0"/>
                    </a:p>
                    <a:p>
                      <a:pPr>
                        <a:buNone/>
                      </a:pPr>
                      <a:r>
                        <a:rPr lang="en-US" sz="1800" dirty="0"/>
                        <a:t>• Vehicle and pedestrian traffic control system at intersections</a:t>
                      </a:r>
                    </a:p>
                  </a:txBody>
                  <a:tcPr anchor="ctr">
                    <a:lnL>
                      <a:noFill/>
                    </a:lnL>
                    <a:lnR>
                      <a:noFill/>
                    </a:lnR>
                    <a:lnT>
                      <a:noFill/>
                    </a:lnT>
                    <a:lnB>
                      <a:noFill/>
                    </a:lnB>
                    <a:noFill/>
                  </a:tcPr>
                </a:tc>
                <a:extLst>
                  <a:ext uri="{0D108BD9-81ED-4DB2-BD59-A6C34878D82A}">
                    <a16:rowId xmlns:a16="http://schemas.microsoft.com/office/drawing/2014/main" val="917463720"/>
                  </a:ext>
                </a:extLst>
              </a:tr>
              <a:tr h="0">
                <a:tc>
                  <a:txBody>
                    <a:bodyPr/>
                    <a:lstStyle/>
                    <a:p>
                      <a:pPr>
                        <a:buNone/>
                      </a:pPr>
                      <a:r>
                        <a:rPr lang="en-US" sz="1800" b="1"/>
                        <a:t>Traffic control system on inter-node sections</a:t>
                      </a:r>
                      <a:endParaRPr lang="en-US" sz="1800"/>
                    </a:p>
                  </a:txBody>
                  <a:tcPr anchor="ctr">
                    <a:lnL>
                      <a:noFill/>
                    </a:lnL>
                    <a:lnR>
                      <a:noFill/>
                    </a:lnR>
                    <a:lnT>
                      <a:noFill/>
                    </a:lnT>
                    <a:lnB>
                      <a:noFill/>
                    </a:lnB>
                    <a:noFill/>
                  </a:tcPr>
                </a:tc>
                <a:tc>
                  <a:txBody>
                    <a:bodyPr/>
                    <a:lstStyle/>
                    <a:p>
                      <a:pPr>
                        <a:buNone/>
                      </a:pPr>
                      <a:r>
                        <a:rPr lang="en-US" sz="1800" dirty="0"/>
                        <a:t>• Traffic surveillance (CCTV cameras) </a:t>
                      </a:r>
                      <a:endParaRPr lang="pl-PL" sz="1800" dirty="0"/>
                    </a:p>
                    <a:p>
                      <a:pPr>
                        <a:buNone/>
                      </a:pPr>
                      <a:r>
                        <a:rPr lang="en-US" sz="1800" dirty="0"/>
                        <a:t>• Traffic safety management system </a:t>
                      </a:r>
                      <a:endParaRPr lang="pl-PL" sz="1800" dirty="0"/>
                    </a:p>
                    <a:p>
                      <a:pPr>
                        <a:buNone/>
                      </a:pPr>
                      <a:r>
                        <a:rPr lang="en-US" sz="1800" dirty="0"/>
                        <a:t>• Speed control system </a:t>
                      </a:r>
                      <a:endParaRPr lang="pl-PL" sz="1800" dirty="0"/>
                    </a:p>
                    <a:p>
                      <a:pPr>
                        <a:buNone/>
                      </a:pPr>
                      <a:r>
                        <a:rPr lang="en-US" sz="1800" dirty="0"/>
                        <a:t>• Lane control </a:t>
                      </a:r>
                      <a:endParaRPr lang="pl-PL" sz="1800" dirty="0"/>
                    </a:p>
                    <a:p>
                      <a:pPr>
                        <a:buNone/>
                      </a:pPr>
                      <a:r>
                        <a:rPr lang="en-US" sz="1800" dirty="0"/>
                        <a:t>• System for directing to alternative routes</a:t>
                      </a:r>
                    </a:p>
                  </a:txBody>
                  <a:tcPr anchor="ctr">
                    <a:lnL>
                      <a:noFill/>
                    </a:lnL>
                    <a:lnR>
                      <a:noFill/>
                    </a:lnR>
                    <a:lnT>
                      <a:noFill/>
                    </a:lnT>
                    <a:lnB>
                      <a:noFill/>
                    </a:lnB>
                    <a:noFill/>
                  </a:tcPr>
                </a:tc>
                <a:extLst>
                  <a:ext uri="{0D108BD9-81ED-4DB2-BD59-A6C34878D82A}">
                    <a16:rowId xmlns:a16="http://schemas.microsoft.com/office/drawing/2014/main" val="1881176906"/>
                  </a:ext>
                </a:extLst>
              </a:tr>
              <a:tr h="0">
                <a:tc>
                  <a:txBody>
                    <a:bodyPr/>
                    <a:lstStyle/>
                    <a:p>
                      <a:pPr>
                        <a:buNone/>
                      </a:pPr>
                      <a:r>
                        <a:rPr lang="pl-PL" sz="1800" b="1"/>
                        <a:t>Traffic information system</a:t>
                      </a:r>
                      <a:endParaRPr lang="pl-PL" sz="1800"/>
                    </a:p>
                  </a:txBody>
                  <a:tcPr anchor="ctr">
                    <a:lnL>
                      <a:noFill/>
                    </a:lnL>
                    <a:lnR>
                      <a:noFill/>
                    </a:lnR>
                    <a:lnT>
                      <a:noFill/>
                    </a:lnT>
                    <a:lnB>
                      <a:noFill/>
                    </a:lnB>
                    <a:noFill/>
                  </a:tcPr>
                </a:tc>
                <a:tc>
                  <a:txBody>
                    <a:bodyPr/>
                    <a:lstStyle/>
                    <a:p>
                      <a:pPr>
                        <a:buNone/>
                      </a:pPr>
                      <a:r>
                        <a:rPr lang="en-US" sz="1800" dirty="0"/>
                        <a:t>• Weather condition information system </a:t>
                      </a:r>
                      <a:endParaRPr lang="pl-PL" sz="1800" dirty="0"/>
                    </a:p>
                    <a:p>
                      <a:pPr>
                        <a:buNone/>
                      </a:pPr>
                      <a:r>
                        <a:rPr lang="en-US" sz="1800" dirty="0"/>
                        <a:t>• Traffic condition information system </a:t>
                      </a:r>
                      <a:endParaRPr lang="pl-PL" sz="1800" dirty="0"/>
                    </a:p>
                    <a:p>
                      <a:pPr>
                        <a:buNone/>
                      </a:pPr>
                      <a:r>
                        <a:rPr lang="en-US" sz="1800" dirty="0"/>
                        <a:t>• Information system about P+R (Park and Ride) strategic parking services</a:t>
                      </a:r>
                    </a:p>
                  </a:txBody>
                  <a:tcPr anchor="ctr">
                    <a:lnL>
                      <a:noFill/>
                    </a:lnL>
                    <a:lnR>
                      <a:noFill/>
                    </a:lnR>
                    <a:lnT>
                      <a:noFill/>
                    </a:lnT>
                    <a:lnB>
                      <a:noFill/>
                    </a:lnB>
                    <a:noFill/>
                  </a:tcPr>
                </a:tc>
                <a:extLst>
                  <a:ext uri="{0D108BD9-81ED-4DB2-BD59-A6C34878D82A}">
                    <a16:rowId xmlns:a16="http://schemas.microsoft.com/office/drawing/2014/main" val="2771686213"/>
                  </a:ext>
                </a:extLst>
              </a:tr>
            </a:tbl>
          </a:graphicData>
        </a:graphic>
      </p:graphicFrame>
    </p:spTree>
    <p:extLst>
      <p:ext uri="{BB962C8B-B14F-4D97-AF65-F5344CB8AC3E}">
        <p14:creationId xmlns:p14="http://schemas.microsoft.com/office/powerpoint/2010/main" val="256995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1BDD39E7-F42B-2B77-7EE9-10B11337B7A3}"/>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CC0D7853-5CEC-FD67-38FD-9CA38316F2BD}"/>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noProof="0" dirty="0"/>
              <a:t>Example Accident Detection System</a:t>
            </a:r>
            <a:endParaRPr lang="en-US" noProof="0" dirty="0"/>
          </a:p>
        </p:txBody>
      </p:sp>
      <p:pic>
        <p:nvPicPr>
          <p:cNvPr id="6" name="Picture 4" descr="a14">
            <a:extLst>
              <a:ext uri="{FF2B5EF4-FFF2-40B4-BE49-F238E27FC236}">
                <a16:creationId xmlns:a16="http://schemas.microsoft.com/office/drawing/2014/main" id="{5BF50417-5546-5403-817D-0A308956FA5F}"/>
              </a:ext>
            </a:extLst>
          </p:cNvPr>
          <p:cNvPicPr>
            <a:picLocks noChangeAspect="1" noChangeArrowheads="1"/>
          </p:cNvPicPr>
          <p:nvPr/>
        </p:nvPicPr>
        <p:blipFill>
          <a:blip r:embed="rId3" cstate="print">
            <a:lum bright="-4000" contrast="4000"/>
          </a:blip>
          <a:srcRect/>
          <a:stretch>
            <a:fillRect/>
          </a:stretch>
        </p:blipFill>
        <p:spPr bwMode="auto">
          <a:xfrm>
            <a:off x="1676400" y="990600"/>
            <a:ext cx="8458200" cy="5037138"/>
          </a:xfrm>
          <a:prstGeom prst="rect">
            <a:avLst/>
          </a:prstGeom>
          <a:noFill/>
          <a:ln w="9525">
            <a:noFill/>
            <a:miter lim="800000"/>
            <a:headEnd/>
            <a:tailEnd/>
          </a:ln>
        </p:spPr>
      </p:pic>
    </p:spTree>
    <p:extLst>
      <p:ext uri="{BB962C8B-B14F-4D97-AF65-F5344CB8AC3E}">
        <p14:creationId xmlns:p14="http://schemas.microsoft.com/office/powerpoint/2010/main" val="335674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DE81F9A6-37FB-3A35-3BCA-FB68F0DAC877}"/>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AB47AC49-AB1F-3346-7502-87BFDDCD8230}"/>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pl-PL" sz="3600" noProof="0" dirty="0"/>
              <a:t>Ramp </a:t>
            </a:r>
            <a:r>
              <a:rPr lang="pl-PL" sz="3600" noProof="0" dirty="0" err="1"/>
              <a:t>Metering</a:t>
            </a:r>
            <a:endParaRPr lang="en-US" noProof="0" dirty="0"/>
          </a:p>
        </p:txBody>
      </p:sp>
      <p:pic>
        <p:nvPicPr>
          <p:cNvPr id="6" name="Picture 3" descr="SR520Map">
            <a:extLst>
              <a:ext uri="{FF2B5EF4-FFF2-40B4-BE49-F238E27FC236}">
                <a16:creationId xmlns:a16="http://schemas.microsoft.com/office/drawing/2014/main" id="{30C9D19C-6D9F-C410-5357-4ED8F89F9960}"/>
              </a:ext>
            </a:extLst>
          </p:cNvPr>
          <p:cNvPicPr>
            <a:picLocks noChangeAspect="1" noChangeArrowheads="1"/>
          </p:cNvPicPr>
          <p:nvPr/>
        </p:nvPicPr>
        <p:blipFill>
          <a:blip r:embed="rId3" cstate="print"/>
          <a:srcRect/>
          <a:stretch>
            <a:fillRect/>
          </a:stretch>
        </p:blipFill>
        <p:spPr bwMode="auto">
          <a:xfrm>
            <a:off x="77037" y="1004837"/>
            <a:ext cx="5181600" cy="3662363"/>
          </a:xfrm>
          <a:prstGeom prst="rect">
            <a:avLst/>
          </a:prstGeom>
          <a:noFill/>
          <a:ln w="9525">
            <a:noFill/>
            <a:miter lim="800000"/>
            <a:headEnd/>
            <a:tailEnd/>
          </a:ln>
        </p:spPr>
      </p:pic>
      <p:graphicFrame>
        <p:nvGraphicFramePr>
          <p:cNvPr id="8" name="Object 7">
            <a:extLst>
              <a:ext uri="{FF2B5EF4-FFF2-40B4-BE49-F238E27FC236}">
                <a16:creationId xmlns:a16="http://schemas.microsoft.com/office/drawing/2014/main" id="{FF899009-BE5B-5069-06AB-37597E12640F}"/>
              </a:ext>
            </a:extLst>
          </p:cNvPr>
          <p:cNvGraphicFramePr>
            <a:graphicFrameLocks noChangeAspect="1"/>
          </p:cNvGraphicFramePr>
          <p:nvPr>
            <p:extLst>
              <p:ext uri="{D42A27DB-BD31-4B8C-83A1-F6EECF244321}">
                <p14:modId xmlns:p14="http://schemas.microsoft.com/office/powerpoint/2010/main" val="581382327"/>
              </p:ext>
            </p:extLst>
          </p:nvPr>
        </p:nvGraphicFramePr>
        <p:xfrm>
          <a:off x="1257720" y="4099179"/>
          <a:ext cx="2971800" cy="1905000"/>
        </p:xfrm>
        <a:graphic>
          <a:graphicData uri="http://schemas.openxmlformats.org/presentationml/2006/ole">
            <mc:AlternateContent xmlns:mc="http://schemas.openxmlformats.org/markup-compatibility/2006">
              <mc:Choice xmlns:v="urn:schemas-microsoft-com:vml" Requires="v">
                <p:oleObj name="Figuur" r:id="rId4" imgW="3895200" imgH="2919960" progId="Word.Picture.8">
                  <p:embed/>
                </p:oleObj>
              </mc:Choice>
              <mc:Fallback>
                <p:oleObj name="Figuur" r:id="rId4" imgW="3895200" imgH="2919960" progId="Word.Picture.8">
                  <p:embed/>
                  <p:pic>
                    <p:nvPicPr>
                      <p:cNvPr id="12"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720" y="4099179"/>
                        <a:ext cx="2971800" cy="1905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pole tekstowe 9">
            <a:extLst>
              <a:ext uri="{FF2B5EF4-FFF2-40B4-BE49-F238E27FC236}">
                <a16:creationId xmlns:a16="http://schemas.microsoft.com/office/drawing/2014/main" id="{7B711D82-E175-1D5F-2D06-4F7E9D406FCD}"/>
              </a:ext>
            </a:extLst>
          </p:cNvPr>
          <p:cNvSpPr txBox="1"/>
          <p:nvPr/>
        </p:nvSpPr>
        <p:spPr>
          <a:xfrm>
            <a:off x="5480541" y="3983928"/>
            <a:ext cx="6094324" cy="2554545"/>
          </a:xfrm>
          <a:prstGeom prst="rect">
            <a:avLst/>
          </a:prstGeom>
          <a:noFill/>
        </p:spPr>
        <p:txBody>
          <a:bodyPr wrap="square">
            <a:spAutoFit/>
          </a:bodyPr>
          <a:lstStyle/>
          <a:p>
            <a:pPr>
              <a:buNone/>
            </a:pPr>
            <a:r>
              <a:rPr lang="pl-PL" sz="2000" b="1" dirty="0"/>
              <a:t>GOAL</a:t>
            </a:r>
            <a:r>
              <a:rPr lang="en-US" sz="2000" b="1" dirty="0"/>
              <a:t>:</a:t>
            </a:r>
            <a:r>
              <a:rPr lang="en-US" sz="2000" dirty="0"/>
              <a:t> closing the entrance ramps to these carriageways so that traffic on the main carriageway operates within the optimal range of speed and density (maintaining safe distances between vehicles, which reduces the number of rear-end collisions).</a:t>
            </a:r>
          </a:p>
          <a:p>
            <a:pPr>
              <a:buNone/>
            </a:pPr>
            <a:r>
              <a:rPr lang="en-US" sz="2000" b="1" dirty="0"/>
              <a:t>EFFECT:</a:t>
            </a:r>
            <a:r>
              <a:rPr lang="en-US" sz="2000" dirty="0"/>
              <a:t> ramp metering enables a reduction of accidents by more than 20%.</a:t>
            </a:r>
          </a:p>
        </p:txBody>
      </p:sp>
      <p:pic>
        <p:nvPicPr>
          <p:cNvPr id="4098" name="Picture 2" descr="Ramp Signaling">
            <a:extLst>
              <a:ext uri="{FF2B5EF4-FFF2-40B4-BE49-F238E27FC236}">
                <a16:creationId xmlns:a16="http://schemas.microsoft.com/office/drawing/2014/main" id="{072B3664-FF86-C92D-BE29-51CF97011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2078" y="13432"/>
            <a:ext cx="6191250" cy="4000500"/>
          </a:xfrm>
          <a:prstGeom prst="rect">
            <a:avLst/>
          </a:prstGeom>
          <a:noFill/>
          <a:extLst>
            <a:ext uri="{909E8E84-426E-40DD-AFC4-6F175D3DCCD1}">
              <a14:hiddenFill xmlns:a14="http://schemas.microsoft.com/office/drawing/2010/main">
                <a:solidFill>
                  <a:srgbClr val="FFFFFF"/>
                </a:solidFill>
              </a14:hiddenFill>
            </a:ext>
          </a:extLst>
        </p:spPr>
      </p:pic>
      <p:sp>
        <p:nvSpPr>
          <p:cNvPr id="12" name="pole tekstowe 11">
            <a:extLst>
              <a:ext uri="{FF2B5EF4-FFF2-40B4-BE49-F238E27FC236}">
                <a16:creationId xmlns:a16="http://schemas.microsoft.com/office/drawing/2014/main" id="{66582136-4DFF-C4F5-55DA-6A3D3A809CEC}"/>
              </a:ext>
            </a:extLst>
          </p:cNvPr>
          <p:cNvSpPr txBox="1"/>
          <p:nvPr/>
        </p:nvSpPr>
        <p:spPr>
          <a:xfrm>
            <a:off x="6096000" y="6504976"/>
            <a:ext cx="6094324" cy="307777"/>
          </a:xfrm>
          <a:prstGeom prst="rect">
            <a:avLst/>
          </a:prstGeom>
          <a:noFill/>
        </p:spPr>
        <p:txBody>
          <a:bodyPr wrap="square">
            <a:spAutoFit/>
          </a:bodyPr>
          <a:lstStyle/>
          <a:p>
            <a:r>
              <a:rPr lang="pl-PL" dirty="0"/>
              <a:t>https://www.fdot.gov/traffic/Ramp-Signaling</a:t>
            </a:r>
          </a:p>
        </p:txBody>
      </p:sp>
      <p:sp>
        <p:nvSpPr>
          <p:cNvPr id="13" name="Prostokąt 12">
            <a:extLst>
              <a:ext uri="{FF2B5EF4-FFF2-40B4-BE49-F238E27FC236}">
                <a16:creationId xmlns:a16="http://schemas.microsoft.com/office/drawing/2014/main" id="{275AC183-6013-B55E-01D9-017CB86A09A9}"/>
              </a:ext>
            </a:extLst>
          </p:cNvPr>
          <p:cNvSpPr/>
          <p:nvPr/>
        </p:nvSpPr>
        <p:spPr>
          <a:xfrm>
            <a:off x="395536" y="6356350"/>
            <a:ext cx="6030416" cy="307777"/>
          </a:xfrm>
          <a:prstGeom prst="rect">
            <a:avLst/>
          </a:prstGeom>
        </p:spPr>
        <p:txBody>
          <a:bodyPr wrap="square">
            <a:spAutoFit/>
          </a:bodyPr>
          <a:lstStyle/>
          <a:p>
            <a:r>
              <a:rPr lang="en-US" dirty="0">
                <a:solidFill>
                  <a:schemeClr val="tx1"/>
                </a:solidFill>
                <a:highlight>
                  <a:srgbClr val="FFFF00"/>
                </a:highlight>
              </a:rPr>
              <a:t>https://www.youtube.com/watch?v=SYbceSqk_Mk</a:t>
            </a:r>
          </a:p>
        </p:txBody>
      </p:sp>
    </p:spTree>
    <p:extLst>
      <p:ext uri="{BB962C8B-B14F-4D97-AF65-F5344CB8AC3E}">
        <p14:creationId xmlns:p14="http://schemas.microsoft.com/office/powerpoint/2010/main" val="1939451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5569CCD6-B7C0-D097-A829-EB16D4DABAA0}"/>
            </a:ext>
          </a:extLst>
        </p:cNvPr>
        <p:cNvGrpSpPr/>
        <p:nvPr/>
      </p:nvGrpSpPr>
      <p:grpSpPr>
        <a:xfrm>
          <a:off x="0" y="0"/>
          <a:ext cx="0" cy="0"/>
          <a:chOff x="0" y="0"/>
          <a:chExt cx="0" cy="0"/>
        </a:xfrm>
      </p:grpSpPr>
      <p:sp>
        <p:nvSpPr>
          <p:cNvPr id="96" name="Google Shape;96;p2">
            <a:extLst>
              <a:ext uri="{FF2B5EF4-FFF2-40B4-BE49-F238E27FC236}">
                <a16:creationId xmlns:a16="http://schemas.microsoft.com/office/drawing/2014/main" id="{2DFEAF58-A83C-44B5-7055-01ED0106FE2F}"/>
              </a:ext>
            </a:extLst>
          </p:cNvPr>
          <p:cNvSpPr txBox="1">
            <a:spLocks noGrp="1"/>
          </p:cNvSpPr>
          <p:nvPr>
            <p:ph type="title"/>
          </p:nvPr>
        </p:nvSpPr>
        <p:spPr>
          <a:xfrm>
            <a:off x="838200" y="13432"/>
            <a:ext cx="10515600" cy="1325563"/>
          </a:xfrm>
          <a:prstGeom prst="rect">
            <a:avLst/>
          </a:prstGeom>
          <a:noFill/>
          <a:ln>
            <a:noFill/>
          </a:ln>
        </p:spPr>
        <p:txBody>
          <a:bodyPr spcFirstLastPara="1" wrap="square" lIns="91425" tIns="45700" rIns="91425" bIns="45700" anchor="ctr" anchorCtr="0">
            <a:normAutofit/>
          </a:bodyPr>
          <a:lstStyle/>
          <a:p>
            <a:pPr lvl="0">
              <a:buSzPts val="3600"/>
            </a:pPr>
            <a:r>
              <a:rPr lang="en-US" sz="3600" dirty="0"/>
              <a:t>Traffic management on motorway sections between interchanges</a:t>
            </a:r>
            <a:endParaRPr lang="en-US" noProof="0" dirty="0"/>
          </a:p>
        </p:txBody>
      </p:sp>
      <p:pic>
        <p:nvPicPr>
          <p:cNvPr id="5" name="Picture 6" descr="Rys">
            <a:extLst>
              <a:ext uri="{FF2B5EF4-FFF2-40B4-BE49-F238E27FC236}">
                <a16:creationId xmlns:a16="http://schemas.microsoft.com/office/drawing/2014/main" id="{0E56BB7F-BE3D-F727-C206-119A0A8E0FF3}"/>
              </a:ext>
            </a:extLst>
          </p:cNvPr>
          <p:cNvPicPr>
            <a:picLocks noChangeAspect="1" noChangeArrowheads="1"/>
          </p:cNvPicPr>
          <p:nvPr/>
        </p:nvPicPr>
        <p:blipFill>
          <a:blip r:embed="rId3" cstate="print"/>
          <a:srcRect/>
          <a:stretch>
            <a:fillRect/>
          </a:stretch>
        </p:blipFill>
        <p:spPr bwMode="auto">
          <a:xfrm>
            <a:off x="1152212" y="3854743"/>
            <a:ext cx="4535165" cy="2989825"/>
          </a:xfrm>
          <a:prstGeom prst="rect">
            <a:avLst/>
          </a:prstGeom>
          <a:noFill/>
          <a:ln w="9525">
            <a:noFill/>
            <a:miter lim="800000"/>
            <a:headEnd/>
            <a:tailEnd/>
          </a:ln>
        </p:spPr>
      </p:pic>
      <p:pic>
        <p:nvPicPr>
          <p:cNvPr id="7" name="Picture 9" descr="Rys">
            <a:extLst>
              <a:ext uri="{FF2B5EF4-FFF2-40B4-BE49-F238E27FC236}">
                <a16:creationId xmlns:a16="http://schemas.microsoft.com/office/drawing/2014/main" id="{42BD41F4-5BD2-1989-4B02-9D786767869A}"/>
              </a:ext>
            </a:extLst>
          </p:cNvPr>
          <p:cNvPicPr>
            <a:picLocks noChangeAspect="1" noChangeArrowheads="1"/>
          </p:cNvPicPr>
          <p:nvPr/>
        </p:nvPicPr>
        <p:blipFill>
          <a:blip r:embed="rId4" cstate="print"/>
          <a:srcRect/>
          <a:stretch>
            <a:fillRect/>
          </a:stretch>
        </p:blipFill>
        <p:spPr bwMode="auto">
          <a:xfrm>
            <a:off x="7157768" y="823280"/>
            <a:ext cx="4342519" cy="3096344"/>
          </a:xfrm>
          <a:prstGeom prst="rect">
            <a:avLst/>
          </a:prstGeom>
          <a:noFill/>
          <a:ln w="9525">
            <a:noFill/>
            <a:miter lim="800000"/>
            <a:headEnd/>
            <a:tailEnd/>
          </a:ln>
        </p:spPr>
      </p:pic>
      <p:pic>
        <p:nvPicPr>
          <p:cNvPr id="8" name="Picture 6">
            <a:extLst>
              <a:ext uri="{FF2B5EF4-FFF2-40B4-BE49-F238E27FC236}">
                <a16:creationId xmlns:a16="http://schemas.microsoft.com/office/drawing/2014/main" id="{CAD79092-29DC-6046-5504-83892DEE88CB}"/>
              </a:ext>
            </a:extLst>
          </p:cNvPr>
          <p:cNvPicPr>
            <a:picLocks noChangeArrowheads="1"/>
          </p:cNvPicPr>
          <p:nvPr/>
        </p:nvPicPr>
        <p:blipFill>
          <a:blip r:embed="rId5" cstate="print"/>
          <a:srcRect/>
          <a:stretch>
            <a:fillRect/>
          </a:stretch>
        </p:blipFill>
        <p:spPr bwMode="auto">
          <a:xfrm>
            <a:off x="5931949" y="3919624"/>
            <a:ext cx="5580112" cy="2924944"/>
          </a:xfrm>
          <a:prstGeom prst="rect">
            <a:avLst/>
          </a:prstGeom>
          <a:noFill/>
          <a:ln w="9525">
            <a:noFill/>
            <a:miter lim="800000"/>
            <a:headEnd/>
            <a:tailEnd/>
          </a:ln>
        </p:spPr>
      </p:pic>
      <p:sp>
        <p:nvSpPr>
          <p:cNvPr id="12" name="Google Shape;97;p2">
            <a:extLst>
              <a:ext uri="{FF2B5EF4-FFF2-40B4-BE49-F238E27FC236}">
                <a16:creationId xmlns:a16="http://schemas.microsoft.com/office/drawing/2014/main" id="{1D431B0C-394D-F88A-8B35-F143AD30E472}"/>
              </a:ext>
            </a:extLst>
          </p:cNvPr>
          <p:cNvSpPr txBox="1">
            <a:spLocks noGrp="1"/>
          </p:cNvSpPr>
          <p:nvPr>
            <p:ph type="body" idx="1"/>
          </p:nvPr>
        </p:nvSpPr>
        <p:spPr>
          <a:xfrm>
            <a:off x="838201" y="1130640"/>
            <a:ext cx="9129764" cy="529025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Accidents and incidents</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Roadworks</a:t>
            </a:r>
            <a:endParaRPr lang="pl-PL" sz="2100" noProof="0" dirty="0">
              <a:solidFill>
                <a:srgbClr val="002060"/>
              </a:solidFill>
            </a:endParaRPr>
          </a:p>
          <a:p>
            <a:pPr marL="228600" lvl="0" indent="-228600" algn="l" rtl="0">
              <a:lnSpc>
                <a:spcPct val="100000"/>
              </a:lnSpc>
              <a:spcBef>
                <a:spcPts val="0"/>
              </a:spcBef>
              <a:spcAft>
                <a:spcPts val="0"/>
              </a:spcAft>
              <a:buClr>
                <a:srgbClr val="002060"/>
              </a:buClr>
              <a:buSzPts val="2100"/>
              <a:buChar char="•"/>
            </a:pPr>
            <a:r>
              <a:rPr lang="en-US" sz="2100" noProof="0" dirty="0">
                <a:solidFill>
                  <a:srgbClr val="002060"/>
                </a:solidFill>
              </a:rPr>
              <a:t>Lane management</a:t>
            </a:r>
            <a:endParaRPr lang="en-US" sz="2100" dirty="0">
              <a:solidFill>
                <a:srgbClr val="002060"/>
              </a:solidFill>
            </a:endParaRPr>
          </a:p>
        </p:txBody>
      </p:sp>
    </p:spTree>
    <p:extLst>
      <p:ext uri="{BB962C8B-B14F-4D97-AF65-F5344CB8AC3E}">
        <p14:creationId xmlns:p14="http://schemas.microsoft.com/office/powerpoint/2010/main" val="2453717324"/>
      </p:ext>
    </p:extLst>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5211</TotalTime>
  <Words>1828</Words>
  <Application>Microsoft Office PowerPoint</Application>
  <PresentationFormat>Panoramiczny</PresentationFormat>
  <Paragraphs>184</Paragraphs>
  <Slides>37</Slides>
  <Notes>37</Notes>
  <HiddenSlides>0</HiddenSlides>
  <MMClips>0</MMClips>
  <ScaleCrop>false</ScaleCrop>
  <HeadingPairs>
    <vt:vector size="8" baseType="variant">
      <vt:variant>
        <vt:lpstr>Używane czcionki</vt:lpstr>
      </vt:variant>
      <vt:variant>
        <vt:i4>5</vt:i4>
      </vt:variant>
      <vt:variant>
        <vt:lpstr>Motyw</vt:lpstr>
      </vt:variant>
      <vt:variant>
        <vt:i4>1</vt:i4>
      </vt:variant>
      <vt:variant>
        <vt:lpstr>Osadzone serwery OLE</vt:lpstr>
      </vt:variant>
      <vt:variant>
        <vt:i4>2</vt:i4>
      </vt:variant>
      <vt:variant>
        <vt:lpstr>Tytuły slajdów</vt:lpstr>
      </vt:variant>
      <vt:variant>
        <vt:i4>37</vt:i4>
      </vt:variant>
    </vt:vector>
  </HeadingPairs>
  <TitlesOfParts>
    <vt:vector size="45" baseType="lpstr">
      <vt:lpstr>Arial</vt:lpstr>
      <vt:lpstr>Arial Black</vt:lpstr>
      <vt:lpstr>Calibri</vt:lpstr>
      <vt:lpstr>Tahoma</vt:lpstr>
      <vt:lpstr>Times New Roman</vt:lpstr>
      <vt:lpstr>Motyw pakietu Office</vt:lpstr>
      <vt:lpstr>Figuur</vt:lpstr>
      <vt:lpstr>SmartDraw</vt:lpstr>
      <vt:lpstr>Smart Transportation Systems and Analytics:  Intelligent Transportation System: Components and Applications</vt:lpstr>
      <vt:lpstr>Intelligent Transportation System (ITS) </vt:lpstr>
      <vt:lpstr>Transport system – problems</vt:lpstr>
      <vt:lpstr>Examples of Low-Cost ITS Solutions</vt:lpstr>
      <vt:lpstr>How an Intelligent Transportation System (ITS) operates</vt:lpstr>
      <vt:lpstr>Traffic management on motorways and expressways</vt:lpstr>
      <vt:lpstr>Example Accident Detection System</vt:lpstr>
      <vt:lpstr>Ramp Metering</vt:lpstr>
      <vt:lpstr>Traffic management on motorway sections between interchanges</vt:lpstr>
      <vt:lpstr>Diversion route management system</vt:lpstr>
      <vt:lpstr>Speed Control</vt:lpstr>
      <vt:lpstr>Information System for Drivers</vt:lpstr>
      <vt:lpstr>Freight Traffic Control Systems - example</vt:lpstr>
      <vt:lpstr>Traffic Management Center</vt:lpstr>
      <vt:lpstr>Hardware structure of Traffic Management System</vt:lpstr>
      <vt:lpstr>ITS Services – Interurban Systems (Traffic Efficiency)</vt:lpstr>
      <vt:lpstr>Centralized Priority – Advantages</vt:lpstr>
      <vt:lpstr>Rural/Interurban Systems (Traffic Safety)</vt:lpstr>
      <vt:lpstr>Urban ITS – example: TRISTAR system Architecture</vt:lpstr>
      <vt:lpstr>TRISTAR SYSTEM IN TRI-CITY (Gdańsk-Sopot-Gdynia)</vt:lpstr>
      <vt:lpstr>Multi-level Model of Transportation Systems supports ITS Management</vt:lpstr>
      <vt:lpstr>Monitoring and Traffic Surveillance System </vt:lpstr>
      <vt:lpstr>Traffic Control System</vt:lpstr>
      <vt:lpstr>Public Transport Signal Priority (TSP)</vt:lpstr>
      <vt:lpstr>Video Surveillance System</vt:lpstr>
      <vt:lpstr>Advanced Traveller Information System</vt:lpstr>
      <vt:lpstr>Advanced Traveller Information System</vt:lpstr>
      <vt:lpstr>Advanced Traveller Information System</vt:lpstr>
      <vt:lpstr>Advanced Traveller Information System</vt:lpstr>
      <vt:lpstr>Incident Detection at Intersections</vt:lpstr>
      <vt:lpstr>Traffic Violation Enforcement System</vt:lpstr>
      <vt:lpstr>Parking Guidance System</vt:lpstr>
      <vt:lpstr>Passenger Information System</vt:lpstr>
      <vt:lpstr>PT vehicles Management System</vt:lpstr>
      <vt:lpstr>Open Data</vt:lpstr>
      <vt:lpstr>Benefits Of System Implementation</vt:lpstr>
      <vt:lpstr>Benefits Of System Implementation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Kaszubowski</dc:creator>
  <cp:lastModifiedBy>Jacek Oskarbski</cp:lastModifiedBy>
  <cp:revision>37</cp:revision>
  <dcterms:created xsi:type="dcterms:W3CDTF">2024-01-22T07:04:38Z</dcterms:created>
  <dcterms:modified xsi:type="dcterms:W3CDTF">2025-09-09T22:08:10Z</dcterms:modified>
</cp:coreProperties>
</file>