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1"/>
  </p:notesMasterIdLst>
  <p:sldIdLst>
    <p:sldId id="256" r:id="rId2"/>
    <p:sldId id="257" r:id="rId3"/>
    <p:sldId id="317" r:id="rId4"/>
    <p:sldId id="398" r:id="rId5"/>
    <p:sldId id="399" r:id="rId6"/>
    <p:sldId id="258" r:id="rId7"/>
    <p:sldId id="400" r:id="rId8"/>
    <p:sldId id="401" r:id="rId9"/>
    <p:sldId id="402" r:id="rId10"/>
    <p:sldId id="318" r:id="rId11"/>
    <p:sldId id="403" r:id="rId12"/>
    <p:sldId id="404" r:id="rId13"/>
    <p:sldId id="405" r:id="rId14"/>
    <p:sldId id="319" r:id="rId15"/>
    <p:sldId id="407" r:id="rId16"/>
    <p:sldId id="406" r:id="rId17"/>
    <p:sldId id="408" r:id="rId18"/>
    <p:sldId id="320" r:id="rId19"/>
    <p:sldId id="409" r:id="rId20"/>
    <p:sldId id="410" r:id="rId21"/>
    <p:sldId id="321" r:id="rId22"/>
    <p:sldId id="412" r:id="rId23"/>
    <p:sldId id="322" r:id="rId24"/>
    <p:sldId id="413" r:id="rId25"/>
    <p:sldId id="414" r:id="rId26"/>
    <p:sldId id="397" r:id="rId27"/>
    <p:sldId id="415" r:id="rId28"/>
    <p:sldId id="416" r:id="rId29"/>
    <p:sldId id="417" r:id="rId30"/>
    <p:sldId id="421" r:id="rId31"/>
    <p:sldId id="418" r:id="rId32"/>
    <p:sldId id="422" r:id="rId33"/>
    <p:sldId id="423" r:id="rId34"/>
    <p:sldId id="424" r:id="rId35"/>
    <p:sldId id="425" r:id="rId36"/>
    <p:sldId id="426"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441" r:id="rId52"/>
    <p:sldId id="442" r:id="rId53"/>
    <p:sldId id="443" r:id="rId54"/>
    <p:sldId id="444" r:id="rId55"/>
    <p:sldId id="445" r:id="rId56"/>
    <p:sldId id="446" r:id="rId57"/>
    <p:sldId id="447" r:id="rId58"/>
    <p:sldId id="448" r:id="rId59"/>
    <p:sldId id="449" r:id="rId6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jz9igS4bDmtRAvsWY3m98qidb7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6" d="100"/>
          <a:sy n="76" d="100"/>
        </p:scale>
        <p:origin x="941"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notesMaster" Target="notesMasters/notesMaster1.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AD348943-739B-5F7D-2893-704563994B48}"/>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83B2BF2F-A654-B79A-D77B-2B344F8F5E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F407790A-FFEC-A7C5-9EFA-B495DA8E43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02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65D0B1F-0115-D36E-7DF1-A442E47BF1F1}"/>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1FAB06CB-231F-77FC-E1D8-94A9B62960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48E2E544-0886-DC3D-46D5-65CC7C7DF7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43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4A6058B0-A607-F8BD-BE7C-A15435B9D770}"/>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82AE85E-87C3-B27C-6093-2A55D17672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CCD62DEB-F54B-C293-438B-612A0C160F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86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3B198A85-7608-F769-F269-850FB48B964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8C5E9BE4-D64C-1BB7-DEE0-DB3D439EA4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42051DDA-3D96-6B61-8506-29E0907C3D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726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E7655CD7-4416-3265-4402-7CF37973F961}"/>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326B828E-0A2E-5B01-B06B-C4FFCC1A64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B90075A-FC43-B1E6-2415-804F8BEFA4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782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E30C7DEB-F13A-93A2-2648-05CF00DBDBCE}"/>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13BAFDD0-F992-068F-C26C-C1AE62A188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44A5EDF4-8FAA-EFFC-D526-8F9F80D852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58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4F21FDB8-1E27-FB05-6EA6-6618BC710E2D}"/>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A669E7FF-2445-004C-12A3-8DE8C0051E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3B2BD5CF-4101-7039-DEFD-A030A424E0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61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2360D423-A5F8-549B-D0DC-D1858DC42E67}"/>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28DAB4E3-62C3-56CE-1126-CE718A01DA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E6A35767-C294-6341-6020-17EACF5EC2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414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C0C8B3D8-B1AF-3539-2F93-63A76659266C}"/>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D5549D85-8C79-0436-38E8-2B404224FF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3AF9EB88-81ED-EA44-7BC7-E82F81F55A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935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059175BA-F529-072D-5539-EF3CEC7CB37B}"/>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23977245-1FF4-779B-5C85-6536860E6A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434CEB7F-6FDC-A705-A4C6-F2463A548A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90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D4E00584-D8CC-F71E-FA80-C8593D403B96}"/>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D8DEEE98-128B-2F60-E974-AB36CFD4B6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3CB5354E-C9CE-EC3A-B054-13F4A33995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73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D0292505-DDC2-8386-3715-EEDF4F0DF530}"/>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9D250B5-7361-0FA8-8658-1B9E13D64E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12B45EEB-1292-0E66-13E7-3E4005CEA3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7673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A9E25E7D-DA7F-1AE1-2AE0-AC6B9D4E986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891F2234-1C07-AE34-1716-333DBA0425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730FC964-A0A6-7F82-46AF-D28989F6DF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773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03C64C84-0C61-41A3-E98F-4DD01104837E}"/>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E377D647-3854-2889-F830-948D0ECB84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92470314-990A-A0B6-E759-65F852E425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969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285EA846-A98C-27F8-D718-C3FF1EAAE83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FB4CEA64-B7BD-B936-D003-26D5E40F38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CD0ACB78-9A39-A45B-E4C3-D1A5AD8982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747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550E5ACD-31E7-D110-3617-53A513A4FC27}"/>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6163FEE3-7B1D-7453-78AC-5BE4E15DCC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C64E33C-87EE-0030-A7F5-79E2D707E3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2742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8BD7634A-ECD3-2092-9F35-F63A0E6EC54A}"/>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C2CDA204-0238-A69A-16EA-26BA79DDF5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90BE4E8D-DCE6-A52E-4EFB-24CA1C4046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928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08413D68-87AE-72AC-427B-CD69598C30B4}"/>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76927E6-820B-9859-78D0-F6979B0A31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3E4DD4CD-BCED-6B7A-A1AE-E0D5C4E14D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527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465EC9AD-4E8E-8C92-F95C-69CFB4898D0C}"/>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AAE7AE33-774F-4EEF-854B-73567AC4CB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0BF175DA-2D88-D5BB-D56B-244007E3F2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1655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E6CA9E8F-812A-FB22-B19D-756498B42C26}"/>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B09F2B15-F3AC-DC17-5315-EE3C840F59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39E491B-0B22-7629-EBAB-5047053C7B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04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DCC3B695-F955-EE2B-8D81-D148491B770A}"/>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22E6CE61-6567-5A6C-A298-57F2C82EEB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71E253A0-562A-CBE6-BE34-89B35C33DC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2024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D349174E-6632-36D8-636B-EEE67A3D4D3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25A847FC-AE8D-FFA5-D999-7B4C73D5F1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521640C7-E3B5-A3D6-FD40-A858B98E99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481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8A466E6-8AFB-E68D-D2FE-5A3CC900BA0E}"/>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AE33F813-8E0F-E059-F8FA-AB7DCED04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9256E67-3B25-BD10-7FA3-0C8F42A0C9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402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65875C11-594C-08F7-D225-83E13F1B00A9}"/>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C0B8BC8C-DD2E-2651-0939-329CBE27C6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148630AE-4D6E-9DA0-7B30-E88EA3F987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6532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DB82F827-2FC2-0843-EC7D-9642BEAE698C}"/>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C1ADEAC8-0185-A189-B173-58B7AE10E7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9BDC049D-1543-DFAE-43FF-E2863DD495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093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0FB37147-F5C1-8C21-E706-38C0B31DB312}"/>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08EB97DD-BADF-474C-E2C9-1C79085910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763A4CDF-12A4-5A6E-F84D-1D05A50F8A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76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9F8B9704-814C-06B7-5A9C-F28A0A40DF97}"/>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DCD2DA1-AAB4-5759-D690-050CFB6A76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F0676AD6-20CA-25B1-012D-A8905763BD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8453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66E5E51D-A21D-0BFE-7B44-ED8EEF333AC8}"/>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472E178F-72D3-26AC-8C75-58CAAF6B7A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237A919B-64DE-0994-7B8D-7641E3EE7A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289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D6344C2-118F-0FDE-07A1-F3DFC60C38A9}"/>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41E4731C-FDB7-2B82-799A-0387EED2F9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1A5190DF-990E-0A87-91EC-9A56FF2789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441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72A23E1-BCD2-2650-6894-6367A9A6645E}"/>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ED6379D5-5AFB-B5F3-1883-1349104F35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44B6337D-A0D9-AB54-8516-FA437EB701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4739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F05BAFE-ECCF-8C17-98F3-B61BB07A370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A0A5DCB2-800C-6C01-9F57-8653C7FDD0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90C6213A-3DD5-B755-936F-669BC2ABE0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888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DD776A65-1DCF-E7B2-658B-98F2A4CA9618}"/>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CD60C0C3-3CCD-714F-0B94-B4F0BEDD35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AC696B15-C1A5-B838-7CB7-C2D11A8F33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459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2FFA61C8-4948-0F68-B0A8-FF00CD88F402}"/>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3AFFDE08-1F39-88A3-517E-474AB3D62B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C81F94C5-CA17-4A14-8BED-001A94257D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97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42DA5979-3323-3CE9-6331-DA68DBB695FC}"/>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25993B9D-C0E8-2361-BA63-1778CAB701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BC8A3327-13D8-00A3-E790-C890431FDC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910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680BF67C-19FD-4B40-0F35-E55433A3EAA0}"/>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6F47A267-143D-9677-DF02-9ABD63C857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0331D78B-09D9-8EBA-6D45-8F4919C4BC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3687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0F0758E3-4FC8-003B-6F75-E292DBDAD21D}"/>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0E0EDCC8-B96D-3D1E-A02E-80AAEF6FC9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0ED264BB-DCA2-A103-B25F-AD6FF3D2E6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598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58837102-A52C-2DEC-16A3-766CFF458BB9}"/>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AF66EB6B-05F7-1865-A56A-10265FBBFD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5A884D51-ABB6-CD16-36B8-97E697C371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4922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98E942AE-E64C-9B3D-0BEF-0EECDCD7DC90}"/>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9B631D77-C124-C277-C281-B6C2BD1FD4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9A5DF774-DD62-5288-8E87-1BED8E8365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329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0B1DC568-2B7D-6603-60DF-5E0C37E75A70}"/>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4272043E-0150-5039-46CC-B2813C8B4D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5C93BF10-977D-E61B-8E9B-676BB7A4EC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502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DAE0FD49-8918-BE45-0711-D1D89F8BD4F1}"/>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43F2AC4B-35F7-D350-05E6-23BDED22F7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BADF2792-9378-7F85-E365-D436F7D942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7109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F0E9FF2F-A726-3D36-6BBD-1D177EED418D}"/>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5D38F95F-3A58-AECB-F15B-9E0A8EAF22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B191712B-383F-D9E5-D1A4-EBC9636F7D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108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273BECB6-0D1A-C607-CA13-5D4565484681}"/>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B8FFE434-98AC-18D1-CC5E-D981C2185A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B1A1D54D-32E6-629B-8135-1A25A82A72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25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CA8457CB-8401-C0BB-87FD-CBF2B69085C0}"/>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57B9B8D1-45C6-3A31-122B-742CF14730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93A78522-D2ED-A0FE-F659-1CC94693C0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988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F5B154E-3055-97FB-8392-8E1272B74DF6}"/>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0C0DE63C-A263-C817-4361-5E20E8337C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1DF44A46-C397-581B-3874-45E793FE37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8974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DA82661-C76C-3C49-D35C-5119C6D4FC87}"/>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4C42AE83-9A9E-43FF-766E-3CCA0FB003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C4B9C832-169C-D6DC-9F77-708045CE49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1167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B23DFE36-34A0-6C1F-E9B0-528AB4A8AD47}"/>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139511D6-391E-AEA2-40BC-19131270EC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43FB95D7-AB8F-427B-8713-1A4D0D1D0E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440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34F8233-5D28-8EF1-20E6-B70B9D1D86DA}"/>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A481BC2A-DFAB-023B-13DB-2932872639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CFC3FF4C-8EF2-E3A9-3611-ED3401F186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9393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4C171FD7-AC39-0528-65C1-167AD7385042}"/>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A90EBFE-5F40-971F-A277-7314BD0308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37E4A888-8E64-46F6-0599-5942023509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68581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BEED522-55DC-D1D4-AEDA-225774C6503A}"/>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E4E4AB9-595B-8C9B-6C0A-581C84211C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D952899-6E71-4C9F-8208-E40A9133BA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9061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E6E30F00-4391-1895-ADD4-656FBFC19912}"/>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4295BEE5-2822-C036-7C0C-4C745D2332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F759841F-7AE3-E586-F677-02262A25D9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1956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64A55E9-702E-F3AE-50CE-3533BA2FF5A3}"/>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AC8F70F3-1190-D261-3C41-32B62A7B3E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B68845B1-92CE-25DC-3E3A-7D42A2F05B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3573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4F488D28-E33B-34D5-AC37-04E49B565C17}"/>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D4EAC000-E81A-46DB-1F2E-8C14BF869D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CE402D15-DF15-5AA8-25D9-5E533139AB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335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520B7D87-A57F-CC76-53CC-095DABF98E21}"/>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94D8168A-EF82-0534-69F0-621C15BB65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98A3A9CD-C915-C09F-1254-E3DDBA9012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149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9EEC98D-7FF7-A768-F9D2-A9C2707D1D35}"/>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079AAD0-00A8-D469-74E9-068C0B0DC7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0A078F97-E4CC-3CB4-4C23-2ACCC1268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89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9E1FB55-F9F6-4465-7937-D81E00074EC4}"/>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D7657AA8-EB86-4906-5628-F1FDD8C0557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60261462-12CD-3797-B1F2-B6D4F71260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65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5277ABE3-772F-535B-6F2B-214CC6BC2F83}"/>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CC046B2A-658F-B03D-9B9B-6B1E98C0BC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4B952985-E4B7-FFA4-335A-202EACE41B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828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6A479C4E-021A-5E0E-766E-B25AC3CC3AFC}"/>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E6FB7DC3-8329-9B89-0DA1-44D30071C1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3209E3BB-746D-D51D-7066-D735440738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66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noProof="0" dirty="0"/>
              <a:t>Smart Transportation Systems and Analytics: </a:t>
            </a:r>
            <a:br>
              <a:rPr lang="en-US" sz="4000" noProof="0" dirty="0"/>
            </a:br>
            <a:r>
              <a:rPr lang="en-US" sz="4000" noProof="0" dirty="0"/>
              <a:t>Traffic Signal Optimization for Smart Cities</a:t>
            </a:r>
          </a:p>
        </p:txBody>
      </p:sp>
      <p:sp>
        <p:nvSpPr>
          <p:cNvPr id="85" name="Google Shape;85;p1"/>
          <p:cNvSpPr txBox="1">
            <a:spLocks noGrp="1"/>
          </p:cNvSpPr>
          <p:nvPr>
            <p:ph type="subTitle" idx="1"/>
          </p:nvPr>
        </p:nvSpPr>
        <p:spPr>
          <a:xfrm>
            <a:off x="1376525" y="3651213"/>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noProof="0" dirty="0"/>
              <a:t>Jacek Oskarbski</a:t>
            </a:r>
          </a:p>
        </p:txBody>
      </p:sp>
      <p:pic>
        <p:nvPicPr>
          <p:cNvPr id="86" name="Google Shape;86;p1"/>
          <p:cNvPicPr preferRelativeResize="0"/>
          <p:nvPr/>
        </p:nvPicPr>
        <p:blipFill rotWithShape="1">
          <a:blip r:embed="rId3">
            <a:alphaModFix/>
          </a:blip>
          <a:srcRect/>
          <a:stretch/>
        </p:blipFill>
        <p:spPr>
          <a:xfrm>
            <a:off x="635529" y="5945188"/>
            <a:ext cx="2352675" cy="504825"/>
          </a:xfrm>
          <a:prstGeom prst="rect">
            <a:avLst/>
          </a:prstGeom>
          <a:noFill/>
          <a:ln>
            <a:noFill/>
          </a:ln>
        </p:spPr>
      </p:pic>
      <p:pic>
        <p:nvPicPr>
          <p:cNvPr id="87" name="Google Shape;87;p1"/>
          <p:cNvPicPr preferRelativeResize="0"/>
          <p:nvPr/>
        </p:nvPicPr>
        <p:blipFill rotWithShape="1">
          <a:blip r:embed="rId4">
            <a:alphaModFix/>
          </a:blip>
          <a:srcRect/>
          <a:stretch/>
        </p:blipFill>
        <p:spPr>
          <a:xfrm>
            <a:off x="8949798" y="6002338"/>
            <a:ext cx="2924175" cy="447675"/>
          </a:xfrm>
          <a:prstGeom prst="rect">
            <a:avLst/>
          </a:prstGeom>
          <a:noFill/>
          <a:ln>
            <a:noFill/>
          </a:ln>
        </p:spPr>
      </p:pic>
      <p:pic>
        <p:nvPicPr>
          <p:cNvPr id="88" name="Google Shape;88;p1"/>
          <p:cNvPicPr preferRelativeResize="0"/>
          <p:nvPr/>
        </p:nvPicPr>
        <p:blipFill rotWithShape="1">
          <a:blip r:embed="rId5">
            <a:alphaModFix/>
          </a:blip>
          <a:srcRect/>
          <a:stretch/>
        </p:blipFill>
        <p:spPr>
          <a:xfrm>
            <a:off x="7497360" y="6010805"/>
            <a:ext cx="1227411" cy="447674"/>
          </a:xfrm>
          <a:prstGeom prst="rect">
            <a:avLst/>
          </a:prstGeom>
          <a:noFill/>
          <a:ln>
            <a:noFill/>
          </a:ln>
        </p:spPr>
      </p:pic>
      <p:pic>
        <p:nvPicPr>
          <p:cNvPr id="90" name="Google Shape;90;p1"/>
          <p:cNvPicPr preferRelativeResize="0"/>
          <p:nvPr/>
        </p:nvPicPr>
        <p:blipFill rotWithShape="1">
          <a:blip r:embed="rId4">
            <a:alphaModFix/>
          </a:blip>
          <a:srcRect/>
          <a:stretch/>
        </p:blipFill>
        <p:spPr>
          <a:xfrm>
            <a:off x="8851473" y="6002338"/>
            <a:ext cx="2924175" cy="447675"/>
          </a:xfrm>
          <a:prstGeom prst="rect">
            <a:avLst/>
          </a:prstGeom>
          <a:noFill/>
          <a:ln>
            <a:noFill/>
          </a:ln>
        </p:spPr>
      </p:pic>
      <p:pic>
        <p:nvPicPr>
          <p:cNvPr id="91" name="Google Shape;91;p1"/>
          <p:cNvPicPr preferRelativeResize="0"/>
          <p:nvPr/>
        </p:nvPicPr>
        <p:blipFill rotWithShape="1">
          <a:blip r:embed="rId5">
            <a:alphaModFix/>
          </a:blip>
          <a:srcRect/>
          <a:stretch/>
        </p:blipFill>
        <p:spPr>
          <a:xfrm>
            <a:off x="7399035" y="6010805"/>
            <a:ext cx="1227411" cy="447674"/>
          </a:xfrm>
          <a:prstGeom prst="rect">
            <a:avLst/>
          </a:prstGeom>
          <a:noFill/>
          <a:ln>
            <a:noFill/>
          </a:ln>
        </p:spPr>
      </p:pic>
      <p:pic>
        <p:nvPicPr>
          <p:cNvPr id="1026" name="Picture 2" descr="SQUARES – Sustainability and Quality Assurance for Academic Governance and Redesign Engineering Studies">
            <a:extLst>
              <a:ext uri="{FF2B5EF4-FFF2-40B4-BE49-F238E27FC236}">
                <a16:creationId xmlns:a16="http://schemas.microsoft.com/office/drawing/2014/main" id="{62AE5BEC-2F30-CD72-49FE-F863FD9A28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62" y="91029"/>
            <a:ext cx="1997113" cy="885439"/>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3207F96E-4ED2-5BE3-9233-4BF373C4E320}"/>
              </a:ext>
            </a:extLst>
          </p:cNvPr>
          <p:cNvSpPr txBox="1"/>
          <p:nvPr/>
        </p:nvSpPr>
        <p:spPr>
          <a:xfrm>
            <a:off x="1988835" y="201684"/>
            <a:ext cx="5400675" cy="734945"/>
          </a:xfrm>
          <a:prstGeom prst="rect">
            <a:avLst/>
          </a:prstGeom>
          <a:noFill/>
        </p:spPr>
        <p:txBody>
          <a:bodyPr wrap="square" rtlCol="0">
            <a:spAutoFit/>
          </a:bodyPr>
          <a:lstStyle/>
          <a:p>
            <a:pPr algn="ctr">
              <a:lnSpc>
                <a:spcPct val="120000"/>
              </a:lnSpc>
            </a:pPr>
            <a:r>
              <a:rPr lang="en-US" sz="1800" b="1" i="0" noProof="0" dirty="0">
                <a:effectLst/>
                <a:latin typeface="Calibri" panose="020F0502020204030204" pitchFamily="34" charset="0"/>
                <a:ea typeface="Calibri" panose="020F0502020204030204" pitchFamily="34" charset="0"/>
                <a:cs typeface="Calibri" panose="020F0502020204030204" pitchFamily="34" charset="0"/>
              </a:rPr>
              <a:t>Sustainability and Quality Assurance for Academic Governance and Redesign Engineering Studies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0FE1BD47-E29B-A4AE-B520-2C9AE18329B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D168AAB8-11B9-DD6A-4D52-9E08928B9366}"/>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pl-PL" sz="3600" dirty="0" err="1"/>
              <a:t>Executive</a:t>
            </a:r>
            <a:r>
              <a:rPr lang="pl-PL" sz="3600" dirty="0"/>
              <a:t> Devices – </a:t>
            </a:r>
            <a:r>
              <a:rPr lang="pl-PL" sz="3600" dirty="0" err="1"/>
              <a:t>Supporting</a:t>
            </a:r>
            <a:r>
              <a:rPr lang="pl-PL" sz="3600" dirty="0"/>
              <a:t> </a:t>
            </a:r>
            <a:r>
              <a:rPr lang="pl-PL" sz="3600" dirty="0" err="1"/>
              <a:t>Elements</a:t>
            </a:r>
            <a:endParaRPr lang="en-US" noProof="0" dirty="0"/>
          </a:p>
        </p:txBody>
      </p:sp>
      <p:sp>
        <p:nvSpPr>
          <p:cNvPr id="97" name="Google Shape;97;p2">
            <a:extLst>
              <a:ext uri="{FF2B5EF4-FFF2-40B4-BE49-F238E27FC236}">
                <a16:creationId xmlns:a16="http://schemas.microsoft.com/office/drawing/2014/main" id="{E9AE7275-13D7-CC94-A945-BD87B4A0A7DE}"/>
              </a:ext>
            </a:extLst>
          </p:cNvPr>
          <p:cNvSpPr txBox="1">
            <a:spLocks noGrp="1"/>
          </p:cNvSpPr>
          <p:nvPr>
            <p:ph type="body" idx="1"/>
          </p:nvPr>
        </p:nvSpPr>
        <p:spPr>
          <a:xfrm>
            <a:off x="838201" y="1130640"/>
            <a:ext cx="10667162"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Masts and poles – used for mounting traffic signal heads and ensuring visibility.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Gantry structures – applied at wide intersections or multilane roads, allowing signal heads to be placed directly above the lanes.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Foundations and brackets – providing stability and safety for mounted devices.</a:t>
            </a:r>
            <a:endParaRPr lang="en-US" sz="1900" dirty="0"/>
          </a:p>
        </p:txBody>
      </p:sp>
      <p:pic>
        <p:nvPicPr>
          <p:cNvPr id="4" name="Picture 3" descr="Zdjęcie przedstawia nocną scenę na skrzyżowaniu ulic w mieście.  Na pierwszym planie widoczny jest chodnik z  płytami chodnikowymi, a w tle – jezdnia. Na jezdni widoczne są samochody, w tym jeden niebieski samochód osobowy na pierwszym planie. W tle  po lewej stronie znajduje się  jasny budynek o regularnej fasadzie,  prawdopodobnie wielopiętrowy.  Na skrzyżowaniu  znajdują się sygnalizatory świetlne; widoczne są  czerwone światła na sygnalizatorach zawieszonych nad jezdnią na bramownicy.  Ulica jest oświetlona  liczną ilością lamp ulicznych, co zapewnia dobre oświetlenie, ale jednocześnie tworzy lekko rozmyty efekt na zdjęciu.  Drzewa w tle są ciemne i pozbawione liści,  sugerujące porę jesienną lub zimową.  Ogólnie zdjęcie przedstawia  typowy miejski krajobraz nocą, z ruchem drogowym regulowanym przez sygnalizację świetlną.  Atmosfera jest spokojna i  codzienna,  bez oznak szczególnych wydarzeń.">
            <a:extLst>
              <a:ext uri="{FF2B5EF4-FFF2-40B4-BE49-F238E27FC236}">
                <a16:creationId xmlns:a16="http://schemas.microsoft.com/office/drawing/2014/main" id="{DA87C0F5-33E3-7D1A-4C97-A22B7DBD8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274" y="2517233"/>
            <a:ext cx="4012479" cy="30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Zdjęcie przedstawia nocną scenę na skrzyżowaniu ulic. Na pierwszym planie, dobrze oświetlony, stoi sygnalizator świetlny na wysokim słupku. Sygnalizator pokazuje światła czerwone na górze (dla ruchu głównego) oraz zielone na dole (dla ruchu bocznego).  W tle widać rozmyte światła innych pojazdów i budynków, a także  drzewa pozbawione liści, sugerujące porę jesienną lub zimową.  Na zdjęciu jest widoczna jezdnia, chodnik oraz słupki oświetleniowe.  Widać także inne, bardziej oddalone sygnalizatory świetlne.  Cała scena jest oświetlona światłami ulicznymi, co tworzy ciepłą,  rozmytą aurę. Ogólny klimat zdjęcia jest spokojny, pomimo nocnej pory i obecności świateł sygnalizacyjnych. Zdjęcie jest lekko ziarniste, co może sugerować warunki słabego oświetlenia podczas robienia zdjęcia. Na chodniku  nie widać ludzi, co sugeruje, że jest to raczej spokojna część miasta lub późna pora.">
            <a:extLst>
              <a:ext uri="{FF2B5EF4-FFF2-40B4-BE49-F238E27FC236}">
                <a16:creationId xmlns:a16="http://schemas.microsoft.com/office/drawing/2014/main" id="{41BD4A11-DA7B-D3C0-3C57-78CF08A5A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402" y="2657568"/>
            <a:ext cx="2378627" cy="211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Zdjęcie przedstawia nocną scenę na skrzyżowaniu ulic.  Jest ciemno, ale skrzyżowanie jest oświetlone światłami ulicznymi, które rzucają pomarańczowe światło na jezdnię i chodnik.  Na pierwszym planie, po lewej stronie, stoi część ciemnego samochodu.  Na skrzyżowaniu widoczne są sygnalizatory świetlne; jeden z nich, na prawym boku zdjęcia,  pokazuje czerwone światło., drugi znajduje się na wysięgniku nad jezdnią i też pokazuje czerwone światło. W tle widać rozmyte światła innych pojazdów,  sugerujące ruch uliczny.  Po prawej stronie stoi osoba w ciemnym ubraniu,  prawie niewyraźna z powodu rozmycia.  W tle po prawej stronie znajduje się drzewo pozbawione liści,  sugerujące porę jesienną lub zimową.  Na słupku sygnalizacyjnym, po prawej stronie,  widoczny jest trójkątny znak drogowy.  Ogólnie,  zdjęcie przedstawia  scenę nocną na skrzyżowaniu,  z  ruchliwym ruchem drogowym i  ograniczoną widocznością z powodu ciemności i rozmycia.">
            <a:extLst>
              <a:ext uri="{FF2B5EF4-FFF2-40B4-BE49-F238E27FC236}">
                <a16:creationId xmlns:a16="http://schemas.microsoft.com/office/drawing/2014/main" id="{0EE843A4-13D1-C78F-288A-70138585FF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363" y="2623160"/>
            <a:ext cx="4265326" cy="290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Zdjęcie przedstawia skrzyżowanie dróg w ciągu dnia, przy ładnej pogodzie.  Na pierwszym planie widoczna jest jezdnia z samochodami.  Samochody są białe i jasnoszare.  W tle, po prawej i lewej stronie drogi, widać drzewa i zabudowania miejskie. Po lewej stronie widać część budynku, a po prawej bardziej rozległy obszar z drzewami. Nad skrzyżowaniem przebiegają poprzeczne, poziome belki bramownicy z sygnalizatorami świetlnymi.  Na zdjęciu widać wyraźnie oznakowanie poziome jezdni,  w tym linie ciągłe i przerywane,  oznaczające pasy ruchu i kierunki jazdy.  Niebo jest błękitne i bezchmurne.  Ogólnie, zdjęcie przedstawia spokojną,  miejską scenę drogową w warunkach dobrej widoczności.">
            <a:extLst>
              <a:ext uri="{FF2B5EF4-FFF2-40B4-BE49-F238E27FC236}">
                <a16:creationId xmlns:a16="http://schemas.microsoft.com/office/drawing/2014/main" id="{E4D4625A-F9DB-C83E-B447-A1BA74028C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921" y="4973269"/>
            <a:ext cx="2426871" cy="176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69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7270407F-5714-4D37-BF92-355E78FACDC5}"/>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DE433B71-8B4C-EEB7-0838-CF1F6CAA7E7E}"/>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Main Functions of Detection – Identifying the Presence and Type of Road Users</a:t>
            </a:r>
            <a:endParaRPr lang="en-US" noProof="0" dirty="0"/>
          </a:p>
        </p:txBody>
      </p:sp>
      <p:sp>
        <p:nvSpPr>
          <p:cNvPr id="97" name="Google Shape;97;p2">
            <a:extLst>
              <a:ext uri="{FF2B5EF4-FFF2-40B4-BE49-F238E27FC236}">
                <a16:creationId xmlns:a16="http://schemas.microsoft.com/office/drawing/2014/main" id="{9A905A74-43DA-64DA-2CEF-BC509CD731A7}"/>
              </a:ext>
            </a:extLst>
          </p:cNvPr>
          <p:cNvSpPr txBox="1">
            <a:spLocks noGrp="1"/>
          </p:cNvSpPr>
          <p:nvPr>
            <p:ph type="body" idx="1"/>
          </p:nvPr>
        </p:nvSpPr>
        <p:spPr>
          <a:xfrm>
            <a:off x="838200" y="1130640"/>
            <a:ext cx="10235083"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Detection at intersections with traffic signals is crucial for effective and safe traffic control. Detectors provide information on the current traffic conditions, allowing for the dynamic adjustment of signal operation to the situation at the intersection.</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1900" dirty="0"/>
              <a:t>Vehicle detection: Detectors register the presence of vehicles on particular approaches/traffic lanes. This is a basic function that enables assigning a green signal only when vehicles are waiting to pass. Detectors can distinguish vehicle types, allowing preferential treatment for certain categories (e.g., public transport).</a:t>
            </a:r>
            <a:endParaRPr lang="pl-PL" sz="1900" dirty="0"/>
          </a:p>
          <a:p>
            <a:pPr marL="228600" lvl="0" indent="-228600" algn="l" rtl="0">
              <a:lnSpc>
                <a:spcPct val="100000"/>
              </a:lnSpc>
              <a:spcBef>
                <a:spcPts val="0"/>
              </a:spcBef>
              <a:spcAft>
                <a:spcPts val="0"/>
              </a:spcAft>
              <a:buClr>
                <a:srgbClr val="002060"/>
              </a:buClr>
              <a:buSzPts val="2100"/>
              <a:buChar char="•"/>
            </a:pPr>
            <a:r>
              <a:rPr lang="en-US" sz="1900" dirty="0"/>
              <a:t>Pedestrian detection: Detectors register the presence of pedestrians. This makes it possible to activate the green signal for pedestrians when they are waiting to cross.</a:t>
            </a:r>
            <a:endParaRPr lang="pl-PL" sz="1900" dirty="0"/>
          </a:p>
          <a:p>
            <a:pPr marL="228600" lvl="0" indent="-228600" algn="l" rtl="0">
              <a:lnSpc>
                <a:spcPct val="100000"/>
              </a:lnSpc>
              <a:spcBef>
                <a:spcPts val="0"/>
              </a:spcBef>
              <a:spcAft>
                <a:spcPts val="0"/>
              </a:spcAft>
              <a:buClr>
                <a:srgbClr val="002060"/>
              </a:buClr>
              <a:buSzPts val="2100"/>
              <a:buChar char="•"/>
            </a:pPr>
            <a:r>
              <a:rPr lang="en-US" sz="1900" dirty="0"/>
              <a:t>Bicycle detection: Detectors can also register the presence of cyclists, enabling allocation of an additional signal phase or priority.</a:t>
            </a:r>
            <a:endParaRPr lang="pl-PL" sz="1900" dirty="0"/>
          </a:p>
          <a:p>
            <a:pPr marL="228600" lvl="0" indent="-228600" algn="l" rtl="0">
              <a:lnSpc>
                <a:spcPct val="100000"/>
              </a:lnSpc>
              <a:spcBef>
                <a:spcPts val="0"/>
              </a:spcBef>
              <a:spcAft>
                <a:spcPts val="0"/>
              </a:spcAft>
              <a:buClr>
                <a:srgbClr val="002060"/>
              </a:buClr>
              <a:buSzPts val="2100"/>
              <a:buChar char="•"/>
            </a:pPr>
            <a:r>
              <a:rPr lang="en-US" sz="1900" dirty="0"/>
              <a:t>Detection of other objects: In some cases, detectors can be configured to identify other objects, such as special vehicles (e.g., ambulances, fire trucks).</a:t>
            </a:r>
            <a:endParaRPr lang="pl-PL" sz="1900" dirty="0"/>
          </a:p>
          <a:p>
            <a:pPr marL="228600" indent="-228600">
              <a:lnSpc>
                <a:spcPct val="100000"/>
              </a:lnSpc>
              <a:spcBef>
                <a:spcPts val="0"/>
              </a:spcBef>
              <a:buClr>
                <a:srgbClr val="002060"/>
              </a:buClr>
              <a:buSzPts val="2100"/>
            </a:pPr>
            <a:r>
              <a:rPr lang="en-US" sz="2100" dirty="0">
                <a:solidFill>
                  <a:srgbClr val="002060"/>
                </a:solidFill>
              </a:rPr>
              <a:t>Providing Information to the Control System</a:t>
            </a:r>
            <a:r>
              <a:rPr lang="pl-PL" sz="2100" dirty="0">
                <a:solidFill>
                  <a:srgbClr val="002060"/>
                </a:solidFill>
              </a:rPr>
              <a:t>: </a:t>
            </a:r>
            <a:r>
              <a:rPr lang="en-US" sz="2100" dirty="0">
                <a:solidFill>
                  <a:srgbClr val="002060"/>
                </a:solidFill>
              </a:rPr>
              <a:t>The data collected from detectors are transmitted to the local controller or the traffic control system. The controller or system uses this information to make decisions about which signals should be displayed at the intersection in order to optimize traffic flow and ensure safety.</a:t>
            </a:r>
          </a:p>
        </p:txBody>
      </p:sp>
      <p:sp>
        <p:nvSpPr>
          <p:cNvPr id="3" name="pole tekstowe 2">
            <a:extLst>
              <a:ext uri="{FF2B5EF4-FFF2-40B4-BE49-F238E27FC236}">
                <a16:creationId xmlns:a16="http://schemas.microsoft.com/office/drawing/2014/main" id="{24A13324-AA55-E9FB-BD19-4D514A36A57D}"/>
              </a:ext>
            </a:extLst>
          </p:cNvPr>
          <p:cNvSpPr txBox="1"/>
          <p:nvPr/>
        </p:nvSpPr>
        <p:spPr>
          <a:xfrm>
            <a:off x="7958294" y="6551945"/>
            <a:ext cx="3634991" cy="215444"/>
          </a:xfrm>
          <a:prstGeom prst="rect">
            <a:avLst/>
          </a:prstGeom>
          <a:noFill/>
        </p:spPr>
        <p:txBody>
          <a:bodyPr wrap="square">
            <a:spAutoFit/>
          </a:bodyPr>
          <a:lstStyle/>
          <a:p>
            <a:r>
              <a:rPr lang="pl-PL" sz="800" dirty="0"/>
              <a:t>https://www.smatstraffic.com/blog/5-reasons-floating-car-data</a:t>
            </a:r>
          </a:p>
        </p:txBody>
      </p:sp>
    </p:spTree>
    <p:extLst>
      <p:ext uri="{BB962C8B-B14F-4D97-AF65-F5344CB8AC3E}">
        <p14:creationId xmlns:p14="http://schemas.microsoft.com/office/powerpoint/2010/main" val="356004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D7A9803-0C83-84A1-0C6A-4CD976BE7442}"/>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904A840E-9BB7-6DC7-84FC-C626D7514EC3}"/>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Placement of sensors for fully actuated intersection control</a:t>
            </a:r>
            <a:endParaRPr lang="en-US" noProof="0" dirty="0"/>
          </a:p>
        </p:txBody>
      </p:sp>
      <p:pic>
        <p:nvPicPr>
          <p:cNvPr id="6" name="Obraz 5">
            <a:extLst>
              <a:ext uri="{FF2B5EF4-FFF2-40B4-BE49-F238E27FC236}">
                <a16:creationId xmlns:a16="http://schemas.microsoft.com/office/drawing/2014/main" id="{22D98F09-F1AF-8301-C6F3-127D61CB167A}"/>
              </a:ext>
            </a:extLst>
          </p:cNvPr>
          <p:cNvPicPr>
            <a:picLocks noChangeAspect="1"/>
          </p:cNvPicPr>
          <p:nvPr/>
        </p:nvPicPr>
        <p:blipFill>
          <a:blip r:embed="rId3"/>
          <a:stretch>
            <a:fillRect/>
          </a:stretch>
        </p:blipFill>
        <p:spPr>
          <a:xfrm>
            <a:off x="3627455" y="790413"/>
            <a:ext cx="5556738" cy="5939506"/>
          </a:xfrm>
          <a:prstGeom prst="rect">
            <a:avLst/>
          </a:prstGeom>
        </p:spPr>
      </p:pic>
      <p:sp>
        <p:nvSpPr>
          <p:cNvPr id="8" name="pole tekstowe 7">
            <a:extLst>
              <a:ext uri="{FF2B5EF4-FFF2-40B4-BE49-F238E27FC236}">
                <a16:creationId xmlns:a16="http://schemas.microsoft.com/office/drawing/2014/main" id="{F61F517B-1713-A2FF-BBD4-F5D777DA5449}"/>
              </a:ext>
            </a:extLst>
          </p:cNvPr>
          <p:cNvSpPr txBox="1"/>
          <p:nvPr/>
        </p:nvSpPr>
        <p:spPr>
          <a:xfrm>
            <a:off x="5971234" y="6422142"/>
            <a:ext cx="6094324" cy="307777"/>
          </a:xfrm>
          <a:prstGeom prst="rect">
            <a:avLst/>
          </a:prstGeom>
          <a:noFill/>
        </p:spPr>
        <p:txBody>
          <a:bodyPr wrap="square">
            <a:spAutoFit/>
          </a:bodyPr>
          <a:lstStyle/>
          <a:p>
            <a:r>
              <a:rPr lang="pl-PL" dirty="0"/>
              <a:t>https://www.fhwa.dot.gov/publications/research/operations/its/06108/03</a:t>
            </a:r>
          </a:p>
        </p:txBody>
      </p:sp>
    </p:spTree>
    <p:extLst>
      <p:ext uri="{BB962C8B-B14F-4D97-AF65-F5344CB8AC3E}">
        <p14:creationId xmlns:p14="http://schemas.microsoft.com/office/powerpoint/2010/main" val="167399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A93532EC-8469-F59D-9BB1-B8843A458841}"/>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9AA59639-BC5E-DC6E-A01E-78F707158C4B}"/>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Types of Detectors</a:t>
            </a:r>
            <a:endParaRPr lang="en-US" noProof="0" dirty="0"/>
          </a:p>
        </p:txBody>
      </p:sp>
      <p:sp>
        <p:nvSpPr>
          <p:cNvPr id="97" name="Google Shape;97;p2">
            <a:extLst>
              <a:ext uri="{FF2B5EF4-FFF2-40B4-BE49-F238E27FC236}">
                <a16:creationId xmlns:a16="http://schemas.microsoft.com/office/drawing/2014/main" id="{0907BCD7-F0B0-2868-065A-9201512F20FC}"/>
              </a:ext>
            </a:extLst>
          </p:cNvPr>
          <p:cNvSpPr txBox="1">
            <a:spLocks noGrp="1"/>
          </p:cNvSpPr>
          <p:nvPr>
            <p:ph type="body" idx="1"/>
          </p:nvPr>
        </p:nvSpPr>
        <p:spPr>
          <a:xfrm>
            <a:off x="838201" y="1130640"/>
            <a:ext cx="3040463"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pl-PL" sz="2100" noProof="0" dirty="0">
                <a:solidFill>
                  <a:srgbClr val="002060"/>
                </a:solidFill>
              </a:rPr>
              <a:t>I</a:t>
            </a:r>
            <a:r>
              <a:rPr lang="en-US" sz="2100" noProof="0" dirty="0" err="1">
                <a:solidFill>
                  <a:srgbClr val="002060"/>
                </a:solidFill>
              </a:rPr>
              <a:t>nductive</a:t>
            </a:r>
            <a:r>
              <a:rPr lang="en-US" sz="2100" noProof="0" dirty="0">
                <a:solidFill>
                  <a:srgbClr val="002060"/>
                </a:solidFill>
              </a:rPr>
              <a:t> loops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Acoustic and ultrasonic</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Laser</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Optical (video cameras)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Radar</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err="1">
                <a:solidFill>
                  <a:srgbClr val="002060"/>
                </a:solidFill>
              </a:rPr>
              <a:t>MagneticPush</a:t>
            </a:r>
            <a:r>
              <a:rPr lang="en-US" sz="2100" noProof="0" dirty="0">
                <a:solidFill>
                  <a:srgbClr val="002060"/>
                </a:solidFill>
              </a:rPr>
              <a:t>-button</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Infrared/thermal imaging</a:t>
            </a:r>
            <a:endParaRPr lang="en-US" sz="1900" dirty="0"/>
          </a:p>
        </p:txBody>
      </p:sp>
      <p:sp>
        <p:nvSpPr>
          <p:cNvPr id="3" name="pole tekstowe 2">
            <a:extLst>
              <a:ext uri="{FF2B5EF4-FFF2-40B4-BE49-F238E27FC236}">
                <a16:creationId xmlns:a16="http://schemas.microsoft.com/office/drawing/2014/main" id="{9FC93834-0264-B750-CF8E-09755B0D0919}"/>
              </a:ext>
            </a:extLst>
          </p:cNvPr>
          <p:cNvSpPr txBox="1"/>
          <p:nvPr/>
        </p:nvSpPr>
        <p:spPr>
          <a:xfrm>
            <a:off x="7535562" y="6164466"/>
            <a:ext cx="3634991" cy="215444"/>
          </a:xfrm>
          <a:prstGeom prst="rect">
            <a:avLst/>
          </a:prstGeom>
          <a:noFill/>
        </p:spPr>
        <p:txBody>
          <a:bodyPr wrap="square">
            <a:spAutoFit/>
          </a:bodyPr>
          <a:lstStyle/>
          <a:p>
            <a:r>
              <a:rPr lang="pl-PL" sz="800" dirty="0"/>
              <a:t>Steve </a:t>
            </a:r>
            <a:r>
              <a:rPr lang="pl-PL" sz="800" dirty="0" err="1"/>
              <a:t>Muench</a:t>
            </a:r>
            <a:r>
              <a:rPr lang="pl-PL" sz="800" dirty="0"/>
              <a:t> </a:t>
            </a:r>
            <a:r>
              <a:rPr lang="pl-PL" sz="800" dirty="0" err="1"/>
              <a:t>prenentation</a:t>
            </a:r>
            <a:r>
              <a:rPr lang="pl-PL" sz="800" dirty="0"/>
              <a:t> CEE320</a:t>
            </a:r>
          </a:p>
        </p:txBody>
      </p:sp>
      <p:pic>
        <p:nvPicPr>
          <p:cNvPr id="4098" name="Picture 2" descr="PPT - Traffic Detection Systems PowerPoint Presentation, free download ...">
            <a:extLst>
              <a:ext uri="{FF2B5EF4-FFF2-40B4-BE49-F238E27FC236}">
                <a16:creationId xmlns:a16="http://schemas.microsoft.com/office/drawing/2014/main" id="{EE5ABB58-D74E-430F-0362-59E958D29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098" y="437106"/>
            <a:ext cx="7636480" cy="572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5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75A81E3D-70B8-7B24-01AA-54B45FA4FFB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65FDA7FD-9095-7B46-EB8E-67CB7E1E082F}"/>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Definitions Related to Traffic Signalization – Traffic Streams and Conflict Streams</a:t>
            </a:r>
            <a:endParaRPr lang="en-US" noProof="0" dirty="0"/>
          </a:p>
        </p:txBody>
      </p:sp>
      <p:sp>
        <p:nvSpPr>
          <p:cNvPr id="97" name="Google Shape;97;p2">
            <a:extLst>
              <a:ext uri="{FF2B5EF4-FFF2-40B4-BE49-F238E27FC236}">
                <a16:creationId xmlns:a16="http://schemas.microsoft.com/office/drawing/2014/main" id="{D20A035D-6EBB-4009-A526-E21F76B5ADA4}"/>
              </a:ext>
            </a:extLst>
          </p:cNvPr>
          <p:cNvSpPr txBox="1">
            <a:spLocks noGrp="1"/>
          </p:cNvSpPr>
          <p:nvPr>
            <p:ph type="body" idx="1"/>
          </p:nvPr>
        </p:nvSpPr>
        <p:spPr>
          <a:xfrm>
            <a:off x="838201" y="1130640"/>
            <a:ext cx="4668296"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Traffic stream – a group of road users of the same type who cross the intersection area in a given direction between the starting and ending points of their movement.</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Stream path (trajectory) – a notional line within the intersection area along which road users forming a given traffic stream cross the intersection.</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Conflict point – a point within the intersection area where the paths of at least two traffic streams intersect or merge.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Conflict streams – a pair of traffic streams whose paths intersect or merge, forming a conflict point.</a:t>
            </a:r>
          </a:p>
        </p:txBody>
      </p:sp>
      <p:pic>
        <p:nvPicPr>
          <p:cNvPr id="2" name="Obraz 1" descr="Rysunek przedstawia schemat skrzyżowania dróg z zaznaczonymi punktami kolizji pomiędzy różnymi strumieniami ruchu.  Skrzyżowanie ma kształt litery &quot;T&quot;, z trzema zjazdowymi drogami.  Na skrzyżowaniu są wyznaczone przejścia dla pieszych.&#10;&#10;Na rysunku są zaznaczone następujące punkty:&#10;&#10;Punkty początkowe (kółka):  Punkty, z których rozpoczyna się ruch poszczególnych strumieni.  Są to miejsca,  z których pojazdy lub piesi wjeżdżają na skrzyżowanie.&#10;&#10;Punkty kolizji zjazdu (kropki):  Punkty, w których tory jazdy pojazdów z różnych zjazdów się przecinają.&#10;&#10;Punkty kolizji ewakuacji (kółka z kropką wewnątrz):  Punkty,  w których tory jazdy pojazdów opuszczających skrzyżowanie przecinają się z torami innych strumieni.&#10;&#10;Punkty kolizji pojazd-pieszy (kropki):  Punkty, w których tory jazdy pojazdów przecinają się z torami pieszych na przejściu dla pieszych.&#10;&#10;Punkty kolizji pojazd-pojazd (gwiazdki):  Punkty,  w których przecinają się tory jazdy pojazdów z różnych strumieni ruchu.&#10;&#10;Linie łączące punkty pokazują tory jazdy strumieni ruchu.  Przecięcia tych torów,  oznaczone odpowiednimi symbolami,  reprezentują potencjalne punkty kolizji.  Analiza tych punktów jest istotna dla oceny bezpieczeństwa skrzyżowania i projektowania  systemów sterowania ruchem.  Na rysunku widać, że istnieje wiele potencjalnych punktów kolizji,  zarówno między pojazdami, jak i między pojazdami a pieszymi.">
            <a:extLst>
              <a:ext uri="{FF2B5EF4-FFF2-40B4-BE49-F238E27FC236}">
                <a16:creationId xmlns:a16="http://schemas.microsoft.com/office/drawing/2014/main" id="{9C180BBD-B7F5-1FF5-429D-569B333DC405}"/>
              </a:ext>
            </a:extLst>
          </p:cNvPr>
          <p:cNvPicPr>
            <a:picLocks noChangeAspect="1"/>
          </p:cNvPicPr>
          <p:nvPr/>
        </p:nvPicPr>
        <p:blipFill>
          <a:blip r:embed="rId3"/>
          <a:stretch>
            <a:fillRect/>
          </a:stretch>
        </p:blipFill>
        <p:spPr>
          <a:xfrm>
            <a:off x="5409817" y="835629"/>
            <a:ext cx="6192688" cy="5880276"/>
          </a:xfrm>
          <a:prstGeom prst="rect">
            <a:avLst/>
          </a:prstGeom>
        </p:spPr>
      </p:pic>
      <p:sp>
        <p:nvSpPr>
          <p:cNvPr id="5" name="pole tekstowe 4">
            <a:extLst>
              <a:ext uri="{FF2B5EF4-FFF2-40B4-BE49-F238E27FC236}">
                <a16:creationId xmlns:a16="http://schemas.microsoft.com/office/drawing/2014/main" id="{A4BE6BD0-AC2F-02C2-1361-84298676FD93}"/>
              </a:ext>
            </a:extLst>
          </p:cNvPr>
          <p:cNvSpPr txBox="1"/>
          <p:nvPr/>
        </p:nvSpPr>
        <p:spPr>
          <a:xfrm>
            <a:off x="5837253" y="5577132"/>
            <a:ext cx="4984822" cy="1138773"/>
          </a:xfrm>
          <a:prstGeom prst="rect">
            <a:avLst/>
          </a:prstGeom>
          <a:solidFill>
            <a:schemeClr val="bg1"/>
          </a:solidFill>
        </p:spPr>
        <p:txBody>
          <a:bodyPr wrap="square" rtlCol="0">
            <a:spAutoFit/>
          </a:bodyPr>
          <a:lstStyle/>
          <a:p>
            <a:r>
              <a:rPr lang="pl-PL" sz="1700" dirty="0" err="1"/>
              <a:t>starting</a:t>
            </a:r>
            <a:r>
              <a:rPr lang="pl-PL" sz="1700" dirty="0"/>
              <a:t> point </a:t>
            </a:r>
          </a:p>
          <a:p>
            <a:r>
              <a:rPr lang="pl-PL" sz="1700" dirty="0" err="1"/>
              <a:t>approach</a:t>
            </a:r>
            <a:r>
              <a:rPr lang="pl-PL" sz="1700" dirty="0"/>
              <a:t> </a:t>
            </a:r>
            <a:r>
              <a:rPr lang="pl-PL" sz="1700" dirty="0" err="1"/>
              <a:t>conflict</a:t>
            </a:r>
            <a:r>
              <a:rPr lang="pl-PL" sz="1700" dirty="0"/>
              <a:t> point - </a:t>
            </a:r>
            <a:r>
              <a:rPr lang="pl-PL" sz="1700" dirty="0" err="1"/>
              <a:t>vehicle</a:t>
            </a:r>
            <a:r>
              <a:rPr lang="pl-PL" sz="1700" dirty="0"/>
              <a:t>–</a:t>
            </a:r>
            <a:r>
              <a:rPr lang="pl-PL" sz="1700" dirty="0" err="1"/>
              <a:t>pedestrian</a:t>
            </a:r>
            <a:endParaRPr lang="pl-PL" sz="1700" dirty="0"/>
          </a:p>
          <a:p>
            <a:r>
              <a:rPr lang="pl-PL" sz="1700" dirty="0" err="1"/>
              <a:t>evacuation</a:t>
            </a:r>
            <a:r>
              <a:rPr lang="pl-PL" sz="1700" dirty="0"/>
              <a:t> </a:t>
            </a:r>
            <a:r>
              <a:rPr lang="pl-PL" sz="1700" dirty="0" err="1"/>
              <a:t>conflict</a:t>
            </a:r>
            <a:r>
              <a:rPr lang="pl-PL" sz="1700" dirty="0"/>
              <a:t> point -</a:t>
            </a:r>
            <a:r>
              <a:rPr lang="pl-PL" sz="1700" dirty="0" err="1"/>
              <a:t>vehicle</a:t>
            </a:r>
            <a:r>
              <a:rPr lang="pl-PL" sz="1700" dirty="0"/>
              <a:t>–</a:t>
            </a:r>
            <a:r>
              <a:rPr lang="pl-PL" sz="1700" dirty="0" err="1"/>
              <a:t>pedestrian</a:t>
            </a:r>
            <a:endParaRPr lang="pl-PL" sz="1700" dirty="0"/>
          </a:p>
          <a:p>
            <a:r>
              <a:rPr lang="pl-PL" sz="1700" dirty="0" err="1"/>
              <a:t>vehicle</a:t>
            </a:r>
            <a:r>
              <a:rPr lang="pl-PL" sz="1700" dirty="0"/>
              <a:t>–</a:t>
            </a:r>
            <a:r>
              <a:rPr lang="pl-PL" sz="1700" dirty="0" err="1"/>
              <a:t>vehicle</a:t>
            </a:r>
            <a:r>
              <a:rPr lang="pl-PL" sz="1700" dirty="0"/>
              <a:t> </a:t>
            </a:r>
            <a:r>
              <a:rPr lang="pl-PL" sz="1700" dirty="0" err="1"/>
              <a:t>conflict</a:t>
            </a:r>
            <a:r>
              <a:rPr lang="pl-PL" sz="1700" dirty="0"/>
              <a:t> point</a:t>
            </a:r>
          </a:p>
        </p:txBody>
      </p:sp>
    </p:spTree>
    <p:extLst>
      <p:ext uri="{BB962C8B-B14F-4D97-AF65-F5344CB8AC3E}">
        <p14:creationId xmlns:p14="http://schemas.microsoft.com/office/powerpoint/2010/main" val="402994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302F21E8-D547-50B9-0970-E19465EC347A}"/>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73C4262-078B-6B87-C912-15D12EFA7D7C}"/>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Definitions Related to Traffic Signalization – Signal Phase, Signal Group</a:t>
            </a:r>
            <a:endParaRPr lang="en-US" noProof="0" dirty="0"/>
          </a:p>
        </p:txBody>
      </p:sp>
      <p:sp>
        <p:nvSpPr>
          <p:cNvPr id="97" name="Google Shape;97;p2">
            <a:extLst>
              <a:ext uri="{FF2B5EF4-FFF2-40B4-BE49-F238E27FC236}">
                <a16:creationId xmlns:a16="http://schemas.microsoft.com/office/drawing/2014/main" id="{B9568CC6-B3C2-50F9-8749-BDE6C473FB50}"/>
              </a:ext>
            </a:extLst>
          </p:cNvPr>
          <p:cNvSpPr txBox="1">
            <a:spLocks noGrp="1"/>
          </p:cNvSpPr>
          <p:nvPr>
            <p:ph type="body" idx="1"/>
          </p:nvPr>
        </p:nvSpPr>
        <p:spPr>
          <a:xfrm>
            <a:off x="838202" y="1130640"/>
            <a:ext cx="5421922"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Switching point – the moment in the signal program at which at least one signal changes.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Signal interval – the time between two successive switching points.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Signal phase – the period covering adjacent signal intervals during which a green signal is given to a specified set of traffic streams.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Signal group – a selected set of signal heads or a single signal head that, at any given time, displays identical signals assigned to specific traffic streams.</a:t>
            </a:r>
            <a:endParaRPr lang="en-US" sz="1900" dirty="0"/>
          </a:p>
        </p:txBody>
      </p:sp>
      <p:pic>
        <p:nvPicPr>
          <p:cNvPr id="2" name="Obraz 1" descr="Rysunek przedstawia schemat skrzyżowania dróg z zaznaczoną lokalizacją sygnalizatorów świetlnych dla pojazdów i pieszych.  Skrzyżowanie jest w kształcie krzyża (czterowlotowe), z dwoma parami dróg przecinającymi się pod kątem prostym.&#10;&#10;Na schemacie użyto następujących oznaczeń:&#10;&#10;K1a, K1b, K2a, K2b, K3, K4:  Oznaczają sygnalizatory świetlne dla pojazdów.  Sygnalizatory z dodanymi strzałkami (np. K1a, K1b) wskazują na sygnalizatory kierunkowe,  pozostałe  (np. K3, K4) to sygnalizatory ogólne.&#10;&#10;P1a, P1b, P2a, P2b, P3a, P3b, P4a, P4b:  Oznaczają sygnalizatory świetlne dla pieszych.&#10;&#10;Prostokąt ze strzałką: Oznacza sygnalizator warunkowy (zielona strzałka) zintegrowany z sygnalizatorem K3, pozwalający na skręt w prawo pomimo koizyjności z innymi strumieniami.&#10;&#10;Sygnalizatory są rozmieszczone na skrzyżowaniu w taki sposób, aby zapewnić bezpieczeństwo i płynność ruchu.  Lokalizacja sygnalizatorów dla pojazdów jest zbliżona do miejsc,  w których dochodzi do zbiegania się torów jazdy.  Sygnalizatory dla pieszych są umieszczone na przejściach dla pieszych.  Na rysunku widać także znaki drogowe,  które uzupełniają informacje przekazywane przez sygnalizatory.&#10;&#10;Schemat ilustruje złożony system sygnalizacji,  którego zadaniem jest bezpieczne i efektywne sterowanie ruchem na skrzyżowaniu.  Użycie różnych typów sygnalizatorów (kierunkowe,  dla pieszych,  warunkowe)  pozwala na precyzyjne zarządzanie ruchem w różnych warunkach.">
            <a:extLst>
              <a:ext uri="{FF2B5EF4-FFF2-40B4-BE49-F238E27FC236}">
                <a16:creationId xmlns:a16="http://schemas.microsoft.com/office/drawing/2014/main" id="{277275A0-2A2B-2612-0E69-699AE0B43A2F}"/>
              </a:ext>
            </a:extLst>
          </p:cNvPr>
          <p:cNvPicPr>
            <a:picLocks noChangeAspect="1"/>
          </p:cNvPicPr>
          <p:nvPr/>
        </p:nvPicPr>
        <p:blipFill>
          <a:blip r:embed="rId3"/>
          <a:stretch>
            <a:fillRect/>
          </a:stretch>
        </p:blipFill>
        <p:spPr>
          <a:xfrm>
            <a:off x="6096000" y="1130640"/>
            <a:ext cx="6096887" cy="5290254"/>
          </a:xfrm>
          <a:prstGeom prst="rect">
            <a:avLst/>
          </a:prstGeom>
        </p:spPr>
      </p:pic>
    </p:spTree>
    <p:extLst>
      <p:ext uri="{BB962C8B-B14F-4D97-AF65-F5344CB8AC3E}">
        <p14:creationId xmlns:p14="http://schemas.microsoft.com/office/powerpoint/2010/main" val="375777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2CD31C0-7579-60B7-3A51-D3DFBE9B0189}"/>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D3D259DD-080C-2B04-0427-3F1CDB4B2A90}"/>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Definitions Related to Traffic Signalization – Illustration of Signal Phases</a:t>
            </a:r>
            <a:endParaRPr lang="en-US" noProof="0" dirty="0"/>
          </a:p>
        </p:txBody>
      </p:sp>
      <p:pic>
        <p:nvPicPr>
          <p:cNvPr id="4" name="Obraz 3" descr="Rysunek przedstawia cztery schematy ilustrujące tory jazdy strumieni ruchu na skrzyżowaniu w czterech kolejnych fazach sygnalizacji świetlnej.  Każdy schemat pokazuje różne konfiguracje ruchu, uwzględniając tory pojazdów i pieszych.&#10;&#10;Schemat I: Pokazuje ruch na skrzyżowaniu w jednej fazie.  Linie ciągłe ze strzałkami oznaczają dozwolony ruch pojazdów.  Linia ciągła zakończona kreską poprzeczną reprezentuje strumienie ruchu wstrzymane w tej fazie. Przerywana linia wskazuje tor jazdy pieszych.&#10;&#10;Schemat II:  Przedstawia kolejną fazę sygnalizacji.  Tory jazdy pojazdów są inne niż w fazie I.  Niektóre strumienie ruchu są wstrzymane (linia ciągła zakończona kreską poprzeczną), a inne są dozwolone.  Tor pieszych jest częściowo wspólny z torami pojazdów.&#10;&#10;Schemat III:  Kolejna faza sygnalizacji, z  dozwolonym ruchem w innym kierunku niż w poprzednich fazach.  Wstrzymane strumienie ruchu są oznaczone linią ciągłą zakończoną kreską poprzeczną. Tor pieszych jest oddzielny od ruchu pojazdów.&#10;&#10;Schemat IV:  Ostatnia pokazana faza sygnalizacji,  z  dozwolonym ruchem i  wstrzymanymi strumieniami (linia ciągła zakończona kreską poprzeczną).  Tor pieszych jest ponownie uwzględniony.&#10;&#10;Wszystkie schematy pokazują skrzyżowanie z tymi samymi przejściami dla pieszych,  ale z różnymi konfiguracjami dozwolonego ruchu pojazdów w poszczególnych fazach sygnalizacji.  Linie przerywane wskazują na ruch pieszych,  podczas gdy linie ciągłe ze strzałkami ilustrują tory jazdy pojazdów w każdej fazie.  Linie ciągłe zakończone kreską wskazują na wstrzymany ruch.  Rysunek jako całość  ilustruje dopuszczenie do ruchu na skrzyżowaniu  poszczególnych relacji - strumieni ruchu w kolejnych fazach w czasie cyklu sygnalizacji świetlnej.">
            <a:extLst>
              <a:ext uri="{FF2B5EF4-FFF2-40B4-BE49-F238E27FC236}">
                <a16:creationId xmlns:a16="http://schemas.microsoft.com/office/drawing/2014/main" id="{ED0184CB-D6A1-D5E2-9CFD-724A8679D7DA}"/>
              </a:ext>
            </a:extLst>
          </p:cNvPr>
          <p:cNvPicPr>
            <a:picLocks noChangeAspect="1"/>
          </p:cNvPicPr>
          <p:nvPr/>
        </p:nvPicPr>
        <p:blipFill>
          <a:blip r:embed="rId3"/>
          <a:stretch>
            <a:fillRect/>
          </a:stretch>
        </p:blipFill>
        <p:spPr>
          <a:xfrm>
            <a:off x="2224487" y="1158976"/>
            <a:ext cx="6501439" cy="5281756"/>
          </a:xfrm>
          <a:prstGeom prst="rect">
            <a:avLst/>
          </a:prstGeom>
        </p:spPr>
      </p:pic>
    </p:spTree>
    <p:extLst>
      <p:ext uri="{BB962C8B-B14F-4D97-AF65-F5344CB8AC3E}">
        <p14:creationId xmlns:p14="http://schemas.microsoft.com/office/powerpoint/2010/main" val="172785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40DC09F9-54C4-E940-77CA-702791489057}"/>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13360A5B-C253-BDF9-EF08-B08DCA3BA029}"/>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Definitions Related to Traffic Signalization – Signal Parameters</a:t>
            </a:r>
            <a:endParaRPr lang="en-US" noProof="0" dirty="0"/>
          </a:p>
        </p:txBody>
      </p:sp>
      <p:sp>
        <p:nvSpPr>
          <p:cNvPr id="97" name="Google Shape;97;p2">
            <a:extLst>
              <a:ext uri="{FF2B5EF4-FFF2-40B4-BE49-F238E27FC236}">
                <a16:creationId xmlns:a16="http://schemas.microsoft.com/office/drawing/2014/main" id="{DEF6B293-958C-9103-9808-9B20CACB5A32}"/>
              </a:ext>
            </a:extLst>
          </p:cNvPr>
          <p:cNvSpPr txBox="1">
            <a:spLocks noGrp="1"/>
          </p:cNvSpPr>
          <p:nvPr>
            <p:ph type="body" idx="1"/>
          </p:nvPr>
        </p:nvSpPr>
        <p:spPr>
          <a:xfrm>
            <a:off x="838201" y="1130640"/>
            <a:ext cx="5257799"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Signal cycle – the minimum repeatable ordered set of signals in the signal program with a defined structure, ensuring that each traffic participant receives a green signal at least once.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Phase offset (offset) – the time interval between the start of green signals at two adjacent intersections for the coordinated direction, reduced to a value not exceeding one cycle.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Green split (split) – the proportion of the duration of the green phase assigned to particular traffic directions at an intersection. In other words, it is the division of green time among different traffic lanes or movement directions.</a:t>
            </a:r>
            <a:endParaRPr lang="en-US" sz="1900" dirty="0"/>
          </a:p>
        </p:txBody>
      </p:sp>
      <p:pic>
        <p:nvPicPr>
          <p:cNvPr id="2" name="Obraz 1" descr="Rysunek przedstawia graficzny program sygnalizacji świetlnej w postaci kolorowego wykresu.  Oś pozioma przedstawia czas w sekundach (od 0 do 60)- jest to długość cyklu, a oś pionowa pokazuje różne grupy sygnalizatorów.  Każdy wiersz odpowiada innej grupie sygnalizatorów,  oznaczonej numerem (1K-10S) oraz  skrótem opisującym typ sygnalizatora (np. K1 - sygnalizator dla pojazdów, P1a - sygnalizator dla pieszych).&#10;&#10;Na wykresie  poszczególne  prostokąty  oznaczają  czas  świecenia  się  świateł  w  danej  fazie  sygnalizacji.  Kolory  prostokątów  odpowiadają  różnym  kolorom  świateł  (np.  czerwony,  zielony,  żółty).  Pomiędzy  prostokątami  są  przedziały  czasu  międzyzielonego,  oznaczone  na  rysunku.  Liczby  wewnątrz  prostokątów  wskazują  na  przedział  czasowy  w  sekundach,  w  którym  dane  światło  jest  włączone.&#10;&#10;Po prawej stroni wyrysowano  legendę  z  oznaczeniem  poszczególnych  sygnalizatorów  i  ich  skrótów.  Na  dole  wyrysowano  legendę  z  oznaczeniem  faz  sygnalizacji  oraz  czasów  międzyzielonych i zaznaczono przykładowy przedział sygnalizacyjny.&#10;&#10;Cały  wykres  pozwala  na  wizualną  analizę  programu  sygnalizacji  świetlnej,  pokazując  czas  włączenia  poszczególnych  sygnałów  i  ich  koordynację.  Różne  kolory  ułatwiają  rozróżnienie  faz  sygnalizacji.">
            <a:extLst>
              <a:ext uri="{FF2B5EF4-FFF2-40B4-BE49-F238E27FC236}">
                <a16:creationId xmlns:a16="http://schemas.microsoft.com/office/drawing/2014/main" id="{65D7592C-98A1-7B87-C294-9B133C3866C8}"/>
              </a:ext>
            </a:extLst>
          </p:cNvPr>
          <p:cNvPicPr>
            <a:picLocks noChangeAspect="1"/>
          </p:cNvPicPr>
          <p:nvPr/>
        </p:nvPicPr>
        <p:blipFill>
          <a:blip r:embed="rId3"/>
          <a:stretch>
            <a:fillRect/>
          </a:stretch>
        </p:blipFill>
        <p:spPr>
          <a:xfrm>
            <a:off x="6096000" y="766364"/>
            <a:ext cx="5692633" cy="5654530"/>
          </a:xfrm>
          <a:prstGeom prst="rect">
            <a:avLst/>
          </a:prstGeom>
        </p:spPr>
      </p:pic>
      <p:sp>
        <p:nvSpPr>
          <p:cNvPr id="4" name="pole tekstowe 3">
            <a:extLst>
              <a:ext uri="{FF2B5EF4-FFF2-40B4-BE49-F238E27FC236}">
                <a16:creationId xmlns:a16="http://schemas.microsoft.com/office/drawing/2014/main" id="{CD73BE86-D21A-4017-C9AD-5303553703DD}"/>
              </a:ext>
            </a:extLst>
          </p:cNvPr>
          <p:cNvSpPr txBox="1"/>
          <p:nvPr/>
        </p:nvSpPr>
        <p:spPr>
          <a:xfrm>
            <a:off x="6169688" y="766364"/>
            <a:ext cx="1045029" cy="307777"/>
          </a:xfrm>
          <a:prstGeom prst="rect">
            <a:avLst/>
          </a:prstGeom>
          <a:solidFill>
            <a:schemeClr val="bg1"/>
          </a:solidFill>
        </p:spPr>
        <p:txBody>
          <a:bodyPr wrap="square" rtlCol="0">
            <a:spAutoFit/>
          </a:bodyPr>
          <a:lstStyle/>
          <a:p>
            <a:r>
              <a:rPr lang="pl-PL" b="1" dirty="0" err="1"/>
              <a:t>Group</a:t>
            </a:r>
            <a:endParaRPr lang="pl-PL" b="1" dirty="0"/>
          </a:p>
        </p:txBody>
      </p:sp>
      <p:sp>
        <p:nvSpPr>
          <p:cNvPr id="5" name="pole tekstowe 4">
            <a:extLst>
              <a:ext uri="{FF2B5EF4-FFF2-40B4-BE49-F238E27FC236}">
                <a16:creationId xmlns:a16="http://schemas.microsoft.com/office/drawing/2014/main" id="{84018942-C826-F922-5CD4-015EAA1E169D}"/>
              </a:ext>
            </a:extLst>
          </p:cNvPr>
          <p:cNvSpPr txBox="1"/>
          <p:nvPr/>
        </p:nvSpPr>
        <p:spPr>
          <a:xfrm>
            <a:off x="11048702" y="703086"/>
            <a:ext cx="1045029" cy="523220"/>
          </a:xfrm>
          <a:prstGeom prst="rect">
            <a:avLst/>
          </a:prstGeom>
          <a:solidFill>
            <a:schemeClr val="bg1"/>
          </a:solidFill>
        </p:spPr>
        <p:txBody>
          <a:bodyPr wrap="square" rtlCol="0">
            <a:spAutoFit/>
          </a:bodyPr>
          <a:lstStyle/>
          <a:p>
            <a:r>
              <a:rPr lang="pl-PL" b="1" dirty="0" err="1"/>
              <a:t>Signal</a:t>
            </a:r>
            <a:r>
              <a:rPr lang="pl-PL" b="1" dirty="0"/>
              <a:t> </a:t>
            </a:r>
            <a:r>
              <a:rPr lang="pl-PL" b="1" dirty="0" err="1"/>
              <a:t>head</a:t>
            </a:r>
            <a:endParaRPr lang="pl-PL" b="1" dirty="0"/>
          </a:p>
        </p:txBody>
      </p:sp>
      <p:sp>
        <p:nvSpPr>
          <p:cNvPr id="6" name="pole tekstowe 5">
            <a:extLst>
              <a:ext uri="{FF2B5EF4-FFF2-40B4-BE49-F238E27FC236}">
                <a16:creationId xmlns:a16="http://schemas.microsoft.com/office/drawing/2014/main" id="{062738DA-2F68-4FBE-5F97-2E64EE5E7FA6}"/>
              </a:ext>
            </a:extLst>
          </p:cNvPr>
          <p:cNvSpPr txBox="1"/>
          <p:nvPr/>
        </p:nvSpPr>
        <p:spPr>
          <a:xfrm>
            <a:off x="6589986" y="5228006"/>
            <a:ext cx="788276" cy="276999"/>
          </a:xfrm>
          <a:prstGeom prst="rect">
            <a:avLst/>
          </a:prstGeom>
          <a:solidFill>
            <a:schemeClr val="bg1"/>
          </a:solidFill>
        </p:spPr>
        <p:txBody>
          <a:bodyPr wrap="square" rtlCol="0">
            <a:spAutoFit/>
          </a:bodyPr>
          <a:lstStyle/>
          <a:p>
            <a:r>
              <a:rPr lang="pl-PL" sz="1200" b="1" dirty="0" err="1"/>
              <a:t>Phase</a:t>
            </a:r>
            <a:endParaRPr lang="pl-PL" sz="1200" b="1" dirty="0"/>
          </a:p>
        </p:txBody>
      </p:sp>
      <p:sp>
        <p:nvSpPr>
          <p:cNvPr id="7" name="pole tekstowe 6">
            <a:extLst>
              <a:ext uri="{FF2B5EF4-FFF2-40B4-BE49-F238E27FC236}">
                <a16:creationId xmlns:a16="http://schemas.microsoft.com/office/drawing/2014/main" id="{47A324CB-302D-6747-A8BC-99303C910190}"/>
              </a:ext>
            </a:extLst>
          </p:cNvPr>
          <p:cNvSpPr txBox="1"/>
          <p:nvPr/>
        </p:nvSpPr>
        <p:spPr>
          <a:xfrm>
            <a:off x="7812454" y="5381894"/>
            <a:ext cx="679905" cy="276999"/>
          </a:xfrm>
          <a:prstGeom prst="rect">
            <a:avLst/>
          </a:prstGeom>
          <a:solidFill>
            <a:schemeClr val="bg1"/>
          </a:solidFill>
        </p:spPr>
        <p:txBody>
          <a:bodyPr wrap="square" rtlCol="0">
            <a:spAutoFit/>
          </a:bodyPr>
          <a:lstStyle/>
          <a:p>
            <a:r>
              <a:rPr lang="pl-PL" sz="1200" b="1" dirty="0" err="1"/>
              <a:t>Phase</a:t>
            </a:r>
            <a:endParaRPr lang="pl-PL" sz="1200" b="1" dirty="0"/>
          </a:p>
        </p:txBody>
      </p:sp>
      <p:sp>
        <p:nvSpPr>
          <p:cNvPr id="8" name="pole tekstowe 7">
            <a:extLst>
              <a:ext uri="{FF2B5EF4-FFF2-40B4-BE49-F238E27FC236}">
                <a16:creationId xmlns:a16="http://schemas.microsoft.com/office/drawing/2014/main" id="{3B768279-4F02-B6EA-47B9-5FA6A8607657}"/>
              </a:ext>
            </a:extLst>
          </p:cNvPr>
          <p:cNvSpPr txBox="1"/>
          <p:nvPr/>
        </p:nvSpPr>
        <p:spPr>
          <a:xfrm>
            <a:off x="8926551" y="5381894"/>
            <a:ext cx="679904" cy="276999"/>
          </a:xfrm>
          <a:prstGeom prst="rect">
            <a:avLst/>
          </a:prstGeom>
          <a:solidFill>
            <a:schemeClr val="bg1"/>
          </a:solidFill>
        </p:spPr>
        <p:txBody>
          <a:bodyPr wrap="square" rtlCol="0">
            <a:spAutoFit/>
          </a:bodyPr>
          <a:lstStyle/>
          <a:p>
            <a:r>
              <a:rPr lang="pl-PL" sz="1200" b="1" dirty="0" err="1"/>
              <a:t>Phase</a:t>
            </a:r>
            <a:endParaRPr lang="pl-PL" sz="1200" b="1" dirty="0"/>
          </a:p>
        </p:txBody>
      </p:sp>
      <p:sp>
        <p:nvSpPr>
          <p:cNvPr id="9" name="pole tekstowe 8">
            <a:extLst>
              <a:ext uri="{FF2B5EF4-FFF2-40B4-BE49-F238E27FC236}">
                <a16:creationId xmlns:a16="http://schemas.microsoft.com/office/drawing/2014/main" id="{69729C60-C61E-A11F-C694-377E34D95510}"/>
              </a:ext>
            </a:extLst>
          </p:cNvPr>
          <p:cNvSpPr txBox="1"/>
          <p:nvPr/>
        </p:nvSpPr>
        <p:spPr>
          <a:xfrm>
            <a:off x="10040647" y="5243991"/>
            <a:ext cx="788276" cy="276999"/>
          </a:xfrm>
          <a:prstGeom prst="rect">
            <a:avLst/>
          </a:prstGeom>
          <a:solidFill>
            <a:schemeClr val="bg1"/>
          </a:solidFill>
        </p:spPr>
        <p:txBody>
          <a:bodyPr wrap="square" rtlCol="0">
            <a:spAutoFit/>
          </a:bodyPr>
          <a:lstStyle/>
          <a:p>
            <a:r>
              <a:rPr lang="pl-PL" sz="1200" b="1" dirty="0" err="1"/>
              <a:t>Phase</a:t>
            </a:r>
            <a:endParaRPr lang="pl-PL" sz="1200" b="1" dirty="0"/>
          </a:p>
        </p:txBody>
      </p:sp>
      <p:sp>
        <p:nvSpPr>
          <p:cNvPr id="10" name="pole tekstowe 9">
            <a:extLst>
              <a:ext uri="{FF2B5EF4-FFF2-40B4-BE49-F238E27FC236}">
                <a16:creationId xmlns:a16="http://schemas.microsoft.com/office/drawing/2014/main" id="{B9AD3CE8-1553-5DFB-C13F-1AF37822E5D8}"/>
              </a:ext>
            </a:extLst>
          </p:cNvPr>
          <p:cNvSpPr txBox="1"/>
          <p:nvPr/>
        </p:nvSpPr>
        <p:spPr>
          <a:xfrm>
            <a:off x="8872365" y="4728429"/>
            <a:ext cx="788276" cy="276999"/>
          </a:xfrm>
          <a:prstGeom prst="rect">
            <a:avLst/>
          </a:prstGeom>
          <a:solidFill>
            <a:schemeClr val="bg1"/>
          </a:solidFill>
        </p:spPr>
        <p:txBody>
          <a:bodyPr wrap="square" rtlCol="0">
            <a:spAutoFit/>
          </a:bodyPr>
          <a:lstStyle/>
          <a:p>
            <a:r>
              <a:rPr lang="pl-PL" sz="1200" b="1" dirty="0" err="1"/>
              <a:t>Interval</a:t>
            </a:r>
            <a:endParaRPr lang="pl-PL" sz="1200" b="1" dirty="0"/>
          </a:p>
        </p:txBody>
      </p:sp>
      <p:sp>
        <p:nvSpPr>
          <p:cNvPr id="11" name="pole tekstowe 10">
            <a:extLst>
              <a:ext uri="{FF2B5EF4-FFF2-40B4-BE49-F238E27FC236}">
                <a16:creationId xmlns:a16="http://schemas.microsoft.com/office/drawing/2014/main" id="{9607D96C-FA2C-810D-0551-C12C346B31E2}"/>
              </a:ext>
            </a:extLst>
          </p:cNvPr>
          <p:cNvSpPr txBox="1"/>
          <p:nvPr/>
        </p:nvSpPr>
        <p:spPr>
          <a:xfrm>
            <a:off x="8795171" y="5017096"/>
            <a:ext cx="788276" cy="369332"/>
          </a:xfrm>
          <a:prstGeom prst="rect">
            <a:avLst/>
          </a:prstGeom>
          <a:solidFill>
            <a:schemeClr val="bg1"/>
          </a:solidFill>
        </p:spPr>
        <p:txBody>
          <a:bodyPr wrap="square" rtlCol="0">
            <a:spAutoFit/>
          </a:bodyPr>
          <a:lstStyle/>
          <a:p>
            <a:r>
              <a:rPr lang="pl-PL" sz="900" b="1" dirty="0" err="1"/>
              <a:t>Intergreen</a:t>
            </a:r>
            <a:r>
              <a:rPr lang="pl-PL" sz="900" b="1" dirty="0"/>
              <a:t> </a:t>
            </a:r>
            <a:r>
              <a:rPr lang="pl-PL" sz="900" b="1" dirty="0" err="1"/>
              <a:t>time</a:t>
            </a:r>
            <a:endParaRPr lang="pl-PL" sz="900" b="1" dirty="0"/>
          </a:p>
        </p:txBody>
      </p:sp>
      <p:sp>
        <p:nvSpPr>
          <p:cNvPr id="13" name="pole tekstowe 12">
            <a:extLst>
              <a:ext uri="{FF2B5EF4-FFF2-40B4-BE49-F238E27FC236}">
                <a16:creationId xmlns:a16="http://schemas.microsoft.com/office/drawing/2014/main" id="{5A941479-B01E-FBF7-4B74-FAB3469B8E7E}"/>
              </a:ext>
            </a:extLst>
          </p:cNvPr>
          <p:cNvSpPr txBox="1"/>
          <p:nvPr/>
        </p:nvSpPr>
        <p:spPr>
          <a:xfrm>
            <a:off x="10040647" y="5653059"/>
            <a:ext cx="788276" cy="369332"/>
          </a:xfrm>
          <a:prstGeom prst="rect">
            <a:avLst/>
          </a:prstGeom>
          <a:solidFill>
            <a:schemeClr val="bg1"/>
          </a:solidFill>
        </p:spPr>
        <p:txBody>
          <a:bodyPr wrap="square" rtlCol="0">
            <a:spAutoFit/>
          </a:bodyPr>
          <a:lstStyle/>
          <a:p>
            <a:r>
              <a:rPr lang="pl-PL" sz="900" b="1" dirty="0" err="1"/>
              <a:t>Intergreen</a:t>
            </a:r>
            <a:r>
              <a:rPr lang="pl-PL" sz="900" b="1" dirty="0"/>
              <a:t> </a:t>
            </a:r>
            <a:r>
              <a:rPr lang="pl-PL" sz="900" b="1" dirty="0" err="1"/>
              <a:t>time</a:t>
            </a:r>
            <a:endParaRPr lang="pl-PL" sz="900" b="1" dirty="0"/>
          </a:p>
        </p:txBody>
      </p:sp>
      <p:sp>
        <p:nvSpPr>
          <p:cNvPr id="15" name="pole tekstowe 14">
            <a:extLst>
              <a:ext uri="{FF2B5EF4-FFF2-40B4-BE49-F238E27FC236}">
                <a16:creationId xmlns:a16="http://schemas.microsoft.com/office/drawing/2014/main" id="{A2033D13-376A-64F5-D077-3BC8CD0E97AD}"/>
              </a:ext>
            </a:extLst>
          </p:cNvPr>
          <p:cNvSpPr txBox="1"/>
          <p:nvPr/>
        </p:nvSpPr>
        <p:spPr>
          <a:xfrm>
            <a:off x="8478227" y="5767965"/>
            <a:ext cx="788276" cy="276999"/>
          </a:xfrm>
          <a:prstGeom prst="rect">
            <a:avLst/>
          </a:prstGeom>
          <a:solidFill>
            <a:schemeClr val="bg1"/>
          </a:solidFill>
        </p:spPr>
        <p:txBody>
          <a:bodyPr wrap="square" rtlCol="0">
            <a:spAutoFit/>
          </a:bodyPr>
          <a:lstStyle/>
          <a:p>
            <a:r>
              <a:rPr lang="pl-PL" sz="1200" b="1" dirty="0" err="1"/>
              <a:t>Cycle</a:t>
            </a:r>
            <a:endParaRPr lang="pl-PL" sz="1200" b="1" dirty="0"/>
          </a:p>
        </p:txBody>
      </p:sp>
      <p:sp>
        <p:nvSpPr>
          <p:cNvPr id="16" name="pole tekstowe 15">
            <a:extLst>
              <a:ext uri="{FF2B5EF4-FFF2-40B4-BE49-F238E27FC236}">
                <a16:creationId xmlns:a16="http://schemas.microsoft.com/office/drawing/2014/main" id="{3C49F028-FB19-5571-99E4-955F67FC11FF}"/>
              </a:ext>
            </a:extLst>
          </p:cNvPr>
          <p:cNvSpPr txBox="1"/>
          <p:nvPr/>
        </p:nvSpPr>
        <p:spPr>
          <a:xfrm>
            <a:off x="6104699" y="6207173"/>
            <a:ext cx="2690472" cy="276999"/>
          </a:xfrm>
          <a:prstGeom prst="rect">
            <a:avLst/>
          </a:prstGeom>
          <a:solidFill>
            <a:schemeClr val="bg1"/>
          </a:solidFill>
        </p:spPr>
        <p:txBody>
          <a:bodyPr wrap="square" rtlCol="0">
            <a:spAutoFit/>
          </a:bodyPr>
          <a:lstStyle/>
          <a:p>
            <a:endParaRPr lang="pl-PL" sz="1200" b="1" dirty="0"/>
          </a:p>
        </p:txBody>
      </p:sp>
    </p:spTree>
    <p:extLst>
      <p:ext uri="{BB962C8B-B14F-4D97-AF65-F5344CB8AC3E}">
        <p14:creationId xmlns:p14="http://schemas.microsoft.com/office/powerpoint/2010/main" val="41383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BD895436-5B0E-6C67-F998-84DD40D167C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1CA77FDC-AEA3-A102-7F3D-992462CBE6B4}"/>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Green Split – Impact on Control Efficiency</a:t>
            </a:r>
            <a:endParaRPr lang="en-US" noProof="0" dirty="0"/>
          </a:p>
        </p:txBody>
      </p:sp>
      <p:sp>
        <p:nvSpPr>
          <p:cNvPr id="5" name="Google Shape;97;p2">
            <a:extLst>
              <a:ext uri="{FF2B5EF4-FFF2-40B4-BE49-F238E27FC236}">
                <a16:creationId xmlns:a16="http://schemas.microsoft.com/office/drawing/2014/main" id="{B10E5B3F-4B6D-FE4B-1C5D-9B2F25CCD5F2}"/>
              </a:ext>
            </a:extLst>
          </p:cNvPr>
          <p:cNvSpPr txBox="1">
            <a:spLocks noGrp="1"/>
          </p:cNvSpPr>
          <p:nvPr>
            <p:ph type="body" idx="1"/>
          </p:nvPr>
        </p:nvSpPr>
        <p:spPr>
          <a:xfrm>
            <a:off x="265445" y="1554314"/>
            <a:ext cx="1159161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split has a significant impact on traffic flow and efficiency. An improperly chosen split may lead to congestion. The optimal split depends on many factors, such as:</a:t>
            </a:r>
            <a:r>
              <a:rPr lang="pl-PL" sz="2100" noProof="0" dirty="0">
                <a:solidFill>
                  <a:srgbClr val="002060"/>
                </a:solidFill>
              </a:rPr>
              <a:t> </a:t>
            </a:r>
          </a:p>
          <a:p>
            <a:pPr marL="685800" lvl="1" indent="-228600">
              <a:lnSpc>
                <a:spcPct val="100000"/>
              </a:lnSpc>
              <a:buSzPts val="1900"/>
            </a:pPr>
            <a:r>
              <a:rPr lang="en-US" sz="1900" dirty="0"/>
              <a:t>Traffic volume on individual approaches.</a:t>
            </a:r>
            <a:r>
              <a:rPr lang="pl-PL" sz="1900" dirty="0"/>
              <a:t> </a:t>
            </a:r>
          </a:p>
          <a:p>
            <a:pPr marL="685800" lvl="1" indent="-228600">
              <a:lnSpc>
                <a:spcPct val="100000"/>
              </a:lnSpc>
              <a:buSzPts val="1900"/>
            </a:pPr>
            <a:r>
              <a:rPr lang="en-US" sz="1900" dirty="0"/>
              <a:t>Queue length of vehicles on individual approaches.</a:t>
            </a:r>
            <a:endParaRPr lang="pl-PL" sz="1900" dirty="0"/>
          </a:p>
          <a:p>
            <a:pPr marL="685800" lvl="1" indent="-228600">
              <a:lnSpc>
                <a:spcPct val="100000"/>
              </a:lnSpc>
              <a:buSzPts val="1900"/>
            </a:pPr>
            <a:r>
              <a:rPr lang="en-US" sz="1900" dirty="0"/>
              <a:t>Type of vehicles (cars, buses, trucks).</a:t>
            </a:r>
            <a:endParaRPr lang="pl-PL" sz="1900" dirty="0"/>
          </a:p>
          <a:p>
            <a:pPr marL="685800" lvl="1" indent="-228600">
              <a:lnSpc>
                <a:spcPct val="100000"/>
              </a:lnSpc>
              <a:buSzPts val="1900"/>
            </a:pPr>
            <a:r>
              <a:rPr lang="en-US" sz="1900" dirty="0"/>
              <a:t>Geometric conditions of the intersection and traffic organization.</a:t>
            </a:r>
          </a:p>
        </p:txBody>
      </p:sp>
    </p:spTree>
    <p:extLst>
      <p:ext uri="{BB962C8B-B14F-4D97-AF65-F5344CB8AC3E}">
        <p14:creationId xmlns:p14="http://schemas.microsoft.com/office/powerpoint/2010/main" val="776665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D323E64-F66D-5108-8209-08485CA1D93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EBE3480B-6D87-A11D-C4D8-D57ACA6F0B9A}"/>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Cycle Length – Impact on Control Efficiency</a:t>
            </a:r>
            <a:endParaRPr lang="en-US" noProof="0" dirty="0"/>
          </a:p>
        </p:txBody>
      </p:sp>
      <p:sp>
        <p:nvSpPr>
          <p:cNvPr id="97" name="Google Shape;97;p2">
            <a:extLst>
              <a:ext uri="{FF2B5EF4-FFF2-40B4-BE49-F238E27FC236}">
                <a16:creationId xmlns:a16="http://schemas.microsoft.com/office/drawing/2014/main" id="{23CBCA1E-9300-95F9-B798-F10340AB841B}"/>
              </a:ext>
            </a:extLst>
          </p:cNvPr>
          <p:cNvSpPr txBox="1">
            <a:spLocks noGrp="1"/>
          </p:cNvSpPr>
          <p:nvPr>
            <p:ph type="body" idx="1"/>
          </p:nvPr>
        </p:nvSpPr>
        <p:spPr>
          <a:xfrm>
            <a:off x="265444" y="991606"/>
            <a:ext cx="11450934"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Traffic signal cycle length – The optimal cycle length is a compromise between traffic flow smoothness and capacity.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Short cycles: Short signal cycles (e.g., up to 60 seconds) are beneficial under low and variable traffic volumes. They allow for faster signal response to changes in traffic and minimize waiting times. However, short cycles can lead to frequent light changes, which may frustrate drivers and reduce capacity under high traffic volumes.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Long cycles: Long signal cycles (e.g., 60–120 seconds) are more effective under high and stable traffic volumes. They allow a larger number of vehicles to pass during each phase, increasing capacity. However, long cycles may result in long waiting times on approaches with lower demand and can reduce traffic flow smoothness under variable traffic conditions.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Shorter cycles are preferred:</a:t>
            </a:r>
            <a:r>
              <a:rPr lang="pl-PL" sz="2100" noProof="0" dirty="0">
                <a:solidFill>
                  <a:srgbClr val="002060"/>
                </a:solidFill>
              </a:rPr>
              <a:t> </a:t>
            </a:r>
            <a:r>
              <a:rPr lang="en-US" sz="2100" noProof="0" dirty="0">
                <a:solidFill>
                  <a:srgbClr val="002060"/>
                </a:solidFill>
              </a:rPr>
              <a:t>At intersections with low traffic volumes.</a:t>
            </a:r>
            <a:r>
              <a:rPr lang="pl-PL" sz="2100" noProof="0" dirty="0">
                <a:solidFill>
                  <a:srgbClr val="002060"/>
                </a:solidFill>
              </a:rPr>
              <a:t> </a:t>
            </a:r>
            <a:r>
              <a:rPr lang="en-US" sz="2100" noProof="0" dirty="0">
                <a:solidFill>
                  <a:srgbClr val="002060"/>
                </a:solidFill>
              </a:rPr>
              <a:t>Under conditions of highly variable traffic demand.</a:t>
            </a:r>
            <a:r>
              <a:rPr lang="pl-PL" sz="2100" noProof="0" dirty="0">
                <a:solidFill>
                  <a:srgbClr val="002060"/>
                </a:solidFill>
              </a:rPr>
              <a:t> </a:t>
            </a:r>
            <a:r>
              <a:rPr lang="en-US" sz="2100" noProof="0" dirty="0">
                <a:solidFill>
                  <a:srgbClr val="002060"/>
                </a:solidFill>
              </a:rPr>
              <a:t>At intersections with simple geometry.</a:t>
            </a:r>
            <a:r>
              <a:rPr lang="pl-PL" sz="2100" noProof="0" dirty="0">
                <a:solidFill>
                  <a:srgbClr val="002060"/>
                </a:solidFill>
              </a:rPr>
              <a:t> </a:t>
            </a:r>
            <a:r>
              <a:rPr lang="en-US" sz="2100" noProof="0" dirty="0">
                <a:solidFill>
                  <a:srgbClr val="002060"/>
                </a:solidFill>
              </a:rPr>
              <a:t>To ensure pedestrian safety (shorter waiting times).</a:t>
            </a:r>
            <a:r>
              <a:rPr lang="pl-PL" sz="2100" noProof="0" dirty="0">
                <a:solidFill>
                  <a:srgbClr val="002060"/>
                </a:solidFill>
              </a:rPr>
              <a:t> </a:t>
            </a:r>
            <a:r>
              <a:rPr lang="en-US" sz="2100" noProof="0" dirty="0">
                <a:solidFill>
                  <a:srgbClr val="002060"/>
                </a:solidFill>
              </a:rPr>
              <a:t>In residential areas with low vehicle traffic but higher pedestrian volumes.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Longer cycles (60–90 seconds or more) are preferred:</a:t>
            </a:r>
            <a:r>
              <a:rPr lang="pl-PL" sz="2100" noProof="0" dirty="0">
                <a:solidFill>
                  <a:srgbClr val="002060"/>
                </a:solidFill>
              </a:rPr>
              <a:t> </a:t>
            </a:r>
            <a:r>
              <a:rPr lang="en-US" sz="2100" noProof="0" dirty="0">
                <a:solidFill>
                  <a:srgbClr val="002060"/>
                </a:solidFill>
              </a:rPr>
              <a:t>At intersections with high and stable traffic volumes.</a:t>
            </a:r>
            <a:r>
              <a:rPr lang="pl-PL" sz="2100" noProof="0" dirty="0">
                <a:solidFill>
                  <a:srgbClr val="002060"/>
                </a:solidFill>
              </a:rPr>
              <a:t> </a:t>
            </a:r>
            <a:r>
              <a:rPr lang="en-US" sz="2100" noProof="0" dirty="0">
                <a:solidFill>
                  <a:srgbClr val="002060"/>
                </a:solidFill>
              </a:rPr>
              <a:t>At intersections with complex geometry and multiple lanes and directions.</a:t>
            </a:r>
            <a:r>
              <a:rPr lang="pl-PL" sz="2100" noProof="0" dirty="0">
                <a:solidFill>
                  <a:srgbClr val="002060"/>
                </a:solidFill>
              </a:rPr>
              <a:t> </a:t>
            </a:r>
            <a:r>
              <a:rPr lang="en-US" sz="2100" noProof="0" dirty="0">
                <a:solidFill>
                  <a:srgbClr val="002060"/>
                </a:solidFill>
              </a:rPr>
              <a:t>To increase capacity during peak hours.</a:t>
            </a:r>
            <a:r>
              <a:rPr lang="pl-PL" sz="2100" noProof="0" dirty="0">
                <a:solidFill>
                  <a:srgbClr val="002060"/>
                </a:solidFill>
              </a:rPr>
              <a:t> </a:t>
            </a:r>
            <a:r>
              <a:rPr lang="en-US" sz="2100" noProof="0" dirty="0">
                <a:solidFill>
                  <a:srgbClr val="002060"/>
                </a:solidFill>
              </a:rPr>
              <a:t>To ensure smooth traffic flow over larger areas (e.g., signal coordination at multiple intersections).</a:t>
            </a:r>
          </a:p>
        </p:txBody>
      </p:sp>
    </p:spTree>
    <p:extLst>
      <p:ext uri="{BB962C8B-B14F-4D97-AF65-F5344CB8AC3E}">
        <p14:creationId xmlns:p14="http://schemas.microsoft.com/office/powerpoint/2010/main" val="219804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Definition of Traffic Signalization</a:t>
            </a:r>
            <a:endParaRPr lang="en-US" noProof="0" dirty="0"/>
          </a:p>
        </p:txBody>
      </p:sp>
      <p:sp>
        <p:nvSpPr>
          <p:cNvPr id="97" name="Google Shape;97;p2"/>
          <p:cNvSpPr txBox="1">
            <a:spLocks noGrp="1"/>
          </p:cNvSpPr>
          <p:nvPr>
            <p:ph type="body" idx="1"/>
          </p:nvPr>
        </p:nvSpPr>
        <p:spPr>
          <a:xfrm>
            <a:off x="110532" y="1130640"/>
            <a:ext cx="10741688"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Definition: a set of devices used for traffic control, including: control devices (controller), executive devices (signal heads along with supporting structures and cabling installation), detection devices (detectors, push buttons), information devices (speed displays, countdown timers), data transmission devices (modems, cable lines, radio transceivers), and auxiliary devices (contrast screens, acoustic and vibrating signal indicators for pedestrians, etc.)</a:t>
            </a:r>
            <a:r>
              <a:rPr lang="en-US" sz="1900" dirty="0"/>
              <a:t>.</a:t>
            </a:r>
          </a:p>
        </p:txBody>
      </p:sp>
      <p:pic>
        <p:nvPicPr>
          <p:cNvPr id="3" name="Obraz 2">
            <a:extLst>
              <a:ext uri="{FF2B5EF4-FFF2-40B4-BE49-F238E27FC236}">
                <a16:creationId xmlns:a16="http://schemas.microsoft.com/office/drawing/2014/main" id="{8951F18D-31A4-589E-47E8-E39599970007}"/>
              </a:ext>
            </a:extLst>
          </p:cNvPr>
          <p:cNvPicPr>
            <a:picLocks noChangeAspect="1"/>
          </p:cNvPicPr>
          <p:nvPr/>
        </p:nvPicPr>
        <p:blipFill>
          <a:blip r:embed="rId3"/>
          <a:stretch>
            <a:fillRect/>
          </a:stretch>
        </p:blipFill>
        <p:spPr>
          <a:xfrm>
            <a:off x="3054195" y="2869666"/>
            <a:ext cx="4854361" cy="3551228"/>
          </a:xfrm>
          <a:prstGeom prst="rect">
            <a:avLst/>
          </a:prstGeom>
        </p:spPr>
      </p:pic>
      <p:sp>
        <p:nvSpPr>
          <p:cNvPr id="5" name="pole tekstowe 4">
            <a:extLst>
              <a:ext uri="{FF2B5EF4-FFF2-40B4-BE49-F238E27FC236}">
                <a16:creationId xmlns:a16="http://schemas.microsoft.com/office/drawing/2014/main" id="{FC69E7E3-FBD8-58D6-DE26-04CAF5C88C9F}"/>
              </a:ext>
            </a:extLst>
          </p:cNvPr>
          <p:cNvSpPr txBox="1"/>
          <p:nvPr/>
        </p:nvSpPr>
        <p:spPr>
          <a:xfrm>
            <a:off x="3981660" y="6536791"/>
            <a:ext cx="6094324" cy="307777"/>
          </a:xfrm>
          <a:prstGeom prst="rect">
            <a:avLst/>
          </a:prstGeom>
          <a:noFill/>
        </p:spPr>
        <p:txBody>
          <a:bodyPr wrap="square">
            <a:spAutoFit/>
          </a:bodyPr>
          <a:lstStyle/>
          <a:p>
            <a:r>
              <a:rPr lang="pl-PL" dirty="0"/>
              <a:t>https://ops.fhwa.dot.gov/publications/fhwahop08024/chapter4.htm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852ACC67-1831-C6AF-33EE-44433671B280}"/>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0910E7ED-CC2C-2323-CEE5-E3DC7E21BDD7}"/>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Definitions Related to Traffic Signalization – Signal Program, Control Algorithm</a:t>
            </a:r>
            <a:endParaRPr lang="en-US" noProof="0" dirty="0"/>
          </a:p>
        </p:txBody>
      </p:sp>
      <p:sp>
        <p:nvSpPr>
          <p:cNvPr id="97" name="Google Shape;97;p2">
            <a:extLst>
              <a:ext uri="{FF2B5EF4-FFF2-40B4-BE49-F238E27FC236}">
                <a16:creationId xmlns:a16="http://schemas.microsoft.com/office/drawing/2014/main" id="{17DA345B-0D16-AD62-1E29-B50182990B10}"/>
              </a:ext>
            </a:extLst>
          </p:cNvPr>
          <p:cNvSpPr txBox="1">
            <a:spLocks noGrp="1"/>
          </p:cNvSpPr>
          <p:nvPr>
            <p:ph type="body" idx="1"/>
          </p:nvPr>
        </p:nvSpPr>
        <p:spPr>
          <a:xfrm>
            <a:off x="265444" y="1554314"/>
            <a:ext cx="4507523"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Traffic signal – an unambiguously defined (by color, possibly a set of colors, shape, or mode of display) message conveyed to road users.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Signal program – a time-defined method of cyclic traffic control, described at each control moment by the set of displayed signals, ensuring service for all conflicting streams while maintaining safety conditions.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Control algorithm – an ordered set of commands describing the method of traffic control at a signalized intersection, either adaptive or acyclic, depending on the real situation.</a:t>
            </a:r>
          </a:p>
        </p:txBody>
      </p:sp>
      <p:pic>
        <p:nvPicPr>
          <p:cNvPr id="2" name="Obraz 1" descr="Rysunek przedstawia graficzny program sygnalizacji świetlnej w postaci kolorowego wykresu.  Oś pozioma przedstawia czas w sekundach (od 0 do 60)- jest to długość cyklu, a oś pionowa pokazuje różne grupy sygnalizatorów.  Każdy wiersz odpowiada innej grupie sygnalizatorów,  oznaczonej numerem (1K-10S) oraz  skrótem opisującym typ sygnalizatora (np. K1 - sygnalizator dla pojazdów, P1a - sygnalizator dla pieszych).&#10;&#10;Na wykresie  poszczególne  prostokąty  oznaczają  czas  świecenia  się  świateł  w  danej  fazie  sygnalizacji.  Kolory  prostokątów  odpowiadają  różnym  kolorom  świateł  (np.  czerwony,  zielony,  żółty).  Pomiędzy  prostokątami  są  przedziały  czasu  międzyzielonego,  oznaczone  na  rysunku.  Liczby  wewnątrz  prostokątów  wskazują  na  przedział  czasowy  w  sekundach,  w  którym  dane  światło  jest  włączone.&#10;&#10;Po prawej stroni wyrysowano  legendę  z  oznaczeniem  poszczególnych  sygnalizatorów  i  ich  skrótów.  Na  dole  wyrysowano  legendę  z  oznaczeniem  faz  sygnalizacji  oraz  czasów  międzyzielonych i zaznaczono przykładowy przedział sygnalizacyjny.&#10;&#10;Cały  wykres  pozwala  na  wizualną  analizę  programu  sygnalizacji  świetlnej,  pokazując  czas  włączenia  poszczególnych  sygnałów  i  ich  koordynację.  Różne  kolory  ułatwiają  rozróżnienie  faz  sygnalizacji.">
            <a:extLst>
              <a:ext uri="{FF2B5EF4-FFF2-40B4-BE49-F238E27FC236}">
                <a16:creationId xmlns:a16="http://schemas.microsoft.com/office/drawing/2014/main" id="{CB4292B3-C137-4CD7-EEE8-D08DFB4C86D7}"/>
              </a:ext>
            </a:extLst>
          </p:cNvPr>
          <p:cNvPicPr>
            <a:picLocks noChangeAspect="1"/>
          </p:cNvPicPr>
          <p:nvPr/>
        </p:nvPicPr>
        <p:blipFill>
          <a:blip r:embed="rId3"/>
          <a:stretch>
            <a:fillRect/>
          </a:stretch>
        </p:blipFill>
        <p:spPr>
          <a:xfrm>
            <a:off x="6096000" y="766364"/>
            <a:ext cx="5692633" cy="5654530"/>
          </a:xfrm>
          <a:prstGeom prst="rect">
            <a:avLst/>
          </a:prstGeom>
        </p:spPr>
      </p:pic>
      <p:sp>
        <p:nvSpPr>
          <p:cNvPr id="3" name="pole tekstowe 2">
            <a:extLst>
              <a:ext uri="{FF2B5EF4-FFF2-40B4-BE49-F238E27FC236}">
                <a16:creationId xmlns:a16="http://schemas.microsoft.com/office/drawing/2014/main" id="{5D465AEB-8CF8-57F0-1C7C-8331FCD60C9A}"/>
              </a:ext>
            </a:extLst>
          </p:cNvPr>
          <p:cNvSpPr txBox="1"/>
          <p:nvPr/>
        </p:nvSpPr>
        <p:spPr>
          <a:xfrm>
            <a:off x="6169688" y="766364"/>
            <a:ext cx="1045029" cy="307777"/>
          </a:xfrm>
          <a:prstGeom prst="rect">
            <a:avLst/>
          </a:prstGeom>
          <a:solidFill>
            <a:schemeClr val="bg1"/>
          </a:solidFill>
        </p:spPr>
        <p:txBody>
          <a:bodyPr wrap="square" rtlCol="0">
            <a:spAutoFit/>
          </a:bodyPr>
          <a:lstStyle/>
          <a:p>
            <a:r>
              <a:rPr lang="pl-PL" b="1" dirty="0" err="1"/>
              <a:t>Group</a:t>
            </a:r>
            <a:endParaRPr lang="pl-PL" b="1" dirty="0"/>
          </a:p>
        </p:txBody>
      </p:sp>
      <p:sp>
        <p:nvSpPr>
          <p:cNvPr id="5" name="pole tekstowe 4">
            <a:extLst>
              <a:ext uri="{FF2B5EF4-FFF2-40B4-BE49-F238E27FC236}">
                <a16:creationId xmlns:a16="http://schemas.microsoft.com/office/drawing/2014/main" id="{EDD9135F-6B21-6B88-AD1F-2966B8C76D8D}"/>
              </a:ext>
            </a:extLst>
          </p:cNvPr>
          <p:cNvSpPr txBox="1"/>
          <p:nvPr/>
        </p:nvSpPr>
        <p:spPr>
          <a:xfrm>
            <a:off x="11048702" y="703086"/>
            <a:ext cx="1045029" cy="523220"/>
          </a:xfrm>
          <a:prstGeom prst="rect">
            <a:avLst/>
          </a:prstGeom>
          <a:solidFill>
            <a:schemeClr val="bg1"/>
          </a:solidFill>
        </p:spPr>
        <p:txBody>
          <a:bodyPr wrap="square" rtlCol="0">
            <a:spAutoFit/>
          </a:bodyPr>
          <a:lstStyle/>
          <a:p>
            <a:r>
              <a:rPr lang="pl-PL" b="1" dirty="0" err="1"/>
              <a:t>Signal</a:t>
            </a:r>
            <a:r>
              <a:rPr lang="pl-PL" b="1" dirty="0"/>
              <a:t> </a:t>
            </a:r>
            <a:r>
              <a:rPr lang="pl-PL" b="1" dirty="0" err="1"/>
              <a:t>head</a:t>
            </a:r>
            <a:endParaRPr lang="pl-PL" b="1" dirty="0"/>
          </a:p>
        </p:txBody>
      </p:sp>
      <p:sp>
        <p:nvSpPr>
          <p:cNvPr id="6" name="pole tekstowe 5">
            <a:extLst>
              <a:ext uri="{FF2B5EF4-FFF2-40B4-BE49-F238E27FC236}">
                <a16:creationId xmlns:a16="http://schemas.microsoft.com/office/drawing/2014/main" id="{42A3BEBC-76D3-11AF-0112-7FF05EDE6761}"/>
              </a:ext>
            </a:extLst>
          </p:cNvPr>
          <p:cNvSpPr txBox="1"/>
          <p:nvPr/>
        </p:nvSpPr>
        <p:spPr>
          <a:xfrm>
            <a:off x="6589986" y="5228006"/>
            <a:ext cx="788276" cy="276999"/>
          </a:xfrm>
          <a:prstGeom prst="rect">
            <a:avLst/>
          </a:prstGeom>
          <a:solidFill>
            <a:schemeClr val="bg1"/>
          </a:solidFill>
        </p:spPr>
        <p:txBody>
          <a:bodyPr wrap="square" rtlCol="0">
            <a:spAutoFit/>
          </a:bodyPr>
          <a:lstStyle/>
          <a:p>
            <a:r>
              <a:rPr lang="pl-PL" sz="1200" b="1" dirty="0" err="1"/>
              <a:t>Phase</a:t>
            </a:r>
            <a:endParaRPr lang="pl-PL" sz="1200" b="1" dirty="0"/>
          </a:p>
        </p:txBody>
      </p:sp>
      <p:sp>
        <p:nvSpPr>
          <p:cNvPr id="7" name="pole tekstowe 6">
            <a:extLst>
              <a:ext uri="{FF2B5EF4-FFF2-40B4-BE49-F238E27FC236}">
                <a16:creationId xmlns:a16="http://schemas.microsoft.com/office/drawing/2014/main" id="{34CB6D66-C17B-2ED0-CEF4-F7C0E698FCCD}"/>
              </a:ext>
            </a:extLst>
          </p:cNvPr>
          <p:cNvSpPr txBox="1"/>
          <p:nvPr/>
        </p:nvSpPr>
        <p:spPr>
          <a:xfrm>
            <a:off x="7812454" y="5381894"/>
            <a:ext cx="679905" cy="276999"/>
          </a:xfrm>
          <a:prstGeom prst="rect">
            <a:avLst/>
          </a:prstGeom>
          <a:solidFill>
            <a:schemeClr val="bg1"/>
          </a:solidFill>
        </p:spPr>
        <p:txBody>
          <a:bodyPr wrap="square" rtlCol="0">
            <a:spAutoFit/>
          </a:bodyPr>
          <a:lstStyle/>
          <a:p>
            <a:r>
              <a:rPr lang="pl-PL" sz="1200" b="1" dirty="0" err="1"/>
              <a:t>Phase</a:t>
            </a:r>
            <a:endParaRPr lang="pl-PL" sz="1200" b="1" dirty="0"/>
          </a:p>
        </p:txBody>
      </p:sp>
      <p:sp>
        <p:nvSpPr>
          <p:cNvPr id="8" name="pole tekstowe 7">
            <a:extLst>
              <a:ext uri="{FF2B5EF4-FFF2-40B4-BE49-F238E27FC236}">
                <a16:creationId xmlns:a16="http://schemas.microsoft.com/office/drawing/2014/main" id="{0C6E8135-FEF2-4239-8DF1-71973A63A824}"/>
              </a:ext>
            </a:extLst>
          </p:cNvPr>
          <p:cNvSpPr txBox="1"/>
          <p:nvPr/>
        </p:nvSpPr>
        <p:spPr>
          <a:xfrm>
            <a:off x="8926551" y="5381894"/>
            <a:ext cx="679904" cy="276999"/>
          </a:xfrm>
          <a:prstGeom prst="rect">
            <a:avLst/>
          </a:prstGeom>
          <a:solidFill>
            <a:schemeClr val="bg1"/>
          </a:solidFill>
        </p:spPr>
        <p:txBody>
          <a:bodyPr wrap="square" rtlCol="0">
            <a:spAutoFit/>
          </a:bodyPr>
          <a:lstStyle/>
          <a:p>
            <a:r>
              <a:rPr lang="pl-PL" sz="1200" b="1" dirty="0" err="1"/>
              <a:t>Phase</a:t>
            </a:r>
            <a:endParaRPr lang="pl-PL" sz="1200" b="1" dirty="0"/>
          </a:p>
        </p:txBody>
      </p:sp>
      <p:sp>
        <p:nvSpPr>
          <p:cNvPr id="9" name="pole tekstowe 8">
            <a:extLst>
              <a:ext uri="{FF2B5EF4-FFF2-40B4-BE49-F238E27FC236}">
                <a16:creationId xmlns:a16="http://schemas.microsoft.com/office/drawing/2014/main" id="{41CB7D0C-3F4C-EB3C-045B-355BE33BFFF3}"/>
              </a:ext>
            </a:extLst>
          </p:cNvPr>
          <p:cNvSpPr txBox="1"/>
          <p:nvPr/>
        </p:nvSpPr>
        <p:spPr>
          <a:xfrm>
            <a:off x="10040647" y="5243991"/>
            <a:ext cx="788276" cy="276999"/>
          </a:xfrm>
          <a:prstGeom prst="rect">
            <a:avLst/>
          </a:prstGeom>
          <a:solidFill>
            <a:schemeClr val="bg1"/>
          </a:solidFill>
        </p:spPr>
        <p:txBody>
          <a:bodyPr wrap="square" rtlCol="0">
            <a:spAutoFit/>
          </a:bodyPr>
          <a:lstStyle/>
          <a:p>
            <a:r>
              <a:rPr lang="pl-PL" sz="1200" b="1" dirty="0" err="1"/>
              <a:t>Phase</a:t>
            </a:r>
            <a:endParaRPr lang="pl-PL" sz="1200" b="1" dirty="0"/>
          </a:p>
        </p:txBody>
      </p:sp>
      <p:sp>
        <p:nvSpPr>
          <p:cNvPr id="10" name="pole tekstowe 9">
            <a:extLst>
              <a:ext uri="{FF2B5EF4-FFF2-40B4-BE49-F238E27FC236}">
                <a16:creationId xmlns:a16="http://schemas.microsoft.com/office/drawing/2014/main" id="{E0D77789-F1E1-D455-64B2-6845E6F6C76F}"/>
              </a:ext>
            </a:extLst>
          </p:cNvPr>
          <p:cNvSpPr txBox="1"/>
          <p:nvPr/>
        </p:nvSpPr>
        <p:spPr>
          <a:xfrm>
            <a:off x="8872365" y="4728429"/>
            <a:ext cx="788276" cy="276999"/>
          </a:xfrm>
          <a:prstGeom prst="rect">
            <a:avLst/>
          </a:prstGeom>
          <a:solidFill>
            <a:schemeClr val="bg1"/>
          </a:solidFill>
        </p:spPr>
        <p:txBody>
          <a:bodyPr wrap="square" rtlCol="0">
            <a:spAutoFit/>
          </a:bodyPr>
          <a:lstStyle/>
          <a:p>
            <a:r>
              <a:rPr lang="pl-PL" sz="1200" b="1" dirty="0" err="1"/>
              <a:t>Interval</a:t>
            </a:r>
            <a:endParaRPr lang="pl-PL" sz="1200" b="1" dirty="0"/>
          </a:p>
        </p:txBody>
      </p:sp>
      <p:sp>
        <p:nvSpPr>
          <p:cNvPr id="11" name="pole tekstowe 10">
            <a:extLst>
              <a:ext uri="{FF2B5EF4-FFF2-40B4-BE49-F238E27FC236}">
                <a16:creationId xmlns:a16="http://schemas.microsoft.com/office/drawing/2014/main" id="{4F9B7207-A83C-A56B-63F8-E64369C10C56}"/>
              </a:ext>
            </a:extLst>
          </p:cNvPr>
          <p:cNvSpPr txBox="1"/>
          <p:nvPr/>
        </p:nvSpPr>
        <p:spPr>
          <a:xfrm>
            <a:off x="8795171" y="5017096"/>
            <a:ext cx="788276" cy="369332"/>
          </a:xfrm>
          <a:prstGeom prst="rect">
            <a:avLst/>
          </a:prstGeom>
          <a:solidFill>
            <a:schemeClr val="bg1"/>
          </a:solidFill>
        </p:spPr>
        <p:txBody>
          <a:bodyPr wrap="square" rtlCol="0">
            <a:spAutoFit/>
          </a:bodyPr>
          <a:lstStyle/>
          <a:p>
            <a:r>
              <a:rPr lang="pl-PL" sz="900" b="1" dirty="0" err="1"/>
              <a:t>Intergreen</a:t>
            </a:r>
            <a:r>
              <a:rPr lang="pl-PL" sz="900" b="1" dirty="0"/>
              <a:t> </a:t>
            </a:r>
            <a:r>
              <a:rPr lang="pl-PL" sz="900" b="1" dirty="0" err="1"/>
              <a:t>time</a:t>
            </a:r>
            <a:endParaRPr lang="pl-PL" sz="900" b="1" dirty="0"/>
          </a:p>
        </p:txBody>
      </p:sp>
      <p:sp>
        <p:nvSpPr>
          <p:cNvPr id="12" name="pole tekstowe 11">
            <a:extLst>
              <a:ext uri="{FF2B5EF4-FFF2-40B4-BE49-F238E27FC236}">
                <a16:creationId xmlns:a16="http://schemas.microsoft.com/office/drawing/2014/main" id="{83F944D7-9FCA-D900-5C52-AEDD32F413C7}"/>
              </a:ext>
            </a:extLst>
          </p:cNvPr>
          <p:cNvSpPr txBox="1"/>
          <p:nvPr/>
        </p:nvSpPr>
        <p:spPr>
          <a:xfrm>
            <a:off x="10040647" y="5653059"/>
            <a:ext cx="788276" cy="369332"/>
          </a:xfrm>
          <a:prstGeom prst="rect">
            <a:avLst/>
          </a:prstGeom>
          <a:solidFill>
            <a:schemeClr val="bg1"/>
          </a:solidFill>
        </p:spPr>
        <p:txBody>
          <a:bodyPr wrap="square" rtlCol="0">
            <a:spAutoFit/>
          </a:bodyPr>
          <a:lstStyle/>
          <a:p>
            <a:r>
              <a:rPr lang="pl-PL" sz="900" b="1" dirty="0" err="1"/>
              <a:t>Intergreen</a:t>
            </a:r>
            <a:r>
              <a:rPr lang="pl-PL" sz="900" b="1" dirty="0"/>
              <a:t> </a:t>
            </a:r>
            <a:r>
              <a:rPr lang="pl-PL" sz="900" b="1" dirty="0" err="1"/>
              <a:t>time</a:t>
            </a:r>
            <a:endParaRPr lang="pl-PL" sz="900" b="1" dirty="0"/>
          </a:p>
        </p:txBody>
      </p:sp>
      <p:sp>
        <p:nvSpPr>
          <p:cNvPr id="13" name="pole tekstowe 12">
            <a:extLst>
              <a:ext uri="{FF2B5EF4-FFF2-40B4-BE49-F238E27FC236}">
                <a16:creationId xmlns:a16="http://schemas.microsoft.com/office/drawing/2014/main" id="{AF4B0615-F71C-EC40-0F4C-3EE22B9F3ABC}"/>
              </a:ext>
            </a:extLst>
          </p:cNvPr>
          <p:cNvSpPr txBox="1"/>
          <p:nvPr/>
        </p:nvSpPr>
        <p:spPr>
          <a:xfrm>
            <a:off x="8478227" y="5767965"/>
            <a:ext cx="788276" cy="276999"/>
          </a:xfrm>
          <a:prstGeom prst="rect">
            <a:avLst/>
          </a:prstGeom>
          <a:solidFill>
            <a:schemeClr val="bg1"/>
          </a:solidFill>
        </p:spPr>
        <p:txBody>
          <a:bodyPr wrap="square" rtlCol="0">
            <a:spAutoFit/>
          </a:bodyPr>
          <a:lstStyle/>
          <a:p>
            <a:r>
              <a:rPr lang="pl-PL" sz="1200" b="1" dirty="0" err="1"/>
              <a:t>Cycle</a:t>
            </a:r>
            <a:endParaRPr lang="pl-PL" sz="1200" b="1" dirty="0"/>
          </a:p>
        </p:txBody>
      </p:sp>
      <p:sp>
        <p:nvSpPr>
          <p:cNvPr id="14" name="pole tekstowe 13">
            <a:extLst>
              <a:ext uri="{FF2B5EF4-FFF2-40B4-BE49-F238E27FC236}">
                <a16:creationId xmlns:a16="http://schemas.microsoft.com/office/drawing/2014/main" id="{9A596BC9-DDE0-850E-CEA8-EADD6B17F295}"/>
              </a:ext>
            </a:extLst>
          </p:cNvPr>
          <p:cNvSpPr txBox="1"/>
          <p:nvPr/>
        </p:nvSpPr>
        <p:spPr>
          <a:xfrm>
            <a:off x="6104699" y="6207173"/>
            <a:ext cx="2690472" cy="276999"/>
          </a:xfrm>
          <a:prstGeom prst="rect">
            <a:avLst/>
          </a:prstGeom>
          <a:solidFill>
            <a:schemeClr val="bg1"/>
          </a:solidFill>
        </p:spPr>
        <p:txBody>
          <a:bodyPr wrap="square" rtlCol="0">
            <a:spAutoFit/>
          </a:bodyPr>
          <a:lstStyle/>
          <a:p>
            <a:endParaRPr lang="pl-PL" sz="1200" b="1" dirty="0"/>
          </a:p>
        </p:txBody>
      </p:sp>
    </p:spTree>
    <p:extLst>
      <p:ext uri="{BB962C8B-B14F-4D97-AF65-F5344CB8AC3E}">
        <p14:creationId xmlns:p14="http://schemas.microsoft.com/office/powerpoint/2010/main" val="3976313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F0118AF7-A4E0-ACC2-C78E-4AF1187E6908}"/>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C38FE7C-A5B5-7590-BEAD-32CD703AE6E6}"/>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Definitions Related to Traffic Signalization – Conflict Groups, Supervised Group</a:t>
            </a:r>
            <a:endParaRPr lang="en-US" noProof="0" dirty="0"/>
          </a:p>
        </p:txBody>
      </p:sp>
      <p:sp>
        <p:nvSpPr>
          <p:cNvPr id="97" name="Google Shape;97;p2">
            <a:extLst>
              <a:ext uri="{FF2B5EF4-FFF2-40B4-BE49-F238E27FC236}">
                <a16:creationId xmlns:a16="http://schemas.microsoft.com/office/drawing/2014/main" id="{45136309-9831-701C-7680-6E0EEA6B9E0E}"/>
              </a:ext>
            </a:extLst>
          </p:cNvPr>
          <p:cNvSpPr txBox="1">
            <a:spLocks noGrp="1"/>
          </p:cNvSpPr>
          <p:nvPr>
            <p:ph type="body" idx="1"/>
          </p:nvPr>
        </p:nvSpPr>
        <p:spPr>
          <a:xfrm>
            <a:off x="838200" y="1130640"/>
            <a:ext cx="9531699"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Conflict groups – a pair of signal groups that, in a given signal program, cannot simultaneously receive a green signal.</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Supervised group – a signal group with a safeguard ensuring that, if a red signal is missing simultaneously on all signal heads of this group, the signalization is automatically switched to warning mode (flashing yellow). If an unplanned green signal appears on any of its signal heads, the signalization is automatically and immediately switched off completely.</a:t>
            </a:r>
            <a:endParaRPr lang="pl-PL" sz="2100" noProof="0" dirty="0">
              <a:solidFill>
                <a:srgbClr val="002060"/>
              </a:solidFill>
            </a:endParaRPr>
          </a:p>
        </p:txBody>
      </p:sp>
    </p:spTree>
    <p:extLst>
      <p:ext uri="{BB962C8B-B14F-4D97-AF65-F5344CB8AC3E}">
        <p14:creationId xmlns:p14="http://schemas.microsoft.com/office/powerpoint/2010/main" val="2592616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23FAFB0A-61FD-8E99-C4DC-0B3946C734CC}"/>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62B7BC8A-1D45-53DC-D34A-A35CC0F78375}"/>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Methods of Traffic Control Using Traffic Signals in Terms of Program Execution and Work Repeatability</a:t>
            </a:r>
            <a:endParaRPr lang="en-US" noProof="0" dirty="0"/>
          </a:p>
        </p:txBody>
      </p:sp>
      <p:sp>
        <p:nvSpPr>
          <p:cNvPr id="97" name="Google Shape;97;p2">
            <a:extLst>
              <a:ext uri="{FF2B5EF4-FFF2-40B4-BE49-F238E27FC236}">
                <a16:creationId xmlns:a16="http://schemas.microsoft.com/office/drawing/2014/main" id="{6C2BC50F-5719-5F84-F7F4-DB088D635DFB}"/>
              </a:ext>
            </a:extLst>
          </p:cNvPr>
          <p:cNvSpPr txBox="1">
            <a:spLocks noGrp="1"/>
          </p:cNvSpPr>
          <p:nvPr>
            <p:ph type="body" idx="1"/>
          </p:nvPr>
        </p:nvSpPr>
        <p:spPr>
          <a:xfrm>
            <a:off x="838200" y="1130640"/>
            <a:ext cx="4969747"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Cyclic – The signal operates in a fixed cycle, changing signals at specified intervals. It can be divided into:</a:t>
            </a:r>
            <a:endParaRPr lang="pl-PL" sz="2100" noProof="0" dirty="0">
              <a:solidFill>
                <a:srgbClr val="002060"/>
              </a:solidFill>
            </a:endParaRPr>
          </a:p>
          <a:p>
            <a:pPr marL="685800" lvl="1" indent="-228600">
              <a:lnSpc>
                <a:spcPct val="100000"/>
              </a:lnSpc>
              <a:buSzPts val="1900"/>
            </a:pPr>
            <a:r>
              <a:rPr lang="en-US" sz="1900" dirty="0"/>
              <a:t>Fixed-time – The duration of individual phases is constant. These can be single-program (one fixed cycle) or multi-program (several cycles, e.g., for different times of day).</a:t>
            </a:r>
            <a:endParaRPr lang="pl-PL" sz="1900" dirty="0"/>
          </a:p>
          <a:p>
            <a:pPr marL="685800" lvl="1" indent="-228600">
              <a:lnSpc>
                <a:spcPct val="100000"/>
              </a:lnSpc>
              <a:buSzPts val="1900"/>
            </a:pPr>
            <a:r>
              <a:rPr lang="en-US" sz="1900" dirty="0"/>
              <a:t>Variable-time (actuated/adaptive) – The duration of phases is variable, adjusting to current traffic volumes.</a:t>
            </a:r>
            <a:endParaRPr lang="pl-PL" sz="1900" dirty="0"/>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Acyclic – The sequence of phases is variable, depending on the actual demand for passage. An example is actuated signals: the signal changes from a steady state to an active state after detecting traffic, and then returns to the steady state.</a:t>
            </a:r>
            <a:endParaRPr lang="en-US" sz="1900" dirty="0"/>
          </a:p>
        </p:txBody>
      </p:sp>
      <p:pic>
        <p:nvPicPr>
          <p:cNvPr id="3" name="Obraz 2" descr="Obraz zawierający krąg, tekst, szkic, diagram&#10;&#10;Zawartość wygenerowana przez AI może być niepoprawna.">
            <a:extLst>
              <a:ext uri="{FF2B5EF4-FFF2-40B4-BE49-F238E27FC236}">
                <a16:creationId xmlns:a16="http://schemas.microsoft.com/office/drawing/2014/main" id="{D9E7117C-4723-D919-39C9-CC4B025A8427}"/>
              </a:ext>
            </a:extLst>
          </p:cNvPr>
          <p:cNvPicPr>
            <a:picLocks noChangeAspect="1"/>
          </p:cNvPicPr>
          <p:nvPr/>
        </p:nvPicPr>
        <p:blipFill>
          <a:blip r:embed="rId3"/>
          <a:stretch>
            <a:fillRect/>
          </a:stretch>
        </p:blipFill>
        <p:spPr>
          <a:xfrm>
            <a:off x="5675539" y="1822625"/>
            <a:ext cx="6200775" cy="2609850"/>
          </a:xfrm>
          <a:prstGeom prst="rect">
            <a:avLst/>
          </a:prstGeom>
        </p:spPr>
      </p:pic>
    </p:spTree>
    <p:extLst>
      <p:ext uri="{BB962C8B-B14F-4D97-AF65-F5344CB8AC3E}">
        <p14:creationId xmlns:p14="http://schemas.microsoft.com/office/powerpoint/2010/main" val="2650714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0CCBD5FA-69C1-AD9B-5B57-E14D694B603F}"/>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E8305285-90E9-19A4-FC22-18FB579B3367}"/>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Fixed-time Cyclic Traffic Signal</a:t>
            </a:r>
            <a:endParaRPr lang="en-US" noProof="0" dirty="0"/>
          </a:p>
        </p:txBody>
      </p:sp>
      <p:sp>
        <p:nvSpPr>
          <p:cNvPr id="97" name="Google Shape;97;p2">
            <a:extLst>
              <a:ext uri="{FF2B5EF4-FFF2-40B4-BE49-F238E27FC236}">
                <a16:creationId xmlns:a16="http://schemas.microsoft.com/office/drawing/2014/main" id="{4AFE2FA7-F7A2-1BB6-9534-B7BE160B945E}"/>
              </a:ext>
            </a:extLst>
          </p:cNvPr>
          <p:cNvSpPr txBox="1">
            <a:spLocks noGrp="1"/>
          </p:cNvSpPr>
          <p:nvPr>
            <p:ph type="body" idx="1"/>
          </p:nvPr>
        </p:nvSpPr>
        <p:spPr>
          <a:xfrm>
            <a:off x="0" y="964713"/>
            <a:ext cx="11726426"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It is characterized by a fixed cycle length. This means that the time from the start of one cycle to the start of the next is always the same. The sequence of phases (red, yellow, green for different traffic directions) is also fixed, and each phase has a predefined, constant duration.</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Single-program: Uses only one predefined control program. The signal cycle is always the same, regardless of traffic conditions. This is the simplest form of traffic signal control, but also the least flexible.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Multi-program: Allows selection among several pre-programmed fixed-time programs. The program choice may depend on the time of day (e.g., one program during peak hours, another off-peak) or on current traffic characteristics (e.g., traffic detection triggers a program change). This is a more flexible solution, allowing adaptation to different conditions.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1900" dirty="0"/>
              <a:t>The choice of program may depend on current traffic characteristics, meaning that the traffic signal system analyses certain parameters describing the volume and movement of vehicles, and based on this selects one of the predefined control programs.</a:t>
            </a:r>
            <a:r>
              <a:rPr lang="pl-PL" sz="1900" dirty="0"/>
              <a:t> </a:t>
            </a:r>
            <a:r>
              <a:rPr lang="en-US" sz="1900" dirty="0"/>
              <a:t>Traffic characteristics that may influence the choice of program include:</a:t>
            </a:r>
            <a:r>
              <a:rPr lang="pl-PL" sz="1900" dirty="0"/>
              <a:t> </a:t>
            </a:r>
            <a:r>
              <a:rPr lang="en-US" sz="1900" dirty="0"/>
              <a:t>Traffic volume</a:t>
            </a:r>
            <a:r>
              <a:rPr lang="pl-PL" sz="1900" dirty="0"/>
              <a:t>; </a:t>
            </a:r>
            <a:r>
              <a:rPr lang="en-US" sz="1900" dirty="0"/>
              <a:t>Traffic density</a:t>
            </a:r>
            <a:r>
              <a:rPr lang="pl-PL" sz="1900" dirty="0"/>
              <a:t>; </a:t>
            </a:r>
            <a:r>
              <a:rPr lang="en-US" sz="1900" dirty="0"/>
              <a:t>Turning movements</a:t>
            </a:r>
            <a:r>
              <a:rPr lang="pl-PL" sz="1900" dirty="0"/>
              <a:t>; </a:t>
            </a:r>
            <a:r>
              <a:rPr lang="en-US" sz="1900" dirty="0"/>
              <a:t>Queue length</a:t>
            </a:r>
            <a:r>
              <a:rPr lang="pl-PL" sz="1900" dirty="0"/>
              <a:t>; </a:t>
            </a:r>
            <a:r>
              <a:rPr lang="en-US" sz="1900" dirty="0"/>
              <a:t>Vehicle speed</a:t>
            </a:r>
            <a:r>
              <a:rPr lang="pl-PL" sz="1900" dirty="0"/>
              <a:t>; </a:t>
            </a:r>
            <a:r>
              <a:rPr lang="en-US" sz="1900" dirty="0"/>
              <a:t>Traffic detection</a:t>
            </a:r>
            <a:r>
              <a:rPr lang="pl-PL" sz="1900" dirty="0"/>
              <a:t>.</a:t>
            </a:r>
            <a:endParaRPr lang="en-US" sz="1900" dirty="0"/>
          </a:p>
        </p:txBody>
      </p:sp>
    </p:spTree>
    <p:extLst>
      <p:ext uri="{BB962C8B-B14F-4D97-AF65-F5344CB8AC3E}">
        <p14:creationId xmlns:p14="http://schemas.microsoft.com/office/powerpoint/2010/main" val="2984756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4AF5EC7-EBFD-ADBD-71B9-DF7347573291}"/>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73C53816-7B9F-856F-F89F-EADFDC4E2F2B}"/>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fontScale="90000"/>
          </a:bodyPr>
          <a:lstStyle/>
          <a:p>
            <a:pPr lvl="0">
              <a:buSzPts val="3600"/>
            </a:pPr>
            <a:r>
              <a:rPr lang="en-US" sz="3600" dirty="0"/>
              <a:t>Fixed-time Cyclic Traffic Signal – Multi-program Control: Traffic Characteristics that May Influence the Selection of Program</a:t>
            </a:r>
            <a:endParaRPr lang="en-US" noProof="0" dirty="0"/>
          </a:p>
        </p:txBody>
      </p:sp>
      <p:sp>
        <p:nvSpPr>
          <p:cNvPr id="97" name="Google Shape;97;p2">
            <a:extLst>
              <a:ext uri="{FF2B5EF4-FFF2-40B4-BE49-F238E27FC236}">
                <a16:creationId xmlns:a16="http://schemas.microsoft.com/office/drawing/2014/main" id="{997A148B-0954-725B-8CEA-AADB334B55F3}"/>
              </a:ext>
            </a:extLst>
          </p:cNvPr>
          <p:cNvSpPr txBox="1">
            <a:spLocks noGrp="1"/>
          </p:cNvSpPr>
          <p:nvPr>
            <p:ph type="body" idx="1"/>
          </p:nvPr>
        </p:nvSpPr>
        <p:spPr>
          <a:xfrm>
            <a:off x="0" y="1338995"/>
            <a:ext cx="11836958"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Traffic Volume: The number of vehicles passing through the intersection within a given time. High volume may require a program prioritizing the flow of main traffic directions, while low volume may allow for longer times for secondary directions.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Traffic Density: The level of vehicle concentration on individual lanes. High density may indicate the need to adjust phase durations to prevent the formation of long queues.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Left/Right Turns: The proportion of vehicles turning left or right compared to those going straight. The system may adjust phase durations to accommodate turning vehicles, especially when conflicts with through traffic occur.</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Queue Length: The system can monitor the length of vehicle queues waiting for the green signal. Long queues may be a signal to change the program in order to accelerate their clearance.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Vehicle Speed: The average speed of vehicles can be used to estimate travel time through the intersection and adjust phase durations accordingly.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Traffic Detectors: Sensors embedded in the roadway detect the presence of vehicles in different areas of the intersection. Data from detectors are a key source of information for assessing traffic characteristics and selecting the appropriate program.</a:t>
            </a:r>
          </a:p>
        </p:txBody>
      </p:sp>
    </p:spTree>
    <p:extLst>
      <p:ext uri="{BB962C8B-B14F-4D97-AF65-F5344CB8AC3E}">
        <p14:creationId xmlns:p14="http://schemas.microsoft.com/office/powerpoint/2010/main" val="3180782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7B7CE5A7-53CF-5390-DAE7-A920032187DB}"/>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BD2F1BDB-F1A9-9BE4-1434-ACB963A1138C}"/>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Variable-Time (Actuated) Cyclic Signal Control</a:t>
            </a:r>
            <a:endParaRPr lang="en-US" noProof="0" dirty="0"/>
          </a:p>
        </p:txBody>
      </p:sp>
      <p:sp>
        <p:nvSpPr>
          <p:cNvPr id="97" name="Google Shape;97;p2">
            <a:extLst>
              <a:ext uri="{FF2B5EF4-FFF2-40B4-BE49-F238E27FC236}">
                <a16:creationId xmlns:a16="http://schemas.microsoft.com/office/drawing/2014/main" id="{D2CEB8FE-1AFB-6FD2-2AB5-9ED2AB559BFC}"/>
              </a:ext>
            </a:extLst>
          </p:cNvPr>
          <p:cNvSpPr txBox="1">
            <a:spLocks noGrp="1"/>
          </p:cNvSpPr>
          <p:nvPr>
            <p:ph type="body" idx="1"/>
          </p:nvPr>
        </p:nvSpPr>
        <p:spPr>
          <a:xfrm>
            <a:off x="1" y="1338995"/>
            <a:ext cx="11806812"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 this type of signal control, although the sequence of phases remains fixed, the duration of individual phases is variable.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length of each phase is dynamically adjusted to current traffic conditions. Based on the provided setup, phase times may vary from 5 seconds up to n seconds, where n represents the maximum allowable duration.</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change in phase length results from traffic detection (e.g., in-road sensors) and allows for smoother traffic control, especially under variable conditions.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cycle length may remain constant (e.g., a single program), but the duration of individual phases within that cycle is dynamically altered.</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Although it retains its cyclic nature (a repeating cycle), its key feature is the dynamic adaptation of phase durations to the current traffic demand.</a:t>
            </a:r>
            <a:endParaRPr lang="en-US" sz="1900" dirty="0"/>
          </a:p>
        </p:txBody>
      </p:sp>
    </p:spTree>
    <p:extLst>
      <p:ext uri="{BB962C8B-B14F-4D97-AF65-F5344CB8AC3E}">
        <p14:creationId xmlns:p14="http://schemas.microsoft.com/office/powerpoint/2010/main" val="38393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CEE032C-87A3-E6D9-87B5-F07CC47A4697}"/>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36CE6158-E6B0-815D-A5F9-B1C06D56EF54}"/>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Variable-time (actuated/adaptive) cyclic traffic signal – adaptation mechanisms</a:t>
            </a:r>
            <a:endParaRPr lang="en-US" noProof="0" dirty="0"/>
          </a:p>
        </p:txBody>
      </p:sp>
      <p:sp>
        <p:nvSpPr>
          <p:cNvPr id="97" name="Google Shape;97;p2">
            <a:extLst>
              <a:ext uri="{FF2B5EF4-FFF2-40B4-BE49-F238E27FC236}">
                <a16:creationId xmlns:a16="http://schemas.microsoft.com/office/drawing/2014/main" id="{9182419C-B5FB-0B05-02D9-DE5807ADD710}"/>
              </a:ext>
            </a:extLst>
          </p:cNvPr>
          <p:cNvSpPr txBox="1">
            <a:spLocks noGrp="1"/>
          </p:cNvSpPr>
          <p:nvPr>
            <p:ph type="body" idx="1"/>
          </p:nvPr>
        </p:nvSpPr>
        <p:spPr>
          <a:xfrm>
            <a:off x="110532" y="1192430"/>
            <a:ext cx="11243267"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It uses advanced control algorithms that, based on traffic detector data (inductive loops, cameras, radars), adjust the duration of signal phases. These algorithms take into account several factors, including:</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Number of waiting vehicles: The more vehicles are waiting in a given direction, the longer the green phase for that direction.</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Queue length: Allows for more precise adjustment of phase duration.</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Vehicle speed: Helps estimate the time needed to clear the intersection and prevents the formation of queues.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Turning movements: Accounts for turning vehicles, dynamically adjusting the duration of phases.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Forecasting: Some systems use predictive traffic models to anticipate future demand and proactively adjust signal timing.</a:t>
            </a:r>
          </a:p>
        </p:txBody>
      </p:sp>
    </p:spTree>
    <p:extLst>
      <p:ext uri="{BB962C8B-B14F-4D97-AF65-F5344CB8AC3E}">
        <p14:creationId xmlns:p14="http://schemas.microsoft.com/office/powerpoint/2010/main" val="2781218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15189A1-415B-066C-563B-A2848EE99C84}"/>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33C66754-ED28-318E-36F8-5305F73E026F}"/>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Variable-time Cyclic Traffic Signal (Actuated/Adaptive) – Control Algorithms</a:t>
            </a:r>
            <a:endParaRPr lang="en-US" noProof="0" dirty="0"/>
          </a:p>
        </p:txBody>
      </p:sp>
      <p:sp>
        <p:nvSpPr>
          <p:cNvPr id="97" name="Google Shape;97;p2">
            <a:extLst>
              <a:ext uri="{FF2B5EF4-FFF2-40B4-BE49-F238E27FC236}">
                <a16:creationId xmlns:a16="http://schemas.microsoft.com/office/drawing/2014/main" id="{B45029B9-1CDC-CA93-94FB-3BAB41F50334}"/>
              </a:ext>
            </a:extLst>
          </p:cNvPr>
          <p:cNvSpPr txBox="1">
            <a:spLocks noGrp="1"/>
          </p:cNvSpPr>
          <p:nvPr>
            <p:ph type="body" idx="1"/>
          </p:nvPr>
        </p:nvSpPr>
        <p:spPr>
          <a:xfrm>
            <a:off x="110532" y="1192430"/>
            <a:ext cx="11877152"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They can be based on different approaches, e.g.:</a:t>
            </a:r>
            <a:endParaRPr lang="pl-PL" sz="2100" noProof="0" dirty="0">
              <a:solidFill>
                <a:srgbClr val="002060"/>
              </a:solidFill>
            </a:endParaRPr>
          </a:p>
          <a:p>
            <a:pPr marL="685800" lvl="1" indent="-228600">
              <a:lnSpc>
                <a:spcPct val="100000"/>
              </a:lnSpc>
              <a:buSzPts val="1900"/>
            </a:pPr>
            <a:r>
              <a:rPr lang="en-US" sz="1900" dirty="0"/>
              <a:t>Proportional–Integral (PI) Control – PI algorithms regulate the duration of phases based on the difference between the expected and actual number of vehicles passing through the intersection.</a:t>
            </a:r>
            <a:endParaRPr lang="pl-PL" sz="1900" dirty="0"/>
          </a:p>
          <a:p>
            <a:pPr marL="685800" lvl="1" indent="-228600">
              <a:lnSpc>
                <a:spcPct val="100000"/>
              </a:lnSpc>
              <a:buSzPts val="1900"/>
            </a:pPr>
            <a:r>
              <a:rPr lang="en-US" sz="1900" dirty="0"/>
              <a:t>Fuzzy Logic – Fuzzy logic allows for processing imprecise data from traffic detectors and making decisions based on linguistic rules (e.g., “if traffic is heavy, then extend green”).</a:t>
            </a:r>
            <a:endParaRPr lang="pl-PL" sz="1900" dirty="0"/>
          </a:p>
          <a:p>
            <a:pPr marL="685800" lvl="1" indent="-228600">
              <a:lnSpc>
                <a:spcPct val="100000"/>
              </a:lnSpc>
              <a:buSzPts val="1900"/>
            </a:pPr>
            <a:r>
              <a:rPr lang="en-US" sz="1900" dirty="0"/>
              <a:t>Neural Networks – Neural networks learn from historical traffic data and are able to predict future demand.</a:t>
            </a:r>
          </a:p>
        </p:txBody>
      </p:sp>
    </p:spTree>
    <p:extLst>
      <p:ext uri="{BB962C8B-B14F-4D97-AF65-F5344CB8AC3E}">
        <p14:creationId xmlns:p14="http://schemas.microsoft.com/office/powerpoint/2010/main" val="1375194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BD72C1CB-F56C-007B-FA10-659B6F81FD91}"/>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67F579D7-7BE5-DFEF-B114-047D83F54E61}"/>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err="1"/>
              <a:t>yclic</a:t>
            </a:r>
            <a:r>
              <a:rPr lang="en-US" sz="3600" dirty="0"/>
              <a:t> Variable-Time (Accommodative) Traffic Signal Control – Advantages and Disadvantages</a:t>
            </a:r>
            <a:endParaRPr lang="en-US" noProof="0" dirty="0"/>
          </a:p>
        </p:txBody>
      </p:sp>
      <p:graphicFrame>
        <p:nvGraphicFramePr>
          <p:cNvPr id="6" name="Tabela 5">
            <a:extLst>
              <a:ext uri="{FF2B5EF4-FFF2-40B4-BE49-F238E27FC236}">
                <a16:creationId xmlns:a16="http://schemas.microsoft.com/office/drawing/2014/main" id="{10E8CB75-958B-AC80-A5CC-94723FB0F4CC}"/>
              </a:ext>
            </a:extLst>
          </p:cNvPr>
          <p:cNvGraphicFramePr>
            <a:graphicFrameLocks noGrp="1"/>
          </p:cNvGraphicFramePr>
          <p:nvPr>
            <p:extLst>
              <p:ext uri="{D42A27DB-BD31-4B8C-83A1-F6EECF244321}">
                <p14:modId xmlns:p14="http://schemas.microsoft.com/office/powerpoint/2010/main" val="1449731172"/>
              </p:ext>
            </p:extLst>
          </p:nvPr>
        </p:nvGraphicFramePr>
        <p:xfrm>
          <a:off x="767861" y="1580981"/>
          <a:ext cx="10515600" cy="5212080"/>
        </p:xfrm>
        <a:graphic>
          <a:graphicData uri="http://schemas.openxmlformats.org/drawingml/2006/table">
            <a:tbl>
              <a:tblPr/>
              <a:tblGrid>
                <a:gridCol w="5257800">
                  <a:extLst>
                    <a:ext uri="{9D8B030D-6E8A-4147-A177-3AD203B41FA5}">
                      <a16:colId xmlns:a16="http://schemas.microsoft.com/office/drawing/2014/main" val="2660079430"/>
                    </a:ext>
                  </a:extLst>
                </a:gridCol>
                <a:gridCol w="5257800">
                  <a:extLst>
                    <a:ext uri="{9D8B030D-6E8A-4147-A177-3AD203B41FA5}">
                      <a16:colId xmlns:a16="http://schemas.microsoft.com/office/drawing/2014/main" val="2015458976"/>
                    </a:ext>
                  </a:extLst>
                </a:gridCol>
              </a:tblGrid>
              <a:tr h="0">
                <a:tc>
                  <a:txBody>
                    <a:bodyPr/>
                    <a:lstStyle/>
                    <a:p>
                      <a:pPr>
                        <a:buNone/>
                      </a:pPr>
                      <a:r>
                        <a:rPr lang="pl-PL" sz="2000" b="1"/>
                        <a:t>Advantages</a:t>
                      </a:r>
                      <a:endParaRPr lang="pl-PL" sz="2000"/>
                    </a:p>
                  </a:txBody>
                  <a:tcPr anchor="ctr">
                    <a:lnL>
                      <a:noFill/>
                    </a:lnL>
                    <a:lnR>
                      <a:noFill/>
                    </a:lnR>
                    <a:lnT>
                      <a:noFill/>
                    </a:lnT>
                    <a:lnB>
                      <a:noFill/>
                    </a:lnB>
                    <a:noFill/>
                  </a:tcPr>
                </a:tc>
                <a:tc>
                  <a:txBody>
                    <a:bodyPr/>
                    <a:lstStyle/>
                    <a:p>
                      <a:pPr>
                        <a:buNone/>
                      </a:pPr>
                      <a:r>
                        <a:rPr lang="pl-PL" sz="2000" b="1"/>
                        <a:t>Disadvantages</a:t>
                      </a:r>
                      <a:endParaRPr lang="pl-PL" sz="2000"/>
                    </a:p>
                  </a:txBody>
                  <a:tcPr anchor="ctr">
                    <a:lnL>
                      <a:noFill/>
                    </a:lnL>
                    <a:lnR>
                      <a:noFill/>
                    </a:lnR>
                    <a:lnT>
                      <a:noFill/>
                    </a:lnT>
                    <a:lnB>
                      <a:noFill/>
                    </a:lnB>
                    <a:noFill/>
                  </a:tcPr>
                </a:tc>
                <a:extLst>
                  <a:ext uri="{0D108BD9-81ED-4DB2-BD59-A6C34878D82A}">
                    <a16:rowId xmlns:a16="http://schemas.microsoft.com/office/drawing/2014/main" val="3238578475"/>
                  </a:ext>
                </a:extLst>
              </a:tr>
              <a:tr h="0">
                <a:tc>
                  <a:txBody>
                    <a:bodyPr/>
                    <a:lstStyle/>
                    <a:p>
                      <a:pPr>
                        <a:buNone/>
                      </a:pPr>
                      <a:r>
                        <a:rPr lang="en-US" sz="2000"/>
                        <a:t>Dynamic adjustment of phase lengths to current traffic conditions.</a:t>
                      </a:r>
                    </a:p>
                  </a:txBody>
                  <a:tcPr anchor="ctr">
                    <a:lnL>
                      <a:noFill/>
                    </a:lnL>
                    <a:lnR>
                      <a:noFill/>
                    </a:lnR>
                    <a:lnT>
                      <a:noFill/>
                    </a:lnT>
                    <a:lnB>
                      <a:noFill/>
                    </a:lnB>
                    <a:noFill/>
                  </a:tcPr>
                </a:tc>
                <a:tc>
                  <a:txBody>
                    <a:bodyPr/>
                    <a:lstStyle/>
                    <a:p>
                      <a:pPr>
                        <a:buNone/>
                      </a:pPr>
                      <a:r>
                        <a:rPr lang="en-US" sz="2000"/>
                        <a:t>Higher system complexity and the need for advanced control algorithms.</a:t>
                      </a:r>
                    </a:p>
                  </a:txBody>
                  <a:tcPr anchor="ctr">
                    <a:lnL>
                      <a:noFill/>
                    </a:lnL>
                    <a:lnR>
                      <a:noFill/>
                    </a:lnR>
                    <a:lnT>
                      <a:noFill/>
                    </a:lnT>
                    <a:lnB>
                      <a:noFill/>
                    </a:lnB>
                    <a:noFill/>
                  </a:tcPr>
                </a:tc>
                <a:extLst>
                  <a:ext uri="{0D108BD9-81ED-4DB2-BD59-A6C34878D82A}">
                    <a16:rowId xmlns:a16="http://schemas.microsoft.com/office/drawing/2014/main" val="1552542466"/>
                  </a:ext>
                </a:extLst>
              </a:tr>
              <a:tr h="0">
                <a:tc>
                  <a:txBody>
                    <a:bodyPr/>
                    <a:lstStyle/>
                    <a:p>
                      <a:pPr>
                        <a:buNone/>
                      </a:pPr>
                      <a:r>
                        <a:rPr lang="en-US" sz="2000"/>
                        <a:t>Increased traffic flow efficiency by reducing unnecessary waiting times.</a:t>
                      </a:r>
                    </a:p>
                  </a:txBody>
                  <a:tcPr anchor="ctr">
                    <a:lnL>
                      <a:noFill/>
                    </a:lnL>
                    <a:lnR>
                      <a:noFill/>
                    </a:lnR>
                    <a:lnT>
                      <a:noFill/>
                    </a:lnT>
                    <a:lnB>
                      <a:noFill/>
                    </a:lnB>
                    <a:noFill/>
                  </a:tcPr>
                </a:tc>
                <a:tc>
                  <a:txBody>
                    <a:bodyPr/>
                    <a:lstStyle/>
                    <a:p>
                      <a:pPr>
                        <a:buNone/>
                      </a:pPr>
                      <a:r>
                        <a:rPr lang="en-US" sz="2000"/>
                        <a:t>High implementation costs (traffic detectors, control systems, software).</a:t>
                      </a:r>
                    </a:p>
                  </a:txBody>
                  <a:tcPr anchor="ctr">
                    <a:lnL>
                      <a:noFill/>
                    </a:lnL>
                    <a:lnR>
                      <a:noFill/>
                    </a:lnR>
                    <a:lnT>
                      <a:noFill/>
                    </a:lnT>
                    <a:lnB>
                      <a:noFill/>
                    </a:lnB>
                    <a:noFill/>
                  </a:tcPr>
                </a:tc>
                <a:extLst>
                  <a:ext uri="{0D108BD9-81ED-4DB2-BD59-A6C34878D82A}">
                    <a16:rowId xmlns:a16="http://schemas.microsoft.com/office/drawing/2014/main" val="1012543469"/>
                  </a:ext>
                </a:extLst>
              </a:tr>
              <a:tr h="0">
                <a:tc>
                  <a:txBody>
                    <a:bodyPr/>
                    <a:lstStyle/>
                    <a:p>
                      <a:pPr>
                        <a:buNone/>
                      </a:pPr>
                      <a:r>
                        <a:rPr lang="en-US" sz="2000"/>
                        <a:t>Potential reduction of queue lengths and prevention of traffic congestion.</a:t>
                      </a:r>
                    </a:p>
                  </a:txBody>
                  <a:tcPr anchor="ctr">
                    <a:lnL>
                      <a:noFill/>
                    </a:lnL>
                    <a:lnR>
                      <a:noFill/>
                    </a:lnR>
                    <a:lnT>
                      <a:noFill/>
                    </a:lnT>
                    <a:lnB>
                      <a:noFill/>
                    </a:lnB>
                    <a:noFill/>
                  </a:tcPr>
                </a:tc>
                <a:tc>
                  <a:txBody>
                    <a:bodyPr/>
                    <a:lstStyle/>
                    <a:p>
                      <a:pPr>
                        <a:buNone/>
                      </a:pPr>
                      <a:r>
                        <a:rPr lang="en-US" sz="2000"/>
                        <a:t>Requires continuous maintenance and calibration of detectors (e.g., inductive loops, cameras).</a:t>
                      </a:r>
                    </a:p>
                  </a:txBody>
                  <a:tcPr anchor="ctr">
                    <a:lnL>
                      <a:noFill/>
                    </a:lnL>
                    <a:lnR>
                      <a:noFill/>
                    </a:lnR>
                    <a:lnT>
                      <a:noFill/>
                    </a:lnT>
                    <a:lnB>
                      <a:noFill/>
                    </a:lnB>
                    <a:noFill/>
                  </a:tcPr>
                </a:tc>
                <a:extLst>
                  <a:ext uri="{0D108BD9-81ED-4DB2-BD59-A6C34878D82A}">
                    <a16:rowId xmlns:a16="http://schemas.microsoft.com/office/drawing/2014/main" val="2524831174"/>
                  </a:ext>
                </a:extLst>
              </a:tr>
              <a:tr h="0">
                <a:tc>
                  <a:txBody>
                    <a:bodyPr/>
                    <a:lstStyle/>
                    <a:p>
                      <a:pPr>
                        <a:buNone/>
                      </a:pPr>
                      <a:r>
                        <a:rPr lang="en-US" sz="2000"/>
                        <a:t>Better adaptation under variable and irregular traffic demand.</a:t>
                      </a:r>
                    </a:p>
                  </a:txBody>
                  <a:tcPr anchor="ctr">
                    <a:lnL>
                      <a:noFill/>
                    </a:lnL>
                    <a:lnR>
                      <a:noFill/>
                    </a:lnR>
                    <a:lnT>
                      <a:noFill/>
                    </a:lnT>
                    <a:lnB>
                      <a:noFill/>
                    </a:lnB>
                    <a:noFill/>
                  </a:tcPr>
                </a:tc>
                <a:tc>
                  <a:txBody>
                    <a:bodyPr/>
                    <a:lstStyle/>
                    <a:p>
                      <a:pPr>
                        <a:buNone/>
                      </a:pPr>
                      <a:r>
                        <a:rPr lang="en-US" sz="2000"/>
                        <a:t>Risk of malfunction in case of detector failure or incorrect input data.</a:t>
                      </a:r>
                    </a:p>
                  </a:txBody>
                  <a:tcPr anchor="ctr">
                    <a:lnL>
                      <a:noFill/>
                    </a:lnL>
                    <a:lnR>
                      <a:noFill/>
                    </a:lnR>
                    <a:lnT>
                      <a:noFill/>
                    </a:lnT>
                    <a:lnB>
                      <a:noFill/>
                    </a:lnB>
                    <a:noFill/>
                  </a:tcPr>
                </a:tc>
                <a:extLst>
                  <a:ext uri="{0D108BD9-81ED-4DB2-BD59-A6C34878D82A}">
                    <a16:rowId xmlns:a16="http://schemas.microsoft.com/office/drawing/2014/main" val="2678340371"/>
                  </a:ext>
                </a:extLst>
              </a:tr>
              <a:tr h="0">
                <a:tc>
                  <a:txBody>
                    <a:bodyPr/>
                    <a:lstStyle/>
                    <a:p>
                      <a:pPr>
                        <a:buNone/>
                      </a:pPr>
                      <a:r>
                        <a:rPr lang="en-US" sz="2000"/>
                        <a:t>Potential reduction of emissions and fuel consumption by minimizing vehicle idling.</a:t>
                      </a:r>
                    </a:p>
                  </a:txBody>
                  <a:tcPr anchor="ctr">
                    <a:lnL>
                      <a:noFill/>
                    </a:lnL>
                    <a:lnR>
                      <a:noFill/>
                    </a:lnR>
                    <a:lnT>
                      <a:noFill/>
                    </a:lnT>
                    <a:lnB>
                      <a:noFill/>
                    </a:lnB>
                    <a:noFill/>
                  </a:tcPr>
                </a:tc>
                <a:tc>
                  <a:txBody>
                    <a:bodyPr/>
                    <a:lstStyle/>
                    <a:p>
                      <a:pPr>
                        <a:buNone/>
                      </a:pPr>
                      <a:r>
                        <a:rPr lang="en-US" sz="2000"/>
                        <a:t>Not always predictable for drivers – variable green times may be less intuitive.</a:t>
                      </a:r>
                    </a:p>
                  </a:txBody>
                  <a:tcPr anchor="ctr">
                    <a:lnL>
                      <a:noFill/>
                    </a:lnL>
                    <a:lnR>
                      <a:noFill/>
                    </a:lnR>
                    <a:lnT>
                      <a:noFill/>
                    </a:lnT>
                    <a:lnB>
                      <a:noFill/>
                    </a:lnB>
                    <a:noFill/>
                  </a:tcPr>
                </a:tc>
                <a:extLst>
                  <a:ext uri="{0D108BD9-81ED-4DB2-BD59-A6C34878D82A}">
                    <a16:rowId xmlns:a16="http://schemas.microsoft.com/office/drawing/2014/main" val="517778367"/>
                  </a:ext>
                </a:extLst>
              </a:tr>
              <a:tr h="0">
                <a:tc>
                  <a:txBody>
                    <a:bodyPr/>
                    <a:lstStyle/>
                    <a:p>
                      <a:pPr>
                        <a:buNone/>
                      </a:pPr>
                      <a:r>
                        <a:rPr lang="en-US" sz="2000"/>
                        <a:t>Possibility of prioritizing certain types of traffic (e.g., public transport, emergency vehicles).</a:t>
                      </a:r>
                    </a:p>
                  </a:txBody>
                  <a:tcPr anchor="ctr">
                    <a:lnL>
                      <a:noFill/>
                    </a:lnL>
                    <a:lnR>
                      <a:noFill/>
                    </a:lnR>
                    <a:lnT>
                      <a:noFill/>
                    </a:lnT>
                    <a:lnB>
                      <a:noFill/>
                    </a:lnB>
                    <a:noFill/>
                  </a:tcPr>
                </a:tc>
                <a:tc>
                  <a:txBody>
                    <a:bodyPr/>
                    <a:lstStyle/>
                    <a:p>
                      <a:pPr>
                        <a:buNone/>
                      </a:pPr>
                      <a:r>
                        <a:rPr lang="en-US" sz="2000" dirty="0"/>
                        <a:t>Requires compatibility with other ITS components and coordination at the network level.</a:t>
                      </a:r>
                    </a:p>
                  </a:txBody>
                  <a:tcPr anchor="ctr">
                    <a:lnL>
                      <a:noFill/>
                    </a:lnL>
                    <a:lnR>
                      <a:noFill/>
                    </a:lnR>
                    <a:lnT>
                      <a:noFill/>
                    </a:lnT>
                    <a:lnB>
                      <a:noFill/>
                    </a:lnB>
                    <a:noFill/>
                  </a:tcPr>
                </a:tc>
                <a:extLst>
                  <a:ext uri="{0D108BD9-81ED-4DB2-BD59-A6C34878D82A}">
                    <a16:rowId xmlns:a16="http://schemas.microsoft.com/office/drawing/2014/main" val="2519436717"/>
                  </a:ext>
                </a:extLst>
              </a:tr>
            </a:tbl>
          </a:graphicData>
        </a:graphic>
      </p:graphicFrame>
    </p:spTree>
    <p:extLst>
      <p:ext uri="{BB962C8B-B14F-4D97-AF65-F5344CB8AC3E}">
        <p14:creationId xmlns:p14="http://schemas.microsoft.com/office/powerpoint/2010/main" val="102243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0229DBAF-8E80-4A04-EFC4-B045550585BF}"/>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3949B83F-A464-E290-EA5C-8B3C15C43C5E}"/>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Acyclic Signal Control</a:t>
            </a:r>
            <a:endParaRPr lang="en-US" noProof="0" dirty="0"/>
          </a:p>
        </p:txBody>
      </p:sp>
      <p:sp>
        <p:nvSpPr>
          <p:cNvPr id="97" name="Google Shape;97;p2">
            <a:extLst>
              <a:ext uri="{FF2B5EF4-FFF2-40B4-BE49-F238E27FC236}">
                <a16:creationId xmlns:a16="http://schemas.microsoft.com/office/drawing/2014/main" id="{FEF797B0-9A7A-28F5-6AE6-4F4CBC820AF6}"/>
              </a:ext>
            </a:extLst>
          </p:cNvPr>
          <p:cNvSpPr txBox="1">
            <a:spLocks noGrp="1"/>
          </p:cNvSpPr>
          <p:nvPr>
            <p:ph type="body" idx="1"/>
          </p:nvPr>
        </p:nvSpPr>
        <p:spPr>
          <a:xfrm>
            <a:off x="110532" y="1192430"/>
            <a:ext cx="1142497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sequence of phases is variable, depending on the current demand for passage. There are no fixed, repeatable cycles. The sequence of phases is dynamically modified in real time in response to ongoing changes in traffic. The selection of phases, their order, and their duration are not predefined but result from the analysis of current conditions.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There are no fixed, repeatable cycles. The sequence of phases is dynamically modified in real time in response to ongoing changes in traffic. The selection of phases, their order, and their duration are not predefined but result from the analysis of current conditions.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Acyclic signal control is an advanced traffic management system characterized by the absence of a fixed, repeatable operating cycle. Unlike cyclic control, where the order and duration of phases are predefined, acyclic control dynamically adjusts its operation to current traffic conditions.</a:t>
            </a:r>
            <a:endParaRPr lang="en-US" sz="1900" dirty="0"/>
          </a:p>
        </p:txBody>
      </p:sp>
    </p:spTree>
    <p:extLst>
      <p:ext uri="{BB962C8B-B14F-4D97-AF65-F5344CB8AC3E}">
        <p14:creationId xmlns:p14="http://schemas.microsoft.com/office/powerpoint/2010/main" val="259594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8506F0BD-E41E-B1C9-0B3F-5AFB57086F6B}"/>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37EEB82D-BA83-6151-CBC9-7DA1BD573E5B}"/>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Objectives of Using Traffic Signals</a:t>
            </a:r>
            <a:endParaRPr lang="en-US" noProof="0" dirty="0"/>
          </a:p>
        </p:txBody>
      </p:sp>
      <p:sp>
        <p:nvSpPr>
          <p:cNvPr id="97" name="Google Shape;97;p2">
            <a:extLst>
              <a:ext uri="{FF2B5EF4-FFF2-40B4-BE49-F238E27FC236}">
                <a16:creationId xmlns:a16="http://schemas.microsoft.com/office/drawing/2014/main" id="{EA9C914A-CE1C-02B0-C939-9E2B3C40ADD4}"/>
              </a:ext>
            </a:extLst>
          </p:cNvPr>
          <p:cNvSpPr txBox="1">
            <a:spLocks noGrp="1"/>
          </p:cNvSpPr>
          <p:nvPr>
            <p:ph type="body" idx="1"/>
          </p:nvPr>
        </p:nvSpPr>
        <p:spPr>
          <a:xfrm>
            <a:off x="110532" y="1130640"/>
            <a:ext cx="10962752"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Improving road safety by segregating conflicting traffic streams of vehicles, pedestrians, and cyclists, through providing users with appropriate signals indicating the right or prohibition to cross or proceed.</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Enabling unprotected road users to cross or pass through the roadway under conditions of heavy traffic flow on the main road.</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Allowing vehicles from less busy roads to enter under conditions of heavy traffic flow on the main road.</a:t>
            </a:r>
            <a:endParaRPr lang="en-US" sz="1900" dirty="0"/>
          </a:p>
        </p:txBody>
      </p:sp>
    </p:spTree>
    <p:extLst>
      <p:ext uri="{BB962C8B-B14F-4D97-AF65-F5344CB8AC3E}">
        <p14:creationId xmlns:p14="http://schemas.microsoft.com/office/powerpoint/2010/main" val="3376658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3997EDDD-B65F-17C2-49B6-BEF39853191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4B753F92-C1B6-C5AE-E6D9-A81FE185913B}"/>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Key Features of Acyclic Traffic Signal Control</a:t>
            </a:r>
            <a:endParaRPr lang="en-US" noProof="0" dirty="0"/>
          </a:p>
        </p:txBody>
      </p:sp>
      <p:sp>
        <p:nvSpPr>
          <p:cNvPr id="97" name="Google Shape;97;p2">
            <a:extLst>
              <a:ext uri="{FF2B5EF4-FFF2-40B4-BE49-F238E27FC236}">
                <a16:creationId xmlns:a16="http://schemas.microsoft.com/office/drawing/2014/main" id="{BEC3DDDE-C16D-9C62-0E44-1808B3E05917}"/>
              </a:ext>
            </a:extLst>
          </p:cNvPr>
          <p:cNvSpPr txBox="1">
            <a:spLocks noGrp="1"/>
          </p:cNvSpPr>
          <p:nvPr>
            <p:ph type="body" idx="1"/>
          </p:nvPr>
        </p:nvSpPr>
        <p:spPr>
          <a:xfrm>
            <a:off x="110532" y="1192430"/>
            <a:ext cx="6481187"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No Fixed Cycle – There is no recurring, periodic operating scheme. Traffic signals change in response to the current demand for passage.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Dynamic Control – Real-time control algorithms analyze data from detectors and decide on the sequence and duration of phases.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Variable Phase Sequence – The order of phases is not fixed. The system can switch between phases in any sequence.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Variable Phase Duration – The length of each phase is dynamically adjusted. If detectors identify a large number of vehicles waiting for a green signal in a given direction, the phase for that direction will be extended.</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Algorithm Complexity – Acyclic signal control requires advanced algorithms capable of processing large amounts of data from traffic detectors and making optimal decisions in real time.</a:t>
            </a:r>
            <a:endParaRPr lang="en-US" sz="1900" dirty="0"/>
          </a:p>
        </p:txBody>
      </p:sp>
      <p:pic>
        <p:nvPicPr>
          <p:cNvPr id="2" name="Picture 3" descr="Rysunek przedstawia schemat blokowy, zatytułowany &quot;Rysunek 2: Kolejność faz&quot;, ilustrujący kolejność przełączania faz w systemie sygnalizacji świetlnej. Schemat składa się z trzech okręgów połączonych strzałkami, symbolizujących trzy różne fazy lub grupy faz.&#10;&#10;Okręgi są ponumerowane: 1, 2 i 3.  Wewnątrz każdego okręgu znajdują się oznaczenia &quot;K1&quot;, &quot;K2&quot;, &quot;K3&quot;, &quot;K4&quot;, &quot;K5&quot; i &quot;S5&quot;, które  reprezentują poszczególne kierunki ruchu lub ich kombinacje sterowane w danej fazie.  Strzałki wskazują kolejność przełączania między fazami.&#10;&#10;Kolejność przełączania faz jest acykliczna.  Z okręgu numer 1 sygnał przechodzi do okręgu numer 3, następnie do okręgu numer 2, a z okręgu numer 2 z powrotem do okręgu numer 1 oraz na odwrót. To sugeruje, że system sygnalizacji pracuje w sposób acykliczny, przełączając się między tymi trzema fazami/grupami faz w różnej kolejności i z możliwością pominięcia którejś z faz. ">
            <a:extLst>
              <a:ext uri="{FF2B5EF4-FFF2-40B4-BE49-F238E27FC236}">
                <a16:creationId xmlns:a16="http://schemas.microsoft.com/office/drawing/2014/main" id="{83F173D4-1255-6F8A-A85A-33EF619755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0876" y="1192430"/>
            <a:ext cx="5661123" cy="48968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Prostokąt 2">
            <a:extLst>
              <a:ext uri="{FF2B5EF4-FFF2-40B4-BE49-F238E27FC236}">
                <a16:creationId xmlns:a16="http://schemas.microsoft.com/office/drawing/2014/main" id="{829BA0BB-7467-BE2D-2134-0822D6AD5E49}"/>
              </a:ext>
            </a:extLst>
          </p:cNvPr>
          <p:cNvSpPr/>
          <p:nvPr/>
        </p:nvSpPr>
        <p:spPr>
          <a:xfrm>
            <a:off x="6400800" y="1045029"/>
            <a:ext cx="4089679" cy="5526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3">
            <a:extLst>
              <a:ext uri="{FF2B5EF4-FFF2-40B4-BE49-F238E27FC236}">
                <a16:creationId xmlns:a16="http://schemas.microsoft.com/office/drawing/2014/main" id="{AF7211F3-CED3-0EE5-E415-9925EFAF6A7D}"/>
              </a:ext>
            </a:extLst>
          </p:cNvPr>
          <p:cNvSpPr/>
          <p:nvPr/>
        </p:nvSpPr>
        <p:spPr>
          <a:xfrm>
            <a:off x="7751380" y="5818342"/>
            <a:ext cx="4089679" cy="5526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prawo 4">
            <a:extLst>
              <a:ext uri="{FF2B5EF4-FFF2-40B4-BE49-F238E27FC236}">
                <a16:creationId xmlns:a16="http://schemas.microsoft.com/office/drawing/2014/main" id="{58DA4A23-3ABA-EB5B-08B8-2CD032E5A91B}"/>
              </a:ext>
            </a:extLst>
          </p:cNvPr>
          <p:cNvSpPr/>
          <p:nvPr/>
        </p:nvSpPr>
        <p:spPr>
          <a:xfrm>
            <a:off x="6400800" y="3429000"/>
            <a:ext cx="1524000" cy="1865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00882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DB3AF447-33F9-9765-7CB4-DA1396B1918E}"/>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FE372C68-AD94-BFF1-F3DA-0CB4DE30D99B}"/>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Types of Acyclic Traffic Signal Control</a:t>
            </a:r>
            <a:endParaRPr lang="en-US" noProof="0" dirty="0"/>
          </a:p>
        </p:txBody>
      </p:sp>
      <p:sp>
        <p:nvSpPr>
          <p:cNvPr id="97" name="Google Shape;97;p2">
            <a:extLst>
              <a:ext uri="{FF2B5EF4-FFF2-40B4-BE49-F238E27FC236}">
                <a16:creationId xmlns:a16="http://schemas.microsoft.com/office/drawing/2014/main" id="{4C4C45E4-7683-D879-B02E-80EEB9C0FC02}"/>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Demand-Actuated Control – The simplest form of acyclic traffic signal control. The green signal is activated only when a vehicle is detected waiting to pass. After the vehicle has passed, the signal returns to red. This type of control is most often used at intersections with low traffic volumes or at pedestrian/bicycle crossings.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Adaptive Control – These systems use advanced algorithms that take into account multiple variables such as traffic volume, queue length, vehicle speeds, and turning movements. The algorithms dynamically adjust the order and duration of phases to optimize traffic flow.</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Model-Based Control – These systems use mathematical traffic flow models to predict future demand. This allows proactive signal adjustments, preventing congestion from forming.</a:t>
            </a:r>
            <a:endParaRPr lang="en-US" sz="1900" dirty="0"/>
          </a:p>
        </p:txBody>
      </p:sp>
    </p:spTree>
    <p:extLst>
      <p:ext uri="{BB962C8B-B14F-4D97-AF65-F5344CB8AC3E}">
        <p14:creationId xmlns:p14="http://schemas.microsoft.com/office/powerpoint/2010/main" val="1317433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8BA11311-F80E-3970-E36C-AE6717D435AB}"/>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56BF74CC-CEE8-EBB9-E914-B26F0FDCEC2D}"/>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Demand-Actuated Control</a:t>
            </a:r>
            <a:endParaRPr lang="en-US" noProof="0" dirty="0"/>
          </a:p>
        </p:txBody>
      </p:sp>
      <p:pic>
        <p:nvPicPr>
          <p:cNvPr id="4" name="Picture 2" descr="Rysunek przedstawia schemat blokowy algorytmu sterowania sygnalizacją świetlną, oznaczony jako &quot;Graf sterowania Program P1&quot;.  Schemat ilustruje przebieg działania programu w zależności od detekcji pieszych.&#10;&#10;Schemat rozpoczyna się od bloku prostokątnego z  poziomymi liniami, symbolizującymi jezdnię z dwoma pasami ruchu po jednym w każdą stronę.  Nad jezdnią znajduje się strzałka skierowana w dół, oznaczająca oczekiwanie przez pieszego na przejście, podobnie pod jezdnią (możliwość przejścia pieszych w dwie strony).  Pod blokiem znajduje się napis &quot;stan ustalony faza 1&quot;, sugerujący, że jest to początkowy stan sygnalizacji.&#10;&#10;Następnie, sygnał przechodzi do rombu decyzyjnego z napisem &quot;Detekcja pieszych W(P1)&quot;.  Z rombu wychodzą dwie gałęzie:&#10;&#10;TAK: Jeśli detekcja pieszych jest pozytywna, sygnał przechodzi do kolejnego prostokątnego bloku z poziomymi liniami, symbolizującymi ponownie pasy ruchu. W tym bloku znajduje się pionowa linia z dwoma strzałkami, wskazująca na zmianę sygnalizacji.  Pod blokiem jest napis &quot;faza 2&quot;, co oznacza przejście do innej fazy sygnalizacji, dającej pierwszeństwo pieszym.&#10;&#10;NIE: Jeśli detekcja pieszych jest negatywna, sygnał pomija blok &quot;faza 2&quot; i powraca do stanu &quot;stan ustalony faza 1&quot;, kontynuując działanie w pierwszej fazie.&#10;&#10;Po bloku &quot;faza 2&quot; sygnał wychodzi z algorytmu.  Po prawej stronie schematu znajdują się trzy małe symbole, które mogą reprezentować wejścia sygnałów z detektorów.&#10;&#10;Podsumowując, schemat przedstawia prosty algorytm, w którym sygnalizacja przełącza się z fazy 1 do fazy 2 tylko wtedy, gdy wykryta zostanie obecność pieszych.  W przeciwnym wypadku sygnalizacja pozostaje w fazie 1.  Schemat jest uproszczony i nie uwzględnia wszystkich możliwych sytuacji i stanów sygnalizacji.">
            <a:extLst>
              <a:ext uri="{FF2B5EF4-FFF2-40B4-BE49-F238E27FC236}">
                <a16:creationId xmlns:a16="http://schemas.microsoft.com/office/drawing/2014/main" id="{F4FD81D5-11CE-BF0A-8C23-339365A0C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04503"/>
            <a:ext cx="3112204" cy="615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a:extLst>
              <a:ext uri="{FF2B5EF4-FFF2-40B4-BE49-F238E27FC236}">
                <a16:creationId xmlns:a16="http://schemas.microsoft.com/office/drawing/2014/main" id="{6F6F358A-1B6C-564C-6CF3-8E94C6C31722}"/>
              </a:ext>
            </a:extLst>
          </p:cNvPr>
          <p:cNvSpPr txBox="1"/>
          <p:nvPr/>
        </p:nvSpPr>
        <p:spPr>
          <a:xfrm>
            <a:off x="6495393" y="676213"/>
            <a:ext cx="1881352" cy="521966"/>
          </a:xfrm>
          <a:prstGeom prst="rect">
            <a:avLst/>
          </a:prstGeom>
          <a:solidFill>
            <a:schemeClr val="lt1"/>
          </a:solidFill>
        </p:spPr>
        <p:txBody>
          <a:bodyPr wrap="square" rtlCol="0">
            <a:spAutoFit/>
          </a:bodyPr>
          <a:lstStyle/>
          <a:p>
            <a:r>
              <a:rPr lang="pl-PL" b="1" dirty="0"/>
              <a:t>Control </a:t>
            </a:r>
            <a:r>
              <a:rPr lang="pl-PL" b="1" dirty="0" err="1"/>
              <a:t>Graph</a:t>
            </a:r>
            <a:r>
              <a:rPr lang="pl-PL" b="1" dirty="0"/>
              <a:t> Program P1</a:t>
            </a:r>
          </a:p>
        </p:txBody>
      </p:sp>
      <p:sp>
        <p:nvSpPr>
          <p:cNvPr id="6" name="pole tekstowe 5">
            <a:extLst>
              <a:ext uri="{FF2B5EF4-FFF2-40B4-BE49-F238E27FC236}">
                <a16:creationId xmlns:a16="http://schemas.microsoft.com/office/drawing/2014/main" id="{40CF3D8F-B898-4F1F-9FF4-2623EDAE240F}"/>
              </a:ext>
            </a:extLst>
          </p:cNvPr>
          <p:cNvSpPr txBox="1"/>
          <p:nvPr/>
        </p:nvSpPr>
        <p:spPr>
          <a:xfrm>
            <a:off x="6495393" y="2918909"/>
            <a:ext cx="1723697" cy="276999"/>
          </a:xfrm>
          <a:prstGeom prst="rect">
            <a:avLst/>
          </a:prstGeom>
          <a:solidFill>
            <a:schemeClr val="lt1"/>
          </a:solidFill>
        </p:spPr>
        <p:txBody>
          <a:bodyPr wrap="square" rtlCol="0">
            <a:spAutoFit/>
          </a:bodyPr>
          <a:lstStyle/>
          <a:p>
            <a:r>
              <a:rPr lang="pl-PL" sz="1200" b="1" dirty="0" err="1"/>
              <a:t>steady</a:t>
            </a:r>
            <a:r>
              <a:rPr lang="pl-PL" sz="1200" b="1" dirty="0"/>
              <a:t> </a:t>
            </a:r>
            <a:r>
              <a:rPr lang="pl-PL" sz="1200" b="1" dirty="0" err="1"/>
              <a:t>state</a:t>
            </a:r>
            <a:r>
              <a:rPr lang="pl-PL" sz="1200" b="1" dirty="0"/>
              <a:t> </a:t>
            </a:r>
            <a:r>
              <a:rPr lang="pl-PL" sz="1200" b="1" dirty="0" err="1"/>
              <a:t>phase</a:t>
            </a:r>
            <a:r>
              <a:rPr lang="pl-PL" sz="1200" b="1" dirty="0"/>
              <a:t> 1</a:t>
            </a:r>
          </a:p>
        </p:txBody>
      </p:sp>
      <p:sp>
        <p:nvSpPr>
          <p:cNvPr id="7" name="pole tekstowe 6">
            <a:extLst>
              <a:ext uri="{FF2B5EF4-FFF2-40B4-BE49-F238E27FC236}">
                <a16:creationId xmlns:a16="http://schemas.microsoft.com/office/drawing/2014/main" id="{15C349E5-A501-0F5C-8A6D-8658428F59AC}"/>
              </a:ext>
            </a:extLst>
          </p:cNvPr>
          <p:cNvSpPr txBox="1"/>
          <p:nvPr/>
        </p:nvSpPr>
        <p:spPr>
          <a:xfrm>
            <a:off x="7924800" y="3942819"/>
            <a:ext cx="588580" cy="307777"/>
          </a:xfrm>
          <a:prstGeom prst="rect">
            <a:avLst/>
          </a:prstGeom>
          <a:solidFill>
            <a:schemeClr val="lt1"/>
          </a:solidFill>
        </p:spPr>
        <p:txBody>
          <a:bodyPr wrap="square" rtlCol="0">
            <a:spAutoFit/>
          </a:bodyPr>
          <a:lstStyle/>
          <a:p>
            <a:r>
              <a:rPr lang="pl-PL" b="1" dirty="0"/>
              <a:t>No</a:t>
            </a:r>
          </a:p>
        </p:txBody>
      </p:sp>
      <p:sp>
        <p:nvSpPr>
          <p:cNvPr id="8" name="pole tekstowe 7">
            <a:extLst>
              <a:ext uri="{FF2B5EF4-FFF2-40B4-BE49-F238E27FC236}">
                <a16:creationId xmlns:a16="http://schemas.microsoft.com/office/drawing/2014/main" id="{FC5DED33-D092-B7FF-30DF-848E19D79F71}"/>
              </a:ext>
            </a:extLst>
          </p:cNvPr>
          <p:cNvSpPr txBox="1"/>
          <p:nvPr/>
        </p:nvSpPr>
        <p:spPr>
          <a:xfrm>
            <a:off x="6768661" y="4702514"/>
            <a:ext cx="557049" cy="307777"/>
          </a:xfrm>
          <a:prstGeom prst="rect">
            <a:avLst/>
          </a:prstGeom>
          <a:solidFill>
            <a:schemeClr val="lt1"/>
          </a:solidFill>
        </p:spPr>
        <p:txBody>
          <a:bodyPr wrap="square" rtlCol="0">
            <a:spAutoFit/>
          </a:bodyPr>
          <a:lstStyle/>
          <a:p>
            <a:r>
              <a:rPr lang="pl-PL" b="1" dirty="0" err="1"/>
              <a:t>Yes</a:t>
            </a:r>
            <a:endParaRPr lang="pl-PL" b="1" dirty="0"/>
          </a:p>
        </p:txBody>
      </p:sp>
      <p:sp>
        <p:nvSpPr>
          <p:cNvPr id="9" name="pole tekstowe 8">
            <a:extLst>
              <a:ext uri="{FF2B5EF4-FFF2-40B4-BE49-F238E27FC236}">
                <a16:creationId xmlns:a16="http://schemas.microsoft.com/office/drawing/2014/main" id="{1C9B203C-63A0-34A6-6ACF-D65EA72A0847}"/>
              </a:ext>
            </a:extLst>
          </p:cNvPr>
          <p:cNvSpPr txBox="1"/>
          <p:nvPr/>
        </p:nvSpPr>
        <p:spPr>
          <a:xfrm>
            <a:off x="6768662" y="6045720"/>
            <a:ext cx="1072056" cy="307777"/>
          </a:xfrm>
          <a:prstGeom prst="rect">
            <a:avLst/>
          </a:prstGeom>
          <a:solidFill>
            <a:schemeClr val="lt1"/>
          </a:solidFill>
        </p:spPr>
        <p:txBody>
          <a:bodyPr wrap="square" rtlCol="0">
            <a:spAutoFit/>
          </a:bodyPr>
          <a:lstStyle/>
          <a:p>
            <a:r>
              <a:rPr lang="pl-PL" b="1" dirty="0" err="1"/>
              <a:t>phase</a:t>
            </a:r>
            <a:r>
              <a:rPr lang="pl-PL" b="1" dirty="0"/>
              <a:t> 2</a:t>
            </a:r>
          </a:p>
        </p:txBody>
      </p:sp>
      <p:sp>
        <p:nvSpPr>
          <p:cNvPr id="10" name="pole tekstowe 9">
            <a:extLst>
              <a:ext uri="{FF2B5EF4-FFF2-40B4-BE49-F238E27FC236}">
                <a16:creationId xmlns:a16="http://schemas.microsoft.com/office/drawing/2014/main" id="{57E0E113-68C4-C950-2608-3E66E38CF81E}"/>
              </a:ext>
            </a:extLst>
          </p:cNvPr>
          <p:cNvSpPr txBox="1"/>
          <p:nvPr/>
        </p:nvSpPr>
        <p:spPr>
          <a:xfrm>
            <a:off x="6905295" y="4056184"/>
            <a:ext cx="903891" cy="430887"/>
          </a:xfrm>
          <a:prstGeom prst="rect">
            <a:avLst/>
          </a:prstGeom>
          <a:solidFill>
            <a:schemeClr val="lt1"/>
          </a:solidFill>
        </p:spPr>
        <p:txBody>
          <a:bodyPr wrap="square" rtlCol="0">
            <a:spAutoFit/>
          </a:bodyPr>
          <a:lstStyle/>
          <a:p>
            <a:r>
              <a:rPr lang="pl-PL" sz="1050" b="1" dirty="0" err="1"/>
              <a:t>Pedestrian</a:t>
            </a:r>
            <a:r>
              <a:rPr lang="pl-PL" sz="1050" b="1" dirty="0"/>
              <a:t> </a:t>
            </a:r>
            <a:r>
              <a:rPr lang="pl-PL" sz="1050" b="1" dirty="0" err="1"/>
              <a:t>detection</a:t>
            </a:r>
            <a:endParaRPr lang="pl-PL" sz="1050" b="1" dirty="0"/>
          </a:p>
        </p:txBody>
      </p:sp>
    </p:spTree>
    <p:extLst>
      <p:ext uri="{BB962C8B-B14F-4D97-AF65-F5344CB8AC3E}">
        <p14:creationId xmlns:p14="http://schemas.microsoft.com/office/powerpoint/2010/main" val="3861962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2839A62-9274-0ECD-71A2-E858BE88A280}"/>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D19B1B3-216E-27FC-EA95-1ADBC48922CB}"/>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Advantages </a:t>
            </a:r>
            <a:r>
              <a:rPr lang="pl-PL" sz="3600" dirty="0"/>
              <a:t>and </a:t>
            </a:r>
            <a:r>
              <a:rPr lang="pl-PL" sz="3600" dirty="0" err="1"/>
              <a:t>Disadvantages</a:t>
            </a:r>
            <a:r>
              <a:rPr lang="pl-PL" sz="3600" dirty="0"/>
              <a:t> </a:t>
            </a:r>
            <a:r>
              <a:rPr lang="en-US" sz="3600" dirty="0"/>
              <a:t>of Acyclic Traffic Signal Control</a:t>
            </a:r>
            <a:endParaRPr lang="en-US" noProof="0" dirty="0"/>
          </a:p>
        </p:txBody>
      </p:sp>
      <p:graphicFrame>
        <p:nvGraphicFramePr>
          <p:cNvPr id="4" name="Tabela 3">
            <a:extLst>
              <a:ext uri="{FF2B5EF4-FFF2-40B4-BE49-F238E27FC236}">
                <a16:creationId xmlns:a16="http://schemas.microsoft.com/office/drawing/2014/main" id="{5FB1B0DA-769C-34F5-E5C6-8195736B97C1}"/>
              </a:ext>
            </a:extLst>
          </p:cNvPr>
          <p:cNvGraphicFramePr>
            <a:graphicFrameLocks noGrp="1"/>
          </p:cNvGraphicFramePr>
          <p:nvPr>
            <p:extLst>
              <p:ext uri="{D42A27DB-BD31-4B8C-83A1-F6EECF244321}">
                <p14:modId xmlns:p14="http://schemas.microsoft.com/office/powerpoint/2010/main" val="948958553"/>
              </p:ext>
            </p:extLst>
          </p:nvPr>
        </p:nvGraphicFramePr>
        <p:xfrm>
          <a:off x="922283" y="1338995"/>
          <a:ext cx="10515600" cy="4724400"/>
        </p:xfrm>
        <a:graphic>
          <a:graphicData uri="http://schemas.openxmlformats.org/drawingml/2006/table">
            <a:tbl>
              <a:tblPr/>
              <a:tblGrid>
                <a:gridCol w="5257800">
                  <a:extLst>
                    <a:ext uri="{9D8B030D-6E8A-4147-A177-3AD203B41FA5}">
                      <a16:colId xmlns:a16="http://schemas.microsoft.com/office/drawing/2014/main" val="2358687142"/>
                    </a:ext>
                  </a:extLst>
                </a:gridCol>
                <a:gridCol w="5257800">
                  <a:extLst>
                    <a:ext uri="{9D8B030D-6E8A-4147-A177-3AD203B41FA5}">
                      <a16:colId xmlns:a16="http://schemas.microsoft.com/office/drawing/2014/main" val="424110222"/>
                    </a:ext>
                  </a:extLst>
                </a:gridCol>
              </a:tblGrid>
              <a:tr h="0">
                <a:tc>
                  <a:txBody>
                    <a:bodyPr/>
                    <a:lstStyle/>
                    <a:p>
                      <a:pPr>
                        <a:buNone/>
                      </a:pPr>
                      <a:r>
                        <a:rPr lang="en-US" sz="2000" b="1"/>
                        <a:t>Advantages of Acyclic Traffic Signal Control</a:t>
                      </a:r>
                      <a:endParaRPr lang="en-US" sz="2000"/>
                    </a:p>
                  </a:txBody>
                  <a:tcPr anchor="ctr">
                    <a:lnL>
                      <a:noFill/>
                    </a:lnL>
                    <a:lnR>
                      <a:noFill/>
                    </a:lnR>
                    <a:lnT>
                      <a:noFill/>
                    </a:lnT>
                    <a:lnB>
                      <a:noFill/>
                    </a:lnB>
                    <a:noFill/>
                  </a:tcPr>
                </a:tc>
                <a:tc>
                  <a:txBody>
                    <a:bodyPr/>
                    <a:lstStyle/>
                    <a:p>
                      <a:pPr>
                        <a:buNone/>
                      </a:pPr>
                      <a:r>
                        <a:rPr lang="en-US" sz="2000" b="1"/>
                        <a:t>Disadvantages of Acyclic Traffic Signal Control</a:t>
                      </a:r>
                      <a:endParaRPr lang="en-US" sz="2000"/>
                    </a:p>
                  </a:txBody>
                  <a:tcPr anchor="ctr">
                    <a:lnL>
                      <a:noFill/>
                    </a:lnL>
                    <a:lnR>
                      <a:noFill/>
                    </a:lnR>
                    <a:lnT>
                      <a:noFill/>
                    </a:lnT>
                    <a:lnB>
                      <a:noFill/>
                    </a:lnB>
                    <a:noFill/>
                  </a:tcPr>
                </a:tc>
                <a:extLst>
                  <a:ext uri="{0D108BD9-81ED-4DB2-BD59-A6C34878D82A}">
                    <a16:rowId xmlns:a16="http://schemas.microsoft.com/office/drawing/2014/main" val="154839598"/>
                  </a:ext>
                </a:extLst>
              </a:tr>
              <a:tr h="0">
                <a:tc>
                  <a:txBody>
                    <a:bodyPr/>
                    <a:lstStyle/>
                    <a:p>
                      <a:pPr>
                        <a:buNone/>
                      </a:pPr>
                      <a:r>
                        <a:rPr lang="en-US" sz="2000" b="1"/>
                        <a:t>Higher efficiency</a:t>
                      </a:r>
                      <a:r>
                        <a:rPr lang="en-US" sz="2000"/>
                        <a:t> – Better adapts to changing traffic conditions, minimizing congestion and waiting times.</a:t>
                      </a:r>
                    </a:p>
                  </a:txBody>
                  <a:tcPr anchor="ctr">
                    <a:lnL>
                      <a:noFill/>
                    </a:lnL>
                    <a:lnR>
                      <a:noFill/>
                    </a:lnR>
                    <a:lnT>
                      <a:noFill/>
                    </a:lnT>
                    <a:lnB>
                      <a:noFill/>
                    </a:lnB>
                    <a:noFill/>
                  </a:tcPr>
                </a:tc>
                <a:tc>
                  <a:txBody>
                    <a:bodyPr/>
                    <a:lstStyle/>
                    <a:p>
                      <a:pPr>
                        <a:buNone/>
                      </a:pPr>
                      <a:r>
                        <a:rPr lang="en-US" sz="2000" b="1"/>
                        <a:t>Complexity</a:t>
                      </a:r>
                      <a:r>
                        <a:rPr lang="en-US" sz="2000"/>
                        <a:t> – Implementation and maintenance of such systems are more complicated and costly.</a:t>
                      </a:r>
                    </a:p>
                  </a:txBody>
                  <a:tcPr anchor="ctr">
                    <a:lnL>
                      <a:noFill/>
                    </a:lnL>
                    <a:lnR>
                      <a:noFill/>
                    </a:lnR>
                    <a:lnT>
                      <a:noFill/>
                    </a:lnT>
                    <a:lnB>
                      <a:noFill/>
                    </a:lnB>
                    <a:noFill/>
                  </a:tcPr>
                </a:tc>
                <a:extLst>
                  <a:ext uri="{0D108BD9-81ED-4DB2-BD59-A6C34878D82A}">
                    <a16:rowId xmlns:a16="http://schemas.microsoft.com/office/drawing/2014/main" val="1430101971"/>
                  </a:ext>
                </a:extLst>
              </a:tr>
              <a:tr h="0">
                <a:tc>
                  <a:txBody>
                    <a:bodyPr/>
                    <a:lstStyle/>
                    <a:p>
                      <a:pPr>
                        <a:buNone/>
                      </a:pPr>
                      <a:r>
                        <a:rPr lang="en-US" sz="2000" b="1"/>
                        <a:t>Throughput optimization</a:t>
                      </a:r>
                      <a:r>
                        <a:rPr lang="en-US" sz="2000"/>
                        <a:t> – Ability to handle a greater number of vehicles and other road users per unit of time.</a:t>
                      </a:r>
                    </a:p>
                  </a:txBody>
                  <a:tcPr anchor="ctr">
                    <a:lnL>
                      <a:noFill/>
                    </a:lnL>
                    <a:lnR>
                      <a:noFill/>
                    </a:lnR>
                    <a:lnT>
                      <a:noFill/>
                    </a:lnT>
                    <a:lnB>
                      <a:noFill/>
                    </a:lnB>
                    <a:noFill/>
                  </a:tcPr>
                </a:tc>
                <a:tc>
                  <a:txBody>
                    <a:bodyPr/>
                    <a:lstStyle/>
                    <a:p>
                      <a:pPr>
                        <a:buNone/>
                      </a:pPr>
                      <a:r>
                        <a:rPr lang="en-US" sz="2000" b="1"/>
                        <a:t>Lower predictability</a:t>
                      </a:r>
                      <a:r>
                        <a:rPr lang="en-US" sz="2000"/>
                        <a:t> – Drivers may find it difficult to anticipate signal behavior, which can lead to frustration and uncertainty.</a:t>
                      </a:r>
                    </a:p>
                  </a:txBody>
                  <a:tcPr anchor="ctr">
                    <a:lnL>
                      <a:noFill/>
                    </a:lnL>
                    <a:lnR>
                      <a:noFill/>
                    </a:lnR>
                    <a:lnT>
                      <a:noFill/>
                    </a:lnT>
                    <a:lnB>
                      <a:noFill/>
                    </a:lnB>
                    <a:noFill/>
                  </a:tcPr>
                </a:tc>
                <a:extLst>
                  <a:ext uri="{0D108BD9-81ED-4DB2-BD59-A6C34878D82A}">
                    <a16:rowId xmlns:a16="http://schemas.microsoft.com/office/drawing/2014/main" val="1935819706"/>
                  </a:ext>
                </a:extLst>
              </a:tr>
              <a:tr h="0">
                <a:tc>
                  <a:txBody>
                    <a:bodyPr/>
                    <a:lstStyle/>
                    <a:p>
                      <a:pPr>
                        <a:buNone/>
                      </a:pPr>
                      <a:r>
                        <a:rPr lang="en-US" sz="2000" b="1"/>
                        <a:t>Improved driving comfort</a:t>
                      </a:r>
                      <a:r>
                        <a:rPr lang="en-US" sz="2000"/>
                        <a:t> – Smoother traffic flow and shorter waiting times enhance comfort for drivers.</a:t>
                      </a:r>
                    </a:p>
                  </a:txBody>
                  <a:tcPr anchor="ctr">
                    <a:lnL>
                      <a:noFill/>
                    </a:lnL>
                    <a:lnR>
                      <a:noFill/>
                    </a:lnR>
                    <a:lnT>
                      <a:noFill/>
                    </a:lnT>
                    <a:lnB>
                      <a:noFill/>
                    </a:lnB>
                    <a:noFill/>
                  </a:tcPr>
                </a:tc>
                <a:tc>
                  <a:txBody>
                    <a:bodyPr/>
                    <a:lstStyle/>
                    <a:p>
                      <a:pPr>
                        <a:buNone/>
                      </a:pPr>
                      <a:r>
                        <a:rPr lang="en-US" sz="2000" b="1"/>
                        <a:t>Hardware requirements</a:t>
                      </a:r>
                      <a:r>
                        <a:rPr lang="en-US" sz="2000"/>
                        <a:t> – Requires advanced traffic detection systems and control algorithms, along with robust data processing infrastructure.</a:t>
                      </a:r>
                    </a:p>
                  </a:txBody>
                  <a:tcPr anchor="ctr">
                    <a:lnL>
                      <a:noFill/>
                    </a:lnL>
                    <a:lnR>
                      <a:noFill/>
                    </a:lnR>
                    <a:lnT>
                      <a:noFill/>
                    </a:lnT>
                    <a:lnB>
                      <a:noFill/>
                    </a:lnB>
                    <a:noFill/>
                  </a:tcPr>
                </a:tc>
                <a:extLst>
                  <a:ext uri="{0D108BD9-81ED-4DB2-BD59-A6C34878D82A}">
                    <a16:rowId xmlns:a16="http://schemas.microsoft.com/office/drawing/2014/main" val="2142839243"/>
                  </a:ext>
                </a:extLst>
              </a:tr>
              <a:tr h="0">
                <a:tc>
                  <a:txBody>
                    <a:bodyPr/>
                    <a:lstStyle/>
                    <a:p>
                      <a:pPr>
                        <a:buNone/>
                      </a:pPr>
                      <a:r>
                        <a:rPr lang="en-US" sz="2000" b="1"/>
                        <a:t>Better safety</a:t>
                      </a:r>
                      <a:r>
                        <a:rPr lang="en-US" sz="2000"/>
                        <a:t> – Dynamic adjustment to real-time situations reduces the risk of collisions.</a:t>
                      </a:r>
                    </a:p>
                  </a:txBody>
                  <a:tcPr anchor="ctr">
                    <a:lnL>
                      <a:noFill/>
                    </a:lnL>
                    <a:lnR>
                      <a:noFill/>
                    </a:lnR>
                    <a:lnT>
                      <a:noFill/>
                    </a:lnT>
                    <a:lnB>
                      <a:noFill/>
                    </a:lnB>
                    <a:noFill/>
                  </a:tcPr>
                </a:tc>
                <a:tc>
                  <a:txBody>
                    <a:bodyPr/>
                    <a:lstStyle/>
                    <a:p>
                      <a:pPr>
                        <a:buNone/>
                      </a:pPr>
                      <a:endParaRPr lang="pl-PL" sz="2000" dirty="0"/>
                    </a:p>
                  </a:txBody>
                  <a:tcPr anchor="ctr">
                    <a:lnL>
                      <a:noFill/>
                    </a:lnL>
                    <a:lnR>
                      <a:noFill/>
                    </a:lnR>
                    <a:lnT>
                      <a:noFill/>
                    </a:lnT>
                    <a:lnB>
                      <a:noFill/>
                    </a:lnB>
                    <a:noFill/>
                  </a:tcPr>
                </a:tc>
                <a:extLst>
                  <a:ext uri="{0D108BD9-81ED-4DB2-BD59-A6C34878D82A}">
                    <a16:rowId xmlns:a16="http://schemas.microsoft.com/office/drawing/2014/main" val="2583336477"/>
                  </a:ext>
                </a:extLst>
              </a:tr>
            </a:tbl>
          </a:graphicData>
        </a:graphic>
      </p:graphicFrame>
    </p:spTree>
    <p:extLst>
      <p:ext uri="{BB962C8B-B14F-4D97-AF65-F5344CB8AC3E}">
        <p14:creationId xmlns:p14="http://schemas.microsoft.com/office/powerpoint/2010/main" val="3415220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B875977F-3C96-A573-3DF1-6BF2EC784E36}"/>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BF432DF9-A963-F25B-9888-CCF1C815056A}"/>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Multi-program Cyclic Signal Control vs. Acyclic Signal Control</a:t>
            </a:r>
            <a:endParaRPr lang="en-US" noProof="0" dirty="0"/>
          </a:p>
        </p:txBody>
      </p:sp>
      <p:graphicFrame>
        <p:nvGraphicFramePr>
          <p:cNvPr id="4" name="Tabela 3">
            <a:extLst>
              <a:ext uri="{FF2B5EF4-FFF2-40B4-BE49-F238E27FC236}">
                <a16:creationId xmlns:a16="http://schemas.microsoft.com/office/drawing/2014/main" id="{8170526D-D318-CFE8-E73E-5CA0D6A666BE}"/>
              </a:ext>
            </a:extLst>
          </p:cNvPr>
          <p:cNvGraphicFramePr>
            <a:graphicFrameLocks noGrp="1"/>
          </p:cNvGraphicFramePr>
          <p:nvPr>
            <p:extLst>
              <p:ext uri="{D42A27DB-BD31-4B8C-83A1-F6EECF244321}">
                <p14:modId xmlns:p14="http://schemas.microsoft.com/office/powerpoint/2010/main" val="2341139470"/>
              </p:ext>
            </p:extLst>
          </p:nvPr>
        </p:nvGraphicFramePr>
        <p:xfrm>
          <a:off x="515007" y="1076356"/>
          <a:ext cx="11361681" cy="5363248"/>
        </p:xfrm>
        <a:graphic>
          <a:graphicData uri="http://schemas.openxmlformats.org/drawingml/2006/table">
            <a:tbl>
              <a:tblPr/>
              <a:tblGrid>
                <a:gridCol w="3787227">
                  <a:extLst>
                    <a:ext uri="{9D8B030D-6E8A-4147-A177-3AD203B41FA5}">
                      <a16:colId xmlns:a16="http://schemas.microsoft.com/office/drawing/2014/main" val="1555915502"/>
                    </a:ext>
                  </a:extLst>
                </a:gridCol>
                <a:gridCol w="3787227">
                  <a:extLst>
                    <a:ext uri="{9D8B030D-6E8A-4147-A177-3AD203B41FA5}">
                      <a16:colId xmlns:a16="http://schemas.microsoft.com/office/drawing/2014/main" val="2482359961"/>
                    </a:ext>
                  </a:extLst>
                </a:gridCol>
                <a:gridCol w="3787227">
                  <a:extLst>
                    <a:ext uri="{9D8B030D-6E8A-4147-A177-3AD203B41FA5}">
                      <a16:colId xmlns:a16="http://schemas.microsoft.com/office/drawing/2014/main" val="3611215792"/>
                    </a:ext>
                  </a:extLst>
                </a:gridCol>
              </a:tblGrid>
              <a:tr h="304289">
                <a:tc>
                  <a:txBody>
                    <a:bodyPr/>
                    <a:lstStyle/>
                    <a:p>
                      <a:pPr>
                        <a:buNone/>
                      </a:pPr>
                      <a:r>
                        <a:rPr lang="pl-PL" sz="1600"/>
                        <a:t>Aspect</a:t>
                      </a:r>
                    </a:p>
                  </a:txBody>
                  <a:tcPr marL="91287" marR="91287" marT="45643" marB="45643" anchor="ctr">
                    <a:lnL>
                      <a:noFill/>
                    </a:lnL>
                    <a:lnR>
                      <a:noFill/>
                    </a:lnR>
                    <a:lnT>
                      <a:noFill/>
                    </a:lnT>
                    <a:lnB>
                      <a:noFill/>
                    </a:lnB>
                    <a:noFill/>
                  </a:tcPr>
                </a:tc>
                <a:tc>
                  <a:txBody>
                    <a:bodyPr/>
                    <a:lstStyle/>
                    <a:p>
                      <a:pPr>
                        <a:buNone/>
                      </a:pPr>
                      <a:r>
                        <a:rPr lang="pl-PL" sz="1600"/>
                        <a:t>Multi-program Cyclic Signal Control</a:t>
                      </a:r>
                    </a:p>
                  </a:txBody>
                  <a:tcPr marL="91287" marR="91287" marT="45643" marB="45643" anchor="ctr">
                    <a:lnL>
                      <a:noFill/>
                    </a:lnL>
                    <a:lnR>
                      <a:noFill/>
                    </a:lnR>
                    <a:lnT>
                      <a:noFill/>
                    </a:lnT>
                    <a:lnB>
                      <a:noFill/>
                    </a:lnB>
                    <a:noFill/>
                  </a:tcPr>
                </a:tc>
                <a:tc>
                  <a:txBody>
                    <a:bodyPr/>
                    <a:lstStyle/>
                    <a:p>
                      <a:pPr>
                        <a:buNone/>
                      </a:pPr>
                      <a:r>
                        <a:rPr lang="pl-PL" sz="1600"/>
                        <a:t>Acyclic Signal Control</a:t>
                      </a:r>
                    </a:p>
                  </a:txBody>
                  <a:tcPr marL="91287" marR="91287" marT="45643" marB="45643" anchor="ctr">
                    <a:lnL>
                      <a:noFill/>
                    </a:lnL>
                    <a:lnR>
                      <a:noFill/>
                    </a:lnR>
                    <a:lnT>
                      <a:noFill/>
                    </a:lnT>
                    <a:lnB>
                      <a:noFill/>
                    </a:lnB>
                    <a:noFill/>
                  </a:tcPr>
                </a:tc>
                <a:extLst>
                  <a:ext uri="{0D108BD9-81ED-4DB2-BD59-A6C34878D82A}">
                    <a16:rowId xmlns:a16="http://schemas.microsoft.com/office/drawing/2014/main" val="1564111870"/>
                  </a:ext>
                </a:extLst>
              </a:tr>
              <a:tr h="517292">
                <a:tc>
                  <a:txBody>
                    <a:bodyPr/>
                    <a:lstStyle/>
                    <a:p>
                      <a:pPr>
                        <a:buNone/>
                      </a:pPr>
                      <a:r>
                        <a:rPr lang="pl-PL" sz="1600" b="1"/>
                        <a:t>Cycle structure</a:t>
                      </a:r>
                      <a:endParaRPr lang="pl-PL" sz="1600"/>
                    </a:p>
                  </a:txBody>
                  <a:tcPr marL="91287" marR="91287" marT="45643" marB="45643" anchor="ctr">
                    <a:lnL>
                      <a:noFill/>
                    </a:lnL>
                    <a:lnR>
                      <a:noFill/>
                    </a:lnR>
                    <a:lnT>
                      <a:noFill/>
                    </a:lnT>
                    <a:lnB>
                      <a:noFill/>
                    </a:lnB>
                    <a:noFill/>
                  </a:tcPr>
                </a:tc>
                <a:tc>
                  <a:txBody>
                    <a:bodyPr/>
                    <a:lstStyle/>
                    <a:p>
                      <a:pPr>
                        <a:buNone/>
                      </a:pPr>
                      <a:r>
                        <a:rPr lang="en-US" sz="1600"/>
                        <a:t>Operates in fixed, repeatable cycles within each program.</a:t>
                      </a:r>
                    </a:p>
                  </a:txBody>
                  <a:tcPr marL="91287" marR="91287" marT="45643" marB="45643" anchor="ctr">
                    <a:lnL>
                      <a:noFill/>
                    </a:lnL>
                    <a:lnR>
                      <a:noFill/>
                    </a:lnR>
                    <a:lnT>
                      <a:noFill/>
                    </a:lnT>
                    <a:lnB>
                      <a:noFill/>
                    </a:lnB>
                    <a:noFill/>
                  </a:tcPr>
                </a:tc>
                <a:tc>
                  <a:txBody>
                    <a:bodyPr/>
                    <a:lstStyle/>
                    <a:p>
                      <a:pPr>
                        <a:buNone/>
                      </a:pPr>
                      <a:r>
                        <a:rPr lang="pl-PL" sz="1600"/>
                        <a:t>No fixed, repeatable cycles.</a:t>
                      </a:r>
                    </a:p>
                  </a:txBody>
                  <a:tcPr marL="91287" marR="91287" marT="45643" marB="45643" anchor="ctr">
                    <a:lnL>
                      <a:noFill/>
                    </a:lnL>
                    <a:lnR>
                      <a:noFill/>
                    </a:lnR>
                    <a:lnT>
                      <a:noFill/>
                    </a:lnT>
                    <a:lnB>
                      <a:noFill/>
                    </a:lnB>
                    <a:noFill/>
                  </a:tcPr>
                </a:tc>
                <a:extLst>
                  <a:ext uri="{0D108BD9-81ED-4DB2-BD59-A6C34878D82A}">
                    <a16:rowId xmlns:a16="http://schemas.microsoft.com/office/drawing/2014/main" val="3926692722"/>
                  </a:ext>
                </a:extLst>
              </a:tr>
              <a:tr h="730294">
                <a:tc>
                  <a:txBody>
                    <a:bodyPr/>
                    <a:lstStyle/>
                    <a:p>
                      <a:pPr>
                        <a:buNone/>
                      </a:pPr>
                      <a:r>
                        <a:rPr lang="pl-PL" sz="1600" b="1"/>
                        <a:t>Program switching</a:t>
                      </a:r>
                      <a:endParaRPr lang="pl-PL" sz="1600"/>
                    </a:p>
                  </a:txBody>
                  <a:tcPr marL="91287" marR="91287" marT="45643" marB="45643" anchor="ctr">
                    <a:lnL>
                      <a:noFill/>
                    </a:lnL>
                    <a:lnR>
                      <a:noFill/>
                    </a:lnR>
                    <a:lnT>
                      <a:noFill/>
                    </a:lnT>
                    <a:lnB>
                      <a:noFill/>
                    </a:lnB>
                    <a:noFill/>
                  </a:tcPr>
                </a:tc>
                <a:tc>
                  <a:txBody>
                    <a:bodyPr/>
                    <a:lstStyle/>
                    <a:p>
                      <a:pPr>
                        <a:buNone/>
                      </a:pPr>
                      <a:r>
                        <a:rPr lang="en-US" sz="1600"/>
                        <a:t>Program changes occur only at defined switching points between programs, not within a cycle.</a:t>
                      </a:r>
                    </a:p>
                  </a:txBody>
                  <a:tcPr marL="91287" marR="91287" marT="45643" marB="45643" anchor="ctr">
                    <a:lnL>
                      <a:noFill/>
                    </a:lnL>
                    <a:lnR>
                      <a:noFill/>
                    </a:lnR>
                    <a:lnT>
                      <a:noFill/>
                    </a:lnT>
                    <a:lnB>
                      <a:noFill/>
                    </a:lnB>
                    <a:noFill/>
                  </a:tcPr>
                </a:tc>
                <a:tc>
                  <a:txBody>
                    <a:bodyPr/>
                    <a:lstStyle/>
                    <a:p>
                      <a:pPr>
                        <a:buNone/>
                      </a:pPr>
                      <a:r>
                        <a:rPr lang="en-US" sz="1600"/>
                        <a:t>Phase sequence, order, and duration are modified in real time.</a:t>
                      </a:r>
                    </a:p>
                  </a:txBody>
                  <a:tcPr marL="91287" marR="91287" marT="45643" marB="45643" anchor="ctr">
                    <a:lnL>
                      <a:noFill/>
                    </a:lnL>
                    <a:lnR>
                      <a:noFill/>
                    </a:lnR>
                    <a:lnT>
                      <a:noFill/>
                    </a:lnT>
                    <a:lnB>
                      <a:noFill/>
                    </a:lnB>
                    <a:noFill/>
                  </a:tcPr>
                </a:tc>
                <a:extLst>
                  <a:ext uri="{0D108BD9-81ED-4DB2-BD59-A6C34878D82A}">
                    <a16:rowId xmlns:a16="http://schemas.microsoft.com/office/drawing/2014/main" val="3397448019"/>
                  </a:ext>
                </a:extLst>
              </a:tr>
              <a:tr h="517292">
                <a:tc>
                  <a:txBody>
                    <a:bodyPr/>
                    <a:lstStyle/>
                    <a:p>
                      <a:pPr>
                        <a:buNone/>
                      </a:pPr>
                      <a:r>
                        <a:rPr lang="pl-PL" sz="1600" b="1"/>
                        <a:t>Phase sequence</a:t>
                      </a:r>
                      <a:endParaRPr lang="pl-PL" sz="1600"/>
                    </a:p>
                  </a:txBody>
                  <a:tcPr marL="91287" marR="91287" marT="45643" marB="45643" anchor="ctr">
                    <a:lnL>
                      <a:noFill/>
                    </a:lnL>
                    <a:lnR>
                      <a:noFill/>
                    </a:lnR>
                    <a:lnT>
                      <a:noFill/>
                    </a:lnT>
                    <a:lnB>
                      <a:noFill/>
                    </a:lnB>
                    <a:noFill/>
                  </a:tcPr>
                </a:tc>
                <a:tc>
                  <a:txBody>
                    <a:bodyPr/>
                    <a:lstStyle/>
                    <a:p>
                      <a:pPr>
                        <a:buNone/>
                      </a:pPr>
                      <a:r>
                        <a:rPr lang="en-US" sz="1600"/>
                        <a:t>Predefined and repeated in each program.</a:t>
                      </a:r>
                    </a:p>
                  </a:txBody>
                  <a:tcPr marL="91287" marR="91287" marT="45643" marB="45643" anchor="ctr">
                    <a:lnL>
                      <a:noFill/>
                    </a:lnL>
                    <a:lnR>
                      <a:noFill/>
                    </a:lnR>
                    <a:lnT>
                      <a:noFill/>
                    </a:lnT>
                    <a:lnB>
                      <a:noFill/>
                    </a:lnB>
                    <a:noFill/>
                  </a:tcPr>
                </a:tc>
                <a:tc>
                  <a:txBody>
                    <a:bodyPr/>
                    <a:lstStyle/>
                    <a:p>
                      <a:pPr>
                        <a:buNone/>
                      </a:pPr>
                      <a:r>
                        <a:rPr lang="pl-PL" sz="1600"/>
                        <a:t>Dynamic, depends on current traffic demand.</a:t>
                      </a:r>
                    </a:p>
                  </a:txBody>
                  <a:tcPr marL="91287" marR="91287" marT="45643" marB="45643" anchor="ctr">
                    <a:lnL>
                      <a:noFill/>
                    </a:lnL>
                    <a:lnR>
                      <a:noFill/>
                    </a:lnR>
                    <a:lnT>
                      <a:noFill/>
                    </a:lnT>
                    <a:lnB>
                      <a:noFill/>
                    </a:lnB>
                    <a:noFill/>
                  </a:tcPr>
                </a:tc>
                <a:extLst>
                  <a:ext uri="{0D108BD9-81ED-4DB2-BD59-A6C34878D82A}">
                    <a16:rowId xmlns:a16="http://schemas.microsoft.com/office/drawing/2014/main" val="1921830137"/>
                  </a:ext>
                </a:extLst>
              </a:tr>
              <a:tr h="730294">
                <a:tc>
                  <a:txBody>
                    <a:bodyPr/>
                    <a:lstStyle/>
                    <a:p>
                      <a:pPr>
                        <a:buNone/>
                      </a:pPr>
                      <a:r>
                        <a:rPr lang="pl-PL" sz="1600" b="1"/>
                        <a:t>Adaptation</a:t>
                      </a:r>
                      <a:endParaRPr lang="pl-PL" sz="1600"/>
                    </a:p>
                  </a:txBody>
                  <a:tcPr marL="91287" marR="91287" marT="45643" marB="45643" anchor="ctr">
                    <a:lnL>
                      <a:noFill/>
                    </a:lnL>
                    <a:lnR>
                      <a:noFill/>
                    </a:lnR>
                    <a:lnT>
                      <a:noFill/>
                    </a:lnT>
                    <a:lnB>
                      <a:noFill/>
                    </a:lnB>
                    <a:noFill/>
                  </a:tcPr>
                </a:tc>
                <a:tc>
                  <a:txBody>
                    <a:bodyPr/>
                    <a:lstStyle/>
                    <a:p>
                      <a:pPr>
                        <a:buNone/>
                      </a:pPr>
                      <a:r>
                        <a:rPr lang="en-US" sz="1600"/>
                        <a:t>Adaptation at the program level (e.g., different programs for peak and off-peak hours).</a:t>
                      </a:r>
                    </a:p>
                  </a:txBody>
                  <a:tcPr marL="91287" marR="91287" marT="45643" marB="45643" anchor="ctr">
                    <a:lnL>
                      <a:noFill/>
                    </a:lnL>
                    <a:lnR>
                      <a:noFill/>
                    </a:lnR>
                    <a:lnT>
                      <a:noFill/>
                    </a:lnT>
                    <a:lnB>
                      <a:noFill/>
                    </a:lnB>
                    <a:noFill/>
                  </a:tcPr>
                </a:tc>
                <a:tc>
                  <a:txBody>
                    <a:bodyPr/>
                    <a:lstStyle/>
                    <a:p>
                      <a:pPr>
                        <a:buNone/>
                      </a:pPr>
                      <a:r>
                        <a:rPr lang="en-US" sz="1600"/>
                        <a:t>Full dynamic adaptation based on real-time conditions.</a:t>
                      </a:r>
                    </a:p>
                  </a:txBody>
                  <a:tcPr marL="91287" marR="91287" marT="45643" marB="45643" anchor="ctr">
                    <a:lnL>
                      <a:noFill/>
                    </a:lnL>
                    <a:lnR>
                      <a:noFill/>
                    </a:lnR>
                    <a:lnT>
                      <a:noFill/>
                    </a:lnT>
                    <a:lnB>
                      <a:noFill/>
                    </a:lnB>
                    <a:noFill/>
                  </a:tcPr>
                </a:tc>
                <a:extLst>
                  <a:ext uri="{0D108BD9-81ED-4DB2-BD59-A6C34878D82A}">
                    <a16:rowId xmlns:a16="http://schemas.microsoft.com/office/drawing/2014/main" val="1057311173"/>
                  </a:ext>
                </a:extLst>
              </a:tr>
              <a:tr h="730294">
                <a:tc>
                  <a:txBody>
                    <a:bodyPr/>
                    <a:lstStyle/>
                    <a:p>
                      <a:pPr>
                        <a:buNone/>
                      </a:pPr>
                      <a:r>
                        <a:rPr lang="pl-PL" sz="1600" b="1"/>
                        <a:t>System behavior</a:t>
                      </a:r>
                      <a:endParaRPr lang="pl-PL" sz="1600"/>
                    </a:p>
                  </a:txBody>
                  <a:tcPr marL="91287" marR="91287" marT="45643" marB="45643" anchor="ctr">
                    <a:lnL>
                      <a:noFill/>
                    </a:lnL>
                    <a:lnR>
                      <a:noFill/>
                    </a:lnR>
                    <a:lnT>
                      <a:noFill/>
                    </a:lnT>
                    <a:lnB>
                      <a:noFill/>
                    </a:lnB>
                    <a:noFill/>
                  </a:tcPr>
                </a:tc>
                <a:tc>
                  <a:txBody>
                    <a:bodyPr/>
                    <a:lstStyle/>
                    <a:p>
                      <a:pPr>
                        <a:buNone/>
                      </a:pPr>
                      <a:r>
                        <a:rPr lang="en-US" sz="1600"/>
                        <a:t>Cyclical at the level of individual programs, but variable in overall operation depending on program selection.</a:t>
                      </a:r>
                    </a:p>
                  </a:txBody>
                  <a:tcPr marL="91287" marR="91287" marT="45643" marB="45643" anchor="ctr">
                    <a:lnL>
                      <a:noFill/>
                    </a:lnL>
                    <a:lnR>
                      <a:noFill/>
                    </a:lnR>
                    <a:lnT>
                      <a:noFill/>
                    </a:lnT>
                    <a:lnB>
                      <a:noFill/>
                    </a:lnB>
                    <a:noFill/>
                  </a:tcPr>
                </a:tc>
                <a:tc>
                  <a:txBody>
                    <a:bodyPr/>
                    <a:lstStyle/>
                    <a:p>
                      <a:pPr>
                        <a:buNone/>
                      </a:pPr>
                      <a:r>
                        <a:rPr lang="en-US" sz="1600"/>
                        <a:t>Entirely dynamic, no inherent cyclicity.</a:t>
                      </a:r>
                    </a:p>
                  </a:txBody>
                  <a:tcPr marL="91287" marR="91287" marT="45643" marB="45643" anchor="ctr">
                    <a:lnL>
                      <a:noFill/>
                    </a:lnL>
                    <a:lnR>
                      <a:noFill/>
                    </a:lnR>
                    <a:lnT>
                      <a:noFill/>
                    </a:lnT>
                    <a:lnB>
                      <a:noFill/>
                    </a:lnB>
                    <a:noFill/>
                  </a:tcPr>
                </a:tc>
                <a:extLst>
                  <a:ext uri="{0D108BD9-81ED-4DB2-BD59-A6C34878D82A}">
                    <a16:rowId xmlns:a16="http://schemas.microsoft.com/office/drawing/2014/main" val="1712227284"/>
                  </a:ext>
                </a:extLst>
              </a:tr>
              <a:tr h="517292">
                <a:tc>
                  <a:txBody>
                    <a:bodyPr/>
                    <a:lstStyle/>
                    <a:p>
                      <a:pPr>
                        <a:buNone/>
                      </a:pPr>
                      <a:r>
                        <a:rPr lang="pl-PL" sz="1600" b="1"/>
                        <a:t>Perception</a:t>
                      </a:r>
                      <a:endParaRPr lang="pl-PL" sz="1600"/>
                    </a:p>
                  </a:txBody>
                  <a:tcPr marL="91287" marR="91287" marT="45643" marB="45643" anchor="ctr">
                    <a:lnL>
                      <a:noFill/>
                    </a:lnL>
                    <a:lnR>
                      <a:noFill/>
                    </a:lnR>
                    <a:lnT>
                      <a:noFill/>
                    </a:lnT>
                    <a:lnB>
                      <a:noFill/>
                    </a:lnB>
                    <a:noFill/>
                  </a:tcPr>
                </a:tc>
                <a:tc>
                  <a:txBody>
                    <a:bodyPr/>
                    <a:lstStyle/>
                    <a:p>
                      <a:pPr>
                        <a:buNone/>
                      </a:pPr>
                      <a:r>
                        <a:rPr lang="en-US" sz="1600"/>
                        <a:t>May resemble acyclic control if programs are switched very frequently.</a:t>
                      </a:r>
                    </a:p>
                  </a:txBody>
                  <a:tcPr marL="91287" marR="91287" marT="45643" marB="45643" anchor="ctr">
                    <a:lnL>
                      <a:noFill/>
                    </a:lnL>
                    <a:lnR>
                      <a:noFill/>
                    </a:lnR>
                    <a:lnT>
                      <a:noFill/>
                    </a:lnT>
                    <a:lnB>
                      <a:noFill/>
                    </a:lnB>
                    <a:noFill/>
                  </a:tcPr>
                </a:tc>
                <a:tc>
                  <a:txBody>
                    <a:bodyPr/>
                    <a:lstStyle/>
                    <a:p>
                      <a:pPr>
                        <a:buNone/>
                      </a:pPr>
                      <a:r>
                        <a:rPr lang="en-US" sz="1600"/>
                        <a:t>Always acyclic – reacts instantly to changing traffic.</a:t>
                      </a:r>
                    </a:p>
                  </a:txBody>
                  <a:tcPr marL="91287" marR="91287" marT="45643" marB="45643" anchor="ctr">
                    <a:lnL>
                      <a:noFill/>
                    </a:lnL>
                    <a:lnR>
                      <a:noFill/>
                    </a:lnR>
                    <a:lnT>
                      <a:noFill/>
                    </a:lnT>
                    <a:lnB>
                      <a:noFill/>
                    </a:lnB>
                    <a:noFill/>
                  </a:tcPr>
                </a:tc>
                <a:extLst>
                  <a:ext uri="{0D108BD9-81ED-4DB2-BD59-A6C34878D82A}">
                    <a16:rowId xmlns:a16="http://schemas.microsoft.com/office/drawing/2014/main" val="3202826132"/>
                  </a:ext>
                </a:extLst>
              </a:tr>
              <a:tr h="304289">
                <a:tc>
                  <a:txBody>
                    <a:bodyPr/>
                    <a:lstStyle/>
                    <a:p>
                      <a:pPr>
                        <a:buNone/>
                      </a:pPr>
                      <a:r>
                        <a:rPr lang="pl-PL" sz="1600" b="1"/>
                        <a:t>Key characteristic</a:t>
                      </a:r>
                      <a:endParaRPr lang="pl-PL" sz="1600"/>
                    </a:p>
                  </a:txBody>
                  <a:tcPr marL="91287" marR="91287" marT="45643" marB="45643" anchor="ctr">
                    <a:lnL>
                      <a:noFill/>
                    </a:lnL>
                    <a:lnR>
                      <a:noFill/>
                    </a:lnR>
                    <a:lnT>
                      <a:noFill/>
                    </a:lnT>
                    <a:lnB>
                      <a:noFill/>
                    </a:lnB>
                    <a:noFill/>
                  </a:tcPr>
                </a:tc>
                <a:tc>
                  <a:txBody>
                    <a:bodyPr/>
                    <a:lstStyle/>
                    <a:p>
                      <a:pPr>
                        <a:buNone/>
                      </a:pPr>
                      <a:r>
                        <a:rPr lang="en-US" sz="1600"/>
                        <a:t>Structured but adaptable at intervals.</a:t>
                      </a:r>
                    </a:p>
                  </a:txBody>
                  <a:tcPr marL="91287" marR="91287" marT="45643" marB="45643" anchor="ctr">
                    <a:lnL>
                      <a:noFill/>
                    </a:lnL>
                    <a:lnR>
                      <a:noFill/>
                    </a:lnR>
                    <a:lnT>
                      <a:noFill/>
                    </a:lnT>
                    <a:lnB>
                      <a:noFill/>
                    </a:lnB>
                    <a:noFill/>
                  </a:tcPr>
                </a:tc>
                <a:tc>
                  <a:txBody>
                    <a:bodyPr/>
                    <a:lstStyle/>
                    <a:p>
                      <a:pPr>
                        <a:buNone/>
                      </a:pPr>
                      <a:r>
                        <a:rPr lang="en-US" sz="1600" dirty="0"/>
                        <a:t>Fully flexible and responsive at all times.</a:t>
                      </a:r>
                    </a:p>
                  </a:txBody>
                  <a:tcPr marL="91287" marR="91287" marT="45643" marB="45643" anchor="ctr">
                    <a:lnL>
                      <a:noFill/>
                    </a:lnL>
                    <a:lnR>
                      <a:noFill/>
                    </a:lnR>
                    <a:lnT>
                      <a:noFill/>
                    </a:lnT>
                    <a:lnB>
                      <a:noFill/>
                    </a:lnB>
                    <a:noFill/>
                  </a:tcPr>
                </a:tc>
                <a:extLst>
                  <a:ext uri="{0D108BD9-81ED-4DB2-BD59-A6C34878D82A}">
                    <a16:rowId xmlns:a16="http://schemas.microsoft.com/office/drawing/2014/main" val="551502047"/>
                  </a:ext>
                </a:extLst>
              </a:tr>
            </a:tbl>
          </a:graphicData>
        </a:graphic>
      </p:graphicFrame>
    </p:spTree>
    <p:extLst>
      <p:ext uri="{BB962C8B-B14F-4D97-AF65-F5344CB8AC3E}">
        <p14:creationId xmlns:p14="http://schemas.microsoft.com/office/powerpoint/2010/main" val="3472837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057BFE41-93F3-3961-C8B8-E26A98F8181C}"/>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E4054F71-F473-D996-0CF3-BC7B2F1A4429}"/>
              </a:ext>
            </a:extLst>
          </p:cNvPr>
          <p:cNvSpPr txBox="1">
            <a:spLocks noGrp="1"/>
          </p:cNvSpPr>
          <p:nvPr>
            <p:ph type="title"/>
          </p:nvPr>
        </p:nvSpPr>
        <p:spPr>
          <a:xfrm>
            <a:off x="838200" y="-133133"/>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Generations of Traffic Control Systems – Generation 1First Generation: Fixed Time Systems</a:t>
            </a:r>
            <a:endParaRPr lang="en-US" noProof="0" dirty="0"/>
          </a:p>
        </p:txBody>
      </p:sp>
      <p:sp>
        <p:nvSpPr>
          <p:cNvPr id="97" name="Google Shape;97;p2">
            <a:extLst>
              <a:ext uri="{FF2B5EF4-FFF2-40B4-BE49-F238E27FC236}">
                <a16:creationId xmlns:a16="http://schemas.microsoft.com/office/drawing/2014/main" id="{36576400-E518-202B-8EC1-1464F2EEB473}"/>
              </a:ext>
            </a:extLst>
          </p:cNvPr>
          <p:cNvSpPr txBox="1">
            <a:spLocks noGrp="1"/>
          </p:cNvSpPr>
          <p:nvPr>
            <p:ph type="body" idx="1"/>
          </p:nvPr>
        </p:nvSpPr>
        <p:spPr>
          <a:xfrm>
            <a:off x="121042" y="919161"/>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first generation of traffic control systems is based on predefined time plans, developed offline on the basis of traffic analyses (e.g., historical data).These plans specify fixed cycles, green splits, and offsets between signals, which are stored in the computer’s memory and do not change in real time.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These systems use optimization algorithms such as TRANSYT, based on traffic models, without dynamic adaptation to current conditions. Communication between signals was limited or non-existent, and control was implemented using central computers.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aim is to minimize time losses or the number of stops, but these systems do not respond to incidents (e.g., accidents), demand changes, or new traffic patterns. Manual adjustment of plans (e.g., by changing parameters at key intersections) is possible, but requires engineer intervention.</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1900" dirty="0"/>
              <a:t>TRANSYT (Traffic Network Study Tool) – developed in the UK since the 1960s, it has been the global standard for fixed-time systems. It enables optimization of signal plans at the network level but requires manual data input.</a:t>
            </a:r>
            <a:endParaRPr lang="pl-PL" sz="1900" dirty="0"/>
          </a:p>
          <a:p>
            <a:pPr marL="228600" lvl="0" indent="-228600" algn="l" rtl="0">
              <a:lnSpc>
                <a:spcPct val="100000"/>
              </a:lnSpc>
              <a:spcBef>
                <a:spcPts val="0"/>
              </a:spcBef>
              <a:spcAft>
                <a:spcPts val="0"/>
              </a:spcAft>
              <a:buClr>
                <a:srgbClr val="002060"/>
              </a:buClr>
              <a:buSzPts val="2100"/>
              <a:buChar char="•"/>
            </a:pPr>
            <a:r>
              <a:rPr lang="en-US" sz="1900" dirty="0"/>
              <a:t>Advantages:</a:t>
            </a:r>
            <a:r>
              <a:rPr lang="pl-PL" sz="1900" dirty="0"/>
              <a:t> </a:t>
            </a:r>
            <a:r>
              <a:rPr lang="en-US" sz="1900" dirty="0"/>
              <a:t>Simple implementation and low maintenance costs under stable traffic conditions.</a:t>
            </a:r>
            <a:r>
              <a:rPr lang="pl-PL" sz="1900" dirty="0"/>
              <a:t> </a:t>
            </a:r>
            <a:r>
              <a:rPr lang="en-US" sz="1900" dirty="0"/>
              <a:t>Effective in executing fixed strategies, e.g., managing capacity during specific hours.</a:t>
            </a:r>
            <a:r>
              <a:rPr lang="pl-PL" sz="1900" dirty="0"/>
              <a:t> </a:t>
            </a:r>
            <a:r>
              <a:rPr lang="en-US" sz="1900" dirty="0"/>
              <a:t>Provides traffic engineers with strong control over optimization goals (e.g., pedestrian priority).</a:t>
            </a:r>
            <a:endParaRPr lang="pl-PL" sz="1900" dirty="0"/>
          </a:p>
          <a:p>
            <a:pPr marL="228600" lvl="0" indent="-228600" algn="l" rtl="0">
              <a:lnSpc>
                <a:spcPct val="100000"/>
              </a:lnSpc>
              <a:spcBef>
                <a:spcPts val="0"/>
              </a:spcBef>
              <a:spcAft>
                <a:spcPts val="0"/>
              </a:spcAft>
              <a:buClr>
                <a:srgbClr val="002060"/>
              </a:buClr>
              <a:buSzPts val="2100"/>
              <a:buChar char="•"/>
            </a:pPr>
            <a:r>
              <a:rPr lang="en-US" sz="1900" dirty="0"/>
              <a:t>Disadvantages:</a:t>
            </a:r>
            <a:r>
              <a:rPr lang="pl-PL" sz="1900" dirty="0"/>
              <a:t> </a:t>
            </a:r>
            <a:r>
              <a:rPr lang="en-US" sz="1900" dirty="0"/>
              <a:t>No response to dynamic changes such as accidents or sudden congestion.</a:t>
            </a:r>
            <a:r>
              <a:rPr lang="pl-PL" sz="1900" dirty="0"/>
              <a:t> </a:t>
            </a:r>
            <a:r>
              <a:rPr lang="en-US" sz="1900" dirty="0"/>
              <a:t>Inefficient under variable demand or in the presence of navigation systems.</a:t>
            </a:r>
            <a:r>
              <a:rPr lang="pl-PL" sz="1900" dirty="0"/>
              <a:t> </a:t>
            </a:r>
            <a:r>
              <a:rPr lang="en-US" sz="1900" dirty="0"/>
              <a:t>Limited adaptability to new traffic patterns over time.</a:t>
            </a:r>
            <a:endParaRPr lang="pl-PL" sz="1900" dirty="0"/>
          </a:p>
          <a:p>
            <a:pPr marL="228600" lvl="0" indent="-228600" algn="l" rtl="0">
              <a:lnSpc>
                <a:spcPct val="100000"/>
              </a:lnSpc>
              <a:spcBef>
                <a:spcPts val="0"/>
              </a:spcBef>
              <a:spcAft>
                <a:spcPts val="0"/>
              </a:spcAft>
              <a:buClr>
                <a:srgbClr val="002060"/>
              </a:buClr>
              <a:buSzPts val="2100"/>
              <a:buChar char="•"/>
            </a:pPr>
            <a:r>
              <a:rPr lang="en-US" sz="1900" dirty="0"/>
              <a:t>Impact:</a:t>
            </a:r>
            <a:r>
              <a:rPr lang="pl-PL" sz="1900" dirty="0"/>
              <a:t> </a:t>
            </a:r>
            <a:r>
              <a:rPr lang="en-US" sz="1900" dirty="0"/>
              <a:t>The first generation provided the foundation for urbanization and growing traffic in the 1960s and 1970s, particularly in countries such as the UK, where TRANSYT was widely applied.</a:t>
            </a:r>
          </a:p>
        </p:txBody>
      </p:sp>
    </p:spTree>
    <p:extLst>
      <p:ext uri="{BB962C8B-B14F-4D97-AF65-F5344CB8AC3E}">
        <p14:creationId xmlns:p14="http://schemas.microsoft.com/office/powerpoint/2010/main" val="3790977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94DD9B2F-5C2A-811E-EF16-DE8A5896BE6E}"/>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54B0FEBD-5E4E-CE72-3E01-EDC4A2174F5B}"/>
              </a:ext>
            </a:extLst>
          </p:cNvPr>
          <p:cNvSpPr txBox="1">
            <a:spLocks noGrp="1"/>
          </p:cNvSpPr>
          <p:nvPr>
            <p:ph type="title"/>
          </p:nvPr>
        </p:nvSpPr>
        <p:spPr>
          <a:xfrm>
            <a:off x="110532" y="13432"/>
            <a:ext cx="11970936" cy="1325563"/>
          </a:xfrm>
          <a:prstGeom prst="rect">
            <a:avLst/>
          </a:prstGeom>
          <a:noFill/>
          <a:ln>
            <a:noFill/>
          </a:ln>
        </p:spPr>
        <p:txBody>
          <a:bodyPr spcFirstLastPara="1" wrap="square" lIns="91425" tIns="45700" rIns="91425" bIns="45700" anchor="ctr" anchorCtr="0">
            <a:normAutofit fontScale="90000"/>
          </a:bodyPr>
          <a:lstStyle/>
          <a:p>
            <a:pPr lvl="0">
              <a:buSzPts val="3600"/>
            </a:pPr>
            <a:r>
              <a:rPr lang="en-US" sz="3600" dirty="0"/>
              <a:t>Generations of Traffic Control Systems – Generation 1.5</a:t>
            </a:r>
            <a:r>
              <a:rPr lang="pl-PL" sz="3600" dirty="0"/>
              <a:t> </a:t>
            </a:r>
            <a:br>
              <a:rPr lang="pl-PL" sz="3600" dirty="0"/>
            </a:br>
            <a:r>
              <a:rPr lang="en-US" sz="3600" dirty="0"/>
              <a:t>1.5 Generation: Hybrid Systems with Automatic Plan Selection (Plan Selection, Plan Generation, Local Adaptation)</a:t>
            </a:r>
            <a:endParaRPr lang="en-US" noProof="0" dirty="0"/>
          </a:p>
        </p:txBody>
      </p:sp>
      <p:sp>
        <p:nvSpPr>
          <p:cNvPr id="97" name="Google Shape;97;p2">
            <a:extLst>
              <a:ext uri="{FF2B5EF4-FFF2-40B4-BE49-F238E27FC236}">
                <a16:creationId xmlns:a16="http://schemas.microsoft.com/office/drawing/2014/main" id="{1DB3D8FB-5723-BCDB-D595-A1B7B6E178B8}"/>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This generation combines the features of fixed-time systems with elements of adaptability.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It automates the process of selecting or generating signal plans based on data from detectors distributed across the network, rather than relying solely on the time of day.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It uses traffic detectors to monitor conditions and modify predefined plans. These systems can generate new plans based on data or locally adapt existing plans, e.g., by skipping a phase.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Plan Selection Systems: Selection of a predefined plan based on detector data. Manual plan selection may be required for special events.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Plan Generation Systems: Creation of new timing plans based on detector data. However, the changes are limited and may not fully address incidents.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Local Adaptation: Local controllers modify centrally imposed plans, e.g., by shortening or lengthening phases.</a:t>
            </a:r>
            <a:endParaRPr lang="en-US" sz="1900" dirty="0"/>
          </a:p>
        </p:txBody>
      </p:sp>
    </p:spTree>
    <p:extLst>
      <p:ext uri="{BB962C8B-B14F-4D97-AF65-F5344CB8AC3E}">
        <p14:creationId xmlns:p14="http://schemas.microsoft.com/office/powerpoint/2010/main" val="969442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4C48AFA0-E048-285F-A41F-16B31DF22799}"/>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4EDFD547-5DD1-DFEE-D605-0F9F950DEB02}"/>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Generations of Traffic Control Systems – Generation 1.5 – Examples</a:t>
            </a:r>
            <a:endParaRPr lang="en-US" noProof="0" dirty="0"/>
          </a:p>
        </p:txBody>
      </p:sp>
      <p:sp>
        <p:nvSpPr>
          <p:cNvPr id="97" name="Google Shape;97;p2">
            <a:extLst>
              <a:ext uri="{FF2B5EF4-FFF2-40B4-BE49-F238E27FC236}">
                <a16:creationId xmlns:a16="http://schemas.microsoft.com/office/drawing/2014/main" id="{41C63E1B-B50A-B341-2EDE-E50F226BBA34}"/>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SCATS (Sydney Co-ordinated Adaptive Traffic System) – developed in Australia since 1983, is the most popular system of this generation. Installed in over 70 urban </a:t>
            </a:r>
            <a:r>
              <a:rPr lang="en-US" sz="2100" noProof="0" dirty="0" err="1">
                <a:solidFill>
                  <a:srgbClr val="002060"/>
                </a:solidFill>
              </a:rPr>
              <a:t>centres</a:t>
            </a:r>
            <a:r>
              <a:rPr lang="en-US" sz="2100" noProof="0" dirty="0">
                <a:solidFill>
                  <a:srgbClr val="002060"/>
                </a:solidFill>
              </a:rPr>
              <a:t> in 15 countries, it enables local adaptation and plan generation based on real-time data.</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Advantages:</a:t>
            </a:r>
            <a:endParaRPr lang="pl-PL" sz="2100" noProof="0" dirty="0">
              <a:solidFill>
                <a:srgbClr val="002060"/>
              </a:solidFill>
            </a:endParaRPr>
          </a:p>
          <a:p>
            <a:pPr marL="685800" lvl="1" indent="-228600">
              <a:lnSpc>
                <a:spcPct val="100000"/>
              </a:lnSpc>
              <a:buSzPts val="1900"/>
            </a:pPr>
            <a:r>
              <a:rPr lang="en-US" sz="1900" dirty="0"/>
              <a:t>Better response to local traffic changes compared to fixed-time systems.</a:t>
            </a:r>
            <a:endParaRPr lang="pl-PL" sz="1900" dirty="0"/>
          </a:p>
          <a:p>
            <a:pPr marL="685800" lvl="1" indent="-228600">
              <a:lnSpc>
                <a:spcPct val="100000"/>
              </a:lnSpc>
              <a:buSzPts val="1900"/>
            </a:pPr>
            <a:r>
              <a:rPr lang="en-US" sz="1900" dirty="0"/>
              <a:t>Automated plan selection increases efficiency in predictable scenarios.</a:t>
            </a:r>
            <a:endParaRPr lang="pl-PL" sz="1900" dirty="0"/>
          </a:p>
          <a:p>
            <a:pPr marL="685800" lvl="1" indent="-228600">
              <a:lnSpc>
                <a:spcPct val="100000"/>
              </a:lnSpc>
              <a:buSzPts val="1900"/>
            </a:pPr>
            <a:r>
              <a:rPr lang="en-US" sz="1900" dirty="0"/>
              <a:t>Local adaptation </a:t>
            </a:r>
            <a:r>
              <a:rPr lang="en-US" sz="1900" dirty="0" err="1"/>
              <a:t>optimises</a:t>
            </a:r>
            <a:r>
              <a:rPr lang="en-US" sz="1900" dirty="0"/>
              <a:t> capacity.</a:t>
            </a:r>
            <a:endParaRPr lang="pl-PL" sz="1900" dirty="0"/>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Disadvantages:</a:t>
            </a:r>
            <a:endParaRPr lang="pl-PL" sz="2100" noProof="0" dirty="0">
              <a:solidFill>
                <a:srgbClr val="002060"/>
              </a:solidFill>
            </a:endParaRPr>
          </a:p>
          <a:p>
            <a:pPr marL="685800" lvl="1" indent="-228600">
              <a:lnSpc>
                <a:spcPct val="100000"/>
              </a:lnSpc>
              <a:buSzPts val="1900"/>
            </a:pPr>
            <a:r>
              <a:rPr lang="en-US" sz="1900" dirty="0"/>
              <a:t>Risk of selecting an inappropriate plan, which may lead to additional delays.</a:t>
            </a:r>
            <a:endParaRPr lang="pl-PL" sz="1900" dirty="0"/>
          </a:p>
          <a:p>
            <a:pPr marL="685800" lvl="1" indent="-228600">
              <a:lnSpc>
                <a:spcPct val="100000"/>
              </a:lnSpc>
              <a:buSzPts val="1900"/>
            </a:pPr>
            <a:r>
              <a:rPr lang="en-US" sz="1900" dirty="0"/>
              <a:t>Limited changes in generated plans, making it difficult to handle sudden incidents.</a:t>
            </a:r>
            <a:endParaRPr lang="pl-PL" sz="1900" dirty="0"/>
          </a:p>
          <a:p>
            <a:pPr marL="685800" lvl="1" indent="-228600">
              <a:lnSpc>
                <a:spcPct val="100000"/>
              </a:lnSpc>
              <a:buSzPts val="1900"/>
            </a:pPr>
            <a:r>
              <a:rPr lang="en-US" sz="1900" dirty="0"/>
              <a:t>Less engineer control over the system compared to the first generation.</a:t>
            </a:r>
            <a:endParaRPr lang="pl-PL" sz="1900" dirty="0"/>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Impact:</a:t>
            </a:r>
            <a:r>
              <a:rPr lang="pl-PL" sz="2100" noProof="0" dirty="0">
                <a:solidFill>
                  <a:srgbClr val="002060"/>
                </a:solidFill>
              </a:rPr>
              <a:t> </a:t>
            </a:r>
            <a:r>
              <a:rPr lang="en-US" sz="2100" noProof="0" dirty="0">
                <a:solidFill>
                  <a:srgbClr val="002060"/>
                </a:solidFill>
              </a:rPr>
              <a:t>These systems were groundbreaking in the 1980s and 1990s, enabling more flexible traffic management in medium and large cities.</a:t>
            </a:r>
            <a:endParaRPr lang="en-US" sz="1900" dirty="0"/>
          </a:p>
        </p:txBody>
      </p:sp>
    </p:spTree>
    <p:extLst>
      <p:ext uri="{BB962C8B-B14F-4D97-AF65-F5344CB8AC3E}">
        <p14:creationId xmlns:p14="http://schemas.microsoft.com/office/powerpoint/2010/main" val="767519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63479F48-E2F5-F45B-5419-6BAFD70F416D}"/>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40484CE-1541-C981-3B5F-AD88A956897A}"/>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fontScale="90000"/>
          </a:bodyPr>
          <a:lstStyle/>
          <a:p>
            <a:pPr lvl="0">
              <a:buSzPts val="3600"/>
            </a:pPr>
            <a:r>
              <a:rPr lang="en-US" sz="3600" dirty="0"/>
              <a:t>Generations of Traffic Control Systems – Generation 2</a:t>
            </a:r>
            <a:br>
              <a:rPr lang="pl-PL" sz="3600" dirty="0"/>
            </a:br>
            <a:r>
              <a:rPr lang="en-US" sz="3600" dirty="0"/>
              <a:t>2nd Generation: Traffic Responsive </a:t>
            </a:r>
            <a:r>
              <a:rPr lang="en-US" sz="3600" dirty="0" err="1"/>
              <a:t>Centralised</a:t>
            </a:r>
            <a:r>
              <a:rPr lang="en-US" sz="3600" dirty="0"/>
              <a:t> Systems</a:t>
            </a:r>
            <a:endParaRPr lang="en-US" noProof="0" dirty="0"/>
          </a:p>
        </p:txBody>
      </p:sp>
      <p:sp>
        <p:nvSpPr>
          <p:cNvPr id="97" name="Google Shape;97;p2">
            <a:extLst>
              <a:ext uri="{FF2B5EF4-FFF2-40B4-BE49-F238E27FC236}">
                <a16:creationId xmlns:a16="http://schemas.microsoft.com/office/drawing/2014/main" id="{67E1297C-66E9-225E-F5CC-B13BA4A9C6CC}"/>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second generation introduces full responsive control, where signal timing plans are generated and implemented online based on real-time detector data. Updates are carried out periodically (every 5–10 minutes), allowing adaptation to current traffic conditions.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These systems rely on a central computer connected to local controllers via continuous communication. They use detector data (induction loops, cameras) to </a:t>
            </a:r>
            <a:r>
              <a:rPr lang="en-US" sz="2100" noProof="0" dirty="0" err="1">
                <a:solidFill>
                  <a:srgbClr val="002060"/>
                </a:solidFill>
              </a:rPr>
              <a:t>optimise</a:t>
            </a:r>
            <a:r>
              <a:rPr lang="en-US" sz="2100" noProof="0" dirty="0">
                <a:solidFill>
                  <a:srgbClr val="002060"/>
                </a:solidFill>
              </a:rPr>
              <a:t> cycles, green splits, and offsets.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They can respond to changes in demand, daily variations, unexpected incidents, and time-based trends. Integration with driver information systems (e.g., variable message signs) and navigation is possible but requires </a:t>
            </a:r>
            <a:r>
              <a:rPr lang="en-US" sz="2100" noProof="0" dirty="0" err="1">
                <a:solidFill>
                  <a:srgbClr val="002060"/>
                </a:solidFill>
              </a:rPr>
              <a:t>centralised</a:t>
            </a:r>
            <a:r>
              <a:rPr lang="en-US" sz="2100" noProof="0" dirty="0">
                <a:solidFill>
                  <a:srgbClr val="002060"/>
                </a:solidFill>
              </a:rPr>
              <a:t> data analysis.</a:t>
            </a:r>
            <a:endParaRPr lang="en-US" sz="1900" dirty="0"/>
          </a:p>
        </p:txBody>
      </p:sp>
    </p:spTree>
    <p:extLst>
      <p:ext uri="{BB962C8B-B14F-4D97-AF65-F5344CB8AC3E}">
        <p14:creationId xmlns:p14="http://schemas.microsoft.com/office/powerpoint/2010/main" val="3256394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D34BDAC3-65D9-13A5-36B7-FA684FF584E7}"/>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0C94852-E35B-B353-C5E7-CFEBDFDAF6DC}"/>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Generations of Traffic Control Systems – Generation 2 – Examples</a:t>
            </a:r>
            <a:endParaRPr lang="en-US" noProof="0" dirty="0"/>
          </a:p>
        </p:txBody>
      </p:sp>
      <p:sp>
        <p:nvSpPr>
          <p:cNvPr id="97" name="Google Shape;97;p2">
            <a:extLst>
              <a:ext uri="{FF2B5EF4-FFF2-40B4-BE49-F238E27FC236}">
                <a16:creationId xmlns:a16="http://schemas.microsoft.com/office/drawing/2014/main" id="{6D22A2AC-AE29-EA79-6443-B530944337AE}"/>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SCOOT (Split, Cycle and Offset </a:t>
            </a:r>
            <a:r>
              <a:rPr lang="en-US" sz="2100" noProof="0" dirty="0" err="1">
                <a:solidFill>
                  <a:srgbClr val="002060"/>
                </a:solidFill>
              </a:rPr>
              <a:t>Optimisation</a:t>
            </a:r>
            <a:r>
              <a:rPr lang="en-US" sz="2100" noProof="0" dirty="0">
                <a:solidFill>
                  <a:srgbClr val="002060"/>
                </a:solidFill>
              </a:rPr>
              <a:t> Technique) – developed in the UK, implemented since the 1980s. Used in more than 170 cities worldwide, e.g., in London, it </a:t>
            </a:r>
            <a:r>
              <a:rPr lang="en-US" sz="2100" noProof="0" dirty="0" err="1">
                <a:solidFill>
                  <a:srgbClr val="002060"/>
                </a:solidFill>
              </a:rPr>
              <a:t>optimises</a:t>
            </a:r>
            <a:r>
              <a:rPr lang="en-US" sz="2100" noProof="0" dirty="0">
                <a:solidFill>
                  <a:srgbClr val="002060"/>
                </a:solidFill>
              </a:rPr>
              <a:t> traffic in real time, reducing delays by 12–20%.</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UTMS (Universal Traffic Management System) – applied in Japan, integrates data from a wide network of detectors for comprehensive traffic management.</a:t>
            </a:r>
            <a:endParaRPr lang="pl-PL" sz="2100" noProof="0" dirty="0">
              <a:solidFill>
                <a:srgbClr val="002060"/>
              </a:solidFill>
            </a:endParaRPr>
          </a:p>
          <a:p>
            <a:pPr marL="228600" indent="-228600">
              <a:lnSpc>
                <a:spcPct val="100000"/>
              </a:lnSpc>
              <a:spcBef>
                <a:spcPts val="0"/>
              </a:spcBef>
              <a:buClr>
                <a:srgbClr val="002060"/>
              </a:buClr>
              <a:buSzPts val="2100"/>
            </a:pPr>
            <a:r>
              <a:rPr lang="en-US" sz="2100" dirty="0">
                <a:solidFill>
                  <a:srgbClr val="002060"/>
                </a:solidFill>
              </a:rPr>
              <a:t>Advantages: Dynamic response to traffic changes, including incidents and trends. High network-wide coordination thanks to </a:t>
            </a:r>
            <a:r>
              <a:rPr lang="en-US" sz="2100" dirty="0" err="1">
                <a:solidFill>
                  <a:srgbClr val="002060"/>
                </a:solidFill>
              </a:rPr>
              <a:t>centralised</a:t>
            </a:r>
            <a:r>
              <a:rPr lang="en-US" sz="2100" dirty="0">
                <a:solidFill>
                  <a:srgbClr val="002060"/>
                </a:solidFill>
              </a:rPr>
              <a:t> data processing. Possibility of integration with other ITS systems, e.g., bus priority.</a:t>
            </a:r>
            <a:endParaRPr lang="pl-PL" sz="2100" dirty="0">
              <a:solidFill>
                <a:srgbClr val="002060"/>
              </a:solidFill>
            </a:endParaRPr>
          </a:p>
          <a:p>
            <a:pPr marL="228600" indent="-228600">
              <a:lnSpc>
                <a:spcPct val="100000"/>
              </a:lnSpc>
              <a:spcBef>
                <a:spcPts val="0"/>
              </a:spcBef>
              <a:buClr>
                <a:srgbClr val="002060"/>
              </a:buClr>
              <a:buSzPts val="2100"/>
            </a:pPr>
            <a:r>
              <a:rPr lang="en-US" sz="2100" dirty="0">
                <a:solidFill>
                  <a:srgbClr val="002060"/>
                </a:solidFill>
              </a:rPr>
              <a:t>Disadvantages: Delays in plan updates (every 5–10 minutes) may be insufficient under very dynamic conditions. High infrastructure and maintenance costs. Failures in the communication network can significantly affect system efficiency.</a:t>
            </a:r>
            <a:endParaRPr lang="pl-PL" sz="210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Impact: The second generation </a:t>
            </a:r>
            <a:r>
              <a:rPr lang="en-US" sz="2100" noProof="0" dirty="0" err="1">
                <a:solidFill>
                  <a:srgbClr val="002060"/>
                </a:solidFill>
              </a:rPr>
              <a:t>revolutionised</a:t>
            </a:r>
            <a:r>
              <a:rPr lang="en-US" sz="2100" noProof="0" dirty="0">
                <a:solidFill>
                  <a:srgbClr val="002060"/>
                </a:solidFill>
              </a:rPr>
              <a:t> traffic management in large metropolitan areas during the 1980s and 1990s, particularly in Europe and Japan, preparing the ground for more advanced ITS systems.</a:t>
            </a:r>
            <a:endParaRPr lang="en-US" sz="1900" dirty="0"/>
          </a:p>
        </p:txBody>
      </p:sp>
    </p:spTree>
    <p:extLst>
      <p:ext uri="{BB962C8B-B14F-4D97-AF65-F5344CB8AC3E}">
        <p14:creationId xmlns:p14="http://schemas.microsoft.com/office/powerpoint/2010/main" val="212519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8C35BC0F-9B42-CA5B-CF85-9A373E91086E}"/>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76ED20FD-39D1-0DA1-BB5C-45E27E43E54A}"/>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Advantages of Traffic Signalization</a:t>
            </a:r>
            <a:endParaRPr lang="en-US" noProof="0" dirty="0"/>
          </a:p>
        </p:txBody>
      </p:sp>
      <p:sp>
        <p:nvSpPr>
          <p:cNvPr id="97" name="Google Shape;97;p2">
            <a:extLst>
              <a:ext uri="{FF2B5EF4-FFF2-40B4-BE49-F238E27FC236}">
                <a16:creationId xmlns:a16="http://schemas.microsoft.com/office/drawing/2014/main" id="{839FCFC1-B1AB-FDAA-9E0D-22958B3579B2}"/>
              </a:ext>
            </a:extLst>
          </p:cNvPr>
          <p:cNvSpPr txBox="1">
            <a:spLocks noGrp="1"/>
          </p:cNvSpPr>
          <p:nvPr>
            <p:ph type="body" idx="1"/>
          </p:nvPr>
        </p:nvSpPr>
        <p:spPr>
          <a:xfrm>
            <a:off x="110532" y="1130640"/>
            <a:ext cx="9817239"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Organizing traffic and facilitating driving for motorists.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Increasing the capacity of approaches by grouping vehicles.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Reducing the number of certain types of accidents (pedestrian accidents, side collisions) – eliminating conflict points.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Allowing vehicles to pass and pedestrians to cross from subordinate cross-streets across heavily trafficked main roads.</a:t>
            </a:r>
            <a:endParaRPr lang="pl-PL" sz="210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Reducing time losses for vehicles entering from subordinate approaches.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Optimizing capacity (in the case of adaptive control).</a:t>
            </a:r>
            <a:endParaRPr lang="en-US" sz="1900" dirty="0"/>
          </a:p>
        </p:txBody>
      </p:sp>
    </p:spTree>
    <p:extLst>
      <p:ext uri="{BB962C8B-B14F-4D97-AF65-F5344CB8AC3E}">
        <p14:creationId xmlns:p14="http://schemas.microsoft.com/office/powerpoint/2010/main" val="2989489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B46C20D2-C374-3C10-B268-E0EF6D8025E0}"/>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2D3ED2CE-1F7B-43E7-D4FC-711E4E08FC57}"/>
              </a:ext>
            </a:extLst>
          </p:cNvPr>
          <p:cNvSpPr txBox="1">
            <a:spLocks noGrp="1"/>
          </p:cNvSpPr>
          <p:nvPr>
            <p:ph type="title"/>
          </p:nvPr>
        </p:nvSpPr>
        <p:spPr>
          <a:xfrm>
            <a:off x="838200" y="385221"/>
            <a:ext cx="10515600" cy="1325563"/>
          </a:xfrm>
          <a:prstGeom prst="rect">
            <a:avLst/>
          </a:prstGeom>
          <a:noFill/>
          <a:ln>
            <a:noFill/>
          </a:ln>
        </p:spPr>
        <p:txBody>
          <a:bodyPr spcFirstLastPara="1" wrap="square" lIns="91425" tIns="45700" rIns="91425" bIns="45700" anchor="ctr" anchorCtr="0">
            <a:normAutofit fontScale="90000"/>
          </a:bodyPr>
          <a:lstStyle/>
          <a:p>
            <a:pPr lvl="0">
              <a:buSzPts val="3600"/>
            </a:pPr>
            <a:r>
              <a:rPr lang="en-US" sz="3600" dirty="0"/>
              <a:t>Generations of Traffic Control Systems – Generation 3</a:t>
            </a:r>
            <a:br>
              <a:rPr lang="pl-PL" sz="3600" dirty="0"/>
            </a:br>
            <a:r>
              <a:rPr lang="en-US" sz="3600" dirty="0"/>
              <a:t>3rd Generation: Fully Responsive Systems with Distributed Intelligence</a:t>
            </a:r>
            <a:r>
              <a:rPr lang="pl-PL" sz="3600" dirty="0"/>
              <a:t> </a:t>
            </a:r>
            <a:r>
              <a:rPr lang="en-US" sz="3600" dirty="0"/>
              <a:t>(Traffic Responsive Systems with Distributed Processing)</a:t>
            </a:r>
            <a:endParaRPr lang="en-US" noProof="0" dirty="0"/>
          </a:p>
        </p:txBody>
      </p:sp>
      <p:sp>
        <p:nvSpPr>
          <p:cNvPr id="97" name="Google Shape;97;p2">
            <a:extLst>
              <a:ext uri="{FF2B5EF4-FFF2-40B4-BE49-F238E27FC236}">
                <a16:creationId xmlns:a16="http://schemas.microsoft.com/office/drawing/2014/main" id="{2A8BEDA6-63E5-CD69-C73B-E0B82868B33F}"/>
              </a:ext>
            </a:extLst>
          </p:cNvPr>
          <p:cNvSpPr txBox="1">
            <a:spLocks noGrp="1"/>
          </p:cNvSpPr>
          <p:nvPr>
            <p:ph type="body" idx="1"/>
          </p:nvPr>
        </p:nvSpPr>
        <p:spPr>
          <a:xfrm>
            <a:off x="120580" y="2247507"/>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 third generation is based on fully responsive online control, where signal parameters (cycles, splits, offsets) are continuously adjusted in response to real-time data. It uses distributed intelligence, where local controllers communicate with each other, not only with a central computer.</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These systems employ routing modules and communication between </a:t>
            </a:r>
            <a:r>
              <a:rPr lang="en-US" sz="2100" noProof="0" dirty="0" err="1">
                <a:solidFill>
                  <a:srgbClr val="002060"/>
                </a:solidFill>
              </a:rPr>
              <a:t>neighbouring</a:t>
            </a:r>
            <a:r>
              <a:rPr lang="en-US" sz="2100" noProof="0" dirty="0">
                <a:solidFill>
                  <a:srgbClr val="002060"/>
                </a:solidFill>
              </a:rPr>
              <a:t> controllers, sending messages through intermediate units. They use advanced </a:t>
            </a:r>
            <a:r>
              <a:rPr lang="en-US" sz="2100" noProof="0" dirty="0" err="1">
                <a:solidFill>
                  <a:srgbClr val="002060"/>
                </a:solidFill>
              </a:rPr>
              <a:t>optimisation</a:t>
            </a:r>
            <a:r>
              <a:rPr lang="en-US" sz="2100" noProof="0" dirty="0">
                <a:solidFill>
                  <a:srgbClr val="002060"/>
                </a:solidFill>
              </a:rPr>
              <a:t> algorithms and data from detectors, cameras, and V2I (Vehicle-to-Infrastructure) systems.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They provide continuous adaptation to changing traffic conditions, integration with navigation systems, and multimodal priorities (e.g., priority vehicles). They can operate autonomously but require complex communication protocols.</a:t>
            </a:r>
            <a:endParaRPr lang="en-US" sz="1900" dirty="0"/>
          </a:p>
        </p:txBody>
      </p:sp>
    </p:spTree>
    <p:extLst>
      <p:ext uri="{BB962C8B-B14F-4D97-AF65-F5344CB8AC3E}">
        <p14:creationId xmlns:p14="http://schemas.microsoft.com/office/powerpoint/2010/main" val="4254020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2FE8C8BA-6924-C976-F697-99E1A5F263B6}"/>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074653FE-25AA-BAD8-3206-B6FC432EC8DC}"/>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Generations of Traffic Control Systems – Generation 3 – Examples</a:t>
            </a:r>
            <a:endParaRPr lang="en-US" noProof="0" dirty="0"/>
          </a:p>
        </p:txBody>
      </p:sp>
      <p:sp>
        <p:nvSpPr>
          <p:cNvPr id="97" name="Google Shape;97;p2">
            <a:extLst>
              <a:ext uri="{FF2B5EF4-FFF2-40B4-BE49-F238E27FC236}">
                <a16:creationId xmlns:a16="http://schemas.microsoft.com/office/drawing/2014/main" id="{F66EC9B3-1416-5461-6393-664A0809F5A7}"/>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OPAC (</a:t>
            </a:r>
            <a:r>
              <a:rPr lang="en-US" sz="2100" noProof="0" dirty="0" err="1">
                <a:solidFill>
                  <a:srgbClr val="002060"/>
                </a:solidFill>
              </a:rPr>
              <a:t>Optimisation</a:t>
            </a:r>
            <a:r>
              <a:rPr lang="en-US" sz="2100" noProof="0" dirty="0">
                <a:solidFill>
                  <a:srgbClr val="002060"/>
                </a:solidFill>
              </a:rPr>
              <a:t> Policies for Adaptive Control) – an American system that </a:t>
            </a:r>
            <a:r>
              <a:rPr lang="en-US" sz="2100" noProof="0" dirty="0" err="1">
                <a:solidFill>
                  <a:srgbClr val="002060"/>
                </a:solidFill>
              </a:rPr>
              <a:t>optimises</a:t>
            </a:r>
            <a:r>
              <a:rPr lang="en-US" sz="2100" noProof="0" dirty="0">
                <a:solidFill>
                  <a:srgbClr val="002060"/>
                </a:solidFill>
              </a:rPr>
              <a:t> traffic in real time with distributed intelligence.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PRODYN – a French system with similar features, used in Paris.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UTOPIA/SPOT (Urban Traffic </a:t>
            </a:r>
            <a:r>
              <a:rPr lang="en-US" sz="2100" noProof="0" dirty="0" err="1">
                <a:solidFill>
                  <a:srgbClr val="002060"/>
                </a:solidFill>
              </a:rPr>
              <a:t>Optimisation</a:t>
            </a:r>
            <a:r>
              <a:rPr lang="en-US" sz="2100" noProof="0" dirty="0">
                <a:solidFill>
                  <a:srgbClr val="002060"/>
                </a:solidFill>
              </a:rPr>
              <a:t> by Integrated Automation / System for Priority and </a:t>
            </a:r>
            <a:r>
              <a:rPr lang="en-US" sz="2100" noProof="0" dirty="0" err="1">
                <a:solidFill>
                  <a:srgbClr val="002060"/>
                </a:solidFill>
              </a:rPr>
              <a:t>Optimisation</a:t>
            </a:r>
            <a:r>
              <a:rPr lang="en-US" sz="2100" noProof="0" dirty="0">
                <a:solidFill>
                  <a:srgbClr val="002060"/>
                </a:solidFill>
              </a:rPr>
              <a:t> of Traffic) – an Italian system (developed further in the Netherlands), integrating priorities for public transport and real-time </a:t>
            </a:r>
            <a:r>
              <a:rPr lang="en-US" sz="2100" noProof="0" dirty="0" err="1">
                <a:solidFill>
                  <a:srgbClr val="002060"/>
                </a:solidFill>
              </a:rPr>
              <a:t>optimisation</a:t>
            </a:r>
            <a:r>
              <a:rPr lang="en-US" sz="2100" noProof="0" dirty="0">
                <a:solidFill>
                  <a:srgbClr val="002060"/>
                </a:solidFill>
              </a:rPr>
              <a:t>.</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BALANCE/EPICS (Balancing Adaptive Network Control Method / Entire Priority Intersection Control System) – a German system. A fully responsive hybrid system combining network </a:t>
            </a:r>
            <a:r>
              <a:rPr lang="en-US" sz="2100" noProof="0" dirty="0" err="1">
                <a:solidFill>
                  <a:srgbClr val="002060"/>
                </a:solidFill>
              </a:rPr>
              <a:t>optimisation</a:t>
            </a:r>
            <a:r>
              <a:rPr lang="en-US" sz="2100" noProof="0" dirty="0">
                <a:solidFill>
                  <a:srgbClr val="002060"/>
                </a:solidFill>
              </a:rPr>
              <a:t> (BALANCE) with local adaptation (EPICS).</a:t>
            </a:r>
            <a:endParaRPr lang="en-US" sz="1900" dirty="0"/>
          </a:p>
        </p:txBody>
      </p:sp>
    </p:spTree>
    <p:extLst>
      <p:ext uri="{BB962C8B-B14F-4D97-AF65-F5344CB8AC3E}">
        <p14:creationId xmlns:p14="http://schemas.microsoft.com/office/powerpoint/2010/main" val="3737325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FDB2013C-15CE-ED08-D616-7075EB4B49DF}"/>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031B7D7D-D897-1852-FA65-F74506100E6C}"/>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Generations of Traffic Control Systems – Generation 3 – Advantages and Disadvantages</a:t>
            </a:r>
            <a:endParaRPr lang="en-US" noProof="0" dirty="0"/>
          </a:p>
        </p:txBody>
      </p:sp>
      <p:sp>
        <p:nvSpPr>
          <p:cNvPr id="97" name="Google Shape;97;p2">
            <a:extLst>
              <a:ext uri="{FF2B5EF4-FFF2-40B4-BE49-F238E27FC236}">
                <a16:creationId xmlns:a16="http://schemas.microsoft.com/office/drawing/2014/main" id="{E0A7A0DE-CE10-045A-E82E-87C598ED3452}"/>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Advantages:</a:t>
            </a:r>
            <a:r>
              <a:rPr lang="pl-PL" sz="2100" noProof="0" dirty="0">
                <a:solidFill>
                  <a:srgbClr val="002060"/>
                </a:solidFill>
              </a:rPr>
              <a:t> </a:t>
            </a:r>
          </a:p>
          <a:p>
            <a:pPr marL="685800" lvl="1" indent="-228600">
              <a:lnSpc>
                <a:spcPct val="100000"/>
              </a:lnSpc>
              <a:buSzPts val="1900"/>
            </a:pPr>
            <a:r>
              <a:rPr lang="en-US" sz="1900" dirty="0"/>
              <a:t>Continuous adaptation to traffic conditions, which increases efficiency in dynamic environments.</a:t>
            </a:r>
            <a:endParaRPr lang="pl-PL" sz="1900" dirty="0"/>
          </a:p>
          <a:p>
            <a:pPr marL="685800" lvl="1" indent="-228600">
              <a:lnSpc>
                <a:spcPct val="100000"/>
              </a:lnSpc>
              <a:buSzPts val="1900"/>
            </a:pPr>
            <a:r>
              <a:rPr lang="en-US" sz="1900" dirty="0"/>
              <a:t>Resilience to central system failures thanks to distributed architecture.</a:t>
            </a:r>
            <a:endParaRPr lang="pl-PL" sz="1900" dirty="0"/>
          </a:p>
          <a:p>
            <a:pPr marL="685800" lvl="1" indent="-228600">
              <a:lnSpc>
                <a:spcPct val="100000"/>
              </a:lnSpc>
              <a:buSzPts val="1900"/>
            </a:pPr>
            <a:r>
              <a:rPr lang="en-US" sz="1900" dirty="0"/>
              <a:t>Possibility of integration with navigation systems and autonomous vehicles.</a:t>
            </a:r>
            <a:endParaRPr lang="pl-PL" sz="1900" dirty="0"/>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Disadvantages:</a:t>
            </a:r>
            <a:endParaRPr lang="pl-PL" sz="2100" noProof="0" dirty="0">
              <a:solidFill>
                <a:srgbClr val="002060"/>
              </a:solidFill>
            </a:endParaRPr>
          </a:p>
          <a:p>
            <a:pPr marL="685800" lvl="1" indent="-228600">
              <a:lnSpc>
                <a:spcPct val="100000"/>
              </a:lnSpc>
              <a:buSzPts val="1900"/>
            </a:pPr>
            <a:r>
              <a:rPr lang="en-US" sz="1900" dirty="0"/>
              <a:t>Complexity of implementation and communication protocol integration.</a:t>
            </a:r>
            <a:endParaRPr lang="pl-PL" sz="1900" dirty="0"/>
          </a:p>
          <a:p>
            <a:pPr marL="685800" lvl="1" indent="-228600">
              <a:lnSpc>
                <a:spcPct val="100000"/>
              </a:lnSpc>
              <a:buSzPts val="1900"/>
            </a:pPr>
            <a:r>
              <a:rPr lang="en-US" sz="1900" dirty="0"/>
              <a:t>Higher development and maintenance costs compared to previous generations.</a:t>
            </a:r>
            <a:endParaRPr lang="pl-PL" sz="1900" dirty="0"/>
          </a:p>
          <a:p>
            <a:pPr marL="685800" lvl="1" indent="-228600">
              <a:lnSpc>
                <a:spcPct val="100000"/>
              </a:lnSpc>
              <a:buSzPts val="1900"/>
            </a:pPr>
            <a:r>
              <a:rPr lang="en-US" sz="1900" dirty="0"/>
              <a:t>Potential difficulties in </a:t>
            </a:r>
            <a:r>
              <a:rPr lang="en-US" sz="1900" dirty="0" err="1"/>
              <a:t>synchronisation</a:t>
            </a:r>
            <a:r>
              <a:rPr lang="en-US" sz="1900" dirty="0"/>
              <a:t> between controllers in large networks.</a:t>
            </a:r>
            <a:endParaRPr lang="pl-PL" sz="1900" dirty="0"/>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Impact:</a:t>
            </a:r>
            <a:r>
              <a:rPr lang="pl-PL" sz="2100" noProof="0" dirty="0">
                <a:solidFill>
                  <a:srgbClr val="002060"/>
                </a:solidFill>
              </a:rPr>
              <a:t> </a:t>
            </a:r>
          </a:p>
          <a:p>
            <a:pPr marL="685800" lvl="1" indent="-228600">
              <a:lnSpc>
                <a:spcPct val="100000"/>
              </a:lnSpc>
              <a:buSzPts val="1900"/>
            </a:pPr>
            <a:r>
              <a:rPr lang="en-US" sz="1900" dirty="0"/>
              <a:t>The third generation, developed since the 1990s up to today, forms the foundation of modern ITS.</a:t>
            </a:r>
            <a:endParaRPr lang="pl-PL" sz="1900" dirty="0"/>
          </a:p>
          <a:p>
            <a:pPr marL="685800" lvl="1" indent="-228600">
              <a:lnSpc>
                <a:spcPct val="100000"/>
              </a:lnSpc>
              <a:buSzPts val="1900"/>
            </a:pPr>
            <a:r>
              <a:rPr lang="en-US" sz="1900" dirty="0"/>
              <a:t>Systems such as UTOPIA and OPAC are being tested and deployed in cities like Milan and Los Angeles, preparing infrastructure for the era of autonomous mobility.</a:t>
            </a:r>
          </a:p>
        </p:txBody>
      </p:sp>
    </p:spTree>
    <p:extLst>
      <p:ext uri="{BB962C8B-B14F-4D97-AF65-F5344CB8AC3E}">
        <p14:creationId xmlns:p14="http://schemas.microsoft.com/office/powerpoint/2010/main" val="609265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77730144-5BD5-374C-F507-53F55A60AE4F}"/>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99ECF5B0-F21C-D465-E16F-7CD702EA97D4}"/>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Structures of Road Traffic Control Systems</a:t>
            </a:r>
            <a:endParaRPr lang="en-US" noProof="0" dirty="0"/>
          </a:p>
        </p:txBody>
      </p:sp>
      <p:sp>
        <p:nvSpPr>
          <p:cNvPr id="97" name="Google Shape;97;p2">
            <a:extLst>
              <a:ext uri="{FF2B5EF4-FFF2-40B4-BE49-F238E27FC236}">
                <a16:creationId xmlns:a16="http://schemas.microsoft.com/office/drawing/2014/main" id="{7B9D3730-FC6F-8FD3-51BB-B003B08C7EED}"/>
              </a:ext>
            </a:extLst>
          </p:cNvPr>
          <p:cNvSpPr txBox="1">
            <a:spLocks noGrp="1"/>
          </p:cNvSpPr>
          <p:nvPr>
            <p:ph type="body" idx="1"/>
          </p:nvPr>
        </p:nvSpPr>
        <p:spPr>
          <a:xfrm>
            <a:off x="80387" y="5513222"/>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 central computer with controllers and detection (centralized),</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b) hierarchical levels with master controller, local controllers, and detection (decentralized).</a:t>
            </a:r>
            <a:r>
              <a:rPr lang="en-US" sz="1900" dirty="0"/>
              <a:t>mobility.</a:t>
            </a:r>
          </a:p>
        </p:txBody>
      </p:sp>
      <p:pic>
        <p:nvPicPr>
          <p:cNvPr id="2" name="Obraz 1" descr="Rysunek przedstawia dwa diagramy dotyczące systemów sterowania ruchem drogowym.&#10;&#10;Schemat a: System scenrtralizowany&#10;&#10;Na górze znajduje się prostokąt oznaczony jako „Sterownik centralny”.&#10;Z prostokąta wychodzą strzałki, które prowadzą do czterech mniejszych prostokątów, oznaczonych jako „(S_L)” (sterowniki lokalne).&#10;Pod każdym z tych prostokątów znajdują się też prostokąty oznaczone jako „(D)” (detektory). Przepływ sygnałów i danych pomiędzy sterownikiem nadrzędnym i sterownikami lokalnymi, pomiędzy sterownikami lokalnymi oraz z detektorów do sterowników lokalnych.&#10;Schemat  b:  System zdecentralizowany&#10;&#10;Na górze znajduje się prostokąt oznaczony jako „Sterownik nadrzędny”.&#10;Z tego prostokąta wychodzą strzałki do trzech grup prostokątów, z których każda zawiera dwa prostokąty „(S_L)” (sterowniki lokalne).&#10;Pod każdym z prostokątów „(S_L)” znajdują się prostokąty oznaczone jako „(D)” (detektory). Przepływ danych ze sterownika centralnego do sterowników lokalnych i z detektorów do sterownika centralnego.&#10;Rysunek ilustruje różne podejścia do zarządzania sygnalizacją świetlną i zbieraniem danych o ruchu drogowym.">
            <a:extLst>
              <a:ext uri="{FF2B5EF4-FFF2-40B4-BE49-F238E27FC236}">
                <a16:creationId xmlns:a16="http://schemas.microsoft.com/office/drawing/2014/main" id="{50852032-17D7-116E-08A7-A34DE7A6F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36" y="1160392"/>
            <a:ext cx="8720169" cy="4352830"/>
          </a:xfrm>
          <a:prstGeom prst="rect">
            <a:avLst/>
          </a:prstGeom>
        </p:spPr>
      </p:pic>
      <p:sp>
        <p:nvSpPr>
          <p:cNvPr id="3" name="pole tekstowe 2">
            <a:extLst>
              <a:ext uri="{FF2B5EF4-FFF2-40B4-BE49-F238E27FC236}">
                <a16:creationId xmlns:a16="http://schemas.microsoft.com/office/drawing/2014/main" id="{544AFA7D-1691-FCFC-FD85-73426BDF4E22}"/>
              </a:ext>
            </a:extLst>
          </p:cNvPr>
          <p:cNvSpPr txBox="1"/>
          <p:nvPr/>
        </p:nvSpPr>
        <p:spPr>
          <a:xfrm>
            <a:off x="1969479" y="1627833"/>
            <a:ext cx="1597688" cy="523220"/>
          </a:xfrm>
          <a:prstGeom prst="rect">
            <a:avLst/>
          </a:prstGeom>
          <a:solidFill>
            <a:schemeClr val="lt1"/>
          </a:solidFill>
        </p:spPr>
        <p:txBody>
          <a:bodyPr wrap="square" rtlCol="0">
            <a:spAutoFit/>
          </a:bodyPr>
          <a:lstStyle/>
          <a:p>
            <a:r>
              <a:rPr lang="pl-PL" b="1" dirty="0"/>
              <a:t>Central Controller</a:t>
            </a:r>
          </a:p>
        </p:txBody>
      </p:sp>
      <p:sp>
        <p:nvSpPr>
          <p:cNvPr id="4" name="pole tekstowe 3">
            <a:extLst>
              <a:ext uri="{FF2B5EF4-FFF2-40B4-BE49-F238E27FC236}">
                <a16:creationId xmlns:a16="http://schemas.microsoft.com/office/drawing/2014/main" id="{5B314969-B323-A84F-B15E-4B4F9082B355}"/>
              </a:ext>
            </a:extLst>
          </p:cNvPr>
          <p:cNvSpPr txBox="1"/>
          <p:nvPr/>
        </p:nvSpPr>
        <p:spPr>
          <a:xfrm>
            <a:off x="7027147" y="1627833"/>
            <a:ext cx="1597688" cy="523220"/>
          </a:xfrm>
          <a:prstGeom prst="rect">
            <a:avLst/>
          </a:prstGeom>
          <a:solidFill>
            <a:schemeClr val="lt1"/>
          </a:solidFill>
        </p:spPr>
        <p:txBody>
          <a:bodyPr wrap="square" rtlCol="0">
            <a:spAutoFit/>
          </a:bodyPr>
          <a:lstStyle/>
          <a:p>
            <a:r>
              <a:rPr lang="pl-PL" b="1" dirty="0"/>
              <a:t>Master Controller</a:t>
            </a:r>
          </a:p>
        </p:txBody>
      </p:sp>
      <p:sp>
        <p:nvSpPr>
          <p:cNvPr id="5" name="pole tekstowe 4">
            <a:extLst>
              <a:ext uri="{FF2B5EF4-FFF2-40B4-BE49-F238E27FC236}">
                <a16:creationId xmlns:a16="http://schemas.microsoft.com/office/drawing/2014/main" id="{16F18736-9495-BF68-3A80-CCCB63E38460}"/>
              </a:ext>
            </a:extLst>
          </p:cNvPr>
          <p:cNvSpPr txBox="1"/>
          <p:nvPr/>
        </p:nvSpPr>
        <p:spPr>
          <a:xfrm>
            <a:off x="1606498" y="5205445"/>
            <a:ext cx="7795844" cy="307777"/>
          </a:xfrm>
          <a:prstGeom prst="rect">
            <a:avLst/>
          </a:prstGeom>
          <a:solidFill>
            <a:schemeClr val="lt1"/>
          </a:solidFill>
        </p:spPr>
        <p:txBody>
          <a:bodyPr wrap="square" rtlCol="0">
            <a:spAutoFit/>
          </a:bodyPr>
          <a:lstStyle/>
          <a:p>
            <a:r>
              <a:rPr lang="en-US" dirty="0"/>
              <a:t>Diagrams of road traffic control systems: a) centralized, b) decentralized</a:t>
            </a:r>
            <a:endParaRPr lang="pl-PL" b="1" dirty="0"/>
          </a:p>
        </p:txBody>
      </p:sp>
    </p:spTree>
    <p:extLst>
      <p:ext uri="{BB962C8B-B14F-4D97-AF65-F5344CB8AC3E}">
        <p14:creationId xmlns:p14="http://schemas.microsoft.com/office/powerpoint/2010/main" val="910197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D8C537CE-0847-9355-DF3E-8270CF33E4FB}"/>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10471C2F-44FA-244D-BE71-1B64BAEE6B29}"/>
              </a:ext>
            </a:extLst>
          </p:cNvPr>
          <p:cNvSpPr txBox="1">
            <a:spLocks noGrp="1"/>
          </p:cNvSpPr>
          <p:nvPr>
            <p:ph type="title"/>
          </p:nvPr>
        </p:nvSpPr>
        <p:spPr>
          <a:xfrm>
            <a:off x="767862" y="0"/>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Types of Traffic Control System Structures</a:t>
            </a:r>
            <a:endParaRPr lang="en-US" noProof="0" dirty="0"/>
          </a:p>
        </p:txBody>
      </p:sp>
      <p:sp>
        <p:nvSpPr>
          <p:cNvPr id="97" name="Google Shape;97;p2">
            <a:extLst>
              <a:ext uri="{FF2B5EF4-FFF2-40B4-BE49-F238E27FC236}">
                <a16:creationId xmlns:a16="http://schemas.microsoft.com/office/drawing/2014/main" id="{22B27E9F-1013-0A9D-0913-6DD1E2ABF0F1}"/>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Centralized: Decisions are made in one place (central controller).</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Decentralized: Decisions are made at different levels (central, supervisory, local).</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Hybrid: A combination of centralization and decentralization, with functions divided between the control center and local controllers.</a:t>
            </a:r>
            <a:endParaRPr lang="en-US" sz="1900" dirty="0"/>
          </a:p>
        </p:txBody>
      </p:sp>
      <p:pic>
        <p:nvPicPr>
          <p:cNvPr id="2" name="Obraz 1" descr="Rysunek przedstawia schemat systemów zarządzania ruchem drogowym w formie piramidy podzielonej na trzy poziomy, z etykietami w języku polskim. Na górze znajduje się tytuł „SYSTEMY ZARZĄDZANIA RUCHEM”, a w prawym górnym rogu widnieje napis „źródło: Siemens”.&#10;&#10;Piramida ma kształt trójkąta, którego podstawa jest najszersza na dole, a wierzchołek najwęższy na górze. Każdy poziom piramidy jest oznaczony etykietą po lewej stronie i zawiera zdjęcia ilustrujące dany poziom.&#10;&#10;1. **Najwyższy poziom – „Poziom zarządzania”**:  &#10;   - Etykieta „Poziom zarządzania” znajduje się po lewej stronie, zapisana białym tekstem na niebieskim prostokącie.  &#10;   - Po prawej stronie, w obrębie piramidy, jest jedno zdjęcie: sala kontrolna z dużymi ekranami na ścianach, na których wyświetlane są różne obrazy (prawdopodobnie mapy lub dane o ruchu). W sali siedzą operatorzy przy biurkach z komputerami, monitorując sytuację.&#10;&#10;2. **Środkowy poziom – „Centra zarządzania”**:  &#10;   - Etykieta „Centra zarządzania” znajduje się po lewej stronie, również białym tekstem na niebieskim prostokącie.  &#10;   - W obrębie piramidy są dwa zdjęcia:  &#10;     - Po lewej: szafy serwerowe – wysokie, niebieskie szafki z urządzeniami elektronicznymi, prawdopodobnie przechowującymi dane systemu.  &#10;     - Po prawej: stanowisko z komputerami – osoba siedzi przy biurku z kilkoma monitorami, na których wyświetlane są dane (np. mapy lub wykresy), a obok stoją żółte i niebieskie komputery.&#10;&#10;3. **Najniższy poziom – „Stacje zewnętrzne”**:  &#10;   - Etykieta „Stacje zewnętrzne” znajduje się po lewej stronie, białym tekstem na niebieskim prostokącie.  &#10;   - W obrębie piramidy są cztery zdjęcia:  &#10;     - Pierwsze od lewej: sygnalizator świetlny z trzema światłami (czerwonym, żółtym, zielonym), zamontowany na słupie.  &#10;     - Drugie: tablica informacyjna nad drogą z napisami wskazującymi kierunki (np. „Altstadt West 422”, „Altstadt Nord 15”, „Altstadt Süd 18”) oraz symbolem autobusu i informacją o korkach („Stau – Röngeblie”).  &#10;     - Trzecie: kamera monitorująca zamontowana na słupie, skierowana w stronę drogi.  &#10;     - Czwarte: droga z tablicami zmiennej treści nad jezdnią, wyświetlającymi czerwone znaki ograniczenia prędkości (np. „70”), a na dole widoczne są samochody w ruchu.&#10;&#10;Tło piramidy jest jasnoniebieskie, a cała grafika ma prostą, przejrzystą strukturę, z wyraźnym podziałem na poziomy, co podkreśla hierarchię systemów zarządzania ruchem.">
            <a:extLst>
              <a:ext uri="{FF2B5EF4-FFF2-40B4-BE49-F238E27FC236}">
                <a16:creationId xmlns:a16="http://schemas.microsoft.com/office/drawing/2014/main" id="{95B711FF-564A-5651-D3A4-6AFDF8D73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520" y="2517993"/>
            <a:ext cx="7391400" cy="4200525"/>
          </a:xfrm>
          <a:prstGeom prst="rect">
            <a:avLst/>
          </a:prstGeom>
        </p:spPr>
      </p:pic>
      <p:sp>
        <p:nvSpPr>
          <p:cNvPr id="3" name="pole tekstowe 2">
            <a:extLst>
              <a:ext uri="{FF2B5EF4-FFF2-40B4-BE49-F238E27FC236}">
                <a16:creationId xmlns:a16="http://schemas.microsoft.com/office/drawing/2014/main" id="{47F3E5C4-3DBE-ABBF-C8EE-460F79A0F043}"/>
              </a:ext>
            </a:extLst>
          </p:cNvPr>
          <p:cNvSpPr txBox="1"/>
          <p:nvPr/>
        </p:nvSpPr>
        <p:spPr>
          <a:xfrm>
            <a:off x="3959052" y="2517993"/>
            <a:ext cx="3014504" cy="307777"/>
          </a:xfrm>
          <a:prstGeom prst="rect">
            <a:avLst/>
          </a:prstGeom>
          <a:solidFill>
            <a:schemeClr val="lt1"/>
          </a:solidFill>
        </p:spPr>
        <p:txBody>
          <a:bodyPr wrap="square" rtlCol="0">
            <a:spAutoFit/>
          </a:bodyPr>
          <a:lstStyle/>
          <a:p>
            <a:r>
              <a:rPr lang="pl-PL" b="1" dirty="0" err="1"/>
              <a:t>Traffic</a:t>
            </a:r>
            <a:r>
              <a:rPr lang="pl-PL" b="1" dirty="0"/>
              <a:t> Management Systems</a:t>
            </a:r>
          </a:p>
        </p:txBody>
      </p:sp>
      <p:sp>
        <p:nvSpPr>
          <p:cNvPr id="6" name="pole tekstowe 5">
            <a:extLst>
              <a:ext uri="{FF2B5EF4-FFF2-40B4-BE49-F238E27FC236}">
                <a16:creationId xmlns:a16="http://schemas.microsoft.com/office/drawing/2014/main" id="{996696AC-8ED1-C927-0D68-A0B1036958C0}"/>
              </a:ext>
            </a:extLst>
          </p:cNvPr>
          <p:cNvSpPr txBox="1"/>
          <p:nvPr/>
        </p:nvSpPr>
        <p:spPr>
          <a:xfrm>
            <a:off x="1187382" y="3564696"/>
            <a:ext cx="3014504" cy="307777"/>
          </a:xfrm>
          <a:prstGeom prst="rect">
            <a:avLst/>
          </a:prstGeom>
          <a:solidFill>
            <a:schemeClr val="lt1"/>
          </a:solidFill>
        </p:spPr>
        <p:txBody>
          <a:bodyPr wrap="square" rtlCol="0">
            <a:spAutoFit/>
          </a:bodyPr>
          <a:lstStyle/>
          <a:p>
            <a:r>
              <a:rPr lang="pl-PL" b="1" dirty="0"/>
              <a:t>Management Level</a:t>
            </a:r>
          </a:p>
        </p:txBody>
      </p:sp>
      <p:sp>
        <p:nvSpPr>
          <p:cNvPr id="7" name="pole tekstowe 6">
            <a:extLst>
              <a:ext uri="{FF2B5EF4-FFF2-40B4-BE49-F238E27FC236}">
                <a16:creationId xmlns:a16="http://schemas.microsoft.com/office/drawing/2014/main" id="{CA8F383A-5D2C-2CCD-54C1-08BEB7DD2565}"/>
              </a:ext>
            </a:extLst>
          </p:cNvPr>
          <p:cNvSpPr txBox="1"/>
          <p:nvPr/>
        </p:nvSpPr>
        <p:spPr>
          <a:xfrm>
            <a:off x="1187382" y="4464366"/>
            <a:ext cx="2128574" cy="307777"/>
          </a:xfrm>
          <a:prstGeom prst="rect">
            <a:avLst/>
          </a:prstGeom>
          <a:solidFill>
            <a:schemeClr val="lt1"/>
          </a:solidFill>
        </p:spPr>
        <p:txBody>
          <a:bodyPr wrap="square" rtlCol="0">
            <a:spAutoFit/>
          </a:bodyPr>
          <a:lstStyle/>
          <a:p>
            <a:r>
              <a:rPr lang="pl-PL" b="1" dirty="0"/>
              <a:t>Control </a:t>
            </a:r>
            <a:r>
              <a:rPr lang="pl-PL" b="1" dirty="0" err="1"/>
              <a:t>Centers</a:t>
            </a:r>
            <a:endParaRPr lang="pl-PL" b="1" dirty="0"/>
          </a:p>
        </p:txBody>
      </p:sp>
      <p:sp>
        <p:nvSpPr>
          <p:cNvPr id="8" name="pole tekstowe 7">
            <a:extLst>
              <a:ext uri="{FF2B5EF4-FFF2-40B4-BE49-F238E27FC236}">
                <a16:creationId xmlns:a16="http://schemas.microsoft.com/office/drawing/2014/main" id="{9D56A117-6D5F-CF3E-EE0F-571BE2AA48F7}"/>
              </a:ext>
            </a:extLst>
          </p:cNvPr>
          <p:cNvSpPr txBox="1"/>
          <p:nvPr/>
        </p:nvSpPr>
        <p:spPr>
          <a:xfrm>
            <a:off x="1187382" y="5437553"/>
            <a:ext cx="1967800" cy="307777"/>
          </a:xfrm>
          <a:prstGeom prst="rect">
            <a:avLst/>
          </a:prstGeom>
          <a:solidFill>
            <a:schemeClr val="lt1"/>
          </a:solidFill>
        </p:spPr>
        <p:txBody>
          <a:bodyPr wrap="square" rtlCol="0">
            <a:spAutoFit/>
          </a:bodyPr>
          <a:lstStyle/>
          <a:p>
            <a:r>
              <a:rPr lang="pl-PL" b="1" dirty="0"/>
              <a:t>Field </a:t>
            </a:r>
            <a:r>
              <a:rPr lang="pl-PL" b="1" dirty="0" err="1"/>
              <a:t>Stations</a:t>
            </a:r>
            <a:endParaRPr lang="pl-PL" b="1" dirty="0"/>
          </a:p>
        </p:txBody>
      </p:sp>
    </p:spTree>
    <p:extLst>
      <p:ext uri="{BB962C8B-B14F-4D97-AF65-F5344CB8AC3E}">
        <p14:creationId xmlns:p14="http://schemas.microsoft.com/office/powerpoint/2010/main" val="2502436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F1C16D97-29F9-C8B4-C2B1-BEF288431958}"/>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BA308FE1-6C89-0D91-43F4-B36BBC2F1D20}"/>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Centralized Systems – Definition and Characteristics</a:t>
            </a:r>
            <a:endParaRPr lang="en-US" noProof="0" dirty="0"/>
          </a:p>
        </p:txBody>
      </p:sp>
      <p:sp>
        <p:nvSpPr>
          <p:cNvPr id="97" name="Google Shape;97;p2">
            <a:extLst>
              <a:ext uri="{FF2B5EF4-FFF2-40B4-BE49-F238E27FC236}">
                <a16:creationId xmlns:a16="http://schemas.microsoft.com/office/drawing/2014/main" id="{8904D3D7-9EC4-440C-656E-277AD96B38CD}"/>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 centralized system in the context of traffic management is a structure in which all decisions regarding traffic control are made in a single central point, called the central controller or the traffic control center. All decisions are made at the central controller, while local controllers function only as actuators. Detectors and local controllers are directly connected to the control center.</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Examples: SCOOT, TRANSYT, MOTION.</a:t>
            </a:r>
            <a:endParaRPr lang="en-US" sz="1900" dirty="0"/>
          </a:p>
        </p:txBody>
      </p:sp>
      <p:pic>
        <p:nvPicPr>
          <p:cNvPr id="2" name="Obraz 1" descr="Rysunek przedstawia schemat scentralizowanego systemu sterowania ruchem drogowym. W centralnym punkcie znajduje się okrąg z napisem „Centrum sterowania”, który symbolizuje główny sterownik centralny. Od tego okręgu odchodzą linie w różnych kierunkach, każda zakończona symbolem krzyża, oznaczonym jako „skrzyżowanie”. &#10;&#10;- **Centrum sterowania**: Okrąg w środku rysunku, z napisem „Centrum sterowania” w środku, jest punktem centralnym, od którego rozchodzą się linie.&#10;- **Skrzyżowania**: Symbolizowane przez małe krzyże (przypominające znak plus), rozmieszczone wokół centrum sterowania. Jest ich sześć, rozłożonych w różnych kierunkach: dwa na górze, jeden po lewej, jeden po prawej, jeden na dole po lewej i jeden na dole po prawej.&#10;- **Linie łączące**: Od centrum sterowania do każdego skrzyżowania biegną linie, które symbolizują połączenia komunikacyjne. Niektóre linie są pojedyncze, a niektóre się rozgałęziają, szczególnie w górnej części schematu, gdzie kilka linii biegnie blisko siebie, tworząc wrażenie wiązki.&#10;- **Obszar schematu**: Cały schemat jest otoczony ramką w kształcie nieregularnego sześciokąta, narysowaną przerywaną linią, co może symbolizować granice obszaru sterowania.&#10;- **Legenda**: W dolnej części rysunku, pod ramką, znajduje się oznaczenie „– skrzyżowanie” obok symbolu krzyża, co wyjaśnia, że krzyże reprezentują skrzyżowania.&#10;&#10;Rysunek jest prosty, czarno-biały, z wyraźnymi liniami i symbolami, co ułatwia zrozumienie hierarchii i połączeń w scentralizowanym systemie sterowania ruchem drogowym.">
            <a:extLst>
              <a:ext uri="{FF2B5EF4-FFF2-40B4-BE49-F238E27FC236}">
                <a16:creationId xmlns:a16="http://schemas.microsoft.com/office/drawing/2014/main" id="{1F06927E-833B-BD45-63D9-ECDBA3B939B4}"/>
              </a:ext>
            </a:extLst>
          </p:cNvPr>
          <p:cNvPicPr>
            <a:picLocks noChangeAspect="1"/>
          </p:cNvPicPr>
          <p:nvPr/>
        </p:nvPicPr>
        <p:blipFill>
          <a:blip r:embed="rId3"/>
          <a:stretch>
            <a:fillRect/>
          </a:stretch>
        </p:blipFill>
        <p:spPr>
          <a:xfrm>
            <a:off x="838200" y="2919290"/>
            <a:ext cx="4456090" cy="3651161"/>
          </a:xfrm>
          <a:prstGeom prst="rect">
            <a:avLst/>
          </a:prstGeom>
        </p:spPr>
      </p:pic>
      <p:pic>
        <p:nvPicPr>
          <p:cNvPr id="3" name="Obraz 2" descr="Rysunek przedstawia schemat scentralizowanego systemu sterowania ruchem drogowym. W centralnym punkcie, na górze, znajduje się prostokąt z napisem „Komputer centralny”, który symbolizuje główny sterownik centralny. Nad prostokątem narysowany jest monitor komputerowy, co dodatkowo podkreśla, że jest to centralny punkt zarządzania.&#10;&#10;Od komputera centralnego odchodzą linie w dół, rozchodzące się w różne strony, które łączą się z sześcioma mniejszymi prostokątami rozmieszczonymi w dolnej części rysunku. Każdy z tych prostokątów reprezentuje sterownik lokalny na skrzyżowaniu. Nad każdym prostokątem znajduje się symbol sygnalizatora świetlnego z trzema światłami (czerwonym, żółtym i zielonym), co wskazuje, że sterowniki lokalne kontrolują sygnalizację na skrzyżowaniach.&#10;&#10;Linie łączące komputer centralny z każdym sterownikiem lokalnym symbolizują przepływ danych i komend: dane z detektorów na skrzyżowaniach są przesyłane do komputera centralnego, a ten wysyła instrukcje do sterowników lokalnych, aby zarządzać ruchem. Sześć sterowników lokalnych jest rozmieszczonych w dwóch rzędach po trzy, z przerwą w środku, co sugeruje, że system może obejmować więcej skrzyżowań (przerwa symbolizuje możliwość rozbudowy).&#10;&#10;Rysunek jest prosty, czarno-biały, z wyraźnymi liniami i symbolami, co ułatwia zrozumienie hierarchii w scentralizowanym systemie sterowania ruchem drogowym.">
            <a:extLst>
              <a:ext uri="{FF2B5EF4-FFF2-40B4-BE49-F238E27FC236}">
                <a16:creationId xmlns:a16="http://schemas.microsoft.com/office/drawing/2014/main" id="{568AD86E-327D-21B0-5B19-A3C18F5187AA}"/>
              </a:ext>
            </a:extLst>
          </p:cNvPr>
          <p:cNvPicPr>
            <a:picLocks noChangeAspect="1"/>
          </p:cNvPicPr>
          <p:nvPr/>
        </p:nvPicPr>
        <p:blipFill>
          <a:blip r:embed="rId4"/>
          <a:stretch>
            <a:fillRect/>
          </a:stretch>
        </p:blipFill>
        <p:spPr>
          <a:xfrm>
            <a:off x="5978538" y="2995820"/>
            <a:ext cx="3072998" cy="3576065"/>
          </a:xfrm>
          <a:prstGeom prst="rect">
            <a:avLst/>
          </a:prstGeom>
        </p:spPr>
      </p:pic>
      <p:sp>
        <p:nvSpPr>
          <p:cNvPr id="4" name="pole tekstowe 3">
            <a:extLst>
              <a:ext uri="{FF2B5EF4-FFF2-40B4-BE49-F238E27FC236}">
                <a16:creationId xmlns:a16="http://schemas.microsoft.com/office/drawing/2014/main" id="{0B60EB30-73C2-15DA-8050-FFCFF087A4B3}"/>
              </a:ext>
            </a:extLst>
          </p:cNvPr>
          <p:cNvSpPr txBox="1"/>
          <p:nvPr/>
        </p:nvSpPr>
        <p:spPr>
          <a:xfrm>
            <a:off x="3106618" y="4840839"/>
            <a:ext cx="631370" cy="307777"/>
          </a:xfrm>
          <a:prstGeom prst="rect">
            <a:avLst/>
          </a:prstGeom>
          <a:solidFill>
            <a:schemeClr val="lt1"/>
          </a:solidFill>
        </p:spPr>
        <p:txBody>
          <a:bodyPr wrap="square" rtlCol="0">
            <a:spAutoFit/>
          </a:bodyPr>
          <a:lstStyle/>
          <a:p>
            <a:r>
              <a:rPr lang="pl-PL" b="1" dirty="0"/>
              <a:t>TMC</a:t>
            </a:r>
          </a:p>
        </p:txBody>
      </p:sp>
      <p:sp>
        <p:nvSpPr>
          <p:cNvPr id="5" name="pole tekstowe 4">
            <a:extLst>
              <a:ext uri="{FF2B5EF4-FFF2-40B4-BE49-F238E27FC236}">
                <a16:creationId xmlns:a16="http://schemas.microsoft.com/office/drawing/2014/main" id="{35E27F46-CBF3-4EE7-02B4-FA9E126410B3}"/>
              </a:ext>
            </a:extLst>
          </p:cNvPr>
          <p:cNvSpPr txBox="1"/>
          <p:nvPr/>
        </p:nvSpPr>
        <p:spPr>
          <a:xfrm>
            <a:off x="2632668" y="6262674"/>
            <a:ext cx="1225899" cy="307777"/>
          </a:xfrm>
          <a:prstGeom prst="rect">
            <a:avLst/>
          </a:prstGeom>
          <a:solidFill>
            <a:schemeClr val="lt1"/>
          </a:solidFill>
        </p:spPr>
        <p:txBody>
          <a:bodyPr wrap="square" rtlCol="0">
            <a:spAutoFit/>
          </a:bodyPr>
          <a:lstStyle/>
          <a:p>
            <a:r>
              <a:rPr lang="pl-PL" b="1" dirty="0" err="1"/>
              <a:t>junction</a:t>
            </a:r>
            <a:endParaRPr lang="pl-PL" b="1" dirty="0"/>
          </a:p>
        </p:txBody>
      </p:sp>
      <p:sp>
        <p:nvSpPr>
          <p:cNvPr id="6" name="pole tekstowe 5">
            <a:extLst>
              <a:ext uri="{FF2B5EF4-FFF2-40B4-BE49-F238E27FC236}">
                <a16:creationId xmlns:a16="http://schemas.microsoft.com/office/drawing/2014/main" id="{FBF1EC0F-D033-728C-BC5A-E3AD1CD965C7}"/>
              </a:ext>
            </a:extLst>
          </p:cNvPr>
          <p:cNvSpPr txBox="1"/>
          <p:nvPr/>
        </p:nvSpPr>
        <p:spPr>
          <a:xfrm>
            <a:off x="7770187" y="3506083"/>
            <a:ext cx="1635069" cy="523220"/>
          </a:xfrm>
          <a:prstGeom prst="rect">
            <a:avLst/>
          </a:prstGeom>
          <a:solidFill>
            <a:schemeClr val="lt1"/>
          </a:solidFill>
        </p:spPr>
        <p:txBody>
          <a:bodyPr wrap="square" rtlCol="0">
            <a:spAutoFit/>
          </a:bodyPr>
          <a:lstStyle/>
          <a:p>
            <a:r>
              <a:rPr lang="pl-PL" b="1" dirty="0"/>
              <a:t>Central </a:t>
            </a:r>
            <a:r>
              <a:rPr lang="pl-PL" b="1" dirty="0" err="1"/>
              <a:t>computer</a:t>
            </a:r>
            <a:endParaRPr lang="pl-PL" b="1" dirty="0"/>
          </a:p>
        </p:txBody>
      </p:sp>
    </p:spTree>
    <p:extLst>
      <p:ext uri="{BB962C8B-B14F-4D97-AF65-F5344CB8AC3E}">
        <p14:creationId xmlns:p14="http://schemas.microsoft.com/office/powerpoint/2010/main" val="3242853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82E14ADA-2C33-8272-28AB-8622A48B856F}"/>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19235BD-7EE7-A39C-94B3-91A9675AF349}"/>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Centralized Systems – Advantages and Disadvantages</a:t>
            </a:r>
            <a:endParaRPr lang="en-US" noProof="0" dirty="0"/>
          </a:p>
        </p:txBody>
      </p:sp>
      <p:graphicFrame>
        <p:nvGraphicFramePr>
          <p:cNvPr id="4" name="Tabela 3">
            <a:extLst>
              <a:ext uri="{FF2B5EF4-FFF2-40B4-BE49-F238E27FC236}">
                <a16:creationId xmlns:a16="http://schemas.microsoft.com/office/drawing/2014/main" id="{54FE66AA-1979-2DBE-1498-08B2A3966C5B}"/>
              </a:ext>
            </a:extLst>
          </p:cNvPr>
          <p:cNvGraphicFramePr>
            <a:graphicFrameLocks noGrp="1"/>
          </p:cNvGraphicFramePr>
          <p:nvPr>
            <p:extLst>
              <p:ext uri="{D42A27DB-BD31-4B8C-83A1-F6EECF244321}">
                <p14:modId xmlns:p14="http://schemas.microsoft.com/office/powerpoint/2010/main" val="3120161082"/>
              </p:ext>
            </p:extLst>
          </p:nvPr>
        </p:nvGraphicFramePr>
        <p:xfrm>
          <a:off x="677426" y="1479995"/>
          <a:ext cx="10515600" cy="4419600"/>
        </p:xfrm>
        <a:graphic>
          <a:graphicData uri="http://schemas.openxmlformats.org/drawingml/2006/table">
            <a:tbl>
              <a:tblPr/>
              <a:tblGrid>
                <a:gridCol w="5257800">
                  <a:extLst>
                    <a:ext uri="{9D8B030D-6E8A-4147-A177-3AD203B41FA5}">
                      <a16:colId xmlns:a16="http://schemas.microsoft.com/office/drawing/2014/main" val="2920661374"/>
                    </a:ext>
                  </a:extLst>
                </a:gridCol>
                <a:gridCol w="5257800">
                  <a:extLst>
                    <a:ext uri="{9D8B030D-6E8A-4147-A177-3AD203B41FA5}">
                      <a16:colId xmlns:a16="http://schemas.microsoft.com/office/drawing/2014/main" val="3023234048"/>
                    </a:ext>
                  </a:extLst>
                </a:gridCol>
              </a:tblGrid>
              <a:tr h="0">
                <a:tc>
                  <a:txBody>
                    <a:bodyPr/>
                    <a:lstStyle/>
                    <a:p>
                      <a:pPr>
                        <a:buNone/>
                      </a:pPr>
                      <a:r>
                        <a:rPr lang="pl-PL" sz="2000" b="1"/>
                        <a:t>Advantages</a:t>
                      </a:r>
                      <a:endParaRPr lang="pl-PL" sz="2000"/>
                    </a:p>
                  </a:txBody>
                  <a:tcPr anchor="ctr">
                    <a:lnL>
                      <a:noFill/>
                    </a:lnL>
                    <a:lnR>
                      <a:noFill/>
                    </a:lnR>
                    <a:lnT>
                      <a:noFill/>
                    </a:lnT>
                    <a:lnB>
                      <a:noFill/>
                    </a:lnB>
                    <a:noFill/>
                  </a:tcPr>
                </a:tc>
                <a:tc>
                  <a:txBody>
                    <a:bodyPr/>
                    <a:lstStyle/>
                    <a:p>
                      <a:pPr>
                        <a:buNone/>
                      </a:pPr>
                      <a:r>
                        <a:rPr lang="pl-PL" sz="2000" b="1"/>
                        <a:t>Disadvantages</a:t>
                      </a:r>
                      <a:endParaRPr lang="pl-PL" sz="2000"/>
                    </a:p>
                  </a:txBody>
                  <a:tcPr anchor="ctr">
                    <a:lnL>
                      <a:noFill/>
                    </a:lnL>
                    <a:lnR>
                      <a:noFill/>
                    </a:lnR>
                    <a:lnT>
                      <a:noFill/>
                    </a:lnT>
                    <a:lnB>
                      <a:noFill/>
                    </a:lnB>
                    <a:noFill/>
                  </a:tcPr>
                </a:tc>
                <a:extLst>
                  <a:ext uri="{0D108BD9-81ED-4DB2-BD59-A6C34878D82A}">
                    <a16:rowId xmlns:a16="http://schemas.microsoft.com/office/drawing/2014/main" val="2149823056"/>
                  </a:ext>
                </a:extLst>
              </a:tr>
              <a:tr h="0">
                <a:tc>
                  <a:txBody>
                    <a:bodyPr/>
                    <a:lstStyle/>
                    <a:p>
                      <a:pPr>
                        <a:buNone/>
                      </a:pPr>
                      <a:r>
                        <a:rPr lang="en-US" sz="2000"/>
                        <a:t>High coordination at the network level.</a:t>
                      </a:r>
                    </a:p>
                  </a:txBody>
                  <a:tcPr anchor="ctr">
                    <a:lnL>
                      <a:noFill/>
                    </a:lnL>
                    <a:lnR>
                      <a:noFill/>
                    </a:lnR>
                    <a:lnT>
                      <a:noFill/>
                    </a:lnT>
                    <a:lnB>
                      <a:noFill/>
                    </a:lnB>
                    <a:noFill/>
                  </a:tcPr>
                </a:tc>
                <a:tc>
                  <a:txBody>
                    <a:bodyPr/>
                    <a:lstStyle/>
                    <a:p>
                      <a:pPr>
                        <a:buNone/>
                      </a:pPr>
                      <a:r>
                        <a:rPr lang="en-US" sz="2000"/>
                        <a:t>Dependence on continuous communication with the central system.</a:t>
                      </a:r>
                    </a:p>
                  </a:txBody>
                  <a:tcPr anchor="ctr">
                    <a:lnL>
                      <a:noFill/>
                    </a:lnL>
                    <a:lnR>
                      <a:noFill/>
                    </a:lnR>
                    <a:lnT>
                      <a:noFill/>
                    </a:lnT>
                    <a:lnB>
                      <a:noFill/>
                    </a:lnB>
                    <a:noFill/>
                  </a:tcPr>
                </a:tc>
                <a:extLst>
                  <a:ext uri="{0D108BD9-81ED-4DB2-BD59-A6C34878D82A}">
                    <a16:rowId xmlns:a16="http://schemas.microsoft.com/office/drawing/2014/main" val="4253626828"/>
                  </a:ext>
                </a:extLst>
              </a:tr>
              <a:tr h="0">
                <a:tc>
                  <a:txBody>
                    <a:bodyPr/>
                    <a:lstStyle/>
                    <a:p>
                      <a:pPr>
                        <a:buNone/>
                      </a:pPr>
                      <a:r>
                        <a:rPr lang="en-US" sz="2000"/>
                        <a:t>Easy implementation of uniform strategies.</a:t>
                      </a:r>
                    </a:p>
                  </a:txBody>
                  <a:tcPr anchor="ctr">
                    <a:lnL>
                      <a:noFill/>
                    </a:lnL>
                    <a:lnR>
                      <a:noFill/>
                    </a:lnR>
                    <a:lnT>
                      <a:noFill/>
                    </a:lnT>
                    <a:lnB>
                      <a:noFill/>
                    </a:lnB>
                    <a:noFill/>
                  </a:tcPr>
                </a:tc>
                <a:tc>
                  <a:txBody>
                    <a:bodyPr/>
                    <a:lstStyle/>
                    <a:p>
                      <a:pPr>
                        <a:buNone/>
                      </a:pPr>
                      <a:r>
                        <a:rPr lang="en-US" sz="2000"/>
                        <a:t>Risk of central system failure (network paralysis).</a:t>
                      </a:r>
                    </a:p>
                  </a:txBody>
                  <a:tcPr anchor="ctr">
                    <a:lnL>
                      <a:noFill/>
                    </a:lnL>
                    <a:lnR>
                      <a:noFill/>
                    </a:lnR>
                    <a:lnT>
                      <a:noFill/>
                    </a:lnT>
                    <a:lnB>
                      <a:noFill/>
                    </a:lnB>
                    <a:noFill/>
                  </a:tcPr>
                </a:tc>
                <a:extLst>
                  <a:ext uri="{0D108BD9-81ED-4DB2-BD59-A6C34878D82A}">
                    <a16:rowId xmlns:a16="http://schemas.microsoft.com/office/drawing/2014/main" val="2645135972"/>
                  </a:ext>
                </a:extLst>
              </a:tr>
              <a:tr h="0">
                <a:tc>
                  <a:txBody>
                    <a:bodyPr/>
                    <a:lstStyle/>
                    <a:p>
                      <a:pPr>
                        <a:buNone/>
                      </a:pPr>
                      <a:r>
                        <a:rPr lang="en-US" sz="2000"/>
                        <a:t>Ability to analyze large datasets from various sources in one place, which can lead to more complex traffic management strategies.</a:t>
                      </a:r>
                    </a:p>
                  </a:txBody>
                  <a:tcPr anchor="ctr">
                    <a:lnL>
                      <a:noFill/>
                    </a:lnL>
                    <a:lnR>
                      <a:noFill/>
                    </a:lnR>
                    <a:lnT>
                      <a:noFill/>
                    </a:lnT>
                    <a:lnB>
                      <a:noFill/>
                    </a:lnB>
                    <a:noFill/>
                  </a:tcPr>
                </a:tc>
                <a:tc>
                  <a:txBody>
                    <a:bodyPr/>
                    <a:lstStyle/>
                    <a:p>
                      <a:pPr>
                        <a:buNone/>
                      </a:pPr>
                      <a:r>
                        <a:rPr lang="en-US" sz="2000"/>
                        <a:t>Centralized systems require constant and reliable communication between the central controller and local controllers, which may be problematic in areas with limited connectivity.</a:t>
                      </a:r>
                    </a:p>
                  </a:txBody>
                  <a:tcPr anchor="ctr">
                    <a:lnL>
                      <a:noFill/>
                    </a:lnL>
                    <a:lnR>
                      <a:noFill/>
                    </a:lnR>
                    <a:lnT>
                      <a:noFill/>
                    </a:lnT>
                    <a:lnB>
                      <a:noFill/>
                    </a:lnB>
                    <a:noFill/>
                  </a:tcPr>
                </a:tc>
                <a:extLst>
                  <a:ext uri="{0D108BD9-81ED-4DB2-BD59-A6C34878D82A}">
                    <a16:rowId xmlns:a16="http://schemas.microsoft.com/office/drawing/2014/main" val="4038163535"/>
                  </a:ext>
                </a:extLst>
              </a:tr>
              <a:tr h="0">
                <a:tc>
                  <a:txBody>
                    <a:bodyPr/>
                    <a:lstStyle/>
                    <a:p>
                      <a:pPr>
                        <a:buNone/>
                      </a:pPr>
                      <a:r>
                        <a:rPr lang="en-US" sz="2000"/>
                        <a:t>Ability to quickly implement changes across the entire system based on changing traffic conditions or special events.</a:t>
                      </a:r>
                    </a:p>
                  </a:txBody>
                  <a:tcPr anchor="ctr">
                    <a:lnL>
                      <a:noFill/>
                    </a:lnL>
                    <a:lnR>
                      <a:noFill/>
                    </a:lnR>
                    <a:lnT>
                      <a:noFill/>
                    </a:lnT>
                    <a:lnB>
                      <a:noFill/>
                    </a:lnB>
                    <a:noFill/>
                  </a:tcPr>
                </a:tc>
                <a:tc>
                  <a:txBody>
                    <a:bodyPr/>
                    <a:lstStyle/>
                    <a:p>
                      <a:pPr>
                        <a:buNone/>
                      </a:pPr>
                      <a:endParaRPr lang="pl-PL" sz="2000" dirty="0"/>
                    </a:p>
                  </a:txBody>
                  <a:tcPr anchor="ctr">
                    <a:lnL>
                      <a:noFill/>
                    </a:lnL>
                    <a:lnR>
                      <a:noFill/>
                    </a:lnR>
                    <a:lnT>
                      <a:noFill/>
                    </a:lnT>
                    <a:lnB>
                      <a:noFill/>
                    </a:lnB>
                    <a:noFill/>
                  </a:tcPr>
                </a:tc>
                <a:extLst>
                  <a:ext uri="{0D108BD9-81ED-4DB2-BD59-A6C34878D82A}">
                    <a16:rowId xmlns:a16="http://schemas.microsoft.com/office/drawing/2014/main" val="2863375845"/>
                  </a:ext>
                </a:extLst>
              </a:tr>
            </a:tbl>
          </a:graphicData>
        </a:graphic>
      </p:graphicFrame>
    </p:spTree>
    <p:extLst>
      <p:ext uri="{BB962C8B-B14F-4D97-AF65-F5344CB8AC3E}">
        <p14:creationId xmlns:p14="http://schemas.microsoft.com/office/powerpoint/2010/main" val="1047072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84ECD723-28BA-423C-8C6E-15D834DB4BE1}"/>
            </a:ext>
          </a:extLst>
        </p:cNvPr>
        <p:cNvGrpSpPr/>
        <p:nvPr/>
      </p:nvGrpSpPr>
      <p:grpSpPr>
        <a:xfrm>
          <a:off x="0" y="0"/>
          <a:ext cx="0" cy="0"/>
          <a:chOff x="0" y="0"/>
          <a:chExt cx="0" cy="0"/>
        </a:xfrm>
      </p:grpSpPr>
      <p:pic>
        <p:nvPicPr>
          <p:cNvPr id="7" name="Obraz 6" descr="Rysunek przedstawia schemat zdecentralizowanego systemu sterowania ruchem drogowym, z wyraźnym podziałem na różne poziomy zarządzania. W centralnym punkcie znajduje się okrąg z napisem „Centrum sterowania”, symbolizujący poziom centralny systemu.&#10;&#10;Centrum sterowania: Okrąg w środku rysunku, oznaczony jako „Centrum sterowania”, jest punktem nadrzędnym, od którego odchodzą linie do innych elementów.&#10;Podobszary: Wokół centrum sterowania znajdują się trzy prostokąty oznaczone jako „Podobszar 1”, „Podobszar 2” i „Podobszar 3”. Każdy z nich reprezentuje poziom nadrzędny, czyli komputer obszarowy zarządzający grupą skrzyżowań.&#10;„Podobszar 1” znajduje się w lewej górnej części schematu.&#10;„Podobszar 2” jest w lewej dolnej części.&#10;„Podobszar 3” znajduje się w prawej górnej części.&#10;Skrzyżowania: Wokół każdego podobszaru rozmieszczone są symbole krzyży (przypominające znak plus), które oznaczają skrzyżowania. Są one połączone liniami z odpowiednim podobszarem, co wskazuje, że każdy podobszar zarządza swoją grupą skrzyżowań.&#10;W „Podobszarze 1” są dwa skrzyżowania, w lewej górnej części.&#10;W „Podobszarze 2” jest większa grupa skrzyżowań (pięć), ułożonych w siatkę w lewej dolnej części.&#10;W „Podobszarze 3” są trzy skrzyżowania, w prawej górnej części.&#10;Poziom lokalny: Niektóre skrzyżowania są dodatkowo połączone z mniejszymi okręgami, oznaczonymi jako „poziom lokalny”, co wskazuje na sterowniki lokalne na poszczególnych skrzyżowaniach, które mogą działać autonomicznie.&#10;Linie łączące: Linie między elementami pokazują przepływ danych: od centrum sterowania do podobszarów, a następnie od podobszarów do skrzyżowań i sterowników lokalnych. Linie między skrzyżowaniami w obrębie jednego podobszaru wskazują na komunikację między nimi.&#10;Obszar schematu: Cały schemat jest otoczony ramką w kształcie nieregularnego sześciokąta, narysowaną przerywaną linią, co może symbolizować granice obszaru sterowania.&#10;Legenda: W dolnej części rysunku znajduje się legenda z trzema symbolami:&#10;Mały okrąg z napisem „poziom lokalny” (sterowniki lokalne).&#10;Prostokąt z napisem „poziom nadrzędny” (podobszary).&#10;Większy okrąg z napisem „poziom centralny” (centrum sterowania).&#10;Rysunek jest czarno-biały, z prostymi liniami i symbolami, co podkreśla hierarchiczną strukturę zdecentralizowanego systemu sterowania ruchem drogowym, w którym decyzje są rozproszone między różne poziomy zarządzania.">
            <a:extLst>
              <a:ext uri="{FF2B5EF4-FFF2-40B4-BE49-F238E27FC236}">
                <a16:creationId xmlns:a16="http://schemas.microsoft.com/office/drawing/2014/main" id="{2A7803AC-8DA1-0BFC-B67C-3639C3EB8DF2}"/>
              </a:ext>
            </a:extLst>
          </p:cNvPr>
          <p:cNvPicPr>
            <a:picLocks noChangeAspect="1"/>
          </p:cNvPicPr>
          <p:nvPr/>
        </p:nvPicPr>
        <p:blipFill>
          <a:blip r:embed="rId3"/>
          <a:stretch>
            <a:fillRect/>
          </a:stretch>
        </p:blipFill>
        <p:spPr>
          <a:xfrm>
            <a:off x="2191561" y="2676271"/>
            <a:ext cx="3814887" cy="4168297"/>
          </a:xfrm>
          <a:prstGeom prst="rect">
            <a:avLst/>
          </a:prstGeom>
        </p:spPr>
      </p:pic>
      <p:pic>
        <p:nvPicPr>
          <p:cNvPr id="8" name="Obraz 7" descr="Rysunek przedstawia schemat zdecentralizowanego systemu sterowania ruchem drogowym z hierarchiczną strukturą. Na górze schematu znajdują się dwa prostokąty ustawione obok siebie, oznaczone jako „Komputer centralny” i „Komputery obszarowe”. Nad nimi narysowany jest monitor komputerowy, co podkreśla, że są to elementy nadrzędne w systemie.&#10;&#10;Komputer centralny i komputery obszarowe: Dwa prostokąty na górze, z napisami „Komputer centralny” (po lewej) i „Komputery obszarowe” (po prawej). Symbolizują one poziom centralny i nadrzędny systemu, gdzie komputer centralny nadzoruje całość, a komputery obszarowe zarządzają grupami skrzyżowań.&#10;Sterowniki lokalne i sygnalizatory: Od komputerów obszarowych odchodzą linie w dół, rozchodzące się do sześciu mniejszych prostokątów, które reprezentują sterowniki lokalne na skrzyżowaniach. Każdy prostokąt ma nad sobą symbol sygnalizatora świetlnego z trzema światłami (czerwonym, żółtym i zielonym), co wskazuje, że sterowniki kontrolują sygnalizację na skrzyżowaniach.&#10;Rozmieszczenie sterowników: Sześć sterowników lokalnych jest ułożonych w dwóch rzędach po trzy, z przerwą w środku oznaczoną kropkami, co sugeruje możliwość rozbudowy systemu o kolejne skrzyżowania.&#10;Linie łączące: Linie między komputerem centralnym, komputerami obszarowymi a sterownikami lokalnymi symbolizują przepływ danych i komend. Komputer centralny komunikuje się z komputerami obszarowymi, a te z kolei przekazują instrukcje do sterowników lokalnych, które mogą działać autonomicznie, dostosowując się do lokalnych warunków ruchu.&#10;Rysunek jest czarno-biały, z prostymi liniami i symbolami, co podkreśla hierarchiczną strukturę zdecentralizowanego systemu sterowania ruchem drogowym, w którym decyzje są rozproszone między różne poziomy zarządzania.">
            <a:extLst>
              <a:ext uri="{FF2B5EF4-FFF2-40B4-BE49-F238E27FC236}">
                <a16:creationId xmlns:a16="http://schemas.microsoft.com/office/drawing/2014/main" id="{A47711C1-875D-F37C-D0C4-92A42E54469B}"/>
              </a:ext>
            </a:extLst>
          </p:cNvPr>
          <p:cNvPicPr>
            <a:picLocks noChangeAspect="1"/>
          </p:cNvPicPr>
          <p:nvPr/>
        </p:nvPicPr>
        <p:blipFill>
          <a:blip r:embed="rId4"/>
          <a:stretch>
            <a:fillRect/>
          </a:stretch>
        </p:blipFill>
        <p:spPr>
          <a:xfrm>
            <a:off x="6474691" y="2820286"/>
            <a:ext cx="4015723" cy="4040209"/>
          </a:xfrm>
          <a:prstGeom prst="rect">
            <a:avLst/>
          </a:prstGeom>
        </p:spPr>
      </p:pic>
      <p:sp>
        <p:nvSpPr>
          <p:cNvPr id="96" name="Google Shape;96;p2">
            <a:extLst>
              <a:ext uri="{FF2B5EF4-FFF2-40B4-BE49-F238E27FC236}">
                <a16:creationId xmlns:a16="http://schemas.microsoft.com/office/drawing/2014/main" id="{E96E970B-4BFB-AAAC-41E7-952373EB6032}"/>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Decentralized Systems – Definition and Features</a:t>
            </a:r>
            <a:endParaRPr lang="en-US" noProof="0" dirty="0"/>
          </a:p>
        </p:txBody>
      </p:sp>
      <p:sp>
        <p:nvSpPr>
          <p:cNvPr id="97" name="Google Shape;97;p2">
            <a:extLst>
              <a:ext uri="{FF2B5EF4-FFF2-40B4-BE49-F238E27FC236}">
                <a16:creationId xmlns:a16="http://schemas.microsoft.com/office/drawing/2014/main" id="{CC4C9EC4-7911-2A33-46D0-5E56C0B46CC9}"/>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 decentralized system in the context of traffic management is a structure in which decisions regarding traffic control are made at different hierarchical levels, and local controllers at intersections have significant autonomy.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It is a three-layer structure: central level, supervisory level, and local level.</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Local controllers can operate independently or based on the requirements of supervisory controllers.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Examples: UTOPIA.</a:t>
            </a:r>
            <a:endParaRPr lang="en-US" sz="1900" dirty="0"/>
          </a:p>
        </p:txBody>
      </p:sp>
      <p:sp>
        <p:nvSpPr>
          <p:cNvPr id="4" name="pole tekstowe 3">
            <a:extLst>
              <a:ext uri="{FF2B5EF4-FFF2-40B4-BE49-F238E27FC236}">
                <a16:creationId xmlns:a16="http://schemas.microsoft.com/office/drawing/2014/main" id="{0A610A71-484D-40E2-8149-6DEC1AAF56D9}"/>
              </a:ext>
            </a:extLst>
          </p:cNvPr>
          <p:cNvSpPr txBox="1"/>
          <p:nvPr/>
        </p:nvSpPr>
        <p:spPr>
          <a:xfrm>
            <a:off x="4473193" y="3954007"/>
            <a:ext cx="631370" cy="307777"/>
          </a:xfrm>
          <a:prstGeom prst="rect">
            <a:avLst/>
          </a:prstGeom>
          <a:solidFill>
            <a:schemeClr val="lt1"/>
          </a:solidFill>
        </p:spPr>
        <p:txBody>
          <a:bodyPr wrap="square" rtlCol="0">
            <a:spAutoFit/>
          </a:bodyPr>
          <a:lstStyle/>
          <a:p>
            <a:r>
              <a:rPr lang="pl-PL" b="1" dirty="0"/>
              <a:t>TMC</a:t>
            </a:r>
          </a:p>
        </p:txBody>
      </p:sp>
      <p:sp>
        <p:nvSpPr>
          <p:cNvPr id="6" name="pole tekstowe 5">
            <a:extLst>
              <a:ext uri="{FF2B5EF4-FFF2-40B4-BE49-F238E27FC236}">
                <a16:creationId xmlns:a16="http://schemas.microsoft.com/office/drawing/2014/main" id="{1182C385-5F95-3E44-B99D-7F25981A7CF1}"/>
              </a:ext>
            </a:extLst>
          </p:cNvPr>
          <p:cNvSpPr txBox="1"/>
          <p:nvPr/>
        </p:nvSpPr>
        <p:spPr>
          <a:xfrm>
            <a:off x="8986037" y="2913727"/>
            <a:ext cx="1635069" cy="523220"/>
          </a:xfrm>
          <a:prstGeom prst="rect">
            <a:avLst/>
          </a:prstGeom>
          <a:solidFill>
            <a:schemeClr val="lt1"/>
          </a:solidFill>
        </p:spPr>
        <p:txBody>
          <a:bodyPr wrap="square" rtlCol="0">
            <a:spAutoFit/>
          </a:bodyPr>
          <a:lstStyle/>
          <a:p>
            <a:r>
              <a:rPr lang="pl-PL" b="1" dirty="0"/>
              <a:t>Central </a:t>
            </a:r>
            <a:r>
              <a:rPr lang="pl-PL" b="1" dirty="0" err="1"/>
              <a:t>computer</a:t>
            </a:r>
            <a:endParaRPr lang="pl-PL" b="1" dirty="0"/>
          </a:p>
        </p:txBody>
      </p:sp>
      <p:sp>
        <p:nvSpPr>
          <p:cNvPr id="9" name="pole tekstowe 8">
            <a:extLst>
              <a:ext uri="{FF2B5EF4-FFF2-40B4-BE49-F238E27FC236}">
                <a16:creationId xmlns:a16="http://schemas.microsoft.com/office/drawing/2014/main" id="{570B103D-4B5D-DCD2-4EC9-1E0CFAC84993}"/>
              </a:ext>
            </a:extLst>
          </p:cNvPr>
          <p:cNvSpPr txBox="1"/>
          <p:nvPr/>
        </p:nvSpPr>
        <p:spPr>
          <a:xfrm>
            <a:off x="2746551" y="3873401"/>
            <a:ext cx="1061774" cy="307777"/>
          </a:xfrm>
          <a:prstGeom prst="rect">
            <a:avLst/>
          </a:prstGeom>
          <a:solidFill>
            <a:schemeClr val="lt1"/>
          </a:solidFill>
        </p:spPr>
        <p:txBody>
          <a:bodyPr wrap="square" rtlCol="0">
            <a:spAutoFit/>
          </a:bodyPr>
          <a:lstStyle/>
          <a:p>
            <a:r>
              <a:rPr lang="pl-PL" b="1" dirty="0" err="1"/>
              <a:t>Subarea</a:t>
            </a:r>
            <a:r>
              <a:rPr lang="pl-PL" b="1" dirty="0"/>
              <a:t> 1</a:t>
            </a:r>
          </a:p>
        </p:txBody>
      </p:sp>
      <p:sp>
        <p:nvSpPr>
          <p:cNvPr id="10" name="pole tekstowe 9">
            <a:extLst>
              <a:ext uri="{FF2B5EF4-FFF2-40B4-BE49-F238E27FC236}">
                <a16:creationId xmlns:a16="http://schemas.microsoft.com/office/drawing/2014/main" id="{52D4E75B-BE44-2B85-3812-4EFD2275B31A}"/>
              </a:ext>
            </a:extLst>
          </p:cNvPr>
          <p:cNvSpPr txBox="1"/>
          <p:nvPr/>
        </p:nvSpPr>
        <p:spPr>
          <a:xfrm>
            <a:off x="2625971" y="4760419"/>
            <a:ext cx="1061774" cy="276999"/>
          </a:xfrm>
          <a:prstGeom prst="rect">
            <a:avLst/>
          </a:prstGeom>
          <a:solidFill>
            <a:schemeClr val="lt1"/>
          </a:solidFill>
        </p:spPr>
        <p:txBody>
          <a:bodyPr wrap="square" rtlCol="0">
            <a:spAutoFit/>
          </a:bodyPr>
          <a:lstStyle/>
          <a:p>
            <a:r>
              <a:rPr lang="pl-PL" sz="1200" b="1" dirty="0" err="1"/>
              <a:t>Subarea</a:t>
            </a:r>
            <a:r>
              <a:rPr lang="pl-PL" sz="1200" b="1" dirty="0"/>
              <a:t> 2</a:t>
            </a:r>
          </a:p>
        </p:txBody>
      </p:sp>
      <p:sp>
        <p:nvSpPr>
          <p:cNvPr id="11" name="pole tekstowe 10">
            <a:extLst>
              <a:ext uri="{FF2B5EF4-FFF2-40B4-BE49-F238E27FC236}">
                <a16:creationId xmlns:a16="http://schemas.microsoft.com/office/drawing/2014/main" id="{6EC22563-FAB1-2B46-57B0-75A7946F8A59}"/>
              </a:ext>
            </a:extLst>
          </p:cNvPr>
          <p:cNvSpPr txBox="1"/>
          <p:nvPr/>
        </p:nvSpPr>
        <p:spPr>
          <a:xfrm>
            <a:off x="4788878" y="3275111"/>
            <a:ext cx="1061774" cy="307777"/>
          </a:xfrm>
          <a:prstGeom prst="rect">
            <a:avLst/>
          </a:prstGeom>
          <a:solidFill>
            <a:schemeClr val="lt1"/>
          </a:solidFill>
        </p:spPr>
        <p:txBody>
          <a:bodyPr wrap="square" rtlCol="0">
            <a:spAutoFit/>
          </a:bodyPr>
          <a:lstStyle/>
          <a:p>
            <a:r>
              <a:rPr lang="pl-PL" b="1" dirty="0" err="1"/>
              <a:t>Subarea</a:t>
            </a:r>
            <a:r>
              <a:rPr lang="pl-PL" b="1" dirty="0"/>
              <a:t> 3</a:t>
            </a:r>
          </a:p>
        </p:txBody>
      </p:sp>
      <p:sp>
        <p:nvSpPr>
          <p:cNvPr id="12" name="pole tekstowe 11">
            <a:extLst>
              <a:ext uri="{FF2B5EF4-FFF2-40B4-BE49-F238E27FC236}">
                <a16:creationId xmlns:a16="http://schemas.microsoft.com/office/drawing/2014/main" id="{9CC0FFD7-58DD-8A72-A062-F1AFE1376615}"/>
              </a:ext>
            </a:extLst>
          </p:cNvPr>
          <p:cNvSpPr txBox="1"/>
          <p:nvPr/>
        </p:nvSpPr>
        <p:spPr>
          <a:xfrm>
            <a:off x="3217148" y="5964469"/>
            <a:ext cx="1485480" cy="646331"/>
          </a:xfrm>
          <a:prstGeom prst="rect">
            <a:avLst/>
          </a:prstGeom>
          <a:solidFill>
            <a:schemeClr val="lt1"/>
          </a:solidFill>
        </p:spPr>
        <p:txBody>
          <a:bodyPr wrap="square" rtlCol="0">
            <a:spAutoFit/>
          </a:bodyPr>
          <a:lstStyle/>
          <a:p>
            <a:r>
              <a:rPr lang="pl-PL" sz="1200" b="1" dirty="0" err="1"/>
              <a:t>local</a:t>
            </a:r>
            <a:r>
              <a:rPr lang="pl-PL" sz="1200" b="1" dirty="0"/>
              <a:t> </a:t>
            </a:r>
            <a:r>
              <a:rPr lang="pl-PL" sz="1200" b="1" dirty="0" err="1"/>
              <a:t>level</a:t>
            </a:r>
            <a:br>
              <a:rPr lang="pl-PL" sz="1200" b="1" dirty="0"/>
            </a:br>
            <a:r>
              <a:rPr lang="pl-PL" sz="1200" b="1" dirty="0" err="1"/>
              <a:t>supervisory</a:t>
            </a:r>
            <a:r>
              <a:rPr lang="pl-PL" sz="1200" b="1" dirty="0"/>
              <a:t> </a:t>
            </a:r>
            <a:r>
              <a:rPr lang="pl-PL" sz="1200" b="1" dirty="0" err="1"/>
              <a:t>level</a:t>
            </a:r>
            <a:br>
              <a:rPr lang="pl-PL" sz="1200" b="1" dirty="0"/>
            </a:br>
            <a:r>
              <a:rPr lang="pl-PL" sz="1200" b="1" dirty="0"/>
              <a:t>central </a:t>
            </a:r>
            <a:r>
              <a:rPr lang="pl-PL" sz="1200" b="1" dirty="0" err="1"/>
              <a:t>level</a:t>
            </a:r>
            <a:endParaRPr lang="pl-PL" sz="1200" b="1" dirty="0"/>
          </a:p>
        </p:txBody>
      </p:sp>
      <p:sp>
        <p:nvSpPr>
          <p:cNvPr id="13" name="pole tekstowe 12">
            <a:extLst>
              <a:ext uri="{FF2B5EF4-FFF2-40B4-BE49-F238E27FC236}">
                <a16:creationId xmlns:a16="http://schemas.microsoft.com/office/drawing/2014/main" id="{2E8F3C0D-8105-9CFE-954A-5EDC1CC89AF2}"/>
              </a:ext>
            </a:extLst>
          </p:cNvPr>
          <p:cNvSpPr txBox="1"/>
          <p:nvPr/>
        </p:nvSpPr>
        <p:spPr>
          <a:xfrm>
            <a:off x="8986037" y="4132219"/>
            <a:ext cx="1635069" cy="307777"/>
          </a:xfrm>
          <a:prstGeom prst="rect">
            <a:avLst/>
          </a:prstGeom>
          <a:solidFill>
            <a:schemeClr val="lt1"/>
          </a:solidFill>
        </p:spPr>
        <p:txBody>
          <a:bodyPr wrap="square" rtlCol="0">
            <a:spAutoFit/>
          </a:bodyPr>
          <a:lstStyle/>
          <a:p>
            <a:r>
              <a:rPr lang="pl-PL" b="1" dirty="0" err="1"/>
              <a:t>Area</a:t>
            </a:r>
            <a:r>
              <a:rPr lang="pl-PL" b="1" dirty="0"/>
              <a:t> </a:t>
            </a:r>
            <a:r>
              <a:rPr lang="pl-PL" b="1" dirty="0" err="1"/>
              <a:t>Computers</a:t>
            </a:r>
            <a:endParaRPr lang="pl-PL" b="1" dirty="0"/>
          </a:p>
        </p:txBody>
      </p:sp>
    </p:spTree>
    <p:extLst>
      <p:ext uri="{BB962C8B-B14F-4D97-AF65-F5344CB8AC3E}">
        <p14:creationId xmlns:p14="http://schemas.microsoft.com/office/powerpoint/2010/main" val="2493544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6CFBEE08-1468-52A7-94B7-61E133BF34EB}"/>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EB55E64D-0528-08ED-B32F-AFA345003D25}"/>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Decentralized Systems – Advantages and Disadvantages</a:t>
            </a:r>
            <a:endParaRPr lang="en-US" noProof="0" dirty="0"/>
          </a:p>
        </p:txBody>
      </p:sp>
      <p:graphicFrame>
        <p:nvGraphicFramePr>
          <p:cNvPr id="4" name="Tabela 3">
            <a:extLst>
              <a:ext uri="{FF2B5EF4-FFF2-40B4-BE49-F238E27FC236}">
                <a16:creationId xmlns:a16="http://schemas.microsoft.com/office/drawing/2014/main" id="{5C519764-1F96-B201-23DF-710B4F039451}"/>
              </a:ext>
            </a:extLst>
          </p:cNvPr>
          <p:cNvGraphicFramePr>
            <a:graphicFrameLocks noGrp="1"/>
          </p:cNvGraphicFramePr>
          <p:nvPr>
            <p:extLst>
              <p:ext uri="{D42A27DB-BD31-4B8C-83A1-F6EECF244321}">
                <p14:modId xmlns:p14="http://schemas.microsoft.com/office/powerpoint/2010/main" val="3065870314"/>
              </p:ext>
            </p:extLst>
          </p:nvPr>
        </p:nvGraphicFramePr>
        <p:xfrm>
          <a:off x="838200" y="1622346"/>
          <a:ext cx="10515600" cy="4023360"/>
        </p:xfrm>
        <a:graphic>
          <a:graphicData uri="http://schemas.openxmlformats.org/drawingml/2006/table">
            <a:tbl>
              <a:tblPr/>
              <a:tblGrid>
                <a:gridCol w="5257800">
                  <a:extLst>
                    <a:ext uri="{9D8B030D-6E8A-4147-A177-3AD203B41FA5}">
                      <a16:colId xmlns:a16="http://schemas.microsoft.com/office/drawing/2014/main" val="1569633870"/>
                    </a:ext>
                  </a:extLst>
                </a:gridCol>
                <a:gridCol w="5257800">
                  <a:extLst>
                    <a:ext uri="{9D8B030D-6E8A-4147-A177-3AD203B41FA5}">
                      <a16:colId xmlns:a16="http://schemas.microsoft.com/office/drawing/2014/main" val="1043910426"/>
                    </a:ext>
                  </a:extLst>
                </a:gridCol>
              </a:tblGrid>
              <a:tr h="0">
                <a:tc>
                  <a:txBody>
                    <a:bodyPr/>
                    <a:lstStyle/>
                    <a:p>
                      <a:pPr>
                        <a:buNone/>
                      </a:pPr>
                      <a:r>
                        <a:rPr lang="pl-PL" sz="2000" b="1"/>
                        <a:t>Advantages</a:t>
                      </a:r>
                      <a:endParaRPr lang="pl-PL" sz="2000"/>
                    </a:p>
                  </a:txBody>
                  <a:tcPr anchor="ctr">
                    <a:lnL>
                      <a:noFill/>
                    </a:lnL>
                    <a:lnR>
                      <a:noFill/>
                    </a:lnR>
                    <a:lnT>
                      <a:noFill/>
                    </a:lnT>
                    <a:lnB>
                      <a:noFill/>
                    </a:lnB>
                    <a:noFill/>
                  </a:tcPr>
                </a:tc>
                <a:tc>
                  <a:txBody>
                    <a:bodyPr/>
                    <a:lstStyle/>
                    <a:p>
                      <a:pPr>
                        <a:buNone/>
                      </a:pPr>
                      <a:r>
                        <a:rPr lang="pl-PL" sz="2000" b="1"/>
                        <a:t>Disadvantages</a:t>
                      </a:r>
                      <a:endParaRPr lang="pl-PL" sz="2000"/>
                    </a:p>
                  </a:txBody>
                  <a:tcPr anchor="ctr">
                    <a:lnL>
                      <a:noFill/>
                    </a:lnL>
                    <a:lnR>
                      <a:noFill/>
                    </a:lnR>
                    <a:lnT>
                      <a:noFill/>
                    </a:lnT>
                    <a:lnB>
                      <a:noFill/>
                    </a:lnB>
                    <a:noFill/>
                  </a:tcPr>
                </a:tc>
                <a:extLst>
                  <a:ext uri="{0D108BD9-81ED-4DB2-BD59-A6C34878D82A}">
                    <a16:rowId xmlns:a16="http://schemas.microsoft.com/office/drawing/2014/main" val="1173308217"/>
                  </a:ext>
                </a:extLst>
              </a:tr>
              <a:tr h="0">
                <a:tc>
                  <a:txBody>
                    <a:bodyPr/>
                    <a:lstStyle/>
                    <a:p>
                      <a:pPr>
                        <a:buNone/>
                      </a:pPr>
                      <a:r>
                        <a:rPr lang="en-US" sz="2000"/>
                        <a:t>Flexibility and resilience to failures (a failure of one controller does not affect others).</a:t>
                      </a:r>
                    </a:p>
                  </a:txBody>
                  <a:tcPr anchor="ctr">
                    <a:lnL>
                      <a:noFill/>
                    </a:lnL>
                    <a:lnR>
                      <a:noFill/>
                    </a:lnR>
                    <a:lnT>
                      <a:noFill/>
                    </a:lnT>
                    <a:lnB>
                      <a:noFill/>
                    </a:lnB>
                    <a:noFill/>
                  </a:tcPr>
                </a:tc>
                <a:tc>
                  <a:txBody>
                    <a:bodyPr/>
                    <a:lstStyle/>
                    <a:p>
                      <a:pPr>
                        <a:buNone/>
                      </a:pPr>
                      <a:r>
                        <a:rPr lang="en-US" sz="2000"/>
                        <a:t>Difficulty in synchronizing between intersections. Achieving effective traffic management on a citywide scale may be harder, since individual local controllers do not cooperate as closely as in centralized systems.</a:t>
                      </a:r>
                    </a:p>
                  </a:txBody>
                  <a:tcPr anchor="ctr">
                    <a:lnL>
                      <a:noFill/>
                    </a:lnL>
                    <a:lnR>
                      <a:noFill/>
                    </a:lnR>
                    <a:lnT>
                      <a:noFill/>
                    </a:lnT>
                    <a:lnB>
                      <a:noFill/>
                    </a:lnB>
                    <a:noFill/>
                  </a:tcPr>
                </a:tc>
                <a:extLst>
                  <a:ext uri="{0D108BD9-81ED-4DB2-BD59-A6C34878D82A}">
                    <a16:rowId xmlns:a16="http://schemas.microsoft.com/office/drawing/2014/main" val="3579873040"/>
                  </a:ext>
                </a:extLst>
              </a:tr>
              <a:tr h="0">
                <a:tc>
                  <a:txBody>
                    <a:bodyPr/>
                    <a:lstStyle/>
                    <a:p>
                      <a:pPr>
                        <a:buNone/>
                      </a:pPr>
                      <a:r>
                        <a:rPr lang="en-US" sz="2000"/>
                        <a:t>Quick response to local traffic changes.</a:t>
                      </a:r>
                    </a:p>
                  </a:txBody>
                  <a:tcPr anchor="ctr">
                    <a:lnL>
                      <a:noFill/>
                    </a:lnL>
                    <a:lnR>
                      <a:noFill/>
                    </a:lnR>
                    <a:lnT>
                      <a:noFill/>
                    </a:lnT>
                    <a:lnB>
                      <a:noFill/>
                    </a:lnB>
                    <a:noFill/>
                  </a:tcPr>
                </a:tc>
                <a:tc>
                  <a:txBody>
                    <a:bodyPr/>
                    <a:lstStyle/>
                    <a:p>
                      <a:pPr>
                        <a:buNone/>
                      </a:pPr>
                      <a:r>
                        <a:rPr lang="en-US" sz="2000"/>
                        <a:t>Limited optimization at the network level.</a:t>
                      </a:r>
                    </a:p>
                  </a:txBody>
                  <a:tcPr anchor="ctr">
                    <a:lnL>
                      <a:noFill/>
                    </a:lnL>
                    <a:lnR>
                      <a:noFill/>
                    </a:lnR>
                    <a:lnT>
                      <a:noFill/>
                    </a:lnT>
                    <a:lnB>
                      <a:noFill/>
                    </a:lnB>
                    <a:noFill/>
                  </a:tcPr>
                </a:tc>
                <a:extLst>
                  <a:ext uri="{0D108BD9-81ED-4DB2-BD59-A6C34878D82A}">
                    <a16:rowId xmlns:a16="http://schemas.microsoft.com/office/drawing/2014/main" val="2921133395"/>
                  </a:ext>
                </a:extLst>
              </a:tr>
              <a:tr h="0">
                <a:tc>
                  <a:txBody>
                    <a:bodyPr/>
                    <a:lstStyle/>
                    <a:p>
                      <a:pPr>
                        <a:buNone/>
                      </a:pPr>
                      <a:r>
                        <a:rPr lang="en-US" sz="2000"/>
                        <a:t>Usually require lower investments in communication infrastructure, which can lead to cost savings both during implementation and system maintenance.</a:t>
                      </a:r>
                    </a:p>
                  </a:txBody>
                  <a:tcPr anchor="ctr">
                    <a:lnL>
                      <a:noFill/>
                    </a:lnL>
                    <a:lnR>
                      <a:noFill/>
                    </a:lnR>
                    <a:lnT>
                      <a:noFill/>
                    </a:lnT>
                    <a:lnB>
                      <a:noFill/>
                    </a:lnB>
                    <a:noFill/>
                  </a:tcPr>
                </a:tc>
                <a:tc>
                  <a:txBody>
                    <a:bodyPr/>
                    <a:lstStyle/>
                    <a:p>
                      <a:pPr>
                        <a:buNone/>
                      </a:pPr>
                      <a:r>
                        <a:rPr lang="en-US" sz="2000" dirty="0"/>
                        <a:t>Limited ability to analyze data from larger areas, which may result in suboptimal decisions at the local level that do not take the broader context into account.</a:t>
                      </a:r>
                    </a:p>
                  </a:txBody>
                  <a:tcPr anchor="ctr">
                    <a:lnL>
                      <a:noFill/>
                    </a:lnL>
                    <a:lnR>
                      <a:noFill/>
                    </a:lnR>
                    <a:lnT>
                      <a:noFill/>
                    </a:lnT>
                    <a:lnB>
                      <a:noFill/>
                    </a:lnB>
                    <a:noFill/>
                  </a:tcPr>
                </a:tc>
                <a:extLst>
                  <a:ext uri="{0D108BD9-81ED-4DB2-BD59-A6C34878D82A}">
                    <a16:rowId xmlns:a16="http://schemas.microsoft.com/office/drawing/2014/main" val="1603689916"/>
                  </a:ext>
                </a:extLst>
              </a:tr>
            </a:tbl>
          </a:graphicData>
        </a:graphic>
      </p:graphicFrame>
    </p:spTree>
    <p:extLst>
      <p:ext uri="{BB962C8B-B14F-4D97-AF65-F5344CB8AC3E}">
        <p14:creationId xmlns:p14="http://schemas.microsoft.com/office/powerpoint/2010/main" val="2970873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32BE12C7-9881-E6F9-E4F7-6AF0C3FD0D75}"/>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405D769A-ADCD-7C84-EAB2-CC918FA31FF1}"/>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Mixed Systems – Definition and Characteristics</a:t>
            </a:r>
            <a:endParaRPr lang="en-US" noProof="0" dirty="0"/>
          </a:p>
        </p:txBody>
      </p:sp>
      <p:sp>
        <p:nvSpPr>
          <p:cNvPr id="97" name="Google Shape;97;p2">
            <a:extLst>
              <a:ext uri="{FF2B5EF4-FFF2-40B4-BE49-F238E27FC236}">
                <a16:creationId xmlns:a16="http://schemas.microsoft.com/office/drawing/2014/main" id="{7FD8D295-9B45-EFA8-E175-54F461285CC9}"/>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Mixed systems combine elements of both centralized and decentralized traffic control structures. They operate hierarchically. They feature a central management level responsible for coordination and supervision of the entire network (e.g., optimization at the city or regional level), while at the same time allowing local autonomy of controllers at intersections. Local controllers can make real-time decisions, adapting to current traffic conditions, which is typical of the decentralized approach.</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However, these local decisions are supported and coordinated by the central system, which ensures consistency and optimization at a higher level, reflecting centralized elements. In the traffic control systems literature, this approach is often referred to as hybrid, as it combines the advantages of both structures: high-level coordination (centralized) and resilience to local disturbances (decentralized).Functions of control are divided between the central system and local controllers. The supervisory level acts as an overseer, coordinating actions. </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Examples: SCATS, BALANCE/EPICS.</a:t>
            </a:r>
            <a:endParaRPr lang="en-US" sz="1900" dirty="0"/>
          </a:p>
        </p:txBody>
      </p:sp>
    </p:spTree>
    <p:extLst>
      <p:ext uri="{BB962C8B-B14F-4D97-AF65-F5344CB8AC3E}">
        <p14:creationId xmlns:p14="http://schemas.microsoft.com/office/powerpoint/2010/main" val="285394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A34D1F07-4FC4-540F-1F95-B6CC6B092B5F}"/>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4305702-FB4C-B8CB-83D1-CD983FA8762F}"/>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Disadvantages of Traffic Signalization</a:t>
            </a:r>
            <a:endParaRPr lang="en-US" noProof="0" dirty="0"/>
          </a:p>
        </p:txBody>
      </p:sp>
      <p:sp>
        <p:nvSpPr>
          <p:cNvPr id="97" name="Google Shape;97;p2">
            <a:extLst>
              <a:ext uri="{FF2B5EF4-FFF2-40B4-BE49-F238E27FC236}">
                <a16:creationId xmlns:a16="http://schemas.microsoft.com/office/drawing/2014/main" id="{1AB493D1-6FBD-5C35-1C18-39553C66B1A0}"/>
              </a:ext>
            </a:extLst>
          </p:cNvPr>
          <p:cNvSpPr txBox="1">
            <a:spLocks noGrp="1"/>
          </p:cNvSpPr>
          <p:nvPr>
            <p:ph type="body" idx="1"/>
          </p:nvPr>
        </p:nvSpPr>
        <p:spPr>
          <a:xfrm>
            <a:off x="110532" y="1130640"/>
            <a:ext cx="10912510"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Increased time losses during off-peak periods, especially on priority routes where most public transport lines operate.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Increase in certain types of accidents – rear-end collisions.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Unnecessary time losses and frustration of users in cases where signal programs are not properly adjusted to traffic conditions.</a:t>
            </a:r>
            <a:endParaRPr lang="en-US" sz="1900" dirty="0"/>
          </a:p>
        </p:txBody>
      </p:sp>
    </p:spTree>
    <p:extLst>
      <p:ext uri="{BB962C8B-B14F-4D97-AF65-F5344CB8AC3E}">
        <p14:creationId xmlns:p14="http://schemas.microsoft.com/office/powerpoint/2010/main" val="256995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D8EC8DB1-1FB4-BDFE-59FA-4CA7B0BCF6F7}"/>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32D9C935-03BC-BFC3-D486-A5B665453F11}"/>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Mixed Systems – Structure on the Example of SCATS </a:t>
            </a:r>
            <a:endParaRPr lang="en-US" noProof="0" dirty="0"/>
          </a:p>
        </p:txBody>
      </p:sp>
      <p:sp>
        <p:nvSpPr>
          <p:cNvPr id="97" name="Google Shape;97;p2">
            <a:extLst>
              <a:ext uri="{FF2B5EF4-FFF2-40B4-BE49-F238E27FC236}">
                <a16:creationId xmlns:a16="http://schemas.microsoft.com/office/drawing/2014/main" id="{355E3E3D-D5A0-1905-BE1B-6CE5E5344C01}"/>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Optional SCATS Hardware Structure(source: SCATS materials)</a:t>
            </a:r>
            <a:endParaRPr lang="en-US" sz="1900" dirty="0"/>
          </a:p>
        </p:txBody>
      </p:sp>
      <p:pic>
        <p:nvPicPr>
          <p:cNvPr id="2" name="Obraz 1" descr="Rysunek przedstawia schemat mieszanego systemu sterowania ruchem drogowym, z hierarchiczną strukturą obejmującą różne poziomy zarządzania. Na górze schematu znajduje się prostokąt z napisem „Komputer zarządzający”, nad którym narysowany jest monitor komputerowy, co wskazuje, że jest to centralny punkt systemu.&#10;&#10;Komputer zarządzający: Prostokąt na górze, oznaczony jako „Komputer zarządzający”, symbolizuje poziom centralny, który nadzoruje cały system.&#10;Komputery obszarowe: Od komputera zarządzającego odchodzą dwie linie w dół, każda prowadząca do prostokąta oznaczonego jako „Komputer obszarowy”. Są dwa takie prostokąty, jeden po lewej, drugi po prawej stronie schematu. Nad prawym komputerem obszarowym dodatkowo narysowany jest mały komputer osobisty (PC), co podkreśla, że jest to poziom nadrzędny, zarządzający grupami skrzyżowań.&#10;Sterowniki lokalne: Od każdego komputera obszarowego odchodzą linie w dół, prowadzące do sterowników lokalnych. Są cztery sterowniki lokalne, po dwa na każdy komputer obszarowy. Każdy sterownik lokalny jest oznaczony jako „Sterownik lokalny” i przedstawiony jako prostokąt z symbolem sygnalizatora świetlnego (z trzema światłami: czerwonym, żółtym i zielonym) po lewej stronie. Sygnalizatory są niebieskie z czarnymi akcentami.&#10;Linie łączące: Linie między komputerem zarządzającym, komputerami obszarowymi a sterownikami lokalnymi symbolizują przepływ danych i komend. Komputer zarządzający komunikuje się z komputerami obszarowymi, które z kolei przekazują instrukcje do sterowników lokalnych. Sterowniki lokalne mogą działać autonomicznie, ale są nadzorowane przez komputery obszarowe.&#10;Rozmieszczenie: Dwa komputery obszarowe są symetrycznie rozmieszczone po obu stronach schematu, a sterowniki lokalne są ułożone w dwóch grupach po dwa, każda grupa pod swoim komputerem obszarowym.&#10;Rysunek jest prosty, z elementami w kolorze czarnym, niebieskim i czerwonym (napisy). Napisy, takie jak „Komputer zarządzający”, „Komputer obszarowy” i „Sterownik lokalny”, są zapisane czerwonym tekstem, co wyróżnia je na tle czarno-białych elementów schematu. Schemat podkreśla hybrydowy charakter systemu, łączący centralne zarządzanie z lokalną autonomią.">
            <a:extLst>
              <a:ext uri="{FF2B5EF4-FFF2-40B4-BE49-F238E27FC236}">
                <a16:creationId xmlns:a16="http://schemas.microsoft.com/office/drawing/2014/main" id="{926F72B1-BA08-D723-DFF8-1F62E01DCB5D}"/>
              </a:ext>
            </a:extLst>
          </p:cNvPr>
          <p:cNvPicPr>
            <a:picLocks noChangeAspect="1"/>
          </p:cNvPicPr>
          <p:nvPr/>
        </p:nvPicPr>
        <p:blipFill>
          <a:blip r:embed="rId3"/>
          <a:stretch>
            <a:fillRect/>
          </a:stretch>
        </p:blipFill>
        <p:spPr>
          <a:xfrm>
            <a:off x="838200" y="1637867"/>
            <a:ext cx="9090936" cy="4940057"/>
          </a:xfrm>
          <a:prstGeom prst="rect">
            <a:avLst/>
          </a:prstGeom>
        </p:spPr>
      </p:pic>
      <p:sp>
        <p:nvSpPr>
          <p:cNvPr id="3" name="pole tekstowe 2">
            <a:extLst>
              <a:ext uri="{FF2B5EF4-FFF2-40B4-BE49-F238E27FC236}">
                <a16:creationId xmlns:a16="http://schemas.microsoft.com/office/drawing/2014/main" id="{46AFABD8-BF79-685C-EDB4-18A6EFA8FFD4}"/>
              </a:ext>
            </a:extLst>
          </p:cNvPr>
          <p:cNvSpPr txBox="1"/>
          <p:nvPr/>
        </p:nvSpPr>
        <p:spPr>
          <a:xfrm>
            <a:off x="4353747" y="1881388"/>
            <a:ext cx="2328407" cy="307777"/>
          </a:xfrm>
          <a:prstGeom prst="rect">
            <a:avLst/>
          </a:prstGeom>
          <a:solidFill>
            <a:schemeClr val="lt1"/>
          </a:solidFill>
        </p:spPr>
        <p:txBody>
          <a:bodyPr wrap="square" rtlCol="0">
            <a:spAutoFit/>
          </a:bodyPr>
          <a:lstStyle/>
          <a:p>
            <a:r>
              <a:rPr lang="pl-PL" b="1" dirty="0"/>
              <a:t>Management </a:t>
            </a:r>
            <a:r>
              <a:rPr lang="pl-PL" b="1" dirty="0" err="1"/>
              <a:t>Computer</a:t>
            </a:r>
            <a:endParaRPr lang="pl-PL" b="1" dirty="0"/>
          </a:p>
        </p:txBody>
      </p:sp>
      <p:sp>
        <p:nvSpPr>
          <p:cNvPr id="4" name="pole tekstowe 3">
            <a:extLst>
              <a:ext uri="{FF2B5EF4-FFF2-40B4-BE49-F238E27FC236}">
                <a16:creationId xmlns:a16="http://schemas.microsoft.com/office/drawing/2014/main" id="{0227B941-B98F-EFDB-1270-5FAC2017F393}"/>
              </a:ext>
            </a:extLst>
          </p:cNvPr>
          <p:cNvSpPr txBox="1"/>
          <p:nvPr/>
        </p:nvSpPr>
        <p:spPr>
          <a:xfrm>
            <a:off x="2546720" y="4842018"/>
            <a:ext cx="1382186" cy="276999"/>
          </a:xfrm>
          <a:prstGeom prst="rect">
            <a:avLst/>
          </a:prstGeom>
          <a:solidFill>
            <a:schemeClr val="lt1"/>
          </a:solidFill>
        </p:spPr>
        <p:txBody>
          <a:bodyPr wrap="square" rtlCol="0">
            <a:spAutoFit/>
          </a:bodyPr>
          <a:lstStyle/>
          <a:p>
            <a:r>
              <a:rPr lang="pl-PL" sz="1200" b="1" dirty="0" err="1"/>
              <a:t>Area</a:t>
            </a:r>
            <a:r>
              <a:rPr lang="pl-PL" sz="1200" b="1" dirty="0"/>
              <a:t> </a:t>
            </a:r>
            <a:r>
              <a:rPr lang="pl-PL" sz="1200" b="1" dirty="0" err="1"/>
              <a:t>Computer</a:t>
            </a:r>
            <a:endParaRPr lang="pl-PL" sz="1200" b="1" dirty="0"/>
          </a:p>
        </p:txBody>
      </p:sp>
      <p:sp>
        <p:nvSpPr>
          <p:cNvPr id="5" name="pole tekstowe 4">
            <a:extLst>
              <a:ext uri="{FF2B5EF4-FFF2-40B4-BE49-F238E27FC236}">
                <a16:creationId xmlns:a16="http://schemas.microsoft.com/office/drawing/2014/main" id="{A1300FE3-07CA-CA40-B042-8BB9A422C977}"/>
              </a:ext>
            </a:extLst>
          </p:cNvPr>
          <p:cNvSpPr txBox="1"/>
          <p:nvPr/>
        </p:nvSpPr>
        <p:spPr>
          <a:xfrm>
            <a:off x="6808896" y="4842018"/>
            <a:ext cx="1382186" cy="276999"/>
          </a:xfrm>
          <a:prstGeom prst="rect">
            <a:avLst/>
          </a:prstGeom>
          <a:solidFill>
            <a:schemeClr val="lt1"/>
          </a:solidFill>
        </p:spPr>
        <p:txBody>
          <a:bodyPr wrap="square" rtlCol="0">
            <a:spAutoFit/>
          </a:bodyPr>
          <a:lstStyle/>
          <a:p>
            <a:r>
              <a:rPr lang="pl-PL" sz="1200" b="1" dirty="0" err="1"/>
              <a:t>Area</a:t>
            </a:r>
            <a:r>
              <a:rPr lang="pl-PL" sz="1200" b="1" dirty="0"/>
              <a:t> </a:t>
            </a:r>
            <a:r>
              <a:rPr lang="pl-PL" sz="1200" b="1" dirty="0" err="1"/>
              <a:t>Computer</a:t>
            </a:r>
            <a:endParaRPr lang="pl-PL" sz="1200" b="1" dirty="0"/>
          </a:p>
        </p:txBody>
      </p:sp>
      <p:sp>
        <p:nvSpPr>
          <p:cNvPr id="6" name="pole tekstowe 5">
            <a:extLst>
              <a:ext uri="{FF2B5EF4-FFF2-40B4-BE49-F238E27FC236}">
                <a16:creationId xmlns:a16="http://schemas.microsoft.com/office/drawing/2014/main" id="{BD575F55-AAC1-F5BE-C506-E4E2220ADBE9}"/>
              </a:ext>
            </a:extLst>
          </p:cNvPr>
          <p:cNvSpPr txBox="1"/>
          <p:nvPr/>
        </p:nvSpPr>
        <p:spPr>
          <a:xfrm>
            <a:off x="2166557" y="5388571"/>
            <a:ext cx="1382186" cy="276999"/>
          </a:xfrm>
          <a:prstGeom prst="rect">
            <a:avLst/>
          </a:prstGeom>
          <a:solidFill>
            <a:schemeClr val="lt1"/>
          </a:solidFill>
        </p:spPr>
        <p:txBody>
          <a:bodyPr wrap="square" rtlCol="0">
            <a:spAutoFit/>
          </a:bodyPr>
          <a:lstStyle/>
          <a:p>
            <a:r>
              <a:rPr lang="pl-PL" sz="1200" b="1" dirty="0" err="1"/>
              <a:t>Local</a:t>
            </a:r>
            <a:r>
              <a:rPr lang="pl-PL" sz="1200" b="1" dirty="0"/>
              <a:t> Controller</a:t>
            </a:r>
          </a:p>
        </p:txBody>
      </p:sp>
      <p:sp>
        <p:nvSpPr>
          <p:cNvPr id="7" name="pole tekstowe 6">
            <a:extLst>
              <a:ext uri="{FF2B5EF4-FFF2-40B4-BE49-F238E27FC236}">
                <a16:creationId xmlns:a16="http://schemas.microsoft.com/office/drawing/2014/main" id="{6DBC0356-B8BA-6107-8585-F4E40DAB5FD0}"/>
              </a:ext>
            </a:extLst>
          </p:cNvPr>
          <p:cNvSpPr txBox="1"/>
          <p:nvPr/>
        </p:nvSpPr>
        <p:spPr>
          <a:xfrm>
            <a:off x="4519546" y="5388570"/>
            <a:ext cx="1382186" cy="276999"/>
          </a:xfrm>
          <a:prstGeom prst="rect">
            <a:avLst/>
          </a:prstGeom>
          <a:solidFill>
            <a:schemeClr val="lt1"/>
          </a:solidFill>
        </p:spPr>
        <p:txBody>
          <a:bodyPr wrap="square" rtlCol="0">
            <a:spAutoFit/>
          </a:bodyPr>
          <a:lstStyle/>
          <a:p>
            <a:r>
              <a:rPr lang="pl-PL" sz="1200" b="1" dirty="0" err="1"/>
              <a:t>Local</a:t>
            </a:r>
            <a:r>
              <a:rPr lang="pl-PL" sz="1200" b="1" dirty="0"/>
              <a:t> Controller</a:t>
            </a:r>
          </a:p>
        </p:txBody>
      </p:sp>
      <p:sp>
        <p:nvSpPr>
          <p:cNvPr id="8" name="pole tekstowe 7">
            <a:extLst>
              <a:ext uri="{FF2B5EF4-FFF2-40B4-BE49-F238E27FC236}">
                <a16:creationId xmlns:a16="http://schemas.microsoft.com/office/drawing/2014/main" id="{6ECE771F-275B-73A5-B3C7-2E46F1FE25DF}"/>
              </a:ext>
            </a:extLst>
          </p:cNvPr>
          <p:cNvSpPr txBox="1"/>
          <p:nvPr/>
        </p:nvSpPr>
        <p:spPr>
          <a:xfrm>
            <a:off x="6438781" y="5417889"/>
            <a:ext cx="1382186" cy="276999"/>
          </a:xfrm>
          <a:prstGeom prst="rect">
            <a:avLst/>
          </a:prstGeom>
          <a:solidFill>
            <a:schemeClr val="lt1"/>
          </a:solidFill>
        </p:spPr>
        <p:txBody>
          <a:bodyPr wrap="square" rtlCol="0">
            <a:spAutoFit/>
          </a:bodyPr>
          <a:lstStyle/>
          <a:p>
            <a:r>
              <a:rPr lang="pl-PL" sz="1200" b="1" dirty="0" err="1"/>
              <a:t>Local</a:t>
            </a:r>
            <a:r>
              <a:rPr lang="pl-PL" sz="1200" b="1" dirty="0"/>
              <a:t> Controller</a:t>
            </a:r>
          </a:p>
        </p:txBody>
      </p:sp>
      <p:sp>
        <p:nvSpPr>
          <p:cNvPr id="9" name="pole tekstowe 8">
            <a:extLst>
              <a:ext uri="{FF2B5EF4-FFF2-40B4-BE49-F238E27FC236}">
                <a16:creationId xmlns:a16="http://schemas.microsoft.com/office/drawing/2014/main" id="{1699AC73-F3BF-375E-0583-181B7ED372E5}"/>
              </a:ext>
            </a:extLst>
          </p:cNvPr>
          <p:cNvSpPr txBox="1"/>
          <p:nvPr/>
        </p:nvSpPr>
        <p:spPr>
          <a:xfrm>
            <a:off x="8791770" y="5417888"/>
            <a:ext cx="1382186" cy="276999"/>
          </a:xfrm>
          <a:prstGeom prst="rect">
            <a:avLst/>
          </a:prstGeom>
          <a:solidFill>
            <a:schemeClr val="lt1"/>
          </a:solidFill>
        </p:spPr>
        <p:txBody>
          <a:bodyPr wrap="square" rtlCol="0">
            <a:spAutoFit/>
          </a:bodyPr>
          <a:lstStyle/>
          <a:p>
            <a:r>
              <a:rPr lang="pl-PL" sz="1200" b="1" dirty="0" err="1"/>
              <a:t>Local</a:t>
            </a:r>
            <a:r>
              <a:rPr lang="pl-PL" sz="1200" b="1" dirty="0"/>
              <a:t> Controller</a:t>
            </a:r>
          </a:p>
        </p:txBody>
      </p:sp>
    </p:spTree>
    <p:extLst>
      <p:ext uri="{BB962C8B-B14F-4D97-AF65-F5344CB8AC3E}">
        <p14:creationId xmlns:p14="http://schemas.microsoft.com/office/powerpoint/2010/main" val="3305935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510E8695-7C27-AE91-DB27-3C03358C7092}"/>
            </a:ext>
          </a:extLst>
        </p:cNvPr>
        <p:cNvGrpSpPr/>
        <p:nvPr/>
      </p:nvGrpSpPr>
      <p:grpSpPr>
        <a:xfrm>
          <a:off x="0" y="0"/>
          <a:ext cx="0" cy="0"/>
          <a:chOff x="0" y="0"/>
          <a:chExt cx="0" cy="0"/>
        </a:xfrm>
      </p:grpSpPr>
      <p:pic>
        <p:nvPicPr>
          <p:cNvPr id="10" name="Obraz 9" descr="Rysunek przedstawia schemat zdecentralizowanego systemu sterowania ruchem drogowym, z hierarchiczną strukturą obejmującą poziom nadrzędny i lokalny. Na górze schematu znajduje się prostokąt z napisem „Komputer obszarowy”, nad którym narysowany jest monitor komputerowy, co wskazuje, że jest to poziom nadrzędny zarządzający grupą skrzyżowań.&#10;&#10;Komputer obszarowy: Prostokąt na górze, oznaczony jako „Komputer obszarowy”, symbolizuje poziom nadrzędny, który koordynuje działanie sterowników lokalnych w danym obszarze.&#10;Sterowniki lokalne: Od komputera obszarowego odchodzą dwie linie w dół, każda prowadząca do prostokąta oznaczonego jako „Sterownik lokalny”. Są dwa sterowniki lokalne, jeden po lewej, drugi po prawej stronie schematu. Każdy sterownik lokalny jest przedstawiony jako prostokąt z symbolem sygnalizatora świetlnego (z trzema światłami: czerwonym, żółtym i zielonym) po lewej stronie. Sygnalizatory są niebieskie z czarnymi akcentami, co wskazuje, że sterowniki kontrolują sygnalizację na skrzyżowaniach.&#10;Linie łączące: Linie między komputerem obszarowym a sterownikami lokalnymi symbolizują przepływ danych i komend. Komputer obszarowy przekazuje instrukcje do sterowników lokalnych, które mogą działać autonomicznie, dostosowując się do lokalnych warunków ruchu.&#10;Rozmieszczenie: Dwa sterowniki lokalne są symetrycznie rozmieszczone po obu stronach schematu, każdy z sygnalizatorem po lewej stronie, co podkreśla ich rolę w zarządzaniu ruchem na poszczególnych skrzyżowaniach.&#10;Rysunek jest prosty, z elementami w kolorze czarnym, niebieskim i czerwonym. Napisy, takie jak „Komputer obszarowy” i „Sterownik lokalny”, są zapisane czerwonym tekstem, co wyróżnia je na tle czarno-białych elementów schematu. Schemat ilustruje fragment zdecentralizowanego systemu, w którym komputer obszarowy nadzoruje sterowniki lokalne, ale pozwala im na autonomiczną pracę.">
            <a:extLst>
              <a:ext uri="{FF2B5EF4-FFF2-40B4-BE49-F238E27FC236}">
                <a16:creationId xmlns:a16="http://schemas.microsoft.com/office/drawing/2014/main" id="{29D77B09-E48D-003F-5792-CC1119CBCE80}"/>
              </a:ext>
            </a:extLst>
          </p:cNvPr>
          <p:cNvPicPr>
            <a:picLocks noChangeAspect="1"/>
          </p:cNvPicPr>
          <p:nvPr/>
        </p:nvPicPr>
        <p:blipFill>
          <a:blip r:embed="rId3"/>
          <a:stretch>
            <a:fillRect/>
          </a:stretch>
        </p:blipFill>
        <p:spPr>
          <a:xfrm>
            <a:off x="665386" y="1799617"/>
            <a:ext cx="9223518" cy="3960440"/>
          </a:xfrm>
          <a:prstGeom prst="rect">
            <a:avLst/>
          </a:prstGeom>
        </p:spPr>
      </p:pic>
      <p:sp>
        <p:nvSpPr>
          <p:cNvPr id="96" name="Google Shape;96;p2">
            <a:extLst>
              <a:ext uri="{FF2B5EF4-FFF2-40B4-BE49-F238E27FC236}">
                <a16:creationId xmlns:a16="http://schemas.microsoft.com/office/drawing/2014/main" id="{9642E1DD-62EE-BEB8-D520-8C0790C57312}"/>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Mixed Systems – Structure on the Example of SCATS </a:t>
            </a:r>
            <a:endParaRPr lang="en-US" noProof="0" dirty="0"/>
          </a:p>
        </p:txBody>
      </p:sp>
      <p:sp>
        <p:nvSpPr>
          <p:cNvPr id="97" name="Google Shape;97;p2">
            <a:extLst>
              <a:ext uri="{FF2B5EF4-FFF2-40B4-BE49-F238E27FC236}">
                <a16:creationId xmlns:a16="http://schemas.microsoft.com/office/drawing/2014/main" id="{C6CD2A2D-03E9-2C4B-BEA2-57811D76E44D}"/>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SCATS Hardware Structure (Supervisory – Intermediate Structure)(source: SCATS materials)</a:t>
            </a:r>
            <a:endParaRPr lang="en-US" sz="1900" dirty="0"/>
          </a:p>
        </p:txBody>
      </p:sp>
      <p:sp>
        <p:nvSpPr>
          <p:cNvPr id="4" name="pole tekstowe 3">
            <a:extLst>
              <a:ext uri="{FF2B5EF4-FFF2-40B4-BE49-F238E27FC236}">
                <a16:creationId xmlns:a16="http://schemas.microsoft.com/office/drawing/2014/main" id="{E4EF2943-9E61-1365-3F79-269609026F21}"/>
              </a:ext>
            </a:extLst>
          </p:cNvPr>
          <p:cNvSpPr txBox="1"/>
          <p:nvPr/>
        </p:nvSpPr>
        <p:spPr>
          <a:xfrm>
            <a:off x="4200211" y="3000395"/>
            <a:ext cx="2130251" cy="369332"/>
          </a:xfrm>
          <a:prstGeom prst="rect">
            <a:avLst/>
          </a:prstGeom>
          <a:solidFill>
            <a:schemeClr val="lt1"/>
          </a:solidFill>
        </p:spPr>
        <p:txBody>
          <a:bodyPr wrap="square" rtlCol="0">
            <a:spAutoFit/>
          </a:bodyPr>
          <a:lstStyle/>
          <a:p>
            <a:r>
              <a:rPr lang="pl-PL" sz="1800" b="1" dirty="0" err="1"/>
              <a:t>Area</a:t>
            </a:r>
            <a:r>
              <a:rPr lang="pl-PL" sz="1800" b="1" dirty="0"/>
              <a:t> </a:t>
            </a:r>
            <a:r>
              <a:rPr lang="pl-PL" sz="1800" b="1" dirty="0" err="1"/>
              <a:t>Computer</a:t>
            </a:r>
            <a:endParaRPr lang="pl-PL" sz="1800" b="1" dirty="0"/>
          </a:p>
        </p:txBody>
      </p:sp>
      <p:sp>
        <p:nvSpPr>
          <p:cNvPr id="6" name="pole tekstowe 5">
            <a:extLst>
              <a:ext uri="{FF2B5EF4-FFF2-40B4-BE49-F238E27FC236}">
                <a16:creationId xmlns:a16="http://schemas.microsoft.com/office/drawing/2014/main" id="{44C29C9C-4E65-DCF8-6B85-13D7C44CB95A}"/>
              </a:ext>
            </a:extLst>
          </p:cNvPr>
          <p:cNvSpPr txBox="1"/>
          <p:nvPr/>
        </p:nvSpPr>
        <p:spPr>
          <a:xfrm>
            <a:off x="2980474" y="3955428"/>
            <a:ext cx="2130250" cy="338554"/>
          </a:xfrm>
          <a:prstGeom prst="rect">
            <a:avLst/>
          </a:prstGeom>
          <a:solidFill>
            <a:schemeClr val="lt1"/>
          </a:solidFill>
        </p:spPr>
        <p:txBody>
          <a:bodyPr wrap="square" rtlCol="0">
            <a:spAutoFit/>
          </a:bodyPr>
          <a:lstStyle/>
          <a:p>
            <a:r>
              <a:rPr lang="pl-PL" sz="1600" b="1" dirty="0" err="1"/>
              <a:t>Local</a:t>
            </a:r>
            <a:r>
              <a:rPr lang="pl-PL" sz="1600" b="1" dirty="0"/>
              <a:t> Controller</a:t>
            </a:r>
          </a:p>
        </p:txBody>
      </p:sp>
      <p:sp>
        <p:nvSpPr>
          <p:cNvPr id="7" name="pole tekstowe 6">
            <a:extLst>
              <a:ext uri="{FF2B5EF4-FFF2-40B4-BE49-F238E27FC236}">
                <a16:creationId xmlns:a16="http://schemas.microsoft.com/office/drawing/2014/main" id="{80C9123F-D06A-4353-F151-7C368BFCDE0D}"/>
              </a:ext>
            </a:extLst>
          </p:cNvPr>
          <p:cNvSpPr txBox="1"/>
          <p:nvPr/>
        </p:nvSpPr>
        <p:spPr>
          <a:xfrm>
            <a:off x="8100676" y="3882965"/>
            <a:ext cx="1788227" cy="338554"/>
          </a:xfrm>
          <a:prstGeom prst="rect">
            <a:avLst/>
          </a:prstGeom>
          <a:solidFill>
            <a:schemeClr val="lt1"/>
          </a:solidFill>
        </p:spPr>
        <p:txBody>
          <a:bodyPr wrap="square" rtlCol="0">
            <a:spAutoFit/>
          </a:bodyPr>
          <a:lstStyle/>
          <a:p>
            <a:r>
              <a:rPr lang="pl-PL" sz="1600" b="1" dirty="0" err="1"/>
              <a:t>Local</a:t>
            </a:r>
            <a:r>
              <a:rPr lang="pl-PL" sz="1600" b="1" dirty="0"/>
              <a:t> Controller</a:t>
            </a:r>
          </a:p>
        </p:txBody>
      </p:sp>
    </p:spTree>
    <p:extLst>
      <p:ext uri="{BB962C8B-B14F-4D97-AF65-F5344CB8AC3E}">
        <p14:creationId xmlns:p14="http://schemas.microsoft.com/office/powerpoint/2010/main" val="1535590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451D460-4BE3-239C-5FA0-B0A72C69D164}"/>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F4982D18-15E8-CF13-8D01-31D54E12FA64}"/>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Mixed Systems – the advantages and disadvantages</a:t>
            </a:r>
            <a:endParaRPr lang="en-US" noProof="0" dirty="0"/>
          </a:p>
        </p:txBody>
      </p:sp>
      <p:graphicFrame>
        <p:nvGraphicFramePr>
          <p:cNvPr id="4" name="Tabela 3">
            <a:extLst>
              <a:ext uri="{FF2B5EF4-FFF2-40B4-BE49-F238E27FC236}">
                <a16:creationId xmlns:a16="http://schemas.microsoft.com/office/drawing/2014/main" id="{E652B977-A2B4-EC98-7038-4B3FF57D04B8}"/>
              </a:ext>
            </a:extLst>
          </p:cNvPr>
          <p:cNvGraphicFramePr>
            <a:graphicFrameLocks noGrp="1"/>
          </p:cNvGraphicFramePr>
          <p:nvPr>
            <p:extLst>
              <p:ext uri="{D42A27DB-BD31-4B8C-83A1-F6EECF244321}">
                <p14:modId xmlns:p14="http://schemas.microsoft.com/office/powerpoint/2010/main" val="2969624968"/>
              </p:ext>
            </p:extLst>
          </p:nvPr>
        </p:nvGraphicFramePr>
        <p:xfrm>
          <a:off x="838200" y="1005211"/>
          <a:ext cx="10515600" cy="4693920"/>
        </p:xfrm>
        <a:graphic>
          <a:graphicData uri="http://schemas.openxmlformats.org/drawingml/2006/table">
            <a:tbl>
              <a:tblPr/>
              <a:tblGrid>
                <a:gridCol w="5257800">
                  <a:extLst>
                    <a:ext uri="{9D8B030D-6E8A-4147-A177-3AD203B41FA5}">
                      <a16:colId xmlns:a16="http://schemas.microsoft.com/office/drawing/2014/main" val="2996588508"/>
                    </a:ext>
                  </a:extLst>
                </a:gridCol>
                <a:gridCol w="5257800">
                  <a:extLst>
                    <a:ext uri="{9D8B030D-6E8A-4147-A177-3AD203B41FA5}">
                      <a16:colId xmlns:a16="http://schemas.microsoft.com/office/drawing/2014/main" val="3031351062"/>
                    </a:ext>
                  </a:extLst>
                </a:gridCol>
              </a:tblGrid>
              <a:tr h="0">
                <a:tc>
                  <a:txBody>
                    <a:bodyPr/>
                    <a:lstStyle/>
                    <a:p>
                      <a:pPr>
                        <a:buNone/>
                      </a:pPr>
                      <a:r>
                        <a:rPr lang="pl-PL" sz="1600" b="1"/>
                        <a:t>Advantages</a:t>
                      </a:r>
                      <a:endParaRPr lang="pl-PL" sz="1600"/>
                    </a:p>
                  </a:txBody>
                  <a:tcPr anchor="ctr">
                    <a:lnL>
                      <a:noFill/>
                    </a:lnL>
                    <a:lnR>
                      <a:noFill/>
                    </a:lnR>
                    <a:lnT>
                      <a:noFill/>
                    </a:lnT>
                    <a:lnB>
                      <a:noFill/>
                    </a:lnB>
                    <a:noFill/>
                  </a:tcPr>
                </a:tc>
                <a:tc>
                  <a:txBody>
                    <a:bodyPr/>
                    <a:lstStyle/>
                    <a:p>
                      <a:pPr>
                        <a:buNone/>
                      </a:pPr>
                      <a:r>
                        <a:rPr lang="pl-PL" sz="1600" b="1"/>
                        <a:t>Disadvantages</a:t>
                      </a:r>
                      <a:endParaRPr lang="pl-PL" sz="1600"/>
                    </a:p>
                  </a:txBody>
                  <a:tcPr anchor="ctr">
                    <a:lnL>
                      <a:noFill/>
                    </a:lnL>
                    <a:lnR>
                      <a:noFill/>
                    </a:lnR>
                    <a:lnT>
                      <a:noFill/>
                    </a:lnT>
                    <a:lnB>
                      <a:noFill/>
                    </a:lnB>
                    <a:noFill/>
                  </a:tcPr>
                </a:tc>
                <a:extLst>
                  <a:ext uri="{0D108BD9-81ED-4DB2-BD59-A6C34878D82A}">
                    <a16:rowId xmlns:a16="http://schemas.microsoft.com/office/drawing/2014/main" val="3877193012"/>
                  </a:ext>
                </a:extLst>
              </a:tr>
              <a:tr h="0">
                <a:tc>
                  <a:txBody>
                    <a:bodyPr/>
                    <a:lstStyle/>
                    <a:p>
                      <a:pPr>
                        <a:buNone/>
                      </a:pPr>
                      <a:r>
                        <a:rPr lang="en-US" sz="1600" b="1"/>
                        <a:t>Greater flexibility:</a:t>
                      </a:r>
                      <a:r>
                        <a:rPr lang="en-US" sz="1600"/>
                        <a:t> Combines centralized and decentralized elements, allowing better adaptability to both local needs and global strategies.</a:t>
                      </a:r>
                    </a:p>
                  </a:txBody>
                  <a:tcPr anchor="ctr">
                    <a:lnL>
                      <a:noFill/>
                    </a:lnL>
                    <a:lnR>
                      <a:noFill/>
                    </a:lnR>
                    <a:lnT>
                      <a:noFill/>
                    </a:lnT>
                    <a:lnB>
                      <a:noFill/>
                    </a:lnB>
                    <a:noFill/>
                  </a:tcPr>
                </a:tc>
                <a:tc>
                  <a:txBody>
                    <a:bodyPr/>
                    <a:lstStyle/>
                    <a:p>
                      <a:pPr>
                        <a:buNone/>
                      </a:pPr>
                      <a:r>
                        <a:rPr lang="en-US" sz="1600" b="1"/>
                        <a:t>System complexity:</a:t>
                      </a:r>
                      <a:r>
                        <a:rPr lang="en-US" sz="1600"/>
                        <a:t> Integration of different approaches can create a complex architecture requiring advanced management and maintenance.</a:t>
                      </a:r>
                    </a:p>
                  </a:txBody>
                  <a:tcPr anchor="ctr">
                    <a:lnL>
                      <a:noFill/>
                    </a:lnL>
                    <a:lnR>
                      <a:noFill/>
                    </a:lnR>
                    <a:lnT>
                      <a:noFill/>
                    </a:lnT>
                    <a:lnB>
                      <a:noFill/>
                    </a:lnB>
                    <a:noFill/>
                  </a:tcPr>
                </a:tc>
                <a:extLst>
                  <a:ext uri="{0D108BD9-81ED-4DB2-BD59-A6C34878D82A}">
                    <a16:rowId xmlns:a16="http://schemas.microsoft.com/office/drawing/2014/main" val="3823288206"/>
                  </a:ext>
                </a:extLst>
              </a:tr>
              <a:tr h="0">
                <a:tc>
                  <a:txBody>
                    <a:bodyPr/>
                    <a:lstStyle/>
                    <a:p>
                      <a:pPr>
                        <a:buNone/>
                      </a:pPr>
                      <a:r>
                        <a:rPr lang="en-US" sz="1600" b="1"/>
                        <a:t>Data optimization:</a:t>
                      </a:r>
                      <a:r>
                        <a:rPr lang="en-US" sz="1600"/>
                        <a:t> Central data analysis combined with local decision-making enables optimization at the network level while considering local conditions.</a:t>
                      </a:r>
                    </a:p>
                  </a:txBody>
                  <a:tcPr anchor="ctr">
                    <a:lnL>
                      <a:noFill/>
                    </a:lnL>
                    <a:lnR>
                      <a:noFill/>
                    </a:lnR>
                    <a:lnT>
                      <a:noFill/>
                    </a:lnT>
                    <a:lnB>
                      <a:noFill/>
                    </a:lnB>
                    <a:noFill/>
                  </a:tcPr>
                </a:tc>
                <a:tc>
                  <a:txBody>
                    <a:bodyPr/>
                    <a:lstStyle/>
                    <a:p>
                      <a:pPr>
                        <a:buNone/>
                      </a:pPr>
                      <a:r>
                        <a:rPr lang="en-US" sz="1600" b="1"/>
                        <a:t>Interoperability issues:</a:t>
                      </a:r>
                      <a:r>
                        <a:rPr lang="en-US" sz="1600"/>
                        <a:t> Various system components may face interoperability challenges or require specific standards, leading to higher integration costs.</a:t>
                      </a:r>
                    </a:p>
                  </a:txBody>
                  <a:tcPr anchor="ctr">
                    <a:lnL>
                      <a:noFill/>
                    </a:lnL>
                    <a:lnR>
                      <a:noFill/>
                    </a:lnR>
                    <a:lnT>
                      <a:noFill/>
                    </a:lnT>
                    <a:lnB>
                      <a:noFill/>
                    </a:lnB>
                    <a:noFill/>
                  </a:tcPr>
                </a:tc>
                <a:extLst>
                  <a:ext uri="{0D108BD9-81ED-4DB2-BD59-A6C34878D82A}">
                    <a16:rowId xmlns:a16="http://schemas.microsoft.com/office/drawing/2014/main" val="1752355697"/>
                  </a:ext>
                </a:extLst>
              </a:tr>
              <a:tr h="0">
                <a:tc>
                  <a:txBody>
                    <a:bodyPr/>
                    <a:lstStyle/>
                    <a:p>
                      <a:pPr>
                        <a:buNone/>
                      </a:pPr>
                      <a:r>
                        <a:rPr lang="en-US" sz="1600" b="1"/>
                        <a:t>Improved traffic coordination:</a:t>
                      </a:r>
                      <a:r>
                        <a:rPr lang="en-US" sz="1600"/>
                        <a:t> Mixed systems allow better signal coordination on a larger scale, improving traffic flow.</a:t>
                      </a:r>
                    </a:p>
                  </a:txBody>
                  <a:tcPr anchor="ctr">
                    <a:lnL>
                      <a:noFill/>
                    </a:lnL>
                    <a:lnR>
                      <a:noFill/>
                    </a:lnR>
                    <a:lnT>
                      <a:noFill/>
                    </a:lnT>
                    <a:lnB>
                      <a:noFill/>
                    </a:lnB>
                    <a:noFill/>
                  </a:tcPr>
                </a:tc>
                <a:tc>
                  <a:txBody>
                    <a:bodyPr/>
                    <a:lstStyle/>
                    <a:p>
                      <a:pPr>
                        <a:buNone/>
                      </a:pPr>
                      <a:r>
                        <a:rPr lang="en-US" sz="1600" b="1"/>
                        <a:t>High implementation costs:</a:t>
                      </a:r>
                      <a:r>
                        <a:rPr lang="en-US" sz="1600"/>
                        <a:t> Initial deployment and long-term maintenance/updates may be costly.</a:t>
                      </a:r>
                    </a:p>
                  </a:txBody>
                  <a:tcPr anchor="ctr">
                    <a:lnL>
                      <a:noFill/>
                    </a:lnL>
                    <a:lnR>
                      <a:noFill/>
                    </a:lnR>
                    <a:lnT>
                      <a:noFill/>
                    </a:lnT>
                    <a:lnB>
                      <a:noFill/>
                    </a:lnB>
                    <a:noFill/>
                  </a:tcPr>
                </a:tc>
                <a:extLst>
                  <a:ext uri="{0D108BD9-81ED-4DB2-BD59-A6C34878D82A}">
                    <a16:rowId xmlns:a16="http://schemas.microsoft.com/office/drawing/2014/main" val="3000012472"/>
                  </a:ext>
                </a:extLst>
              </a:tr>
              <a:tr h="0">
                <a:tc>
                  <a:txBody>
                    <a:bodyPr/>
                    <a:lstStyle/>
                    <a:p>
                      <a:pPr>
                        <a:buNone/>
                      </a:pPr>
                      <a:r>
                        <a:rPr lang="en-US" sz="1600" b="1"/>
                        <a:t>Failure resilience:</a:t>
                      </a:r>
                      <a:r>
                        <a:rPr lang="en-US" sz="1600"/>
                        <a:t> If the central point fails, local systems can continue functioning, enhancing reliability and safety.</a:t>
                      </a:r>
                    </a:p>
                  </a:txBody>
                  <a:tcPr anchor="ctr">
                    <a:lnL>
                      <a:noFill/>
                    </a:lnL>
                    <a:lnR>
                      <a:noFill/>
                    </a:lnR>
                    <a:lnT>
                      <a:noFill/>
                    </a:lnT>
                    <a:lnB>
                      <a:noFill/>
                    </a:lnB>
                    <a:noFill/>
                  </a:tcPr>
                </a:tc>
                <a:tc>
                  <a:txBody>
                    <a:bodyPr/>
                    <a:lstStyle/>
                    <a:p>
                      <a:pPr>
                        <a:buNone/>
                      </a:pPr>
                      <a:r>
                        <a:rPr lang="en-US" sz="1600" b="1"/>
                        <a:t>Need for continuous communication:</a:t>
                      </a:r>
                      <a:r>
                        <a:rPr lang="en-US" sz="1600"/>
                        <a:t> Effective operation depends on reliable communication between central and local components, which may be challenging in areas with limited network coverage.</a:t>
                      </a:r>
                    </a:p>
                  </a:txBody>
                  <a:tcPr anchor="ctr">
                    <a:lnL>
                      <a:noFill/>
                    </a:lnL>
                    <a:lnR>
                      <a:noFill/>
                    </a:lnR>
                    <a:lnT>
                      <a:noFill/>
                    </a:lnT>
                    <a:lnB>
                      <a:noFill/>
                    </a:lnB>
                    <a:noFill/>
                  </a:tcPr>
                </a:tc>
                <a:extLst>
                  <a:ext uri="{0D108BD9-81ED-4DB2-BD59-A6C34878D82A}">
                    <a16:rowId xmlns:a16="http://schemas.microsoft.com/office/drawing/2014/main" val="54451360"/>
                  </a:ext>
                </a:extLst>
              </a:tr>
              <a:tr h="0">
                <a:tc>
                  <a:txBody>
                    <a:bodyPr/>
                    <a:lstStyle/>
                    <a:p>
                      <a:pPr>
                        <a:buNone/>
                      </a:pPr>
                      <a:r>
                        <a:rPr lang="en-US" sz="1600" b="1"/>
                        <a:t>Faster adaptation to changes:</a:t>
                      </a:r>
                      <a:r>
                        <a:rPr lang="en-US" sz="1600"/>
                        <a:t> Local solutions enable quick responses to traffic fluctuations or unforeseen events (e.g., accidents, roadworks).</a:t>
                      </a:r>
                    </a:p>
                  </a:txBody>
                  <a:tcPr anchor="ctr">
                    <a:lnL>
                      <a:noFill/>
                    </a:lnL>
                    <a:lnR>
                      <a:noFill/>
                    </a:lnR>
                    <a:lnT>
                      <a:noFill/>
                    </a:lnT>
                    <a:lnB>
                      <a:noFill/>
                    </a:lnB>
                    <a:noFill/>
                  </a:tcPr>
                </a:tc>
                <a:tc>
                  <a:txBody>
                    <a:bodyPr/>
                    <a:lstStyle/>
                    <a:p>
                      <a:pPr>
                        <a:buNone/>
                      </a:pPr>
                      <a:r>
                        <a:rPr lang="en-US" sz="1600" b="1" dirty="0"/>
                        <a:t>Higher training requirements:</a:t>
                      </a:r>
                      <a:r>
                        <a:rPr lang="en-US" sz="1600" dirty="0"/>
                        <a:t> Operators may require additional training to handle both central and local components, leading to higher costs and time demands.</a:t>
                      </a:r>
                    </a:p>
                  </a:txBody>
                  <a:tcPr anchor="ctr">
                    <a:lnL>
                      <a:noFill/>
                    </a:lnL>
                    <a:lnR>
                      <a:noFill/>
                    </a:lnR>
                    <a:lnT>
                      <a:noFill/>
                    </a:lnT>
                    <a:lnB>
                      <a:noFill/>
                    </a:lnB>
                    <a:noFill/>
                  </a:tcPr>
                </a:tc>
                <a:extLst>
                  <a:ext uri="{0D108BD9-81ED-4DB2-BD59-A6C34878D82A}">
                    <a16:rowId xmlns:a16="http://schemas.microsoft.com/office/drawing/2014/main" val="2812856779"/>
                  </a:ext>
                </a:extLst>
              </a:tr>
            </a:tbl>
          </a:graphicData>
        </a:graphic>
      </p:graphicFrame>
    </p:spTree>
    <p:extLst>
      <p:ext uri="{BB962C8B-B14F-4D97-AF65-F5344CB8AC3E}">
        <p14:creationId xmlns:p14="http://schemas.microsoft.com/office/powerpoint/2010/main" val="3697723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4646822B-22C4-9D83-396C-82554A4CCFCA}"/>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F66CAE3E-1562-19B0-343C-32AAEF76E9A3}"/>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Methods of Traffic Signal Plan Optimization</a:t>
            </a:r>
            <a:endParaRPr lang="en-US" noProof="0" dirty="0"/>
          </a:p>
        </p:txBody>
      </p:sp>
      <p:sp>
        <p:nvSpPr>
          <p:cNvPr id="97" name="Google Shape;97;p2">
            <a:extLst>
              <a:ext uri="{FF2B5EF4-FFF2-40B4-BE49-F238E27FC236}">
                <a16:creationId xmlns:a16="http://schemas.microsoft.com/office/drawing/2014/main" id="{0C0691D1-FEEE-C832-FFAA-47C0056DB029}"/>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Maximization of Green Wave Band</a:t>
            </a:r>
            <a:r>
              <a:rPr lang="pl-PL" sz="2100" noProof="0" dirty="0">
                <a:solidFill>
                  <a:srgbClr val="002060"/>
                </a:solidFill>
              </a:rPr>
              <a:t>:</a:t>
            </a:r>
          </a:p>
          <a:p>
            <a:pPr marL="685800" lvl="1" indent="-228600">
              <a:lnSpc>
                <a:spcPct val="100000"/>
              </a:lnSpc>
              <a:buSzPts val="1900"/>
            </a:pPr>
            <a:r>
              <a:rPr lang="en-US" sz="1900" dirty="0"/>
              <a:t>Little &amp; Morgan (MILP – Multi-band), Max Band</a:t>
            </a:r>
            <a:endParaRPr lang="pl-PL" sz="1900" dirty="0"/>
          </a:p>
          <a:p>
            <a:pPr marL="685800" lvl="1" indent="-228600">
              <a:lnSpc>
                <a:spcPct val="100000"/>
              </a:lnSpc>
              <a:buSzPts val="1900"/>
            </a:pPr>
            <a:r>
              <a:rPr lang="en-US" sz="1900" dirty="0"/>
              <a:t>Methods: NO-STOP, SIGPROG, COR</a:t>
            </a:r>
            <a:endParaRPr lang="pl-PL" sz="1900" dirty="0"/>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Minimization of Time</a:t>
            </a:r>
            <a:r>
              <a:rPr lang="pl-PL" sz="2100" dirty="0">
                <a:solidFill>
                  <a:srgbClr val="002060"/>
                </a:solidFill>
              </a:rPr>
              <a:t> </a:t>
            </a:r>
            <a:r>
              <a:rPr lang="en-US" sz="2100" noProof="0" dirty="0">
                <a:solidFill>
                  <a:srgbClr val="002060"/>
                </a:solidFill>
              </a:rPr>
              <a:t>Losses</a:t>
            </a:r>
            <a:r>
              <a:rPr lang="pl-PL" sz="2100" noProof="0" dirty="0">
                <a:solidFill>
                  <a:srgbClr val="002060"/>
                </a:solidFill>
              </a:rPr>
              <a:t>:</a:t>
            </a:r>
          </a:p>
          <a:p>
            <a:pPr marL="685800" lvl="1" indent="-228600">
              <a:lnSpc>
                <a:spcPct val="100000"/>
              </a:lnSpc>
              <a:buSzPts val="1900"/>
            </a:pPr>
            <a:r>
              <a:rPr lang="en-US" sz="1900" dirty="0"/>
              <a:t>Hillier &amp; Rothery</a:t>
            </a:r>
            <a:endParaRPr lang="pl-PL" sz="1900" dirty="0"/>
          </a:p>
          <a:p>
            <a:pPr marL="685800" lvl="1" indent="-228600">
              <a:lnSpc>
                <a:spcPct val="100000"/>
              </a:lnSpc>
              <a:buSzPts val="1900"/>
            </a:pPr>
            <a:r>
              <a:rPr lang="en-US" sz="1900" dirty="0"/>
              <a:t>Combinatorial Method, Graph Tree Method, SIGOPT</a:t>
            </a:r>
            <a:endParaRPr lang="pl-PL" sz="1900" dirty="0"/>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Multi-Criteria Approaches</a:t>
            </a:r>
            <a:endParaRPr lang="pl-PL" sz="2100" noProof="0" dirty="0">
              <a:solidFill>
                <a:srgbClr val="002060"/>
              </a:solidFill>
            </a:endParaRPr>
          </a:p>
          <a:p>
            <a:pPr marL="685800" lvl="1" indent="-228600">
              <a:lnSpc>
                <a:spcPct val="100000"/>
              </a:lnSpc>
              <a:buSzPts val="1900"/>
            </a:pPr>
            <a:r>
              <a:rPr lang="en-US" sz="1900" dirty="0"/>
              <a:t>Robertson</a:t>
            </a:r>
            <a:endParaRPr lang="pl-PL" sz="1900" dirty="0"/>
          </a:p>
          <a:p>
            <a:pPr marL="685800" lvl="1" indent="-228600">
              <a:lnSpc>
                <a:spcPct val="100000"/>
              </a:lnSpc>
              <a:buSzPts val="1900"/>
            </a:pPr>
            <a:r>
              <a:rPr lang="en-US" sz="1900" dirty="0"/>
              <a:t>TRANSYT, UNTS, UTCS-1</a:t>
            </a:r>
          </a:p>
        </p:txBody>
      </p:sp>
    </p:spTree>
    <p:extLst>
      <p:ext uri="{BB962C8B-B14F-4D97-AF65-F5344CB8AC3E}">
        <p14:creationId xmlns:p14="http://schemas.microsoft.com/office/powerpoint/2010/main" val="3282604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0F3091A9-504C-17F2-4057-B6149ADD7B72}"/>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F4EFB5E6-6C7E-B216-4672-8F69F52A6B9B}"/>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Methods of Signal Plan Optimization – </a:t>
            </a:r>
            <a:r>
              <a:rPr lang="en-US" sz="3600" dirty="0" err="1"/>
              <a:t>ComparisonNO</a:t>
            </a:r>
            <a:r>
              <a:rPr lang="en-US" sz="3600" dirty="0"/>
              <a:t>-STOP, SIGPROG, COR</a:t>
            </a:r>
            <a:endParaRPr lang="en-US" noProof="0" dirty="0"/>
          </a:p>
        </p:txBody>
      </p:sp>
      <p:graphicFrame>
        <p:nvGraphicFramePr>
          <p:cNvPr id="4" name="Tabela 3">
            <a:extLst>
              <a:ext uri="{FF2B5EF4-FFF2-40B4-BE49-F238E27FC236}">
                <a16:creationId xmlns:a16="http://schemas.microsoft.com/office/drawing/2014/main" id="{16AAE4CA-800D-BD14-A2D8-E6FE0B9B8DF5}"/>
              </a:ext>
            </a:extLst>
          </p:cNvPr>
          <p:cNvGraphicFramePr>
            <a:graphicFrameLocks noGrp="1"/>
          </p:cNvGraphicFramePr>
          <p:nvPr>
            <p:extLst>
              <p:ext uri="{D42A27DB-BD31-4B8C-83A1-F6EECF244321}">
                <p14:modId xmlns:p14="http://schemas.microsoft.com/office/powerpoint/2010/main" val="4111924292"/>
              </p:ext>
            </p:extLst>
          </p:nvPr>
        </p:nvGraphicFramePr>
        <p:xfrm>
          <a:off x="607088" y="1338995"/>
          <a:ext cx="10515600" cy="5029200"/>
        </p:xfrm>
        <a:graphic>
          <a:graphicData uri="http://schemas.openxmlformats.org/drawingml/2006/table">
            <a:tbl>
              <a:tblPr/>
              <a:tblGrid>
                <a:gridCol w="2628900">
                  <a:extLst>
                    <a:ext uri="{9D8B030D-6E8A-4147-A177-3AD203B41FA5}">
                      <a16:colId xmlns:a16="http://schemas.microsoft.com/office/drawing/2014/main" val="1627469576"/>
                    </a:ext>
                  </a:extLst>
                </a:gridCol>
                <a:gridCol w="2628900">
                  <a:extLst>
                    <a:ext uri="{9D8B030D-6E8A-4147-A177-3AD203B41FA5}">
                      <a16:colId xmlns:a16="http://schemas.microsoft.com/office/drawing/2014/main" val="1184467482"/>
                    </a:ext>
                  </a:extLst>
                </a:gridCol>
                <a:gridCol w="2628900">
                  <a:extLst>
                    <a:ext uri="{9D8B030D-6E8A-4147-A177-3AD203B41FA5}">
                      <a16:colId xmlns:a16="http://schemas.microsoft.com/office/drawing/2014/main" val="538266590"/>
                    </a:ext>
                  </a:extLst>
                </a:gridCol>
                <a:gridCol w="2628900">
                  <a:extLst>
                    <a:ext uri="{9D8B030D-6E8A-4147-A177-3AD203B41FA5}">
                      <a16:colId xmlns:a16="http://schemas.microsoft.com/office/drawing/2014/main" val="568355770"/>
                    </a:ext>
                  </a:extLst>
                </a:gridCol>
              </a:tblGrid>
              <a:tr h="0">
                <a:tc>
                  <a:txBody>
                    <a:bodyPr/>
                    <a:lstStyle/>
                    <a:p>
                      <a:pPr>
                        <a:buNone/>
                      </a:pPr>
                      <a:r>
                        <a:rPr lang="pl-PL" sz="1800" b="1"/>
                        <a:t>Method</a:t>
                      </a:r>
                      <a:endParaRPr lang="pl-PL" sz="1800"/>
                    </a:p>
                  </a:txBody>
                  <a:tcPr anchor="ctr">
                    <a:lnL>
                      <a:noFill/>
                    </a:lnL>
                    <a:lnR>
                      <a:noFill/>
                    </a:lnR>
                    <a:lnT>
                      <a:noFill/>
                    </a:lnT>
                    <a:lnB>
                      <a:noFill/>
                    </a:lnB>
                    <a:noFill/>
                  </a:tcPr>
                </a:tc>
                <a:tc>
                  <a:txBody>
                    <a:bodyPr/>
                    <a:lstStyle/>
                    <a:p>
                      <a:pPr>
                        <a:buNone/>
                      </a:pPr>
                      <a:r>
                        <a:rPr lang="pl-PL" sz="1800" b="1"/>
                        <a:t>Description</a:t>
                      </a:r>
                      <a:endParaRPr lang="pl-PL" sz="1800"/>
                    </a:p>
                  </a:txBody>
                  <a:tcPr anchor="ctr">
                    <a:lnL>
                      <a:noFill/>
                    </a:lnL>
                    <a:lnR>
                      <a:noFill/>
                    </a:lnR>
                    <a:lnT>
                      <a:noFill/>
                    </a:lnT>
                    <a:lnB>
                      <a:noFill/>
                    </a:lnB>
                    <a:noFill/>
                  </a:tcPr>
                </a:tc>
                <a:tc>
                  <a:txBody>
                    <a:bodyPr/>
                    <a:lstStyle/>
                    <a:p>
                      <a:pPr>
                        <a:buNone/>
                      </a:pPr>
                      <a:r>
                        <a:rPr lang="pl-PL" sz="1800" b="1"/>
                        <a:t>Advantages</a:t>
                      </a:r>
                      <a:endParaRPr lang="pl-PL" sz="1800"/>
                    </a:p>
                  </a:txBody>
                  <a:tcPr anchor="ctr">
                    <a:lnL>
                      <a:noFill/>
                    </a:lnL>
                    <a:lnR>
                      <a:noFill/>
                    </a:lnR>
                    <a:lnT>
                      <a:noFill/>
                    </a:lnT>
                    <a:lnB>
                      <a:noFill/>
                    </a:lnB>
                    <a:noFill/>
                  </a:tcPr>
                </a:tc>
                <a:tc>
                  <a:txBody>
                    <a:bodyPr/>
                    <a:lstStyle/>
                    <a:p>
                      <a:pPr>
                        <a:buNone/>
                      </a:pPr>
                      <a:r>
                        <a:rPr lang="pl-PL" sz="1800" b="1"/>
                        <a:t>Disadvantages</a:t>
                      </a:r>
                      <a:endParaRPr lang="pl-PL" sz="1800"/>
                    </a:p>
                  </a:txBody>
                  <a:tcPr anchor="ctr">
                    <a:lnL>
                      <a:noFill/>
                    </a:lnL>
                    <a:lnR>
                      <a:noFill/>
                    </a:lnR>
                    <a:lnT>
                      <a:noFill/>
                    </a:lnT>
                    <a:lnB>
                      <a:noFill/>
                    </a:lnB>
                    <a:noFill/>
                  </a:tcPr>
                </a:tc>
                <a:extLst>
                  <a:ext uri="{0D108BD9-81ED-4DB2-BD59-A6C34878D82A}">
                    <a16:rowId xmlns:a16="http://schemas.microsoft.com/office/drawing/2014/main" val="2494198208"/>
                  </a:ext>
                </a:extLst>
              </a:tr>
              <a:tr h="0">
                <a:tc>
                  <a:txBody>
                    <a:bodyPr/>
                    <a:lstStyle/>
                    <a:p>
                      <a:pPr>
                        <a:buNone/>
                      </a:pPr>
                      <a:r>
                        <a:rPr lang="pl-PL" sz="1800" b="1"/>
                        <a:t>NO-STOP</a:t>
                      </a:r>
                      <a:endParaRPr lang="pl-PL" sz="1800"/>
                    </a:p>
                  </a:txBody>
                  <a:tcPr anchor="ctr">
                    <a:lnL>
                      <a:noFill/>
                    </a:lnL>
                    <a:lnR>
                      <a:noFill/>
                    </a:lnR>
                    <a:lnT>
                      <a:noFill/>
                    </a:lnT>
                    <a:lnB>
                      <a:noFill/>
                    </a:lnB>
                    <a:noFill/>
                  </a:tcPr>
                </a:tc>
                <a:tc>
                  <a:txBody>
                    <a:bodyPr/>
                    <a:lstStyle/>
                    <a:p>
                      <a:pPr>
                        <a:buNone/>
                      </a:pPr>
                      <a:r>
                        <a:rPr lang="en-US" sz="1800"/>
                        <a:t>Method of determining offsets ensuring continuous traffic flow along a corridor in one direction.</a:t>
                      </a:r>
                    </a:p>
                  </a:txBody>
                  <a:tcPr anchor="ctr">
                    <a:lnL>
                      <a:noFill/>
                    </a:lnL>
                    <a:lnR>
                      <a:noFill/>
                    </a:lnR>
                    <a:lnT>
                      <a:noFill/>
                    </a:lnT>
                    <a:lnB>
                      <a:noFill/>
                    </a:lnB>
                    <a:noFill/>
                  </a:tcPr>
                </a:tc>
                <a:tc>
                  <a:txBody>
                    <a:bodyPr/>
                    <a:lstStyle/>
                    <a:p>
                      <a:pPr>
                        <a:buNone/>
                      </a:pPr>
                      <a:r>
                        <a:rPr lang="pl-PL" sz="1800"/>
                        <a:t>Simple implementation. Effective in corridors with uniform traffic demand.</a:t>
                      </a:r>
                    </a:p>
                  </a:txBody>
                  <a:tcPr anchor="ctr">
                    <a:lnL>
                      <a:noFill/>
                    </a:lnL>
                    <a:lnR>
                      <a:noFill/>
                    </a:lnR>
                    <a:lnT>
                      <a:noFill/>
                    </a:lnT>
                    <a:lnB>
                      <a:noFill/>
                    </a:lnB>
                    <a:noFill/>
                  </a:tcPr>
                </a:tc>
                <a:tc>
                  <a:txBody>
                    <a:bodyPr/>
                    <a:lstStyle/>
                    <a:p>
                      <a:pPr>
                        <a:buNone/>
                      </a:pPr>
                      <a:r>
                        <a:rPr lang="en-US" sz="1800"/>
                        <a:t>Only works well for one-directional corridors. Inefficient in complex networks or with variable demand.</a:t>
                      </a:r>
                    </a:p>
                  </a:txBody>
                  <a:tcPr anchor="ctr">
                    <a:lnL>
                      <a:noFill/>
                    </a:lnL>
                    <a:lnR>
                      <a:noFill/>
                    </a:lnR>
                    <a:lnT>
                      <a:noFill/>
                    </a:lnT>
                    <a:lnB>
                      <a:noFill/>
                    </a:lnB>
                    <a:noFill/>
                  </a:tcPr>
                </a:tc>
                <a:extLst>
                  <a:ext uri="{0D108BD9-81ED-4DB2-BD59-A6C34878D82A}">
                    <a16:rowId xmlns:a16="http://schemas.microsoft.com/office/drawing/2014/main" val="3523965329"/>
                  </a:ext>
                </a:extLst>
              </a:tr>
              <a:tr h="0">
                <a:tc>
                  <a:txBody>
                    <a:bodyPr/>
                    <a:lstStyle/>
                    <a:p>
                      <a:pPr>
                        <a:buNone/>
                      </a:pPr>
                      <a:r>
                        <a:rPr lang="pl-PL" sz="1800" b="1"/>
                        <a:t>SIGPROG</a:t>
                      </a:r>
                      <a:endParaRPr lang="pl-PL" sz="1800"/>
                    </a:p>
                  </a:txBody>
                  <a:tcPr anchor="ctr">
                    <a:lnL>
                      <a:noFill/>
                    </a:lnL>
                    <a:lnR>
                      <a:noFill/>
                    </a:lnR>
                    <a:lnT>
                      <a:noFill/>
                    </a:lnT>
                    <a:lnB>
                      <a:noFill/>
                    </a:lnB>
                    <a:noFill/>
                  </a:tcPr>
                </a:tc>
                <a:tc>
                  <a:txBody>
                    <a:bodyPr/>
                    <a:lstStyle/>
                    <a:p>
                      <a:pPr>
                        <a:buNone/>
                      </a:pPr>
                      <a:r>
                        <a:rPr lang="en-US" sz="1800"/>
                        <a:t>Program for progressive coordination of signals across a corridor. Considers bidirectional traffic.</a:t>
                      </a:r>
                    </a:p>
                  </a:txBody>
                  <a:tcPr anchor="ctr">
                    <a:lnL>
                      <a:noFill/>
                    </a:lnL>
                    <a:lnR>
                      <a:noFill/>
                    </a:lnR>
                    <a:lnT>
                      <a:noFill/>
                    </a:lnT>
                    <a:lnB>
                      <a:noFill/>
                    </a:lnB>
                    <a:noFill/>
                  </a:tcPr>
                </a:tc>
                <a:tc>
                  <a:txBody>
                    <a:bodyPr/>
                    <a:lstStyle/>
                    <a:p>
                      <a:pPr>
                        <a:buNone/>
                      </a:pPr>
                      <a:r>
                        <a:rPr lang="en-US" sz="1800"/>
                        <a:t>More advanced than NO-STOP, allows coordination for two-way flows.</a:t>
                      </a:r>
                    </a:p>
                  </a:txBody>
                  <a:tcPr anchor="ctr">
                    <a:lnL>
                      <a:noFill/>
                    </a:lnL>
                    <a:lnR>
                      <a:noFill/>
                    </a:lnR>
                    <a:lnT>
                      <a:noFill/>
                    </a:lnT>
                    <a:lnB>
                      <a:noFill/>
                    </a:lnB>
                    <a:noFill/>
                  </a:tcPr>
                </a:tc>
                <a:tc>
                  <a:txBody>
                    <a:bodyPr/>
                    <a:lstStyle/>
                    <a:p>
                      <a:pPr>
                        <a:buNone/>
                      </a:pPr>
                      <a:r>
                        <a:rPr lang="en-US" sz="1800"/>
                        <a:t>Requires more data and calculations. Less effective in highly variable conditions.</a:t>
                      </a:r>
                    </a:p>
                  </a:txBody>
                  <a:tcPr anchor="ctr">
                    <a:lnL>
                      <a:noFill/>
                    </a:lnL>
                    <a:lnR>
                      <a:noFill/>
                    </a:lnR>
                    <a:lnT>
                      <a:noFill/>
                    </a:lnT>
                    <a:lnB>
                      <a:noFill/>
                    </a:lnB>
                    <a:noFill/>
                  </a:tcPr>
                </a:tc>
                <a:extLst>
                  <a:ext uri="{0D108BD9-81ED-4DB2-BD59-A6C34878D82A}">
                    <a16:rowId xmlns:a16="http://schemas.microsoft.com/office/drawing/2014/main" val="3725218987"/>
                  </a:ext>
                </a:extLst>
              </a:tr>
              <a:tr h="0">
                <a:tc>
                  <a:txBody>
                    <a:bodyPr/>
                    <a:lstStyle/>
                    <a:p>
                      <a:pPr>
                        <a:buNone/>
                      </a:pPr>
                      <a:r>
                        <a:rPr lang="pl-PL" sz="1800" b="1"/>
                        <a:t>COR (Coordination)</a:t>
                      </a:r>
                      <a:endParaRPr lang="pl-PL" sz="1800"/>
                    </a:p>
                  </a:txBody>
                  <a:tcPr anchor="ctr">
                    <a:lnL>
                      <a:noFill/>
                    </a:lnL>
                    <a:lnR>
                      <a:noFill/>
                    </a:lnR>
                    <a:lnT>
                      <a:noFill/>
                    </a:lnT>
                    <a:lnB>
                      <a:noFill/>
                    </a:lnB>
                    <a:noFill/>
                  </a:tcPr>
                </a:tc>
                <a:tc>
                  <a:txBody>
                    <a:bodyPr/>
                    <a:lstStyle/>
                    <a:p>
                      <a:pPr>
                        <a:buNone/>
                      </a:pPr>
                      <a:r>
                        <a:rPr lang="en-US" sz="1800"/>
                        <a:t>Method of optimizing cycle lengths, green splits, and offsets for coordination of multiple intersections.</a:t>
                      </a:r>
                    </a:p>
                  </a:txBody>
                  <a:tcPr anchor="ctr">
                    <a:lnL>
                      <a:noFill/>
                    </a:lnL>
                    <a:lnR>
                      <a:noFill/>
                    </a:lnR>
                    <a:lnT>
                      <a:noFill/>
                    </a:lnT>
                    <a:lnB>
                      <a:noFill/>
                    </a:lnB>
                    <a:noFill/>
                  </a:tcPr>
                </a:tc>
                <a:tc>
                  <a:txBody>
                    <a:bodyPr/>
                    <a:lstStyle/>
                    <a:p>
                      <a:pPr>
                        <a:buNone/>
                      </a:pPr>
                      <a:r>
                        <a:rPr lang="en-US" sz="1800"/>
                        <a:t>Enables area-wide optimization. Improves traffic flow in larger networks.</a:t>
                      </a:r>
                    </a:p>
                  </a:txBody>
                  <a:tcPr anchor="ctr">
                    <a:lnL>
                      <a:noFill/>
                    </a:lnL>
                    <a:lnR>
                      <a:noFill/>
                    </a:lnR>
                    <a:lnT>
                      <a:noFill/>
                    </a:lnT>
                    <a:lnB>
                      <a:noFill/>
                    </a:lnB>
                    <a:noFill/>
                  </a:tcPr>
                </a:tc>
                <a:tc>
                  <a:txBody>
                    <a:bodyPr/>
                    <a:lstStyle/>
                    <a:p>
                      <a:pPr>
                        <a:buNone/>
                      </a:pPr>
                      <a:r>
                        <a:rPr lang="en-US" sz="1800" dirty="0"/>
                        <a:t>Complex implementation, requires significant computing power and reliable data.</a:t>
                      </a:r>
                    </a:p>
                  </a:txBody>
                  <a:tcPr anchor="ctr">
                    <a:lnL>
                      <a:noFill/>
                    </a:lnL>
                    <a:lnR>
                      <a:noFill/>
                    </a:lnR>
                    <a:lnT>
                      <a:noFill/>
                    </a:lnT>
                    <a:lnB>
                      <a:noFill/>
                    </a:lnB>
                    <a:noFill/>
                  </a:tcPr>
                </a:tc>
                <a:extLst>
                  <a:ext uri="{0D108BD9-81ED-4DB2-BD59-A6C34878D82A}">
                    <a16:rowId xmlns:a16="http://schemas.microsoft.com/office/drawing/2014/main" val="1960471674"/>
                  </a:ext>
                </a:extLst>
              </a:tr>
            </a:tbl>
          </a:graphicData>
        </a:graphic>
      </p:graphicFrame>
    </p:spTree>
    <p:extLst>
      <p:ext uri="{BB962C8B-B14F-4D97-AF65-F5344CB8AC3E}">
        <p14:creationId xmlns:p14="http://schemas.microsoft.com/office/powerpoint/2010/main" val="462499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F0870736-9E0C-2F8C-A5A9-0EDF61498E7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776D5B82-F190-106D-E2C7-7916BDF1ECAF}"/>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Methods of Traffic Signal Plan Optimization – Comparison of Time Loss Minimization Methods</a:t>
            </a:r>
            <a:endParaRPr lang="en-US" noProof="0" dirty="0"/>
          </a:p>
        </p:txBody>
      </p:sp>
      <p:graphicFrame>
        <p:nvGraphicFramePr>
          <p:cNvPr id="4" name="Tabela 3">
            <a:extLst>
              <a:ext uri="{FF2B5EF4-FFF2-40B4-BE49-F238E27FC236}">
                <a16:creationId xmlns:a16="http://schemas.microsoft.com/office/drawing/2014/main" id="{E7C3D3A7-7382-708C-5D5B-B02F9F28E941}"/>
              </a:ext>
            </a:extLst>
          </p:cNvPr>
          <p:cNvGraphicFramePr>
            <a:graphicFrameLocks noGrp="1"/>
          </p:cNvGraphicFramePr>
          <p:nvPr>
            <p:extLst>
              <p:ext uri="{D42A27DB-BD31-4B8C-83A1-F6EECF244321}">
                <p14:modId xmlns:p14="http://schemas.microsoft.com/office/powerpoint/2010/main" val="2330082197"/>
              </p:ext>
            </p:extLst>
          </p:nvPr>
        </p:nvGraphicFramePr>
        <p:xfrm>
          <a:off x="677426" y="1338995"/>
          <a:ext cx="10515600" cy="4846320"/>
        </p:xfrm>
        <a:graphic>
          <a:graphicData uri="http://schemas.openxmlformats.org/drawingml/2006/table">
            <a:tbl>
              <a:tblPr/>
              <a:tblGrid>
                <a:gridCol w="2628900">
                  <a:extLst>
                    <a:ext uri="{9D8B030D-6E8A-4147-A177-3AD203B41FA5}">
                      <a16:colId xmlns:a16="http://schemas.microsoft.com/office/drawing/2014/main" val="2364453784"/>
                    </a:ext>
                  </a:extLst>
                </a:gridCol>
                <a:gridCol w="2628900">
                  <a:extLst>
                    <a:ext uri="{9D8B030D-6E8A-4147-A177-3AD203B41FA5}">
                      <a16:colId xmlns:a16="http://schemas.microsoft.com/office/drawing/2014/main" val="2287603606"/>
                    </a:ext>
                  </a:extLst>
                </a:gridCol>
                <a:gridCol w="2628900">
                  <a:extLst>
                    <a:ext uri="{9D8B030D-6E8A-4147-A177-3AD203B41FA5}">
                      <a16:colId xmlns:a16="http://schemas.microsoft.com/office/drawing/2014/main" val="2761740123"/>
                    </a:ext>
                  </a:extLst>
                </a:gridCol>
                <a:gridCol w="2628900">
                  <a:extLst>
                    <a:ext uri="{9D8B030D-6E8A-4147-A177-3AD203B41FA5}">
                      <a16:colId xmlns:a16="http://schemas.microsoft.com/office/drawing/2014/main" val="548820930"/>
                    </a:ext>
                  </a:extLst>
                </a:gridCol>
              </a:tblGrid>
              <a:tr h="0">
                <a:tc>
                  <a:txBody>
                    <a:bodyPr/>
                    <a:lstStyle/>
                    <a:p>
                      <a:pPr>
                        <a:buNone/>
                      </a:pPr>
                      <a:r>
                        <a:rPr lang="pl-PL" sz="1800" b="1"/>
                        <a:t>Method</a:t>
                      </a:r>
                      <a:endParaRPr lang="pl-PL" sz="1800"/>
                    </a:p>
                  </a:txBody>
                  <a:tcPr anchor="ctr">
                    <a:lnL>
                      <a:noFill/>
                    </a:lnL>
                    <a:lnR>
                      <a:noFill/>
                    </a:lnR>
                    <a:lnT>
                      <a:noFill/>
                    </a:lnT>
                    <a:lnB>
                      <a:noFill/>
                    </a:lnB>
                    <a:noFill/>
                  </a:tcPr>
                </a:tc>
                <a:tc>
                  <a:txBody>
                    <a:bodyPr/>
                    <a:lstStyle/>
                    <a:p>
                      <a:pPr>
                        <a:buNone/>
                      </a:pPr>
                      <a:r>
                        <a:rPr lang="pl-PL" sz="1800" b="1"/>
                        <a:t>Description</a:t>
                      </a:r>
                      <a:endParaRPr lang="pl-PL" sz="1800"/>
                    </a:p>
                  </a:txBody>
                  <a:tcPr anchor="ctr">
                    <a:lnL>
                      <a:noFill/>
                    </a:lnL>
                    <a:lnR>
                      <a:noFill/>
                    </a:lnR>
                    <a:lnT>
                      <a:noFill/>
                    </a:lnT>
                    <a:lnB>
                      <a:noFill/>
                    </a:lnB>
                    <a:noFill/>
                  </a:tcPr>
                </a:tc>
                <a:tc>
                  <a:txBody>
                    <a:bodyPr/>
                    <a:lstStyle/>
                    <a:p>
                      <a:pPr>
                        <a:buNone/>
                      </a:pPr>
                      <a:r>
                        <a:rPr lang="pl-PL" sz="1800" b="1"/>
                        <a:t>Advantages</a:t>
                      </a:r>
                      <a:endParaRPr lang="pl-PL" sz="1800"/>
                    </a:p>
                  </a:txBody>
                  <a:tcPr anchor="ctr">
                    <a:lnL>
                      <a:noFill/>
                    </a:lnL>
                    <a:lnR>
                      <a:noFill/>
                    </a:lnR>
                    <a:lnT>
                      <a:noFill/>
                    </a:lnT>
                    <a:lnB>
                      <a:noFill/>
                    </a:lnB>
                    <a:noFill/>
                  </a:tcPr>
                </a:tc>
                <a:tc>
                  <a:txBody>
                    <a:bodyPr/>
                    <a:lstStyle/>
                    <a:p>
                      <a:pPr>
                        <a:buNone/>
                      </a:pPr>
                      <a:r>
                        <a:rPr lang="pl-PL" sz="1800" b="1"/>
                        <a:t>Limitations</a:t>
                      </a:r>
                      <a:endParaRPr lang="pl-PL" sz="1800"/>
                    </a:p>
                  </a:txBody>
                  <a:tcPr anchor="ctr">
                    <a:lnL>
                      <a:noFill/>
                    </a:lnL>
                    <a:lnR>
                      <a:noFill/>
                    </a:lnR>
                    <a:lnT>
                      <a:noFill/>
                    </a:lnT>
                    <a:lnB>
                      <a:noFill/>
                    </a:lnB>
                    <a:noFill/>
                  </a:tcPr>
                </a:tc>
                <a:extLst>
                  <a:ext uri="{0D108BD9-81ED-4DB2-BD59-A6C34878D82A}">
                    <a16:rowId xmlns:a16="http://schemas.microsoft.com/office/drawing/2014/main" val="2552796163"/>
                  </a:ext>
                </a:extLst>
              </a:tr>
              <a:tr h="0">
                <a:tc>
                  <a:txBody>
                    <a:bodyPr/>
                    <a:lstStyle/>
                    <a:p>
                      <a:pPr>
                        <a:buNone/>
                      </a:pPr>
                      <a:r>
                        <a:rPr lang="pl-PL" sz="1800" b="1"/>
                        <a:t>Hillery &amp; Rothery</a:t>
                      </a:r>
                      <a:endParaRPr lang="pl-PL" sz="1800"/>
                    </a:p>
                  </a:txBody>
                  <a:tcPr anchor="ctr">
                    <a:lnL>
                      <a:noFill/>
                    </a:lnL>
                    <a:lnR>
                      <a:noFill/>
                    </a:lnR>
                    <a:lnT>
                      <a:noFill/>
                    </a:lnT>
                    <a:lnB>
                      <a:noFill/>
                    </a:lnB>
                    <a:noFill/>
                  </a:tcPr>
                </a:tc>
                <a:tc>
                  <a:txBody>
                    <a:bodyPr/>
                    <a:lstStyle/>
                    <a:p>
                      <a:pPr>
                        <a:buNone/>
                      </a:pPr>
                      <a:r>
                        <a:rPr lang="en-US" sz="1800"/>
                        <a:t>Classic method of minimizing time losses in traffic signal optimization.</a:t>
                      </a:r>
                    </a:p>
                  </a:txBody>
                  <a:tcPr anchor="ctr">
                    <a:lnL>
                      <a:noFill/>
                    </a:lnL>
                    <a:lnR>
                      <a:noFill/>
                    </a:lnR>
                    <a:lnT>
                      <a:noFill/>
                    </a:lnT>
                    <a:lnB>
                      <a:noFill/>
                    </a:lnB>
                    <a:noFill/>
                  </a:tcPr>
                </a:tc>
                <a:tc>
                  <a:txBody>
                    <a:bodyPr/>
                    <a:lstStyle/>
                    <a:p>
                      <a:pPr>
                        <a:buNone/>
                      </a:pPr>
                      <a:r>
                        <a:rPr lang="pl-PL" sz="1800"/>
                        <a:t>Well-established, simple to apply.</a:t>
                      </a:r>
                    </a:p>
                  </a:txBody>
                  <a:tcPr anchor="ctr">
                    <a:lnL>
                      <a:noFill/>
                    </a:lnL>
                    <a:lnR>
                      <a:noFill/>
                    </a:lnR>
                    <a:lnT>
                      <a:noFill/>
                    </a:lnT>
                    <a:lnB>
                      <a:noFill/>
                    </a:lnB>
                    <a:noFill/>
                  </a:tcPr>
                </a:tc>
                <a:tc>
                  <a:txBody>
                    <a:bodyPr/>
                    <a:lstStyle/>
                    <a:p>
                      <a:pPr>
                        <a:buNone/>
                      </a:pPr>
                      <a:r>
                        <a:rPr lang="en-US" sz="1800"/>
                        <a:t>May not capture complex traffic dynamics.</a:t>
                      </a:r>
                    </a:p>
                  </a:txBody>
                  <a:tcPr anchor="ctr">
                    <a:lnL>
                      <a:noFill/>
                    </a:lnL>
                    <a:lnR>
                      <a:noFill/>
                    </a:lnR>
                    <a:lnT>
                      <a:noFill/>
                    </a:lnT>
                    <a:lnB>
                      <a:noFill/>
                    </a:lnB>
                    <a:noFill/>
                  </a:tcPr>
                </a:tc>
                <a:extLst>
                  <a:ext uri="{0D108BD9-81ED-4DB2-BD59-A6C34878D82A}">
                    <a16:rowId xmlns:a16="http://schemas.microsoft.com/office/drawing/2014/main" val="902723789"/>
                  </a:ext>
                </a:extLst>
              </a:tr>
              <a:tr h="0">
                <a:tc>
                  <a:txBody>
                    <a:bodyPr/>
                    <a:lstStyle/>
                    <a:p>
                      <a:pPr>
                        <a:buNone/>
                      </a:pPr>
                      <a:r>
                        <a:rPr lang="pl-PL" sz="1800" b="1"/>
                        <a:t>Combinatorial Method</a:t>
                      </a:r>
                      <a:endParaRPr lang="pl-PL" sz="1800"/>
                    </a:p>
                  </a:txBody>
                  <a:tcPr anchor="ctr">
                    <a:lnL>
                      <a:noFill/>
                    </a:lnL>
                    <a:lnR>
                      <a:noFill/>
                    </a:lnR>
                    <a:lnT>
                      <a:noFill/>
                    </a:lnT>
                    <a:lnB>
                      <a:noFill/>
                    </a:lnB>
                    <a:noFill/>
                  </a:tcPr>
                </a:tc>
                <a:tc>
                  <a:txBody>
                    <a:bodyPr/>
                    <a:lstStyle/>
                    <a:p>
                      <a:pPr>
                        <a:buNone/>
                      </a:pPr>
                      <a:r>
                        <a:rPr lang="en-US" sz="1800"/>
                        <a:t>Uses combinatorial optimization to minimize waiting times and delays.</a:t>
                      </a:r>
                    </a:p>
                  </a:txBody>
                  <a:tcPr anchor="ctr">
                    <a:lnL>
                      <a:noFill/>
                    </a:lnL>
                    <a:lnR>
                      <a:noFill/>
                    </a:lnR>
                    <a:lnT>
                      <a:noFill/>
                    </a:lnT>
                    <a:lnB>
                      <a:noFill/>
                    </a:lnB>
                    <a:noFill/>
                  </a:tcPr>
                </a:tc>
                <a:tc>
                  <a:txBody>
                    <a:bodyPr/>
                    <a:lstStyle/>
                    <a:p>
                      <a:pPr>
                        <a:buNone/>
                      </a:pPr>
                      <a:r>
                        <a:rPr lang="pl-PL" sz="1800"/>
                        <a:t>Finds efficient solutions by testing multiple combinations.</a:t>
                      </a:r>
                    </a:p>
                  </a:txBody>
                  <a:tcPr anchor="ctr">
                    <a:lnL>
                      <a:noFill/>
                    </a:lnL>
                    <a:lnR>
                      <a:noFill/>
                    </a:lnR>
                    <a:lnT>
                      <a:noFill/>
                    </a:lnT>
                    <a:lnB>
                      <a:noFill/>
                    </a:lnB>
                    <a:noFill/>
                  </a:tcPr>
                </a:tc>
                <a:tc>
                  <a:txBody>
                    <a:bodyPr/>
                    <a:lstStyle/>
                    <a:p>
                      <a:pPr>
                        <a:buNone/>
                      </a:pPr>
                      <a:r>
                        <a:rPr lang="en-US" sz="1800"/>
                        <a:t>Computationally intensive for large networks.</a:t>
                      </a:r>
                    </a:p>
                  </a:txBody>
                  <a:tcPr anchor="ctr">
                    <a:lnL>
                      <a:noFill/>
                    </a:lnL>
                    <a:lnR>
                      <a:noFill/>
                    </a:lnR>
                    <a:lnT>
                      <a:noFill/>
                    </a:lnT>
                    <a:lnB>
                      <a:noFill/>
                    </a:lnB>
                    <a:noFill/>
                  </a:tcPr>
                </a:tc>
                <a:extLst>
                  <a:ext uri="{0D108BD9-81ED-4DB2-BD59-A6C34878D82A}">
                    <a16:rowId xmlns:a16="http://schemas.microsoft.com/office/drawing/2014/main" val="1025418031"/>
                  </a:ext>
                </a:extLst>
              </a:tr>
              <a:tr h="0">
                <a:tc>
                  <a:txBody>
                    <a:bodyPr/>
                    <a:lstStyle/>
                    <a:p>
                      <a:pPr>
                        <a:buNone/>
                      </a:pPr>
                      <a:r>
                        <a:rPr lang="pl-PL" sz="1800" b="1"/>
                        <a:t>Graph Tree Method</a:t>
                      </a:r>
                      <a:endParaRPr lang="pl-PL" sz="1800"/>
                    </a:p>
                  </a:txBody>
                  <a:tcPr anchor="ctr">
                    <a:lnL>
                      <a:noFill/>
                    </a:lnL>
                    <a:lnR>
                      <a:noFill/>
                    </a:lnR>
                    <a:lnT>
                      <a:noFill/>
                    </a:lnT>
                    <a:lnB>
                      <a:noFill/>
                    </a:lnB>
                    <a:noFill/>
                  </a:tcPr>
                </a:tc>
                <a:tc>
                  <a:txBody>
                    <a:bodyPr/>
                    <a:lstStyle/>
                    <a:p>
                      <a:pPr>
                        <a:buNone/>
                      </a:pPr>
                      <a:r>
                        <a:rPr lang="en-US" sz="1800"/>
                        <a:t>Employs tree structures to model and minimize delays at intersections.</a:t>
                      </a:r>
                    </a:p>
                  </a:txBody>
                  <a:tcPr anchor="ctr">
                    <a:lnL>
                      <a:noFill/>
                    </a:lnL>
                    <a:lnR>
                      <a:noFill/>
                    </a:lnR>
                    <a:lnT>
                      <a:noFill/>
                    </a:lnT>
                    <a:lnB>
                      <a:noFill/>
                    </a:lnB>
                    <a:noFill/>
                  </a:tcPr>
                </a:tc>
                <a:tc>
                  <a:txBody>
                    <a:bodyPr/>
                    <a:lstStyle/>
                    <a:p>
                      <a:pPr>
                        <a:buNone/>
                      </a:pPr>
                      <a:r>
                        <a:rPr lang="en-US" sz="1800"/>
                        <a:t>Useful for structured analysis of signal phases.</a:t>
                      </a:r>
                    </a:p>
                  </a:txBody>
                  <a:tcPr anchor="ctr">
                    <a:lnL>
                      <a:noFill/>
                    </a:lnL>
                    <a:lnR>
                      <a:noFill/>
                    </a:lnR>
                    <a:lnT>
                      <a:noFill/>
                    </a:lnT>
                    <a:lnB>
                      <a:noFill/>
                    </a:lnB>
                    <a:noFill/>
                  </a:tcPr>
                </a:tc>
                <a:tc>
                  <a:txBody>
                    <a:bodyPr/>
                    <a:lstStyle/>
                    <a:p>
                      <a:pPr>
                        <a:buNone/>
                      </a:pPr>
                      <a:r>
                        <a:rPr lang="en-US" sz="1800"/>
                        <a:t>Less effective for highly dynamic or large-scale networks.</a:t>
                      </a:r>
                    </a:p>
                  </a:txBody>
                  <a:tcPr anchor="ctr">
                    <a:lnL>
                      <a:noFill/>
                    </a:lnL>
                    <a:lnR>
                      <a:noFill/>
                    </a:lnR>
                    <a:lnT>
                      <a:noFill/>
                    </a:lnT>
                    <a:lnB>
                      <a:noFill/>
                    </a:lnB>
                    <a:noFill/>
                  </a:tcPr>
                </a:tc>
                <a:extLst>
                  <a:ext uri="{0D108BD9-81ED-4DB2-BD59-A6C34878D82A}">
                    <a16:rowId xmlns:a16="http://schemas.microsoft.com/office/drawing/2014/main" val="3651578578"/>
                  </a:ext>
                </a:extLst>
              </a:tr>
              <a:tr h="0">
                <a:tc>
                  <a:txBody>
                    <a:bodyPr/>
                    <a:lstStyle/>
                    <a:p>
                      <a:pPr>
                        <a:buNone/>
                      </a:pPr>
                      <a:r>
                        <a:rPr lang="pl-PL" sz="1800" b="1"/>
                        <a:t>SIGOPT</a:t>
                      </a:r>
                      <a:endParaRPr lang="pl-PL" sz="1800"/>
                    </a:p>
                  </a:txBody>
                  <a:tcPr anchor="ctr">
                    <a:lnL>
                      <a:noFill/>
                    </a:lnL>
                    <a:lnR>
                      <a:noFill/>
                    </a:lnR>
                    <a:lnT>
                      <a:noFill/>
                    </a:lnT>
                    <a:lnB>
                      <a:noFill/>
                    </a:lnB>
                    <a:noFill/>
                  </a:tcPr>
                </a:tc>
                <a:tc>
                  <a:txBody>
                    <a:bodyPr/>
                    <a:lstStyle/>
                    <a:p>
                      <a:pPr>
                        <a:buNone/>
                      </a:pPr>
                      <a:r>
                        <a:rPr lang="en-US" sz="1800"/>
                        <a:t>Advanced optimization algorithm focusing on time-loss minimization in real-time.</a:t>
                      </a:r>
                    </a:p>
                  </a:txBody>
                  <a:tcPr anchor="ctr">
                    <a:lnL>
                      <a:noFill/>
                    </a:lnL>
                    <a:lnR>
                      <a:noFill/>
                    </a:lnR>
                    <a:lnT>
                      <a:noFill/>
                    </a:lnT>
                    <a:lnB>
                      <a:noFill/>
                    </a:lnB>
                    <a:noFill/>
                  </a:tcPr>
                </a:tc>
                <a:tc>
                  <a:txBody>
                    <a:bodyPr/>
                    <a:lstStyle/>
                    <a:p>
                      <a:pPr>
                        <a:buNone/>
                      </a:pPr>
                      <a:r>
                        <a:rPr lang="en-US" sz="1800"/>
                        <a:t>Effective in adaptive control and real-time applications.</a:t>
                      </a:r>
                    </a:p>
                  </a:txBody>
                  <a:tcPr anchor="ctr">
                    <a:lnL>
                      <a:noFill/>
                    </a:lnL>
                    <a:lnR>
                      <a:noFill/>
                    </a:lnR>
                    <a:lnT>
                      <a:noFill/>
                    </a:lnT>
                    <a:lnB>
                      <a:noFill/>
                    </a:lnB>
                    <a:noFill/>
                  </a:tcPr>
                </a:tc>
                <a:tc>
                  <a:txBody>
                    <a:bodyPr/>
                    <a:lstStyle/>
                    <a:p>
                      <a:pPr>
                        <a:buNone/>
                      </a:pPr>
                      <a:r>
                        <a:rPr lang="en-US" sz="1800" dirty="0"/>
                        <a:t>Requires advanced data and infrastructure support.</a:t>
                      </a:r>
                    </a:p>
                  </a:txBody>
                  <a:tcPr anchor="ctr">
                    <a:lnL>
                      <a:noFill/>
                    </a:lnL>
                    <a:lnR>
                      <a:noFill/>
                    </a:lnR>
                    <a:lnT>
                      <a:noFill/>
                    </a:lnT>
                    <a:lnB>
                      <a:noFill/>
                    </a:lnB>
                    <a:noFill/>
                  </a:tcPr>
                </a:tc>
                <a:extLst>
                  <a:ext uri="{0D108BD9-81ED-4DB2-BD59-A6C34878D82A}">
                    <a16:rowId xmlns:a16="http://schemas.microsoft.com/office/drawing/2014/main" val="408457006"/>
                  </a:ext>
                </a:extLst>
              </a:tr>
            </a:tbl>
          </a:graphicData>
        </a:graphic>
      </p:graphicFrame>
    </p:spTree>
    <p:extLst>
      <p:ext uri="{BB962C8B-B14F-4D97-AF65-F5344CB8AC3E}">
        <p14:creationId xmlns:p14="http://schemas.microsoft.com/office/powerpoint/2010/main" val="354109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B3678321-0A12-5C6B-DB42-79F3B4535BB8}"/>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F9D33797-7242-342B-068F-C3B816BB80E5}"/>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Methods of Traffic Signal Plan Optimization – Multi-Criteria Methods – Comparison</a:t>
            </a:r>
            <a:endParaRPr lang="en-US" noProof="0" dirty="0"/>
          </a:p>
        </p:txBody>
      </p:sp>
      <p:graphicFrame>
        <p:nvGraphicFramePr>
          <p:cNvPr id="2" name="Tabela 1">
            <a:extLst>
              <a:ext uri="{FF2B5EF4-FFF2-40B4-BE49-F238E27FC236}">
                <a16:creationId xmlns:a16="http://schemas.microsoft.com/office/drawing/2014/main" id="{F5080AAD-3AB6-F242-7401-A743D820533B}"/>
              </a:ext>
            </a:extLst>
          </p:cNvPr>
          <p:cNvGraphicFramePr>
            <a:graphicFrameLocks noGrp="1"/>
          </p:cNvGraphicFramePr>
          <p:nvPr>
            <p:extLst>
              <p:ext uri="{D42A27DB-BD31-4B8C-83A1-F6EECF244321}">
                <p14:modId xmlns:p14="http://schemas.microsoft.com/office/powerpoint/2010/main" val="2671700286"/>
              </p:ext>
            </p:extLst>
          </p:nvPr>
        </p:nvGraphicFramePr>
        <p:xfrm>
          <a:off x="697524" y="1338995"/>
          <a:ext cx="10515600" cy="4846320"/>
        </p:xfrm>
        <a:graphic>
          <a:graphicData uri="http://schemas.openxmlformats.org/drawingml/2006/table">
            <a:tbl>
              <a:tblPr/>
              <a:tblGrid>
                <a:gridCol w="2628900">
                  <a:extLst>
                    <a:ext uri="{9D8B030D-6E8A-4147-A177-3AD203B41FA5}">
                      <a16:colId xmlns:a16="http://schemas.microsoft.com/office/drawing/2014/main" val="2176908164"/>
                    </a:ext>
                  </a:extLst>
                </a:gridCol>
                <a:gridCol w="2628900">
                  <a:extLst>
                    <a:ext uri="{9D8B030D-6E8A-4147-A177-3AD203B41FA5}">
                      <a16:colId xmlns:a16="http://schemas.microsoft.com/office/drawing/2014/main" val="3492948302"/>
                    </a:ext>
                  </a:extLst>
                </a:gridCol>
                <a:gridCol w="2628900">
                  <a:extLst>
                    <a:ext uri="{9D8B030D-6E8A-4147-A177-3AD203B41FA5}">
                      <a16:colId xmlns:a16="http://schemas.microsoft.com/office/drawing/2014/main" val="357768505"/>
                    </a:ext>
                  </a:extLst>
                </a:gridCol>
                <a:gridCol w="2628900">
                  <a:extLst>
                    <a:ext uri="{9D8B030D-6E8A-4147-A177-3AD203B41FA5}">
                      <a16:colId xmlns:a16="http://schemas.microsoft.com/office/drawing/2014/main" val="2866668760"/>
                    </a:ext>
                  </a:extLst>
                </a:gridCol>
              </a:tblGrid>
              <a:tr h="0">
                <a:tc>
                  <a:txBody>
                    <a:bodyPr/>
                    <a:lstStyle/>
                    <a:p>
                      <a:pPr>
                        <a:buNone/>
                      </a:pPr>
                      <a:r>
                        <a:rPr lang="pl-PL" sz="1600" b="1"/>
                        <a:t>Method</a:t>
                      </a:r>
                      <a:endParaRPr lang="pl-PL" sz="1600"/>
                    </a:p>
                  </a:txBody>
                  <a:tcPr anchor="ctr">
                    <a:lnL>
                      <a:noFill/>
                    </a:lnL>
                    <a:lnR>
                      <a:noFill/>
                    </a:lnR>
                    <a:lnT>
                      <a:noFill/>
                    </a:lnT>
                    <a:lnB>
                      <a:noFill/>
                    </a:lnB>
                    <a:noFill/>
                  </a:tcPr>
                </a:tc>
                <a:tc>
                  <a:txBody>
                    <a:bodyPr/>
                    <a:lstStyle/>
                    <a:p>
                      <a:pPr>
                        <a:buNone/>
                      </a:pPr>
                      <a:r>
                        <a:rPr lang="pl-PL" sz="1600" b="1"/>
                        <a:t>Characteristics</a:t>
                      </a:r>
                      <a:endParaRPr lang="pl-PL" sz="1600"/>
                    </a:p>
                  </a:txBody>
                  <a:tcPr anchor="ctr">
                    <a:lnL>
                      <a:noFill/>
                    </a:lnL>
                    <a:lnR>
                      <a:noFill/>
                    </a:lnR>
                    <a:lnT>
                      <a:noFill/>
                    </a:lnT>
                    <a:lnB>
                      <a:noFill/>
                    </a:lnB>
                    <a:noFill/>
                  </a:tcPr>
                </a:tc>
                <a:tc>
                  <a:txBody>
                    <a:bodyPr/>
                    <a:lstStyle/>
                    <a:p>
                      <a:pPr>
                        <a:buNone/>
                      </a:pPr>
                      <a:r>
                        <a:rPr lang="pl-PL" sz="1600" b="1"/>
                        <a:t>Advantages</a:t>
                      </a:r>
                      <a:endParaRPr lang="pl-PL" sz="1600"/>
                    </a:p>
                  </a:txBody>
                  <a:tcPr anchor="ctr">
                    <a:lnL>
                      <a:noFill/>
                    </a:lnL>
                    <a:lnR>
                      <a:noFill/>
                    </a:lnR>
                    <a:lnT>
                      <a:noFill/>
                    </a:lnT>
                    <a:lnB>
                      <a:noFill/>
                    </a:lnB>
                    <a:noFill/>
                  </a:tcPr>
                </a:tc>
                <a:tc>
                  <a:txBody>
                    <a:bodyPr/>
                    <a:lstStyle/>
                    <a:p>
                      <a:pPr>
                        <a:buNone/>
                      </a:pPr>
                      <a:r>
                        <a:rPr lang="pl-PL" sz="1600" b="1"/>
                        <a:t>Disadvantages</a:t>
                      </a:r>
                      <a:endParaRPr lang="pl-PL" sz="1600"/>
                    </a:p>
                  </a:txBody>
                  <a:tcPr anchor="ctr">
                    <a:lnL>
                      <a:noFill/>
                    </a:lnL>
                    <a:lnR>
                      <a:noFill/>
                    </a:lnR>
                    <a:lnT>
                      <a:noFill/>
                    </a:lnT>
                    <a:lnB>
                      <a:noFill/>
                    </a:lnB>
                    <a:noFill/>
                  </a:tcPr>
                </a:tc>
                <a:extLst>
                  <a:ext uri="{0D108BD9-81ED-4DB2-BD59-A6C34878D82A}">
                    <a16:rowId xmlns:a16="http://schemas.microsoft.com/office/drawing/2014/main" val="1745911157"/>
                  </a:ext>
                </a:extLst>
              </a:tr>
              <a:tr h="0">
                <a:tc>
                  <a:txBody>
                    <a:bodyPr/>
                    <a:lstStyle/>
                    <a:p>
                      <a:pPr>
                        <a:buNone/>
                      </a:pPr>
                      <a:r>
                        <a:rPr lang="pl-PL" sz="1600" b="1"/>
                        <a:t>Robertson</a:t>
                      </a:r>
                      <a:endParaRPr lang="pl-PL" sz="1600"/>
                    </a:p>
                  </a:txBody>
                  <a:tcPr anchor="ctr">
                    <a:lnL>
                      <a:noFill/>
                    </a:lnL>
                    <a:lnR>
                      <a:noFill/>
                    </a:lnR>
                    <a:lnT>
                      <a:noFill/>
                    </a:lnT>
                    <a:lnB>
                      <a:noFill/>
                    </a:lnB>
                    <a:noFill/>
                  </a:tcPr>
                </a:tc>
                <a:tc>
                  <a:txBody>
                    <a:bodyPr/>
                    <a:lstStyle/>
                    <a:p>
                      <a:pPr>
                        <a:buNone/>
                      </a:pPr>
                      <a:r>
                        <a:rPr lang="en-US" sz="1600"/>
                        <a:t>Balances multiple objectives such as minimizing delays, stops, and optimizing green bands.</a:t>
                      </a:r>
                    </a:p>
                  </a:txBody>
                  <a:tcPr anchor="ctr">
                    <a:lnL>
                      <a:noFill/>
                    </a:lnL>
                    <a:lnR>
                      <a:noFill/>
                    </a:lnR>
                    <a:lnT>
                      <a:noFill/>
                    </a:lnT>
                    <a:lnB>
                      <a:noFill/>
                    </a:lnB>
                    <a:noFill/>
                  </a:tcPr>
                </a:tc>
                <a:tc>
                  <a:txBody>
                    <a:bodyPr/>
                    <a:lstStyle/>
                    <a:p>
                      <a:pPr>
                        <a:buNone/>
                      </a:pPr>
                      <a:r>
                        <a:rPr lang="en-US" sz="1600"/>
                        <a:t>Provides a good compromise between different optimization goals.</a:t>
                      </a:r>
                    </a:p>
                  </a:txBody>
                  <a:tcPr anchor="ctr">
                    <a:lnL>
                      <a:noFill/>
                    </a:lnL>
                    <a:lnR>
                      <a:noFill/>
                    </a:lnR>
                    <a:lnT>
                      <a:noFill/>
                    </a:lnT>
                    <a:lnB>
                      <a:noFill/>
                    </a:lnB>
                    <a:noFill/>
                  </a:tcPr>
                </a:tc>
                <a:tc>
                  <a:txBody>
                    <a:bodyPr/>
                    <a:lstStyle/>
                    <a:p>
                      <a:pPr>
                        <a:buNone/>
                      </a:pPr>
                      <a:r>
                        <a:rPr lang="en-US" sz="1600"/>
                        <a:t>Complexity in calculations, requires detailed traffic data.</a:t>
                      </a:r>
                    </a:p>
                  </a:txBody>
                  <a:tcPr anchor="ctr">
                    <a:lnL>
                      <a:noFill/>
                    </a:lnL>
                    <a:lnR>
                      <a:noFill/>
                    </a:lnR>
                    <a:lnT>
                      <a:noFill/>
                    </a:lnT>
                    <a:lnB>
                      <a:noFill/>
                    </a:lnB>
                    <a:noFill/>
                  </a:tcPr>
                </a:tc>
                <a:extLst>
                  <a:ext uri="{0D108BD9-81ED-4DB2-BD59-A6C34878D82A}">
                    <a16:rowId xmlns:a16="http://schemas.microsoft.com/office/drawing/2014/main" val="4249252753"/>
                  </a:ext>
                </a:extLst>
              </a:tr>
              <a:tr h="0">
                <a:tc>
                  <a:txBody>
                    <a:bodyPr/>
                    <a:lstStyle/>
                    <a:p>
                      <a:pPr>
                        <a:buNone/>
                      </a:pPr>
                      <a:r>
                        <a:rPr lang="pl-PL" sz="1600" b="1"/>
                        <a:t>TRANSYT</a:t>
                      </a:r>
                      <a:endParaRPr lang="pl-PL" sz="1600"/>
                    </a:p>
                  </a:txBody>
                  <a:tcPr anchor="ctr">
                    <a:lnL>
                      <a:noFill/>
                    </a:lnL>
                    <a:lnR>
                      <a:noFill/>
                    </a:lnR>
                    <a:lnT>
                      <a:noFill/>
                    </a:lnT>
                    <a:lnB>
                      <a:noFill/>
                    </a:lnB>
                    <a:noFill/>
                  </a:tcPr>
                </a:tc>
                <a:tc>
                  <a:txBody>
                    <a:bodyPr/>
                    <a:lstStyle/>
                    <a:p>
                      <a:pPr>
                        <a:buNone/>
                      </a:pPr>
                      <a:r>
                        <a:rPr lang="en-US" sz="1600"/>
                        <a:t>Uses simulation and optimization techniques to minimize overall delay and stops in the network.</a:t>
                      </a:r>
                    </a:p>
                  </a:txBody>
                  <a:tcPr anchor="ctr">
                    <a:lnL>
                      <a:noFill/>
                    </a:lnL>
                    <a:lnR>
                      <a:noFill/>
                    </a:lnR>
                    <a:lnT>
                      <a:noFill/>
                    </a:lnT>
                    <a:lnB>
                      <a:noFill/>
                    </a:lnB>
                    <a:noFill/>
                  </a:tcPr>
                </a:tc>
                <a:tc>
                  <a:txBody>
                    <a:bodyPr/>
                    <a:lstStyle/>
                    <a:p>
                      <a:pPr>
                        <a:buNone/>
                      </a:pPr>
                      <a:r>
                        <a:rPr lang="en-US" sz="1600"/>
                        <a:t>Well-established, widely used; effective in stable traffic conditions.</a:t>
                      </a:r>
                    </a:p>
                  </a:txBody>
                  <a:tcPr anchor="ctr">
                    <a:lnL>
                      <a:noFill/>
                    </a:lnL>
                    <a:lnR>
                      <a:noFill/>
                    </a:lnR>
                    <a:lnT>
                      <a:noFill/>
                    </a:lnT>
                    <a:lnB>
                      <a:noFill/>
                    </a:lnB>
                    <a:noFill/>
                  </a:tcPr>
                </a:tc>
                <a:tc>
                  <a:txBody>
                    <a:bodyPr/>
                    <a:lstStyle/>
                    <a:p>
                      <a:pPr>
                        <a:buNone/>
                      </a:pPr>
                      <a:r>
                        <a:rPr lang="en-US" sz="1600"/>
                        <a:t>Limited adaptability to sudden traffic changes; relies on predefined data.</a:t>
                      </a:r>
                    </a:p>
                  </a:txBody>
                  <a:tcPr anchor="ctr">
                    <a:lnL>
                      <a:noFill/>
                    </a:lnL>
                    <a:lnR>
                      <a:noFill/>
                    </a:lnR>
                    <a:lnT>
                      <a:noFill/>
                    </a:lnT>
                    <a:lnB>
                      <a:noFill/>
                    </a:lnB>
                    <a:noFill/>
                  </a:tcPr>
                </a:tc>
                <a:extLst>
                  <a:ext uri="{0D108BD9-81ED-4DB2-BD59-A6C34878D82A}">
                    <a16:rowId xmlns:a16="http://schemas.microsoft.com/office/drawing/2014/main" val="1397578076"/>
                  </a:ext>
                </a:extLst>
              </a:tr>
              <a:tr h="0">
                <a:tc>
                  <a:txBody>
                    <a:bodyPr/>
                    <a:lstStyle/>
                    <a:p>
                      <a:pPr>
                        <a:buNone/>
                      </a:pPr>
                      <a:r>
                        <a:rPr lang="pl-PL" sz="1600" b="1"/>
                        <a:t>UNTS</a:t>
                      </a:r>
                      <a:endParaRPr lang="pl-PL" sz="1600"/>
                    </a:p>
                  </a:txBody>
                  <a:tcPr anchor="ctr">
                    <a:lnL>
                      <a:noFill/>
                    </a:lnL>
                    <a:lnR>
                      <a:noFill/>
                    </a:lnR>
                    <a:lnT>
                      <a:noFill/>
                    </a:lnT>
                    <a:lnB>
                      <a:noFill/>
                    </a:lnB>
                    <a:noFill/>
                  </a:tcPr>
                </a:tc>
                <a:tc>
                  <a:txBody>
                    <a:bodyPr/>
                    <a:lstStyle/>
                    <a:p>
                      <a:pPr>
                        <a:buNone/>
                      </a:pPr>
                      <a:r>
                        <a:rPr lang="en-US" sz="1600"/>
                        <a:t>Focuses on multi-objective optimization for urban traffic systems, considering different stakeholders’ needs.</a:t>
                      </a:r>
                    </a:p>
                  </a:txBody>
                  <a:tcPr anchor="ctr">
                    <a:lnL>
                      <a:noFill/>
                    </a:lnL>
                    <a:lnR>
                      <a:noFill/>
                    </a:lnR>
                    <a:lnT>
                      <a:noFill/>
                    </a:lnT>
                    <a:lnB>
                      <a:noFill/>
                    </a:lnB>
                    <a:noFill/>
                  </a:tcPr>
                </a:tc>
                <a:tc>
                  <a:txBody>
                    <a:bodyPr/>
                    <a:lstStyle/>
                    <a:p>
                      <a:pPr>
                        <a:buNone/>
                      </a:pPr>
                      <a:r>
                        <a:rPr lang="en-US" sz="1600"/>
                        <a:t>Can optimize with multiple and conflicting objectives simultaneously.</a:t>
                      </a:r>
                    </a:p>
                  </a:txBody>
                  <a:tcPr anchor="ctr">
                    <a:lnL>
                      <a:noFill/>
                    </a:lnL>
                    <a:lnR>
                      <a:noFill/>
                    </a:lnR>
                    <a:lnT>
                      <a:noFill/>
                    </a:lnT>
                    <a:lnB>
                      <a:noFill/>
                    </a:lnB>
                    <a:noFill/>
                  </a:tcPr>
                </a:tc>
                <a:tc>
                  <a:txBody>
                    <a:bodyPr/>
                    <a:lstStyle/>
                    <a:p>
                      <a:pPr>
                        <a:buNone/>
                      </a:pPr>
                      <a:r>
                        <a:rPr lang="pl-PL" sz="1600"/>
                        <a:t>High computational demand; complex implementation.</a:t>
                      </a:r>
                    </a:p>
                  </a:txBody>
                  <a:tcPr anchor="ctr">
                    <a:lnL>
                      <a:noFill/>
                    </a:lnL>
                    <a:lnR>
                      <a:noFill/>
                    </a:lnR>
                    <a:lnT>
                      <a:noFill/>
                    </a:lnT>
                    <a:lnB>
                      <a:noFill/>
                    </a:lnB>
                    <a:noFill/>
                  </a:tcPr>
                </a:tc>
                <a:extLst>
                  <a:ext uri="{0D108BD9-81ED-4DB2-BD59-A6C34878D82A}">
                    <a16:rowId xmlns:a16="http://schemas.microsoft.com/office/drawing/2014/main" val="2593208995"/>
                  </a:ext>
                </a:extLst>
              </a:tr>
              <a:tr h="0">
                <a:tc>
                  <a:txBody>
                    <a:bodyPr/>
                    <a:lstStyle/>
                    <a:p>
                      <a:pPr>
                        <a:buNone/>
                      </a:pPr>
                      <a:r>
                        <a:rPr lang="pl-PL" sz="1600" b="1"/>
                        <a:t>UTCS-1</a:t>
                      </a:r>
                      <a:endParaRPr lang="pl-PL" sz="1600"/>
                    </a:p>
                  </a:txBody>
                  <a:tcPr anchor="ctr">
                    <a:lnL>
                      <a:noFill/>
                    </a:lnL>
                    <a:lnR>
                      <a:noFill/>
                    </a:lnR>
                    <a:lnT>
                      <a:noFill/>
                    </a:lnT>
                    <a:lnB>
                      <a:noFill/>
                    </a:lnB>
                    <a:noFill/>
                  </a:tcPr>
                </a:tc>
                <a:tc>
                  <a:txBody>
                    <a:bodyPr/>
                    <a:lstStyle/>
                    <a:p>
                      <a:pPr>
                        <a:buNone/>
                      </a:pPr>
                      <a:r>
                        <a:rPr lang="en-US" sz="1600"/>
                        <a:t>Early U.S. system using multi-criteria optimization for urban traffic networks.</a:t>
                      </a:r>
                    </a:p>
                  </a:txBody>
                  <a:tcPr anchor="ctr">
                    <a:lnL>
                      <a:noFill/>
                    </a:lnL>
                    <a:lnR>
                      <a:noFill/>
                    </a:lnR>
                    <a:lnT>
                      <a:noFill/>
                    </a:lnT>
                    <a:lnB>
                      <a:noFill/>
                    </a:lnB>
                    <a:noFill/>
                  </a:tcPr>
                </a:tc>
                <a:tc>
                  <a:txBody>
                    <a:bodyPr/>
                    <a:lstStyle/>
                    <a:p>
                      <a:pPr>
                        <a:buNone/>
                      </a:pPr>
                      <a:r>
                        <a:rPr lang="en-US" sz="1600"/>
                        <a:t>Pioneering role in integrating multiple criteria into traffic management.</a:t>
                      </a:r>
                    </a:p>
                  </a:txBody>
                  <a:tcPr anchor="ctr">
                    <a:lnL>
                      <a:noFill/>
                    </a:lnL>
                    <a:lnR>
                      <a:noFill/>
                    </a:lnR>
                    <a:lnT>
                      <a:noFill/>
                    </a:lnT>
                    <a:lnB>
                      <a:noFill/>
                    </a:lnB>
                    <a:noFill/>
                  </a:tcPr>
                </a:tc>
                <a:tc>
                  <a:txBody>
                    <a:bodyPr/>
                    <a:lstStyle/>
                    <a:p>
                      <a:pPr>
                        <a:buNone/>
                      </a:pPr>
                      <a:r>
                        <a:rPr lang="en-US" sz="1600" dirty="0"/>
                        <a:t>Outdated; limited ability to adapt to real-time changes.</a:t>
                      </a:r>
                    </a:p>
                  </a:txBody>
                  <a:tcPr anchor="ctr">
                    <a:lnL>
                      <a:noFill/>
                    </a:lnL>
                    <a:lnR>
                      <a:noFill/>
                    </a:lnR>
                    <a:lnT>
                      <a:noFill/>
                    </a:lnT>
                    <a:lnB>
                      <a:noFill/>
                    </a:lnB>
                    <a:noFill/>
                  </a:tcPr>
                </a:tc>
                <a:extLst>
                  <a:ext uri="{0D108BD9-81ED-4DB2-BD59-A6C34878D82A}">
                    <a16:rowId xmlns:a16="http://schemas.microsoft.com/office/drawing/2014/main" val="698785409"/>
                  </a:ext>
                </a:extLst>
              </a:tr>
            </a:tbl>
          </a:graphicData>
        </a:graphic>
      </p:graphicFrame>
    </p:spTree>
    <p:extLst>
      <p:ext uri="{BB962C8B-B14F-4D97-AF65-F5344CB8AC3E}">
        <p14:creationId xmlns:p14="http://schemas.microsoft.com/office/powerpoint/2010/main" val="3118046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EC24DC61-2260-F7D3-341C-A6D2E4CF867F}"/>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AB0EF97-D5B0-3B1F-7FAB-1940AADD14B7}"/>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Introduction to Emergency Vehicle Prioritization</a:t>
            </a:r>
            <a:endParaRPr lang="en-US" noProof="0" dirty="0"/>
          </a:p>
        </p:txBody>
      </p:sp>
      <p:sp>
        <p:nvSpPr>
          <p:cNvPr id="97" name="Google Shape;97;p2">
            <a:extLst>
              <a:ext uri="{FF2B5EF4-FFF2-40B4-BE49-F238E27FC236}">
                <a16:creationId xmlns:a16="http://schemas.microsoft.com/office/drawing/2014/main" id="{09ABE027-73FA-A9F2-1C47-C5D2534162A5}"/>
              </a:ext>
            </a:extLst>
          </p:cNvPr>
          <p:cNvSpPr txBox="1">
            <a:spLocks noGrp="1"/>
          </p:cNvSpPr>
          <p:nvPr>
            <p:ph type="body" idx="1"/>
          </p:nvPr>
        </p:nvSpPr>
        <p:spPr>
          <a:xfrm>
            <a:off x="110532" y="1192430"/>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Ensures faster and safer passage of emergency vehicles (ambulances, fire trucks, police).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Reduces response times in critical incidents.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Minimizes disruption to general traffic flow while granting priority.</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1900" dirty="0"/>
              <a:t>Emergency vehicle prioritization is a crucial ITS (Intelligent Transport Systems) function. The goal is to reduce delays for emergency services, while balancing overall network efficiency and safety.</a:t>
            </a:r>
          </a:p>
        </p:txBody>
      </p:sp>
      <p:pic>
        <p:nvPicPr>
          <p:cNvPr id="15362" name="Picture 2" descr="Emer-GO - MegaRide">
            <a:extLst>
              <a:ext uri="{FF2B5EF4-FFF2-40B4-BE49-F238E27FC236}">
                <a16:creationId xmlns:a16="http://schemas.microsoft.com/office/drawing/2014/main" id="{8A767772-6A46-01F3-B8FD-7EE661C34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86" y="2750598"/>
            <a:ext cx="5704114" cy="3776747"/>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D013DDC2-7448-590D-8021-8E675DDF86F0}"/>
              </a:ext>
            </a:extLst>
          </p:cNvPr>
          <p:cNvPicPr>
            <a:picLocks noChangeAspect="1"/>
          </p:cNvPicPr>
          <p:nvPr/>
        </p:nvPicPr>
        <p:blipFill>
          <a:blip r:embed="rId4"/>
          <a:stretch>
            <a:fillRect/>
          </a:stretch>
        </p:blipFill>
        <p:spPr>
          <a:xfrm>
            <a:off x="6532479" y="2820936"/>
            <a:ext cx="5267635" cy="2980096"/>
          </a:xfrm>
          <a:prstGeom prst="rect">
            <a:avLst/>
          </a:prstGeom>
        </p:spPr>
      </p:pic>
      <p:sp>
        <p:nvSpPr>
          <p:cNvPr id="6" name="pole tekstowe 5">
            <a:extLst>
              <a:ext uri="{FF2B5EF4-FFF2-40B4-BE49-F238E27FC236}">
                <a16:creationId xmlns:a16="http://schemas.microsoft.com/office/drawing/2014/main" id="{FD5947A8-0A29-CE8A-70BA-D8F6C0CC5ADE}"/>
              </a:ext>
            </a:extLst>
          </p:cNvPr>
          <p:cNvSpPr txBox="1"/>
          <p:nvPr/>
        </p:nvSpPr>
        <p:spPr>
          <a:xfrm>
            <a:off x="7016262" y="5950531"/>
            <a:ext cx="6094324" cy="307777"/>
          </a:xfrm>
          <a:prstGeom prst="rect">
            <a:avLst/>
          </a:prstGeom>
          <a:noFill/>
        </p:spPr>
        <p:txBody>
          <a:bodyPr wrap="square">
            <a:spAutoFit/>
          </a:bodyPr>
          <a:lstStyle/>
          <a:p>
            <a:r>
              <a:rPr lang="pl-PL" dirty="0"/>
              <a:t>https://www.megaride.eu/projects/emer-go</a:t>
            </a:r>
          </a:p>
        </p:txBody>
      </p:sp>
    </p:spTree>
    <p:extLst>
      <p:ext uri="{BB962C8B-B14F-4D97-AF65-F5344CB8AC3E}">
        <p14:creationId xmlns:p14="http://schemas.microsoft.com/office/powerpoint/2010/main" val="3975970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68E15C5-3AB6-65FE-E25D-E636929170B7}"/>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EEC814B1-AE69-944E-1518-FFFE4E913841}"/>
              </a:ext>
            </a:extLst>
          </p:cNvPr>
          <p:cNvSpPr txBox="1">
            <a:spLocks noGrp="1"/>
          </p:cNvSpPr>
          <p:nvPr>
            <p:ph type="title"/>
          </p:nvPr>
        </p:nvSpPr>
        <p:spPr>
          <a:xfrm>
            <a:off x="918587" y="-273463"/>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Strategies for Prioritization</a:t>
            </a:r>
            <a:endParaRPr lang="en-US" noProof="0" dirty="0"/>
          </a:p>
        </p:txBody>
      </p:sp>
      <p:sp>
        <p:nvSpPr>
          <p:cNvPr id="97" name="Google Shape;97;p2">
            <a:extLst>
              <a:ext uri="{FF2B5EF4-FFF2-40B4-BE49-F238E27FC236}">
                <a16:creationId xmlns:a16="http://schemas.microsoft.com/office/drawing/2014/main" id="{0E24C190-EE48-659A-F5B1-F51399EE20B0}"/>
              </a:ext>
            </a:extLst>
          </p:cNvPr>
          <p:cNvSpPr txBox="1">
            <a:spLocks noGrp="1"/>
          </p:cNvSpPr>
          <p:nvPr>
            <p:ph type="body" idx="1"/>
          </p:nvPr>
        </p:nvSpPr>
        <p:spPr>
          <a:xfrm>
            <a:off x="35892" y="730205"/>
            <a:ext cx="11398295" cy="58309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Preemption Control:</a:t>
            </a:r>
            <a:r>
              <a:rPr lang="pl-PL" sz="2100" noProof="0" dirty="0">
                <a:solidFill>
                  <a:srgbClr val="002060"/>
                </a:solidFill>
              </a:rPr>
              <a:t> </a:t>
            </a:r>
            <a:r>
              <a:rPr lang="en-US" sz="2100" noProof="0" dirty="0">
                <a:solidFill>
                  <a:srgbClr val="002060"/>
                </a:solidFill>
              </a:rPr>
              <a:t>Traffic signals immediately switch to green for the emergency vehicle route.</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Priority Request Control (PRC):</a:t>
            </a:r>
            <a:r>
              <a:rPr lang="pl-PL" sz="2100" noProof="0" dirty="0">
                <a:solidFill>
                  <a:srgbClr val="002060"/>
                </a:solidFill>
              </a:rPr>
              <a:t> </a:t>
            </a:r>
            <a:r>
              <a:rPr lang="en-US" sz="2100" noProof="0" dirty="0">
                <a:solidFill>
                  <a:srgbClr val="002060"/>
                </a:solidFill>
              </a:rPr>
              <a:t>Emergency vehicles request priority; signal timing is adjusted but not fully overridden.</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Dedicated Lanes / Corridors:</a:t>
            </a:r>
            <a:r>
              <a:rPr lang="pl-PL" sz="2100" noProof="0" dirty="0">
                <a:solidFill>
                  <a:srgbClr val="002060"/>
                </a:solidFill>
              </a:rPr>
              <a:t> </a:t>
            </a:r>
            <a:r>
              <a:rPr lang="en-US" sz="2100" noProof="0" dirty="0">
                <a:solidFill>
                  <a:srgbClr val="002060"/>
                </a:solidFill>
              </a:rPr>
              <a:t>Special lanes or dynamically reserved routes for emergency vehicles.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Connected Vehicle Technology (V2I):Vehicle-to-infrastructure communication sends priority requests automatically.</a:t>
            </a:r>
            <a:endParaRPr lang="en-US" sz="1900" dirty="0"/>
          </a:p>
        </p:txBody>
      </p:sp>
      <p:pic>
        <p:nvPicPr>
          <p:cNvPr id="16386" name="Picture 2" descr="Figure 9-1">
            <a:extLst>
              <a:ext uri="{FF2B5EF4-FFF2-40B4-BE49-F238E27FC236}">
                <a16:creationId xmlns:a16="http://schemas.microsoft.com/office/drawing/2014/main" id="{DB3AAE1D-941C-333F-EEC4-5EC5DF0CF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85328"/>
            <a:ext cx="3878664" cy="3669216"/>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2">
            <a:extLst>
              <a:ext uri="{FF2B5EF4-FFF2-40B4-BE49-F238E27FC236}">
                <a16:creationId xmlns:a16="http://schemas.microsoft.com/office/drawing/2014/main" id="{1E317AED-E19B-15D4-2331-62C63E23A060}"/>
              </a:ext>
            </a:extLst>
          </p:cNvPr>
          <p:cNvPicPr>
            <a:picLocks noChangeAspect="1"/>
          </p:cNvPicPr>
          <p:nvPr/>
        </p:nvPicPr>
        <p:blipFill>
          <a:blip r:embed="rId4"/>
          <a:stretch>
            <a:fillRect/>
          </a:stretch>
        </p:blipFill>
        <p:spPr>
          <a:xfrm>
            <a:off x="4399616" y="2541142"/>
            <a:ext cx="5121084" cy="4252328"/>
          </a:xfrm>
          <a:prstGeom prst="rect">
            <a:avLst/>
          </a:prstGeom>
        </p:spPr>
      </p:pic>
      <p:sp>
        <p:nvSpPr>
          <p:cNvPr id="7" name="pole tekstowe 6">
            <a:extLst>
              <a:ext uri="{FF2B5EF4-FFF2-40B4-BE49-F238E27FC236}">
                <a16:creationId xmlns:a16="http://schemas.microsoft.com/office/drawing/2014/main" id="{28428435-17BE-706C-89BE-8E5FEE82F545}"/>
              </a:ext>
            </a:extLst>
          </p:cNvPr>
          <p:cNvSpPr txBox="1"/>
          <p:nvPr/>
        </p:nvSpPr>
        <p:spPr>
          <a:xfrm>
            <a:off x="9267929" y="4667306"/>
            <a:ext cx="2924071" cy="523220"/>
          </a:xfrm>
          <a:prstGeom prst="rect">
            <a:avLst/>
          </a:prstGeom>
          <a:noFill/>
        </p:spPr>
        <p:txBody>
          <a:bodyPr wrap="square">
            <a:spAutoFit/>
          </a:bodyPr>
          <a:lstStyle/>
          <a:p>
            <a:r>
              <a:rPr lang="pl-PL" dirty="0"/>
              <a:t>https://ops.fhwa.dot.gov/publications/fhwahop08024/chapter9.htm</a:t>
            </a:r>
          </a:p>
        </p:txBody>
      </p:sp>
    </p:spTree>
    <p:extLst>
      <p:ext uri="{BB962C8B-B14F-4D97-AF65-F5344CB8AC3E}">
        <p14:creationId xmlns:p14="http://schemas.microsoft.com/office/powerpoint/2010/main" val="4005238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562D11CB-918E-4D5C-8302-4E35D69FC978}"/>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2E45E901-9AEC-9CB0-EDB4-4BB44C0369BA}"/>
              </a:ext>
            </a:extLst>
          </p:cNvPr>
          <p:cNvSpPr txBox="1">
            <a:spLocks noGrp="1"/>
          </p:cNvSpPr>
          <p:nvPr>
            <p:ph type="title"/>
          </p:nvPr>
        </p:nvSpPr>
        <p:spPr>
          <a:xfrm>
            <a:off x="918587" y="218906"/>
            <a:ext cx="10515600" cy="1325563"/>
          </a:xfrm>
          <a:prstGeom prst="rect">
            <a:avLst/>
          </a:prstGeom>
          <a:noFill/>
          <a:ln>
            <a:noFill/>
          </a:ln>
        </p:spPr>
        <p:txBody>
          <a:bodyPr spcFirstLastPara="1" wrap="square" lIns="91425" tIns="45700" rIns="91425" bIns="45700" anchor="ctr" anchorCtr="0">
            <a:normAutofit/>
          </a:bodyPr>
          <a:lstStyle/>
          <a:p>
            <a:pPr lvl="0">
              <a:buSzPts val="3600"/>
            </a:pPr>
            <a:r>
              <a:rPr lang="en-US" sz="3600" dirty="0"/>
              <a:t>Emergency Vehicle Prioritization</a:t>
            </a:r>
            <a:r>
              <a:rPr lang="pl-PL" sz="3600" dirty="0"/>
              <a:t> - </a:t>
            </a:r>
            <a:r>
              <a:rPr lang="pl-PL" sz="3600" dirty="0" err="1"/>
              <a:t>Benefits</a:t>
            </a:r>
            <a:r>
              <a:rPr lang="pl-PL" sz="3600" dirty="0"/>
              <a:t> vs. </a:t>
            </a:r>
            <a:r>
              <a:rPr lang="pl-PL" sz="3600" dirty="0" err="1"/>
              <a:t>Challenges</a:t>
            </a:r>
            <a:endParaRPr lang="en-US" noProof="0" dirty="0"/>
          </a:p>
        </p:txBody>
      </p:sp>
      <p:graphicFrame>
        <p:nvGraphicFramePr>
          <p:cNvPr id="5" name="Tabela 4">
            <a:extLst>
              <a:ext uri="{FF2B5EF4-FFF2-40B4-BE49-F238E27FC236}">
                <a16:creationId xmlns:a16="http://schemas.microsoft.com/office/drawing/2014/main" id="{CACDF930-29AC-DC7B-24E8-0EA2D56FA7A9}"/>
              </a:ext>
            </a:extLst>
          </p:cNvPr>
          <p:cNvGraphicFramePr>
            <a:graphicFrameLocks noGrp="1"/>
          </p:cNvGraphicFramePr>
          <p:nvPr>
            <p:extLst>
              <p:ext uri="{D42A27DB-BD31-4B8C-83A1-F6EECF244321}">
                <p14:modId xmlns:p14="http://schemas.microsoft.com/office/powerpoint/2010/main" val="1157371120"/>
              </p:ext>
            </p:extLst>
          </p:nvPr>
        </p:nvGraphicFramePr>
        <p:xfrm>
          <a:off x="838200" y="1991023"/>
          <a:ext cx="10515600" cy="2895600"/>
        </p:xfrm>
        <a:graphic>
          <a:graphicData uri="http://schemas.openxmlformats.org/drawingml/2006/table">
            <a:tbl>
              <a:tblPr/>
              <a:tblGrid>
                <a:gridCol w="5257800">
                  <a:extLst>
                    <a:ext uri="{9D8B030D-6E8A-4147-A177-3AD203B41FA5}">
                      <a16:colId xmlns:a16="http://schemas.microsoft.com/office/drawing/2014/main" val="2959764248"/>
                    </a:ext>
                  </a:extLst>
                </a:gridCol>
                <a:gridCol w="5257800">
                  <a:extLst>
                    <a:ext uri="{9D8B030D-6E8A-4147-A177-3AD203B41FA5}">
                      <a16:colId xmlns:a16="http://schemas.microsoft.com/office/drawing/2014/main" val="3632463807"/>
                    </a:ext>
                  </a:extLst>
                </a:gridCol>
              </a:tblGrid>
              <a:tr h="0">
                <a:tc>
                  <a:txBody>
                    <a:bodyPr/>
                    <a:lstStyle/>
                    <a:p>
                      <a:pPr>
                        <a:buNone/>
                      </a:pPr>
                      <a:r>
                        <a:rPr lang="pl-PL" sz="2000" b="1"/>
                        <a:t>Benefits</a:t>
                      </a:r>
                      <a:endParaRPr lang="pl-PL" sz="2000"/>
                    </a:p>
                  </a:txBody>
                  <a:tcPr anchor="ctr">
                    <a:lnL>
                      <a:noFill/>
                    </a:lnL>
                    <a:lnR>
                      <a:noFill/>
                    </a:lnR>
                    <a:lnT>
                      <a:noFill/>
                    </a:lnT>
                    <a:lnB>
                      <a:noFill/>
                    </a:lnB>
                    <a:noFill/>
                  </a:tcPr>
                </a:tc>
                <a:tc>
                  <a:txBody>
                    <a:bodyPr/>
                    <a:lstStyle/>
                    <a:p>
                      <a:pPr>
                        <a:buNone/>
                      </a:pPr>
                      <a:r>
                        <a:rPr lang="pl-PL" sz="2000" b="1"/>
                        <a:t>Challenges</a:t>
                      </a:r>
                      <a:endParaRPr lang="pl-PL" sz="2000"/>
                    </a:p>
                  </a:txBody>
                  <a:tcPr anchor="ctr">
                    <a:lnL>
                      <a:noFill/>
                    </a:lnL>
                    <a:lnR>
                      <a:noFill/>
                    </a:lnR>
                    <a:lnT>
                      <a:noFill/>
                    </a:lnT>
                    <a:lnB>
                      <a:noFill/>
                    </a:lnB>
                    <a:noFill/>
                  </a:tcPr>
                </a:tc>
                <a:extLst>
                  <a:ext uri="{0D108BD9-81ED-4DB2-BD59-A6C34878D82A}">
                    <a16:rowId xmlns:a16="http://schemas.microsoft.com/office/drawing/2014/main" val="570880346"/>
                  </a:ext>
                </a:extLst>
              </a:tr>
              <a:tr h="0">
                <a:tc>
                  <a:txBody>
                    <a:bodyPr/>
                    <a:lstStyle/>
                    <a:p>
                      <a:pPr>
                        <a:buNone/>
                      </a:pPr>
                      <a:r>
                        <a:rPr lang="pl-PL" sz="2000"/>
                        <a:t>Rapid emergency response times</a:t>
                      </a:r>
                    </a:p>
                  </a:txBody>
                  <a:tcPr anchor="ctr">
                    <a:lnL>
                      <a:noFill/>
                    </a:lnL>
                    <a:lnR>
                      <a:noFill/>
                    </a:lnR>
                    <a:lnT>
                      <a:noFill/>
                    </a:lnT>
                    <a:lnB>
                      <a:noFill/>
                    </a:lnB>
                    <a:noFill/>
                  </a:tcPr>
                </a:tc>
                <a:tc>
                  <a:txBody>
                    <a:bodyPr/>
                    <a:lstStyle/>
                    <a:p>
                      <a:pPr>
                        <a:buNone/>
                      </a:pPr>
                      <a:r>
                        <a:rPr lang="en-US" sz="2000"/>
                        <a:t>High infrastructure costs for detection and communication systems</a:t>
                      </a:r>
                    </a:p>
                  </a:txBody>
                  <a:tcPr anchor="ctr">
                    <a:lnL>
                      <a:noFill/>
                    </a:lnL>
                    <a:lnR>
                      <a:noFill/>
                    </a:lnR>
                    <a:lnT>
                      <a:noFill/>
                    </a:lnT>
                    <a:lnB>
                      <a:noFill/>
                    </a:lnB>
                    <a:noFill/>
                  </a:tcPr>
                </a:tc>
                <a:extLst>
                  <a:ext uri="{0D108BD9-81ED-4DB2-BD59-A6C34878D82A}">
                    <a16:rowId xmlns:a16="http://schemas.microsoft.com/office/drawing/2014/main" val="1574955655"/>
                  </a:ext>
                </a:extLst>
              </a:tr>
              <a:tr h="0">
                <a:tc>
                  <a:txBody>
                    <a:bodyPr/>
                    <a:lstStyle/>
                    <a:p>
                      <a:pPr>
                        <a:buNone/>
                      </a:pPr>
                      <a:r>
                        <a:rPr lang="pl-PL" sz="2000"/>
                        <a:t>Improved public safety</a:t>
                      </a:r>
                    </a:p>
                  </a:txBody>
                  <a:tcPr anchor="ctr">
                    <a:lnL>
                      <a:noFill/>
                    </a:lnL>
                    <a:lnR>
                      <a:noFill/>
                    </a:lnR>
                    <a:lnT>
                      <a:noFill/>
                    </a:lnT>
                    <a:lnB>
                      <a:noFill/>
                    </a:lnB>
                    <a:noFill/>
                  </a:tcPr>
                </a:tc>
                <a:tc>
                  <a:txBody>
                    <a:bodyPr/>
                    <a:lstStyle/>
                    <a:p>
                      <a:pPr>
                        <a:buNone/>
                      </a:pPr>
                      <a:r>
                        <a:rPr lang="en-US" sz="2000" dirty="0"/>
                        <a:t>Potential disruption to regular traffic patterns</a:t>
                      </a:r>
                    </a:p>
                  </a:txBody>
                  <a:tcPr anchor="ctr">
                    <a:lnL>
                      <a:noFill/>
                    </a:lnL>
                    <a:lnR>
                      <a:noFill/>
                    </a:lnR>
                    <a:lnT>
                      <a:noFill/>
                    </a:lnT>
                    <a:lnB>
                      <a:noFill/>
                    </a:lnB>
                    <a:noFill/>
                  </a:tcPr>
                </a:tc>
                <a:extLst>
                  <a:ext uri="{0D108BD9-81ED-4DB2-BD59-A6C34878D82A}">
                    <a16:rowId xmlns:a16="http://schemas.microsoft.com/office/drawing/2014/main" val="1215266305"/>
                  </a:ext>
                </a:extLst>
              </a:tr>
              <a:tr h="0">
                <a:tc>
                  <a:txBody>
                    <a:bodyPr/>
                    <a:lstStyle/>
                    <a:p>
                      <a:pPr>
                        <a:buNone/>
                      </a:pPr>
                      <a:r>
                        <a:rPr lang="pl-PL" sz="2000"/>
                        <a:t>Resiliency in crisis scenarios</a:t>
                      </a:r>
                    </a:p>
                  </a:txBody>
                  <a:tcPr anchor="ctr">
                    <a:lnL>
                      <a:noFill/>
                    </a:lnL>
                    <a:lnR>
                      <a:noFill/>
                    </a:lnR>
                    <a:lnT>
                      <a:noFill/>
                    </a:lnT>
                    <a:lnB>
                      <a:noFill/>
                    </a:lnB>
                    <a:noFill/>
                  </a:tcPr>
                </a:tc>
                <a:tc>
                  <a:txBody>
                    <a:bodyPr/>
                    <a:lstStyle/>
                    <a:p>
                      <a:pPr>
                        <a:buNone/>
                      </a:pPr>
                      <a:r>
                        <a:rPr lang="en-US" sz="2000"/>
                        <a:t>Requires reliable, robust tech and maintenance</a:t>
                      </a:r>
                    </a:p>
                  </a:txBody>
                  <a:tcPr anchor="ctr">
                    <a:lnL>
                      <a:noFill/>
                    </a:lnL>
                    <a:lnR>
                      <a:noFill/>
                    </a:lnR>
                    <a:lnT>
                      <a:noFill/>
                    </a:lnT>
                    <a:lnB>
                      <a:noFill/>
                    </a:lnB>
                    <a:noFill/>
                  </a:tcPr>
                </a:tc>
                <a:extLst>
                  <a:ext uri="{0D108BD9-81ED-4DB2-BD59-A6C34878D82A}">
                    <a16:rowId xmlns:a16="http://schemas.microsoft.com/office/drawing/2014/main" val="3276242077"/>
                  </a:ext>
                </a:extLst>
              </a:tr>
              <a:tr h="0">
                <a:tc>
                  <a:txBody>
                    <a:bodyPr/>
                    <a:lstStyle/>
                    <a:p>
                      <a:pPr>
                        <a:buNone/>
                      </a:pPr>
                      <a:r>
                        <a:rPr lang="en-US" sz="2000"/>
                        <a:t>Integration with modern ITS/C-ITS</a:t>
                      </a:r>
                    </a:p>
                  </a:txBody>
                  <a:tcPr anchor="ctr">
                    <a:lnL>
                      <a:noFill/>
                    </a:lnL>
                    <a:lnR>
                      <a:noFill/>
                    </a:lnR>
                    <a:lnT>
                      <a:noFill/>
                    </a:lnT>
                    <a:lnB>
                      <a:noFill/>
                    </a:lnB>
                    <a:noFill/>
                  </a:tcPr>
                </a:tc>
                <a:tc>
                  <a:txBody>
                    <a:bodyPr/>
                    <a:lstStyle/>
                    <a:p>
                      <a:pPr>
                        <a:buNone/>
                      </a:pPr>
                      <a:r>
                        <a:rPr lang="en-US" sz="2000" dirty="0"/>
                        <a:t>Complex implementation and vehicle interoperability</a:t>
                      </a:r>
                    </a:p>
                  </a:txBody>
                  <a:tcPr anchor="ctr">
                    <a:lnL>
                      <a:noFill/>
                    </a:lnL>
                    <a:lnR>
                      <a:noFill/>
                    </a:lnR>
                    <a:lnT>
                      <a:noFill/>
                    </a:lnT>
                    <a:lnB>
                      <a:noFill/>
                    </a:lnB>
                    <a:noFill/>
                  </a:tcPr>
                </a:tc>
                <a:extLst>
                  <a:ext uri="{0D108BD9-81ED-4DB2-BD59-A6C34878D82A}">
                    <a16:rowId xmlns:a16="http://schemas.microsoft.com/office/drawing/2014/main" val="3856069102"/>
                  </a:ext>
                </a:extLst>
              </a:tr>
            </a:tbl>
          </a:graphicData>
        </a:graphic>
      </p:graphicFrame>
    </p:spTree>
    <p:extLst>
      <p:ext uri="{BB962C8B-B14F-4D97-AF65-F5344CB8AC3E}">
        <p14:creationId xmlns:p14="http://schemas.microsoft.com/office/powerpoint/2010/main" val="29979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1BDD39E7-F42B-2B77-7EE9-10B11337B7A3}"/>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CC0D7853-5CEC-FD67-38FD-9CA38316F2BD}"/>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Basic Elements of Traffic Signalization</a:t>
            </a:r>
            <a:endParaRPr lang="en-US" noProof="0" dirty="0"/>
          </a:p>
        </p:txBody>
      </p:sp>
      <p:sp>
        <p:nvSpPr>
          <p:cNvPr id="97" name="Google Shape;97;p2">
            <a:extLst>
              <a:ext uri="{FF2B5EF4-FFF2-40B4-BE49-F238E27FC236}">
                <a16:creationId xmlns:a16="http://schemas.microsoft.com/office/drawing/2014/main" id="{750988BB-FF35-B6C4-8484-442B06173A1D}"/>
              </a:ext>
            </a:extLst>
          </p:cNvPr>
          <p:cNvSpPr txBox="1">
            <a:spLocks noGrp="1"/>
          </p:cNvSpPr>
          <p:nvPr>
            <p:ph type="body" idx="1"/>
          </p:nvPr>
        </p:nvSpPr>
        <p:spPr>
          <a:xfrm>
            <a:off x="838201" y="1130640"/>
            <a:ext cx="3462494"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Control devices – controllers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Executive devices – signal heads along with supporting elements (masts, poles, gantries)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Detection devices – detectors and push buttons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Connection system – wired communication (fiber optics for system communication), cable installations (local communication), wireless communication (e.g., for public transport vehicle priority systems)</a:t>
            </a:r>
            <a:endParaRPr lang="en-US" sz="2100" dirty="0">
              <a:solidFill>
                <a:srgbClr val="002060"/>
              </a:solidFill>
            </a:endParaRPr>
          </a:p>
        </p:txBody>
      </p:sp>
      <p:pic>
        <p:nvPicPr>
          <p:cNvPr id="2050" name="Picture 2" descr="Block Diagram Of Traffic Light Control System Block Diagram">
            <a:extLst>
              <a:ext uri="{FF2B5EF4-FFF2-40B4-BE49-F238E27FC236}">
                <a16:creationId xmlns:a16="http://schemas.microsoft.com/office/drawing/2014/main" id="{1F809BAD-B93B-FECC-CC94-EABE4FD52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105" y="1092959"/>
            <a:ext cx="7871580" cy="501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4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DE81F9A6-37FB-3A35-3BCA-FB68F0DAC877}"/>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B47AC49-AB1F-3346-7502-87BFDDCD8230}"/>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Basic Elements of Traffic Signalization – Controller</a:t>
            </a:r>
            <a:endParaRPr lang="en-US" noProof="0" dirty="0"/>
          </a:p>
        </p:txBody>
      </p:sp>
      <p:sp>
        <p:nvSpPr>
          <p:cNvPr id="97" name="Google Shape;97;p2">
            <a:extLst>
              <a:ext uri="{FF2B5EF4-FFF2-40B4-BE49-F238E27FC236}">
                <a16:creationId xmlns:a16="http://schemas.microsoft.com/office/drawing/2014/main" id="{4F688CAC-D214-3810-154A-FABDD93ED6A1}"/>
              </a:ext>
            </a:extLst>
          </p:cNvPr>
          <p:cNvSpPr txBox="1">
            <a:spLocks noGrp="1"/>
          </p:cNvSpPr>
          <p:nvPr>
            <p:ph type="body" idx="1"/>
          </p:nvPr>
        </p:nvSpPr>
        <p:spPr>
          <a:xfrm>
            <a:off x="838200" y="1130640"/>
            <a:ext cx="4889359"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A traffic signal controller is an electronic device used to implement the programmed signal plan and ensure the safety of controlled vehicular and pedestrian traffic.</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Controllers are divided into:</a:t>
            </a:r>
            <a:endParaRPr lang="pl-PL" sz="2100" noProof="0" dirty="0">
              <a:solidFill>
                <a:srgbClr val="002060"/>
              </a:solidFill>
            </a:endParaRPr>
          </a:p>
          <a:p>
            <a:pPr marL="685800" lvl="1" indent="-228600">
              <a:lnSpc>
                <a:spcPct val="100000"/>
              </a:lnSpc>
              <a:buSzPts val="1900"/>
            </a:pPr>
            <a:r>
              <a:rPr lang="en-US" sz="1900" dirty="0"/>
              <a:t>Local controllers, managing signalization at a single intersection.</a:t>
            </a:r>
            <a:endParaRPr lang="pl-PL" sz="1900" dirty="0"/>
          </a:p>
          <a:p>
            <a:pPr marL="685800" lvl="1" indent="-228600">
              <a:lnSpc>
                <a:spcPct val="100000"/>
              </a:lnSpc>
              <a:buSzPts val="1900"/>
            </a:pPr>
            <a:r>
              <a:rPr lang="en-US" sz="1900" dirty="0"/>
              <a:t>Area (supervisory) controllers, overseeing the operation of several or a dozen local controllers.</a:t>
            </a:r>
            <a:endParaRPr lang="pl-PL" sz="1900" dirty="0"/>
          </a:p>
          <a:p>
            <a:pPr marL="685800" lvl="1" indent="-228600">
              <a:lnSpc>
                <a:spcPct val="100000"/>
              </a:lnSpc>
              <a:buSzPts val="1900"/>
            </a:pPr>
            <a:r>
              <a:rPr lang="en-US" sz="1900" dirty="0"/>
              <a:t>Central controllers, usually located in a control room, managing the operation of the control system composed of several dozen to several hundred local and area controllers.</a:t>
            </a:r>
          </a:p>
        </p:txBody>
      </p:sp>
      <p:pic>
        <p:nvPicPr>
          <p:cNvPr id="3" name="Picture 2" descr="Zdjęcie przedstawia wnętrze pomieszczenia, którym jest laboratorium symulacyjne przy Centrum Zarządzania Ruchem w Zarządzie Dróg i Zieleni w Gdyni.  W centralnej części znajdują się dwa duże, szare szafy, otwarte na szerokość, ukazując wnętrze wypełnione różnorodnym sprzętem elektronicznym.  Szafy są ustawione na blacie roboczym, przypominającym stół warsztatowy.  W szafach widać szereg modułów,  płytek elektronicznych,  kabli i złączy.  Elementy te są uporządkowane, wskazując na precyzyjną instalację.  Na blacie widoczne są także niskie stołki.  W lewym dolnym rogu zdjęcia znajduje się biurko z komputerem, klawiaturą i myszą. Na ekranie komputera widoczny jest kod lub tekst.  Obok biurka stoi czarne, obrotowe krzesło. Ściany pomieszczenia są jasnobeżowe, a podłoga ciemna.&#10;&#10;Całość sugeruje, że szafy zawierają  elementy sterujące sygnalizacją świetlną.  Komputer służy do monitorowania, programowania i sterowania tymi systemami.  Pomieszczenie jest uporządkowane i funkcjonalne, zaprojektowane do pracy z zaawansowanym sprzętem.">
            <a:extLst>
              <a:ext uri="{FF2B5EF4-FFF2-40B4-BE49-F238E27FC236}">
                <a16:creationId xmlns:a16="http://schemas.microsoft.com/office/drawing/2014/main" id="{E9A1CB5D-AF9B-8816-7B88-B00B158C1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033" y="1143200"/>
            <a:ext cx="6259856" cy="469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45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5569CCD6-B7C0-D097-A829-EB16D4DABAA0}"/>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2DFEAF58-A83C-44B5-7055-01ED0106FE2F}"/>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Executive Devices – Signal Heads</a:t>
            </a:r>
            <a:endParaRPr lang="en-US" noProof="0" dirty="0"/>
          </a:p>
        </p:txBody>
      </p:sp>
      <p:sp>
        <p:nvSpPr>
          <p:cNvPr id="97" name="Google Shape;97;p2">
            <a:extLst>
              <a:ext uri="{FF2B5EF4-FFF2-40B4-BE49-F238E27FC236}">
                <a16:creationId xmlns:a16="http://schemas.microsoft.com/office/drawing/2014/main" id="{D9D4F732-6EF5-4969-BF6F-E520307D2AEC}"/>
              </a:ext>
            </a:extLst>
          </p:cNvPr>
          <p:cNvSpPr txBox="1">
            <a:spLocks noGrp="1"/>
          </p:cNvSpPr>
          <p:nvPr>
            <p:ph type="body" idx="1"/>
          </p:nvPr>
        </p:nvSpPr>
        <p:spPr>
          <a:xfrm>
            <a:off x="838201" y="1130640"/>
            <a:ext cx="4286458"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Signal Head – a set of opto-electrical or opto-electronic devices (signal aspects/sections) used to display signals intended for road users.</a:t>
            </a:r>
            <a:endParaRPr lang="en-US" sz="2100" dirty="0">
              <a:solidFill>
                <a:srgbClr val="002060"/>
              </a:solidFill>
            </a:endParaRPr>
          </a:p>
        </p:txBody>
      </p:sp>
      <p:grpSp>
        <p:nvGrpSpPr>
          <p:cNvPr id="3" name="Grupa 2">
            <a:extLst>
              <a:ext uri="{FF2B5EF4-FFF2-40B4-BE49-F238E27FC236}">
                <a16:creationId xmlns:a16="http://schemas.microsoft.com/office/drawing/2014/main" id="{E57C0807-FB7A-CCCD-C056-C30B538FE4F3}"/>
              </a:ext>
            </a:extLst>
          </p:cNvPr>
          <p:cNvGrpSpPr/>
          <p:nvPr/>
        </p:nvGrpSpPr>
        <p:grpSpPr>
          <a:xfrm>
            <a:off x="5888334" y="1130639"/>
            <a:ext cx="5626348" cy="5666253"/>
            <a:chOff x="2321570" y="1115541"/>
            <a:chExt cx="5940871" cy="5940871"/>
          </a:xfrm>
        </p:grpSpPr>
        <p:pic>
          <p:nvPicPr>
            <p:cNvPr id="4" name="Picture 2" descr="Ilustracja przedstawia miejską scenę uliczną z wyraźnie widocznym sygnalizatorem świetlnym na pierwszym planie. Sygnalizator jest trójsekcyjny, z okrągłymi światłami: górne światło jest czerwone.  &#10;&#10;Tło składa się z kolorowych budynków miejskich, charakterystycznych dla amerykańskich miast. Budynki są ukazane w stylu kreskówkowym, z geometrycznymi kształtami i żywymi kolorami – od żółtego i pomarańczowego po czerwone i ceglastobrązowe. Na ulicy widoczne są samochody oraz piesi,  wszystko w tej samej stylizowanej, lekko abstrakcyjnej  manierze.  Ulica jest dość szeroka, z widocznymi przejściami dla pieszych. Atmosfera jest spokojna,  światło jest raczej rozproszone i miękkie, co sugeruje porę dnia bliską wschodowi lub zachodowi słońca.  Ogólny styl ilustracji jest nowoczesny, z wyraźnymi kontrastami kolorów i uproszczoną, ale szczegółową perspektywą.">
              <a:extLst>
                <a:ext uri="{FF2B5EF4-FFF2-40B4-BE49-F238E27FC236}">
                  <a16:creationId xmlns:a16="http://schemas.microsoft.com/office/drawing/2014/main" id="{90214286-E4A6-FA32-4591-CB20D72EE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570" y="1115541"/>
              <a:ext cx="5940871" cy="5940871"/>
            </a:xfrm>
            <a:prstGeom prst="rect">
              <a:avLst/>
            </a:prstGeom>
            <a:noFill/>
            <a:extLst>
              <a:ext uri="{909E8E84-426E-40DD-AFC4-6F175D3DCCD1}">
                <a14:hiddenFill xmlns:a14="http://schemas.microsoft.com/office/drawing/2010/main">
                  <a:solidFill>
                    <a:srgbClr val="FFFFFF"/>
                  </a:solidFill>
                </a14:hiddenFill>
              </a:ext>
            </a:extLst>
          </p:spPr>
        </p:pic>
        <p:sp>
          <p:nvSpPr>
            <p:cNvPr id="5" name="Owal 4">
              <a:extLst>
                <a:ext uri="{FF2B5EF4-FFF2-40B4-BE49-F238E27FC236}">
                  <a16:creationId xmlns:a16="http://schemas.microsoft.com/office/drawing/2014/main" id="{B175C63F-24F6-05DD-C16A-AB9FFE0DCBF7}"/>
                </a:ext>
              </a:extLst>
            </p:cNvPr>
            <p:cNvSpPr/>
            <p:nvPr/>
          </p:nvSpPr>
          <p:spPr>
            <a:xfrm>
              <a:off x="5057874" y="3923853"/>
              <a:ext cx="792088" cy="72008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45371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CE396879-35BD-9C41-FAD3-E1A13FD0D425}"/>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BAB41905-8F03-721C-33D7-14073240973C}"/>
              </a:ext>
            </a:extLst>
          </p:cNvPr>
          <p:cNvSpPr txBox="1">
            <a:spLocks noGrp="1"/>
          </p:cNvSpPr>
          <p:nvPr>
            <p:ph type="title"/>
          </p:nvPr>
        </p:nvSpPr>
        <p:spPr>
          <a:xfrm>
            <a:off x="838200" y="134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noProof="0" dirty="0"/>
              <a:t>Executive Devices – LED Signal Heads</a:t>
            </a:r>
            <a:endParaRPr lang="en-US" noProof="0" dirty="0"/>
          </a:p>
        </p:txBody>
      </p:sp>
      <p:sp>
        <p:nvSpPr>
          <p:cNvPr id="97" name="Google Shape;97;p2">
            <a:extLst>
              <a:ext uri="{FF2B5EF4-FFF2-40B4-BE49-F238E27FC236}">
                <a16:creationId xmlns:a16="http://schemas.microsoft.com/office/drawing/2014/main" id="{6DAB8B0C-57E1-7491-4BF3-3B0BC2BC999A}"/>
              </a:ext>
            </a:extLst>
          </p:cNvPr>
          <p:cNvSpPr txBox="1">
            <a:spLocks noGrp="1"/>
          </p:cNvSpPr>
          <p:nvPr>
            <p:ph type="body" idx="1"/>
          </p:nvPr>
        </p:nvSpPr>
        <p:spPr>
          <a:xfrm>
            <a:off x="838201" y="1130640"/>
            <a:ext cx="4286458" cy="529025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Main advantages of Light Emitting Diode (LED) traffic signals: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LEDs emitting light in red, yellow, or green successfully replace widely used incandescent bulbs.</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Significant reduction in power consumption – an LED signal head uses 8–12 W, while an incandescent bulb consumes 135–165 W. Signal maintenance costs are reduced by 50–90%.</a:t>
            </a:r>
            <a:endParaRPr lang="pl-PL" sz="2100" noProof="0" dirty="0">
              <a:solidFill>
                <a:srgbClr val="002060"/>
              </a:solidFill>
            </a:endParaRPr>
          </a:p>
          <a:p>
            <a:pPr marL="228600" lvl="0" indent="-228600" algn="l" rtl="0">
              <a:lnSpc>
                <a:spcPct val="100000"/>
              </a:lnSpc>
              <a:spcBef>
                <a:spcPts val="0"/>
              </a:spcBef>
              <a:spcAft>
                <a:spcPts val="0"/>
              </a:spcAft>
              <a:buClr>
                <a:srgbClr val="002060"/>
              </a:buClr>
              <a:buSzPts val="2100"/>
              <a:buChar char="•"/>
            </a:pPr>
            <a:r>
              <a:rPr lang="en-US" sz="2100" noProof="0" dirty="0">
                <a:solidFill>
                  <a:srgbClr val="002060"/>
                </a:solidFill>
              </a:rPr>
              <a:t>Longer effective service life – over 5 years.</a:t>
            </a:r>
            <a:endParaRPr lang="en-US" sz="2100" dirty="0">
              <a:solidFill>
                <a:srgbClr val="002060"/>
              </a:solidFill>
            </a:endParaRPr>
          </a:p>
        </p:txBody>
      </p:sp>
      <p:pic>
        <p:nvPicPr>
          <p:cNvPr id="3" name="Picture 5" descr="Zdjęcie przedstawia rozłożony sygnalizator diodowy,  sygnalizator świetlny używany w systemach sterowania ruchem.  Widzimy trzy części:&#10;&#10;Zielona, zewnętrzna osłona:  Jest to okrągła, plastikowa część,  zielonego koloru,  z perforowaną powierzchnią, przez którą prześwieca światło.  Osłona ma lekkie żłobienia na powierzchni.  To element widoczny z zewnątrz, zabezpieczający elektronikę.&#10;&#10;Srebrna, metalowa część (odbłyśnik):  To okrągła, metalowa część o wypukłym kształcie, przypominająca reflektor.  Powierzchnia jest gładka i srebrzysta, prawdopodobnie polerowana, aby odbijać i rozpraszać światło LED.  To element skupiający światło LED i zwiększający zasięg widoczności sygnalizatora.&#10;&#10;Czarna, wewnętrzna obudowa:  To okrągła, czarna część z elektronicznymi podzespołami.  Widoczne są przewody,  układy scalone i inne elementy elektroniczne.  Obudowa chroni wewnętrzne elementy przed czynnikami zewnętrznymi i zawiera  układ zasilania i sterowania.&#10;&#10;Wszystkie trzy części są ułożone obok siebie, pokazując konstrukcję sygnalizatora – od zewnętrznej osłony po wewnętrzną elektronikę.  Zdjęcie ilustruje prostotę i funkcjonalność konstrukcji,  wskazując na połączenie solidnej, odpornej na warunki atmosferyczne obudowy z zaawansowaną elektroniką LED.">
            <a:extLst>
              <a:ext uri="{FF2B5EF4-FFF2-40B4-BE49-F238E27FC236}">
                <a16:creationId xmlns:a16="http://schemas.microsoft.com/office/drawing/2014/main" id="{5C710BC3-9CD5-D4C7-7940-7049F162A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206" y="4457733"/>
            <a:ext cx="2304256" cy="240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Zdjęcie przedstawia wnętrze sygnalizatora diodowego, sygnalizatora świetlnego używanego w systemach sterowania ruchem. Widoczna jest  część wewnętrzna, odsłonięta po zdjęciu zewnętrznej pokrywy.  Dominuje czarna, plastikowa lub metalowa obudowa, wewnątrz której znajduje się  układ elektroniczny.&#10;&#10;Widać szereg podzespołów elektronicznych:  płytki drukowane z elementami SMD (Surface Mount Device),  kilka cewek (indukcyjne),  kondensatory (widoczne jako małe, prostokątne elementy),  rezystory (małe elementy walcowe).  Przewody są połączone, a  układ wygląda na dość złożony.  Na górze zdjęcia,  częściowo odsłonięta, jest srebrzysta, metalowa część o wypukłym kształcie – przypominająca reflektor lub  odbłyśnik,  który ma za zadanie skupianie i rozpraszanie światła LED.  Na jednej z płytek widoczne są złącza lub  styki do podłączenia diod LED emitujących światło.&#10;&#10;Ogólny obraz sugeruje precyzyjną i zaawansowaną technologię,  potrzebna do sterowania sygnalizacją świetlną.  Zdjęcie pokazuje  złożoność  elektroniki potrzebnej do generowania i sterowania sygnałami świetlnymi.">
            <a:extLst>
              <a:ext uri="{FF2B5EF4-FFF2-40B4-BE49-F238E27FC236}">
                <a16:creationId xmlns:a16="http://schemas.microsoft.com/office/drawing/2014/main" id="{218214B8-7E26-4A8A-2B99-B66372408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568" y="1263908"/>
            <a:ext cx="3096344"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394515"/>
      </p:ext>
    </p:extLst>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4646</TotalTime>
  <Words>6830</Words>
  <Application>Microsoft Office PowerPoint</Application>
  <PresentationFormat>Panoramiczny</PresentationFormat>
  <Paragraphs>457</Paragraphs>
  <Slides>59</Slides>
  <Notes>59</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59</vt:i4>
      </vt:variant>
    </vt:vector>
  </HeadingPairs>
  <TitlesOfParts>
    <vt:vector size="62" baseType="lpstr">
      <vt:lpstr>Arial</vt:lpstr>
      <vt:lpstr>Calibri</vt:lpstr>
      <vt:lpstr>Motyw pakietu Office</vt:lpstr>
      <vt:lpstr>Smart Transportation Systems and Analytics:  Traffic Signal Optimization for Smart Cities</vt:lpstr>
      <vt:lpstr>Definition of Traffic Signalization</vt:lpstr>
      <vt:lpstr>Objectives of Using Traffic Signals</vt:lpstr>
      <vt:lpstr>Advantages of Traffic Signalization</vt:lpstr>
      <vt:lpstr>Disadvantages of Traffic Signalization</vt:lpstr>
      <vt:lpstr>Basic Elements of Traffic Signalization</vt:lpstr>
      <vt:lpstr>Basic Elements of Traffic Signalization – Controller</vt:lpstr>
      <vt:lpstr>Executive Devices – Signal Heads</vt:lpstr>
      <vt:lpstr>Executive Devices – LED Signal Heads</vt:lpstr>
      <vt:lpstr>Executive Devices – Supporting Elements</vt:lpstr>
      <vt:lpstr>Main Functions of Detection – Identifying the Presence and Type of Road Users</vt:lpstr>
      <vt:lpstr>Placement of sensors for fully actuated intersection control</vt:lpstr>
      <vt:lpstr>Types of Detectors</vt:lpstr>
      <vt:lpstr>Definitions Related to Traffic Signalization – Traffic Streams and Conflict Streams</vt:lpstr>
      <vt:lpstr>Definitions Related to Traffic Signalization – Signal Phase, Signal Group</vt:lpstr>
      <vt:lpstr>Definitions Related to Traffic Signalization – Illustration of Signal Phases</vt:lpstr>
      <vt:lpstr>Definitions Related to Traffic Signalization – Signal Parameters</vt:lpstr>
      <vt:lpstr>Green Split – Impact on Control Efficiency</vt:lpstr>
      <vt:lpstr>Cycle Length – Impact on Control Efficiency</vt:lpstr>
      <vt:lpstr>Definitions Related to Traffic Signalization – Signal Program, Control Algorithm</vt:lpstr>
      <vt:lpstr>Definitions Related to Traffic Signalization – Conflict Groups, Supervised Group</vt:lpstr>
      <vt:lpstr>Methods of Traffic Control Using Traffic Signals in Terms of Program Execution and Work Repeatability</vt:lpstr>
      <vt:lpstr>Fixed-time Cyclic Traffic Signal</vt:lpstr>
      <vt:lpstr>Fixed-time Cyclic Traffic Signal – Multi-program Control: Traffic Characteristics that May Influence the Selection of Program</vt:lpstr>
      <vt:lpstr>Variable-Time (Actuated) Cyclic Signal Control</vt:lpstr>
      <vt:lpstr>Variable-time (actuated/adaptive) cyclic traffic signal – adaptation mechanisms</vt:lpstr>
      <vt:lpstr>Variable-time Cyclic Traffic Signal (Actuated/Adaptive) – Control Algorithms</vt:lpstr>
      <vt:lpstr>yclic Variable-Time (Accommodative) Traffic Signal Control – Advantages and Disadvantages</vt:lpstr>
      <vt:lpstr>Acyclic Signal Control</vt:lpstr>
      <vt:lpstr>Key Features of Acyclic Traffic Signal Control</vt:lpstr>
      <vt:lpstr>Types of Acyclic Traffic Signal Control</vt:lpstr>
      <vt:lpstr>Demand-Actuated Control</vt:lpstr>
      <vt:lpstr>Advantages and Disadvantages of Acyclic Traffic Signal Control</vt:lpstr>
      <vt:lpstr>Multi-program Cyclic Signal Control vs. Acyclic Signal Control</vt:lpstr>
      <vt:lpstr>Generations of Traffic Control Systems – Generation 1First Generation: Fixed Time Systems</vt:lpstr>
      <vt:lpstr>Generations of Traffic Control Systems – Generation 1.5  1.5 Generation: Hybrid Systems with Automatic Plan Selection (Plan Selection, Plan Generation, Local Adaptation)</vt:lpstr>
      <vt:lpstr>Generations of Traffic Control Systems – Generation 1.5 – Examples</vt:lpstr>
      <vt:lpstr>Generations of Traffic Control Systems – Generation 2 2nd Generation: Traffic Responsive Centralised Systems</vt:lpstr>
      <vt:lpstr>Generations of Traffic Control Systems – Generation 2 – Examples</vt:lpstr>
      <vt:lpstr>Generations of Traffic Control Systems – Generation 3 3rd Generation: Fully Responsive Systems with Distributed Intelligence (Traffic Responsive Systems with Distributed Processing)</vt:lpstr>
      <vt:lpstr>Generations of Traffic Control Systems – Generation 3 – Examples</vt:lpstr>
      <vt:lpstr>Generations of Traffic Control Systems – Generation 3 – Advantages and Disadvantages</vt:lpstr>
      <vt:lpstr>Structures of Road Traffic Control Systems</vt:lpstr>
      <vt:lpstr>Types of Traffic Control System Structures</vt:lpstr>
      <vt:lpstr>Centralized Systems – Definition and Characteristics</vt:lpstr>
      <vt:lpstr>Centralized Systems – Advantages and Disadvantages</vt:lpstr>
      <vt:lpstr>Decentralized Systems – Definition and Features</vt:lpstr>
      <vt:lpstr>Decentralized Systems – Advantages and Disadvantages</vt:lpstr>
      <vt:lpstr>Mixed Systems – Definition and Characteristics</vt:lpstr>
      <vt:lpstr>Mixed Systems – Structure on the Example of SCATS </vt:lpstr>
      <vt:lpstr>Mixed Systems – Structure on the Example of SCATS </vt:lpstr>
      <vt:lpstr>Mixed Systems – the advantages and disadvantages</vt:lpstr>
      <vt:lpstr>Methods of Traffic Signal Plan Optimization</vt:lpstr>
      <vt:lpstr>Methods of Signal Plan Optimization – ComparisonNO-STOP, SIGPROG, COR</vt:lpstr>
      <vt:lpstr>Methods of Traffic Signal Plan Optimization – Comparison of Time Loss Minimization Methods</vt:lpstr>
      <vt:lpstr>Methods of Traffic Signal Plan Optimization – Multi-Criteria Methods – Comparison</vt:lpstr>
      <vt:lpstr>Introduction to Emergency Vehicle Prioritization</vt:lpstr>
      <vt:lpstr>Strategies for Prioritization</vt:lpstr>
      <vt:lpstr>Emergency Vehicle Prioritization - Benefits vs.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Kaszubowski</dc:creator>
  <cp:lastModifiedBy>Jacek Oskarbski</cp:lastModifiedBy>
  <cp:revision>28</cp:revision>
  <dcterms:created xsi:type="dcterms:W3CDTF">2024-01-22T07:04:38Z</dcterms:created>
  <dcterms:modified xsi:type="dcterms:W3CDTF">2025-09-07T21:42:19Z</dcterms:modified>
</cp:coreProperties>
</file>