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21"/>
  </p:notesMasterIdLst>
  <p:handoutMasterIdLst>
    <p:handoutMasterId r:id="rId22"/>
  </p:handoutMasterIdLst>
  <p:sldIdLst>
    <p:sldId id="350" r:id="rId5"/>
    <p:sldId id="313" r:id="rId6"/>
    <p:sldId id="307" r:id="rId7"/>
    <p:sldId id="351" r:id="rId8"/>
    <p:sldId id="349" r:id="rId9"/>
    <p:sldId id="352" r:id="rId10"/>
    <p:sldId id="353" r:id="rId11"/>
    <p:sldId id="354" r:id="rId12"/>
    <p:sldId id="355" r:id="rId13"/>
    <p:sldId id="356" r:id="rId14"/>
    <p:sldId id="357" r:id="rId15"/>
    <p:sldId id="358" r:id="rId16"/>
    <p:sldId id="359" r:id="rId17"/>
    <p:sldId id="360" r:id="rId18"/>
    <p:sldId id="361" r:id="rId19"/>
    <p:sldId id="309" r:id="rId20"/>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211"/>
    <a:srgbClr val="EE230C"/>
    <a:srgbClr val="00518E"/>
    <a:srgbClr val="005EA4"/>
    <a:srgbClr val="F78722"/>
    <a:srgbClr val="B51600"/>
    <a:srgbClr val="890F00"/>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091B2A0-3835-47F8-AF84-82C02EBF41C8}" v="1" dt="2026-07-18T11:09:20.537"/>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7" d="100"/>
          <a:sy n="97" d="100"/>
        </p:scale>
        <p:origin x="108" y="51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undo redo custSel addSld delSld modSld addMainMaster delMainMaster modMainMaster">
      <pc:chgData name="Wojciech Kustra" userId="afebd3d0-216b-4c4f-8992-1bf1fda6d5e8" providerId="ADAL" clId="{1D307E72-7901-4E61-A01B-3C4232ABCF63}" dt="2026-07-18T11:13:31.165" v="1875" actId="27636"/>
      <pc:docMkLst>
        <pc:docMk/>
      </pc:docMkLst>
      <pc:sldChg chg="addSp delSp modSp del mod modClrScheme chgLayout">
        <pc:chgData name="Wojciech Kustra" userId="afebd3d0-216b-4c4f-8992-1bf1fda6d5e8" providerId="ADAL" clId="{1D307E72-7901-4E61-A01B-3C4232ABCF63}" dt="2026-07-18T11:11:23.425" v="1831"/>
        <pc:sldMkLst>
          <pc:docMk/>
          <pc:sldMk cId="0" sldId="256"/>
        </pc:sldMkLst>
        <pc:spChg chg="del">
          <ac:chgData name="Wojciech Kustra" userId="afebd3d0-216b-4c4f-8992-1bf1fda6d5e8" providerId="ADAL" clId="{1D307E72-7901-4E61-A01B-3C4232ABCF63}" dt="2026-07-18T11:06:16.795" v="1758" actId="478"/>
          <ac:spMkLst>
            <pc:docMk/>
            <pc:sldMk cId="0" sldId="256"/>
            <ac:spMk id="2" creationId="{00000000-0000-0000-0000-000000000000}"/>
          </ac:spMkLst>
        </pc:spChg>
        <pc:spChg chg="mod">
          <ac:chgData name="Wojciech Kustra" userId="afebd3d0-216b-4c4f-8992-1bf1fda6d5e8" providerId="ADAL" clId="{1D307E72-7901-4E61-A01B-3C4232ABCF63}" dt="2026-07-18T11:07:13.481" v="1791" actId="27636"/>
          <ac:spMkLst>
            <pc:docMk/>
            <pc:sldMk cId="0" sldId="256"/>
            <ac:spMk id="3" creationId="{00000000-0000-0000-0000-000000000000}"/>
          </ac:spMkLst>
        </pc:spChg>
        <pc:spChg chg="add mod ord">
          <ac:chgData name="Wojciech Kustra" userId="afebd3d0-216b-4c4f-8992-1bf1fda6d5e8" providerId="ADAL" clId="{1D307E72-7901-4E61-A01B-3C4232ABCF63}" dt="2026-07-18T11:07:23.618" v="1795" actId="20577"/>
          <ac:spMkLst>
            <pc:docMk/>
            <pc:sldMk cId="0" sldId="256"/>
            <ac:spMk id="10" creationId="{0B3C6689-8CEA-2025-0AFE-C7EF7576E7C3}"/>
          </ac:spMkLst>
        </pc:spChg>
        <pc:spChg chg="add del mod ord">
          <ac:chgData name="Wojciech Kustra" userId="afebd3d0-216b-4c4f-8992-1bf1fda6d5e8" providerId="ADAL" clId="{1D307E72-7901-4E61-A01B-3C4232ABCF63}" dt="2026-07-18T11:07:20.789" v="1794" actId="478"/>
          <ac:spMkLst>
            <pc:docMk/>
            <pc:sldMk cId="0" sldId="256"/>
            <ac:spMk id="11" creationId="{0FCE31B6-AC91-B27C-BC3B-ED07A175D9C2}"/>
          </ac:spMkLst>
        </pc:spChg>
      </pc:sldChg>
      <pc:sldChg chg="del">
        <pc:chgData name="Wojciech Kustra" userId="afebd3d0-216b-4c4f-8992-1bf1fda6d5e8" providerId="ADAL" clId="{1D307E72-7901-4E61-A01B-3C4232ABCF63}" dt="2026-07-18T11:12:18.461" v="1833"/>
        <pc:sldMkLst>
          <pc:docMk/>
          <pc:sldMk cId="1478447607" sldId="306"/>
        </pc:sldMkLst>
      </pc:sldChg>
      <pc:sldChg chg="modSp del mod chgLayout">
        <pc:chgData name="Wojciech Kustra" userId="afebd3d0-216b-4c4f-8992-1bf1fda6d5e8" providerId="ADAL" clId="{1D307E72-7901-4E61-A01B-3C4232ABCF63}" dt="2026-07-18T11:12:22.013" v="1835"/>
        <pc:sldMkLst>
          <pc:docMk/>
          <pc:sldMk cId="3137440360" sldId="314"/>
        </pc:sldMkLst>
        <pc:spChg chg="mod ord">
          <ac:chgData name="Wojciech Kustra" userId="afebd3d0-216b-4c4f-8992-1bf1fda6d5e8" providerId="ADAL" clId="{1D307E72-7901-4E61-A01B-3C4232ABCF63}" dt="2026-07-18T11:06:25.923" v="1759" actId="700"/>
          <ac:spMkLst>
            <pc:docMk/>
            <pc:sldMk cId="3137440360" sldId="314"/>
            <ac:spMk id="2" creationId="{22B9F0C7-EBAF-DC7B-4C6E-654FD8E6ED22}"/>
          </ac:spMkLst>
        </pc:spChg>
        <pc:spChg chg="mod ord">
          <ac:chgData name="Wojciech Kustra" userId="afebd3d0-216b-4c4f-8992-1bf1fda6d5e8" providerId="ADAL" clId="{1D307E72-7901-4E61-A01B-3C4232ABCF63}" dt="2026-07-18T11:06:25.984" v="1760" actId="27636"/>
          <ac:spMkLst>
            <pc:docMk/>
            <pc:sldMk cId="3137440360" sldId="314"/>
            <ac:spMk id="3" creationId="{842D0BFD-B883-9EEB-020D-38BA427E4553}"/>
          </ac:spMkLst>
        </pc:spChg>
      </pc:sldChg>
      <pc:sldChg chg="addSp delSp modSp del mod modClrScheme chgLayout">
        <pc:chgData name="Wojciech Kustra" userId="afebd3d0-216b-4c4f-8992-1bf1fda6d5e8" providerId="ADAL" clId="{1D307E72-7901-4E61-A01B-3C4232ABCF63}" dt="2026-07-18T11:12:26.633" v="1838"/>
        <pc:sldMkLst>
          <pc:docMk/>
          <pc:sldMk cId="1068779109" sldId="339"/>
        </pc:sldMkLst>
        <pc:spChg chg="del">
          <ac:chgData name="Wojciech Kustra" userId="afebd3d0-216b-4c4f-8992-1bf1fda6d5e8" providerId="ADAL" clId="{1D307E72-7901-4E61-A01B-3C4232ABCF63}" dt="2026-07-18T11:06:15.321" v="1757" actId="478"/>
          <ac:spMkLst>
            <pc:docMk/>
            <pc:sldMk cId="1068779109" sldId="339"/>
            <ac:spMk id="2" creationId="{00000000-0000-0000-0000-000000000000}"/>
          </ac:spMkLst>
        </pc:spChg>
        <pc:spChg chg="mod">
          <ac:chgData name="Wojciech Kustra" userId="afebd3d0-216b-4c4f-8992-1bf1fda6d5e8" providerId="ADAL" clId="{1D307E72-7901-4E61-A01B-3C4232ABCF63}" dt="2026-07-18T11:06:48.033" v="1782" actId="27636"/>
          <ac:spMkLst>
            <pc:docMk/>
            <pc:sldMk cId="1068779109" sldId="339"/>
            <ac:spMk id="3" creationId="{00000000-0000-0000-0000-000000000000}"/>
          </ac:spMkLst>
        </pc:spChg>
        <pc:spChg chg="add mod ord">
          <ac:chgData name="Wojciech Kustra" userId="afebd3d0-216b-4c4f-8992-1bf1fda6d5e8" providerId="ADAL" clId="{1D307E72-7901-4E61-A01B-3C4232ABCF63}" dt="2026-07-18T11:07:06.773" v="1788" actId="14100"/>
          <ac:spMkLst>
            <pc:docMk/>
            <pc:sldMk cId="1068779109" sldId="339"/>
            <ac:spMk id="6" creationId="{C92DB293-7779-CA62-EB6C-501B9BD22B1D}"/>
          </ac:spMkLst>
        </pc:spChg>
        <pc:spChg chg="add del mod ord">
          <ac:chgData name="Wojciech Kustra" userId="afebd3d0-216b-4c4f-8992-1bf1fda6d5e8" providerId="ADAL" clId="{1D307E72-7901-4E61-A01B-3C4232ABCF63}" dt="2026-07-18T11:07:08.627" v="1789" actId="478"/>
          <ac:spMkLst>
            <pc:docMk/>
            <pc:sldMk cId="1068779109" sldId="339"/>
            <ac:spMk id="7" creationId="{AA80A85B-DA36-CFB3-59E9-DF01CF1984CF}"/>
          </ac:spMkLst>
        </pc:spChg>
      </pc:sldChg>
      <pc:sldChg chg="addSp delSp modSp del mod modClrScheme chgLayout">
        <pc:chgData name="Wojciech Kustra" userId="afebd3d0-216b-4c4f-8992-1bf1fda6d5e8" providerId="ADAL" clId="{1D307E72-7901-4E61-A01B-3C4232ABCF63}" dt="2026-07-18T11:12:29.520" v="1841"/>
        <pc:sldMkLst>
          <pc:docMk/>
          <pc:sldMk cId="3456906428" sldId="340"/>
        </pc:sldMkLst>
        <pc:spChg chg="del">
          <ac:chgData name="Wojciech Kustra" userId="afebd3d0-216b-4c4f-8992-1bf1fda6d5e8" providerId="ADAL" clId="{1D307E72-7901-4E61-A01B-3C4232ABCF63}" dt="2026-07-18T11:06:43.499" v="1780" actId="478"/>
          <ac:spMkLst>
            <pc:docMk/>
            <pc:sldMk cId="3456906428" sldId="340"/>
            <ac:spMk id="2" creationId="{00000000-0000-0000-0000-000000000000}"/>
          </ac:spMkLst>
        </pc:spChg>
        <pc:spChg chg="mod">
          <ac:chgData name="Wojciech Kustra" userId="afebd3d0-216b-4c4f-8992-1bf1fda6d5e8" providerId="ADAL" clId="{1D307E72-7901-4E61-A01B-3C4232ABCF63}" dt="2026-07-18T11:06:39.533" v="1777" actId="27636"/>
          <ac:spMkLst>
            <pc:docMk/>
            <pc:sldMk cId="3456906428" sldId="340"/>
            <ac:spMk id="3" creationId="{00000000-0000-0000-0000-000000000000}"/>
          </ac:spMkLst>
        </pc:spChg>
        <pc:spChg chg="add mod ord">
          <ac:chgData name="Wojciech Kustra" userId="afebd3d0-216b-4c4f-8992-1bf1fda6d5e8" providerId="ADAL" clId="{1D307E72-7901-4E61-A01B-3C4232ABCF63}" dt="2026-07-18T11:06:42.767" v="1779" actId="14100"/>
          <ac:spMkLst>
            <pc:docMk/>
            <pc:sldMk cId="3456906428" sldId="340"/>
            <ac:spMk id="8" creationId="{17D853BC-5466-BC53-DF2B-5B0DC62B8514}"/>
          </ac:spMkLst>
        </pc:spChg>
        <pc:spChg chg="add del mod ord">
          <ac:chgData name="Wojciech Kustra" userId="afebd3d0-216b-4c4f-8992-1bf1fda6d5e8" providerId="ADAL" clId="{1D307E72-7901-4E61-A01B-3C4232ABCF63}" dt="2026-07-18T11:06:35.037" v="1775" actId="478"/>
          <ac:spMkLst>
            <pc:docMk/>
            <pc:sldMk cId="3456906428" sldId="340"/>
            <ac:spMk id="9" creationId="{9212947A-3426-201F-9DC5-0E4AFF01D705}"/>
          </ac:spMkLst>
        </pc:spChg>
      </pc:sldChg>
      <pc:sldChg chg="addSp delSp modSp del mod modClrScheme chgLayout">
        <pc:chgData name="Wojciech Kustra" userId="afebd3d0-216b-4c4f-8992-1bf1fda6d5e8" providerId="ADAL" clId="{1D307E72-7901-4E61-A01B-3C4232ABCF63}" dt="2026-07-18T11:12:33.027" v="1844"/>
        <pc:sldMkLst>
          <pc:docMk/>
          <pc:sldMk cId="1161691672" sldId="341"/>
        </pc:sldMkLst>
        <pc:spChg chg="add del">
          <ac:chgData name="Wojciech Kustra" userId="afebd3d0-216b-4c4f-8992-1bf1fda6d5e8" providerId="ADAL" clId="{1D307E72-7901-4E61-A01B-3C4232ABCF63}" dt="2026-07-18T11:07:49.975" v="1802" actId="478"/>
          <ac:spMkLst>
            <pc:docMk/>
            <pc:sldMk cId="1161691672" sldId="341"/>
            <ac:spMk id="2" creationId="{00000000-0000-0000-0000-000000000000}"/>
          </ac:spMkLst>
        </pc:spChg>
        <pc:spChg chg="add del mod ord">
          <ac:chgData name="Wojciech Kustra" userId="afebd3d0-216b-4c4f-8992-1bf1fda6d5e8" providerId="ADAL" clId="{1D307E72-7901-4E61-A01B-3C4232ABCF63}" dt="2026-07-18T11:07:40.410" v="1799" actId="478"/>
          <ac:spMkLst>
            <pc:docMk/>
            <pc:sldMk cId="1161691672" sldId="341"/>
            <ac:spMk id="8" creationId="{62ECA2B4-237B-069D-AE68-40C970716121}"/>
          </ac:spMkLst>
        </pc:spChg>
        <pc:spChg chg="add del mod ord">
          <ac:chgData name="Wojciech Kustra" userId="afebd3d0-216b-4c4f-8992-1bf1fda6d5e8" providerId="ADAL" clId="{1D307E72-7901-4E61-A01B-3C4232ABCF63}" dt="2026-07-18T11:07:43.154" v="1800" actId="478"/>
          <ac:spMkLst>
            <pc:docMk/>
            <pc:sldMk cId="1161691672" sldId="341"/>
            <ac:spMk id="9" creationId="{64049C59-A77D-DA86-CC38-B179E6854C76}"/>
          </ac:spMkLst>
        </pc:spChg>
      </pc:sldChg>
      <pc:sldChg chg="addSp delSp modSp del mod modClrScheme chgLayout">
        <pc:chgData name="Wojciech Kustra" userId="afebd3d0-216b-4c4f-8992-1bf1fda6d5e8" providerId="ADAL" clId="{1D307E72-7901-4E61-A01B-3C4232ABCF63}" dt="2026-07-18T11:12:37.050" v="1847"/>
        <pc:sldMkLst>
          <pc:docMk/>
          <pc:sldMk cId="1338803990" sldId="342"/>
        </pc:sldMkLst>
        <pc:spChg chg="del">
          <ac:chgData name="Wojciech Kustra" userId="afebd3d0-216b-4c4f-8992-1bf1fda6d5e8" providerId="ADAL" clId="{1D307E72-7901-4E61-A01B-3C4232ABCF63}" dt="2026-07-18T11:06:12.914" v="1756" actId="478"/>
          <ac:spMkLst>
            <pc:docMk/>
            <pc:sldMk cId="1338803990" sldId="342"/>
            <ac:spMk id="2" creationId="{00000000-0000-0000-0000-000000000000}"/>
          </ac:spMkLst>
        </pc:spChg>
        <pc:spChg chg="mod">
          <ac:chgData name="Wojciech Kustra" userId="afebd3d0-216b-4c4f-8992-1bf1fda6d5e8" providerId="ADAL" clId="{1D307E72-7901-4E61-A01B-3C4232ABCF63}" dt="2026-07-18T11:07:54.573" v="1803" actId="21"/>
          <ac:spMkLst>
            <pc:docMk/>
            <pc:sldMk cId="1338803990" sldId="342"/>
            <ac:spMk id="3" creationId="{00000000-0000-0000-0000-000000000000}"/>
          </ac:spMkLst>
        </pc:spChg>
        <pc:spChg chg="add mod ord">
          <ac:chgData name="Wojciech Kustra" userId="afebd3d0-216b-4c4f-8992-1bf1fda6d5e8" providerId="ADAL" clId="{1D307E72-7901-4E61-A01B-3C4232ABCF63}" dt="2026-07-18T11:07:59.606" v="1805" actId="14100"/>
          <ac:spMkLst>
            <pc:docMk/>
            <pc:sldMk cId="1338803990" sldId="342"/>
            <ac:spMk id="8" creationId="{DDCA4F7F-16CC-7C19-17B6-4C335CBED273}"/>
          </ac:spMkLst>
        </pc:spChg>
        <pc:spChg chg="add del mod ord">
          <ac:chgData name="Wojciech Kustra" userId="afebd3d0-216b-4c4f-8992-1bf1fda6d5e8" providerId="ADAL" clId="{1D307E72-7901-4E61-A01B-3C4232ABCF63}" dt="2026-07-18T11:08:00.746" v="1806" actId="478"/>
          <ac:spMkLst>
            <pc:docMk/>
            <pc:sldMk cId="1338803990" sldId="342"/>
            <ac:spMk id="9" creationId="{FFFF378C-E467-9F98-1289-6A42D393DE27}"/>
          </ac:spMkLst>
        </pc:spChg>
      </pc:sldChg>
      <pc:sldChg chg="addSp delSp modSp add del mod modClrScheme chgLayout">
        <pc:chgData name="Wojciech Kustra" userId="afebd3d0-216b-4c4f-8992-1bf1fda6d5e8" providerId="ADAL" clId="{1D307E72-7901-4E61-A01B-3C4232ABCF63}" dt="2026-07-18T11:13:08.424" v="1850"/>
        <pc:sldMkLst>
          <pc:docMk/>
          <pc:sldMk cId="1274428802" sldId="343"/>
        </pc:sldMkLst>
        <pc:spChg chg="del">
          <ac:chgData name="Wojciech Kustra" userId="afebd3d0-216b-4c4f-8992-1bf1fda6d5e8" providerId="ADAL" clId="{1D307E72-7901-4E61-A01B-3C4232ABCF63}" dt="2026-07-18T11:06:11.244" v="1755" actId="478"/>
          <ac:spMkLst>
            <pc:docMk/>
            <pc:sldMk cId="1274428802" sldId="343"/>
            <ac:spMk id="2" creationId="{00000000-0000-0000-0000-000000000000}"/>
          </ac:spMkLst>
        </pc:spChg>
        <pc:spChg chg="mod">
          <ac:chgData name="Wojciech Kustra" userId="afebd3d0-216b-4c4f-8992-1bf1fda6d5e8" providerId="ADAL" clId="{1D307E72-7901-4E61-A01B-3C4232ABCF63}" dt="2026-07-18T11:08:13.661" v="1808" actId="27636"/>
          <ac:spMkLst>
            <pc:docMk/>
            <pc:sldMk cId="1274428802" sldId="343"/>
            <ac:spMk id="3" creationId="{00000000-0000-0000-0000-000000000000}"/>
          </ac:spMkLst>
        </pc:spChg>
        <pc:spChg chg="add mod ord">
          <ac:chgData name="Wojciech Kustra" userId="afebd3d0-216b-4c4f-8992-1bf1fda6d5e8" providerId="ADAL" clId="{1D307E72-7901-4E61-A01B-3C4232ABCF63}" dt="2026-07-18T11:08:18.354" v="1810" actId="14100"/>
          <ac:spMkLst>
            <pc:docMk/>
            <pc:sldMk cId="1274428802" sldId="343"/>
            <ac:spMk id="8" creationId="{68B9A515-64C8-0EA1-B187-772087CD7C16}"/>
          </ac:spMkLst>
        </pc:spChg>
        <pc:spChg chg="add del mod ord">
          <ac:chgData name="Wojciech Kustra" userId="afebd3d0-216b-4c4f-8992-1bf1fda6d5e8" providerId="ADAL" clId="{1D307E72-7901-4E61-A01B-3C4232ABCF63}" dt="2026-07-18T11:08:19.234" v="1811" actId="478"/>
          <ac:spMkLst>
            <pc:docMk/>
            <pc:sldMk cId="1274428802" sldId="343"/>
            <ac:spMk id="9" creationId="{AB390496-02A0-FA02-3C43-5771E2D8F7D8}"/>
          </ac:spMkLst>
        </pc:spChg>
      </pc:sldChg>
      <pc:sldChg chg="addSp delSp modSp add del mod modClrScheme chgLayout">
        <pc:chgData name="Wojciech Kustra" userId="afebd3d0-216b-4c4f-8992-1bf1fda6d5e8" providerId="ADAL" clId="{1D307E72-7901-4E61-A01B-3C4232ABCF63}" dt="2026-07-18T11:13:11.412" v="1854"/>
        <pc:sldMkLst>
          <pc:docMk/>
          <pc:sldMk cId="2513732036" sldId="344"/>
        </pc:sldMkLst>
        <pc:spChg chg="del">
          <ac:chgData name="Wojciech Kustra" userId="afebd3d0-216b-4c4f-8992-1bf1fda6d5e8" providerId="ADAL" clId="{1D307E72-7901-4E61-A01B-3C4232ABCF63}" dt="2026-07-18T11:06:08.881" v="1754" actId="478"/>
          <ac:spMkLst>
            <pc:docMk/>
            <pc:sldMk cId="2513732036" sldId="344"/>
            <ac:spMk id="2" creationId="{00000000-0000-0000-0000-000000000000}"/>
          </ac:spMkLst>
        </pc:spChg>
        <pc:spChg chg="add del mod ord">
          <ac:chgData name="Wojciech Kustra" userId="afebd3d0-216b-4c4f-8992-1bf1fda6d5e8" providerId="ADAL" clId="{1D307E72-7901-4E61-A01B-3C4232ABCF63}" dt="2026-07-18T11:08:29.364" v="1813" actId="478"/>
          <ac:spMkLst>
            <pc:docMk/>
            <pc:sldMk cId="2513732036" sldId="344"/>
            <ac:spMk id="16" creationId="{5E8CE647-E784-8BC4-2B2F-AC60F9B2FE8C}"/>
          </ac:spMkLst>
        </pc:spChg>
        <pc:spChg chg="add del mod ord">
          <ac:chgData name="Wojciech Kustra" userId="afebd3d0-216b-4c4f-8992-1bf1fda6d5e8" providerId="ADAL" clId="{1D307E72-7901-4E61-A01B-3C4232ABCF63}" dt="2026-07-18T11:08:29.364" v="1813" actId="478"/>
          <ac:spMkLst>
            <pc:docMk/>
            <pc:sldMk cId="2513732036" sldId="344"/>
            <ac:spMk id="17" creationId="{46AEED1B-5348-0460-3451-EE9C714A5024}"/>
          </ac:spMkLst>
        </pc:spChg>
      </pc:sldChg>
      <pc:sldChg chg="addSp delSp modSp add del mod modClrScheme chgLayout">
        <pc:chgData name="Wojciech Kustra" userId="afebd3d0-216b-4c4f-8992-1bf1fda6d5e8" providerId="ADAL" clId="{1D307E72-7901-4E61-A01B-3C4232ABCF63}" dt="2026-07-18T11:13:16.110" v="1865"/>
        <pc:sldMkLst>
          <pc:docMk/>
          <pc:sldMk cId="2282939364" sldId="345"/>
        </pc:sldMkLst>
        <pc:spChg chg="del">
          <ac:chgData name="Wojciech Kustra" userId="afebd3d0-216b-4c4f-8992-1bf1fda6d5e8" providerId="ADAL" clId="{1D307E72-7901-4E61-A01B-3C4232ABCF63}" dt="2026-07-18T11:06:07.161" v="1753" actId="478"/>
          <ac:spMkLst>
            <pc:docMk/>
            <pc:sldMk cId="2282939364" sldId="345"/>
            <ac:spMk id="2" creationId="{00000000-0000-0000-0000-000000000000}"/>
          </ac:spMkLst>
        </pc:spChg>
        <pc:spChg chg="mod">
          <ac:chgData name="Wojciech Kustra" userId="afebd3d0-216b-4c4f-8992-1bf1fda6d5e8" providerId="ADAL" clId="{1D307E72-7901-4E61-A01B-3C4232ABCF63}" dt="2026-07-18T11:08:33.252" v="1814" actId="21"/>
          <ac:spMkLst>
            <pc:docMk/>
            <pc:sldMk cId="2282939364" sldId="345"/>
            <ac:spMk id="3" creationId="{00000000-0000-0000-0000-000000000000}"/>
          </ac:spMkLst>
        </pc:spChg>
        <pc:spChg chg="add mod ord">
          <ac:chgData name="Wojciech Kustra" userId="afebd3d0-216b-4c4f-8992-1bf1fda6d5e8" providerId="ADAL" clId="{1D307E72-7901-4E61-A01B-3C4232ABCF63}" dt="2026-07-18T11:08:39.427" v="1816" actId="14100"/>
          <ac:spMkLst>
            <pc:docMk/>
            <pc:sldMk cId="2282939364" sldId="345"/>
            <ac:spMk id="6" creationId="{01A6147F-03FE-7BC3-7801-B8507FC7EA25}"/>
          </ac:spMkLst>
        </pc:spChg>
        <pc:spChg chg="add del mod ord">
          <ac:chgData name="Wojciech Kustra" userId="afebd3d0-216b-4c4f-8992-1bf1fda6d5e8" providerId="ADAL" clId="{1D307E72-7901-4E61-A01B-3C4232ABCF63}" dt="2026-07-18T11:08:41.894" v="1817" actId="478"/>
          <ac:spMkLst>
            <pc:docMk/>
            <pc:sldMk cId="2282939364" sldId="345"/>
            <ac:spMk id="7" creationId="{F70C1819-6667-37ED-BFC1-EE8543645ED3}"/>
          </ac:spMkLst>
        </pc:spChg>
      </pc:sldChg>
      <pc:sldChg chg="addSp delSp modSp add del mod modClrScheme chgLayout">
        <pc:chgData name="Wojciech Kustra" userId="afebd3d0-216b-4c4f-8992-1bf1fda6d5e8" providerId="ADAL" clId="{1D307E72-7901-4E61-A01B-3C4232ABCF63}" dt="2026-07-18T11:13:21.151" v="1867"/>
        <pc:sldMkLst>
          <pc:docMk/>
          <pc:sldMk cId="3514895158" sldId="346"/>
        </pc:sldMkLst>
        <pc:spChg chg="del">
          <ac:chgData name="Wojciech Kustra" userId="afebd3d0-216b-4c4f-8992-1bf1fda6d5e8" providerId="ADAL" clId="{1D307E72-7901-4E61-A01B-3C4232ABCF63}" dt="2026-07-18T11:06:05.447" v="1752" actId="478"/>
          <ac:spMkLst>
            <pc:docMk/>
            <pc:sldMk cId="3514895158" sldId="346"/>
            <ac:spMk id="2" creationId="{00000000-0000-0000-0000-000000000000}"/>
          </ac:spMkLst>
        </pc:spChg>
        <pc:spChg chg="mod">
          <ac:chgData name="Wojciech Kustra" userId="afebd3d0-216b-4c4f-8992-1bf1fda6d5e8" providerId="ADAL" clId="{1D307E72-7901-4E61-A01B-3C4232ABCF63}" dt="2026-07-18T11:06:26.072" v="1772" actId="27636"/>
          <ac:spMkLst>
            <pc:docMk/>
            <pc:sldMk cId="3514895158" sldId="346"/>
            <ac:spMk id="6" creationId="{00000000-0000-0000-0000-000000000000}"/>
          </ac:spMkLst>
        </pc:spChg>
        <pc:spChg chg="mod">
          <ac:chgData name="Wojciech Kustra" userId="afebd3d0-216b-4c4f-8992-1bf1fda6d5e8" providerId="ADAL" clId="{1D307E72-7901-4E61-A01B-3C4232ABCF63}" dt="2026-07-18T11:06:26.068" v="1770" actId="27636"/>
          <ac:spMkLst>
            <pc:docMk/>
            <pc:sldMk cId="3514895158" sldId="346"/>
            <ac:spMk id="8" creationId="{00000000-0000-0000-0000-000000000000}"/>
          </ac:spMkLst>
        </pc:spChg>
        <pc:spChg chg="add del mod ord">
          <ac:chgData name="Wojciech Kustra" userId="afebd3d0-216b-4c4f-8992-1bf1fda6d5e8" providerId="ADAL" clId="{1D307E72-7901-4E61-A01B-3C4232ABCF63}" dt="2026-07-18T11:08:45.627" v="1818" actId="478"/>
          <ac:spMkLst>
            <pc:docMk/>
            <pc:sldMk cId="3514895158" sldId="346"/>
            <ac:spMk id="16" creationId="{C18014C8-1FE8-E4E1-D480-FECD7CEA4C9E}"/>
          </ac:spMkLst>
        </pc:spChg>
        <pc:spChg chg="add del mod ord">
          <ac:chgData name="Wojciech Kustra" userId="afebd3d0-216b-4c4f-8992-1bf1fda6d5e8" providerId="ADAL" clId="{1D307E72-7901-4E61-A01B-3C4232ABCF63}" dt="2026-07-18T11:08:47.694" v="1819" actId="478"/>
          <ac:spMkLst>
            <pc:docMk/>
            <pc:sldMk cId="3514895158" sldId="346"/>
            <ac:spMk id="17" creationId="{4A4FAE0E-F37B-6E5D-E9A2-26C0E22B550E}"/>
          </ac:spMkLst>
        </pc:spChg>
      </pc:sldChg>
      <pc:sldChg chg="addSp delSp modSp add del mod modClrScheme chgLayout">
        <pc:chgData name="Wojciech Kustra" userId="afebd3d0-216b-4c4f-8992-1bf1fda6d5e8" providerId="ADAL" clId="{1D307E72-7901-4E61-A01B-3C4232ABCF63}" dt="2026-07-18T11:13:26.091" v="1871"/>
        <pc:sldMkLst>
          <pc:docMk/>
          <pc:sldMk cId="1035294459" sldId="347"/>
        </pc:sldMkLst>
        <pc:spChg chg="del">
          <ac:chgData name="Wojciech Kustra" userId="afebd3d0-216b-4c4f-8992-1bf1fda6d5e8" providerId="ADAL" clId="{1D307E72-7901-4E61-A01B-3C4232ABCF63}" dt="2026-07-18T11:06:03.816" v="1751" actId="478"/>
          <ac:spMkLst>
            <pc:docMk/>
            <pc:sldMk cId="1035294459" sldId="347"/>
            <ac:spMk id="2" creationId="{00000000-0000-0000-0000-000000000000}"/>
          </ac:spMkLst>
        </pc:spChg>
        <pc:spChg chg="mod">
          <ac:chgData name="Wojciech Kustra" userId="afebd3d0-216b-4c4f-8992-1bf1fda6d5e8" providerId="ADAL" clId="{1D307E72-7901-4E61-A01B-3C4232ABCF63}" dt="2026-07-18T11:08:54.395" v="1821" actId="27636"/>
          <ac:spMkLst>
            <pc:docMk/>
            <pc:sldMk cId="1035294459" sldId="347"/>
            <ac:spMk id="3" creationId="{00000000-0000-0000-0000-000000000000}"/>
          </ac:spMkLst>
        </pc:spChg>
        <pc:spChg chg="add mod ord">
          <ac:chgData name="Wojciech Kustra" userId="afebd3d0-216b-4c4f-8992-1bf1fda6d5e8" providerId="ADAL" clId="{1D307E72-7901-4E61-A01B-3C4232ABCF63}" dt="2026-07-18T11:08:59.835" v="1823" actId="14100"/>
          <ac:spMkLst>
            <pc:docMk/>
            <pc:sldMk cId="1035294459" sldId="347"/>
            <ac:spMk id="6" creationId="{339D6072-B2E6-EC74-C0F8-FCEE37304E41}"/>
          </ac:spMkLst>
        </pc:spChg>
        <pc:spChg chg="add del mod ord">
          <ac:chgData name="Wojciech Kustra" userId="afebd3d0-216b-4c4f-8992-1bf1fda6d5e8" providerId="ADAL" clId="{1D307E72-7901-4E61-A01B-3C4232ABCF63}" dt="2026-07-18T11:09:01.226" v="1824" actId="478"/>
          <ac:spMkLst>
            <pc:docMk/>
            <pc:sldMk cId="1035294459" sldId="347"/>
            <ac:spMk id="7" creationId="{3942906E-1D8A-DBFD-B651-F0A033230291}"/>
          </ac:spMkLst>
        </pc:spChg>
      </pc:sldChg>
      <pc:sldChg chg="addSp delSp modSp add del mod modClrScheme chgLayout">
        <pc:chgData name="Wojciech Kustra" userId="afebd3d0-216b-4c4f-8992-1bf1fda6d5e8" providerId="ADAL" clId="{1D307E72-7901-4E61-A01B-3C4232ABCF63}" dt="2026-07-18T11:13:30.511" v="1874"/>
        <pc:sldMkLst>
          <pc:docMk/>
          <pc:sldMk cId="3497698510" sldId="348"/>
        </pc:sldMkLst>
        <pc:spChg chg="del">
          <ac:chgData name="Wojciech Kustra" userId="afebd3d0-216b-4c4f-8992-1bf1fda6d5e8" providerId="ADAL" clId="{1D307E72-7901-4E61-A01B-3C4232ABCF63}" dt="2026-07-18T11:06:02.687" v="1750" actId="478"/>
          <ac:spMkLst>
            <pc:docMk/>
            <pc:sldMk cId="3497698510" sldId="348"/>
            <ac:spMk id="2" creationId="{00000000-0000-0000-0000-000000000000}"/>
          </ac:spMkLst>
        </pc:spChg>
        <pc:spChg chg="mod">
          <ac:chgData name="Wojciech Kustra" userId="afebd3d0-216b-4c4f-8992-1bf1fda6d5e8" providerId="ADAL" clId="{1D307E72-7901-4E61-A01B-3C4232ABCF63}" dt="2026-07-18T11:09:08.436" v="1826" actId="27636"/>
          <ac:spMkLst>
            <pc:docMk/>
            <pc:sldMk cId="3497698510" sldId="348"/>
            <ac:spMk id="3" creationId="{00000000-0000-0000-0000-000000000000}"/>
          </ac:spMkLst>
        </pc:spChg>
        <pc:spChg chg="add mod ord">
          <ac:chgData name="Wojciech Kustra" userId="afebd3d0-216b-4c4f-8992-1bf1fda6d5e8" providerId="ADAL" clId="{1D307E72-7901-4E61-A01B-3C4232ABCF63}" dt="2026-07-18T11:09:11.873" v="1828" actId="14100"/>
          <ac:spMkLst>
            <pc:docMk/>
            <pc:sldMk cId="3497698510" sldId="348"/>
            <ac:spMk id="6" creationId="{0C26DDD5-B2BD-499C-688D-86B38B0CD7B9}"/>
          </ac:spMkLst>
        </pc:spChg>
        <pc:spChg chg="add del mod ord">
          <ac:chgData name="Wojciech Kustra" userId="afebd3d0-216b-4c4f-8992-1bf1fda6d5e8" providerId="ADAL" clId="{1D307E72-7901-4E61-A01B-3C4232ABCF63}" dt="2026-07-18T11:09:13.212" v="1829" actId="478"/>
          <ac:spMkLst>
            <pc:docMk/>
            <pc:sldMk cId="3497698510" sldId="348"/>
            <ac:spMk id="7" creationId="{9996D6B6-7D42-F9B9-CEFF-0EEA76326C02}"/>
          </ac:spMkLst>
        </pc:spChg>
      </pc:sldChg>
      <pc:sldChg chg="add">
        <pc:chgData name="Wojciech Kustra" userId="afebd3d0-216b-4c4f-8992-1bf1fda6d5e8" providerId="ADAL" clId="{1D307E72-7901-4E61-A01B-3C4232ABCF63}" dt="2026-07-18T11:11:23.295" v="1830"/>
        <pc:sldMkLst>
          <pc:docMk/>
          <pc:sldMk cId="421334942" sldId="349"/>
        </pc:sldMkLst>
      </pc:sldChg>
      <pc:sldChg chg="add">
        <pc:chgData name="Wojciech Kustra" userId="afebd3d0-216b-4c4f-8992-1bf1fda6d5e8" providerId="ADAL" clId="{1D307E72-7901-4E61-A01B-3C4232ABCF63}" dt="2026-07-18T11:12:18.390" v="1832"/>
        <pc:sldMkLst>
          <pc:docMk/>
          <pc:sldMk cId="2205228697" sldId="350"/>
        </pc:sldMkLst>
      </pc:sldChg>
      <pc:sldChg chg="modSp add mod">
        <pc:chgData name="Wojciech Kustra" userId="afebd3d0-216b-4c4f-8992-1bf1fda6d5e8" providerId="ADAL" clId="{1D307E72-7901-4E61-A01B-3C4232ABCF63}" dt="2026-07-18T11:12:22.104" v="1836" actId="27636"/>
        <pc:sldMkLst>
          <pc:docMk/>
          <pc:sldMk cId="3626810527" sldId="351"/>
        </pc:sldMkLst>
        <pc:spChg chg="mod">
          <ac:chgData name="Wojciech Kustra" userId="afebd3d0-216b-4c4f-8992-1bf1fda6d5e8" providerId="ADAL" clId="{1D307E72-7901-4E61-A01B-3C4232ABCF63}" dt="2026-07-18T11:12:22.104" v="1836" actId="27636"/>
          <ac:spMkLst>
            <pc:docMk/>
            <pc:sldMk cId="3626810527" sldId="351"/>
            <ac:spMk id="3" creationId="{842D0BFD-B883-9EEB-020D-38BA427E4553}"/>
          </ac:spMkLst>
        </pc:spChg>
      </pc:sldChg>
      <pc:sldChg chg="modSp add mod">
        <pc:chgData name="Wojciech Kustra" userId="afebd3d0-216b-4c4f-8992-1bf1fda6d5e8" providerId="ADAL" clId="{1D307E72-7901-4E61-A01B-3C4232ABCF63}" dt="2026-07-18T11:12:27.002" v="1839" actId="27636"/>
        <pc:sldMkLst>
          <pc:docMk/>
          <pc:sldMk cId="985028096" sldId="352"/>
        </pc:sldMkLst>
        <pc:spChg chg="mod">
          <ac:chgData name="Wojciech Kustra" userId="afebd3d0-216b-4c4f-8992-1bf1fda6d5e8" providerId="ADAL" clId="{1D307E72-7901-4E61-A01B-3C4232ABCF63}" dt="2026-07-18T11:12:27.002" v="1839" actId="27636"/>
          <ac:spMkLst>
            <pc:docMk/>
            <pc:sldMk cId="985028096" sldId="352"/>
            <ac:spMk id="4" creationId="{00000000-0000-0000-0000-000000000000}"/>
          </ac:spMkLst>
        </pc:spChg>
      </pc:sldChg>
      <pc:sldChg chg="modSp add mod">
        <pc:chgData name="Wojciech Kustra" userId="afebd3d0-216b-4c4f-8992-1bf1fda6d5e8" providerId="ADAL" clId="{1D307E72-7901-4E61-A01B-3C4232ABCF63}" dt="2026-07-18T11:12:29.528" v="1842" actId="27636"/>
        <pc:sldMkLst>
          <pc:docMk/>
          <pc:sldMk cId="1153914211" sldId="353"/>
        </pc:sldMkLst>
        <pc:spChg chg="mod">
          <ac:chgData name="Wojciech Kustra" userId="afebd3d0-216b-4c4f-8992-1bf1fda6d5e8" providerId="ADAL" clId="{1D307E72-7901-4E61-A01B-3C4232ABCF63}" dt="2026-07-18T11:12:29.528" v="1842" actId="27636"/>
          <ac:spMkLst>
            <pc:docMk/>
            <pc:sldMk cId="1153914211" sldId="353"/>
            <ac:spMk id="7" creationId="{00000000-0000-0000-0000-000000000000}"/>
          </ac:spMkLst>
        </pc:spChg>
      </pc:sldChg>
      <pc:sldChg chg="modSp add mod">
        <pc:chgData name="Wojciech Kustra" userId="afebd3d0-216b-4c4f-8992-1bf1fda6d5e8" providerId="ADAL" clId="{1D307E72-7901-4E61-A01B-3C4232ABCF63}" dt="2026-07-18T11:12:33.034" v="1845" actId="27636"/>
        <pc:sldMkLst>
          <pc:docMk/>
          <pc:sldMk cId="3506023665" sldId="354"/>
        </pc:sldMkLst>
        <pc:spChg chg="mod">
          <ac:chgData name="Wojciech Kustra" userId="afebd3d0-216b-4c4f-8992-1bf1fda6d5e8" providerId="ADAL" clId="{1D307E72-7901-4E61-A01B-3C4232ABCF63}" dt="2026-07-18T11:12:33.034" v="1845" actId="27636"/>
          <ac:spMkLst>
            <pc:docMk/>
            <pc:sldMk cId="3506023665" sldId="354"/>
            <ac:spMk id="3" creationId="{00000000-0000-0000-0000-000000000000}"/>
          </ac:spMkLst>
        </pc:spChg>
      </pc:sldChg>
      <pc:sldChg chg="modSp add mod">
        <pc:chgData name="Wojciech Kustra" userId="afebd3d0-216b-4c4f-8992-1bf1fda6d5e8" providerId="ADAL" clId="{1D307E72-7901-4E61-A01B-3C4232ABCF63}" dt="2026-07-18T11:12:37.061" v="1848" actId="27636"/>
        <pc:sldMkLst>
          <pc:docMk/>
          <pc:sldMk cId="3904543922" sldId="355"/>
        </pc:sldMkLst>
        <pc:spChg chg="mod">
          <ac:chgData name="Wojciech Kustra" userId="afebd3d0-216b-4c4f-8992-1bf1fda6d5e8" providerId="ADAL" clId="{1D307E72-7901-4E61-A01B-3C4232ABCF63}" dt="2026-07-18T11:12:37.061" v="1848" actId="27636"/>
          <ac:spMkLst>
            <pc:docMk/>
            <pc:sldMk cId="3904543922" sldId="355"/>
            <ac:spMk id="5" creationId="{00000000-0000-0000-0000-000000000000}"/>
          </ac:spMkLst>
        </pc:spChg>
      </pc:sldChg>
      <pc:sldChg chg="modSp add mod">
        <pc:chgData name="Wojciech Kustra" userId="afebd3d0-216b-4c4f-8992-1bf1fda6d5e8" providerId="ADAL" clId="{1D307E72-7901-4E61-A01B-3C4232ABCF63}" dt="2026-07-18T11:13:08.453" v="1852" actId="27636"/>
        <pc:sldMkLst>
          <pc:docMk/>
          <pc:sldMk cId="2245139579" sldId="356"/>
        </pc:sldMkLst>
        <pc:spChg chg="mod">
          <ac:chgData name="Wojciech Kustra" userId="afebd3d0-216b-4c4f-8992-1bf1fda6d5e8" providerId="ADAL" clId="{1D307E72-7901-4E61-A01B-3C4232ABCF63}" dt="2026-07-18T11:13:08.453" v="1852" actId="27636"/>
          <ac:spMkLst>
            <pc:docMk/>
            <pc:sldMk cId="2245139579" sldId="356"/>
            <ac:spMk id="4" creationId="{00000000-0000-0000-0000-000000000000}"/>
          </ac:spMkLst>
        </pc:spChg>
        <pc:spChg chg="mod">
          <ac:chgData name="Wojciech Kustra" userId="afebd3d0-216b-4c4f-8992-1bf1fda6d5e8" providerId="ADAL" clId="{1D307E72-7901-4E61-A01B-3C4232ABCF63}" dt="2026-07-18T11:13:08.449" v="1851" actId="27636"/>
          <ac:spMkLst>
            <pc:docMk/>
            <pc:sldMk cId="2245139579" sldId="356"/>
            <ac:spMk id="7" creationId="{00000000-0000-0000-0000-000000000000}"/>
          </ac:spMkLst>
        </pc:spChg>
      </pc:sldChg>
      <pc:sldChg chg="modSp add mod">
        <pc:chgData name="Wojciech Kustra" userId="afebd3d0-216b-4c4f-8992-1bf1fda6d5e8" providerId="ADAL" clId="{1D307E72-7901-4E61-A01B-3C4232ABCF63}" dt="2026-07-18T11:13:11.459" v="1863" actId="27636"/>
        <pc:sldMkLst>
          <pc:docMk/>
          <pc:sldMk cId="1022375170" sldId="357"/>
        </pc:sldMkLst>
        <pc:spChg chg="mod">
          <ac:chgData name="Wojciech Kustra" userId="afebd3d0-216b-4c4f-8992-1bf1fda6d5e8" providerId="ADAL" clId="{1D307E72-7901-4E61-A01B-3C4232ABCF63}" dt="2026-07-18T11:13:11.451" v="1861" actId="27636"/>
          <ac:spMkLst>
            <pc:docMk/>
            <pc:sldMk cId="1022375170" sldId="357"/>
            <ac:spMk id="3" creationId="{00000000-0000-0000-0000-000000000000}"/>
          </ac:spMkLst>
        </pc:spChg>
        <pc:spChg chg="mod">
          <ac:chgData name="Wojciech Kustra" userId="afebd3d0-216b-4c4f-8992-1bf1fda6d5e8" providerId="ADAL" clId="{1D307E72-7901-4E61-A01B-3C4232ABCF63}" dt="2026-07-18T11:13:11.454" v="1862" actId="27636"/>
          <ac:spMkLst>
            <pc:docMk/>
            <pc:sldMk cId="1022375170" sldId="357"/>
            <ac:spMk id="6" creationId="{00000000-0000-0000-0000-000000000000}"/>
          </ac:spMkLst>
        </pc:spChg>
        <pc:spChg chg="mod">
          <ac:chgData name="Wojciech Kustra" userId="afebd3d0-216b-4c4f-8992-1bf1fda6d5e8" providerId="ADAL" clId="{1D307E72-7901-4E61-A01B-3C4232ABCF63}" dt="2026-07-18T11:13:11.442" v="1857" actId="27636"/>
          <ac:spMkLst>
            <pc:docMk/>
            <pc:sldMk cId="1022375170" sldId="357"/>
            <ac:spMk id="7" creationId="{00000000-0000-0000-0000-000000000000}"/>
          </ac:spMkLst>
        </pc:spChg>
        <pc:spChg chg="mod">
          <ac:chgData name="Wojciech Kustra" userId="afebd3d0-216b-4c4f-8992-1bf1fda6d5e8" providerId="ADAL" clId="{1D307E72-7901-4E61-A01B-3C4232ABCF63}" dt="2026-07-18T11:13:11.459" v="1863" actId="27636"/>
          <ac:spMkLst>
            <pc:docMk/>
            <pc:sldMk cId="1022375170" sldId="357"/>
            <ac:spMk id="8" creationId="{00000000-0000-0000-0000-000000000000}"/>
          </ac:spMkLst>
        </pc:spChg>
        <pc:spChg chg="mod">
          <ac:chgData name="Wojciech Kustra" userId="afebd3d0-216b-4c4f-8992-1bf1fda6d5e8" providerId="ADAL" clId="{1D307E72-7901-4E61-A01B-3C4232ABCF63}" dt="2026-07-18T11:13:11.436" v="1855" actId="27636"/>
          <ac:spMkLst>
            <pc:docMk/>
            <pc:sldMk cId="1022375170" sldId="357"/>
            <ac:spMk id="9" creationId="{00000000-0000-0000-0000-000000000000}"/>
          </ac:spMkLst>
        </pc:spChg>
        <pc:spChg chg="mod">
          <ac:chgData name="Wojciech Kustra" userId="afebd3d0-216b-4c4f-8992-1bf1fda6d5e8" providerId="ADAL" clId="{1D307E72-7901-4E61-A01B-3C4232ABCF63}" dt="2026-07-18T11:13:11.446" v="1859" actId="27636"/>
          <ac:spMkLst>
            <pc:docMk/>
            <pc:sldMk cId="1022375170" sldId="357"/>
            <ac:spMk id="12" creationId="{00000000-0000-0000-0000-000000000000}"/>
          </ac:spMkLst>
        </pc:spChg>
        <pc:spChg chg="mod">
          <ac:chgData name="Wojciech Kustra" userId="afebd3d0-216b-4c4f-8992-1bf1fda6d5e8" providerId="ADAL" clId="{1D307E72-7901-4E61-A01B-3C4232ABCF63}" dt="2026-07-18T11:13:11.440" v="1856" actId="27636"/>
          <ac:spMkLst>
            <pc:docMk/>
            <pc:sldMk cId="1022375170" sldId="357"/>
            <ac:spMk id="13" creationId="{00000000-0000-0000-0000-000000000000}"/>
          </ac:spMkLst>
        </pc:spChg>
        <pc:spChg chg="mod">
          <ac:chgData name="Wojciech Kustra" userId="afebd3d0-216b-4c4f-8992-1bf1fda6d5e8" providerId="ADAL" clId="{1D307E72-7901-4E61-A01B-3C4232ABCF63}" dt="2026-07-18T11:13:11.449" v="1860" actId="27636"/>
          <ac:spMkLst>
            <pc:docMk/>
            <pc:sldMk cId="1022375170" sldId="357"/>
            <ac:spMk id="14" creationId="{00000000-0000-0000-0000-000000000000}"/>
          </ac:spMkLst>
        </pc:spChg>
        <pc:spChg chg="mod">
          <ac:chgData name="Wojciech Kustra" userId="afebd3d0-216b-4c4f-8992-1bf1fda6d5e8" providerId="ADAL" clId="{1D307E72-7901-4E61-A01B-3C4232ABCF63}" dt="2026-07-18T11:13:11.444" v="1858" actId="27636"/>
          <ac:spMkLst>
            <pc:docMk/>
            <pc:sldMk cId="1022375170" sldId="357"/>
            <ac:spMk id="15" creationId="{00000000-0000-0000-0000-000000000000}"/>
          </ac:spMkLst>
        </pc:spChg>
      </pc:sldChg>
      <pc:sldChg chg="add">
        <pc:chgData name="Wojciech Kustra" userId="afebd3d0-216b-4c4f-8992-1bf1fda6d5e8" providerId="ADAL" clId="{1D307E72-7901-4E61-A01B-3C4232ABCF63}" dt="2026-07-18T11:13:16.027" v="1864"/>
        <pc:sldMkLst>
          <pc:docMk/>
          <pc:sldMk cId="1388430559" sldId="358"/>
        </pc:sldMkLst>
      </pc:sldChg>
      <pc:sldChg chg="modSp add mod">
        <pc:chgData name="Wojciech Kustra" userId="afebd3d0-216b-4c4f-8992-1bf1fda6d5e8" providerId="ADAL" clId="{1D307E72-7901-4E61-A01B-3C4232ABCF63}" dt="2026-07-18T11:13:21.258" v="1869" actId="27636"/>
        <pc:sldMkLst>
          <pc:docMk/>
          <pc:sldMk cId="4272330936" sldId="359"/>
        </pc:sldMkLst>
        <pc:spChg chg="mod">
          <ac:chgData name="Wojciech Kustra" userId="afebd3d0-216b-4c4f-8992-1bf1fda6d5e8" providerId="ADAL" clId="{1D307E72-7901-4E61-A01B-3C4232ABCF63}" dt="2026-07-18T11:13:21.258" v="1869" actId="27636"/>
          <ac:spMkLst>
            <pc:docMk/>
            <pc:sldMk cId="4272330936" sldId="359"/>
            <ac:spMk id="6" creationId="{00000000-0000-0000-0000-000000000000}"/>
          </ac:spMkLst>
        </pc:spChg>
        <pc:spChg chg="mod">
          <ac:chgData name="Wojciech Kustra" userId="afebd3d0-216b-4c4f-8992-1bf1fda6d5e8" providerId="ADAL" clId="{1D307E72-7901-4E61-A01B-3C4232ABCF63}" dt="2026-07-18T11:13:21.251" v="1868" actId="27636"/>
          <ac:spMkLst>
            <pc:docMk/>
            <pc:sldMk cId="4272330936" sldId="359"/>
            <ac:spMk id="8" creationId="{00000000-0000-0000-0000-000000000000}"/>
          </ac:spMkLst>
        </pc:spChg>
      </pc:sldChg>
      <pc:sldChg chg="modSp add mod">
        <pc:chgData name="Wojciech Kustra" userId="afebd3d0-216b-4c4f-8992-1bf1fda6d5e8" providerId="ADAL" clId="{1D307E72-7901-4E61-A01B-3C4232ABCF63}" dt="2026-07-18T11:13:26.104" v="1872" actId="27636"/>
        <pc:sldMkLst>
          <pc:docMk/>
          <pc:sldMk cId="2878876479" sldId="360"/>
        </pc:sldMkLst>
        <pc:spChg chg="mod">
          <ac:chgData name="Wojciech Kustra" userId="afebd3d0-216b-4c4f-8992-1bf1fda6d5e8" providerId="ADAL" clId="{1D307E72-7901-4E61-A01B-3C4232ABCF63}" dt="2026-07-18T11:13:26.104" v="1872" actId="27636"/>
          <ac:spMkLst>
            <pc:docMk/>
            <pc:sldMk cId="2878876479" sldId="360"/>
            <ac:spMk id="4" creationId="{00000000-0000-0000-0000-000000000000}"/>
          </ac:spMkLst>
        </pc:spChg>
      </pc:sldChg>
      <pc:sldChg chg="modSp add mod">
        <pc:chgData name="Wojciech Kustra" userId="afebd3d0-216b-4c4f-8992-1bf1fda6d5e8" providerId="ADAL" clId="{1D307E72-7901-4E61-A01B-3C4232ABCF63}" dt="2026-07-18T11:13:31.165" v="1875" actId="27636"/>
        <pc:sldMkLst>
          <pc:docMk/>
          <pc:sldMk cId="1256587021" sldId="361"/>
        </pc:sldMkLst>
        <pc:spChg chg="mod">
          <ac:chgData name="Wojciech Kustra" userId="afebd3d0-216b-4c4f-8992-1bf1fda6d5e8" providerId="ADAL" clId="{1D307E72-7901-4E61-A01B-3C4232ABCF63}" dt="2026-07-18T11:13:31.165" v="1875" actId="27636"/>
          <ac:spMkLst>
            <pc:docMk/>
            <pc:sldMk cId="1256587021" sldId="361"/>
            <ac:spMk id="4" creationId="{00000000-0000-0000-0000-000000000000}"/>
          </ac:spMkLst>
        </pc:spChg>
      </pc:sldChg>
      <pc:sldMasterChg chg="del delSldLayout">
        <pc:chgData name="Wojciech Kustra" userId="afebd3d0-216b-4c4f-8992-1bf1fda6d5e8" providerId="ADAL" clId="{1D307E72-7901-4E61-A01B-3C4232ABCF63}" dt="2026-07-18T11:06:25.923" v="1759" actId="700"/>
        <pc:sldMasterMkLst>
          <pc:docMk/>
          <pc:sldMasterMk cId="0" sldId="2147483688"/>
        </pc:sldMasterMkLst>
        <pc:sldLayoutChg chg="del">
          <pc:chgData name="Wojciech Kustra" userId="afebd3d0-216b-4c4f-8992-1bf1fda6d5e8" providerId="ADAL" clId="{1D307E72-7901-4E61-A01B-3C4232ABCF63}" dt="2026-07-18T11:06:25.923" v="1759" actId="700"/>
          <pc:sldLayoutMkLst>
            <pc:docMk/>
            <pc:sldMasterMk cId="0" sldId="2147483688"/>
            <pc:sldLayoutMk cId="0" sldId="2147483649"/>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18.07.2026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52" r:id="rId9"/>
    <p:sldLayoutId id="2147483685" r:id="rId10"/>
    <p:sldLayoutId id="2147483687"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r>
              <a:rPr lang="en-US" dirty="0"/>
              <a:t>Gestion des risques de la chaîne d’approvisionnement</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373602" y="3966005"/>
            <a:ext cx="9675241" cy="573865"/>
          </a:xfrm>
        </p:spPr>
        <p:txBody>
          <a:bodyPr/>
          <a:lstStyle/>
          <a:p>
            <a:r>
              <a:rPr lang="pl-PL" sz="1800" b="0" i="0" dirty="0">
                <a:latin typeface="Montserrat"/>
                <a:ea typeface="Montserrat"/>
                <a:cs typeface="Montserrat"/>
              </a:rPr>
              <a:t>Daniel Kaszubowski</a:t>
            </a:r>
          </a:p>
        </p:txBody>
      </p:sp>
    </p:spTree>
    <p:extLst>
      <p:ext uri="{BB962C8B-B14F-4D97-AF65-F5344CB8AC3E}">
        <p14:creationId xmlns:p14="http://schemas.microsoft.com/office/powerpoint/2010/main" val="220522869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3" name="Text 1"/>
          <p:cNvSpPr/>
          <p:nvPr/>
        </p:nvSpPr>
        <p:spPr>
          <a:xfrm>
            <a:off x="1005853" y="411480"/>
            <a:ext cx="6703255" cy="497522"/>
          </a:xfrm>
          <a:prstGeom prst="rect">
            <a:avLst/>
          </a:prstGeom>
          <a:noFill/>
          <a:ln/>
        </p:spPr>
        <p:txBody>
          <a:bodyPr wrap="square" lIns="0" tIns="0" rIns="0" bIns="0" rtlCol="0" anchor="t">
            <a:normAutofit/>
          </a:bodyPr>
          <a:lstStyle/>
          <a:p>
            <a:pPr marL="0" indent="0" algn="l">
              <a:buNone/>
            </a:pPr>
            <a:endParaRPr lang="en-US" sz="2000" b="0" i="0" dirty="0">
              <a:latin typeface="Montserrat"/>
              <a:ea typeface="Montserrat"/>
              <a:cs typeface="Montserrat"/>
            </a:endParaRPr>
          </a:p>
        </p:txBody>
      </p:sp>
      <p:sp>
        <p:nvSpPr>
          <p:cNvPr id="4" name="Text 2"/>
          <p:cNvSpPr/>
          <p:nvPr/>
        </p:nvSpPr>
        <p:spPr>
          <a:xfrm>
            <a:off x="881476" y="1219953"/>
            <a:ext cx="10428743" cy="290221"/>
          </a:xfrm>
          <a:prstGeom prst="rect">
            <a:avLst/>
          </a:prstGeom>
          <a:noFill/>
          <a:ln/>
        </p:spPr>
        <p:txBody>
          <a:bodyPr wrap="square" lIns="0" tIns="0" rIns="0" bIns="0" rtlCol="0" anchor="t">
            <a:normAutofit/>
          </a:bodyPr>
          <a:lstStyle/>
          <a:p>
            <a:pPr marL="0" indent="0" algn="l">
              <a:buNone/>
            </a:pPr>
            <a:r>
              <a:rPr lang="en-US" sz="1800" b="0" i="0" dirty="0">
                <a:solidFill>
                  <a:srgbClr val="2DB7C4"/>
                </a:solidFill>
                <a:latin typeface="Montserrat" pitchFamily="34" charset="0"/>
                <a:ea typeface="Montserrat" pitchFamily="34" charset="-122"/>
                <a:cs typeface="Montserrat" pitchFamily="34" charset="-120"/>
              </a:rPr>
              <a:t>Étape 3 – Exemple AMDEC de base (analyse des modes de défaillance et de leurs effets)</a:t>
            </a:r>
            <a:endParaRPr lang="en-US" sz="1800" b="0" i="0" dirty="0">
              <a:latin typeface="Montserrat"/>
              <a:ea typeface="Montserrat"/>
              <a:cs typeface="Montserrat"/>
            </a:endParaRPr>
          </a:p>
        </p:txBody>
      </p:sp>
      <p:sp>
        <p:nvSpPr>
          <p:cNvPr id="5" name="Text 3"/>
          <p:cNvSpPr/>
          <p:nvPr/>
        </p:nvSpPr>
        <p:spPr>
          <a:xfrm>
            <a:off x="881476" y="1800394"/>
            <a:ext cx="10157478" cy="475496"/>
          </a:xfrm>
          <a:prstGeom prst="rect">
            <a:avLst/>
          </a:prstGeom>
          <a:noFill/>
          <a:ln/>
        </p:spPr>
        <p:txBody>
          <a:bodyPr wrap="square" lIns="0" tIns="0" rIns="0" bIns="0" rtlCol="0" anchor="t">
            <a:normAutofit/>
          </a:bodyPr>
          <a:lstStyle/>
          <a:p>
            <a:pPr marL="0" indent="0" algn="l">
              <a:buNone/>
            </a:pPr>
            <a:r>
              <a:rPr lang="en-US" sz="1200" b="0" i="0" dirty="0">
                <a:solidFill>
                  <a:srgbClr val="003A4A"/>
                </a:solidFill>
                <a:latin typeface="Montserrat" pitchFamily="34" charset="0"/>
                <a:ea typeface="Montserrat" pitchFamily="34" charset="-122"/>
                <a:cs typeface="Montserrat" pitchFamily="34" charset="-120"/>
              </a:rPr>
              <a:t>L’AMDEC examine systématiquement où un processus peut échouer, la gravité de l’effet, la fréquence possible et la facilité de détection.</a:t>
            </a:r>
            <a:endParaRPr lang="en-US" sz="1200" b="0" i="0" dirty="0">
              <a:latin typeface="Montserrat"/>
              <a:ea typeface="Montserrat"/>
              <a:cs typeface="Montserrat"/>
            </a:endParaRPr>
          </a:p>
        </p:txBody>
      </p:sp>
      <p:graphicFrame>
        <p:nvGraphicFramePr>
          <p:cNvPr id="6" name="Table 0"/>
          <p:cNvGraphicFramePr>
            <a:graphicFrameLocks noGrp="1"/>
          </p:cNvGraphicFramePr>
          <p:nvPr/>
        </p:nvGraphicFramePr>
        <p:xfrm>
          <a:off x="881476" y="2505217"/>
          <a:ext cx="10167842" cy="2021182"/>
        </p:xfrm>
        <a:graphic>
          <a:graphicData uri="http://schemas.openxmlformats.org/drawingml/2006/table">
            <a:tbl>
              <a:tblPr/>
              <a:tblGrid>
                <a:gridCol w="1293838">
                  <a:extLst>
                    <a:ext uri="{9D8B030D-6E8A-4147-A177-3AD203B41FA5}">
                      <a16:colId xmlns:a16="http://schemas.microsoft.com/office/drawing/2014/main" val="20000"/>
                    </a:ext>
                  </a:extLst>
                </a:gridCol>
                <a:gridCol w="1268711">
                  <a:extLst>
                    <a:ext uri="{9D8B030D-6E8A-4147-A177-3AD203B41FA5}">
                      <a16:colId xmlns:a16="http://schemas.microsoft.com/office/drawing/2014/main" val="20001"/>
                    </a:ext>
                  </a:extLst>
                </a:gridCol>
                <a:gridCol w="1163174">
                  <a:extLst>
                    <a:ext uri="{9D8B030D-6E8A-4147-A177-3AD203B41FA5}">
                      <a16:colId xmlns:a16="http://schemas.microsoft.com/office/drawing/2014/main" val="20002"/>
                    </a:ext>
                  </a:extLst>
                </a:gridCol>
                <a:gridCol w="1460006">
                  <a:extLst>
                    <a:ext uri="{9D8B030D-6E8A-4147-A177-3AD203B41FA5}">
                      <a16:colId xmlns:a16="http://schemas.microsoft.com/office/drawing/2014/main" val="20003"/>
                    </a:ext>
                  </a:extLst>
                </a:gridCol>
                <a:gridCol w="957450">
                  <a:extLst>
                    <a:ext uri="{9D8B030D-6E8A-4147-A177-3AD203B41FA5}">
                      <a16:colId xmlns:a16="http://schemas.microsoft.com/office/drawing/2014/main" val="20004"/>
                    </a:ext>
                  </a:extLst>
                </a:gridCol>
                <a:gridCol w="461217">
                  <a:extLst>
                    <a:ext uri="{9D8B030D-6E8A-4147-A177-3AD203B41FA5}">
                      <a16:colId xmlns:a16="http://schemas.microsoft.com/office/drawing/2014/main" val="20005"/>
                    </a:ext>
                  </a:extLst>
                </a:gridCol>
                <a:gridCol w="3563446">
                  <a:extLst>
                    <a:ext uri="{9D8B030D-6E8A-4147-A177-3AD203B41FA5}">
                      <a16:colId xmlns:a16="http://schemas.microsoft.com/office/drawing/2014/main" val="20006"/>
                    </a:ext>
                  </a:extLst>
                </a:gridCol>
              </a:tblGrid>
              <a:tr h="559992">
                <a:tc>
                  <a:txBody>
                    <a:bodyPr/>
                    <a:lstStyle/>
                    <a:p>
                      <a:pPr marL="0" indent="0" algn="l">
                        <a:buNone/>
                      </a:pPr>
                      <a:r>
                        <a:rPr lang="en-US" sz="1200" b="0" i="0" dirty="0">
                          <a:solidFill>
                            <a:srgbClr val="003A4A"/>
                          </a:solidFill>
                          <a:latin typeface="Montserrat" pitchFamily="34" charset="0"/>
                          <a:ea typeface="Montserrat" pitchFamily="34" charset="-122"/>
                          <a:cs typeface="Montserrat" pitchFamily="34" charset="-120"/>
                        </a:rPr>
                        <a:t>Étape du processus</a:t>
                      </a:r>
                      <a:endParaRPr lang="en-US" sz="1200" b="0" i="0" dirty="0">
                        <a:latin typeface="Montserrat" charset="0"/>
                        <a:ea typeface="Montserrat" charset="0"/>
                        <a:cs typeface="Montserrat" charset="0"/>
                      </a:endParaRPr>
                    </a:p>
                  </a:txBody>
                  <a:tcPr marL="36576" marR="36576" marT="36576" marB="36576">
                    <a:lnL w="10365" cap="flat" cmpd="sng" algn="ctr">
                      <a:solidFill>
                        <a:srgbClr val="CBD5DC"/>
                      </a:solidFill>
                      <a:prstDash val="solid"/>
                      <a:round/>
                      <a:headEnd type="none" w="med" len="med"/>
                      <a:tailEnd type="none" w="med" len="med"/>
                    </a:lnL>
                    <a:lnR w="10365" cap="flat" cmpd="sng" algn="ctr">
                      <a:solidFill>
                        <a:srgbClr val="CBD5DC"/>
                      </a:solidFill>
                      <a:prstDash val="solid"/>
                      <a:round/>
                      <a:headEnd type="none" w="med" len="med"/>
                      <a:tailEnd type="none" w="med" len="med"/>
                    </a:lnR>
                    <a:lnT w="10365" cap="flat" cmpd="sng" algn="ctr">
                      <a:solidFill>
                        <a:srgbClr val="CBD5DC"/>
                      </a:solidFill>
                      <a:prstDash val="solid"/>
                      <a:round/>
                      <a:headEnd type="none" w="med" len="med"/>
                      <a:tailEnd type="none" w="med" len="med"/>
                    </a:lnT>
                    <a:lnB w="10365" cap="flat" cmpd="sng" algn="ctr">
                      <a:solidFill>
                        <a:srgbClr val="CBD5DC"/>
                      </a:solidFill>
                      <a:prstDash val="solid"/>
                      <a:round/>
                      <a:headEnd type="none" w="med" len="med"/>
                      <a:tailEnd type="none" w="med" len="med"/>
                    </a:lnB>
                    <a:solidFill>
                      <a:srgbClr val="E8F4F8"/>
                    </a:solidFill>
                  </a:tcPr>
                </a:tc>
                <a:tc>
                  <a:txBody>
                    <a:bodyPr/>
                    <a:lstStyle/>
                    <a:p>
                      <a:pPr marL="0" indent="0" algn="l">
                        <a:buNone/>
                      </a:pPr>
                      <a:r>
                        <a:rPr lang="en-US" sz="1200" b="0" i="0" dirty="0">
                          <a:solidFill>
                            <a:srgbClr val="003A4A"/>
                          </a:solidFill>
                          <a:latin typeface="Montserrat" pitchFamily="34" charset="0"/>
                          <a:ea typeface="Montserrat" pitchFamily="34" charset="-122"/>
                          <a:cs typeface="Montserrat" pitchFamily="34" charset="-120"/>
                        </a:rPr>
                        <a:t>Mode de défaillance</a:t>
                      </a:r>
                      <a:endParaRPr lang="en-US" sz="1200" b="0" i="0" dirty="0">
                        <a:latin typeface="Montserrat" charset="0"/>
                        <a:ea typeface="Montserrat" charset="0"/>
                        <a:cs typeface="Montserrat" charset="0"/>
                      </a:endParaRPr>
                    </a:p>
                  </a:txBody>
                  <a:tcPr marL="36576" marR="36576" marT="36576" marB="36576">
                    <a:lnL w="10365" cap="flat" cmpd="sng" algn="ctr">
                      <a:solidFill>
                        <a:srgbClr val="CBD5DC"/>
                      </a:solidFill>
                      <a:prstDash val="solid"/>
                      <a:round/>
                      <a:headEnd type="none" w="med" len="med"/>
                      <a:tailEnd type="none" w="med" len="med"/>
                    </a:lnL>
                    <a:lnR w="10365" cap="flat" cmpd="sng" algn="ctr">
                      <a:solidFill>
                        <a:srgbClr val="CBD5DC"/>
                      </a:solidFill>
                      <a:prstDash val="solid"/>
                      <a:round/>
                      <a:headEnd type="none" w="med" len="med"/>
                      <a:tailEnd type="none" w="med" len="med"/>
                    </a:lnR>
                    <a:lnT w="10365" cap="flat" cmpd="sng" algn="ctr">
                      <a:solidFill>
                        <a:srgbClr val="CBD5DC"/>
                      </a:solidFill>
                      <a:prstDash val="solid"/>
                      <a:round/>
                      <a:headEnd type="none" w="med" len="med"/>
                      <a:tailEnd type="none" w="med" len="med"/>
                    </a:lnT>
                    <a:lnB w="10365" cap="flat" cmpd="sng" algn="ctr">
                      <a:solidFill>
                        <a:srgbClr val="CBD5DC"/>
                      </a:solidFill>
                      <a:prstDash val="solid"/>
                      <a:round/>
                      <a:headEnd type="none" w="med" len="med"/>
                      <a:tailEnd type="none" w="med" len="med"/>
                    </a:lnB>
                    <a:solidFill>
                      <a:srgbClr val="E8F4F8"/>
                    </a:solidFill>
                  </a:tcPr>
                </a:tc>
                <a:tc>
                  <a:txBody>
                    <a:bodyPr/>
                    <a:lstStyle/>
                    <a:p>
                      <a:pPr marL="0" indent="0" algn="l">
                        <a:buNone/>
                      </a:pPr>
                      <a:r>
                        <a:rPr lang="en-US" sz="1200" b="0" i="0" dirty="0">
                          <a:solidFill>
                            <a:srgbClr val="003A4A"/>
                          </a:solidFill>
                          <a:latin typeface="Montserrat" pitchFamily="34" charset="0"/>
                          <a:ea typeface="Montserrat" pitchFamily="34" charset="-122"/>
                          <a:cs typeface="Montserrat" pitchFamily="34" charset="-120"/>
                        </a:rPr>
                        <a:t>Gravité (S)</a:t>
                      </a:r>
                      <a:endParaRPr lang="en-US" sz="1200" b="0" i="0" dirty="0">
                        <a:latin typeface="Montserrat" charset="0"/>
                        <a:ea typeface="Montserrat" charset="0"/>
                        <a:cs typeface="Montserrat" charset="0"/>
                      </a:endParaRPr>
                    </a:p>
                  </a:txBody>
                  <a:tcPr marL="36576" marR="36576" marT="36576" marB="36576">
                    <a:lnL w="10365" cap="flat" cmpd="sng" algn="ctr">
                      <a:solidFill>
                        <a:srgbClr val="CBD5DC"/>
                      </a:solidFill>
                      <a:prstDash val="solid"/>
                      <a:round/>
                      <a:headEnd type="none" w="med" len="med"/>
                      <a:tailEnd type="none" w="med" len="med"/>
                    </a:lnL>
                    <a:lnR w="10365" cap="flat" cmpd="sng" algn="ctr">
                      <a:solidFill>
                        <a:srgbClr val="CBD5DC"/>
                      </a:solidFill>
                      <a:prstDash val="solid"/>
                      <a:round/>
                      <a:headEnd type="none" w="med" len="med"/>
                      <a:tailEnd type="none" w="med" len="med"/>
                    </a:lnR>
                    <a:lnT w="10365" cap="flat" cmpd="sng" algn="ctr">
                      <a:solidFill>
                        <a:srgbClr val="CBD5DC"/>
                      </a:solidFill>
                      <a:prstDash val="solid"/>
                      <a:round/>
                      <a:headEnd type="none" w="med" len="med"/>
                      <a:tailEnd type="none" w="med" len="med"/>
                    </a:lnT>
                    <a:lnB w="10365" cap="flat" cmpd="sng" algn="ctr">
                      <a:solidFill>
                        <a:srgbClr val="CBD5DC"/>
                      </a:solidFill>
                      <a:prstDash val="solid"/>
                      <a:round/>
                      <a:headEnd type="none" w="med" len="med"/>
                      <a:tailEnd type="none" w="med" len="med"/>
                    </a:lnB>
                    <a:solidFill>
                      <a:srgbClr val="E8F4F8"/>
                    </a:solidFill>
                  </a:tcPr>
                </a:tc>
                <a:tc>
                  <a:txBody>
                    <a:bodyPr/>
                    <a:lstStyle/>
                    <a:p>
                      <a:pPr marL="0" indent="0" algn="l">
                        <a:buNone/>
                      </a:pPr>
                      <a:r>
                        <a:rPr lang="en-US" sz="1200" b="0" i="0" dirty="0">
                          <a:solidFill>
                            <a:srgbClr val="003A4A"/>
                          </a:solidFill>
                          <a:latin typeface="Montserrat" pitchFamily="34" charset="0"/>
                          <a:ea typeface="Montserrat" pitchFamily="34" charset="-122"/>
                          <a:cs typeface="Montserrat" pitchFamily="34" charset="-120"/>
                        </a:rPr>
                        <a:t>Occurrence (O)</a:t>
                      </a:r>
                      <a:endParaRPr lang="en-US" sz="1200" b="0" i="0" dirty="0">
                        <a:latin typeface="Montserrat" charset="0"/>
                        <a:ea typeface="Montserrat" charset="0"/>
                        <a:cs typeface="Montserrat" charset="0"/>
                      </a:endParaRPr>
                    </a:p>
                  </a:txBody>
                  <a:tcPr marL="36576" marR="36576" marT="36576" marB="36576">
                    <a:lnL w="10365" cap="flat" cmpd="sng" algn="ctr">
                      <a:solidFill>
                        <a:srgbClr val="CBD5DC"/>
                      </a:solidFill>
                      <a:prstDash val="solid"/>
                      <a:round/>
                      <a:headEnd type="none" w="med" len="med"/>
                      <a:tailEnd type="none" w="med" len="med"/>
                    </a:lnL>
                    <a:lnR w="10365" cap="flat" cmpd="sng" algn="ctr">
                      <a:solidFill>
                        <a:srgbClr val="CBD5DC"/>
                      </a:solidFill>
                      <a:prstDash val="solid"/>
                      <a:round/>
                      <a:headEnd type="none" w="med" len="med"/>
                      <a:tailEnd type="none" w="med" len="med"/>
                    </a:lnR>
                    <a:lnT w="10365" cap="flat" cmpd="sng" algn="ctr">
                      <a:solidFill>
                        <a:srgbClr val="CBD5DC"/>
                      </a:solidFill>
                      <a:prstDash val="solid"/>
                      <a:round/>
                      <a:headEnd type="none" w="med" len="med"/>
                      <a:tailEnd type="none" w="med" len="med"/>
                    </a:lnT>
                    <a:lnB w="10365" cap="flat" cmpd="sng" algn="ctr">
                      <a:solidFill>
                        <a:srgbClr val="CBD5DC"/>
                      </a:solidFill>
                      <a:prstDash val="solid"/>
                      <a:round/>
                      <a:headEnd type="none" w="med" len="med"/>
                      <a:tailEnd type="none" w="med" len="med"/>
                    </a:lnB>
                    <a:solidFill>
                      <a:srgbClr val="E8F4F8"/>
                    </a:solidFill>
                  </a:tcPr>
                </a:tc>
                <a:tc>
                  <a:txBody>
                    <a:bodyPr/>
                    <a:lstStyle/>
                    <a:p>
                      <a:pPr marL="0" indent="0" algn="l">
                        <a:buNone/>
                      </a:pPr>
                      <a:r>
                        <a:rPr lang="en-US" sz="1200" b="0" i="0" dirty="0">
                          <a:solidFill>
                            <a:srgbClr val="003A4A"/>
                          </a:solidFill>
                          <a:latin typeface="Montserrat" pitchFamily="34" charset="0"/>
                          <a:ea typeface="Montserrat" pitchFamily="34" charset="-122"/>
                          <a:cs typeface="Montserrat" pitchFamily="34" charset="-120"/>
                        </a:rPr>
                        <a:t>Détection (D)</a:t>
                      </a:r>
                      <a:endParaRPr lang="en-US" sz="1200" b="0" i="0" dirty="0">
                        <a:latin typeface="Montserrat" charset="0"/>
                        <a:ea typeface="Montserrat" charset="0"/>
                        <a:cs typeface="Montserrat" charset="0"/>
                      </a:endParaRPr>
                    </a:p>
                  </a:txBody>
                  <a:tcPr marL="36576" marR="36576" marT="36576" marB="36576">
                    <a:lnL w="10365" cap="flat" cmpd="sng" algn="ctr">
                      <a:solidFill>
                        <a:srgbClr val="CBD5DC"/>
                      </a:solidFill>
                      <a:prstDash val="solid"/>
                      <a:round/>
                      <a:headEnd type="none" w="med" len="med"/>
                      <a:tailEnd type="none" w="med" len="med"/>
                    </a:lnL>
                    <a:lnR w="10365" cap="flat" cmpd="sng" algn="ctr">
                      <a:solidFill>
                        <a:srgbClr val="CBD5DC"/>
                      </a:solidFill>
                      <a:prstDash val="solid"/>
                      <a:round/>
                      <a:headEnd type="none" w="med" len="med"/>
                      <a:tailEnd type="none" w="med" len="med"/>
                    </a:lnR>
                    <a:lnT w="10365" cap="flat" cmpd="sng" algn="ctr">
                      <a:solidFill>
                        <a:srgbClr val="CBD5DC"/>
                      </a:solidFill>
                      <a:prstDash val="solid"/>
                      <a:round/>
                      <a:headEnd type="none" w="med" len="med"/>
                      <a:tailEnd type="none" w="med" len="med"/>
                    </a:lnT>
                    <a:lnB w="10365" cap="flat" cmpd="sng" algn="ctr">
                      <a:solidFill>
                        <a:srgbClr val="CBD5DC"/>
                      </a:solidFill>
                      <a:prstDash val="solid"/>
                      <a:round/>
                      <a:headEnd type="none" w="med" len="med"/>
                      <a:tailEnd type="none" w="med" len="med"/>
                    </a:lnB>
                    <a:solidFill>
                      <a:srgbClr val="E8F4F8"/>
                    </a:solidFill>
                  </a:tcPr>
                </a:tc>
                <a:tc>
                  <a:txBody>
                    <a:bodyPr/>
                    <a:lstStyle/>
                    <a:p>
                      <a:pPr marL="0" indent="0" algn="l">
                        <a:buNone/>
                      </a:pPr>
                      <a:r>
                        <a:rPr lang="en-US" sz="1200" b="0" i="0" dirty="0">
                          <a:solidFill>
                            <a:srgbClr val="003A4A"/>
                          </a:solidFill>
                          <a:latin typeface="Montserrat" pitchFamily="34" charset="0"/>
                          <a:ea typeface="Montserrat" pitchFamily="34" charset="-122"/>
                          <a:cs typeface="Montserrat" pitchFamily="34" charset="-120"/>
                        </a:rPr>
                        <a:t>NPR</a:t>
                      </a:r>
                      <a:endParaRPr lang="en-US" sz="1200" b="0" i="0" dirty="0">
                        <a:latin typeface="Montserrat" charset="0"/>
                        <a:ea typeface="Montserrat" charset="0"/>
                        <a:cs typeface="Montserrat" charset="0"/>
                      </a:endParaRPr>
                    </a:p>
                  </a:txBody>
                  <a:tcPr marL="36576" marR="36576" marT="36576" marB="36576">
                    <a:lnL w="10365" cap="flat" cmpd="sng" algn="ctr">
                      <a:solidFill>
                        <a:srgbClr val="CBD5DC"/>
                      </a:solidFill>
                      <a:prstDash val="solid"/>
                      <a:round/>
                      <a:headEnd type="none" w="med" len="med"/>
                      <a:tailEnd type="none" w="med" len="med"/>
                    </a:lnL>
                    <a:lnR w="10365" cap="flat" cmpd="sng" algn="ctr">
                      <a:solidFill>
                        <a:srgbClr val="CBD5DC"/>
                      </a:solidFill>
                      <a:prstDash val="solid"/>
                      <a:round/>
                      <a:headEnd type="none" w="med" len="med"/>
                      <a:tailEnd type="none" w="med" len="med"/>
                    </a:lnR>
                    <a:lnT w="10365" cap="flat" cmpd="sng" algn="ctr">
                      <a:solidFill>
                        <a:srgbClr val="CBD5DC"/>
                      </a:solidFill>
                      <a:prstDash val="solid"/>
                      <a:round/>
                      <a:headEnd type="none" w="med" len="med"/>
                      <a:tailEnd type="none" w="med" len="med"/>
                    </a:lnT>
                    <a:lnB w="10365" cap="flat" cmpd="sng" algn="ctr">
                      <a:solidFill>
                        <a:srgbClr val="CBD5DC"/>
                      </a:solidFill>
                      <a:prstDash val="solid"/>
                      <a:round/>
                      <a:headEnd type="none" w="med" len="med"/>
                      <a:tailEnd type="none" w="med" len="med"/>
                    </a:lnB>
                    <a:solidFill>
                      <a:srgbClr val="E8F4F8"/>
                    </a:solidFill>
                  </a:tcPr>
                </a:tc>
                <a:tc>
                  <a:txBody>
                    <a:bodyPr/>
                    <a:lstStyle/>
                    <a:p>
                      <a:pPr marL="0" indent="0" algn="l">
                        <a:buNone/>
                      </a:pPr>
                      <a:r>
                        <a:rPr lang="en-US" sz="1200" b="0" i="0" dirty="0">
                          <a:solidFill>
                            <a:srgbClr val="003A4A"/>
                          </a:solidFill>
                          <a:latin typeface="Montserrat" pitchFamily="34" charset="0"/>
                          <a:ea typeface="Montserrat" pitchFamily="34" charset="-122"/>
                          <a:cs typeface="Montserrat" pitchFamily="34" charset="-120"/>
                        </a:rPr>
                        <a:t>Actions possibles</a:t>
                      </a:r>
                      <a:endParaRPr lang="en-US" sz="1200" b="0" i="0" dirty="0">
                        <a:latin typeface="Montserrat" charset="0"/>
                        <a:ea typeface="Montserrat" charset="0"/>
                        <a:cs typeface="Montserrat" charset="0"/>
                      </a:endParaRPr>
                    </a:p>
                  </a:txBody>
                  <a:tcPr marL="36576" marR="36576" marT="36576" marB="36576">
                    <a:lnL w="10365" cap="flat" cmpd="sng" algn="ctr">
                      <a:solidFill>
                        <a:srgbClr val="CBD5DC"/>
                      </a:solidFill>
                      <a:prstDash val="solid"/>
                      <a:round/>
                      <a:headEnd type="none" w="med" len="med"/>
                      <a:tailEnd type="none" w="med" len="med"/>
                    </a:lnL>
                    <a:lnR w="10365" cap="flat" cmpd="sng" algn="ctr">
                      <a:solidFill>
                        <a:srgbClr val="CBD5DC"/>
                      </a:solidFill>
                      <a:prstDash val="solid"/>
                      <a:round/>
                      <a:headEnd type="none" w="med" len="med"/>
                      <a:tailEnd type="none" w="med" len="med"/>
                    </a:lnR>
                    <a:lnT w="10365" cap="flat" cmpd="sng" algn="ctr">
                      <a:solidFill>
                        <a:srgbClr val="CBD5DC"/>
                      </a:solidFill>
                      <a:prstDash val="solid"/>
                      <a:round/>
                      <a:headEnd type="none" w="med" len="med"/>
                      <a:tailEnd type="none" w="med" len="med"/>
                    </a:lnT>
                    <a:lnB w="10365" cap="flat" cmpd="sng" algn="ctr">
                      <a:solidFill>
                        <a:srgbClr val="CBD5DC"/>
                      </a:solidFill>
                      <a:prstDash val="solid"/>
                      <a:round/>
                      <a:headEnd type="none" w="med" len="med"/>
                      <a:tailEnd type="none" w="med" len="med"/>
                    </a:lnB>
                    <a:solidFill>
                      <a:srgbClr val="E8F4F8"/>
                    </a:solidFill>
                  </a:tcPr>
                </a:tc>
                <a:extLst>
                  <a:ext uri="{0D108BD9-81ED-4DB2-BD59-A6C34878D82A}">
                    <a16:rowId xmlns:a16="http://schemas.microsoft.com/office/drawing/2014/main" val="10000"/>
                  </a:ext>
                </a:extLst>
              </a:tr>
              <a:tr h="730595">
                <a:tc>
                  <a:txBody>
                    <a:bodyPr/>
                    <a:lstStyle/>
                    <a:p>
                      <a:pPr marL="0" indent="0" algn="l">
                        <a:buNone/>
                      </a:pPr>
                      <a:r>
                        <a:rPr lang="en-US" sz="1200" b="0" i="0" dirty="0">
                          <a:solidFill>
                            <a:srgbClr val="003A4A"/>
                          </a:solidFill>
                          <a:latin typeface="Montserrat" pitchFamily="34" charset="0"/>
                          <a:ea typeface="Montserrat" pitchFamily="34" charset="-122"/>
                          <a:cs typeface="Montserrat" pitchFamily="34" charset="-120"/>
                        </a:rPr>
                        <a:t>Import via le port de Douala</a:t>
                      </a:r>
                      <a:endParaRPr lang="en-US" sz="1200" b="0" i="0" dirty="0">
                        <a:latin typeface="Montserrat" charset="0"/>
                        <a:ea typeface="Montserrat" charset="0"/>
                        <a:cs typeface="Montserrat" charset="0"/>
                      </a:endParaRPr>
                    </a:p>
                  </a:txBody>
                  <a:tcPr marL="36576" marR="36576" marT="36576" marB="36576">
                    <a:lnL w="10365" cap="flat" cmpd="sng" algn="ctr">
                      <a:solidFill>
                        <a:srgbClr val="CBD5DC"/>
                      </a:solidFill>
                      <a:prstDash val="solid"/>
                      <a:round/>
                      <a:headEnd type="none" w="med" len="med"/>
                      <a:tailEnd type="none" w="med" len="med"/>
                    </a:lnL>
                    <a:lnR w="10365" cap="flat" cmpd="sng" algn="ctr">
                      <a:solidFill>
                        <a:srgbClr val="CBD5DC"/>
                      </a:solidFill>
                      <a:prstDash val="solid"/>
                      <a:round/>
                      <a:headEnd type="none" w="med" len="med"/>
                      <a:tailEnd type="none" w="med" len="med"/>
                    </a:lnR>
                    <a:lnT w="10365" cap="flat" cmpd="sng" algn="ctr">
                      <a:solidFill>
                        <a:srgbClr val="CBD5DC"/>
                      </a:solidFill>
                      <a:prstDash val="solid"/>
                      <a:round/>
                      <a:headEnd type="none" w="med" len="med"/>
                      <a:tailEnd type="none" w="med" len="med"/>
                    </a:lnT>
                    <a:lnB w="10365" cap="flat" cmpd="sng" algn="ctr">
                      <a:solidFill>
                        <a:srgbClr val="CBD5DC"/>
                      </a:solidFill>
                      <a:prstDash val="solid"/>
                      <a:round/>
                      <a:headEnd type="none" w="med" len="med"/>
                      <a:tailEnd type="none" w="med" len="med"/>
                    </a:lnB>
                  </a:tcPr>
                </a:tc>
                <a:tc>
                  <a:txBody>
                    <a:bodyPr/>
                    <a:lstStyle/>
                    <a:p>
                      <a:pPr marL="0" indent="0" algn="l">
                        <a:buNone/>
                      </a:pPr>
                      <a:r>
                        <a:rPr lang="en-US" sz="1200" b="0" i="0" dirty="0">
                          <a:solidFill>
                            <a:srgbClr val="003A4A"/>
                          </a:solidFill>
                          <a:latin typeface="Montserrat" pitchFamily="34" charset="0"/>
                          <a:ea typeface="Montserrat" pitchFamily="34" charset="-122"/>
                          <a:cs typeface="Montserrat" pitchFamily="34" charset="-120"/>
                        </a:rPr>
                        <a:t>Congestion portuaire sévère</a:t>
                      </a:r>
                      <a:endParaRPr lang="en-US" sz="1200" b="0" i="0" dirty="0">
                        <a:latin typeface="Montserrat" charset="0"/>
                        <a:ea typeface="Montserrat" charset="0"/>
                        <a:cs typeface="Montserrat" charset="0"/>
                      </a:endParaRPr>
                    </a:p>
                  </a:txBody>
                  <a:tcPr marL="36576" marR="36576" marT="36576" marB="36576">
                    <a:lnL w="10365" cap="flat" cmpd="sng" algn="ctr">
                      <a:solidFill>
                        <a:srgbClr val="CBD5DC"/>
                      </a:solidFill>
                      <a:prstDash val="solid"/>
                      <a:round/>
                      <a:headEnd type="none" w="med" len="med"/>
                      <a:tailEnd type="none" w="med" len="med"/>
                    </a:lnL>
                    <a:lnR w="10365" cap="flat" cmpd="sng" algn="ctr">
                      <a:solidFill>
                        <a:srgbClr val="CBD5DC"/>
                      </a:solidFill>
                      <a:prstDash val="solid"/>
                      <a:round/>
                      <a:headEnd type="none" w="med" len="med"/>
                      <a:tailEnd type="none" w="med" len="med"/>
                    </a:lnR>
                    <a:lnT w="10365" cap="flat" cmpd="sng" algn="ctr">
                      <a:solidFill>
                        <a:srgbClr val="CBD5DC"/>
                      </a:solidFill>
                      <a:prstDash val="solid"/>
                      <a:round/>
                      <a:headEnd type="none" w="med" len="med"/>
                      <a:tailEnd type="none" w="med" len="med"/>
                    </a:lnT>
                    <a:lnB w="10365" cap="flat" cmpd="sng" algn="ctr">
                      <a:solidFill>
                        <a:srgbClr val="CBD5DC"/>
                      </a:solidFill>
                      <a:prstDash val="solid"/>
                      <a:round/>
                      <a:headEnd type="none" w="med" len="med"/>
                      <a:tailEnd type="none" w="med" len="med"/>
                    </a:lnB>
                  </a:tcPr>
                </a:tc>
                <a:tc>
                  <a:txBody>
                    <a:bodyPr/>
                    <a:lstStyle/>
                    <a:p>
                      <a:pPr marL="0" indent="0" algn="l">
                        <a:buNone/>
                      </a:pPr>
                      <a:r>
                        <a:rPr lang="en-US" sz="1200" b="0" i="0" dirty="0">
                          <a:solidFill>
                            <a:srgbClr val="003A4A"/>
                          </a:solidFill>
                          <a:latin typeface="Montserrat" pitchFamily="34" charset="0"/>
                          <a:ea typeface="Montserrat" pitchFamily="34" charset="-122"/>
                          <a:cs typeface="Montserrat" pitchFamily="34" charset="-120"/>
                        </a:rPr>
                        <a:t>5 : ruptures, ventes perdues</a:t>
                      </a:r>
                      <a:endParaRPr lang="en-US" sz="1200" b="0" i="0" dirty="0">
                        <a:latin typeface="Montserrat" charset="0"/>
                        <a:ea typeface="Montserrat" charset="0"/>
                        <a:cs typeface="Montserrat" charset="0"/>
                      </a:endParaRPr>
                    </a:p>
                  </a:txBody>
                  <a:tcPr marL="36576" marR="36576" marT="36576" marB="36576">
                    <a:lnL w="10365" cap="flat" cmpd="sng" algn="ctr">
                      <a:solidFill>
                        <a:srgbClr val="CBD5DC"/>
                      </a:solidFill>
                      <a:prstDash val="solid"/>
                      <a:round/>
                      <a:headEnd type="none" w="med" len="med"/>
                      <a:tailEnd type="none" w="med" len="med"/>
                    </a:lnL>
                    <a:lnR w="10365" cap="flat" cmpd="sng" algn="ctr">
                      <a:solidFill>
                        <a:srgbClr val="CBD5DC"/>
                      </a:solidFill>
                      <a:prstDash val="solid"/>
                      <a:round/>
                      <a:headEnd type="none" w="med" len="med"/>
                      <a:tailEnd type="none" w="med" len="med"/>
                    </a:lnR>
                    <a:lnT w="10365" cap="flat" cmpd="sng" algn="ctr">
                      <a:solidFill>
                        <a:srgbClr val="CBD5DC"/>
                      </a:solidFill>
                      <a:prstDash val="solid"/>
                      <a:round/>
                      <a:headEnd type="none" w="med" len="med"/>
                      <a:tailEnd type="none" w="med" len="med"/>
                    </a:lnT>
                    <a:lnB w="10365" cap="flat" cmpd="sng" algn="ctr">
                      <a:solidFill>
                        <a:srgbClr val="CBD5DC"/>
                      </a:solidFill>
                      <a:prstDash val="solid"/>
                      <a:round/>
                      <a:headEnd type="none" w="med" len="med"/>
                      <a:tailEnd type="none" w="med" len="med"/>
                    </a:lnB>
                  </a:tcPr>
                </a:tc>
                <a:tc>
                  <a:txBody>
                    <a:bodyPr/>
                    <a:lstStyle/>
                    <a:p>
                      <a:pPr marL="0" indent="0" algn="l">
                        <a:buNone/>
                      </a:pPr>
                      <a:r>
                        <a:rPr lang="en-US" sz="1200" b="0" i="0" dirty="0">
                          <a:solidFill>
                            <a:srgbClr val="003A4A"/>
                          </a:solidFill>
                          <a:latin typeface="Montserrat" pitchFamily="34" charset="0"/>
                          <a:ea typeface="Montserrat" pitchFamily="34" charset="-122"/>
                          <a:cs typeface="Montserrat" pitchFamily="34" charset="-120"/>
                        </a:rPr>
                        <a:t>3 : occasionnelle en haute saison</a:t>
                      </a:r>
                      <a:endParaRPr lang="en-US" sz="1200" b="0" i="0" dirty="0">
                        <a:latin typeface="Montserrat" charset="0"/>
                        <a:ea typeface="Montserrat" charset="0"/>
                        <a:cs typeface="Montserrat" charset="0"/>
                      </a:endParaRPr>
                    </a:p>
                  </a:txBody>
                  <a:tcPr marL="36576" marR="36576" marT="36576" marB="36576">
                    <a:lnL w="10365" cap="flat" cmpd="sng" algn="ctr">
                      <a:solidFill>
                        <a:srgbClr val="CBD5DC"/>
                      </a:solidFill>
                      <a:prstDash val="solid"/>
                      <a:round/>
                      <a:headEnd type="none" w="med" len="med"/>
                      <a:tailEnd type="none" w="med" len="med"/>
                    </a:lnL>
                    <a:lnR w="10365" cap="flat" cmpd="sng" algn="ctr">
                      <a:solidFill>
                        <a:srgbClr val="CBD5DC"/>
                      </a:solidFill>
                      <a:prstDash val="solid"/>
                      <a:round/>
                      <a:headEnd type="none" w="med" len="med"/>
                      <a:tailEnd type="none" w="med" len="med"/>
                    </a:lnR>
                    <a:lnT w="10365" cap="flat" cmpd="sng" algn="ctr">
                      <a:solidFill>
                        <a:srgbClr val="CBD5DC"/>
                      </a:solidFill>
                      <a:prstDash val="solid"/>
                      <a:round/>
                      <a:headEnd type="none" w="med" len="med"/>
                      <a:tailEnd type="none" w="med" len="med"/>
                    </a:lnT>
                    <a:lnB w="10365" cap="flat" cmpd="sng" algn="ctr">
                      <a:solidFill>
                        <a:srgbClr val="CBD5DC"/>
                      </a:solidFill>
                      <a:prstDash val="solid"/>
                      <a:round/>
                      <a:headEnd type="none" w="med" len="med"/>
                      <a:tailEnd type="none" w="med" len="med"/>
                    </a:lnB>
                  </a:tcPr>
                </a:tc>
                <a:tc>
                  <a:txBody>
                    <a:bodyPr/>
                    <a:lstStyle/>
                    <a:p>
                      <a:pPr marL="0" indent="0" algn="l">
                        <a:buNone/>
                      </a:pPr>
                      <a:r>
                        <a:rPr lang="en-US" sz="1200" b="0" i="0" dirty="0">
                          <a:solidFill>
                            <a:srgbClr val="003A4A"/>
                          </a:solidFill>
                          <a:latin typeface="Montserrat" pitchFamily="34" charset="0"/>
                          <a:ea typeface="Montserrat" pitchFamily="34" charset="-122"/>
                          <a:cs typeface="Montserrat" pitchFamily="34" charset="-120"/>
                        </a:rPr>
                        <a:t>3 : alerte partielle</a:t>
                      </a:r>
                      <a:endParaRPr lang="en-US" sz="1200" b="0" i="0" dirty="0">
                        <a:latin typeface="Montserrat" charset="0"/>
                        <a:ea typeface="Montserrat" charset="0"/>
                        <a:cs typeface="Montserrat" charset="0"/>
                      </a:endParaRPr>
                    </a:p>
                  </a:txBody>
                  <a:tcPr marL="36576" marR="36576" marT="36576" marB="36576">
                    <a:lnL w="10365" cap="flat" cmpd="sng" algn="ctr">
                      <a:solidFill>
                        <a:srgbClr val="CBD5DC"/>
                      </a:solidFill>
                      <a:prstDash val="solid"/>
                      <a:round/>
                      <a:headEnd type="none" w="med" len="med"/>
                      <a:tailEnd type="none" w="med" len="med"/>
                    </a:lnL>
                    <a:lnR w="10365" cap="flat" cmpd="sng" algn="ctr">
                      <a:solidFill>
                        <a:srgbClr val="CBD5DC"/>
                      </a:solidFill>
                      <a:prstDash val="solid"/>
                      <a:round/>
                      <a:headEnd type="none" w="med" len="med"/>
                      <a:tailEnd type="none" w="med" len="med"/>
                    </a:lnR>
                    <a:lnT w="10365" cap="flat" cmpd="sng" algn="ctr">
                      <a:solidFill>
                        <a:srgbClr val="CBD5DC"/>
                      </a:solidFill>
                      <a:prstDash val="solid"/>
                      <a:round/>
                      <a:headEnd type="none" w="med" len="med"/>
                      <a:tailEnd type="none" w="med" len="med"/>
                    </a:lnT>
                    <a:lnB w="10365" cap="flat" cmpd="sng" algn="ctr">
                      <a:solidFill>
                        <a:srgbClr val="CBD5DC"/>
                      </a:solidFill>
                      <a:prstDash val="solid"/>
                      <a:round/>
                      <a:headEnd type="none" w="med" len="med"/>
                      <a:tailEnd type="none" w="med" len="med"/>
                    </a:lnB>
                  </a:tcPr>
                </a:tc>
                <a:tc>
                  <a:txBody>
                    <a:bodyPr/>
                    <a:lstStyle/>
                    <a:p>
                      <a:pPr marL="0" indent="0" algn="l">
                        <a:buNone/>
                      </a:pPr>
                      <a:r>
                        <a:rPr lang="en-US" sz="1200" b="0" i="0" dirty="0">
                          <a:solidFill>
                            <a:srgbClr val="003A4A"/>
                          </a:solidFill>
                          <a:latin typeface="Montserrat" pitchFamily="34" charset="0"/>
                          <a:ea typeface="Montserrat" pitchFamily="34" charset="-122"/>
                          <a:cs typeface="Montserrat" pitchFamily="34" charset="-120"/>
                        </a:rPr>
                        <a:t>45</a:t>
                      </a:r>
                      <a:endParaRPr lang="en-US" sz="1200" b="0" i="0" dirty="0">
                        <a:latin typeface="Montserrat" charset="0"/>
                        <a:ea typeface="Montserrat" charset="0"/>
                        <a:cs typeface="Montserrat" charset="0"/>
                      </a:endParaRPr>
                    </a:p>
                  </a:txBody>
                  <a:tcPr marL="36576" marR="36576" marT="36576" marB="36576">
                    <a:lnL w="10365" cap="flat" cmpd="sng" algn="ctr">
                      <a:solidFill>
                        <a:srgbClr val="CBD5DC"/>
                      </a:solidFill>
                      <a:prstDash val="solid"/>
                      <a:round/>
                      <a:headEnd type="none" w="med" len="med"/>
                      <a:tailEnd type="none" w="med" len="med"/>
                    </a:lnL>
                    <a:lnR w="10365" cap="flat" cmpd="sng" algn="ctr">
                      <a:solidFill>
                        <a:srgbClr val="CBD5DC"/>
                      </a:solidFill>
                      <a:prstDash val="solid"/>
                      <a:round/>
                      <a:headEnd type="none" w="med" len="med"/>
                      <a:tailEnd type="none" w="med" len="med"/>
                    </a:lnR>
                    <a:lnT w="10365" cap="flat" cmpd="sng" algn="ctr">
                      <a:solidFill>
                        <a:srgbClr val="CBD5DC"/>
                      </a:solidFill>
                      <a:prstDash val="solid"/>
                      <a:round/>
                      <a:headEnd type="none" w="med" len="med"/>
                      <a:tailEnd type="none" w="med" len="med"/>
                    </a:lnT>
                    <a:lnB w="10365" cap="flat" cmpd="sng" algn="ctr">
                      <a:solidFill>
                        <a:srgbClr val="CBD5DC"/>
                      </a:solidFill>
                      <a:prstDash val="solid"/>
                      <a:round/>
                      <a:headEnd type="none" w="med" len="med"/>
                      <a:tailEnd type="none" w="med" len="med"/>
                    </a:lnB>
                  </a:tcPr>
                </a:tc>
                <a:tc>
                  <a:txBody>
                    <a:bodyPr/>
                    <a:lstStyle/>
                    <a:p>
                      <a:pPr marL="0" indent="0" algn="l">
                        <a:buNone/>
                      </a:pPr>
                      <a:r>
                        <a:rPr lang="en-US" sz="1200" b="0" i="0" dirty="0">
                          <a:solidFill>
                            <a:srgbClr val="003A4A"/>
                          </a:solidFill>
                          <a:latin typeface="Montserrat" pitchFamily="34" charset="0"/>
                          <a:ea typeface="Montserrat" pitchFamily="34" charset="-122"/>
                          <a:cs typeface="Montserrat" pitchFamily="34" charset="-120"/>
                        </a:rPr>
                        <a:t>Augmenter le stock avant saison ; développer un port secondaire ou itinéraire intérieur ; communiquer des délais réalistes.</a:t>
                      </a:r>
                      <a:endParaRPr lang="en-US" sz="1200" b="0" i="0" dirty="0">
                        <a:latin typeface="Montserrat" charset="0"/>
                        <a:ea typeface="Montserrat" charset="0"/>
                        <a:cs typeface="Montserrat" charset="0"/>
                      </a:endParaRPr>
                    </a:p>
                  </a:txBody>
                  <a:tcPr marL="36576" marR="36576" marT="36576" marB="36576">
                    <a:lnL w="10365" cap="flat" cmpd="sng" algn="ctr">
                      <a:solidFill>
                        <a:srgbClr val="CBD5DC"/>
                      </a:solidFill>
                      <a:prstDash val="solid"/>
                      <a:round/>
                      <a:headEnd type="none" w="med" len="med"/>
                      <a:tailEnd type="none" w="med" len="med"/>
                    </a:lnL>
                    <a:lnR w="10365" cap="flat" cmpd="sng" algn="ctr">
                      <a:solidFill>
                        <a:srgbClr val="CBD5DC"/>
                      </a:solidFill>
                      <a:prstDash val="solid"/>
                      <a:round/>
                      <a:headEnd type="none" w="med" len="med"/>
                      <a:tailEnd type="none" w="med" len="med"/>
                    </a:lnR>
                    <a:lnT w="10365" cap="flat" cmpd="sng" algn="ctr">
                      <a:solidFill>
                        <a:srgbClr val="CBD5DC"/>
                      </a:solidFill>
                      <a:prstDash val="solid"/>
                      <a:round/>
                      <a:headEnd type="none" w="med" len="med"/>
                      <a:tailEnd type="none" w="med" len="med"/>
                    </a:lnT>
                    <a:lnB w="10365" cap="flat" cmpd="sng" algn="ctr">
                      <a:solidFill>
                        <a:srgbClr val="CBD5DC"/>
                      </a:solidFill>
                      <a:prstDash val="solid"/>
                      <a:round/>
                      <a:headEnd type="none" w="med" len="med"/>
                      <a:tailEnd type="none" w="med" len="med"/>
                    </a:lnB>
                  </a:tcPr>
                </a:tc>
                <a:extLst>
                  <a:ext uri="{0D108BD9-81ED-4DB2-BD59-A6C34878D82A}">
                    <a16:rowId xmlns:a16="http://schemas.microsoft.com/office/drawing/2014/main" val="10001"/>
                  </a:ext>
                </a:extLst>
              </a:tr>
              <a:tr h="730595">
                <a:tc>
                  <a:txBody>
                    <a:bodyPr/>
                    <a:lstStyle/>
                    <a:p>
                      <a:pPr marL="0" indent="0" algn="l">
                        <a:buNone/>
                      </a:pPr>
                      <a:r>
                        <a:rPr lang="en-US" sz="1200" b="0" i="0" dirty="0">
                          <a:solidFill>
                            <a:srgbClr val="003A4A"/>
                          </a:solidFill>
                          <a:latin typeface="Montserrat" pitchFamily="34" charset="0"/>
                          <a:ea typeface="Montserrat" pitchFamily="34" charset="-122"/>
                          <a:cs typeface="Montserrat" pitchFamily="34" charset="-120"/>
                        </a:rPr>
                        <a:t>Ligne de production de l’usine</a:t>
                      </a:r>
                      <a:endParaRPr lang="en-US" sz="1200" b="0" i="0" dirty="0">
                        <a:latin typeface="Montserrat" charset="0"/>
                        <a:ea typeface="Montserrat" charset="0"/>
                        <a:cs typeface="Montserrat" charset="0"/>
                      </a:endParaRPr>
                    </a:p>
                  </a:txBody>
                  <a:tcPr marL="36576" marR="36576" marT="36576" marB="36576">
                    <a:lnL w="10365" cap="flat" cmpd="sng" algn="ctr">
                      <a:solidFill>
                        <a:srgbClr val="CBD5DC"/>
                      </a:solidFill>
                      <a:prstDash val="solid"/>
                      <a:round/>
                      <a:headEnd type="none" w="med" len="med"/>
                      <a:tailEnd type="none" w="med" len="med"/>
                    </a:lnL>
                    <a:lnR w="10365" cap="flat" cmpd="sng" algn="ctr">
                      <a:solidFill>
                        <a:srgbClr val="CBD5DC"/>
                      </a:solidFill>
                      <a:prstDash val="solid"/>
                      <a:round/>
                      <a:headEnd type="none" w="med" len="med"/>
                      <a:tailEnd type="none" w="med" len="med"/>
                    </a:lnR>
                    <a:lnT w="10365" cap="flat" cmpd="sng" algn="ctr">
                      <a:solidFill>
                        <a:srgbClr val="CBD5DC"/>
                      </a:solidFill>
                      <a:prstDash val="solid"/>
                      <a:round/>
                      <a:headEnd type="none" w="med" len="med"/>
                      <a:tailEnd type="none" w="med" len="med"/>
                    </a:lnT>
                    <a:lnB w="10365" cap="flat" cmpd="sng" algn="ctr">
                      <a:solidFill>
                        <a:srgbClr val="CBD5DC"/>
                      </a:solidFill>
                      <a:prstDash val="solid"/>
                      <a:round/>
                      <a:headEnd type="none" w="med" len="med"/>
                      <a:tailEnd type="none" w="med" len="med"/>
                    </a:lnB>
                  </a:tcPr>
                </a:tc>
                <a:tc>
                  <a:txBody>
                    <a:bodyPr/>
                    <a:lstStyle/>
                    <a:p>
                      <a:pPr marL="0" indent="0" algn="l">
                        <a:buNone/>
                      </a:pPr>
                      <a:r>
                        <a:rPr lang="en-US" sz="1200" b="0" i="0" dirty="0">
                          <a:solidFill>
                            <a:srgbClr val="003A4A"/>
                          </a:solidFill>
                          <a:latin typeface="Montserrat" pitchFamily="34" charset="0"/>
                          <a:ea typeface="Montserrat" pitchFamily="34" charset="-122"/>
                          <a:cs typeface="Montserrat" pitchFamily="34" charset="-120"/>
                        </a:rPr>
                        <a:t>Panne de machine critique</a:t>
                      </a:r>
                      <a:endParaRPr lang="en-US" sz="1200" b="0" i="0" dirty="0">
                        <a:latin typeface="Montserrat" charset="0"/>
                        <a:ea typeface="Montserrat" charset="0"/>
                        <a:cs typeface="Montserrat" charset="0"/>
                      </a:endParaRPr>
                    </a:p>
                  </a:txBody>
                  <a:tcPr marL="36576" marR="36576" marT="36576" marB="36576">
                    <a:lnL w="10365" cap="flat" cmpd="sng" algn="ctr">
                      <a:solidFill>
                        <a:srgbClr val="CBD5DC"/>
                      </a:solidFill>
                      <a:prstDash val="solid"/>
                      <a:round/>
                      <a:headEnd type="none" w="med" len="med"/>
                      <a:tailEnd type="none" w="med" len="med"/>
                    </a:lnL>
                    <a:lnR w="10365" cap="flat" cmpd="sng" algn="ctr">
                      <a:solidFill>
                        <a:srgbClr val="CBD5DC"/>
                      </a:solidFill>
                      <a:prstDash val="solid"/>
                      <a:round/>
                      <a:headEnd type="none" w="med" len="med"/>
                      <a:tailEnd type="none" w="med" len="med"/>
                    </a:lnR>
                    <a:lnT w="10365" cap="flat" cmpd="sng" algn="ctr">
                      <a:solidFill>
                        <a:srgbClr val="CBD5DC"/>
                      </a:solidFill>
                      <a:prstDash val="solid"/>
                      <a:round/>
                      <a:headEnd type="none" w="med" len="med"/>
                      <a:tailEnd type="none" w="med" len="med"/>
                    </a:lnT>
                    <a:lnB w="10365" cap="flat" cmpd="sng" algn="ctr">
                      <a:solidFill>
                        <a:srgbClr val="CBD5DC"/>
                      </a:solidFill>
                      <a:prstDash val="solid"/>
                      <a:round/>
                      <a:headEnd type="none" w="med" len="med"/>
                      <a:tailEnd type="none" w="med" len="med"/>
                    </a:lnB>
                  </a:tcPr>
                </a:tc>
                <a:tc>
                  <a:txBody>
                    <a:bodyPr/>
                    <a:lstStyle/>
                    <a:p>
                      <a:pPr marL="0" indent="0" algn="l">
                        <a:buNone/>
                      </a:pPr>
                      <a:r>
                        <a:rPr lang="en-US" sz="1200" b="0" i="0" dirty="0">
                          <a:solidFill>
                            <a:srgbClr val="003A4A"/>
                          </a:solidFill>
                          <a:latin typeface="Montserrat" pitchFamily="34" charset="0"/>
                          <a:ea typeface="Montserrat" pitchFamily="34" charset="-122"/>
                          <a:cs typeface="Montserrat" pitchFamily="34" charset="-120"/>
                        </a:rPr>
                        <a:t>4</a:t>
                      </a:r>
                      <a:endParaRPr lang="en-US" sz="1200" b="0" i="0" dirty="0">
                        <a:latin typeface="Montserrat" charset="0"/>
                        <a:ea typeface="Montserrat" charset="0"/>
                        <a:cs typeface="Montserrat" charset="0"/>
                      </a:endParaRPr>
                    </a:p>
                  </a:txBody>
                  <a:tcPr marL="36576" marR="36576" marT="36576" marB="36576">
                    <a:lnL w="10365" cap="flat" cmpd="sng" algn="ctr">
                      <a:solidFill>
                        <a:srgbClr val="CBD5DC"/>
                      </a:solidFill>
                      <a:prstDash val="solid"/>
                      <a:round/>
                      <a:headEnd type="none" w="med" len="med"/>
                      <a:tailEnd type="none" w="med" len="med"/>
                    </a:lnL>
                    <a:lnR w="10365" cap="flat" cmpd="sng" algn="ctr">
                      <a:solidFill>
                        <a:srgbClr val="CBD5DC"/>
                      </a:solidFill>
                      <a:prstDash val="solid"/>
                      <a:round/>
                      <a:headEnd type="none" w="med" len="med"/>
                      <a:tailEnd type="none" w="med" len="med"/>
                    </a:lnR>
                    <a:lnT w="10365" cap="flat" cmpd="sng" algn="ctr">
                      <a:solidFill>
                        <a:srgbClr val="CBD5DC"/>
                      </a:solidFill>
                      <a:prstDash val="solid"/>
                      <a:round/>
                      <a:headEnd type="none" w="med" len="med"/>
                      <a:tailEnd type="none" w="med" len="med"/>
                    </a:lnT>
                    <a:lnB w="10365" cap="flat" cmpd="sng" algn="ctr">
                      <a:solidFill>
                        <a:srgbClr val="CBD5DC"/>
                      </a:solidFill>
                      <a:prstDash val="solid"/>
                      <a:round/>
                      <a:headEnd type="none" w="med" len="med"/>
                      <a:tailEnd type="none" w="med" len="med"/>
                    </a:lnB>
                  </a:tcPr>
                </a:tc>
                <a:tc>
                  <a:txBody>
                    <a:bodyPr/>
                    <a:lstStyle/>
                    <a:p>
                      <a:pPr marL="0" indent="0" algn="l">
                        <a:buNone/>
                      </a:pPr>
                      <a:r>
                        <a:rPr lang="en-US" sz="1200" b="0" i="0" dirty="0">
                          <a:solidFill>
                            <a:srgbClr val="003A4A"/>
                          </a:solidFill>
                          <a:latin typeface="Montserrat" pitchFamily="34" charset="0"/>
                          <a:ea typeface="Montserrat" pitchFamily="34" charset="-122"/>
                          <a:cs typeface="Montserrat" pitchFamily="34" charset="-120"/>
                        </a:rPr>
                        <a:t>2</a:t>
                      </a:r>
                      <a:endParaRPr lang="en-US" sz="1200" b="0" i="0" dirty="0">
                        <a:latin typeface="Montserrat" charset="0"/>
                        <a:ea typeface="Montserrat" charset="0"/>
                        <a:cs typeface="Montserrat" charset="0"/>
                      </a:endParaRPr>
                    </a:p>
                  </a:txBody>
                  <a:tcPr marL="36576" marR="36576" marT="36576" marB="36576">
                    <a:lnL w="10365" cap="flat" cmpd="sng" algn="ctr">
                      <a:solidFill>
                        <a:srgbClr val="CBD5DC"/>
                      </a:solidFill>
                      <a:prstDash val="solid"/>
                      <a:round/>
                      <a:headEnd type="none" w="med" len="med"/>
                      <a:tailEnd type="none" w="med" len="med"/>
                    </a:lnL>
                    <a:lnR w="10365" cap="flat" cmpd="sng" algn="ctr">
                      <a:solidFill>
                        <a:srgbClr val="CBD5DC"/>
                      </a:solidFill>
                      <a:prstDash val="solid"/>
                      <a:round/>
                      <a:headEnd type="none" w="med" len="med"/>
                      <a:tailEnd type="none" w="med" len="med"/>
                    </a:lnR>
                    <a:lnT w="10365" cap="flat" cmpd="sng" algn="ctr">
                      <a:solidFill>
                        <a:srgbClr val="CBD5DC"/>
                      </a:solidFill>
                      <a:prstDash val="solid"/>
                      <a:round/>
                      <a:headEnd type="none" w="med" len="med"/>
                      <a:tailEnd type="none" w="med" len="med"/>
                    </a:lnT>
                    <a:lnB w="10365" cap="flat" cmpd="sng" algn="ctr">
                      <a:solidFill>
                        <a:srgbClr val="CBD5DC"/>
                      </a:solidFill>
                      <a:prstDash val="solid"/>
                      <a:round/>
                      <a:headEnd type="none" w="med" len="med"/>
                      <a:tailEnd type="none" w="med" len="med"/>
                    </a:lnB>
                  </a:tcPr>
                </a:tc>
                <a:tc>
                  <a:txBody>
                    <a:bodyPr/>
                    <a:lstStyle/>
                    <a:p>
                      <a:pPr marL="0" indent="0" algn="l">
                        <a:buNone/>
                      </a:pPr>
                      <a:r>
                        <a:rPr lang="en-US" sz="1200" b="0" i="0" dirty="0">
                          <a:solidFill>
                            <a:srgbClr val="003A4A"/>
                          </a:solidFill>
                          <a:latin typeface="Montserrat" pitchFamily="34" charset="0"/>
                          <a:ea typeface="Montserrat" pitchFamily="34" charset="-122"/>
                          <a:cs typeface="Montserrat" pitchFamily="34" charset="-120"/>
                        </a:rPr>
                        <a:t>2</a:t>
                      </a:r>
                      <a:endParaRPr lang="en-US" sz="1200" b="0" i="0" dirty="0">
                        <a:latin typeface="Montserrat" charset="0"/>
                        <a:ea typeface="Montserrat" charset="0"/>
                        <a:cs typeface="Montserrat" charset="0"/>
                      </a:endParaRPr>
                    </a:p>
                  </a:txBody>
                  <a:tcPr marL="36576" marR="36576" marT="36576" marB="36576">
                    <a:lnL w="10365" cap="flat" cmpd="sng" algn="ctr">
                      <a:solidFill>
                        <a:srgbClr val="CBD5DC"/>
                      </a:solidFill>
                      <a:prstDash val="solid"/>
                      <a:round/>
                      <a:headEnd type="none" w="med" len="med"/>
                      <a:tailEnd type="none" w="med" len="med"/>
                    </a:lnL>
                    <a:lnR w="10365" cap="flat" cmpd="sng" algn="ctr">
                      <a:solidFill>
                        <a:srgbClr val="CBD5DC"/>
                      </a:solidFill>
                      <a:prstDash val="solid"/>
                      <a:round/>
                      <a:headEnd type="none" w="med" len="med"/>
                      <a:tailEnd type="none" w="med" len="med"/>
                    </a:lnR>
                    <a:lnT w="10365" cap="flat" cmpd="sng" algn="ctr">
                      <a:solidFill>
                        <a:srgbClr val="CBD5DC"/>
                      </a:solidFill>
                      <a:prstDash val="solid"/>
                      <a:round/>
                      <a:headEnd type="none" w="med" len="med"/>
                      <a:tailEnd type="none" w="med" len="med"/>
                    </a:lnT>
                    <a:lnB w="10365" cap="flat" cmpd="sng" algn="ctr">
                      <a:solidFill>
                        <a:srgbClr val="CBD5DC"/>
                      </a:solidFill>
                      <a:prstDash val="solid"/>
                      <a:round/>
                      <a:headEnd type="none" w="med" len="med"/>
                      <a:tailEnd type="none" w="med" len="med"/>
                    </a:lnB>
                  </a:tcPr>
                </a:tc>
                <a:tc>
                  <a:txBody>
                    <a:bodyPr/>
                    <a:lstStyle/>
                    <a:p>
                      <a:pPr marL="0" indent="0" algn="l">
                        <a:buNone/>
                      </a:pPr>
                      <a:r>
                        <a:rPr lang="en-US" sz="1200" b="0" i="0" dirty="0">
                          <a:solidFill>
                            <a:srgbClr val="003A4A"/>
                          </a:solidFill>
                          <a:latin typeface="Montserrat" pitchFamily="34" charset="0"/>
                          <a:ea typeface="Montserrat" pitchFamily="34" charset="-122"/>
                          <a:cs typeface="Montserrat" pitchFamily="34" charset="-120"/>
                        </a:rPr>
                        <a:t>16</a:t>
                      </a:r>
                      <a:endParaRPr lang="en-US" sz="1200" b="0" i="0" dirty="0">
                        <a:latin typeface="Montserrat" charset="0"/>
                        <a:ea typeface="Montserrat" charset="0"/>
                        <a:cs typeface="Montserrat" charset="0"/>
                      </a:endParaRPr>
                    </a:p>
                  </a:txBody>
                  <a:tcPr marL="36576" marR="36576" marT="36576" marB="36576">
                    <a:lnL w="10365" cap="flat" cmpd="sng" algn="ctr">
                      <a:solidFill>
                        <a:srgbClr val="CBD5DC"/>
                      </a:solidFill>
                      <a:prstDash val="solid"/>
                      <a:round/>
                      <a:headEnd type="none" w="med" len="med"/>
                      <a:tailEnd type="none" w="med" len="med"/>
                    </a:lnL>
                    <a:lnR w="10365" cap="flat" cmpd="sng" algn="ctr">
                      <a:solidFill>
                        <a:srgbClr val="CBD5DC"/>
                      </a:solidFill>
                      <a:prstDash val="solid"/>
                      <a:round/>
                      <a:headEnd type="none" w="med" len="med"/>
                      <a:tailEnd type="none" w="med" len="med"/>
                    </a:lnR>
                    <a:lnT w="10365" cap="flat" cmpd="sng" algn="ctr">
                      <a:solidFill>
                        <a:srgbClr val="CBD5DC"/>
                      </a:solidFill>
                      <a:prstDash val="solid"/>
                      <a:round/>
                      <a:headEnd type="none" w="med" len="med"/>
                      <a:tailEnd type="none" w="med" len="med"/>
                    </a:lnT>
                    <a:lnB w="10365" cap="flat" cmpd="sng" algn="ctr">
                      <a:solidFill>
                        <a:srgbClr val="CBD5DC"/>
                      </a:solidFill>
                      <a:prstDash val="solid"/>
                      <a:round/>
                      <a:headEnd type="none" w="med" len="med"/>
                      <a:tailEnd type="none" w="med" len="med"/>
                    </a:lnB>
                  </a:tcPr>
                </a:tc>
                <a:tc>
                  <a:txBody>
                    <a:bodyPr/>
                    <a:lstStyle/>
                    <a:p>
                      <a:pPr marL="0" indent="0" algn="l">
                        <a:buNone/>
                      </a:pPr>
                      <a:r>
                        <a:rPr lang="en-US" sz="1200" b="0" i="0" dirty="0">
                          <a:solidFill>
                            <a:srgbClr val="003A4A"/>
                          </a:solidFill>
                          <a:latin typeface="Montserrat" pitchFamily="34" charset="0"/>
                          <a:ea typeface="Montserrat" pitchFamily="34" charset="-122"/>
                          <a:cs typeface="Montserrat" pitchFamily="34" charset="-120"/>
                        </a:rPr>
                        <a:t>Plan de maintenance préventive ; stock de pièces critiques ; former les opérateurs à plusieurs postes.</a:t>
                      </a:r>
                      <a:endParaRPr lang="en-US" sz="1200" b="0" i="0" dirty="0">
                        <a:latin typeface="Montserrat" charset="0"/>
                        <a:ea typeface="Montserrat" charset="0"/>
                        <a:cs typeface="Montserrat" charset="0"/>
                      </a:endParaRPr>
                    </a:p>
                  </a:txBody>
                  <a:tcPr marL="36576" marR="36576" marT="36576" marB="36576">
                    <a:lnL w="10365" cap="flat" cmpd="sng" algn="ctr">
                      <a:solidFill>
                        <a:srgbClr val="CBD5DC"/>
                      </a:solidFill>
                      <a:prstDash val="solid"/>
                      <a:round/>
                      <a:headEnd type="none" w="med" len="med"/>
                      <a:tailEnd type="none" w="med" len="med"/>
                    </a:lnL>
                    <a:lnR w="10365" cap="flat" cmpd="sng" algn="ctr">
                      <a:solidFill>
                        <a:srgbClr val="CBD5DC"/>
                      </a:solidFill>
                      <a:prstDash val="solid"/>
                      <a:round/>
                      <a:headEnd type="none" w="med" len="med"/>
                      <a:tailEnd type="none" w="med" len="med"/>
                    </a:lnR>
                    <a:lnT w="10365" cap="flat" cmpd="sng" algn="ctr">
                      <a:solidFill>
                        <a:srgbClr val="CBD5DC"/>
                      </a:solidFill>
                      <a:prstDash val="solid"/>
                      <a:round/>
                      <a:headEnd type="none" w="med" len="med"/>
                      <a:tailEnd type="none" w="med" len="med"/>
                    </a:lnT>
                    <a:lnB w="10365" cap="flat" cmpd="sng" algn="ctr">
                      <a:solidFill>
                        <a:srgbClr val="CBD5DC"/>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7" name="Text 4"/>
          <p:cNvSpPr/>
          <p:nvPr/>
        </p:nvSpPr>
        <p:spPr>
          <a:xfrm>
            <a:off x="881476" y="6236628"/>
            <a:ext cx="10364773" cy="209892"/>
          </a:xfrm>
          <a:prstGeom prst="rect">
            <a:avLst/>
          </a:prstGeom>
          <a:noFill/>
          <a:ln/>
        </p:spPr>
        <p:txBody>
          <a:bodyPr wrap="square" lIns="0" tIns="0" rIns="0" bIns="0" rtlCol="0" anchor="t">
            <a:normAutofit fontScale="92500"/>
          </a:bodyPr>
          <a:lstStyle/>
          <a:p>
            <a:pPr marL="0" indent="0" algn="l">
              <a:buNone/>
            </a:pPr>
            <a:r>
              <a:rPr lang="en-US" sz="1200" b="0" i="0" dirty="0">
                <a:solidFill>
                  <a:srgbClr val="003A4A"/>
                </a:solidFill>
                <a:latin typeface="Montserrat" pitchFamily="34" charset="0"/>
                <a:ea typeface="Montserrat" pitchFamily="34" charset="-122"/>
                <a:cs typeface="Montserrat" pitchFamily="34" charset="-120"/>
              </a:rPr>
              <a:t>Interprétation : se concentrer d’abord sur les éléments à NPR élevé comme la congestion portuaire ; leur impact sur l’entreprise est très important.</a:t>
            </a:r>
            <a:endParaRPr lang="en-US" sz="1200" b="0" i="0" dirty="0">
              <a:latin typeface="Montserrat"/>
              <a:ea typeface="Montserrat"/>
              <a:cs typeface="Montserrat"/>
            </a:endParaRPr>
          </a:p>
        </p:txBody>
      </p:sp>
      <p:sp>
        <p:nvSpPr>
          <p:cNvPr id="8" name="Title 7">
            <a:extLst>
              <a:ext uri="{FF2B5EF4-FFF2-40B4-BE49-F238E27FC236}">
                <a16:creationId xmlns:a16="http://schemas.microsoft.com/office/drawing/2014/main" id="{68B9A515-64C8-0EA1-B187-772087CD7C16}"/>
              </a:ext>
            </a:extLst>
          </p:cNvPr>
          <p:cNvSpPr>
            <a:spLocks noGrp="1"/>
          </p:cNvSpPr>
          <p:nvPr>
            <p:ph type="title"/>
          </p:nvPr>
        </p:nvSpPr>
        <p:spPr>
          <a:xfrm>
            <a:off x="603253" y="539751"/>
            <a:ext cx="7977530" cy="717551"/>
          </a:xfrm>
        </p:spPr>
        <p:txBody>
          <a:bodyPr/>
          <a:lstStyle/>
          <a:p>
            <a:r>
              <a:rPr lang="en-GB" dirty="0" err="1"/>
              <a:t>Méthodes</a:t>
            </a:r>
            <a:r>
              <a:rPr lang="en-GB" dirty="0"/>
              <a:t> </a:t>
            </a:r>
            <a:r>
              <a:rPr lang="en-GB" dirty="0" err="1"/>
              <a:t>d’évaluation</a:t>
            </a:r>
            <a:r>
              <a:rPr lang="en-GB" dirty="0"/>
              <a:t> des </a:t>
            </a:r>
            <a:r>
              <a:rPr lang="en-GB" dirty="0" err="1"/>
              <a:t>risques</a:t>
            </a:r>
            <a:br>
              <a:rPr lang="en-GB" dirty="0"/>
            </a:br>
            <a:endParaRPr lang="en-GB" dirty="0"/>
          </a:p>
        </p:txBody>
      </p:sp>
    </p:spTree>
    <p:extLst>
      <p:ext uri="{BB962C8B-B14F-4D97-AF65-F5344CB8AC3E}">
        <p14:creationId xmlns:p14="http://schemas.microsoft.com/office/powerpoint/2010/main" val="2245139579"/>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3" name="Text 1"/>
          <p:cNvSpPr/>
          <p:nvPr/>
        </p:nvSpPr>
        <p:spPr>
          <a:xfrm>
            <a:off x="2460738" y="411480"/>
            <a:ext cx="3673239" cy="283525"/>
          </a:xfrm>
          <a:prstGeom prst="rect">
            <a:avLst/>
          </a:prstGeom>
          <a:noFill/>
          <a:ln/>
        </p:spPr>
        <p:txBody>
          <a:bodyPr wrap="square" lIns="0" tIns="0" rIns="0" bIns="0" rtlCol="0" anchor="t">
            <a:normAutofit/>
          </a:bodyPr>
          <a:lstStyle/>
          <a:p>
            <a:pPr marL="0" indent="0" algn="l">
              <a:buNone/>
            </a:pPr>
            <a:r>
              <a:rPr lang="en-US" sz="1800" b="0" i="0" dirty="0">
                <a:solidFill>
                  <a:srgbClr val="2DB7C4"/>
                </a:solidFill>
                <a:latin typeface="Montserrat" pitchFamily="34" charset="0"/>
                <a:ea typeface="Montserrat" pitchFamily="34" charset="-122"/>
                <a:cs typeface="Montserrat" pitchFamily="34" charset="-120"/>
              </a:rPr>
              <a:t>Principaux leviers d’atténuation</a:t>
            </a:r>
            <a:endParaRPr lang="en-US" sz="1800" b="0" i="0" dirty="0">
              <a:latin typeface="Montserrat"/>
              <a:ea typeface="Montserrat"/>
              <a:cs typeface="Montserrat"/>
            </a:endParaRPr>
          </a:p>
        </p:txBody>
      </p:sp>
      <p:sp>
        <p:nvSpPr>
          <p:cNvPr id="4" name="Shape 2"/>
          <p:cNvSpPr/>
          <p:nvPr/>
        </p:nvSpPr>
        <p:spPr>
          <a:xfrm>
            <a:off x="2774633" y="826642"/>
            <a:ext cx="3392094" cy="5619878"/>
          </a:xfrm>
          <a:prstGeom prst="rect">
            <a:avLst/>
          </a:prstGeom>
          <a:solidFill>
            <a:srgbClr val="F7F7F7"/>
          </a:solidFill>
          <a:ln w="10126">
            <a:solidFill>
              <a:srgbClr val="D9D9D9"/>
            </a:solidFill>
            <a:prstDash val="solid"/>
          </a:ln>
        </p:spPr>
        <p:txBody>
          <a:bodyPr/>
          <a:lstStyle/>
          <a:p>
            <a:endParaRPr lang="en-GB" sz="1800" b="0" i="0">
              <a:latin typeface="Montserrat"/>
              <a:ea typeface="Montserrat"/>
              <a:cs typeface="Montserrat"/>
            </a:endParaRPr>
          </a:p>
        </p:txBody>
      </p:sp>
      <p:sp>
        <p:nvSpPr>
          <p:cNvPr id="5" name="Text 3"/>
          <p:cNvSpPr/>
          <p:nvPr/>
        </p:nvSpPr>
        <p:spPr>
          <a:xfrm>
            <a:off x="2784759" y="836768"/>
            <a:ext cx="3371842" cy="210587"/>
          </a:xfrm>
          <a:prstGeom prst="rect">
            <a:avLst/>
          </a:prstGeom>
          <a:noFill/>
          <a:ln/>
        </p:spPr>
        <p:txBody>
          <a:bodyPr wrap="square" lIns="0" tIns="0" rIns="0" bIns="0" rtlCol="0" anchor="t">
            <a:normAutofit/>
          </a:bodyPr>
          <a:lstStyle/>
          <a:p>
            <a:pPr marL="0" indent="0" algn="l">
              <a:buNone/>
            </a:pPr>
            <a:r>
              <a:rPr lang="en-US" sz="1200" b="0" i="0" dirty="0">
                <a:solidFill>
                  <a:srgbClr val="2DB7C4"/>
                </a:solidFill>
                <a:latin typeface="Montserrat" pitchFamily="34" charset="0"/>
                <a:ea typeface="Montserrat" pitchFamily="34" charset="-122"/>
                <a:cs typeface="Montserrat" pitchFamily="34" charset="-120"/>
              </a:rPr>
              <a:t>Mesures structurelles et de redondance</a:t>
            </a:r>
            <a:endParaRPr lang="en-US" sz="1200" b="0" i="0" dirty="0">
              <a:latin typeface="Montserrat"/>
              <a:ea typeface="Montserrat"/>
              <a:cs typeface="Montserrat"/>
            </a:endParaRPr>
          </a:p>
        </p:txBody>
      </p:sp>
      <p:sp>
        <p:nvSpPr>
          <p:cNvPr id="6" name="Text 4"/>
          <p:cNvSpPr/>
          <p:nvPr/>
        </p:nvSpPr>
        <p:spPr>
          <a:xfrm>
            <a:off x="2784759" y="1047355"/>
            <a:ext cx="3371842" cy="502182"/>
          </a:xfrm>
          <a:prstGeom prst="rect">
            <a:avLst/>
          </a:prstGeom>
          <a:noFill/>
          <a:ln/>
        </p:spPr>
        <p:txBody>
          <a:bodyPr wrap="square" lIns="0" tIns="0" rIns="0" bIns="0" rtlCol="0" anchor="t">
            <a:normAutofit fontScale="77500" lnSpcReduction="20000"/>
          </a:bodyPr>
          <a:lstStyle/>
          <a:p>
            <a:pPr marL="0" indent="0" algn="l">
              <a:buNone/>
            </a:pPr>
            <a:r>
              <a:rPr lang="en-US" sz="1200" b="0" i="0" dirty="0">
                <a:solidFill>
                  <a:srgbClr val="003A4A"/>
                </a:solidFill>
                <a:latin typeface="Montserrat" pitchFamily="34" charset="0"/>
                <a:ea typeface="Montserrat" pitchFamily="34" charset="-122"/>
                <a:cs typeface="Montserrat" pitchFamily="34" charset="-120"/>
              </a:rPr>
              <a:t>Fournisseurs multiples</a:t>
            </a:r>
            <a:endParaRPr lang="en-US" sz="1200" b="0" i="0" dirty="0">
              <a:latin typeface="Montserrat"/>
              <a:ea typeface="Montserrat"/>
              <a:cs typeface="Montserrat"/>
            </a:endParaRPr>
          </a:p>
          <a:p>
            <a:pPr marL="0" indent="0" algn="l">
              <a:buNone/>
            </a:pPr>
            <a:r>
              <a:rPr lang="en-US" sz="1200" b="0" i="0" dirty="0">
                <a:solidFill>
                  <a:srgbClr val="003A4A"/>
                </a:solidFill>
                <a:latin typeface="Montserrat" pitchFamily="34" charset="0"/>
                <a:ea typeface="Montserrat" pitchFamily="34" charset="-122"/>
                <a:cs typeface="Montserrat" pitchFamily="34" charset="-120"/>
              </a:rPr>
              <a:t>Réduire la dépendance à une source unique.</a:t>
            </a:r>
            <a:endParaRPr lang="en-US" sz="1200" b="0" i="0" dirty="0">
              <a:latin typeface="Montserrat"/>
              <a:ea typeface="Montserrat"/>
              <a:cs typeface="Montserrat"/>
            </a:endParaRPr>
          </a:p>
        </p:txBody>
      </p:sp>
      <p:sp>
        <p:nvSpPr>
          <p:cNvPr id="7" name="Text 5"/>
          <p:cNvSpPr/>
          <p:nvPr/>
        </p:nvSpPr>
        <p:spPr>
          <a:xfrm>
            <a:off x="2784759" y="1549537"/>
            <a:ext cx="3371842" cy="502182"/>
          </a:xfrm>
          <a:prstGeom prst="rect">
            <a:avLst/>
          </a:prstGeom>
          <a:noFill/>
          <a:ln/>
        </p:spPr>
        <p:txBody>
          <a:bodyPr wrap="square" lIns="0" tIns="0" rIns="0" bIns="0" rtlCol="0" anchor="t">
            <a:normAutofit fontScale="77500" lnSpcReduction="20000"/>
          </a:bodyPr>
          <a:lstStyle/>
          <a:p>
            <a:pPr marL="0" indent="0" algn="l">
              <a:buNone/>
            </a:pPr>
            <a:r>
              <a:rPr lang="en-US" sz="1200" b="0" i="0" dirty="0">
                <a:solidFill>
                  <a:srgbClr val="003A4A"/>
                </a:solidFill>
                <a:latin typeface="Montserrat" pitchFamily="34" charset="0"/>
                <a:ea typeface="Montserrat" pitchFamily="34" charset="-122"/>
                <a:cs typeface="Montserrat" pitchFamily="34" charset="-120"/>
              </a:rPr>
              <a:t>Sites et itinéraires alternatifs</a:t>
            </a:r>
            <a:endParaRPr lang="en-US" sz="1200" b="0" i="0" dirty="0">
              <a:latin typeface="Montserrat"/>
              <a:ea typeface="Montserrat"/>
              <a:cs typeface="Montserrat"/>
            </a:endParaRPr>
          </a:p>
          <a:p>
            <a:pPr marL="0" indent="0" algn="l">
              <a:buNone/>
            </a:pPr>
            <a:r>
              <a:rPr lang="en-US" sz="1200" b="0" i="0" dirty="0">
                <a:solidFill>
                  <a:srgbClr val="003A4A"/>
                </a:solidFill>
                <a:latin typeface="Montserrat" pitchFamily="34" charset="0"/>
                <a:ea typeface="Montserrat" pitchFamily="34" charset="-122"/>
                <a:cs typeface="Montserrat" pitchFamily="34" charset="-120"/>
              </a:rPr>
              <a:t>Contourner les nœuds bloqués.</a:t>
            </a:r>
            <a:endParaRPr lang="en-US" sz="1200" b="0" i="0" dirty="0">
              <a:latin typeface="Montserrat"/>
              <a:ea typeface="Montserrat"/>
              <a:cs typeface="Montserrat"/>
            </a:endParaRPr>
          </a:p>
        </p:txBody>
      </p:sp>
      <p:sp>
        <p:nvSpPr>
          <p:cNvPr id="8" name="Text 6"/>
          <p:cNvSpPr/>
          <p:nvPr/>
        </p:nvSpPr>
        <p:spPr>
          <a:xfrm>
            <a:off x="2784759" y="2051719"/>
            <a:ext cx="3371842" cy="502182"/>
          </a:xfrm>
          <a:prstGeom prst="rect">
            <a:avLst/>
          </a:prstGeom>
          <a:noFill/>
          <a:ln/>
        </p:spPr>
        <p:txBody>
          <a:bodyPr wrap="square" lIns="0" tIns="0" rIns="0" bIns="0" rtlCol="0" anchor="t">
            <a:normAutofit fontScale="77500" lnSpcReduction="20000"/>
          </a:bodyPr>
          <a:lstStyle/>
          <a:p>
            <a:pPr marL="0" indent="0" algn="l">
              <a:buNone/>
            </a:pPr>
            <a:r>
              <a:rPr lang="en-US" sz="1200" b="0" i="0" dirty="0">
                <a:solidFill>
                  <a:srgbClr val="003A4A"/>
                </a:solidFill>
                <a:latin typeface="Montserrat" pitchFamily="34" charset="0"/>
                <a:ea typeface="Montserrat" pitchFamily="34" charset="-122"/>
                <a:cs typeface="Montserrat" pitchFamily="34" charset="-120"/>
              </a:rPr>
              <a:t>Stock stratégique</a:t>
            </a:r>
            <a:endParaRPr lang="en-US" sz="1200" b="0" i="0" dirty="0">
              <a:latin typeface="Montserrat"/>
              <a:ea typeface="Montserrat"/>
              <a:cs typeface="Montserrat"/>
            </a:endParaRPr>
          </a:p>
          <a:p>
            <a:pPr marL="0" indent="0" algn="l">
              <a:buNone/>
            </a:pPr>
            <a:r>
              <a:rPr lang="en-US" sz="1200" b="0" i="0" dirty="0">
                <a:solidFill>
                  <a:srgbClr val="003A4A"/>
                </a:solidFill>
                <a:latin typeface="Montserrat" pitchFamily="34" charset="0"/>
                <a:ea typeface="Montserrat" pitchFamily="34" charset="-122"/>
                <a:cs typeface="Montserrat" pitchFamily="34" charset="-120"/>
              </a:rPr>
              <a:t>Tampons pour les SKU et nœuds critiques.</a:t>
            </a:r>
            <a:endParaRPr lang="en-US" sz="1200" b="0" i="0" dirty="0">
              <a:latin typeface="Montserrat"/>
              <a:ea typeface="Montserrat"/>
              <a:cs typeface="Montserrat"/>
            </a:endParaRPr>
          </a:p>
        </p:txBody>
      </p:sp>
      <p:sp>
        <p:nvSpPr>
          <p:cNvPr id="9" name="Text 7"/>
          <p:cNvSpPr/>
          <p:nvPr/>
        </p:nvSpPr>
        <p:spPr>
          <a:xfrm>
            <a:off x="2784759" y="2553900"/>
            <a:ext cx="3371842" cy="502182"/>
          </a:xfrm>
          <a:prstGeom prst="rect">
            <a:avLst/>
          </a:prstGeom>
          <a:noFill/>
          <a:ln/>
        </p:spPr>
        <p:txBody>
          <a:bodyPr wrap="square" lIns="0" tIns="0" rIns="0" bIns="0" rtlCol="0" anchor="t">
            <a:normAutofit fontScale="77500" lnSpcReduction="20000"/>
          </a:bodyPr>
          <a:lstStyle/>
          <a:p>
            <a:pPr marL="0" indent="0" algn="l">
              <a:buNone/>
            </a:pPr>
            <a:r>
              <a:rPr lang="en-US" sz="1200" b="0" i="0" dirty="0">
                <a:solidFill>
                  <a:srgbClr val="003A4A"/>
                </a:solidFill>
                <a:latin typeface="Montserrat" pitchFamily="34" charset="0"/>
                <a:ea typeface="Montserrat" pitchFamily="34" charset="-122"/>
                <a:cs typeface="Montserrat" pitchFamily="34" charset="-120"/>
              </a:rPr>
              <a:t>Assurances et réserves</a:t>
            </a:r>
            <a:endParaRPr lang="en-US" sz="1200" b="0" i="0" dirty="0">
              <a:latin typeface="Montserrat"/>
              <a:ea typeface="Montserrat"/>
              <a:cs typeface="Montserrat"/>
            </a:endParaRPr>
          </a:p>
          <a:p>
            <a:pPr marL="0" indent="0" algn="l">
              <a:buNone/>
            </a:pPr>
            <a:r>
              <a:rPr lang="en-US" sz="1200" b="0" i="0" dirty="0">
                <a:solidFill>
                  <a:srgbClr val="003A4A"/>
                </a:solidFill>
                <a:latin typeface="Montserrat" pitchFamily="34" charset="0"/>
                <a:ea typeface="Montserrat" pitchFamily="34" charset="-122"/>
                <a:cs typeface="Montserrat" pitchFamily="34" charset="-120"/>
              </a:rPr>
              <a:t>Couvrir transport, interruption et volatilité.</a:t>
            </a:r>
            <a:endParaRPr lang="en-US" sz="1200" b="0" i="0" dirty="0">
              <a:latin typeface="Montserrat"/>
              <a:ea typeface="Montserrat"/>
              <a:cs typeface="Montserrat"/>
            </a:endParaRPr>
          </a:p>
        </p:txBody>
      </p:sp>
      <p:sp>
        <p:nvSpPr>
          <p:cNvPr id="10" name="Shape 8"/>
          <p:cNvSpPr/>
          <p:nvPr/>
        </p:nvSpPr>
        <p:spPr>
          <a:xfrm>
            <a:off x="6338863" y="826642"/>
            <a:ext cx="3392094" cy="5619878"/>
          </a:xfrm>
          <a:prstGeom prst="rect">
            <a:avLst/>
          </a:prstGeom>
          <a:solidFill>
            <a:srgbClr val="F7F7F7"/>
          </a:solidFill>
          <a:ln w="10126">
            <a:solidFill>
              <a:srgbClr val="D9D9D9"/>
            </a:solidFill>
            <a:prstDash val="solid"/>
          </a:ln>
        </p:spPr>
        <p:txBody>
          <a:bodyPr/>
          <a:lstStyle/>
          <a:p>
            <a:endParaRPr lang="en-GB" sz="1800" b="0" i="0">
              <a:latin typeface="Montserrat"/>
              <a:ea typeface="Montserrat"/>
              <a:cs typeface="Montserrat"/>
            </a:endParaRPr>
          </a:p>
        </p:txBody>
      </p:sp>
      <p:sp>
        <p:nvSpPr>
          <p:cNvPr id="11" name="Text 9"/>
          <p:cNvSpPr/>
          <p:nvPr/>
        </p:nvSpPr>
        <p:spPr>
          <a:xfrm>
            <a:off x="6348989" y="836768"/>
            <a:ext cx="3371842" cy="210587"/>
          </a:xfrm>
          <a:prstGeom prst="rect">
            <a:avLst/>
          </a:prstGeom>
          <a:noFill/>
          <a:ln/>
        </p:spPr>
        <p:txBody>
          <a:bodyPr wrap="square" lIns="0" tIns="0" rIns="0" bIns="0" rtlCol="0" anchor="t">
            <a:normAutofit/>
          </a:bodyPr>
          <a:lstStyle/>
          <a:p>
            <a:pPr marL="0" indent="0" algn="l">
              <a:buNone/>
            </a:pPr>
            <a:r>
              <a:rPr lang="en-US" sz="1200" b="0" i="0" dirty="0">
                <a:solidFill>
                  <a:srgbClr val="2DB7C4"/>
                </a:solidFill>
                <a:latin typeface="Montserrat" pitchFamily="34" charset="0"/>
                <a:ea typeface="Montserrat" pitchFamily="34" charset="-122"/>
                <a:cs typeface="Montserrat" pitchFamily="34" charset="-120"/>
              </a:rPr>
              <a:t>Processus, information et gouvernance</a:t>
            </a:r>
            <a:endParaRPr lang="en-US" sz="1200" b="0" i="0" dirty="0">
              <a:latin typeface="Montserrat"/>
              <a:ea typeface="Montserrat"/>
              <a:cs typeface="Montserrat"/>
            </a:endParaRPr>
          </a:p>
        </p:txBody>
      </p:sp>
      <p:sp>
        <p:nvSpPr>
          <p:cNvPr id="12" name="Text 10"/>
          <p:cNvSpPr/>
          <p:nvPr/>
        </p:nvSpPr>
        <p:spPr>
          <a:xfrm>
            <a:off x="6348989" y="1047355"/>
            <a:ext cx="3371842" cy="502182"/>
          </a:xfrm>
          <a:prstGeom prst="rect">
            <a:avLst/>
          </a:prstGeom>
          <a:noFill/>
          <a:ln/>
        </p:spPr>
        <p:txBody>
          <a:bodyPr wrap="square" lIns="0" tIns="0" rIns="0" bIns="0" rtlCol="0" anchor="t">
            <a:normAutofit fontScale="77500" lnSpcReduction="20000"/>
          </a:bodyPr>
          <a:lstStyle/>
          <a:p>
            <a:pPr marL="0" indent="0" algn="l">
              <a:buNone/>
            </a:pPr>
            <a:r>
              <a:rPr lang="en-US" sz="1200" b="0" i="0" dirty="0">
                <a:solidFill>
                  <a:srgbClr val="003A4A"/>
                </a:solidFill>
                <a:latin typeface="Montserrat" pitchFamily="34" charset="0"/>
                <a:ea typeface="Montserrat" pitchFamily="34" charset="-122"/>
                <a:cs typeface="Montserrat" pitchFamily="34" charset="-120"/>
              </a:rPr>
              <a:t>Visibilité accrue</a:t>
            </a:r>
            <a:endParaRPr lang="en-US" sz="1200" b="0" i="0" dirty="0">
              <a:latin typeface="Montserrat"/>
              <a:ea typeface="Montserrat"/>
              <a:cs typeface="Montserrat"/>
            </a:endParaRPr>
          </a:p>
          <a:p>
            <a:pPr marL="0" indent="0" algn="l">
              <a:buNone/>
            </a:pPr>
            <a:r>
              <a:rPr lang="en-US" sz="1200" b="0" i="0" dirty="0">
                <a:solidFill>
                  <a:srgbClr val="003A4A"/>
                </a:solidFill>
                <a:latin typeface="Montserrat" pitchFamily="34" charset="0"/>
                <a:ea typeface="Montserrat" pitchFamily="34" charset="-122"/>
                <a:cs typeface="Montserrat" pitchFamily="34" charset="-120"/>
              </a:rPr>
              <a:t>Suivre stocks, expéditions et délais.</a:t>
            </a:r>
            <a:endParaRPr lang="en-US" sz="1200" b="0" i="0" dirty="0">
              <a:latin typeface="Montserrat"/>
              <a:ea typeface="Montserrat"/>
              <a:cs typeface="Montserrat"/>
            </a:endParaRPr>
          </a:p>
        </p:txBody>
      </p:sp>
      <p:sp>
        <p:nvSpPr>
          <p:cNvPr id="13" name="Text 11"/>
          <p:cNvSpPr/>
          <p:nvPr/>
        </p:nvSpPr>
        <p:spPr>
          <a:xfrm>
            <a:off x="6348989" y="1549537"/>
            <a:ext cx="3371842" cy="502182"/>
          </a:xfrm>
          <a:prstGeom prst="rect">
            <a:avLst/>
          </a:prstGeom>
          <a:noFill/>
          <a:ln/>
        </p:spPr>
        <p:txBody>
          <a:bodyPr wrap="square" lIns="0" tIns="0" rIns="0" bIns="0" rtlCol="0" anchor="t">
            <a:normAutofit fontScale="77500" lnSpcReduction="20000"/>
          </a:bodyPr>
          <a:lstStyle/>
          <a:p>
            <a:pPr marL="0" indent="0" algn="l">
              <a:buNone/>
            </a:pPr>
            <a:r>
              <a:rPr lang="en-US" sz="1200" b="0" i="0" dirty="0">
                <a:solidFill>
                  <a:srgbClr val="003A4A"/>
                </a:solidFill>
                <a:latin typeface="Montserrat" pitchFamily="34" charset="0"/>
                <a:ea typeface="Montserrat" pitchFamily="34" charset="-122"/>
                <a:cs typeface="Montserrat" pitchFamily="34" charset="-120"/>
              </a:rPr>
              <a:t>Alerte précoce</a:t>
            </a:r>
            <a:endParaRPr lang="en-US" sz="1200" b="0" i="0" dirty="0">
              <a:latin typeface="Montserrat"/>
              <a:ea typeface="Montserrat"/>
              <a:cs typeface="Montserrat"/>
            </a:endParaRPr>
          </a:p>
          <a:p>
            <a:pPr marL="0" indent="0" algn="l">
              <a:buNone/>
            </a:pPr>
            <a:r>
              <a:rPr lang="en-US" sz="1200" b="0" i="0" dirty="0">
                <a:solidFill>
                  <a:srgbClr val="003A4A"/>
                </a:solidFill>
                <a:latin typeface="Montserrat" pitchFamily="34" charset="0"/>
                <a:ea typeface="Montserrat" pitchFamily="34" charset="-122"/>
                <a:cs typeface="Montserrat" pitchFamily="34" charset="-120"/>
              </a:rPr>
              <a:t>Tableaux de bord de livraison et qualité.</a:t>
            </a:r>
            <a:endParaRPr lang="en-US" sz="1200" b="0" i="0" dirty="0">
              <a:latin typeface="Montserrat"/>
              <a:ea typeface="Montserrat"/>
              <a:cs typeface="Montserrat"/>
            </a:endParaRPr>
          </a:p>
        </p:txBody>
      </p:sp>
      <p:sp>
        <p:nvSpPr>
          <p:cNvPr id="14" name="Text 12"/>
          <p:cNvSpPr/>
          <p:nvPr/>
        </p:nvSpPr>
        <p:spPr>
          <a:xfrm>
            <a:off x="6348989" y="2051719"/>
            <a:ext cx="3371842" cy="753272"/>
          </a:xfrm>
          <a:prstGeom prst="rect">
            <a:avLst/>
          </a:prstGeom>
          <a:noFill/>
          <a:ln/>
        </p:spPr>
        <p:txBody>
          <a:bodyPr wrap="square" lIns="0" tIns="0" rIns="0" bIns="0" rtlCol="0" anchor="t">
            <a:normAutofit lnSpcReduction="10000"/>
          </a:bodyPr>
          <a:lstStyle/>
          <a:p>
            <a:pPr marL="0" indent="0" algn="l">
              <a:buNone/>
            </a:pPr>
            <a:r>
              <a:rPr lang="en-US" sz="1200" b="0" i="0" dirty="0">
                <a:solidFill>
                  <a:srgbClr val="003A4A"/>
                </a:solidFill>
                <a:latin typeface="Montserrat" pitchFamily="34" charset="0"/>
                <a:ea typeface="Montserrat" pitchFamily="34" charset="-122"/>
                <a:cs typeface="Montserrat" pitchFamily="34" charset="-120"/>
              </a:rPr>
              <a:t>Scénarios</a:t>
            </a:r>
            <a:endParaRPr lang="en-US" sz="1200" b="0" i="0" dirty="0">
              <a:latin typeface="Montserrat"/>
              <a:ea typeface="Montserrat"/>
              <a:cs typeface="Montserrat"/>
            </a:endParaRPr>
          </a:p>
          <a:p>
            <a:pPr marL="0" indent="0" algn="l">
              <a:buNone/>
            </a:pPr>
            <a:r>
              <a:rPr lang="en-US" sz="1200" b="0" i="0" dirty="0">
                <a:solidFill>
                  <a:srgbClr val="003A4A"/>
                </a:solidFill>
                <a:latin typeface="Montserrat" pitchFamily="34" charset="0"/>
                <a:ea typeface="Montserrat" pitchFamily="34" charset="-122"/>
                <a:cs typeface="Montserrat" pitchFamily="34" charset="-120"/>
              </a:rPr>
              <a:t>Tester port fermé, fournisseur défaillant, choc de demande.</a:t>
            </a:r>
            <a:endParaRPr lang="en-US" sz="1200" b="0" i="0" dirty="0">
              <a:latin typeface="Montserrat"/>
              <a:ea typeface="Montserrat"/>
              <a:cs typeface="Montserrat"/>
            </a:endParaRPr>
          </a:p>
        </p:txBody>
      </p:sp>
      <p:sp>
        <p:nvSpPr>
          <p:cNvPr id="15" name="Text 13"/>
          <p:cNvSpPr/>
          <p:nvPr/>
        </p:nvSpPr>
        <p:spPr>
          <a:xfrm>
            <a:off x="6348989" y="2804991"/>
            <a:ext cx="3371842" cy="502182"/>
          </a:xfrm>
          <a:prstGeom prst="rect">
            <a:avLst/>
          </a:prstGeom>
          <a:noFill/>
          <a:ln/>
        </p:spPr>
        <p:txBody>
          <a:bodyPr wrap="square" lIns="0" tIns="0" rIns="0" bIns="0" rtlCol="0" anchor="t">
            <a:normAutofit fontScale="77500" lnSpcReduction="20000"/>
          </a:bodyPr>
          <a:lstStyle/>
          <a:p>
            <a:pPr marL="0" indent="0" algn="l">
              <a:buNone/>
            </a:pPr>
            <a:r>
              <a:rPr lang="en-US" sz="1200" b="0" i="0" dirty="0">
                <a:solidFill>
                  <a:srgbClr val="003A4A"/>
                </a:solidFill>
                <a:latin typeface="Montserrat" pitchFamily="34" charset="0"/>
                <a:ea typeface="Montserrat" pitchFamily="34" charset="-122"/>
                <a:cs typeface="Montserrat" pitchFamily="34" charset="-120"/>
              </a:rPr>
              <a:t>Continuité d’activité</a:t>
            </a:r>
            <a:endParaRPr lang="en-US" sz="1200" b="0" i="0" dirty="0">
              <a:latin typeface="Montserrat"/>
              <a:ea typeface="Montserrat"/>
              <a:cs typeface="Montserrat"/>
            </a:endParaRPr>
          </a:p>
          <a:p>
            <a:pPr marL="0" indent="0" algn="l">
              <a:buNone/>
            </a:pPr>
            <a:r>
              <a:rPr lang="en-US" sz="1200" b="0" i="0" dirty="0">
                <a:solidFill>
                  <a:srgbClr val="003A4A"/>
                </a:solidFill>
                <a:latin typeface="Montserrat" pitchFamily="34" charset="0"/>
                <a:ea typeface="Montserrat" pitchFamily="34" charset="-122"/>
                <a:cs typeface="Montserrat" pitchFamily="34" charset="-120"/>
              </a:rPr>
              <a:t>Rôles et actions pour perturbations majeures.</a:t>
            </a:r>
            <a:endParaRPr lang="en-US" sz="1200" b="0" i="0" dirty="0">
              <a:latin typeface="Montserrat"/>
              <a:ea typeface="Montserrat"/>
              <a:cs typeface="Montserrat"/>
            </a:endParaRPr>
          </a:p>
        </p:txBody>
      </p:sp>
      <p:sp>
        <p:nvSpPr>
          <p:cNvPr id="16" name="Title 15">
            <a:extLst>
              <a:ext uri="{FF2B5EF4-FFF2-40B4-BE49-F238E27FC236}">
                <a16:creationId xmlns:a16="http://schemas.microsoft.com/office/drawing/2014/main" id="{5E8CE647-E784-8BC4-2B2F-AC60F9B2FE8C}"/>
              </a:ext>
            </a:extLst>
          </p:cNvPr>
          <p:cNvSpPr>
            <a:spLocks noGrp="1"/>
          </p:cNvSpPr>
          <p:nvPr>
            <p:ph type="title"/>
          </p:nvPr>
        </p:nvSpPr>
        <p:spPr/>
        <p:txBody>
          <a:bodyPr/>
          <a:lstStyle/>
          <a:p>
            <a:endParaRPr lang="en-GB"/>
          </a:p>
        </p:txBody>
      </p:sp>
      <p:sp>
        <p:nvSpPr>
          <p:cNvPr id="17" name="Text Placeholder 16">
            <a:extLst>
              <a:ext uri="{FF2B5EF4-FFF2-40B4-BE49-F238E27FC236}">
                <a16:creationId xmlns:a16="http://schemas.microsoft.com/office/drawing/2014/main" id="{46AEED1B-5348-0460-3451-EE9C714A5024}"/>
              </a:ext>
            </a:extLst>
          </p:cNvPr>
          <p:cNvSpPr>
            <a:spLocks noGrp="1"/>
          </p:cNvSpPr>
          <p:nvPr>
            <p:ph type="body" sz="half" idx="1"/>
          </p:nvPr>
        </p:nvSpPr>
        <p:spPr/>
        <p:txBody>
          <a:bodyPr>
            <a:normAutofit/>
          </a:bodyPr>
          <a:lstStyle/>
          <a:p>
            <a:endParaRPr lang="en-GB" sz="1800" b="0" i="0">
              <a:latin typeface="Montserrat"/>
              <a:ea typeface="Montserrat"/>
              <a:cs typeface="Montserrat"/>
            </a:endParaRPr>
          </a:p>
        </p:txBody>
      </p:sp>
    </p:spTree>
    <p:extLst>
      <p:ext uri="{BB962C8B-B14F-4D97-AF65-F5344CB8AC3E}">
        <p14:creationId xmlns:p14="http://schemas.microsoft.com/office/powerpoint/2010/main" val="1022375170"/>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3" name="Text 1"/>
          <p:cNvSpPr/>
          <p:nvPr/>
        </p:nvSpPr>
        <p:spPr>
          <a:xfrm>
            <a:off x="609585" y="566906"/>
            <a:ext cx="8123144" cy="583918"/>
          </a:xfrm>
          <a:prstGeom prst="rect">
            <a:avLst/>
          </a:prstGeom>
          <a:noFill/>
          <a:ln/>
        </p:spPr>
        <p:txBody>
          <a:bodyPr wrap="square" lIns="0" tIns="0" rIns="0" bIns="0" rtlCol="0" anchor="t">
            <a:normAutofit/>
          </a:bodyPr>
          <a:lstStyle/>
          <a:p>
            <a:pPr marL="0" indent="0" algn="l">
              <a:buNone/>
            </a:pPr>
            <a:endParaRPr lang="en-US" sz="2000" b="0" i="0" dirty="0">
              <a:latin typeface="Montserrat"/>
              <a:ea typeface="Montserrat"/>
              <a:cs typeface="Montserrat"/>
            </a:endParaRPr>
          </a:p>
        </p:txBody>
      </p:sp>
      <p:sp>
        <p:nvSpPr>
          <p:cNvPr id="4" name="Text 2"/>
          <p:cNvSpPr/>
          <p:nvPr/>
        </p:nvSpPr>
        <p:spPr>
          <a:xfrm>
            <a:off x="633914" y="1819898"/>
            <a:ext cx="6328286" cy="437939"/>
          </a:xfrm>
          <a:prstGeom prst="rect">
            <a:avLst/>
          </a:prstGeom>
          <a:noFill/>
          <a:ln/>
        </p:spPr>
        <p:txBody>
          <a:bodyPr wrap="square" lIns="0" tIns="0" rIns="0" bIns="0" rtlCol="0" anchor="t">
            <a:normAutofit/>
          </a:bodyPr>
          <a:lstStyle/>
          <a:p>
            <a:pPr marL="0" indent="0" algn="l">
              <a:buNone/>
            </a:pPr>
            <a:r>
              <a:rPr lang="en-US" sz="2000" b="0" i="0" dirty="0">
                <a:solidFill>
                  <a:srgbClr val="2DB7C4"/>
                </a:solidFill>
                <a:latin typeface="Montserrat" pitchFamily="34" charset="0"/>
                <a:ea typeface="Montserrat" pitchFamily="34" charset="-122"/>
                <a:cs typeface="Montserrat" pitchFamily="34" charset="-120"/>
              </a:rPr>
              <a:t>Où positionner le stock stratégique</a:t>
            </a:r>
            <a:endParaRPr lang="en-US" sz="2000" b="0" i="0" dirty="0">
              <a:latin typeface="Montserrat"/>
              <a:ea typeface="Montserrat"/>
              <a:cs typeface="Montserrat"/>
            </a:endParaRPr>
          </a:p>
        </p:txBody>
      </p:sp>
      <p:graphicFrame>
        <p:nvGraphicFramePr>
          <p:cNvPr id="5" name="Table 0"/>
          <p:cNvGraphicFramePr>
            <a:graphicFrameLocks noGrp="1"/>
          </p:cNvGraphicFramePr>
          <p:nvPr/>
        </p:nvGraphicFramePr>
        <p:xfrm>
          <a:off x="633914" y="2537631"/>
          <a:ext cx="10948196" cy="3753462"/>
        </p:xfrm>
        <a:graphic>
          <a:graphicData uri="http://schemas.openxmlformats.org/drawingml/2006/table">
            <a:tbl>
              <a:tblPr/>
              <a:tblGrid>
                <a:gridCol w="2362189">
                  <a:extLst>
                    <a:ext uri="{9D8B030D-6E8A-4147-A177-3AD203B41FA5}">
                      <a16:colId xmlns:a16="http://schemas.microsoft.com/office/drawing/2014/main" val="20000"/>
                    </a:ext>
                  </a:extLst>
                </a:gridCol>
                <a:gridCol w="3484105">
                  <a:extLst>
                    <a:ext uri="{9D8B030D-6E8A-4147-A177-3AD203B41FA5}">
                      <a16:colId xmlns:a16="http://schemas.microsoft.com/office/drawing/2014/main" val="20001"/>
                    </a:ext>
                  </a:extLst>
                </a:gridCol>
                <a:gridCol w="5101902">
                  <a:extLst>
                    <a:ext uri="{9D8B030D-6E8A-4147-A177-3AD203B41FA5}">
                      <a16:colId xmlns:a16="http://schemas.microsoft.com/office/drawing/2014/main" val="20002"/>
                    </a:ext>
                  </a:extLst>
                </a:gridCol>
              </a:tblGrid>
              <a:tr h="708816">
                <a:tc>
                  <a:txBody>
                    <a:bodyPr/>
                    <a:lstStyle/>
                    <a:p>
                      <a:pPr marL="0" indent="0" algn="l">
                        <a:buNone/>
                      </a:pPr>
                      <a:r>
                        <a:rPr lang="en-US" sz="1800" b="0" i="0" dirty="0">
                          <a:solidFill>
                            <a:srgbClr val="003A4A"/>
                          </a:solidFill>
                          <a:latin typeface="Montserrat" pitchFamily="34" charset="0"/>
                          <a:ea typeface="Montserrat" pitchFamily="34" charset="-122"/>
                          <a:cs typeface="Montserrat" pitchFamily="34" charset="-120"/>
                        </a:rPr>
                        <a:t>Nœud</a:t>
                      </a:r>
                      <a:endParaRPr lang="en-US" sz="1800" b="0" i="0" dirty="0">
                        <a:latin typeface="Montserrat" charset="0"/>
                        <a:ea typeface="Montserrat" charset="0"/>
                        <a:cs typeface="Montserrat" charset="0"/>
                      </a:endParaRPr>
                    </a:p>
                  </a:txBody>
                  <a:tcPr marL="36576" marR="36576" marT="36576" marB="36576">
                    <a:lnL w="12165" cap="flat" cmpd="sng" algn="ctr">
                      <a:solidFill>
                        <a:srgbClr val="CBD5DC"/>
                      </a:solidFill>
                      <a:prstDash val="solid"/>
                      <a:round/>
                      <a:headEnd type="none" w="med" len="med"/>
                      <a:tailEnd type="none" w="med" len="med"/>
                    </a:lnL>
                    <a:lnR w="12165" cap="flat" cmpd="sng" algn="ctr">
                      <a:solidFill>
                        <a:srgbClr val="CBD5DC"/>
                      </a:solidFill>
                      <a:prstDash val="solid"/>
                      <a:round/>
                      <a:headEnd type="none" w="med" len="med"/>
                      <a:tailEnd type="none" w="med" len="med"/>
                    </a:lnR>
                    <a:lnT w="12165" cap="flat" cmpd="sng" algn="ctr">
                      <a:solidFill>
                        <a:srgbClr val="CBD5DC"/>
                      </a:solidFill>
                      <a:prstDash val="solid"/>
                      <a:round/>
                      <a:headEnd type="none" w="med" len="med"/>
                      <a:tailEnd type="none" w="med" len="med"/>
                    </a:lnT>
                    <a:lnB w="12165" cap="flat" cmpd="sng" algn="ctr">
                      <a:solidFill>
                        <a:srgbClr val="CBD5DC"/>
                      </a:solidFill>
                      <a:prstDash val="solid"/>
                      <a:round/>
                      <a:headEnd type="none" w="med" len="med"/>
                      <a:tailEnd type="none" w="med" len="med"/>
                    </a:lnB>
                    <a:solidFill>
                      <a:srgbClr val="E8F4F8"/>
                    </a:solidFill>
                  </a:tcPr>
                </a:tc>
                <a:tc>
                  <a:txBody>
                    <a:bodyPr/>
                    <a:lstStyle/>
                    <a:p>
                      <a:pPr marL="0" indent="0" algn="l">
                        <a:buNone/>
                      </a:pPr>
                      <a:r>
                        <a:rPr lang="en-US" sz="1800" b="0" i="0" dirty="0">
                          <a:solidFill>
                            <a:srgbClr val="003A4A"/>
                          </a:solidFill>
                          <a:latin typeface="Montserrat" pitchFamily="34" charset="0"/>
                          <a:ea typeface="Montserrat" pitchFamily="34" charset="-122"/>
                          <a:cs typeface="Montserrat" pitchFamily="34" charset="-120"/>
                        </a:rPr>
                        <a:t>Risque traité</a:t>
                      </a:r>
                      <a:endParaRPr lang="en-US" sz="1800" b="0" i="0" dirty="0">
                        <a:latin typeface="Montserrat" charset="0"/>
                        <a:ea typeface="Montserrat" charset="0"/>
                        <a:cs typeface="Montserrat" charset="0"/>
                      </a:endParaRPr>
                    </a:p>
                  </a:txBody>
                  <a:tcPr marL="36576" marR="36576" marT="36576" marB="36576">
                    <a:lnL w="12165" cap="flat" cmpd="sng" algn="ctr">
                      <a:solidFill>
                        <a:srgbClr val="CBD5DC"/>
                      </a:solidFill>
                      <a:prstDash val="solid"/>
                      <a:round/>
                      <a:headEnd type="none" w="med" len="med"/>
                      <a:tailEnd type="none" w="med" len="med"/>
                    </a:lnL>
                    <a:lnR w="12165" cap="flat" cmpd="sng" algn="ctr">
                      <a:solidFill>
                        <a:srgbClr val="CBD5DC"/>
                      </a:solidFill>
                      <a:prstDash val="solid"/>
                      <a:round/>
                      <a:headEnd type="none" w="med" len="med"/>
                      <a:tailEnd type="none" w="med" len="med"/>
                    </a:lnR>
                    <a:lnT w="12165" cap="flat" cmpd="sng" algn="ctr">
                      <a:solidFill>
                        <a:srgbClr val="CBD5DC"/>
                      </a:solidFill>
                      <a:prstDash val="solid"/>
                      <a:round/>
                      <a:headEnd type="none" w="med" len="med"/>
                      <a:tailEnd type="none" w="med" len="med"/>
                    </a:lnT>
                    <a:lnB w="12165" cap="flat" cmpd="sng" algn="ctr">
                      <a:solidFill>
                        <a:srgbClr val="CBD5DC"/>
                      </a:solidFill>
                      <a:prstDash val="solid"/>
                      <a:round/>
                      <a:headEnd type="none" w="med" len="med"/>
                      <a:tailEnd type="none" w="med" len="med"/>
                    </a:lnB>
                    <a:solidFill>
                      <a:srgbClr val="E8F4F8"/>
                    </a:solidFill>
                  </a:tcPr>
                </a:tc>
                <a:tc>
                  <a:txBody>
                    <a:bodyPr/>
                    <a:lstStyle/>
                    <a:p>
                      <a:pPr marL="0" indent="0" algn="l">
                        <a:buNone/>
                      </a:pPr>
                      <a:r>
                        <a:rPr lang="en-US" sz="1800" b="0" i="0" dirty="0">
                          <a:solidFill>
                            <a:srgbClr val="003A4A"/>
                          </a:solidFill>
                          <a:latin typeface="Montserrat" pitchFamily="34" charset="0"/>
                          <a:ea typeface="Montserrat" pitchFamily="34" charset="-122"/>
                          <a:cs typeface="Montserrat" pitchFamily="34" charset="-120"/>
                        </a:rPr>
                        <a:t>Exemple de politique</a:t>
                      </a:r>
                      <a:endParaRPr lang="en-US" sz="1800" b="0" i="0" dirty="0">
                        <a:latin typeface="Montserrat" charset="0"/>
                        <a:ea typeface="Montserrat" charset="0"/>
                        <a:cs typeface="Montserrat" charset="0"/>
                      </a:endParaRPr>
                    </a:p>
                  </a:txBody>
                  <a:tcPr marL="36576" marR="36576" marT="36576" marB="36576">
                    <a:lnL w="12165" cap="flat" cmpd="sng" algn="ctr">
                      <a:solidFill>
                        <a:srgbClr val="CBD5DC"/>
                      </a:solidFill>
                      <a:prstDash val="solid"/>
                      <a:round/>
                      <a:headEnd type="none" w="med" len="med"/>
                      <a:tailEnd type="none" w="med" len="med"/>
                    </a:lnL>
                    <a:lnR w="12165" cap="flat" cmpd="sng" algn="ctr">
                      <a:solidFill>
                        <a:srgbClr val="CBD5DC"/>
                      </a:solidFill>
                      <a:prstDash val="solid"/>
                      <a:round/>
                      <a:headEnd type="none" w="med" len="med"/>
                      <a:tailEnd type="none" w="med" len="med"/>
                    </a:lnR>
                    <a:lnT w="12165" cap="flat" cmpd="sng" algn="ctr">
                      <a:solidFill>
                        <a:srgbClr val="CBD5DC"/>
                      </a:solidFill>
                      <a:prstDash val="solid"/>
                      <a:round/>
                      <a:headEnd type="none" w="med" len="med"/>
                      <a:tailEnd type="none" w="med" len="med"/>
                    </a:lnT>
                    <a:lnB w="12165" cap="flat" cmpd="sng" algn="ctr">
                      <a:solidFill>
                        <a:srgbClr val="CBD5DC"/>
                      </a:solidFill>
                      <a:prstDash val="solid"/>
                      <a:round/>
                      <a:headEnd type="none" w="med" len="med"/>
                      <a:tailEnd type="none" w="med" len="med"/>
                    </a:lnB>
                    <a:solidFill>
                      <a:srgbClr val="E8F4F8"/>
                    </a:solidFill>
                  </a:tcPr>
                </a:tc>
                <a:extLst>
                  <a:ext uri="{0D108BD9-81ED-4DB2-BD59-A6C34878D82A}">
                    <a16:rowId xmlns:a16="http://schemas.microsoft.com/office/drawing/2014/main" val="10000"/>
                  </a:ext>
                </a:extLst>
              </a:tr>
              <a:tr h="1014882">
                <a:tc>
                  <a:txBody>
                    <a:bodyPr/>
                    <a:lstStyle/>
                    <a:p>
                      <a:pPr marL="0" indent="0" algn="l">
                        <a:buNone/>
                      </a:pPr>
                      <a:r>
                        <a:rPr lang="en-US" sz="1800" b="0" i="0" dirty="0">
                          <a:solidFill>
                            <a:srgbClr val="003A4A"/>
                          </a:solidFill>
                          <a:latin typeface="Montserrat" pitchFamily="34" charset="0"/>
                          <a:ea typeface="Montserrat" pitchFamily="34" charset="-122"/>
                          <a:cs typeface="Montserrat" pitchFamily="34" charset="-120"/>
                        </a:rPr>
                        <a:t>Amont (avant le port)</a:t>
                      </a:r>
                      <a:endParaRPr lang="en-US" sz="1800" b="0" i="0" dirty="0">
                        <a:latin typeface="Montserrat" charset="0"/>
                        <a:ea typeface="Montserrat" charset="0"/>
                        <a:cs typeface="Montserrat" charset="0"/>
                      </a:endParaRPr>
                    </a:p>
                  </a:txBody>
                  <a:tcPr marL="36576" marR="36576" marT="36576" marB="36576">
                    <a:lnL w="12165" cap="flat" cmpd="sng" algn="ctr">
                      <a:solidFill>
                        <a:srgbClr val="CBD5DC"/>
                      </a:solidFill>
                      <a:prstDash val="solid"/>
                      <a:round/>
                      <a:headEnd type="none" w="med" len="med"/>
                      <a:tailEnd type="none" w="med" len="med"/>
                    </a:lnL>
                    <a:lnR w="12165" cap="flat" cmpd="sng" algn="ctr">
                      <a:solidFill>
                        <a:srgbClr val="CBD5DC"/>
                      </a:solidFill>
                      <a:prstDash val="solid"/>
                      <a:round/>
                      <a:headEnd type="none" w="med" len="med"/>
                      <a:tailEnd type="none" w="med" len="med"/>
                    </a:lnR>
                    <a:lnT w="12165" cap="flat" cmpd="sng" algn="ctr">
                      <a:solidFill>
                        <a:srgbClr val="CBD5DC"/>
                      </a:solidFill>
                      <a:prstDash val="solid"/>
                      <a:round/>
                      <a:headEnd type="none" w="med" len="med"/>
                      <a:tailEnd type="none" w="med" len="med"/>
                    </a:lnT>
                    <a:lnB w="12165" cap="flat" cmpd="sng" algn="ctr">
                      <a:solidFill>
                        <a:srgbClr val="CBD5DC"/>
                      </a:solidFill>
                      <a:prstDash val="solid"/>
                      <a:round/>
                      <a:headEnd type="none" w="med" len="med"/>
                      <a:tailEnd type="none" w="med" len="med"/>
                    </a:lnB>
                  </a:tcPr>
                </a:tc>
                <a:tc>
                  <a:txBody>
                    <a:bodyPr/>
                    <a:lstStyle/>
                    <a:p>
                      <a:pPr marL="0" indent="0" algn="l">
                        <a:buNone/>
                      </a:pPr>
                      <a:r>
                        <a:rPr lang="en-US" sz="1800" b="0" i="0" dirty="0">
                          <a:solidFill>
                            <a:srgbClr val="003A4A"/>
                          </a:solidFill>
                          <a:latin typeface="Montserrat" pitchFamily="34" charset="0"/>
                          <a:ea typeface="Montserrat" pitchFamily="34" charset="-122"/>
                          <a:cs typeface="Montserrat" pitchFamily="34" charset="-120"/>
                        </a:rPr>
                        <a:t>Perturbations à l’origine, retards de production.</a:t>
                      </a:r>
                      <a:endParaRPr lang="en-US" sz="1800" b="0" i="0" dirty="0">
                        <a:latin typeface="Montserrat" charset="0"/>
                        <a:ea typeface="Montserrat" charset="0"/>
                        <a:cs typeface="Montserrat" charset="0"/>
                      </a:endParaRPr>
                    </a:p>
                  </a:txBody>
                  <a:tcPr marL="36576" marR="36576" marT="36576" marB="36576">
                    <a:lnL w="12165" cap="flat" cmpd="sng" algn="ctr">
                      <a:solidFill>
                        <a:srgbClr val="CBD5DC"/>
                      </a:solidFill>
                      <a:prstDash val="solid"/>
                      <a:round/>
                      <a:headEnd type="none" w="med" len="med"/>
                      <a:tailEnd type="none" w="med" len="med"/>
                    </a:lnL>
                    <a:lnR w="12165" cap="flat" cmpd="sng" algn="ctr">
                      <a:solidFill>
                        <a:srgbClr val="CBD5DC"/>
                      </a:solidFill>
                      <a:prstDash val="solid"/>
                      <a:round/>
                      <a:headEnd type="none" w="med" len="med"/>
                      <a:tailEnd type="none" w="med" len="med"/>
                    </a:lnR>
                    <a:lnT w="12165" cap="flat" cmpd="sng" algn="ctr">
                      <a:solidFill>
                        <a:srgbClr val="CBD5DC"/>
                      </a:solidFill>
                      <a:prstDash val="solid"/>
                      <a:round/>
                      <a:headEnd type="none" w="med" len="med"/>
                      <a:tailEnd type="none" w="med" len="med"/>
                    </a:lnT>
                    <a:lnB w="12165" cap="flat" cmpd="sng" algn="ctr">
                      <a:solidFill>
                        <a:srgbClr val="CBD5DC"/>
                      </a:solidFill>
                      <a:prstDash val="solid"/>
                      <a:round/>
                      <a:headEnd type="none" w="med" len="med"/>
                      <a:tailEnd type="none" w="med" len="med"/>
                    </a:lnB>
                  </a:tcPr>
                </a:tc>
                <a:tc>
                  <a:txBody>
                    <a:bodyPr/>
                    <a:lstStyle/>
                    <a:p>
                      <a:pPr marL="0" indent="0" algn="l">
                        <a:buNone/>
                      </a:pPr>
                      <a:r>
                        <a:rPr lang="en-US" sz="1800" b="0" i="0" dirty="0">
                          <a:solidFill>
                            <a:srgbClr val="003A4A"/>
                          </a:solidFill>
                          <a:latin typeface="Montserrat" pitchFamily="34" charset="0"/>
                          <a:ea typeface="Montserrat" pitchFamily="34" charset="-122"/>
                          <a:cs typeface="Montserrat" pitchFamily="34" charset="-120"/>
                        </a:rPr>
                        <a:t>Maintenir un petit tampon de produits finis chez le fournisseur ou au CD d’origine.</a:t>
                      </a:r>
                      <a:endParaRPr lang="en-US" sz="1800" b="0" i="0" dirty="0">
                        <a:latin typeface="Montserrat" charset="0"/>
                        <a:ea typeface="Montserrat" charset="0"/>
                        <a:cs typeface="Montserrat" charset="0"/>
                      </a:endParaRPr>
                    </a:p>
                  </a:txBody>
                  <a:tcPr marL="36576" marR="36576" marT="36576" marB="36576">
                    <a:lnL w="12165" cap="flat" cmpd="sng" algn="ctr">
                      <a:solidFill>
                        <a:srgbClr val="CBD5DC"/>
                      </a:solidFill>
                      <a:prstDash val="solid"/>
                      <a:round/>
                      <a:headEnd type="none" w="med" len="med"/>
                      <a:tailEnd type="none" w="med" len="med"/>
                    </a:lnL>
                    <a:lnR w="12165" cap="flat" cmpd="sng" algn="ctr">
                      <a:solidFill>
                        <a:srgbClr val="CBD5DC"/>
                      </a:solidFill>
                      <a:prstDash val="solid"/>
                      <a:round/>
                      <a:headEnd type="none" w="med" len="med"/>
                      <a:tailEnd type="none" w="med" len="med"/>
                    </a:lnR>
                    <a:lnT w="12165" cap="flat" cmpd="sng" algn="ctr">
                      <a:solidFill>
                        <a:srgbClr val="CBD5DC"/>
                      </a:solidFill>
                      <a:prstDash val="solid"/>
                      <a:round/>
                      <a:headEnd type="none" w="med" len="med"/>
                      <a:tailEnd type="none" w="med" len="med"/>
                    </a:lnT>
                    <a:lnB w="12165" cap="flat" cmpd="sng" algn="ctr">
                      <a:solidFill>
                        <a:srgbClr val="CBD5DC"/>
                      </a:solidFill>
                      <a:prstDash val="solid"/>
                      <a:round/>
                      <a:headEnd type="none" w="med" len="med"/>
                      <a:tailEnd type="none" w="med" len="med"/>
                    </a:lnB>
                  </a:tcPr>
                </a:tc>
                <a:extLst>
                  <a:ext uri="{0D108BD9-81ED-4DB2-BD59-A6C34878D82A}">
                    <a16:rowId xmlns:a16="http://schemas.microsoft.com/office/drawing/2014/main" val="10001"/>
                  </a:ext>
                </a:extLst>
              </a:tr>
              <a:tr h="1014882">
                <a:tc>
                  <a:txBody>
                    <a:bodyPr/>
                    <a:lstStyle/>
                    <a:p>
                      <a:pPr marL="0" indent="0" algn="l">
                        <a:buNone/>
                      </a:pPr>
                      <a:r>
                        <a:rPr lang="en-US" sz="1800" b="0" i="0" dirty="0">
                          <a:solidFill>
                            <a:srgbClr val="003A4A"/>
                          </a:solidFill>
                          <a:latin typeface="Montserrat" pitchFamily="34" charset="0"/>
                          <a:ea typeface="Montserrat" pitchFamily="34" charset="-122"/>
                          <a:cs typeface="Montserrat" pitchFamily="34" charset="-120"/>
                        </a:rPr>
                        <a:t>CD proche du port</a:t>
                      </a:r>
                      <a:endParaRPr lang="en-US" sz="1800" b="0" i="0" dirty="0">
                        <a:latin typeface="Montserrat" charset="0"/>
                        <a:ea typeface="Montserrat" charset="0"/>
                        <a:cs typeface="Montserrat" charset="0"/>
                      </a:endParaRPr>
                    </a:p>
                  </a:txBody>
                  <a:tcPr marL="36576" marR="36576" marT="36576" marB="36576">
                    <a:lnL w="12165" cap="flat" cmpd="sng" algn="ctr">
                      <a:solidFill>
                        <a:srgbClr val="CBD5DC"/>
                      </a:solidFill>
                      <a:prstDash val="solid"/>
                      <a:round/>
                      <a:headEnd type="none" w="med" len="med"/>
                      <a:tailEnd type="none" w="med" len="med"/>
                    </a:lnL>
                    <a:lnR w="12165" cap="flat" cmpd="sng" algn="ctr">
                      <a:solidFill>
                        <a:srgbClr val="CBD5DC"/>
                      </a:solidFill>
                      <a:prstDash val="solid"/>
                      <a:round/>
                      <a:headEnd type="none" w="med" len="med"/>
                      <a:tailEnd type="none" w="med" len="med"/>
                    </a:lnR>
                    <a:lnT w="12165" cap="flat" cmpd="sng" algn="ctr">
                      <a:solidFill>
                        <a:srgbClr val="CBD5DC"/>
                      </a:solidFill>
                      <a:prstDash val="solid"/>
                      <a:round/>
                      <a:headEnd type="none" w="med" len="med"/>
                      <a:tailEnd type="none" w="med" len="med"/>
                    </a:lnT>
                    <a:lnB w="12165" cap="flat" cmpd="sng" algn="ctr">
                      <a:solidFill>
                        <a:srgbClr val="CBD5DC"/>
                      </a:solidFill>
                      <a:prstDash val="solid"/>
                      <a:round/>
                      <a:headEnd type="none" w="med" len="med"/>
                      <a:tailEnd type="none" w="med" len="med"/>
                    </a:lnB>
                  </a:tcPr>
                </a:tc>
                <a:tc>
                  <a:txBody>
                    <a:bodyPr/>
                    <a:lstStyle/>
                    <a:p>
                      <a:pPr marL="0" indent="0" algn="l">
                        <a:buNone/>
                      </a:pPr>
                      <a:r>
                        <a:rPr lang="en-US" sz="1800" b="0" i="0" dirty="0">
                          <a:solidFill>
                            <a:srgbClr val="003A4A"/>
                          </a:solidFill>
                          <a:latin typeface="Montserrat" pitchFamily="34" charset="0"/>
                          <a:ea typeface="Montserrat" pitchFamily="34" charset="-122"/>
                          <a:cs typeface="Montserrat" pitchFamily="34" charset="-120"/>
                        </a:rPr>
                        <a:t>Congestion portuaire, retards douaniers.</a:t>
                      </a:r>
                      <a:endParaRPr lang="en-US" sz="1800" b="0" i="0" dirty="0">
                        <a:latin typeface="Montserrat" charset="0"/>
                        <a:ea typeface="Montserrat" charset="0"/>
                        <a:cs typeface="Montserrat" charset="0"/>
                      </a:endParaRPr>
                    </a:p>
                  </a:txBody>
                  <a:tcPr marL="36576" marR="36576" marT="36576" marB="36576">
                    <a:lnL w="12165" cap="flat" cmpd="sng" algn="ctr">
                      <a:solidFill>
                        <a:srgbClr val="CBD5DC"/>
                      </a:solidFill>
                      <a:prstDash val="solid"/>
                      <a:round/>
                      <a:headEnd type="none" w="med" len="med"/>
                      <a:tailEnd type="none" w="med" len="med"/>
                    </a:lnL>
                    <a:lnR w="12165" cap="flat" cmpd="sng" algn="ctr">
                      <a:solidFill>
                        <a:srgbClr val="CBD5DC"/>
                      </a:solidFill>
                      <a:prstDash val="solid"/>
                      <a:round/>
                      <a:headEnd type="none" w="med" len="med"/>
                      <a:tailEnd type="none" w="med" len="med"/>
                    </a:lnR>
                    <a:lnT w="12165" cap="flat" cmpd="sng" algn="ctr">
                      <a:solidFill>
                        <a:srgbClr val="CBD5DC"/>
                      </a:solidFill>
                      <a:prstDash val="solid"/>
                      <a:round/>
                      <a:headEnd type="none" w="med" len="med"/>
                      <a:tailEnd type="none" w="med" len="med"/>
                    </a:lnT>
                    <a:lnB w="12165" cap="flat" cmpd="sng" algn="ctr">
                      <a:solidFill>
                        <a:srgbClr val="CBD5DC"/>
                      </a:solidFill>
                      <a:prstDash val="solid"/>
                      <a:round/>
                      <a:headEnd type="none" w="med" len="med"/>
                      <a:tailEnd type="none" w="med" len="med"/>
                    </a:lnB>
                  </a:tcPr>
                </a:tc>
                <a:tc>
                  <a:txBody>
                    <a:bodyPr/>
                    <a:lstStyle/>
                    <a:p>
                      <a:pPr marL="0" indent="0" algn="l">
                        <a:buNone/>
                      </a:pPr>
                      <a:r>
                        <a:rPr lang="en-US" sz="1800" b="0" i="0" dirty="0">
                          <a:solidFill>
                            <a:srgbClr val="003A4A"/>
                          </a:solidFill>
                          <a:latin typeface="Montserrat" pitchFamily="34" charset="0"/>
                          <a:ea typeface="Montserrat" pitchFamily="34" charset="-122"/>
                          <a:cs typeface="Montserrat" pitchFamily="34" charset="-120"/>
                        </a:rPr>
                        <a:t>Conserver 2–3 semaines de demande pour les articles importés critiques.</a:t>
                      </a:r>
                      <a:endParaRPr lang="en-US" sz="1800" b="0" i="0" dirty="0">
                        <a:latin typeface="Montserrat" charset="0"/>
                        <a:ea typeface="Montserrat" charset="0"/>
                        <a:cs typeface="Montserrat" charset="0"/>
                      </a:endParaRPr>
                    </a:p>
                  </a:txBody>
                  <a:tcPr marL="36576" marR="36576" marT="36576" marB="36576">
                    <a:lnL w="12165" cap="flat" cmpd="sng" algn="ctr">
                      <a:solidFill>
                        <a:srgbClr val="CBD5DC"/>
                      </a:solidFill>
                      <a:prstDash val="solid"/>
                      <a:round/>
                      <a:headEnd type="none" w="med" len="med"/>
                      <a:tailEnd type="none" w="med" len="med"/>
                    </a:lnL>
                    <a:lnR w="12165" cap="flat" cmpd="sng" algn="ctr">
                      <a:solidFill>
                        <a:srgbClr val="CBD5DC"/>
                      </a:solidFill>
                      <a:prstDash val="solid"/>
                      <a:round/>
                      <a:headEnd type="none" w="med" len="med"/>
                      <a:tailEnd type="none" w="med" len="med"/>
                    </a:lnR>
                    <a:lnT w="12165" cap="flat" cmpd="sng" algn="ctr">
                      <a:solidFill>
                        <a:srgbClr val="CBD5DC"/>
                      </a:solidFill>
                      <a:prstDash val="solid"/>
                      <a:round/>
                      <a:headEnd type="none" w="med" len="med"/>
                      <a:tailEnd type="none" w="med" len="med"/>
                    </a:lnT>
                    <a:lnB w="12165" cap="flat" cmpd="sng" algn="ctr">
                      <a:solidFill>
                        <a:srgbClr val="CBD5DC"/>
                      </a:solidFill>
                      <a:prstDash val="solid"/>
                      <a:round/>
                      <a:headEnd type="none" w="med" len="med"/>
                      <a:tailEnd type="none" w="med" len="med"/>
                    </a:lnB>
                  </a:tcPr>
                </a:tc>
                <a:extLst>
                  <a:ext uri="{0D108BD9-81ED-4DB2-BD59-A6C34878D82A}">
                    <a16:rowId xmlns:a16="http://schemas.microsoft.com/office/drawing/2014/main" val="10002"/>
                  </a:ext>
                </a:extLst>
              </a:tr>
              <a:tr h="1014882">
                <a:tc>
                  <a:txBody>
                    <a:bodyPr/>
                    <a:lstStyle/>
                    <a:p>
                      <a:pPr marL="0" indent="0" algn="l">
                        <a:buNone/>
                      </a:pPr>
                      <a:r>
                        <a:rPr lang="en-US" sz="1800" b="0" i="0" dirty="0">
                          <a:solidFill>
                            <a:srgbClr val="003A4A"/>
                          </a:solidFill>
                          <a:latin typeface="Montserrat" pitchFamily="34" charset="0"/>
                          <a:ea typeface="Montserrat" pitchFamily="34" charset="-122"/>
                          <a:cs typeface="Montserrat" pitchFamily="34" charset="-120"/>
                        </a:rPr>
                        <a:t>CD dans le pays près des clients</a:t>
                      </a:r>
                      <a:endParaRPr lang="en-US" sz="1800" b="0" i="0" dirty="0">
                        <a:latin typeface="Montserrat" charset="0"/>
                        <a:ea typeface="Montserrat" charset="0"/>
                        <a:cs typeface="Montserrat" charset="0"/>
                      </a:endParaRPr>
                    </a:p>
                  </a:txBody>
                  <a:tcPr marL="36576" marR="36576" marT="36576" marB="36576">
                    <a:lnL w="12165" cap="flat" cmpd="sng" algn="ctr">
                      <a:solidFill>
                        <a:srgbClr val="CBD5DC"/>
                      </a:solidFill>
                      <a:prstDash val="solid"/>
                      <a:round/>
                      <a:headEnd type="none" w="med" len="med"/>
                      <a:tailEnd type="none" w="med" len="med"/>
                    </a:lnL>
                    <a:lnR w="12165" cap="flat" cmpd="sng" algn="ctr">
                      <a:solidFill>
                        <a:srgbClr val="CBD5DC"/>
                      </a:solidFill>
                      <a:prstDash val="solid"/>
                      <a:round/>
                      <a:headEnd type="none" w="med" len="med"/>
                      <a:tailEnd type="none" w="med" len="med"/>
                    </a:lnR>
                    <a:lnT w="12165" cap="flat" cmpd="sng" algn="ctr">
                      <a:solidFill>
                        <a:srgbClr val="CBD5DC"/>
                      </a:solidFill>
                      <a:prstDash val="solid"/>
                      <a:round/>
                      <a:headEnd type="none" w="med" len="med"/>
                      <a:tailEnd type="none" w="med" len="med"/>
                    </a:lnT>
                    <a:lnB w="12165" cap="flat" cmpd="sng" algn="ctr">
                      <a:solidFill>
                        <a:srgbClr val="CBD5DC"/>
                      </a:solidFill>
                      <a:prstDash val="solid"/>
                      <a:round/>
                      <a:headEnd type="none" w="med" len="med"/>
                      <a:tailEnd type="none" w="med" len="med"/>
                    </a:lnB>
                  </a:tcPr>
                </a:tc>
                <a:tc>
                  <a:txBody>
                    <a:bodyPr/>
                    <a:lstStyle/>
                    <a:p>
                      <a:pPr marL="0" indent="0" algn="l">
                        <a:buNone/>
                      </a:pPr>
                      <a:r>
                        <a:rPr lang="en-US" sz="1800" b="0" i="0" dirty="0">
                          <a:solidFill>
                            <a:srgbClr val="003A4A"/>
                          </a:solidFill>
                          <a:latin typeface="Montserrat" pitchFamily="34" charset="0"/>
                          <a:ea typeface="Montserrat" pitchFamily="34" charset="-122"/>
                          <a:cs typeface="Montserrat" pitchFamily="34" charset="-120"/>
                        </a:rPr>
                        <a:t>Perturbations routières, pics de demande locale.</a:t>
                      </a:r>
                      <a:endParaRPr lang="en-US" sz="1800" b="0" i="0" dirty="0">
                        <a:latin typeface="Montserrat" charset="0"/>
                        <a:ea typeface="Montserrat" charset="0"/>
                        <a:cs typeface="Montserrat" charset="0"/>
                      </a:endParaRPr>
                    </a:p>
                  </a:txBody>
                  <a:tcPr marL="36576" marR="36576" marT="36576" marB="36576">
                    <a:lnL w="12165" cap="flat" cmpd="sng" algn="ctr">
                      <a:solidFill>
                        <a:srgbClr val="CBD5DC"/>
                      </a:solidFill>
                      <a:prstDash val="solid"/>
                      <a:round/>
                      <a:headEnd type="none" w="med" len="med"/>
                      <a:tailEnd type="none" w="med" len="med"/>
                    </a:lnL>
                    <a:lnR w="12165" cap="flat" cmpd="sng" algn="ctr">
                      <a:solidFill>
                        <a:srgbClr val="CBD5DC"/>
                      </a:solidFill>
                      <a:prstDash val="solid"/>
                      <a:round/>
                      <a:headEnd type="none" w="med" len="med"/>
                      <a:tailEnd type="none" w="med" len="med"/>
                    </a:lnR>
                    <a:lnT w="12165" cap="flat" cmpd="sng" algn="ctr">
                      <a:solidFill>
                        <a:srgbClr val="CBD5DC"/>
                      </a:solidFill>
                      <a:prstDash val="solid"/>
                      <a:round/>
                      <a:headEnd type="none" w="med" len="med"/>
                      <a:tailEnd type="none" w="med" len="med"/>
                    </a:lnT>
                    <a:lnB w="12165" cap="flat" cmpd="sng" algn="ctr">
                      <a:solidFill>
                        <a:srgbClr val="CBD5DC"/>
                      </a:solidFill>
                      <a:prstDash val="solid"/>
                      <a:round/>
                      <a:headEnd type="none" w="med" len="med"/>
                      <a:tailEnd type="none" w="med" len="med"/>
                    </a:lnB>
                  </a:tcPr>
                </a:tc>
                <a:tc>
                  <a:txBody>
                    <a:bodyPr/>
                    <a:lstStyle/>
                    <a:p>
                      <a:pPr marL="0" indent="0" algn="l">
                        <a:buNone/>
                      </a:pPr>
                      <a:r>
                        <a:rPr lang="en-US" sz="1800" b="0" i="0" dirty="0">
                          <a:solidFill>
                            <a:srgbClr val="003A4A"/>
                          </a:solidFill>
                          <a:latin typeface="Montserrat" pitchFamily="34" charset="0"/>
                          <a:ea typeface="Montserrat" pitchFamily="34" charset="-122"/>
                          <a:cs typeface="Montserrat" pitchFamily="34" charset="-120"/>
                        </a:rPr>
                        <a:t>Garder un stock de sécurité pour les 20 % de SKU principaux en valeur ou volume.</a:t>
                      </a:r>
                      <a:endParaRPr lang="en-US" sz="1800" b="0" i="0" dirty="0">
                        <a:latin typeface="Montserrat" charset="0"/>
                        <a:ea typeface="Montserrat" charset="0"/>
                        <a:cs typeface="Montserrat" charset="0"/>
                      </a:endParaRPr>
                    </a:p>
                  </a:txBody>
                  <a:tcPr marL="36576" marR="36576" marT="36576" marB="36576">
                    <a:lnL w="12165" cap="flat" cmpd="sng" algn="ctr">
                      <a:solidFill>
                        <a:srgbClr val="CBD5DC"/>
                      </a:solidFill>
                      <a:prstDash val="solid"/>
                      <a:round/>
                      <a:headEnd type="none" w="med" len="med"/>
                      <a:tailEnd type="none" w="med" len="med"/>
                    </a:lnL>
                    <a:lnR w="12165" cap="flat" cmpd="sng" algn="ctr">
                      <a:solidFill>
                        <a:srgbClr val="CBD5DC"/>
                      </a:solidFill>
                      <a:prstDash val="solid"/>
                      <a:round/>
                      <a:headEnd type="none" w="med" len="med"/>
                      <a:tailEnd type="none" w="med" len="med"/>
                    </a:lnR>
                    <a:lnT w="12165" cap="flat" cmpd="sng" algn="ctr">
                      <a:solidFill>
                        <a:srgbClr val="CBD5DC"/>
                      </a:solidFill>
                      <a:prstDash val="solid"/>
                      <a:round/>
                      <a:headEnd type="none" w="med" len="med"/>
                      <a:tailEnd type="none" w="med" len="med"/>
                    </a:lnT>
                    <a:lnB w="12165" cap="flat" cmpd="sng" algn="ctr">
                      <a:solidFill>
                        <a:srgbClr val="CBD5DC"/>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6" name="Title 5">
            <a:extLst>
              <a:ext uri="{FF2B5EF4-FFF2-40B4-BE49-F238E27FC236}">
                <a16:creationId xmlns:a16="http://schemas.microsoft.com/office/drawing/2014/main" id="{01A6147F-03FE-7BC3-7801-B8507FC7EA25}"/>
              </a:ext>
            </a:extLst>
          </p:cNvPr>
          <p:cNvSpPr>
            <a:spLocks noGrp="1"/>
          </p:cNvSpPr>
          <p:nvPr>
            <p:ph type="title"/>
          </p:nvPr>
        </p:nvSpPr>
        <p:spPr>
          <a:xfrm>
            <a:off x="603252" y="539751"/>
            <a:ext cx="7957651" cy="717551"/>
          </a:xfrm>
        </p:spPr>
        <p:txBody>
          <a:bodyPr/>
          <a:lstStyle/>
          <a:p>
            <a:r>
              <a:rPr lang="en-GB" dirty="0" err="1"/>
              <a:t>Stratégies</a:t>
            </a:r>
            <a:r>
              <a:rPr lang="en-GB" dirty="0"/>
              <a:t> </a:t>
            </a:r>
            <a:r>
              <a:rPr lang="en-GB" dirty="0" err="1"/>
              <a:t>d’atténuation</a:t>
            </a:r>
            <a:r>
              <a:rPr lang="en-GB" dirty="0"/>
              <a:t> des </a:t>
            </a:r>
            <a:r>
              <a:rPr lang="en-GB" dirty="0" err="1"/>
              <a:t>risques</a:t>
            </a:r>
            <a:br>
              <a:rPr lang="en-GB" dirty="0"/>
            </a:br>
            <a:endParaRPr lang="en-GB" dirty="0"/>
          </a:p>
        </p:txBody>
      </p:sp>
    </p:spTree>
    <p:extLst>
      <p:ext uri="{BB962C8B-B14F-4D97-AF65-F5344CB8AC3E}">
        <p14:creationId xmlns:p14="http://schemas.microsoft.com/office/powerpoint/2010/main" val="1388430559"/>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3" name="Shape 1"/>
          <p:cNvSpPr/>
          <p:nvPr/>
        </p:nvSpPr>
        <p:spPr>
          <a:xfrm>
            <a:off x="2336058" y="411480"/>
            <a:ext cx="7519579" cy="3781246"/>
          </a:xfrm>
          <a:prstGeom prst="rect">
            <a:avLst/>
          </a:prstGeom>
          <a:solidFill>
            <a:srgbClr val="FFF8EF"/>
          </a:solidFill>
          <a:ln w="10681">
            <a:solidFill>
              <a:srgbClr val="EAD9C7"/>
            </a:solidFill>
            <a:prstDash val="solid"/>
          </a:ln>
        </p:spPr>
        <p:txBody>
          <a:bodyPr/>
          <a:lstStyle/>
          <a:p>
            <a:endParaRPr lang="en-GB" sz="1800" b="0" i="0">
              <a:latin typeface="Montserrat"/>
              <a:ea typeface="Montserrat"/>
              <a:cs typeface="Montserrat"/>
            </a:endParaRPr>
          </a:p>
        </p:txBody>
      </p:sp>
      <p:sp>
        <p:nvSpPr>
          <p:cNvPr id="4" name="Text 2"/>
          <p:cNvSpPr/>
          <p:nvPr/>
        </p:nvSpPr>
        <p:spPr>
          <a:xfrm>
            <a:off x="2539001" y="614428"/>
            <a:ext cx="7113692" cy="192267"/>
          </a:xfrm>
          <a:prstGeom prst="rect">
            <a:avLst/>
          </a:prstGeom>
          <a:noFill/>
          <a:ln/>
        </p:spPr>
        <p:txBody>
          <a:bodyPr wrap="square" lIns="0" tIns="0" rIns="0" bIns="0" rtlCol="0" anchor="t">
            <a:normAutofit/>
          </a:bodyPr>
          <a:lstStyle/>
          <a:p>
            <a:pPr marL="0" indent="0" algn="l">
              <a:buNone/>
            </a:pPr>
            <a:r>
              <a:rPr lang="en-US" sz="1200" b="0" i="0" dirty="0">
                <a:solidFill>
                  <a:srgbClr val="A84822"/>
                </a:solidFill>
                <a:latin typeface="Montserrat" pitchFamily="34" charset="0"/>
                <a:ea typeface="Montserrat" pitchFamily="34" charset="-122"/>
                <a:cs typeface="Montserrat" pitchFamily="34" charset="-120"/>
              </a:rPr>
              <a:t>Cas : congestion du port de Douala</a:t>
            </a:r>
            <a:endParaRPr lang="en-US" sz="1200" b="0" i="0" dirty="0">
              <a:latin typeface="Montserrat"/>
              <a:ea typeface="Montserrat"/>
              <a:cs typeface="Montserrat"/>
            </a:endParaRPr>
          </a:p>
        </p:txBody>
      </p:sp>
      <p:sp>
        <p:nvSpPr>
          <p:cNvPr id="5" name="Text 3"/>
          <p:cNvSpPr/>
          <p:nvPr/>
        </p:nvSpPr>
        <p:spPr>
          <a:xfrm>
            <a:off x="2539001" y="806695"/>
            <a:ext cx="7113692" cy="512711"/>
          </a:xfrm>
          <a:prstGeom prst="rect">
            <a:avLst/>
          </a:prstGeom>
          <a:noFill/>
          <a:ln/>
        </p:spPr>
        <p:txBody>
          <a:bodyPr wrap="square" lIns="0" tIns="0" rIns="0" bIns="0" rtlCol="0" anchor="t">
            <a:normAutofit/>
          </a:bodyPr>
          <a:lstStyle/>
          <a:p>
            <a:pPr marL="0" indent="0" algn="l">
              <a:buNone/>
            </a:pPr>
            <a:r>
              <a:rPr lang="en-US" sz="1200" b="0" i="0" dirty="0">
                <a:solidFill>
                  <a:srgbClr val="003A4A"/>
                </a:solidFill>
                <a:latin typeface="Montserrat" pitchFamily="34" charset="0"/>
                <a:ea typeface="Montserrat" pitchFamily="34" charset="-122"/>
                <a:cs typeface="Montserrat" pitchFamily="34" charset="-120"/>
              </a:rPr>
              <a:t>Entreprise A (non préparée) : fournisseur unique à l’étranger, stock minimal, aucune route alternative.</a:t>
            </a:r>
            <a:endParaRPr lang="en-US" sz="1200" b="0" i="0" dirty="0">
              <a:latin typeface="Montserrat"/>
              <a:ea typeface="Montserrat"/>
              <a:cs typeface="Montserrat"/>
            </a:endParaRPr>
          </a:p>
        </p:txBody>
      </p:sp>
      <p:sp>
        <p:nvSpPr>
          <p:cNvPr id="6" name="Text 4"/>
          <p:cNvSpPr/>
          <p:nvPr/>
        </p:nvSpPr>
        <p:spPr>
          <a:xfrm>
            <a:off x="2539001" y="1319406"/>
            <a:ext cx="7113692" cy="512711"/>
          </a:xfrm>
          <a:prstGeom prst="rect">
            <a:avLst/>
          </a:prstGeom>
          <a:noFill/>
          <a:ln/>
        </p:spPr>
        <p:txBody>
          <a:bodyPr wrap="square" lIns="0" tIns="0" rIns="0" bIns="0" rtlCol="0" anchor="t">
            <a:normAutofit fontScale="85000" lnSpcReduction="20000"/>
          </a:bodyPr>
          <a:lstStyle/>
          <a:p>
            <a:pPr marL="0" indent="0" algn="l">
              <a:buNone/>
            </a:pPr>
            <a:r>
              <a:rPr lang="en-US" sz="1200" b="0" i="0" dirty="0">
                <a:solidFill>
                  <a:srgbClr val="003A4A"/>
                </a:solidFill>
                <a:latin typeface="Montserrat" pitchFamily="34" charset="0"/>
                <a:ea typeface="Montserrat" pitchFamily="34" charset="-122"/>
                <a:cs typeface="Montserrat" pitchFamily="34" charset="-120"/>
              </a:rPr>
              <a:t>• La congestion portuaire allonge le délai de 2 à 6 semaines.</a:t>
            </a:r>
            <a:endParaRPr lang="en-US" sz="1200" b="0" i="0" dirty="0">
              <a:latin typeface="Montserrat"/>
              <a:ea typeface="Montserrat"/>
              <a:cs typeface="Montserrat"/>
            </a:endParaRPr>
          </a:p>
          <a:p>
            <a:pPr marL="0" indent="0" algn="l">
              <a:buNone/>
            </a:pPr>
            <a:r>
              <a:rPr lang="en-US" sz="1200" b="0" i="0" dirty="0">
                <a:solidFill>
                  <a:srgbClr val="003A4A"/>
                </a:solidFill>
                <a:latin typeface="Montserrat" pitchFamily="34" charset="0"/>
                <a:ea typeface="Montserrat" pitchFamily="34" charset="-122"/>
                <a:cs typeface="Montserrat" pitchFamily="34" charset="-120"/>
              </a:rPr>
              <a:t>• Rupture de stock, perte de clients clés et atteinte à la réputation.</a:t>
            </a:r>
            <a:endParaRPr lang="en-US" sz="1200" b="0" i="0" dirty="0">
              <a:latin typeface="Montserrat"/>
              <a:ea typeface="Montserrat"/>
              <a:cs typeface="Montserrat"/>
            </a:endParaRPr>
          </a:p>
        </p:txBody>
      </p:sp>
      <p:sp>
        <p:nvSpPr>
          <p:cNvPr id="7" name="Text 5"/>
          <p:cNvSpPr/>
          <p:nvPr/>
        </p:nvSpPr>
        <p:spPr>
          <a:xfrm>
            <a:off x="2539001" y="1832118"/>
            <a:ext cx="7113692" cy="256356"/>
          </a:xfrm>
          <a:prstGeom prst="rect">
            <a:avLst/>
          </a:prstGeom>
          <a:noFill/>
          <a:ln/>
        </p:spPr>
        <p:txBody>
          <a:bodyPr wrap="square" lIns="0" tIns="0" rIns="0" bIns="0" rtlCol="0" anchor="t">
            <a:normAutofit/>
          </a:bodyPr>
          <a:lstStyle/>
          <a:p>
            <a:pPr marL="0" indent="0" algn="l">
              <a:buNone/>
            </a:pPr>
            <a:r>
              <a:rPr lang="en-US" sz="1200" b="0" i="0" dirty="0">
                <a:solidFill>
                  <a:srgbClr val="003A4A"/>
                </a:solidFill>
                <a:latin typeface="Montserrat" pitchFamily="34" charset="0"/>
                <a:ea typeface="Montserrat" pitchFamily="34" charset="-122"/>
                <a:cs typeface="Montserrat" pitchFamily="34" charset="-120"/>
              </a:rPr>
              <a:t>Entreprise B (préparée) : 3 semaines de stock, fournisseur régional de secours et plan clair.</a:t>
            </a:r>
            <a:endParaRPr lang="en-US" sz="1200" b="0" i="0" dirty="0">
              <a:latin typeface="Montserrat"/>
              <a:ea typeface="Montserrat"/>
              <a:cs typeface="Montserrat"/>
            </a:endParaRPr>
          </a:p>
        </p:txBody>
      </p:sp>
      <p:sp>
        <p:nvSpPr>
          <p:cNvPr id="8" name="Text 6"/>
          <p:cNvSpPr/>
          <p:nvPr/>
        </p:nvSpPr>
        <p:spPr>
          <a:xfrm>
            <a:off x="2539001" y="2088473"/>
            <a:ext cx="7113692" cy="512711"/>
          </a:xfrm>
          <a:prstGeom prst="rect">
            <a:avLst/>
          </a:prstGeom>
          <a:noFill/>
          <a:ln/>
        </p:spPr>
        <p:txBody>
          <a:bodyPr wrap="square" lIns="0" tIns="0" rIns="0" bIns="0" rtlCol="0" anchor="t">
            <a:normAutofit fontScale="85000" lnSpcReduction="20000"/>
          </a:bodyPr>
          <a:lstStyle/>
          <a:p>
            <a:pPr marL="0" indent="0" algn="l">
              <a:buNone/>
            </a:pPr>
            <a:r>
              <a:rPr lang="en-US" sz="1200" b="0" i="0" dirty="0">
                <a:solidFill>
                  <a:srgbClr val="003A4A"/>
                </a:solidFill>
                <a:latin typeface="Montserrat" pitchFamily="34" charset="0"/>
                <a:ea typeface="Montserrat" pitchFamily="34" charset="-122"/>
                <a:cs typeface="Montserrat" pitchFamily="34" charset="-120"/>
              </a:rPr>
              <a:t>• Continue de servir les clients avec des retards mineurs.</a:t>
            </a:r>
            <a:endParaRPr lang="en-US" sz="1200" b="0" i="0" dirty="0">
              <a:latin typeface="Montserrat"/>
              <a:ea typeface="Montserrat"/>
              <a:cs typeface="Montserrat"/>
            </a:endParaRPr>
          </a:p>
          <a:p>
            <a:pPr marL="0" indent="0" algn="l">
              <a:buNone/>
            </a:pPr>
            <a:r>
              <a:rPr lang="en-US" sz="1200" b="0" i="0" dirty="0">
                <a:solidFill>
                  <a:srgbClr val="003A4A"/>
                </a:solidFill>
                <a:latin typeface="Montserrat" pitchFamily="34" charset="0"/>
                <a:ea typeface="Montserrat" pitchFamily="34" charset="-122"/>
                <a:cs typeface="Montserrat" pitchFamily="34" charset="-120"/>
              </a:rPr>
              <a:t>• Préserve les relations et gagne même des clients des concurrents.</a:t>
            </a:r>
            <a:endParaRPr lang="en-US" sz="1200" b="0" i="0" dirty="0">
              <a:latin typeface="Montserrat"/>
              <a:ea typeface="Montserrat"/>
              <a:cs typeface="Montserrat"/>
            </a:endParaRPr>
          </a:p>
        </p:txBody>
      </p:sp>
      <p:sp>
        <p:nvSpPr>
          <p:cNvPr id="9" name="Shape 7"/>
          <p:cNvSpPr/>
          <p:nvPr/>
        </p:nvSpPr>
        <p:spPr>
          <a:xfrm>
            <a:off x="2336058" y="4352949"/>
            <a:ext cx="7519579" cy="769067"/>
          </a:xfrm>
          <a:prstGeom prst="roundRect">
            <a:avLst/>
          </a:prstGeom>
          <a:solidFill>
            <a:srgbClr val="EAF7FB"/>
          </a:solidFill>
          <a:ln w="12700">
            <a:solidFill>
              <a:srgbClr val="FFFFFF">
                <a:alpha val="0"/>
              </a:srgbClr>
            </a:solidFill>
            <a:prstDash val="solid"/>
          </a:ln>
        </p:spPr>
        <p:txBody>
          <a:bodyPr/>
          <a:lstStyle/>
          <a:p>
            <a:endParaRPr lang="en-GB" sz="1800" b="0" i="0">
              <a:latin typeface="Montserrat"/>
              <a:ea typeface="Montserrat"/>
              <a:cs typeface="Montserrat"/>
            </a:endParaRPr>
          </a:p>
        </p:txBody>
      </p:sp>
      <p:sp>
        <p:nvSpPr>
          <p:cNvPr id="10" name="Shape 8"/>
          <p:cNvSpPr/>
          <p:nvPr/>
        </p:nvSpPr>
        <p:spPr>
          <a:xfrm>
            <a:off x="2357421" y="4352949"/>
            <a:ext cx="0" cy="769067"/>
          </a:xfrm>
          <a:prstGeom prst="line">
            <a:avLst/>
          </a:prstGeom>
          <a:solidFill>
            <a:srgbClr val="FFFFFF">
              <a:alpha val="0"/>
            </a:srgbClr>
          </a:solidFill>
          <a:ln w="42726">
            <a:solidFill>
              <a:srgbClr val="2DB7C4"/>
            </a:solidFill>
            <a:prstDash val="solid"/>
          </a:ln>
        </p:spPr>
        <p:txBody>
          <a:bodyPr/>
          <a:lstStyle/>
          <a:p>
            <a:endParaRPr lang="en-GB" sz="1800" b="0" i="0">
              <a:latin typeface="Montserrat"/>
              <a:ea typeface="Montserrat"/>
              <a:cs typeface="Montserrat"/>
            </a:endParaRPr>
          </a:p>
        </p:txBody>
      </p:sp>
      <p:sp>
        <p:nvSpPr>
          <p:cNvPr id="11" name="Text 9"/>
          <p:cNvSpPr/>
          <p:nvPr/>
        </p:nvSpPr>
        <p:spPr>
          <a:xfrm>
            <a:off x="2571045" y="4545215"/>
            <a:ext cx="7092330" cy="192267"/>
          </a:xfrm>
          <a:prstGeom prst="rect">
            <a:avLst/>
          </a:prstGeom>
          <a:noFill/>
          <a:ln/>
        </p:spPr>
        <p:txBody>
          <a:bodyPr wrap="square" lIns="0" tIns="0" rIns="0" bIns="0" rtlCol="0" anchor="t">
            <a:normAutofit/>
          </a:bodyPr>
          <a:lstStyle/>
          <a:p>
            <a:pPr marL="0" indent="0" algn="l">
              <a:buNone/>
            </a:pPr>
            <a:r>
              <a:rPr lang="en-US" sz="1200" b="0" i="0" dirty="0">
                <a:solidFill>
                  <a:srgbClr val="2DB7C4"/>
                </a:solidFill>
                <a:latin typeface="Montserrat" pitchFamily="34" charset="0"/>
                <a:ea typeface="Montserrat" pitchFamily="34" charset="-122"/>
                <a:cs typeface="Montserrat" pitchFamily="34" charset="-120"/>
              </a:rPr>
              <a:t>Travail de groupe :</a:t>
            </a:r>
            <a:endParaRPr lang="en-US" sz="1200" b="0" i="0" dirty="0">
              <a:latin typeface="Montserrat"/>
              <a:ea typeface="Montserrat"/>
              <a:cs typeface="Montserrat"/>
            </a:endParaRPr>
          </a:p>
        </p:txBody>
      </p:sp>
      <p:sp>
        <p:nvSpPr>
          <p:cNvPr id="12" name="Text 10"/>
          <p:cNvSpPr/>
          <p:nvPr/>
        </p:nvSpPr>
        <p:spPr>
          <a:xfrm>
            <a:off x="2571045" y="4737482"/>
            <a:ext cx="7092330" cy="432600"/>
          </a:xfrm>
          <a:prstGeom prst="rect">
            <a:avLst/>
          </a:prstGeom>
          <a:noFill/>
          <a:ln/>
        </p:spPr>
        <p:txBody>
          <a:bodyPr wrap="square" lIns="0" tIns="0" rIns="0" bIns="0" rtlCol="0" anchor="t">
            <a:normAutofit/>
          </a:bodyPr>
          <a:lstStyle/>
          <a:p>
            <a:pPr marL="0" indent="0" algn="l">
              <a:buNone/>
            </a:pPr>
            <a:r>
              <a:rPr lang="en-US" sz="1200" b="0" i="0" dirty="0">
                <a:solidFill>
                  <a:srgbClr val="003A4A"/>
                </a:solidFill>
                <a:latin typeface="Montserrat" pitchFamily="34" charset="0"/>
                <a:ea typeface="Montserrat" pitchFamily="34" charset="-122"/>
                <a:cs typeface="Montserrat" pitchFamily="34" charset="-120"/>
              </a:rPr>
              <a:t>Choisissez un risque prioritaire et concevez une atténuation à faible coût reposant surtout sur les processus et relations.</a:t>
            </a:r>
            <a:endParaRPr lang="en-US" sz="1200" b="0" i="0" dirty="0">
              <a:latin typeface="Montserrat"/>
              <a:ea typeface="Montserrat"/>
              <a:cs typeface="Montserrat"/>
            </a:endParaRPr>
          </a:p>
        </p:txBody>
      </p:sp>
      <p:sp>
        <p:nvSpPr>
          <p:cNvPr id="13" name="Shape 11"/>
          <p:cNvSpPr/>
          <p:nvPr/>
        </p:nvSpPr>
        <p:spPr>
          <a:xfrm>
            <a:off x="2336058" y="5656090"/>
            <a:ext cx="7519579" cy="790430"/>
          </a:xfrm>
          <a:prstGeom prst="roundRect">
            <a:avLst/>
          </a:prstGeom>
          <a:solidFill>
            <a:srgbClr val="F3FAF7"/>
          </a:solidFill>
          <a:ln w="12700">
            <a:solidFill>
              <a:srgbClr val="FFFFFF">
                <a:alpha val="0"/>
              </a:srgbClr>
            </a:solidFill>
            <a:prstDash val="solid"/>
          </a:ln>
        </p:spPr>
        <p:txBody>
          <a:bodyPr/>
          <a:lstStyle/>
          <a:p>
            <a:endParaRPr lang="en-GB" sz="1800" b="0" i="0">
              <a:latin typeface="Montserrat"/>
              <a:ea typeface="Montserrat"/>
              <a:cs typeface="Montserrat"/>
            </a:endParaRPr>
          </a:p>
        </p:txBody>
      </p:sp>
      <p:sp>
        <p:nvSpPr>
          <p:cNvPr id="14" name="Shape 12"/>
          <p:cNvSpPr/>
          <p:nvPr/>
        </p:nvSpPr>
        <p:spPr>
          <a:xfrm>
            <a:off x="2357421" y="5656090"/>
            <a:ext cx="0" cy="790430"/>
          </a:xfrm>
          <a:prstGeom prst="line">
            <a:avLst/>
          </a:prstGeom>
          <a:solidFill>
            <a:srgbClr val="FFFFFF">
              <a:alpha val="0"/>
            </a:srgbClr>
          </a:solidFill>
          <a:ln w="42726">
            <a:solidFill>
              <a:srgbClr val="008C87"/>
            </a:solidFill>
            <a:prstDash val="solid"/>
          </a:ln>
        </p:spPr>
        <p:txBody>
          <a:bodyPr/>
          <a:lstStyle/>
          <a:p>
            <a:endParaRPr lang="en-GB" sz="1800" b="0" i="0">
              <a:latin typeface="Montserrat"/>
              <a:ea typeface="Montserrat"/>
              <a:cs typeface="Montserrat"/>
            </a:endParaRPr>
          </a:p>
        </p:txBody>
      </p:sp>
      <p:sp>
        <p:nvSpPr>
          <p:cNvPr id="15" name="Text 13"/>
          <p:cNvSpPr/>
          <p:nvPr/>
        </p:nvSpPr>
        <p:spPr>
          <a:xfrm>
            <a:off x="2571045" y="5848357"/>
            <a:ext cx="7092330" cy="432600"/>
          </a:xfrm>
          <a:prstGeom prst="rect">
            <a:avLst/>
          </a:prstGeom>
          <a:noFill/>
          <a:ln/>
        </p:spPr>
        <p:txBody>
          <a:bodyPr wrap="square" lIns="0" tIns="0" rIns="0" bIns="0" rtlCol="0" anchor="t">
            <a:normAutofit/>
          </a:bodyPr>
          <a:lstStyle/>
          <a:p>
            <a:pPr marL="0" indent="0" algn="l">
              <a:buNone/>
            </a:pPr>
            <a:r>
              <a:rPr lang="en-US" sz="1200" b="0" i="0" dirty="0">
                <a:solidFill>
                  <a:srgbClr val="003A4A"/>
                </a:solidFill>
                <a:latin typeface="Montserrat" pitchFamily="34" charset="0"/>
                <a:ea typeface="Montserrat" pitchFamily="34" charset="-122"/>
                <a:cs typeface="Montserrat" pitchFamily="34" charset="-120"/>
              </a:rPr>
              <a:t>Arbitrage clé : la résilience coûte de l’argent, mais une crise majeure coûte beaucoup plus. Une bonne atténuation équilibre coût et risque acceptable.</a:t>
            </a:r>
            <a:endParaRPr lang="en-US" sz="1200" b="0" i="0" dirty="0">
              <a:latin typeface="Montserrat"/>
              <a:ea typeface="Montserrat"/>
              <a:cs typeface="Montserrat"/>
            </a:endParaRPr>
          </a:p>
        </p:txBody>
      </p:sp>
    </p:spTree>
    <p:extLst>
      <p:ext uri="{BB962C8B-B14F-4D97-AF65-F5344CB8AC3E}">
        <p14:creationId xmlns:p14="http://schemas.microsoft.com/office/powerpoint/2010/main" val="4272330936"/>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3" name="Text 1"/>
          <p:cNvSpPr/>
          <p:nvPr/>
        </p:nvSpPr>
        <p:spPr>
          <a:xfrm>
            <a:off x="609585" y="992200"/>
            <a:ext cx="6654069" cy="898103"/>
          </a:xfrm>
          <a:prstGeom prst="rect">
            <a:avLst/>
          </a:prstGeom>
          <a:noFill/>
          <a:ln/>
        </p:spPr>
        <p:txBody>
          <a:bodyPr wrap="square" lIns="0" tIns="0" rIns="0" bIns="0" rtlCol="0" anchor="t">
            <a:normAutofit/>
          </a:bodyPr>
          <a:lstStyle/>
          <a:p>
            <a:pPr marL="0" indent="0" algn="l">
              <a:buNone/>
            </a:pPr>
            <a:endParaRPr lang="en-US" sz="2000" b="0" i="0" dirty="0">
              <a:latin typeface="Montserrat"/>
              <a:ea typeface="Montserrat"/>
              <a:cs typeface="Montserrat"/>
            </a:endParaRPr>
          </a:p>
        </p:txBody>
      </p:sp>
      <p:sp>
        <p:nvSpPr>
          <p:cNvPr id="4" name="Text 2"/>
          <p:cNvSpPr/>
          <p:nvPr/>
        </p:nvSpPr>
        <p:spPr>
          <a:xfrm>
            <a:off x="663162" y="2449525"/>
            <a:ext cx="9839209" cy="396478"/>
          </a:xfrm>
          <a:prstGeom prst="rect">
            <a:avLst/>
          </a:prstGeom>
          <a:noFill/>
          <a:ln/>
        </p:spPr>
        <p:txBody>
          <a:bodyPr wrap="square" lIns="0" tIns="0" rIns="0" bIns="0" rtlCol="0" anchor="t">
            <a:normAutofit/>
          </a:bodyPr>
          <a:lstStyle/>
          <a:p>
            <a:pPr marL="0" indent="0" algn="l">
              <a:buNone/>
            </a:pPr>
            <a:r>
              <a:rPr lang="en-US" sz="2000" b="0" i="0" dirty="0">
                <a:solidFill>
                  <a:srgbClr val="2DB7C4"/>
                </a:solidFill>
                <a:latin typeface="Montserrat" pitchFamily="34" charset="0"/>
                <a:ea typeface="Montserrat" pitchFamily="34" charset="-122"/>
                <a:cs typeface="Montserrat" pitchFamily="34" charset="-120"/>
              </a:rPr>
              <a:t>Schémas de risque courants en Afrique centrale/occidentale</a:t>
            </a:r>
            <a:endParaRPr lang="en-US" sz="2000" b="0" i="0" dirty="0">
              <a:latin typeface="Montserrat"/>
              <a:ea typeface="Montserrat"/>
              <a:cs typeface="Montserrat"/>
            </a:endParaRPr>
          </a:p>
        </p:txBody>
      </p:sp>
      <p:sp>
        <p:nvSpPr>
          <p:cNvPr id="5" name="Text 3"/>
          <p:cNvSpPr/>
          <p:nvPr/>
        </p:nvSpPr>
        <p:spPr>
          <a:xfrm>
            <a:off x="759600" y="3188903"/>
            <a:ext cx="10822511" cy="2676897"/>
          </a:xfrm>
          <a:prstGeom prst="rect">
            <a:avLst/>
          </a:prstGeom>
          <a:noFill/>
          <a:ln/>
        </p:spPr>
        <p:txBody>
          <a:bodyPr wrap="square" lIns="0" tIns="0" rIns="0" bIns="0" rtlCol="0" anchor="t">
            <a:normAutofit/>
          </a:bodyPr>
          <a:lstStyle/>
          <a:p>
            <a:pPr marL="0" indent="0" algn="l">
              <a:buNone/>
            </a:pPr>
            <a:r>
              <a:rPr lang="en-US" sz="1200" b="0" i="0" dirty="0">
                <a:solidFill>
                  <a:srgbClr val="003A4A"/>
                </a:solidFill>
                <a:latin typeface="Montserrat" pitchFamily="34" charset="0"/>
                <a:ea typeface="Montserrat" pitchFamily="34" charset="-122"/>
                <a:cs typeface="Montserrat" pitchFamily="34" charset="-120"/>
              </a:rPr>
              <a:t>• Contraintes d’infrastructure : mauvais état des routes, capacité portuaire limitée, rail et électricité peu fiables.</a:t>
            </a:r>
            <a:endParaRPr lang="en-US" sz="1200" b="0" i="0" dirty="0">
              <a:latin typeface="Montserrat"/>
              <a:ea typeface="Montserrat"/>
              <a:cs typeface="Montserrat"/>
            </a:endParaRPr>
          </a:p>
          <a:p>
            <a:pPr marL="0" indent="0" algn="l">
              <a:buNone/>
            </a:pPr>
            <a:r>
              <a:rPr lang="en-US" sz="1200" b="0" i="0" dirty="0">
                <a:solidFill>
                  <a:srgbClr val="003A4A"/>
                </a:solidFill>
                <a:latin typeface="Montserrat" pitchFamily="34" charset="0"/>
                <a:ea typeface="Montserrat" pitchFamily="34" charset="-122"/>
                <a:cs typeface="Montserrat" pitchFamily="34" charset="-120"/>
              </a:rPr>
              <a:t>• Enjeux réglementaires et frontaliers : évolution des règles douanières, paiements informels, dédouanement lent.</a:t>
            </a:r>
            <a:endParaRPr lang="en-US" sz="1200" b="0" i="0" dirty="0">
              <a:latin typeface="Montserrat"/>
              <a:ea typeface="Montserrat"/>
              <a:cs typeface="Montserrat"/>
            </a:endParaRPr>
          </a:p>
          <a:p>
            <a:pPr marL="0" indent="0" algn="l">
              <a:buNone/>
            </a:pPr>
            <a:r>
              <a:rPr lang="en-US" sz="1200" b="0" i="0" dirty="0">
                <a:solidFill>
                  <a:srgbClr val="003A4A"/>
                </a:solidFill>
                <a:latin typeface="Montserrat" pitchFamily="34" charset="0"/>
                <a:ea typeface="Montserrat" pitchFamily="34" charset="-122"/>
                <a:cs typeface="Montserrat" pitchFamily="34" charset="-120"/>
              </a:rPr>
              <a:t>• Risques politiques et sécuritaires : instabilité, grèves, conflits localisés affectant les corridors clés.</a:t>
            </a:r>
            <a:endParaRPr lang="en-US" sz="1200" b="0" i="0" dirty="0">
              <a:latin typeface="Montserrat"/>
              <a:ea typeface="Montserrat"/>
              <a:cs typeface="Montserrat"/>
            </a:endParaRPr>
          </a:p>
          <a:p>
            <a:pPr marL="0" indent="0" algn="l">
              <a:buNone/>
            </a:pPr>
            <a:r>
              <a:rPr lang="en-US" sz="1200" b="0" i="0" dirty="0">
                <a:solidFill>
                  <a:srgbClr val="003A4A"/>
                </a:solidFill>
                <a:latin typeface="Montserrat" pitchFamily="34" charset="0"/>
                <a:ea typeface="Montserrat" pitchFamily="34" charset="-122"/>
                <a:cs typeface="Montserrat" pitchFamily="34" charset="-120"/>
              </a:rPr>
              <a:t>• Informalité des fournisseurs : de nombreux petits fournisseurs n’ont pas de systèmes formels, ce qui accroît les risques de qualité et de fiabilité.</a:t>
            </a:r>
            <a:endParaRPr lang="en-US" sz="1200" b="0" i="0" dirty="0">
              <a:latin typeface="Montserrat"/>
              <a:ea typeface="Montserrat"/>
              <a:cs typeface="Montserrat"/>
            </a:endParaRPr>
          </a:p>
        </p:txBody>
      </p:sp>
      <p:sp>
        <p:nvSpPr>
          <p:cNvPr id="6" name="Title 5">
            <a:extLst>
              <a:ext uri="{FF2B5EF4-FFF2-40B4-BE49-F238E27FC236}">
                <a16:creationId xmlns:a16="http://schemas.microsoft.com/office/drawing/2014/main" id="{339D6072-B2E6-EC74-C0F8-FCEE37304E41}"/>
              </a:ext>
            </a:extLst>
          </p:cNvPr>
          <p:cNvSpPr>
            <a:spLocks noGrp="1"/>
          </p:cNvSpPr>
          <p:nvPr>
            <p:ph type="title"/>
          </p:nvPr>
        </p:nvSpPr>
        <p:spPr>
          <a:xfrm>
            <a:off x="603252" y="539751"/>
            <a:ext cx="7911269" cy="717551"/>
          </a:xfrm>
        </p:spPr>
        <p:txBody>
          <a:bodyPr/>
          <a:lstStyle/>
          <a:p>
            <a:r>
              <a:rPr lang="fr-FR" dirty="0"/>
              <a:t>Contexte africain : risques typiques</a:t>
            </a:r>
            <a:br>
              <a:rPr lang="fr-FR" dirty="0"/>
            </a:br>
            <a:r>
              <a:rPr lang="fr-FR" dirty="0"/>
              <a:t>et réponses</a:t>
            </a:r>
            <a:br>
              <a:rPr lang="fr-FR" dirty="0"/>
            </a:br>
            <a:endParaRPr lang="en-GB" dirty="0"/>
          </a:p>
        </p:txBody>
      </p:sp>
    </p:spTree>
    <p:extLst>
      <p:ext uri="{BB962C8B-B14F-4D97-AF65-F5344CB8AC3E}">
        <p14:creationId xmlns:p14="http://schemas.microsoft.com/office/powerpoint/2010/main" val="2878876479"/>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3" name="Text 1"/>
          <p:cNvSpPr/>
          <p:nvPr/>
        </p:nvSpPr>
        <p:spPr>
          <a:xfrm>
            <a:off x="1839064" y="411480"/>
            <a:ext cx="7262076" cy="980166"/>
          </a:xfrm>
          <a:prstGeom prst="rect">
            <a:avLst/>
          </a:prstGeom>
          <a:noFill/>
          <a:ln/>
        </p:spPr>
        <p:txBody>
          <a:bodyPr wrap="square" lIns="0" tIns="0" rIns="0" bIns="0" rtlCol="0" anchor="t">
            <a:normAutofit/>
          </a:bodyPr>
          <a:lstStyle/>
          <a:p>
            <a:pPr marL="0" indent="0" algn="l">
              <a:buNone/>
            </a:pPr>
            <a:endParaRPr lang="en-US" sz="2000" b="0" i="0" dirty="0">
              <a:latin typeface="Montserrat"/>
              <a:ea typeface="Montserrat"/>
              <a:cs typeface="Montserrat"/>
            </a:endParaRPr>
          </a:p>
        </p:txBody>
      </p:sp>
      <p:sp>
        <p:nvSpPr>
          <p:cNvPr id="4" name="Text 2"/>
          <p:cNvSpPr/>
          <p:nvPr/>
        </p:nvSpPr>
        <p:spPr>
          <a:xfrm>
            <a:off x="1885842" y="1849934"/>
            <a:ext cx="7097075" cy="362537"/>
          </a:xfrm>
          <a:prstGeom prst="rect">
            <a:avLst/>
          </a:prstGeom>
          <a:noFill/>
          <a:ln/>
        </p:spPr>
        <p:txBody>
          <a:bodyPr wrap="square" lIns="0" tIns="0" rIns="0" bIns="0" rtlCol="0" anchor="t">
            <a:normAutofit/>
          </a:bodyPr>
          <a:lstStyle/>
          <a:p>
            <a:pPr marL="0" indent="0" algn="l">
              <a:buNone/>
            </a:pPr>
            <a:r>
              <a:rPr lang="en-US" sz="2000" b="0" i="0" dirty="0">
                <a:solidFill>
                  <a:srgbClr val="2DB7C4"/>
                </a:solidFill>
                <a:latin typeface="Montserrat" pitchFamily="34" charset="0"/>
                <a:ea typeface="Montserrat" pitchFamily="34" charset="-122"/>
                <a:cs typeface="Montserrat" pitchFamily="34" charset="-120"/>
              </a:rPr>
              <a:t>Risques africains typiques et réponses pratiques</a:t>
            </a:r>
            <a:endParaRPr lang="en-US" sz="2000" b="0" i="0" dirty="0">
              <a:latin typeface="Montserrat"/>
              <a:ea typeface="Montserrat"/>
              <a:cs typeface="Montserrat"/>
            </a:endParaRPr>
          </a:p>
        </p:txBody>
      </p:sp>
      <p:graphicFrame>
        <p:nvGraphicFramePr>
          <p:cNvPr id="5" name="Table 0"/>
          <p:cNvGraphicFramePr>
            <a:graphicFrameLocks noGrp="1"/>
          </p:cNvGraphicFramePr>
          <p:nvPr/>
        </p:nvGraphicFramePr>
        <p:xfrm>
          <a:off x="1874148" y="2411283"/>
          <a:ext cx="8478483" cy="4035237"/>
        </p:xfrm>
        <a:graphic>
          <a:graphicData uri="http://schemas.openxmlformats.org/drawingml/2006/table">
            <a:tbl>
              <a:tblPr/>
              <a:tblGrid>
                <a:gridCol w="1628873">
                  <a:extLst>
                    <a:ext uri="{9D8B030D-6E8A-4147-A177-3AD203B41FA5}">
                      <a16:colId xmlns:a16="http://schemas.microsoft.com/office/drawing/2014/main" val="20000"/>
                    </a:ext>
                  </a:extLst>
                </a:gridCol>
                <a:gridCol w="2985108">
                  <a:extLst>
                    <a:ext uri="{9D8B030D-6E8A-4147-A177-3AD203B41FA5}">
                      <a16:colId xmlns:a16="http://schemas.microsoft.com/office/drawing/2014/main" val="20001"/>
                    </a:ext>
                  </a:extLst>
                </a:gridCol>
                <a:gridCol w="3864502">
                  <a:extLst>
                    <a:ext uri="{9D8B030D-6E8A-4147-A177-3AD203B41FA5}">
                      <a16:colId xmlns:a16="http://schemas.microsoft.com/office/drawing/2014/main" val="20002"/>
                    </a:ext>
                  </a:extLst>
                </a:gridCol>
              </a:tblGrid>
              <a:tr h="490225">
                <a:tc>
                  <a:txBody>
                    <a:bodyPr/>
                    <a:lstStyle/>
                    <a:p>
                      <a:pPr marL="0" indent="0" algn="l">
                        <a:buNone/>
                      </a:pPr>
                      <a:r>
                        <a:rPr lang="en-US" sz="1400" b="0" i="0" dirty="0">
                          <a:solidFill>
                            <a:srgbClr val="003A4A"/>
                          </a:solidFill>
                          <a:latin typeface="Montserrat" pitchFamily="34" charset="0"/>
                          <a:ea typeface="Montserrat" pitchFamily="34" charset="-122"/>
                          <a:cs typeface="Montserrat" pitchFamily="34" charset="-120"/>
                        </a:rPr>
                        <a:t>Risque</a:t>
                      </a:r>
                      <a:endParaRPr lang="en-US" sz="1400" b="0" i="0" dirty="0">
                        <a:latin typeface="Montserrat" charset="0"/>
                        <a:ea typeface="Montserrat" charset="0"/>
                        <a:cs typeface="Montserrat" charset="0"/>
                      </a:endParaRPr>
                    </a:p>
                  </a:txBody>
                  <a:tcPr marL="36576" marR="36576" marT="36576" marB="36576">
                    <a:lnL w="11695" cap="flat" cmpd="sng" algn="ctr">
                      <a:solidFill>
                        <a:srgbClr val="CBD5DC"/>
                      </a:solidFill>
                      <a:prstDash val="solid"/>
                      <a:round/>
                      <a:headEnd type="none" w="med" len="med"/>
                      <a:tailEnd type="none" w="med" len="med"/>
                    </a:lnL>
                    <a:lnR w="11695" cap="flat" cmpd="sng" algn="ctr">
                      <a:solidFill>
                        <a:srgbClr val="CBD5DC"/>
                      </a:solidFill>
                      <a:prstDash val="solid"/>
                      <a:round/>
                      <a:headEnd type="none" w="med" len="med"/>
                      <a:tailEnd type="none" w="med" len="med"/>
                    </a:lnR>
                    <a:lnT w="11695" cap="flat" cmpd="sng" algn="ctr">
                      <a:solidFill>
                        <a:srgbClr val="CBD5DC"/>
                      </a:solidFill>
                      <a:prstDash val="solid"/>
                      <a:round/>
                      <a:headEnd type="none" w="med" len="med"/>
                      <a:tailEnd type="none" w="med" len="med"/>
                    </a:lnT>
                    <a:lnB w="11695" cap="flat" cmpd="sng" algn="ctr">
                      <a:solidFill>
                        <a:srgbClr val="CBD5DC"/>
                      </a:solidFill>
                      <a:prstDash val="solid"/>
                      <a:round/>
                      <a:headEnd type="none" w="med" len="med"/>
                      <a:tailEnd type="none" w="med" len="med"/>
                    </a:lnB>
                    <a:solidFill>
                      <a:srgbClr val="E8F4F8"/>
                    </a:solidFill>
                  </a:tcPr>
                </a:tc>
                <a:tc>
                  <a:txBody>
                    <a:bodyPr/>
                    <a:lstStyle/>
                    <a:p>
                      <a:pPr marL="0" indent="0" algn="l">
                        <a:buNone/>
                      </a:pPr>
                      <a:r>
                        <a:rPr lang="en-US" sz="1400" b="0" i="0" dirty="0">
                          <a:solidFill>
                            <a:srgbClr val="003A4A"/>
                          </a:solidFill>
                          <a:latin typeface="Montserrat" pitchFamily="34" charset="0"/>
                          <a:ea typeface="Montserrat" pitchFamily="34" charset="-122"/>
                          <a:cs typeface="Montserrat" pitchFamily="34" charset="-120"/>
                        </a:rPr>
                        <a:t>Impact</a:t>
                      </a:r>
                      <a:endParaRPr lang="en-US" sz="1400" b="0" i="0" dirty="0">
                        <a:latin typeface="Montserrat" charset="0"/>
                        <a:ea typeface="Montserrat" charset="0"/>
                        <a:cs typeface="Montserrat" charset="0"/>
                      </a:endParaRPr>
                    </a:p>
                  </a:txBody>
                  <a:tcPr marL="36576" marR="36576" marT="36576" marB="36576">
                    <a:lnL w="11695" cap="flat" cmpd="sng" algn="ctr">
                      <a:solidFill>
                        <a:srgbClr val="CBD5DC"/>
                      </a:solidFill>
                      <a:prstDash val="solid"/>
                      <a:round/>
                      <a:headEnd type="none" w="med" len="med"/>
                      <a:tailEnd type="none" w="med" len="med"/>
                    </a:lnL>
                    <a:lnR w="11695" cap="flat" cmpd="sng" algn="ctr">
                      <a:solidFill>
                        <a:srgbClr val="CBD5DC"/>
                      </a:solidFill>
                      <a:prstDash val="solid"/>
                      <a:round/>
                      <a:headEnd type="none" w="med" len="med"/>
                      <a:tailEnd type="none" w="med" len="med"/>
                    </a:lnR>
                    <a:lnT w="11695" cap="flat" cmpd="sng" algn="ctr">
                      <a:solidFill>
                        <a:srgbClr val="CBD5DC"/>
                      </a:solidFill>
                      <a:prstDash val="solid"/>
                      <a:round/>
                      <a:headEnd type="none" w="med" len="med"/>
                      <a:tailEnd type="none" w="med" len="med"/>
                    </a:lnT>
                    <a:lnB w="11695" cap="flat" cmpd="sng" algn="ctr">
                      <a:solidFill>
                        <a:srgbClr val="CBD5DC"/>
                      </a:solidFill>
                      <a:prstDash val="solid"/>
                      <a:round/>
                      <a:headEnd type="none" w="med" len="med"/>
                      <a:tailEnd type="none" w="med" len="med"/>
                    </a:lnB>
                    <a:solidFill>
                      <a:srgbClr val="E8F4F8"/>
                    </a:solidFill>
                  </a:tcPr>
                </a:tc>
                <a:tc>
                  <a:txBody>
                    <a:bodyPr/>
                    <a:lstStyle/>
                    <a:p>
                      <a:pPr marL="0" indent="0" algn="l">
                        <a:buNone/>
                      </a:pPr>
                      <a:r>
                        <a:rPr lang="en-US" sz="1400" b="0" i="0" dirty="0">
                          <a:solidFill>
                            <a:srgbClr val="003A4A"/>
                          </a:solidFill>
                          <a:latin typeface="Montserrat" pitchFamily="34" charset="0"/>
                          <a:ea typeface="Montserrat" pitchFamily="34" charset="-122"/>
                          <a:cs typeface="Montserrat" pitchFamily="34" charset="-120"/>
                        </a:rPr>
                        <a:t>Réponse pratique</a:t>
                      </a:r>
                      <a:endParaRPr lang="en-US" sz="1400" b="0" i="0" dirty="0">
                        <a:latin typeface="Montserrat" charset="0"/>
                        <a:ea typeface="Montserrat" charset="0"/>
                        <a:cs typeface="Montserrat" charset="0"/>
                      </a:endParaRPr>
                    </a:p>
                  </a:txBody>
                  <a:tcPr marL="36576" marR="36576" marT="36576" marB="36576">
                    <a:lnL w="11695" cap="flat" cmpd="sng" algn="ctr">
                      <a:solidFill>
                        <a:srgbClr val="CBD5DC"/>
                      </a:solidFill>
                      <a:prstDash val="solid"/>
                      <a:round/>
                      <a:headEnd type="none" w="med" len="med"/>
                      <a:tailEnd type="none" w="med" len="med"/>
                    </a:lnL>
                    <a:lnR w="11695" cap="flat" cmpd="sng" algn="ctr">
                      <a:solidFill>
                        <a:srgbClr val="CBD5DC"/>
                      </a:solidFill>
                      <a:prstDash val="solid"/>
                      <a:round/>
                      <a:headEnd type="none" w="med" len="med"/>
                      <a:tailEnd type="none" w="med" len="med"/>
                    </a:lnR>
                    <a:lnT w="11695" cap="flat" cmpd="sng" algn="ctr">
                      <a:solidFill>
                        <a:srgbClr val="CBD5DC"/>
                      </a:solidFill>
                      <a:prstDash val="solid"/>
                      <a:round/>
                      <a:headEnd type="none" w="med" len="med"/>
                      <a:tailEnd type="none" w="med" len="med"/>
                    </a:lnT>
                    <a:lnB w="11695" cap="flat" cmpd="sng" algn="ctr">
                      <a:solidFill>
                        <a:srgbClr val="CBD5DC"/>
                      </a:solidFill>
                      <a:prstDash val="solid"/>
                      <a:round/>
                      <a:headEnd type="none" w="med" len="med"/>
                      <a:tailEnd type="none" w="med" len="med"/>
                    </a:lnB>
                    <a:solidFill>
                      <a:srgbClr val="E8F4F8"/>
                    </a:solidFill>
                  </a:tcPr>
                </a:tc>
                <a:extLst>
                  <a:ext uri="{0D108BD9-81ED-4DB2-BD59-A6C34878D82A}">
                    <a16:rowId xmlns:a16="http://schemas.microsoft.com/office/drawing/2014/main" val="10000"/>
                  </a:ext>
                </a:extLst>
              </a:tr>
              <a:tr h="886253">
                <a:tc>
                  <a:txBody>
                    <a:bodyPr/>
                    <a:lstStyle/>
                    <a:p>
                      <a:pPr marL="0" indent="0" algn="l">
                        <a:buNone/>
                      </a:pPr>
                      <a:r>
                        <a:rPr lang="en-US" sz="1200" b="0" i="0" dirty="0">
                          <a:solidFill>
                            <a:srgbClr val="003A4A"/>
                          </a:solidFill>
                          <a:latin typeface="Montserrat" pitchFamily="34" charset="0"/>
                          <a:ea typeface="Montserrat" pitchFamily="34" charset="-122"/>
                          <a:cs typeface="Montserrat" pitchFamily="34" charset="-120"/>
                        </a:rPr>
                        <a:t>Route saisonnière en mauvais état (pluies)</a:t>
                      </a:r>
                      <a:endParaRPr lang="en-US" sz="1200" b="0" i="0" dirty="0">
                        <a:latin typeface="Montserrat" charset="0"/>
                        <a:ea typeface="Montserrat" charset="0"/>
                        <a:cs typeface="Montserrat" charset="0"/>
                      </a:endParaRPr>
                    </a:p>
                  </a:txBody>
                  <a:tcPr marL="36576" marR="36576" marT="36576" marB="36576">
                    <a:lnL w="11695" cap="flat" cmpd="sng" algn="ctr">
                      <a:solidFill>
                        <a:srgbClr val="CBD5DC"/>
                      </a:solidFill>
                      <a:prstDash val="solid"/>
                      <a:round/>
                      <a:headEnd type="none" w="med" len="med"/>
                      <a:tailEnd type="none" w="med" len="med"/>
                    </a:lnL>
                    <a:lnR w="11695" cap="flat" cmpd="sng" algn="ctr">
                      <a:solidFill>
                        <a:srgbClr val="CBD5DC"/>
                      </a:solidFill>
                      <a:prstDash val="solid"/>
                      <a:round/>
                      <a:headEnd type="none" w="med" len="med"/>
                      <a:tailEnd type="none" w="med" len="med"/>
                    </a:lnR>
                    <a:lnT w="11695" cap="flat" cmpd="sng" algn="ctr">
                      <a:solidFill>
                        <a:srgbClr val="CBD5DC"/>
                      </a:solidFill>
                      <a:prstDash val="solid"/>
                      <a:round/>
                      <a:headEnd type="none" w="med" len="med"/>
                      <a:tailEnd type="none" w="med" len="med"/>
                    </a:lnT>
                    <a:lnB w="11695" cap="flat" cmpd="sng" algn="ctr">
                      <a:solidFill>
                        <a:srgbClr val="CBD5DC"/>
                      </a:solidFill>
                      <a:prstDash val="solid"/>
                      <a:round/>
                      <a:headEnd type="none" w="med" len="med"/>
                      <a:tailEnd type="none" w="med" len="med"/>
                    </a:lnB>
                  </a:tcPr>
                </a:tc>
                <a:tc>
                  <a:txBody>
                    <a:bodyPr/>
                    <a:lstStyle/>
                    <a:p>
                      <a:pPr marL="0" indent="0" algn="l">
                        <a:buNone/>
                      </a:pPr>
                      <a:r>
                        <a:rPr lang="en-US" sz="1200" b="0" i="0" dirty="0">
                          <a:solidFill>
                            <a:srgbClr val="003A4A"/>
                          </a:solidFill>
                          <a:latin typeface="Montserrat" pitchFamily="34" charset="0"/>
                          <a:ea typeface="Montserrat" pitchFamily="34" charset="-122"/>
                          <a:cs typeface="Montserrat" pitchFamily="34" charset="-120"/>
                        </a:rPr>
                        <a:t>Retards de livraison, dommages accrus et pannes de véhicules.</a:t>
                      </a:r>
                      <a:endParaRPr lang="en-US" sz="1200" b="0" i="0" dirty="0">
                        <a:latin typeface="Montserrat" charset="0"/>
                        <a:ea typeface="Montserrat" charset="0"/>
                        <a:cs typeface="Montserrat" charset="0"/>
                      </a:endParaRPr>
                    </a:p>
                  </a:txBody>
                  <a:tcPr marL="36576" marR="36576" marT="36576" marB="36576">
                    <a:lnL w="11695" cap="flat" cmpd="sng" algn="ctr">
                      <a:solidFill>
                        <a:srgbClr val="CBD5DC"/>
                      </a:solidFill>
                      <a:prstDash val="solid"/>
                      <a:round/>
                      <a:headEnd type="none" w="med" len="med"/>
                      <a:tailEnd type="none" w="med" len="med"/>
                    </a:lnL>
                    <a:lnR w="11695" cap="flat" cmpd="sng" algn="ctr">
                      <a:solidFill>
                        <a:srgbClr val="CBD5DC"/>
                      </a:solidFill>
                      <a:prstDash val="solid"/>
                      <a:round/>
                      <a:headEnd type="none" w="med" len="med"/>
                      <a:tailEnd type="none" w="med" len="med"/>
                    </a:lnR>
                    <a:lnT w="11695" cap="flat" cmpd="sng" algn="ctr">
                      <a:solidFill>
                        <a:srgbClr val="CBD5DC"/>
                      </a:solidFill>
                      <a:prstDash val="solid"/>
                      <a:round/>
                      <a:headEnd type="none" w="med" len="med"/>
                      <a:tailEnd type="none" w="med" len="med"/>
                    </a:lnT>
                    <a:lnB w="11695" cap="flat" cmpd="sng" algn="ctr">
                      <a:solidFill>
                        <a:srgbClr val="CBD5DC"/>
                      </a:solidFill>
                      <a:prstDash val="solid"/>
                      <a:round/>
                      <a:headEnd type="none" w="med" len="med"/>
                      <a:tailEnd type="none" w="med" len="med"/>
                    </a:lnB>
                  </a:tcPr>
                </a:tc>
                <a:tc>
                  <a:txBody>
                    <a:bodyPr/>
                    <a:lstStyle/>
                    <a:p>
                      <a:pPr marL="0" indent="0" algn="l">
                        <a:buNone/>
                      </a:pPr>
                      <a:r>
                        <a:rPr lang="en-US" sz="1200" b="0" i="0" dirty="0">
                          <a:solidFill>
                            <a:srgbClr val="003A4A"/>
                          </a:solidFill>
                          <a:latin typeface="Montserrat" pitchFamily="34" charset="0"/>
                          <a:ea typeface="Montserrat" pitchFamily="34" charset="-122"/>
                          <a:cs typeface="Montserrat" pitchFamily="34" charset="-120"/>
                        </a:rPr>
                        <a:t>Constituer un stock en amont avant la saison des pluies ; utiliser des véhicules robustes ; planifier des itinéraires alternatifs.</a:t>
                      </a:r>
                      <a:endParaRPr lang="en-US" sz="1200" b="0" i="0" dirty="0">
                        <a:latin typeface="Montserrat" charset="0"/>
                        <a:ea typeface="Montserrat" charset="0"/>
                        <a:cs typeface="Montserrat" charset="0"/>
                      </a:endParaRPr>
                    </a:p>
                  </a:txBody>
                  <a:tcPr marL="36576" marR="36576" marT="36576" marB="36576">
                    <a:lnL w="11695" cap="flat" cmpd="sng" algn="ctr">
                      <a:solidFill>
                        <a:srgbClr val="CBD5DC"/>
                      </a:solidFill>
                      <a:prstDash val="solid"/>
                      <a:round/>
                      <a:headEnd type="none" w="med" len="med"/>
                      <a:tailEnd type="none" w="med" len="med"/>
                    </a:lnL>
                    <a:lnR w="11695" cap="flat" cmpd="sng" algn="ctr">
                      <a:solidFill>
                        <a:srgbClr val="CBD5DC"/>
                      </a:solidFill>
                      <a:prstDash val="solid"/>
                      <a:round/>
                      <a:headEnd type="none" w="med" len="med"/>
                      <a:tailEnd type="none" w="med" len="med"/>
                    </a:lnR>
                    <a:lnT w="11695" cap="flat" cmpd="sng" algn="ctr">
                      <a:solidFill>
                        <a:srgbClr val="CBD5DC"/>
                      </a:solidFill>
                      <a:prstDash val="solid"/>
                      <a:round/>
                      <a:headEnd type="none" w="med" len="med"/>
                      <a:tailEnd type="none" w="med" len="med"/>
                    </a:lnT>
                    <a:lnB w="11695" cap="flat" cmpd="sng" algn="ctr">
                      <a:solidFill>
                        <a:srgbClr val="CBD5DC"/>
                      </a:solidFill>
                      <a:prstDash val="solid"/>
                      <a:round/>
                      <a:headEnd type="none" w="med" len="med"/>
                      <a:tailEnd type="none" w="med" len="med"/>
                    </a:lnB>
                  </a:tcPr>
                </a:tc>
                <a:extLst>
                  <a:ext uri="{0D108BD9-81ED-4DB2-BD59-A6C34878D82A}">
                    <a16:rowId xmlns:a16="http://schemas.microsoft.com/office/drawing/2014/main" val="10001"/>
                  </a:ext>
                </a:extLst>
              </a:tr>
              <a:tr h="886253">
                <a:tc>
                  <a:txBody>
                    <a:bodyPr/>
                    <a:lstStyle/>
                    <a:p>
                      <a:pPr marL="0" indent="0" algn="l">
                        <a:buNone/>
                      </a:pPr>
                      <a:r>
                        <a:rPr lang="en-US" sz="1200" b="0" i="0" dirty="0">
                          <a:solidFill>
                            <a:srgbClr val="003A4A"/>
                          </a:solidFill>
                          <a:latin typeface="Montserrat" pitchFamily="34" charset="0"/>
                          <a:ea typeface="Montserrat" pitchFamily="34" charset="-122"/>
                          <a:cs typeface="Montserrat" pitchFamily="34" charset="-120"/>
                        </a:rPr>
                        <a:t>Fermeture de frontière entre pays</a:t>
                      </a:r>
                      <a:endParaRPr lang="en-US" sz="1200" b="0" i="0" dirty="0">
                        <a:latin typeface="Montserrat" charset="0"/>
                        <a:ea typeface="Montserrat" charset="0"/>
                        <a:cs typeface="Montserrat" charset="0"/>
                      </a:endParaRPr>
                    </a:p>
                  </a:txBody>
                  <a:tcPr marL="36576" marR="36576" marT="36576" marB="36576">
                    <a:lnL w="11695" cap="flat" cmpd="sng" algn="ctr">
                      <a:solidFill>
                        <a:srgbClr val="CBD5DC"/>
                      </a:solidFill>
                      <a:prstDash val="solid"/>
                      <a:round/>
                      <a:headEnd type="none" w="med" len="med"/>
                      <a:tailEnd type="none" w="med" len="med"/>
                    </a:lnL>
                    <a:lnR w="11695" cap="flat" cmpd="sng" algn="ctr">
                      <a:solidFill>
                        <a:srgbClr val="CBD5DC"/>
                      </a:solidFill>
                      <a:prstDash val="solid"/>
                      <a:round/>
                      <a:headEnd type="none" w="med" len="med"/>
                      <a:tailEnd type="none" w="med" len="med"/>
                    </a:lnR>
                    <a:lnT w="11695" cap="flat" cmpd="sng" algn="ctr">
                      <a:solidFill>
                        <a:srgbClr val="CBD5DC"/>
                      </a:solidFill>
                      <a:prstDash val="solid"/>
                      <a:round/>
                      <a:headEnd type="none" w="med" len="med"/>
                      <a:tailEnd type="none" w="med" len="med"/>
                    </a:lnT>
                    <a:lnB w="11695" cap="flat" cmpd="sng" algn="ctr">
                      <a:solidFill>
                        <a:srgbClr val="CBD5DC"/>
                      </a:solidFill>
                      <a:prstDash val="solid"/>
                      <a:round/>
                      <a:headEnd type="none" w="med" len="med"/>
                      <a:tailEnd type="none" w="med" len="med"/>
                    </a:lnB>
                  </a:tcPr>
                </a:tc>
                <a:tc>
                  <a:txBody>
                    <a:bodyPr/>
                    <a:lstStyle/>
                    <a:p>
                      <a:pPr marL="0" indent="0" algn="l">
                        <a:buNone/>
                      </a:pPr>
                      <a:r>
                        <a:rPr lang="en-US" sz="1200" b="0" i="0" dirty="0">
                          <a:solidFill>
                            <a:srgbClr val="003A4A"/>
                          </a:solidFill>
                          <a:latin typeface="Montserrat" pitchFamily="34" charset="0"/>
                          <a:ea typeface="Montserrat" pitchFamily="34" charset="-122"/>
                          <a:cs typeface="Montserrat" pitchFamily="34" charset="-120"/>
                        </a:rPr>
                        <a:t>Exportations/importations régionales interrompues pendant des jours ou semaines.</a:t>
                      </a:r>
                      <a:endParaRPr lang="en-US" sz="1200" b="0" i="0" dirty="0">
                        <a:latin typeface="Montserrat" charset="0"/>
                        <a:ea typeface="Montserrat" charset="0"/>
                        <a:cs typeface="Montserrat" charset="0"/>
                      </a:endParaRPr>
                    </a:p>
                  </a:txBody>
                  <a:tcPr marL="36576" marR="36576" marT="36576" marB="36576">
                    <a:lnL w="11695" cap="flat" cmpd="sng" algn="ctr">
                      <a:solidFill>
                        <a:srgbClr val="CBD5DC"/>
                      </a:solidFill>
                      <a:prstDash val="solid"/>
                      <a:round/>
                      <a:headEnd type="none" w="med" len="med"/>
                      <a:tailEnd type="none" w="med" len="med"/>
                    </a:lnL>
                    <a:lnR w="11695" cap="flat" cmpd="sng" algn="ctr">
                      <a:solidFill>
                        <a:srgbClr val="CBD5DC"/>
                      </a:solidFill>
                      <a:prstDash val="solid"/>
                      <a:round/>
                      <a:headEnd type="none" w="med" len="med"/>
                      <a:tailEnd type="none" w="med" len="med"/>
                    </a:lnR>
                    <a:lnT w="11695" cap="flat" cmpd="sng" algn="ctr">
                      <a:solidFill>
                        <a:srgbClr val="CBD5DC"/>
                      </a:solidFill>
                      <a:prstDash val="solid"/>
                      <a:round/>
                      <a:headEnd type="none" w="med" len="med"/>
                      <a:tailEnd type="none" w="med" len="med"/>
                    </a:lnT>
                    <a:lnB w="11695" cap="flat" cmpd="sng" algn="ctr">
                      <a:solidFill>
                        <a:srgbClr val="CBD5DC"/>
                      </a:solidFill>
                      <a:prstDash val="solid"/>
                      <a:round/>
                      <a:headEnd type="none" w="med" len="med"/>
                      <a:tailEnd type="none" w="med" len="med"/>
                    </a:lnB>
                  </a:tcPr>
                </a:tc>
                <a:tc>
                  <a:txBody>
                    <a:bodyPr/>
                    <a:lstStyle/>
                    <a:p>
                      <a:pPr marL="0" indent="0" algn="l">
                        <a:buNone/>
                      </a:pPr>
                      <a:r>
                        <a:rPr lang="en-US" sz="1200" b="0" i="0" dirty="0">
                          <a:solidFill>
                            <a:srgbClr val="003A4A"/>
                          </a:solidFill>
                          <a:latin typeface="Montserrat" pitchFamily="34" charset="0"/>
                          <a:ea typeface="Montserrat" pitchFamily="34" charset="-122"/>
                          <a:cs typeface="Montserrat" pitchFamily="34" charset="-120"/>
                        </a:rPr>
                        <a:t>Développer un stock de sécurité régional ; établir des postes ou routes alternatives ; diversifier les marchés.</a:t>
                      </a:r>
                      <a:endParaRPr lang="en-US" sz="1200" b="0" i="0" dirty="0">
                        <a:latin typeface="Montserrat" charset="0"/>
                        <a:ea typeface="Montserrat" charset="0"/>
                        <a:cs typeface="Montserrat" charset="0"/>
                      </a:endParaRPr>
                    </a:p>
                  </a:txBody>
                  <a:tcPr marL="36576" marR="36576" marT="36576" marB="36576">
                    <a:lnL w="11695" cap="flat" cmpd="sng" algn="ctr">
                      <a:solidFill>
                        <a:srgbClr val="CBD5DC"/>
                      </a:solidFill>
                      <a:prstDash val="solid"/>
                      <a:round/>
                      <a:headEnd type="none" w="med" len="med"/>
                      <a:tailEnd type="none" w="med" len="med"/>
                    </a:lnL>
                    <a:lnR w="11695" cap="flat" cmpd="sng" algn="ctr">
                      <a:solidFill>
                        <a:srgbClr val="CBD5DC"/>
                      </a:solidFill>
                      <a:prstDash val="solid"/>
                      <a:round/>
                      <a:headEnd type="none" w="med" len="med"/>
                      <a:tailEnd type="none" w="med" len="med"/>
                    </a:lnR>
                    <a:lnT w="11695" cap="flat" cmpd="sng" algn="ctr">
                      <a:solidFill>
                        <a:srgbClr val="CBD5DC"/>
                      </a:solidFill>
                      <a:prstDash val="solid"/>
                      <a:round/>
                      <a:headEnd type="none" w="med" len="med"/>
                      <a:tailEnd type="none" w="med" len="med"/>
                    </a:lnT>
                    <a:lnB w="11695" cap="flat" cmpd="sng" algn="ctr">
                      <a:solidFill>
                        <a:srgbClr val="CBD5DC"/>
                      </a:solidFill>
                      <a:prstDash val="solid"/>
                      <a:round/>
                      <a:headEnd type="none" w="med" len="med"/>
                      <a:tailEnd type="none" w="med" len="med"/>
                    </a:lnB>
                  </a:tcPr>
                </a:tc>
                <a:extLst>
                  <a:ext uri="{0D108BD9-81ED-4DB2-BD59-A6C34878D82A}">
                    <a16:rowId xmlns:a16="http://schemas.microsoft.com/office/drawing/2014/main" val="10002"/>
                  </a:ext>
                </a:extLst>
              </a:tr>
              <a:tr h="886253">
                <a:tc>
                  <a:txBody>
                    <a:bodyPr/>
                    <a:lstStyle/>
                    <a:p>
                      <a:pPr marL="0" indent="0" algn="l">
                        <a:buNone/>
                      </a:pPr>
                      <a:r>
                        <a:rPr lang="en-US" sz="1200" b="0" i="0" dirty="0">
                          <a:solidFill>
                            <a:srgbClr val="003A4A"/>
                          </a:solidFill>
                          <a:latin typeface="Montserrat" pitchFamily="34" charset="0"/>
                          <a:ea typeface="Montserrat" pitchFamily="34" charset="-122"/>
                          <a:cs typeface="Montserrat" pitchFamily="34" charset="-120"/>
                        </a:rPr>
                        <a:t>Alimentation électrique peu fiable à l’usine</a:t>
                      </a:r>
                      <a:endParaRPr lang="en-US" sz="1200" b="0" i="0" dirty="0">
                        <a:latin typeface="Montserrat" charset="0"/>
                        <a:ea typeface="Montserrat" charset="0"/>
                        <a:cs typeface="Montserrat" charset="0"/>
                      </a:endParaRPr>
                    </a:p>
                  </a:txBody>
                  <a:tcPr marL="36576" marR="36576" marT="36576" marB="36576">
                    <a:lnL w="11695" cap="flat" cmpd="sng" algn="ctr">
                      <a:solidFill>
                        <a:srgbClr val="CBD5DC"/>
                      </a:solidFill>
                      <a:prstDash val="solid"/>
                      <a:round/>
                      <a:headEnd type="none" w="med" len="med"/>
                      <a:tailEnd type="none" w="med" len="med"/>
                    </a:lnL>
                    <a:lnR w="11695" cap="flat" cmpd="sng" algn="ctr">
                      <a:solidFill>
                        <a:srgbClr val="CBD5DC"/>
                      </a:solidFill>
                      <a:prstDash val="solid"/>
                      <a:round/>
                      <a:headEnd type="none" w="med" len="med"/>
                      <a:tailEnd type="none" w="med" len="med"/>
                    </a:lnR>
                    <a:lnT w="11695" cap="flat" cmpd="sng" algn="ctr">
                      <a:solidFill>
                        <a:srgbClr val="CBD5DC"/>
                      </a:solidFill>
                      <a:prstDash val="solid"/>
                      <a:round/>
                      <a:headEnd type="none" w="med" len="med"/>
                      <a:tailEnd type="none" w="med" len="med"/>
                    </a:lnT>
                    <a:lnB w="11695" cap="flat" cmpd="sng" algn="ctr">
                      <a:solidFill>
                        <a:srgbClr val="CBD5DC"/>
                      </a:solidFill>
                      <a:prstDash val="solid"/>
                      <a:round/>
                      <a:headEnd type="none" w="med" len="med"/>
                      <a:tailEnd type="none" w="med" len="med"/>
                    </a:lnB>
                  </a:tcPr>
                </a:tc>
                <a:tc>
                  <a:txBody>
                    <a:bodyPr/>
                    <a:lstStyle/>
                    <a:p>
                      <a:pPr marL="0" indent="0" algn="l">
                        <a:buNone/>
                      </a:pPr>
                      <a:r>
                        <a:rPr lang="en-US" sz="1200" b="0" i="0" dirty="0">
                          <a:solidFill>
                            <a:srgbClr val="003A4A"/>
                          </a:solidFill>
                          <a:latin typeface="Montserrat" pitchFamily="34" charset="0"/>
                          <a:ea typeface="Montserrat" pitchFamily="34" charset="-122"/>
                          <a:cs typeface="Montserrat" pitchFamily="34" charset="-120"/>
                        </a:rPr>
                        <a:t>Arrêts non planifiés, détérioration de produits, dates manquées.</a:t>
                      </a:r>
                      <a:endParaRPr lang="en-US" sz="1200" b="0" i="0" dirty="0">
                        <a:latin typeface="Montserrat" charset="0"/>
                        <a:ea typeface="Montserrat" charset="0"/>
                        <a:cs typeface="Montserrat" charset="0"/>
                      </a:endParaRPr>
                    </a:p>
                  </a:txBody>
                  <a:tcPr marL="36576" marR="36576" marT="36576" marB="36576">
                    <a:lnL w="11695" cap="flat" cmpd="sng" algn="ctr">
                      <a:solidFill>
                        <a:srgbClr val="CBD5DC"/>
                      </a:solidFill>
                      <a:prstDash val="solid"/>
                      <a:round/>
                      <a:headEnd type="none" w="med" len="med"/>
                      <a:tailEnd type="none" w="med" len="med"/>
                    </a:lnL>
                    <a:lnR w="11695" cap="flat" cmpd="sng" algn="ctr">
                      <a:solidFill>
                        <a:srgbClr val="CBD5DC"/>
                      </a:solidFill>
                      <a:prstDash val="solid"/>
                      <a:round/>
                      <a:headEnd type="none" w="med" len="med"/>
                      <a:tailEnd type="none" w="med" len="med"/>
                    </a:lnR>
                    <a:lnT w="11695" cap="flat" cmpd="sng" algn="ctr">
                      <a:solidFill>
                        <a:srgbClr val="CBD5DC"/>
                      </a:solidFill>
                      <a:prstDash val="solid"/>
                      <a:round/>
                      <a:headEnd type="none" w="med" len="med"/>
                      <a:tailEnd type="none" w="med" len="med"/>
                    </a:lnT>
                    <a:lnB w="11695" cap="flat" cmpd="sng" algn="ctr">
                      <a:solidFill>
                        <a:srgbClr val="CBD5DC"/>
                      </a:solidFill>
                      <a:prstDash val="solid"/>
                      <a:round/>
                      <a:headEnd type="none" w="med" len="med"/>
                      <a:tailEnd type="none" w="med" len="med"/>
                    </a:lnB>
                  </a:tcPr>
                </a:tc>
                <a:tc>
                  <a:txBody>
                    <a:bodyPr/>
                    <a:lstStyle/>
                    <a:p>
                      <a:pPr marL="0" indent="0" algn="l">
                        <a:buNone/>
                      </a:pPr>
                      <a:r>
                        <a:rPr lang="en-US" sz="1200" b="0" i="0" dirty="0">
                          <a:solidFill>
                            <a:srgbClr val="003A4A"/>
                          </a:solidFill>
                          <a:latin typeface="Montserrat" pitchFamily="34" charset="0"/>
                          <a:ea typeface="Montserrat" pitchFamily="34" charset="-122"/>
                          <a:cs typeface="Montserrat" pitchFamily="34" charset="-120"/>
                        </a:rPr>
                        <a:t>Investir dans des générateurs ; programmer la production lorsque le réseau est stable ; protéger les processus sensibles avec UPS.</a:t>
                      </a:r>
                      <a:endParaRPr lang="en-US" sz="1200" b="0" i="0" dirty="0">
                        <a:latin typeface="Montserrat" charset="0"/>
                        <a:ea typeface="Montserrat" charset="0"/>
                        <a:cs typeface="Montserrat" charset="0"/>
                      </a:endParaRPr>
                    </a:p>
                  </a:txBody>
                  <a:tcPr marL="36576" marR="36576" marT="36576" marB="36576">
                    <a:lnL w="11695" cap="flat" cmpd="sng" algn="ctr">
                      <a:solidFill>
                        <a:srgbClr val="CBD5DC"/>
                      </a:solidFill>
                      <a:prstDash val="solid"/>
                      <a:round/>
                      <a:headEnd type="none" w="med" len="med"/>
                      <a:tailEnd type="none" w="med" len="med"/>
                    </a:lnL>
                    <a:lnR w="11695" cap="flat" cmpd="sng" algn="ctr">
                      <a:solidFill>
                        <a:srgbClr val="CBD5DC"/>
                      </a:solidFill>
                      <a:prstDash val="solid"/>
                      <a:round/>
                      <a:headEnd type="none" w="med" len="med"/>
                      <a:tailEnd type="none" w="med" len="med"/>
                    </a:lnR>
                    <a:lnT w="11695" cap="flat" cmpd="sng" algn="ctr">
                      <a:solidFill>
                        <a:srgbClr val="CBD5DC"/>
                      </a:solidFill>
                      <a:prstDash val="solid"/>
                      <a:round/>
                      <a:headEnd type="none" w="med" len="med"/>
                      <a:tailEnd type="none" w="med" len="med"/>
                    </a:lnT>
                    <a:lnB w="11695" cap="flat" cmpd="sng" algn="ctr">
                      <a:solidFill>
                        <a:srgbClr val="CBD5DC"/>
                      </a:solidFill>
                      <a:prstDash val="solid"/>
                      <a:round/>
                      <a:headEnd type="none" w="med" len="med"/>
                      <a:tailEnd type="none" w="med" len="med"/>
                    </a:lnB>
                  </a:tcPr>
                </a:tc>
                <a:extLst>
                  <a:ext uri="{0D108BD9-81ED-4DB2-BD59-A6C34878D82A}">
                    <a16:rowId xmlns:a16="http://schemas.microsoft.com/office/drawing/2014/main" val="10003"/>
                  </a:ext>
                </a:extLst>
              </a:tr>
              <a:tr h="886253">
                <a:tc>
                  <a:txBody>
                    <a:bodyPr/>
                    <a:lstStyle/>
                    <a:p>
                      <a:pPr marL="0" indent="0" algn="l">
                        <a:buNone/>
                      </a:pPr>
                      <a:r>
                        <a:rPr lang="en-US" sz="1200" b="0" i="0" dirty="0">
                          <a:solidFill>
                            <a:srgbClr val="003A4A"/>
                          </a:solidFill>
                          <a:latin typeface="Montserrat" pitchFamily="34" charset="0"/>
                          <a:ea typeface="Montserrat" pitchFamily="34" charset="-122"/>
                          <a:cs typeface="Montserrat" pitchFamily="34" charset="-120"/>
                        </a:rPr>
                        <a:t>Base fournisseurs informelle</a:t>
                      </a:r>
                      <a:endParaRPr lang="en-US" sz="1200" b="0" i="0" dirty="0">
                        <a:latin typeface="Montserrat" charset="0"/>
                        <a:ea typeface="Montserrat" charset="0"/>
                        <a:cs typeface="Montserrat" charset="0"/>
                      </a:endParaRPr>
                    </a:p>
                  </a:txBody>
                  <a:tcPr marL="36576" marR="36576" marT="36576" marB="36576">
                    <a:lnL w="11695" cap="flat" cmpd="sng" algn="ctr">
                      <a:solidFill>
                        <a:srgbClr val="CBD5DC"/>
                      </a:solidFill>
                      <a:prstDash val="solid"/>
                      <a:round/>
                      <a:headEnd type="none" w="med" len="med"/>
                      <a:tailEnd type="none" w="med" len="med"/>
                    </a:lnL>
                    <a:lnR w="11695" cap="flat" cmpd="sng" algn="ctr">
                      <a:solidFill>
                        <a:srgbClr val="CBD5DC"/>
                      </a:solidFill>
                      <a:prstDash val="solid"/>
                      <a:round/>
                      <a:headEnd type="none" w="med" len="med"/>
                      <a:tailEnd type="none" w="med" len="med"/>
                    </a:lnR>
                    <a:lnT w="11695" cap="flat" cmpd="sng" algn="ctr">
                      <a:solidFill>
                        <a:srgbClr val="CBD5DC"/>
                      </a:solidFill>
                      <a:prstDash val="solid"/>
                      <a:round/>
                      <a:headEnd type="none" w="med" len="med"/>
                      <a:tailEnd type="none" w="med" len="med"/>
                    </a:lnT>
                    <a:lnB w="11695" cap="flat" cmpd="sng" algn="ctr">
                      <a:solidFill>
                        <a:srgbClr val="CBD5DC"/>
                      </a:solidFill>
                      <a:prstDash val="solid"/>
                      <a:round/>
                      <a:headEnd type="none" w="med" len="med"/>
                      <a:tailEnd type="none" w="med" len="med"/>
                    </a:lnB>
                  </a:tcPr>
                </a:tc>
                <a:tc>
                  <a:txBody>
                    <a:bodyPr/>
                    <a:lstStyle/>
                    <a:p>
                      <a:pPr marL="0" indent="0" algn="l">
                        <a:buNone/>
                      </a:pPr>
                      <a:r>
                        <a:rPr lang="en-US" sz="1200" b="0" i="0" dirty="0">
                          <a:solidFill>
                            <a:srgbClr val="003A4A"/>
                          </a:solidFill>
                          <a:latin typeface="Montserrat" pitchFamily="34" charset="0"/>
                          <a:ea typeface="Montserrat" pitchFamily="34" charset="-122"/>
                          <a:cs typeface="Montserrat" pitchFamily="34" charset="-120"/>
                        </a:rPr>
                        <a:t>Qualité et fiabilité des livraisons irrégulières.</a:t>
                      </a:r>
                      <a:endParaRPr lang="en-US" sz="1200" b="0" i="0" dirty="0">
                        <a:latin typeface="Montserrat" charset="0"/>
                        <a:ea typeface="Montserrat" charset="0"/>
                        <a:cs typeface="Montserrat" charset="0"/>
                      </a:endParaRPr>
                    </a:p>
                  </a:txBody>
                  <a:tcPr marL="36576" marR="36576" marT="36576" marB="36576">
                    <a:lnL w="11695" cap="flat" cmpd="sng" algn="ctr">
                      <a:solidFill>
                        <a:srgbClr val="CBD5DC"/>
                      </a:solidFill>
                      <a:prstDash val="solid"/>
                      <a:round/>
                      <a:headEnd type="none" w="med" len="med"/>
                      <a:tailEnd type="none" w="med" len="med"/>
                    </a:lnL>
                    <a:lnR w="11695" cap="flat" cmpd="sng" algn="ctr">
                      <a:solidFill>
                        <a:srgbClr val="CBD5DC"/>
                      </a:solidFill>
                      <a:prstDash val="solid"/>
                      <a:round/>
                      <a:headEnd type="none" w="med" len="med"/>
                      <a:tailEnd type="none" w="med" len="med"/>
                    </a:lnR>
                    <a:lnT w="11695" cap="flat" cmpd="sng" algn="ctr">
                      <a:solidFill>
                        <a:srgbClr val="CBD5DC"/>
                      </a:solidFill>
                      <a:prstDash val="solid"/>
                      <a:round/>
                      <a:headEnd type="none" w="med" len="med"/>
                      <a:tailEnd type="none" w="med" len="med"/>
                    </a:lnT>
                    <a:lnB w="11695" cap="flat" cmpd="sng" algn="ctr">
                      <a:solidFill>
                        <a:srgbClr val="CBD5DC"/>
                      </a:solidFill>
                      <a:prstDash val="solid"/>
                      <a:round/>
                      <a:headEnd type="none" w="med" len="med"/>
                      <a:tailEnd type="none" w="med" len="med"/>
                    </a:lnB>
                  </a:tcPr>
                </a:tc>
                <a:tc>
                  <a:txBody>
                    <a:bodyPr/>
                    <a:lstStyle/>
                    <a:p>
                      <a:pPr marL="0" indent="0" algn="l">
                        <a:buNone/>
                      </a:pPr>
                      <a:r>
                        <a:rPr lang="en-US" sz="1200" b="0" i="0" dirty="0">
                          <a:solidFill>
                            <a:srgbClr val="003A4A"/>
                          </a:solidFill>
                          <a:latin typeface="Montserrat" pitchFamily="34" charset="0"/>
                          <a:ea typeface="Montserrat" pitchFamily="34" charset="-122"/>
                          <a:cs typeface="Montserrat" pitchFamily="34" charset="-120"/>
                        </a:rPr>
                        <a:t>Mettre en œuvre un plan fournisseur sur 3 ans : contrats simples, KPI de base, formation qualité et documentation.</a:t>
                      </a:r>
                      <a:endParaRPr lang="en-US" sz="1200" b="0" i="0" dirty="0">
                        <a:latin typeface="Montserrat" charset="0"/>
                        <a:ea typeface="Montserrat" charset="0"/>
                        <a:cs typeface="Montserrat" charset="0"/>
                      </a:endParaRPr>
                    </a:p>
                  </a:txBody>
                  <a:tcPr marL="36576" marR="36576" marT="36576" marB="36576">
                    <a:lnL w="11695" cap="flat" cmpd="sng" algn="ctr">
                      <a:solidFill>
                        <a:srgbClr val="CBD5DC"/>
                      </a:solidFill>
                      <a:prstDash val="solid"/>
                      <a:round/>
                      <a:headEnd type="none" w="med" len="med"/>
                      <a:tailEnd type="none" w="med" len="med"/>
                    </a:lnL>
                    <a:lnR w="11695" cap="flat" cmpd="sng" algn="ctr">
                      <a:solidFill>
                        <a:srgbClr val="CBD5DC"/>
                      </a:solidFill>
                      <a:prstDash val="solid"/>
                      <a:round/>
                      <a:headEnd type="none" w="med" len="med"/>
                      <a:tailEnd type="none" w="med" len="med"/>
                    </a:lnR>
                    <a:lnT w="11695" cap="flat" cmpd="sng" algn="ctr">
                      <a:solidFill>
                        <a:srgbClr val="CBD5DC"/>
                      </a:solidFill>
                      <a:prstDash val="solid"/>
                      <a:round/>
                      <a:headEnd type="none" w="med" len="med"/>
                      <a:tailEnd type="none" w="med" len="med"/>
                    </a:lnT>
                    <a:lnB w="11695" cap="flat" cmpd="sng" algn="ctr">
                      <a:solidFill>
                        <a:srgbClr val="CBD5DC"/>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6" name="Title 5">
            <a:extLst>
              <a:ext uri="{FF2B5EF4-FFF2-40B4-BE49-F238E27FC236}">
                <a16:creationId xmlns:a16="http://schemas.microsoft.com/office/drawing/2014/main" id="{0C26DDD5-B2BD-499C-688D-86B38B0CD7B9}"/>
              </a:ext>
            </a:extLst>
          </p:cNvPr>
          <p:cNvSpPr>
            <a:spLocks noGrp="1"/>
          </p:cNvSpPr>
          <p:nvPr>
            <p:ph type="title"/>
          </p:nvPr>
        </p:nvSpPr>
        <p:spPr>
          <a:xfrm>
            <a:off x="603252" y="539751"/>
            <a:ext cx="7951025" cy="717551"/>
          </a:xfrm>
        </p:spPr>
        <p:txBody>
          <a:bodyPr/>
          <a:lstStyle/>
          <a:p>
            <a:r>
              <a:rPr lang="fr-FR" dirty="0"/>
              <a:t>Contexte africain : risques typiques</a:t>
            </a:r>
            <a:br>
              <a:rPr lang="fr-FR" dirty="0"/>
            </a:br>
            <a:r>
              <a:rPr lang="fr-FR" dirty="0"/>
              <a:t>et réponses</a:t>
            </a:r>
            <a:br>
              <a:rPr lang="fr-FR" dirty="0"/>
            </a:br>
            <a:endParaRPr lang="en-GB" dirty="0"/>
          </a:p>
        </p:txBody>
      </p:sp>
    </p:spTree>
    <p:extLst>
      <p:ext uri="{BB962C8B-B14F-4D97-AF65-F5344CB8AC3E}">
        <p14:creationId xmlns:p14="http://schemas.microsoft.com/office/powerpoint/2010/main" val="1256587021"/>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a:p>
        </p:txBody>
      </p:sp>
    </p:spTree>
    <p:extLst>
      <p:ext uri="{BB962C8B-B14F-4D97-AF65-F5344CB8AC3E}">
        <p14:creationId xmlns:p14="http://schemas.microsoft.com/office/powerpoint/2010/main" val="2250183073"/>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Development 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C26AFE-5E04-83F7-1187-F50FFF0648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B9F0C7-EBAF-DC7B-4C6E-654FD8E6ED22}"/>
              </a:ext>
            </a:extLst>
          </p:cNvPr>
          <p:cNvSpPr>
            <a:spLocks noGrp="1"/>
          </p:cNvSpPr>
          <p:nvPr>
            <p:ph type="title"/>
          </p:nvPr>
        </p:nvSpPr>
        <p:spPr/>
        <p:txBody>
          <a:bodyPr/>
          <a:lstStyle/>
          <a:p>
            <a:r>
              <a:rPr lang="pl-PL" dirty="0"/>
              <a:t>Objectifs d’apprentissage</a:t>
            </a:r>
            <a:br>
              <a:rPr lang="pl-PL" dirty="0"/>
            </a:br>
            <a:endParaRPr lang="pl-PL" dirty="0"/>
          </a:p>
        </p:txBody>
      </p:sp>
      <p:sp>
        <p:nvSpPr>
          <p:cNvPr id="3" name="Text Placeholder 2">
            <a:extLst>
              <a:ext uri="{FF2B5EF4-FFF2-40B4-BE49-F238E27FC236}">
                <a16:creationId xmlns:a16="http://schemas.microsoft.com/office/drawing/2014/main" id="{842D0BFD-B883-9EEB-020D-38BA427E4553}"/>
              </a:ext>
            </a:extLst>
          </p:cNvPr>
          <p:cNvSpPr>
            <a:spLocks noGrp="1"/>
          </p:cNvSpPr>
          <p:nvPr>
            <p:ph type="body" sz="half" idx="1"/>
          </p:nvPr>
        </p:nvSpPr>
        <p:spPr/>
        <p:txBody>
          <a:bodyPr>
            <a:normAutofit/>
          </a:bodyPr>
          <a:lstStyle/>
          <a:p>
            <a:pPr>
              <a:buFont typeface="Wingdings" panose="05000000000000000000" pitchFamily="2" charset="2"/>
              <a:buChar char="§"/>
            </a:pPr>
            <a:r>
              <a:rPr lang="en-US" sz="2000" b="0" i="0" dirty="0">
                <a:latin typeface="Montserrat"/>
                <a:ea typeface="Montserrat"/>
                <a:cs typeface="Montserrat"/>
              </a:rPr>
              <a:t>Expliquer why modern chaînes d’approvisionnement are vulnerable à disruption.</a:t>
            </a:r>
          </a:p>
          <a:p>
            <a:pPr>
              <a:buFont typeface="Wingdings" panose="05000000000000000000" pitchFamily="2" charset="2"/>
              <a:buChar char="§"/>
            </a:pPr>
            <a:r>
              <a:rPr lang="en-US" sz="2000" b="0" i="0" dirty="0">
                <a:latin typeface="Montserrat"/>
                <a:ea typeface="Montserrat"/>
                <a:cs typeface="Montserrat"/>
              </a:rPr>
              <a:t>Identifier key types de chaîne d’approvisionnement risque (supply, demande, processus, control, environmental).</a:t>
            </a:r>
          </a:p>
          <a:p>
            <a:pPr>
              <a:buFont typeface="Wingdings" panose="05000000000000000000" pitchFamily="2" charset="2"/>
              <a:buChar char="§"/>
            </a:pPr>
            <a:r>
              <a:rPr lang="en-US" sz="2000" b="0" i="0" dirty="0">
                <a:latin typeface="Montserrat"/>
                <a:ea typeface="Montserrat"/>
                <a:cs typeface="Montserrat"/>
              </a:rPr>
              <a:t>Appliquer simple risque assessment tools (risque mapping, basic FMEA, impact–likelihood matrix, risque appetite).</a:t>
            </a:r>
          </a:p>
          <a:p>
            <a:pPr>
              <a:buFont typeface="Wingdings" panose="05000000000000000000" pitchFamily="2" charset="2"/>
              <a:buChar char="§"/>
            </a:pPr>
            <a:r>
              <a:rPr lang="en-US" sz="2000" b="0" i="0" dirty="0">
                <a:latin typeface="Montserrat"/>
                <a:ea typeface="Montserrat"/>
                <a:cs typeface="Montserrat"/>
              </a:rPr>
              <a:t>Design basic mitigation stratégies (redundancy, flexibility, visibility, collaboration, insurance).</a:t>
            </a:r>
          </a:p>
          <a:p>
            <a:pPr>
              <a:buFont typeface="Wingdings" panose="05000000000000000000" pitchFamily="2" charset="2"/>
              <a:buChar char="§"/>
            </a:pPr>
            <a:r>
              <a:rPr lang="en-US" sz="2000" b="0" i="0" dirty="0">
                <a:latin typeface="Montserrat"/>
                <a:ea typeface="Montserrat"/>
                <a:cs typeface="Montserrat"/>
              </a:rPr>
              <a:t>Reconnaître specific risque patterns dans Central et West Afriquein contexts et appropriate responses.</a:t>
            </a:r>
          </a:p>
        </p:txBody>
      </p:sp>
    </p:spTree>
    <p:extLst>
      <p:ext uri="{BB962C8B-B14F-4D97-AF65-F5344CB8AC3E}">
        <p14:creationId xmlns:p14="http://schemas.microsoft.com/office/powerpoint/2010/main" val="3626810527"/>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3" name="Text 1"/>
          <p:cNvSpPr/>
          <p:nvPr/>
        </p:nvSpPr>
        <p:spPr>
          <a:xfrm>
            <a:off x="736835" y="411480"/>
            <a:ext cx="7565405" cy="946604"/>
          </a:xfrm>
          <a:prstGeom prst="rect">
            <a:avLst/>
          </a:prstGeom>
          <a:noFill/>
          <a:ln/>
        </p:spPr>
        <p:txBody>
          <a:bodyPr wrap="square" lIns="0" tIns="0" rIns="0" bIns="0" rtlCol="0" anchor="t">
            <a:normAutofit/>
          </a:bodyPr>
          <a:lstStyle/>
          <a:p>
            <a:pPr marL="0" indent="0" algn="l">
              <a:buNone/>
            </a:pPr>
            <a:endParaRPr lang="en-US" sz="2000" b="0" i="0" dirty="0">
              <a:latin typeface="Montserrat"/>
              <a:ea typeface="Montserrat"/>
              <a:cs typeface="Montserrat"/>
            </a:endParaRPr>
          </a:p>
        </p:txBody>
      </p:sp>
      <p:sp>
        <p:nvSpPr>
          <p:cNvPr id="4" name="Shape 2"/>
          <p:cNvSpPr/>
          <p:nvPr/>
        </p:nvSpPr>
        <p:spPr>
          <a:xfrm>
            <a:off x="725541" y="1371496"/>
            <a:ext cx="10334029" cy="2213683"/>
          </a:xfrm>
          <a:prstGeom prst="rect">
            <a:avLst/>
          </a:prstGeom>
          <a:solidFill>
            <a:srgbClr val="EAF5F8"/>
          </a:solidFill>
          <a:ln w="12700">
            <a:solidFill>
              <a:srgbClr val="FFFFFF">
                <a:alpha val="0"/>
              </a:srgbClr>
            </a:solidFill>
            <a:prstDash val="solid"/>
          </a:ln>
        </p:spPr>
        <p:txBody>
          <a:bodyPr/>
          <a:lstStyle/>
          <a:p>
            <a:endParaRPr lang="en-GB" sz="1800" b="0" i="0">
              <a:latin typeface="Montserrat"/>
              <a:ea typeface="Montserrat"/>
              <a:cs typeface="Montserrat"/>
            </a:endParaRPr>
          </a:p>
        </p:txBody>
      </p:sp>
      <p:sp>
        <p:nvSpPr>
          <p:cNvPr id="5" name="Shape 3"/>
          <p:cNvSpPr/>
          <p:nvPr/>
        </p:nvSpPr>
        <p:spPr>
          <a:xfrm>
            <a:off x="753776" y="1371496"/>
            <a:ext cx="0" cy="2213683"/>
          </a:xfrm>
          <a:prstGeom prst="line">
            <a:avLst/>
          </a:prstGeom>
          <a:solidFill>
            <a:srgbClr val="FFFFFF">
              <a:alpha val="0"/>
            </a:srgbClr>
          </a:solidFill>
          <a:ln w="56472">
            <a:solidFill>
              <a:srgbClr val="2DB7C4"/>
            </a:solidFill>
            <a:prstDash val="solid"/>
          </a:ln>
        </p:spPr>
        <p:txBody>
          <a:bodyPr/>
          <a:lstStyle/>
          <a:p>
            <a:endParaRPr lang="en-GB" sz="1800" b="0" i="0">
              <a:latin typeface="Montserrat"/>
              <a:ea typeface="Montserrat"/>
              <a:cs typeface="Montserrat"/>
            </a:endParaRPr>
          </a:p>
        </p:txBody>
      </p:sp>
      <p:sp>
        <p:nvSpPr>
          <p:cNvPr id="6" name="Text 4"/>
          <p:cNvSpPr/>
          <p:nvPr/>
        </p:nvSpPr>
        <p:spPr>
          <a:xfrm>
            <a:off x="782011" y="1371496"/>
            <a:ext cx="10277558" cy="655070"/>
          </a:xfrm>
          <a:prstGeom prst="rect">
            <a:avLst/>
          </a:prstGeom>
          <a:noFill/>
          <a:ln/>
        </p:spPr>
        <p:txBody>
          <a:bodyPr wrap="square" lIns="0" tIns="0" rIns="0" bIns="0" rtlCol="0" anchor="t">
            <a:normAutofit/>
          </a:bodyPr>
          <a:lstStyle/>
          <a:p>
            <a:pPr marL="0" indent="0" algn="l">
              <a:buNone/>
            </a:pPr>
            <a:r>
              <a:rPr lang="en-US" sz="1600" b="0" i="0" dirty="0">
                <a:solidFill>
                  <a:srgbClr val="003A4A"/>
                </a:solidFill>
                <a:latin typeface="Montserrat" pitchFamily="34" charset="0"/>
                <a:ea typeface="Montserrat" pitchFamily="34" charset="-122"/>
                <a:cs typeface="Montserrat" pitchFamily="34" charset="-120"/>
              </a:rPr>
              <a:t>Idée centrale : les chaînes d’approvisionnement modernes sont longues, mondiales et interconnectées ; une perturbation en un point peut rapidement affecter l’ensemble du réseau.</a:t>
            </a:r>
            <a:endParaRPr lang="en-US" sz="1600" b="0" i="0" dirty="0">
              <a:latin typeface="Montserrat"/>
              <a:ea typeface="Montserrat"/>
              <a:cs typeface="Montserrat"/>
            </a:endParaRPr>
          </a:p>
        </p:txBody>
      </p:sp>
      <p:sp>
        <p:nvSpPr>
          <p:cNvPr id="7" name="Text 5"/>
          <p:cNvSpPr/>
          <p:nvPr/>
        </p:nvSpPr>
        <p:spPr>
          <a:xfrm>
            <a:off x="782011" y="2026565"/>
            <a:ext cx="10277558" cy="655070"/>
          </a:xfrm>
          <a:prstGeom prst="rect">
            <a:avLst/>
          </a:prstGeom>
          <a:noFill/>
          <a:ln/>
        </p:spPr>
        <p:txBody>
          <a:bodyPr wrap="square" lIns="0" tIns="0" rIns="0" bIns="0" rtlCol="0" anchor="t">
            <a:normAutofit/>
          </a:bodyPr>
          <a:lstStyle/>
          <a:p>
            <a:pPr marL="0" indent="0" algn="l">
              <a:buNone/>
            </a:pPr>
            <a:r>
              <a:rPr lang="en-US" sz="1600" b="0" i="0" dirty="0">
                <a:solidFill>
                  <a:srgbClr val="003A4A"/>
                </a:solidFill>
                <a:latin typeface="Montserrat" pitchFamily="34" charset="0"/>
                <a:ea typeface="Montserrat" pitchFamily="34" charset="-122"/>
                <a:cs typeface="Montserrat" pitchFamily="34" charset="-120"/>
              </a:rPr>
              <a:t>Question clé : non pas « quelque chose va-t-il mal tourner ? », mais « quand cela arrivera, dans quelle mesure serons-nous prêts ? »</a:t>
            </a:r>
            <a:endParaRPr lang="en-US" sz="1600" b="0" i="0" dirty="0">
              <a:latin typeface="Montserrat"/>
              <a:ea typeface="Montserrat"/>
              <a:cs typeface="Montserrat"/>
            </a:endParaRPr>
          </a:p>
        </p:txBody>
      </p:sp>
      <p:sp>
        <p:nvSpPr>
          <p:cNvPr id="8" name="Text 6"/>
          <p:cNvSpPr/>
          <p:nvPr/>
        </p:nvSpPr>
        <p:spPr>
          <a:xfrm>
            <a:off x="736835" y="4138600"/>
            <a:ext cx="10729319" cy="384006"/>
          </a:xfrm>
          <a:prstGeom prst="rect">
            <a:avLst/>
          </a:prstGeom>
          <a:noFill/>
          <a:ln/>
        </p:spPr>
        <p:txBody>
          <a:bodyPr wrap="square" lIns="0" tIns="0" rIns="0" bIns="0" rtlCol="0" anchor="t">
            <a:normAutofit/>
          </a:bodyPr>
          <a:lstStyle/>
          <a:p>
            <a:pPr marL="0" indent="0" algn="l">
              <a:buNone/>
            </a:pPr>
            <a:r>
              <a:rPr lang="en-US" sz="2000" b="0" i="0" dirty="0">
                <a:solidFill>
                  <a:srgbClr val="2DB7C4"/>
                </a:solidFill>
                <a:latin typeface="Montserrat" pitchFamily="34" charset="0"/>
                <a:ea typeface="Montserrat" pitchFamily="34" charset="-122"/>
                <a:cs typeface="Montserrat" pitchFamily="34" charset="-120"/>
              </a:rPr>
              <a:t>Facteurs de vulnérabilité</a:t>
            </a:r>
            <a:endParaRPr lang="en-US" sz="2000" b="0" i="0" dirty="0">
              <a:latin typeface="Montserrat"/>
              <a:ea typeface="Montserrat"/>
              <a:cs typeface="Montserrat"/>
            </a:endParaRPr>
          </a:p>
        </p:txBody>
      </p:sp>
      <p:sp>
        <p:nvSpPr>
          <p:cNvPr id="9" name="Text 7"/>
          <p:cNvSpPr/>
          <p:nvPr/>
        </p:nvSpPr>
        <p:spPr>
          <a:xfrm>
            <a:off x="736835" y="4522606"/>
            <a:ext cx="10729319" cy="1923914"/>
          </a:xfrm>
          <a:prstGeom prst="rect">
            <a:avLst/>
          </a:prstGeom>
          <a:noFill/>
          <a:ln/>
        </p:spPr>
        <p:txBody>
          <a:bodyPr wrap="square" lIns="0" tIns="0" rIns="0" bIns="0" rtlCol="0" anchor="t">
            <a:normAutofit/>
          </a:bodyPr>
          <a:lstStyle/>
          <a:p>
            <a:pPr marL="0" indent="0" algn="l">
              <a:buNone/>
            </a:pPr>
            <a:r>
              <a:rPr lang="en-US" sz="1200" b="0" i="0" dirty="0">
                <a:solidFill>
                  <a:srgbClr val="003A4A"/>
                </a:solidFill>
                <a:latin typeface="Montserrat" pitchFamily="34" charset="0"/>
                <a:ea typeface="Montserrat" pitchFamily="34" charset="-122"/>
                <a:cs typeface="Montserrat" pitchFamily="34" charset="-120"/>
              </a:rPr>
              <a:t>• Mondialisation et longueur : davantage de frontières, de délais et de ruptures de charge accroissent l’exposition.</a:t>
            </a:r>
            <a:endParaRPr lang="en-US" sz="1200" b="0" i="0" dirty="0">
              <a:latin typeface="Montserrat"/>
              <a:ea typeface="Montserrat"/>
              <a:cs typeface="Montserrat"/>
            </a:endParaRPr>
          </a:p>
          <a:p>
            <a:pPr marL="0" indent="0" algn="l">
              <a:buNone/>
            </a:pPr>
            <a:r>
              <a:rPr lang="en-US" sz="1200" b="0" i="0" dirty="0">
                <a:solidFill>
                  <a:srgbClr val="003A4A"/>
                </a:solidFill>
                <a:latin typeface="Montserrat" pitchFamily="34" charset="0"/>
                <a:ea typeface="Montserrat" pitchFamily="34" charset="-122"/>
                <a:cs typeface="Montserrat" pitchFamily="34" charset="-120"/>
              </a:rPr>
              <a:t>• Pratiques lean : de faibles stocks et le fournisseur unique réduisent les marges de sécurité.</a:t>
            </a:r>
            <a:endParaRPr lang="en-US" sz="1200" b="0" i="0" dirty="0">
              <a:latin typeface="Montserrat"/>
              <a:ea typeface="Montserrat"/>
              <a:cs typeface="Montserrat"/>
            </a:endParaRPr>
          </a:p>
          <a:p>
            <a:pPr marL="0" indent="0" algn="l">
              <a:buNone/>
            </a:pPr>
            <a:r>
              <a:rPr lang="en-US" sz="1200" b="0" i="0" dirty="0">
                <a:solidFill>
                  <a:srgbClr val="003A4A"/>
                </a:solidFill>
                <a:latin typeface="Montserrat" pitchFamily="34" charset="0"/>
                <a:ea typeface="Montserrat" pitchFamily="34" charset="-122"/>
                <a:cs typeface="Montserrat" pitchFamily="34" charset="-120"/>
              </a:rPr>
              <a:t>• Complexité : de nombreux produits, partenaires et systèmes IT compliquent la gestion du risque.</a:t>
            </a:r>
            <a:endParaRPr lang="en-US" sz="1200" b="0" i="0" dirty="0">
              <a:latin typeface="Montserrat"/>
              <a:ea typeface="Montserrat"/>
              <a:cs typeface="Montserrat"/>
            </a:endParaRPr>
          </a:p>
          <a:p>
            <a:pPr marL="0" indent="0" algn="l">
              <a:buNone/>
            </a:pPr>
            <a:r>
              <a:rPr lang="en-US" sz="1200" b="0" i="0" dirty="0">
                <a:solidFill>
                  <a:srgbClr val="003A4A"/>
                </a:solidFill>
                <a:latin typeface="Montserrat" pitchFamily="34" charset="0"/>
                <a:ea typeface="Montserrat" pitchFamily="34" charset="-122"/>
                <a:cs typeface="Montserrat" pitchFamily="34" charset="-120"/>
              </a:rPr>
              <a:t>• Dépendance aux nœuds critiques : un seul port, site ou fournisseur peut devenir un goulet d’étranglement.</a:t>
            </a:r>
            <a:endParaRPr lang="en-US" sz="1200" b="0" i="0" dirty="0">
              <a:latin typeface="Montserrat"/>
              <a:ea typeface="Montserrat"/>
              <a:cs typeface="Montserrat"/>
            </a:endParaRPr>
          </a:p>
        </p:txBody>
      </p:sp>
      <p:sp>
        <p:nvSpPr>
          <p:cNvPr id="10" name="Title 9">
            <a:extLst>
              <a:ext uri="{FF2B5EF4-FFF2-40B4-BE49-F238E27FC236}">
                <a16:creationId xmlns:a16="http://schemas.microsoft.com/office/drawing/2014/main" id="{0B3C6689-8CEA-2025-0AFE-C7EF7576E7C3}"/>
              </a:ext>
            </a:extLst>
          </p:cNvPr>
          <p:cNvSpPr>
            <a:spLocks noGrp="1"/>
          </p:cNvSpPr>
          <p:nvPr>
            <p:ph type="title"/>
          </p:nvPr>
        </p:nvSpPr>
        <p:spPr>
          <a:xfrm>
            <a:off x="603253" y="539751"/>
            <a:ext cx="8043790" cy="717551"/>
          </a:xfrm>
        </p:spPr>
        <p:txBody>
          <a:bodyPr/>
          <a:lstStyle/>
          <a:p>
            <a:r>
              <a:rPr lang="fr-FR" dirty="0"/>
              <a:t>Pourquoi les chaînes</a:t>
            </a:r>
            <a:br>
              <a:rPr lang="fr-FR" dirty="0"/>
            </a:br>
            <a:r>
              <a:rPr lang="fr-FR" dirty="0"/>
              <a:t>d’approvisionnement sont vulnérables</a:t>
            </a:r>
            <a:endParaRPr lang="en-GB" dirty="0"/>
          </a:p>
        </p:txBody>
      </p:sp>
    </p:spTree>
    <p:extLst>
      <p:ext uri="{BB962C8B-B14F-4D97-AF65-F5344CB8AC3E}">
        <p14:creationId xmlns:p14="http://schemas.microsoft.com/office/powerpoint/2010/main" val="421334942"/>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3" name="Text 1"/>
          <p:cNvSpPr/>
          <p:nvPr/>
        </p:nvSpPr>
        <p:spPr>
          <a:xfrm>
            <a:off x="620793" y="602702"/>
            <a:ext cx="7507711" cy="939385"/>
          </a:xfrm>
          <a:prstGeom prst="rect">
            <a:avLst/>
          </a:prstGeom>
          <a:noFill/>
          <a:ln/>
        </p:spPr>
        <p:txBody>
          <a:bodyPr wrap="square" lIns="0" tIns="0" rIns="0" bIns="0" rtlCol="0" anchor="t">
            <a:normAutofit/>
          </a:bodyPr>
          <a:lstStyle/>
          <a:p>
            <a:pPr marL="0" indent="0" algn="l">
              <a:buNone/>
            </a:pPr>
            <a:endParaRPr lang="en-US" sz="2000" b="0" i="0" dirty="0">
              <a:latin typeface="Montserrat"/>
              <a:ea typeface="Montserrat"/>
              <a:cs typeface="Montserrat"/>
            </a:endParaRPr>
          </a:p>
        </p:txBody>
      </p:sp>
      <p:sp>
        <p:nvSpPr>
          <p:cNvPr id="4" name="Text 2"/>
          <p:cNvSpPr/>
          <p:nvPr/>
        </p:nvSpPr>
        <p:spPr>
          <a:xfrm>
            <a:off x="609585" y="1914058"/>
            <a:ext cx="4903628" cy="403494"/>
          </a:xfrm>
          <a:prstGeom prst="rect">
            <a:avLst/>
          </a:prstGeom>
          <a:noFill/>
          <a:ln/>
        </p:spPr>
        <p:txBody>
          <a:bodyPr wrap="square" lIns="0" tIns="0" rIns="0" bIns="0" rtlCol="0" anchor="t">
            <a:normAutofit/>
          </a:bodyPr>
          <a:lstStyle/>
          <a:p>
            <a:pPr marL="0" indent="0" algn="l">
              <a:buNone/>
            </a:pPr>
            <a:r>
              <a:rPr lang="en-US" sz="2000" b="0" i="0" dirty="0">
                <a:solidFill>
                  <a:srgbClr val="2DB7C4"/>
                </a:solidFill>
                <a:latin typeface="Montserrat" pitchFamily="34" charset="0"/>
                <a:ea typeface="Montserrat" pitchFamily="34" charset="-122"/>
                <a:cs typeface="Montserrat" pitchFamily="34" charset="-120"/>
              </a:rPr>
              <a:t>Horizons temporels du risque</a:t>
            </a:r>
            <a:endParaRPr lang="en-US" sz="2000" b="0" i="0" dirty="0">
              <a:latin typeface="Montserrat"/>
              <a:ea typeface="Montserrat"/>
              <a:cs typeface="Montserrat"/>
            </a:endParaRPr>
          </a:p>
        </p:txBody>
      </p:sp>
      <p:graphicFrame>
        <p:nvGraphicFramePr>
          <p:cNvPr id="5" name="Table 0"/>
          <p:cNvGraphicFramePr>
            <a:graphicFrameLocks noGrp="1"/>
          </p:cNvGraphicFramePr>
          <p:nvPr/>
        </p:nvGraphicFramePr>
        <p:xfrm>
          <a:off x="620793" y="2620173"/>
          <a:ext cx="10961317" cy="3635125"/>
        </p:xfrm>
        <a:graphic>
          <a:graphicData uri="http://schemas.openxmlformats.org/drawingml/2006/table">
            <a:tbl>
              <a:tblPr/>
              <a:tblGrid>
                <a:gridCol w="2075582">
                  <a:extLst>
                    <a:ext uri="{9D8B030D-6E8A-4147-A177-3AD203B41FA5}">
                      <a16:colId xmlns:a16="http://schemas.microsoft.com/office/drawing/2014/main" val="20000"/>
                    </a:ext>
                  </a:extLst>
                </a:gridCol>
                <a:gridCol w="3534099">
                  <a:extLst>
                    <a:ext uri="{9D8B030D-6E8A-4147-A177-3AD203B41FA5}">
                      <a16:colId xmlns:a16="http://schemas.microsoft.com/office/drawing/2014/main" val="20001"/>
                    </a:ext>
                  </a:extLst>
                </a:gridCol>
                <a:gridCol w="5351636">
                  <a:extLst>
                    <a:ext uri="{9D8B030D-6E8A-4147-A177-3AD203B41FA5}">
                      <a16:colId xmlns:a16="http://schemas.microsoft.com/office/drawing/2014/main" val="20002"/>
                    </a:ext>
                  </a:extLst>
                </a:gridCol>
              </a:tblGrid>
              <a:tr h="652963">
                <a:tc>
                  <a:txBody>
                    <a:bodyPr/>
                    <a:lstStyle/>
                    <a:p>
                      <a:pPr marL="0" indent="0" algn="l">
                        <a:buNone/>
                      </a:pPr>
                      <a:r>
                        <a:rPr lang="en-US" sz="1600" b="0" i="0" dirty="0">
                          <a:solidFill>
                            <a:srgbClr val="003A4A"/>
                          </a:solidFill>
                          <a:latin typeface="Montserrat" pitchFamily="34" charset="0"/>
                          <a:ea typeface="Montserrat" pitchFamily="34" charset="-122"/>
                          <a:cs typeface="Montserrat" pitchFamily="34" charset="-120"/>
                        </a:rPr>
                        <a:t>Horizon</a:t>
                      </a:r>
                      <a:endParaRPr lang="en-US" sz="1600" b="0" i="0" dirty="0">
                        <a:latin typeface="Montserrat" charset="0"/>
                        <a:ea typeface="Montserrat" charset="0"/>
                        <a:cs typeface="Montserrat" charset="0"/>
                      </a:endParaRPr>
                    </a:p>
                  </a:txBody>
                  <a:tcPr marL="36576" marR="36576" marT="36576" marB="36576">
                    <a:lnL w="11208" cap="flat" cmpd="sng" algn="ctr">
                      <a:solidFill>
                        <a:srgbClr val="CBD5DC"/>
                      </a:solidFill>
                      <a:prstDash val="solid"/>
                      <a:round/>
                      <a:headEnd type="none" w="med" len="med"/>
                      <a:tailEnd type="none" w="med" len="med"/>
                    </a:lnL>
                    <a:lnR w="11208" cap="flat" cmpd="sng" algn="ctr">
                      <a:solidFill>
                        <a:srgbClr val="CBD5DC"/>
                      </a:solidFill>
                      <a:prstDash val="solid"/>
                      <a:round/>
                      <a:headEnd type="none" w="med" len="med"/>
                      <a:tailEnd type="none" w="med" len="med"/>
                    </a:lnR>
                    <a:lnT w="11208" cap="flat" cmpd="sng" algn="ctr">
                      <a:solidFill>
                        <a:srgbClr val="CBD5DC"/>
                      </a:solidFill>
                      <a:prstDash val="solid"/>
                      <a:round/>
                      <a:headEnd type="none" w="med" len="med"/>
                      <a:tailEnd type="none" w="med" len="med"/>
                    </a:lnT>
                    <a:lnB w="11208" cap="flat" cmpd="sng" algn="ctr">
                      <a:solidFill>
                        <a:srgbClr val="CBD5DC"/>
                      </a:solidFill>
                      <a:prstDash val="solid"/>
                      <a:round/>
                      <a:headEnd type="none" w="med" len="med"/>
                      <a:tailEnd type="none" w="med" len="med"/>
                    </a:lnB>
                    <a:solidFill>
                      <a:srgbClr val="E8F4F8"/>
                    </a:solidFill>
                  </a:tcPr>
                </a:tc>
                <a:tc>
                  <a:txBody>
                    <a:bodyPr/>
                    <a:lstStyle/>
                    <a:p>
                      <a:pPr marL="0" indent="0" algn="l">
                        <a:buNone/>
                      </a:pPr>
                      <a:r>
                        <a:rPr lang="en-US" sz="1600" b="0" i="0" dirty="0">
                          <a:solidFill>
                            <a:srgbClr val="003A4A"/>
                          </a:solidFill>
                          <a:latin typeface="Montserrat" pitchFamily="34" charset="0"/>
                          <a:ea typeface="Montserrat" pitchFamily="34" charset="-122"/>
                          <a:cs typeface="Montserrat" pitchFamily="34" charset="-120"/>
                        </a:rPr>
                        <a:t>Description</a:t>
                      </a:r>
                      <a:endParaRPr lang="en-US" sz="1600" b="0" i="0" dirty="0">
                        <a:latin typeface="Montserrat" charset="0"/>
                        <a:ea typeface="Montserrat" charset="0"/>
                        <a:cs typeface="Montserrat" charset="0"/>
                      </a:endParaRPr>
                    </a:p>
                  </a:txBody>
                  <a:tcPr marL="36576" marR="36576" marT="36576" marB="36576">
                    <a:lnL w="11208" cap="flat" cmpd="sng" algn="ctr">
                      <a:solidFill>
                        <a:srgbClr val="CBD5DC"/>
                      </a:solidFill>
                      <a:prstDash val="solid"/>
                      <a:round/>
                      <a:headEnd type="none" w="med" len="med"/>
                      <a:tailEnd type="none" w="med" len="med"/>
                    </a:lnL>
                    <a:lnR w="11208" cap="flat" cmpd="sng" algn="ctr">
                      <a:solidFill>
                        <a:srgbClr val="CBD5DC"/>
                      </a:solidFill>
                      <a:prstDash val="solid"/>
                      <a:round/>
                      <a:headEnd type="none" w="med" len="med"/>
                      <a:tailEnd type="none" w="med" len="med"/>
                    </a:lnR>
                    <a:lnT w="11208" cap="flat" cmpd="sng" algn="ctr">
                      <a:solidFill>
                        <a:srgbClr val="CBD5DC"/>
                      </a:solidFill>
                      <a:prstDash val="solid"/>
                      <a:round/>
                      <a:headEnd type="none" w="med" len="med"/>
                      <a:tailEnd type="none" w="med" len="med"/>
                    </a:lnT>
                    <a:lnB w="11208" cap="flat" cmpd="sng" algn="ctr">
                      <a:solidFill>
                        <a:srgbClr val="CBD5DC"/>
                      </a:solidFill>
                      <a:prstDash val="solid"/>
                      <a:round/>
                      <a:headEnd type="none" w="med" len="med"/>
                      <a:tailEnd type="none" w="med" len="med"/>
                    </a:lnB>
                    <a:solidFill>
                      <a:srgbClr val="E8F4F8"/>
                    </a:solidFill>
                  </a:tcPr>
                </a:tc>
                <a:tc>
                  <a:txBody>
                    <a:bodyPr/>
                    <a:lstStyle/>
                    <a:p>
                      <a:pPr marL="0" indent="0" algn="l">
                        <a:buNone/>
                      </a:pPr>
                      <a:r>
                        <a:rPr lang="en-US" sz="1600" b="0" i="0" dirty="0">
                          <a:solidFill>
                            <a:srgbClr val="003A4A"/>
                          </a:solidFill>
                          <a:latin typeface="Montserrat" pitchFamily="34" charset="0"/>
                          <a:ea typeface="Montserrat" pitchFamily="34" charset="-122"/>
                          <a:cs typeface="Montserrat" pitchFamily="34" charset="-120"/>
                        </a:rPr>
                        <a:t>Exemple</a:t>
                      </a:r>
                      <a:endParaRPr lang="en-US" sz="1600" b="0" i="0" dirty="0">
                        <a:latin typeface="Montserrat" charset="0"/>
                        <a:ea typeface="Montserrat" charset="0"/>
                        <a:cs typeface="Montserrat" charset="0"/>
                      </a:endParaRPr>
                    </a:p>
                  </a:txBody>
                  <a:tcPr marL="36576" marR="36576" marT="36576" marB="36576">
                    <a:lnL w="11208" cap="flat" cmpd="sng" algn="ctr">
                      <a:solidFill>
                        <a:srgbClr val="CBD5DC"/>
                      </a:solidFill>
                      <a:prstDash val="solid"/>
                      <a:round/>
                      <a:headEnd type="none" w="med" len="med"/>
                      <a:tailEnd type="none" w="med" len="med"/>
                    </a:lnL>
                    <a:lnR w="11208" cap="flat" cmpd="sng" algn="ctr">
                      <a:solidFill>
                        <a:srgbClr val="CBD5DC"/>
                      </a:solidFill>
                      <a:prstDash val="solid"/>
                      <a:round/>
                      <a:headEnd type="none" w="med" len="med"/>
                      <a:tailEnd type="none" w="med" len="med"/>
                    </a:lnR>
                    <a:lnT w="11208" cap="flat" cmpd="sng" algn="ctr">
                      <a:solidFill>
                        <a:srgbClr val="CBD5DC"/>
                      </a:solidFill>
                      <a:prstDash val="solid"/>
                      <a:round/>
                      <a:headEnd type="none" w="med" len="med"/>
                      <a:tailEnd type="none" w="med" len="med"/>
                    </a:lnT>
                    <a:lnB w="11208" cap="flat" cmpd="sng" algn="ctr">
                      <a:solidFill>
                        <a:srgbClr val="CBD5DC"/>
                      </a:solidFill>
                      <a:prstDash val="solid"/>
                      <a:round/>
                      <a:headEnd type="none" w="med" len="med"/>
                      <a:tailEnd type="none" w="med" len="med"/>
                    </a:lnB>
                    <a:solidFill>
                      <a:srgbClr val="E8F4F8"/>
                    </a:solidFill>
                  </a:tcPr>
                </a:tc>
                <a:extLst>
                  <a:ext uri="{0D108BD9-81ED-4DB2-BD59-A6C34878D82A}">
                    <a16:rowId xmlns:a16="http://schemas.microsoft.com/office/drawing/2014/main" val="10000"/>
                  </a:ext>
                </a:extLst>
              </a:tr>
              <a:tr h="905048">
                <a:tc>
                  <a:txBody>
                    <a:bodyPr/>
                    <a:lstStyle/>
                    <a:p>
                      <a:pPr marL="0" indent="0" algn="l">
                        <a:buNone/>
                      </a:pPr>
                      <a:r>
                        <a:rPr lang="en-US" sz="1400" b="0" i="0" dirty="0">
                          <a:solidFill>
                            <a:srgbClr val="003A4A"/>
                          </a:solidFill>
                          <a:latin typeface="Montserrat" pitchFamily="34" charset="0"/>
                          <a:ea typeface="Montserrat" pitchFamily="34" charset="-122"/>
                          <a:cs typeface="Montserrat" pitchFamily="34" charset="-120"/>
                        </a:rPr>
                        <a:t>Opérationnel</a:t>
                      </a:r>
                      <a:endParaRPr lang="en-US" sz="1400" b="0" i="0" dirty="0">
                        <a:latin typeface="Montserrat" charset="0"/>
                        <a:ea typeface="Montserrat" charset="0"/>
                        <a:cs typeface="Montserrat" charset="0"/>
                      </a:endParaRPr>
                    </a:p>
                    <a:p>
                      <a:pPr marL="0" indent="0" algn="l">
                        <a:buNone/>
                      </a:pPr>
                      <a:r>
                        <a:rPr lang="en-US" sz="1400" b="0" i="0" dirty="0">
                          <a:solidFill>
                            <a:srgbClr val="003A4A"/>
                          </a:solidFill>
                          <a:latin typeface="Montserrat" pitchFamily="34" charset="0"/>
                          <a:ea typeface="Montserrat" pitchFamily="34" charset="-122"/>
                          <a:cs typeface="Montserrat" pitchFamily="34" charset="-120"/>
                        </a:rPr>
                        <a:t>(jours–semaines)</a:t>
                      </a:r>
                      <a:endParaRPr lang="en-US" sz="1400" b="0" i="0" dirty="0">
                        <a:latin typeface="Montserrat" charset="0"/>
                        <a:ea typeface="Montserrat" charset="0"/>
                        <a:cs typeface="Montserrat" charset="0"/>
                      </a:endParaRPr>
                    </a:p>
                  </a:txBody>
                  <a:tcPr marL="36576" marR="36576" marT="36576" marB="36576">
                    <a:lnL w="11208" cap="flat" cmpd="sng" algn="ctr">
                      <a:solidFill>
                        <a:srgbClr val="CBD5DC"/>
                      </a:solidFill>
                      <a:prstDash val="solid"/>
                      <a:round/>
                      <a:headEnd type="none" w="med" len="med"/>
                      <a:tailEnd type="none" w="med" len="med"/>
                    </a:lnL>
                    <a:lnR w="11208" cap="flat" cmpd="sng" algn="ctr">
                      <a:solidFill>
                        <a:srgbClr val="CBD5DC"/>
                      </a:solidFill>
                      <a:prstDash val="solid"/>
                      <a:round/>
                      <a:headEnd type="none" w="med" len="med"/>
                      <a:tailEnd type="none" w="med" len="med"/>
                    </a:lnR>
                    <a:lnT w="11208" cap="flat" cmpd="sng" algn="ctr">
                      <a:solidFill>
                        <a:srgbClr val="CBD5DC"/>
                      </a:solidFill>
                      <a:prstDash val="solid"/>
                      <a:round/>
                      <a:headEnd type="none" w="med" len="med"/>
                      <a:tailEnd type="none" w="med" len="med"/>
                    </a:lnT>
                    <a:lnB w="11208" cap="flat" cmpd="sng" algn="ctr">
                      <a:solidFill>
                        <a:srgbClr val="CBD5DC"/>
                      </a:solidFill>
                      <a:prstDash val="solid"/>
                      <a:round/>
                      <a:headEnd type="none" w="med" len="med"/>
                      <a:tailEnd type="none" w="med" len="med"/>
                    </a:lnB>
                  </a:tcPr>
                </a:tc>
                <a:tc>
                  <a:txBody>
                    <a:bodyPr/>
                    <a:lstStyle/>
                    <a:p>
                      <a:pPr marL="0" indent="0" algn="l">
                        <a:buNone/>
                      </a:pPr>
                      <a:r>
                        <a:rPr lang="en-US" sz="1400" b="0" i="0" dirty="0">
                          <a:solidFill>
                            <a:srgbClr val="003A4A"/>
                          </a:solidFill>
                          <a:latin typeface="Montserrat" pitchFamily="34" charset="0"/>
                          <a:ea typeface="Montserrat" pitchFamily="34" charset="-122"/>
                          <a:cs typeface="Montserrat" pitchFamily="34" charset="-120"/>
                        </a:rPr>
                        <a:t>Problèmes quotidiens affectant l’exécution.</a:t>
                      </a:r>
                      <a:endParaRPr lang="en-US" sz="1400" b="0" i="0" dirty="0">
                        <a:latin typeface="Montserrat" charset="0"/>
                        <a:ea typeface="Montserrat" charset="0"/>
                        <a:cs typeface="Montserrat" charset="0"/>
                      </a:endParaRPr>
                    </a:p>
                  </a:txBody>
                  <a:tcPr marL="36576" marR="36576" marT="36576" marB="36576">
                    <a:lnL w="11208" cap="flat" cmpd="sng" algn="ctr">
                      <a:solidFill>
                        <a:srgbClr val="CBD5DC"/>
                      </a:solidFill>
                      <a:prstDash val="solid"/>
                      <a:round/>
                      <a:headEnd type="none" w="med" len="med"/>
                      <a:tailEnd type="none" w="med" len="med"/>
                    </a:lnL>
                    <a:lnR w="11208" cap="flat" cmpd="sng" algn="ctr">
                      <a:solidFill>
                        <a:srgbClr val="CBD5DC"/>
                      </a:solidFill>
                      <a:prstDash val="solid"/>
                      <a:round/>
                      <a:headEnd type="none" w="med" len="med"/>
                      <a:tailEnd type="none" w="med" len="med"/>
                    </a:lnR>
                    <a:lnT w="11208" cap="flat" cmpd="sng" algn="ctr">
                      <a:solidFill>
                        <a:srgbClr val="CBD5DC"/>
                      </a:solidFill>
                      <a:prstDash val="solid"/>
                      <a:round/>
                      <a:headEnd type="none" w="med" len="med"/>
                      <a:tailEnd type="none" w="med" len="med"/>
                    </a:lnT>
                    <a:lnB w="11208" cap="flat" cmpd="sng" algn="ctr">
                      <a:solidFill>
                        <a:srgbClr val="CBD5DC"/>
                      </a:solidFill>
                      <a:prstDash val="solid"/>
                      <a:round/>
                      <a:headEnd type="none" w="med" len="med"/>
                      <a:tailEnd type="none" w="med" len="med"/>
                    </a:lnB>
                  </a:tcPr>
                </a:tc>
                <a:tc>
                  <a:txBody>
                    <a:bodyPr/>
                    <a:lstStyle/>
                    <a:p>
                      <a:pPr marL="0" indent="0" algn="l">
                        <a:buNone/>
                      </a:pPr>
                      <a:r>
                        <a:rPr lang="en-US" sz="1400" b="0" i="0" dirty="0">
                          <a:solidFill>
                            <a:srgbClr val="003A4A"/>
                          </a:solidFill>
                          <a:latin typeface="Montserrat" pitchFamily="34" charset="0"/>
                          <a:ea typeface="Montserrat" pitchFamily="34" charset="-122"/>
                          <a:cs typeface="Montserrat" pitchFamily="34" charset="-120"/>
                        </a:rPr>
                        <a:t>Panne de camion sur un itinéraire clé ; congestion portuaire de courte durée.</a:t>
                      </a:r>
                      <a:endParaRPr lang="en-US" sz="1400" b="0" i="0" dirty="0">
                        <a:latin typeface="Montserrat" charset="0"/>
                        <a:ea typeface="Montserrat" charset="0"/>
                        <a:cs typeface="Montserrat" charset="0"/>
                      </a:endParaRPr>
                    </a:p>
                  </a:txBody>
                  <a:tcPr marL="36576" marR="36576" marT="36576" marB="36576">
                    <a:lnL w="11208" cap="flat" cmpd="sng" algn="ctr">
                      <a:solidFill>
                        <a:srgbClr val="CBD5DC"/>
                      </a:solidFill>
                      <a:prstDash val="solid"/>
                      <a:round/>
                      <a:headEnd type="none" w="med" len="med"/>
                      <a:tailEnd type="none" w="med" len="med"/>
                    </a:lnL>
                    <a:lnR w="11208" cap="flat" cmpd="sng" algn="ctr">
                      <a:solidFill>
                        <a:srgbClr val="CBD5DC"/>
                      </a:solidFill>
                      <a:prstDash val="solid"/>
                      <a:round/>
                      <a:headEnd type="none" w="med" len="med"/>
                      <a:tailEnd type="none" w="med" len="med"/>
                    </a:lnR>
                    <a:lnT w="11208" cap="flat" cmpd="sng" algn="ctr">
                      <a:solidFill>
                        <a:srgbClr val="CBD5DC"/>
                      </a:solidFill>
                      <a:prstDash val="solid"/>
                      <a:round/>
                      <a:headEnd type="none" w="med" len="med"/>
                      <a:tailEnd type="none" w="med" len="med"/>
                    </a:lnT>
                    <a:lnB w="11208" cap="flat" cmpd="sng" algn="ctr">
                      <a:solidFill>
                        <a:srgbClr val="CBD5DC"/>
                      </a:solidFill>
                      <a:prstDash val="solid"/>
                      <a:round/>
                      <a:headEnd type="none" w="med" len="med"/>
                      <a:tailEnd type="none" w="med" len="med"/>
                    </a:lnB>
                  </a:tcPr>
                </a:tc>
                <a:extLst>
                  <a:ext uri="{0D108BD9-81ED-4DB2-BD59-A6C34878D82A}">
                    <a16:rowId xmlns:a16="http://schemas.microsoft.com/office/drawing/2014/main" val="10001"/>
                  </a:ext>
                </a:extLst>
              </a:tr>
              <a:tr h="905048">
                <a:tc>
                  <a:txBody>
                    <a:bodyPr/>
                    <a:lstStyle/>
                    <a:p>
                      <a:pPr marL="0" indent="0" algn="l">
                        <a:buNone/>
                      </a:pPr>
                      <a:r>
                        <a:rPr lang="en-US" sz="1400" b="0" i="0" dirty="0">
                          <a:solidFill>
                            <a:srgbClr val="003A4A"/>
                          </a:solidFill>
                          <a:latin typeface="Montserrat" pitchFamily="34" charset="0"/>
                          <a:ea typeface="Montserrat" pitchFamily="34" charset="-122"/>
                          <a:cs typeface="Montserrat" pitchFamily="34" charset="-120"/>
                        </a:rPr>
                        <a:t>Tactique (mois)</a:t>
                      </a:r>
                      <a:endParaRPr lang="en-US" sz="1400" b="0" i="0" dirty="0">
                        <a:latin typeface="Montserrat" charset="0"/>
                        <a:ea typeface="Montserrat" charset="0"/>
                        <a:cs typeface="Montserrat" charset="0"/>
                      </a:endParaRPr>
                    </a:p>
                  </a:txBody>
                  <a:tcPr marL="36576" marR="36576" marT="36576" marB="36576">
                    <a:lnL w="11208" cap="flat" cmpd="sng" algn="ctr">
                      <a:solidFill>
                        <a:srgbClr val="CBD5DC"/>
                      </a:solidFill>
                      <a:prstDash val="solid"/>
                      <a:round/>
                      <a:headEnd type="none" w="med" len="med"/>
                      <a:tailEnd type="none" w="med" len="med"/>
                    </a:lnL>
                    <a:lnR w="11208" cap="flat" cmpd="sng" algn="ctr">
                      <a:solidFill>
                        <a:srgbClr val="CBD5DC"/>
                      </a:solidFill>
                      <a:prstDash val="solid"/>
                      <a:round/>
                      <a:headEnd type="none" w="med" len="med"/>
                      <a:tailEnd type="none" w="med" len="med"/>
                    </a:lnR>
                    <a:lnT w="11208" cap="flat" cmpd="sng" algn="ctr">
                      <a:solidFill>
                        <a:srgbClr val="CBD5DC"/>
                      </a:solidFill>
                      <a:prstDash val="solid"/>
                      <a:round/>
                      <a:headEnd type="none" w="med" len="med"/>
                      <a:tailEnd type="none" w="med" len="med"/>
                    </a:lnT>
                    <a:lnB w="11208" cap="flat" cmpd="sng" algn="ctr">
                      <a:solidFill>
                        <a:srgbClr val="CBD5DC"/>
                      </a:solidFill>
                      <a:prstDash val="solid"/>
                      <a:round/>
                      <a:headEnd type="none" w="med" len="med"/>
                      <a:tailEnd type="none" w="med" len="med"/>
                    </a:lnB>
                  </a:tcPr>
                </a:tc>
                <a:tc>
                  <a:txBody>
                    <a:bodyPr/>
                    <a:lstStyle/>
                    <a:p>
                      <a:pPr marL="0" indent="0" algn="l">
                        <a:buNone/>
                      </a:pPr>
                      <a:r>
                        <a:rPr lang="en-US" sz="1400" b="0" i="0" dirty="0">
                          <a:solidFill>
                            <a:srgbClr val="003A4A"/>
                          </a:solidFill>
                          <a:latin typeface="Montserrat" pitchFamily="34" charset="0"/>
                          <a:ea typeface="Montserrat" pitchFamily="34" charset="-122"/>
                          <a:cs typeface="Montserrat" pitchFamily="34" charset="-120"/>
                        </a:rPr>
                        <a:t>Évolutions à moyen terme affectant la planification et les stocks.</a:t>
                      </a:r>
                      <a:endParaRPr lang="en-US" sz="1400" b="0" i="0" dirty="0">
                        <a:latin typeface="Montserrat" charset="0"/>
                        <a:ea typeface="Montserrat" charset="0"/>
                        <a:cs typeface="Montserrat" charset="0"/>
                      </a:endParaRPr>
                    </a:p>
                  </a:txBody>
                  <a:tcPr marL="36576" marR="36576" marT="36576" marB="36576">
                    <a:lnL w="11208" cap="flat" cmpd="sng" algn="ctr">
                      <a:solidFill>
                        <a:srgbClr val="CBD5DC"/>
                      </a:solidFill>
                      <a:prstDash val="solid"/>
                      <a:round/>
                      <a:headEnd type="none" w="med" len="med"/>
                      <a:tailEnd type="none" w="med" len="med"/>
                    </a:lnL>
                    <a:lnR w="11208" cap="flat" cmpd="sng" algn="ctr">
                      <a:solidFill>
                        <a:srgbClr val="CBD5DC"/>
                      </a:solidFill>
                      <a:prstDash val="solid"/>
                      <a:round/>
                      <a:headEnd type="none" w="med" len="med"/>
                      <a:tailEnd type="none" w="med" len="med"/>
                    </a:lnR>
                    <a:lnT w="11208" cap="flat" cmpd="sng" algn="ctr">
                      <a:solidFill>
                        <a:srgbClr val="CBD5DC"/>
                      </a:solidFill>
                      <a:prstDash val="solid"/>
                      <a:round/>
                      <a:headEnd type="none" w="med" len="med"/>
                      <a:tailEnd type="none" w="med" len="med"/>
                    </a:lnT>
                    <a:lnB w="11208" cap="flat" cmpd="sng" algn="ctr">
                      <a:solidFill>
                        <a:srgbClr val="CBD5DC"/>
                      </a:solidFill>
                      <a:prstDash val="solid"/>
                      <a:round/>
                      <a:headEnd type="none" w="med" len="med"/>
                      <a:tailEnd type="none" w="med" len="med"/>
                    </a:lnB>
                  </a:tcPr>
                </a:tc>
                <a:tc>
                  <a:txBody>
                    <a:bodyPr/>
                    <a:lstStyle/>
                    <a:p>
                      <a:pPr marL="0" indent="0" algn="l">
                        <a:buNone/>
                      </a:pPr>
                      <a:r>
                        <a:rPr lang="en-US" sz="1400" b="0" i="0" dirty="0">
                          <a:solidFill>
                            <a:srgbClr val="003A4A"/>
                          </a:solidFill>
                          <a:latin typeface="Montserrat" pitchFamily="34" charset="0"/>
                          <a:ea typeface="Montserrat" pitchFamily="34" charset="-122"/>
                          <a:cs typeface="Montserrat" pitchFamily="34" charset="-120"/>
                        </a:rPr>
                        <a:t>Capacité fournisseur réduite ; fermetures saisonnières de routes ; changements réglementaires.</a:t>
                      </a:r>
                      <a:endParaRPr lang="en-US" sz="1400" b="0" i="0" dirty="0">
                        <a:latin typeface="Montserrat" charset="0"/>
                        <a:ea typeface="Montserrat" charset="0"/>
                        <a:cs typeface="Montserrat" charset="0"/>
                      </a:endParaRPr>
                    </a:p>
                  </a:txBody>
                  <a:tcPr marL="36576" marR="36576" marT="36576" marB="36576">
                    <a:lnL w="11208" cap="flat" cmpd="sng" algn="ctr">
                      <a:solidFill>
                        <a:srgbClr val="CBD5DC"/>
                      </a:solidFill>
                      <a:prstDash val="solid"/>
                      <a:round/>
                      <a:headEnd type="none" w="med" len="med"/>
                      <a:tailEnd type="none" w="med" len="med"/>
                    </a:lnL>
                    <a:lnR w="11208" cap="flat" cmpd="sng" algn="ctr">
                      <a:solidFill>
                        <a:srgbClr val="CBD5DC"/>
                      </a:solidFill>
                      <a:prstDash val="solid"/>
                      <a:round/>
                      <a:headEnd type="none" w="med" len="med"/>
                      <a:tailEnd type="none" w="med" len="med"/>
                    </a:lnR>
                    <a:lnT w="11208" cap="flat" cmpd="sng" algn="ctr">
                      <a:solidFill>
                        <a:srgbClr val="CBD5DC"/>
                      </a:solidFill>
                      <a:prstDash val="solid"/>
                      <a:round/>
                      <a:headEnd type="none" w="med" len="med"/>
                      <a:tailEnd type="none" w="med" len="med"/>
                    </a:lnT>
                    <a:lnB w="11208" cap="flat" cmpd="sng" algn="ctr">
                      <a:solidFill>
                        <a:srgbClr val="CBD5DC"/>
                      </a:solidFill>
                      <a:prstDash val="solid"/>
                      <a:round/>
                      <a:headEnd type="none" w="med" len="med"/>
                      <a:tailEnd type="none" w="med" len="med"/>
                    </a:lnB>
                  </a:tcPr>
                </a:tc>
                <a:extLst>
                  <a:ext uri="{0D108BD9-81ED-4DB2-BD59-A6C34878D82A}">
                    <a16:rowId xmlns:a16="http://schemas.microsoft.com/office/drawing/2014/main" val="10002"/>
                  </a:ext>
                </a:extLst>
              </a:tr>
              <a:tr h="1172066">
                <a:tc>
                  <a:txBody>
                    <a:bodyPr/>
                    <a:lstStyle/>
                    <a:p>
                      <a:pPr marL="0" indent="0" algn="l">
                        <a:buNone/>
                      </a:pPr>
                      <a:r>
                        <a:rPr lang="en-US" sz="1400" b="0" i="0" dirty="0">
                          <a:solidFill>
                            <a:srgbClr val="003A4A"/>
                          </a:solidFill>
                          <a:latin typeface="Montserrat" pitchFamily="34" charset="0"/>
                          <a:ea typeface="Montserrat" pitchFamily="34" charset="-122"/>
                          <a:cs typeface="Montserrat" pitchFamily="34" charset="-120"/>
                        </a:rPr>
                        <a:t>Stratégique (années)</a:t>
                      </a:r>
                      <a:endParaRPr lang="en-US" sz="1400" b="0" i="0" dirty="0">
                        <a:latin typeface="Montserrat" charset="0"/>
                        <a:ea typeface="Montserrat" charset="0"/>
                        <a:cs typeface="Montserrat" charset="0"/>
                      </a:endParaRPr>
                    </a:p>
                  </a:txBody>
                  <a:tcPr marL="36576" marR="36576" marT="36576" marB="36576">
                    <a:lnL w="11208" cap="flat" cmpd="sng" algn="ctr">
                      <a:solidFill>
                        <a:srgbClr val="CBD5DC"/>
                      </a:solidFill>
                      <a:prstDash val="solid"/>
                      <a:round/>
                      <a:headEnd type="none" w="med" len="med"/>
                      <a:tailEnd type="none" w="med" len="med"/>
                    </a:lnL>
                    <a:lnR w="11208" cap="flat" cmpd="sng" algn="ctr">
                      <a:solidFill>
                        <a:srgbClr val="CBD5DC"/>
                      </a:solidFill>
                      <a:prstDash val="solid"/>
                      <a:round/>
                      <a:headEnd type="none" w="med" len="med"/>
                      <a:tailEnd type="none" w="med" len="med"/>
                    </a:lnR>
                    <a:lnT w="11208" cap="flat" cmpd="sng" algn="ctr">
                      <a:solidFill>
                        <a:srgbClr val="CBD5DC"/>
                      </a:solidFill>
                      <a:prstDash val="solid"/>
                      <a:round/>
                      <a:headEnd type="none" w="med" len="med"/>
                      <a:tailEnd type="none" w="med" len="med"/>
                    </a:lnT>
                    <a:lnB w="11208" cap="flat" cmpd="sng" algn="ctr">
                      <a:solidFill>
                        <a:srgbClr val="CBD5DC"/>
                      </a:solidFill>
                      <a:prstDash val="solid"/>
                      <a:round/>
                      <a:headEnd type="none" w="med" len="med"/>
                      <a:tailEnd type="none" w="med" len="med"/>
                    </a:lnB>
                  </a:tcPr>
                </a:tc>
                <a:tc>
                  <a:txBody>
                    <a:bodyPr/>
                    <a:lstStyle/>
                    <a:p>
                      <a:pPr marL="0" indent="0" algn="l">
                        <a:buNone/>
                      </a:pPr>
                      <a:r>
                        <a:rPr lang="en-US" sz="1400" b="0" i="0" dirty="0">
                          <a:solidFill>
                            <a:srgbClr val="003A4A"/>
                          </a:solidFill>
                          <a:latin typeface="Montserrat" pitchFamily="34" charset="0"/>
                          <a:ea typeface="Montserrat" pitchFamily="34" charset="-122"/>
                          <a:cs typeface="Montserrat" pitchFamily="34" charset="-120"/>
                        </a:rPr>
                        <a:t>Changements structurels à long terme influençant la conception du réseau.</a:t>
                      </a:r>
                      <a:endParaRPr lang="en-US" sz="1400" b="0" i="0" dirty="0">
                        <a:latin typeface="Montserrat" charset="0"/>
                        <a:ea typeface="Montserrat" charset="0"/>
                        <a:cs typeface="Montserrat" charset="0"/>
                      </a:endParaRPr>
                    </a:p>
                  </a:txBody>
                  <a:tcPr marL="36576" marR="36576" marT="36576" marB="36576">
                    <a:lnL w="11208" cap="flat" cmpd="sng" algn="ctr">
                      <a:solidFill>
                        <a:srgbClr val="CBD5DC"/>
                      </a:solidFill>
                      <a:prstDash val="solid"/>
                      <a:round/>
                      <a:headEnd type="none" w="med" len="med"/>
                      <a:tailEnd type="none" w="med" len="med"/>
                    </a:lnL>
                    <a:lnR w="11208" cap="flat" cmpd="sng" algn="ctr">
                      <a:solidFill>
                        <a:srgbClr val="CBD5DC"/>
                      </a:solidFill>
                      <a:prstDash val="solid"/>
                      <a:round/>
                      <a:headEnd type="none" w="med" len="med"/>
                      <a:tailEnd type="none" w="med" len="med"/>
                    </a:lnR>
                    <a:lnT w="11208" cap="flat" cmpd="sng" algn="ctr">
                      <a:solidFill>
                        <a:srgbClr val="CBD5DC"/>
                      </a:solidFill>
                      <a:prstDash val="solid"/>
                      <a:round/>
                      <a:headEnd type="none" w="med" len="med"/>
                      <a:tailEnd type="none" w="med" len="med"/>
                    </a:lnT>
                    <a:lnB w="11208" cap="flat" cmpd="sng" algn="ctr">
                      <a:solidFill>
                        <a:srgbClr val="CBD5DC"/>
                      </a:solidFill>
                      <a:prstDash val="solid"/>
                      <a:round/>
                      <a:headEnd type="none" w="med" len="med"/>
                      <a:tailEnd type="none" w="med" len="med"/>
                    </a:lnB>
                  </a:tcPr>
                </a:tc>
                <a:tc>
                  <a:txBody>
                    <a:bodyPr/>
                    <a:lstStyle/>
                    <a:p>
                      <a:pPr marL="0" indent="0" algn="l">
                        <a:buNone/>
                      </a:pPr>
                      <a:r>
                        <a:rPr lang="en-US" sz="1400" b="0" i="0" dirty="0">
                          <a:solidFill>
                            <a:srgbClr val="003A4A"/>
                          </a:solidFill>
                          <a:latin typeface="Montserrat" pitchFamily="34" charset="0"/>
                          <a:ea typeface="Montserrat" pitchFamily="34" charset="-122"/>
                          <a:cs typeface="Montserrat" pitchFamily="34" charset="-120"/>
                        </a:rPr>
                        <a:t>Transfert de production vers un autre pays ; grands projets d’infrastructure.</a:t>
                      </a:r>
                      <a:endParaRPr lang="en-US" sz="1400" b="0" i="0" dirty="0">
                        <a:latin typeface="Montserrat" charset="0"/>
                        <a:ea typeface="Montserrat" charset="0"/>
                        <a:cs typeface="Montserrat" charset="0"/>
                      </a:endParaRPr>
                    </a:p>
                  </a:txBody>
                  <a:tcPr marL="36576" marR="36576" marT="36576" marB="36576">
                    <a:lnL w="11208" cap="flat" cmpd="sng" algn="ctr">
                      <a:solidFill>
                        <a:srgbClr val="CBD5DC"/>
                      </a:solidFill>
                      <a:prstDash val="solid"/>
                      <a:round/>
                      <a:headEnd type="none" w="med" len="med"/>
                      <a:tailEnd type="none" w="med" len="med"/>
                    </a:lnL>
                    <a:lnR w="11208" cap="flat" cmpd="sng" algn="ctr">
                      <a:solidFill>
                        <a:srgbClr val="CBD5DC"/>
                      </a:solidFill>
                      <a:prstDash val="solid"/>
                      <a:round/>
                      <a:headEnd type="none" w="med" len="med"/>
                      <a:tailEnd type="none" w="med" len="med"/>
                    </a:lnR>
                    <a:lnT w="11208" cap="flat" cmpd="sng" algn="ctr">
                      <a:solidFill>
                        <a:srgbClr val="CBD5DC"/>
                      </a:solidFill>
                      <a:prstDash val="solid"/>
                      <a:round/>
                      <a:headEnd type="none" w="med" len="med"/>
                      <a:tailEnd type="none" w="med" len="med"/>
                    </a:lnT>
                    <a:lnB w="11208" cap="flat" cmpd="sng" algn="ctr">
                      <a:solidFill>
                        <a:srgbClr val="CBD5DC"/>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6" name="Title 5">
            <a:extLst>
              <a:ext uri="{FF2B5EF4-FFF2-40B4-BE49-F238E27FC236}">
                <a16:creationId xmlns:a16="http://schemas.microsoft.com/office/drawing/2014/main" id="{C92DB293-7779-CA62-EB6C-501B9BD22B1D}"/>
              </a:ext>
            </a:extLst>
          </p:cNvPr>
          <p:cNvSpPr>
            <a:spLocks noGrp="1"/>
          </p:cNvSpPr>
          <p:nvPr>
            <p:ph type="title"/>
          </p:nvPr>
        </p:nvSpPr>
        <p:spPr>
          <a:xfrm>
            <a:off x="603253" y="539751"/>
            <a:ext cx="8043790" cy="717551"/>
          </a:xfrm>
        </p:spPr>
        <p:txBody>
          <a:bodyPr/>
          <a:lstStyle/>
          <a:p>
            <a:r>
              <a:rPr lang="fr-FR" dirty="0"/>
              <a:t>Pourquoi les chaînes</a:t>
            </a:r>
            <a:br>
              <a:rPr lang="fr-FR" dirty="0"/>
            </a:br>
            <a:r>
              <a:rPr lang="fr-FR" dirty="0"/>
              <a:t>d’approvisionnement sont vulnérables</a:t>
            </a:r>
            <a:br>
              <a:rPr lang="fr-FR" dirty="0"/>
            </a:br>
            <a:endParaRPr lang="en-GB" dirty="0"/>
          </a:p>
        </p:txBody>
      </p:sp>
    </p:spTree>
    <p:extLst>
      <p:ext uri="{BB962C8B-B14F-4D97-AF65-F5344CB8AC3E}">
        <p14:creationId xmlns:p14="http://schemas.microsoft.com/office/powerpoint/2010/main" val="985028096"/>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3" name="Text 1"/>
          <p:cNvSpPr/>
          <p:nvPr/>
        </p:nvSpPr>
        <p:spPr>
          <a:xfrm>
            <a:off x="609585" y="748705"/>
            <a:ext cx="7328065" cy="916907"/>
          </a:xfrm>
          <a:prstGeom prst="rect">
            <a:avLst/>
          </a:prstGeom>
          <a:noFill/>
          <a:ln/>
        </p:spPr>
        <p:txBody>
          <a:bodyPr wrap="square" lIns="0" tIns="0" rIns="0" bIns="0" rtlCol="0" anchor="t">
            <a:normAutofit/>
          </a:bodyPr>
          <a:lstStyle/>
          <a:p>
            <a:pPr marL="0" indent="0" algn="l">
              <a:buNone/>
            </a:pPr>
            <a:endParaRPr lang="en-US" sz="2000" b="0" i="0" dirty="0">
              <a:latin typeface="Montserrat"/>
              <a:ea typeface="Montserrat"/>
              <a:cs typeface="Montserrat"/>
            </a:endParaRPr>
          </a:p>
        </p:txBody>
      </p:sp>
      <p:sp>
        <p:nvSpPr>
          <p:cNvPr id="4" name="Shape 2"/>
          <p:cNvSpPr/>
          <p:nvPr/>
        </p:nvSpPr>
        <p:spPr>
          <a:xfrm>
            <a:off x="609585" y="1995863"/>
            <a:ext cx="10972526" cy="4113433"/>
          </a:xfrm>
          <a:prstGeom prst="rect">
            <a:avLst/>
          </a:prstGeom>
          <a:solidFill>
            <a:srgbClr val="FFF8EF"/>
          </a:solidFill>
          <a:ln w="10940">
            <a:solidFill>
              <a:srgbClr val="EAD9C7"/>
            </a:solidFill>
            <a:prstDash val="solid"/>
          </a:ln>
        </p:spPr>
        <p:txBody>
          <a:bodyPr/>
          <a:lstStyle/>
          <a:p>
            <a:endParaRPr lang="en-GB" sz="1800" b="0" i="0">
              <a:latin typeface="Montserrat"/>
              <a:ea typeface="Montserrat"/>
              <a:cs typeface="Montserrat"/>
            </a:endParaRPr>
          </a:p>
        </p:txBody>
      </p:sp>
      <p:sp>
        <p:nvSpPr>
          <p:cNvPr id="5" name="Text 3"/>
          <p:cNvSpPr/>
          <p:nvPr/>
        </p:nvSpPr>
        <p:spPr>
          <a:xfrm>
            <a:off x="620524" y="2006803"/>
            <a:ext cx="10950646" cy="262560"/>
          </a:xfrm>
          <a:prstGeom prst="rect">
            <a:avLst/>
          </a:prstGeom>
          <a:noFill/>
          <a:ln/>
        </p:spPr>
        <p:txBody>
          <a:bodyPr wrap="square" lIns="0" tIns="0" rIns="0" bIns="0" rtlCol="0" anchor="t">
            <a:normAutofit/>
          </a:bodyPr>
          <a:lstStyle/>
          <a:p>
            <a:pPr marL="0" indent="0" algn="l">
              <a:buNone/>
            </a:pPr>
            <a:r>
              <a:rPr lang="en-US" sz="1800" b="0" i="0" dirty="0">
                <a:solidFill>
                  <a:srgbClr val="A84822"/>
                </a:solidFill>
                <a:latin typeface="Montserrat" pitchFamily="34" charset="0"/>
                <a:ea typeface="Montserrat" pitchFamily="34" charset="-122"/>
                <a:cs typeface="Montserrat" pitchFamily="34" charset="-120"/>
              </a:rPr>
              <a:t>Cas : chemin critique d’un distributeur textile</a:t>
            </a:r>
            <a:endParaRPr lang="en-US" sz="1800" b="0" i="0" dirty="0">
              <a:latin typeface="Montserrat"/>
              <a:ea typeface="Montserrat"/>
              <a:cs typeface="Montserrat"/>
            </a:endParaRPr>
          </a:p>
        </p:txBody>
      </p:sp>
      <p:sp>
        <p:nvSpPr>
          <p:cNvPr id="6" name="Text 4"/>
          <p:cNvSpPr/>
          <p:nvPr/>
        </p:nvSpPr>
        <p:spPr>
          <a:xfrm>
            <a:off x="620524" y="2269362"/>
            <a:ext cx="10950646" cy="729560"/>
          </a:xfrm>
          <a:prstGeom prst="rect">
            <a:avLst/>
          </a:prstGeom>
          <a:noFill/>
          <a:ln/>
        </p:spPr>
        <p:txBody>
          <a:bodyPr wrap="square" lIns="0" tIns="0" rIns="0" bIns="0" rtlCol="0" anchor="t">
            <a:normAutofit/>
          </a:bodyPr>
          <a:lstStyle/>
          <a:p>
            <a:pPr marL="0" indent="0" algn="l">
              <a:buNone/>
            </a:pPr>
            <a:r>
              <a:rPr lang="en-US" sz="1800" b="0" i="0" dirty="0">
                <a:solidFill>
                  <a:srgbClr val="003A4A"/>
                </a:solidFill>
                <a:latin typeface="Montserrat" pitchFamily="34" charset="0"/>
                <a:ea typeface="Montserrat" pitchFamily="34" charset="-122"/>
                <a:cs typeface="Montserrat" pitchFamily="34" charset="-120"/>
              </a:rPr>
              <a:t>Flux : fournisseur produit le tissu → export via le port d’origine → transport maritime → port de Douala → transport intérieur → entrepôt → clients.</a:t>
            </a:r>
            <a:endParaRPr lang="en-US" sz="1800" b="0" i="0" dirty="0">
              <a:latin typeface="Montserrat"/>
              <a:ea typeface="Montserrat"/>
              <a:cs typeface="Montserrat"/>
            </a:endParaRPr>
          </a:p>
        </p:txBody>
      </p:sp>
      <p:sp>
        <p:nvSpPr>
          <p:cNvPr id="7" name="Text 5"/>
          <p:cNvSpPr/>
          <p:nvPr/>
        </p:nvSpPr>
        <p:spPr>
          <a:xfrm>
            <a:off x="620524" y="2998922"/>
            <a:ext cx="10950646" cy="1033828"/>
          </a:xfrm>
          <a:prstGeom prst="rect">
            <a:avLst/>
          </a:prstGeom>
          <a:noFill/>
          <a:ln/>
        </p:spPr>
        <p:txBody>
          <a:bodyPr wrap="square" lIns="0" tIns="0" rIns="0" bIns="0" rtlCol="0" anchor="t">
            <a:normAutofit/>
          </a:bodyPr>
          <a:lstStyle/>
          <a:p>
            <a:pPr marL="0" indent="0" algn="l">
              <a:buNone/>
            </a:pPr>
            <a:r>
              <a:rPr lang="en-US" sz="1800" b="0" i="0" dirty="0">
                <a:solidFill>
                  <a:srgbClr val="003A4A"/>
                </a:solidFill>
                <a:latin typeface="Montserrat" pitchFamily="34" charset="0"/>
                <a:ea typeface="Montserrat" pitchFamily="34" charset="-122"/>
                <a:cs typeface="Montserrat" pitchFamily="34" charset="-120"/>
              </a:rPr>
              <a:t>• Chaque étape dépend de la précédente ; toute défaillance peut arrêter toute la chaîne.</a:t>
            </a:r>
            <a:endParaRPr lang="en-US" sz="1800" b="0" i="0" dirty="0">
              <a:latin typeface="Montserrat"/>
              <a:ea typeface="Montserrat"/>
              <a:cs typeface="Montserrat"/>
            </a:endParaRPr>
          </a:p>
          <a:p>
            <a:pPr marL="0" indent="0" algn="l">
              <a:buNone/>
            </a:pPr>
            <a:r>
              <a:rPr lang="en-US" sz="1800" b="0" i="0" dirty="0">
                <a:solidFill>
                  <a:srgbClr val="003A4A"/>
                </a:solidFill>
                <a:latin typeface="Montserrat" pitchFamily="34" charset="0"/>
                <a:ea typeface="Montserrat" pitchFamily="34" charset="-122"/>
                <a:cs typeface="Montserrat" pitchFamily="34" charset="-120"/>
              </a:rPr>
              <a:t>• La cartographie de ce chemin critique est la première étape pour comprendre où la chaîne est la plus vulnérable.</a:t>
            </a:r>
            <a:endParaRPr lang="en-US" sz="1800" b="0" i="0" dirty="0">
              <a:latin typeface="Montserrat"/>
              <a:ea typeface="Montserrat"/>
              <a:cs typeface="Montserrat"/>
            </a:endParaRPr>
          </a:p>
        </p:txBody>
      </p:sp>
      <p:sp>
        <p:nvSpPr>
          <p:cNvPr id="8" name="Title 7">
            <a:extLst>
              <a:ext uri="{FF2B5EF4-FFF2-40B4-BE49-F238E27FC236}">
                <a16:creationId xmlns:a16="http://schemas.microsoft.com/office/drawing/2014/main" id="{17D853BC-5466-BC53-DF2B-5B0DC62B8514}"/>
              </a:ext>
            </a:extLst>
          </p:cNvPr>
          <p:cNvSpPr>
            <a:spLocks noGrp="1"/>
          </p:cNvSpPr>
          <p:nvPr>
            <p:ph type="title"/>
          </p:nvPr>
        </p:nvSpPr>
        <p:spPr>
          <a:xfrm>
            <a:off x="603253" y="539751"/>
            <a:ext cx="7943982" cy="717551"/>
          </a:xfrm>
        </p:spPr>
        <p:txBody>
          <a:bodyPr/>
          <a:lstStyle/>
          <a:p>
            <a:r>
              <a:rPr lang="fr-FR" dirty="0"/>
              <a:t>Pourquoi les chaînes</a:t>
            </a:r>
            <a:br>
              <a:rPr lang="fr-FR" dirty="0"/>
            </a:br>
            <a:r>
              <a:rPr lang="fr-FR" dirty="0"/>
              <a:t>d’approvisionnement sont vulnérables</a:t>
            </a:r>
            <a:br>
              <a:rPr lang="fr-FR" dirty="0"/>
            </a:br>
            <a:endParaRPr lang="en-GB" dirty="0"/>
          </a:p>
        </p:txBody>
      </p:sp>
    </p:spTree>
    <p:extLst>
      <p:ext uri="{BB962C8B-B14F-4D97-AF65-F5344CB8AC3E}">
        <p14:creationId xmlns:p14="http://schemas.microsoft.com/office/powerpoint/2010/main" val="1153914211"/>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3" name="Text 1"/>
          <p:cNvSpPr/>
          <p:nvPr/>
        </p:nvSpPr>
        <p:spPr>
          <a:xfrm>
            <a:off x="533387" y="333375"/>
            <a:ext cx="3874643" cy="266700"/>
          </a:xfrm>
          <a:prstGeom prst="rect">
            <a:avLst/>
          </a:prstGeom>
          <a:noFill/>
          <a:ln/>
        </p:spPr>
        <p:txBody>
          <a:bodyPr wrap="square" lIns="0" tIns="0" rIns="0" bIns="0" rtlCol="0" anchor="t">
            <a:normAutofit fontScale="92500"/>
          </a:bodyPr>
          <a:lstStyle/>
          <a:p>
            <a:pPr marL="0" indent="0" algn="l">
              <a:buNone/>
            </a:pPr>
            <a:r>
              <a:rPr lang="en-US" sz="1800" b="0" i="0" dirty="0">
                <a:solidFill>
                  <a:srgbClr val="2DB7C4"/>
                </a:solidFill>
                <a:latin typeface="Montserrat" pitchFamily="34" charset="0"/>
                <a:ea typeface="Montserrat" pitchFamily="34" charset="-122"/>
                <a:cs typeface="Montserrat" pitchFamily="34" charset="-120"/>
              </a:rPr>
              <a:t>Cinq grandes catégories de risques</a:t>
            </a:r>
            <a:endParaRPr lang="en-US" sz="1800" b="0" i="0" dirty="0">
              <a:latin typeface="Montserrat"/>
              <a:ea typeface="Montserrat"/>
              <a:cs typeface="Montserrat"/>
            </a:endParaRPr>
          </a:p>
        </p:txBody>
      </p:sp>
      <p:graphicFrame>
        <p:nvGraphicFramePr>
          <p:cNvPr id="4" name="Table 0"/>
          <p:cNvGraphicFramePr>
            <a:graphicFrameLocks noGrp="1"/>
          </p:cNvGraphicFramePr>
          <p:nvPr/>
        </p:nvGraphicFramePr>
        <p:xfrm>
          <a:off x="533387" y="752475"/>
          <a:ext cx="6629234" cy="3825181"/>
        </p:xfrm>
        <a:graphic>
          <a:graphicData uri="http://schemas.openxmlformats.org/drawingml/2006/table">
            <a:tbl>
              <a:tblPr/>
              <a:tblGrid>
                <a:gridCol w="1158477">
                  <a:extLst>
                    <a:ext uri="{9D8B030D-6E8A-4147-A177-3AD203B41FA5}">
                      <a16:colId xmlns:a16="http://schemas.microsoft.com/office/drawing/2014/main" val="20000"/>
                    </a:ext>
                  </a:extLst>
                </a:gridCol>
                <a:gridCol w="2449150">
                  <a:extLst>
                    <a:ext uri="{9D8B030D-6E8A-4147-A177-3AD203B41FA5}">
                      <a16:colId xmlns:a16="http://schemas.microsoft.com/office/drawing/2014/main" val="20001"/>
                    </a:ext>
                  </a:extLst>
                </a:gridCol>
                <a:gridCol w="3021607">
                  <a:extLst>
                    <a:ext uri="{9D8B030D-6E8A-4147-A177-3AD203B41FA5}">
                      <a16:colId xmlns:a16="http://schemas.microsoft.com/office/drawing/2014/main" val="20002"/>
                    </a:ext>
                  </a:extLst>
                </a:gridCol>
              </a:tblGrid>
              <a:tr h="352410">
                <a:tc>
                  <a:txBody>
                    <a:bodyPr/>
                    <a:lstStyle/>
                    <a:p>
                      <a:pPr marL="0" indent="0" algn="l">
                        <a:buNone/>
                      </a:pPr>
                      <a:r>
                        <a:rPr lang="en-US" sz="1200" b="0" i="0" dirty="0">
                          <a:solidFill>
                            <a:srgbClr val="003A4A"/>
                          </a:solidFill>
                          <a:latin typeface="Montserrat" pitchFamily="34" charset="0"/>
                          <a:ea typeface="Montserrat" pitchFamily="34" charset="-122"/>
                          <a:cs typeface="Montserrat" pitchFamily="34" charset="-120"/>
                        </a:rPr>
                        <a:t>Type de risque</a:t>
                      </a:r>
                      <a:endParaRPr lang="en-US" sz="1200" b="0" i="0" dirty="0">
                        <a:latin typeface="Montserrat" charset="0"/>
                        <a:ea typeface="Montserrat" charset="0"/>
                        <a:cs typeface="Montserrat" charset="0"/>
                      </a:endParaRPr>
                    </a:p>
                  </a:txBody>
                  <a:tcPr marL="36576" marR="36576" marT="36576" marB="36576">
                    <a:lnL w="9525" cap="flat" cmpd="sng" algn="ctr">
                      <a:solidFill>
                        <a:srgbClr val="CBD5DC"/>
                      </a:solidFill>
                      <a:prstDash val="solid"/>
                      <a:round/>
                      <a:headEnd type="none" w="med" len="med"/>
                      <a:tailEnd type="none" w="med" len="med"/>
                    </a:lnL>
                    <a:lnR w="9525" cap="flat" cmpd="sng" algn="ctr">
                      <a:solidFill>
                        <a:srgbClr val="CBD5DC"/>
                      </a:solidFill>
                      <a:prstDash val="solid"/>
                      <a:round/>
                      <a:headEnd type="none" w="med" len="med"/>
                      <a:tailEnd type="none" w="med" len="med"/>
                    </a:lnR>
                    <a:lnT w="9525" cap="flat" cmpd="sng" algn="ctr">
                      <a:solidFill>
                        <a:srgbClr val="CBD5DC"/>
                      </a:solidFill>
                      <a:prstDash val="solid"/>
                      <a:round/>
                      <a:headEnd type="none" w="med" len="med"/>
                      <a:tailEnd type="none" w="med" len="med"/>
                    </a:lnT>
                    <a:lnB w="9525" cap="flat" cmpd="sng" algn="ctr">
                      <a:solidFill>
                        <a:srgbClr val="CBD5DC"/>
                      </a:solidFill>
                      <a:prstDash val="solid"/>
                      <a:round/>
                      <a:headEnd type="none" w="med" len="med"/>
                      <a:tailEnd type="none" w="med" len="med"/>
                    </a:lnB>
                    <a:solidFill>
                      <a:srgbClr val="E8F4F8"/>
                    </a:solidFill>
                  </a:tcPr>
                </a:tc>
                <a:tc>
                  <a:txBody>
                    <a:bodyPr/>
                    <a:lstStyle/>
                    <a:p>
                      <a:pPr marL="0" indent="0" algn="l">
                        <a:buNone/>
                      </a:pPr>
                      <a:r>
                        <a:rPr lang="en-US" sz="1200" b="0" i="0" dirty="0">
                          <a:solidFill>
                            <a:srgbClr val="003A4A"/>
                          </a:solidFill>
                          <a:latin typeface="Montserrat" pitchFamily="34" charset="0"/>
                          <a:ea typeface="Montserrat" pitchFamily="34" charset="-122"/>
                          <a:cs typeface="Montserrat" pitchFamily="34" charset="-120"/>
                        </a:rPr>
                        <a:t>Description</a:t>
                      </a:r>
                      <a:endParaRPr lang="en-US" sz="1200" b="0" i="0" dirty="0">
                        <a:latin typeface="Montserrat" charset="0"/>
                        <a:ea typeface="Montserrat" charset="0"/>
                        <a:cs typeface="Montserrat" charset="0"/>
                      </a:endParaRPr>
                    </a:p>
                  </a:txBody>
                  <a:tcPr marL="36576" marR="36576" marT="36576" marB="36576">
                    <a:lnL w="9525" cap="flat" cmpd="sng" algn="ctr">
                      <a:solidFill>
                        <a:srgbClr val="CBD5DC"/>
                      </a:solidFill>
                      <a:prstDash val="solid"/>
                      <a:round/>
                      <a:headEnd type="none" w="med" len="med"/>
                      <a:tailEnd type="none" w="med" len="med"/>
                    </a:lnL>
                    <a:lnR w="9525" cap="flat" cmpd="sng" algn="ctr">
                      <a:solidFill>
                        <a:srgbClr val="CBD5DC"/>
                      </a:solidFill>
                      <a:prstDash val="solid"/>
                      <a:round/>
                      <a:headEnd type="none" w="med" len="med"/>
                      <a:tailEnd type="none" w="med" len="med"/>
                    </a:lnR>
                    <a:lnT w="9525" cap="flat" cmpd="sng" algn="ctr">
                      <a:solidFill>
                        <a:srgbClr val="CBD5DC"/>
                      </a:solidFill>
                      <a:prstDash val="solid"/>
                      <a:round/>
                      <a:headEnd type="none" w="med" len="med"/>
                      <a:tailEnd type="none" w="med" len="med"/>
                    </a:lnT>
                    <a:lnB w="9525" cap="flat" cmpd="sng" algn="ctr">
                      <a:solidFill>
                        <a:srgbClr val="CBD5DC"/>
                      </a:solidFill>
                      <a:prstDash val="solid"/>
                      <a:round/>
                      <a:headEnd type="none" w="med" len="med"/>
                      <a:tailEnd type="none" w="med" len="med"/>
                    </a:lnB>
                    <a:solidFill>
                      <a:srgbClr val="E8F4F8"/>
                    </a:solidFill>
                  </a:tcPr>
                </a:tc>
                <a:tc>
                  <a:txBody>
                    <a:bodyPr/>
                    <a:lstStyle/>
                    <a:p>
                      <a:pPr marL="0" indent="0" algn="l">
                        <a:buNone/>
                      </a:pPr>
                      <a:r>
                        <a:rPr lang="en-US" sz="1200" b="0" i="0" dirty="0">
                          <a:solidFill>
                            <a:srgbClr val="003A4A"/>
                          </a:solidFill>
                          <a:latin typeface="Montserrat" pitchFamily="34" charset="0"/>
                          <a:ea typeface="Montserrat" pitchFamily="34" charset="-122"/>
                          <a:cs typeface="Montserrat" pitchFamily="34" charset="-120"/>
                        </a:rPr>
                        <a:t>Exemple (Congo/Cameroun)</a:t>
                      </a:r>
                      <a:endParaRPr lang="en-US" sz="1200" b="0" i="0" dirty="0">
                        <a:latin typeface="Montserrat" charset="0"/>
                        <a:ea typeface="Montserrat" charset="0"/>
                        <a:cs typeface="Montserrat" charset="0"/>
                      </a:endParaRPr>
                    </a:p>
                  </a:txBody>
                  <a:tcPr marL="36576" marR="36576" marT="36576" marB="36576">
                    <a:lnL w="9525" cap="flat" cmpd="sng" algn="ctr">
                      <a:solidFill>
                        <a:srgbClr val="CBD5DC"/>
                      </a:solidFill>
                      <a:prstDash val="solid"/>
                      <a:round/>
                      <a:headEnd type="none" w="med" len="med"/>
                      <a:tailEnd type="none" w="med" len="med"/>
                    </a:lnL>
                    <a:lnR w="9525" cap="flat" cmpd="sng" algn="ctr">
                      <a:solidFill>
                        <a:srgbClr val="CBD5DC"/>
                      </a:solidFill>
                      <a:prstDash val="solid"/>
                      <a:round/>
                      <a:headEnd type="none" w="med" len="med"/>
                      <a:tailEnd type="none" w="med" len="med"/>
                    </a:lnR>
                    <a:lnT w="9525" cap="flat" cmpd="sng" algn="ctr">
                      <a:solidFill>
                        <a:srgbClr val="CBD5DC"/>
                      </a:solidFill>
                      <a:prstDash val="solid"/>
                      <a:round/>
                      <a:headEnd type="none" w="med" len="med"/>
                      <a:tailEnd type="none" w="med" len="med"/>
                    </a:lnT>
                    <a:lnB w="9525" cap="flat" cmpd="sng" algn="ctr">
                      <a:solidFill>
                        <a:srgbClr val="CBD5DC"/>
                      </a:solidFill>
                      <a:prstDash val="solid"/>
                      <a:round/>
                      <a:headEnd type="none" w="med" len="med"/>
                      <a:tailEnd type="none" w="med" len="med"/>
                    </a:lnB>
                    <a:solidFill>
                      <a:srgbClr val="E8F4F8"/>
                    </a:solidFill>
                  </a:tcPr>
                </a:tc>
                <a:extLst>
                  <a:ext uri="{0D108BD9-81ED-4DB2-BD59-A6C34878D82A}">
                    <a16:rowId xmlns:a16="http://schemas.microsoft.com/office/drawing/2014/main" val="10000"/>
                  </a:ext>
                </a:extLst>
              </a:tr>
              <a:tr h="751668">
                <a:tc>
                  <a:txBody>
                    <a:bodyPr/>
                    <a:lstStyle/>
                    <a:p>
                      <a:pPr marL="0" indent="0" algn="l">
                        <a:buNone/>
                      </a:pPr>
                      <a:r>
                        <a:rPr lang="en-US" sz="1200" b="0" i="0" dirty="0">
                          <a:solidFill>
                            <a:srgbClr val="003A4A"/>
                          </a:solidFill>
                          <a:latin typeface="Montserrat" pitchFamily="34" charset="0"/>
                          <a:ea typeface="Montserrat" pitchFamily="34" charset="-122"/>
                          <a:cs typeface="Montserrat" pitchFamily="34" charset="-120"/>
                        </a:rPr>
                        <a:t>Risque d’approvisionnement</a:t>
                      </a:r>
                      <a:endParaRPr lang="en-US" sz="1200" b="0" i="0" dirty="0">
                        <a:latin typeface="Montserrat" charset="0"/>
                        <a:ea typeface="Montserrat" charset="0"/>
                        <a:cs typeface="Montserrat" charset="0"/>
                      </a:endParaRPr>
                    </a:p>
                  </a:txBody>
                  <a:tcPr marL="36576" marR="36576" marT="36576" marB="36576">
                    <a:lnL w="9525" cap="flat" cmpd="sng" algn="ctr">
                      <a:solidFill>
                        <a:srgbClr val="CBD5DC"/>
                      </a:solidFill>
                      <a:prstDash val="solid"/>
                      <a:round/>
                      <a:headEnd type="none" w="med" len="med"/>
                      <a:tailEnd type="none" w="med" len="med"/>
                    </a:lnL>
                    <a:lnR w="9525" cap="flat" cmpd="sng" algn="ctr">
                      <a:solidFill>
                        <a:srgbClr val="CBD5DC"/>
                      </a:solidFill>
                      <a:prstDash val="solid"/>
                      <a:round/>
                      <a:headEnd type="none" w="med" len="med"/>
                      <a:tailEnd type="none" w="med" len="med"/>
                    </a:lnR>
                    <a:lnT w="9525" cap="flat" cmpd="sng" algn="ctr">
                      <a:solidFill>
                        <a:srgbClr val="CBD5DC"/>
                      </a:solidFill>
                      <a:prstDash val="solid"/>
                      <a:round/>
                      <a:headEnd type="none" w="med" len="med"/>
                      <a:tailEnd type="none" w="med" len="med"/>
                    </a:lnT>
                    <a:lnB w="9525" cap="flat" cmpd="sng" algn="ctr">
                      <a:solidFill>
                        <a:srgbClr val="CBD5DC"/>
                      </a:solidFill>
                      <a:prstDash val="solid"/>
                      <a:round/>
                      <a:headEnd type="none" w="med" len="med"/>
                      <a:tailEnd type="none" w="med" len="med"/>
                    </a:lnB>
                  </a:tcPr>
                </a:tc>
                <a:tc>
                  <a:txBody>
                    <a:bodyPr/>
                    <a:lstStyle/>
                    <a:p>
                      <a:pPr marL="0" indent="0" algn="l">
                        <a:buNone/>
                      </a:pPr>
                      <a:r>
                        <a:rPr lang="en-US" sz="1200" b="0" i="0" dirty="0">
                          <a:solidFill>
                            <a:srgbClr val="003A4A"/>
                          </a:solidFill>
                          <a:latin typeface="Montserrat" pitchFamily="34" charset="0"/>
                          <a:ea typeface="Montserrat" pitchFamily="34" charset="-122"/>
                          <a:cs typeface="Montserrat" pitchFamily="34" charset="-120"/>
                        </a:rPr>
                        <a:t>Perturbations ou manque de fiabilité dans les matériaux et composants.</a:t>
                      </a:r>
                      <a:endParaRPr lang="en-US" sz="1200" b="0" i="0" dirty="0">
                        <a:latin typeface="Montserrat" charset="0"/>
                        <a:ea typeface="Montserrat" charset="0"/>
                        <a:cs typeface="Montserrat" charset="0"/>
                      </a:endParaRPr>
                    </a:p>
                  </a:txBody>
                  <a:tcPr marL="36576" marR="36576" marT="36576" marB="36576">
                    <a:lnL w="9525" cap="flat" cmpd="sng" algn="ctr">
                      <a:solidFill>
                        <a:srgbClr val="CBD5DC"/>
                      </a:solidFill>
                      <a:prstDash val="solid"/>
                      <a:round/>
                      <a:headEnd type="none" w="med" len="med"/>
                      <a:tailEnd type="none" w="med" len="med"/>
                    </a:lnL>
                    <a:lnR w="9525" cap="flat" cmpd="sng" algn="ctr">
                      <a:solidFill>
                        <a:srgbClr val="CBD5DC"/>
                      </a:solidFill>
                      <a:prstDash val="solid"/>
                      <a:round/>
                      <a:headEnd type="none" w="med" len="med"/>
                      <a:tailEnd type="none" w="med" len="med"/>
                    </a:lnR>
                    <a:lnT w="9525" cap="flat" cmpd="sng" algn="ctr">
                      <a:solidFill>
                        <a:srgbClr val="CBD5DC"/>
                      </a:solidFill>
                      <a:prstDash val="solid"/>
                      <a:round/>
                      <a:headEnd type="none" w="med" len="med"/>
                      <a:tailEnd type="none" w="med" len="med"/>
                    </a:lnT>
                    <a:lnB w="9525" cap="flat" cmpd="sng" algn="ctr">
                      <a:solidFill>
                        <a:srgbClr val="CBD5DC"/>
                      </a:solidFill>
                      <a:prstDash val="solid"/>
                      <a:round/>
                      <a:headEnd type="none" w="med" len="med"/>
                      <a:tailEnd type="none" w="med" len="med"/>
                    </a:lnB>
                  </a:tcPr>
                </a:tc>
                <a:tc>
                  <a:txBody>
                    <a:bodyPr/>
                    <a:lstStyle/>
                    <a:p>
                      <a:pPr marL="0" indent="0" algn="l">
                        <a:buNone/>
                      </a:pPr>
                      <a:r>
                        <a:rPr lang="en-US" sz="1200" b="0" i="0" dirty="0">
                          <a:solidFill>
                            <a:srgbClr val="003A4A"/>
                          </a:solidFill>
                          <a:latin typeface="Montserrat" pitchFamily="34" charset="0"/>
                          <a:ea typeface="Montserrat" pitchFamily="34" charset="-122"/>
                          <a:cs typeface="Montserrat" pitchFamily="34" charset="-120"/>
                        </a:rPr>
                        <a:t>Un fournisseur clé d’emballages à Douala ferme ou ne peut importer des matières premières.</a:t>
                      </a:r>
                      <a:endParaRPr lang="en-US" sz="1200" b="0" i="0" dirty="0">
                        <a:latin typeface="Montserrat" charset="0"/>
                        <a:ea typeface="Montserrat" charset="0"/>
                        <a:cs typeface="Montserrat" charset="0"/>
                      </a:endParaRPr>
                    </a:p>
                  </a:txBody>
                  <a:tcPr marL="36576" marR="36576" marT="36576" marB="36576">
                    <a:lnL w="9525" cap="flat" cmpd="sng" algn="ctr">
                      <a:solidFill>
                        <a:srgbClr val="CBD5DC"/>
                      </a:solidFill>
                      <a:prstDash val="solid"/>
                      <a:round/>
                      <a:headEnd type="none" w="med" len="med"/>
                      <a:tailEnd type="none" w="med" len="med"/>
                    </a:lnL>
                    <a:lnR w="9525" cap="flat" cmpd="sng" algn="ctr">
                      <a:solidFill>
                        <a:srgbClr val="CBD5DC"/>
                      </a:solidFill>
                      <a:prstDash val="solid"/>
                      <a:round/>
                      <a:headEnd type="none" w="med" len="med"/>
                      <a:tailEnd type="none" w="med" len="med"/>
                    </a:lnR>
                    <a:lnT w="9525" cap="flat" cmpd="sng" algn="ctr">
                      <a:solidFill>
                        <a:srgbClr val="CBD5DC"/>
                      </a:solidFill>
                      <a:prstDash val="solid"/>
                      <a:round/>
                      <a:headEnd type="none" w="med" len="med"/>
                      <a:tailEnd type="none" w="med" len="med"/>
                    </a:lnT>
                    <a:lnB w="9525" cap="flat" cmpd="sng" algn="ctr">
                      <a:solidFill>
                        <a:srgbClr val="CBD5DC"/>
                      </a:solidFill>
                      <a:prstDash val="solid"/>
                      <a:round/>
                      <a:headEnd type="none" w="med" len="med"/>
                      <a:tailEnd type="none" w="med" len="med"/>
                    </a:lnB>
                  </a:tcPr>
                </a:tc>
                <a:extLst>
                  <a:ext uri="{0D108BD9-81ED-4DB2-BD59-A6C34878D82A}">
                    <a16:rowId xmlns:a16="http://schemas.microsoft.com/office/drawing/2014/main" val="10001"/>
                  </a:ext>
                </a:extLst>
              </a:tr>
              <a:tr h="580685">
                <a:tc>
                  <a:txBody>
                    <a:bodyPr/>
                    <a:lstStyle/>
                    <a:p>
                      <a:pPr marL="0" indent="0" algn="l">
                        <a:buNone/>
                      </a:pPr>
                      <a:r>
                        <a:rPr lang="en-US" sz="1200" b="0" i="0" dirty="0">
                          <a:solidFill>
                            <a:srgbClr val="003A4A"/>
                          </a:solidFill>
                          <a:latin typeface="Montserrat" pitchFamily="34" charset="0"/>
                          <a:ea typeface="Montserrat" pitchFamily="34" charset="-122"/>
                          <a:cs typeface="Montserrat" pitchFamily="34" charset="-120"/>
                        </a:rPr>
                        <a:t>Risque de demande</a:t>
                      </a:r>
                      <a:endParaRPr lang="en-US" sz="1200" b="0" i="0" dirty="0">
                        <a:latin typeface="Montserrat" charset="0"/>
                        <a:ea typeface="Montserrat" charset="0"/>
                        <a:cs typeface="Montserrat" charset="0"/>
                      </a:endParaRPr>
                    </a:p>
                  </a:txBody>
                  <a:tcPr marL="36576" marR="36576" marT="36576" marB="36576">
                    <a:lnL w="9525" cap="flat" cmpd="sng" algn="ctr">
                      <a:solidFill>
                        <a:srgbClr val="CBD5DC"/>
                      </a:solidFill>
                      <a:prstDash val="solid"/>
                      <a:round/>
                      <a:headEnd type="none" w="med" len="med"/>
                      <a:tailEnd type="none" w="med" len="med"/>
                    </a:lnL>
                    <a:lnR w="9525" cap="flat" cmpd="sng" algn="ctr">
                      <a:solidFill>
                        <a:srgbClr val="CBD5DC"/>
                      </a:solidFill>
                      <a:prstDash val="solid"/>
                      <a:round/>
                      <a:headEnd type="none" w="med" len="med"/>
                      <a:tailEnd type="none" w="med" len="med"/>
                    </a:lnR>
                    <a:lnT w="9525" cap="flat" cmpd="sng" algn="ctr">
                      <a:solidFill>
                        <a:srgbClr val="CBD5DC"/>
                      </a:solidFill>
                      <a:prstDash val="solid"/>
                      <a:round/>
                      <a:headEnd type="none" w="med" len="med"/>
                      <a:tailEnd type="none" w="med" len="med"/>
                    </a:lnT>
                    <a:lnB w="9525" cap="flat" cmpd="sng" algn="ctr">
                      <a:solidFill>
                        <a:srgbClr val="CBD5DC"/>
                      </a:solidFill>
                      <a:prstDash val="solid"/>
                      <a:round/>
                      <a:headEnd type="none" w="med" len="med"/>
                      <a:tailEnd type="none" w="med" len="med"/>
                    </a:lnB>
                  </a:tcPr>
                </a:tc>
                <a:tc>
                  <a:txBody>
                    <a:bodyPr/>
                    <a:lstStyle/>
                    <a:p>
                      <a:pPr marL="0" indent="0" algn="l">
                        <a:buNone/>
                      </a:pPr>
                      <a:r>
                        <a:rPr lang="en-US" sz="1200" b="0" i="0" dirty="0">
                          <a:solidFill>
                            <a:srgbClr val="003A4A"/>
                          </a:solidFill>
                          <a:latin typeface="Montserrat" pitchFamily="34" charset="0"/>
                          <a:ea typeface="Montserrat" pitchFamily="34" charset="-122"/>
                          <a:cs typeface="Montserrat" pitchFamily="34" charset="-120"/>
                        </a:rPr>
                        <a:t>Changements imprévus des niveaux ou du mix de demande client.</a:t>
                      </a:r>
                      <a:endParaRPr lang="en-US" sz="1200" b="0" i="0" dirty="0">
                        <a:latin typeface="Montserrat" charset="0"/>
                        <a:ea typeface="Montserrat" charset="0"/>
                        <a:cs typeface="Montserrat" charset="0"/>
                      </a:endParaRPr>
                    </a:p>
                  </a:txBody>
                  <a:tcPr marL="36576" marR="36576" marT="36576" marB="36576">
                    <a:lnL w="9525" cap="flat" cmpd="sng" algn="ctr">
                      <a:solidFill>
                        <a:srgbClr val="CBD5DC"/>
                      </a:solidFill>
                      <a:prstDash val="solid"/>
                      <a:round/>
                      <a:headEnd type="none" w="med" len="med"/>
                      <a:tailEnd type="none" w="med" len="med"/>
                    </a:lnL>
                    <a:lnR w="9525" cap="flat" cmpd="sng" algn="ctr">
                      <a:solidFill>
                        <a:srgbClr val="CBD5DC"/>
                      </a:solidFill>
                      <a:prstDash val="solid"/>
                      <a:round/>
                      <a:headEnd type="none" w="med" len="med"/>
                      <a:tailEnd type="none" w="med" len="med"/>
                    </a:lnR>
                    <a:lnT w="9525" cap="flat" cmpd="sng" algn="ctr">
                      <a:solidFill>
                        <a:srgbClr val="CBD5DC"/>
                      </a:solidFill>
                      <a:prstDash val="solid"/>
                      <a:round/>
                      <a:headEnd type="none" w="med" len="med"/>
                      <a:tailEnd type="none" w="med" len="med"/>
                    </a:lnT>
                    <a:lnB w="9525" cap="flat" cmpd="sng" algn="ctr">
                      <a:solidFill>
                        <a:srgbClr val="CBD5DC"/>
                      </a:solidFill>
                      <a:prstDash val="solid"/>
                      <a:round/>
                      <a:headEnd type="none" w="med" len="med"/>
                      <a:tailEnd type="none" w="med" len="med"/>
                    </a:lnB>
                  </a:tcPr>
                </a:tc>
                <a:tc>
                  <a:txBody>
                    <a:bodyPr/>
                    <a:lstStyle/>
                    <a:p>
                      <a:pPr marL="0" indent="0" algn="l">
                        <a:buNone/>
                      </a:pPr>
                      <a:r>
                        <a:rPr lang="en-US" sz="1200" b="0" i="0" dirty="0">
                          <a:solidFill>
                            <a:srgbClr val="003A4A"/>
                          </a:solidFill>
                          <a:latin typeface="Montserrat" pitchFamily="34" charset="0"/>
                          <a:ea typeface="Montserrat" pitchFamily="34" charset="-122"/>
                          <a:cs typeface="Montserrat" pitchFamily="34" charset="-120"/>
                        </a:rPr>
                        <a:t>Troubles politiques ou nouveau concurrent causant une chute ou hausse locale.</a:t>
                      </a:r>
                      <a:endParaRPr lang="en-US" sz="1200" b="0" i="0" dirty="0">
                        <a:latin typeface="Montserrat" charset="0"/>
                        <a:ea typeface="Montserrat" charset="0"/>
                        <a:cs typeface="Montserrat" charset="0"/>
                      </a:endParaRPr>
                    </a:p>
                  </a:txBody>
                  <a:tcPr marL="36576" marR="36576" marT="36576" marB="36576">
                    <a:lnL w="9525" cap="flat" cmpd="sng" algn="ctr">
                      <a:solidFill>
                        <a:srgbClr val="CBD5DC"/>
                      </a:solidFill>
                      <a:prstDash val="solid"/>
                      <a:round/>
                      <a:headEnd type="none" w="med" len="med"/>
                      <a:tailEnd type="none" w="med" len="med"/>
                    </a:lnL>
                    <a:lnR w="9525" cap="flat" cmpd="sng" algn="ctr">
                      <a:solidFill>
                        <a:srgbClr val="CBD5DC"/>
                      </a:solidFill>
                      <a:prstDash val="solid"/>
                      <a:round/>
                      <a:headEnd type="none" w="med" len="med"/>
                      <a:tailEnd type="none" w="med" len="med"/>
                    </a:lnR>
                    <a:lnT w="9525" cap="flat" cmpd="sng" algn="ctr">
                      <a:solidFill>
                        <a:srgbClr val="CBD5DC"/>
                      </a:solidFill>
                      <a:prstDash val="solid"/>
                      <a:round/>
                      <a:headEnd type="none" w="med" len="med"/>
                      <a:tailEnd type="none" w="med" len="med"/>
                    </a:lnT>
                    <a:lnB w="9525" cap="flat" cmpd="sng" algn="ctr">
                      <a:solidFill>
                        <a:srgbClr val="CBD5DC"/>
                      </a:solidFill>
                      <a:prstDash val="solid"/>
                      <a:round/>
                      <a:headEnd type="none" w="med" len="med"/>
                      <a:tailEnd type="none" w="med" len="med"/>
                    </a:lnB>
                  </a:tcPr>
                </a:tc>
                <a:extLst>
                  <a:ext uri="{0D108BD9-81ED-4DB2-BD59-A6C34878D82A}">
                    <a16:rowId xmlns:a16="http://schemas.microsoft.com/office/drawing/2014/main" val="10002"/>
                  </a:ext>
                </a:extLst>
              </a:tr>
              <a:tr h="694375">
                <a:tc>
                  <a:txBody>
                    <a:bodyPr/>
                    <a:lstStyle/>
                    <a:p>
                      <a:pPr marL="0" indent="0" algn="l">
                        <a:buNone/>
                      </a:pPr>
                      <a:r>
                        <a:rPr lang="en-US" sz="1200" b="0" i="0" dirty="0">
                          <a:solidFill>
                            <a:srgbClr val="003A4A"/>
                          </a:solidFill>
                          <a:latin typeface="Montserrat" pitchFamily="34" charset="0"/>
                          <a:ea typeface="Montserrat" pitchFamily="34" charset="-122"/>
                          <a:cs typeface="Montserrat" pitchFamily="34" charset="-120"/>
                        </a:rPr>
                        <a:t>Risque de processus</a:t>
                      </a:r>
                      <a:endParaRPr lang="en-US" sz="1200" b="0" i="0" dirty="0">
                        <a:latin typeface="Montserrat" charset="0"/>
                        <a:ea typeface="Montserrat" charset="0"/>
                        <a:cs typeface="Montserrat" charset="0"/>
                      </a:endParaRPr>
                    </a:p>
                  </a:txBody>
                  <a:tcPr marL="36576" marR="36576" marT="36576" marB="36576">
                    <a:lnL w="9525" cap="flat" cmpd="sng" algn="ctr">
                      <a:solidFill>
                        <a:srgbClr val="CBD5DC"/>
                      </a:solidFill>
                      <a:prstDash val="solid"/>
                      <a:round/>
                      <a:headEnd type="none" w="med" len="med"/>
                      <a:tailEnd type="none" w="med" len="med"/>
                    </a:lnL>
                    <a:lnR w="9525" cap="flat" cmpd="sng" algn="ctr">
                      <a:solidFill>
                        <a:srgbClr val="CBD5DC"/>
                      </a:solidFill>
                      <a:prstDash val="solid"/>
                      <a:round/>
                      <a:headEnd type="none" w="med" len="med"/>
                      <a:tailEnd type="none" w="med" len="med"/>
                    </a:lnR>
                    <a:lnT w="9525" cap="flat" cmpd="sng" algn="ctr">
                      <a:solidFill>
                        <a:srgbClr val="CBD5DC"/>
                      </a:solidFill>
                      <a:prstDash val="solid"/>
                      <a:round/>
                      <a:headEnd type="none" w="med" len="med"/>
                      <a:tailEnd type="none" w="med" len="med"/>
                    </a:lnT>
                    <a:lnB w="9525" cap="flat" cmpd="sng" algn="ctr">
                      <a:solidFill>
                        <a:srgbClr val="CBD5DC"/>
                      </a:solidFill>
                      <a:prstDash val="solid"/>
                      <a:round/>
                      <a:headEnd type="none" w="med" len="med"/>
                      <a:tailEnd type="none" w="med" len="med"/>
                    </a:lnB>
                  </a:tcPr>
                </a:tc>
                <a:tc>
                  <a:txBody>
                    <a:bodyPr/>
                    <a:lstStyle/>
                    <a:p>
                      <a:pPr marL="0" indent="0" algn="l">
                        <a:buNone/>
                      </a:pPr>
                      <a:r>
                        <a:rPr lang="en-US" sz="1200" b="0" i="0" dirty="0">
                          <a:solidFill>
                            <a:srgbClr val="003A4A"/>
                          </a:solidFill>
                          <a:latin typeface="Montserrat" pitchFamily="34" charset="0"/>
                          <a:ea typeface="Montserrat" pitchFamily="34" charset="-122"/>
                          <a:cs typeface="Montserrat" pitchFamily="34" charset="-120"/>
                        </a:rPr>
                        <a:t>Défaillances internes de production, entreposage ou planification du transport.</a:t>
                      </a:r>
                      <a:endParaRPr lang="en-US" sz="1200" b="0" i="0" dirty="0">
                        <a:latin typeface="Montserrat" charset="0"/>
                        <a:ea typeface="Montserrat" charset="0"/>
                        <a:cs typeface="Montserrat" charset="0"/>
                      </a:endParaRPr>
                    </a:p>
                  </a:txBody>
                  <a:tcPr marL="36576" marR="36576" marT="36576" marB="36576">
                    <a:lnL w="9525" cap="flat" cmpd="sng" algn="ctr">
                      <a:solidFill>
                        <a:srgbClr val="CBD5DC"/>
                      </a:solidFill>
                      <a:prstDash val="solid"/>
                      <a:round/>
                      <a:headEnd type="none" w="med" len="med"/>
                      <a:tailEnd type="none" w="med" len="med"/>
                    </a:lnL>
                    <a:lnR w="9525" cap="flat" cmpd="sng" algn="ctr">
                      <a:solidFill>
                        <a:srgbClr val="CBD5DC"/>
                      </a:solidFill>
                      <a:prstDash val="solid"/>
                      <a:round/>
                      <a:headEnd type="none" w="med" len="med"/>
                      <a:tailEnd type="none" w="med" len="med"/>
                    </a:lnR>
                    <a:lnT w="9525" cap="flat" cmpd="sng" algn="ctr">
                      <a:solidFill>
                        <a:srgbClr val="CBD5DC"/>
                      </a:solidFill>
                      <a:prstDash val="solid"/>
                      <a:round/>
                      <a:headEnd type="none" w="med" len="med"/>
                      <a:tailEnd type="none" w="med" len="med"/>
                    </a:lnT>
                    <a:lnB w="9525" cap="flat" cmpd="sng" algn="ctr">
                      <a:solidFill>
                        <a:srgbClr val="CBD5DC"/>
                      </a:solidFill>
                      <a:prstDash val="solid"/>
                      <a:round/>
                      <a:headEnd type="none" w="med" len="med"/>
                      <a:tailEnd type="none" w="med" len="med"/>
                    </a:lnB>
                  </a:tcPr>
                </a:tc>
                <a:tc>
                  <a:txBody>
                    <a:bodyPr/>
                    <a:lstStyle/>
                    <a:p>
                      <a:pPr marL="0" indent="0" algn="l">
                        <a:buNone/>
                      </a:pPr>
                      <a:r>
                        <a:rPr lang="en-US" sz="1200" b="0" i="0" dirty="0">
                          <a:solidFill>
                            <a:srgbClr val="003A4A"/>
                          </a:solidFill>
                          <a:latin typeface="Montserrat" pitchFamily="34" charset="0"/>
                          <a:ea typeface="Montserrat" pitchFamily="34" charset="-122"/>
                          <a:cs typeface="Montserrat" pitchFamily="34" charset="-120"/>
                        </a:rPr>
                        <a:t>Panne d’une machine critique ; mauvais processus de préparation créant des ruptures.</a:t>
                      </a:r>
                      <a:endParaRPr lang="en-US" sz="1200" b="0" i="0" dirty="0">
                        <a:latin typeface="Montserrat" charset="0"/>
                        <a:ea typeface="Montserrat" charset="0"/>
                        <a:cs typeface="Montserrat" charset="0"/>
                      </a:endParaRPr>
                    </a:p>
                  </a:txBody>
                  <a:tcPr marL="36576" marR="36576" marT="36576" marB="36576">
                    <a:lnL w="9525" cap="flat" cmpd="sng" algn="ctr">
                      <a:solidFill>
                        <a:srgbClr val="CBD5DC"/>
                      </a:solidFill>
                      <a:prstDash val="solid"/>
                      <a:round/>
                      <a:headEnd type="none" w="med" len="med"/>
                      <a:tailEnd type="none" w="med" len="med"/>
                    </a:lnL>
                    <a:lnR w="9525" cap="flat" cmpd="sng" algn="ctr">
                      <a:solidFill>
                        <a:srgbClr val="CBD5DC"/>
                      </a:solidFill>
                      <a:prstDash val="solid"/>
                      <a:round/>
                      <a:headEnd type="none" w="med" len="med"/>
                      <a:tailEnd type="none" w="med" len="med"/>
                    </a:lnR>
                    <a:lnT w="9525" cap="flat" cmpd="sng" algn="ctr">
                      <a:solidFill>
                        <a:srgbClr val="CBD5DC"/>
                      </a:solidFill>
                      <a:prstDash val="solid"/>
                      <a:round/>
                      <a:headEnd type="none" w="med" len="med"/>
                      <a:tailEnd type="none" w="med" len="med"/>
                    </a:lnT>
                    <a:lnB w="9525" cap="flat" cmpd="sng" algn="ctr">
                      <a:solidFill>
                        <a:srgbClr val="CBD5DC"/>
                      </a:solidFill>
                      <a:prstDash val="solid"/>
                      <a:round/>
                      <a:headEnd type="none" w="med" len="med"/>
                      <a:tailEnd type="none" w="med" len="med"/>
                    </a:lnB>
                  </a:tcPr>
                </a:tc>
                <a:extLst>
                  <a:ext uri="{0D108BD9-81ED-4DB2-BD59-A6C34878D82A}">
                    <a16:rowId xmlns:a16="http://schemas.microsoft.com/office/drawing/2014/main" val="10003"/>
                  </a:ext>
                </a:extLst>
              </a:tr>
              <a:tr h="694375">
                <a:tc>
                  <a:txBody>
                    <a:bodyPr/>
                    <a:lstStyle/>
                    <a:p>
                      <a:pPr marL="0" indent="0" algn="l">
                        <a:buNone/>
                      </a:pPr>
                      <a:r>
                        <a:rPr lang="en-US" sz="1200" b="0" i="0" dirty="0">
                          <a:solidFill>
                            <a:srgbClr val="003A4A"/>
                          </a:solidFill>
                          <a:latin typeface="Montserrat" pitchFamily="34" charset="0"/>
                          <a:ea typeface="Montserrat" pitchFamily="34" charset="-122"/>
                          <a:cs typeface="Montserrat" pitchFamily="34" charset="-120"/>
                        </a:rPr>
                        <a:t>Risque de contrôle</a:t>
                      </a:r>
                      <a:endParaRPr lang="en-US" sz="1200" b="0" i="0" dirty="0">
                        <a:latin typeface="Montserrat" charset="0"/>
                        <a:ea typeface="Montserrat" charset="0"/>
                        <a:cs typeface="Montserrat" charset="0"/>
                      </a:endParaRPr>
                    </a:p>
                  </a:txBody>
                  <a:tcPr marL="36576" marR="36576" marT="36576" marB="36576">
                    <a:lnL w="9525" cap="flat" cmpd="sng" algn="ctr">
                      <a:solidFill>
                        <a:srgbClr val="CBD5DC"/>
                      </a:solidFill>
                      <a:prstDash val="solid"/>
                      <a:round/>
                      <a:headEnd type="none" w="med" len="med"/>
                      <a:tailEnd type="none" w="med" len="med"/>
                    </a:lnL>
                    <a:lnR w="9525" cap="flat" cmpd="sng" algn="ctr">
                      <a:solidFill>
                        <a:srgbClr val="CBD5DC"/>
                      </a:solidFill>
                      <a:prstDash val="solid"/>
                      <a:round/>
                      <a:headEnd type="none" w="med" len="med"/>
                      <a:tailEnd type="none" w="med" len="med"/>
                    </a:lnR>
                    <a:lnT w="9525" cap="flat" cmpd="sng" algn="ctr">
                      <a:solidFill>
                        <a:srgbClr val="CBD5DC"/>
                      </a:solidFill>
                      <a:prstDash val="solid"/>
                      <a:round/>
                      <a:headEnd type="none" w="med" len="med"/>
                      <a:tailEnd type="none" w="med" len="med"/>
                    </a:lnT>
                    <a:lnB w="9525" cap="flat" cmpd="sng" algn="ctr">
                      <a:solidFill>
                        <a:srgbClr val="CBD5DC"/>
                      </a:solidFill>
                      <a:prstDash val="solid"/>
                      <a:round/>
                      <a:headEnd type="none" w="med" len="med"/>
                      <a:tailEnd type="none" w="med" len="med"/>
                    </a:lnB>
                  </a:tcPr>
                </a:tc>
                <a:tc>
                  <a:txBody>
                    <a:bodyPr/>
                    <a:lstStyle/>
                    <a:p>
                      <a:pPr marL="0" indent="0" algn="l">
                        <a:buNone/>
                      </a:pPr>
                      <a:r>
                        <a:rPr lang="en-US" sz="1200" b="0" i="0" dirty="0">
                          <a:solidFill>
                            <a:srgbClr val="003A4A"/>
                          </a:solidFill>
                          <a:latin typeface="Montserrat" pitchFamily="34" charset="0"/>
                          <a:ea typeface="Montserrat" pitchFamily="34" charset="-122"/>
                          <a:cs typeface="Montserrat" pitchFamily="34" charset="-120"/>
                        </a:rPr>
                        <a:t>Défaillances des systèmes, procédures ou gouvernance, y compris l’IT.</a:t>
                      </a:r>
                      <a:endParaRPr lang="en-US" sz="1200" b="0" i="0" dirty="0">
                        <a:latin typeface="Montserrat" charset="0"/>
                        <a:ea typeface="Montserrat" charset="0"/>
                        <a:cs typeface="Montserrat" charset="0"/>
                      </a:endParaRPr>
                    </a:p>
                  </a:txBody>
                  <a:tcPr marL="36576" marR="36576" marT="36576" marB="36576">
                    <a:lnL w="9525" cap="flat" cmpd="sng" algn="ctr">
                      <a:solidFill>
                        <a:srgbClr val="CBD5DC"/>
                      </a:solidFill>
                      <a:prstDash val="solid"/>
                      <a:round/>
                      <a:headEnd type="none" w="med" len="med"/>
                      <a:tailEnd type="none" w="med" len="med"/>
                    </a:lnL>
                    <a:lnR w="9525" cap="flat" cmpd="sng" algn="ctr">
                      <a:solidFill>
                        <a:srgbClr val="CBD5DC"/>
                      </a:solidFill>
                      <a:prstDash val="solid"/>
                      <a:round/>
                      <a:headEnd type="none" w="med" len="med"/>
                      <a:tailEnd type="none" w="med" len="med"/>
                    </a:lnR>
                    <a:lnT w="9525" cap="flat" cmpd="sng" algn="ctr">
                      <a:solidFill>
                        <a:srgbClr val="CBD5DC"/>
                      </a:solidFill>
                      <a:prstDash val="solid"/>
                      <a:round/>
                      <a:headEnd type="none" w="med" len="med"/>
                      <a:tailEnd type="none" w="med" len="med"/>
                    </a:lnT>
                    <a:lnB w="9525" cap="flat" cmpd="sng" algn="ctr">
                      <a:solidFill>
                        <a:srgbClr val="CBD5DC"/>
                      </a:solidFill>
                      <a:prstDash val="solid"/>
                      <a:round/>
                      <a:headEnd type="none" w="med" len="med"/>
                      <a:tailEnd type="none" w="med" len="med"/>
                    </a:lnB>
                  </a:tcPr>
                </a:tc>
                <a:tc>
                  <a:txBody>
                    <a:bodyPr/>
                    <a:lstStyle/>
                    <a:p>
                      <a:pPr marL="0" indent="0" algn="l">
                        <a:buNone/>
                      </a:pPr>
                      <a:r>
                        <a:rPr lang="en-US" sz="1200" b="0" i="0" dirty="0">
                          <a:solidFill>
                            <a:srgbClr val="003A4A"/>
                          </a:solidFill>
                          <a:latin typeface="Montserrat" pitchFamily="34" charset="0"/>
                          <a:ea typeface="Montserrat" pitchFamily="34" charset="-122"/>
                          <a:cs typeface="Montserrat" pitchFamily="34" charset="-120"/>
                        </a:rPr>
                        <a:t>Panne d’ERP limitant la visibilité ; procédures faibles permettant fraude ou mauvais routage.</a:t>
                      </a:r>
                      <a:endParaRPr lang="en-US" sz="1200" b="0" i="0" dirty="0">
                        <a:latin typeface="Montserrat" charset="0"/>
                        <a:ea typeface="Montserrat" charset="0"/>
                        <a:cs typeface="Montserrat" charset="0"/>
                      </a:endParaRPr>
                    </a:p>
                  </a:txBody>
                  <a:tcPr marL="36576" marR="36576" marT="36576" marB="36576">
                    <a:lnL w="9525" cap="flat" cmpd="sng" algn="ctr">
                      <a:solidFill>
                        <a:srgbClr val="CBD5DC"/>
                      </a:solidFill>
                      <a:prstDash val="solid"/>
                      <a:round/>
                      <a:headEnd type="none" w="med" len="med"/>
                      <a:tailEnd type="none" w="med" len="med"/>
                    </a:lnL>
                    <a:lnR w="9525" cap="flat" cmpd="sng" algn="ctr">
                      <a:solidFill>
                        <a:srgbClr val="CBD5DC"/>
                      </a:solidFill>
                      <a:prstDash val="solid"/>
                      <a:round/>
                      <a:headEnd type="none" w="med" len="med"/>
                      <a:tailEnd type="none" w="med" len="med"/>
                    </a:lnR>
                    <a:lnT w="9525" cap="flat" cmpd="sng" algn="ctr">
                      <a:solidFill>
                        <a:srgbClr val="CBD5DC"/>
                      </a:solidFill>
                      <a:prstDash val="solid"/>
                      <a:round/>
                      <a:headEnd type="none" w="med" len="med"/>
                      <a:tailEnd type="none" w="med" len="med"/>
                    </a:lnT>
                    <a:lnB w="9525" cap="flat" cmpd="sng" algn="ctr">
                      <a:solidFill>
                        <a:srgbClr val="CBD5DC"/>
                      </a:solidFill>
                      <a:prstDash val="solid"/>
                      <a:round/>
                      <a:headEnd type="none" w="med" len="med"/>
                      <a:tailEnd type="none" w="med" len="med"/>
                    </a:lnB>
                  </a:tcPr>
                </a:tc>
                <a:extLst>
                  <a:ext uri="{0D108BD9-81ED-4DB2-BD59-A6C34878D82A}">
                    <a16:rowId xmlns:a16="http://schemas.microsoft.com/office/drawing/2014/main" val="10004"/>
                  </a:ext>
                </a:extLst>
              </a:tr>
              <a:tr h="751668">
                <a:tc>
                  <a:txBody>
                    <a:bodyPr/>
                    <a:lstStyle/>
                    <a:p>
                      <a:pPr marL="0" indent="0" algn="l">
                        <a:buNone/>
                      </a:pPr>
                      <a:r>
                        <a:rPr lang="en-US" sz="1200" b="0" i="0" dirty="0">
                          <a:solidFill>
                            <a:srgbClr val="003A4A"/>
                          </a:solidFill>
                          <a:latin typeface="Montserrat" pitchFamily="34" charset="0"/>
                          <a:ea typeface="Montserrat" pitchFamily="34" charset="-122"/>
                          <a:cs typeface="Montserrat" pitchFamily="34" charset="-120"/>
                        </a:rPr>
                        <a:t>Risque environnemental</a:t>
                      </a:r>
                      <a:endParaRPr lang="en-US" sz="1200" b="0" i="0" dirty="0">
                        <a:latin typeface="Montserrat" charset="0"/>
                        <a:ea typeface="Montserrat" charset="0"/>
                        <a:cs typeface="Montserrat" charset="0"/>
                      </a:endParaRPr>
                    </a:p>
                  </a:txBody>
                  <a:tcPr marL="36576" marR="36576" marT="36576" marB="36576">
                    <a:lnL w="9525" cap="flat" cmpd="sng" algn="ctr">
                      <a:solidFill>
                        <a:srgbClr val="CBD5DC"/>
                      </a:solidFill>
                      <a:prstDash val="solid"/>
                      <a:round/>
                      <a:headEnd type="none" w="med" len="med"/>
                      <a:tailEnd type="none" w="med" len="med"/>
                    </a:lnL>
                    <a:lnR w="9525" cap="flat" cmpd="sng" algn="ctr">
                      <a:solidFill>
                        <a:srgbClr val="CBD5DC"/>
                      </a:solidFill>
                      <a:prstDash val="solid"/>
                      <a:round/>
                      <a:headEnd type="none" w="med" len="med"/>
                      <a:tailEnd type="none" w="med" len="med"/>
                    </a:lnR>
                    <a:lnT w="9525" cap="flat" cmpd="sng" algn="ctr">
                      <a:solidFill>
                        <a:srgbClr val="CBD5DC"/>
                      </a:solidFill>
                      <a:prstDash val="solid"/>
                      <a:round/>
                      <a:headEnd type="none" w="med" len="med"/>
                      <a:tailEnd type="none" w="med" len="med"/>
                    </a:lnT>
                    <a:lnB w="9525" cap="flat" cmpd="sng" algn="ctr">
                      <a:solidFill>
                        <a:srgbClr val="CBD5DC"/>
                      </a:solidFill>
                      <a:prstDash val="solid"/>
                      <a:round/>
                      <a:headEnd type="none" w="med" len="med"/>
                      <a:tailEnd type="none" w="med" len="med"/>
                    </a:lnB>
                  </a:tcPr>
                </a:tc>
                <a:tc>
                  <a:txBody>
                    <a:bodyPr/>
                    <a:lstStyle/>
                    <a:p>
                      <a:pPr marL="0" indent="0" algn="l">
                        <a:buNone/>
                      </a:pPr>
                      <a:r>
                        <a:rPr lang="en-US" sz="1200" b="0" i="0" dirty="0">
                          <a:solidFill>
                            <a:srgbClr val="003A4A"/>
                          </a:solidFill>
                          <a:latin typeface="Montserrat" pitchFamily="34" charset="0"/>
                          <a:ea typeface="Montserrat" pitchFamily="34" charset="-122"/>
                          <a:cs typeface="Montserrat" pitchFamily="34" charset="-120"/>
                        </a:rPr>
                        <a:t>Événements externes hors contrôle : catastrophes, politique, conflit.</a:t>
                      </a:r>
                      <a:endParaRPr lang="en-US" sz="1200" b="0" i="0" dirty="0">
                        <a:latin typeface="Montserrat" charset="0"/>
                        <a:ea typeface="Montserrat" charset="0"/>
                        <a:cs typeface="Montserrat" charset="0"/>
                      </a:endParaRPr>
                    </a:p>
                  </a:txBody>
                  <a:tcPr marL="36576" marR="36576" marT="36576" marB="36576">
                    <a:lnL w="9525" cap="flat" cmpd="sng" algn="ctr">
                      <a:solidFill>
                        <a:srgbClr val="CBD5DC"/>
                      </a:solidFill>
                      <a:prstDash val="solid"/>
                      <a:round/>
                      <a:headEnd type="none" w="med" len="med"/>
                      <a:tailEnd type="none" w="med" len="med"/>
                    </a:lnL>
                    <a:lnR w="9525" cap="flat" cmpd="sng" algn="ctr">
                      <a:solidFill>
                        <a:srgbClr val="CBD5DC"/>
                      </a:solidFill>
                      <a:prstDash val="solid"/>
                      <a:round/>
                      <a:headEnd type="none" w="med" len="med"/>
                      <a:tailEnd type="none" w="med" len="med"/>
                    </a:lnR>
                    <a:lnT w="9525" cap="flat" cmpd="sng" algn="ctr">
                      <a:solidFill>
                        <a:srgbClr val="CBD5DC"/>
                      </a:solidFill>
                      <a:prstDash val="solid"/>
                      <a:round/>
                      <a:headEnd type="none" w="med" len="med"/>
                      <a:tailEnd type="none" w="med" len="med"/>
                    </a:lnT>
                    <a:lnB w="9525" cap="flat" cmpd="sng" algn="ctr">
                      <a:solidFill>
                        <a:srgbClr val="CBD5DC"/>
                      </a:solidFill>
                      <a:prstDash val="solid"/>
                      <a:round/>
                      <a:headEnd type="none" w="med" len="med"/>
                      <a:tailEnd type="none" w="med" len="med"/>
                    </a:lnB>
                  </a:tcPr>
                </a:tc>
                <a:tc>
                  <a:txBody>
                    <a:bodyPr/>
                    <a:lstStyle/>
                    <a:p>
                      <a:pPr marL="0" indent="0" algn="l">
                        <a:buNone/>
                      </a:pPr>
                      <a:r>
                        <a:rPr lang="en-US" sz="1200" b="0" i="0" dirty="0">
                          <a:solidFill>
                            <a:srgbClr val="003A4A"/>
                          </a:solidFill>
                          <a:latin typeface="Montserrat" pitchFamily="34" charset="0"/>
                          <a:ea typeface="Montserrat" pitchFamily="34" charset="-122"/>
                          <a:cs typeface="Montserrat" pitchFamily="34" charset="-120"/>
                        </a:rPr>
                        <a:t>Routes inondées, droits d’importation, fermeture de frontière ou incidents de sécurité.</a:t>
                      </a:r>
                      <a:endParaRPr lang="en-US" sz="1200" b="0" i="0" dirty="0">
                        <a:latin typeface="Montserrat" charset="0"/>
                        <a:ea typeface="Montserrat" charset="0"/>
                        <a:cs typeface="Montserrat" charset="0"/>
                      </a:endParaRPr>
                    </a:p>
                  </a:txBody>
                  <a:tcPr marL="36576" marR="36576" marT="36576" marB="36576">
                    <a:lnL w="9525" cap="flat" cmpd="sng" algn="ctr">
                      <a:solidFill>
                        <a:srgbClr val="CBD5DC"/>
                      </a:solidFill>
                      <a:prstDash val="solid"/>
                      <a:round/>
                      <a:headEnd type="none" w="med" len="med"/>
                      <a:tailEnd type="none" w="med" len="med"/>
                    </a:lnL>
                    <a:lnR w="9525" cap="flat" cmpd="sng" algn="ctr">
                      <a:solidFill>
                        <a:srgbClr val="CBD5DC"/>
                      </a:solidFill>
                      <a:prstDash val="solid"/>
                      <a:round/>
                      <a:headEnd type="none" w="med" len="med"/>
                      <a:tailEnd type="none" w="med" len="med"/>
                    </a:lnR>
                    <a:lnT w="9525" cap="flat" cmpd="sng" algn="ctr">
                      <a:solidFill>
                        <a:srgbClr val="CBD5DC"/>
                      </a:solidFill>
                      <a:prstDash val="solid"/>
                      <a:round/>
                      <a:headEnd type="none" w="med" len="med"/>
                      <a:tailEnd type="none" w="med" len="med"/>
                    </a:lnT>
                    <a:lnB w="9525" cap="flat" cmpd="sng" algn="ctr">
                      <a:solidFill>
                        <a:srgbClr val="CBD5DC"/>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5" name="Shape 2"/>
          <p:cNvSpPr/>
          <p:nvPr/>
        </p:nvSpPr>
        <p:spPr>
          <a:xfrm>
            <a:off x="533387" y="5553075"/>
            <a:ext cx="6629234" cy="1047750"/>
          </a:xfrm>
          <a:prstGeom prst="rect">
            <a:avLst/>
          </a:prstGeom>
          <a:solidFill>
            <a:srgbClr val="FFF8EF"/>
          </a:solidFill>
          <a:ln w="12700">
            <a:solidFill>
              <a:srgbClr val="FFFFFF">
                <a:alpha val="0"/>
              </a:srgbClr>
            </a:solidFill>
            <a:prstDash val="solid"/>
          </a:ln>
        </p:spPr>
        <p:txBody>
          <a:bodyPr/>
          <a:lstStyle/>
          <a:p>
            <a:endParaRPr lang="en-GB" sz="1800" b="0" i="0">
              <a:latin typeface="Montserrat"/>
              <a:ea typeface="Montserrat"/>
              <a:cs typeface="Montserrat"/>
            </a:endParaRPr>
          </a:p>
        </p:txBody>
      </p:sp>
      <p:sp>
        <p:nvSpPr>
          <p:cNvPr id="6" name="Shape 3"/>
          <p:cNvSpPr/>
          <p:nvPr/>
        </p:nvSpPr>
        <p:spPr>
          <a:xfrm>
            <a:off x="552436" y="5553075"/>
            <a:ext cx="0" cy="1047750"/>
          </a:xfrm>
          <a:prstGeom prst="line">
            <a:avLst/>
          </a:prstGeom>
          <a:solidFill>
            <a:srgbClr val="FFFFFF">
              <a:alpha val="0"/>
            </a:srgbClr>
          </a:solidFill>
          <a:ln w="38100">
            <a:solidFill>
              <a:srgbClr val="A84822"/>
            </a:solidFill>
            <a:prstDash val="solid"/>
          </a:ln>
        </p:spPr>
        <p:txBody>
          <a:bodyPr/>
          <a:lstStyle/>
          <a:p>
            <a:endParaRPr lang="en-GB" sz="1800" b="0" i="0">
              <a:latin typeface="Montserrat"/>
              <a:ea typeface="Montserrat"/>
              <a:cs typeface="Montserrat"/>
            </a:endParaRPr>
          </a:p>
        </p:txBody>
      </p:sp>
      <p:sp>
        <p:nvSpPr>
          <p:cNvPr id="7" name="Text 4"/>
          <p:cNvSpPr/>
          <p:nvPr/>
        </p:nvSpPr>
        <p:spPr>
          <a:xfrm>
            <a:off x="571486" y="5553075"/>
            <a:ext cx="6591135" cy="385763"/>
          </a:xfrm>
          <a:prstGeom prst="rect">
            <a:avLst/>
          </a:prstGeom>
          <a:noFill/>
          <a:ln/>
        </p:spPr>
        <p:txBody>
          <a:bodyPr wrap="square" lIns="0" tIns="0" rIns="0" bIns="0" rtlCol="0" anchor="t">
            <a:normAutofit/>
          </a:bodyPr>
          <a:lstStyle/>
          <a:p>
            <a:pPr marL="0" indent="0" algn="l">
              <a:buNone/>
            </a:pPr>
            <a:r>
              <a:rPr lang="en-US" sz="1200" b="0" i="0" dirty="0">
                <a:solidFill>
                  <a:srgbClr val="003A4A"/>
                </a:solidFill>
                <a:latin typeface="Montserrat" pitchFamily="34" charset="0"/>
                <a:ea typeface="Montserrat" pitchFamily="34" charset="-122"/>
                <a:cs typeface="Montserrat" pitchFamily="34" charset="-120"/>
              </a:rPr>
              <a:t>Important : ces risques interagissent. Une inondation peut provoquer simultanément des risques d’approvisionnement et de processus, amplifiant l’impact.</a:t>
            </a:r>
            <a:endParaRPr lang="en-US" sz="1200" b="0" i="0" dirty="0">
              <a:latin typeface="Montserrat"/>
              <a:ea typeface="Montserrat"/>
              <a:cs typeface="Montserrat"/>
            </a:endParaRPr>
          </a:p>
        </p:txBody>
      </p:sp>
      <p:sp>
        <p:nvSpPr>
          <p:cNvPr id="8" name="Title 7">
            <a:extLst>
              <a:ext uri="{FF2B5EF4-FFF2-40B4-BE49-F238E27FC236}">
                <a16:creationId xmlns:a16="http://schemas.microsoft.com/office/drawing/2014/main" id="{62ECA2B4-237B-069D-AE68-40C970716121}"/>
              </a:ext>
            </a:extLst>
          </p:cNvPr>
          <p:cNvSpPr>
            <a:spLocks noGrp="1"/>
          </p:cNvSpPr>
          <p:nvPr>
            <p:ph type="title"/>
          </p:nvPr>
        </p:nvSpPr>
        <p:spPr/>
        <p:txBody>
          <a:bodyPr/>
          <a:lstStyle/>
          <a:p>
            <a:endParaRPr lang="en-GB" dirty="0"/>
          </a:p>
        </p:txBody>
      </p:sp>
      <p:sp>
        <p:nvSpPr>
          <p:cNvPr id="9" name="Text Placeholder 8">
            <a:extLst>
              <a:ext uri="{FF2B5EF4-FFF2-40B4-BE49-F238E27FC236}">
                <a16:creationId xmlns:a16="http://schemas.microsoft.com/office/drawing/2014/main" id="{64049C59-A77D-DA86-CC38-B179E6854C76}"/>
              </a:ext>
            </a:extLst>
          </p:cNvPr>
          <p:cNvSpPr>
            <a:spLocks noGrp="1"/>
          </p:cNvSpPr>
          <p:nvPr>
            <p:ph type="body" sz="half" idx="1"/>
          </p:nvPr>
        </p:nvSpPr>
        <p:spPr/>
        <p:txBody>
          <a:bodyPr>
            <a:normAutofit/>
          </a:bodyPr>
          <a:lstStyle/>
          <a:p>
            <a:endParaRPr lang="en-GB" sz="1800" b="0" i="0">
              <a:latin typeface="Montserrat"/>
              <a:ea typeface="Montserrat"/>
              <a:cs typeface="Montserrat"/>
            </a:endParaRPr>
          </a:p>
        </p:txBody>
      </p:sp>
    </p:spTree>
    <p:extLst>
      <p:ext uri="{BB962C8B-B14F-4D97-AF65-F5344CB8AC3E}">
        <p14:creationId xmlns:p14="http://schemas.microsoft.com/office/powerpoint/2010/main" val="3506023665"/>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3" name="Text 1"/>
          <p:cNvSpPr/>
          <p:nvPr/>
        </p:nvSpPr>
        <p:spPr>
          <a:xfrm>
            <a:off x="1647004" y="411480"/>
            <a:ext cx="7184069" cy="533208"/>
          </a:xfrm>
          <a:prstGeom prst="rect">
            <a:avLst/>
          </a:prstGeom>
          <a:noFill/>
          <a:ln/>
        </p:spPr>
        <p:txBody>
          <a:bodyPr wrap="square" lIns="0" tIns="0" rIns="0" bIns="0" rtlCol="0" anchor="t">
            <a:normAutofit/>
          </a:bodyPr>
          <a:lstStyle/>
          <a:p>
            <a:pPr marL="0" indent="0" algn="l">
              <a:buNone/>
            </a:pPr>
            <a:endParaRPr lang="en-US" sz="2000" b="0" i="0" dirty="0">
              <a:latin typeface="Montserrat"/>
              <a:ea typeface="Montserrat"/>
              <a:cs typeface="Montserrat"/>
            </a:endParaRPr>
          </a:p>
        </p:txBody>
      </p:sp>
      <p:sp>
        <p:nvSpPr>
          <p:cNvPr id="4" name="Text 2"/>
          <p:cNvSpPr/>
          <p:nvPr/>
        </p:nvSpPr>
        <p:spPr>
          <a:xfrm>
            <a:off x="1658113" y="1277943"/>
            <a:ext cx="8886578" cy="644293"/>
          </a:xfrm>
          <a:prstGeom prst="rect">
            <a:avLst/>
          </a:prstGeom>
          <a:noFill/>
          <a:ln/>
        </p:spPr>
        <p:txBody>
          <a:bodyPr wrap="square" lIns="0" tIns="0" rIns="0" bIns="0" rtlCol="0" anchor="t">
            <a:normAutofit/>
          </a:bodyPr>
          <a:lstStyle/>
          <a:p>
            <a:pPr marL="0" indent="0" algn="l">
              <a:buNone/>
            </a:pPr>
            <a:r>
              <a:rPr lang="en-US" sz="2000" b="0" i="0" dirty="0">
                <a:solidFill>
                  <a:srgbClr val="2DB7C4"/>
                </a:solidFill>
                <a:latin typeface="Montserrat" pitchFamily="34" charset="0"/>
                <a:ea typeface="Montserrat" pitchFamily="34" charset="-122"/>
                <a:cs typeface="Montserrat" pitchFamily="34" charset="-120"/>
              </a:rPr>
              <a:t>Étape 1 – Cartographier la chaîne d’approvisionnement et les nœuds critiques</a:t>
            </a:r>
            <a:endParaRPr lang="en-US" sz="2000" b="0" i="0" dirty="0">
              <a:latin typeface="Montserrat"/>
              <a:ea typeface="Montserrat"/>
              <a:cs typeface="Montserrat"/>
            </a:endParaRPr>
          </a:p>
        </p:txBody>
      </p:sp>
      <p:sp>
        <p:nvSpPr>
          <p:cNvPr id="5" name="Text 3"/>
          <p:cNvSpPr/>
          <p:nvPr/>
        </p:nvSpPr>
        <p:spPr>
          <a:xfrm>
            <a:off x="1658113" y="1922236"/>
            <a:ext cx="8886578" cy="826368"/>
          </a:xfrm>
          <a:prstGeom prst="rect">
            <a:avLst/>
          </a:prstGeom>
          <a:noFill/>
          <a:ln/>
        </p:spPr>
        <p:txBody>
          <a:bodyPr wrap="square" lIns="0" tIns="0" rIns="0" bIns="0" rtlCol="0" anchor="t">
            <a:normAutofit/>
          </a:bodyPr>
          <a:lstStyle/>
          <a:p>
            <a:pPr marL="0" indent="0" algn="l">
              <a:buNone/>
            </a:pPr>
            <a:r>
              <a:rPr lang="en-US" sz="1200" b="0" i="0" dirty="0">
                <a:solidFill>
                  <a:srgbClr val="003A4A"/>
                </a:solidFill>
                <a:latin typeface="Montserrat" pitchFamily="34" charset="0"/>
                <a:ea typeface="Montserrat" pitchFamily="34" charset="-122"/>
                <a:cs typeface="Montserrat" pitchFamily="34" charset="-120"/>
              </a:rPr>
              <a:t>• Tracer le flux de bout en bout, des fournisseurs clés aux clients finaux.</a:t>
            </a:r>
            <a:endParaRPr lang="en-US" sz="1200" b="0" i="0" dirty="0">
              <a:latin typeface="Montserrat"/>
              <a:ea typeface="Montserrat"/>
              <a:cs typeface="Montserrat"/>
            </a:endParaRPr>
          </a:p>
          <a:p>
            <a:pPr marL="0" indent="0" algn="l">
              <a:buNone/>
            </a:pPr>
            <a:r>
              <a:rPr lang="en-US" sz="1200" b="0" i="0" dirty="0">
                <a:solidFill>
                  <a:srgbClr val="003A4A"/>
                </a:solidFill>
                <a:latin typeface="Montserrat" pitchFamily="34" charset="0"/>
                <a:ea typeface="Montserrat" pitchFamily="34" charset="-122"/>
                <a:cs typeface="Montserrat" pitchFamily="34" charset="-120"/>
              </a:rPr>
              <a:t>• Mettre en évidence les points uniques de défaillance : fournisseurs uniques, ports uniques, entrepôts clés, équipements uniques.</a:t>
            </a:r>
            <a:endParaRPr lang="en-US" sz="1200" b="0" i="0" dirty="0">
              <a:latin typeface="Montserrat"/>
              <a:ea typeface="Montserrat"/>
              <a:cs typeface="Montserrat"/>
            </a:endParaRPr>
          </a:p>
        </p:txBody>
      </p:sp>
      <p:sp>
        <p:nvSpPr>
          <p:cNvPr id="6" name="Text 4"/>
          <p:cNvSpPr/>
          <p:nvPr/>
        </p:nvSpPr>
        <p:spPr>
          <a:xfrm>
            <a:off x="1658113" y="2910893"/>
            <a:ext cx="8575548" cy="322147"/>
          </a:xfrm>
          <a:prstGeom prst="rect">
            <a:avLst/>
          </a:prstGeom>
          <a:noFill/>
          <a:ln/>
        </p:spPr>
        <p:txBody>
          <a:bodyPr wrap="square" lIns="0" tIns="0" rIns="0" bIns="0" rtlCol="0" anchor="t">
            <a:normAutofit/>
          </a:bodyPr>
          <a:lstStyle/>
          <a:p>
            <a:pPr marL="0" indent="0" algn="l">
              <a:buNone/>
            </a:pPr>
            <a:r>
              <a:rPr lang="en-US" sz="2000" b="0" i="0" dirty="0">
                <a:solidFill>
                  <a:srgbClr val="2DB7C4"/>
                </a:solidFill>
                <a:latin typeface="Montserrat" pitchFamily="34" charset="0"/>
                <a:ea typeface="Montserrat" pitchFamily="34" charset="-122"/>
                <a:cs typeface="Montserrat" pitchFamily="34" charset="-120"/>
              </a:rPr>
              <a:t>Étape 2 – Matrice impact–probabilité et appétence au risque</a:t>
            </a:r>
            <a:endParaRPr lang="en-US" sz="2000" b="0" i="0" dirty="0">
              <a:latin typeface="Montserrat"/>
              <a:ea typeface="Montserrat"/>
              <a:cs typeface="Montserrat"/>
            </a:endParaRPr>
          </a:p>
        </p:txBody>
      </p:sp>
      <p:graphicFrame>
        <p:nvGraphicFramePr>
          <p:cNvPr id="7" name="Table 0"/>
          <p:cNvGraphicFramePr>
            <a:graphicFrameLocks noGrp="1"/>
          </p:cNvGraphicFramePr>
          <p:nvPr/>
        </p:nvGraphicFramePr>
        <p:xfrm>
          <a:off x="1658113" y="3233039"/>
          <a:ext cx="8575547" cy="3213482"/>
        </p:xfrm>
        <a:graphic>
          <a:graphicData uri="http://schemas.openxmlformats.org/drawingml/2006/table">
            <a:tbl>
              <a:tblPr/>
              <a:tblGrid>
                <a:gridCol w="3908909">
                  <a:extLst>
                    <a:ext uri="{9D8B030D-6E8A-4147-A177-3AD203B41FA5}">
                      <a16:colId xmlns:a16="http://schemas.microsoft.com/office/drawing/2014/main" val="20000"/>
                    </a:ext>
                  </a:extLst>
                </a:gridCol>
                <a:gridCol w="851750">
                  <a:extLst>
                    <a:ext uri="{9D8B030D-6E8A-4147-A177-3AD203B41FA5}">
                      <a16:colId xmlns:a16="http://schemas.microsoft.com/office/drawing/2014/main" val="20001"/>
                    </a:ext>
                  </a:extLst>
                </a:gridCol>
                <a:gridCol w="1197768">
                  <a:extLst>
                    <a:ext uri="{9D8B030D-6E8A-4147-A177-3AD203B41FA5}">
                      <a16:colId xmlns:a16="http://schemas.microsoft.com/office/drawing/2014/main" val="20002"/>
                    </a:ext>
                  </a:extLst>
                </a:gridCol>
                <a:gridCol w="2617120">
                  <a:extLst>
                    <a:ext uri="{9D8B030D-6E8A-4147-A177-3AD203B41FA5}">
                      <a16:colId xmlns:a16="http://schemas.microsoft.com/office/drawing/2014/main" val="20003"/>
                    </a:ext>
                  </a:extLst>
                </a:gridCol>
              </a:tblGrid>
              <a:tr h="551430">
                <a:tc>
                  <a:txBody>
                    <a:bodyPr/>
                    <a:lstStyle/>
                    <a:p>
                      <a:pPr marL="0" indent="0" algn="l">
                        <a:buNone/>
                      </a:pPr>
                      <a:r>
                        <a:rPr lang="en-US" sz="1200" b="0" i="0" dirty="0">
                          <a:solidFill>
                            <a:srgbClr val="003A4A"/>
                          </a:solidFill>
                          <a:latin typeface="Montserrat" pitchFamily="34" charset="0"/>
                          <a:ea typeface="Montserrat" pitchFamily="34" charset="-122"/>
                          <a:cs typeface="Montserrat" pitchFamily="34" charset="-120"/>
                        </a:rPr>
                        <a:t>Risque</a:t>
                      </a:r>
                      <a:endParaRPr lang="en-US" sz="1200" b="0" i="0" dirty="0">
                        <a:latin typeface="Montserrat" charset="0"/>
                        <a:ea typeface="Montserrat" charset="0"/>
                        <a:cs typeface="Montserrat" charset="0"/>
                      </a:endParaRPr>
                    </a:p>
                  </a:txBody>
                  <a:tcPr marL="36576" marR="36576" marT="36576" marB="36576">
                    <a:lnL w="11109" cap="flat" cmpd="sng" algn="ctr">
                      <a:solidFill>
                        <a:srgbClr val="CBD5DC"/>
                      </a:solidFill>
                      <a:prstDash val="solid"/>
                      <a:round/>
                      <a:headEnd type="none" w="med" len="med"/>
                      <a:tailEnd type="none" w="med" len="med"/>
                    </a:lnL>
                    <a:lnR w="11109" cap="flat" cmpd="sng" algn="ctr">
                      <a:solidFill>
                        <a:srgbClr val="CBD5DC"/>
                      </a:solidFill>
                      <a:prstDash val="solid"/>
                      <a:round/>
                      <a:headEnd type="none" w="med" len="med"/>
                      <a:tailEnd type="none" w="med" len="med"/>
                    </a:lnR>
                    <a:lnT w="11109" cap="flat" cmpd="sng" algn="ctr">
                      <a:solidFill>
                        <a:srgbClr val="CBD5DC"/>
                      </a:solidFill>
                      <a:prstDash val="solid"/>
                      <a:round/>
                      <a:headEnd type="none" w="med" len="med"/>
                      <a:tailEnd type="none" w="med" len="med"/>
                    </a:lnT>
                    <a:lnB w="11109" cap="flat" cmpd="sng" algn="ctr">
                      <a:solidFill>
                        <a:srgbClr val="CBD5DC"/>
                      </a:solidFill>
                      <a:prstDash val="solid"/>
                      <a:round/>
                      <a:headEnd type="none" w="med" len="med"/>
                      <a:tailEnd type="none" w="med" len="med"/>
                    </a:lnB>
                    <a:solidFill>
                      <a:srgbClr val="E8F4F8"/>
                    </a:solidFill>
                  </a:tcPr>
                </a:tc>
                <a:tc>
                  <a:txBody>
                    <a:bodyPr/>
                    <a:lstStyle/>
                    <a:p>
                      <a:pPr marL="0" indent="0" algn="l">
                        <a:buNone/>
                      </a:pPr>
                      <a:r>
                        <a:rPr lang="en-US" sz="1200" b="0" i="0" dirty="0">
                          <a:solidFill>
                            <a:srgbClr val="003A4A"/>
                          </a:solidFill>
                          <a:latin typeface="Montserrat" pitchFamily="34" charset="0"/>
                          <a:ea typeface="Montserrat" pitchFamily="34" charset="-122"/>
                          <a:cs typeface="Montserrat" pitchFamily="34" charset="-120"/>
                        </a:rPr>
                        <a:t>Impact</a:t>
                      </a:r>
                      <a:endParaRPr lang="en-US" sz="1200" b="0" i="0" dirty="0">
                        <a:latin typeface="Montserrat" charset="0"/>
                        <a:ea typeface="Montserrat" charset="0"/>
                        <a:cs typeface="Montserrat" charset="0"/>
                      </a:endParaRPr>
                    </a:p>
                  </a:txBody>
                  <a:tcPr marL="36576" marR="36576" marT="36576" marB="36576">
                    <a:lnL w="11109" cap="flat" cmpd="sng" algn="ctr">
                      <a:solidFill>
                        <a:srgbClr val="CBD5DC"/>
                      </a:solidFill>
                      <a:prstDash val="solid"/>
                      <a:round/>
                      <a:headEnd type="none" w="med" len="med"/>
                      <a:tailEnd type="none" w="med" len="med"/>
                    </a:lnL>
                    <a:lnR w="11109" cap="flat" cmpd="sng" algn="ctr">
                      <a:solidFill>
                        <a:srgbClr val="CBD5DC"/>
                      </a:solidFill>
                      <a:prstDash val="solid"/>
                      <a:round/>
                      <a:headEnd type="none" w="med" len="med"/>
                      <a:tailEnd type="none" w="med" len="med"/>
                    </a:lnR>
                    <a:lnT w="11109" cap="flat" cmpd="sng" algn="ctr">
                      <a:solidFill>
                        <a:srgbClr val="CBD5DC"/>
                      </a:solidFill>
                      <a:prstDash val="solid"/>
                      <a:round/>
                      <a:headEnd type="none" w="med" len="med"/>
                      <a:tailEnd type="none" w="med" len="med"/>
                    </a:lnT>
                    <a:lnB w="11109" cap="flat" cmpd="sng" algn="ctr">
                      <a:solidFill>
                        <a:srgbClr val="CBD5DC"/>
                      </a:solidFill>
                      <a:prstDash val="solid"/>
                      <a:round/>
                      <a:headEnd type="none" w="med" len="med"/>
                      <a:tailEnd type="none" w="med" len="med"/>
                    </a:lnB>
                    <a:solidFill>
                      <a:srgbClr val="E8F4F8"/>
                    </a:solidFill>
                  </a:tcPr>
                </a:tc>
                <a:tc>
                  <a:txBody>
                    <a:bodyPr/>
                    <a:lstStyle/>
                    <a:p>
                      <a:pPr marL="0" indent="0" algn="l">
                        <a:buNone/>
                      </a:pPr>
                      <a:r>
                        <a:rPr lang="en-US" sz="1200" b="0" i="0" dirty="0">
                          <a:solidFill>
                            <a:srgbClr val="003A4A"/>
                          </a:solidFill>
                          <a:latin typeface="Montserrat" pitchFamily="34" charset="0"/>
                          <a:ea typeface="Montserrat" pitchFamily="34" charset="-122"/>
                          <a:cs typeface="Montserrat" pitchFamily="34" charset="-120"/>
                        </a:rPr>
                        <a:t>Probabilité</a:t>
                      </a:r>
                      <a:endParaRPr lang="en-US" sz="1200" b="0" i="0" dirty="0">
                        <a:latin typeface="Montserrat" charset="0"/>
                        <a:ea typeface="Montserrat" charset="0"/>
                        <a:cs typeface="Montserrat" charset="0"/>
                      </a:endParaRPr>
                    </a:p>
                  </a:txBody>
                  <a:tcPr marL="36576" marR="36576" marT="36576" marB="36576">
                    <a:lnL w="11109" cap="flat" cmpd="sng" algn="ctr">
                      <a:solidFill>
                        <a:srgbClr val="CBD5DC"/>
                      </a:solidFill>
                      <a:prstDash val="solid"/>
                      <a:round/>
                      <a:headEnd type="none" w="med" len="med"/>
                      <a:tailEnd type="none" w="med" len="med"/>
                    </a:lnL>
                    <a:lnR w="11109" cap="flat" cmpd="sng" algn="ctr">
                      <a:solidFill>
                        <a:srgbClr val="CBD5DC"/>
                      </a:solidFill>
                      <a:prstDash val="solid"/>
                      <a:round/>
                      <a:headEnd type="none" w="med" len="med"/>
                      <a:tailEnd type="none" w="med" len="med"/>
                    </a:lnR>
                    <a:lnT w="11109" cap="flat" cmpd="sng" algn="ctr">
                      <a:solidFill>
                        <a:srgbClr val="CBD5DC"/>
                      </a:solidFill>
                      <a:prstDash val="solid"/>
                      <a:round/>
                      <a:headEnd type="none" w="med" len="med"/>
                      <a:tailEnd type="none" w="med" len="med"/>
                    </a:lnT>
                    <a:lnB w="11109" cap="flat" cmpd="sng" algn="ctr">
                      <a:solidFill>
                        <a:srgbClr val="CBD5DC"/>
                      </a:solidFill>
                      <a:prstDash val="solid"/>
                      <a:round/>
                      <a:headEnd type="none" w="med" len="med"/>
                      <a:tailEnd type="none" w="med" len="med"/>
                    </a:lnB>
                    <a:solidFill>
                      <a:srgbClr val="E8F4F8"/>
                    </a:solidFill>
                  </a:tcPr>
                </a:tc>
                <a:tc>
                  <a:txBody>
                    <a:bodyPr/>
                    <a:lstStyle/>
                    <a:p>
                      <a:pPr marL="0" indent="0" algn="l">
                        <a:buNone/>
                      </a:pPr>
                      <a:r>
                        <a:rPr lang="en-US" sz="1200" b="0" i="0" dirty="0">
                          <a:solidFill>
                            <a:srgbClr val="003A4A"/>
                          </a:solidFill>
                          <a:latin typeface="Montserrat" pitchFamily="34" charset="0"/>
                          <a:ea typeface="Montserrat" pitchFamily="34" charset="-122"/>
                          <a:cs typeface="Montserrat" pitchFamily="34" charset="-120"/>
                        </a:rPr>
                        <a:t>Priorité</a:t>
                      </a:r>
                      <a:endParaRPr lang="en-US" sz="1200" b="0" i="0" dirty="0">
                        <a:latin typeface="Montserrat" charset="0"/>
                        <a:ea typeface="Montserrat" charset="0"/>
                        <a:cs typeface="Montserrat" charset="0"/>
                      </a:endParaRPr>
                    </a:p>
                  </a:txBody>
                  <a:tcPr marL="36576" marR="36576" marT="36576" marB="36576">
                    <a:lnL w="11109" cap="flat" cmpd="sng" algn="ctr">
                      <a:solidFill>
                        <a:srgbClr val="CBD5DC"/>
                      </a:solidFill>
                      <a:prstDash val="solid"/>
                      <a:round/>
                      <a:headEnd type="none" w="med" len="med"/>
                      <a:tailEnd type="none" w="med" len="med"/>
                    </a:lnL>
                    <a:lnR w="11109" cap="flat" cmpd="sng" algn="ctr">
                      <a:solidFill>
                        <a:srgbClr val="CBD5DC"/>
                      </a:solidFill>
                      <a:prstDash val="solid"/>
                      <a:round/>
                      <a:headEnd type="none" w="med" len="med"/>
                      <a:tailEnd type="none" w="med" len="med"/>
                    </a:lnR>
                    <a:lnT w="11109" cap="flat" cmpd="sng" algn="ctr">
                      <a:solidFill>
                        <a:srgbClr val="CBD5DC"/>
                      </a:solidFill>
                      <a:prstDash val="solid"/>
                      <a:round/>
                      <a:headEnd type="none" w="med" len="med"/>
                      <a:tailEnd type="none" w="med" len="med"/>
                    </a:lnT>
                    <a:lnB w="11109" cap="flat" cmpd="sng" algn="ctr">
                      <a:solidFill>
                        <a:srgbClr val="CBD5DC"/>
                      </a:solidFill>
                      <a:prstDash val="solid"/>
                      <a:round/>
                      <a:headEnd type="none" w="med" len="med"/>
                      <a:tailEnd type="none" w="med" len="med"/>
                    </a:lnB>
                    <a:solidFill>
                      <a:srgbClr val="E8F4F8"/>
                    </a:solidFill>
                  </a:tcPr>
                </a:tc>
                <a:extLst>
                  <a:ext uri="{0D108BD9-81ED-4DB2-BD59-A6C34878D82A}">
                    <a16:rowId xmlns:a16="http://schemas.microsoft.com/office/drawing/2014/main" val="10000"/>
                  </a:ext>
                </a:extLst>
              </a:tr>
              <a:tr h="779596">
                <a:tc>
                  <a:txBody>
                    <a:bodyPr/>
                    <a:lstStyle/>
                    <a:p>
                      <a:pPr marL="0" indent="0" algn="l">
                        <a:buNone/>
                      </a:pPr>
                      <a:r>
                        <a:rPr lang="en-US" sz="1200" b="0" i="0" dirty="0">
                          <a:solidFill>
                            <a:srgbClr val="003A4A"/>
                          </a:solidFill>
                          <a:latin typeface="Montserrat" pitchFamily="34" charset="0"/>
                          <a:ea typeface="Montserrat" pitchFamily="34" charset="-122"/>
                          <a:cs typeface="Montserrat" pitchFamily="34" charset="-120"/>
                        </a:rPr>
                        <a:t>Faillite d’un fournisseur majeur</a:t>
                      </a:r>
                      <a:endParaRPr lang="en-US" sz="1200" b="0" i="0" dirty="0">
                        <a:latin typeface="Montserrat" charset="0"/>
                        <a:ea typeface="Montserrat" charset="0"/>
                        <a:cs typeface="Montserrat" charset="0"/>
                      </a:endParaRPr>
                    </a:p>
                  </a:txBody>
                  <a:tcPr marL="36576" marR="36576" marT="36576" marB="36576">
                    <a:lnL w="11109" cap="flat" cmpd="sng" algn="ctr">
                      <a:solidFill>
                        <a:srgbClr val="CBD5DC"/>
                      </a:solidFill>
                      <a:prstDash val="solid"/>
                      <a:round/>
                      <a:headEnd type="none" w="med" len="med"/>
                      <a:tailEnd type="none" w="med" len="med"/>
                    </a:lnL>
                    <a:lnR w="11109" cap="flat" cmpd="sng" algn="ctr">
                      <a:solidFill>
                        <a:srgbClr val="CBD5DC"/>
                      </a:solidFill>
                      <a:prstDash val="solid"/>
                      <a:round/>
                      <a:headEnd type="none" w="med" len="med"/>
                      <a:tailEnd type="none" w="med" len="med"/>
                    </a:lnR>
                    <a:lnT w="11109" cap="flat" cmpd="sng" algn="ctr">
                      <a:solidFill>
                        <a:srgbClr val="CBD5DC"/>
                      </a:solidFill>
                      <a:prstDash val="solid"/>
                      <a:round/>
                      <a:headEnd type="none" w="med" len="med"/>
                      <a:tailEnd type="none" w="med" len="med"/>
                    </a:lnT>
                    <a:lnB w="11109" cap="flat" cmpd="sng" algn="ctr">
                      <a:solidFill>
                        <a:srgbClr val="CBD5DC"/>
                      </a:solidFill>
                      <a:prstDash val="solid"/>
                      <a:round/>
                      <a:headEnd type="none" w="med" len="med"/>
                      <a:tailEnd type="none" w="med" len="med"/>
                    </a:lnB>
                  </a:tcPr>
                </a:tc>
                <a:tc>
                  <a:txBody>
                    <a:bodyPr/>
                    <a:lstStyle/>
                    <a:p>
                      <a:pPr marL="0" indent="0" algn="l">
                        <a:buNone/>
                      </a:pPr>
                      <a:r>
                        <a:rPr lang="en-US" sz="1200" b="0" i="0" dirty="0">
                          <a:solidFill>
                            <a:srgbClr val="003A4A"/>
                          </a:solidFill>
                          <a:latin typeface="Montserrat" pitchFamily="34" charset="0"/>
                          <a:ea typeface="Montserrat" pitchFamily="34" charset="-122"/>
                          <a:cs typeface="Montserrat" pitchFamily="34" charset="-120"/>
                        </a:rPr>
                        <a:t>Élevé</a:t>
                      </a:r>
                      <a:endParaRPr lang="en-US" sz="1200" b="0" i="0" dirty="0">
                        <a:latin typeface="Montserrat" charset="0"/>
                        <a:ea typeface="Montserrat" charset="0"/>
                        <a:cs typeface="Montserrat" charset="0"/>
                      </a:endParaRPr>
                    </a:p>
                  </a:txBody>
                  <a:tcPr marL="36576" marR="36576" marT="36576" marB="36576">
                    <a:lnL w="11109" cap="flat" cmpd="sng" algn="ctr">
                      <a:solidFill>
                        <a:srgbClr val="CBD5DC"/>
                      </a:solidFill>
                      <a:prstDash val="solid"/>
                      <a:round/>
                      <a:headEnd type="none" w="med" len="med"/>
                      <a:tailEnd type="none" w="med" len="med"/>
                    </a:lnL>
                    <a:lnR w="11109" cap="flat" cmpd="sng" algn="ctr">
                      <a:solidFill>
                        <a:srgbClr val="CBD5DC"/>
                      </a:solidFill>
                      <a:prstDash val="solid"/>
                      <a:round/>
                      <a:headEnd type="none" w="med" len="med"/>
                      <a:tailEnd type="none" w="med" len="med"/>
                    </a:lnR>
                    <a:lnT w="11109" cap="flat" cmpd="sng" algn="ctr">
                      <a:solidFill>
                        <a:srgbClr val="CBD5DC"/>
                      </a:solidFill>
                      <a:prstDash val="solid"/>
                      <a:round/>
                      <a:headEnd type="none" w="med" len="med"/>
                      <a:tailEnd type="none" w="med" len="med"/>
                    </a:lnT>
                    <a:lnB w="11109" cap="flat" cmpd="sng" algn="ctr">
                      <a:solidFill>
                        <a:srgbClr val="CBD5DC"/>
                      </a:solidFill>
                      <a:prstDash val="solid"/>
                      <a:round/>
                      <a:headEnd type="none" w="med" len="med"/>
                      <a:tailEnd type="none" w="med" len="med"/>
                    </a:lnB>
                  </a:tcPr>
                </a:tc>
                <a:tc>
                  <a:txBody>
                    <a:bodyPr/>
                    <a:lstStyle/>
                    <a:p>
                      <a:pPr marL="0" indent="0" algn="l">
                        <a:buNone/>
                      </a:pPr>
                      <a:r>
                        <a:rPr lang="en-US" sz="1200" b="0" i="0" dirty="0">
                          <a:solidFill>
                            <a:srgbClr val="003A4A"/>
                          </a:solidFill>
                          <a:latin typeface="Montserrat" pitchFamily="34" charset="0"/>
                          <a:ea typeface="Montserrat" pitchFamily="34" charset="-122"/>
                          <a:cs typeface="Montserrat" pitchFamily="34" charset="-120"/>
                        </a:rPr>
                        <a:t>Faible</a:t>
                      </a:r>
                      <a:endParaRPr lang="en-US" sz="1200" b="0" i="0" dirty="0">
                        <a:latin typeface="Montserrat" charset="0"/>
                        <a:ea typeface="Montserrat" charset="0"/>
                        <a:cs typeface="Montserrat" charset="0"/>
                      </a:endParaRPr>
                    </a:p>
                  </a:txBody>
                  <a:tcPr marL="36576" marR="36576" marT="36576" marB="36576">
                    <a:lnL w="11109" cap="flat" cmpd="sng" algn="ctr">
                      <a:solidFill>
                        <a:srgbClr val="CBD5DC"/>
                      </a:solidFill>
                      <a:prstDash val="solid"/>
                      <a:round/>
                      <a:headEnd type="none" w="med" len="med"/>
                      <a:tailEnd type="none" w="med" len="med"/>
                    </a:lnL>
                    <a:lnR w="11109" cap="flat" cmpd="sng" algn="ctr">
                      <a:solidFill>
                        <a:srgbClr val="CBD5DC"/>
                      </a:solidFill>
                      <a:prstDash val="solid"/>
                      <a:round/>
                      <a:headEnd type="none" w="med" len="med"/>
                      <a:tailEnd type="none" w="med" len="med"/>
                    </a:lnR>
                    <a:lnT w="11109" cap="flat" cmpd="sng" algn="ctr">
                      <a:solidFill>
                        <a:srgbClr val="CBD5DC"/>
                      </a:solidFill>
                      <a:prstDash val="solid"/>
                      <a:round/>
                      <a:headEnd type="none" w="med" len="med"/>
                      <a:tailEnd type="none" w="med" len="med"/>
                    </a:lnT>
                    <a:lnB w="11109" cap="flat" cmpd="sng" algn="ctr">
                      <a:solidFill>
                        <a:srgbClr val="CBD5DC"/>
                      </a:solidFill>
                      <a:prstDash val="solid"/>
                      <a:round/>
                      <a:headEnd type="none" w="med" len="med"/>
                      <a:tailEnd type="none" w="med" len="med"/>
                    </a:lnB>
                  </a:tcPr>
                </a:tc>
                <a:tc>
                  <a:txBody>
                    <a:bodyPr/>
                    <a:lstStyle/>
                    <a:p>
                      <a:pPr marL="0" indent="0" algn="l">
                        <a:buNone/>
                      </a:pPr>
                      <a:r>
                        <a:rPr lang="en-US" sz="1200" b="0" i="0" dirty="0">
                          <a:solidFill>
                            <a:srgbClr val="003A4A"/>
                          </a:solidFill>
                          <a:latin typeface="Montserrat" pitchFamily="34" charset="0"/>
                          <a:ea typeface="Montserrat" pitchFamily="34" charset="-122"/>
                          <a:cs typeface="Montserrat" pitchFamily="34" charset="-120"/>
                        </a:rPr>
                        <a:t>Élevée (critique même si rare)</a:t>
                      </a:r>
                      <a:endParaRPr lang="en-US" sz="1200" b="0" i="0" dirty="0">
                        <a:latin typeface="Montserrat" charset="0"/>
                        <a:ea typeface="Montserrat" charset="0"/>
                        <a:cs typeface="Montserrat" charset="0"/>
                      </a:endParaRPr>
                    </a:p>
                  </a:txBody>
                  <a:tcPr marL="36576" marR="36576" marT="36576" marB="36576">
                    <a:lnL w="11109" cap="flat" cmpd="sng" algn="ctr">
                      <a:solidFill>
                        <a:srgbClr val="CBD5DC"/>
                      </a:solidFill>
                      <a:prstDash val="solid"/>
                      <a:round/>
                      <a:headEnd type="none" w="med" len="med"/>
                      <a:tailEnd type="none" w="med" len="med"/>
                    </a:lnL>
                    <a:lnR w="11109" cap="flat" cmpd="sng" algn="ctr">
                      <a:solidFill>
                        <a:srgbClr val="CBD5DC"/>
                      </a:solidFill>
                      <a:prstDash val="solid"/>
                      <a:round/>
                      <a:headEnd type="none" w="med" len="med"/>
                      <a:tailEnd type="none" w="med" len="med"/>
                    </a:lnR>
                    <a:lnT w="11109" cap="flat" cmpd="sng" algn="ctr">
                      <a:solidFill>
                        <a:srgbClr val="CBD5DC"/>
                      </a:solidFill>
                      <a:prstDash val="solid"/>
                      <a:round/>
                      <a:headEnd type="none" w="med" len="med"/>
                      <a:tailEnd type="none" w="med" len="med"/>
                    </a:lnT>
                    <a:lnB w="11109" cap="flat" cmpd="sng" algn="ctr">
                      <a:solidFill>
                        <a:srgbClr val="CBD5DC"/>
                      </a:solidFill>
                      <a:prstDash val="solid"/>
                      <a:round/>
                      <a:headEnd type="none" w="med" len="med"/>
                      <a:tailEnd type="none" w="med" len="med"/>
                    </a:lnB>
                  </a:tcPr>
                </a:tc>
                <a:extLst>
                  <a:ext uri="{0D108BD9-81ED-4DB2-BD59-A6C34878D82A}">
                    <a16:rowId xmlns:a16="http://schemas.microsoft.com/office/drawing/2014/main" val="10001"/>
                  </a:ext>
                </a:extLst>
              </a:tr>
              <a:tr h="551430">
                <a:tc>
                  <a:txBody>
                    <a:bodyPr/>
                    <a:lstStyle/>
                    <a:p>
                      <a:pPr marL="0" indent="0" algn="l">
                        <a:buNone/>
                      </a:pPr>
                      <a:r>
                        <a:rPr lang="en-US" sz="1200" b="0" i="0" dirty="0">
                          <a:solidFill>
                            <a:srgbClr val="003A4A"/>
                          </a:solidFill>
                          <a:latin typeface="Montserrat" pitchFamily="34" charset="0"/>
                          <a:ea typeface="Montserrat" pitchFamily="34" charset="-122"/>
                          <a:cs typeface="Montserrat" pitchFamily="34" charset="-120"/>
                        </a:rPr>
                        <a:t>Inondation saisonnière des routes</a:t>
                      </a:r>
                      <a:endParaRPr lang="en-US" sz="1200" b="0" i="0" dirty="0">
                        <a:latin typeface="Montserrat" charset="0"/>
                        <a:ea typeface="Montserrat" charset="0"/>
                        <a:cs typeface="Montserrat" charset="0"/>
                      </a:endParaRPr>
                    </a:p>
                  </a:txBody>
                  <a:tcPr marL="36576" marR="36576" marT="36576" marB="36576">
                    <a:lnL w="11109" cap="flat" cmpd="sng" algn="ctr">
                      <a:solidFill>
                        <a:srgbClr val="CBD5DC"/>
                      </a:solidFill>
                      <a:prstDash val="solid"/>
                      <a:round/>
                      <a:headEnd type="none" w="med" len="med"/>
                      <a:tailEnd type="none" w="med" len="med"/>
                    </a:lnL>
                    <a:lnR w="11109" cap="flat" cmpd="sng" algn="ctr">
                      <a:solidFill>
                        <a:srgbClr val="CBD5DC"/>
                      </a:solidFill>
                      <a:prstDash val="solid"/>
                      <a:round/>
                      <a:headEnd type="none" w="med" len="med"/>
                      <a:tailEnd type="none" w="med" len="med"/>
                    </a:lnR>
                    <a:lnT w="11109" cap="flat" cmpd="sng" algn="ctr">
                      <a:solidFill>
                        <a:srgbClr val="CBD5DC"/>
                      </a:solidFill>
                      <a:prstDash val="solid"/>
                      <a:round/>
                      <a:headEnd type="none" w="med" len="med"/>
                      <a:tailEnd type="none" w="med" len="med"/>
                    </a:lnT>
                    <a:lnB w="11109" cap="flat" cmpd="sng" algn="ctr">
                      <a:solidFill>
                        <a:srgbClr val="CBD5DC"/>
                      </a:solidFill>
                      <a:prstDash val="solid"/>
                      <a:round/>
                      <a:headEnd type="none" w="med" len="med"/>
                      <a:tailEnd type="none" w="med" len="med"/>
                    </a:lnB>
                  </a:tcPr>
                </a:tc>
                <a:tc>
                  <a:txBody>
                    <a:bodyPr/>
                    <a:lstStyle/>
                    <a:p>
                      <a:pPr marL="0" indent="0" algn="l">
                        <a:buNone/>
                      </a:pPr>
                      <a:r>
                        <a:rPr lang="en-US" sz="1200" b="0" i="0" dirty="0">
                          <a:solidFill>
                            <a:srgbClr val="003A4A"/>
                          </a:solidFill>
                          <a:latin typeface="Montserrat" pitchFamily="34" charset="0"/>
                          <a:ea typeface="Montserrat" pitchFamily="34" charset="-122"/>
                          <a:cs typeface="Montserrat" pitchFamily="34" charset="-120"/>
                        </a:rPr>
                        <a:t>Moyen</a:t>
                      </a:r>
                      <a:endParaRPr lang="en-US" sz="1200" b="0" i="0" dirty="0">
                        <a:latin typeface="Montserrat" charset="0"/>
                        <a:ea typeface="Montserrat" charset="0"/>
                        <a:cs typeface="Montserrat" charset="0"/>
                      </a:endParaRPr>
                    </a:p>
                  </a:txBody>
                  <a:tcPr marL="36576" marR="36576" marT="36576" marB="36576">
                    <a:lnL w="11109" cap="flat" cmpd="sng" algn="ctr">
                      <a:solidFill>
                        <a:srgbClr val="CBD5DC"/>
                      </a:solidFill>
                      <a:prstDash val="solid"/>
                      <a:round/>
                      <a:headEnd type="none" w="med" len="med"/>
                      <a:tailEnd type="none" w="med" len="med"/>
                    </a:lnL>
                    <a:lnR w="11109" cap="flat" cmpd="sng" algn="ctr">
                      <a:solidFill>
                        <a:srgbClr val="CBD5DC"/>
                      </a:solidFill>
                      <a:prstDash val="solid"/>
                      <a:round/>
                      <a:headEnd type="none" w="med" len="med"/>
                      <a:tailEnd type="none" w="med" len="med"/>
                    </a:lnR>
                    <a:lnT w="11109" cap="flat" cmpd="sng" algn="ctr">
                      <a:solidFill>
                        <a:srgbClr val="CBD5DC"/>
                      </a:solidFill>
                      <a:prstDash val="solid"/>
                      <a:round/>
                      <a:headEnd type="none" w="med" len="med"/>
                      <a:tailEnd type="none" w="med" len="med"/>
                    </a:lnT>
                    <a:lnB w="11109" cap="flat" cmpd="sng" algn="ctr">
                      <a:solidFill>
                        <a:srgbClr val="CBD5DC"/>
                      </a:solidFill>
                      <a:prstDash val="solid"/>
                      <a:round/>
                      <a:headEnd type="none" w="med" len="med"/>
                      <a:tailEnd type="none" w="med" len="med"/>
                    </a:lnB>
                  </a:tcPr>
                </a:tc>
                <a:tc>
                  <a:txBody>
                    <a:bodyPr/>
                    <a:lstStyle/>
                    <a:p>
                      <a:pPr marL="0" indent="0" algn="l">
                        <a:buNone/>
                      </a:pPr>
                      <a:r>
                        <a:rPr lang="en-US" sz="1200" b="0" i="0" dirty="0">
                          <a:solidFill>
                            <a:srgbClr val="003A4A"/>
                          </a:solidFill>
                          <a:latin typeface="Montserrat" pitchFamily="34" charset="0"/>
                          <a:ea typeface="Montserrat" pitchFamily="34" charset="-122"/>
                          <a:cs typeface="Montserrat" pitchFamily="34" charset="-120"/>
                        </a:rPr>
                        <a:t>Élevée</a:t>
                      </a:r>
                      <a:endParaRPr lang="en-US" sz="1200" b="0" i="0" dirty="0">
                        <a:latin typeface="Montserrat" charset="0"/>
                        <a:ea typeface="Montserrat" charset="0"/>
                        <a:cs typeface="Montserrat" charset="0"/>
                      </a:endParaRPr>
                    </a:p>
                  </a:txBody>
                  <a:tcPr marL="36576" marR="36576" marT="36576" marB="36576">
                    <a:lnL w="11109" cap="flat" cmpd="sng" algn="ctr">
                      <a:solidFill>
                        <a:srgbClr val="CBD5DC"/>
                      </a:solidFill>
                      <a:prstDash val="solid"/>
                      <a:round/>
                      <a:headEnd type="none" w="med" len="med"/>
                      <a:tailEnd type="none" w="med" len="med"/>
                    </a:lnL>
                    <a:lnR w="11109" cap="flat" cmpd="sng" algn="ctr">
                      <a:solidFill>
                        <a:srgbClr val="CBD5DC"/>
                      </a:solidFill>
                      <a:prstDash val="solid"/>
                      <a:round/>
                      <a:headEnd type="none" w="med" len="med"/>
                      <a:tailEnd type="none" w="med" len="med"/>
                    </a:lnR>
                    <a:lnT w="11109" cap="flat" cmpd="sng" algn="ctr">
                      <a:solidFill>
                        <a:srgbClr val="CBD5DC"/>
                      </a:solidFill>
                      <a:prstDash val="solid"/>
                      <a:round/>
                      <a:headEnd type="none" w="med" len="med"/>
                      <a:tailEnd type="none" w="med" len="med"/>
                    </a:lnT>
                    <a:lnB w="11109" cap="flat" cmpd="sng" algn="ctr">
                      <a:solidFill>
                        <a:srgbClr val="CBD5DC"/>
                      </a:solidFill>
                      <a:prstDash val="solid"/>
                      <a:round/>
                      <a:headEnd type="none" w="med" len="med"/>
                      <a:tailEnd type="none" w="med" len="med"/>
                    </a:lnB>
                  </a:tcPr>
                </a:tc>
                <a:tc>
                  <a:txBody>
                    <a:bodyPr/>
                    <a:lstStyle/>
                    <a:p>
                      <a:pPr marL="0" indent="0" algn="l">
                        <a:buNone/>
                      </a:pPr>
                      <a:r>
                        <a:rPr lang="en-US" sz="1200" b="0" i="0" dirty="0">
                          <a:solidFill>
                            <a:srgbClr val="003A4A"/>
                          </a:solidFill>
                          <a:latin typeface="Montserrat" pitchFamily="34" charset="0"/>
                          <a:ea typeface="Montserrat" pitchFamily="34" charset="-122"/>
                          <a:cs typeface="Montserrat" pitchFamily="34" charset="-120"/>
                        </a:rPr>
                        <a:t>Élevée</a:t>
                      </a:r>
                      <a:endParaRPr lang="en-US" sz="1200" b="0" i="0" dirty="0">
                        <a:latin typeface="Montserrat" charset="0"/>
                        <a:ea typeface="Montserrat" charset="0"/>
                        <a:cs typeface="Montserrat" charset="0"/>
                      </a:endParaRPr>
                    </a:p>
                  </a:txBody>
                  <a:tcPr marL="36576" marR="36576" marT="36576" marB="36576">
                    <a:lnL w="11109" cap="flat" cmpd="sng" algn="ctr">
                      <a:solidFill>
                        <a:srgbClr val="CBD5DC"/>
                      </a:solidFill>
                      <a:prstDash val="solid"/>
                      <a:round/>
                      <a:headEnd type="none" w="med" len="med"/>
                      <a:tailEnd type="none" w="med" len="med"/>
                    </a:lnL>
                    <a:lnR w="11109" cap="flat" cmpd="sng" algn="ctr">
                      <a:solidFill>
                        <a:srgbClr val="CBD5DC"/>
                      </a:solidFill>
                      <a:prstDash val="solid"/>
                      <a:round/>
                      <a:headEnd type="none" w="med" len="med"/>
                      <a:tailEnd type="none" w="med" len="med"/>
                    </a:lnR>
                    <a:lnT w="11109" cap="flat" cmpd="sng" algn="ctr">
                      <a:solidFill>
                        <a:srgbClr val="CBD5DC"/>
                      </a:solidFill>
                      <a:prstDash val="solid"/>
                      <a:round/>
                      <a:headEnd type="none" w="med" len="med"/>
                      <a:tailEnd type="none" w="med" len="med"/>
                    </a:lnT>
                    <a:lnB w="11109" cap="flat" cmpd="sng" algn="ctr">
                      <a:solidFill>
                        <a:srgbClr val="CBD5DC"/>
                      </a:solidFill>
                      <a:prstDash val="solid"/>
                      <a:round/>
                      <a:headEnd type="none" w="med" len="med"/>
                      <a:tailEnd type="none" w="med" len="med"/>
                    </a:lnB>
                  </a:tcPr>
                </a:tc>
                <a:extLst>
                  <a:ext uri="{0D108BD9-81ED-4DB2-BD59-A6C34878D82A}">
                    <a16:rowId xmlns:a16="http://schemas.microsoft.com/office/drawing/2014/main" val="10002"/>
                  </a:ext>
                </a:extLst>
              </a:tr>
              <a:tr h="551430">
                <a:tc>
                  <a:txBody>
                    <a:bodyPr/>
                    <a:lstStyle/>
                    <a:p>
                      <a:pPr marL="0" indent="0" algn="l">
                        <a:buNone/>
                      </a:pPr>
                      <a:r>
                        <a:rPr lang="en-US" sz="1200" b="0" i="0" dirty="0">
                          <a:solidFill>
                            <a:srgbClr val="003A4A"/>
                          </a:solidFill>
                          <a:latin typeface="Montserrat" pitchFamily="34" charset="0"/>
                          <a:ea typeface="Montserrat" pitchFamily="34" charset="-122"/>
                          <a:cs typeface="Montserrat" pitchFamily="34" charset="-120"/>
                        </a:rPr>
                        <a:t>Problèmes mineurs de qualité</a:t>
                      </a:r>
                      <a:endParaRPr lang="en-US" sz="1200" b="0" i="0" dirty="0">
                        <a:latin typeface="Montserrat" charset="0"/>
                        <a:ea typeface="Montserrat" charset="0"/>
                        <a:cs typeface="Montserrat" charset="0"/>
                      </a:endParaRPr>
                    </a:p>
                  </a:txBody>
                  <a:tcPr marL="36576" marR="36576" marT="36576" marB="36576">
                    <a:lnL w="11109" cap="flat" cmpd="sng" algn="ctr">
                      <a:solidFill>
                        <a:srgbClr val="CBD5DC"/>
                      </a:solidFill>
                      <a:prstDash val="solid"/>
                      <a:round/>
                      <a:headEnd type="none" w="med" len="med"/>
                      <a:tailEnd type="none" w="med" len="med"/>
                    </a:lnL>
                    <a:lnR w="11109" cap="flat" cmpd="sng" algn="ctr">
                      <a:solidFill>
                        <a:srgbClr val="CBD5DC"/>
                      </a:solidFill>
                      <a:prstDash val="solid"/>
                      <a:round/>
                      <a:headEnd type="none" w="med" len="med"/>
                      <a:tailEnd type="none" w="med" len="med"/>
                    </a:lnR>
                    <a:lnT w="11109" cap="flat" cmpd="sng" algn="ctr">
                      <a:solidFill>
                        <a:srgbClr val="CBD5DC"/>
                      </a:solidFill>
                      <a:prstDash val="solid"/>
                      <a:round/>
                      <a:headEnd type="none" w="med" len="med"/>
                      <a:tailEnd type="none" w="med" len="med"/>
                    </a:lnT>
                    <a:lnB w="11109" cap="flat" cmpd="sng" algn="ctr">
                      <a:solidFill>
                        <a:srgbClr val="CBD5DC"/>
                      </a:solidFill>
                      <a:prstDash val="solid"/>
                      <a:round/>
                      <a:headEnd type="none" w="med" len="med"/>
                      <a:tailEnd type="none" w="med" len="med"/>
                    </a:lnB>
                  </a:tcPr>
                </a:tc>
                <a:tc>
                  <a:txBody>
                    <a:bodyPr/>
                    <a:lstStyle/>
                    <a:p>
                      <a:pPr marL="0" indent="0" algn="l">
                        <a:buNone/>
                      </a:pPr>
                      <a:r>
                        <a:rPr lang="en-US" sz="1200" b="0" i="0" dirty="0">
                          <a:solidFill>
                            <a:srgbClr val="003A4A"/>
                          </a:solidFill>
                          <a:latin typeface="Montserrat" pitchFamily="34" charset="0"/>
                          <a:ea typeface="Montserrat" pitchFamily="34" charset="-122"/>
                          <a:cs typeface="Montserrat" pitchFamily="34" charset="-120"/>
                        </a:rPr>
                        <a:t>Faible</a:t>
                      </a:r>
                      <a:endParaRPr lang="en-US" sz="1200" b="0" i="0" dirty="0">
                        <a:latin typeface="Montserrat" charset="0"/>
                        <a:ea typeface="Montserrat" charset="0"/>
                        <a:cs typeface="Montserrat" charset="0"/>
                      </a:endParaRPr>
                    </a:p>
                  </a:txBody>
                  <a:tcPr marL="36576" marR="36576" marT="36576" marB="36576">
                    <a:lnL w="11109" cap="flat" cmpd="sng" algn="ctr">
                      <a:solidFill>
                        <a:srgbClr val="CBD5DC"/>
                      </a:solidFill>
                      <a:prstDash val="solid"/>
                      <a:round/>
                      <a:headEnd type="none" w="med" len="med"/>
                      <a:tailEnd type="none" w="med" len="med"/>
                    </a:lnL>
                    <a:lnR w="11109" cap="flat" cmpd="sng" algn="ctr">
                      <a:solidFill>
                        <a:srgbClr val="CBD5DC"/>
                      </a:solidFill>
                      <a:prstDash val="solid"/>
                      <a:round/>
                      <a:headEnd type="none" w="med" len="med"/>
                      <a:tailEnd type="none" w="med" len="med"/>
                    </a:lnR>
                    <a:lnT w="11109" cap="flat" cmpd="sng" algn="ctr">
                      <a:solidFill>
                        <a:srgbClr val="CBD5DC"/>
                      </a:solidFill>
                      <a:prstDash val="solid"/>
                      <a:round/>
                      <a:headEnd type="none" w="med" len="med"/>
                      <a:tailEnd type="none" w="med" len="med"/>
                    </a:lnT>
                    <a:lnB w="11109" cap="flat" cmpd="sng" algn="ctr">
                      <a:solidFill>
                        <a:srgbClr val="CBD5DC"/>
                      </a:solidFill>
                      <a:prstDash val="solid"/>
                      <a:round/>
                      <a:headEnd type="none" w="med" len="med"/>
                      <a:tailEnd type="none" w="med" len="med"/>
                    </a:lnB>
                  </a:tcPr>
                </a:tc>
                <a:tc>
                  <a:txBody>
                    <a:bodyPr/>
                    <a:lstStyle/>
                    <a:p>
                      <a:pPr marL="0" indent="0" algn="l">
                        <a:buNone/>
                      </a:pPr>
                      <a:r>
                        <a:rPr lang="en-US" sz="1200" b="0" i="0" dirty="0">
                          <a:solidFill>
                            <a:srgbClr val="003A4A"/>
                          </a:solidFill>
                          <a:latin typeface="Montserrat" pitchFamily="34" charset="0"/>
                          <a:ea typeface="Montserrat" pitchFamily="34" charset="-122"/>
                          <a:cs typeface="Montserrat" pitchFamily="34" charset="-120"/>
                        </a:rPr>
                        <a:t>Moyenne</a:t>
                      </a:r>
                      <a:endParaRPr lang="en-US" sz="1200" b="0" i="0" dirty="0">
                        <a:latin typeface="Montserrat" charset="0"/>
                        <a:ea typeface="Montserrat" charset="0"/>
                        <a:cs typeface="Montserrat" charset="0"/>
                      </a:endParaRPr>
                    </a:p>
                  </a:txBody>
                  <a:tcPr marL="36576" marR="36576" marT="36576" marB="36576">
                    <a:lnL w="11109" cap="flat" cmpd="sng" algn="ctr">
                      <a:solidFill>
                        <a:srgbClr val="CBD5DC"/>
                      </a:solidFill>
                      <a:prstDash val="solid"/>
                      <a:round/>
                      <a:headEnd type="none" w="med" len="med"/>
                      <a:tailEnd type="none" w="med" len="med"/>
                    </a:lnL>
                    <a:lnR w="11109" cap="flat" cmpd="sng" algn="ctr">
                      <a:solidFill>
                        <a:srgbClr val="CBD5DC"/>
                      </a:solidFill>
                      <a:prstDash val="solid"/>
                      <a:round/>
                      <a:headEnd type="none" w="med" len="med"/>
                      <a:tailEnd type="none" w="med" len="med"/>
                    </a:lnR>
                    <a:lnT w="11109" cap="flat" cmpd="sng" algn="ctr">
                      <a:solidFill>
                        <a:srgbClr val="CBD5DC"/>
                      </a:solidFill>
                      <a:prstDash val="solid"/>
                      <a:round/>
                      <a:headEnd type="none" w="med" len="med"/>
                      <a:tailEnd type="none" w="med" len="med"/>
                    </a:lnT>
                    <a:lnB w="11109" cap="flat" cmpd="sng" algn="ctr">
                      <a:solidFill>
                        <a:srgbClr val="CBD5DC"/>
                      </a:solidFill>
                      <a:prstDash val="solid"/>
                      <a:round/>
                      <a:headEnd type="none" w="med" len="med"/>
                      <a:tailEnd type="none" w="med" len="med"/>
                    </a:lnB>
                  </a:tcPr>
                </a:tc>
                <a:tc>
                  <a:txBody>
                    <a:bodyPr/>
                    <a:lstStyle/>
                    <a:p>
                      <a:pPr marL="0" indent="0" algn="l">
                        <a:buNone/>
                      </a:pPr>
                      <a:r>
                        <a:rPr lang="en-US" sz="1200" b="0" i="0" dirty="0">
                          <a:solidFill>
                            <a:srgbClr val="003A4A"/>
                          </a:solidFill>
                          <a:latin typeface="Montserrat" pitchFamily="34" charset="0"/>
                          <a:ea typeface="Montserrat" pitchFamily="34" charset="-122"/>
                          <a:cs typeface="Montserrat" pitchFamily="34" charset="-120"/>
                        </a:rPr>
                        <a:t>Moyenne</a:t>
                      </a:r>
                      <a:endParaRPr lang="en-US" sz="1200" b="0" i="0" dirty="0">
                        <a:latin typeface="Montserrat" charset="0"/>
                        <a:ea typeface="Montserrat" charset="0"/>
                        <a:cs typeface="Montserrat" charset="0"/>
                      </a:endParaRPr>
                    </a:p>
                  </a:txBody>
                  <a:tcPr marL="36576" marR="36576" marT="36576" marB="36576">
                    <a:lnL w="11109" cap="flat" cmpd="sng" algn="ctr">
                      <a:solidFill>
                        <a:srgbClr val="CBD5DC"/>
                      </a:solidFill>
                      <a:prstDash val="solid"/>
                      <a:round/>
                      <a:headEnd type="none" w="med" len="med"/>
                      <a:tailEnd type="none" w="med" len="med"/>
                    </a:lnL>
                    <a:lnR w="11109" cap="flat" cmpd="sng" algn="ctr">
                      <a:solidFill>
                        <a:srgbClr val="CBD5DC"/>
                      </a:solidFill>
                      <a:prstDash val="solid"/>
                      <a:round/>
                      <a:headEnd type="none" w="med" len="med"/>
                      <a:tailEnd type="none" w="med" len="med"/>
                    </a:lnR>
                    <a:lnT w="11109" cap="flat" cmpd="sng" algn="ctr">
                      <a:solidFill>
                        <a:srgbClr val="CBD5DC"/>
                      </a:solidFill>
                      <a:prstDash val="solid"/>
                      <a:round/>
                      <a:headEnd type="none" w="med" len="med"/>
                      <a:tailEnd type="none" w="med" len="med"/>
                    </a:lnT>
                    <a:lnB w="11109" cap="flat" cmpd="sng" algn="ctr">
                      <a:solidFill>
                        <a:srgbClr val="CBD5DC"/>
                      </a:solidFill>
                      <a:prstDash val="solid"/>
                      <a:round/>
                      <a:headEnd type="none" w="med" len="med"/>
                      <a:tailEnd type="none" w="med" len="med"/>
                    </a:lnB>
                  </a:tcPr>
                </a:tc>
                <a:extLst>
                  <a:ext uri="{0D108BD9-81ED-4DB2-BD59-A6C34878D82A}">
                    <a16:rowId xmlns:a16="http://schemas.microsoft.com/office/drawing/2014/main" val="10003"/>
                  </a:ext>
                </a:extLst>
              </a:tr>
              <a:tr h="779596">
                <a:tc>
                  <a:txBody>
                    <a:bodyPr/>
                    <a:lstStyle/>
                    <a:p>
                      <a:pPr marL="0" indent="0" algn="l">
                        <a:buNone/>
                      </a:pPr>
                      <a:r>
                        <a:rPr lang="en-US" sz="1200" b="0" i="0" dirty="0">
                          <a:solidFill>
                            <a:srgbClr val="003A4A"/>
                          </a:solidFill>
                          <a:latin typeface="Montserrat" pitchFamily="34" charset="0"/>
                          <a:ea typeface="Montserrat" pitchFamily="34" charset="-122"/>
                          <a:cs typeface="Montserrat" pitchFamily="34" charset="-120"/>
                        </a:rPr>
                        <a:t>Erreur de prévision sur un SKU à rotation lente</a:t>
                      </a:r>
                      <a:endParaRPr lang="en-US" sz="1200" b="0" i="0" dirty="0">
                        <a:latin typeface="Montserrat" charset="0"/>
                        <a:ea typeface="Montserrat" charset="0"/>
                        <a:cs typeface="Montserrat" charset="0"/>
                      </a:endParaRPr>
                    </a:p>
                  </a:txBody>
                  <a:tcPr marL="36576" marR="36576" marT="36576" marB="36576">
                    <a:lnL w="11109" cap="flat" cmpd="sng" algn="ctr">
                      <a:solidFill>
                        <a:srgbClr val="CBD5DC"/>
                      </a:solidFill>
                      <a:prstDash val="solid"/>
                      <a:round/>
                      <a:headEnd type="none" w="med" len="med"/>
                      <a:tailEnd type="none" w="med" len="med"/>
                    </a:lnL>
                    <a:lnR w="11109" cap="flat" cmpd="sng" algn="ctr">
                      <a:solidFill>
                        <a:srgbClr val="CBD5DC"/>
                      </a:solidFill>
                      <a:prstDash val="solid"/>
                      <a:round/>
                      <a:headEnd type="none" w="med" len="med"/>
                      <a:tailEnd type="none" w="med" len="med"/>
                    </a:lnR>
                    <a:lnT w="11109" cap="flat" cmpd="sng" algn="ctr">
                      <a:solidFill>
                        <a:srgbClr val="CBD5DC"/>
                      </a:solidFill>
                      <a:prstDash val="solid"/>
                      <a:round/>
                      <a:headEnd type="none" w="med" len="med"/>
                      <a:tailEnd type="none" w="med" len="med"/>
                    </a:lnT>
                    <a:lnB w="11109" cap="flat" cmpd="sng" algn="ctr">
                      <a:solidFill>
                        <a:srgbClr val="CBD5DC"/>
                      </a:solidFill>
                      <a:prstDash val="solid"/>
                      <a:round/>
                      <a:headEnd type="none" w="med" len="med"/>
                      <a:tailEnd type="none" w="med" len="med"/>
                    </a:lnB>
                  </a:tcPr>
                </a:tc>
                <a:tc>
                  <a:txBody>
                    <a:bodyPr/>
                    <a:lstStyle/>
                    <a:p>
                      <a:pPr marL="0" indent="0" algn="l">
                        <a:buNone/>
                      </a:pPr>
                      <a:r>
                        <a:rPr lang="en-US" sz="1200" b="0" i="0" dirty="0">
                          <a:solidFill>
                            <a:srgbClr val="003A4A"/>
                          </a:solidFill>
                          <a:latin typeface="Montserrat" pitchFamily="34" charset="0"/>
                          <a:ea typeface="Montserrat" pitchFamily="34" charset="-122"/>
                          <a:cs typeface="Montserrat" pitchFamily="34" charset="-120"/>
                        </a:rPr>
                        <a:t>Faible</a:t>
                      </a:r>
                      <a:endParaRPr lang="en-US" sz="1200" b="0" i="0" dirty="0">
                        <a:latin typeface="Montserrat" charset="0"/>
                        <a:ea typeface="Montserrat" charset="0"/>
                        <a:cs typeface="Montserrat" charset="0"/>
                      </a:endParaRPr>
                    </a:p>
                  </a:txBody>
                  <a:tcPr marL="36576" marR="36576" marT="36576" marB="36576">
                    <a:lnL w="11109" cap="flat" cmpd="sng" algn="ctr">
                      <a:solidFill>
                        <a:srgbClr val="CBD5DC"/>
                      </a:solidFill>
                      <a:prstDash val="solid"/>
                      <a:round/>
                      <a:headEnd type="none" w="med" len="med"/>
                      <a:tailEnd type="none" w="med" len="med"/>
                    </a:lnL>
                    <a:lnR w="11109" cap="flat" cmpd="sng" algn="ctr">
                      <a:solidFill>
                        <a:srgbClr val="CBD5DC"/>
                      </a:solidFill>
                      <a:prstDash val="solid"/>
                      <a:round/>
                      <a:headEnd type="none" w="med" len="med"/>
                      <a:tailEnd type="none" w="med" len="med"/>
                    </a:lnR>
                    <a:lnT w="11109" cap="flat" cmpd="sng" algn="ctr">
                      <a:solidFill>
                        <a:srgbClr val="CBD5DC"/>
                      </a:solidFill>
                      <a:prstDash val="solid"/>
                      <a:round/>
                      <a:headEnd type="none" w="med" len="med"/>
                      <a:tailEnd type="none" w="med" len="med"/>
                    </a:lnT>
                    <a:lnB w="11109" cap="flat" cmpd="sng" algn="ctr">
                      <a:solidFill>
                        <a:srgbClr val="CBD5DC"/>
                      </a:solidFill>
                      <a:prstDash val="solid"/>
                      <a:round/>
                      <a:headEnd type="none" w="med" len="med"/>
                      <a:tailEnd type="none" w="med" len="med"/>
                    </a:lnB>
                  </a:tcPr>
                </a:tc>
                <a:tc>
                  <a:txBody>
                    <a:bodyPr/>
                    <a:lstStyle/>
                    <a:p>
                      <a:pPr marL="0" indent="0" algn="l">
                        <a:buNone/>
                      </a:pPr>
                      <a:r>
                        <a:rPr lang="en-US" sz="1200" b="0" i="0" dirty="0">
                          <a:solidFill>
                            <a:srgbClr val="003A4A"/>
                          </a:solidFill>
                          <a:latin typeface="Montserrat" pitchFamily="34" charset="0"/>
                          <a:ea typeface="Montserrat" pitchFamily="34" charset="-122"/>
                          <a:cs typeface="Montserrat" pitchFamily="34" charset="-120"/>
                        </a:rPr>
                        <a:t>Élevée</a:t>
                      </a:r>
                      <a:endParaRPr lang="en-US" sz="1200" b="0" i="0" dirty="0">
                        <a:latin typeface="Montserrat" charset="0"/>
                        <a:ea typeface="Montserrat" charset="0"/>
                        <a:cs typeface="Montserrat" charset="0"/>
                      </a:endParaRPr>
                    </a:p>
                  </a:txBody>
                  <a:tcPr marL="36576" marR="36576" marT="36576" marB="36576">
                    <a:lnL w="11109" cap="flat" cmpd="sng" algn="ctr">
                      <a:solidFill>
                        <a:srgbClr val="CBD5DC"/>
                      </a:solidFill>
                      <a:prstDash val="solid"/>
                      <a:round/>
                      <a:headEnd type="none" w="med" len="med"/>
                      <a:tailEnd type="none" w="med" len="med"/>
                    </a:lnL>
                    <a:lnR w="11109" cap="flat" cmpd="sng" algn="ctr">
                      <a:solidFill>
                        <a:srgbClr val="CBD5DC"/>
                      </a:solidFill>
                      <a:prstDash val="solid"/>
                      <a:round/>
                      <a:headEnd type="none" w="med" len="med"/>
                      <a:tailEnd type="none" w="med" len="med"/>
                    </a:lnR>
                    <a:lnT w="11109" cap="flat" cmpd="sng" algn="ctr">
                      <a:solidFill>
                        <a:srgbClr val="CBD5DC"/>
                      </a:solidFill>
                      <a:prstDash val="solid"/>
                      <a:round/>
                      <a:headEnd type="none" w="med" len="med"/>
                      <a:tailEnd type="none" w="med" len="med"/>
                    </a:lnT>
                    <a:lnB w="11109" cap="flat" cmpd="sng" algn="ctr">
                      <a:solidFill>
                        <a:srgbClr val="CBD5DC"/>
                      </a:solidFill>
                      <a:prstDash val="solid"/>
                      <a:round/>
                      <a:headEnd type="none" w="med" len="med"/>
                      <a:tailEnd type="none" w="med" len="med"/>
                    </a:lnB>
                  </a:tcPr>
                </a:tc>
                <a:tc>
                  <a:txBody>
                    <a:bodyPr/>
                    <a:lstStyle/>
                    <a:p>
                      <a:pPr marL="0" indent="0" algn="l">
                        <a:buNone/>
                      </a:pPr>
                      <a:r>
                        <a:rPr lang="en-US" sz="1200" b="0" i="0" dirty="0">
                          <a:solidFill>
                            <a:srgbClr val="003A4A"/>
                          </a:solidFill>
                          <a:latin typeface="Montserrat" pitchFamily="34" charset="0"/>
                          <a:ea typeface="Montserrat" pitchFamily="34" charset="-122"/>
                          <a:cs typeface="Montserrat" pitchFamily="34" charset="-120"/>
                        </a:rPr>
                        <a:t>Faible</a:t>
                      </a:r>
                      <a:endParaRPr lang="en-US" sz="1200" b="0" i="0" dirty="0">
                        <a:latin typeface="Montserrat" charset="0"/>
                        <a:ea typeface="Montserrat" charset="0"/>
                        <a:cs typeface="Montserrat" charset="0"/>
                      </a:endParaRPr>
                    </a:p>
                  </a:txBody>
                  <a:tcPr marL="36576" marR="36576" marT="36576" marB="36576">
                    <a:lnL w="11109" cap="flat" cmpd="sng" algn="ctr">
                      <a:solidFill>
                        <a:srgbClr val="CBD5DC"/>
                      </a:solidFill>
                      <a:prstDash val="solid"/>
                      <a:round/>
                      <a:headEnd type="none" w="med" len="med"/>
                      <a:tailEnd type="none" w="med" len="med"/>
                    </a:lnL>
                    <a:lnR w="11109" cap="flat" cmpd="sng" algn="ctr">
                      <a:solidFill>
                        <a:srgbClr val="CBD5DC"/>
                      </a:solidFill>
                      <a:prstDash val="solid"/>
                      <a:round/>
                      <a:headEnd type="none" w="med" len="med"/>
                      <a:tailEnd type="none" w="med" len="med"/>
                    </a:lnR>
                    <a:lnT w="11109" cap="flat" cmpd="sng" algn="ctr">
                      <a:solidFill>
                        <a:srgbClr val="CBD5DC"/>
                      </a:solidFill>
                      <a:prstDash val="solid"/>
                      <a:round/>
                      <a:headEnd type="none" w="med" len="med"/>
                      <a:tailEnd type="none" w="med" len="med"/>
                    </a:lnT>
                    <a:lnB w="11109" cap="flat" cmpd="sng" algn="ctr">
                      <a:solidFill>
                        <a:srgbClr val="CBD5DC"/>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8" name="Title 7">
            <a:extLst>
              <a:ext uri="{FF2B5EF4-FFF2-40B4-BE49-F238E27FC236}">
                <a16:creationId xmlns:a16="http://schemas.microsoft.com/office/drawing/2014/main" id="{DDCA4F7F-16CC-7C19-17B6-4C335CBED273}"/>
              </a:ext>
            </a:extLst>
          </p:cNvPr>
          <p:cNvSpPr>
            <a:spLocks noGrp="1"/>
          </p:cNvSpPr>
          <p:nvPr>
            <p:ph type="title"/>
          </p:nvPr>
        </p:nvSpPr>
        <p:spPr>
          <a:xfrm>
            <a:off x="603253" y="539751"/>
            <a:ext cx="7977530" cy="717551"/>
          </a:xfrm>
        </p:spPr>
        <p:txBody>
          <a:bodyPr/>
          <a:lstStyle/>
          <a:p>
            <a:r>
              <a:rPr lang="en-GB" dirty="0" err="1"/>
              <a:t>Méthodes</a:t>
            </a:r>
            <a:r>
              <a:rPr lang="en-GB" dirty="0"/>
              <a:t> </a:t>
            </a:r>
            <a:r>
              <a:rPr lang="en-GB" dirty="0" err="1"/>
              <a:t>d’évaluation</a:t>
            </a:r>
            <a:r>
              <a:rPr lang="en-GB" dirty="0"/>
              <a:t> des </a:t>
            </a:r>
            <a:r>
              <a:rPr lang="en-GB" dirty="0" err="1"/>
              <a:t>risques</a:t>
            </a:r>
            <a:br>
              <a:rPr lang="en-GB" dirty="0"/>
            </a:br>
            <a:endParaRPr lang="en-GB" dirty="0"/>
          </a:p>
        </p:txBody>
      </p:sp>
    </p:spTree>
    <p:extLst>
      <p:ext uri="{BB962C8B-B14F-4D97-AF65-F5344CB8AC3E}">
        <p14:creationId xmlns:p14="http://schemas.microsoft.com/office/powerpoint/2010/main" val="3904543922"/>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FABAF52D-329F-4AD6-ADCC-5CFA8D20A5B2}">
  <we:reference id="wa200010215" version="2.0.0.0" store="en-US" storeType="OMEX"/>
  <we:alternateReferences>
    <we:reference id="wa200010215" version="2.0.0.0" store="" storeType="OMEX"/>
  </we:alternateReferences>
  <we:properties>
    <we:property name="bps.codex_control.document_id" value="&quot;681a3b2b-45e3-49de-8eb1-aea0a2771027&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2.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3.xml><?xml version="1.0" encoding="utf-8"?>
<ds:datastoreItem xmlns:ds="http://schemas.openxmlformats.org/officeDocument/2006/customXml" ds:itemID="{52D222F7-8FDC-41B9-84B8-564A9344FC5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178</TotalTime>
  <Words>1466</Words>
  <Application>Microsoft Office PowerPoint</Application>
  <PresentationFormat>Widescreen</PresentationFormat>
  <Paragraphs>184</Paragraphs>
  <Slides>16</Slides>
  <Notes>16</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16</vt:i4>
      </vt:variant>
    </vt:vector>
  </HeadingPairs>
  <TitlesOfParts>
    <vt:vector size="26" baseType="lpstr">
      <vt:lpstr>Aptos</vt:lpstr>
      <vt:lpstr>Arial</vt:lpstr>
      <vt:lpstr>Arial Rounded MT Bold</vt:lpstr>
      <vt:lpstr>Calibri</vt:lpstr>
      <vt:lpstr>Helvetica Neue</vt:lpstr>
      <vt:lpstr>Helvetica Neue Medium</vt:lpstr>
      <vt:lpstr>Montserrat</vt:lpstr>
      <vt:lpstr>Montserrat Regular</vt:lpstr>
      <vt:lpstr>Wingdings</vt:lpstr>
      <vt:lpstr>21_BasicWhite</vt:lpstr>
      <vt:lpstr>Gestion des risques de la chaîne d’approvisionnement</vt:lpstr>
      <vt:lpstr>Road Transportation Systems Engineering Development in the Sub-Saharan Africa – Modern EU Master Programme &amp; Capacity Building</vt:lpstr>
      <vt:lpstr>PowerPoint Presentation</vt:lpstr>
      <vt:lpstr>Objectifs d’apprentissage </vt:lpstr>
      <vt:lpstr>Pourquoi les chaînes d’approvisionnement sont vulnérables</vt:lpstr>
      <vt:lpstr>Pourquoi les chaînes d’approvisionnement sont vulnérables </vt:lpstr>
      <vt:lpstr>Pourquoi les chaînes d’approvisionnement sont vulnérables </vt:lpstr>
      <vt:lpstr>PowerPoint Presentation</vt:lpstr>
      <vt:lpstr>Méthodes d’évaluation des risques </vt:lpstr>
      <vt:lpstr>Méthodes d’évaluation des risques </vt:lpstr>
      <vt:lpstr>PowerPoint Presentation</vt:lpstr>
      <vt:lpstr>Stratégies d’atténuation des risques </vt:lpstr>
      <vt:lpstr>PowerPoint Presentation</vt:lpstr>
      <vt:lpstr>Contexte africain : risques typiques et réponses </vt:lpstr>
      <vt:lpstr>Contexte africain : risques typiques et réponses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Daniel Kaszubowski</dc:creator>
  <cp:lastModifiedBy>Wojciech Kustra</cp:lastModifiedBy>
  <cp:revision>30</cp:revision>
  <dcterms:modified xsi:type="dcterms:W3CDTF">2026-07-18T11:13:38Z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