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89" r:id="rId5"/>
  </p:sldMasterIdLst>
  <p:notesMasterIdLst>
    <p:notesMasterId r:id="rId42"/>
  </p:notesMasterIdLst>
  <p:handoutMasterIdLst>
    <p:handoutMasterId r:id="rId43"/>
  </p:handoutMasterIdLst>
  <p:sldIdLst>
    <p:sldId id="306" r:id="rId6"/>
    <p:sldId id="307" r:id="rId7"/>
    <p:sldId id="1785" r:id="rId8"/>
    <p:sldId id="1786" r:id="rId9"/>
    <p:sldId id="389" r:id="rId10"/>
    <p:sldId id="419" r:id="rId11"/>
    <p:sldId id="1784" r:id="rId12"/>
    <p:sldId id="1783" r:id="rId13"/>
    <p:sldId id="1760" r:id="rId14"/>
    <p:sldId id="1749" r:id="rId15"/>
    <p:sldId id="1732" r:id="rId16"/>
    <p:sldId id="1748" r:id="rId17"/>
    <p:sldId id="1761" r:id="rId18"/>
    <p:sldId id="1762" r:id="rId19"/>
    <p:sldId id="1764" r:id="rId20"/>
    <p:sldId id="1765" r:id="rId21"/>
    <p:sldId id="1766" r:id="rId22"/>
    <p:sldId id="1767" r:id="rId23"/>
    <p:sldId id="1768" r:id="rId24"/>
    <p:sldId id="1769" r:id="rId25"/>
    <p:sldId id="1771" r:id="rId26"/>
    <p:sldId id="1770" r:id="rId27"/>
    <p:sldId id="1665" r:id="rId28"/>
    <p:sldId id="1772" r:id="rId29"/>
    <p:sldId id="1773" r:id="rId30"/>
    <p:sldId id="1774" r:id="rId31"/>
    <p:sldId id="1775" r:id="rId32"/>
    <p:sldId id="1778" r:id="rId33"/>
    <p:sldId id="1776" r:id="rId34"/>
    <p:sldId id="1777" r:id="rId35"/>
    <p:sldId id="1780" r:id="rId36"/>
    <p:sldId id="1759" r:id="rId37"/>
    <p:sldId id="1781" r:id="rId38"/>
    <p:sldId id="659" r:id="rId39"/>
    <p:sldId id="1782" r:id="rId40"/>
    <p:sldId id="1787" r:id="rId41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20502"/>
    <a:srgbClr val="020603"/>
    <a:srgbClr val="010502"/>
    <a:srgbClr val="010401"/>
    <a:srgbClr val="D1FAE5"/>
    <a:srgbClr val="8D4309"/>
    <a:srgbClr val="214DD2"/>
    <a:srgbClr val="087C5A"/>
    <a:srgbClr val="DBEA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47" autoAdjust="0"/>
    <p:restoredTop sz="81443" autoAdjust="0"/>
  </p:normalViewPr>
  <p:slideViewPr>
    <p:cSldViewPr snapToGrid="0">
      <p:cViewPr varScale="1">
        <p:scale>
          <a:sx n="161" d="100"/>
          <a:sy n="161" d="100"/>
        </p:scale>
        <p:origin x="306" y="1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4548" y="9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15.12.2025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8047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FB358-6209-BCF4-B170-BD3132AB5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A82242-31D6-335C-973F-8DAA8B806E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51FF3D-93A4-9490-4F74-FC351E6864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2560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28088-C080-D540-B366-46859D041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D34F44-5365-E179-14E7-6C35DF5F60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ACA2CE-7EF4-2AF6-A384-7AE29E1471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T" dirty="0"/>
          </a:p>
        </p:txBody>
      </p:sp>
    </p:spTree>
    <p:extLst>
      <p:ext uri="{BB962C8B-B14F-4D97-AF65-F5344CB8AC3E}">
        <p14:creationId xmlns:p14="http://schemas.microsoft.com/office/powerpoint/2010/main" val="34825143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70396-F42A-17CC-B6ED-3F72B9A13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1BCC41-4741-7C62-D3AC-CDC4F5E0A9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0BAC51-F942-A929-A290-5FEF938C62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5770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FFF62-832C-13C2-06BD-6536BF511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13B928-5166-84A6-5AA8-5BA0E6996E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61561-6BE3-8F20-73EC-8B693E3CEB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9059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20E5C-6243-234A-71FC-36E3DA8E7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E64AC0-D481-B901-B830-AC01F7A237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E77E10-A2F7-3B77-F912-805AA36741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7179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FBF118-A438-9D94-F80C-17905B065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2AF4A0-1873-BF0D-8B09-97590E17E8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C004F9-AA00-0C79-7606-55FDE0B935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T" dirty="0"/>
          </a:p>
        </p:txBody>
      </p:sp>
    </p:spTree>
    <p:extLst>
      <p:ext uri="{BB962C8B-B14F-4D97-AF65-F5344CB8AC3E}">
        <p14:creationId xmlns:p14="http://schemas.microsoft.com/office/powerpoint/2010/main" val="8333276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1AB4B-7817-4EB3-3FDF-8DD8C7ADB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673AB9-D2B9-2B23-9732-540627F4C0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7BA9AB-3000-2C4D-827C-AAB0F5672A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401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34103-5B1C-2E63-60BC-F73248920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A36829-1C61-F795-39FC-DEAA083532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77AB6F-EF3A-9E65-0FB8-775A9F2B99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7423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0BDBC-C902-CDB7-E169-E73BC1131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26EC12-D3CF-D9C0-FA6B-B6674A3F01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441B13-369B-A17D-B5EA-243E06C8C1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5947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CE861-040F-A2C0-5239-C633EA589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0D2F4D-EBD7-A861-1FE2-10DF1DCE05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D62D87-72C1-8958-F5BF-C9C9CCDAEA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449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822932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DB514-4E84-6376-154E-970E58384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DD98D3-4ADB-C7CF-2BFF-9A3095C2FA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997B09-C6A1-A134-E643-3D0658E487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T" dirty="0"/>
          </a:p>
        </p:txBody>
      </p:sp>
    </p:spTree>
    <p:extLst>
      <p:ext uri="{BB962C8B-B14F-4D97-AF65-F5344CB8AC3E}">
        <p14:creationId xmlns:p14="http://schemas.microsoft.com/office/powerpoint/2010/main" val="10849960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08417-CB8C-FE1D-C7CB-6C0EE622E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880F27-B38A-4CA1-04D1-07E9BC84AF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D9C19E-E632-3FBC-F0DA-763A114129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6483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9AACB-38BC-639D-687D-B85CBA3F0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033CC3-8189-A8E3-7627-22F632A5AA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55B7C3-B8D3-29A5-ACF2-1E320DC85A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0600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9AACB-38BC-639D-687D-B85CBA3F0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033CC3-8189-A8E3-7627-22F632A5AA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55B7C3-B8D3-29A5-ACF2-1E320DC85A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515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F78A6-D507-752F-CC39-75660EDDA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39F87C-69EA-286C-8C55-2073AF1335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68C4AF-86BC-EA5C-DB66-63F1797445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T" dirty="0"/>
          </a:p>
        </p:txBody>
      </p:sp>
    </p:spTree>
    <p:extLst>
      <p:ext uri="{BB962C8B-B14F-4D97-AF65-F5344CB8AC3E}">
        <p14:creationId xmlns:p14="http://schemas.microsoft.com/office/powerpoint/2010/main" val="36622657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9AACB-38BC-639D-687D-B85CBA3F0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033CC3-8189-A8E3-7627-22F632A5AA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55B7C3-B8D3-29A5-ACF2-1E320DC85A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9804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9AACB-38BC-639D-687D-B85CBA3F0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033CC3-8189-A8E3-7627-22F632A5AA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55B7C3-B8D3-29A5-ACF2-1E320DC85A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899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620FC-3ABF-3D19-C587-B8998F6BF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8307F7-CF58-ED73-D9F5-CC150424EF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2993AB-3CFB-49B8-6E1A-D538EFE142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T" dirty="0"/>
          </a:p>
        </p:txBody>
      </p:sp>
    </p:spTree>
    <p:extLst>
      <p:ext uri="{BB962C8B-B14F-4D97-AF65-F5344CB8AC3E}">
        <p14:creationId xmlns:p14="http://schemas.microsoft.com/office/powerpoint/2010/main" val="4250308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9AACB-38BC-639D-687D-B85CBA3F0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033CC3-8189-A8E3-7627-22F632A5AA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55B7C3-B8D3-29A5-ACF2-1E320DC85A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3417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9AACB-38BC-639D-687D-B85CBA3F0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033CC3-8189-A8E3-7627-22F632A5AA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55B7C3-B8D3-29A5-ACF2-1E320DC85A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112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74A32-B793-0B7F-929D-7BD863AD9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8AD9EF-3AE0-5E7F-01FE-5B29AABCB4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842597-2777-50E3-F382-38A1186256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24898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9AACB-38BC-639D-687D-B85CBA3F0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033CC3-8189-A8E3-7627-22F632A5AA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55B7C3-B8D3-29A5-ACF2-1E320DC85A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966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BB257-9698-C5F6-5725-86715D58D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A0AF96-479D-F1B2-D30E-4D730C0376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F1D603-C576-E3CC-817F-2CF5AFC1AD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4011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9AACB-38BC-639D-687D-B85CBA3F0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033CC3-8189-A8E3-7627-22F632A5AA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55B7C3-B8D3-29A5-ACF2-1E320DC85A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76081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E6B9B-4905-540D-2506-5FD4C8409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57CC9D-5185-5B93-D4F6-1394A4DAA8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55477B-61B2-BB5E-1381-9280371333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T" dirty="0"/>
          </a:p>
        </p:txBody>
      </p:sp>
    </p:spTree>
    <p:extLst>
      <p:ext uri="{BB962C8B-B14F-4D97-AF65-F5344CB8AC3E}">
        <p14:creationId xmlns:p14="http://schemas.microsoft.com/office/powerpoint/2010/main" val="338061831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9AACB-38BC-639D-687D-B85CBA3F0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033CC3-8189-A8E3-7627-22F632A5AA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55B7C3-B8D3-29A5-ACF2-1E320DC85A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919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T" dirty="0"/>
          </a:p>
        </p:txBody>
      </p:sp>
    </p:spTree>
    <p:extLst>
      <p:ext uri="{BB962C8B-B14F-4D97-AF65-F5344CB8AC3E}">
        <p14:creationId xmlns:p14="http://schemas.microsoft.com/office/powerpoint/2010/main" val="42181106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T" dirty="0"/>
          </a:p>
        </p:txBody>
      </p:sp>
    </p:spTree>
    <p:extLst>
      <p:ext uri="{BB962C8B-B14F-4D97-AF65-F5344CB8AC3E}">
        <p14:creationId xmlns:p14="http://schemas.microsoft.com/office/powerpoint/2010/main" val="3251355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12A1B-6D59-72C5-0F73-1D42AE42A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2FA8B1-ABEA-5679-912B-C3A6816D6C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68B150-442D-F912-30CF-EA0C289959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57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01F7F-20E5-023B-9916-867884CF8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C3685E-5AD0-1076-F10C-77970CDF3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F79B28-302B-7019-7CA5-E8755EFC38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255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4B70F-65C0-AB1D-DD1F-ACB7A0E9FB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A13801-FF3D-471C-87B3-FEF7F35446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498D8C-82D7-BC64-E1B7-299329B5BD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6634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815CB-14E5-79AE-0971-E6AD0CF0E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9402A9-6A8F-F4CB-A27C-E204A81404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7008F5-626C-867B-E4FB-43A8BA9F93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754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12" Type="http://schemas.openxmlformats.org/officeDocument/2006/relationships/image" Target="../media/image12.tif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15.png"/><Relationship Id="rId9" Type="http://schemas.openxmlformats.org/officeDocument/2006/relationships/image" Target="../media/image9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en-US" dirty="0"/>
              <a:t>Potential of Future AI-Supported E-Learning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lang="en-US" dirty="0"/>
              <a:t>Focus on Transportation Engineering</a:t>
            </a:r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26397" y="809815"/>
            <a:ext cx="10745353" cy="0"/>
          </a:xfrm>
          <a:custGeom>
            <a:avLst/>
            <a:gdLst/>
            <a:ahLst/>
            <a:cxnLst/>
            <a:rect l="l" t="t" r="r" b="b"/>
            <a:pathLst>
              <a:path w="6659880">
                <a:moveTo>
                  <a:pt x="0" y="0"/>
                </a:moveTo>
                <a:lnTo>
                  <a:pt x="6659880" y="0"/>
                </a:lnTo>
              </a:path>
            </a:pathLst>
          </a:custGeom>
          <a:ln w="12192">
            <a:solidFill>
              <a:srgbClr val="FD001F"/>
            </a:solidFill>
          </a:ln>
        </p:spPr>
        <p:txBody>
          <a:bodyPr wrap="square" lIns="0" tIns="0" rIns="0" bIns="0" rtlCol="0"/>
          <a:lstStyle/>
          <a:p>
            <a:endParaRPr sz="3086"/>
          </a:p>
        </p:txBody>
      </p:sp>
      <p:sp>
        <p:nvSpPr>
          <p:cNvPr id="17" name="bg object 17"/>
          <p:cNvSpPr/>
          <p:nvPr/>
        </p:nvSpPr>
        <p:spPr>
          <a:xfrm>
            <a:off x="726397" y="6311890"/>
            <a:ext cx="10745353" cy="0"/>
          </a:xfrm>
          <a:custGeom>
            <a:avLst/>
            <a:gdLst/>
            <a:ahLst/>
            <a:cxnLst/>
            <a:rect l="l" t="t" r="r" b="b"/>
            <a:pathLst>
              <a:path w="6659880">
                <a:moveTo>
                  <a:pt x="0" y="0"/>
                </a:moveTo>
                <a:lnTo>
                  <a:pt x="6659880" y="0"/>
                </a:lnTo>
              </a:path>
            </a:pathLst>
          </a:custGeom>
          <a:ln w="12192">
            <a:solidFill>
              <a:srgbClr val="FD001F"/>
            </a:solidFill>
          </a:ln>
        </p:spPr>
        <p:txBody>
          <a:bodyPr wrap="square" lIns="0" tIns="0" rIns="0" bIns="0" rtlCol="0"/>
          <a:lstStyle/>
          <a:p>
            <a:endParaRPr sz="3086"/>
          </a:p>
        </p:txBody>
      </p:sp>
      <p:sp>
        <p:nvSpPr>
          <p:cNvPr id="18" name="bg object 18"/>
          <p:cNvSpPr/>
          <p:nvPr/>
        </p:nvSpPr>
        <p:spPr>
          <a:xfrm>
            <a:off x="5317352" y="6303237"/>
            <a:ext cx="1562420" cy="231049"/>
          </a:xfrm>
          <a:custGeom>
            <a:avLst/>
            <a:gdLst/>
            <a:ahLst/>
            <a:cxnLst/>
            <a:rect l="l" t="t" r="r" b="b"/>
            <a:pathLst>
              <a:path w="968375" h="179704">
                <a:moveTo>
                  <a:pt x="968375" y="0"/>
                </a:moveTo>
                <a:lnTo>
                  <a:pt x="0" y="0"/>
                </a:lnTo>
                <a:lnTo>
                  <a:pt x="0" y="179705"/>
                </a:lnTo>
                <a:lnTo>
                  <a:pt x="968375" y="179705"/>
                </a:lnTo>
                <a:lnTo>
                  <a:pt x="968375" y="0"/>
                </a:lnTo>
                <a:close/>
              </a:path>
            </a:pathLst>
          </a:custGeom>
          <a:solidFill>
            <a:srgbClr val="FD001F"/>
          </a:solidFill>
        </p:spPr>
        <p:txBody>
          <a:bodyPr wrap="square" lIns="0" tIns="0" rIns="0" bIns="0" rtlCol="0"/>
          <a:lstStyle/>
          <a:p>
            <a:endParaRPr sz="30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5908" y="449281"/>
            <a:ext cx="6474054" cy="276999"/>
          </a:xfrm>
        </p:spPr>
        <p:txBody>
          <a:bodyPr lIns="0" tIns="0" rIns="0" bIns="0"/>
          <a:lstStyle>
            <a:lvl1pPr>
              <a:defRPr sz="1800" b="0" i="1">
                <a:solidFill>
                  <a:srgbClr val="FD001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0"/>
            <a:ext cx="5303519" cy="130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19" cy="130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6AAF3A8D-1DAF-BBCD-0818-A3247E1778C5}"/>
              </a:ext>
            </a:extLst>
          </p:cNvPr>
          <p:cNvSpPr txBox="1">
            <a:spLocks/>
          </p:cNvSpPr>
          <p:nvPr userDrawn="1"/>
        </p:nvSpPr>
        <p:spPr>
          <a:xfrm>
            <a:off x="726470" y="6350540"/>
            <a:ext cx="4193488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 dirty="0">
                <a:solidFill>
                  <a:prstClr val="black"/>
                </a:solidFill>
              </a:rPr>
              <a:t>Advanced Topics and Case Studies</a:t>
            </a: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224B2A70-DF09-0798-88C6-610663BDD43B}"/>
              </a:ext>
            </a:extLst>
          </p:cNvPr>
          <p:cNvSpPr txBox="1">
            <a:spLocks/>
          </p:cNvSpPr>
          <p:nvPr userDrawn="1"/>
        </p:nvSpPr>
        <p:spPr>
          <a:xfrm>
            <a:off x="6879772" y="6343524"/>
            <a:ext cx="45857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 b="1" dirty="0">
                <a:solidFill>
                  <a:prstClr val="black"/>
                </a:solidFill>
              </a:rPr>
              <a:t>Introduction to Traffic Signal Simulations</a:t>
            </a:r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DDE58B8E-5C70-D12D-817D-485E18761AB2}"/>
              </a:ext>
            </a:extLst>
          </p:cNvPr>
          <p:cNvSpPr txBox="1">
            <a:spLocks/>
          </p:cNvSpPr>
          <p:nvPr userDrawn="1"/>
        </p:nvSpPr>
        <p:spPr>
          <a:xfrm>
            <a:off x="5317352" y="6340574"/>
            <a:ext cx="1562420" cy="185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ctr" defTabSz="1175644" hangingPunct="1">
              <a:lnSpc>
                <a:spcPts val="1408"/>
              </a:lnSpc>
              <a:spcBef>
                <a:spcPts val="0"/>
              </a:spcBef>
            </a:pPr>
            <a:fld id="{6C52A684-13D4-48DF-8BDF-CFC59B1976BD}" type="slidenum">
              <a:rPr lang="en-AT" sz="1540" i="0" spc="-64" smtClean="0">
                <a:solidFill>
                  <a:schemeClr val="bg1"/>
                </a:solidFill>
              </a:rPr>
              <a:t>‹#›</a:t>
            </a:fld>
            <a:endParaRPr lang="en-GB" sz="1540" i="0" spc="-1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780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-fun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8426" r="28460"/>
          <a:stretch/>
        </p:blipFill>
        <p:spPr>
          <a:xfrm>
            <a:off x="6901331" y="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pic>
        <p:nvPicPr>
          <p:cNvPr id="13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5579A081-27D5-3F5C-43AA-86A9D68BD6A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65" t="65044" r="28978" b="3188"/>
          <a:stretch/>
        </p:blipFill>
        <p:spPr bwMode="auto">
          <a:xfrm>
            <a:off x="4000500" y="1723712"/>
            <a:ext cx="4430404" cy="186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7CB61F98-1A16-106B-4268-5457A0D78B3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293999" y="4014620"/>
            <a:ext cx="8278641" cy="2379574"/>
            <a:chOff x="1045728" y="6649809"/>
            <a:chExt cx="21226948" cy="6101374"/>
          </a:xfrm>
        </p:grpSpPr>
        <p:pic>
          <p:nvPicPr>
            <p:cNvPr id="1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45E5B6F9-E1BE-7A87-11BD-B196F1FAA0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2243956" y="6777163"/>
              <a:ext cx="1886759" cy="218593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1A2BAF17-15E6-B137-65BE-6D69B85411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5993741" y="9584907"/>
              <a:ext cx="3166276" cy="31662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0EBBA97C-5B79-8B3A-DF82-D24D673696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675088" y="9910367"/>
              <a:ext cx="2478089" cy="2499601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1107AB8A-0E53-1E41-5C53-1E789F3A75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16300672" y="6784238"/>
              <a:ext cx="1886758" cy="2182731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9" name="universite-de-dschang (1).jpg" descr="universite-de-dschang (1).jpg">
              <a:extLst>
                <a:ext uri="{FF2B5EF4-FFF2-40B4-BE49-F238E27FC236}">
                  <a16:creationId xmlns:a16="http://schemas.microsoft.com/office/drawing/2014/main" id="{DC0C0ACE-6864-2891-C855-D4708B0C05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rcRect l="17180" t="13137" r="27766" b="10934"/>
            <a:stretch>
              <a:fillRect/>
            </a:stretch>
          </p:blipFill>
          <p:spPr>
            <a:xfrm>
              <a:off x="6927851" y="6649809"/>
              <a:ext cx="3166143" cy="2446571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0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2AAE2263-FA45-CC8B-168F-BEE9C7821B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10991615" y="10271203"/>
              <a:ext cx="6291360" cy="1785944"/>
            </a:xfrm>
            <a:prstGeom prst="rect">
              <a:avLst/>
            </a:prstGeom>
          </p:spPr>
        </p:pic>
        <p:pic>
          <p:nvPicPr>
            <p:cNvPr id="21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9149AE31-87B6-AC27-2AD5-4753DCADEA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1045728" y="6791313"/>
              <a:ext cx="3727831" cy="2161378"/>
            </a:xfrm>
            <a:prstGeom prst="rect">
              <a:avLst/>
            </a:prstGeom>
          </p:spPr>
        </p:pic>
        <p:pic>
          <p:nvPicPr>
            <p:cNvPr id="22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E0FA0603-A5BF-47D7-4A2A-CD577718A1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19102586" y="10228752"/>
              <a:ext cx="3170090" cy="18615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83897609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1">
                <a:solidFill>
                  <a:srgbClr val="FD001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68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93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86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6328">
              <a:lnSpc>
                <a:spcPts val="1408"/>
              </a:lnSpc>
            </a:pPr>
            <a:r>
              <a:rPr lang="fr-FR"/>
              <a:t>Notions</a:t>
            </a:r>
            <a:r>
              <a:rPr lang="fr-FR" spc="26"/>
              <a:t> </a:t>
            </a:r>
            <a:r>
              <a:rPr lang="fr-FR"/>
              <a:t>de</a:t>
            </a:r>
            <a:r>
              <a:rPr lang="fr-FR" spc="26"/>
              <a:t> </a:t>
            </a:r>
            <a:r>
              <a:rPr lang="fr-FR"/>
              <a:t>base</a:t>
            </a:r>
            <a:r>
              <a:rPr lang="fr-FR" spc="32"/>
              <a:t> </a:t>
            </a:r>
            <a:r>
              <a:rPr lang="fr-FR"/>
              <a:t>du</a:t>
            </a:r>
            <a:r>
              <a:rPr lang="fr-FR" spc="26"/>
              <a:t> </a:t>
            </a:r>
            <a:r>
              <a:rPr lang="fr-FR"/>
              <a:t>GPS</a:t>
            </a:r>
            <a:r>
              <a:rPr lang="fr-FR" spc="26"/>
              <a:t> </a:t>
            </a:r>
            <a:r>
              <a:rPr lang="fr-FR" spc="-45"/>
              <a:t>-</a:t>
            </a:r>
            <a:r>
              <a:rPr lang="fr-FR" spc="-13"/>
              <a:t>1.0.0fr</a:t>
            </a:r>
            <a:endParaRPr lang="fr-FR" spc="-13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54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03685">
              <a:lnSpc>
                <a:spcPts val="1633"/>
              </a:lnSpc>
            </a:pPr>
            <a:fld id="{81D60167-4931-47E6-BA6A-407CBD079E47}" type="slidenum">
              <a:rPr lang="en-AT" spc="-64" smtClean="0"/>
              <a:pPr marL="103685">
                <a:lnSpc>
                  <a:spcPts val="1633"/>
                </a:lnSpc>
              </a:pPr>
              <a:t>‹#›</a:t>
            </a:fld>
            <a:endParaRPr lang="en-AT" spc="-64" dirty="0"/>
          </a:p>
        </p:txBody>
      </p:sp>
    </p:spTree>
    <p:extLst>
      <p:ext uri="{BB962C8B-B14F-4D97-AF65-F5344CB8AC3E}">
        <p14:creationId xmlns:p14="http://schemas.microsoft.com/office/powerpoint/2010/main" val="26331769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26397" y="809815"/>
            <a:ext cx="10745353" cy="0"/>
          </a:xfrm>
          <a:custGeom>
            <a:avLst/>
            <a:gdLst/>
            <a:ahLst/>
            <a:cxnLst/>
            <a:rect l="l" t="t" r="r" b="b"/>
            <a:pathLst>
              <a:path w="6659880">
                <a:moveTo>
                  <a:pt x="0" y="0"/>
                </a:moveTo>
                <a:lnTo>
                  <a:pt x="6659880" y="0"/>
                </a:lnTo>
              </a:path>
            </a:pathLst>
          </a:custGeom>
          <a:ln w="12192">
            <a:solidFill>
              <a:srgbClr val="FD001F"/>
            </a:solidFill>
          </a:ln>
        </p:spPr>
        <p:txBody>
          <a:bodyPr wrap="square" lIns="0" tIns="0" rIns="0" bIns="0" rtlCol="0"/>
          <a:lstStyle/>
          <a:p>
            <a:endParaRPr sz="30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5908" y="449281"/>
            <a:ext cx="6474054" cy="276999"/>
          </a:xfrm>
        </p:spPr>
        <p:txBody>
          <a:bodyPr lIns="0" tIns="0" rIns="0" bIns="0"/>
          <a:lstStyle>
            <a:lvl1pPr>
              <a:defRPr sz="1800" b="0" i="1">
                <a:solidFill>
                  <a:srgbClr val="FD001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05907" y="1264077"/>
            <a:ext cx="5343989" cy="168188"/>
          </a:xfrm>
        </p:spPr>
        <p:txBody>
          <a:bodyPr lIns="0" tIns="0" rIns="0" bIns="0"/>
          <a:lstStyle>
            <a:lvl1pPr>
              <a:defRPr sz="1093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2" name="bg object 17">
            <a:extLst>
              <a:ext uri="{FF2B5EF4-FFF2-40B4-BE49-F238E27FC236}">
                <a16:creationId xmlns:a16="http://schemas.microsoft.com/office/drawing/2014/main" id="{70C76DF0-C2EC-1C00-DCD2-B6D936AB7F0C}"/>
              </a:ext>
            </a:extLst>
          </p:cNvPr>
          <p:cNvSpPr/>
          <p:nvPr userDrawn="1"/>
        </p:nvSpPr>
        <p:spPr>
          <a:xfrm>
            <a:off x="726397" y="6311890"/>
            <a:ext cx="10745353" cy="0"/>
          </a:xfrm>
          <a:custGeom>
            <a:avLst/>
            <a:gdLst/>
            <a:ahLst/>
            <a:cxnLst/>
            <a:rect l="l" t="t" r="r" b="b"/>
            <a:pathLst>
              <a:path w="6659880">
                <a:moveTo>
                  <a:pt x="0" y="0"/>
                </a:moveTo>
                <a:lnTo>
                  <a:pt x="6659880" y="0"/>
                </a:lnTo>
              </a:path>
            </a:pathLst>
          </a:custGeom>
          <a:ln w="12192">
            <a:solidFill>
              <a:srgbClr val="FD001F"/>
            </a:solidFill>
          </a:ln>
        </p:spPr>
        <p:txBody>
          <a:bodyPr wrap="square" lIns="0" tIns="0" rIns="0" bIns="0" rtlCol="0"/>
          <a:lstStyle/>
          <a:p>
            <a:endParaRPr sz="3086"/>
          </a:p>
        </p:txBody>
      </p:sp>
      <p:sp>
        <p:nvSpPr>
          <p:cNvPr id="13" name="bg object 18">
            <a:extLst>
              <a:ext uri="{FF2B5EF4-FFF2-40B4-BE49-F238E27FC236}">
                <a16:creationId xmlns:a16="http://schemas.microsoft.com/office/drawing/2014/main" id="{E7C96158-3CD3-2A9E-39A7-4F57AE3FE8E4}"/>
              </a:ext>
            </a:extLst>
          </p:cNvPr>
          <p:cNvSpPr/>
          <p:nvPr userDrawn="1"/>
        </p:nvSpPr>
        <p:spPr>
          <a:xfrm>
            <a:off x="5317352" y="6303237"/>
            <a:ext cx="1562420" cy="231049"/>
          </a:xfrm>
          <a:custGeom>
            <a:avLst/>
            <a:gdLst/>
            <a:ahLst/>
            <a:cxnLst/>
            <a:rect l="l" t="t" r="r" b="b"/>
            <a:pathLst>
              <a:path w="968375" h="179704">
                <a:moveTo>
                  <a:pt x="968375" y="0"/>
                </a:moveTo>
                <a:lnTo>
                  <a:pt x="0" y="0"/>
                </a:lnTo>
                <a:lnTo>
                  <a:pt x="0" y="179705"/>
                </a:lnTo>
                <a:lnTo>
                  <a:pt x="968375" y="179705"/>
                </a:lnTo>
                <a:lnTo>
                  <a:pt x="968375" y="0"/>
                </a:lnTo>
                <a:close/>
              </a:path>
            </a:pathLst>
          </a:custGeom>
          <a:solidFill>
            <a:srgbClr val="FD001F"/>
          </a:solidFill>
        </p:spPr>
        <p:txBody>
          <a:bodyPr wrap="square" lIns="0" tIns="0" rIns="0" bIns="0" rtlCol="0"/>
          <a:lstStyle/>
          <a:p>
            <a:endParaRPr sz="3086"/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50F28BFD-0175-7CD7-F7A6-3B3C9ACE088C}"/>
              </a:ext>
            </a:extLst>
          </p:cNvPr>
          <p:cNvSpPr txBox="1">
            <a:spLocks/>
          </p:cNvSpPr>
          <p:nvPr userDrawn="1"/>
        </p:nvSpPr>
        <p:spPr>
          <a:xfrm>
            <a:off x="726470" y="6350540"/>
            <a:ext cx="394263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 dirty="0">
                <a:solidFill>
                  <a:prstClr val="black"/>
                </a:solidFill>
              </a:rPr>
              <a:t>Advanced Topics and Case Studies</a:t>
            </a:r>
          </a:p>
        </p:txBody>
      </p:sp>
      <p:sp>
        <p:nvSpPr>
          <p:cNvPr id="15" name="object 6">
            <a:extLst>
              <a:ext uri="{FF2B5EF4-FFF2-40B4-BE49-F238E27FC236}">
                <a16:creationId xmlns:a16="http://schemas.microsoft.com/office/drawing/2014/main" id="{9D0DAE9E-C336-8508-0DF3-6E0059E98749}"/>
              </a:ext>
            </a:extLst>
          </p:cNvPr>
          <p:cNvSpPr txBox="1">
            <a:spLocks/>
          </p:cNvSpPr>
          <p:nvPr userDrawn="1"/>
        </p:nvSpPr>
        <p:spPr>
          <a:xfrm>
            <a:off x="6942966" y="6343524"/>
            <a:ext cx="452256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 b="1" dirty="0">
                <a:solidFill>
                  <a:prstClr val="black"/>
                </a:solidFill>
              </a:rPr>
              <a:t>Introduction to Traffic Signal Simulations</a:t>
            </a:r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id="{9DE235A9-BD93-D4A3-7089-64CA3D179496}"/>
              </a:ext>
            </a:extLst>
          </p:cNvPr>
          <p:cNvSpPr txBox="1">
            <a:spLocks/>
          </p:cNvSpPr>
          <p:nvPr userDrawn="1"/>
        </p:nvSpPr>
        <p:spPr>
          <a:xfrm>
            <a:off x="5317352" y="6340574"/>
            <a:ext cx="1562420" cy="185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ctr" defTabSz="1175644" hangingPunct="1">
              <a:lnSpc>
                <a:spcPts val="1408"/>
              </a:lnSpc>
              <a:spcBef>
                <a:spcPts val="0"/>
              </a:spcBef>
            </a:pPr>
            <a:fld id="{6C52A684-13D4-48DF-8BDF-CFC59B1976BD}" type="slidenum">
              <a:rPr lang="en-AT" sz="1540" i="0" spc="-64" smtClean="0">
                <a:solidFill>
                  <a:schemeClr val="bg1"/>
                </a:solidFill>
              </a:rPr>
              <a:t>‹#›</a:t>
            </a:fld>
            <a:endParaRPr lang="en-GB" sz="1540" i="0" spc="-1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9541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26397" y="809815"/>
            <a:ext cx="10745353" cy="0"/>
          </a:xfrm>
          <a:custGeom>
            <a:avLst/>
            <a:gdLst/>
            <a:ahLst/>
            <a:cxnLst/>
            <a:rect l="l" t="t" r="r" b="b"/>
            <a:pathLst>
              <a:path w="6659880">
                <a:moveTo>
                  <a:pt x="0" y="0"/>
                </a:moveTo>
                <a:lnTo>
                  <a:pt x="6659880" y="0"/>
                </a:lnTo>
              </a:path>
            </a:pathLst>
          </a:custGeom>
          <a:ln w="12192">
            <a:solidFill>
              <a:srgbClr val="FD001F"/>
            </a:solidFill>
          </a:ln>
        </p:spPr>
        <p:txBody>
          <a:bodyPr wrap="square" lIns="0" tIns="0" rIns="0" bIns="0" rtlCol="0"/>
          <a:lstStyle/>
          <a:p>
            <a:endParaRPr sz="3086"/>
          </a:p>
        </p:txBody>
      </p:sp>
      <p:sp>
        <p:nvSpPr>
          <p:cNvPr id="17" name="bg object 17"/>
          <p:cNvSpPr/>
          <p:nvPr/>
        </p:nvSpPr>
        <p:spPr>
          <a:xfrm>
            <a:off x="726397" y="6311890"/>
            <a:ext cx="10745353" cy="0"/>
          </a:xfrm>
          <a:custGeom>
            <a:avLst/>
            <a:gdLst/>
            <a:ahLst/>
            <a:cxnLst/>
            <a:rect l="l" t="t" r="r" b="b"/>
            <a:pathLst>
              <a:path w="6659880">
                <a:moveTo>
                  <a:pt x="0" y="0"/>
                </a:moveTo>
                <a:lnTo>
                  <a:pt x="6659880" y="0"/>
                </a:lnTo>
              </a:path>
            </a:pathLst>
          </a:custGeom>
          <a:ln w="12192">
            <a:solidFill>
              <a:srgbClr val="FD001F"/>
            </a:solidFill>
          </a:ln>
        </p:spPr>
        <p:txBody>
          <a:bodyPr wrap="square" lIns="0" tIns="0" rIns="0" bIns="0" rtlCol="0"/>
          <a:lstStyle/>
          <a:p>
            <a:endParaRPr sz="3086"/>
          </a:p>
        </p:txBody>
      </p:sp>
      <p:sp>
        <p:nvSpPr>
          <p:cNvPr id="18" name="bg object 18"/>
          <p:cNvSpPr/>
          <p:nvPr/>
        </p:nvSpPr>
        <p:spPr>
          <a:xfrm>
            <a:off x="5317352" y="6303237"/>
            <a:ext cx="1562420" cy="231049"/>
          </a:xfrm>
          <a:custGeom>
            <a:avLst/>
            <a:gdLst/>
            <a:ahLst/>
            <a:cxnLst/>
            <a:rect l="l" t="t" r="r" b="b"/>
            <a:pathLst>
              <a:path w="968375" h="179704">
                <a:moveTo>
                  <a:pt x="968375" y="0"/>
                </a:moveTo>
                <a:lnTo>
                  <a:pt x="0" y="0"/>
                </a:lnTo>
                <a:lnTo>
                  <a:pt x="0" y="179705"/>
                </a:lnTo>
                <a:lnTo>
                  <a:pt x="968375" y="179705"/>
                </a:lnTo>
                <a:lnTo>
                  <a:pt x="968375" y="0"/>
                </a:lnTo>
                <a:close/>
              </a:path>
            </a:pathLst>
          </a:custGeom>
          <a:solidFill>
            <a:srgbClr val="FD001F"/>
          </a:solidFill>
        </p:spPr>
        <p:txBody>
          <a:bodyPr wrap="square" lIns="0" tIns="0" rIns="0" bIns="0" rtlCol="0"/>
          <a:lstStyle/>
          <a:p>
            <a:endParaRPr sz="30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5908" y="449281"/>
            <a:ext cx="6474054" cy="276999"/>
          </a:xfrm>
        </p:spPr>
        <p:txBody>
          <a:bodyPr lIns="0" tIns="0" rIns="0" bIns="0"/>
          <a:lstStyle>
            <a:lvl1pPr>
              <a:defRPr sz="1800" b="0" i="1">
                <a:solidFill>
                  <a:srgbClr val="FD001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0"/>
            <a:ext cx="5303519" cy="130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19" cy="130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6AAF3A8D-1DAF-BBCD-0818-A3247E1778C5}"/>
              </a:ext>
            </a:extLst>
          </p:cNvPr>
          <p:cNvSpPr txBox="1">
            <a:spLocks/>
          </p:cNvSpPr>
          <p:nvPr userDrawn="1"/>
        </p:nvSpPr>
        <p:spPr>
          <a:xfrm>
            <a:off x="726470" y="6350540"/>
            <a:ext cx="3910266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 dirty="0">
                <a:solidFill>
                  <a:prstClr val="black"/>
                </a:solidFill>
              </a:rPr>
              <a:t>Advanced Topics and Case Studies</a:t>
            </a: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224B2A70-DF09-0798-88C6-610663BDD43B}"/>
              </a:ext>
            </a:extLst>
          </p:cNvPr>
          <p:cNvSpPr txBox="1">
            <a:spLocks/>
          </p:cNvSpPr>
          <p:nvPr userDrawn="1"/>
        </p:nvSpPr>
        <p:spPr>
          <a:xfrm>
            <a:off x="6879772" y="6343524"/>
            <a:ext cx="45857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 b="1" dirty="0">
                <a:solidFill>
                  <a:prstClr val="black"/>
                </a:solidFill>
              </a:rPr>
              <a:t>Introduction to Traffic Signal Simulations</a:t>
            </a:r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DDE58B8E-5C70-D12D-817D-485E18761AB2}"/>
              </a:ext>
            </a:extLst>
          </p:cNvPr>
          <p:cNvSpPr txBox="1">
            <a:spLocks/>
          </p:cNvSpPr>
          <p:nvPr userDrawn="1"/>
        </p:nvSpPr>
        <p:spPr>
          <a:xfrm>
            <a:off x="5317352" y="6340574"/>
            <a:ext cx="1562420" cy="185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ctr" defTabSz="1175644" hangingPunct="1">
              <a:lnSpc>
                <a:spcPts val="1408"/>
              </a:lnSpc>
              <a:spcBef>
                <a:spcPts val="0"/>
              </a:spcBef>
            </a:pPr>
            <a:fld id="{6C52A684-13D4-48DF-8BDF-CFC59B1976BD}" type="slidenum">
              <a:rPr lang="en-AT" sz="1540" i="0" spc="-64" smtClean="0">
                <a:solidFill>
                  <a:schemeClr val="bg1"/>
                </a:solidFill>
              </a:rPr>
              <a:t>‹#›</a:t>
            </a:fld>
            <a:endParaRPr lang="en-GB" sz="1540" i="0" spc="-1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3300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5908" y="449281"/>
            <a:ext cx="6474054" cy="276999"/>
          </a:xfrm>
        </p:spPr>
        <p:txBody>
          <a:bodyPr lIns="0" tIns="0" rIns="0" bIns="0"/>
          <a:lstStyle>
            <a:lvl1pPr>
              <a:defRPr sz="1800" b="0" i="1">
                <a:solidFill>
                  <a:srgbClr val="FD001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86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6328">
              <a:lnSpc>
                <a:spcPts val="1408"/>
              </a:lnSpc>
            </a:pPr>
            <a:r>
              <a:rPr lang="fr-FR"/>
              <a:t>Notions</a:t>
            </a:r>
            <a:r>
              <a:rPr lang="fr-FR" spc="26"/>
              <a:t> </a:t>
            </a:r>
            <a:r>
              <a:rPr lang="fr-FR"/>
              <a:t>de</a:t>
            </a:r>
            <a:r>
              <a:rPr lang="fr-FR" spc="26"/>
              <a:t> </a:t>
            </a:r>
            <a:r>
              <a:rPr lang="fr-FR"/>
              <a:t>base</a:t>
            </a:r>
            <a:r>
              <a:rPr lang="fr-FR" spc="32"/>
              <a:t> </a:t>
            </a:r>
            <a:r>
              <a:rPr lang="fr-FR"/>
              <a:t>du</a:t>
            </a:r>
            <a:r>
              <a:rPr lang="fr-FR" spc="26"/>
              <a:t> </a:t>
            </a:r>
            <a:r>
              <a:rPr lang="fr-FR"/>
              <a:t>GPS</a:t>
            </a:r>
            <a:r>
              <a:rPr lang="fr-FR" spc="26"/>
              <a:t> </a:t>
            </a:r>
            <a:r>
              <a:rPr lang="fr-FR" spc="-45"/>
              <a:t>-</a:t>
            </a:r>
            <a:r>
              <a:rPr lang="fr-FR" spc="-13"/>
              <a:t>1.0.0fr</a:t>
            </a:r>
            <a:endParaRPr lang="fr-FR" spc="-13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54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03685">
              <a:lnSpc>
                <a:spcPts val="1633"/>
              </a:lnSpc>
            </a:pPr>
            <a:fld id="{81D60167-4931-47E6-BA6A-407CBD079E47}" type="slidenum">
              <a:rPr lang="en-AT" spc="-64" smtClean="0"/>
              <a:pPr marL="103685">
                <a:lnSpc>
                  <a:spcPts val="1633"/>
                </a:lnSpc>
              </a:pPr>
              <a:t>‹#›</a:t>
            </a:fld>
            <a:endParaRPr lang="en-AT" spc="-64" dirty="0"/>
          </a:p>
        </p:txBody>
      </p:sp>
    </p:spTree>
    <p:extLst>
      <p:ext uri="{BB962C8B-B14F-4D97-AF65-F5344CB8AC3E}">
        <p14:creationId xmlns:p14="http://schemas.microsoft.com/office/powerpoint/2010/main" val="2219344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g object 18"/>
          <p:cNvSpPr/>
          <p:nvPr/>
        </p:nvSpPr>
        <p:spPr>
          <a:xfrm>
            <a:off x="726397" y="809815"/>
            <a:ext cx="10745353" cy="0"/>
          </a:xfrm>
          <a:custGeom>
            <a:avLst/>
            <a:gdLst/>
            <a:ahLst/>
            <a:cxnLst/>
            <a:rect l="l" t="t" r="r" b="b"/>
            <a:pathLst>
              <a:path w="6659880">
                <a:moveTo>
                  <a:pt x="0" y="0"/>
                </a:moveTo>
                <a:lnTo>
                  <a:pt x="6659880" y="0"/>
                </a:lnTo>
              </a:path>
            </a:pathLst>
          </a:custGeom>
          <a:ln w="12192">
            <a:solidFill>
              <a:srgbClr val="FD001F"/>
            </a:solidFill>
          </a:ln>
        </p:spPr>
        <p:txBody>
          <a:bodyPr wrap="square" lIns="0" tIns="0" rIns="0" bIns="0" rtlCol="0"/>
          <a:lstStyle/>
          <a:p>
            <a:endParaRPr sz="3086"/>
          </a:p>
        </p:txBody>
      </p:sp>
      <p:sp>
        <p:nvSpPr>
          <p:cNvPr id="5" name="bg object 17">
            <a:extLst>
              <a:ext uri="{FF2B5EF4-FFF2-40B4-BE49-F238E27FC236}">
                <a16:creationId xmlns:a16="http://schemas.microsoft.com/office/drawing/2014/main" id="{74C6E545-07BF-151F-1AE9-D43D402FDBCC}"/>
              </a:ext>
            </a:extLst>
          </p:cNvPr>
          <p:cNvSpPr/>
          <p:nvPr userDrawn="1"/>
        </p:nvSpPr>
        <p:spPr>
          <a:xfrm>
            <a:off x="726397" y="6311890"/>
            <a:ext cx="10745353" cy="0"/>
          </a:xfrm>
          <a:custGeom>
            <a:avLst/>
            <a:gdLst/>
            <a:ahLst/>
            <a:cxnLst/>
            <a:rect l="l" t="t" r="r" b="b"/>
            <a:pathLst>
              <a:path w="6659880">
                <a:moveTo>
                  <a:pt x="0" y="0"/>
                </a:moveTo>
                <a:lnTo>
                  <a:pt x="6659880" y="0"/>
                </a:lnTo>
              </a:path>
            </a:pathLst>
          </a:custGeom>
          <a:ln w="12192">
            <a:solidFill>
              <a:srgbClr val="FD001F"/>
            </a:solidFill>
          </a:ln>
        </p:spPr>
        <p:txBody>
          <a:bodyPr wrap="square" lIns="0" tIns="0" rIns="0" bIns="0" rtlCol="0"/>
          <a:lstStyle/>
          <a:p>
            <a:endParaRPr sz="3086"/>
          </a:p>
        </p:txBody>
      </p:sp>
      <p:sp>
        <p:nvSpPr>
          <p:cNvPr id="6" name="bg object 18">
            <a:extLst>
              <a:ext uri="{FF2B5EF4-FFF2-40B4-BE49-F238E27FC236}">
                <a16:creationId xmlns:a16="http://schemas.microsoft.com/office/drawing/2014/main" id="{4937A292-7857-5FAD-1953-434A7A24D838}"/>
              </a:ext>
            </a:extLst>
          </p:cNvPr>
          <p:cNvSpPr/>
          <p:nvPr userDrawn="1"/>
        </p:nvSpPr>
        <p:spPr>
          <a:xfrm>
            <a:off x="5317352" y="6303237"/>
            <a:ext cx="1562420" cy="231049"/>
          </a:xfrm>
          <a:custGeom>
            <a:avLst/>
            <a:gdLst/>
            <a:ahLst/>
            <a:cxnLst/>
            <a:rect l="l" t="t" r="r" b="b"/>
            <a:pathLst>
              <a:path w="968375" h="179704">
                <a:moveTo>
                  <a:pt x="968375" y="0"/>
                </a:moveTo>
                <a:lnTo>
                  <a:pt x="0" y="0"/>
                </a:lnTo>
                <a:lnTo>
                  <a:pt x="0" y="179705"/>
                </a:lnTo>
                <a:lnTo>
                  <a:pt x="968375" y="179705"/>
                </a:lnTo>
                <a:lnTo>
                  <a:pt x="968375" y="0"/>
                </a:lnTo>
                <a:close/>
              </a:path>
            </a:pathLst>
          </a:custGeom>
          <a:solidFill>
            <a:srgbClr val="FD001F"/>
          </a:solidFill>
        </p:spPr>
        <p:txBody>
          <a:bodyPr wrap="square" lIns="0" tIns="0" rIns="0" bIns="0" rtlCol="0"/>
          <a:lstStyle/>
          <a:p>
            <a:endParaRPr sz="3086"/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4B530D6E-94DC-CC9A-9A3E-E1D1008477F9}"/>
              </a:ext>
            </a:extLst>
          </p:cNvPr>
          <p:cNvSpPr txBox="1">
            <a:spLocks/>
          </p:cNvSpPr>
          <p:nvPr userDrawn="1"/>
        </p:nvSpPr>
        <p:spPr>
          <a:xfrm>
            <a:off x="726470" y="6350540"/>
            <a:ext cx="403973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 dirty="0">
                <a:solidFill>
                  <a:prstClr val="black"/>
                </a:solidFill>
              </a:rPr>
              <a:t>Advanced Topics and Case Studies</a:t>
            </a:r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EE091C61-065C-4768-6F2B-AF76244EB662}"/>
              </a:ext>
            </a:extLst>
          </p:cNvPr>
          <p:cNvSpPr txBox="1">
            <a:spLocks/>
          </p:cNvSpPr>
          <p:nvPr userDrawn="1"/>
        </p:nvSpPr>
        <p:spPr>
          <a:xfrm>
            <a:off x="6967242" y="6343524"/>
            <a:ext cx="449828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r" defTabSz="1175644" hangingPunct="1">
              <a:lnSpc>
                <a:spcPts val="1408"/>
              </a:lnSpc>
              <a:spcBef>
                <a:spcPts val="0"/>
              </a:spcBef>
            </a:pPr>
            <a:r>
              <a:rPr lang="en-US" b="1" dirty="0">
                <a:solidFill>
                  <a:prstClr val="black"/>
                </a:solidFill>
              </a:rPr>
              <a:t>Introduction to Traffic Signal Simulations</a:t>
            </a: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26313B61-472B-AB8F-950F-EC438C6309F3}"/>
              </a:ext>
            </a:extLst>
          </p:cNvPr>
          <p:cNvSpPr txBox="1">
            <a:spLocks/>
          </p:cNvSpPr>
          <p:nvPr userDrawn="1"/>
        </p:nvSpPr>
        <p:spPr>
          <a:xfrm>
            <a:off x="5317352" y="6340574"/>
            <a:ext cx="1562420" cy="185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86" b="0" i="1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/>
                <a:ea typeface="+mn-ea"/>
                <a:cs typeface="Calibri"/>
                <a:sym typeface="Helvetica Neue"/>
              </a:defRPr>
            </a:lvl1pPr>
            <a:lvl2pPr marL="0" marR="0" indent="22858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77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66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54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43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31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20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09" algn="l" defTabSz="1219108" rtl="0" fontAlgn="auto" latinLnBrk="0" hangingPunct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6328" algn="ctr" defTabSz="1175644" hangingPunct="1">
              <a:lnSpc>
                <a:spcPts val="1408"/>
              </a:lnSpc>
              <a:spcBef>
                <a:spcPts val="0"/>
              </a:spcBef>
            </a:pPr>
            <a:fld id="{6C52A684-13D4-48DF-8BDF-CFC59B1976BD}" type="slidenum">
              <a:rPr lang="en-AT" sz="1540" i="0" spc="-64" smtClean="0">
                <a:solidFill>
                  <a:schemeClr val="bg1"/>
                </a:solidFill>
              </a:rPr>
              <a:t>‹#›</a:t>
            </a:fld>
            <a:endParaRPr lang="en-GB" sz="1540" i="0" spc="-1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998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288072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  <p:sldLayoutId id="2147483695" r:id="rId10"/>
    <p:sldLayoutId id="2147483696" r:id="rId11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5908" y="449281"/>
            <a:ext cx="647405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FD001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05907" y="1264077"/>
            <a:ext cx="5343989" cy="130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842375" y="6355949"/>
            <a:ext cx="2650479" cy="1795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86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6328">
              <a:lnSpc>
                <a:spcPts val="1408"/>
              </a:lnSpc>
            </a:pPr>
            <a:r>
              <a:rPr lang="fr-FR"/>
              <a:t>Notions</a:t>
            </a:r>
            <a:r>
              <a:rPr lang="fr-FR" spc="26"/>
              <a:t> </a:t>
            </a:r>
            <a:r>
              <a:rPr lang="fr-FR"/>
              <a:t>de</a:t>
            </a:r>
            <a:r>
              <a:rPr lang="fr-FR" spc="26"/>
              <a:t> </a:t>
            </a:r>
            <a:r>
              <a:rPr lang="fr-FR"/>
              <a:t>base</a:t>
            </a:r>
            <a:r>
              <a:rPr lang="fr-FR" spc="32"/>
              <a:t> </a:t>
            </a:r>
            <a:r>
              <a:rPr lang="fr-FR"/>
              <a:t>du</a:t>
            </a:r>
            <a:r>
              <a:rPr lang="fr-FR" spc="26"/>
              <a:t> </a:t>
            </a:r>
            <a:r>
              <a:rPr lang="fr-FR"/>
              <a:t>GPS</a:t>
            </a:r>
            <a:r>
              <a:rPr lang="fr-FR" spc="26"/>
              <a:t> </a:t>
            </a:r>
            <a:r>
              <a:rPr lang="fr-FR" spc="-45"/>
              <a:t>-</a:t>
            </a:r>
            <a:r>
              <a:rPr lang="fr-FR" spc="-13"/>
              <a:t>1.0.0fr</a:t>
            </a:r>
            <a:endParaRPr lang="fr-FR" spc="-13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1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902361" y="6317876"/>
            <a:ext cx="405717" cy="2051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4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03685">
              <a:lnSpc>
                <a:spcPts val="1633"/>
              </a:lnSpc>
            </a:pPr>
            <a:fld id="{81D60167-4931-47E6-BA6A-407CBD079E47}" type="slidenum">
              <a:rPr lang="en-AT" spc="-64" smtClean="0"/>
              <a:pPr marL="103685">
                <a:lnSpc>
                  <a:spcPts val="1633"/>
                </a:lnSpc>
              </a:pPr>
              <a:t>‹#›</a:t>
            </a:fld>
            <a:endParaRPr lang="en-AT" spc="-64" dirty="0"/>
          </a:p>
        </p:txBody>
      </p:sp>
    </p:spTree>
    <p:extLst>
      <p:ext uri="{BB962C8B-B14F-4D97-AF65-F5344CB8AC3E}">
        <p14:creationId xmlns:p14="http://schemas.microsoft.com/office/powerpoint/2010/main" val="3340033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87822">
        <a:defRPr>
          <a:latin typeface="+mn-lt"/>
          <a:ea typeface="+mn-ea"/>
          <a:cs typeface="+mn-cs"/>
        </a:defRPr>
      </a:lvl2pPr>
      <a:lvl3pPr marL="1175644">
        <a:defRPr>
          <a:latin typeface="+mn-lt"/>
          <a:ea typeface="+mn-ea"/>
          <a:cs typeface="+mn-cs"/>
        </a:defRPr>
      </a:lvl3pPr>
      <a:lvl4pPr marL="1763466">
        <a:defRPr>
          <a:latin typeface="+mn-lt"/>
          <a:ea typeface="+mn-ea"/>
          <a:cs typeface="+mn-cs"/>
        </a:defRPr>
      </a:lvl4pPr>
      <a:lvl5pPr marL="2351288">
        <a:defRPr>
          <a:latin typeface="+mn-lt"/>
          <a:ea typeface="+mn-ea"/>
          <a:cs typeface="+mn-cs"/>
        </a:defRPr>
      </a:lvl5pPr>
      <a:lvl6pPr marL="2939110">
        <a:defRPr>
          <a:latin typeface="+mn-lt"/>
          <a:ea typeface="+mn-ea"/>
          <a:cs typeface="+mn-cs"/>
        </a:defRPr>
      </a:lvl6pPr>
      <a:lvl7pPr marL="3526932">
        <a:defRPr>
          <a:latin typeface="+mn-lt"/>
          <a:ea typeface="+mn-ea"/>
          <a:cs typeface="+mn-cs"/>
        </a:defRPr>
      </a:lvl7pPr>
      <a:lvl8pPr marL="4114754">
        <a:defRPr>
          <a:latin typeface="+mn-lt"/>
          <a:ea typeface="+mn-ea"/>
          <a:cs typeface="+mn-cs"/>
        </a:defRPr>
      </a:lvl8pPr>
      <a:lvl9pPr marL="470257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87822">
        <a:defRPr>
          <a:latin typeface="+mn-lt"/>
          <a:ea typeface="+mn-ea"/>
          <a:cs typeface="+mn-cs"/>
        </a:defRPr>
      </a:lvl2pPr>
      <a:lvl3pPr marL="1175644">
        <a:defRPr>
          <a:latin typeface="+mn-lt"/>
          <a:ea typeface="+mn-ea"/>
          <a:cs typeface="+mn-cs"/>
        </a:defRPr>
      </a:lvl3pPr>
      <a:lvl4pPr marL="1763466">
        <a:defRPr>
          <a:latin typeface="+mn-lt"/>
          <a:ea typeface="+mn-ea"/>
          <a:cs typeface="+mn-cs"/>
        </a:defRPr>
      </a:lvl4pPr>
      <a:lvl5pPr marL="2351288">
        <a:defRPr>
          <a:latin typeface="+mn-lt"/>
          <a:ea typeface="+mn-ea"/>
          <a:cs typeface="+mn-cs"/>
        </a:defRPr>
      </a:lvl5pPr>
      <a:lvl6pPr marL="2939110">
        <a:defRPr>
          <a:latin typeface="+mn-lt"/>
          <a:ea typeface="+mn-ea"/>
          <a:cs typeface="+mn-cs"/>
        </a:defRPr>
      </a:lvl6pPr>
      <a:lvl7pPr marL="3526932">
        <a:defRPr>
          <a:latin typeface="+mn-lt"/>
          <a:ea typeface="+mn-ea"/>
          <a:cs typeface="+mn-cs"/>
        </a:defRPr>
      </a:lvl7pPr>
      <a:lvl8pPr marL="4114754">
        <a:defRPr>
          <a:latin typeface="+mn-lt"/>
          <a:ea typeface="+mn-ea"/>
          <a:cs typeface="+mn-cs"/>
        </a:defRPr>
      </a:lvl8pPr>
      <a:lvl9pPr marL="470257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toru-hishida/uxsim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www.youtube.com/watch?v=ccc2mnGX_Mg" TargetMode="External"/><Relationship Id="rId5" Type="http://schemas.openxmlformats.org/officeDocument/2006/relationships/hyperlink" Target="https://toruseo.jp/UXsim/docs/" TargetMode="External"/><Relationship Id="rId4" Type="http://schemas.openxmlformats.org/officeDocument/2006/relationships/hyperlink" Target="https://github.com/toruseo/UXsim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C87C5CD-A10B-CA3D-1448-9C25F2E9B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Transport Research and Analysis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AE54F3F-F747-AC05-5F4B-4F04D08AFB5D}"/>
              </a:ext>
            </a:extLst>
          </p:cNvPr>
          <p:cNvSpPr txBox="1">
            <a:spLocks/>
          </p:cNvSpPr>
          <p:nvPr/>
        </p:nvSpPr>
        <p:spPr>
          <a:xfrm>
            <a:off x="767347" y="3943498"/>
            <a:ext cx="8898903" cy="573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Autofit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rgbClr val="F78722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1pPr>
            <a:lvl2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chemeClr val="tx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2pPr>
            <a:lvl3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chemeClr val="tx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3pPr>
            <a:lvl4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chemeClr val="tx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4pPr>
            <a:lvl5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chemeClr val="tx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l" hangingPunct="1"/>
            <a:r>
              <a:rPr lang="en-GB" sz="2600" dirty="0">
                <a:solidFill>
                  <a:srgbClr val="0070C0"/>
                </a:solidFill>
              </a:rPr>
              <a:t>Module 5: Advanced Topics and Case Studies</a:t>
            </a:r>
            <a:endParaRPr lang="pl-PL" sz="2600" dirty="0">
              <a:solidFill>
                <a:srgbClr val="0070C0"/>
              </a:solidFill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831360C-57AD-80AF-17F5-2AF601DEEA34}"/>
              </a:ext>
            </a:extLst>
          </p:cNvPr>
          <p:cNvSpPr txBox="1">
            <a:spLocks/>
          </p:cNvSpPr>
          <p:nvPr/>
        </p:nvSpPr>
        <p:spPr>
          <a:xfrm>
            <a:off x="756196" y="4517363"/>
            <a:ext cx="7467427" cy="573865"/>
          </a:xfrm>
          <a:prstGeom prst="rect">
            <a:avLst/>
          </a:prstGeom>
          <a:solidFill>
            <a:srgbClr val="FFFF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Autofit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rgbClr val="F78722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1pPr>
            <a:lvl2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chemeClr val="tx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2pPr>
            <a:lvl3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chemeClr val="tx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3pPr>
            <a:lvl4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chemeClr val="tx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4pPr>
            <a:lvl5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chemeClr val="tx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l" hangingPunct="1"/>
            <a:r>
              <a:rPr lang="en-GB" sz="2600" dirty="0">
                <a:solidFill>
                  <a:srgbClr val="0070C0"/>
                </a:solidFill>
              </a:rPr>
              <a:t>Lab 13: </a:t>
            </a:r>
            <a:r>
              <a:rPr lang="en-US" sz="2800" dirty="0">
                <a:solidFill>
                  <a:srgbClr val="0070C0"/>
                </a:solidFill>
              </a:rPr>
              <a:t>Introduction to Traffic Signal Simulations</a:t>
            </a:r>
            <a:endParaRPr lang="en-AT" sz="2800" dirty="0">
              <a:solidFill>
                <a:srgbClr val="0070C0"/>
              </a:solidFill>
            </a:endParaRPr>
          </a:p>
          <a:p>
            <a:pPr algn="l" hangingPunct="1"/>
            <a:endParaRPr lang="pl-PL" sz="2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E447D-3CFF-F5EB-3FAF-3F17BA1A8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50194EC7-C820-C5EB-E5A3-53052F87A047}"/>
              </a:ext>
            </a:extLst>
          </p:cNvPr>
          <p:cNvSpPr txBox="1"/>
          <p:nvPr/>
        </p:nvSpPr>
        <p:spPr>
          <a:xfrm>
            <a:off x="731325" y="5398358"/>
            <a:ext cx="6498565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highlight>
                  <a:srgbClr val="00FF00"/>
                </a:highlight>
              </a:rPr>
              <a:t>https://colab.research.google.com/drive/1MJsCxaRUtRfDr6xUnsny7pU11VwJuY0a?</a:t>
            </a:r>
            <a:endParaRPr lang="en-AT" sz="1400" dirty="0">
              <a:highlight>
                <a:srgbClr val="00FF00"/>
              </a:highlight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B8F91CA7-3001-DCDE-867E-093CEE660518}"/>
              </a:ext>
            </a:extLst>
          </p:cNvPr>
          <p:cNvSpPr txBox="1"/>
          <p:nvPr/>
        </p:nvSpPr>
        <p:spPr>
          <a:xfrm>
            <a:off x="726468" y="2133664"/>
            <a:ext cx="6222972" cy="2440229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638175" indent="-457200" defTabSz="1175644" hangingPunct="1">
              <a:lnSpc>
                <a:spcPct val="100000"/>
              </a:lnSpc>
              <a:spcBef>
                <a:spcPts val="1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ysClr val="windowText" lastClr="000000"/>
                </a:solidFill>
                <a:latin typeface="Arial"/>
                <a:cs typeface="Arial"/>
              </a:rPr>
              <a:t>How to access the Google </a:t>
            </a:r>
            <a:r>
              <a:rPr lang="en-US" sz="2000" dirty="0" err="1">
                <a:solidFill>
                  <a:sysClr val="windowText" lastClr="000000"/>
                </a:solidFill>
                <a:latin typeface="Arial"/>
                <a:cs typeface="Arial"/>
              </a:rPr>
              <a:t>Colab</a:t>
            </a:r>
            <a:r>
              <a:rPr lang="en-US" sz="2000" dirty="0">
                <a:solidFill>
                  <a:sysClr val="windowText" lastClr="000000"/>
                </a:solidFill>
                <a:latin typeface="Arial"/>
                <a:cs typeface="Arial"/>
              </a:rPr>
              <a:t> notebook.</a:t>
            </a:r>
          </a:p>
          <a:p>
            <a:pPr marL="638175" indent="-457200" defTabSz="1175644" hangingPunct="1">
              <a:lnSpc>
                <a:spcPct val="100000"/>
              </a:lnSpc>
              <a:spcBef>
                <a:spcPts val="1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 b="1" dirty="0">
                <a:solidFill>
                  <a:sysClr val="windowText" lastClr="000000"/>
                </a:solidFill>
                <a:latin typeface="Arial"/>
                <a:cs typeface="Arial"/>
              </a:rPr>
              <a:t>Step 1</a:t>
            </a:r>
            <a:r>
              <a:rPr lang="en-US" sz="2000" dirty="0">
                <a:solidFill>
                  <a:sysClr val="windowText" lastClr="000000"/>
                </a:solidFill>
                <a:latin typeface="Arial"/>
                <a:cs typeface="Arial"/>
              </a:rPr>
              <a:t>: Open the provided link and select </a:t>
            </a:r>
            <a:r>
              <a:rPr lang="en-US" sz="2000" i="1" dirty="0">
                <a:solidFill>
                  <a:sysClr val="windowText" lastClr="000000"/>
                </a:solidFill>
                <a:latin typeface="Arial"/>
                <a:cs typeface="Arial"/>
              </a:rPr>
              <a:t>File &gt; Save a copy in Drive</a:t>
            </a:r>
            <a:r>
              <a:rPr lang="en-US" sz="2000" dirty="0">
                <a:solidFill>
                  <a:sysClr val="windowText" lastClr="000000"/>
                </a:solidFill>
                <a:latin typeface="Arial"/>
                <a:cs typeface="Arial"/>
              </a:rPr>
              <a:t>.</a:t>
            </a:r>
          </a:p>
          <a:p>
            <a:pPr marL="638175" indent="-457200" defTabSz="1175644" hangingPunct="1">
              <a:lnSpc>
                <a:spcPct val="100000"/>
              </a:lnSpc>
              <a:spcBef>
                <a:spcPts val="1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 b="1" dirty="0">
                <a:solidFill>
                  <a:sysClr val="windowText" lastClr="000000"/>
                </a:solidFill>
                <a:latin typeface="Arial"/>
                <a:cs typeface="Arial"/>
              </a:rPr>
              <a:t>Step 2</a:t>
            </a:r>
            <a:r>
              <a:rPr lang="en-US" sz="2000" dirty="0">
                <a:solidFill>
                  <a:sysClr val="windowText" lastClr="000000"/>
                </a:solidFill>
                <a:latin typeface="Arial"/>
                <a:cs typeface="Arial"/>
              </a:rPr>
              <a:t>: Click the Connect button in the top-right to connect to the cloud server.</a:t>
            </a:r>
          </a:p>
          <a:p>
            <a:pPr marL="638175" indent="-457200" defTabSz="1175644" hangingPunct="1">
              <a:lnSpc>
                <a:spcPct val="100000"/>
              </a:lnSpc>
              <a:spcBef>
                <a:spcPts val="1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 b="1" dirty="0">
                <a:solidFill>
                  <a:sysClr val="windowText" lastClr="000000"/>
                </a:solidFill>
                <a:latin typeface="Arial"/>
                <a:cs typeface="Arial"/>
              </a:rPr>
              <a:t>Step 3</a:t>
            </a:r>
            <a:r>
              <a:rPr lang="en-US" sz="2000" dirty="0">
                <a:solidFill>
                  <a:sysClr val="windowText" lastClr="000000"/>
                </a:solidFill>
                <a:latin typeface="Arial"/>
                <a:cs typeface="Arial"/>
              </a:rPr>
              <a:t>: Run the first code cell to install the </a:t>
            </a:r>
            <a:r>
              <a:rPr lang="en-US" sz="2000" dirty="0" err="1">
                <a:solidFill>
                  <a:sysClr val="windowText" lastClr="000000"/>
                </a:solidFill>
                <a:latin typeface="Arial"/>
                <a:cs typeface="Arial"/>
              </a:rPr>
              <a:t>UXsim</a:t>
            </a:r>
            <a:r>
              <a:rPr lang="en-US" sz="2000" dirty="0">
                <a:solidFill>
                  <a:sysClr val="windowText" lastClr="000000"/>
                </a:solidFill>
                <a:latin typeface="Arial"/>
                <a:cs typeface="Arial"/>
              </a:rPr>
              <a:t> environment.</a:t>
            </a: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9127D208-E442-6C4B-BE50-A4CFE2E894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468" y="427119"/>
            <a:ext cx="3518961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lang="en-GB" sz="2400" b="1" dirty="0">
                <a:solidFill>
                  <a:schemeClr val="bg1"/>
                </a:solidFill>
              </a:rPr>
              <a:t>01. Introduction &amp; Context</a:t>
            </a: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69633464-6BDF-B63F-CD1F-0ED9E9156E16}"/>
              </a:ext>
            </a:extLst>
          </p:cNvPr>
          <p:cNvSpPr txBox="1"/>
          <p:nvPr/>
        </p:nvSpPr>
        <p:spPr>
          <a:xfrm>
            <a:off x="726468" y="955233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ysClr val="windowText" lastClr="000000"/>
                </a:solidFill>
                <a:latin typeface="Arial"/>
                <a:cs typeface="Arial"/>
              </a:rPr>
              <a:t>1.5. Getting Started: Accessing the Google </a:t>
            </a:r>
            <a:r>
              <a:rPr lang="en-US" b="1" dirty="0" err="1">
                <a:solidFill>
                  <a:sysClr val="windowText" lastClr="000000"/>
                </a:solidFill>
                <a:latin typeface="Arial"/>
                <a:cs typeface="Arial"/>
              </a:rPr>
              <a:t>Colab</a:t>
            </a:r>
            <a:r>
              <a:rPr lang="en-US" b="1" dirty="0">
                <a:solidFill>
                  <a:sysClr val="windowText" lastClr="000000"/>
                </a:solidFill>
                <a:latin typeface="Arial"/>
                <a:cs typeface="Arial"/>
              </a:rPr>
              <a:t> Notebook</a:t>
            </a:r>
            <a:endParaRPr lang="en-GB" b="1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A8454B28-B9AD-3425-B511-02081AA59408}"/>
              </a:ext>
            </a:extLst>
          </p:cNvPr>
          <p:cNvSpPr txBox="1"/>
          <p:nvPr/>
        </p:nvSpPr>
        <p:spPr>
          <a:xfrm>
            <a:off x="726468" y="1539562"/>
            <a:ext cx="6503422" cy="385820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0" marR="0" lvl="0" indent="0" algn="l" defTabSz="1219108" rtl="0" eaLnBrk="1" fontAlgn="auto" latinLnBrk="0" hangingPunc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Helvetica Neue"/>
              </a:rPr>
              <a:t>Opening the </a:t>
            </a:r>
            <a:r>
              <a:rPr kumimoji="0" lang="en-US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Helvetica Neue"/>
              </a:rPr>
              <a:t>Colab</a:t>
            </a: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Helvetica Neue"/>
              </a:rPr>
              <a:t> Notebook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B9E84E-F545-642C-9743-DB8F7903AD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3819" y="1425542"/>
            <a:ext cx="2511660" cy="3972816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37FDF19-9D58-804A-21E9-0E58D307B9DE}"/>
              </a:ext>
            </a:extLst>
          </p:cNvPr>
          <p:cNvCxnSpPr>
            <a:cxnSpLocks/>
          </p:cNvCxnSpPr>
          <p:nvPr/>
        </p:nvCxnSpPr>
        <p:spPr>
          <a:xfrm>
            <a:off x="3705308" y="3013544"/>
            <a:ext cx="4826442" cy="5606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EB518F3E-237F-6D23-63FE-23D4A9C7C6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468" y="4850279"/>
            <a:ext cx="5773946" cy="391402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47EDF86-2401-5ADF-30C5-DDEAAC233614}"/>
              </a:ext>
            </a:extLst>
          </p:cNvPr>
          <p:cNvCxnSpPr>
            <a:cxnSpLocks/>
          </p:cNvCxnSpPr>
          <p:nvPr/>
        </p:nvCxnSpPr>
        <p:spPr>
          <a:xfrm>
            <a:off x="4871048" y="4015155"/>
            <a:ext cx="1318405" cy="10975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7087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D3AF1-07F4-2F31-85CA-B55773005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7188F5D5-654F-7DE8-DCA0-3911B6C1467F}"/>
              </a:ext>
            </a:extLst>
          </p:cNvPr>
          <p:cNvSpPr txBox="1"/>
          <p:nvPr/>
        </p:nvSpPr>
        <p:spPr>
          <a:xfrm>
            <a:off x="726468" y="955233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GB" b="1" dirty="0">
                <a:solidFill>
                  <a:sysClr val="windowText" lastClr="000000"/>
                </a:solidFill>
                <a:latin typeface="Arial"/>
                <a:cs typeface="Arial"/>
              </a:rPr>
              <a:t>1.6. Getting Started: Installation &amp; Setup</a:t>
            </a: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A2EC1951-E231-5ECE-FC16-F2D506FD87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468" y="427119"/>
            <a:ext cx="3996257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lang="en-GB" sz="2400" b="1" dirty="0">
                <a:solidFill>
                  <a:schemeClr val="bg1"/>
                </a:solidFill>
              </a:rPr>
              <a:t>01. Introduction &amp; Objectives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1639B2-E410-8B2A-2C73-32CD1CD7610E}"/>
              </a:ext>
            </a:extLst>
          </p:cNvPr>
          <p:cNvSpPr txBox="1"/>
          <p:nvPr/>
        </p:nvSpPr>
        <p:spPr>
          <a:xfrm>
            <a:off x="726469" y="1725283"/>
            <a:ext cx="10725152" cy="1495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Setting up your environment is the first step. </a:t>
            </a:r>
            <a:r>
              <a:rPr lang="en-US" sz="2000" dirty="0" err="1"/>
              <a:t>UXsim</a:t>
            </a:r>
            <a:r>
              <a:rPr lang="en-US" sz="2000" dirty="0"/>
              <a:t> is installed easily using Python's package manager, “pip”.</a:t>
            </a:r>
          </a:p>
          <a:p>
            <a:r>
              <a:rPr lang="en-US" sz="2000" b="1" dirty="0"/>
              <a:t>Step 1: Install the Package</a:t>
            </a:r>
            <a:br>
              <a:rPr lang="en-US" sz="2000" dirty="0"/>
            </a:br>
            <a:r>
              <a:rPr lang="en-US" sz="2000" dirty="0"/>
              <a:t>In your terminal or a code cell in Google </a:t>
            </a:r>
            <a:r>
              <a:rPr lang="en-US" sz="2000" dirty="0" err="1"/>
              <a:t>Colab</a:t>
            </a:r>
            <a:r>
              <a:rPr lang="en-US" sz="2000" dirty="0"/>
              <a:t>, run:</a:t>
            </a:r>
            <a:endParaRPr lang="en-AT" sz="20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C681F29-C60A-3742-696F-DD8DB24F55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468" y="3288169"/>
            <a:ext cx="2654436" cy="34926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65B8C43-0397-D0FD-86F5-E09E02417F97}"/>
              </a:ext>
            </a:extLst>
          </p:cNvPr>
          <p:cNvSpPr txBox="1"/>
          <p:nvPr/>
        </p:nvSpPr>
        <p:spPr>
          <a:xfrm>
            <a:off x="726467" y="3705042"/>
            <a:ext cx="49694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Step 2: Import Modules</a:t>
            </a:r>
            <a:br>
              <a:rPr lang="en-US" sz="2000" dirty="0"/>
            </a:br>
            <a:r>
              <a:rPr lang="en-US" sz="2000" dirty="0"/>
              <a:t>In your Python script or notebook, import the necessary modules to begin:</a:t>
            </a:r>
            <a:endParaRPr lang="en-AT" sz="20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C916D9F-7BDF-F19A-D1C6-4E91F3B518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467" y="4695977"/>
            <a:ext cx="3606985" cy="72393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392AF44-8EA2-1BFC-E8B0-D775C02832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0950" y="3188724"/>
            <a:ext cx="3670670" cy="223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664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2E5F3-B6A4-953B-E3BB-CD62C882B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15141B8-43F8-DF96-6094-459A5C48E72E}"/>
              </a:ext>
            </a:extLst>
          </p:cNvPr>
          <p:cNvSpPr/>
          <p:nvPr/>
        </p:nvSpPr>
        <p:spPr>
          <a:xfrm>
            <a:off x="2229852" y="2237583"/>
            <a:ext cx="7732296" cy="238283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Section 02: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Your First Simulation: A Step-by-Step Guide</a:t>
            </a:r>
          </a:p>
        </p:txBody>
      </p:sp>
    </p:spTree>
    <p:extLst>
      <p:ext uri="{BB962C8B-B14F-4D97-AF65-F5344CB8AC3E}">
        <p14:creationId xmlns:p14="http://schemas.microsoft.com/office/powerpoint/2010/main" val="902012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FC53C-49B5-4CDC-6362-A94DA0532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140A8C97-F1F4-1BCB-3759-525DFF9C395B}"/>
              </a:ext>
            </a:extLst>
          </p:cNvPr>
          <p:cNvSpPr txBox="1"/>
          <p:nvPr/>
        </p:nvSpPr>
        <p:spPr>
          <a:xfrm>
            <a:off x="726468" y="955233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ysClr val="windowText" lastClr="000000"/>
                </a:solidFill>
                <a:latin typeface="Arial"/>
                <a:cs typeface="Arial"/>
              </a:rPr>
              <a:t>2.1. The World Object: Scenario Definition</a:t>
            </a:r>
            <a:endParaRPr lang="en-GB" b="1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A57344C5-F190-B0E0-8DD9-0A8756A04007}"/>
              </a:ext>
            </a:extLst>
          </p:cNvPr>
          <p:cNvSpPr txBox="1"/>
          <p:nvPr/>
        </p:nvSpPr>
        <p:spPr>
          <a:xfrm>
            <a:off x="726468" y="1513683"/>
            <a:ext cx="10725152" cy="632042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0" marR="0" lvl="0" indent="0" algn="l" defTabSz="1219108" rtl="0" eaLnBrk="1" fontAlgn="auto" latinLnBrk="0" hangingPunc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Helvetica Neue"/>
              </a:rPr>
              <a:t>Everything in a </a:t>
            </a:r>
            <a:r>
              <a:rPr kumimoji="0" lang="en-US" sz="20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Helvetica Neue"/>
              </a:rPr>
              <a:t>UXsim</a:t>
            </a:r>
            <a:r>
              <a:rPr kumimoji="0" lang="en-US" sz="2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Helvetica Neue"/>
              </a:rPr>
              <a:t> simulation is contained within a </a:t>
            </a:r>
            <a:r>
              <a:rPr kumimoji="0" lang="en-US" sz="200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Helvetica Neue"/>
              </a:rPr>
              <a:t>World object</a:t>
            </a:r>
            <a:r>
              <a:rPr kumimoji="0" lang="en-US" sz="2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Helvetica Neue"/>
              </a:rPr>
              <a:t>. This object holds the network, vehicles, simulation settings, and results. You create it like this:</a:t>
            </a: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3E5C7718-17A7-1989-6018-13CE244C63F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468" y="427119"/>
            <a:ext cx="6155595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02. Your First Simulation: A Step-by-Step Guide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D399EC6-353F-A87F-F6AE-47B8EDCA7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24" y="2234573"/>
            <a:ext cx="7357724" cy="624904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139CA148-9DA4-4710-C45A-C72BC5DFA026}"/>
              </a:ext>
            </a:extLst>
          </p:cNvPr>
          <p:cNvSpPr txBox="1">
            <a:spLocks/>
          </p:cNvSpPr>
          <p:nvPr/>
        </p:nvSpPr>
        <p:spPr>
          <a:xfrm>
            <a:off x="726468" y="2948324"/>
            <a:ext cx="10718196" cy="33058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Core Parameters: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en-US" sz="2000" b="1" dirty="0">
                <a:solidFill>
                  <a:sysClr val="windowText" lastClr="000000"/>
                </a:solidFill>
              </a:rPr>
              <a:t>name</a:t>
            </a:r>
            <a:r>
              <a:rPr lang="en-US" sz="2000" dirty="0">
                <a:solidFill>
                  <a:sysClr val="windowText" lastClr="000000"/>
                </a:solidFill>
              </a:rPr>
              <a:t>: The name of your scenario, also used as the folder name for saving results.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en-US" sz="2000" b="1" dirty="0" err="1">
                <a:solidFill>
                  <a:sysClr val="windowText" lastClr="000000"/>
                </a:solidFill>
              </a:rPr>
              <a:t>deltan</a:t>
            </a:r>
            <a:r>
              <a:rPr lang="en-US" sz="2000" dirty="0">
                <a:solidFill>
                  <a:sysClr val="windowText" lastClr="000000"/>
                </a:solidFill>
              </a:rPr>
              <a:t>: An integer specifying the simulation aggregation unit </a:t>
            </a:r>
            <a:r>
              <a:rPr lang="en-US" sz="2000" dirty="0" err="1">
                <a:solidFill>
                  <a:sysClr val="windowText" lastClr="000000"/>
                </a:solidFill>
              </a:rPr>
              <a:t>Δn</a:t>
            </a:r>
            <a:endParaRPr lang="en-US" sz="2000" dirty="0">
              <a:solidFill>
                <a:sysClr val="windowText" lastClr="000000"/>
              </a:solidFill>
            </a:endParaRP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en-US" sz="2000" b="1" dirty="0" err="1">
                <a:solidFill>
                  <a:sysClr val="windowText" lastClr="000000"/>
                </a:solidFill>
              </a:rPr>
              <a:t>tmax</a:t>
            </a:r>
            <a:r>
              <a:rPr lang="en-US" sz="2000" dirty="0">
                <a:solidFill>
                  <a:sysClr val="windowText" lastClr="000000"/>
                </a:solidFill>
              </a:rPr>
              <a:t>: The total simulation time in seconds.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en-US" sz="2000" b="1" dirty="0" err="1">
                <a:solidFill>
                  <a:sysClr val="windowText" lastClr="000000"/>
                </a:solidFill>
              </a:rPr>
              <a:t>print_mode</a:t>
            </a:r>
            <a:r>
              <a:rPr lang="en-US" sz="2000" dirty="0">
                <a:solidFill>
                  <a:sysClr val="windowText" lastClr="000000"/>
                </a:solidFill>
              </a:rPr>
              <a:t>: Set to 1 to see progress updates during the simulation.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en-US" sz="2000" b="1" dirty="0" err="1">
                <a:solidFill>
                  <a:sysClr val="windowText" lastClr="000000"/>
                </a:solidFill>
              </a:rPr>
              <a:t>save_mode</a:t>
            </a:r>
            <a:r>
              <a:rPr lang="en-US" sz="2000" b="1" dirty="0">
                <a:solidFill>
                  <a:sysClr val="windowText" lastClr="000000"/>
                </a:solidFill>
              </a:rPr>
              <a:t> &amp; </a:t>
            </a:r>
            <a:r>
              <a:rPr lang="en-US" sz="2000" b="1" dirty="0" err="1">
                <a:solidFill>
                  <a:sysClr val="windowText" lastClr="000000"/>
                </a:solidFill>
              </a:rPr>
              <a:t>show_mode</a:t>
            </a:r>
            <a:r>
              <a:rPr lang="en-US" sz="2000" dirty="0">
                <a:solidFill>
                  <a:sysClr val="windowText" lastClr="000000"/>
                </a:solidFill>
              </a:rPr>
              <a:t>: Control whether visualizations are saved to disk or displayed directly.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en-US" sz="2000" b="1" dirty="0" err="1">
                <a:solidFill>
                  <a:sysClr val="windowText" lastClr="000000"/>
                </a:solidFill>
              </a:rPr>
              <a:t>random_seed</a:t>
            </a:r>
            <a:r>
              <a:rPr lang="en-US" sz="2000" dirty="0">
                <a:solidFill>
                  <a:sysClr val="windowText" lastClr="000000"/>
                </a:solidFill>
              </a:rPr>
              <a:t>: A number to ensure your simulation is reproducible. Using the same seed will produce the exact same results every time.</a:t>
            </a:r>
          </a:p>
        </p:txBody>
      </p:sp>
    </p:spTree>
    <p:extLst>
      <p:ext uri="{BB962C8B-B14F-4D97-AF65-F5344CB8AC3E}">
        <p14:creationId xmlns:p14="http://schemas.microsoft.com/office/powerpoint/2010/main" val="631545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AFF29-A130-B150-3446-3B64447C8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9EFE21AF-E121-37F6-F555-A8197935FF01}"/>
              </a:ext>
            </a:extLst>
          </p:cNvPr>
          <p:cNvSpPr txBox="1"/>
          <p:nvPr/>
        </p:nvSpPr>
        <p:spPr>
          <a:xfrm>
            <a:off x="726468" y="955233"/>
            <a:ext cx="10725152" cy="405102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r>
              <a:rPr lang="en-US" b="1" dirty="0"/>
              <a:t>2.2. Defining the Network: Nodes &amp; Links</a:t>
            </a: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1076AC51-D28E-0AB3-5EEE-C491C3F5379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468" y="427119"/>
            <a:ext cx="6043300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02. Your First Simulation: A Step-by-Step Guide</a:t>
            </a:r>
            <a:endParaRPr lang="en-GB" sz="2400" b="1" dirty="0">
              <a:solidFill>
                <a:schemeClr val="bg1"/>
              </a:solidFill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3C3EDE94-C7BA-39E5-4155-0F2A705A7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4371" y="2577408"/>
            <a:ext cx="2784290" cy="2732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2BBDD3-50B4-CF15-1AC4-AACEDAF41F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468" y="5096615"/>
            <a:ext cx="3245017" cy="3810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5E62ADB-F34A-0FFD-1945-1B3A767C97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468" y="5874776"/>
            <a:ext cx="9989063" cy="25401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5D5E1BE-02B5-E4E4-80D9-E0FD563DF04A}"/>
              </a:ext>
            </a:extLst>
          </p:cNvPr>
          <p:cNvSpPr txBox="1"/>
          <p:nvPr/>
        </p:nvSpPr>
        <p:spPr>
          <a:xfrm>
            <a:off x="9700923" y="5287125"/>
            <a:ext cx="1681038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Helvetica Neue"/>
              </a:rPr>
              <a:t>network shape </a:t>
            </a:r>
            <a:endParaRPr lang="en-AT" sz="140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48EEDCC-8928-A95F-1351-FB7466EC9C0C}"/>
              </a:ext>
            </a:extLst>
          </p:cNvPr>
          <p:cNvSpPr txBox="1">
            <a:spLocks/>
          </p:cNvSpPr>
          <p:nvPr/>
        </p:nvSpPr>
        <p:spPr>
          <a:xfrm>
            <a:off x="726468" y="1502629"/>
            <a:ext cx="8312757" cy="3593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A traffic network consists of Nodes (intersections or points) and Links (roads connecting the nodes).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The network is built using the </a:t>
            </a:r>
            <a:r>
              <a:rPr lang="en-US" sz="2000" dirty="0" err="1">
                <a:solidFill>
                  <a:sysClr val="windowText" lastClr="000000"/>
                </a:solidFill>
              </a:rPr>
              <a:t>addNode</a:t>
            </a:r>
            <a:r>
              <a:rPr lang="en-US" sz="2000" dirty="0">
                <a:solidFill>
                  <a:sysClr val="windowText" lastClr="000000"/>
                </a:solidFill>
              </a:rPr>
              <a:t>() and </a:t>
            </a:r>
            <a:r>
              <a:rPr lang="en-US" sz="2000" dirty="0" err="1">
                <a:solidFill>
                  <a:sysClr val="windowText" lastClr="000000"/>
                </a:solidFill>
              </a:rPr>
              <a:t>addLink</a:t>
            </a:r>
            <a:r>
              <a:rPr lang="en-US" sz="2000" dirty="0">
                <a:solidFill>
                  <a:sysClr val="windowText" lastClr="000000"/>
                </a:solidFill>
              </a:rPr>
              <a:t>() methods. Nodes are defined by a name and x/y coordinates, while links are defined by a name, start/end nodes, and physical properties like length, speed, and lanes.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Once the network is built, you must add vehicles. This is done by defining a traffic demand flow from an origin node to a destination node over a specific time period.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2000" dirty="0" err="1">
                <a:solidFill>
                  <a:sysClr val="windowText" lastClr="000000"/>
                </a:solidFill>
              </a:rPr>
              <a:t>W.adddemand</a:t>
            </a:r>
            <a:r>
              <a:rPr lang="en-US" sz="2000" dirty="0">
                <a:solidFill>
                  <a:sysClr val="windowText" lastClr="000000"/>
                </a:solidFill>
              </a:rPr>
              <a:t>(</a:t>
            </a:r>
            <a:r>
              <a:rPr lang="en-US" sz="2000" dirty="0" err="1">
                <a:solidFill>
                  <a:sysClr val="windowText" lastClr="000000"/>
                </a:solidFill>
              </a:rPr>
              <a:t>orig</a:t>
            </a:r>
            <a:r>
              <a:rPr lang="en-US" sz="2000" dirty="0">
                <a:solidFill>
                  <a:sysClr val="windowText" lastClr="000000"/>
                </a:solidFill>
              </a:rPr>
              <a:t>="A", </a:t>
            </a:r>
            <a:r>
              <a:rPr lang="en-US" sz="2000" dirty="0" err="1">
                <a:solidFill>
                  <a:sysClr val="windowText" lastClr="000000"/>
                </a:solidFill>
              </a:rPr>
              <a:t>dest</a:t>
            </a:r>
            <a:r>
              <a:rPr lang="en-US" sz="2000" dirty="0">
                <a:solidFill>
                  <a:sysClr val="windowText" lastClr="000000"/>
                </a:solidFill>
              </a:rPr>
              <a:t>="C", </a:t>
            </a:r>
            <a:r>
              <a:rPr lang="en-US" sz="2000" dirty="0" err="1">
                <a:solidFill>
                  <a:sysClr val="windowText" lastClr="000000"/>
                </a:solidFill>
              </a:rPr>
              <a:t>t_start</a:t>
            </a:r>
            <a:r>
              <a:rPr lang="en-US" sz="2000" dirty="0">
                <a:solidFill>
                  <a:sysClr val="windowText" lastClr="000000"/>
                </a:solidFill>
              </a:rPr>
              <a:t>=0, </a:t>
            </a:r>
            <a:r>
              <a:rPr lang="en-US" sz="2000" dirty="0" err="1">
                <a:solidFill>
                  <a:sysClr val="windowText" lastClr="000000"/>
                </a:solidFill>
              </a:rPr>
              <a:t>t_end</a:t>
            </a:r>
            <a:r>
              <a:rPr lang="en-US" sz="2000" dirty="0">
                <a:solidFill>
                  <a:sysClr val="windowText" lastClr="000000"/>
                </a:solidFill>
              </a:rPr>
              <a:t>=1000, flow=0.4)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You can check the network shape by using </a:t>
            </a:r>
            <a:r>
              <a:rPr lang="en-US" sz="2000" dirty="0" err="1">
                <a:solidFill>
                  <a:sysClr val="windowText" lastClr="000000"/>
                </a:solidFill>
              </a:rPr>
              <a:t>W.show_network</a:t>
            </a:r>
            <a:r>
              <a:rPr lang="en-US" sz="2000" dirty="0">
                <a:solidFill>
                  <a:sysClr val="windowText" lastClr="000000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2019221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5CA95-0DB8-6FAC-C044-F60DC54C3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198EF1D7-4529-E32F-64FB-FD05D65A5DFA}"/>
              </a:ext>
            </a:extLst>
          </p:cNvPr>
          <p:cNvSpPr txBox="1"/>
          <p:nvPr/>
        </p:nvSpPr>
        <p:spPr>
          <a:xfrm>
            <a:off x="726468" y="955233"/>
            <a:ext cx="10725152" cy="405102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r>
              <a:rPr lang="en-US" b="1" dirty="0"/>
              <a:t>2.3. Executing the Simulation</a:t>
            </a: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6666E80-F5F4-6877-BE69-B9C7CE5212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468" y="427119"/>
            <a:ext cx="6043300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02. Your First Simulation: A Step-by-Step Guide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2650CA-E96F-B25E-CB70-314B2D8FDA0A}"/>
              </a:ext>
            </a:extLst>
          </p:cNvPr>
          <p:cNvSpPr txBox="1"/>
          <p:nvPr/>
        </p:nvSpPr>
        <p:spPr>
          <a:xfrm>
            <a:off x="726468" y="1502629"/>
            <a:ext cx="10725152" cy="4372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With the network and demand defined, running the simulation is a single command:</a:t>
            </a:r>
          </a:p>
          <a:p>
            <a:r>
              <a:rPr lang="en-US" sz="2000" i="1" dirty="0" err="1"/>
              <a:t>W.exec_simulation</a:t>
            </a:r>
            <a:r>
              <a:rPr lang="en-US" sz="2000" i="1" dirty="0"/>
              <a:t>()</a:t>
            </a:r>
          </a:p>
          <a:p>
            <a:r>
              <a:rPr lang="en-US" sz="2000" dirty="0"/>
              <a:t>As the simulation runs, </a:t>
            </a:r>
            <a:r>
              <a:rPr lang="en-US" sz="2000" dirty="0" err="1"/>
              <a:t>UXsim</a:t>
            </a:r>
            <a:r>
              <a:rPr lang="en-US" sz="2000" dirty="0"/>
              <a:t> provides real-time feedback on its progress directly in your console:</a:t>
            </a:r>
          </a:p>
          <a:p>
            <a:pPr marL="342900" lvl="1" indent="-342900">
              <a:buFont typeface="Courier New" panose="02070309020205020404" pitchFamily="49" charset="0"/>
              <a:buChar char="o"/>
            </a:pPr>
            <a:r>
              <a:rPr lang="en-US" sz="2000" b="1" dirty="0"/>
              <a:t>Current simulation time</a:t>
            </a:r>
            <a:r>
              <a:rPr lang="en-US" sz="2000" dirty="0"/>
              <a:t>: Shows how far along the simulation is.</a:t>
            </a:r>
          </a:p>
          <a:p>
            <a:pPr marL="342900" lvl="1" indent="-342900">
              <a:buFont typeface="Courier New" panose="02070309020205020404" pitchFamily="49" charset="0"/>
              <a:buChar char="o"/>
            </a:pPr>
            <a:r>
              <a:rPr lang="en-US" sz="2000" b="1" dirty="0"/>
              <a:t>Number of vehicles</a:t>
            </a:r>
            <a:r>
              <a:rPr lang="en-US" sz="2000" dirty="0"/>
              <a:t>: The total count of active vehicles in the network.</a:t>
            </a:r>
          </a:p>
          <a:p>
            <a:pPr marL="342900" lvl="1" indent="-342900">
              <a:buFont typeface="Courier New" panose="02070309020205020404" pitchFamily="49" charset="0"/>
              <a:buChar char="o"/>
            </a:pPr>
            <a:r>
              <a:rPr lang="en-US" sz="2000" b="1" dirty="0"/>
              <a:t>Average speed</a:t>
            </a:r>
            <a:r>
              <a:rPr lang="en-US" sz="2000" dirty="0"/>
              <a:t>: A network-wide average speed, giving a quick sense of congestion.</a:t>
            </a:r>
          </a:p>
          <a:p>
            <a:pPr marL="342900" lvl="1" indent="-342900">
              <a:buFont typeface="Courier New" panose="02070309020205020404" pitchFamily="49" charset="0"/>
              <a:buChar char="o"/>
            </a:pPr>
            <a:r>
              <a:rPr lang="en-US" sz="2000" b="1" dirty="0"/>
              <a:t>Computation time</a:t>
            </a:r>
            <a:r>
              <a:rPr lang="en-US" sz="2000" dirty="0"/>
              <a:t>: How long the simulation has taken to run so far.</a:t>
            </a:r>
          </a:p>
          <a:p>
            <a:r>
              <a:rPr lang="en-US" sz="2000" dirty="0"/>
              <a:t>This output is useful for monitoring the state of long-running simulations.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DC098C-B963-E7EA-148B-A697660DCB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218" y="2105198"/>
            <a:ext cx="2387723" cy="26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936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EDC49-ADEA-518B-D3C4-E299998F5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77995F3-AF28-802B-E88B-4A03F7CB3139}"/>
              </a:ext>
            </a:extLst>
          </p:cNvPr>
          <p:cNvSpPr/>
          <p:nvPr/>
        </p:nvSpPr>
        <p:spPr>
          <a:xfrm>
            <a:off x="2386262" y="2285783"/>
            <a:ext cx="7419476" cy="228643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Section 03: 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Making Sense of the Data: Results Analysis</a:t>
            </a:r>
          </a:p>
        </p:txBody>
      </p:sp>
    </p:spTree>
    <p:extLst>
      <p:ext uri="{BB962C8B-B14F-4D97-AF65-F5344CB8AC3E}">
        <p14:creationId xmlns:p14="http://schemas.microsoft.com/office/powerpoint/2010/main" val="2088360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FDE3B-E3E0-036B-41BA-1872F5CFF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B5C182EB-AD45-C0DF-BC94-94D40EFD19AB}"/>
              </a:ext>
            </a:extLst>
          </p:cNvPr>
          <p:cNvSpPr txBox="1"/>
          <p:nvPr/>
        </p:nvSpPr>
        <p:spPr>
          <a:xfrm>
            <a:off x="726468" y="955233"/>
            <a:ext cx="10725152" cy="405102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r>
              <a:rPr lang="en-US" b="1" dirty="0"/>
              <a:t>3.1. Key Performance Indicators: The Analyzer and "Delay Ratio"</a:t>
            </a: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1322C352-0A18-BCD9-A2CD-17F399DD21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468" y="427119"/>
            <a:ext cx="5979132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03. Making Sense of the Data: Results Analysis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4CB6B99-3993-8EE5-1ADA-A397D4C5578E}"/>
              </a:ext>
            </a:extLst>
          </p:cNvPr>
          <p:cNvSpPr txBox="1">
            <a:spLocks/>
          </p:cNvSpPr>
          <p:nvPr/>
        </p:nvSpPr>
        <p:spPr>
          <a:xfrm>
            <a:off x="726468" y="1502628"/>
            <a:ext cx="7646007" cy="41361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The Analyzer class accessible as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W.analyzer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is responsible for analyzing the results.</a:t>
            </a:r>
          </a:p>
          <a:p>
            <a:pPr marL="0" indent="0">
              <a:buNone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A summary of the results can be printed using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W.analyzer.print_summary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()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</a:p>
          <a:p>
            <a:pPr marL="0" indent="0">
              <a:buNone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A critical metric provided is the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Delay Ratio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</a:p>
          <a:p>
            <a:pPr marL="0" indent="0">
              <a:buNone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Definition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: The ratio of extra time spent due to congestion compared to the total trip time.</a:t>
            </a:r>
          </a:p>
          <a:p>
            <a:pPr>
              <a:buFont typeface="Courier New" panose="02070309020205020404" pitchFamily="49" charset="0"/>
              <a:buChar char="o"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Interpretation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:</a:t>
            </a:r>
          </a:p>
          <a:p>
            <a:pPr lvl="1"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A value near 0 indicates smooth, free-flow traffic.</a:t>
            </a:r>
          </a:p>
          <a:p>
            <a:pPr lvl="1"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A larger value indicates significant congestion, where vehicles spent a large portion of their trip     delayed in traffic.</a:t>
            </a:r>
          </a:p>
          <a:p>
            <a:pPr marL="0" indent="0">
              <a:buNone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It's a powerful, single-number indicator of overall network health.</a:t>
            </a:r>
          </a:p>
        </p:txBody>
      </p:sp>
      <p:pic>
        <p:nvPicPr>
          <p:cNvPr id="19460" name="Picture 4">
            <a:extLst>
              <a:ext uri="{FF2B5EF4-FFF2-40B4-BE49-F238E27FC236}">
                <a16:creationId xmlns:a16="http://schemas.microsoft.com/office/drawing/2014/main" id="{01CA7A51-777B-05B3-0BE9-EA2092D713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2" t="9042" r="7871" b="8551"/>
          <a:stretch>
            <a:fillRect/>
          </a:stretch>
        </p:blipFill>
        <p:spPr bwMode="auto">
          <a:xfrm>
            <a:off x="8479820" y="2666998"/>
            <a:ext cx="2971800" cy="297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7216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85F7A-E2E6-DCD5-6B26-48ED2D362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ABB3EF18-F7A9-C0A7-B5CE-B403B6AA9095}"/>
              </a:ext>
            </a:extLst>
          </p:cNvPr>
          <p:cNvSpPr txBox="1"/>
          <p:nvPr/>
        </p:nvSpPr>
        <p:spPr>
          <a:xfrm>
            <a:off x="726468" y="955233"/>
            <a:ext cx="10725152" cy="405102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r>
              <a:rPr lang="en-US" b="1" dirty="0"/>
              <a:t>3.2. Exporting Data for Custom Analysis</a:t>
            </a: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2551F117-2162-99D2-6AE2-35AE196C8F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468" y="427119"/>
            <a:ext cx="5914964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03. Making Sense of the Data: Results Analysis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EE56686-CE11-E84C-11B7-C41FAD72B271}"/>
              </a:ext>
            </a:extLst>
          </p:cNvPr>
          <p:cNvSpPr txBox="1">
            <a:spLocks/>
          </p:cNvSpPr>
          <p:nvPr/>
        </p:nvSpPr>
        <p:spPr>
          <a:xfrm>
            <a:off x="726464" y="2220107"/>
            <a:ext cx="6838901" cy="36103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Available Data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:</a:t>
            </a:r>
          </a:p>
          <a:p>
            <a:pPr>
              <a:buFont typeface="Courier New" panose="02070309020205020404" pitchFamily="49" charset="0"/>
              <a:buChar char="o"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Trip Data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: Information on every vehicle's trip (origin, destination, start time, travel time).</a:t>
            </a:r>
          </a:p>
          <a:p>
            <a:pPr lvl="1">
              <a:defRPr/>
            </a:pP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df_trips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=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W.analyzer.get_trip_dataframe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()</a:t>
            </a:r>
          </a:p>
          <a:p>
            <a:pPr>
              <a:buFont typeface="Courier New" panose="02070309020205020404" pitchFamily="49" charset="0"/>
              <a:buChar char="o"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Vehicle Trajectories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: Detailed time-stamped location and speed data for each vehicle.</a:t>
            </a:r>
          </a:p>
          <a:p>
            <a:pPr lvl="1">
              <a:defRPr/>
            </a:pP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df_trajectories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=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W.analyzer.get_vehicle_trajectory_dataframe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()</a:t>
            </a:r>
          </a:p>
          <a:p>
            <a:pPr>
              <a:buFont typeface="Courier New" panose="02070309020205020404" pitchFamily="49" charset="0"/>
              <a:buChar char="o"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Link States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: Time-series data for each link (e.g., density, flow, speed).</a:t>
            </a:r>
          </a:p>
          <a:p>
            <a:pPr lvl="1">
              <a:defRPr/>
            </a:pP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df_links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=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W.analyzer.get_link_dataframe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()</a:t>
            </a:r>
          </a:p>
        </p:txBody>
      </p:sp>
      <p:pic>
        <p:nvPicPr>
          <p:cNvPr id="18434" name="Picture 2">
            <a:extLst>
              <a:ext uri="{FF2B5EF4-FFF2-40B4-BE49-F238E27FC236}">
                <a16:creationId xmlns:a16="http://schemas.microsoft.com/office/drawing/2014/main" id="{C01C5D9D-78BA-9A27-1E29-A737D9528D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t="27500" r="8889" b="24861"/>
          <a:stretch>
            <a:fillRect/>
          </a:stretch>
        </p:blipFill>
        <p:spPr bwMode="auto">
          <a:xfrm>
            <a:off x="7631818" y="2831284"/>
            <a:ext cx="3819798" cy="2126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48EDD4-7675-115C-F122-4324CFD5DF53}"/>
              </a:ext>
            </a:extLst>
          </p:cNvPr>
          <p:cNvSpPr txBox="1"/>
          <p:nvPr/>
        </p:nvSpPr>
        <p:spPr>
          <a:xfrm>
            <a:off x="726463" y="1467055"/>
            <a:ext cx="107251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For in-depth analysis,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UXsim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allows you to export simulation data directly into pandas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DataFrames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—the standard for data analysis in Python.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FCAF5B-A7DC-3E04-E357-0BFD303701BD}"/>
              </a:ext>
            </a:extLst>
          </p:cNvPr>
          <p:cNvSpPr txBox="1"/>
          <p:nvPr/>
        </p:nvSpPr>
        <p:spPr>
          <a:xfrm>
            <a:off x="726464" y="5901632"/>
            <a:ext cx="107251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This enables limitless custom analysis, plotting, and statistical testing beyond the built-in functions.</a:t>
            </a:r>
          </a:p>
        </p:txBody>
      </p:sp>
    </p:spTree>
    <p:extLst>
      <p:ext uri="{BB962C8B-B14F-4D97-AF65-F5344CB8AC3E}">
        <p14:creationId xmlns:p14="http://schemas.microsoft.com/office/powerpoint/2010/main" val="23045099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4994FF-9889-F881-89B8-735CDFDD8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0B294EAA-AACE-F05B-C91D-4551A8E74670}"/>
              </a:ext>
            </a:extLst>
          </p:cNvPr>
          <p:cNvSpPr txBox="1"/>
          <p:nvPr/>
        </p:nvSpPr>
        <p:spPr>
          <a:xfrm>
            <a:off x="726468" y="955233"/>
            <a:ext cx="10725152" cy="405102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r>
              <a:rPr lang="en-US" b="1" dirty="0"/>
              <a:t>3.3. Link-Level Visualization: Time-Space Diagrams</a:t>
            </a: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2FCD64EA-4538-6599-3B70-860DDCC9C2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468" y="427119"/>
            <a:ext cx="5963090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03. Making Sense of the Data: Results Analysis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88A18D9-F771-33E9-05DD-523EBFB881B0}"/>
              </a:ext>
            </a:extLst>
          </p:cNvPr>
          <p:cNvSpPr txBox="1">
            <a:spLocks/>
          </p:cNvSpPr>
          <p:nvPr/>
        </p:nvSpPr>
        <p:spPr>
          <a:xfrm>
            <a:off x="726468" y="2222243"/>
            <a:ext cx="6553201" cy="36805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W.analyzer.plot_link_td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(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link_name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="road1")</a:t>
            </a:r>
          </a:p>
          <a:p>
            <a:pPr marL="0" indent="0">
              <a:buNone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What you can see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:</a:t>
            </a:r>
          </a:p>
          <a:p>
            <a:pPr>
              <a:buFont typeface="Courier New" panose="02070309020205020404" pitchFamily="49" charset="0"/>
              <a:buChar char="o"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Vehicle Trajectories (Lines)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: Each line represents a single vehicle.</a:t>
            </a:r>
          </a:p>
          <a:p>
            <a:pPr lvl="1"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Slope of the line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: Indicates the vehicle's speed (steeper = faster).</a:t>
            </a:r>
          </a:p>
          <a:p>
            <a:pPr lvl="1"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Horizontal lines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: A stopped vehicle (a queue).</a:t>
            </a:r>
          </a:p>
          <a:p>
            <a:pPr>
              <a:buFont typeface="Courier New" panose="02070309020205020404" pitchFamily="49" charset="0"/>
              <a:buChar char="o"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Traffic Density (Background Color)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: The color shows the density of vehicles.</a:t>
            </a:r>
          </a:p>
          <a:p>
            <a:pPr lvl="1"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Red/Dark colors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: Indicate high density and the formation of a shockwave (congestion).</a:t>
            </a:r>
          </a:p>
          <a:p>
            <a:pPr marL="0" indent="0">
              <a:buNone/>
              <a:defRPr/>
            </a:pP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11FF79-5AD9-1C4E-3510-692E16650BF0}"/>
              </a:ext>
            </a:extLst>
          </p:cNvPr>
          <p:cNvSpPr txBox="1"/>
          <p:nvPr/>
        </p:nvSpPr>
        <p:spPr>
          <a:xfrm>
            <a:off x="726468" y="1502629"/>
            <a:ext cx="107251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Time-space diagrams are a fundamental tool in traffic analysis for visualizing conditions on a specific road segment over time.</a:t>
            </a:r>
            <a:endParaRPr lang="en-AT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B726AC-0477-80A0-91D6-4883D8C3777F}"/>
              </a:ext>
            </a:extLst>
          </p:cNvPr>
          <p:cNvSpPr txBox="1"/>
          <p:nvPr/>
        </p:nvSpPr>
        <p:spPr>
          <a:xfrm>
            <a:off x="733424" y="5902767"/>
            <a:ext cx="107251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This plot is excellent for identifying the exact time and location where congestion begins.</a:t>
            </a:r>
            <a:endParaRPr lang="en-AT" sz="2000" dirty="0"/>
          </a:p>
        </p:txBody>
      </p:sp>
      <p:pic>
        <p:nvPicPr>
          <p:cNvPr id="17412" name="Picture 4">
            <a:extLst>
              <a:ext uri="{FF2B5EF4-FFF2-40B4-BE49-F238E27FC236}">
                <a16:creationId xmlns:a16="http://schemas.microsoft.com/office/drawing/2014/main" id="{51323E29-259F-47CE-A7FF-480CC17A3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587" y="3990373"/>
            <a:ext cx="4285032" cy="150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64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2866930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250A5-B510-E55A-6E58-2C88DDF6E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897AF86D-4D70-1E8B-5835-1B71F17287F2}"/>
              </a:ext>
            </a:extLst>
          </p:cNvPr>
          <p:cNvSpPr txBox="1"/>
          <p:nvPr/>
        </p:nvSpPr>
        <p:spPr>
          <a:xfrm>
            <a:off x="726468" y="955233"/>
            <a:ext cx="10725152" cy="737501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r>
              <a:rPr lang="en-US" b="1" dirty="0"/>
              <a:t>3.4. Network-Level Visualization: Animations and MFDs (Macroscopic fundamental diagram)</a:t>
            </a: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C67556BA-8B55-97CA-1500-187A6EEA1D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468" y="427119"/>
            <a:ext cx="5963090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03. Making Sense of the Data: Results Analysis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2E58660-9974-0B3B-591E-42A0B09B03DC}"/>
              </a:ext>
            </a:extLst>
          </p:cNvPr>
          <p:cNvSpPr txBox="1">
            <a:spLocks/>
          </p:cNvSpPr>
          <p:nvPr/>
        </p:nvSpPr>
        <p:spPr>
          <a:xfrm>
            <a:off x="726468" y="2346654"/>
            <a:ext cx="7140823" cy="3868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Network Animations</a:t>
            </a:r>
            <a:r>
              <a:rPr lang="en-US" sz="2000" dirty="0"/>
              <a:t>: See the traffic flow dynamically over time.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err="1"/>
              <a:t>W.analyzer.network_anim</a:t>
            </a:r>
            <a:r>
              <a:rPr lang="en-US" sz="2000" dirty="0"/>
              <a:t>(): Creates an animation of link states (color-coded by speed/density).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err="1"/>
              <a:t>W.analyzer.network_fancy</a:t>
            </a:r>
            <a:r>
              <a:rPr lang="en-US" sz="2000" dirty="0"/>
              <a:t>(): Creates a high-quality animation showing individual vehicle movements.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en-US" sz="2000" b="1" dirty="0"/>
              <a:t>Macroscopic Fundamental Diagram (MFD)</a:t>
            </a:r>
            <a:r>
              <a:rPr lang="en-US" sz="2000" dirty="0"/>
              <a:t>: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err="1"/>
              <a:t>W.analyzer.plot_network_mfd</a:t>
            </a:r>
            <a:r>
              <a:rPr lang="en-US" sz="2000" dirty="0"/>
              <a:t>()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This plot summarizes the relationship between the entire network's </a:t>
            </a:r>
            <a:r>
              <a:rPr lang="en-US" sz="2000" b="1" dirty="0"/>
              <a:t>density</a:t>
            </a:r>
            <a:r>
              <a:rPr lang="en-US" sz="2000" dirty="0"/>
              <a:t> (vehicles/km) and </a:t>
            </a:r>
            <a:r>
              <a:rPr lang="en-US" sz="2000" b="1" dirty="0"/>
              <a:t>flow</a:t>
            </a:r>
            <a:r>
              <a:rPr lang="en-US" sz="2000" dirty="0"/>
              <a:t> (vehicles/hour).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It reveals the network's overall capacity and whether it is operating in a free-flow or congested state.</a:t>
            </a:r>
          </a:p>
        </p:txBody>
      </p:sp>
      <p:pic>
        <p:nvPicPr>
          <p:cNvPr id="8" name="Picture 7" descr="A drawing of a line&#10;&#10;AI-generated content may be incorrect.">
            <a:extLst>
              <a:ext uri="{FF2B5EF4-FFF2-40B4-BE49-F238E27FC236}">
                <a16:creationId xmlns:a16="http://schemas.microsoft.com/office/drawing/2014/main" id="{A397D27C-E520-1863-22BE-735C1DB76B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038" y="2346654"/>
            <a:ext cx="3423582" cy="341267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D0FAC45-16EE-D1CA-9844-73A087CCE872}"/>
              </a:ext>
            </a:extLst>
          </p:cNvPr>
          <p:cNvSpPr txBox="1"/>
          <p:nvPr/>
        </p:nvSpPr>
        <p:spPr>
          <a:xfrm>
            <a:off x="8028038" y="5901626"/>
            <a:ext cx="3202387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Network Animations</a:t>
            </a:r>
            <a:endParaRPr lang="en-AT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23F320-4069-DDD6-EED5-F1427BDDB47E}"/>
              </a:ext>
            </a:extLst>
          </p:cNvPr>
          <p:cNvSpPr txBox="1"/>
          <p:nvPr/>
        </p:nvSpPr>
        <p:spPr>
          <a:xfrm>
            <a:off x="726468" y="1835028"/>
            <a:ext cx="107251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dirty="0"/>
              <a:t>To understand the bigger picture, </a:t>
            </a:r>
            <a:r>
              <a:rPr lang="en-US" sz="2000" dirty="0" err="1"/>
              <a:t>UXsim</a:t>
            </a:r>
            <a:r>
              <a:rPr lang="en-US" sz="2000" dirty="0"/>
              <a:t> offers powerful network-wide visualizations.</a:t>
            </a:r>
          </a:p>
        </p:txBody>
      </p:sp>
    </p:spTree>
    <p:extLst>
      <p:ext uri="{BB962C8B-B14F-4D97-AF65-F5344CB8AC3E}">
        <p14:creationId xmlns:p14="http://schemas.microsoft.com/office/powerpoint/2010/main" val="25698718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AC0B4-B07F-412A-DFD7-24AE8C3CF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DEEE3B-0659-6E87-90B7-219C353AC31C}"/>
              </a:ext>
            </a:extLst>
          </p:cNvPr>
          <p:cNvSpPr/>
          <p:nvPr/>
        </p:nvSpPr>
        <p:spPr>
          <a:xfrm>
            <a:off x="2939374" y="2456234"/>
            <a:ext cx="6313251" cy="19455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Section 04: 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Modeling Traffic Signals</a:t>
            </a:r>
          </a:p>
        </p:txBody>
      </p:sp>
    </p:spTree>
    <p:extLst>
      <p:ext uri="{BB962C8B-B14F-4D97-AF65-F5344CB8AC3E}">
        <p14:creationId xmlns:p14="http://schemas.microsoft.com/office/powerpoint/2010/main" val="4554188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66488-F78D-C8B9-2245-2D361A3C8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E94C61E9-CDE9-35C2-97D1-99B9FA3F26CF}"/>
              </a:ext>
            </a:extLst>
          </p:cNvPr>
          <p:cNvSpPr txBox="1"/>
          <p:nvPr/>
        </p:nvSpPr>
        <p:spPr>
          <a:xfrm>
            <a:off x="726468" y="955233"/>
            <a:ext cx="10725152" cy="405102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r>
              <a:rPr lang="en-US" b="1" dirty="0"/>
              <a:t>4.1. Fundamentals of Signal Control in </a:t>
            </a:r>
            <a:r>
              <a:rPr lang="en-US" b="1" dirty="0" err="1"/>
              <a:t>UXsim</a:t>
            </a:r>
            <a:endParaRPr lang="en-US" b="1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90D749D8-F0ED-AD7D-ECD4-CA68078B0C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468" y="427119"/>
            <a:ext cx="3636985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lang="en-GB" sz="2400" b="1" dirty="0">
                <a:solidFill>
                  <a:schemeClr val="bg1"/>
                </a:solidFill>
              </a:rPr>
              <a:t>04. </a:t>
            </a:r>
            <a:r>
              <a:rPr lang="en-GB" sz="2400" b="1" dirty="0" err="1">
                <a:solidFill>
                  <a:schemeClr val="bg1"/>
                </a:solidFill>
              </a:rPr>
              <a:t>Modeling</a:t>
            </a:r>
            <a:r>
              <a:rPr lang="en-GB" sz="2400" b="1" dirty="0">
                <a:solidFill>
                  <a:schemeClr val="bg1"/>
                </a:solidFill>
              </a:rPr>
              <a:t> Traffic Signals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68128E-2CAF-6561-99A4-22F295A4D287}"/>
              </a:ext>
            </a:extLst>
          </p:cNvPr>
          <p:cNvSpPr txBox="1"/>
          <p:nvPr/>
        </p:nvSpPr>
        <p:spPr>
          <a:xfrm>
            <a:off x="733424" y="1502629"/>
            <a:ext cx="10725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In </a:t>
            </a:r>
            <a:r>
              <a:rPr lang="en-US" sz="2000" dirty="0" err="1"/>
              <a:t>UXsim</a:t>
            </a:r>
            <a:r>
              <a:rPr lang="en-US" sz="2000" dirty="0"/>
              <a:t>, a node can have its traffic signal. A traffic signal determine which link can send vehicles to the node.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66ACE73-AA6C-F192-AF5C-E42A61870980}"/>
              </a:ext>
            </a:extLst>
          </p:cNvPr>
          <p:cNvSpPr txBox="1">
            <a:spLocks/>
          </p:cNvSpPr>
          <p:nvPr/>
        </p:nvSpPr>
        <p:spPr>
          <a:xfrm>
            <a:off x="726468" y="2148960"/>
            <a:ext cx="7341139" cy="23507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r>
              <a:rPr lang="en-US" sz="1800" b="1" dirty="0"/>
              <a:t>signal (on the Node)</a:t>
            </a:r>
            <a:r>
              <a:rPr lang="en-US" sz="1800" dirty="0"/>
              <a:t>: A list defining the </a:t>
            </a:r>
            <a:r>
              <a:rPr lang="en-US" sz="1800" b="1" dirty="0"/>
              <a:t>duration</a:t>
            </a:r>
            <a:r>
              <a:rPr lang="en-US" sz="1800" dirty="0"/>
              <a:t> of each signal phase in seconds.</a:t>
            </a:r>
          </a:p>
          <a:p>
            <a:pPr marL="742950" lvl="4" indent="-285750"/>
            <a:r>
              <a:rPr lang="en-US" dirty="0"/>
              <a:t>signal=[30, 60] means a two-phase cycle: Phase 0 lasts 30s, and Phase 1 lasts 60s.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b="1" dirty="0" err="1"/>
              <a:t>signal_group</a:t>
            </a:r>
            <a:r>
              <a:rPr lang="en-US" sz="1800" b="1" dirty="0"/>
              <a:t> (on the Link)</a:t>
            </a:r>
            <a:r>
              <a:rPr lang="en-US" sz="1800" dirty="0"/>
              <a:t>: An integer that assigns a link to a specific signal phase.</a:t>
            </a:r>
          </a:p>
          <a:p>
            <a:pPr marL="742950" lvl="2" indent="-285750"/>
            <a:r>
              <a:rPr lang="en-US" sz="1400" dirty="0" err="1"/>
              <a:t>signal_group</a:t>
            </a:r>
            <a:r>
              <a:rPr lang="en-US" sz="1400" dirty="0"/>
              <a:t>=0 means this link gets a green light during Phase 0.</a:t>
            </a:r>
          </a:p>
          <a:p>
            <a:pPr marL="742950" lvl="2" indent="-285750"/>
            <a:r>
              <a:rPr lang="en-US" sz="1400" dirty="0" err="1"/>
              <a:t>signal_group</a:t>
            </a:r>
            <a:r>
              <a:rPr lang="en-US" sz="1400" dirty="0"/>
              <a:t>=1 means this link gets a green light during Phase 1.</a:t>
            </a:r>
            <a:endParaRPr lang="en-AT" sz="14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E2F5D67-B2EA-081C-9495-CD06DA264BAD}"/>
              </a:ext>
            </a:extLst>
          </p:cNvPr>
          <p:cNvSpPr txBox="1">
            <a:spLocks/>
          </p:cNvSpPr>
          <p:nvPr/>
        </p:nvSpPr>
        <p:spPr>
          <a:xfrm>
            <a:off x="726468" y="4388984"/>
            <a:ext cx="8116378" cy="18657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/>
              <a:t>Example</a:t>
            </a:r>
            <a:r>
              <a:rPr lang="en-US" sz="1800" dirty="0"/>
              <a:t>:</a:t>
            </a:r>
          </a:p>
          <a:p>
            <a:r>
              <a:rPr lang="en-US" sz="1800" dirty="0"/>
              <a:t>Node "merge" has signal=[30, 60].</a:t>
            </a:r>
          </a:p>
          <a:p>
            <a:r>
              <a:rPr lang="en-US" sz="1800" dirty="0"/>
              <a:t>Link "link1" has </a:t>
            </a:r>
            <a:r>
              <a:rPr lang="en-US" sz="1800" dirty="0" err="1"/>
              <a:t>signal_group</a:t>
            </a:r>
            <a:r>
              <a:rPr lang="en-US" sz="1800" dirty="0"/>
              <a:t>=0.</a:t>
            </a:r>
          </a:p>
          <a:p>
            <a:r>
              <a:rPr lang="en-US" sz="1800" dirty="0"/>
              <a:t>Link "link2" has </a:t>
            </a:r>
            <a:r>
              <a:rPr lang="en-US" sz="1800" dirty="0" err="1"/>
              <a:t>signal_group</a:t>
            </a:r>
            <a:r>
              <a:rPr lang="en-US" sz="1800" dirty="0"/>
              <a:t>=1.</a:t>
            </a:r>
          </a:p>
          <a:p>
            <a:pPr marL="0" indent="0">
              <a:buNone/>
            </a:pPr>
            <a:r>
              <a:rPr lang="en-US" sz="1800" b="1" dirty="0"/>
              <a:t>Result</a:t>
            </a:r>
            <a:r>
              <a:rPr lang="en-US" sz="1800" dirty="0"/>
              <a:t>: "link1" is green for 30s, then "link2" is green for 60s, and this cycle repeats.</a:t>
            </a:r>
            <a:endParaRPr lang="en-AT" sz="1800" dirty="0"/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70C442A8-82E8-C8C4-1B7B-00426691E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608" y="2228336"/>
            <a:ext cx="3384012" cy="332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9503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A10B4-3E0A-2219-4F98-AECC849A3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46645A07-FE09-B0DE-572C-FFE0FFBA60BD}"/>
              </a:ext>
            </a:extLst>
          </p:cNvPr>
          <p:cNvSpPr txBox="1"/>
          <p:nvPr/>
        </p:nvSpPr>
        <p:spPr>
          <a:xfrm>
            <a:off x="726468" y="955233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ysClr val="windowText" lastClr="000000"/>
                </a:solidFill>
                <a:latin typeface="Arial"/>
                <a:cs typeface="Arial"/>
              </a:rPr>
              <a:t>4.2. Case Study: A 4-Legged Intersection</a:t>
            </a:r>
            <a:endParaRPr lang="en-GB" b="1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7AD17522-D30B-92CF-71DC-35787E9C11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468" y="427119"/>
            <a:ext cx="3717195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lang="en-GB" sz="2400" b="1" dirty="0">
                <a:solidFill>
                  <a:schemeClr val="bg1"/>
                </a:solidFill>
              </a:rPr>
              <a:t>04. </a:t>
            </a:r>
            <a:r>
              <a:rPr lang="en-GB" sz="2400" b="1" dirty="0" err="1">
                <a:solidFill>
                  <a:schemeClr val="bg1"/>
                </a:solidFill>
              </a:rPr>
              <a:t>Modeling</a:t>
            </a:r>
            <a:r>
              <a:rPr lang="en-GB" sz="2400" b="1" dirty="0">
                <a:solidFill>
                  <a:schemeClr val="bg1"/>
                </a:solidFill>
              </a:rPr>
              <a:t> Traffic Signals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7CF01E2F-A43B-90EE-9B96-258E379A9C84}"/>
              </a:ext>
            </a:extLst>
          </p:cNvPr>
          <p:cNvSpPr txBox="1">
            <a:spLocks/>
          </p:cNvSpPr>
          <p:nvPr/>
        </p:nvSpPr>
        <p:spPr>
          <a:xfrm>
            <a:off x="733424" y="2534934"/>
            <a:ext cx="5610227" cy="22727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2000" b="1" dirty="0">
                <a:solidFill>
                  <a:sysClr val="windowText" lastClr="000000"/>
                </a:solidFill>
              </a:rPr>
              <a:t>Common Approach</a:t>
            </a:r>
            <a:r>
              <a:rPr lang="en-US" sz="2000" dirty="0">
                <a:solidFill>
                  <a:sysClr val="windowText" lastClr="000000"/>
                </a:solidFill>
              </a:rPr>
              <a:t>: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en-US" sz="2000" b="1" dirty="0">
                <a:solidFill>
                  <a:sysClr val="windowText" lastClr="000000"/>
                </a:solidFill>
              </a:rPr>
              <a:t>Phase 0</a:t>
            </a:r>
            <a:r>
              <a:rPr lang="en-US" sz="2000" dirty="0">
                <a:solidFill>
                  <a:sysClr val="windowText" lastClr="000000"/>
                </a:solidFill>
              </a:rPr>
              <a:t>: East-West traffic has the green light. All links for East-West through traffic are assigned </a:t>
            </a:r>
            <a:r>
              <a:rPr lang="en-US" sz="2000" dirty="0" err="1">
                <a:solidFill>
                  <a:sysClr val="windowText" lastClr="000000"/>
                </a:solidFill>
              </a:rPr>
              <a:t>signal_group</a:t>
            </a:r>
            <a:r>
              <a:rPr lang="en-US" sz="2000" dirty="0">
                <a:solidFill>
                  <a:sysClr val="windowText" lastClr="000000"/>
                </a:solidFill>
              </a:rPr>
              <a:t>=0.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en-US" sz="2000" b="1" dirty="0">
                <a:solidFill>
                  <a:sysClr val="windowText" lastClr="000000"/>
                </a:solidFill>
              </a:rPr>
              <a:t>Phase 1</a:t>
            </a:r>
            <a:r>
              <a:rPr lang="en-US" sz="2000" dirty="0">
                <a:solidFill>
                  <a:sysClr val="windowText" lastClr="000000"/>
                </a:solidFill>
              </a:rPr>
              <a:t>: North-South traffic has the green light. All links for North-South through traffic are assigned </a:t>
            </a:r>
            <a:r>
              <a:rPr lang="en-US" sz="2000" dirty="0" err="1">
                <a:solidFill>
                  <a:sysClr val="windowText" lastClr="000000"/>
                </a:solidFill>
              </a:rPr>
              <a:t>signal_group</a:t>
            </a:r>
            <a:r>
              <a:rPr lang="en-US" sz="2000" dirty="0">
                <a:solidFill>
                  <a:sysClr val="windowText" lastClr="000000"/>
                </a:solidFill>
              </a:rPr>
              <a:t>=1.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9D44552-5583-A158-7573-04245B1FE5D8}"/>
              </a:ext>
            </a:extLst>
          </p:cNvPr>
          <p:cNvSpPr txBox="1"/>
          <p:nvPr/>
        </p:nvSpPr>
        <p:spPr>
          <a:xfrm>
            <a:off x="733424" y="1502629"/>
            <a:ext cx="10725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 same principles can be scaled to model a standard 4-legged intersection.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28E9C5D-DC57-52B4-459F-70628839BD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491" y="2173387"/>
            <a:ext cx="2197296" cy="263432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1DD9B304-871F-2704-1EE6-B628FC9EC14D}"/>
              </a:ext>
            </a:extLst>
          </p:cNvPr>
          <p:cNvSpPr txBox="1"/>
          <p:nvPr/>
        </p:nvSpPr>
        <p:spPr>
          <a:xfrm>
            <a:off x="733424" y="5123400"/>
            <a:ext cx="10732108" cy="1051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The node at the center of the intersection would have a signal definition like signal=[45, 45] for a simple 90-second cycle with equal splits.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This structure allows for the modeling of entire corridors or grids of coordinated signals.</a:t>
            </a:r>
            <a:endParaRPr lang="en-AT" sz="2000" dirty="0"/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EE26759C-AE9A-4A87-F08E-8F9A0C60A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8378" y="2331211"/>
            <a:ext cx="2563242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59791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A10B4-3E0A-2219-4F98-AECC849A3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46645A07-FE09-B0DE-572C-FFE0FFBA60BD}"/>
              </a:ext>
            </a:extLst>
          </p:cNvPr>
          <p:cNvSpPr txBox="1"/>
          <p:nvPr/>
        </p:nvSpPr>
        <p:spPr>
          <a:xfrm>
            <a:off x="726468" y="955233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ysClr val="windowText" lastClr="000000"/>
                </a:solidFill>
                <a:latin typeface="Arial"/>
                <a:cs typeface="Arial"/>
              </a:rPr>
              <a:t>4.3. Advanced Control: Real-time Adaptive Signals</a:t>
            </a:r>
            <a:endParaRPr lang="en-GB" b="1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7AD17522-D30B-92CF-71DC-35787E9C11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468" y="427119"/>
            <a:ext cx="3685111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lang="en-GB" sz="2400" b="1" dirty="0">
                <a:solidFill>
                  <a:schemeClr val="bg1"/>
                </a:solidFill>
              </a:rPr>
              <a:t>04. </a:t>
            </a:r>
            <a:r>
              <a:rPr lang="en-GB" sz="2400" b="1" dirty="0" err="1">
                <a:solidFill>
                  <a:schemeClr val="bg1"/>
                </a:solidFill>
              </a:rPr>
              <a:t>Modeling</a:t>
            </a:r>
            <a:r>
              <a:rPr lang="en-GB" sz="2400" b="1" dirty="0">
                <a:solidFill>
                  <a:schemeClr val="bg1"/>
                </a:solidFill>
              </a:rPr>
              <a:t> Traffic Signals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7CF01E2F-A43B-90EE-9B96-258E379A9C84}"/>
              </a:ext>
            </a:extLst>
          </p:cNvPr>
          <p:cNvSpPr txBox="1">
            <a:spLocks/>
          </p:cNvSpPr>
          <p:nvPr/>
        </p:nvSpPr>
        <p:spPr>
          <a:xfrm>
            <a:off x="733424" y="2254321"/>
            <a:ext cx="10718196" cy="35252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2000" b="1" dirty="0">
                <a:solidFill>
                  <a:sysClr val="windowText" lastClr="000000"/>
                </a:solidFill>
              </a:rPr>
              <a:t>The Logic</a:t>
            </a:r>
            <a:r>
              <a:rPr lang="en-US" sz="2000" dirty="0">
                <a:solidFill>
                  <a:sysClr val="windowText" lastClr="000000"/>
                </a:solidFill>
              </a:rPr>
              <a:t>: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Run the simulation in small steps (e.g., 10 seconds at a time) inside a while loop.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Inside the loop, </a:t>
            </a:r>
            <a:r>
              <a:rPr lang="en-US" sz="2000" b="1" dirty="0">
                <a:solidFill>
                  <a:sysClr val="windowText" lastClr="000000"/>
                </a:solidFill>
              </a:rPr>
              <a:t>before</a:t>
            </a:r>
            <a:r>
              <a:rPr lang="en-US" sz="2000" dirty="0">
                <a:solidFill>
                  <a:sysClr val="windowText" lastClr="000000"/>
                </a:solidFill>
              </a:rPr>
              <a:t> the next step, check the traffic state. A common metric is the number of vehicles queued on each link: </a:t>
            </a:r>
            <a:r>
              <a:rPr lang="en-US" sz="2000" dirty="0" err="1">
                <a:solidFill>
                  <a:sysClr val="windowText" lastClr="000000"/>
                </a:solidFill>
              </a:rPr>
              <a:t>Link.num_vehicles</a:t>
            </a:r>
            <a:r>
              <a:rPr lang="en-US" sz="2000" dirty="0">
                <a:solidFill>
                  <a:sysClr val="windowText" lastClr="000000"/>
                </a:solidFill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Identify the signal phase corresponding to the link with the most vehicles.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Manually set the current signal phase for the node using </a:t>
            </a:r>
            <a:r>
              <a:rPr lang="en-US" sz="2000" dirty="0" err="1">
                <a:solidFill>
                  <a:sysClr val="windowText" lastClr="000000"/>
                </a:solidFill>
              </a:rPr>
              <a:t>Node.signal_phase</a:t>
            </a:r>
            <a:r>
              <a:rPr lang="en-US" sz="2000" dirty="0">
                <a:solidFill>
                  <a:sysClr val="windowText" lastClr="000000"/>
                </a:solidFill>
              </a:rPr>
              <a:t> = </a:t>
            </a:r>
            <a:r>
              <a:rPr lang="en-US" sz="2000" dirty="0" err="1">
                <a:solidFill>
                  <a:sysClr val="windowText" lastClr="000000"/>
                </a:solidFill>
              </a:rPr>
              <a:t>new_phase</a:t>
            </a:r>
            <a:r>
              <a:rPr lang="en-US" sz="2000" dirty="0">
                <a:solidFill>
                  <a:sysClr val="windowText" lastClr="000000"/>
                </a:solidFill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Execute the next simulation step.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This creates a "max-pressure" or "longest-queue-first" controller that dynamically allocates green time where it's needed most, reducing delays.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9D44552-5583-A158-7573-04245B1FE5D8}"/>
              </a:ext>
            </a:extLst>
          </p:cNvPr>
          <p:cNvSpPr txBox="1"/>
          <p:nvPr/>
        </p:nvSpPr>
        <p:spPr>
          <a:xfrm>
            <a:off x="733424" y="1502629"/>
            <a:ext cx="10725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Fixed-time signals can be inefficient. Adaptive signal control adjusts timing based on real-time traffic demand. </a:t>
            </a:r>
            <a:r>
              <a:rPr lang="en-US" sz="2000" dirty="0" err="1"/>
              <a:t>UXsim</a:t>
            </a:r>
            <a:r>
              <a:rPr lang="en-US" sz="2000" dirty="0"/>
              <a:t> enables this by letting you intervene in the simulation loop.</a:t>
            </a:r>
          </a:p>
        </p:txBody>
      </p:sp>
    </p:spTree>
    <p:extLst>
      <p:ext uri="{BB962C8B-B14F-4D97-AF65-F5344CB8AC3E}">
        <p14:creationId xmlns:p14="http://schemas.microsoft.com/office/powerpoint/2010/main" val="21042786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1CF43-13C0-309E-2E9F-8529920E3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2DF441D-A84D-0FCB-DD22-D994894794C5}"/>
              </a:ext>
            </a:extLst>
          </p:cNvPr>
          <p:cNvSpPr/>
          <p:nvPr/>
        </p:nvSpPr>
        <p:spPr>
          <a:xfrm>
            <a:off x="2939374" y="2456234"/>
            <a:ext cx="6313251" cy="19455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Section 05: 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Advanced Application: Road Tolling</a:t>
            </a:r>
          </a:p>
        </p:txBody>
      </p:sp>
    </p:spTree>
    <p:extLst>
      <p:ext uri="{BB962C8B-B14F-4D97-AF65-F5344CB8AC3E}">
        <p14:creationId xmlns:p14="http://schemas.microsoft.com/office/powerpoint/2010/main" val="39283333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A10B4-3E0A-2219-4F98-AECC849A3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46645A07-FE09-B0DE-572C-FFE0FFBA60BD}"/>
              </a:ext>
            </a:extLst>
          </p:cNvPr>
          <p:cNvSpPr txBox="1"/>
          <p:nvPr/>
        </p:nvSpPr>
        <p:spPr>
          <a:xfrm>
            <a:off x="726468" y="955233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ysClr val="windowText" lastClr="000000"/>
                </a:solidFill>
                <a:latin typeface="Arial"/>
                <a:cs typeface="Arial"/>
              </a:rPr>
              <a:t>5.1. The Scenario: A Congested Highway Network</a:t>
            </a:r>
            <a:endParaRPr lang="en-GB" b="1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7AD17522-D30B-92CF-71DC-35787E9C11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468" y="427119"/>
            <a:ext cx="5160985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05. Advanced Application: Road Tolling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7CF01E2F-A43B-90EE-9B96-258E379A9C84}"/>
              </a:ext>
            </a:extLst>
          </p:cNvPr>
          <p:cNvSpPr txBox="1">
            <a:spLocks/>
          </p:cNvSpPr>
          <p:nvPr/>
        </p:nvSpPr>
        <p:spPr>
          <a:xfrm>
            <a:off x="733423" y="1977322"/>
            <a:ext cx="7456420" cy="35252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2000" b="1" dirty="0">
                <a:solidFill>
                  <a:sysClr val="windowText" lastClr="000000"/>
                </a:solidFill>
              </a:rPr>
              <a:t>The Problem</a:t>
            </a:r>
            <a:r>
              <a:rPr lang="en-US" sz="2000" dirty="0">
                <a:solidFill>
                  <a:sysClr val="windowText" lastClr="000000"/>
                </a:solidFill>
              </a:rPr>
              <a:t>: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Rational drivers will naturally choose the fastest path; the highway.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This leads to an over-concentration of traffic on the highway, causing severe congestion.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The result is a high network-wide delay ratio, as the highway's benefit is negated by traffic jams, and the arterial network remains underutilized.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We will simulate this "no-toll" baseline scenario to observe this effect.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9D44552-5583-A158-7573-04245B1FE5D8}"/>
              </a:ext>
            </a:extLst>
          </p:cNvPr>
          <p:cNvSpPr txBox="1"/>
          <p:nvPr/>
        </p:nvSpPr>
        <p:spPr>
          <a:xfrm>
            <a:off x="733424" y="1502629"/>
            <a:ext cx="10725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Consider a grid network with arterial roads and a faster, more direct diagonal highway.</a:t>
            </a:r>
          </a:p>
        </p:txBody>
      </p:sp>
      <p:pic>
        <p:nvPicPr>
          <p:cNvPr id="8" name="Picture 7" descr="A drawing of a graph&#10;&#10;AI-generated content may be incorrect.">
            <a:extLst>
              <a:ext uri="{FF2B5EF4-FFF2-40B4-BE49-F238E27FC236}">
                <a16:creationId xmlns:a16="http://schemas.microsoft.com/office/drawing/2014/main" id="{BA8122A5-BAAD-10A1-FFF2-76351BAEA1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340" y="1977322"/>
            <a:ext cx="3030280" cy="362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5665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A10B4-3E0A-2219-4F98-AECC849A3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46645A07-FE09-B0DE-572C-FFE0FFBA60BD}"/>
              </a:ext>
            </a:extLst>
          </p:cNvPr>
          <p:cNvSpPr txBox="1"/>
          <p:nvPr/>
        </p:nvSpPr>
        <p:spPr>
          <a:xfrm>
            <a:off x="726468" y="955233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ysClr val="windowText" lastClr="000000"/>
                </a:solidFill>
                <a:latin typeface="Arial"/>
                <a:cs typeface="Arial"/>
              </a:rPr>
              <a:t>5.2. Implementation: Using </a:t>
            </a:r>
            <a:r>
              <a:rPr lang="en-US" b="1" dirty="0" err="1">
                <a:solidFill>
                  <a:sysClr val="windowText" lastClr="000000"/>
                </a:solidFill>
                <a:latin typeface="Arial"/>
                <a:cs typeface="Arial"/>
              </a:rPr>
              <a:t>route_choice_penalty</a:t>
            </a:r>
            <a:endParaRPr lang="en-GB" b="1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7AD17522-D30B-92CF-71DC-35787E9C11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468" y="427119"/>
            <a:ext cx="5064732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lang="en-US" sz="2400" b="1" dirty="0">
                <a:solidFill>
                  <a:schemeClr val="bg1"/>
                </a:solidFill>
              </a:rPr>
              <a:t>05. Advanced Application: Road Tolling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7CF01E2F-A43B-90EE-9B96-258E379A9C84}"/>
              </a:ext>
            </a:extLst>
          </p:cNvPr>
          <p:cNvSpPr txBox="1">
            <a:spLocks/>
          </p:cNvSpPr>
          <p:nvPr/>
        </p:nvSpPr>
        <p:spPr>
          <a:xfrm>
            <a:off x="733424" y="1977322"/>
            <a:ext cx="10718196" cy="35252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In </a:t>
            </a:r>
            <a:r>
              <a:rPr lang="en-US" sz="2000" dirty="0" err="1">
                <a:solidFill>
                  <a:sysClr val="windowText" lastClr="000000"/>
                </a:solidFill>
              </a:rPr>
              <a:t>UXsim</a:t>
            </a:r>
            <a:r>
              <a:rPr lang="en-US" sz="2000" dirty="0">
                <a:solidFill>
                  <a:sysClr val="windowText" lastClr="000000"/>
                </a:solidFill>
              </a:rPr>
              <a:t>, a toll is modeled not as a monetary cost, but as a </a:t>
            </a:r>
            <a:r>
              <a:rPr lang="en-US" sz="2000" b="1" dirty="0">
                <a:solidFill>
                  <a:sysClr val="windowText" lastClr="000000"/>
                </a:solidFill>
              </a:rPr>
              <a:t>perceived travel time penalty </a:t>
            </a:r>
            <a:r>
              <a:rPr lang="en-US" sz="2000" dirty="0">
                <a:solidFill>
                  <a:sysClr val="windowText" lastClr="000000"/>
                </a:solidFill>
              </a:rPr>
              <a:t>that influences a driver's route choice. This is done using the </a:t>
            </a:r>
            <a:r>
              <a:rPr lang="en-US" sz="2000" dirty="0" err="1">
                <a:solidFill>
                  <a:sysClr val="windowText" lastClr="000000"/>
                </a:solidFill>
              </a:rPr>
              <a:t>route_choice_penalty</a:t>
            </a:r>
            <a:r>
              <a:rPr lang="en-US" sz="2000" dirty="0">
                <a:solidFill>
                  <a:sysClr val="windowText" lastClr="000000"/>
                </a:solidFill>
              </a:rPr>
              <a:t> parameter on a link.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W2.get_link("highway1").</a:t>
            </a:r>
            <a:r>
              <a:rPr lang="en-US" sz="2000" dirty="0" err="1">
                <a:solidFill>
                  <a:sysClr val="windowText" lastClr="000000"/>
                </a:solidFill>
              </a:rPr>
              <a:t>route_choice_penalty</a:t>
            </a:r>
            <a:r>
              <a:rPr lang="en-US" sz="2000" dirty="0">
                <a:solidFill>
                  <a:sysClr val="windowText" lastClr="000000"/>
                </a:solidFill>
              </a:rPr>
              <a:t> = 70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This adds a </a:t>
            </a:r>
            <a:r>
              <a:rPr lang="en-US" sz="2000" b="1" dirty="0">
                <a:solidFill>
                  <a:sysClr val="windowText" lastClr="000000"/>
                </a:solidFill>
              </a:rPr>
              <a:t>70-second penalty </a:t>
            </a:r>
            <a:r>
              <a:rPr lang="en-US" sz="2000" dirty="0">
                <a:solidFill>
                  <a:sysClr val="windowText" lastClr="000000"/>
                </a:solidFill>
              </a:rPr>
              <a:t>to "highway1" in the route choice calculation.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When a vehicle plans its path, it will treat traveling on this link as if it took 70 seconds longer than it actually does.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If an alternative route on arterial roads is now perceived as faster (original travel time &lt; highway time + penalty), the driver will choose it instead.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9D44552-5583-A158-7573-04245B1FE5D8}"/>
              </a:ext>
            </a:extLst>
          </p:cNvPr>
          <p:cNvSpPr txBox="1"/>
          <p:nvPr/>
        </p:nvSpPr>
        <p:spPr>
          <a:xfrm>
            <a:off x="733424" y="1502629"/>
            <a:ext cx="10725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How can we encourage some drivers to use the arterial roads instead? By introducing a highway toll.</a:t>
            </a:r>
          </a:p>
        </p:txBody>
      </p:sp>
    </p:spTree>
    <p:extLst>
      <p:ext uri="{BB962C8B-B14F-4D97-AF65-F5344CB8AC3E}">
        <p14:creationId xmlns:p14="http://schemas.microsoft.com/office/powerpoint/2010/main" val="25796409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47871-91BA-E9E7-9C41-E494D57C5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17EF89E-DA17-5FD3-728C-1599A9A29D10}"/>
              </a:ext>
            </a:extLst>
          </p:cNvPr>
          <p:cNvSpPr/>
          <p:nvPr/>
        </p:nvSpPr>
        <p:spPr>
          <a:xfrm>
            <a:off x="2939374" y="2456234"/>
            <a:ext cx="6313251" cy="19455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Section 06: 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1926052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A10B4-3E0A-2219-4F98-AECC849A3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46645A07-FE09-B0DE-572C-FFE0FFBA60BD}"/>
              </a:ext>
            </a:extLst>
          </p:cNvPr>
          <p:cNvSpPr txBox="1"/>
          <p:nvPr/>
        </p:nvSpPr>
        <p:spPr>
          <a:xfrm>
            <a:off x="726468" y="955233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ysClr val="windowText" lastClr="000000"/>
                </a:solidFill>
                <a:latin typeface="Arial"/>
                <a:cs typeface="Arial"/>
              </a:rPr>
              <a:t>6.1. Quantitative Comparison: No-Toll vs. With-Toll</a:t>
            </a:r>
            <a:endParaRPr lang="en-GB" b="1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7AD17522-D30B-92CF-71DC-35787E9C11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469" y="427119"/>
            <a:ext cx="1968606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lang="en-GB" sz="2400" b="1" dirty="0">
                <a:solidFill>
                  <a:schemeClr val="bg1"/>
                </a:solidFill>
              </a:rPr>
              <a:t>06. Conclusion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7CF01E2F-A43B-90EE-9B96-258E379A9C84}"/>
              </a:ext>
            </a:extLst>
          </p:cNvPr>
          <p:cNvSpPr txBox="1">
            <a:spLocks/>
          </p:cNvSpPr>
          <p:nvPr/>
        </p:nvSpPr>
        <p:spPr>
          <a:xfrm>
            <a:off x="733424" y="1871961"/>
            <a:ext cx="10718196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Expected Outcome: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9D44552-5583-A158-7573-04245B1FE5D8}"/>
              </a:ext>
            </a:extLst>
          </p:cNvPr>
          <p:cNvSpPr txBox="1"/>
          <p:nvPr/>
        </p:nvSpPr>
        <p:spPr>
          <a:xfrm>
            <a:off x="733424" y="1502629"/>
            <a:ext cx="10725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After running both simulations, we can use the exported </a:t>
            </a:r>
            <a:r>
              <a:rPr lang="en-US" sz="2000" dirty="0" err="1"/>
              <a:t>DataFrame</a:t>
            </a:r>
            <a:r>
              <a:rPr lang="en-US" sz="2000" dirty="0"/>
              <a:t> to compare them quantitatively.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95EC2A7-CE63-17DB-3393-87B6CF31D1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6603759"/>
              </p:ext>
            </p:extLst>
          </p:nvPr>
        </p:nvGraphicFramePr>
        <p:xfrm>
          <a:off x="718427" y="2321867"/>
          <a:ext cx="10718195" cy="1863566"/>
        </p:xfrm>
        <a:graphic>
          <a:graphicData uri="http://schemas.openxmlformats.org/drawingml/2006/table">
            <a:tbl>
              <a:tblPr firstRow="1" bandRow="1">
                <a:tableStyleId>{C7B018BB-80A7-4F77-B60F-C8B233D01FF8}</a:tableStyleId>
              </a:tblPr>
              <a:tblGrid>
                <a:gridCol w="2112237">
                  <a:extLst>
                    <a:ext uri="{9D8B030D-6E8A-4147-A177-3AD203B41FA5}">
                      <a16:colId xmlns:a16="http://schemas.microsoft.com/office/drawing/2014/main" val="3455634156"/>
                    </a:ext>
                  </a:extLst>
                </a:gridCol>
                <a:gridCol w="2226366">
                  <a:extLst>
                    <a:ext uri="{9D8B030D-6E8A-4147-A177-3AD203B41FA5}">
                      <a16:colId xmlns:a16="http://schemas.microsoft.com/office/drawing/2014/main" val="2953285964"/>
                    </a:ext>
                  </a:extLst>
                </a:gridCol>
                <a:gridCol w="3101008">
                  <a:extLst>
                    <a:ext uri="{9D8B030D-6E8A-4147-A177-3AD203B41FA5}">
                      <a16:colId xmlns:a16="http://schemas.microsoft.com/office/drawing/2014/main" val="827554269"/>
                    </a:ext>
                  </a:extLst>
                </a:gridCol>
                <a:gridCol w="3278584">
                  <a:extLst>
                    <a:ext uri="{9D8B030D-6E8A-4147-A177-3AD203B41FA5}">
                      <a16:colId xmlns:a16="http://schemas.microsoft.com/office/drawing/2014/main" val="1965303475"/>
                    </a:ext>
                  </a:extLst>
                </a:gridCol>
              </a:tblGrid>
              <a:tr h="38020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ptos" panose="020B0004020202020204" pitchFamily="34" charset="0"/>
                        </a:rPr>
                        <a:t>Metric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ptos" panose="020B0004020202020204" pitchFamily="34" charset="0"/>
                        </a:rPr>
                        <a:t>No-Toll Scenario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ptos" panose="020B0004020202020204" pitchFamily="34" charset="0"/>
                        </a:rPr>
                        <a:t>With-Toll Scenario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ptos" panose="020B0004020202020204" pitchFamily="34" charset="0"/>
                        </a:rPr>
                        <a:t>Change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8008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/>
                        <a:t>Delay Ratio</a:t>
                      </a:r>
                      <a:endParaRPr lang="en-US" sz="1600" b="1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High (e.g., 0.45)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Significantly Lower (e.g., 0.20)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Improvement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5583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/>
                        <a:t>Highway Users</a:t>
                      </a:r>
                      <a:endParaRPr lang="en-US" sz="1600" b="1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Aptos" panose="020B0004020202020204" pitchFamily="34" charset="0"/>
                        </a:rPr>
                        <a:t>Lower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Diversion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1246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/>
                        <a:t>Avg. Network Speed</a:t>
                      </a:r>
                      <a:endParaRPr lang="en-US" sz="1600" b="1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Higher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Improvement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78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/>
                        <a:t>Throughput</a:t>
                      </a:r>
                      <a:endParaRPr lang="en-US" sz="1600" b="1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Sub-optimal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Higher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Improvement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4629930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E821E7-075F-AB1D-2FEB-E397532D10C0}"/>
              </a:ext>
            </a:extLst>
          </p:cNvPr>
          <p:cNvSpPr txBox="1">
            <a:spLocks/>
          </p:cNvSpPr>
          <p:nvPr/>
        </p:nvSpPr>
        <p:spPr>
          <a:xfrm>
            <a:off x="718426" y="4544924"/>
            <a:ext cx="10718196" cy="10766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2000" b="1" dirty="0">
                <a:solidFill>
                  <a:sysClr val="windowText" lastClr="000000"/>
                </a:solidFill>
              </a:rPr>
              <a:t>Conclusion</a:t>
            </a:r>
            <a:r>
              <a:rPr lang="en-US" sz="2000" dirty="0">
                <a:solidFill>
                  <a:sysClr val="windowText" lastClr="000000"/>
                </a:solidFill>
              </a:rPr>
              <a:t>: The toll effectively discourages inefficient highway use, leading to a more balanced traffic distribution across the entire network. This improves overall traffic efficiency, reduces delays, and increases average speeds for everyone.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9095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6282" y="428560"/>
            <a:ext cx="2442220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sz="2400" b="1" dirty="0">
                <a:solidFill>
                  <a:schemeClr val="bg1"/>
                </a:solidFill>
              </a:rPr>
              <a:t>Table</a:t>
            </a:r>
            <a:r>
              <a:rPr sz="2400" b="1" spc="39" dirty="0">
                <a:solidFill>
                  <a:schemeClr val="bg1"/>
                </a:solidFill>
              </a:rPr>
              <a:t> </a:t>
            </a:r>
            <a:r>
              <a:rPr lang="en-GB" sz="2400" b="1" dirty="0">
                <a:solidFill>
                  <a:schemeClr val="bg1"/>
                </a:solidFill>
              </a:rPr>
              <a:t>of contents</a:t>
            </a:r>
            <a:endParaRPr sz="2400" b="1" spc="-13" dirty="0">
              <a:solidFill>
                <a:schemeClr val="bg1"/>
              </a:solidFill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AFE1DC46-6185-D491-242C-36E3BE3D1ECC}"/>
              </a:ext>
            </a:extLst>
          </p:cNvPr>
          <p:cNvSpPr txBox="1">
            <a:spLocks/>
          </p:cNvSpPr>
          <p:nvPr/>
        </p:nvSpPr>
        <p:spPr>
          <a:xfrm>
            <a:off x="6227481" y="428560"/>
            <a:ext cx="5248703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36000" bIns="0" rtlCol="0">
            <a:spAutoFit/>
          </a:bodyPr>
          <a:lstStyle>
            <a:lvl1pPr>
              <a:defRPr sz="1800" b="0" i="1">
                <a:solidFill>
                  <a:srgbClr val="FD001F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22043" algn="r" defTabSz="914400" hangingPunct="1">
              <a:lnSpc>
                <a:spcPct val="100000"/>
              </a:lnSpc>
              <a:spcBef>
                <a:spcPts val="129"/>
              </a:spcBef>
            </a:pPr>
            <a:r>
              <a:rPr lang="en-AT" sz="2400" b="1" dirty="0">
                <a:solidFill>
                  <a:schemeClr val="bg1"/>
                </a:solidFill>
              </a:rPr>
              <a:t>Introduction to Traffic Signal Simulations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3CE0F00C-E1F5-09E1-990F-AB1F147122AF}"/>
              </a:ext>
            </a:extLst>
          </p:cNvPr>
          <p:cNvSpPr txBox="1"/>
          <p:nvPr/>
        </p:nvSpPr>
        <p:spPr>
          <a:xfrm>
            <a:off x="6096000" y="896987"/>
            <a:ext cx="5380185" cy="5079926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90000" marR="7348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US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3.4 Network-Level Visualization……………………....19</a:t>
            </a:r>
          </a:p>
          <a:p>
            <a:pPr marL="16328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GB" sz="1600" b="1" kern="1200" dirty="0">
                <a:solidFill>
                  <a:sysClr val="windowText" lastClr="000000"/>
                </a:solidFill>
                <a:latin typeface="Arial"/>
                <a:cs typeface="Arial"/>
              </a:rPr>
              <a:t>04: </a:t>
            </a:r>
            <a:r>
              <a:rPr lang="en-GB" sz="1600" b="1" kern="1200" dirty="0" err="1">
                <a:solidFill>
                  <a:sysClr val="windowText" lastClr="000000"/>
                </a:solidFill>
                <a:latin typeface="Arial"/>
                <a:cs typeface="Arial"/>
              </a:rPr>
              <a:t>Modeling</a:t>
            </a:r>
            <a:r>
              <a:rPr lang="en-GB" sz="1600" b="1" kern="1200" dirty="0">
                <a:solidFill>
                  <a:sysClr val="windowText" lastClr="000000"/>
                </a:solidFill>
                <a:latin typeface="Arial"/>
                <a:cs typeface="Arial"/>
              </a:rPr>
              <a:t> Traffic Signals………………………….......20</a:t>
            </a:r>
          </a:p>
          <a:p>
            <a:pPr marL="90000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US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4.1 Fundamentals of Signal Control in </a:t>
            </a:r>
            <a:r>
              <a:rPr lang="en-US" sz="1600" kern="1200" spc="64" dirty="0" err="1">
                <a:solidFill>
                  <a:sysClr val="windowText" lastClr="000000"/>
                </a:solidFill>
                <a:latin typeface="Arial"/>
                <a:cs typeface="Arial"/>
              </a:rPr>
              <a:t>UXsim</a:t>
            </a:r>
            <a:r>
              <a:rPr lang="en-US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……...21</a:t>
            </a:r>
          </a:p>
          <a:p>
            <a:pPr marL="90000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US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4.2 Case Study: A 4-Legged Intersection…………...22</a:t>
            </a:r>
          </a:p>
          <a:p>
            <a:pPr marL="90000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US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4.3 Advanced Control: Real-time Adaptive Signals..23</a:t>
            </a:r>
          </a:p>
          <a:p>
            <a:pPr marL="16328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GB" sz="1600" b="1" kern="1200" dirty="0">
                <a:solidFill>
                  <a:sysClr val="windowText" lastClr="000000"/>
                </a:solidFill>
                <a:latin typeface="Arial"/>
                <a:cs typeface="Arial"/>
              </a:rPr>
              <a:t>05: </a:t>
            </a:r>
            <a:r>
              <a:rPr lang="en-US" sz="1600" b="1" kern="1200" dirty="0">
                <a:solidFill>
                  <a:sysClr val="windowText" lastClr="000000"/>
                </a:solidFill>
                <a:latin typeface="Arial"/>
                <a:cs typeface="Arial"/>
              </a:rPr>
              <a:t>Advanced Application: Road Tolling</a:t>
            </a:r>
            <a:r>
              <a:rPr lang="en-GB" sz="1600" b="1" kern="1200" dirty="0">
                <a:solidFill>
                  <a:sysClr val="windowText" lastClr="000000"/>
                </a:solidFill>
                <a:latin typeface="Arial"/>
                <a:cs typeface="Arial"/>
              </a:rPr>
              <a:t>…...................24</a:t>
            </a:r>
          </a:p>
          <a:p>
            <a:pPr marL="90000" marR="7348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5.1 </a:t>
            </a:r>
            <a:r>
              <a:rPr lang="en-US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The Scenario: A Congested Highway Network</a:t>
            </a: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...25</a:t>
            </a:r>
          </a:p>
          <a:p>
            <a:pPr marL="90000" marR="7348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5.2 </a:t>
            </a:r>
            <a:r>
              <a:rPr lang="en-US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Implementation: Using </a:t>
            </a:r>
            <a:r>
              <a:rPr lang="en-US" sz="1600" kern="1200" spc="64" dirty="0" err="1">
                <a:solidFill>
                  <a:sysClr val="windowText" lastClr="000000"/>
                </a:solidFill>
                <a:latin typeface="Arial"/>
                <a:cs typeface="Arial"/>
              </a:rPr>
              <a:t>route_choice_penalty</a:t>
            </a: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.....26</a:t>
            </a:r>
          </a:p>
          <a:p>
            <a:pPr marL="16328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US" sz="1600" b="1" kern="1200" dirty="0">
                <a:solidFill>
                  <a:sysClr val="windowText" lastClr="000000"/>
                </a:solidFill>
                <a:latin typeface="Arial"/>
                <a:cs typeface="Arial"/>
              </a:rPr>
              <a:t>06: Conclusion</a:t>
            </a:r>
            <a:r>
              <a:rPr lang="en-GB" sz="1600" b="1" kern="1200" dirty="0">
                <a:solidFill>
                  <a:sysClr val="windowText" lastClr="000000"/>
                </a:solidFill>
                <a:latin typeface="Arial"/>
                <a:cs typeface="Arial"/>
              </a:rPr>
              <a:t>………………………………………….......27</a:t>
            </a:r>
          </a:p>
          <a:p>
            <a:pPr marL="90000" marR="7348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6.1 </a:t>
            </a:r>
            <a:r>
              <a:rPr lang="en-US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Quantitative Comparison</a:t>
            </a: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…………………………..28</a:t>
            </a:r>
          </a:p>
          <a:p>
            <a:pPr marL="90000" marR="7348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6.2 </a:t>
            </a:r>
            <a:r>
              <a:rPr lang="en-US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Lab Assignment</a:t>
            </a: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……………………………………..29</a:t>
            </a:r>
          </a:p>
          <a:p>
            <a:pPr marL="90000" marR="7348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6.4 </a:t>
            </a:r>
            <a:r>
              <a:rPr lang="en-US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Next Steps &amp; Submission</a:t>
            </a: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………………………....31</a:t>
            </a:r>
          </a:p>
          <a:p>
            <a:pPr marL="90000" marR="7348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6.5 </a:t>
            </a:r>
            <a:r>
              <a:rPr lang="en-US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Summary &amp; Key Takeaways</a:t>
            </a: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.............................32</a:t>
            </a: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E2A6CBEE-7FD4-7998-AB89-51D5577820AB}"/>
              </a:ext>
            </a:extLst>
          </p:cNvPr>
          <p:cNvSpPr txBox="1"/>
          <p:nvPr/>
        </p:nvSpPr>
        <p:spPr>
          <a:xfrm>
            <a:off x="726282" y="896987"/>
            <a:ext cx="5252488" cy="5474906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16328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GB" sz="1600" b="1" kern="1200" dirty="0">
                <a:solidFill>
                  <a:sysClr val="windowText" lastClr="000000"/>
                </a:solidFill>
                <a:latin typeface="Arial"/>
                <a:cs typeface="Arial"/>
              </a:rPr>
              <a:t>01: </a:t>
            </a:r>
            <a:r>
              <a:rPr lang="en-US" sz="1600" b="1" kern="1200" dirty="0">
                <a:solidFill>
                  <a:sysClr val="windowText" lastClr="000000"/>
                </a:solidFill>
                <a:latin typeface="Arial"/>
                <a:cs typeface="Arial"/>
              </a:rPr>
              <a:t>Introduction &amp; Objectives</a:t>
            </a:r>
            <a:r>
              <a:rPr lang="en-GB" sz="1600" b="1" kern="1200" spc="-13" dirty="0">
                <a:solidFill>
                  <a:sysClr val="windowText" lastClr="000000"/>
                </a:solidFill>
                <a:latin typeface="Arial"/>
                <a:cs typeface="Arial"/>
              </a:rPr>
              <a:t>….....................................4</a:t>
            </a:r>
            <a:endParaRPr lang="en-GB" sz="1600" b="1" kern="12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90000" marR="7348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1.1. Objectives &amp; Activities Table…………………....</a:t>
            </a:r>
            <a:r>
              <a:rPr lang="en-US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.</a:t>
            </a: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5</a:t>
            </a:r>
          </a:p>
          <a:p>
            <a:pPr marL="90000" marR="7348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1.2. Why Simulate Traffic?</a:t>
            </a:r>
            <a:r>
              <a:rPr lang="en-US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.....................................</a:t>
            </a: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6</a:t>
            </a:r>
          </a:p>
          <a:p>
            <a:pPr marL="90000" marR="7348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1.3. Example</a:t>
            </a:r>
            <a:r>
              <a:rPr lang="en-US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………………………………………….....</a:t>
            </a: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7</a:t>
            </a:r>
          </a:p>
          <a:p>
            <a:pPr marL="90000" marR="7348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1.4. </a:t>
            </a:r>
            <a:r>
              <a:rPr lang="en-US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Introducing </a:t>
            </a:r>
            <a:r>
              <a:rPr lang="en-US" sz="1600" kern="1200" spc="64" dirty="0" err="1">
                <a:solidFill>
                  <a:sysClr val="windowText" lastClr="000000"/>
                </a:solidFill>
                <a:latin typeface="Arial"/>
                <a:cs typeface="Arial"/>
              </a:rPr>
              <a:t>UXsim</a:t>
            </a:r>
            <a:r>
              <a:rPr lang="en-US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: A Modern Python Tool…....</a:t>
            </a: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8</a:t>
            </a:r>
          </a:p>
          <a:p>
            <a:pPr marL="90000" marR="7348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1.5. </a:t>
            </a:r>
            <a:r>
              <a:rPr lang="en-US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Getting Started: Installation &amp; Setup………....</a:t>
            </a: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10</a:t>
            </a:r>
          </a:p>
          <a:p>
            <a:pPr marL="16328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GB" sz="1600" b="1" kern="1200" dirty="0">
                <a:solidFill>
                  <a:sysClr val="windowText" lastClr="000000"/>
                </a:solidFill>
                <a:latin typeface="Arial"/>
                <a:cs typeface="Arial"/>
              </a:rPr>
              <a:t>02: </a:t>
            </a:r>
            <a:r>
              <a:rPr lang="en-US" sz="1600" b="1" kern="1200" dirty="0">
                <a:solidFill>
                  <a:sysClr val="windowText" lastClr="000000"/>
                </a:solidFill>
                <a:latin typeface="Arial"/>
                <a:cs typeface="Arial"/>
              </a:rPr>
              <a:t>Your First Simulation: A Step-by-Step Guide</a:t>
            </a:r>
            <a:r>
              <a:rPr lang="en-GB" sz="1600" b="1" kern="1200" dirty="0">
                <a:solidFill>
                  <a:sysClr val="windowText" lastClr="000000"/>
                </a:solidFill>
                <a:latin typeface="Arial"/>
                <a:cs typeface="Arial"/>
              </a:rPr>
              <a:t>…...11</a:t>
            </a:r>
          </a:p>
          <a:p>
            <a:pPr marL="90000" marR="7348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2.1 </a:t>
            </a:r>
            <a:r>
              <a:rPr lang="en-US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The World Object: Scenario Definition</a:t>
            </a: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………...12</a:t>
            </a:r>
          </a:p>
          <a:p>
            <a:pPr marL="90000" marR="7348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2.2 </a:t>
            </a:r>
            <a:r>
              <a:rPr lang="en-US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Defining the Network: Nodes &amp; Links</a:t>
            </a: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..............13</a:t>
            </a:r>
          </a:p>
          <a:p>
            <a:pPr marL="90000" marR="7348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2.3 </a:t>
            </a:r>
            <a:r>
              <a:rPr lang="en-US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Executing the Simulation</a:t>
            </a: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................................14</a:t>
            </a:r>
          </a:p>
          <a:p>
            <a:pPr marL="16328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GB" sz="1600" b="1" kern="1200" dirty="0">
                <a:solidFill>
                  <a:sysClr val="windowText" lastClr="000000"/>
                </a:solidFill>
                <a:latin typeface="Arial"/>
                <a:cs typeface="Arial"/>
              </a:rPr>
              <a:t>03: </a:t>
            </a:r>
            <a:r>
              <a:rPr lang="en-US" sz="1600" b="1" kern="1200" dirty="0">
                <a:solidFill>
                  <a:sysClr val="windowText" lastClr="000000"/>
                </a:solidFill>
                <a:latin typeface="Arial"/>
                <a:cs typeface="Arial"/>
              </a:rPr>
              <a:t>Making Sense of the Data: Results Analysis……</a:t>
            </a:r>
            <a:r>
              <a:rPr lang="en-GB" sz="1600" b="1" kern="1200" spc="-13" dirty="0">
                <a:solidFill>
                  <a:sysClr val="windowText" lastClr="000000"/>
                </a:solidFill>
                <a:latin typeface="Arial"/>
                <a:cs typeface="Arial"/>
              </a:rPr>
              <a:t>15</a:t>
            </a:r>
            <a:endParaRPr lang="en-GB" sz="1600" b="1" kern="120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90000" marR="7348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US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3.1 Key Performance Indicators………………........</a:t>
            </a:r>
            <a:r>
              <a:rPr lang="en-GB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16</a:t>
            </a:r>
          </a:p>
          <a:p>
            <a:pPr marL="90000" marR="7348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US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3.2 Exporting Data for Custom Analysis…………...17</a:t>
            </a:r>
          </a:p>
          <a:p>
            <a:pPr marL="90000" marR="7348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US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3.3 Link-Level Visualization.………………………....18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A10B4-3E0A-2219-4F98-AECC849A3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46645A07-FE09-B0DE-572C-FFE0FFBA60BD}"/>
              </a:ext>
            </a:extLst>
          </p:cNvPr>
          <p:cNvSpPr txBox="1"/>
          <p:nvPr/>
        </p:nvSpPr>
        <p:spPr>
          <a:xfrm>
            <a:off x="726468" y="955233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ysClr val="windowText" lastClr="000000"/>
                </a:solidFill>
                <a:latin typeface="Arial"/>
                <a:cs typeface="Arial"/>
              </a:rPr>
              <a:t>6.2. Lab Assignment</a:t>
            </a:r>
            <a:endParaRPr lang="en-GB" b="1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7AD17522-D30B-92CF-71DC-35787E9C11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469" y="427119"/>
            <a:ext cx="1968606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lang="en-GB" sz="2400" b="1" dirty="0">
                <a:solidFill>
                  <a:schemeClr val="bg1"/>
                </a:solidFill>
              </a:rPr>
              <a:t>06. Conclusion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7CF01E2F-A43B-90EE-9B96-258E379A9C84}"/>
              </a:ext>
            </a:extLst>
          </p:cNvPr>
          <p:cNvSpPr txBox="1">
            <a:spLocks/>
          </p:cNvSpPr>
          <p:nvPr/>
        </p:nvSpPr>
        <p:spPr>
          <a:xfrm>
            <a:off x="733424" y="1977322"/>
            <a:ext cx="10718196" cy="35252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2000" b="1" dirty="0">
                <a:solidFill>
                  <a:sysClr val="windowText" lastClr="000000"/>
                </a:solidFill>
              </a:rPr>
              <a:t>Goal</a:t>
            </a:r>
            <a:r>
              <a:rPr lang="en-US" sz="2000" dirty="0">
                <a:solidFill>
                  <a:sysClr val="windowText" lastClr="000000"/>
                </a:solidFill>
              </a:rPr>
              <a:t>: To implement and evaluate the effectiveness of an adaptive traffic signal controller compared to a fixed-time plan.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2000" b="1" dirty="0">
                <a:solidFill>
                  <a:sysClr val="windowText" lastClr="000000"/>
                </a:solidFill>
              </a:rPr>
              <a:t>Part 1 (Build the Scenario)</a:t>
            </a:r>
            <a:r>
              <a:rPr lang="en-US" sz="2000" dirty="0">
                <a:solidFill>
                  <a:sysClr val="windowText" lastClr="000000"/>
                </a:solidFill>
              </a:rPr>
              <a:t>: Construct the 4-legged intersection network from the tutorial. Define a heavy, continuous traffic demand on all four approaches that causes significant congestion with a simple fixed-time signal plan (e.g., 45s/45s).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2000" b="1" dirty="0">
                <a:solidFill>
                  <a:sysClr val="windowText" lastClr="000000"/>
                </a:solidFill>
              </a:rPr>
              <a:t>Part 2 (Baseline Analysis)</a:t>
            </a:r>
            <a:r>
              <a:rPr lang="en-US" sz="2000" dirty="0">
                <a:solidFill>
                  <a:sysClr val="windowText" lastClr="000000"/>
                </a:solidFill>
              </a:rPr>
              <a:t>: Run the simulation with the fixed-time signal. Record the final Delay Ratio and the average trip time for all vehicles. Use </a:t>
            </a:r>
            <a:r>
              <a:rPr lang="en-US" sz="2000" dirty="0" err="1">
                <a:solidFill>
                  <a:sysClr val="windowText" lastClr="000000"/>
                </a:solidFill>
              </a:rPr>
              <a:t>plot_link_td</a:t>
            </a:r>
            <a:r>
              <a:rPr lang="en-US" sz="2000" dirty="0">
                <a:solidFill>
                  <a:sysClr val="windowText" lastClr="000000"/>
                </a:solidFill>
              </a:rPr>
              <a:t> to visualize the queue formation on one of the main approaches.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2000" b="1" dirty="0">
                <a:solidFill>
                  <a:sysClr val="windowText" lastClr="000000"/>
                </a:solidFill>
              </a:rPr>
              <a:t>Part 3 (Implement Adaptive Control)</a:t>
            </a:r>
            <a:r>
              <a:rPr lang="en-US" sz="2000" dirty="0">
                <a:solidFill>
                  <a:sysClr val="windowText" lastClr="000000"/>
                </a:solidFill>
              </a:rPr>
              <a:t>: Modify your code to implement the adaptive signal control logic discussed in the lab. Your controller should grant a green light to the direction (e.g., N-S vs. E-W) that currently has the greater number of total vehicles waiting on its approach links.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9D44552-5583-A158-7573-04245B1FE5D8}"/>
              </a:ext>
            </a:extLst>
          </p:cNvPr>
          <p:cNvSpPr txBox="1"/>
          <p:nvPr/>
        </p:nvSpPr>
        <p:spPr>
          <a:xfrm>
            <a:off x="733424" y="1502629"/>
            <a:ext cx="10725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Assignment: Optimizing a Congested Intersection with Adaptive Signals</a:t>
            </a:r>
          </a:p>
        </p:txBody>
      </p:sp>
    </p:spTree>
    <p:extLst>
      <p:ext uri="{BB962C8B-B14F-4D97-AF65-F5344CB8AC3E}">
        <p14:creationId xmlns:p14="http://schemas.microsoft.com/office/powerpoint/2010/main" val="1412367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A10B4-3E0A-2219-4F98-AECC849A3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46645A07-FE09-B0DE-572C-FFE0FFBA60BD}"/>
              </a:ext>
            </a:extLst>
          </p:cNvPr>
          <p:cNvSpPr txBox="1"/>
          <p:nvPr/>
        </p:nvSpPr>
        <p:spPr>
          <a:xfrm>
            <a:off x="726468" y="955233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ysClr val="windowText" lastClr="000000"/>
                </a:solidFill>
                <a:latin typeface="Arial"/>
                <a:cs typeface="Arial"/>
              </a:rPr>
              <a:t>6.3. Lab Assignment</a:t>
            </a:r>
            <a:endParaRPr lang="en-GB" b="1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7AD17522-D30B-92CF-71DC-35787E9C11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469" y="427119"/>
            <a:ext cx="2000690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lang="en-GB" sz="2400" b="1" dirty="0">
                <a:solidFill>
                  <a:schemeClr val="bg1"/>
                </a:solidFill>
              </a:rPr>
              <a:t>06. Conclusion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7CF01E2F-A43B-90EE-9B96-258E379A9C84}"/>
              </a:ext>
            </a:extLst>
          </p:cNvPr>
          <p:cNvSpPr txBox="1">
            <a:spLocks/>
          </p:cNvSpPr>
          <p:nvPr/>
        </p:nvSpPr>
        <p:spPr>
          <a:xfrm>
            <a:off x="733424" y="1977322"/>
            <a:ext cx="10718196" cy="25946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2000" b="1" dirty="0">
                <a:solidFill>
                  <a:sysClr val="windowText" lastClr="000000"/>
                </a:solidFill>
              </a:rPr>
              <a:t>Part 4 (Compare and Report)</a:t>
            </a:r>
            <a:r>
              <a:rPr lang="en-US" sz="2000" dirty="0">
                <a:solidFill>
                  <a:sysClr val="windowText" lastClr="000000"/>
                </a:solidFill>
              </a:rPr>
              <a:t>: Run the simulation with your adaptive controller.</a:t>
            </a:r>
          </a:p>
          <a:p>
            <a:pPr lvl="1">
              <a:spcBef>
                <a:spcPts val="1000"/>
              </a:spcBef>
              <a:defRPr/>
            </a:pPr>
            <a:r>
              <a:rPr lang="en-US" sz="2000" b="1" dirty="0">
                <a:solidFill>
                  <a:sysClr val="windowText" lastClr="000000"/>
                </a:solidFill>
              </a:rPr>
              <a:t>Quantitatively Compare</a:t>
            </a:r>
            <a:r>
              <a:rPr lang="en-US" sz="2000" dirty="0">
                <a:solidFill>
                  <a:sysClr val="windowText" lastClr="000000"/>
                </a:solidFill>
              </a:rPr>
              <a:t>: Present a table comparing the Delay Ratio and average trip time for the fixed vs. adaptive scenarios.</a:t>
            </a:r>
          </a:p>
          <a:p>
            <a:pPr lvl="1">
              <a:spcBef>
                <a:spcPts val="1000"/>
              </a:spcBef>
              <a:defRPr/>
            </a:pPr>
            <a:r>
              <a:rPr lang="en-US" sz="2000" b="1" dirty="0">
                <a:solidFill>
                  <a:sysClr val="windowText" lastClr="000000"/>
                </a:solidFill>
              </a:rPr>
              <a:t>Qualitatively Explain</a:t>
            </a:r>
            <a:r>
              <a:rPr lang="en-US" sz="2000" dirty="0">
                <a:solidFill>
                  <a:sysClr val="windowText" lastClr="000000"/>
                </a:solidFill>
              </a:rPr>
              <a:t>: In a brief paragraph, explain your results. Did the adaptive controller improve performance? Why or why not?</a:t>
            </a:r>
          </a:p>
          <a:p>
            <a:pPr lvl="1">
              <a:spcBef>
                <a:spcPts val="1000"/>
              </a:spcBef>
              <a:defRPr/>
            </a:pPr>
            <a:r>
              <a:rPr lang="en-US" sz="2000" b="1" dirty="0">
                <a:solidFill>
                  <a:sysClr val="windowText" lastClr="000000"/>
                </a:solidFill>
              </a:rPr>
              <a:t>Visualize</a:t>
            </a:r>
            <a:r>
              <a:rPr lang="en-US" sz="2000" dirty="0">
                <a:solidFill>
                  <a:sysClr val="windowText" lastClr="000000"/>
                </a:solidFill>
              </a:rPr>
              <a:t>: Include a time-space diagram from the adaptive run to visually support your conclusion (e.g., showing shorter, more rapidly clearing queues).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9D44552-5583-A158-7573-04245B1FE5D8}"/>
              </a:ext>
            </a:extLst>
          </p:cNvPr>
          <p:cNvSpPr txBox="1"/>
          <p:nvPr/>
        </p:nvSpPr>
        <p:spPr>
          <a:xfrm>
            <a:off x="733424" y="1502629"/>
            <a:ext cx="10725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Assignment: Optimizing a Congested Intersection with Adaptive Signals</a:t>
            </a:r>
          </a:p>
        </p:txBody>
      </p:sp>
    </p:spTree>
    <p:extLst>
      <p:ext uri="{BB962C8B-B14F-4D97-AF65-F5344CB8AC3E}">
        <p14:creationId xmlns:p14="http://schemas.microsoft.com/office/powerpoint/2010/main" val="41379888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3E619-E856-AF98-3C5B-806D7B44E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FBA8EB2C-FAB9-7946-A6BD-C16E984CF9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469" y="427119"/>
            <a:ext cx="2048816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lang="en-GB" sz="2400" b="1" dirty="0">
                <a:solidFill>
                  <a:schemeClr val="bg1"/>
                </a:solidFill>
              </a:rPr>
              <a:t>06. Conclusion</a:t>
            </a: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FC0564C2-43B9-9FE8-5181-BB4B0755712E}"/>
              </a:ext>
            </a:extLst>
          </p:cNvPr>
          <p:cNvSpPr txBox="1"/>
          <p:nvPr/>
        </p:nvSpPr>
        <p:spPr>
          <a:xfrm>
            <a:off x="726468" y="955233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ysClr val="windowText" lastClr="000000"/>
                </a:solidFill>
                <a:latin typeface="Arial"/>
                <a:cs typeface="Arial"/>
              </a:rPr>
              <a:t>6.4. Next Steps &amp; Submission</a:t>
            </a:r>
            <a:endParaRPr lang="en-GB" b="1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853B07-8D7F-1479-6B2B-59CBE0619848}"/>
              </a:ext>
            </a:extLst>
          </p:cNvPr>
          <p:cNvSpPr txBox="1">
            <a:spLocks/>
          </p:cNvSpPr>
          <p:nvPr/>
        </p:nvSpPr>
        <p:spPr>
          <a:xfrm>
            <a:off x="726468" y="2067676"/>
            <a:ext cx="10725152" cy="21465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Task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: Complete all sections of the Student Lab Manual, including the final performance numbers and the critical reflection question.</a:t>
            </a:r>
          </a:p>
          <a:p>
            <a:pPr>
              <a:buFont typeface="Courier New" panose="02070309020205020404" pitchFamily="49" charset="0"/>
              <a:buChar char="o"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Deliverables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:</a:t>
            </a:r>
          </a:p>
          <a:p>
            <a:pPr marL="800100" lvl="1" indent="-342900">
              <a:buFont typeface="+mj-lt"/>
              <a:buAutoNum type="arabicPeriod"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A shareable link to your saved Google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Colab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notebook.</a:t>
            </a:r>
          </a:p>
          <a:p>
            <a:pPr marL="800100" lvl="1" indent="-342900">
              <a:buFont typeface="+mj-lt"/>
              <a:buAutoNum type="arabicPeriod"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The completed lab manual.</a:t>
            </a:r>
          </a:p>
          <a:p>
            <a:pPr>
              <a:buFont typeface="Courier New" panose="02070309020205020404" pitchFamily="49" charset="0"/>
              <a:buChar char="o"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Submission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: Submit both items to the course portal by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[Date/Time]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75102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A10B4-3E0A-2219-4F98-AECC849A3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46645A07-FE09-B0DE-572C-FFE0FFBA60BD}"/>
              </a:ext>
            </a:extLst>
          </p:cNvPr>
          <p:cNvSpPr txBox="1"/>
          <p:nvPr/>
        </p:nvSpPr>
        <p:spPr>
          <a:xfrm>
            <a:off x="726468" y="955233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ysClr val="windowText" lastClr="000000"/>
                </a:solidFill>
                <a:latin typeface="Arial"/>
                <a:cs typeface="Arial"/>
              </a:rPr>
              <a:t>6.5. Summary &amp; Key Takeaways</a:t>
            </a:r>
            <a:endParaRPr lang="en-GB" b="1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7AD17522-D30B-92CF-71DC-35787E9C11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469" y="427119"/>
            <a:ext cx="1984648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lang="en-GB" sz="2400" b="1" dirty="0">
                <a:solidFill>
                  <a:schemeClr val="bg1"/>
                </a:solidFill>
              </a:rPr>
              <a:t>06. Conclusion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7CF01E2F-A43B-90EE-9B96-258E379A9C84}"/>
              </a:ext>
            </a:extLst>
          </p:cNvPr>
          <p:cNvSpPr txBox="1">
            <a:spLocks/>
          </p:cNvSpPr>
          <p:nvPr/>
        </p:nvSpPr>
        <p:spPr>
          <a:xfrm>
            <a:off x="733424" y="1977321"/>
            <a:ext cx="10718196" cy="41849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Traffic simulation is a powerful and essential tool for transportation engineers.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2000" b="1" dirty="0" err="1">
                <a:solidFill>
                  <a:sysClr val="windowText" lastClr="000000"/>
                </a:solidFill>
              </a:rPr>
              <a:t>UXsim</a:t>
            </a:r>
            <a:r>
              <a:rPr lang="en-US" sz="2000" dirty="0">
                <a:solidFill>
                  <a:sysClr val="windowText" lastClr="000000"/>
                </a:solidFill>
              </a:rPr>
              <a:t> provides an accessible, Python-native environment for building, running, and analyzing traffic models.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We can define every core component of a traffic system:</a:t>
            </a:r>
          </a:p>
          <a:p>
            <a:pPr lvl="1">
              <a:spcBef>
                <a:spcPts val="1000"/>
              </a:spcBef>
              <a:defRPr/>
            </a:pPr>
            <a:r>
              <a:rPr lang="en-US" sz="2000" b="1" dirty="0">
                <a:solidFill>
                  <a:sysClr val="windowText" lastClr="000000"/>
                </a:solidFill>
              </a:rPr>
              <a:t>Networks</a:t>
            </a:r>
            <a:r>
              <a:rPr lang="en-US" sz="2000" dirty="0">
                <a:solidFill>
                  <a:sysClr val="windowText" lastClr="000000"/>
                </a:solidFill>
              </a:rPr>
              <a:t> (Nodes and Links)</a:t>
            </a:r>
          </a:p>
          <a:p>
            <a:pPr lvl="1">
              <a:spcBef>
                <a:spcPts val="1000"/>
              </a:spcBef>
              <a:defRPr/>
            </a:pPr>
            <a:r>
              <a:rPr lang="en-US" sz="2000" b="1" dirty="0">
                <a:solidFill>
                  <a:sysClr val="windowText" lastClr="000000"/>
                </a:solidFill>
              </a:rPr>
              <a:t>Behavior</a:t>
            </a:r>
            <a:r>
              <a:rPr lang="en-US" sz="2000" dirty="0">
                <a:solidFill>
                  <a:sysClr val="windowText" lastClr="000000"/>
                </a:solidFill>
              </a:rPr>
              <a:t> (Origin-Destination Demand)</a:t>
            </a:r>
          </a:p>
          <a:p>
            <a:pPr lvl="1">
              <a:spcBef>
                <a:spcPts val="1000"/>
              </a:spcBef>
              <a:defRPr/>
            </a:pPr>
            <a:r>
              <a:rPr lang="en-US" sz="2000" b="1" dirty="0">
                <a:solidFill>
                  <a:sysClr val="windowText" lastClr="000000"/>
                </a:solidFill>
              </a:rPr>
              <a:t>Control</a:t>
            </a:r>
            <a:r>
              <a:rPr lang="en-US" sz="2000" dirty="0">
                <a:solidFill>
                  <a:sysClr val="windowText" lastClr="000000"/>
                </a:solidFill>
              </a:rPr>
              <a:t> (Fixed and Adaptive Signals)</a:t>
            </a:r>
          </a:p>
          <a:p>
            <a:pPr lvl="1">
              <a:spcBef>
                <a:spcPts val="1000"/>
              </a:spcBef>
              <a:defRPr/>
            </a:pPr>
            <a:r>
              <a:rPr lang="en-US" sz="2000" b="1" dirty="0">
                <a:solidFill>
                  <a:sysClr val="windowText" lastClr="000000"/>
                </a:solidFill>
              </a:rPr>
              <a:t>Policy</a:t>
            </a:r>
            <a:r>
              <a:rPr lang="en-US" sz="2000" dirty="0">
                <a:solidFill>
                  <a:sysClr val="windowText" lastClr="000000"/>
                </a:solidFill>
              </a:rPr>
              <a:t> (Road Tolling)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Effective analysis combines summary statistics (Delay Ratio), detailed data export (pandas), and insightful visualizations (time-space diagrams, animations, MFDs).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These skills form the foundation for tackling more complex ITS challenges.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9D44552-5583-A158-7573-04245B1FE5D8}"/>
              </a:ext>
            </a:extLst>
          </p:cNvPr>
          <p:cNvSpPr txBox="1"/>
          <p:nvPr/>
        </p:nvSpPr>
        <p:spPr>
          <a:xfrm>
            <a:off x="733424" y="1502629"/>
            <a:ext cx="10725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What We Learned Today</a:t>
            </a:r>
          </a:p>
        </p:txBody>
      </p:sp>
    </p:spTree>
    <p:extLst>
      <p:ext uri="{BB962C8B-B14F-4D97-AF65-F5344CB8AC3E}">
        <p14:creationId xmlns:p14="http://schemas.microsoft.com/office/powerpoint/2010/main" val="27457942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3DB09-92EE-D5B8-A945-8D7AEE422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7B806C7-BB38-618E-F57C-F4F2E2D7584E}"/>
              </a:ext>
            </a:extLst>
          </p:cNvPr>
          <p:cNvSpPr/>
          <p:nvPr/>
        </p:nvSpPr>
        <p:spPr>
          <a:xfrm>
            <a:off x="2939374" y="2456234"/>
            <a:ext cx="6313251" cy="19455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Section 07: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6578275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A10B4-3E0A-2219-4F98-AECC849A3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46645A07-FE09-B0DE-572C-FFE0FFBA60BD}"/>
              </a:ext>
            </a:extLst>
          </p:cNvPr>
          <p:cNvSpPr txBox="1"/>
          <p:nvPr/>
        </p:nvSpPr>
        <p:spPr>
          <a:xfrm>
            <a:off x="726468" y="955233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ysClr val="windowText" lastClr="000000"/>
                </a:solidFill>
                <a:latin typeface="Arial"/>
                <a:cs typeface="Arial"/>
              </a:rPr>
              <a:t>7.1. References</a:t>
            </a:r>
            <a:endParaRPr lang="en-GB" b="1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7AD17522-D30B-92CF-71DC-35787E9C11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468" y="427119"/>
            <a:ext cx="3518961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lang="en-GB" sz="2400" b="1" dirty="0">
                <a:solidFill>
                  <a:schemeClr val="bg1"/>
                </a:solidFill>
              </a:rPr>
              <a:t>07. References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7CF01E2F-A43B-90EE-9B96-258E379A9C84}"/>
              </a:ext>
            </a:extLst>
          </p:cNvPr>
          <p:cNvSpPr txBox="1">
            <a:spLocks/>
          </p:cNvSpPr>
          <p:nvPr/>
        </p:nvSpPr>
        <p:spPr>
          <a:xfrm>
            <a:off x="726468" y="1539562"/>
            <a:ext cx="10718196" cy="27908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2000" dirty="0">
                <a:solidFill>
                  <a:sysClr val="windowText" lastClr="000000"/>
                </a:solidFill>
              </a:rPr>
              <a:t>T. </a:t>
            </a:r>
            <a:r>
              <a:rPr lang="en-US" sz="2000" dirty="0" err="1">
                <a:solidFill>
                  <a:sysClr val="windowText" lastClr="000000"/>
                </a:solidFill>
              </a:rPr>
              <a:t>Hishida</a:t>
            </a:r>
            <a:r>
              <a:rPr lang="en-US" sz="2000" dirty="0">
                <a:solidFill>
                  <a:sysClr val="windowText" lastClr="000000"/>
                </a:solidFill>
              </a:rPr>
              <a:t>, “</a:t>
            </a:r>
            <a:r>
              <a:rPr lang="en-US" sz="2000" dirty="0" err="1">
                <a:solidFill>
                  <a:sysClr val="windowText" lastClr="000000"/>
                </a:solidFill>
              </a:rPr>
              <a:t>UXsim</a:t>
            </a:r>
            <a:r>
              <a:rPr lang="en-US" sz="2000" dirty="0">
                <a:solidFill>
                  <a:sysClr val="windowText" lastClr="000000"/>
                </a:solidFill>
              </a:rPr>
              <a:t>: An open-source macroscopic and microscopic traffic simulator in Python,” GitHub repository. [Online]. Available: </a:t>
            </a:r>
            <a:r>
              <a:rPr lang="en-US" sz="2000" dirty="0">
                <a:solidFill>
                  <a:sysClr val="windowText" lastClr="000000"/>
                </a:solidFill>
                <a:hlinkClick r:id="rId3"/>
              </a:rPr>
              <a:t>https://github.com/toru-hishida/uxsim</a:t>
            </a:r>
            <a:endParaRPr lang="en-US" sz="2000" dirty="0">
              <a:solidFill>
                <a:sysClr val="windowText" lastClr="00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T. Seo, “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UXsim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: Vehicular traffic flow simulator in road network, written in pure Python,” GitHub repository. [Online]. Available: 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  <a:hlinkClick r:id="rId4"/>
              </a:rPr>
              <a:t>https://github.com/toruseo/UXsim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T. Seo, “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UXsim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: Traffic Simulation in Python v1 documentation.” [Online]. Available: 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  <a:hlinkClick r:id="rId5"/>
              </a:rPr>
              <a:t>https://toruseo.jp/UXsim/docs/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Eclipse Foundation, “Tutorial – SUMO User Conference 2025,” YouTube video, 2025. [Online]. Available: 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  <a:hlinkClick r:id="rId6"/>
              </a:rPr>
              <a:t>https://www.youtube.com/watch?v=ccc2mnGX_Mg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9266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298CE-E4F6-2BCA-881E-C05B06343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2E9EF-FFDA-8817-8E02-2772BB3C80F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D012E4-5D89-E673-6563-173E22036750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A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9E700B-59BB-1045-D1A8-0ACD285941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568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FE875-1601-3BAE-CA62-C1DCEFA7E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C2BA120-327D-6291-D6AD-B594851136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282" y="428560"/>
            <a:ext cx="2442220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sz="2400" b="1" dirty="0">
                <a:solidFill>
                  <a:schemeClr val="bg1"/>
                </a:solidFill>
              </a:rPr>
              <a:t>Table</a:t>
            </a:r>
            <a:r>
              <a:rPr sz="2400" b="1" spc="39" dirty="0">
                <a:solidFill>
                  <a:schemeClr val="bg1"/>
                </a:solidFill>
              </a:rPr>
              <a:t> </a:t>
            </a:r>
            <a:r>
              <a:rPr lang="en-GB" sz="2400" b="1" dirty="0">
                <a:solidFill>
                  <a:schemeClr val="bg1"/>
                </a:solidFill>
              </a:rPr>
              <a:t>of contents</a:t>
            </a:r>
            <a:endParaRPr sz="2400" b="1" spc="-13" dirty="0">
              <a:solidFill>
                <a:schemeClr val="bg1"/>
              </a:solidFill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AA17B983-FA07-EAA6-0DBE-E83C1CB09305}"/>
              </a:ext>
            </a:extLst>
          </p:cNvPr>
          <p:cNvSpPr txBox="1">
            <a:spLocks/>
          </p:cNvSpPr>
          <p:nvPr/>
        </p:nvSpPr>
        <p:spPr>
          <a:xfrm>
            <a:off x="6203575" y="428560"/>
            <a:ext cx="5272609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36000" bIns="0" rtlCol="0">
            <a:spAutoFit/>
          </a:bodyPr>
          <a:lstStyle>
            <a:lvl1pPr>
              <a:defRPr sz="1800" b="0" i="1">
                <a:solidFill>
                  <a:srgbClr val="FD001F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22043" algn="r" defTabSz="914400" hangingPunct="1">
              <a:lnSpc>
                <a:spcPct val="100000"/>
              </a:lnSpc>
              <a:spcBef>
                <a:spcPts val="129"/>
              </a:spcBef>
            </a:pPr>
            <a:r>
              <a:rPr lang="en-AT" sz="2400" b="1" dirty="0">
                <a:solidFill>
                  <a:schemeClr val="bg1"/>
                </a:solidFill>
              </a:rPr>
              <a:t>Introduction to Traffic Signal Simulations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3B4A5338-7A88-48BE-4181-BCAC65A83D98}"/>
              </a:ext>
            </a:extLst>
          </p:cNvPr>
          <p:cNvSpPr txBox="1"/>
          <p:nvPr/>
        </p:nvSpPr>
        <p:spPr>
          <a:xfrm>
            <a:off x="726282" y="924034"/>
            <a:ext cx="5369718" cy="735147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16328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GB" sz="1600" b="1" kern="1200" dirty="0">
                <a:solidFill>
                  <a:sysClr val="windowText" lastClr="000000"/>
                </a:solidFill>
                <a:latin typeface="Arial"/>
                <a:cs typeface="Arial"/>
              </a:rPr>
              <a:t>07: References….……………...............................33</a:t>
            </a:r>
          </a:p>
          <a:p>
            <a:pPr marL="90000" defTabSz="1175644" hangingPunct="1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4667250" algn="r"/>
                <a:tab pos="5038725" algn="r"/>
              </a:tabLst>
            </a:pPr>
            <a:r>
              <a:rPr lang="en-US" sz="1600" kern="1200" spc="64" dirty="0">
                <a:solidFill>
                  <a:sysClr val="windowText" lastClr="000000"/>
                </a:solidFill>
                <a:latin typeface="Arial"/>
                <a:cs typeface="Arial"/>
              </a:rPr>
              <a:t>7.1 References…..……………………….……...34</a:t>
            </a:r>
          </a:p>
        </p:txBody>
      </p:sp>
    </p:spTree>
    <p:extLst>
      <p:ext uri="{BB962C8B-B14F-4D97-AF65-F5344CB8AC3E}">
        <p14:creationId xmlns:p14="http://schemas.microsoft.com/office/powerpoint/2010/main" val="2650401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654FF53-37E5-0D36-03FA-BEB31BACA90A}"/>
              </a:ext>
            </a:extLst>
          </p:cNvPr>
          <p:cNvSpPr/>
          <p:nvPr/>
        </p:nvSpPr>
        <p:spPr>
          <a:xfrm>
            <a:off x="2939374" y="2456234"/>
            <a:ext cx="6313251" cy="19455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Section 01: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Introduction &amp; Objectives</a:t>
            </a:r>
          </a:p>
        </p:txBody>
      </p:sp>
    </p:spTree>
    <p:extLst>
      <p:ext uri="{BB962C8B-B14F-4D97-AF65-F5344CB8AC3E}">
        <p14:creationId xmlns:p14="http://schemas.microsoft.com/office/powerpoint/2010/main" val="2157255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3FA94-CC09-476F-C027-6D85D92A4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6C70B76-A5AD-4305-883C-941E61DBB9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4514961"/>
              </p:ext>
            </p:extLst>
          </p:nvPr>
        </p:nvGraphicFramePr>
        <p:xfrm>
          <a:off x="726282" y="1398408"/>
          <a:ext cx="10733192" cy="4378960"/>
        </p:xfrm>
        <a:graphic>
          <a:graphicData uri="http://schemas.openxmlformats.org/drawingml/2006/table">
            <a:tbl>
              <a:tblPr firstRow="1" bandRow="1">
                <a:tableStyleId>{C7B018BB-80A7-4F77-B60F-C8B233D01FF8}</a:tableStyleId>
              </a:tblPr>
              <a:tblGrid>
                <a:gridCol w="931696">
                  <a:extLst>
                    <a:ext uri="{9D8B030D-6E8A-4147-A177-3AD203B41FA5}">
                      <a16:colId xmlns:a16="http://schemas.microsoft.com/office/drawing/2014/main" val="2398772228"/>
                    </a:ext>
                  </a:extLst>
                </a:gridCol>
                <a:gridCol w="3466915">
                  <a:extLst>
                    <a:ext uri="{9D8B030D-6E8A-4147-A177-3AD203B41FA5}">
                      <a16:colId xmlns:a16="http://schemas.microsoft.com/office/drawing/2014/main" val="3455634156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953285964"/>
                    </a:ext>
                  </a:extLst>
                </a:gridCol>
                <a:gridCol w="1878073">
                  <a:extLst>
                    <a:ext uri="{9D8B030D-6E8A-4147-A177-3AD203B41FA5}">
                      <a16:colId xmlns:a16="http://schemas.microsoft.com/office/drawing/2014/main" val="827554269"/>
                    </a:ext>
                  </a:extLst>
                </a:gridCol>
                <a:gridCol w="1048214">
                  <a:extLst>
                    <a:ext uri="{9D8B030D-6E8A-4147-A177-3AD203B41FA5}">
                      <a16:colId xmlns:a16="http://schemas.microsoft.com/office/drawing/2014/main" val="1965303475"/>
                    </a:ext>
                  </a:extLst>
                </a:gridCol>
                <a:gridCol w="1122294">
                  <a:extLst>
                    <a:ext uri="{9D8B030D-6E8A-4147-A177-3AD203B41FA5}">
                      <a16:colId xmlns:a16="http://schemas.microsoft.com/office/drawing/2014/main" val="2194624732"/>
                    </a:ext>
                  </a:extLst>
                </a:gridCol>
              </a:tblGrid>
              <a:tr h="38020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ptos" panose="020B0004020202020204" pitchFamily="34" charset="0"/>
                        </a:rPr>
                        <a:t>Section No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ptos" panose="020B0004020202020204" pitchFamily="34" charset="0"/>
                        </a:rPr>
                        <a:t>Activity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ptos" panose="020B0004020202020204" pitchFamily="34" charset="0"/>
                        </a:rPr>
                        <a:t>Tool(s)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Aptos" panose="020B0004020202020204" pitchFamily="34" charset="0"/>
                        </a:rPr>
                        <a:t>Activity Type</a:t>
                      </a:r>
                      <a:endParaRPr lang="en-US" sz="1600" dirty="0"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Aptos" panose="020B0004020202020204" pitchFamily="34" charset="0"/>
                        </a:rPr>
                        <a:t>Activity done by</a:t>
                      </a:r>
                      <a:endParaRPr lang="en-US" sz="1600" dirty="0"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Aptos" panose="020B0004020202020204" pitchFamily="34" charset="0"/>
                        </a:rPr>
                        <a:t>Duration</a:t>
                      </a:r>
                      <a:endParaRPr lang="en-US" sz="1600" dirty="0"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8008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ptos" panose="020B0004020202020204" pitchFamily="34" charset="0"/>
                        </a:rPr>
                        <a:t>1.1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/>
                        <a:t>Introduction to Simulation &amp; </a:t>
                      </a:r>
                      <a:r>
                        <a:rPr lang="en-US" sz="1600" b="1" dirty="0" err="1"/>
                        <a:t>UXsim</a:t>
                      </a:r>
                      <a:r>
                        <a:rPr lang="en-US" sz="1600" b="1" dirty="0"/>
                        <a:t> Environment</a:t>
                      </a:r>
                      <a:endParaRPr lang="en-US" sz="1600" b="1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Slides, Google </a:t>
                      </a:r>
                      <a:r>
                        <a:rPr lang="en-US" sz="1600" dirty="0" err="1">
                          <a:latin typeface="Aptos" panose="020B0004020202020204" pitchFamily="34" charset="0"/>
                        </a:rPr>
                        <a:t>Colab</a:t>
                      </a:r>
                      <a:endParaRPr lang="en-US" sz="1600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Presentation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Teacher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20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5583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ptos" panose="020B0004020202020204" pitchFamily="34" charset="0"/>
                        </a:rPr>
                        <a:t>2.1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/>
                        <a:t>Activity 1: Build &amp; Run a Basic Scenario</a:t>
                      </a:r>
                      <a:endParaRPr lang="en-US" sz="1600" b="1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Google </a:t>
                      </a:r>
                      <a:r>
                        <a:rPr lang="en-US" sz="1600" dirty="0" err="1">
                          <a:latin typeface="Aptos" panose="020B0004020202020204" pitchFamily="34" charset="0"/>
                        </a:rPr>
                        <a:t>Colab</a:t>
                      </a:r>
                      <a:endParaRPr lang="en-US" sz="1600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Aptos" panose="020B0004020202020204" pitchFamily="34" charset="0"/>
                        </a:rPr>
                        <a:t>Guided Practical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Teacher + Students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20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1246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600" dirty="0">
                          <a:latin typeface="Aptos" panose="020B0004020202020204" pitchFamily="34" charset="0"/>
                        </a:rPr>
                        <a:t>3.1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/>
                        <a:t>Activity 2: Analyze &amp; Visualize Results</a:t>
                      </a:r>
                      <a:endParaRPr lang="en-US" sz="1600" b="1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Google </a:t>
                      </a:r>
                      <a:r>
                        <a:rPr lang="en-US" sz="1600" dirty="0" err="1">
                          <a:latin typeface="Aptos" panose="020B0004020202020204" pitchFamily="34" charset="0"/>
                        </a:rPr>
                        <a:t>Colab</a:t>
                      </a:r>
                      <a:endParaRPr lang="en-US" sz="1600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Individual Task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Student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15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78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600" dirty="0">
                          <a:latin typeface="Aptos" panose="020B0004020202020204" pitchFamily="34" charset="0"/>
                        </a:rPr>
                        <a:t>4.1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/>
                        <a:t>Activity 3: Model Traffic Signals</a:t>
                      </a:r>
                      <a:endParaRPr lang="en-US" sz="1600" b="1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Google </a:t>
                      </a:r>
                      <a:r>
                        <a:rPr lang="en-US" sz="1600" dirty="0" err="1">
                          <a:latin typeface="Aptos" panose="020B0004020202020204" pitchFamily="34" charset="0"/>
                        </a:rPr>
                        <a:t>Colab</a:t>
                      </a:r>
                      <a:r>
                        <a:rPr lang="en-US" sz="1600" dirty="0">
                          <a:latin typeface="Aptos" panose="020B0004020202020204" pitchFamily="34" charset="0"/>
                        </a:rPr>
                        <a:t>, Slides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Guided Practical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Teacher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30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4629930"/>
                  </a:ext>
                </a:extLst>
              </a:tr>
              <a:tr h="12005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ptos" panose="020B0004020202020204" pitchFamily="34" charset="0"/>
                        </a:rPr>
                        <a:t>5.2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600" b="1" dirty="0"/>
                        <a:t>Activity 4: Advanced Application: Road </a:t>
                      </a:r>
                      <a:r>
                        <a:rPr lang="fr-FR" sz="1600" b="1" dirty="0" err="1"/>
                        <a:t>Tolling</a:t>
                      </a:r>
                      <a:endParaRPr lang="fr-F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Google </a:t>
                      </a:r>
                      <a:r>
                        <a:rPr lang="en-US" sz="1600" dirty="0" err="1">
                          <a:latin typeface="Aptos" panose="020B0004020202020204" pitchFamily="34" charset="0"/>
                        </a:rPr>
                        <a:t>Colab</a:t>
                      </a:r>
                      <a:r>
                        <a:rPr lang="en-US" sz="1600" dirty="0">
                          <a:latin typeface="Aptos" panose="020B0004020202020204" pitchFamily="34" charset="0"/>
                        </a:rPr>
                        <a:t> (Python)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Coding Practical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Teacher + Students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35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9790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ptos" panose="020B0004020202020204" pitchFamily="34" charset="0"/>
                        </a:rPr>
                        <a:t>3.2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/>
                        <a:t>Discussion &amp; Debrief</a:t>
                      </a:r>
                      <a:endParaRPr lang="en-US" sz="1600" b="1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Slides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Aptos" panose="020B0004020202020204" pitchFamily="34" charset="0"/>
                        </a:rPr>
                        <a:t>Discussion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Teacher + Students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Aptos" panose="020B0004020202020204" pitchFamily="34" charset="0"/>
                        </a:rPr>
                        <a:t>15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3788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600" b="1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600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600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600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1279382"/>
                  </a:ext>
                </a:extLst>
              </a:tr>
              <a:tr h="370840">
                <a:tc gridSpan="5"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latin typeface="Aptos" panose="020B0004020202020204" pitchFamily="34" charset="0"/>
                        </a:rPr>
                        <a:t>Total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US" sz="1400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US" sz="1400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US" sz="1400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latin typeface="Aptos" panose="020B0004020202020204" pitchFamily="34" charset="0"/>
                        </a:rPr>
                        <a:t>135 mins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5313712"/>
                  </a:ext>
                </a:extLst>
              </a:tr>
            </a:tbl>
          </a:graphicData>
        </a:graphic>
      </p:graphicFrame>
      <p:sp>
        <p:nvSpPr>
          <p:cNvPr id="3" name="object 3">
            <a:extLst>
              <a:ext uri="{FF2B5EF4-FFF2-40B4-BE49-F238E27FC236}">
                <a16:creationId xmlns:a16="http://schemas.microsoft.com/office/drawing/2014/main" id="{A1EA888E-E2AF-08BD-D937-C8F05869DF3F}"/>
              </a:ext>
            </a:extLst>
          </p:cNvPr>
          <p:cNvSpPr txBox="1"/>
          <p:nvPr/>
        </p:nvSpPr>
        <p:spPr>
          <a:xfrm>
            <a:off x="726280" y="893699"/>
            <a:ext cx="10733191" cy="38582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wrap="square" lIns="0" tIns="16329" rIns="0" bIns="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1.1. Objectives &amp; Activities Table</a:t>
            </a:r>
            <a:endParaRPr lang="en-GB" sz="3200" b="1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7E459734-DBBD-A7EE-6D82-34D9C897EE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468" y="427119"/>
            <a:ext cx="3996257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lang="en-GB" sz="2400" b="1" dirty="0">
                <a:solidFill>
                  <a:schemeClr val="bg1"/>
                </a:solidFill>
              </a:rPr>
              <a:t>01. Introduction &amp; Objectives</a:t>
            </a:r>
          </a:p>
        </p:txBody>
      </p:sp>
    </p:spTree>
    <p:extLst>
      <p:ext uri="{BB962C8B-B14F-4D97-AF65-F5344CB8AC3E}">
        <p14:creationId xmlns:p14="http://schemas.microsoft.com/office/powerpoint/2010/main" val="2717534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AF966-B276-3858-1132-03F097452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6997C8A6-C0AD-A78B-84CC-F4AF67780CE0}"/>
              </a:ext>
            </a:extLst>
          </p:cNvPr>
          <p:cNvSpPr txBox="1"/>
          <p:nvPr/>
        </p:nvSpPr>
        <p:spPr>
          <a:xfrm>
            <a:off x="726468" y="955233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GB" b="1" dirty="0">
                <a:solidFill>
                  <a:sysClr val="windowText" lastClr="000000"/>
                </a:solidFill>
                <a:latin typeface="Arial"/>
                <a:cs typeface="Arial"/>
              </a:rPr>
              <a:t>1.2. Why Simulate Traffic?</a:t>
            </a: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45E4AD28-D43D-6D0A-4F38-6ADBD50026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468" y="427119"/>
            <a:ext cx="3996257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lang="en-GB" sz="2400" b="1" dirty="0">
                <a:solidFill>
                  <a:schemeClr val="bg1"/>
                </a:solidFill>
              </a:rPr>
              <a:t>01. Introduction &amp; Objectives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848811-7A24-F707-87E3-2C774BEB8470}"/>
              </a:ext>
            </a:extLst>
          </p:cNvPr>
          <p:cNvSpPr txBox="1"/>
          <p:nvPr/>
        </p:nvSpPr>
        <p:spPr>
          <a:xfrm>
            <a:off x="726468" y="1539562"/>
            <a:ext cx="10725152" cy="4042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Traffic simulation involves creating computer models to replicate the movement of vehicles over a transportation network. It is a critical tool in </a:t>
            </a:r>
            <a:r>
              <a:rPr lang="en-US" sz="2000" b="1" dirty="0"/>
              <a:t>traffic engineering </a:t>
            </a:r>
            <a:r>
              <a:rPr lang="en-US" sz="2000" dirty="0"/>
              <a:t>and </a:t>
            </a:r>
            <a:r>
              <a:rPr lang="en-US" sz="2000" b="1" dirty="0"/>
              <a:t>ITS</a:t>
            </a:r>
            <a:r>
              <a:rPr lang="en-US" sz="2000" dirty="0"/>
              <a:t> for several reasons:</a:t>
            </a:r>
          </a:p>
          <a:p>
            <a:pPr marL="342900" lvl="1" indent="-342900">
              <a:buFont typeface="Courier New" panose="02070309020205020404" pitchFamily="49" charset="0"/>
              <a:buChar char="o"/>
            </a:pPr>
            <a:r>
              <a:rPr lang="en-US" sz="2000" b="1" dirty="0"/>
              <a:t>Cost-Effective Analysis</a:t>
            </a:r>
            <a:r>
              <a:rPr lang="en-US" sz="2000" dirty="0"/>
              <a:t>: Test the impact of new infrastructure (e.g., a new lane, a new interchange) before spending millions on construction.</a:t>
            </a:r>
          </a:p>
          <a:p>
            <a:pPr marL="342900" lvl="1" indent="-342900">
              <a:buFont typeface="Courier New" panose="02070309020205020404" pitchFamily="49" charset="0"/>
              <a:buChar char="o"/>
            </a:pPr>
            <a:r>
              <a:rPr lang="en-US" sz="2000" b="1" dirty="0"/>
              <a:t>Safe Experimentation</a:t>
            </a:r>
            <a:r>
              <a:rPr lang="en-US" sz="2000" dirty="0"/>
              <a:t>: Evaluate the effects of new policies (e.g., signal timing changes, speed limit adjustments) without disrupting real-world traffic or causing accidents.</a:t>
            </a:r>
          </a:p>
          <a:p>
            <a:pPr marL="342900" lvl="1" indent="-342900">
              <a:buFont typeface="Courier New" panose="02070309020205020404" pitchFamily="49" charset="0"/>
              <a:buChar char="o"/>
            </a:pPr>
            <a:r>
              <a:rPr lang="en-US" sz="2000" b="1" dirty="0"/>
              <a:t>Predictive Power</a:t>
            </a:r>
            <a:r>
              <a:rPr lang="en-US" sz="2000" dirty="0"/>
              <a:t>: Forecast future traffic conditions based on changing demand or network modifications.</a:t>
            </a:r>
          </a:p>
          <a:p>
            <a:pPr marL="342900" lvl="1" indent="-342900">
              <a:buFont typeface="Courier New" panose="02070309020205020404" pitchFamily="49" charset="0"/>
              <a:buChar char="o"/>
            </a:pPr>
            <a:r>
              <a:rPr lang="en-US" sz="2000" b="1" dirty="0"/>
              <a:t>Algorithm Development</a:t>
            </a:r>
            <a:r>
              <a:rPr lang="en-US" sz="2000" dirty="0"/>
              <a:t>: Provide a </a:t>
            </a:r>
            <a:r>
              <a:rPr lang="en-US" sz="2000" i="1" dirty="0"/>
              <a:t>sandbox</a:t>
            </a:r>
            <a:r>
              <a:rPr lang="en-US" sz="2000" dirty="0"/>
              <a:t> for developing and testing advanced traffic management algorithms, like </a:t>
            </a:r>
            <a:r>
              <a:rPr lang="en-US" sz="2000" b="1" dirty="0"/>
              <a:t>adaptive signal </a:t>
            </a:r>
            <a:r>
              <a:rPr lang="en-US" sz="2000" dirty="0"/>
              <a:t>control or </a:t>
            </a:r>
            <a:r>
              <a:rPr lang="en-US" sz="2000" b="1" dirty="0"/>
              <a:t>autonomous vehicle coordination</a:t>
            </a:r>
            <a:r>
              <a:rPr lang="en-US" sz="2000" dirty="0"/>
              <a:t>.</a:t>
            </a:r>
            <a:endParaRPr lang="en-AT" sz="2000" dirty="0"/>
          </a:p>
        </p:txBody>
      </p:sp>
    </p:spTree>
    <p:extLst>
      <p:ext uri="{BB962C8B-B14F-4D97-AF65-F5344CB8AC3E}">
        <p14:creationId xmlns:p14="http://schemas.microsoft.com/office/powerpoint/2010/main" val="1424924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0E8D2-8290-DB5C-4D91-0C0B847AC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81EBC5E0-B58A-D8D0-E817-31707EE2E060}"/>
              </a:ext>
            </a:extLst>
          </p:cNvPr>
          <p:cNvSpPr txBox="1"/>
          <p:nvPr/>
        </p:nvSpPr>
        <p:spPr>
          <a:xfrm>
            <a:off x="726468" y="955233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GB" b="1" dirty="0">
                <a:solidFill>
                  <a:sysClr val="windowText" lastClr="000000"/>
                </a:solidFill>
                <a:latin typeface="Arial"/>
                <a:cs typeface="Arial"/>
              </a:rPr>
              <a:t>1.3. Example</a:t>
            </a: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77349E02-2723-FEAD-812B-EE67B91EF3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468" y="427119"/>
            <a:ext cx="3996257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lang="en-GB" sz="2400" b="1" dirty="0">
                <a:solidFill>
                  <a:schemeClr val="bg1"/>
                </a:solidFill>
              </a:rPr>
              <a:t>01. Introduction &amp; Objectives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9856C-62BE-EEE0-78EB-D9B300F52884}"/>
              </a:ext>
            </a:extLst>
          </p:cNvPr>
          <p:cNvSpPr txBox="1"/>
          <p:nvPr/>
        </p:nvSpPr>
        <p:spPr>
          <a:xfrm>
            <a:off x="726468" y="1539562"/>
            <a:ext cx="10725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 2-hour simulation of 60,000 vehicles on a 100 sq km grid network completed in 30 seconds, with animations showing link congestion and vehicle trajectories.</a:t>
            </a:r>
            <a:endParaRPr lang="en-AT" sz="2000" dirty="0"/>
          </a:p>
        </p:txBody>
      </p:sp>
      <p:pic>
        <p:nvPicPr>
          <p:cNvPr id="5" name="Picture 4" descr="A grid of yellow squares&#10;&#10;AI-generated content may be incorrect.">
            <a:extLst>
              <a:ext uri="{FF2B5EF4-FFF2-40B4-BE49-F238E27FC236}">
                <a16:creationId xmlns:a16="http://schemas.microsoft.com/office/drawing/2014/main" id="{DC65B726-6427-F081-BF0C-DAD5887310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428" y="2328187"/>
            <a:ext cx="3283702" cy="3283702"/>
          </a:xfrm>
          <a:prstGeom prst="rect">
            <a:avLst/>
          </a:prstGeom>
        </p:spPr>
      </p:pic>
      <p:pic>
        <p:nvPicPr>
          <p:cNvPr id="7" name="Picture 6" descr="A graph paper with a grid&#10;&#10;AI-generated content may be incorrect.">
            <a:extLst>
              <a:ext uri="{FF2B5EF4-FFF2-40B4-BE49-F238E27FC236}">
                <a16:creationId xmlns:a16="http://schemas.microsoft.com/office/drawing/2014/main" id="{AD6DCA54-65E1-5724-16D9-0931736A97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217" y="2328187"/>
            <a:ext cx="3283702" cy="32837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B729B20-AD60-CD92-72F5-44341E560EDB}"/>
              </a:ext>
            </a:extLst>
          </p:cNvPr>
          <p:cNvSpPr txBox="1"/>
          <p:nvPr/>
        </p:nvSpPr>
        <p:spPr>
          <a:xfrm>
            <a:off x="6604217" y="5628123"/>
            <a:ext cx="2472856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Source: </a:t>
            </a:r>
            <a:r>
              <a:rPr lang="en-GB" sz="1600" dirty="0" err="1"/>
              <a:t>UXsim</a:t>
            </a:r>
            <a:endParaRPr lang="en-AT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26467E-C3A3-37AC-D515-78BD04D2CABD}"/>
              </a:ext>
            </a:extLst>
          </p:cNvPr>
          <p:cNvSpPr txBox="1"/>
          <p:nvPr/>
        </p:nvSpPr>
        <p:spPr>
          <a:xfrm>
            <a:off x="2083428" y="5628123"/>
            <a:ext cx="2472856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Source: </a:t>
            </a:r>
            <a:r>
              <a:rPr lang="en-GB" sz="1600" dirty="0" err="1"/>
              <a:t>UXsim</a:t>
            </a:r>
            <a:endParaRPr lang="en-AT" sz="1600" dirty="0"/>
          </a:p>
        </p:txBody>
      </p:sp>
    </p:spTree>
    <p:extLst>
      <p:ext uri="{BB962C8B-B14F-4D97-AF65-F5344CB8AC3E}">
        <p14:creationId xmlns:p14="http://schemas.microsoft.com/office/powerpoint/2010/main" val="306956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0A8F5-0070-F10E-5F5B-D21BF2721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ACBADAE9-1BAC-4FFC-A5E5-037FE57021BD}"/>
              </a:ext>
            </a:extLst>
          </p:cNvPr>
          <p:cNvSpPr txBox="1"/>
          <p:nvPr/>
        </p:nvSpPr>
        <p:spPr>
          <a:xfrm>
            <a:off x="726468" y="955233"/>
            <a:ext cx="10725152" cy="4420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000" rIns="0" bIns="36000" rtlCol="0">
            <a:spAutoFit/>
          </a:bodyPr>
          <a:lstStyle/>
          <a:p>
            <a:pPr marL="16328" defTabSz="1175644" hangingPunct="1">
              <a:lnSpc>
                <a:spcPct val="100000"/>
              </a:lnSpc>
              <a:spcBef>
                <a:spcPts val="129"/>
              </a:spcBef>
            </a:pPr>
            <a:r>
              <a:rPr lang="en-US" b="1" dirty="0">
                <a:solidFill>
                  <a:sysClr val="windowText" lastClr="000000"/>
                </a:solidFill>
                <a:latin typeface="Arial"/>
                <a:cs typeface="Arial"/>
              </a:rPr>
              <a:t>1.4. Introducing </a:t>
            </a:r>
            <a:r>
              <a:rPr lang="en-US" b="1" dirty="0" err="1">
                <a:solidFill>
                  <a:sysClr val="windowText" lastClr="000000"/>
                </a:solidFill>
                <a:latin typeface="Arial"/>
                <a:cs typeface="Arial"/>
              </a:rPr>
              <a:t>UXsim</a:t>
            </a:r>
            <a:r>
              <a:rPr lang="en-US" b="1" dirty="0">
                <a:solidFill>
                  <a:sysClr val="windowText" lastClr="000000"/>
                </a:solidFill>
                <a:latin typeface="Arial"/>
                <a:cs typeface="Arial"/>
              </a:rPr>
              <a:t>: A Modern Python Tool</a:t>
            </a:r>
            <a:endParaRPr lang="en-GB" b="1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02198871-ECD7-C413-9DBE-1CA4718B8288}"/>
              </a:ext>
            </a:extLst>
          </p:cNvPr>
          <p:cNvSpPr txBox="1"/>
          <p:nvPr/>
        </p:nvSpPr>
        <p:spPr>
          <a:xfrm>
            <a:off x="726468" y="1513683"/>
            <a:ext cx="10725152" cy="324265"/>
          </a:xfrm>
          <a:prstGeom prst="rect">
            <a:avLst/>
          </a:prstGeom>
        </p:spPr>
        <p:txBody>
          <a:bodyPr vert="horz" wrap="square" lIns="0" tIns="16329" rIns="0" bIns="0" rtlCol="0">
            <a:spAutoFit/>
          </a:bodyPr>
          <a:lstStyle/>
          <a:p>
            <a:pPr marL="0" marR="0" lvl="0" indent="0" algn="l" defTabSz="1219108" rtl="0" eaLnBrk="1" fontAlgn="auto" latinLnBrk="0" hangingPunc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Helvetica Neue"/>
              </a:rPr>
              <a:t>UXsim</a:t>
            </a:r>
            <a:r>
              <a:rPr kumimoji="0" lang="en-US" sz="2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Helvetica Neue"/>
              </a:rPr>
              <a:t> is a lightweight, open-source, and user-friendly microscopic traffic simulator written in Python.</a:t>
            </a: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04DE2A5-573E-E9AD-7CBF-3862E2793AE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468" y="427119"/>
            <a:ext cx="3996257" cy="385820"/>
          </a:xfrm>
          <a:prstGeom prst="rect">
            <a:avLst/>
          </a:prstGeom>
          <a:solidFill>
            <a:srgbClr val="FD001F"/>
          </a:solidFill>
        </p:spPr>
        <p:txBody>
          <a:bodyPr vert="horz" wrap="square" lIns="0" tIns="16329" rIns="0" bIns="0" rtlCol="0">
            <a:spAutoFit/>
          </a:bodyPr>
          <a:lstStyle/>
          <a:p>
            <a:pPr marL="22043">
              <a:spcBef>
                <a:spcPts val="129"/>
              </a:spcBef>
            </a:pPr>
            <a:r>
              <a:rPr lang="en-GB" sz="2400" b="1" dirty="0">
                <a:solidFill>
                  <a:schemeClr val="bg1"/>
                </a:solidFill>
              </a:rPr>
              <a:t>01. Introduction &amp; Objectives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767310-B585-05DF-E1F2-1968021BB149}"/>
              </a:ext>
            </a:extLst>
          </p:cNvPr>
          <p:cNvSpPr txBox="1"/>
          <p:nvPr/>
        </p:nvSpPr>
        <p:spPr>
          <a:xfrm>
            <a:off x="726468" y="1954363"/>
            <a:ext cx="10725152" cy="4337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Key Features</a:t>
            </a:r>
            <a:r>
              <a:rPr lang="en-US" sz="2000" dirty="0"/>
              <a:t>:</a:t>
            </a:r>
          </a:p>
          <a:p>
            <a:pPr marL="342900" lvl="1" indent="-342900">
              <a:buFont typeface="Courier New" panose="02070309020205020404" pitchFamily="49" charset="0"/>
              <a:buChar char="o"/>
            </a:pPr>
            <a:r>
              <a:rPr lang="en-US" sz="2000" b="1" dirty="0"/>
              <a:t>Python-based</a:t>
            </a:r>
            <a:r>
              <a:rPr lang="en-US" sz="2000" dirty="0"/>
              <a:t>: Integrates seamlessly with popular data science libraries like pandas and matplotlib, making analysis powerful and intuitive.</a:t>
            </a:r>
          </a:p>
          <a:p>
            <a:pPr marL="342900" lvl="1" indent="-342900">
              <a:buFont typeface="Courier New" panose="02070309020205020404" pitchFamily="49" charset="0"/>
              <a:buChar char="o"/>
            </a:pPr>
            <a:r>
              <a:rPr lang="en-US" sz="2000" b="1" dirty="0"/>
              <a:t>Microscopic &amp; Mesoscopic</a:t>
            </a:r>
            <a:r>
              <a:rPr lang="en-US" sz="2000" dirty="0"/>
              <a:t>: Simulates individual vehicle (or small platoon) behavior while maintaining computational efficiency.</a:t>
            </a:r>
          </a:p>
          <a:p>
            <a:pPr marL="342900" lvl="1" indent="-342900">
              <a:buFont typeface="Courier New" panose="02070309020205020404" pitchFamily="49" charset="0"/>
              <a:buChar char="o"/>
            </a:pPr>
            <a:r>
              <a:rPr lang="en-US" sz="2000" b="1" dirty="0"/>
              <a:t>Easy to Define</a:t>
            </a:r>
            <a:r>
              <a:rPr lang="en-US" sz="2000" dirty="0"/>
              <a:t>: Scenarios, including complex networks and signals, can be defined with simple and readable code.</a:t>
            </a:r>
          </a:p>
          <a:p>
            <a:pPr marL="342900" lvl="1" indent="-342900">
              <a:buFont typeface="Courier New" panose="02070309020205020404" pitchFamily="49" charset="0"/>
              <a:buChar char="o"/>
            </a:pPr>
            <a:r>
              <a:rPr lang="en-US" sz="2000" b="1" dirty="0"/>
              <a:t>Rich Visualization</a:t>
            </a:r>
            <a:r>
              <a:rPr lang="en-US" sz="2000" dirty="0"/>
              <a:t>: Built-in tools for generating insightful plots, diagrams, and animations to easily understand complex traffic dynamics.</a:t>
            </a:r>
          </a:p>
          <a:p>
            <a:pPr lvl="1" indent="0"/>
            <a:r>
              <a:rPr lang="en-US" sz="2000" dirty="0"/>
              <a:t>In this lab, we will use </a:t>
            </a:r>
            <a:r>
              <a:rPr lang="en-US" sz="2000" dirty="0" err="1"/>
              <a:t>UXsim</a:t>
            </a:r>
            <a:r>
              <a:rPr lang="en-US" sz="2000" dirty="0"/>
              <a:t> to explore these capabilities.</a:t>
            </a:r>
            <a:endParaRPr lang="en-AT" sz="2000" dirty="0"/>
          </a:p>
        </p:txBody>
      </p:sp>
    </p:spTree>
    <p:extLst>
      <p:ext uri="{BB962C8B-B14F-4D97-AF65-F5344CB8AC3E}">
        <p14:creationId xmlns:p14="http://schemas.microsoft.com/office/powerpoint/2010/main" val="784822966"/>
      </p:ext>
    </p:extLst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ptos for Afrotrans">
      <a:majorFont>
        <a:latin typeface="Aptos"/>
        <a:ea typeface="Helvetica Neue"/>
        <a:cs typeface="Helvetica Neue"/>
      </a:majorFont>
      <a:minorFont>
        <a:latin typeface="Aptos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702600D-6A29-44CB-B424-1E451FC8F2C8}"/>
</file>

<file path=customXml/itemProps2.xml><?xml version="1.0" encoding="utf-8"?>
<ds:datastoreItem xmlns:ds="http://schemas.openxmlformats.org/officeDocument/2006/customXml" ds:itemID="{065DF086-0EAC-4629-BE9C-33DF98D26663}">
  <ds:schemaRefs>
    <ds:schemaRef ds:uri="http://purl.org/dc/dcmitype/"/>
    <ds:schemaRef ds:uri="http://schemas.microsoft.com/office/2006/documentManagement/types"/>
    <ds:schemaRef ds:uri="http://purl.org/dc/terms/"/>
    <ds:schemaRef ds:uri="http://purl.org/dc/elements/1.1/"/>
    <ds:schemaRef ds:uri="http://schemas.openxmlformats.org/package/2006/metadata/core-properties"/>
    <ds:schemaRef ds:uri="d7c2d7e5-d637-40e7-a03d-32f79b35a394"/>
    <ds:schemaRef ds:uri="597320a7-26c9-4ada-a5d3-9ce4cfbbe2be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3354</Words>
  <Application>Microsoft Office PowerPoint</Application>
  <PresentationFormat>Widescreen</PresentationFormat>
  <Paragraphs>312</Paragraphs>
  <Slides>36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6" baseType="lpstr">
      <vt:lpstr>Aptos</vt:lpstr>
      <vt:lpstr>Arial</vt:lpstr>
      <vt:lpstr>Arial Rounded MT Bold</vt:lpstr>
      <vt:lpstr>Calibri</vt:lpstr>
      <vt:lpstr>Courier New</vt:lpstr>
      <vt:lpstr>Helvetica Neue</vt:lpstr>
      <vt:lpstr>Helvetica Neue Medium</vt:lpstr>
      <vt:lpstr>Montserrat Regular</vt:lpstr>
      <vt:lpstr>21_BasicWhite</vt:lpstr>
      <vt:lpstr>Office Theme</vt:lpstr>
      <vt:lpstr>Transport Research and Analysis</vt:lpstr>
      <vt:lpstr>PowerPoint Presentation</vt:lpstr>
      <vt:lpstr>Table of contents</vt:lpstr>
      <vt:lpstr>Table of contents</vt:lpstr>
      <vt:lpstr>PowerPoint Presentation</vt:lpstr>
      <vt:lpstr>01. Introduction &amp; Objectives</vt:lpstr>
      <vt:lpstr>01. Introduction &amp; Objectives</vt:lpstr>
      <vt:lpstr>01. Introduction &amp; Objectives</vt:lpstr>
      <vt:lpstr>01. Introduction &amp; Objectives</vt:lpstr>
      <vt:lpstr>01. Introduction &amp; Context</vt:lpstr>
      <vt:lpstr>01. Introduction &amp; Objectives</vt:lpstr>
      <vt:lpstr>PowerPoint Presentation</vt:lpstr>
      <vt:lpstr>02. Your First Simulation: A Step-by-Step Guide</vt:lpstr>
      <vt:lpstr>02. Your First Simulation: A Step-by-Step Guide</vt:lpstr>
      <vt:lpstr>02. Your First Simulation: A Step-by-Step Guide</vt:lpstr>
      <vt:lpstr>PowerPoint Presentation</vt:lpstr>
      <vt:lpstr>03. Making Sense of the Data: Results Analysis</vt:lpstr>
      <vt:lpstr>03. Making Sense of the Data: Results Analysis</vt:lpstr>
      <vt:lpstr>03. Making Sense of the Data: Results Analysis</vt:lpstr>
      <vt:lpstr>03. Making Sense of the Data: Results Analysis</vt:lpstr>
      <vt:lpstr>PowerPoint Presentation</vt:lpstr>
      <vt:lpstr>04. Modeling Traffic Signals</vt:lpstr>
      <vt:lpstr>04. Modeling Traffic Signals</vt:lpstr>
      <vt:lpstr>04. Modeling Traffic Signals</vt:lpstr>
      <vt:lpstr>PowerPoint Presentation</vt:lpstr>
      <vt:lpstr>05. Advanced Application: Road Tolling</vt:lpstr>
      <vt:lpstr>05. Advanced Application: Road Tolling</vt:lpstr>
      <vt:lpstr>PowerPoint Presentation</vt:lpstr>
      <vt:lpstr>06. Conclusion</vt:lpstr>
      <vt:lpstr>06. Conclusion</vt:lpstr>
      <vt:lpstr>06. Conclusion</vt:lpstr>
      <vt:lpstr>06. Conclusion</vt:lpstr>
      <vt:lpstr>06. Conclusion</vt:lpstr>
      <vt:lpstr>PowerPoint Presentation</vt:lpstr>
      <vt:lpstr>07. References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KelvinEg</dc:creator>
  <cp:lastModifiedBy>Hamed, Mahmoud</cp:lastModifiedBy>
  <cp:revision>1638</cp:revision>
  <dcterms:modified xsi:type="dcterms:W3CDTF">2025-12-15T10:28:25Z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