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6"/>
  </p:notesMasterIdLst>
  <p:handoutMasterIdLst>
    <p:handoutMasterId r:id="rId37"/>
  </p:handoutMasterIdLst>
  <p:sldIdLst>
    <p:sldId id="306" r:id="rId5"/>
    <p:sldId id="313" r:id="rId6"/>
    <p:sldId id="307" r:id="rId7"/>
    <p:sldId id="314" r:id="rId8"/>
    <p:sldId id="317" r:id="rId9"/>
    <p:sldId id="329" r:id="rId10"/>
    <p:sldId id="352" r:id="rId11"/>
    <p:sldId id="330" r:id="rId12"/>
    <p:sldId id="331" r:id="rId13"/>
    <p:sldId id="332" r:id="rId14"/>
    <p:sldId id="333" r:id="rId15"/>
    <p:sldId id="334" r:id="rId16"/>
    <p:sldId id="335" r:id="rId17"/>
    <p:sldId id="336" r:id="rId18"/>
    <p:sldId id="337" r:id="rId19"/>
    <p:sldId id="338" r:id="rId20"/>
    <p:sldId id="339" r:id="rId21"/>
    <p:sldId id="340" r:id="rId22"/>
    <p:sldId id="351" r:id="rId23"/>
    <p:sldId id="341" r:id="rId24"/>
    <p:sldId id="342" r:id="rId25"/>
    <p:sldId id="343" r:id="rId26"/>
    <p:sldId id="344" r:id="rId27"/>
    <p:sldId id="345" r:id="rId28"/>
    <p:sldId id="350" r:id="rId29"/>
    <p:sldId id="346" r:id="rId30"/>
    <p:sldId id="347" r:id="rId31"/>
    <p:sldId id="328" r:id="rId32"/>
    <p:sldId id="348" r:id="rId33"/>
    <p:sldId id="349" r:id="rId34"/>
    <p:sldId id="309" r:id="rId3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D2FAAD-795A-465F-8A8D-63B6EF7A2722}" v="1" dt="2026-05-04T16:40:37.47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40:37.475" v="0"/>
      <pc:docMkLst>
        <pc:docMk/>
      </pc:docMkLst>
      <pc:sldMasterChg chg="modSldLayout">
        <pc:chgData name="Wojciech Kustra" userId="afebd3d0-216b-4c4f-8992-1bf1fda6d5e8" providerId="ADAL" clId="{1D307E72-7901-4E61-A01B-3C4232ABCF63}" dt="2026-05-04T16:40:37.475" v="0"/>
        <pc:sldMasterMkLst>
          <pc:docMk/>
          <pc:sldMasterMk cId="0" sldId="2147483648"/>
        </pc:sldMasterMkLst>
        <pc:sldLayoutChg chg="modSp">
          <pc:chgData name="Wojciech Kustra" userId="afebd3d0-216b-4c4f-8992-1bf1fda6d5e8" providerId="ADAL" clId="{1D307E72-7901-4E61-A01B-3C4232ABCF63}" dt="2026-05-04T16:40:37.475" v="0"/>
          <pc:sldLayoutMkLst>
            <pc:docMk/>
            <pc:sldMasterMk cId="0" sldId="2147483648"/>
            <pc:sldLayoutMk cId="0" sldId="2147483650"/>
          </pc:sldLayoutMkLst>
          <pc:spChg chg="mod">
            <ac:chgData name="Wojciech Kustra" userId="afebd3d0-216b-4c4f-8992-1bf1fda6d5e8" providerId="ADAL" clId="{1D307E72-7901-4E61-A01B-3C4232ABCF63}" dt="2026-05-04T16:40:37.475" v="0"/>
            <ac:spMkLst>
              <pc:docMk/>
              <pc:sldMasterMk cId="0" sldId="2147483648"/>
              <pc:sldLayoutMk cId="0" sldId="2147483650"/>
              <ac:spMk id="5" creationId="{7E99E910-D45E-25AF-7503-AE875ECCEB8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pPr>
              <a:spcBef>
                <a:spcPts val="600"/>
              </a:spcBef>
              <a:spcAft>
                <a:spcPts val="1200"/>
              </a:spcAft>
            </a:pPr>
            <a:r>
              <a:rPr lang="pl-PL" dirty="0"/>
              <a:t>Supply Chain Fundamentals</a:t>
            </a:r>
            <a:br>
              <a:rPr lang="pl-PL" dirty="0"/>
            </a:br>
            <a:r>
              <a:rPr lang="pl-PL" sz="2800" dirty="0" err="1"/>
              <a:t>Understanding</a:t>
            </a:r>
            <a:r>
              <a:rPr lang="pl-PL" sz="2800" dirty="0"/>
              <a:t> the Value Chain</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BB3DC-2C95-7CA2-4595-B4769F6585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EBE32E-947B-E0EC-FDF1-0EE718F16048}"/>
              </a:ext>
            </a:extLst>
          </p:cNvPr>
          <p:cNvSpPr>
            <a:spLocks noGrp="1"/>
          </p:cNvSpPr>
          <p:nvPr>
            <p:ph type="title"/>
          </p:nvPr>
        </p:nvSpPr>
        <p:spPr>
          <a:xfrm>
            <a:off x="603252" y="539751"/>
            <a:ext cx="7742726" cy="717551"/>
          </a:xfrm>
        </p:spPr>
        <p:txBody>
          <a:bodyPr/>
          <a:lstStyle/>
          <a:p>
            <a:r>
              <a:rPr lang="en-US" dirty="0"/>
              <a:t>Primary Activity </a:t>
            </a:r>
            <a:r>
              <a:rPr lang="pl-PL" dirty="0"/>
              <a:t>3</a:t>
            </a:r>
            <a:r>
              <a:rPr lang="en-US" dirty="0"/>
              <a:t>: </a:t>
            </a:r>
            <a:r>
              <a:rPr lang="pl-PL" dirty="0" err="1"/>
              <a:t>Outbound</a:t>
            </a:r>
            <a:r>
              <a:rPr lang="pl-PL" dirty="0"/>
              <a:t> Logistics</a:t>
            </a: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1A64AB6C-5D17-F21A-4658-4320CAC4D105}"/>
              </a:ext>
            </a:extLst>
          </p:cNvPr>
          <p:cNvSpPr>
            <a:spLocks noGrp="1"/>
          </p:cNvSpPr>
          <p:nvPr>
            <p:ph type="body" sz="half" idx="1"/>
          </p:nvPr>
        </p:nvSpPr>
        <p:spPr>
          <a:xfrm>
            <a:off x="603252" y="1436718"/>
            <a:ext cx="8807980" cy="5059521"/>
          </a:xfrm>
        </p:spPr>
        <p:txBody>
          <a:bodyPr>
            <a:normAutofit/>
          </a:bodyPr>
          <a:lstStyle/>
          <a:p>
            <a:pPr marL="0" indent="0">
              <a:buNone/>
            </a:pPr>
            <a:r>
              <a:rPr lang="en-US" sz="2400" b="1" dirty="0"/>
              <a:t>Definition:</a:t>
            </a:r>
            <a:r>
              <a:rPr lang="en-US" sz="2400" dirty="0"/>
              <a:t> Storing and moving finished products to customers</a:t>
            </a:r>
            <a:r>
              <a:rPr lang="en-US" sz="2600" dirty="0"/>
              <a:t>. </a:t>
            </a:r>
            <a:endParaRPr lang="en-US" sz="2200" dirty="0"/>
          </a:p>
          <a:p>
            <a:pPr marL="631825" indent="-303213">
              <a:buFont typeface="Wingdings" panose="05000000000000000000" pitchFamily="2" charset="2"/>
              <a:buChar char="§"/>
            </a:pPr>
            <a:r>
              <a:rPr lang="en-US" sz="2200" dirty="0"/>
              <a:t>Storing finished products in warehouses</a:t>
            </a:r>
          </a:p>
          <a:p>
            <a:pPr marL="631825" indent="-303213">
              <a:buFont typeface="Wingdings" panose="05000000000000000000" pitchFamily="2" charset="2"/>
              <a:buChar char="§"/>
            </a:pPr>
            <a:r>
              <a:rPr lang="en-US" sz="2200" dirty="0"/>
              <a:t>Order picking and packing</a:t>
            </a:r>
          </a:p>
          <a:p>
            <a:pPr marL="631825" indent="-303213">
              <a:buFont typeface="Wingdings" panose="05000000000000000000" pitchFamily="2" charset="2"/>
              <a:buChar char="§"/>
            </a:pPr>
            <a:r>
              <a:rPr lang="en-US" sz="2200" dirty="0"/>
              <a:t>Shipping to distributors and retailers</a:t>
            </a:r>
          </a:p>
          <a:p>
            <a:pPr marL="631825" indent="-303213">
              <a:buFont typeface="Wingdings" panose="05000000000000000000" pitchFamily="2" charset="2"/>
              <a:buChar char="§"/>
            </a:pPr>
            <a:r>
              <a:rPr lang="en-US" sz="2200" dirty="0"/>
              <a:t>Tracking and delivery management</a:t>
            </a:r>
          </a:p>
          <a:p>
            <a:pPr marL="0" indent="0">
              <a:buNone/>
            </a:pPr>
            <a:r>
              <a:rPr lang="en-US" sz="2400" b="1" dirty="0"/>
              <a:t>Example</a:t>
            </a:r>
            <a:r>
              <a:rPr lang="en-US" sz="2400" dirty="0"/>
              <a:t>: Finished fabric is stored, packaged, </a:t>
            </a:r>
            <a:br>
              <a:rPr lang="pl-PL" sz="2400" dirty="0"/>
            </a:br>
            <a:r>
              <a:rPr lang="en-US" sz="2400" dirty="0"/>
              <a:t>and shipped to clothing manufacturers across Central Africa and beyond</a:t>
            </a:r>
            <a:r>
              <a:rPr lang="pl-PL" sz="2400" dirty="0"/>
              <a:t>.</a:t>
            </a:r>
          </a:p>
        </p:txBody>
      </p:sp>
    </p:spTree>
    <p:extLst>
      <p:ext uri="{BB962C8B-B14F-4D97-AF65-F5344CB8AC3E}">
        <p14:creationId xmlns:p14="http://schemas.microsoft.com/office/powerpoint/2010/main" val="388968513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91523-A987-F70A-35D8-5B82855C77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391128-462B-584D-1B9C-F78A702B8642}"/>
              </a:ext>
            </a:extLst>
          </p:cNvPr>
          <p:cNvSpPr>
            <a:spLocks noGrp="1"/>
          </p:cNvSpPr>
          <p:nvPr>
            <p:ph type="title"/>
          </p:nvPr>
        </p:nvSpPr>
        <p:spPr>
          <a:xfrm>
            <a:off x="603252" y="539751"/>
            <a:ext cx="7742726" cy="717551"/>
          </a:xfrm>
        </p:spPr>
        <p:txBody>
          <a:bodyPr/>
          <a:lstStyle/>
          <a:p>
            <a:r>
              <a:rPr lang="en-US" dirty="0"/>
              <a:t>Primary Activity </a:t>
            </a:r>
            <a:r>
              <a:rPr lang="pl-PL" dirty="0"/>
              <a:t>4</a:t>
            </a:r>
            <a:r>
              <a:rPr lang="en-US" dirty="0"/>
              <a:t>: </a:t>
            </a:r>
            <a:r>
              <a:rPr lang="pl-PL" dirty="0"/>
              <a:t>Marketing &amp; Sales</a:t>
            </a: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FA09DDF8-F529-B80B-6059-2D6B5254BD2A}"/>
              </a:ext>
            </a:extLst>
          </p:cNvPr>
          <p:cNvSpPr>
            <a:spLocks noGrp="1"/>
          </p:cNvSpPr>
          <p:nvPr>
            <p:ph type="body" sz="half" idx="1"/>
          </p:nvPr>
        </p:nvSpPr>
        <p:spPr>
          <a:xfrm>
            <a:off x="603252" y="1258728"/>
            <a:ext cx="8807980" cy="5059521"/>
          </a:xfrm>
        </p:spPr>
        <p:txBody>
          <a:bodyPr>
            <a:normAutofit/>
          </a:bodyPr>
          <a:lstStyle/>
          <a:p>
            <a:pPr marL="0" indent="0">
              <a:buNone/>
            </a:pPr>
            <a:r>
              <a:rPr lang="en-US" sz="2400" b="1" dirty="0"/>
              <a:t>Definition:</a:t>
            </a:r>
            <a:r>
              <a:rPr lang="en-US" sz="2400" dirty="0"/>
              <a:t> Promoting products and managing customer relationships</a:t>
            </a:r>
            <a:r>
              <a:rPr lang="en-US" sz="2600" dirty="0"/>
              <a:t>. </a:t>
            </a:r>
            <a:endParaRPr lang="en-US" sz="2200" dirty="0"/>
          </a:p>
          <a:p>
            <a:pPr marL="631825" indent="-303213">
              <a:buFont typeface="Wingdings" panose="05000000000000000000" pitchFamily="2" charset="2"/>
              <a:buChar char="§"/>
            </a:pPr>
            <a:r>
              <a:rPr lang="en-US" sz="2200" dirty="0"/>
              <a:t>Advertising and promotion</a:t>
            </a:r>
          </a:p>
          <a:p>
            <a:pPr marL="631825" indent="-303213">
              <a:buFont typeface="Wingdings" panose="05000000000000000000" pitchFamily="2" charset="2"/>
              <a:buChar char="§"/>
            </a:pPr>
            <a:r>
              <a:rPr lang="en-US" sz="2200" dirty="0"/>
              <a:t>Sales force management</a:t>
            </a:r>
          </a:p>
          <a:p>
            <a:pPr marL="631825" indent="-303213">
              <a:buFont typeface="Wingdings" panose="05000000000000000000" pitchFamily="2" charset="2"/>
              <a:buChar char="§"/>
            </a:pPr>
            <a:r>
              <a:rPr lang="en-US" sz="2200" dirty="0"/>
              <a:t>Pricing strategies</a:t>
            </a:r>
          </a:p>
          <a:p>
            <a:pPr marL="631825" indent="-303213">
              <a:buFont typeface="Wingdings" panose="05000000000000000000" pitchFamily="2" charset="2"/>
              <a:buChar char="§"/>
            </a:pPr>
            <a:r>
              <a:rPr lang="en-US" sz="2200" dirty="0"/>
              <a:t>Customer relationship management (CRM)</a:t>
            </a:r>
          </a:p>
          <a:p>
            <a:pPr marL="0" indent="0">
              <a:buNone/>
            </a:pPr>
            <a:r>
              <a:rPr lang="en-US" sz="2400" b="1" dirty="0"/>
              <a:t>Example</a:t>
            </a:r>
            <a:r>
              <a:rPr lang="en-US" sz="2400" dirty="0"/>
              <a:t>: Sales teams promote fabric to clothing manufacturers, negotiate prices, manage accounts, </a:t>
            </a:r>
            <a:br>
              <a:rPr lang="pl-PL" sz="2400" dirty="0"/>
            </a:br>
            <a:r>
              <a:rPr lang="en-US" sz="2400" dirty="0"/>
              <a:t>and build long-term relationships</a:t>
            </a:r>
            <a:r>
              <a:rPr lang="pl-PL" sz="2400" dirty="0"/>
              <a:t>.</a:t>
            </a:r>
          </a:p>
        </p:txBody>
      </p:sp>
    </p:spTree>
    <p:extLst>
      <p:ext uri="{BB962C8B-B14F-4D97-AF65-F5344CB8AC3E}">
        <p14:creationId xmlns:p14="http://schemas.microsoft.com/office/powerpoint/2010/main" val="183857584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CA7C9-0240-7A8D-036B-31C26F18BB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DE4B25-D7F2-A631-EBFC-E25826732E95}"/>
              </a:ext>
            </a:extLst>
          </p:cNvPr>
          <p:cNvSpPr>
            <a:spLocks noGrp="1"/>
          </p:cNvSpPr>
          <p:nvPr>
            <p:ph type="title"/>
          </p:nvPr>
        </p:nvSpPr>
        <p:spPr>
          <a:xfrm>
            <a:off x="603252" y="539751"/>
            <a:ext cx="7742726" cy="717551"/>
          </a:xfrm>
        </p:spPr>
        <p:txBody>
          <a:bodyPr/>
          <a:lstStyle/>
          <a:p>
            <a:r>
              <a:rPr lang="en-US" dirty="0"/>
              <a:t>Primary Activity </a:t>
            </a:r>
            <a:r>
              <a:rPr lang="pl-PL" dirty="0"/>
              <a:t>5</a:t>
            </a:r>
            <a:r>
              <a:rPr lang="en-US" dirty="0"/>
              <a:t>: </a:t>
            </a:r>
            <a:r>
              <a:rPr lang="pl-PL" dirty="0"/>
              <a:t>Service</a:t>
            </a: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521B102D-45B1-D045-D58A-FB0847D3A08C}"/>
              </a:ext>
            </a:extLst>
          </p:cNvPr>
          <p:cNvSpPr>
            <a:spLocks noGrp="1"/>
          </p:cNvSpPr>
          <p:nvPr>
            <p:ph type="body" sz="half" idx="1"/>
          </p:nvPr>
        </p:nvSpPr>
        <p:spPr>
          <a:xfrm>
            <a:off x="603252" y="1258728"/>
            <a:ext cx="8807980" cy="5059521"/>
          </a:xfrm>
        </p:spPr>
        <p:txBody>
          <a:bodyPr>
            <a:normAutofit/>
          </a:bodyPr>
          <a:lstStyle/>
          <a:p>
            <a:pPr marL="0" indent="0">
              <a:buNone/>
            </a:pPr>
            <a:r>
              <a:rPr lang="en-US" sz="2400" b="1" dirty="0"/>
              <a:t>Definition:</a:t>
            </a:r>
            <a:r>
              <a:rPr lang="en-US" sz="2400" dirty="0"/>
              <a:t> After-sales support to keep customers satisfied</a:t>
            </a:r>
            <a:r>
              <a:rPr lang="en-US" sz="2600" dirty="0"/>
              <a:t>. </a:t>
            </a:r>
            <a:endParaRPr lang="en-US" sz="2200" dirty="0"/>
          </a:p>
          <a:p>
            <a:pPr marL="631825" indent="-303213">
              <a:buFont typeface="Wingdings" panose="05000000000000000000" pitchFamily="2" charset="2"/>
              <a:buChar char="§"/>
            </a:pPr>
            <a:r>
              <a:rPr lang="en-US" sz="2200" dirty="0"/>
              <a:t>Product returns and warranties</a:t>
            </a:r>
          </a:p>
          <a:p>
            <a:pPr marL="631825" indent="-303213">
              <a:buFont typeface="Wingdings" panose="05000000000000000000" pitchFamily="2" charset="2"/>
              <a:buChar char="§"/>
            </a:pPr>
            <a:r>
              <a:rPr lang="en-US" sz="2200" dirty="0"/>
              <a:t>Technical support and troubleshooting</a:t>
            </a:r>
          </a:p>
          <a:p>
            <a:pPr marL="631825" indent="-303213">
              <a:buFont typeface="Wingdings" panose="05000000000000000000" pitchFamily="2" charset="2"/>
              <a:buChar char="§"/>
            </a:pPr>
            <a:r>
              <a:rPr lang="en-US" sz="2200" dirty="0"/>
              <a:t>Maintenance and repairs</a:t>
            </a:r>
          </a:p>
          <a:p>
            <a:pPr marL="631825" indent="-303213">
              <a:buFont typeface="Wingdings" panose="05000000000000000000" pitchFamily="2" charset="2"/>
              <a:buChar char="§"/>
            </a:pPr>
            <a:r>
              <a:rPr lang="en-US" sz="2200" dirty="0"/>
              <a:t>Customer feedback and improvement</a:t>
            </a:r>
          </a:p>
          <a:p>
            <a:pPr marL="0" indent="0">
              <a:buNone/>
            </a:pPr>
            <a:r>
              <a:rPr lang="en-US" sz="2400" b="1" dirty="0"/>
              <a:t>Example</a:t>
            </a:r>
            <a:r>
              <a:rPr lang="en-US" sz="2400" dirty="0"/>
              <a:t>: If a customer's fabric shipment has defects, </a:t>
            </a:r>
            <a:br>
              <a:rPr lang="pl-PL" sz="2400" dirty="0"/>
            </a:br>
            <a:r>
              <a:rPr lang="en-US" sz="2400" dirty="0"/>
              <a:t>the company handles returns, replaces product, and investigates the problem</a:t>
            </a:r>
            <a:r>
              <a:rPr lang="pl-PL" sz="2400" dirty="0"/>
              <a:t>.</a:t>
            </a:r>
          </a:p>
        </p:txBody>
      </p:sp>
    </p:spTree>
    <p:extLst>
      <p:ext uri="{BB962C8B-B14F-4D97-AF65-F5344CB8AC3E}">
        <p14:creationId xmlns:p14="http://schemas.microsoft.com/office/powerpoint/2010/main" val="249936795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10205-B07C-0009-B7E3-279B15D6E6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FB1860-AD4D-3556-6DE5-C455501BF90F}"/>
              </a:ext>
            </a:extLst>
          </p:cNvPr>
          <p:cNvSpPr>
            <a:spLocks noGrp="1"/>
          </p:cNvSpPr>
          <p:nvPr>
            <p:ph type="title"/>
          </p:nvPr>
        </p:nvSpPr>
        <p:spPr>
          <a:xfrm>
            <a:off x="603252" y="539751"/>
            <a:ext cx="7742726" cy="717551"/>
          </a:xfrm>
        </p:spPr>
        <p:txBody>
          <a:bodyPr/>
          <a:lstStyle/>
          <a:p>
            <a:r>
              <a:rPr lang="en-US" dirty="0"/>
              <a:t>Support Activities: Making Primary Activities Effective</a:t>
            </a: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B89B440F-7245-A153-F400-5417B146A728}"/>
              </a:ext>
            </a:extLst>
          </p:cNvPr>
          <p:cNvSpPr>
            <a:spLocks noGrp="1"/>
          </p:cNvSpPr>
          <p:nvPr>
            <p:ph type="body" sz="half" idx="1"/>
          </p:nvPr>
        </p:nvSpPr>
        <p:spPr>
          <a:xfrm>
            <a:off x="603252" y="1798479"/>
            <a:ext cx="8807980" cy="5059521"/>
          </a:xfrm>
        </p:spPr>
        <p:txBody>
          <a:bodyPr>
            <a:normAutofit/>
          </a:bodyPr>
          <a:lstStyle/>
          <a:p>
            <a:pPr marL="0" indent="0">
              <a:buNone/>
            </a:pPr>
            <a:r>
              <a:rPr lang="en-US" sz="2400" dirty="0"/>
              <a:t>Support activities run across the entire value chain, strengthening all primary activities.</a:t>
            </a:r>
            <a:endParaRPr lang="en-US" sz="2200" dirty="0"/>
          </a:p>
          <a:p>
            <a:pPr marL="631825" indent="-303213">
              <a:buFont typeface="Wingdings" panose="05000000000000000000" pitchFamily="2" charset="2"/>
              <a:buChar char="§"/>
            </a:pPr>
            <a:r>
              <a:rPr lang="pl-PL" sz="2200" dirty="0" err="1"/>
              <a:t>Coordination</a:t>
            </a:r>
            <a:r>
              <a:rPr lang="en-US" sz="2200" dirty="0"/>
              <a:t>: Finance, accounting, legal, management</a:t>
            </a:r>
          </a:p>
          <a:p>
            <a:pPr marL="631825" indent="-303213">
              <a:buFont typeface="Wingdings" panose="05000000000000000000" pitchFamily="2" charset="2"/>
              <a:buChar char="§"/>
            </a:pPr>
            <a:r>
              <a:rPr lang="en-US" sz="2200" dirty="0"/>
              <a:t>Technology Development: Equipment, software, research &amp; innovation</a:t>
            </a:r>
          </a:p>
          <a:p>
            <a:pPr marL="631825" indent="-303213">
              <a:buFont typeface="Wingdings" panose="05000000000000000000" pitchFamily="2" charset="2"/>
              <a:buChar char="§"/>
            </a:pPr>
            <a:r>
              <a:rPr lang="pl-PL" sz="2200" dirty="0"/>
              <a:t>H</a:t>
            </a:r>
            <a:r>
              <a:rPr lang="en-US" sz="2200" dirty="0" err="1"/>
              <a:t>uman</a:t>
            </a:r>
            <a:r>
              <a:rPr lang="en-US" sz="2200" dirty="0"/>
              <a:t> Resources: Recruitment, training, compensation</a:t>
            </a:r>
          </a:p>
          <a:p>
            <a:pPr marL="631825" indent="-303213">
              <a:buFont typeface="Wingdings" panose="05000000000000000000" pitchFamily="2" charset="2"/>
              <a:buChar char="§"/>
            </a:pPr>
            <a:r>
              <a:rPr lang="en-US" sz="2200" dirty="0"/>
              <a:t>Procurement: Sourcing materials and services for the entire business</a:t>
            </a:r>
          </a:p>
        </p:txBody>
      </p:sp>
    </p:spTree>
    <p:extLst>
      <p:ext uri="{BB962C8B-B14F-4D97-AF65-F5344CB8AC3E}">
        <p14:creationId xmlns:p14="http://schemas.microsoft.com/office/powerpoint/2010/main" val="303601509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76807-A164-D35A-8015-F0E3241B3D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D218EC-F317-4D3C-D166-0F777283BCDB}"/>
              </a:ext>
            </a:extLst>
          </p:cNvPr>
          <p:cNvSpPr>
            <a:spLocks noGrp="1"/>
          </p:cNvSpPr>
          <p:nvPr>
            <p:ph type="title"/>
          </p:nvPr>
        </p:nvSpPr>
        <p:spPr>
          <a:xfrm>
            <a:off x="603252" y="539751"/>
            <a:ext cx="7742726" cy="717551"/>
          </a:xfrm>
        </p:spPr>
        <p:txBody>
          <a:bodyPr/>
          <a:lstStyle/>
          <a:p>
            <a:r>
              <a:rPr lang="en-US" dirty="0"/>
              <a:t>Support Activity: </a:t>
            </a:r>
            <a:r>
              <a:rPr lang="pl-PL" dirty="0" err="1"/>
              <a:t>Coordination</a:t>
            </a: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32B45C36-7E89-634B-D229-239E727A739D}"/>
              </a:ext>
            </a:extLst>
          </p:cNvPr>
          <p:cNvSpPr>
            <a:spLocks noGrp="1"/>
          </p:cNvSpPr>
          <p:nvPr>
            <p:ph type="body" sz="half" idx="1"/>
          </p:nvPr>
        </p:nvSpPr>
        <p:spPr>
          <a:xfrm>
            <a:off x="603252" y="1436717"/>
            <a:ext cx="8807980" cy="5059521"/>
          </a:xfrm>
        </p:spPr>
        <p:txBody>
          <a:bodyPr>
            <a:normAutofit/>
          </a:bodyPr>
          <a:lstStyle/>
          <a:p>
            <a:pPr marL="0" indent="0">
              <a:buNone/>
            </a:pPr>
            <a:r>
              <a:rPr lang="en-US" sz="2400" dirty="0"/>
              <a:t>The backbone systems that support all business operations.</a:t>
            </a:r>
            <a:endParaRPr lang="pl-PL" sz="2400" dirty="0"/>
          </a:p>
          <a:p>
            <a:pPr marL="631825" indent="-303213">
              <a:buFont typeface="Wingdings" panose="05000000000000000000" pitchFamily="2" charset="2"/>
              <a:buChar char="§"/>
            </a:pPr>
            <a:r>
              <a:rPr lang="en-US" sz="2200" dirty="0"/>
              <a:t>Finance: Managing cash, payments, investment decisions</a:t>
            </a:r>
          </a:p>
          <a:p>
            <a:pPr marL="631825" indent="-303213">
              <a:buFont typeface="Wingdings" panose="05000000000000000000" pitchFamily="2" charset="2"/>
              <a:buChar char="§"/>
            </a:pPr>
            <a:r>
              <a:rPr lang="en-US" sz="2200" dirty="0"/>
              <a:t>Accounting: Tracking costs and revenues</a:t>
            </a:r>
          </a:p>
          <a:p>
            <a:pPr marL="631825" indent="-303213">
              <a:buFont typeface="Wingdings" panose="05000000000000000000" pitchFamily="2" charset="2"/>
              <a:buChar char="§"/>
            </a:pPr>
            <a:r>
              <a:rPr lang="en-US" sz="2200" dirty="0"/>
              <a:t>Legal: Contracts, compliance, dispute resolution</a:t>
            </a:r>
          </a:p>
          <a:p>
            <a:pPr marL="631825" indent="-303213">
              <a:buFont typeface="Wingdings" panose="05000000000000000000" pitchFamily="2" charset="2"/>
              <a:buChar char="§"/>
            </a:pPr>
            <a:r>
              <a:rPr lang="en-US" sz="2200" dirty="0"/>
              <a:t>Quality Assurance: Setting and monitoring quality standards</a:t>
            </a:r>
          </a:p>
          <a:p>
            <a:pPr marL="631825" indent="-303213">
              <a:buFont typeface="Wingdings" panose="05000000000000000000" pitchFamily="2" charset="2"/>
              <a:buChar char="§"/>
            </a:pPr>
            <a:r>
              <a:rPr lang="en-US" sz="2200" dirty="0"/>
              <a:t>Strategic Management: Setting business direction and goals</a:t>
            </a:r>
          </a:p>
        </p:txBody>
      </p:sp>
    </p:spTree>
    <p:extLst>
      <p:ext uri="{BB962C8B-B14F-4D97-AF65-F5344CB8AC3E}">
        <p14:creationId xmlns:p14="http://schemas.microsoft.com/office/powerpoint/2010/main" val="139989845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F00BB-1E8D-04C9-6309-2C9F9AB97B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B0C042-D20E-7E97-FD58-59CA08431E4C}"/>
              </a:ext>
            </a:extLst>
          </p:cNvPr>
          <p:cNvSpPr>
            <a:spLocks noGrp="1"/>
          </p:cNvSpPr>
          <p:nvPr>
            <p:ph type="title"/>
          </p:nvPr>
        </p:nvSpPr>
        <p:spPr>
          <a:xfrm>
            <a:off x="603252" y="539751"/>
            <a:ext cx="7742726" cy="717551"/>
          </a:xfrm>
        </p:spPr>
        <p:txBody>
          <a:bodyPr/>
          <a:lstStyle/>
          <a:p>
            <a:r>
              <a:rPr lang="pl-PL" dirty="0"/>
              <a:t>Support Activity: Technology Development</a:t>
            </a: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349E299F-3829-1718-6CB2-A3FEA9D7F39A}"/>
              </a:ext>
            </a:extLst>
          </p:cNvPr>
          <p:cNvSpPr>
            <a:spLocks noGrp="1"/>
          </p:cNvSpPr>
          <p:nvPr>
            <p:ph type="body" sz="half" idx="1"/>
          </p:nvPr>
        </p:nvSpPr>
        <p:spPr>
          <a:xfrm>
            <a:off x="603252" y="1569719"/>
            <a:ext cx="8807980" cy="5059521"/>
          </a:xfrm>
        </p:spPr>
        <p:txBody>
          <a:bodyPr>
            <a:normAutofit/>
          </a:bodyPr>
          <a:lstStyle/>
          <a:p>
            <a:pPr marL="0" indent="0">
              <a:buNone/>
            </a:pPr>
            <a:r>
              <a:rPr lang="en-US" sz="2400" dirty="0"/>
              <a:t>Tools, equipment, and knowledge that enable efficient operations.</a:t>
            </a:r>
            <a:endParaRPr lang="pl-PL" sz="2400" dirty="0"/>
          </a:p>
          <a:p>
            <a:pPr marL="631825" indent="-303213">
              <a:buFont typeface="Wingdings" panose="05000000000000000000" pitchFamily="2" charset="2"/>
              <a:buChar char="§"/>
            </a:pPr>
            <a:r>
              <a:rPr lang="en-US" sz="2200" dirty="0"/>
              <a:t>Equipment: Machinery, tools, production equipment</a:t>
            </a:r>
          </a:p>
          <a:p>
            <a:pPr marL="631825" indent="-303213">
              <a:buFont typeface="Wingdings" panose="05000000000000000000" pitchFamily="2" charset="2"/>
              <a:buChar char="§"/>
            </a:pPr>
            <a:r>
              <a:rPr lang="en-US" sz="2200" dirty="0"/>
              <a:t>Software: Systems for planning, tracking, accounting</a:t>
            </a:r>
          </a:p>
          <a:p>
            <a:pPr marL="631825" indent="-303213">
              <a:buFont typeface="Wingdings" panose="05000000000000000000" pitchFamily="2" charset="2"/>
              <a:buChar char="§"/>
            </a:pPr>
            <a:r>
              <a:rPr lang="en-US" sz="2200" dirty="0"/>
              <a:t>Research &amp; Development: Improving processes and products</a:t>
            </a:r>
          </a:p>
          <a:p>
            <a:pPr marL="631825" indent="-303213">
              <a:buFont typeface="Wingdings" panose="05000000000000000000" pitchFamily="2" charset="2"/>
              <a:buChar char="§"/>
            </a:pPr>
            <a:r>
              <a:rPr lang="en-US" sz="2200" dirty="0"/>
              <a:t>Technical Knowledge: Expertise and continuous learning</a:t>
            </a:r>
            <a:endParaRPr lang="pl-PL" sz="2200" dirty="0"/>
          </a:p>
          <a:p>
            <a:pPr marL="328612" indent="0">
              <a:buNone/>
            </a:pPr>
            <a:r>
              <a:rPr lang="en-US" sz="2400" b="1" dirty="0"/>
              <a:t>Example</a:t>
            </a:r>
            <a:r>
              <a:rPr lang="en-US" sz="2400" dirty="0"/>
              <a:t>: Investing in better looms, dyeing equipment, or inventory management software improves all primary activities.</a:t>
            </a:r>
          </a:p>
        </p:txBody>
      </p:sp>
    </p:spTree>
    <p:extLst>
      <p:ext uri="{BB962C8B-B14F-4D97-AF65-F5344CB8AC3E}">
        <p14:creationId xmlns:p14="http://schemas.microsoft.com/office/powerpoint/2010/main" val="132580310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C9F7A-BB91-E0AB-8196-AAF726B7F5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760F91-8D70-A84A-1EE7-6EA06747E45D}"/>
              </a:ext>
            </a:extLst>
          </p:cNvPr>
          <p:cNvSpPr>
            <a:spLocks noGrp="1"/>
          </p:cNvSpPr>
          <p:nvPr>
            <p:ph type="title"/>
          </p:nvPr>
        </p:nvSpPr>
        <p:spPr>
          <a:xfrm>
            <a:off x="603252" y="539751"/>
            <a:ext cx="7742726" cy="717551"/>
          </a:xfrm>
        </p:spPr>
        <p:txBody>
          <a:bodyPr/>
          <a:lstStyle/>
          <a:p>
            <a:r>
              <a:rPr lang="pl-PL" dirty="0"/>
              <a:t>Support Activity: Human Resources</a:t>
            </a: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1C48024F-B5E7-56CA-6484-89FD3CB836F7}"/>
              </a:ext>
            </a:extLst>
          </p:cNvPr>
          <p:cNvSpPr>
            <a:spLocks noGrp="1"/>
          </p:cNvSpPr>
          <p:nvPr>
            <p:ph type="body" sz="half" idx="1"/>
          </p:nvPr>
        </p:nvSpPr>
        <p:spPr>
          <a:xfrm>
            <a:off x="657864" y="1569719"/>
            <a:ext cx="8807980" cy="5059521"/>
          </a:xfrm>
        </p:spPr>
        <p:txBody>
          <a:bodyPr>
            <a:normAutofit/>
          </a:bodyPr>
          <a:lstStyle/>
          <a:p>
            <a:pPr marL="0" indent="0">
              <a:buNone/>
            </a:pPr>
            <a:r>
              <a:rPr lang="en-US" sz="2400" dirty="0"/>
              <a:t>People are the foundation of all business activities.</a:t>
            </a:r>
            <a:endParaRPr lang="pl-PL" sz="2400" dirty="0"/>
          </a:p>
          <a:p>
            <a:pPr marL="631825" indent="-303213">
              <a:buFont typeface="Wingdings" panose="05000000000000000000" pitchFamily="2" charset="2"/>
              <a:buChar char="§"/>
            </a:pPr>
            <a:r>
              <a:rPr lang="en-US" sz="2200" dirty="0"/>
              <a:t>Recruitment: Finding and hiring qualified employees</a:t>
            </a:r>
          </a:p>
          <a:p>
            <a:pPr marL="631825" indent="-303213">
              <a:buFont typeface="Wingdings" panose="05000000000000000000" pitchFamily="2" charset="2"/>
              <a:buChar char="§"/>
            </a:pPr>
            <a:r>
              <a:rPr lang="en-US" sz="2200" dirty="0"/>
              <a:t>Training &amp; Development: Building skills and knowledge</a:t>
            </a:r>
          </a:p>
          <a:p>
            <a:pPr marL="631825" indent="-303213">
              <a:buFont typeface="Wingdings" panose="05000000000000000000" pitchFamily="2" charset="2"/>
              <a:buChar char="§"/>
            </a:pPr>
            <a:r>
              <a:rPr lang="en-US" sz="2200" dirty="0"/>
              <a:t>Compensation: Fair wages and benefits</a:t>
            </a:r>
          </a:p>
          <a:p>
            <a:pPr marL="631825" indent="-303213">
              <a:buFont typeface="Wingdings" panose="05000000000000000000" pitchFamily="2" charset="2"/>
              <a:buChar char="§"/>
            </a:pPr>
            <a:r>
              <a:rPr lang="en-US" sz="2200" dirty="0"/>
              <a:t>Performance Management: Motivating and evaluating work</a:t>
            </a:r>
          </a:p>
          <a:p>
            <a:pPr marL="328612" indent="0">
              <a:buNone/>
            </a:pPr>
            <a:r>
              <a:rPr lang="en-US" sz="2400" b="1" dirty="0"/>
              <a:t>Why it matters: </a:t>
            </a:r>
            <a:r>
              <a:rPr lang="en-US" sz="2400" dirty="0"/>
              <a:t>A textile factory's success depends on skilled workers, motivated managers, and good labor practices.</a:t>
            </a:r>
          </a:p>
        </p:txBody>
      </p:sp>
    </p:spTree>
    <p:extLst>
      <p:ext uri="{BB962C8B-B14F-4D97-AF65-F5344CB8AC3E}">
        <p14:creationId xmlns:p14="http://schemas.microsoft.com/office/powerpoint/2010/main" val="89633677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197D6-18AB-3278-40D0-553C76388B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EE90B7-2443-1A42-95AC-E1E59B35659F}"/>
              </a:ext>
            </a:extLst>
          </p:cNvPr>
          <p:cNvSpPr>
            <a:spLocks noGrp="1"/>
          </p:cNvSpPr>
          <p:nvPr>
            <p:ph type="title"/>
          </p:nvPr>
        </p:nvSpPr>
        <p:spPr>
          <a:xfrm>
            <a:off x="603252" y="539751"/>
            <a:ext cx="7742726" cy="717551"/>
          </a:xfrm>
        </p:spPr>
        <p:txBody>
          <a:bodyPr/>
          <a:lstStyle/>
          <a:p>
            <a:r>
              <a:rPr lang="pl-PL" dirty="0"/>
              <a:t>Support Activity: Procurement</a:t>
            </a:r>
            <a:br>
              <a:rPr lang="pl-PL" dirty="0"/>
            </a:b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1837B7EC-DC4D-0821-0DF5-A1E791E92FDF}"/>
              </a:ext>
            </a:extLst>
          </p:cNvPr>
          <p:cNvSpPr>
            <a:spLocks noGrp="1"/>
          </p:cNvSpPr>
          <p:nvPr>
            <p:ph type="body" sz="half" idx="1"/>
          </p:nvPr>
        </p:nvSpPr>
        <p:spPr>
          <a:xfrm>
            <a:off x="657864" y="1569719"/>
            <a:ext cx="8807980" cy="5059521"/>
          </a:xfrm>
        </p:spPr>
        <p:txBody>
          <a:bodyPr>
            <a:normAutofit/>
          </a:bodyPr>
          <a:lstStyle/>
          <a:p>
            <a:pPr marL="0" indent="0">
              <a:buNone/>
            </a:pPr>
            <a:r>
              <a:rPr lang="en-US" sz="2400" dirty="0"/>
              <a:t>Sourcing materials and services needed across the entire value chain.</a:t>
            </a:r>
            <a:endParaRPr lang="pl-PL" sz="2400" dirty="0"/>
          </a:p>
          <a:p>
            <a:pPr marL="631825" indent="-303213">
              <a:buFont typeface="Wingdings" panose="05000000000000000000" pitchFamily="2" charset="2"/>
              <a:buChar char="§"/>
            </a:pPr>
            <a:r>
              <a:rPr lang="en-US" sz="2200" dirty="0"/>
              <a:t>Raw Materials: Cotton, chemicals, dyes (for primary activities)</a:t>
            </a:r>
          </a:p>
          <a:p>
            <a:pPr marL="631825" indent="-303213">
              <a:buFont typeface="Wingdings" panose="05000000000000000000" pitchFamily="2" charset="2"/>
              <a:buChar char="§"/>
            </a:pPr>
            <a:r>
              <a:rPr lang="en-US" sz="2200" dirty="0"/>
              <a:t>Equipment &amp; Supplies: Machinery parts, office supplies, IT systems</a:t>
            </a:r>
          </a:p>
          <a:p>
            <a:pPr marL="631825" indent="-303213">
              <a:buFont typeface="Wingdings" panose="05000000000000000000" pitchFamily="2" charset="2"/>
              <a:buChar char="§"/>
            </a:pPr>
            <a:r>
              <a:rPr lang="en-US" sz="2200" dirty="0"/>
              <a:t>Services: Consulting, maintenance, transportation, energy</a:t>
            </a:r>
          </a:p>
          <a:p>
            <a:pPr marL="631825" indent="-303213">
              <a:buFont typeface="Wingdings" panose="05000000000000000000" pitchFamily="2" charset="2"/>
              <a:buChar char="§"/>
            </a:pPr>
            <a:r>
              <a:rPr lang="en-US" sz="2200" dirty="0"/>
              <a:t>Strategic Role: Finding best suppliers at best value, not just lowest price</a:t>
            </a:r>
          </a:p>
        </p:txBody>
      </p:sp>
    </p:spTree>
    <p:extLst>
      <p:ext uri="{BB962C8B-B14F-4D97-AF65-F5344CB8AC3E}">
        <p14:creationId xmlns:p14="http://schemas.microsoft.com/office/powerpoint/2010/main" val="319770901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8EA12-A041-73D0-1776-7842135EB6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2A3044-A46C-A82A-0682-6D8E951DFDAA}"/>
              </a:ext>
            </a:extLst>
          </p:cNvPr>
          <p:cNvSpPr>
            <a:spLocks noGrp="1"/>
          </p:cNvSpPr>
          <p:nvPr>
            <p:ph type="title"/>
          </p:nvPr>
        </p:nvSpPr>
        <p:spPr>
          <a:xfrm>
            <a:off x="603252" y="539751"/>
            <a:ext cx="7742726" cy="717551"/>
          </a:xfrm>
        </p:spPr>
        <p:txBody>
          <a:bodyPr/>
          <a:lstStyle/>
          <a:p>
            <a:r>
              <a:rPr lang="pl-PL" dirty="0"/>
              <a:t>Supply Chain Structure</a:t>
            </a:r>
            <a:br>
              <a:rPr lang="pl-PL" dirty="0"/>
            </a:br>
            <a:br>
              <a:rPr lang="pl-PL" dirty="0"/>
            </a:b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33F3A43B-8BC8-1103-8083-67035185B571}"/>
              </a:ext>
            </a:extLst>
          </p:cNvPr>
          <p:cNvSpPr>
            <a:spLocks noGrp="1"/>
          </p:cNvSpPr>
          <p:nvPr>
            <p:ph type="body" sz="half" idx="1"/>
          </p:nvPr>
        </p:nvSpPr>
        <p:spPr>
          <a:xfrm>
            <a:off x="657864" y="1569719"/>
            <a:ext cx="8807980" cy="5059521"/>
          </a:xfrm>
        </p:spPr>
        <p:txBody>
          <a:bodyPr>
            <a:normAutofit/>
          </a:bodyPr>
          <a:lstStyle/>
          <a:p>
            <a:pPr marL="0" indent="0">
              <a:buNone/>
            </a:pPr>
            <a:r>
              <a:rPr lang="en-US" sz="2400" dirty="0"/>
              <a:t>The supply chain extends in both directions from your company:</a:t>
            </a:r>
            <a:endParaRPr lang="pl-PL" sz="2400" dirty="0"/>
          </a:p>
          <a:p>
            <a:pPr marL="785812" indent="-457200">
              <a:buFont typeface="+mj-lt"/>
              <a:buAutoNum type="arabicParenR"/>
            </a:pPr>
            <a:r>
              <a:rPr lang="en-US" sz="2200" b="1" dirty="0"/>
              <a:t>Upstream</a:t>
            </a:r>
            <a:r>
              <a:rPr lang="en-US" sz="2200" dirty="0"/>
              <a:t> (Supplier side): Where raw materials come from</a:t>
            </a:r>
          </a:p>
          <a:p>
            <a:pPr marL="1119187" indent="-342900">
              <a:buFont typeface="Wingdings" panose="05000000000000000000" pitchFamily="2" charset="2"/>
              <a:buChar char="Ø"/>
            </a:pPr>
            <a:r>
              <a:rPr lang="en-US" sz="2200" dirty="0"/>
              <a:t>Example: Cotton farmers → Suppliers → Our textile factory</a:t>
            </a:r>
          </a:p>
          <a:p>
            <a:pPr marL="785812" indent="-457200">
              <a:buFont typeface="+mj-lt"/>
              <a:buAutoNum type="arabicParenR" startAt="2"/>
            </a:pPr>
            <a:r>
              <a:rPr lang="en-US" sz="2200" b="1" dirty="0"/>
              <a:t>Downstream</a:t>
            </a:r>
            <a:r>
              <a:rPr lang="en-US" sz="2200" dirty="0"/>
              <a:t> (Customer side): Where products go after us</a:t>
            </a:r>
          </a:p>
          <a:p>
            <a:pPr marL="1119187" indent="-342900">
              <a:buFont typeface="Wingdings" panose="05000000000000000000" pitchFamily="2" charset="2"/>
              <a:buChar char="Ø"/>
            </a:pPr>
            <a:r>
              <a:rPr lang="en-US" sz="2200" dirty="0"/>
              <a:t>Example: Our textile factory → Clothing manufacturers → Retailers → Consumers</a:t>
            </a:r>
          </a:p>
        </p:txBody>
      </p:sp>
    </p:spTree>
    <p:extLst>
      <p:ext uri="{BB962C8B-B14F-4D97-AF65-F5344CB8AC3E}">
        <p14:creationId xmlns:p14="http://schemas.microsoft.com/office/powerpoint/2010/main" val="189742933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4C476-12FB-8784-5BE4-2105BF49BD14}"/>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B8C2FE5A-C31C-B2A7-BFEB-92A91E9D2EDC}"/>
              </a:ext>
            </a:extLst>
          </p:cNvPr>
          <p:cNvSpPr>
            <a:spLocks noGrp="1"/>
          </p:cNvSpPr>
          <p:nvPr>
            <p:ph type="pic" idx="21"/>
          </p:nvPr>
        </p:nvSpPr>
        <p:spPr/>
        <p:txBody>
          <a:bodyPr/>
          <a:lstStyle/>
          <a:p>
            <a:endParaRPr lang="en-GB"/>
          </a:p>
        </p:txBody>
      </p:sp>
      <p:pic>
        <p:nvPicPr>
          <p:cNvPr id="2" name="Picture 2" descr="Supply chain">
            <a:extLst>
              <a:ext uri="{FF2B5EF4-FFF2-40B4-BE49-F238E27FC236}">
                <a16:creationId xmlns:a16="http://schemas.microsoft.com/office/drawing/2014/main" id="{FFADA8AD-54EA-AF93-7EB3-5441BE43DF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25" y="1576387"/>
            <a:ext cx="11801475" cy="3705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677279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5AEE0-7B88-8A70-6BC9-3F2DE59AE7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489A27-FEEC-30CF-5DE2-A80D3F18717D}"/>
              </a:ext>
            </a:extLst>
          </p:cNvPr>
          <p:cNvSpPr>
            <a:spLocks noGrp="1"/>
          </p:cNvSpPr>
          <p:nvPr>
            <p:ph type="title"/>
          </p:nvPr>
        </p:nvSpPr>
        <p:spPr>
          <a:xfrm>
            <a:off x="603252" y="539751"/>
            <a:ext cx="7742726" cy="717551"/>
          </a:xfrm>
        </p:spPr>
        <p:txBody>
          <a:bodyPr/>
          <a:lstStyle/>
          <a:p>
            <a:r>
              <a:rPr lang="en-US" dirty="0"/>
              <a:t>Upstream Supply Chain: </a:t>
            </a:r>
            <a:br>
              <a:rPr lang="pl-PL" dirty="0"/>
            </a:br>
            <a:r>
              <a:rPr lang="en-US" dirty="0"/>
              <a:t>The Textile Factory Example</a:t>
            </a:r>
            <a:br>
              <a:rPr lang="en-US" dirty="0"/>
            </a:br>
            <a:br>
              <a:rPr lang="pl-PL" dirty="0"/>
            </a:br>
            <a:br>
              <a:rPr lang="pl-PL" dirty="0"/>
            </a:b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A8A278F8-4DBF-FED4-429D-DE68A5A975D6}"/>
              </a:ext>
            </a:extLst>
          </p:cNvPr>
          <p:cNvSpPr>
            <a:spLocks noGrp="1"/>
          </p:cNvSpPr>
          <p:nvPr>
            <p:ph type="body" sz="half" idx="1"/>
          </p:nvPr>
        </p:nvSpPr>
        <p:spPr>
          <a:xfrm>
            <a:off x="764770" y="1645920"/>
            <a:ext cx="8701073" cy="4983320"/>
          </a:xfrm>
        </p:spPr>
        <p:txBody>
          <a:bodyPr>
            <a:normAutofit/>
          </a:bodyPr>
          <a:lstStyle/>
          <a:p>
            <a:pPr marL="0" indent="0" algn="ctr">
              <a:buNone/>
            </a:pPr>
            <a:r>
              <a:rPr lang="pl-PL" b="1" dirty="0" err="1"/>
              <a:t>Tier</a:t>
            </a:r>
            <a:r>
              <a:rPr lang="pl-PL" b="1" dirty="0"/>
              <a:t> 3 Suppliers → </a:t>
            </a:r>
            <a:r>
              <a:rPr lang="pl-PL" b="1" dirty="0" err="1"/>
              <a:t>Tier</a:t>
            </a:r>
            <a:r>
              <a:rPr lang="pl-PL" b="1" dirty="0"/>
              <a:t> 2 Suppliers → </a:t>
            </a:r>
            <a:r>
              <a:rPr lang="pl-PL" b="1" dirty="0" err="1"/>
              <a:t>Tier</a:t>
            </a:r>
            <a:r>
              <a:rPr lang="pl-PL" b="1" dirty="0"/>
              <a:t> 1 Suppliers → OUR FACTORY</a:t>
            </a:r>
          </a:p>
          <a:p>
            <a:pPr marL="631825" indent="-303213">
              <a:buFont typeface="Wingdings" panose="05000000000000000000" pitchFamily="2" charset="2"/>
              <a:buChar char="§"/>
            </a:pPr>
            <a:r>
              <a:rPr lang="en-US" sz="2200" dirty="0"/>
              <a:t>Tier 3: Raw material providers (cotton farmers in Cameroon/Mali, chemical producers in Europe)</a:t>
            </a:r>
          </a:p>
          <a:p>
            <a:pPr marL="631825" indent="-303213">
              <a:buFont typeface="Wingdings" panose="05000000000000000000" pitchFamily="2" charset="2"/>
              <a:buChar char="§"/>
            </a:pPr>
            <a:r>
              <a:rPr lang="en-US" sz="2200" dirty="0"/>
              <a:t>Tier 2: Intermediate suppliers (cotton brokers, fabric mills, dye suppliers)</a:t>
            </a:r>
          </a:p>
          <a:p>
            <a:pPr marL="631825" indent="-303213">
              <a:buFont typeface="Wingdings" panose="05000000000000000000" pitchFamily="2" charset="2"/>
              <a:buChar char="§"/>
            </a:pPr>
            <a:r>
              <a:rPr lang="en-US" sz="2200" dirty="0"/>
              <a:t>Tier 1 (Direct Suppliers): Cotton traders, chemical suppliers, energy providers</a:t>
            </a:r>
            <a:endParaRPr lang="pl-PL" sz="2200" dirty="0"/>
          </a:p>
          <a:p>
            <a:pPr marL="328612" indent="0">
              <a:buNone/>
            </a:pPr>
            <a:r>
              <a:rPr lang="en-US" sz="2400" b="1" dirty="0"/>
              <a:t>Insight:</a:t>
            </a:r>
            <a:r>
              <a:rPr lang="en-US" sz="2400" dirty="0"/>
              <a:t> Your factory depends on reliable Tier 1 suppliers, who depend on Tier 2, who depend on Tier 3. The entire chain matters!</a:t>
            </a:r>
            <a:endParaRPr lang="pl-PL" sz="2200" dirty="0"/>
          </a:p>
        </p:txBody>
      </p:sp>
    </p:spTree>
    <p:extLst>
      <p:ext uri="{BB962C8B-B14F-4D97-AF65-F5344CB8AC3E}">
        <p14:creationId xmlns:p14="http://schemas.microsoft.com/office/powerpoint/2010/main" val="259297826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4784D-27F1-B999-2747-1626861E3B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9C136B-B01C-3C1A-AAC7-7B224C94BD48}"/>
              </a:ext>
            </a:extLst>
          </p:cNvPr>
          <p:cNvSpPr>
            <a:spLocks noGrp="1"/>
          </p:cNvSpPr>
          <p:nvPr>
            <p:ph type="title"/>
          </p:nvPr>
        </p:nvSpPr>
        <p:spPr>
          <a:xfrm>
            <a:off x="603252" y="539751"/>
            <a:ext cx="7742726" cy="717551"/>
          </a:xfrm>
        </p:spPr>
        <p:txBody>
          <a:bodyPr/>
          <a:lstStyle/>
          <a:p>
            <a:r>
              <a:rPr lang="pl-PL" dirty="0" err="1"/>
              <a:t>Downstream</a:t>
            </a:r>
            <a:r>
              <a:rPr lang="en-US" dirty="0"/>
              <a:t> Supply Chain: </a:t>
            </a:r>
            <a:br>
              <a:rPr lang="pl-PL" dirty="0"/>
            </a:br>
            <a:r>
              <a:rPr lang="en-US" dirty="0"/>
              <a:t>Distribution to Customers</a:t>
            </a:r>
            <a:br>
              <a:rPr lang="en-US" dirty="0"/>
            </a:br>
            <a:br>
              <a:rPr lang="pl-PL" dirty="0"/>
            </a:br>
            <a:br>
              <a:rPr lang="pl-PL" dirty="0"/>
            </a:b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03D12E40-3F43-A4D3-450C-DE80829980A4}"/>
              </a:ext>
            </a:extLst>
          </p:cNvPr>
          <p:cNvSpPr>
            <a:spLocks noGrp="1"/>
          </p:cNvSpPr>
          <p:nvPr>
            <p:ph type="body" sz="half" idx="1"/>
          </p:nvPr>
        </p:nvSpPr>
        <p:spPr>
          <a:xfrm>
            <a:off x="764770" y="1645920"/>
            <a:ext cx="8701073" cy="4983320"/>
          </a:xfrm>
        </p:spPr>
        <p:txBody>
          <a:bodyPr>
            <a:normAutofit/>
          </a:bodyPr>
          <a:lstStyle/>
          <a:p>
            <a:pPr marL="0" indent="0" algn="ctr">
              <a:buNone/>
            </a:pPr>
            <a:r>
              <a:rPr lang="en-US" b="1" dirty="0"/>
              <a:t>OUR FACTORY → Direct Customers → Retailers </a:t>
            </a:r>
            <a:br>
              <a:rPr lang="pl-PL" b="1" dirty="0"/>
            </a:br>
            <a:r>
              <a:rPr lang="en-US" b="1" dirty="0"/>
              <a:t>→ End Users</a:t>
            </a:r>
            <a:endParaRPr lang="pl-PL" b="1" dirty="0"/>
          </a:p>
          <a:p>
            <a:pPr marL="631825" indent="-303213">
              <a:buFont typeface="Wingdings" panose="05000000000000000000" pitchFamily="2" charset="2"/>
              <a:buChar char="§"/>
            </a:pPr>
            <a:r>
              <a:rPr lang="en-US" sz="2200" dirty="0"/>
              <a:t>Direct Customers: Clothing manufacturers who buy fabric from us</a:t>
            </a:r>
          </a:p>
          <a:p>
            <a:pPr marL="631825" indent="-303213">
              <a:buFont typeface="Wingdings" panose="05000000000000000000" pitchFamily="2" charset="2"/>
              <a:buChar char="§"/>
            </a:pPr>
            <a:r>
              <a:rPr lang="en-US" sz="2200" dirty="0"/>
              <a:t>Intermediaries: Distributors, wholesalers, traders</a:t>
            </a:r>
          </a:p>
          <a:p>
            <a:pPr marL="631825" indent="-303213">
              <a:buFont typeface="Wingdings" panose="05000000000000000000" pitchFamily="2" charset="2"/>
              <a:buChar char="§"/>
            </a:pPr>
            <a:r>
              <a:rPr lang="en-US" sz="2200" dirty="0"/>
              <a:t>Retailers: Shops, markets, online stores that sell final products</a:t>
            </a:r>
          </a:p>
          <a:p>
            <a:pPr marL="631825" indent="-303213">
              <a:buFont typeface="Wingdings" panose="05000000000000000000" pitchFamily="2" charset="2"/>
              <a:buChar char="§"/>
            </a:pPr>
            <a:r>
              <a:rPr lang="en-US" sz="2200" dirty="0"/>
              <a:t>End Users: Consumers who wear the clothes made from our fabric</a:t>
            </a:r>
          </a:p>
        </p:txBody>
      </p:sp>
    </p:spTree>
    <p:extLst>
      <p:ext uri="{BB962C8B-B14F-4D97-AF65-F5344CB8AC3E}">
        <p14:creationId xmlns:p14="http://schemas.microsoft.com/office/powerpoint/2010/main" val="2246140672"/>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01B06-D349-50A9-8DC8-6B0A62D6EA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F02D58-DD8B-D351-AC00-7933D6A3DD22}"/>
              </a:ext>
            </a:extLst>
          </p:cNvPr>
          <p:cNvSpPr>
            <a:spLocks noGrp="1"/>
          </p:cNvSpPr>
          <p:nvPr>
            <p:ph type="title"/>
          </p:nvPr>
        </p:nvSpPr>
        <p:spPr>
          <a:xfrm>
            <a:off x="603252" y="539751"/>
            <a:ext cx="7742726" cy="717551"/>
          </a:xfrm>
        </p:spPr>
        <p:txBody>
          <a:bodyPr/>
          <a:lstStyle/>
          <a:p>
            <a:r>
              <a:rPr lang="pl-PL" dirty="0"/>
              <a:t>Challenge: Integration </a:t>
            </a:r>
            <a:br>
              <a:rPr lang="pl-PL" dirty="0"/>
            </a:br>
            <a:r>
              <a:rPr lang="pl-PL" dirty="0"/>
              <a:t>vs. </a:t>
            </a:r>
            <a:r>
              <a:rPr lang="pl-PL" dirty="0" err="1"/>
              <a:t>Fragmentation</a:t>
            </a:r>
            <a:br>
              <a:rPr lang="pl-PL" dirty="0"/>
            </a:br>
            <a:br>
              <a:rPr lang="pl-PL" dirty="0"/>
            </a:b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2D6D8174-9986-7FFD-6BA5-C21E727F11C2}"/>
              </a:ext>
            </a:extLst>
          </p:cNvPr>
          <p:cNvSpPr>
            <a:spLocks noGrp="1"/>
          </p:cNvSpPr>
          <p:nvPr>
            <p:ph type="body" sz="half" idx="1"/>
          </p:nvPr>
        </p:nvSpPr>
        <p:spPr>
          <a:xfrm>
            <a:off x="657864" y="1569719"/>
            <a:ext cx="8807980" cy="5059521"/>
          </a:xfrm>
        </p:spPr>
        <p:txBody>
          <a:bodyPr>
            <a:normAutofit/>
          </a:bodyPr>
          <a:lstStyle/>
          <a:p>
            <a:pPr marL="0" indent="0">
              <a:buNone/>
            </a:pPr>
            <a:r>
              <a:rPr lang="en-US" sz="2400" dirty="0"/>
              <a:t>How well do different parts of the supply chain work together?</a:t>
            </a:r>
            <a:endParaRPr lang="pl-PL" sz="2400" dirty="0"/>
          </a:p>
          <a:p>
            <a:pPr marL="785812" indent="-457200">
              <a:buFont typeface="+mj-lt"/>
              <a:buAutoNum type="arabicParenR"/>
            </a:pPr>
            <a:r>
              <a:rPr lang="en-US" sz="2200" b="1" dirty="0"/>
              <a:t>Integrated:</a:t>
            </a:r>
            <a:r>
              <a:rPr lang="en-US" sz="2200" dirty="0"/>
              <a:t> All activities coordinated, information flows freely, decisions align</a:t>
            </a:r>
          </a:p>
          <a:p>
            <a:pPr marL="1119187" indent="-342900">
              <a:buFont typeface="Wingdings" panose="05000000000000000000" pitchFamily="2" charset="2"/>
              <a:buChar char="Ø"/>
            </a:pPr>
            <a:r>
              <a:rPr lang="en-US" sz="2200" dirty="0"/>
              <a:t>Result: Efficiency, fewer delays, happy customers</a:t>
            </a:r>
          </a:p>
          <a:p>
            <a:pPr marL="785812" indent="-457200">
              <a:buFont typeface="+mj-lt"/>
              <a:buAutoNum type="arabicParenR" startAt="2"/>
            </a:pPr>
            <a:r>
              <a:rPr lang="en-US" sz="2200" b="1" dirty="0"/>
              <a:t>Fragmented:</a:t>
            </a:r>
            <a:r>
              <a:rPr lang="en-US" sz="2200" dirty="0"/>
              <a:t> Different parts work independently, poor communication, conflicting goals</a:t>
            </a:r>
          </a:p>
          <a:p>
            <a:pPr marL="1119187" indent="-342900">
              <a:buFont typeface="Wingdings" panose="05000000000000000000" pitchFamily="2" charset="2"/>
              <a:buChar char="Ø"/>
            </a:pPr>
            <a:r>
              <a:rPr lang="en-US" sz="2200" dirty="0"/>
              <a:t>Result: Delays, excess inventory, missed opportunities, frustrated customers</a:t>
            </a:r>
          </a:p>
        </p:txBody>
      </p:sp>
    </p:spTree>
    <p:extLst>
      <p:ext uri="{BB962C8B-B14F-4D97-AF65-F5344CB8AC3E}">
        <p14:creationId xmlns:p14="http://schemas.microsoft.com/office/powerpoint/2010/main" val="3875878379"/>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567B6-0FD5-62D3-43C6-01E9D7C948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4C32AA-17F6-3849-3B96-08E21CB9D06B}"/>
              </a:ext>
            </a:extLst>
          </p:cNvPr>
          <p:cNvSpPr>
            <a:spLocks noGrp="1"/>
          </p:cNvSpPr>
          <p:nvPr>
            <p:ph type="title"/>
          </p:nvPr>
        </p:nvSpPr>
        <p:spPr>
          <a:xfrm>
            <a:off x="603252" y="539751"/>
            <a:ext cx="7742726" cy="717551"/>
          </a:xfrm>
        </p:spPr>
        <p:txBody>
          <a:bodyPr/>
          <a:lstStyle/>
          <a:p>
            <a:r>
              <a:rPr lang="en-US" dirty="0"/>
              <a:t>Integration in Action: Textile Factory Example</a:t>
            </a:r>
            <a:br>
              <a:rPr lang="en-US" dirty="0"/>
            </a:br>
            <a:br>
              <a:rPr lang="pl-PL" dirty="0"/>
            </a:br>
            <a:br>
              <a:rPr lang="pl-PL" dirty="0"/>
            </a:b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9B560C7C-36C7-F78B-BB55-849B502B5248}"/>
              </a:ext>
            </a:extLst>
          </p:cNvPr>
          <p:cNvSpPr>
            <a:spLocks noGrp="1"/>
          </p:cNvSpPr>
          <p:nvPr>
            <p:ph type="body" sz="half" idx="1"/>
          </p:nvPr>
        </p:nvSpPr>
        <p:spPr>
          <a:xfrm>
            <a:off x="657864" y="1652844"/>
            <a:ext cx="8807980" cy="5059521"/>
          </a:xfrm>
        </p:spPr>
        <p:txBody>
          <a:bodyPr>
            <a:normAutofit/>
          </a:bodyPr>
          <a:lstStyle/>
          <a:p>
            <a:pPr marL="785812" indent="-457200">
              <a:buFont typeface="+mj-lt"/>
              <a:buAutoNum type="arabicParenR"/>
            </a:pPr>
            <a:r>
              <a:rPr lang="en-US" sz="2400" b="1" dirty="0"/>
              <a:t>INTEGRATED</a:t>
            </a:r>
            <a:r>
              <a:rPr lang="en-US" sz="2400" dirty="0"/>
              <a:t>: Sales forecasts demand for July. Operations plans production for June. Procurement orders cotton for May. Everyone coordinates</a:t>
            </a:r>
          </a:p>
          <a:p>
            <a:pPr marL="1119187" indent="-342900">
              <a:buFont typeface="Wingdings" panose="05000000000000000000" pitchFamily="2" charset="2"/>
              <a:buChar char="Ø"/>
            </a:pPr>
            <a:r>
              <a:rPr lang="en-US" sz="2200" dirty="0"/>
              <a:t>Result: No stockouts, no excess inventory, happy customers</a:t>
            </a:r>
          </a:p>
          <a:p>
            <a:pPr marL="785812" indent="-457200">
              <a:buFont typeface="+mj-lt"/>
              <a:buAutoNum type="arabicParenR" startAt="2"/>
            </a:pPr>
            <a:r>
              <a:rPr lang="en-US" sz="2400" b="1" dirty="0"/>
              <a:t>FRAGMENTED:</a:t>
            </a:r>
            <a:r>
              <a:rPr lang="en-US" sz="2400" dirty="0"/>
              <a:t> Sales doesn't tell anyone about July demand. Operations makes what it thinks is needed. Procurement buys whatever it can find.</a:t>
            </a:r>
            <a:endParaRPr lang="en-US" sz="2200" dirty="0"/>
          </a:p>
          <a:p>
            <a:pPr marL="1119187" indent="-342900">
              <a:buFont typeface="Wingdings" panose="05000000000000000000" pitchFamily="2" charset="2"/>
              <a:buChar char="Ø"/>
            </a:pPr>
            <a:r>
              <a:rPr lang="en-US" sz="2200" dirty="0"/>
              <a:t>Result: Either rush orders (expensive!) </a:t>
            </a:r>
            <a:br>
              <a:rPr lang="pl-PL" sz="2200" dirty="0"/>
            </a:br>
            <a:r>
              <a:rPr lang="en-US" sz="2200" dirty="0"/>
              <a:t>or stockouts (lost sales!)</a:t>
            </a:r>
          </a:p>
        </p:txBody>
      </p:sp>
    </p:spTree>
    <p:extLst>
      <p:ext uri="{BB962C8B-B14F-4D97-AF65-F5344CB8AC3E}">
        <p14:creationId xmlns:p14="http://schemas.microsoft.com/office/powerpoint/2010/main" val="1727022619"/>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1AB9D-7473-AE3A-AB1B-C7AC0B034F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D1E324-521A-B7BE-321B-405C65DBFCCE}"/>
              </a:ext>
            </a:extLst>
          </p:cNvPr>
          <p:cNvSpPr>
            <a:spLocks noGrp="1"/>
          </p:cNvSpPr>
          <p:nvPr>
            <p:ph type="title"/>
          </p:nvPr>
        </p:nvSpPr>
        <p:spPr>
          <a:xfrm>
            <a:off x="603252" y="539751"/>
            <a:ext cx="7742726" cy="717551"/>
          </a:xfrm>
        </p:spPr>
        <p:txBody>
          <a:bodyPr/>
          <a:lstStyle/>
          <a:p>
            <a:r>
              <a:rPr lang="en-US" dirty="0"/>
              <a:t>The Bullwhip Effect: </a:t>
            </a:r>
            <a:br>
              <a:rPr lang="pl-PL" dirty="0"/>
            </a:br>
            <a:r>
              <a:rPr lang="en-US" dirty="0"/>
              <a:t>A Supply Chain Problem</a:t>
            </a:r>
            <a:br>
              <a:rPr lang="en-US" dirty="0"/>
            </a:br>
            <a:br>
              <a:rPr lang="pl-PL" dirty="0"/>
            </a:b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101DB56C-3951-47B9-7AE8-5C56820EF86C}"/>
              </a:ext>
            </a:extLst>
          </p:cNvPr>
          <p:cNvSpPr>
            <a:spLocks noGrp="1"/>
          </p:cNvSpPr>
          <p:nvPr>
            <p:ph type="body" sz="half" idx="1"/>
          </p:nvPr>
        </p:nvSpPr>
        <p:spPr>
          <a:xfrm>
            <a:off x="657864" y="1569719"/>
            <a:ext cx="8807980" cy="5059521"/>
          </a:xfrm>
        </p:spPr>
        <p:txBody>
          <a:bodyPr>
            <a:normAutofit/>
          </a:bodyPr>
          <a:lstStyle/>
          <a:p>
            <a:pPr marL="0" indent="0">
              <a:buNone/>
            </a:pPr>
            <a:r>
              <a:rPr lang="en-US" sz="2400" dirty="0"/>
              <a:t>Small changes in customer demand cause huge ripples upstream in the supply chain.</a:t>
            </a:r>
            <a:endParaRPr lang="pl-PL" sz="2400" dirty="0"/>
          </a:p>
          <a:p>
            <a:pPr marL="631825" indent="-303213">
              <a:buFont typeface="Wingdings" panose="05000000000000000000" pitchFamily="2" charset="2"/>
              <a:buChar char="§"/>
            </a:pPr>
            <a:r>
              <a:rPr lang="en-US" sz="2200" b="1" dirty="0"/>
              <a:t>Why? </a:t>
            </a:r>
            <a:r>
              <a:rPr lang="en-US" sz="2200" dirty="0"/>
              <a:t>Demand forecasting errors, order batching, safety stock policies, poor communication</a:t>
            </a:r>
          </a:p>
          <a:p>
            <a:pPr marL="631825" indent="-303213">
              <a:buFont typeface="Wingdings" panose="05000000000000000000" pitchFamily="2" charset="2"/>
              <a:buChar char="§"/>
            </a:pPr>
            <a:r>
              <a:rPr lang="en-US" sz="2200" b="1" dirty="0"/>
              <a:t>Result</a:t>
            </a:r>
            <a:r>
              <a:rPr lang="en-US" sz="2200" dirty="0"/>
              <a:t>: Unnecessary inventory, production inefficiency, supplier frustration, costs rise</a:t>
            </a:r>
          </a:p>
        </p:txBody>
      </p:sp>
    </p:spTree>
    <p:extLst>
      <p:ext uri="{BB962C8B-B14F-4D97-AF65-F5344CB8AC3E}">
        <p14:creationId xmlns:p14="http://schemas.microsoft.com/office/powerpoint/2010/main" val="1856070255"/>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B2016-7430-ADF4-85A7-452F6D528E6A}"/>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7652FF77-8510-4676-B287-4C33AC0334D0}"/>
              </a:ext>
            </a:extLst>
          </p:cNvPr>
          <p:cNvSpPr>
            <a:spLocks noGrp="1"/>
          </p:cNvSpPr>
          <p:nvPr>
            <p:ph type="pic" idx="21"/>
          </p:nvPr>
        </p:nvSpPr>
        <p:spPr/>
        <p:txBody>
          <a:bodyPr/>
          <a:lstStyle/>
          <a:p>
            <a:endParaRPr lang="en-GB"/>
          </a:p>
        </p:txBody>
      </p:sp>
      <p:pic>
        <p:nvPicPr>
          <p:cNvPr id="2050" name="Picture 2" descr="The bullwhip effect: A person whipping a bullwhip showing how the amplitude of shocks increases through retailers, manufacturers and suppliers">
            <a:extLst>
              <a:ext uri="{FF2B5EF4-FFF2-40B4-BE49-F238E27FC236}">
                <a16:creationId xmlns:a16="http://schemas.microsoft.com/office/drawing/2014/main" id="{B23F622F-EB37-FDE3-3EAF-007C921A4A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7875" y="0"/>
            <a:ext cx="80946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930818"/>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FA3C9-2758-4C23-B8A5-41EC1819C1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A0F508-F5CF-78C4-128C-A1C00427D38C}"/>
              </a:ext>
            </a:extLst>
          </p:cNvPr>
          <p:cNvSpPr>
            <a:spLocks noGrp="1"/>
          </p:cNvSpPr>
          <p:nvPr>
            <p:ph type="title"/>
          </p:nvPr>
        </p:nvSpPr>
        <p:spPr>
          <a:xfrm>
            <a:off x="603252" y="539751"/>
            <a:ext cx="7742726" cy="717551"/>
          </a:xfrm>
        </p:spPr>
        <p:txBody>
          <a:bodyPr/>
          <a:lstStyle/>
          <a:p>
            <a:r>
              <a:rPr lang="en-US" dirty="0"/>
              <a:t>The Bullwhip Effect: </a:t>
            </a:r>
            <a:br>
              <a:rPr lang="pl-PL" dirty="0"/>
            </a:br>
            <a:r>
              <a:rPr lang="pl-PL" dirty="0"/>
              <a:t>A Real Example</a:t>
            </a:r>
            <a:br>
              <a:rPr lang="pl-PL" dirty="0"/>
            </a:br>
            <a:br>
              <a:rPr lang="en-US" dirty="0"/>
            </a:br>
            <a:br>
              <a:rPr lang="pl-PL" dirty="0"/>
            </a:b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5" name="Rectangle 3">
            <a:extLst>
              <a:ext uri="{FF2B5EF4-FFF2-40B4-BE49-F238E27FC236}">
                <a16:creationId xmlns:a16="http://schemas.microsoft.com/office/drawing/2014/main" id="{C69CB502-CFCF-9346-89A0-5D072889ED73}"/>
              </a:ext>
            </a:extLst>
          </p:cNvPr>
          <p:cNvSpPr>
            <a:spLocks noGrp="1" noChangeArrowheads="1"/>
          </p:cNvSpPr>
          <p:nvPr>
            <p:ph type="body" sz="half" idx="1"/>
          </p:nvPr>
        </p:nvSpPr>
        <p:spPr bwMode="auto">
          <a:xfrm>
            <a:off x="165507" y="1517057"/>
            <a:ext cx="11769569" cy="4836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631825" lvl="0" indent="-303213" eaLnBrk="0" fontAlgn="base" hangingPunct="0">
              <a:buFont typeface="Wingdings" panose="05000000000000000000" pitchFamily="2" charset="2"/>
              <a:buChar char="§"/>
            </a:pPr>
            <a:r>
              <a:rPr lang="pl-PL" altLang="pl-PL" sz="2400" b="1" dirty="0"/>
              <a:t>Consumer</a:t>
            </a:r>
            <a:r>
              <a:rPr lang="pl-PL" altLang="pl-PL" sz="2400" dirty="0"/>
              <a:t> </a:t>
            </a:r>
            <a:r>
              <a:rPr lang="pl-PL" altLang="pl-PL" sz="2400" dirty="0" err="1"/>
              <a:t>level</a:t>
            </a:r>
            <a:r>
              <a:rPr lang="pl-PL" altLang="pl-PL" sz="2400" dirty="0"/>
              <a:t>: 10% </a:t>
            </a:r>
            <a:r>
              <a:rPr lang="pl-PL" altLang="pl-PL" sz="2400" dirty="0" err="1"/>
              <a:t>increase</a:t>
            </a:r>
            <a:r>
              <a:rPr lang="pl-PL" altLang="pl-PL" sz="2400" dirty="0"/>
              <a:t> in </a:t>
            </a:r>
            <a:r>
              <a:rPr lang="pl-PL" altLang="pl-PL" sz="2400" dirty="0" err="1"/>
              <a:t>retail</a:t>
            </a:r>
            <a:r>
              <a:rPr lang="pl-PL" altLang="pl-PL" sz="2400" dirty="0"/>
              <a:t> </a:t>
            </a:r>
            <a:r>
              <a:rPr lang="pl-PL" altLang="pl-PL" sz="2400" dirty="0" err="1"/>
              <a:t>demand</a:t>
            </a:r>
            <a:r>
              <a:rPr lang="pl-PL" altLang="pl-PL" sz="2400" dirty="0"/>
              <a:t> for </a:t>
            </a:r>
            <a:r>
              <a:rPr lang="pl-PL" altLang="pl-PL" sz="2400" dirty="0" err="1"/>
              <a:t>cotton</a:t>
            </a:r>
            <a:r>
              <a:rPr lang="pl-PL" altLang="pl-PL" sz="2400" dirty="0"/>
              <a:t> </a:t>
            </a:r>
            <a:r>
              <a:rPr lang="pl-PL" altLang="pl-PL" sz="2400" dirty="0" err="1"/>
              <a:t>shirts</a:t>
            </a:r>
            <a:r>
              <a:rPr lang="pl-PL" altLang="pl-PL" sz="2400" dirty="0"/>
              <a:t> </a:t>
            </a:r>
          </a:p>
          <a:p>
            <a:pPr marL="976309" lvl="1" indent="-342900" eaLnBrk="0" fontAlgn="base" hangingPunct="0">
              <a:buFont typeface="Wingdings" panose="05000000000000000000" pitchFamily="2" charset="2"/>
              <a:buChar char="Ø"/>
            </a:pPr>
            <a:r>
              <a:rPr lang="pl-PL" altLang="pl-PL" sz="2200" dirty="0" err="1"/>
              <a:t>Retailer</a:t>
            </a:r>
            <a:r>
              <a:rPr lang="pl-PL" altLang="pl-PL" sz="2200" dirty="0"/>
              <a:t> </a:t>
            </a:r>
            <a:r>
              <a:rPr lang="pl-PL" altLang="pl-PL" sz="2200" dirty="0" err="1"/>
              <a:t>thinks</a:t>
            </a:r>
            <a:r>
              <a:rPr lang="pl-PL" altLang="pl-PL" sz="2200" dirty="0"/>
              <a:t>: "</a:t>
            </a:r>
            <a:r>
              <a:rPr lang="pl-PL" altLang="pl-PL" sz="2200" dirty="0" err="1"/>
              <a:t>Better</a:t>
            </a:r>
            <a:r>
              <a:rPr lang="pl-PL" altLang="pl-PL" sz="2200" dirty="0"/>
              <a:t> order 20% </a:t>
            </a:r>
            <a:r>
              <a:rPr lang="pl-PL" altLang="pl-PL" sz="2200" dirty="0" err="1"/>
              <a:t>more</a:t>
            </a:r>
            <a:r>
              <a:rPr lang="pl-PL" altLang="pl-PL" sz="2200" dirty="0"/>
              <a:t> to be </a:t>
            </a:r>
            <a:r>
              <a:rPr lang="pl-PL" altLang="pl-PL" sz="2200" dirty="0" err="1"/>
              <a:t>safe</a:t>
            </a:r>
            <a:r>
              <a:rPr lang="pl-PL" altLang="pl-PL" sz="2200" dirty="0"/>
              <a:t>" </a:t>
            </a:r>
          </a:p>
          <a:p>
            <a:pPr marL="631825" lvl="0" indent="-303213" eaLnBrk="0" fontAlgn="base" hangingPunct="0">
              <a:spcBef>
                <a:spcPts val="4200"/>
              </a:spcBef>
              <a:buFont typeface="Wingdings" panose="05000000000000000000" pitchFamily="2" charset="2"/>
              <a:buChar char="§"/>
            </a:pPr>
            <a:r>
              <a:rPr lang="pl-PL" altLang="pl-PL" sz="2400" b="1" dirty="0" err="1"/>
              <a:t>Distributor</a:t>
            </a:r>
            <a:r>
              <a:rPr lang="pl-PL" altLang="pl-PL" sz="2400" dirty="0"/>
              <a:t> </a:t>
            </a:r>
            <a:r>
              <a:rPr lang="pl-PL" altLang="pl-PL" sz="2400" dirty="0" err="1"/>
              <a:t>level</a:t>
            </a:r>
            <a:r>
              <a:rPr lang="pl-PL" altLang="pl-PL" sz="2400" dirty="0"/>
              <a:t>: </a:t>
            </a:r>
            <a:r>
              <a:rPr lang="pl-PL" altLang="pl-PL" sz="2400" dirty="0" err="1"/>
              <a:t>Receives</a:t>
            </a:r>
            <a:r>
              <a:rPr lang="pl-PL" altLang="pl-PL" sz="2400" dirty="0"/>
              <a:t> 20% </a:t>
            </a:r>
            <a:r>
              <a:rPr lang="pl-PL" altLang="pl-PL" sz="2400" dirty="0" err="1"/>
              <a:t>larger</a:t>
            </a:r>
            <a:r>
              <a:rPr lang="pl-PL" altLang="pl-PL" sz="2400" dirty="0"/>
              <a:t> order, </a:t>
            </a:r>
            <a:r>
              <a:rPr lang="pl-PL" altLang="pl-PL" sz="2400" dirty="0" err="1"/>
              <a:t>thinks</a:t>
            </a:r>
            <a:r>
              <a:rPr lang="pl-PL" altLang="pl-PL" sz="2400" dirty="0"/>
              <a:t> </a:t>
            </a:r>
            <a:r>
              <a:rPr lang="pl-PL" altLang="pl-PL" sz="2400" dirty="0" err="1"/>
              <a:t>demand</a:t>
            </a:r>
            <a:r>
              <a:rPr lang="pl-PL" altLang="pl-PL" sz="2400" dirty="0"/>
              <a:t> </a:t>
            </a:r>
            <a:r>
              <a:rPr lang="pl-PL" altLang="pl-PL" sz="2400" dirty="0" err="1"/>
              <a:t>is</a:t>
            </a:r>
            <a:r>
              <a:rPr lang="pl-PL" altLang="pl-PL" sz="2400" dirty="0"/>
              <a:t> </a:t>
            </a:r>
            <a:r>
              <a:rPr lang="pl-PL" altLang="pl-PL" sz="2400" dirty="0" err="1"/>
              <a:t>up</a:t>
            </a:r>
            <a:r>
              <a:rPr lang="pl-PL" altLang="pl-PL" sz="2400" dirty="0"/>
              <a:t> 30% </a:t>
            </a:r>
          </a:p>
          <a:p>
            <a:pPr marL="976309" lvl="1" indent="-342900" eaLnBrk="0" fontAlgn="base" hangingPunct="0">
              <a:buFont typeface="Wingdings" panose="05000000000000000000" pitchFamily="2" charset="2"/>
              <a:buChar char="Ø"/>
            </a:pPr>
            <a:r>
              <a:rPr lang="pl-PL" altLang="pl-PL" sz="2200" dirty="0" err="1"/>
              <a:t>Orders</a:t>
            </a:r>
            <a:r>
              <a:rPr lang="pl-PL" altLang="pl-PL" sz="2200" dirty="0"/>
              <a:t> 35% </a:t>
            </a:r>
            <a:r>
              <a:rPr lang="pl-PL" altLang="pl-PL" sz="2200" dirty="0" err="1"/>
              <a:t>more</a:t>
            </a:r>
            <a:r>
              <a:rPr lang="pl-PL" altLang="pl-PL" sz="2200" dirty="0"/>
              <a:t> </a:t>
            </a:r>
            <a:r>
              <a:rPr lang="pl-PL" altLang="pl-PL" sz="2200" dirty="0" err="1"/>
              <a:t>fabric</a:t>
            </a:r>
            <a:r>
              <a:rPr lang="pl-PL" altLang="pl-PL" sz="2200" dirty="0"/>
              <a:t> from </a:t>
            </a:r>
            <a:r>
              <a:rPr lang="pl-PL" altLang="pl-PL" sz="2200" dirty="0" err="1"/>
              <a:t>manufacturer</a:t>
            </a:r>
            <a:r>
              <a:rPr lang="pl-PL" altLang="pl-PL" sz="2200" dirty="0"/>
              <a:t> </a:t>
            </a:r>
          </a:p>
          <a:p>
            <a:pPr marL="631825" lvl="0" indent="-303213" eaLnBrk="0" fontAlgn="base" hangingPunct="0">
              <a:spcBef>
                <a:spcPts val="4200"/>
              </a:spcBef>
              <a:buFont typeface="Wingdings" panose="05000000000000000000" pitchFamily="2" charset="2"/>
              <a:buChar char="§"/>
            </a:pPr>
            <a:r>
              <a:rPr lang="pl-PL" altLang="pl-PL" sz="2400" b="1" dirty="0" err="1"/>
              <a:t>Manufacturer</a:t>
            </a:r>
            <a:r>
              <a:rPr lang="pl-PL" altLang="pl-PL" sz="2400" dirty="0"/>
              <a:t> (</a:t>
            </a:r>
            <a:r>
              <a:rPr lang="pl-PL" altLang="pl-PL" sz="2400" dirty="0" err="1"/>
              <a:t>us</a:t>
            </a:r>
            <a:r>
              <a:rPr lang="pl-PL" altLang="pl-PL" sz="2400" dirty="0"/>
              <a:t>): </a:t>
            </a:r>
            <a:r>
              <a:rPr lang="pl-PL" altLang="pl-PL" sz="2400" dirty="0" err="1"/>
              <a:t>Receives</a:t>
            </a:r>
            <a:r>
              <a:rPr lang="pl-PL" altLang="pl-PL" sz="2400" dirty="0"/>
              <a:t> 35% </a:t>
            </a:r>
            <a:r>
              <a:rPr lang="pl-PL" altLang="pl-PL" sz="2400" dirty="0" err="1"/>
              <a:t>larger</a:t>
            </a:r>
            <a:r>
              <a:rPr lang="pl-PL" altLang="pl-PL" sz="2400" dirty="0"/>
              <a:t> order, </a:t>
            </a:r>
            <a:r>
              <a:rPr lang="pl-PL" altLang="pl-PL" sz="2400" dirty="0" err="1"/>
              <a:t>thinks</a:t>
            </a:r>
            <a:r>
              <a:rPr lang="pl-PL" altLang="pl-PL" sz="2400" dirty="0"/>
              <a:t> </a:t>
            </a:r>
            <a:r>
              <a:rPr lang="pl-PL" altLang="pl-PL" sz="2400" dirty="0" err="1"/>
              <a:t>demand</a:t>
            </a:r>
            <a:r>
              <a:rPr lang="pl-PL" altLang="pl-PL" sz="2400" dirty="0"/>
              <a:t> </a:t>
            </a:r>
            <a:r>
              <a:rPr lang="pl-PL" altLang="pl-PL" sz="2400" dirty="0" err="1"/>
              <a:t>is</a:t>
            </a:r>
            <a:r>
              <a:rPr lang="pl-PL" altLang="pl-PL" sz="2400" dirty="0"/>
              <a:t> </a:t>
            </a:r>
            <a:r>
              <a:rPr lang="pl-PL" altLang="pl-PL" sz="2400" dirty="0" err="1"/>
              <a:t>up</a:t>
            </a:r>
            <a:r>
              <a:rPr lang="pl-PL" altLang="pl-PL" sz="2400" dirty="0"/>
              <a:t> 50% </a:t>
            </a:r>
          </a:p>
          <a:p>
            <a:pPr marL="976309" lvl="1" indent="-342900" eaLnBrk="0" fontAlgn="base" hangingPunct="0">
              <a:buFont typeface="Wingdings" panose="05000000000000000000" pitchFamily="2" charset="2"/>
              <a:buChar char="Ø"/>
            </a:pPr>
            <a:r>
              <a:rPr lang="pl-PL" altLang="pl-PL" sz="2200" dirty="0" err="1"/>
              <a:t>Frantically</a:t>
            </a:r>
            <a:r>
              <a:rPr lang="pl-PL" altLang="pl-PL" sz="2200" dirty="0"/>
              <a:t> </a:t>
            </a:r>
            <a:r>
              <a:rPr lang="pl-PL" altLang="pl-PL" sz="2200" dirty="0" err="1"/>
              <a:t>orders</a:t>
            </a:r>
            <a:r>
              <a:rPr lang="pl-PL" altLang="pl-PL" sz="2200" dirty="0"/>
              <a:t> 60% </a:t>
            </a:r>
            <a:r>
              <a:rPr lang="pl-PL" altLang="pl-PL" sz="2200" dirty="0" err="1"/>
              <a:t>more</a:t>
            </a:r>
            <a:r>
              <a:rPr lang="pl-PL" altLang="pl-PL" sz="2200" dirty="0"/>
              <a:t> </a:t>
            </a:r>
            <a:r>
              <a:rPr lang="pl-PL" altLang="pl-PL" sz="2200" dirty="0" err="1"/>
              <a:t>cotton</a:t>
            </a:r>
            <a:r>
              <a:rPr lang="pl-PL" altLang="pl-PL" sz="2200" dirty="0"/>
              <a:t> from </a:t>
            </a:r>
            <a:r>
              <a:rPr lang="pl-PL" altLang="pl-PL" sz="2200" dirty="0" err="1"/>
              <a:t>suppliers</a:t>
            </a:r>
            <a:r>
              <a:rPr lang="pl-PL" altLang="pl-PL" sz="2200" dirty="0"/>
              <a:t> </a:t>
            </a:r>
          </a:p>
          <a:p>
            <a:pPr marL="631825" lvl="0" indent="-303213" eaLnBrk="0" fontAlgn="base" hangingPunct="0">
              <a:spcBef>
                <a:spcPts val="4200"/>
              </a:spcBef>
              <a:buFont typeface="Wingdings" panose="05000000000000000000" pitchFamily="2" charset="2"/>
              <a:buChar char="§"/>
            </a:pPr>
            <a:r>
              <a:rPr lang="pl-PL" altLang="pl-PL" sz="2400" b="1" dirty="0"/>
              <a:t>Farmer</a:t>
            </a:r>
            <a:r>
              <a:rPr lang="pl-PL" altLang="pl-PL" sz="2400" dirty="0"/>
              <a:t>/</a:t>
            </a:r>
            <a:r>
              <a:rPr lang="pl-PL" altLang="pl-PL" sz="2400" b="1" dirty="0" err="1"/>
              <a:t>supplier</a:t>
            </a:r>
            <a:r>
              <a:rPr lang="pl-PL" altLang="pl-PL" sz="2400" dirty="0"/>
              <a:t>: </a:t>
            </a:r>
            <a:r>
              <a:rPr lang="pl-PL" altLang="pl-PL" sz="2400" dirty="0" err="1"/>
              <a:t>Sudden</a:t>
            </a:r>
            <a:r>
              <a:rPr lang="pl-PL" altLang="pl-PL" sz="2400" dirty="0"/>
              <a:t> 60% </a:t>
            </a:r>
            <a:r>
              <a:rPr lang="pl-PL" altLang="pl-PL" sz="2400" dirty="0" err="1"/>
              <a:t>spike</a:t>
            </a:r>
            <a:r>
              <a:rPr lang="pl-PL" altLang="pl-PL" sz="2400" dirty="0"/>
              <a:t> in </a:t>
            </a:r>
            <a:r>
              <a:rPr lang="pl-PL" altLang="pl-PL" sz="2400" dirty="0" err="1"/>
              <a:t>orders</a:t>
            </a:r>
            <a:r>
              <a:rPr lang="pl-PL" altLang="pl-PL" sz="2400" dirty="0"/>
              <a:t>! </a:t>
            </a:r>
          </a:p>
        </p:txBody>
      </p:sp>
    </p:spTree>
    <p:extLst>
      <p:ext uri="{BB962C8B-B14F-4D97-AF65-F5344CB8AC3E}">
        <p14:creationId xmlns:p14="http://schemas.microsoft.com/office/powerpoint/2010/main" val="3753231952"/>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614E1-9574-E674-02E5-0E60D77DD2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545706-4819-0D4F-7207-3CF9D603B83C}"/>
              </a:ext>
            </a:extLst>
          </p:cNvPr>
          <p:cNvSpPr>
            <a:spLocks noGrp="1"/>
          </p:cNvSpPr>
          <p:nvPr>
            <p:ph type="title"/>
          </p:nvPr>
        </p:nvSpPr>
        <p:spPr>
          <a:xfrm>
            <a:off x="603252" y="539751"/>
            <a:ext cx="7742726" cy="717551"/>
          </a:xfrm>
        </p:spPr>
        <p:txBody>
          <a:bodyPr/>
          <a:lstStyle/>
          <a:p>
            <a:r>
              <a:rPr lang="en-US" dirty="0"/>
              <a:t>The Bullwhip Effect: </a:t>
            </a:r>
            <a:br>
              <a:rPr lang="pl-PL" dirty="0"/>
            </a:br>
            <a:r>
              <a:rPr lang="en-US" dirty="0"/>
              <a:t>A Supply Chain Problem</a:t>
            </a:r>
            <a:br>
              <a:rPr lang="en-US" dirty="0"/>
            </a:br>
            <a:br>
              <a:rPr lang="pl-PL" dirty="0"/>
            </a:b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D8DF88A9-DA40-F680-1153-EA5F6CEF0F82}"/>
              </a:ext>
            </a:extLst>
          </p:cNvPr>
          <p:cNvSpPr>
            <a:spLocks noGrp="1"/>
          </p:cNvSpPr>
          <p:nvPr>
            <p:ph type="body" sz="half" idx="1"/>
          </p:nvPr>
        </p:nvSpPr>
        <p:spPr>
          <a:xfrm>
            <a:off x="603252" y="1798479"/>
            <a:ext cx="8807980" cy="4519769"/>
          </a:xfrm>
        </p:spPr>
        <p:txBody>
          <a:bodyPr>
            <a:normAutofit fontScale="92500"/>
          </a:bodyPr>
          <a:lstStyle/>
          <a:p>
            <a:pPr marL="631825" indent="-303213">
              <a:buFont typeface="Wingdings" panose="05000000000000000000" pitchFamily="2" charset="2"/>
              <a:buChar char="§"/>
            </a:pPr>
            <a:r>
              <a:rPr lang="en-US" sz="2200" dirty="0"/>
              <a:t>Excess inventory = High holding costs, risk of obsolescence</a:t>
            </a:r>
          </a:p>
          <a:p>
            <a:pPr marL="631825" indent="-303213">
              <a:buFont typeface="Wingdings" panose="05000000000000000000" pitchFamily="2" charset="2"/>
              <a:buChar char="§"/>
            </a:pPr>
            <a:r>
              <a:rPr lang="en-US" sz="2200" dirty="0"/>
              <a:t>Workforce stress = Overtime, then lay-offs when demand drops</a:t>
            </a:r>
          </a:p>
          <a:p>
            <a:pPr marL="631825" indent="-303213">
              <a:buFont typeface="Wingdings" panose="05000000000000000000" pitchFamily="2" charset="2"/>
              <a:buChar char="§"/>
            </a:pPr>
            <a:r>
              <a:rPr lang="en-US" sz="2200" dirty="0"/>
              <a:t>Supplier problems = Strained relationships, quality issues</a:t>
            </a:r>
          </a:p>
          <a:p>
            <a:pPr marL="631825" indent="-303213">
              <a:buFont typeface="Wingdings" panose="05000000000000000000" pitchFamily="2" charset="2"/>
              <a:buChar char="§"/>
            </a:pPr>
            <a:r>
              <a:rPr lang="en-US" sz="2200" dirty="0"/>
              <a:t>Cash flow problems = Too much cash tied up in inventory</a:t>
            </a:r>
          </a:p>
          <a:p>
            <a:pPr marL="631825" indent="-303213">
              <a:buFont typeface="Wingdings" panose="05000000000000000000" pitchFamily="2" charset="2"/>
              <a:buChar char="§"/>
            </a:pPr>
            <a:r>
              <a:rPr lang="en-US" sz="2200" dirty="0"/>
              <a:t>Missed opportunities = Can't respond quickly to real demand spikes</a:t>
            </a:r>
            <a:endParaRPr lang="pl-PL" sz="2200" dirty="0"/>
          </a:p>
          <a:p>
            <a:pPr marL="328612" indent="0">
              <a:buNone/>
            </a:pPr>
            <a:r>
              <a:rPr lang="en-US" sz="2400" b="1" dirty="0"/>
              <a:t>Solution:</a:t>
            </a:r>
            <a:r>
              <a:rPr lang="en-US" sz="2400" dirty="0"/>
              <a:t> Better communication, real demand data sharing, coordinated planning across the chain (more in Session 5!)</a:t>
            </a:r>
            <a:endParaRPr lang="en-US" sz="2200" dirty="0"/>
          </a:p>
        </p:txBody>
      </p:sp>
    </p:spTree>
    <p:extLst>
      <p:ext uri="{BB962C8B-B14F-4D97-AF65-F5344CB8AC3E}">
        <p14:creationId xmlns:p14="http://schemas.microsoft.com/office/powerpoint/2010/main" val="246286437"/>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5E9EF-C440-5421-16C8-F0C5BF9BFCB6}"/>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04D69DE9-4929-C23D-23E2-F9905D0E92B8}"/>
              </a:ext>
            </a:extLst>
          </p:cNvPr>
          <p:cNvSpPr>
            <a:spLocks noGrp="1"/>
          </p:cNvSpPr>
          <p:nvPr>
            <p:ph type="pic" idx="21"/>
          </p:nvPr>
        </p:nvSpPr>
        <p:spPr/>
        <p:txBody>
          <a:bodyPr/>
          <a:lstStyle/>
          <a:p>
            <a:endParaRPr lang="en-GB"/>
          </a:p>
        </p:txBody>
      </p:sp>
      <p:pic>
        <p:nvPicPr>
          <p:cNvPr id="4098" name="Picture 2">
            <a:extLst>
              <a:ext uri="{FF2B5EF4-FFF2-40B4-BE49-F238E27FC236}">
                <a16:creationId xmlns:a16="http://schemas.microsoft.com/office/drawing/2014/main" id="{E8C479B7-18C9-AA53-26B4-CCDB7EA7D8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3080" y="107489"/>
            <a:ext cx="8317149" cy="6799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527047"/>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7C731-6E6F-3949-4D0B-F30BF1F958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8362FE-CCB3-AB93-815D-81FF47BB36E1}"/>
              </a:ext>
            </a:extLst>
          </p:cNvPr>
          <p:cNvSpPr>
            <a:spLocks noGrp="1"/>
          </p:cNvSpPr>
          <p:nvPr>
            <p:ph type="title"/>
          </p:nvPr>
        </p:nvSpPr>
        <p:spPr>
          <a:xfrm>
            <a:off x="603252" y="539751"/>
            <a:ext cx="7742726" cy="717551"/>
          </a:xfrm>
        </p:spPr>
        <p:txBody>
          <a:bodyPr/>
          <a:lstStyle/>
          <a:p>
            <a:r>
              <a:rPr lang="en-US" dirty="0"/>
              <a:t>Best Practice: Integrated Supply Chain</a:t>
            </a:r>
            <a:br>
              <a:rPr lang="en-US" dirty="0"/>
            </a:br>
            <a:br>
              <a:rPr lang="en-US" dirty="0"/>
            </a:br>
            <a:br>
              <a:rPr lang="pl-PL" dirty="0"/>
            </a:b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E8A2EEE7-C930-2D96-CC5D-617362391EC8}"/>
              </a:ext>
            </a:extLst>
          </p:cNvPr>
          <p:cNvSpPr>
            <a:spLocks noGrp="1"/>
          </p:cNvSpPr>
          <p:nvPr>
            <p:ph type="body" sz="half" idx="1"/>
          </p:nvPr>
        </p:nvSpPr>
        <p:spPr>
          <a:xfrm>
            <a:off x="603252" y="1798479"/>
            <a:ext cx="8807980" cy="4519769"/>
          </a:xfrm>
        </p:spPr>
        <p:txBody>
          <a:bodyPr>
            <a:normAutofit fontScale="92500"/>
          </a:bodyPr>
          <a:lstStyle/>
          <a:p>
            <a:pPr marL="631825" indent="-303213">
              <a:buFont typeface="Wingdings" panose="05000000000000000000" pitchFamily="2" charset="2"/>
              <a:buChar char="§"/>
            </a:pPr>
            <a:r>
              <a:rPr lang="en-US" sz="2200" b="1" dirty="0"/>
              <a:t>Visibility</a:t>
            </a:r>
            <a:r>
              <a:rPr lang="en-US" sz="2200" dirty="0"/>
              <a:t>: All parties can see real-time demand and inventory</a:t>
            </a:r>
          </a:p>
          <a:p>
            <a:pPr marL="631825" indent="-303213">
              <a:buFont typeface="Wingdings" panose="05000000000000000000" pitchFamily="2" charset="2"/>
              <a:buChar char="§"/>
            </a:pPr>
            <a:r>
              <a:rPr lang="en-US" sz="2200" b="1" dirty="0"/>
              <a:t>Communication</a:t>
            </a:r>
            <a:r>
              <a:rPr lang="en-US" sz="2200" dirty="0"/>
              <a:t>: Regular information exchange between suppliers, manufacturers, distributors</a:t>
            </a:r>
          </a:p>
          <a:p>
            <a:pPr marL="631825" indent="-303213">
              <a:buFont typeface="Wingdings" panose="05000000000000000000" pitchFamily="2" charset="2"/>
              <a:buChar char="§"/>
            </a:pPr>
            <a:r>
              <a:rPr lang="en-US" sz="2200" b="1" dirty="0"/>
              <a:t>Alignment</a:t>
            </a:r>
            <a:r>
              <a:rPr lang="en-US" sz="2200" dirty="0"/>
              <a:t>: Plans and forecasts coordinated across the chain</a:t>
            </a:r>
          </a:p>
          <a:p>
            <a:pPr marL="631825" indent="-303213">
              <a:buFont typeface="Wingdings" panose="05000000000000000000" pitchFamily="2" charset="2"/>
              <a:buChar char="§"/>
            </a:pPr>
            <a:r>
              <a:rPr lang="en-US" sz="2200" b="1" dirty="0"/>
              <a:t>Collaboration</a:t>
            </a:r>
            <a:r>
              <a:rPr lang="en-US" sz="2200" dirty="0"/>
              <a:t>: Solving problems together, not blaming each other</a:t>
            </a:r>
          </a:p>
          <a:p>
            <a:pPr marL="631825" indent="-303213">
              <a:buFont typeface="Wingdings" panose="05000000000000000000" pitchFamily="2" charset="2"/>
              <a:buChar char="§"/>
            </a:pPr>
            <a:r>
              <a:rPr lang="en-US" sz="2200" b="1" dirty="0"/>
              <a:t>Technology</a:t>
            </a:r>
            <a:r>
              <a:rPr lang="en-US" sz="2200" dirty="0"/>
              <a:t>: Systems that connect buyers and suppliers</a:t>
            </a:r>
          </a:p>
          <a:p>
            <a:pPr marL="328612" indent="0">
              <a:buNone/>
            </a:pPr>
            <a:r>
              <a:rPr lang="en-US" sz="2400" b="1" dirty="0"/>
              <a:t>Result:</a:t>
            </a:r>
            <a:r>
              <a:rPr lang="en-US" sz="2400" dirty="0"/>
              <a:t> Smoother flows, lower costs, better customer service, stronger relationships</a:t>
            </a:r>
            <a:endParaRPr lang="en-US" sz="2200" dirty="0"/>
          </a:p>
        </p:txBody>
      </p:sp>
    </p:spTree>
    <p:extLst>
      <p:ext uri="{BB962C8B-B14F-4D97-AF65-F5344CB8AC3E}">
        <p14:creationId xmlns:p14="http://schemas.microsoft.com/office/powerpoint/2010/main" val="18624744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8A9FC-4779-DE20-596B-F0B40264FE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46520E-2D52-C4E4-626F-C38B09E573AC}"/>
              </a:ext>
            </a:extLst>
          </p:cNvPr>
          <p:cNvSpPr>
            <a:spLocks noGrp="1"/>
          </p:cNvSpPr>
          <p:nvPr>
            <p:ph type="title"/>
          </p:nvPr>
        </p:nvSpPr>
        <p:spPr>
          <a:xfrm>
            <a:off x="603252" y="539751"/>
            <a:ext cx="7742726" cy="717551"/>
          </a:xfrm>
        </p:spPr>
        <p:txBody>
          <a:bodyPr/>
          <a:lstStyle/>
          <a:p>
            <a:r>
              <a:rPr lang="pl-PL" dirty="0"/>
              <a:t>Key Takeaways</a:t>
            </a:r>
            <a:br>
              <a:rPr lang="pl-PL" dirty="0"/>
            </a:br>
            <a:br>
              <a:rPr lang="en-US" dirty="0"/>
            </a:br>
            <a:br>
              <a:rPr lang="en-US" dirty="0"/>
            </a:br>
            <a:br>
              <a:rPr lang="pl-PL" dirty="0"/>
            </a:br>
            <a:br>
              <a:rPr lang="pl-PL" dirty="0"/>
            </a:br>
            <a:br>
              <a:rPr lang="pl-PL" dirty="0"/>
            </a:br>
            <a:br>
              <a:rPr lang="en-US" dirty="0"/>
            </a:br>
            <a:br>
              <a:rPr lang="pl-PL" dirty="0"/>
            </a:b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A103159F-0052-1274-95B7-6AF6CF9F8E3F}"/>
              </a:ext>
            </a:extLst>
          </p:cNvPr>
          <p:cNvSpPr>
            <a:spLocks noGrp="1"/>
          </p:cNvSpPr>
          <p:nvPr>
            <p:ph type="body" sz="half" idx="1"/>
          </p:nvPr>
        </p:nvSpPr>
        <p:spPr>
          <a:xfrm>
            <a:off x="603252" y="1798479"/>
            <a:ext cx="8807980" cy="4519769"/>
          </a:xfrm>
        </p:spPr>
        <p:txBody>
          <a:bodyPr>
            <a:normAutofit/>
          </a:bodyPr>
          <a:lstStyle/>
          <a:p>
            <a:pPr marL="631825" indent="-303213">
              <a:buFont typeface="Wingdings" panose="05000000000000000000" pitchFamily="2" charset="2"/>
              <a:buChar char="§"/>
            </a:pPr>
            <a:r>
              <a:rPr lang="en-US" sz="2200" dirty="0"/>
              <a:t>Value chains have primary activities (direct work) and support activities (enabling)</a:t>
            </a:r>
          </a:p>
          <a:p>
            <a:pPr marL="631825" indent="-303213">
              <a:buFont typeface="Wingdings" panose="05000000000000000000" pitchFamily="2" charset="2"/>
              <a:buChar char="§"/>
            </a:pPr>
            <a:r>
              <a:rPr lang="en-US" sz="2200" dirty="0"/>
              <a:t>Supply chains extend upstream (suppliers) and downstream (customers)</a:t>
            </a:r>
          </a:p>
          <a:p>
            <a:pPr marL="631825" indent="-303213">
              <a:buFont typeface="Wingdings" panose="05000000000000000000" pitchFamily="2" charset="2"/>
              <a:buChar char="§"/>
            </a:pPr>
            <a:r>
              <a:rPr lang="en-US" sz="2200" dirty="0"/>
              <a:t>Integration across all parts of the chain is essential for success</a:t>
            </a:r>
          </a:p>
          <a:p>
            <a:pPr marL="631825" indent="-303213">
              <a:buFont typeface="Wingdings" panose="05000000000000000000" pitchFamily="2" charset="2"/>
              <a:buChar char="§"/>
            </a:pPr>
            <a:r>
              <a:rPr lang="en-US" sz="2200" dirty="0"/>
              <a:t>Fragmentation and poor communication create the bullwhip effect</a:t>
            </a:r>
          </a:p>
          <a:p>
            <a:pPr marL="631825" indent="-303213">
              <a:buFont typeface="Wingdings" panose="05000000000000000000" pitchFamily="2" charset="2"/>
              <a:buChar char="§"/>
            </a:pPr>
            <a:r>
              <a:rPr lang="en-US" sz="2200" dirty="0"/>
              <a:t>Understanding the entire value chain helps companies make better strategic decisions</a:t>
            </a:r>
          </a:p>
        </p:txBody>
      </p:sp>
    </p:spTree>
    <p:extLst>
      <p:ext uri="{BB962C8B-B14F-4D97-AF65-F5344CB8AC3E}">
        <p14:creationId xmlns:p14="http://schemas.microsoft.com/office/powerpoint/2010/main" val="4217661449"/>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Learning </a:t>
            </a:r>
            <a:r>
              <a:rPr lang="pl-PL" dirty="0" err="1"/>
              <a:t>Objectives</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a:bodyPr>
          <a:lstStyle/>
          <a:p>
            <a:pPr>
              <a:buFont typeface="Wingdings" panose="05000000000000000000" pitchFamily="2" charset="2"/>
              <a:buChar char="§"/>
            </a:pPr>
            <a:r>
              <a:rPr lang="en-US" sz="2400" dirty="0"/>
              <a:t>Understand Porter's Value Chain concept </a:t>
            </a:r>
            <a:br>
              <a:rPr lang="pl-PL" sz="2400" dirty="0"/>
            </a:br>
            <a:r>
              <a:rPr lang="en-US" sz="2400" dirty="0"/>
              <a:t>and framework</a:t>
            </a:r>
          </a:p>
          <a:p>
            <a:pPr>
              <a:buFont typeface="Wingdings" panose="05000000000000000000" pitchFamily="2" charset="2"/>
              <a:buChar char="§"/>
            </a:pPr>
            <a:r>
              <a:rPr lang="en-US" sz="2400" dirty="0"/>
              <a:t>Identify primary and support activities in a supply chain</a:t>
            </a:r>
          </a:p>
          <a:p>
            <a:pPr>
              <a:buFont typeface="Wingdings" panose="05000000000000000000" pitchFamily="2" charset="2"/>
              <a:buChar char="§"/>
            </a:pPr>
            <a:r>
              <a:rPr lang="en-US" sz="2400" dirty="0"/>
              <a:t>Recognize supply chain structure (upstream </a:t>
            </a:r>
            <a:br>
              <a:rPr lang="pl-PL" sz="2400" dirty="0"/>
            </a:br>
            <a:r>
              <a:rPr lang="en-US" sz="2400" dirty="0"/>
              <a:t>and downstream)</a:t>
            </a:r>
          </a:p>
          <a:p>
            <a:pPr>
              <a:buFont typeface="Wingdings" panose="05000000000000000000" pitchFamily="2" charset="2"/>
              <a:buChar char="§"/>
            </a:pPr>
            <a:r>
              <a:rPr lang="en-US" sz="2400" dirty="0"/>
              <a:t>Understand how activities are interconnected</a:t>
            </a:r>
          </a:p>
          <a:p>
            <a:pPr>
              <a:buFont typeface="Wingdings" panose="05000000000000000000" pitchFamily="2" charset="2"/>
              <a:buChar char="§"/>
            </a:pPr>
            <a:r>
              <a:rPr lang="en-US" sz="2400" dirty="0"/>
              <a:t>Introduce integration vs. fragmentation challenges</a:t>
            </a:r>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3" y="539751"/>
            <a:ext cx="6312936" cy="717551"/>
          </a:xfrm>
        </p:spPr>
        <p:txBody>
          <a:bodyPr/>
          <a:lstStyle/>
          <a:p>
            <a:r>
              <a:rPr lang="en-US" dirty="0"/>
              <a:t>What is the Value Chain</a:t>
            </a:r>
            <a:r>
              <a:rPr lang="pl-PL" dirty="0"/>
              <a:t>?</a:t>
            </a:r>
            <a:br>
              <a:rPr lang="pl-PL" dirty="0"/>
            </a:br>
            <a:br>
              <a:rPr lang="pl-PL" dirty="0"/>
            </a:br>
            <a:endParaRPr lang="pl-PL" dirty="0"/>
          </a:p>
        </p:txBody>
      </p:sp>
      <p:sp>
        <p:nvSpPr>
          <p:cNvPr id="3" name="Text Placeholder 2">
            <a:extLst>
              <a:ext uri="{FF2B5EF4-FFF2-40B4-BE49-F238E27FC236}">
                <a16:creationId xmlns:a16="http://schemas.microsoft.com/office/drawing/2014/main" id="{664BF2BB-F1BC-00CD-93E5-A8C0AB374159}"/>
              </a:ext>
            </a:extLst>
          </p:cNvPr>
          <p:cNvSpPr>
            <a:spLocks noGrp="1"/>
          </p:cNvSpPr>
          <p:nvPr>
            <p:ph type="body" sz="half" idx="1"/>
          </p:nvPr>
        </p:nvSpPr>
        <p:spPr/>
        <p:txBody>
          <a:bodyPr>
            <a:normAutofit/>
          </a:bodyPr>
          <a:lstStyle/>
          <a:p>
            <a:pPr marL="0" indent="0">
              <a:buNone/>
            </a:pPr>
            <a:r>
              <a:rPr lang="en-US" sz="2600" dirty="0"/>
              <a:t>A value chain is the sequence of activities that a business performs to create and deliver value to customers. </a:t>
            </a:r>
            <a:endParaRPr lang="en-US" sz="2200" dirty="0"/>
          </a:p>
          <a:p>
            <a:pPr>
              <a:buFont typeface="Wingdings" panose="05000000000000000000" pitchFamily="2" charset="2"/>
              <a:buChar char="§"/>
            </a:pPr>
            <a:r>
              <a:rPr lang="en-US" sz="2200" dirty="0"/>
              <a:t>Concept: Developed by Michael Porter in 1985</a:t>
            </a:r>
          </a:p>
          <a:p>
            <a:pPr>
              <a:buFont typeface="Wingdings" panose="05000000000000000000" pitchFamily="2" charset="2"/>
              <a:buChar char="§"/>
            </a:pPr>
            <a:r>
              <a:rPr lang="en-US" sz="2200" dirty="0"/>
              <a:t>Key idea: Each activity adds value to the product</a:t>
            </a:r>
          </a:p>
          <a:p>
            <a:pPr>
              <a:buFont typeface="Wingdings" panose="05000000000000000000" pitchFamily="2" charset="2"/>
              <a:buChar char="§"/>
            </a:pPr>
            <a:r>
              <a:rPr lang="en-US" sz="2200" dirty="0"/>
              <a:t>Example: Raw materials → Processing → Assembly → Packaging → Distribution → Customer</a:t>
            </a:r>
          </a:p>
          <a:p>
            <a:pPr>
              <a:buFont typeface="Wingdings" panose="05000000000000000000" pitchFamily="2" charset="2"/>
              <a:buChar char="§"/>
            </a:pPr>
            <a:r>
              <a:rPr lang="en-US" sz="2200" dirty="0"/>
              <a:t>Insight: Companies compete on how efficiently they execute their value chain</a:t>
            </a:r>
          </a:p>
          <a:p>
            <a:pPr marL="0" indent="0">
              <a:buNone/>
            </a:pPr>
            <a:endParaRPr lang="pl-PL" dirty="0"/>
          </a:p>
        </p:txBody>
      </p:sp>
    </p:spTree>
    <p:extLst>
      <p:ext uri="{BB962C8B-B14F-4D97-AF65-F5344CB8AC3E}">
        <p14:creationId xmlns:p14="http://schemas.microsoft.com/office/powerpoint/2010/main" val="973957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8C410-63EE-A1F7-0561-79B333B0C5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F9F8FC-96A6-0841-E75B-9486E23DAF29}"/>
              </a:ext>
            </a:extLst>
          </p:cNvPr>
          <p:cNvSpPr>
            <a:spLocks noGrp="1"/>
          </p:cNvSpPr>
          <p:nvPr>
            <p:ph type="title"/>
          </p:nvPr>
        </p:nvSpPr>
        <p:spPr>
          <a:xfrm>
            <a:off x="603252" y="539751"/>
            <a:ext cx="7393591" cy="717551"/>
          </a:xfrm>
        </p:spPr>
        <p:txBody>
          <a:bodyPr/>
          <a:lstStyle/>
          <a:p>
            <a:r>
              <a:rPr lang="en-US" dirty="0"/>
              <a:t>Porter's Value Chain: Two Types </a:t>
            </a:r>
            <a:br>
              <a:rPr lang="pl-PL" dirty="0"/>
            </a:br>
            <a:r>
              <a:rPr lang="en-US" dirty="0"/>
              <a:t>of Activities</a:t>
            </a:r>
            <a:br>
              <a:rPr lang="en-US" dirty="0"/>
            </a:br>
            <a:br>
              <a:rPr lang="pl-PL" dirty="0"/>
            </a:br>
            <a:br>
              <a:rPr lang="pl-PL" dirty="0"/>
            </a:br>
            <a:endParaRPr lang="pl-PL" dirty="0"/>
          </a:p>
        </p:txBody>
      </p:sp>
      <p:sp>
        <p:nvSpPr>
          <p:cNvPr id="3" name="Text Placeholder 2">
            <a:extLst>
              <a:ext uri="{FF2B5EF4-FFF2-40B4-BE49-F238E27FC236}">
                <a16:creationId xmlns:a16="http://schemas.microsoft.com/office/drawing/2014/main" id="{0A78EB42-0809-A897-0F56-A5D017D0CF67}"/>
              </a:ext>
            </a:extLst>
          </p:cNvPr>
          <p:cNvSpPr>
            <a:spLocks noGrp="1"/>
          </p:cNvSpPr>
          <p:nvPr>
            <p:ph type="body" sz="half" idx="1"/>
          </p:nvPr>
        </p:nvSpPr>
        <p:spPr>
          <a:xfrm>
            <a:off x="688099" y="1798479"/>
            <a:ext cx="8807980" cy="5059521"/>
          </a:xfrm>
        </p:spPr>
        <p:txBody>
          <a:bodyPr>
            <a:normAutofit/>
          </a:bodyPr>
          <a:lstStyle/>
          <a:p>
            <a:pPr marL="514350" indent="-514350">
              <a:buFont typeface="+mj-lt"/>
              <a:buAutoNum type="arabicParenR"/>
            </a:pPr>
            <a:r>
              <a:rPr lang="en-US" sz="2400" b="1" dirty="0"/>
              <a:t>Primary Activities (5):</a:t>
            </a:r>
            <a:r>
              <a:rPr lang="en-US" sz="2400" dirty="0"/>
              <a:t> Directly involved in creating and delivering the product</a:t>
            </a:r>
          </a:p>
          <a:p>
            <a:pPr marL="873125" indent="-457200">
              <a:buFont typeface="Wingdings" panose="05000000000000000000" pitchFamily="2" charset="2"/>
              <a:buChar char="Ø"/>
            </a:pPr>
            <a:r>
              <a:rPr lang="en-US" sz="2200" dirty="0"/>
              <a:t>1. Inbound Logistics 2. Operations 3. Outbound Logistics 4. Marketing/Sales 5. Service</a:t>
            </a:r>
          </a:p>
          <a:p>
            <a:pPr marL="514350" indent="-514350">
              <a:buFont typeface="+mj-lt"/>
              <a:buAutoNum type="arabicParenR" startAt="2"/>
            </a:pPr>
            <a:r>
              <a:rPr lang="en-US" sz="2400" b="1" dirty="0"/>
              <a:t>Support Activities (4):</a:t>
            </a:r>
            <a:r>
              <a:rPr lang="en-US" sz="2400" dirty="0"/>
              <a:t> Help make primary activities more effective</a:t>
            </a:r>
          </a:p>
          <a:p>
            <a:pPr marL="873125" indent="-457200">
              <a:buFont typeface="Wingdings" panose="05000000000000000000" pitchFamily="2" charset="2"/>
              <a:buChar char="Ø"/>
            </a:pPr>
            <a:r>
              <a:rPr lang="en-US" sz="2200" dirty="0"/>
              <a:t>1. </a:t>
            </a:r>
            <a:r>
              <a:rPr lang="pl-PL" sz="2200" dirty="0" err="1"/>
              <a:t>Coordination</a:t>
            </a:r>
            <a:r>
              <a:rPr lang="en-US" sz="2200" dirty="0"/>
              <a:t> 2. Technology Development 3. Human Resources 4. Procurement</a:t>
            </a:r>
          </a:p>
          <a:p>
            <a:pPr marL="0" indent="0">
              <a:buNone/>
            </a:pPr>
            <a:endParaRPr lang="pl-PL" sz="2600" dirty="0"/>
          </a:p>
        </p:txBody>
      </p:sp>
    </p:spTree>
    <p:extLst>
      <p:ext uri="{BB962C8B-B14F-4D97-AF65-F5344CB8AC3E}">
        <p14:creationId xmlns:p14="http://schemas.microsoft.com/office/powerpoint/2010/main" val="45833894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1">
            <a:extLst>
              <a:ext uri="{FF2B5EF4-FFF2-40B4-BE49-F238E27FC236}">
                <a16:creationId xmlns:a16="http://schemas.microsoft.com/office/drawing/2014/main" id="{EA6FA602-715F-CF01-6F85-507D7C533C94}"/>
              </a:ext>
            </a:extLst>
          </p:cNvPr>
          <p:cNvSpPr>
            <a:spLocks noGrp="1"/>
          </p:cNvSpPr>
          <p:nvPr>
            <p:ph type="pic" idx="21"/>
          </p:nvPr>
        </p:nvSpPr>
        <p:spPr/>
        <p:txBody>
          <a:bodyPr/>
          <a:lstStyle/>
          <a:p>
            <a:endParaRPr lang="en-GB"/>
          </a:p>
        </p:txBody>
      </p:sp>
      <p:pic>
        <p:nvPicPr>
          <p:cNvPr id="6146" name="Picture 2">
            <a:extLst>
              <a:ext uri="{FF2B5EF4-FFF2-40B4-BE49-F238E27FC236}">
                <a16:creationId xmlns:a16="http://schemas.microsoft.com/office/drawing/2014/main" id="{FB9E8D9A-D6FB-04EF-BD43-B6B63B3DF9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737" y="0"/>
            <a:ext cx="1027114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76277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2088E-4512-A35B-19AF-77768A5CEB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6B030F-C049-B302-74A5-4EBF06F76AAF}"/>
              </a:ext>
            </a:extLst>
          </p:cNvPr>
          <p:cNvSpPr>
            <a:spLocks noGrp="1"/>
          </p:cNvSpPr>
          <p:nvPr>
            <p:ph type="title"/>
          </p:nvPr>
        </p:nvSpPr>
        <p:spPr>
          <a:xfrm>
            <a:off x="603252" y="539751"/>
            <a:ext cx="7742726" cy="717551"/>
          </a:xfrm>
        </p:spPr>
        <p:txBody>
          <a:bodyPr/>
          <a:lstStyle/>
          <a:p>
            <a:r>
              <a:rPr lang="en-US" dirty="0"/>
              <a:t>Primary Activity 1: Inbound Logistics</a:t>
            </a: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5893440E-A360-FAE6-04E8-FB7B2BDBA7EF}"/>
              </a:ext>
            </a:extLst>
          </p:cNvPr>
          <p:cNvSpPr>
            <a:spLocks noGrp="1"/>
          </p:cNvSpPr>
          <p:nvPr>
            <p:ph type="body" sz="half" idx="1"/>
          </p:nvPr>
        </p:nvSpPr>
        <p:spPr>
          <a:xfrm>
            <a:off x="970201" y="1386842"/>
            <a:ext cx="8807980" cy="5059521"/>
          </a:xfrm>
        </p:spPr>
        <p:txBody>
          <a:bodyPr>
            <a:normAutofit/>
          </a:bodyPr>
          <a:lstStyle/>
          <a:p>
            <a:pPr marL="0" indent="0">
              <a:buNone/>
            </a:pPr>
            <a:r>
              <a:rPr lang="en-US" sz="2400" b="1" dirty="0"/>
              <a:t>Definition:</a:t>
            </a:r>
            <a:r>
              <a:rPr lang="en-US" sz="2400" dirty="0"/>
              <a:t> Receiving, storing, and managing raw materials from suppliers</a:t>
            </a:r>
            <a:r>
              <a:rPr lang="en-US" sz="2600" dirty="0"/>
              <a:t>. </a:t>
            </a:r>
            <a:endParaRPr lang="en-US" sz="2200" dirty="0"/>
          </a:p>
          <a:p>
            <a:pPr marL="631825" indent="-303213">
              <a:buFont typeface="Wingdings" panose="05000000000000000000" pitchFamily="2" charset="2"/>
              <a:buChar char="§"/>
            </a:pPr>
            <a:r>
              <a:rPr lang="en-US" sz="2200" dirty="0"/>
              <a:t>Arranging delivery of materials from suppliers</a:t>
            </a:r>
          </a:p>
          <a:p>
            <a:pPr marL="631825" indent="-303213">
              <a:buFont typeface="Wingdings" panose="05000000000000000000" pitchFamily="2" charset="2"/>
              <a:buChar char="§"/>
            </a:pPr>
            <a:r>
              <a:rPr lang="en-US" sz="2200" dirty="0"/>
              <a:t>Receiving inspection and quality checks</a:t>
            </a:r>
          </a:p>
          <a:p>
            <a:pPr marL="631825" indent="-303213">
              <a:buFont typeface="Wingdings" panose="05000000000000000000" pitchFamily="2" charset="2"/>
              <a:buChar char="§"/>
            </a:pPr>
            <a:r>
              <a:rPr lang="en-US" sz="2200" dirty="0"/>
              <a:t>Storing materials in warehouses</a:t>
            </a:r>
          </a:p>
          <a:p>
            <a:pPr marL="631825" indent="-303213">
              <a:buFont typeface="Wingdings" panose="05000000000000000000" pitchFamily="2" charset="2"/>
              <a:buChar char="§"/>
            </a:pPr>
            <a:r>
              <a:rPr lang="en-US" sz="2200" dirty="0"/>
              <a:t>Managing inventory levels</a:t>
            </a:r>
          </a:p>
          <a:p>
            <a:pPr marL="0" indent="0">
              <a:buNone/>
            </a:pPr>
            <a:r>
              <a:rPr lang="en-US" sz="2400" b="1" dirty="0"/>
              <a:t>Example</a:t>
            </a:r>
            <a:r>
              <a:rPr lang="en-US" sz="2400" dirty="0"/>
              <a:t>: A cotton textile factory in </a:t>
            </a:r>
            <a:r>
              <a:rPr lang="en-US" sz="2400" dirty="0" err="1"/>
              <a:t>Yaounde</a:t>
            </a:r>
            <a:r>
              <a:rPr lang="en-US" sz="2400" dirty="0"/>
              <a:t> receives bales of cotton from suppliers in Cameroon and Mali, inspects quality, stores in warehouse, manages stock levels</a:t>
            </a:r>
            <a:endParaRPr lang="pl-PL" sz="2400" dirty="0"/>
          </a:p>
        </p:txBody>
      </p:sp>
    </p:spTree>
    <p:extLst>
      <p:ext uri="{BB962C8B-B14F-4D97-AF65-F5344CB8AC3E}">
        <p14:creationId xmlns:p14="http://schemas.microsoft.com/office/powerpoint/2010/main" val="371907173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09C3A-7D10-BE8F-D01F-8757D8C920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6541E4-7AB5-E23C-D6DE-F5A421A31957}"/>
              </a:ext>
            </a:extLst>
          </p:cNvPr>
          <p:cNvSpPr>
            <a:spLocks noGrp="1"/>
          </p:cNvSpPr>
          <p:nvPr>
            <p:ph type="title"/>
          </p:nvPr>
        </p:nvSpPr>
        <p:spPr>
          <a:xfrm>
            <a:off x="603252" y="539751"/>
            <a:ext cx="7742726" cy="717551"/>
          </a:xfrm>
        </p:spPr>
        <p:txBody>
          <a:bodyPr/>
          <a:lstStyle/>
          <a:p>
            <a:r>
              <a:rPr lang="en-US" dirty="0"/>
              <a:t>Primary Activity </a:t>
            </a:r>
            <a:r>
              <a:rPr lang="pl-PL" dirty="0"/>
              <a:t>2</a:t>
            </a:r>
            <a:r>
              <a:rPr lang="en-US" dirty="0"/>
              <a:t>: </a:t>
            </a:r>
            <a:r>
              <a:rPr lang="pl-PL" dirty="0"/>
              <a:t>Operations</a:t>
            </a:r>
            <a:br>
              <a:rPr lang="en-US" dirty="0"/>
            </a:br>
            <a:br>
              <a:rPr lang="en-US" dirty="0"/>
            </a:br>
            <a:br>
              <a:rPr lang="pl-PL" dirty="0"/>
            </a:br>
            <a:br>
              <a:rPr lang="pl-PL" dirty="0"/>
            </a:br>
            <a:endParaRPr lang="pl-PL" dirty="0"/>
          </a:p>
        </p:txBody>
      </p:sp>
      <p:sp>
        <p:nvSpPr>
          <p:cNvPr id="6" name="Text Placeholder 2">
            <a:extLst>
              <a:ext uri="{FF2B5EF4-FFF2-40B4-BE49-F238E27FC236}">
                <a16:creationId xmlns:a16="http://schemas.microsoft.com/office/drawing/2014/main" id="{6A960715-A90B-B598-DE96-1F2CB4CDE66B}"/>
              </a:ext>
            </a:extLst>
          </p:cNvPr>
          <p:cNvSpPr>
            <a:spLocks noGrp="1"/>
          </p:cNvSpPr>
          <p:nvPr>
            <p:ph type="body" sz="half" idx="1"/>
          </p:nvPr>
        </p:nvSpPr>
        <p:spPr>
          <a:xfrm>
            <a:off x="970201" y="1386842"/>
            <a:ext cx="8807980" cy="5059521"/>
          </a:xfrm>
        </p:spPr>
        <p:txBody>
          <a:bodyPr>
            <a:normAutofit/>
          </a:bodyPr>
          <a:lstStyle/>
          <a:p>
            <a:pPr marL="0" indent="0">
              <a:buNone/>
            </a:pPr>
            <a:r>
              <a:rPr lang="en-US" sz="2400" b="1" dirty="0"/>
              <a:t>Definition:</a:t>
            </a:r>
            <a:r>
              <a:rPr lang="en-US" sz="2400" dirty="0"/>
              <a:t> Transforming raw materials into finished products</a:t>
            </a:r>
            <a:r>
              <a:rPr lang="en-US" sz="2600" dirty="0"/>
              <a:t>. </a:t>
            </a:r>
            <a:endParaRPr lang="en-US" sz="2200" dirty="0"/>
          </a:p>
          <a:p>
            <a:pPr marL="631825" indent="-303213">
              <a:buFont typeface="Wingdings" panose="05000000000000000000" pitchFamily="2" charset="2"/>
              <a:buChar char="§"/>
            </a:pPr>
            <a:r>
              <a:rPr lang="en-US" sz="2200" dirty="0"/>
              <a:t>Manufacturing and assembly processes</a:t>
            </a:r>
          </a:p>
          <a:p>
            <a:pPr marL="631825" indent="-303213">
              <a:buFont typeface="Wingdings" panose="05000000000000000000" pitchFamily="2" charset="2"/>
              <a:buChar char="§"/>
            </a:pPr>
            <a:r>
              <a:rPr lang="en-US" sz="2200" dirty="0"/>
              <a:t>Quality control and testing</a:t>
            </a:r>
          </a:p>
          <a:p>
            <a:pPr marL="631825" indent="-303213">
              <a:buFont typeface="Wingdings" panose="05000000000000000000" pitchFamily="2" charset="2"/>
              <a:buChar char="§"/>
            </a:pPr>
            <a:r>
              <a:rPr lang="en-US" sz="2200" dirty="0"/>
              <a:t>Production scheduling and planning</a:t>
            </a:r>
          </a:p>
          <a:p>
            <a:pPr marL="631825" indent="-303213">
              <a:buFont typeface="Wingdings" panose="05000000000000000000" pitchFamily="2" charset="2"/>
              <a:buChar char="§"/>
            </a:pPr>
            <a:r>
              <a:rPr lang="en-US" sz="2200" dirty="0"/>
              <a:t>Maintenance of equipment</a:t>
            </a:r>
          </a:p>
          <a:p>
            <a:pPr marL="0" indent="0">
              <a:buNone/>
            </a:pPr>
            <a:r>
              <a:rPr lang="en-US" sz="2400" b="1" dirty="0"/>
              <a:t>Example</a:t>
            </a:r>
            <a:r>
              <a:rPr lang="en-US" sz="2400" dirty="0"/>
              <a:t>: The same textile factory transforms cotton into fabric through spinning, weaving, dyeing, and finishing processes</a:t>
            </a:r>
            <a:r>
              <a:rPr lang="pl-PL" sz="2400" dirty="0"/>
              <a:t>.</a:t>
            </a:r>
          </a:p>
        </p:txBody>
      </p:sp>
    </p:spTree>
    <p:extLst>
      <p:ext uri="{BB962C8B-B14F-4D97-AF65-F5344CB8AC3E}">
        <p14:creationId xmlns:p14="http://schemas.microsoft.com/office/powerpoint/2010/main" val="4055320752"/>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67A9DC8A-320D-4649-90B3-11ED1F48AA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225</TotalTime>
  <Words>1660</Words>
  <Application>Microsoft Office PowerPoint</Application>
  <PresentationFormat>Widescreen</PresentationFormat>
  <Paragraphs>149</Paragraphs>
  <Slides>31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Aptos</vt:lpstr>
      <vt:lpstr>Arial</vt:lpstr>
      <vt:lpstr>Arial Rounded MT Bold</vt:lpstr>
      <vt:lpstr>Calibri</vt:lpstr>
      <vt:lpstr>Helvetica Neue</vt:lpstr>
      <vt:lpstr>Helvetica Neue Medium</vt:lpstr>
      <vt:lpstr>Montserrat Regular</vt:lpstr>
      <vt:lpstr>Wingdings</vt:lpstr>
      <vt:lpstr>21_BasicWhite</vt:lpstr>
      <vt:lpstr>Supply Chain Fundamentals Understanding the Value Chain</vt:lpstr>
      <vt:lpstr>Road Transportation Systems Engineering Development in the Sub-Saharan Africa – Modern EU Master Programme &amp; Capacity Building</vt:lpstr>
      <vt:lpstr>PowerPoint Presentation</vt:lpstr>
      <vt:lpstr>Learning Objectives </vt:lpstr>
      <vt:lpstr>What is the Value Chain?  </vt:lpstr>
      <vt:lpstr>Porter's Value Chain: Two Types  of Activities   </vt:lpstr>
      <vt:lpstr>PowerPoint Presentation</vt:lpstr>
      <vt:lpstr>Primary Activity 1: Inbound Logistics    </vt:lpstr>
      <vt:lpstr>Primary Activity 2: Operations    </vt:lpstr>
      <vt:lpstr>Primary Activity 3: Outbound Logistics    </vt:lpstr>
      <vt:lpstr>Primary Activity 4: Marketing &amp; Sales     </vt:lpstr>
      <vt:lpstr>Primary Activity 5: Service     </vt:lpstr>
      <vt:lpstr>Support Activities: Making Primary Activities Effective      </vt:lpstr>
      <vt:lpstr>Support Activity: Coordination      </vt:lpstr>
      <vt:lpstr>Support Activity: Technology Development       </vt:lpstr>
      <vt:lpstr>Support Activity: Human Resources        </vt:lpstr>
      <vt:lpstr>Support Activity: Procurement         </vt:lpstr>
      <vt:lpstr>Supply Chain Structure          </vt:lpstr>
      <vt:lpstr>PowerPoint Presentation</vt:lpstr>
      <vt:lpstr>Upstream Supply Chain:  The Textile Factory Example           </vt:lpstr>
      <vt:lpstr>Downstream Supply Chain:  Distribution to Customers           </vt:lpstr>
      <vt:lpstr>Challenge: Integration  vs. Fragmentation          </vt:lpstr>
      <vt:lpstr>Integration in Action: Textile Factory Example           </vt:lpstr>
      <vt:lpstr>The Bullwhip Effect:  A Supply Chain Problem          </vt:lpstr>
      <vt:lpstr>PowerPoint Presentation</vt:lpstr>
      <vt:lpstr>The Bullwhip Effect:  A Real Example           </vt:lpstr>
      <vt:lpstr>The Bullwhip Effect:  A Supply Chain Problem          </vt:lpstr>
      <vt:lpstr>PowerPoint Presentation</vt:lpstr>
      <vt:lpstr>Best Practice: Integrated Supply Chain           </vt:lpstr>
      <vt:lpstr>Key Takeaways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52</cp:revision>
  <dcterms:modified xsi:type="dcterms:W3CDTF">2026-05-04T16:40:40Z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