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4" r:id="rId4"/>
  </p:sldMasterIdLst>
  <p:notesMasterIdLst>
    <p:notesMasterId r:id="rId19"/>
  </p:notesMasterIdLst>
  <p:sldIdLst>
    <p:sldId id="312" r:id="rId5"/>
    <p:sldId id="313" r:id="rId6"/>
    <p:sldId id="314" r:id="rId7"/>
    <p:sldId id="317" r:id="rId8"/>
    <p:sldId id="325" r:id="rId9"/>
    <p:sldId id="318" r:id="rId10"/>
    <p:sldId id="319" r:id="rId11"/>
    <p:sldId id="320" r:id="rId12"/>
    <p:sldId id="321" r:id="rId13"/>
    <p:sldId id="324" r:id="rId14"/>
    <p:sldId id="322" r:id="rId15"/>
    <p:sldId id="323" r:id="rId16"/>
    <p:sldId id="326" r:id="rId17"/>
    <p:sldId id="316"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8806" autoAdjust="0"/>
  </p:normalViewPr>
  <p:slideViewPr>
    <p:cSldViewPr snapToGrid="0">
      <p:cViewPr varScale="1">
        <p:scale>
          <a:sx n="105" d="100"/>
          <a:sy n="105" d="100"/>
        </p:scale>
        <p:origin x="1680" y="11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delSld modSld">
      <pc:chgData name="Wojciech Kustra" userId="afebd3d0-216b-4c4f-8992-1bf1fda6d5e8" providerId="ADAL" clId="{1D307E72-7901-4E61-A01B-3C4232ABCF63}" dt="2026-06-06T18:12:04.757" v="20" actId="255"/>
      <pc:docMkLst>
        <pc:docMk/>
      </pc:docMkLst>
      <pc:sldChg chg="modSp mod">
        <pc:chgData name="Wojciech Kustra" userId="afebd3d0-216b-4c4f-8992-1bf1fda6d5e8" providerId="ADAL" clId="{1D307E72-7901-4E61-A01B-3C4232ABCF63}" dt="2026-06-06T18:11:02.189" v="7" actId="1076"/>
        <pc:sldMkLst>
          <pc:docMk/>
          <pc:sldMk cId="3345587757" sldId="317"/>
        </pc:sldMkLst>
        <pc:spChg chg="mod">
          <ac:chgData name="Wojciech Kustra" userId="afebd3d0-216b-4c4f-8992-1bf1fda6d5e8" providerId="ADAL" clId="{1D307E72-7901-4E61-A01B-3C4232ABCF63}" dt="2026-06-06T18:11:00.187" v="6" actId="14100"/>
          <ac:spMkLst>
            <pc:docMk/>
            <pc:sldMk cId="3345587757" sldId="317"/>
            <ac:spMk id="4" creationId="{00000000-0000-0000-0000-000000000000}"/>
          </ac:spMkLst>
        </pc:spChg>
        <pc:spChg chg="mod">
          <ac:chgData name="Wojciech Kustra" userId="afebd3d0-216b-4c4f-8992-1bf1fda6d5e8" providerId="ADAL" clId="{1D307E72-7901-4E61-A01B-3C4232ABCF63}" dt="2026-06-06T18:11:02.189" v="7" actId="1076"/>
          <ac:spMkLst>
            <pc:docMk/>
            <pc:sldMk cId="3345587757" sldId="317"/>
            <ac:spMk id="5" creationId="{00000000-0000-0000-0000-000000000000}"/>
          </ac:spMkLst>
        </pc:spChg>
      </pc:sldChg>
      <pc:sldChg chg="modSp mod modClrScheme chgLayout">
        <pc:chgData name="Wojciech Kustra" userId="afebd3d0-216b-4c4f-8992-1bf1fda6d5e8" providerId="ADAL" clId="{1D307E72-7901-4E61-A01B-3C4232ABCF63}" dt="2026-06-06T18:12:04.757" v="20" actId="255"/>
        <pc:sldMkLst>
          <pc:docMk/>
          <pc:sldMk cId="2841727921" sldId="318"/>
        </pc:sldMkLst>
        <pc:spChg chg="mod ord">
          <ac:chgData name="Wojciech Kustra" userId="afebd3d0-216b-4c4f-8992-1bf1fda6d5e8" providerId="ADAL" clId="{1D307E72-7901-4E61-A01B-3C4232ABCF63}" dt="2026-05-26T16:58:55.880" v="5" actId="700"/>
          <ac:spMkLst>
            <pc:docMk/>
            <pc:sldMk cId="2841727921" sldId="318"/>
            <ac:spMk id="2" creationId="{00000000-0000-0000-0000-000000000000}"/>
          </ac:spMkLst>
        </pc:spChg>
        <pc:spChg chg="mod ord">
          <ac:chgData name="Wojciech Kustra" userId="afebd3d0-216b-4c4f-8992-1bf1fda6d5e8" providerId="ADAL" clId="{1D307E72-7901-4E61-A01B-3C4232ABCF63}" dt="2026-06-06T18:12:04.757" v="20" actId="255"/>
          <ac:spMkLst>
            <pc:docMk/>
            <pc:sldMk cId="2841727921" sldId="318"/>
            <ac:spMk id="3" creationId="{00000000-0000-0000-0000-000000000000}"/>
          </ac:spMkLst>
        </pc:spChg>
      </pc:sldChg>
      <pc:sldChg chg="modSp mod modClrScheme chgLayout">
        <pc:chgData name="Wojciech Kustra" userId="afebd3d0-216b-4c4f-8992-1bf1fda6d5e8" providerId="ADAL" clId="{1D307E72-7901-4E61-A01B-3C4232ABCF63}" dt="2026-06-06T18:11:57.357" v="18" actId="255"/>
        <pc:sldMkLst>
          <pc:docMk/>
          <pc:sldMk cId="4193173922" sldId="319"/>
        </pc:sldMkLst>
        <pc:spChg chg="mod ord">
          <ac:chgData name="Wojciech Kustra" userId="afebd3d0-216b-4c4f-8992-1bf1fda6d5e8" providerId="ADAL" clId="{1D307E72-7901-4E61-A01B-3C4232ABCF63}" dt="2026-05-26T16:58:55.880" v="5" actId="700"/>
          <ac:spMkLst>
            <pc:docMk/>
            <pc:sldMk cId="4193173922" sldId="319"/>
            <ac:spMk id="2" creationId="{00000000-0000-0000-0000-000000000000}"/>
          </ac:spMkLst>
        </pc:spChg>
        <pc:spChg chg="mod ord">
          <ac:chgData name="Wojciech Kustra" userId="afebd3d0-216b-4c4f-8992-1bf1fda6d5e8" providerId="ADAL" clId="{1D307E72-7901-4E61-A01B-3C4232ABCF63}" dt="2026-06-06T18:11:57.357" v="18" actId="255"/>
          <ac:spMkLst>
            <pc:docMk/>
            <pc:sldMk cId="4193173922" sldId="319"/>
            <ac:spMk id="3" creationId="{00000000-0000-0000-0000-000000000000}"/>
          </ac:spMkLst>
        </pc:spChg>
      </pc:sldChg>
      <pc:sldChg chg="modSp mod modClrScheme chgLayout">
        <pc:chgData name="Wojciech Kustra" userId="afebd3d0-216b-4c4f-8992-1bf1fda6d5e8" providerId="ADAL" clId="{1D307E72-7901-4E61-A01B-3C4232ABCF63}" dt="2026-06-06T18:11:52.437" v="17" actId="255"/>
        <pc:sldMkLst>
          <pc:docMk/>
          <pc:sldMk cId="4222360668" sldId="320"/>
        </pc:sldMkLst>
        <pc:spChg chg="mod ord">
          <ac:chgData name="Wojciech Kustra" userId="afebd3d0-216b-4c4f-8992-1bf1fda6d5e8" providerId="ADAL" clId="{1D307E72-7901-4E61-A01B-3C4232ABCF63}" dt="2026-05-26T16:58:55.880" v="5" actId="700"/>
          <ac:spMkLst>
            <pc:docMk/>
            <pc:sldMk cId="4222360668" sldId="320"/>
            <ac:spMk id="2" creationId="{00000000-0000-0000-0000-000000000000}"/>
          </ac:spMkLst>
        </pc:spChg>
        <pc:spChg chg="mod ord">
          <ac:chgData name="Wojciech Kustra" userId="afebd3d0-216b-4c4f-8992-1bf1fda6d5e8" providerId="ADAL" clId="{1D307E72-7901-4E61-A01B-3C4232ABCF63}" dt="2026-06-06T18:11:52.437" v="17" actId="255"/>
          <ac:spMkLst>
            <pc:docMk/>
            <pc:sldMk cId="4222360668" sldId="320"/>
            <ac:spMk id="3" creationId="{00000000-0000-0000-0000-000000000000}"/>
          </ac:spMkLst>
        </pc:spChg>
      </pc:sldChg>
      <pc:sldChg chg="modSp mod modClrScheme chgLayout">
        <pc:chgData name="Wojciech Kustra" userId="afebd3d0-216b-4c4f-8992-1bf1fda6d5e8" providerId="ADAL" clId="{1D307E72-7901-4E61-A01B-3C4232ABCF63}" dt="2026-06-06T18:11:44.727" v="14" actId="255"/>
        <pc:sldMkLst>
          <pc:docMk/>
          <pc:sldMk cId="1022698191" sldId="321"/>
        </pc:sldMkLst>
        <pc:spChg chg="mod ord">
          <ac:chgData name="Wojciech Kustra" userId="afebd3d0-216b-4c4f-8992-1bf1fda6d5e8" providerId="ADAL" clId="{1D307E72-7901-4E61-A01B-3C4232ABCF63}" dt="2026-05-26T16:58:55.880" v="5" actId="700"/>
          <ac:spMkLst>
            <pc:docMk/>
            <pc:sldMk cId="1022698191" sldId="321"/>
            <ac:spMk id="2" creationId="{00000000-0000-0000-0000-000000000000}"/>
          </ac:spMkLst>
        </pc:spChg>
        <pc:spChg chg="mod ord">
          <ac:chgData name="Wojciech Kustra" userId="afebd3d0-216b-4c4f-8992-1bf1fda6d5e8" providerId="ADAL" clId="{1D307E72-7901-4E61-A01B-3C4232ABCF63}" dt="2026-06-06T18:11:44.727" v="14" actId="255"/>
          <ac:spMkLst>
            <pc:docMk/>
            <pc:sldMk cId="1022698191" sldId="321"/>
            <ac:spMk id="3" creationId="{00000000-0000-0000-0000-000000000000}"/>
          </ac:spMkLst>
        </pc:spChg>
      </pc:sldChg>
      <pc:sldChg chg="modSp mod modClrScheme chgLayout">
        <pc:chgData name="Wojciech Kustra" userId="afebd3d0-216b-4c4f-8992-1bf1fda6d5e8" providerId="ADAL" clId="{1D307E72-7901-4E61-A01B-3C4232ABCF63}" dt="2026-06-06T18:11:20.485" v="10" actId="27636"/>
        <pc:sldMkLst>
          <pc:docMk/>
          <pc:sldMk cId="254769966" sldId="322"/>
        </pc:sldMkLst>
        <pc:spChg chg="mod ord">
          <ac:chgData name="Wojciech Kustra" userId="afebd3d0-216b-4c4f-8992-1bf1fda6d5e8" providerId="ADAL" clId="{1D307E72-7901-4E61-A01B-3C4232ABCF63}" dt="2026-05-26T16:58:55.880" v="5" actId="700"/>
          <ac:spMkLst>
            <pc:docMk/>
            <pc:sldMk cId="254769966" sldId="322"/>
            <ac:spMk id="2" creationId="{00000000-0000-0000-0000-000000000000}"/>
          </ac:spMkLst>
        </pc:spChg>
        <pc:spChg chg="mod ord">
          <ac:chgData name="Wojciech Kustra" userId="afebd3d0-216b-4c4f-8992-1bf1fda6d5e8" providerId="ADAL" clId="{1D307E72-7901-4E61-A01B-3C4232ABCF63}" dt="2026-06-06T18:11:16.299" v="8" actId="255"/>
          <ac:spMkLst>
            <pc:docMk/>
            <pc:sldMk cId="254769966" sldId="322"/>
            <ac:spMk id="4" creationId="{00000000-0000-0000-0000-000000000000}"/>
          </ac:spMkLst>
        </pc:spChg>
        <pc:spChg chg="mod">
          <ac:chgData name="Wojciech Kustra" userId="afebd3d0-216b-4c4f-8992-1bf1fda6d5e8" providerId="ADAL" clId="{1D307E72-7901-4E61-A01B-3C4232ABCF63}" dt="2026-06-06T18:11:20.485" v="10" actId="27636"/>
          <ac:spMkLst>
            <pc:docMk/>
            <pc:sldMk cId="254769966" sldId="322"/>
            <ac:spMk id="5" creationId="{00000000-0000-0000-0000-000000000000}"/>
          </ac:spMkLst>
        </pc:spChg>
      </pc:sldChg>
      <pc:sldChg chg="addSp delSp modSp mod modClrScheme chgLayout">
        <pc:chgData name="Wojciech Kustra" userId="afebd3d0-216b-4c4f-8992-1bf1fda6d5e8" providerId="ADAL" clId="{1D307E72-7901-4E61-A01B-3C4232ABCF63}" dt="2026-06-06T18:11:34.830" v="12" actId="2711"/>
        <pc:sldMkLst>
          <pc:docMk/>
          <pc:sldMk cId="1829955139" sldId="323"/>
        </pc:sldMkLst>
        <pc:spChg chg="mod ord">
          <ac:chgData name="Wojciech Kustra" userId="afebd3d0-216b-4c4f-8992-1bf1fda6d5e8" providerId="ADAL" clId="{1D307E72-7901-4E61-A01B-3C4232ABCF63}" dt="2026-05-26T16:58:55.880" v="5" actId="700"/>
          <ac:spMkLst>
            <pc:docMk/>
            <pc:sldMk cId="1829955139" sldId="323"/>
            <ac:spMk id="2" creationId="{00000000-0000-0000-0000-000000000000}"/>
          </ac:spMkLst>
        </pc:spChg>
        <pc:graphicFrameChg chg="modGraphic">
          <ac:chgData name="Wojciech Kustra" userId="afebd3d0-216b-4c4f-8992-1bf1fda6d5e8" providerId="ADAL" clId="{1D307E72-7901-4E61-A01B-3C4232ABCF63}" dt="2026-06-06T18:11:34.830" v="12" actId="2711"/>
          <ac:graphicFrameMkLst>
            <pc:docMk/>
            <pc:sldMk cId="1829955139" sldId="323"/>
            <ac:graphicFrameMk id="5" creationId="{00000000-0000-0000-0000-000000000000}"/>
          </ac:graphicFrameMkLst>
        </pc:graphicFrameChg>
      </pc:sldChg>
      <pc:sldChg chg="modSp mod modClrScheme chgLayout">
        <pc:chgData name="Wojciech Kustra" userId="afebd3d0-216b-4c4f-8992-1bf1fda6d5e8" providerId="ADAL" clId="{1D307E72-7901-4E61-A01B-3C4232ABCF63}" dt="2026-05-26T16:58:55.880" v="5" actId="700"/>
        <pc:sldMkLst>
          <pc:docMk/>
          <pc:sldMk cId="1981866890" sldId="324"/>
        </pc:sldMkLst>
        <pc:spChg chg="mod ord">
          <ac:chgData name="Wojciech Kustra" userId="afebd3d0-216b-4c4f-8992-1bf1fda6d5e8" providerId="ADAL" clId="{1D307E72-7901-4E61-A01B-3C4232ABCF63}" dt="2026-05-26T16:58:55.880" v="5" actId="700"/>
          <ac:spMkLst>
            <pc:docMk/>
            <pc:sldMk cId="1981866890" sldId="324"/>
            <ac:spMk id="3" creationId="{00000000-0000-0000-0000-000000000000}"/>
          </ac:spMkLst>
        </pc:spChg>
        <pc:spChg chg="mod ord">
          <ac:chgData name="Wojciech Kustra" userId="afebd3d0-216b-4c4f-8992-1bf1fda6d5e8" providerId="ADAL" clId="{1D307E72-7901-4E61-A01B-3C4232ABCF63}" dt="2026-05-26T16:58:55.880" v="5" actId="700"/>
          <ac:spMkLst>
            <pc:docMk/>
            <pc:sldMk cId="1981866890" sldId="324"/>
            <ac:spMk id="4" creationId="{00000000-0000-0000-0000-000000000000}"/>
          </ac:spMkLst>
        </pc:spChg>
      </pc:sldChg>
      <pc:sldChg chg="addSp delSp modSp mod modClrScheme chgLayout">
        <pc:chgData name="Wojciech Kustra" userId="afebd3d0-216b-4c4f-8992-1bf1fda6d5e8" providerId="ADAL" clId="{1D307E72-7901-4E61-A01B-3C4232ABCF63}" dt="2026-05-26T16:58:55.880" v="5" actId="700"/>
        <pc:sldMkLst>
          <pc:docMk/>
          <pc:sldMk cId="3647044915" sldId="325"/>
        </pc:sldMkLst>
        <pc:picChg chg="mod ord">
          <ac:chgData name="Wojciech Kustra" userId="afebd3d0-216b-4c4f-8992-1bf1fda6d5e8" providerId="ADAL" clId="{1D307E72-7901-4E61-A01B-3C4232ABCF63}" dt="2026-05-26T16:58:55.880" v="5" actId="700"/>
          <ac:picMkLst>
            <pc:docMk/>
            <pc:sldMk cId="3647044915" sldId="325"/>
            <ac:picMk id="3" creationId="{00000000-0000-0000-0000-000000000000}"/>
          </ac:picMkLst>
        </pc:picChg>
      </pc:sldChg>
      <pc:sldChg chg="modSp mod modClrScheme chgLayout">
        <pc:chgData name="Wojciech Kustra" userId="afebd3d0-216b-4c4f-8992-1bf1fda6d5e8" providerId="ADAL" clId="{1D307E72-7901-4E61-A01B-3C4232ABCF63}" dt="2026-06-06T18:11:40.503" v="13" actId="255"/>
        <pc:sldMkLst>
          <pc:docMk/>
          <pc:sldMk cId="3950241296" sldId="326"/>
        </pc:sldMkLst>
        <pc:spChg chg="mod ord">
          <ac:chgData name="Wojciech Kustra" userId="afebd3d0-216b-4c4f-8992-1bf1fda6d5e8" providerId="ADAL" clId="{1D307E72-7901-4E61-A01B-3C4232ABCF63}" dt="2026-05-26T16:58:55.880" v="5" actId="700"/>
          <ac:spMkLst>
            <pc:docMk/>
            <pc:sldMk cId="3950241296" sldId="326"/>
            <ac:spMk id="2" creationId="{00000000-0000-0000-0000-000000000000}"/>
          </ac:spMkLst>
        </pc:spChg>
        <pc:spChg chg="mod ord">
          <ac:chgData name="Wojciech Kustra" userId="afebd3d0-216b-4c4f-8992-1bf1fda6d5e8" providerId="ADAL" clId="{1D307E72-7901-4E61-A01B-3C4232ABCF63}" dt="2026-06-06T18:11:40.503" v="13" actId="255"/>
          <ac:spMkLst>
            <pc:docMk/>
            <pc:sldMk cId="3950241296" sldId="326"/>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4627CE-F08A-4A3C-9B1E-FA9E4D07E579}" type="datetimeFigureOut">
              <a:rPr lang="pl-PL" smtClean="0"/>
              <a:t>6.06.2026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1A443A-9E72-4149-9CD2-6FE7D63E01FB}" type="slidenum">
              <a:rPr lang="pl-PL" smtClean="0"/>
              <a:t>‹#›</a:t>
            </a:fld>
            <a:endParaRPr lang="pl-PL"/>
          </a:p>
        </p:txBody>
      </p:sp>
    </p:spTree>
    <p:extLst>
      <p:ext uri="{BB962C8B-B14F-4D97-AF65-F5344CB8AC3E}">
        <p14:creationId xmlns:p14="http://schemas.microsoft.com/office/powerpoint/2010/main" val="1770294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2</a:t>
            </a:fld>
            <a:endParaRPr lang="pl-PL"/>
          </a:p>
        </p:txBody>
      </p:sp>
    </p:spTree>
    <p:extLst>
      <p:ext uri="{BB962C8B-B14F-4D97-AF65-F5344CB8AC3E}">
        <p14:creationId xmlns:p14="http://schemas.microsoft.com/office/powerpoint/2010/main" val="10219990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13</a:t>
            </a:fld>
            <a:endParaRPr lang="pl-PL"/>
          </a:p>
        </p:txBody>
      </p:sp>
    </p:spTree>
    <p:extLst>
      <p:ext uri="{BB962C8B-B14F-4D97-AF65-F5344CB8AC3E}">
        <p14:creationId xmlns:p14="http://schemas.microsoft.com/office/powerpoint/2010/main" val="40530812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solidFill>
                  <a:prstClr val="black"/>
                </a:solidFill>
              </a:rPr>
              <a:pPr/>
              <a:t>14</a:t>
            </a:fld>
            <a:endParaRPr lang="pl-PL">
              <a:solidFill>
                <a:prstClr val="black"/>
              </a:solidFill>
            </a:endParaRPr>
          </a:p>
        </p:txBody>
      </p:sp>
    </p:spTree>
    <p:extLst>
      <p:ext uri="{BB962C8B-B14F-4D97-AF65-F5344CB8AC3E}">
        <p14:creationId xmlns:p14="http://schemas.microsoft.com/office/powerpoint/2010/main" val="70190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4</a:t>
            </a:fld>
            <a:endParaRPr lang="pl-PL"/>
          </a:p>
        </p:txBody>
      </p:sp>
    </p:spTree>
    <p:extLst>
      <p:ext uri="{BB962C8B-B14F-4D97-AF65-F5344CB8AC3E}">
        <p14:creationId xmlns:p14="http://schemas.microsoft.com/office/powerpoint/2010/main" val="15971781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5</a:t>
            </a:fld>
            <a:endParaRPr lang="pl-PL"/>
          </a:p>
        </p:txBody>
      </p:sp>
    </p:spTree>
    <p:extLst>
      <p:ext uri="{BB962C8B-B14F-4D97-AF65-F5344CB8AC3E}">
        <p14:creationId xmlns:p14="http://schemas.microsoft.com/office/powerpoint/2010/main" val="3492627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6</a:t>
            </a:fld>
            <a:endParaRPr lang="pl-PL"/>
          </a:p>
        </p:txBody>
      </p:sp>
    </p:spTree>
    <p:extLst>
      <p:ext uri="{BB962C8B-B14F-4D97-AF65-F5344CB8AC3E}">
        <p14:creationId xmlns:p14="http://schemas.microsoft.com/office/powerpoint/2010/main" val="3067737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7</a:t>
            </a:fld>
            <a:endParaRPr lang="pl-PL"/>
          </a:p>
        </p:txBody>
      </p:sp>
    </p:spTree>
    <p:extLst>
      <p:ext uri="{BB962C8B-B14F-4D97-AF65-F5344CB8AC3E}">
        <p14:creationId xmlns:p14="http://schemas.microsoft.com/office/powerpoint/2010/main" val="2149608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8</a:t>
            </a:fld>
            <a:endParaRPr lang="pl-PL"/>
          </a:p>
        </p:txBody>
      </p:sp>
    </p:spTree>
    <p:extLst>
      <p:ext uri="{BB962C8B-B14F-4D97-AF65-F5344CB8AC3E}">
        <p14:creationId xmlns:p14="http://schemas.microsoft.com/office/powerpoint/2010/main" val="1851589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9</a:t>
            </a:fld>
            <a:endParaRPr lang="pl-PL"/>
          </a:p>
        </p:txBody>
      </p:sp>
    </p:spTree>
    <p:extLst>
      <p:ext uri="{BB962C8B-B14F-4D97-AF65-F5344CB8AC3E}">
        <p14:creationId xmlns:p14="http://schemas.microsoft.com/office/powerpoint/2010/main" val="27682707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11</a:t>
            </a:fld>
            <a:endParaRPr lang="pl-PL"/>
          </a:p>
        </p:txBody>
      </p:sp>
    </p:spTree>
    <p:extLst>
      <p:ext uri="{BB962C8B-B14F-4D97-AF65-F5344CB8AC3E}">
        <p14:creationId xmlns:p14="http://schemas.microsoft.com/office/powerpoint/2010/main" val="35630201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12</a:t>
            </a:fld>
            <a:endParaRPr lang="pl-PL"/>
          </a:p>
        </p:txBody>
      </p:sp>
    </p:spTree>
    <p:extLst>
      <p:ext uri="{BB962C8B-B14F-4D97-AF65-F5344CB8AC3E}">
        <p14:creationId xmlns:p14="http://schemas.microsoft.com/office/powerpoint/2010/main" val="12942196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535375977"/>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2383726444"/>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60062666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275289039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2227707778"/>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665839877"/>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311455365"/>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293428851"/>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361773822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09606936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672643398"/>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3678347218"/>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hyperlink" Target="http://www.youtube.com/watch?v=vRXVQIYDh1A&amp;t=199s"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211696" y="2368401"/>
            <a:ext cx="10230892" cy="1370632"/>
          </a:xfrm>
        </p:spPr>
        <p:txBody>
          <a:bodyPr wrap="square">
            <a:normAutofit/>
          </a:bodyPr>
          <a:lstStyle/>
          <a:p>
            <a:r>
              <a:t>Études de cas africaines en logistique et chaînes d’approvisionnement</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489521" y="3964789"/>
            <a:ext cx="9675241" cy="573865"/>
          </a:xfrm>
        </p:spPr>
        <p:txBody>
          <a:bodyPr/>
          <a:lstStyle/>
          <a:p>
            <a:pPr algn="r"/>
            <a:r>
              <a:rPr lang="pl-PL" b="0" dirty="0">
                <a:solidFill>
                  <a:schemeClr val="tx1"/>
                </a:solidFill>
              </a:rPr>
              <a:t>Justyna Staszak-Winkler</a:t>
            </a:r>
          </a:p>
          <a:p>
            <a:pPr algn="r"/>
            <a:r>
              <a:rPr lang="pl-PL" b="0" dirty="0">
                <a:solidFill>
                  <a:schemeClr val="tx1"/>
                </a:solidFill>
              </a:rPr>
              <a:t>Daniel Kaszubowski</a:t>
            </a:r>
          </a:p>
          <a:p>
            <a:pPr algn="r"/>
            <a:endParaRPr lang="pl-PL" b="0" dirty="0">
              <a:solidFill>
                <a:schemeClr val="tx1"/>
              </a:solidFill>
            </a:endParaRPr>
          </a:p>
        </p:txBody>
      </p:sp>
    </p:spTree>
    <p:extLst>
      <p:ext uri="{BB962C8B-B14F-4D97-AF65-F5344CB8AC3E}">
        <p14:creationId xmlns:p14="http://schemas.microsoft.com/office/powerpoint/2010/main" val="201878195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half" idx="1"/>
          </p:nvPr>
        </p:nvSpPr>
        <p:spPr>
          <a:xfrm>
            <a:off x="371474" y="1601155"/>
            <a:ext cx="10658476" cy="5059521"/>
          </a:xfrm>
        </p:spPr>
        <p:txBody>
          <a:bodyPr wrap="square">
            <a:normAutofit/>
          </a:bodyPr>
          <a:lstStyle/>
          <a:p>
            <a:r>
              <a:t>Quel rôle joue l’AfCFTA dans l’harmonisation des procédures douanières, et en quoi cela simplifie-t-il le travail d’un ingénieur des systèmes de transport ?</a:t>
            </a:r>
          </a:p>
          <a:p>
            <a:r>
              <a:t>Quelles données précises faudrait-il collecter pour évaluer la « résilience » d’un corridor de transport dans votre pays ?</a:t>
            </a:r>
          </a:p>
          <a:p>
            <a:r>
              <a:t>Quel rôle les universités techniques locales et les startups logistiques devraient-elles jouer dans la « reconquête du réseau » ?</a:t>
            </a:r>
          </a:p>
        </p:txBody>
      </p:sp>
      <p:sp>
        <p:nvSpPr>
          <p:cNvPr id="4" name="Tytuł 1"/>
          <p:cNvSpPr>
            <a:spLocks noGrp="1"/>
          </p:cNvSpPr>
          <p:nvPr>
            <p:ph type="title"/>
          </p:nvPr>
        </p:nvSpPr>
        <p:spPr>
          <a:xfrm>
            <a:off x="603253" y="539751"/>
            <a:ext cx="6740522" cy="717551"/>
          </a:xfrm>
        </p:spPr>
        <p:txBody>
          <a:bodyPr wrap="square">
            <a:normAutofit/>
          </a:bodyPr>
          <a:lstStyle/>
          <a:p>
            <a:r>
              <a:t>Questions d’appui</a:t>
            </a:r>
          </a:p>
        </p:txBody>
      </p:sp>
    </p:spTree>
    <p:extLst>
      <p:ext uri="{BB962C8B-B14F-4D97-AF65-F5344CB8AC3E}">
        <p14:creationId xmlns:p14="http://schemas.microsoft.com/office/powerpoint/2010/main" val="198186689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03203" y="102515"/>
            <a:ext cx="4889500" cy="717551"/>
          </a:xfrm>
        </p:spPr>
        <p:txBody>
          <a:bodyPr wrap="square">
            <a:normAutofit/>
          </a:bodyPr>
          <a:lstStyle/>
          <a:p>
            <a:r>
              <a:t>Résultats attendus</a:t>
            </a:r>
          </a:p>
        </p:txBody>
      </p:sp>
      <p:sp>
        <p:nvSpPr>
          <p:cNvPr id="4" name="Symbol zastępczy tekstu 3"/>
          <p:cNvSpPr>
            <a:spLocks noGrp="1"/>
          </p:cNvSpPr>
          <p:nvPr>
            <p:ph type="body" sz="half" idx="1"/>
          </p:nvPr>
        </p:nvSpPr>
        <p:spPr>
          <a:xfrm>
            <a:off x="327263" y="820066"/>
            <a:ext cx="8807980" cy="5059521"/>
          </a:xfrm>
        </p:spPr>
        <p:txBody>
          <a:bodyPr wrap="square">
            <a:normAutofit/>
          </a:bodyPr>
          <a:lstStyle/>
          <a:p>
            <a:r>
              <a:rPr sz="2400" dirty="0"/>
              <a:t>Les </a:t>
            </a:r>
            <a:r>
              <a:rPr sz="2400" dirty="0" err="1"/>
              <a:t>étudiants</a:t>
            </a:r>
            <a:r>
              <a:rPr sz="2400" dirty="0"/>
              <a:t> </a:t>
            </a:r>
            <a:r>
              <a:rPr sz="2400" dirty="0" err="1"/>
              <a:t>doivent</a:t>
            </a:r>
            <a:r>
              <a:rPr sz="2400" dirty="0"/>
              <a:t> </a:t>
            </a:r>
            <a:r>
              <a:rPr sz="2400" dirty="0" err="1"/>
              <a:t>préparer</a:t>
            </a:r>
            <a:r>
              <a:rPr sz="2400" dirty="0"/>
              <a:t> :</a:t>
            </a:r>
          </a:p>
          <a:p>
            <a:r>
              <a:rPr sz="2400" dirty="0"/>
              <a:t>un rapport (3 à 5 pages) </a:t>
            </a:r>
            <a:r>
              <a:rPr sz="2400" dirty="0" err="1"/>
              <a:t>ou</a:t>
            </a:r>
            <a:r>
              <a:rPr sz="2400" dirty="0"/>
              <a:t> </a:t>
            </a:r>
            <a:r>
              <a:rPr sz="2400" dirty="0" err="1"/>
              <a:t>une</a:t>
            </a:r>
            <a:r>
              <a:rPr sz="2400" dirty="0"/>
              <a:t> </a:t>
            </a:r>
            <a:r>
              <a:rPr sz="2400" dirty="0" err="1"/>
              <a:t>présentation</a:t>
            </a:r>
            <a:r>
              <a:rPr sz="2400" dirty="0"/>
              <a:t> (5 à 7 diapositives),</a:t>
            </a:r>
          </a:p>
          <a:p>
            <a:r>
              <a:rPr sz="2400" dirty="0"/>
              <a:t>3 à 5 </a:t>
            </a:r>
            <a:r>
              <a:rPr sz="2400" dirty="0" err="1"/>
              <a:t>recommandations</a:t>
            </a:r>
            <a:r>
              <a:rPr sz="2400" dirty="0"/>
              <a:t> pratiques </a:t>
            </a:r>
            <a:r>
              <a:rPr sz="2400" dirty="0" err="1"/>
              <a:t>visant</a:t>
            </a:r>
            <a:r>
              <a:rPr sz="2400" dirty="0"/>
              <a:t> à </a:t>
            </a:r>
            <a:r>
              <a:rPr sz="2400" dirty="0" err="1"/>
              <a:t>améliorer</a:t>
            </a:r>
            <a:r>
              <a:rPr sz="2400" dirty="0"/>
              <a:t> le </a:t>
            </a:r>
            <a:r>
              <a:rPr sz="2400" dirty="0" err="1"/>
              <a:t>fonctionnement</a:t>
            </a:r>
            <a:r>
              <a:rPr sz="2400" dirty="0"/>
              <a:t> des </a:t>
            </a:r>
            <a:r>
              <a:rPr sz="2400" dirty="0" err="1"/>
              <a:t>systèmes</a:t>
            </a:r>
            <a:r>
              <a:rPr sz="2400" dirty="0"/>
              <a:t> de transport et de </a:t>
            </a:r>
            <a:r>
              <a:rPr sz="2400" dirty="0" err="1"/>
              <a:t>logistique</a:t>
            </a:r>
            <a:r>
              <a:rPr sz="2400" dirty="0"/>
              <a:t> dans la </a:t>
            </a:r>
            <a:r>
              <a:rPr sz="2400" dirty="0" err="1"/>
              <a:t>région</a:t>
            </a:r>
            <a:r>
              <a:rPr sz="2400" dirty="0"/>
              <a:t> </a:t>
            </a:r>
            <a:r>
              <a:rPr sz="2400" dirty="0" err="1"/>
              <a:t>d’Afrique</a:t>
            </a:r>
            <a:r>
              <a:rPr sz="2400" dirty="0"/>
              <a:t> </a:t>
            </a:r>
            <a:r>
              <a:rPr sz="2400" dirty="0" err="1"/>
              <a:t>subsaharienne</a:t>
            </a:r>
            <a:r>
              <a:rPr sz="2400" dirty="0"/>
              <a:t> </a:t>
            </a:r>
            <a:r>
              <a:rPr sz="2400" dirty="0" err="1"/>
              <a:t>analysée</a:t>
            </a:r>
            <a:r>
              <a:rPr sz="2400" dirty="0"/>
              <a:t>.</a:t>
            </a:r>
          </a:p>
        </p:txBody>
      </p:sp>
      <p:sp>
        <p:nvSpPr>
          <p:cNvPr id="5" name="Prostokąt 4"/>
          <p:cNvSpPr/>
          <p:nvPr/>
        </p:nvSpPr>
        <p:spPr>
          <a:xfrm>
            <a:off x="557214" y="3734816"/>
            <a:ext cx="10772774" cy="2862322"/>
          </a:xfrm>
          <a:prstGeom prst="rect">
            <a:avLst/>
          </a:prstGeom>
          <a:solidFill>
            <a:srgbClr val="92D050">
              <a:alpha val="15000"/>
            </a:srgbClr>
          </a:solidFill>
        </p:spPr>
        <p:txBody>
          <a:bodyPr wrap="square">
            <a:normAutofit fontScale="92500" lnSpcReduction="20000"/>
          </a:bodyPr>
          <a:lstStyle/>
          <a:p>
            <a:r>
              <a:rPr dirty="0"/>
              <a:t>Les </a:t>
            </a:r>
            <a:r>
              <a:rPr dirty="0" err="1"/>
              <a:t>recommandations</a:t>
            </a:r>
            <a:r>
              <a:rPr dirty="0"/>
              <a:t> </a:t>
            </a:r>
            <a:r>
              <a:rPr dirty="0" err="1"/>
              <a:t>peuvent</a:t>
            </a:r>
            <a:r>
              <a:rPr dirty="0"/>
              <a:t> </a:t>
            </a:r>
            <a:r>
              <a:rPr dirty="0" err="1"/>
              <a:t>notamment</a:t>
            </a:r>
            <a:r>
              <a:rPr dirty="0"/>
              <a:t> porter sur :</a:t>
            </a:r>
          </a:p>
          <a:p>
            <a:r>
              <a:rPr dirty="0"/>
              <a:t>la </a:t>
            </a:r>
            <a:r>
              <a:rPr dirty="0" err="1"/>
              <a:t>modernisation</a:t>
            </a:r>
            <a:r>
              <a:rPr dirty="0"/>
              <a:t> des infrastructures </a:t>
            </a:r>
            <a:r>
              <a:rPr dirty="0" err="1"/>
              <a:t>routières</a:t>
            </a:r>
            <a:r>
              <a:rPr dirty="0"/>
              <a:t>, </a:t>
            </a:r>
            <a:r>
              <a:rPr dirty="0" err="1"/>
              <a:t>portuaires</a:t>
            </a:r>
            <a:r>
              <a:rPr dirty="0"/>
              <a:t> </a:t>
            </a:r>
            <a:r>
              <a:rPr dirty="0" err="1"/>
              <a:t>ou</a:t>
            </a:r>
            <a:r>
              <a:rPr dirty="0"/>
              <a:t> </a:t>
            </a:r>
            <a:r>
              <a:rPr dirty="0" err="1"/>
              <a:t>ferroviaires</a:t>
            </a:r>
            <a:r>
              <a:rPr dirty="0"/>
              <a:t>,</a:t>
            </a:r>
          </a:p>
          <a:p>
            <a:r>
              <a:rPr dirty="0" err="1"/>
              <a:t>l’amélioration</a:t>
            </a:r>
            <a:r>
              <a:rPr dirty="0"/>
              <a:t> des </a:t>
            </a:r>
            <a:r>
              <a:rPr dirty="0" err="1"/>
              <a:t>opérations</a:t>
            </a:r>
            <a:r>
              <a:rPr dirty="0"/>
              <a:t> de transport </a:t>
            </a:r>
            <a:r>
              <a:rPr dirty="0" err="1"/>
              <a:t>transfrontalier</a:t>
            </a:r>
            <a:r>
              <a:rPr dirty="0"/>
              <a:t> et des </a:t>
            </a:r>
            <a:r>
              <a:rPr dirty="0" err="1"/>
              <a:t>procédures</a:t>
            </a:r>
            <a:r>
              <a:rPr dirty="0"/>
              <a:t> </a:t>
            </a:r>
            <a:r>
              <a:rPr dirty="0" err="1"/>
              <a:t>douanières</a:t>
            </a:r>
            <a:r>
              <a:rPr dirty="0"/>
              <a:t>,</a:t>
            </a:r>
          </a:p>
          <a:p>
            <a:r>
              <a:rPr dirty="0"/>
              <a:t>la mise </a:t>
            </a:r>
            <a:r>
              <a:rPr dirty="0" err="1"/>
              <a:t>en</a:t>
            </a:r>
            <a:r>
              <a:rPr dirty="0"/>
              <a:t> </a:t>
            </a:r>
            <a:r>
              <a:rPr dirty="0" err="1"/>
              <a:t>œuvre</a:t>
            </a:r>
            <a:r>
              <a:rPr dirty="0"/>
              <a:t> de technologies de </a:t>
            </a:r>
            <a:r>
              <a:rPr dirty="0" err="1"/>
              <a:t>logistique</a:t>
            </a:r>
            <a:r>
              <a:rPr dirty="0"/>
              <a:t> </a:t>
            </a:r>
            <a:r>
              <a:rPr dirty="0" err="1"/>
              <a:t>intelligente</a:t>
            </a:r>
            <a:r>
              <a:rPr dirty="0"/>
              <a:t> (p. ex. </a:t>
            </a:r>
            <a:r>
              <a:rPr dirty="0" err="1"/>
              <a:t>AIoT</a:t>
            </a:r>
            <a:r>
              <a:rPr dirty="0"/>
              <a:t>, GPS, </a:t>
            </a:r>
            <a:r>
              <a:rPr dirty="0" err="1"/>
              <a:t>systèmes</a:t>
            </a:r>
            <a:r>
              <a:rPr dirty="0"/>
              <a:t> de </a:t>
            </a:r>
            <a:r>
              <a:rPr dirty="0" err="1"/>
              <a:t>suivi</a:t>
            </a:r>
            <a:r>
              <a:rPr dirty="0"/>
              <a:t> des </a:t>
            </a:r>
            <a:r>
              <a:rPr dirty="0" err="1"/>
              <a:t>cargaisons</a:t>
            </a:r>
            <a:r>
              <a:rPr dirty="0"/>
              <a:t>),</a:t>
            </a:r>
          </a:p>
          <a:p>
            <a:r>
              <a:rPr dirty="0"/>
              <a:t>le </a:t>
            </a:r>
            <a:r>
              <a:rPr dirty="0" err="1"/>
              <a:t>renforcement</a:t>
            </a:r>
            <a:r>
              <a:rPr dirty="0"/>
              <a:t> de </a:t>
            </a:r>
            <a:r>
              <a:rPr dirty="0" err="1"/>
              <a:t>l’intégration</a:t>
            </a:r>
            <a:r>
              <a:rPr dirty="0"/>
              <a:t> du transport intermodal,</a:t>
            </a:r>
          </a:p>
          <a:p>
            <a:r>
              <a:rPr dirty="0"/>
              <a:t>le </a:t>
            </a:r>
            <a:r>
              <a:rPr dirty="0" err="1"/>
              <a:t>développement</a:t>
            </a:r>
            <a:r>
              <a:rPr dirty="0"/>
              <a:t> de </a:t>
            </a:r>
            <a:r>
              <a:rPr dirty="0" err="1"/>
              <a:t>centres</a:t>
            </a:r>
            <a:r>
              <a:rPr dirty="0"/>
              <a:t> </a:t>
            </a:r>
            <a:r>
              <a:rPr dirty="0" err="1"/>
              <a:t>logistiques</a:t>
            </a:r>
            <a:r>
              <a:rPr dirty="0"/>
              <a:t> et de </a:t>
            </a:r>
            <a:r>
              <a:rPr dirty="0" err="1"/>
              <a:t>plateformes</a:t>
            </a:r>
            <a:r>
              <a:rPr dirty="0"/>
              <a:t> de distribution,</a:t>
            </a:r>
          </a:p>
          <a:p>
            <a:r>
              <a:rPr dirty="0" err="1"/>
              <a:t>l’amélioration</a:t>
            </a:r>
            <a:r>
              <a:rPr dirty="0"/>
              <a:t> de la </a:t>
            </a:r>
            <a:r>
              <a:rPr dirty="0" err="1"/>
              <a:t>visibilité</a:t>
            </a:r>
            <a:r>
              <a:rPr dirty="0"/>
              <a:t> et des </a:t>
            </a:r>
            <a:r>
              <a:rPr dirty="0" err="1"/>
              <a:t>systèmes</a:t>
            </a:r>
            <a:r>
              <a:rPr dirty="0"/>
              <a:t> de </a:t>
            </a:r>
            <a:r>
              <a:rPr dirty="0" err="1"/>
              <a:t>suivi</a:t>
            </a:r>
            <a:r>
              <a:rPr dirty="0"/>
              <a:t> des flux de </a:t>
            </a:r>
            <a:r>
              <a:rPr dirty="0" err="1"/>
              <a:t>marchandises</a:t>
            </a:r>
            <a:r>
              <a:rPr dirty="0"/>
              <a:t>,</a:t>
            </a:r>
          </a:p>
          <a:p>
            <a:r>
              <a:rPr dirty="0"/>
              <a:t>la </a:t>
            </a:r>
            <a:r>
              <a:rPr dirty="0" err="1"/>
              <a:t>réduction</a:t>
            </a:r>
            <a:r>
              <a:rPr dirty="0"/>
              <a:t> des retards de transport et des </a:t>
            </a:r>
            <a:r>
              <a:rPr dirty="0" err="1"/>
              <a:t>coûts</a:t>
            </a:r>
            <a:r>
              <a:rPr dirty="0"/>
              <a:t> </a:t>
            </a:r>
            <a:r>
              <a:rPr dirty="0" err="1"/>
              <a:t>logistiques</a:t>
            </a:r>
            <a:r>
              <a:rPr dirty="0"/>
              <a:t>,</a:t>
            </a:r>
          </a:p>
          <a:p>
            <a:r>
              <a:rPr dirty="0" err="1"/>
              <a:t>l’accroissement</a:t>
            </a:r>
            <a:r>
              <a:rPr dirty="0"/>
              <a:t> de la </a:t>
            </a:r>
            <a:r>
              <a:rPr dirty="0" err="1"/>
              <a:t>résilience</a:t>
            </a:r>
            <a:r>
              <a:rPr dirty="0"/>
              <a:t> des </a:t>
            </a:r>
            <a:r>
              <a:rPr dirty="0" err="1"/>
              <a:t>chaînes</a:t>
            </a:r>
            <a:r>
              <a:rPr dirty="0"/>
              <a:t> </a:t>
            </a:r>
            <a:r>
              <a:rPr dirty="0" err="1"/>
              <a:t>d’approvisionnement</a:t>
            </a:r>
            <a:r>
              <a:rPr dirty="0"/>
              <a:t>,</a:t>
            </a:r>
          </a:p>
          <a:p>
            <a:r>
              <a:rPr dirty="0"/>
              <a:t>le </a:t>
            </a:r>
            <a:r>
              <a:rPr sz="1600" dirty="0" err="1"/>
              <a:t>développement</a:t>
            </a:r>
            <a:r>
              <a:rPr dirty="0"/>
              <a:t> des </a:t>
            </a:r>
            <a:r>
              <a:rPr dirty="0" err="1"/>
              <a:t>compétences</a:t>
            </a:r>
            <a:r>
              <a:rPr dirty="0"/>
              <a:t> techniques locales et de la </a:t>
            </a:r>
            <a:r>
              <a:rPr dirty="0" err="1"/>
              <a:t>coopération</a:t>
            </a:r>
            <a:r>
              <a:rPr dirty="0"/>
              <a:t> entre les </a:t>
            </a:r>
            <a:r>
              <a:rPr dirty="0" err="1"/>
              <a:t>universités</a:t>
            </a:r>
            <a:r>
              <a:rPr dirty="0"/>
              <a:t> et le </a:t>
            </a:r>
            <a:r>
              <a:rPr dirty="0" err="1"/>
              <a:t>secteur</a:t>
            </a:r>
            <a:r>
              <a:rPr dirty="0"/>
              <a:t> </a:t>
            </a:r>
            <a:r>
              <a:rPr dirty="0" err="1"/>
              <a:t>logistique</a:t>
            </a:r>
            <a:r>
              <a:rPr dirty="0"/>
              <a:t>.</a:t>
            </a:r>
          </a:p>
        </p:txBody>
      </p:sp>
    </p:spTree>
    <p:extLst>
      <p:ext uri="{BB962C8B-B14F-4D97-AF65-F5344CB8AC3E}">
        <p14:creationId xmlns:p14="http://schemas.microsoft.com/office/powerpoint/2010/main" val="25476996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46063" y="282576"/>
            <a:ext cx="8383585" cy="717551"/>
          </a:xfrm>
        </p:spPr>
        <p:txBody>
          <a:bodyPr wrap="square">
            <a:normAutofit/>
          </a:bodyPr>
          <a:lstStyle/>
          <a:p>
            <a:r>
              <a:t>Critères d’évaluation</a:t>
            </a:r>
          </a:p>
        </p:txBody>
      </p:sp>
      <p:graphicFrame>
        <p:nvGraphicFramePr>
          <p:cNvPr id="5" name="Tabela 4"/>
          <p:cNvGraphicFramePr>
            <a:graphicFrameLocks noGrp="1"/>
          </p:cNvGraphicFramePr>
          <p:nvPr>
            <p:extLst>
              <p:ext uri="{D42A27DB-BD31-4B8C-83A1-F6EECF244321}">
                <p14:modId xmlns:p14="http://schemas.microsoft.com/office/powerpoint/2010/main" val="3053478841"/>
              </p:ext>
            </p:extLst>
          </p:nvPr>
        </p:nvGraphicFramePr>
        <p:xfrm>
          <a:off x="246063" y="857252"/>
          <a:ext cx="11141075" cy="5778127"/>
        </p:xfrm>
        <a:graphic>
          <a:graphicData uri="http://schemas.openxmlformats.org/drawingml/2006/table">
            <a:tbl>
              <a:tblPr/>
              <a:tblGrid>
                <a:gridCol w="2228215">
                  <a:extLst>
                    <a:ext uri="{9D8B030D-6E8A-4147-A177-3AD203B41FA5}">
                      <a16:colId xmlns:a16="http://schemas.microsoft.com/office/drawing/2014/main" val="20000"/>
                    </a:ext>
                  </a:extLst>
                </a:gridCol>
                <a:gridCol w="2228215">
                  <a:extLst>
                    <a:ext uri="{9D8B030D-6E8A-4147-A177-3AD203B41FA5}">
                      <a16:colId xmlns:a16="http://schemas.microsoft.com/office/drawing/2014/main" val="20001"/>
                    </a:ext>
                  </a:extLst>
                </a:gridCol>
                <a:gridCol w="2228215">
                  <a:extLst>
                    <a:ext uri="{9D8B030D-6E8A-4147-A177-3AD203B41FA5}">
                      <a16:colId xmlns:a16="http://schemas.microsoft.com/office/drawing/2014/main" val="20002"/>
                    </a:ext>
                  </a:extLst>
                </a:gridCol>
                <a:gridCol w="2813367">
                  <a:extLst>
                    <a:ext uri="{9D8B030D-6E8A-4147-A177-3AD203B41FA5}">
                      <a16:colId xmlns:a16="http://schemas.microsoft.com/office/drawing/2014/main" val="20003"/>
                    </a:ext>
                  </a:extLst>
                </a:gridCol>
                <a:gridCol w="1643063">
                  <a:extLst>
                    <a:ext uri="{9D8B030D-6E8A-4147-A177-3AD203B41FA5}">
                      <a16:colId xmlns:a16="http://schemas.microsoft.com/office/drawing/2014/main" val="20004"/>
                    </a:ext>
                  </a:extLst>
                </a:gridCol>
              </a:tblGrid>
              <a:tr h="366136">
                <a:tc>
                  <a:txBody>
                    <a:bodyPr/>
                    <a:lstStyle/>
                    <a:p>
                      <a:r>
                        <a:rPr sz="1200" dirty="0" err="1">
                          <a:latin typeface="+mn-lt"/>
                        </a:rPr>
                        <a:t>Critère</a:t>
                      </a:r>
                      <a:endParaRPr sz="120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lang="pl-PL" sz="1200" b="1" dirty="0" err="1">
                          <a:solidFill>
                            <a:schemeClr val="bg1"/>
                          </a:solidFill>
                          <a:latin typeface="+mn-lt"/>
                          <a:cs typeface="Calibri" panose="020F0502020204030204" pitchFamily="34" charset="0"/>
                        </a:rPr>
                        <a:t>Description</a:t>
                      </a:r>
                      <a:endParaRPr lang="pl-PL" sz="1200" dirty="0">
                        <a:solidFill>
                          <a:schemeClr val="bg1"/>
                        </a:solidFill>
                        <a:latin typeface="+mn-lt"/>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sz="1200">
                          <a:latin typeface="+mn-lt"/>
                        </a:rPr>
                        <a:t>Performance excellente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sz="1200">
                          <a:latin typeface="+mn-lt"/>
                        </a:rPr>
                        <a:t>Performance insuffisante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lang="pl-PL" sz="1200" b="1" dirty="0" err="1">
                          <a:solidFill>
                            <a:schemeClr val="bg1"/>
                          </a:solidFill>
                          <a:latin typeface="+mn-lt"/>
                          <a:cs typeface="Calibri" panose="020F0502020204030204" pitchFamily="34" charset="0"/>
                        </a:rPr>
                        <a:t>Points</a:t>
                      </a:r>
                      <a:endParaRPr lang="pl-PL" sz="1200" dirty="0">
                        <a:solidFill>
                          <a:schemeClr val="bg1"/>
                        </a:solidFill>
                        <a:latin typeface="+mn-lt"/>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10000"/>
                  </a:ext>
                </a:extLst>
              </a:tr>
              <a:tr h="1031837">
                <a:tc>
                  <a:txBody>
                    <a:bodyPr/>
                    <a:lstStyle/>
                    <a:p>
                      <a:r>
                        <a:rPr sz="1200" dirty="0" err="1">
                          <a:latin typeface="+mn-lt"/>
                        </a:rPr>
                        <a:t>Compréhension</a:t>
                      </a:r>
                      <a:r>
                        <a:rPr sz="1200" dirty="0">
                          <a:latin typeface="+mn-lt"/>
                        </a:rPr>
                        <a:t> du </a:t>
                      </a:r>
                      <a:r>
                        <a:rPr sz="1200" dirty="0" err="1">
                          <a:latin typeface="+mn-lt"/>
                        </a:rPr>
                        <a:t>contenu</a:t>
                      </a:r>
                      <a:endParaRPr sz="120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sz="1200">
                          <a:latin typeface="+mn-lt"/>
                        </a:rPr>
                        <a:t>Identification précise des notions clés telles que l’AfCFTA, l’AIoT, la résilience et l’intégration logistique.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200">
                          <a:latin typeface="+mn-lt"/>
                        </a:rPr>
                        <a:t>Identifie et explique correctement tous les thèmes majeurs et leurs relations.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200">
                          <a:latin typeface="+mn-lt"/>
                        </a:rPr>
                        <a:t>Interprète mal ou omet les concepts essentiels.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200" dirty="0">
                          <a:latin typeface="+mn-lt"/>
                          <a:cs typeface="Calibri" panose="020F0502020204030204" pitchFamily="34" charset="0"/>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031837">
                <a:tc>
                  <a:txBody>
                    <a:bodyPr/>
                    <a:lstStyle/>
                    <a:p>
                      <a:r>
                        <a:rPr sz="1200">
                          <a:latin typeface="+mn-lt"/>
                        </a:rPr>
                        <a:t>Qualité de l’analyse du problème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sz="1200" dirty="0" err="1">
                          <a:latin typeface="+mn-lt"/>
                        </a:rPr>
                        <a:t>Capacité</a:t>
                      </a:r>
                      <a:r>
                        <a:rPr sz="1200" dirty="0">
                          <a:latin typeface="+mn-lt"/>
                        </a:rPr>
                        <a:t> à </a:t>
                      </a:r>
                      <a:r>
                        <a:rPr sz="1200" dirty="0" err="1">
                          <a:latin typeface="+mn-lt"/>
                        </a:rPr>
                        <a:t>relier</a:t>
                      </a:r>
                      <a:r>
                        <a:rPr sz="1200" dirty="0">
                          <a:latin typeface="+mn-lt"/>
                        </a:rPr>
                        <a:t> les </a:t>
                      </a:r>
                      <a:r>
                        <a:rPr sz="1200" dirty="0" err="1">
                          <a:latin typeface="+mn-lt"/>
                        </a:rPr>
                        <a:t>limites</a:t>
                      </a:r>
                      <a:r>
                        <a:rPr sz="1200" dirty="0">
                          <a:latin typeface="+mn-lt"/>
                        </a:rPr>
                        <a:t> des infrastructures aux </a:t>
                      </a:r>
                      <a:r>
                        <a:rPr sz="1200" dirty="0" err="1">
                          <a:latin typeface="+mn-lt"/>
                        </a:rPr>
                        <a:t>conséquences</a:t>
                      </a:r>
                      <a:r>
                        <a:rPr sz="1200" dirty="0">
                          <a:latin typeface="+mn-lt"/>
                        </a:rPr>
                        <a:t> sur la </a:t>
                      </a:r>
                      <a:r>
                        <a:rPr sz="1200" dirty="0" err="1">
                          <a:latin typeface="+mn-lt"/>
                        </a:rPr>
                        <a:t>chaîne</a:t>
                      </a:r>
                      <a:r>
                        <a:rPr sz="1200" dirty="0">
                          <a:latin typeface="+mn-lt"/>
                        </a:rPr>
                        <a:t> </a:t>
                      </a:r>
                      <a:r>
                        <a:rPr sz="1200" dirty="0" err="1">
                          <a:latin typeface="+mn-lt"/>
                        </a:rPr>
                        <a:t>d’approvisionnement</a:t>
                      </a:r>
                      <a:r>
                        <a:rPr sz="1200" dirty="0">
                          <a:latin typeface="+mn-lt"/>
                        </a:rPr>
                        <a:t> et la distribution.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200">
                          <a:latin typeface="+mn-lt"/>
                        </a:rPr>
                        <a:t>Fait preuve d’une analyse pertinente.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200">
                          <a:latin typeface="+mn-lt"/>
                        </a:rPr>
                        <a:t>Fournit seulement des observations superficielles ou descriptives.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200">
                          <a:latin typeface="+mn-lt"/>
                          <a:cs typeface="Calibri" panose="020F0502020204030204" pitchFamily="34" charset="0"/>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031837">
                <a:tc>
                  <a:txBody>
                    <a:bodyPr/>
                    <a:lstStyle/>
                    <a:p>
                      <a:r>
                        <a:rPr sz="1200">
                          <a:latin typeface="+mn-lt"/>
                        </a:rPr>
                        <a:t>Application au contexte local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sz="1200">
                          <a:latin typeface="+mn-lt"/>
                        </a:rPr>
                        <a:t>Utilisation d’exemples pertinents de la RDC, du Cameroun ou du pays d’origine de l’étudiant.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200" dirty="0" err="1">
                          <a:latin typeface="+mn-lt"/>
                        </a:rPr>
                        <a:t>Identifie</a:t>
                      </a:r>
                      <a:r>
                        <a:rPr sz="1200" dirty="0">
                          <a:latin typeface="+mn-lt"/>
                        </a:rPr>
                        <a:t> </a:t>
                      </a:r>
                      <a:r>
                        <a:rPr sz="1200" dirty="0" err="1">
                          <a:latin typeface="+mn-lt"/>
                        </a:rPr>
                        <a:t>précisément</a:t>
                      </a:r>
                      <a:r>
                        <a:rPr sz="1200" dirty="0">
                          <a:latin typeface="+mn-lt"/>
                        </a:rPr>
                        <a:t> les corridors </a:t>
                      </a:r>
                      <a:r>
                        <a:rPr sz="1200" dirty="0" err="1">
                          <a:latin typeface="+mn-lt"/>
                        </a:rPr>
                        <a:t>logistiques</a:t>
                      </a:r>
                      <a:r>
                        <a:rPr sz="1200" dirty="0">
                          <a:latin typeface="+mn-lt"/>
                        </a:rPr>
                        <a:t> </a:t>
                      </a:r>
                      <a:r>
                        <a:rPr sz="1200" dirty="0" err="1">
                          <a:latin typeface="+mn-lt"/>
                        </a:rPr>
                        <a:t>locaux</a:t>
                      </a:r>
                      <a:r>
                        <a:rPr sz="1200" dirty="0">
                          <a:latin typeface="+mn-lt"/>
                        </a:rPr>
                        <a:t>, les obstacles au transport </a:t>
                      </a:r>
                      <a:r>
                        <a:rPr sz="1200" dirty="0" err="1">
                          <a:latin typeface="+mn-lt"/>
                        </a:rPr>
                        <a:t>ou</a:t>
                      </a:r>
                      <a:r>
                        <a:rPr sz="1200" dirty="0">
                          <a:latin typeface="+mn-lt"/>
                        </a:rPr>
                        <a:t> les </a:t>
                      </a:r>
                      <a:r>
                        <a:rPr sz="1200" dirty="0" err="1">
                          <a:latin typeface="+mn-lt"/>
                        </a:rPr>
                        <a:t>réalités</a:t>
                      </a:r>
                      <a:r>
                        <a:rPr sz="1200" dirty="0">
                          <a:latin typeface="+mn-lt"/>
                        </a:rPr>
                        <a:t> </a:t>
                      </a:r>
                      <a:r>
                        <a:rPr sz="1200" dirty="0" err="1">
                          <a:latin typeface="+mn-lt"/>
                        </a:rPr>
                        <a:t>régionales</a:t>
                      </a:r>
                      <a:r>
                        <a:rPr sz="1200" dirty="0">
                          <a:latin typeface="+mn-lt"/>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200">
                          <a:latin typeface="+mn-lt"/>
                        </a:rPr>
                        <a:t>Aucune référence régionale ou contextualisation significative.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200">
                          <a:latin typeface="+mn-lt"/>
                          <a:cs typeface="Calibri" panose="020F0502020204030204" pitchFamily="34" charset="0"/>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798842">
                <a:tc>
                  <a:txBody>
                    <a:bodyPr/>
                    <a:lstStyle/>
                    <a:p>
                      <a:r>
                        <a:rPr sz="1200">
                          <a:latin typeface="+mn-lt"/>
                        </a:rPr>
                        <a:t>Qualité des recommandations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sz="1200">
                          <a:latin typeface="+mn-lt"/>
                        </a:rPr>
                        <a:t>Réalisme, faisabilité et caractère innovant des améliorations logistiques proposées.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200">
                          <a:latin typeface="+mn-lt"/>
                        </a:rPr>
                        <a:t>Propose des solutions technologiques et infrastructurelles équilibrées et réalistes.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200" dirty="0">
                          <a:latin typeface="+mn-lt"/>
                        </a:rPr>
                        <a:t>Les </a:t>
                      </a:r>
                      <a:r>
                        <a:rPr sz="1200" dirty="0" err="1">
                          <a:latin typeface="+mn-lt"/>
                        </a:rPr>
                        <a:t>recommandations</a:t>
                      </a:r>
                      <a:r>
                        <a:rPr sz="1200" dirty="0">
                          <a:latin typeface="+mn-lt"/>
                        </a:rPr>
                        <a:t> </a:t>
                      </a:r>
                      <a:r>
                        <a:rPr sz="1200" dirty="0" err="1">
                          <a:latin typeface="+mn-lt"/>
                        </a:rPr>
                        <a:t>sont</a:t>
                      </a:r>
                      <a:r>
                        <a:rPr sz="1200" dirty="0">
                          <a:latin typeface="+mn-lt"/>
                        </a:rPr>
                        <a:t> </a:t>
                      </a:r>
                      <a:r>
                        <a:rPr sz="1200" dirty="0" err="1">
                          <a:latin typeface="+mn-lt"/>
                        </a:rPr>
                        <a:t>irréalistes</a:t>
                      </a:r>
                      <a:r>
                        <a:rPr sz="1200" dirty="0">
                          <a:latin typeface="+mn-lt"/>
                        </a:rPr>
                        <a:t> </a:t>
                      </a:r>
                      <a:r>
                        <a:rPr sz="1200" dirty="0" err="1">
                          <a:latin typeface="+mn-lt"/>
                        </a:rPr>
                        <a:t>ou</a:t>
                      </a:r>
                      <a:r>
                        <a:rPr sz="1200" dirty="0">
                          <a:latin typeface="+mn-lt"/>
                        </a:rPr>
                        <a:t> impossibles à </a:t>
                      </a:r>
                      <a:r>
                        <a:rPr sz="1200" dirty="0" err="1">
                          <a:latin typeface="+mn-lt"/>
                        </a:rPr>
                        <a:t>mettre</a:t>
                      </a:r>
                      <a:r>
                        <a:rPr sz="1200" dirty="0">
                          <a:latin typeface="+mn-lt"/>
                        </a:rPr>
                        <a:t> </a:t>
                      </a:r>
                      <a:r>
                        <a:rPr sz="1200" dirty="0" err="1">
                          <a:latin typeface="+mn-lt"/>
                        </a:rPr>
                        <a:t>en</a:t>
                      </a:r>
                      <a:r>
                        <a:rPr sz="1200" dirty="0">
                          <a:latin typeface="+mn-lt"/>
                        </a:rPr>
                        <a:t> </a:t>
                      </a:r>
                      <a:r>
                        <a:rPr sz="1200" dirty="0" err="1">
                          <a:latin typeface="+mn-lt"/>
                        </a:rPr>
                        <a:t>œuvre</a:t>
                      </a:r>
                      <a:r>
                        <a:rPr sz="1200" dirty="0">
                          <a:latin typeface="+mn-lt"/>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200">
                          <a:latin typeface="+mn-lt"/>
                          <a:cs typeface="Calibri" panose="020F0502020204030204" pitchFamily="34" charset="0"/>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1031837">
                <a:tc>
                  <a:txBody>
                    <a:bodyPr/>
                    <a:lstStyle/>
                    <a:p>
                      <a:r>
                        <a:rPr sz="1200">
                          <a:latin typeface="+mn-lt"/>
                        </a:rPr>
                        <a:t>Structure et esprit critique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sz="1200">
                          <a:latin typeface="+mn-lt"/>
                        </a:rPr>
                        <a:t>Clarté, professionnalisme et réflexion critique sur le document source.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200">
                          <a:latin typeface="+mn-lt"/>
                        </a:rPr>
                        <a:t>Analyse bien structurée avec évaluation critique des discours optimistes ou promotionnels.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200" dirty="0">
                          <a:latin typeface="+mn-lt"/>
                        </a:rPr>
                        <a:t>Structure </a:t>
                      </a:r>
                      <a:r>
                        <a:rPr sz="1200" dirty="0" err="1">
                          <a:latin typeface="+mn-lt"/>
                        </a:rPr>
                        <a:t>désorganisée</a:t>
                      </a:r>
                      <a:r>
                        <a:rPr sz="1200" dirty="0">
                          <a:latin typeface="+mn-lt"/>
                        </a:rPr>
                        <a:t> et absence de </a:t>
                      </a:r>
                      <a:r>
                        <a:rPr sz="1200" dirty="0" err="1">
                          <a:latin typeface="+mn-lt"/>
                        </a:rPr>
                        <a:t>réflexion</a:t>
                      </a:r>
                      <a:r>
                        <a:rPr sz="1200" dirty="0">
                          <a:latin typeface="+mn-lt"/>
                        </a:rPr>
                        <a:t> critique.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200" dirty="0">
                          <a:latin typeface="+mn-lt"/>
                          <a:cs typeface="Calibri" panose="020F0502020204030204" pitchFamily="34" charset="0"/>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249638">
                <a:tc>
                  <a:txBody>
                    <a:bodyPr/>
                    <a:lstStyle/>
                    <a:p>
                      <a:endParaRPr lang="pl-PL"/>
                    </a:p>
                  </a:txBody>
                  <a:tcPr anchor="ctr">
                    <a:lnL>
                      <a:noFill/>
                    </a:lnL>
                    <a:lnR>
                      <a:noFill/>
                    </a:lnR>
                    <a:lnT w="12700" cap="flat" cmpd="sng" algn="ctr">
                      <a:solidFill>
                        <a:schemeClr val="tx1"/>
                      </a:solidFill>
                      <a:prstDash val="solid"/>
                      <a:round/>
                      <a:headEnd type="none" w="med" len="med"/>
                      <a:tailEnd type="none" w="med" len="med"/>
                    </a:lnT>
                    <a:lnB>
                      <a:noFill/>
                    </a:lnB>
                  </a:tcPr>
                </a:tc>
                <a:tc>
                  <a:txBody>
                    <a:bodyPr/>
                    <a:lstStyle/>
                    <a:p>
                      <a:endParaRPr lang="pl-PL"/>
                    </a:p>
                  </a:txBody>
                  <a:tcPr anchor="ctr">
                    <a:lnL>
                      <a:noFill/>
                    </a:lnL>
                    <a:lnR>
                      <a:noFill/>
                    </a:lnR>
                    <a:lnT w="12700" cap="flat" cmpd="sng" algn="ctr">
                      <a:solidFill>
                        <a:schemeClr val="tx1"/>
                      </a:solidFill>
                      <a:prstDash val="solid"/>
                      <a:round/>
                      <a:headEnd type="none" w="med" len="med"/>
                      <a:tailEnd type="none" w="med" len="med"/>
                    </a:lnT>
                    <a:lnB>
                      <a:noFill/>
                    </a:lnB>
                  </a:tcPr>
                </a:tc>
                <a:tc>
                  <a:txBody>
                    <a:bodyPr/>
                    <a:lstStyle/>
                    <a:p>
                      <a:r>
                        <a:rPr lang="pl-PL" sz="1400" b="1" dirty="0"/>
                        <a:t>TOTAL</a:t>
                      </a:r>
                      <a:endParaRPr lang="pl-PL" sz="1400" dirty="0"/>
                    </a:p>
                  </a:txBody>
                  <a:tcPr anchor="ctr">
                    <a:lnL>
                      <a:noFill/>
                    </a:lnL>
                    <a:lnR>
                      <a:noFill/>
                    </a:lnR>
                    <a:lnT w="12700" cap="flat" cmpd="sng" algn="ctr">
                      <a:solidFill>
                        <a:schemeClr val="tx1"/>
                      </a:solidFill>
                      <a:prstDash val="solid"/>
                      <a:round/>
                      <a:headEnd type="none" w="med" len="med"/>
                      <a:tailEnd type="none" w="med" len="med"/>
                    </a:lnT>
                    <a:lnB>
                      <a:noFill/>
                    </a:lnB>
                  </a:tcPr>
                </a:tc>
                <a:tc>
                  <a:txBody>
                    <a:bodyPr/>
                    <a:lstStyle/>
                    <a:p>
                      <a:endParaRPr lang="pl-PL" sz="1400" dirty="0"/>
                    </a:p>
                  </a:txBody>
                  <a:tcPr anchor="ctr">
                    <a:lnL>
                      <a:noFill/>
                    </a:lnL>
                    <a:lnR>
                      <a:noFill/>
                    </a:lnR>
                    <a:lnT w="12700" cap="flat" cmpd="sng" algn="ctr">
                      <a:solidFill>
                        <a:schemeClr val="tx1"/>
                      </a:solidFill>
                      <a:prstDash val="solid"/>
                      <a:round/>
                      <a:headEnd type="none" w="med" len="med"/>
                      <a:tailEnd type="none" w="med" len="med"/>
                    </a:lnT>
                    <a:lnB>
                      <a:noFill/>
                    </a:lnB>
                  </a:tcPr>
                </a:tc>
                <a:tc>
                  <a:txBody>
                    <a:bodyPr/>
                    <a:lstStyle/>
                    <a:p>
                      <a:r>
                        <a:rPr lang="pl-PL" sz="1400" b="1" dirty="0"/>
                        <a:t>100</a:t>
                      </a:r>
                      <a:endParaRPr lang="pl-PL" sz="1400" dirty="0"/>
                    </a:p>
                  </a:txBody>
                  <a:tcPr anchor="ctr">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82995513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31803" y="325438"/>
            <a:ext cx="6754810" cy="717551"/>
          </a:xfrm>
        </p:spPr>
        <p:txBody>
          <a:bodyPr wrap="square">
            <a:normAutofit/>
          </a:bodyPr>
          <a:lstStyle/>
          <a:p>
            <a:r>
              <a:t>Brève description pour les étudiants</a:t>
            </a:r>
          </a:p>
        </p:txBody>
      </p:sp>
      <p:sp>
        <p:nvSpPr>
          <p:cNvPr id="3" name="Symbol zastępczy tekstu 2"/>
          <p:cNvSpPr>
            <a:spLocks noGrp="1"/>
          </p:cNvSpPr>
          <p:nvPr>
            <p:ph type="body" sz="half" idx="1"/>
          </p:nvPr>
        </p:nvSpPr>
        <p:spPr>
          <a:xfrm>
            <a:off x="217491" y="1428750"/>
            <a:ext cx="10455272" cy="4846163"/>
          </a:xfrm>
        </p:spPr>
        <p:txBody>
          <a:bodyPr wrap="square">
            <a:noAutofit/>
          </a:bodyPr>
          <a:lstStyle/>
          <a:p>
            <a:r>
              <a:rPr sz="2400" dirty="0" err="1"/>
              <a:t>Tâche</a:t>
            </a:r>
            <a:r>
              <a:rPr sz="2400" dirty="0"/>
              <a:t> : </a:t>
            </a:r>
            <a:r>
              <a:rPr sz="2400" dirty="0" err="1"/>
              <a:t>analyser</a:t>
            </a:r>
            <a:r>
              <a:rPr sz="2400" dirty="0"/>
              <a:t> la </a:t>
            </a:r>
            <a:r>
              <a:rPr sz="2400" dirty="0" err="1"/>
              <a:t>résilience</a:t>
            </a:r>
            <a:r>
              <a:rPr sz="2400" dirty="0"/>
              <a:t> des réseaux de transport </a:t>
            </a:r>
            <a:r>
              <a:rPr sz="2400" dirty="0" err="1"/>
              <a:t>en</a:t>
            </a:r>
            <a:r>
              <a:rPr sz="2400" dirty="0"/>
              <a:t> Afrique dans le cadre de </a:t>
            </a:r>
            <a:r>
              <a:rPr sz="2400" dirty="0" err="1"/>
              <a:t>l’AfCFTA</a:t>
            </a:r>
            <a:endParaRPr sz="2400" dirty="0"/>
          </a:p>
          <a:p>
            <a:r>
              <a:rPr sz="2400" dirty="0" err="1"/>
              <a:t>Regardez</a:t>
            </a:r>
            <a:r>
              <a:rPr sz="2400" dirty="0"/>
              <a:t> la </a:t>
            </a:r>
            <a:r>
              <a:rPr sz="2400" dirty="0" err="1"/>
              <a:t>vidéo</a:t>
            </a:r>
            <a:r>
              <a:rPr sz="2400" dirty="0"/>
              <a:t> « Africa’s Supply Chain Network System » et </a:t>
            </a:r>
            <a:r>
              <a:rPr sz="2400" dirty="0" err="1"/>
              <a:t>préparez</a:t>
            </a:r>
            <a:r>
              <a:rPr sz="2400" dirty="0"/>
              <a:t> un rapport de 3 à 5 pages </a:t>
            </a:r>
            <a:r>
              <a:rPr sz="2400" dirty="0" err="1"/>
              <a:t>ainsi</a:t>
            </a:r>
            <a:r>
              <a:rPr sz="2400" dirty="0"/>
              <a:t> </a:t>
            </a:r>
            <a:r>
              <a:rPr sz="2400" dirty="0" err="1"/>
              <a:t>qu’une</a:t>
            </a:r>
            <a:r>
              <a:rPr sz="2400" dirty="0"/>
              <a:t> </a:t>
            </a:r>
            <a:r>
              <a:rPr sz="2400" dirty="0" err="1"/>
              <a:t>courte</a:t>
            </a:r>
            <a:r>
              <a:rPr sz="2400" dirty="0"/>
              <a:t> </a:t>
            </a:r>
            <a:r>
              <a:rPr sz="2400" dirty="0" err="1"/>
              <a:t>présentation</a:t>
            </a:r>
            <a:r>
              <a:rPr sz="2400" dirty="0"/>
              <a:t>. </a:t>
            </a:r>
            <a:r>
              <a:rPr sz="2400" dirty="0" err="1"/>
              <a:t>Votre</a:t>
            </a:r>
            <a:r>
              <a:rPr sz="2400" dirty="0"/>
              <a:t> </a:t>
            </a:r>
            <a:r>
              <a:rPr sz="2400" dirty="0" err="1"/>
              <a:t>tâche</a:t>
            </a:r>
            <a:r>
              <a:rPr sz="2400" dirty="0"/>
              <a:t> </a:t>
            </a:r>
            <a:r>
              <a:rPr sz="2400" dirty="0" err="1"/>
              <a:t>consiste</a:t>
            </a:r>
            <a:r>
              <a:rPr sz="2400" dirty="0"/>
              <a:t> à identifier les obstacles au transport (infrastructures, </a:t>
            </a:r>
            <a:r>
              <a:rPr sz="2400" dirty="0" err="1"/>
              <a:t>réglementations</a:t>
            </a:r>
            <a:r>
              <a:rPr sz="2400" dirty="0"/>
              <a:t>) </a:t>
            </a:r>
            <a:r>
              <a:rPr sz="2400" dirty="0" err="1"/>
              <a:t>présentés</a:t>
            </a:r>
            <a:r>
              <a:rPr sz="2400" dirty="0"/>
              <a:t> et à les </a:t>
            </a:r>
            <a:r>
              <a:rPr sz="2400" dirty="0" err="1"/>
              <a:t>relier</a:t>
            </a:r>
            <a:r>
              <a:rPr sz="2400" dirty="0"/>
              <a:t> aux </a:t>
            </a:r>
            <a:r>
              <a:rPr sz="2400" dirty="0" err="1"/>
              <a:t>réalités</a:t>
            </a:r>
            <a:r>
              <a:rPr sz="2400" dirty="0"/>
              <a:t> </a:t>
            </a:r>
            <a:r>
              <a:rPr sz="2400" dirty="0" err="1"/>
              <a:t>particulières</a:t>
            </a:r>
            <a:r>
              <a:rPr sz="2400" dirty="0"/>
              <a:t> de la RDC </a:t>
            </a:r>
            <a:r>
              <a:rPr sz="2400" dirty="0" err="1"/>
              <a:t>ou</a:t>
            </a:r>
            <a:r>
              <a:rPr sz="2400" dirty="0"/>
              <a:t> du Cameroun. Vous </a:t>
            </a:r>
            <a:r>
              <a:rPr sz="2400" dirty="0" err="1"/>
              <a:t>devez</a:t>
            </a:r>
            <a:r>
              <a:rPr sz="2400" dirty="0"/>
              <a:t> proposer trois solutions </a:t>
            </a:r>
            <a:r>
              <a:rPr sz="2400" dirty="0" err="1"/>
              <a:t>réalistes</a:t>
            </a:r>
            <a:r>
              <a:rPr sz="2400" dirty="0"/>
              <a:t> — par </a:t>
            </a:r>
            <a:r>
              <a:rPr sz="2400" dirty="0" err="1"/>
              <a:t>exemple</a:t>
            </a:r>
            <a:r>
              <a:rPr sz="2400" dirty="0"/>
              <a:t> la mise </a:t>
            </a:r>
            <a:r>
              <a:rPr sz="2400" dirty="0" err="1"/>
              <a:t>en</a:t>
            </a:r>
            <a:r>
              <a:rPr sz="2400" dirty="0"/>
              <a:t> </a:t>
            </a:r>
            <a:r>
              <a:rPr sz="2400" dirty="0" err="1"/>
              <a:t>œuvre</a:t>
            </a:r>
            <a:r>
              <a:rPr sz="2400" dirty="0"/>
              <a:t> de </a:t>
            </a:r>
            <a:r>
              <a:rPr sz="2400" dirty="0" err="1"/>
              <a:t>l’AIoT</a:t>
            </a:r>
            <a:r>
              <a:rPr sz="2400" dirty="0"/>
              <a:t> </a:t>
            </a:r>
            <a:r>
              <a:rPr sz="2400" dirty="0" err="1"/>
              <a:t>ou</a:t>
            </a:r>
            <a:r>
              <a:rPr sz="2400" dirty="0"/>
              <a:t> la </a:t>
            </a:r>
            <a:r>
              <a:rPr sz="2400" dirty="0" err="1"/>
              <a:t>modernisation</a:t>
            </a:r>
            <a:r>
              <a:rPr sz="2400" dirty="0"/>
              <a:t> d’un corridor de transport — </a:t>
            </a:r>
            <a:r>
              <a:rPr sz="2400" dirty="0" err="1"/>
              <a:t>afin</a:t>
            </a:r>
            <a:r>
              <a:rPr sz="2400" dirty="0"/>
              <a:t> </a:t>
            </a:r>
            <a:r>
              <a:rPr sz="2400" dirty="0" err="1"/>
              <a:t>d’aider</a:t>
            </a:r>
            <a:r>
              <a:rPr sz="2400" dirty="0"/>
              <a:t> les </a:t>
            </a:r>
            <a:r>
              <a:rPr sz="2400" dirty="0" err="1"/>
              <a:t>chaînes</a:t>
            </a:r>
            <a:r>
              <a:rPr sz="2400" dirty="0"/>
              <a:t> </a:t>
            </a:r>
            <a:r>
              <a:rPr sz="2400" dirty="0" err="1"/>
              <a:t>d’approvisionnement</a:t>
            </a:r>
            <a:r>
              <a:rPr sz="2400" dirty="0"/>
              <a:t> </a:t>
            </a:r>
            <a:r>
              <a:rPr sz="2400" dirty="0" err="1"/>
              <a:t>africaines</a:t>
            </a:r>
            <a:r>
              <a:rPr sz="2400" dirty="0"/>
              <a:t> à passer du </a:t>
            </a:r>
            <a:r>
              <a:rPr sz="2400" dirty="0" err="1"/>
              <a:t>statut</a:t>
            </a:r>
            <a:r>
              <a:rPr sz="2400" dirty="0"/>
              <a:t> de « price takers » à </a:t>
            </a:r>
            <a:r>
              <a:rPr sz="2400" dirty="0" err="1"/>
              <a:t>celui</a:t>
            </a:r>
            <a:r>
              <a:rPr sz="2400" dirty="0"/>
              <a:t> de « price makers ». Cet </a:t>
            </a:r>
            <a:r>
              <a:rPr sz="2400" dirty="0" err="1"/>
              <a:t>exercice</a:t>
            </a:r>
            <a:r>
              <a:rPr sz="2400" dirty="0"/>
              <a:t> vise à </a:t>
            </a:r>
            <a:r>
              <a:rPr sz="2400" dirty="0" err="1"/>
              <a:t>développer</a:t>
            </a:r>
            <a:r>
              <a:rPr sz="2400" dirty="0"/>
              <a:t> </a:t>
            </a:r>
            <a:r>
              <a:rPr sz="2400" dirty="0" err="1"/>
              <a:t>vos</a:t>
            </a:r>
            <a:r>
              <a:rPr sz="2400" dirty="0"/>
              <a:t> </a:t>
            </a:r>
            <a:r>
              <a:rPr sz="2400" dirty="0" err="1"/>
              <a:t>compétences</a:t>
            </a:r>
            <a:r>
              <a:rPr sz="2400" dirty="0"/>
              <a:t> </a:t>
            </a:r>
            <a:r>
              <a:rPr sz="2400" dirty="0" err="1"/>
              <a:t>d’analyse</a:t>
            </a:r>
            <a:r>
              <a:rPr sz="2400" dirty="0"/>
              <a:t> critique et de conception de </a:t>
            </a:r>
            <a:r>
              <a:rPr sz="2400" dirty="0" err="1"/>
              <a:t>systèmes</a:t>
            </a:r>
            <a:r>
              <a:rPr sz="2400" dirty="0"/>
              <a:t> dans des </a:t>
            </a:r>
            <a:r>
              <a:rPr sz="2400" dirty="0" err="1"/>
              <a:t>environnements</a:t>
            </a:r>
            <a:r>
              <a:rPr sz="2400" dirty="0"/>
              <a:t> à infrastructures </a:t>
            </a:r>
            <a:r>
              <a:rPr sz="2400" dirty="0" err="1"/>
              <a:t>contraintes</a:t>
            </a:r>
            <a:r>
              <a:rPr sz="2400" dirty="0"/>
              <a:t>. Date </a:t>
            </a:r>
            <a:r>
              <a:rPr sz="2400" dirty="0" err="1"/>
              <a:t>limite</a:t>
            </a:r>
            <a:r>
              <a:rPr sz="2400" dirty="0"/>
              <a:t> : [</a:t>
            </a:r>
            <a:r>
              <a:rPr sz="2400" dirty="0" err="1"/>
              <a:t>Insérer</a:t>
            </a:r>
            <a:r>
              <a:rPr sz="2400" dirty="0"/>
              <a:t> la date]</a:t>
            </a:r>
          </a:p>
        </p:txBody>
      </p:sp>
    </p:spTree>
    <p:extLst>
      <p:ext uri="{BB962C8B-B14F-4D97-AF65-F5344CB8AC3E}">
        <p14:creationId xmlns:p14="http://schemas.microsoft.com/office/powerpoint/2010/main" val="3950241296"/>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2525920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999084" y="2152071"/>
            <a:ext cx="8910054" cy="1370632"/>
          </a:xfrm>
        </p:spPr>
        <p:txBody>
          <a:bodyPr>
            <a:normAutofit fontScale="90000"/>
          </a:bodyPr>
          <a:lstStyle/>
          <a:p>
            <a:r>
              <a:rPr lang="en-GB" dirty="0">
                <a:solidFill>
                  <a:schemeClr val="tx1"/>
                </a:solidFill>
                <a:latin typeface="Calibri" panose="020F0502020204030204" pitchFamily="34" charset="0"/>
                <a:cs typeface="Calibri" panose="020F0502020204030204" pitchFamily="34" charset="0"/>
              </a:rPr>
              <a:t>Road Transportation Systems Engineering </a:t>
            </a:r>
            <a:r>
              <a:rPr lang="pl-PL" dirty="0">
                <a:solidFill>
                  <a:schemeClr val="tx1"/>
                </a:solidFill>
                <a:latin typeface="Calibri" panose="020F0502020204030204" pitchFamily="34" charset="0"/>
                <a:cs typeface="Calibri" panose="020F0502020204030204" pitchFamily="34" charset="0"/>
              </a:rPr>
              <a:t>Development</a:t>
            </a:r>
            <a:r>
              <a:rPr lang="en-GB" dirty="0">
                <a:solidFill>
                  <a:schemeClr val="tx1"/>
                </a:solidFill>
                <a:latin typeface="Calibri" panose="020F0502020204030204" pitchFamily="34" charset="0"/>
                <a:cs typeface="Calibri" panose="020F0502020204030204" pitchFamily="34" charset="0"/>
              </a:rPr>
              <a: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A9AF2114-0ACD-2274-63B2-BF2DD345A860}"/>
              </a:ext>
            </a:extLst>
          </p:cNvPr>
          <p:cNvSpPr>
            <a:spLocks noGrp="1"/>
          </p:cNvSpPr>
          <p:nvPr>
            <p:ph type="body" sz="quarter" idx="1"/>
          </p:nvPr>
        </p:nvSpPr>
        <p:spPr/>
        <p:txBody>
          <a:bodyPr/>
          <a:lstStyle/>
          <a:p>
            <a:endParaRPr lang="en-GB"/>
          </a:p>
        </p:txBody>
      </p:sp>
    </p:spTree>
    <p:extLst>
      <p:ext uri="{BB962C8B-B14F-4D97-AF65-F5344CB8AC3E}">
        <p14:creationId xmlns:p14="http://schemas.microsoft.com/office/powerpoint/2010/main" val="134879438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356704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269078" y="1883664"/>
            <a:ext cx="10625140" cy="3505895"/>
          </a:xfrm>
          <a:prstGeom prst="rect">
            <a:avLst/>
          </a:prstGeom>
        </p:spPr>
        <p:txBody>
          <a:bodyPr wrap="square">
            <a:normAutofit/>
          </a:bodyPr>
          <a:lstStyle/>
          <a:p>
            <a:r>
              <a:t>Concevoir des réseaux de transport résilients en Afrique subsaharienne : des goulets d’étranglement infrastructurels à la logistique intelligente dans le cadre de l’AfCFTA</a:t>
            </a:r>
          </a:p>
        </p:txBody>
      </p:sp>
      <p:sp>
        <p:nvSpPr>
          <p:cNvPr id="5" name="Prostokąt 4"/>
          <p:cNvSpPr/>
          <p:nvPr/>
        </p:nvSpPr>
        <p:spPr>
          <a:xfrm>
            <a:off x="133347" y="1731429"/>
            <a:ext cx="10525127" cy="3443288"/>
          </a:xfrm>
          <a:prstGeom prst="rect">
            <a:avLst/>
          </a:prstGeom>
          <a:solidFill>
            <a:schemeClr val="accent5">
              <a:lumMod val="20000"/>
              <a:lumOff val="80000"/>
              <a:alpha val="24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2" name="TextBox 1">
            <a:extLst>
              <a:ext uri="{FF2B5EF4-FFF2-40B4-BE49-F238E27FC236}">
                <a16:creationId xmlns:a16="http://schemas.microsoft.com/office/drawing/2014/main" id="{2121DDBC-E06D-183A-E130-CA11A4D9BF07}"/>
              </a:ext>
            </a:extLst>
          </p:cNvPr>
          <p:cNvSpPr txBox="1"/>
          <p:nvPr/>
        </p:nvSpPr>
        <p:spPr>
          <a:xfrm>
            <a:off x="470431" y="5434058"/>
            <a:ext cx="3713042" cy="11782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sz="3600" b="1">
                <a:solidFill>
                  <a:srgbClr val="000000"/>
                </a:solidFill>
              </a:rPr>
              <a:t>MODULE 1</a:t>
            </a:r>
            <a:endParaRPr kumimoji="0" lang="en-US" sz="3600" b="1" i="0" u="none" strike="noStrike" cap="none" spc="0" normalizeH="0" baseline="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34558775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ymbol zastępczy obrazu 2"/>
          <p:cNvPicPr>
            <a:picLocks noGrp="1" noChangeAspect="1"/>
          </p:cNvPicPr>
          <p:nvPr>
            <p:ph type="pic" idx="4294967295"/>
          </p:nvPr>
        </p:nvPicPr>
        <p:blipFill rotWithShape="1">
          <a:blip r:embed="rId3"/>
          <a:srcRect l="2344" t="17917" r="36250" b="17917"/>
          <a:stretch/>
        </p:blipFill>
        <p:spPr>
          <a:xfrm>
            <a:off x="164307" y="1410918"/>
            <a:ext cx="8479632" cy="4984211"/>
          </a:xfrm>
          <a:prstGeom prst="rect">
            <a:avLst/>
          </a:prstGeom>
        </p:spPr>
      </p:pic>
      <p:sp>
        <p:nvSpPr>
          <p:cNvPr id="4" name="Przycisk akcji: Do przodu lub Następny 3">
            <a:hlinkClick r:id="rId4" highlightClick="1"/>
          </p:cNvPr>
          <p:cNvSpPr/>
          <p:nvPr/>
        </p:nvSpPr>
        <p:spPr>
          <a:xfrm>
            <a:off x="3918346" y="3084068"/>
            <a:ext cx="1100137" cy="1128711"/>
          </a:xfrm>
          <a:prstGeom prst="actionButtonForwardNext">
            <a:avLst/>
          </a:prstGeom>
          <a:solidFill>
            <a:srgbClr val="00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Prostokąt 6"/>
          <p:cNvSpPr/>
          <p:nvPr/>
        </p:nvSpPr>
        <p:spPr>
          <a:xfrm>
            <a:off x="164306" y="0"/>
            <a:ext cx="8651082" cy="1673150"/>
          </a:xfrm>
          <a:prstGeom prst="rect">
            <a:avLst/>
          </a:prstGeom>
        </p:spPr>
        <p:txBody>
          <a:bodyPr wrap="square">
            <a:normAutofit/>
          </a:bodyPr>
          <a:lstStyle/>
          <a:p>
            <a:r>
              <a:t>Concevoir des réseaux de transport résilients en Afrique subsaharienne : des goulets d’étranglement infrastructurels à la logistique intelligente dans le cadre de l’AfCFTA</a:t>
            </a:r>
          </a:p>
        </p:txBody>
      </p:sp>
      <p:sp>
        <p:nvSpPr>
          <p:cNvPr id="2" name="Prostokąt 1"/>
          <p:cNvSpPr/>
          <p:nvPr/>
        </p:nvSpPr>
        <p:spPr>
          <a:xfrm>
            <a:off x="448867" y="6395129"/>
            <a:ext cx="7910512" cy="246221"/>
          </a:xfrm>
          <a:prstGeom prst="rect">
            <a:avLst/>
          </a:prstGeom>
        </p:spPr>
        <p:txBody>
          <a:bodyPr wrap="square">
            <a:spAutoFit/>
          </a:bodyPr>
          <a:lstStyle/>
          <a:p>
            <a:r>
              <a:rPr lang="pl-PL" sz="1000" dirty="0">
                <a:latin typeface="Calibri" panose="020F0502020204030204" pitchFamily="34" charset="0"/>
                <a:cs typeface="Calibri" panose="020F0502020204030204" pitchFamily="34" charset="0"/>
              </a:rPr>
              <a:t>https://www.youtube.com/watch?app=desktop&amp;v=vRXVQIYDh1A&amp;t=199s</a:t>
            </a:r>
          </a:p>
        </p:txBody>
      </p:sp>
    </p:spTree>
    <p:extLst>
      <p:ext uri="{BB962C8B-B14F-4D97-AF65-F5344CB8AC3E}">
        <p14:creationId xmlns:p14="http://schemas.microsoft.com/office/powerpoint/2010/main" val="364704491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wrap="square">
            <a:normAutofit/>
          </a:bodyPr>
          <a:lstStyle/>
          <a:p>
            <a:r>
              <a:t>Résumé de la vidéo</a:t>
            </a:r>
          </a:p>
        </p:txBody>
      </p:sp>
      <p:sp>
        <p:nvSpPr>
          <p:cNvPr id="3" name="Symbol zastępczy tekstu 2"/>
          <p:cNvSpPr>
            <a:spLocks noGrp="1"/>
          </p:cNvSpPr>
          <p:nvPr>
            <p:ph type="body" sz="half" idx="1"/>
          </p:nvPr>
        </p:nvSpPr>
        <p:spPr>
          <a:xfrm>
            <a:off x="114299" y="1458279"/>
            <a:ext cx="11044237" cy="5059521"/>
          </a:xfrm>
        </p:spPr>
        <p:txBody>
          <a:bodyPr wrap="square">
            <a:noAutofit/>
          </a:bodyPr>
          <a:lstStyle/>
          <a:p>
            <a:r>
              <a:rPr sz="1800" dirty="0"/>
              <a:t>La </a:t>
            </a:r>
            <a:r>
              <a:rPr sz="1800" dirty="0" err="1"/>
              <a:t>vidéo</a:t>
            </a:r>
            <a:r>
              <a:rPr sz="1800" dirty="0"/>
              <a:t> explore la transformation des </a:t>
            </a:r>
            <a:r>
              <a:rPr sz="1800" dirty="0" err="1"/>
              <a:t>chaînes</a:t>
            </a:r>
            <a:r>
              <a:rPr sz="1800" dirty="0"/>
              <a:t> </a:t>
            </a:r>
            <a:r>
              <a:rPr sz="1800" dirty="0" err="1"/>
              <a:t>d’approvisionnement</a:t>
            </a:r>
            <a:r>
              <a:rPr sz="1800" dirty="0"/>
              <a:t> </a:t>
            </a:r>
            <a:r>
              <a:rPr sz="1800" dirty="0" err="1"/>
              <a:t>africaines</a:t>
            </a:r>
            <a:r>
              <a:rPr sz="1800" dirty="0"/>
              <a:t>, qui </a:t>
            </a:r>
            <a:r>
              <a:rPr sz="1800" dirty="0" err="1"/>
              <a:t>passent</a:t>
            </a:r>
            <a:r>
              <a:rPr sz="1800" dirty="0"/>
              <a:t> du </a:t>
            </a:r>
            <a:r>
              <a:rPr sz="1800" dirty="0" err="1"/>
              <a:t>rôle</a:t>
            </a:r>
            <a:r>
              <a:rPr sz="1800" dirty="0"/>
              <a:t> </a:t>
            </a:r>
            <a:r>
              <a:rPr sz="1800" dirty="0" err="1"/>
              <a:t>d’exportatrices</a:t>
            </a:r>
            <a:r>
              <a:rPr sz="1800" dirty="0"/>
              <a:t> de matières premières à </a:t>
            </a:r>
            <a:r>
              <a:rPr sz="1800" dirty="0" err="1"/>
              <a:t>celui</a:t>
            </a:r>
            <a:r>
              <a:rPr sz="1800" dirty="0"/>
              <a:t> de </a:t>
            </a:r>
            <a:r>
              <a:rPr sz="1800" dirty="0" err="1"/>
              <a:t>véritable</a:t>
            </a:r>
            <a:r>
              <a:rPr sz="1800" dirty="0"/>
              <a:t> « </a:t>
            </a:r>
            <a:r>
              <a:rPr sz="1800" dirty="0" err="1"/>
              <a:t>moteur</a:t>
            </a:r>
            <a:r>
              <a:rPr sz="1800" dirty="0"/>
              <a:t> commercial » </a:t>
            </a:r>
            <a:r>
              <a:rPr sz="1800" dirty="0" err="1"/>
              <a:t>sophistiqué</a:t>
            </a:r>
            <a:r>
              <a:rPr sz="1800" dirty="0"/>
              <a:t>. Un </a:t>
            </a:r>
            <a:r>
              <a:rPr sz="1800" dirty="0" err="1"/>
              <a:t>problème</a:t>
            </a:r>
            <a:r>
              <a:rPr sz="1800" dirty="0"/>
              <a:t> central de transport y est mis </a:t>
            </a:r>
            <a:r>
              <a:rPr sz="1800" dirty="0" err="1"/>
              <a:t>en</a:t>
            </a:r>
            <a:r>
              <a:rPr sz="1800" dirty="0"/>
              <a:t> </a:t>
            </a:r>
            <a:r>
              <a:rPr sz="1800" dirty="0" err="1"/>
              <a:t>évidence</a:t>
            </a:r>
            <a:r>
              <a:rPr sz="1800" dirty="0"/>
              <a:t> : </a:t>
            </a:r>
            <a:r>
              <a:rPr sz="1800" dirty="0" err="1"/>
              <a:t>l’inefficacité</a:t>
            </a:r>
            <a:r>
              <a:rPr sz="1800" dirty="0"/>
              <a:t> et les retards </a:t>
            </a:r>
            <a:r>
              <a:rPr sz="1800" dirty="0" err="1"/>
              <a:t>causés</a:t>
            </a:r>
            <a:r>
              <a:rPr sz="1800" dirty="0"/>
              <a:t> par la faiblesse des infrastructures, la congestion </a:t>
            </a:r>
            <a:r>
              <a:rPr sz="1800" dirty="0" err="1"/>
              <a:t>portuaire</a:t>
            </a:r>
            <a:r>
              <a:rPr sz="1800" dirty="0"/>
              <a:t> (p. ex. </a:t>
            </a:r>
            <a:r>
              <a:rPr sz="1800" dirty="0" err="1"/>
              <a:t>en</a:t>
            </a:r>
            <a:r>
              <a:rPr sz="1800" dirty="0"/>
              <a:t> </a:t>
            </a:r>
            <a:r>
              <a:rPr sz="1800" dirty="0" err="1"/>
              <a:t>Tanzanie</a:t>
            </a:r>
            <a:r>
              <a:rPr sz="1800" dirty="0"/>
              <a:t>) et des obstacles </a:t>
            </a:r>
            <a:r>
              <a:rPr sz="1800" dirty="0" err="1"/>
              <a:t>réglementaires</a:t>
            </a:r>
            <a:r>
              <a:rPr sz="1800" dirty="0"/>
              <a:t> complexes qui </a:t>
            </a:r>
            <a:r>
              <a:rPr sz="1800" dirty="0" err="1"/>
              <a:t>fonctionnent</a:t>
            </a:r>
            <a:r>
              <a:rPr sz="1800" dirty="0"/>
              <a:t> </a:t>
            </a:r>
            <a:r>
              <a:rPr sz="1800" dirty="0" err="1"/>
              <a:t>comme</a:t>
            </a:r>
            <a:r>
              <a:rPr sz="1800" dirty="0"/>
              <a:t> des « </a:t>
            </a:r>
            <a:r>
              <a:rPr sz="1800" dirty="0" err="1"/>
              <a:t>parcours</a:t>
            </a:r>
            <a:r>
              <a:rPr sz="1800" dirty="0"/>
              <a:t> </a:t>
            </a:r>
            <a:r>
              <a:rPr sz="1800" dirty="0" err="1"/>
              <a:t>d’obstacles</a:t>
            </a:r>
            <a:r>
              <a:rPr sz="1800" dirty="0"/>
              <a:t> ». Les notions </a:t>
            </a:r>
            <a:r>
              <a:rPr sz="1800" dirty="0" err="1"/>
              <a:t>clés</a:t>
            </a:r>
            <a:r>
              <a:rPr sz="1800" dirty="0"/>
              <a:t> </a:t>
            </a:r>
            <a:r>
              <a:rPr sz="1800" dirty="0" err="1"/>
              <a:t>incluent</a:t>
            </a:r>
            <a:r>
              <a:rPr sz="1800" dirty="0"/>
              <a:t> le </a:t>
            </a:r>
            <a:r>
              <a:rPr sz="1800" dirty="0" err="1"/>
              <a:t>renforcement</a:t>
            </a:r>
            <a:r>
              <a:rPr sz="1800" dirty="0"/>
              <a:t> de la </a:t>
            </a:r>
            <a:r>
              <a:rPr sz="1800" dirty="0" err="1"/>
              <a:t>résilience</a:t>
            </a:r>
            <a:r>
              <a:rPr sz="1800" dirty="0"/>
              <a:t> des réseaux, </a:t>
            </a:r>
            <a:r>
              <a:rPr sz="1800" dirty="0" err="1"/>
              <a:t>l’impact</a:t>
            </a:r>
            <a:r>
              <a:rPr sz="1800" dirty="0"/>
              <a:t> de la Zone de libre-</a:t>
            </a:r>
            <a:r>
              <a:rPr sz="1800" dirty="0" err="1"/>
              <a:t>échange</a:t>
            </a:r>
            <a:r>
              <a:rPr sz="1800" dirty="0"/>
              <a:t> </a:t>
            </a:r>
            <a:r>
              <a:rPr sz="1800" dirty="0" err="1"/>
              <a:t>continentale</a:t>
            </a:r>
            <a:r>
              <a:rPr sz="1800" dirty="0"/>
              <a:t> </a:t>
            </a:r>
            <a:r>
              <a:rPr sz="1800" dirty="0" err="1"/>
              <a:t>africaine</a:t>
            </a:r>
            <a:r>
              <a:rPr sz="1800" dirty="0"/>
              <a:t> (AfCFTA) et </a:t>
            </a:r>
            <a:r>
              <a:rPr sz="1800" dirty="0" err="1"/>
              <a:t>l’intégration</a:t>
            </a:r>
            <a:r>
              <a:rPr sz="1800" dirty="0"/>
              <a:t> de </a:t>
            </a:r>
            <a:r>
              <a:rPr sz="1800" dirty="0" err="1"/>
              <a:t>l’intelligence</a:t>
            </a:r>
            <a:r>
              <a:rPr sz="1800" dirty="0"/>
              <a:t> </a:t>
            </a:r>
            <a:r>
              <a:rPr sz="1800" dirty="0" err="1"/>
              <a:t>artificielle</a:t>
            </a:r>
            <a:r>
              <a:rPr sz="1800" dirty="0"/>
              <a:t> des </a:t>
            </a:r>
            <a:r>
              <a:rPr sz="1800" dirty="0" err="1"/>
              <a:t>objets</a:t>
            </a:r>
            <a:r>
              <a:rPr sz="1800" dirty="0"/>
              <a:t> (</a:t>
            </a:r>
            <a:r>
              <a:rPr sz="1800" dirty="0" err="1"/>
              <a:t>AIoT</a:t>
            </a:r>
            <a:r>
              <a:rPr sz="1800" dirty="0"/>
              <a:t>) pour </a:t>
            </a:r>
            <a:r>
              <a:rPr sz="1800" dirty="0" err="1"/>
              <a:t>une</a:t>
            </a:r>
            <a:r>
              <a:rPr sz="1800" dirty="0"/>
              <a:t> </a:t>
            </a:r>
            <a:r>
              <a:rPr sz="1800" dirty="0" err="1"/>
              <a:t>logistique</a:t>
            </a:r>
            <a:r>
              <a:rPr sz="1800" dirty="0"/>
              <a:t> </a:t>
            </a:r>
            <a:r>
              <a:rPr sz="1800" dirty="0" err="1"/>
              <a:t>intelligente</a:t>
            </a:r>
            <a:r>
              <a:rPr sz="1800" dirty="0"/>
              <a:t>.</a:t>
            </a:r>
          </a:p>
          <a:p>
            <a:r>
              <a:rPr sz="1800" dirty="0"/>
              <a:t>Les études de </a:t>
            </a:r>
            <a:r>
              <a:rPr sz="1800" dirty="0" err="1"/>
              <a:t>cas</a:t>
            </a:r>
            <a:r>
              <a:rPr sz="1800" dirty="0"/>
              <a:t> </a:t>
            </a:r>
            <a:r>
              <a:rPr sz="1800" dirty="0" err="1"/>
              <a:t>mentionnées</a:t>
            </a:r>
            <a:r>
              <a:rPr sz="1800" dirty="0"/>
              <a:t> </a:t>
            </a:r>
            <a:r>
              <a:rPr sz="1800" dirty="0" err="1"/>
              <a:t>comprennent</a:t>
            </a:r>
            <a:r>
              <a:rPr sz="1800" dirty="0"/>
              <a:t> les exportations </a:t>
            </a:r>
            <a:r>
              <a:rPr sz="1800" dirty="0" err="1"/>
              <a:t>agricoles</a:t>
            </a:r>
            <a:r>
              <a:rPr sz="1800" dirty="0"/>
              <a:t> du </a:t>
            </a:r>
            <a:r>
              <a:rPr sz="1800" dirty="0" err="1"/>
              <a:t>Nigéria</a:t>
            </a:r>
            <a:r>
              <a:rPr sz="1800" dirty="0"/>
              <a:t>, le Standard Gauge Railway du Kenya et les </a:t>
            </a:r>
            <a:r>
              <a:rPr sz="1800" dirty="0" err="1"/>
              <a:t>plateformes</a:t>
            </a:r>
            <a:r>
              <a:rPr sz="1800" dirty="0"/>
              <a:t> </a:t>
            </a:r>
            <a:r>
              <a:rPr sz="1800" dirty="0" err="1"/>
              <a:t>d’e-logistique</a:t>
            </a:r>
            <a:r>
              <a:rPr sz="1800" dirty="0"/>
              <a:t> du Rwanda. La conclusion </a:t>
            </a:r>
            <a:r>
              <a:rPr sz="1800" dirty="0" err="1"/>
              <a:t>principale</a:t>
            </a:r>
            <a:r>
              <a:rPr sz="1800" dirty="0"/>
              <a:t> est </a:t>
            </a:r>
            <a:r>
              <a:rPr sz="1800" dirty="0" err="1"/>
              <a:t>que</a:t>
            </a:r>
            <a:r>
              <a:rPr sz="1800" dirty="0"/>
              <a:t> </a:t>
            </a:r>
            <a:r>
              <a:rPr sz="1800" dirty="0" err="1"/>
              <a:t>l’Afrique</a:t>
            </a:r>
            <a:r>
              <a:rPr sz="1800" dirty="0"/>
              <a:t> doit passer du </a:t>
            </a:r>
            <a:r>
              <a:rPr sz="1800" dirty="0" err="1"/>
              <a:t>statut</a:t>
            </a:r>
            <a:r>
              <a:rPr sz="1800" dirty="0"/>
              <a:t> de « price taker » à </a:t>
            </a:r>
            <a:r>
              <a:rPr sz="1800" dirty="0" err="1"/>
              <a:t>celui</a:t>
            </a:r>
            <a:r>
              <a:rPr sz="1800" dirty="0"/>
              <a:t> de « price maker » </a:t>
            </a:r>
            <a:r>
              <a:rPr sz="1800" dirty="0" err="1"/>
              <a:t>en</a:t>
            </a:r>
            <a:r>
              <a:rPr sz="1800" dirty="0"/>
              <a:t> </a:t>
            </a:r>
            <a:r>
              <a:rPr sz="1800" dirty="0" err="1"/>
              <a:t>créant</a:t>
            </a:r>
            <a:r>
              <a:rPr sz="1800" dirty="0"/>
              <a:t> de la </a:t>
            </a:r>
            <a:r>
              <a:rPr sz="1800" dirty="0" err="1"/>
              <a:t>valeur</a:t>
            </a:r>
            <a:r>
              <a:rPr sz="1800" dirty="0"/>
              <a:t> par la transformation locale et </a:t>
            </a:r>
            <a:r>
              <a:rPr sz="1800" dirty="0" err="1"/>
              <a:t>en</a:t>
            </a:r>
            <a:r>
              <a:rPr sz="1800" dirty="0"/>
              <a:t> </a:t>
            </a:r>
            <a:r>
              <a:rPr sz="1800" dirty="0" err="1"/>
              <a:t>mobilisant</a:t>
            </a:r>
            <a:r>
              <a:rPr sz="1800" dirty="0"/>
              <a:t> la </a:t>
            </a:r>
            <a:r>
              <a:rPr sz="1800" dirty="0" err="1"/>
              <a:t>technologie</a:t>
            </a:r>
            <a:r>
              <a:rPr sz="1800" dirty="0"/>
              <a:t> pour </a:t>
            </a:r>
            <a:r>
              <a:rPr sz="1800" dirty="0" err="1"/>
              <a:t>garantir</a:t>
            </a:r>
            <a:r>
              <a:rPr sz="1800" dirty="0"/>
              <a:t> </a:t>
            </a:r>
            <a:r>
              <a:rPr sz="1800" dirty="0" err="1"/>
              <a:t>visibilité</a:t>
            </a:r>
            <a:r>
              <a:rPr sz="1800" dirty="0"/>
              <a:t> et </a:t>
            </a:r>
            <a:r>
              <a:rPr sz="1800" dirty="0" err="1"/>
              <a:t>rapidité</a:t>
            </a:r>
            <a:r>
              <a:rPr sz="1800" dirty="0"/>
              <a:t>. Cette </a:t>
            </a:r>
            <a:r>
              <a:rPr sz="1800" dirty="0" err="1"/>
              <a:t>évolution</a:t>
            </a:r>
            <a:r>
              <a:rPr sz="1800" dirty="0"/>
              <a:t> est </a:t>
            </a:r>
            <a:r>
              <a:rPr sz="1800" dirty="0" err="1"/>
              <a:t>largement</a:t>
            </a:r>
            <a:r>
              <a:rPr sz="1800" dirty="0"/>
              <a:t> </a:t>
            </a:r>
            <a:r>
              <a:rPr sz="1800" dirty="0" err="1"/>
              <a:t>portée</a:t>
            </a:r>
            <a:r>
              <a:rPr sz="1800" dirty="0"/>
              <a:t> par </a:t>
            </a:r>
            <a:r>
              <a:rPr sz="1800" dirty="0" err="1"/>
              <a:t>une</a:t>
            </a:r>
            <a:r>
              <a:rPr sz="1800" dirty="0"/>
              <a:t> nouvelle </a:t>
            </a:r>
            <a:r>
              <a:rPr sz="1800" dirty="0" err="1"/>
              <a:t>génération</a:t>
            </a:r>
            <a:r>
              <a:rPr sz="1800" dirty="0"/>
              <a:t> de jeunes </a:t>
            </a:r>
            <a:r>
              <a:rPr sz="1800" dirty="0" err="1"/>
              <a:t>Africains</a:t>
            </a:r>
            <a:r>
              <a:rPr sz="1800" dirty="0"/>
              <a:t> et </a:t>
            </a:r>
            <a:r>
              <a:rPr sz="1800" dirty="0" err="1"/>
              <a:t>d’entrepreneurs</a:t>
            </a:r>
            <a:r>
              <a:rPr sz="1800" dirty="0"/>
              <a:t> </a:t>
            </a:r>
            <a:r>
              <a:rPr sz="1800" dirty="0" err="1"/>
              <a:t>technologiques</a:t>
            </a:r>
            <a:r>
              <a:rPr sz="1800" dirty="0"/>
              <a:t>.</a:t>
            </a:r>
          </a:p>
        </p:txBody>
      </p:sp>
    </p:spTree>
    <p:extLst>
      <p:ext uri="{BB962C8B-B14F-4D97-AF65-F5344CB8AC3E}">
        <p14:creationId xmlns:p14="http://schemas.microsoft.com/office/powerpoint/2010/main" val="284172792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17515" y="311151"/>
            <a:ext cx="4889500" cy="717551"/>
          </a:xfrm>
        </p:spPr>
        <p:txBody>
          <a:bodyPr wrap="square">
            <a:normAutofit/>
          </a:bodyPr>
          <a:lstStyle/>
          <a:p>
            <a:r>
              <a:t>Résultats d’apprentissage</a:t>
            </a:r>
          </a:p>
        </p:txBody>
      </p:sp>
      <p:sp>
        <p:nvSpPr>
          <p:cNvPr id="3" name="Symbol zastępczy tekstu 2"/>
          <p:cNvSpPr>
            <a:spLocks noGrp="1"/>
          </p:cNvSpPr>
          <p:nvPr>
            <p:ph type="body" sz="half" idx="1"/>
          </p:nvPr>
        </p:nvSpPr>
        <p:spPr>
          <a:xfrm>
            <a:off x="255826" y="1171577"/>
            <a:ext cx="10616962" cy="5059521"/>
          </a:xfrm>
        </p:spPr>
        <p:txBody>
          <a:bodyPr wrap="square">
            <a:normAutofit/>
          </a:bodyPr>
          <a:lstStyle/>
          <a:p>
            <a:r>
              <a:rPr sz="2400" dirty="0"/>
              <a:t>À </a:t>
            </a:r>
            <a:r>
              <a:rPr sz="2400" dirty="0" err="1"/>
              <a:t>l’issue</a:t>
            </a:r>
            <a:r>
              <a:rPr sz="2400" dirty="0"/>
              <a:t> de </a:t>
            </a:r>
            <a:r>
              <a:rPr sz="2400" dirty="0" err="1"/>
              <a:t>cette</a:t>
            </a:r>
            <a:r>
              <a:rPr sz="2400" dirty="0"/>
              <a:t> </a:t>
            </a:r>
            <a:r>
              <a:rPr sz="2400" dirty="0" err="1"/>
              <a:t>tâche</a:t>
            </a:r>
            <a:r>
              <a:rPr sz="2400" dirty="0"/>
              <a:t>, </a:t>
            </a:r>
            <a:r>
              <a:rPr sz="2400" dirty="0" err="1"/>
              <a:t>l’étudiant</a:t>
            </a:r>
            <a:r>
              <a:rPr sz="2400" dirty="0"/>
              <a:t> :</a:t>
            </a:r>
          </a:p>
          <a:p>
            <a:r>
              <a:rPr sz="2400" dirty="0" err="1"/>
              <a:t>analyse</a:t>
            </a:r>
            <a:r>
              <a:rPr sz="2400" dirty="0"/>
              <a:t> </a:t>
            </a:r>
            <a:r>
              <a:rPr sz="2400" dirty="0" err="1"/>
              <a:t>l’impact</a:t>
            </a:r>
            <a:r>
              <a:rPr sz="2400" dirty="0"/>
              <a:t> des infrastructures </a:t>
            </a:r>
            <a:r>
              <a:rPr sz="2400" dirty="0" err="1"/>
              <a:t>routières</a:t>
            </a:r>
            <a:r>
              <a:rPr sz="2400" dirty="0"/>
              <a:t> et </a:t>
            </a:r>
            <a:r>
              <a:rPr sz="2400" dirty="0" err="1"/>
              <a:t>portuaires</a:t>
            </a:r>
            <a:r>
              <a:rPr sz="2400" dirty="0"/>
              <a:t> sur </a:t>
            </a:r>
            <a:r>
              <a:rPr sz="2400" dirty="0" err="1"/>
              <a:t>l’efficacité</a:t>
            </a:r>
            <a:r>
              <a:rPr sz="2400" dirty="0"/>
              <a:t> </a:t>
            </a:r>
            <a:r>
              <a:rPr sz="2400" dirty="0" err="1"/>
              <a:t>globale</a:t>
            </a:r>
            <a:r>
              <a:rPr sz="2400" dirty="0"/>
              <a:t> des </a:t>
            </a:r>
            <a:r>
              <a:rPr sz="2400" dirty="0" err="1"/>
              <a:t>chaînes</a:t>
            </a:r>
            <a:r>
              <a:rPr sz="2400" dirty="0"/>
              <a:t> </a:t>
            </a:r>
            <a:r>
              <a:rPr sz="2400" dirty="0" err="1"/>
              <a:t>d’approvisionnement</a:t>
            </a:r>
            <a:r>
              <a:rPr sz="2400" dirty="0"/>
              <a:t> </a:t>
            </a:r>
            <a:r>
              <a:rPr sz="2400" dirty="0" err="1"/>
              <a:t>régionales</a:t>
            </a:r>
            <a:r>
              <a:rPr sz="2400" dirty="0"/>
              <a:t> ;</a:t>
            </a:r>
          </a:p>
          <a:p>
            <a:r>
              <a:rPr sz="2400" dirty="0" err="1"/>
              <a:t>évalue</a:t>
            </a:r>
            <a:r>
              <a:rPr sz="2400" dirty="0"/>
              <a:t> </a:t>
            </a:r>
            <a:r>
              <a:rPr sz="2400" dirty="0" err="1"/>
              <a:t>l’adéquation</a:t>
            </a:r>
            <a:r>
              <a:rPr sz="2400" dirty="0"/>
              <a:t> de </a:t>
            </a:r>
            <a:r>
              <a:rPr sz="2400" dirty="0" err="1"/>
              <a:t>l’AIoT</a:t>
            </a:r>
            <a:r>
              <a:rPr sz="2400" dirty="0"/>
              <a:t> et des technologies de </a:t>
            </a:r>
            <a:r>
              <a:rPr sz="2400" dirty="0" err="1"/>
              <a:t>suivi</a:t>
            </a:r>
            <a:r>
              <a:rPr sz="2400" dirty="0"/>
              <a:t> intelligent dans le </a:t>
            </a:r>
            <a:r>
              <a:rPr sz="2400" dirty="0" err="1"/>
              <a:t>contexte</a:t>
            </a:r>
            <a:r>
              <a:rPr sz="2400" dirty="0"/>
              <a:t> de réseaux de transport </a:t>
            </a:r>
            <a:r>
              <a:rPr sz="2400" dirty="0" err="1"/>
              <a:t>contraints</a:t>
            </a:r>
            <a:r>
              <a:rPr sz="2400" dirty="0"/>
              <a:t> </a:t>
            </a:r>
            <a:r>
              <a:rPr sz="2400" dirty="0" err="1"/>
              <a:t>ou</a:t>
            </a:r>
            <a:r>
              <a:rPr sz="2400" dirty="0"/>
              <a:t> </a:t>
            </a:r>
            <a:r>
              <a:rPr sz="2400" dirty="0" err="1"/>
              <a:t>fragmentés</a:t>
            </a:r>
            <a:r>
              <a:rPr sz="2400" dirty="0"/>
              <a:t> ;</a:t>
            </a:r>
          </a:p>
          <a:p>
            <a:r>
              <a:rPr sz="2400" dirty="0" err="1"/>
              <a:t>identifie</a:t>
            </a:r>
            <a:r>
              <a:rPr sz="2400" dirty="0"/>
              <a:t> les obstacles </a:t>
            </a:r>
            <a:r>
              <a:rPr sz="2400" dirty="0" err="1"/>
              <a:t>réglementaires</a:t>
            </a:r>
            <a:r>
              <a:rPr sz="2400" dirty="0"/>
              <a:t> et physiques </a:t>
            </a:r>
            <a:r>
              <a:rPr sz="2400" dirty="0" err="1"/>
              <a:t>spécifiques</a:t>
            </a:r>
            <a:r>
              <a:rPr sz="2400" dirty="0"/>
              <a:t> au commerce </a:t>
            </a:r>
            <a:r>
              <a:rPr sz="2400" dirty="0" err="1"/>
              <a:t>transfrontalier</a:t>
            </a:r>
            <a:r>
              <a:rPr sz="2400" dirty="0"/>
              <a:t> dans la </a:t>
            </a:r>
            <a:r>
              <a:rPr sz="2400" dirty="0" err="1"/>
              <a:t>région</a:t>
            </a:r>
            <a:r>
              <a:rPr sz="2400" dirty="0"/>
              <a:t> </a:t>
            </a:r>
            <a:r>
              <a:rPr sz="2400" dirty="0" err="1"/>
              <a:t>subsaharienne</a:t>
            </a:r>
            <a:r>
              <a:rPr sz="2400" dirty="0"/>
              <a:t> ;</a:t>
            </a:r>
          </a:p>
          <a:p>
            <a:r>
              <a:rPr sz="2400" dirty="0"/>
              <a:t>propose des solutions de gestion </a:t>
            </a:r>
            <a:r>
              <a:rPr sz="2400" dirty="0" err="1"/>
              <a:t>réalistes</a:t>
            </a:r>
            <a:r>
              <a:rPr sz="2400" dirty="0"/>
              <a:t> pour </a:t>
            </a:r>
            <a:r>
              <a:rPr sz="2400" dirty="0" err="1"/>
              <a:t>améliorer</a:t>
            </a:r>
            <a:r>
              <a:rPr sz="2400" dirty="0"/>
              <a:t> les flux de </a:t>
            </a:r>
            <a:r>
              <a:rPr sz="2400" dirty="0" err="1"/>
              <a:t>marchandises</a:t>
            </a:r>
            <a:r>
              <a:rPr sz="2400" dirty="0"/>
              <a:t>, </a:t>
            </a:r>
            <a:r>
              <a:rPr sz="2400" dirty="0" err="1"/>
              <a:t>en</a:t>
            </a:r>
            <a:r>
              <a:rPr sz="2400" dirty="0"/>
              <a:t> </a:t>
            </a:r>
            <a:r>
              <a:rPr sz="2400" dirty="0" err="1"/>
              <a:t>cohérence</a:t>
            </a:r>
            <a:r>
              <a:rPr sz="2400" dirty="0"/>
              <a:t> avec les </a:t>
            </a:r>
            <a:r>
              <a:rPr sz="2400" dirty="0" err="1"/>
              <a:t>objectifs</a:t>
            </a:r>
            <a:r>
              <a:rPr sz="2400" dirty="0"/>
              <a:t> de </a:t>
            </a:r>
            <a:r>
              <a:rPr sz="2400" dirty="0" err="1"/>
              <a:t>l’AfCFTA</a:t>
            </a:r>
            <a:r>
              <a:rPr sz="2400" dirty="0"/>
              <a:t>.</a:t>
            </a:r>
          </a:p>
        </p:txBody>
      </p:sp>
    </p:spTree>
    <p:extLst>
      <p:ext uri="{BB962C8B-B14F-4D97-AF65-F5344CB8AC3E}">
        <p14:creationId xmlns:p14="http://schemas.microsoft.com/office/powerpoint/2010/main" val="419317392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03215" y="468313"/>
            <a:ext cx="4889500" cy="717551"/>
          </a:xfrm>
        </p:spPr>
        <p:txBody>
          <a:bodyPr wrap="square">
            <a:normAutofit/>
          </a:bodyPr>
          <a:lstStyle/>
          <a:p>
            <a:r>
              <a:t>Consignes pour les étudiants</a:t>
            </a:r>
          </a:p>
        </p:txBody>
      </p:sp>
      <p:sp>
        <p:nvSpPr>
          <p:cNvPr id="3" name="Symbol zastępczy tekstu 2"/>
          <p:cNvSpPr>
            <a:spLocks noGrp="1"/>
          </p:cNvSpPr>
          <p:nvPr>
            <p:ph type="body" sz="half" idx="1"/>
          </p:nvPr>
        </p:nvSpPr>
        <p:spPr>
          <a:xfrm>
            <a:off x="200025" y="1385888"/>
            <a:ext cx="11258549" cy="5129212"/>
          </a:xfrm>
        </p:spPr>
        <p:txBody>
          <a:bodyPr wrap="square">
            <a:noAutofit/>
          </a:bodyPr>
          <a:lstStyle/>
          <a:p>
            <a:r>
              <a:rPr sz="2000"/>
              <a:t>À partir de la vidéo et de vos connaissances d’ingénierie, réalisez les tâches suivantes :</a:t>
            </a:r>
          </a:p>
          <a:p>
            <a:r>
              <a:rPr sz="2000"/>
              <a:t>identifiez le principal problème de transport décrit dans le document qui, selon vous, a l’impact le plus critique sur le commerce dans votre région ;</a:t>
            </a:r>
          </a:p>
          <a:p>
            <a:r>
              <a:rPr sz="2000"/>
              <a:t>décrivez les causes techniques et administratives ainsi que les conséquences économiques de ce problème, en utilisant des exemples de la vidéo (p. ex. retards portuaires ou « labyrinthe » du commerce transfrontalier) ;</a:t>
            </a:r>
          </a:p>
          <a:p>
            <a:r>
              <a:rPr sz="2000"/>
              <a:t>reliez ce problème aux conditions locales en RDC, au Cameroun ou dans un autre pays subsaharien. Les obstacles mentionnés (infrastructures, réglementations) se manifestent-ils localement de la même manière ?</a:t>
            </a:r>
          </a:p>
          <a:p>
            <a:r>
              <a:rPr sz="2000"/>
              <a:t>proposez trois actions correctives ou de développement réalistes combinant l’amélioration des infrastructures physiques avec des innovations numériques de « logistique intelligente ».</a:t>
            </a:r>
          </a:p>
        </p:txBody>
      </p:sp>
    </p:spTree>
    <p:extLst>
      <p:ext uri="{BB962C8B-B14F-4D97-AF65-F5344CB8AC3E}">
        <p14:creationId xmlns:p14="http://schemas.microsoft.com/office/powerpoint/2010/main" val="4222360668"/>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31790" y="497841"/>
            <a:ext cx="8126411" cy="717551"/>
          </a:xfrm>
        </p:spPr>
        <p:txBody>
          <a:bodyPr wrap="square">
            <a:normAutofit/>
          </a:bodyPr>
          <a:lstStyle/>
          <a:p>
            <a:r>
              <a:t>Questions d’appui</a:t>
            </a:r>
          </a:p>
        </p:txBody>
      </p:sp>
      <p:sp>
        <p:nvSpPr>
          <p:cNvPr id="3" name="Symbol zastępczy tekstu 2"/>
          <p:cNvSpPr>
            <a:spLocks noGrp="1"/>
          </p:cNvSpPr>
          <p:nvPr>
            <p:ph type="body" sz="half" idx="1"/>
          </p:nvPr>
        </p:nvSpPr>
        <p:spPr>
          <a:xfrm>
            <a:off x="231777" y="1328738"/>
            <a:ext cx="10412411" cy="5300662"/>
          </a:xfrm>
        </p:spPr>
        <p:txBody>
          <a:bodyPr wrap="square">
            <a:normAutofit/>
          </a:bodyPr>
          <a:lstStyle/>
          <a:p>
            <a:r>
              <a:rPr sz="2400" dirty="0" err="1"/>
              <a:t>Pourquoi</a:t>
            </a:r>
            <a:r>
              <a:rPr sz="2400" dirty="0"/>
              <a:t> le transport de </a:t>
            </a:r>
            <a:r>
              <a:rPr sz="2400" dirty="0" err="1"/>
              <a:t>produits</a:t>
            </a:r>
            <a:r>
              <a:rPr sz="2400" dirty="0"/>
              <a:t> </a:t>
            </a:r>
            <a:r>
              <a:rPr sz="2400" dirty="0" err="1"/>
              <a:t>agricoles</a:t>
            </a:r>
            <a:r>
              <a:rPr sz="2400" dirty="0"/>
              <a:t>, </a:t>
            </a:r>
            <a:r>
              <a:rPr sz="2400" dirty="0" err="1"/>
              <a:t>comme</a:t>
            </a:r>
            <a:r>
              <a:rPr sz="2400" dirty="0"/>
              <a:t> le </a:t>
            </a:r>
            <a:r>
              <a:rPr sz="2400" dirty="0" err="1"/>
              <a:t>gingembre</a:t>
            </a:r>
            <a:r>
              <a:rPr sz="2400" dirty="0"/>
              <a:t> au </a:t>
            </a:r>
            <a:r>
              <a:rPr sz="2400" dirty="0" err="1"/>
              <a:t>Nigéria</a:t>
            </a:r>
            <a:r>
              <a:rPr sz="2400" dirty="0"/>
              <a:t>, </a:t>
            </a:r>
            <a:r>
              <a:rPr sz="2400" dirty="0" err="1"/>
              <a:t>reste</a:t>
            </a:r>
            <a:r>
              <a:rPr sz="2400" dirty="0"/>
              <a:t>-t-il </a:t>
            </a:r>
            <a:r>
              <a:rPr sz="2400" dirty="0" err="1"/>
              <a:t>souvent</a:t>
            </a:r>
            <a:r>
              <a:rPr sz="2400" dirty="0"/>
              <a:t> </a:t>
            </a:r>
            <a:r>
              <a:rPr sz="2400" dirty="0" err="1"/>
              <a:t>inefficace</a:t>
            </a:r>
            <a:r>
              <a:rPr sz="2400" dirty="0"/>
              <a:t> malgré le rang du pays </a:t>
            </a:r>
            <a:r>
              <a:rPr sz="2400" dirty="0" err="1"/>
              <a:t>parmi</a:t>
            </a:r>
            <a:r>
              <a:rPr sz="2400" dirty="0"/>
              <a:t> les premiers </a:t>
            </a:r>
            <a:r>
              <a:rPr sz="2400" dirty="0" err="1"/>
              <a:t>producteurs</a:t>
            </a:r>
            <a:r>
              <a:rPr sz="2400" dirty="0"/>
              <a:t> </a:t>
            </a:r>
            <a:r>
              <a:rPr sz="2400" dirty="0" err="1"/>
              <a:t>mondiaux</a:t>
            </a:r>
            <a:r>
              <a:rPr sz="2400" dirty="0"/>
              <a:t> ?</a:t>
            </a:r>
          </a:p>
          <a:p>
            <a:r>
              <a:rPr sz="2400" dirty="0"/>
              <a:t>Comment les </a:t>
            </a:r>
            <a:r>
              <a:rPr sz="2400" dirty="0" err="1"/>
              <a:t>partenariats</a:t>
            </a:r>
            <a:r>
              <a:rPr sz="2400" dirty="0"/>
              <a:t> </a:t>
            </a:r>
            <a:r>
              <a:rPr sz="2400" dirty="0" err="1"/>
              <a:t>technologiques</a:t>
            </a:r>
            <a:r>
              <a:rPr sz="2400" dirty="0"/>
              <a:t> (</a:t>
            </a:r>
            <a:r>
              <a:rPr sz="2400" dirty="0" err="1"/>
              <a:t>comme</a:t>
            </a:r>
            <a:r>
              <a:rPr sz="2400" dirty="0"/>
              <a:t> </a:t>
            </a:r>
            <a:r>
              <a:rPr sz="2400" dirty="0" err="1"/>
              <a:t>celui</a:t>
            </a:r>
            <a:r>
              <a:rPr sz="2400" dirty="0"/>
              <a:t> entre MTN et </a:t>
            </a:r>
            <a:r>
              <a:rPr sz="2400" dirty="0" err="1"/>
              <a:t>Powerfleet</a:t>
            </a:r>
            <a:r>
              <a:rPr sz="2400" dirty="0"/>
              <a:t>) </a:t>
            </a:r>
            <a:r>
              <a:rPr sz="2400" dirty="0" err="1"/>
              <a:t>peuvent-ils</a:t>
            </a:r>
            <a:r>
              <a:rPr sz="2400" dirty="0"/>
              <a:t> </a:t>
            </a:r>
            <a:r>
              <a:rPr sz="2400" dirty="0" err="1"/>
              <a:t>réduire</a:t>
            </a:r>
            <a:r>
              <a:rPr sz="2400" dirty="0"/>
              <a:t> </a:t>
            </a:r>
            <a:r>
              <a:rPr sz="2400" dirty="0" err="1"/>
              <a:t>l’incertitude</a:t>
            </a:r>
            <a:r>
              <a:rPr sz="2400" dirty="0"/>
              <a:t> dans les </a:t>
            </a:r>
            <a:r>
              <a:rPr sz="2400" dirty="0" err="1"/>
              <a:t>opérations</a:t>
            </a:r>
            <a:r>
              <a:rPr sz="2400" dirty="0"/>
              <a:t> de transport </a:t>
            </a:r>
            <a:r>
              <a:rPr sz="2400" dirty="0" err="1"/>
              <a:t>routier</a:t>
            </a:r>
            <a:r>
              <a:rPr sz="2400" dirty="0"/>
              <a:t> ?</a:t>
            </a:r>
          </a:p>
          <a:p>
            <a:r>
              <a:rPr sz="2400" dirty="0" err="1"/>
              <a:t>Quelles</a:t>
            </a:r>
            <a:r>
              <a:rPr sz="2400" dirty="0"/>
              <a:t> </a:t>
            </a:r>
            <a:r>
              <a:rPr sz="2400" dirty="0" err="1"/>
              <a:t>sont</a:t>
            </a:r>
            <a:r>
              <a:rPr sz="2400" dirty="0"/>
              <a:t> les </a:t>
            </a:r>
            <a:r>
              <a:rPr sz="2400" dirty="0" err="1"/>
              <a:t>limites</a:t>
            </a:r>
            <a:r>
              <a:rPr sz="2400" dirty="0"/>
              <a:t> de la mise </a:t>
            </a:r>
            <a:r>
              <a:rPr sz="2400" dirty="0" err="1"/>
              <a:t>en</a:t>
            </a:r>
            <a:r>
              <a:rPr sz="2400" dirty="0"/>
              <a:t> </a:t>
            </a:r>
            <a:r>
              <a:rPr sz="2400" dirty="0" err="1"/>
              <a:t>œuvre</a:t>
            </a:r>
            <a:r>
              <a:rPr sz="2400" dirty="0"/>
              <a:t> de </a:t>
            </a:r>
            <a:r>
              <a:rPr sz="2400" dirty="0" err="1"/>
              <a:t>systèmes</a:t>
            </a:r>
            <a:r>
              <a:rPr sz="2400" dirty="0"/>
              <a:t> de </a:t>
            </a:r>
            <a:r>
              <a:rPr sz="2400" dirty="0" err="1"/>
              <a:t>suivi</a:t>
            </a:r>
            <a:r>
              <a:rPr sz="2400" dirty="0"/>
              <a:t> </a:t>
            </a:r>
            <a:r>
              <a:rPr sz="2400" dirty="0" err="1"/>
              <a:t>en</a:t>
            </a:r>
            <a:r>
              <a:rPr sz="2400" dirty="0"/>
              <a:t> temps </a:t>
            </a:r>
            <a:r>
              <a:rPr sz="2400" dirty="0" err="1"/>
              <a:t>réel</a:t>
            </a:r>
            <a:r>
              <a:rPr sz="2400" dirty="0"/>
              <a:t> dans les zones </a:t>
            </a:r>
            <a:r>
              <a:rPr sz="2400" dirty="0" err="1"/>
              <a:t>où</a:t>
            </a:r>
            <a:r>
              <a:rPr sz="2400" dirty="0"/>
              <a:t> la couverture de </a:t>
            </a:r>
            <a:r>
              <a:rPr sz="2400" dirty="0" err="1"/>
              <a:t>télécommunications</a:t>
            </a:r>
            <a:r>
              <a:rPr sz="2400" dirty="0"/>
              <a:t> est </a:t>
            </a:r>
            <a:r>
              <a:rPr sz="2400" dirty="0" err="1"/>
              <a:t>faible</a:t>
            </a:r>
            <a:r>
              <a:rPr sz="2400" dirty="0"/>
              <a:t> </a:t>
            </a:r>
            <a:r>
              <a:rPr sz="2400" dirty="0" err="1"/>
              <a:t>ou</a:t>
            </a:r>
            <a:r>
              <a:rPr sz="2400" dirty="0"/>
              <a:t> </a:t>
            </a:r>
            <a:r>
              <a:rPr sz="2400" dirty="0" err="1"/>
              <a:t>irrégulière</a:t>
            </a:r>
            <a:r>
              <a:rPr sz="2400" dirty="0"/>
              <a:t> ?</a:t>
            </a:r>
          </a:p>
          <a:p>
            <a:r>
              <a:rPr sz="2400" dirty="0"/>
              <a:t>Comment de grands </a:t>
            </a:r>
            <a:r>
              <a:rPr sz="2400" dirty="0" err="1"/>
              <a:t>projets</a:t>
            </a:r>
            <a:r>
              <a:rPr sz="2400" dirty="0"/>
              <a:t> </a:t>
            </a:r>
            <a:r>
              <a:rPr sz="2400" dirty="0" err="1"/>
              <a:t>ferroviaires</a:t>
            </a:r>
            <a:r>
              <a:rPr sz="2400" dirty="0"/>
              <a:t> (</a:t>
            </a:r>
            <a:r>
              <a:rPr sz="2400" dirty="0" err="1"/>
              <a:t>comme</a:t>
            </a:r>
            <a:r>
              <a:rPr sz="2400" dirty="0"/>
              <a:t> le Standard Gauge Railway du Kenya) </a:t>
            </a:r>
            <a:r>
              <a:rPr sz="2400" dirty="0" err="1"/>
              <a:t>peuvent-ils</a:t>
            </a:r>
            <a:r>
              <a:rPr sz="2400" dirty="0"/>
              <a:t> </a:t>
            </a:r>
            <a:r>
              <a:rPr sz="2400" dirty="0" err="1"/>
              <a:t>réduire</a:t>
            </a:r>
            <a:r>
              <a:rPr sz="2400" dirty="0"/>
              <a:t> la congestion </a:t>
            </a:r>
            <a:r>
              <a:rPr sz="2400" dirty="0" err="1"/>
              <a:t>routière</a:t>
            </a:r>
            <a:r>
              <a:rPr sz="2400" dirty="0"/>
              <a:t>, et </a:t>
            </a:r>
            <a:r>
              <a:rPr sz="2400" dirty="0" err="1"/>
              <a:t>quels</a:t>
            </a:r>
            <a:r>
              <a:rPr sz="2400" dirty="0"/>
              <a:t> </a:t>
            </a:r>
            <a:r>
              <a:rPr sz="2400" dirty="0" err="1"/>
              <a:t>sont</a:t>
            </a:r>
            <a:r>
              <a:rPr sz="2400" dirty="0"/>
              <a:t> les </a:t>
            </a:r>
            <a:r>
              <a:rPr sz="2400" dirty="0" err="1"/>
              <a:t>défis</a:t>
            </a:r>
            <a:r>
              <a:rPr sz="2400" dirty="0"/>
              <a:t> de </a:t>
            </a:r>
            <a:r>
              <a:rPr sz="2400" dirty="0" err="1"/>
              <a:t>l’intégration</a:t>
            </a:r>
            <a:r>
              <a:rPr sz="2400" dirty="0"/>
              <a:t> </a:t>
            </a:r>
            <a:r>
              <a:rPr sz="2400" dirty="0" err="1"/>
              <a:t>intermodale</a:t>
            </a:r>
            <a:r>
              <a:rPr sz="2400" dirty="0"/>
              <a:t> ?</a:t>
            </a:r>
          </a:p>
        </p:txBody>
      </p:sp>
    </p:spTree>
    <p:extLst>
      <p:ext uri="{BB962C8B-B14F-4D97-AF65-F5344CB8AC3E}">
        <p14:creationId xmlns:p14="http://schemas.microsoft.com/office/powerpoint/2010/main" val="1022698191"/>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FA390C33-C32E-4212-8A97-17D59ED183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47AD314-B10E-4340-A248-24F331000CAD}">
  <ds:schemaRefs>
    <ds:schemaRef ds:uri="http://schemas.microsoft.com/sharepoint/v3/contenttype/forms"/>
  </ds:schemaRefs>
</ds:datastoreItem>
</file>

<file path=customXml/itemProps3.xml><?xml version="1.0" encoding="utf-8"?>
<ds:datastoreItem xmlns:ds="http://schemas.openxmlformats.org/officeDocument/2006/customXml" ds:itemID="{EB0D354D-ECD0-43B2-94F9-B7028980A324}">
  <ds:schemaRefs>
    <ds:schemaRef ds:uri="http://schemas.microsoft.com/office/2006/metadata/properties"/>
    <ds:schemaRef ds:uri="597320a7-26c9-4ada-a5d3-9ce4cfbbe2be"/>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d7c2d7e5-d637-40e7-a03d-32f79b35a394"/>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Ramka</Template>
  <TotalTime>6882</TotalTime>
  <Words>1227</Words>
  <Application>Microsoft Office PowerPoint</Application>
  <PresentationFormat>Widescreen</PresentationFormat>
  <Paragraphs>93</Paragraphs>
  <Slides>14</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Arial Rounded MT Bold</vt:lpstr>
      <vt:lpstr>Calibri</vt:lpstr>
      <vt:lpstr>Helvetica Neue</vt:lpstr>
      <vt:lpstr>Helvetica Neue Medium</vt:lpstr>
      <vt:lpstr>Montserrat Regular</vt:lpstr>
      <vt:lpstr>21_BasicWhite</vt:lpstr>
      <vt:lpstr>Études de cas africaines en logistique et chaînes d’approvisionnement</vt:lpstr>
      <vt:lpstr>Road Transportation Systems Engineering Development in the Sub-Saharan Africa – Modern EU Master Programme &amp; Capacity Building</vt:lpstr>
      <vt:lpstr>PowerPoint Presentation</vt:lpstr>
      <vt:lpstr>PowerPoint Presentation</vt:lpstr>
      <vt:lpstr>PowerPoint Presentation</vt:lpstr>
      <vt:lpstr>Résumé de la vidéo</vt:lpstr>
      <vt:lpstr>Résultats d’apprentissage</vt:lpstr>
      <vt:lpstr>Consignes pour les étudiants</vt:lpstr>
      <vt:lpstr>Questions d’appui</vt:lpstr>
      <vt:lpstr>Questions d’appui</vt:lpstr>
      <vt:lpstr>Résultats attendus</vt:lpstr>
      <vt:lpstr>Critères d’évaluation</vt:lpstr>
      <vt:lpstr>Brève description pour les étudiants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WP3.05.2.1_INTRODUCTION TO DISTRIBUTION_part 3</dc:title>
  <dc:creator>Konto Microsoft</dc:creator>
  <cp:lastModifiedBy>Wojciech Kustra</cp:lastModifiedBy>
  <cp:revision>193</cp:revision>
  <dcterms:created xsi:type="dcterms:W3CDTF">2026-01-05T11:08:08Z</dcterms:created>
  <dcterms:modified xsi:type="dcterms:W3CDTF">2026-06-06T18:12:06Z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