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tiff" ContentType="image/tif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3.xml" ContentType="application/vnd.openxmlformats-officedocument.theme+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4.xml" ContentType="application/vnd.openxmlformats-officedocument.theme+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5.xml" ContentType="application/vnd.openxmlformats-officedocument.theme+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theme/theme8.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 id="2147483689" r:id="rId5"/>
    <p:sldMasterId id="2147483697" r:id="rId6"/>
    <p:sldMasterId id="2147483703" r:id="rId7"/>
    <p:sldMasterId id="2147483714" r:id="rId8"/>
    <p:sldMasterId id="2147483720" r:id="rId9"/>
  </p:sldMasterIdLst>
  <p:notesMasterIdLst>
    <p:notesMasterId r:id="rId72"/>
  </p:notesMasterIdLst>
  <p:handoutMasterIdLst>
    <p:handoutMasterId r:id="rId73"/>
  </p:handoutMasterIdLst>
  <p:sldIdLst>
    <p:sldId id="306" r:id="rId10"/>
    <p:sldId id="661" r:id="rId11"/>
    <p:sldId id="458" r:id="rId12"/>
    <p:sldId id="585" r:id="rId13"/>
    <p:sldId id="576" r:id="rId14"/>
    <p:sldId id="584" r:id="rId15"/>
    <p:sldId id="575" r:id="rId16"/>
    <p:sldId id="617" r:id="rId17"/>
    <p:sldId id="569" r:id="rId18"/>
    <p:sldId id="389" r:id="rId19"/>
    <p:sldId id="319" r:id="rId20"/>
    <p:sldId id="365" r:id="rId21"/>
    <p:sldId id="487" r:id="rId22"/>
    <p:sldId id="366" r:id="rId23"/>
    <p:sldId id="352" r:id="rId24"/>
    <p:sldId id="368" r:id="rId25"/>
    <p:sldId id="354" r:id="rId26"/>
    <p:sldId id="488" r:id="rId27"/>
    <p:sldId id="364" r:id="rId28"/>
    <p:sldId id="588" r:id="rId29"/>
    <p:sldId id="616" r:id="rId30"/>
    <p:sldId id="618" r:id="rId31"/>
    <p:sldId id="619" r:id="rId32"/>
    <p:sldId id="620" r:id="rId33"/>
    <p:sldId id="621" r:id="rId34"/>
    <p:sldId id="622" r:id="rId35"/>
    <p:sldId id="623" r:id="rId36"/>
    <p:sldId id="624" r:id="rId37"/>
    <p:sldId id="625" r:id="rId38"/>
    <p:sldId id="626" r:id="rId39"/>
    <p:sldId id="627" r:id="rId40"/>
    <p:sldId id="629" r:id="rId41"/>
    <p:sldId id="632" r:id="rId42"/>
    <p:sldId id="643" r:id="rId43"/>
    <p:sldId id="631" r:id="rId44"/>
    <p:sldId id="644" r:id="rId45"/>
    <p:sldId id="645" r:id="rId46"/>
    <p:sldId id="646" r:id="rId47"/>
    <p:sldId id="647" r:id="rId48"/>
    <p:sldId id="648" r:id="rId49"/>
    <p:sldId id="649" r:id="rId50"/>
    <p:sldId id="633" r:id="rId51"/>
    <p:sldId id="634" r:id="rId52"/>
    <p:sldId id="650" r:id="rId53"/>
    <p:sldId id="651" r:id="rId54"/>
    <p:sldId id="636" r:id="rId55"/>
    <p:sldId id="652" r:id="rId56"/>
    <p:sldId id="653" r:id="rId57"/>
    <p:sldId id="654" r:id="rId58"/>
    <p:sldId id="655" r:id="rId59"/>
    <p:sldId id="656" r:id="rId60"/>
    <p:sldId id="657" r:id="rId61"/>
    <p:sldId id="637" r:id="rId62"/>
    <p:sldId id="638" r:id="rId63"/>
    <p:sldId id="658" r:id="rId64"/>
    <p:sldId id="659" r:id="rId65"/>
    <p:sldId id="660" r:id="rId66"/>
    <p:sldId id="641" r:id="rId67"/>
    <p:sldId id="642" r:id="rId68"/>
    <p:sldId id="479" r:id="rId69"/>
    <p:sldId id="480" r:id="rId70"/>
    <p:sldId id="490" r:id="rId71"/>
  </p:sldIdLst>
  <p:sldSz cx="12192000" cy="6858000"/>
  <p:notesSz cx="6858000" cy="9144000"/>
  <p:defaultTex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7E8FA"/>
    <a:srgbClr val="FD001F"/>
    <a:srgbClr val="F78722"/>
    <a:srgbClr val="B51600"/>
    <a:srgbClr val="890F00"/>
    <a:srgbClr val="EE230C"/>
    <a:srgbClr val="F26211"/>
    <a:srgbClr val="B4351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F3AFBB2-6785-4C20-970A-111526238E23}" v="1" dt="2026-05-10T11:55:21.779"/>
  </p1510:revLst>
</p1510:revInfo>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381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381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Row>
  </a:tblStyle>
  <a:tblStyle styleId="{C7B018BB-80A7-4F77-B60F-C8B233D01FF8}" styleName="">
    <a:tblBg/>
    <a:wholeTbl>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25400" cap="flat">
              <a:solidFill>
                <a:srgbClr val="000000"/>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firstCol>
    <a:lastRow>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lastRow>
    <a:firstRow>
      <a:tcTxStyle b="on"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solidFill>
            <a:schemeClr val="accent1">
              <a:lumOff val="16847"/>
            </a:schemeClr>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838383"/>
              </a:solidFill>
              <a:prstDash val="solid"/>
              <a:miter lim="400000"/>
            </a:ln>
          </a:left>
          <a:right>
            <a:ln w="12700" cap="flat">
              <a:solidFill>
                <a:srgbClr val="838383"/>
              </a:solidFill>
              <a:prstDash val="solid"/>
              <a:miter lim="400000"/>
            </a:ln>
          </a:right>
          <a:top>
            <a:ln w="12700" cap="flat">
              <a:solidFill>
                <a:srgbClr val="838383"/>
              </a:solidFill>
              <a:prstDash val="solid"/>
              <a:miter lim="400000"/>
            </a:ln>
          </a:top>
          <a:bottom>
            <a:ln w="12700" cap="flat">
              <a:solidFill>
                <a:srgbClr val="838383"/>
              </a:solidFill>
              <a:prstDash val="solid"/>
              <a:miter lim="400000"/>
            </a:ln>
          </a:bottom>
          <a:insideH>
            <a:ln w="12700" cap="flat">
              <a:solidFill>
                <a:srgbClr val="838383"/>
              </a:solidFill>
              <a:prstDash val="solid"/>
              <a:miter lim="400000"/>
            </a:ln>
          </a:insideH>
          <a:insideV>
            <a:ln w="12700" cap="flat">
              <a:solidFill>
                <a:srgbClr val="838383"/>
              </a:solidFill>
              <a:prstDash val="solid"/>
              <a:miter lim="400000"/>
            </a:ln>
          </a:insideV>
        </a:tcBdr>
        <a:fill>
          <a:noFill/>
        </a:fill>
      </a:tcStyle>
    </a:wholeTbl>
    <a:band2H>
      <a:tcTxStyle/>
      <a:tcStyle>
        <a:tcBdr/>
        <a:fill>
          <a:solidFill>
            <a:srgbClr val="EDEEEE"/>
          </a:solidFill>
        </a:fill>
      </a:tcStyle>
    </a:band2H>
    <a:firstCol>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808080"/>
              </a:solidFill>
              <a:prstDash val="solid"/>
              <a:miter lim="400000"/>
            </a:ln>
          </a:right>
          <a:top>
            <a:ln w="12700" cap="flat">
              <a:solidFill>
                <a:srgbClr val="808080"/>
              </a:solidFill>
              <a:prstDash val="solid"/>
              <a:miter lim="400000"/>
            </a:ln>
          </a:top>
          <a:bottom>
            <a:ln w="12700" cap="flat">
              <a:solidFill>
                <a:srgbClr val="808080"/>
              </a:solidFill>
              <a:prstDash val="solid"/>
              <a:miter lim="400000"/>
            </a:ln>
          </a:bottom>
          <a:insideH>
            <a:ln w="12700" cap="flat">
              <a:solidFill>
                <a:srgbClr val="808080"/>
              </a:solidFill>
              <a:prstDash val="solid"/>
              <a:miter lim="400000"/>
            </a:ln>
          </a:insideH>
          <a:insideV>
            <a:ln w="12700" cap="flat">
              <a:solidFill>
                <a:srgbClr val="808080"/>
              </a:solidFill>
              <a:prstDash val="solid"/>
              <a:miter lim="400000"/>
            </a:ln>
          </a:insideV>
        </a:tcBdr>
        <a:fill>
          <a:solidFill>
            <a:srgbClr val="88FA4F"/>
          </a:solidFill>
        </a:fill>
      </a:tcStyle>
    </a:firstCol>
    <a:lastRow>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chemeClr val="accent3"/>
              </a:solidFill>
              <a:prstDash val="solid"/>
              <a:miter lim="400000"/>
            </a:ln>
          </a:top>
          <a:bottom>
            <a:ln w="12700" cap="flat">
              <a:solidFill>
                <a:srgbClr val="4D4D4D"/>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4D4D4D"/>
              </a:solidFill>
              <a:prstDash val="solid"/>
              <a:miter lim="400000"/>
            </a:ln>
          </a:right>
          <a:top>
            <a:ln w="12700" cap="flat">
              <a:solidFill>
                <a:srgbClr val="4D4D4D"/>
              </a:solidFill>
              <a:prstDash val="solid"/>
              <a:miter lim="400000"/>
            </a:ln>
          </a:top>
          <a:bottom>
            <a:ln w="12700" cap="flat">
              <a:solidFill>
                <a:srgbClr val="4D4D4D"/>
              </a:solidFill>
              <a:prstDash val="solid"/>
              <a:miter lim="400000"/>
            </a:ln>
          </a:bottom>
          <a:insideH>
            <a:ln w="12700" cap="flat">
              <a:solidFill>
                <a:srgbClr val="4D4D4D"/>
              </a:solidFill>
              <a:prstDash val="solid"/>
              <a:miter lim="400000"/>
            </a:ln>
          </a:insideH>
          <a:insideV>
            <a:ln w="12700" cap="flat">
              <a:solidFill>
                <a:srgbClr val="4D4D4D"/>
              </a:solidFill>
              <a:prstDash val="solid"/>
              <a:miter lim="400000"/>
            </a:ln>
          </a:insideV>
        </a:tcBdr>
        <a:fill>
          <a:solidFill>
            <a:srgbClr val="60D937"/>
          </a:solidFill>
        </a:fill>
      </a:tcStyle>
    </a:firstRow>
  </a:tblStyle>
  <a:tblStyle styleId="{CF821DB8-F4EB-4A41-A1BA-3FCAFE7338EE}" styleName="">
    <a:tblBg/>
    <a:wholeTbl>
      <a:tcTxStyle b="off" i="off">
        <a:fontRef idx="minor">
          <a:srgbClr val="000000"/>
        </a:fontRef>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wholeTbl>
    <a:band2H>
      <a:tcTxStyle/>
      <a:tcStyle>
        <a:tcBdr/>
        <a:fill>
          <a:solidFill>
            <a:schemeClr val="accent4">
              <a:hueOff val="348544"/>
              <a:lumOff val="7139"/>
            </a:schemeClr>
          </a:solidFill>
        </a:fill>
      </a:tcStyle>
    </a:band2H>
    <a:firstCol>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8BB00"/>
          </a:solidFill>
        </a:fill>
      </a:tcStyle>
    </a:firstCol>
    <a:la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38100" cap="flat">
              <a:solidFill>
                <a:srgbClr val="F8BA00"/>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lastRow>
    <a:fir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F9400"/>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464646"/>
              </a:solidFill>
              <a:prstDash val="solid"/>
              <a:miter lim="400000"/>
            </a:ln>
          </a:left>
          <a:right>
            <a:ln w="12700" cap="flat">
              <a:solidFill>
                <a:srgbClr val="464646"/>
              </a:solidFill>
              <a:prstDash val="solid"/>
              <a:miter lim="400000"/>
            </a:ln>
          </a:right>
          <a:top>
            <a:ln w="12700" cap="flat">
              <a:solidFill>
                <a:srgbClr val="464646"/>
              </a:solidFill>
              <a:prstDash val="solid"/>
              <a:miter lim="400000"/>
            </a:ln>
          </a:top>
          <a:bottom>
            <a:ln w="12700" cap="flat">
              <a:solidFill>
                <a:srgbClr val="464646"/>
              </a:solidFill>
              <a:prstDash val="solid"/>
              <a:miter lim="400000"/>
            </a:ln>
          </a:bottom>
          <a:insideH>
            <a:ln w="12700" cap="flat">
              <a:solidFill>
                <a:srgbClr val="464646"/>
              </a:solidFill>
              <a:prstDash val="solid"/>
              <a:miter lim="400000"/>
            </a:ln>
          </a:insideH>
          <a:insideV>
            <a:ln w="12700" cap="flat">
              <a:solidFill>
                <a:srgbClr val="464646"/>
              </a:solidFill>
              <a:prstDash val="solid"/>
              <a:miter lim="400000"/>
            </a:ln>
          </a:insideV>
        </a:tcBdr>
        <a:fill>
          <a:noFill/>
        </a:fill>
      </a:tcStyle>
    </a:wholeTbl>
    <a:band2H>
      <a:tcTxStyle/>
      <a:tcStyle>
        <a:tcBdr/>
        <a:fill>
          <a:solidFill>
            <a:srgbClr val="D4D5D5"/>
          </a:solidFill>
        </a:fill>
      </a:tcStyle>
    </a:band2H>
    <a:firstCol>
      <a:tcTxStyle b="on" i="off">
        <a:fontRef idx="minor">
          <a:srgbClr val="FFFFFF"/>
        </a:fontRef>
        <a:srgbClr val="FFFFFF"/>
      </a:tcTxStyle>
      <a:tcStyle>
        <a:tcBdr>
          <a:left>
            <a:ln w="12700" cap="flat">
              <a:solidFill>
                <a:srgbClr val="5E5E5E"/>
              </a:solidFill>
              <a:prstDash val="solid"/>
              <a:miter lim="400000"/>
            </a:ln>
          </a:left>
          <a:right>
            <a:ln w="12700" cap="flat">
              <a:solidFill>
                <a:srgbClr val="A6AAA9"/>
              </a:solidFill>
              <a:prstDash val="solid"/>
              <a:miter lim="400000"/>
            </a:ln>
          </a:right>
          <a:top>
            <a:ln w="12700" cap="flat">
              <a:solidFill>
                <a:srgbClr val="C3C3C3"/>
              </a:solidFill>
              <a:prstDash val="solid"/>
              <a:miter lim="400000"/>
            </a:ln>
          </a:top>
          <a:bottom>
            <a:ln w="12700" cap="flat">
              <a:solidFill>
                <a:srgbClr val="C3C3C3"/>
              </a:solidFill>
              <a:prstDash val="solid"/>
              <a:miter lim="400000"/>
            </a:ln>
          </a:bottom>
          <a:insideH>
            <a:ln w="12700" cap="flat">
              <a:solidFill>
                <a:srgbClr val="C3C3C3"/>
              </a:solidFill>
              <a:prstDash val="solid"/>
              <a:miter lim="400000"/>
            </a:ln>
          </a:insideH>
          <a:insideV>
            <a:ln w="12700" cap="flat">
              <a:solidFill>
                <a:srgbClr val="C3C3C3"/>
              </a:solidFill>
              <a:prstDash val="solid"/>
              <a:miter lim="400000"/>
            </a:ln>
          </a:insideV>
        </a:tcBdr>
        <a:fill>
          <a:solidFill>
            <a:srgbClr val="CB2A7B"/>
          </a:solidFill>
        </a:fill>
      </a:tcStyle>
    </a:firstCol>
    <a:lastRow>
      <a:tcTxStyle b="on" i="off">
        <a:fontRef idx="minor">
          <a:srgbClr val="000000"/>
        </a:fontRef>
        <a:srgbClr val="000000"/>
      </a:tcTxStyle>
      <a:tcStyle>
        <a:tcBdr>
          <a:left>
            <a:ln w="12700" cap="flat">
              <a:solidFill>
                <a:srgbClr val="5E5E5E"/>
              </a:solidFill>
              <a:prstDash val="solid"/>
              <a:miter lim="400000"/>
            </a:ln>
          </a:left>
          <a:right>
            <a:ln w="12700" cap="flat">
              <a:solidFill>
                <a:srgbClr val="5E5E5E"/>
              </a:solidFill>
              <a:prstDash val="solid"/>
              <a:miter lim="400000"/>
            </a:ln>
          </a:right>
          <a:top>
            <a:ln w="38100" cap="flat">
              <a:solidFill>
                <a:srgbClr val="CB297B"/>
              </a:solidFill>
              <a:prstDash val="solid"/>
              <a:miter lim="400000"/>
            </a:ln>
          </a:top>
          <a:bottom>
            <a:ln w="12700" cap="flat">
              <a:solidFill>
                <a:srgbClr val="5E5E5E"/>
              </a:solidFill>
              <a:prstDash val="solid"/>
              <a:miter lim="400000"/>
            </a:ln>
          </a:bottom>
          <a:insideH>
            <a:ln w="12700" cap="flat">
              <a:solidFill>
                <a:srgbClr val="5E5E5E"/>
              </a:solidFill>
              <a:prstDash val="solid"/>
              <a:miter lim="400000"/>
            </a:ln>
          </a:insideH>
          <a:insideV>
            <a:ln w="12700" cap="flat">
              <a:solidFill>
                <a:srgbClr val="5E5E5E"/>
              </a:solidFill>
              <a:prstDash val="solid"/>
              <a:miter lim="400000"/>
            </a:ln>
          </a:insideV>
        </a:tcBdr>
        <a:fill>
          <a:solidFill>
            <a:srgbClr val="FFFFFF"/>
          </a:solidFill>
        </a:fill>
      </a:tcStyle>
    </a:lastRow>
    <a:firstRow>
      <a:tcTxStyle b="on" i="off">
        <a:fontRef idx="minor">
          <a:srgbClr val="FFFFFF"/>
        </a:fontRef>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5E5E5E"/>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991A5F"/>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wholeTbl>
    <a:band2H>
      <a:tcTxStyle/>
      <a:tcStyle>
        <a:tcBdr/>
        <a:fill>
          <a:solidFill>
            <a:srgbClr val="EDEEEE"/>
          </a:solidFill>
        </a:fill>
      </a:tcStyle>
    </a:band2H>
    <a:firstCol>
      <a:tcTxStyle b="on" i="off">
        <a:fontRef idx="minor">
          <a:srgbClr val="000000"/>
        </a:fontRef>
        <a:srgbClr val="000000"/>
      </a:tcTxStyle>
      <a:tcStyle>
        <a:tcBdr>
          <a:left>
            <a:ln w="12700" cap="flat">
              <a:solidFill>
                <a:srgbClr val="6C6C6C"/>
              </a:solidFill>
              <a:prstDash val="solid"/>
              <a:miter lim="400000"/>
            </a:ln>
          </a:left>
          <a:right>
            <a:ln w="254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25400" cap="flat">
              <a:solidFill>
                <a:srgbClr val="000000"/>
              </a:solidFill>
              <a:prstDash val="solid"/>
              <a:miter lim="400000"/>
            </a:ln>
          </a:top>
          <a:bottom>
            <a:ln w="12700" cap="flat">
              <a:solidFill>
                <a:srgbClr val="6C6C6C"/>
              </a:solidFill>
              <a:prstDash val="solid"/>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6C6C6C"/>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D6DCE0"/>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8202"/>
    <p:restoredTop sz="96538" autoAdjust="0"/>
  </p:normalViewPr>
  <p:slideViewPr>
    <p:cSldViewPr snapToGrid="0">
      <p:cViewPr varScale="1">
        <p:scale>
          <a:sx n="139" d="100"/>
          <a:sy n="139" d="100"/>
        </p:scale>
        <p:origin x="138" y="270"/>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17.xml"/><Relationship Id="rId21" Type="http://schemas.openxmlformats.org/officeDocument/2006/relationships/slide" Target="slides/slide12.xml"/><Relationship Id="rId42" Type="http://schemas.openxmlformats.org/officeDocument/2006/relationships/slide" Target="slides/slide33.xml"/><Relationship Id="rId47" Type="http://schemas.openxmlformats.org/officeDocument/2006/relationships/slide" Target="slides/slide38.xml"/><Relationship Id="rId63" Type="http://schemas.openxmlformats.org/officeDocument/2006/relationships/slide" Target="slides/slide54.xml"/><Relationship Id="rId68" Type="http://schemas.openxmlformats.org/officeDocument/2006/relationships/slide" Target="slides/slide59.xml"/><Relationship Id="rId16" Type="http://schemas.openxmlformats.org/officeDocument/2006/relationships/slide" Target="slides/slide7.xml"/><Relationship Id="rId11" Type="http://schemas.openxmlformats.org/officeDocument/2006/relationships/slide" Target="slides/slide2.xml"/><Relationship Id="rId24" Type="http://schemas.openxmlformats.org/officeDocument/2006/relationships/slide" Target="slides/slide15.xml"/><Relationship Id="rId32" Type="http://schemas.openxmlformats.org/officeDocument/2006/relationships/slide" Target="slides/slide23.xml"/><Relationship Id="rId37" Type="http://schemas.openxmlformats.org/officeDocument/2006/relationships/slide" Target="slides/slide28.xml"/><Relationship Id="rId40" Type="http://schemas.openxmlformats.org/officeDocument/2006/relationships/slide" Target="slides/slide31.xml"/><Relationship Id="rId45" Type="http://schemas.openxmlformats.org/officeDocument/2006/relationships/slide" Target="slides/slide36.xml"/><Relationship Id="rId53" Type="http://schemas.openxmlformats.org/officeDocument/2006/relationships/slide" Target="slides/slide44.xml"/><Relationship Id="rId58" Type="http://schemas.openxmlformats.org/officeDocument/2006/relationships/slide" Target="slides/slide49.xml"/><Relationship Id="rId66" Type="http://schemas.openxmlformats.org/officeDocument/2006/relationships/slide" Target="slides/slide57.xml"/><Relationship Id="rId74" Type="http://schemas.openxmlformats.org/officeDocument/2006/relationships/presProps" Target="presProps.xml"/><Relationship Id="rId79" Type="http://schemas.microsoft.com/office/2015/10/relationships/revisionInfo" Target="revisionInfo.xml"/><Relationship Id="rId5" Type="http://schemas.openxmlformats.org/officeDocument/2006/relationships/slideMaster" Target="slideMasters/slideMaster2.xml"/><Relationship Id="rId61" Type="http://schemas.openxmlformats.org/officeDocument/2006/relationships/slide" Target="slides/slide52.xml"/><Relationship Id="rId19" Type="http://schemas.openxmlformats.org/officeDocument/2006/relationships/slide" Target="slides/slide10.xml"/><Relationship Id="rId14" Type="http://schemas.openxmlformats.org/officeDocument/2006/relationships/slide" Target="slides/slide5.xml"/><Relationship Id="rId22" Type="http://schemas.openxmlformats.org/officeDocument/2006/relationships/slide" Target="slides/slide13.xml"/><Relationship Id="rId27" Type="http://schemas.openxmlformats.org/officeDocument/2006/relationships/slide" Target="slides/slide18.xml"/><Relationship Id="rId30" Type="http://schemas.openxmlformats.org/officeDocument/2006/relationships/slide" Target="slides/slide21.xml"/><Relationship Id="rId35" Type="http://schemas.openxmlformats.org/officeDocument/2006/relationships/slide" Target="slides/slide26.xml"/><Relationship Id="rId43" Type="http://schemas.openxmlformats.org/officeDocument/2006/relationships/slide" Target="slides/slide34.xml"/><Relationship Id="rId48" Type="http://schemas.openxmlformats.org/officeDocument/2006/relationships/slide" Target="slides/slide39.xml"/><Relationship Id="rId56" Type="http://schemas.openxmlformats.org/officeDocument/2006/relationships/slide" Target="slides/slide47.xml"/><Relationship Id="rId64" Type="http://schemas.openxmlformats.org/officeDocument/2006/relationships/slide" Target="slides/slide55.xml"/><Relationship Id="rId69" Type="http://schemas.openxmlformats.org/officeDocument/2006/relationships/slide" Target="slides/slide60.xml"/><Relationship Id="rId77" Type="http://schemas.openxmlformats.org/officeDocument/2006/relationships/tableStyles" Target="tableStyles.xml"/><Relationship Id="rId8" Type="http://schemas.openxmlformats.org/officeDocument/2006/relationships/slideMaster" Target="slideMasters/slideMaster5.xml"/><Relationship Id="rId51" Type="http://schemas.openxmlformats.org/officeDocument/2006/relationships/slide" Target="slides/slide42.xml"/><Relationship Id="rId72" Type="http://schemas.openxmlformats.org/officeDocument/2006/relationships/notesMaster" Target="notesMasters/notesMaster1.xml"/><Relationship Id="rId3" Type="http://schemas.openxmlformats.org/officeDocument/2006/relationships/customXml" Target="../customXml/item3.xml"/><Relationship Id="rId12" Type="http://schemas.openxmlformats.org/officeDocument/2006/relationships/slide" Target="slides/slide3.xml"/><Relationship Id="rId17" Type="http://schemas.openxmlformats.org/officeDocument/2006/relationships/slide" Target="slides/slide8.xml"/><Relationship Id="rId25" Type="http://schemas.openxmlformats.org/officeDocument/2006/relationships/slide" Target="slides/slide16.xml"/><Relationship Id="rId33" Type="http://schemas.openxmlformats.org/officeDocument/2006/relationships/slide" Target="slides/slide24.xml"/><Relationship Id="rId38" Type="http://schemas.openxmlformats.org/officeDocument/2006/relationships/slide" Target="slides/slide29.xml"/><Relationship Id="rId46" Type="http://schemas.openxmlformats.org/officeDocument/2006/relationships/slide" Target="slides/slide37.xml"/><Relationship Id="rId59" Type="http://schemas.openxmlformats.org/officeDocument/2006/relationships/slide" Target="slides/slide50.xml"/><Relationship Id="rId67" Type="http://schemas.openxmlformats.org/officeDocument/2006/relationships/slide" Target="slides/slide58.xml"/><Relationship Id="rId20" Type="http://schemas.openxmlformats.org/officeDocument/2006/relationships/slide" Target="slides/slide11.xml"/><Relationship Id="rId41" Type="http://schemas.openxmlformats.org/officeDocument/2006/relationships/slide" Target="slides/slide32.xml"/><Relationship Id="rId54" Type="http://schemas.openxmlformats.org/officeDocument/2006/relationships/slide" Target="slides/slide45.xml"/><Relationship Id="rId62" Type="http://schemas.openxmlformats.org/officeDocument/2006/relationships/slide" Target="slides/slide53.xml"/><Relationship Id="rId70" Type="http://schemas.openxmlformats.org/officeDocument/2006/relationships/slide" Target="slides/slide61.xml"/><Relationship Id="rId75"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6.xml"/><Relationship Id="rId23" Type="http://schemas.openxmlformats.org/officeDocument/2006/relationships/slide" Target="slides/slide14.xml"/><Relationship Id="rId28" Type="http://schemas.openxmlformats.org/officeDocument/2006/relationships/slide" Target="slides/slide19.xml"/><Relationship Id="rId36" Type="http://schemas.openxmlformats.org/officeDocument/2006/relationships/slide" Target="slides/slide27.xml"/><Relationship Id="rId49" Type="http://schemas.openxmlformats.org/officeDocument/2006/relationships/slide" Target="slides/slide40.xml"/><Relationship Id="rId57" Type="http://schemas.openxmlformats.org/officeDocument/2006/relationships/slide" Target="slides/slide48.xml"/><Relationship Id="rId10" Type="http://schemas.openxmlformats.org/officeDocument/2006/relationships/slide" Target="slides/slide1.xml"/><Relationship Id="rId31" Type="http://schemas.openxmlformats.org/officeDocument/2006/relationships/slide" Target="slides/slide22.xml"/><Relationship Id="rId44" Type="http://schemas.openxmlformats.org/officeDocument/2006/relationships/slide" Target="slides/slide35.xml"/><Relationship Id="rId52" Type="http://schemas.openxmlformats.org/officeDocument/2006/relationships/slide" Target="slides/slide43.xml"/><Relationship Id="rId60" Type="http://schemas.openxmlformats.org/officeDocument/2006/relationships/slide" Target="slides/slide51.xml"/><Relationship Id="rId65" Type="http://schemas.openxmlformats.org/officeDocument/2006/relationships/slide" Target="slides/slide56.xml"/><Relationship Id="rId73" Type="http://schemas.openxmlformats.org/officeDocument/2006/relationships/handoutMaster" Target="handoutMasters/handoutMaster1.xml"/><Relationship Id="rId78"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Master" Target="slideMasters/slideMaster6.xml"/><Relationship Id="rId13" Type="http://schemas.openxmlformats.org/officeDocument/2006/relationships/slide" Target="slides/slide4.xml"/><Relationship Id="rId18" Type="http://schemas.openxmlformats.org/officeDocument/2006/relationships/slide" Target="slides/slide9.xml"/><Relationship Id="rId39" Type="http://schemas.openxmlformats.org/officeDocument/2006/relationships/slide" Target="slides/slide30.xml"/><Relationship Id="rId34" Type="http://schemas.openxmlformats.org/officeDocument/2006/relationships/slide" Target="slides/slide25.xml"/><Relationship Id="rId50" Type="http://schemas.openxmlformats.org/officeDocument/2006/relationships/slide" Target="slides/slide41.xml"/><Relationship Id="rId55" Type="http://schemas.openxmlformats.org/officeDocument/2006/relationships/slide" Target="slides/slide46.xml"/><Relationship Id="rId76" Type="http://schemas.openxmlformats.org/officeDocument/2006/relationships/theme" Target="theme/theme1.xml"/><Relationship Id="rId7" Type="http://schemas.openxmlformats.org/officeDocument/2006/relationships/slideMaster" Target="slideMasters/slideMaster4.xml"/><Relationship Id="rId71" Type="http://schemas.openxmlformats.org/officeDocument/2006/relationships/slide" Target="slides/slide62.xml"/><Relationship Id="rId2" Type="http://schemas.openxmlformats.org/officeDocument/2006/relationships/customXml" Target="../customXml/item2.xml"/><Relationship Id="rId29" Type="http://schemas.openxmlformats.org/officeDocument/2006/relationships/slide" Target="slides/slide20.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Wojciech Kustra" userId="afebd3d0-216b-4c4f-8992-1bf1fda6d5e8" providerId="ADAL" clId="{1D307E72-7901-4E61-A01B-3C4232ABCF63}"/>
    <pc:docChg chg="custSel modSld">
      <pc:chgData name="Wojciech Kustra" userId="afebd3d0-216b-4c4f-8992-1bf1fda6d5e8" providerId="ADAL" clId="{1D307E72-7901-4E61-A01B-3C4232ABCF63}" dt="2026-05-10T11:55:28.597" v="1" actId="478"/>
      <pc:docMkLst>
        <pc:docMk/>
      </pc:docMkLst>
      <pc:sldChg chg="delSp mod modClrScheme chgLayout">
        <pc:chgData name="Wojciech Kustra" userId="afebd3d0-216b-4c4f-8992-1bf1fda6d5e8" providerId="ADAL" clId="{1D307E72-7901-4E61-A01B-3C4232ABCF63}" dt="2026-05-10T11:55:28.597" v="1" actId="478"/>
        <pc:sldMkLst>
          <pc:docMk/>
          <pc:sldMk cId="3315571652" sldId="661"/>
        </pc:sldMkLst>
        <pc:spChg chg="del">
          <ac:chgData name="Wojciech Kustra" userId="afebd3d0-216b-4c4f-8992-1bf1fda6d5e8" providerId="ADAL" clId="{1D307E72-7901-4E61-A01B-3C4232ABCF63}" dt="2026-05-10T11:55:27.674" v="0" actId="700"/>
          <ac:spMkLst>
            <pc:docMk/>
            <pc:sldMk cId="3315571652" sldId="661"/>
            <ac:spMk id="2" creationId="{B9AA928F-E4E3-4826-0F33-F3DAB31B13B1}"/>
          </ac:spMkLst>
        </pc:spChg>
        <pc:spChg chg="del">
          <ac:chgData name="Wojciech Kustra" userId="afebd3d0-216b-4c4f-8992-1bf1fda6d5e8" providerId="ADAL" clId="{1D307E72-7901-4E61-A01B-3C4232ABCF63}" dt="2026-05-10T11:55:27.674" v="0" actId="700"/>
          <ac:spMkLst>
            <pc:docMk/>
            <pc:sldMk cId="3315571652" sldId="661"/>
            <ac:spMk id="3" creationId="{D69FF458-1AF2-0285-13AF-F384D49CED5F}"/>
          </ac:spMkLst>
        </pc:spChg>
        <pc:picChg chg="del">
          <ac:chgData name="Wojciech Kustra" userId="afebd3d0-216b-4c4f-8992-1bf1fda6d5e8" providerId="ADAL" clId="{1D307E72-7901-4E61-A01B-3C4232ABCF63}" dt="2026-05-10T11:55:28.597" v="1" actId="478"/>
          <ac:picMkLst>
            <pc:docMk/>
            <pc:sldMk cId="3315571652" sldId="661"/>
            <ac:picMk id="5" creationId="{766CA01E-8ADF-44F8-B8E6-95D20016E05E}"/>
          </ac:picMkLst>
        </pc:pic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8.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9EEF72D-7315-6A85-D9EB-830FF8926861}"/>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l-PL"/>
          </a:p>
        </p:txBody>
      </p:sp>
      <p:sp>
        <p:nvSpPr>
          <p:cNvPr id="3" name="Date Placeholder 2">
            <a:extLst>
              <a:ext uri="{FF2B5EF4-FFF2-40B4-BE49-F238E27FC236}">
                <a16:creationId xmlns:a16="http://schemas.microsoft.com/office/drawing/2014/main" id="{6A1C4B9E-DF6E-CA61-9438-27E3062F231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8B9809F-B601-46A5-95FD-A01EF3B82BA5}" type="datetimeFigureOut">
              <a:rPr lang="pl-PL" smtClean="0"/>
              <a:t>10.05.2026</a:t>
            </a:fld>
            <a:endParaRPr lang="pl-PL"/>
          </a:p>
        </p:txBody>
      </p:sp>
      <p:sp>
        <p:nvSpPr>
          <p:cNvPr id="4" name="Footer Placeholder 3">
            <a:extLst>
              <a:ext uri="{FF2B5EF4-FFF2-40B4-BE49-F238E27FC236}">
                <a16:creationId xmlns:a16="http://schemas.microsoft.com/office/drawing/2014/main" id="{8DE034D3-8DE9-CCDC-17EC-464B2DE7AFC5}"/>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pl-PL"/>
          </a:p>
        </p:txBody>
      </p:sp>
      <p:sp>
        <p:nvSpPr>
          <p:cNvPr id="5" name="Slide Number Placeholder 4">
            <a:extLst>
              <a:ext uri="{FF2B5EF4-FFF2-40B4-BE49-F238E27FC236}">
                <a16:creationId xmlns:a16="http://schemas.microsoft.com/office/drawing/2014/main" id="{4F59069B-BC8B-5825-2EF9-186239D4AD0E}"/>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C1C6221-82B4-4BEE-9CB4-736C66E0B196}" type="slidenum">
              <a:rPr lang="pl-PL" smtClean="0"/>
              <a:t>‹#›</a:t>
            </a:fld>
            <a:endParaRPr lang="pl-PL"/>
          </a:p>
        </p:txBody>
      </p:sp>
    </p:spTree>
    <p:extLst>
      <p:ext uri="{BB962C8B-B14F-4D97-AF65-F5344CB8AC3E}">
        <p14:creationId xmlns:p14="http://schemas.microsoft.com/office/powerpoint/2010/main" val="206422185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73" name="Shape 373"/>
          <p:cNvSpPr>
            <a:spLocks noGrp="1" noRot="1" noChangeAspect="1"/>
          </p:cNvSpPr>
          <p:nvPr>
            <p:ph type="sldImg"/>
          </p:nvPr>
        </p:nvSpPr>
        <p:spPr>
          <a:xfrm>
            <a:off x="381000" y="685800"/>
            <a:ext cx="6096000" cy="3429000"/>
          </a:xfrm>
          <a:prstGeom prst="rect">
            <a:avLst/>
          </a:prstGeom>
        </p:spPr>
        <p:txBody>
          <a:bodyPr/>
          <a:lstStyle/>
          <a:p>
            <a:endParaRPr/>
          </a:p>
        </p:txBody>
      </p:sp>
      <p:sp>
        <p:nvSpPr>
          <p:cNvPr id="374" name="Shape 374"/>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228589" latinLnBrk="0">
      <a:lnSpc>
        <a:spcPct val="117999"/>
      </a:lnSpc>
      <a:defRPr sz="1100">
        <a:latin typeface="+mn-lt"/>
        <a:ea typeface="+mn-ea"/>
        <a:cs typeface="+mn-cs"/>
        <a:sym typeface="Helvetica Neue"/>
      </a:defRPr>
    </a:lvl1pPr>
    <a:lvl2pPr indent="114294" defTabSz="228589" latinLnBrk="0">
      <a:lnSpc>
        <a:spcPct val="117999"/>
      </a:lnSpc>
      <a:defRPr sz="1100">
        <a:latin typeface="+mn-lt"/>
        <a:ea typeface="+mn-ea"/>
        <a:cs typeface="+mn-cs"/>
        <a:sym typeface="Helvetica Neue"/>
      </a:defRPr>
    </a:lvl2pPr>
    <a:lvl3pPr indent="228589" defTabSz="228589" latinLnBrk="0">
      <a:lnSpc>
        <a:spcPct val="117999"/>
      </a:lnSpc>
      <a:defRPr sz="1100">
        <a:latin typeface="+mn-lt"/>
        <a:ea typeface="+mn-ea"/>
        <a:cs typeface="+mn-cs"/>
        <a:sym typeface="Helvetica Neue"/>
      </a:defRPr>
    </a:lvl3pPr>
    <a:lvl4pPr indent="342883" defTabSz="228589" latinLnBrk="0">
      <a:lnSpc>
        <a:spcPct val="117999"/>
      </a:lnSpc>
      <a:defRPr sz="1100">
        <a:latin typeface="+mn-lt"/>
        <a:ea typeface="+mn-ea"/>
        <a:cs typeface="+mn-cs"/>
        <a:sym typeface="Helvetica Neue"/>
      </a:defRPr>
    </a:lvl4pPr>
    <a:lvl5pPr indent="457177" defTabSz="228589" latinLnBrk="0">
      <a:lnSpc>
        <a:spcPct val="117999"/>
      </a:lnSpc>
      <a:defRPr sz="1100">
        <a:latin typeface="+mn-lt"/>
        <a:ea typeface="+mn-ea"/>
        <a:cs typeface="+mn-cs"/>
        <a:sym typeface="Helvetica Neue"/>
      </a:defRPr>
    </a:lvl5pPr>
    <a:lvl6pPr indent="571471" defTabSz="228589" latinLnBrk="0">
      <a:lnSpc>
        <a:spcPct val="117999"/>
      </a:lnSpc>
      <a:defRPr sz="1100">
        <a:latin typeface="+mn-lt"/>
        <a:ea typeface="+mn-ea"/>
        <a:cs typeface="+mn-cs"/>
        <a:sym typeface="Helvetica Neue"/>
      </a:defRPr>
    </a:lvl6pPr>
    <a:lvl7pPr indent="685766" defTabSz="228589" latinLnBrk="0">
      <a:lnSpc>
        <a:spcPct val="117999"/>
      </a:lnSpc>
      <a:defRPr sz="1100">
        <a:latin typeface="+mn-lt"/>
        <a:ea typeface="+mn-ea"/>
        <a:cs typeface="+mn-cs"/>
        <a:sym typeface="Helvetica Neue"/>
      </a:defRPr>
    </a:lvl7pPr>
    <a:lvl8pPr indent="800060" defTabSz="228589" latinLnBrk="0">
      <a:lnSpc>
        <a:spcPct val="117999"/>
      </a:lnSpc>
      <a:defRPr sz="1100">
        <a:latin typeface="+mn-lt"/>
        <a:ea typeface="+mn-ea"/>
        <a:cs typeface="+mn-cs"/>
        <a:sym typeface="Helvetica Neue"/>
      </a:defRPr>
    </a:lvl8pPr>
    <a:lvl9pPr indent="914354" defTabSz="228589" latinLnBrk="0">
      <a:lnSpc>
        <a:spcPct val="117999"/>
      </a:lnSpc>
      <a:defRPr sz="1100">
        <a:latin typeface="+mn-lt"/>
        <a:ea typeface="+mn-ea"/>
        <a:cs typeface="+mn-cs"/>
        <a:sym typeface="Helvetica Neue"/>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defTabSz="228589" eaLnBrk="1" fontAlgn="auto" latinLnBrk="0" hangingPunct="1">
              <a:lnSpc>
                <a:spcPct val="117999"/>
              </a:lnSpc>
              <a:spcBef>
                <a:spcPts val="0"/>
              </a:spcBef>
              <a:spcAft>
                <a:spcPts val="0"/>
              </a:spcAft>
              <a:buClrTx/>
              <a:buSzTx/>
              <a:buFontTx/>
              <a:buNone/>
              <a:tabLst/>
              <a:defRPr/>
            </a:pPr>
            <a:r>
              <a:rPr lang="en-GB" dirty="0"/>
              <a:t>Ce laboratoire est structuré en cinq sections principales. Nous commencerons par les techniques de nettoyage et de transformation des données. Ensuite, nous explorerons comment normaliser les formats de données de transport.</a:t>
            </a:r>
          </a:p>
        </p:txBody>
      </p:sp>
    </p:spTree>
    <p:extLst>
      <p:ext uri="{BB962C8B-B14F-4D97-AF65-F5344CB8AC3E}">
        <p14:creationId xmlns:p14="http://schemas.microsoft.com/office/powerpoint/2010/main" val="258229320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defTabSz="228589" eaLnBrk="1" fontAlgn="auto" latinLnBrk="0" hangingPunct="1">
              <a:lnSpc>
                <a:spcPct val="117999"/>
              </a:lnSpc>
              <a:spcBef>
                <a:spcPts val="0"/>
              </a:spcBef>
              <a:spcAft>
                <a:spcPts val="0"/>
              </a:spcAft>
              <a:buClrTx/>
              <a:buSzTx/>
              <a:buFontTx/>
              <a:buNone/>
              <a:tabLst/>
              <a:defRPr/>
            </a:pPr>
            <a:r>
              <a:rPr lang="en-GB" dirty="0"/>
              <a:t># Anglais</a:t>
            </a:r>
          </a:p>
          <a:p>
            <a:pPr marL="0" marR="0" lvl="0" indent="0" defTabSz="228589" eaLnBrk="1" fontAlgn="auto" latinLnBrk="0" hangingPunct="1">
              <a:lnSpc>
                <a:spcPct val="117999"/>
              </a:lnSpc>
              <a:spcBef>
                <a:spcPts val="0"/>
              </a:spcBef>
              <a:spcAft>
                <a:spcPts val="0"/>
              </a:spcAft>
              <a:buClrTx/>
              <a:buSzTx/>
              <a:buFontTx/>
              <a:buNone/>
              <a:tabLst/>
              <a:defRPr/>
            </a:pPr>
            <a:r>
              <a:rPr lang="en-GB" dirty="0"/>
              <a:t>Dans cette activité, nous utiliserons Google </a:t>
            </a:r>
            <a:r>
              <a:rPr lang="en-GB" dirty="0" err="1"/>
              <a:t>Colab </a:t>
            </a:r>
            <a:r>
              <a:rPr lang="en-GB" dirty="0"/>
              <a:t>pour exécuter notre code Python. </a:t>
            </a:r>
            <a:endParaRPr lang="LID4096" dirty="0"/>
          </a:p>
        </p:txBody>
      </p:sp>
    </p:spTree>
    <p:extLst>
      <p:ext uri="{BB962C8B-B14F-4D97-AF65-F5344CB8AC3E}">
        <p14:creationId xmlns:p14="http://schemas.microsoft.com/office/powerpoint/2010/main" val="32373339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7B23F8-808C-AE99-ACA4-AEEF4B6950A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CD170AC-358F-CF68-62CB-8A7FE95AA55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C1190DB-79CF-9D55-1BB2-4AC5E4C59E94}"/>
              </a:ext>
            </a:extLst>
          </p:cNvPr>
          <p:cNvSpPr>
            <a:spLocks noGrp="1"/>
          </p:cNvSpPr>
          <p:nvPr>
            <p:ph type="body" idx="1"/>
          </p:nvPr>
        </p:nvSpPr>
        <p:spPr/>
        <p:txBody>
          <a:bodyPr/>
          <a:lstStyle/>
          <a:p>
            <a:pPr marL="0" marR="0" lvl="0" indent="0" defTabSz="228589" eaLnBrk="1" fontAlgn="auto" latinLnBrk="0" hangingPunct="1">
              <a:lnSpc>
                <a:spcPct val="117999"/>
              </a:lnSpc>
              <a:spcBef>
                <a:spcPts val="0"/>
              </a:spcBef>
              <a:spcAft>
                <a:spcPts val="0"/>
              </a:spcAft>
              <a:buClrTx/>
              <a:buSzTx/>
              <a:buFontTx/>
              <a:buNone/>
              <a:tabLst/>
              <a:defRPr/>
            </a:pPr>
            <a:r>
              <a:rPr lang="en-GB" dirty="0"/>
              <a:t># Anglais</a:t>
            </a:r>
          </a:p>
          <a:p>
            <a:r>
              <a:rPr lang="en-GB" b="1" dirty="0"/>
              <a:t>Étape 1 – Téléchargez le notebook Python fourni</a:t>
            </a:r>
            <a:br>
              <a:rPr lang="en-GB" dirty="0"/>
            </a:br>
            <a:r>
              <a:rPr lang="en-GB" dirty="0"/>
              <a:t>Les étudiants obtiennent le fichier de démarrage qui comprend les blocs de chargement des données et la structure de base.</a:t>
            </a:r>
          </a:p>
          <a:p>
            <a:r>
              <a:rPr lang="en-GB" b="1" dirty="0"/>
              <a:t>Étape 2 – Télécharger le notebook sur Google Colab</a:t>
            </a:r>
            <a:br>
              <a:rPr lang="en-GB" dirty="0"/>
            </a:br>
            <a:r>
              <a:rPr lang="en-GB" dirty="0"/>
              <a:t>Ils ouvrent le notebook dans un environnement où tous les paquets Python requis sont préinstallés.</a:t>
            </a:r>
          </a:p>
          <a:p>
            <a:r>
              <a:rPr lang="en-GB" b="1" dirty="0"/>
              <a:t>Étape 3 – Importer les bibliothèques Python</a:t>
            </a:r>
            <a:br>
              <a:rPr lang="en-GB" dirty="0"/>
            </a:br>
            <a:r>
              <a:rPr lang="en-GB" dirty="0"/>
              <a:t>Packages courants :</a:t>
            </a:r>
            <a:br>
              <a:rPr lang="en-GB" dirty="0"/>
            </a:br>
            <a:r>
              <a:rPr lang="en-GB" sz="1100" dirty="0">
                <a:latin typeface="+mn-lt"/>
                <a:ea typeface="+mn-ea"/>
                <a:cs typeface="+mn-cs"/>
                <a:sym typeface="Helvetica Neue"/>
              </a:rPr>
              <a:t>pandas</a:t>
            </a:r>
            <a:r>
              <a:rPr lang="en-GB" dirty="0"/>
              <a:t>, </a:t>
            </a:r>
            <a:r>
              <a:rPr lang="en-GB" sz="1100" dirty="0" err="1">
                <a:latin typeface="+mn-lt"/>
                <a:ea typeface="+mn-ea"/>
                <a:cs typeface="+mn-cs"/>
                <a:sym typeface="Helvetica Neue"/>
              </a:rPr>
              <a:t>numpy</a:t>
            </a:r>
            <a:r>
              <a:rPr lang="en-GB" dirty="0"/>
              <a:t>, </a:t>
            </a:r>
            <a:r>
              <a:rPr lang="en-GB" sz="1100" dirty="0">
                <a:latin typeface="+mn-lt"/>
                <a:ea typeface="+mn-ea"/>
                <a:cs typeface="+mn-cs"/>
                <a:sym typeface="Helvetica Neue"/>
              </a:rPr>
              <a:t>matplotlib</a:t>
            </a:r>
            <a:r>
              <a:rPr lang="en-GB" dirty="0"/>
              <a:t>, </a:t>
            </a:r>
            <a:r>
              <a:rPr lang="en-GB" sz="1100" dirty="0" err="1">
                <a:latin typeface="+mn-lt"/>
                <a:ea typeface="+mn-ea"/>
                <a:cs typeface="+mn-cs"/>
                <a:sym typeface="Helvetica Neue"/>
              </a:rPr>
              <a:t>networkx</a:t>
            </a:r>
            <a:r>
              <a:rPr lang="en-GB" dirty="0"/>
              <a:t>, </a:t>
            </a:r>
            <a:r>
              <a:rPr lang="en-GB" sz="1100" dirty="0" err="1">
                <a:latin typeface="+mn-lt"/>
                <a:ea typeface="+mn-ea"/>
                <a:cs typeface="+mn-cs"/>
                <a:sym typeface="Helvetica Neue"/>
              </a:rPr>
              <a:t>scipy</a:t>
            </a:r>
            <a:r>
              <a:rPr lang="en-GB" dirty="0"/>
              <a:t>, etc.</a:t>
            </a:r>
          </a:p>
          <a:p>
            <a:r>
              <a:rPr lang="en-GB" b="1" dirty="0"/>
              <a:t>Étape 4 – Mettre en œuvre la distribution des voyages (modèle de gravité)</a:t>
            </a:r>
            <a:br>
              <a:rPr lang="en-GB" dirty="0"/>
            </a:br>
            <a:r>
              <a:rPr lang="en-GB" dirty="0"/>
              <a:t>À l'aide de la matrice d'impédance fournie + productions/attractions :</a:t>
            </a:r>
          </a:p>
          <a:p>
            <a:r>
              <a:rPr lang="en-GB" dirty="0"/>
              <a:t>Appliquer la formule</a:t>
            </a:r>
          </a:p>
          <a:p>
            <a:r>
              <a:rPr lang="en-GB" dirty="0"/>
              <a:t>Générer la matrice OD distribuée</a:t>
            </a:r>
          </a:p>
          <a:p>
            <a:r>
              <a:rPr lang="en-GB" dirty="0"/>
              <a:t>Valider les sommes des lignes et des colonnes</a:t>
            </a:r>
          </a:p>
          <a:p>
            <a:r>
              <a:rPr lang="en-GB" b="1" dirty="0"/>
              <a:t>Étape 5 – Mise en œuvre du choix du mode</a:t>
            </a:r>
            <a:br>
              <a:rPr lang="en-GB" dirty="0"/>
            </a:br>
            <a:r>
              <a:rPr lang="en-GB" dirty="0"/>
              <a:t>Les étudiants utilisent un modèle Logit simplifié pour estimer les parts modales :</a:t>
            </a:r>
          </a:p>
          <a:p>
            <a:r>
              <a:rPr lang="en-GB" dirty="0"/>
              <a:t>Voiture</a:t>
            </a:r>
          </a:p>
          <a:p>
            <a:r>
              <a:rPr lang="en-GB" dirty="0"/>
              <a:t>Transports publics</a:t>
            </a:r>
          </a:p>
          <a:p>
            <a:r>
              <a:rPr lang="en-GB" dirty="0"/>
              <a:t>Marche/vélo</a:t>
            </a:r>
            <a:br>
              <a:rPr lang="en-GB" dirty="0"/>
            </a:br>
            <a:r>
              <a:rPr lang="en-GB" dirty="0"/>
              <a:t>À l'aide d'exemples de valeurs d'utilité.</a:t>
            </a:r>
          </a:p>
          <a:p>
            <a:r>
              <a:rPr lang="en-GB" b="1" dirty="0"/>
              <a:t>Étape 6 – Mise en œuvre de l'attribution d'itinéraire (chemin le plus court)</a:t>
            </a:r>
            <a:br>
              <a:rPr lang="en-GB" dirty="0"/>
            </a:br>
            <a:r>
              <a:rPr lang="en-GB" dirty="0"/>
              <a:t>À l'aide de l'algorithme de Dijkstra via </a:t>
            </a:r>
            <a:r>
              <a:rPr lang="en-GB" dirty="0" err="1"/>
              <a:t>NetworkX </a:t>
            </a:r>
            <a:r>
              <a:rPr lang="en-GB" dirty="0"/>
              <a:t>:</a:t>
            </a:r>
          </a:p>
          <a:p>
            <a:r>
              <a:rPr lang="en-GB" dirty="0"/>
              <a:t>Construire un graphe à partir des données de liaison</a:t>
            </a:r>
          </a:p>
          <a:p>
            <a:r>
              <a:rPr lang="en-GB" dirty="0"/>
              <a:t>Calculer les chemins les plus courts</a:t>
            </a:r>
          </a:p>
          <a:p>
            <a:r>
              <a:rPr lang="en-GB" dirty="0"/>
              <a:t>Attribuer les trajets OD aux chemins</a:t>
            </a:r>
          </a:p>
          <a:p>
            <a:r>
              <a:rPr lang="en-GB" dirty="0"/>
              <a:t>Générer les volumes de liaison</a:t>
            </a:r>
          </a:p>
          <a:p>
            <a:r>
              <a:rPr lang="en-GB" b="1" dirty="0"/>
              <a:t>Étape 7 – Visualiser et </a:t>
            </a:r>
            <a:r>
              <a:rPr lang="en-GB" b="1" dirty="0" err="1"/>
              <a:t>analyser </a:t>
            </a:r>
            <a:r>
              <a:rPr lang="en-GB" b="1" dirty="0"/>
              <a:t>les résultats</a:t>
            </a:r>
            <a:br>
              <a:rPr lang="en-GB" dirty="0"/>
            </a:br>
            <a:r>
              <a:rPr lang="en-GB" dirty="0"/>
              <a:t>Visuels recommandés :</a:t>
            </a:r>
          </a:p>
          <a:p>
            <a:r>
              <a:rPr lang="en-GB" dirty="0"/>
              <a:t>Carte thermique de distribution</a:t>
            </a:r>
          </a:p>
          <a:p>
            <a:r>
              <a:rPr lang="en-GB" dirty="0"/>
              <a:t>Diagramme à barres de répartition modale</a:t>
            </a:r>
          </a:p>
          <a:p>
            <a:r>
              <a:rPr lang="en-GB" dirty="0"/>
              <a:t>Réseau avec volumes attribués</a:t>
            </a:r>
          </a:p>
          <a:p>
            <a:r>
              <a:rPr lang="en-GB" dirty="0"/>
              <a:t>Différence entre la base et le scénario (facultatif)</a:t>
            </a:r>
          </a:p>
          <a:p>
            <a:r>
              <a:rPr lang="en-GB" b="1" dirty="0"/>
              <a:t>Étape 8 – Enregistrer le notebook final</a:t>
            </a:r>
            <a:br>
              <a:rPr lang="en-GB" dirty="0"/>
            </a:br>
            <a:r>
              <a:rPr lang="en-GB" dirty="0"/>
              <a:t>Les étudiants téléchargent/exportent le fichier </a:t>
            </a:r>
            <a:r>
              <a:rPr lang="en-GB" sz="1100" dirty="0">
                <a:latin typeface="+mn-lt"/>
                <a:ea typeface="+mn-ea"/>
                <a:cs typeface="+mn-cs"/>
                <a:sym typeface="Helvetica Neue"/>
              </a:rPr>
              <a:t>.</a:t>
            </a:r>
            <a:r>
              <a:rPr lang="en-GB" sz="1100" dirty="0" err="1">
                <a:latin typeface="+mn-lt"/>
                <a:ea typeface="+mn-ea"/>
                <a:cs typeface="+mn-cs"/>
                <a:sym typeface="Helvetica Neue"/>
              </a:rPr>
              <a:t>ipynb </a:t>
            </a:r>
            <a:r>
              <a:rPr lang="en-GB" dirty="0"/>
              <a:t>pour le soumettre.</a:t>
            </a:r>
          </a:p>
        </p:txBody>
      </p:sp>
    </p:spTree>
    <p:extLst>
      <p:ext uri="{BB962C8B-B14F-4D97-AF65-F5344CB8AC3E}">
        <p14:creationId xmlns:p14="http://schemas.microsoft.com/office/powerpoint/2010/main" val="108829095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E174C4-221A-CA17-4A3B-50FF2C2E276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168346C-CE5E-35BA-8204-96162E9E13C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1982857-43FF-CD77-1065-5560C74434CB}"/>
              </a:ext>
            </a:extLst>
          </p:cNvPr>
          <p:cNvSpPr>
            <a:spLocks noGrp="1"/>
          </p:cNvSpPr>
          <p:nvPr>
            <p:ph type="body" idx="1"/>
          </p:nvPr>
        </p:nvSpPr>
        <p:spPr/>
        <p:txBody>
          <a:bodyPr/>
          <a:lstStyle/>
          <a:p>
            <a:pPr marL="0" marR="0" lvl="0" indent="0" defTabSz="228589" eaLnBrk="1" fontAlgn="auto" latinLnBrk="0" hangingPunct="1">
              <a:lnSpc>
                <a:spcPct val="117999"/>
              </a:lnSpc>
              <a:spcBef>
                <a:spcPts val="0"/>
              </a:spcBef>
              <a:spcAft>
                <a:spcPts val="0"/>
              </a:spcAft>
              <a:buClrTx/>
              <a:buSzTx/>
              <a:buFontTx/>
              <a:buNone/>
              <a:tabLst/>
              <a:defRPr/>
            </a:pPr>
            <a:r>
              <a:rPr lang="en-GB" dirty="0"/>
              <a:t># Anglais</a:t>
            </a:r>
          </a:p>
          <a:p>
            <a:r>
              <a:rPr lang="en-GB" b="1" dirty="0"/>
              <a:t>Étape 1 – Télécharger le notebook Python fourni</a:t>
            </a:r>
            <a:br>
              <a:rPr lang="en-GB" dirty="0"/>
            </a:br>
            <a:r>
              <a:rPr lang="en-GB" dirty="0"/>
              <a:t>Les étudiants obtiennent le fichier de démarrage qui comprend les blocs de chargement des données et la structure de base.</a:t>
            </a:r>
          </a:p>
          <a:p>
            <a:r>
              <a:rPr lang="en-GB" b="1" dirty="0"/>
              <a:t>Étape 2 – Télécharger le notebook sur Google Colab</a:t>
            </a:r>
            <a:br>
              <a:rPr lang="en-GB" dirty="0"/>
            </a:br>
            <a:r>
              <a:rPr lang="en-GB" dirty="0"/>
              <a:t>Ils ouvrent le notebook dans un environnement où tous les paquets Python requis sont préinstallés.</a:t>
            </a:r>
          </a:p>
          <a:p>
            <a:r>
              <a:rPr lang="en-GB" b="1" dirty="0"/>
              <a:t>Étape 3 – Importer les bibliothèques Python</a:t>
            </a:r>
            <a:br>
              <a:rPr lang="en-GB" dirty="0"/>
            </a:br>
            <a:r>
              <a:rPr lang="en-GB" dirty="0"/>
              <a:t>Packages courants :</a:t>
            </a:r>
            <a:br>
              <a:rPr lang="en-GB" dirty="0"/>
            </a:br>
            <a:r>
              <a:rPr lang="en-GB" sz="1100" dirty="0">
                <a:latin typeface="+mn-lt"/>
                <a:ea typeface="+mn-ea"/>
                <a:cs typeface="+mn-cs"/>
                <a:sym typeface="Helvetica Neue"/>
              </a:rPr>
              <a:t>pandas</a:t>
            </a:r>
            <a:r>
              <a:rPr lang="en-GB" dirty="0"/>
              <a:t>, </a:t>
            </a:r>
            <a:r>
              <a:rPr lang="en-GB" sz="1100" dirty="0" err="1">
                <a:latin typeface="+mn-lt"/>
                <a:ea typeface="+mn-ea"/>
                <a:cs typeface="+mn-cs"/>
                <a:sym typeface="Helvetica Neue"/>
              </a:rPr>
              <a:t>numpy</a:t>
            </a:r>
            <a:r>
              <a:rPr lang="en-GB" dirty="0"/>
              <a:t>, </a:t>
            </a:r>
            <a:r>
              <a:rPr lang="en-GB" sz="1100" dirty="0">
                <a:latin typeface="+mn-lt"/>
                <a:ea typeface="+mn-ea"/>
                <a:cs typeface="+mn-cs"/>
                <a:sym typeface="Helvetica Neue"/>
              </a:rPr>
              <a:t>matplotlib</a:t>
            </a:r>
            <a:r>
              <a:rPr lang="en-GB" dirty="0"/>
              <a:t>, </a:t>
            </a:r>
            <a:r>
              <a:rPr lang="en-GB" sz="1100" dirty="0" err="1">
                <a:latin typeface="+mn-lt"/>
                <a:ea typeface="+mn-ea"/>
                <a:cs typeface="+mn-cs"/>
                <a:sym typeface="Helvetica Neue"/>
              </a:rPr>
              <a:t>networkx</a:t>
            </a:r>
            <a:r>
              <a:rPr lang="en-GB" dirty="0"/>
              <a:t>, </a:t>
            </a:r>
            <a:r>
              <a:rPr lang="en-GB" sz="1100" dirty="0" err="1">
                <a:latin typeface="+mn-lt"/>
                <a:ea typeface="+mn-ea"/>
                <a:cs typeface="+mn-cs"/>
                <a:sym typeface="Helvetica Neue"/>
              </a:rPr>
              <a:t>scipy</a:t>
            </a:r>
            <a:r>
              <a:rPr lang="en-GB" dirty="0"/>
              <a:t>, etc.</a:t>
            </a:r>
          </a:p>
          <a:p>
            <a:r>
              <a:rPr lang="en-GB" b="1" dirty="0"/>
              <a:t>Étape 4 – Mettre en œuvre la distribution des voyages (modèle de gravité)</a:t>
            </a:r>
            <a:br>
              <a:rPr lang="en-GB" dirty="0"/>
            </a:br>
            <a:r>
              <a:rPr lang="en-GB" dirty="0"/>
              <a:t>À l'aide de la matrice d'impédance fournie + productions/attractions :</a:t>
            </a:r>
          </a:p>
          <a:p>
            <a:r>
              <a:rPr lang="en-GB" dirty="0"/>
              <a:t>Appliquer la formule</a:t>
            </a:r>
          </a:p>
          <a:p>
            <a:r>
              <a:rPr lang="en-GB" dirty="0"/>
              <a:t>Générer la matrice OD distribuée</a:t>
            </a:r>
          </a:p>
          <a:p>
            <a:r>
              <a:rPr lang="en-GB" dirty="0"/>
              <a:t>Valider les sommes des lignes et des colonnes</a:t>
            </a:r>
          </a:p>
          <a:p>
            <a:r>
              <a:rPr lang="en-GB" b="1" dirty="0"/>
              <a:t>Étape 5 – Mettre en œuvre le choix du mode</a:t>
            </a:r>
            <a:br>
              <a:rPr lang="en-GB" dirty="0"/>
            </a:br>
            <a:r>
              <a:rPr lang="en-GB" dirty="0"/>
              <a:t>Les étudiants utilisent un modèle Logit simplifié pour estimer les parts modales :</a:t>
            </a:r>
          </a:p>
          <a:p>
            <a:r>
              <a:rPr lang="en-GB" dirty="0"/>
              <a:t>Voiture</a:t>
            </a:r>
          </a:p>
          <a:p>
            <a:r>
              <a:rPr lang="en-GB" dirty="0"/>
              <a:t>Transports publics</a:t>
            </a:r>
          </a:p>
          <a:p>
            <a:r>
              <a:rPr lang="en-GB" dirty="0"/>
              <a:t>Marche/vélo</a:t>
            </a:r>
            <a:br>
              <a:rPr lang="en-GB" dirty="0"/>
            </a:br>
            <a:r>
              <a:rPr lang="en-GB" dirty="0"/>
              <a:t>À l'aide d'exemples de valeurs d'utilité.</a:t>
            </a:r>
          </a:p>
          <a:p>
            <a:r>
              <a:rPr lang="en-GB" b="1" dirty="0"/>
              <a:t>Étape 6 – Mise en œuvre de l'attribution d'itinéraire (chemin le plus court)</a:t>
            </a:r>
            <a:br>
              <a:rPr lang="en-GB" dirty="0"/>
            </a:br>
            <a:r>
              <a:rPr lang="en-GB" dirty="0"/>
              <a:t>À l'aide de l'algorithme de Dijkstra via </a:t>
            </a:r>
            <a:r>
              <a:rPr lang="en-GB" dirty="0" err="1"/>
              <a:t>NetworkX </a:t>
            </a:r>
            <a:r>
              <a:rPr lang="en-GB" dirty="0"/>
              <a:t>:</a:t>
            </a:r>
          </a:p>
          <a:p>
            <a:r>
              <a:rPr lang="en-GB" dirty="0"/>
              <a:t>Construire un graphe à partir des données de liaison</a:t>
            </a:r>
          </a:p>
          <a:p>
            <a:r>
              <a:rPr lang="en-GB" dirty="0"/>
              <a:t>Calculer les chemins les plus courts</a:t>
            </a:r>
          </a:p>
          <a:p>
            <a:r>
              <a:rPr lang="en-GB" dirty="0"/>
              <a:t>Attribuer les trajets OD aux chemins</a:t>
            </a:r>
          </a:p>
          <a:p>
            <a:r>
              <a:rPr lang="en-GB" dirty="0"/>
              <a:t>Générer les volumes de liaison</a:t>
            </a:r>
          </a:p>
          <a:p>
            <a:r>
              <a:rPr lang="en-GB" b="1" dirty="0"/>
              <a:t>Étape 7 – Visualiser et </a:t>
            </a:r>
            <a:r>
              <a:rPr lang="en-GB" b="1" dirty="0" err="1"/>
              <a:t>analyser </a:t>
            </a:r>
            <a:r>
              <a:rPr lang="en-GB" b="1" dirty="0"/>
              <a:t>les résultats</a:t>
            </a:r>
            <a:br>
              <a:rPr lang="en-GB" dirty="0"/>
            </a:br>
            <a:r>
              <a:rPr lang="en-GB" dirty="0"/>
              <a:t>Visuels recommandés :</a:t>
            </a:r>
          </a:p>
          <a:p>
            <a:r>
              <a:rPr lang="en-GB" dirty="0"/>
              <a:t>Carte thermique de distribution</a:t>
            </a:r>
          </a:p>
          <a:p>
            <a:r>
              <a:rPr lang="en-GB" dirty="0"/>
              <a:t>Diagramme à barres de répartition modale</a:t>
            </a:r>
          </a:p>
          <a:p>
            <a:r>
              <a:rPr lang="en-GB" dirty="0"/>
              <a:t>Réseau avec volumes attribués</a:t>
            </a:r>
          </a:p>
          <a:p>
            <a:r>
              <a:rPr lang="en-GB" dirty="0"/>
              <a:t>Différence entre la base et le scénario (facultatif)</a:t>
            </a:r>
          </a:p>
          <a:p>
            <a:r>
              <a:rPr lang="en-GB" b="1" dirty="0"/>
              <a:t>Étape 8 – Enregistrer le notebook final</a:t>
            </a:r>
            <a:br>
              <a:rPr lang="en-GB" dirty="0"/>
            </a:br>
            <a:r>
              <a:rPr lang="en-GB" dirty="0"/>
              <a:t>Les étudiants téléchargent/exportent le fichier </a:t>
            </a:r>
            <a:r>
              <a:rPr lang="en-GB" sz="1100" dirty="0">
                <a:latin typeface="+mn-lt"/>
                <a:ea typeface="+mn-ea"/>
                <a:cs typeface="+mn-cs"/>
                <a:sym typeface="Helvetica Neue"/>
              </a:rPr>
              <a:t>.</a:t>
            </a:r>
            <a:r>
              <a:rPr lang="en-GB" sz="1100" dirty="0" err="1">
                <a:latin typeface="+mn-lt"/>
                <a:ea typeface="+mn-ea"/>
                <a:cs typeface="+mn-cs"/>
                <a:sym typeface="Helvetica Neue"/>
              </a:rPr>
              <a:t>ipynb </a:t>
            </a:r>
            <a:r>
              <a:rPr lang="en-GB" dirty="0"/>
              <a:t>pour le soumettre.</a:t>
            </a:r>
          </a:p>
        </p:txBody>
      </p:sp>
    </p:spTree>
    <p:extLst>
      <p:ext uri="{BB962C8B-B14F-4D97-AF65-F5344CB8AC3E}">
        <p14:creationId xmlns:p14="http://schemas.microsoft.com/office/powerpoint/2010/main" val="312820106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E51057-2CC6-AA01-B44C-9B12F9DAA4D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55F338C-01E2-2422-4636-1390FE324E7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18C1CCD-B663-2A4D-0322-7E43BA92F803}"/>
              </a:ext>
            </a:extLst>
          </p:cNvPr>
          <p:cNvSpPr>
            <a:spLocks noGrp="1"/>
          </p:cNvSpPr>
          <p:nvPr>
            <p:ph type="body" idx="1"/>
          </p:nvPr>
        </p:nvSpPr>
        <p:spPr/>
        <p:txBody>
          <a:bodyPr/>
          <a:lstStyle/>
          <a:p>
            <a:pPr marL="0" marR="0" lvl="0" indent="0" defTabSz="228589" eaLnBrk="1" fontAlgn="auto" latinLnBrk="0" hangingPunct="1">
              <a:lnSpc>
                <a:spcPct val="117999"/>
              </a:lnSpc>
              <a:spcBef>
                <a:spcPts val="0"/>
              </a:spcBef>
              <a:spcAft>
                <a:spcPts val="0"/>
              </a:spcAft>
              <a:buClrTx/>
              <a:buSzTx/>
              <a:buFontTx/>
              <a:buNone/>
              <a:tabLst/>
              <a:defRPr/>
            </a:pPr>
            <a:r>
              <a:rPr lang="en-GB" dirty="0"/>
              <a:t># Anglais</a:t>
            </a:r>
          </a:p>
          <a:p>
            <a:r>
              <a:rPr lang="en-GB" b="1" dirty="0"/>
              <a:t>Étape 1 – Télécharger le notebook Python fourni</a:t>
            </a:r>
            <a:br>
              <a:rPr lang="en-GB" dirty="0"/>
            </a:br>
            <a:r>
              <a:rPr lang="en-GB" dirty="0"/>
              <a:t>Les étudiants obtiennent le fichier de démarrage qui comprend les blocs de chargement des données et la structure de base.</a:t>
            </a:r>
          </a:p>
          <a:p>
            <a:r>
              <a:rPr lang="en-GB" b="1" dirty="0"/>
              <a:t>Étape 2 – Télécharger le notebook sur Google Colab</a:t>
            </a:r>
            <a:br>
              <a:rPr lang="en-GB" dirty="0"/>
            </a:br>
            <a:r>
              <a:rPr lang="en-GB" dirty="0"/>
              <a:t>Ils ouvrent le notebook dans un environnement où tous les paquets Python requis sont préinstallés.</a:t>
            </a:r>
          </a:p>
          <a:p>
            <a:r>
              <a:rPr lang="en-GB" b="1" dirty="0"/>
              <a:t>Étape 3 – Importer les bibliothèques Python</a:t>
            </a:r>
            <a:br>
              <a:rPr lang="en-GB" dirty="0"/>
            </a:br>
            <a:r>
              <a:rPr lang="en-GB" dirty="0"/>
              <a:t>Packages courants :</a:t>
            </a:r>
            <a:br>
              <a:rPr lang="en-GB" dirty="0"/>
            </a:br>
            <a:r>
              <a:rPr lang="en-GB" sz="1100" dirty="0">
                <a:latin typeface="+mn-lt"/>
                <a:ea typeface="+mn-ea"/>
                <a:cs typeface="+mn-cs"/>
                <a:sym typeface="Helvetica Neue"/>
              </a:rPr>
              <a:t>pandas</a:t>
            </a:r>
            <a:r>
              <a:rPr lang="en-GB" dirty="0"/>
              <a:t>, </a:t>
            </a:r>
            <a:r>
              <a:rPr lang="en-GB" sz="1100" dirty="0" err="1">
                <a:latin typeface="+mn-lt"/>
                <a:ea typeface="+mn-ea"/>
                <a:cs typeface="+mn-cs"/>
                <a:sym typeface="Helvetica Neue"/>
              </a:rPr>
              <a:t>numpy</a:t>
            </a:r>
            <a:r>
              <a:rPr lang="en-GB" dirty="0"/>
              <a:t>, </a:t>
            </a:r>
            <a:r>
              <a:rPr lang="en-GB" sz="1100" dirty="0">
                <a:latin typeface="+mn-lt"/>
                <a:ea typeface="+mn-ea"/>
                <a:cs typeface="+mn-cs"/>
                <a:sym typeface="Helvetica Neue"/>
              </a:rPr>
              <a:t>matplotlib</a:t>
            </a:r>
            <a:r>
              <a:rPr lang="en-GB" dirty="0"/>
              <a:t>, </a:t>
            </a:r>
            <a:r>
              <a:rPr lang="en-GB" sz="1100" dirty="0" err="1">
                <a:latin typeface="+mn-lt"/>
                <a:ea typeface="+mn-ea"/>
                <a:cs typeface="+mn-cs"/>
                <a:sym typeface="Helvetica Neue"/>
              </a:rPr>
              <a:t>networkx</a:t>
            </a:r>
            <a:r>
              <a:rPr lang="en-GB" dirty="0"/>
              <a:t>, </a:t>
            </a:r>
            <a:r>
              <a:rPr lang="en-GB" sz="1100" dirty="0" err="1">
                <a:latin typeface="+mn-lt"/>
                <a:ea typeface="+mn-ea"/>
                <a:cs typeface="+mn-cs"/>
                <a:sym typeface="Helvetica Neue"/>
              </a:rPr>
              <a:t>scipy</a:t>
            </a:r>
            <a:r>
              <a:rPr lang="en-GB" dirty="0"/>
              <a:t>, etc.</a:t>
            </a:r>
          </a:p>
          <a:p>
            <a:r>
              <a:rPr lang="en-GB" b="1" dirty="0"/>
              <a:t>Étape 4 – Mettre en œuvre la distribution des voyages (modèle de gravité)</a:t>
            </a:r>
            <a:br>
              <a:rPr lang="en-GB" dirty="0"/>
            </a:br>
            <a:r>
              <a:rPr lang="en-GB" dirty="0"/>
              <a:t>À l'aide de la matrice d'impédance fournie + productions/attractions :</a:t>
            </a:r>
          </a:p>
          <a:p>
            <a:r>
              <a:rPr lang="en-GB" dirty="0"/>
              <a:t>Appliquer la formule</a:t>
            </a:r>
          </a:p>
          <a:p>
            <a:r>
              <a:rPr lang="en-GB" dirty="0"/>
              <a:t>Générer la matrice OD distribuée</a:t>
            </a:r>
          </a:p>
          <a:p>
            <a:r>
              <a:rPr lang="en-GB" dirty="0"/>
              <a:t>Valider les sommes des lignes et des colonnes</a:t>
            </a:r>
          </a:p>
          <a:p>
            <a:r>
              <a:rPr lang="en-GB" b="1" dirty="0"/>
              <a:t>Étape 5 – Mettre en œuvre le choix du mode</a:t>
            </a:r>
            <a:br>
              <a:rPr lang="en-GB" dirty="0"/>
            </a:br>
            <a:r>
              <a:rPr lang="en-GB" dirty="0"/>
              <a:t>Les étudiants utilisent un modèle Logit simplifié pour estimer les parts modales :</a:t>
            </a:r>
          </a:p>
          <a:p>
            <a:r>
              <a:rPr lang="en-GB" dirty="0"/>
              <a:t>Voiture</a:t>
            </a:r>
          </a:p>
          <a:p>
            <a:r>
              <a:rPr lang="en-GB" dirty="0"/>
              <a:t>Transports publics</a:t>
            </a:r>
          </a:p>
          <a:p>
            <a:r>
              <a:rPr lang="en-GB" dirty="0"/>
              <a:t>Marche/vélo</a:t>
            </a:r>
            <a:br>
              <a:rPr lang="en-GB" dirty="0"/>
            </a:br>
            <a:r>
              <a:rPr lang="en-GB" dirty="0"/>
              <a:t>À l'aide d'exemples de valeurs d'utilité.</a:t>
            </a:r>
          </a:p>
          <a:p>
            <a:r>
              <a:rPr lang="en-GB" b="1" dirty="0"/>
              <a:t>Étape 6 – Mise en œuvre de l'attribution d'itinéraire (chemin le plus court)</a:t>
            </a:r>
            <a:br>
              <a:rPr lang="en-GB" dirty="0"/>
            </a:br>
            <a:r>
              <a:rPr lang="en-GB" dirty="0"/>
              <a:t>À l'aide de l'algorithme de Dijkstra via </a:t>
            </a:r>
            <a:r>
              <a:rPr lang="en-GB" dirty="0" err="1"/>
              <a:t>NetworkX </a:t>
            </a:r>
            <a:r>
              <a:rPr lang="en-GB" dirty="0"/>
              <a:t>:</a:t>
            </a:r>
          </a:p>
          <a:p>
            <a:r>
              <a:rPr lang="en-GB" dirty="0"/>
              <a:t>Construire un graphe à partir des données de liaison</a:t>
            </a:r>
          </a:p>
          <a:p>
            <a:r>
              <a:rPr lang="en-GB" dirty="0"/>
              <a:t>Calculer les chemins les plus courts</a:t>
            </a:r>
          </a:p>
          <a:p>
            <a:r>
              <a:rPr lang="en-GB" dirty="0"/>
              <a:t>Attribuer les trajets OD aux chemins</a:t>
            </a:r>
          </a:p>
          <a:p>
            <a:r>
              <a:rPr lang="en-GB" dirty="0"/>
              <a:t>Générer les volumes de liaison</a:t>
            </a:r>
          </a:p>
          <a:p>
            <a:r>
              <a:rPr lang="en-GB" b="1" dirty="0"/>
              <a:t>Étape 7 – Visualiser et </a:t>
            </a:r>
            <a:r>
              <a:rPr lang="en-GB" b="1" dirty="0" err="1"/>
              <a:t>analyser </a:t>
            </a:r>
            <a:r>
              <a:rPr lang="en-GB" b="1" dirty="0"/>
              <a:t>les résultats</a:t>
            </a:r>
            <a:br>
              <a:rPr lang="en-GB" dirty="0"/>
            </a:br>
            <a:r>
              <a:rPr lang="en-GB" dirty="0"/>
              <a:t>Visuels recommandés :</a:t>
            </a:r>
          </a:p>
          <a:p>
            <a:r>
              <a:rPr lang="en-GB" dirty="0"/>
              <a:t>Carte thermique de distribution</a:t>
            </a:r>
          </a:p>
          <a:p>
            <a:r>
              <a:rPr lang="en-GB" dirty="0"/>
              <a:t>Diagramme à barres de répartition modale</a:t>
            </a:r>
          </a:p>
          <a:p>
            <a:r>
              <a:rPr lang="en-GB" dirty="0"/>
              <a:t>Réseau avec volumes attribués</a:t>
            </a:r>
          </a:p>
          <a:p>
            <a:r>
              <a:rPr lang="en-GB" dirty="0"/>
              <a:t>Différence entre la base et le scénario (facultatif)</a:t>
            </a:r>
          </a:p>
          <a:p>
            <a:r>
              <a:rPr lang="en-GB" b="1" dirty="0"/>
              <a:t>Étape 8 – Enregistrer le notebook final</a:t>
            </a:r>
            <a:br>
              <a:rPr lang="en-GB" dirty="0"/>
            </a:br>
            <a:r>
              <a:rPr lang="en-GB" dirty="0"/>
              <a:t>Les étudiants téléchargent/exportent le fichier </a:t>
            </a:r>
            <a:r>
              <a:rPr lang="en-GB" sz="1100" dirty="0">
                <a:latin typeface="+mn-lt"/>
                <a:ea typeface="+mn-ea"/>
                <a:cs typeface="+mn-cs"/>
                <a:sym typeface="Helvetica Neue"/>
              </a:rPr>
              <a:t>.</a:t>
            </a:r>
            <a:r>
              <a:rPr lang="en-GB" sz="1100" dirty="0" err="1">
                <a:latin typeface="+mn-lt"/>
                <a:ea typeface="+mn-ea"/>
                <a:cs typeface="+mn-cs"/>
                <a:sym typeface="Helvetica Neue"/>
              </a:rPr>
              <a:t>ipynb </a:t>
            </a:r>
            <a:r>
              <a:rPr lang="en-GB" dirty="0"/>
              <a:t>pour le soumettre.</a:t>
            </a:r>
          </a:p>
        </p:txBody>
      </p:sp>
    </p:spTree>
    <p:extLst>
      <p:ext uri="{BB962C8B-B14F-4D97-AF65-F5344CB8AC3E}">
        <p14:creationId xmlns:p14="http://schemas.microsoft.com/office/powerpoint/2010/main" val="14453307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9E6143-82B5-5EFE-E3CF-11359B0367E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B84B522-4A81-E8C5-2745-93A64E32FE6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3E1039B-A701-54DF-689A-F27710E7C83C}"/>
              </a:ext>
            </a:extLst>
          </p:cNvPr>
          <p:cNvSpPr>
            <a:spLocks noGrp="1"/>
          </p:cNvSpPr>
          <p:nvPr>
            <p:ph type="body" idx="1"/>
          </p:nvPr>
        </p:nvSpPr>
        <p:spPr/>
        <p:txBody>
          <a:bodyPr/>
          <a:lstStyle/>
          <a:p>
            <a:pPr marL="0" marR="0" lvl="0" indent="0" defTabSz="228589" eaLnBrk="1" fontAlgn="auto" latinLnBrk="0" hangingPunct="1">
              <a:lnSpc>
                <a:spcPct val="117999"/>
              </a:lnSpc>
              <a:spcBef>
                <a:spcPts val="0"/>
              </a:spcBef>
              <a:spcAft>
                <a:spcPts val="0"/>
              </a:spcAft>
              <a:buClrTx/>
              <a:buSzTx/>
              <a:buFontTx/>
              <a:buNone/>
              <a:tabLst/>
              <a:defRPr/>
            </a:pPr>
            <a:r>
              <a:rPr lang="en-GB" dirty="0"/>
              <a:t># Anglais</a:t>
            </a:r>
          </a:p>
          <a:p>
            <a:r>
              <a:rPr lang="en-GB" b="1" dirty="0"/>
              <a:t>Étape 1 – Télécharger le notebook Python fourni</a:t>
            </a:r>
            <a:br>
              <a:rPr lang="en-GB" dirty="0"/>
            </a:br>
            <a:r>
              <a:rPr lang="en-GB" dirty="0"/>
              <a:t>Les étudiants obtiennent le fichier de démarrage qui comprend les blocs de chargement des données et la structure de base.</a:t>
            </a:r>
          </a:p>
          <a:p>
            <a:r>
              <a:rPr lang="en-GB" b="1" dirty="0"/>
              <a:t>Étape 2 – Télécharger le notebook sur Google Colab</a:t>
            </a:r>
            <a:br>
              <a:rPr lang="en-GB" dirty="0"/>
            </a:br>
            <a:r>
              <a:rPr lang="en-GB" dirty="0"/>
              <a:t>Ils ouvrent le notebook dans un environnement où tous les paquets Python requis sont préinstallés.</a:t>
            </a:r>
          </a:p>
          <a:p>
            <a:r>
              <a:rPr lang="en-GB" b="1" dirty="0"/>
              <a:t>Étape 3 – Importer les bibliothèques Python</a:t>
            </a:r>
            <a:br>
              <a:rPr lang="en-GB" dirty="0"/>
            </a:br>
            <a:r>
              <a:rPr lang="en-GB" dirty="0"/>
              <a:t>Packages courants :</a:t>
            </a:r>
            <a:br>
              <a:rPr lang="en-GB" dirty="0"/>
            </a:br>
            <a:r>
              <a:rPr lang="en-GB" sz="1100" dirty="0">
                <a:latin typeface="+mn-lt"/>
                <a:ea typeface="+mn-ea"/>
                <a:cs typeface="+mn-cs"/>
                <a:sym typeface="Helvetica Neue"/>
              </a:rPr>
              <a:t>pandas</a:t>
            </a:r>
            <a:r>
              <a:rPr lang="en-GB" dirty="0"/>
              <a:t>, </a:t>
            </a:r>
            <a:r>
              <a:rPr lang="en-GB" sz="1100" dirty="0" err="1">
                <a:latin typeface="+mn-lt"/>
                <a:ea typeface="+mn-ea"/>
                <a:cs typeface="+mn-cs"/>
                <a:sym typeface="Helvetica Neue"/>
              </a:rPr>
              <a:t>numpy</a:t>
            </a:r>
            <a:r>
              <a:rPr lang="en-GB" dirty="0"/>
              <a:t>, </a:t>
            </a:r>
            <a:r>
              <a:rPr lang="en-GB" sz="1100" dirty="0">
                <a:latin typeface="+mn-lt"/>
                <a:ea typeface="+mn-ea"/>
                <a:cs typeface="+mn-cs"/>
                <a:sym typeface="Helvetica Neue"/>
              </a:rPr>
              <a:t>matplotlib</a:t>
            </a:r>
            <a:r>
              <a:rPr lang="en-GB" dirty="0"/>
              <a:t>, </a:t>
            </a:r>
            <a:r>
              <a:rPr lang="en-GB" sz="1100" dirty="0" err="1">
                <a:latin typeface="+mn-lt"/>
                <a:ea typeface="+mn-ea"/>
                <a:cs typeface="+mn-cs"/>
                <a:sym typeface="Helvetica Neue"/>
              </a:rPr>
              <a:t>networkx</a:t>
            </a:r>
            <a:r>
              <a:rPr lang="en-GB" dirty="0"/>
              <a:t>, </a:t>
            </a:r>
            <a:r>
              <a:rPr lang="en-GB" sz="1100" dirty="0" err="1">
                <a:latin typeface="+mn-lt"/>
                <a:ea typeface="+mn-ea"/>
                <a:cs typeface="+mn-cs"/>
                <a:sym typeface="Helvetica Neue"/>
              </a:rPr>
              <a:t>scipy</a:t>
            </a:r>
            <a:r>
              <a:rPr lang="en-GB" dirty="0"/>
              <a:t>, etc.</a:t>
            </a:r>
          </a:p>
          <a:p>
            <a:r>
              <a:rPr lang="en-GB" b="1" dirty="0"/>
              <a:t>Étape 4 – Mettre en œuvre la distribution des voyages (modèle de gravité)</a:t>
            </a:r>
            <a:br>
              <a:rPr lang="en-GB" dirty="0"/>
            </a:br>
            <a:r>
              <a:rPr lang="en-GB" dirty="0"/>
              <a:t>À l'aide de la matrice d'impédance fournie + productions/attractions :</a:t>
            </a:r>
          </a:p>
          <a:p>
            <a:r>
              <a:rPr lang="en-GB" dirty="0"/>
              <a:t>Appliquer la formule</a:t>
            </a:r>
          </a:p>
          <a:p>
            <a:r>
              <a:rPr lang="en-GB" dirty="0"/>
              <a:t>Générer la matrice OD distribuée</a:t>
            </a:r>
          </a:p>
          <a:p>
            <a:r>
              <a:rPr lang="en-GB" dirty="0"/>
              <a:t>Valider les sommes des lignes et des colonnes</a:t>
            </a:r>
          </a:p>
          <a:p>
            <a:r>
              <a:rPr lang="en-GB" b="1" dirty="0"/>
              <a:t>Étape 5 – Mettre en œuvre le choix du mode</a:t>
            </a:r>
            <a:br>
              <a:rPr lang="en-GB" dirty="0"/>
            </a:br>
            <a:r>
              <a:rPr lang="en-GB" dirty="0"/>
              <a:t>Les étudiants utilisent un modèle Logit simplifié pour estimer les parts modales :</a:t>
            </a:r>
          </a:p>
          <a:p>
            <a:r>
              <a:rPr lang="en-GB" dirty="0"/>
              <a:t>Voiture</a:t>
            </a:r>
          </a:p>
          <a:p>
            <a:r>
              <a:rPr lang="en-GB" dirty="0"/>
              <a:t>Transports publics</a:t>
            </a:r>
          </a:p>
          <a:p>
            <a:r>
              <a:rPr lang="en-GB" dirty="0"/>
              <a:t>Marche/vélo</a:t>
            </a:r>
            <a:br>
              <a:rPr lang="en-GB" dirty="0"/>
            </a:br>
            <a:r>
              <a:rPr lang="en-GB" dirty="0"/>
              <a:t>À l'aide d'exemples de valeurs d'utilité.</a:t>
            </a:r>
          </a:p>
          <a:p>
            <a:r>
              <a:rPr lang="en-GB" b="1" dirty="0"/>
              <a:t>Étape 6 – Mise en œuvre de l'attribution d'itinéraire (chemin le plus court)</a:t>
            </a:r>
            <a:br>
              <a:rPr lang="en-GB" dirty="0"/>
            </a:br>
            <a:r>
              <a:rPr lang="en-GB" dirty="0"/>
              <a:t>À l'aide de l'algorithme de Dijkstra via </a:t>
            </a:r>
            <a:r>
              <a:rPr lang="en-GB" dirty="0" err="1"/>
              <a:t>NetworkX </a:t>
            </a:r>
            <a:r>
              <a:rPr lang="en-GB" dirty="0"/>
              <a:t>:</a:t>
            </a:r>
          </a:p>
          <a:p>
            <a:r>
              <a:rPr lang="en-GB" dirty="0"/>
              <a:t>Construire un graphe à partir des données de liaison</a:t>
            </a:r>
          </a:p>
          <a:p>
            <a:r>
              <a:rPr lang="en-GB" dirty="0"/>
              <a:t>Calculer les chemins les plus courts</a:t>
            </a:r>
          </a:p>
          <a:p>
            <a:r>
              <a:rPr lang="en-GB" dirty="0"/>
              <a:t>Attribuer les trajets OD aux chemins</a:t>
            </a:r>
          </a:p>
          <a:p>
            <a:r>
              <a:rPr lang="en-GB" dirty="0"/>
              <a:t>Générer les volumes de liaison</a:t>
            </a:r>
          </a:p>
          <a:p>
            <a:r>
              <a:rPr lang="en-GB" b="1" dirty="0"/>
              <a:t>Étape 7 – Visualiser et </a:t>
            </a:r>
            <a:r>
              <a:rPr lang="en-GB" b="1" dirty="0" err="1"/>
              <a:t>analyser </a:t>
            </a:r>
            <a:r>
              <a:rPr lang="en-GB" b="1" dirty="0"/>
              <a:t>les résultats</a:t>
            </a:r>
            <a:br>
              <a:rPr lang="en-GB" dirty="0"/>
            </a:br>
            <a:r>
              <a:rPr lang="en-GB" dirty="0"/>
              <a:t>Visuels recommandés :</a:t>
            </a:r>
          </a:p>
          <a:p>
            <a:r>
              <a:rPr lang="en-GB" dirty="0"/>
              <a:t>Carte thermique de distribution</a:t>
            </a:r>
          </a:p>
          <a:p>
            <a:r>
              <a:rPr lang="en-GB" dirty="0"/>
              <a:t>Diagramme à barres de répartition modale</a:t>
            </a:r>
          </a:p>
          <a:p>
            <a:r>
              <a:rPr lang="en-GB" dirty="0"/>
              <a:t>Réseau avec volumes attribués</a:t>
            </a:r>
          </a:p>
          <a:p>
            <a:r>
              <a:rPr lang="en-GB" dirty="0"/>
              <a:t>Différence entre la base et le scénario (facultatif)</a:t>
            </a:r>
          </a:p>
          <a:p>
            <a:r>
              <a:rPr lang="en-GB" b="1" dirty="0"/>
              <a:t>Étape 8 – Enregistrer le notebook final</a:t>
            </a:r>
            <a:br>
              <a:rPr lang="en-GB" dirty="0"/>
            </a:br>
            <a:r>
              <a:rPr lang="en-GB" dirty="0"/>
              <a:t>Les étudiants téléchargent/exportent le fichier </a:t>
            </a:r>
            <a:r>
              <a:rPr lang="en-GB" sz="1100" dirty="0">
                <a:latin typeface="+mn-lt"/>
                <a:ea typeface="+mn-ea"/>
                <a:cs typeface="+mn-cs"/>
                <a:sym typeface="Helvetica Neue"/>
              </a:rPr>
              <a:t>.</a:t>
            </a:r>
            <a:r>
              <a:rPr lang="en-GB" sz="1100" dirty="0" err="1">
                <a:latin typeface="+mn-lt"/>
                <a:ea typeface="+mn-ea"/>
                <a:cs typeface="+mn-cs"/>
                <a:sym typeface="Helvetica Neue"/>
              </a:rPr>
              <a:t>ipynb </a:t>
            </a:r>
            <a:r>
              <a:rPr lang="en-GB" dirty="0"/>
              <a:t>pour le soumettre.</a:t>
            </a:r>
          </a:p>
        </p:txBody>
      </p:sp>
    </p:spTree>
    <p:extLst>
      <p:ext uri="{BB962C8B-B14F-4D97-AF65-F5344CB8AC3E}">
        <p14:creationId xmlns:p14="http://schemas.microsoft.com/office/powerpoint/2010/main" val="317763848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45BB55-3A98-2CDD-6EC8-963381A8D5B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2EE13FF-EDB0-CA28-7B1A-1AD1595742E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AD19951-351D-FA3F-D41D-6FFBD7F9BE7C}"/>
              </a:ext>
            </a:extLst>
          </p:cNvPr>
          <p:cNvSpPr>
            <a:spLocks noGrp="1"/>
          </p:cNvSpPr>
          <p:nvPr>
            <p:ph type="body" idx="1"/>
          </p:nvPr>
        </p:nvSpPr>
        <p:spPr/>
        <p:txBody>
          <a:bodyPr/>
          <a:lstStyle/>
          <a:p>
            <a:pPr marL="0" marR="0" lvl="0" indent="0" defTabSz="228589" eaLnBrk="1" fontAlgn="auto" latinLnBrk="0" hangingPunct="1">
              <a:lnSpc>
                <a:spcPct val="117999"/>
              </a:lnSpc>
              <a:spcBef>
                <a:spcPts val="0"/>
              </a:spcBef>
              <a:spcAft>
                <a:spcPts val="0"/>
              </a:spcAft>
              <a:buClrTx/>
              <a:buSzTx/>
              <a:buFontTx/>
              <a:buNone/>
              <a:tabLst/>
              <a:defRPr/>
            </a:pPr>
            <a:r>
              <a:rPr lang="en-GB" dirty="0"/>
              <a:t># Anglais</a:t>
            </a:r>
          </a:p>
          <a:p>
            <a:r>
              <a:rPr lang="en-GB" b="1" dirty="0"/>
              <a:t>Étape 1 – Télécharger le notebook Python fourni</a:t>
            </a:r>
            <a:br>
              <a:rPr lang="en-GB" dirty="0"/>
            </a:br>
            <a:r>
              <a:rPr lang="en-GB" dirty="0"/>
              <a:t>Les étudiants obtiennent le fichier de démarrage qui comprend les blocs de chargement des données et la structure de base.</a:t>
            </a:r>
          </a:p>
          <a:p>
            <a:r>
              <a:rPr lang="en-GB" b="1" dirty="0"/>
              <a:t>Étape 2 – Télécharger le notebook sur Google Colab</a:t>
            </a:r>
            <a:br>
              <a:rPr lang="en-GB" dirty="0"/>
            </a:br>
            <a:r>
              <a:rPr lang="en-GB" dirty="0"/>
              <a:t>Ils ouvrent le notebook dans un environnement où tous les paquets Python requis sont préinstallés.</a:t>
            </a:r>
          </a:p>
          <a:p>
            <a:r>
              <a:rPr lang="en-GB" b="1" dirty="0"/>
              <a:t>Étape 3 – Importer les bibliothèques Python</a:t>
            </a:r>
            <a:br>
              <a:rPr lang="en-GB" dirty="0"/>
            </a:br>
            <a:r>
              <a:rPr lang="en-GB" dirty="0"/>
              <a:t>Packages courants :</a:t>
            </a:r>
            <a:br>
              <a:rPr lang="en-GB" dirty="0"/>
            </a:br>
            <a:r>
              <a:rPr lang="en-GB" sz="1100" dirty="0">
                <a:latin typeface="+mn-lt"/>
                <a:ea typeface="+mn-ea"/>
                <a:cs typeface="+mn-cs"/>
                <a:sym typeface="Helvetica Neue"/>
              </a:rPr>
              <a:t>pandas</a:t>
            </a:r>
            <a:r>
              <a:rPr lang="en-GB" dirty="0"/>
              <a:t>, </a:t>
            </a:r>
            <a:r>
              <a:rPr lang="en-GB" sz="1100" dirty="0" err="1">
                <a:latin typeface="+mn-lt"/>
                <a:ea typeface="+mn-ea"/>
                <a:cs typeface="+mn-cs"/>
                <a:sym typeface="Helvetica Neue"/>
              </a:rPr>
              <a:t>numpy</a:t>
            </a:r>
            <a:r>
              <a:rPr lang="en-GB" dirty="0"/>
              <a:t>, </a:t>
            </a:r>
            <a:r>
              <a:rPr lang="en-GB" sz="1100" dirty="0">
                <a:latin typeface="+mn-lt"/>
                <a:ea typeface="+mn-ea"/>
                <a:cs typeface="+mn-cs"/>
                <a:sym typeface="Helvetica Neue"/>
              </a:rPr>
              <a:t>matplotlib</a:t>
            </a:r>
            <a:r>
              <a:rPr lang="en-GB" dirty="0"/>
              <a:t>, </a:t>
            </a:r>
            <a:r>
              <a:rPr lang="en-GB" sz="1100" dirty="0" err="1">
                <a:latin typeface="+mn-lt"/>
                <a:ea typeface="+mn-ea"/>
                <a:cs typeface="+mn-cs"/>
                <a:sym typeface="Helvetica Neue"/>
              </a:rPr>
              <a:t>networkx</a:t>
            </a:r>
            <a:r>
              <a:rPr lang="en-GB" dirty="0"/>
              <a:t>, </a:t>
            </a:r>
            <a:r>
              <a:rPr lang="en-GB" sz="1100" dirty="0" err="1">
                <a:latin typeface="+mn-lt"/>
                <a:ea typeface="+mn-ea"/>
                <a:cs typeface="+mn-cs"/>
                <a:sym typeface="Helvetica Neue"/>
              </a:rPr>
              <a:t>scipy</a:t>
            </a:r>
            <a:r>
              <a:rPr lang="en-GB" dirty="0"/>
              <a:t>, etc.</a:t>
            </a:r>
          </a:p>
          <a:p>
            <a:r>
              <a:rPr lang="en-GB" b="1" dirty="0"/>
              <a:t>Étape 4 – Mettre en œuvre la distribution des voyages (modèle de gravité)</a:t>
            </a:r>
            <a:br>
              <a:rPr lang="en-GB" dirty="0"/>
            </a:br>
            <a:r>
              <a:rPr lang="en-GB" dirty="0"/>
              <a:t>À l'aide de la matrice d'impédance fournie + productions/attractions :</a:t>
            </a:r>
          </a:p>
          <a:p>
            <a:r>
              <a:rPr lang="en-GB" dirty="0"/>
              <a:t>Appliquer la formule</a:t>
            </a:r>
          </a:p>
          <a:p>
            <a:r>
              <a:rPr lang="en-GB" dirty="0"/>
              <a:t>Générer la matrice OD distribuée</a:t>
            </a:r>
          </a:p>
          <a:p>
            <a:r>
              <a:rPr lang="en-GB" dirty="0"/>
              <a:t>Valider les sommes des lignes et des colonnes</a:t>
            </a:r>
          </a:p>
          <a:p>
            <a:r>
              <a:rPr lang="en-GB" b="1" dirty="0"/>
              <a:t>Étape 5 – Mise en œuvre du choix du mode de transport</a:t>
            </a:r>
            <a:br>
              <a:rPr lang="en-GB" dirty="0"/>
            </a:br>
            <a:r>
              <a:rPr lang="en-GB" dirty="0"/>
              <a:t>Les étudiants utilisent un modèle Logit simplifié pour estimer les parts modales :</a:t>
            </a:r>
          </a:p>
          <a:p>
            <a:r>
              <a:rPr lang="en-GB" dirty="0"/>
              <a:t>Voiture</a:t>
            </a:r>
          </a:p>
          <a:p>
            <a:r>
              <a:rPr lang="en-GB" dirty="0"/>
              <a:t>Transports publics</a:t>
            </a:r>
          </a:p>
          <a:p>
            <a:r>
              <a:rPr lang="en-GB" dirty="0"/>
              <a:t>Marche/vélo</a:t>
            </a:r>
            <a:br>
              <a:rPr lang="en-GB" dirty="0"/>
            </a:br>
            <a:r>
              <a:rPr lang="en-GB" dirty="0"/>
              <a:t>À l'aide d'exemples de valeurs d'utilité.</a:t>
            </a:r>
          </a:p>
          <a:p>
            <a:r>
              <a:rPr lang="en-GB" b="1" dirty="0"/>
              <a:t>Étape 6 – Mise en œuvre de l'attribution d'itinéraire (chemin le plus court)</a:t>
            </a:r>
            <a:br>
              <a:rPr lang="en-GB" dirty="0"/>
            </a:br>
            <a:r>
              <a:rPr lang="en-GB" dirty="0"/>
              <a:t>À l'aide de l'algorithme de Dijkstra via </a:t>
            </a:r>
            <a:r>
              <a:rPr lang="en-GB" dirty="0" err="1"/>
              <a:t>NetworkX </a:t>
            </a:r>
            <a:r>
              <a:rPr lang="en-GB" dirty="0"/>
              <a:t>:</a:t>
            </a:r>
          </a:p>
          <a:p>
            <a:r>
              <a:rPr lang="en-GB" dirty="0"/>
              <a:t>Construire un graphe à partir des données de liaison</a:t>
            </a:r>
          </a:p>
          <a:p>
            <a:r>
              <a:rPr lang="en-GB" dirty="0"/>
              <a:t>Calculer les chemins les plus courts</a:t>
            </a:r>
          </a:p>
          <a:p>
            <a:r>
              <a:rPr lang="en-GB" dirty="0"/>
              <a:t>Attribuer les trajets OD aux chemins</a:t>
            </a:r>
          </a:p>
          <a:p>
            <a:r>
              <a:rPr lang="en-GB" dirty="0"/>
              <a:t>Générer les volumes de liaison</a:t>
            </a:r>
          </a:p>
          <a:p>
            <a:r>
              <a:rPr lang="en-GB" b="1" dirty="0"/>
              <a:t>Étape 7 – Visualiser et </a:t>
            </a:r>
            <a:r>
              <a:rPr lang="en-GB" b="1" dirty="0" err="1"/>
              <a:t>analyser </a:t>
            </a:r>
            <a:r>
              <a:rPr lang="en-GB" b="1" dirty="0"/>
              <a:t>les résultats</a:t>
            </a:r>
            <a:br>
              <a:rPr lang="en-GB" dirty="0"/>
            </a:br>
            <a:r>
              <a:rPr lang="en-GB" dirty="0"/>
              <a:t>Visuels recommandés :</a:t>
            </a:r>
          </a:p>
          <a:p>
            <a:r>
              <a:rPr lang="en-GB" dirty="0"/>
              <a:t>Carte thermique de distribution</a:t>
            </a:r>
          </a:p>
          <a:p>
            <a:r>
              <a:rPr lang="en-GB" dirty="0"/>
              <a:t>Diagramme à barres de répartition modale</a:t>
            </a:r>
          </a:p>
          <a:p>
            <a:r>
              <a:rPr lang="en-GB" dirty="0"/>
              <a:t>Réseau avec volumes attribués</a:t>
            </a:r>
          </a:p>
          <a:p>
            <a:r>
              <a:rPr lang="en-GB" dirty="0"/>
              <a:t>Différence entre la base et le scénario (facultatif)</a:t>
            </a:r>
          </a:p>
          <a:p>
            <a:r>
              <a:rPr lang="en-GB" b="1" dirty="0"/>
              <a:t>Étape 8 – Enregistrer le notebook final</a:t>
            </a:r>
            <a:br>
              <a:rPr lang="en-GB" dirty="0"/>
            </a:br>
            <a:r>
              <a:rPr lang="en-GB" dirty="0"/>
              <a:t>Les étudiants téléchargent/exportent le fichier </a:t>
            </a:r>
            <a:r>
              <a:rPr lang="en-GB" sz="1100" dirty="0">
                <a:latin typeface="+mn-lt"/>
                <a:ea typeface="+mn-ea"/>
                <a:cs typeface="+mn-cs"/>
                <a:sym typeface="Helvetica Neue"/>
              </a:rPr>
              <a:t>.</a:t>
            </a:r>
            <a:r>
              <a:rPr lang="en-GB" sz="1100" dirty="0" err="1">
                <a:latin typeface="+mn-lt"/>
                <a:ea typeface="+mn-ea"/>
                <a:cs typeface="+mn-cs"/>
                <a:sym typeface="Helvetica Neue"/>
              </a:rPr>
              <a:t>ipynb </a:t>
            </a:r>
            <a:r>
              <a:rPr lang="en-GB" dirty="0"/>
              <a:t>pour le soumettre.</a:t>
            </a:r>
          </a:p>
        </p:txBody>
      </p:sp>
    </p:spTree>
    <p:extLst>
      <p:ext uri="{BB962C8B-B14F-4D97-AF65-F5344CB8AC3E}">
        <p14:creationId xmlns:p14="http://schemas.microsoft.com/office/powerpoint/2010/main" val="368769761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C44ABB-E5A6-C74B-635B-7FF7E7F5EBF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9D136B1-5294-2860-AB6E-6571FE70F15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CFD022D-6DB5-A824-EDB0-F88A493507BC}"/>
              </a:ext>
            </a:extLst>
          </p:cNvPr>
          <p:cNvSpPr>
            <a:spLocks noGrp="1"/>
          </p:cNvSpPr>
          <p:nvPr>
            <p:ph type="body" idx="1"/>
          </p:nvPr>
        </p:nvSpPr>
        <p:spPr/>
        <p:txBody>
          <a:bodyPr/>
          <a:lstStyle/>
          <a:p>
            <a:pPr marL="0" marR="0" lvl="0" indent="0" defTabSz="228589" eaLnBrk="1" fontAlgn="auto" latinLnBrk="0" hangingPunct="1">
              <a:lnSpc>
                <a:spcPct val="117999"/>
              </a:lnSpc>
              <a:spcBef>
                <a:spcPts val="0"/>
              </a:spcBef>
              <a:spcAft>
                <a:spcPts val="0"/>
              </a:spcAft>
              <a:buClrTx/>
              <a:buSzTx/>
              <a:buFontTx/>
              <a:buNone/>
              <a:tabLst/>
              <a:defRPr/>
            </a:pPr>
            <a:r>
              <a:rPr lang="en-GB" dirty="0"/>
              <a:t># Anglais</a:t>
            </a:r>
          </a:p>
          <a:p>
            <a:r>
              <a:rPr lang="en-GB" b="1" dirty="0"/>
              <a:t>Étape 1 – Télécharger le notebook Python fourni</a:t>
            </a:r>
            <a:br>
              <a:rPr lang="en-GB" dirty="0"/>
            </a:br>
            <a:r>
              <a:rPr lang="en-GB" dirty="0"/>
              <a:t>Les étudiants obtiennent le fichier de démarrage qui comprend les blocs de chargement des données et la structure de base.</a:t>
            </a:r>
          </a:p>
          <a:p>
            <a:r>
              <a:rPr lang="en-GB" b="1" dirty="0"/>
              <a:t>Étape 2 – Télécharger le notebook sur Google Colab</a:t>
            </a:r>
            <a:br>
              <a:rPr lang="en-GB" dirty="0"/>
            </a:br>
            <a:r>
              <a:rPr lang="en-GB" dirty="0"/>
              <a:t>Ils ouvrent le notebook dans un environnement où tous les paquets Python requis sont préinstallés.</a:t>
            </a:r>
          </a:p>
          <a:p>
            <a:r>
              <a:rPr lang="en-GB" b="1" dirty="0"/>
              <a:t>Étape 3 – Importer les bibliothèques Python</a:t>
            </a:r>
            <a:br>
              <a:rPr lang="en-GB" dirty="0"/>
            </a:br>
            <a:r>
              <a:rPr lang="en-GB" dirty="0"/>
              <a:t>Packages courants :</a:t>
            </a:r>
            <a:br>
              <a:rPr lang="en-GB" dirty="0"/>
            </a:br>
            <a:r>
              <a:rPr lang="en-GB" sz="1100" dirty="0">
                <a:latin typeface="+mn-lt"/>
                <a:ea typeface="+mn-ea"/>
                <a:cs typeface="+mn-cs"/>
                <a:sym typeface="Helvetica Neue"/>
              </a:rPr>
              <a:t>pandas</a:t>
            </a:r>
            <a:r>
              <a:rPr lang="en-GB" dirty="0"/>
              <a:t>, </a:t>
            </a:r>
            <a:r>
              <a:rPr lang="en-GB" sz="1100" dirty="0" err="1">
                <a:latin typeface="+mn-lt"/>
                <a:ea typeface="+mn-ea"/>
                <a:cs typeface="+mn-cs"/>
                <a:sym typeface="Helvetica Neue"/>
              </a:rPr>
              <a:t>numpy</a:t>
            </a:r>
            <a:r>
              <a:rPr lang="en-GB" dirty="0"/>
              <a:t>, </a:t>
            </a:r>
            <a:r>
              <a:rPr lang="en-GB" sz="1100" dirty="0">
                <a:latin typeface="+mn-lt"/>
                <a:ea typeface="+mn-ea"/>
                <a:cs typeface="+mn-cs"/>
                <a:sym typeface="Helvetica Neue"/>
              </a:rPr>
              <a:t>matplotlib</a:t>
            </a:r>
            <a:r>
              <a:rPr lang="en-GB" dirty="0"/>
              <a:t>, </a:t>
            </a:r>
            <a:r>
              <a:rPr lang="en-GB" sz="1100" dirty="0" err="1">
                <a:latin typeface="+mn-lt"/>
                <a:ea typeface="+mn-ea"/>
                <a:cs typeface="+mn-cs"/>
                <a:sym typeface="Helvetica Neue"/>
              </a:rPr>
              <a:t>networkx</a:t>
            </a:r>
            <a:r>
              <a:rPr lang="en-GB" dirty="0"/>
              <a:t>, </a:t>
            </a:r>
            <a:r>
              <a:rPr lang="en-GB" sz="1100" dirty="0" err="1">
                <a:latin typeface="+mn-lt"/>
                <a:ea typeface="+mn-ea"/>
                <a:cs typeface="+mn-cs"/>
                <a:sym typeface="Helvetica Neue"/>
              </a:rPr>
              <a:t>scipy</a:t>
            </a:r>
            <a:r>
              <a:rPr lang="en-GB" dirty="0"/>
              <a:t>, etc.</a:t>
            </a:r>
          </a:p>
          <a:p>
            <a:r>
              <a:rPr lang="en-GB" b="1" dirty="0"/>
              <a:t>Étape 4 – Mettre en œuvre la distribution des voyages (modèle de gravité)</a:t>
            </a:r>
            <a:br>
              <a:rPr lang="en-GB" dirty="0"/>
            </a:br>
            <a:r>
              <a:rPr lang="en-GB" dirty="0"/>
              <a:t>À l'aide de la matrice d'impédance fournie + productions/attractions :</a:t>
            </a:r>
          </a:p>
          <a:p>
            <a:r>
              <a:rPr lang="en-GB" dirty="0"/>
              <a:t>Appliquer la formule</a:t>
            </a:r>
          </a:p>
          <a:p>
            <a:r>
              <a:rPr lang="en-GB" dirty="0"/>
              <a:t>Générer la matrice OD distribuée</a:t>
            </a:r>
          </a:p>
          <a:p>
            <a:r>
              <a:rPr lang="en-GB" dirty="0"/>
              <a:t>Valider les sommes des lignes et des colonnes</a:t>
            </a:r>
          </a:p>
          <a:p>
            <a:r>
              <a:rPr lang="en-GB" b="1" dirty="0"/>
              <a:t>Étape 5 – Mettre en œuvre le choix du mode</a:t>
            </a:r>
            <a:br>
              <a:rPr lang="en-GB" dirty="0"/>
            </a:br>
            <a:r>
              <a:rPr lang="en-GB" dirty="0"/>
              <a:t>Les étudiants utilisent un modèle Logit simplifié pour estimer les parts modales :</a:t>
            </a:r>
          </a:p>
          <a:p>
            <a:r>
              <a:rPr lang="en-GB" dirty="0"/>
              <a:t>Voiture</a:t>
            </a:r>
          </a:p>
          <a:p>
            <a:r>
              <a:rPr lang="en-GB" dirty="0"/>
              <a:t>Transports publics</a:t>
            </a:r>
          </a:p>
          <a:p>
            <a:r>
              <a:rPr lang="en-GB" dirty="0"/>
              <a:t>Marche/vélo</a:t>
            </a:r>
            <a:br>
              <a:rPr lang="en-GB" dirty="0"/>
            </a:br>
            <a:r>
              <a:rPr lang="en-GB" dirty="0"/>
              <a:t>À l'aide d'exemples de valeurs d'utilité.</a:t>
            </a:r>
          </a:p>
          <a:p>
            <a:r>
              <a:rPr lang="en-GB" b="1" dirty="0"/>
              <a:t>Étape 6 – Mise en œuvre de l'attribution d'itinéraire (chemin le plus court)</a:t>
            </a:r>
            <a:br>
              <a:rPr lang="en-GB" dirty="0"/>
            </a:br>
            <a:r>
              <a:rPr lang="en-GB" dirty="0"/>
              <a:t>À l'aide de l'algorithme de Dijkstra via </a:t>
            </a:r>
            <a:r>
              <a:rPr lang="en-GB" dirty="0" err="1"/>
              <a:t>NetworkX </a:t>
            </a:r>
            <a:r>
              <a:rPr lang="en-GB" dirty="0"/>
              <a:t>:</a:t>
            </a:r>
          </a:p>
          <a:p>
            <a:r>
              <a:rPr lang="en-GB" dirty="0"/>
              <a:t>Construire un graphe à partir des données de liaison</a:t>
            </a:r>
          </a:p>
          <a:p>
            <a:r>
              <a:rPr lang="en-GB" dirty="0"/>
              <a:t>Calculer les chemins les plus courts</a:t>
            </a:r>
          </a:p>
          <a:p>
            <a:r>
              <a:rPr lang="en-GB" dirty="0"/>
              <a:t>Attribuer les trajets OD aux chemins</a:t>
            </a:r>
          </a:p>
          <a:p>
            <a:r>
              <a:rPr lang="en-GB" dirty="0"/>
              <a:t>Générer les volumes de liaison</a:t>
            </a:r>
          </a:p>
          <a:p>
            <a:r>
              <a:rPr lang="en-GB" b="1" dirty="0"/>
              <a:t>Étape 7 – Visualiser et </a:t>
            </a:r>
            <a:r>
              <a:rPr lang="en-GB" b="1" dirty="0" err="1"/>
              <a:t>analyser </a:t>
            </a:r>
            <a:r>
              <a:rPr lang="en-GB" b="1" dirty="0"/>
              <a:t>les résultats</a:t>
            </a:r>
            <a:br>
              <a:rPr lang="en-GB" dirty="0"/>
            </a:br>
            <a:r>
              <a:rPr lang="en-GB" dirty="0"/>
              <a:t>Visuels recommandés :</a:t>
            </a:r>
          </a:p>
          <a:p>
            <a:r>
              <a:rPr lang="en-GB" dirty="0"/>
              <a:t>Carte thermique de distribution</a:t>
            </a:r>
          </a:p>
          <a:p>
            <a:r>
              <a:rPr lang="en-GB" dirty="0"/>
              <a:t>Diagramme à barres de répartition modale</a:t>
            </a:r>
          </a:p>
          <a:p>
            <a:r>
              <a:rPr lang="en-GB" dirty="0"/>
              <a:t>Réseau avec volumes attribués</a:t>
            </a:r>
          </a:p>
          <a:p>
            <a:r>
              <a:rPr lang="en-GB" dirty="0"/>
              <a:t>Différence entre la base et le scénario (facultatif)</a:t>
            </a:r>
          </a:p>
          <a:p>
            <a:r>
              <a:rPr lang="en-GB" b="1" dirty="0"/>
              <a:t>Étape 8 – Enregistrer le notebook final</a:t>
            </a:r>
            <a:br>
              <a:rPr lang="en-GB" dirty="0"/>
            </a:br>
            <a:r>
              <a:rPr lang="en-GB" dirty="0"/>
              <a:t>Les étudiants téléchargent/exportent le fichier </a:t>
            </a:r>
            <a:r>
              <a:rPr lang="en-GB" sz="1100" dirty="0">
                <a:latin typeface="+mn-lt"/>
                <a:ea typeface="+mn-ea"/>
                <a:cs typeface="+mn-cs"/>
                <a:sym typeface="Helvetica Neue"/>
              </a:rPr>
              <a:t>.</a:t>
            </a:r>
            <a:r>
              <a:rPr lang="en-GB" sz="1100" dirty="0" err="1">
                <a:latin typeface="+mn-lt"/>
                <a:ea typeface="+mn-ea"/>
                <a:cs typeface="+mn-cs"/>
                <a:sym typeface="Helvetica Neue"/>
              </a:rPr>
              <a:t>ipynb </a:t>
            </a:r>
            <a:r>
              <a:rPr lang="en-GB" dirty="0"/>
              <a:t>pour le soumettre.</a:t>
            </a:r>
          </a:p>
        </p:txBody>
      </p:sp>
    </p:spTree>
    <p:extLst>
      <p:ext uri="{BB962C8B-B14F-4D97-AF65-F5344CB8AC3E}">
        <p14:creationId xmlns:p14="http://schemas.microsoft.com/office/powerpoint/2010/main" val="67275955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992F34-AD48-027A-3CA5-A6A5664FD3E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5B39CBB-1434-2A88-C639-0F6CEFA533B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EB55D4E-D359-BEAE-3404-FB8C568E4828}"/>
              </a:ext>
            </a:extLst>
          </p:cNvPr>
          <p:cNvSpPr>
            <a:spLocks noGrp="1"/>
          </p:cNvSpPr>
          <p:nvPr>
            <p:ph type="body" idx="1"/>
          </p:nvPr>
        </p:nvSpPr>
        <p:spPr/>
        <p:txBody>
          <a:bodyPr/>
          <a:lstStyle/>
          <a:p>
            <a:pPr marL="0" marR="0" lvl="0" indent="0" defTabSz="228589" eaLnBrk="1" fontAlgn="auto" latinLnBrk="0" hangingPunct="1">
              <a:lnSpc>
                <a:spcPct val="117999"/>
              </a:lnSpc>
              <a:spcBef>
                <a:spcPts val="0"/>
              </a:spcBef>
              <a:spcAft>
                <a:spcPts val="0"/>
              </a:spcAft>
              <a:buClrTx/>
              <a:buSzTx/>
              <a:buFontTx/>
              <a:buNone/>
              <a:tabLst/>
              <a:defRPr/>
            </a:pPr>
            <a:r>
              <a:rPr lang="en-GB" dirty="0"/>
              <a:t># Anglais</a:t>
            </a:r>
          </a:p>
          <a:p>
            <a:r>
              <a:rPr lang="en-GB" b="1" dirty="0"/>
              <a:t>Étape 1 – Télécharger le notebook Python fourni</a:t>
            </a:r>
            <a:br>
              <a:rPr lang="en-GB" dirty="0"/>
            </a:br>
            <a:r>
              <a:rPr lang="en-GB" dirty="0"/>
              <a:t>Les étudiants obtiennent le fichier de démarrage qui comprend les blocs de chargement des données et la structure de base.</a:t>
            </a:r>
          </a:p>
          <a:p>
            <a:r>
              <a:rPr lang="en-GB" b="1" dirty="0"/>
              <a:t>Étape 2 – Télécharger le notebook sur Google Colab</a:t>
            </a:r>
            <a:br>
              <a:rPr lang="en-GB" dirty="0"/>
            </a:br>
            <a:r>
              <a:rPr lang="en-GB" dirty="0"/>
              <a:t>Ils ouvrent le notebook dans un environnement où tous les paquets Python requis sont préinstallés.</a:t>
            </a:r>
          </a:p>
          <a:p>
            <a:r>
              <a:rPr lang="en-GB" b="1" dirty="0"/>
              <a:t>Étape 3 – Importer les bibliothèques Python</a:t>
            </a:r>
            <a:br>
              <a:rPr lang="en-GB" dirty="0"/>
            </a:br>
            <a:r>
              <a:rPr lang="en-GB" dirty="0"/>
              <a:t>Packages courants :</a:t>
            </a:r>
            <a:br>
              <a:rPr lang="en-GB" dirty="0"/>
            </a:br>
            <a:r>
              <a:rPr lang="en-GB" sz="1100" dirty="0">
                <a:latin typeface="+mn-lt"/>
                <a:ea typeface="+mn-ea"/>
                <a:cs typeface="+mn-cs"/>
                <a:sym typeface="Helvetica Neue"/>
              </a:rPr>
              <a:t>pandas</a:t>
            </a:r>
            <a:r>
              <a:rPr lang="en-GB" dirty="0"/>
              <a:t>, </a:t>
            </a:r>
            <a:r>
              <a:rPr lang="en-GB" sz="1100" dirty="0" err="1">
                <a:latin typeface="+mn-lt"/>
                <a:ea typeface="+mn-ea"/>
                <a:cs typeface="+mn-cs"/>
                <a:sym typeface="Helvetica Neue"/>
              </a:rPr>
              <a:t>numpy</a:t>
            </a:r>
            <a:r>
              <a:rPr lang="en-GB" dirty="0"/>
              <a:t>, </a:t>
            </a:r>
            <a:r>
              <a:rPr lang="en-GB" sz="1100" dirty="0">
                <a:latin typeface="+mn-lt"/>
                <a:ea typeface="+mn-ea"/>
                <a:cs typeface="+mn-cs"/>
                <a:sym typeface="Helvetica Neue"/>
              </a:rPr>
              <a:t>matplotlib</a:t>
            </a:r>
            <a:r>
              <a:rPr lang="en-GB" dirty="0"/>
              <a:t>, </a:t>
            </a:r>
            <a:r>
              <a:rPr lang="en-GB" sz="1100" dirty="0" err="1">
                <a:latin typeface="+mn-lt"/>
                <a:ea typeface="+mn-ea"/>
                <a:cs typeface="+mn-cs"/>
                <a:sym typeface="Helvetica Neue"/>
              </a:rPr>
              <a:t>networkx</a:t>
            </a:r>
            <a:r>
              <a:rPr lang="en-GB" dirty="0"/>
              <a:t>, </a:t>
            </a:r>
            <a:r>
              <a:rPr lang="en-GB" sz="1100" dirty="0" err="1">
                <a:latin typeface="+mn-lt"/>
                <a:ea typeface="+mn-ea"/>
                <a:cs typeface="+mn-cs"/>
                <a:sym typeface="Helvetica Neue"/>
              </a:rPr>
              <a:t>scipy</a:t>
            </a:r>
            <a:r>
              <a:rPr lang="en-GB" dirty="0"/>
              <a:t>, etc.</a:t>
            </a:r>
          </a:p>
          <a:p>
            <a:r>
              <a:rPr lang="en-GB" b="1" dirty="0"/>
              <a:t>Étape 4 – Mettre en œuvre la distribution des voyages (modèle de gravité)</a:t>
            </a:r>
            <a:br>
              <a:rPr lang="en-GB" dirty="0"/>
            </a:br>
            <a:r>
              <a:rPr lang="en-GB" dirty="0"/>
              <a:t>À l'aide de la matrice d'impédance fournie + productions/attractions :</a:t>
            </a:r>
          </a:p>
          <a:p>
            <a:r>
              <a:rPr lang="en-GB" dirty="0"/>
              <a:t>Appliquer la formule</a:t>
            </a:r>
          </a:p>
          <a:p>
            <a:r>
              <a:rPr lang="en-GB" dirty="0"/>
              <a:t>Générer la matrice OD distribuée</a:t>
            </a:r>
          </a:p>
          <a:p>
            <a:r>
              <a:rPr lang="en-GB" dirty="0"/>
              <a:t>Valider les sommes des lignes et des colonnes</a:t>
            </a:r>
          </a:p>
          <a:p>
            <a:r>
              <a:rPr lang="en-GB" b="1" dirty="0"/>
              <a:t>Étape 5 – Mettre en œuvre le choix du mode</a:t>
            </a:r>
            <a:br>
              <a:rPr lang="en-GB" dirty="0"/>
            </a:br>
            <a:r>
              <a:rPr lang="en-GB" dirty="0"/>
              <a:t>Les étudiants utilisent un modèle Logit simplifié pour estimer les parts modales :</a:t>
            </a:r>
          </a:p>
          <a:p>
            <a:r>
              <a:rPr lang="en-GB" dirty="0"/>
              <a:t>Voiture</a:t>
            </a:r>
          </a:p>
          <a:p>
            <a:r>
              <a:rPr lang="en-GB" dirty="0"/>
              <a:t>Transports publics</a:t>
            </a:r>
          </a:p>
          <a:p>
            <a:r>
              <a:rPr lang="en-GB" dirty="0"/>
              <a:t>Marche/vélo</a:t>
            </a:r>
            <a:br>
              <a:rPr lang="en-GB" dirty="0"/>
            </a:br>
            <a:r>
              <a:rPr lang="en-GB" dirty="0"/>
              <a:t>À l'aide d'exemples de valeurs d'utilité.</a:t>
            </a:r>
          </a:p>
          <a:p>
            <a:r>
              <a:rPr lang="en-GB" b="1" dirty="0"/>
              <a:t>Étape 6 – Mise en œuvre de l'attribution d'itinéraire (chemin le plus court)</a:t>
            </a:r>
            <a:br>
              <a:rPr lang="en-GB" dirty="0"/>
            </a:br>
            <a:r>
              <a:rPr lang="en-GB" dirty="0"/>
              <a:t>À l'aide de l'algorithme de Dijkstra via </a:t>
            </a:r>
            <a:r>
              <a:rPr lang="en-GB" dirty="0" err="1"/>
              <a:t>NetworkX </a:t>
            </a:r>
            <a:r>
              <a:rPr lang="en-GB" dirty="0"/>
              <a:t>:</a:t>
            </a:r>
          </a:p>
          <a:p>
            <a:r>
              <a:rPr lang="en-GB" dirty="0"/>
              <a:t>Construire un graphe à partir des données de liaison</a:t>
            </a:r>
          </a:p>
          <a:p>
            <a:r>
              <a:rPr lang="en-GB" dirty="0"/>
              <a:t>Calculer les chemins les plus courts</a:t>
            </a:r>
          </a:p>
          <a:p>
            <a:r>
              <a:rPr lang="en-GB" dirty="0"/>
              <a:t>Attribuer les trajets OD aux chemins</a:t>
            </a:r>
          </a:p>
          <a:p>
            <a:r>
              <a:rPr lang="en-GB" dirty="0"/>
              <a:t>Générer les volumes de liaison</a:t>
            </a:r>
          </a:p>
          <a:p>
            <a:r>
              <a:rPr lang="en-GB" b="1" dirty="0"/>
              <a:t>Étape 7 – Visualiser et </a:t>
            </a:r>
            <a:r>
              <a:rPr lang="en-GB" b="1" dirty="0" err="1"/>
              <a:t>analyser </a:t>
            </a:r>
            <a:r>
              <a:rPr lang="en-GB" b="1" dirty="0"/>
              <a:t>les résultats</a:t>
            </a:r>
            <a:br>
              <a:rPr lang="en-GB" dirty="0"/>
            </a:br>
            <a:r>
              <a:rPr lang="en-GB" dirty="0"/>
              <a:t>Visuels recommandés :</a:t>
            </a:r>
          </a:p>
          <a:p>
            <a:r>
              <a:rPr lang="en-GB" dirty="0"/>
              <a:t>Carte thermique de distribution</a:t>
            </a:r>
          </a:p>
          <a:p>
            <a:r>
              <a:rPr lang="en-GB" dirty="0"/>
              <a:t>Diagramme à barres de répartition modale</a:t>
            </a:r>
          </a:p>
          <a:p>
            <a:r>
              <a:rPr lang="en-GB" dirty="0"/>
              <a:t>Réseau avec volumes attribués</a:t>
            </a:r>
          </a:p>
          <a:p>
            <a:r>
              <a:rPr lang="en-GB" dirty="0"/>
              <a:t>Différence entre la base et le scénario (facultatif)</a:t>
            </a:r>
          </a:p>
          <a:p>
            <a:r>
              <a:rPr lang="en-GB" b="1" dirty="0"/>
              <a:t>Étape 8 – Enregistrer le notebook final</a:t>
            </a:r>
            <a:br>
              <a:rPr lang="en-GB" dirty="0"/>
            </a:br>
            <a:r>
              <a:rPr lang="en-GB" dirty="0"/>
              <a:t>Les étudiants téléchargent/exportent le fichier </a:t>
            </a:r>
            <a:r>
              <a:rPr lang="en-GB" sz="1100" dirty="0">
                <a:latin typeface="+mn-lt"/>
                <a:ea typeface="+mn-ea"/>
                <a:cs typeface="+mn-cs"/>
                <a:sym typeface="Helvetica Neue"/>
              </a:rPr>
              <a:t>.</a:t>
            </a:r>
            <a:r>
              <a:rPr lang="en-GB" sz="1100" dirty="0" err="1">
                <a:latin typeface="+mn-lt"/>
                <a:ea typeface="+mn-ea"/>
                <a:cs typeface="+mn-cs"/>
                <a:sym typeface="Helvetica Neue"/>
              </a:rPr>
              <a:t>ipynb </a:t>
            </a:r>
            <a:r>
              <a:rPr lang="en-GB" dirty="0"/>
              <a:t>pour le soumettre.</a:t>
            </a:r>
          </a:p>
        </p:txBody>
      </p:sp>
    </p:spTree>
    <p:extLst>
      <p:ext uri="{BB962C8B-B14F-4D97-AF65-F5344CB8AC3E}">
        <p14:creationId xmlns:p14="http://schemas.microsoft.com/office/powerpoint/2010/main" val="425605523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7477E8-6756-A668-44B4-683215677A1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DF83224-B5A1-3F22-06C7-E4A13CD7735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EB28720-A366-F71C-1D99-FAE28B9715B7}"/>
              </a:ext>
            </a:extLst>
          </p:cNvPr>
          <p:cNvSpPr>
            <a:spLocks noGrp="1"/>
          </p:cNvSpPr>
          <p:nvPr>
            <p:ph type="body" idx="1"/>
          </p:nvPr>
        </p:nvSpPr>
        <p:spPr/>
        <p:txBody>
          <a:bodyPr/>
          <a:lstStyle/>
          <a:p>
            <a:pPr marL="0" marR="0" lvl="0" indent="0" defTabSz="228589" eaLnBrk="1" fontAlgn="auto" latinLnBrk="0" hangingPunct="1">
              <a:lnSpc>
                <a:spcPct val="117999"/>
              </a:lnSpc>
              <a:spcBef>
                <a:spcPts val="0"/>
              </a:spcBef>
              <a:spcAft>
                <a:spcPts val="0"/>
              </a:spcAft>
              <a:buClrTx/>
              <a:buSzTx/>
              <a:buFontTx/>
              <a:buNone/>
              <a:tabLst/>
              <a:defRPr/>
            </a:pPr>
            <a:r>
              <a:rPr lang="en-GB" dirty="0"/>
              <a:t># Anglais</a:t>
            </a:r>
          </a:p>
          <a:p>
            <a:r>
              <a:rPr lang="en-GB" b="1" dirty="0"/>
              <a:t>Étape 1 – Télécharger le notebook Python fourni</a:t>
            </a:r>
            <a:br>
              <a:rPr lang="en-GB" dirty="0"/>
            </a:br>
            <a:r>
              <a:rPr lang="en-GB" dirty="0"/>
              <a:t>Les étudiants obtiennent le fichier de démarrage qui comprend les blocs de chargement des données et la structure de base.</a:t>
            </a:r>
          </a:p>
          <a:p>
            <a:r>
              <a:rPr lang="en-GB" b="1" dirty="0"/>
              <a:t>Étape 2 – Télécharger le notebook sur Google Colab</a:t>
            </a:r>
            <a:br>
              <a:rPr lang="en-GB" dirty="0"/>
            </a:br>
            <a:r>
              <a:rPr lang="en-GB" dirty="0"/>
              <a:t>Ils ouvrent le notebook dans un environnement où tous les paquets Python requis sont préinstallés.</a:t>
            </a:r>
          </a:p>
          <a:p>
            <a:r>
              <a:rPr lang="en-GB" b="1" dirty="0"/>
              <a:t>Étape 3 – Importer les bibliothèques Python</a:t>
            </a:r>
            <a:br>
              <a:rPr lang="en-GB" dirty="0"/>
            </a:br>
            <a:r>
              <a:rPr lang="en-GB" dirty="0"/>
              <a:t>Packages courants :</a:t>
            </a:r>
            <a:br>
              <a:rPr lang="en-GB" dirty="0"/>
            </a:br>
            <a:r>
              <a:rPr lang="en-GB" sz="1100" dirty="0">
                <a:latin typeface="+mn-lt"/>
                <a:ea typeface="+mn-ea"/>
                <a:cs typeface="+mn-cs"/>
                <a:sym typeface="Helvetica Neue"/>
              </a:rPr>
              <a:t>pandas</a:t>
            </a:r>
            <a:r>
              <a:rPr lang="en-GB" dirty="0"/>
              <a:t>, </a:t>
            </a:r>
            <a:r>
              <a:rPr lang="en-GB" sz="1100" dirty="0" err="1">
                <a:latin typeface="+mn-lt"/>
                <a:ea typeface="+mn-ea"/>
                <a:cs typeface="+mn-cs"/>
                <a:sym typeface="Helvetica Neue"/>
              </a:rPr>
              <a:t>numpy</a:t>
            </a:r>
            <a:r>
              <a:rPr lang="en-GB" dirty="0"/>
              <a:t>, </a:t>
            </a:r>
            <a:r>
              <a:rPr lang="en-GB" sz="1100" dirty="0">
                <a:latin typeface="+mn-lt"/>
                <a:ea typeface="+mn-ea"/>
                <a:cs typeface="+mn-cs"/>
                <a:sym typeface="Helvetica Neue"/>
              </a:rPr>
              <a:t>matplotlib</a:t>
            </a:r>
            <a:r>
              <a:rPr lang="en-GB" dirty="0"/>
              <a:t>, </a:t>
            </a:r>
            <a:r>
              <a:rPr lang="en-GB" sz="1100" dirty="0" err="1">
                <a:latin typeface="+mn-lt"/>
                <a:ea typeface="+mn-ea"/>
                <a:cs typeface="+mn-cs"/>
                <a:sym typeface="Helvetica Neue"/>
              </a:rPr>
              <a:t>networkx</a:t>
            </a:r>
            <a:r>
              <a:rPr lang="en-GB" dirty="0"/>
              <a:t>, </a:t>
            </a:r>
            <a:r>
              <a:rPr lang="en-GB" sz="1100" dirty="0" err="1">
                <a:latin typeface="+mn-lt"/>
                <a:ea typeface="+mn-ea"/>
                <a:cs typeface="+mn-cs"/>
                <a:sym typeface="Helvetica Neue"/>
              </a:rPr>
              <a:t>scipy</a:t>
            </a:r>
            <a:r>
              <a:rPr lang="en-GB" dirty="0"/>
              <a:t>, etc.</a:t>
            </a:r>
          </a:p>
          <a:p>
            <a:r>
              <a:rPr lang="en-GB" b="1" dirty="0"/>
              <a:t>Étape 4 – Mettre en œuvre la distribution des voyages (modèle de gravité)</a:t>
            </a:r>
            <a:br>
              <a:rPr lang="en-GB" dirty="0"/>
            </a:br>
            <a:r>
              <a:rPr lang="en-GB" dirty="0"/>
              <a:t>À l'aide de la matrice d'impédance fournie + productions/attractions :</a:t>
            </a:r>
          </a:p>
          <a:p>
            <a:r>
              <a:rPr lang="en-GB" dirty="0"/>
              <a:t>Appliquer la formule</a:t>
            </a:r>
          </a:p>
          <a:p>
            <a:r>
              <a:rPr lang="en-GB" dirty="0"/>
              <a:t>Générer la matrice OD distribuée</a:t>
            </a:r>
          </a:p>
          <a:p>
            <a:r>
              <a:rPr lang="en-GB" dirty="0"/>
              <a:t>Valider les sommes des lignes et des colonnes</a:t>
            </a:r>
          </a:p>
          <a:p>
            <a:r>
              <a:rPr lang="en-GB" b="1" dirty="0"/>
              <a:t>Étape 5 – Mettre en œuvre le choix du mode</a:t>
            </a:r>
            <a:br>
              <a:rPr lang="en-GB" dirty="0"/>
            </a:br>
            <a:r>
              <a:rPr lang="en-GB" dirty="0"/>
              <a:t>Les étudiants utilisent un modèle Logit simplifié pour estimer les parts modales :</a:t>
            </a:r>
          </a:p>
          <a:p>
            <a:r>
              <a:rPr lang="en-GB" dirty="0"/>
              <a:t>Voiture</a:t>
            </a:r>
          </a:p>
          <a:p>
            <a:r>
              <a:rPr lang="en-GB" dirty="0"/>
              <a:t>Transports publics</a:t>
            </a:r>
          </a:p>
          <a:p>
            <a:r>
              <a:rPr lang="en-GB" dirty="0"/>
              <a:t>Marche/vélo</a:t>
            </a:r>
            <a:br>
              <a:rPr lang="en-GB" dirty="0"/>
            </a:br>
            <a:r>
              <a:rPr lang="en-GB" dirty="0"/>
              <a:t>À l'aide d'exemples de valeurs d'utilité.</a:t>
            </a:r>
          </a:p>
          <a:p>
            <a:r>
              <a:rPr lang="en-GB" b="1" dirty="0"/>
              <a:t>Étape 6 – Mise en œuvre de l'attribution d'itinéraire (chemin le plus court)</a:t>
            </a:r>
            <a:br>
              <a:rPr lang="en-GB" dirty="0"/>
            </a:br>
            <a:r>
              <a:rPr lang="en-GB" dirty="0"/>
              <a:t>À l'aide de l'algorithme de Dijkstra via </a:t>
            </a:r>
            <a:r>
              <a:rPr lang="en-GB" dirty="0" err="1"/>
              <a:t>NetworkX </a:t>
            </a:r>
            <a:r>
              <a:rPr lang="en-GB" dirty="0"/>
              <a:t>:</a:t>
            </a:r>
          </a:p>
          <a:p>
            <a:r>
              <a:rPr lang="en-GB" dirty="0"/>
              <a:t>Construire un graphe à partir des données de liaison</a:t>
            </a:r>
          </a:p>
          <a:p>
            <a:r>
              <a:rPr lang="en-GB" dirty="0"/>
              <a:t>Calculer les chemins les plus courts</a:t>
            </a:r>
          </a:p>
          <a:p>
            <a:r>
              <a:rPr lang="en-GB" dirty="0"/>
              <a:t>Attribuer les trajets OD aux chemins</a:t>
            </a:r>
          </a:p>
          <a:p>
            <a:r>
              <a:rPr lang="en-GB" dirty="0"/>
              <a:t>Générer les volumes de liaison</a:t>
            </a:r>
          </a:p>
          <a:p>
            <a:r>
              <a:rPr lang="en-GB" b="1" dirty="0"/>
              <a:t>Étape 7 – Visualiser et </a:t>
            </a:r>
            <a:r>
              <a:rPr lang="en-GB" b="1" dirty="0" err="1"/>
              <a:t>analyser </a:t>
            </a:r>
            <a:r>
              <a:rPr lang="en-GB" b="1" dirty="0"/>
              <a:t>les résultats</a:t>
            </a:r>
            <a:br>
              <a:rPr lang="en-GB" dirty="0"/>
            </a:br>
            <a:r>
              <a:rPr lang="en-GB" dirty="0"/>
              <a:t>Visuels recommandés :</a:t>
            </a:r>
          </a:p>
          <a:p>
            <a:r>
              <a:rPr lang="en-GB" dirty="0"/>
              <a:t>Carte thermique de distribution</a:t>
            </a:r>
          </a:p>
          <a:p>
            <a:r>
              <a:rPr lang="en-GB" dirty="0"/>
              <a:t>Diagramme à barres de répartition modale</a:t>
            </a:r>
          </a:p>
          <a:p>
            <a:r>
              <a:rPr lang="en-GB" dirty="0"/>
              <a:t>Réseau avec volumes attribués</a:t>
            </a:r>
          </a:p>
          <a:p>
            <a:r>
              <a:rPr lang="en-GB" dirty="0"/>
              <a:t>Différence entre la base et le scénario (facultatif)</a:t>
            </a:r>
          </a:p>
          <a:p>
            <a:r>
              <a:rPr lang="en-GB" b="1" dirty="0"/>
              <a:t>Étape 8 – Enregistrer le notebook final</a:t>
            </a:r>
            <a:br>
              <a:rPr lang="en-GB" dirty="0"/>
            </a:br>
            <a:r>
              <a:rPr lang="en-GB" dirty="0"/>
              <a:t>Les étudiants téléchargent/exportent le fichier </a:t>
            </a:r>
            <a:r>
              <a:rPr lang="en-GB" sz="1100" dirty="0">
                <a:latin typeface="+mn-lt"/>
                <a:ea typeface="+mn-ea"/>
                <a:cs typeface="+mn-cs"/>
                <a:sym typeface="Helvetica Neue"/>
              </a:rPr>
              <a:t>.</a:t>
            </a:r>
            <a:r>
              <a:rPr lang="en-GB" sz="1100" dirty="0" err="1">
                <a:latin typeface="+mn-lt"/>
                <a:ea typeface="+mn-ea"/>
                <a:cs typeface="+mn-cs"/>
                <a:sym typeface="Helvetica Neue"/>
              </a:rPr>
              <a:t>ipynb </a:t>
            </a:r>
            <a:r>
              <a:rPr lang="en-GB" dirty="0"/>
              <a:t>pour le soumettre.</a:t>
            </a:r>
          </a:p>
        </p:txBody>
      </p:sp>
    </p:spTree>
    <p:extLst>
      <p:ext uri="{BB962C8B-B14F-4D97-AF65-F5344CB8AC3E}">
        <p14:creationId xmlns:p14="http://schemas.microsoft.com/office/powerpoint/2010/main" val="80490842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BDA814-5E44-7F9E-6A0E-460B395DA04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63A5618-23CC-2003-8531-0D50572985A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5333F5D-3E13-D089-1318-42B3D5EDFAFD}"/>
              </a:ext>
            </a:extLst>
          </p:cNvPr>
          <p:cNvSpPr>
            <a:spLocks noGrp="1"/>
          </p:cNvSpPr>
          <p:nvPr>
            <p:ph type="body" idx="1"/>
          </p:nvPr>
        </p:nvSpPr>
        <p:spPr/>
        <p:txBody>
          <a:bodyPr/>
          <a:lstStyle/>
          <a:p>
            <a:pPr marL="0" marR="0" lvl="0" indent="0" defTabSz="228589" eaLnBrk="1" fontAlgn="auto" latinLnBrk="0" hangingPunct="1">
              <a:lnSpc>
                <a:spcPct val="117999"/>
              </a:lnSpc>
              <a:spcBef>
                <a:spcPts val="0"/>
              </a:spcBef>
              <a:spcAft>
                <a:spcPts val="0"/>
              </a:spcAft>
              <a:buClrTx/>
              <a:buSzTx/>
              <a:buFontTx/>
              <a:buNone/>
              <a:tabLst/>
              <a:defRPr/>
            </a:pPr>
            <a:r>
              <a:rPr lang="en-GB" dirty="0"/>
              <a:t># Anglais</a:t>
            </a:r>
          </a:p>
          <a:p>
            <a:r>
              <a:rPr lang="en-GB" b="1" dirty="0"/>
              <a:t>Étape 1 – Téléchargez le notebook Python fourni</a:t>
            </a:r>
            <a:br>
              <a:rPr lang="en-GB" dirty="0"/>
            </a:br>
            <a:r>
              <a:rPr lang="en-GB" dirty="0"/>
              <a:t>Les étudiants obtiennent le fichier de démarrage qui comprend les blocs de chargement des données et la structure de base.</a:t>
            </a:r>
          </a:p>
          <a:p>
            <a:r>
              <a:rPr lang="en-GB" b="1" dirty="0"/>
              <a:t>Étape 2 – Télécharger le notebook sur Google Colab</a:t>
            </a:r>
            <a:br>
              <a:rPr lang="en-GB" dirty="0"/>
            </a:br>
            <a:r>
              <a:rPr lang="en-GB" dirty="0"/>
              <a:t>Ils ouvrent le notebook dans un environnement où tous les paquets Python requis sont préinstallés.</a:t>
            </a:r>
          </a:p>
          <a:p>
            <a:r>
              <a:rPr lang="en-GB" b="1" dirty="0"/>
              <a:t>Étape 3 – Importer les bibliothèques Python</a:t>
            </a:r>
            <a:br>
              <a:rPr lang="en-GB" dirty="0"/>
            </a:br>
            <a:r>
              <a:rPr lang="en-GB" dirty="0"/>
              <a:t>Packages courants :</a:t>
            </a:r>
            <a:br>
              <a:rPr lang="en-GB" dirty="0"/>
            </a:br>
            <a:r>
              <a:rPr lang="en-GB" sz="1100" dirty="0">
                <a:latin typeface="+mn-lt"/>
                <a:ea typeface="+mn-ea"/>
                <a:cs typeface="+mn-cs"/>
                <a:sym typeface="Helvetica Neue"/>
              </a:rPr>
              <a:t>pandas</a:t>
            </a:r>
            <a:r>
              <a:rPr lang="en-GB" dirty="0"/>
              <a:t>, </a:t>
            </a:r>
            <a:r>
              <a:rPr lang="en-GB" sz="1100" dirty="0" err="1">
                <a:latin typeface="+mn-lt"/>
                <a:ea typeface="+mn-ea"/>
                <a:cs typeface="+mn-cs"/>
                <a:sym typeface="Helvetica Neue"/>
              </a:rPr>
              <a:t>numpy</a:t>
            </a:r>
            <a:r>
              <a:rPr lang="en-GB" dirty="0"/>
              <a:t>, </a:t>
            </a:r>
            <a:r>
              <a:rPr lang="en-GB" sz="1100" dirty="0">
                <a:latin typeface="+mn-lt"/>
                <a:ea typeface="+mn-ea"/>
                <a:cs typeface="+mn-cs"/>
                <a:sym typeface="Helvetica Neue"/>
              </a:rPr>
              <a:t>matplotlib</a:t>
            </a:r>
            <a:r>
              <a:rPr lang="en-GB" dirty="0"/>
              <a:t>, </a:t>
            </a:r>
            <a:r>
              <a:rPr lang="en-GB" sz="1100" dirty="0" err="1">
                <a:latin typeface="+mn-lt"/>
                <a:ea typeface="+mn-ea"/>
                <a:cs typeface="+mn-cs"/>
                <a:sym typeface="Helvetica Neue"/>
              </a:rPr>
              <a:t>networkx</a:t>
            </a:r>
            <a:r>
              <a:rPr lang="en-GB" dirty="0"/>
              <a:t>, </a:t>
            </a:r>
            <a:r>
              <a:rPr lang="en-GB" sz="1100" dirty="0" err="1">
                <a:latin typeface="+mn-lt"/>
                <a:ea typeface="+mn-ea"/>
                <a:cs typeface="+mn-cs"/>
                <a:sym typeface="Helvetica Neue"/>
              </a:rPr>
              <a:t>scipy</a:t>
            </a:r>
            <a:r>
              <a:rPr lang="en-GB" dirty="0"/>
              <a:t>, etc.</a:t>
            </a:r>
          </a:p>
          <a:p>
            <a:r>
              <a:rPr lang="en-GB" b="1" dirty="0"/>
              <a:t>Étape 4 – Mettre en œuvre la distribution des voyages (modèle de gravité)</a:t>
            </a:r>
            <a:br>
              <a:rPr lang="en-GB" dirty="0"/>
            </a:br>
            <a:r>
              <a:rPr lang="en-GB" dirty="0"/>
              <a:t>À l'aide de la matrice d'impédance fournie + productions/attractions :</a:t>
            </a:r>
          </a:p>
          <a:p>
            <a:r>
              <a:rPr lang="en-GB" dirty="0"/>
              <a:t>Appliquer la formule</a:t>
            </a:r>
          </a:p>
          <a:p>
            <a:r>
              <a:rPr lang="en-GB" dirty="0"/>
              <a:t>Générer la matrice OD distribuée</a:t>
            </a:r>
          </a:p>
          <a:p>
            <a:r>
              <a:rPr lang="en-GB" dirty="0"/>
              <a:t>Valider les sommes des lignes et des colonnes</a:t>
            </a:r>
          </a:p>
          <a:p>
            <a:r>
              <a:rPr lang="en-GB" b="1" dirty="0"/>
              <a:t>Étape 5 – Mise en œuvre du choix du mode</a:t>
            </a:r>
            <a:br>
              <a:rPr lang="en-GB" dirty="0"/>
            </a:br>
            <a:r>
              <a:rPr lang="en-GB" dirty="0"/>
              <a:t>Les étudiants utilisent un modèle Logit simplifié pour estimer les parts modales :</a:t>
            </a:r>
          </a:p>
          <a:p>
            <a:r>
              <a:rPr lang="en-GB" dirty="0"/>
              <a:t>Voiture</a:t>
            </a:r>
          </a:p>
          <a:p>
            <a:r>
              <a:rPr lang="en-GB" dirty="0"/>
              <a:t>Transports publics</a:t>
            </a:r>
          </a:p>
          <a:p>
            <a:r>
              <a:rPr lang="en-GB" dirty="0"/>
              <a:t>Marche/vélo</a:t>
            </a:r>
            <a:br>
              <a:rPr lang="en-GB" dirty="0"/>
            </a:br>
            <a:r>
              <a:rPr lang="en-GB" dirty="0"/>
              <a:t>À l'aide d'exemples de valeurs d'utilité.</a:t>
            </a:r>
          </a:p>
          <a:p>
            <a:r>
              <a:rPr lang="en-GB" b="1" dirty="0"/>
              <a:t>Étape 6 – Mise en œuvre de l'attribution d'itinéraire (chemin le plus court)</a:t>
            </a:r>
            <a:br>
              <a:rPr lang="en-GB" dirty="0"/>
            </a:br>
            <a:r>
              <a:rPr lang="en-GB" dirty="0"/>
              <a:t>À l'aide de l'algorithme de Dijkstra via </a:t>
            </a:r>
            <a:r>
              <a:rPr lang="en-GB" dirty="0" err="1"/>
              <a:t>NetworkX </a:t>
            </a:r>
            <a:r>
              <a:rPr lang="en-GB" dirty="0"/>
              <a:t>:</a:t>
            </a:r>
          </a:p>
          <a:p>
            <a:r>
              <a:rPr lang="en-GB" dirty="0"/>
              <a:t>Construire un graphe à partir des données de liaison</a:t>
            </a:r>
          </a:p>
          <a:p>
            <a:r>
              <a:rPr lang="en-GB" dirty="0"/>
              <a:t>Calculer les chemins les plus courts</a:t>
            </a:r>
          </a:p>
          <a:p>
            <a:r>
              <a:rPr lang="en-GB" dirty="0"/>
              <a:t>Attribuer les trajets OD aux chemins</a:t>
            </a:r>
          </a:p>
          <a:p>
            <a:r>
              <a:rPr lang="en-GB" dirty="0"/>
              <a:t>Générer les volumes de liaison</a:t>
            </a:r>
          </a:p>
          <a:p>
            <a:r>
              <a:rPr lang="en-GB" b="1" dirty="0"/>
              <a:t>Étape 7 – Visualiser et </a:t>
            </a:r>
            <a:r>
              <a:rPr lang="en-GB" b="1" dirty="0" err="1"/>
              <a:t>analyser </a:t>
            </a:r>
            <a:r>
              <a:rPr lang="en-GB" b="1" dirty="0"/>
              <a:t>les résultats</a:t>
            </a:r>
            <a:br>
              <a:rPr lang="en-GB" dirty="0"/>
            </a:br>
            <a:r>
              <a:rPr lang="en-GB" dirty="0"/>
              <a:t>Visuels recommandés :</a:t>
            </a:r>
          </a:p>
          <a:p>
            <a:r>
              <a:rPr lang="en-GB" dirty="0"/>
              <a:t>Carte thermique de distribution</a:t>
            </a:r>
          </a:p>
          <a:p>
            <a:r>
              <a:rPr lang="en-GB" dirty="0"/>
              <a:t>Diagramme à barres de répartition modale</a:t>
            </a:r>
          </a:p>
          <a:p>
            <a:r>
              <a:rPr lang="en-GB" dirty="0"/>
              <a:t>Réseau avec volumes attribués</a:t>
            </a:r>
          </a:p>
          <a:p>
            <a:r>
              <a:rPr lang="en-GB" dirty="0"/>
              <a:t>Différence entre la base et le scénario (facultatif)</a:t>
            </a:r>
          </a:p>
          <a:p>
            <a:r>
              <a:rPr lang="en-GB" b="1" dirty="0"/>
              <a:t>Étape 8 – Enregistrer le notebook final</a:t>
            </a:r>
            <a:br>
              <a:rPr lang="en-GB" dirty="0"/>
            </a:br>
            <a:r>
              <a:rPr lang="en-GB" dirty="0"/>
              <a:t>Les étudiants téléchargent/exportent le fichier </a:t>
            </a:r>
            <a:r>
              <a:rPr lang="en-GB" sz="1100" dirty="0">
                <a:latin typeface="+mn-lt"/>
                <a:ea typeface="+mn-ea"/>
                <a:cs typeface="+mn-cs"/>
                <a:sym typeface="Helvetica Neue"/>
              </a:rPr>
              <a:t>.</a:t>
            </a:r>
            <a:r>
              <a:rPr lang="en-GB" sz="1100" dirty="0" err="1">
                <a:latin typeface="+mn-lt"/>
                <a:ea typeface="+mn-ea"/>
                <a:cs typeface="+mn-cs"/>
                <a:sym typeface="Helvetica Neue"/>
              </a:rPr>
              <a:t>ipynb </a:t>
            </a:r>
            <a:r>
              <a:rPr lang="en-GB" dirty="0"/>
              <a:t>pour le soumettre.</a:t>
            </a:r>
          </a:p>
        </p:txBody>
      </p:sp>
    </p:spTree>
    <p:extLst>
      <p:ext uri="{BB962C8B-B14F-4D97-AF65-F5344CB8AC3E}">
        <p14:creationId xmlns:p14="http://schemas.microsoft.com/office/powerpoint/2010/main" val="277966905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C23F80-9FF7-B89B-6E35-4D315CEC160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927E438-A6BE-BFD2-62E5-F9A5CC297BE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1769C1F-D6C2-4E5B-3F65-67811938FD03}"/>
              </a:ext>
            </a:extLst>
          </p:cNvPr>
          <p:cNvSpPr>
            <a:spLocks noGrp="1"/>
          </p:cNvSpPr>
          <p:nvPr>
            <p:ph type="body" idx="1"/>
          </p:nvPr>
        </p:nvSpPr>
        <p:spPr/>
        <p:txBody>
          <a:bodyPr/>
          <a:lstStyle/>
          <a:p>
            <a:pPr marL="0" marR="0" lvl="0" indent="0" defTabSz="228589" eaLnBrk="1" fontAlgn="auto" latinLnBrk="0" hangingPunct="1">
              <a:lnSpc>
                <a:spcPct val="117999"/>
              </a:lnSpc>
              <a:spcBef>
                <a:spcPts val="0"/>
              </a:spcBef>
              <a:spcAft>
                <a:spcPts val="0"/>
              </a:spcAft>
              <a:buClrTx/>
              <a:buSzTx/>
              <a:buFontTx/>
              <a:buNone/>
              <a:tabLst/>
              <a:defRPr/>
            </a:pPr>
            <a:r>
              <a:rPr lang="en-GB" dirty="0"/>
              <a:t>Ce laboratoire est structuré en cinq sections principales. Nous commencerons par les techniques de nettoyage et de transformation des données. Ensuite, nous explorerons comment normaliser les formats de données de transport.</a:t>
            </a:r>
          </a:p>
        </p:txBody>
      </p:sp>
    </p:spTree>
    <p:extLst>
      <p:ext uri="{BB962C8B-B14F-4D97-AF65-F5344CB8AC3E}">
        <p14:creationId xmlns:p14="http://schemas.microsoft.com/office/powerpoint/2010/main" val="424366165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7804C3-2342-535B-B674-525A933699B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B0E170F-48FE-19B4-312A-FDF370DD6E2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3CF9F04-0B19-7780-1CED-3F4D66A9581C}"/>
              </a:ext>
            </a:extLst>
          </p:cNvPr>
          <p:cNvSpPr>
            <a:spLocks noGrp="1"/>
          </p:cNvSpPr>
          <p:nvPr>
            <p:ph type="body" idx="1"/>
          </p:nvPr>
        </p:nvSpPr>
        <p:spPr/>
        <p:txBody>
          <a:bodyPr/>
          <a:lstStyle/>
          <a:p>
            <a:r>
              <a:rPr lang="en-GB" dirty="0"/>
              <a:t>Dans cette section, nous allons explorer l'une des étapes les plus importantes </a:t>
            </a:r>
            <a:r>
              <a:rPr lang="en-GB" b="1" dirty="0"/>
              <a:t>du prétraitement des données </a:t>
            </a:r>
            <a:r>
              <a:rPr lang="en-GB" dirty="0"/>
              <a:t>dans tout projet d'analyse de données.</a:t>
            </a:r>
          </a:p>
          <a:p>
            <a:endParaRPr lang="en-GB" dirty="0"/>
          </a:p>
          <a:p>
            <a:r>
              <a:rPr lang="en-GB" dirty="0"/>
              <a:t>Que vous travailliez avec des données sur les transports, des analyses commerciales ou des dossiers médicaux, </a:t>
            </a:r>
            <a:r>
              <a:rPr lang="en-GB" b="1" dirty="0"/>
              <a:t>le prétraitement </a:t>
            </a:r>
            <a:r>
              <a:rPr lang="en-GB" dirty="0"/>
              <a:t>permet de transformer des données brutes désordonnées en quelque chose que les machines — et les humains — peuvent comprendre.</a:t>
            </a:r>
          </a:p>
          <a:p>
            <a:endParaRPr lang="en-GB" dirty="0"/>
          </a:p>
          <a:p>
            <a:r>
              <a:rPr lang="en-GB" dirty="0"/>
              <a:t>Passons en revue les techniques essentielles dont vous aurez besoin pour nettoyer et préparer efficacement vos données.</a:t>
            </a:r>
          </a:p>
          <a:p>
            <a:endParaRPr lang="LID4096" dirty="0"/>
          </a:p>
          <a:p>
            <a:endParaRPr lang="LID4096" dirty="0"/>
          </a:p>
        </p:txBody>
      </p:sp>
    </p:spTree>
    <p:extLst>
      <p:ext uri="{BB962C8B-B14F-4D97-AF65-F5344CB8AC3E}">
        <p14:creationId xmlns:p14="http://schemas.microsoft.com/office/powerpoint/2010/main" val="72443227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C4F88C-32B4-2E39-B573-600F7D3ECD4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796F627-409A-4A3E-E71E-0D6A12ABECF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56DEBB4-8633-8616-EA80-5BBE439AA044}"/>
              </a:ext>
            </a:extLst>
          </p:cNvPr>
          <p:cNvSpPr>
            <a:spLocks noGrp="1"/>
          </p:cNvSpPr>
          <p:nvPr>
            <p:ph type="body" idx="1"/>
          </p:nvPr>
        </p:nvSpPr>
        <p:spPr/>
        <p:txBody>
          <a:bodyPr/>
          <a:lstStyle/>
          <a:p>
            <a:pPr marL="0" marR="0" lvl="0" indent="0" defTabSz="228589" eaLnBrk="1" fontAlgn="auto" latinLnBrk="0" hangingPunct="1">
              <a:lnSpc>
                <a:spcPct val="117999"/>
              </a:lnSpc>
              <a:spcBef>
                <a:spcPts val="0"/>
              </a:spcBef>
              <a:spcAft>
                <a:spcPts val="0"/>
              </a:spcAft>
              <a:buClrTx/>
              <a:buSzTx/>
              <a:buFontTx/>
              <a:buNone/>
              <a:tabLst/>
              <a:defRPr/>
            </a:pPr>
            <a:r>
              <a:rPr lang="en-GB" dirty="0"/>
              <a:t># Anglais</a:t>
            </a:r>
          </a:p>
          <a:p>
            <a:pPr marL="0" marR="0" lvl="0" indent="0" defTabSz="228589" eaLnBrk="1" fontAlgn="auto" latinLnBrk="0" hangingPunct="1">
              <a:lnSpc>
                <a:spcPct val="117999"/>
              </a:lnSpc>
              <a:spcBef>
                <a:spcPts val="0"/>
              </a:spcBef>
              <a:spcAft>
                <a:spcPts val="0"/>
              </a:spcAft>
              <a:buClrTx/>
              <a:buSzTx/>
              <a:buFontTx/>
              <a:buNone/>
              <a:tabLst/>
              <a:defRPr/>
            </a:pPr>
            <a:r>
              <a:rPr lang="en-GB" dirty="0"/>
              <a:t>Pour mieux comprendre le prétraitement des données, réalisons une autre activité concrète à l'aide de Python. Nous allons exécuter le code étape par étape dans Google </a:t>
            </a:r>
            <a:r>
              <a:rPr lang="en-GB" dirty="0" err="1"/>
              <a:t>Colab </a:t>
            </a:r>
            <a:r>
              <a:rPr lang="en-GB" dirty="0"/>
              <a:t>et voir comment résoudre les problèmes tels que les valeurs manquantes, les doublons et les erreurs de formatage. </a:t>
            </a:r>
            <a:r>
              <a:rPr lang="en-GB"/>
              <a:t>Nous comparerons ensuite les données brutes avec la version nettoyée à l'aide de graphiques.</a:t>
            </a:r>
            <a:endParaRPr lang="LID4096" dirty="0"/>
          </a:p>
        </p:txBody>
      </p:sp>
    </p:spTree>
    <p:extLst>
      <p:ext uri="{BB962C8B-B14F-4D97-AF65-F5344CB8AC3E}">
        <p14:creationId xmlns:p14="http://schemas.microsoft.com/office/powerpoint/2010/main" val="285841863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ABE209-039E-9971-76DC-5CA588E18CF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01323D3-5CD5-2912-07FC-8BC5F58C83E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9C7BF8C-F559-758D-8EB3-A16D353ECF8F}"/>
              </a:ext>
            </a:extLst>
          </p:cNvPr>
          <p:cNvSpPr>
            <a:spLocks noGrp="1"/>
          </p:cNvSpPr>
          <p:nvPr>
            <p:ph type="body" idx="1"/>
          </p:nvPr>
        </p:nvSpPr>
        <p:spPr/>
        <p:txBody>
          <a:bodyPr/>
          <a:lstStyle/>
          <a:p>
            <a:pPr marL="0" marR="0" lvl="0" indent="0" defTabSz="228589" eaLnBrk="1" fontAlgn="auto" latinLnBrk="0" hangingPunct="1">
              <a:lnSpc>
                <a:spcPct val="117999"/>
              </a:lnSpc>
              <a:spcBef>
                <a:spcPts val="0"/>
              </a:spcBef>
              <a:spcAft>
                <a:spcPts val="0"/>
              </a:spcAft>
              <a:buClrTx/>
              <a:buSzTx/>
              <a:buFontTx/>
              <a:buNone/>
              <a:tabLst/>
              <a:defRPr/>
            </a:pPr>
            <a:r>
              <a:rPr lang="en-GB" dirty="0"/>
              <a:t># Anglais</a:t>
            </a:r>
          </a:p>
          <a:p>
            <a:r>
              <a:rPr lang="en-GB" b="1" dirty="0"/>
              <a:t>Étape 1 – Télécharger le notebook Python fourni</a:t>
            </a:r>
            <a:br>
              <a:rPr lang="en-GB" dirty="0"/>
            </a:br>
            <a:r>
              <a:rPr lang="en-GB" dirty="0"/>
              <a:t>Les étudiants obtiennent le fichier de démarrage qui comprend les blocs de chargement des données et la structure de base.</a:t>
            </a:r>
          </a:p>
          <a:p>
            <a:r>
              <a:rPr lang="en-GB" b="1" dirty="0"/>
              <a:t>Étape 2 – Télécharger le notebook sur Google Colab</a:t>
            </a:r>
            <a:br>
              <a:rPr lang="en-GB" dirty="0"/>
            </a:br>
            <a:r>
              <a:rPr lang="en-GB" dirty="0"/>
              <a:t>Ils ouvrent le notebook dans un environnement où tous les paquets Python requis sont préinstallés.</a:t>
            </a:r>
          </a:p>
          <a:p>
            <a:r>
              <a:rPr lang="en-GB" b="1" dirty="0"/>
              <a:t>Étape 3 – Importer les bibliothèques Python</a:t>
            </a:r>
            <a:br>
              <a:rPr lang="en-GB" dirty="0"/>
            </a:br>
            <a:r>
              <a:rPr lang="en-GB" dirty="0"/>
              <a:t>Packages courants :</a:t>
            </a:r>
            <a:br>
              <a:rPr lang="en-GB" dirty="0"/>
            </a:br>
            <a:r>
              <a:rPr lang="en-GB" sz="1100" dirty="0">
                <a:latin typeface="+mn-lt"/>
                <a:ea typeface="+mn-ea"/>
                <a:cs typeface="+mn-cs"/>
                <a:sym typeface="Helvetica Neue"/>
              </a:rPr>
              <a:t>pandas</a:t>
            </a:r>
            <a:r>
              <a:rPr lang="en-GB" dirty="0"/>
              <a:t>, </a:t>
            </a:r>
            <a:r>
              <a:rPr lang="en-GB" sz="1100" dirty="0" err="1">
                <a:latin typeface="+mn-lt"/>
                <a:ea typeface="+mn-ea"/>
                <a:cs typeface="+mn-cs"/>
                <a:sym typeface="Helvetica Neue"/>
              </a:rPr>
              <a:t>numpy</a:t>
            </a:r>
            <a:r>
              <a:rPr lang="en-GB" dirty="0"/>
              <a:t>, </a:t>
            </a:r>
            <a:r>
              <a:rPr lang="en-GB" sz="1100" dirty="0">
                <a:latin typeface="+mn-lt"/>
                <a:ea typeface="+mn-ea"/>
                <a:cs typeface="+mn-cs"/>
                <a:sym typeface="Helvetica Neue"/>
              </a:rPr>
              <a:t>matplotlib</a:t>
            </a:r>
            <a:r>
              <a:rPr lang="en-GB" dirty="0"/>
              <a:t>, </a:t>
            </a:r>
            <a:r>
              <a:rPr lang="en-GB" sz="1100" dirty="0" err="1">
                <a:latin typeface="+mn-lt"/>
                <a:ea typeface="+mn-ea"/>
                <a:cs typeface="+mn-cs"/>
                <a:sym typeface="Helvetica Neue"/>
              </a:rPr>
              <a:t>networkx</a:t>
            </a:r>
            <a:r>
              <a:rPr lang="en-GB" dirty="0"/>
              <a:t>, </a:t>
            </a:r>
            <a:r>
              <a:rPr lang="en-GB" sz="1100" dirty="0" err="1">
                <a:latin typeface="+mn-lt"/>
                <a:ea typeface="+mn-ea"/>
                <a:cs typeface="+mn-cs"/>
                <a:sym typeface="Helvetica Neue"/>
              </a:rPr>
              <a:t>scipy</a:t>
            </a:r>
            <a:r>
              <a:rPr lang="en-GB" dirty="0"/>
              <a:t>, etc.</a:t>
            </a:r>
          </a:p>
          <a:p>
            <a:r>
              <a:rPr lang="en-GB" b="1" dirty="0"/>
              <a:t>Étape 4 – Mettre en œuvre la distribution des voyages (modèle de gravité)</a:t>
            </a:r>
            <a:br>
              <a:rPr lang="en-GB" dirty="0"/>
            </a:br>
            <a:r>
              <a:rPr lang="en-GB" dirty="0"/>
              <a:t>À l'aide de la matrice d'impédance fournie + productions/attractions :</a:t>
            </a:r>
          </a:p>
          <a:p>
            <a:r>
              <a:rPr lang="en-GB" dirty="0"/>
              <a:t>Appliquer la formule</a:t>
            </a:r>
          </a:p>
          <a:p>
            <a:r>
              <a:rPr lang="en-GB" dirty="0"/>
              <a:t>Générer la matrice OD distribuée</a:t>
            </a:r>
          </a:p>
          <a:p>
            <a:r>
              <a:rPr lang="en-GB" dirty="0"/>
              <a:t>Valider les sommes des lignes et des colonnes</a:t>
            </a:r>
          </a:p>
          <a:p>
            <a:r>
              <a:rPr lang="en-GB" b="1" dirty="0"/>
              <a:t>Étape 5 – Mise en œuvre du choix du mode de transport</a:t>
            </a:r>
            <a:br>
              <a:rPr lang="en-GB" dirty="0"/>
            </a:br>
            <a:r>
              <a:rPr lang="en-GB" dirty="0"/>
              <a:t>Les étudiants utilisent un modèle Logit simplifié pour estimer les parts modales :</a:t>
            </a:r>
          </a:p>
          <a:p>
            <a:r>
              <a:rPr lang="en-GB" dirty="0"/>
              <a:t>Voiture</a:t>
            </a:r>
          </a:p>
          <a:p>
            <a:r>
              <a:rPr lang="en-GB" dirty="0"/>
              <a:t>Transports publics</a:t>
            </a:r>
          </a:p>
          <a:p>
            <a:r>
              <a:rPr lang="en-GB" dirty="0"/>
              <a:t>Marche/vélo</a:t>
            </a:r>
            <a:br>
              <a:rPr lang="en-GB" dirty="0"/>
            </a:br>
            <a:r>
              <a:rPr lang="en-GB" dirty="0"/>
              <a:t>À l'aide d'exemples de valeurs d'utilité.</a:t>
            </a:r>
          </a:p>
          <a:p>
            <a:r>
              <a:rPr lang="en-GB" b="1" dirty="0"/>
              <a:t>Étape 6 – Mise en œuvre de l'attribution d'itinéraire (chemin le plus court)</a:t>
            </a:r>
            <a:br>
              <a:rPr lang="en-GB" dirty="0"/>
            </a:br>
            <a:r>
              <a:rPr lang="en-GB" dirty="0"/>
              <a:t>À l'aide de l'algorithme de Dijkstra via </a:t>
            </a:r>
            <a:r>
              <a:rPr lang="en-GB" dirty="0" err="1"/>
              <a:t>NetworkX </a:t>
            </a:r>
            <a:r>
              <a:rPr lang="en-GB" dirty="0"/>
              <a:t>:</a:t>
            </a:r>
          </a:p>
          <a:p>
            <a:r>
              <a:rPr lang="en-GB" dirty="0"/>
              <a:t>Construire un graphe à partir des données de liaison</a:t>
            </a:r>
          </a:p>
          <a:p>
            <a:r>
              <a:rPr lang="en-GB" dirty="0"/>
              <a:t>Calculer les chemins les plus courts</a:t>
            </a:r>
          </a:p>
          <a:p>
            <a:r>
              <a:rPr lang="en-GB" dirty="0"/>
              <a:t>Attribuer les trajets OD aux chemins</a:t>
            </a:r>
          </a:p>
          <a:p>
            <a:r>
              <a:rPr lang="en-GB" dirty="0"/>
              <a:t>Générer les volumes de liaison</a:t>
            </a:r>
          </a:p>
          <a:p>
            <a:r>
              <a:rPr lang="en-GB" b="1" dirty="0"/>
              <a:t>Étape 7 – Visualiser et </a:t>
            </a:r>
            <a:r>
              <a:rPr lang="en-GB" b="1" dirty="0" err="1"/>
              <a:t>analyser </a:t>
            </a:r>
            <a:r>
              <a:rPr lang="en-GB" b="1" dirty="0"/>
              <a:t>les résultats</a:t>
            </a:r>
            <a:br>
              <a:rPr lang="en-GB" dirty="0"/>
            </a:br>
            <a:r>
              <a:rPr lang="en-GB" dirty="0"/>
              <a:t>Visuels recommandés :</a:t>
            </a:r>
          </a:p>
          <a:p>
            <a:r>
              <a:rPr lang="en-GB" dirty="0"/>
              <a:t>Carte thermique de distribution</a:t>
            </a:r>
          </a:p>
          <a:p>
            <a:r>
              <a:rPr lang="en-GB" dirty="0"/>
              <a:t>Diagramme à barres de répartition modale</a:t>
            </a:r>
          </a:p>
          <a:p>
            <a:r>
              <a:rPr lang="en-GB" dirty="0"/>
              <a:t>Réseau avec volumes attribués</a:t>
            </a:r>
          </a:p>
          <a:p>
            <a:r>
              <a:rPr lang="en-GB" dirty="0"/>
              <a:t>Différence entre la base et le scénario (facultatif)</a:t>
            </a:r>
          </a:p>
          <a:p>
            <a:r>
              <a:rPr lang="en-GB" b="1" dirty="0"/>
              <a:t>Étape 8 – Enregistrer le notebook final</a:t>
            </a:r>
            <a:br>
              <a:rPr lang="en-GB" dirty="0"/>
            </a:br>
            <a:r>
              <a:rPr lang="en-GB" dirty="0"/>
              <a:t>Les étudiants téléchargent/exportent le fichier </a:t>
            </a:r>
            <a:r>
              <a:rPr lang="en-GB" sz="1100" dirty="0">
                <a:latin typeface="+mn-lt"/>
                <a:ea typeface="+mn-ea"/>
                <a:cs typeface="+mn-cs"/>
                <a:sym typeface="Helvetica Neue"/>
              </a:rPr>
              <a:t>.</a:t>
            </a:r>
            <a:r>
              <a:rPr lang="en-GB" sz="1100" dirty="0" err="1">
                <a:latin typeface="+mn-lt"/>
                <a:ea typeface="+mn-ea"/>
                <a:cs typeface="+mn-cs"/>
                <a:sym typeface="Helvetica Neue"/>
              </a:rPr>
              <a:t>ipynb </a:t>
            </a:r>
            <a:r>
              <a:rPr lang="en-GB" dirty="0"/>
              <a:t>pour le soumettre.</a:t>
            </a:r>
          </a:p>
        </p:txBody>
      </p:sp>
    </p:spTree>
    <p:extLst>
      <p:ext uri="{BB962C8B-B14F-4D97-AF65-F5344CB8AC3E}">
        <p14:creationId xmlns:p14="http://schemas.microsoft.com/office/powerpoint/2010/main" val="165656196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6F19A3-2BD9-2D3D-93B9-A7CD9E1F516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7264F32-6B4D-D2BB-0763-7F9C9C4298E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F6E8EFD-A703-D0DF-68E6-C863B30F7E40}"/>
              </a:ext>
            </a:extLst>
          </p:cNvPr>
          <p:cNvSpPr>
            <a:spLocks noGrp="1"/>
          </p:cNvSpPr>
          <p:nvPr>
            <p:ph type="body" idx="1"/>
          </p:nvPr>
        </p:nvSpPr>
        <p:spPr/>
        <p:txBody>
          <a:bodyPr/>
          <a:lstStyle/>
          <a:p>
            <a:pPr marL="0" marR="0" lvl="0" indent="0" defTabSz="228589" eaLnBrk="1" fontAlgn="auto" latinLnBrk="0" hangingPunct="1">
              <a:lnSpc>
                <a:spcPct val="117999"/>
              </a:lnSpc>
              <a:spcBef>
                <a:spcPts val="0"/>
              </a:spcBef>
              <a:spcAft>
                <a:spcPts val="0"/>
              </a:spcAft>
              <a:buClrTx/>
              <a:buSzTx/>
              <a:buFontTx/>
              <a:buNone/>
              <a:tabLst/>
              <a:defRPr/>
            </a:pPr>
            <a:r>
              <a:rPr lang="en-GB" dirty="0"/>
              <a:t># Anglais</a:t>
            </a:r>
          </a:p>
          <a:p>
            <a:r>
              <a:rPr lang="en-GB" b="1" dirty="0"/>
              <a:t>Étape 1 – Télécharger le notebook Python fourni</a:t>
            </a:r>
            <a:br>
              <a:rPr lang="en-GB" dirty="0"/>
            </a:br>
            <a:r>
              <a:rPr lang="en-GB" dirty="0"/>
              <a:t>Les étudiants obtiennent le fichier de démarrage qui comprend les blocs de chargement des données et la structure de base.</a:t>
            </a:r>
          </a:p>
          <a:p>
            <a:r>
              <a:rPr lang="en-GB" b="1" dirty="0"/>
              <a:t>Étape 2 – Télécharger le notebook sur Google Colab</a:t>
            </a:r>
            <a:br>
              <a:rPr lang="en-GB" dirty="0"/>
            </a:br>
            <a:r>
              <a:rPr lang="en-GB" dirty="0"/>
              <a:t>Ils ouvrent le notebook dans un environnement où tous les paquets Python requis sont préinstallés.</a:t>
            </a:r>
          </a:p>
          <a:p>
            <a:r>
              <a:rPr lang="en-GB" b="1" dirty="0"/>
              <a:t>Étape 3 – Importer les bibliothèques Python</a:t>
            </a:r>
            <a:br>
              <a:rPr lang="en-GB" dirty="0"/>
            </a:br>
            <a:r>
              <a:rPr lang="en-GB" dirty="0"/>
              <a:t>Packages courants :</a:t>
            </a:r>
            <a:br>
              <a:rPr lang="en-GB" dirty="0"/>
            </a:br>
            <a:r>
              <a:rPr lang="en-GB" sz="1100" dirty="0">
                <a:latin typeface="+mn-lt"/>
                <a:ea typeface="+mn-ea"/>
                <a:cs typeface="+mn-cs"/>
                <a:sym typeface="Helvetica Neue"/>
              </a:rPr>
              <a:t>pandas</a:t>
            </a:r>
            <a:r>
              <a:rPr lang="en-GB" dirty="0"/>
              <a:t>, </a:t>
            </a:r>
            <a:r>
              <a:rPr lang="en-GB" sz="1100" dirty="0" err="1">
                <a:latin typeface="+mn-lt"/>
                <a:ea typeface="+mn-ea"/>
                <a:cs typeface="+mn-cs"/>
                <a:sym typeface="Helvetica Neue"/>
              </a:rPr>
              <a:t>numpy</a:t>
            </a:r>
            <a:r>
              <a:rPr lang="en-GB" dirty="0"/>
              <a:t>, </a:t>
            </a:r>
            <a:r>
              <a:rPr lang="en-GB" sz="1100" dirty="0">
                <a:latin typeface="+mn-lt"/>
                <a:ea typeface="+mn-ea"/>
                <a:cs typeface="+mn-cs"/>
                <a:sym typeface="Helvetica Neue"/>
              </a:rPr>
              <a:t>matplotlib</a:t>
            </a:r>
            <a:r>
              <a:rPr lang="en-GB" dirty="0"/>
              <a:t>, </a:t>
            </a:r>
            <a:r>
              <a:rPr lang="en-GB" sz="1100" dirty="0" err="1">
                <a:latin typeface="+mn-lt"/>
                <a:ea typeface="+mn-ea"/>
                <a:cs typeface="+mn-cs"/>
                <a:sym typeface="Helvetica Neue"/>
              </a:rPr>
              <a:t>networkx</a:t>
            </a:r>
            <a:r>
              <a:rPr lang="en-GB" dirty="0"/>
              <a:t>, </a:t>
            </a:r>
            <a:r>
              <a:rPr lang="en-GB" sz="1100" dirty="0" err="1">
                <a:latin typeface="+mn-lt"/>
                <a:ea typeface="+mn-ea"/>
                <a:cs typeface="+mn-cs"/>
                <a:sym typeface="Helvetica Neue"/>
              </a:rPr>
              <a:t>scipy</a:t>
            </a:r>
            <a:r>
              <a:rPr lang="en-GB" dirty="0"/>
              <a:t>, etc.</a:t>
            </a:r>
          </a:p>
          <a:p>
            <a:r>
              <a:rPr lang="en-GB" b="1" dirty="0"/>
              <a:t>Étape 4 – Mettre en œuvre la distribution des voyages (modèle de gravité)</a:t>
            </a:r>
            <a:br>
              <a:rPr lang="en-GB" dirty="0"/>
            </a:br>
            <a:r>
              <a:rPr lang="en-GB" dirty="0"/>
              <a:t>À l'aide de la matrice d'impédance fournie + productions/attractions :</a:t>
            </a:r>
          </a:p>
          <a:p>
            <a:r>
              <a:rPr lang="en-GB" dirty="0"/>
              <a:t>Appliquer la formule</a:t>
            </a:r>
          </a:p>
          <a:p>
            <a:r>
              <a:rPr lang="en-GB" dirty="0"/>
              <a:t>Générer la matrice OD distribuée</a:t>
            </a:r>
          </a:p>
          <a:p>
            <a:r>
              <a:rPr lang="en-GB" dirty="0"/>
              <a:t>Valider les sommes des lignes et des colonnes</a:t>
            </a:r>
          </a:p>
          <a:p>
            <a:r>
              <a:rPr lang="en-GB" b="1" dirty="0"/>
              <a:t>Étape 5 – Mise en œuvre du choix du mode</a:t>
            </a:r>
            <a:br>
              <a:rPr lang="en-GB" dirty="0"/>
            </a:br>
            <a:r>
              <a:rPr lang="en-GB" dirty="0"/>
              <a:t>Les étudiants utilisent un modèle Logit simplifié pour estimer les parts modales :</a:t>
            </a:r>
          </a:p>
          <a:p>
            <a:r>
              <a:rPr lang="en-GB" dirty="0"/>
              <a:t>Voiture</a:t>
            </a:r>
          </a:p>
          <a:p>
            <a:r>
              <a:rPr lang="en-GB" dirty="0"/>
              <a:t>Transports publics</a:t>
            </a:r>
          </a:p>
          <a:p>
            <a:r>
              <a:rPr lang="en-GB" dirty="0"/>
              <a:t>Marche/vélo</a:t>
            </a:r>
            <a:br>
              <a:rPr lang="en-GB" dirty="0"/>
            </a:br>
            <a:r>
              <a:rPr lang="en-GB" dirty="0"/>
              <a:t>À l'aide d'exemples de valeurs d'utilité.</a:t>
            </a:r>
          </a:p>
          <a:p>
            <a:r>
              <a:rPr lang="en-GB" b="1" dirty="0"/>
              <a:t>Étape 6 – Mise en œuvre de l'attribution d'itinéraire (chemin le plus court)</a:t>
            </a:r>
            <a:br>
              <a:rPr lang="en-GB" dirty="0"/>
            </a:br>
            <a:r>
              <a:rPr lang="en-GB" dirty="0"/>
              <a:t>À l'aide de l'algorithme de Dijkstra via </a:t>
            </a:r>
            <a:r>
              <a:rPr lang="en-GB" dirty="0" err="1"/>
              <a:t>NetworkX </a:t>
            </a:r>
            <a:r>
              <a:rPr lang="en-GB" dirty="0"/>
              <a:t>:</a:t>
            </a:r>
          </a:p>
          <a:p>
            <a:r>
              <a:rPr lang="en-GB" dirty="0"/>
              <a:t>Construire un graphe à partir des données de liaison</a:t>
            </a:r>
          </a:p>
          <a:p>
            <a:r>
              <a:rPr lang="en-GB" dirty="0"/>
              <a:t>Calculer les chemins les plus courts</a:t>
            </a:r>
          </a:p>
          <a:p>
            <a:r>
              <a:rPr lang="en-GB" dirty="0"/>
              <a:t>Attribuer les trajets OD aux chemins</a:t>
            </a:r>
          </a:p>
          <a:p>
            <a:r>
              <a:rPr lang="en-GB" dirty="0"/>
              <a:t>Générer les volumes de liaison</a:t>
            </a:r>
          </a:p>
          <a:p>
            <a:r>
              <a:rPr lang="en-GB" b="1" dirty="0"/>
              <a:t>Étape 7 – Visualiser et </a:t>
            </a:r>
            <a:r>
              <a:rPr lang="en-GB" b="1" dirty="0" err="1"/>
              <a:t>analyser </a:t>
            </a:r>
            <a:r>
              <a:rPr lang="en-GB" b="1" dirty="0"/>
              <a:t>les résultats</a:t>
            </a:r>
            <a:br>
              <a:rPr lang="en-GB" dirty="0"/>
            </a:br>
            <a:r>
              <a:rPr lang="en-GB" dirty="0"/>
              <a:t>Visuels recommandés :</a:t>
            </a:r>
          </a:p>
          <a:p>
            <a:r>
              <a:rPr lang="en-GB" dirty="0"/>
              <a:t>Carte thermique de distribution</a:t>
            </a:r>
          </a:p>
          <a:p>
            <a:r>
              <a:rPr lang="en-GB" dirty="0"/>
              <a:t>Diagramme à barres de répartition modale</a:t>
            </a:r>
          </a:p>
          <a:p>
            <a:r>
              <a:rPr lang="en-GB" dirty="0"/>
              <a:t>Réseau avec volumes attribués</a:t>
            </a:r>
          </a:p>
          <a:p>
            <a:r>
              <a:rPr lang="en-GB" dirty="0"/>
              <a:t>Différence entre la base et le scénario (facultatif)</a:t>
            </a:r>
          </a:p>
          <a:p>
            <a:r>
              <a:rPr lang="en-GB" b="1" dirty="0"/>
              <a:t>Étape 8 – Enregistrer le notebook final</a:t>
            </a:r>
            <a:br>
              <a:rPr lang="en-GB" dirty="0"/>
            </a:br>
            <a:r>
              <a:rPr lang="en-GB" dirty="0"/>
              <a:t>Les étudiants téléchargent/exportent le fichier </a:t>
            </a:r>
            <a:r>
              <a:rPr lang="en-GB" sz="1100" dirty="0">
                <a:latin typeface="+mn-lt"/>
                <a:ea typeface="+mn-ea"/>
                <a:cs typeface="+mn-cs"/>
                <a:sym typeface="Helvetica Neue"/>
              </a:rPr>
              <a:t>.</a:t>
            </a:r>
            <a:r>
              <a:rPr lang="en-GB" sz="1100" dirty="0" err="1">
                <a:latin typeface="+mn-lt"/>
                <a:ea typeface="+mn-ea"/>
                <a:cs typeface="+mn-cs"/>
                <a:sym typeface="Helvetica Neue"/>
              </a:rPr>
              <a:t>ipynb </a:t>
            </a:r>
            <a:r>
              <a:rPr lang="en-GB" dirty="0"/>
              <a:t>pour le soumettre.</a:t>
            </a:r>
          </a:p>
        </p:txBody>
      </p:sp>
    </p:spTree>
    <p:extLst>
      <p:ext uri="{BB962C8B-B14F-4D97-AF65-F5344CB8AC3E}">
        <p14:creationId xmlns:p14="http://schemas.microsoft.com/office/powerpoint/2010/main" val="48223737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28F343-D90B-3B06-84C8-CB072985798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40A4551-0C04-682B-EA83-EAB7C40907B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1D35FD5-1153-5743-7C46-4A04A90AD99F}"/>
              </a:ext>
            </a:extLst>
          </p:cNvPr>
          <p:cNvSpPr>
            <a:spLocks noGrp="1"/>
          </p:cNvSpPr>
          <p:nvPr>
            <p:ph type="body" idx="1"/>
          </p:nvPr>
        </p:nvSpPr>
        <p:spPr/>
        <p:txBody>
          <a:bodyPr/>
          <a:lstStyle/>
          <a:p>
            <a:pPr marL="0" marR="0" lvl="0" indent="0" defTabSz="228589" eaLnBrk="1" fontAlgn="auto" latinLnBrk="0" hangingPunct="1">
              <a:lnSpc>
                <a:spcPct val="117999"/>
              </a:lnSpc>
              <a:spcBef>
                <a:spcPts val="0"/>
              </a:spcBef>
              <a:spcAft>
                <a:spcPts val="0"/>
              </a:spcAft>
              <a:buClrTx/>
              <a:buSzTx/>
              <a:buFontTx/>
              <a:buNone/>
              <a:tabLst/>
              <a:defRPr/>
            </a:pPr>
            <a:r>
              <a:rPr lang="en-GB" dirty="0"/>
              <a:t># Anglais</a:t>
            </a:r>
          </a:p>
          <a:p>
            <a:r>
              <a:rPr lang="en-GB" b="1" dirty="0"/>
              <a:t>Étape 1 – Télécharger le notebook Python fourni</a:t>
            </a:r>
            <a:br>
              <a:rPr lang="en-GB" dirty="0"/>
            </a:br>
            <a:r>
              <a:rPr lang="en-GB" dirty="0"/>
              <a:t>Les étudiants obtiennent le fichier de démarrage qui comprend les blocs de chargement des données et la structure de base.</a:t>
            </a:r>
          </a:p>
          <a:p>
            <a:r>
              <a:rPr lang="en-GB" b="1" dirty="0"/>
              <a:t>Étape 2 – Télécharger le notebook sur Google Colab</a:t>
            </a:r>
            <a:br>
              <a:rPr lang="en-GB" dirty="0"/>
            </a:br>
            <a:r>
              <a:rPr lang="en-GB" dirty="0"/>
              <a:t>Ils ouvrent le notebook dans un environnement où tous les paquets Python requis sont préinstallés.</a:t>
            </a:r>
          </a:p>
          <a:p>
            <a:r>
              <a:rPr lang="en-GB" b="1" dirty="0"/>
              <a:t>Étape 3 – Importer les bibliothèques Python</a:t>
            </a:r>
            <a:br>
              <a:rPr lang="en-GB" dirty="0"/>
            </a:br>
            <a:r>
              <a:rPr lang="en-GB" dirty="0"/>
              <a:t>Packages courants :</a:t>
            </a:r>
            <a:br>
              <a:rPr lang="en-GB" dirty="0"/>
            </a:br>
            <a:r>
              <a:rPr lang="en-GB" sz="1100" dirty="0">
                <a:latin typeface="+mn-lt"/>
                <a:ea typeface="+mn-ea"/>
                <a:cs typeface="+mn-cs"/>
                <a:sym typeface="Helvetica Neue"/>
              </a:rPr>
              <a:t>pandas</a:t>
            </a:r>
            <a:r>
              <a:rPr lang="en-GB" dirty="0"/>
              <a:t>, </a:t>
            </a:r>
            <a:r>
              <a:rPr lang="en-GB" sz="1100" dirty="0" err="1">
                <a:latin typeface="+mn-lt"/>
                <a:ea typeface="+mn-ea"/>
                <a:cs typeface="+mn-cs"/>
                <a:sym typeface="Helvetica Neue"/>
              </a:rPr>
              <a:t>numpy</a:t>
            </a:r>
            <a:r>
              <a:rPr lang="en-GB" dirty="0"/>
              <a:t>, </a:t>
            </a:r>
            <a:r>
              <a:rPr lang="en-GB" sz="1100" dirty="0">
                <a:latin typeface="+mn-lt"/>
                <a:ea typeface="+mn-ea"/>
                <a:cs typeface="+mn-cs"/>
                <a:sym typeface="Helvetica Neue"/>
              </a:rPr>
              <a:t>matplotlib</a:t>
            </a:r>
            <a:r>
              <a:rPr lang="en-GB" dirty="0"/>
              <a:t>, </a:t>
            </a:r>
            <a:r>
              <a:rPr lang="en-GB" sz="1100" dirty="0" err="1">
                <a:latin typeface="+mn-lt"/>
                <a:ea typeface="+mn-ea"/>
                <a:cs typeface="+mn-cs"/>
                <a:sym typeface="Helvetica Neue"/>
              </a:rPr>
              <a:t>networkx</a:t>
            </a:r>
            <a:r>
              <a:rPr lang="en-GB" dirty="0"/>
              <a:t>, </a:t>
            </a:r>
            <a:r>
              <a:rPr lang="en-GB" sz="1100" dirty="0" err="1">
                <a:latin typeface="+mn-lt"/>
                <a:ea typeface="+mn-ea"/>
                <a:cs typeface="+mn-cs"/>
                <a:sym typeface="Helvetica Neue"/>
              </a:rPr>
              <a:t>scipy</a:t>
            </a:r>
            <a:r>
              <a:rPr lang="en-GB" dirty="0"/>
              <a:t>, etc.</a:t>
            </a:r>
          </a:p>
          <a:p>
            <a:r>
              <a:rPr lang="en-GB" b="1" dirty="0"/>
              <a:t>Étape 4 – Mettre en œuvre la distribution des voyages (modèle de gravité)</a:t>
            </a:r>
            <a:br>
              <a:rPr lang="en-GB" dirty="0"/>
            </a:br>
            <a:r>
              <a:rPr lang="en-GB" dirty="0"/>
              <a:t>À l'aide de la matrice d'impédance fournie + productions/attractions :</a:t>
            </a:r>
          </a:p>
          <a:p>
            <a:r>
              <a:rPr lang="en-GB" dirty="0"/>
              <a:t>Appliquer la formule</a:t>
            </a:r>
          </a:p>
          <a:p>
            <a:r>
              <a:rPr lang="en-GB" dirty="0"/>
              <a:t>Générer la matrice OD distribuée</a:t>
            </a:r>
          </a:p>
          <a:p>
            <a:r>
              <a:rPr lang="en-GB" dirty="0"/>
              <a:t>Valider les sommes des lignes et des colonnes</a:t>
            </a:r>
          </a:p>
          <a:p>
            <a:r>
              <a:rPr lang="en-GB" b="1" dirty="0"/>
              <a:t>Étape 5 – Mise en œuvre du choix du mode</a:t>
            </a:r>
            <a:br>
              <a:rPr lang="en-GB" dirty="0"/>
            </a:br>
            <a:r>
              <a:rPr lang="en-GB" dirty="0"/>
              <a:t>Les étudiants utilisent un modèle Logit simplifié pour estimer les parts modales :</a:t>
            </a:r>
          </a:p>
          <a:p>
            <a:r>
              <a:rPr lang="en-GB" dirty="0"/>
              <a:t>Voiture</a:t>
            </a:r>
          </a:p>
          <a:p>
            <a:r>
              <a:rPr lang="en-GB" dirty="0"/>
              <a:t>Transports publics</a:t>
            </a:r>
          </a:p>
          <a:p>
            <a:r>
              <a:rPr lang="en-GB" dirty="0"/>
              <a:t>Marche/vélo</a:t>
            </a:r>
            <a:br>
              <a:rPr lang="en-GB" dirty="0"/>
            </a:br>
            <a:r>
              <a:rPr lang="en-GB" dirty="0"/>
              <a:t>À l'aide d'exemples de valeurs d'utilité.</a:t>
            </a:r>
          </a:p>
          <a:p>
            <a:r>
              <a:rPr lang="en-GB" b="1" dirty="0"/>
              <a:t>Étape 6 – Mise en œuvre de l'attribution d'itinéraire (chemin le plus court)</a:t>
            </a:r>
            <a:br>
              <a:rPr lang="en-GB" dirty="0"/>
            </a:br>
            <a:r>
              <a:rPr lang="en-GB" dirty="0"/>
              <a:t>À l'aide de l'algorithme de Dijkstra via </a:t>
            </a:r>
            <a:r>
              <a:rPr lang="en-GB" dirty="0" err="1"/>
              <a:t>NetworkX </a:t>
            </a:r>
            <a:r>
              <a:rPr lang="en-GB" dirty="0"/>
              <a:t>:</a:t>
            </a:r>
          </a:p>
          <a:p>
            <a:r>
              <a:rPr lang="en-GB" dirty="0"/>
              <a:t>Construire un graphe à partir des données de liaison</a:t>
            </a:r>
          </a:p>
          <a:p>
            <a:r>
              <a:rPr lang="en-GB" dirty="0"/>
              <a:t>Calculer les chemins les plus courts</a:t>
            </a:r>
          </a:p>
          <a:p>
            <a:r>
              <a:rPr lang="en-GB" dirty="0"/>
              <a:t>Attribuer les trajets OD aux chemins</a:t>
            </a:r>
          </a:p>
          <a:p>
            <a:r>
              <a:rPr lang="en-GB" dirty="0"/>
              <a:t>Générer les volumes de liaison</a:t>
            </a:r>
          </a:p>
          <a:p>
            <a:r>
              <a:rPr lang="en-GB" b="1" dirty="0"/>
              <a:t>Étape 7 – Visualiser et </a:t>
            </a:r>
            <a:r>
              <a:rPr lang="en-GB" b="1" dirty="0" err="1"/>
              <a:t>analyser </a:t>
            </a:r>
            <a:r>
              <a:rPr lang="en-GB" b="1" dirty="0"/>
              <a:t>les résultats</a:t>
            </a:r>
            <a:br>
              <a:rPr lang="en-GB" dirty="0"/>
            </a:br>
            <a:r>
              <a:rPr lang="en-GB" dirty="0"/>
              <a:t>Visuels recommandés :</a:t>
            </a:r>
          </a:p>
          <a:p>
            <a:r>
              <a:rPr lang="en-GB" dirty="0"/>
              <a:t>Carte thermique de distribution</a:t>
            </a:r>
          </a:p>
          <a:p>
            <a:r>
              <a:rPr lang="en-GB" dirty="0"/>
              <a:t>Diagramme à barres de répartition modale</a:t>
            </a:r>
          </a:p>
          <a:p>
            <a:r>
              <a:rPr lang="en-GB" dirty="0"/>
              <a:t>Réseau avec volumes attribués</a:t>
            </a:r>
          </a:p>
          <a:p>
            <a:r>
              <a:rPr lang="en-GB" dirty="0"/>
              <a:t>Différence entre la base et le scénario (facultatif)</a:t>
            </a:r>
          </a:p>
          <a:p>
            <a:r>
              <a:rPr lang="en-GB" b="1" dirty="0"/>
              <a:t>Étape 8 – Enregistrer le notebook final</a:t>
            </a:r>
            <a:br>
              <a:rPr lang="en-GB" dirty="0"/>
            </a:br>
            <a:r>
              <a:rPr lang="en-GB" dirty="0"/>
              <a:t>Les étudiants téléchargent/exportent le fichier </a:t>
            </a:r>
            <a:r>
              <a:rPr lang="en-GB" sz="1100" dirty="0">
                <a:latin typeface="+mn-lt"/>
                <a:ea typeface="+mn-ea"/>
                <a:cs typeface="+mn-cs"/>
                <a:sym typeface="Helvetica Neue"/>
              </a:rPr>
              <a:t>.</a:t>
            </a:r>
            <a:r>
              <a:rPr lang="en-GB" sz="1100" dirty="0" err="1">
                <a:latin typeface="+mn-lt"/>
                <a:ea typeface="+mn-ea"/>
                <a:cs typeface="+mn-cs"/>
                <a:sym typeface="Helvetica Neue"/>
              </a:rPr>
              <a:t>ipynb </a:t>
            </a:r>
            <a:r>
              <a:rPr lang="en-GB" dirty="0"/>
              <a:t>pour le soumettre.</a:t>
            </a:r>
          </a:p>
        </p:txBody>
      </p:sp>
    </p:spTree>
    <p:extLst>
      <p:ext uri="{BB962C8B-B14F-4D97-AF65-F5344CB8AC3E}">
        <p14:creationId xmlns:p14="http://schemas.microsoft.com/office/powerpoint/2010/main" val="307876552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3CFE36-B91E-A9C1-78B8-8E517D3B104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7A17DF6-C6C5-28BB-2905-408D7257EBC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3B748A2-95A8-9C3C-0B66-B0DEC4A1E23D}"/>
              </a:ext>
            </a:extLst>
          </p:cNvPr>
          <p:cNvSpPr>
            <a:spLocks noGrp="1"/>
          </p:cNvSpPr>
          <p:nvPr>
            <p:ph type="body" idx="1"/>
          </p:nvPr>
        </p:nvSpPr>
        <p:spPr/>
        <p:txBody>
          <a:bodyPr/>
          <a:lstStyle/>
          <a:p>
            <a:pPr marL="0" marR="0" lvl="0" indent="0" defTabSz="228589" eaLnBrk="1" fontAlgn="auto" latinLnBrk="0" hangingPunct="1">
              <a:lnSpc>
                <a:spcPct val="117999"/>
              </a:lnSpc>
              <a:spcBef>
                <a:spcPts val="0"/>
              </a:spcBef>
              <a:spcAft>
                <a:spcPts val="0"/>
              </a:spcAft>
              <a:buClrTx/>
              <a:buSzTx/>
              <a:buFontTx/>
              <a:buNone/>
              <a:tabLst/>
              <a:defRPr/>
            </a:pPr>
            <a:r>
              <a:rPr lang="en-GB" dirty="0"/>
              <a:t># Anglais</a:t>
            </a:r>
          </a:p>
          <a:p>
            <a:r>
              <a:rPr lang="en-GB" b="1" dirty="0"/>
              <a:t>Étape 1 – Télécharger le notebook Python fourni</a:t>
            </a:r>
            <a:br>
              <a:rPr lang="en-GB" dirty="0"/>
            </a:br>
            <a:r>
              <a:rPr lang="en-GB" dirty="0"/>
              <a:t>Les étudiants obtiennent le fichier de démarrage qui comprend les blocs de chargement des données et la structure de base.</a:t>
            </a:r>
          </a:p>
          <a:p>
            <a:r>
              <a:rPr lang="en-GB" b="1" dirty="0"/>
              <a:t>Étape 2 – Télécharger le notebook sur Google Colab</a:t>
            </a:r>
            <a:br>
              <a:rPr lang="en-GB" dirty="0"/>
            </a:br>
            <a:r>
              <a:rPr lang="en-GB" dirty="0"/>
              <a:t>Ils ouvrent le notebook dans un environnement où tous les paquets Python requis sont préinstallés.</a:t>
            </a:r>
          </a:p>
          <a:p>
            <a:r>
              <a:rPr lang="en-GB" b="1" dirty="0"/>
              <a:t>Étape 3 – Importer les bibliothèques Python</a:t>
            </a:r>
            <a:br>
              <a:rPr lang="en-GB" dirty="0"/>
            </a:br>
            <a:r>
              <a:rPr lang="en-GB" dirty="0"/>
              <a:t>Packages courants :</a:t>
            </a:r>
            <a:br>
              <a:rPr lang="en-GB" dirty="0"/>
            </a:br>
            <a:r>
              <a:rPr lang="en-GB" sz="1100" dirty="0">
                <a:latin typeface="+mn-lt"/>
                <a:ea typeface="+mn-ea"/>
                <a:cs typeface="+mn-cs"/>
                <a:sym typeface="Helvetica Neue"/>
              </a:rPr>
              <a:t>pandas</a:t>
            </a:r>
            <a:r>
              <a:rPr lang="en-GB" dirty="0"/>
              <a:t>, </a:t>
            </a:r>
            <a:r>
              <a:rPr lang="en-GB" sz="1100" dirty="0" err="1">
                <a:latin typeface="+mn-lt"/>
                <a:ea typeface="+mn-ea"/>
                <a:cs typeface="+mn-cs"/>
                <a:sym typeface="Helvetica Neue"/>
              </a:rPr>
              <a:t>numpy</a:t>
            </a:r>
            <a:r>
              <a:rPr lang="en-GB" dirty="0"/>
              <a:t>, </a:t>
            </a:r>
            <a:r>
              <a:rPr lang="en-GB" sz="1100" dirty="0">
                <a:latin typeface="+mn-lt"/>
                <a:ea typeface="+mn-ea"/>
                <a:cs typeface="+mn-cs"/>
                <a:sym typeface="Helvetica Neue"/>
              </a:rPr>
              <a:t>matplotlib</a:t>
            </a:r>
            <a:r>
              <a:rPr lang="en-GB" dirty="0"/>
              <a:t>, </a:t>
            </a:r>
            <a:r>
              <a:rPr lang="en-GB" sz="1100" dirty="0" err="1">
                <a:latin typeface="+mn-lt"/>
                <a:ea typeface="+mn-ea"/>
                <a:cs typeface="+mn-cs"/>
                <a:sym typeface="Helvetica Neue"/>
              </a:rPr>
              <a:t>networkx</a:t>
            </a:r>
            <a:r>
              <a:rPr lang="en-GB" dirty="0"/>
              <a:t>, </a:t>
            </a:r>
            <a:r>
              <a:rPr lang="en-GB" sz="1100" dirty="0" err="1">
                <a:latin typeface="+mn-lt"/>
                <a:ea typeface="+mn-ea"/>
                <a:cs typeface="+mn-cs"/>
                <a:sym typeface="Helvetica Neue"/>
              </a:rPr>
              <a:t>scipy</a:t>
            </a:r>
            <a:r>
              <a:rPr lang="en-GB" dirty="0"/>
              <a:t>, etc.</a:t>
            </a:r>
          </a:p>
          <a:p>
            <a:r>
              <a:rPr lang="en-GB" b="1" dirty="0"/>
              <a:t>Étape 4 – Mettre en œuvre la distribution des voyages (modèle de gravité)</a:t>
            </a:r>
            <a:br>
              <a:rPr lang="en-GB" dirty="0"/>
            </a:br>
            <a:r>
              <a:rPr lang="en-GB" dirty="0"/>
              <a:t>À l'aide de la matrice d'impédance fournie + productions/attractions :</a:t>
            </a:r>
          </a:p>
          <a:p>
            <a:r>
              <a:rPr lang="en-GB" dirty="0"/>
              <a:t>Appliquer la formule</a:t>
            </a:r>
          </a:p>
          <a:p>
            <a:r>
              <a:rPr lang="en-GB" dirty="0"/>
              <a:t>Générer la matrice OD distribuée</a:t>
            </a:r>
          </a:p>
          <a:p>
            <a:r>
              <a:rPr lang="en-GB" dirty="0"/>
              <a:t>Valider les sommes des lignes et des colonnes</a:t>
            </a:r>
          </a:p>
          <a:p>
            <a:r>
              <a:rPr lang="en-GB" b="1" dirty="0"/>
              <a:t>Étape 5 – Mettre en œuvre le choix du mode</a:t>
            </a:r>
            <a:br>
              <a:rPr lang="en-GB" dirty="0"/>
            </a:br>
            <a:r>
              <a:rPr lang="en-GB" dirty="0"/>
              <a:t>Les étudiants utilisent un modèle Logit simplifié pour estimer les parts modales :</a:t>
            </a:r>
          </a:p>
          <a:p>
            <a:r>
              <a:rPr lang="en-GB" dirty="0"/>
              <a:t>Voiture</a:t>
            </a:r>
          </a:p>
          <a:p>
            <a:r>
              <a:rPr lang="en-GB" dirty="0"/>
              <a:t>Transports publics</a:t>
            </a:r>
          </a:p>
          <a:p>
            <a:r>
              <a:rPr lang="en-GB" dirty="0"/>
              <a:t>Marche/vélo</a:t>
            </a:r>
            <a:br>
              <a:rPr lang="en-GB" dirty="0"/>
            </a:br>
            <a:r>
              <a:rPr lang="en-GB" dirty="0"/>
              <a:t>À l'aide d'exemples de valeurs d'utilité.</a:t>
            </a:r>
          </a:p>
          <a:p>
            <a:r>
              <a:rPr lang="en-GB" b="1" dirty="0"/>
              <a:t>Étape 6 – Mise en œuvre de l'attribution d'itinéraire (chemin le plus court)</a:t>
            </a:r>
            <a:br>
              <a:rPr lang="en-GB" dirty="0"/>
            </a:br>
            <a:r>
              <a:rPr lang="en-GB" dirty="0"/>
              <a:t>À l'aide de l'algorithme de Dijkstra via </a:t>
            </a:r>
            <a:r>
              <a:rPr lang="en-GB" dirty="0" err="1"/>
              <a:t>NetworkX </a:t>
            </a:r>
            <a:r>
              <a:rPr lang="en-GB" dirty="0"/>
              <a:t>:</a:t>
            </a:r>
          </a:p>
          <a:p>
            <a:r>
              <a:rPr lang="en-GB" dirty="0"/>
              <a:t>Construire un graphe à partir des données de liaison</a:t>
            </a:r>
          </a:p>
          <a:p>
            <a:r>
              <a:rPr lang="en-GB" dirty="0"/>
              <a:t>Calculer les chemins les plus courts</a:t>
            </a:r>
          </a:p>
          <a:p>
            <a:r>
              <a:rPr lang="en-GB" dirty="0"/>
              <a:t>Attribuer les trajets OD aux chemins</a:t>
            </a:r>
          </a:p>
          <a:p>
            <a:r>
              <a:rPr lang="en-GB" dirty="0"/>
              <a:t>Générer les volumes de liaison</a:t>
            </a:r>
          </a:p>
          <a:p>
            <a:r>
              <a:rPr lang="en-GB" b="1" dirty="0"/>
              <a:t>Étape 7 – Visualiser et </a:t>
            </a:r>
            <a:r>
              <a:rPr lang="en-GB" b="1" dirty="0" err="1"/>
              <a:t>analyser </a:t>
            </a:r>
            <a:r>
              <a:rPr lang="en-GB" b="1" dirty="0"/>
              <a:t>les résultats</a:t>
            </a:r>
            <a:br>
              <a:rPr lang="en-GB" dirty="0"/>
            </a:br>
            <a:r>
              <a:rPr lang="en-GB" dirty="0"/>
              <a:t>Visuels recommandés :</a:t>
            </a:r>
          </a:p>
          <a:p>
            <a:r>
              <a:rPr lang="en-GB" dirty="0"/>
              <a:t>Carte thermique de distribution</a:t>
            </a:r>
          </a:p>
          <a:p>
            <a:r>
              <a:rPr lang="en-GB" dirty="0"/>
              <a:t>Diagramme à barres de répartition modale</a:t>
            </a:r>
          </a:p>
          <a:p>
            <a:r>
              <a:rPr lang="en-GB" dirty="0"/>
              <a:t>Réseau avec volumes attribués</a:t>
            </a:r>
          </a:p>
          <a:p>
            <a:r>
              <a:rPr lang="en-GB" dirty="0"/>
              <a:t>Différence entre la base et le scénario (facultatif)</a:t>
            </a:r>
          </a:p>
          <a:p>
            <a:r>
              <a:rPr lang="en-GB" b="1" dirty="0"/>
              <a:t>Étape 8 – Enregistrer le notebook final</a:t>
            </a:r>
            <a:br>
              <a:rPr lang="en-GB" dirty="0"/>
            </a:br>
            <a:r>
              <a:rPr lang="en-GB" dirty="0"/>
              <a:t>Les étudiants téléchargent/exportent le fichier </a:t>
            </a:r>
            <a:r>
              <a:rPr lang="en-GB" sz="1100" dirty="0">
                <a:latin typeface="+mn-lt"/>
                <a:ea typeface="+mn-ea"/>
                <a:cs typeface="+mn-cs"/>
                <a:sym typeface="Helvetica Neue"/>
              </a:rPr>
              <a:t>.</a:t>
            </a:r>
            <a:r>
              <a:rPr lang="en-GB" sz="1100" dirty="0" err="1">
                <a:latin typeface="+mn-lt"/>
                <a:ea typeface="+mn-ea"/>
                <a:cs typeface="+mn-cs"/>
                <a:sym typeface="Helvetica Neue"/>
              </a:rPr>
              <a:t>ipynb </a:t>
            </a:r>
            <a:r>
              <a:rPr lang="en-GB" dirty="0"/>
              <a:t>pour le soumettre.</a:t>
            </a:r>
          </a:p>
        </p:txBody>
      </p:sp>
    </p:spTree>
    <p:extLst>
      <p:ext uri="{BB962C8B-B14F-4D97-AF65-F5344CB8AC3E}">
        <p14:creationId xmlns:p14="http://schemas.microsoft.com/office/powerpoint/2010/main" val="130316696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50CAC1-71AD-E63D-68B8-200A737C894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0D3BEB9-EC2A-B455-0187-11D4E5B3396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57F28DB-A167-A4C9-3ABC-917D207529EE}"/>
              </a:ext>
            </a:extLst>
          </p:cNvPr>
          <p:cNvSpPr>
            <a:spLocks noGrp="1"/>
          </p:cNvSpPr>
          <p:nvPr>
            <p:ph type="body" idx="1"/>
          </p:nvPr>
        </p:nvSpPr>
        <p:spPr/>
        <p:txBody>
          <a:bodyPr/>
          <a:lstStyle/>
          <a:p>
            <a:pPr marL="0" marR="0" lvl="0" indent="0" defTabSz="228589" eaLnBrk="1" fontAlgn="auto" latinLnBrk="0" hangingPunct="1">
              <a:lnSpc>
                <a:spcPct val="117999"/>
              </a:lnSpc>
              <a:spcBef>
                <a:spcPts val="0"/>
              </a:spcBef>
              <a:spcAft>
                <a:spcPts val="0"/>
              </a:spcAft>
              <a:buClrTx/>
              <a:buSzTx/>
              <a:buFontTx/>
              <a:buNone/>
              <a:tabLst/>
              <a:defRPr/>
            </a:pPr>
            <a:r>
              <a:rPr lang="en-GB" dirty="0"/>
              <a:t># Anglais</a:t>
            </a:r>
          </a:p>
          <a:p>
            <a:r>
              <a:rPr lang="en-GB" b="1" dirty="0"/>
              <a:t>Étape 1 – Télécharger le notebook Python fourni</a:t>
            </a:r>
            <a:br>
              <a:rPr lang="en-GB" dirty="0"/>
            </a:br>
            <a:r>
              <a:rPr lang="en-GB" dirty="0"/>
              <a:t>Les étudiants obtiennent le fichier de démarrage qui comprend les blocs de chargement des données et la structure de base.</a:t>
            </a:r>
          </a:p>
          <a:p>
            <a:r>
              <a:rPr lang="en-GB" b="1" dirty="0"/>
              <a:t>Étape 2 – Téléchargez le notebook sur Google Colab</a:t>
            </a:r>
            <a:br>
              <a:rPr lang="en-GB" dirty="0"/>
            </a:br>
            <a:r>
              <a:rPr lang="en-GB" dirty="0"/>
              <a:t>Ils ouvrent le notebook dans un environnement où tous les paquets Python requis sont préinstallés.</a:t>
            </a:r>
          </a:p>
          <a:p>
            <a:r>
              <a:rPr lang="en-GB" b="1" dirty="0"/>
              <a:t>Étape 3 – Importer les bibliothèques Python</a:t>
            </a:r>
            <a:br>
              <a:rPr lang="en-GB" dirty="0"/>
            </a:br>
            <a:r>
              <a:rPr lang="en-GB" dirty="0"/>
              <a:t>Packages courants :</a:t>
            </a:r>
            <a:br>
              <a:rPr lang="en-GB" dirty="0"/>
            </a:br>
            <a:r>
              <a:rPr lang="en-GB" sz="1100" dirty="0">
                <a:latin typeface="+mn-lt"/>
                <a:ea typeface="+mn-ea"/>
                <a:cs typeface="+mn-cs"/>
                <a:sym typeface="Helvetica Neue"/>
              </a:rPr>
              <a:t>pandas</a:t>
            </a:r>
            <a:r>
              <a:rPr lang="en-GB" dirty="0"/>
              <a:t>, </a:t>
            </a:r>
            <a:r>
              <a:rPr lang="en-GB" sz="1100" dirty="0" err="1">
                <a:latin typeface="+mn-lt"/>
                <a:ea typeface="+mn-ea"/>
                <a:cs typeface="+mn-cs"/>
                <a:sym typeface="Helvetica Neue"/>
              </a:rPr>
              <a:t>numpy</a:t>
            </a:r>
            <a:r>
              <a:rPr lang="en-GB" dirty="0"/>
              <a:t>, </a:t>
            </a:r>
            <a:r>
              <a:rPr lang="en-GB" sz="1100" dirty="0">
                <a:latin typeface="+mn-lt"/>
                <a:ea typeface="+mn-ea"/>
                <a:cs typeface="+mn-cs"/>
                <a:sym typeface="Helvetica Neue"/>
              </a:rPr>
              <a:t>matplotlib</a:t>
            </a:r>
            <a:r>
              <a:rPr lang="en-GB" dirty="0"/>
              <a:t>, </a:t>
            </a:r>
            <a:r>
              <a:rPr lang="en-GB" sz="1100" dirty="0" err="1">
                <a:latin typeface="+mn-lt"/>
                <a:ea typeface="+mn-ea"/>
                <a:cs typeface="+mn-cs"/>
                <a:sym typeface="Helvetica Neue"/>
              </a:rPr>
              <a:t>networkx</a:t>
            </a:r>
            <a:r>
              <a:rPr lang="en-GB" dirty="0"/>
              <a:t>, </a:t>
            </a:r>
            <a:r>
              <a:rPr lang="en-GB" sz="1100" dirty="0" err="1">
                <a:latin typeface="+mn-lt"/>
                <a:ea typeface="+mn-ea"/>
                <a:cs typeface="+mn-cs"/>
                <a:sym typeface="Helvetica Neue"/>
              </a:rPr>
              <a:t>scipy</a:t>
            </a:r>
            <a:r>
              <a:rPr lang="en-GB" dirty="0"/>
              <a:t>, etc.</a:t>
            </a:r>
          </a:p>
          <a:p>
            <a:r>
              <a:rPr lang="en-GB" b="1" dirty="0"/>
              <a:t>Étape 4 – Mettre en œuvre la distribution des voyages (modèle de gravité)</a:t>
            </a:r>
            <a:br>
              <a:rPr lang="en-GB" dirty="0"/>
            </a:br>
            <a:r>
              <a:rPr lang="en-GB" dirty="0"/>
              <a:t>À l'aide de la matrice d'impédance fournie + productions/attractions :</a:t>
            </a:r>
          </a:p>
          <a:p>
            <a:r>
              <a:rPr lang="en-GB" dirty="0"/>
              <a:t>Appliquer la formule</a:t>
            </a:r>
          </a:p>
          <a:p>
            <a:r>
              <a:rPr lang="en-GB" dirty="0"/>
              <a:t>Générer la matrice OD distribuée</a:t>
            </a:r>
          </a:p>
          <a:p>
            <a:r>
              <a:rPr lang="en-GB" dirty="0"/>
              <a:t>Valider les sommes des lignes et des colonnes</a:t>
            </a:r>
          </a:p>
          <a:p>
            <a:r>
              <a:rPr lang="en-GB" b="1" dirty="0"/>
              <a:t>Étape 5 – Mise en œuvre du choix du mode</a:t>
            </a:r>
            <a:br>
              <a:rPr lang="en-GB" dirty="0"/>
            </a:br>
            <a:r>
              <a:rPr lang="en-GB" dirty="0"/>
              <a:t>Les étudiants utilisent un modèle Logit simplifié pour estimer les parts modales :</a:t>
            </a:r>
          </a:p>
          <a:p>
            <a:r>
              <a:rPr lang="en-GB" dirty="0"/>
              <a:t>Voiture</a:t>
            </a:r>
          </a:p>
          <a:p>
            <a:r>
              <a:rPr lang="en-GB" dirty="0"/>
              <a:t>Transports publics</a:t>
            </a:r>
          </a:p>
          <a:p>
            <a:r>
              <a:rPr lang="en-GB" dirty="0"/>
              <a:t>Marche/vélo</a:t>
            </a:r>
            <a:br>
              <a:rPr lang="en-GB" dirty="0"/>
            </a:br>
            <a:r>
              <a:rPr lang="en-GB" dirty="0"/>
              <a:t>À l'aide d'exemples de valeurs d'utilité.</a:t>
            </a:r>
          </a:p>
          <a:p>
            <a:r>
              <a:rPr lang="en-GB" b="1" dirty="0"/>
              <a:t>Étape 6 – Mise en œuvre de l'attribution d'itinéraire (chemin le plus court)</a:t>
            </a:r>
            <a:br>
              <a:rPr lang="en-GB" dirty="0"/>
            </a:br>
            <a:r>
              <a:rPr lang="en-GB" dirty="0"/>
              <a:t>À l'aide de l'algorithme de Dijkstra via </a:t>
            </a:r>
            <a:r>
              <a:rPr lang="en-GB" dirty="0" err="1"/>
              <a:t>NetworkX </a:t>
            </a:r>
            <a:r>
              <a:rPr lang="en-GB" dirty="0"/>
              <a:t>:</a:t>
            </a:r>
          </a:p>
          <a:p>
            <a:r>
              <a:rPr lang="en-GB" dirty="0"/>
              <a:t>Construire un graphe à partir des données de liaison</a:t>
            </a:r>
          </a:p>
          <a:p>
            <a:r>
              <a:rPr lang="en-GB" dirty="0"/>
              <a:t>Calculer les chemins les plus courts</a:t>
            </a:r>
          </a:p>
          <a:p>
            <a:r>
              <a:rPr lang="en-GB" dirty="0"/>
              <a:t>Attribuer les trajets OD aux chemins</a:t>
            </a:r>
          </a:p>
          <a:p>
            <a:r>
              <a:rPr lang="en-GB" dirty="0"/>
              <a:t>Générer les volumes de liaison</a:t>
            </a:r>
          </a:p>
          <a:p>
            <a:r>
              <a:rPr lang="en-GB" b="1" dirty="0"/>
              <a:t>Étape 7 – Visualiser et </a:t>
            </a:r>
            <a:r>
              <a:rPr lang="en-GB" b="1" dirty="0" err="1"/>
              <a:t>analyser </a:t>
            </a:r>
            <a:r>
              <a:rPr lang="en-GB" b="1" dirty="0"/>
              <a:t>les résultats</a:t>
            </a:r>
            <a:br>
              <a:rPr lang="en-GB" dirty="0"/>
            </a:br>
            <a:r>
              <a:rPr lang="en-GB" dirty="0"/>
              <a:t>Visuels recommandés :</a:t>
            </a:r>
          </a:p>
          <a:p>
            <a:r>
              <a:rPr lang="en-GB" dirty="0"/>
              <a:t>Carte thermique de distribution</a:t>
            </a:r>
          </a:p>
          <a:p>
            <a:r>
              <a:rPr lang="en-GB" dirty="0"/>
              <a:t>Diagramme à barres de répartition modale</a:t>
            </a:r>
          </a:p>
          <a:p>
            <a:r>
              <a:rPr lang="en-GB" dirty="0"/>
              <a:t>Réseau avec volumes attribués</a:t>
            </a:r>
          </a:p>
          <a:p>
            <a:r>
              <a:rPr lang="en-GB" dirty="0"/>
              <a:t>Différence entre la base et le scénario (facultatif)</a:t>
            </a:r>
          </a:p>
          <a:p>
            <a:r>
              <a:rPr lang="en-GB" b="1" dirty="0"/>
              <a:t>Étape 8 – Enregistrer le notebook final</a:t>
            </a:r>
            <a:br>
              <a:rPr lang="en-GB" dirty="0"/>
            </a:br>
            <a:r>
              <a:rPr lang="en-GB" dirty="0"/>
              <a:t>Les étudiants téléchargent/exportent le fichier </a:t>
            </a:r>
            <a:r>
              <a:rPr lang="en-GB" sz="1100" dirty="0">
                <a:latin typeface="+mn-lt"/>
                <a:ea typeface="+mn-ea"/>
                <a:cs typeface="+mn-cs"/>
                <a:sym typeface="Helvetica Neue"/>
              </a:rPr>
              <a:t>.</a:t>
            </a:r>
            <a:r>
              <a:rPr lang="en-GB" sz="1100" dirty="0" err="1">
                <a:latin typeface="+mn-lt"/>
                <a:ea typeface="+mn-ea"/>
                <a:cs typeface="+mn-cs"/>
                <a:sym typeface="Helvetica Neue"/>
              </a:rPr>
              <a:t>ipynb </a:t>
            </a:r>
            <a:r>
              <a:rPr lang="en-GB" dirty="0"/>
              <a:t>pour le soumettre.</a:t>
            </a:r>
          </a:p>
        </p:txBody>
      </p:sp>
    </p:spTree>
    <p:extLst>
      <p:ext uri="{BB962C8B-B14F-4D97-AF65-F5344CB8AC3E}">
        <p14:creationId xmlns:p14="http://schemas.microsoft.com/office/powerpoint/2010/main" val="373906858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222287-B6E6-DA1E-B78D-F6D3D555D38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1EE72BF-1343-5C3E-1949-F1E9B3CE10D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EB142A3-F996-5C9B-DC7D-EB8056F64410}"/>
              </a:ext>
            </a:extLst>
          </p:cNvPr>
          <p:cNvSpPr>
            <a:spLocks noGrp="1"/>
          </p:cNvSpPr>
          <p:nvPr>
            <p:ph type="body" idx="1"/>
          </p:nvPr>
        </p:nvSpPr>
        <p:spPr/>
        <p:txBody>
          <a:bodyPr/>
          <a:lstStyle/>
          <a:p>
            <a:pPr marL="0" marR="0" lvl="0" indent="0" defTabSz="228589" eaLnBrk="1" fontAlgn="auto" latinLnBrk="0" hangingPunct="1">
              <a:lnSpc>
                <a:spcPct val="117999"/>
              </a:lnSpc>
              <a:spcBef>
                <a:spcPts val="0"/>
              </a:spcBef>
              <a:spcAft>
                <a:spcPts val="0"/>
              </a:spcAft>
              <a:buClrTx/>
              <a:buSzTx/>
              <a:buFontTx/>
              <a:buNone/>
              <a:tabLst/>
              <a:defRPr/>
            </a:pPr>
            <a:r>
              <a:rPr lang="en-GB" dirty="0"/>
              <a:t># Anglais</a:t>
            </a:r>
          </a:p>
          <a:p>
            <a:r>
              <a:rPr lang="en-GB" b="1" dirty="0"/>
              <a:t>Étape 1 – Télécharger le notebook Python fourni</a:t>
            </a:r>
            <a:br>
              <a:rPr lang="en-GB" dirty="0"/>
            </a:br>
            <a:r>
              <a:rPr lang="en-GB" dirty="0"/>
              <a:t>Les étudiants obtiennent le fichier de démarrage qui comprend les blocs de chargement des données et la structure de base.</a:t>
            </a:r>
          </a:p>
          <a:p>
            <a:r>
              <a:rPr lang="en-GB" b="1" dirty="0"/>
              <a:t>Étape 2 – Télécharger le notebook sur Google Colab</a:t>
            </a:r>
            <a:br>
              <a:rPr lang="en-GB" dirty="0"/>
            </a:br>
            <a:r>
              <a:rPr lang="en-GB" dirty="0"/>
              <a:t>Ils ouvrent le notebook dans un environnement où tous les paquets Python requis sont préinstallés.</a:t>
            </a:r>
          </a:p>
          <a:p>
            <a:r>
              <a:rPr lang="en-GB" b="1" dirty="0"/>
              <a:t>Étape 3 – Importer les bibliothèques Python</a:t>
            </a:r>
            <a:br>
              <a:rPr lang="en-GB" dirty="0"/>
            </a:br>
            <a:r>
              <a:rPr lang="en-GB" dirty="0"/>
              <a:t>Packages courants :</a:t>
            </a:r>
            <a:br>
              <a:rPr lang="en-GB" dirty="0"/>
            </a:br>
            <a:r>
              <a:rPr lang="en-GB" sz="1100" dirty="0">
                <a:latin typeface="+mn-lt"/>
                <a:ea typeface="+mn-ea"/>
                <a:cs typeface="+mn-cs"/>
                <a:sym typeface="Helvetica Neue"/>
              </a:rPr>
              <a:t>pandas</a:t>
            </a:r>
            <a:r>
              <a:rPr lang="en-GB" dirty="0"/>
              <a:t>, </a:t>
            </a:r>
            <a:r>
              <a:rPr lang="en-GB" sz="1100" dirty="0" err="1">
                <a:latin typeface="+mn-lt"/>
                <a:ea typeface="+mn-ea"/>
                <a:cs typeface="+mn-cs"/>
                <a:sym typeface="Helvetica Neue"/>
              </a:rPr>
              <a:t>numpy</a:t>
            </a:r>
            <a:r>
              <a:rPr lang="en-GB" dirty="0"/>
              <a:t>, </a:t>
            </a:r>
            <a:r>
              <a:rPr lang="en-GB" sz="1100" dirty="0">
                <a:latin typeface="+mn-lt"/>
                <a:ea typeface="+mn-ea"/>
                <a:cs typeface="+mn-cs"/>
                <a:sym typeface="Helvetica Neue"/>
              </a:rPr>
              <a:t>matplotlib</a:t>
            </a:r>
            <a:r>
              <a:rPr lang="en-GB" dirty="0"/>
              <a:t>, </a:t>
            </a:r>
            <a:r>
              <a:rPr lang="en-GB" sz="1100" dirty="0" err="1">
                <a:latin typeface="+mn-lt"/>
                <a:ea typeface="+mn-ea"/>
                <a:cs typeface="+mn-cs"/>
                <a:sym typeface="Helvetica Neue"/>
              </a:rPr>
              <a:t>networkx</a:t>
            </a:r>
            <a:r>
              <a:rPr lang="en-GB" dirty="0"/>
              <a:t>, </a:t>
            </a:r>
            <a:r>
              <a:rPr lang="en-GB" sz="1100" dirty="0" err="1">
                <a:latin typeface="+mn-lt"/>
                <a:ea typeface="+mn-ea"/>
                <a:cs typeface="+mn-cs"/>
                <a:sym typeface="Helvetica Neue"/>
              </a:rPr>
              <a:t>scipy</a:t>
            </a:r>
            <a:r>
              <a:rPr lang="en-GB" dirty="0"/>
              <a:t>, etc.</a:t>
            </a:r>
          </a:p>
          <a:p>
            <a:r>
              <a:rPr lang="en-GB" b="1" dirty="0"/>
              <a:t>Étape 4 – Mettre en œuvre la distribution des voyages (modèle de gravité)</a:t>
            </a:r>
            <a:br>
              <a:rPr lang="en-GB" dirty="0"/>
            </a:br>
            <a:r>
              <a:rPr lang="en-GB" dirty="0"/>
              <a:t>À l'aide de la matrice d'impédance fournie + productions/attractions :</a:t>
            </a:r>
          </a:p>
          <a:p>
            <a:r>
              <a:rPr lang="en-GB" dirty="0"/>
              <a:t>Appliquer la formule</a:t>
            </a:r>
          </a:p>
          <a:p>
            <a:r>
              <a:rPr lang="en-GB" dirty="0"/>
              <a:t>Générer la matrice OD distribuée</a:t>
            </a:r>
          </a:p>
          <a:p>
            <a:r>
              <a:rPr lang="en-GB" dirty="0"/>
              <a:t>Valider les sommes des lignes et des colonnes</a:t>
            </a:r>
          </a:p>
          <a:p>
            <a:r>
              <a:rPr lang="en-GB" b="1" dirty="0"/>
              <a:t>Étape 5 – Mise en œuvre du choix du mode</a:t>
            </a:r>
            <a:br>
              <a:rPr lang="en-GB" dirty="0"/>
            </a:br>
            <a:r>
              <a:rPr lang="en-GB" dirty="0"/>
              <a:t>Les étudiants utilisent un modèle Logit simplifié pour estimer les parts modales :</a:t>
            </a:r>
          </a:p>
          <a:p>
            <a:r>
              <a:rPr lang="en-GB" dirty="0"/>
              <a:t>Voiture</a:t>
            </a:r>
          </a:p>
          <a:p>
            <a:r>
              <a:rPr lang="en-GB" dirty="0"/>
              <a:t>Transports publics</a:t>
            </a:r>
          </a:p>
          <a:p>
            <a:r>
              <a:rPr lang="en-GB" dirty="0"/>
              <a:t>Marche/vélo</a:t>
            </a:r>
            <a:br>
              <a:rPr lang="en-GB" dirty="0"/>
            </a:br>
            <a:r>
              <a:rPr lang="en-GB" dirty="0"/>
              <a:t>À l'aide d'exemples de valeurs d'utilité.</a:t>
            </a:r>
          </a:p>
          <a:p>
            <a:r>
              <a:rPr lang="en-GB" b="1" dirty="0"/>
              <a:t>Étape 6 – Mise en œuvre de l'attribution d'itinéraire (chemin le plus court)</a:t>
            </a:r>
            <a:br>
              <a:rPr lang="en-GB" dirty="0"/>
            </a:br>
            <a:r>
              <a:rPr lang="en-GB" dirty="0"/>
              <a:t>À l'aide de l'algorithme de Dijkstra via </a:t>
            </a:r>
            <a:r>
              <a:rPr lang="en-GB" dirty="0" err="1"/>
              <a:t>NetworkX </a:t>
            </a:r>
            <a:r>
              <a:rPr lang="en-GB" dirty="0"/>
              <a:t>:</a:t>
            </a:r>
          </a:p>
          <a:p>
            <a:r>
              <a:rPr lang="en-GB" dirty="0"/>
              <a:t>Construire un graphe à partir des données de liaison</a:t>
            </a:r>
          </a:p>
          <a:p>
            <a:r>
              <a:rPr lang="en-GB" dirty="0"/>
              <a:t>Calculer les chemins les plus courts</a:t>
            </a:r>
          </a:p>
          <a:p>
            <a:r>
              <a:rPr lang="en-GB" dirty="0"/>
              <a:t>Attribuer les trajets OD aux chemins</a:t>
            </a:r>
          </a:p>
          <a:p>
            <a:r>
              <a:rPr lang="en-GB" dirty="0"/>
              <a:t>Générer les volumes de liaison</a:t>
            </a:r>
          </a:p>
          <a:p>
            <a:r>
              <a:rPr lang="en-GB" b="1" dirty="0"/>
              <a:t>Étape 7 – Visualiser et </a:t>
            </a:r>
            <a:r>
              <a:rPr lang="en-GB" b="1" dirty="0" err="1"/>
              <a:t>analyser </a:t>
            </a:r>
            <a:r>
              <a:rPr lang="en-GB" b="1" dirty="0"/>
              <a:t>les résultats</a:t>
            </a:r>
            <a:br>
              <a:rPr lang="en-GB" dirty="0"/>
            </a:br>
            <a:r>
              <a:rPr lang="en-GB" dirty="0"/>
              <a:t>Visuels recommandés :</a:t>
            </a:r>
          </a:p>
          <a:p>
            <a:r>
              <a:rPr lang="en-GB" dirty="0"/>
              <a:t>Carte thermique de distribution</a:t>
            </a:r>
          </a:p>
          <a:p>
            <a:r>
              <a:rPr lang="en-GB" dirty="0"/>
              <a:t>Diagramme à barres de répartition modale</a:t>
            </a:r>
          </a:p>
          <a:p>
            <a:r>
              <a:rPr lang="en-GB" dirty="0"/>
              <a:t>Réseau avec volumes attribués</a:t>
            </a:r>
          </a:p>
          <a:p>
            <a:r>
              <a:rPr lang="en-GB" dirty="0"/>
              <a:t>Différence entre la base et le scénario (facultatif)</a:t>
            </a:r>
          </a:p>
          <a:p>
            <a:r>
              <a:rPr lang="en-GB" b="1" dirty="0"/>
              <a:t>Étape 8 – Enregistrer le notebook final</a:t>
            </a:r>
            <a:br>
              <a:rPr lang="en-GB" dirty="0"/>
            </a:br>
            <a:r>
              <a:rPr lang="en-GB" dirty="0"/>
              <a:t>Les étudiants téléchargent/exportent le fichier </a:t>
            </a:r>
            <a:r>
              <a:rPr lang="en-GB" sz="1100" dirty="0">
                <a:latin typeface="+mn-lt"/>
                <a:ea typeface="+mn-ea"/>
                <a:cs typeface="+mn-cs"/>
                <a:sym typeface="Helvetica Neue"/>
              </a:rPr>
              <a:t>.</a:t>
            </a:r>
            <a:r>
              <a:rPr lang="en-GB" sz="1100" dirty="0" err="1">
                <a:latin typeface="+mn-lt"/>
                <a:ea typeface="+mn-ea"/>
                <a:cs typeface="+mn-cs"/>
                <a:sym typeface="Helvetica Neue"/>
              </a:rPr>
              <a:t>ipynb </a:t>
            </a:r>
            <a:r>
              <a:rPr lang="en-GB" dirty="0"/>
              <a:t>pour le soumettre.</a:t>
            </a:r>
          </a:p>
        </p:txBody>
      </p:sp>
    </p:spTree>
    <p:extLst>
      <p:ext uri="{BB962C8B-B14F-4D97-AF65-F5344CB8AC3E}">
        <p14:creationId xmlns:p14="http://schemas.microsoft.com/office/powerpoint/2010/main" val="208588453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335993-EC1B-5E67-3175-8FD8721BF82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CE47784-107A-5E64-923C-C08CF837907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0C51426-4474-7B66-7BF8-3B7799CB1CBC}"/>
              </a:ext>
            </a:extLst>
          </p:cNvPr>
          <p:cNvSpPr>
            <a:spLocks noGrp="1"/>
          </p:cNvSpPr>
          <p:nvPr>
            <p:ph type="body" idx="1"/>
          </p:nvPr>
        </p:nvSpPr>
        <p:spPr/>
        <p:txBody>
          <a:bodyPr/>
          <a:lstStyle/>
          <a:p>
            <a:pPr marL="0" marR="0" lvl="0" indent="0" defTabSz="228589" eaLnBrk="1" fontAlgn="auto" latinLnBrk="0" hangingPunct="1">
              <a:lnSpc>
                <a:spcPct val="117999"/>
              </a:lnSpc>
              <a:spcBef>
                <a:spcPts val="0"/>
              </a:spcBef>
              <a:spcAft>
                <a:spcPts val="0"/>
              </a:spcAft>
              <a:buClrTx/>
              <a:buSzTx/>
              <a:buFontTx/>
              <a:buNone/>
              <a:tabLst/>
              <a:defRPr/>
            </a:pPr>
            <a:r>
              <a:rPr lang="en-GB" dirty="0"/>
              <a:t># Anglais</a:t>
            </a:r>
          </a:p>
          <a:p>
            <a:r>
              <a:rPr lang="en-GB" b="1" dirty="0"/>
              <a:t>Étape 1 – Télécharger le notebook Python fourni</a:t>
            </a:r>
            <a:br>
              <a:rPr lang="en-GB" dirty="0"/>
            </a:br>
            <a:r>
              <a:rPr lang="en-GB" dirty="0"/>
              <a:t>Les étudiants obtiennent le fichier de démarrage qui comprend les blocs de chargement des données et la structure de base.</a:t>
            </a:r>
          </a:p>
          <a:p>
            <a:r>
              <a:rPr lang="en-GB" b="1" dirty="0"/>
              <a:t>Étape 2 – Télécharger le notebook sur Google Colab</a:t>
            </a:r>
            <a:br>
              <a:rPr lang="en-GB" dirty="0"/>
            </a:br>
            <a:r>
              <a:rPr lang="en-GB" dirty="0"/>
              <a:t>Ils ouvrent le notebook dans un environnement où tous les paquets Python requis sont préinstallés.</a:t>
            </a:r>
          </a:p>
          <a:p>
            <a:r>
              <a:rPr lang="en-GB" b="1" dirty="0"/>
              <a:t>Étape 3 – Importer les bibliothèques Python</a:t>
            </a:r>
            <a:br>
              <a:rPr lang="en-GB" dirty="0"/>
            </a:br>
            <a:r>
              <a:rPr lang="en-GB" dirty="0"/>
              <a:t>Packages courants :</a:t>
            </a:r>
            <a:br>
              <a:rPr lang="en-GB" dirty="0"/>
            </a:br>
            <a:r>
              <a:rPr lang="en-GB" sz="1100" dirty="0">
                <a:latin typeface="+mn-lt"/>
                <a:ea typeface="+mn-ea"/>
                <a:cs typeface="+mn-cs"/>
                <a:sym typeface="Helvetica Neue"/>
              </a:rPr>
              <a:t>pandas</a:t>
            </a:r>
            <a:r>
              <a:rPr lang="en-GB" dirty="0"/>
              <a:t>, </a:t>
            </a:r>
            <a:r>
              <a:rPr lang="en-GB" sz="1100" dirty="0" err="1">
                <a:latin typeface="+mn-lt"/>
                <a:ea typeface="+mn-ea"/>
                <a:cs typeface="+mn-cs"/>
                <a:sym typeface="Helvetica Neue"/>
              </a:rPr>
              <a:t>numpy</a:t>
            </a:r>
            <a:r>
              <a:rPr lang="en-GB" dirty="0"/>
              <a:t>, </a:t>
            </a:r>
            <a:r>
              <a:rPr lang="en-GB" sz="1100" dirty="0">
                <a:latin typeface="+mn-lt"/>
                <a:ea typeface="+mn-ea"/>
                <a:cs typeface="+mn-cs"/>
                <a:sym typeface="Helvetica Neue"/>
              </a:rPr>
              <a:t>matplotlib</a:t>
            </a:r>
            <a:r>
              <a:rPr lang="en-GB" dirty="0"/>
              <a:t>, </a:t>
            </a:r>
            <a:r>
              <a:rPr lang="en-GB" sz="1100" dirty="0" err="1">
                <a:latin typeface="+mn-lt"/>
                <a:ea typeface="+mn-ea"/>
                <a:cs typeface="+mn-cs"/>
                <a:sym typeface="Helvetica Neue"/>
              </a:rPr>
              <a:t>networkx</a:t>
            </a:r>
            <a:r>
              <a:rPr lang="en-GB" dirty="0"/>
              <a:t>, </a:t>
            </a:r>
            <a:r>
              <a:rPr lang="en-GB" sz="1100" dirty="0" err="1">
                <a:latin typeface="+mn-lt"/>
                <a:ea typeface="+mn-ea"/>
                <a:cs typeface="+mn-cs"/>
                <a:sym typeface="Helvetica Neue"/>
              </a:rPr>
              <a:t>scipy</a:t>
            </a:r>
            <a:r>
              <a:rPr lang="en-GB" dirty="0"/>
              <a:t>, etc.</a:t>
            </a:r>
          </a:p>
          <a:p>
            <a:r>
              <a:rPr lang="en-GB" b="1" dirty="0"/>
              <a:t>Étape 4 – Mettre en œuvre la distribution des voyages (modèle de gravité)</a:t>
            </a:r>
            <a:br>
              <a:rPr lang="en-GB" dirty="0"/>
            </a:br>
            <a:r>
              <a:rPr lang="en-GB" dirty="0"/>
              <a:t>À l'aide de la matrice d'impédance fournie + productions/attractions :</a:t>
            </a:r>
          </a:p>
          <a:p>
            <a:r>
              <a:rPr lang="en-GB" dirty="0"/>
              <a:t>Appliquer la formule</a:t>
            </a:r>
          </a:p>
          <a:p>
            <a:r>
              <a:rPr lang="en-GB" dirty="0"/>
              <a:t>Générer la matrice OD distribuée</a:t>
            </a:r>
          </a:p>
          <a:p>
            <a:r>
              <a:rPr lang="en-GB" dirty="0"/>
              <a:t>Valider les sommes des lignes et des colonnes</a:t>
            </a:r>
          </a:p>
          <a:p>
            <a:r>
              <a:rPr lang="en-GB" b="1" dirty="0"/>
              <a:t>Étape 5 – Mettre en œuvre le choix du mode</a:t>
            </a:r>
            <a:br>
              <a:rPr lang="en-GB" dirty="0"/>
            </a:br>
            <a:r>
              <a:rPr lang="en-GB" dirty="0"/>
              <a:t>Les étudiants utilisent un modèle Logit simplifié pour estimer les parts modales :</a:t>
            </a:r>
          </a:p>
          <a:p>
            <a:r>
              <a:rPr lang="en-GB" dirty="0"/>
              <a:t>Voiture</a:t>
            </a:r>
          </a:p>
          <a:p>
            <a:r>
              <a:rPr lang="en-GB" dirty="0"/>
              <a:t>Transports publics</a:t>
            </a:r>
          </a:p>
          <a:p>
            <a:r>
              <a:rPr lang="en-GB" dirty="0"/>
              <a:t>Marche/vélo</a:t>
            </a:r>
            <a:br>
              <a:rPr lang="en-GB" dirty="0"/>
            </a:br>
            <a:r>
              <a:rPr lang="en-GB" dirty="0"/>
              <a:t>À l'aide d'exemples de valeurs d'utilité.</a:t>
            </a:r>
          </a:p>
          <a:p>
            <a:r>
              <a:rPr lang="en-GB" b="1" dirty="0"/>
              <a:t>Étape 6 – Mise en œuvre de l'attribution d'itinéraire (chemin le plus court)</a:t>
            </a:r>
            <a:br>
              <a:rPr lang="en-GB" dirty="0"/>
            </a:br>
            <a:r>
              <a:rPr lang="en-GB" dirty="0"/>
              <a:t>À l'aide de l'algorithme de Dijkstra via </a:t>
            </a:r>
            <a:r>
              <a:rPr lang="en-GB" dirty="0" err="1"/>
              <a:t>NetworkX </a:t>
            </a:r>
            <a:r>
              <a:rPr lang="en-GB" dirty="0"/>
              <a:t>:</a:t>
            </a:r>
          </a:p>
          <a:p>
            <a:r>
              <a:rPr lang="en-GB" dirty="0"/>
              <a:t>Construire un graphe à partir des données de liaison</a:t>
            </a:r>
          </a:p>
          <a:p>
            <a:r>
              <a:rPr lang="en-GB" dirty="0"/>
              <a:t>Calculer les chemins les plus courts</a:t>
            </a:r>
          </a:p>
          <a:p>
            <a:r>
              <a:rPr lang="en-GB" dirty="0"/>
              <a:t>Attribuer les trajets OD aux chemins</a:t>
            </a:r>
          </a:p>
          <a:p>
            <a:r>
              <a:rPr lang="en-GB" dirty="0"/>
              <a:t>Générer les volumes de liaison</a:t>
            </a:r>
          </a:p>
          <a:p>
            <a:r>
              <a:rPr lang="en-GB" b="1" dirty="0"/>
              <a:t>Étape 7 – Visualiser et </a:t>
            </a:r>
            <a:r>
              <a:rPr lang="en-GB" b="1" dirty="0" err="1"/>
              <a:t>analyser </a:t>
            </a:r>
            <a:r>
              <a:rPr lang="en-GB" b="1" dirty="0"/>
              <a:t>les résultats</a:t>
            </a:r>
            <a:br>
              <a:rPr lang="en-GB" dirty="0"/>
            </a:br>
            <a:r>
              <a:rPr lang="en-GB" dirty="0"/>
              <a:t>Visuels recommandés :</a:t>
            </a:r>
          </a:p>
          <a:p>
            <a:r>
              <a:rPr lang="en-GB" dirty="0"/>
              <a:t>Carte thermique de distribution</a:t>
            </a:r>
          </a:p>
          <a:p>
            <a:r>
              <a:rPr lang="en-GB" dirty="0"/>
              <a:t>Diagramme à barres de répartition modale</a:t>
            </a:r>
          </a:p>
          <a:p>
            <a:r>
              <a:rPr lang="en-GB" dirty="0"/>
              <a:t>Réseau avec volumes attribués</a:t>
            </a:r>
          </a:p>
          <a:p>
            <a:r>
              <a:rPr lang="en-GB" dirty="0"/>
              <a:t>Différence entre la base et le scénario (facultatif)</a:t>
            </a:r>
          </a:p>
          <a:p>
            <a:r>
              <a:rPr lang="en-GB" b="1" dirty="0"/>
              <a:t>Étape 8 – Enregistrer le notebook final</a:t>
            </a:r>
            <a:br>
              <a:rPr lang="en-GB" dirty="0"/>
            </a:br>
            <a:r>
              <a:rPr lang="en-GB" dirty="0"/>
              <a:t>Les étudiants téléchargent/exportent le fichier </a:t>
            </a:r>
            <a:r>
              <a:rPr lang="en-GB" sz="1100" dirty="0">
                <a:latin typeface="+mn-lt"/>
                <a:ea typeface="+mn-ea"/>
                <a:cs typeface="+mn-cs"/>
                <a:sym typeface="Helvetica Neue"/>
              </a:rPr>
              <a:t>.</a:t>
            </a:r>
            <a:r>
              <a:rPr lang="en-GB" sz="1100" dirty="0" err="1">
                <a:latin typeface="+mn-lt"/>
                <a:ea typeface="+mn-ea"/>
                <a:cs typeface="+mn-cs"/>
                <a:sym typeface="Helvetica Neue"/>
              </a:rPr>
              <a:t>ipynb </a:t>
            </a:r>
            <a:r>
              <a:rPr lang="en-GB" dirty="0"/>
              <a:t>pour le soumettre.</a:t>
            </a:r>
          </a:p>
        </p:txBody>
      </p:sp>
    </p:spTree>
    <p:extLst>
      <p:ext uri="{BB962C8B-B14F-4D97-AF65-F5344CB8AC3E}">
        <p14:creationId xmlns:p14="http://schemas.microsoft.com/office/powerpoint/2010/main" val="35729650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23B8AD-4143-9B84-E8B5-ED2D2A48D01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82AA521-0D22-FC49-0D44-DCC144A64C5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55CFE07-5435-2DA7-F8AA-122294900CA1}"/>
              </a:ext>
            </a:extLst>
          </p:cNvPr>
          <p:cNvSpPr>
            <a:spLocks noGrp="1"/>
          </p:cNvSpPr>
          <p:nvPr>
            <p:ph type="body" idx="1"/>
          </p:nvPr>
        </p:nvSpPr>
        <p:spPr/>
        <p:txBody>
          <a:bodyPr/>
          <a:lstStyle/>
          <a:p>
            <a:pPr marL="0" marR="0" lvl="0" indent="0" defTabSz="228589" eaLnBrk="1" fontAlgn="auto" latinLnBrk="0" hangingPunct="1">
              <a:lnSpc>
                <a:spcPct val="117999"/>
              </a:lnSpc>
              <a:spcBef>
                <a:spcPts val="0"/>
              </a:spcBef>
              <a:spcAft>
                <a:spcPts val="0"/>
              </a:spcAft>
              <a:buClrTx/>
              <a:buSzTx/>
              <a:buFontTx/>
              <a:buNone/>
              <a:tabLst/>
              <a:defRPr/>
            </a:pPr>
            <a:r>
              <a:rPr lang="en-GB" dirty="0"/>
              <a:t># Anglais</a:t>
            </a:r>
          </a:p>
          <a:p>
            <a:r>
              <a:rPr lang="en-GB" b="1" dirty="0"/>
              <a:t>Étape 1 – Télécharger le notebook Python fourni</a:t>
            </a:r>
            <a:br>
              <a:rPr lang="en-GB" dirty="0"/>
            </a:br>
            <a:r>
              <a:rPr lang="en-GB" dirty="0"/>
              <a:t>Les étudiants obtiennent le fichier de démarrage qui comprend les blocs de chargement des données et la structure de base.</a:t>
            </a:r>
          </a:p>
          <a:p>
            <a:r>
              <a:rPr lang="en-GB" b="1" dirty="0"/>
              <a:t>Étape 2 – Télécharger le notebook sur Google Colab</a:t>
            </a:r>
            <a:br>
              <a:rPr lang="en-GB" dirty="0"/>
            </a:br>
            <a:r>
              <a:rPr lang="en-GB" dirty="0"/>
              <a:t>Ils ouvrent le notebook dans un environnement où tous les paquets Python requis sont préinstallés.</a:t>
            </a:r>
          </a:p>
          <a:p>
            <a:r>
              <a:rPr lang="en-GB" b="1" dirty="0"/>
              <a:t>Étape 3 – Importer les bibliothèques Python</a:t>
            </a:r>
            <a:br>
              <a:rPr lang="en-GB" dirty="0"/>
            </a:br>
            <a:r>
              <a:rPr lang="en-GB" dirty="0"/>
              <a:t>Packages courants :</a:t>
            </a:r>
            <a:br>
              <a:rPr lang="en-GB" dirty="0"/>
            </a:br>
            <a:r>
              <a:rPr lang="en-GB" sz="1100" dirty="0">
                <a:latin typeface="+mn-lt"/>
                <a:ea typeface="+mn-ea"/>
                <a:cs typeface="+mn-cs"/>
                <a:sym typeface="Helvetica Neue"/>
              </a:rPr>
              <a:t>pandas</a:t>
            </a:r>
            <a:r>
              <a:rPr lang="en-GB" dirty="0"/>
              <a:t>, </a:t>
            </a:r>
            <a:r>
              <a:rPr lang="en-GB" sz="1100" dirty="0" err="1">
                <a:latin typeface="+mn-lt"/>
                <a:ea typeface="+mn-ea"/>
                <a:cs typeface="+mn-cs"/>
                <a:sym typeface="Helvetica Neue"/>
              </a:rPr>
              <a:t>numpy</a:t>
            </a:r>
            <a:r>
              <a:rPr lang="en-GB" dirty="0"/>
              <a:t>, </a:t>
            </a:r>
            <a:r>
              <a:rPr lang="en-GB" sz="1100" dirty="0">
                <a:latin typeface="+mn-lt"/>
                <a:ea typeface="+mn-ea"/>
                <a:cs typeface="+mn-cs"/>
                <a:sym typeface="Helvetica Neue"/>
              </a:rPr>
              <a:t>matplotlib</a:t>
            </a:r>
            <a:r>
              <a:rPr lang="en-GB" dirty="0"/>
              <a:t>, </a:t>
            </a:r>
            <a:r>
              <a:rPr lang="en-GB" sz="1100" dirty="0" err="1">
                <a:latin typeface="+mn-lt"/>
                <a:ea typeface="+mn-ea"/>
                <a:cs typeface="+mn-cs"/>
                <a:sym typeface="Helvetica Neue"/>
              </a:rPr>
              <a:t>networkx</a:t>
            </a:r>
            <a:r>
              <a:rPr lang="en-GB" dirty="0"/>
              <a:t>, </a:t>
            </a:r>
            <a:r>
              <a:rPr lang="en-GB" sz="1100" dirty="0" err="1">
                <a:latin typeface="+mn-lt"/>
                <a:ea typeface="+mn-ea"/>
                <a:cs typeface="+mn-cs"/>
                <a:sym typeface="Helvetica Neue"/>
              </a:rPr>
              <a:t>scipy</a:t>
            </a:r>
            <a:r>
              <a:rPr lang="en-GB" dirty="0"/>
              <a:t>, etc.</a:t>
            </a:r>
          </a:p>
          <a:p>
            <a:r>
              <a:rPr lang="en-GB" b="1" dirty="0"/>
              <a:t>Étape 4 – Mettre en œuvre la distribution des déplacements (modèle de gravité)</a:t>
            </a:r>
            <a:br>
              <a:rPr lang="en-GB" dirty="0"/>
            </a:br>
            <a:r>
              <a:rPr lang="en-GB" dirty="0"/>
              <a:t>À l'aide de la matrice d'impédance fournie + productions/attractions :</a:t>
            </a:r>
          </a:p>
          <a:p>
            <a:r>
              <a:rPr lang="en-GB" dirty="0"/>
              <a:t>Appliquer la formule</a:t>
            </a:r>
          </a:p>
          <a:p>
            <a:r>
              <a:rPr lang="en-GB" dirty="0"/>
              <a:t>Générer la matrice OD distribuée</a:t>
            </a:r>
          </a:p>
          <a:p>
            <a:r>
              <a:rPr lang="en-GB" dirty="0"/>
              <a:t>Valider les sommes des lignes et des colonnes</a:t>
            </a:r>
          </a:p>
          <a:p>
            <a:r>
              <a:rPr lang="en-GB" b="1" dirty="0"/>
              <a:t>Étape 5 – Mise en œuvre du choix du mode</a:t>
            </a:r>
            <a:br>
              <a:rPr lang="en-GB" dirty="0"/>
            </a:br>
            <a:r>
              <a:rPr lang="en-GB" dirty="0"/>
              <a:t>Les étudiants utilisent un modèle Logit simplifié pour estimer les parts modales :</a:t>
            </a:r>
          </a:p>
          <a:p>
            <a:r>
              <a:rPr lang="en-GB" dirty="0"/>
              <a:t>Voiture</a:t>
            </a:r>
          </a:p>
          <a:p>
            <a:r>
              <a:rPr lang="en-GB" dirty="0"/>
              <a:t>Transports publics</a:t>
            </a:r>
          </a:p>
          <a:p>
            <a:r>
              <a:rPr lang="en-GB" dirty="0"/>
              <a:t>Marche/vélo</a:t>
            </a:r>
            <a:br>
              <a:rPr lang="en-GB" dirty="0"/>
            </a:br>
            <a:r>
              <a:rPr lang="en-GB" dirty="0"/>
              <a:t>À l'aide d'exemples de valeurs d'utilité.</a:t>
            </a:r>
          </a:p>
          <a:p>
            <a:r>
              <a:rPr lang="en-GB" b="1" dirty="0"/>
              <a:t>Étape 6 – Mise en œuvre de l'attribution d'itinéraire (chemin le plus court)</a:t>
            </a:r>
            <a:br>
              <a:rPr lang="en-GB" dirty="0"/>
            </a:br>
            <a:r>
              <a:rPr lang="en-GB" dirty="0"/>
              <a:t>À l'aide de l'algorithme de Dijkstra via </a:t>
            </a:r>
            <a:r>
              <a:rPr lang="en-GB" dirty="0" err="1"/>
              <a:t>NetworkX </a:t>
            </a:r>
            <a:r>
              <a:rPr lang="en-GB" dirty="0"/>
              <a:t>:</a:t>
            </a:r>
          </a:p>
          <a:p>
            <a:r>
              <a:rPr lang="en-GB" dirty="0"/>
              <a:t>Construire un graphe à partir des données de liaison</a:t>
            </a:r>
          </a:p>
          <a:p>
            <a:r>
              <a:rPr lang="en-GB" dirty="0"/>
              <a:t>Calculer les chemins les plus courts</a:t>
            </a:r>
          </a:p>
          <a:p>
            <a:r>
              <a:rPr lang="en-GB" dirty="0"/>
              <a:t>Attribuer les trajets OD aux chemins</a:t>
            </a:r>
          </a:p>
          <a:p>
            <a:r>
              <a:rPr lang="en-GB" dirty="0"/>
              <a:t>Générer les volumes de liaison</a:t>
            </a:r>
          </a:p>
          <a:p>
            <a:r>
              <a:rPr lang="en-GB" b="1" dirty="0"/>
              <a:t>Étape 7 – Visualiser et </a:t>
            </a:r>
            <a:r>
              <a:rPr lang="en-GB" b="1" dirty="0" err="1"/>
              <a:t>analyser </a:t>
            </a:r>
            <a:r>
              <a:rPr lang="en-GB" b="1" dirty="0"/>
              <a:t>les résultats</a:t>
            </a:r>
            <a:br>
              <a:rPr lang="en-GB" dirty="0"/>
            </a:br>
            <a:r>
              <a:rPr lang="en-GB" dirty="0"/>
              <a:t>Visuels recommandés :</a:t>
            </a:r>
          </a:p>
          <a:p>
            <a:r>
              <a:rPr lang="en-GB" dirty="0"/>
              <a:t>Carte thermique de distribution</a:t>
            </a:r>
          </a:p>
          <a:p>
            <a:r>
              <a:rPr lang="en-GB" dirty="0"/>
              <a:t>Diagramme à barres de répartition modale</a:t>
            </a:r>
          </a:p>
          <a:p>
            <a:r>
              <a:rPr lang="en-GB" dirty="0"/>
              <a:t>Réseau avec volumes attribués</a:t>
            </a:r>
          </a:p>
          <a:p>
            <a:r>
              <a:rPr lang="en-GB" dirty="0"/>
              <a:t>Différence entre la base et le scénario (facultatif)</a:t>
            </a:r>
          </a:p>
          <a:p>
            <a:r>
              <a:rPr lang="en-GB" b="1" dirty="0"/>
              <a:t>Étape 8 – Enregistrer le notebook final</a:t>
            </a:r>
            <a:br>
              <a:rPr lang="en-GB" dirty="0"/>
            </a:br>
            <a:r>
              <a:rPr lang="en-GB" dirty="0"/>
              <a:t>Les étudiants téléchargent/exportent le fichier </a:t>
            </a:r>
            <a:r>
              <a:rPr lang="en-GB" sz="1100" dirty="0">
                <a:latin typeface="+mn-lt"/>
                <a:ea typeface="+mn-ea"/>
                <a:cs typeface="+mn-cs"/>
                <a:sym typeface="Helvetica Neue"/>
              </a:rPr>
              <a:t>.</a:t>
            </a:r>
            <a:r>
              <a:rPr lang="en-GB" sz="1100" dirty="0" err="1">
                <a:latin typeface="+mn-lt"/>
                <a:ea typeface="+mn-ea"/>
                <a:cs typeface="+mn-cs"/>
                <a:sym typeface="Helvetica Neue"/>
              </a:rPr>
              <a:t>ipynb </a:t>
            </a:r>
            <a:r>
              <a:rPr lang="en-GB" dirty="0"/>
              <a:t>pour le soumettre.</a:t>
            </a:r>
          </a:p>
        </p:txBody>
      </p:sp>
    </p:spTree>
    <p:extLst>
      <p:ext uri="{BB962C8B-B14F-4D97-AF65-F5344CB8AC3E}">
        <p14:creationId xmlns:p14="http://schemas.microsoft.com/office/powerpoint/2010/main" val="130413469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53CE5B-0456-C44A-F45D-8FF05F3003B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12E4B55-294C-E30C-2962-FA8F5777AB8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75CE7C0-4C03-021B-0AC3-DA743A77E5B4}"/>
              </a:ext>
            </a:extLst>
          </p:cNvPr>
          <p:cNvSpPr>
            <a:spLocks noGrp="1"/>
          </p:cNvSpPr>
          <p:nvPr>
            <p:ph type="body" idx="1"/>
          </p:nvPr>
        </p:nvSpPr>
        <p:spPr/>
        <p:txBody>
          <a:bodyPr/>
          <a:lstStyle/>
          <a:p>
            <a:pPr marL="0" marR="0" lvl="0" indent="0" defTabSz="228589" eaLnBrk="1" fontAlgn="auto" latinLnBrk="0" hangingPunct="1">
              <a:lnSpc>
                <a:spcPct val="117999"/>
              </a:lnSpc>
              <a:spcBef>
                <a:spcPts val="0"/>
              </a:spcBef>
              <a:spcAft>
                <a:spcPts val="0"/>
              </a:spcAft>
              <a:buClrTx/>
              <a:buSzTx/>
              <a:buFontTx/>
              <a:buNone/>
              <a:tabLst/>
              <a:defRPr/>
            </a:pPr>
            <a:r>
              <a:rPr lang="en-GB" dirty="0"/>
              <a:t># Anglais</a:t>
            </a:r>
          </a:p>
          <a:p>
            <a:pPr marL="0" marR="0" lvl="0" indent="0" defTabSz="228589" eaLnBrk="1" fontAlgn="auto" latinLnBrk="0" hangingPunct="1">
              <a:lnSpc>
                <a:spcPct val="117999"/>
              </a:lnSpc>
              <a:spcBef>
                <a:spcPts val="0"/>
              </a:spcBef>
              <a:spcAft>
                <a:spcPts val="0"/>
              </a:spcAft>
              <a:buClrTx/>
              <a:buSzTx/>
              <a:buFontTx/>
              <a:buNone/>
              <a:tabLst/>
              <a:defRPr/>
            </a:pPr>
            <a:r>
              <a:rPr lang="en-GB" dirty="0"/>
              <a:t>Nous sommes maintenant dans </a:t>
            </a:r>
            <a:r>
              <a:rPr lang="en-GB" b="1" dirty="0"/>
              <a:t>la section 1 : Présentation générale et outils.</a:t>
            </a:r>
          </a:p>
          <a:p>
            <a:pPr marL="0" marR="0" lvl="0" indent="0" defTabSz="228589" eaLnBrk="1" fontAlgn="auto" latinLnBrk="0" hangingPunct="1">
              <a:lnSpc>
                <a:spcPct val="117999"/>
              </a:lnSpc>
              <a:spcBef>
                <a:spcPts val="0"/>
              </a:spcBef>
              <a:spcAft>
                <a:spcPts val="0"/>
              </a:spcAft>
              <a:buClrTx/>
              <a:buSzTx/>
              <a:buFontTx/>
              <a:buNone/>
              <a:tabLst/>
              <a:defRPr/>
            </a:pPr>
            <a:r>
              <a:rPr lang="en-GB" dirty="0"/>
              <a:t>Voyons rapidement en quoi consiste ce laboratoire et quels outils nous allons utiliser.</a:t>
            </a:r>
          </a:p>
          <a:p>
            <a:endParaRPr lang="en-GB" dirty="0"/>
          </a:p>
          <a:p>
            <a:endParaRPr lang="en-GB" dirty="0"/>
          </a:p>
          <a:p>
            <a:r>
              <a:rPr lang="en-GB" dirty="0"/>
              <a:t># Français</a:t>
            </a:r>
          </a:p>
          <a:p>
            <a:r>
              <a:rPr lang="fr-FR" dirty="0"/>
              <a:t>Nous voici maintenant à la section 1 : Présentation et outils.</a:t>
            </a:r>
          </a:p>
          <a:p>
            <a:r>
              <a:rPr lang="fr-FR" dirty="0"/>
              <a:t>Voyons rapidement en quoi consiste cet atelier et quels outils nous utiliserons.</a:t>
            </a:r>
          </a:p>
        </p:txBody>
      </p:sp>
    </p:spTree>
    <p:extLst>
      <p:ext uri="{BB962C8B-B14F-4D97-AF65-F5344CB8AC3E}">
        <p14:creationId xmlns:p14="http://schemas.microsoft.com/office/powerpoint/2010/main" val="238762000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FE2E4A-6EFA-8ECA-2505-C5B20701E20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9E43852-E6CF-4EF8-733D-33D686BB108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4CDD695-6901-50A5-1A6D-8BFD58D48D4F}"/>
              </a:ext>
            </a:extLst>
          </p:cNvPr>
          <p:cNvSpPr>
            <a:spLocks noGrp="1"/>
          </p:cNvSpPr>
          <p:nvPr>
            <p:ph type="body" idx="1"/>
          </p:nvPr>
        </p:nvSpPr>
        <p:spPr/>
        <p:txBody>
          <a:bodyPr/>
          <a:lstStyle/>
          <a:p>
            <a:pPr marL="0" marR="0" lvl="0" indent="0" defTabSz="228589" eaLnBrk="1" fontAlgn="auto" latinLnBrk="0" hangingPunct="1">
              <a:lnSpc>
                <a:spcPct val="117999"/>
              </a:lnSpc>
              <a:spcBef>
                <a:spcPts val="0"/>
              </a:spcBef>
              <a:spcAft>
                <a:spcPts val="0"/>
              </a:spcAft>
              <a:buClrTx/>
              <a:buSzTx/>
              <a:buFontTx/>
              <a:buNone/>
              <a:tabLst/>
              <a:defRPr/>
            </a:pPr>
            <a:r>
              <a:rPr lang="en-GB" dirty="0"/>
              <a:t># Anglais</a:t>
            </a:r>
          </a:p>
          <a:p>
            <a:r>
              <a:rPr lang="en-GB" b="1" dirty="0"/>
              <a:t>Étape 1 – Télécharger le notebook Python fourni</a:t>
            </a:r>
            <a:br>
              <a:rPr lang="en-GB" dirty="0"/>
            </a:br>
            <a:r>
              <a:rPr lang="en-GB" dirty="0"/>
              <a:t>Les étudiants obtiennent le fichier de démarrage qui comprend les blocs de chargement des données et la structure de base.</a:t>
            </a:r>
          </a:p>
          <a:p>
            <a:r>
              <a:rPr lang="en-GB" b="1" dirty="0"/>
              <a:t>Étape 2 – Télécharger le notebook sur Google Colab</a:t>
            </a:r>
            <a:br>
              <a:rPr lang="en-GB" dirty="0"/>
            </a:br>
            <a:r>
              <a:rPr lang="en-GB" dirty="0"/>
              <a:t>Ils ouvrent le notebook dans un environnement où tous les paquets Python requis sont préinstallés.</a:t>
            </a:r>
          </a:p>
          <a:p>
            <a:r>
              <a:rPr lang="en-GB" b="1" dirty="0"/>
              <a:t>Étape 3 – Importer les bibliothèques Python</a:t>
            </a:r>
            <a:br>
              <a:rPr lang="en-GB" dirty="0"/>
            </a:br>
            <a:r>
              <a:rPr lang="en-GB" dirty="0"/>
              <a:t>Packages courants :</a:t>
            </a:r>
            <a:br>
              <a:rPr lang="en-GB" dirty="0"/>
            </a:br>
            <a:r>
              <a:rPr lang="en-GB" sz="1100" dirty="0">
                <a:latin typeface="+mn-lt"/>
                <a:ea typeface="+mn-ea"/>
                <a:cs typeface="+mn-cs"/>
                <a:sym typeface="Helvetica Neue"/>
              </a:rPr>
              <a:t>pandas</a:t>
            </a:r>
            <a:r>
              <a:rPr lang="en-GB" dirty="0"/>
              <a:t>, </a:t>
            </a:r>
            <a:r>
              <a:rPr lang="en-GB" sz="1100" dirty="0" err="1">
                <a:latin typeface="+mn-lt"/>
                <a:ea typeface="+mn-ea"/>
                <a:cs typeface="+mn-cs"/>
                <a:sym typeface="Helvetica Neue"/>
              </a:rPr>
              <a:t>numpy</a:t>
            </a:r>
            <a:r>
              <a:rPr lang="en-GB" dirty="0"/>
              <a:t>, </a:t>
            </a:r>
            <a:r>
              <a:rPr lang="en-GB" sz="1100" dirty="0">
                <a:latin typeface="+mn-lt"/>
                <a:ea typeface="+mn-ea"/>
                <a:cs typeface="+mn-cs"/>
                <a:sym typeface="Helvetica Neue"/>
              </a:rPr>
              <a:t>matplotlib</a:t>
            </a:r>
            <a:r>
              <a:rPr lang="en-GB" dirty="0"/>
              <a:t>, </a:t>
            </a:r>
            <a:r>
              <a:rPr lang="en-GB" sz="1100" dirty="0" err="1">
                <a:latin typeface="+mn-lt"/>
                <a:ea typeface="+mn-ea"/>
                <a:cs typeface="+mn-cs"/>
                <a:sym typeface="Helvetica Neue"/>
              </a:rPr>
              <a:t>networkx</a:t>
            </a:r>
            <a:r>
              <a:rPr lang="en-GB" dirty="0"/>
              <a:t>, </a:t>
            </a:r>
            <a:r>
              <a:rPr lang="en-GB" sz="1100" dirty="0" err="1">
                <a:latin typeface="+mn-lt"/>
                <a:ea typeface="+mn-ea"/>
                <a:cs typeface="+mn-cs"/>
                <a:sym typeface="Helvetica Neue"/>
              </a:rPr>
              <a:t>scipy</a:t>
            </a:r>
            <a:r>
              <a:rPr lang="en-GB" dirty="0"/>
              <a:t>, etc.</a:t>
            </a:r>
          </a:p>
          <a:p>
            <a:r>
              <a:rPr lang="en-GB" b="1" dirty="0"/>
              <a:t>Étape 4 – Mettre en œuvre la distribution des voyages (modèle de gravité)</a:t>
            </a:r>
            <a:br>
              <a:rPr lang="en-GB" dirty="0"/>
            </a:br>
            <a:r>
              <a:rPr lang="en-GB" dirty="0"/>
              <a:t>À l'aide de la matrice d'impédance fournie + productions/attractions :</a:t>
            </a:r>
          </a:p>
          <a:p>
            <a:r>
              <a:rPr lang="en-GB" dirty="0"/>
              <a:t>Appliquer la formule</a:t>
            </a:r>
          </a:p>
          <a:p>
            <a:r>
              <a:rPr lang="en-GB" dirty="0"/>
              <a:t>Générer la matrice OD distribuée</a:t>
            </a:r>
          </a:p>
          <a:p>
            <a:r>
              <a:rPr lang="en-GB" dirty="0"/>
              <a:t>Valider les sommes des lignes et des colonnes</a:t>
            </a:r>
          </a:p>
          <a:p>
            <a:r>
              <a:rPr lang="en-GB" b="1" dirty="0"/>
              <a:t>Étape 5 – Mettre en œuvre le choix du mode</a:t>
            </a:r>
            <a:br>
              <a:rPr lang="en-GB" dirty="0"/>
            </a:br>
            <a:r>
              <a:rPr lang="en-GB" dirty="0"/>
              <a:t>Les étudiants utilisent un modèle Logit simplifié pour estimer les parts modales :</a:t>
            </a:r>
          </a:p>
          <a:p>
            <a:r>
              <a:rPr lang="en-GB" dirty="0"/>
              <a:t>Voiture</a:t>
            </a:r>
          </a:p>
          <a:p>
            <a:r>
              <a:rPr lang="en-GB" dirty="0"/>
              <a:t>Transports publics</a:t>
            </a:r>
          </a:p>
          <a:p>
            <a:r>
              <a:rPr lang="en-GB" dirty="0"/>
              <a:t>Marche/vélo</a:t>
            </a:r>
            <a:br>
              <a:rPr lang="en-GB" dirty="0"/>
            </a:br>
            <a:r>
              <a:rPr lang="en-GB" dirty="0"/>
              <a:t>À l'aide d'exemples de valeurs d'utilité.</a:t>
            </a:r>
          </a:p>
          <a:p>
            <a:r>
              <a:rPr lang="en-GB" b="1" dirty="0"/>
              <a:t>Étape 6 – Mise en œuvre de l'attribution d'itinéraire (chemin le plus court)</a:t>
            </a:r>
            <a:br>
              <a:rPr lang="en-GB" dirty="0"/>
            </a:br>
            <a:r>
              <a:rPr lang="en-GB" dirty="0"/>
              <a:t>À l'aide de l'algorithme de Dijkstra via </a:t>
            </a:r>
            <a:r>
              <a:rPr lang="en-GB" dirty="0" err="1"/>
              <a:t>NetworkX </a:t>
            </a:r>
            <a:r>
              <a:rPr lang="en-GB" dirty="0"/>
              <a:t>:</a:t>
            </a:r>
          </a:p>
          <a:p>
            <a:r>
              <a:rPr lang="en-GB" dirty="0"/>
              <a:t>Construire un graphe à partir des données de liaison</a:t>
            </a:r>
          </a:p>
          <a:p>
            <a:r>
              <a:rPr lang="en-GB" dirty="0"/>
              <a:t>Calculer les chemins les plus courts</a:t>
            </a:r>
          </a:p>
          <a:p>
            <a:r>
              <a:rPr lang="en-GB" dirty="0"/>
              <a:t>Attribuer les trajets OD aux chemins</a:t>
            </a:r>
          </a:p>
          <a:p>
            <a:r>
              <a:rPr lang="en-GB" dirty="0"/>
              <a:t>Générer les volumes de liaison</a:t>
            </a:r>
          </a:p>
          <a:p>
            <a:r>
              <a:rPr lang="en-GB" b="1" dirty="0"/>
              <a:t>Étape 7 – Visualiser et </a:t>
            </a:r>
            <a:r>
              <a:rPr lang="en-GB" b="1" dirty="0" err="1"/>
              <a:t>analyser </a:t>
            </a:r>
            <a:r>
              <a:rPr lang="en-GB" b="1" dirty="0"/>
              <a:t>les résultats</a:t>
            </a:r>
            <a:br>
              <a:rPr lang="en-GB" dirty="0"/>
            </a:br>
            <a:r>
              <a:rPr lang="en-GB" dirty="0"/>
              <a:t>Visuels recommandés :</a:t>
            </a:r>
          </a:p>
          <a:p>
            <a:r>
              <a:rPr lang="en-GB" dirty="0"/>
              <a:t>Carte thermique de distribution</a:t>
            </a:r>
          </a:p>
          <a:p>
            <a:r>
              <a:rPr lang="en-GB" dirty="0"/>
              <a:t>Diagramme à barres de répartition modale</a:t>
            </a:r>
          </a:p>
          <a:p>
            <a:r>
              <a:rPr lang="en-GB" dirty="0"/>
              <a:t>Réseau avec volumes attribués</a:t>
            </a:r>
          </a:p>
          <a:p>
            <a:r>
              <a:rPr lang="en-GB" dirty="0"/>
              <a:t>Différence entre la base et le scénario (facultatif)</a:t>
            </a:r>
          </a:p>
          <a:p>
            <a:r>
              <a:rPr lang="en-GB" b="1" dirty="0"/>
              <a:t>Étape 8 – Enregistrer le notebook final</a:t>
            </a:r>
            <a:br>
              <a:rPr lang="en-GB" dirty="0"/>
            </a:br>
            <a:r>
              <a:rPr lang="en-GB" dirty="0"/>
              <a:t>Les étudiants téléchargent/exportent le fichier </a:t>
            </a:r>
            <a:r>
              <a:rPr lang="en-GB" sz="1100" dirty="0">
                <a:latin typeface="+mn-lt"/>
                <a:ea typeface="+mn-ea"/>
                <a:cs typeface="+mn-cs"/>
                <a:sym typeface="Helvetica Neue"/>
              </a:rPr>
              <a:t>.</a:t>
            </a:r>
            <a:r>
              <a:rPr lang="en-GB" sz="1100" dirty="0" err="1">
                <a:latin typeface="+mn-lt"/>
                <a:ea typeface="+mn-ea"/>
                <a:cs typeface="+mn-cs"/>
                <a:sym typeface="Helvetica Neue"/>
              </a:rPr>
              <a:t>ipynb </a:t>
            </a:r>
            <a:r>
              <a:rPr lang="en-GB" dirty="0"/>
              <a:t>pour le soumettre.</a:t>
            </a:r>
          </a:p>
        </p:txBody>
      </p:sp>
    </p:spTree>
    <p:extLst>
      <p:ext uri="{BB962C8B-B14F-4D97-AF65-F5344CB8AC3E}">
        <p14:creationId xmlns:p14="http://schemas.microsoft.com/office/powerpoint/2010/main" val="419606900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326FB3-7907-DD1C-6BF8-991EAAADAC6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23731D2-F099-C473-7D77-F74B0AF26A7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E3FA4AF-F282-1622-1FF0-3061D64D2165}"/>
              </a:ext>
            </a:extLst>
          </p:cNvPr>
          <p:cNvSpPr>
            <a:spLocks noGrp="1"/>
          </p:cNvSpPr>
          <p:nvPr>
            <p:ph type="body" idx="1"/>
          </p:nvPr>
        </p:nvSpPr>
        <p:spPr/>
        <p:txBody>
          <a:bodyPr/>
          <a:lstStyle/>
          <a:p>
            <a:r>
              <a:rPr lang="en-GB" dirty="0"/>
              <a:t>Dans cette section, nous allons explorer l'une des étapes les plus importantes </a:t>
            </a:r>
            <a:r>
              <a:rPr lang="en-GB" b="1" dirty="0"/>
              <a:t>du prétraitement des données </a:t>
            </a:r>
            <a:r>
              <a:rPr lang="en-GB" dirty="0"/>
              <a:t>dans tout projet d'analyse de données.</a:t>
            </a:r>
          </a:p>
          <a:p>
            <a:endParaRPr lang="en-GB" dirty="0"/>
          </a:p>
          <a:p>
            <a:r>
              <a:rPr lang="en-GB" dirty="0"/>
              <a:t>Que vous travailliez avec des données sur les transports, des analyses commerciales ou des dossiers médicaux, </a:t>
            </a:r>
            <a:r>
              <a:rPr lang="en-GB" b="1" dirty="0"/>
              <a:t>le prétraitement </a:t>
            </a:r>
            <a:r>
              <a:rPr lang="en-GB" dirty="0"/>
              <a:t>permet de transformer des données brutes désordonnées en quelque chose que les machines — et les humains — peuvent comprendre.</a:t>
            </a:r>
          </a:p>
          <a:p>
            <a:endParaRPr lang="en-GB" dirty="0"/>
          </a:p>
          <a:p>
            <a:r>
              <a:rPr lang="en-GB" dirty="0"/>
              <a:t>Passons en revue les techniques essentielles dont vous aurez besoin pour nettoyer et préparer efficacement vos données.</a:t>
            </a:r>
          </a:p>
          <a:p>
            <a:endParaRPr lang="LID4096" dirty="0"/>
          </a:p>
          <a:p>
            <a:endParaRPr lang="LID4096" dirty="0"/>
          </a:p>
        </p:txBody>
      </p:sp>
    </p:spTree>
    <p:extLst>
      <p:ext uri="{BB962C8B-B14F-4D97-AF65-F5344CB8AC3E}">
        <p14:creationId xmlns:p14="http://schemas.microsoft.com/office/powerpoint/2010/main" val="84604717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930B24-6F33-F90A-EA0C-9AB24663E8F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95B6D38-54FB-EB5C-C842-93D7474D71B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BA91ADF-7831-0F32-6D99-F2BE9C490013}"/>
              </a:ext>
            </a:extLst>
          </p:cNvPr>
          <p:cNvSpPr>
            <a:spLocks noGrp="1"/>
          </p:cNvSpPr>
          <p:nvPr>
            <p:ph type="body" idx="1"/>
          </p:nvPr>
        </p:nvSpPr>
        <p:spPr/>
        <p:txBody>
          <a:bodyPr/>
          <a:lstStyle/>
          <a:p>
            <a:pPr marL="0" marR="0" lvl="0" indent="0" defTabSz="228589" eaLnBrk="1" fontAlgn="auto" latinLnBrk="0" hangingPunct="1">
              <a:lnSpc>
                <a:spcPct val="117999"/>
              </a:lnSpc>
              <a:spcBef>
                <a:spcPts val="0"/>
              </a:spcBef>
              <a:spcAft>
                <a:spcPts val="0"/>
              </a:spcAft>
              <a:buClrTx/>
              <a:buSzTx/>
              <a:buFontTx/>
              <a:buNone/>
              <a:tabLst/>
              <a:defRPr/>
            </a:pPr>
            <a:r>
              <a:rPr lang="en-GB" dirty="0"/>
              <a:t># Anglais</a:t>
            </a:r>
          </a:p>
          <a:p>
            <a:pPr marL="0" marR="0" lvl="0" indent="0" defTabSz="228589" eaLnBrk="1" fontAlgn="auto" latinLnBrk="0" hangingPunct="1">
              <a:lnSpc>
                <a:spcPct val="117999"/>
              </a:lnSpc>
              <a:spcBef>
                <a:spcPts val="0"/>
              </a:spcBef>
              <a:spcAft>
                <a:spcPts val="0"/>
              </a:spcAft>
              <a:buClrTx/>
              <a:buSzTx/>
              <a:buFontTx/>
              <a:buNone/>
              <a:tabLst/>
              <a:defRPr/>
            </a:pPr>
            <a:r>
              <a:rPr lang="en-GB" dirty="0"/>
              <a:t>Pour mieux comprendre le prétraitement des données, réalisons une autre activité concrète à l'aide de Python. Nous allons exécuter le code étape par étape dans Google </a:t>
            </a:r>
            <a:r>
              <a:rPr lang="en-GB" dirty="0" err="1"/>
              <a:t>Colab </a:t>
            </a:r>
            <a:r>
              <a:rPr lang="en-GB" dirty="0"/>
              <a:t>et voir comment résoudre les problèmes tels que les valeurs manquantes, les doublons et les erreurs de formatage. </a:t>
            </a:r>
            <a:r>
              <a:rPr lang="en-GB"/>
              <a:t>Nous comparerons ensuite les données brutes avec la version nettoyée à l'aide de graphiques.</a:t>
            </a:r>
            <a:endParaRPr lang="LID4096" dirty="0"/>
          </a:p>
        </p:txBody>
      </p:sp>
    </p:spTree>
    <p:extLst>
      <p:ext uri="{BB962C8B-B14F-4D97-AF65-F5344CB8AC3E}">
        <p14:creationId xmlns:p14="http://schemas.microsoft.com/office/powerpoint/2010/main" val="282031636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04BEF4-AD18-F86C-C81C-E4CD3A8DCF3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AA2586F-B3F7-6B6F-DE8F-D8673CA6C4B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CD0208E-F280-622F-47A7-929856E91DEF}"/>
              </a:ext>
            </a:extLst>
          </p:cNvPr>
          <p:cNvSpPr>
            <a:spLocks noGrp="1"/>
          </p:cNvSpPr>
          <p:nvPr>
            <p:ph type="body" idx="1"/>
          </p:nvPr>
        </p:nvSpPr>
        <p:spPr/>
        <p:txBody>
          <a:bodyPr/>
          <a:lstStyle/>
          <a:p>
            <a:pPr marL="0" marR="0" lvl="0" indent="0" defTabSz="228589" eaLnBrk="1" fontAlgn="auto" latinLnBrk="0" hangingPunct="1">
              <a:lnSpc>
                <a:spcPct val="117999"/>
              </a:lnSpc>
              <a:spcBef>
                <a:spcPts val="0"/>
              </a:spcBef>
              <a:spcAft>
                <a:spcPts val="0"/>
              </a:spcAft>
              <a:buClrTx/>
              <a:buSzTx/>
              <a:buFontTx/>
              <a:buNone/>
              <a:tabLst/>
              <a:defRPr/>
            </a:pPr>
            <a:r>
              <a:rPr lang="en-GB" dirty="0"/>
              <a:t># Anglais</a:t>
            </a:r>
          </a:p>
          <a:p>
            <a:r>
              <a:rPr lang="en-GB" b="1" dirty="0"/>
              <a:t>Étape 1 – Télécharger le notebook Python fourni</a:t>
            </a:r>
            <a:br>
              <a:rPr lang="en-GB" dirty="0"/>
            </a:br>
            <a:r>
              <a:rPr lang="en-GB" dirty="0"/>
              <a:t>Les étudiants obtiennent le fichier de démarrage qui comprend les blocs de chargement des données et la structure de base.</a:t>
            </a:r>
          </a:p>
          <a:p>
            <a:r>
              <a:rPr lang="en-GB" b="1" dirty="0"/>
              <a:t>Étape 2 – Télécharger le notebook sur Google Colab</a:t>
            </a:r>
            <a:br>
              <a:rPr lang="en-GB" dirty="0"/>
            </a:br>
            <a:r>
              <a:rPr lang="en-GB" dirty="0"/>
              <a:t>Ils ouvrent le notebook dans un environnement où tous les paquets Python requis sont préinstallés.</a:t>
            </a:r>
          </a:p>
          <a:p>
            <a:r>
              <a:rPr lang="en-GB" b="1" dirty="0"/>
              <a:t>Étape 3 – Importer les bibliothèques Python</a:t>
            </a:r>
            <a:br>
              <a:rPr lang="en-GB" dirty="0"/>
            </a:br>
            <a:r>
              <a:rPr lang="en-GB" dirty="0"/>
              <a:t>Packages courants :</a:t>
            </a:r>
            <a:br>
              <a:rPr lang="en-GB" dirty="0"/>
            </a:br>
            <a:r>
              <a:rPr lang="en-GB" sz="1100" dirty="0">
                <a:latin typeface="+mn-lt"/>
                <a:ea typeface="+mn-ea"/>
                <a:cs typeface="+mn-cs"/>
                <a:sym typeface="Helvetica Neue"/>
              </a:rPr>
              <a:t>pandas</a:t>
            </a:r>
            <a:r>
              <a:rPr lang="en-GB" dirty="0"/>
              <a:t>, </a:t>
            </a:r>
            <a:r>
              <a:rPr lang="en-GB" sz="1100" dirty="0" err="1">
                <a:latin typeface="+mn-lt"/>
                <a:ea typeface="+mn-ea"/>
                <a:cs typeface="+mn-cs"/>
                <a:sym typeface="Helvetica Neue"/>
              </a:rPr>
              <a:t>numpy</a:t>
            </a:r>
            <a:r>
              <a:rPr lang="en-GB" dirty="0"/>
              <a:t>, </a:t>
            </a:r>
            <a:r>
              <a:rPr lang="en-GB" sz="1100" dirty="0">
                <a:latin typeface="+mn-lt"/>
                <a:ea typeface="+mn-ea"/>
                <a:cs typeface="+mn-cs"/>
                <a:sym typeface="Helvetica Neue"/>
              </a:rPr>
              <a:t>matplotlib</a:t>
            </a:r>
            <a:r>
              <a:rPr lang="en-GB" dirty="0"/>
              <a:t>, </a:t>
            </a:r>
            <a:r>
              <a:rPr lang="en-GB" sz="1100" dirty="0" err="1">
                <a:latin typeface="+mn-lt"/>
                <a:ea typeface="+mn-ea"/>
                <a:cs typeface="+mn-cs"/>
                <a:sym typeface="Helvetica Neue"/>
              </a:rPr>
              <a:t>networkx</a:t>
            </a:r>
            <a:r>
              <a:rPr lang="en-GB" dirty="0"/>
              <a:t>, </a:t>
            </a:r>
            <a:r>
              <a:rPr lang="en-GB" sz="1100" dirty="0" err="1">
                <a:latin typeface="+mn-lt"/>
                <a:ea typeface="+mn-ea"/>
                <a:cs typeface="+mn-cs"/>
                <a:sym typeface="Helvetica Neue"/>
              </a:rPr>
              <a:t>scipy</a:t>
            </a:r>
            <a:r>
              <a:rPr lang="en-GB" dirty="0"/>
              <a:t>, etc.</a:t>
            </a:r>
          </a:p>
          <a:p>
            <a:r>
              <a:rPr lang="en-GB" b="1" dirty="0"/>
              <a:t>Étape 4 – Mettre en œuvre la distribution des voyages (modèle de gravité)</a:t>
            </a:r>
            <a:br>
              <a:rPr lang="en-GB" dirty="0"/>
            </a:br>
            <a:r>
              <a:rPr lang="en-GB" dirty="0"/>
              <a:t>À l'aide de la matrice d'impédance fournie + productions/attractions :</a:t>
            </a:r>
          </a:p>
          <a:p>
            <a:r>
              <a:rPr lang="en-GB" dirty="0"/>
              <a:t>Appliquer la formule</a:t>
            </a:r>
          </a:p>
          <a:p>
            <a:r>
              <a:rPr lang="en-GB" dirty="0"/>
              <a:t>Générer la matrice OD distribuée</a:t>
            </a:r>
          </a:p>
          <a:p>
            <a:r>
              <a:rPr lang="en-GB" dirty="0"/>
              <a:t>Valider les sommes des lignes et des colonnes</a:t>
            </a:r>
          </a:p>
          <a:p>
            <a:r>
              <a:rPr lang="en-GB" b="1" dirty="0"/>
              <a:t>Étape 5 – Mise en œuvre du choix du mode</a:t>
            </a:r>
            <a:br>
              <a:rPr lang="en-GB" dirty="0"/>
            </a:br>
            <a:r>
              <a:rPr lang="en-GB" dirty="0"/>
              <a:t>Les étudiants utilisent un modèle Logit simplifié pour estimer les parts modales :</a:t>
            </a:r>
          </a:p>
          <a:p>
            <a:r>
              <a:rPr lang="en-GB" dirty="0"/>
              <a:t>Voiture</a:t>
            </a:r>
          </a:p>
          <a:p>
            <a:r>
              <a:rPr lang="en-GB" dirty="0"/>
              <a:t>Transports publics</a:t>
            </a:r>
          </a:p>
          <a:p>
            <a:r>
              <a:rPr lang="en-GB" dirty="0"/>
              <a:t>Marche/vélo</a:t>
            </a:r>
            <a:br>
              <a:rPr lang="en-GB" dirty="0"/>
            </a:br>
            <a:r>
              <a:rPr lang="en-GB" dirty="0"/>
              <a:t>À l'aide d'exemples de valeurs d'utilité.</a:t>
            </a:r>
          </a:p>
          <a:p>
            <a:r>
              <a:rPr lang="en-GB" b="1" dirty="0"/>
              <a:t>Étape 6 – Mise en œuvre de l'attribution d'itinéraire (chemin le plus court)</a:t>
            </a:r>
            <a:br>
              <a:rPr lang="en-GB" dirty="0"/>
            </a:br>
            <a:r>
              <a:rPr lang="en-GB" dirty="0"/>
              <a:t>À l'aide de l'algorithme de Dijkstra via </a:t>
            </a:r>
            <a:r>
              <a:rPr lang="en-GB" dirty="0" err="1"/>
              <a:t>NetworkX </a:t>
            </a:r>
            <a:r>
              <a:rPr lang="en-GB" dirty="0"/>
              <a:t>:</a:t>
            </a:r>
          </a:p>
          <a:p>
            <a:r>
              <a:rPr lang="en-GB" dirty="0"/>
              <a:t>Construire un graphe à partir des données de liaison</a:t>
            </a:r>
          </a:p>
          <a:p>
            <a:r>
              <a:rPr lang="en-GB" dirty="0"/>
              <a:t>Calculer les chemins les plus courts</a:t>
            </a:r>
          </a:p>
          <a:p>
            <a:r>
              <a:rPr lang="en-GB" dirty="0"/>
              <a:t>Attribuer les trajets OD aux chemins</a:t>
            </a:r>
          </a:p>
          <a:p>
            <a:r>
              <a:rPr lang="en-GB" dirty="0"/>
              <a:t>Générer les volumes de liaison</a:t>
            </a:r>
          </a:p>
          <a:p>
            <a:r>
              <a:rPr lang="en-GB" b="1" dirty="0"/>
              <a:t>Étape 7 – Visualiser et </a:t>
            </a:r>
            <a:r>
              <a:rPr lang="en-GB" b="1" dirty="0" err="1"/>
              <a:t>analyser </a:t>
            </a:r>
            <a:r>
              <a:rPr lang="en-GB" b="1" dirty="0"/>
              <a:t>les résultats</a:t>
            </a:r>
            <a:br>
              <a:rPr lang="en-GB" dirty="0"/>
            </a:br>
            <a:r>
              <a:rPr lang="en-GB" dirty="0"/>
              <a:t>Visuels recommandés :</a:t>
            </a:r>
          </a:p>
          <a:p>
            <a:r>
              <a:rPr lang="en-GB" dirty="0"/>
              <a:t>Carte thermique de distribution</a:t>
            </a:r>
          </a:p>
          <a:p>
            <a:r>
              <a:rPr lang="en-GB" dirty="0"/>
              <a:t>Diagramme à barres de répartition modale</a:t>
            </a:r>
          </a:p>
          <a:p>
            <a:r>
              <a:rPr lang="en-GB" dirty="0"/>
              <a:t>Réseau avec volumes attribués</a:t>
            </a:r>
          </a:p>
          <a:p>
            <a:r>
              <a:rPr lang="en-GB" dirty="0"/>
              <a:t>Différence entre la base et le scénario (facultatif)</a:t>
            </a:r>
          </a:p>
          <a:p>
            <a:r>
              <a:rPr lang="en-GB" b="1" dirty="0"/>
              <a:t>Étape 8 – Enregistrer le notebook final</a:t>
            </a:r>
            <a:br>
              <a:rPr lang="en-GB" dirty="0"/>
            </a:br>
            <a:r>
              <a:rPr lang="en-GB" dirty="0"/>
              <a:t>Les étudiants téléchargent/exportent le fichier </a:t>
            </a:r>
            <a:r>
              <a:rPr lang="en-GB" sz="1100" dirty="0">
                <a:latin typeface="+mn-lt"/>
                <a:ea typeface="+mn-ea"/>
                <a:cs typeface="+mn-cs"/>
                <a:sym typeface="Helvetica Neue"/>
              </a:rPr>
              <a:t>.</a:t>
            </a:r>
            <a:r>
              <a:rPr lang="en-GB" sz="1100" dirty="0" err="1">
                <a:latin typeface="+mn-lt"/>
                <a:ea typeface="+mn-ea"/>
                <a:cs typeface="+mn-cs"/>
                <a:sym typeface="Helvetica Neue"/>
              </a:rPr>
              <a:t>ipynb </a:t>
            </a:r>
            <a:r>
              <a:rPr lang="en-GB" dirty="0"/>
              <a:t>pour le soumettre.</a:t>
            </a:r>
          </a:p>
        </p:txBody>
      </p:sp>
    </p:spTree>
    <p:extLst>
      <p:ext uri="{BB962C8B-B14F-4D97-AF65-F5344CB8AC3E}">
        <p14:creationId xmlns:p14="http://schemas.microsoft.com/office/powerpoint/2010/main" val="121251416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5816CE-66A7-9996-40CF-67E87D64289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C2E3077-E0EA-11CD-F1C3-2FDB333394E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D53F310-F1A5-F815-12CB-00E95B3D5E2F}"/>
              </a:ext>
            </a:extLst>
          </p:cNvPr>
          <p:cNvSpPr>
            <a:spLocks noGrp="1"/>
          </p:cNvSpPr>
          <p:nvPr>
            <p:ph type="body" idx="1"/>
          </p:nvPr>
        </p:nvSpPr>
        <p:spPr/>
        <p:txBody>
          <a:bodyPr/>
          <a:lstStyle/>
          <a:p>
            <a:pPr marL="0" marR="0" lvl="0" indent="0" defTabSz="228589" eaLnBrk="1" fontAlgn="auto" latinLnBrk="0" hangingPunct="1">
              <a:lnSpc>
                <a:spcPct val="117999"/>
              </a:lnSpc>
              <a:spcBef>
                <a:spcPts val="0"/>
              </a:spcBef>
              <a:spcAft>
                <a:spcPts val="0"/>
              </a:spcAft>
              <a:buClrTx/>
              <a:buSzTx/>
              <a:buFontTx/>
              <a:buNone/>
              <a:tabLst/>
              <a:defRPr/>
            </a:pPr>
            <a:r>
              <a:rPr lang="en-GB" dirty="0"/>
              <a:t># Anglais</a:t>
            </a:r>
          </a:p>
          <a:p>
            <a:r>
              <a:rPr lang="en-GB" b="1" dirty="0"/>
              <a:t>Étape 1 – Téléchargez le notebook Python fourni</a:t>
            </a:r>
            <a:br>
              <a:rPr lang="en-GB" dirty="0"/>
            </a:br>
            <a:r>
              <a:rPr lang="en-GB" dirty="0"/>
              <a:t>Les étudiants obtiennent le fichier de démarrage qui comprend les blocs de chargement des données et la structure de base.</a:t>
            </a:r>
          </a:p>
          <a:p>
            <a:r>
              <a:rPr lang="en-GB" b="1" dirty="0"/>
              <a:t>Étape 2 – Télécharger le notebook sur Google Colab</a:t>
            </a:r>
            <a:br>
              <a:rPr lang="en-GB" dirty="0"/>
            </a:br>
            <a:r>
              <a:rPr lang="en-GB" dirty="0"/>
              <a:t>Ils ouvrent le notebook dans un environnement où tous les paquets Python requis sont préinstallés.</a:t>
            </a:r>
          </a:p>
          <a:p>
            <a:r>
              <a:rPr lang="en-GB" b="1" dirty="0"/>
              <a:t>Étape 3 – Importer les bibliothèques Python</a:t>
            </a:r>
            <a:br>
              <a:rPr lang="en-GB" dirty="0"/>
            </a:br>
            <a:r>
              <a:rPr lang="en-GB" dirty="0"/>
              <a:t>Packages courants :</a:t>
            </a:r>
            <a:br>
              <a:rPr lang="en-GB" dirty="0"/>
            </a:br>
            <a:r>
              <a:rPr lang="en-GB" sz="1100" dirty="0">
                <a:latin typeface="+mn-lt"/>
                <a:ea typeface="+mn-ea"/>
                <a:cs typeface="+mn-cs"/>
                <a:sym typeface="Helvetica Neue"/>
              </a:rPr>
              <a:t>pandas</a:t>
            </a:r>
            <a:r>
              <a:rPr lang="en-GB" dirty="0"/>
              <a:t>, </a:t>
            </a:r>
            <a:r>
              <a:rPr lang="en-GB" sz="1100" dirty="0" err="1">
                <a:latin typeface="+mn-lt"/>
                <a:ea typeface="+mn-ea"/>
                <a:cs typeface="+mn-cs"/>
                <a:sym typeface="Helvetica Neue"/>
              </a:rPr>
              <a:t>numpy</a:t>
            </a:r>
            <a:r>
              <a:rPr lang="en-GB" dirty="0"/>
              <a:t>, </a:t>
            </a:r>
            <a:r>
              <a:rPr lang="en-GB" sz="1100" dirty="0">
                <a:latin typeface="+mn-lt"/>
                <a:ea typeface="+mn-ea"/>
                <a:cs typeface="+mn-cs"/>
                <a:sym typeface="Helvetica Neue"/>
              </a:rPr>
              <a:t>matplotlib</a:t>
            </a:r>
            <a:r>
              <a:rPr lang="en-GB" dirty="0"/>
              <a:t>, </a:t>
            </a:r>
            <a:r>
              <a:rPr lang="en-GB" sz="1100" dirty="0" err="1">
                <a:latin typeface="+mn-lt"/>
                <a:ea typeface="+mn-ea"/>
                <a:cs typeface="+mn-cs"/>
                <a:sym typeface="Helvetica Neue"/>
              </a:rPr>
              <a:t>networkx</a:t>
            </a:r>
            <a:r>
              <a:rPr lang="en-GB" dirty="0"/>
              <a:t>, </a:t>
            </a:r>
            <a:r>
              <a:rPr lang="en-GB" sz="1100" dirty="0" err="1">
                <a:latin typeface="+mn-lt"/>
                <a:ea typeface="+mn-ea"/>
                <a:cs typeface="+mn-cs"/>
                <a:sym typeface="Helvetica Neue"/>
              </a:rPr>
              <a:t>scipy</a:t>
            </a:r>
            <a:r>
              <a:rPr lang="en-GB" dirty="0"/>
              <a:t>, etc.</a:t>
            </a:r>
          </a:p>
          <a:p>
            <a:r>
              <a:rPr lang="en-GB" b="1" dirty="0"/>
              <a:t>Étape 4 – Mettre en œuvre la distribution des voyages (modèle de gravité)</a:t>
            </a:r>
            <a:br>
              <a:rPr lang="en-GB" dirty="0"/>
            </a:br>
            <a:r>
              <a:rPr lang="en-GB" dirty="0"/>
              <a:t>À l'aide de la matrice d'impédance fournie + productions/attractions :</a:t>
            </a:r>
          </a:p>
          <a:p>
            <a:r>
              <a:rPr lang="en-GB" dirty="0"/>
              <a:t>Appliquer la formule</a:t>
            </a:r>
          </a:p>
          <a:p>
            <a:r>
              <a:rPr lang="en-GB" dirty="0"/>
              <a:t>Générer la matrice OD distribuée</a:t>
            </a:r>
          </a:p>
          <a:p>
            <a:r>
              <a:rPr lang="en-GB" dirty="0"/>
              <a:t>Valider les sommes des lignes et des colonnes</a:t>
            </a:r>
          </a:p>
          <a:p>
            <a:r>
              <a:rPr lang="en-GB" b="1" dirty="0"/>
              <a:t>Étape 5 – Mise en œuvre du choix du mode</a:t>
            </a:r>
            <a:br>
              <a:rPr lang="en-GB" dirty="0"/>
            </a:br>
            <a:r>
              <a:rPr lang="en-GB" dirty="0"/>
              <a:t>Les étudiants utilisent un modèle Logit simplifié pour estimer les parts modales :</a:t>
            </a:r>
          </a:p>
          <a:p>
            <a:r>
              <a:rPr lang="en-GB" dirty="0"/>
              <a:t>Voiture</a:t>
            </a:r>
          </a:p>
          <a:p>
            <a:r>
              <a:rPr lang="en-GB" dirty="0"/>
              <a:t>Transports publics</a:t>
            </a:r>
          </a:p>
          <a:p>
            <a:r>
              <a:rPr lang="en-GB" dirty="0"/>
              <a:t>Marche/vélo</a:t>
            </a:r>
            <a:br>
              <a:rPr lang="en-GB" dirty="0"/>
            </a:br>
            <a:r>
              <a:rPr lang="en-GB" dirty="0"/>
              <a:t>À l'aide d'exemples de valeurs d'utilité.</a:t>
            </a:r>
          </a:p>
          <a:p>
            <a:r>
              <a:rPr lang="en-GB" b="1" dirty="0"/>
              <a:t>Étape 6 – Mise en œuvre de l'attribution d'itinéraire (chemin le plus court)</a:t>
            </a:r>
            <a:br>
              <a:rPr lang="en-GB" dirty="0"/>
            </a:br>
            <a:r>
              <a:rPr lang="en-GB" dirty="0"/>
              <a:t>À l'aide de l'algorithme de Dijkstra via </a:t>
            </a:r>
            <a:r>
              <a:rPr lang="en-GB" dirty="0" err="1"/>
              <a:t>NetworkX </a:t>
            </a:r>
            <a:r>
              <a:rPr lang="en-GB" dirty="0"/>
              <a:t>:</a:t>
            </a:r>
          </a:p>
          <a:p>
            <a:r>
              <a:rPr lang="en-GB" dirty="0"/>
              <a:t>Construire un graphe à partir des données de liaison</a:t>
            </a:r>
          </a:p>
          <a:p>
            <a:r>
              <a:rPr lang="en-GB" dirty="0"/>
              <a:t>Calculer les chemins les plus courts</a:t>
            </a:r>
          </a:p>
          <a:p>
            <a:r>
              <a:rPr lang="en-GB" dirty="0"/>
              <a:t>Attribuer les trajets OD aux chemins</a:t>
            </a:r>
          </a:p>
          <a:p>
            <a:r>
              <a:rPr lang="en-GB" dirty="0"/>
              <a:t>Générer les volumes de liaison</a:t>
            </a:r>
          </a:p>
          <a:p>
            <a:r>
              <a:rPr lang="en-GB" b="1" dirty="0"/>
              <a:t>Étape 7 – Visualiser et </a:t>
            </a:r>
            <a:r>
              <a:rPr lang="en-GB" b="1" dirty="0" err="1"/>
              <a:t>analyser </a:t>
            </a:r>
            <a:r>
              <a:rPr lang="en-GB" b="1" dirty="0"/>
              <a:t>les résultats</a:t>
            </a:r>
            <a:br>
              <a:rPr lang="en-GB" dirty="0"/>
            </a:br>
            <a:r>
              <a:rPr lang="en-GB" dirty="0"/>
              <a:t>Visuels recommandés :</a:t>
            </a:r>
          </a:p>
          <a:p>
            <a:r>
              <a:rPr lang="en-GB" dirty="0"/>
              <a:t>Carte thermique de distribution</a:t>
            </a:r>
          </a:p>
          <a:p>
            <a:r>
              <a:rPr lang="en-GB" dirty="0"/>
              <a:t>Diagramme à barres de répartition modale</a:t>
            </a:r>
          </a:p>
          <a:p>
            <a:r>
              <a:rPr lang="en-GB" dirty="0"/>
              <a:t>Réseau avec volumes attribués</a:t>
            </a:r>
          </a:p>
          <a:p>
            <a:r>
              <a:rPr lang="en-GB" dirty="0"/>
              <a:t>Différence entre la base et le scénario (facultatif)</a:t>
            </a:r>
          </a:p>
          <a:p>
            <a:r>
              <a:rPr lang="en-GB" b="1" dirty="0"/>
              <a:t>Étape 8 – Enregistrer le notebook final</a:t>
            </a:r>
            <a:br>
              <a:rPr lang="en-GB" dirty="0"/>
            </a:br>
            <a:r>
              <a:rPr lang="en-GB" dirty="0"/>
              <a:t>Les étudiants téléchargent/exportent le fichier </a:t>
            </a:r>
            <a:r>
              <a:rPr lang="en-GB" sz="1100" dirty="0">
                <a:latin typeface="+mn-lt"/>
                <a:ea typeface="+mn-ea"/>
                <a:cs typeface="+mn-cs"/>
                <a:sym typeface="Helvetica Neue"/>
              </a:rPr>
              <a:t>.</a:t>
            </a:r>
            <a:r>
              <a:rPr lang="en-GB" sz="1100" dirty="0" err="1">
                <a:latin typeface="+mn-lt"/>
                <a:ea typeface="+mn-ea"/>
                <a:cs typeface="+mn-cs"/>
                <a:sym typeface="Helvetica Neue"/>
              </a:rPr>
              <a:t>ipynb </a:t>
            </a:r>
            <a:r>
              <a:rPr lang="en-GB" dirty="0"/>
              <a:t>pour le soumettre.</a:t>
            </a:r>
          </a:p>
        </p:txBody>
      </p:sp>
    </p:spTree>
    <p:extLst>
      <p:ext uri="{BB962C8B-B14F-4D97-AF65-F5344CB8AC3E}">
        <p14:creationId xmlns:p14="http://schemas.microsoft.com/office/powerpoint/2010/main" val="407709473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55514D-0147-EFC9-13AA-6E407BFED2C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933839B-8D01-45B5-28C4-E38B60B258A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0821586-1F95-CEC8-EB6A-BB39C8BACEF8}"/>
              </a:ext>
            </a:extLst>
          </p:cNvPr>
          <p:cNvSpPr>
            <a:spLocks noGrp="1"/>
          </p:cNvSpPr>
          <p:nvPr>
            <p:ph type="body" idx="1"/>
          </p:nvPr>
        </p:nvSpPr>
        <p:spPr/>
        <p:txBody>
          <a:bodyPr/>
          <a:lstStyle/>
          <a:p>
            <a:pPr marL="0" marR="0" lvl="0" indent="0" defTabSz="228589" eaLnBrk="1" fontAlgn="auto" latinLnBrk="0" hangingPunct="1">
              <a:lnSpc>
                <a:spcPct val="117999"/>
              </a:lnSpc>
              <a:spcBef>
                <a:spcPts val="0"/>
              </a:spcBef>
              <a:spcAft>
                <a:spcPts val="0"/>
              </a:spcAft>
              <a:buClrTx/>
              <a:buSzTx/>
              <a:buFontTx/>
              <a:buNone/>
              <a:tabLst/>
              <a:defRPr/>
            </a:pPr>
            <a:r>
              <a:rPr lang="en-GB" dirty="0"/>
              <a:t># Anglais</a:t>
            </a:r>
          </a:p>
          <a:p>
            <a:r>
              <a:rPr lang="en-GB" b="1" dirty="0"/>
              <a:t>Étape 1 – Télécharger le notebook Python fourni</a:t>
            </a:r>
            <a:br>
              <a:rPr lang="en-GB" dirty="0"/>
            </a:br>
            <a:r>
              <a:rPr lang="en-GB" dirty="0"/>
              <a:t>Les étudiants obtiennent le fichier de démarrage qui comprend les blocs de chargement des données et la structure de base.</a:t>
            </a:r>
          </a:p>
          <a:p>
            <a:r>
              <a:rPr lang="en-GB" b="1" dirty="0"/>
              <a:t>Étape 2 – Télécharger le notebook sur Google Colab</a:t>
            </a:r>
            <a:br>
              <a:rPr lang="en-GB" dirty="0"/>
            </a:br>
            <a:r>
              <a:rPr lang="en-GB" dirty="0"/>
              <a:t>Ils ouvrent le notebook dans un environnement où tous les paquets Python requis sont préinstallés.</a:t>
            </a:r>
          </a:p>
          <a:p>
            <a:r>
              <a:rPr lang="en-GB" b="1" dirty="0"/>
              <a:t>Étape 3 – Importer les bibliothèques Python</a:t>
            </a:r>
            <a:br>
              <a:rPr lang="en-GB" dirty="0"/>
            </a:br>
            <a:r>
              <a:rPr lang="en-GB" dirty="0"/>
              <a:t>Packages courants :</a:t>
            </a:r>
            <a:br>
              <a:rPr lang="en-GB" dirty="0"/>
            </a:br>
            <a:r>
              <a:rPr lang="en-GB" sz="1100" dirty="0">
                <a:latin typeface="+mn-lt"/>
                <a:ea typeface="+mn-ea"/>
                <a:cs typeface="+mn-cs"/>
                <a:sym typeface="Helvetica Neue"/>
              </a:rPr>
              <a:t>pandas</a:t>
            </a:r>
            <a:r>
              <a:rPr lang="en-GB" dirty="0"/>
              <a:t>, </a:t>
            </a:r>
            <a:r>
              <a:rPr lang="en-GB" sz="1100" dirty="0" err="1">
                <a:latin typeface="+mn-lt"/>
                <a:ea typeface="+mn-ea"/>
                <a:cs typeface="+mn-cs"/>
                <a:sym typeface="Helvetica Neue"/>
              </a:rPr>
              <a:t>numpy</a:t>
            </a:r>
            <a:r>
              <a:rPr lang="en-GB" dirty="0"/>
              <a:t>, </a:t>
            </a:r>
            <a:r>
              <a:rPr lang="en-GB" sz="1100" dirty="0">
                <a:latin typeface="+mn-lt"/>
                <a:ea typeface="+mn-ea"/>
                <a:cs typeface="+mn-cs"/>
                <a:sym typeface="Helvetica Neue"/>
              </a:rPr>
              <a:t>matplotlib</a:t>
            </a:r>
            <a:r>
              <a:rPr lang="en-GB" dirty="0"/>
              <a:t>, </a:t>
            </a:r>
            <a:r>
              <a:rPr lang="en-GB" sz="1100" dirty="0" err="1">
                <a:latin typeface="+mn-lt"/>
                <a:ea typeface="+mn-ea"/>
                <a:cs typeface="+mn-cs"/>
                <a:sym typeface="Helvetica Neue"/>
              </a:rPr>
              <a:t>networkx</a:t>
            </a:r>
            <a:r>
              <a:rPr lang="en-GB" dirty="0"/>
              <a:t>, </a:t>
            </a:r>
            <a:r>
              <a:rPr lang="en-GB" sz="1100" dirty="0" err="1">
                <a:latin typeface="+mn-lt"/>
                <a:ea typeface="+mn-ea"/>
                <a:cs typeface="+mn-cs"/>
                <a:sym typeface="Helvetica Neue"/>
              </a:rPr>
              <a:t>scipy</a:t>
            </a:r>
            <a:r>
              <a:rPr lang="en-GB" dirty="0"/>
              <a:t>, etc.</a:t>
            </a:r>
          </a:p>
          <a:p>
            <a:r>
              <a:rPr lang="en-GB" b="1" dirty="0"/>
              <a:t>Étape 4 – Mettre en œuvre la distribution des voyages (modèle de gravité)</a:t>
            </a:r>
            <a:br>
              <a:rPr lang="en-GB" dirty="0"/>
            </a:br>
            <a:r>
              <a:rPr lang="en-GB" dirty="0"/>
              <a:t>À l'aide de la matrice d'impédance fournie + productions/attractions :</a:t>
            </a:r>
          </a:p>
          <a:p>
            <a:r>
              <a:rPr lang="en-GB" dirty="0"/>
              <a:t>Appliquer la formule</a:t>
            </a:r>
          </a:p>
          <a:p>
            <a:r>
              <a:rPr lang="en-GB" dirty="0"/>
              <a:t>Générer la matrice OD distribuée</a:t>
            </a:r>
          </a:p>
          <a:p>
            <a:r>
              <a:rPr lang="en-GB" dirty="0"/>
              <a:t>Valider les sommes des lignes et des colonnes</a:t>
            </a:r>
          </a:p>
          <a:p>
            <a:r>
              <a:rPr lang="en-GB" b="1" dirty="0"/>
              <a:t>Étape 5 – Mettre en œuvre le choix du mode</a:t>
            </a:r>
            <a:br>
              <a:rPr lang="en-GB" dirty="0"/>
            </a:br>
            <a:r>
              <a:rPr lang="en-GB" dirty="0"/>
              <a:t>Les étudiants utilisent un modèle Logit simplifié pour estimer les parts modales :</a:t>
            </a:r>
          </a:p>
          <a:p>
            <a:r>
              <a:rPr lang="en-GB" dirty="0"/>
              <a:t>Voiture</a:t>
            </a:r>
          </a:p>
          <a:p>
            <a:r>
              <a:rPr lang="en-GB" dirty="0"/>
              <a:t>Transports publics</a:t>
            </a:r>
          </a:p>
          <a:p>
            <a:r>
              <a:rPr lang="en-GB" dirty="0"/>
              <a:t>Marche/vélo</a:t>
            </a:r>
            <a:br>
              <a:rPr lang="en-GB" dirty="0"/>
            </a:br>
            <a:r>
              <a:rPr lang="en-GB" dirty="0"/>
              <a:t>À l'aide d'exemples de valeurs d'utilité.</a:t>
            </a:r>
          </a:p>
          <a:p>
            <a:r>
              <a:rPr lang="en-GB" b="1" dirty="0"/>
              <a:t>Étape 6 – Mise en œuvre de l'attribution d'itinéraire (chemin le plus court)</a:t>
            </a:r>
            <a:br>
              <a:rPr lang="en-GB" dirty="0"/>
            </a:br>
            <a:r>
              <a:rPr lang="en-GB" dirty="0"/>
              <a:t>À l'aide de l'algorithme de Dijkstra via </a:t>
            </a:r>
            <a:r>
              <a:rPr lang="en-GB" dirty="0" err="1"/>
              <a:t>NetworkX </a:t>
            </a:r>
            <a:r>
              <a:rPr lang="en-GB" dirty="0"/>
              <a:t>:</a:t>
            </a:r>
          </a:p>
          <a:p>
            <a:r>
              <a:rPr lang="en-GB" dirty="0"/>
              <a:t>Construire un graphe à partir des données de liaison</a:t>
            </a:r>
          </a:p>
          <a:p>
            <a:r>
              <a:rPr lang="en-GB" dirty="0"/>
              <a:t>Calculer les chemins les plus courts</a:t>
            </a:r>
          </a:p>
          <a:p>
            <a:r>
              <a:rPr lang="en-GB" dirty="0"/>
              <a:t>Attribuer les trajets OD aux chemins</a:t>
            </a:r>
          </a:p>
          <a:p>
            <a:r>
              <a:rPr lang="en-GB" dirty="0"/>
              <a:t>Générer les volumes de liaison</a:t>
            </a:r>
          </a:p>
          <a:p>
            <a:r>
              <a:rPr lang="en-GB" b="1" dirty="0"/>
              <a:t>Étape 7 – Visualiser et </a:t>
            </a:r>
            <a:r>
              <a:rPr lang="en-GB" b="1" dirty="0" err="1"/>
              <a:t>analyser </a:t>
            </a:r>
            <a:r>
              <a:rPr lang="en-GB" b="1" dirty="0"/>
              <a:t>les résultats</a:t>
            </a:r>
            <a:br>
              <a:rPr lang="en-GB" dirty="0"/>
            </a:br>
            <a:r>
              <a:rPr lang="en-GB" dirty="0"/>
              <a:t>Visuels recommandés :</a:t>
            </a:r>
          </a:p>
          <a:p>
            <a:r>
              <a:rPr lang="en-GB" dirty="0"/>
              <a:t>Carte thermique de distribution</a:t>
            </a:r>
          </a:p>
          <a:p>
            <a:r>
              <a:rPr lang="en-GB" dirty="0"/>
              <a:t>Diagramme à barres de répartition modale</a:t>
            </a:r>
          </a:p>
          <a:p>
            <a:r>
              <a:rPr lang="en-GB" dirty="0"/>
              <a:t>Réseau avec volumes attribués</a:t>
            </a:r>
          </a:p>
          <a:p>
            <a:r>
              <a:rPr lang="en-GB" dirty="0"/>
              <a:t>Différence entre la base et le scénario (facultatif)</a:t>
            </a:r>
          </a:p>
          <a:p>
            <a:r>
              <a:rPr lang="en-GB" b="1" dirty="0"/>
              <a:t>Étape 8 – Enregistrer le notebook final</a:t>
            </a:r>
            <a:br>
              <a:rPr lang="en-GB" dirty="0"/>
            </a:br>
            <a:r>
              <a:rPr lang="en-GB" dirty="0"/>
              <a:t>Les étudiants téléchargent/exportent le fichier </a:t>
            </a:r>
            <a:r>
              <a:rPr lang="en-GB" sz="1100" dirty="0">
                <a:latin typeface="+mn-lt"/>
                <a:ea typeface="+mn-ea"/>
                <a:cs typeface="+mn-cs"/>
                <a:sym typeface="Helvetica Neue"/>
              </a:rPr>
              <a:t>.</a:t>
            </a:r>
            <a:r>
              <a:rPr lang="en-GB" sz="1100" dirty="0" err="1">
                <a:latin typeface="+mn-lt"/>
                <a:ea typeface="+mn-ea"/>
                <a:cs typeface="+mn-cs"/>
                <a:sym typeface="Helvetica Neue"/>
              </a:rPr>
              <a:t>ipynb </a:t>
            </a:r>
            <a:r>
              <a:rPr lang="en-GB" dirty="0"/>
              <a:t>pour le soumettre.</a:t>
            </a:r>
          </a:p>
        </p:txBody>
      </p:sp>
    </p:spTree>
    <p:extLst>
      <p:ext uri="{BB962C8B-B14F-4D97-AF65-F5344CB8AC3E}">
        <p14:creationId xmlns:p14="http://schemas.microsoft.com/office/powerpoint/2010/main" val="102324464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7BF9C0-AAD1-1955-F9E9-FF686460211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C904844-E61F-2551-E999-E4A05F7FCBD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C731CAD-9023-7E65-8A64-E18D95BA7585}"/>
              </a:ext>
            </a:extLst>
          </p:cNvPr>
          <p:cNvSpPr>
            <a:spLocks noGrp="1"/>
          </p:cNvSpPr>
          <p:nvPr>
            <p:ph type="body" idx="1"/>
          </p:nvPr>
        </p:nvSpPr>
        <p:spPr/>
        <p:txBody>
          <a:bodyPr/>
          <a:lstStyle/>
          <a:p>
            <a:pPr marL="0" marR="0" lvl="0" indent="0" defTabSz="228589" eaLnBrk="1" fontAlgn="auto" latinLnBrk="0" hangingPunct="1">
              <a:lnSpc>
                <a:spcPct val="117999"/>
              </a:lnSpc>
              <a:spcBef>
                <a:spcPts val="0"/>
              </a:spcBef>
              <a:spcAft>
                <a:spcPts val="0"/>
              </a:spcAft>
              <a:buClrTx/>
              <a:buSzTx/>
              <a:buFontTx/>
              <a:buNone/>
              <a:tabLst/>
              <a:defRPr/>
            </a:pPr>
            <a:r>
              <a:rPr lang="en-GB" dirty="0"/>
              <a:t># Anglais</a:t>
            </a:r>
          </a:p>
          <a:p>
            <a:r>
              <a:rPr lang="en-GB" b="1" dirty="0"/>
              <a:t>Étape 1 – Télécharger le notebook Python fourni</a:t>
            </a:r>
            <a:br>
              <a:rPr lang="en-GB" dirty="0"/>
            </a:br>
            <a:r>
              <a:rPr lang="en-GB" dirty="0"/>
              <a:t>Les étudiants obtiennent le fichier de démarrage qui comprend les blocs de chargement des données et la structure de base.</a:t>
            </a:r>
          </a:p>
          <a:p>
            <a:r>
              <a:rPr lang="en-GB" b="1" dirty="0"/>
              <a:t>Étape 2 – Télécharger le notebook sur Google Colab</a:t>
            </a:r>
            <a:br>
              <a:rPr lang="en-GB" dirty="0"/>
            </a:br>
            <a:r>
              <a:rPr lang="en-GB" dirty="0"/>
              <a:t>Ils ouvrent le notebook dans un environnement où tous les paquets Python requis sont préinstallés.</a:t>
            </a:r>
          </a:p>
          <a:p>
            <a:r>
              <a:rPr lang="en-GB" b="1" dirty="0"/>
              <a:t>Étape 3 – Importer les bibliothèques Python</a:t>
            </a:r>
            <a:br>
              <a:rPr lang="en-GB" dirty="0"/>
            </a:br>
            <a:r>
              <a:rPr lang="en-GB" dirty="0"/>
              <a:t>Packages courants :</a:t>
            </a:r>
            <a:br>
              <a:rPr lang="en-GB" dirty="0"/>
            </a:br>
            <a:r>
              <a:rPr lang="en-GB" sz="1100" dirty="0">
                <a:latin typeface="+mn-lt"/>
                <a:ea typeface="+mn-ea"/>
                <a:cs typeface="+mn-cs"/>
                <a:sym typeface="Helvetica Neue"/>
              </a:rPr>
              <a:t>pandas</a:t>
            </a:r>
            <a:r>
              <a:rPr lang="en-GB" dirty="0"/>
              <a:t>, </a:t>
            </a:r>
            <a:r>
              <a:rPr lang="en-GB" sz="1100" dirty="0" err="1">
                <a:latin typeface="+mn-lt"/>
                <a:ea typeface="+mn-ea"/>
                <a:cs typeface="+mn-cs"/>
                <a:sym typeface="Helvetica Neue"/>
              </a:rPr>
              <a:t>numpy</a:t>
            </a:r>
            <a:r>
              <a:rPr lang="en-GB" dirty="0"/>
              <a:t>, </a:t>
            </a:r>
            <a:r>
              <a:rPr lang="en-GB" sz="1100" dirty="0">
                <a:latin typeface="+mn-lt"/>
                <a:ea typeface="+mn-ea"/>
                <a:cs typeface="+mn-cs"/>
                <a:sym typeface="Helvetica Neue"/>
              </a:rPr>
              <a:t>matplotlib</a:t>
            </a:r>
            <a:r>
              <a:rPr lang="en-GB" dirty="0"/>
              <a:t>, </a:t>
            </a:r>
            <a:r>
              <a:rPr lang="en-GB" sz="1100" dirty="0" err="1">
                <a:latin typeface="+mn-lt"/>
                <a:ea typeface="+mn-ea"/>
                <a:cs typeface="+mn-cs"/>
                <a:sym typeface="Helvetica Neue"/>
              </a:rPr>
              <a:t>networkx</a:t>
            </a:r>
            <a:r>
              <a:rPr lang="en-GB" dirty="0"/>
              <a:t>, </a:t>
            </a:r>
            <a:r>
              <a:rPr lang="en-GB" sz="1100" dirty="0" err="1">
                <a:latin typeface="+mn-lt"/>
                <a:ea typeface="+mn-ea"/>
                <a:cs typeface="+mn-cs"/>
                <a:sym typeface="Helvetica Neue"/>
              </a:rPr>
              <a:t>scipy</a:t>
            </a:r>
            <a:r>
              <a:rPr lang="en-GB" dirty="0"/>
              <a:t>, etc.</a:t>
            </a:r>
          </a:p>
          <a:p>
            <a:r>
              <a:rPr lang="en-GB" b="1" dirty="0"/>
              <a:t>Étape 4 – Mettre en œuvre la distribution des voyages (modèle de gravité)</a:t>
            </a:r>
            <a:br>
              <a:rPr lang="en-GB" dirty="0"/>
            </a:br>
            <a:r>
              <a:rPr lang="en-GB" dirty="0"/>
              <a:t>À l'aide de la matrice d'impédance fournie + productions/attractions :</a:t>
            </a:r>
          </a:p>
          <a:p>
            <a:r>
              <a:rPr lang="en-GB" dirty="0"/>
              <a:t>Appliquer la formule</a:t>
            </a:r>
          </a:p>
          <a:p>
            <a:r>
              <a:rPr lang="en-GB" dirty="0"/>
              <a:t>Générer la matrice OD distribuée</a:t>
            </a:r>
          </a:p>
          <a:p>
            <a:r>
              <a:rPr lang="en-GB" dirty="0"/>
              <a:t>Valider les sommes des lignes et des colonnes</a:t>
            </a:r>
          </a:p>
          <a:p>
            <a:r>
              <a:rPr lang="en-GB" b="1" dirty="0"/>
              <a:t>Étape 5 – Mise en œuvre du choix du mode</a:t>
            </a:r>
            <a:br>
              <a:rPr lang="en-GB" dirty="0"/>
            </a:br>
            <a:r>
              <a:rPr lang="en-GB" dirty="0"/>
              <a:t>Les étudiants utilisent un modèle Logit simplifié pour estimer les parts modales :</a:t>
            </a:r>
          </a:p>
          <a:p>
            <a:r>
              <a:rPr lang="en-GB" dirty="0"/>
              <a:t>Voiture</a:t>
            </a:r>
          </a:p>
          <a:p>
            <a:r>
              <a:rPr lang="en-GB" dirty="0"/>
              <a:t>Transports publics</a:t>
            </a:r>
          </a:p>
          <a:p>
            <a:r>
              <a:rPr lang="en-GB" dirty="0"/>
              <a:t>Marche/vélo</a:t>
            </a:r>
            <a:br>
              <a:rPr lang="en-GB" dirty="0"/>
            </a:br>
            <a:r>
              <a:rPr lang="en-GB" dirty="0"/>
              <a:t>À l'aide d'exemples de valeurs d'utilité.</a:t>
            </a:r>
          </a:p>
          <a:p>
            <a:r>
              <a:rPr lang="en-GB" b="1" dirty="0"/>
              <a:t>Étape 6 – Mise en œuvre de l'attribution d'itinéraire (chemin le plus court)</a:t>
            </a:r>
            <a:br>
              <a:rPr lang="en-GB" dirty="0"/>
            </a:br>
            <a:r>
              <a:rPr lang="en-GB" dirty="0"/>
              <a:t>À l'aide de l'algorithme de Dijkstra via </a:t>
            </a:r>
            <a:r>
              <a:rPr lang="en-GB" dirty="0" err="1"/>
              <a:t>NetworkX </a:t>
            </a:r>
            <a:r>
              <a:rPr lang="en-GB" dirty="0"/>
              <a:t>:</a:t>
            </a:r>
          </a:p>
          <a:p>
            <a:r>
              <a:rPr lang="en-GB" dirty="0"/>
              <a:t>Construire un graphe à partir des données de liaison</a:t>
            </a:r>
          </a:p>
          <a:p>
            <a:r>
              <a:rPr lang="en-GB" dirty="0"/>
              <a:t>Calculer les chemins les plus courts</a:t>
            </a:r>
          </a:p>
          <a:p>
            <a:r>
              <a:rPr lang="en-GB" dirty="0"/>
              <a:t>Attribuer les trajets OD aux chemins</a:t>
            </a:r>
          </a:p>
          <a:p>
            <a:r>
              <a:rPr lang="en-GB" dirty="0"/>
              <a:t>Générer les volumes de liaison</a:t>
            </a:r>
          </a:p>
          <a:p>
            <a:r>
              <a:rPr lang="en-GB" b="1" dirty="0"/>
              <a:t>Étape 7 – Visualiser et </a:t>
            </a:r>
            <a:r>
              <a:rPr lang="en-GB" b="1" dirty="0" err="1"/>
              <a:t>analyser </a:t>
            </a:r>
            <a:r>
              <a:rPr lang="en-GB" b="1" dirty="0"/>
              <a:t>les résultats</a:t>
            </a:r>
            <a:br>
              <a:rPr lang="en-GB" dirty="0"/>
            </a:br>
            <a:r>
              <a:rPr lang="en-GB" dirty="0"/>
              <a:t>Visuels recommandés :</a:t>
            </a:r>
          </a:p>
          <a:p>
            <a:r>
              <a:rPr lang="en-GB" dirty="0"/>
              <a:t>Carte thermique de distribution</a:t>
            </a:r>
          </a:p>
          <a:p>
            <a:r>
              <a:rPr lang="en-GB" dirty="0"/>
              <a:t>Diagramme à barres de répartition modale</a:t>
            </a:r>
          </a:p>
          <a:p>
            <a:r>
              <a:rPr lang="en-GB" dirty="0"/>
              <a:t>Réseau avec volumes attribués</a:t>
            </a:r>
          </a:p>
          <a:p>
            <a:r>
              <a:rPr lang="en-GB" dirty="0"/>
              <a:t>Différence entre la base et le scénario (facultatif)</a:t>
            </a:r>
          </a:p>
          <a:p>
            <a:r>
              <a:rPr lang="en-GB" b="1" dirty="0"/>
              <a:t>Étape 8 – Enregistrer le notebook final</a:t>
            </a:r>
            <a:br>
              <a:rPr lang="en-GB" dirty="0"/>
            </a:br>
            <a:r>
              <a:rPr lang="en-GB" dirty="0"/>
              <a:t>Les étudiants téléchargent/exportent le fichier </a:t>
            </a:r>
            <a:r>
              <a:rPr lang="en-GB" sz="1100" dirty="0">
                <a:latin typeface="+mn-lt"/>
                <a:ea typeface="+mn-ea"/>
                <a:cs typeface="+mn-cs"/>
                <a:sym typeface="Helvetica Neue"/>
              </a:rPr>
              <a:t>.</a:t>
            </a:r>
            <a:r>
              <a:rPr lang="en-GB" sz="1100" dirty="0" err="1">
                <a:latin typeface="+mn-lt"/>
                <a:ea typeface="+mn-ea"/>
                <a:cs typeface="+mn-cs"/>
                <a:sym typeface="Helvetica Neue"/>
              </a:rPr>
              <a:t>ipynb </a:t>
            </a:r>
            <a:r>
              <a:rPr lang="en-GB" dirty="0"/>
              <a:t>pour le soumettre.</a:t>
            </a:r>
          </a:p>
        </p:txBody>
      </p:sp>
    </p:spTree>
    <p:extLst>
      <p:ext uri="{BB962C8B-B14F-4D97-AF65-F5344CB8AC3E}">
        <p14:creationId xmlns:p14="http://schemas.microsoft.com/office/powerpoint/2010/main" val="3369384722"/>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4ACDC9-C325-125A-0525-5FC55A66BB7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64DE7C7-96E1-89D2-66E4-E9D94771C43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1045F3C-D006-3C68-D09F-9BFE09613DF7}"/>
              </a:ext>
            </a:extLst>
          </p:cNvPr>
          <p:cNvSpPr>
            <a:spLocks noGrp="1"/>
          </p:cNvSpPr>
          <p:nvPr>
            <p:ph type="body" idx="1"/>
          </p:nvPr>
        </p:nvSpPr>
        <p:spPr/>
        <p:txBody>
          <a:bodyPr/>
          <a:lstStyle/>
          <a:p>
            <a:pPr marL="0" marR="0" lvl="0" indent="0" defTabSz="228589" eaLnBrk="1" fontAlgn="auto" latinLnBrk="0" hangingPunct="1">
              <a:lnSpc>
                <a:spcPct val="117999"/>
              </a:lnSpc>
              <a:spcBef>
                <a:spcPts val="0"/>
              </a:spcBef>
              <a:spcAft>
                <a:spcPts val="0"/>
              </a:spcAft>
              <a:buClrTx/>
              <a:buSzTx/>
              <a:buFontTx/>
              <a:buNone/>
              <a:tabLst/>
              <a:defRPr/>
            </a:pPr>
            <a:r>
              <a:rPr lang="en-GB" dirty="0"/>
              <a:t># Anglais</a:t>
            </a:r>
          </a:p>
          <a:p>
            <a:r>
              <a:rPr lang="en-GB" b="1" dirty="0"/>
              <a:t>Étape 1 – Télécharger le notebook Python fourni</a:t>
            </a:r>
            <a:br>
              <a:rPr lang="en-GB" dirty="0"/>
            </a:br>
            <a:r>
              <a:rPr lang="en-GB" dirty="0"/>
              <a:t>Les étudiants obtiennent le fichier de démarrage qui comprend les blocs de chargement des données et la structure de base.</a:t>
            </a:r>
          </a:p>
          <a:p>
            <a:r>
              <a:rPr lang="en-GB" b="1" dirty="0"/>
              <a:t>Étape 2 – Télécharger le notebook sur Google Colab</a:t>
            </a:r>
            <a:br>
              <a:rPr lang="en-GB" dirty="0"/>
            </a:br>
            <a:r>
              <a:rPr lang="en-GB" dirty="0"/>
              <a:t>Ils ouvrent le notebook dans un environnement où tous les paquets Python requis sont préinstallés.</a:t>
            </a:r>
          </a:p>
          <a:p>
            <a:r>
              <a:rPr lang="en-GB" b="1" dirty="0"/>
              <a:t>Étape 3 – Importer les bibliothèques Python</a:t>
            </a:r>
            <a:br>
              <a:rPr lang="en-GB" dirty="0"/>
            </a:br>
            <a:r>
              <a:rPr lang="en-GB" dirty="0"/>
              <a:t>Packages courants :</a:t>
            </a:r>
            <a:br>
              <a:rPr lang="en-GB" dirty="0"/>
            </a:br>
            <a:r>
              <a:rPr lang="en-GB" sz="1100" dirty="0">
                <a:latin typeface="+mn-lt"/>
                <a:ea typeface="+mn-ea"/>
                <a:cs typeface="+mn-cs"/>
                <a:sym typeface="Helvetica Neue"/>
              </a:rPr>
              <a:t>pandas</a:t>
            </a:r>
            <a:r>
              <a:rPr lang="en-GB" dirty="0"/>
              <a:t>, </a:t>
            </a:r>
            <a:r>
              <a:rPr lang="en-GB" sz="1100" dirty="0" err="1">
                <a:latin typeface="+mn-lt"/>
                <a:ea typeface="+mn-ea"/>
                <a:cs typeface="+mn-cs"/>
                <a:sym typeface="Helvetica Neue"/>
              </a:rPr>
              <a:t>numpy</a:t>
            </a:r>
            <a:r>
              <a:rPr lang="en-GB" dirty="0"/>
              <a:t>, </a:t>
            </a:r>
            <a:r>
              <a:rPr lang="en-GB" sz="1100" dirty="0">
                <a:latin typeface="+mn-lt"/>
                <a:ea typeface="+mn-ea"/>
                <a:cs typeface="+mn-cs"/>
                <a:sym typeface="Helvetica Neue"/>
              </a:rPr>
              <a:t>matplotlib</a:t>
            </a:r>
            <a:r>
              <a:rPr lang="en-GB" dirty="0"/>
              <a:t>, </a:t>
            </a:r>
            <a:r>
              <a:rPr lang="en-GB" sz="1100" dirty="0" err="1">
                <a:latin typeface="+mn-lt"/>
                <a:ea typeface="+mn-ea"/>
                <a:cs typeface="+mn-cs"/>
                <a:sym typeface="Helvetica Neue"/>
              </a:rPr>
              <a:t>networkx</a:t>
            </a:r>
            <a:r>
              <a:rPr lang="en-GB" dirty="0"/>
              <a:t>, </a:t>
            </a:r>
            <a:r>
              <a:rPr lang="en-GB" sz="1100" dirty="0" err="1">
                <a:latin typeface="+mn-lt"/>
                <a:ea typeface="+mn-ea"/>
                <a:cs typeface="+mn-cs"/>
                <a:sym typeface="Helvetica Neue"/>
              </a:rPr>
              <a:t>scipy</a:t>
            </a:r>
            <a:r>
              <a:rPr lang="en-GB" dirty="0"/>
              <a:t>, etc.</a:t>
            </a:r>
          </a:p>
          <a:p>
            <a:r>
              <a:rPr lang="en-GB" b="1" dirty="0"/>
              <a:t>Étape 4 – Mettre en œuvre la distribution des voyages (modèle de gravité)</a:t>
            </a:r>
            <a:br>
              <a:rPr lang="en-GB" dirty="0"/>
            </a:br>
            <a:r>
              <a:rPr lang="en-GB" dirty="0"/>
              <a:t>À l'aide de la matrice d'impédance fournie + productions/attractions :</a:t>
            </a:r>
          </a:p>
          <a:p>
            <a:r>
              <a:rPr lang="en-GB" dirty="0"/>
              <a:t>Appliquer la formule</a:t>
            </a:r>
          </a:p>
          <a:p>
            <a:r>
              <a:rPr lang="en-GB" dirty="0"/>
              <a:t>Générer la matrice OD distribuée</a:t>
            </a:r>
          </a:p>
          <a:p>
            <a:r>
              <a:rPr lang="en-GB" dirty="0"/>
              <a:t>Valider les sommes des lignes et des colonnes</a:t>
            </a:r>
          </a:p>
          <a:p>
            <a:r>
              <a:rPr lang="en-GB" b="1" dirty="0"/>
              <a:t>Étape 5 – Mise en œuvre du choix du mode</a:t>
            </a:r>
            <a:br>
              <a:rPr lang="en-GB" dirty="0"/>
            </a:br>
            <a:r>
              <a:rPr lang="en-GB" dirty="0"/>
              <a:t>Les étudiants utilisent un modèle Logit simplifié pour estimer les parts modales :</a:t>
            </a:r>
          </a:p>
          <a:p>
            <a:r>
              <a:rPr lang="en-GB" dirty="0"/>
              <a:t>Voiture</a:t>
            </a:r>
          </a:p>
          <a:p>
            <a:r>
              <a:rPr lang="en-GB" dirty="0"/>
              <a:t>Transports publics</a:t>
            </a:r>
          </a:p>
          <a:p>
            <a:r>
              <a:rPr lang="en-GB" dirty="0"/>
              <a:t>Marche/vélo</a:t>
            </a:r>
            <a:br>
              <a:rPr lang="en-GB" dirty="0"/>
            </a:br>
            <a:r>
              <a:rPr lang="en-GB" dirty="0"/>
              <a:t>À l'aide d'exemples de valeurs d'utilité.</a:t>
            </a:r>
          </a:p>
          <a:p>
            <a:r>
              <a:rPr lang="en-GB" b="1" dirty="0"/>
              <a:t>Étape 6 – Mise en œuvre de l'attribution d'itinéraire (chemin le plus court)</a:t>
            </a:r>
            <a:br>
              <a:rPr lang="en-GB" dirty="0"/>
            </a:br>
            <a:r>
              <a:rPr lang="en-GB" dirty="0"/>
              <a:t>À l'aide de l'algorithme de Dijkstra via </a:t>
            </a:r>
            <a:r>
              <a:rPr lang="en-GB" dirty="0" err="1"/>
              <a:t>NetworkX </a:t>
            </a:r>
            <a:r>
              <a:rPr lang="en-GB" dirty="0"/>
              <a:t>:</a:t>
            </a:r>
          </a:p>
          <a:p>
            <a:r>
              <a:rPr lang="en-GB" dirty="0"/>
              <a:t>Construire un graphe à partir des données de liaison</a:t>
            </a:r>
          </a:p>
          <a:p>
            <a:r>
              <a:rPr lang="en-GB" dirty="0"/>
              <a:t>Calculer les chemins les plus courts</a:t>
            </a:r>
          </a:p>
          <a:p>
            <a:r>
              <a:rPr lang="en-GB" dirty="0"/>
              <a:t>Attribuer les trajets OD aux chemins</a:t>
            </a:r>
          </a:p>
          <a:p>
            <a:r>
              <a:rPr lang="en-GB" dirty="0"/>
              <a:t>Générer les volumes de liaison</a:t>
            </a:r>
          </a:p>
          <a:p>
            <a:r>
              <a:rPr lang="en-GB" b="1" dirty="0"/>
              <a:t>Étape 7 – Visualiser et </a:t>
            </a:r>
            <a:r>
              <a:rPr lang="en-GB" b="1" dirty="0" err="1"/>
              <a:t>analyser </a:t>
            </a:r>
            <a:r>
              <a:rPr lang="en-GB" b="1" dirty="0"/>
              <a:t>les résultats</a:t>
            </a:r>
            <a:br>
              <a:rPr lang="en-GB" dirty="0"/>
            </a:br>
            <a:r>
              <a:rPr lang="en-GB" dirty="0"/>
              <a:t>Visuels recommandés :</a:t>
            </a:r>
          </a:p>
          <a:p>
            <a:r>
              <a:rPr lang="en-GB" dirty="0"/>
              <a:t>Carte thermique de distribution</a:t>
            </a:r>
          </a:p>
          <a:p>
            <a:r>
              <a:rPr lang="en-GB" dirty="0"/>
              <a:t>Diagramme à barres de répartition modale</a:t>
            </a:r>
          </a:p>
          <a:p>
            <a:r>
              <a:rPr lang="en-GB" dirty="0"/>
              <a:t>Réseau avec volumes attribués</a:t>
            </a:r>
          </a:p>
          <a:p>
            <a:r>
              <a:rPr lang="en-GB" dirty="0"/>
              <a:t>Différence entre la base et le scénario (facultatif)</a:t>
            </a:r>
          </a:p>
          <a:p>
            <a:r>
              <a:rPr lang="en-GB" b="1" dirty="0"/>
              <a:t>Étape 8 – Enregistrer le notebook final</a:t>
            </a:r>
            <a:br>
              <a:rPr lang="en-GB" dirty="0"/>
            </a:br>
            <a:r>
              <a:rPr lang="en-GB" dirty="0"/>
              <a:t>Les étudiants téléchargent/exportent le fichier </a:t>
            </a:r>
            <a:r>
              <a:rPr lang="en-GB" sz="1100" dirty="0">
                <a:latin typeface="+mn-lt"/>
                <a:ea typeface="+mn-ea"/>
                <a:cs typeface="+mn-cs"/>
                <a:sym typeface="Helvetica Neue"/>
              </a:rPr>
              <a:t>.</a:t>
            </a:r>
            <a:r>
              <a:rPr lang="en-GB" sz="1100" dirty="0" err="1">
                <a:latin typeface="+mn-lt"/>
                <a:ea typeface="+mn-ea"/>
                <a:cs typeface="+mn-cs"/>
                <a:sym typeface="Helvetica Neue"/>
              </a:rPr>
              <a:t>ipynb </a:t>
            </a:r>
            <a:r>
              <a:rPr lang="en-GB" dirty="0"/>
              <a:t>pour le soumettre.</a:t>
            </a:r>
          </a:p>
        </p:txBody>
      </p:sp>
    </p:spTree>
    <p:extLst>
      <p:ext uri="{BB962C8B-B14F-4D97-AF65-F5344CB8AC3E}">
        <p14:creationId xmlns:p14="http://schemas.microsoft.com/office/powerpoint/2010/main" val="2586088927"/>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61BD1A-A15F-42CF-057D-654F59E9BB3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7A4C0AA-FFE5-6DF8-B7CC-C996F89A050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7030F3D-785B-F5BF-3F3E-B2875D909B32}"/>
              </a:ext>
            </a:extLst>
          </p:cNvPr>
          <p:cNvSpPr>
            <a:spLocks noGrp="1"/>
          </p:cNvSpPr>
          <p:nvPr>
            <p:ph type="body" idx="1"/>
          </p:nvPr>
        </p:nvSpPr>
        <p:spPr/>
        <p:txBody>
          <a:bodyPr/>
          <a:lstStyle/>
          <a:p>
            <a:pPr marL="0" marR="0" lvl="0" indent="0" defTabSz="228589" eaLnBrk="1" fontAlgn="auto" latinLnBrk="0" hangingPunct="1">
              <a:lnSpc>
                <a:spcPct val="117999"/>
              </a:lnSpc>
              <a:spcBef>
                <a:spcPts val="0"/>
              </a:spcBef>
              <a:spcAft>
                <a:spcPts val="0"/>
              </a:spcAft>
              <a:buClrTx/>
              <a:buSzTx/>
              <a:buFontTx/>
              <a:buNone/>
              <a:tabLst/>
              <a:defRPr/>
            </a:pPr>
            <a:r>
              <a:rPr lang="en-GB" dirty="0"/>
              <a:t># Anglais</a:t>
            </a:r>
          </a:p>
          <a:p>
            <a:r>
              <a:rPr lang="en-GB" b="1" dirty="0"/>
              <a:t>Étape 1 – Télécharger le notebook Python fourni</a:t>
            </a:r>
            <a:br>
              <a:rPr lang="en-GB" dirty="0"/>
            </a:br>
            <a:r>
              <a:rPr lang="en-GB" dirty="0"/>
              <a:t>Les étudiants obtiennent le fichier de démarrage qui comprend les blocs de chargement des données et la structure de base.</a:t>
            </a:r>
          </a:p>
          <a:p>
            <a:r>
              <a:rPr lang="en-GB" b="1" dirty="0"/>
              <a:t>Étape 2 – Télécharger le notebook sur Google Colab</a:t>
            </a:r>
            <a:br>
              <a:rPr lang="en-GB" dirty="0"/>
            </a:br>
            <a:r>
              <a:rPr lang="en-GB" dirty="0"/>
              <a:t>Ils ouvrent le notebook dans un environnement où tous les paquets Python requis sont préinstallés.</a:t>
            </a:r>
          </a:p>
          <a:p>
            <a:r>
              <a:rPr lang="en-GB" b="1" dirty="0"/>
              <a:t>Étape 3 – Importer les bibliothèques Python</a:t>
            </a:r>
            <a:br>
              <a:rPr lang="en-GB" dirty="0"/>
            </a:br>
            <a:r>
              <a:rPr lang="en-GB" dirty="0"/>
              <a:t>Packages courants :</a:t>
            </a:r>
            <a:br>
              <a:rPr lang="en-GB" dirty="0"/>
            </a:br>
            <a:r>
              <a:rPr lang="en-GB" sz="1100" dirty="0">
                <a:latin typeface="+mn-lt"/>
                <a:ea typeface="+mn-ea"/>
                <a:cs typeface="+mn-cs"/>
                <a:sym typeface="Helvetica Neue"/>
              </a:rPr>
              <a:t>pandas</a:t>
            </a:r>
            <a:r>
              <a:rPr lang="en-GB" dirty="0"/>
              <a:t>, </a:t>
            </a:r>
            <a:r>
              <a:rPr lang="en-GB" sz="1100" dirty="0" err="1">
                <a:latin typeface="+mn-lt"/>
                <a:ea typeface="+mn-ea"/>
                <a:cs typeface="+mn-cs"/>
                <a:sym typeface="Helvetica Neue"/>
              </a:rPr>
              <a:t>numpy</a:t>
            </a:r>
            <a:r>
              <a:rPr lang="en-GB" dirty="0"/>
              <a:t>, </a:t>
            </a:r>
            <a:r>
              <a:rPr lang="en-GB" sz="1100" dirty="0">
                <a:latin typeface="+mn-lt"/>
                <a:ea typeface="+mn-ea"/>
                <a:cs typeface="+mn-cs"/>
                <a:sym typeface="Helvetica Neue"/>
              </a:rPr>
              <a:t>matplotlib</a:t>
            </a:r>
            <a:r>
              <a:rPr lang="en-GB" dirty="0"/>
              <a:t>, </a:t>
            </a:r>
            <a:r>
              <a:rPr lang="en-GB" sz="1100" dirty="0" err="1">
                <a:latin typeface="+mn-lt"/>
                <a:ea typeface="+mn-ea"/>
                <a:cs typeface="+mn-cs"/>
                <a:sym typeface="Helvetica Neue"/>
              </a:rPr>
              <a:t>networkx</a:t>
            </a:r>
            <a:r>
              <a:rPr lang="en-GB" dirty="0"/>
              <a:t>, </a:t>
            </a:r>
            <a:r>
              <a:rPr lang="en-GB" sz="1100" dirty="0" err="1">
                <a:latin typeface="+mn-lt"/>
                <a:ea typeface="+mn-ea"/>
                <a:cs typeface="+mn-cs"/>
                <a:sym typeface="Helvetica Neue"/>
              </a:rPr>
              <a:t>scipy</a:t>
            </a:r>
            <a:r>
              <a:rPr lang="en-GB" dirty="0"/>
              <a:t>, etc.</a:t>
            </a:r>
          </a:p>
          <a:p>
            <a:r>
              <a:rPr lang="en-GB" b="1" dirty="0"/>
              <a:t>Étape 4 – Mettre en œuvre la distribution des voyages (modèle de gravité)</a:t>
            </a:r>
            <a:br>
              <a:rPr lang="en-GB" dirty="0"/>
            </a:br>
            <a:r>
              <a:rPr lang="en-GB" dirty="0"/>
              <a:t>À l'aide de la matrice d'impédance fournie + productions/attractions :</a:t>
            </a:r>
          </a:p>
          <a:p>
            <a:r>
              <a:rPr lang="en-GB" dirty="0"/>
              <a:t>Appliquer la formule</a:t>
            </a:r>
          </a:p>
          <a:p>
            <a:r>
              <a:rPr lang="en-GB" dirty="0"/>
              <a:t>Générer la matrice OD distribuée</a:t>
            </a:r>
          </a:p>
          <a:p>
            <a:r>
              <a:rPr lang="en-GB" dirty="0"/>
              <a:t>Valider les sommes des lignes et des colonnes</a:t>
            </a:r>
          </a:p>
          <a:p>
            <a:r>
              <a:rPr lang="en-GB" b="1" dirty="0"/>
              <a:t>Étape 5 – Mettre en œuvre le choix du mode</a:t>
            </a:r>
            <a:br>
              <a:rPr lang="en-GB" dirty="0"/>
            </a:br>
            <a:r>
              <a:rPr lang="en-GB" dirty="0"/>
              <a:t>Les étudiants utilisent un modèle Logit simplifié pour estimer les parts modales :</a:t>
            </a:r>
          </a:p>
          <a:p>
            <a:r>
              <a:rPr lang="en-GB" dirty="0"/>
              <a:t>Voiture</a:t>
            </a:r>
          </a:p>
          <a:p>
            <a:r>
              <a:rPr lang="en-GB" dirty="0"/>
              <a:t>Transports publics</a:t>
            </a:r>
          </a:p>
          <a:p>
            <a:r>
              <a:rPr lang="en-GB" dirty="0"/>
              <a:t>Marche/vélo</a:t>
            </a:r>
            <a:br>
              <a:rPr lang="en-GB" dirty="0"/>
            </a:br>
            <a:r>
              <a:rPr lang="en-GB" dirty="0"/>
              <a:t>À l'aide d'exemples de valeurs d'utilité.</a:t>
            </a:r>
          </a:p>
          <a:p>
            <a:r>
              <a:rPr lang="en-GB" b="1" dirty="0"/>
              <a:t>Étape 6 – Mise en œuvre de l'attribution d'itinéraire (chemin le plus court)</a:t>
            </a:r>
            <a:br>
              <a:rPr lang="en-GB" dirty="0"/>
            </a:br>
            <a:r>
              <a:rPr lang="en-GB" dirty="0"/>
              <a:t>À l'aide de l'algorithme de Dijkstra via </a:t>
            </a:r>
            <a:r>
              <a:rPr lang="en-GB" dirty="0" err="1"/>
              <a:t>NetworkX </a:t>
            </a:r>
            <a:r>
              <a:rPr lang="en-GB" dirty="0"/>
              <a:t>:</a:t>
            </a:r>
          </a:p>
          <a:p>
            <a:r>
              <a:rPr lang="en-GB" dirty="0"/>
              <a:t>Construire un graphe à partir des données de liaison</a:t>
            </a:r>
          </a:p>
          <a:p>
            <a:r>
              <a:rPr lang="en-GB" dirty="0"/>
              <a:t>Calculer les chemins les plus courts</a:t>
            </a:r>
          </a:p>
          <a:p>
            <a:r>
              <a:rPr lang="en-GB" dirty="0"/>
              <a:t>Attribuer les trajets OD aux chemins</a:t>
            </a:r>
          </a:p>
          <a:p>
            <a:r>
              <a:rPr lang="en-GB" dirty="0"/>
              <a:t>Générer les volumes de liaison</a:t>
            </a:r>
          </a:p>
          <a:p>
            <a:r>
              <a:rPr lang="en-GB" b="1" dirty="0"/>
              <a:t>Étape 7 – Visualiser et </a:t>
            </a:r>
            <a:r>
              <a:rPr lang="en-GB" b="1" dirty="0" err="1"/>
              <a:t>analyser </a:t>
            </a:r>
            <a:r>
              <a:rPr lang="en-GB" b="1" dirty="0"/>
              <a:t>les résultats</a:t>
            </a:r>
            <a:br>
              <a:rPr lang="en-GB" dirty="0"/>
            </a:br>
            <a:r>
              <a:rPr lang="en-GB" dirty="0"/>
              <a:t>Visuels recommandés :</a:t>
            </a:r>
          </a:p>
          <a:p>
            <a:r>
              <a:rPr lang="en-GB" dirty="0"/>
              <a:t>Carte thermique de distribution</a:t>
            </a:r>
          </a:p>
          <a:p>
            <a:r>
              <a:rPr lang="en-GB" dirty="0"/>
              <a:t>Diagramme à barres de répartition modale</a:t>
            </a:r>
          </a:p>
          <a:p>
            <a:r>
              <a:rPr lang="en-GB" dirty="0"/>
              <a:t>Réseau avec volumes attribués</a:t>
            </a:r>
          </a:p>
          <a:p>
            <a:r>
              <a:rPr lang="en-GB" dirty="0"/>
              <a:t>Différence entre la base et le scénario (facultatif)</a:t>
            </a:r>
          </a:p>
          <a:p>
            <a:r>
              <a:rPr lang="en-GB" b="1" dirty="0"/>
              <a:t>Étape 8 – Enregistrer le notebook final</a:t>
            </a:r>
            <a:br>
              <a:rPr lang="en-GB" dirty="0"/>
            </a:br>
            <a:r>
              <a:rPr lang="en-GB" dirty="0"/>
              <a:t>Les étudiants téléchargent/exportent le fichier </a:t>
            </a:r>
            <a:r>
              <a:rPr lang="en-GB" sz="1100" dirty="0">
                <a:latin typeface="+mn-lt"/>
                <a:ea typeface="+mn-ea"/>
                <a:cs typeface="+mn-cs"/>
                <a:sym typeface="Helvetica Neue"/>
              </a:rPr>
              <a:t>.</a:t>
            </a:r>
            <a:r>
              <a:rPr lang="en-GB" sz="1100" dirty="0" err="1">
                <a:latin typeface="+mn-lt"/>
                <a:ea typeface="+mn-ea"/>
                <a:cs typeface="+mn-cs"/>
                <a:sym typeface="Helvetica Neue"/>
              </a:rPr>
              <a:t>ipynb </a:t>
            </a:r>
            <a:r>
              <a:rPr lang="en-GB" dirty="0"/>
              <a:t>pour le soumettre.</a:t>
            </a:r>
          </a:p>
        </p:txBody>
      </p:sp>
    </p:spTree>
    <p:extLst>
      <p:ext uri="{BB962C8B-B14F-4D97-AF65-F5344CB8AC3E}">
        <p14:creationId xmlns:p14="http://schemas.microsoft.com/office/powerpoint/2010/main" val="116633653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395374-4A6D-5FE9-F14E-7BCC3FE27F0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9C9D045-894A-C2C0-DB53-8E3EC4583A0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E3B1042-83FE-4DB5-599D-92759EDDD5C6}"/>
              </a:ext>
            </a:extLst>
          </p:cNvPr>
          <p:cNvSpPr>
            <a:spLocks noGrp="1"/>
          </p:cNvSpPr>
          <p:nvPr>
            <p:ph type="body" idx="1"/>
          </p:nvPr>
        </p:nvSpPr>
        <p:spPr/>
        <p:txBody>
          <a:bodyPr/>
          <a:lstStyle/>
          <a:p>
            <a:pPr marL="0" marR="0" lvl="0" indent="0" defTabSz="228589" eaLnBrk="1" fontAlgn="auto" latinLnBrk="0" hangingPunct="1">
              <a:lnSpc>
                <a:spcPct val="117999"/>
              </a:lnSpc>
              <a:spcBef>
                <a:spcPts val="0"/>
              </a:spcBef>
              <a:spcAft>
                <a:spcPts val="0"/>
              </a:spcAft>
              <a:buClrTx/>
              <a:buSzTx/>
              <a:buFontTx/>
              <a:buNone/>
              <a:tabLst/>
              <a:defRPr/>
            </a:pPr>
            <a:r>
              <a:rPr lang="en-GB" dirty="0"/>
              <a:t># Anglais</a:t>
            </a:r>
          </a:p>
          <a:p>
            <a:r>
              <a:rPr lang="en-GB" b="1" dirty="0"/>
              <a:t>Étape 1 – Télécharger le notebook Python fourni</a:t>
            </a:r>
            <a:br>
              <a:rPr lang="en-GB" dirty="0"/>
            </a:br>
            <a:r>
              <a:rPr lang="en-GB" dirty="0"/>
              <a:t>Les étudiants obtiennent le fichier de démarrage qui comprend les blocs de chargement des données et la structure de base.</a:t>
            </a:r>
          </a:p>
          <a:p>
            <a:r>
              <a:rPr lang="en-GB" b="1" dirty="0"/>
              <a:t>Étape 2 – Téléchargez le notebook sur Google Colab</a:t>
            </a:r>
            <a:br>
              <a:rPr lang="en-GB" dirty="0"/>
            </a:br>
            <a:r>
              <a:rPr lang="en-GB" dirty="0"/>
              <a:t>Ils ouvrent le notebook dans un environnement où tous les paquets Python requis sont préinstallés.</a:t>
            </a:r>
          </a:p>
          <a:p>
            <a:r>
              <a:rPr lang="en-GB" b="1" dirty="0"/>
              <a:t>Étape 3 – Importer les bibliothèques Python</a:t>
            </a:r>
            <a:br>
              <a:rPr lang="en-GB" dirty="0"/>
            </a:br>
            <a:r>
              <a:rPr lang="en-GB" dirty="0"/>
              <a:t>Packages courants :</a:t>
            </a:r>
            <a:br>
              <a:rPr lang="en-GB" dirty="0"/>
            </a:br>
            <a:r>
              <a:rPr lang="en-GB" sz="1100" dirty="0">
                <a:latin typeface="+mn-lt"/>
                <a:ea typeface="+mn-ea"/>
                <a:cs typeface="+mn-cs"/>
                <a:sym typeface="Helvetica Neue"/>
              </a:rPr>
              <a:t>pandas</a:t>
            </a:r>
            <a:r>
              <a:rPr lang="en-GB" dirty="0"/>
              <a:t>, </a:t>
            </a:r>
            <a:r>
              <a:rPr lang="en-GB" sz="1100" dirty="0" err="1">
                <a:latin typeface="+mn-lt"/>
                <a:ea typeface="+mn-ea"/>
                <a:cs typeface="+mn-cs"/>
                <a:sym typeface="Helvetica Neue"/>
              </a:rPr>
              <a:t>numpy</a:t>
            </a:r>
            <a:r>
              <a:rPr lang="en-GB" dirty="0"/>
              <a:t>, </a:t>
            </a:r>
            <a:r>
              <a:rPr lang="en-GB" sz="1100" dirty="0">
                <a:latin typeface="+mn-lt"/>
                <a:ea typeface="+mn-ea"/>
                <a:cs typeface="+mn-cs"/>
                <a:sym typeface="Helvetica Neue"/>
              </a:rPr>
              <a:t>matplotlib</a:t>
            </a:r>
            <a:r>
              <a:rPr lang="en-GB" dirty="0"/>
              <a:t>, </a:t>
            </a:r>
            <a:r>
              <a:rPr lang="en-GB" sz="1100" dirty="0" err="1">
                <a:latin typeface="+mn-lt"/>
                <a:ea typeface="+mn-ea"/>
                <a:cs typeface="+mn-cs"/>
                <a:sym typeface="Helvetica Neue"/>
              </a:rPr>
              <a:t>networkx</a:t>
            </a:r>
            <a:r>
              <a:rPr lang="en-GB" dirty="0"/>
              <a:t>, </a:t>
            </a:r>
            <a:r>
              <a:rPr lang="en-GB" sz="1100" dirty="0" err="1">
                <a:latin typeface="+mn-lt"/>
                <a:ea typeface="+mn-ea"/>
                <a:cs typeface="+mn-cs"/>
                <a:sym typeface="Helvetica Neue"/>
              </a:rPr>
              <a:t>scipy</a:t>
            </a:r>
            <a:r>
              <a:rPr lang="en-GB" dirty="0"/>
              <a:t>, etc.</a:t>
            </a:r>
          </a:p>
          <a:p>
            <a:r>
              <a:rPr lang="en-GB" b="1" dirty="0"/>
              <a:t>Étape 4 – Mettre en œuvre la distribution des voyages (modèle de gravité)</a:t>
            </a:r>
            <a:br>
              <a:rPr lang="en-GB" dirty="0"/>
            </a:br>
            <a:r>
              <a:rPr lang="en-GB" dirty="0"/>
              <a:t>À l'aide de la matrice d'impédance fournie + productions/attractions :</a:t>
            </a:r>
          </a:p>
          <a:p>
            <a:r>
              <a:rPr lang="en-GB" dirty="0"/>
              <a:t>Appliquer la formule</a:t>
            </a:r>
          </a:p>
          <a:p>
            <a:r>
              <a:rPr lang="en-GB" dirty="0"/>
              <a:t>Générer la matrice OD distribuée</a:t>
            </a:r>
          </a:p>
          <a:p>
            <a:r>
              <a:rPr lang="en-GB" dirty="0"/>
              <a:t>Valider les sommes des lignes et des colonnes</a:t>
            </a:r>
          </a:p>
          <a:p>
            <a:r>
              <a:rPr lang="en-GB" b="1" dirty="0"/>
              <a:t>Étape 5 – Mise en œuvre du choix du mode</a:t>
            </a:r>
            <a:br>
              <a:rPr lang="en-GB" dirty="0"/>
            </a:br>
            <a:r>
              <a:rPr lang="en-GB" dirty="0"/>
              <a:t>Les étudiants utilisent un modèle Logit simplifié pour estimer les parts modales :</a:t>
            </a:r>
          </a:p>
          <a:p>
            <a:r>
              <a:rPr lang="en-GB" dirty="0"/>
              <a:t>Voiture</a:t>
            </a:r>
          </a:p>
          <a:p>
            <a:r>
              <a:rPr lang="en-GB" dirty="0"/>
              <a:t>Transports publics</a:t>
            </a:r>
          </a:p>
          <a:p>
            <a:r>
              <a:rPr lang="en-GB" dirty="0"/>
              <a:t>Marche/vélo</a:t>
            </a:r>
            <a:br>
              <a:rPr lang="en-GB" dirty="0"/>
            </a:br>
            <a:r>
              <a:rPr lang="en-GB" dirty="0"/>
              <a:t>À l'aide d'exemples de valeurs d'utilité.</a:t>
            </a:r>
          </a:p>
          <a:p>
            <a:r>
              <a:rPr lang="en-GB" b="1" dirty="0"/>
              <a:t>Étape 6 – Mise en œuvre de l'attribution d'itinéraire (chemin le plus court)</a:t>
            </a:r>
            <a:br>
              <a:rPr lang="en-GB" dirty="0"/>
            </a:br>
            <a:r>
              <a:rPr lang="en-GB" dirty="0"/>
              <a:t>À l'aide de l'algorithme de Dijkstra via </a:t>
            </a:r>
            <a:r>
              <a:rPr lang="en-GB" dirty="0" err="1"/>
              <a:t>NetworkX </a:t>
            </a:r>
            <a:r>
              <a:rPr lang="en-GB" dirty="0"/>
              <a:t>:</a:t>
            </a:r>
          </a:p>
          <a:p>
            <a:r>
              <a:rPr lang="en-GB" dirty="0"/>
              <a:t>Construire un graphe à partir des données de liaison</a:t>
            </a:r>
          </a:p>
          <a:p>
            <a:r>
              <a:rPr lang="en-GB" dirty="0"/>
              <a:t>Calculer les chemins les plus courts</a:t>
            </a:r>
          </a:p>
          <a:p>
            <a:r>
              <a:rPr lang="en-GB" dirty="0"/>
              <a:t>Attribuer les trajets OD aux chemins</a:t>
            </a:r>
          </a:p>
          <a:p>
            <a:r>
              <a:rPr lang="en-GB" dirty="0"/>
              <a:t>Générer les volumes de liaison</a:t>
            </a:r>
          </a:p>
          <a:p>
            <a:r>
              <a:rPr lang="en-GB" b="1" dirty="0"/>
              <a:t>Étape 7 – Visualiser et </a:t>
            </a:r>
            <a:r>
              <a:rPr lang="en-GB" b="1" dirty="0" err="1"/>
              <a:t>analyser </a:t>
            </a:r>
            <a:r>
              <a:rPr lang="en-GB" b="1" dirty="0"/>
              <a:t>les résultats</a:t>
            </a:r>
            <a:br>
              <a:rPr lang="en-GB" dirty="0"/>
            </a:br>
            <a:r>
              <a:rPr lang="en-GB" dirty="0"/>
              <a:t>Visuels recommandés :</a:t>
            </a:r>
          </a:p>
          <a:p>
            <a:r>
              <a:rPr lang="en-GB" dirty="0"/>
              <a:t>Carte thermique de distribution</a:t>
            </a:r>
          </a:p>
          <a:p>
            <a:r>
              <a:rPr lang="en-GB" dirty="0"/>
              <a:t>Diagramme à barres de répartition modale</a:t>
            </a:r>
          </a:p>
          <a:p>
            <a:r>
              <a:rPr lang="en-GB" dirty="0"/>
              <a:t>Réseau avec volumes attribués</a:t>
            </a:r>
          </a:p>
          <a:p>
            <a:r>
              <a:rPr lang="en-GB" dirty="0"/>
              <a:t>Différence entre la base et le scénario (facultatif)</a:t>
            </a:r>
          </a:p>
          <a:p>
            <a:r>
              <a:rPr lang="en-GB" b="1" dirty="0"/>
              <a:t>Étape 8 – Enregistrer le notebook final</a:t>
            </a:r>
            <a:br>
              <a:rPr lang="en-GB" dirty="0"/>
            </a:br>
            <a:r>
              <a:rPr lang="en-GB" dirty="0"/>
              <a:t>Les étudiants téléchargent/exportent le fichier </a:t>
            </a:r>
            <a:r>
              <a:rPr lang="en-GB" sz="1100" dirty="0">
                <a:latin typeface="+mn-lt"/>
                <a:ea typeface="+mn-ea"/>
                <a:cs typeface="+mn-cs"/>
                <a:sym typeface="Helvetica Neue"/>
              </a:rPr>
              <a:t>.</a:t>
            </a:r>
            <a:r>
              <a:rPr lang="en-GB" sz="1100" dirty="0" err="1">
                <a:latin typeface="+mn-lt"/>
                <a:ea typeface="+mn-ea"/>
                <a:cs typeface="+mn-cs"/>
                <a:sym typeface="Helvetica Neue"/>
              </a:rPr>
              <a:t>ipynb </a:t>
            </a:r>
            <a:r>
              <a:rPr lang="en-GB" dirty="0"/>
              <a:t>pour le soumettre.</a:t>
            </a:r>
          </a:p>
        </p:txBody>
      </p:sp>
    </p:spTree>
    <p:extLst>
      <p:ext uri="{BB962C8B-B14F-4D97-AF65-F5344CB8AC3E}">
        <p14:creationId xmlns:p14="http://schemas.microsoft.com/office/powerpoint/2010/main" val="210849338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FA6115-F5EC-5FC2-22F9-BD0092E372F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B75E1B4-C327-C8D7-8DF1-E330998FD0B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4DE1893-72F7-9399-3417-321ED551DF8C}"/>
              </a:ext>
            </a:extLst>
          </p:cNvPr>
          <p:cNvSpPr>
            <a:spLocks noGrp="1"/>
          </p:cNvSpPr>
          <p:nvPr>
            <p:ph type="body" idx="1"/>
          </p:nvPr>
        </p:nvSpPr>
        <p:spPr/>
        <p:txBody>
          <a:bodyPr/>
          <a:lstStyle/>
          <a:p>
            <a:pPr marL="0" marR="0" lvl="0" indent="0" defTabSz="228589" eaLnBrk="1" fontAlgn="auto" latinLnBrk="0" hangingPunct="1">
              <a:lnSpc>
                <a:spcPct val="117999"/>
              </a:lnSpc>
              <a:spcBef>
                <a:spcPts val="0"/>
              </a:spcBef>
              <a:spcAft>
                <a:spcPts val="0"/>
              </a:spcAft>
              <a:buClrTx/>
              <a:buSzTx/>
              <a:buFontTx/>
              <a:buNone/>
              <a:tabLst/>
              <a:defRPr/>
            </a:pPr>
            <a:r>
              <a:rPr lang="en-GB" dirty="0"/>
              <a:t># Anglais</a:t>
            </a:r>
          </a:p>
          <a:p>
            <a:r>
              <a:rPr lang="en-GB" dirty="0"/>
              <a:t>Dans ce laboratoire, nous explorerons les techniques de prétraitement des données qui sont essentielles pour préparer les ensembles de données brutes de transport ou tabulaires en vue de leur analyse. Vous apprendrez à nettoyer, normaliser et visualiser des ensembles de données réels à l'aide de Python et de Google </a:t>
            </a:r>
            <a:r>
              <a:rPr lang="en-GB" dirty="0" err="1"/>
              <a:t>Colab</a:t>
            </a:r>
            <a:r>
              <a:rPr lang="en-GB" dirty="0"/>
              <a:t>.</a:t>
            </a:r>
          </a:p>
          <a:p>
            <a:r>
              <a:rPr lang="en-GB" dirty="0"/>
              <a:t>Ce laboratoire comprend 8 sections principales et il vous faudra environ</a:t>
            </a:r>
            <a:r>
              <a:rPr lang="en-GB" b="1" strike="sngStrike" dirty="0"/>
              <a:t> 135 minutes </a:t>
            </a:r>
            <a:r>
              <a:rPr lang="en-GB" dirty="0"/>
              <a:t>pour réaliser toutes les activités.</a:t>
            </a:r>
          </a:p>
          <a:p>
            <a:br>
              <a:rPr lang="en-GB" dirty="0"/>
            </a:br>
            <a:br>
              <a:rPr lang="en-GB" dirty="0"/>
            </a:br>
            <a:r>
              <a:rPr lang="en-GB" dirty="0"/>
              <a:t># Français</a:t>
            </a:r>
          </a:p>
          <a:p>
            <a:endParaRPr lang="fr-FR" dirty="0"/>
          </a:p>
        </p:txBody>
      </p:sp>
    </p:spTree>
    <p:extLst>
      <p:ext uri="{BB962C8B-B14F-4D97-AF65-F5344CB8AC3E}">
        <p14:creationId xmlns:p14="http://schemas.microsoft.com/office/powerpoint/2010/main" val="1793756145"/>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443BEF-8BD4-8359-7B1B-8B68C79F27B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18BE837-E92D-408B-F8C4-575EF393826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98E0A05-1F7F-F765-AF8B-C8A9AAD01067}"/>
              </a:ext>
            </a:extLst>
          </p:cNvPr>
          <p:cNvSpPr>
            <a:spLocks noGrp="1"/>
          </p:cNvSpPr>
          <p:nvPr>
            <p:ph type="body" idx="1"/>
          </p:nvPr>
        </p:nvSpPr>
        <p:spPr/>
        <p:txBody>
          <a:bodyPr/>
          <a:lstStyle/>
          <a:p>
            <a:pPr marL="0" marR="0" lvl="0" indent="0" defTabSz="228589" eaLnBrk="1" fontAlgn="auto" latinLnBrk="0" hangingPunct="1">
              <a:lnSpc>
                <a:spcPct val="117999"/>
              </a:lnSpc>
              <a:spcBef>
                <a:spcPts val="0"/>
              </a:spcBef>
              <a:spcAft>
                <a:spcPts val="0"/>
              </a:spcAft>
              <a:buClrTx/>
              <a:buSzTx/>
              <a:buFontTx/>
              <a:buNone/>
              <a:tabLst/>
              <a:defRPr/>
            </a:pPr>
            <a:r>
              <a:rPr lang="en-GB" dirty="0"/>
              <a:t># Anglais</a:t>
            </a:r>
          </a:p>
          <a:p>
            <a:r>
              <a:rPr lang="en-GB" b="1" dirty="0"/>
              <a:t>Étape 1 – Téléchargez le notebook Python fourni</a:t>
            </a:r>
            <a:br>
              <a:rPr lang="en-GB" dirty="0"/>
            </a:br>
            <a:r>
              <a:rPr lang="en-GB" dirty="0"/>
              <a:t>Les étudiants obtiennent le fichier de démarrage qui comprend les blocs de chargement des données et la structure de base.</a:t>
            </a:r>
          </a:p>
          <a:p>
            <a:r>
              <a:rPr lang="en-GB" b="1" dirty="0"/>
              <a:t>Étape 2 – Télécharger le notebook sur Google Colab</a:t>
            </a:r>
            <a:br>
              <a:rPr lang="en-GB" dirty="0"/>
            </a:br>
            <a:r>
              <a:rPr lang="en-GB" dirty="0"/>
              <a:t>Ils ouvrent le notebook dans un environnement où tous les paquets Python requis sont préinstallés.</a:t>
            </a:r>
          </a:p>
          <a:p>
            <a:r>
              <a:rPr lang="en-GB" b="1" dirty="0"/>
              <a:t>Étape 3 – Importer les bibliothèques Python</a:t>
            </a:r>
            <a:br>
              <a:rPr lang="en-GB" dirty="0"/>
            </a:br>
            <a:r>
              <a:rPr lang="en-GB" dirty="0"/>
              <a:t>Packages courants :</a:t>
            </a:r>
            <a:br>
              <a:rPr lang="en-GB" dirty="0"/>
            </a:br>
            <a:r>
              <a:rPr lang="en-GB" sz="1100" dirty="0">
                <a:latin typeface="+mn-lt"/>
                <a:ea typeface="+mn-ea"/>
                <a:cs typeface="+mn-cs"/>
                <a:sym typeface="Helvetica Neue"/>
              </a:rPr>
              <a:t>pandas</a:t>
            </a:r>
            <a:r>
              <a:rPr lang="en-GB" dirty="0"/>
              <a:t>, </a:t>
            </a:r>
            <a:r>
              <a:rPr lang="en-GB" sz="1100" dirty="0" err="1">
                <a:latin typeface="+mn-lt"/>
                <a:ea typeface="+mn-ea"/>
                <a:cs typeface="+mn-cs"/>
                <a:sym typeface="Helvetica Neue"/>
              </a:rPr>
              <a:t>numpy</a:t>
            </a:r>
            <a:r>
              <a:rPr lang="en-GB" dirty="0"/>
              <a:t>, </a:t>
            </a:r>
            <a:r>
              <a:rPr lang="en-GB" sz="1100" dirty="0">
                <a:latin typeface="+mn-lt"/>
                <a:ea typeface="+mn-ea"/>
                <a:cs typeface="+mn-cs"/>
                <a:sym typeface="Helvetica Neue"/>
              </a:rPr>
              <a:t>matplotlib</a:t>
            </a:r>
            <a:r>
              <a:rPr lang="en-GB" dirty="0"/>
              <a:t>, </a:t>
            </a:r>
            <a:r>
              <a:rPr lang="en-GB" sz="1100" dirty="0" err="1">
                <a:latin typeface="+mn-lt"/>
                <a:ea typeface="+mn-ea"/>
                <a:cs typeface="+mn-cs"/>
                <a:sym typeface="Helvetica Neue"/>
              </a:rPr>
              <a:t>networkx</a:t>
            </a:r>
            <a:r>
              <a:rPr lang="en-GB" dirty="0"/>
              <a:t>, </a:t>
            </a:r>
            <a:r>
              <a:rPr lang="en-GB" sz="1100" dirty="0" err="1">
                <a:latin typeface="+mn-lt"/>
                <a:ea typeface="+mn-ea"/>
                <a:cs typeface="+mn-cs"/>
                <a:sym typeface="Helvetica Neue"/>
              </a:rPr>
              <a:t>scipy</a:t>
            </a:r>
            <a:r>
              <a:rPr lang="en-GB" dirty="0"/>
              <a:t>, etc.</a:t>
            </a:r>
          </a:p>
          <a:p>
            <a:r>
              <a:rPr lang="en-GB" b="1" dirty="0"/>
              <a:t>Étape 4 – Mettre en œuvre la distribution des voyages (modèle de gravité)</a:t>
            </a:r>
            <a:br>
              <a:rPr lang="en-GB" dirty="0"/>
            </a:br>
            <a:r>
              <a:rPr lang="en-GB" dirty="0"/>
              <a:t>À l'aide de la matrice d'impédance fournie + productions/attractions :</a:t>
            </a:r>
          </a:p>
          <a:p>
            <a:r>
              <a:rPr lang="en-GB" dirty="0"/>
              <a:t>Appliquer la formule</a:t>
            </a:r>
          </a:p>
          <a:p>
            <a:r>
              <a:rPr lang="en-GB" dirty="0"/>
              <a:t>Générer la matrice OD distribuée</a:t>
            </a:r>
          </a:p>
          <a:p>
            <a:r>
              <a:rPr lang="en-GB" dirty="0"/>
              <a:t>Valider les sommes des lignes et des colonnes</a:t>
            </a:r>
          </a:p>
          <a:p>
            <a:r>
              <a:rPr lang="en-GB" b="1" dirty="0"/>
              <a:t>Étape 5 – Mise en œuvre du choix du mode</a:t>
            </a:r>
            <a:br>
              <a:rPr lang="en-GB" dirty="0"/>
            </a:br>
            <a:r>
              <a:rPr lang="en-GB" dirty="0"/>
              <a:t>Les étudiants utilisent un modèle Logit simplifié pour estimer les parts modales :</a:t>
            </a:r>
          </a:p>
          <a:p>
            <a:r>
              <a:rPr lang="en-GB" dirty="0"/>
              <a:t>Voiture</a:t>
            </a:r>
          </a:p>
          <a:p>
            <a:r>
              <a:rPr lang="en-GB" dirty="0"/>
              <a:t>Transports publics</a:t>
            </a:r>
          </a:p>
          <a:p>
            <a:r>
              <a:rPr lang="en-GB" dirty="0"/>
              <a:t>Marche/vélo</a:t>
            </a:r>
            <a:br>
              <a:rPr lang="en-GB" dirty="0"/>
            </a:br>
            <a:r>
              <a:rPr lang="en-GB" dirty="0"/>
              <a:t>À l'aide d'exemples de valeurs d'utilité.</a:t>
            </a:r>
          </a:p>
          <a:p>
            <a:r>
              <a:rPr lang="en-GB" b="1" dirty="0"/>
              <a:t>Étape 6 – Mise en œuvre de l'attribution d'itinéraire (chemin le plus court)</a:t>
            </a:r>
            <a:br>
              <a:rPr lang="en-GB" dirty="0"/>
            </a:br>
            <a:r>
              <a:rPr lang="en-GB" dirty="0"/>
              <a:t>À l'aide de l'algorithme de Dijkstra via </a:t>
            </a:r>
            <a:r>
              <a:rPr lang="en-GB" dirty="0" err="1"/>
              <a:t>NetworkX </a:t>
            </a:r>
            <a:r>
              <a:rPr lang="en-GB" dirty="0"/>
              <a:t>:</a:t>
            </a:r>
          </a:p>
          <a:p>
            <a:r>
              <a:rPr lang="en-GB" dirty="0"/>
              <a:t>Construire un graphe à partir des données de liaison</a:t>
            </a:r>
          </a:p>
          <a:p>
            <a:r>
              <a:rPr lang="en-GB" dirty="0"/>
              <a:t>Calculer les chemins les plus courts</a:t>
            </a:r>
          </a:p>
          <a:p>
            <a:r>
              <a:rPr lang="en-GB" dirty="0"/>
              <a:t>Attribuer les trajets OD aux chemins</a:t>
            </a:r>
          </a:p>
          <a:p>
            <a:r>
              <a:rPr lang="en-GB" dirty="0"/>
              <a:t>Générer les volumes de liaison</a:t>
            </a:r>
          </a:p>
          <a:p>
            <a:r>
              <a:rPr lang="en-GB" b="1" dirty="0"/>
              <a:t>Étape 7 – Visualiser et </a:t>
            </a:r>
            <a:r>
              <a:rPr lang="en-GB" b="1" dirty="0" err="1"/>
              <a:t>analyser </a:t>
            </a:r>
            <a:r>
              <a:rPr lang="en-GB" b="1" dirty="0"/>
              <a:t>les résultats</a:t>
            </a:r>
            <a:br>
              <a:rPr lang="en-GB" dirty="0"/>
            </a:br>
            <a:r>
              <a:rPr lang="en-GB" dirty="0"/>
              <a:t>Visuels recommandés :</a:t>
            </a:r>
          </a:p>
          <a:p>
            <a:r>
              <a:rPr lang="en-GB" dirty="0"/>
              <a:t>Carte thermique de distribution</a:t>
            </a:r>
          </a:p>
          <a:p>
            <a:r>
              <a:rPr lang="en-GB" dirty="0"/>
              <a:t>Diagramme à barres de répartition modale</a:t>
            </a:r>
          </a:p>
          <a:p>
            <a:r>
              <a:rPr lang="en-GB" dirty="0"/>
              <a:t>Réseau avec volumes attribués</a:t>
            </a:r>
          </a:p>
          <a:p>
            <a:r>
              <a:rPr lang="en-GB" dirty="0"/>
              <a:t>Différence entre la base et le scénario (facultatif)</a:t>
            </a:r>
          </a:p>
          <a:p>
            <a:r>
              <a:rPr lang="en-GB" b="1" dirty="0"/>
              <a:t>Étape 8 – Enregistrer le notebook final</a:t>
            </a:r>
            <a:br>
              <a:rPr lang="en-GB" dirty="0"/>
            </a:br>
            <a:r>
              <a:rPr lang="en-GB" dirty="0"/>
              <a:t>Les étudiants téléchargent/exportent le fichier </a:t>
            </a:r>
            <a:r>
              <a:rPr lang="en-GB" sz="1100" dirty="0">
                <a:latin typeface="+mn-lt"/>
                <a:ea typeface="+mn-ea"/>
                <a:cs typeface="+mn-cs"/>
                <a:sym typeface="Helvetica Neue"/>
              </a:rPr>
              <a:t>.</a:t>
            </a:r>
            <a:r>
              <a:rPr lang="en-GB" sz="1100" dirty="0" err="1">
                <a:latin typeface="+mn-lt"/>
                <a:ea typeface="+mn-ea"/>
                <a:cs typeface="+mn-cs"/>
                <a:sym typeface="Helvetica Neue"/>
              </a:rPr>
              <a:t>ipynb </a:t>
            </a:r>
            <a:r>
              <a:rPr lang="en-GB" dirty="0"/>
              <a:t>pour le soumettre.</a:t>
            </a:r>
          </a:p>
        </p:txBody>
      </p:sp>
    </p:spTree>
    <p:extLst>
      <p:ext uri="{BB962C8B-B14F-4D97-AF65-F5344CB8AC3E}">
        <p14:creationId xmlns:p14="http://schemas.microsoft.com/office/powerpoint/2010/main" val="1462300642"/>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0685EC-3B9E-2BE3-4220-C6FFE8D2F5C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4619779-CF87-303F-3804-571AFFA4C14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E7EEEC1-953F-C9B5-420A-B78CE5BDB341}"/>
              </a:ext>
            </a:extLst>
          </p:cNvPr>
          <p:cNvSpPr>
            <a:spLocks noGrp="1"/>
          </p:cNvSpPr>
          <p:nvPr>
            <p:ph type="body" idx="1"/>
          </p:nvPr>
        </p:nvSpPr>
        <p:spPr/>
        <p:txBody>
          <a:bodyPr/>
          <a:lstStyle/>
          <a:p>
            <a:pPr marL="0" marR="0" lvl="0" indent="0" defTabSz="228589" eaLnBrk="1" fontAlgn="auto" latinLnBrk="0" hangingPunct="1">
              <a:lnSpc>
                <a:spcPct val="117999"/>
              </a:lnSpc>
              <a:spcBef>
                <a:spcPts val="0"/>
              </a:spcBef>
              <a:spcAft>
                <a:spcPts val="0"/>
              </a:spcAft>
              <a:buClrTx/>
              <a:buSzTx/>
              <a:buFontTx/>
              <a:buNone/>
              <a:tabLst/>
              <a:defRPr/>
            </a:pPr>
            <a:r>
              <a:rPr lang="en-GB" dirty="0"/>
              <a:t># Anglais</a:t>
            </a:r>
          </a:p>
          <a:p>
            <a:r>
              <a:rPr lang="en-GB" b="1" dirty="0"/>
              <a:t>Étape 1 – Télécharger le notebook Python fourni</a:t>
            </a:r>
            <a:br>
              <a:rPr lang="en-GB" dirty="0"/>
            </a:br>
            <a:r>
              <a:rPr lang="en-GB" dirty="0"/>
              <a:t>Les étudiants obtiennent le fichier de démarrage qui comprend les blocs de chargement des données et la structure de base.</a:t>
            </a:r>
          </a:p>
          <a:p>
            <a:r>
              <a:rPr lang="en-GB" b="1" dirty="0"/>
              <a:t>Étape 2 – Télécharger le notebook sur Google Colab</a:t>
            </a:r>
            <a:br>
              <a:rPr lang="en-GB" dirty="0"/>
            </a:br>
            <a:r>
              <a:rPr lang="en-GB" dirty="0"/>
              <a:t>Ils ouvrent le notebook dans un environnement où tous les paquets Python requis sont préinstallés.</a:t>
            </a:r>
          </a:p>
          <a:p>
            <a:r>
              <a:rPr lang="en-GB" b="1" dirty="0"/>
              <a:t>Étape 3 – Importer les bibliothèques Python</a:t>
            </a:r>
            <a:br>
              <a:rPr lang="en-GB" dirty="0"/>
            </a:br>
            <a:r>
              <a:rPr lang="en-GB" dirty="0"/>
              <a:t>Packages courants :</a:t>
            </a:r>
            <a:br>
              <a:rPr lang="en-GB" dirty="0"/>
            </a:br>
            <a:r>
              <a:rPr lang="en-GB" sz="1100" dirty="0">
                <a:latin typeface="+mn-lt"/>
                <a:ea typeface="+mn-ea"/>
                <a:cs typeface="+mn-cs"/>
                <a:sym typeface="Helvetica Neue"/>
              </a:rPr>
              <a:t>pandas</a:t>
            </a:r>
            <a:r>
              <a:rPr lang="en-GB" dirty="0"/>
              <a:t>, </a:t>
            </a:r>
            <a:r>
              <a:rPr lang="en-GB" sz="1100" dirty="0" err="1">
                <a:latin typeface="+mn-lt"/>
                <a:ea typeface="+mn-ea"/>
                <a:cs typeface="+mn-cs"/>
                <a:sym typeface="Helvetica Neue"/>
              </a:rPr>
              <a:t>numpy</a:t>
            </a:r>
            <a:r>
              <a:rPr lang="en-GB" dirty="0"/>
              <a:t>, </a:t>
            </a:r>
            <a:r>
              <a:rPr lang="en-GB" sz="1100" dirty="0">
                <a:latin typeface="+mn-lt"/>
                <a:ea typeface="+mn-ea"/>
                <a:cs typeface="+mn-cs"/>
                <a:sym typeface="Helvetica Neue"/>
              </a:rPr>
              <a:t>matplotlib</a:t>
            </a:r>
            <a:r>
              <a:rPr lang="en-GB" dirty="0"/>
              <a:t>, </a:t>
            </a:r>
            <a:r>
              <a:rPr lang="en-GB" sz="1100" dirty="0" err="1">
                <a:latin typeface="+mn-lt"/>
                <a:ea typeface="+mn-ea"/>
                <a:cs typeface="+mn-cs"/>
                <a:sym typeface="Helvetica Neue"/>
              </a:rPr>
              <a:t>networkx</a:t>
            </a:r>
            <a:r>
              <a:rPr lang="en-GB" dirty="0"/>
              <a:t>, </a:t>
            </a:r>
            <a:r>
              <a:rPr lang="en-GB" sz="1100" dirty="0" err="1">
                <a:latin typeface="+mn-lt"/>
                <a:ea typeface="+mn-ea"/>
                <a:cs typeface="+mn-cs"/>
                <a:sym typeface="Helvetica Neue"/>
              </a:rPr>
              <a:t>scipy</a:t>
            </a:r>
            <a:r>
              <a:rPr lang="en-GB" dirty="0"/>
              <a:t>, etc.</a:t>
            </a:r>
          </a:p>
          <a:p>
            <a:r>
              <a:rPr lang="en-GB" b="1" dirty="0"/>
              <a:t>Étape 4 – Mettre en œuvre la distribution des voyages (modèle de gravité)</a:t>
            </a:r>
            <a:br>
              <a:rPr lang="en-GB" dirty="0"/>
            </a:br>
            <a:r>
              <a:rPr lang="en-GB" dirty="0"/>
              <a:t>À l'aide de la matrice d'impédance fournie + productions/attractions :</a:t>
            </a:r>
          </a:p>
          <a:p>
            <a:r>
              <a:rPr lang="en-GB" dirty="0"/>
              <a:t>Appliquer la formule</a:t>
            </a:r>
          </a:p>
          <a:p>
            <a:r>
              <a:rPr lang="en-GB" dirty="0"/>
              <a:t>Générer la matrice OD distribuée</a:t>
            </a:r>
          </a:p>
          <a:p>
            <a:r>
              <a:rPr lang="en-GB" dirty="0"/>
              <a:t>Valider les sommes des lignes et des colonnes</a:t>
            </a:r>
          </a:p>
          <a:p>
            <a:r>
              <a:rPr lang="en-GB" b="1" dirty="0"/>
              <a:t>Étape 5 – Mise en œuvre du choix du mode</a:t>
            </a:r>
            <a:br>
              <a:rPr lang="en-GB" dirty="0"/>
            </a:br>
            <a:r>
              <a:rPr lang="en-GB" dirty="0"/>
              <a:t>Les étudiants utilisent un modèle Logit simplifié pour estimer les parts modales :</a:t>
            </a:r>
          </a:p>
          <a:p>
            <a:r>
              <a:rPr lang="en-GB" dirty="0"/>
              <a:t>Voiture</a:t>
            </a:r>
          </a:p>
          <a:p>
            <a:r>
              <a:rPr lang="en-GB" dirty="0"/>
              <a:t>Transports publics</a:t>
            </a:r>
          </a:p>
          <a:p>
            <a:r>
              <a:rPr lang="en-GB" dirty="0"/>
              <a:t>Marche/vélo</a:t>
            </a:r>
            <a:br>
              <a:rPr lang="en-GB" dirty="0"/>
            </a:br>
            <a:r>
              <a:rPr lang="en-GB" dirty="0"/>
              <a:t>À l'aide d'exemples de valeurs d'utilité.</a:t>
            </a:r>
          </a:p>
          <a:p>
            <a:r>
              <a:rPr lang="en-GB" b="1" dirty="0"/>
              <a:t>Étape 6 – Mise en œuvre de l'attribution d'itinéraire (chemin le plus court)</a:t>
            </a:r>
            <a:br>
              <a:rPr lang="en-GB" dirty="0"/>
            </a:br>
            <a:r>
              <a:rPr lang="en-GB" dirty="0"/>
              <a:t>À l'aide de l'algorithme de Dijkstra via </a:t>
            </a:r>
            <a:r>
              <a:rPr lang="en-GB" dirty="0" err="1"/>
              <a:t>NetworkX </a:t>
            </a:r>
            <a:r>
              <a:rPr lang="en-GB" dirty="0"/>
              <a:t>:</a:t>
            </a:r>
          </a:p>
          <a:p>
            <a:r>
              <a:rPr lang="en-GB" dirty="0"/>
              <a:t>Construire un graphe à partir des données de liaison</a:t>
            </a:r>
          </a:p>
          <a:p>
            <a:r>
              <a:rPr lang="en-GB" dirty="0"/>
              <a:t>Calculer les chemins les plus courts</a:t>
            </a:r>
          </a:p>
          <a:p>
            <a:r>
              <a:rPr lang="en-GB" dirty="0"/>
              <a:t>Attribuer les trajets OD aux chemins</a:t>
            </a:r>
          </a:p>
          <a:p>
            <a:r>
              <a:rPr lang="en-GB" dirty="0"/>
              <a:t>Générer les volumes de liaison</a:t>
            </a:r>
          </a:p>
          <a:p>
            <a:r>
              <a:rPr lang="en-GB" b="1" dirty="0"/>
              <a:t>Étape 7 – Visualiser et </a:t>
            </a:r>
            <a:r>
              <a:rPr lang="en-GB" b="1" dirty="0" err="1"/>
              <a:t>analyser </a:t>
            </a:r>
            <a:r>
              <a:rPr lang="en-GB" b="1" dirty="0"/>
              <a:t>les résultats</a:t>
            </a:r>
            <a:br>
              <a:rPr lang="en-GB" dirty="0"/>
            </a:br>
            <a:r>
              <a:rPr lang="en-GB" dirty="0"/>
              <a:t>Visuels recommandés :</a:t>
            </a:r>
          </a:p>
          <a:p>
            <a:r>
              <a:rPr lang="en-GB" dirty="0"/>
              <a:t>Carte thermique de distribution</a:t>
            </a:r>
          </a:p>
          <a:p>
            <a:r>
              <a:rPr lang="en-GB" dirty="0"/>
              <a:t>Diagramme à barres de répartition modale</a:t>
            </a:r>
          </a:p>
          <a:p>
            <a:r>
              <a:rPr lang="en-GB" dirty="0"/>
              <a:t>Réseau avec volumes attribués</a:t>
            </a:r>
          </a:p>
          <a:p>
            <a:r>
              <a:rPr lang="en-GB" dirty="0"/>
              <a:t>Différence entre la base et le scénario (facultatif)</a:t>
            </a:r>
          </a:p>
          <a:p>
            <a:r>
              <a:rPr lang="en-GB" b="1" dirty="0"/>
              <a:t>Étape 8 – Enregistrer le notebook final</a:t>
            </a:r>
            <a:br>
              <a:rPr lang="en-GB" dirty="0"/>
            </a:br>
            <a:r>
              <a:rPr lang="en-GB" dirty="0"/>
              <a:t>Les étudiants téléchargent/exportent le fichier </a:t>
            </a:r>
            <a:r>
              <a:rPr lang="en-GB" sz="1100" dirty="0">
                <a:latin typeface="+mn-lt"/>
                <a:ea typeface="+mn-ea"/>
                <a:cs typeface="+mn-cs"/>
                <a:sym typeface="Helvetica Neue"/>
              </a:rPr>
              <a:t>.</a:t>
            </a:r>
            <a:r>
              <a:rPr lang="en-GB" sz="1100" dirty="0" err="1">
                <a:latin typeface="+mn-lt"/>
                <a:ea typeface="+mn-ea"/>
                <a:cs typeface="+mn-cs"/>
                <a:sym typeface="Helvetica Neue"/>
              </a:rPr>
              <a:t>ipynb </a:t>
            </a:r>
            <a:r>
              <a:rPr lang="en-GB" dirty="0"/>
              <a:t>pour le soumettre.</a:t>
            </a:r>
          </a:p>
        </p:txBody>
      </p:sp>
    </p:spTree>
    <p:extLst>
      <p:ext uri="{BB962C8B-B14F-4D97-AF65-F5344CB8AC3E}">
        <p14:creationId xmlns:p14="http://schemas.microsoft.com/office/powerpoint/2010/main" val="3621813190"/>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C3A202-0F38-4CFE-AE3D-B984A35651D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BD92C99-0C94-D94A-65EA-C101E2A9450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4048613-A1EA-EE3D-EC83-EAA8810310F0}"/>
              </a:ext>
            </a:extLst>
          </p:cNvPr>
          <p:cNvSpPr>
            <a:spLocks noGrp="1"/>
          </p:cNvSpPr>
          <p:nvPr>
            <p:ph type="body" idx="1"/>
          </p:nvPr>
        </p:nvSpPr>
        <p:spPr/>
        <p:txBody>
          <a:bodyPr/>
          <a:lstStyle/>
          <a:p>
            <a:r>
              <a:rPr lang="en-GB" dirty="0"/>
              <a:t>Dans cette section, nous allons explorer l'une des étapes les plus importantes </a:t>
            </a:r>
            <a:r>
              <a:rPr lang="en-GB" b="1" dirty="0"/>
              <a:t>du prétraitement des données </a:t>
            </a:r>
            <a:r>
              <a:rPr lang="en-GB" dirty="0"/>
              <a:t>dans tout projet d'analyse de données.</a:t>
            </a:r>
          </a:p>
          <a:p>
            <a:endParaRPr lang="en-GB" dirty="0"/>
          </a:p>
          <a:p>
            <a:r>
              <a:rPr lang="en-GB" dirty="0"/>
              <a:t>Que vous travailliez avec des données sur les transports, des analyses commerciales ou des dossiers médicaux, </a:t>
            </a:r>
            <a:r>
              <a:rPr lang="en-GB" b="1" dirty="0"/>
              <a:t>le prétraitement </a:t>
            </a:r>
            <a:r>
              <a:rPr lang="en-GB" dirty="0"/>
              <a:t>permet de transformer des données brutes désordonnées en quelque chose que les machines — et les humains — peuvent comprendre.</a:t>
            </a:r>
          </a:p>
          <a:p>
            <a:endParaRPr lang="en-GB" dirty="0"/>
          </a:p>
          <a:p>
            <a:r>
              <a:rPr lang="en-GB" dirty="0"/>
              <a:t>Passons en revue les techniques essentielles dont vous aurez besoin pour nettoyer et préparer efficacement vos données.</a:t>
            </a:r>
          </a:p>
          <a:p>
            <a:endParaRPr lang="LID4096" dirty="0"/>
          </a:p>
          <a:p>
            <a:endParaRPr lang="LID4096" dirty="0"/>
          </a:p>
        </p:txBody>
      </p:sp>
    </p:spTree>
    <p:extLst>
      <p:ext uri="{BB962C8B-B14F-4D97-AF65-F5344CB8AC3E}">
        <p14:creationId xmlns:p14="http://schemas.microsoft.com/office/powerpoint/2010/main" val="1418264862"/>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0FABBD-3BC8-A3C4-5825-727AAA4E67A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CC0FC1A-0BE6-5B3B-1373-5476655C129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148308A-1911-45A0-624E-4891BA025C67}"/>
              </a:ext>
            </a:extLst>
          </p:cNvPr>
          <p:cNvSpPr>
            <a:spLocks noGrp="1"/>
          </p:cNvSpPr>
          <p:nvPr>
            <p:ph type="body" idx="1"/>
          </p:nvPr>
        </p:nvSpPr>
        <p:spPr/>
        <p:txBody>
          <a:bodyPr/>
          <a:lstStyle/>
          <a:p>
            <a:pPr marL="0" marR="0" lvl="0" indent="0" defTabSz="228589" eaLnBrk="1" fontAlgn="auto" latinLnBrk="0" hangingPunct="1">
              <a:lnSpc>
                <a:spcPct val="117999"/>
              </a:lnSpc>
              <a:spcBef>
                <a:spcPts val="0"/>
              </a:spcBef>
              <a:spcAft>
                <a:spcPts val="0"/>
              </a:spcAft>
              <a:buClrTx/>
              <a:buSzTx/>
              <a:buFontTx/>
              <a:buNone/>
              <a:tabLst/>
              <a:defRPr/>
            </a:pPr>
            <a:r>
              <a:rPr lang="en-GB" dirty="0"/>
              <a:t># Anglais</a:t>
            </a:r>
          </a:p>
          <a:p>
            <a:pPr marL="0" marR="0" lvl="0" indent="0" defTabSz="228589" eaLnBrk="1" fontAlgn="auto" latinLnBrk="0" hangingPunct="1">
              <a:lnSpc>
                <a:spcPct val="117999"/>
              </a:lnSpc>
              <a:spcBef>
                <a:spcPts val="0"/>
              </a:spcBef>
              <a:spcAft>
                <a:spcPts val="0"/>
              </a:spcAft>
              <a:buClrTx/>
              <a:buSzTx/>
              <a:buFontTx/>
              <a:buNone/>
              <a:tabLst/>
              <a:defRPr/>
            </a:pPr>
            <a:r>
              <a:rPr lang="en-GB" dirty="0"/>
              <a:t>Pour mieux comprendre le prétraitement des données, réalisons une autre activité concrète à l'aide de Python. Nous allons exécuter le code étape par étape dans Google </a:t>
            </a:r>
            <a:r>
              <a:rPr lang="en-GB" dirty="0" err="1"/>
              <a:t>Colab </a:t>
            </a:r>
            <a:r>
              <a:rPr lang="en-GB" dirty="0"/>
              <a:t>et voir comment résoudre les problèmes tels que les valeurs manquantes, les doublons et les erreurs de formatage. </a:t>
            </a:r>
            <a:r>
              <a:rPr lang="en-GB"/>
              <a:t>Nous comparerons ensuite les données brutes avec la version nettoyée à l'aide de graphiques.</a:t>
            </a:r>
            <a:endParaRPr lang="LID4096" dirty="0"/>
          </a:p>
        </p:txBody>
      </p:sp>
    </p:spTree>
    <p:extLst>
      <p:ext uri="{BB962C8B-B14F-4D97-AF65-F5344CB8AC3E}">
        <p14:creationId xmlns:p14="http://schemas.microsoft.com/office/powerpoint/2010/main" val="504832214"/>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9CDA2C-0968-41CF-6F6D-C7D318DAFDB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78835BD-958D-76FE-3DBA-98E2913872D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7DB46D3-9F5B-9CBA-4111-656759BADD6C}"/>
              </a:ext>
            </a:extLst>
          </p:cNvPr>
          <p:cNvSpPr>
            <a:spLocks noGrp="1"/>
          </p:cNvSpPr>
          <p:nvPr>
            <p:ph type="body" idx="1"/>
          </p:nvPr>
        </p:nvSpPr>
        <p:spPr/>
        <p:txBody>
          <a:bodyPr/>
          <a:lstStyle/>
          <a:p>
            <a:pPr marL="0" marR="0" lvl="0" indent="0" defTabSz="228589" eaLnBrk="1" fontAlgn="auto" latinLnBrk="0" hangingPunct="1">
              <a:lnSpc>
                <a:spcPct val="117999"/>
              </a:lnSpc>
              <a:spcBef>
                <a:spcPts val="0"/>
              </a:spcBef>
              <a:spcAft>
                <a:spcPts val="0"/>
              </a:spcAft>
              <a:buClrTx/>
              <a:buSzTx/>
              <a:buFontTx/>
              <a:buNone/>
              <a:tabLst/>
              <a:defRPr/>
            </a:pPr>
            <a:r>
              <a:rPr lang="en-GB" dirty="0"/>
              <a:t># Anglais</a:t>
            </a:r>
          </a:p>
          <a:p>
            <a:r>
              <a:rPr lang="en-GB" b="1" dirty="0"/>
              <a:t>Étape 1 – Téléchargez le notebook Python fourni</a:t>
            </a:r>
            <a:br>
              <a:rPr lang="en-GB" dirty="0"/>
            </a:br>
            <a:r>
              <a:rPr lang="en-GB" dirty="0"/>
              <a:t>Les étudiants obtiennent le fichier de démarrage qui comprend les blocs de chargement des données et la structure de base.</a:t>
            </a:r>
          </a:p>
          <a:p>
            <a:r>
              <a:rPr lang="en-GB" b="1" dirty="0"/>
              <a:t>Étape 2 – Télécharger le notebook sur Google Colab</a:t>
            </a:r>
            <a:br>
              <a:rPr lang="en-GB" dirty="0"/>
            </a:br>
            <a:r>
              <a:rPr lang="en-GB" dirty="0"/>
              <a:t>Ils ouvrent le notebook dans un environnement où tous les paquets Python requis sont préinstallés.</a:t>
            </a:r>
          </a:p>
          <a:p>
            <a:r>
              <a:rPr lang="en-GB" b="1" dirty="0"/>
              <a:t>Étape 3 – Importer les bibliothèques Python</a:t>
            </a:r>
            <a:br>
              <a:rPr lang="en-GB" dirty="0"/>
            </a:br>
            <a:r>
              <a:rPr lang="en-GB" dirty="0"/>
              <a:t>Packages courants :</a:t>
            </a:r>
            <a:br>
              <a:rPr lang="en-GB" dirty="0"/>
            </a:br>
            <a:r>
              <a:rPr lang="en-GB" sz="1100" dirty="0">
                <a:latin typeface="+mn-lt"/>
                <a:ea typeface="+mn-ea"/>
                <a:cs typeface="+mn-cs"/>
                <a:sym typeface="Helvetica Neue"/>
              </a:rPr>
              <a:t>pandas</a:t>
            </a:r>
            <a:r>
              <a:rPr lang="en-GB" dirty="0"/>
              <a:t>, </a:t>
            </a:r>
            <a:r>
              <a:rPr lang="en-GB" sz="1100" dirty="0" err="1">
                <a:latin typeface="+mn-lt"/>
                <a:ea typeface="+mn-ea"/>
                <a:cs typeface="+mn-cs"/>
                <a:sym typeface="Helvetica Neue"/>
              </a:rPr>
              <a:t>numpy</a:t>
            </a:r>
            <a:r>
              <a:rPr lang="en-GB" dirty="0"/>
              <a:t>, </a:t>
            </a:r>
            <a:r>
              <a:rPr lang="en-GB" sz="1100" dirty="0">
                <a:latin typeface="+mn-lt"/>
                <a:ea typeface="+mn-ea"/>
                <a:cs typeface="+mn-cs"/>
                <a:sym typeface="Helvetica Neue"/>
              </a:rPr>
              <a:t>matplotlib</a:t>
            </a:r>
            <a:r>
              <a:rPr lang="en-GB" dirty="0"/>
              <a:t>, </a:t>
            </a:r>
            <a:r>
              <a:rPr lang="en-GB" sz="1100" dirty="0" err="1">
                <a:latin typeface="+mn-lt"/>
                <a:ea typeface="+mn-ea"/>
                <a:cs typeface="+mn-cs"/>
                <a:sym typeface="Helvetica Neue"/>
              </a:rPr>
              <a:t>networkx</a:t>
            </a:r>
            <a:r>
              <a:rPr lang="en-GB" dirty="0"/>
              <a:t>, </a:t>
            </a:r>
            <a:r>
              <a:rPr lang="en-GB" sz="1100" dirty="0" err="1">
                <a:latin typeface="+mn-lt"/>
                <a:ea typeface="+mn-ea"/>
                <a:cs typeface="+mn-cs"/>
                <a:sym typeface="Helvetica Neue"/>
              </a:rPr>
              <a:t>scipy</a:t>
            </a:r>
            <a:r>
              <a:rPr lang="en-GB" dirty="0"/>
              <a:t>, etc.</a:t>
            </a:r>
          </a:p>
          <a:p>
            <a:r>
              <a:rPr lang="en-GB" b="1" dirty="0"/>
              <a:t>Étape 4 – Mettre en œuvre la distribution des voyages (modèle de gravité)</a:t>
            </a:r>
            <a:br>
              <a:rPr lang="en-GB" dirty="0"/>
            </a:br>
            <a:r>
              <a:rPr lang="en-GB" dirty="0"/>
              <a:t>À l'aide de la matrice d'impédance fournie + productions/attractions :</a:t>
            </a:r>
          </a:p>
          <a:p>
            <a:r>
              <a:rPr lang="en-GB" dirty="0"/>
              <a:t>Appliquer la formule</a:t>
            </a:r>
          </a:p>
          <a:p>
            <a:r>
              <a:rPr lang="en-GB" dirty="0"/>
              <a:t>Générer la matrice OD distribuée</a:t>
            </a:r>
          </a:p>
          <a:p>
            <a:r>
              <a:rPr lang="en-GB" dirty="0"/>
              <a:t>Valider les sommes des lignes et des colonnes</a:t>
            </a:r>
          </a:p>
          <a:p>
            <a:r>
              <a:rPr lang="en-GB" b="1" dirty="0"/>
              <a:t>Étape 5 – Mise en œuvre du choix du mode</a:t>
            </a:r>
            <a:br>
              <a:rPr lang="en-GB" dirty="0"/>
            </a:br>
            <a:r>
              <a:rPr lang="en-GB" dirty="0"/>
              <a:t>Les étudiants utilisent un modèle Logit simplifié pour estimer les parts modales :</a:t>
            </a:r>
          </a:p>
          <a:p>
            <a:r>
              <a:rPr lang="en-GB" dirty="0"/>
              <a:t>Voiture</a:t>
            </a:r>
          </a:p>
          <a:p>
            <a:r>
              <a:rPr lang="en-GB" dirty="0"/>
              <a:t>Transports publics</a:t>
            </a:r>
          </a:p>
          <a:p>
            <a:r>
              <a:rPr lang="en-GB" dirty="0"/>
              <a:t>Marche/vélo</a:t>
            </a:r>
            <a:br>
              <a:rPr lang="en-GB" dirty="0"/>
            </a:br>
            <a:r>
              <a:rPr lang="en-GB" dirty="0"/>
              <a:t>À l'aide d'exemples de valeurs d'utilité.</a:t>
            </a:r>
          </a:p>
          <a:p>
            <a:r>
              <a:rPr lang="en-GB" b="1" dirty="0"/>
              <a:t>Étape 6 – Mise en œuvre de l'attribution d'itinéraire (chemin le plus court)</a:t>
            </a:r>
            <a:br>
              <a:rPr lang="en-GB" dirty="0"/>
            </a:br>
            <a:r>
              <a:rPr lang="en-GB" dirty="0"/>
              <a:t>À l'aide de l'algorithme de Dijkstra via </a:t>
            </a:r>
            <a:r>
              <a:rPr lang="en-GB" dirty="0" err="1"/>
              <a:t>NetworkX </a:t>
            </a:r>
            <a:r>
              <a:rPr lang="en-GB" dirty="0"/>
              <a:t>:</a:t>
            </a:r>
          </a:p>
          <a:p>
            <a:r>
              <a:rPr lang="en-GB" dirty="0"/>
              <a:t>Construire un graphe à partir des données de liaison</a:t>
            </a:r>
          </a:p>
          <a:p>
            <a:r>
              <a:rPr lang="en-GB" dirty="0"/>
              <a:t>Calculer les chemins les plus courts</a:t>
            </a:r>
          </a:p>
          <a:p>
            <a:r>
              <a:rPr lang="en-GB" dirty="0"/>
              <a:t>Attribuer les trajets OD aux chemins</a:t>
            </a:r>
          </a:p>
          <a:p>
            <a:r>
              <a:rPr lang="en-GB" dirty="0"/>
              <a:t>Générer les volumes de liaison</a:t>
            </a:r>
          </a:p>
          <a:p>
            <a:r>
              <a:rPr lang="en-GB" b="1" dirty="0"/>
              <a:t>Étape 7 – Visualiser et </a:t>
            </a:r>
            <a:r>
              <a:rPr lang="en-GB" b="1" dirty="0" err="1"/>
              <a:t>analyser </a:t>
            </a:r>
            <a:r>
              <a:rPr lang="en-GB" b="1" dirty="0"/>
              <a:t>les résultats</a:t>
            </a:r>
            <a:br>
              <a:rPr lang="en-GB" dirty="0"/>
            </a:br>
            <a:r>
              <a:rPr lang="en-GB" dirty="0"/>
              <a:t>Visuels recommandés :</a:t>
            </a:r>
          </a:p>
          <a:p>
            <a:r>
              <a:rPr lang="en-GB" dirty="0"/>
              <a:t>Carte thermique de distribution</a:t>
            </a:r>
          </a:p>
          <a:p>
            <a:r>
              <a:rPr lang="en-GB" dirty="0"/>
              <a:t>Diagramme à barres de répartition modale</a:t>
            </a:r>
          </a:p>
          <a:p>
            <a:r>
              <a:rPr lang="en-GB" dirty="0"/>
              <a:t>Réseau avec volumes attribués</a:t>
            </a:r>
          </a:p>
          <a:p>
            <a:r>
              <a:rPr lang="en-GB" dirty="0"/>
              <a:t>Différence entre la base et le scénario (facultatif)</a:t>
            </a:r>
          </a:p>
          <a:p>
            <a:r>
              <a:rPr lang="en-GB" b="1" dirty="0"/>
              <a:t>Étape 8 – Enregistrer le notebook final</a:t>
            </a:r>
            <a:br>
              <a:rPr lang="en-GB" dirty="0"/>
            </a:br>
            <a:r>
              <a:rPr lang="en-GB" dirty="0"/>
              <a:t>Les étudiants téléchargent/exportent le fichier </a:t>
            </a:r>
            <a:r>
              <a:rPr lang="en-GB" sz="1100" dirty="0">
                <a:latin typeface="+mn-lt"/>
                <a:ea typeface="+mn-ea"/>
                <a:cs typeface="+mn-cs"/>
                <a:sym typeface="Helvetica Neue"/>
              </a:rPr>
              <a:t>.</a:t>
            </a:r>
            <a:r>
              <a:rPr lang="en-GB" sz="1100" dirty="0" err="1">
                <a:latin typeface="+mn-lt"/>
                <a:ea typeface="+mn-ea"/>
                <a:cs typeface="+mn-cs"/>
                <a:sym typeface="Helvetica Neue"/>
              </a:rPr>
              <a:t>ipynb </a:t>
            </a:r>
            <a:r>
              <a:rPr lang="en-GB" dirty="0"/>
              <a:t>pour le soumettre.</a:t>
            </a:r>
          </a:p>
        </p:txBody>
      </p:sp>
    </p:spTree>
    <p:extLst>
      <p:ext uri="{BB962C8B-B14F-4D97-AF65-F5344CB8AC3E}">
        <p14:creationId xmlns:p14="http://schemas.microsoft.com/office/powerpoint/2010/main" val="1294838017"/>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713CC9-E810-E2F2-EB7E-B6F426B0DFF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E1163E3-6943-82B3-8330-0743C5511D6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C4048A1-FBF7-C266-BAF6-F87BACB47C6E}"/>
              </a:ext>
            </a:extLst>
          </p:cNvPr>
          <p:cNvSpPr>
            <a:spLocks noGrp="1"/>
          </p:cNvSpPr>
          <p:nvPr>
            <p:ph type="body" idx="1"/>
          </p:nvPr>
        </p:nvSpPr>
        <p:spPr/>
        <p:txBody>
          <a:bodyPr/>
          <a:lstStyle/>
          <a:p>
            <a:pPr marL="0" marR="0" lvl="0" indent="0" defTabSz="228589" eaLnBrk="1" fontAlgn="auto" latinLnBrk="0" hangingPunct="1">
              <a:lnSpc>
                <a:spcPct val="117999"/>
              </a:lnSpc>
              <a:spcBef>
                <a:spcPts val="0"/>
              </a:spcBef>
              <a:spcAft>
                <a:spcPts val="0"/>
              </a:spcAft>
              <a:buClrTx/>
              <a:buSzTx/>
              <a:buFontTx/>
              <a:buNone/>
              <a:tabLst/>
              <a:defRPr/>
            </a:pPr>
            <a:r>
              <a:rPr lang="en-GB" dirty="0"/>
              <a:t># Anglais</a:t>
            </a:r>
          </a:p>
          <a:p>
            <a:r>
              <a:rPr lang="en-GB" b="1" dirty="0"/>
              <a:t>Étape 1 – Télécharger le notebook Python fourni</a:t>
            </a:r>
            <a:br>
              <a:rPr lang="en-GB" dirty="0"/>
            </a:br>
            <a:r>
              <a:rPr lang="en-GB" dirty="0"/>
              <a:t>Les étudiants obtiennent le fichier de démarrage qui comprend les blocs de chargement des données et la structure de base.</a:t>
            </a:r>
          </a:p>
          <a:p>
            <a:r>
              <a:rPr lang="en-GB" b="1" dirty="0"/>
              <a:t>Étape 2 – Télécharger le notebook sur Google Colab</a:t>
            </a:r>
            <a:br>
              <a:rPr lang="en-GB" dirty="0"/>
            </a:br>
            <a:r>
              <a:rPr lang="en-GB" dirty="0"/>
              <a:t>Ils ouvrent le notebook dans un environnement où tous les paquets Python requis sont préinstallés.</a:t>
            </a:r>
          </a:p>
          <a:p>
            <a:r>
              <a:rPr lang="en-GB" b="1" dirty="0"/>
              <a:t>Étape 3 – Importer les bibliothèques Python</a:t>
            </a:r>
            <a:br>
              <a:rPr lang="en-GB" dirty="0"/>
            </a:br>
            <a:r>
              <a:rPr lang="en-GB" dirty="0"/>
              <a:t>Packages courants :</a:t>
            </a:r>
            <a:br>
              <a:rPr lang="en-GB" dirty="0"/>
            </a:br>
            <a:r>
              <a:rPr lang="en-GB" sz="1100" dirty="0">
                <a:latin typeface="+mn-lt"/>
                <a:ea typeface="+mn-ea"/>
                <a:cs typeface="+mn-cs"/>
                <a:sym typeface="Helvetica Neue"/>
              </a:rPr>
              <a:t>pandas</a:t>
            </a:r>
            <a:r>
              <a:rPr lang="en-GB" dirty="0"/>
              <a:t>, </a:t>
            </a:r>
            <a:r>
              <a:rPr lang="en-GB" sz="1100" dirty="0" err="1">
                <a:latin typeface="+mn-lt"/>
                <a:ea typeface="+mn-ea"/>
                <a:cs typeface="+mn-cs"/>
                <a:sym typeface="Helvetica Neue"/>
              </a:rPr>
              <a:t>numpy</a:t>
            </a:r>
            <a:r>
              <a:rPr lang="en-GB" dirty="0"/>
              <a:t>, </a:t>
            </a:r>
            <a:r>
              <a:rPr lang="en-GB" sz="1100" dirty="0">
                <a:latin typeface="+mn-lt"/>
                <a:ea typeface="+mn-ea"/>
                <a:cs typeface="+mn-cs"/>
                <a:sym typeface="Helvetica Neue"/>
              </a:rPr>
              <a:t>matplotlib</a:t>
            </a:r>
            <a:r>
              <a:rPr lang="en-GB" dirty="0"/>
              <a:t>, </a:t>
            </a:r>
            <a:r>
              <a:rPr lang="en-GB" sz="1100" dirty="0" err="1">
                <a:latin typeface="+mn-lt"/>
                <a:ea typeface="+mn-ea"/>
                <a:cs typeface="+mn-cs"/>
                <a:sym typeface="Helvetica Neue"/>
              </a:rPr>
              <a:t>networkx</a:t>
            </a:r>
            <a:r>
              <a:rPr lang="en-GB" dirty="0"/>
              <a:t>, </a:t>
            </a:r>
            <a:r>
              <a:rPr lang="en-GB" sz="1100" dirty="0" err="1">
                <a:latin typeface="+mn-lt"/>
                <a:ea typeface="+mn-ea"/>
                <a:cs typeface="+mn-cs"/>
                <a:sym typeface="Helvetica Neue"/>
              </a:rPr>
              <a:t>scipy</a:t>
            </a:r>
            <a:r>
              <a:rPr lang="en-GB" dirty="0"/>
              <a:t>, etc.</a:t>
            </a:r>
          </a:p>
          <a:p>
            <a:r>
              <a:rPr lang="en-GB" b="1" dirty="0"/>
              <a:t>Étape 4 – Mettre en œuvre la distribution des voyages (modèle de gravité)</a:t>
            </a:r>
            <a:br>
              <a:rPr lang="en-GB" dirty="0"/>
            </a:br>
            <a:r>
              <a:rPr lang="en-GB" dirty="0"/>
              <a:t>À l'aide de la matrice d'impédance fournie + productions/attractions :</a:t>
            </a:r>
          </a:p>
          <a:p>
            <a:r>
              <a:rPr lang="en-GB" dirty="0"/>
              <a:t>Appliquer la formule</a:t>
            </a:r>
          </a:p>
          <a:p>
            <a:r>
              <a:rPr lang="en-GB" dirty="0"/>
              <a:t>Générer la matrice OD distribuée</a:t>
            </a:r>
          </a:p>
          <a:p>
            <a:r>
              <a:rPr lang="en-GB" dirty="0"/>
              <a:t>Valider les sommes des lignes et des colonnes</a:t>
            </a:r>
          </a:p>
          <a:p>
            <a:r>
              <a:rPr lang="en-GB" b="1" dirty="0"/>
              <a:t>Étape 5 – Mise en œuvre du choix du mode</a:t>
            </a:r>
            <a:br>
              <a:rPr lang="en-GB" dirty="0"/>
            </a:br>
            <a:r>
              <a:rPr lang="en-GB" dirty="0"/>
              <a:t>Les étudiants utilisent un modèle Logit simplifié pour estimer les parts modales :</a:t>
            </a:r>
          </a:p>
          <a:p>
            <a:r>
              <a:rPr lang="en-GB" dirty="0"/>
              <a:t>Voiture</a:t>
            </a:r>
          </a:p>
          <a:p>
            <a:r>
              <a:rPr lang="en-GB" dirty="0"/>
              <a:t>Transports publics</a:t>
            </a:r>
          </a:p>
          <a:p>
            <a:r>
              <a:rPr lang="en-GB" dirty="0"/>
              <a:t>Marche/vélo</a:t>
            </a:r>
            <a:br>
              <a:rPr lang="en-GB" dirty="0"/>
            </a:br>
            <a:r>
              <a:rPr lang="en-GB" dirty="0"/>
              <a:t>À l'aide d'exemples de valeurs d'utilité.</a:t>
            </a:r>
          </a:p>
          <a:p>
            <a:r>
              <a:rPr lang="en-GB" b="1" dirty="0"/>
              <a:t>Étape 6 – Mise en œuvre de l'attribution d'itinéraire (chemin le plus court)</a:t>
            </a:r>
            <a:br>
              <a:rPr lang="en-GB" dirty="0"/>
            </a:br>
            <a:r>
              <a:rPr lang="en-GB" dirty="0"/>
              <a:t>À l'aide de l'algorithme de Dijkstra via </a:t>
            </a:r>
            <a:r>
              <a:rPr lang="en-GB" dirty="0" err="1"/>
              <a:t>NetworkX </a:t>
            </a:r>
            <a:r>
              <a:rPr lang="en-GB" dirty="0"/>
              <a:t>:</a:t>
            </a:r>
          </a:p>
          <a:p>
            <a:r>
              <a:rPr lang="en-GB" dirty="0"/>
              <a:t>Construire un graphe à partir des données de liaison</a:t>
            </a:r>
          </a:p>
          <a:p>
            <a:r>
              <a:rPr lang="en-GB" dirty="0"/>
              <a:t>Calculer les chemins les plus courts</a:t>
            </a:r>
          </a:p>
          <a:p>
            <a:r>
              <a:rPr lang="en-GB" dirty="0"/>
              <a:t>Attribuer les trajets OD aux chemins</a:t>
            </a:r>
          </a:p>
          <a:p>
            <a:r>
              <a:rPr lang="en-GB" dirty="0"/>
              <a:t>Générer les volumes de liaison</a:t>
            </a:r>
          </a:p>
          <a:p>
            <a:r>
              <a:rPr lang="en-GB" b="1" dirty="0"/>
              <a:t>Étape 7 – Visualiser et </a:t>
            </a:r>
            <a:r>
              <a:rPr lang="en-GB" b="1" dirty="0" err="1"/>
              <a:t>analyser </a:t>
            </a:r>
            <a:r>
              <a:rPr lang="en-GB" b="1" dirty="0"/>
              <a:t>les résultats</a:t>
            </a:r>
            <a:br>
              <a:rPr lang="en-GB" dirty="0"/>
            </a:br>
            <a:r>
              <a:rPr lang="en-GB" dirty="0"/>
              <a:t>Visuels recommandés :</a:t>
            </a:r>
          </a:p>
          <a:p>
            <a:r>
              <a:rPr lang="en-GB" dirty="0"/>
              <a:t>Carte thermique de distribution</a:t>
            </a:r>
          </a:p>
          <a:p>
            <a:r>
              <a:rPr lang="en-GB" dirty="0"/>
              <a:t>Diagramme à barres de répartition modale</a:t>
            </a:r>
          </a:p>
          <a:p>
            <a:r>
              <a:rPr lang="en-GB" dirty="0"/>
              <a:t>Réseau avec volumes attribués</a:t>
            </a:r>
          </a:p>
          <a:p>
            <a:r>
              <a:rPr lang="en-GB" dirty="0"/>
              <a:t>Différence entre la base et le scénario (facultatif)</a:t>
            </a:r>
          </a:p>
          <a:p>
            <a:r>
              <a:rPr lang="en-GB" b="1" dirty="0"/>
              <a:t>Étape 8 – Enregistrer le notebook final</a:t>
            </a:r>
            <a:br>
              <a:rPr lang="en-GB" dirty="0"/>
            </a:br>
            <a:r>
              <a:rPr lang="en-GB" dirty="0"/>
              <a:t>Les étudiants téléchargent/exportent le fichier </a:t>
            </a:r>
            <a:r>
              <a:rPr lang="en-GB" sz="1100" dirty="0">
                <a:latin typeface="+mn-lt"/>
                <a:ea typeface="+mn-ea"/>
                <a:cs typeface="+mn-cs"/>
                <a:sym typeface="Helvetica Neue"/>
              </a:rPr>
              <a:t>.</a:t>
            </a:r>
            <a:r>
              <a:rPr lang="en-GB" sz="1100" dirty="0" err="1">
                <a:latin typeface="+mn-lt"/>
                <a:ea typeface="+mn-ea"/>
                <a:cs typeface="+mn-cs"/>
                <a:sym typeface="Helvetica Neue"/>
              </a:rPr>
              <a:t>ipynb </a:t>
            </a:r>
            <a:r>
              <a:rPr lang="en-GB" dirty="0"/>
              <a:t>pour le soumettre.</a:t>
            </a:r>
          </a:p>
        </p:txBody>
      </p:sp>
    </p:spTree>
    <p:extLst>
      <p:ext uri="{BB962C8B-B14F-4D97-AF65-F5344CB8AC3E}">
        <p14:creationId xmlns:p14="http://schemas.microsoft.com/office/powerpoint/2010/main" val="2030071061"/>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105A1B-FA62-30AF-7DF3-52D2EEE7382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22A09A6-8D96-0CE5-AB1E-886BD94420D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4BF3E9D-05A1-9C5A-1ADD-9165E3EB631A}"/>
              </a:ext>
            </a:extLst>
          </p:cNvPr>
          <p:cNvSpPr>
            <a:spLocks noGrp="1"/>
          </p:cNvSpPr>
          <p:nvPr>
            <p:ph type="body" idx="1"/>
          </p:nvPr>
        </p:nvSpPr>
        <p:spPr/>
        <p:txBody>
          <a:bodyPr/>
          <a:lstStyle/>
          <a:p>
            <a:pPr marL="0" marR="0" lvl="0" indent="0" defTabSz="228589" eaLnBrk="1" fontAlgn="auto" latinLnBrk="0" hangingPunct="1">
              <a:lnSpc>
                <a:spcPct val="117999"/>
              </a:lnSpc>
              <a:spcBef>
                <a:spcPts val="0"/>
              </a:spcBef>
              <a:spcAft>
                <a:spcPts val="0"/>
              </a:spcAft>
              <a:buClrTx/>
              <a:buSzTx/>
              <a:buFontTx/>
              <a:buNone/>
              <a:tabLst/>
              <a:defRPr/>
            </a:pPr>
            <a:r>
              <a:rPr lang="en-GB" dirty="0"/>
              <a:t># Anglais</a:t>
            </a:r>
          </a:p>
          <a:p>
            <a:r>
              <a:rPr lang="en-GB" b="1" dirty="0"/>
              <a:t>Étape 1 – Télécharger le notebook Python fourni</a:t>
            </a:r>
            <a:br>
              <a:rPr lang="en-GB" dirty="0"/>
            </a:br>
            <a:r>
              <a:rPr lang="en-GB" dirty="0"/>
              <a:t>Les étudiants obtiennent le fichier de démarrage qui comprend les blocs de chargement des données et la structure de base.</a:t>
            </a:r>
          </a:p>
          <a:p>
            <a:r>
              <a:rPr lang="en-GB" b="1" dirty="0"/>
              <a:t>Étape 2 – Télécharger le notebook sur Google Colab</a:t>
            </a:r>
            <a:br>
              <a:rPr lang="en-GB" dirty="0"/>
            </a:br>
            <a:r>
              <a:rPr lang="en-GB" dirty="0"/>
              <a:t>Ils ouvrent le notebook dans un environnement où tous les paquets Python requis sont préinstallés.</a:t>
            </a:r>
          </a:p>
          <a:p>
            <a:r>
              <a:rPr lang="en-GB" b="1" dirty="0"/>
              <a:t>Étape 3 – Importer les bibliothèques Python</a:t>
            </a:r>
            <a:br>
              <a:rPr lang="en-GB" dirty="0"/>
            </a:br>
            <a:r>
              <a:rPr lang="en-GB" dirty="0"/>
              <a:t>Packages courants :</a:t>
            </a:r>
            <a:br>
              <a:rPr lang="en-GB" dirty="0"/>
            </a:br>
            <a:r>
              <a:rPr lang="en-GB" sz="1100" dirty="0">
                <a:latin typeface="+mn-lt"/>
                <a:ea typeface="+mn-ea"/>
                <a:cs typeface="+mn-cs"/>
                <a:sym typeface="Helvetica Neue"/>
              </a:rPr>
              <a:t>pandas</a:t>
            </a:r>
            <a:r>
              <a:rPr lang="en-GB" dirty="0"/>
              <a:t>, </a:t>
            </a:r>
            <a:r>
              <a:rPr lang="en-GB" sz="1100" dirty="0" err="1">
                <a:latin typeface="+mn-lt"/>
                <a:ea typeface="+mn-ea"/>
                <a:cs typeface="+mn-cs"/>
                <a:sym typeface="Helvetica Neue"/>
              </a:rPr>
              <a:t>numpy</a:t>
            </a:r>
            <a:r>
              <a:rPr lang="en-GB" dirty="0"/>
              <a:t>, </a:t>
            </a:r>
            <a:r>
              <a:rPr lang="en-GB" sz="1100" dirty="0">
                <a:latin typeface="+mn-lt"/>
                <a:ea typeface="+mn-ea"/>
                <a:cs typeface="+mn-cs"/>
                <a:sym typeface="Helvetica Neue"/>
              </a:rPr>
              <a:t>matplotlib</a:t>
            </a:r>
            <a:r>
              <a:rPr lang="en-GB" dirty="0"/>
              <a:t>, </a:t>
            </a:r>
            <a:r>
              <a:rPr lang="en-GB" sz="1100" dirty="0" err="1">
                <a:latin typeface="+mn-lt"/>
                <a:ea typeface="+mn-ea"/>
                <a:cs typeface="+mn-cs"/>
                <a:sym typeface="Helvetica Neue"/>
              </a:rPr>
              <a:t>networkx</a:t>
            </a:r>
            <a:r>
              <a:rPr lang="en-GB" dirty="0"/>
              <a:t>, </a:t>
            </a:r>
            <a:r>
              <a:rPr lang="en-GB" sz="1100" dirty="0" err="1">
                <a:latin typeface="+mn-lt"/>
                <a:ea typeface="+mn-ea"/>
                <a:cs typeface="+mn-cs"/>
                <a:sym typeface="Helvetica Neue"/>
              </a:rPr>
              <a:t>scipy</a:t>
            </a:r>
            <a:r>
              <a:rPr lang="en-GB" dirty="0"/>
              <a:t>, etc.</a:t>
            </a:r>
          </a:p>
          <a:p>
            <a:r>
              <a:rPr lang="en-GB" b="1" dirty="0"/>
              <a:t>Étape 4 – Mettre en œuvre la distribution des voyages (modèle de gravité)</a:t>
            </a:r>
            <a:br>
              <a:rPr lang="en-GB" dirty="0"/>
            </a:br>
            <a:r>
              <a:rPr lang="en-GB" dirty="0"/>
              <a:t>À l'aide de la matrice d'impédance fournie + productions/attractions :</a:t>
            </a:r>
          </a:p>
          <a:p>
            <a:r>
              <a:rPr lang="en-GB" dirty="0"/>
              <a:t>Appliquer la formule</a:t>
            </a:r>
          </a:p>
          <a:p>
            <a:r>
              <a:rPr lang="en-GB" dirty="0"/>
              <a:t>Générer la matrice OD distribuée</a:t>
            </a:r>
          </a:p>
          <a:p>
            <a:r>
              <a:rPr lang="en-GB" dirty="0"/>
              <a:t>Valider les sommes des lignes et des colonnes</a:t>
            </a:r>
          </a:p>
          <a:p>
            <a:r>
              <a:rPr lang="en-GB" b="1" dirty="0"/>
              <a:t>Étape 5 – Mise en œuvre du choix du mode</a:t>
            </a:r>
            <a:br>
              <a:rPr lang="en-GB" dirty="0"/>
            </a:br>
            <a:r>
              <a:rPr lang="en-GB" dirty="0"/>
              <a:t>Les étudiants utilisent un modèle Logit simplifié pour estimer les parts modales :</a:t>
            </a:r>
          </a:p>
          <a:p>
            <a:r>
              <a:rPr lang="en-GB" dirty="0"/>
              <a:t>Voiture</a:t>
            </a:r>
          </a:p>
          <a:p>
            <a:r>
              <a:rPr lang="en-GB" dirty="0"/>
              <a:t>Transports publics</a:t>
            </a:r>
          </a:p>
          <a:p>
            <a:r>
              <a:rPr lang="en-GB" dirty="0"/>
              <a:t>Marche/vélo</a:t>
            </a:r>
            <a:br>
              <a:rPr lang="en-GB" dirty="0"/>
            </a:br>
            <a:r>
              <a:rPr lang="en-GB" dirty="0"/>
              <a:t>À l'aide d'exemples de valeurs d'utilité.</a:t>
            </a:r>
          </a:p>
          <a:p>
            <a:r>
              <a:rPr lang="en-GB" b="1" dirty="0"/>
              <a:t>Étape 6 – Mise en œuvre de l'attribution d'itinéraire (chemin le plus court)</a:t>
            </a:r>
            <a:br>
              <a:rPr lang="en-GB" dirty="0"/>
            </a:br>
            <a:r>
              <a:rPr lang="en-GB" dirty="0"/>
              <a:t>À l'aide de l'algorithme de Dijkstra via </a:t>
            </a:r>
            <a:r>
              <a:rPr lang="en-GB" dirty="0" err="1"/>
              <a:t>NetworkX </a:t>
            </a:r>
            <a:r>
              <a:rPr lang="en-GB" dirty="0"/>
              <a:t>:</a:t>
            </a:r>
          </a:p>
          <a:p>
            <a:r>
              <a:rPr lang="en-GB" dirty="0"/>
              <a:t>Construire un graphe à partir des données de liaison</a:t>
            </a:r>
          </a:p>
          <a:p>
            <a:r>
              <a:rPr lang="en-GB" dirty="0"/>
              <a:t>Calculer les chemins les plus courts</a:t>
            </a:r>
          </a:p>
          <a:p>
            <a:r>
              <a:rPr lang="en-GB" dirty="0"/>
              <a:t>Attribuer les trajets OD aux chemins</a:t>
            </a:r>
          </a:p>
          <a:p>
            <a:r>
              <a:rPr lang="en-GB" dirty="0"/>
              <a:t>Générer les volumes de liaison</a:t>
            </a:r>
          </a:p>
          <a:p>
            <a:r>
              <a:rPr lang="en-GB" b="1" dirty="0"/>
              <a:t>Étape 7 – Visualiser et </a:t>
            </a:r>
            <a:r>
              <a:rPr lang="en-GB" b="1" dirty="0" err="1"/>
              <a:t>analyser </a:t>
            </a:r>
            <a:r>
              <a:rPr lang="en-GB" b="1" dirty="0"/>
              <a:t>les résultats</a:t>
            </a:r>
            <a:br>
              <a:rPr lang="en-GB" dirty="0"/>
            </a:br>
            <a:r>
              <a:rPr lang="en-GB" dirty="0"/>
              <a:t>Visuels recommandés :</a:t>
            </a:r>
          </a:p>
          <a:p>
            <a:r>
              <a:rPr lang="en-GB" dirty="0"/>
              <a:t>Carte thermique de distribution</a:t>
            </a:r>
          </a:p>
          <a:p>
            <a:r>
              <a:rPr lang="en-GB" dirty="0"/>
              <a:t>Diagramme à barres de répartition modale</a:t>
            </a:r>
          </a:p>
          <a:p>
            <a:r>
              <a:rPr lang="en-GB" dirty="0"/>
              <a:t>Réseau avec volumes attribués</a:t>
            </a:r>
          </a:p>
          <a:p>
            <a:r>
              <a:rPr lang="en-GB" dirty="0"/>
              <a:t>Différence entre la base et le scénario (facultatif)</a:t>
            </a:r>
          </a:p>
          <a:p>
            <a:r>
              <a:rPr lang="en-GB" b="1" dirty="0"/>
              <a:t>Étape 8 – Enregistrer le notebook final</a:t>
            </a:r>
            <a:br>
              <a:rPr lang="en-GB" dirty="0"/>
            </a:br>
            <a:r>
              <a:rPr lang="en-GB" dirty="0"/>
              <a:t>Les étudiants téléchargent/exportent le fichier </a:t>
            </a:r>
            <a:r>
              <a:rPr lang="en-GB" sz="1100" dirty="0">
                <a:latin typeface="+mn-lt"/>
                <a:ea typeface="+mn-ea"/>
                <a:cs typeface="+mn-cs"/>
                <a:sym typeface="Helvetica Neue"/>
              </a:rPr>
              <a:t>.</a:t>
            </a:r>
            <a:r>
              <a:rPr lang="en-GB" sz="1100" dirty="0" err="1">
                <a:latin typeface="+mn-lt"/>
                <a:ea typeface="+mn-ea"/>
                <a:cs typeface="+mn-cs"/>
                <a:sym typeface="Helvetica Neue"/>
              </a:rPr>
              <a:t>ipynb </a:t>
            </a:r>
            <a:r>
              <a:rPr lang="en-GB" dirty="0"/>
              <a:t>pour le soumettre.</a:t>
            </a:r>
          </a:p>
        </p:txBody>
      </p:sp>
    </p:spTree>
    <p:extLst>
      <p:ext uri="{BB962C8B-B14F-4D97-AF65-F5344CB8AC3E}">
        <p14:creationId xmlns:p14="http://schemas.microsoft.com/office/powerpoint/2010/main" val="1045337464"/>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9E22C2-9301-861C-F8EF-16A04A848B2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5CDAB6C-49AE-4E53-2FF6-B302CBD35B0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62944C8-0BCA-7C1F-165F-E4F77BDC5B61}"/>
              </a:ext>
            </a:extLst>
          </p:cNvPr>
          <p:cNvSpPr>
            <a:spLocks noGrp="1"/>
          </p:cNvSpPr>
          <p:nvPr>
            <p:ph type="body" idx="1"/>
          </p:nvPr>
        </p:nvSpPr>
        <p:spPr/>
        <p:txBody>
          <a:bodyPr/>
          <a:lstStyle/>
          <a:p>
            <a:pPr marL="0" marR="0" lvl="0" indent="0" defTabSz="228589" eaLnBrk="1" fontAlgn="auto" latinLnBrk="0" hangingPunct="1">
              <a:lnSpc>
                <a:spcPct val="117999"/>
              </a:lnSpc>
              <a:spcBef>
                <a:spcPts val="0"/>
              </a:spcBef>
              <a:spcAft>
                <a:spcPts val="0"/>
              </a:spcAft>
              <a:buClrTx/>
              <a:buSzTx/>
              <a:buFontTx/>
              <a:buNone/>
              <a:tabLst/>
              <a:defRPr/>
            </a:pPr>
            <a:r>
              <a:rPr lang="en-GB" dirty="0"/>
              <a:t># Anglais</a:t>
            </a:r>
          </a:p>
          <a:p>
            <a:r>
              <a:rPr lang="en-GB" b="1" dirty="0"/>
              <a:t>Étape 1 – Télécharger le notebook Python fourni</a:t>
            </a:r>
            <a:br>
              <a:rPr lang="en-GB" dirty="0"/>
            </a:br>
            <a:r>
              <a:rPr lang="en-GB" dirty="0"/>
              <a:t>Les étudiants obtiennent le fichier de démarrage qui comprend les blocs de chargement des données et la structure de base.</a:t>
            </a:r>
          </a:p>
          <a:p>
            <a:r>
              <a:rPr lang="en-GB" b="1" dirty="0"/>
              <a:t>Étape 2 – Télécharger le notebook sur Google Colab</a:t>
            </a:r>
            <a:br>
              <a:rPr lang="en-GB" dirty="0"/>
            </a:br>
            <a:r>
              <a:rPr lang="en-GB" dirty="0"/>
              <a:t>Ils ouvrent le notebook dans un environnement où tous les paquets Python requis sont préinstallés.</a:t>
            </a:r>
          </a:p>
          <a:p>
            <a:r>
              <a:rPr lang="en-GB" b="1" dirty="0"/>
              <a:t>Étape 3 – Importer les bibliothèques Python</a:t>
            </a:r>
            <a:br>
              <a:rPr lang="en-GB" dirty="0"/>
            </a:br>
            <a:r>
              <a:rPr lang="en-GB" dirty="0"/>
              <a:t>Packages courants :</a:t>
            </a:r>
            <a:br>
              <a:rPr lang="en-GB" dirty="0"/>
            </a:br>
            <a:r>
              <a:rPr lang="en-GB" sz="1100" dirty="0">
                <a:latin typeface="+mn-lt"/>
                <a:ea typeface="+mn-ea"/>
                <a:cs typeface="+mn-cs"/>
                <a:sym typeface="Helvetica Neue"/>
              </a:rPr>
              <a:t>pandas</a:t>
            </a:r>
            <a:r>
              <a:rPr lang="en-GB" dirty="0"/>
              <a:t>, </a:t>
            </a:r>
            <a:r>
              <a:rPr lang="en-GB" sz="1100" dirty="0" err="1">
                <a:latin typeface="+mn-lt"/>
                <a:ea typeface="+mn-ea"/>
                <a:cs typeface="+mn-cs"/>
                <a:sym typeface="Helvetica Neue"/>
              </a:rPr>
              <a:t>numpy</a:t>
            </a:r>
            <a:r>
              <a:rPr lang="en-GB" dirty="0"/>
              <a:t>, </a:t>
            </a:r>
            <a:r>
              <a:rPr lang="en-GB" sz="1100" dirty="0">
                <a:latin typeface="+mn-lt"/>
                <a:ea typeface="+mn-ea"/>
                <a:cs typeface="+mn-cs"/>
                <a:sym typeface="Helvetica Neue"/>
              </a:rPr>
              <a:t>matplotlib</a:t>
            </a:r>
            <a:r>
              <a:rPr lang="en-GB" dirty="0"/>
              <a:t>, </a:t>
            </a:r>
            <a:r>
              <a:rPr lang="en-GB" sz="1100" dirty="0" err="1">
                <a:latin typeface="+mn-lt"/>
                <a:ea typeface="+mn-ea"/>
                <a:cs typeface="+mn-cs"/>
                <a:sym typeface="Helvetica Neue"/>
              </a:rPr>
              <a:t>networkx</a:t>
            </a:r>
            <a:r>
              <a:rPr lang="en-GB" dirty="0"/>
              <a:t>, </a:t>
            </a:r>
            <a:r>
              <a:rPr lang="en-GB" sz="1100" dirty="0" err="1">
                <a:latin typeface="+mn-lt"/>
                <a:ea typeface="+mn-ea"/>
                <a:cs typeface="+mn-cs"/>
                <a:sym typeface="Helvetica Neue"/>
              </a:rPr>
              <a:t>scipy</a:t>
            </a:r>
            <a:r>
              <a:rPr lang="en-GB" dirty="0"/>
              <a:t>, etc.</a:t>
            </a:r>
          </a:p>
          <a:p>
            <a:r>
              <a:rPr lang="en-GB" b="1" dirty="0"/>
              <a:t>Étape 4 – Mettre en œuvre la distribution des voyages (modèle de gravité)</a:t>
            </a:r>
            <a:br>
              <a:rPr lang="en-GB" dirty="0"/>
            </a:br>
            <a:r>
              <a:rPr lang="en-GB" dirty="0"/>
              <a:t>À l'aide de la matrice d'impédance fournie + productions/attractions :</a:t>
            </a:r>
          </a:p>
          <a:p>
            <a:r>
              <a:rPr lang="en-GB" dirty="0"/>
              <a:t>Appliquer la formule</a:t>
            </a:r>
          </a:p>
          <a:p>
            <a:r>
              <a:rPr lang="en-GB" dirty="0"/>
              <a:t>Générer la matrice OD distribuée</a:t>
            </a:r>
          </a:p>
          <a:p>
            <a:r>
              <a:rPr lang="en-GB" dirty="0"/>
              <a:t>Valider les sommes des lignes et des colonnes</a:t>
            </a:r>
          </a:p>
          <a:p>
            <a:r>
              <a:rPr lang="en-GB" b="1" dirty="0"/>
              <a:t>Étape 5 – Mise en œuvre du choix du mode de transport</a:t>
            </a:r>
            <a:br>
              <a:rPr lang="en-GB" dirty="0"/>
            </a:br>
            <a:r>
              <a:rPr lang="en-GB" dirty="0"/>
              <a:t>Les étudiants utilisent un modèle Logit simplifié pour estimer les parts modales :</a:t>
            </a:r>
          </a:p>
          <a:p>
            <a:r>
              <a:rPr lang="en-GB" dirty="0"/>
              <a:t>Voiture</a:t>
            </a:r>
          </a:p>
          <a:p>
            <a:r>
              <a:rPr lang="en-GB" dirty="0"/>
              <a:t>Transports publics</a:t>
            </a:r>
          </a:p>
          <a:p>
            <a:r>
              <a:rPr lang="en-GB" dirty="0"/>
              <a:t>Marche/vélo</a:t>
            </a:r>
            <a:br>
              <a:rPr lang="en-GB" dirty="0"/>
            </a:br>
            <a:r>
              <a:rPr lang="en-GB" dirty="0"/>
              <a:t>À l'aide d'exemples de valeurs d'utilité.</a:t>
            </a:r>
          </a:p>
          <a:p>
            <a:r>
              <a:rPr lang="en-GB" b="1" dirty="0"/>
              <a:t>Étape 6 – Mise en œuvre de l'attribution d'itinéraire (chemin le plus court)</a:t>
            </a:r>
            <a:br>
              <a:rPr lang="en-GB" dirty="0"/>
            </a:br>
            <a:r>
              <a:rPr lang="en-GB" dirty="0"/>
              <a:t>À l'aide de l'algorithme de Dijkstra via </a:t>
            </a:r>
            <a:r>
              <a:rPr lang="en-GB" dirty="0" err="1"/>
              <a:t>NetworkX </a:t>
            </a:r>
            <a:r>
              <a:rPr lang="en-GB" dirty="0"/>
              <a:t>:</a:t>
            </a:r>
          </a:p>
          <a:p>
            <a:r>
              <a:rPr lang="en-GB" dirty="0"/>
              <a:t>Construire un graphe à partir des données de liaison</a:t>
            </a:r>
          </a:p>
          <a:p>
            <a:r>
              <a:rPr lang="en-GB" dirty="0"/>
              <a:t>Calculer les chemins les plus courts</a:t>
            </a:r>
          </a:p>
          <a:p>
            <a:r>
              <a:rPr lang="en-GB" dirty="0"/>
              <a:t>Attribuer les trajets OD aux chemins</a:t>
            </a:r>
          </a:p>
          <a:p>
            <a:r>
              <a:rPr lang="en-GB" dirty="0"/>
              <a:t>Générer les volumes de liaison</a:t>
            </a:r>
          </a:p>
          <a:p>
            <a:r>
              <a:rPr lang="en-GB" b="1" dirty="0"/>
              <a:t>Étape 7 – Visualiser et </a:t>
            </a:r>
            <a:r>
              <a:rPr lang="en-GB" b="1" dirty="0" err="1"/>
              <a:t>analyser </a:t>
            </a:r>
            <a:r>
              <a:rPr lang="en-GB" b="1" dirty="0"/>
              <a:t>les résultats</a:t>
            </a:r>
            <a:br>
              <a:rPr lang="en-GB" dirty="0"/>
            </a:br>
            <a:r>
              <a:rPr lang="en-GB" dirty="0"/>
              <a:t>Visuels recommandés :</a:t>
            </a:r>
          </a:p>
          <a:p>
            <a:r>
              <a:rPr lang="en-GB" dirty="0"/>
              <a:t>Carte thermique de distribution</a:t>
            </a:r>
          </a:p>
          <a:p>
            <a:r>
              <a:rPr lang="en-GB" dirty="0"/>
              <a:t>Diagramme à barres de répartition modale</a:t>
            </a:r>
          </a:p>
          <a:p>
            <a:r>
              <a:rPr lang="en-GB" dirty="0"/>
              <a:t>Réseau avec volumes attribués</a:t>
            </a:r>
          </a:p>
          <a:p>
            <a:r>
              <a:rPr lang="en-GB" dirty="0"/>
              <a:t>Différence entre la base et le scénario (facultatif)</a:t>
            </a:r>
          </a:p>
          <a:p>
            <a:r>
              <a:rPr lang="en-GB" b="1" dirty="0"/>
              <a:t>Étape 8 – Enregistrer le notebook final</a:t>
            </a:r>
            <a:br>
              <a:rPr lang="en-GB" dirty="0"/>
            </a:br>
            <a:r>
              <a:rPr lang="en-GB" dirty="0"/>
              <a:t>Les étudiants téléchargent/exportent le fichier </a:t>
            </a:r>
            <a:r>
              <a:rPr lang="en-GB" sz="1100" dirty="0">
                <a:latin typeface="+mn-lt"/>
                <a:ea typeface="+mn-ea"/>
                <a:cs typeface="+mn-cs"/>
                <a:sym typeface="Helvetica Neue"/>
              </a:rPr>
              <a:t>.</a:t>
            </a:r>
            <a:r>
              <a:rPr lang="en-GB" sz="1100" dirty="0" err="1">
                <a:latin typeface="+mn-lt"/>
                <a:ea typeface="+mn-ea"/>
                <a:cs typeface="+mn-cs"/>
                <a:sym typeface="Helvetica Neue"/>
              </a:rPr>
              <a:t>ipynb </a:t>
            </a:r>
            <a:r>
              <a:rPr lang="en-GB" dirty="0"/>
              <a:t>pour le soumettre.</a:t>
            </a:r>
          </a:p>
        </p:txBody>
      </p:sp>
    </p:spTree>
    <p:extLst>
      <p:ext uri="{BB962C8B-B14F-4D97-AF65-F5344CB8AC3E}">
        <p14:creationId xmlns:p14="http://schemas.microsoft.com/office/powerpoint/2010/main" val="2484434388"/>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29D4C6-34FA-6CDD-B688-6D45399953B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D8C32CB-9F5F-B3A7-F342-45AA3674C6E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3A989AA-D980-7832-D638-401B50BDB3C9}"/>
              </a:ext>
            </a:extLst>
          </p:cNvPr>
          <p:cNvSpPr>
            <a:spLocks noGrp="1"/>
          </p:cNvSpPr>
          <p:nvPr>
            <p:ph type="body" idx="1"/>
          </p:nvPr>
        </p:nvSpPr>
        <p:spPr/>
        <p:txBody>
          <a:bodyPr/>
          <a:lstStyle/>
          <a:p>
            <a:pPr marL="0" marR="0" lvl="0" indent="0" defTabSz="228589" eaLnBrk="1" fontAlgn="auto" latinLnBrk="0" hangingPunct="1">
              <a:lnSpc>
                <a:spcPct val="117999"/>
              </a:lnSpc>
              <a:spcBef>
                <a:spcPts val="0"/>
              </a:spcBef>
              <a:spcAft>
                <a:spcPts val="0"/>
              </a:spcAft>
              <a:buClrTx/>
              <a:buSzTx/>
              <a:buFontTx/>
              <a:buNone/>
              <a:tabLst/>
              <a:defRPr/>
            </a:pPr>
            <a:r>
              <a:rPr lang="en-GB" dirty="0"/>
              <a:t># Anglais</a:t>
            </a:r>
          </a:p>
          <a:p>
            <a:r>
              <a:rPr lang="en-GB" b="1" dirty="0"/>
              <a:t>Étape 1 – Télécharger le notebook Python fourni</a:t>
            </a:r>
            <a:br>
              <a:rPr lang="en-GB" dirty="0"/>
            </a:br>
            <a:r>
              <a:rPr lang="en-GB" dirty="0"/>
              <a:t>Les étudiants obtiennent le fichier de démarrage qui comprend les blocs de chargement des données et la structure de base.</a:t>
            </a:r>
          </a:p>
          <a:p>
            <a:r>
              <a:rPr lang="en-GB" b="1" dirty="0"/>
              <a:t>Étape 2 – Téléchargez le notebook sur Google Colab</a:t>
            </a:r>
            <a:br>
              <a:rPr lang="en-GB" dirty="0"/>
            </a:br>
            <a:r>
              <a:rPr lang="en-GB" dirty="0"/>
              <a:t>Ils ouvrent le notebook dans un environnement où tous les paquets Python requis sont préinstallés.</a:t>
            </a:r>
          </a:p>
          <a:p>
            <a:r>
              <a:rPr lang="en-GB" b="1" dirty="0"/>
              <a:t>Étape 3 – Importer les bibliothèques Python</a:t>
            </a:r>
            <a:br>
              <a:rPr lang="en-GB" dirty="0"/>
            </a:br>
            <a:r>
              <a:rPr lang="en-GB" dirty="0"/>
              <a:t>Packages courants :</a:t>
            </a:r>
            <a:br>
              <a:rPr lang="en-GB" dirty="0"/>
            </a:br>
            <a:r>
              <a:rPr lang="en-GB" sz="1100" dirty="0">
                <a:latin typeface="+mn-lt"/>
                <a:ea typeface="+mn-ea"/>
                <a:cs typeface="+mn-cs"/>
                <a:sym typeface="Helvetica Neue"/>
              </a:rPr>
              <a:t>pandas</a:t>
            </a:r>
            <a:r>
              <a:rPr lang="en-GB" dirty="0"/>
              <a:t>, </a:t>
            </a:r>
            <a:r>
              <a:rPr lang="en-GB" sz="1100" dirty="0" err="1">
                <a:latin typeface="+mn-lt"/>
                <a:ea typeface="+mn-ea"/>
                <a:cs typeface="+mn-cs"/>
                <a:sym typeface="Helvetica Neue"/>
              </a:rPr>
              <a:t>numpy</a:t>
            </a:r>
            <a:r>
              <a:rPr lang="en-GB" dirty="0"/>
              <a:t>, </a:t>
            </a:r>
            <a:r>
              <a:rPr lang="en-GB" sz="1100" dirty="0">
                <a:latin typeface="+mn-lt"/>
                <a:ea typeface="+mn-ea"/>
                <a:cs typeface="+mn-cs"/>
                <a:sym typeface="Helvetica Neue"/>
              </a:rPr>
              <a:t>matplotlib</a:t>
            </a:r>
            <a:r>
              <a:rPr lang="en-GB" dirty="0"/>
              <a:t>, </a:t>
            </a:r>
            <a:r>
              <a:rPr lang="en-GB" sz="1100" dirty="0" err="1">
                <a:latin typeface="+mn-lt"/>
                <a:ea typeface="+mn-ea"/>
                <a:cs typeface="+mn-cs"/>
                <a:sym typeface="Helvetica Neue"/>
              </a:rPr>
              <a:t>networkx</a:t>
            </a:r>
            <a:r>
              <a:rPr lang="en-GB" dirty="0"/>
              <a:t>, </a:t>
            </a:r>
            <a:r>
              <a:rPr lang="en-GB" sz="1100" dirty="0" err="1">
                <a:latin typeface="+mn-lt"/>
                <a:ea typeface="+mn-ea"/>
                <a:cs typeface="+mn-cs"/>
                <a:sym typeface="Helvetica Neue"/>
              </a:rPr>
              <a:t>scipy</a:t>
            </a:r>
            <a:r>
              <a:rPr lang="en-GB" dirty="0"/>
              <a:t>, etc.</a:t>
            </a:r>
          </a:p>
          <a:p>
            <a:r>
              <a:rPr lang="en-GB" b="1" dirty="0"/>
              <a:t>Étape 4 – Mettre en œuvre la distribution des voyages (modèle de gravité)</a:t>
            </a:r>
            <a:br>
              <a:rPr lang="en-GB" dirty="0"/>
            </a:br>
            <a:r>
              <a:rPr lang="en-GB" dirty="0"/>
              <a:t>À l'aide de la matrice d'impédance fournie + productions/attractions :</a:t>
            </a:r>
          </a:p>
          <a:p>
            <a:r>
              <a:rPr lang="en-GB" dirty="0"/>
              <a:t>Appliquer la formule</a:t>
            </a:r>
          </a:p>
          <a:p>
            <a:r>
              <a:rPr lang="en-GB" dirty="0"/>
              <a:t>Générer la matrice OD distribuée</a:t>
            </a:r>
          </a:p>
          <a:p>
            <a:r>
              <a:rPr lang="en-GB" dirty="0"/>
              <a:t>Valider les sommes des lignes et des colonnes</a:t>
            </a:r>
          </a:p>
          <a:p>
            <a:r>
              <a:rPr lang="en-GB" b="1" dirty="0"/>
              <a:t>Étape 5 – Mise en œuvre du choix du mode</a:t>
            </a:r>
            <a:br>
              <a:rPr lang="en-GB" dirty="0"/>
            </a:br>
            <a:r>
              <a:rPr lang="en-GB" dirty="0"/>
              <a:t>Les étudiants utilisent un modèle Logit simplifié pour estimer les parts modales :</a:t>
            </a:r>
          </a:p>
          <a:p>
            <a:r>
              <a:rPr lang="en-GB" dirty="0"/>
              <a:t>Voiture</a:t>
            </a:r>
          </a:p>
          <a:p>
            <a:r>
              <a:rPr lang="en-GB" dirty="0"/>
              <a:t>Transports publics</a:t>
            </a:r>
          </a:p>
          <a:p>
            <a:r>
              <a:rPr lang="en-GB" dirty="0"/>
              <a:t>Marche/vélo</a:t>
            </a:r>
            <a:br>
              <a:rPr lang="en-GB" dirty="0"/>
            </a:br>
            <a:r>
              <a:rPr lang="en-GB" dirty="0"/>
              <a:t>À l'aide d'exemples de valeurs d'utilité.</a:t>
            </a:r>
          </a:p>
          <a:p>
            <a:r>
              <a:rPr lang="en-GB" b="1" dirty="0"/>
              <a:t>Étape 6 – Mise en œuvre de l'attribution d'itinéraire (chemin le plus court)</a:t>
            </a:r>
            <a:br>
              <a:rPr lang="en-GB" dirty="0"/>
            </a:br>
            <a:r>
              <a:rPr lang="en-GB" dirty="0"/>
              <a:t>À l'aide de l'algorithme de Dijkstra via </a:t>
            </a:r>
            <a:r>
              <a:rPr lang="en-GB" dirty="0" err="1"/>
              <a:t>NetworkX </a:t>
            </a:r>
            <a:r>
              <a:rPr lang="en-GB" dirty="0"/>
              <a:t>:</a:t>
            </a:r>
          </a:p>
          <a:p>
            <a:r>
              <a:rPr lang="en-GB" dirty="0"/>
              <a:t>Construire un graphe à partir des données de liaison</a:t>
            </a:r>
          </a:p>
          <a:p>
            <a:r>
              <a:rPr lang="en-GB" dirty="0"/>
              <a:t>Calculer les chemins les plus courts</a:t>
            </a:r>
          </a:p>
          <a:p>
            <a:r>
              <a:rPr lang="en-GB" dirty="0"/>
              <a:t>Attribuer les trajets OD aux chemins</a:t>
            </a:r>
          </a:p>
          <a:p>
            <a:r>
              <a:rPr lang="en-GB" dirty="0"/>
              <a:t>Générer les volumes de liaison</a:t>
            </a:r>
          </a:p>
          <a:p>
            <a:r>
              <a:rPr lang="en-GB" b="1" dirty="0"/>
              <a:t>Étape 7 – Visualiser et </a:t>
            </a:r>
            <a:r>
              <a:rPr lang="en-GB" b="1" dirty="0" err="1"/>
              <a:t>analyser </a:t>
            </a:r>
            <a:r>
              <a:rPr lang="en-GB" b="1" dirty="0"/>
              <a:t>les résultats</a:t>
            </a:r>
            <a:br>
              <a:rPr lang="en-GB" dirty="0"/>
            </a:br>
            <a:r>
              <a:rPr lang="en-GB" dirty="0"/>
              <a:t>Visuels recommandés :</a:t>
            </a:r>
          </a:p>
          <a:p>
            <a:r>
              <a:rPr lang="en-GB" dirty="0"/>
              <a:t>Carte thermique de distribution</a:t>
            </a:r>
          </a:p>
          <a:p>
            <a:r>
              <a:rPr lang="en-GB" dirty="0"/>
              <a:t>Diagramme à barres de répartition modale</a:t>
            </a:r>
          </a:p>
          <a:p>
            <a:r>
              <a:rPr lang="en-GB" dirty="0"/>
              <a:t>Réseau avec volumes attribués</a:t>
            </a:r>
          </a:p>
          <a:p>
            <a:r>
              <a:rPr lang="en-GB" dirty="0"/>
              <a:t>Différence entre la base et le scénario (facultatif)</a:t>
            </a:r>
          </a:p>
          <a:p>
            <a:r>
              <a:rPr lang="en-GB" b="1" dirty="0"/>
              <a:t>Étape 8 – Enregistrer le notebook final</a:t>
            </a:r>
            <a:br>
              <a:rPr lang="en-GB" dirty="0"/>
            </a:br>
            <a:r>
              <a:rPr lang="en-GB" dirty="0"/>
              <a:t>Les étudiants téléchargent/exportent le fichier </a:t>
            </a:r>
            <a:r>
              <a:rPr lang="en-GB" sz="1100" dirty="0">
                <a:latin typeface="+mn-lt"/>
                <a:ea typeface="+mn-ea"/>
                <a:cs typeface="+mn-cs"/>
                <a:sym typeface="Helvetica Neue"/>
              </a:rPr>
              <a:t>.</a:t>
            </a:r>
            <a:r>
              <a:rPr lang="en-GB" sz="1100" dirty="0" err="1">
                <a:latin typeface="+mn-lt"/>
                <a:ea typeface="+mn-ea"/>
                <a:cs typeface="+mn-cs"/>
                <a:sym typeface="Helvetica Neue"/>
              </a:rPr>
              <a:t>ipynb </a:t>
            </a:r>
            <a:r>
              <a:rPr lang="en-GB" dirty="0"/>
              <a:t>pour le soumettre.</a:t>
            </a:r>
          </a:p>
        </p:txBody>
      </p:sp>
    </p:spTree>
    <p:extLst>
      <p:ext uri="{BB962C8B-B14F-4D97-AF65-F5344CB8AC3E}">
        <p14:creationId xmlns:p14="http://schemas.microsoft.com/office/powerpoint/2010/main" val="370080959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429FDB-DD5F-481D-BA56-5363C4907DF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CFC3C84-11E3-DA82-D611-6540F972DEA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440975F-82BD-1FD3-6074-7E05EA7DEF80}"/>
              </a:ext>
            </a:extLst>
          </p:cNvPr>
          <p:cNvSpPr>
            <a:spLocks noGrp="1"/>
          </p:cNvSpPr>
          <p:nvPr>
            <p:ph type="body" idx="1"/>
          </p:nvPr>
        </p:nvSpPr>
        <p:spPr/>
        <p:txBody>
          <a:bodyPr/>
          <a:lstStyle/>
          <a:p>
            <a:pPr marL="0" marR="0" lvl="0" indent="0" defTabSz="228589" eaLnBrk="1" fontAlgn="auto" latinLnBrk="0" hangingPunct="1">
              <a:lnSpc>
                <a:spcPct val="117999"/>
              </a:lnSpc>
              <a:spcBef>
                <a:spcPts val="0"/>
              </a:spcBef>
              <a:spcAft>
                <a:spcPts val="0"/>
              </a:spcAft>
              <a:buClrTx/>
              <a:buSzTx/>
              <a:buFontTx/>
              <a:buNone/>
              <a:tabLst/>
              <a:defRPr/>
            </a:pPr>
            <a:r>
              <a:rPr lang="en-GB" dirty="0"/>
              <a:t># Anglais</a:t>
            </a:r>
          </a:p>
          <a:p>
            <a:pPr marL="0" marR="0" lvl="0" indent="0" defTabSz="228589" eaLnBrk="1" fontAlgn="auto" latinLnBrk="0" hangingPunct="1">
              <a:lnSpc>
                <a:spcPct val="117999"/>
              </a:lnSpc>
              <a:spcBef>
                <a:spcPts val="0"/>
              </a:spcBef>
              <a:spcAft>
                <a:spcPts val="0"/>
              </a:spcAft>
              <a:buClrTx/>
              <a:buSzTx/>
              <a:buFontTx/>
              <a:buNone/>
              <a:tabLst/>
              <a:defRPr/>
            </a:pPr>
            <a:r>
              <a:rPr lang="en-GB" dirty="0"/>
              <a:t>Dans cet atelier, nous utiliserons quelques outils simples pour traiter les données. </a:t>
            </a:r>
          </a:p>
          <a:p>
            <a:pPr marL="0" marR="0" lvl="0" indent="0" defTabSz="228589" eaLnBrk="1" fontAlgn="auto" latinLnBrk="0" hangingPunct="1">
              <a:lnSpc>
                <a:spcPct val="117999"/>
              </a:lnSpc>
              <a:spcBef>
                <a:spcPts val="0"/>
              </a:spcBef>
              <a:spcAft>
                <a:spcPts val="0"/>
              </a:spcAft>
              <a:buClrTx/>
              <a:buSzTx/>
              <a:buFontTx/>
              <a:buNone/>
              <a:tabLst/>
              <a:defRPr/>
            </a:pPr>
            <a:r>
              <a:rPr lang="en-GB" dirty="0"/>
              <a:t>Python est notre principal langage de programmation pour l'analyse et le ML. </a:t>
            </a:r>
          </a:p>
          <a:p>
            <a:pPr marL="0" marR="0" lvl="0" indent="0" defTabSz="228589" eaLnBrk="1" fontAlgn="auto" latinLnBrk="0" hangingPunct="1">
              <a:lnSpc>
                <a:spcPct val="117999"/>
              </a:lnSpc>
              <a:spcBef>
                <a:spcPts val="0"/>
              </a:spcBef>
              <a:spcAft>
                <a:spcPts val="0"/>
              </a:spcAft>
              <a:buClrTx/>
              <a:buSzTx/>
              <a:buFontTx/>
              <a:buNone/>
              <a:tabLst/>
              <a:defRPr/>
            </a:pPr>
            <a:r>
              <a:rPr lang="en-GB" dirty="0"/>
              <a:t>Anaconda nous aide à gérer les paquets. </a:t>
            </a:r>
          </a:p>
          <a:p>
            <a:pPr marL="0" marR="0" lvl="0" indent="0" defTabSz="228589" eaLnBrk="1" fontAlgn="auto" latinLnBrk="0" hangingPunct="1">
              <a:lnSpc>
                <a:spcPct val="117999"/>
              </a:lnSpc>
              <a:spcBef>
                <a:spcPts val="0"/>
              </a:spcBef>
              <a:spcAft>
                <a:spcPts val="0"/>
              </a:spcAft>
              <a:buClrTx/>
              <a:buSzTx/>
              <a:buFontTx/>
              <a:buNone/>
              <a:tabLst/>
              <a:defRPr/>
            </a:pPr>
            <a:r>
              <a:rPr lang="en-GB" dirty="0"/>
              <a:t>Google </a:t>
            </a:r>
            <a:r>
              <a:rPr lang="en-GB" dirty="0" err="1"/>
              <a:t>Colab </a:t>
            </a:r>
            <a:r>
              <a:rPr lang="en-GB" dirty="0"/>
              <a:t>et </a:t>
            </a:r>
            <a:r>
              <a:rPr lang="en-GB" dirty="0" err="1"/>
              <a:t>Jupyter </a:t>
            </a:r>
            <a:r>
              <a:rPr lang="en-GB" dirty="0"/>
              <a:t>Notebook sont utilisés pour écrire et exécuter facilement du code. </a:t>
            </a:r>
          </a:p>
          <a:p>
            <a:pPr marL="0" marR="0" lvl="0" indent="0" defTabSz="228589" eaLnBrk="1" fontAlgn="auto" latinLnBrk="0" hangingPunct="1">
              <a:lnSpc>
                <a:spcPct val="117999"/>
              </a:lnSpc>
              <a:spcBef>
                <a:spcPts val="0"/>
              </a:spcBef>
              <a:spcAft>
                <a:spcPts val="0"/>
              </a:spcAft>
              <a:buClrTx/>
              <a:buSzTx/>
              <a:buFontTx/>
              <a:buNone/>
              <a:tabLst/>
              <a:defRPr/>
            </a:pPr>
            <a:r>
              <a:rPr lang="en-GB" dirty="0"/>
              <a:t>Excel sert à effectuer des vérifications rapides dans les bases de données. </a:t>
            </a:r>
          </a:p>
          <a:p>
            <a:pPr marL="0" marR="0" lvl="0" indent="0" defTabSz="228589" eaLnBrk="1" fontAlgn="auto" latinLnBrk="0" hangingPunct="1">
              <a:lnSpc>
                <a:spcPct val="117999"/>
              </a:lnSpc>
              <a:spcBef>
                <a:spcPts val="0"/>
              </a:spcBef>
              <a:spcAft>
                <a:spcPts val="0"/>
              </a:spcAft>
              <a:buClrTx/>
              <a:buSzTx/>
              <a:buFontTx/>
              <a:buNone/>
              <a:tabLst/>
              <a:defRPr/>
            </a:pPr>
            <a:r>
              <a:rPr lang="en-GB" dirty="0"/>
              <a:t>Il existe de nombreux autres outils dans le secteur, mais dans cette session, nous nous concentrerons uniquement sur Python, </a:t>
            </a:r>
            <a:r>
              <a:rPr lang="en-GB" dirty="0" err="1"/>
              <a:t>Colab </a:t>
            </a:r>
            <a:r>
              <a:rPr lang="en-GB" dirty="0"/>
              <a:t>et Excel afin de simplifier les choses.</a:t>
            </a:r>
            <a:endParaRPr lang="fr-FR" dirty="0"/>
          </a:p>
        </p:txBody>
      </p:sp>
    </p:spTree>
    <p:extLst>
      <p:ext uri="{BB962C8B-B14F-4D97-AF65-F5344CB8AC3E}">
        <p14:creationId xmlns:p14="http://schemas.microsoft.com/office/powerpoint/2010/main" val="148420930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 Anglais</a:t>
            </a:r>
          </a:p>
          <a:p>
            <a:endParaRPr lang="en-GB" dirty="0"/>
          </a:p>
          <a:p>
            <a:endParaRPr lang="en-GB" dirty="0"/>
          </a:p>
          <a:p>
            <a:endParaRPr lang="en-GB" dirty="0"/>
          </a:p>
          <a:p>
            <a:r>
              <a:rPr lang="en-GB" dirty="0"/>
              <a:t># Français</a:t>
            </a:r>
          </a:p>
        </p:txBody>
      </p:sp>
    </p:spTree>
    <p:extLst>
      <p:ext uri="{BB962C8B-B14F-4D97-AF65-F5344CB8AC3E}">
        <p14:creationId xmlns:p14="http://schemas.microsoft.com/office/powerpoint/2010/main" val="133395421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Dans cette section, nous allons explorer l'une des étapes les plus importantes </a:t>
            </a:r>
            <a:r>
              <a:rPr lang="en-GB" b="1" dirty="0"/>
              <a:t>du prétraitement des données </a:t>
            </a:r>
            <a:r>
              <a:rPr lang="en-GB" dirty="0"/>
              <a:t>dans tout projet d'analyse de données.</a:t>
            </a:r>
          </a:p>
          <a:p>
            <a:endParaRPr lang="en-GB" dirty="0"/>
          </a:p>
          <a:p>
            <a:r>
              <a:rPr lang="en-GB" dirty="0"/>
              <a:t>Que vous travailliez avec des données sur les transports, des analyses commerciales ou des dossiers médicaux, </a:t>
            </a:r>
            <a:r>
              <a:rPr lang="en-GB" b="1" dirty="0"/>
              <a:t>le prétraitement </a:t>
            </a:r>
            <a:r>
              <a:rPr lang="en-GB" dirty="0"/>
              <a:t>permet de transformer des données brutes désordonnées en quelque chose que les machines — et les humains — peuvent comprendre.</a:t>
            </a:r>
          </a:p>
          <a:p>
            <a:endParaRPr lang="en-GB" dirty="0"/>
          </a:p>
          <a:p>
            <a:r>
              <a:rPr lang="en-GB" dirty="0"/>
              <a:t>Passons en revue les techniques essentielles dont vous aurez besoin pour nettoyer et préparer efficacement vos données.</a:t>
            </a:r>
          </a:p>
          <a:p>
            <a:endParaRPr lang="LID4096" dirty="0"/>
          </a:p>
          <a:p>
            <a:endParaRPr lang="LID4096" dirty="0"/>
          </a:p>
        </p:txBody>
      </p:sp>
    </p:spTree>
    <p:extLst>
      <p:ext uri="{BB962C8B-B14F-4D97-AF65-F5344CB8AC3E}">
        <p14:creationId xmlns:p14="http://schemas.microsoft.com/office/powerpoint/2010/main" val="364411325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F68E8C-A2EC-D754-A2B8-4BB422D9A71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8DEE099-0A3B-301D-B3CC-77E7D1C9331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E85B15D-E656-4B6A-ED07-B8B7EF7CA674}"/>
              </a:ext>
            </a:extLst>
          </p:cNvPr>
          <p:cNvSpPr>
            <a:spLocks noGrp="1"/>
          </p:cNvSpPr>
          <p:nvPr>
            <p:ph type="body" idx="1"/>
          </p:nvPr>
        </p:nvSpPr>
        <p:spPr/>
        <p:txBody>
          <a:bodyPr/>
          <a:lstStyle/>
          <a:p>
            <a:r>
              <a:rPr lang="en-GB" dirty="0"/>
              <a:t>Dans cette section, nous allons explorer l'une des étapes les plus importantes </a:t>
            </a:r>
            <a:r>
              <a:rPr lang="en-GB" b="1" dirty="0"/>
              <a:t>du prétraitement des données </a:t>
            </a:r>
            <a:r>
              <a:rPr lang="en-GB" dirty="0"/>
              <a:t>dans tout projet d'analyse de données.</a:t>
            </a:r>
          </a:p>
          <a:p>
            <a:endParaRPr lang="en-GB" dirty="0"/>
          </a:p>
          <a:p>
            <a:r>
              <a:rPr lang="en-GB" dirty="0"/>
              <a:t>Que vous travailliez avec des données sur les transports, des analyses commerciales ou des dossiers médicaux, </a:t>
            </a:r>
            <a:r>
              <a:rPr lang="en-GB" b="1" dirty="0"/>
              <a:t>le prétraitement </a:t>
            </a:r>
            <a:r>
              <a:rPr lang="en-GB" dirty="0"/>
              <a:t>permet de transformer des données brutes désordonnées en quelque chose que les machines — et les humains — peuvent comprendre.</a:t>
            </a:r>
          </a:p>
          <a:p>
            <a:endParaRPr lang="en-GB" dirty="0"/>
          </a:p>
          <a:p>
            <a:r>
              <a:rPr lang="en-GB" dirty="0"/>
              <a:t>Passons en revue les techniques essentielles dont vous aurez besoin pour nettoyer et préparer efficacement vos données.</a:t>
            </a:r>
          </a:p>
          <a:p>
            <a:endParaRPr lang="LID4096" dirty="0"/>
          </a:p>
          <a:p>
            <a:endParaRPr lang="LID4096" dirty="0"/>
          </a:p>
        </p:txBody>
      </p:sp>
    </p:spTree>
    <p:extLst>
      <p:ext uri="{BB962C8B-B14F-4D97-AF65-F5344CB8AC3E}">
        <p14:creationId xmlns:p14="http://schemas.microsoft.com/office/powerpoint/2010/main" val="167827877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defTabSz="228589" eaLnBrk="1" fontAlgn="auto" latinLnBrk="0" hangingPunct="1">
              <a:lnSpc>
                <a:spcPct val="117999"/>
              </a:lnSpc>
              <a:spcBef>
                <a:spcPts val="0"/>
              </a:spcBef>
              <a:spcAft>
                <a:spcPts val="0"/>
              </a:spcAft>
              <a:buClrTx/>
              <a:buSzTx/>
              <a:buFontTx/>
              <a:buNone/>
              <a:tabLst/>
              <a:defRPr/>
            </a:pPr>
            <a:r>
              <a:rPr lang="en-GB" dirty="0"/>
              <a:t># Anglais</a:t>
            </a:r>
          </a:p>
          <a:p>
            <a:pPr marL="0" marR="0" lvl="0" indent="0" defTabSz="228589" eaLnBrk="1" fontAlgn="auto" latinLnBrk="0" hangingPunct="1">
              <a:lnSpc>
                <a:spcPct val="117999"/>
              </a:lnSpc>
              <a:spcBef>
                <a:spcPts val="0"/>
              </a:spcBef>
              <a:spcAft>
                <a:spcPts val="0"/>
              </a:spcAft>
              <a:buClrTx/>
              <a:buSzTx/>
              <a:buFontTx/>
              <a:buNone/>
              <a:tabLst/>
              <a:defRPr/>
            </a:pPr>
            <a:r>
              <a:rPr lang="en-GB" dirty="0"/>
              <a:t>Pour mieux comprendre le prétraitement des données, réalisons une autre activité concrète à l'aide de Python. Nous allons exécuter le code étape par étape dans Google </a:t>
            </a:r>
            <a:r>
              <a:rPr lang="en-GB" dirty="0" err="1"/>
              <a:t>Colab </a:t>
            </a:r>
            <a:r>
              <a:rPr lang="en-GB" dirty="0"/>
              <a:t>et voir comment résoudre les problèmes tels que les valeurs manquantes, les doublons et les erreurs de formatage. </a:t>
            </a:r>
            <a:r>
              <a:rPr lang="en-GB"/>
              <a:t>Nous comparerons ensuite les données brutes avec la version nettoyée à l'aide de graphiques.</a:t>
            </a:r>
            <a:endParaRPr lang="LID4096" dirty="0"/>
          </a:p>
        </p:txBody>
      </p:sp>
    </p:spTree>
    <p:extLst>
      <p:ext uri="{BB962C8B-B14F-4D97-AF65-F5344CB8AC3E}">
        <p14:creationId xmlns:p14="http://schemas.microsoft.com/office/powerpoint/2010/main" val="2937008645"/>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10.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9.jpeg"/><Relationship Id="rId3" Type="http://schemas.openxmlformats.org/officeDocument/2006/relationships/image" Target="../media/image4.png"/><Relationship Id="rId7" Type="http://schemas.openxmlformats.org/officeDocument/2006/relationships/image" Target="../media/image8.jpeg"/><Relationship Id="rId12" Type="http://schemas.openxmlformats.org/officeDocument/2006/relationships/image" Target="../media/image13.png"/><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7.jpeg"/><Relationship Id="rId11" Type="http://schemas.openxmlformats.org/officeDocument/2006/relationships/image" Target="../media/image12.tiff"/><Relationship Id="rId5" Type="http://schemas.openxmlformats.org/officeDocument/2006/relationships/image" Target="../media/image6.jpeg"/><Relationship Id="rId10" Type="http://schemas.openxmlformats.org/officeDocument/2006/relationships/image" Target="../media/image11.png"/><Relationship Id="rId4" Type="http://schemas.openxmlformats.org/officeDocument/2006/relationships/image" Target="../media/image5.png"/><Relationship Id="rId9" Type="http://schemas.openxmlformats.org/officeDocument/2006/relationships/image" Target="../media/image10.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4.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4.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5.png"/><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4.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resentation_titl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5448300" y="366148"/>
            <a:ext cx="3119096" cy="925849"/>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527329" y="522113"/>
            <a:ext cx="4177075" cy="928532"/>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p:nvPr>
        </p:nvSpPr>
        <p:spPr>
          <a:xfrm>
            <a:off x="756196" y="1937759"/>
            <a:ext cx="8910054" cy="1370632"/>
          </a:xfrm>
          <a:prstGeom prst="rect">
            <a:avLst/>
          </a:prstGeom>
        </p:spPr>
        <p:txBody>
          <a:bodyPr anchor="ctr">
            <a:normAutofit/>
          </a:bodyPr>
          <a:lstStyle>
            <a:lvl1pPr algn="ctr">
              <a:defRPr sz="3600" spc="-232">
                <a:solidFill>
                  <a:srgbClr val="F78722"/>
                </a:solidFill>
                <a:latin typeface="Montserrat Regular" panose="00000500000000000000" pitchFamily="2" charset="-18"/>
              </a:defRPr>
            </a:lvl1pPr>
          </a:lstStyle>
          <a:p>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4" name="Body Level One…">
            <a:extLst>
              <a:ext uri="{FF2B5EF4-FFF2-40B4-BE49-F238E27FC236}">
                <a16:creationId xmlns:a16="http://schemas.microsoft.com/office/drawing/2014/main" id="{1A6CDE22-E8DA-52CE-374D-E1B0E8D6DCE6}"/>
              </a:ext>
            </a:extLst>
          </p:cNvPr>
          <p:cNvSpPr txBox="1">
            <a:spLocks noGrp="1"/>
          </p:cNvSpPr>
          <p:nvPr>
            <p:ph type="body" sz="quarter" idx="1" hasCustomPrompt="1"/>
          </p:nvPr>
        </p:nvSpPr>
        <p:spPr>
          <a:xfrm>
            <a:off x="767347" y="3907639"/>
            <a:ext cx="9675241" cy="573865"/>
          </a:xfrm>
          <a:prstGeom prst="rect">
            <a:avLst/>
          </a:prstGeom>
        </p:spPr>
        <p:txBody>
          <a:bodyPr>
            <a:noAutofit/>
          </a:bodyPr>
          <a:lstStyle>
            <a:lvl1pPr marL="0" indent="0" algn="ctr" defTabSz="825500">
              <a:lnSpc>
                <a:spcPct val="100000"/>
              </a:lnSpc>
              <a:spcBef>
                <a:spcPts val="0"/>
              </a:spcBef>
              <a:buSzTx/>
              <a:buNone/>
              <a:defRPr sz="2000" b="1">
                <a:solidFill>
                  <a:srgbClr val="F78722"/>
                </a:solidFill>
                <a:latin typeface="Calibri" panose="020F0502020204030204" pitchFamily="34" charset="0"/>
                <a:ea typeface="Calibri" panose="020F0502020204030204" pitchFamily="34" charset="0"/>
                <a:cs typeface="Calibri" panose="020F0502020204030204" pitchFamily="34" charset="0"/>
              </a:defRPr>
            </a:lvl1pPr>
            <a:lvl2pPr marL="0" indent="4572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marL="0" indent="9144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marL="0" indent="13716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marL="0" indent="18288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5pPr>
          </a:lstStyle>
          <a:p>
            <a:r>
              <a:rPr dirty="0"/>
              <a:t>Presentation Subtitle</a:t>
            </a:r>
          </a:p>
          <a:p>
            <a:pPr lvl="1"/>
            <a:endParaRPr dirty="0"/>
          </a:p>
          <a:p>
            <a:pPr lvl="2"/>
            <a:endParaRPr dirty="0"/>
          </a:p>
          <a:p>
            <a:pPr lvl="3"/>
            <a:endParaRPr dirty="0"/>
          </a:p>
          <a:p>
            <a:pPr lvl="4"/>
            <a:endParaRPr dirty="0"/>
          </a:p>
        </p:txBody>
      </p:sp>
      <p:sp>
        <p:nvSpPr>
          <p:cNvPr id="28" name="TextBox 27">
            <a:extLst>
              <a:ext uri="{FF2B5EF4-FFF2-40B4-BE49-F238E27FC236}">
                <a16:creationId xmlns:a16="http://schemas.microsoft.com/office/drawing/2014/main" id="{B2F479BC-D007-C687-ADDC-10072E30BD09}"/>
              </a:ext>
            </a:extLst>
          </p:cNvPr>
          <p:cNvSpPr txBox="1"/>
          <p:nvPr userDrawn="1"/>
        </p:nvSpPr>
        <p:spPr>
          <a:xfrm>
            <a:off x="5760360" y="1219340"/>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194785450"/>
      </p:ext>
    </p:extLst>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End_slid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3417254" y="1179598"/>
            <a:ext cx="4926646" cy="1706353"/>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292993" y="398036"/>
            <a:ext cx="3124261" cy="694500"/>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hasCustomPrompt="1"/>
          </p:nvPr>
        </p:nvSpPr>
        <p:spPr>
          <a:xfrm>
            <a:off x="1851416" y="2885952"/>
            <a:ext cx="8910054" cy="949719"/>
          </a:xfrm>
          <a:prstGeom prst="rect">
            <a:avLst/>
          </a:prstGeom>
        </p:spPr>
        <p:txBody>
          <a:bodyPr anchor="b">
            <a:normAutofit/>
          </a:bodyPr>
          <a:lstStyle>
            <a:lvl1pPr>
              <a:defRPr sz="4400" spc="-232">
                <a:solidFill>
                  <a:srgbClr val="F78722"/>
                </a:solidFill>
                <a:latin typeface="Montserrat Regular" panose="00000500000000000000" pitchFamily="2" charset="-18"/>
              </a:defRPr>
            </a:lvl1pPr>
          </a:lstStyle>
          <a:p>
            <a:r>
              <a:rPr lang="pl-PL" dirty="0" err="1"/>
              <a:t>Thank</a:t>
            </a:r>
            <a:r>
              <a:rPr lang="pl-PL" dirty="0"/>
              <a:t> </a:t>
            </a:r>
            <a:r>
              <a:rPr lang="pl-PL" dirty="0" err="1"/>
              <a:t>you</a:t>
            </a:r>
            <a:r>
              <a:rPr lang="pl-PL" dirty="0"/>
              <a:t> for </a:t>
            </a:r>
            <a:r>
              <a:rPr lang="pl-PL" dirty="0" err="1"/>
              <a:t>your</a:t>
            </a:r>
            <a:r>
              <a:rPr lang="pl-PL" dirty="0"/>
              <a:t> </a:t>
            </a:r>
            <a:r>
              <a:rPr lang="pl-PL" dirty="0" err="1"/>
              <a:t>attention</a:t>
            </a:r>
            <a:r>
              <a:rPr lang="pl-PL" dirty="0"/>
              <a:t>!</a:t>
            </a:r>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8" name="TextBox 27">
            <a:extLst>
              <a:ext uri="{FF2B5EF4-FFF2-40B4-BE49-F238E27FC236}">
                <a16:creationId xmlns:a16="http://schemas.microsoft.com/office/drawing/2014/main" id="{B2F479BC-D007-C687-ADDC-10072E30BD09}"/>
              </a:ext>
            </a:extLst>
          </p:cNvPr>
          <p:cNvSpPr txBox="1"/>
          <p:nvPr userDrawn="1"/>
        </p:nvSpPr>
        <p:spPr>
          <a:xfrm>
            <a:off x="52401" y="1167068"/>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3425832235"/>
      </p:ext>
    </p:extLst>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obj">
  <p:cSld name="Two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726397" y="809815"/>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2" name="Holder 2"/>
          <p:cNvSpPr>
            <a:spLocks noGrp="1"/>
          </p:cNvSpPr>
          <p:nvPr>
            <p:ph type="title"/>
          </p:nvPr>
        </p:nvSpPr>
        <p:spPr>
          <a:xfrm>
            <a:off x="705908" y="449281"/>
            <a:ext cx="6474054" cy="276999"/>
          </a:xfrm>
        </p:spPr>
        <p:txBody>
          <a:bodyPr lIns="0" tIns="0" rIns="0" bIns="0"/>
          <a:lstStyle>
            <a:lvl1pPr>
              <a:defRPr sz="1800" b="0" i="1">
                <a:solidFill>
                  <a:srgbClr val="FD001F"/>
                </a:solidFill>
                <a:latin typeface="Calibri"/>
                <a:cs typeface="Calibri"/>
              </a:defRPr>
            </a:lvl1pPr>
          </a:lstStyle>
          <a:p>
            <a:endParaRPr/>
          </a:p>
        </p:txBody>
      </p:sp>
      <p:sp>
        <p:nvSpPr>
          <p:cNvPr id="3" name="Holder 3"/>
          <p:cNvSpPr>
            <a:spLocks noGrp="1"/>
          </p:cNvSpPr>
          <p:nvPr>
            <p:ph sz="half" idx="2"/>
          </p:nvPr>
        </p:nvSpPr>
        <p:spPr>
          <a:xfrm>
            <a:off x="609601" y="1577340"/>
            <a:ext cx="5303519" cy="130805"/>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6278880" y="1577340"/>
            <a:ext cx="5303519" cy="130805"/>
          </a:xfrm>
          <a:prstGeom prst="rect">
            <a:avLst/>
          </a:prstGeom>
        </p:spPr>
        <p:txBody>
          <a:bodyPr wrap="square" lIns="0" tIns="0" rIns="0" bIns="0">
            <a:spAutoFit/>
          </a:bodyPr>
          <a:lstStyle>
            <a:lvl1pPr>
              <a:defRPr/>
            </a:lvl1pPr>
          </a:lstStyle>
          <a:p>
            <a:endParaRPr/>
          </a:p>
        </p:txBody>
      </p:sp>
      <p:sp>
        <p:nvSpPr>
          <p:cNvPr id="8" name="bg object 17">
            <a:extLst>
              <a:ext uri="{FF2B5EF4-FFF2-40B4-BE49-F238E27FC236}">
                <a16:creationId xmlns:a16="http://schemas.microsoft.com/office/drawing/2014/main" id="{904C9BF5-4DDB-A851-53FA-F0AD1082DEC5}"/>
              </a:ext>
            </a:extLst>
          </p:cNvPr>
          <p:cNvSpPr/>
          <p:nvPr userDrawn="1"/>
        </p:nvSpPr>
        <p:spPr>
          <a:xfrm>
            <a:off x="726397" y="6311890"/>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9" name="bg object 18">
            <a:extLst>
              <a:ext uri="{FF2B5EF4-FFF2-40B4-BE49-F238E27FC236}">
                <a16:creationId xmlns:a16="http://schemas.microsoft.com/office/drawing/2014/main" id="{E72B3F16-7BDF-F83D-DFE0-8935B6C9C6EC}"/>
              </a:ext>
            </a:extLst>
          </p:cNvPr>
          <p:cNvSpPr/>
          <p:nvPr userDrawn="1"/>
        </p:nvSpPr>
        <p:spPr>
          <a:xfrm>
            <a:off x="5317352" y="6303237"/>
            <a:ext cx="1562420" cy="231049"/>
          </a:xfrm>
          <a:custGeom>
            <a:avLst/>
            <a:gdLst/>
            <a:ahLst/>
            <a:cxnLst/>
            <a:rect l="l" t="t" r="r" b="b"/>
            <a:pathLst>
              <a:path w="968375" h="179704">
                <a:moveTo>
                  <a:pt x="968375" y="0"/>
                </a:moveTo>
                <a:lnTo>
                  <a:pt x="0" y="0"/>
                </a:lnTo>
                <a:lnTo>
                  <a:pt x="0" y="179705"/>
                </a:lnTo>
                <a:lnTo>
                  <a:pt x="968375" y="179705"/>
                </a:lnTo>
                <a:lnTo>
                  <a:pt x="968375" y="0"/>
                </a:lnTo>
                <a:close/>
              </a:path>
            </a:pathLst>
          </a:custGeom>
          <a:solidFill>
            <a:srgbClr val="FD001F"/>
          </a:solidFill>
        </p:spPr>
        <p:txBody>
          <a:bodyPr wrap="square" lIns="0" tIns="0" rIns="0" bIns="0" rtlCol="0"/>
          <a:lstStyle/>
          <a:p>
            <a:endParaRPr sz="3086"/>
          </a:p>
        </p:txBody>
      </p:sp>
      <p:sp>
        <p:nvSpPr>
          <p:cNvPr id="11" name="object 6">
            <a:extLst>
              <a:ext uri="{FF2B5EF4-FFF2-40B4-BE49-F238E27FC236}">
                <a16:creationId xmlns:a16="http://schemas.microsoft.com/office/drawing/2014/main" id="{A3179124-D066-835C-223B-89230C240664}"/>
              </a:ext>
            </a:extLst>
          </p:cNvPr>
          <p:cNvSpPr txBox="1">
            <a:spLocks/>
          </p:cNvSpPr>
          <p:nvPr userDrawn="1"/>
        </p:nvSpPr>
        <p:spPr>
          <a:xfrm>
            <a:off x="8849329" y="6343524"/>
            <a:ext cx="2616201"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err="1">
                <a:solidFill>
                  <a:prstClr val="black"/>
                </a:solidFill>
              </a:rPr>
              <a:t>Prévision</a:t>
            </a:r>
            <a:r>
              <a:rPr lang="en-GB" b="1" dirty="0">
                <a:solidFill>
                  <a:prstClr val="black"/>
                </a:solidFill>
              </a:rPr>
              <a:t> de la </a:t>
            </a:r>
            <a:r>
              <a:rPr lang="en-GB" b="1" dirty="0" err="1">
                <a:solidFill>
                  <a:prstClr val="black"/>
                </a:solidFill>
              </a:rPr>
              <a:t>demande</a:t>
            </a:r>
            <a:r>
              <a:rPr lang="en-GB" b="1" dirty="0">
                <a:solidFill>
                  <a:prstClr val="black"/>
                </a:solidFill>
              </a:rPr>
              <a:t> de transport</a:t>
            </a:r>
          </a:p>
        </p:txBody>
      </p:sp>
      <p:sp>
        <p:nvSpPr>
          <p:cNvPr id="12" name="object 6">
            <a:extLst>
              <a:ext uri="{FF2B5EF4-FFF2-40B4-BE49-F238E27FC236}">
                <a16:creationId xmlns:a16="http://schemas.microsoft.com/office/drawing/2014/main" id="{B11B856C-213F-EA05-85A4-743854CD1BE9}"/>
              </a:ext>
            </a:extLst>
          </p:cNvPr>
          <p:cNvSpPr txBox="1">
            <a:spLocks/>
          </p:cNvSpPr>
          <p:nvPr userDrawn="1"/>
        </p:nvSpPr>
        <p:spPr>
          <a:xfrm>
            <a:off x="5317352" y="6340574"/>
            <a:ext cx="1562420" cy="185435"/>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ctr" defTabSz="1175644" hangingPunct="1">
              <a:lnSpc>
                <a:spcPts val="1408"/>
              </a:lnSpc>
              <a:spcBef>
                <a:spcPts val="0"/>
              </a:spcBef>
            </a:pPr>
            <a:fld id="{6C52A684-13D4-48DF-8BDF-CFC59B1976BD}" type="slidenum">
              <a:rPr lang="en-AT" sz="1540" i="0" spc="-64" smtClean="0">
                <a:solidFill>
                  <a:schemeClr val="bg1"/>
                </a:solidFill>
              </a:rPr>
              <a:t>‹#›</a:t>
            </a:fld>
            <a:endParaRPr lang="en-GB" sz="1540" i="0" spc="-13" dirty="0">
              <a:solidFill>
                <a:schemeClr val="bg1"/>
              </a:solidFill>
            </a:endParaRPr>
          </a:p>
        </p:txBody>
      </p:sp>
      <p:sp>
        <p:nvSpPr>
          <p:cNvPr id="5" name="object 6">
            <a:extLst>
              <a:ext uri="{FF2B5EF4-FFF2-40B4-BE49-F238E27FC236}">
                <a16:creationId xmlns:a16="http://schemas.microsoft.com/office/drawing/2014/main" id="{66A369A7-D0DE-288F-322E-82135650CCBF}"/>
              </a:ext>
            </a:extLst>
          </p:cNvPr>
          <p:cNvSpPr txBox="1">
            <a:spLocks/>
          </p:cNvSpPr>
          <p:nvPr userDrawn="1"/>
        </p:nvSpPr>
        <p:spPr>
          <a:xfrm>
            <a:off x="726470" y="6350540"/>
            <a:ext cx="3177315" cy="178062"/>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r>
              <a:rPr lang="en-US" dirty="0" err="1"/>
              <a:t>Modélisation</a:t>
            </a:r>
            <a:r>
              <a:rPr lang="en-US" dirty="0"/>
              <a:t> et simulation des transports</a:t>
            </a:r>
          </a:p>
        </p:txBody>
      </p:sp>
    </p:spTree>
    <p:extLst>
      <p:ext uri="{BB962C8B-B14F-4D97-AF65-F5344CB8AC3E}">
        <p14:creationId xmlns:p14="http://schemas.microsoft.com/office/powerpoint/2010/main" val="99785867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914400" y="2125980"/>
            <a:ext cx="10363200" cy="276999"/>
          </a:xfrm>
          <a:prstGeom prst="rect">
            <a:avLst/>
          </a:prstGeom>
        </p:spPr>
        <p:txBody>
          <a:bodyPr wrap="square" lIns="0" tIns="0" rIns="0" bIns="0">
            <a:spAutoFit/>
          </a:bodyPr>
          <a:lstStyle>
            <a:lvl1pPr>
              <a:defRPr sz="1800" b="0" i="1">
                <a:solidFill>
                  <a:srgbClr val="FD001F"/>
                </a:solidFill>
                <a:latin typeface="Calibri"/>
                <a:cs typeface="Calibri"/>
              </a:defRPr>
            </a:lvl1pPr>
          </a:lstStyle>
          <a:p>
            <a:endParaRPr/>
          </a:p>
        </p:txBody>
      </p:sp>
      <p:sp>
        <p:nvSpPr>
          <p:cNvPr id="3" name="Holder 3"/>
          <p:cNvSpPr>
            <a:spLocks noGrp="1"/>
          </p:cNvSpPr>
          <p:nvPr>
            <p:ph type="subTitle" idx="4"/>
          </p:nvPr>
        </p:nvSpPr>
        <p:spPr>
          <a:xfrm>
            <a:off x="1828800" y="3840480"/>
            <a:ext cx="8534400" cy="168188"/>
          </a:xfrm>
          <a:prstGeom prst="rect">
            <a:avLst/>
          </a:prstGeom>
        </p:spPr>
        <p:txBody>
          <a:bodyPr wrap="square" lIns="0" tIns="0" rIns="0" bIns="0">
            <a:spAutoFit/>
          </a:bodyPr>
          <a:lstStyle>
            <a:lvl1pPr>
              <a:defRPr sz="1093" b="0" i="0">
                <a:solidFill>
                  <a:schemeClr val="tx1"/>
                </a:solidFill>
                <a:latin typeface="Arial"/>
                <a:cs typeface="Arial"/>
              </a:defRPr>
            </a:lvl1pPr>
          </a:lstStyle>
          <a:p>
            <a:endParaRPr/>
          </a:p>
        </p:txBody>
      </p:sp>
      <p:sp>
        <p:nvSpPr>
          <p:cNvPr id="4" name="Holder 4"/>
          <p:cNvSpPr>
            <a:spLocks noGrp="1"/>
          </p:cNvSpPr>
          <p:nvPr>
            <p:ph type="ftr" sz="quarter" idx="5"/>
          </p:nvPr>
        </p:nvSpPr>
        <p:spPr/>
        <p:txBody>
          <a:bodyPr lIns="0" tIns="0" rIns="0" bIns="0"/>
          <a:lstStyle>
            <a:lvl1pPr>
              <a:defRPr sz="1286" b="0" i="1">
                <a:solidFill>
                  <a:schemeClr val="tx1"/>
                </a:solidFill>
                <a:latin typeface="Calibri"/>
                <a:cs typeface="Calibri"/>
              </a:defRPr>
            </a:lvl1pPr>
          </a:lstStyle>
          <a:p>
            <a:pPr marL="16328">
              <a:lnSpc>
                <a:spcPts val="1408"/>
              </a:lnSpc>
            </a:pPr>
            <a:r>
              <a:rPr lang="fr-FR"/>
              <a:t>Notions</a:t>
            </a:r>
            <a:r>
              <a:rPr lang="fr-FR" spc="26"/>
              <a:t> </a:t>
            </a:r>
            <a:r>
              <a:rPr lang="fr-FR"/>
              <a:t>de</a:t>
            </a:r>
            <a:r>
              <a:rPr lang="fr-FR" spc="26"/>
              <a:t> </a:t>
            </a:r>
            <a:r>
              <a:rPr lang="fr-FR"/>
              <a:t>base</a:t>
            </a:r>
            <a:r>
              <a:rPr lang="fr-FR" spc="32"/>
              <a:t> </a:t>
            </a:r>
            <a:r>
              <a:rPr lang="fr-FR"/>
              <a:t>du</a:t>
            </a:r>
            <a:r>
              <a:rPr lang="fr-FR" spc="26"/>
              <a:t> </a:t>
            </a:r>
            <a:r>
              <a:rPr lang="fr-FR"/>
              <a:t>GPS</a:t>
            </a:r>
            <a:r>
              <a:rPr lang="fr-FR" spc="26"/>
              <a:t> </a:t>
            </a:r>
            <a:r>
              <a:rPr lang="fr-FR" spc="-45"/>
              <a:t>-</a:t>
            </a:r>
            <a:r>
              <a:rPr lang="fr-FR" spc="-13"/>
              <a:t>1.0.0fr</a:t>
            </a:r>
            <a:endParaRPr lang="fr-FR" spc="-13"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5/10/2026</a:t>
            </a:fld>
            <a:endParaRPr lang="en-US"/>
          </a:p>
        </p:txBody>
      </p:sp>
      <p:sp>
        <p:nvSpPr>
          <p:cNvPr id="6" name="Holder 6"/>
          <p:cNvSpPr>
            <a:spLocks noGrp="1"/>
          </p:cNvSpPr>
          <p:nvPr>
            <p:ph type="sldNum" sz="quarter" idx="7"/>
          </p:nvPr>
        </p:nvSpPr>
        <p:spPr/>
        <p:txBody>
          <a:bodyPr lIns="0" tIns="0" rIns="0" bIns="0"/>
          <a:lstStyle>
            <a:lvl1pPr>
              <a:defRPr sz="1543" b="0" i="0">
                <a:solidFill>
                  <a:schemeClr val="bg1"/>
                </a:solidFill>
                <a:latin typeface="Arial"/>
                <a:cs typeface="Arial"/>
              </a:defRPr>
            </a:lvl1pPr>
          </a:lstStyle>
          <a:p>
            <a:pPr marL="103685">
              <a:lnSpc>
                <a:spcPts val="1633"/>
              </a:lnSpc>
            </a:pPr>
            <a:fld id="{81D60167-4931-47E6-BA6A-407CBD079E47}" type="slidenum">
              <a:rPr lang="en-AT" spc="-64" smtClean="0"/>
              <a:pPr marL="103685">
                <a:lnSpc>
                  <a:spcPts val="1633"/>
                </a:lnSpc>
              </a:pPr>
              <a:t>‹#›</a:t>
            </a:fld>
            <a:endParaRPr lang="en-AT" spc="-64" dirty="0"/>
          </a:p>
        </p:txBody>
      </p:sp>
    </p:spTree>
    <p:extLst>
      <p:ext uri="{BB962C8B-B14F-4D97-AF65-F5344CB8AC3E}">
        <p14:creationId xmlns:p14="http://schemas.microsoft.com/office/powerpoint/2010/main" val="263317694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726397" y="809815"/>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2" name="Holder 2"/>
          <p:cNvSpPr>
            <a:spLocks noGrp="1"/>
          </p:cNvSpPr>
          <p:nvPr>
            <p:ph type="title"/>
          </p:nvPr>
        </p:nvSpPr>
        <p:spPr>
          <a:xfrm>
            <a:off x="705908" y="449281"/>
            <a:ext cx="6474054" cy="276999"/>
          </a:xfrm>
        </p:spPr>
        <p:txBody>
          <a:bodyPr lIns="0" tIns="0" rIns="0" bIns="0"/>
          <a:lstStyle>
            <a:lvl1pPr>
              <a:defRPr sz="1800" b="0" i="1">
                <a:solidFill>
                  <a:srgbClr val="FD001F"/>
                </a:solidFill>
                <a:latin typeface="Calibri"/>
                <a:cs typeface="Calibri"/>
              </a:defRPr>
            </a:lvl1pPr>
          </a:lstStyle>
          <a:p>
            <a:endParaRPr/>
          </a:p>
        </p:txBody>
      </p:sp>
      <p:sp>
        <p:nvSpPr>
          <p:cNvPr id="3" name="Holder 3"/>
          <p:cNvSpPr>
            <a:spLocks noGrp="1"/>
          </p:cNvSpPr>
          <p:nvPr>
            <p:ph type="body" idx="1"/>
          </p:nvPr>
        </p:nvSpPr>
        <p:spPr>
          <a:xfrm>
            <a:off x="705907" y="1264077"/>
            <a:ext cx="5343989" cy="168188"/>
          </a:xfrm>
        </p:spPr>
        <p:txBody>
          <a:bodyPr lIns="0" tIns="0" rIns="0" bIns="0"/>
          <a:lstStyle>
            <a:lvl1pPr>
              <a:defRPr sz="1093" b="0" i="0">
                <a:solidFill>
                  <a:schemeClr val="tx1"/>
                </a:solidFill>
                <a:latin typeface="Arial"/>
                <a:cs typeface="Arial"/>
              </a:defRPr>
            </a:lvl1pPr>
          </a:lstStyle>
          <a:p>
            <a:endParaRPr/>
          </a:p>
        </p:txBody>
      </p:sp>
      <p:sp>
        <p:nvSpPr>
          <p:cNvPr id="7" name="bg object 17">
            <a:extLst>
              <a:ext uri="{FF2B5EF4-FFF2-40B4-BE49-F238E27FC236}">
                <a16:creationId xmlns:a16="http://schemas.microsoft.com/office/drawing/2014/main" id="{D10BD953-E7AD-AA28-EBB0-B63D8320C8DC}"/>
              </a:ext>
            </a:extLst>
          </p:cNvPr>
          <p:cNvSpPr/>
          <p:nvPr userDrawn="1"/>
        </p:nvSpPr>
        <p:spPr>
          <a:xfrm>
            <a:off x="726397" y="6311890"/>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8" name="bg object 18">
            <a:extLst>
              <a:ext uri="{FF2B5EF4-FFF2-40B4-BE49-F238E27FC236}">
                <a16:creationId xmlns:a16="http://schemas.microsoft.com/office/drawing/2014/main" id="{4E82C1A9-5B56-5DA3-77E1-60A32F136536}"/>
              </a:ext>
            </a:extLst>
          </p:cNvPr>
          <p:cNvSpPr/>
          <p:nvPr userDrawn="1"/>
        </p:nvSpPr>
        <p:spPr>
          <a:xfrm>
            <a:off x="5317352" y="6303237"/>
            <a:ext cx="1562420" cy="231049"/>
          </a:xfrm>
          <a:custGeom>
            <a:avLst/>
            <a:gdLst/>
            <a:ahLst/>
            <a:cxnLst/>
            <a:rect l="l" t="t" r="r" b="b"/>
            <a:pathLst>
              <a:path w="968375" h="179704">
                <a:moveTo>
                  <a:pt x="968375" y="0"/>
                </a:moveTo>
                <a:lnTo>
                  <a:pt x="0" y="0"/>
                </a:lnTo>
                <a:lnTo>
                  <a:pt x="0" y="179705"/>
                </a:lnTo>
                <a:lnTo>
                  <a:pt x="968375" y="179705"/>
                </a:lnTo>
                <a:lnTo>
                  <a:pt x="968375" y="0"/>
                </a:lnTo>
                <a:close/>
              </a:path>
            </a:pathLst>
          </a:custGeom>
          <a:solidFill>
            <a:srgbClr val="FD001F"/>
          </a:solidFill>
        </p:spPr>
        <p:txBody>
          <a:bodyPr wrap="square" lIns="0" tIns="0" rIns="0" bIns="0" rtlCol="0"/>
          <a:lstStyle/>
          <a:p>
            <a:endParaRPr sz="3086"/>
          </a:p>
        </p:txBody>
      </p:sp>
      <p:sp>
        <p:nvSpPr>
          <p:cNvPr id="10" name="object 6">
            <a:extLst>
              <a:ext uri="{FF2B5EF4-FFF2-40B4-BE49-F238E27FC236}">
                <a16:creationId xmlns:a16="http://schemas.microsoft.com/office/drawing/2014/main" id="{E37995E1-CC47-AC7C-A8F4-F7466BE16F97}"/>
              </a:ext>
            </a:extLst>
          </p:cNvPr>
          <p:cNvSpPr txBox="1">
            <a:spLocks/>
          </p:cNvSpPr>
          <p:nvPr userDrawn="1"/>
        </p:nvSpPr>
        <p:spPr>
          <a:xfrm>
            <a:off x="8849329" y="6343524"/>
            <a:ext cx="2616201"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r>
              <a:rPr lang="en-US" b="1" dirty="0" err="1"/>
              <a:t>Prévision</a:t>
            </a:r>
            <a:r>
              <a:rPr lang="en-US" b="1" dirty="0"/>
              <a:t> de la </a:t>
            </a:r>
            <a:r>
              <a:rPr lang="en-US" b="1" dirty="0" err="1"/>
              <a:t>demande</a:t>
            </a:r>
            <a:r>
              <a:rPr lang="en-US" b="1" dirty="0"/>
              <a:t> de transport</a:t>
            </a:r>
            <a:endParaRPr lang="en-US" dirty="0"/>
          </a:p>
        </p:txBody>
      </p:sp>
      <p:sp>
        <p:nvSpPr>
          <p:cNvPr id="11" name="object 6">
            <a:extLst>
              <a:ext uri="{FF2B5EF4-FFF2-40B4-BE49-F238E27FC236}">
                <a16:creationId xmlns:a16="http://schemas.microsoft.com/office/drawing/2014/main" id="{0C57F5DB-DE96-947A-55FC-6660C8F8F995}"/>
              </a:ext>
            </a:extLst>
          </p:cNvPr>
          <p:cNvSpPr txBox="1">
            <a:spLocks/>
          </p:cNvSpPr>
          <p:nvPr userDrawn="1"/>
        </p:nvSpPr>
        <p:spPr>
          <a:xfrm>
            <a:off x="5317352" y="6340574"/>
            <a:ext cx="1562420" cy="185435"/>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ctr" defTabSz="1175644" hangingPunct="1">
              <a:lnSpc>
                <a:spcPts val="1408"/>
              </a:lnSpc>
              <a:spcBef>
                <a:spcPts val="0"/>
              </a:spcBef>
            </a:pPr>
            <a:fld id="{6C52A684-13D4-48DF-8BDF-CFC59B1976BD}" type="slidenum">
              <a:rPr lang="en-AT" sz="1540" i="0" spc="-64" smtClean="0">
                <a:solidFill>
                  <a:schemeClr val="bg1"/>
                </a:solidFill>
              </a:rPr>
              <a:t>‹#›</a:t>
            </a:fld>
            <a:endParaRPr lang="en-GB" sz="1540" i="0" spc="-13" dirty="0">
              <a:solidFill>
                <a:schemeClr val="bg1"/>
              </a:solidFill>
            </a:endParaRPr>
          </a:p>
        </p:txBody>
      </p:sp>
      <p:sp>
        <p:nvSpPr>
          <p:cNvPr id="4" name="object 6">
            <a:extLst>
              <a:ext uri="{FF2B5EF4-FFF2-40B4-BE49-F238E27FC236}">
                <a16:creationId xmlns:a16="http://schemas.microsoft.com/office/drawing/2014/main" id="{76024130-F695-D0AD-7570-CFEFFAF77E22}"/>
              </a:ext>
            </a:extLst>
          </p:cNvPr>
          <p:cNvSpPr txBox="1">
            <a:spLocks/>
          </p:cNvSpPr>
          <p:nvPr userDrawn="1"/>
        </p:nvSpPr>
        <p:spPr>
          <a:xfrm>
            <a:off x="726470" y="6350540"/>
            <a:ext cx="3177315" cy="178062"/>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r>
              <a:rPr lang="en-US" dirty="0" err="1"/>
              <a:t>Modélisation</a:t>
            </a:r>
            <a:r>
              <a:rPr lang="en-US" dirty="0"/>
              <a:t> et simulation des transports</a:t>
            </a:r>
          </a:p>
        </p:txBody>
      </p:sp>
    </p:spTree>
    <p:extLst>
      <p:ext uri="{BB962C8B-B14F-4D97-AF65-F5344CB8AC3E}">
        <p14:creationId xmlns:p14="http://schemas.microsoft.com/office/powerpoint/2010/main" val="220195411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obj" preserve="1">
  <p:cSld name="Two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726397" y="809815"/>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2" name="Holder 2"/>
          <p:cNvSpPr>
            <a:spLocks noGrp="1"/>
          </p:cNvSpPr>
          <p:nvPr>
            <p:ph type="title"/>
          </p:nvPr>
        </p:nvSpPr>
        <p:spPr>
          <a:xfrm>
            <a:off x="705908" y="449281"/>
            <a:ext cx="6474054" cy="276999"/>
          </a:xfrm>
        </p:spPr>
        <p:txBody>
          <a:bodyPr lIns="0" tIns="0" rIns="0" bIns="0"/>
          <a:lstStyle>
            <a:lvl1pPr>
              <a:defRPr sz="1800" b="0" i="1">
                <a:solidFill>
                  <a:srgbClr val="FD001F"/>
                </a:solidFill>
                <a:latin typeface="Calibri"/>
                <a:cs typeface="Calibri"/>
              </a:defRPr>
            </a:lvl1pPr>
          </a:lstStyle>
          <a:p>
            <a:endParaRPr/>
          </a:p>
        </p:txBody>
      </p:sp>
      <p:sp>
        <p:nvSpPr>
          <p:cNvPr id="3" name="Holder 3"/>
          <p:cNvSpPr>
            <a:spLocks noGrp="1"/>
          </p:cNvSpPr>
          <p:nvPr>
            <p:ph sz="half" idx="2"/>
          </p:nvPr>
        </p:nvSpPr>
        <p:spPr>
          <a:xfrm>
            <a:off x="609601" y="1577340"/>
            <a:ext cx="5303519" cy="130805"/>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6278880" y="1577340"/>
            <a:ext cx="5303519" cy="130805"/>
          </a:xfrm>
          <a:prstGeom prst="rect">
            <a:avLst/>
          </a:prstGeom>
        </p:spPr>
        <p:txBody>
          <a:bodyPr wrap="square" lIns="0" tIns="0" rIns="0" bIns="0">
            <a:spAutoFit/>
          </a:bodyPr>
          <a:lstStyle>
            <a:lvl1pPr>
              <a:defRPr/>
            </a:lvl1pPr>
          </a:lstStyle>
          <a:p>
            <a:endParaRPr/>
          </a:p>
        </p:txBody>
      </p:sp>
      <p:sp>
        <p:nvSpPr>
          <p:cNvPr id="8" name="bg object 17">
            <a:extLst>
              <a:ext uri="{FF2B5EF4-FFF2-40B4-BE49-F238E27FC236}">
                <a16:creationId xmlns:a16="http://schemas.microsoft.com/office/drawing/2014/main" id="{F0067658-6539-680E-F2AA-070C7D48CB40}"/>
              </a:ext>
            </a:extLst>
          </p:cNvPr>
          <p:cNvSpPr/>
          <p:nvPr userDrawn="1"/>
        </p:nvSpPr>
        <p:spPr>
          <a:xfrm>
            <a:off x="726397" y="6311890"/>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9" name="bg object 18">
            <a:extLst>
              <a:ext uri="{FF2B5EF4-FFF2-40B4-BE49-F238E27FC236}">
                <a16:creationId xmlns:a16="http://schemas.microsoft.com/office/drawing/2014/main" id="{70C28766-DDD6-F499-32DA-5F920C9F24C9}"/>
              </a:ext>
            </a:extLst>
          </p:cNvPr>
          <p:cNvSpPr/>
          <p:nvPr userDrawn="1"/>
        </p:nvSpPr>
        <p:spPr>
          <a:xfrm>
            <a:off x="5317352" y="6303237"/>
            <a:ext cx="1562420" cy="231049"/>
          </a:xfrm>
          <a:custGeom>
            <a:avLst/>
            <a:gdLst/>
            <a:ahLst/>
            <a:cxnLst/>
            <a:rect l="l" t="t" r="r" b="b"/>
            <a:pathLst>
              <a:path w="968375" h="179704">
                <a:moveTo>
                  <a:pt x="968375" y="0"/>
                </a:moveTo>
                <a:lnTo>
                  <a:pt x="0" y="0"/>
                </a:lnTo>
                <a:lnTo>
                  <a:pt x="0" y="179705"/>
                </a:lnTo>
                <a:lnTo>
                  <a:pt x="968375" y="179705"/>
                </a:lnTo>
                <a:lnTo>
                  <a:pt x="968375" y="0"/>
                </a:lnTo>
                <a:close/>
              </a:path>
            </a:pathLst>
          </a:custGeom>
          <a:solidFill>
            <a:srgbClr val="FD001F"/>
          </a:solidFill>
        </p:spPr>
        <p:txBody>
          <a:bodyPr wrap="square" lIns="0" tIns="0" rIns="0" bIns="0" rtlCol="0"/>
          <a:lstStyle/>
          <a:p>
            <a:endParaRPr sz="3086"/>
          </a:p>
        </p:txBody>
      </p:sp>
      <p:sp>
        <p:nvSpPr>
          <p:cNvPr id="12" name="object 6">
            <a:extLst>
              <a:ext uri="{FF2B5EF4-FFF2-40B4-BE49-F238E27FC236}">
                <a16:creationId xmlns:a16="http://schemas.microsoft.com/office/drawing/2014/main" id="{5F97AB12-9547-2DEB-EC6A-2FA8C48BD043}"/>
              </a:ext>
            </a:extLst>
          </p:cNvPr>
          <p:cNvSpPr txBox="1">
            <a:spLocks/>
          </p:cNvSpPr>
          <p:nvPr userDrawn="1"/>
        </p:nvSpPr>
        <p:spPr>
          <a:xfrm>
            <a:off x="5317352" y="6340574"/>
            <a:ext cx="1562420" cy="185435"/>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ctr" defTabSz="1175644" hangingPunct="1">
              <a:lnSpc>
                <a:spcPts val="1408"/>
              </a:lnSpc>
              <a:spcBef>
                <a:spcPts val="0"/>
              </a:spcBef>
            </a:pPr>
            <a:fld id="{6C52A684-13D4-48DF-8BDF-CFC59B1976BD}" type="slidenum">
              <a:rPr lang="en-AT" sz="1540" i="0" spc="-64" smtClean="0">
                <a:solidFill>
                  <a:schemeClr val="bg1"/>
                </a:solidFill>
              </a:rPr>
              <a:t>‹#›</a:t>
            </a:fld>
            <a:endParaRPr lang="en-GB" sz="1540" i="0" spc="-13" dirty="0">
              <a:solidFill>
                <a:schemeClr val="bg1"/>
              </a:solidFill>
            </a:endParaRPr>
          </a:p>
        </p:txBody>
      </p:sp>
      <p:sp>
        <p:nvSpPr>
          <p:cNvPr id="5" name="object 6">
            <a:extLst>
              <a:ext uri="{FF2B5EF4-FFF2-40B4-BE49-F238E27FC236}">
                <a16:creationId xmlns:a16="http://schemas.microsoft.com/office/drawing/2014/main" id="{87BFD059-6AF1-67B8-97FE-772994DD79D4}"/>
              </a:ext>
            </a:extLst>
          </p:cNvPr>
          <p:cNvSpPr txBox="1">
            <a:spLocks/>
          </p:cNvSpPr>
          <p:nvPr userDrawn="1"/>
        </p:nvSpPr>
        <p:spPr>
          <a:xfrm>
            <a:off x="726470" y="6350540"/>
            <a:ext cx="3177315" cy="178062"/>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r>
              <a:rPr lang="en-US" dirty="0" err="1"/>
              <a:t>Modélisation</a:t>
            </a:r>
            <a:r>
              <a:rPr lang="en-US" dirty="0"/>
              <a:t> et simulation des transports</a:t>
            </a:r>
          </a:p>
        </p:txBody>
      </p:sp>
      <p:sp>
        <p:nvSpPr>
          <p:cNvPr id="7" name="object 6">
            <a:extLst>
              <a:ext uri="{FF2B5EF4-FFF2-40B4-BE49-F238E27FC236}">
                <a16:creationId xmlns:a16="http://schemas.microsoft.com/office/drawing/2014/main" id="{03EAB00C-F98B-3B92-9239-C451A5C6DB73}"/>
              </a:ext>
            </a:extLst>
          </p:cNvPr>
          <p:cNvSpPr txBox="1">
            <a:spLocks/>
          </p:cNvSpPr>
          <p:nvPr userDrawn="1"/>
        </p:nvSpPr>
        <p:spPr>
          <a:xfrm>
            <a:off x="8849329" y="6343524"/>
            <a:ext cx="2616201"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err="1">
                <a:solidFill>
                  <a:prstClr val="black"/>
                </a:solidFill>
              </a:rPr>
              <a:t>Prévision</a:t>
            </a:r>
            <a:r>
              <a:rPr lang="en-GB" b="1" dirty="0">
                <a:solidFill>
                  <a:prstClr val="black"/>
                </a:solidFill>
              </a:rPr>
              <a:t> de la </a:t>
            </a:r>
            <a:r>
              <a:rPr lang="en-GB" b="1" dirty="0" err="1">
                <a:solidFill>
                  <a:prstClr val="black"/>
                </a:solidFill>
              </a:rPr>
              <a:t>demande</a:t>
            </a:r>
            <a:r>
              <a:rPr lang="en-GB" b="1" dirty="0">
                <a:solidFill>
                  <a:prstClr val="black"/>
                </a:solidFill>
              </a:rPr>
              <a:t> de transport</a:t>
            </a:r>
          </a:p>
        </p:txBody>
      </p:sp>
    </p:spTree>
    <p:extLst>
      <p:ext uri="{BB962C8B-B14F-4D97-AF65-F5344CB8AC3E}">
        <p14:creationId xmlns:p14="http://schemas.microsoft.com/office/powerpoint/2010/main" val="77133006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a:xfrm>
            <a:off x="705908" y="449281"/>
            <a:ext cx="6474054" cy="276999"/>
          </a:xfrm>
        </p:spPr>
        <p:txBody>
          <a:bodyPr lIns="0" tIns="0" rIns="0" bIns="0"/>
          <a:lstStyle>
            <a:lvl1pPr>
              <a:defRPr sz="1800" b="0" i="1">
                <a:solidFill>
                  <a:srgbClr val="FD001F"/>
                </a:solidFill>
                <a:latin typeface="Calibri"/>
                <a:cs typeface="Calibri"/>
              </a:defRPr>
            </a:lvl1pPr>
          </a:lstStyle>
          <a:p>
            <a:endParaRPr/>
          </a:p>
        </p:txBody>
      </p:sp>
      <p:sp>
        <p:nvSpPr>
          <p:cNvPr id="3" name="Holder 3"/>
          <p:cNvSpPr>
            <a:spLocks noGrp="1"/>
          </p:cNvSpPr>
          <p:nvPr>
            <p:ph type="ftr" sz="quarter" idx="5"/>
          </p:nvPr>
        </p:nvSpPr>
        <p:spPr/>
        <p:txBody>
          <a:bodyPr lIns="0" tIns="0" rIns="0" bIns="0"/>
          <a:lstStyle>
            <a:lvl1pPr>
              <a:defRPr sz="1286" b="0" i="1">
                <a:solidFill>
                  <a:schemeClr val="tx1"/>
                </a:solidFill>
                <a:latin typeface="Calibri"/>
                <a:cs typeface="Calibri"/>
              </a:defRPr>
            </a:lvl1pPr>
          </a:lstStyle>
          <a:p>
            <a:pPr marL="16328">
              <a:lnSpc>
                <a:spcPts val="1408"/>
              </a:lnSpc>
            </a:pPr>
            <a:r>
              <a:rPr lang="fr-FR"/>
              <a:t>Notions</a:t>
            </a:r>
            <a:r>
              <a:rPr lang="fr-FR" spc="26"/>
              <a:t> </a:t>
            </a:r>
            <a:r>
              <a:rPr lang="fr-FR"/>
              <a:t>de</a:t>
            </a:r>
            <a:r>
              <a:rPr lang="fr-FR" spc="26"/>
              <a:t> </a:t>
            </a:r>
            <a:r>
              <a:rPr lang="fr-FR"/>
              <a:t>base</a:t>
            </a:r>
            <a:r>
              <a:rPr lang="fr-FR" spc="32"/>
              <a:t> </a:t>
            </a:r>
            <a:r>
              <a:rPr lang="fr-FR"/>
              <a:t>du</a:t>
            </a:r>
            <a:r>
              <a:rPr lang="fr-FR" spc="26"/>
              <a:t> </a:t>
            </a:r>
            <a:r>
              <a:rPr lang="fr-FR"/>
              <a:t>GPS</a:t>
            </a:r>
            <a:r>
              <a:rPr lang="fr-FR" spc="26"/>
              <a:t> </a:t>
            </a:r>
            <a:r>
              <a:rPr lang="fr-FR" spc="-45"/>
              <a:t>-</a:t>
            </a:r>
            <a:r>
              <a:rPr lang="fr-FR" spc="-13"/>
              <a:t>1.0.0fr</a:t>
            </a:r>
            <a:endParaRPr lang="fr-FR" spc="-13" dirty="0"/>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5/10/2026</a:t>
            </a:fld>
            <a:endParaRPr lang="en-US"/>
          </a:p>
        </p:txBody>
      </p:sp>
      <p:sp>
        <p:nvSpPr>
          <p:cNvPr id="5" name="Holder 5"/>
          <p:cNvSpPr>
            <a:spLocks noGrp="1"/>
          </p:cNvSpPr>
          <p:nvPr>
            <p:ph type="sldNum" sz="quarter" idx="7"/>
          </p:nvPr>
        </p:nvSpPr>
        <p:spPr/>
        <p:txBody>
          <a:bodyPr lIns="0" tIns="0" rIns="0" bIns="0"/>
          <a:lstStyle>
            <a:lvl1pPr>
              <a:defRPr sz="1543" b="0" i="0">
                <a:solidFill>
                  <a:schemeClr val="bg1"/>
                </a:solidFill>
                <a:latin typeface="Arial"/>
                <a:cs typeface="Arial"/>
              </a:defRPr>
            </a:lvl1pPr>
          </a:lstStyle>
          <a:p>
            <a:pPr marL="103685">
              <a:lnSpc>
                <a:spcPts val="1633"/>
              </a:lnSpc>
            </a:pPr>
            <a:fld id="{81D60167-4931-47E6-BA6A-407CBD079E47}" type="slidenum">
              <a:rPr lang="en-AT" spc="-64" smtClean="0"/>
              <a:pPr marL="103685">
                <a:lnSpc>
                  <a:spcPts val="1633"/>
                </a:lnSpc>
              </a:pPr>
              <a:t>‹#›</a:t>
            </a:fld>
            <a:endParaRPr lang="en-AT" spc="-64" dirty="0"/>
          </a:p>
        </p:txBody>
      </p:sp>
    </p:spTree>
    <p:extLst>
      <p:ext uri="{BB962C8B-B14F-4D97-AF65-F5344CB8AC3E}">
        <p14:creationId xmlns:p14="http://schemas.microsoft.com/office/powerpoint/2010/main" val="221934452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obj" preserve="1">
  <p:cSld name="Blank">
    <p:bg>
      <p:bgPr>
        <a:solidFill>
          <a:schemeClr val="bg1"/>
        </a:solidFill>
        <a:effectLst/>
      </p:bgPr>
    </p:bg>
    <p:spTree>
      <p:nvGrpSpPr>
        <p:cNvPr id="1" name=""/>
        <p:cNvGrpSpPr/>
        <p:nvPr/>
      </p:nvGrpSpPr>
      <p:grpSpPr>
        <a:xfrm>
          <a:off x="0" y="0"/>
          <a:ext cx="0" cy="0"/>
          <a:chOff x="0" y="0"/>
          <a:chExt cx="0" cy="0"/>
        </a:xfrm>
      </p:grpSpPr>
      <p:sp>
        <p:nvSpPr>
          <p:cNvPr id="18" name="bg object 18"/>
          <p:cNvSpPr/>
          <p:nvPr/>
        </p:nvSpPr>
        <p:spPr>
          <a:xfrm>
            <a:off x="726397" y="809815"/>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5" name="bg object 17">
            <a:extLst>
              <a:ext uri="{FF2B5EF4-FFF2-40B4-BE49-F238E27FC236}">
                <a16:creationId xmlns:a16="http://schemas.microsoft.com/office/drawing/2014/main" id="{5B1E2A23-6FE7-8016-FB8E-7F9D0300DA74}"/>
              </a:ext>
            </a:extLst>
          </p:cNvPr>
          <p:cNvSpPr/>
          <p:nvPr userDrawn="1"/>
        </p:nvSpPr>
        <p:spPr>
          <a:xfrm>
            <a:off x="726397" y="6311890"/>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6" name="bg object 18">
            <a:extLst>
              <a:ext uri="{FF2B5EF4-FFF2-40B4-BE49-F238E27FC236}">
                <a16:creationId xmlns:a16="http://schemas.microsoft.com/office/drawing/2014/main" id="{AE3A6A83-3DCC-BF8A-E669-BB58355C058E}"/>
              </a:ext>
            </a:extLst>
          </p:cNvPr>
          <p:cNvSpPr/>
          <p:nvPr userDrawn="1"/>
        </p:nvSpPr>
        <p:spPr>
          <a:xfrm>
            <a:off x="5317352" y="6303237"/>
            <a:ext cx="1562420" cy="231049"/>
          </a:xfrm>
          <a:custGeom>
            <a:avLst/>
            <a:gdLst/>
            <a:ahLst/>
            <a:cxnLst/>
            <a:rect l="l" t="t" r="r" b="b"/>
            <a:pathLst>
              <a:path w="968375" h="179704">
                <a:moveTo>
                  <a:pt x="968375" y="0"/>
                </a:moveTo>
                <a:lnTo>
                  <a:pt x="0" y="0"/>
                </a:lnTo>
                <a:lnTo>
                  <a:pt x="0" y="179705"/>
                </a:lnTo>
                <a:lnTo>
                  <a:pt x="968375" y="179705"/>
                </a:lnTo>
                <a:lnTo>
                  <a:pt x="968375" y="0"/>
                </a:lnTo>
                <a:close/>
              </a:path>
            </a:pathLst>
          </a:custGeom>
          <a:solidFill>
            <a:srgbClr val="FD001F"/>
          </a:solidFill>
        </p:spPr>
        <p:txBody>
          <a:bodyPr wrap="square" lIns="0" tIns="0" rIns="0" bIns="0" rtlCol="0"/>
          <a:lstStyle/>
          <a:p>
            <a:endParaRPr sz="3086"/>
          </a:p>
        </p:txBody>
      </p:sp>
      <p:sp>
        <p:nvSpPr>
          <p:cNvPr id="9" name="object 6">
            <a:extLst>
              <a:ext uri="{FF2B5EF4-FFF2-40B4-BE49-F238E27FC236}">
                <a16:creationId xmlns:a16="http://schemas.microsoft.com/office/drawing/2014/main" id="{9C3D0BCE-8BF8-71D5-DCCC-761F44C3199F}"/>
              </a:ext>
            </a:extLst>
          </p:cNvPr>
          <p:cNvSpPr txBox="1">
            <a:spLocks/>
          </p:cNvSpPr>
          <p:nvPr userDrawn="1"/>
        </p:nvSpPr>
        <p:spPr>
          <a:xfrm>
            <a:off x="5317352" y="6340574"/>
            <a:ext cx="1562420" cy="185435"/>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ctr" defTabSz="1175644" hangingPunct="1">
              <a:lnSpc>
                <a:spcPts val="1408"/>
              </a:lnSpc>
              <a:spcBef>
                <a:spcPts val="0"/>
              </a:spcBef>
            </a:pPr>
            <a:fld id="{6C52A684-13D4-48DF-8BDF-CFC59B1976BD}" type="slidenum">
              <a:rPr lang="en-AT" sz="1540" i="0" spc="-64" smtClean="0">
                <a:solidFill>
                  <a:schemeClr val="bg1"/>
                </a:solidFill>
              </a:rPr>
              <a:t>‹#›</a:t>
            </a:fld>
            <a:endParaRPr lang="en-GB" sz="1540" i="0" spc="-13" dirty="0">
              <a:solidFill>
                <a:schemeClr val="bg1"/>
              </a:solidFill>
            </a:endParaRPr>
          </a:p>
        </p:txBody>
      </p:sp>
      <p:sp>
        <p:nvSpPr>
          <p:cNvPr id="2" name="object 6">
            <a:extLst>
              <a:ext uri="{FF2B5EF4-FFF2-40B4-BE49-F238E27FC236}">
                <a16:creationId xmlns:a16="http://schemas.microsoft.com/office/drawing/2014/main" id="{249854D9-1A8E-DA66-7777-FD61DF0030C8}"/>
              </a:ext>
            </a:extLst>
          </p:cNvPr>
          <p:cNvSpPr txBox="1">
            <a:spLocks/>
          </p:cNvSpPr>
          <p:nvPr userDrawn="1"/>
        </p:nvSpPr>
        <p:spPr>
          <a:xfrm>
            <a:off x="726470" y="6350540"/>
            <a:ext cx="3177315" cy="178062"/>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r>
              <a:rPr lang="en-US" dirty="0" err="1"/>
              <a:t>Modélisation</a:t>
            </a:r>
            <a:r>
              <a:rPr lang="en-US" dirty="0"/>
              <a:t> et simulation des transports</a:t>
            </a:r>
          </a:p>
        </p:txBody>
      </p:sp>
      <p:sp>
        <p:nvSpPr>
          <p:cNvPr id="3" name="object 6">
            <a:extLst>
              <a:ext uri="{FF2B5EF4-FFF2-40B4-BE49-F238E27FC236}">
                <a16:creationId xmlns:a16="http://schemas.microsoft.com/office/drawing/2014/main" id="{F19B572F-E532-EF5F-215A-8F22E4CBF21D}"/>
              </a:ext>
            </a:extLst>
          </p:cNvPr>
          <p:cNvSpPr txBox="1">
            <a:spLocks/>
          </p:cNvSpPr>
          <p:nvPr userDrawn="1"/>
        </p:nvSpPr>
        <p:spPr>
          <a:xfrm>
            <a:off x="8849329" y="6343524"/>
            <a:ext cx="2616201"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err="1">
                <a:solidFill>
                  <a:prstClr val="black"/>
                </a:solidFill>
              </a:rPr>
              <a:t>Prévision</a:t>
            </a:r>
            <a:r>
              <a:rPr lang="en-GB" b="1" dirty="0">
                <a:solidFill>
                  <a:prstClr val="black"/>
                </a:solidFill>
              </a:rPr>
              <a:t> de la </a:t>
            </a:r>
            <a:r>
              <a:rPr lang="en-GB" b="1" dirty="0" err="1">
                <a:solidFill>
                  <a:prstClr val="black"/>
                </a:solidFill>
              </a:rPr>
              <a:t>demande</a:t>
            </a:r>
            <a:r>
              <a:rPr lang="en-GB" b="1" dirty="0">
                <a:solidFill>
                  <a:prstClr val="black"/>
                </a:solidFill>
              </a:rPr>
              <a:t> de transport</a:t>
            </a:r>
          </a:p>
        </p:txBody>
      </p:sp>
    </p:spTree>
    <p:extLst>
      <p:ext uri="{BB962C8B-B14F-4D97-AF65-F5344CB8AC3E}">
        <p14:creationId xmlns:p14="http://schemas.microsoft.com/office/powerpoint/2010/main" val="383399867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914400" y="2125980"/>
            <a:ext cx="10363200" cy="276999"/>
          </a:xfrm>
          <a:prstGeom prst="rect">
            <a:avLst/>
          </a:prstGeom>
        </p:spPr>
        <p:txBody>
          <a:bodyPr wrap="square" lIns="0" tIns="0" rIns="0" bIns="0">
            <a:spAutoFit/>
          </a:bodyPr>
          <a:lstStyle>
            <a:lvl1pPr>
              <a:defRPr sz="1800" b="0" i="1">
                <a:solidFill>
                  <a:srgbClr val="FD001F"/>
                </a:solidFill>
                <a:latin typeface="Calibri"/>
                <a:cs typeface="Calibri"/>
              </a:defRPr>
            </a:lvl1pPr>
          </a:lstStyle>
          <a:p>
            <a:endParaRPr/>
          </a:p>
        </p:txBody>
      </p:sp>
      <p:sp>
        <p:nvSpPr>
          <p:cNvPr id="3" name="Holder 3"/>
          <p:cNvSpPr>
            <a:spLocks noGrp="1"/>
          </p:cNvSpPr>
          <p:nvPr>
            <p:ph type="subTitle" idx="4"/>
          </p:nvPr>
        </p:nvSpPr>
        <p:spPr>
          <a:xfrm>
            <a:off x="1828800" y="3840480"/>
            <a:ext cx="8534400" cy="168188"/>
          </a:xfrm>
          <a:prstGeom prst="rect">
            <a:avLst/>
          </a:prstGeom>
        </p:spPr>
        <p:txBody>
          <a:bodyPr wrap="square" lIns="0" tIns="0" rIns="0" bIns="0">
            <a:spAutoFit/>
          </a:bodyPr>
          <a:lstStyle>
            <a:lvl1pPr>
              <a:defRPr sz="1093" b="0" i="0">
                <a:solidFill>
                  <a:schemeClr val="tx1"/>
                </a:solidFill>
                <a:latin typeface="Arial"/>
                <a:cs typeface="Arial"/>
              </a:defRPr>
            </a:lvl1pPr>
          </a:lstStyle>
          <a:p>
            <a:endParaRPr/>
          </a:p>
        </p:txBody>
      </p:sp>
      <p:sp>
        <p:nvSpPr>
          <p:cNvPr id="4" name="Holder 4"/>
          <p:cNvSpPr>
            <a:spLocks noGrp="1"/>
          </p:cNvSpPr>
          <p:nvPr>
            <p:ph type="ftr" sz="quarter" idx="5"/>
          </p:nvPr>
        </p:nvSpPr>
        <p:spPr/>
        <p:txBody>
          <a:bodyPr lIns="0" tIns="0" rIns="0" bIns="0"/>
          <a:lstStyle>
            <a:lvl1pPr>
              <a:defRPr sz="1286" b="0" i="1">
                <a:solidFill>
                  <a:schemeClr val="tx1"/>
                </a:solidFill>
                <a:latin typeface="Calibri"/>
                <a:cs typeface="Calibri"/>
              </a:defRPr>
            </a:lvl1pPr>
          </a:lstStyle>
          <a:p>
            <a:pPr marL="16328">
              <a:lnSpc>
                <a:spcPts val="1408"/>
              </a:lnSpc>
            </a:pPr>
            <a:r>
              <a:rPr lang="fr-FR"/>
              <a:t>Notions</a:t>
            </a:r>
            <a:r>
              <a:rPr lang="fr-FR" spc="26"/>
              <a:t> </a:t>
            </a:r>
            <a:r>
              <a:rPr lang="fr-FR"/>
              <a:t>de</a:t>
            </a:r>
            <a:r>
              <a:rPr lang="fr-FR" spc="26"/>
              <a:t> </a:t>
            </a:r>
            <a:r>
              <a:rPr lang="fr-FR"/>
              <a:t>base</a:t>
            </a:r>
            <a:r>
              <a:rPr lang="fr-FR" spc="32"/>
              <a:t> </a:t>
            </a:r>
            <a:r>
              <a:rPr lang="fr-FR"/>
              <a:t>du</a:t>
            </a:r>
            <a:r>
              <a:rPr lang="fr-FR" spc="26"/>
              <a:t> </a:t>
            </a:r>
            <a:r>
              <a:rPr lang="fr-FR"/>
              <a:t>GPS</a:t>
            </a:r>
            <a:r>
              <a:rPr lang="fr-FR" spc="26"/>
              <a:t> </a:t>
            </a:r>
            <a:r>
              <a:rPr lang="fr-FR" spc="-45"/>
              <a:t>-</a:t>
            </a:r>
            <a:r>
              <a:rPr lang="fr-FR" spc="-13"/>
              <a:t>1.0.0fr</a:t>
            </a:r>
            <a:endParaRPr lang="fr-FR" spc="-13"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5/10/2026</a:t>
            </a:fld>
            <a:endParaRPr lang="en-US"/>
          </a:p>
        </p:txBody>
      </p:sp>
      <p:sp>
        <p:nvSpPr>
          <p:cNvPr id="6" name="Holder 6"/>
          <p:cNvSpPr>
            <a:spLocks noGrp="1"/>
          </p:cNvSpPr>
          <p:nvPr>
            <p:ph type="sldNum" sz="quarter" idx="7"/>
          </p:nvPr>
        </p:nvSpPr>
        <p:spPr/>
        <p:txBody>
          <a:bodyPr lIns="0" tIns="0" rIns="0" bIns="0"/>
          <a:lstStyle>
            <a:lvl1pPr>
              <a:defRPr sz="1543" b="0" i="0">
                <a:solidFill>
                  <a:schemeClr val="bg1"/>
                </a:solidFill>
                <a:latin typeface="Arial"/>
                <a:cs typeface="Arial"/>
              </a:defRPr>
            </a:lvl1pPr>
          </a:lstStyle>
          <a:p>
            <a:pPr marL="103685">
              <a:lnSpc>
                <a:spcPts val="1633"/>
              </a:lnSpc>
            </a:pPr>
            <a:fld id="{81D60167-4931-47E6-BA6A-407CBD079E47}" type="slidenum">
              <a:rPr lang="en-AT" spc="-64" smtClean="0"/>
              <a:pPr marL="103685">
                <a:lnSpc>
                  <a:spcPts val="1633"/>
                </a:lnSpc>
              </a:pPr>
              <a:t>‹#›</a:t>
            </a:fld>
            <a:endParaRPr lang="en-AT" spc="-64" dirty="0"/>
          </a:p>
        </p:txBody>
      </p:sp>
    </p:spTree>
    <p:extLst>
      <p:ext uri="{BB962C8B-B14F-4D97-AF65-F5344CB8AC3E}">
        <p14:creationId xmlns:p14="http://schemas.microsoft.com/office/powerpoint/2010/main" val="427612020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726397" y="809815"/>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2" name="Holder 2"/>
          <p:cNvSpPr>
            <a:spLocks noGrp="1"/>
          </p:cNvSpPr>
          <p:nvPr>
            <p:ph type="title"/>
          </p:nvPr>
        </p:nvSpPr>
        <p:spPr>
          <a:xfrm>
            <a:off x="705908" y="449281"/>
            <a:ext cx="6474054" cy="276999"/>
          </a:xfrm>
        </p:spPr>
        <p:txBody>
          <a:bodyPr lIns="0" tIns="0" rIns="0" bIns="0"/>
          <a:lstStyle>
            <a:lvl1pPr>
              <a:defRPr sz="1800" b="0" i="1">
                <a:solidFill>
                  <a:srgbClr val="FD001F"/>
                </a:solidFill>
                <a:latin typeface="Calibri"/>
                <a:cs typeface="Calibri"/>
              </a:defRPr>
            </a:lvl1pPr>
          </a:lstStyle>
          <a:p>
            <a:endParaRPr/>
          </a:p>
        </p:txBody>
      </p:sp>
      <p:sp>
        <p:nvSpPr>
          <p:cNvPr id="3" name="Holder 3"/>
          <p:cNvSpPr>
            <a:spLocks noGrp="1"/>
          </p:cNvSpPr>
          <p:nvPr>
            <p:ph type="body" idx="1"/>
          </p:nvPr>
        </p:nvSpPr>
        <p:spPr>
          <a:xfrm>
            <a:off x="705907" y="1264077"/>
            <a:ext cx="5343989" cy="168188"/>
          </a:xfrm>
        </p:spPr>
        <p:txBody>
          <a:bodyPr lIns="0" tIns="0" rIns="0" bIns="0"/>
          <a:lstStyle>
            <a:lvl1pPr>
              <a:defRPr sz="1093" b="0" i="0">
                <a:solidFill>
                  <a:schemeClr val="tx1"/>
                </a:solidFill>
                <a:latin typeface="Arial"/>
                <a:cs typeface="Arial"/>
              </a:defRPr>
            </a:lvl1pPr>
          </a:lstStyle>
          <a:p>
            <a:endParaRPr/>
          </a:p>
        </p:txBody>
      </p:sp>
      <p:sp>
        <p:nvSpPr>
          <p:cNvPr id="4" name="bg object 17">
            <a:extLst>
              <a:ext uri="{FF2B5EF4-FFF2-40B4-BE49-F238E27FC236}">
                <a16:creationId xmlns:a16="http://schemas.microsoft.com/office/drawing/2014/main" id="{69983821-D500-0AB9-9960-7457A4DAD05C}"/>
              </a:ext>
            </a:extLst>
          </p:cNvPr>
          <p:cNvSpPr/>
          <p:nvPr userDrawn="1"/>
        </p:nvSpPr>
        <p:spPr>
          <a:xfrm>
            <a:off x="726397" y="6311890"/>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5" name="bg object 18">
            <a:extLst>
              <a:ext uri="{FF2B5EF4-FFF2-40B4-BE49-F238E27FC236}">
                <a16:creationId xmlns:a16="http://schemas.microsoft.com/office/drawing/2014/main" id="{952C998E-6F2C-5C7C-2ED7-27CC2EA4B420}"/>
              </a:ext>
            </a:extLst>
          </p:cNvPr>
          <p:cNvSpPr/>
          <p:nvPr userDrawn="1"/>
        </p:nvSpPr>
        <p:spPr>
          <a:xfrm>
            <a:off x="5317352" y="6303237"/>
            <a:ext cx="1562420" cy="231049"/>
          </a:xfrm>
          <a:custGeom>
            <a:avLst/>
            <a:gdLst/>
            <a:ahLst/>
            <a:cxnLst/>
            <a:rect l="l" t="t" r="r" b="b"/>
            <a:pathLst>
              <a:path w="968375" h="179704">
                <a:moveTo>
                  <a:pt x="968375" y="0"/>
                </a:moveTo>
                <a:lnTo>
                  <a:pt x="0" y="0"/>
                </a:lnTo>
                <a:lnTo>
                  <a:pt x="0" y="179705"/>
                </a:lnTo>
                <a:lnTo>
                  <a:pt x="968375" y="179705"/>
                </a:lnTo>
                <a:lnTo>
                  <a:pt x="968375" y="0"/>
                </a:lnTo>
                <a:close/>
              </a:path>
            </a:pathLst>
          </a:custGeom>
          <a:solidFill>
            <a:srgbClr val="FD001F"/>
          </a:solidFill>
        </p:spPr>
        <p:txBody>
          <a:bodyPr wrap="square" lIns="0" tIns="0" rIns="0" bIns="0" rtlCol="0"/>
          <a:lstStyle/>
          <a:p>
            <a:endParaRPr sz="3086"/>
          </a:p>
        </p:txBody>
      </p:sp>
      <p:sp>
        <p:nvSpPr>
          <p:cNvPr id="13" name="object 6">
            <a:extLst>
              <a:ext uri="{FF2B5EF4-FFF2-40B4-BE49-F238E27FC236}">
                <a16:creationId xmlns:a16="http://schemas.microsoft.com/office/drawing/2014/main" id="{941B4821-A59A-266C-A861-D309F62909F2}"/>
              </a:ext>
            </a:extLst>
          </p:cNvPr>
          <p:cNvSpPr txBox="1">
            <a:spLocks/>
          </p:cNvSpPr>
          <p:nvPr userDrawn="1"/>
        </p:nvSpPr>
        <p:spPr>
          <a:xfrm>
            <a:off x="5317352" y="6340574"/>
            <a:ext cx="1562420" cy="185435"/>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ctr" defTabSz="1175644" hangingPunct="1">
              <a:lnSpc>
                <a:spcPts val="1408"/>
              </a:lnSpc>
              <a:spcBef>
                <a:spcPts val="0"/>
              </a:spcBef>
            </a:pPr>
            <a:fld id="{6C52A684-13D4-48DF-8BDF-CFC59B1976BD}" type="slidenum">
              <a:rPr lang="en-AT" sz="1540" i="0" spc="-64" smtClean="0">
                <a:solidFill>
                  <a:schemeClr val="bg1"/>
                </a:solidFill>
              </a:rPr>
              <a:t>‹#›</a:t>
            </a:fld>
            <a:endParaRPr lang="en-GB" sz="1540" i="0" spc="-13" dirty="0">
              <a:solidFill>
                <a:schemeClr val="bg1"/>
              </a:solidFill>
            </a:endParaRPr>
          </a:p>
        </p:txBody>
      </p:sp>
      <p:sp>
        <p:nvSpPr>
          <p:cNvPr id="7" name="object 6">
            <a:extLst>
              <a:ext uri="{FF2B5EF4-FFF2-40B4-BE49-F238E27FC236}">
                <a16:creationId xmlns:a16="http://schemas.microsoft.com/office/drawing/2014/main" id="{3416775D-5636-656B-8FE2-B1D3AC71686F}"/>
              </a:ext>
            </a:extLst>
          </p:cNvPr>
          <p:cNvSpPr txBox="1">
            <a:spLocks/>
          </p:cNvSpPr>
          <p:nvPr userDrawn="1"/>
        </p:nvSpPr>
        <p:spPr>
          <a:xfrm>
            <a:off x="726470" y="6350540"/>
            <a:ext cx="3177315" cy="178062"/>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r>
              <a:rPr lang="en-US" dirty="0" err="1"/>
              <a:t>Modélisation</a:t>
            </a:r>
            <a:r>
              <a:rPr lang="en-US" dirty="0"/>
              <a:t> et simulation des transports</a:t>
            </a:r>
          </a:p>
        </p:txBody>
      </p:sp>
      <p:sp>
        <p:nvSpPr>
          <p:cNvPr id="8" name="object 6">
            <a:extLst>
              <a:ext uri="{FF2B5EF4-FFF2-40B4-BE49-F238E27FC236}">
                <a16:creationId xmlns:a16="http://schemas.microsoft.com/office/drawing/2014/main" id="{92562155-523E-678E-31B2-9B2E2749517B}"/>
              </a:ext>
            </a:extLst>
          </p:cNvPr>
          <p:cNvSpPr txBox="1">
            <a:spLocks/>
          </p:cNvSpPr>
          <p:nvPr userDrawn="1"/>
        </p:nvSpPr>
        <p:spPr>
          <a:xfrm>
            <a:off x="8849329" y="6343524"/>
            <a:ext cx="2616201"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err="1">
                <a:solidFill>
                  <a:prstClr val="black"/>
                </a:solidFill>
              </a:rPr>
              <a:t>Prévision</a:t>
            </a:r>
            <a:r>
              <a:rPr lang="en-GB" b="1" dirty="0">
                <a:solidFill>
                  <a:prstClr val="black"/>
                </a:solidFill>
              </a:rPr>
              <a:t> de la </a:t>
            </a:r>
            <a:r>
              <a:rPr lang="en-GB" b="1" dirty="0" err="1">
                <a:solidFill>
                  <a:prstClr val="black"/>
                </a:solidFill>
              </a:rPr>
              <a:t>demande</a:t>
            </a:r>
            <a:r>
              <a:rPr lang="en-GB" b="1" dirty="0">
                <a:solidFill>
                  <a:prstClr val="black"/>
                </a:solidFill>
              </a:rPr>
              <a:t> de transport</a:t>
            </a:r>
          </a:p>
        </p:txBody>
      </p:sp>
    </p:spTree>
    <p:extLst>
      <p:ext uri="{BB962C8B-B14F-4D97-AF65-F5344CB8AC3E}">
        <p14:creationId xmlns:p14="http://schemas.microsoft.com/office/powerpoint/2010/main" val="243013205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obj" preserve="1">
  <p:cSld name="Two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726397" y="809815"/>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2" name="Holder 2"/>
          <p:cNvSpPr>
            <a:spLocks noGrp="1"/>
          </p:cNvSpPr>
          <p:nvPr>
            <p:ph type="title"/>
          </p:nvPr>
        </p:nvSpPr>
        <p:spPr>
          <a:xfrm>
            <a:off x="705908" y="449281"/>
            <a:ext cx="6474054" cy="276999"/>
          </a:xfrm>
        </p:spPr>
        <p:txBody>
          <a:bodyPr lIns="0" tIns="0" rIns="0" bIns="0"/>
          <a:lstStyle>
            <a:lvl1pPr>
              <a:defRPr sz="1800" b="0" i="1">
                <a:solidFill>
                  <a:srgbClr val="FD001F"/>
                </a:solidFill>
                <a:latin typeface="Calibri"/>
                <a:cs typeface="Calibri"/>
              </a:defRPr>
            </a:lvl1pPr>
          </a:lstStyle>
          <a:p>
            <a:endParaRPr/>
          </a:p>
        </p:txBody>
      </p:sp>
      <p:sp>
        <p:nvSpPr>
          <p:cNvPr id="3" name="Holder 3"/>
          <p:cNvSpPr>
            <a:spLocks noGrp="1"/>
          </p:cNvSpPr>
          <p:nvPr>
            <p:ph sz="half" idx="2"/>
          </p:nvPr>
        </p:nvSpPr>
        <p:spPr>
          <a:xfrm>
            <a:off x="609601" y="1577340"/>
            <a:ext cx="5303519" cy="130805"/>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6278880" y="1577340"/>
            <a:ext cx="5303519" cy="130805"/>
          </a:xfrm>
          <a:prstGeom prst="rect">
            <a:avLst/>
          </a:prstGeom>
        </p:spPr>
        <p:txBody>
          <a:bodyPr wrap="square" lIns="0" tIns="0" rIns="0" bIns="0">
            <a:spAutoFit/>
          </a:bodyPr>
          <a:lstStyle>
            <a:lvl1pPr>
              <a:defRPr/>
            </a:lvl1pPr>
          </a:lstStyle>
          <a:p>
            <a:endParaRPr/>
          </a:p>
        </p:txBody>
      </p:sp>
      <p:sp>
        <p:nvSpPr>
          <p:cNvPr id="5" name="bg object 17">
            <a:extLst>
              <a:ext uri="{FF2B5EF4-FFF2-40B4-BE49-F238E27FC236}">
                <a16:creationId xmlns:a16="http://schemas.microsoft.com/office/drawing/2014/main" id="{22F48AD1-422A-1C3B-3C42-3CF4CD39412E}"/>
              </a:ext>
            </a:extLst>
          </p:cNvPr>
          <p:cNvSpPr/>
          <p:nvPr userDrawn="1"/>
        </p:nvSpPr>
        <p:spPr>
          <a:xfrm>
            <a:off x="726397" y="6311890"/>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6" name="bg object 18">
            <a:extLst>
              <a:ext uri="{FF2B5EF4-FFF2-40B4-BE49-F238E27FC236}">
                <a16:creationId xmlns:a16="http://schemas.microsoft.com/office/drawing/2014/main" id="{9CF3C727-D1D2-3953-FE34-8085BEA0A680}"/>
              </a:ext>
            </a:extLst>
          </p:cNvPr>
          <p:cNvSpPr/>
          <p:nvPr userDrawn="1"/>
        </p:nvSpPr>
        <p:spPr>
          <a:xfrm>
            <a:off x="5317352" y="6303237"/>
            <a:ext cx="1562420" cy="231049"/>
          </a:xfrm>
          <a:custGeom>
            <a:avLst/>
            <a:gdLst/>
            <a:ahLst/>
            <a:cxnLst/>
            <a:rect l="l" t="t" r="r" b="b"/>
            <a:pathLst>
              <a:path w="968375" h="179704">
                <a:moveTo>
                  <a:pt x="968375" y="0"/>
                </a:moveTo>
                <a:lnTo>
                  <a:pt x="0" y="0"/>
                </a:lnTo>
                <a:lnTo>
                  <a:pt x="0" y="179705"/>
                </a:lnTo>
                <a:lnTo>
                  <a:pt x="968375" y="179705"/>
                </a:lnTo>
                <a:lnTo>
                  <a:pt x="968375" y="0"/>
                </a:lnTo>
                <a:close/>
              </a:path>
            </a:pathLst>
          </a:custGeom>
          <a:solidFill>
            <a:srgbClr val="FD001F"/>
          </a:solidFill>
        </p:spPr>
        <p:txBody>
          <a:bodyPr wrap="square" lIns="0" tIns="0" rIns="0" bIns="0" rtlCol="0"/>
          <a:lstStyle/>
          <a:p>
            <a:endParaRPr sz="3086"/>
          </a:p>
        </p:txBody>
      </p:sp>
      <p:sp>
        <p:nvSpPr>
          <p:cNvPr id="14" name="object 6">
            <a:extLst>
              <a:ext uri="{FF2B5EF4-FFF2-40B4-BE49-F238E27FC236}">
                <a16:creationId xmlns:a16="http://schemas.microsoft.com/office/drawing/2014/main" id="{4B7501C0-4CEC-0BA3-8E9E-EAF5A105E5C9}"/>
              </a:ext>
            </a:extLst>
          </p:cNvPr>
          <p:cNvSpPr txBox="1">
            <a:spLocks/>
          </p:cNvSpPr>
          <p:nvPr userDrawn="1"/>
        </p:nvSpPr>
        <p:spPr>
          <a:xfrm>
            <a:off x="5317352" y="6340574"/>
            <a:ext cx="1562420" cy="185435"/>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ctr" defTabSz="1175644" hangingPunct="1">
              <a:lnSpc>
                <a:spcPts val="1408"/>
              </a:lnSpc>
              <a:spcBef>
                <a:spcPts val="0"/>
              </a:spcBef>
            </a:pPr>
            <a:fld id="{6C52A684-13D4-48DF-8BDF-CFC59B1976BD}" type="slidenum">
              <a:rPr lang="en-AT" sz="1540" i="0" spc="-64" smtClean="0">
                <a:solidFill>
                  <a:schemeClr val="bg1"/>
                </a:solidFill>
              </a:rPr>
              <a:t>‹#›</a:t>
            </a:fld>
            <a:endParaRPr lang="en-GB" sz="1540" i="0" spc="-13" dirty="0">
              <a:solidFill>
                <a:schemeClr val="bg1"/>
              </a:solidFill>
            </a:endParaRPr>
          </a:p>
        </p:txBody>
      </p:sp>
      <p:sp>
        <p:nvSpPr>
          <p:cNvPr id="8" name="object 6">
            <a:extLst>
              <a:ext uri="{FF2B5EF4-FFF2-40B4-BE49-F238E27FC236}">
                <a16:creationId xmlns:a16="http://schemas.microsoft.com/office/drawing/2014/main" id="{19AE7F34-ED36-8CDA-CD1A-250C74F80952}"/>
              </a:ext>
            </a:extLst>
          </p:cNvPr>
          <p:cNvSpPr txBox="1">
            <a:spLocks/>
          </p:cNvSpPr>
          <p:nvPr userDrawn="1"/>
        </p:nvSpPr>
        <p:spPr>
          <a:xfrm>
            <a:off x="726470" y="6350540"/>
            <a:ext cx="3177315" cy="178062"/>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r>
              <a:rPr lang="en-US" dirty="0" err="1"/>
              <a:t>Modélisation</a:t>
            </a:r>
            <a:r>
              <a:rPr lang="en-US" dirty="0"/>
              <a:t> et simulation des transports</a:t>
            </a:r>
          </a:p>
        </p:txBody>
      </p:sp>
      <p:sp>
        <p:nvSpPr>
          <p:cNvPr id="9" name="object 6">
            <a:extLst>
              <a:ext uri="{FF2B5EF4-FFF2-40B4-BE49-F238E27FC236}">
                <a16:creationId xmlns:a16="http://schemas.microsoft.com/office/drawing/2014/main" id="{B5C5B998-F375-E391-56A3-7E07FB370CE8}"/>
              </a:ext>
            </a:extLst>
          </p:cNvPr>
          <p:cNvSpPr txBox="1">
            <a:spLocks/>
          </p:cNvSpPr>
          <p:nvPr userDrawn="1"/>
        </p:nvSpPr>
        <p:spPr>
          <a:xfrm>
            <a:off x="8849329" y="6343524"/>
            <a:ext cx="2616201"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err="1">
                <a:solidFill>
                  <a:prstClr val="black"/>
                </a:solidFill>
              </a:rPr>
              <a:t>Prévision</a:t>
            </a:r>
            <a:r>
              <a:rPr lang="en-GB" b="1" dirty="0">
                <a:solidFill>
                  <a:prstClr val="black"/>
                </a:solidFill>
              </a:rPr>
              <a:t> de la </a:t>
            </a:r>
            <a:r>
              <a:rPr lang="en-GB" b="1" dirty="0" err="1">
                <a:solidFill>
                  <a:prstClr val="black"/>
                </a:solidFill>
              </a:rPr>
              <a:t>demande</a:t>
            </a:r>
            <a:r>
              <a:rPr lang="en-GB" b="1" dirty="0">
                <a:solidFill>
                  <a:prstClr val="black"/>
                </a:solidFill>
              </a:rPr>
              <a:t> de transport</a:t>
            </a:r>
          </a:p>
        </p:txBody>
      </p:sp>
    </p:spTree>
    <p:extLst>
      <p:ext uri="{BB962C8B-B14F-4D97-AF65-F5344CB8AC3E}">
        <p14:creationId xmlns:p14="http://schemas.microsoft.com/office/powerpoint/2010/main" val="6592463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funded">
    <p:spTree>
      <p:nvGrpSpPr>
        <p:cNvPr id="1" name=""/>
        <p:cNvGrpSpPr/>
        <p:nvPr/>
      </p:nvGrpSpPr>
      <p:grpSpPr>
        <a:xfrm>
          <a:off x="0" y="0"/>
          <a:ext cx="0" cy="0"/>
          <a:chOff x="0" y="0"/>
          <a:chExt cx="0" cy="0"/>
        </a:xfrm>
      </p:grpSpPr>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2"/>
          <a:srcRect t="38426" r="28460"/>
          <a:stretch/>
        </p:blipFill>
        <p:spPr>
          <a:xfrm>
            <a:off x="6901331" y="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3"/>
          <a:stretch>
            <a:fillRect/>
          </a:stretch>
        </p:blipFill>
        <p:spPr>
          <a:xfrm>
            <a:off x="527329" y="522113"/>
            <a:ext cx="4177075" cy="928532"/>
          </a:xfrm>
          <a:prstGeom prst="rect">
            <a:avLst/>
          </a:prstGeom>
        </p:spPr>
      </p:pic>
      <p:grpSp>
        <p:nvGrpSpPr>
          <p:cNvPr id="14" name="Group 13">
            <a:extLst>
              <a:ext uri="{FF2B5EF4-FFF2-40B4-BE49-F238E27FC236}">
                <a16:creationId xmlns:a16="http://schemas.microsoft.com/office/drawing/2014/main" id="{7CB61F98-1A16-106B-4268-5457A0D78B37}"/>
              </a:ext>
            </a:extLst>
          </p:cNvPr>
          <p:cNvGrpSpPr>
            <a:grpSpLocks noChangeAspect="1"/>
          </p:cNvGrpSpPr>
          <p:nvPr userDrawn="1"/>
        </p:nvGrpSpPr>
        <p:grpSpPr>
          <a:xfrm>
            <a:off x="2293999" y="4014620"/>
            <a:ext cx="8278641" cy="2379574"/>
            <a:chOff x="1045728" y="6649809"/>
            <a:chExt cx="21226948" cy="6101374"/>
          </a:xfrm>
        </p:grpSpPr>
        <p:pic>
          <p:nvPicPr>
            <p:cNvPr id="15" name="_Universite Officielle de Ruwenzori (UOR).png" descr="_Universite Officielle de Ruwenzori (UOR).png">
              <a:extLst>
                <a:ext uri="{FF2B5EF4-FFF2-40B4-BE49-F238E27FC236}">
                  <a16:creationId xmlns:a16="http://schemas.microsoft.com/office/drawing/2014/main" id="{45E5B6F9-E1BE-7A87-11BD-B196F1FAA0BA}"/>
                </a:ext>
              </a:extLst>
            </p:cNvPr>
            <p:cNvPicPr>
              <a:picLocks noChangeAspect="1"/>
            </p:cNvPicPr>
            <p:nvPr userDrawn="1"/>
          </p:nvPicPr>
          <p:blipFill>
            <a:blip r:embed="rId4"/>
            <a:stretch>
              <a:fillRect/>
            </a:stretch>
          </p:blipFill>
          <p:spPr>
            <a:xfrm>
              <a:off x="12243956" y="6777163"/>
              <a:ext cx="1886759" cy="2185938"/>
            </a:xfrm>
            <a:prstGeom prst="rect">
              <a:avLst/>
            </a:prstGeom>
            <a:ln w="12700">
              <a:miter lim="400000"/>
            </a:ln>
          </p:spPr>
        </p:pic>
        <p:pic>
          <p:nvPicPr>
            <p:cNvPr id="16" name="institut-de-technologie-de-l-industrie-du-management-et-de-l-entrepreneuriat-501467.jpg" descr="institut-de-technologie-de-l-industrie-du-management-et-de-l-entrepreneuriat-501467.jpg">
              <a:extLst>
                <a:ext uri="{FF2B5EF4-FFF2-40B4-BE49-F238E27FC236}">
                  <a16:creationId xmlns:a16="http://schemas.microsoft.com/office/drawing/2014/main" id="{1A2BAF17-15E6-B137-65BE-6D69B854110D}"/>
                </a:ext>
              </a:extLst>
            </p:cNvPr>
            <p:cNvPicPr>
              <a:picLocks noChangeAspect="1"/>
            </p:cNvPicPr>
            <p:nvPr userDrawn="1"/>
          </p:nvPicPr>
          <p:blipFill>
            <a:blip r:embed="rId5"/>
            <a:stretch>
              <a:fillRect/>
            </a:stretch>
          </p:blipFill>
          <p:spPr>
            <a:xfrm>
              <a:off x="5993741" y="9584907"/>
              <a:ext cx="3166276" cy="3166276"/>
            </a:xfrm>
            <a:prstGeom prst="rect">
              <a:avLst/>
            </a:prstGeom>
            <a:ln w="12700">
              <a:miter lim="400000"/>
            </a:ln>
          </p:spPr>
        </p:pic>
        <p:pic>
          <p:nvPicPr>
            <p:cNvPr id="17" name="Université de l'Assomption au Congo.jpg" descr="Université de l'Assomption au Congo.jpg">
              <a:extLst>
                <a:ext uri="{FF2B5EF4-FFF2-40B4-BE49-F238E27FC236}">
                  <a16:creationId xmlns:a16="http://schemas.microsoft.com/office/drawing/2014/main" id="{0EBBA97C-5B79-8B3A-DF82-D24D67369646}"/>
                </a:ext>
              </a:extLst>
            </p:cNvPr>
            <p:cNvPicPr>
              <a:picLocks noChangeAspect="1"/>
            </p:cNvPicPr>
            <p:nvPr userDrawn="1"/>
          </p:nvPicPr>
          <p:blipFill>
            <a:blip r:embed="rId6"/>
            <a:stretch>
              <a:fillRect/>
            </a:stretch>
          </p:blipFill>
          <p:spPr>
            <a:xfrm>
              <a:off x="1675088" y="9910367"/>
              <a:ext cx="2478089" cy="2499601"/>
            </a:xfrm>
            <a:prstGeom prst="rect">
              <a:avLst/>
            </a:prstGeom>
            <a:ln w="12700">
              <a:miter lim="400000"/>
            </a:ln>
          </p:spPr>
        </p:pic>
        <p:pic>
          <p:nvPicPr>
            <p:cNvPr id="18" name="Universite Libre des Pays des Grands Lacs (ULPGL) .jpg" descr="Universite Libre des Pays des Grands Lacs (ULPGL) .jpg">
              <a:extLst>
                <a:ext uri="{FF2B5EF4-FFF2-40B4-BE49-F238E27FC236}">
                  <a16:creationId xmlns:a16="http://schemas.microsoft.com/office/drawing/2014/main" id="{1107AB8A-0E53-1E41-5C53-1E789F3A750E}"/>
                </a:ext>
              </a:extLst>
            </p:cNvPr>
            <p:cNvPicPr>
              <a:picLocks noChangeAspect="1"/>
            </p:cNvPicPr>
            <p:nvPr userDrawn="1"/>
          </p:nvPicPr>
          <p:blipFill>
            <a:blip r:embed="rId7"/>
            <a:stretch>
              <a:fillRect/>
            </a:stretch>
          </p:blipFill>
          <p:spPr>
            <a:xfrm>
              <a:off x="16300672" y="6784238"/>
              <a:ext cx="1886758" cy="2182731"/>
            </a:xfrm>
            <a:prstGeom prst="rect">
              <a:avLst/>
            </a:prstGeom>
            <a:ln w="12700">
              <a:miter lim="400000"/>
            </a:ln>
          </p:spPr>
        </p:pic>
        <p:pic>
          <p:nvPicPr>
            <p:cNvPr id="19" name="universite-de-dschang (1).jpg" descr="universite-de-dschang (1).jpg">
              <a:extLst>
                <a:ext uri="{FF2B5EF4-FFF2-40B4-BE49-F238E27FC236}">
                  <a16:creationId xmlns:a16="http://schemas.microsoft.com/office/drawing/2014/main" id="{DC0C0ACE-6864-2891-C855-D4708B0C0525}"/>
                </a:ext>
              </a:extLst>
            </p:cNvPr>
            <p:cNvPicPr>
              <a:picLocks noChangeAspect="1"/>
            </p:cNvPicPr>
            <p:nvPr userDrawn="1"/>
          </p:nvPicPr>
          <p:blipFill>
            <a:blip r:embed="rId8"/>
            <a:srcRect l="17180" t="13137" r="27766" b="10934"/>
            <a:stretch>
              <a:fillRect/>
            </a:stretch>
          </p:blipFill>
          <p:spPr>
            <a:xfrm>
              <a:off x="6927851" y="6649809"/>
              <a:ext cx="3166143" cy="2446571"/>
            </a:xfrm>
            <a:prstGeom prst="rect">
              <a:avLst/>
            </a:prstGeom>
            <a:ln w="12700">
              <a:miter lim="400000"/>
            </a:ln>
          </p:spPr>
        </p:pic>
        <p:pic>
          <p:nvPicPr>
            <p:cNvPr id="20" name="Obraz 2" descr="Obraz zawierający tekst, Czcionka, Grafika, projekt graficzny&#10;&#10;Opis wygenerowany automatycznie">
              <a:extLst>
                <a:ext uri="{FF2B5EF4-FFF2-40B4-BE49-F238E27FC236}">
                  <a16:creationId xmlns:a16="http://schemas.microsoft.com/office/drawing/2014/main" id="{2AAE2263-FA45-CC8B-168F-BEE9C7821B80}"/>
                </a:ext>
              </a:extLst>
            </p:cNvPr>
            <p:cNvPicPr>
              <a:picLocks noChangeAspect="1"/>
            </p:cNvPicPr>
            <p:nvPr userDrawn="1"/>
          </p:nvPicPr>
          <p:blipFill>
            <a:blip r:embed="rId9"/>
            <a:stretch>
              <a:fillRect/>
            </a:stretch>
          </p:blipFill>
          <p:spPr>
            <a:xfrm>
              <a:off x="10991615" y="10271203"/>
              <a:ext cx="6291360" cy="1785944"/>
            </a:xfrm>
            <a:prstGeom prst="rect">
              <a:avLst/>
            </a:prstGeom>
          </p:spPr>
        </p:pic>
        <p:pic>
          <p:nvPicPr>
            <p:cNvPr id="21" name="Obraz 4" descr="Obraz zawierający Czcionka, Grafika, tekst, zrzut ekranu&#10;&#10;Opis wygenerowany automatycznie">
              <a:extLst>
                <a:ext uri="{FF2B5EF4-FFF2-40B4-BE49-F238E27FC236}">
                  <a16:creationId xmlns:a16="http://schemas.microsoft.com/office/drawing/2014/main" id="{9149AE31-87B6-AC27-2AD5-4753DCADEABB}"/>
                </a:ext>
              </a:extLst>
            </p:cNvPr>
            <p:cNvPicPr>
              <a:picLocks noChangeAspect="1"/>
            </p:cNvPicPr>
            <p:nvPr userDrawn="1"/>
          </p:nvPicPr>
          <p:blipFill>
            <a:blip r:embed="rId10"/>
            <a:stretch>
              <a:fillRect/>
            </a:stretch>
          </p:blipFill>
          <p:spPr>
            <a:xfrm>
              <a:off x="1045728" y="6791313"/>
              <a:ext cx="3727831" cy="2161378"/>
            </a:xfrm>
            <a:prstGeom prst="rect">
              <a:avLst/>
            </a:prstGeom>
          </p:spPr>
        </p:pic>
        <p:pic>
          <p:nvPicPr>
            <p:cNvPr id="22" name="Obraz 1" descr="Obraz zawierający tekst, Czcionka, zrzut ekranu, Grafika&#10;&#10;Opis wygenerowany automatycznie">
              <a:extLst>
                <a:ext uri="{FF2B5EF4-FFF2-40B4-BE49-F238E27FC236}">
                  <a16:creationId xmlns:a16="http://schemas.microsoft.com/office/drawing/2014/main" id="{E0FA0603-A5BF-47D7-4A2A-CD577718A195}"/>
                </a:ext>
              </a:extLst>
            </p:cNvPr>
            <p:cNvPicPr>
              <a:picLocks noChangeAspect="1"/>
            </p:cNvPicPr>
            <p:nvPr userDrawn="1"/>
          </p:nvPicPr>
          <p:blipFill>
            <a:blip r:embed="rId11"/>
            <a:stretch>
              <a:fillRect/>
            </a:stretch>
          </p:blipFill>
          <p:spPr>
            <a:xfrm>
              <a:off x="19102586" y="10228752"/>
              <a:ext cx="3170090" cy="1861587"/>
            </a:xfrm>
            <a:prstGeom prst="rect">
              <a:avLst/>
            </a:prstGeom>
          </p:spPr>
        </p:pic>
      </p:grpSp>
      <p:grpSp>
        <p:nvGrpSpPr>
          <p:cNvPr id="3" name="Group 2">
            <a:extLst>
              <a:ext uri="{FF2B5EF4-FFF2-40B4-BE49-F238E27FC236}">
                <a16:creationId xmlns:a16="http://schemas.microsoft.com/office/drawing/2014/main" id="{DDAF9097-B84A-E1CA-7B2E-4F3F315D9794}"/>
              </a:ext>
            </a:extLst>
          </p:cNvPr>
          <p:cNvGrpSpPr/>
          <p:nvPr userDrawn="1"/>
        </p:nvGrpSpPr>
        <p:grpSpPr>
          <a:xfrm>
            <a:off x="3064024" y="1650945"/>
            <a:ext cx="5797172" cy="1937484"/>
            <a:chOff x="3064024" y="1650945"/>
            <a:chExt cx="5797172" cy="1937484"/>
          </a:xfrm>
        </p:grpSpPr>
        <p:pic>
          <p:nvPicPr>
            <p:cNvPr id="13" name="Picture 3" descr="A screenshot of a computer&#10;&#10;Description automatically generated">
              <a:extLst>
                <a:ext uri="{FF2B5EF4-FFF2-40B4-BE49-F238E27FC236}">
                  <a16:creationId xmlns:a16="http://schemas.microsoft.com/office/drawing/2014/main" id="{5579A081-27D5-3F5C-43AA-86A9D68BD6A5}"/>
                </a:ext>
              </a:extLst>
            </p:cNvPr>
            <p:cNvPicPr>
              <a:picLocks noChangeAspect="1" noChangeArrowheads="1"/>
            </p:cNvPicPr>
            <p:nvPr userDrawn="1"/>
          </p:nvPicPr>
          <p:blipFill rotWithShape="1">
            <a:blip r:embed="rId12">
              <a:extLst>
                <a:ext uri="{28A0092B-C50C-407E-A947-70E740481C1C}">
                  <a14:useLocalDpi xmlns:a14="http://schemas.microsoft.com/office/drawing/2010/main" val="0"/>
                </a:ext>
              </a:extLst>
            </a:blip>
            <a:srcRect l="38862" t="85374" r="24854" b="3187"/>
            <a:stretch/>
          </p:blipFill>
          <p:spPr bwMode="auto">
            <a:xfrm>
              <a:off x="5074920" y="2916933"/>
              <a:ext cx="3786276" cy="671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a:extLst>
                <a:ext uri="{FF2B5EF4-FFF2-40B4-BE49-F238E27FC236}">
                  <a16:creationId xmlns:a16="http://schemas.microsoft.com/office/drawing/2014/main" id="{7E99E910-D45E-25AF-7503-AE875ECCEB8A}"/>
                </a:ext>
              </a:extLst>
            </p:cNvPr>
            <p:cNvSpPr txBox="1"/>
            <p:nvPr userDrawn="1"/>
          </p:nvSpPr>
          <p:spPr>
            <a:xfrm>
              <a:off x="3064024" y="1650945"/>
              <a:ext cx="5562601" cy="1265988"/>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just" defTabSz="2438338" rtl="0" fontAlgn="auto" latinLnBrk="0" hangingPunct="0">
                <a:lnSpc>
                  <a:spcPct val="90000"/>
                </a:lnSpc>
                <a:spcBef>
                  <a:spcPts val="0"/>
                </a:spcBef>
                <a:spcAft>
                  <a:spcPts val="0"/>
                </a:spcAft>
                <a:buClrTx/>
                <a:buSzTx/>
                <a:buFontTx/>
                <a:buNone/>
                <a:tabLst/>
              </a:pPr>
              <a:r>
                <a:rPr kumimoji="0" lang="pl-PL" sz="1400" b="0" i="0" u="none" strike="noStrike" cap="none" spc="0" normalizeH="0" baseline="0" dirty="0">
                  <a:ln>
                    <a:noFill/>
                  </a:ln>
                  <a:solidFill>
                    <a:srgbClr val="00518E"/>
                  </a:solidFill>
                  <a:effectLst/>
                  <a:uFillTx/>
                  <a:latin typeface="+mn-lt"/>
                  <a:ea typeface="+mn-ea"/>
                  <a:cs typeface="+mn-cs"/>
                  <a:sym typeface="Helvetica Neue"/>
                </a:rPr>
                <a:t>Co-f</a:t>
              </a:r>
              <a:r>
                <a:rPr kumimoji="0" lang="en-US" sz="1400" b="0" i="0" u="none" strike="noStrike" cap="none" spc="0" normalizeH="0" baseline="0" dirty="0" err="1">
                  <a:ln>
                    <a:noFill/>
                  </a:ln>
                  <a:solidFill>
                    <a:srgbClr val="00518E"/>
                  </a:solidFill>
                  <a:effectLst/>
                  <a:uFillTx/>
                  <a:latin typeface="+mn-lt"/>
                  <a:ea typeface="+mn-ea"/>
                  <a:cs typeface="+mn-cs"/>
                  <a:sym typeface="Helvetica Neue"/>
                </a:rPr>
                <a:t>unded</a:t>
              </a:r>
              <a:r>
                <a:rPr kumimoji="0" lang="en-US" sz="1400" b="0" i="0" u="none" strike="noStrike" cap="none" spc="0" normalizeH="0" baseline="0" dirty="0">
                  <a:ln>
                    <a:noFill/>
                  </a:ln>
                  <a:solidFill>
                    <a:srgbClr val="00518E"/>
                  </a:solidFill>
                  <a:effectLst/>
                  <a:uFillTx/>
                  <a:latin typeface="+mn-lt"/>
                  <a:ea typeface="+mn-ea"/>
                  <a:cs typeface="+mn-cs"/>
                  <a:sym typeface="Helvetica Neue"/>
                </a:rPr>
                <a:t>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kumimoji="0" lang="pl-PL" sz="1400" b="0" i="0" u="none" strike="noStrike" cap="none" spc="0" normalizeH="0" baseline="0" dirty="0">
                <a:ln>
                  <a:noFill/>
                </a:ln>
                <a:solidFill>
                  <a:srgbClr val="00518E"/>
                </a:solidFill>
                <a:effectLst/>
                <a:uFillTx/>
                <a:latin typeface="+mn-lt"/>
                <a:ea typeface="+mn-ea"/>
                <a:cs typeface="+mn-cs"/>
                <a:sym typeface="Helvetica Neue"/>
              </a:endParaRPr>
            </a:p>
          </p:txBody>
        </p:sp>
      </p:grpSp>
    </p:spTree>
    <p:extLst>
      <p:ext uri="{BB962C8B-B14F-4D97-AF65-F5344CB8AC3E}">
        <p14:creationId xmlns:p14="http://schemas.microsoft.com/office/powerpoint/2010/main" val="386150519"/>
      </p:ext>
    </p:extLst>
  </p:cSld>
  <p:clrMapOvr>
    <a:masterClrMapping/>
  </p:clrMapOvr>
  <p:transition spd="med"/>
</p:sldLayout>
</file>

<file path=ppt/slideLayouts/slideLayout20.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a:xfrm>
            <a:off x="705908" y="449281"/>
            <a:ext cx="6474054" cy="276999"/>
          </a:xfrm>
        </p:spPr>
        <p:txBody>
          <a:bodyPr lIns="0" tIns="0" rIns="0" bIns="0"/>
          <a:lstStyle>
            <a:lvl1pPr>
              <a:defRPr sz="1800" b="0" i="1">
                <a:solidFill>
                  <a:srgbClr val="FD001F"/>
                </a:solidFill>
                <a:latin typeface="Calibri"/>
                <a:cs typeface="Calibri"/>
              </a:defRPr>
            </a:lvl1pPr>
          </a:lstStyle>
          <a:p>
            <a:endParaRPr/>
          </a:p>
        </p:txBody>
      </p:sp>
      <p:sp>
        <p:nvSpPr>
          <p:cNvPr id="3" name="Holder 3"/>
          <p:cNvSpPr>
            <a:spLocks noGrp="1"/>
          </p:cNvSpPr>
          <p:nvPr>
            <p:ph type="ftr" sz="quarter" idx="5"/>
          </p:nvPr>
        </p:nvSpPr>
        <p:spPr/>
        <p:txBody>
          <a:bodyPr lIns="0" tIns="0" rIns="0" bIns="0"/>
          <a:lstStyle>
            <a:lvl1pPr>
              <a:defRPr sz="1286" b="0" i="1">
                <a:solidFill>
                  <a:schemeClr val="tx1"/>
                </a:solidFill>
                <a:latin typeface="Calibri"/>
                <a:cs typeface="Calibri"/>
              </a:defRPr>
            </a:lvl1pPr>
          </a:lstStyle>
          <a:p>
            <a:pPr marL="16328">
              <a:lnSpc>
                <a:spcPts val="1408"/>
              </a:lnSpc>
            </a:pPr>
            <a:r>
              <a:rPr lang="fr-FR"/>
              <a:t>Notions</a:t>
            </a:r>
            <a:r>
              <a:rPr lang="fr-FR" spc="26"/>
              <a:t> </a:t>
            </a:r>
            <a:r>
              <a:rPr lang="fr-FR"/>
              <a:t>de</a:t>
            </a:r>
            <a:r>
              <a:rPr lang="fr-FR" spc="26"/>
              <a:t> </a:t>
            </a:r>
            <a:r>
              <a:rPr lang="fr-FR"/>
              <a:t>base</a:t>
            </a:r>
            <a:r>
              <a:rPr lang="fr-FR" spc="32"/>
              <a:t> </a:t>
            </a:r>
            <a:r>
              <a:rPr lang="fr-FR"/>
              <a:t>du</a:t>
            </a:r>
            <a:r>
              <a:rPr lang="fr-FR" spc="26"/>
              <a:t> </a:t>
            </a:r>
            <a:r>
              <a:rPr lang="fr-FR"/>
              <a:t>GPS</a:t>
            </a:r>
            <a:r>
              <a:rPr lang="fr-FR" spc="26"/>
              <a:t> </a:t>
            </a:r>
            <a:r>
              <a:rPr lang="fr-FR" spc="-45"/>
              <a:t>-</a:t>
            </a:r>
            <a:r>
              <a:rPr lang="fr-FR" spc="-13"/>
              <a:t>1.0.0fr</a:t>
            </a:r>
            <a:endParaRPr lang="fr-FR" spc="-13" dirty="0"/>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5/10/2026</a:t>
            </a:fld>
            <a:endParaRPr lang="en-US"/>
          </a:p>
        </p:txBody>
      </p:sp>
      <p:sp>
        <p:nvSpPr>
          <p:cNvPr id="5" name="Holder 5"/>
          <p:cNvSpPr>
            <a:spLocks noGrp="1"/>
          </p:cNvSpPr>
          <p:nvPr>
            <p:ph type="sldNum" sz="quarter" idx="7"/>
          </p:nvPr>
        </p:nvSpPr>
        <p:spPr/>
        <p:txBody>
          <a:bodyPr lIns="0" tIns="0" rIns="0" bIns="0"/>
          <a:lstStyle>
            <a:lvl1pPr>
              <a:defRPr sz="1543" b="0" i="0">
                <a:solidFill>
                  <a:schemeClr val="bg1"/>
                </a:solidFill>
                <a:latin typeface="Arial"/>
                <a:cs typeface="Arial"/>
              </a:defRPr>
            </a:lvl1pPr>
          </a:lstStyle>
          <a:p>
            <a:pPr marL="103685">
              <a:lnSpc>
                <a:spcPts val="1633"/>
              </a:lnSpc>
            </a:pPr>
            <a:fld id="{81D60167-4931-47E6-BA6A-407CBD079E47}" type="slidenum">
              <a:rPr lang="en-AT" spc="-64" smtClean="0"/>
              <a:pPr marL="103685">
                <a:lnSpc>
                  <a:spcPts val="1633"/>
                </a:lnSpc>
              </a:pPr>
              <a:t>‹#›</a:t>
            </a:fld>
            <a:endParaRPr lang="en-AT" spc="-64" dirty="0"/>
          </a:p>
        </p:txBody>
      </p:sp>
    </p:spTree>
    <p:extLst>
      <p:ext uri="{BB962C8B-B14F-4D97-AF65-F5344CB8AC3E}">
        <p14:creationId xmlns:p14="http://schemas.microsoft.com/office/powerpoint/2010/main" val="11855196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type="obj" preserve="1">
  <p:cSld name="Blank">
    <p:bg>
      <p:bgPr>
        <a:solidFill>
          <a:schemeClr val="bg1"/>
        </a:solidFill>
        <a:effectLst/>
      </p:bgPr>
    </p:bg>
    <p:spTree>
      <p:nvGrpSpPr>
        <p:cNvPr id="1" name=""/>
        <p:cNvGrpSpPr/>
        <p:nvPr/>
      </p:nvGrpSpPr>
      <p:grpSpPr>
        <a:xfrm>
          <a:off x="0" y="0"/>
          <a:ext cx="0" cy="0"/>
          <a:chOff x="0" y="0"/>
          <a:chExt cx="0" cy="0"/>
        </a:xfrm>
      </p:grpSpPr>
      <p:sp>
        <p:nvSpPr>
          <p:cNvPr id="18" name="bg object 18"/>
          <p:cNvSpPr/>
          <p:nvPr/>
        </p:nvSpPr>
        <p:spPr>
          <a:xfrm>
            <a:off x="726397" y="809815"/>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2" name="bg object 17">
            <a:extLst>
              <a:ext uri="{FF2B5EF4-FFF2-40B4-BE49-F238E27FC236}">
                <a16:creationId xmlns:a16="http://schemas.microsoft.com/office/drawing/2014/main" id="{476F7845-55D7-5CB4-1298-BD33A4CC51DC}"/>
              </a:ext>
            </a:extLst>
          </p:cNvPr>
          <p:cNvSpPr/>
          <p:nvPr userDrawn="1"/>
        </p:nvSpPr>
        <p:spPr>
          <a:xfrm>
            <a:off x="726397" y="6311890"/>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3" name="bg object 18">
            <a:extLst>
              <a:ext uri="{FF2B5EF4-FFF2-40B4-BE49-F238E27FC236}">
                <a16:creationId xmlns:a16="http://schemas.microsoft.com/office/drawing/2014/main" id="{2FF0BD4F-CA27-8B33-D438-0D915E5209E6}"/>
              </a:ext>
            </a:extLst>
          </p:cNvPr>
          <p:cNvSpPr/>
          <p:nvPr userDrawn="1"/>
        </p:nvSpPr>
        <p:spPr>
          <a:xfrm>
            <a:off x="5317352" y="6303237"/>
            <a:ext cx="1562420" cy="231049"/>
          </a:xfrm>
          <a:custGeom>
            <a:avLst/>
            <a:gdLst/>
            <a:ahLst/>
            <a:cxnLst/>
            <a:rect l="l" t="t" r="r" b="b"/>
            <a:pathLst>
              <a:path w="968375" h="179704">
                <a:moveTo>
                  <a:pt x="968375" y="0"/>
                </a:moveTo>
                <a:lnTo>
                  <a:pt x="0" y="0"/>
                </a:lnTo>
                <a:lnTo>
                  <a:pt x="0" y="179705"/>
                </a:lnTo>
                <a:lnTo>
                  <a:pt x="968375" y="179705"/>
                </a:lnTo>
                <a:lnTo>
                  <a:pt x="968375" y="0"/>
                </a:lnTo>
                <a:close/>
              </a:path>
            </a:pathLst>
          </a:custGeom>
          <a:solidFill>
            <a:srgbClr val="FD001F"/>
          </a:solidFill>
        </p:spPr>
        <p:txBody>
          <a:bodyPr wrap="square" lIns="0" tIns="0" rIns="0" bIns="0" rtlCol="0"/>
          <a:lstStyle/>
          <a:p>
            <a:endParaRPr sz="3086"/>
          </a:p>
        </p:txBody>
      </p:sp>
      <p:sp>
        <p:nvSpPr>
          <p:cNvPr id="4" name="object 6">
            <a:extLst>
              <a:ext uri="{FF2B5EF4-FFF2-40B4-BE49-F238E27FC236}">
                <a16:creationId xmlns:a16="http://schemas.microsoft.com/office/drawing/2014/main" id="{3A21C1F7-0C33-BF0D-4F03-2D28E7C7CF83}"/>
              </a:ext>
            </a:extLst>
          </p:cNvPr>
          <p:cNvSpPr txBox="1">
            <a:spLocks/>
          </p:cNvSpPr>
          <p:nvPr userDrawn="1"/>
        </p:nvSpPr>
        <p:spPr>
          <a:xfrm>
            <a:off x="726470" y="6350540"/>
            <a:ext cx="3177315" cy="178062"/>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r>
              <a:rPr lang="en-US" dirty="0" err="1"/>
              <a:t>Modélisation</a:t>
            </a:r>
            <a:r>
              <a:rPr lang="en-US" dirty="0"/>
              <a:t> et simulation des transports</a:t>
            </a:r>
          </a:p>
        </p:txBody>
      </p:sp>
      <p:sp>
        <p:nvSpPr>
          <p:cNvPr id="5" name="object 6">
            <a:extLst>
              <a:ext uri="{FF2B5EF4-FFF2-40B4-BE49-F238E27FC236}">
                <a16:creationId xmlns:a16="http://schemas.microsoft.com/office/drawing/2014/main" id="{AC02A7F3-5E40-6ADF-53DC-331D74DB3159}"/>
              </a:ext>
            </a:extLst>
          </p:cNvPr>
          <p:cNvSpPr txBox="1">
            <a:spLocks/>
          </p:cNvSpPr>
          <p:nvPr userDrawn="1"/>
        </p:nvSpPr>
        <p:spPr>
          <a:xfrm>
            <a:off x="8849329" y="6343524"/>
            <a:ext cx="2616201"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err="1">
                <a:solidFill>
                  <a:prstClr val="black"/>
                </a:solidFill>
              </a:rPr>
              <a:t>Prévision</a:t>
            </a:r>
            <a:r>
              <a:rPr lang="en-GB" b="1" dirty="0">
                <a:solidFill>
                  <a:prstClr val="black"/>
                </a:solidFill>
              </a:rPr>
              <a:t> de la </a:t>
            </a:r>
            <a:r>
              <a:rPr lang="en-GB" b="1" dirty="0" err="1">
                <a:solidFill>
                  <a:prstClr val="black"/>
                </a:solidFill>
              </a:rPr>
              <a:t>demande</a:t>
            </a:r>
            <a:r>
              <a:rPr lang="en-GB" b="1" dirty="0">
                <a:solidFill>
                  <a:prstClr val="black"/>
                </a:solidFill>
              </a:rPr>
              <a:t> de transport</a:t>
            </a:r>
          </a:p>
        </p:txBody>
      </p:sp>
      <p:sp>
        <p:nvSpPr>
          <p:cNvPr id="6" name="object 6">
            <a:extLst>
              <a:ext uri="{FF2B5EF4-FFF2-40B4-BE49-F238E27FC236}">
                <a16:creationId xmlns:a16="http://schemas.microsoft.com/office/drawing/2014/main" id="{F90208A5-01E2-1735-CA0F-98AEE436A1B3}"/>
              </a:ext>
            </a:extLst>
          </p:cNvPr>
          <p:cNvSpPr txBox="1">
            <a:spLocks/>
          </p:cNvSpPr>
          <p:nvPr userDrawn="1"/>
        </p:nvSpPr>
        <p:spPr>
          <a:xfrm>
            <a:off x="5317352" y="6340574"/>
            <a:ext cx="1562420" cy="185435"/>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ctr" defTabSz="1175644" hangingPunct="1">
              <a:lnSpc>
                <a:spcPts val="1408"/>
              </a:lnSpc>
              <a:spcBef>
                <a:spcPts val="0"/>
              </a:spcBef>
            </a:pPr>
            <a:fld id="{6C52A684-13D4-48DF-8BDF-CFC59B1976BD}" type="slidenum">
              <a:rPr lang="en-AT" sz="1540" i="0" spc="-64" smtClean="0">
                <a:solidFill>
                  <a:schemeClr val="bg1"/>
                </a:solidFill>
              </a:rPr>
              <a:t>‹#›</a:t>
            </a:fld>
            <a:endParaRPr lang="en-GB" sz="1540" i="0" spc="-13" dirty="0">
              <a:solidFill>
                <a:schemeClr val="bg1"/>
              </a:solidFill>
            </a:endParaRPr>
          </a:p>
        </p:txBody>
      </p:sp>
    </p:spTree>
    <p:extLst>
      <p:ext uri="{BB962C8B-B14F-4D97-AF65-F5344CB8AC3E}">
        <p14:creationId xmlns:p14="http://schemas.microsoft.com/office/powerpoint/2010/main" val="99071752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Presentation_titl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5448300" y="366148"/>
            <a:ext cx="3119096" cy="925849"/>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527329" y="522113"/>
            <a:ext cx="4177075" cy="928532"/>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p:nvPr>
        </p:nvSpPr>
        <p:spPr>
          <a:xfrm>
            <a:off x="756196" y="1937759"/>
            <a:ext cx="8910054" cy="1370632"/>
          </a:xfrm>
          <a:prstGeom prst="rect">
            <a:avLst/>
          </a:prstGeom>
        </p:spPr>
        <p:txBody>
          <a:bodyPr anchor="ctr">
            <a:normAutofit/>
          </a:bodyPr>
          <a:lstStyle>
            <a:lvl1pPr algn="ctr">
              <a:defRPr sz="3600" spc="-232">
                <a:solidFill>
                  <a:srgbClr val="F78722"/>
                </a:solidFill>
                <a:latin typeface="Montserrat Regular" panose="00000500000000000000" pitchFamily="2" charset="-18"/>
              </a:defRPr>
            </a:lvl1pPr>
          </a:lstStyle>
          <a:p>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4" name="Body Level One…">
            <a:extLst>
              <a:ext uri="{FF2B5EF4-FFF2-40B4-BE49-F238E27FC236}">
                <a16:creationId xmlns:a16="http://schemas.microsoft.com/office/drawing/2014/main" id="{1A6CDE22-E8DA-52CE-374D-E1B0E8D6DCE6}"/>
              </a:ext>
            </a:extLst>
          </p:cNvPr>
          <p:cNvSpPr txBox="1">
            <a:spLocks noGrp="1"/>
          </p:cNvSpPr>
          <p:nvPr>
            <p:ph type="body" sz="quarter" idx="1" hasCustomPrompt="1"/>
          </p:nvPr>
        </p:nvSpPr>
        <p:spPr>
          <a:xfrm>
            <a:off x="767347" y="3907639"/>
            <a:ext cx="9675241" cy="573865"/>
          </a:xfrm>
          <a:prstGeom prst="rect">
            <a:avLst/>
          </a:prstGeom>
        </p:spPr>
        <p:txBody>
          <a:bodyPr>
            <a:noAutofit/>
          </a:bodyPr>
          <a:lstStyle>
            <a:lvl1pPr marL="0" indent="0" algn="ctr" defTabSz="825500">
              <a:lnSpc>
                <a:spcPct val="100000"/>
              </a:lnSpc>
              <a:spcBef>
                <a:spcPts val="0"/>
              </a:spcBef>
              <a:buSzTx/>
              <a:buNone/>
              <a:defRPr sz="2000" b="1">
                <a:solidFill>
                  <a:srgbClr val="F78722"/>
                </a:solidFill>
                <a:latin typeface="Calibri" panose="020F0502020204030204" pitchFamily="34" charset="0"/>
                <a:ea typeface="Calibri" panose="020F0502020204030204" pitchFamily="34" charset="0"/>
                <a:cs typeface="Calibri" panose="020F0502020204030204" pitchFamily="34" charset="0"/>
              </a:defRPr>
            </a:lvl1pPr>
            <a:lvl2pPr marL="0" indent="4572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marL="0" indent="9144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marL="0" indent="13716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marL="0" indent="18288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5pPr>
          </a:lstStyle>
          <a:p>
            <a:r>
              <a:rPr dirty="0"/>
              <a:t>Presentation Subtitle</a:t>
            </a:r>
          </a:p>
          <a:p>
            <a:pPr lvl="1"/>
            <a:endParaRPr dirty="0"/>
          </a:p>
          <a:p>
            <a:pPr lvl="2"/>
            <a:endParaRPr dirty="0"/>
          </a:p>
          <a:p>
            <a:pPr lvl="3"/>
            <a:endParaRPr dirty="0"/>
          </a:p>
          <a:p>
            <a:pPr lvl="4"/>
            <a:endParaRPr dirty="0"/>
          </a:p>
        </p:txBody>
      </p:sp>
      <p:sp>
        <p:nvSpPr>
          <p:cNvPr id="28" name="TextBox 27">
            <a:extLst>
              <a:ext uri="{FF2B5EF4-FFF2-40B4-BE49-F238E27FC236}">
                <a16:creationId xmlns:a16="http://schemas.microsoft.com/office/drawing/2014/main" id="{B2F479BC-D007-C687-ADDC-10072E30BD09}"/>
              </a:ext>
            </a:extLst>
          </p:cNvPr>
          <p:cNvSpPr txBox="1"/>
          <p:nvPr userDrawn="1"/>
        </p:nvSpPr>
        <p:spPr>
          <a:xfrm>
            <a:off x="5760360" y="1219340"/>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1074597974"/>
      </p:ext>
    </p:extLst>
  </p:cSld>
  <p:clrMapOvr>
    <a:masterClrMapping/>
  </p:clrMapOvr>
  <p:transition spd="med"/>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Preliminar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959060-377F-FDF7-6A0B-608171A92A23}"/>
              </a:ext>
            </a:extLst>
          </p:cNvPr>
          <p:cNvSpPr>
            <a:spLocks noGrp="1"/>
          </p:cNvSpPr>
          <p:nvPr>
            <p:ph type="title"/>
          </p:nvPr>
        </p:nvSpPr>
        <p:spPr>
          <a:xfrm>
            <a:off x="654300" y="588322"/>
            <a:ext cx="8807200" cy="1024578"/>
          </a:xfrm>
          <a:ln w="12700">
            <a:miter lim="400000"/>
          </a:ln>
        </p:spPr>
        <p:txBody>
          <a:bodyPr lIns="45719" tIns="45720" rIns="45719" bIns="45720" anchor="t">
            <a:noAutofit/>
          </a:bodyPr>
          <a:lstStyle>
            <a:lvl1pPr>
              <a:defRPr kumimoji="0" lang="pl-PL" sz="3200" spc="0" normalizeH="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lang="en-US" dirty="0"/>
              <a:t>Click to edit Master title style</a:t>
            </a:r>
            <a:endParaRPr lang="pl-PL" dirty="0"/>
          </a:p>
        </p:txBody>
      </p:sp>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5" name="Text Placeholder 14">
            <a:extLst>
              <a:ext uri="{FF2B5EF4-FFF2-40B4-BE49-F238E27FC236}">
                <a16:creationId xmlns:a16="http://schemas.microsoft.com/office/drawing/2014/main" id="{650B9F30-EF70-733D-8FA7-5149A979B909}"/>
              </a:ext>
            </a:extLst>
          </p:cNvPr>
          <p:cNvSpPr>
            <a:spLocks noGrp="1"/>
          </p:cNvSpPr>
          <p:nvPr>
            <p:ph type="body" sz="quarter" idx="11"/>
          </p:nvPr>
        </p:nvSpPr>
        <p:spPr>
          <a:xfrm>
            <a:off x="1781971" y="2117727"/>
            <a:ext cx="7392511" cy="3816351"/>
          </a:xfrm>
        </p:spPr>
        <p:txBody>
          <a:bodyPr>
            <a:normAutofit/>
          </a:bodyPr>
          <a:lstStyle>
            <a:lvl1pPr marL="457194" indent="-457194">
              <a:buClr>
                <a:srgbClr val="F26211"/>
              </a:buClr>
              <a:buFont typeface="+mj-lt"/>
              <a:buAutoNum type="arabicPeriod"/>
              <a:defRPr sz="2400"/>
            </a:lvl1pPr>
          </a:lstStyle>
          <a:p>
            <a:pPr lvl="0"/>
            <a:r>
              <a:rPr lang="en-US" dirty="0"/>
              <a:t>Click to edit Master text styles</a:t>
            </a:r>
          </a:p>
        </p:txBody>
      </p:sp>
    </p:spTree>
    <p:extLst>
      <p:ext uri="{BB962C8B-B14F-4D97-AF65-F5344CB8AC3E}">
        <p14:creationId xmlns:p14="http://schemas.microsoft.com/office/powerpoint/2010/main" val="3139572770"/>
      </p:ext>
    </p:extLst>
  </p:cSld>
  <p:clrMapOvr>
    <a:masterClrMapping/>
  </p:clrMapOvr>
  <p:transition spd="med"/>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Photo_fix">
    <p:spTree>
      <p:nvGrpSpPr>
        <p:cNvPr id="1" name=""/>
        <p:cNvGrpSpPr/>
        <p:nvPr/>
      </p:nvGrpSpPr>
      <p:grpSpPr>
        <a:xfrm>
          <a:off x="0" y="0"/>
          <a:ext cx="0" cy="0"/>
          <a:chOff x="0" y="0"/>
          <a:chExt cx="0" cy="0"/>
        </a:xfrm>
      </p:grpSpPr>
      <p:sp>
        <p:nvSpPr>
          <p:cNvPr id="151" name="bowl of salad with fried rice, boiled eggs and chopsticks"/>
          <p:cNvSpPr>
            <a:spLocks noGrp="1"/>
          </p:cNvSpPr>
          <p:nvPr>
            <p:ph type="pic" idx="21"/>
          </p:nvPr>
        </p:nvSpPr>
        <p:spPr>
          <a:xfrm>
            <a:off x="0" y="0"/>
            <a:ext cx="12192000" cy="6858000"/>
          </a:xfrm>
          <a:prstGeom prst="rect">
            <a:avLst/>
          </a:prstGeom>
        </p:spPr>
        <p:txBody>
          <a:bodyPr lIns="91439" tIns="45719" rIns="91439" bIns="45719">
            <a:noAutofit/>
          </a:bodyPr>
          <a:lstStyle>
            <a:lvl1pPr marL="0" indent="0">
              <a:buNone/>
              <a:defRPr/>
            </a:lvl1pPr>
          </a:lstStyle>
          <a:p>
            <a:endParaRPr/>
          </a:p>
        </p:txBody>
      </p:sp>
    </p:spTree>
    <p:extLst>
      <p:ext uri="{BB962C8B-B14F-4D97-AF65-F5344CB8AC3E}">
        <p14:creationId xmlns:p14="http://schemas.microsoft.com/office/powerpoint/2010/main" val="1897481198"/>
      </p:ext>
    </p:extLst>
  </p:cSld>
  <p:clrMapOvr>
    <a:masterClrMapping/>
  </p:clrMapOvr>
  <p:transition spd="med"/>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itle, Text_constant">
    <p:spTree>
      <p:nvGrpSpPr>
        <p:cNvPr id="1" name=""/>
        <p:cNvGrpSpPr/>
        <p:nvPr/>
      </p:nvGrpSpPr>
      <p:grpSpPr>
        <a:xfrm>
          <a:off x="0" y="0"/>
          <a:ext cx="0" cy="0"/>
          <a:chOff x="0" y="0"/>
          <a:chExt cx="0" cy="0"/>
        </a:xfrm>
      </p:grpSpPr>
      <p:sp>
        <p:nvSpPr>
          <p:cNvPr id="60" name="Slide Title"/>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pic>
        <p:nvPicPr>
          <p:cNvPr id="2" name="AdobeStock_327403039 (1).jpeg" descr="AdobeStock_327403039 (1).jpeg">
            <a:extLst>
              <a:ext uri="{FF2B5EF4-FFF2-40B4-BE49-F238E27FC236}">
                <a16:creationId xmlns:a16="http://schemas.microsoft.com/office/drawing/2014/main" id="{598BF2E8-CED0-74AA-B0A7-D3B01E97613C}"/>
              </a:ext>
            </a:extLst>
          </p:cNvPr>
          <p:cNvPicPr>
            <a:picLocks noChangeAspect="1"/>
          </p:cNvPicPr>
          <p:nvPr userDrawn="1"/>
        </p:nvPicPr>
        <p:blipFill>
          <a:blip r:embed="rId2"/>
          <a:srcRect l="20947" r="31881"/>
          <a:stretch>
            <a:fillRect/>
          </a:stretch>
        </p:blipFill>
        <p:spPr>
          <a:xfrm flipH="1">
            <a:off x="7596329" y="0"/>
            <a:ext cx="4729428" cy="6858000"/>
          </a:xfrm>
          <a:prstGeom prst="rect">
            <a:avLst/>
          </a:prstGeom>
          <a:ln w="12700">
            <a:miter lim="400000"/>
          </a:ln>
        </p:spPr>
      </p:pic>
      <p:sp>
        <p:nvSpPr>
          <p:cNvPr id="4" name="Body Level One…">
            <a:extLst>
              <a:ext uri="{FF2B5EF4-FFF2-40B4-BE49-F238E27FC236}">
                <a16:creationId xmlns:a16="http://schemas.microsoft.com/office/drawing/2014/main" id="{81193AA5-7E0E-3068-3555-20A8461E9F01}"/>
              </a:ext>
            </a:extLst>
          </p:cNvPr>
          <p:cNvSpPr txBox="1">
            <a:spLocks noGrp="1"/>
          </p:cNvSpPr>
          <p:nvPr>
            <p:ph type="body" sz="half" idx="1" hasCustomPrompt="1"/>
          </p:nvPr>
        </p:nvSpPr>
        <p:spPr>
          <a:xfrm>
            <a:off x="970201" y="1386840"/>
            <a:ext cx="5933876" cy="4556760"/>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2840763981"/>
      </p:ext>
    </p:extLst>
  </p:cSld>
  <p:clrMapOvr>
    <a:masterClrMapping/>
  </p:clrMapOvr>
  <p:transition spd="med"/>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ext">
    <p:spTree>
      <p:nvGrpSpPr>
        <p:cNvPr id="1" name=""/>
        <p:cNvGrpSpPr/>
        <p:nvPr/>
      </p:nvGrpSpPr>
      <p:grpSpPr>
        <a:xfrm>
          <a:off x="0" y="0"/>
          <a:ext cx="0" cy="0"/>
          <a:chOff x="0" y="0"/>
          <a:chExt cx="0" cy="0"/>
        </a:xfrm>
      </p:grpSpPr>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8" name="Slide Number">
            <a:extLst>
              <a:ext uri="{FF2B5EF4-FFF2-40B4-BE49-F238E27FC236}">
                <a16:creationId xmlns:a16="http://schemas.microsoft.com/office/drawing/2014/main" id="{D429C12A-3B1A-9342-8C6B-1CC6D9C118A8}"/>
              </a:ext>
            </a:extLst>
          </p:cNvPr>
          <p:cNvSpPr txBox="1">
            <a:spLocks/>
          </p:cNvSpPr>
          <p:nvPr userDrawn="1"/>
        </p:nvSpPr>
        <p:spPr>
          <a:xfrm>
            <a:off x="5938106" y="6560485"/>
            <a:ext cx="315792" cy="297517"/>
          </a:xfrm>
          <a:prstGeom prst="rect">
            <a:avLst/>
          </a:prstGeom>
          <a:noFill/>
          <a:ln w="12700">
            <a:miter lim="400000"/>
          </a:ln>
        </p:spPr>
        <p:txBody>
          <a:bodyPr wrap="none" lIns="25400" tIns="25400" rIns="25400" bIns="25400" anchor="b">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kumimoji="0" lang="pl-PL" sz="3200" b="0" i="0" u="none" strike="noStrike" cap="none" spc="0" normalizeH="0" baseline="0" smtClean="0">
                <a:ln>
                  <a:noFill/>
                </a:ln>
                <a:solidFill>
                  <a:srgbClr val="F26211"/>
                </a:solidFill>
                <a:effectLst/>
                <a:uFillTx/>
                <a:latin typeface="Montserrat Regular" panose="00000500000000000000" pitchFamily="2" charset="-18"/>
                <a:ea typeface="Montserrat Regular" panose="00000500000000000000" pitchFamily="2" charset="-18"/>
                <a:cs typeface="Montserrat Regular" panose="00000500000000000000" pitchFamily="2" charset="-18"/>
                <a:sym typeface="Jura Light Bold"/>
              </a:defRPr>
            </a:lvl1pPr>
            <a:lvl2pPr marL="0" marR="0" indent="457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2pPr>
            <a:lvl3pPr marL="0" marR="0" indent="914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3pPr>
            <a:lvl4pPr marL="0" marR="0" indent="1371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4pPr>
            <a:lvl5pPr marL="0" marR="0" indent="18288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5pPr>
            <a:lvl6pPr marL="0" marR="0" indent="22860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6pPr>
            <a:lvl7pPr marL="0" marR="0" indent="2743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7pPr>
            <a:lvl8pPr marL="0" marR="0" indent="3200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8pPr>
            <a:lvl9pPr marL="0" marR="0" indent="3657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9pPr>
          </a:lstStyle>
          <a:p>
            <a:fld id="{86CB4B4D-7CA3-9044-876B-883B54F8677D}" type="slidenum">
              <a:rPr lang="pl-PL" sz="1600" smtClean="0"/>
              <a:pPr/>
              <a:t>‹#›</a:t>
            </a:fld>
            <a:endParaRPr lang="pl-PL" sz="1600"/>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1019479778"/>
      </p:ext>
    </p:extLst>
  </p:cSld>
  <p:clrMapOvr>
    <a:masterClrMapping/>
  </p:clrMapOvr>
  <p:transition spd="med"/>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1_Text">
    <p:spTree>
      <p:nvGrpSpPr>
        <p:cNvPr id="1" name=""/>
        <p:cNvGrpSpPr/>
        <p:nvPr/>
      </p:nvGrpSpPr>
      <p:grpSpPr>
        <a:xfrm>
          <a:off x="0" y="0"/>
          <a:ext cx="0" cy="0"/>
          <a:chOff x="0" y="0"/>
          <a:chExt cx="0" cy="0"/>
        </a:xfrm>
      </p:grpSpPr>
      <p:sp>
        <p:nvSpPr>
          <p:cNvPr id="2" name="Rectangle">
            <a:extLst>
              <a:ext uri="{FF2B5EF4-FFF2-40B4-BE49-F238E27FC236}">
                <a16:creationId xmlns:a16="http://schemas.microsoft.com/office/drawing/2014/main" id="{0448F59B-1696-C8F0-6727-7C8C7C76F06C}"/>
              </a:ext>
            </a:extLst>
          </p:cNvPr>
          <p:cNvSpPr/>
          <p:nvPr userDrawn="1"/>
        </p:nvSpPr>
        <p:spPr>
          <a:xfrm>
            <a:off x="7590680" y="100"/>
            <a:ext cx="4610944"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5" name="Prostokąt 3">
            <a:extLst>
              <a:ext uri="{FF2B5EF4-FFF2-40B4-BE49-F238E27FC236}">
                <a16:creationId xmlns:a16="http://schemas.microsoft.com/office/drawing/2014/main" id="{6B5EBAE9-110C-F2D1-0E42-07936DE34ED5}"/>
              </a:ext>
            </a:extLst>
          </p:cNvPr>
          <p:cNvSpPr/>
          <p:nvPr userDrawn="1"/>
        </p:nvSpPr>
        <p:spPr>
          <a:xfrm>
            <a:off x="2445951" y="3274664"/>
            <a:ext cx="7261320" cy="297517"/>
          </a:xfrm>
          <a:prstGeom prst="rect">
            <a:avLst/>
          </a:prstGeom>
          <a:solidFill>
            <a:schemeClr val="bg1"/>
          </a:solidFill>
          <a:ln w="12700" cap="flat">
            <a:noFill/>
            <a:miter lim="400000"/>
          </a:ln>
          <a:effectLst>
            <a:outerShdw blurRad="419100" dist="444500" dir="8520000">
              <a:srgbClr val="FFC000">
                <a:alpha val="1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25400" tIns="25400" rIns="25400" bIns="25400" numCol="1" spcCol="38100" rtlCol="0" anchor="ctr">
            <a:spAutoFit/>
          </a:bodyPr>
          <a:lstStyle/>
          <a:p>
            <a:pPr marL="0" marR="0" indent="0" algn="ctr" defTabSz="412746" rtl="0" fontAlgn="auto" latinLnBrk="0" hangingPunct="0">
              <a:lnSpc>
                <a:spcPct val="100000"/>
              </a:lnSpc>
              <a:spcBef>
                <a:spcPts val="0"/>
              </a:spcBef>
              <a:spcAft>
                <a:spcPts val="0"/>
              </a:spcAft>
              <a:buClrTx/>
              <a:buSzTx/>
              <a:buFontTx/>
              <a:buNone/>
              <a:tabLst/>
            </a:pPr>
            <a:endParaRPr kumimoji="0" lang="pl-PL" sz="16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2639442" y="2618753"/>
            <a:ext cx="6902765" cy="2602176"/>
          </a:xfrm>
          <a:prstGeom prst="rect">
            <a:avLst/>
          </a:prstGeom>
          <a:ln w="12700">
            <a:miter lim="400000"/>
          </a:ln>
        </p:spPr>
        <p:txBody>
          <a:bodyPr lIns="45719" rIns="45719">
            <a:normAutofit lnSpcReduction="10000"/>
          </a:bodyPr>
          <a:lstStyle>
            <a:lvl1pPr marL="0" indent="0">
              <a:buClr>
                <a:srgbClr val="F78722"/>
              </a:buClr>
              <a:buFont typeface="Arial" panose="020B0604020202020204" pitchFamily="34" charset="0"/>
              <a:buNone/>
              <a:defRPr kumimoji="0" sz="24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2639443" y="1549867"/>
            <a:ext cx="4889500" cy="717551"/>
          </a:xfrm>
          <a:prstGeom prst="rect">
            <a:avLst/>
          </a:prstGeom>
          <a:ln w="12700">
            <a:miter lim="400000"/>
          </a:ln>
        </p:spPr>
        <p:txBody>
          <a:bodyPr lIns="45719" tIns="45720" rIns="45719" bIns="45720" anchor="t">
            <a:noAutofit/>
          </a:bodyPr>
          <a:lstStyle>
            <a:lvl1pPr>
              <a:defRPr kumimoji="0" sz="40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spTree>
    <p:extLst>
      <p:ext uri="{BB962C8B-B14F-4D97-AF65-F5344CB8AC3E}">
        <p14:creationId xmlns:p14="http://schemas.microsoft.com/office/powerpoint/2010/main" val="270748938"/>
      </p:ext>
    </p:extLst>
  </p:cSld>
  <p:clrMapOvr>
    <a:masterClrMapping/>
  </p:clrMapOvr>
  <p:transition spd="med"/>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itle&amp;bullets2">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17AA7FE7-C925-7647-BE96-8B85A565DE66}"/>
              </a:ext>
            </a:extLst>
          </p:cNvPr>
          <p:cNvPicPr>
            <a:picLocks noChangeAspect="1"/>
          </p:cNvPicPr>
          <p:nvPr userDrawn="1"/>
        </p:nvPicPr>
        <p:blipFill rotWithShape="1">
          <a:blip r:embed="rId2"/>
          <a:srcRect l="20515" t="24855" r="52771" b="56359"/>
          <a:stretch/>
        </p:blipFill>
        <p:spPr>
          <a:xfrm>
            <a:off x="9748685" y="5102941"/>
            <a:ext cx="2443316" cy="1755059"/>
          </a:xfrm>
          <a:prstGeom prst="rect">
            <a:avLst/>
          </a:prstGeom>
        </p:spPr>
      </p:pic>
      <p:sp>
        <p:nvSpPr>
          <p:cNvPr id="4" name="Slide Title">
            <a:extLst>
              <a:ext uri="{FF2B5EF4-FFF2-40B4-BE49-F238E27FC236}">
                <a16:creationId xmlns:a16="http://schemas.microsoft.com/office/drawing/2014/main" id="{6F028D56-E5BA-213C-4BB7-DF98DFBE4946}"/>
              </a:ext>
            </a:extLst>
          </p:cNvPr>
          <p:cNvSpPr txBox="1">
            <a:spLocks/>
          </p:cNvSpPr>
          <p:nvPr userDrawn="1"/>
        </p:nvSpPr>
        <p:spPr>
          <a:xfrm>
            <a:off x="603253" y="539751"/>
            <a:ext cx="4889500" cy="71755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22860" tIns="22860" rIns="22860" bIns="22860" anchor="t">
            <a:noAutofit/>
          </a:bodyPr>
          <a:lstStyle>
            <a:lvl1pPr marL="0" marR="0" indent="0" algn="l" defTabSz="2438338" rtl="0" latinLnBrk="0">
              <a:lnSpc>
                <a:spcPct val="80000"/>
              </a:lnSpc>
              <a:spcBef>
                <a:spcPts val="0"/>
              </a:spcBef>
              <a:spcAft>
                <a:spcPts val="0"/>
              </a:spcAft>
              <a:buClrTx/>
              <a:buSzTx/>
              <a:buFontTx/>
              <a:buNone/>
              <a:tabLst/>
              <a:defRPr kumimoji="0" sz="5600" b="1" i="0" u="none" strike="noStrike" cap="none" spc="0" normalizeH="0" baseline="0" dirty="0">
                <a:ln>
                  <a:noFill/>
                </a:ln>
                <a:solidFill>
                  <a:srgbClr val="F26211"/>
                </a:solidFill>
                <a:effectLst/>
                <a:uFillTx/>
                <a:latin typeface="Montserrat Regular"/>
                <a:ea typeface="Jura Light Bold"/>
                <a:cs typeface="Jura Light Bold"/>
                <a:sym typeface="Helvetica Neue"/>
              </a:defRPr>
            </a:lvl1pPr>
            <a:lvl2pPr marL="0" marR="0" indent="457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2pPr>
            <a:lvl3pPr marL="0" marR="0" indent="914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3pPr>
            <a:lvl4pPr marL="0" marR="0" indent="1371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4pPr>
            <a:lvl5pPr marL="0" marR="0" indent="18288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5pPr>
            <a:lvl6pPr marL="0" marR="0" indent="22860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6pPr>
            <a:lvl7pPr marL="0" marR="0" indent="2743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7pPr>
            <a:lvl8pPr marL="0" marR="0" indent="3200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8pPr>
            <a:lvl9pPr marL="0" marR="0" indent="3657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9pPr>
          </a:lstStyle>
          <a:p>
            <a:pPr defTabSz="247648" hangingPunct="0">
              <a:lnSpc>
                <a:spcPct val="100000"/>
              </a:lnSpc>
            </a:pPr>
            <a:r>
              <a:rPr lang="pl-PL" sz="3200" dirty="0" err="1"/>
              <a:t>Slide</a:t>
            </a:r>
            <a:r>
              <a:rPr lang="pl-PL" sz="3200" dirty="0"/>
              <a:t> </a:t>
            </a:r>
            <a:r>
              <a:rPr lang="pl-PL" sz="3200" dirty="0" err="1"/>
              <a:t>Title</a:t>
            </a:r>
            <a:endParaRPr lang="pl-PL" sz="3200" dirty="0"/>
          </a:p>
        </p:txBody>
      </p:sp>
      <p:pic>
        <p:nvPicPr>
          <p:cNvPr id="7" name="afryka.svg" descr="afryka.svg">
            <a:extLst>
              <a:ext uri="{FF2B5EF4-FFF2-40B4-BE49-F238E27FC236}">
                <a16:creationId xmlns:a16="http://schemas.microsoft.com/office/drawing/2014/main" id="{BA6D182A-EEE0-3541-CD96-504AE4002B2F}"/>
              </a:ext>
            </a:extLst>
          </p:cNvPr>
          <p:cNvPicPr>
            <a:picLocks noChangeAspect="1"/>
          </p:cNvPicPr>
          <p:nvPr userDrawn="1"/>
        </p:nvPicPr>
        <p:blipFill rotWithShape="1">
          <a:blip r:embed="rId3"/>
          <a:srcRect l="34011" t="-5164" r="-14972" b="73693"/>
          <a:stretch/>
        </p:blipFill>
        <p:spPr>
          <a:xfrm>
            <a:off x="0" y="4681025"/>
            <a:ext cx="5223749" cy="2176977"/>
          </a:xfrm>
          <a:prstGeom prst="rect">
            <a:avLst/>
          </a:prstGeom>
          <a:ln w="12700">
            <a:miter lim="400000"/>
          </a:ln>
        </p:spPr>
      </p:pic>
      <p:sp>
        <p:nvSpPr>
          <p:cNvPr id="11" name="Body Level One…">
            <a:extLst>
              <a:ext uri="{FF2B5EF4-FFF2-40B4-BE49-F238E27FC236}">
                <a16:creationId xmlns:a16="http://schemas.microsoft.com/office/drawing/2014/main" id="{483CB89B-51C9-A270-F251-447E8DE9DB5A}"/>
              </a:ext>
            </a:extLst>
          </p:cNvPr>
          <p:cNvSpPr txBox="1">
            <a:spLocks noGrp="1"/>
          </p:cNvSpPr>
          <p:nvPr>
            <p:ph type="body" sz="half" idx="1" hasCustomPrompt="1"/>
          </p:nvPr>
        </p:nvSpPr>
        <p:spPr>
          <a:xfrm>
            <a:off x="970200" y="1386840"/>
            <a:ext cx="10407877" cy="4055315"/>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3480008026"/>
      </p:ext>
    </p:extLst>
  </p:cSld>
  <p:clrMapOvr>
    <a:masterClrMapping/>
  </p:clrMapOvr>
  <p:transition spd="med"/>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1_Title &amp; Bullets">
    <p:spTree>
      <p:nvGrpSpPr>
        <p:cNvPr id="1" name=""/>
        <p:cNvGrpSpPr/>
        <p:nvPr/>
      </p:nvGrpSpPr>
      <p:grpSpPr>
        <a:xfrm>
          <a:off x="0" y="0"/>
          <a:ext cx="0" cy="0"/>
          <a:chOff x="0" y="0"/>
          <a:chExt cx="0" cy="0"/>
        </a:xfrm>
      </p:grpSpPr>
      <p:pic>
        <p:nvPicPr>
          <p:cNvPr id="4" name="afryka.svg" descr="afryka.svg">
            <a:extLst>
              <a:ext uri="{FF2B5EF4-FFF2-40B4-BE49-F238E27FC236}">
                <a16:creationId xmlns:a16="http://schemas.microsoft.com/office/drawing/2014/main" id="{FDDE8007-15B1-B20D-2109-A45AF4734021}"/>
              </a:ext>
            </a:extLst>
          </p:cNvPr>
          <p:cNvPicPr>
            <a:picLocks noChangeAspect="1"/>
          </p:cNvPicPr>
          <p:nvPr userDrawn="1"/>
        </p:nvPicPr>
        <p:blipFill rotWithShape="1">
          <a:blip r:embed="rId2"/>
          <a:srcRect t="26861" r="43957"/>
          <a:stretch/>
        </p:blipFill>
        <p:spPr>
          <a:xfrm>
            <a:off x="8576053" y="2"/>
            <a:ext cx="3615947" cy="5059521"/>
          </a:xfrm>
          <a:prstGeom prst="rect">
            <a:avLst/>
          </a:prstGeom>
          <a:ln w="12700">
            <a:miter lim="400000"/>
          </a:ln>
        </p:spPr>
      </p:pic>
      <p:sp>
        <p:nvSpPr>
          <p:cNvPr id="5" name="Slide Title">
            <a:extLst>
              <a:ext uri="{FF2B5EF4-FFF2-40B4-BE49-F238E27FC236}">
                <a16:creationId xmlns:a16="http://schemas.microsoft.com/office/drawing/2014/main" id="{08014D8F-04FD-678E-AC67-9901AD07829E}"/>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7" name="Body Level One…">
            <a:extLst>
              <a:ext uri="{FF2B5EF4-FFF2-40B4-BE49-F238E27FC236}">
                <a16:creationId xmlns:a16="http://schemas.microsoft.com/office/drawing/2014/main" id="{D23B232E-4B33-E4C1-DDB0-31B90820D4A6}"/>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1741947492"/>
      </p:ext>
    </p:extLst>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Preliminar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959060-377F-FDF7-6A0B-608171A92A23}"/>
              </a:ext>
            </a:extLst>
          </p:cNvPr>
          <p:cNvSpPr>
            <a:spLocks noGrp="1"/>
          </p:cNvSpPr>
          <p:nvPr>
            <p:ph type="title"/>
          </p:nvPr>
        </p:nvSpPr>
        <p:spPr>
          <a:xfrm>
            <a:off x="654300" y="588322"/>
            <a:ext cx="8807200" cy="1024578"/>
          </a:xfrm>
          <a:ln w="12700">
            <a:miter lim="400000"/>
          </a:ln>
        </p:spPr>
        <p:txBody>
          <a:bodyPr lIns="45719" tIns="45720" rIns="45719" bIns="45720" anchor="t">
            <a:noAutofit/>
          </a:bodyPr>
          <a:lstStyle>
            <a:lvl1pPr>
              <a:defRPr kumimoji="0" lang="pl-PL" sz="3200" spc="0" normalizeH="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lang="en-US" dirty="0"/>
              <a:t>Click to edit Master title style</a:t>
            </a:r>
            <a:endParaRPr lang="pl-PL" dirty="0"/>
          </a:p>
        </p:txBody>
      </p:sp>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5" name="Text Placeholder 14">
            <a:extLst>
              <a:ext uri="{FF2B5EF4-FFF2-40B4-BE49-F238E27FC236}">
                <a16:creationId xmlns:a16="http://schemas.microsoft.com/office/drawing/2014/main" id="{650B9F30-EF70-733D-8FA7-5149A979B909}"/>
              </a:ext>
            </a:extLst>
          </p:cNvPr>
          <p:cNvSpPr>
            <a:spLocks noGrp="1"/>
          </p:cNvSpPr>
          <p:nvPr>
            <p:ph type="body" sz="quarter" idx="11"/>
          </p:nvPr>
        </p:nvSpPr>
        <p:spPr>
          <a:xfrm>
            <a:off x="1781971" y="2117727"/>
            <a:ext cx="7392511" cy="3816351"/>
          </a:xfrm>
        </p:spPr>
        <p:txBody>
          <a:bodyPr>
            <a:normAutofit/>
          </a:bodyPr>
          <a:lstStyle>
            <a:lvl1pPr marL="457194" indent="-457194">
              <a:buClr>
                <a:srgbClr val="F26211"/>
              </a:buClr>
              <a:buFont typeface="+mj-lt"/>
              <a:buAutoNum type="arabicPeriod"/>
              <a:defRPr sz="2400"/>
            </a:lvl1pPr>
          </a:lstStyle>
          <a:p>
            <a:pPr lvl="0"/>
            <a:r>
              <a:rPr lang="en-US" dirty="0"/>
              <a:t>Click to edit Master text styles</a:t>
            </a:r>
          </a:p>
        </p:txBody>
      </p:sp>
    </p:spTree>
    <p:extLst>
      <p:ext uri="{BB962C8B-B14F-4D97-AF65-F5344CB8AC3E}">
        <p14:creationId xmlns:p14="http://schemas.microsoft.com/office/powerpoint/2010/main" val="1543218050"/>
      </p:ext>
    </p:extLst>
  </p:cSld>
  <p:clrMapOvr>
    <a:masterClrMapping/>
  </p:clrMapOvr>
  <p:transition spd="med"/>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End_slid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3417254" y="1179598"/>
            <a:ext cx="4926646" cy="1706353"/>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292993" y="398036"/>
            <a:ext cx="3124261" cy="694500"/>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hasCustomPrompt="1"/>
          </p:nvPr>
        </p:nvSpPr>
        <p:spPr>
          <a:xfrm>
            <a:off x="1851416" y="2885952"/>
            <a:ext cx="8910054" cy="949719"/>
          </a:xfrm>
          <a:prstGeom prst="rect">
            <a:avLst/>
          </a:prstGeom>
        </p:spPr>
        <p:txBody>
          <a:bodyPr anchor="b">
            <a:normAutofit/>
          </a:bodyPr>
          <a:lstStyle>
            <a:lvl1pPr>
              <a:defRPr sz="4400" spc="-232">
                <a:solidFill>
                  <a:srgbClr val="F78722"/>
                </a:solidFill>
                <a:latin typeface="Montserrat Regular" panose="00000500000000000000" pitchFamily="2" charset="-18"/>
              </a:defRPr>
            </a:lvl1pPr>
          </a:lstStyle>
          <a:p>
            <a:r>
              <a:rPr lang="pl-PL" dirty="0" err="1"/>
              <a:t>Thank</a:t>
            </a:r>
            <a:r>
              <a:rPr lang="pl-PL" dirty="0"/>
              <a:t> </a:t>
            </a:r>
            <a:r>
              <a:rPr lang="pl-PL" dirty="0" err="1"/>
              <a:t>you</a:t>
            </a:r>
            <a:r>
              <a:rPr lang="pl-PL" dirty="0"/>
              <a:t> for </a:t>
            </a:r>
            <a:r>
              <a:rPr lang="pl-PL" dirty="0" err="1"/>
              <a:t>your</a:t>
            </a:r>
            <a:r>
              <a:rPr lang="pl-PL" dirty="0"/>
              <a:t> </a:t>
            </a:r>
            <a:r>
              <a:rPr lang="pl-PL" dirty="0" err="1"/>
              <a:t>attention</a:t>
            </a:r>
            <a:r>
              <a:rPr lang="pl-PL" dirty="0"/>
              <a:t>!</a:t>
            </a:r>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8" name="TextBox 27">
            <a:extLst>
              <a:ext uri="{FF2B5EF4-FFF2-40B4-BE49-F238E27FC236}">
                <a16:creationId xmlns:a16="http://schemas.microsoft.com/office/drawing/2014/main" id="{B2F479BC-D007-C687-ADDC-10072E30BD09}"/>
              </a:ext>
            </a:extLst>
          </p:cNvPr>
          <p:cNvSpPr txBox="1"/>
          <p:nvPr userDrawn="1"/>
        </p:nvSpPr>
        <p:spPr>
          <a:xfrm>
            <a:off x="283220" y="1167068"/>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2644760850"/>
      </p:ext>
    </p:extLst>
  </p:cSld>
  <p:clrMapOvr>
    <a:masterClrMapping/>
  </p:clrMapOvr>
  <p:transition spd="med"/>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type="obj">
  <p:cSld name="Two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726397" y="809815"/>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2" name="Holder 2"/>
          <p:cNvSpPr>
            <a:spLocks noGrp="1"/>
          </p:cNvSpPr>
          <p:nvPr>
            <p:ph type="title"/>
          </p:nvPr>
        </p:nvSpPr>
        <p:spPr>
          <a:xfrm>
            <a:off x="705908" y="449281"/>
            <a:ext cx="6474054" cy="276999"/>
          </a:xfrm>
        </p:spPr>
        <p:txBody>
          <a:bodyPr lIns="0" tIns="0" rIns="0" bIns="0"/>
          <a:lstStyle>
            <a:lvl1pPr>
              <a:defRPr sz="1800" b="0" i="1">
                <a:solidFill>
                  <a:srgbClr val="FD001F"/>
                </a:solidFill>
                <a:latin typeface="Calibri"/>
                <a:cs typeface="Calibri"/>
              </a:defRPr>
            </a:lvl1pPr>
          </a:lstStyle>
          <a:p>
            <a:endParaRPr/>
          </a:p>
        </p:txBody>
      </p:sp>
      <p:sp>
        <p:nvSpPr>
          <p:cNvPr id="3" name="Holder 3"/>
          <p:cNvSpPr>
            <a:spLocks noGrp="1"/>
          </p:cNvSpPr>
          <p:nvPr>
            <p:ph sz="half" idx="2"/>
          </p:nvPr>
        </p:nvSpPr>
        <p:spPr>
          <a:xfrm>
            <a:off x="609601" y="1577340"/>
            <a:ext cx="5303519" cy="130805"/>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6278880" y="1577340"/>
            <a:ext cx="5303519" cy="130805"/>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defRPr sz="1286" b="0" i="1">
                <a:solidFill>
                  <a:schemeClr val="tx1"/>
                </a:solidFill>
                <a:latin typeface="Calibri"/>
                <a:cs typeface="Calibri"/>
              </a:defRPr>
            </a:lvl1pPr>
          </a:lstStyle>
          <a:p>
            <a:pPr marL="16328">
              <a:lnSpc>
                <a:spcPts val="1408"/>
              </a:lnSpc>
            </a:pPr>
            <a:r>
              <a:rPr lang="fr-FR"/>
              <a:t>Notions</a:t>
            </a:r>
            <a:r>
              <a:rPr lang="fr-FR" spc="26"/>
              <a:t> </a:t>
            </a:r>
            <a:r>
              <a:rPr lang="fr-FR"/>
              <a:t>de</a:t>
            </a:r>
            <a:r>
              <a:rPr lang="fr-FR" spc="26"/>
              <a:t> </a:t>
            </a:r>
            <a:r>
              <a:rPr lang="fr-FR"/>
              <a:t>base</a:t>
            </a:r>
            <a:r>
              <a:rPr lang="fr-FR" spc="32"/>
              <a:t> </a:t>
            </a:r>
            <a:r>
              <a:rPr lang="fr-FR"/>
              <a:t>du</a:t>
            </a:r>
            <a:r>
              <a:rPr lang="fr-FR" spc="26"/>
              <a:t> </a:t>
            </a:r>
            <a:r>
              <a:rPr lang="fr-FR"/>
              <a:t>GPS</a:t>
            </a:r>
            <a:r>
              <a:rPr lang="fr-FR" spc="26"/>
              <a:t> </a:t>
            </a:r>
            <a:r>
              <a:rPr lang="fr-FR" spc="-45"/>
              <a:t>-</a:t>
            </a:r>
            <a:r>
              <a:rPr lang="fr-FR" spc="-13"/>
              <a:t>1.0.0fr</a:t>
            </a:r>
            <a:endParaRPr lang="fr-FR" spc="-13" dirty="0"/>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5/10/2026</a:t>
            </a:fld>
            <a:endParaRPr lang="en-US"/>
          </a:p>
        </p:txBody>
      </p:sp>
      <p:sp>
        <p:nvSpPr>
          <p:cNvPr id="8" name="bg object 17">
            <a:extLst>
              <a:ext uri="{FF2B5EF4-FFF2-40B4-BE49-F238E27FC236}">
                <a16:creationId xmlns:a16="http://schemas.microsoft.com/office/drawing/2014/main" id="{23670F9C-FD7B-9F72-D89F-313B259C7F01}"/>
              </a:ext>
            </a:extLst>
          </p:cNvPr>
          <p:cNvSpPr/>
          <p:nvPr userDrawn="1"/>
        </p:nvSpPr>
        <p:spPr>
          <a:xfrm>
            <a:off x="726397" y="6311890"/>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9" name="bg object 18">
            <a:extLst>
              <a:ext uri="{FF2B5EF4-FFF2-40B4-BE49-F238E27FC236}">
                <a16:creationId xmlns:a16="http://schemas.microsoft.com/office/drawing/2014/main" id="{3331126D-CCB1-A12A-1297-13EA42ACCB30}"/>
              </a:ext>
            </a:extLst>
          </p:cNvPr>
          <p:cNvSpPr/>
          <p:nvPr userDrawn="1"/>
        </p:nvSpPr>
        <p:spPr>
          <a:xfrm>
            <a:off x="5317352" y="6303237"/>
            <a:ext cx="1562420" cy="231049"/>
          </a:xfrm>
          <a:custGeom>
            <a:avLst/>
            <a:gdLst/>
            <a:ahLst/>
            <a:cxnLst/>
            <a:rect l="l" t="t" r="r" b="b"/>
            <a:pathLst>
              <a:path w="968375" h="179704">
                <a:moveTo>
                  <a:pt x="968375" y="0"/>
                </a:moveTo>
                <a:lnTo>
                  <a:pt x="0" y="0"/>
                </a:lnTo>
                <a:lnTo>
                  <a:pt x="0" y="179705"/>
                </a:lnTo>
                <a:lnTo>
                  <a:pt x="968375" y="179705"/>
                </a:lnTo>
                <a:lnTo>
                  <a:pt x="968375" y="0"/>
                </a:lnTo>
                <a:close/>
              </a:path>
            </a:pathLst>
          </a:custGeom>
          <a:solidFill>
            <a:srgbClr val="FD001F"/>
          </a:solidFill>
        </p:spPr>
        <p:txBody>
          <a:bodyPr wrap="square" lIns="0" tIns="0" rIns="0" bIns="0" rtlCol="0"/>
          <a:lstStyle/>
          <a:p>
            <a:endParaRPr sz="3086"/>
          </a:p>
        </p:txBody>
      </p:sp>
      <p:sp>
        <p:nvSpPr>
          <p:cNvPr id="11" name="object 6">
            <a:extLst>
              <a:ext uri="{FF2B5EF4-FFF2-40B4-BE49-F238E27FC236}">
                <a16:creationId xmlns:a16="http://schemas.microsoft.com/office/drawing/2014/main" id="{185C8178-1247-7C8C-2D77-2842A313E1E1}"/>
              </a:ext>
            </a:extLst>
          </p:cNvPr>
          <p:cNvSpPr txBox="1">
            <a:spLocks/>
          </p:cNvSpPr>
          <p:nvPr userDrawn="1"/>
        </p:nvSpPr>
        <p:spPr>
          <a:xfrm>
            <a:off x="8849329" y="6343524"/>
            <a:ext cx="2616201"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solidFill>
                  <a:prstClr val="black"/>
                </a:solidFill>
              </a:rPr>
              <a:t>Simulation des flux de </a:t>
            </a:r>
            <a:r>
              <a:rPr lang="en-GB" b="1" dirty="0" err="1">
                <a:solidFill>
                  <a:prstClr val="black"/>
                </a:solidFill>
              </a:rPr>
              <a:t>trafic</a:t>
            </a:r>
            <a:endParaRPr lang="en-GB" b="1" dirty="0">
              <a:solidFill>
                <a:prstClr val="black"/>
              </a:solidFill>
            </a:endParaRPr>
          </a:p>
        </p:txBody>
      </p:sp>
      <p:sp>
        <p:nvSpPr>
          <p:cNvPr id="12" name="object 6">
            <a:extLst>
              <a:ext uri="{FF2B5EF4-FFF2-40B4-BE49-F238E27FC236}">
                <a16:creationId xmlns:a16="http://schemas.microsoft.com/office/drawing/2014/main" id="{90661174-F1AD-0DD7-91C5-E3668A2E6909}"/>
              </a:ext>
            </a:extLst>
          </p:cNvPr>
          <p:cNvSpPr txBox="1">
            <a:spLocks/>
          </p:cNvSpPr>
          <p:nvPr userDrawn="1"/>
        </p:nvSpPr>
        <p:spPr>
          <a:xfrm>
            <a:off x="5317352" y="6340574"/>
            <a:ext cx="1562420" cy="185435"/>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ctr" defTabSz="1175644" hangingPunct="1">
              <a:lnSpc>
                <a:spcPts val="1408"/>
              </a:lnSpc>
              <a:spcBef>
                <a:spcPts val="0"/>
              </a:spcBef>
            </a:pPr>
            <a:fld id="{6C52A684-13D4-48DF-8BDF-CFC59B1976BD}" type="slidenum">
              <a:rPr lang="en-AT" sz="1540" i="0" spc="-64" smtClean="0">
                <a:solidFill>
                  <a:schemeClr val="bg1"/>
                </a:solidFill>
              </a:rPr>
              <a:t>‹#›</a:t>
            </a:fld>
            <a:endParaRPr lang="en-GB" sz="1540" i="0" spc="-13" dirty="0">
              <a:solidFill>
                <a:schemeClr val="bg1"/>
              </a:solidFill>
            </a:endParaRPr>
          </a:p>
        </p:txBody>
      </p:sp>
      <p:sp>
        <p:nvSpPr>
          <p:cNvPr id="7" name="object 6">
            <a:extLst>
              <a:ext uri="{FF2B5EF4-FFF2-40B4-BE49-F238E27FC236}">
                <a16:creationId xmlns:a16="http://schemas.microsoft.com/office/drawing/2014/main" id="{D720F245-53FB-9EEE-E136-C6E4501EFC53}"/>
              </a:ext>
            </a:extLst>
          </p:cNvPr>
          <p:cNvSpPr txBox="1">
            <a:spLocks/>
          </p:cNvSpPr>
          <p:nvPr userDrawn="1"/>
        </p:nvSpPr>
        <p:spPr>
          <a:xfrm>
            <a:off x="726470" y="6350540"/>
            <a:ext cx="3177315" cy="178062"/>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r>
              <a:rPr lang="en-US" dirty="0" err="1"/>
              <a:t>Modélisation</a:t>
            </a:r>
            <a:r>
              <a:rPr lang="en-US" dirty="0"/>
              <a:t> et simulation des transports</a:t>
            </a:r>
          </a:p>
        </p:txBody>
      </p:sp>
    </p:spTree>
    <p:extLst>
      <p:ext uri="{BB962C8B-B14F-4D97-AF65-F5344CB8AC3E}">
        <p14:creationId xmlns:p14="http://schemas.microsoft.com/office/powerpoint/2010/main" val="362060076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914400" y="2125980"/>
            <a:ext cx="10363200" cy="276999"/>
          </a:xfrm>
          <a:prstGeom prst="rect">
            <a:avLst/>
          </a:prstGeom>
        </p:spPr>
        <p:txBody>
          <a:bodyPr wrap="square" lIns="0" tIns="0" rIns="0" bIns="0">
            <a:spAutoFit/>
          </a:bodyPr>
          <a:lstStyle>
            <a:lvl1pPr>
              <a:defRPr sz="1800" b="0" i="1">
                <a:solidFill>
                  <a:srgbClr val="FD001F"/>
                </a:solidFill>
                <a:latin typeface="Calibri"/>
                <a:cs typeface="Calibri"/>
              </a:defRPr>
            </a:lvl1pPr>
          </a:lstStyle>
          <a:p>
            <a:endParaRPr/>
          </a:p>
        </p:txBody>
      </p:sp>
      <p:sp>
        <p:nvSpPr>
          <p:cNvPr id="3" name="Holder 3"/>
          <p:cNvSpPr>
            <a:spLocks noGrp="1"/>
          </p:cNvSpPr>
          <p:nvPr>
            <p:ph type="subTitle" idx="4"/>
          </p:nvPr>
        </p:nvSpPr>
        <p:spPr>
          <a:xfrm>
            <a:off x="1828800" y="3840480"/>
            <a:ext cx="8534400" cy="168188"/>
          </a:xfrm>
          <a:prstGeom prst="rect">
            <a:avLst/>
          </a:prstGeom>
        </p:spPr>
        <p:txBody>
          <a:bodyPr wrap="square" lIns="0" tIns="0" rIns="0" bIns="0">
            <a:spAutoFit/>
          </a:bodyPr>
          <a:lstStyle>
            <a:lvl1pPr>
              <a:defRPr sz="1093" b="0" i="0">
                <a:solidFill>
                  <a:schemeClr val="tx1"/>
                </a:solidFill>
                <a:latin typeface="Arial"/>
                <a:cs typeface="Arial"/>
              </a:defRPr>
            </a:lvl1pPr>
          </a:lstStyle>
          <a:p>
            <a:endParaRPr/>
          </a:p>
        </p:txBody>
      </p:sp>
      <p:sp>
        <p:nvSpPr>
          <p:cNvPr id="4" name="Holder 4"/>
          <p:cNvSpPr>
            <a:spLocks noGrp="1"/>
          </p:cNvSpPr>
          <p:nvPr>
            <p:ph type="ftr" sz="quarter" idx="5"/>
          </p:nvPr>
        </p:nvSpPr>
        <p:spPr/>
        <p:txBody>
          <a:bodyPr lIns="0" tIns="0" rIns="0" bIns="0"/>
          <a:lstStyle>
            <a:lvl1pPr>
              <a:defRPr sz="1286" b="0" i="1">
                <a:solidFill>
                  <a:schemeClr val="tx1"/>
                </a:solidFill>
                <a:latin typeface="Calibri"/>
                <a:cs typeface="Calibri"/>
              </a:defRPr>
            </a:lvl1pPr>
          </a:lstStyle>
          <a:p>
            <a:pPr marL="16328">
              <a:lnSpc>
                <a:spcPts val="1408"/>
              </a:lnSpc>
            </a:pPr>
            <a:r>
              <a:rPr lang="fr-FR"/>
              <a:t>Notions</a:t>
            </a:r>
            <a:r>
              <a:rPr lang="fr-FR" spc="26"/>
              <a:t> </a:t>
            </a:r>
            <a:r>
              <a:rPr lang="fr-FR"/>
              <a:t>de</a:t>
            </a:r>
            <a:r>
              <a:rPr lang="fr-FR" spc="26"/>
              <a:t> </a:t>
            </a:r>
            <a:r>
              <a:rPr lang="fr-FR"/>
              <a:t>base</a:t>
            </a:r>
            <a:r>
              <a:rPr lang="fr-FR" spc="32"/>
              <a:t> </a:t>
            </a:r>
            <a:r>
              <a:rPr lang="fr-FR"/>
              <a:t>du</a:t>
            </a:r>
            <a:r>
              <a:rPr lang="fr-FR" spc="26"/>
              <a:t> </a:t>
            </a:r>
            <a:r>
              <a:rPr lang="fr-FR"/>
              <a:t>GPS</a:t>
            </a:r>
            <a:r>
              <a:rPr lang="fr-FR" spc="26"/>
              <a:t> </a:t>
            </a:r>
            <a:r>
              <a:rPr lang="fr-FR" spc="-45"/>
              <a:t>-</a:t>
            </a:r>
            <a:r>
              <a:rPr lang="fr-FR" spc="-13"/>
              <a:t>1.0.0fr</a:t>
            </a:r>
            <a:endParaRPr lang="fr-FR" spc="-13"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5/10/2026</a:t>
            </a:fld>
            <a:endParaRPr lang="en-US"/>
          </a:p>
        </p:txBody>
      </p:sp>
      <p:sp>
        <p:nvSpPr>
          <p:cNvPr id="6" name="Holder 6"/>
          <p:cNvSpPr>
            <a:spLocks noGrp="1"/>
          </p:cNvSpPr>
          <p:nvPr>
            <p:ph type="sldNum" sz="quarter" idx="7"/>
          </p:nvPr>
        </p:nvSpPr>
        <p:spPr/>
        <p:txBody>
          <a:bodyPr lIns="0" tIns="0" rIns="0" bIns="0"/>
          <a:lstStyle>
            <a:lvl1pPr>
              <a:defRPr sz="1543" b="0" i="0">
                <a:solidFill>
                  <a:schemeClr val="bg1"/>
                </a:solidFill>
                <a:latin typeface="Arial"/>
                <a:cs typeface="Arial"/>
              </a:defRPr>
            </a:lvl1pPr>
          </a:lstStyle>
          <a:p>
            <a:pPr marL="103685">
              <a:lnSpc>
                <a:spcPts val="1633"/>
              </a:lnSpc>
            </a:pPr>
            <a:fld id="{81D60167-4931-47E6-BA6A-407CBD079E47}" type="slidenum">
              <a:rPr lang="en-AT" spc="-64" smtClean="0"/>
              <a:pPr marL="103685">
                <a:lnSpc>
                  <a:spcPts val="1633"/>
                </a:lnSpc>
              </a:pPr>
              <a:t>‹#›</a:t>
            </a:fld>
            <a:endParaRPr lang="en-AT" spc="-64" dirty="0"/>
          </a:p>
        </p:txBody>
      </p:sp>
    </p:spTree>
    <p:extLst>
      <p:ext uri="{BB962C8B-B14F-4D97-AF65-F5344CB8AC3E}">
        <p14:creationId xmlns:p14="http://schemas.microsoft.com/office/powerpoint/2010/main" val="141987418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726397" y="809815"/>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2" name="Holder 2"/>
          <p:cNvSpPr>
            <a:spLocks noGrp="1"/>
          </p:cNvSpPr>
          <p:nvPr>
            <p:ph type="title"/>
          </p:nvPr>
        </p:nvSpPr>
        <p:spPr>
          <a:xfrm>
            <a:off x="705908" y="449281"/>
            <a:ext cx="6474054" cy="276999"/>
          </a:xfrm>
        </p:spPr>
        <p:txBody>
          <a:bodyPr lIns="0" tIns="0" rIns="0" bIns="0"/>
          <a:lstStyle>
            <a:lvl1pPr>
              <a:defRPr sz="1800" b="0" i="1">
                <a:solidFill>
                  <a:srgbClr val="FD001F"/>
                </a:solidFill>
                <a:latin typeface="Calibri"/>
                <a:cs typeface="Calibri"/>
              </a:defRPr>
            </a:lvl1pPr>
          </a:lstStyle>
          <a:p>
            <a:endParaRPr/>
          </a:p>
        </p:txBody>
      </p:sp>
      <p:sp>
        <p:nvSpPr>
          <p:cNvPr id="3" name="Holder 3"/>
          <p:cNvSpPr>
            <a:spLocks noGrp="1"/>
          </p:cNvSpPr>
          <p:nvPr>
            <p:ph type="body" idx="1"/>
          </p:nvPr>
        </p:nvSpPr>
        <p:spPr>
          <a:xfrm>
            <a:off x="705907" y="1264077"/>
            <a:ext cx="5343989" cy="168188"/>
          </a:xfrm>
        </p:spPr>
        <p:txBody>
          <a:bodyPr lIns="0" tIns="0" rIns="0" bIns="0"/>
          <a:lstStyle>
            <a:lvl1pPr>
              <a:defRPr sz="1093" b="0" i="0">
                <a:solidFill>
                  <a:schemeClr val="tx1"/>
                </a:solidFill>
                <a:latin typeface="Arial"/>
                <a:cs typeface="Arial"/>
              </a:defRPr>
            </a:lvl1pPr>
          </a:lstStyle>
          <a:p>
            <a:endParaRPr/>
          </a:p>
        </p:txBody>
      </p:sp>
      <p:sp>
        <p:nvSpPr>
          <p:cNvPr id="7" name="bg object 17">
            <a:extLst>
              <a:ext uri="{FF2B5EF4-FFF2-40B4-BE49-F238E27FC236}">
                <a16:creationId xmlns:a16="http://schemas.microsoft.com/office/drawing/2014/main" id="{AC69BB8C-07D0-0383-9866-3A747639C5B5}"/>
              </a:ext>
            </a:extLst>
          </p:cNvPr>
          <p:cNvSpPr/>
          <p:nvPr userDrawn="1"/>
        </p:nvSpPr>
        <p:spPr>
          <a:xfrm>
            <a:off x="726397" y="6311890"/>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8" name="bg object 18">
            <a:extLst>
              <a:ext uri="{FF2B5EF4-FFF2-40B4-BE49-F238E27FC236}">
                <a16:creationId xmlns:a16="http://schemas.microsoft.com/office/drawing/2014/main" id="{76101CAA-F64E-FDD1-69DD-A50D28EDF924}"/>
              </a:ext>
            </a:extLst>
          </p:cNvPr>
          <p:cNvSpPr/>
          <p:nvPr userDrawn="1"/>
        </p:nvSpPr>
        <p:spPr>
          <a:xfrm>
            <a:off x="5317352" y="6303237"/>
            <a:ext cx="1562420" cy="231049"/>
          </a:xfrm>
          <a:custGeom>
            <a:avLst/>
            <a:gdLst/>
            <a:ahLst/>
            <a:cxnLst/>
            <a:rect l="l" t="t" r="r" b="b"/>
            <a:pathLst>
              <a:path w="968375" h="179704">
                <a:moveTo>
                  <a:pt x="968375" y="0"/>
                </a:moveTo>
                <a:lnTo>
                  <a:pt x="0" y="0"/>
                </a:lnTo>
                <a:lnTo>
                  <a:pt x="0" y="179705"/>
                </a:lnTo>
                <a:lnTo>
                  <a:pt x="968375" y="179705"/>
                </a:lnTo>
                <a:lnTo>
                  <a:pt x="968375" y="0"/>
                </a:lnTo>
                <a:close/>
              </a:path>
            </a:pathLst>
          </a:custGeom>
          <a:solidFill>
            <a:srgbClr val="FD001F"/>
          </a:solidFill>
        </p:spPr>
        <p:txBody>
          <a:bodyPr wrap="square" lIns="0" tIns="0" rIns="0" bIns="0" rtlCol="0"/>
          <a:lstStyle/>
          <a:p>
            <a:endParaRPr sz="3086"/>
          </a:p>
        </p:txBody>
      </p:sp>
      <p:sp>
        <p:nvSpPr>
          <p:cNvPr id="11" name="object 6">
            <a:extLst>
              <a:ext uri="{FF2B5EF4-FFF2-40B4-BE49-F238E27FC236}">
                <a16:creationId xmlns:a16="http://schemas.microsoft.com/office/drawing/2014/main" id="{1F7D100C-7CAC-BB5A-2A97-F6F00A5C855F}"/>
              </a:ext>
            </a:extLst>
          </p:cNvPr>
          <p:cNvSpPr txBox="1">
            <a:spLocks/>
          </p:cNvSpPr>
          <p:nvPr userDrawn="1"/>
        </p:nvSpPr>
        <p:spPr>
          <a:xfrm>
            <a:off x="5317352" y="6340574"/>
            <a:ext cx="1562420" cy="185435"/>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ctr" defTabSz="1175644" hangingPunct="1">
              <a:lnSpc>
                <a:spcPts val="1408"/>
              </a:lnSpc>
              <a:spcBef>
                <a:spcPts val="0"/>
              </a:spcBef>
            </a:pPr>
            <a:fld id="{6C52A684-13D4-48DF-8BDF-CFC59B1976BD}" type="slidenum">
              <a:rPr lang="en-AT" sz="1540" i="0" spc="-64" smtClean="0">
                <a:solidFill>
                  <a:schemeClr val="bg1"/>
                </a:solidFill>
              </a:rPr>
              <a:t>‹#›</a:t>
            </a:fld>
            <a:endParaRPr lang="en-GB" sz="1540" i="0" spc="-13" dirty="0">
              <a:solidFill>
                <a:schemeClr val="bg1"/>
              </a:solidFill>
            </a:endParaRPr>
          </a:p>
        </p:txBody>
      </p:sp>
      <p:sp>
        <p:nvSpPr>
          <p:cNvPr id="5" name="object 6">
            <a:extLst>
              <a:ext uri="{FF2B5EF4-FFF2-40B4-BE49-F238E27FC236}">
                <a16:creationId xmlns:a16="http://schemas.microsoft.com/office/drawing/2014/main" id="{BF6546FE-E908-680A-765E-8A444469907A}"/>
              </a:ext>
            </a:extLst>
          </p:cNvPr>
          <p:cNvSpPr txBox="1">
            <a:spLocks/>
          </p:cNvSpPr>
          <p:nvPr userDrawn="1"/>
        </p:nvSpPr>
        <p:spPr>
          <a:xfrm>
            <a:off x="726470" y="6350540"/>
            <a:ext cx="3177315" cy="178062"/>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r>
              <a:rPr lang="en-US" dirty="0" err="1"/>
              <a:t>Modélisation</a:t>
            </a:r>
            <a:r>
              <a:rPr lang="en-US" dirty="0"/>
              <a:t> et simulation des transports</a:t>
            </a:r>
          </a:p>
        </p:txBody>
      </p:sp>
    </p:spTree>
    <p:extLst>
      <p:ext uri="{BB962C8B-B14F-4D97-AF65-F5344CB8AC3E}">
        <p14:creationId xmlns:p14="http://schemas.microsoft.com/office/powerpoint/2010/main" val="778398132"/>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type="obj" preserve="1">
  <p:cSld name="Two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726397" y="809815"/>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2" name="Holder 2"/>
          <p:cNvSpPr>
            <a:spLocks noGrp="1"/>
          </p:cNvSpPr>
          <p:nvPr>
            <p:ph type="title"/>
          </p:nvPr>
        </p:nvSpPr>
        <p:spPr>
          <a:xfrm>
            <a:off x="705908" y="449281"/>
            <a:ext cx="6474054" cy="276999"/>
          </a:xfrm>
        </p:spPr>
        <p:txBody>
          <a:bodyPr lIns="0" tIns="0" rIns="0" bIns="0"/>
          <a:lstStyle>
            <a:lvl1pPr>
              <a:defRPr sz="1800" b="0" i="1">
                <a:solidFill>
                  <a:srgbClr val="FD001F"/>
                </a:solidFill>
                <a:latin typeface="Calibri"/>
                <a:cs typeface="Calibri"/>
              </a:defRPr>
            </a:lvl1pPr>
          </a:lstStyle>
          <a:p>
            <a:endParaRPr/>
          </a:p>
        </p:txBody>
      </p:sp>
      <p:sp>
        <p:nvSpPr>
          <p:cNvPr id="3" name="Holder 3"/>
          <p:cNvSpPr>
            <a:spLocks noGrp="1"/>
          </p:cNvSpPr>
          <p:nvPr>
            <p:ph sz="half" idx="2"/>
          </p:nvPr>
        </p:nvSpPr>
        <p:spPr>
          <a:xfrm>
            <a:off x="609601" y="1577340"/>
            <a:ext cx="5303519" cy="130805"/>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6278880" y="1577340"/>
            <a:ext cx="5303519" cy="130805"/>
          </a:xfrm>
          <a:prstGeom prst="rect">
            <a:avLst/>
          </a:prstGeom>
        </p:spPr>
        <p:txBody>
          <a:bodyPr wrap="square" lIns="0" tIns="0" rIns="0" bIns="0">
            <a:spAutoFit/>
          </a:bodyPr>
          <a:lstStyle>
            <a:lvl1pPr>
              <a:defRPr/>
            </a:lvl1pPr>
          </a:lstStyle>
          <a:p>
            <a:endParaRPr/>
          </a:p>
        </p:txBody>
      </p:sp>
      <p:sp>
        <p:nvSpPr>
          <p:cNvPr id="8" name="bg object 17">
            <a:extLst>
              <a:ext uri="{FF2B5EF4-FFF2-40B4-BE49-F238E27FC236}">
                <a16:creationId xmlns:a16="http://schemas.microsoft.com/office/drawing/2014/main" id="{904C9BF5-4DDB-A851-53FA-F0AD1082DEC5}"/>
              </a:ext>
            </a:extLst>
          </p:cNvPr>
          <p:cNvSpPr/>
          <p:nvPr userDrawn="1"/>
        </p:nvSpPr>
        <p:spPr>
          <a:xfrm>
            <a:off x="726397" y="6311890"/>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9" name="bg object 18">
            <a:extLst>
              <a:ext uri="{FF2B5EF4-FFF2-40B4-BE49-F238E27FC236}">
                <a16:creationId xmlns:a16="http://schemas.microsoft.com/office/drawing/2014/main" id="{E72B3F16-7BDF-F83D-DFE0-8935B6C9C6EC}"/>
              </a:ext>
            </a:extLst>
          </p:cNvPr>
          <p:cNvSpPr/>
          <p:nvPr userDrawn="1"/>
        </p:nvSpPr>
        <p:spPr>
          <a:xfrm>
            <a:off x="5317352" y="6303237"/>
            <a:ext cx="1562420" cy="231049"/>
          </a:xfrm>
          <a:custGeom>
            <a:avLst/>
            <a:gdLst/>
            <a:ahLst/>
            <a:cxnLst/>
            <a:rect l="l" t="t" r="r" b="b"/>
            <a:pathLst>
              <a:path w="968375" h="179704">
                <a:moveTo>
                  <a:pt x="968375" y="0"/>
                </a:moveTo>
                <a:lnTo>
                  <a:pt x="0" y="0"/>
                </a:lnTo>
                <a:lnTo>
                  <a:pt x="0" y="179705"/>
                </a:lnTo>
                <a:lnTo>
                  <a:pt x="968375" y="179705"/>
                </a:lnTo>
                <a:lnTo>
                  <a:pt x="968375" y="0"/>
                </a:lnTo>
                <a:close/>
              </a:path>
            </a:pathLst>
          </a:custGeom>
          <a:solidFill>
            <a:srgbClr val="FD001F"/>
          </a:solidFill>
        </p:spPr>
        <p:txBody>
          <a:bodyPr wrap="square" lIns="0" tIns="0" rIns="0" bIns="0" rtlCol="0"/>
          <a:lstStyle/>
          <a:p>
            <a:endParaRPr sz="3086"/>
          </a:p>
        </p:txBody>
      </p:sp>
      <p:sp>
        <p:nvSpPr>
          <p:cNvPr id="12" name="object 6">
            <a:extLst>
              <a:ext uri="{FF2B5EF4-FFF2-40B4-BE49-F238E27FC236}">
                <a16:creationId xmlns:a16="http://schemas.microsoft.com/office/drawing/2014/main" id="{B11B856C-213F-EA05-85A4-743854CD1BE9}"/>
              </a:ext>
            </a:extLst>
          </p:cNvPr>
          <p:cNvSpPr txBox="1">
            <a:spLocks/>
          </p:cNvSpPr>
          <p:nvPr userDrawn="1"/>
        </p:nvSpPr>
        <p:spPr>
          <a:xfrm>
            <a:off x="5317352" y="6340574"/>
            <a:ext cx="1562420" cy="185435"/>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ctr" defTabSz="1175644" hangingPunct="1">
              <a:lnSpc>
                <a:spcPts val="1408"/>
              </a:lnSpc>
              <a:spcBef>
                <a:spcPts val="0"/>
              </a:spcBef>
            </a:pPr>
            <a:fld id="{6C52A684-13D4-48DF-8BDF-CFC59B1976BD}" type="slidenum">
              <a:rPr lang="en-AT" sz="1540" i="0" spc="-64" smtClean="0">
                <a:solidFill>
                  <a:schemeClr val="bg1"/>
                </a:solidFill>
              </a:rPr>
              <a:t>‹#›</a:t>
            </a:fld>
            <a:endParaRPr lang="en-GB" sz="1540" i="0" spc="-13" dirty="0">
              <a:solidFill>
                <a:schemeClr val="bg1"/>
              </a:solidFill>
            </a:endParaRPr>
          </a:p>
        </p:txBody>
      </p:sp>
      <p:sp>
        <p:nvSpPr>
          <p:cNvPr id="6" name="object 6">
            <a:extLst>
              <a:ext uri="{FF2B5EF4-FFF2-40B4-BE49-F238E27FC236}">
                <a16:creationId xmlns:a16="http://schemas.microsoft.com/office/drawing/2014/main" id="{73EAB2F1-68C6-4EBE-74B6-1ECE43D49450}"/>
              </a:ext>
            </a:extLst>
          </p:cNvPr>
          <p:cNvSpPr txBox="1">
            <a:spLocks/>
          </p:cNvSpPr>
          <p:nvPr userDrawn="1"/>
        </p:nvSpPr>
        <p:spPr>
          <a:xfrm>
            <a:off x="726470" y="6350540"/>
            <a:ext cx="3177315" cy="178062"/>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r>
              <a:rPr lang="en-US" dirty="0" err="1"/>
              <a:t>Modélisation</a:t>
            </a:r>
            <a:r>
              <a:rPr lang="en-US" dirty="0"/>
              <a:t> et simulation des transports</a:t>
            </a:r>
          </a:p>
        </p:txBody>
      </p:sp>
      <p:sp>
        <p:nvSpPr>
          <p:cNvPr id="7" name="object 6">
            <a:extLst>
              <a:ext uri="{FF2B5EF4-FFF2-40B4-BE49-F238E27FC236}">
                <a16:creationId xmlns:a16="http://schemas.microsoft.com/office/drawing/2014/main" id="{A7CB8F72-E990-1BD8-58DD-985A64E9CA27}"/>
              </a:ext>
            </a:extLst>
          </p:cNvPr>
          <p:cNvSpPr txBox="1">
            <a:spLocks/>
          </p:cNvSpPr>
          <p:nvPr userDrawn="1"/>
        </p:nvSpPr>
        <p:spPr>
          <a:xfrm>
            <a:off x="8849329" y="6343524"/>
            <a:ext cx="2616201"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err="1">
                <a:solidFill>
                  <a:prstClr val="black"/>
                </a:solidFill>
              </a:rPr>
              <a:t>Prévision</a:t>
            </a:r>
            <a:r>
              <a:rPr lang="en-GB" b="1" dirty="0">
                <a:solidFill>
                  <a:prstClr val="black"/>
                </a:solidFill>
              </a:rPr>
              <a:t> de la </a:t>
            </a:r>
            <a:r>
              <a:rPr lang="en-GB" b="1" dirty="0" err="1">
                <a:solidFill>
                  <a:prstClr val="black"/>
                </a:solidFill>
              </a:rPr>
              <a:t>demande</a:t>
            </a:r>
            <a:r>
              <a:rPr lang="en-GB" b="1" dirty="0">
                <a:solidFill>
                  <a:prstClr val="black"/>
                </a:solidFill>
              </a:rPr>
              <a:t> de transport</a:t>
            </a:r>
          </a:p>
        </p:txBody>
      </p:sp>
    </p:spTree>
    <p:extLst>
      <p:ext uri="{BB962C8B-B14F-4D97-AF65-F5344CB8AC3E}">
        <p14:creationId xmlns:p14="http://schemas.microsoft.com/office/powerpoint/2010/main" val="3040793792"/>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a:xfrm>
            <a:off x="705908" y="449281"/>
            <a:ext cx="6474054" cy="276999"/>
          </a:xfrm>
        </p:spPr>
        <p:txBody>
          <a:bodyPr lIns="0" tIns="0" rIns="0" bIns="0"/>
          <a:lstStyle>
            <a:lvl1pPr>
              <a:defRPr sz="1800" b="0" i="1">
                <a:solidFill>
                  <a:srgbClr val="FD001F"/>
                </a:solidFill>
                <a:latin typeface="Calibri"/>
                <a:cs typeface="Calibri"/>
              </a:defRPr>
            </a:lvl1pPr>
          </a:lstStyle>
          <a:p>
            <a:endParaRPr/>
          </a:p>
        </p:txBody>
      </p:sp>
      <p:sp>
        <p:nvSpPr>
          <p:cNvPr id="3" name="Holder 3"/>
          <p:cNvSpPr>
            <a:spLocks noGrp="1"/>
          </p:cNvSpPr>
          <p:nvPr>
            <p:ph type="ftr" sz="quarter" idx="5"/>
          </p:nvPr>
        </p:nvSpPr>
        <p:spPr/>
        <p:txBody>
          <a:bodyPr lIns="0" tIns="0" rIns="0" bIns="0"/>
          <a:lstStyle>
            <a:lvl1pPr>
              <a:defRPr sz="1286" b="0" i="1">
                <a:solidFill>
                  <a:schemeClr val="tx1"/>
                </a:solidFill>
                <a:latin typeface="Calibri"/>
                <a:cs typeface="Calibri"/>
              </a:defRPr>
            </a:lvl1pPr>
          </a:lstStyle>
          <a:p>
            <a:pPr marL="16328">
              <a:lnSpc>
                <a:spcPts val="1408"/>
              </a:lnSpc>
            </a:pPr>
            <a:r>
              <a:rPr lang="fr-FR"/>
              <a:t>Notions</a:t>
            </a:r>
            <a:r>
              <a:rPr lang="fr-FR" spc="26"/>
              <a:t> </a:t>
            </a:r>
            <a:r>
              <a:rPr lang="fr-FR"/>
              <a:t>de</a:t>
            </a:r>
            <a:r>
              <a:rPr lang="fr-FR" spc="26"/>
              <a:t> </a:t>
            </a:r>
            <a:r>
              <a:rPr lang="fr-FR"/>
              <a:t>base</a:t>
            </a:r>
            <a:r>
              <a:rPr lang="fr-FR" spc="32"/>
              <a:t> </a:t>
            </a:r>
            <a:r>
              <a:rPr lang="fr-FR"/>
              <a:t>du</a:t>
            </a:r>
            <a:r>
              <a:rPr lang="fr-FR" spc="26"/>
              <a:t> </a:t>
            </a:r>
            <a:r>
              <a:rPr lang="fr-FR"/>
              <a:t>GPS</a:t>
            </a:r>
            <a:r>
              <a:rPr lang="fr-FR" spc="26"/>
              <a:t> </a:t>
            </a:r>
            <a:r>
              <a:rPr lang="fr-FR" spc="-45"/>
              <a:t>-</a:t>
            </a:r>
            <a:r>
              <a:rPr lang="fr-FR" spc="-13"/>
              <a:t>1.0.0fr</a:t>
            </a:r>
            <a:endParaRPr lang="fr-FR" spc="-13" dirty="0"/>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5/10/2026</a:t>
            </a:fld>
            <a:endParaRPr lang="en-US"/>
          </a:p>
        </p:txBody>
      </p:sp>
      <p:sp>
        <p:nvSpPr>
          <p:cNvPr id="5" name="Holder 5"/>
          <p:cNvSpPr>
            <a:spLocks noGrp="1"/>
          </p:cNvSpPr>
          <p:nvPr>
            <p:ph type="sldNum" sz="quarter" idx="7"/>
          </p:nvPr>
        </p:nvSpPr>
        <p:spPr/>
        <p:txBody>
          <a:bodyPr lIns="0" tIns="0" rIns="0" bIns="0"/>
          <a:lstStyle>
            <a:lvl1pPr>
              <a:defRPr sz="1543" b="0" i="0">
                <a:solidFill>
                  <a:schemeClr val="bg1"/>
                </a:solidFill>
                <a:latin typeface="Arial"/>
                <a:cs typeface="Arial"/>
              </a:defRPr>
            </a:lvl1pPr>
          </a:lstStyle>
          <a:p>
            <a:pPr marL="103685">
              <a:lnSpc>
                <a:spcPts val="1633"/>
              </a:lnSpc>
            </a:pPr>
            <a:fld id="{81D60167-4931-47E6-BA6A-407CBD079E47}" type="slidenum">
              <a:rPr lang="en-AT" spc="-64" smtClean="0"/>
              <a:pPr marL="103685">
                <a:lnSpc>
                  <a:spcPts val="1633"/>
                </a:lnSpc>
              </a:pPr>
              <a:t>‹#›</a:t>
            </a:fld>
            <a:endParaRPr lang="en-AT" spc="-64" dirty="0"/>
          </a:p>
        </p:txBody>
      </p:sp>
    </p:spTree>
    <p:extLst>
      <p:ext uri="{BB962C8B-B14F-4D97-AF65-F5344CB8AC3E}">
        <p14:creationId xmlns:p14="http://schemas.microsoft.com/office/powerpoint/2010/main" val="3026224174"/>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type="obj" preserve="1">
  <p:cSld name="Blank">
    <p:bg>
      <p:bgPr>
        <a:solidFill>
          <a:schemeClr val="bg1"/>
        </a:solidFill>
        <a:effectLst/>
      </p:bgPr>
    </p:bg>
    <p:spTree>
      <p:nvGrpSpPr>
        <p:cNvPr id="1" name=""/>
        <p:cNvGrpSpPr/>
        <p:nvPr/>
      </p:nvGrpSpPr>
      <p:grpSpPr>
        <a:xfrm>
          <a:off x="0" y="0"/>
          <a:ext cx="0" cy="0"/>
          <a:chOff x="0" y="0"/>
          <a:chExt cx="0" cy="0"/>
        </a:xfrm>
      </p:grpSpPr>
      <p:sp>
        <p:nvSpPr>
          <p:cNvPr id="18" name="bg object 18"/>
          <p:cNvSpPr/>
          <p:nvPr/>
        </p:nvSpPr>
        <p:spPr>
          <a:xfrm>
            <a:off x="726397" y="809815"/>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15" name="bg object 17">
            <a:extLst>
              <a:ext uri="{FF2B5EF4-FFF2-40B4-BE49-F238E27FC236}">
                <a16:creationId xmlns:a16="http://schemas.microsoft.com/office/drawing/2014/main" id="{570BB78F-2B56-AE81-681B-D12F21A2CBA9}"/>
              </a:ext>
            </a:extLst>
          </p:cNvPr>
          <p:cNvSpPr/>
          <p:nvPr userDrawn="1"/>
        </p:nvSpPr>
        <p:spPr>
          <a:xfrm>
            <a:off x="726397" y="6311890"/>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19" name="bg object 18">
            <a:extLst>
              <a:ext uri="{FF2B5EF4-FFF2-40B4-BE49-F238E27FC236}">
                <a16:creationId xmlns:a16="http://schemas.microsoft.com/office/drawing/2014/main" id="{150D6857-E92C-040B-4D77-6DDA4F6A8577}"/>
              </a:ext>
            </a:extLst>
          </p:cNvPr>
          <p:cNvSpPr/>
          <p:nvPr userDrawn="1"/>
        </p:nvSpPr>
        <p:spPr>
          <a:xfrm>
            <a:off x="5317352" y="6303237"/>
            <a:ext cx="1562420" cy="231049"/>
          </a:xfrm>
          <a:custGeom>
            <a:avLst/>
            <a:gdLst/>
            <a:ahLst/>
            <a:cxnLst/>
            <a:rect l="l" t="t" r="r" b="b"/>
            <a:pathLst>
              <a:path w="968375" h="179704">
                <a:moveTo>
                  <a:pt x="968375" y="0"/>
                </a:moveTo>
                <a:lnTo>
                  <a:pt x="0" y="0"/>
                </a:lnTo>
                <a:lnTo>
                  <a:pt x="0" y="179705"/>
                </a:lnTo>
                <a:lnTo>
                  <a:pt x="968375" y="179705"/>
                </a:lnTo>
                <a:lnTo>
                  <a:pt x="968375" y="0"/>
                </a:lnTo>
                <a:close/>
              </a:path>
            </a:pathLst>
          </a:custGeom>
          <a:solidFill>
            <a:srgbClr val="FD001F"/>
          </a:solidFill>
        </p:spPr>
        <p:txBody>
          <a:bodyPr wrap="square" lIns="0" tIns="0" rIns="0" bIns="0" rtlCol="0"/>
          <a:lstStyle/>
          <a:p>
            <a:endParaRPr sz="3086"/>
          </a:p>
        </p:txBody>
      </p:sp>
      <p:sp>
        <p:nvSpPr>
          <p:cNvPr id="22" name="object 6">
            <a:extLst>
              <a:ext uri="{FF2B5EF4-FFF2-40B4-BE49-F238E27FC236}">
                <a16:creationId xmlns:a16="http://schemas.microsoft.com/office/drawing/2014/main" id="{D66AE0F2-0738-5B6C-0918-EE042F7BCB53}"/>
              </a:ext>
            </a:extLst>
          </p:cNvPr>
          <p:cNvSpPr txBox="1">
            <a:spLocks/>
          </p:cNvSpPr>
          <p:nvPr userDrawn="1"/>
        </p:nvSpPr>
        <p:spPr>
          <a:xfrm>
            <a:off x="5317352" y="6340574"/>
            <a:ext cx="1562420" cy="185435"/>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ctr" defTabSz="1175644" hangingPunct="1">
              <a:lnSpc>
                <a:spcPts val="1408"/>
              </a:lnSpc>
              <a:spcBef>
                <a:spcPts val="0"/>
              </a:spcBef>
            </a:pPr>
            <a:fld id="{6C52A684-13D4-48DF-8BDF-CFC59B1976BD}" type="slidenum">
              <a:rPr lang="en-AT" sz="1540" i="0" spc="-64" smtClean="0">
                <a:solidFill>
                  <a:schemeClr val="bg1"/>
                </a:solidFill>
              </a:rPr>
              <a:t>‹#›</a:t>
            </a:fld>
            <a:endParaRPr lang="en-GB" sz="1540" i="0" spc="-13" dirty="0">
              <a:solidFill>
                <a:schemeClr val="bg1"/>
              </a:solidFill>
            </a:endParaRPr>
          </a:p>
        </p:txBody>
      </p:sp>
      <p:sp>
        <p:nvSpPr>
          <p:cNvPr id="3" name="object 6">
            <a:extLst>
              <a:ext uri="{FF2B5EF4-FFF2-40B4-BE49-F238E27FC236}">
                <a16:creationId xmlns:a16="http://schemas.microsoft.com/office/drawing/2014/main" id="{22B4A012-0818-60D5-9E8E-82BFC41532BD}"/>
              </a:ext>
            </a:extLst>
          </p:cNvPr>
          <p:cNvSpPr txBox="1">
            <a:spLocks/>
          </p:cNvSpPr>
          <p:nvPr userDrawn="1"/>
        </p:nvSpPr>
        <p:spPr>
          <a:xfrm>
            <a:off x="726470" y="6350540"/>
            <a:ext cx="3177315" cy="178062"/>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r>
              <a:rPr lang="en-US" dirty="0" err="1"/>
              <a:t>Modélisation</a:t>
            </a:r>
            <a:r>
              <a:rPr lang="en-US" dirty="0"/>
              <a:t> et simulation des transports</a:t>
            </a:r>
          </a:p>
        </p:txBody>
      </p:sp>
      <p:sp>
        <p:nvSpPr>
          <p:cNvPr id="4" name="object 6">
            <a:extLst>
              <a:ext uri="{FF2B5EF4-FFF2-40B4-BE49-F238E27FC236}">
                <a16:creationId xmlns:a16="http://schemas.microsoft.com/office/drawing/2014/main" id="{FE5B238D-0DFA-1E40-CC88-E4F698F00661}"/>
              </a:ext>
            </a:extLst>
          </p:cNvPr>
          <p:cNvSpPr txBox="1">
            <a:spLocks/>
          </p:cNvSpPr>
          <p:nvPr userDrawn="1"/>
        </p:nvSpPr>
        <p:spPr>
          <a:xfrm>
            <a:off x="8849329" y="6343524"/>
            <a:ext cx="2616201"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err="1">
                <a:solidFill>
                  <a:prstClr val="black"/>
                </a:solidFill>
              </a:rPr>
              <a:t>Prévision</a:t>
            </a:r>
            <a:r>
              <a:rPr lang="en-GB" b="1" dirty="0">
                <a:solidFill>
                  <a:prstClr val="black"/>
                </a:solidFill>
              </a:rPr>
              <a:t> de la </a:t>
            </a:r>
            <a:r>
              <a:rPr lang="en-GB" b="1" dirty="0" err="1">
                <a:solidFill>
                  <a:prstClr val="black"/>
                </a:solidFill>
              </a:rPr>
              <a:t>demande</a:t>
            </a:r>
            <a:r>
              <a:rPr lang="en-GB" b="1" dirty="0">
                <a:solidFill>
                  <a:prstClr val="black"/>
                </a:solidFill>
              </a:rPr>
              <a:t> de transport</a:t>
            </a:r>
          </a:p>
        </p:txBody>
      </p:sp>
    </p:spTree>
    <p:extLst>
      <p:ext uri="{BB962C8B-B14F-4D97-AF65-F5344CB8AC3E}">
        <p14:creationId xmlns:p14="http://schemas.microsoft.com/office/powerpoint/2010/main" val="26828347"/>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914400" y="2125980"/>
            <a:ext cx="10363200" cy="276999"/>
          </a:xfrm>
          <a:prstGeom prst="rect">
            <a:avLst/>
          </a:prstGeom>
        </p:spPr>
        <p:txBody>
          <a:bodyPr wrap="square" lIns="0" tIns="0" rIns="0" bIns="0">
            <a:spAutoFit/>
          </a:bodyPr>
          <a:lstStyle>
            <a:lvl1pPr>
              <a:defRPr sz="1800" b="0" i="1">
                <a:solidFill>
                  <a:srgbClr val="FD001F"/>
                </a:solidFill>
                <a:latin typeface="Calibri"/>
                <a:cs typeface="Calibri"/>
              </a:defRPr>
            </a:lvl1pPr>
          </a:lstStyle>
          <a:p>
            <a:endParaRPr/>
          </a:p>
        </p:txBody>
      </p:sp>
      <p:sp>
        <p:nvSpPr>
          <p:cNvPr id="3" name="Holder 3"/>
          <p:cNvSpPr>
            <a:spLocks noGrp="1"/>
          </p:cNvSpPr>
          <p:nvPr>
            <p:ph type="subTitle" idx="4"/>
          </p:nvPr>
        </p:nvSpPr>
        <p:spPr>
          <a:xfrm>
            <a:off x="1828800" y="3840480"/>
            <a:ext cx="8534400" cy="168188"/>
          </a:xfrm>
          <a:prstGeom prst="rect">
            <a:avLst/>
          </a:prstGeom>
        </p:spPr>
        <p:txBody>
          <a:bodyPr wrap="square" lIns="0" tIns="0" rIns="0" bIns="0">
            <a:spAutoFit/>
          </a:bodyPr>
          <a:lstStyle>
            <a:lvl1pPr>
              <a:defRPr sz="1093" b="0" i="0">
                <a:solidFill>
                  <a:schemeClr val="tx1"/>
                </a:solidFill>
                <a:latin typeface="Arial"/>
                <a:cs typeface="Arial"/>
              </a:defRPr>
            </a:lvl1pPr>
          </a:lstStyle>
          <a:p>
            <a:endParaRPr/>
          </a:p>
        </p:txBody>
      </p:sp>
      <p:sp>
        <p:nvSpPr>
          <p:cNvPr id="4" name="Holder 4"/>
          <p:cNvSpPr>
            <a:spLocks noGrp="1"/>
          </p:cNvSpPr>
          <p:nvPr>
            <p:ph type="ftr" sz="quarter" idx="5"/>
          </p:nvPr>
        </p:nvSpPr>
        <p:spPr/>
        <p:txBody>
          <a:bodyPr lIns="0" tIns="0" rIns="0" bIns="0"/>
          <a:lstStyle>
            <a:lvl1pPr>
              <a:defRPr sz="1286" b="0" i="1">
                <a:solidFill>
                  <a:schemeClr val="tx1"/>
                </a:solidFill>
                <a:latin typeface="Calibri"/>
                <a:cs typeface="Calibri"/>
              </a:defRPr>
            </a:lvl1pPr>
          </a:lstStyle>
          <a:p>
            <a:pPr marL="16328">
              <a:lnSpc>
                <a:spcPts val="1408"/>
              </a:lnSpc>
            </a:pPr>
            <a:r>
              <a:rPr lang="fr-FR"/>
              <a:t>Notions</a:t>
            </a:r>
            <a:r>
              <a:rPr lang="fr-FR" spc="26"/>
              <a:t> </a:t>
            </a:r>
            <a:r>
              <a:rPr lang="fr-FR"/>
              <a:t>de</a:t>
            </a:r>
            <a:r>
              <a:rPr lang="fr-FR" spc="26"/>
              <a:t> </a:t>
            </a:r>
            <a:r>
              <a:rPr lang="fr-FR"/>
              <a:t>base</a:t>
            </a:r>
            <a:r>
              <a:rPr lang="fr-FR" spc="32"/>
              <a:t> </a:t>
            </a:r>
            <a:r>
              <a:rPr lang="fr-FR"/>
              <a:t>du</a:t>
            </a:r>
            <a:r>
              <a:rPr lang="fr-FR" spc="26"/>
              <a:t> </a:t>
            </a:r>
            <a:r>
              <a:rPr lang="fr-FR"/>
              <a:t>GPS</a:t>
            </a:r>
            <a:r>
              <a:rPr lang="fr-FR" spc="26"/>
              <a:t> </a:t>
            </a:r>
            <a:r>
              <a:rPr lang="fr-FR" spc="-45"/>
              <a:t>-</a:t>
            </a:r>
            <a:r>
              <a:rPr lang="fr-FR" spc="-13"/>
              <a:t>1.0.0fr</a:t>
            </a:r>
            <a:endParaRPr lang="fr-FR" spc="-13"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5/10/2026</a:t>
            </a:fld>
            <a:endParaRPr lang="en-US"/>
          </a:p>
        </p:txBody>
      </p:sp>
      <p:sp>
        <p:nvSpPr>
          <p:cNvPr id="6" name="Holder 6"/>
          <p:cNvSpPr>
            <a:spLocks noGrp="1"/>
          </p:cNvSpPr>
          <p:nvPr>
            <p:ph type="sldNum" sz="quarter" idx="7"/>
          </p:nvPr>
        </p:nvSpPr>
        <p:spPr/>
        <p:txBody>
          <a:bodyPr lIns="0" tIns="0" rIns="0" bIns="0"/>
          <a:lstStyle>
            <a:lvl1pPr>
              <a:defRPr sz="1543" b="0" i="0">
                <a:solidFill>
                  <a:schemeClr val="bg1"/>
                </a:solidFill>
                <a:latin typeface="Arial"/>
                <a:cs typeface="Arial"/>
              </a:defRPr>
            </a:lvl1pPr>
          </a:lstStyle>
          <a:p>
            <a:pPr marL="103685">
              <a:lnSpc>
                <a:spcPts val="1633"/>
              </a:lnSpc>
            </a:pPr>
            <a:fld id="{81D60167-4931-47E6-BA6A-407CBD079E47}" type="slidenum">
              <a:rPr lang="en-AT" spc="-64" smtClean="0"/>
              <a:pPr marL="103685">
                <a:lnSpc>
                  <a:spcPts val="1633"/>
                </a:lnSpc>
              </a:pPr>
              <a:t>‹#›</a:t>
            </a:fld>
            <a:endParaRPr lang="en-AT" spc="-64" dirty="0"/>
          </a:p>
        </p:txBody>
      </p:sp>
    </p:spTree>
    <p:extLst>
      <p:ext uri="{BB962C8B-B14F-4D97-AF65-F5344CB8AC3E}">
        <p14:creationId xmlns:p14="http://schemas.microsoft.com/office/powerpoint/2010/main" val="2093295844"/>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726397" y="809815"/>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2" name="Holder 2"/>
          <p:cNvSpPr>
            <a:spLocks noGrp="1"/>
          </p:cNvSpPr>
          <p:nvPr>
            <p:ph type="title"/>
          </p:nvPr>
        </p:nvSpPr>
        <p:spPr>
          <a:xfrm>
            <a:off x="705908" y="449281"/>
            <a:ext cx="6474054" cy="276999"/>
          </a:xfrm>
        </p:spPr>
        <p:txBody>
          <a:bodyPr lIns="0" tIns="0" rIns="0" bIns="0"/>
          <a:lstStyle>
            <a:lvl1pPr>
              <a:defRPr sz="1800" b="0" i="1">
                <a:solidFill>
                  <a:srgbClr val="FD001F"/>
                </a:solidFill>
                <a:latin typeface="Calibri"/>
                <a:cs typeface="Calibri"/>
              </a:defRPr>
            </a:lvl1pPr>
          </a:lstStyle>
          <a:p>
            <a:endParaRPr/>
          </a:p>
        </p:txBody>
      </p:sp>
      <p:sp>
        <p:nvSpPr>
          <p:cNvPr id="3" name="Holder 3"/>
          <p:cNvSpPr>
            <a:spLocks noGrp="1"/>
          </p:cNvSpPr>
          <p:nvPr>
            <p:ph type="body" idx="1"/>
          </p:nvPr>
        </p:nvSpPr>
        <p:spPr>
          <a:xfrm>
            <a:off x="705907" y="1264077"/>
            <a:ext cx="5343989" cy="168188"/>
          </a:xfrm>
        </p:spPr>
        <p:txBody>
          <a:bodyPr lIns="0" tIns="0" rIns="0" bIns="0"/>
          <a:lstStyle>
            <a:lvl1pPr>
              <a:defRPr sz="1093" b="0" i="0">
                <a:solidFill>
                  <a:schemeClr val="tx1"/>
                </a:solidFill>
                <a:latin typeface="Arial"/>
                <a:cs typeface="Arial"/>
              </a:defRPr>
            </a:lvl1pPr>
          </a:lstStyle>
          <a:p>
            <a:endParaRPr/>
          </a:p>
        </p:txBody>
      </p:sp>
      <p:sp>
        <p:nvSpPr>
          <p:cNvPr id="7" name="bg object 17">
            <a:extLst>
              <a:ext uri="{FF2B5EF4-FFF2-40B4-BE49-F238E27FC236}">
                <a16:creationId xmlns:a16="http://schemas.microsoft.com/office/drawing/2014/main" id="{8D6A3931-F03A-99D4-7224-7025D41F168A}"/>
              </a:ext>
            </a:extLst>
          </p:cNvPr>
          <p:cNvSpPr/>
          <p:nvPr userDrawn="1"/>
        </p:nvSpPr>
        <p:spPr>
          <a:xfrm>
            <a:off x="726397" y="6311890"/>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8" name="bg object 18">
            <a:extLst>
              <a:ext uri="{FF2B5EF4-FFF2-40B4-BE49-F238E27FC236}">
                <a16:creationId xmlns:a16="http://schemas.microsoft.com/office/drawing/2014/main" id="{0D808CF5-65BE-9B9A-CA19-0417F25697FD}"/>
              </a:ext>
            </a:extLst>
          </p:cNvPr>
          <p:cNvSpPr/>
          <p:nvPr userDrawn="1"/>
        </p:nvSpPr>
        <p:spPr>
          <a:xfrm>
            <a:off x="5317352" y="6303237"/>
            <a:ext cx="1562420" cy="231049"/>
          </a:xfrm>
          <a:custGeom>
            <a:avLst/>
            <a:gdLst/>
            <a:ahLst/>
            <a:cxnLst/>
            <a:rect l="l" t="t" r="r" b="b"/>
            <a:pathLst>
              <a:path w="968375" h="179704">
                <a:moveTo>
                  <a:pt x="968375" y="0"/>
                </a:moveTo>
                <a:lnTo>
                  <a:pt x="0" y="0"/>
                </a:lnTo>
                <a:lnTo>
                  <a:pt x="0" y="179705"/>
                </a:lnTo>
                <a:lnTo>
                  <a:pt x="968375" y="179705"/>
                </a:lnTo>
                <a:lnTo>
                  <a:pt x="968375" y="0"/>
                </a:lnTo>
                <a:close/>
              </a:path>
            </a:pathLst>
          </a:custGeom>
          <a:solidFill>
            <a:srgbClr val="FD001F"/>
          </a:solidFill>
        </p:spPr>
        <p:txBody>
          <a:bodyPr wrap="square" lIns="0" tIns="0" rIns="0" bIns="0" rtlCol="0"/>
          <a:lstStyle/>
          <a:p>
            <a:endParaRPr sz="3086"/>
          </a:p>
        </p:txBody>
      </p:sp>
      <p:sp>
        <p:nvSpPr>
          <p:cNvPr id="11" name="object 6">
            <a:extLst>
              <a:ext uri="{FF2B5EF4-FFF2-40B4-BE49-F238E27FC236}">
                <a16:creationId xmlns:a16="http://schemas.microsoft.com/office/drawing/2014/main" id="{39B24765-1613-3263-E01A-2B4DB4AC7CA2}"/>
              </a:ext>
            </a:extLst>
          </p:cNvPr>
          <p:cNvSpPr txBox="1">
            <a:spLocks/>
          </p:cNvSpPr>
          <p:nvPr userDrawn="1"/>
        </p:nvSpPr>
        <p:spPr>
          <a:xfrm>
            <a:off x="5317352" y="6340574"/>
            <a:ext cx="1562420" cy="185435"/>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ctr" defTabSz="1175644" hangingPunct="1">
              <a:lnSpc>
                <a:spcPts val="1408"/>
              </a:lnSpc>
              <a:spcBef>
                <a:spcPts val="0"/>
              </a:spcBef>
            </a:pPr>
            <a:fld id="{6C52A684-13D4-48DF-8BDF-CFC59B1976BD}" type="slidenum">
              <a:rPr lang="en-AT" sz="1540" i="0" spc="-64" smtClean="0">
                <a:solidFill>
                  <a:schemeClr val="bg1"/>
                </a:solidFill>
              </a:rPr>
              <a:t>‹#›</a:t>
            </a:fld>
            <a:endParaRPr lang="en-GB" sz="1540" i="0" spc="-13" dirty="0">
              <a:solidFill>
                <a:schemeClr val="bg1"/>
              </a:solidFill>
            </a:endParaRPr>
          </a:p>
        </p:txBody>
      </p:sp>
      <p:sp>
        <p:nvSpPr>
          <p:cNvPr id="5" name="object 6">
            <a:extLst>
              <a:ext uri="{FF2B5EF4-FFF2-40B4-BE49-F238E27FC236}">
                <a16:creationId xmlns:a16="http://schemas.microsoft.com/office/drawing/2014/main" id="{52233FFD-3412-8C25-2062-2C46A9FD8C40}"/>
              </a:ext>
            </a:extLst>
          </p:cNvPr>
          <p:cNvSpPr txBox="1">
            <a:spLocks/>
          </p:cNvSpPr>
          <p:nvPr userDrawn="1"/>
        </p:nvSpPr>
        <p:spPr>
          <a:xfrm>
            <a:off x="726470" y="6350540"/>
            <a:ext cx="3177315" cy="178062"/>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r>
              <a:rPr lang="en-US" dirty="0" err="1"/>
              <a:t>Modélisation</a:t>
            </a:r>
            <a:r>
              <a:rPr lang="en-US" dirty="0"/>
              <a:t> et simulation des transports</a:t>
            </a:r>
          </a:p>
        </p:txBody>
      </p:sp>
      <p:sp>
        <p:nvSpPr>
          <p:cNvPr id="6" name="object 6">
            <a:extLst>
              <a:ext uri="{FF2B5EF4-FFF2-40B4-BE49-F238E27FC236}">
                <a16:creationId xmlns:a16="http://schemas.microsoft.com/office/drawing/2014/main" id="{FF3B36C5-D15E-7475-B3F7-EA129E3063B4}"/>
              </a:ext>
            </a:extLst>
          </p:cNvPr>
          <p:cNvSpPr txBox="1">
            <a:spLocks/>
          </p:cNvSpPr>
          <p:nvPr userDrawn="1"/>
        </p:nvSpPr>
        <p:spPr>
          <a:xfrm>
            <a:off x="8849329" y="6343524"/>
            <a:ext cx="2616201"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err="1">
                <a:solidFill>
                  <a:prstClr val="black"/>
                </a:solidFill>
              </a:rPr>
              <a:t>Prévision</a:t>
            </a:r>
            <a:r>
              <a:rPr lang="en-GB" b="1" dirty="0">
                <a:solidFill>
                  <a:prstClr val="black"/>
                </a:solidFill>
              </a:rPr>
              <a:t> de la </a:t>
            </a:r>
            <a:r>
              <a:rPr lang="en-GB" b="1" dirty="0" err="1">
                <a:solidFill>
                  <a:prstClr val="black"/>
                </a:solidFill>
              </a:rPr>
              <a:t>demande</a:t>
            </a:r>
            <a:r>
              <a:rPr lang="en-GB" b="1" dirty="0">
                <a:solidFill>
                  <a:prstClr val="black"/>
                </a:solidFill>
              </a:rPr>
              <a:t> de transport</a:t>
            </a:r>
          </a:p>
        </p:txBody>
      </p:sp>
    </p:spTree>
    <p:extLst>
      <p:ext uri="{BB962C8B-B14F-4D97-AF65-F5344CB8AC3E}">
        <p14:creationId xmlns:p14="http://schemas.microsoft.com/office/powerpoint/2010/main" val="272608224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type="obj" preserve="1">
  <p:cSld name="Two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726397" y="809815"/>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2" name="Holder 2"/>
          <p:cNvSpPr>
            <a:spLocks noGrp="1"/>
          </p:cNvSpPr>
          <p:nvPr>
            <p:ph type="title"/>
          </p:nvPr>
        </p:nvSpPr>
        <p:spPr>
          <a:xfrm>
            <a:off x="705908" y="449281"/>
            <a:ext cx="6474054" cy="276999"/>
          </a:xfrm>
        </p:spPr>
        <p:txBody>
          <a:bodyPr lIns="0" tIns="0" rIns="0" bIns="0"/>
          <a:lstStyle>
            <a:lvl1pPr>
              <a:defRPr sz="1800" b="0" i="1">
                <a:solidFill>
                  <a:srgbClr val="FD001F"/>
                </a:solidFill>
                <a:latin typeface="Calibri"/>
                <a:cs typeface="Calibri"/>
              </a:defRPr>
            </a:lvl1pPr>
          </a:lstStyle>
          <a:p>
            <a:endParaRPr/>
          </a:p>
        </p:txBody>
      </p:sp>
      <p:sp>
        <p:nvSpPr>
          <p:cNvPr id="3" name="Holder 3"/>
          <p:cNvSpPr>
            <a:spLocks noGrp="1"/>
          </p:cNvSpPr>
          <p:nvPr>
            <p:ph sz="half" idx="2"/>
          </p:nvPr>
        </p:nvSpPr>
        <p:spPr>
          <a:xfrm>
            <a:off x="609601" y="1577340"/>
            <a:ext cx="5303519" cy="130805"/>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6278880" y="1577340"/>
            <a:ext cx="5303519" cy="130805"/>
          </a:xfrm>
          <a:prstGeom prst="rect">
            <a:avLst/>
          </a:prstGeom>
        </p:spPr>
        <p:txBody>
          <a:bodyPr wrap="square" lIns="0" tIns="0" rIns="0" bIns="0">
            <a:spAutoFit/>
          </a:bodyPr>
          <a:lstStyle>
            <a:lvl1pPr>
              <a:defRPr/>
            </a:lvl1pPr>
          </a:lstStyle>
          <a:p>
            <a:endParaRPr/>
          </a:p>
        </p:txBody>
      </p:sp>
      <p:sp>
        <p:nvSpPr>
          <p:cNvPr id="8" name="bg object 17">
            <a:extLst>
              <a:ext uri="{FF2B5EF4-FFF2-40B4-BE49-F238E27FC236}">
                <a16:creationId xmlns:a16="http://schemas.microsoft.com/office/drawing/2014/main" id="{5B981AD7-82CF-3E6F-916D-F5A37E71A037}"/>
              </a:ext>
            </a:extLst>
          </p:cNvPr>
          <p:cNvSpPr/>
          <p:nvPr userDrawn="1"/>
        </p:nvSpPr>
        <p:spPr>
          <a:xfrm>
            <a:off x="726397" y="6311890"/>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9" name="bg object 18">
            <a:extLst>
              <a:ext uri="{FF2B5EF4-FFF2-40B4-BE49-F238E27FC236}">
                <a16:creationId xmlns:a16="http://schemas.microsoft.com/office/drawing/2014/main" id="{0CC94D20-FD3D-51B7-81C6-309DE62573EB}"/>
              </a:ext>
            </a:extLst>
          </p:cNvPr>
          <p:cNvSpPr/>
          <p:nvPr userDrawn="1"/>
        </p:nvSpPr>
        <p:spPr>
          <a:xfrm>
            <a:off x="5317352" y="6303237"/>
            <a:ext cx="1562420" cy="231049"/>
          </a:xfrm>
          <a:custGeom>
            <a:avLst/>
            <a:gdLst/>
            <a:ahLst/>
            <a:cxnLst/>
            <a:rect l="l" t="t" r="r" b="b"/>
            <a:pathLst>
              <a:path w="968375" h="179704">
                <a:moveTo>
                  <a:pt x="968375" y="0"/>
                </a:moveTo>
                <a:lnTo>
                  <a:pt x="0" y="0"/>
                </a:lnTo>
                <a:lnTo>
                  <a:pt x="0" y="179705"/>
                </a:lnTo>
                <a:lnTo>
                  <a:pt x="968375" y="179705"/>
                </a:lnTo>
                <a:lnTo>
                  <a:pt x="968375" y="0"/>
                </a:lnTo>
                <a:close/>
              </a:path>
            </a:pathLst>
          </a:custGeom>
          <a:solidFill>
            <a:srgbClr val="FD001F"/>
          </a:solidFill>
        </p:spPr>
        <p:txBody>
          <a:bodyPr wrap="square" lIns="0" tIns="0" rIns="0" bIns="0" rtlCol="0"/>
          <a:lstStyle/>
          <a:p>
            <a:endParaRPr sz="3086"/>
          </a:p>
        </p:txBody>
      </p:sp>
      <p:sp>
        <p:nvSpPr>
          <p:cNvPr id="12" name="object 6">
            <a:extLst>
              <a:ext uri="{FF2B5EF4-FFF2-40B4-BE49-F238E27FC236}">
                <a16:creationId xmlns:a16="http://schemas.microsoft.com/office/drawing/2014/main" id="{B56E898F-2301-EE1A-00B5-4757CCE660A3}"/>
              </a:ext>
            </a:extLst>
          </p:cNvPr>
          <p:cNvSpPr txBox="1">
            <a:spLocks/>
          </p:cNvSpPr>
          <p:nvPr userDrawn="1"/>
        </p:nvSpPr>
        <p:spPr>
          <a:xfrm>
            <a:off x="5317352" y="6340574"/>
            <a:ext cx="1562420" cy="185435"/>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ctr" defTabSz="1175644" hangingPunct="1">
              <a:lnSpc>
                <a:spcPts val="1408"/>
              </a:lnSpc>
              <a:spcBef>
                <a:spcPts val="0"/>
              </a:spcBef>
            </a:pPr>
            <a:fld id="{6C52A684-13D4-48DF-8BDF-CFC59B1976BD}" type="slidenum">
              <a:rPr lang="en-AT" sz="1540" i="0" spc="-64" smtClean="0">
                <a:solidFill>
                  <a:schemeClr val="bg1"/>
                </a:solidFill>
              </a:rPr>
              <a:t>‹#›</a:t>
            </a:fld>
            <a:endParaRPr lang="en-GB" sz="1540" i="0" spc="-13" dirty="0">
              <a:solidFill>
                <a:schemeClr val="bg1"/>
              </a:solidFill>
            </a:endParaRPr>
          </a:p>
        </p:txBody>
      </p:sp>
      <p:sp>
        <p:nvSpPr>
          <p:cNvPr id="6" name="object 6">
            <a:extLst>
              <a:ext uri="{FF2B5EF4-FFF2-40B4-BE49-F238E27FC236}">
                <a16:creationId xmlns:a16="http://schemas.microsoft.com/office/drawing/2014/main" id="{EA1A8EFC-330F-9E71-FC1F-322B84153540}"/>
              </a:ext>
            </a:extLst>
          </p:cNvPr>
          <p:cNvSpPr txBox="1">
            <a:spLocks/>
          </p:cNvSpPr>
          <p:nvPr userDrawn="1"/>
        </p:nvSpPr>
        <p:spPr>
          <a:xfrm>
            <a:off x="726470" y="6350540"/>
            <a:ext cx="3177315" cy="178062"/>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r>
              <a:rPr lang="en-US" dirty="0" err="1"/>
              <a:t>Modélisation</a:t>
            </a:r>
            <a:r>
              <a:rPr lang="en-US" dirty="0"/>
              <a:t> et simulation des transports</a:t>
            </a:r>
          </a:p>
        </p:txBody>
      </p:sp>
      <p:sp>
        <p:nvSpPr>
          <p:cNvPr id="7" name="object 6">
            <a:extLst>
              <a:ext uri="{FF2B5EF4-FFF2-40B4-BE49-F238E27FC236}">
                <a16:creationId xmlns:a16="http://schemas.microsoft.com/office/drawing/2014/main" id="{F9EF9246-281F-5A91-E4B6-7D3FAB402A71}"/>
              </a:ext>
            </a:extLst>
          </p:cNvPr>
          <p:cNvSpPr txBox="1">
            <a:spLocks/>
          </p:cNvSpPr>
          <p:nvPr userDrawn="1"/>
        </p:nvSpPr>
        <p:spPr>
          <a:xfrm>
            <a:off x="8849329" y="6343524"/>
            <a:ext cx="2616201"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err="1">
                <a:solidFill>
                  <a:prstClr val="black"/>
                </a:solidFill>
              </a:rPr>
              <a:t>Prévision</a:t>
            </a:r>
            <a:r>
              <a:rPr lang="en-GB" b="1" dirty="0">
                <a:solidFill>
                  <a:prstClr val="black"/>
                </a:solidFill>
              </a:rPr>
              <a:t> de la </a:t>
            </a:r>
            <a:r>
              <a:rPr lang="en-GB" b="1" dirty="0" err="1">
                <a:solidFill>
                  <a:prstClr val="black"/>
                </a:solidFill>
              </a:rPr>
              <a:t>demande</a:t>
            </a:r>
            <a:r>
              <a:rPr lang="en-GB" b="1" dirty="0">
                <a:solidFill>
                  <a:prstClr val="black"/>
                </a:solidFill>
              </a:rPr>
              <a:t> de transport</a:t>
            </a:r>
          </a:p>
        </p:txBody>
      </p:sp>
    </p:spTree>
    <p:extLst>
      <p:ext uri="{BB962C8B-B14F-4D97-AF65-F5344CB8AC3E}">
        <p14:creationId xmlns:p14="http://schemas.microsoft.com/office/powerpoint/2010/main" val="39379874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Photo_fix">
    <p:spTree>
      <p:nvGrpSpPr>
        <p:cNvPr id="1" name=""/>
        <p:cNvGrpSpPr/>
        <p:nvPr/>
      </p:nvGrpSpPr>
      <p:grpSpPr>
        <a:xfrm>
          <a:off x="0" y="0"/>
          <a:ext cx="0" cy="0"/>
          <a:chOff x="0" y="0"/>
          <a:chExt cx="0" cy="0"/>
        </a:xfrm>
      </p:grpSpPr>
      <p:sp>
        <p:nvSpPr>
          <p:cNvPr id="151" name="bowl of salad with fried rice, boiled eggs and chopsticks"/>
          <p:cNvSpPr>
            <a:spLocks noGrp="1"/>
          </p:cNvSpPr>
          <p:nvPr>
            <p:ph type="pic" idx="21"/>
          </p:nvPr>
        </p:nvSpPr>
        <p:spPr>
          <a:xfrm>
            <a:off x="0" y="0"/>
            <a:ext cx="12192000" cy="6858000"/>
          </a:xfrm>
          <a:prstGeom prst="rect">
            <a:avLst/>
          </a:prstGeom>
        </p:spPr>
        <p:txBody>
          <a:bodyPr lIns="91439" tIns="45719" rIns="91439" bIns="45719">
            <a:noAutofit/>
          </a:bodyPr>
          <a:lstStyle>
            <a:lvl1pPr marL="0" indent="0">
              <a:buNone/>
              <a:defRPr/>
            </a:lvl1pPr>
          </a:lstStyle>
          <a:p>
            <a:endParaRPr/>
          </a:p>
        </p:txBody>
      </p:sp>
    </p:spTree>
    <p:extLst>
      <p:ext uri="{BB962C8B-B14F-4D97-AF65-F5344CB8AC3E}">
        <p14:creationId xmlns:p14="http://schemas.microsoft.com/office/powerpoint/2010/main" val="1538099212"/>
      </p:ext>
    </p:extLst>
  </p:cSld>
  <p:clrMapOvr>
    <a:masterClrMapping/>
  </p:clrMapOvr>
  <p:transition spd="med"/>
</p:sldLayout>
</file>

<file path=ppt/slideLayouts/slideLayout40.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a:xfrm>
            <a:off x="705908" y="449281"/>
            <a:ext cx="6474054" cy="276999"/>
          </a:xfrm>
        </p:spPr>
        <p:txBody>
          <a:bodyPr lIns="0" tIns="0" rIns="0" bIns="0"/>
          <a:lstStyle>
            <a:lvl1pPr>
              <a:defRPr sz="1800" b="0" i="1">
                <a:solidFill>
                  <a:srgbClr val="FD001F"/>
                </a:solidFill>
                <a:latin typeface="Calibri"/>
                <a:cs typeface="Calibri"/>
              </a:defRPr>
            </a:lvl1pPr>
          </a:lstStyle>
          <a:p>
            <a:endParaRPr/>
          </a:p>
        </p:txBody>
      </p:sp>
      <p:sp>
        <p:nvSpPr>
          <p:cNvPr id="3" name="Holder 3"/>
          <p:cNvSpPr>
            <a:spLocks noGrp="1"/>
          </p:cNvSpPr>
          <p:nvPr>
            <p:ph type="ftr" sz="quarter" idx="5"/>
          </p:nvPr>
        </p:nvSpPr>
        <p:spPr/>
        <p:txBody>
          <a:bodyPr lIns="0" tIns="0" rIns="0" bIns="0"/>
          <a:lstStyle>
            <a:lvl1pPr>
              <a:defRPr sz="1286" b="0" i="1">
                <a:solidFill>
                  <a:schemeClr val="tx1"/>
                </a:solidFill>
                <a:latin typeface="Calibri"/>
                <a:cs typeface="Calibri"/>
              </a:defRPr>
            </a:lvl1pPr>
          </a:lstStyle>
          <a:p>
            <a:pPr marL="16328">
              <a:lnSpc>
                <a:spcPts val="1408"/>
              </a:lnSpc>
            </a:pPr>
            <a:r>
              <a:rPr lang="fr-FR"/>
              <a:t>Notions</a:t>
            </a:r>
            <a:r>
              <a:rPr lang="fr-FR" spc="26"/>
              <a:t> </a:t>
            </a:r>
            <a:r>
              <a:rPr lang="fr-FR"/>
              <a:t>de</a:t>
            </a:r>
            <a:r>
              <a:rPr lang="fr-FR" spc="26"/>
              <a:t> </a:t>
            </a:r>
            <a:r>
              <a:rPr lang="fr-FR"/>
              <a:t>base</a:t>
            </a:r>
            <a:r>
              <a:rPr lang="fr-FR" spc="32"/>
              <a:t> </a:t>
            </a:r>
            <a:r>
              <a:rPr lang="fr-FR"/>
              <a:t>du</a:t>
            </a:r>
            <a:r>
              <a:rPr lang="fr-FR" spc="26"/>
              <a:t> </a:t>
            </a:r>
            <a:r>
              <a:rPr lang="fr-FR"/>
              <a:t>GPS</a:t>
            </a:r>
            <a:r>
              <a:rPr lang="fr-FR" spc="26"/>
              <a:t> </a:t>
            </a:r>
            <a:r>
              <a:rPr lang="fr-FR" spc="-45"/>
              <a:t>-</a:t>
            </a:r>
            <a:r>
              <a:rPr lang="fr-FR" spc="-13"/>
              <a:t>1.0.0fr</a:t>
            </a:r>
            <a:endParaRPr lang="fr-FR" spc="-13" dirty="0"/>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5/10/2026</a:t>
            </a:fld>
            <a:endParaRPr lang="en-US"/>
          </a:p>
        </p:txBody>
      </p:sp>
      <p:sp>
        <p:nvSpPr>
          <p:cNvPr id="5" name="Holder 5"/>
          <p:cNvSpPr>
            <a:spLocks noGrp="1"/>
          </p:cNvSpPr>
          <p:nvPr>
            <p:ph type="sldNum" sz="quarter" idx="7"/>
          </p:nvPr>
        </p:nvSpPr>
        <p:spPr/>
        <p:txBody>
          <a:bodyPr lIns="0" tIns="0" rIns="0" bIns="0"/>
          <a:lstStyle>
            <a:lvl1pPr>
              <a:defRPr sz="1543" b="0" i="0">
                <a:solidFill>
                  <a:schemeClr val="bg1"/>
                </a:solidFill>
                <a:latin typeface="Arial"/>
                <a:cs typeface="Arial"/>
              </a:defRPr>
            </a:lvl1pPr>
          </a:lstStyle>
          <a:p>
            <a:pPr marL="103685">
              <a:lnSpc>
                <a:spcPts val="1633"/>
              </a:lnSpc>
            </a:pPr>
            <a:fld id="{81D60167-4931-47E6-BA6A-407CBD079E47}" type="slidenum">
              <a:rPr lang="en-AT" spc="-64" smtClean="0"/>
              <a:pPr marL="103685">
                <a:lnSpc>
                  <a:spcPts val="1633"/>
                </a:lnSpc>
              </a:pPr>
              <a:t>‹#›</a:t>
            </a:fld>
            <a:endParaRPr lang="en-AT" spc="-64" dirty="0"/>
          </a:p>
        </p:txBody>
      </p:sp>
    </p:spTree>
    <p:extLst>
      <p:ext uri="{BB962C8B-B14F-4D97-AF65-F5344CB8AC3E}">
        <p14:creationId xmlns:p14="http://schemas.microsoft.com/office/powerpoint/2010/main" val="1299793900"/>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type="obj" preserve="1">
  <p:cSld name="Blank">
    <p:bg>
      <p:bgPr>
        <a:solidFill>
          <a:schemeClr val="bg1"/>
        </a:solidFill>
        <a:effectLst/>
      </p:bgPr>
    </p:bg>
    <p:spTree>
      <p:nvGrpSpPr>
        <p:cNvPr id="1" name=""/>
        <p:cNvGrpSpPr/>
        <p:nvPr/>
      </p:nvGrpSpPr>
      <p:grpSpPr>
        <a:xfrm>
          <a:off x="0" y="0"/>
          <a:ext cx="0" cy="0"/>
          <a:chOff x="0" y="0"/>
          <a:chExt cx="0" cy="0"/>
        </a:xfrm>
      </p:grpSpPr>
      <p:sp>
        <p:nvSpPr>
          <p:cNvPr id="18" name="bg object 18"/>
          <p:cNvSpPr/>
          <p:nvPr/>
        </p:nvSpPr>
        <p:spPr>
          <a:xfrm>
            <a:off x="726397" y="809815"/>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5" name="bg object 17">
            <a:extLst>
              <a:ext uri="{FF2B5EF4-FFF2-40B4-BE49-F238E27FC236}">
                <a16:creationId xmlns:a16="http://schemas.microsoft.com/office/drawing/2014/main" id="{90FC4BD3-D822-2D28-C037-6AADD23D1F5D}"/>
              </a:ext>
            </a:extLst>
          </p:cNvPr>
          <p:cNvSpPr/>
          <p:nvPr userDrawn="1"/>
        </p:nvSpPr>
        <p:spPr>
          <a:xfrm>
            <a:off x="726397" y="6311890"/>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6" name="bg object 18">
            <a:extLst>
              <a:ext uri="{FF2B5EF4-FFF2-40B4-BE49-F238E27FC236}">
                <a16:creationId xmlns:a16="http://schemas.microsoft.com/office/drawing/2014/main" id="{0AEF28A0-BBEF-FD19-CA53-C6F4B99F0021}"/>
              </a:ext>
            </a:extLst>
          </p:cNvPr>
          <p:cNvSpPr/>
          <p:nvPr userDrawn="1"/>
        </p:nvSpPr>
        <p:spPr>
          <a:xfrm>
            <a:off x="5317352" y="6303237"/>
            <a:ext cx="1562420" cy="231049"/>
          </a:xfrm>
          <a:custGeom>
            <a:avLst/>
            <a:gdLst/>
            <a:ahLst/>
            <a:cxnLst/>
            <a:rect l="l" t="t" r="r" b="b"/>
            <a:pathLst>
              <a:path w="968375" h="179704">
                <a:moveTo>
                  <a:pt x="968375" y="0"/>
                </a:moveTo>
                <a:lnTo>
                  <a:pt x="0" y="0"/>
                </a:lnTo>
                <a:lnTo>
                  <a:pt x="0" y="179705"/>
                </a:lnTo>
                <a:lnTo>
                  <a:pt x="968375" y="179705"/>
                </a:lnTo>
                <a:lnTo>
                  <a:pt x="968375" y="0"/>
                </a:lnTo>
                <a:close/>
              </a:path>
            </a:pathLst>
          </a:custGeom>
          <a:solidFill>
            <a:srgbClr val="FD001F"/>
          </a:solidFill>
        </p:spPr>
        <p:txBody>
          <a:bodyPr wrap="square" lIns="0" tIns="0" rIns="0" bIns="0" rtlCol="0"/>
          <a:lstStyle/>
          <a:p>
            <a:endParaRPr sz="3086"/>
          </a:p>
        </p:txBody>
      </p:sp>
      <p:sp>
        <p:nvSpPr>
          <p:cNvPr id="9" name="object 6">
            <a:extLst>
              <a:ext uri="{FF2B5EF4-FFF2-40B4-BE49-F238E27FC236}">
                <a16:creationId xmlns:a16="http://schemas.microsoft.com/office/drawing/2014/main" id="{94CFF9FC-7050-44FF-CA75-42F207E6D05C}"/>
              </a:ext>
            </a:extLst>
          </p:cNvPr>
          <p:cNvSpPr txBox="1">
            <a:spLocks/>
          </p:cNvSpPr>
          <p:nvPr userDrawn="1"/>
        </p:nvSpPr>
        <p:spPr>
          <a:xfrm>
            <a:off x="5317352" y="6340574"/>
            <a:ext cx="1562420" cy="185435"/>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ctr" defTabSz="1175644" hangingPunct="1">
              <a:lnSpc>
                <a:spcPts val="1408"/>
              </a:lnSpc>
              <a:spcBef>
                <a:spcPts val="0"/>
              </a:spcBef>
            </a:pPr>
            <a:fld id="{6C52A684-13D4-48DF-8BDF-CFC59B1976BD}" type="slidenum">
              <a:rPr lang="en-AT" sz="1540" i="0" spc="-64" smtClean="0">
                <a:solidFill>
                  <a:schemeClr val="bg1"/>
                </a:solidFill>
              </a:rPr>
              <a:t>‹#›</a:t>
            </a:fld>
            <a:endParaRPr lang="en-GB" sz="1540" i="0" spc="-13" dirty="0">
              <a:solidFill>
                <a:schemeClr val="bg1"/>
              </a:solidFill>
            </a:endParaRPr>
          </a:p>
        </p:txBody>
      </p:sp>
      <p:sp>
        <p:nvSpPr>
          <p:cNvPr id="3" name="object 6">
            <a:extLst>
              <a:ext uri="{FF2B5EF4-FFF2-40B4-BE49-F238E27FC236}">
                <a16:creationId xmlns:a16="http://schemas.microsoft.com/office/drawing/2014/main" id="{BE5FB4BE-A318-304E-88A0-E7CE7D7D7142}"/>
              </a:ext>
            </a:extLst>
          </p:cNvPr>
          <p:cNvSpPr txBox="1">
            <a:spLocks/>
          </p:cNvSpPr>
          <p:nvPr userDrawn="1"/>
        </p:nvSpPr>
        <p:spPr>
          <a:xfrm>
            <a:off x="726470" y="6350540"/>
            <a:ext cx="3177315" cy="178062"/>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r>
              <a:rPr lang="en-US" dirty="0" err="1"/>
              <a:t>Modélisation</a:t>
            </a:r>
            <a:r>
              <a:rPr lang="en-US" dirty="0"/>
              <a:t> et simulation des transports</a:t>
            </a:r>
          </a:p>
        </p:txBody>
      </p:sp>
      <p:sp>
        <p:nvSpPr>
          <p:cNvPr id="4" name="object 6">
            <a:extLst>
              <a:ext uri="{FF2B5EF4-FFF2-40B4-BE49-F238E27FC236}">
                <a16:creationId xmlns:a16="http://schemas.microsoft.com/office/drawing/2014/main" id="{15AFA08D-2F77-C674-BFCD-FAEA9A4343EA}"/>
              </a:ext>
            </a:extLst>
          </p:cNvPr>
          <p:cNvSpPr txBox="1">
            <a:spLocks/>
          </p:cNvSpPr>
          <p:nvPr userDrawn="1"/>
        </p:nvSpPr>
        <p:spPr>
          <a:xfrm>
            <a:off x="8849329" y="6343524"/>
            <a:ext cx="2616201"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err="1">
                <a:solidFill>
                  <a:prstClr val="black"/>
                </a:solidFill>
              </a:rPr>
              <a:t>Prévision</a:t>
            </a:r>
            <a:r>
              <a:rPr lang="en-GB" b="1" dirty="0">
                <a:solidFill>
                  <a:prstClr val="black"/>
                </a:solidFill>
              </a:rPr>
              <a:t> de la </a:t>
            </a:r>
            <a:r>
              <a:rPr lang="en-GB" b="1" dirty="0" err="1">
                <a:solidFill>
                  <a:prstClr val="black"/>
                </a:solidFill>
              </a:rPr>
              <a:t>demande</a:t>
            </a:r>
            <a:r>
              <a:rPr lang="en-GB" b="1" dirty="0">
                <a:solidFill>
                  <a:prstClr val="black"/>
                </a:solidFill>
              </a:rPr>
              <a:t> de transport</a:t>
            </a:r>
          </a:p>
        </p:txBody>
      </p:sp>
    </p:spTree>
    <p:extLst>
      <p:ext uri="{BB962C8B-B14F-4D97-AF65-F5344CB8AC3E}">
        <p14:creationId xmlns:p14="http://schemas.microsoft.com/office/powerpoint/2010/main" val="21099337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Text_constant">
    <p:spTree>
      <p:nvGrpSpPr>
        <p:cNvPr id="1" name=""/>
        <p:cNvGrpSpPr/>
        <p:nvPr/>
      </p:nvGrpSpPr>
      <p:grpSpPr>
        <a:xfrm>
          <a:off x="0" y="0"/>
          <a:ext cx="0" cy="0"/>
          <a:chOff x="0" y="0"/>
          <a:chExt cx="0" cy="0"/>
        </a:xfrm>
      </p:grpSpPr>
      <p:sp>
        <p:nvSpPr>
          <p:cNvPr id="60" name="Slide Title"/>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pic>
        <p:nvPicPr>
          <p:cNvPr id="2" name="AdobeStock_327403039 (1).jpeg" descr="AdobeStock_327403039 (1).jpeg">
            <a:extLst>
              <a:ext uri="{FF2B5EF4-FFF2-40B4-BE49-F238E27FC236}">
                <a16:creationId xmlns:a16="http://schemas.microsoft.com/office/drawing/2014/main" id="{598BF2E8-CED0-74AA-B0A7-D3B01E97613C}"/>
              </a:ext>
            </a:extLst>
          </p:cNvPr>
          <p:cNvPicPr>
            <a:picLocks noChangeAspect="1"/>
          </p:cNvPicPr>
          <p:nvPr userDrawn="1"/>
        </p:nvPicPr>
        <p:blipFill>
          <a:blip r:embed="rId2"/>
          <a:srcRect l="20947" r="31881"/>
          <a:stretch>
            <a:fillRect/>
          </a:stretch>
        </p:blipFill>
        <p:spPr>
          <a:xfrm flipH="1">
            <a:off x="7596329" y="0"/>
            <a:ext cx="4729428" cy="6858000"/>
          </a:xfrm>
          <a:prstGeom prst="rect">
            <a:avLst/>
          </a:prstGeom>
          <a:ln w="12700">
            <a:miter lim="400000"/>
          </a:ln>
        </p:spPr>
      </p:pic>
      <p:sp>
        <p:nvSpPr>
          <p:cNvPr id="4" name="Body Level One…">
            <a:extLst>
              <a:ext uri="{FF2B5EF4-FFF2-40B4-BE49-F238E27FC236}">
                <a16:creationId xmlns:a16="http://schemas.microsoft.com/office/drawing/2014/main" id="{81193AA5-7E0E-3068-3555-20A8461E9F01}"/>
              </a:ext>
            </a:extLst>
          </p:cNvPr>
          <p:cNvSpPr txBox="1">
            <a:spLocks noGrp="1"/>
          </p:cNvSpPr>
          <p:nvPr>
            <p:ph type="body" sz="half" idx="1" hasCustomPrompt="1"/>
          </p:nvPr>
        </p:nvSpPr>
        <p:spPr>
          <a:xfrm>
            <a:off x="970201" y="1386840"/>
            <a:ext cx="5933876" cy="4556760"/>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247021448"/>
      </p:ext>
    </p:extLst>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p:spTree>
      <p:nvGrpSpPr>
        <p:cNvPr id="1" name=""/>
        <p:cNvGrpSpPr/>
        <p:nvPr/>
      </p:nvGrpSpPr>
      <p:grpSpPr>
        <a:xfrm>
          <a:off x="0" y="0"/>
          <a:ext cx="0" cy="0"/>
          <a:chOff x="0" y="0"/>
          <a:chExt cx="0" cy="0"/>
        </a:xfrm>
      </p:grpSpPr>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8" name="Slide Number">
            <a:extLst>
              <a:ext uri="{FF2B5EF4-FFF2-40B4-BE49-F238E27FC236}">
                <a16:creationId xmlns:a16="http://schemas.microsoft.com/office/drawing/2014/main" id="{D429C12A-3B1A-9342-8C6B-1CC6D9C118A8}"/>
              </a:ext>
            </a:extLst>
          </p:cNvPr>
          <p:cNvSpPr txBox="1">
            <a:spLocks/>
          </p:cNvSpPr>
          <p:nvPr userDrawn="1"/>
        </p:nvSpPr>
        <p:spPr>
          <a:xfrm>
            <a:off x="5938106" y="6560485"/>
            <a:ext cx="315792" cy="297517"/>
          </a:xfrm>
          <a:prstGeom prst="rect">
            <a:avLst/>
          </a:prstGeom>
          <a:noFill/>
          <a:ln w="12700">
            <a:miter lim="400000"/>
          </a:ln>
        </p:spPr>
        <p:txBody>
          <a:bodyPr wrap="none" lIns="25400" tIns="25400" rIns="25400" bIns="25400" anchor="b">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kumimoji="0" lang="pl-PL" sz="3200" b="0" i="0" u="none" strike="noStrike" cap="none" spc="0" normalizeH="0" baseline="0" smtClean="0">
                <a:ln>
                  <a:noFill/>
                </a:ln>
                <a:solidFill>
                  <a:srgbClr val="F26211"/>
                </a:solidFill>
                <a:effectLst/>
                <a:uFillTx/>
                <a:latin typeface="Montserrat Regular" panose="00000500000000000000" pitchFamily="2" charset="-18"/>
                <a:ea typeface="Montserrat Regular" panose="00000500000000000000" pitchFamily="2" charset="-18"/>
                <a:cs typeface="Montserrat Regular" panose="00000500000000000000" pitchFamily="2" charset="-18"/>
                <a:sym typeface="Jura Light Bold"/>
              </a:defRPr>
            </a:lvl1pPr>
            <a:lvl2pPr marL="0" marR="0" indent="457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2pPr>
            <a:lvl3pPr marL="0" marR="0" indent="914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3pPr>
            <a:lvl4pPr marL="0" marR="0" indent="1371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4pPr>
            <a:lvl5pPr marL="0" marR="0" indent="18288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5pPr>
            <a:lvl6pPr marL="0" marR="0" indent="22860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6pPr>
            <a:lvl7pPr marL="0" marR="0" indent="2743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7pPr>
            <a:lvl8pPr marL="0" marR="0" indent="3200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8pPr>
            <a:lvl9pPr marL="0" marR="0" indent="3657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9pPr>
          </a:lstStyle>
          <a:p>
            <a:fld id="{86CB4B4D-7CA3-9044-876B-883B54F8677D}" type="slidenum">
              <a:rPr lang="pl-PL" sz="1600" smtClean="0"/>
              <a:pPr/>
              <a:t>‹#›</a:t>
            </a:fld>
            <a:endParaRPr lang="pl-PL" sz="1600"/>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1432141539"/>
      </p:ext>
    </p:extLst>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Text">
    <p:spTree>
      <p:nvGrpSpPr>
        <p:cNvPr id="1" name=""/>
        <p:cNvGrpSpPr/>
        <p:nvPr/>
      </p:nvGrpSpPr>
      <p:grpSpPr>
        <a:xfrm>
          <a:off x="0" y="0"/>
          <a:ext cx="0" cy="0"/>
          <a:chOff x="0" y="0"/>
          <a:chExt cx="0" cy="0"/>
        </a:xfrm>
      </p:grpSpPr>
      <p:sp>
        <p:nvSpPr>
          <p:cNvPr id="2" name="Rectangle">
            <a:extLst>
              <a:ext uri="{FF2B5EF4-FFF2-40B4-BE49-F238E27FC236}">
                <a16:creationId xmlns:a16="http://schemas.microsoft.com/office/drawing/2014/main" id="{0448F59B-1696-C8F0-6727-7C8C7C76F06C}"/>
              </a:ext>
            </a:extLst>
          </p:cNvPr>
          <p:cNvSpPr/>
          <p:nvPr userDrawn="1"/>
        </p:nvSpPr>
        <p:spPr>
          <a:xfrm>
            <a:off x="7590680" y="100"/>
            <a:ext cx="4610944"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5" name="Prostokąt 3">
            <a:extLst>
              <a:ext uri="{FF2B5EF4-FFF2-40B4-BE49-F238E27FC236}">
                <a16:creationId xmlns:a16="http://schemas.microsoft.com/office/drawing/2014/main" id="{6B5EBAE9-110C-F2D1-0E42-07936DE34ED5}"/>
              </a:ext>
            </a:extLst>
          </p:cNvPr>
          <p:cNvSpPr/>
          <p:nvPr userDrawn="1"/>
        </p:nvSpPr>
        <p:spPr>
          <a:xfrm>
            <a:off x="2445951" y="3274664"/>
            <a:ext cx="7261320" cy="297517"/>
          </a:xfrm>
          <a:prstGeom prst="rect">
            <a:avLst/>
          </a:prstGeom>
          <a:solidFill>
            <a:schemeClr val="bg1"/>
          </a:solidFill>
          <a:ln w="12700" cap="flat">
            <a:noFill/>
            <a:miter lim="400000"/>
          </a:ln>
          <a:effectLst>
            <a:outerShdw blurRad="419100" dist="444500" dir="8520000">
              <a:srgbClr val="FFC000">
                <a:alpha val="1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25400" tIns="25400" rIns="25400" bIns="25400" numCol="1" spcCol="38100" rtlCol="0" anchor="ctr">
            <a:spAutoFit/>
          </a:bodyPr>
          <a:lstStyle/>
          <a:p>
            <a:pPr marL="0" marR="0" indent="0" algn="ctr" defTabSz="412746" rtl="0" fontAlgn="auto" latinLnBrk="0" hangingPunct="0">
              <a:lnSpc>
                <a:spcPct val="100000"/>
              </a:lnSpc>
              <a:spcBef>
                <a:spcPts val="0"/>
              </a:spcBef>
              <a:spcAft>
                <a:spcPts val="0"/>
              </a:spcAft>
              <a:buClrTx/>
              <a:buSzTx/>
              <a:buFontTx/>
              <a:buNone/>
              <a:tabLst/>
            </a:pPr>
            <a:endParaRPr kumimoji="0" lang="pl-PL" sz="16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2639442" y="2618753"/>
            <a:ext cx="6902765" cy="2602176"/>
          </a:xfrm>
          <a:prstGeom prst="rect">
            <a:avLst/>
          </a:prstGeom>
          <a:ln w="12700">
            <a:miter lim="400000"/>
          </a:ln>
        </p:spPr>
        <p:txBody>
          <a:bodyPr lIns="45719" rIns="45719">
            <a:normAutofit lnSpcReduction="10000"/>
          </a:bodyPr>
          <a:lstStyle>
            <a:lvl1pPr marL="0" indent="0">
              <a:buClr>
                <a:srgbClr val="F78722"/>
              </a:buClr>
              <a:buFont typeface="Arial" panose="020B0604020202020204" pitchFamily="34" charset="0"/>
              <a:buNone/>
              <a:defRPr kumimoji="0" sz="24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2639443" y="1549867"/>
            <a:ext cx="4889500" cy="717551"/>
          </a:xfrm>
          <a:prstGeom prst="rect">
            <a:avLst/>
          </a:prstGeom>
          <a:ln w="12700">
            <a:miter lim="400000"/>
          </a:ln>
        </p:spPr>
        <p:txBody>
          <a:bodyPr lIns="45719" tIns="45720" rIns="45719" bIns="45720" anchor="t">
            <a:noAutofit/>
          </a:bodyPr>
          <a:lstStyle>
            <a:lvl1pPr>
              <a:defRPr kumimoji="0" sz="40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spTree>
    <p:extLst>
      <p:ext uri="{BB962C8B-B14F-4D97-AF65-F5344CB8AC3E}">
        <p14:creationId xmlns:p14="http://schemas.microsoft.com/office/powerpoint/2010/main" val="1750312404"/>
      </p:ext>
    </p:extLst>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amp;bullets2">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17AA7FE7-C925-7647-BE96-8B85A565DE66}"/>
              </a:ext>
            </a:extLst>
          </p:cNvPr>
          <p:cNvPicPr>
            <a:picLocks noChangeAspect="1"/>
          </p:cNvPicPr>
          <p:nvPr userDrawn="1"/>
        </p:nvPicPr>
        <p:blipFill rotWithShape="1">
          <a:blip r:embed="rId2"/>
          <a:srcRect l="20515" t="24855" r="52771" b="56359"/>
          <a:stretch/>
        </p:blipFill>
        <p:spPr>
          <a:xfrm>
            <a:off x="9748685" y="5102941"/>
            <a:ext cx="2443316" cy="1755059"/>
          </a:xfrm>
          <a:prstGeom prst="rect">
            <a:avLst/>
          </a:prstGeom>
        </p:spPr>
      </p:pic>
      <p:sp>
        <p:nvSpPr>
          <p:cNvPr id="4" name="Slide Title">
            <a:extLst>
              <a:ext uri="{FF2B5EF4-FFF2-40B4-BE49-F238E27FC236}">
                <a16:creationId xmlns:a16="http://schemas.microsoft.com/office/drawing/2014/main" id="{6F028D56-E5BA-213C-4BB7-DF98DFBE4946}"/>
              </a:ext>
            </a:extLst>
          </p:cNvPr>
          <p:cNvSpPr txBox="1">
            <a:spLocks/>
          </p:cNvSpPr>
          <p:nvPr userDrawn="1"/>
        </p:nvSpPr>
        <p:spPr>
          <a:xfrm>
            <a:off x="603253" y="539751"/>
            <a:ext cx="4889500" cy="71755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22860" tIns="22860" rIns="22860" bIns="22860" anchor="t">
            <a:noAutofit/>
          </a:bodyPr>
          <a:lstStyle>
            <a:lvl1pPr marL="0" marR="0" indent="0" algn="l" defTabSz="2438338" rtl="0" latinLnBrk="0">
              <a:lnSpc>
                <a:spcPct val="80000"/>
              </a:lnSpc>
              <a:spcBef>
                <a:spcPts val="0"/>
              </a:spcBef>
              <a:spcAft>
                <a:spcPts val="0"/>
              </a:spcAft>
              <a:buClrTx/>
              <a:buSzTx/>
              <a:buFontTx/>
              <a:buNone/>
              <a:tabLst/>
              <a:defRPr kumimoji="0" sz="5600" b="1" i="0" u="none" strike="noStrike" cap="none" spc="0" normalizeH="0" baseline="0" dirty="0">
                <a:ln>
                  <a:noFill/>
                </a:ln>
                <a:solidFill>
                  <a:srgbClr val="F26211"/>
                </a:solidFill>
                <a:effectLst/>
                <a:uFillTx/>
                <a:latin typeface="Montserrat Regular"/>
                <a:ea typeface="Jura Light Bold"/>
                <a:cs typeface="Jura Light Bold"/>
                <a:sym typeface="Helvetica Neue"/>
              </a:defRPr>
            </a:lvl1pPr>
            <a:lvl2pPr marL="0" marR="0" indent="457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2pPr>
            <a:lvl3pPr marL="0" marR="0" indent="914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3pPr>
            <a:lvl4pPr marL="0" marR="0" indent="1371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4pPr>
            <a:lvl5pPr marL="0" marR="0" indent="18288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5pPr>
            <a:lvl6pPr marL="0" marR="0" indent="22860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6pPr>
            <a:lvl7pPr marL="0" marR="0" indent="2743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7pPr>
            <a:lvl8pPr marL="0" marR="0" indent="3200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8pPr>
            <a:lvl9pPr marL="0" marR="0" indent="3657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9pPr>
          </a:lstStyle>
          <a:p>
            <a:pPr defTabSz="247648" hangingPunct="0">
              <a:lnSpc>
                <a:spcPct val="100000"/>
              </a:lnSpc>
            </a:pPr>
            <a:r>
              <a:rPr lang="pl-PL" sz="3200" dirty="0" err="1"/>
              <a:t>Slide</a:t>
            </a:r>
            <a:r>
              <a:rPr lang="pl-PL" sz="3200" dirty="0"/>
              <a:t> </a:t>
            </a:r>
            <a:r>
              <a:rPr lang="pl-PL" sz="3200" dirty="0" err="1"/>
              <a:t>Title</a:t>
            </a:r>
            <a:endParaRPr lang="pl-PL" sz="3200" dirty="0"/>
          </a:p>
        </p:txBody>
      </p:sp>
      <p:pic>
        <p:nvPicPr>
          <p:cNvPr id="7" name="afryka.svg" descr="afryka.svg">
            <a:extLst>
              <a:ext uri="{FF2B5EF4-FFF2-40B4-BE49-F238E27FC236}">
                <a16:creationId xmlns:a16="http://schemas.microsoft.com/office/drawing/2014/main" id="{BA6D182A-EEE0-3541-CD96-504AE4002B2F}"/>
              </a:ext>
            </a:extLst>
          </p:cNvPr>
          <p:cNvPicPr>
            <a:picLocks noChangeAspect="1"/>
          </p:cNvPicPr>
          <p:nvPr userDrawn="1"/>
        </p:nvPicPr>
        <p:blipFill rotWithShape="1">
          <a:blip r:embed="rId3"/>
          <a:srcRect l="34011" t="-5164" r="-14972" b="73693"/>
          <a:stretch/>
        </p:blipFill>
        <p:spPr>
          <a:xfrm>
            <a:off x="0" y="4681025"/>
            <a:ext cx="5223749" cy="2176977"/>
          </a:xfrm>
          <a:prstGeom prst="rect">
            <a:avLst/>
          </a:prstGeom>
          <a:ln w="12700">
            <a:miter lim="400000"/>
          </a:ln>
        </p:spPr>
      </p:pic>
      <p:sp>
        <p:nvSpPr>
          <p:cNvPr id="11" name="Body Level One…">
            <a:extLst>
              <a:ext uri="{FF2B5EF4-FFF2-40B4-BE49-F238E27FC236}">
                <a16:creationId xmlns:a16="http://schemas.microsoft.com/office/drawing/2014/main" id="{483CB89B-51C9-A270-F251-447E8DE9DB5A}"/>
              </a:ext>
            </a:extLst>
          </p:cNvPr>
          <p:cNvSpPr txBox="1">
            <a:spLocks noGrp="1"/>
          </p:cNvSpPr>
          <p:nvPr>
            <p:ph type="body" sz="half" idx="1" hasCustomPrompt="1"/>
          </p:nvPr>
        </p:nvSpPr>
        <p:spPr>
          <a:xfrm>
            <a:off x="970200" y="1386840"/>
            <a:ext cx="10407877" cy="4055315"/>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2691272961"/>
      </p:ext>
    </p:extLst>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Title &amp; Bullets">
    <p:spTree>
      <p:nvGrpSpPr>
        <p:cNvPr id="1" name=""/>
        <p:cNvGrpSpPr/>
        <p:nvPr/>
      </p:nvGrpSpPr>
      <p:grpSpPr>
        <a:xfrm>
          <a:off x="0" y="0"/>
          <a:ext cx="0" cy="0"/>
          <a:chOff x="0" y="0"/>
          <a:chExt cx="0" cy="0"/>
        </a:xfrm>
      </p:grpSpPr>
      <p:pic>
        <p:nvPicPr>
          <p:cNvPr id="4" name="afryka.svg" descr="afryka.svg">
            <a:extLst>
              <a:ext uri="{FF2B5EF4-FFF2-40B4-BE49-F238E27FC236}">
                <a16:creationId xmlns:a16="http://schemas.microsoft.com/office/drawing/2014/main" id="{FDDE8007-15B1-B20D-2109-A45AF4734021}"/>
              </a:ext>
            </a:extLst>
          </p:cNvPr>
          <p:cNvPicPr>
            <a:picLocks noChangeAspect="1"/>
          </p:cNvPicPr>
          <p:nvPr userDrawn="1"/>
        </p:nvPicPr>
        <p:blipFill rotWithShape="1">
          <a:blip r:embed="rId2"/>
          <a:srcRect t="26861" r="43957"/>
          <a:stretch/>
        </p:blipFill>
        <p:spPr>
          <a:xfrm>
            <a:off x="8576053" y="2"/>
            <a:ext cx="3615947" cy="5059521"/>
          </a:xfrm>
          <a:prstGeom prst="rect">
            <a:avLst/>
          </a:prstGeom>
          <a:ln w="12700">
            <a:miter lim="400000"/>
          </a:ln>
        </p:spPr>
      </p:pic>
      <p:sp>
        <p:nvSpPr>
          <p:cNvPr id="5" name="Slide Title">
            <a:extLst>
              <a:ext uri="{FF2B5EF4-FFF2-40B4-BE49-F238E27FC236}">
                <a16:creationId xmlns:a16="http://schemas.microsoft.com/office/drawing/2014/main" id="{08014D8F-04FD-678E-AC67-9901AD07829E}"/>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7" name="Body Level One…">
            <a:extLst>
              <a:ext uri="{FF2B5EF4-FFF2-40B4-BE49-F238E27FC236}">
                <a16:creationId xmlns:a16="http://schemas.microsoft.com/office/drawing/2014/main" id="{D23B232E-4B33-E4C1-DDB0-31B90820D4A6}"/>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118519095"/>
      </p:ext>
    </p:extLst>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theme" Target="../theme/theme2.xml"/><Relationship Id="rId5" Type="http://schemas.openxmlformats.org/officeDocument/2006/relationships/slideLayout" Target="../slideLayouts/slideLayout16.xml"/><Relationship Id="rId4" Type="http://schemas.openxmlformats.org/officeDocument/2006/relationships/slideLayout" Target="../slideLayouts/slideLayout15.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19.xml"/><Relationship Id="rId2" Type="http://schemas.openxmlformats.org/officeDocument/2006/relationships/slideLayout" Target="../slideLayouts/slideLayout18.xml"/><Relationship Id="rId1" Type="http://schemas.openxmlformats.org/officeDocument/2006/relationships/slideLayout" Target="../slideLayouts/slideLayout17.xml"/><Relationship Id="rId6" Type="http://schemas.openxmlformats.org/officeDocument/2006/relationships/theme" Target="../theme/theme3.xml"/><Relationship Id="rId5" Type="http://schemas.openxmlformats.org/officeDocument/2006/relationships/slideLayout" Target="../slideLayouts/slideLayout21.xml"/><Relationship Id="rId4" Type="http://schemas.openxmlformats.org/officeDocument/2006/relationships/slideLayout" Target="../slideLayouts/slideLayout20.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29.xml"/><Relationship Id="rId3" Type="http://schemas.openxmlformats.org/officeDocument/2006/relationships/slideLayout" Target="../slideLayouts/slideLayout24.xml"/><Relationship Id="rId7" Type="http://schemas.openxmlformats.org/officeDocument/2006/relationships/slideLayout" Target="../slideLayouts/slideLayout28.xml"/><Relationship Id="rId2" Type="http://schemas.openxmlformats.org/officeDocument/2006/relationships/slideLayout" Target="../slideLayouts/slideLayout23.xml"/><Relationship Id="rId1" Type="http://schemas.openxmlformats.org/officeDocument/2006/relationships/slideLayout" Target="../slideLayouts/slideLayout22.xml"/><Relationship Id="rId6" Type="http://schemas.openxmlformats.org/officeDocument/2006/relationships/slideLayout" Target="../slideLayouts/slideLayout27.xml"/><Relationship Id="rId11" Type="http://schemas.openxmlformats.org/officeDocument/2006/relationships/theme" Target="../theme/theme4.xml"/><Relationship Id="rId5" Type="http://schemas.openxmlformats.org/officeDocument/2006/relationships/slideLayout" Target="../slideLayouts/slideLayout26.xml"/><Relationship Id="rId10" Type="http://schemas.openxmlformats.org/officeDocument/2006/relationships/slideLayout" Target="../slideLayouts/slideLayout31.xml"/><Relationship Id="rId4" Type="http://schemas.openxmlformats.org/officeDocument/2006/relationships/slideLayout" Target="../slideLayouts/slideLayout25.xml"/><Relationship Id="rId9" Type="http://schemas.openxmlformats.org/officeDocument/2006/relationships/slideLayout" Target="../slideLayouts/slideLayout30.xml"/></Relationships>
</file>

<file path=ppt/slideMasters/_rels/slideMaster5.xml.rels><?xml version="1.0" encoding="UTF-8" standalone="yes"?>
<Relationships xmlns="http://schemas.openxmlformats.org/package/2006/relationships"><Relationship Id="rId3" Type="http://schemas.openxmlformats.org/officeDocument/2006/relationships/slideLayout" Target="../slideLayouts/slideLayout34.xml"/><Relationship Id="rId2" Type="http://schemas.openxmlformats.org/officeDocument/2006/relationships/slideLayout" Target="../slideLayouts/slideLayout33.xml"/><Relationship Id="rId1" Type="http://schemas.openxmlformats.org/officeDocument/2006/relationships/slideLayout" Target="../slideLayouts/slideLayout32.xml"/><Relationship Id="rId6" Type="http://schemas.openxmlformats.org/officeDocument/2006/relationships/theme" Target="../theme/theme5.xml"/><Relationship Id="rId5" Type="http://schemas.openxmlformats.org/officeDocument/2006/relationships/slideLayout" Target="../slideLayouts/slideLayout36.xml"/><Relationship Id="rId4" Type="http://schemas.openxmlformats.org/officeDocument/2006/relationships/slideLayout" Target="../slideLayouts/slideLayout35.xml"/></Relationships>
</file>

<file path=ppt/slideMasters/_rels/slideMaster6.xml.rels><?xml version="1.0" encoding="UTF-8" standalone="yes"?>
<Relationships xmlns="http://schemas.openxmlformats.org/package/2006/relationships"><Relationship Id="rId3" Type="http://schemas.openxmlformats.org/officeDocument/2006/relationships/slideLayout" Target="../slideLayouts/slideLayout39.xml"/><Relationship Id="rId2" Type="http://schemas.openxmlformats.org/officeDocument/2006/relationships/slideLayout" Target="../slideLayouts/slideLayout38.xml"/><Relationship Id="rId1" Type="http://schemas.openxmlformats.org/officeDocument/2006/relationships/slideLayout" Target="../slideLayouts/slideLayout37.xml"/><Relationship Id="rId6" Type="http://schemas.openxmlformats.org/officeDocument/2006/relationships/theme" Target="../theme/theme6.xml"/><Relationship Id="rId5" Type="http://schemas.openxmlformats.org/officeDocument/2006/relationships/slideLayout" Target="../slideLayouts/slideLayout41.xml"/><Relationship Id="rId4" Type="http://schemas.openxmlformats.org/officeDocument/2006/relationships/slideLayout" Target="../slideLayouts/slideLayout4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lide Title"/>
          <p:cNvSpPr txBox="1">
            <a:spLocks noGrp="1"/>
          </p:cNvSpPr>
          <p:nvPr>
            <p:ph type="title" hasCustomPrompt="1"/>
          </p:nvPr>
        </p:nvSpPr>
        <p:spPr>
          <a:xfrm>
            <a:off x="603253" y="539751"/>
            <a:ext cx="10985500" cy="71658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ormAutofit/>
          </a:bodyPr>
          <a:lstStyle/>
          <a:p>
            <a:r>
              <a:t>Titre de la diapositive</a:t>
            </a:r>
          </a:p>
        </p:txBody>
      </p:sp>
      <p:sp>
        <p:nvSpPr>
          <p:cNvPr id="3" name="Body Level One…"/>
          <p:cNvSpPr txBox="1">
            <a:spLocks noGrp="1"/>
          </p:cNvSpPr>
          <p:nvPr>
            <p:ph type="body" idx="1" hasCustomPrompt="1"/>
          </p:nvPr>
        </p:nvSpPr>
        <p:spPr>
          <a:xfrm>
            <a:off x="603253" y="2124254"/>
            <a:ext cx="10985500" cy="412800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ormAutofit/>
          </a:bodyPr>
          <a:lstStyle/>
          <a:p>
            <a:r>
              <a:t>Texte des puces de la diapositive</a:t>
            </a:r>
          </a:p>
          <a:p>
            <a:pPr lvl="1"/>
            <a:endParaRPr/>
          </a:p>
          <a:p>
            <a:pPr lvl="2"/>
            <a:endParaRPr/>
          </a:p>
          <a:p>
            <a:pPr lvl="3"/>
            <a:endParaRPr/>
          </a:p>
          <a:p>
            <a:pPr lvl="4"/>
            <a:endParaRPr/>
          </a:p>
        </p:txBody>
      </p:sp>
      <p:sp>
        <p:nvSpPr>
          <p:cNvPr id="4" name="Slide Number"/>
          <p:cNvSpPr txBox="1">
            <a:spLocks noGrp="1"/>
          </p:cNvSpPr>
          <p:nvPr>
            <p:ph type="sldNum" sz="quarter" idx="2"/>
          </p:nvPr>
        </p:nvSpPr>
        <p:spPr>
          <a:xfrm>
            <a:off x="5966240" y="6486710"/>
            <a:ext cx="253274" cy="241092"/>
          </a:xfrm>
          <a:prstGeom prst="rect">
            <a:avLst/>
          </a:prstGeom>
          <a:ln w="12700">
            <a:miter lim="400000"/>
          </a:ln>
        </p:spPr>
        <p:txBody>
          <a:bodyPr wrap="none" lIns="50800" tIns="50800" rIns="50800" bIns="50800" anchor="b">
            <a:spAutoFit/>
          </a:bodyPr>
          <a:lstStyle>
            <a:lvl1pPr algn="ctr" defTabSz="292097">
              <a:lnSpc>
                <a:spcPct val="100000"/>
              </a:lnSpc>
              <a:spcBef>
                <a:spcPts val="0"/>
              </a:spcBef>
              <a:defRPr sz="900"/>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86" r:id="rId1"/>
    <p:sldLayoutId id="2147483726" r:id="rId2"/>
    <p:sldLayoutId id="2147483679" r:id="rId3"/>
    <p:sldLayoutId id="2147483678" r:id="rId4"/>
    <p:sldLayoutId id="2147483680" r:id="rId5"/>
    <p:sldLayoutId id="2147483682" r:id="rId6"/>
    <p:sldLayoutId id="2147483683" r:id="rId7"/>
    <p:sldLayoutId id="2147483684" r:id="rId8"/>
    <p:sldLayoutId id="2147483685" r:id="rId9"/>
    <p:sldLayoutId id="2147483687" r:id="rId10"/>
    <p:sldLayoutId id="2147483695" r:id="rId11"/>
  </p:sldLayoutIdLst>
  <p:transition spd="med"/>
  <p:txStyles>
    <p:titleStyle>
      <a:lvl1pPr marL="0" marR="0" indent="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1pPr>
      <a:lvl2pPr marL="0" marR="0" indent="22859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2pPr>
      <a:lvl3pPr marL="0" marR="0" indent="457194"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3pPr>
      <a:lvl4pPr marL="0" marR="0" indent="685791"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4pPr>
      <a:lvl5pPr marL="0" marR="0" indent="914389"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5pPr>
      <a:lvl6pPr marL="0" marR="0" indent="1142986"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6pPr>
      <a:lvl7pPr marL="0" marR="0" indent="1371583"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7pPr>
      <a:lvl8pPr marL="0" marR="0" indent="160018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8pPr>
      <a:lvl9pPr marL="0" marR="0" indent="182877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9pPr>
    </p:titleStyle>
    <p:bodyStyle>
      <a:lvl1pPr marL="30479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1pPr>
      <a:lvl2pPr marL="60959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2pPr>
      <a:lvl3pPr marL="914389"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3pPr>
      <a:lvl4pPr marL="1219184"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4pPr>
      <a:lvl5pPr marL="1523981"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5pPr>
      <a:lvl6pPr marL="1828777"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57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370"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16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p:bodyStyle>
    <p:otherStyle>
      <a:lvl1pPr marL="0" marR="0" indent="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1pPr>
      <a:lvl2pPr marL="0" marR="0" indent="22859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2pPr>
      <a:lvl3pPr marL="0" marR="0" indent="457194"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3pPr>
      <a:lvl4pPr marL="0" marR="0" indent="685791"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4pPr>
      <a:lvl5pPr marL="0" marR="0" indent="914389"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5pPr>
      <a:lvl6pPr marL="0" marR="0" indent="1142986"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6pPr>
      <a:lvl7pPr marL="0" marR="0" indent="1371583"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7pPr>
      <a:lvl8pPr marL="0" marR="0" indent="160018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8pPr>
      <a:lvl9pPr marL="0" marR="0" indent="182877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705908" y="449281"/>
            <a:ext cx="6474054" cy="215444"/>
          </a:xfrm>
          <a:prstGeom prst="rect">
            <a:avLst/>
          </a:prstGeom>
        </p:spPr>
        <p:txBody>
          <a:bodyPr wrap="square" lIns="0" tIns="0" rIns="0" bIns="0">
            <a:spAutoFit/>
          </a:bodyPr>
          <a:lstStyle>
            <a:lvl1pPr>
              <a:defRPr sz="1400" b="0" i="1">
                <a:solidFill>
                  <a:srgbClr val="FD001F"/>
                </a:solidFill>
                <a:latin typeface="Calibri"/>
                <a:cs typeface="Calibri"/>
              </a:defRPr>
            </a:lvl1pPr>
          </a:lstStyle>
          <a:p>
            <a:endParaRPr/>
          </a:p>
        </p:txBody>
      </p:sp>
      <p:sp>
        <p:nvSpPr>
          <p:cNvPr id="3" name="Holder 3"/>
          <p:cNvSpPr>
            <a:spLocks noGrp="1"/>
          </p:cNvSpPr>
          <p:nvPr>
            <p:ph type="body" idx="1"/>
          </p:nvPr>
        </p:nvSpPr>
        <p:spPr>
          <a:xfrm>
            <a:off x="705907" y="1264077"/>
            <a:ext cx="5343989" cy="130805"/>
          </a:xfrm>
          <a:prstGeom prst="rect">
            <a:avLst/>
          </a:prstGeom>
        </p:spPr>
        <p:txBody>
          <a:bodyPr wrap="square" lIns="0" tIns="0" rIns="0" bIns="0">
            <a:spAutoFit/>
          </a:bodyPr>
          <a:lstStyle>
            <a:lvl1pPr>
              <a:defRPr sz="850" b="0" i="0">
                <a:solidFill>
                  <a:schemeClr val="tx1"/>
                </a:solidFill>
                <a:latin typeface="Arial"/>
                <a:cs typeface="Arial"/>
              </a:defRPr>
            </a:lvl1pPr>
          </a:lstStyle>
          <a:p>
            <a:endParaRPr/>
          </a:p>
        </p:txBody>
      </p:sp>
      <p:sp>
        <p:nvSpPr>
          <p:cNvPr id="4" name="Holder 4"/>
          <p:cNvSpPr>
            <a:spLocks noGrp="1"/>
          </p:cNvSpPr>
          <p:nvPr>
            <p:ph type="ftr" sz="quarter" idx="5"/>
          </p:nvPr>
        </p:nvSpPr>
        <p:spPr>
          <a:xfrm>
            <a:off x="8842375" y="6355949"/>
            <a:ext cx="2650479" cy="179536"/>
          </a:xfrm>
          <a:prstGeom prst="rect">
            <a:avLst/>
          </a:prstGeom>
        </p:spPr>
        <p:txBody>
          <a:bodyPr wrap="square" lIns="0" tIns="0" rIns="0" bIns="0">
            <a:spAutoFit/>
          </a:bodyPr>
          <a:lstStyle>
            <a:lvl1pPr>
              <a:defRPr sz="1286" b="0" i="1">
                <a:solidFill>
                  <a:schemeClr val="tx1"/>
                </a:solidFill>
                <a:latin typeface="Calibri"/>
                <a:cs typeface="Calibri"/>
              </a:defRPr>
            </a:lvl1pPr>
          </a:lstStyle>
          <a:p>
            <a:pPr marL="16328">
              <a:lnSpc>
                <a:spcPts val="1408"/>
              </a:lnSpc>
            </a:pPr>
            <a:r>
              <a:rPr lang="fr-FR"/>
              <a:t>Notions de base du GPS </a:t>
            </a:r>
            <a:r>
              <a:rPr lang="fr-FR" spc="-13"/>
              <a:t>-1.0.0fr</a:t>
            </a:r>
            <a:endParaRPr lang="fr-FR" spc="-13" dirty="0"/>
          </a:p>
        </p:txBody>
      </p:sp>
      <p:sp>
        <p:nvSpPr>
          <p:cNvPr id="5" name="Holder 5"/>
          <p:cNvSpPr>
            <a:spLocks noGrp="1"/>
          </p:cNvSpPr>
          <p:nvPr>
            <p:ph type="dt" sz="half" idx="6"/>
          </p:nvPr>
        </p:nvSpPr>
        <p:spPr>
          <a:xfrm>
            <a:off x="609601" y="6377940"/>
            <a:ext cx="2804160" cy="342900"/>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5/10/2026</a:t>
            </a:fld>
            <a:endParaRPr lang="en-US"/>
          </a:p>
        </p:txBody>
      </p:sp>
      <p:sp>
        <p:nvSpPr>
          <p:cNvPr id="6" name="Holder 6"/>
          <p:cNvSpPr>
            <a:spLocks noGrp="1"/>
          </p:cNvSpPr>
          <p:nvPr>
            <p:ph type="sldNum" sz="quarter" idx="7"/>
          </p:nvPr>
        </p:nvSpPr>
        <p:spPr>
          <a:xfrm>
            <a:off x="5902361" y="6317876"/>
            <a:ext cx="405717" cy="205184"/>
          </a:xfrm>
          <a:prstGeom prst="rect">
            <a:avLst/>
          </a:prstGeom>
        </p:spPr>
        <p:txBody>
          <a:bodyPr wrap="square" lIns="0" tIns="0" rIns="0" bIns="0">
            <a:spAutoFit/>
          </a:bodyPr>
          <a:lstStyle>
            <a:lvl1pPr>
              <a:defRPr sz="1543" b="0" i="0">
                <a:solidFill>
                  <a:schemeClr val="bg1"/>
                </a:solidFill>
                <a:latin typeface="Arial"/>
                <a:cs typeface="Arial"/>
              </a:defRPr>
            </a:lvl1pPr>
          </a:lstStyle>
          <a:p>
            <a:pPr marL="103685">
              <a:lnSpc>
                <a:spcPts val="1633"/>
              </a:lnSpc>
            </a:pPr>
            <a:fld id="{81D60167-4931-47E6-BA6A-407CBD079E47}" type="slidenum">
              <a:rPr lang="en-AT" spc="-64" smtClean="0"/>
              <a:t>‹#›</a:t>
            </a:fld>
            <a:endParaRPr lang="en-AT" spc="-64" dirty="0"/>
          </a:p>
        </p:txBody>
      </p:sp>
    </p:spTree>
    <p:extLst>
      <p:ext uri="{BB962C8B-B14F-4D97-AF65-F5344CB8AC3E}">
        <p14:creationId xmlns:p14="http://schemas.microsoft.com/office/powerpoint/2010/main" val="3340033158"/>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93" r:id="rId4"/>
    <p:sldLayoutId id="2147483694" r:id="rId5"/>
  </p:sldLayoutIdLst>
  <p:txStyles>
    <p:titleStyle>
      <a:lvl1pPr>
        <a:defRPr>
          <a:latin typeface="+mj-lt"/>
          <a:ea typeface="+mj-ea"/>
          <a:cs typeface="+mj-cs"/>
        </a:defRPr>
      </a:lvl1pPr>
    </p:titleStyle>
    <p:bodyStyle>
      <a:lvl1pPr marL="0">
        <a:defRPr>
          <a:latin typeface="+mn-lt"/>
          <a:ea typeface="+mn-ea"/>
          <a:cs typeface="+mn-cs"/>
        </a:defRPr>
      </a:lvl1pPr>
      <a:lvl2pPr marL="587822">
        <a:defRPr>
          <a:latin typeface="+mn-lt"/>
          <a:ea typeface="+mn-ea"/>
          <a:cs typeface="+mn-cs"/>
        </a:defRPr>
      </a:lvl2pPr>
      <a:lvl3pPr marL="1175644">
        <a:defRPr>
          <a:latin typeface="+mn-lt"/>
          <a:ea typeface="+mn-ea"/>
          <a:cs typeface="+mn-cs"/>
        </a:defRPr>
      </a:lvl3pPr>
      <a:lvl4pPr marL="1763466">
        <a:defRPr>
          <a:latin typeface="+mn-lt"/>
          <a:ea typeface="+mn-ea"/>
          <a:cs typeface="+mn-cs"/>
        </a:defRPr>
      </a:lvl4pPr>
      <a:lvl5pPr marL="2351288">
        <a:defRPr>
          <a:latin typeface="+mn-lt"/>
          <a:ea typeface="+mn-ea"/>
          <a:cs typeface="+mn-cs"/>
        </a:defRPr>
      </a:lvl5pPr>
      <a:lvl6pPr marL="2939110">
        <a:defRPr>
          <a:latin typeface="+mn-lt"/>
          <a:ea typeface="+mn-ea"/>
          <a:cs typeface="+mn-cs"/>
        </a:defRPr>
      </a:lvl6pPr>
      <a:lvl7pPr marL="3526932">
        <a:defRPr>
          <a:latin typeface="+mn-lt"/>
          <a:ea typeface="+mn-ea"/>
          <a:cs typeface="+mn-cs"/>
        </a:defRPr>
      </a:lvl7pPr>
      <a:lvl8pPr marL="4114754">
        <a:defRPr>
          <a:latin typeface="+mn-lt"/>
          <a:ea typeface="+mn-ea"/>
          <a:cs typeface="+mn-cs"/>
        </a:defRPr>
      </a:lvl8pPr>
      <a:lvl9pPr marL="4702576">
        <a:defRPr>
          <a:latin typeface="+mn-lt"/>
          <a:ea typeface="+mn-ea"/>
          <a:cs typeface="+mn-cs"/>
        </a:defRPr>
      </a:lvl9pPr>
    </p:bodyStyle>
    <p:otherStyle>
      <a:lvl1pPr marL="0">
        <a:defRPr>
          <a:latin typeface="+mn-lt"/>
          <a:ea typeface="+mn-ea"/>
          <a:cs typeface="+mn-cs"/>
        </a:defRPr>
      </a:lvl1pPr>
      <a:lvl2pPr marL="587822">
        <a:defRPr>
          <a:latin typeface="+mn-lt"/>
          <a:ea typeface="+mn-ea"/>
          <a:cs typeface="+mn-cs"/>
        </a:defRPr>
      </a:lvl2pPr>
      <a:lvl3pPr marL="1175644">
        <a:defRPr>
          <a:latin typeface="+mn-lt"/>
          <a:ea typeface="+mn-ea"/>
          <a:cs typeface="+mn-cs"/>
        </a:defRPr>
      </a:lvl3pPr>
      <a:lvl4pPr marL="1763466">
        <a:defRPr>
          <a:latin typeface="+mn-lt"/>
          <a:ea typeface="+mn-ea"/>
          <a:cs typeface="+mn-cs"/>
        </a:defRPr>
      </a:lvl4pPr>
      <a:lvl5pPr marL="2351288">
        <a:defRPr>
          <a:latin typeface="+mn-lt"/>
          <a:ea typeface="+mn-ea"/>
          <a:cs typeface="+mn-cs"/>
        </a:defRPr>
      </a:lvl5pPr>
      <a:lvl6pPr marL="2939110">
        <a:defRPr>
          <a:latin typeface="+mn-lt"/>
          <a:ea typeface="+mn-ea"/>
          <a:cs typeface="+mn-cs"/>
        </a:defRPr>
      </a:lvl6pPr>
      <a:lvl7pPr marL="3526932">
        <a:defRPr>
          <a:latin typeface="+mn-lt"/>
          <a:ea typeface="+mn-ea"/>
          <a:cs typeface="+mn-cs"/>
        </a:defRPr>
      </a:lvl7pPr>
      <a:lvl8pPr marL="4114754">
        <a:defRPr>
          <a:latin typeface="+mn-lt"/>
          <a:ea typeface="+mn-ea"/>
          <a:cs typeface="+mn-cs"/>
        </a:defRPr>
      </a:lvl8pPr>
      <a:lvl9pPr marL="4702576">
        <a:defRPr>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705908" y="449281"/>
            <a:ext cx="6474054" cy="215444"/>
          </a:xfrm>
          <a:prstGeom prst="rect">
            <a:avLst/>
          </a:prstGeom>
        </p:spPr>
        <p:txBody>
          <a:bodyPr wrap="square" lIns="0" tIns="0" rIns="0" bIns="0">
            <a:spAutoFit/>
          </a:bodyPr>
          <a:lstStyle>
            <a:lvl1pPr>
              <a:defRPr sz="1400" b="0" i="1">
                <a:solidFill>
                  <a:srgbClr val="FD001F"/>
                </a:solidFill>
                <a:latin typeface="Calibri"/>
                <a:cs typeface="Calibri"/>
              </a:defRPr>
            </a:lvl1pPr>
          </a:lstStyle>
          <a:p>
            <a:endParaRPr/>
          </a:p>
        </p:txBody>
      </p:sp>
      <p:sp>
        <p:nvSpPr>
          <p:cNvPr id="3" name="Holder 3"/>
          <p:cNvSpPr>
            <a:spLocks noGrp="1"/>
          </p:cNvSpPr>
          <p:nvPr>
            <p:ph type="body" idx="1"/>
          </p:nvPr>
        </p:nvSpPr>
        <p:spPr>
          <a:xfrm>
            <a:off x="705907" y="1264077"/>
            <a:ext cx="5343989" cy="130805"/>
          </a:xfrm>
          <a:prstGeom prst="rect">
            <a:avLst/>
          </a:prstGeom>
        </p:spPr>
        <p:txBody>
          <a:bodyPr wrap="square" lIns="0" tIns="0" rIns="0" bIns="0">
            <a:spAutoFit/>
          </a:bodyPr>
          <a:lstStyle>
            <a:lvl1pPr>
              <a:defRPr sz="850" b="0" i="0">
                <a:solidFill>
                  <a:schemeClr val="tx1"/>
                </a:solidFill>
                <a:latin typeface="Arial"/>
                <a:cs typeface="Arial"/>
              </a:defRPr>
            </a:lvl1pPr>
          </a:lstStyle>
          <a:p>
            <a:endParaRPr/>
          </a:p>
        </p:txBody>
      </p:sp>
      <p:sp>
        <p:nvSpPr>
          <p:cNvPr id="4" name="Holder 4"/>
          <p:cNvSpPr>
            <a:spLocks noGrp="1"/>
          </p:cNvSpPr>
          <p:nvPr>
            <p:ph type="ftr" sz="quarter" idx="5"/>
          </p:nvPr>
        </p:nvSpPr>
        <p:spPr>
          <a:xfrm>
            <a:off x="8842375" y="6355949"/>
            <a:ext cx="2650479" cy="179536"/>
          </a:xfrm>
          <a:prstGeom prst="rect">
            <a:avLst/>
          </a:prstGeom>
        </p:spPr>
        <p:txBody>
          <a:bodyPr wrap="square" lIns="0" tIns="0" rIns="0" bIns="0">
            <a:spAutoFit/>
          </a:bodyPr>
          <a:lstStyle>
            <a:lvl1pPr>
              <a:defRPr sz="1286" b="0" i="1">
                <a:solidFill>
                  <a:schemeClr val="tx1"/>
                </a:solidFill>
                <a:latin typeface="Calibri"/>
                <a:cs typeface="Calibri"/>
              </a:defRPr>
            </a:lvl1pPr>
          </a:lstStyle>
          <a:p>
            <a:pPr marL="16328">
              <a:lnSpc>
                <a:spcPts val="1408"/>
              </a:lnSpc>
            </a:pPr>
            <a:r>
              <a:rPr lang="fr-FR"/>
              <a:t>Notions de base du GPS </a:t>
            </a:r>
            <a:r>
              <a:rPr lang="fr-FR" spc="-13"/>
              <a:t>-1.0.0fr</a:t>
            </a:r>
            <a:endParaRPr lang="fr-FR" spc="-13" dirty="0"/>
          </a:p>
        </p:txBody>
      </p:sp>
      <p:sp>
        <p:nvSpPr>
          <p:cNvPr id="5" name="Holder 5"/>
          <p:cNvSpPr>
            <a:spLocks noGrp="1"/>
          </p:cNvSpPr>
          <p:nvPr>
            <p:ph type="dt" sz="half" idx="6"/>
          </p:nvPr>
        </p:nvSpPr>
        <p:spPr>
          <a:xfrm>
            <a:off x="609601" y="6377940"/>
            <a:ext cx="2804160" cy="342900"/>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5/10/2026</a:t>
            </a:fld>
            <a:endParaRPr lang="en-US"/>
          </a:p>
        </p:txBody>
      </p:sp>
      <p:sp>
        <p:nvSpPr>
          <p:cNvPr id="6" name="Holder 6"/>
          <p:cNvSpPr>
            <a:spLocks noGrp="1"/>
          </p:cNvSpPr>
          <p:nvPr>
            <p:ph type="sldNum" sz="quarter" idx="7"/>
          </p:nvPr>
        </p:nvSpPr>
        <p:spPr>
          <a:xfrm>
            <a:off x="5902361" y="6317876"/>
            <a:ext cx="405717" cy="205184"/>
          </a:xfrm>
          <a:prstGeom prst="rect">
            <a:avLst/>
          </a:prstGeom>
        </p:spPr>
        <p:txBody>
          <a:bodyPr wrap="square" lIns="0" tIns="0" rIns="0" bIns="0">
            <a:spAutoFit/>
          </a:bodyPr>
          <a:lstStyle>
            <a:lvl1pPr>
              <a:defRPr sz="1543" b="0" i="0">
                <a:solidFill>
                  <a:schemeClr val="bg1"/>
                </a:solidFill>
                <a:latin typeface="Arial"/>
                <a:cs typeface="Arial"/>
              </a:defRPr>
            </a:lvl1pPr>
          </a:lstStyle>
          <a:p>
            <a:pPr marL="103685">
              <a:lnSpc>
                <a:spcPts val="1633"/>
              </a:lnSpc>
            </a:pPr>
            <a:fld id="{81D60167-4931-47E6-BA6A-407CBD079E47}" type="slidenum">
              <a:rPr lang="en-AT" spc="-64" smtClean="0"/>
              <a:t>‹#›</a:t>
            </a:fld>
            <a:endParaRPr lang="en-AT" spc="-64" dirty="0"/>
          </a:p>
        </p:txBody>
      </p:sp>
    </p:spTree>
    <p:extLst>
      <p:ext uri="{BB962C8B-B14F-4D97-AF65-F5344CB8AC3E}">
        <p14:creationId xmlns:p14="http://schemas.microsoft.com/office/powerpoint/2010/main" val="746778648"/>
      </p:ext>
    </p:extLst>
  </p:cSld>
  <p:clrMap bg1="lt1" tx1="dk1" bg2="lt2" tx2="dk2" accent1="accent1" accent2="accent2" accent3="accent3" accent4="accent4" accent5="accent5" accent6="accent6" hlink="hlink" folHlink="folHlink"/>
  <p:sldLayoutIdLst>
    <p:sldLayoutId id="2147483698" r:id="rId1"/>
    <p:sldLayoutId id="2147483699" r:id="rId2"/>
    <p:sldLayoutId id="2147483700" r:id="rId3"/>
    <p:sldLayoutId id="2147483701" r:id="rId4"/>
    <p:sldLayoutId id="2147483702" r:id="rId5"/>
  </p:sldLayoutIdLst>
  <p:txStyles>
    <p:titleStyle>
      <a:lvl1pPr>
        <a:defRPr>
          <a:latin typeface="+mj-lt"/>
          <a:ea typeface="+mj-ea"/>
          <a:cs typeface="+mj-cs"/>
        </a:defRPr>
      </a:lvl1pPr>
    </p:titleStyle>
    <p:bodyStyle>
      <a:lvl1pPr marL="0">
        <a:defRPr>
          <a:latin typeface="+mn-lt"/>
          <a:ea typeface="+mn-ea"/>
          <a:cs typeface="+mn-cs"/>
        </a:defRPr>
      </a:lvl1pPr>
      <a:lvl2pPr marL="587822">
        <a:defRPr>
          <a:latin typeface="+mn-lt"/>
          <a:ea typeface="+mn-ea"/>
          <a:cs typeface="+mn-cs"/>
        </a:defRPr>
      </a:lvl2pPr>
      <a:lvl3pPr marL="1175644">
        <a:defRPr>
          <a:latin typeface="+mn-lt"/>
          <a:ea typeface="+mn-ea"/>
          <a:cs typeface="+mn-cs"/>
        </a:defRPr>
      </a:lvl3pPr>
      <a:lvl4pPr marL="1763466">
        <a:defRPr>
          <a:latin typeface="+mn-lt"/>
          <a:ea typeface="+mn-ea"/>
          <a:cs typeface="+mn-cs"/>
        </a:defRPr>
      </a:lvl4pPr>
      <a:lvl5pPr marL="2351288">
        <a:defRPr>
          <a:latin typeface="+mn-lt"/>
          <a:ea typeface="+mn-ea"/>
          <a:cs typeface="+mn-cs"/>
        </a:defRPr>
      </a:lvl5pPr>
      <a:lvl6pPr marL="2939110">
        <a:defRPr>
          <a:latin typeface="+mn-lt"/>
          <a:ea typeface="+mn-ea"/>
          <a:cs typeface="+mn-cs"/>
        </a:defRPr>
      </a:lvl6pPr>
      <a:lvl7pPr marL="3526932">
        <a:defRPr>
          <a:latin typeface="+mn-lt"/>
          <a:ea typeface="+mn-ea"/>
          <a:cs typeface="+mn-cs"/>
        </a:defRPr>
      </a:lvl7pPr>
      <a:lvl8pPr marL="4114754">
        <a:defRPr>
          <a:latin typeface="+mn-lt"/>
          <a:ea typeface="+mn-ea"/>
          <a:cs typeface="+mn-cs"/>
        </a:defRPr>
      </a:lvl8pPr>
      <a:lvl9pPr marL="4702576">
        <a:defRPr>
          <a:latin typeface="+mn-lt"/>
          <a:ea typeface="+mn-ea"/>
          <a:cs typeface="+mn-cs"/>
        </a:defRPr>
      </a:lvl9pPr>
    </p:bodyStyle>
    <p:otherStyle>
      <a:lvl1pPr marL="0">
        <a:defRPr>
          <a:latin typeface="+mn-lt"/>
          <a:ea typeface="+mn-ea"/>
          <a:cs typeface="+mn-cs"/>
        </a:defRPr>
      </a:lvl1pPr>
      <a:lvl2pPr marL="587822">
        <a:defRPr>
          <a:latin typeface="+mn-lt"/>
          <a:ea typeface="+mn-ea"/>
          <a:cs typeface="+mn-cs"/>
        </a:defRPr>
      </a:lvl2pPr>
      <a:lvl3pPr marL="1175644">
        <a:defRPr>
          <a:latin typeface="+mn-lt"/>
          <a:ea typeface="+mn-ea"/>
          <a:cs typeface="+mn-cs"/>
        </a:defRPr>
      </a:lvl3pPr>
      <a:lvl4pPr marL="1763466">
        <a:defRPr>
          <a:latin typeface="+mn-lt"/>
          <a:ea typeface="+mn-ea"/>
          <a:cs typeface="+mn-cs"/>
        </a:defRPr>
      </a:lvl4pPr>
      <a:lvl5pPr marL="2351288">
        <a:defRPr>
          <a:latin typeface="+mn-lt"/>
          <a:ea typeface="+mn-ea"/>
          <a:cs typeface="+mn-cs"/>
        </a:defRPr>
      </a:lvl5pPr>
      <a:lvl6pPr marL="2939110">
        <a:defRPr>
          <a:latin typeface="+mn-lt"/>
          <a:ea typeface="+mn-ea"/>
          <a:cs typeface="+mn-cs"/>
        </a:defRPr>
      </a:lvl6pPr>
      <a:lvl7pPr marL="3526932">
        <a:defRPr>
          <a:latin typeface="+mn-lt"/>
          <a:ea typeface="+mn-ea"/>
          <a:cs typeface="+mn-cs"/>
        </a:defRPr>
      </a:lvl7pPr>
      <a:lvl8pPr marL="4114754">
        <a:defRPr>
          <a:latin typeface="+mn-lt"/>
          <a:ea typeface="+mn-ea"/>
          <a:cs typeface="+mn-cs"/>
        </a:defRPr>
      </a:lvl8pPr>
      <a:lvl9pPr marL="4702576">
        <a:defRPr>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lide Title"/>
          <p:cNvSpPr txBox="1">
            <a:spLocks noGrp="1"/>
          </p:cNvSpPr>
          <p:nvPr>
            <p:ph type="title" hasCustomPrompt="1"/>
          </p:nvPr>
        </p:nvSpPr>
        <p:spPr>
          <a:xfrm>
            <a:off x="603253" y="539751"/>
            <a:ext cx="10985500" cy="716581"/>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p14="http://schemas.microsoft.com/office/powerpoint/2010/main" xmlns="" val="1"/>
            </a:ext>
          </a:extLst>
        </p:spPr>
        <p:txBody>
          <a:bodyPr lIns="50800" tIns="50800" rIns="50800" bIns="50800">
            <a:normAutofit/>
          </a:bodyPr>
          <a:lstStyle/>
          <a:p>
            <a:r>
              <a:t>Titre de la diapositive</a:t>
            </a:r>
          </a:p>
        </p:txBody>
      </p:sp>
      <p:sp>
        <p:nvSpPr>
          <p:cNvPr id="3" name="Body Level One…"/>
          <p:cNvSpPr txBox="1">
            <a:spLocks noGrp="1"/>
          </p:cNvSpPr>
          <p:nvPr>
            <p:ph type="body" idx="1" hasCustomPrompt="1"/>
          </p:nvPr>
        </p:nvSpPr>
        <p:spPr>
          <a:xfrm>
            <a:off x="603253" y="2124254"/>
            <a:ext cx="10985500" cy="4128007"/>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p14="http://schemas.microsoft.com/office/powerpoint/2010/main" xmlns="" val="1"/>
            </a:ext>
          </a:extLst>
        </p:spPr>
        <p:txBody>
          <a:bodyPr lIns="50800" tIns="50800" rIns="50800" bIns="50800">
            <a:normAutofit/>
          </a:bodyPr>
          <a:lstStyle/>
          <a:p>
            <a:r>
              <a:t>Texte de la puce de la diapositive</a:t>
            </a:r>
          </a:p>
          <a:p>
            <a:pPr lvl="1"/>
            <a:endParaRPr/>
          </a:p>
          <a:p>
            <a:pPr lvl="2"/>
            <a:endParaRPr/>
          </a:p>
          <a:p>
            <a:pPr lvl="3"/>
            <a:endParaRPr/>
          </a:p>
          <a:p>
            <a:pPr lvl="4"/>
            <a:endParaRPr/>
          </a:p>
        </p:txBody>
      </p:sp>
      <p:sp>
        <p:nvSpPr>
          <p:cNvPr id="4" name="Slide Number"/>
          <p:cNvSpPr txBox="1">
            <a:spLocks noGrp="1"/>
          </p:cNvSpPr>
          <p:nvPr>
            <p:ph type="sldNum" sz="quarter" idx="2"/>
          </p:nvPr>
        </p:nvSpPr>
        <p:spPr>
          <a:xfrm>
            <a:off x="5966240" y="6486710"/>
            <a:ext cx="253274" cy="241092"/>
          </a:xfrm>
          <a:prstGeom prst="rect">
            <a:avLst/>
          </a:prstGeom>
          <a:ln w="12700">
            <a:miter lim="400000"/>
          </a:ln>
        </p:spPr>
        <p:txBody>
          <a:bodyPr wrap="none" lIns="50800" tIns="50800" rIns="50800" bIns="50800" anchor="b">
            <a:spAutoFit/>
          </a:bodyPr>
          <a:lstStyle>
            <a:lvl1pPr algn="ctr" defTabSz="292097">
              <a:lnSpc>
                <a:spcPct val="100000"/>
              </a:lnSpc>
              <a:spcBef>
                <a:spcPts val="0"/>
              </a:spcBef>
              <a:defRPr sz="900"/>
            </a:lvl1pPr>
          </a:lstStyle>
          <a:p>
            <a:fld id="{86CB4B4D-7CA3-9044-876B-883B54F8677D}" type="slidenum">
              <a:t>‹#›</a:t>
            </a:fld>
            <a:endParaRPr/>
          </a:p>
        </p:txBody>
      </p:sp>
    </p:spTree>
    <p:extLst>
      <p:ext uri="{BB962C8B-B14F-4D97-AF65-F5344CB8AC3E}">
        <p14:creationId xmlns:p14="http://schemas.microsoft.com/office/powerpoint/2010/main" val="3351632718"/>
      </p:ext>
    </p:extLst>
  </p:cSld>
  <p:clrMap bg1="lt1" tx1="dk1" bg2="lt2" tx2="dk2" accent1="accent1" accent2="accent2" accent3="accent3" accent4="accent4" accent5="accent5" accent6="accent6" hlink="hlink" folHlink="folHlink"/>
  <p:sldLayoutIdLst>
    <p:sldLayoutId id="2147483704" r:id="rId1"/>
    <p:sldLayoutId id="2147483705" r:id="rId2"/>
    <p:sldLayoutId id="2147483706" r:id="rId3"/>
    <p:sldLayoutId id="2147483707" r:id="rId4"/>
    <p:sldLayoutId id="2147483708" r:id="rId5"/>
    <p:sldLayoutId id="2147483709" r:id="rId6"/>
    <p:sldLayoutId id="2147483710" r:id="rId7"/>
    <p:sldLayoutId id="2147483711" r:id="rId8"/>
    <p:sldLayoutId id="2147483712" r:id="rId9"/>
    <p:sldLayoutId id="2147483713" r:id="rId10"/>
  </p:sldLayoutIdLst>
  <p:transition spd="med"/>
  <p:txStyles>
    <p:titleStyle>
      <a:lvl1pPr marL="0" marR="0" indent="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1pPr>
      <a:lvl2pPr marL="0" marR="0" indent="22859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2pPr>
      <a:lvl3pPr marL="0" marR="0" indent="457194"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3pPr>
      <a:lvl4pPr marL="0" marR="0" indent="685791"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4pPr>
      <a:lvl5pPr marL="0" marR="0" indent="914389"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5pPr>
      <a:lvl6pPr marL="0" marR="0" indent="1142986"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6pPr>
      <a:lvl7pPr marL="0" marR="0" indent="1371583"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7pPr>
      <a:lvl8pPr marL="0" marR="0" indent="160018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8pPr>
      <a:lvl9pPr marL="0" marR="0" indent="182877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9pPr>
    </p:titleStyle>
    <p:bodyStyle>
      <a:lvl1pPr marL="30479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1pPr>
      <a:lvl2pPr marL="60959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2pPr>
      <a:lvl3pPr marL="914389"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3pPr>
      <a:lvl4pPr marL="1219184"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4pPr>
      <a:lvl5pPr marL="1523981"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5pPr>
      <a:lvl6pPr marL="1828777"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57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370"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16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p:bodyStyle>
    <p:otherStyle>
      <a:lvl1pPr marL="0" marR="0" indent="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1pPr>
      <a:lvl2pPr marL="0" marR="0" indent="22859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2pPr>
      <a:lvl3pPr marL="0" marR="0" indent="457194"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3pPr>
      <a:lvl4pPr marL="0" marR="0" indent="685791"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4pPr>
      <a:lvl5pPr marL="0" marR="0" indent="914389"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5pPr>
      <a:lvl6pPr marL="0" marR="0" indent="1142986"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6pPr>
      <a:lvl7pPr marL="0" marR="0" indent="1371583"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7pPr>
      <a:lvl8pPr marL="0" marR="0" indent="160018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8pPr>
      <a:lvl9pPr marL="0" marR="0" indent="182877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705908" y="449281"/>
            <a:ext cx="6474054" cy="215444"/>
          </a:xfrm>
          <a:prstGeom prst="rect">
            <a:avLst/>
          </a:prstGeom>
        </p:spPr>
        <p:txBody>
          <a:bodyPr wrap="square" lIns="0" tIns="0" rIns="0" bIns="0">
            <a:spAutoFit/>
          </a:bodyPr>
          <a:lstStyle>
            <a:lvl1pPr>
              <a:defRPr sz="1400" b="0" i="1">
                <a:solidFill>
                  <a:srgbClr val="FD001F"/>
                </a:solidFill>
                <a:latin typeface="Calibri"/>
                <a:cs typeface="Calibri"/>
              </a:defRPr>
            </a:lvl1pPr>
          </a:lstStyle>
          <a:p>
            <a:endParaRPr/>
          </a:p>
        </p:txBody>
      </p:sp>
      <p:sp>
        <p:nvSpPr>
          <p:cNvPr id="3" name="Holder 3"/>
          <p:cNvSpPr>
            <a:spLocks noGrp="1"/>
          </p:cNvSpPr>
          <p:nvPr>
            <p:ph type="body" idx="1"/>
          </p:nvPr>
        </p:nvSpPr>
        <p:spPr>
          <a:xfrm>
            <a:off x="705907" y="1264077"/>
            <a:ext cx="5343989" cy="130805"/>
          </a:xfrm>
          <a:prstGeom prst="rect">
            <a:avLst/>
          </a:prstGeom>
        </p:spPr>
        <p:txBody>
          <a:bodyPr wrap="square" lIns="0" tIns="0" rIns="0" bIns="0">
            <a:spAutoFit/>
          </a:bodyPr>
          <a:lstStyle>
            <a:lvl1pPr>
              <a:defRPr sz="850" b="0" i="0">
                <a:solidFill>
                  <a:schemeClr val="tx1"/>
                </a:solidFill>
                <a:latin typeface="Arial"/>
                <a:cs typeface="Arial"/>
              </a:defRPr>
            </a:lvl1pPr>
          </a:lstStyle>
          <a:p>
            <a:endParaRPr/>
          </a:p>
        </p:txBody>
      </p:sp>
      <p:sp>
        <p:nvSpPr>
          <p:cNvPr id="4" name="Holder 4"/>
          <p:cNvSpPr>
            <a:spLocks noGrp="1"/>
          </p:cNvSpPr>
          <p:nvPr>
            <p:ph type="ftr" sz="quarter" idx="5"/>
          </p:nvPr>
        </p:nvSpPr>
        <p:spPr>
          <a:xfrm>
            <a:off x="8842375" y="6355949"/>
            <a:ext cx="2650479" cy="179536"/>
          </a:xfrm>
          <a:prstGeom prst="rect">
            <a:avLst/>
          </a:prstGeom>
        </p:spPr>
        <p:txBody>
          <a:bodyPr wrap="square" lIns="0" tIns="0" rIns="0" bIns="0">
            <a:spAutoFit/>
          </a:bodyPr>
          <a:lstStyle>
            <a:lvl1pPr>
              <a:defRPr sz="1286" b="0" i="1">
                <a:solidFill>
                  <a:schemeClr val="tx1"/>
                </a:solidFill>
                <a:latin typeface="Calibri"/>
                <a:cs typeface="Calibri"/>
              </a:defRPr>
            </a:lvl1pPr>
          </a:lstStyle>
          <a:p>
            <a:pPr marL="16328">
              <a:lnSpc>
                <a:spcPts val="1408"/>
              </a:lnSpc>
            </a:pPr>
            <a:r>
              <a:rPr lang="fr-FR"/>
              <a:t>Notions de base du GPS </a:t>
            </a:r>
            <a:r>
              <a:rPr lang="fr-FR" spc="-13"/>
              <a:t>-1.0.0fr</a:t>
            </a:r>
            <a:endParaRPr lang="fr-FR" spc="-13" dirty="0"/>
          </a:p>
        </p:txBody>
      </p:sp>
      <p:sp>
        <p:nvSpPr>
          <p:cNvPr id="5" name="Holder 5"/>
          <p:cNvSpPr>
            <a:spLocks noGrp="1"/>
          </p:cNvSpPr>
          <p:nvPr>
            <p:ph type="dt" sz="half" idx="6"/>
          </p:nvPr>
        </p:nvSpPr>
        <p:spPr>
          <a:xfrm>
            <a:off x="609601" y="6377940"/>
            <a:ext cx="2804160" cy="342900"/>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5/10/2026</a:t>
            </a:fld>
            <a:endParaRPr lang="en-US"/>
          </a:p>
        </p:txBody>
      </p:sp>
      <p:sp>
        <p:nvSpPr>
          <p:cNvPr id="6" name="Holder 6"/>
          <p:cNvSpPr>
            <a:spLocks noGrp="1"/>
          </p:cNvSpPr>
          <p:nvPr>
            <p:ph type="sldNum" sz="quarter" idx="7"/>
          </p:nvPr>
        </p:nvSpPr>
        <p:spPr>
          <a:xfrm>
            <a:off x="5902361" y="6317876"/>
            <a:ext cx="405717" cy="205184"/>
          </a:xfrm>
          <a:prstGeom prst="rect">
            <a:avLst/>
          </a:prstGeom>
        </p:spPr>
        <p:txBody>
          <a:bodyPr wrap="square" lIns="0" tIns="0" rIns="0" bIns="0">
            <a:spAutoFit/>
          </a:bodyPr>
          <a:lstStyle>
            <a:lvl1pPr>
              <a:defRPr sz="1543" b="0" i="0">
                <a:solidFill>
                  <a:schemeClr val="bg1"/>
                </a:solidFill>
                <a:latin typeface="Arial"/>
                <a:cs typeface="Arial"/>
              </a:defRPr>
            </a:lvl1pPr>
          </a:lstStyle>
          <a:p>
            <a:pPr marL="103685">
              <a:lnSpc>
                <a:spcPts val="1633"/>
              </a:lnSpc>
            </a:pPr>
            <a:fld id="{81D60167-4931-47E6-BA6A-407CBD079E47}" type="slidenum">
              <a:rPr lang="en-AT" spc="-64" smtClean="0"/>
              <a:t>‹#›</a:t>
            </a:fld>
            <a:endParaRPr lang="en-AT" spc="-64" dirty="0"/>
          </a:p>
        </p:txBody>
      </p:sp>
    </p:spTree>
    <p:extLst>
      <p:ext uri="{BB962C8B-B14F-4D97-AF65-F5344CB8AC3E}">
        <p14:creationId xmlns:p14="http://schemas.microsoft.com/office/powerpoint/2010/main" val="439064715"/>
      </p:ext>
    </p:extLst>
  </p:cSld>
  <p:clrMap bg1="lt1" tx1="dk1" bg2="lt2" tx2="dk2" accent1="accent1" accent2="accent2" accent3="accent3" accent4="accent4" accent5="accent5" accent6="accent6" hlink="hlink" folHlink="folHlink"/>
  <p:sldLayoutIdLst>
    <p:sldLayoutId id="2147483715" r:id="rId1"/>
    <p:sldLayoutId id="2147483716" r:id="rId2"/>
    <p:sldLayoutId id="2147483717" r:id="rId3"/>
    <p:sldLayoutId id="2147483718" r:id="rId4"/>
    <p:sldLayoutId id="2147483719" r:id="rId5"/>
  </p:sldLayoutIdLst>
  <p:txStyles>
    <p:titleStyle>
      <a:lvl1pPr>
        <a:defRPr>
          <a:latin typeface="+mj-lt"/>
          <a:ea typeface="+mj-ea"/>
          <a:cs typeface="+mj-cs"/>
        </a:defRPr>
      </a:lvl1pPr>
    </p:titleStyle>
    <p:bodyStyle>
      <a:lvl1pPr marL="0">
        <a:defRPr>
          <a:latin typeface="+mn-lt"/>
          <a:ea typeface="+mn-ea"/>
          <a:cs typeface="+mn-cs"/>
        </a:defRPr>
      </a:lvl1pPr>
      <a:lvl2pPr marL="587822">
        <a:defRPr>
          <a:latin typeface="+mn-lt"/>
          <a:ea typeface="+mn-ea"/>
          <a:cs typeface="+mn-cs"/>
        </a:defRPr>
      </a:lvl2pPr>
      <a:lvl3pPr marL="1175644">
        <a:defRPr>
          <a:latin typeface="+mn-lt"/>
          <a:ea typeface="+mn-ea"/>
          <a:cs typeface="+mn-cs"/>
        </a:defRPr>
      </a:lvl3pPr>
      <a:lvl4pPr marL="1763466">
        <a:defRPr>
          <a:latin typeface="+mn-lt"/>
          <a:ea typeface="+mn-ea"/>
          <a:cs typeface="+mn-cs"/>
        </a:defRPr>
      </a:lvl4pPr>
      <a:lvl5pPr marL="2351288">
        <a:defRPr>
          <a:latin typeface="+mn-lt"/>
          <a:ea typeface="+mn-ea"/>
          <a:cs typeface="+mn-cs"/>
        </a:defRPr>
      </a:lvl5pPr>
      <a:lvl6pPr marL="2939110">
        <a:defRPr>
          <a:latin typeface="+mn-lt"/>
          <a:ea typeface="+mn-ea"/>
          <a:cs typeface="+mn-cs"/>
        </a:defRPr>
      </a:lvl6pPr>
      <a:lvl7pPr marL="3526932">
        <a:defRPr>
          <a:latin typeface="+mn-lt"/>
          <a:ea typeface="+mn-ea"/>
          <a:cs typeface="+mn-cs"/>
        </a:defRPr>
      </a:lvl7pPr>
      <a:lvl8pPr marL="4114754">
        <a:defRPr>
          <a:latin typeface="+mn-lt"/>
          <a:ea typeface="+mn-ea"/>
          <a:cs typeface="+mn-cs"/>
        </a:defRPr>
      </a:lvl8pPr>
      <a:lvl9pPr marL="4702576">
        <a:defRPr>
          <a:latin typeface="+mn-lt"/>
          <a:ea typeface="+mn-ea"/>
          <a:cs typeface="+mn-cs"/>
        </a:defRPr>
      </a:lvl9pPr>
    </p:bodyStyle>
    <p:otherStyle>
      <a:lvl1pPr marL="0">
        <a:defRPr>
          <a:latin typeface="+mn-lt"/>
          <a:ea typeface="+mn-ea"/>
          <a:cs typeface="+mn-cs"/>
        </a:defRPr>
      </a:lvl1pPr>
      <a:lvl2pPr marL="587822">
        <a:defRPr>
          <a:latin typeface="+mn-lt"/>
          <a:ea typeface="+mn-ea"/>
          <a:cs typeface="+mn-cs"/>
        </a:defRPr>
      </a:lvl2pPr>
      <a:lvl3pPr marL="1175644">
        <a:defRPr>
          <a:latin typeface="+mn-lt"/>
          <a:ea typeface="+mn-ea"/>
          <a:cs typeface="+mn-cs"/>
        </a:defRPr>
      </a:lvl3pPr>
      <a:lvl4pPr marL="1763466">
        <a:defRPr>
          <a:latin typeface="+mn-lt"/>
          <a:ea typeface="+mn-ea"/>
          <a:cs typeface="+mn-cs"/>
        </a:defRPr>
      </a:lvl4pPr>
      <a:lvl5pPr marL="2351288">
        <a:defRPr>
          <a:latin typeface="+mn-lt"/>
          <a:ea typeface="+mn-ea"/>
          <a:cs typeface="+mn-cs"/>
        </a:defRPr>
      </a:lvl5pPr>
      <a:lvl6pPr marL="2939110">
        <a:defRPr>
          <a:latin typeface="+mn-lt"/>
          <a:ea typeface="+mn-ea"/>
          <a:cs typeface="+mn-cs"/>
        </a:defRPr>
      </a:lvl6pPr>
      <a:lvl7pPr marL="3526932">
        <a:defRPr>
          <a:latin typeface="+mn-lt"/>
          <a:ea typeface="+mn-ea"/>
          <a:cs typeface="+mn-cs"/>
        </a:defRPr>
      </a:lvl7pPr>
      <a:lvl8pPr marL="4114754">
        <a:defRPr>
          <a:latin typeface="+mn-lt"/>
          <a:ea typeface="+mn-ea"/>
          <a:cs typeface="+mn-cs"/>
        </a:defRPr>
      </a:lvl8pPr>
      <a:lvl9pPr marL="4702576">
        <a:defRPr>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705908" y="449281"/>
            <a:ext cx="6474054" cy="215444"/>
          </a:xfrm>
          <a:prstGeom prst="rect">
            <a:avLst/>
          </a:prstGeom>
        </p:spPr>
        <p:txBody>
          <a:bodyPr wrap="square" lIns="0" tIns="0" rIns="0" bIns="0">
            <a:spAutoFit/>
          </a:bodyPr>
          <a:lstStyle>
            <a:lvl1pPr>
              <a:defRPr sz="1400" b="0" i="1">
                <a:solidFill>
                  <a:srgbClr val="FD001F"/>
                </a:solidFill>
                <a:latin typeface="Calibri"/>
                <a:cs typeface="Calibri"/>
              </a:defRPr>
            </a:lvl1pPr>
          </a:lstStyle>
          <a:p>
            <a:endParaRPr/>
          </a:p>
        </p:txBody>
      </p:sp>
      <p:sp>
        <p:nvSpPr>
          <p:cNvPr id="3" name="Holder 3"/>
          <p:cNvSpPr>
            <a:spLocks noGrp="1"/>
          </p:cNvSpPr>
          <p:nvPr>
            <p:ph type="body" idx="1"/>
          </p:nvPr>
        </p:nvSpPr>
        <p:spPr>
          <a:xfrm>
            <a:off x="705907" y="1264077"/>
            <a:ext cx="5343989" cy="130805"/>
          </a:xfrm>
          <a:prstGeom prst="rect">
            <a:avLst/>
          </a:prstGeom>
        </p:spPr>
        <p:txBody>
          <a:bodyPr wrap="square" lIns="0" tIns="0" rIns="0" bIns="0">
            <a:spAutoFit/>
          </a:bodyPr>
          <a:lstStyle>
            <a:lvl1pPr>
              <a:defRPr sz="850" b="0" i="0">
                <a:solidFill>
                  <a:schemeClr val="tx1"/>
                </a:solidFill>
                <a:latin typeface="Arial"/>
                <a:cs typeface="Arial"/>
              </a:defRPr>
            </a:lvl1pPr>
          </a:lstStyle>
          <a:p>
            <a:endParaRPr/>
          </a:p>
        </p:txBody>
      </p:sp>
      <p:sp>
        <p:nvSpPr>
          <p:cNvPr id="4" name="Holder 4"/>
          <p:cNvSpPr>
            <a:spLocks noGrp="1"/>
          </p:cNvSpPr>
          <p:nvPr>
            <p:ph type="ftr" sz="quarter" idx="5"/>
          </p:nvPr>
        </p:nvSpPr>
        <p:spPr>
          <a:xfrm>
            <a:off x="8842375" y="6355949"/>
            <a:ext cx="2650479" cy="179536"/>
          </a:xfrm>
          <a:prstGeom prst="rect">
            <a:avLst/>
          </a:prstGeom>
        </p:spPr>
        <p:txBody>
          <a:bodyPr wrap="square" lIns="0" tIns="0" rIns="0" bIns="0">
            <a:spAutoFit/>
          </a:bodyPr>
          <a:lstStyle>
            <a:lvl1pPr>
              <a:defRPr sz="1286" b="0" i="1">
                <a:solidFill>
                  <a:schemeClr val="tx1"/>
                </a:solidFill>
                <a:latin typeface="Calibri"/>
                <a:cs typeface="Calibri"/>
              </a:defRPr>
            </a:lvl1pPr>
          </a:lstStyle>
          <a:p>
            <a:pPr marL="16328">
              <a:lnSpc>
                <a:spcPts val="1408"/>
              </a:lnSpc>
            </a:pPr>
            <a:r>
              <a:rPr lang="fr-FR"/>
              <a:t>Notions de base du GPS </a:t>
            </a:r>
            <a:r>
              <a:rPr lang="fr-FR" spc="-13"/>
              <a:t>-1.0.0fr</a:t>
            </a:r>
            <a:endParaRPr lang="fr-FR" spc="-13" dirty="0"/>
          </a:p>
        </p:txBody>
      </p:sp>
      <p:sp>
        <p:nvSpPr>
          <p:cNvPr id="5" name="Holder 5"/>
          <p:cNvSpPr>
            <a:spLocks noGrp="1"/>
          </p:cNvSpPr>
          <p:nvPr>
            <p:ph type="dt" sz="half" idx="6"/>
          </p:nvPr>
        </p:nvSpPr>
        <p:spPr>
          <a:xfrm>
            <a:off x="609601" y="6377940"/>
            <a:ext cx="2804160" cy="342900"/>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5/10/2026</a:t>
            </a:fld>
            <a:endParaRPr lang="en-US"/>
          </a:p>
        </p:txBody>
      </p:sp>
      <p:sp>
        <p:nvSpPr>
          <p:cNvPr id="6" name="Holder 6"/>
          <p:cNvSpPr>
            <a:spLocks noGrp="1"/>
          </p:cNvSpPr>
          <p:nvPr>
            <p:ph type="sldNum" sz="quarter" idx="7"/>
          </p:nvPr>
        </p:nvSpPr>
        <p:spPr>
          <a:xfrm>
            <a:off x="5902361" y="6317876"/>
            <a:ext cx="405717" cy="205184"/>
          </a:xfrm>
          <a:prstGeom prst="rect">
            <a:avLst/>
          </a:prstGeom>
        </p:spPr>
        <p:txBody>
          <a:bodyPr wrap="square" lIns="0" tIns="0" rIns="0" bIns="0">
            <a:spAutoFit/>
          </a:bodyPr>
          <a:lstStyle>
            <a:lvl1pPr>
              <a:defRPr sz="1543" b="0" i="0">
                <a:solidFill>
                  <a:schemeClr val="bg1"/>
                </a:solidFill>
                <a:latin typeface="Arial"/>
                <a:cs typeface="Arial"/>
              </a:defRPr>
            </a:lvl1pPr>
          </a:lstStyle>
          <a:p>
            <a:pPr marL="103685">
              <a:lnSpc>
                <a:spcPts val="1633"/>
              </a:lnSpc>
            </a:pPr>
            <a:fld id="{81D60167-4931-47E6-BA6A-407CBD079E47}" type="slidenum">
              <a:rPr lang="en-AT" spc="-64" smtClean="0"/>
              <a:t>‹#›</a:t>
            </a:fld>
            <a:endParaRPr lang="en-AT" spc="-64" dirty="0"/>
          </a:p>
        </p:txBody>
      </p:sp>
    </p:spTree>
    <p:extLst>
      <p:ext uri="{BB962C8B-B14F-4D97-AF65-F5344CB8AC3E}">
        <p14:creationId xmlns:p14="http://schemas.microsoft.com/office/powerpoint/2010/main" val="1102642124"/>
      </p:ext>
    </p:extLst>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Lst>
  <p:txStyles>
    <p:titleStyle>
      <a:lvl1pPr>
        <a:defRPr>
          <a:latin typeface="+mj-lt"/>
          <a:ea typeface="+mj-ea"/>
          <a:cs typeface="+mj-cs"/>
        </a:defRPr>
      </a:lvl1pPr>
    </p:titleStyle>
    <p:bodyStyle>
      <a:lvl1pPr marL="0">
        <a:defRPr>
          <a:latin typeface="+mn-lt"/>
          <a:ea typeface="+mn-ea"/>
          <a:cs typeface="+mn-cs"/>
        </a:defRPr>
      </a:lvl1pPr>
      <a:lvl2pPr marL="587822">
        <a:defRPr>
          <a:latin typeface="+mn-lt"/>
          <a:ea typeface="+mn-ea"/>
          <a:cs typeface="+mn-cs"/>
        </a:defRPr>
      </a:lvl2pPr>
      <a:lvl3pPr marL="1175644">
        <a:defRPr>
          <a:latin typeface="+mn-lt"/>
          <a:ea typeface="+mn-ea"/>
          <a:cs typeface="+mn-cs"/>
        </a:defRPr>
      </a:lvl3pPr>
      <a:lvl4pPr marL="1763466">
        <a:defRPr>
          <a:latin typeface="+mn-lt"/>
          <a:ea typeface="+mn-ea"/>
          <a:cs typeface="+mn-cs"/>
        </a:defRPr>
      </a:lvl4pPr>
      <a:lvl5pPr marL="2351288">
        <a:defRPr>
          <a:latin typeface="+mn-lt"/>
          <a:ea typeface="+mn-ea"/>
          <a:cs typeface="+mn-cs"/>
        </a:defRPr>
      </a:lvl5pPr>
      <a:lvl6pPr marL="2939110">
        <a:defRPr>
          <a:latin typeface="+mn-lt"/>
          <a:ea typeface="+mn-ea"/>
          <a:cs typeface="+mn-cs"/>
        </a:defRPr>
      </a:lvl6pPr>
      <a:lvl7pPr marL="3526932">
        <a:defRPr>
          <a:latin typeface="+mn-lt"/>
          <a:ea typeface="+mn-ea"/>
          <a:cs typeface="+mn-cs"/>
        </a:defRPr>
      </a:lvl7pPr>
      <a:lvl8pPr marL="4114754">
        <a:defRPr>
          <a:latin typeface="+mn-lt"/>
          <a:ea typeface="+mn-ea"/>
          <a:cs typeface="+mn-cs"/>
        </a:defRPr>
      </a:lvl8pPr>
      <a:lvl9pPr marL="4702576">
        <a:defRPr>
          <a:latin typeface="+mn-lt"/>
          <a:ea typeface="+mn-ea"/>
          <a:cs typeface="+mn-cs"/>
        </a:defRPr>
      </a:lvl9pPr>
    </p:bodyStyle>
    <p:otherStyle>
      <a:lvl1pPr marL="0">
        <a:defRPr>
          <a:latin typeface="+mn-lt"/>
          <a:ea typeface="+mn-ea"/>
          <a:cs typeface="+mn-cs"/>
        </a:defRPr>
      </a:lvl1pPr>
      <a:lvl2pPr marL="587822">
        <a:defRPr>
          <a:latin typeface="+mn-lt"/>
          <a:ea typeface="+mn-ea"/>
          <a:cs typeface="+mn-cs"/>
        </a:defRPr>
      </a:lvl2pPr>
      <a:lvl3pPr marL="1175644">
        <a:defRPr>
          <a:latin typeface="+mn-lt"/>
          <a:ea typeface="+mn-ea"/>
          <a:cs typeface="+mn-cs"/>
        </a:defRPr>
      </a:lvl3pPr>
      <a:lvl4pPr marL="1763466">
        <a:defRPr>
          <a:latin typeface="+mn-lt"/>
          <a:ea typeface="+mn-ea"/>
          <a:cs typeface="+mn-cs"/>
        </a:defRPr>
      </a:lvl4pPr>
      <a:lvl5pPr marL="2351288">
        <a:defRPr>
          <a:latin typeface="+mn-lt"/>
          <a:ea typeface="+mn-ea"/>
          <a:cs typeface="+mn-cs"/>
        </a:defRPr>
      </a:lvl5pPr>
      <a:lvl6pPr marL="2939110">
        <a:defRPr>
          <a:latin typeface="+mn-lt"/>
          <a:ea typeface="+mn-ea"/>
          <a:cs typeface="+mn-cs"/>
        </a:defRPr>
      </a:lvl6pPr>
      <a:lvl7pPr marL="3526932">
        <a:defRPr>
          <a:latin typeface="+mn-lt"/>
          <a:ea typeface="+mn-ea"/>
          <a:cs typeface="+mn-cs"/>
        </a:defRPr>
      </a:lvl7pPr>
      <a:lvl8pPr marL="4114754">
        <a:defRPr>
          <a:latin typeface="+mn-lt"/>
          <a:ea typeface="+mn-ea"/>
          <a:cs typeface="+mn-cs"/>
        </a:defRPr>
      </a:lvl8pPr>
      <a:lvl9pPr marL="4702576">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1.xml"/></Relationships>
</file>

<file path=ppt/slides/_rels/slide11.xml.rels><?xml version="1.0" encoding="UTF-8" standalone="yes"?>
<Relationships xmlns="http://schemas.openxmlformats.org/package/2006/relationships"><Relationship Id="rId3" Type="http://schemas.openxmlformats.org/officeDocument/2006/relationships/image" Target="../media/image23.svg"/><Relationship Id="rId7" Type="http://schemas.openxmlformats.org/officeDocument/2006/relationships/image" Target="../media/image27.svg"/><Relationship Id="rId2" Type="http://schemas.openxmlformats.org/officeDocument/2006/relationships/image" Target="../media/image22.svg"/><Relationship Id="rId1" Type="http://schemas.openxmlformats.org/officeDocument/2006/relationships/slideLayout" Target="../slideLayouts/slideLayout14.xml"/><Relationship Id="rId6" Type="http://schemas.openxmlformats.org/officeDocument/2006/relationships/image" Target="../media/image26.svg"/><Relationship Id="rId5" Type="http://schemas.openxmlformats.org/officeDocument/2006/relationships/image" Target="../media/image25.svg"/><Relationship Id="rId4" Type="http://schemas.openxmlformats.org/officeDocument/2006/relationships/image" Target="../media/image24.sv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6.xml.rels><?xml version="1.0" encoding="UTF-8" standalone="yes"?>
<Relationships xmlns="http://schemas.openxmlformats.org/package/2006/relationships"><Relationship Id="rId3" Type="http://schemas.openxmlformats.org/officeDocument/2006/relationships/image" Target="../media/image29.svg"/><Relationship Id="rId2" Type="http://schemas.openxmlformats.org/officeDocument/2006/relationships/image" Target="../media/image28.svg"/><Relationship Id="rId1" Type="http://schemas.openxmlformats.org/officeDocument/2006/relationships/slideLayout" Target="../slideLayouts/slideLayout14.xml"/><Relationship Id="rId5" Type="http://schemas.openxmlformats.org/officeDocument/2006/relationships/image" Target="../media/image31.jpeg"/><Relationship Id="rId4" Type="http://schemas.openxmlformats.org/officeDocument/2006/relationships/image" Target="../media/image30.svg"/></Relationships>
</file>

<file path=ppt/slides/_rels/slide17.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14.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6.xml"/></Relationships>
</file>

<file path=ppt/slides/_rels/slide19.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4.xml"/></Relationships>
</file>

<file path=ppt/slides/_rels/slide21.xml.rels><?xml version="1.0" encoding="UTF-8" standalone="yes"?>
<Relationships xmlns="http://schemas.openxmlformats.org/package/2006/relationships"><Relationship Id="rId3" Type="http://schemas.openxmlformats.org/officeDocument/2006/relationships/hyperlink" Target="https://colab.research.google.com/" TargetMode="External"/><Relationship Id="rId2" Type="http://schemas.openxmlformats.org/officeDocument/2006/relationships/notesSlide" Target="../notesSlides/notesSlide10.xml"/><Relationship Id="rId1" Type="http://schemas.openxmlformats.org/officeDocument/2006/relationships/slideLayout" Target="../slideLayouts/slideLayout14.xml"/><Relationship Id="rId4" Type="http://schemas.openxmlformats.org/officeDocument/2006/relationships/image" Target="../media/image34.png"/></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4.xml"/></Relationships>
</file>

<file path=ppt/slides/_rels/slide23.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2.xml"/><Relationship Id="rId1" Type="http://schemas.openxmlformats.org/officeDocument/2006/relationships/slideLayout" Target="../slideLayouts/slideLayout14.xml"/></Relationships>
</file>

<file path=ppt/slides/_rels/slide24.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3.xml"/><Relationship Id="rId1" Type="http://schemas.openxmlformats.org/officeDocument/2006/relationships/slideLayout" Target="../slideLayouts/slideLayout14.xml"/></Relationships>
</file>

<file path=ppt/slides/_rels/slide25.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4.xml"/><Relationship Id="rId1" Type="http://schemas.openxmlformats.org/officeDocument/2006/relationships/slideLayout" Target="../slideLayouts/slideLayout14.xml"/></Relationships>
</file>

<file path=ppt/slides/_rels/slide26.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15.xml"/><Relationship Id="rId1" Type="http://schemas.openxmlformats.org/officeDocument/2006/relationships/slideLayout" Target="../slideLayouts/slideLayout14.xml"/></Relationships>
</file>

<file path=ppt/slides/_rels/slide27.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16.xml"/><Relationship Id="rId1" Type="http://schemas.openxmlformats.org/officeDocument/2006/relationships/slideLayout" Target="../slideLayouts/slideLayout14.xml"/><Relationship Id="rId4" Type="http://schemas.openxmlformats.org/officeDocument/2006/relationships/image" Target="../media/image40.png"/></Relationships>
</file>

<file path=ppt/slides/_rels/slide28.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17.xml"/><Relationship Id="rId1" Type="http://schemas.openxmlformats.org/officeDocument/2006/relationships/slideLayout" Target="../slideLayouts/slideLayout14.xml"/><Relationship Id="rId4" Type="http://schemas.openxmlformats.org/officeDocument/2006/relationships/image" Target="../media/image42.png"/></Relationships>
</file>

<file path=ppt/slides/_rels/slide29.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18.xml"/><Relationship Id="rId1" Type="http://schemas.openxmlformats.org/officeDocument/2006/relationships/slideLayout" Target="../slideLayouts/slideLayout14.xml"/><Relationship Id="rId4" Type="http://schemas.openxmlformats.org/officeDocument/2006/relationships/image" Target="../media/image44.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1.xml"/></Relationships>
</file>

<file path=ppt/slides/_rels/slide30.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19.xml"/><Relationship Id="rId1" Type="http://schemas.openxmlformats.org/officeDocument/2006/relationships/slideLayout" Target="../slideLayouts/slideLayout14.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6.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4.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4.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4.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4.xml"/></Relationships>
</file>

<file path=ppt/slides/_rels/slide36.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25.xml"/><Relationship Id="rId1" Type="http://schemas.openxmlformats.org/officeDocument/2006/relationships/slideLayout" Target="../slideLayouts/slideLayout14.xml"/></Relationships>
</file>

<file path=ppt/slides/_rels/slide37.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26.xml"/><Relationship Id="rId1" Type="http://schemas.openxmlformats.org/officeDocument/2006/relationships/slideLayout" Target="../slideLayouts/slideLayout14.xml"/></Relationships>
</file>

<file path=ppt/slides/_rels/slide38.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27.xml"/><Relationship Id="rId1" Type="http://schemas.openxmlformats.org/officeDocument/2006/relationships/slideLayout" Target="../slideLayouts/slideLayout14.xml"/><Relationship Id="rId4" Type="http://schemas.openxmlformats.org/officeDocument/2006/relationships/image" Target="../media/image49.png"/></Relationships>
</file>

<file path=ppt/slides/_rels/slide39.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28.xml"/><Relationship Id="rId1" Type="http://schemas.openxmlformats.org/officeDocument/2006/relationships/slideLayout" Target="../slideLayouts/slideLayout14.xml"/><Relationship Id="rId4" Type="http://schemas.openxmlformats.org/officeDocument/2006/relationships/image" Target="../media/image51.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1.xml"/></Relationships>
</file>

<file path=ppt/slides/_rels/slide40.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29.xml"/><Relationship Id="rId1" Type="http://schemas.openxmlformats.org/officeDocument/2006/relationships/slideLayout" Target="../slideLayouts/slideLayout14.xml"/><Relationship Id="rId4" Type="http://schemas.openxmlformats.org/officeDocument/2006/relationships/image" Target="../media/image53.png"/></Relationships>
</file>

<file path=ppt/slides/_rels/slide41.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30.xml"/><Relationship Id="rId1" Type="http://schemas.openxmlformats.org/officeDocument/2006/relationships/slideLayout" Target="../slideLayouts/slideLayout14.xml"/><Relationship Id="rId4" Type="http://schemas.openxmlformats.org/officeDocument/2006/relationships/image" Target="../media/image55.png"/></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6.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4.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4.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4.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4.xml"/></Relationships>
</file>

<file path=ppt/slides/_rels/slide47.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36.xml"/><Relationship Id="rId1" Type="http://schemas.openxmlformats.org/officeDocument/2006/relationships/slideLayout" Target="../slideLayouts/slideLayout14.xml"/></Relationships>
</file>

<file path=ppt/slides/_rels/slide48.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37.xml"/><Relationship Id="rId1" Type="http://schemas.openxmlformats.org/officeDocument/2006/relationships/slideLayout" Target="../slideLayouts/slideLayout14.xml"/><Relationship Id="rId4" Type="http://schemas.openxmlformats.org/officeDocument/2006/relationships/image" Target="../media/image57.png"/></Relationships>
</file>

<file path=ppt/slides/_rels/slide49.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38.xml"/><Relationship Id="rId1" Type="http://schemas.openxmlformats.org/officeDocument/2006/relationships/slideLayout" Target="../slideLayouts/slideLayout14.xml"/><Relationship Id="rId4" Type="http://schemas.openxmlformats.org/officeDocument/2006/relationships/image" Target="../media/image59.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6.xml"/></Relationships>
</file>

<file path=ppt/slides/_rels/slide50.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39.xml"/><Relationship Id="rId1" Type="http://schemas.openxmlformats.org/officeDocument/2006/relationships/slideLayout" Target="../slideLayouts/slideLayout14.xml"/><Relationship Id="rId4" Type="http://schemas.openxmlformats.org/officeDocument/2006/relationships/image" Target="../media/image61.png"/></Relationships>
</file>

<file path=ppt/slides/_rels/slide51.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40.xml"/><Relationship Id="rId1" Type="http://schemas.openxmlformats.org/officeDocument/2006/relationships/slideLayout" Target="../slideLayouts/slideLayout14.xml"/><Relationship Id="rId4" Type="http://schemas.openxmlformats.org/officeDocument/2006/relationships/image" Target="../media/image63.png"/></Relationships>
</file>

<file path=ppt/slides/_rels/slide52.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41.xml"/><Relationship Id="rId1" Type="http://schemas.openxmlformats.org/officeDocument/2006/relationships/slideLayout" Target="../slideLayouts/slideLayout14.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16.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14.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14.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14.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14.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14.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41.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4.xml"/></Relationships>
</file>

<file path=ppt/slides/_rels/slide8.xml.rels><?xml version="1.0" encoding="UTF-8" standalone="yes"?>
<Relationships xmlns="http://schemas.openxmlformats.org/package/2006/relationships"><Relationship Id="rId3" Type="http://schemas.openxmlformats.org/officeDocument/2006/relationships/image" Target="../media/image16.png"/><Relationship Id="rId7" Type="http://schemas.openxmlformats.org/officeDocument/2006/relationships/image" Target="../media/image20.png"/><Relationship Id="rId2" Type="http://schemas.openxmlformats.org/officeDocument/2006/relationships/notesSlide" Target="../notesSlides/notesSlide5.xml"/><Relationship Id="rId1" Type="http://schemas.openxmlformats.org/officeDocument/2006/relationships/slideLayout" Target="../slideLayouts/slideLayout34.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39.xml"/><Relationship Id="rId1" Type="http://schemas.openxmlformats.org/officeDocument/2006/relationships/video" Target="https://www.youtube.com/embed/W9TJULKC1as?feature=oembed" TargetMode="External"/><Relationship Id="rId5" Type="http://schemas.openxmlformats.org/officeDocument/2006/relationships/image" Target="../media/image21.jpeg"/><Relationship Id="rId4" Type="http://schemas.openxmlformats.org/officeDocument/2006/relationships/hyperlink" Target="https://youtu.be/W9TJULKC1as"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11A30-B86A-18DC-CFD2-586F00D22619}"/>
              </a:ext>
            </a:extLst>
          </p:cNvPr>
          <p:cNvSpPr>
            <a:spLocks noGrp="1"/>
          </p:cNvSpPr>
          <p:nvPr>
            <p:ph type="title"/>
          </p:nvPr>
        </p:nvSpPr>
        <p:spPr/>
        <p:txBody>
          <a:bodyPr>
            <a:normAutofit/>
          </a:bodyPr>
          <a:lstStyle/>
          <a:p>
            <a:r>
              <a:rPr lang="pl-PL" sz="4400" dirty="0">
                <a:latin typeface="Calibri" panose="020F0502020204030204" pitchFamily="34" charset="0"/>
                <a:ea typeface="Calibri" panose="020F0502020204030204" pitchFamily="34" charset="0"/>
                <a:cs typeface="Calibri" panose="020F0502020204030204" pitchFamily="34" charset="0"/>
              </a:rPr>
              <a:t>Recherche et analyse dans le domaine des transports</a:t>
            </a:r>
          </a:p>
        </p:txBody>
      </p:sp>
      <p:sp>
        <p:nvSpPr>
          <p:cNvPr id="3" name="Text Placeholder 2">
            <a:extLst>
              <a:ext uri="{FF2B5EF4-FFF2-40B4-BE49-F238E27FC236}">
                <a16:creationId xmlns:a16="http://schemas.microsoft.com/office/drawing/2014/main" id="{FFD85AD9-F452-2FFB-4F41-12718A52AA28}"/>
              </a:ext>
            </a:extLst>
          </p:cNvPr>
          <p:cNvSpPr>
            <a:spLocks noGrp="1"/>
          </p:cNvSpPr>
          <p:nvPr>
            <p:ph type="body" sz="quarter" idx="1"/>
          </p:nvPr>
        </p:nvSpPr>
        <p:spPr>
          <a:xfrm>
            <a:off x="767347" y="3907639"/>
            <a:ext cx="8898903" cy="573865"/>
          </a:xfrm>
        </p:spPr>
        <p:txBody>
          <a:bodyPr/>
          <a:lstStyle/>
          <a:p>
            <a:pPr algn="l"/>
            <a:r>
              <a:rPr lang="pl-PL" sz="2600" dirty="0">
                <a:solidFill>
                  <a:srgbClr val="0070C0"/>
                </a:solidFill>
              </a:rPr>
              <a:t>Module</a:t>
            </a:r>
            <a:r>
              <a:rPr lang="en-US" sz="2600" dirty="0">
                <a:solidFill>
                  <a:srgbClr val="0070C0"/>
                </a:solidFill>
              </a:rPr>
              <a:t> 3 </a:t>
            </a:r>
            <a:r>
              <a:rPr lang="pl-PL" sz="2600" dirty="0">
                <a:solidFill>
                  <a:srgbClr val="0070C0"/>
                </a:solidFill>
              </a:rPr>
              <a:t>: Modélisation et simulation des transports</a:t>
            </a:r>
          </a:p>
        </p:txBody>
      </p:sp>
      <p:sp>
        <p:nvSpPr>
          <p:cNvPr id="4" name="Text Placeholder 2">
            <a:extLst>
              <a:ext uri="{FF2B5EF4-FFF2-40B4-BE49-F238E27FC236}">
                <a16:creationId xmlns:a16="http://schemas.microsoft.com/office/drawing/2014/main" id="{DC78A803-9C7A-ED31-625D-3FCCCA6E40A8}"/>
              </a:ext>
            </a:extLst>
          </p:cNvPr>
          <p:cNvSpPr txBox="1">
            <a:spLocks/>
          </p:cNvSpPr>
          <p:nvPr/>
        </p:nvSpPr>
        <p:spPr>
          <a:xfrm>
            <a:off x="756196" y="4481504"/>
            <a:ext cx="7493724" cy="573865"/>
          </a:xfrm>
          <a:prstGeom prst="rect">
            <a:avLst/>
          </a:prstGeom>
          <a:solidFill>
            <a:srgbClr val="FFFF00"/>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p14="http://schemas.microsoft.com/office/powerpoint/2010/main" xmlns:a16="http://schemas.microsoft.com/office/drawing/2014/main" xmlns="" val="1"/>
            </a:ext>
          </a:extLst>
        </p:spPr>
        <p:txBody>
          <a:bodyPr lIns="50800" tIns="50800" rIns="50800" bIns="50800">
            <a:noAutofit/>
          </a:bodyPr>
          <a:lstStyle>
            <a:lvl1pPr marL="0" marR="0" indent="0" algn="ctr" defTabSz="825500" rtl="0" latinLnBrk="0">
              <a:lnSpc>
                <a:spcPct val="100000"/>
              </a:lnSpc>
              <a:spcBef>
                <a:spcPts val="0"/>
              </a:spcBef>
              <a:spcAft>
                <a:spcPts val="0"/>
              </a:spcAft>
              <a:buClrTx/>
              <a:buSzTx/>
              <a:buFontTx/>
              <a:buNone/>
              <a:tabLst/>
              <a:defRPr sz="2000" b="1" i="0" u="none" strike="noStrike" cap="none" spc="0" baseline="0">
                <a:solidFill>
                  <a:srgbClr val="F78722"/>
                </a:solidFill>
                <a:uFillTx/>
                <a:latin typeface="Calibri" panose="020F0502020204030204" pitchFamily="34" charset="0"/>
                <a:ea typeface="Calibri" panose="020F0502020204030204" pitchFamily="34" charset="0"/>
                <a:cs typeface="Calibri" panose="020F0502020204030204" pitchFamily="34" charset="0"/>
                <a:sym typeface="Helvetica Neue"/>
              </a:defRPr>
            </a:lvl1pPr>
            <a:lvl2pPr marL="0" marR="0" indent="457200" algn="ctr" defTabSz="825500" rtl="0" latinLnBrk="0">
              <a:lnSpc>
                <a:spcPct val="100000"/>
              </a:lnSpc>
              <a:spcBef>
                <a:spcPts val="0"/>
              </a:spcBef>
              <a:spcAft>
                <a:spcPts val="0"/>
              </a:spcAft>
              <a:buClrTx/>
              <a:buSzTx/>
              <a:buFontTx/>
              <a:buNone/>
              <a:tabLst/>
              <a:defRPr sz="2000" b="1" i="0" u="none" strike="noStrike" cap="none" spc="0" baseline="0">
                <a:solidFill>
                  <a:schemeClr val="tx1"/>
                </a:solidFill>
                <a:uFillTx/>
                <a:latin typeface="Calibri" panose="020F0502020204030204" pitchFamily="34" charset="0"/>
                <a:ea typeface="Calibri" panose="020F0502020204030204" pitchFamily="34" charset="0"/>
                <a:cs typeface="Calibri" panose="020F0502020204030204" pitchFamily="34" charset="0"/>
                <a:sym typeface="Helvetica Neue"/>
              </a:defRPr>
            </a:lvl2pPr>
            <a:lvl3pPr marL="0" marR="0" indent="914400" algn="ctr" defTabSz="825500" rtl="0" latinLnBrk="0">
              <a:lnSpc>
                <a:spcPct val="100000"/>
              </a:lnSpc>
              <a:spcBef>
                <a:spcPts val="0"/>
              </a:spcBef>
              <a:spcAft>
                <a:spcPts val="0"/>
              </a:spcAft>
              <a:buClrTx/>
              <a:buSzTx/>
              <a:buFontTx/>
              <a:buNone/>
              <a:tabLst/>
              <a:defRPr sz="2000" b="1" i="0" u="none" strike="noStrike" cap="none" spc="0" baseline="0">
                <a:solidFill>
                  <a:schemeClr val="tx1"/>
                </a:solidFill>
                <a:uFillTx/>
                <a:latin typeface="Calibri" panose="020F0502020204030204" pitchFamily="34" charset="0"/>
                <a:ea typeface="Calibri" panose="020F0502020204030204" pitchFamily="34" charset="0"/>
                <a:cs typeface="Calibri" panose="020F0502020204030204" pitchFamily="34" charset="0"/>
                <a:sym typeface="Helvetica Neue"/>
              </a:defRPr>
            </a:lvl3pPr>
            <a:lvl4pPr marL="0" marR="0" indent="1371600" algn="ctr" defTabSz="825500" rtl="0" latinLnBrk="0">
              <a:lnSpc>
                <a:spcPct val="100000"/>
              </a:lnSpc>
              <a:spcBef>
                <a:spcPts val="0"/>
              </a:spcBef>
              <a:spcAft>
                <a:spcPts val="0"/>
              </a:spcAft>
              <a:buClrTx/>
              <a:buSzTx/>
              <a:buFontTx/>
              <a:buNone/>
              <a:tabLst/>
              <a:defRPr sz="2000" b="1" i="0" u="none" strike="noStrike" cap="none" spc="0" baseline="0">
                <a:solidFill>
                  <a:schemeClr val="tx1"/>
                </a:solidFill>
                <a:uFillTx/>
                <a:latin typeface="Calibri" panose="020F0502020204030204" pitchFamily="34" charset="0"/>
                <a:ea typeface="Calibri" panose="020F0502020204030204" pitchFamily="34" charset="0"/>
                <a:cs typeface="Calibri" panose="020F0502020204030204" pitchFamily="34" charset="0"/>
                <a:sym typeface="Helvetica Neue"/>
              </a:defRPr>
            </a:lvl4pPr>
            <a:lvl5pPr marL="0" marR="0" indent="1828800" algn="ctr" defTabSz="825500" rtl="0" latinLnBrk="0">
              <a:lnSpc>
                <a:spcPct val="100000"/>
              </a:lnSpc>
              <a:spcBef>
                <a:spcPts val="0"/>
              </a:spcBef>
              <a:spcAft>
                <a:spcPts val="0"/>
              </a:spcAft>
              <a:buClrTx/>
              <a:buSzTx/>
              <a:buFontTx/>
              <a:buNone/>
              <a:tabLst/>
              <a:defRPr sz="2000" b="1" i="0" u="none" strike="noStrike" cap="none" spc="0" baseline="0">
                <a:solidFill>
                  <a:schemeClr val="tx1"/>
                </a:solidFill>
                <a:uFillTx/>
                <a:latin typeface="Calibri" panose="020F0502020204030204" pitchFamily="34" charset="0"/>
                <a:ea typeface="Calibri" panose="020F0502020204030204" pitchFamily="34" charset="0"/>
                <a:cs typeface="Calibri" panose="020F0502020204030204" pitchFamily="34" charset="0"/>
                <a:sym typeface="Helvetica Neue"/>
              </a:defRPr>
            </a:lvl5pPr>
            <a:lvl6pPr marL="1828777"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57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370"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16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a:lstStyle>
          <a:p>
            <a:pPr algn="l" hangingPunct="1"/>
            <a:r>
              <a:rPr lang="en-GB" sz="2600" dirty="0">
                <a:solidFill>
                  <a:srgbClr val="0070C0"/>
                </a:solidFill>
              </a:rPr>
              <a:t>Laboratoire</a:t>
            </a:r>
            <a:r>
              <a:rPr lang="en-US" sz="2600" dirty="0">
                <a:solidFill>
                  <a:srgbClr val="0070C0"/>
                </a:solidFill>
              </a:rPr>
              <a:t> 8 </a:t>
            </a:r>
            <a:r>
              <a:rPr lang="pl-PL" sz="2600" dirty="0">
                <a:solidFill>
                  <a:srgbClr val="0070C0"/>
                </a:solidFill>
              </a:rPr>
              <a:t>: Prévision de la demande de transport</a:t>
            </a:r>
          </a:p>
        </p:txBody>
      </p:sp>
    </p:spTree>
    <p:extLst>
      <p:ext uri="{BB962C8B-B14F-4D97-AF65-F5344CB8AC3E}">
        <p14:creationId xmlns:p14="http://schemas.microsoft.com/office/powerpoint/2010/main" val="1478447607"/>
      </p:ext>
    </p:extLst>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654FF53-37E5-0D36-03FA-BEB31BACA90A}"/>
              </a:ext>
            </a:extLst>
          </p:cNvPr>
          <p:cNvSpPr/>
          <p:nvPr/>
        </p:nvSpPr>
        <p:spPr>
          <a:xfrm>
            <a:off x="2939374" y="2456234"/>
            <a:ext cx="6313251" cy="1945532"/>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bg1"/>
                </a:solidFill>
              </a:rPr>
              <a:t>Section 02 :</a:t>
            </a:r>
          </a:p>
          <a:p>
            <a:pPr algn="ctr"/>
            <a:r>
              <a:rPr lang="en-US" sz="3200" b="1" dirty="0">
                <a:solidFill>
                  <a:schemeClr val="bg1"/>
                </a:solidFill>
              </a:rPr>
              <a:t>Présentation de la prévision de la demande de transport</a:t>
            </a:r>
          </a:p>
        </p:txBody>
      </p:sp>
    </p:spTree>
    <p:extLst>
      <p:ext uri="{BB962C8B-B14F-4D97-AF65-F5344CB8AC3E}">
        <p14:creationId xmlns:p14="http://schemas.microsoft.com/office/powerpoint/2010/main" val="215725544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C8E656-A268-48CF-BF1F-9585A468CE52}"/>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5E8EA851-848A-BB18-492D-2123B999C0F1}"/>
              </a:ext>
            </a:extLst>
          </p:cNvPr>
          <p:cNvSpPr txBox="1"/>
          <p:nvPr/>
        </p:nvSpPr>
        <p:spPr>
          <a:xfrm>
            <a:off x="733424" y="872681"/>
            <a:ext cx="10725152" cy="380480"/>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sz="2000" b="1" dirty="0">
                <a:solidFill>
                  <a:sysClr val="windowText" lastClr="000000"/>
                </a:solidFill>
                <a:latin typeface="Arial"/>
                <a:cs typeface="Arial"/>
              </a:rPr>
              <a:t>2.1 Qu'est-ce que la prévision de la demande de transport ?</a:t>
            </a:r>
            <a:endParaRPr lang="en-GB" sz="2000" b="1" dirty="0">
              <a:solidFill>
                <a:sysClr val="windowText" lastClr="000000"/>
              </a:solidFill>
              <a:latin typeface="Arial"/>
              <a:cs typeface="Arial"/>
            </a:endParaRPr>
          </a:p>
        </p:txBody>
      </p:sp>
      <p:sp>
        <p:nvSpPr>
          <p:cNvPr id="5" name="object 3">
            <a:extLst>
              <a:ext uri="{FF2B5EF4-FFF2-40B4-BE49-F238E27FC236}">
                <a16:creationId xmlns:a16="http://schemas.microsoft.com/office/drawing/2014/main" id="{602225C3-B06E-0455-C401-963F7650CA67}"/>
              </a:ext>
            </a:extLst>
          </p:cNvPr>
          <p:cNvSpPr txBox="1"/>
          <p:nvPr/>
        </p:nvSpPr>
        <p:spPr>
          <a:xfrm>
            <a:off x="733424" y="1362408"/>
            <a:ext cx="10725152" cy="847485"/>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US" sz="1800" dirty="0">
                <a:solidFill>
                  <a:sysClr val="windowText" lastClr="000000"/>
                </a:solidFill>
                <a:latin typeface="Arial"/>
                <a:cs typeface="Arial"/>
              </a:rPr>
              <a:t>La prévision de la demande de transport est une méthode utilisée pour prédire les futurs modes de déplacement en fonction de divers facteurs tels que la croissance démographique, l'utilisation des sols et les politiques de transport. Elle aide les planificateurs et les décideurs à concevoir des systèmes de transport et des infrastructures efficaces pour répondre aux besoins futurs.</a:t>
            </a:r>
            <a:endParaRPr lang="en-GB" sz="1800" dirty="0">
              <a:solidFill>
                <a:sysClr val="windowText" lastClr="000000"/>
              </a:solidFill>
              <a:latin typeface="Arial"/>
              <a:cs typeface="Arial"/>
            </a:endParaRPr>
          </a:p>
        </p:txBody>
      </p:sp>
      <p:sp>
        <p:nvSpPr>
          <p:cNvPr id="4" name="Hexagon 3">
            <a:extLst>
              <a:ext uri="{FF2B5EF4-FFF2-40B4-BE49-F238E27FC236}">
                <a16:creationId xmlns:a16="http://schemas.microsoft.com/office/drawing/2014/main" id="{D57703AD-E636-A3EB-83E2-C55E466FD2B1}"/>
              </a:ext>
            </a:extLst>
          </p:cNvPr>
          <p:cNvSpPr/>
          <p:nvPr/>
        </p:nvSpPr>
        <p:spPr>
          <a:xfrm>
            <a:off x="5065092" y="2754771"/>
            <a:ext cx="2072894" cy="1786978"/>
          </a:xfrm>
          <a:prstGeom prst="hexagon">
            <a:avLst/>
          </a:prstGeom>
          <a:solidFill>
            <a:srgbClr val="FF7C33"/>
          </a:solidFill>
          <a:ln>
            <a:noFill/>
          </a:ln>
          <a:effectLst>
            <a:outerShdw blurRad="190500" dist="63500" dir="2700000" algn="tl" rotWithShape="0">
              <a:prstClr val="black">
                <a:alpha val="10000"/>
              </a:prstClr>
            </a:outerShdw>
          </a:effec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Poppins Light"/>
            </a:endParaRPr>
          </a:p>
        </p:txBody>
      </p:sp>
      <p:sp>
        <p:nvSpPr>
          <p:cNvPr id="10" name="Hexagon 9">
            <a:extLst>
              <a:ext uri="{FF2B5EF4-FFF2-40B4-BE49-F238E27FC236}">
                <a16:creationId xmlns:a16="http://schemas.microsoft.com/office/drawing/2014/main" id="{CEF802E5-F938-9DFA-792E-5B47E7EF8755}"/>
              </a:ext>
            </a:extLst>
          </p:cNvPr>
          <p:cNvSpPr/>
          <p:nvPr/>
        </p:nvSpPr>
        <p:spPr>
          <a:xfrm flipH="1">
            <a:off x="3161715" y="2747764"/>
            <a:ext cx="882565" cy="760833"/>
          </a:xfrm>
          <a:prstGeom prst="hexagon">
            <a:avLst/>
          </a:prstGeom>
          <a:solidFill>
            <a:sysClr val="window" lastClr="FFFFFF"/>
          </a:solidFill>
          <a:ln>
            <a:solidFill>
              <a:srgbClr val="FF7C33"/>
            </a:solidFill>
          </a:ln>
          <a:effectLst>
            <a:outerShdw blurRad="190500" dist="63500" dir="2700000" algn="tl" rotWithShape="0">
              <a:prstClr val="black">
                <a:alpha val="10000"/>
              </a:prstClr>
            </a:outerShdw>
          </a:effec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Poppins Light"/>
            </a:endParaRPr>
          </a:p>
        </p:txBody>
      </p:sp>
      <p:sp>
        <p:nvSpPr>
          <p:cNvPr id="11" name="Hexagon 10">
            <a:extLst>
              <a:ext uri="{FF2B5EF4-FFF2-40B4-BE49-F238E27FC236}">
                <a16:creationId xmlns:a16="http://schemas.microsoft.com/office/drawing/2014/main" id="{53701E0F-A4D4-C2EC-0CA7-B4E129C7D319}"/>
              </a:ext>
            </a:extLst>
          </p:cNvPr>
          <p:cNvSpPr/>
          <p:nvPr/>
        </p:nvSpPr>
        <p:spPr>
          <a:xfrm flipH="1">
            <a:off x="2822123" y="4033629"/>
            <a:ext cx="882565" cy="760833"/>
          </a:xfrm>
          <a:prstGeom prst="hexagon">
            <a:avLst/>
          </a:prstGeom>
          <a:solidFill>
            <a:sysClr val="window" lastClr="FFFFFF"/>
          </a:solidFill>
          <a:ln>
            <a:solidFill>
              <a:srgbClr val="5FBDFF"/>
            </a:solidFill>
          </a:ln>
          <a:effectLst>
            <a:outerShdw blurRad="190500" dist="63500" dir="2700000" algn="tl" rotWithShape="0">
              <a:prstClr val="black">
                <a:alpha val="10000"/>
              </a:prstClr>
            </a:outerShdw>
          </a:effec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Poppins Light"/>
            </a:endParaRPr>
          </a:p>
        </p:txBody>
      </p:sp>
      <p:sp>
        <p:nvSpPr>
          <p:cNvPr id="12" name="Hexagon 11">
            <a:extLst>
              <a:ext uri="{FF2B5EF4-FFF2-40B4-BE49-F238E27FC236}">
                <a16:creationId xmlns:a16="http://schemas.microsoft.com/office/drawing/2014/main" id="{971D625D-89EB-1DD1-4CF2-58875BD7CCEA}"/>
              </a:ext>
            </a:extLst>
          </p:cNvPr>
          <p:cNvSpPr/>
          <p:nvPr/>
        </p:nvSpPr>
        <p:spPr>
          <a:xfrm>
            <a:off x="8147384" y="2747764"/>
            <a:ext cx="882565" cy="760833"/>
          </a:xfrm>
          <a:prstGeom prst="hexagon">
            <a:avLst/>
          </a:prstGeom>
          <a:solidFill>
            <a:sysClr val="window" lastClr="FFFFFF"/>
          </a:solidFill>
          <a:ln>
            <a:solidFill>
              <a:srgbClr val="FF7C33"/>
            </a:solidFill>
          </a:ln>
          <a:effectLst>
            <a:outerShdw blurRad="190500" dist="63500" dir="2700000" algn="tl" rotWithShape="0">
              <a:prstClr val="black">
                <a:alpha val="10000"/>
              </a:prstClr>
            </a:outerShdw>
          </a:effec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Poppins Light"/>
            </a:endParaRPr>
          </a:p>
        </p:txBody>
      </p:sp>
      <p:sp>
        <p:nvSpPr>
          <p:cNvPr id="13" name="Hexagon 12">
            <a:extLst>
              <a:ext uri="{FF2B5EF4-FFF2-40B4-BE49-F238E27FC236}">
                <a16:creationId xmlns:a16="http://schemas.microsoft.com/office/drawing/2014/main" id="{B1D3A0F5-5CFB-7BC4-8ED5-67C69256FB97}"/>
              </a:ext>
            </a:extLst>
          </p:cNvPr>
          <p:cNvSpPr/>
          <p:nvPr/>
        </p:nvSpPr>
        <p:spPr>
          <a:xfrm>
            <a:off x="8588667" y="4033629"/>
            <a:ext cx="882565" cy="760833"/>
          </a:xfrm>
          <a:prstGeom prst="hexagon">
            <a:avLst/>
          </a:prstGeom>
          <a:solidFill>
            <a:sysClr val="window" lastClr="FFFFFF"/>
          </a:solidFill>
          <a:ln>
            <a:solidFill>
              <a:srgbClr val="FBC502"/>
            </a:solidFill>
          </a:ln>
          <a:effectLst>
            <a:outerShdw blurRad="190500" dist="63500" dir="2700000" algn="tl" rotWithShape="0">
              <a:prstClr val="black">
                <a:alpha val="10000"/>
              </a:prstClr>
            </a:outerShdw>
          </a:effec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Poppins Light"/>
            </a:endParaRPr>
          </a:p>
        </p:txBody>
      </p:sp>
      <p:cxnSp>
        <p:nvCxnSpPr>
          <p:cNvPr id="14" name="Elbow Connector 35">
            <a:extLst>
              <a:ext uri="{FF2B5EF4-FFF2-40B4-BE49-F238E27FC236}">
                <a16:creationId xmlns:a16="http://schemas.microsoft.com/office/drawing/2014/main" id="{25F237E2-6D7E-8AC9-B078-3B8EFB2F984F}"/>
              </a:ext>
            </a:extLst>
          </p:cNvPr>
          <p:cNvCxnSpPr>
            <a:cxnSpLocks/>
          </p:cNvCxnSpPr>
          <p:nvPr/>
        </p:nvCxnSpPr>
        <p:spPr>
          <a:xfrm flipV="1">
            <a:off x="7162564" y="3112013"/>
            <a:ext cx="819386" cy="237932"/>
          </a:xfrm>
          <a:prstGeom prst="bentConnector3">
            <a:avLst>
              <a:gd name="adj1" fmla="val 50000"/>
            </a:avLst>
          </a:prstGeom>
          <a:noFill/>
          <a:ln w="25400" cap="flat" cmpd="sng" algn="ctr">
            <a:solidFill>
              <a:srgbClr val="FBC502"/>
            </a:solidFill>
            <a:prstDash val="solid"/>
            <a:miter lim="800000"/>
            <a:headEnd type="oval"/>
            <a:tailEnd type="oval"/>
          </a:ln>
          <a:effectLst/>
        </p:spPr>
      </p:cxnSp>
      <p:cxnSp>
        <p:nvCxnSpPr>
          <p:cNvPr id="15" name="Elbow Connector 50">
            <a:extLst>
              <a:ext uri="{FF2B5EF4-FFF2-40B4-BE49-F238E27FC236}">
                <a16:creationId xmlns:a16="http://schemas.microsoft.com/office/drawing/2014/main" id="{E2896BC3-D7CB-72FC-4C31-F9E7B263CF3D}"/>
              </a:ext>
            </a:extLst>
          </p:cNvPr>
          <p:cNvCxnSpPr/>
          <p:nvPr/>
        </p:nvCxnSpPr>
        <p:spPr>
          <a:xfrm>
            <a:off x="7167591" y="3931163"/>
            <a:ext cx="1273508" cy="279911"/>
          </a:xfrm>
          <a:prstGeom prst="bentConnector3">
            <a:avLst/>
          </a:prstGeom>
          <a:noFill/>
          <a:ln w="25400" cap="flat" cmpd="sng" algn="ctr">
            <a:solidFill>
              <a:srgbClr val="FBC502"/>
            </a:solidFill>
            <a:prstDash val="solid"/>
            <a:miter lim="800000"/>
            <a:headEnd type="oval"/>
            <a:tailEnd type="oval"/>
          </a:ln>
          <a:effectLst/>
        </p:spPr>
      </p:cxnSp>
      <p:cxnSp>
        <p:nvCxnSpPr>
          <p:cNvPr id="16" name="Elbow Connector 59">
            <a:extLst>
              <a:ext uri="{FF2B5EF4-FFF2-40B4-BE49-F238E27FC236}">
                <a16:creationId xmlns:a16="http://schemas.microsoft.com/office/drawing/2014/main" id="{3759863B-CA57-3F88-3923-8F5DF45BAC04}"/>
              </a:ext>
            </a:extLst>
          </p:cNvPr>
          <p:cNvCxnSpPr>
            <a:cxnSpLocks/>
          </p:cNvCxnSpPr>
          <p:nvPr/>
        </p:nvCxnSpPr>
        <p:spPr>
          <a:xfrm rot="10800000">
            <a:off x="4210050" y="3112013"/>
            <a:ext cx="834570" cy="237933"/>
          </a:xfrm>
          <a:prstGeom prst="bentConnector3">
            <a:avLst>
              <a:gd name="adj1" fmla="val 50000"/>
            </a:avLst>
          </a:prstGeom>
          <a:noFill/>
          <a:ln w="25400" cap="flat" cmpd="sng" algn="ctr">
            <a:solidFill>
              <a:srgbClr val="FBC502"/>
            </a:solidFill>
            <a:prstDash val="solid"/>
            <a:miter lim="800000"/>
            <a:headEnd type="oval"/>
            <a:tailEnd type="oval"/>
          </a:ln>
          <a:effectLst/>
        </p:spPr>
      </p:cxnSp>
      <p:cxnSp>
        <p:nvCxnSpPr>
          <p:cNvPr id="17" name="Elbow Connector 61">
            <a:extLst>
              <a:ext uri="{FF2B5EF4-FFF2-40B4-BE49-F238E27FC236}">
                <a16:creationId xmlns:a16="http://schemas.microsoft.com/office/drawing/2014/main" id="{CFE290D9-020D-0C0D-B523-1A80693EDA43}"/>
              </a:ext>
            </a:extLst>
          </p:cNvPr>
          <p:cNvCxnSpPr/>
          <p:nvPr/>
        </p:nvCxnSpPr>
        <p:spPr>
          <a:xfrm rot="10800000" flipV="1">
            <a:off x="3781784" y="3931163"/>
            <a:ext cx="1257811" cy="276462"/>
          </a:xfrm>
          <a:prstGeom prst="bentConnector3">
            <a:avLst/>
          </a:prstGeom>
          <a:noFill/>
          <a:ln w="25400" cap="flat" cmpd="sng" algn="ctr">
            <a:solidFill>
              <a:srgbClr val="FBC502"/>
            </a:solidFill>
            <a:prstDash val="solid"/>
            <a:miter lim="800000"/>
            <a:headEnd type="oval"/>
            <a:tailEnd type="oval"/>
          </a:ln>
          <a:effectLst/>
        </p:spPr>
      </p:cxnSp>
      <p:sp>
        <p:nvSpPr>
          <p:cNvPr id="18" name="Rectangle 17">
            <a:extLst>
              <a:ext uri="{FF2B5EF4-FFF2-40B4-BE49-F238E27FC236}">
                <a16:creationId xmlns:a16="http://schemas.microsoft.com/office/drawing/2014/main" id="{E7E92A3D-01B6-0FBC-07BD-F9955BFA27FE}"/>
              </a:ext>
            </a:extLst>
          </p:cNvPr>
          <p:cNvSpPr/>
          <p:nvPr/>
        </p:nvSpPr>
        <p:spPr>
          <a:xfrm>
            <a:off x="9106634" y="2732180"/>
            <a:ext cx="2915331" cy="1246495"/>
          </a:xfrm>
          <a:prstGeom prst="rect">
            <a:avLst/>
          </a:prstGeom>
        </p:spPr>
        <p:txBody>
          <a:bodyPr wrap="square">
            <a:spAutoFit/>
          </a:bodyPr>
          <a:lstStyle/>
          <a:p>
            <a:pPr defTabSz="914400" hangingPunct="1">
              <a:lnSpc>
                <a:spcPct val="100000"/>
              </a:lnSpc>
              <a:spcBef>
                <a:spcPts val="0"/>
              </a:spcBef>
              <a:spcAft>
                <a:spcPts val="600"/>
              </a:spcAft>
            </a:pPr>
            <a:r>
              <a:rPr lang="en-US" sz="1400" b="1" kern="1200" dirty="0">
                <a:solidFill>
                  <a:prstClr val="black">
                    <a:lumMod val="65000"/>
                    <a:lumOff val="35000"/>
                  </a:prstClr>
                </a:solidFill>
                <a:latin typeface="Arial" panose="020B0604020202020204" pitchFamily="34" charset="0"/>
                <a:cs typeface="Arial" panose="020B0604020202020204" pitchFamily="34" charset="0"/>
              </a:rPr>
              <a:t>4. Évaluation des politiques</a:t>
            </a:r>
          </a:p>
          <a:p>
            <a:pPr defTabSz="914400" hangingPunct="1">
              <a:lnSpc>
                <a:spcPct val="100000"/>
              </a:lnSpc>
              <a:spcBef>
                <a:spcPts val="0"/>
              </a:spcBef>
              <a:spcAft>
                <a:spcPts val="600"/>
              </a:spcAft>
            </a:pPr>
            <a:r>
              <a:rPr lang="en-US" sz="1400" i="1" kern="1200" dirty="0">
                <a:solidFill>
                  <a:prstClr val="black">
                    <a:lumMod val="65000"/>
                    <a:lumOff val="35000"/>
                  </a:prstClr>
                </a:solidFill>
                <a:latin typeface="Arial" panose="020B0604020202020204" pitchFamily="34" charset="0"/>
                <a:cs typeface="Arial" panose="020B0604020202020204" pitchFamily="34" charset="0"/>
              </a:rPr>
              <a:t>Évalue l'impact de politiques telles que la tarification des péages, les taxes sur les carburants ou les restrictions de stationnement.</a:t>
            </a:r>
          </a:p>
        </p:txBody>
      </p:sp>
      <p:sp>
        <p:nvSpPr>
          <p:cNvPr id="19" name="Rectangle 18">
            <a:extLst>
              <a:ext uri="{FF2B5EF4-FFF2-40B4-BE49-F238E27FC236}">
                <a16:creationId xmlns:a16="http://schemas.microsoft.com/office/drawing/2014/main" id="{24130C34-1022-08B6-31DC-B3B0AE2AD81D}"/>
              </a:ext>
            </a:extLst>
          </p:cNvPr>
          <p:cNvSpPr/>
          <p:nvPr/>
        </p:nvSpPr>
        <p:spPr>
          <a:xfrm>
            <a:off x="166255" y="2732181"/>
            <a:ext cx="2842291" cy="1246495"/>
          </a:xfrm>
          <a:prstGeom prst="rect">
            <a:avLst/>
          </a:prstGeom>
        </p:spPr>
        <p:txBody>
          <a:bodyPr wrap="square">
            <a:spAutoFit/>
          </a:bodyPr>
          <a:lstStyle/>
          <a:p>
            <a:pPr algn="r" defTabSz="914400" hangingPunct="1">
              <a:lnSpc>
                <a:spcPct val="100000"/>
              </a:lnSpc>
              <a:spcBef>
                <a:spcPts val="0"/>
              </a:spcBef>
              <a:spcAft>
                <a:spcPts val="600"/>
              </a:spcAft>
            </a:pPr>
            <a:r>
              <a:rPr lang="en-US" sz="1400" b="1" kern="1200" dirty="0">
                <a:solidFill>
                  <a:prstClr val="black">
                    <a:lumMod val="65000"/>
                    <a:lumOff val="35000"/>
                  </a:prstClr>
                </a:solidFill>
                <a:latin typeface="Arial" panose="020B0604020202020204" pitchFamily="34" charset="0"/>
                <a:cs typeface="Arial" panose="020B0604020202020204" pitchFamily="34" charset="0"/>
              </a:rPr>
              <a:t>1. Planification des infrastructures</a:t>
            </a:r>
          </a:p>
          <a:p>
            <a:pPr algn="r" defTabSz="914400" hangingPunct="1">
              <a:lnSpc>
                <a:spcPct val="100000"/>
              </a:lnSpc>
              <a:spcBef>
                <a:spcPts val="0"/>
              </a:spcBef>
            </a:pPr>
            <a:r>
              <a:rPr lang="en-US" sz="1400" i="1" kern="1200" dirty="0">
                <a:solidFill>
                  <a:prstClr val="black">
                    <a:lumMod val="65000"/>
                    <a:lumOff val="35000"/>
                  </a:prstClr>
                </a:solidFill>
                <a:latin typeface="Arial" panose="020B0604020202020204" pitchFamily="34" charset="0"/>
                <a:cs typeface="Arial" panose="020B0604020202020204" pitchFamily="34" charset="0"/>
              </a:rPr>
              <a:t>Aide à déterminer où construire de nouvelles routes, lignes de métro et lignes de bus.</a:t>
            </a:r>
          </a:p>
        </p:txBody>
      </p:sp>
      <p:sp>
        <p:nvSpPr>
          <p:cNvPr id="20" name="Rectangle 19">
            <a:extLst>
              <a:ext uri="{FF2B5EF4-FFF2-40B4-BE49-F238E27FC236}">
                <a16:creationId xmlns:a16="http://schemas.microsoft.com/office/drawing/2014/main" id="{A0817038-AB0A-E800-F494-D0AB20EE384F}"/>
              </a:ext>
            </a:extLst>
          </p:cNvPr>
          <p:cNvSpPr/>
          <p:nvPr/>
        </p:nvSpPr>
        <p:spPr>
          <a:xfrm>
            <a:off x="9618801" y="3973423"/>
            <a:ext cx="2427742" cy="1246495"/>
          </a:xfrm>
          <a:prstGeom prst="rect">
            <a:avLst/>
          </a:prstGeom>
        </p:spPr>
        <p:txBody>
          <a:bodyPr wrap="square">
            <a:spAutoFit/>
          </a:bodyPr>
          <a:lstStyle/>
          <a:p>
            <a:pPr defTabSz="914400" hangingPunct="1">
              <a:lnSpc>
                <a:spcPct val="100000"/>
              </a:lnSpc>
              <a:spcBef>
                <a:spcPts val="0"/>
              </a:spcBef>
              <a:spcAft>
                <a:spcPts val="600"/>
              </a:spcAft>
            </a:pPr>
            <a:r>
              <a:rPr lang="en-US" sz="1400" b="1" kern="1200" dirty="0">
                <a:solidFill>
                  <a:prstClr val="black">
                    <a:lumMod val="65000"/>
                    <a:lumOff val="35000"/>
                  </a:prstClr>
                </a:solidFill>
                <a:latin typeface="Arial" panose="020B0604020202020204" pitchFamily="34" charset="0"/>
                <a:cs typeface="Arial" panose="020B0604020202020204" pitchFamily="34" charset="0"/>
              </a:rPr>
              <a:t>5. Analyse de l'impact environnemental</a:t>
            </a:r>
          </a:p>
          <a:p>
            <a:pPr defTabSz="914400" hangingPunct="1">
              <a:lnSpc>
                <a:spcPct val="100000"/>
              </a:lnSpc>
              <a:spcBef>
                <a:spcPts val="0"/>
              </a:spcBef>
              <a:spcAft>
                <a:spcPts val="600"/>
              </a:spcAft>
            </a:pPr>
            <a:r>
              <a:rPr lang="en-US" sz="1400" i="1" kern="1200" dirty="0">
                <a:solidFill>
                  <a:prstClr val="black">
                    <a:lumMod val="65000"/>
                    <a:lumOff val="35000"/>
                  </a:prstClr>
                </a:solidFill>
                <a:latin typeface="Arial" panose="020B0604020202020204" pitchFamily="34" charset="0"/>
                <a:cs typeface="Arial" panose="020B0604020202020204" pitchFamily="34" charset="0"/>
              </a:rPr>
              <a:t>Contribue à réduire les émissions en favorisant les transports durables.</a:t>
            </a:r>
          </a:p>
        </p:txBody>
      </p:sp>
      <p:sp>
        <p:nvSpPr>
          <p:cNvPr id="21" name="Rectangle 20">
            <a:extLst>
              <a:ext uri="{FF2B5EF4-FFF2-40B4-BE49-F238E27FC236}">
                <a16:creationId xmlns:a16="http://schemas.microsoft.com/office/drawing/2014/main" id="{170E2862-7A77-0A9E-3C1B-BAB6CC498B61}"/>
              </a:ext>
            </a:extLst>
          </p:cNvPr>
          <p:cNvSpPr/>
          <p:nvPr/>
        </p:nvSpPr>
        <p:spPr>
          <a:xfrm>
            <a:off x="73355" y="3973424"/>
            <a:ext cx="2601199" cy="1461939"/>
          </a:xfrm>
          <a:prstGeom prst="rect">
            <a:avLst/>
          </a:prstGeom>
        </p:spPr>
        <p:txBody>
          <a:bodyPr wrap="square">
            <a:spAutoFit/>
          </a:bodyPr>
          <a:lstStyle/>
          <a:p>
            <a:pPr algn="r" defTabSz="914400" hangingPunct="1">
              <a:lnSpc>
                <a:spcPct val="100000"/>
              </a:lnSpc>
              <a:spcBef>
                <a:spcPts val="0"/>
              </a:spcBef>
              <a:spcAft>
                <a:spcPts val="600"/>
              </a:spcAft>
            </a:pPr>
            <a:r>
              <a:rPr lang="en-US" sz="1400" b="1" kern="1200" dirty="0">
                <a:solidFill>
                  <a:prstClr val="black">
                    <a:lumMod val="65000"/>
                    <a:lumOff val="35000"/>
                  </a:prstClr>
                </a:solidFill>
                <a:latin typeface="Arial" panose="020B0604020202020204" pitchFamily="34" charset="0"/>
                <a:cs typeface="Arial" panose="020B0604020202020204" pitchFamily="34" charset="0"/>
              </a:rPr>
              <a:t>2. Réduction des embouteillages</a:t>
            </a:r>
          </a:p>
          <a:p>
            <a:pPr algn="r" defTabSz="914400" hangingPunct="1">
              <a:lnSpc>
                <a:spcPct val="100000"/>
              </a:lnSpc>
              <a:spcBef>
                <a:spcPts val="0"/>
              </a:spcBef>
              <a:spcAft>
                <a:spcPts val="600"/>
              </a:spcAft>
            </a:pPr>
            <a:r>
              <a:rPr lang="en-US" sz="1400" i="1" kern="1200" dirty="0">
                <a:solidFill>
                  <a:prstClr val="black">
                    <a:lumMod val="65000"/>
                    <a:lumOff val="35000"/>
                  </a:prstClr>
                </a:solidFill>
                <a:latin typeface="Arial" panose="020B0604020202020204" pitchFamily="34" charset="0"/>
                <a:cs typeface="Arial" panose="020B0604020202020204" pitchFamily="34" charset="0"/>
              </a:rPr>
              <a:t>Permet de prévoir les points noirs du trafic et de proposer des solutions pour gérer la congestion.</a:t>
            </a:r>
          </a:p>
        </p:txBody>
      </p:sp>
      <p:sp>
        <p:nvSpPr>
          <p:cNvPr id="22" name="TextBox 21">
            <a:extLst>
              <a:ext uri="{FF2B5EF4-FFF2-40B4-BE49-F238E27FC236}">
                <a16:creationId xmlns:a16="http://schemas.microsoft.com/office/drawing/2014/main" id="{E9C8AA6F-8384-FF98-0E02-234EFAE04C35}"/>
              </a:ext>
            </a:extLst>
          </p:cNvPr>
          <p:cNvSpPr txBox="1"/>
          <p:nvPr/>
        </p:nvSpPr>
        <p:spPr>
          <a:xfrm>
            <a:off x="5178026" y="3214310"/>
            <a:ext cx="1822446" cy="1077218"/>
          </a:xfrm>
          <a:prstGeom prst="rect">
            <a:avLst/>
          </a:prstGeom>
          <a:noFill/>
        </p:spPr>
        <p:txBody>
          <a:bodyPr wrap="square" rtlCol="0">
            <a:spAutoFit/>
          </a:bodyPr>
          <a:lstStyle/>
          <a:p>
            <a:pPr algn="ctr" defTabSz="914400" hangingPunct="1">
              <a:lnSpc>
                <a:spcPct val="100000"/>
              </a:lnSpc>
              <a:spcBef>
                <a:spcPts val="0"/>
              </a:spcBef>
            </a:pPr>
            <a:r>
              <a:rPr lang="en-US" sz="1600" b="1" kern="1200" dirty="0">
                <a:solidFill>
                  <a:prstClr val="white"/>
                </a:solidFill>
                <a:latin typeface="Poppins Medium"/>
              </a:rPr>
              <a:t>Pourquoi la prévision de la demande de transport est-elle importante ?</a:t>
            </a:r>
          </a:p>
        </p:txBody>
      </p:sp>
      <p:pic>
        <p:nvPicPr>
          <p:cNvPr id="23" name="Graphic 22" descr="Help with solid fill">
            <a:extLst>
              <a:ext uri="{FF2B5EF4-FFF2-40B4-BE49-F238E27FC236}">
                <a16:creationId xmlns:a16="http://schemas.microsoft.com/office/drawing/2014/main" id="{39A6EBE6-1E38-2AE5-0A37-AEDC732F37D5}"/>
              </a:ext>
            </a:extLst>
          </p:cNvPr>
          <p:cNvPicPr>
            <a:picLocks noChangeAspect="1"/>
          </p:cNvPicPr>
          <p:nvPr/>
        </p:nvPicPr>
        <p:blipFill>
          <a:blip>
            <a:extLst>
              <a:ext uri="{96DAC541-7B7A-43D3-8B79-37D633B846F1}">
                <asvg:svgBlip xmlns:asvg="http://schemas.microsoft.com/office/drawing/2016/SVG/main" r:embed="rId2"/>
              </a:ext>
            </a:extLst>
          </a:blip>
          <a:srcRect/>
          <a:stretch/>
        </p:blipFill>
        <p:spPr>
          <a:xfrm>
            <a:off x="5942983" y="2847072"/>
            <a:ext cx="337016" cy="337016"/>
          </a:xfrm>
          <a:prstGeom prst="rect">
            <a:avLst/>
          </a:prstGeom>
        </p:spPr>
      </p:pic>
      <p:pic>
        <p:nvPicPr>
          <p:cNvPr id="24" name="Graphic 23" descr="Architecture with solid fill">
            <a:extLst>
              <a:ext uri="{FF2B5EF4-FFF2-40B4-BE49-F238E27FC236}">
                <a16:creationId xmlns:a16="http://schemas.microsoft.com/office/drawing/2014/main" id="{854CC88F-44BB-D53F-2490-2558203C4084}"/>
              </a:ext>
            </a:extLst>
          </p:cNvPr>
          <p:cNvPicPr>
            <a:picLocks noChangeAspect="1"/>
          </p:cNvPicPr>
          <p:nvPr/>
        </p:nvPicPr>
        <p:blipFill>
          <a:blip>
            <a:extLst>
              <a:ext uri="{96DAC541-7B7A-43D3-8B79-37D633B846F1}">
                <asvg:svgBlip xmlns:asvg="http://schemas.microsoft.com/office/drawing/2016/SVG/main" r:embed="rId3"/>
              </a:ext>
            </a:extLst>
          </a:blip>
          <a:srcRect/>
          <a:stretch/>
        </p:blipFill>
        <p:spPr>
          <a:xfrm>
            <a:off x="3014431" y="4139864"/>
            <a:ext cx="548362" cy="548362"/>
          </a:xfrm>
          <a:prstGeom prst="rect">
            <a:avLst/>
          </a:prstGeom>
        </p:spPr>
      </p:pic>
      <p:pic>
        <p:nvPicPr>
          <p:cNvPr id="25" name="Graphic 24" descr="Customer review with solid fill">
            <a:extLst>
              <a:ext uri="{FF2B5EF4-FFF2-40B4-BE49-F238E27FC236}">
                <a16:creationId xmlns:a16="http://schemas.microsoft.com/office/drawing/2014/main" id="{B5571AA2-B420-15FB-A404-5AAE0CF96E6B}"/>
              </a:ext>
            </a:extLst>
          </p:cNvPr>
          <p:cNvPicPr>
            <a:picLocks noChangeAspect="1"/>
          </p:cNvPicPr>
          <p:nvPr/>
        </p:nvPicPr>
        <p:blipFill>
          <a:blip>
            <a:extLst>
              <a:ext uri="{96DAC541-7B7A-43D3-8B79-37D633B846F1}">
                <asvg:svgBlip xmlns:asvg="http://schemas.microsoft.com/office/drawing/2016/SVG/main" r:embed="rId4"/>
              </a:ext>
            </a:extLst>
          </a:blip>
          <a:srcRect/>
          <a:stretch/>
        </p:blipFill>
        <p:spPr>
          <a:xfrm>
            <a:off x="3324688" y="2862891"/>
            <a:ext cx="548362" cy="548362"/>
          </a:xfrm>
          <a:prstGeom prst="rect">
            <a:avLst/>
          </a:prstGeom>
        </p:spPr>
      </p:pic>
      <p:pic>
        <p:nvPicPr>
          <p:cNvPr id="26" name="Graphic 25" descr="Connections with solid fill">
            <a:extLst>
              <a:ext uri="{FF2B5EF4-FFF2-40B4-BE49-F238E27FC236}">
                <a16:creationId xmlns:a16="http://schemas.microsoft.com/office/drawing/2014/main" id="{F5775EC8-E907-2F8F-5C17-26E002DB2658}"/>
              </a:ext>
            </a:extLst>
          </p:cNvPr>
          <p:cNvPicPr>
            <a:picLocks noChangeAspect="1"/>
          </p:cNvPicPr>
          <p:nvPr/>
        </p:nvPicPr>
        <p:blipFill>
          <a:blip>
            <a:extLst>
              <a:ext uri="{96DAC541-7B7A-43D3-8B79-37D633B846F1}">
                <asvg:svgBlip xmlns:asvg="http://schemas.microsoft.com/office/drawing/2016/SVG/main" r:embed="rId5"/>
              </a:ext>
            </a:extLst>
          </a:blip>
          <a:srcRect/>
          <a:stretch/>
        </p:blipFill>
        <p:spPr>
          <a:xfrm>
            <a:off x="8337744" y="2877763"/>
            <a:ext cx="494775" cy="494775"/>
          </a:xfrm>
          <a:prstGeom prst="rect">
            <a:avLst/>
          </a:prstGeom>
        </p:spPr>
      </p:pic>
      <p:pic>
        <p:nvPicPr>
          <p:cNvPr id="27" name="Graphic 26" descr="Cycle with people with solid fill">
            <a:extLst>
              <a:ext uri="{FF2B5EF4-FFF2-40B4-BE49-F238E27FC236}">
                <a16:creationId xmlns:a16="http://schemas.microsoft.com/office/drawing/2014/main" id="{DE577894-8607-9D77-1DED-240927B09EB9}"/>
              </a:ext>
            </a:extLst>
          </p:cNvPr>
          <p:cNvPicPr>
            <a:picLocks noChangeAspect="1"/>
          </p:cNvPicPr>
          <p:nvPr/>
        </p:nvPicPr>
        <p:blipFill>
          <a:blip>
            <a:extLst>
              <a:ext uri="{96DAC541-7B7A-43D3-8B79-37D633B846F1}">
                <asvg:svgBlip xmlns:asvg="http://schemas.microsoft.com/office/drawing/2016/SVG/main" r:embed="rId6"/>
              </a:ext>
            </a:extLst>
          </a:blip>
          <a:srcRect/>
          <a:stretch/>
        </p:blipFill>
        <p:spPr>
          <a:xfrm>
            <a:off x="8740889" y="4104074"/>
            <a:ext cx="578122" cy="578120"/>
          </a:xfrm>
          <a:prstGeom prst="rect">
            <a:avLst/>
          </a:prstGeom>
        </p:spPr>
      </p:pic>
      <p:sp>
        <p:nvSpPr>
          <p:cNvPr id="28" name="Hexagon 27">
            <a:extLst>
              <a:ext uri="{FF2B5EF4-FFF2-40B4-BE49-F238E27FC236}">
                <a16:creationId xmlns:a16="http://schemas.microsoft.com/office/drawing/2014/main" id="{A76343B7-261E-1EF0-33F7-BEB7062FF3B7}"/>
              </a:ext>
            </a:extLst>
          </p:cNvPr>
          <p:cNvSpPr/>
          <p:nvPr/>
        </p:nvSpPr>
        <p:spPr>
          <a:xfrm flipH="1">
            <a:off x="6279999" y="5159929"/>
            <a:ext cx="882565" cy="760833"/>
          </a:xfrm>
          <a:prstGeom prst="hexagon">
            <a:avLst/>
          </a:prstGeom>
          <a:solidFill>
            <a:sysClr val="window" lastClr="FFFFFF"/>
          </a:solidFill>
          <a:ln>
            <a:solidFill>
              <a:srgbClr val="7B66FF"/>
            </a:solidFill>
          </a:ln>
          <a:effectLst>
            <a:outerShdw blurRad="190500" dist="63500" dir="2700000" algn="tl" rotWithShape="0">
              <a:prstClr val="black">
                <a:alpha val="10000"/>
              </a:prstClr>
            </a:outerShdw>
          </a:effec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Poppins Light"/>
            </a:endParaRPr>
          </a:p>
        </p:txBody>
      </p:sp>
      <p:cxnSp>
        <p:nvCxnSpPr>
          <p:cNvPr id="29" name="Elbow Connector 60">
            <a:extLst>
              <a:ext uri="{FF2B5EF4-FFF2-40B4-BE49-F238E27FC236}">
                <a16:creationId xmlns:a16="http://schemas.microsoft.com/office/drawing/2014/main" id="{7C99C691-2927-BC10-E2D9-30ED93E9E078}"/>
              </a:ext>
            </a:extLst>
          </p:cNvPr>
          <p:cNvCxnSpPr>
            <a:cxnSpLocks/>
          </p:cNvCxnSpPr>
          <p:nvPr/>
        </p:nvCxnSpPr>
        <p:spPr>
          <a:xfrm rot="16200000" flipH="1">
            <a:off x="6174805" y="4563111"/>
            <a:ext cx="457200" cy="548640"/>
          </a:xfrm>
          <a:prstGeom prst="bentConnector3">
            <a:avLst>
              <a:gd name="adj1" fmla="val 50000"/>
            </a:avLst>
          </a:prstGeom>
          <a:noFill/>
          <a:ln w="25400" cap="flat" cmpd="sng" algn="ctr">
            <a:solidFill>
              <a:srgbClr val="FBC502"/>
            </a:solidFill>
            <a:prstDash val="solid"/>
            <a:miter lim="800000"/>
            <a:headEnd type="oval"/>
            <a:tailEnd type="oval"/>
          </a:ln>
          <a:effectLst/>
        </p:spPr>
      </p:cxnSp>
      <p:sp>
        <p:nvSpPr>
          <p:cNvPr id="30" name="Rectangle 29">
            <a:extLst>
              <a:ext uri="{FF2B5EF4-FFF2-40B4-BE49-F238E27FC236}">
                <a16:creationId xmlns:a16="http://schemas.microsoft.com/office/drawing/2014/main" id="{19C69AAF-D08F-EF4B-380E-30944DDAE9FC}"/>
              </a:ext>
            </a:extLst>
          </p:cNvPr>
          <p:cNvSpPr/>
          <p:nvPr/>
        </p:nvSpPr>
        <p:spPr>
          <a:xfrm>
            <a:off x="2674555" y="5099725"/>
            <a:ext cx="3380192" cy="1246495"/>
          </a:xfrm>
          <a:prstGeom prst="rect">
            <a:avLst/>
          </a:prstGeom>
        </p:spPr>
        <p:txBody>
          <a:bodyPr wrap="square">
            <a:spAutoFit/>
          </a:bodyPr>
          <a:lstStyle/>
          <a:p>
            <a:pPr algn="r" defTabSz="914400" hangingPunct="1">
              <a:lnSpc>
                <a:spcPct val="100000"/>
              </a:lnSpc>
              <a:spcBef>
                <a:spcPts val="0"/>
              </a:spcBef>
              <a:spcAft>
                <a:spcPts val="600"/>
              </a:spcAft>
            </a:pPr>
            <a:r>
              <a:rPr lang="en-US" sz="1400" b="1" kern="1200" dirty="0">
                <a:solidFill>
                  <a:prstClr val="black">
                    <a:lumMod val="65000"/>
                    <a:lumOff val="35000"/>
                  </a:prstClr>
                </a:solidFill>
                <a:latin typeface="Arial" panose="020B0604020202020204" pitchFamily="34" charset="0"/>
                <a:cs typeface="Arial" panose="020B0604020202020204" pitchFamily="34" charset="0"/>
              </a:rPr>
              <a:t>3. Développement des transports publics</a:t>
            </a:r>
          </a:p>
          <a:p>
            <a:pPr algn="r" defTabSz="914400" hangingPunct="1">
              <a:lnSpc>
                <a:spcPct val="100000"/>
              </a:lnSpc>
              <a:spcBef>
                <a:spcPts val="0"/>
              </a:spcBef>
            </a:pPr>
            <a:r>
              <a:rPr lang="en-US" sz="1400" i="1" kern="1200" dirty="0">
                <a:solidFill>
                  <a:prstClr val="black">
                    <a:lumMod val="65000"/>
                    <a:lumOff val="35000"/>
                  </a:prstClr>
                </a:solidFill>
                <a:latin typeface="Arial" panose="020B0604020202020204" pitchFamily="34" charset="0"/>
                <a:cs typeface="Arial" panose="020B0604020202020204" pitchFamily="34" charset="0"/>
              </a:rPr>
              <a:t>Soutient les investissements dans les bus, les trains et autres options de transport en commun.</a:t>
            </a:r>
          </a:p>
        </p:txBody>
      </p:sp>
      <p:pic>
        <p:nvPicPr>
          <p:cNvPr id="31" name="Graphic 30" descr="Business Growth with solid fill">
            <a:extLst>
              <a:ext uri="{FF2B5EF4-FFF2-40B4-BE49-F238E27FC236}">
                <a16:creationId xmlns:a16="http://schemas.microsoft.com/office/drawing/2014/main" id="{D06831E9-5906-A8D4-BA5F-DF50A4665548}"/>
              </a:ext>
            </a:extLst>
          </p:cNvPr>
          <p:cNvPicPr>
            <a:picLocks noChangeAspect="1"/>
          </p:cNvPicPr>
          <p:nvPr/>
        </p:nvPicPr>
        <p:blipFill>
          <a:blip>
            <a:extLst>
              <a:ext uri="{96DAC541-7B7A-43D3-8B79-37D633B846F1}">
                <asvg:svgBlip xmlns:asvg="http://schemas.microsoft.com/office/drawing/2016/SVG/main" r:embed="rId7"/>
              </a:ext>
            </a:extLst>
          </a:blip>
          <a:srcRect/>
          <a:stretch/>
        </p:blipFill>
        <p:spPr>
          <a:xfrm>
            <a:off x="6476493" y="5277789"/>
            <a:ext cx="581168" cy="581168"/>
          </a:xfrm>
          <a:prstGeom prst="rect">
            <a:avLst/>
          </a:prstGeom>
        </p:spPr>
      </p:pic>
      <p:sp>
        <p:nvSpPr>
          <p:cNvPr id="35" name="object 2">
            <a:extLst>
              <a:ext uri="{FF2B5EF4-FFF2-40B4-BE49-F238E27FC236}">
                <a16:creationId xmlns:a16="http://schemas.microsoft.com/office/drawing/2014/main" id="{8B96C145-D840-7E73-9973-1CE35FB965A3}"/>
              </a:ext>
            </a:extLst>
          </p:cNvPr>
          <p:cNvSpPr txBox="1">
            <a:spLocks/>
          </p:cNvSpPr>
          <p:nvPr/>
        </p:nvSpPr>
        <p:spPr>
          <a:xfrm>
            <a:off x="726470" y="427119"/>
            <a:ext cx="7420913" cy="385820"/>
          </a:xfrm>
          <a:prstGeom prst="rect">
            <a:avLst/>
          </a:prstGeom>
          <a:solidFill>
            <a:srgbClr val="FD001F"/>
          </a:solidFill>
        </p:spPr>
        <p:txBody>
          <a:bodyPr vert="horz" wrap="square" lIns="0" tIns="16329" rIns="0" bIns="0" rtlCol="0">
            <a:spAutoFit/>
          </a:bodyPr>
          <a:lstStyle>
            <a:lvl1pPr>
              <a:defRPr sz="1800" b="0" i="1">
                <a:solidFill>
                  <a:srgbClr val="FD001F"/>
                </a:solidFill>
                <a:latin typeface="Calibri"/>
                <a:ea typeface="+mj-ea"/>
                <a:cs typeface="Calibri"/>
              </a:defRPr>
            </a:lvl1pPr>
          </a:lstStyle>
          <a:p>
            <a:pPr marL="22043" defTabSz="914400" hangingPunct="1">
              <a:lnSpc>
                <a:spcPct val="100000"/>
              </a:lnSpc>
              <a:spcBef>
                <a:spcPts val="129"/>
              </a:spcBef>
            </a:pPr>
            <a:r>
              <a:rPr lang="en-GB" sz="2400" b="1" dirty="0">
                <a:solidFill>
                  <a:schemeClr val="bg1"/>
                </a:solidFill>
              </a:rPr>
              <a:t>2. Introduction à la prévision de la demande de transport</a:t>
            </a:r>
          </a:p>
        </p:txBody>
      </p:sp>
    </p:spTree>
    <p:extLst>
      <p:ext uri="{BB962C8B-B14F-4D97-AF65-F5344CB8AC3E}">
        <p14:creationId xmlns:p14="http://schemas.microsoft.com/office/powerpoint/2010/main" val="408408898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BBAEA9-9920-4BBD-675B-9E1713E20545}"/>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3DFFFBB4-49CD-67F7-D2A0-B2BE2450F8D3}"/>
              </a:ext>
            </a:extLst>
          </p:cNvPr>
          <p:cNvSpPr txBox="1"/>
          <p:nvPr/>
        </p:nvSpPr>
        <p:spPr>
          <a:xfrm>
            <a:off x="733424" y="872681"/>
            <a:ext cx="10725152" cy="380480"/>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sz="2000" b="1" dirty="0">
                <a:solidFill>
                  <a:sysClr val="windowText" lastClr="000000"/>
                </a:solidFill>
                <a:latin typeface="Arial"/>
                <a:cs typeface="Arial"/>
              </a:rPr>
              <a:t>2.2 Principales approches pour prévoir la demande de transport</a:t>
            </a:r>
            <a:endParaRPr lang="en-GB" sz="2000" b="1" dirty="0">
              <a:solidFill>
                <a:sysClr val="windowText" lastClr="000000"/>
              </a:solidFill>
              <a:latin typeface="Arial"/>
              <a:cs typeface="Arial"/>
            </a:endParaRPr>
          </a:p>
        </p:txBody>
      </p:sp>
      <p:sp>
        <p:nvSpPr>
          <p:cNvPr id="5" name="object 3">
            <a:extLst>
              <a:ext uri="{FF2B5EF4-FFF2-40B4-BE49-F238E27FC236}">
                <a16:creationId xmlns:a16="http://schemas.microsoft.com/office/drawing/2014/main" id="{22FF5171-9D12-CAAC-F8AC-6EA82332E5B8}"/>
              </a:ext>
            </a:extLst>
          </p:cNvPr>
          <p:cNvSpPr txBox="1"/>
          <p:nvPr/>
        </p:nvSpPr>
        <p:spPr>
          <a:xfrm>
            <a:off x="733424" y="1268624"/>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US" sz="1800" dirty="0">
                <a:solidFill>
                  <a:sysClr val="windowText" lastClr="000000"/>
                </a:solidFill>
                <a:latin typeface="Arial"/>
                <a:cs typeface="Arial"/>
              </a:rPr>
              <a:t>Plusieurs techniques sont utilisées pour prévoir la demande de transport :</a:t>
            </a:r>
            <a:endParaRPr lang="en-GB" sz="1800" dirty="0">
              <a:solidFill>
                <a:sysClr val="windowText" lastClr="000000"/>
              </a:solidFill>
              <a:latin typeface="Arial"/>
              <a:cs typeface="Arial"/>
            </a:endParaRPr>
          </a:p>
        </p:txBody>
      </p:sp>
      <p:sp>
        <p:nvSpPr>
          <p:cNvPr id="28" name="object 3">
            <a:extLst>
              <a:ext uri="{FF2B5EF4-FFF2-40B4-BE49-F238E27FC236}">
                <a16:creationId xmlns:a16="http://schemas.microsoft.com/office/drawing/2014/main" id="{751A31E9-9A30-397D-32F1-FA648BA194AE}"/>
              </a:ext>
            </a:extLst>
          </p:cNvPr>
          <p:cNvSpPr txBox="1"/>
          <p:nvPr/>
        </p:nvSpPr>
        <p:spPr>
          <a:xfrm>
            <a:off x="726471" y="1636189"/>
            <a:ext cx="11354883" cy="4566452"/>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US" sz="1600" b="1" dirty="0">
                <a:solidFill>
                  <a:sysClr val="windowText" lastClr="000000"/>
                </a:solidFill>
                <a:latin typeface="Arial"/>
                <a:cs typeface="Arial"/>
              </a:rPr>
              <a:t>1. Prévision basée sur les tendances</a:t>
            </a:r>
          </a:p>
          <a:p>
            <a:pPr marL="228600" defTabSz="1175644" hangingPunct="1">
              <a:lnSpc>
                <a:spcPct val="100000"/>
              </a:lnSpc>
              <a:spcBef>
                <a:spcPts val="129"/>
              </a:spcBef>
            </a:pPr>
            <a:r>
              <a:rPr lang="en-US" sz="1600" dirty="0">
                <a:solidFill>
                  <a:sysClr val="windowText" lastClr="000000"/>
                </a:solidFill>
                <a:latin typeface="Arial"/>
                <a:cs typeface="Arial"/>
              </a:rPr>
              <a:t>✅ Utilise les données historiques sur les déplacements pour prévoir les tendances futures.</a:t>
            </a:r>
          </a:p>
          <a:p>
            <a:pPr marL="228600" defTabSz="1175644" hangingPunct="1">
              <a:lnSpc>
                <a:spcPct val="100000"/>
              </a:lnSpc>
              <a:spcBef>
                <a:spcPts val="129"/>
              </a:spcBef>
            </a:pPr>
            <a:r>
              <a:rPr lang="en-US" sz="1600" dirty="0">
                <a:solidFill>
                  <a:sysClr val="windowText" lastClr="000000"/>
                </a:solidFill>
                <a:latin typeface="Arial"/>
                <a:cs typeface="Arial"/>
              </a:rPr>
              <a:t>✅ Part du principe que les tendances passées (par exemple, le taux de croissance du trafic) se poursuivront.</a:t>
            </a:r>
          </a:p>
          <a:p>
            <a:pPr marL="228600" defTabSz="1175644" hangingPunct="1">
              <a:lnSpc>
                <a:spcPct val="100000"/>
              </a:lnSpc>
              <a:spcBef>
                <a:spcPts val="129"/>
              </a:spcBef>
            </a:pPr>
            <a:r>
              <a:rPr lang="en-US" sz="1600" dirty="0">
                <a:solidFill>
                  <a:sysClr val="windowText" lastClr="000000"/>
                </a:solidFill>
                <a:latin typeface="Arial"/>
                <a:cs typeface="Arial"/>
              </a:rPr>
              <a:t>✅ Exemple : si le trafic d'une ville augmente de 5 % par an, cette méthode prévoit une augmentation similaire pour les années à venir.</a:t>
            </a:r>
          </a:p>
          <a:p>
            <a:pPr marL="228600" defTabSz="1175644" hangingPunct="1">
              <a:lnSpc>
                <a:spcPct val="100000"/>
              </a:lnSpc>
              <a:spcBef>
                <a:spcPts val="129"/>
              </a:spcBef>
            </a:pPr>
            <a:r>
              <a:rPr lang="en-US" sz="1600" dirty="0">
                <a:solidFill>
                  <a:sysClr val="windowText" lastClr="000000"/>
                </a:solidFill>
                <a:latin typeface="Arial"/>
                <a:cs typeface="Arial"/>
              </a:rPr>
              <a:t>✅ Limites : ne tient pas compte des changements de politique, des nouvelles options de transport ou des perturbations.</a:t>
            </a:r>
          </a:p>
          <a:p>
            <a:pPr marL="16328" defTabSz="1175644" hangingPunct="1">
              <a:lnSpc>
                <a:spcPct val="100000"/>
              </a:lnSpc>
              <a:spcBef>
                <a:spcPts val="129"/>
              </a:spcBef>
            </a:pPr>
            <a:endParaRPr lang="en-US" sz="1400" b="1" dirty="0">
              <a:solidFill>
                <a:sysClr val="windowText" lastClr="000000"/>
              </a:solidFill>
              <a:latin typeface="Arial"/>
              <a:cs typeface="Arial"/>
            </a:endParaRPr>
          </a:p>
          <a:p>
            <a:pPr marL="16328" defTabSz="1175644" hangingPunct="1">
              <a:lnSpc>
                <a:spcPct val="100000"/>
              </a:lnSpc>
              <a:spcBef>
                <a:spcPts val="129"/>
              </a:spcBef>
            </a:pPr>
            <a:r>
              <a:rPr lang="en-US" sz="1600" b="1" dirty="0">
                <a:solidFill>
                  <a:sysClr val="windowText" lastClr="000000"/>
                </a:solidFill>
                <a:latin typeface="Arial"/>
                <a:cs typeface="Arial"/>
              </a:rPr>
              <a:t>2. Modèles de régression</a:t>
            </a:r>
          </a:p>
          <a:p>
            <a:pPr marL="228600" defTabSz="1175644" hangingPunct="1">
              <a:lnSpc>
                <a:spcPct val="100000"/>
              </a:lnSpc>
              <a:spcBef>
                <a:spcPts val="129"/>
              </a:spcBef>
            </a:pPr>
            <a:r>
              <a:rPr lang="en-US" sz="1600" dirty="0">
                <a:solidFill>
                  <a:sysClr val="windowText" lastClr="000000"/>
                </a:solidFill>
                <a:latin typeface="Arial"/>
                <a:cs typeface="Arial"/>
              </a:rPr>
              <a:t>✅ Utilise des techniques statistiques pour trouver des relations entre la demande de transport et les facteurs qui l'influencent.</a:t>
            </a:r>
          </a:p>
          <a:p>
            <a:pPr marL="228600" defTabSz="1175644" hangingPunct="1">
              <a:lnSpc>
                <a:spcPct val="100000"/>
              </a:lnSpc>
              <a:spcBef>
                <a:spcPts val="129"/>
              </a:spcBef>
            </a:pPr>
            <a:r>
              <a:rPr lang="en-US" sz="1600" dirty="0">
                <a:solidFill>
                  <a:sysClr val="windowText" lastClr="000000"/>
                </a:solidFill>
                <a:latin typeface="Arial"/>
                <a:cs typeface="Arial"/>
              </a:rPr>
              <a:t>✅ Exemple : demande de transport = α(population) + β(revenu) + γ(prix du carburant) + ε</a:t>
            </a:r>
          </a:p>
          <a:p>
            <a:pPr marL="228600" defTabSz="1175644" hangingPunct="1">
              <a:lnSpc>
                <a:spcPct val="100000"/>
              </a:lnSpc>
              <a:spcBef>
                <a:spcPts val="129"/>
              </a:spcBef>
            </a:pPr>
            <a:r>
              <a:rPr lang="en-US" sz="1600" dirty="0">
                <a:solidFill>
                  <a:sysClr val="windowText" lastClr="000000"/>
                </a:solidFill>
                <a:latin typeface="Arial"/>
                <a:cs typeface="Arial"/>
              </a:rPr>
              <a:t>✅ Avantages : plus précis que les prévisions basées sur les tendances, car il prend en compte plusieurs variables.</a:t>
            </a:r>
          </a:p>
          <a:p>
            <a:pPr marL="228600" defTabSz="1175644" hangingPunct="1">
              <a:lnSpc>
                <a:spcPct val="100000"/>
              </a:lnSpc>
              <a:spcBef>
                <a:spcPts val="129"/>
              </a:spcBef>
            </a:pPr>
            <a:r>
              <a:rPr lang="en-US" sz="1600" dirty="0">
                <a:solidFill>
                  <a:sysClr val="windowText" lastClr="000000"/>
                </a:solidFill>
                <a:latin typeface="Arial"/>
                <a:cs typeface="Arial"/>
              </a:rPr>
              <a:t>✅ Limites : nécessite des données historiques exhaustives et peut ne pas refléter les changements soudains dans les comportements de déplacement.</a:t>
            </a:r>
          </a:p>
          <a:p>
            <a:pPr marL="16328" defTabSz="1175644" hangingPunct="1">
              <a:lnSpc>
                <a:spcPct val="100000"/>
              </a:lnSpc>
              <a:spcBef>
                <a:spcPts val="129"/>
              </a:spcBef>
            </a:pPr>
            <a:endParaRPr lang="en-US" sz="1400" b="1" dirty="0">
              <a:solidFill>
                <a:sysClr val="windowText" lastClr="000000"/>
              </a:solidFill>
              <a:latin typeface="Arial"/>
              <a:cs typeface="Arial"/>
            </a:endParaRPr>
          </a:p>
          <a:p>
            <a:pPr marL="16328" defTabSz="1175644" hangingPunct="1">
              <a:lnSpc>
                <a:spcPct val="100000"/>
              </a:lnSpc>
              <a:spcBef>
                <a:spcPts val="129"/>
              </a:spcBef>
            </a:pPr>
            <a:r>
              <a:rPr lang="en-US" sz="1600" b="1" dirty="0">
                <a:solidFill>
                  <a:sysClr val="windowText" lastClr="000000"/>
                </a:solidFill>
                <a:latin typeface="Arial"/>
                <a:cs typeface="Arial"/>
              </a:rPr>
              <a:t>3. Modèles économétriques</a:t>
            </a:r>
          </a:p>
          <a:p>
            <a:pPr marL="228600" defTabSz="1175644" hangingPunct="1">
              <a:lnSpc>
                <a:spcPct val="100000"/>
              </a:lnSpc>
              <a:spcBef>
                <a:spcPts val="129"/>
              </a:spcBef>
            </a:pPr>
            <a:r>
              <a:rPr lang="en-US" sz="1600" dirty="0">
                <a:solidFill>
                  <a:sysClr val="windowText" lastClr="000000"/>
                </a:solidFill>
                <a:latin typeface="Arial"/>
                <a:cs typeface="Arial"/>
              </a:rPr>
              <a:t>✅ Version avancée des modèles de régression qui tiennent compte des facteurs économiques (ex. : croissance du PIB)</a:t>
            </a:r>
          </a:p>
          <a:p>
            <a:pPr marL="228600" defTabSz="1175644" hangingPunct="1">
              <a:lnSpc>
                <a:spcPct val="100000"/>
              </a:lnSpc>
              <a:spcBef>
                <a:spcPts val="129"/>
              </a:spcBef>
            </a:pPr>
            <a:r>
              <a:rPr lang="en-US" sz="1600" dirty="0">
                <a:solidFill>
                  <a:sysClr val="windowText" lastClr="000000"/>
                </a:solidFill>
                <a:latin typeface="Arial"/>
                <a:cs typeface="Arial"/>
              </a:rPr>
              <a:t>✅ Utilisés pour la planification stratégique à long terme au niveau régional ou national</a:t>
            </a:r>
          </a:p>
        </p:txBody>
      </p:sp>
      <p:sp>
        <p:nvSpPr>
          <p:cNvPr id="9" name="object 2">
            <a:extLst>
              <a:ext uri="{FF2B5EF4-FFF2-40B4-BE49-F238E27FC236}">
                <a16:creationId xmlns:a16="http://schemas.microsoft.com/office/drawing/2014/main" id="{E24D918A-4A78-036F-AC6E-F1C002FC9064}"/>
              </a:ext>
            </a:extLst>
          </p:cNvPr>
          <p:cNvSpPr txBox="1">
            <a:spLocks/>
          </p:cNvSpPr>
          <p:nvPr/>
        </p:nvSpPr>
        <p:spPr>
          <a:xfrm>
            <a:off x="726470" y="427119"/>
            <a:ext cx="7608637" cy="385820"/>
          </a:xfrm>
          <a:prstGeom prst="rect">
            <a:avLst/>
          </a:prstGeom>
          <a:solidFill>
            <a:srgbClr val="FD001F"/>
          </a:solidFill>
        </p:spPr>
        <p:txBody>
          <a:bodyPr vert="horz" wrap="square" lIns="0" tIns="16329" rIns="0" bIns="0" rtlCol="0">
            <a:spAutoFit/>
          </a:bodyPr>
          <a:lstStyle>
            <a:lvl1pPr>
              <a:defRPr sz="1800" b="0" i="1">
                <a:solidFill>
                  <a:srgbClr val="FD001F"/>
                </a:solidFill>
                <a:latin typeface="Calibri"/>
                <a:ea typeface="+mj-ea"/>
                <a:cs typeface="Calibri"/>
              </a:defRPr>
            </a:lvl1pPr>
          </a:lstStyle>
          <a:p>
            <a:pPr marL="22043" defTabSz="914400" hangingPunct="1">
              <a:lnSpc>
                <a:spcPct val="100000"/>
              </a:lnSpc>
              <a:spcBef>
                <a:spcPts val="129"/>
              </a:spcBef>
            </a:pPr>
            <a:r>
              <a:rPr lang="en-GB" sz="2400" b="1" dirty="0">
                <a:solidFill>
                  <a:schemeClr val="bg1"/>
                </a:solidFill>
              </a:rPr>
              <a:t>2. Présentation des prévisions de la demande de transport</a:t>
            </a:r>
          </a:p>
        </p:txBody>
      </p:sp>
    </p:spTree>
    <p:extLst>
      <p:ext uri="{BB962C8B-B14F-4D97-AF65-F5344CB8AC3E}">
        <p14:creationId xmlns:p14="http://schemas.microsoft.com/office/powerpoint/2010/main" val="129834593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598A34-5E9F-307D-1AB3-27E27D42047D}"/>
            </a:ext>
          </a:extLst>
        </p:cNvPr>
        <p:cNvGrpSpPr/>
        <p:nvPr/>
      </p:nvGrpSpPr>
      <p:grpSpPr>
        <a:xfrm>
          <a:off x="0" y="0"/>
          <a:ext cx="0" cy="0"/>
          <a:chOff x="0" y="0"/>
          <a:chExt cx="0" cy="0"/>
        </a:xfrm>
      </p:grpSpPr>
      <p:sp>
        <p:nvSpPr>
          <p:cNvPr id="28" name="object 3">
            <a:extLst>
              <a:ext uri="{FF2B5EF4-FFF2-40B4-BE49-F238E27FC236}">
                <a16:creationId xmlns:a16="http://schemas.microsoft.com/office/drawing/2014/main" id="{CB3EB95D-BE78-38B4-7C79-5D62117C6312}"/>
              </a:ext>
            </a:extLst>
          </p:cNvPr>
          <p:cNvSpPr txBox="1"/>
          <p:nvPr/>
        </p:nvSpPr>
        <p:spPr>
          <a:xfrm>
            <a:off x="733424" y="1025080"/>
            <a:ext cx="10725152" cy="4910136"/>
          </a:xfrm>
          <a:prstGeom prst="rect">
            <a:avLst/>
          </a:prstGeom>
        </p:spPr>
        <p:txBody>
          <a:bodyPr vert="horz" wrap="square" lIns="0" tIns="16329" rIns="0" bIns="0" rtlCol="0">
            <a:spAutoFit/>
          </a:bodyPr>
          <a:lstStyle/>
          <a:p>
            <a:pPr marL="16328" defTabSz="1175644" hangingPunct="1">
              <a:lnSpc>
                <a:spcPct val="100000"/>
              </a:lnSpc>
              <a:spcBef>
                <a:spcPts val="129"/>
              </a:spcBef>
              <a:spcAft>
                <a:spcPts val="1200"/>
              </a:spcAft>
            </a:pPr>
            <a:r>
              <a:rPr lang="en-US" sz="1800" b="1" dirty="0">
                <a:solidFill>
                  <a:sysClr val="windowText" lastClr="000000"/>
                </a:solidFill>
                <a:latin typeface="Arial"/>
                <a:cs typeface="Arial"/>
              </a:rPr>
              <a:t>4. Modèles d'apprentissage automatique</a:t>
            </a:r>
          </a:p>
          <a:p>
            <a:pPr marL="627063" indent="-398463" defTabSz="1175644" hangingPunct="1">
              <a:lnSpc>
                <a:spcPct val="100000"/>
              </a:lnSpc>
              <a:spcBef>
                <a:spcPts val="129"/>
              </a:spcBef>
            </a:pPr>
            <a:r>
              <a:rPr lang="en-US" sz="1800" dirty="0">
                <a:solidFill>
                  <a:sysClr val="windowText" lastClr="000000"/>
                </a:solidFill>
                <a:latin typeface="Arial"/>
                <a:cs typeface="Arial"/>
              </a:rPr>
              <a:t>✅ Utilise des algorithmes d'IA tels que les réseaux neuronaux et les forêts aléatoires pour analyser de grands ensembles de données et prédire la demande en matière de transport.</a:t>
            </a:r>
          </a:p>
          <a:p>
            <a:pPr marL="228600" defTabSz="1175644" hangingPunct="1">
              <a:lnSpc>
                <a:spcPct val="100000"/>
              </a:lnSpc>
              <a:spcBef>
                <a:spcPts val="129"/>
              </a:spcBef>
            </a:pPr>
            <a:r>
              <a:rPr lang="en-US" sz="1800" dirty="0">
                <a:solidFill>
                  <a:sysClr val="windowText" lastClr="000000"/>
                </a:solidFill>
                <a:latin typeface="Arial"/>
                <a:cs typeface="Arial"/>
              </a:rPr>
              <a:t>✅ Peut intégrer des données de trafic en temps réel et des tendances comportementales sociales.</a:t>
            </a:r>
          </a:p>
          <a:p>
            <a:pPr marL="228600" defTabSz="1175644" hangingPunct="1">
              <a:lnSpc>
                <a:spcPct val="100000"/>
              </a:lnSpc>
              <a:spcBef>
                <a:spcPts val="129"/>
              </a:spcBef>
            </a:pPr>
            <a:r>
              <a:rPr lang="en-US" sz="1800" dirty="0">
                <a:solidFill>
                  <a:sysClr val="windowText" lastClr="000000"/>
                </a:solidFill>
                <a:latin typeface="Arial"/>
                <a:cs typeface="Arial"/>
              </a:rPr>
              <a:t>✅ Exemple : Google Maps et Uber utilisent l'IA pour prédire les pics de demande.</a:t>
            </a:r>
          </a:p>
          <a:p>
            <a:pPr marL="228600" defTabSz="1175644" hangingPunct="1">
              <a:lnSpc>
                <a:spcPct val="100000"/>
              </a:lnSpc>
              <a:spcBef>
                <a:spcPts val="129"/>
              </a:spcBef>
            </a:pPr>
            <a:r>
              <a:rPr lang="en-US" sz="1800" dirty="0">
                <a:solidFill>
                  <a:sysClr val="windowText" lastClr="000000"/>
                </a:solidFill>
                <a:latin typeface="Arial"/>
                <a:cs typeface="Arial"/>
              </a:rPr>
              <a:t>✅ Points forts : très précis pour les ensembles de données complexes.</a:t>
            </a:r>
          </a:p>
          <a:p>
            <a:pPr marL="228600" defTabSz="1175644" hangingPunct="1">
              <a:lnSpc>
                <a:spcPct val="100000"/>
              </a:lnSpc>
              <a:spcBef>
                <a:spcPts val="129"/>
              </a:spcBef>
            </a:pPr>
            <a:r>
              <a:rPr lang="en-US" sz="1800" dirty="0">
                <a:solidFill>
                  <a:sysClr val="windowText" lastClr="000000"/>
                </a:solidFill>
                <a:latin typeface="Arial"/>
                <a:cs typeface="Arial"/>
              </a:rPr>
              <a:t>✅ Limites : nécessite une puissance de calcul importante et de grands ensembles de données.</a:t>
            </a:r>
          </a:p>
          <a:p>
            <a:pPr marL="16328" defTabSz="1175644" hangingPunct="1">
              <a:lnSpc>
                <a:spcPct val="100000"/>
              </a:lnSpc>
              <a:spcBef>
                <a:spcPts val="129"/>
              </a:spcBef>
            </a:pPr>
            <a:endParaRPr lang="en-US" sz="1800" dirty="0">
              <a:solidFill>
                <a:sysClr val="windowText" lastClr="000000"/>
              </a:solidFill>
              <a:latin typeface="Arial"/>
              <a:cs typeface="Arial"/>
            </a:endParaRPr>
          </a:p>
          <a:p>
            <a:pPr marL="16328" defTabSz="1175644" hangingPunct="1">
              <a:lnSpc>
                <a:spcPct val="100000"/>
              </a:lnSpc>
              <a:spcBef>
                <a:spcPts val="129"/>
              </a:spcBef>
              <a:spcAft>
                <a:spcPts val="1200"/>
              </a:spcAft>
            </a:pPr>
            <a:r>
              <a:rPr lang="en-US" sz="1800" b="1" dirty="0">
                <a:solidFill>
                  <a:sysClr val="windowText" lastClr="000000"/>
                </a:solidFill>
                <a:latin typeface="Arial"/>
                <a:cs typeface="Arial"/>
              </a:rPr>
              <a:t>5. Modèles basés sur la simulation</a:t>
            </a:r>
          </a:p>
          <a:p>
            <a:pPr marL="228600" defTabSz="1175644" hangingPunct="1">
              <a:lnSpc>
                <a:spcPct val="100000"/>
              </a:lnSpc>
              <a:spcBef>
                <a:spcPts val="129"/>
              </a:spcBef>
            </a:pPr>
            <a:r>
              <a:rPr lang="en-US" sz="1800" dirty="0">
                <a:solidFill>
                  <a:sysClr val="windowText" lastClr="000000"/>
                </a:solidFill>
                <a:latin typeface="Arial"/>
                <a:cs typeface="Arial"/>
              </a:rPr>
              <a:t>✅ Utilise des simulations informatiques pour modéliser les comportements de déplacement dans différents scénarios.</a:t>
            </a:r>
          </a:p>
          <a:p>
            <a:pPr marL="627063" indent="-398463" defTabSz="1175644" hangingPunct="1">
              <a:lnSpc>
                <a:spcPct val="100000"/>
              </a:lnSpc>
              <a:spcBef>
                <a:spcPts val="129"/>
              </a:spcBef>
            </a:pPr>
            <a:r>
              <a:rPr lang="en-US" sz="1800" dirty="0">
                <a:solidFill>
                  <a:sysClr val="windowText" lastClr="000000"/>
                </a:solidFill>
                <a:latin typeface="Arial"/>
                <a:cs typeface="Arial"/>
              </a:rPr>
              <a:t>✅ Exemple : les modèles basés sur des agents (ABM) simulent les décisions prises par des voyageurs individuels en fonction des conditions en temps réel.</a:t>
            </a:r>
          </a:p>
          <a:p>
            <a:pPr marL="627063" indent="-398463" defTabSz="1175644" hangingPunct="1">
              <a:lnSpc>
                <a:spcPct val="100000"/>
              </a:lnSpc>
              <a:spcBef>
                <a:spcPts val="129"/>
              </a:spcBef>
            </a:pPr>
            <a:r>
              <a:rPr lang="en-US" sz="1800" dirty="0">
                <a:solidFill>
                  <a:sysClr val="windowText" lastClr="000000"/>
                </a:solidFill>
                <a:latin typeface="Arial"/>
                <a:cs typeface="Arial"/>
              </a:rPr>
              <a:t>✅ Points forts : Capture les interactions complexes entre les voyageurs, les changements de réseau et les facteurs externes (météo, politiques, etc.).</a:t>
            </a:r>
          </a:p>
          <a:p>
            <a:pPr marL="228600" defTabSz="1175644" hangingPunct="1">
              <a:lnSpc>
                <a:spcPct val="100000"/>
              </a:lnSpc>
              <a:spcBef>
                <a:spcPts val="129"/>
              </a:spcBef>
            </a:pPr>
            <a:r>
              <a:rPr lang="en-US" sz="1800" dirty="0">
                <a:solidFill>
                  <a:sysClr val="windowText" lastClr="000000"/>
                </a:solidFill>
                <a:latin typeface="Arial"/>
                <a:cs typeface="Arial"/>
              </a:rPr>
              <a:t>✅ Limites : nécessite des données d'entrée détaillées et une puissance de calcul élevée.</a:t>
            </a:r>
          </a:p>
          <a:p>
            <a:pPr marL="16328" defTabSz="1175644" hangingPunct="1">
              <a:lnSpc>
                <a:spcPct val="100000"/>
              </a:lnSpc>
              <a:spcBef>
                <a:spcPts val="129"/>
              </a:spcBef>
            </a:pPr>
            <a:endParaRPr lang="en-US" sz="1800" dirty="0">
              <a:solidFill>
                <a:sysClr val="windowText" lastClr="000000"/>
              </a:solidFill>
              <a:latin typeface="Arial"/>
              <a:cs typeface="Arial"/>
            </a:endParaRPr>
          </a:p>
        </p:txBody>
      </p:sp>
      <p:sp>
        <p:nvSpPr>
          <p:cNvPr id="5" name="object 2">
            <a:extLst>
              <a:ext uri="{FF2B5EF4-FFF2-40B4-BE49-F238E27FC236}">
                <a16:creationId xmlns:a16="http://schemas.microsoft.com/office/drawing/2014/main" id="{328993A2-1534-074A-9E3D-4B70ED6C2380}"/>
              </a:ext>
            </a:extLst>
          </p:cNvPr>
          <p:cNvSpPr txBox="1">
            <a:spLocks/>
          </p:cNvSpPr>
          <p:nvPr/>
        </p:nvSpPr>
        <p:spPr>
          <a:xfrm>
            <a:off x="726471" y="427119"/>
            <a:ext cx="5402614" cy="385820"/>
          </a:xfrm>
          <a:prstGeom prst="rect">
            <a:avLst/>
          </a:prstGeom>
          <a:solidFill>
            <a:srgbClr val="FD001F"/>
          </a:solidFill>
        </p:spPr>
        <p:txBody>
          <a:bodyPr vert="horz" wrap="square" lIns="0" tIns="16329" rIns="0" bIns="0" rtlCol="0">
            <a:spAutoFit/>
          </a:bodyPr>
          <a:lstStyle>
            <a:lvl1pPr>
              <a:defRPr sz="1800" b="0" i="1">
                <a:solidFill>
                  <a:srgbClr val="FD001F"/>
                </a:solidFill>
                <a:latin typeface="Calibri"/>
                <a:ea typeface="+mj-ea"/>
                <a:cs typeface="Calibri"/>
              </a:defRPr>
            </a:lvl1pPr>
          </a:lstStyle>
          <a:p>
            <a:pPr marL="22043" defTabSz="914400" hangingPunct="1">
              <a:lnSpc>
                <a:spcPct val="100000"/>
              </a:lnSpc>
              <a:spcBef>
                <a:spcPts val="129"/>
              </a:spcBef>
            </a:pPr>
            <a:r>
              <a:rPr lang="en-GB" sz="2400" b="1" dirty="0">
                <a:solidFill>
                  <a:schemeClr val="bg1"/>
                </a:solidFill>
              </a:rPr>
              <a:t>2. Introduction à la prévision de la demande de transport</a:t>
            </a:r>
          </a:p>
        </p:txBody>
      </p:sp>
    </p:spTree>
    <p:extLst>
      <p:ext uri="{BB962C8B-B14F-4D97-AF65-F5344CB8AC3E}">
        <p14:creationId xmlns:p14="http://schemas.microsoft.com/office/powerpoint/2010/main" val="246530823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93F646-3C27-F584-2233-F4A6DBD3DFBC}"/>
            </a:ext>
          </a:extLst>
        </p:cNvPr>
        <p:cNvGrpSpPr/>
        <p:nvPr/>
      </p:nvGrpSpPr>
      <p:grpSpPr>
        <a:xfrm>
          <a:off x="0" y="0"/>
          <a:ext cx="0" cy="0"/>
          <a:chOff x="0" y="0"/>
          <a:chExt cx="0" cy="0"/>
        </a:xfrm>
      </p:grpSpPr>
      <p:sp>
        <p:nvSpPr>
          <p:cNvPr id="28" name="object 3">
            <a:extLst>
              <a:ext uri="{FF2B5EF4-FFF2-40B4-BE49-F238E27FC236}">
                <a16:creationId xmlns:a16="http://schemas.microsoft.com/office/drawing/2014/main" id="{601305B2-7781-8BC2-71D6-AFB2C8E22A81}"/>
              </a:ext>
            </a:extLst>
          </p:cNvPr>
          <p:cNvSpPr txBox="1"/>
          <p:nvPr/>
        </p:nvSpPr>
        <p:spPr>
          <a:xfrm>
            <a:off x="733424" y="1025080"/>
            <a:ext cx="10725152" cy="2437664"/>
          </a:xfrm>
          <a:prstGeom prst="rect">
            <a:avLst/>
          </a:prstGeom>
        </p:spPr>
        <p:txBody>
          <a:bodyPr vert="horz" wrap="square" lIns="0" tIns="16329" rIns="0" bIns="0" rtlCol="0">
            <a:spAutoFit/>
          </a:bodyPr>
          <a:lstStyle/>
          <a:p>
            <a:pPr marL="16328" defTabSz="1175644" hangingPunct="1">
              <a:lnSpc>
                <a:spcPct val="100000"/>
              </a:lnSpc>
              <a:spcBef>
                <a:spcPts val="129"/>
              </a:spcBef>
              <a:spcAft>
                <a:spcPts val="1200"/>
              </a:spcAft>
            </a:pPr>
            <a:r>
              <a:rPr lang="en-US" sz="1800" b="1" dirty="0">
                <a:solidFill>
                  <a:sysClr val="windowText" lastClr="000000"/>
                </a:solidFill>
                <a:latin typeface="Arial"/>
                <a:cs typeface="Arial"/>
              </a:rPr>
              <a:t>6. Modèles d'interaction entre l'aménagement du territoire et les transports</a:t>
            </a:r>
          </a:p>
          <a:p>
            <a:pPr marL="627063" indent="-398463" defTabSz="1175644" hangingPunct="1">
              <a:lnSpc>
                <a:spcPct val="100000"/>
              </a:lnSpc>
              <a:spcBef>
                <a:spcPts val="129"/>
              </a:spcBef>
            </a:pPr>
            <a:r>
              <a:rPr lang="en-US" sz="1800" dirty="0">
                <a:solidFill>
                  <a:sysClr val="windowText" lastClr="000000"/>
                </a:solidFill>
                <a:latin typeface="Arial"/>
                <a:cs typeface="Arial"/>
              </a:rPr>
              <a:t>✅ Intègre l'aménagement du territoire et les prévisions en matière de transport afin de comprendre comment les changements dans le développement urbain affectent la demande en matière de déplacements.</a:t>
            </a:r>
          </a:p>
          <a:p>
            <a:pPr marL="627063" indent="-398463" defTabSz="1175644" hangingPunct="1">
              <a:lnSpc>
                <a:spcPct val="100000"/>
              </a:lnSpc>
              <a:spcBef>
                <a:spcPts val="129"/>
              </a:spcBef>
            </a:pPr>
            <a:r>
              <a:rPr lang="en-US" sz="1800" b="1" dirty="0">
                <a:solidFill>
                  <a:sysClr val="windowText" lastClr="000000"/>
                </a:solidFill>
                <a:latin typeface="Arial"/>
                <a:cs typeface="Arial"/>
              </a:rPr>
              <a:t>✅ Exemple : </a:t>
            </a:r>
            <a:r>
              <a:rPr lang="en-US" sz="1800" dirty="0" err="1">
                <a:solidFill>
                  <a:sysClr val="windowText" lastClr="000000"/>
                </a:solidFill>
                <a:latin typeface="Arial"/>
                <a:cs typeface="Arial"/>
              </a:rPr>
              <a:t>UrbanSim</a:t>
            </a:r>
            <a:r>
              <a:rPr lang="en-US" sz="1800" dirty="0">
                <a:solidFill>
                  <a:sysClr val="windowText" lastClr="000000"/>
                </a:solidFill>
                <a:latin typeface="Arial"/>
                <a:cs typeface="Arial"/>
              </a:rPr>
              <a:t>, TRANUS – Modélise l'influence des nouvelles zones résidentielles ou commerciales sur les schémas de circulation.</a:t>
            </a:r>
          </a:p>
          <a:p>
            <a:pPr marL="228600" defTabSz="1175644" hangingPunct="1">
              <a:lnSpc>
                <a:spcPct val="100000"/>
              </a:lnSpc>
              <a:spcBef>
                <a:spcPts val="129"/>
              </a:spcBef>
            </a:pPr>
            <a:r>
              <a:rPr lang="en-US" sz="1800" dirty="0">
                <a:solidFill>
                  <a:sysClr val="windowText" lastClr="000000"/>
                </a:solidFill>
                <a:latin typeface="Arial"/>
                <a:cs typeface="Arial"/>
              </a:rPr>
              <a:t>✅ </a:t>
            </a:r>
            <a:r>
              <a:rPr lang="en-US" sz="1800" b="1" dirty="0">
                <a:solidFill>
                  <a:sysClr val="windowText" lastClr="000000"/>
                </a:solidFill>
                <a:latin typeface="Arial"/>
                <a:cs typeface="Arial"/>
              </a:rPr>
              <a:t>Avantages : </a:t>
            </a:r>
            <a:r>
              <a:rPr lang="en-US" sz="1800" dirty="0">
                <a:solidFill>
                  <a:sysClr val="windowText" lastClr="000000"/>
                </a:solidFill>
                <a:latin typeface="Arial"/>
                <a:cs typeface="Arial"/>
              </a:rPr>
              <a:t>facilite la planification stratégique à long terme en établissant un lien entre les investissements dans les transports et la croissance urbaine.</a:t>
            </a:r>
          </a:p>
          <a:p>
            <a:pPr marL="627063" indent="-398463" defTabSz="1175644" hangingPunct="1">
              <a:lnSpc>
                <a:spcPct val="100000"/>
              </a:lnSpc>
              <a:spcBef>
                <a:spcPts val="129"/>
              </a:spcBef>
            </a:pPr>
            <a:r>
              <a:rPr lang="en-US" sz="1800" b="1" dirty="0">
                <a:solidFill>
                  <a:sysClr val="windowText" lastClr="000000"/>
                </a:solidFill>
                <a:latin typeface="Arial"/>
                <a:cs typeface="Arial"/>
              </a:rPr>
              <a:t>✅ Limites : </a:t>
            </a:r>
            <a:r>
              <a:rPr lang="en-US" sz="1800" dirty="0">
                <a:solidFill>
                  <a:sysClr val="windowText" lastClr="000000"/>
                </a:solidFill>
                <a:latin typeface="Arial"/>
                <a:cs typeface="Arial"/>
              </a:rPr>
              <a:t>nécessite des données spatiales et démographiques exhaustives, et les prévisions peuvent être affectées par des changements économiques imprévus.</a:t>
            </a:r>
          </a:p>
        </p:txBody>
      </p:sp>
      <p:sp>
        <p:nvSpPr>
          <p:cNvPr id="5" name="object 2">
            <a:extLst>
              <a:ext uri="{FF2B5EF4-FFF2-40B4-BE49-F238E27FC236}">
                <a16:creationId xmlns:a16="http://schemas.microsoft.com/office/drawing/2014/main" id="{6D51E756-7734-FC00-DE0B-E701E745A69B}"/>
              </a:ext>
            </a:extLst>
          </p:cNvPr>
          <p:cNvSpPr txBox="1">
            <a:spLocks/>
          </p:cNvSpPr>
          <p:nvPr/>
        </p:nvSpPr>
        <p:spPr>
          <a:xfrm>
            <a:off x="726471" y="427119"/>
            <a:ext cx="7453366" cy="385820"/>
          </a:xfrm>
          <a:prstGeom prst="rect">
            <a:avLst/>
          </a:prstGeom>
          <a:solidFill>
            <a:srgbClr val="FD001F"/>
          </a:solidFill>
        </p:spPr>
        <p:txBody>
          <a:bodyPr vert="horz" wrap="square" lIns="0" tIns="16329" rIns="0" bIns="0" rtlCol="0">
            <a:spAutoFit/>
          </a:bodyPr>
          <a:lstStyle>
            <a:lvl1pPr>
              <a:defRPr sz="1800" b="0" i="1">
                <a:solidFill>
                  <a:srgbClr val="FD001F"/>
                </a:solidFill>
                <a:latin typeface="Calibri"/>
                <a:ea typeface="+mj-ea"/>
                <a:cs typeface="Calibri"/>
              </a:defRPr>
            </a:lvl1pPr>
          </a:lstStyle>
          <a:p>
            <a:pPr marL="22043" defTabSz="914400" hangingPunct="1">
              <a:lnSpc>
                <a:spcPct val="100000"/>
              </a:lnSpc>
              <a:spcBef>
                <a:spcPts val="129"/>
              </a:spcBef>
            </a:pPr>
            <a:r>
              <a:rPr lang="en-GB" sz="2400" b="1" dirty="0">
                <a:solidFill>
                  <a:schemeClr val="bg1"/>
                </a:solidFill>
              </a:rPr>
              <a:t>2. Introduction à la prévision de la demande de transport</a:t>
            </a:r>
          </a:p>
        </p:txBody>
      </p:sp>
    </p:spTree>
    <p:extLst>
      <p:ext uri="{BB962C8B-B14F-4D97-AF65-F5344CB8AC3E}">
        <p14:creationId xmlns:p14="http://schemas.microsoft.com/office/powerpoint/2010/main" val="83280979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58988B-7D64-BE8A-41DF-89E4CC78E180}"/>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BF5F26AB-5484-1F9A-55E8-6A117E865917}"/>
              </a:ext>
            </a:extLst>
          </p:cNvPr>
          <p:cNvSpPr txBox="1"/>
          <p:nvPr/>
        </p:nvSpPr>
        <p:spPr>
          <a:xfrm>
            <a:off x="733424" y="1025080"/>
            <a:ext cx="10725152" cy="380480"/>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sz="2000" b="1" dirty="0">
                <a:solidFill>
                  <a:sysClr val="windowText" lastClr="000000"/>
                </a:solidFill>
                <a:latin typeface="Arial"/>
                <a:cs typeface="Arial"/>
              </a:rPr>
              <a:t>2.3 Méthodes traditionnelles et modernes de prévision de la demande</a:t>
            </a:r>
            <a:endParaRPr lang="en-GB" sz="2000" b="1" dirty="0">
              <a:solidFill>
                <a:sysClr val="windowText" lastClr="000000"/>
              </a:solidFill>
              <a:latin typeface="Arial"/>
              <a:cs typeface="Arial"/>
            </a:endParaRPr>
          </a:p>
        </p:txBody>
      </p:sp>
      <p:sp>
        <p:nvSpPr>
          <p:cNvPr id="5" name="object 3">
            <a:extLst>
              <a:ext uri="{FF2B5EF4-FFF2-40B4-BE49-F238E27FC236}">
                <a16:creationId xmlns:a16="http://schemas.microsoft.com/office/drawing/2014/main" id="{BCDA51D0-98F0-663A-0760-D2114E6FFBF4}"/>
              </a:ext>
            </a:extLst>
          </p:cNvPr>
          <p:cNvSpPr txBox="1"/>
          <p:nvPr/>
        </p:nvSpPr>
        <p:spPr>
          <a:xfrm>
            <a:off x="733424" y="1514807"/>
            <a:ext cx="10725152" cy="2119628"/>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US" sz="1600" dirty="0">
                <a:solidFill>
                  <a:sysClr val="windowText" lastClr="000000"/>
                </a:solidFill>
                <a:latin typeface="Arial"/>
                <a:cs typeface="Arial"/>
              </a:rPr>
              <a:t>Les méthodes traditionnelles de prévision de la demande de transport s'appuient sur les tendances historiques et les modèles statistiques pour prédire les habitudes de déplacement futures. Ces approches, telles que les modèles basés sur les tendances et les modèles de régression, sont utiles dans des environnements stables, mais ont du mal à s'adapter aux changements soudains (par exemple, nouvelles politiques, nouveaux modes de transport).</a:t>
            </a:r>
          </a:p>
          <a:p>
            <a:pPr marL="16328" defTabSz="1175644" hangingPunct="1">
              <a:lnSpc>
                <a:spcPct val="100000"/>
              </a:lnSpc>
              <a:spcBef>
                <a:spcPts val="129"/>
              </a:spcBef>
            </a:pPr>
            <a:endParaRPr lang="en-US" sz="700" dirty="0">
              <a:solidFill>
                <a:sysClr val="windowText" lastClr="000000"/>
              </a:solidFill>
              <a:latin typeface="Arial"/>
              <a:cs typeface="Arial"/>
            </a:endParaRPr>
          </a:p>
          <a:p>
            <a:pPr marL="16328" defTabSz="1175644" hangingPunct="1">
              <a:lnSpc>
                <a:spcPct val="100000"/>
              </a:lnSpc>
              <a:spcBef>
                <a:spcPts val="129"/>
              </a:spcBef>
            </a:pPr>
            <a:r>
              <a:rPr lang="en-US" sz="1600" dirty="0">
                <a:solidFill>
                  <a:sysClr val="windowText" lastClr="000000"/>
                </a:solidFill>
                <a:latin typeface="Arial"/>
                <a:cs typeface="Arial"/>
              </a:rPr>
              <a:t>Les méthodes modernes intègrent des données en temps réel, l'IA et des techniques basées sur la simulation afin de fournir des prévisions plus dynamiques et plus précises. Ces modèles avancés prennent en compte des facteurs tels que les conditions de circulation en temps réel, les changements d'affectation des sols et l'évolution du comportement des navetteurs.</a:t>
            </a:r>
            <a:endParaRPr lang="en-GB" sz="1600" dirty="0">
              <a:solidFill>
                <a:sysClr val="windowText" lastClr="000000"/>
              </a:solidFill>
              <a:latin typeface="Arial"/>
              <a:cs typeface="Arial"/>
            </a:endParaRPr>
          </a:p>
        </p:txBody>
      </p:sp>
      <p:graphicFrame>
        <p:nvGraphicFramePr>
          <p:cNvPr id="7" name="Table 6">
            <a:extLst>
              <a:ext uri="{FF2B5EF4-FFF2-40B4-BE49-F238E27FC236}">
                <a16:creationId xmlns:a16="http://schemas.microsoft.com/office/drawing/2014/main" id="{E7521652-DDD9-BCDB-766B-A4390C0D7070}"/>
              </a:ext>
            </a:extLst>
          </p:cNvPr>
          <p:cNvGraphicFramePr>
            <a:graphicFrameLocks noGrp="1"/>
          </p:cNvGraphicFramePr>
          <p:nvPr>
            <p:extLst>
              <p:ext uri="{D42A27DB-BD31-4B8C-83A1-F6EECF244321}">
                <p14:modId xmlns:p14="http://schemas.microsoft.com/office/powerpoint/2010/main" val="314872916"/>
              </p:ext>
            </p:extLst>
          </p:nvPr>
        </p:nvGraphicFramePr>
        <p:xfrm>
          <a:off x="766509" y="3772685"/>
          <a:ext cx="10725152" cy="2337308"/>
        </p:xfrm>
        <a:graphic>
          <a:graphicData uri="http://schemas.openxmlformats.org/drawingml/2006/table">
            <a:tbl>
              <a:tblPr firstRow="1" bandRow="1">
                <a:tableStyleId>{5C22544A-7EE6-4342-B048-85BDC9FD1C3A}</a:tableStyleId>
              </a:tblPr>
              <a:tblGrid>
                <a:gridCol w="2214223">
                  <a:extLst>
                    <a:ext uri="{9D8B030D-6E8A-4147-A177-3AD203B41FA5}">
                      <a16:colId xmlns:a16="http://schemas.microsoft.com/office/drawing/2014/main" val="1755482268"/>
                    </a:ext>
                  </a:extLst>
                </a:gridCol>
                <a:gridCol w="2343743">
                  <a:extLst>
                    <a:ext uri="{9D8B030D-6E8A-4147-A177-3AD203B41FA5}">
                      <a16:colId xmlns:a16="http://schemas.microsoft.com/office/drawing/2014/main" val="938120323"/>
                    </a:ext>
                  </a:extLst>
                </a:gridCol>
                <a:gridCol w="2657475">
                  <a:extLst>
                    <a:ext uri="{9D8B030D-6E8A-4147-A177-3AD203B41FA5}">
                      <a16:colId xmlns:a16="http://schemas.microsoft.com/office/drawing/2014/main" val="3705453515"/>
                    </a:ext>
                  </a:extLst>
                </a:gridCol>
                <a:gridCol w="3509711">
                  <a:extLst>
                    <a:ext uri="{9D8B030D-6E8A-4147-A177-3AD203B41FA5}">
                      <a16:colId xmlns:a16="http://schemas.microsoft.com/office/drawing/2014/main" val="3655006316"/>
                    </a:ext>
                  </a:extLst>
                </a:gridCol>
              </a:tblGrid>
              <a:tr h="370840">
                <a:tc>
                  <a:txBody>
                    <a:bodyPr/>
                    <a:lstStyle/>
                    <a:p>
                      <a:pPr algn="ctr"/>
                      <a:r>
                        <a:rPr lang="en-GB" sz="1800" dirty="0"/>
                        <a:t>Approche</a:t>
                      </a:r>
                      <a:endParaRPr lang="LID4096" sz="1800" dirty="0"/>
                    </a:p>
                  </a:txBody>
                  <a:tcPr/>
                </a:tc>
                <a:tc>
                  <a:txBody>
                    <a:bodyPr/>
                    <a:lstStyle/>
                    <a:p>
                      <a:pPr algn="ctr"/>
                      <a:r>
                        <a:rPr lang="en-GB" sz="1800" dirty="0"/>
                        <a:t>Type de données</a:t>
                      </a:r>
                    </a:p>
                  </a:txBody>
                  <a:tcPr/>
                </a:tc>
                <a:tc>
                  <a:txBody>
                    <a:bodyPr/>
                    <a:lstStyle/>
                    <a:p>
                      <a:pPr algn="ctr"/>
                      <a:r>
                        <a:rPr lang="en-GB" sz="1800" dirty="0"/>
                        <a:t>Précision</a:t>
                      </a:r>
                      <a:endParaRPr lang="LID4096" sz="1800" dirty="0"/>
                    </a:p>
                  </a:txBody>
                  <a:tcPr/>
                </a:tc>
                <a:tc>
                  <a:txBody>
                    <a:bodyPr/>
                    <a:lstStyle/>
                    <a:p>
                      <a:pPr algn="ctr"/>
                      <a:r>
                        <a:rPr lang="en-GB" sz="1800" dirty="0"/>
                        <a:t>Cas d'utilisation</a:t>
                      </a:r>
                      <a:endParaRPr lang="LID4096" sz="1800" dirty="0"/>
                    </a:p>
                  </a:txBody>
                  <a:tcPr/>
                </a:tc>
                <a:extLst>
                  <a:ext uri="{0D108BD9-81ED-4DB2-BD59-A6C34878D82A}">
                    <a16:rowId xmlns:a16="http://schemas.microsoft.com/office/drawing/2014/main" val="2509159265"/>
                  </a:ext>
                </a:extLst>
              </a:tr>
              <a:tr h="370840">
                <a:tc>
                  <a:txBody>
                    <a:bodyPr/>
                    <a:lstStyle/>
                    <a:p>
                      <a:pPr algn="l">
                        <a:lnSpc>
                          <a:spcPct val="115000"/>
                        </a:lnSpc>
                        <a:spcAft>
                          <a:spcPts val="800"/>
                        </a:spcAft>
                      </a:pPr>
                      <a:r>
                        <a:rPr lang="en-GB" sz="1800" b="1" kern="0" dirty="0">
                          <a:solidFill>
                            <a:schemeClr val="tx1"/>
                          </a:solidFill>
                          <a:effectLst/>
                          <a:latin typeface="+mn-lt"/>
                          <a:ea typeface="Times New Roman" panose="02020603050405020304" pitchFamily="18" charset="0"/>
                          <a:cs typeface="Times New Roman" panose="02020603050405020304" pitchFamily="18" charset="0"/>
                        </a:rPr>
                        <a:t>Basé sur les tendances</a:t>
                      </a:r>
                      <a:endParaRPr lang="en-GB" sz="1800" kern="100" dirty="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tc>
                <a:tc>
                  <a:txBody>
                    <a:bodyPr/>
                    <a:lstStyle/>
                    <a:p>
                      <a:pPr algn="ctr">
                        <a:lnSpc>
                          <a:spcPct val="115000"/>
                        </a:lnSpc>
                        <a:spcAft>
                          <a:spcPts val="800"/>
                        </a:spcAft>
                      </a:pPr>
                      <a:r>
                        <a:rPr lang="en-AT" sz="1800" b="0" kern="0" dirty="0">
                          <a:solidFill>
                            <a:schemeClr val="tx1"/>
                          </a:solidFill>
                          <a:effectLst/>
                          <a:latin typeface="+mn-lt"/>
                          <a:ea typeface="Times New Roman" panose="02020603050405020304" pitchFamily="18" charset="0"/>
                          <a:cs typeface="Times New Roman" panose="02020603050405020304" pitchFamily="18" charset="0"/>
                        </a:rPr>
                        <a:t>Historique</a:t>
                      </a:r>
                      <a:endParaRPr lang="en-AT" sz="1800" b="0" kern="100" dirty="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tc>
                <a:tc>
                  <a:txBody>
                    <a:bodyPr/>
                    <a:lstStyle/>
                    <a:p>
                      <a:pPr algn="ctr">
                        <a:lnSpc>
                          <a:spcPct val="115000"/>
                        </a:lnSpc>
                        <a:spcAft>
                          <a:spcPts val="800"/>
                        </a:spcAft>
                      </a:pPr>
                      <a:r>
                        <a:rPr lang="en-GB" sz="1800" b="0" kern="0" dirty="0">
                          <a:solidFill>
                            <a:schemeClr val="tx1"/>
                          </a:solidFill>
                          <a:effectLst/>
                          <a:latin typeface="+mn-lt"/>
                          <a:ea typeface="Times New Roman" panose="02020603050405020304" pitchFamily="18" charset="0"/>
                          <a:cs typeface="Times New Roman" panose="02020603050405020304" pitchFamily="18" charset="0"/>
                        </a:rPr>
                        <a:t>Faible</a:t>
                      </a:r>
                      <a:endParaRPr lang="en-AT" sz="1800" b="0" kern="100" dirty="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tc>
                <a:tc>
                  <a:txBody>
                    <a:bodyPr/>
                    <a:lstStyle/>
                    <a:p>
                      <a:pPr algn="l">
                        <a:lnSpc>
                          <a:spcPct val="115000"/>
                        </a:lnSpc>
                        <a:spcAft>
                          <a:spcPts val="800"/>
                        </a:spcAft>
                      </a:pPr>
                      <a:r>
                        <a:rPr lang="en-GB" sz="1800" b="0" kern="0" dirty="0">
                          <a:solidFill>
                            <a:schemeClr val="tx1"/>
                          </a:solidFill>
                          <a:effectLst/>
                          <a:latin typeface="+mn-lt"/>
                          <a:ea typeface="Times New Roman" panose="02020603050405020304" pitchFamily="18" charset="0"/>
                          <a:cs typeface="Times New Roman" panose="02020603050405020304" pitchFamily="18" charset="0"/>
                        </a:rPr>
                        <a:t>Prévisions de base</a:t>
                      </a:r>
                      <a:endParaRPr lang="en-GB" sz="1800" b="0" kern="100" dirty="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175920149"/>
                  </a:ext>
                </a:extLst>
              </a:tr>
              <a:tr h="370840">
                <a:tc>
                  <a:txBody>
                    <a:bodyPr/>
                    <a:lstStyle/>
                    <a:p>
                      <a:pPr algn="l">
                        <a:lnSpc>
                          <a:spcPct val="115000"/>
                        </a:lnSpc>
                        <a:spcAft>
                          <a:spcPts val="800"/>
                        </a:spcAft>
                      </a:pPr>
                      <a:r>
                        <a:rPr lang="en-GB" sz="1800" b="1" kern="0" dirty="0">
                          <a:solidFill>
                            <a:schemeClr val="tx1"/>
                          </a:solidFill>
                          <a:effectLst/>
                          <a:latin typeface="+mn-lt"/>
                          <a:ea typeface="Times New Roman" panose="02020603050405020304" pitchFamily="18" charset="0"/>
                          <a:cs typeface="Times New Roman" panose="02020603050405020304" pitchFamily="18" charset="0"/>
                        </a:rPr>
                        <a:t>Régression</a:t>
                      </a:r>
                      <a:endParaRPr lang="en-GB" sz="1800" kern="100" dirty="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tc>
                <a:tc>
                  <a:txBody>
                    <a:bodyPr/>
                    <a:lstStyle/>
                    <a:p>
                      <a:pPr algn="ctr">
                        <a:lnSpc>
                          <a:spcPct val="115000"/>
                        </a:lnSpc>
                        <a:spcAft>
                          <a:spcPts val="800"/>
                        </a:spcAft>
                      </a:pPr>
                      <a:r>
                        <a:rPr lang="en-AT" sz="1800" kern="0" dirty="0">
                          <a:solidFill>
                            <a:schemeClr val="tx1"/>
                          </a:solidFill>
                          <a:effectLst/>
                          <a:latin typeface="+mn-lt"/>
                          <a:ea typeface="Times New Roman" panose="02020603050405020304" pitchFamily="18" charset="0"/>
                          <a:cs typeface="Times New Roman" panose="02020603050405020304" pitchFamily="18" charset="0"/>
                        </a:rPr>
                        <a:t>Statistique</a:t>
                      </a:r>
                      <a:endParaRPr lang="en-AT" sz="1800" kern="100" dirty="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tc>
                <a:tc>
                  <a:txBody>
                    <a:bodyPr/>
                    <a:lstStyle/>
                    <a:p>
                      <a:pPr algn="ctr">
                        <a:lnSpc>
                          <a:spcPct val="115000"/>
                        </a:lnSpc>
                        <a:spcAft>
                          <a:spcPts val="800"/>
                        </a:spcAft>
                      </a:pPr>
                      <a:r>
                        <a:rPr lang="en-AT" sz="1800" kern="0" dirty="0">
                          <a:solidFill>
                            <a:schemeClr val="tx1"/>
                          </a:solidFill>
                          <a:effectLst/>
                          <a:latin typeface="+mn-lt"/>
                          <a:ea typeface="Times New Roman" panose="02020603050405020304" pitchFamily="18" charset="0"/>
                          <a:cs typeface="Times New Roman" panose="02020603050405020304" pitchFamily="18" charset="0"/>
                        </a:rPr>
                        <a:t>Moyen</a:t>
                      </a:r>
                      <a:endParaRPr lang="en-AT" sz="1800" kern="100" dirty="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tc>
                <a:tc>
                  <a:txBody>
                    <a:bodyPr/>
                    <a:lstStyle/>
                    <a:p>
                      <a:pPr algn="l">
                        <a:lnSpc>
                          <a:spcPct val="115000"/>
                        </a:lnSpc>
                        <a:spcAft>
                          <a:spcPts val="800"/>
                        </a:spcAft>
                      </a:pPr>
                      <a:r>
                        <a:rPr lang="en-GB" sz="1800" kern="0" dirty="0">
                          <a:solidFill>
                            <a:schemeClr val="tx1"/>
                          </a:solidFill>
                          <a:effectLst/>
                          <a:latin typeface="+mn-lt"/>
                          <a:ea typeface="Times New Roman" panose="02020603050405020304" pitchFamily="18" charset="0"/>
                          <a:cs typeface="Times New Roman" panose="02020603050405020304" pitchFamily="18" charset="0"/>
                        </a:rPr>
                        <a:t>Planification des politiques</a:t>
                      </a:r>
                      <a:endParaRPr lang="en-GB" sz="1800" kern="100" dirty="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845288351"/>
                  </a:ext>
                </a:extLst>
              </a:tr>
              <a:tr h="370840">
                <a:tc>
                  <a:txBody>
                    <a:bodyPr/>
                    <a:lstStyle/>
                    <a:p>
                      <a:pPr algn="l">
                        <a:lnSpc>
                          <a:spcPct val="115000"/>
                        </a:lnSpc>
                        <a:spcAft>
                          <a:spcPts val="800"/>
                        </a:spcAft>
                      </a:pPr>
                      <a:r>
                        <a:rPr lang="en-GB" sz="1800" b="1" kern="0" dirty="0">
                          <a:solidFill>
                            <a:schemeClr val="tx1"/>
                          </a:solidFill>
                          <a:effectLst/>
                          <a:latin typeface="+mn-lt"/>
                          <a:ea typeface="Times New Roman" panose="02020603050405020304" pitchFamily="18" charset="0"/>
                          <a:cs typeface="Times New Roman" panose="02020603050405020304" pitchFamily="18" charset="0"/>
                        </a:rPr>
                        <a:t>Économétrique</a:t>
                      </a:r>
                      <a:endParaRPr lang="en-GB" sz="1800" kern="100" dirty="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tc>
                <a:tc>
                  <a:txBody>
                    <a:bodyPr/>
                    <a:lstStyle/>
                    <a:p>
                      <a:pPr algn="ctr">
                        <a:lnSpc>
                          <a:spcPct val="115000"/>
                        </a:lnSpc>
                        <a:spcAft>
                          <a:spcPts val="800"/>
                        </a:spcAft>
                      </a:pPr>
                      <a:r>
                        <a:rPr lang="en-AT" sz="1800" kern="0" dirty="0">
                          <a:solidFill>
                            <a:schemeClr val="tx1"/>
                          </a:solidFill>
                          <a:effectLst/>
                          <a:latin typeface="+mn-lt"/>
                          <a:ea typeface="Times New Roman" panose="02020603050405020304" pitchFamily="18" charset="0"/>
                          <a:cs typeface="Times New Roman" panose="02020603050405020304" pitchFamily="18" charset="0"/>
                        </a:rPr>
                        <a:t>Données économiques</a:t>
                      </a:r>
                      <a:endParaRPr lang="en-AT" sz="1800" kern="100" dirty="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tc>
                <a:tc>
                  <a:txBody>
                    <a:bodyPr/>
                    <a:lstStyle/>
                    <a:p>
                      <a:pPr algn="ctr">
                        <a:lnSpc>
                          <a:spcPct val="115000"/>
                        </a:lnSpc>
                        <a:spcAft>
                          <a:spcPts val="800"/>
                        </a:spcAft>
                      </a:pPr>
                      <a:r>
                        <a:rPr lang="en-AT" sz="1800" kern="0" dirty="0">
                          <a:solidFill>
                            <a:schemeClr val="tx1"/>
                          </a:solidFill>
                          <a:effectLst/>
                          <a:latin typeface="+mn-lt"/>
                          <a:ea typeface="Times New Roman" panose="02020603050405020304" pitchFamily="18" charset="0"/>
                          <a:cs typeface="Times New Roman" panose="02020603050405020304" pitchFamily="18" charset="0"/>
                        </a:rPr>
                        <a:t>Moyen-élevé</a:t>
                      </a:r>
                      <a:endParaRPr lang="en-AT" sz="1800" kern="100" dirty="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tc>
                <a:tc>
                  <a:txBody>
                    <a:bodyPr/>
                    <a:lstStyle/>
                    <a:p>
                      <a:pPr algn="l"/>
                      <a:r>
                        <a:rPr lang="en-AT" sz="1800" kern="100" dirty="0">
                          <a:solidFill>
                            <a:schemeClr val="tx1"/>
                          </a:solidFill>
                          <a:effectLst/>
                          <a:latin typeface="+mn-lt"/>
                        </a:rPr>
                        <a:t>Planification à long terme</a:t>
                      </a:r>
                    </a:p>
                  </a:txBody>
                  <a:tcPr marL="68580" marR="68580" marT="0" marB="0" anchor="ctr"/>
                </a:tc>
                <a:extLst>
                  <a:ext uri="{0D108BD9-81ED-4DB2-BD59-A6C34878D82A}">
                    <a16:rowId xmlns:a16="http://schemas.microsoft.com/office/drawing/2014/main" val="2054510909"/>
                  </a:ext>
                </a:extLst>
              </a:tr>
              <a:tr h="370840">
                <a:tc>
                  <a:txBody>
                    <a:bodyPr/>
                    <a:lstStyle/>
                    <a:p>
                      <a:pPr algn="l">
                        <a:lnSpc>
                          <a:spcPct val="115000"/>
                        </a:lnSpc>
                        <a:spcAft>
                          <a:spcPts val="800"/>
                        </a:spcAft>
                      </a:pPr>
                      <a:r>
                        <a:rPr lang="en-GB" sz="1800" b="1" kern="0" dirty="0">
                          <a:solidFill>
                            <a:schemeClr val="tx1"/>
                          </a:solidFill>
                          <a:effectLst/>
                          <a:latin typeface="+mn-lt"/>
                          <a:ea typeface="Times New Roman" panose="02020603050405020304" pitchFamily="18" charset="0"/>
                          <a:cs typeface="Times New Roman" panose="02020603050405020304" pitchFamily="18" charset="0"/>
                        </a:rPr>
                        <a:t>Apprentissage automatique</a:t>
                      </a:r>
                      <a:endParaRPr lang="en-GB" sz="1800" kern="100" dirty="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tc>
                <a:tc>
                  <a:txBody>
                    <a:bodyPr/>
                    <a:lstStyle/>
                    <a:p>
                      <a:pPr algn="ctr">
                        <a:lnSpc>
                          <a:spcPct val="115000"/>
                        </a:lnSpc>
                        <a:spcAft>
                          <a:spcPts val="800"/>
                        </a:spcAft>
                      </a:pPr>
                      <a:r>
                        <a:rPr lang="en-AT" sz="1800" kern="0" dirty="0">
                          <a:solidFill>
                            <a:schemeClr val="tx1"/>
                          </a:solidFill>
                          <a:effectLst/>
                          <a:latin typeface="+mn-lt"/>
                          <a:ea typeface="Times New Roman" panose="02020603050405020304" pitchFamily="18" charset="0"/>
                          <a:cs typeface="Times New Roman" panose="02020603050405020304" pitchFamily="18" charset="0"/>
                        </a:rPr>
                        <a:t>Mégadonnées</a:t>
                      </a:r>
                      <a:endParaRPr lang="en-AT" sz="1800" kern="100" dirty="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tc>
                <a:tc>
                  <a:txBody>
                    <a:bodyPr/>
                    <a:lstStyle/>
                    <a:p>
                      <a:pPr algn="ctr">
                        <a:lnSpc>
                          <a:spcPct val="115000"/>
                        </a:lnSpc>
                        <a:spcAft>
                          <a:spcPts val="800"/>
                        </a:spcAft>
                      </a:pPr>
                      <a:r>
                        <a:rPr lang="en-AT" sz="1800" kern="0" dirty="0">
                          <a:solidFill>
                            <a:schemeClr val="tx1"/>
                          </a:solidFill>
                          <a:effectLst/>
                          <a:latin typeface="+mn-lt"/>
                          <a:ea typeface="Times New Roman" panose="02020603050405020304" pitchFamily="18" charset="0"/>
                          <a:cs typeface="Times New Roman" panose="02020603050405020304" pitchFamily="18" charset="0"/>
                        </a:rPr>
                        <a:t>Élevé</a:t>
                      </a:r>
                      <a:endParaRPr lang="en-AT" sz="1800" kern="100" dirty="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tc>
                <a:tc>
                  <a:txBody>
                    <a:bodyPr/>
                    <a:lstStyle/>
                    <a:p>
                      <a:pPr algn="l">
                        <a:lnSpc>
                          <a:spcPct val="115000"/>
                        </a:lnSpc>
                        <a:spcAft>
                          <a:spcPts val="800"/>
                        </a:spcAft>
                      </a:pPr>
                      <a:r>
                        <a:rPr lang="en-GB" sz="1800" kern="0" dirty="0">
                          <a:solidFill>
                            <a:schemeClr val="tx1"/>
                          </a:solidFill>
                          <a:effectLst/>
                          <a:latin typeface="+mn-lt"/>
                          <a:ea typeface="Times New Roman" panose="02020603050405020304" pitchFamily="18" charset="0"/>
                          <a:cs typeface="Times New Roman" panose="02020603050405020304" pitchFamily="18" charset="0"/>
                        </a:rPr>
                        <a:t>Prévision de la demande en temps réel</a:t>
                      </a:r>
                      <a:endParaRPr lang="en-GB" sz="1800" kern="100" dirty="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667188357"/>
                  </a:ext>
                </a:extLst>
              </a:tr>
            </a:tbl>
          </a:graphicData>
        </a:graphic>
      </p:graphicFrame>
      <p:sp>
        <p:nvSpPr>
          <p:cNvPr id="12" name="object 2">
            <a:extLst>
              <a:ext uri="{FF2B5EF4-FFF2-40B4-BE49-F238E27FC236}">
                <a16:creationId xmlns:a16="http://schemas.microsoft.com/office/drawing/2014/main" id="{23CEC015-789F-D109-9887-43DA398F896A}"/>
              </a:ext>
            </a:extLst>
          </p:cNvPr>
          <p:cNvSpPr txBox="1">
            <a:spLocks/>
          </p:cNvSpPr>
          <p:nvPr/>
        </p:nvSpPr>
        <p:spPr>
          <a:xfrm>
            <a:off x="726470" y="427119"/>
            <a:ext cx="7608637" cy="385820"/>
          </a:xfrm>
          <a:prstGeom prst="rect">
            <a:avLst/>
          </a:prstGeom>
          <a:solidFill>
            <a:srgbClr val="FD001F"/>
          </a:solidFill>
        </p:spPr>
        <p:txBody>
          <a:bodyPr vert="horz" wrap="square" lIns="0" tIns="16329" rIns="0" bIns="0" rtlCol="0">
            <a:spAutoFit/>
          </a:bodyPr>
          <a:lstStyle>
            <a:lvl1pPr>
              <a:defRPr sz="1800" b="0" i="1">
                <a:solidFill>
                  <a:srgbClr val="FD001F"/>
                </a:solidFill>
                <a:latin typeface="Calibri"/>
                <a:ea typeface="+mj-ea"/>
                <a:cs typeface="Calibri"/>
              </a:defRPr>
            </a:lvl1pPr>
          </a:lstStyle>
          <a:p>
            <a:pPr marL="22043" defTabSz="914400" hangingPunct="1">
              <a:lnSpc>
                <a:spcPct val="100000"/>
              </a:lnSpc>
              <a:spcBef>
                <a:spcPts val="129"/>
              </a:spcBef>
            </a:pPr>
            <a:r>
              <a:rPr lang="en-GB" sz="2400" b="1" dirty="0">
                <a:solidFill>
                  <a:schemeClr val="bg1"/>
                </a:solidFill>
              </a:rPr>
              <a:t>2. Présentation de la prévision de la demande de transport</a:t>
            </a:r>
          </a:p>
        </p:txBody>
      </p:sp>
    </p:spTree>
    <p:extLst>
      <p:ext uri="{BB962C8B-B14F-4D97-AF65-F5344CB8AC3E}">
        <p14:creationId xmlns:p14="http://schemas.microsoft.com/office/powerpoint/2010/main" val="378340585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00E902-9EE8-DE48-8941-D3EE13D848B0}"/>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405F307F-ADAC-A694-78ED-B2F02B034C18}"/>
              </a:ext>
            </a:extLst>
          </p:cNvPr>
          <p:cNvSpPr txBox="1"/>
          <p:nvPr/>
        </p:nvSpPr>
        <p:spPr>
          <a:xfrm>
            <a:off x="733424" y="1025080"/>
            <a:ext cx="10725152" cy="380480"/>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sz="2000" b="1" dirty="0">
                <a:solidFill>
                  <a:sysClr val="windowText" lastClr="000000"/>
                </a:solidFill>
                <a:latin typeface="Arial"/>
                <a:cs typeface="Arial"/>
              </a:rPr>
              <a:t>2.4 Types de prévision de la demande de transport</a:t>
            </a:r>
            <a:endParaRPr lang="en-GB" sz="2000" b="1" dirty="0">
              <a:solidFill>
                <a:sysClr val="windowText" lastClr="000000"/>
              </a:solidFill>
              <a:latin typeface="Arial"/>
              <a:cs typeface="Arial"/>
            </a:endParaRPr>
          </a:p>
        </p:txBody>
      </p:sp>
      <p:sp>
        <p:nvSpPr>
          <p:cNvPr id="5" name="object 3">
            <a:extLst>
              <a:ext uri="{FF2B5EF4-FFF2-40B4-BE49-F238E27FC236}">
                <a16:creationId xmlns:a16="http://schemas.microsoft.com/office/drawing/2014/main" id="{3187AB74-647F-3518-7799-2277AFC11174}"/>
              </a:ext>
            </a:extLst>
          </p:cNvPr>
          <p:cNvSpPr txBox="1"/>
          <p:nvPr/>
        </p:nvSpPr>
        <p:spPr>
          <a:xfrm>
            <a:off x="733424" y="1514807"/>
            <a:ext cx="10725152" cy="259312"/>
          </a:xfrm>
          <a:prstGeom prst="rect">
            <a:avLst/>
          </a:prstGeom>
        </p:spPr>
        <p:txBody>
          <a:bodyPr vert="horz" wrap="square" lIns="0" tIns="16329" rIns="0" bIns="0" rtlCol="0">
            <a:spAutoFit/>
          </a:bodyPr>
          <a:lstStyle/>
          <a:p>
            <a:pPr marL="16328" defTabSz="1175644" hangingPunct="1">
              <a:lnSpc>
                <a:spcPct val="150000"/>
              </a:lnSpc>
              <a:spcBef>
                <a:spcPts val="129"/>
              </a:spcBef>
            </a:pPr>
            <a:r>
              <a:rPr lang="en-US" sz="1200" dirty="0">
                <a:solidFill>
                  <a:sysClr val="windowText" lastClr="000000"/>
                </a:solidFill>
                <a:latin typeface="Arial"/>
                <a:cs typeface="Arial"/>
              </a:rPr>
              <a:t> </a:t>
            </a:r>
            <a:endParaRPr lang="en-GB" sz="1200" dirty="0">
              <a:solidFill>
                <a:sysClr val="windowText" lastClr="000000"/>
              </a:solidFill>
              <a:latin typeface="Arial"/>
              <a:cs typeface="Arial"/>
            </a:endParaRPr>
          </a:p>
        </p:txBody>
      </p:sp>
      <p:sp>
        <p:nvSpPr>
          <p:cNvPr id="4" name="Rectangle: Rounded Corners 3">
            <a:extLst>
              <a:ext uri="{FF2B5EF4-FFF2-40B4-BE49-F238E27FC236}">
                <a16:creationId xmlns:a16="http://schemas.microsoft.com/office/drawing/2014/main" id="{A8913A9B-DB6C-C24A-92A2-C80B78D61767}"/>
              </a:ext>
            </a:extLst>
          </p:cNvPr>
          <p:cNvSpPr/>
          <p:nvPr/>
        </p:nvSpPr>
        <p:spPr>
          <a:xfrm flipH="1">
            <a:off x="747133" y="1774119"/>
            <a:ext cx="6206114" cy="1135112"/>
          </a:xfrm>
          <a:prstGeom prst="roundRect">
            <a:avLst/>
          </a:prstGeom>
          <a:solidFill>
            <a:sysClr val="window" lastClr="FFFFFF"/>
          </a:solidFill>
          <a:ln w="19050" cap="flat" cmpd="sng" algn="ctr">
            <a:noFill/>
            <a:prstDash val="solid"/>
            <a:miter lim="800000"/>
          </a:ln>
          <a:effectLst>
            <a:outerShdw blurRad="520700" sx="103000" sy="103000" algn="ctr" rotWithShape="0">
              <a:prstClr val="black">
                <a:alpha val="5000"/>
              </a:prst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ID" sz="1800" b="0" i="0" u="none" strike="noStrike" kern="1200" cap="none" spc="0" normalizeH="0" baseline="0" noProof="0" dirty="0">
              <a:ln>
                <a:noFill/>
              </a:ln>
              <a:solidFill>
                <a:prstClr val="white"/>
              </a:solidFill>
              <a:effectLst/>
              <a:uLnTx/>
              <a:uFillTx/>
              <a:latin typeface="Work Sans"/>
              <a:ea typeface="+mn-ea"/>
              <a:cs typeface="+mn-cs"/>
            </a:endParaRPr>
          </a:p>
        </p:txBody>
      </p:sp>
      <p:grpSp>
        <p:nvGrpSpPr>
          <p:cNvPr id="9" name="Group 8">
            <a:extLst>
              <a:ext uri="{FF2B5EF4-FFF2-40B4-BE49-F238E27FC236}">
                <a16:creationId xmlns:a16="http://schemas.microsoft.com/office/drawing/2014/main" id="{00E85045-B747-1F19-BCFE-2A8B5190D664}"/>
              </a:ext>
            </a:extLst>
          </p:cNvPr>
          <p:cNvGrpSpPr/>
          <p:nvPr/>
        </p:nvGrpSpPr>
        <p:grpSpPr>
          <a:xfrm flipH="1">
            <a:off x="903836" y="1949184"/>
            <a:ext cx="783722" cy="784982"/>
            <a:chOff x="6666143" y="1610105"/>
            <a:chExt cx="806002" cy="807300"/>
          </a:xfrm>
        </p:grpSpPr>
        <p:sp>
          <p:nvSpPr>
            <p:cNvPr id="10" name="Oval 9">
              <a:extLst>
                <a:ext uri="{FF2B5EF4-FFF2-40B4-BE49-F238E27FC236}">
                  <a16:creationId xmlns:a16="http://schemas.microsoft.com/office/drawing/2014/main" id="{608C121A-3845-E8D3-33E9-C32A72E78230}"/>
                </a:ext>
              </a:extLst>
            </p:cNvPr>
            <p:cNvSpPr>
              <a:spLocks noChangeArrowheads="1"/>
            </p:cNvSpPr>
            <p:nvPr/>
          </p:nvSpPr>
          <p:spPr bwMode="auto">
            <a:xfrm>
              <a:off x="6666143" y="1610105"/>
              <a:ext cx="806002" cy="807300"/>
            </a:xfrm>
            <a:prstGeom prst="ellipse">
              <a:avLst/>
            </a:prstGeom>
            <a:solidFill>
              <a:srgbClr val="0F9ED5"/>
            </a:solidFill>
            <a:ln w="19050" cap="flat" cmpd="sng" algn="ctr">
              <a:noFill/>
              <a:prstDash val="solid"/>
              <a:miter lim="800000"/>
            </a:ln>
            <a:effectLst>
              <a:outerShdw blurRad="279400" dist="152400" dir="2700000" sx="98000" sy="98000" algn="tl" rotWithShape="0">
                <a:prstClr val="black">
                  <a:alpha val="7000"/>
                </a:prst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ID" sz="1800" b="0" i="0" u="none" strike="noStrike" kern="1200" cap="none" spc="0" normalizeH="0" baseline="0" noProof="0" dirty="0">
                <a:ln>
                  <a:noFill/>
                </a:ln>
                <a:solidFill>
                  <a:prstClr val="white"/>
                </a:solidFill>
                <a:effectLst/>
                <a:uLnTx/>
                <a:uFillTx/>
                <a:latin typeface="Work Sans"/>
                <a:ea typeface="+mn-ea"/>
                <a:cs typeface="+mn-cs"/>
              </a:endParaRPr>
            </a:p>
          </p:txBody>
        </p:sp>
        <p:pic>
          <p:nvPicPr>
            <p:cNvPr id="11" name="Graphic 10" descr="Target with solid fill">
              <a:extLst>
                <a:ext uri="{FF2B5EF4-FFF2-40B4-BE49-F238E27FC236}">
                  <a16:creationId xmlns:a16="http://schemas.microsoft.com/office/drawing/2014/main" id="{8A93EC0D-BDF7-2045-40B8-00968F445AC3}"/>
                </a:ext>
              </a:extLst>
            </p:cNvPr>
            <p:cNvPicPr>
              <a:picLocks noChangeAspect="1"/>
            </p:cNvPicPr>
            <p:nvPr/>
          </p:nvPicPr>
          <p:blipFill>
            <a:blip>
              <a:extLst>
                <a:ext uri="{96DAC541-7B7A-43D3-8B79-37D633B846F1}">
                  <asvg:svgBlip xmlns:asvg="http://schemas.microsoft.com/office/drawing/2016/SVG/main" r:embed="rId2"/>
                </a:ext>
              </a:extLst>
            </a:blip>
            <a:srcRect/>
            <a:stretch/>
          </p:blipFill>
          <p:spPr>
            <a:xfrm flipH="1">
              <a:off x="6869073" y="1813683"/>
              <a:ext cx="400143" cy="400144"/>
            </a:xfrm>
            <a:prstGeom prst="rect">
              <a:avLst/>
            </a:prstGeom>
          </p:spPr>
        </p:pic>
      </p:grpSp>
      <p:grpSp>
        <p:nvGrpSpPr>
          <p:cNvPr id="12" name="Group 11">
            <a:extLst>
              <a:ext uri="{FF2B5EF4-FFF2-40B4-BE49-F238E27FC236}">
                <a16:creationId xmlns:a16="http://schemas.microsoft.com/office/drawing/2014/main" id="{2B3C5D15-BAD1-4953-D7CA-E032DB02B5F8}"/>
              </a:ext>
            </a:extLst>
          </p:cNvPr>
          <p:cNvGrpSpPr/>
          <p:nvPr/>
        </p:nvGrpSpPr>
        <p:grpSpPr>
          <a:xfrm>
            <a:off x="1844259" y="1881994"/>
            <a:ext cx="6206114" cy="983954"/>
            <a:chOff x="540017" y="2049509"/>
            <a:chExt cx="3866609" cy="742908"/>
          </a:xfrm>
        </p:grpSpPr>
        <p:sp>
          <p:nvSpPr>
            <p:cNvPr id="13" name="TextBox 12">
              <a:extLst>
                <a:ext uri="{FF2B5EF4-FFF2-40B4-BE49-F238E27FC236}">
                  <a16:creationId xmlns:a16="http://schemas.microsoft.com/office/drawing/2014/main" id="{496271EF-C8FD-DFC3-40E9-76AC999BC280}"/>
                </a:ext>
              </a:extLst>
            </p:cNvPr>
            <p:cNvSpPr txBox="1"/>
            <p:nvPr/>
          </p:nvSpPr>
          <p:spPr>
            <a:xfrm flipH="1">
              <a:off x="540017" y="2304422"/>
              <a:ext cx="3866609" cy="487995"/>
            </a:xfrm>
            <a:prstGeom prst="rect">
              <a:avLst/>
            </a:prstGeom>
            <a:noFill/>
          </p:spPr>
          <p:txBody>
            <a:bodyPr wrap="square">
              <a:spAutoFit/>
            </a:bodyPr>
            <a:lstStyle/>
            <a:p>
              <a:pPr marL="171450" indent="-171450" defTabSz="914400" hangingPunct="1">
                <a:lnSpc>
                  <a:spcPct val="100000"/>
                </a:lnSpc>
                <a:spcBef>
                  <a:spcPts val="0"/>
                </a:spcBef>
                <a:buFont typeface="Wingdings" panose="05000000000000000000" pitchFamily="2" charset="2"/>
                <a:buChar char="v"/>
              </a:pPr>
              <a:r>
                <a:rPr lang="en-US" sz="1800" kern="1200" dirty="0">
                  <a:solidFill>
                    <a:srgbClr val="000000">
                      <a:lumMod val="75000"/>
                      <a:lumOff val="25000"/>
                    </a:srgbClr>
                  </a:solidFill>
                </a:rPr>
                <a:t>Utilisées pour la gestion du trafic et les améliorations immédiates.</a:t>
              </a:r>
            </a:p>
            <a:p>
              <a:pPr marL="171450" indent="-171450" defTabSz="914400" hangingPunct="1">
                <a:lnSpc>
                  <a:spcPct val="100000"/>
                </a:lnSpc>
                <a:spcBef>
                  <a:spcPts val="0"/>
                </a:spcBef>
                <a:buFont typeface="Wingdings" panose="05000000000000000000" pitchFamily="2" charset="2"/>
                <a:buChar char="v"/>
              </a:pPr>
              <a:r>
                <a:rPr lang="en-US" sz="1800" kern="1200" dirty="0">
                  <a:solidFill>
                    <a:srgbClr val="000000">
                      <a:lumMod val="75000"/>
                      <a:lumOff val="25000"/>
                    </a:srgbClr>
                  </a:solidFill>
                </a:rPr>
                <a:t>Exemple : prévision du flux de circulation pour un événement à venir.</a:t>
              </a:r>
            </a:p>
          </p:txBody>
        </p:sp>
        <p:sp>
          <p:nvSpPr>
            <p:cNvPr id="14" name="TextBox 13">
              <a:extLst>
                <a:ext uri="{FF2B5EF4-FFF2-40B4-BE49-F238E27FC236}">
                  <a16:creationId xmlns:a16="http://schemas.microsoft.com/office/drawing/2014/main" id="{A3CFC8BD-7C8F-FDCD-8347-B7543833C64F}"/>
                </a:ext>
              </a:extLst>
            </p:cNvPr>
            <p:cNvSpPr txBox="1"/>
            <p:nvPr/>
          </p:nvSpPr>
          <p:spPr>
            <a:xfrm>
              <a:off x="540018" y="2049509"/>
              <a:ext cx="2910084" cy="278854"/>
            </a:xfrm>
            <a:prstGeom prst="rect">
              <a:avLst/>
            </a:prstGeom>
            <a:noFill/>
          </p:spPr>
          <p:txBody>
            <a:bodyPr wrap="square" rtlCol="0">
              <a:spAutoFit/>
            </a:bodyPr>
            <a:lstStyle/>
            <a:p>
              <a:pPr defTabSz="914400" hangingPunct="1">
                <a:lnSpc>
                  <a:spcPct val="100000"/>
                </a:lnSpc>
                <a:spcBef>
                  <a:spcPts val="0"/>
                </a:spcBef>
              </a:pPr>
              <a:r>
                <a:rPr lang="en-US" sz="1800" b="1" kern="1200" dirty="0">
                  <a:solidFill>
                    <a:srgbClr val="000000">
                      <a:lumMod val="75000"/>
                      <a:lumOff val="25000"/>
                    </a:srgbClr>
                  </a:solidFill>
                  <a:latin typeface="+mj-lt"/>
                </a:rPr>
                <a:t>1. Prévisions à court terme (0 à 5 ans) </a:t>
              </a:r>
              <a:endParaRPr lang="id-ID" sz="1800" b="1" kern="1200" dirty="0">
                <a:solidFill>
                  <a:srgbClr val="000000">
                    <a:lumMod val="75000"/>
                    <a:lumOff val="25000"/>
                  </a:srgbClr>
                </a:solidFill>
                <a:latin typeface="+mj-lt"/>
              </a:endParaRPr>
            </a:p>
          </p:txBody>
        </p:sp>
      </p:grpSp>
      <p:sp>
        <p:nvSpPr>
          <p:cNvPr id="15" name="Rectangle: Rounded Corners 14">
            <a:extLst>
              <a:ext uri="{FF2B5EF4-FFF2-40B4-BE49-F238E27FC236}">
                <a16:creationId xmlns:a16="http://schemas.microsoft.com/office/drawing/2014/main" id="{3502B7D6-1F52-9AFD-B947-C03C9CA9A9A7}"/>
              </a:ext>
            </a:extLst>
          </p:cNvPr>
          <p:cNvSpPr/>
          <p:nvPr/>
        </p:nvSpPr>
        <p:spPr>
          <a:xfrm flipH="1">
            <a:off x="747132" y="3142995"/>
            <a:ext cx="6206115" cy="1135112"/>
          </a:xfrm>
          <a:prstGeom prst="roundRect">
            <a:avLst/>
          </a:prstGeom>
          <a:solidFill>
            <a:sysClr val="window" lastClr="FFFFFF"/>
          </a:solidFill>
          <a:ln w="19050" cap="flat" cmpd="sng" algn="ctr">
            <a:noFill/>
            <a:prstDash val="solid"/>
            <a:miter lim="800000"/>
          </a:ln>
          <a:effectLst>
            <a:outerShdw blurRad="520700" sx="103000" sy="103000" algn="ctr" rotWithShape="0">
              <a:prstClr val="black">
                <a:alpha val="5000"/>
              </a:prst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ID" sz="1800" b="0" i="0" u="none" strike="noStrike" kern="1200" cap="none" spc="0" normalizeH="0" baseline="0" noProof="0" dirty="0">
              <a:ln>
                <a:noFill/>
              </a:ln>
              <a:solidFill>
                <a:prstClr val="white"/>
              </a:solidFill>
              <a:effectLst/>
              <a:uLnTx/>
              <a:uFillTx/>
              <a:latin typeface="Work Sans"/>
              <a:ea typeface="+mn-ea"/>
              <a:cs typeface="+mn-cs"/>
            </a:endParaRPr>
          </a:p>
        </p:txBody>
      </p:sp>
      <p:grpSp>
        <p:nvGrpSpPr>
          <p:cNvPr id="16" name="Group 15">
            <a:extLst>
              <a:ext uri="{FF2B5EF4-FFF2-40B4-BE49-F238E27FC236}">
                <a16:creationId xmlns:a16="http://schemas.microsoft.com/office/drawing/2014/main" id="{9868B9F0-7031-C706-5B93-56CF20F55112}"/>
              </a:ext>
            </a:extLst>
          </p:cNvPr>
          <p:cNvGrpSpPr/>
          <p:nvPr/>
        </p:nvGrpSpPr>
        <p:grpSpPr>
          <a:xfrm flipH="1">
            <a:off x="903836" y="3318060"/>
            <a:ext cx="783722" cy="784982"/>
            <a:chOff x="6666143" y="1610105"/>
            <a:chExt cx="806002" cy="807300"/>
          </a:xfrm>
        </p:grpSpPr>
        <p:sp>
          <p:nvSpPr>
            <p:cNvPr id="17" name="Oval 16">
              <a:extLst>
                <a:ext uri="{FF2B5EF4-FFF2-40B4-BE49-F238E27FC236}">
                  <a16:creationId xmlns:a16="http://schemas.microsoft.com/office/drawing/2014/main" id="{A24E116A-1825-1D82-F362-6039C21B93FF}"/>
                </a:ext>
              </a:extLst>
            </p:cNvPr>
            <p:cNvSpPr>
              <a:spLocks noChangeArrowheads="1"/>
            </p:cNvSpPr>
            <p:nvPr/>
          </p:nvSpPr>
          <p:spPr bwMode="auto">
            <a:xfrm>
              <a:off x="6666143" y="1610105"/>
              <a:ext cx="806002" cy="807300"/>
            </a:xfrm>
            <a:prstGeom prst="ellipse">
              <a:avLst/>
            </a:prstGeom>
            <a:solidFill>
              <a:srgbClr val="92D050"/>
            </a:solidFill>
            <a:ln w="19050" cap="flat" cmpd="sng" algn="ctr">
              <a:noFill/>
              <a:prstDash val="solid"/>
              <a:miter lim="800000"/>
            </a:ln>
            <a:effectLst>
              <a:outerShdw blurRad="279400" dist="152400" dir="2700000" sx="98000" sy="98000" algn="tl" rotWithShape="0">
                <a:prstClr val="black">
                  <a:alpha val="7000"/>
                </a:prst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ID" sz="1800" b="0" i="0" u="none" strike="noStrike" kern="1200" cap="none" spc="0" normalizeH="0" baseline="0" noProof="0" dirty="0">
                <a:ln>
                  <a:noFill/>
                </a:ln>
                <a:solidFill>
                  <a:prstClr val="white"/>
                </a:solidFill>
                <a:effectLst/>
                <a:uLnTx/>
                <a:uFillTx/>
                <a:latin typeface="Work Sans"/>
                <a:ea typeface="+mn-ea"/>
                <a:cs typeface="+mn-cs"/>
              </a:endParaRPr>
            </a:p>
          </p:txBody>
        </p:sp>
        <p:pic>
          <p:nvPicPr>
            <p:cNvPr id="18" name="Graphic 17" descr="Bar chart with solid fill">
              <a:extLst>
                <a:ext uri="{FF2B5EF4-FFF2-40B4-BE49-F238E27FC236}">
                  <a16:creationId xmlns:a16="http://schemas.microsoft.com/office/drawing/2014/main" id="{B582E4D6-6B0A-C0D6-EEA9-F84B064D5C2E}"/>
                </a:ext>
              </a:extLst>
            </p:cNvPr>
            <p:cNvPicPr>
              <a:picLocks noChangeAspect="1"/>
            </p:cNvPicPr>
            <p:nvPr/>
          </p:nvPicPr>
          <p:blipFill>
            <a:blip>
              <a:extLst>
                <a:ext uri="{96DAC541-7B7A-43D3-8B79-37D633B846F1}">
                  <asvg:svgBlip xmlns:asvg="http://schemas.microsoft.com/office/drawing/2016/SVG/main" r:embed="rId3"/>
                </a:ext>
              </a:extLst>
            </a:blip>
            <a:srcRect/>
            <a:stretch/>
          </p:blipFill>
          <p:spPr>
            <a:xfrm flipH="1">
              <a:off x="6869073" y="1813683"/>
              <a:ext cx="400143" cy="400144"/>
            </a:xfrm>
            <a:prstGeom prst="rect">
              <a:avLst/>
            </a:prstGeom>
          </p:spPr>
        </p:pic>
      </p:grpSp>
      <p:grpSp>
        <p:nvGrpSpPr>
          <p:cNvPr id="19" name="Group 18">
            <a:extLst>
              <a:ext uri="{FF2B5EF4-FFF2-40B4-BE49-F238E27FC236}">
                <a16:creationId xmlns:a16="http://schemas.microsoft.com/office/drawing/2014/main" id="{CD75BBED-34F7-0FA1-55F9-8FD26C22B02B}"/>
              </a:ext>
            </a:extLst>
          </p:cNvPr>
          <p:cNvGrpSpPr/>
          <p:nvPr/>
        </p:nvGrpSpPr>
        <p:grpSpPr>
          <a:xfrm>
            <a:off x="1844259" y="3250870"/>
            <a:ext cx="6226965" cy="1260952"/>
            <a:chOff x="540017" y="2049509"/>
            <a:chExt cx="3879600" cy="952048"/>
          </a:xfrm>
        </p:grpSpPr>
        <p:sp>
          <p:nvSpPr>
            <p:cNvPr id="20" name="TextBox 19">
              <a:extLst>
                <a:ext uri="{FF2B5EF4-FFF2-40B4-BE49-F238E27FC236}">
                  <a16:creationId xmlns:a16="http://schemas.microsoft.com/office/drawing/2014/main" id="{BE7D91BC-02A8-BDD4-18C6-F1CBAF2A4C3D}"/>
                </a:ext>
              </a:extLst>
            </p:cNvPr>
            <p:cNvSpPr txBox="1"/>
            <p:nvPr/>
          </p:nvSpPr>
          <p:spPr>
            <a:xfrm flipH="1">
              <a:off x="540017" y="2304422"/>
              <a:ext cx="3879600" cy="697135"/>
            </a:xfrm>
            <a:prstGeom prst="rect">
              <a:avLst/>
            </a:prstGeom>
            <a:noFill/>
          </p:spPr>
          <p:txBody>
            <a:bodyPr wrap="square">
              <a:spAutoFit/>
            </a:bodyPr>
            <a:lstStyle/>
            <a:p>
              <a:pPr marL="171450" indent="-171450" defTabSz="914400" hangingPunct="1">
                <a:lnSpc>
                  <a:spcPct val="100000"/>
                </a:lnSpc>
                <a:spcBef>
                  <a:spcPts val="0"/>
                </a:spcBef>
                <a:buFont typeface="Wingdings" panose="05000000000000000000" pitchFamily="2" charset="2"/>
                <a:buChar char="v"/>
              </a:pPr>
              <a:r>
                <a:rPr lang="en-US" sz="1800" kern="1200" dirty="0">
                  <a:solidFill>
                    <a:srgbClr val="000000">
                      <a:lumMod val="75000"/>
                      <a:lumOff val="25000"/>
                    </a:srgbClr>
                  </a:solidFill>
                </a:rPr>
                <a:t>Soutient les projets d'infrastructure tels que l'extension des routes et les nouveaux itinéraires de transport en commun.</a:t>
              </a:r>
            </a:p>
            <a:p>
              <a:pPr marL="171450" indent="-171450" defTabSz="914400" hangingPunct="1">
                <a:lnSpc>
                  <a:spcPct val="100000"/>
                </a:lnSpc>
                <a:spcBef>
                  <a:spcPts val="0"/>
                </a:spcBef>
                <a:buFont typeface="Wingdings" panose="05000000000000000000" pitchFamily="2" charset="2"/>
                <a:buChar char="v"/>
              </a:pPr>
              <a:r>
                <a:rPr lang="en-US" sz="1800" kern="1200" dirty="0">
                  <a:solidFill>
                    <a:srgbClr val="000000">
                      <a:lumMod val="75000"/>
                      <a:lumOff val="25000"/>
                    </a:srgbClr>
                  </a:solidFill>
                </a:rPr>
                <a:t>Exemple : planification d'une nouvelle ligne de métro dans une banlieue en pleine expansion.</a:t>
              </a:r>
            </a:p>
          </p:txBody>
        </p:sp>
        <p:sp>
          <p:nvSpPr>
            <p:cNvPr id="21" name="TextBox 20">
              <a:extLst>
                <a:ext uri="{FF2B5EF4-FFF2-40B4-BE49-F238E27FC236}">
                  <a16:creationId xmlns:a16="http://schemas.microsoft.com/office/drawing/2014/main" id="{7844585F-1C24-05BB-B69D-EFFC28EA5B66}"/>
                </a:ext>
              </a:extLst>
            </p:cNvPr>
            <p:cNvSpPr txBox="1"/>
            <p:nvPr/>
          </p:nvSpPr>
          <p:spPr>
            <a:xfrm>
              <a:off x="540018" y="2049509"/>
              <a:ext cx="2910084" cy="278854"/>
            </a:xfrm>
            <a:prstGeom prst="rect">
              <a:avLst/>
            </a:prstGeom>
            <a:noFill/>
          </p:spPr>
          <p:txBody>
            <a:bodyPr wrap="square" rtlCol="0">
              <a:spAutoFit/>
            </a:bodyPr>
            <a:lstStyle/>
            <a:p>
              <a:pPr defTabSz="914400" hangingPunct="1">
                <a:lnSpc>
                  <a:spcPct val="100000"/>
                </a:lnSpc>
                <a:spcBef>
                  <a:spcPts val="0"/>
                </a:spcBef>
              </a:pPr>
              <a:r>
                <a:rPr lang="id-ID" sz="1800" b="1" kern="1200" dirty="0">
                  <a:solidFill>
                    <a:srgbClr val="000000">
                      <a:lumMod val="75000"/>
                      <a:lumOff val="25000"/>
                    </a:srgbClr>
                  </a:solidFill>
                  <a:latin typeface="+mj-lt"/>
                </a:rPr>
                <a:t>2. </a:t>
              </a:r>
              <a:r>
                <a:rPr lang="en-US" sz="1800" b="1" kern="1200" dirty="0">
                  <a:solidFill>
                    <a:srgbClr val="000000">
                      <a:lumMod val="75000"/>
                      <a:lumOff val="25000"/>
                    </a:srgbClr>
                  </a:solidFill>
                  <a:latin typeface="+mj-lt"/>
                </a:rPr>
                <a:t>Prévisions à moyen terme (5 à 15 ans) </a:t>
              </a:r>
              <a:endParaRPr lang="id-ID" sz="1800" b="1" kern="1200" dirty="0">
                <a:solidFill>
                  <a:srgbClr val="000000">
                    <a:lumMod val="75000"/>
                    <a:lumOff val="25000"/>
                  </a:srgbClr>
                </a:solidFill>
                <a:latin typeface="+mj-lt"/>
              </a:endParaRPr>
            </a:p>
          </p:txBody>
        </p:sp>
      </p:grpSp>
      <p:sp>
        <p:nvSpPr>
          <p:cNvPr id="22" name="Rectangle: Rounded Corners 21">
            <a:extLst>
              <a:ext uri="{FF2B5EF4-FFF2-40B4-BE49-F238E27FC236}">
                <a16:creationId xmlns:a16="http://schemas.microsoft.com/office/drawing/2014/main" id="{29C78879-D605-3C8F-2F40-9B48164B495A}"/>
              </a:ext>
            </a:extLst>
          </p:cNvPr>
          <p:cNvSpPr/>
          <p:nvPr/>
        </p:nvSpPr>
        <p:spPr>
          <a:xfrm flipH="1">
            <a:off x="726281" y="4511871"/>
            <a:ext cx="6226966" cy="1135112"/>
          </a:xfrm>
          <a:prstGeom prst="roundRect">
            <a:avLst/>
          </a:prstGeom>
          <a:solidFill>
            <a:sysClr val="window" lastClr="FFFFFF"/>
          </a:solidFill>
          <a:ln w="19050" cap="flat" cmpd="sng" algn="ctr">
            <a:noFill/>
            <a:prstDash val="solid"/>
            <a:miter lim="800000"/>
          </a:ln>
          <a:effectLst>
            <a:outerShdw blurRad="520700" sx="103000" sy="103000" algn="ctr" rotWithShape="0">
              <a:prstClr val="black">
                <a:alpha val="5000"/>
              </a:prst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ID" sz="1800" b="0" i="0" u="none" strike="noStrike" kern="1200" cap="none" spc="0" normalizeH="0" baseline="0" noProof="0" dirty="0">
              <a:ln>
                <a:noFill/>
              </a:ln>
              <a:solidFill>
                <a:prstClr val="white"/>
              </a:solidFill>
              <a:effectLst/>
              <a:uLnTx/>
              <a:uFillTx/>
              <a:latin typeface="Work Sans"/>
              <a:ea typeface="+mn-ea"/>
              <a:cs typeface="+mn-cs"/>
            </a:endParaRPr>
          </a:p>
        </p:txBody>
      </p:sp>
      <p:grpSp>
        <p:nvGrpSpPr>
          <p:cNvPr id="23" name="Group 22">
            <a:extLst>
              <a:ext uri="{FF2B5EF4-FFF2-40B4-BE49-F238E27FC236}">
                <a16:creationId xmlns:a16="http://schemas.microsoft.com/office/drawing/2014/main" id="{8EDF818D-F500-F4A4-0ABA-85289B36E957}"/>
              </a:ext>
            </a:extLst>
          </p:cNvPr>
          <p:cNvGrpSpPr/>
          <p:nvPr/>
        </p:nvGrpSpPr>
        <p:grpSpPr>
          <a:xfrm flipH="1">
            <a:off x="882984" y="4686936"/>
            <a:ext cx="783722" cy="784982"/>
            <a:chOff x="6666143" y="1610105"/>
            <a:chExt cx="806002" cy="807300"/>
          </a:xfrm>
        </p:grpSpPr>
        <p:sp>
          <p:nvSpPr>
            <p:cNvPr id="24" name="Oval 23">
              <a:extLst>
                <a:ext uri="{FF2B5EF4-FFF2-40B4-BE49-F238E27FC236}">
                  <a16:creationId xmlns:a16="http://schemas.microsoft.com/office/drawing/2014/main" id="{DB719426-F9A7-FF76-49CE-459897D08488}"/>
                </a:ext>
              </a:extLst>
            </p:cNvPr>
            <p:cNvSpPr>
              <a:spLocks noChangeArrowheads="1"/>
            </p:cNvSpPr>
            <p:nvPr/>
          </p:nvSpPr>
          <p:spPr bwMode="auto">
            <a:xfrm>
              <a:off x="6666143" y="1610105"/>
              <a:ext cx="806002" cy="807300"/>
            </a:xfrm>
            <a:prstGeom prst="ellipse">
              <a:avLst/>
            </a:prstGeom>
            <a:solidFill>
              <a:srgbClr val="FFC000"/>
            </a:solidFill>
            <a:ln w="19050" cap="flat" cmpd="sng" algn="ctr">
              <a:noFill/>
              <a:prstDash val="solid"/>
              <a:miter lim="800000"/>
            </a:ln>
            <a:effectLst>
              <a:outerShdw blurRad="279400" dist="152400" dir="2700000" sx="98000" sy="98000" algn="tl" rotWithShape="0">
                <a:prstClr val="black">
                  <a:alpha val="7000"/>
                </a:prst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ID" sz="1800" b="0" i="0" u="none" strike="noStrike" kern="1200" cap="none" spc="0" normalizeH="0" baseline="0" noProof="0" dirty="0">
                <a:ln>
                  <a:noFill/>
                </a:ln>
                <a:solidFill>
                  <a:prstClr val="white"/>
                </a:solidFill>
                <a:effectLst/>
                <a:uLnTx/>
                <a:uFillTx/>
                <a:latin typeface="Work Sans"/>
                <a:ea typeface="+mn-ea"/>
                <a:cs typeface="+mn-cs"/>
              </a:endParaRPr>
            </a:p>
          </p:txBody>
        </p:sp>
        <p:pic>
          <p:nvPicPr>
            <p:cNvPr id="25" name="Graphic 24" descr="Upward trend with solid fill">
              <a:extLst>
                <a:ext uri="{FF2B5EF4-FFF2-40B4-BE49-F238E27FC236}">
                  <a16:creationId xmlns:a16="http://schemas.microsoft.com/office/drawing/2014/main" id="{FF80CA88-5980-D290-E804-B1F83C37AED5}"/>
                </a:ext>
              </a:extLst>
            </p:cNvPr>
            <p:cNvPicPr>
              <a:picLocks noChangeAspect="1"/>
            </p:cNvPicPr>
            <p:nvPr/>
          </p:nvPicPr>
          <p:blipFill>
            <a:blip>
              <a:extLst>
                <a:ext uri="{96DAC541-7B7A-43D3-8B79-37D633B846F1}">
                  <asvg:svgBlip xmlns:asvg="http://schemas.microsoft.com/office/drawing/2016/SVG/main" r:embed="rId4"/>
                </a:ext>
              </a:extLst>
            </a:blip>
            <a:srcRect/>
            <a:stretch/>
          </p:blipFill>
          <p:spPr>
            <a:xfrm flipH="1">
              <a:off x="6869073" y="1813683"/>
              <a:ext cx="400143" cy="400144"/>
            </a:xfrm>
            <a:prstGeom prst="rect">
              <a:avLst/>
            </a:prstGeom>
          </p:spPr>
        </p:pic>
      </p:grpSp>
      <p:grpSp>
        <p:nvGrpSpPr>
          <p:cNvPr id="26" name="Group 25">
            <a:extLst>
              <a:ext uri="{FF2B5EF4-FFF2-40B4-BE49-F238E27FC236}">
                <a16:creationId xmlns:a16="http://schemas.microsoft.com/office/drawing/2014/main" id="{788A3290-3D9C-10DB-D3D7-7EF3595EB979}"/>
              </a:ext>
            </a:extLst>
          </p:cNvPr>
          <p:cNvGrpSpPr/>
          <p:nvPr/>
        </p:nvGrpSpPr>
        <p:grpSpPr>
          <a:xfrm>
            <a:off x="1823407" y="4619746"/>
            <a:ext cx="6119867" cy="983954"/>
            <a:chOff x="540017" y="2049509"/>
            <a:chExt cx="3812874" cy="742908"/>
          </a:xfrm>
        </p:grpSpPr>
        <p:sp>
          <p:nvSpPr>
            <p:cNvPr id="27" name="TextBox 26">
              <a:extLst>
                <a:ext uri="{FF2B5EF4-FFF2-40B4-BE49-F238E27FC236}">
                  <a16:creationId xmlns:a16="http://schemas.microsoft.com/office/drawing/2014/main" id="{21993DA3-8C92-B8BC-B1E7-3A0DCB4C4183}"/>
                </a:ext>
              </a:extLst>
            </p:cNvPr>
            <p:cNvSpPr txBox="1"/>
            <p:nvPr/>
          </p:nvSpPr>
          <p:spPr>
            <a:xfrm flipH="1">
              <a:off x="540017" y="2304422"/>
              <a:ext cx="3812874" cy="487995"/>
            </a:xfrm>
            <a:prstGeom prst="rect">
              <a:avLst/>
            </a:prstGeom>
            <a:noFill/>
          </p:spPr>
          <p:txBody>
            <a:bodyPr wrap="square">
              <a:spAutoFit/>
            </a:bodyPr>
            <a:lstStyle/>
            <a:p>
              <a:pPr marL="171450" indent="-171450" defTabSz="914400" hangingPunct="1">
                <a:lnSpc>
                  <a:spcPct val="100000"/>
                </a:lnSpc>
                <a:spcBef>
                  <a:spcPts val="0"/>
                </a:spcBef>
                <a:buFont typeface="Wingdings" panose="05000000000000000000" pitchFamily="2" charset="2"/>
                <a:buChar char="v"/>
              </a:pPr>
              <a:r>
                <a:rPr lang="en-US" sz="1800" kern="1200" dirty="0">
                  <a:solidFill>
                    <a:srgbClr val="000000">
                      <a:lumMod val="75000"/>
                      <a:lumOff val="25000"/>
                    </a:srgbClr>
                  </a:solidFill>
                </a:rPr>
                <a:t>Utilisées pour la planification stratégique au niveau municipal ou régional.</a:t>
              </a:r>
            </a:p>
            <a:p>
              <a:pPr marL="171450" indent="-171450" defTabSz="914400" hangingPunct="1">
                <a:lnSpc>
                  <a:spcPct val="100000"/>
                </a:lnSpc>
                <a:spcBef>
                  <a:spcPts val="0"/>
                </a:spcBef>
                <a:buFont typeface="Wingdings" panose="05000000000000000000" pitchFamily="2" charset="2"/>
                <a:buChar char="v"/>
              </a:pPr>
              <a:r>
                <a:rPr lang="en-US" sz="1800" kern="1200" dirty="0">
                  <a:solidFill>
                    <a:srgbClr val="000000">
                      <a:lumMod val="75000"/>
                      <a:lumOff val="25000"/>
                    </a:srgbClr>
                  </a:solidFill>
                </a:rPr>
                <a:t>Exemple : estimation de la demande de transport pour un nouvel aéroport en 2040.</a:t>
              </a:r>
            </a:p>
          </p:txBody>
        </p:sp>
        <p:sp>
          <p:nvSpPr>
            <p:cNvPr id="28" name="TextBox 27">
              <a:extLst>
                <a:ext uri="{FF2B5EF4-FFF2-40B4-BE49-F238E27FC236}">
                  <a16:creationId xmlns:a16="http://schemas.microsoft.com/office/drawing/2014/main" id="{2FC60A23-AC61-A34F-35B8-305BF3D2E1E9}"/>
                </a:ext>
              </a:extLst>
            </p:cNvPr>
            <p:cNvSpPr txBox="1"/>
            <p:nvPr/>
          </p:nvSpPr>
          <p:spPr>
            <a:xfrm>
              <a:off x="540018" y="2049509"/>
              <a:ext cx="2910084" cy="278854"/>
            </a:xfrm>
            <a:prstGeom prst="rect">
              <a:avLst/>
            </a:prstGeom>
            <a:noFill/>
          </p:spPr>
          <p:txBody>
            <a:bodyPr wrap="square" rtlCol="0">
              <a:spAutoFit/>
            </a:bodyPr>
            <a:lstStyle/>
            <a:p>
              <a:pPr defTabSz="914400" hangingPunct="1">
                <a:lnSpc>
                  <a:spcPct val="100000"/>
                </a:lnSpc>
                <a:spcBef>
                  <a:spcPts val="0"/>
                </a:spcBef>
              </a:pPr>
              <a:r>
                <a:rPr lang="id-ID" sz="1800" b="1" kern="1200" dirty="0">
                  <a:solidFill>
                    <a:srgbClr val="000000">
                      <a:lumMod val="75000"/>
                      <a:lumOff val="25000"/>
                    </a:srgbClr>
                  </a:solidFill>
                  <a:latin typeface="+mj-lt"/>
                </a:rPr>
                <a:t>3. </a:t>
              </a:r>
              <a:r>
                <a:rPr lang="en-US" sz="1800" b="1" kern="1200" dirty="0">
                  <a:solidFill>
                    <a:srgbClr val="000000">
                      <a:lumMod val="75000"/>
                      <a:lumOff val="25000"/>
                    </a:srgbClr>
                  </a:solidFill>
                  <a:latin typeface="+mj-lt"/>
                </a:rPr>
                <a:t>Prévisions à long terme (15 ans et plus) </a:t>
              </a:r>
              <a:endParaRPr lang="id-ID" sz="1800" b="1" kern="1200" dirty="0">
                <a:solidFill>
                  <a:srgbClr val="000000">
                    <a:lumMod val="75000"/>
                    <a:lumOff val="25000"/>
                  </a:srgbClr>
                </a:solidFill>
                <a:latin typeface="+mj-lt"/>
              </a:endParaRPr>
            </a:p>
          </p:txBody>
        </p:sp>
      </p:grpSp>
      <p:pic>
        <p:nvPicPr>
          <p:cNvPr id="1026" name="Picture 2" descr="Passengers walking in airport">
            <a:extLst>
              <a:ext uri="{FF2B5EF4-FFF2-40B4-BE49-F238E27FC236}">
                <a16:creationId xmlns:a16="http://schemas.microsoft.com/office/drawing/2014/main" id="{F2BDB906-004B-5580-6000-55C1924AFCB6}"/>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r="36741"/>
          <a:stretch/>
        </p:blipFill>
        <p:spPr bwMode="auto">
          <a:xfrm>
            <a:off x="7612225" y="1688422"/>
            <a:ext cx="3771898" cy="3905250"/>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Rounded Corners 6">
            <a:extLst>
              <a:ext uri="{FF2B5EF4-FFF2-40B4-BE49-F238E27FC236}">
                <a16:creationId xmlns:a16="http://schemas.microsoft.com/office/drawing/2014/main" id="{A082B5E8-89BC-A5D5-1352-870B3EA4F914}"/>
              </a:ext>
            </a:extLst>
          </p:cNvPr>
          <p:cNvSpPr/>
          <p:nvPr/>
        </p:nvSpPr>
        <p:spPr>
          <a:xfrm>
            <a:off x="9479756" y="3142995"/>
            <a:ext cx="238125" cy="107874"/>
          </a:xfrm>
          <a:prstGeom prst="roundRect">
            <a:avLst/>
          </a:prstGeom>
          <a:solidFill>
            <a:srgbClr val="E7E8F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object 2">
            <a:extLst>
              <a:ext uri="{FF2B5EF4-FFF2-40B4-BE49-F238E27FC236}">
                <a16:creationId xmlns:a16="http://schemas.microsoft.com/office/drawing/2014/main" id="{D2AE6255-6AAE-2ED4-6956-6BB39F939D1D}"/>
              </a:ext>
            </a:extLst>
          </p:cNvPr>
          <p:cNvSpPr txBox="1">
            <a:spLocks/>
          </p:cNvSpPr>
          <p:nvPr/>
        </p:nvSpPr>
        <p:spPr>
          <a:xfrm>
            <a:off x="726470" y="427119"/>
            <a:ext cx="7573467" cy="385820"/>
          </a:xfrm>
          <a:prstGeom prst="rect">
            <a:avLst/>
          </a:prstGeom>
          <a:solidFill>
            <a:srgbClr val="FD001F"/>
          </a:solidFill>
        </p:spPr>
        <p:txBody>
          <a:bodyPr vert="horz" wrap="square" lIns="0" tIns="16329" rIns="0" bIns="0" rtlCol="0">
            <a:spAutoFit/>
          </a:bodyPr>
          <a:lstStyle>
            <a:lvl1pPr>
              <a:defRPr sz="1800" b="0" i="1">
                <a:solidFill>
                  <a:srgbClr val="FD001F"/>
                </a:solidFill>
                <a:latin typeface="Calibri"/>
                <a:ea typeface="+mj-ea"/>
                <a:cs typeface="Calibri"/>
              </a:defRPr>
            </a:lvl1pPr>
          </a:lstStyle>
          <a:p>
            <a:pPr marL="22043" defTabSz="914400" hangingPunct="1">
              <a:lnSpc>
                <a:spcPct val="100000"/>
              </a:lnSpc>
              <a:spcBef>
                <a:spcPts val="129"/>
              </a:spcBef>
            </a:pPr>
            <a:r>
              <a:rPr lang="en-GB" sz="2400" b="1" dirty="0">
                <a:solidFill>
                  <a:schemeClr val="bg1"/>
                </a:solidFill>
              </a:rPr>
              <a:t>2. Présentation des prévisions de la demande de transport</a:t>
            </a:r>
          </a:p>
        </p:txBody>
      </p:sp>
    </p:spTree>
    <p:extLst>
      <p:ext uri="{BB962C8B-B14F-4D97-AF65-F5344CB8AC3E}">
        <p14:creationId xmlns:p14="http://schemas.microsoft.com/office/powerpoint/2010/main" val="32121479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75C8A5-AB65-EC62-4E64-9819A1D11687}"/>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6070D122-DDE5-92C5-B795-90D28ACED253}"/>
              </a:ext>
            </a:extLst>
          </p:cNvPr>
          <p:cNvSpPr txBox="1"/>
          <p:nvPr/>
        </p:nvSpPr>
        <p:spPr>
          <a:xfrm>
            <a:off x="733424" y="1258540"/>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US" sz="1800" b="1" dirty="0">
                <a:solidFill>
                  <a:sysClr val="windowText" lastClr="000000"/>
                </a:solidFill>
                <a:latin typeface="Arial"/>
                <a:cs typeface="Arial"/>
              </a:rPr>
              <a:t>Prévision de la demande pour une nouvelle ligne de métro :</a:t>
            </a:r>
          </a:p>
        </p:txBody>
      </p:sp>
      <p:sp>
        <p:nvSpPr>
          <p:cNvPr id="5" name="object 3">
            <a:extLst>
              <a:ext uri="{FF2B5EF4-FFF2-40B4-BE49-F238E27FC236}">
                <a16:creationId xmlns:a16="http://schemas.microsoft.com/office/drawing/2014/main" id="{BB2DF9DF-DC3B-F14C-E755-442A27F080B9}"/>
              </a:ext>
            </a:extLst>
          </p:cNvPr>
          <p:cNvSpPr txBox="1"/>
          <p:nvPr/>
        </p:nvSpPr>
        <p:spPr>
          <a:xfrm>
            <a:off x="733423" y="1508114"/>
            <a:ext cx="10732295" cy="2037555"/>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600" b="1" dirty="0">
                <a:solidFill>
                  <a:sysClr val="windowText" lastClr="000000"/>
                </a:solidFill>
                <a:latin typeface="Arial"/>
                <a:cs typeface="Arial"/>
              </a:rPr>
              <a:t>Scénario :</a:t>
            </a:r>
          </a:p>
          <a:p>
            <a:pPr marL="171450" defTabSz="1175644" hangingPunct="1">
              <a:lnSpc>
                <a:spcPct val="100000"/>
              </a:lnSpc>
              <a:spcBef>
                <a:spcPts val="129"/>
              </a:spcBef>
            </a:pPr>
            <a:r>
              <a:rPr lang="en-US" sz="1600" dirty="0">
                <a:solidFill>
                  <a:sysClr val="windowText" lastClr="000000"/>
                </a:solidFill>
                <a:latin typeface="Arial"/>
                <a:cs typeface="Arial"/>
              </a:rPr>
              <a:t>✅ Une ville prévoit de mettre en place une nouvelle ligne de métro afin de réduire les embouteillages.</a:t>
            </a:r>
          </a:p>
          <a:p>
            <a:pPr marL="171450" defTabSz="1175644" hangingPunct="1">
              <a:lnSpc>
                <a:spcPct val="100000"/>
              </a:lnSpc>
              <a:spcBef>
                <a:spcPts val="129"/>
              </a:spcBef>
            </a:pPr>
            <a:r>
              <a:rPr lang="en-US" sz="1600" dirty="0">
                <a:solidFill>
                  <a:sysClr val="windowText" lastClr="000000"/>
                </a:solidFill>
                <a:latin typeface="Arial"/>
                <a:cs typeface="Arial"/>
              </a:rPr>
              <a:t>✅ Les prévisions de la demande de transport prévoient une augmentation de 30 % du nombre d'usagers du métro au cours des dix prochaines années.</a:t>
            </a:r>
          </a:p>
          <a:p>
            <a:pPr marL="171450" defTabSz="1175644" hangingPunct="1">
              <a:lnSpc>
                <a:spcPct val="100000"/>
              </a:lnSpc>
              <a:spcBef>
                <a:spcPts val="129"/>
              </a:spcBef>
            </a:pPr>
            <a:r>
              <a:rPr lang="en-US" sz="1600" dirty="0">
                <a:solidFill>
                  <a:sysClr val="windowText" lastClr="000000"/>
                </a:solidFill>
                <a:latin typeface="Arial"/>
                <a:cs typeface="Arial"/>
              </a:rPr>
              <a:t>✅ Le modèle suggère d'ajouter davantage de stations dans les zones à forte densité afin de maximiser la fréquentation.</a:t>
            </a:r>
          </a:p>
          <a:p>
            <a:pPr marL="538163" indent="-366713" defTabSz="1175644" hangingPunct="1">
              <a:lnSpc>
                <a:spcPct val="100000"/>
              </a:lnSpc>
              <a:spcBef>
                <a:spcPts val="129"/>
              </a:spcBef>
            </a:pPr>
            <a:r>
              <a:rPr lang="en-US" sz="1600" b="1" dirty="0">
                <a:solidFill>
                  <a:sysClr val="windowText" lastClr="000000"/>
                </a:solidFill>
                <a:latin typeface="Arial"/>
                <a:cs typeface="Arial"/>
              </a:rPr>
              <a:t>✅ Résultat : </a:t>
            </a:r>
            <a:r>
              <a:rPr lang="en-US" sz="1600" dirty="0">
                <a:solidFill>
                  <a:sysClr val="windowText" lastClr="000000"/>
                </a:solidFill>
                <a:latin typeface="Arial"/>
                <a:cs typeface="Arial"/>
              </a:rPr>
              <a:t>les prévisions permettent d'optimiser les itinéraires du métro, de réduire la dépendance à la voiture et d'améliorer la mobilité urbaine.</a:t>
            </a:r>
          </a:p>
        </p:txBody>
      </p:sp>
      <p:pic>
        <p:nvPicPr>
          <p:cNvPr id="10242" name="Picture 2" descr="Isometric subway flowchart with underground passenger traffic routes vector illustration">
            <a:extLst>
              <a:ext uri="{FF2B5EF4-FFF2-40B4-BE49-F238E27FC236}">
                <a16:creationId xmlns:a16="http://schemas.microsoft.com/office/drawing/2014/main" id="{7DD49662-A4FF-B797-D09D-44A25C1D73E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442036" y="3379465"/>
            <a:ext cx="3023681" cy="2820814"/>
          </a:xfrm>
          <a:prstGeom prst="rect">
            <a:avLst/>
          </a:prstGeom>
          <a:noFill/>
          <a:extLst>
            <a:ext uri="{909E8E84-426E-40DD-AFC4-6F175D3DCCD1}">
              <a14:hiddenFill xmlns:a14="http://schemas.microsoft.com/office/drawing/2010/main">
                <a:solidFill>
                  <a:srgbClr val="FFFFFF"/>
                </a:solidFill>
              </a14:hiddenFill>
            </a:ext>
          </a:extLst>
        </p:spPr>
      </p:pic>
      <p:sp>
        <p:nvSpPr>
          <p:cNvPr id="4" name="object 3">
            <a:extLst>
              <a:ext uri="{FF2B5EF4-FFF2-40B4-BE49-F238E27FC236}">
                <a16:creationId xmlns:a16="http://schemas.microsoft.com/office/drawing/2014/main" id="{0C419AEE-38C7-B321-4A21-978FA0957395}"/>
              </a:ext>
            </a:extLst>
          </p:cNvPr>
          <p:cNvSpPr txBox="1"/>
          <p:nvPr/>
        </p:nvSpPr>
        <p:spPr>
          <a:xfrm>
            <a:off x="726281" y="877072"/>
            <a:ext cx="10732295" cy="380480"/>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sz="2000" b="1" dirty="0">
                <a:solidFill>
                  <a:sysClr val="windowText" lastClr="000000"/>
                </a:solidFill>
                <a:latin typeface="Arial"/>
                <a:cs typeface="Arial"/>
              </a:rPr>
              <a:t>2.5 Étude de cas : nouvelle ligne de métro </a:t>
            </a:r>
            <a:endParaRPr lang="en-GB" sz="2000" b="1" dirty="0">
              <a:solidFill>
                <a:sysClr val="windowText" lastClr="000000"/>
              </a:solidFill>
              <a:latin typeface="Arial"/>
              <a:cs typeface="Arial"/>
            </a:endParaRPr>
          </a:p>
        </p:txBody>
      </p:sp>
      <p:sp>
        <p:nvSpPr>
          <p:cNvPr id="10" name="object 2">
            <a:extLst>
              <a:ext uri="{FF2B5EF4-FFF2-40B4-BE49-F238E27FC236}">
                <a16:creationId xmlns:a16="http://schemas.microsoft.com/office/drawing/2014/main" id="{68A41C4B-B2C4-B681-9F2D-3E78EDC175AD}"/>
              </a:ext>
            </a:extLst>
          </p:cNvPr>
          <p:cNvSpPr txBox="1">
            <a:spLocks/>
          </p:cNvSpPr>
          <p:nvPr/>
        </p:nvSpPr>
        <p:spPr>
          <a:xfrm>
            <a:off x="726471" y="427119"/>
            <a:ext cx="7385898" cy="385820"/>
          </a:xfrm>
          <a:prstGeom prst="rect">
            <a:avLst/>
          </a:prstGeom>
          <a:solidFill>
            <a:srgbClr val="FD001F"/>
          </a:solidFill>
        </p:spPr>
        <p:txBody>
          <a:bodyPr vert="horz" wrap="square" lIns="0" tIns="16329" rIns="0" bIns="0" rtlCol="0">
            <a:spAutoFit/>
          </a:bodyPr>
          <a:lstStyle>
            <a:lvl1pPr>
              <a:defRPr sz="1800" b="0" i="1">
                <a:solidFill>
                  <a:srgbClr val="FD001F"/>
                </a:solidFill>
                <a:latin typeface="Calibri"/>
                <a:ea typeface="+mj-ea"/>
                <a:cs typeface="Calibri"/>
              </a:defRPr>
            </a:lvl1pPr>
          </a:lstStyle>
          <a:p>
            <a:pPr marL="22043" defTabSz="914400" hangingPunct="1">
              <a:lnSpc>
                <a:spcPct val="100000"/>
              </a:lnSpc>
              <a:spcBef>
                <a:spcPts val="129"/>
              </a:spcBef>
            </a:pPr>
            <a:r>
              <a:rPr lang="en-GB" sz="2400" b="1" dirty="0">
                <a:solidFill>
                  <a:schemeClr val="bg1"/>
                </a:solidFill>
              </a:rPr>
              <a:t>2. Introduction à la prévision de la demande de transport</a:t>
            </a:r>
          </a:p>
        </p:txBody>
      </p:sp>
      <p:sp>
        <p:nvSpPr>
          <p:cNvPr id="11" name="object 3">
            <a:extLst>
              <a:ext uri="{FF2B5EF4-FFF2-40B4-BE49-F238E27FC236}">
                <a16:creationId xmlns:a16="http://schemas.microsoft.com/office/drawing/2014/main" id="{3A4E91D5-8888-F9D8-C147-E664B01CC062}"/>
              </a:ext>
            </a:extLst>
          </p:cNvPr>
          <p:cNvSpPr txBox="1"/>
          <p:nvPr/>
        </p:nvSpPr>
        <p:spPr>
          <a:xfrm>
            <a:off x="726282" y="3533946"/>
            <a:ext cx="7235464" cy="2776218"/>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US" sz="1600" b="1" dirty="0">
                <a:solidFill>
                  <a:sysClr val="windowText" lastClr="000000"/>
                </a:solidFill>
                <a:latin typeface="Arial"/>
                <a:cs typeface="Arial"/>
              </a:rPr>
              <a:t>Défis liés aux prévisions de la demande de transport :</a:t>
            </a:r>
          </a:p>
          <a:p>
            <a:pPr marL="538163" indent="-366713" defTabSz="1175644" hangingPunct="1">
              <a:lnSpc>
                <a:spcPct val="100000"/>
              </a:lnSpc>
              <a:spcBef>
                <a:spcPts val="129"/>
              </a:spcBef>
            </a:pPr>
            <a:r>
              <a:rPr lang="en-US" sz="1600" dirty="0">
                <a:solidFill>
                  <a:sysClr val="windowText" lastClr="000000"/>
                </a:solidFill>
                <a:latin typeface="Arial"/>
                <a:cs typeface="Arial"/>
              </a:rPr>
              <a:t>✅ Incertitude quant aux comportements futurs : les habitudes de déplacement des personnes peuvent changer en raison d'événements imprévus (ex. : COVID-19).</a:t>
            </a:r>
          </a:p>
          <a:p>
            <a:pPr marL="538163" indent="-366713" defTabSz="1175644" hangingPunct="1">
              <a:lnSpc>
                <a:spcPct val="100000"/>
              </a:lnSpc>
              <a:spcBef>
                <a:spcPts val="129"/>
              </a:spcBef>
            </a:pPr>
            <a:r>
              <a:rPr lang="en-US" sz="1600" dirty="0">
                <a:solidFill>
                  <a:sysClr val="windowText" lastClr="000000"/>
                </a:solidFill>
                <a:latin typeface="Arial"/>
                <a:cs typeface="Arial"/>
              </a:rPr>
              <a:t>✅ </a:t>
            </a:r>
            <a:r>
              <a:rPr lang="en-US" sz="1600" b="1" dirty="0">
                <a:solidFill>
                  <a:sysClr val="windowText" lastClr="000000"/>
                </a:solidFill>
                <a:latin typeface="Arial"/>
                <a:cs typeface="Arial"/>
              </a:rPr>
              <a:t>Limites des données : </a:t>
            </a:r>
            <a:r>
              <a:rPr lang="en-US" sz="1600" dirty="0">
                <a:solidFill>
                  <a:sysClr val="windowText" lastClr="000000"/>
                </a:solidFill>
                <a:latin typeface="Arial"/>
                <a:cs typeface="Arial"/>
              </a:rPr>
              <a:t>des données inexactes ou obsolètes peuvent conduire à des prévisions erronées.</a:t>
            </a:r>
          </a:p>
          <a:p>
            <a:pPr marL="538163" indent="-366713" defTabSz="1175644" hangingPunct="1">
              <a:lnSpc>
                <a:spcPct val="100000"/>
              </a:lnSpc>
              <a:spcBef>
                <a:spcPts val="129"/>
              </a:spcBef>
            </a:pPr>
            <a:r>
              <a:rPr lang="en-US" sz="1600" dirty="0">
                <a:solidFill>
                  <a:sysClr val="windowText" lastClr="000000"/>
                </a:solidFill>
                <a:latin typeface="Arial"/>
                <a:cs typeface="Arial"/>
              </a:rPr>
              <a:t>✅ </a:t>
            </a:r>
            <a:r>
              <a:rPr lang="en-US" sz="1600" b="1" dirty="0">
                <a:solidFill>
                  <a:sysClr val="windowText" lastClr="000000"/>
                </a:solidFill>
                <a:latin typeface="Arial"/>
                <a:cs typeface="Arial"/>
              </a:rPr>
              <a:t>Intégration de nouveaux modes de transport : </a:t>
            </a:r>
            <a:r>
              <a:rPr lang="en-US" sz="1600" dirty="0">
                <a:solidFill>
                  <a:sysClr val="windowText" lastClr="000000"/>
                </a:solidFill>
                <a:latin typeface="Arial"/>
                <a:cs typeface="Arial"/>
              </a:rPr>
              <a:t>le covoiturage, les trottinettes électriques et les véhicules autonomes ajoutent à la complexité.</a:t>
            </a:r>
          </a:p>
          <a:p>
            <a:pPr marL="538163" indent="-366713" defTabSz="1175644" hangingPunct="1">
              <a:lnSpc>
                <a:spcPct val="100000"/>
              </a:lnSpc>
              <a:spcBef>
                <a:spcPts val="129"/>
              </a:spcBef>
            </a:pPr>
            <a:r>
              <a:rPr lang="en-US" sz="1600" dirty="0">
                <a:solidFill>
                  <a:sysClr val="windowText" lastClr="000000"/>
                </a:solidFill>
                <a:latin typeface="Arial"/>
                <a:cs typeface="Arial"/>
              </a:rPr>
              <a:t>✅ </a:t>
            </a:r>
            <a:r>
              <a:rPr lang="en-US" sz="1600" b="1" dirty="0">
                <a:solidFill>
                  <a:sysClr val="windowText" lastClr="000000"/>
                </a:solidFill>
                <a:latin typeface="Arial"/>
                <a:cs typeface="Arial"/>
              </a:rPr>
              <a:t>Impact des changements politiques : </a:t>
            </a:r>
            <a:r>
              <a:rPr lang="en-US" sz="1600" dirty="0">
                <a:solidFill>
                  <a:sysClr val="windowText" lastClr="000000"/>
                </a:solidFill>
                <a:latin typeface="Arial"/>
                <a:cs typeface="Arial"/>
              </a:rPr>
              <a:t>les prix du carburant, la fiscalité et les lois environnementales influencent la demande de transport.</a:t>
            </a:r>
            <a:endParaRPr lang="en-GB" sz="1600" dirty="0">
              <a:solidFill>
                <a:sysClr val="windowText" lastClr="000000"/>
              </a:solidFill>
              <a:latin typeface="Arial"/>
              <a:cs typeface="Arial"/>
            </a:endParaRPr>
          </a:p>
        </p:txBody>
      </p:sp>
    </p:spTree>
    <p:extLst>
      <p:ext uri="{BB962C8B-B14F-4D97-AF65-F5344CB8AC3E}">
        <p14:creationId xmlns:p14="http://schemas.microsoft.com/office/powerpoint/2010/main" val="178409938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17ABF7-41B3-88B0-62D2-7B242FB7928E}"/>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4D238AC4-E50C-8BF3-A8FC-FB26EE24D96B}"/>
              </a:ext>
            </a:extLst>
          </p:cNvPr>
          <p:cNvSpPr/>
          <p:nvPr/>
        </p:nvSpPr>
        <p:spPr>
          <a:xfrm>
            <a:off x="2899903" y="2376978"/>
            <a:ext cx="6392194" cy="2104043"/>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bg1"/>
                </a:solidFill>
              </a:rPr>
              <a:t>Section 03 :</a:t>
            </a:r>
          </a:p>
          <a:p>
            <a:pPr algn="ctr"/>
            <a:r>
              <a:rPr lang="en-US" sz="3200" b="1" dirty="0">
                <a:solidFill>
                  <a:schemeClr val="bg1"/>
                </a:solidFill>
              </a:rPr>
              <a:t>Activité en classe 1 : Modèle de demande de transport en quatre étapes</a:t>
            </a:r>
          </a:p>
        </p:txBody>
      </p:sp>
    </p:spTree>
    <p:extLst>
      <p:ext uri="{BB962C8B-B14F-4D97-AF65-F5344CB8AC3E}">
        <p14:creationId xmlns:p14="http://schemas.microsoft.com/office/powerpoint/2010/main" val="314416808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10E6F3-F549-C8A9-6373-46031BEDFD47}"/>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46D19722-B055-BBC7-A6B1-777980AB71BB}"/>
              </a:ext>
            </a:extLst>
          </p:cNvPr>
          <p:cNvSpPr txBox="1"/>
          <p:nvPr/>
        </p:nvSpPr>
        <p:spPr>
          <a:xfrm>
            <a:off x="733424" y="1025080"/>
            <a:ext cx="10725152" cy="262710"/>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600" b="1" dirty="0">
                <a:solidFill>
                  <a:sysClr val="windowText" lastClr="000000"/>
                </a:solidFill>
                <a:latin typeface="Arial"/>
                <a:cs typeface="Arial"/>
              </a:rPr>
              <a:t> </a:t>
            </a:r>
          </a:p>
        </p:txBody>
      </p:sp>
      <p:sp>
        <p:nvSpPr>
          <p:cNvPr id="5" name="object 3">
            <a:extLst>
              <a:ext uri="{FF2B5EF4-FFF2-40B4-BE49-F238E27FC236}">
                <a16:creationId xmlns:a16="http://schemas.microsoft.com/office/drawing/2014/main" id="{EAFE559E-E235-336C-90DB-F2FA74E1FCB4}"/>
              </a:ext>
            </a:extLst>
          </p:cNvPr>
          <p:cNvSpPr txBox="1"/>
          <p:nvPr/>
        </p:nvSpPr>
        <p:spPr>
          <a:xfrm>
            <a:off x="740566" y="1424136"/>
            <a:ext cx="10725152" cy="262453"/>
          </a:xfrm>
          <a:prstGeom prst="rect">
            <a:avLst/>
          </a:prstGeom>
        </p:spPr>
        <p:txBody>
          <a:bodyPr vert="horz" wrap="square" lIns="0" tIns="16329" rIns="0" bIns="0" rtlCol="0">
            <a:spAutoFit/>
          </a:bodyPr>
          <a:lstStyle/>
          <a:p>
            <a:pPr marR="0" lvl="0" algn="l" defTabSz="914400" rtl="0" eaLnBrk="1" fontAlgn="auto" latinLnBrk="0" hangingPunct="1">
              <a:lnSpc>
                <a:spcPct val="150000"/>
              </a:lnSpc>
              <a:spcBef>
                <a:spcPts val="0"/>
              </a:spcBef>
              <a:spcAft>
                <a:spcPts val="0"/>
              </a:spcAft>
              <a:buClrTx/>
              <a:buSzTx/>
              <a:defRPr/>
            </a:pPr>
            <a:r>
              <a:rPr kumimoji="0" lang="en-GB" sz="1200" b="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 </a:t>
            </a:r>
          </a:p>
        </p:txBody>
      </p:sp>
      <p:sp>
        <p:nvSpPr>
          <p:cNvPr id="70" name="object 3">
            <a:extLst>
              <a:ext uri="{FF2B5EF4-FFF2-40B4-BE49-F238E27FC236}">
                <a16:creationId xmlns:a16="http://schemas.microsoft.com/office/drawing/2014/main" id="{011E8334-C549-20F6-5872-4757ED8968E4}"/>
              </a:ext>
            </a:extLst>
          </p:cNvPr>
          <p:cNvSpPr txBox="1"/>
          <p:nvPr/>
        </p:nvSpPr>
        <p:spPr>
          <a:xfrm>
            <a:off x="733424" y="884404"/>
            <a:ext cx="10725152" cy="380480"/>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GB" sz="2000" b="1" dirty="0">
                <a:solidFill>
                  <a:sysClr val="windowText" lastClr="000000"/>
                </a:solidFill>
                <a:latin typeface="Arial"/>
                <a:cs typeface="Arial"/>
              </a:rPr>
              <a:t>3.1 </a:t>
            </a:r>
            <a:r>
              <a:rPr lang="en-US" sz="2000" b="1" dirty="0">
                <a:solidFill>
                  <a:sysClr val="windowText" lastClr="000000"/>
                </a:solidFill>
                <a:latin typeface="Arial"/>
                <a:cs typeface="Arial"/>
              </a:rPr>
              <a:t>Modèle de demande de transport en quatre étapes</a:t>
            </a:r>
            <a:endParaRPr lang="en-GB" sz="2000" b="1" dirty="0">
              <a:solidFill>
                <a:sysClr val="windowText" lastClr="000000"/>
              </a:solidFill>
              <a:latin typeface="Arial"/>
              <a:cs typeface="Arial"/>
            </a:endParaRPr>
          </a:p>
        </p:txBody>
      </p:sp>
      <p:sp>
        <p:nvSpPr>
          <p:cNvPr id="71" name="object 3">
            <a:extLst>
              <a:ext uri="{FF2B5EF4-FFF2-40B4-BE49-F238E27FC236}">
                <a16:creationId xmlns:a16="http://schemas.microsoft.com/office/drawing/2014/main" id="{98C8FBB5-0778-901F-03DE-B74B313C3177}"/>
              </a:ext>
            </a:extLst>
          </p:cNvPr>
          <p:cNvSpPr txBox="1"/>
          <p:nvPr/>
        </p:nvSpPr>
        <p:spPr>
          <a:xfrm>
            <a:off x="740566" y="1318629"/>
            <a:ext cx="10718010" cy="755152"/>
          </a:xfrm>
          <a:prstGeom prst="rect">
            <a:avLst/>
          </a:prstGeom>
        </p:spPr>
        <p:txBody>
          <a:bodyPr vert="horz" wrap="square" lIns="0" tIns="16329" rIns="0" bIns="0" rtlCol="0">
            <a:spAutoFit/>
          </a:bodyPr>
          <a:lstStyle/>
          <a:p>
            <a:pPr marR="0" lvl="0" algn="l" defTabSz="914400" rtl="0" eaLnBrk="1" fontAlgn="auto" latinLnBrk="0" hangingPunct="1">
              <a:lnSpc>
                <a:spcPct val="100000"/>
              </a:lnSpc>
              <a:spcBef>
                <a:spcPts val="0"/>
              </a:spcBef>
              <a:spcAft>
                <a:spcPts val="0"/>
              </a:spcAft>
              <a:buClrTx/>
              <a:buSzTx/>
              <a:tabLst>
                <a:tab pos="361950" algn="l"/>
              </a:tabLst>
              <a:defRPr/>
            </a:pPr>
            <a:r>
              <a:rPr kumimoji="0" lang="en-US" sz="16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Dans cette activité, vous devez mettre en œuvre le modèle de demande de transport en quatre étapes à l'aide de Python afin d'analyser la génération, la répartition, le choix du mode de transport et l'attribution des itinéraires, ce qui vous permettra de mieux comprendre les comportements en matière de transport et la planification des transports.</a:t>
            </a:r>
            <a:endParaRPr kumimoji="0" lang="en-GB" sz="16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endParaRPr>
          </a:p>
        </p:txBody>
      </p:sp>
      <p:sp>
        <p:nvSpPr>
          <p:cNvPr id="2" name="object 3">
            <a:extLst>
              <a:ext uri="{FF2B5EF4-FFF2-40B4-BE49-F238E27FC236}">
                <a16:creationId xmlns:a16="http://schemas.microsoft.com/office/drawing/2014/main" id="{8B18CAF2-DB0C-73B7-00E6-9C94094D6ACE}"/>
              </a:ext>
            </a:extLst>
          </p:cNvPr>
          <p:cNvSpPr txBox="1"/>
          <p:nvPr/>
        </p:nvSpPr>
        <p:spPr>
          <a:xfrm>
            <a:off x="726282" y="2195097"/>
            <a:ext cx="7255668" cy="3838047"/>
          </a:xfrm>
          <a:prstGeom prst="rect">
            <a:avLst/>
          </a:prstGeom>
        </p:spPr>
        <p:txBody>
          <a:bodyPr vert="horz" wrap="square" lIns="0" tIns="16329" rIns="0" bIns="0" rtlCol="0">
            <a:spAutoFit/>
          </a:bodyPr>
          <a:lstStyle/>
          <a:p>
            <a:pPr marL="180975" defTabSz="1175644" hangingPunct="1">
              <a:lnSpc>
                <a:spcPct val="100000"/>
              </a:lnSpc>
              <a:spcBef>
                <a:spcPts val="129"/>
              </a:spcBef>
            </a:pPr>
            <a:r>
              <a:rPr lang="en-GB" sz="1600" b="1" dirty="0">
                <a:solidFill>
                  <a:sysClr val="windowText" lastClr="000000"/>
                </a:solidFill>
                <a:latin typeface="Arial" panose="020B0604020202020204" pitchFamily="34" charset="0"/>
                <a:cs typeface="Arial" panose="020B0604020202020204" pitchFamily="34" charset="0"/>
              </a:rPr>
              <a:t>Étape 1 : Génération des déplacements</a:t>
            </a:r>
          </a:p>
          <a:p>
            <a:pPr marL="180975" defTabSz="1175644" hangingPunct="1">
              <a:lnSpc>
                <a:spcPct val="100000"/>
              </a:lnSpc>
              <a:spcBef>
                <a:spcPts val="129"/>
              </a:spcBef>
            </a:pPr>
            <a:r>
              <a:rPr lang="en-GB" sz="1600" i="1" dirty="0">
                <a:solidFill>
                  <a:sysClr val="windowText" lastClr="000000"/>
                </a:solidFill>
                <a:latin typeface="Arial" panose="020B0604020202020204" pitchFamily="34" charset="0"/>
                <a:cs typeface="Arial" panose="020B0604020202020204" pitchFamily="34" charset="0"/>
              </a:rPr>
              <a:t>Estimez le nombre de déplacements qui commencent et se terminent dans chaque zone.</a:t>
            </a:r>
          </a:p>
          <a:p>
            <a:pPr marL="180975" defTabSz="1175644" hangingPunct="1">
              <a:lnSpc>
                <a:spcPct val="100000"/>
              </a:lnSpc>
              <a:spcBef>
                <a:spcPts val="129"/>
              </a:spcBef>
            </a:pPr>
            <a:endParaRPr lang="en-GB" sz="1600" dirty="0">
              <a:solidFill>
                <a:sysClr val="windowText" lastClr="000000"/>
              </a:solidFill>
              <a:latin typeface="Arial" panose="020B0604020202020204" pitchFamily="34" charset="0"/>
              <a:cs typeface="Arial" panose="020B0604020202020204" pitchFamily="34" charset="0"/>
            </a:endParaRPr>
          </a:p>
          <a:p>
            <a:pPr marL="180975" defTabSz="1175644" hangingPunct="1">
              <a:lnSpc>
                <a:spcPct val="100000"/>
              </a:lnSpc>
              <a:spcBef>
                <a:spcPts val="129"/>
              </a:spcBef>
            </a:pPr>
            <a:r>
              <a:rPr lang="en-GB" sz="1600" b="1" dirty="0">
                <a:solidFill>
                  <a:sysClr val="windowText" lastClr="000000"/>
                </a:solidFill>
                <a:latin typeface="Arial" panose="020B0604020202020204" pitchFamily="34" charset="0"/>
                <a:cs typeface="Arial" panose="020B0604020202020204" pitchFamily="34" charset="0"/>
              </a:rPr>
              <a:t>Étape 2 : Répartition des déplacements</a:t>
            </a:r>
          </a:p>
          <a:p>
            <a:pPr marL="180975" defTabSz="1175644" hangingPunct="1">
              <a:lnSpc>
                <a:spcPct val="100000"/>
              </a:lnSpc>
              <a:spcBef>
                <a:spcPts val="129"/>
              </a:spcBef>
            </a:pPr>
            <a:r>
              <a:rPr lang="en-GB" sz="1600" i="1" dirty="0">
                <a:solidFill>
                  <a:sysClr val="windowText" lastClr="000000"/>
                </a:solidFill>
                <a:latin typeface="Arial" panose="020B0604020202020204" pitchFamily="34" charset="0"/>
                <a:cs typeface="Arial" panose="020B0604020202020204" pitchFamily="34" charset="0"/>
              </a:rPr>
              <a:t>Déterminez la destination de ces déplacements en reliant les points de départ aux points d'arrivée.</a:t>
            </a:r>
          </a:p>
          <a:p>
            <a:pPr marL="180975" defTabSz="1175644" hangingPunct="1">
              <a:lnSpc>
                <a:spcPct val="100000"/>
              </a:lnSpc>
              <a:spcBef>
                <a:spcPts val="129"/>
              </a:spcBef>
            </a:pPr>
            <a:endParaRPr lang="en-GB" sz="1600" dirty="0">
              <a:solidFill>
                <a:sysClr val="windowText" lastClr="000000"/>
              </a:solidFill>
              <a:latin typeface="Arial" panose="020B0604020202020204" pitchFamily="34" charset="0"/>
              <a:cs typeface="Arial" panose="020B0604020202020204" pitchFamily="34" charset="0"/>
            </a:endParaRPr>
          </a:p>
          <a:p>
            <a:pPr marL="180975" defTabSz="1175644" hangingPunct="1">
              <a:lnSpc>
                <a:spcPct val="100000"/>
              </a:lnSpc>
              <a:spcBef>
                <a:spcPts val="129"/>
              </a:spcBef>
            </a:pPr>
            <a:r>
              <a:rPr lang="en-GB" sz="1600" b="1" dirty="0">
                <a:solidFill>
                  <a:sysClr val="windowText" lastClr="000000"/>
                </a:solidFill>
                <a:latin typeface="Arial" panose="020B0604020202020204" pitchFamily="34" charset="0"/>
                <a:cs typeface="Arial" panose="020B0604020202020204" pitchFamily="34" charset="0"/>
              </a:rPr>
              <a:t>Étape 3 : Choix du mode de transport</a:t>
            </a:r>
          </a:p>
          <a:p>
            <a:pPr marL="180975" defTabSz="1175644" hangingPunct="1">
              <a:lnSpc>
                <a:spcPct val="100000"/>
              </a:lnSpc>
              <a:spcBef>
                <a:spcPts val="129"/>
              </a:spcBef>
            </a:pPr>
            <a:r>
              <a:rPr lang="en-GB" sz="1600" i="1" dirty="0">
                <a:solidFill>
                  <a:sysClr val="windowText" lastClr="000000"/>
                </a:solidFill>
                <a:latin typeface="Arial" panose="020B0604020202020204" pitchFamily="34" charset="0"/>
                <a:cs typeface="Arial" panose="020B0604020202020204" pitchFamily="34" charset="0"/>
              </a:rPr>
              <a:t>Identifiez le mode de transport (voiture, bus, marche, etc.) que </a:t>
            </a:r>
            <a:r>
              <a:rPr lang="en-GB" sz="1600" i="1" dirty="0" err="1">
                <a:solidFill>
                  <a:sysClr val="windowText" lastClr="000000"/>
                </a:solidFill>
                <a:latin typeface="Arial" panose="020B0604020202020204" pitchFamily="34" charset="0"/>
                <a:cs typeface="Arial" panose="020B0604020202020204" pitchFamily="34" charset="0"/>
              </a:rPr>
              <a:t>les voyageurs </a:t>
            </a:r>
            <a:r>
              <a:rPr lang="en-GB" sz="1600" i="1" dirty="0">
                <a:solidFill>
                  <a:sysClr val="windowText" lastClr="000000"/>
                </a:solidFill>
                <a:latin typeface="Arial" panose="020B0604020202020204" pitchFamily="34" charset="0"/>
                <a:cs typeface="Arial" panose="020B0604020202020204" pitchFamily="34" charset="0"/>
              </a:rPr>
              <a:t>utiliseront.</a:t>
            </a:r>
          </a:p>
          <a:p>
            <a:pPr marL="180975" defTabSz="1175644" hangingPunct="1">
              <a:lnSpc>
                <a:spcPct val="100000"/>
              </a:lnSpc>
              <a:spcBef>
                <a:spcPts val="129"/>
              </a:spcBef>
            </a:pPr>
            <a:endParaRPr lang="en-GB" sz="1600" dirty="0">
              <a:solidFill>
                <a:sysClr val="windowText" lastClr="000000"/>
              </a:solidFill>
              <a:latin typeface="Arial" panose="020B0604020202020204" pitchFamily="34" charset="0"/>
              <a:cs typeface="Arial" panose="020B0604020202020204" pitchFamily="34" charset="0"/>
            </a:endParaRPr>
          </a:p>
          <a:p>
            <a:pPr marL="180975" defTabSz="1175644" hangingPunct="1">
              <a:lnSpc>
                <a:spcPct val="100000"/>
              </a:lnSpc>
              <a:spcBef>
                <a:spcPts val="129"/>
              </a:spcBef>
            </a:pPr>
            <a:r>
              <a:rPr lang="en-GB" sz="1600" b="1" dirty="0">
                <a:solidFill>
                  <a:sysClr val="windowText" lastClr="000000"/>
                </a:solidFill>
                <a:latin typeface="Arial" panose="020B0604020202020204" pitchFamily="34" charset="0"/>
                <a:cs typeface="Arial" panose="020B0604020202020204" pitchFamily="34" charset="0"/>
              </a:rPr>
              <a:t>Étape 4 : Affectation des trajets</a:t>
            </a:r>
          </a:p>
          <a:p>
            <a:pPr marL="180975" defTabSz="1175644" hangingPunct="1">
              <a:lnSpc>
                <a:spcPct val="100000"/>
              </a:lnSpc>
              <a:spcBef>
                <a:spcPts val="129"/>
              </a:spcBef>
            </a:pPr>
            <a:r>
              <a:rPr lang="en-GB" sz="1600" i="1" dirty="0">
                <a:solidFill>
                  <a:sysClr val="windowText" lastClr="000000"/>
                </a:solidFill>
                <a:latin typeface="Arial" panose="020B0604020202020204" pitchFamily="34" charset="0"/>
                <a:cs typeface="Arial" panose="020B0604020202020204" pitchFamily="34" charset="0"/>
              </a:rPr>
              <a:t>Attribuez les trajets à des itinéraires réels dans le réseau en fonction du temps de trajet et de l'efficacité.</a:t>
            </a:r>
          </a:p>
        </p:txBody>
      </p:sp>
      <p:grpSp>
        <p:nvGrpSpPr>
          <p:cNvPr id="4" name="Group 3">
            <a:extLst>
              <a:ext uri="{FF2B5EF4-FFF2-40B4-BE49-F238E27FC236}">
                <a16:creationId xmlns:a16="http://schemas.microsoft.com/office/drawing/2014/main" id="{50FD8FA9-E2F0-2CFE-04A7-BF00B8592CE2}"/>
              </a:ext>
            </a:extLst>
          </p:cNvPr>
          <p:cNvGrpSpPr/>
          <p:nvPr/>
        </p:nvGrpSpPr>
        <p:grpSpPr>
          <a:xfrm>
            <a:off x="8115307" y="2083784"/>
            <a:ext cx="3343269" cy="4215762"/>
            <a:chOff x="8115307" y="2083784"/>
            <a:chExt cx="3343269" cy="4215762"/>
          </a:xfrm>
        </p:grpSpPr>
        <p:pic>
          <p:nvPicPr>
            <p:cNvPr id="2050" name="Picture 2" descr="Coastal Region (CORE) MPO Travel Demand Model 2024 Update">
              <a:extLst>
                <a:ext uri="{FF2B5EF4-FFF2-40B4-BE49-F238E27FC236}">
                  <a16:creationId xmlns:a16="http://schemas.microsoft.com/office/drawing/2014/main" id="{4C34F576-00E1-DACC-BBF2-B45BB4362A4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15307" y="2251569"/>
              <a:ext cx="3343269" cy="4047977"/>
            </a:xfrm>
            <a:prstGeom prst="rect">
              <a:avLst/>
            </a:prstGeom>
            <a:noFill/>
            <a:extLst>
              <a:ext uri="{909E8E84-426E-40DD-AFC4-6F175D3DCCD1}">
                <a14:hiddenFill xmlns:a14="http://schemas.microsoft.com/office/drawing/2010/main">
                  <a:solidFill>
                    <a:srgbClr val="FFFFFF"/>
                  </a:solidFill>
                </a14:hiddenFill>
              </a:ext>
            </a:extLst>
          </p:spPr>
        </p:pic>
        <p:sp>
          <p:nvSpPr>
            <p:cNvPr id="9" name="object 3">
              <a:extLst>
                <a:ext uri="{FF2B5EF4-FFF2-40B4-BE49-F238E27FC236}">
                  <a16:creationId xmlns:a16="http://schemas.microsoft.com/office/drawing/2014/main" id="{3CC15FC6-E1B0-3DF3-21DD-0997E72DDD68}"/>
                </a:ext>
              </a:extLst>
            </p:cNvPr>
            <p:cNvSpPr txBox="1"/>
            <p:nvPr/>
          </p:nvSpPr>
          <p:spPr>
            <a:xfrm>
              <a:off x="8115307" y="2083784"/>
              <a:ext cx="3336127" cy="622873"/>
            </a:xfrm>
            <a:prstGeom prst="rect">
              <a:avLst/>
            </a:prstGeom>
            <a:solidFill>
              <a:schemeClr val="tx1"/>
            </a:solidFill>
          </p:spPr>
          <p:txBody>
            <a:bodyPr vert="horz" wrap="square" lIns="0" tIns="16329" rIns="0" bIns="0" rtlCol="0">
              <a:spAutoFit/>
            </a:bodyPr>
            <a:lstStyle/>
            <a:p>
              <a:pPr marL="85725" defTabSz="1175644" hangingPunct="1">
                <a:lnSpc>
                  <a:spcPct val="150000"/>
                </a:lnSpc>
                <a:spcBef>
                  <a:spcPts val="129"/>
                </a:spcBef>
              </a:pPr>
              <a:r>
                <a:rPr lang="en-GB" sz="1400" b="1" dirty="0">
                  <a:solidFill>
                    <a:schemeClr val="bg1"/>
                  </a:solidFill>
                  <a:latin typeface="Arial" panose="020B0604020202020204" pitchFamily="34" charset="0"/>
                  <a:cs typeface="Arial" panose="020B0604020202020204" pitchFamily="34" charset="0"/>
                </a:rPr>
                <a:t>Modèle de demande de transport en quatre étapes</a:t>
              </a:r>
            </a:p>
          </p:txBody>
        </p:sp>
      </p:grpSp>
      <p:sp>
        <p:nvSpPr>
          <p:cNvPr id="10" name="object 2">
            <a:extLst>
              <a:ext uri="{FF2B5EF4-FFF2-40B4-BE49-F238E27FC236}">
                <a16:creationId xmlns:a16="http://schemas.microsoft.com/office/drawing/2014/main" id="{FB4FA06B-769E-1C61-33F9-D499B415B369}"/>
              </a:ext>
            </a:extLst>
          </p:cNvPr>
          <p:cNvSpPr txBox="1">
            <a:spLocks/>
          </p:cNvSpPr>
          <p:nvPr/>
        </p:nvSpPr>
        <p:spPr>
          <a:xfrm>
            <a:off x="726471" y="427119"/>
            <a:ext cx="6870083" cy="385820"/>
          </a:xfrm>
          <a:prstGeom prst="rect">
            <a:avLst/>
          </a:prstGeom>
          <a:solidFill>
            <a:srgbClr val="FD001F"/>
          </a:solidFill>
        </p:spPr>
        <p:txBody>
          <a:bodyPr vert="horz" wrap="square" lIns="0" tIns="16329" rIns="0" bIns="0" rtlCol="0">
            <a:spAutoFit/>
          </a:bodyPr>
          <a:lstStyle>
            <a:lvl1pPr>
              <a:defRPr sz="1800" b="0" i="1">
                <a:solidFill>
                  <a:srgbClr val="FD001F"/>
                </a:solidFill>
                <a:latin typeface="Calibri"/>
                <a:ea typeface="+mj-ea"/>
                <a:cs typeface="Calibri"/>
              </a:defRPr>
            </a:lvl1pPr>
          </a:lstStyle>
          <a:p>
            <a:pPr marL="22043" defTabSz="914400" hangingPunct="1">
              <a:lnSpc>
                <a:spcPct val="100000"/>
              </a:lnSpc>
              <a:spcBef>
                <a:spcPts val="129"/>
              </a:spcBef>
            </a:pPr>
            <a:r>
              <a:rPr lang="en-US" sz="2400" b="1" dirty="0">
                <a:solidFill>
                  <a:schemeClr val="bg1"/>
                </a:solidFill>
              </a:rPr>
              <a:t>3. Modèle de demande de transport en quatre étapes</a:t>
            </a:r>
          </a:p>
        </p:txBody>
      </p:sp>
    </p:spTree>
    <p:extLst>
      <p:ext uri="{BB962C8B-B14F-4D97-AF65-F5344CB8AC3E}">
        <p14:creationId xmlns:p14="http://schemas.microsoft.com/office/powerpoint/2010/main" val="20298222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315571652"/>
      </p:ext>
    </p:extLst>
  </p:cSld>
  <p:clrMapOvr>
    <a:masterClrMapping/>
  </p:clrMapOvr>
  <p:transition spd="med"/>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10E6F3-F549-C8A9-6373-46031BEDFD47}"/>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46D19722-B055-BBC7-A6B1-777980AB71BB}"/>
              </a:ext>
            </a:extLst>
          </p:cNvPr>
          <p:cNvSpPr txBox="1"/>
          <p:nvPr/>
        </p:nvSpPr>
        <p:spPr>
          <a:xfrm>
            <a:off x="733424" y="1025080"/>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 </a:t>
            </a:r>
          </a:p>
        </p:txBody>
      </p:sp>
      <p:sp>
        <p:nvSpPr>
          <p:cNvPr id="5" name="object 3">
            <a:extLst>
              <a:ext uri="{FF2B5EF4-FFF2-40B4-BE49-F238E27FC236}">
                <a16:creationId xmlns:a16="http://schemas.microsoft.com/office/drawing/2014/main" id="{EAFE559E-E235-336C-90DB-F2FA74E1FCB4}"/>
              </a:ext>
            </a:extLst>
          </p:cNvPr>
          <p:cNvSpPr txBox="1"/>
          <p:nvPr/>
        </p:nvSpPr>
        <p:spPr>
          <a:xfrm>
            <a:off x="740566" y="1424136"/>
            <a:ext cx="10725152" cy="293487"/>
          </a:xfrm>
          <a:prstGeom prst="rect">
            <a:avLst/>
          </a:prstGeom>
        </p:spPr>
        <p:txBody>
          <a:bodyPr vert="horz" wrap="square" lIns="0" tIns="16329" rIns="0" bIns="0" rtlCol="0">
            <a:spAutoFit/>
          </a:bodyPr>
          <a:lstStyle/>
          <a:p>
            <a:pPr marR="0" lvl="0" algn="l" defTabSz="914400" rtl="0" eaLnBrk="1" fontAlgn="auto" latinLnBrk="0" hangingPunct="1">
              <a:lnSpc>
                <a:spcPct val="100000"/>
              </a:lnSpc>
              <a:spcBef>
                <a:spcPts val="0"/>
              </a:spcBef>
              <a:spcAft>
                <a:spcPts val="0"/>
              </a:spcAft>
              <a:buClrTx/>
              <a:buSzTx/>
              <a:defRPr/>
            </a:pPr>
            <a:r>
              <a:rPr kumimoji="0" lang="en-GB" sz="1800" b="0" i="0" u="none" strike="noStrike" kern="1200" cap="none" spc="0" normalizeH="0" baseline="0" noProof="0" dirty="0">
                <a:ln>
                  <a:noFill/>
                </a:ln>
                <a:solidFill>
                  <a:srgbClr val="000000">
                    <a:lumMod val="75000"/>
                    <a:lumOff val="25000"/>
                  </a:srgbClr>
                </a:solidFill>
                <a:effectLst/>
                <a:uLnTx/>
                <a:uFillTx/>
                <a:latin typeface="Work Sans"/>
                <a:ea typeface="+mn-ea"/>
                <a:cs typeface="+mn-cs"/>
              </a:rPr>
              <a:t> </a:t>
            </a:r>
          </a:p>
        </p:txBody>
      </p:sp>
      <p:sp>
        <p:nvSpPr>
          <p:cNvPr id="70" name="object 3">
            <a:extLst>
              <a:ext uri="{FF2B5EF4-FFF2-40B4-BE49-F238E27FC236}">
                <a16:creationId xmlns:a16="http://schemas.microsoft.com/office/drawing/2014/main" id="{011E8334-C549-20F6-5872-4757ED8968E4}"/>
              </a:ext>
            </a:extLst>
          </p:cNvPr>
          <p:cNvSpPr txBox="1"/>
          <p:nvPr/>
        </p:nvSpPr>
        <p:spPr>
          <a:xfrm>
            <a:off x="733424" y="860958"/>
            <a:ext cx="10725152" cy="349702"/>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defRPr/>
            </a:pPr>
            <a:r>
              <a:rPr lang="en-GB" sz="1800" b="1" dirty="0">
                <a:solidFill>
                  <a:sysClr val="windowText" lastClr="000000"/>
                </a:solidFill>
                <a:latin typeface="Arial"/>
                <a:cs typeface="Arial"/>
              </a:rPr>
              <a:t>3.2 Activité en classe 1 : </a:t>
            </a:r>
            <a:r>
              <a:rPr lang="en-US" sz="1800" b="1" dirty="0">
                <a:solidFill>
                  <a:sysClr val="windowText" lastClr="000000"/>
                </a:solidFill>
                <a:latin typeface="Arial"/>
                <a:cs typeface="Arial"/>
              </a:rPr>
              <a:t>mise en œuvre d'un modèle de demande de transport en quatre étapes</a:t>
            </a:r>
            <a:endParaRPr lang="en-GB" sz="1800" b="1" dirty="0">
              <a:solidFill>
                <a:sysClr val="windowText" lastClr="000000"/>
              </a:solidFill>
              <a:latin typeface="Arial"/>
              <a:cs typeface="Arial"/>
            </a:endParaRPr>
          </a:p>
        </p:txBody>
      </p:sp>
      <p:sp>
        <p:nvSpPr>
          <p:cNvPr id="71" name="object 3">
            <a:extLst>
              <a:ext uri="{FF2B5EF4-FFF2-40B4-BE49-F238E27FC236}">
                <a16:creationId xmlns:a16="http://schemas.microsoft.com/office/drawing/2014/main" id="{98C8FBB5-0778-901F-03DE-B74B313C3177}"/>
              </a:ext>
            </a:extLst>
          </p:cNvPr>
          <p:cNvSpPr txBox="1"/>
          <p:nvPr/>
        </p:nvSpPr>
        <p:spPr>
          <a:xfrm>
            <a:off x="747708" y="1510545"/>
            <a:ext cx="10725152" cy="847485"/>
          </a:xfrm>
          <a:prstGeom prst="rect">
            <a:avLst/>
          </a:prstGeom>
        </p:spPr>
        <p:txBody>
          <a:bodyPr vert="horz" wrap="square" lIns="0" tIns="16329" rIns="0" bIns="0" rtlCol="0">
            <a:spAutoFit/>
          </a:bodyPr>
          <a:lstStyle/>
          <a:p>
            <a:pPr marR="0" lvl="0" algn="l" defTabSz="914400" rtl="0" eaLnBrk="1" fontAlgn="auto" latinLnBrk="0" hangingPunct="1">
              <a:lnSpc>
                <a:spcPct val="100000"/>
              </a:lnSpc>
              <a:spcBef>
                <a:spcPts val="0"/>
              </a:spcBef>
              <a:spcAft>
                <a:spcPts val="0"/>
              </a:spcAft>
              <a:buClrTx/>
              <a:buSzTx/>
              <a:tabLst>
                <a:tab pos="361950" algn="l"/>
              </a:tabLst>
              <a:defRPr/>
            </a:pPr>
            <a:r>
              <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Dans cette activité, nous utiliserons un </a:t>
            </a:r>
            <a:r>
              <a:rPr kumimoji="0" lang="en-GB" sz="1800" b="1"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ensemble de données brutes réelles </a:t>
            </a:r>
            <a:r>
              <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qui contient </a:t>
            </a:r>
            <a:r>
              <a:rPr kumimoji="0" lang="en-GB" sz="1800" b="1"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des problèmes courants</a:t>
            </a:r>
            <a:r>
              <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 La tâche consiste à </a:t>
            </a:r>
            <a:r>
              <a:rPr kumimoji="0" lang="en-GB" sz="1800" b="1"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explorer, prétraiter </a:t>
            </a:r>
            <a:r>
              <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et </a:t>
            </a:r>
            <a:r>
              <a:rPr kumimoji="0" lang="en-GB" sz="1800" b="1"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visualiser </a:t>
            </a:r>
            <a:r>
              <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les données à l'aide de </a:t>
            </a:r>
            <a:r>
              <a:rPr kumimoji="0" lang="en-GB" sz="1800" b="1"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Python </a:t>
            </a:r>
            <a:r>
              <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afin de les transformer en un </a:t>
            </a:r>
            <a:r>
              <a:rPr kumimoji="0" lang="en-GB" sz="1800" b="1"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ensemble de données propre et structuré.</a:t>
            </a:r>
          </a:p>
        </p:txBody>
      </p:sp>
      <p:sp>
        <p:nvSpPr>
          <p:cNvPr id="2" name="object 3">
            <a:extLst>
              <a:ext uri="{FF2B5EF4-FFF2-40B4-BE49-F238E27FC236}">
                <a16:creationId xmlns:a16="http://schemas.microsoft.com/office/drawing/2014/main" id="{8B18CAF2-DB0C-73B7-00E6-9C94094D6ACE}"/>
              </a:ext>
            </a:extLst>
          </p:cNvPr>
          <p:cNvSpPr txBox="1"/>
          <p:nvPr/>
        </p:nvSpPr>
        <p:spPr>
          <a:xfrm>
            <a:off x="747708" y="2652812"/>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Comment procéder ?</a:t>
            </a:r>
          </a:p>
        </p:txBody>
      </p:sp>
      <p:sp>
        <p:nvSpPr>
          <p:cNvPr id="7" name="object 3">
            <a:extLst>
              <a:ext uri="{FF2B5EF4-FFF2-40B4-BE49-F238E27FC236}">
                <a16:creationId xmlns:a16="http://schemas.microsoft.com/office/drawing/2014/main" id="{BBF96479-EAED-C18C-7CC4-0CD82C9044A5}"/>
              </a:ext>
            </a:extLst>
          </p:cNvPr>
          <p:cNvSpPr txBox="1"/>
          <p:nvPr/>
        </p:nvSpPr>
        <p:spPr>
          <a:xfrm>
            <a:off x="747708" y="3043680"/>
            <a:ext cx="10725152" cy="1124484"/>
          </a:xfrm>
          <a:prstGeom prst="rect">
            <a:avLst/>
          </a:prstGeom>
        </p:spPr>
        <p:txBody>
          <a:bodyPr vert="horz" wrap="square" lIns="0" tIns="16329" rIns="0" bIns="0" rtlCol="0">
            <a:spAutoFit/>
          </a:bodyPr>
          <a:lstStyle/>
          <a:p>
            <a:pPr marR="0" lvl="0" algn="l" defTabSz="914400" rtl="0" eaLnBrk="1" fontAlgn="auto" latinLnBrk="0" hangingPunct="1">
              <a:lnSpc>
                <a:spcPct val="100000"/>
              </a:lnSpc>
              <a:spcBef>
                <a:spcPts val="0"/>
              </a:spcBef>
              <a:spcAft>
                <a:spcPts val="0"/>
              </a:spcAft>
              <a:buClrTx/>
              <a:buSzTx/>
              <a:tabLst>
                <a:tab pos="361950" algn="l"/>
              </a:tabLst>
              <a:defRPr/>
            </a:pPr>
            <a:r>
              <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Nous fournirons un code Python dans le notebook Google </a:t>
            </a:r>
            <a:r>
              <a:rPr kumimoji="0" lang="en-GB" sz="1800" i="0" u="none" strike="noStrike" kern="1200" cap="none" spc="0" normalizeH="0" baseline="0" noProof="0" dirty="0" err="1">
                <a:ln>
                  <a:noFill/>
                </a:ln>
                <a:solidFill>
                  <a:srgbClr val="000000">
                    <a:lumMod val="75000"/>
                    <a:lumOff val="25000"/>
                  </a:srgbClr>
                </a:solidFill>
                <a:effectLst/>
                <a:uLnTx/>
                <a:uFillTx/>
                <a:latin typeface="Arial" panose="020B0604020202020204" pitchFamily="34" charset="0"/>
                <a:cs typeface="Arial" panose="020B0604020202020204" pitchFamily="34" charset="0"/>
              </a:rPr>
              <a:t>Colab</a:t>
            </a:r>
            <a:r>
              <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a:t>
            </a:r>
          </a:p>
          <a:p>
            <a:pPr marL="722313" marR="0" lvl="0" indent="-342900" algn="l" defTabSz="914400" rtl="0" eaLnBrk="1" fontAlgn="auto" latinLnBrk="0" hangingPunct="1">
              <a:lnSpc>
                <a:spcPct val="100000"/>
              </a:lnSpc>
              <a:spcBef>
                <a:spcPts val="0"/>
              </a:spcBef>
              <a:spcAft>
                <a:spcPts val="0"/>
              </a:spcAft>
              <a:buClrTx/>
              <a:buSzTx/>
              <a:buFont typeface="+mj-lt"/>
              <a:buAutoNum type="arabicPeriod"/>
              <a:defRPr/>
            </a:pPr>
            <a:r>
              <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Ouvrez le notebook Google Colab fourni.</a:t>
            </a:r>
          </a:p>
          <a:p>
            <a:pPr marL="722313" marR="0" lvl="0" indent="-342900" algn="l" defTabSz="914400" rtl="0" eaLnBrk="1" fontAlgn="auto" latinLnBrk="0" hangingPunct="1">
              <a:lnSpc>
                <a:spcPct val="100000"/>
              </a:lnSpc>
              <a:spcBef>
                <a:spcPts val="0"/>
              </a:spcBef>
              <a:spcAft>
                <a:spcPts val="0"/>
              </a:spcAft>
              <a:buClrTx/>
              <a:buSzTx/>
              <a:buFont typeface="+mj-lt"/>
              <a:buAutoNum type="arabicPeriod"/>
              <a:defRPr/>
            </a:pPr>
            <a:r>
              <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Exécutez chaque cellule étape par étape.</a:t>
            </a:r>
          </a:p>
          <a:p>
            <a:pPr marL="722313" marR="0" lvl="0" indent="-342900" algn="l" defTabSz="914400" rtl="0" eaLnBrk="1" fontAlgn="auto" latinLnBrk="0" hangingPunct="1">
              <a:lnSpc>
                <a:spcPct val="100000"/>
              </a:lnSpc>
              <a:spcBef>
                <a:spcPts val="0"/>
              </a:spcBef>
              <a:spcAft>
                <a:spcPts val="0"/>
              </a:spcAft>
              <a:buClrTx/>
              <a:buSzTx/>
              <a:buFont typeface="+mj-lt"/>
              <a:buAutoNum type="arabicPeriod"/>
              <a:defRPr/>
            </a:pPr>
            <a:r>
              <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Suivez les commentaires en ligne pour comprendre la répartition des trajets, le choix du mode de transport et l'attribution des itinéraires.</a:t>
            </a:r>
          </a:p>
        </p:txBody>
      </p:sp>
      <p:sp>
        <p:nvSpPr>
          <p:cNvPr id="6" name="object 3">
            <a:extLst>
              <a:ext uri="{FF2B5EF4-FFF2-40B4-BE49-F238E27FC236}">
                <a16:creationId xmlns:a16="http://schemas.microsoft.com/office/drawing/2014/main" id="{7F84652A-63E7-CE1E-2698-BAE5852EEE70}"/>
              </a:ext>
            </a:extLst>
          </p:cNvPr>
          <p:cNvSpPr txBox="1"/>
          <p:nvPr/>
        </p:nvSpPr>
        <p:spPr>
          <a:xfrm>
            <a:off x="736995" y="4487146"/>
            <a:ext cx="10732294" cy="570486"/>
          </a:xfrm>
          <a:prstGeom prst="rect">
            <a:avLst/>
          </a:prstGeom>
        </p:spPr>
        <p:txBody>
          <a:bodyPr vert="horz" wrap="square" lIns="0" tIns="16329" rIns="0" bIns="0" rtlCol="0">
            <a:spAutoFit/>
          </a:bodyPr>
          <a:lstStyle/>
          <a:p>
            <a:pPr marL="16328" marR="0" lvl="0" indent="0" algn="l" defTabSz="1175644" rtl="0" eaLnBrk="1" fontAlgn="auto" latinLnBrk="0" hangingPunct="1">
              <a:lnSpc>
                <a:spcPct val="100000"/>
              </a:lnSpc>
              <a:spcBef>
                <a:spcPts val="129"/>
              </a:spcBef>
              <a:spcAft>
                <a:spcPts val="0"/>
              </a:spcAft>
              <a:buClrTx/>
              <a:buSzTx/>
              <a:buFontTx/>
              <a:buNone/>
              <a:tabLst/>
              <a:defRPr/>
            </a:pPr>
            <a:r>
              <a:rPr kumimoji="0" lang="en-GB" sz="1800" b="1" i="0" u="none" strike="noStrike" kern="0" cap="none" spc="0" normalizeH="0" baseline="0" noProof="0" dirty="0">
                <a:ln>
                  <a:noFill/>
                </a:ln>
                <a:solidFill>
                  <a:sysClr val="windowText" lastClr="000000"/>
                </a:solidFill>
                <a:effectLst/>
                <a:uLnTx/>
                <a:uFillTx/>
                <a:latin typeface="Arial" panose="020B0604020202020204" pitchFamily="34" charset="0"/>
                <a:ea typeface="+mn-ea"/>
                <a:cs typeface="Arial" panose="020B0604020202020204" pitchFamily="34" charset="0"/>
                <a:sym typeface="Helvetica Neue"/>
              </a:rPr>
              <a:t>Lien vers le code de référence :</a:t>
            </a:r>
            <a:r>
              <a:rPr kumimoji="0" lang="en-GB" sz="1800" b="0" i="1" u="none" strike="noStrike" kern="0" cap="none" spc="0" normalizeH="0" baseline="0" noProof="0" dirty="0">
                <a:ln>
                  <a:noFill/>
                </a:ln>
                <a:solidFill>
                  <a:sysClr val="windowText" lastClr="000000"/>
                </a:solidFill>
                <a:effectLst/>
                <a:uLnTx/>
                <a:uFillTx/>
                <a:latin typeface="Arial" panose="020B0604020202020204" pitchFamily="34" charset="0"/>
                <a:ea typeface="+mn-ea"/>
                <a:cs typeface="Arial" panose="020B0604020202020204" pitchFamily="34" charset="0"/>
                <a:sym typeface="Helvetica Neue"/>
              </a:rPr>
              <a:t> https://colab.research.google.com/drive/1qsiaIX7nK41iBjfKhiiCmPkJ3ExWg5rt</a:t>
            </a:r>
          </a:p>
        </p:txBody>
      </p:sp>
      <p:sp>
        <p:nvSpPr>
          <p:cNvPr id="4" name="object 3">
            <a:extLst>
              <a:ext uri="{FF2B5EF4-FFF2-40B4-BE49-F238E27FC236}">
                <a16:creationId xmlns:a16="http://schemas.microsoft.com/office/drawing/2014/main" id="{08D01612-7C9B-E9A0-BB3B-4FFBC8FDDE62}"/>
              </a:ext>
            </a:extLst>
          </p:cNvPr>
          <p:cNvSpPr txBox="1"/>
          <p:nvPr/>
        </p:nvSpPr>
        <p:spPr>
          <a:xfrm>
            <a:off x="726282" y="5433864"/>
            <a:ext cx="10732294" cy="570486"/>
          </a:xfrm>
          <a:prstGeom prst="rect">
            <a:avLst/>
          </a:prstGeom>
        </p:spPr>
        <p:txBody>
          <a:bodyPr vert="horz" wrap="square" lIns="0" tIns="16329" rIns="0" bIns="0" rtlCol="0">
            <a:spAutoFit/>
          </a:bodyPr>
          <a:lstStyle/>
          <a:p>
            <a:pPr marR="0" lvl="0" algn="l" defTabSz="914400" rtl="0" eaLnBrk="1" fontAlgn="auto" latinLnBrk="0" hangingPunct="1">
              <a:lnSpc>
                <a:spcPct val="100000"/>
              </a:lnSpc>
              <a:spcBef>
                <a:spcPts val="0"/>
              </a:spcBef>
              <a:spcAft>
                <a:spcPts val="600"/>
              </a:spcAft>
              <a:buClrTx/>
              <a:buSzTx/>
              <a:tabLst>
                <a:tab pos="361950" algn="l"/>
              </a:tabLst>
              <a:defRPr/>
            </a:pPr>
            <a:r>
              <a:rPr kumimoji="0" lang="en-GB" sz="1800" b="1"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ea typeface="+mn-ea"/>
                <a:cs typeface="Arial" panose="020B0604020202020204" pitchFamily="34" charset="0"/>
                <a:sym typeface="Helvetica Neue"/>
              </a:rPr>
              <a:t>Enregistrez votre fichier :</a:t>
            </a:r>
            <a:r>
              <a:rPr kumimoji="0" lang="en-GB" sz="1800" b="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ea typeface="+mn-ea"/>
                <a:cs typeface="Arial" panose="020B0604020202020204" pitchFamily="34" charset="0"/>
                <a:sym typeface="Helvetica Neue"/>
              </a:rPr>
              <a:t> </a:t>
            </a:r>
            <a:br>
              <a:rPr kumimoji="0" lang="en-GB" sz="1800" b="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ea typeface="+mn-ea"/>
                <a:cs typeface="Arial" panose="020B0604020202020204" pitchFamily="34" charset="0"/>
                <a:sym typeface="Helvetica Neue"/>
              </a:rPr>
            </a:br>
            <a:r>
              <a:rPr kumimoji="0" lang="en-GB" sz="1800" b="0" i="1"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ea typeface="+mn-ea"/>
                <a:cs typeface="Arial" panose="020B0604020202020204" pitchFamily="34" charset="0"/>
                <a:sym typeface="Helvetica Neue"/>
              </a:rPr>
              <a:t>ex : </a:t>
            </a:r>
            <a:r>
              <a:rPr kumimoji="0" lang="en-US" sz="1800" b="0" i="1" u="none" strike="noStrike" kern="1200" cap="none" spc="0" normalizeH="0" baseline="0" noProof="0" dirty="0" err="1">
                <a:ln>
                  <a:noFill/>
                </a:ln>
                <a:solidFill>
                  <a:srgbClr val="000000">
                    <a:lumMod val="75000"/>
                    <a:lumOff val="25000"/>
                  </a:srgbClr>
                </a:solidFill>
                <a:effectLst/>
                <a:uLnTx/>
                <a:uFillTx/>
                <a:latin typeface="Arial" panose="020B0604020202020204" pitchFamily="34" charset="0"/>
                <a:ea typeface="+mn-ea"/>
                <a:cs typeface="Arial" panose="020B0604020202020204" pitchFamily="34" charset="0"/>
                <a:sym typeface="Helvetica Neue"/>
              </a:rPr>
              <a:t>Class_Activity_Four_Step_Travel_Demand_Model.ipynb</a:t>
            </a:r>
            <a:endParaRPr kumimoji="0" lang="en-GB" sz="1800" b="0" i="1" u="none" strike="noStrike" kern="0" cap="none" spc="0" normalizeH="0" baseline="0" noProof="0" dirty="0">
              <a:ln>
                <a:noFill/>
              </a:ln>
              <a:solidFill>
                <a:sysClr val="windowText" lastClr="000000"/>
              </a:solidFill>
              <a:effectLst/>
              <a:uLnTx/>
              <a:uFillTx/>
              <a:latin typeface="Arial" panose="020B0604020202020204" pitchFamily="34" charset="0"/>
              <a:ea typeface="+mn-ea"/>
              <a:cs typeface="Arial" panose="020B0604020202020204" pitchFamily="34" charset="0"/>
              <a:sym typeface="Helvetica Neue"/>
            </a:endParaRPr>
          </a:p>
        </p:txBody>
      </p:sp>
      <p:sp>
        <p:nvSpPr>
          <p:cNvPr id="8" name="object 2">
            <a:extLst>
              <a:ext uri="{FF2B5EF4-FFF2-40B4-BE49-F238E27FC236}">
                <a16:creationId xmlns:a16="http://schemas.microsoft.com/office/drawing/2014/main" id="{3F7B1EE3-E0A8-BD9C-21A3-7F8D628F4DF8}"/>
              </a:ext>
            </a:extLst>
          </p:cNvPr>
          <p:cNvSpPr txBox="1">
            <a:spLocks/>
          </p:cNvSpPr>
          <p:nvPr/>
        </p:nvSpPr>
        <p:spPr>
          <a:xfrm>
            <a:off x="726471" y="427119"/>
            <a:ext cx="6893529" cy="385820"/>
          </a:xfrm>
          <a:prstGeom prst="rect">
            <a:avLst/>
          </a:prstGeom>
          <a:solidFill>
            <a:srgbClr val="FD001F"/>
          </a:solidFill>
        </p:spPr>
        <p:txBody>
          <a:bodyPr vert="horz" wrap="square" lIns="0" tIns="16329" rIns="0" bIns="0" rtlCol="0">
            <a:spAutoFit/>
          </a:bodyPr>
          <a:lstStyle>
            <a:lvl1pPr>
              <a:defRPr sz="1800" b="0" i="1">
                <a:solidFill>
                  <a:srgbClr val="FD001F"/>
                </a:solidFill>
                <a:latin typeface="Calibri"/>
                <a:ea typeface="+mj-ea"/>
                <a:cs typeface="Calibri"/>
              </a:defRPr>
            </a:lvl1pPr>
          </a:lstStyle>
          <a:p>
            <a:pPr marL="22043" defTabSz="914400" hangingPunct="1">
              <a:lnSpc>
                <a:spcPct val="100000"/>
              </a:lnSpc>
              <a:spcBef>
                <a:spcPts val="129"/>
              </a:spcBef>
            </a:pPr>
            <a:r>
              <a:rPr lang="en-US" sz="2400" b="1" dirty="0">
                <a:solidFill>
                  <a:schemeClr val="bg1"/>
                </a:solidFill>
              </a:rPr>
              <a:t>3. Modèle de demande de transport en quatre étapes</a:t>
            </a:r>
          </a:p>
        </p:txBody>
      </p:sp>
    </p:spTree>
    <p:extLst>
      <p:ext uri="{BB962C8B-B14F-4D97-AF65-F5344CB8AC3E}">
        <p14:creationId xmlns:p14="http://schemas.microsoft.com/office/powerpoint/2010/main" val="392421694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01EE02-BEAC-5EE9-EF6D-FF64B6B9AF1C}"/>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3AD55F45-7C1D-54EF-CFA4-2EF8C2F50368}"/>
              </a:ext>
            </a:extLst>
          </p:cNvPr>
          <p:cNvSpPr txBox="1"/>
          <p:nvPr/>
        </p:nvSpPr>
        <p:spPr>
          <a:xfrm>
            <a:off x="733424" y="1025080"/>
            <a:ext cx="10725152" cy="293487"/>
          </a:xfrm>
          <a:prstGeom prst="rect">
            <a:avLst/>
          </a:prstGeom>
        </p:spPr>
        <p:txBody>
          <a:bodyPr vert="horz" wrap="square" lIns="0" tIns="16329" rIns="0" bIns="0" rtlCol="0">
            <a:spAutoFit/>
          </a:bodyPr>
          <a:lstStyle/>
          <a:p>
            <a:pPr marL="16328" marR="0" lvl="0" indent="0" algn="l" defTabSz="1175644" rtl="0" eaLnBrk="1" fontAlgn="auto" latinLnBrk="0" hangingPunct="1">
              <a:lnSpc>
                <a:spcPct val="100000"/>
              </a:lnSpc>
              <a:spcBef>
                <a:spcPts val="129"/>
              </a:spcBef>
              <a:spcAft>
                <a:spcPts val="0"/>
              </a:spcAft>
              <a:buClrTx/>
              <a:buSzTx/>
              <a:buFontTx/>
              <a:buNone/>
              <a:tabLst/>
              <a:defRPr/>
            </a:pPr>
            <a:r>
              <a:rPr kumimoji="0" lang="en-GB" sz="1800" b="1" i="0" u="none" strike="noStrike" kern="0" cap="none" spc="0" normalizeH="0" baseline="0" noProof="0" dirty="0">
                <a:ln>
                  <a:noFill/>
                </a:ln>
                <a:solidFill>
                  <a:sysClr val="windowText" lastClr="000000"/>
                </a:solidFill>
                <a:effectLst/>
                <a:uLnTx/>
                <a:uFillTx/>
                <a:latin typeface="Arial"/>
                <a:ea typeface="+mn-ea"/>
                <a:cs typeface="Arial"/>
                <a:sym typeface="Helvetica Neue"/>
              </a:rPr>
              <a:t> </a:t>
            </a:r>
          </a:p>
        </p:txBody>
      </p:sp>
      <p:sp>
        <p:nvSpPr>
          <p:cNvPr id="5" name="object 3">
            <a:extLst>
              <a:ext uri="{FF2B5EF4-FFF2-40B4-BE49-F238E27FC236}">
                <a16:creationId xmlns:a16="http://schemas.microsoft.com/office/drawing/2014/main" id="{C45136A8-DABA-8A78-F282-47B0541C0FD8}"/>
              </a:ext>
            </a:extLst>
          </p:cNvPr>
          <p:cNvSpPr txBox="1"/>
          <p:nvPr/>
        </p:nvSpPr>
        <p:spPr>
          <a:xfrm>
            <a:off x="740566" y="1424136"/>
            <a:ext cx="10725152" cy="293487"/>
          </a:xfrm>
          <a:prstGeom prst="rect">
            <a:avLst/>
          </a:prstGeom>
        </p:spPr>
        <p:txBody>
          <a:bodyPr vert="horz" wrap="square" lIns="0" tIns="16329"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ea typeface="+mn-ea"/>
                <a:cs typeface="Arial" panose="020B0604020202020204" pitchFamily="34" charset="0"/>
                <a:sym typeface="Helvetica Neue"/>
              </a:rPr>
              <a:t> </a:t>
            </a:r>
          </a:p>
        </p:txBody>
      </p:sp>
      <p:sp>
        <p:nvSpPr>
          <p:cNvPr id="70" name="object 3">
            <a:extLst>
              <a:ext uri="{FF2B5EF4-FFF2-40B4-BE49-F238E27FC236}">
                <a16:creationId xmlns:a16="http://schemas.microsoft.com/office/drawing/2014/main" id="{4D8775CD-C94B-0EA0-9A49-0B93889F797D}"/>
              </a:ext>
            </a:extLst>
          </p:cNvPr>
          <p:cNvSpPr txBox="1"/>
          <p:nvPr/>
        </p:nvSpPr>
        <p:spPr>
          <a:xfrm>
            <a:off x="733424" y="1025080"/>
            <a:ext cx="10725152" cy="380480"/>
          </a:xfrm>
          <a:prstGeom prst="rect">
            <a:avLst/>
          </a:prstGeom>
          <a:solidFill>
            <a:srgbClr val="FFFF00"/>
          </a:solidFill>
        </p:spPr>
        <p:txBody>
          <a:bodyPr vert="horz" wrap="square" lIns="0" tIns="36000" rIns="0" bIns="36000" rtlCol="0">
            <a:spAutoFit/>
          </a:bodyPr>
          <a:lstStyle/>
          <a:p>
            <a:pPr marL="16328" marR="0" lvl="0" indent="0" algn="l" defTabSz="1175644" rtl="0" eaLnBrk="1" fontAlgn="auto" latinLnBrk="0" hangingPunct="1">
              <a:lnSpc>
                <a:spcPct val="100000"/>
              </a:lnSpc>
              <a:spcBef>
                <a:spcPts val="129"/>
              </a:spcBef>
              <a:spcAft>
                <a:spcPts val="0"/>
              </a:spcAft>
              <a:buClrTx/>
              <a:buSzTx/>
              <a:buFontTx/>
              <a:buNone/>
              <a:tabLst/>
              <a:defRPr/>
            </a:pPr>
            <a:r>
              <a:rPr kumimoji="0" lang="en-US" sz="2000" b="1" i="0" u="none" strike="noStrike" kern="0" cap="none" spc="0" normalizeH="0" baseline="0" noProof="0" dirty="0">
                <a:ln>
                  <a:noFill/>
                </a:ln>
                <a:solidFill>
                  <a:sysClr val="windowText" lastClr="000000"/>
                </a:solidFill>
                <a:effectLst/>
                <a:uLnTx/>
                <a:uFillTx/>
                <a:latin typeface="Arial"/>
                <a:ea typeface="+mn-ea"/>
                <a:cs typeface="Arial"/>
                <a:sym typeface="Helvetica Neue"/>
              </a:rPr>
              <a:t>Instructions d'utilisation de Google Colab :</a:t>
            </a:r>
            <a:endParaRPr kumimoji="0" lang="en-GB" sz="2000" b="1" i="0" u="none" strike="noStrike" kern="0" cap="none" spc="0" normalizeH="0" baseline="0" noProof="0" dirty="0">
              <a:ln>
                <a:noFill/>
              </a:ln>
              <a:solidFill>
                <a:sysClr val="windowText" lastClr="000000"/>
              </a:solidFill>
              <a:effectLst/>
              <a:uLnTx/>
              <a:uFillTx/>
              <a:latin typeface="Arial"/>
              <a:ea typeface="+mn-ea"/>
              <a:cs typeface="Arial"/>
              <a:sym typeface="Helvetica Neue"/>
            </a:endParaRPr>
          </a:p>
        </p:txBody>
      </p:sp>
      <p:sp>
        <p:nvSpPr>
          <p:cNvPr id="71" name="object 3">
            <a:extLst>
              <a:ext uri="{FF2B5EF4-FFF2-40B4-BE49-F238E27FC236}">
                <a16:creationId xmlns:a16="http://schemas.microsoft.com/office/drawing/2014/main" id="{81EFC2D8-C151-CC8C-CCE8-E23C28FF36A5}"/>
              </a:ext>
            </a:extLst>
          </p:cNvPr>
          <p:cNvSpPr txBox="1"/>
          <p:nvPr/>
        </p:nvSpPr>
        <p:spPr>
          <a:xfrm>
            <a:off x="740566" y="1464361"/>
            <a:ext cx="10718010" cy="847485"/>
          </a:xfrm>
          <a:prstGeom prst="rect">
            <a:avLst/>
          </a:prstGeom>
        </p:spPr>
        <p:txBody>
          <a:bodyPr vert="horz" wrap="square" lIns="0" tIns="16329"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tab pos="361950" algn="l"/>
              </a:tabLst>
              <a:defRPr/>
            </a:pPr>
            <a:r>
              <a:rPr kumimoji="0" lang="en-GB" sz="1800" b="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ea typeface="+mn-ea"/>
                <a:cs typeface="Arial" panose="020B0604020202020204" pitchFamily="34" charset="0"/>
                <a:sym typeface="Helvetica Neue"/>
              </a:rPr>
              <a:t>Vous devez implémenter le code pour </a:t>
            </a:r>
            <a:r>
              <a:rPr kumimoji="0" lang="en-GB" sz="1800" b="1"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ea typeface="+mn-ea"/>
                <a:cs typeface="Arial" panose="020B0604020202020204" pitchFamily="34" charset="0"/>
                <a:sym typeface="Helvetica Neue"/>
              </a:rPr>
              <a:t>le prétraitement des données </a:t>
            </a:r>
            <a:r>
              <a:rPr kumimoji="0" lang="en-GB" sz="1800" b="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ea typeface="+mn-ea"/>
                <a:cs typeface="Arial" panose="020B0604020202020204" pitchFamily="34" charset="0"/>
                <a:sym typeface="Helvetica Neue"/>
              </a:rPr>
              <a:t>à l'aide de Python sur </a:t>
            </a:r>
            <a:r>
              <a:rPr kumimoji="0" lang="en-GB" sz="1800" b="1"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ea typeface="+mn-ea"/>
                <a:cs typeface="Arial" panose="020B0604020202020204" pitchFamily="34" charset="0"/>
                <a:sym typeface="Helvetica Neue"/>
              </a:rPr>
              <a:t>Google </a:t>
            </a:r>
            <a:r>
              <a:rPr kumimoji="0" lang="en-GB" sz="1800" b="1" i="0" u="none" strike="noStrike" kern="1200" cap="none" spc="0" normalizeH="0" baseline="0" noProof="0" dirty="0" err="1">
                <a:ln>
                  <a:noFill/>
                </a:ln>
                <a:solidFill>
                  <a:srgbClr val="000000">
                    <a:lumMod val="75000"/>
                    <a:lumOff val="25000"/>
                  </a:srgbClr>
                </a:solidFill>
                <a:effectLst/>
                <a:uLnTx/>
                <a:uFillTx/>
                <a:latin typeface="Arial" panose="020B0604020202020204" pitchFamily="34" charset="0"/>
                <a:ea typeface="+mn-ea"/>
                <a:cs typeface="Arial" panose="020B0604020202020204" pitchFamily="34" charset="0"/>
                <a:sym typeface="Helvetica Neue"/>
              </a:rPr>
              <a:t>Colab</a:t>
            </a:r>
            <a:r>
              <a:rPr kumimoji="0" lang="en-GB" sz="1800" b="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ea typeface="+mn-ea"/>
                <a:cs typeface="Arial" panose="020B0604020202020204" pitchFamily="34" charset="0"/>
                <a:sym typeface="Helvetica Neue"/>
              </a:rPr>
              <a:t>. Utilisez le code exemple fourni </a:t>
            </a:r>
            <a:r>
              <a:rPr kumimoji="0" lang="en-GB" sz="1800" b="1"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ea typeface="+mn-ea"/>
                <a:cs typeface="Arial" panose="020B0604020202020204" pitchFamily="34" charset="0"/>
                <a:sym typeface="Helvetica Neue"/>
              </a:rPr>
              <a:t>uniquement à titre indicatif</a:t>
            </a:r>
            <a:r>
              <a:rPr kumimoji="0" lang="en-GB" sz="1800" b="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ea typeface="+mn-ea"/>
                <a:cs typeface="Arial" panose="020B0604020202020204" pitchFamily="34" charset="0"/>
                <a:sym typeface="Helvetica Neue"/>
              </a:rPr>
              <a:t>. Vous devez écrire et exécuter votre </a:t>
            </a:r>
            <a:r>
              <a:rPr kumimoji="0" lang="en-GB" sz="1800" b="1"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ea typeface="+mn-ea"/>
                <a:cs typeface="Arial" panose="020B0604020202020204" pitchFamily="34" charset="0"/>
                <a:sym typeface="Helvetica Neue"/>
              </a:rPr>
              <a:t>propre version pour le prétraitement </a:t>
            </a:r>
            <a:r>
              <a:rPr kumimoji="0" lang="en-GB" sz="1800" b="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ea typeface="+mn-ea"/>
                <a:cs typeface="Arial" panose="020B0604020202020204" pitchFamily="34" charset="0"/>
                <a:sym typeface="Helvetica Neue"/>
              </a:rPr>
              <a:t>avec le formateur.</a:t>
            </a:r>
          </a:p>
        </p:txBody>
      </p:sp>
      <p:sp>
        <p:nvSpPr>
          <p:cNvPr id="11" name="object 3">
            <a:extLst>
              <a:ext uri="{FF2B5EF4-FFF2-40B4-BE49-F238E27FC236}">
                <a16:creationId xmlns:a16="http://schemas.microsoft.com/office/drawing/2014/main" id="{838A5249-B9A3-9F91-8DD9-35BD94FE866D}"/>
              </a:ext>
            </a:extLst>
          </p:cNvPr>
          <p:cNvSpPr txBox="1"/>
          <p:nvPr/>
        </p:nvSpPr>
        <p:spPr>
          <a:xfrm>
            <a:off x="733424" y="2692657"/>
            <a:ext cx="4675648" cy="644866"/>
          </a:xfrm>
          <a:prstGeom prst="rect">
            <a:avLst/>
          </a:prstGeom>
        </p:spPr>
        <p:txBody>
          <a:bodyPr vert="horz" wrap="square" lIns="0" tIns="16329" rIns="0" bIns="0" rtlCol="0">
            <a:spAutoFit/>
          </a:bodyPr>
          <a:lstStyle/>
          <a:p>
            <a:pPr marL="16328" marR="0" lvl="0" indent="0" algn="l" defTabSz="1175644" rtl="0" eaLnBrk="1" fontAlgn="auto" latinLnBrk="0" hangingPunct="1">
              <a:lnSpc>
                <a:spcPct val="100000"/>
              </a:lnSpc>
              <a:spcBef>
                <a:spcPts val="129"/>
              </a:spcBef>
              <a:spcAft>
                <a:spcPts val="600"/>
              </a:spcAft>
              <a:buClrTx/>
              <a:buSzTx/>
              <a:buFontTx/>
              <a:buNone/>
              <a:tabLst/>
              <a:defRPr/>
            </a:pPr>
            <a:r>
              <a:rPr kumimoji="0" lang="en-GB" sz="1800" b="1" i="0" u="none" strike="noStrike" kern="0" cap="none" spc="0" normalizeH="0" baseline="0" noProof="0" dirty="0">
                <a:ln>
                  <a:noFill/>
                </a:ln>
                <a:solidFill>
                  <a:sysClr val="windowText" lastClr="000000"/>
                </a:solidFill>
                <a:effectLst/>
                <a:uLnTx/>
                <a:uFillTx/>
                <a:latin typeface="Arial" panose="020B0604020202020204" pitchFamily="34" charset="0"/>
                <a:ea typeface="+mn-ea"/>
                <a:cs typeface="Arial" panose="020B0604020202020204" pitchFamily="34" charset="0"/>
                <a:sym typeface="Helvetica Neue"/>
              </a:rPr>
              <a:t>Instructions :</a:t>
            </a:r>
          </a:p>
          <a:p>
            <a:pPr marL="16328" marR="0" lvl="0" indent="0" algn="l" defTabSz="1175644" rtl="0" eaLnBrk="1" fontAlgn="auto" latinLnBrk="0" hangingPunct="1">
              <a:lnSpc>
                <a:spcPct val="100000"/>
              </a:lnSpc>
              <a:spcBef>
                <a:spcPts val="129"/>
              </a:spcBef>
              <a:spcAft>
                <a:spcPts val="600"/>
              </a:spcAft>
              <a:buClrTx/>
              <a:buSzTx/>
              <a:buFontTx/>
              <a:buNone/>
              <a:tabLst/>
              <a:defRPr/>
            </a:pPr>
            <a:r>
              <a:rPr kumimoji="0" lang="en-GB" sz="1700" b="0" i="0" u="none" strike="noStrike" kern="0" cap="none" spc="0" normalizeH="0" baseline="0" noProof="0" dirty="0">
                <a:ln>
                  <a:noFill/>
                </a:ln>
                <a:solidFill>
                  <a:sysClr val="windowText" lastClr="000000"/>
                </a:solidFill>
                <a:effectLst/>
                <a:uLnTx/>
                <a:uFillTx/>
                <a:latin typeface="Arial" panose="020B0604020202020204" pitchFamily="34" charset="0"/>
                <a:ea typeface="+mn-ea"/>
                <a:cs typeface="Arial" panose="020B0604020202020204" pitchFamily="34" charset="0"/>
                <a:sym typeface="Helvetica Neue"/>
              </a:rPr>
              <a:t>Comment créer avec Google </a:t>
            </a:r>
            <a:r>
              <a:rPr kumimoji="0" lang="en-GB" sz="1700" b="0" i="0" u="none" strike="noStrike" kern="0" cap="none" spc="0" normalizeH="0" baseline="0" noProof="0" dirty="0" err="1">
                <a:ln>
                  <a:noFill/>
                </a:ln>
                <a:solidFill>
                  <a:sysClr val="windowText" lastClr="000000"/>
                </a:solidFill>
                <a:effectLst/>
                <a:uLnTx/>
                <a:uFillTx/>
                <a:latin typeface="Arial" panose="020B0604020202020204" pitchFamily="34" charset="0"/>
                <a:ea typeface="+mn-ea"/>
                <a:cs typeface="Arial" panose="020B0604020202020204" pitchFamily="34" charset="0"/>
                <a:sym typeface="Helvetica Neue"/>
              </a:rPr>
              <a:t>Colab </a:t>
            </a:r>
            <a:r>
              <a:rPr kumimoji="0" lang="en-GB" sz="1700" b="0" i="0" u="none" strike="noStrike" kern="0" cap="none" spc="0" normalizeH="0" baseline="0" noProof="0" dirty="0">
                <a:ln>
                  <a:noFill/>
                </a:ln>
                <a:solidFill>
                  <a:sysClr val="windowText" lastClr="000000"/>
                </a:solidFill>
                <a:effectLst/>
                <a:uLnTx/>
                <a:uFillTx/>
                <a:latin typeface="Arial" panose="020B0604020202020204" pitchFamily="34" charset="0"/>
                <a:ea typeface="+mn-ea"/>
                <a:cs typeface="Arial" panose="020B0604020202020204" pitchFamily="34" charset="0"/>
                <a:sym typeface="Helvetica Neue"/>
              </a:rPr>
              <a:t>? </a:t>
            </a:r>
          </a:p>
        </p:txBody>
      </p:sp>
      <p:sp>
        <p:nvSpPr>
          <p:cNvPr id="12" name="object 3">
            <a:extLst>
              <a:ext uri="{FF2B5EF4-FFF2-40B4-BE49-F238E27FC236}">
                <a16:creationId xmlns:a16="http://schemas.microsoft.com/office/drawing/2014/main" id="{5042D863-6ADA-BE47-5811-7EAC3A2BC7F0}"/>
              </a:ext>
            </a:extLst>
          </p:cNvPr>
          <p:cNvSpPr txBox="1"/>
          <p:nvPr/>
        </p:nvSpPr>
        <p:spPr>
          <a:xfrm>
            <a:off x="733424" y="3542190"/>
            <a:ext cx="4583902" cy="1478427"/>
          </a:xfrm>
          <a:prstGeom prst="rect">
            <a:avLst/>
          </a:prstGeom>
        </p:spPr>
        <p:txBody>
          <a:bodyPr vert="horz" wrap="square" lIns="0" tIns="16329" rIns="0" bIns="0" rtlCol="0">
            <a:spAutoFit/>
          </a:bodyPr>
          <a:lstStyle/>
          <a:p>
            <a:pPr marL="361950" marR="0" lvl="0" indent="-228600" algn="l" defTabSz="914400" rtl="0" eaLnBrk="1" fontAlgn="auto" latinLnBrk="0" hangingPunct="1">
              <a:lnSpc>
                <a:spcPct val="100000"/>
              </a:lnSpc>
              <a:spcBef>
                <a:spcPts val="0"/>
              </a:spcBef>
              <a:spcAft>
                <a:spcPts val="600"/>
              </a:spcAft>
              <a:buClrTx/>
              <a:buSzTx/>
              <a:buFont typeface="+mj-lt"/>
              <a:buAutoNum type="arabicPeriod"/>
              <a:tabLst/>
              <a:defRPr/>
            </a:pPr>
            <a:r>
              <a:rPr kumimoji="0" lang="en-US" sz="1700" b="1"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ea typeface="+mn-ea"/>
                <a:cs typeface="Arial" panose="020B0604020202020204" pitchFamily="34" charset="0"/>
                <a:sym typeface="Helvetica Neue"/>
              </a:rPr>
              <a:t>Rendez-vous sur :</a:t>
            </a:r>
            <a:r>
              <a:rPr kumimoji="0" lang="en-US" sz="1700" b="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ea typeface="+mn-ea"/>
                <a:cs typeface="Arial" panose="020B0604020202020204" pitchFamily="34" charset="0"/>
                <a:sym typeface="Helvetica Neue"/>
                <a:hlinkClick r:id="rId3"/>
              </a:rPr>
              <a:t> https://colab.research.google.com/</a:t>
            </a:r>
            <a:endParaRPr kumimoji="0" lang="en-US" sz="1700" b="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ea typeface="+mn-ea"/>
              <a:cs typeface="Arial" panose="020B0604020202020204" pitchFamily="34" charset="0"/>
              <a:sym typeface="Helvetica Neue"/>
            </a:endParaRPr>
          </a:p>
          <a:p>
            <a:pPr marL="361950" marR="0" lvl="0" indent="-228600" algn="l" defTabSz="914400" rtl="0" eaLnBrk="1" fontAlgn="auto" latinLnBrk="0" hangingPunct="1">
              <a:lnSpc>
                <a:spcPct val="100000"/>
              </a:lnSpc>
              <a:spcBef>
                <a:spcPts val="0"/>
              </a:spcBef>
              <a:spcAft>
                <a:spcPts val="600"/>
              </a:spcAft>
              <a:buClrTx/>
              <a:buSzTx/>
              <a:buFont typeface="+mj-lt"/>
              <a:buAutoNum type="arabicPeriod"/>
              <a:tabLst>
                <a:tab pos="361950" algn="l"/>
              </a:tabLst>
              <a:defRPr/>
            </a:pPr>
            <a:r>
              <a:rPr kumimoji="0" lang="en-GB" sz="1700" b="1"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ea typeface="+mn-ea"/>
                <a:cs typeface="Arial" panose="020B0604020202020204" pitchFamily="34" charset="0"/>
                <a:sym typeface="Helvetica Neue"/>
              </a:rPr>
              <a:t>Cliquez sur « Nouveau notebook » : </a:t>
            </a:r>
            <a:r>
              <a:rPr kumimoji="0" lang="en-GB" sz="1700" b="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ea typeface="+mn-ea"/>
                <a:cs typeface="Arial" panose="020B0604020202020204" pitchFamily="34" charset="0"/>
                <a:sym typeface="Helvetica Neue"/>
              </a:rPr>
              <a:t>Cela créera un fichier Python (.</a:t>
            </a:r>
            <a:r>
              <a:rPr kumimoji="0" lang="en-GB" sz="1700" b="0" i="0" u="none" strike="noStrike" kern="1200" cap="none" spc="0" normalizeH="0" baseline="0" noProof="0" dirty="0" err="1">
                <a:ln>
                  <a:noFill/>
                </a:ln>
                <a:solidFill>
                  <a:srgbClr val="000000">
                    <a:lumMod val="75000"/>
                    <a:lumOff val="25000"/>
                  </a:srgbClr>
                </a:solidFill>
                <a:effectLst/>
                <a:uLnTx/>
                <a:uFillTx/>
                <a:latin typeface="Arial" panose="020B0604020202020204" pitchFamily="34" charset="0"/>
                <a:ea typeface="+mn-ea"/>
                <a:cs typeface="Arial" panose="020B0604020202020204" pitchFamily="34" charset="0"/>
                <a:sym typeface="Helvetica Neue"/>
              </a:rPr>
              <a:t>ipynb</a:t>
            </a:r>
            <a:r>
              <a:rPr kumimoji="0" lang="en-GB" sz="1700" b="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ea typeface="+mn-ea"/>
                <a:cs typeface="Arial" panose="020B0604020202020204" pitchFamily="34" charset="0"/>
                <a:sym typeface="Helvetica Neue"/>
              </a:rPr>
              <a:t>) vierge dans </a:t>
            </a:r>
            <a:r>
              <a:rPr kumimoji="0" lang="en-GB" sz="1700" b="0" i="0" u="none" strike="noStrike" kern="1200" cap="none" spc="0" normalizeH="0" baseline="0" noProof="0" dirty="0" err="1">
                <a:ln>
                  <a:noFill/>
                </a:ln>
                <a:solidFill>
                  <a:srgbClr val="000000">
                    <a:lumMod val="75000"/>
                    <a:lumOff val="25000"/>
                  </a:srgbClr>
                </a:solidFill>
                <a:effectLst/>
                <a:uLnTx/>
                <a:uFillTx/>
                <a:latin typeface="Arial" panose="020B0604020202020204" pitchFamily="34" charset="0"/>
                <a:ea typeface="+mn-ea"/>
                <a:cs typeface="Arial" panose="020B0604020202020204" pitchFamily="34" charset="0"/>
                <a:sym typeface="Helvetica Neue"/>
              </a:rPr>
              <a:t>Colab</a:t>
            </a:r>
            <a:r>
              <a:rPr kumimoji="0" lang="en-GB" sz="1700" b="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ea typeface="+mn-ea"/>
                <a:cs typeface="Arial" panose="020B0604020202020204" pitchFamily="34" charset="0"/>
                <a:sym typeface="Helvetica Neue"/>
              </a:rPr>
              <a:t>.</a:t>
            </a:r>
          </a:p>
          <a:p>
            <a:pPr marL="361950" marR="0" lvl="0" indent="-228600" algn="l" defTabSz="914400" rtl="0" eaLnBrk="1" fontAlgn="auto" latinLnBrk="0" hangingPunct="1">
              <a:lnSpc>
                <a:spcPct val="100000"/>
              </a:lnSpc>
              <a:spcBef>
                <a:spcPts val="0"/>
              </a:spcBef>
              <a:spcAft>
                <a:spcPts val="600"/>
              </a:spcAft>
              <a:buClrTx/>
              <a:buSzTx/>
              <a:buFont typeface="+mj-lt"/>
              <a:buAutoNum type="arabicPeriod"/>
              <a:tabLst>
                <a:tab pos="361950" algn="l"/>
              </a:tabLst>
              <a:defRPr/>
            </a:pPr>
            <a:r>
              <a:rPr kumimoji="0" lang="en-GB" sz="1700" b="1"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ea typeface="+mn-ea"/>
                <a:cs typeface="Arial" panose="020B0604020202020204" pitchFamily="34" charset="0"/>
                <a:sym typeface="Helvetica Neue"/>
              </a:rPr>
              <a:t>Construisez le modèle : </a:t>
            </a:r>
            <a:r>
              <a:rPr kumimoji="0" lang="en-GB" sz="1700" b="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ea typeface="+mn-ea"/>
                <a:cs typeface="Arial" panose="020B0604020202020204" pitchFamily="34" charset="0"/>
                <a:sym typeface="Helvetica Neue"/>
              </a:rPr>
              <a:t>utilisez l'exemple de code fourni pour construire le modèle.</a:t>
            </a:r>
            <a:endParaRPr kumimoji="0" lang="en-US" sz="1700" b="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ea typeface="+mn-ea"/>
              <a:cs typeface="Arial" panose="020B0604020202020204" pitchFamily="34" charset="0"/>
              <a:sym typeface="Helvetica Neue"/>
            </a:endParaRPr>
          </a:p>
        </p:txBody>
      </p:sp>
      <p:pic>
        <p:nvPicPr>
          <p:cNvPr id="9" name="Picture 8">
            <a:extLst>
              <a:ext uri="{FF2B5EF4-FFF2-40B4-BE49-F238E27FC236}">
                <a16:creationId xmlns:a16="http://schemas.microsoft.com/office/drawing/2014/main" id="{2E2DD726-8098-3D58-6418-6218FE84CF91}"/>
              </a:ext>
            </a:extLst>
          </p:cNvPr>
          <p:cNvPicPr>
            <a:picLocks noChangeAspect="1"/>
          </p:cNvPicPr>
          <p:nvPr/>
        </p:nvPicPr>
        <p:blipFill>
          <a:blip r:embed="rId4"/>
          <a:stretch>
            <a:fillRect/>
          </a:stretch>
        </p:blipFill>
        <p:spPr>
          <a:xfrm>
            <a:off x="5357805" y="2692657"/>
            <a:ext cx="6086487" cy="3061005"/>
          </a:xfrm>
          <a:prstGeom prst="rect">
            <a:avLst/>
          </a:prstGeom>
        </p:spPr>
      </p:pic>
      <p:sp>
        <p:nvSpPr>
          <p:cNvPr id="2" name="object 2">
            <a:extLst>
              <a:ext uri="{FF2B5EF4-FFF2-40B4-BE49-F238E27FC236}">
                <a16:creationId xmlns:a16="http://schemas.microsoft.com/office/drawing/2014/main" id="{C086F322-B01E-5B82-6D06-555071321E8E}"/>
              </a:ext>
            </a:extLst>
          </p:cNvPr>
          <p:cNvSpPr txBox="1">
            <a:spLocks/>
          </p:cNvSpPr>
          <p:nvPr/>
        </p:nvSpPr>
        <p:spPr>
          <a:xfrm>
            <a:off x="726471" y="427119"/>
            <a:ext cx="6858360" cy="385820"/>
          </a:xfrm>
          <a:prstGeom prst="rect">
            <a:avLst/>
          </a:prstGeom>
          <a:solidFill>
            <a:srgbClr val="FD001F"/>
          </a:solidFill>
        </p:spPr>
        <p:txBody>
          <a:bodyPr vert="horz" wrap="square" lIns="0" tIns="16329" rIns="0" bIns="0" rtlCol="0">
            <a:spAutoFit/>
          </a:bodyPr>
          <a:lstStyle>
            <a:lvl1pPr>
              <a:defRPr sz="1800" b="0" i="1">
                <a:solidFill>
                  <a:srgbClr val="FD001F"/>
                </a:solidFill>
                <a:latin typeface="Calibri"/>
                <a:ea typeface="+mj-ea"/>
                <a:cs typeface="Calibri"/>
              </a:defRPr>
            </a:lvl1pPr>
          </a:lstStyle>
          <a:p>
            <a:pPr marL="22043" defTabSz="914400" hangingPunct="1">
              <a:lnSpc>
                <a:spcPct val="100000"/>
              </a:lnSpc>
              <a:spcBef>
                <a:spcPts val="129"/>
              </a:spcBef>
            </a:pPr>
            <a:r>
              <a:rPr lang="en-US" sz="2400" b="1" dirty="0">
                <a:solidFill>
                  <a:schemeClr val="bg1"/>
                </a:solidFill>
              </a:rPr>
              <a:t>3. Modèle de demande de transport en quatre étapes</a:t>
            </a:r>
          </a:p>
        </p:txBody>
      </p:sp>
    </p:spTree>
    <p:extLst>
      <p:ext uri="{BB962C8B-B14F-4D97-AF65-F5344CB8AC3E}">
        <p14:creationId xmlns:p14="http://schemas.microsoft.com/office/powerpoint/2010/main" val="405841546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E907A4-DC93-ACDF-29B9-AED7381C89E4}"/>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3D4B4F27-A72C-1E61-B295-4105CD281DF6}"/>
              </a:ext>
            </a:extLst>
          </p:cNvPr>
          <p:cNvSpPr txBox="1"/>
          <p:nvPr/>
        </p:nvSpPr>
        <p:spPr>
          <a:xfrm>
            <a:off x="733424" y="1025080"/>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 </a:t>
            </a:r>
          </a:p>
        </p:txBody>
      </p:sp>
      <p:sp>
        <p:nvSpPr>
          <p:cNvPr id="5" name="object 3">
            <a:extLst>
              <a:ext uri="{FF2B5EF4-FFF2-40B4-BE49-F238E27FC236}">
                <a16:creationId xmlns:a16="http://schemas.microsoft.com/office/drawing/2014/main" id="{5C58533F-B8FA-B55C-E9BF-2A7785473502}"/>
              </a:ext>
            </a:extLst>
          </p:cNvPr>
          <p:cNvSpPr txBox="1"/>
          <p:nvPr/>
        </p:nvSpPr>
        <p:spPr>
          <a:xfrm>
            <a:off x="740566" y="1424136"/>
            <a:ext cx="10725152" cy="293487"/>
          </a:xfrm>
          <a:prstGeom prst="rect">
            <a:avLst/>
          </a:prstGeom>
        </p:spPr>
        <p:txBody>
          <a:bodyPr vert="horz" wrap="square" lIns="0" tIns="16329" rIns="0" bIns="0" rtlCol="0">
            <a:spAutoFit/>
          </a:bodyPr>
          <a:lstStyle/>
          <a:p>
            <a:pPr marR="0" lvl="0" algn="l" defTabSz="914400" rtl="0" eaLnBrk="1" fontAlgn="auto" latinLnBrk="0" hangingPunct="1">
              <a:lnSpc>
                <a:spcPct val="100000"/>
              </a:lnSpc>
              <a:spcBef>
                <a:spcPts val="0"/>
              </a:spcBef>
              <a:spcAft>
                <a:spcPts val="0"/>
              </a:spcAft>
              <a:buClrTx/>
              <a:buSzTx/>
              <a:defRPr/>
            </a:pPr>
            <a:r>
              <a:rPr kumimoji="0" lang="en-GB" sz="1800" b="0" i="0" u="none" strike="noStrike" kern="1200" cap="none" spc="0" normalizeH="0" baseline="0" noProof="0" dirty="0">
                <a:ln>
                  <a:noFill/>
                </a:ln>
                <a:solidFill>
                  <a:srgbClr val="000000">
                    <a:lumMod val="75000"/>
                    <a:lumOff val="25000"/>
                  </a:srgbClr>
                </a:solidFill>
                <a:effectLst/>
                <a:uLnTx/>
                <a:uFillTx/>
                <a:latin typeface="Work Sans"/>
                <a:ea typeface="+mn-ea"/>
                <a:cs typeface="+mn-cs"/>
              </a:rPr>
              <a:t> </a:t>
            </a:r>
          </a:p>
        </p:txBody>
      </p:sp>
      <p:sp>
        <p:nvSpPr>
          <p:cNvPr id="70" name="object 3">
            <a:extLst>
              <a:ext uri="{FF2B5EF4-FFF2-40B4-BE49-F238E27FC236}">
                <a16:creationId xmlns:a16="http://schemas.microsoft.com/office/drawing/2014/main" id="{0E40965B-D9CC-72AF-1D32-67BD80105E1C}"/>
              </a:ext>
            </a:extLst>
          </p:cNvPr>
          <p:cNvSpPr txBox="1"/>
          <p:nvPr/>
        </p:nvSpPr>
        <p:spPr>
          <a:xfrm>
            <a:off x="733424" y="884404"/>
            <a:ext cx="10725152" cy="380480"/>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defRPr/>
            </a:pPr>
            <a:r>
              <a:rPr lang="en-GB" sz="2000" b="1" dirty="0">
                <a:solidFill>
                  <a:sysClr val="windowText" lastClr="000000"/>
                </a:solidFill>
                <a:latin typeface="Arial"/>
                <a:cs typeface="Arial"/>
              </a:rPr>
              <a:t>3.3 Activité en classe 1 : Instructions pour la tâche</a:t>
            </a:r>
          </a:p>
        </p:txBody>
      </p:sp>
      <p:sp>
        <p:nvSpPr>
          <p:cNvPr id="71" name="object 3">
            <a:extLst>
              <a:ext uri="{FF2B5EF4-FFF2-40B4-BE49-F238E27FC236}">
                <a16:creationId xmlns:a16="http://schemas.microsoft.com/office/drawing/2014/main" id="{78A242D0-B5E0-74A0-6EAD-4CF0CA901E29}"/>
              </a:ext>
            </a:extLst>
          </p:cNvPr>
          <p:cNvSpPr txBox="1"/>
          <p:nvPr/>
        </p:nvSpPr>
        <p:spPr>
          <a:xfrm>
            <a:off x="747708" y="1334700"/>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dirty="0">
                <a:solidFill>
                  <a:schemeClr val="tx1"/>
                </a:solidFill>
                <a:latin typeface="Arial"/>
                <a:cs typeface="Arial"/>
              </a:rPr>
              <a:t>Suivez ces étapes à l'aide de Python (de préférence dans Google Colab) :</a:t>
            </a:r>
          </a:p>
        </p:txBody>
      </p:sp>
      <p:sp>
        <p:nvSpPr>
          <p:cNvPr id="8" name="object 2">
            <a:extLst>
              <a:ext uri="{FF2B5EF4-FFF2-40B4-BE49-F238E27FC236}">
                <a16:creationId xmlns:a16="http://schemas.microsoft.com/office/drawing/2014/main" id="{61549958-D57D-C98E-AD8E-229248BF55E2}"/>
              </a:ext>
            </a:extLst>
          </p:cNvPr>
          <p:cNvSpPr txBox="1">
            <a:spLocks/>
          </p:cNvSpPr>
          <p:nvPr/>
        </p:nvSpPr>
        <p:spPr>
          <a:xfrm>
            <a:off x="726471" y="427119"/>
            <a:ext cx="6881806" cy="385820"/>
          </a:xfrm>
          <a:prstGeom prst="rect">
            <a:avLst/>
          </a:prstGeom>
          <a:solidFill>
            <a:srgbClr val="FD001F"/>
          </a:solidFill>
        </p:spPr>
        <p:txBody>
          <a:bodyPr vert="horz" wrap="square" lIns="0" tIns="16329" rIns="0" bIns="0" rtlCol="0">
            <a:spAutoFit/>
          </a:bodyPr>
          <a:lstStyle>
            <a:lvl1pPr>
              <a:defRPr sz="1800" b="0" i="1">
                <a:solidFill>
                  <a:srgbClr val="FD001F"/>
                </a:solidFill>
                <a:latin typeface="Calibri"/>
                <a:ea typeface="+mj-ea"/>
                <a:cs typeface="Calibri"/>
              </a:defRPr>
            </a:lvl1pPr>
          </a:lstStyle>
          <a:p>
            <a:pPr marL="22043" defTabSz="914400" hangingPunct="1">
              <a:lnSpc>
                <a:spcPct val="100000"/>
              </a:lnSpc>
              <a:spcBef>
                <a:spcPts val="129"/>
              </a:spcBef>
            </a:pPr>
            <a:r>
              <a:rPr lang="en-US" sz="2400" b="1" dirty="0">
                <a:solidFill>
                  <a:schemeClr val="bg1"/>
                </a:solidFill>
              </a:rPr>
              <a:t>3. Modèle de demande de transport en quatre étapes</a:t>
            </a:r>
          </a:p>
        </p:txBody>
      </p:sp>
      <p:sp>
        <p:nvSpPr>
          <p:cNvPr id="9" name="object 3">
            <a:extLst>
              <a:ext uri="{FF2B5EF4-FFF2-40B4-BE49-F238E27FC236}">
                <a16:creationId xmlns:a16="http://schemas.microsoft.com/office/drawing/2014/main" id="{11E8F0CC-A7B1-A316-0D8D-73604104216A}"/>
              </a:ext>
            </a:extLst>
          </p:cNvPr>
          <p:cNvSpPr txBox="1"/>
          <p:nvPr/>
        </p:nvSpPr>
        <p:spPr>
          <a:xfrm>
            <a:off x="726469" y="1667183"/>
            <a:ext cx="10725152" cy="3704678"/>
          </a:xfrm>
          <a:prstGeom prst="rect">
            <a:avLst/>
          </a:prstGeom>
        </p:spPr>
        <p:txBody>
          <a:bodyPr vert="horz" wrap="square" lIns="0" tIns="16329" rIns="0" bIns="0" rtlCol="0">
            <a:spAutoFit/>
          </a:bodyPr>
          <a:lstStyle/>
          <a:p>
            <a:pPr marL="276225" lvl="0" defTabSz="914400" hangingPunct="1">
              <a:lnSpc>
                <a:spcPct val="150000"/>
              </a:lnSpc>
              <a:spcBef>
                <a:spcPts val="0"/>
              </a:spcBef>
              <a:tabLst>
                <a:tab pos="361950" algn="l"/>
              </a:tabLst>
              <a:defRPr/>
            </a:pPr>
            <a:r>
              <a:rPr lang="en-GB" sz="1800" b="1" kern="1200" dirty="0">
                <a:solidFill>
                  <a:srgbClr val="000000">
                    <a:lumMod val="75000"/>
                    <a:lumOff val="25000"/>
                  </a:srgbClr>
                </a:solidFill>
                <a:latin typeface="Arial" panose="020B0604020202020204" pitchFamily="34" charset="0"/>
                <a:cs typeface="Arial" panose="020B0604020202020204" pitchFamily="34" charset="0"/>
              </a:rPr>
              <a:t>Étape 1 : </a:t>
            </a:r>
            <a:r>
              <a:rPr lang="en-GB" sz="1800" kern="1200" dirty="0">
                <a:solidFill>
                  <a:srgbClr val="000000">
                    <a:lumMod val="75000"/>
                    <a:lumOff val="25000"/>
                  </a:srgbClr>
                </a:solidFill>
                <a:latin typeface="Arial" panose="020B0604020202020204" pitchFamily="34" charset="0"/>
                <a:cs typeface="Arial" panose="020B0604020202020204" pitchFamily="34" charset="0"/>
              </a:rPr>
              <a:t>Téléchargez le notebook Python fourni.</a:t>
            </a:r>
          </a:p>
          <a:p>
            <a:pPr marL="276225" defTabSz="914400" hangingPunct="1">
              <a:lnSpc>
                <a:spcPct val="150000"/>
              </a:lnSpc>
              <a:spcBef>
                <a:spcPts val="0"/>
              </a:spcBef>
              <a:tabLst>
                <a:tab pos="361950" algn="l"/>
              </a:tabLst>
              <a:defRPr/>
            </a:pPr>
            <a:r>
              <a:rPr lang="en-GB" sz="1800" b="1" kern="1200" dirty="0">
                <a:solidFill>
                  <a:srgbClr val="000000">
                    <a:lumMod val="75000"/>
                    <a:lumOff val="25000"/>
                  </a:srgbClr>
                </a:solidFill>
                <a:latin typeface="Arial" panose="020B0604020202020204" pitchFamily="34" charset="0"/>
                <a:cs typeface="Arial" panose="020B0604020202020204" pitchFamily="34" charset="0"/>
              </a:rPr>
              <a:t>Étape 2 : </a:t>
            </a:r>
            <a:r>
              <a:rPr lang="en-GB" sz="1800" kern="1200" dirty="0">
                <a:solidFill>
                  <a:srgbClr val="000000">
                    <a:lumMod val="75000"/>
                    <a:lumOff val="25000"/>
                  </a:srgbClr>
                </a:solidFill>
                <a:latin typeface="Arial" panose="020B0604020202020204" pitchFamily="34" charset="0"/>
                <a:cs typeface="Arial" panose="020B0604020202020204" pitchFamily="34" charset="0"/>
              </a:rPr>
              <a:t>Téléchargez le notebook Python sur Google Colab.</a:t>
            </a:r>
            <a:endParaRPr lang="en-GB" sz="1800" b="1" kern="1200" dirty="0">
              <a:solidFill>
                <a:srgbClr val="000000">
                  <a:lumMod val="75000"/>
                  <a:lumOff val="25000"/>
                </a:srgbClr>
              </a:solidFill>
              <a:latin typeface="Arial" panose="020B0604020202020204" pitchFamily="34" charset="0"/>
              <a:cs typeface="Arial" panose="020B0604020202020204" pitchFamily="34" charset="0"/>
            </a:endParaRPr>
          </a:p>
          <a:p>
            <a:pPr marL="276225" lvl="0" defTabSz="914400" hangingPunct="1">
              <a:lnSpc>
                <a:spcPct val="150000"/>
              </a:lnSpc>
              <a:spcBef>
                <a:spcPts val="0"/>
              </a:spcBef>
              <a:tabLst>
                <a:tab pos="361950" algn="l"/>
              </a:tabLst>
              <a:defRPr/>
            </a:pPr>
            <a:r>
              <a:rPr kumimoji="0" lang="en-GB" sz="1800" b="1"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Étape 3 : </a:t>
            </a:r>
            <a:r>
              <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Importez les bibliothèques Python nécessaires.</a:t>
            </a:r>
          </a:p>
          <a:p>
            <a:pPr marL="276225" defTabSz="914400" hangingPunct="1">
              <a:lnSpc>
                <a:spcPct val="150000"/>
              </a:lnSpc>
              <a:spcBef>
                <a:spcPts val="0"/>
              </a:spcBef>
              <a:tabLst>
                <a:tab pos="361950" algn="l"/>
              </a:tabLst>
              <a:defRPr/>
            </a:pPr>
            <a:r>
              <a:rPr lang="en-GB" sz="1800" b="1" kern="1200" dirty="0">
                <a:solidFill>
                  <a:srgbClr val="000000">
                    <a:lumMod val="75000"/>
                    <a:lumOff val="25000"/>
                  </a:srgbClr>
                </a:solidFill>
                <a:latin typeface="Arial" panose="020B0604020202020204" pitchFamily="34" charset="0"/>
                <a:cs typeface="Arial" panose="020B0604020202020204" pitchFamily="34" charset="0"/>
              </a:rPr>
              <a:t>Étape 4 : </a:t>
            </a:r>
            <a:r>
              <a:rPr lang="en-GB" sz="1800" kern="1200" dirty="0">
                <a:solidFill>
                  <a:srgbClr val="000000">
                    <a:lumMod val="75000"/>
                    <a:lumOff val="25000"/>
                  </a:srgbClr>
                </a:solidFill>
                <a:latin typeface="Arial" panose="020B0604020202020204" pitchFamily="34" charset="0"/>
                <a:cs typeface="Arial" panose="020B0604020202020204" pitchFamily="34" charset="0"/>
              </a:rPr>
              <a:t>importez l'ensemble de données dans Python.</a:t>
            </a:r>
          </a:p>
          <a:p>
            <a:pPr marL="276225" lvl="0" defTabSz="914400" hangingPunct="1">
              <a:lnSpc>
                <a:spcPct val="150000"/>
              </a:lnSpc>
              <a:spcBef>
                <a:spcPts val="0"/>
              </a:spcBef>
              <a:tabLst>
                <a:tab pos="361950" algn="l"/>
              </a:tabLst>
              <a:defRPr/>
            </a:pPr>
            <a:r>
              <a:rPr lang="en-GB" sz="1800" b="1" kern="1200" dirty="0">
                <a:solidFill>
                  <a:srgbClr val="000000">
                    <a:lumMod val="75000"/>
                    <a:lumOff val="25000"/>
                  </a:srgbClr>
                </a:solidFill>
                <a:latin typeface="Arial" panose="020B0604020202020204" pitchFamily="34" charset="0"/>
                <a:cs typeface="Arial" panose="020B0604020202020204" pitchFamily="34" charset="0"/>
              </a:rPr>
              <a:t>Étape 5 : </a:t>
            </a:r>
            <a:r>
              <a:rPr lang="en-GB" sz="1800" kern="1200" dirty="0">
                <a:solidFill>
                  <a:srgbClr val="000000">
                    <a:lumMod val="75000"/>
                    <a:lumOff val="25000"/>
                  </a:srgbClr>
                </a:solidFill>
                <a:latin typeface="Arial" panose="020B0604020202020204" pitchFamily="34" charset="0"/>
                <a:cs typeface="Arial" panose="020B0604020202020204" pitchFamily="34" charset="0"/>
              </a:rPr>
              <a:t>implémentez </a:t>
            </a:r>
            <a:r>
              <a:rPr lang="en-GB" sz="1800" b="1" kern="1200" dirty="0">
                <a:solidFill>
                  <a:srgbClr val="000000">
                    <a:lumMod val="75000"/>
                    <a:lumOff val="25000"/>
                  </a:srgbClr>
                </a:solidFill>
                <a:latin typeface="Arial" panose="020B0604020202020204" pitchFamily="34" charset="0"/>
                <a:cs typeface="Arial" panose="020B0604020202020204" pitchFamily="34" charset="0"/>
              </a:rPr>
              <a:t>la distribution des trajets </a:t>
            </a:r>
            <a:r>
              <a:rPr lang="en-GB" sz="1800" kern="1200" dirty="0">
                <a:solidFill>
                  <a:srgbClr val="000000">
                    <a:lumMod val="75000"/>
                    <a:lumOff val="25000"/>
                  </a:srgbClr>
                </a:solidFill>
                <a:latin typeface="Arial" panose="020B0604020202020204" pitchFamily="34" charset="0"/>
                <a:cs typeface="Arial" panose="020B0604020202020204" pitchFamily="34" charset="0"/>
              </a:rPr>
              <a:t>à l'aide de l'</a:t>
            </a:r>
            <a:r>
              <a:rPr lang="en-GB" sz="1800" b="1" kern="1200" dirty="0">
                <a:solidFill>
                  <a:srgbClr val="000000">
                    <a:lumMod val="75000"/>
                    <a:lumOff val="25000"/>
                  </a:srgbClr>
                </a:solidFill>
                <a:latin typeface="Arial" panose="020B0604020202020204" pitchFamily="34" charset="0"/>
                <a:cs typeface="Arial" panose="020B0604020202020204" pitchFamily="34" charset="0"/>
              </a:rPr>
              <a:t>ensemble de données </a:t>
            </a:r>
            <a:r>
              <a:rPr lang="en-GB" sz="1800" kern="1200" dirty="0">
                <a:solidFill>
                  <a:srgbClr val="000000">
                    <a:lumMod val="75000"/>
                    <a:lumOff val="25000"/>
                  </a:srgbClr>
                </a:solidFill>
                <a:latin typeface="Arial" panose="020B0604020202020204" pitchFamily="34" charset="0"/>
                <a:cs typeface="Arial" panose="020B0604020202020204" pitchFamily="34" charset="0"/>
              </a:rPr>
              <a:t>simplifié </a:t>
            </a:r>
            <a:r>
              <a:rPr lang="en-GB" sz="1800" b="1" kern="1200" dirty="0">
                <a:solidFill>
                  <a:srgbClr val="000000">
                    <a:lumMod val="75000"/>
                    <a:lumOff val="25000"/>
                  </a:srgbClr>
                </a:solidFill>
                <a:latin typeface="Arial" panose="020B0604020202020204" pitchFamily="34" charset="0"/>
                <a:cs typeface="Arial" panose="020B0604020202020204" pitchFamily="34" charset="0"/>
              </a:rPr>
              <a:t>du modèle gravitationnel</a:t>
            </a:r>
            <a:r>
              <a:rPr lang="en-GB" sz="1800" kern="1200" dirty="0">
                <a:solidFill>
                  <a:srgbClr val="000000">
                    <a:lumMod val="75000"/>
                    <a:lumOff val="25000"/>
                  </a:srgbClr>
                </a:solidFill>
                <a:latin typeface="Arial" panose="020B0604020202020204" pitchFamily="34" charset="0"/>
                <a:cs typeface="Arial" panose="020B0604020202020204" pitchFamily="34" charset="0"/>
              </a:rPr>
              <a:t>.</a:t>
            </a:r>
            <a:endPar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endParaRPr>
          </a:p>
          <a:p>
            <a:pPr marL="276225" lvl="0" defTabSz="914400" hangingPunct="1">
              <a:lnSpc>
                <a:spcPct val="150000"/>
              </a:lnSpc>
              <a:spcBef>
                <a:spcPts val="0"/>
              </a:spcBef>
              <a:tabLst>
                <a:tab pos="361950" algn="l"/>
              </a:tabLst>
              <a:defRPr/>
            </a:pPr>
            <a:r>
              <a:rPr lang="en-GB" sz="1800" b="1" kern="1200" dirty="0">
                <a:solidFill>
                  <a:srgbClr val="000000">
                    <a:lumMod val="75000"/>
                    <a:lumOff val="25000"/>
                  </a:srgbClr>
                </a:solidFill>
                <a:latin typeface="Arial" panose="020B0604020202020204" pitchFamily="34" charset="0"/>
                <a:cs typeface="Arial" panose="020B0604020202020204" pitchFamily="34" charset="0"/>
              </a:rPr>
              <a:t>Étape 6 : </a:t>
            </a:r>
            <a:r>
              <a:rPr lang="en-GB" sz="1800" kern="1200" dirty="0">
                <a:solidFill>
                  <a:srgbClr val="000000">
                    <a:lumMod val="75000"/>
                    <a:lumOff val="25000"/>
                  </a:srgbClr>
                </a:solidFill>
                <a:latin typeface="Arial" panose="020B0604020202020204" pitchFamily="34" charset="0"/>
                <a:cs typeface="Arial" panose="020B0604020202020204" pitchFamily="34" charset="0"/>
              </a:rPr>
              <a:t>Implémentez le choix du mode de transport à l'aide d'une formulation Logit de base</a:t>
            </a:r>
            <a:r>
              <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a:t>
            </a:r>
          </a:p>
          <a:p>
            <a:pPr marL="276225" defTabSz="914400" hangingPunct="1">
              <a:lnSpc>
                <a:spcPct val="150000"/>
              </a:lnSpc>
              <a:spcBef>
                <a:spcPts val="0"/>
              </a:spcBef>
              <a:tabLst>
                <a:tab pos="361950" algn="l"/>
              </a:tabLst>
              <a:defRPr/>
            </a:pPr>
            <a:r>
              <a:rPr lang="en-GB" sz="1800" b="1" kern="1200" dirty="0">
                <a:solidFill>
                  <a:srgbClr val="000000">
                    <a:lumMod val="75000"/>
                    <a:lumOff val="25000"/>
                  </a:srgbClr>
                </a:solidFill>
                <a:latin typeface="Arial" panose="020B0604020202020204" pitchFamily="34" charset="0"/>
                <a:cs typeface="Arial" panose="020B0604020202020204" pitchFamily="34" charset="0"/>
              </a:rPr>
              <a:t>Étape 7 : </a:t>
            </a:r>
            <a:r>
              <a:rPr lang="en-GB" sz="1800" kern="1200" dirty="0">
                <a:solidFill>
                  <a:srgbClr val="000000">
                    <a:lumMod val="75000"/>
                    <a:lumOff val="25000"/>
                  </a:srgbClr>
                </a:solidFill>
                <a:latin typeface="Arial" panose="020B0604020202020204" pitchFamily="34" charset="0"/>
                <a:cs typeface="Arial" panose="020B0604020202020204" pitchFamily="34" charset="0"/>
              </a:rPr>
              <a:t>Mettre en œuvre </a:t>
            </a:r>
            <a:r>
              <a:rPr lang="en-GB" sz="1800" b="1" kern="1200" dirty="0">
                <a:solidFill>
                  <a:srgbClr val="000000">
                    <a:lumMod val="75000"/>
                    <a:lumOff val="25000"/>
                  </a:srgbClr>
                </a:solidFill>
                <a:latin typeface="Arial" panose="020B0604020202020204" pitchFamily="34" charset="0"/>
                <a:cs typeface="Arial" panose="020B0604020202020204" pitchFamily="34" charset="0"/>
              </a:rPr>
              <a:t>l'attribution d'itinéraire </a:t>
            </a:r>
            <a:r>
              <a:rPr lang="en-GB" sz="1800" kern="1200" dirty="0">
                <a:solidFill>
                  <a:srgbClr val="000000">
                    <a:lumMod val="75000"/>
                    <a:lumOff val="25000"/>
                  </a:srgbClr>
                </a:solidFill>
                <a:latin typeface="Arial" panose="020B0604020202020204" pitchFamily="34" charset="0"/>
                <a:cs typeface="Arial" panose="020B0604020202020204" pitchFamily="34" charset="0"/>
              </a:rPr>
              <a:t>en calculant </a:t>
            </a:r>
            <a:r>
              <a:rPr lang="en-GB" sz="1800" b="1" kern="1200" dirty="0">
                <a:solidFill>
                  <a:srgbClr val="000000">
                    <a:lumMod val="75000"/>
                    <a:lumOff val="25000"/>
                  </a:srgbClr>
                </a:solidFill>
                <a:latin typeface="Arial" panose="020B0604020202020204" pitchFamily="34" charset="0"/>
                <a:cs typeface="Arial" panose="020B0604020202020204" pitchFamily="34" charset="0"/>
              </a:rPr>
              <a:t>les chemins les plus courts </a:t>
            </a:r>
            <a:r>
              <a:rPr lang="en-GB" sz="1800" kern="1200" dirty="0">
                <a:solidFill>
                  <a:srgbClr val="000000">
                    <a:lumMod val="75000"/>
                    <a:lumOff val="25000"/>
                  </a:srgbClr>
                </a:solidFill>
                <a:latin typeface="Arial" panose="020B0604020202020204" pitchFamily="34" charset="0"/>
                <a:cs typeface="Arial" panose="020B0604020202020204" pitchFamily="34" charset="0"/>
              </a:rPr>
              <a:t>(algorithme de Dijkstra).</a:t>
            </a:r>
          </a:p>
          <a:p>
            <a:pPr marL="276225" lvl="0" defTabSz="914400" hangingPunct="1">
              <a:lnSpc>
                <a:spcPct val="150000"/>
              </a:lnSpc>
              <a:spcBef>
                <a:spcPts val="0"/>
              </a:spcBef>
              <a:tabLst>
                <a:tab pos="361950" algn="l"/>
              </a:tabLst>
              <a:defRPr/>
            </a:pPr>
            <a:r>
              <a:rPr lang="en-GB" sz="1800" b="1" kern="1200" dirty="0">
                <a:solidFill>
                  <a:srgbClr val="000000">
                    <a:lumMod val="75000"/>
                    <a:lumOff val="25000"/>
                  </a:srgbClr>
                </a:solidFill>
                <a:latin typeface="Arial" panose="020B0604020202020204" pitchFamily="34" charset="0"/>
                <a:cs typeface="Arial" panose="020B0604020202020204" pitchFamily="34" charset="0"/>
              </a:rPr>
              <a:t>Étape 8 : </a:t>
            </a:r>
            <a:r>
              <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Visualisez et interprétez tous les résultats du modèle.</a:t>
            </a:r>
          </a:p>
          <a:p>
            <a:pPr marL="276225" lvl="0" defTabSz="914400" hangingPunct="1">
              <a:lnSpc>
                <a:spcPct val="150000"/>
              </a:lnSpc>
              <a:spcBef>
                <a:spcPts val="0"/>
              </a:spcBef>
              <a:tabLst>
                <a:tab pos="361950" algn="l"/>
              </a:tabLst>
              <a:defRPr/>
            </a:pPr>
            <a:r>
              <a:rPr lang="en-GB" sz="1800" b="1" kern="1200" dirty="0">
                <a:solidFill>
                  <a:srgbClr val="000000">
                    <a:lumMod val="75000"/>
                    <a:lumOff val="25000"/>
                  </a:srgbClr>
                </a:solidFill>
                <a:latin typeface="Arial" panose="020B0604020202020204" pitchFamily="34" charset="0"/>
                <a:cs typeface="Arial" panose="020B0604020202020204" pitchFamily="34" charset="0"/>
              </a:rPr>
              <a:t>Étape 9 : </a:t>
            </a:r>
            <a:r>
              <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Enregistrer et exporter le fichier .</a:t>
            </a:r>
            <a:r>
              <a:rPr kumimoji="0" lang="en-GB" sz="1800" i="0" u="none" strike="noStrike" kern="1200" cap="none" spc="0" normalizeH="0" baseline="0" noProof="0" dirty="0" err="1">
                <a:ln>
                  <a:noFill/>
                </a:ln>
                <a:solidFill>
                  <a:srgbClr val="000000">
                    <a:lumMod val="75000"/>
                    <a:lumOff val="25000"/>
                  </a:srgbClr>
                </a:solidFill>
                <a:effectLst/>
                <a:uLnTx/>
                <a:uFillTx/>
                <a:latin typeface="Arial" panose="020B0604020202020204" pitchFamily="34" charset="0"/>
                <a:cs typeface="Arial" panose="020B0604020202020204" pitchFamily="34" charset="0"/>
              </a:rPr>
              <a:t>ipynb </a:t>
            </a:r>
            <a:r>
              <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final.</a:t>
            </a:r>
            <a:endParaRPr kumimoji="0" lang="en-GB" sz="1800" i="1"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74878567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7CE8B7-80D9-AEAB-EF0A-256C27FEC3B3}"/>
            </a:ext>
          </a:extLst>
        </p:cNvPr>
        <p:cNvGrpSpPr/>
        <p:nvPr/>
      </p:nvGrpSpPr>
      <p:grpSpPr>
        <a:xfrm>
          <a:off x="0" y="0"/>
          <a:ext cx="0" cy="0"/>
          <a:chOff x="0" y="0"/>
          <a:chExt cx="0" cy="0"/>
        </a:xfrm>
      </p:grpSpPr>
      <p:sp>
        <p:nvSpPr>
          <p:cNvPr id="8" name="object 2">
            <a:extLst>
              <a:ext uri="{FF2B5EF4-FFF2-40B4-BE49-F238E27FC236}">
                <a16:creationId xmlns:a16="http://schemas.microsoft.com/office/drawing/2014/main" id="{A0B8F394-7937-04B0-DFA5-83FA34860915}"/>
              </a:ext>
            </a:extLst>
          </p:cNvPr>
          <p:cNvSpPr txBox="1">
            <a:spLocks/>
          </p:cNvSpPr>
          <p:nvPr/>
        </p:nvSpPr>
        <p:spPr>
          <a:xfrm>
            <a:off x="726471" y="427119"/>
            <a:ext cx="6963867" cy="385820"/>
          </a:xfrm>
          <a:prstGeom prst="rect">
            <a:avLst/>
          </a:prstGeom>
          <a:solidFill>
            <a:srgbClr val="FD001F"/>
          </a:solidFill>
        </p:spPr>
        <p:txBody>
          <a:bodyPr vert="horz" wrap="square" lIns="0" tIns="16329" rIns="0" bIns="0" rtlCol="0">
            <a:spAutoFit/>
          </a:bodyPr>
          <a:lstStyle>
            <a:lvl1pPr>
              <a:defRPr sz="1800" b="0" i="1">
                <a:solidFill>
                  <a:srgbClr val="FD001F"/>
                </a:solidFill>
                <a:latin typeface="Calibri"/>
                <a:ea typeface="+mj-ea"/>
                <a:cs typeface="Calibri"/>
              </a:defRPr>
            </a:lvl1pPr>
          </a:lstStyle>
          <a:p>
            <a:pPr marL="22043" defTabSz="914400" hangingPunct="1">
              <a:lnSpc>
                <a:spcPct val="100000"/>
              </a:lnSpc>
              <a:spcBef>
                <a:spcPts val="129"/>
              </a:spcBef>
            </a:pPr>
            <a:r>
              <a:rPr lang="en-US" sz="2400" b="1" dirty="0">
                <a:solidFill>
                  <a:schemeClr val="bg1"/>
                </a:solidFill>
              </a:rPr>
              <a:t>3. Modèle de demande de transport en quatre étapes</a:t>
            </a:r>
          </a:p>
        </p:txBody>
      </p:sp>
      <p:sp>
        <p:nvSpPr>
          <p:cNvPr id="2" name="object 3">
            <a:extLst>
              <a:ext uri="{FF2B5EF4-FFF2-40B4-BE49-F238E27FC236}">
                <a16:creationId xmlns:a16="http://schemas.microsoft.com/office/drawing/2014/main" id="{9F67FB58-C4C1-AAAB-D7EC-90771652935F}"/>
              </a:ext>
            </a:extLst>
          </p:cNvPr>
          <p:cNvSpPr txBox="1"/>
          <p:nvPr/>
        </p:nvSpPr>
        <p:spPr>
          <a:xfrm>
            <a:off x="733424" y="1025080"/>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 </a:t>
            </a:r>
          </a:p>
        </p:txBody>
      </p:sp>
      <p:sp>
        <p:nvSpPr>
          <p:cNvPr id="6" name="object 3">
            <a:extLst>
              <a:ext uri="{FF2B5EF4-FFF2-40B4-BE49-F238E27FC236}">
                <a16:creationId xmlns:a16="http://schemas.microsoft.com/office/drawing/2014/main" id="{AEA63CE8-7C42-90E0-B34F-2E11F35FCB98}"/>
              </a:ext>
            </a:extLst>
          </p:cNvPr>
          <p:cNvSpPr txBox="1"/>
          <p:nvPr/>
        </p:nvSpPr>
        <p:spPr>
          <a:xfrm>
            <a:off x="740755" y="1999787"/>
            <a:ext cx="10725152" cy="2078591"/>
          </a:xfrm>
          <a:prstGeom prst="rect">
            <a:avLst/>
          </a:prstGeom>
        </p:spPr>
        <p:txBody>
          <a:bodyPr vert="horz" wrap="square" lIns="0" tIns="16329" rIns="0" bIns="0" rtlCol="0">
            <a:spAutoFit/>
          </a:bodyPr>
          <a:lstStyle/>
          <a:p>
            <a:pPr marR="0" lvl="0" algn="l" defTabSz="914400" rtl="0" eaLnBrk="1" fontAlgn="auto" latinLnBrk="0" hangingPunct="1">
              <a:lnSpc>
                <a:spcPct val="100000"/>
              </a:lnSpc>
              <a:spcBef>
                <a:spcPts val="0"/>
              </a:spcBef>
              <a:spcAft>
                <a:spcPts val="0"/>
              </a:spcAft>
              <a:buClrTx/>
              <a:buSzTx/>
              <a:tabLst>
                <a:tab pos="361950" algn="l"/>
              </a:tabLst>
              <a:defRPr/>
            </a:pPr>
            <a:r>
              <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Cette étape importe les bibliothèques Python essentielles pour l'analyse et la visualisation des données :</a:t>
            </a:r>
          </a:p>
          <a:p>
            <a:pPr marR="0" lvl="0" algn="l" defTabSz="914400" rtl="0" eaLnBrk="1" fontAlgn="auto" latinLnBrk="0" hangingPunct="1">
              <a:lnSpc>
                <a:spcPct val="100000"/>
              </a:lnSpc>
              <a:spcBef>
                <a:spcPts val="0"/>
              </a:spcBef>
              <a:spcAft>
                <a:spcPts val="0"/>
              </a:spcAft>
              <a:buClrTx/>
              <a:buSzTx/>
              <a:tabLst>
                <a:tab pos="361950" algn="l"/>
              </a:tabLst>
              <a:defRPr/>
            </a:pPr>
            <a:endParaRPr kumimoji="0" lang="en-GB" sz="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endParaRPr>
          </a:p>
          <a:p>
            <a:pPr marL="542925" marR="0" lvl="0" indent="-257175" algn="l" defTabSz="914400" rtl="0" eaLnBrk="1" fontAlgn="auto" latinLnBrk="0" hangingPunct="1">
              <a:lnSpc>
                <a:spcPct val="100000"/>
              </a:lnSpc>
              <a:spcBef>
                <a:spcPts val="0"/>
              </a:spcBef>
              <a:spcAft>
                <a:spcPts val="0"/>
              </a:spcAft>
              <a:buClrTx/>
              <a:buSzTx/>
              <a:buFont typeface="+mj-lt"/>
              <a:buAutoNum type="arabicPeriod"/>
              <a:defRPr/>
            </a:pPr>
            <a:r>
              <a:rPr kumimoji="0" lang="en-GB" sz="1800" b="1"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Pandas : </a:t>
            </a:r>
            <a:r>
              <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utilisé pour le traitement et la manipulation de données tabulaires (</a:t>
            </a:r>
            <a:r>
              <a:rPr kumimoji="0" lang="en-GB" sz="1800" i="0" u="none" strike="noStrike" kern="1200" cap="none" spc="0" normalizeH="0" baseline="0" noProof="0" dirty="0" err="1">
                <a:ln>
                  <a:noFill/>
                </a:ln>
                <a:solidFill>
                  <a:srgbClr val="000000">
                    <a:lumMod val="75000"/>
                    <a:lumOff val="25000"/>
                  </a:srgbClr>
                </a:solidFill>
                <a:effectLst/>
                <a:uLnTx/>
                <a:uFillTx/>
                <a:latin typeface="Arial" panose="020B0604020202020204" pitchFamily="34" charset="0"/>
                <a:cs typeface="Arial" panose="020B0604020202020204" pitchFamily="34" charset="0"/>
              </a:rPr>
              <a:t>DataFrames</a:t>
            </a:r>
            <a:r>
              <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a:t>
            </a:r>
          </a:p>
          <a:p>
            <a:pPr marL="542925" marR="0" lvl="0" indent="-257175" algn="l" defTabSz="914400" rtl="0" eaLnBrk="1" fontAlgn="auto" latinLnBrk="0" hangingPunct="1">
              <a:lnSpc>
                <a:spcPct val="100000"/>
              </a:lnSpc>
              <a:spcBef>
                <a:spcPts val="0"/>
              </a:spcBef>
              <a:spcAft>
                <a:spcPts val="0"/>
              </a:spcAft>
              <a:buClrTx/>
              <a:buSzTx/>
              <a:buFont typeface="+mj-lt"/>
              <a:buAutoNum type="arabicPeriod"/>
              <a:defRPr/>
            </a:pPr>
            <a:r>
              <a:rPr kumimoji="0" lang="en-GB" sz="1800" b="1" i="0" u="none" strike="noStrike" kern="1200" cap="none" spc="0" normalizeH="0" baseline="0" noProof="0" dirty="0" err="1">
                <a:ln>
                  <a:noFill/>
                </a:ln>
                <a:solidFill>
                  <a:srgbClr val="000000">
                    <a:lumMod val="75000"/>
                    <a:lumOff val="25000"/>
                  </a:srgbClr>
                </a:solidFill>
                <a:effectLst/>
                <a:uLnTx/>
                <a:uFillTx/>
                <a:latin typeface="Arial" panose="020B0604020202020204" pitchFamily="34" charset="0"/>
                <a:cs typeface="Arial" panose="020B0604020202020204" pitchFamily="34" charset="0"/>
              </a:rPr>
              <a:t>Numpy </a:t>
            </a:r>
            <a:r>
              <a:rPr kumimoji="0" lang="en-GB" sz="1800" b="1"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 </a:t>
            </a:r>
            <a:r>
              <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utilisé pour les opérations numériques et les calculs mathématiques</a:t>
            </a:r>
          </a:p>
          <a:p>
            <a:pPr marL="542925" marR="0" lvl="0" indent="-257175" algn="l" defTabSz="914400" rtl="0" eaLnBrk="1" fontAlgn="auto" latinLnBrk="0" hangingPunct="1">
              <a:lnSpc>
                <a:spcPct val="100000"/>
              </a:lnSpc>
              <a:spcBef>
                <a:spcPts val="0"/>
              </a:spcBef>
              <a:spcAft>
                <a:spcPts val="0"/>
              </a:spcAft>
              <a:buClrTx/>
              <a:buSzTx/>
              <a:buFont typeface="+mj-lt"/>
              <a:buAutoNum type="arabicPeriod"/>
              <a:defRPr/>
            </a:pPr>
            <a:r>
              <a:rPr kumimoji="0" lang="en-GB" sz="1800" b="1" i="0" u="none" strike="noStrike" kern="1200" cap="none" spc="0" normalizeH="0" baseline="0" noProof="0" dirty="0" err="1">
                <a:ln>
                  <a:noFill/>
                </a:ln>
                <a:solidFill>
                  <a:srgbClr val="000000">
                    <a:lumMod val="75000"/>
                    <a:lumOff val="25000"/>
                  </a:srgbClr>
                </a:solidFill>
                <a:effectLst/>
                <a:uLnTx/>
                <a:uFillTx/>
                <a:latin typeface="Arial" panose="020B0604020202020204" pitchFamily="34" charset="0"/>
                <a:cs typeface="Arial" panose="020B0604020202020204" pitchFamily="34" charset="0"/>
              </a:rPr>
              <a:t>Networkx </a:t>
            </a:r>
            <a:r>
              <a:rPr kumimoji="0" lang="en-GB" sz="1800" b="1"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 </a:t>
            </a:r>
            <a:r>
              <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utilisé pour construire des réseaux de transport et calculer les chemins les plus courts (ex : Dijkstra)</a:t>
            </a:r>
          </a:p>
          <a:p>
            <a:pPr marL="542925" marR="0" lvl="0" indent="-257175" algn="l" defTabSz="914400" rtl="0" eaLnBrk="1" fontAlgn="auto" latinLnBrk="0" hangingPunct="1">
              <a:lnSpc>
                <a:spcPct val="100000"/>
              </a:lnSpc>
              <a:spcBef>
                <a:spcPts val="0"/>
              </a:spcBef>
              <a:spcAft>
                <a:spcPts val="0"/>
              </a:spcAft>
              <a:buClrTx/>
              <a:buSzTx/>
              <a:buFont typeface="+mj-lt"/>
              <a:buAutoNum type="arabicPeriod"/>
              <a:defRPr/>
            </a:pPr>
            <a:r>
              <a:rPr kumimoji="0" lang="en-GB" sz="1800" b="1"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Matplotlib : </a:t>
            </a:r>
            <a:r>
              <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utilisé pour créer des graphiques statiques et des visualisations</a:t>
            </a:r>
          </a:p>
          <a:p>
            <a:pPr marL="542925" marR="0" lvl="0" indent="-257175" algn="l" defTabSz="914400" rtl="0" eaLnBrk="1" fontAlgn="auto" latinLnBrk="0" hangingPunct="1">
              <a:lnSpc>
                <a:spcPct val="100000"/>
              </a:lnSpc>
              <a:spcBef>
                <a:spcPts val="0"/>
              </a:spcBef>
              <a:spcAft>
                <a:spcPts val="0"/>
              </a:spcAft>
              <a:buClrTx/>
              <a:buSzTx/>
              <a:buFont typeface="+mj-lt"/>
              <a:buAutoNum type="arabicPeriod"/>
              <a:defRPr/>
            </a:pPr>
            <a:r>
              <a:rPr kumimoji="0" lang="en-GB" sz="1800" b="1"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Seaborn : </a:t>
            </a:r>
            <a:r>
              <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utilisé pour créer des graphiques statistiques plus avancés et plus attrayants visuellement</a:t>
            </a:r>
          </a:p>
          <a:p>
            <a:pPr marL="542925" marR="0" lvl="0" indent="-257175" algn="l" defTabSz="914400" rtl="0" eaLnBrk="1" fontAlgn="auto" latinLnBrk="0" hangingPunct="1">
              <a:lnSpc>
                <a:spcPct val="100000"/>
              </a:lnSpc>
              <a:spcBef>
                <a:spcPts val="0"/>
              </a:spcBef>
              <a:spcAft>
                <a:spcPts val="0"/>
              </a:spcAft>
              <a:buClrTx/>
              <a:buSzTx/>
              <a:buFont typeface="+mj-lt"/>
              <a:buAutoNum type="arabicPeriod"/>
              <a:defRPr/>
            </a:pPr>
            <a:r>
              <a:rPr kumimoji="0" lang="en-GB" sz="1800" b="1"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Datetime : </a:t>
            </a:r>
            <a:r>
              <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utilisé pour gérer les opérations liées aux dates et aux heures</a:t>
            </a:r>
          </a:p>
        </p:txBody>
      </p:sp>
      <p:sp>
        <p:nvSpPr>
          <p:cNvPr id="7" name="object 3">
            <a:extLst>
              <a:ext uri="{FF2B5EF4-FFF2-40B4-BE49-F238E27FC236}">
                <a16:creationId xmlns:a16="http://schemas.microsoft.com/office/drawing/2014/main" id="{83F03E09-C2EE-D13A-AA85-1187792FB0B2}"/>
              </a:ext>
            </a:extLst>
          </p:cNvPr>
          <p:cNvSpPr txBox="1"/>
          <p:nvPr/>
        </p:nvSpPr>
        <p:spPr>
          <a:xfrm>
            <a:off x="726471" y="1514322"/>
            <a:ext cx="10725152" cy="380691"/>
          </a:xfrm>
          <a:prstGeom prst="rect">
            <a:avLst/>
          </a:prstGeom>
        </p:spPr>
        <p:txBody>
          <a:bodyPr vert="horz" wrap="square" lIns="0" tIns="16329" rIns="0" bIns="0" rtlCol="0">
            <a:spAutoFit/>
          </a:bodyPr>
          <a:lstStyle/>
          <a:p>
            <a:pPr lvl="0" defTabSz="914400" hangingPunct="1">
              <a:lnSpc>
                <a:spcPct val="150000"/>
              </a:lnSpc>
              <a:spcBef>
                <a:spcPts val="0"/>
              </a:spcBef>
              <a:tabLst>
                <a:tab pos="361950" algn="l"/>
              </a:tabLst>
              <a:defRPr/>
            </a:pPr>
            <a:r>
              <a:rPr lang="en-GB" sz="1800" b="1" kern="1200" dirty="0">
                <a:solidFill>
                  <a:srgbClr val="000000">
                    <a:lumMod val="75000"/>
                    <a:lumOff val="25000"/>
                  </a:srgbClr>
                </a:solidFill>
                <a:latin typeface="Arial" panose="020B0604020202020204" pitchFamily="34" charset="0"/>
                <a:cs typeface="Arial" panose="020B0604020202020204" pitchFamily="34" charset="0"/>
              </a:rPr>
              <a:t>Étape 3 : Importez les bibliothèques Python nécessaires.</a:t>
            </a:r>
          </a:p>
        </p:txBody>
      </p:sp>
      <p:pic>
        <p:nvPicPr>
          <p:cNvPr id="11" name="Picture 10">
            <a:extLst>
              <a:ext uri="{FF2B5EF4-FFF2-40B4-BE49-F238E27FC236}">
                <a16:creationId xmlns:a16="http://schemas.microsoft.com/office/drawing/2014/main" id="{15EBF5BE-D329-91D5-AD49-73D6665B9367}"/>
              </a:ext>
            </a:extLst>
          </p:cNvPr>
          <p:cNvPicPr>
            <a:picLocks noChangeAspect="1"/>
          </p:cNvPicPr>
          <p:nvPr/>
        </p:nvPicPr>
        <p:blipFill>
          <a:blip r:embed="rId3"/>
          <a:stretch>
            <a:fillRect/>
          </a:stretch>
        </p:blipFill>
        <p:spPr>
          <a:xfrm>
            <a:off x="726471" y="4323527"/>
            <a:ext cx="3686689" cy="1914792"/>
          </a:xfrm>
          <a:prstGeom prst="rect">
            <a:avLst/>
          </a:prstGeom>
        </p:spPr>
      </p:pic>
      <p:sp>
        <p:nvSpPr>
          <p:cNvPr id="3" name="object 3">
            <a:extLst>
              <a:ext uri="{FF2B5EF4-FFF2-40B4-BE49-F238E27FC236}">
                <a16:creationId xmlns:a16="http://schemas.microsoft.com/office/drawing/2014/main" id="{B89DCAD0-48EC-9EC9-40B9-6ED35D5B6FD7}"/>
              </a:ext>
            </a:extLst>
          </p:cNvPr>
          <p:cNvSpPr txBox="1"/>
          <p:nvPr/>
        </p:nvSpPr>
        <p:spPr>
          <a:xfrm>
            <a:off x="733424" y="1025080"/>
            <a:ext cx="10725152" cy="380480"/>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defRPr/>
            </a:pPr>
            <a:r>
              <a:rPr lang="en-GB" sz="2000" b="1" dirty="0">
                <a:solidFill>
                  <a:sysClr val="windowText" lastClr="000000"/>
                </a:solidFill>
                <a:latin typeface="Arial"/>
                <a:cs typeface="Arial"/>
              </a:rPr>
              <a:t>3.4 Explication du code Python</a:t>
            </a:r>
          </a:p>
        </p:txBody>
      </p:sp>
    </p:spTree>
    <p:extLst>
      <p:ext uri="{BB962C8B-B14F-4D97-AF65-F5344CB8AC3E}">
        <p14:creationId xmlns:p14="http://schemas.microsoft.com/office/powerpoint/2010/main" val="381296832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5D524F-3826-DF32-46BC-43BE3A07A915}"/>
            </a:ext>
          </a:extLst>
        </p:cNvPr>
        <p:cNvGrpSpPr/>
        <p:nvPr/>
      </p:nvGrpSpPr>
      <p:grpSpPr>
        <a:xfrm>
          <a:off x="0" y="0"/>
          <a:ext cx="0" cy="0"/>
          <a:chOff x="0" y="0"/>
          <a:chExt cx="0" cy="0"/>
        </a:xfrm>
      </p:grpSpPr>
      <p:sp>
        <p:nvSpPr>
          <p:cNvPr id="8" name="object 2">
            <a:extLst>
              <a:ext uri="{FF2B5EF4-FFF2-40B4-BE49-F238E27FC236}">
                <a16:creationId xmlns:a16="http://schemas.microsoft.com/office/drawing/2014/main" id="{D08E1E0C-8476-730A-A8D7-89B231674E4D}"/>
              </a:ext>
            </a:extLst>
          </p:cNvPr>
          <p:cNvSpPr txBox="1">
            <a:spLocks/>
          </p:cNvSpPr>
          <p:nvPr/>
        </p:nvSpPr>
        <p:spPr>
          <a:xfrm>
            <a:off x="726471" y="427119"/>
            <a:ext cx="6820852" cy="385820"/>
          </a:xfrm>
          <a:prstGeom prst="rect">
            <a:avLst/>
          </a:prstGeom>
          <a:solidFill>
            <a:srgbClr val="FD001F"/>
          </a:solidFill>
        </p:spPr>
        <p:txBody>
          <a:bodyPr vert="horz" wrap="square" lIns="0" tIns="16329" rIns="0" bIns="0" rtlCol="0">
            <a:spAutoFit/>
          </a:bodyPr>
          <a:lstStyle>
            <a:lvl1pPr>
              <a:defRPr sz="1800" b="0" i="1">
                <a:solidFill>
                  <a:srgbClr val="FD001F"/>
                </a:solidFill>
                <a:latin typeface="Calibri"/>
                <a:ea typeface="+mj-ea"/>
                <a:cs typeface="Calibri"/>
              </a:defRPr>
            </a:lvl1pPr>
          </a:lstStyle>
          <a:p>
            <a:pPr marL="22043" defTabSz="914400" hangingPunct="1">
              <a:lnSpc>
                <a:spcPct val="100000"/>
              </a:lnSpc>
              <a:spcBef>
                <a:spcPts val="129"/>
              </a:spcBef>
            </a:pPr>
            <a:r>
              <a:rPr lang="en-US" sz="2400" b="1" dirty="0">
                <a:solidFill>
                  <a:schemeClr val="bg1"/>
                </a:solidFill>
              </a:rPr>
              <a:t>3. Modèle de demande de transport en quatre étapes</a:t>
            </a:r>
          </a:p>
        </p:txBody>
      </p:sp>
      <p:sp>
        <p:nvSpPr>
          <p:cNvPr id="2" name="object 3">
            <a:extLst>
              <a:ext uri="{FF2B5EF4-FFF2-40B4-BE49-F238E27FC236}">
                <a16:creationId xmlns:a16="http://schemas.microsoft.com/office/drawing/2014/main" id="{F713A6B9-DC31-4EDE-EDBD-B56CF77381AE}"/>
              </a:ext>
            </a:extLst>
          </p:cNvPr>
          <p:cNvSpPr txBox="1"/>
          <p:nvPr/>
        </p:nvSpPr>
        <p:spPr>
          <a:xfrm>
            <a:off x="733424" y="1025080"/>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 </a:t>
            </a:r>
          </a:p>
        </p:txBody>
      </p:sp>
      <p:sp>
        <p:nvSpPr>
          <p:cNvPr id="6" name="object 3">
            <a:extLst>
              <a:ext uri="{FF2B5EF4-FFF2-40B4-BE49-F238E27FC236}">
                <a16:creationId xmlns:a16="http://schemas.microsoft.com/office/drawing/2014/main" id="{31E1A451-A8ED-7D68-2AD1-74631DFB50EB}"/>
              </a:ext>
            </a:extLst>
          </p:cNvPr>
          <p:cNvSpPr txBox="1"/>
          <p:nvPr/>
        </p:nvSpPr>
        <p:spPr>
          <a:xfrm>
            <a:off x="747708" y="1510545"/>
            <a:ext cx="10725152" cy="570486"/>
          </a:xfrm>
          <a:prstGeom prst="rect">
            <a:avLst/>
          </a:prstGeom>
        </p:spPr>
        <p:txBody>
          <a:bodyPr vert="horz" wrap="square" lIns="0" tIns="16329" rIns="0" bIns="0" rtlCol="0">
            <a:spAutoFit/>
          </a:bodyPr>
          <a:lstStyle/>
          <a:p>
            <a:pPr marR="0" lvl="0" algn="l" defTabSz="914400" rtl="0" eaLnBrk="1" fontAlgn="auto" latinLnBrk="0" hangingPunct="1">
              <a:lnSpc>
                <a:spcPct val="100000"/>
              </a:lnSpc>
              <a:spcBef>
                <a:spcPts val="0"/>
              </a:spcBef>
              <a:spcAft>
                <a:spcPts val="0"/>
              </a:spcAft>
              <a:buClrTx/>
              <a:buSzTx/>
              <a:tabLst>
                <a:tab pos="361950" algn="l"/>
              </a:tabLst>
              <a:defRPr/>
            </a:pPr>
            <a:r>
              <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Le notebook utilise un exemple d'ensemble de données codé en dur à des fins de démonstration. Vous pouvez le remplacer par un ensemble de données réel si vous en disposez.</a:t>
            </a:r>
          </a:p>
        </p:txBody>
      </p:sp>
      <p:sp>
        <p:nvSpPr>
          <p:cNvPr id="7" name="object 3">
            <a:extLst>
              <a:ext uri="{FF2B5EF4-FFF2-40B4-BE49-F238E27FC236}">
                <a16:creationId xmlns:a16="http://schemas.microsoft.com/office/drawing/2014/main" id="{1F0AD099-EF04-182E-8493-1EE3E6CDFEB7}"/>
              </a:ext>
            </a:extLst>
          </p:cNvPr>
          <p:cNvSpPr txBox="1"/>
          <p:nvPr/>
        </p:nvSpPr>
        <p:spPr>
          <a:xfrm>
            <a:off x="733424" y="1025080"/>
            <a:ext cx="10725152" cy="380691"/>
          </a:xfrm>
          <a:prstGeom prst="rect">
            <a:avLst/>
          </a:prstGeom>
        </p:spPr>
        <p:txBody>
          <a:bodyPr vert="horz" wrap="square" lIns="0" tIns="16329" rIns="0" bIns="0" rtlCol="0">
            <a:spAutoFit/>
          </a:bodyPr>
          <a:lstStyle/>
          <a:p>
            <a:pPr lvl="0" defTabSz="914400" hangingPunct="1">
              <a:lnSpc>
                <a:spcPct val="150000"/>
              </a:lnSpc>
              <a:spcBef>
                <a:spcPts val="0"/>
              </a:spcBef>
              <a:tabLst>
                <a:tab pos="361950" algn="l"/>
              </a:tabLst>
              <a:defRPr/>
            </a:pPr>
            <a:r>
              <a:rPr lang="en-GB" sz="1800" b="1" kern="1200" dirty="0">
                <a:solidFill>
                  <a:srgbClr val="000000">
                    <a:lumMod val="75000"/>
                    <a:lumOff val="25000"/>
                  </a:srgbClr>
                </a:solidFill>
                <a:latin typeface="Arial" panose="020B0604020202020204" pitchFamily="34" charset="0"/>
                <a:cs typeface="Arial" panose="020B0604020202020204" pitchFamily="34" charset="0"/>
              </a:rPr>
              <a:t>Étape 4 : Importez l'ensemble de données dans Python.</a:t>
            </a:r>
          </a:p>
        </p:txBody>
      </p:sp>
      <p:pic>
        <p:nvPicPr>
          <p:cNvPr id="4" name="Picture 3">
            <a:extLst>
              <a:ext uri="{FF2B5EF4-FFF2-40B4-BE49-F238E27FC236}">
                <a16:creationId xmlns:a16="http://schemas.microsoft.com/office/drawing/2014/main" id="{96688AAE-8B16-997E-E263-0DCCDA42C7D7}"/>
              </a:ext>
            </a:extLst>
          </p:cNvPr>
          <p:cNvPicPr>
            <a:picLocks noChangeAspect="1"/>
          </p:cNvPicPr>
          <p:nvPr/>
        </p:nvPicPr>
        <p:blipFill>
          <a:blip r:embed="rId3"/>
          <a:stretch>
            <a:fillRect/>
          </a:stretch>
        </p:blipFill>
        <p:spPr>
          <a:xfrm>
            <a:off x="726471" y="2273009"/>
            <a:ext cx="6820852" cy="3229426"/>
          </a:xfrm>
          <a:prstGeom prst="rect">
            <a:avLst/>
          </a:prstGeom>
        </p:spPr>
      </p:pic>
    </p:spTree>
    <p:extLst>
      <p:ext uri="{BB962C8B-B14F-4D97-AF65-F5344CB8AC3E}">
        <p14:creationId xmlns:p14="http://schemas.microsoft.com/office/powerpoint/2010/main" val="209172535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58AEE4-7C17-9929-E7C1-D1356B6EDF37}"/>
            </a:ext>
          </a:extLst>
        </p:cNvPr>
        <p:cNvGrpSpPr/>
        <p:nvPr/>
      </p:nvGrpSpPr>
      <p:grpSpPr>
        <a:xfrm>
          <a:off x="0" y="0"/>
          <a:ext cx="0" cy="0"/>
          <a:chOff x="0" y="0"/>
          <a:chExt cx="0" cy="0"/>
        </a:xfrm>
      </p:grpSpPr>
      <p:sp>
        <p:nvSpPr>
          <p:cNvPr id="8" name="object 2">
            <a:extLst>
              <a:ext uri="{FF2B5EF4-FFF2-40B4-BE49-F238E27FC236}">
                <a16:creationId xmlns:a16="http://schemas.microsoft.com/office/drawing/2014/main" id="{F1B4AA25-918A-F053-6121-6EA3F660E3F9}"/>
              </a:ext>
            </a:extLst>
          </p:cNvPr>
          <p:cNvSpPr txBox="1">
            <a:spLocks/>
          </p:cNvSpPr>
          <p:nvPr/>
        </p:nvSpPr>
        <p:spPr>
          <a:xfrm>
            <a:off x="726471" y="427119"/>
            <a:ext cx="6858360" cy="385820"/>
          </a:xfrm>
          <a:prstGeom prst="rect">
            <a:avLst/>
          </a:prstGeom>
          <a:solidFill>
            <a:srgbClr val="FD001F"/>
          </a:solidFill>
        </p:spPr>
        <p:txBody>
          <a:bodyPr vert="horz" wrap="square" lIns="0" tIns="16329" rIns="0" bIns="0" rtlCol="0">
            <a:spAutoFit/>
          </a:bodyPr>
          <a:lstStyle>
            <a:lvl1pPr>
              <a:defRPr sz="1800" b="0" i="1">
                <a:solidFill>
                  <a:srgbClr val="FD001F"/>
                </a:solidFill>
                <a:latin typeface="Calibri"/>
                <a:ea typeface="+mj-ea"/>
                <a:cs typeface="Calibri"/>
              </a:defRPr>
            </a:lvl1pPr>
          </a:lstStyle>
          <a:p>
            <a:pPr marL="22043" defTabSz="914400" hangingPunct="1">
              <a:lnSpc>
                <a:spcPct val="100000"/>
              </a:lnSpc>
              <a:spcBef>
                <a:spcPts val="129"/>
              </a:spcBef>
            </a:pPr>
            <a:r>
              <a:rPr lang="en-US" sz="2400" b="1" dirty="0">
                <a:solidFill>
                  <a:schemeClr val="bg1"/>
                </a:solidFill>
              </a:rPr>
              <a:t>3. Modèle de demande de transport en quatre étapes</a:t>
            </a:r>
          </a:p>
        </p:txBody>
      </p:sp>
      <p:sp>
        <p:nvSpPr>
          <p:cNvPr id="2" name="object 3">
            <a:extLst>
              <a:ext uri="{FF2B5EF4-FFF2-40B4-BE49-F238E27FC236}">
                <a16:creationId xmlns:a16="http://schemas.microsoft.com/office/drawing/2014/main" id="{827EE24C-74EC-82AB-9FFD-3B07627E1B6B}"/>
              </a:ext>
            </a:extLst>
          </p:cNvPr>
          <p:cNvSpPr txBox="1"/>
          <p:nvPr/>
        </p:nvSpPr>
        <p:spPr>
          <a:xfrm>
            <a:off x="733424" y="1025080"/>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 </a:t>
            </a:r>
          </a:p>
        </p:txBody>
      </p:sp>
      <p:sp>
        <p:nvSpPr>
          <p:cNvPr id="6" name="object 3">
            <a:extLst>
              <a:ext uri="{FF2B5EF4-FFF2-40B4-BE49-F238E27FC236}">
                <a16:creationId xmlns:a16="http://schemas.microsoft.com/office/drawing/2014/main" id="{02F30755-743A-B19E-1E51-E33A844ECD09}"/>
              </a:ext>
            </a:extLst>
          </p:cNvPr>
          <p:cNvSpPr txBox="1"/>
          <p:nvPr/>
        </p:nvSpPr>
        <p:spPr>
          <a:xfrm>
            <a:off x="747708" y="1569160"/>
            <a:ext cx="10725152" cy="508931"/>
          </a:xfrm>
          <a:prstGeom prst="rect">
            <a:avLst/>
          </a:prstGeom>
        </p:spPr>
        <p:txBody>
          <a:bodyPr vert="horz" wrap="square" lIns="0" tIns="16329" rIns="0" bIns="0" rtlCol="0">
            <a:spAutoFit/>
          </a:bodyPr>
          <a:lstStyle/>
          <a:p>
            <a:pPr lvl="0" defTabSz="914400" hangingPunct="1">
              <a:lnSpc>
                <a:spcPct val="100000"/>
              </a:lnSpc>
              <a:spcBef>
                <a:spcPts val="0"/>
              </a:spcBef>
              <a:tabLst>
                <a:tab pos="361950" algn="l"/>
              </a:tabLst>
              <a:defRPr/>
            </a:pPr>
            <a:r>
              <a:rPr kumimoji="0" lang="en-GB" sz="16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Mettre en œuvre la répartition des déplacements à l'aide du modèle de gravité simplifié afin d'estimer la répartition des déplacements entre les zones en fonction de la population, de la distance et de l'impédance.</a:t>
            </a:r>
          </a:p>
        </p:txBody>
      </p:sp>
      <p:sp>
        <p:nvSpPr>
          <p:cNvPr id="7" name="object 3">
            <a:extLst>
              <a:ext uri="{FF2B5EF4-FFF2-40B4-BE49-F238E27FC236}">
                <a16:creationId xmlns:a16="http://schemas.microsoft.com/office/drawing/2014/main" id="{F7A7F1FD-B6AB-C5E9-CAA5-78D9D623CA08}"/>
              </a:ext>
            </a:extLst>
          </p:cNvPr>
          <p:cNvSpPr txBox="1"/>
          <p:nvPr/>
        </p:nvSpPr>
        <p:spPr>
          <a:xfrm>
            <a:off x="733424" y="837512"/>
            <a:ext cx="10725152" cy="709499"/>
          </a:xfrm>
          <a:prstGeom prst="rect">
            <a:avLst/>
          </a:prstGeom>
        </p:spPr>
        <p:txBody>
          <a:bodyPr vert="horz" wrap="square" lIns="0" tIns="16329" rIns="0" bIns="0" rtlCol="0">
            <a:spAutoFit/>
          </a:bodyPr>
          <a:lstStyle/>
          <a:p>
            <a:pPr lvl="0" defTabSz="914400" hangingPunct="1">
              <a:lnSpc>
                <a:spcPct val="150000"/>
              </a:lnSpc>
              <a:spcBef>
                <a:spcPts val="0"/>
              </a:spcBef>
              <a:tabLst>
                <a:tab pos="361950" algn="l"/>
              </a:tabLst>
              <a:defRPr/>
            </a:pPr>
            <a:r>
              <a:rPr lang="en-GB" sz="1600" b="1" kern="1200" dirty="0">
                <a:solidFill>
                  <a:srgbClr val="000000">
                    <a:lumMod val="75000"/>
                    <a:lumOff val="25000"/>
                  </a:srgbClr>
                </a:solidFill>
                <a:latin typeface="Arial" panose="020B0604020202020204" pitchFamily="34" charset="0"/>
                <a:cs typeface="Arial" panose="020B0604020202020204" pitchFamily="34" charset="0"/>
              </a:rPr>
              <a:t>Étape 5 : Mettre en œuvre la répartition des déplacements à l'aide de l'ensemble de données simplifié du modèle gravitationnel.</a:t>
            </a:r>
          </a:p>
        </p:txBody>
      </p:sp>
      <p:pic>
        <p:nvPicPr>
          <p:cNvPr id="5" name="Picture 4">
            <a:extLst>
              <a:ext uri="{FF2B5EF4-FFF2-40B4-BE49-F238E27FC236}">
                <a16:creationId xmlns:a16="http://schemas.microsoft.com/office/drawing/2014/main" id="{A096B42D-5F68-35F0-2A8A-961EBCBB8B1B}"/>
              </a:ext>
            </a:extLst>
          </p:cNvPr>
          <p:cNvPicPr>
            <a:picLocks noChangeAspect="1"/>
          </p:cNvPicPr>
          <p:nvPr/>
        </p:nvPicPr>
        <p:blipFill>
          <a:blip r:embed="rId3"/>
          <a:srcRect b="18645"/>
          <a:stretch>
            <a:fillRect/>
          </a:stretch>
        </p:blipFill>
        <p:spPr>
          <a:xfrm>
            <a:off x="726471" y="2185805"/>
            <a:ext cx="8945223" cy="3937089"/>
          </a:xfrm>
          <a:prstGeom prst="rect">
            <a:avLst/>
          </a:prstGeom>
        </p:spPr>
      </p:pic>
    </p:spTree>
    <p:extLst>
      <p:ext uri="{BB962C8B-B14F-4D97-AF65-F5344CB8AC3E}">
        <p14:creationId xmlns:p14="http://schemas.microsoft.com/office/powerpoint/2010/main" val="155722869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D4A38E-E1E4-4D3E-55D4-A9C46802DF9E}"/>
            </a:ext>
          </a:extLst>
        </p:cNvPr>
        <p:cNvGrpSpPr/>
        <p:nvPr/>
      </p:nvGrpSpPr>
      <p:grpSpPr>
        <a:xfrm>
          <a:off x="0" y="0"/>
          <a:ext cx="0" cy="0"/>
          <a:chOff x="0" y="0"/>
          <a:chExt cx="0" cy="0"/>
        </a:xfrm>
      </p:grpSpPr>
      <p:sp>
        <p:nvSpPr>
          <p:cNvPr id="8" name="object 2">
            <a:extLst>
              <a:ext uri="{FF2B5EF4-FFF2-40B4-BE49-F238E27FC236}">
                <a16:creationId xmlns:a16="http://schemas.microsoft.com/office/drawing/2014/main" id="{930523EB-40F9-454A-D65F-EE65F30F4E56}"/>
              </a:ext>
            </a:extLst>
          </p:cNvPr>
          <p:cNvSpPr txBox="1">
            <a:spLocks/>
          </p:cNvSpPr>
          <p:nvPr/>
        </p:nvSpPr>
        <p:spPr>
          <a:xfrm>
            <a:off x="726471" y="427119"/>
            <a:ext cx="6846637" cy="385820"/>
          </a:xfrm>
          <a:prstGeom prst="rect">
            <a:avLst/>
          </a:prstGeom>
          <a:solidFill>
            <a:srgbClr val="FD001F"/>
          </a:solidFill>
        </p:spPr>
        <p:txBody>
          <a:bodyPr vert="horz" wrap="square" lIns="0" tIns="16329" rIns="0" bIns="0" rtlCol="0">
            <a:spAutoFit/>
          </a:bodyPr>
          <a:lstStyle>
            <a:lvl1pPr>
              <a:defRPr sz="1800" b="0" i="1">
                <a:solidFill>
                  <a:srgbClr val="FD001F"/>
                </a:solidFill>
                <a:latin typeface="Calibri"/>
                <a:ea typeface="+mj-ea"/>
                <a:cs typeface="Calibri"/>
              </a:defRPr>
            </a:lvl1pPr>
          </a:lstStyle>
          <a:p>
            <a:pPr marL="22043" defTabSz="914400" hangingPunct="1">
              <a:lnSpc>
                <a:spcPct val="100000"/>
              </a:lnSpc>
              <a:spcBef>
                <a:spcPts val="129"/>
              </a:spcBef>
            </a:pPr>
            <a:r>
              <a:rPr lang="en-US" sz="2400" b="1" dirty="0">
                <a:solidFill>
                  <a:schemeClr val="bg1"/>
                </a:solidFill>
              </a:rPr>
              <a:t>3. Modèle de demande de transport en quatre étapes</a:t>
            </a:r>
          </a:p>
        </p:txBody>
      </p:sp>
      <p:sp>
        <p:nvSpPr>
          <p:cNvPr id="2" name="object 3">
            <a:extLst>
              <a:ext uri="{FF2B5EF4-FFF2-40B4-BE49-F238E27FC236}">
                <a16:creationId xmlns:a16="http://schemas.microsoft.com/office/drawing/2014/main" id="{A4159CFE-4D4F-7B47-A331-EA528CBD496D}"/>
              </a:ext>
            </a:extLst>
          </p:cNvPr>
          <p:cNvSpPr txBox="1"/>
          <p:nvPr/>
        </p:nvSpPr>
        <p:spPr>
          <a:xfrm>
            <a:off x="733424" y="1025080"/>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 </a:t>
            </a:r>
          </a:p>
        </p:txBody>
      </p:sp>
      <p:sp>
        <p:nvSpPr>
          <p:cNvPr id="6" name="object 3">
            <a:extLst>
              <a:ext uri="{FF2B5EF4-FFF2-40B4-BE49-F238E27FC236}">
                <a16:creationId xmlns:a16="http://schemas.microsoft.com/office/drawing/2014/main" id="{37DA0100-EAC3-857F-8F88-6ACB8FE18107}"/>
              </a:ext>
            </a:extLst>
          </p:cNvPr>
          <p:cNvSpPr txBox="1"/>
          <p:nvPr/>
        </p:nvSpPr>
        <p:spPr>
          <a:xfrm>
            <a:off x="747708" y="1510545"/>
            <a:ext cx="10725152" cy="570486"/>
          </a:xfrm>
          <a:prstGeom prst="rect">
            <a:avLst/>
          </a:prstGeom>
        </p:spPr>
        <p:txBody>
          <a:bodyPr vert="horz" wrap="square" lIns="0" tIns="16329" rIns="0" bIns="0" rtlCol="0">
            <a:spAutoFit/>
          </a:bodyPr>
          <a:lstStyle/>
          <a:p>
            <a:pPr lvl="0" defTabSz="914400" hangingPunct="1">
              <a:lnSpc>
                <a:spcPct val="100000"/>
              </a:lnSpc>
              <a:spcBef>
                <a:spcPts val="0"/>
              </a:spcBef>
              <a:tabLst>
                <a:tab pos="361950" algn="l"/>
              </a:tabLst>
              <a:defRPr/>
            </a:pPr>
            <a:r>
              <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Appliquez un modèle Logit de base pour calculer les probabilités de choix du mode de transport et estimer le nombre de trajets effectués pour chaque mode (voiture, bus, marche, etc.).</a:t>
            </a:r>
          </a:p>
        </p:txBody>
      </p:sp>
      <p:sp>
        <p:nvSpPr>
          <p:cNvPr id="7" name="object 3">
            <a:extLst>
              <a:ext uri="{FF2B5EF4-FFF2-40B4-BE49-F238E27FC236}">
                <a16:creationId xmlns:a16="http://schemas.microsoft.com/office/drawing/2014/main" id="{9D036DB7-FE44-2A9C-50E3-1BD0A1360BF8}"/>
              </a:ext>
            </a:extLst>
          </p:cNvPr>
          <p:cNvSpPr txBox="1"/>
          <p:nvPr/>
        </p:nvSpPr>
        <p:spPr>
          <a:xfrm>
            <a:off x="733424" y="1025080"/>
            <a:ext cx="10725152" cy="380691"/>
          </a:xfrm>
          <a:prstGeom prst="rect">
            <a:avLst/>
          </a:prstGeom>
        </p:spPr>
        <p:txBody>
          <a:bodyPr vert="horz" wrap="square" lIns="0" tIns="16329" rIns="0" bIns="0" rtlCol="0">
            <a:spAutoFit/>
          </a:bodyPr>
          <a:lstStyle/>
          <a:p>
            <a:pPr lvl="0" defTabSz="914400" hangingPunct="1">
              <a:lnSpc>
                <a:spcPct val="150000"/>
              </a:lnSpc>
              <a:spcBef>
                <a:spcPts val="0"/>
              </a:spcBef>
              <a:tabLst>
                <a:tab pos="361950" algn="l"/>
              </a:tabLst>
              <a:defRPr/>
            </a:pPr>
            <a:r>
              <a:rPr lang="en-GB" sz="1800" b="1" kern="1200" dirty="0">
                <a:solidFill>
                  <a:srgbClr val="000000">
                    <a:lumMod val="75000"/>
                    <a:lumOff val="25000"/>
                  </a:srgbClr>
                </a:solidFill>
                <a:latin typeface="Arial" panose="020B0604020202020204" pitchFamily="34" charset="0"/>
                <a:cs typeface="Arial" panose="020B0604020202020204" pitchFamily="34" charset="0"/>
              </a:rPr>
              <a:t>Étape 6 : Mettre en œuvre le choix du mode de transport à l'aide d'une formulation logit de base.</a:t>
            </a:r>
          </a:p>
        </p:txBody>
      </p:sp>
      <p:pic>
        <p:nvPicPr>
          <p:cNvPr id="4" name="Picture 3">
            <a:extLst>
              <a:ext uri="{FF2B5EF4-FFF2-40B4-BE49-F238E27FC236}">
                <a16:creationId xmlns:a16="http://schemas.microsoft.com/office/drawing/2014/main" id="{7962496E-88F8-8162-1DBD-7FC92AC67C21}"/>
              </a:ext>
            </a:extLst>
          </p:cNvPr>
          <p:cNvPicPr>
            <a:picLocks noChangeAspect="1"/>
          </p:cNvPicPr>
          <p:nvPr/>
        </p:nvPicPr>
        <p:blipFill>
          <a:blip r:embed="rId3"/>
          <a:stretch>
            <a:fillRect/>
          </a:stretch>
        </p:blipFill>
        <p:spPr>
          <a:xfrm>
            <a:off x="726471" y="2273009"/>
            <a:ext cx="9383434" cy="2686425"/>
          </a:xfrm>
          <a:prstGeom prst="rect">
            <a:avLst/>
          </a:prstGeom>
        </p:spPr>
      </p:pic>
    </p:spTree>
    <p:extLst>
      <p:ext uri="{BB962C8B-B14F-4D97-AF65-F5344CB8AC3E}">
        <p14:creationId xmlns:p14="http://schemas.microsoft.com/office/powerpoint/2010/main" val="365469866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42F603-3E3D-4E61-C2B8-6167C3476AFC}"/>
            </a:ext>
          </a:extLst>
        </p:cNvPr>
        <p:cNvGrpSpPr/>
        <p:nvPr/>
      </p:nvGrpSpPr>
      <p:grpSpPr>
        <a:xfrm>
          <a:off x="0" y="0"/>
          <a:ext cx="0" cy="0"/>
          <a:chOff x="0" y="0"/>
          <a:chExt cx="0" cy="0"/>
        </a:xfrm>
      </p:grpSpPr>
      <p:sp>
        <p:nvSpPr>
          <p:cNvPr id="8" name="object 2">
            <a:extLst>
              <a:ext uri="{FF2B5EF4-FFF2-40B4-BE49-F238E27FC236}">
                <a16:creationId xmlns:a16="http://schemas.microsoft.com/office/drawing/2014/main" id="{9143CF62-2844-84BD-4BCE-6AB8DAD57938}"/>
              </a:ext>
            </a:extLst>
          </p:cNvPr>
          <p:cNvSpPr txBox="1">
            <a:spLocks/>
          </p:cNvSpPr>
          <p:nvPr/>
        </p:nvSpPr>
        <p:spPr>
          <a:xfrm>
            <a:off x="726471" y="427119"/>
            <a:ext cx="6927837" cy="385820"/>
          </a:xfrm>
          <a:prstGeom prst="rect">
            <a:avLst/>
          </a:prstGeom>
          <a:solidFill>
            <a:srgbClr val="FD001F"/>
          </a:solidFill>
        </p:spPr>
        <p:txBody>
          <a:bodyPr vert="horz" wrap="square" lIns="0" tIns="16329" rIns="0" bIns="0" rtlCol="0">
            <a:spAutoFit/>
          </a:bodyPr>
          <a:lstStyle>
            <a:lvl1pPr>
              <a:defRPr sz="1800" b="0" i="1">
                <a:solidFill>
                  <a:srgbClr val="FD001F"/>
                </a:solidFill>
                <a:latin typeface="Calibri"/>
                <a:ea typeface="+mj-ea"/>
                <a:cs typeface="Calibri"/>
              </a:defRPr>
            </a:lvl1pPr>
          </a:lstStyle>
          <a:p>
            <a:pPr marL="22043" defTabSz="914400" hangingPunct="1">
              <a:lnSpc>
                <a:spcPct val="100000"/>
              </a:lnSpc>
              <a:spcBef>
                <a:spcPts val="129"/>
              </a:spcBef>
            </a:pPr>
            <a:r>
              <a:rPr lang="en-US" sz="2400" b="1" dirty="0">
                <a:solidFill>
                  <a:schemeClr val="bg1"/>
                </a:solidFill>
              </a:rPr>
              <a:t>3. Modèle de demande de transport en quatre étapes</a:t>
            </a:r>
          </a:p>
        </p:txBody>
      </p:sp>
      <p:sp>
        <p:nvSpPr>
          <p:cNvPr id="2" name="object 3">
            <a:extLst>
              <a:ext uri="{FF2B5EF4-FFF2-40B4-BE49-F238E27FC236}">
                <a16:creationId xmlns:a16="http://schemas.microsoft.com/office/drawing/2014/main" id="{B663D869-2E82-22C9-93E4-1D1D80B011CD}"/>
              </a:ext>
            </a:extLst>
          </p:cNvPr>
          <p:cNvSpPr txBox="1"/>
          <p:nvPr/>
        </p:nvSpPr>
        <p:spPr>
          <a:xfrm>
            <a:off x="733424" y="1025080"/>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 </a:t>
            </a:r>
          </a:p>
        </p:txBody>
      </p:sp>
      <p:sp>
        <p:nvSpPr>
          <p:cNvPr id="6" name="object 3">
            <a:extLst>
              <a:ext uri="{FF2B5EF4-FFF2-40B4-BE49-F238E27FC236}">
                <a16:creationId xmlns:a16="http://schemas.microsoft.com/office/drawing/2014/main" id="{C446C395-1144-FE87-07D4-103CB848B536}"/>
              </a:ext>
            </a:extLst>
          </p:cNvPr>
          <p:cNvSpPr txBox="1"/>
          <p:nvPr/>
        </p:nvSpPr>
        <p:spPr>
          <a:xfrm>
            <a:off x="747708" y="1639498"/>
            <a:ext cx="10725152" cy="570486"/>
          </a:xfrm>
          <a:prstGeom prst="rect">
            <a:avLst/>
          </a:prstGeom>
        </p:spPr>
        <p:txBody>
          <a:bodyPr vert="horz" wrap="square" lIns="0" tIns="16329" rIns="0" bIns="0" rtlCol="0">
            <a:spAutoFit/>
          </a:bodyPr>
          <a:lstStyle/>
          <a:p>
            <a:pPr lvl="0" defTabSz="914400" hangingPunct="1">
              <a:lnSpc>
                <a:spcPct val="100000"/>
              </a:lnSpc>
              <a:spcBef>
                <a:spcPts val="0"/>
              </a:spcBef>
              <a:tabLst>
                <a:tab pos="361950" algn="l"/>
              </a:tabLst>
              <a:defRPr/>
            </a:pPr>
            <a:r>
              <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Utilisez l'algorithme de Dijkstra pour calculer les chemins les plus courts sur le réseau et attribuer les trajets aux itinéraires en fonction du temps de trajet minimum.</a:t>
            </a:r>
          </a:p>
        </p:txBody>
      </p:sp>
      <p:sp>
        <p:nvSpPr>
          <p:cNvPr id="7" name="object 3">
            <a:extLst>
              <a:ext uri="{FF2B5EF4-FFF2-40B4-BE49-F238E27FC236}">
                <a16:creationId xmlns:a16="http://schemas.microsoft.com/office/drawing/2014/main" id="{DD619CA5-088C-7270-AE9F-156030E8E9CF}"/>
              </a:ext>
            </a:extLst>
          </p:cNvPr>
          <p:cNvSpPr txBox="1"/>
          <p:nvPr/>
        </p:nvSpPr>
        <p:spPr>
          <a:xfrm>
            <a:off x="733424" y="802343"/>
            <a:ext cx="10725152" cy="380691"/>
          </a:xfrm>
          <a:prstGeom prst="rect">
            <a:avLst/>
          </a:prstGeom>
        </p:spPr>
        <p:txBody>
          <a:bodyPr vert="horz" wrap="square" lIns="0" tIns="16329" rIns="0" bIns="0" rtlCol="0">
            <a:spAutoFit/>
          </a:bodyPr>
          <a:lstStyle/>
          <a:p>
            <a:pPr lvl="0" defTabSz="914400" hangingPunct="1">
              <a:lnSpc>
                <a:spcPct val="150000"/>
              </a:lnSpc>
              <a:spcBef>
                <a:spcPts val="0"/>
              </a:spcBef>
              <a:tabLst>
                <a:tab pos="361950" algn="l"/>
              </a:tabLst>
              <a:defRPr/>
            </a:pPr>
            <a:r>
              <a:rPr lang="en-GB" sz="1800" b="1" kern="1200" dirty="0">
                <a:solidFill>
                  <a:srgbClr val="000000">
                    <a:lumMod val="75000"/>
                    <a:lumOff val="25000"/>
                  </a:srgbClr>
                </a:solidFill>
                <a:latin typeface="Arial" panose="020B0604020202020204" pitchFamily="34" charset="0"/>
                <a:cs typeface="Arial" panose="020B0604020202020204" pitchFamily="34" charset="0"/>
              </a:rPr>
              <a:t>Étape 7 : Mettre en œuvre l'attribution des itinéraires en calculant les chemins les plus courts (algorithme de Dijkstra).</a:t>
            </a:r>
          </a:p>
        </p:txBody>
      </p:sp>
      <p:pic>
        <p:nvPicPr>
          <p:cNvPr id="10" name="Picture 9">
            <a:extLst>
              <a:ext uri="{FF2B5EF4-FFF2-40B4-BE49-F238E27FC236}">
                <a16:creationId xmlns:a16="http://schemas.microsoft.com/office/drawing/2014/main" id="{B11C484D-CF63-B06C-CC45-2AA773F6A2C7}"/>
              </a:ext>
            </a:extLst>
          </p:cNvPr>
          <p:cNvPicPr>
            <a:picLocks noChangeAspect="1"/>
          </p:cNvPicPr>
          <p:nvPr/>
        </p:nvPicPr>
        <p:blipFill>
          <a:blip r:embed="rId3"/>
          <a:stretch>
            <a:fillRect/>
          </a:stretch>
        </p:blipFill>
        <p:spPr>
          <a:xfrm>
            <a:off x="7833445" y="2281963"/>
            <a:ext cx="3639415" cy="3550957"/>
          </a:xfrm>
          <a:prstGeom prst="rect">
            <a:avLst/>
          </a:prstGeom>
        </p:spPr>
      </p:pic>
      <p:pic>
        <p:nvPicPr>
          <p:cNvPr id="12" name="Picture 11">
            <a:extLst>
              <a:ext uri="{FF2B5EF4-FFF2-40B4-BE49-F238E27FC236}">
                <a16:creationId xmlns:a16="http://schemas.microsoft.com/office/drawing/2014/main" id="{122950E3-6551-1A25-C3C4-4EFE27EF9FE3}"/>
              </a:ext>
            </a:extLst>
          </p:cNvPr>
          <p:cNvPicPr>
            <a:picLocks noChangeAspect="1"/>
          </p:cNvPicPr>
          <p:nvPr/>
        </p:nvPicPr>
        <p:blipFill>
          <a:blip r:embed="rId4"/>
          <a:stretch>
            <a:fillRect/>
          </a:stretch>
        </p:blipFill>
        <p:spPr>
          <a:xfrm>
            <a:off x="719140" y="2273009"/>
            <a:ext cx="6935168" cy="3505689"/>
          </a:xfrm>
          <a:prstGeom prst="rect">
            <a:avLst/>
          </a:prstGeom>
        </p:spPr>
      </p:pic>
    </p:spTree>
    <p:extLst>
      <p:ext uri="{BB962C8B-B14F-4D97-AF65-F5344CB8AC3E}">
        <p14:creationId xmlns:p14="http://schemas.microsoft.com/office/powerpoint/2010/main" val="415884053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05F7D4-A22F-F4E6-31B6-507732D5F884}"/>
            </a:ext>
          </a:extLst>
        </p:cNvPr>
        <p:cNvGrpSpPr/>
        <p:nvPr/>
      </p:nvGrpSpPr>
      <p:grpSpPr>
        <a:xfrm>
          <a:off x="0" y="0"/>
          <a:ext cx="0" cy="0"/>
          <a:chOff x="0" y="0"/>
          <a:chExt cx="0" cy="0"/>
        </a:xfrm>
      </p:grpSpPr>
      <p:sp>
        <p:nvSpPr>
          <p:cNvPr id="8" name="object 2">
            <a:extLst>
              <a:ext uri="{FF2B5EF4-FFF2-40B4-BE49-F238E27FC236}">
                <a16:creationId xmlns:a16="http://schemas.microsoft.com/office/drawing/2014/main" id="{640273C5-9176-BD19-5554-01D866C20C10}"/>
              </a:ext>
            </a:extLst>
          </p:cNvPr>
          <p:cNvSpPr txBox="1">
            <a:spLocks/>
          </p:cNvSpPr>
          <p:nvPr/>
        </p:nvSpPr>
        <p:spPr>
          <a:xfrm>
            <a:off x="726471" y="427119"/>
            <a:ext cx="6858360" cy="385820"/>
          </a:xfrm>
          <a:prstGeom prst="rect">
            <a:avLst/>
          </a:prstGeom>
          <a:solidFill>
            <a:srgbClr val="FD001F"/>
          </a:solidFill>
        </p:spPr>
        <p:txBody>
          <a:bodyPr vert="horz" wrap="square" lIns="0" tIns="16329" rIns="0" bIns="0" rtlCol="0">
            <a:spAutoFit/>
          </a:bodyPr>
          <a:lstStyle>
            <a:lvl1pPr>
              <a:defRPr sz="1800" b="0" i="1">
                <a:solidFill>
                  <a:srgbClr val="FD001F"/>
                </a:solidFill>
                <a:latin typeface="Calibri"/>
                <a:ea typeface="+mj-ea"/>
                <a:cs typeface="Calibri"/>
              </a:defRPr>
            </a:lvl1pPr>
          </a:lstStyle>
          <a:p>
            <a:pPr marL="22043" defTabSz="914400" hangingPunct="1">
              <a:lnSpc>
                <a:spcPct val="100000"/>
              </a:lnSpc>
              <a:spcBef>
                <a:spcPts val="129"/>
              </a:spcBef>
            </a:pPr>
            <a:r>
              <a:rPr lang="en-US" sz="2400" b="1" dirty="0">
                <a:solidFill>
                  <a:schemeClr val="bg1"/>
                </a:solidFill>
              </a:rPr>
              <a:t>3. Modèle de demande de transport en quatre étapes</a:t>
            </a:r>
          </a:p>
        </p:txBody>
      </p:sp>
      <p:sp>
        <p:nvSpPr>
          <p:cNvPr id="2" name="object 3">
            <a:extLst>
              <a:ext uri="{FF2B5EF4-FFF2-40B4-BE49-F238E27FC236}">
                <a16:creationId xmlns:a16="http://schemas.microsoft.com/office/drawing/2014/main" id="{F2D1C7C9-0D44-8DD1-7992-6C8E409BE2C3}"/>
              </a:ext>
            </a:extLst>
          </p:cNvPr>
          <p:cNvSpPr txBox="1"/>
          <p:nvPr/>
        </p:nvSpPr>
        <p:spPr>
          <a:xfrm>
            <a:off x="733424" y="1025080"/>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 </a:t>
            </a:r>
          </a:p>
        </p:txBody>
      </p:sp>
      <p:sp>
        <p:nvSpPr>
          <p:cNvPr id="6" name="object 3">
            <a:extLst>
              <a:ext uri="{FF2B5EF4-FFF2-40B4-BE49-F238E27FC236}">
                <a16:creationId xmlns:a16="http://schemas.microsoft.com/office/drawing/2014/main" id="{5CA3118F-B93E-64A7-66AC-935AAB47B46C}"/>
              </a:ext>
            </a:extLst>
          </p:cNvPr>
          <p:cNvSpPr txBox="1"/>
          <p:nvPr/>
        </p:nvSpPr>
        <p:spPr>
          <a:xfrm>
            <a:off x="747708" y="1451930"/>
            <a:ext cx="10725152" cy="570486"/>
          </a:xfrm>
          <a:prstGeom prst="rect">
            <a:avLst/>
          </a:prstGeom>
        </p:spPr>
        <p:txBody>
          <a:bodyPr vert="horz" wrap="square" lIns="0" tIns="16329" rIns="0" bIns="0" rtlCol="0">
            <a:spAutoFit/>
          </a:bodyPr>
          <a:lstStyle/>
          <a:p>
            <a:pPr lvl="0" defTabSz="914400" hangingPunct="1">
              <a:lnSpc>
                <a:spcPct val="100000"/>
              </a:lnSpc>
              <a:spcBef>
                <a:spcPts val="0"/>
              </a:spcBef>
              <a:tabLst>
                <a:tab pos="361950" algn="l"/>
              </a:tabLst>
              <a:defRPr/>
            </a:pPr>
            <a:r>
              <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Créez des graphiques et des visualisations pour comparer les résultats de la distribution, du choix du mode de transport et de l'attribution des itinéraires afin d'obtenir une interprétation plus claire.</a:t>
            </a:r>
          </a:p>
        </p:txBody>
      </p:sp>
      <p:sp>
        <p:nvSpPr>
          <p:cNvPr id="7" name="object 3">
            <a:extLst>
              <a:ext uri="{FF2B5EF4-FFF2-40B4-BE49-F238E27FC236}">
                <a16:creationId xmlns:a16="http://schemas.microsoft.com/office/drawing/2014/main" id="{62198A64-DCFE-9C4A-CB83-00B671B31327}"/>
              </a:ext>
            </a:extLst>
          </p:cNvPr>
          <p:cNvSpPr txBox="1"/>
          <p:nvPr/>
        </p:nvSpPr>
        <p:spPr>
          <a:xfrm>
            <a:off x="733424" y="966465"/>
            <a:ext cx="10725152" cy="380691"/>
          </a:xfrm>
          <a:prstGeom prst="rect">
            <a:avLst/>
          </a:prstGeom>
        </p:spPr>
        <p:txBody>
          <a:bodyPr vert="horz" wrap="square" lIns="0" tIns="16329" rIns="0" bIns="0" rtlCol="0">
            <a:spAutoFit/>
          </a:bodyPr>
          <a:lstStyle/>
          <a:p>
            <a:pPr lvl="0" defTabSz="914400" hangingPunct="1">
              <a:lnSpc>
                <a:spcPct val="150000"/>
              </a:lnSpc>
              <a:spcBef>
                <a:spcPts val="0"/>
              </a:spcBef>
              <a:tabLst>
                <a:tab pos="361950" algn="l"/>
              </a:tabLst>
              <a:defRPr/>
            </a:pPr>
            <a:r>
              <a:rPr lang="en-GB" sz="1800" b="1" kern="1200" dirty="0">
                <a:solidFill>
                  <a:srgbClr val="000000">
                    <a:lumMod val="75000"/>
                    <a:lumOff val="25000"/>
                  </a:srgbClr>
                </a:solidFill>
                <a:latin typeface="Arial" panose="020B0604020202020204" pitchFamily="34" charset="0"/>
                <a:cs typeface="Arial" panose="020B0604020202020204" pitchFamily="34" charset="0"/>
              </a:rPr>
              <a:t>Étape 8 : Visualisez et interprétez tous les résultats du modèle.</a:t>
            </a:r>
          </a:p>
        </p:txBody>
      </p:sp>
      <p:pic>
        <p:nvPicPr>
          <p:cNvPr id="1026" name="Picture 2">
            <a:extLst>
              <a:ext uri="{FF2B5EF4-FFF2-40B4-BE49-F238E27FC236}">
                <a16:creationId xmlns:a16="http://schemas.microsoft.com/office/drawing/2014/main" id="{5162744E-3053-B7E7-CEF2-F714D271D7D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9140" y="2081031"/>
            <a:ext cx="4905375" cy="4143375"/>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12614E69-5AE0-4060-52C8-A8CCC297BBC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364941" y="2091769"/>
            <a:ext cx="5201771" cy="418436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0598136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2F8097-9989-005C-53B5-224E5DCA42EE}"/>
            </a:ext>
          </a:extLst>
        </p:cNvPr>
        <p:cNvGrpSpPr/>
        <p:nvPr/>
      </p:nvGrpSpPr>
      <p:grpSpPr>
        <a:xfrm>
          <a:off x="0" y="0"/>
          <a:ext cx="0" cy="0"/>
          <a:chOff x="0" y="0"/>
          <a:chExt cx="0" cy="0"/>
        </a:xfrm>
      </p:grpSpPr>
      <p:sp>
        <p:nvSpPr>
          <p:cNvPr id="8" name="object 2">
            <a:extLst>
              <a:ext uri="{FF2B5EF4-FFF2-40B4-BE49-F238E27FC236}">
                <a16:creationId xmlns:a16="http://schemas.microsoft.com/office/drawing/2014/main" id="{8F05DD02-FFDB-5FBA-001C-5FE9AC3BE1CD}"/>
              </a:ext>
            </a:extLst>
          </p:cNvPr>
          <p:cNvSpPr txBox="1">
            <a:spLocks/>
          </p:cNvSpPr>
          <p:nvPr/>
        </p:nvSpPr>
        <p:spPr>
          <a:xfrm>
            <a:off x="726471" y="427119"/>
            <a:ext cx="6952144" cy="385820"/>
          </a:xfrm>
          <a:prstGeom prst="rect">
            <a:avLst/>
          </a:prstGeom>
          <a:solidFill>
            <a:srgbClr val="FD001F"/>
          </a:solidFill>
        </p:spPr>
        <p:txBody>
          <a:bodyPr vert="horz" wrap="square" lIns="0" tIns="16329" rIns="0" bIns="0" rtlCol="0">
            <a:spAutoFit/>
          </a:bodyPr>
          <a:lstStyle>
            <a:lvl1pPr>
              <a:defRPr sz="1800" b="0" i="1">
                <a:solidFill>
                  <a:srgbClr val="FD001F"/>
                </a:solidFill>
                <a:latin typeface="Calibri"/>
                <a:ea typeface="+mj-ea"/>
                <a:cs typeface="Calibri"/>
              </a:defRPr>
            </a:lvl1pPr>
          </a:lstStyle>
          <a:p>
            <a:pPr marL="22043" defTabSz="914400" hangingPunct="1">
              <a:lnSpc>
                <a:spcPct val="100000"/>
              </a:lnSpc>
              <a:spcBef>
                <a:spcPts val="129"/>
              </a:spcBef>
            </a:pPr>
            <a:r>
              <a:rPr lang="en-US" sz="2400" b="1" dirty="0">
                <a:solidFill>
                  <a:schemeClr val="bg1"/>
                </a:solidFill>
              </a:rPr>
              <a:t>3. Modèle de demande de transport en quatre étapes</a:t>
            </a:r>
          </a:p>
        </p:txBody>
      </p:sp>
      <p:sp>
        <p:nvSpPr>
          <p:cNvPr id="2" name="object 3">
            <a:extLst>
              <a:ext uri="{FF2B5EF4-FFF2-40B4-BE49-F238E27FC236}">
                <a16:creationId xmlns:a16="http://schemas.microsoft.com/office/drawing/2014/main" id="{C4D413D3-1828-9D95-CB00-578126107A23}"/>
              </a:ext>
            </a:extLst>
          </p:cNvPr>
          <p:cNvSpPr txBox="1"/>
          <p:nvPr/>
        </p:nvSpPr>
        <p:spPr>
          <a:xfrm>
            <a:off x="733424" y="1025080"/>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 </a:t>
            </a:r>
          </a:p>
        </p:txBody>
      </p:sp>
      <p:sp>
        <p:nvSpPr>
          <p:cNvPr id="6" name="object 3">
            <a:extLst>
              <a:ext uri="{FF2B5EF4-FFF2-40B4-BE49-F238E27FC236}">
                <a16:creationId xmlns:a16="http://schemas.microsoft.com/office/drawing/2014/main" id="{96C6E045-63EC-03EA-A1B8-78846DA38943}"/>
              </a:ext>
            </a:extLst>
          </p:cNvPr>
          <p:cNvSpPr txBox="1"/>
          <p:nvPr/>
        </p:nvSpPr>
        <p:spPr>
          <a:xfrm>
            <a:off x="747708" y="1510545"/>
            <a:ext cx="10725152" cy="293487"/>
          </a:xfrm>
          <a:prstGeom prst="rect">
            <a:avLst/>
          </a:prstGeom>
        </p:spPr>
        <p:txBody>
          <a:bodyPr vert="horz" wrap="square" lIns="0" tIns="16329" rIns="0" bIns="0" rtlCol="0">
            <a:spAutoFit/>
          </a:bodyPr>
          <a:lstStyle/>
          <a:p>
            <a:pPr lvl="0" defTabSz="914400" hangingPunct="1">
              <a:lnSpc>
                <a:spcPct val="100000"/>
              </a:lnSpc>
              <a:spcBef>
                <a:spcPts val="0"/>
              </a:spcBef>
              <a:tabLst>
                <a:tab pos="361950" algn="l"/>
              </a:tabLst>
              <a:defRPr/>
            </a:pPr>
            <a:r>
              <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 </a:t>
            </a:r>
          </a:p>
        </p:txBody>
      </p:sp>
      <p:sp>
        <p:nvSpPr>
          <p:cNvPr id="7" name="object 3">
            <a:extLst>
              <a:ext uri="{FF2B5EF4-FFF2-40B4-BE49-F238E27FC236}">
                <a16:creationId xmlns:a16="http://schemas.microsoft.com/office/drawing/2014/main" id="{C9F74438-157F-FEF2-026F-E1372FE11F1B}"/>
              </a:ext>
            </a:extLst>
          </p:cNvPr>
          <p:cNvSpPr txBox="1"/>
          <p:nvPr/>
        </p:nvSpPr>
        <p:spPr>
          <a:xfrm>
            <a:off x="733424" y="1025080"/>
            <a:ext cx="10725152" cy="380691"/>
          </a:xfrm>
          <a:prstGeom prst="rect">
            <a:avLst/>
          </a:prstGeom>
        </p:spPr>
        <p:txBody>
          <a:bodyPr vert="horz" wrap="square" lIns="0" tIns="16329" rIns="0" bIns="0" rtlCol="0">
            <a:spAutoFit/>
          </a:bodyPr>
          <a:lstStyle/>
          <a:p>
            <a:pPr lvl="0" defTabSz="914400" hangingPunct="1">
              <a:lnSpc>
                <a:spcPct val="150000"/>
              </a:lnSpc>
              <a:spcBef>
                <a:spcPts val="0"/>
              </a:spcBef>
              <a:tabLst>
                <a:tab pos="361950" algn="l"/>
              </a:tabLst>
              <a:defRPr/>
            </a:pPr>
            <a:r>
              <a:rPr lang="en-GB" sz="1800" b="1" kern="1200" dirty="0">
                <a:solidFill>
                  <a:srgbClr val="000000">
                    <a:lumMod val="75000"/>
                    <a:lumOff val="25000"/>
                  </a:srgbClr>
                </a:solidFill>
                <a:latin typeface="Arial" panose="020B0604020202020204" pitchFamily="34" charset="0"/>
                <a:cs typeface="Arial" panose="020B0604020202020204" pitchFamily="34" charset="0"/>
              </a:rPr>
              <a:t> </a:t>
            </a:r>
          </a:p>
        </p:txBody>
      </p:sp>
      <p:pic>
        <p:nvPicPr>
          <p:cNvPr id="2050" name="Picture 2">
            <a:extLst>
              <a:ext uri="{FF2B5EF4-FFF2-40B4-BE49-F238E27FC236}">
                <a16:creationId xmlns:a16="http://schemas.microsoft.com/office/drawing/2014/main" id="{DD80FDF3-67B5-B12D-1BA5-03768BC39EF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4316" y="1437459"/>
            <a:ext cx="5362574" cy="3299560"/>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a:extLst>
              <a:ext uri="{FF2B5EF4-FFF2-40B4-BE49-F238E27FC236}">
                <a16:creationId xmlns:a16="http://schemas.microsoft.com/office/drawing/2014/main" id="{38720E8F-1EC2-1C9A-8ECD-F74D72103E5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96000" y="1437458"/>
            <a:ext cx="5362575" cy="329956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1033694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p:nvPr/>
        </p:nvSpPr>
        <p:spPr>
          <a:xfrm>
            <a:off x="726282" y="1025080"/>
            <a:ext cx="10726092" cy="4217639"/>
          </a:xfrm>
          <a:prstGeom prst="rect">
            <a:avLst/>
          </a:prstGeom>
        </p:spPr>
        <p:txBody>
          <a:bodyPr vert="horz" wrap="square" lIns="0" tIns="16329" rIns="0" bIns="0" rtlCol="0">
            <a:spAutoFit/>
          </a:bodyPr>
          <a:lstStyle/>
          <a:p>
            <a:pPr marL="16328" defTabSz="1175644" hangingPunct="1">
              <a:lnSpc>
                <a:spcPct val="100000"/>
              </a:lnSpc>
              <a:spcBef>
                <a:spcPts val="500"/>
              </a:spcBef>
              <a:tabLst>
                <a:tab pos="10080000" algn="r"/>
                <a:tab pos="10440000" algn="r"/>
              </a:tabLst>
            </a:pPr>
            <a:r>
              <a:rPr lang="en-GB" sz="1400" b="1" dirty="0">
                <a:solidFill>
                  <a:sysClr val="windowText" lastClr="000000"/>
                </a:solidFill>
                <a:latin typeface="Arial"/>
                <a:cs typeface="Arial"/>
              </a:rPr>
              <a:t>Section 1 : Présentation du laboratoire et outils </a:t>
            </a:r>
            <a:r>
              <a:rPr lang="en-GB" sz="1400" b="1" dirty="0" err="1">
                <a:solidFill>
                  <a:sysClr val="windowText" lastClr="000000"/>
                </a:solidFill>
                <a:latin typeface="Arial"/>
                <a:cs typeface="Arial"/>
              </a:rPr>
              <a:t>requis</a:t>
            </a:r>
            <a:r>
              <a:rPr lang="en-GB" sz="1400" b="1" dirty="0">
                <a:solidFill>
                  <a:sysClr val="windowText" lastClr="000000"/>
                </a:solidFill>
                <a:latin typeface="Arial"/>
                <a:cs typeface="Arial"/>
              </a:rPr>
              <a:t>     ……………….………………………………………………………..	4</a:t>
            </a:r>
          </a:p>
          <a:p>
            <a:pPr marL="141288" marR="7348" defTabSz="1175644" hangingPunct="1">
              <a:lnSpc>
                <a:spcPct val="100000"/>
              </a:lnSpc>
              <a:spcBef>
                <a:spcPts val="300"/>
              </a:spcBef>
              <a:tabLst>
                <a:tab pos="10080000" algn="r"/>
                <a:tab pos="10440000" algn="r"/>
              </a:tabLst>
            </a:pPr>
            <a:r>
              <a:rPr lang="en-GB" sz="1400" spc="64" dirty="0">
                <a:solidFill>
                  <a:sysClr val="windowText" lastClr="000000"/>
                </a:solidFill>
                <a:latin typeface="Arial"/>
                <a:cs typeface="Arial"/>
              </a:rPr>
              <a:t>1.1 </a:t>
            </a:r>
            <a:r>
              <a:rPr lang="en-GB" sz="1400" spc="64" dirty="0" err="1">
                <a:solidFill>
                  <a:sysClr val="windowText" lastClr="000000"/>
                </a:solidFill>
                <a:latin typeface="Arial"/>
                <a:cs typeface="Arial"/>
              </a:rPr>
              <a:t>Objectifs</a:t>
            </a:r>
            <a:r>
              <a:rPr lang="en-GB" sz="1400" spc="64" dirty="0">
                <a:solidFill>
                  <a:sysClr val="windowText" lastClr="000000"/>
                </a:solidFill>
                <a:latin typeface="Arial"/>
                <a:cs typeface="Arial"/>
              </a:rPr>
              <a:t>     …….………………………………………………………………………………………………………………	5</a:t>
            </a:r>
            <a:endParaRPr lang="en-GB" sz="1400" b="1" dirty="0">
              <a:solidFill>
                <a:sysClr val="windowText" lastClr="000000"/>
              </a:solidFill>
              <a:latin typeface="Arial"/>
              <a:cs typeface="Arial"/>
            </a:endParaRPr>
          </a:p>
          <a:p>
            <a:pPr marL="141288" marR="7348" defTabSz="1175644" hangingPunct="1">
              <a:lnSpc>
                <a:spcPct val="100000"/>
              </a:lnSpc>
              <a:spcBef>
                <a:spcPts val="300"/>
              </a:spcBef>
              <a:tabLst>
                <a:tab pos="10080000" algn="r"/>
                <a:tab pos="10440000" algn="r"/>
              </a:tabLst>
            </a:pPr>
            <a:r>
              <a:rPr lang="en-GB" sz="1400" spc="64" dirty="0">
                <a:solidFill>
                  <a:sysClr val="windowText" lastClr="000000"/>
                </a:solidFill>
                <a:latin typeface="Arial"/>
                <a:cs typeface="Arial"/>
              </a:rPr>
              <a:t>1.2 Activités du laboratoire et répartition du temps     ...…….……………………………………………………………..	6</a:t>
            </a:r>
          </a:p>
          <a:p>
            <a:pPr marL="141288" marR="7348" defTabSz="1175644" hangingPunct="1">
              <a:lnSpc>
                <a:spcPct val="100000"/>
              </a:lnSpc>
              <a:spcBef>
                <a:spcPts val="300"/>
              </a:spcBef>
              <a:tabLst>
                <a:tab pos="10080000" algn="r"/>
                <a:tab pos="10440000" algn="r"/>
              </a:tabLst>
            </a:pPr>
            <a:r>
              <a:rPr lang="en-GB" sz="1400" spc="64" dirty="0">
                <a:solidFill>
                  <a:sysClr val="windowText" lastClr="000000"/>
                </a:solidFill>
                <a:latin typeface="Arial"/>
                <a:cs typeface="Arial"/>
              </a:rPr>
              <a:t>1.3 Outils utilisés dans ce </a:t>
            </a:r>
            <a:r>
              <a:rPr lang="en-GB" sz="1400" spc="64" dirty="0" err="1">
                <a:solidFill>
                  <a:sysClr val="windowText" lastClr="000000"/>
                </a:solidFill>
                <a:latin typeface="Arial"/>
                <a:cs typeface="Arial"/>
              </a:rPr>
              <a:t>laboratoire</a:t>
            </a:r>
            <a:r>
              <a:rPr lang="en-GB" sz="1400" spc="64" dirty="0">
                <a:solidFill>
                  <a:sysClr val="windowText" lastClr="000000"/>
                </a:solidFill>
                <a:latin typeface="Arial"/>
                <a:cs typeface="Arial"/>
              </a:rPr>
              <a:t>     …………………….………………………………………………………………..	7</a:t>
            </a:r>
          </a:p>
          <a:p>
            <a:pPr marL="141288" marR="7348" defTabSz="1175644" hangingPunct="1">
              <a:lnSpc>
                <a:spcPct val="100000"/>
              </a:lnSpc>
              <a:spcBef>
                <a:spcPts val="300"/>
              </a:spcBef>
              <a:tabLst>
                <a:tab pos="10080000" algn="r"/>
                <a:tab pos="10440000" algn="r"/>
              </a:tabLst>
            </a:pPr>
            <a:endParaRPr lang="en-GB" sz="1400" b="1" dirty="0">
              <a:solidFill>
                <a:sysClr val="windowText" lastClr="000000"/>
              </a:solidFill>
              <a:latin typeface="Arial"/>
              <a:cs typeface="Arial"/>
            </a:endParaRPr>
          </a:p>
          <a:p>
            <a:pPr marL="16328" lvl="0" defTabSz="1175644" hangingPunct="1">
              <a:lnSpc>
                <a:spcPct val="100000"/>
              </a:lnSpc>
              <a:spcBef>
                <a:spcPts val="129"/>
              </a:spcBef>
              <a:tabLst>
                <a:tab pos="10080000" algn="r"/>
                <a:tab pos="10440000" algn="r"/>
              </a:tabLst>
              <a:defRPr/>
            </a:pPr>
            <a:r>
              <a:rPr lang="en-GB" sz="1400" b="1" dirty="0">
                <a:solidFill>
                  <a:sysClr val="windowText" lastClr="000000"/>
                </a:solidFill>
                <a:latin typeface="Arial"/>
                <a:cs typeface="Arial"/>
              </a:rPr>
              <a:t>Section 2 : </a:t>
            </a:r>
            <a:r>
              <a:rPr kumimoji="0" lang="en-US" sz="1400" b="1" i="0" u="none" strike="noStrike" kern="0" cap="none" spc="0" normalizeH="0" baseline="0" noProof="0" dirty="0">
                <a:ln>
                  <a:noFill/>
                </a:ln>
                <a:solidFill>
                  <a:sysClr val="windowText" lastClr="000000"/>
                </a:solidFill>
                <a:effectLst/>
                <a:uLnTx/>
                <a:uFillTx/>
                <a:latin typeface="Arial"/>
                <a:ea typeface="+mn-ea"/>
                <a:cs typeface="Arial"/>
                <a:sym typeface="Helvetica Neue"/>
              </a:rPr>
              <a:t>Introduction à la prévision de la demande de transport    ……………….…………………………………………	</a:t>
            </a:r>
            <a:r>
              <a:rPr kumimoji="0" lang="en-US" sz="1400" b="1" i="0" u="none" strike="noStrike" kern="0" cap="none" spc="-13" normalizeH="0" baseline="0" noProof="0" dirty="0">
                <a:ln>
                  <a:noFill/>
                </a:ln>
                <a:solidFill>
                  <a:sysClr val="windowText" lastClr="000000"/>
                </a:solidFill>
                <a:effectLst/>
                <a:uLnTx/>
                <a:uFillTx/>
                <a:latin typeface="Arial"/>
                <a:ea typeface="+mn-ea"/>
                <a:cs typeface="Arial"/>
                <a:sym typeface="Helvetica Neue"/>
              </a:rPr>
              <a:t>9</a:t>
            </a:r>
            <a:endParaRPr kumimoji="0" lang="en-US" sz="1400" b="1" i="0" u="none" strike="noStrike" kern="0" cap="none" spc="0" normalizeH="0" baseline="0" noProof="0" dirty="0">
              <a:ln>
                <a:noFill/>
              </a:ln>
              <a:solidFill>
                <a:sysClr val="windowText" lastClr="000000"/>
              </a:solidFill>
              <a:effectLst/>
              <a:uLnTx/>
              <a:uFillTx/>
              <a:latin typeface="Arial"/>
              <a:ea typeface="+mn-ea"/>
              <a:cs typeface="Arial"/>
              <a:sym typeface="Helvetica Neue"/>
            </a:endParaRPr>
          </a:p>
          <a:p>
            <a:pPr marL="141288" marR="7348" lvl="0" defTabSz="1175644" hangingPunct="1">
              <a:lnSpc>
                <a:spcPct val="100000"/>
              </a:lnSpc>
              <a:spcBef>
                <a:spcPts val="300"/>
              </a:spcBef>
              <a:tabLst>
                <a:tab pos="10080000" algn="r"/>
                <a:tab pos="10440000" algn="r"/>
              </a:tabLst>
              <a:defRPr/>
            </a:pPr>
            <a:r>
              <a:rPr kumimoji="0" lang="en-US" sz="1400" i="0" u="none" strike="noStrike" kern="0" cap="none" spc="64" normalizeH="0" baseline="0" noProof="0" dirty="0">
                <a:ln>
                  <a:noFill/>
                </a:ln>
                <a:solidFill>
                  <a:sysClr val="windowText" lastClr="000000"/>
                </a:solidFill>
                <a:effectLst/>
                <a:uLnTx/>
                <a:uFillTx/>
                <a:latin typeface="Arial"/>
                <a:ea typeface="+mn-ea"/>
                <a:cs typeface="Arial"/>
                <a:sym typeface="Helvetica Neue"/>
              </a:rPr>
              <a:t>2.1 Qu'est-ce que la prévision de la demande de transport ? </a:t>
            </a:r>
            <a:r>
              <a:rPr lang="en-US" sz="1400" dirty="0">
                <a:solidFill>
                  <a:sysClr val="windowText" lastClr="000000"/>
                </a:solidFill>
                <a:latin typeface="Arial"/>
                <a:cs typeface="Arial"/>
              </a:rPr>
              <a:t>    ………………………….…………………………………	</a:t>
            </a:r>
            <a:r>
              <a:rPr kumimoji="0" lang="en-US" sz="1400" i="0" u="none" strike="noStrike" kern="0" cap="none" spc="64" normalizeH="0" baseline="0" noProof="0" dirty="0">
                <a:ln>
                  <a:noFill/>
                </a:ln>
                <a:solidFill>
                  <a:sysClr val="windowText" lastClr="000000"/>
                </a:solidFill>
                <a:effectLst/>
                <a:uLnTx/>
                <a:uFillTx/>
                <a:latin typeface="Arial"/>
                <a:ea typeface="+mn-ea"/>
                <a:cs typeface="Arial"/>
                <a:sym typeface="Helvetica Neue"/>
              </a:rPr>
              <a:t>10</a:t>
            </a:r>
          </a:p>
          <a:p>
            <a:pPr marL="141288" marR="7348" lvl="0" defTabSz="1175644" hangingPunct="1">
              <a:lnSpc>
                <a:spcPct val="100000"/>
              </a:lnSpc>
              <a:spcBef>
                <a:spcPts val="300"/>
              </a:spcBef>
              <a:tabLst>
                <a:tab pos="10080000" algn="r"/>
                <a:tab pos="10440000" algn="r"/>
              </a:tabLst>
              <a:defRPr/>
            </a:pPr>
            <a:r>
              <a:rPr kumimoji="0" lang="en-US" sz="1400" i="0" u="none" strike="noStrike" kern="0" cap="none" spc="64" normalizeH="0" baseline="0" noProof="0" dirty="0">
                <a:ln>
                  <a:noFill/>
                </a:ln>
                <a:solidFill>
                  <a:sysClr val="windowText" lastClr="000000"/>
                </a:solidFill>
                <a:effectLst/>
                <a:uLnTx/>
                <a:uFillTx/>
                <a:latin typeface="Arial"/>
                <a:ea typeface="+mn-ea"/>
                <a:cs typeface="Arial"/>
                <a:sym typeface="Helvetica Neue"/>
              </a:rPr>
              <a:t>2.2 Principales approches de la prévision de la demande de transport </a:t>
            </a:r>
            <a:r>
              <a:rPr lang="en-US" sz="1400" dirty="0">
                <a:solidFill>
                  <a:sysClr val="windowText" lastClr="000000"/>
                </a:solidFill>
                <a:latin typeface="Arial"/>
                <a:cs typeface="Arial"/>
              </a:rPr>
              <a:t>    ……………..…………………………………	</a:t>
            </a:r>
            <a:r>
              <a:rPr kumimoji="0" lang="en-US" sz="1400" i="0" u="none" strike="noStrike" kern="0" cap="none" spc="64" normalizeH="0" baseline="0" noProof="0" dirty="0">
                <a:ln>
                  <a:noFill/>
                </a:ln>
                <a:solidFill>
                  <a:sysClr val="windowText" lastClr="000000"/>
                </a:solidFill>
                <a:effectLst/>
                <a:uLnTx/>
                <a:uFillTx/>
                <a:latin typeface="Arial"/>
                <a:ea typeface="+mn-ea"/>
                <a:cs typeface="Arial"/>
                <a:sym typeface="Helvetica Neue"/>
              </a:rPr>
              <a:t>11</a:t>
            </a:r>
          </a:p>
          <a:p>
            <a:pPr marL="141288" marR="7348" lvl="0" defTabSz="1175644" hangingPunct="1">
              <a:lnSpc>
                <a:spcPct val="100000"/>
              </a:lnSpc>
              <a:spcBef>
                <a:spcPts val="300"/>
              </a:spcBef>
              <a:tabLst>
                <a:tab pos="10080000" algn="r"/>
                <a:tab pos="10440000" algn="r"/>
              </a:tabLst>
              <a:defRPr/>
            </a:pPr>
            <a:r>
              <a:rPr kumimoji="0" lang="en-US" sz="1400" i="0" u="none" strike="noStrike" kern="0" cap="none" spc="64" normalizeH="0" baseline="0" noProof="0" dirty="0">
                <a:ln>
                  <a:noFill/>
                </a:ln>
                <a:solidFill>
                  <a:sysClr val="windowText" lastClr="000000"/>
                </a:solidFill>
                <a:effectLst/>
                <a:uLnTx/>
                <a:uFillTx/>
                <a:latin typeface="Arial"/>
                <a:ea typeface="+mn-ea"/>
                <a:cs typeface="Arial"/>
                <a:sym typeface="Helvetica Neue"/>
              </a:rPr>
              <a:t>2.3 Prévision traditionnelle vs prévision moderne de la </a:t>
            </a:r>
            <a:r>
              <a:rPr kumimoji="0" lang="en-US" sz="1400" i="0" u="none" strike="noStrike" kern="0" cap="none" spc="64" normalizeH="0" baseline="0" noProof="0" dirty="0" err="1">
                <a:ln>
                  <a:noFill/>
                </a:ln>
                <a:solidFill>
                  <a:sysClr val="windowText" lastClr="000000"/>
                </a:solidFill>
                <a:effectLst/>
                <a:uLnTx/>
                <a:uFillTx/>
                <a:latin typeface="Arial"/>
                <a:ea typeface="+mn-ea"/>
                <a:cs typeface="Arial"/>
                <a:sym typeface="Helvetica Neue"/>
              </a:rPr>
              <a:t>demande</a:t>
            </a:r>
            <a:r>
              <a:rPr kumimoji="0" lang="en-US" sz="1400" i="0" u="none" strike="noStrike" kern="0" cap="none" spc="64" normalizeH="0" baseline="0" noProof="0" dirty="0">
                <a:ln>
                  <a:noFill/>
                </a:ln>
                <a:solidFill>
                  <a:sysClr val="windowText" lastClr="000000"/>
                </a:solidFill>
                <a:effectLst/>
                <a:uLnTx/>
                <a:uFillTx/>
                <a:latin typeface="Arial"/>
                <a:ea typeface="+mn-ea"/>
                <a:cs typeface="Arial"/>
                <a:sym typeface="Helvetica Neue"/>
              </a:rPr>
              <a:t> </a:t>
            </a:r>
            <a:r>
              <a:rPr lang="en-US" sz="1400" dirty="0">
                <a:solidFill>
                  <a:sysClr val="windowText" lastClr="000000"/>
                </a:solidFill>
                <a:latin typeface="Arial"/>
                <a:cs typeface="Arial"/>
              </a:rPr>
              <a:t>    …………………….………………………………...	</a:t>
            </a:r>
            <a:r>
              <a:rPr kumimoji="0" lang="en-US" sz="1400" i="0" u="none" strike="noStrike" kern="0" cap="none" spc="64" normalizeH="0" baseline="0" noProof="0" dirty="0">
                <a:ln>
                  <a:noFill/>
                </a:ln>
                <a:solidFill>
                  <a:sysClr val="windowText" lastClr="000000"/>
                </a:solidFill>
                <a:effectLst/>
                <a:uLnTx/>
                <a:uFillTx/>
                <a:latin typeface="Arial"/>
                <a:ea typeface="+mn-ea"/>
                <a:cs typeface="Arial"/>
                <a:sym typeface="Helvetica Neue"/>
              </a:rPr>
              <a:t>14</a:t>
            </a:r>
          </a:p>
          <a:p>
            <a:pPr marL="141288" marR="7348" lvl="0" defTabSz="1175644" hangingPunct="1">
              <a:lnSpc>
                <a:spcPct val="100000"/>
              </a:lnSpc>
              <a:spcBef>
                <a:spcPts val="300"/>
              </a:spcBef>
              <a:tabLst>
                <a:tab pos="10080000" algn="r"/>
                <a:tab pos="10440000" algn="r"/>
              </a:tabLst>
              <a:defRPr/>
            </a:pPr>
            <a:r>
              <a:rPr kumimoji="0" lang="en-US" sz="1400" i="0" u="none" strike="noStrike" kern="0" cap="none" spc="64" normalizeH="0" baseline="0" noProof="0" dirty="0">
                <a:ln>
                  <a:noFill/>
                </a:ln>
                <a:solidFill>
                  <a:sysClr val="windowText" lastClr="000000"/>
                </a:solidFill>
                <a:effectLst/>
                <a:uLnTx/>
                <a:uFillTx/>
                <a:latin typeface="Arial"/>
                <a:ea typeface="+mn-ea"/>
                <a:cs typeface="Arial"/>
                <a:sym typeface="Helvetica Neue"/>
              </a:rPr>
              <a:t>2.4 Types de prévision de la demande de transport </a:t>
            </a:r>
            <a:r>
              <a:rPr lang="en-US" sz="1400" dirty="0">
                <a:solidFill>
                  <a:sysClr val="windowText" lastClr="000000"/>
                </a:solidFill>
                <a:latin typeface="Arial"/>
                <a:cs typeface="Arial"/>
              </a:rPr>
              <a:t>    …………………………….………………………………………….	</a:t>
            </a:r>
            <a:r>
              <a:rPr kumimoji="0" lang="en-US" sz="1400" i="0" u="none" strike="noStrike" kern="0" cap="none" spc="64" normalizeH="0" baseline="0" noProof="0" dirty="0">
                <a:ln>
                  <a:noFill/>
                </a:ln>
                <a:solidFill>
                  <a:sysClr val="windowText" lastClr="000000"/>
                </a:solidFill>
                <a:effectLst/>
                <a:uLnTx/>
                <a:uFillTx/>
                <a:latin typeface="Arial"/>
                <a:ea typeface="+mn-ea"/>
                <a:cs typeface="Arial"/>
                <a:sym typeface="Helvetica Neue"/>
              </a:rPr>
              <a:t>15</a:t>
            </a:r>
          </a:p>
          <a:p>
            <a:pPr marL="141288" marR="7348" lvl="0" defTabSz="1175644" hangingPunct="1">
              <a:lnSpc>
                <a:spcPct val="100000"/>
              </a:lnSpc>
              <a:spcBef>
                <a:spcPts val="300"/>
              </a:spcBef>
              <a:tabLst>
                <a:tab pos="10080000" algn="r"/>
                <a:tab pos="10440000" algn="r"/>
              </a:tabLst>
              <a:defRPr/>
            </a:pPr>
            <a:r>
              <a:rPr kumimoji="0" lang="en-US" sz="1400" i="0" u="none" strike="noStrike" kern="0" cap="none" spc="64" normalizeH="0" baseline="0" noProof="0" dirty="0">
                <a:ln>
                  <a:noFill/>
                </a:ln>
                <a:solidFill>
                  <a:sysClr val="windowText" lastClr="000000"/>
                </a:solidFill>
                <a:effectLst/>
                <a:uLnTx/>
                <a:uFillTx/>
                <a:latin typeface="Arial"/>
                <a:ea typeface="+mn-ea"/>
                <a:cs typeface="Arial"/>
                <a:sym typeface="Helvetica Neue"/>
              </a:rPr>
              <a:t>2.5 Étude de </a:t>
            </a:r>
            <a:r>
              <a:rPr kumimoji="0" lang="en-US" sz="1400" i="0" u="none" strike="noStrike" kern="0" cap="none" spc="64" normalizeH="0" baseline="0" noProof="0" dirty="0" err="1">
                <a:ln>
                  <a:noFill/>
                </a:ln>
                <a:solidFill>
                  <a:sysClr val="windowText" lastClr="000000"/>
                </a:solidFill>
                <a:effectLst/>
                <a:uLnTx/>
                <a:uFillTx/>
                <a:latin typeface="Arial"/>
                <a:ea typeface="+mn-ea"/>
                <a:cs typeface="Arial"/>
                <a:sym typeface="Helvetica Neue"/>
              </a:rPr>
              <a:t>cas</a:t>
            </a:r>
            <a:r>
              <a:rPr kumimoji="0" lang="en-US" sz="1400" i="0" u="none" strike="noStrike" kern="0" cap="none" spc="64" normalizeH="0" baseline="0" noProof="0" dirty="0">
                <a:ln>
                  <a:noFill/>
                </a:ln>
                <a:solidFill>
                  <a:sysClr val="windowText" lastClr="000000"/>
                </a:solidFill>
                <a:effectLst/>
                <a:uLnTx/>
                <a:uFillTx/>
                <a:latin typeface="Arial"/>
                <a:ea typeface="+mn-ea"/>
                <a:cs typeface="Arial"/>
                <a:sym typeface="Helvetica Neue"/>
              </a:rPr>
              <a:t> </a:t>
            </a:r>
            <a:r>
              <a:rPr lang="en-US" sz="1400" dirty="0">
                <a:solidFill>
                  <a:sysClr val="windowText" lastClr="000000"/>
                </a:solidFill>
                <a:latin typeface="Arial"/>
                <a:cs typeface="Arial"/>
              </a:rPr>
              <a:t>    ……………………………………………………………..……………………………………………………..	</a:t>
            </a:r>
            <a:r>
              <a:rPr kumimoji="0" lang="en-US" sz="1400" i="0" u="none" strike="noStrike" kern="0" cap="none" spc="64" normalizeH="0" baseline="0" noProof="0" dirty="0">
                <a:ln>
                  <a:noFill/>
                </a:ln>
                <a:solidFill>
                  <a:sysClr val="windowText" lastClr="000000"/>
                </a:solidFill>
                <a:effectLst/>
                <a:uLnTx/>
                <a:uFillTx/>
                <a:latin typeface="Arial"/>
                <a:ea typeface="+mn-ea"/>
                <a:cs typeface="Arial"/>
                <a:sym typeface="Helvetica Neue"/>
              </a:rPr>
              <a:t>16</a:t>
            </a:r>
          </a:p>
          <a:p>
            <a:pPr marL="16328" marR="0" lvl="0" indent="0" algn="l" defTabSz="1175644" rtl="0" eaLnBrk="1" fontAlgn="auto" latinLnBrk="0" hangingPunct="1">
              <a:lnSpc>
                <a:spcPct val="100000"/>
              </a:lnSpc>
              <a:spcBef>
                <a:spcPts val="129"/>
              </a:spcBef>
              <a:spcAft>
                <a:spcPts val="0"/>
              </a:spcAft>
              <a:buClrTx/>
              <a:buSzTx/>
              <a:buFontTx/>
              <a:buNone/>
              <a:tabLst>
                <a:tab pos="10080000" algn="r"/>
                <a:tab pos="10440000" algn="r"/>
              </a:tabLst>
              <a:defRPr/>
            </a:pPr>
            <a:endParaRPr kumimoji="0" lang="en-US" sz="1400" b="1" i="0" u="none" strike="noStrike" kern="0" cap="none" spc="0" normalizeH="0" baseline="0" noProof="0" dirty="0">
              <a:ln>
                <a:noFill/>
              </a:ln>
              <a:solidFill>
                <a:sysClr val="windowText" lastClr="000000"/>
              </a:solidFill>
              <a:effectLst/>
              <a:uLnTx/>
              <a:uFillTx/>
              <a:latin typeface="Arial"/>
              <a:ea typeface="+mn-ea"/>
              <a:cs typeface="Arial"/>
              <a:sym typeface="Helvetica Neue"/>
            </a:endParaRPr>
          </a:p>
          <a:p>
            <a:pPr marL="16328" lvl="0" defTabSz="1175644" hangingPunct="1">
              <a:lnSpc>
                <a:spcPct val="100000"/>
              </a:lnSpc>
              <a:spcBef>
                <a:spcPts val="129"/>
              </a:spcBef>
              <a:tabLst>
                <a:tab pos="10080000" algn="r"/>
                <a:tab pos="10440000" algn="r"/>
              </a:tabLst>
              <a:defRPr/>
            </a:pPr>
            <a:r>
              <a:rPr lang="en-GB" sz="1400" b="1" dirty="0">
                <a:solidFill>
                  <a:sysClr val="windowText" lastClr="000000"/>
                </a:solidFill>
                <a:latin typeface="Arial"/>
                <a:cs typeface="Arial"/>
              </a:rPr>
              <a:t>Section 3 : </a:t>
            </a:r>
            <a:r>
              <a:rPr kumimoji="0" lang="en-US" sz="1400" b="1" i="0" u="none" strike="noStrike" kern="0" cap="none" spc="0" normalizeH="0" baseline="0" noProof="0" dirty="0">
                <a:ln>
                  <a:noFill/>
                </a:ln>
                <a:solidFill>
                  <a:sysClr val="windowText" lastClr="000000"/>
                </a:solidFill>
                <a:effectLst/>
                <a:uLnTx/>
                <a:uFillTx/>
                <a:latin typeface="Arial"/>
                <a:ea typeface="+mn-ea"/>
                <a:cs typeface="Arial"/>
                <a:sym typeface="Helvetica Neue"/>
              </a:rPr>
              <a:t>Activité en classe 1 : Modèle de demande de transport en quatre étapes </a:t>
            </a:r>
            <a:r>
              <a:rPr lang="en-US" sz="1400" b="1" dirty="0">
                <a:solidFill>
                  <a:sysClr val="windowText" lastClr="000000"/>
                </a:solidFill>
                <a:latin typeface="Arial"/>
                <a:cs typeface="Arial"/>
              </a:rPr>
              <a:t>    …………………………………..	</a:t>
            </a:r>
            <a:r>
              <a:rPr kumimoji="0" lang="en-US" sz="1400" b="1" i="0" u="none" strike="noStrike" kern="0" cap="none" spc="-13" normalizeH="0" baseline="0" noProof="0" dirty="0">
                <a:ln>
                  <a:noFill/>
                </a:ln>
                <a:solidFill>
                  <a:sysClr val="windowText" lastClr="000000"/>
                </a:solidFill>
                <a:effectLst/>
                <a:uLnTx/>
                <a:uFillTx/>
                <a:latin typeface="Arial"/>
                <a:ea typeface="+mn-ea"/>
                <a:cs typeface="Arial"/>
                <a:sym typeface="Helvetica Neue"/>
              </a:rPr>
              <a:t>17</a:t>
            </a:r>
            <a:endParaRPr kumimoji="0" lang="en-US" sz="1400" b="1" i="0" u="none" strike="noStrike" kern="0" cap="none" spc="0" normalizeH="0" baseline="0" noProof="0" dirty="0">
              <a:ln>
                <a:noFill/>
              </a:ln>
              <a:solidFill>
                <a:sysClr val="windowText" lastClr="000000"/>
              </a:solidFill>
              <a:effectLst/>
              <a:uLnTx/>
              <a:uFillTx/>
              <a:latin typeface="Arial"/>
              <a:ea typeface="+mn-ea"/>
              <a:cs typeface="Arial"/>
              <a:sym typeface="Helvetica Neue"/>
            </a:endParaRPr>
          </a:p>
          <a:p>
            <a:pPr marL="141288" marR="7348" lvl="0" defTabSz="1175644" hangingPunct="1">
              <a:lnSpc>
                <a:spcPct val="100000"/>
              </a:lnSpc>
              <a:spcBef>
                <a:spcPts val="300"/>
              </a:spcBef>
              <a:tabLst>
                <a:tab pos="10080000" algn="r"/>
                <a:tab pos="10440000" algn="r"/>
              </a:tabLst>
              <a:defRPr/>
            </a:pPr>
            <a:r>
              <a:rPr kumimoji="0" lang="en-GB" sz="1400" i="0" u="none" strike="noStrike" kern="0" cap="none" spc="64" normalizeH="0" baseline="0" noProof="0" dirty="0">
                <a:ln>
                  <a:noFill/>
                </a:ln>
                <a:solidFill>
                  <a:sysClr val="windowText" lastClr="000000"/>
                </a:solidFill>
                <a:effectLst/>
                <a:uLnTx/>
                <a:uFillTx/>
                <a:latin typeface="Arial"/>
                <a:ea typeface="+mn-ea"/>
                <a:cs typeface="Arial"/>
                <a:sym typeface="Helvetica Neue"/>
              </a:rPr>
              <a:t>3.1 Modèle de demande de transport en quatre étapes (récapitulatif) </a:t>
            </a:r>
            <a:r>
              <a:rPr lang="en-US" sz="1400" dirty="0">
                <a:solidFill>
                  <a:sysClr val="windowText" lastClr="000000"/>
                </a:solidFill>
                <a:latin typeface="Arial"/>
                <a:cs typeface="Arial"/>
              </a:rPr>
              <a:t>    …………………………………………………	</a:t>
            </a:r>
            <a:r>
              <a:rPr kumimoji="0" lang="en-US" sz="1400" i="0" u="none" strike="noStrike" kern="0" cap="none" spc="64" normalizeH="0" baseline="0" noProof="0" dirty="0">
                <a:ln>
                  <a:noFill/>
                </a:ln>
                <a:solidFill>
                  <a:sysClr val="windowText" lastClr="000000"/>
                </a:solidFill>
                <a:effectLst/>
                <a:uLnTx/>
                <a:uFillTx/>
                <a:latin typeface="Arial"/>
                <a:ea typeface="+mn-ea"/>
                <a:cs typeface="Arial"/>
                <a:sym typeface="Helvetica Neue"/>
              </a:rPr>
              <a:t>18</a:t>
            </a:r>
          </a:p>
          <a:p>
            <a:pPr marL="141288" marR="7348" lvl="0" defTabSz="1175644" hangingPunct="1">
              <a:lnSpc>
                <a:spcPct val="100000"/>
              </a:lnSpc>
              <a:spcBef>
                <a:spcPts val="300"/>
              </a:spcBef>
              <a:tabLst>
                <a:tab pos="10080000" algn="r"/>
                <a:tab pos="10440000" algn="r"/>
              </a:tabLst>
              <a:defRPr/>
            </a:pPr>
            <a:r>
              <a:rPr kumimoji="0" lang="en-US" sz="1400" i="0" u="none" strike="noStrike" kern="0" cap="none" spc="64" normalizeH="0" baseline="0" noProof="0" dirty="0">
                <a:ln>
                  <a:noFill/>
                </a:ln>
                <a:solidFill>
                  <a:sysClr val="windowText" lastClr="000000"/>
                </a:solidFill>
                <a:effectLst/>
                <a:uLnTx/>
                <a:uFillTx/>
                <a:latin typeface="Arial"/>
                <a:ea typeface="+mn-ea"/>
                <a:cs typeface="Arial"/>
                <a:sym typeface="Helvetica Neue"/>
              </a:rPr>
              <a:t>3.2 Activité en classe 1 : mettre en œuvre un modèle de demande de transport en quatre étapes </a:t>
            </a:r>
            <a:r>
              <a:rPr lang="en-US" sz="1400" dirty="0">
                <a:solidFill>
                  <a:sysClr val="windowText" lastClr="000000"/>
                </a:solidFill>
                <a:latin typeface="Arial"/>
                <a:cs typeface="Arial"/>
              </a:rPr>
              <a:t>    ……………..	</a:t>
            </a:r>
            <a:r>
              <a:rPr kumimoji="0" lang="en-US" sz="1400" i="0" u="none" strike="noStrike" kern="0" cap="none" spc="64" normalizeH="0" baseline="0" noProof="0" dirty="0">
                <a:ln>
                  <a:noFill/>
                </a:ln>
                <a:solidFill>
                  <a:sysClr val="windowText" lastClr="000000"/>
                </a:solidFill>
                <a:effectLst/>
                <a:uLnTx/>
                <a:uFillTx/>
                <a:latin typeface="Arial"/>
                <a:ea typeface="+mn-ea"/>
                <a:cs typeface="Arial"/>
                <a:sym typeface="Helvetica Neue"/>
              </a:rPr>
              <a:t>19</a:t>
            </a:r>
          </a:p>
          <a:p>
            <a:pPr marL="141288" marR="7348" lvl="0" defTabSz="1175644" hangingPunct="1">
              <a:lnSpc>
                <a:spcPct val="100000"/>
              </a:lnSpc>
              <a:spcBef>
                <a:spcPts val="300"/>
              </a:spcBef>
              <a:tabLst>
                <a:tab pos="10080000" algn="r"/>
                <a:tab pos="10440000" algn="r"/>
              </a:tabLst>
              <a:defRPr/>
            </a:pPr>
            <a:r>
              <a:rPr lang="en-GB" sz="1400" spc="64" dirty="0">
                <a:solidFill>
                  <a:sysClr val="windowText" lastClr="000000"/>
                </a:solidFill>
                <a:latin typeface="Arial"/>
                <a:cs typeface="Arial"/>
              </a:rPr>
              <a:t>3.3 Activité en classe 1 : Instructions pour la </a:t>
            </a:r>
            <a:r>
              <a:rPr lang="en-GB" sz="1400" spc="64" dirty="0" err="1">
                <a:solidFill>
                  <a:sysClr val="windowText" lastClr="000000"/>
                </a:solidFill>
                <a:latin typeface="Arial"/>
                <a:cs typeface="Arial"/>
              </a:rPr>
              <a:t>tâche</a:t>
            </a:r>
            <a:r>
              <a:rPr lang="en-GB" sz="1400" spc="64" dirty="0">
                <a:solidFill>
                  <a:sysClr val="windowText" lastClr="000000"/>
                </a:solidFill>
                <a:latin typeface="Arial"/>
                <a:cs typeface="Arial"/>
              </a:rPr>
              <a:t> </a:t>
            </a:r>
            <a:r>
              <a:rPr lang="en-US" sz="1400" dirty="0">
                <a:solidFill>
                  <a:sysClr val="windowText" lastClr="000000"/>
                </a:solidFill>
                <a:latin typeface="Arial"/>
                <a:cs typeface="Arial"/>
              </a:rPr>
              <a:t>    ………………………………………………………………………..	</a:t>
            </a:r>
            <a:r>
              <a:rPr lang="en-US" sz="1400" spc="64" dirty="0">
                <a:solidFill>
                  <a:sysClr val="windowText" lastClr="000000"/>
                </a:solidFill>
                <a:latin typeface="Arial"/>
                <a:cs typeface="Arial"/>
              </a:rPr>
              <a:t>21</a:t>
            </a:r>
          </a:p>
          <a:p>
            <a:pPr marL="141288" marR="7348" lvl="0" defTabSz="1175644" hangingPunct="1">
              <a:lnSpc>
                <a:spcPct val="100000"/>
              </a:lnSpc>
              <a:spcBef>
                <a:spcPts val="300"/>
              </a:spcBef>
              <a:tabLst>
                <a:tab pos="10080000" algn="r"/>
                <a:tab pos="10440000" algn="r"/>
              </a:tabLst>
              <a:defRPr/>
            </a:pPr>
            <a:r>
              <a:rPr lang="en-US" sz="1400" spc="64" dirty="0">
                <a:solidFill>
                  <a:sysClr val="windowText" lastClr="000000"/>
                </a:solidFill>
                <a:latin typeface="Arial"/>
                <a:cs typeface="Arial"/>
              </a:rPr>
              <a:t>3.4 Explication du code Python </a:t>
            </a:r>
            <a:r>
              <a:rPr lang="en-US" sz="1400" dirty="0">
                <a:solidFill>
                  <a:sysClr val="windowText" lastClr="000000"/>
                </a:solidFill>
                <a:latin typeface="Arial"/>
                <a:cs typeface="Arial"/>
              </a:rPr>
              <a:t>    …………………………………………</a:t>
            </a:r>
            <a:r>
              <a:rPr lang="en-US" sz="1400" spc="64" dirty="0">
                <a:solidFill>
                  <a:sysClr val="windowText" lastClr="000000"/>
                </a:solidFill>
                <a:latin typeface="Arial"/>
                <a:cs typeface="Arial"/>
              </a:rPr>
              <a:t>……</a:t>
            </a:r>
            <a:r>
              <a:rPr lang="en-US" sz="1400" dirty="0">
                <a:solidFill>
                  <a:sysClr val="windowText" lastClr="000000"/>
                </a:solidFill>
                <a:latin typeface="Arial"/>
                <a:cs typeface="Arial"/>
              </a:rPr>
              <a:t>….……………………………………………..	</a:t>
            </a:r>
            <a:r>
              <a:rPr lang="en-US" sz="1400" spc="64" dirty="0">
                <a:solidFill>
                  <a:sysClr val="windowText" lastClr="000000"/>
                </a:solidFill>
                <a:latin typeface="Arial"/>
                <a:cs typeface="Arial"/>
              </a:rPr>
              <a:t>22</a:t>
            </a:r>
          </a:p>
        </p:txBody>
      </p:sp>
      <p:sp>
        <p:nvSpPr>
          <p:cNvPr id="5" name="object 2">
            <a:extLst>
              <a:ext uri="{FF2B5EF4-FFF2-40B4-BE49-F238E27FC236}">
                <a16:creationId xmlns:a16="http://schemas.microsoft.com/office/drawing/2014/main" id="{AFE1DC46-6185-D491-242C-36E3BE3D1ECC}"/>
              </a:ext>
            </a:extLst>
          </p:cNvPr>
          <p:cNvSpPr txBox="1">
            <a:spLocks/>
          </p:cNvSpPr>
          <p:nvPr/>
        </p:nvSpPr>
        <p:spPr>
          <a:xfrm>
            <a:off x="6583680" y="428560"/>
            <a:ext cx="4901931" cy="385820"/>
          </a:xfrm>
          <a:prstGeom prst="rect">
            <a:avLst/>
          </a:prstGeom>
          <a:solidFill>
            <a:srgbClr val="FD001F"/>
          </a:solidFill>
        </p:spPr>
        <p:txBody>
          <a:bodyPr vert="horz" wrap="square" lIns="0" tIns="16329" rIns="36000" bIns="0" rtlCol="0">
            <a:spAutoFit/>
          </a:bodyPr>
          <a:lstStyle>
            <a:lvl1pPr>
              <a:defRPr sz="1800" b="0" i="1">
                <a:solidFill>
                  <a:srgbClr val="FD001F"/>
                </a:solidFill>
                <a:latin typeface="Calibri"/>
                <a:ea typeface="+mj-ea"/>
                <a:cs typeface="Calibri"/>
              </a:defRPr>
            </a:lvl1pPr>
          </a:lstStyle>
          <a:p>
            <a:pPr marL="22043" algn="r" defTabSz="914400" hangingPunct="1">
              <a:lnSpc>
                <a:spcPct val="100000"/>
              </a:lnSpc>
              <a:spcBef>
                <a:spcPts val="129"/>
              </a:spcBef>
            </a:pPr>
            <a:r>
              <a:rPr lang="en-GB" sz="2400" b="1" dirty="0">
                <a:solidFill>
                  <a:schemeClr val="bg1"/>
                </a:solidFill>
              </a:rPr>
              <a:t>Prévision de la demande de transport</a:t>
            </a:r>
          </a:p>
        </p:txBody>
      </p:sp>
      <p:sp>
        <p:nvSpPr>
          <p:cNvPr id="14" name="object 2">
            <a:extLst>
              <a:ext uri="{FF2B5EF4-FFF2-40B4-BE49-F238E27FC236}">
                <a16:creationId xmlns:a16="http://schemas.microsoft.com/office/drawing/2014/main" id="{88DBE8D1-2F40-D046-6732-C2A41831598B}"/>
              </a:ext>
            </a:extLst>
          </p:cNvPr>
          <p:cNvSpPr txBox="1">
            <a:spLocks/>
          </p:cNvSpPr>
          <p:nvPr/>
        </p:nvSpPr>
        <p:spPr>
          <a:xfrm>
            <a:off x="726282" y="428560"/>
            <a:ext cx="2442220" cy="385820"/>
          </a:xfrm>
          <a:prstGeom prst="rect">
            <a:avLst/>
          </a:prstGeom>
          <a:solidFill>
            <a:srgbClr val="FD001F"/>
          </a:solidFill>
        </p:spPr>
        <p:txBody>
          <a:bodyPr vert="horz" wrap="square" lIns="0" tIns="16329" rIns="0" bIns="0" rtlCol="0">
            <a:spAutoFit/>
          </a:bodyPr>
          <a:lstStyle>
            <a:lvl1pPr>
              <a:defRPr sz="1800" b="0" i="1">
                <a:solidFill>
                  <a:srgbClr val="FD001F"/>
                </a:solidFill>
                <a:latin typeface="Calibri"/>
                <a:ea typeface="+mj-ea"/>
                <a:cs typeface="Calibri"/>
              </a:defRPr>
            </a:lvl1pPr>
          </a:lstStyle>
          <a:p>
            <a:pPr marL="22043" marR="0" lvl="0" indent="0" defTabSz="914400" eaLnBrk="1" fontAlgn="auto" latinLnBrk="0" hangingPunct="1">
              <a:lnSpc>
                <a:spcPct val="100000"/>
              </a:lnSpc>
              <a:spcBef>
                <a:spcPts val="129"/>
              </a:spcBef>
              <a:spcAft>
                <a:spcPts val="0"/>
              </a:spcAft>
              <a:buClrTx/>
              <a:buSzTx/>
              <a:buFontTx/>
              <a:buNone/>
              <a:tabLst/>
              <a:defRPr/>
            </a:pPr>
            <a:r>
              <a:rPr kumimoji="0" lang="en-GB" sz="2400" b="1" i="1" u="none" strike="noStrike" kern="0" cap="none" spc="0" normalizeH="0" baseline="0" noProof="0" dirty="0">
                <a:ln>
                  <a:noFill/>
                </a:ln>
                <a:solidFill>
                  <a:sysClr val="window" lastClr="FFFFFF"/>
                </a:solidFill>
                <a:effectLst/>
                <a:uLnTx/>
                <a:uFillTx/>
                <a:latin typeface="Calibri"/>
                <a:ea typeface="+mj-ea"/>
                <a:cs typeface="Calibri"/>
              </a:rPr>
              <a:t>Table des matières</a:t>
            </a:r>
            <a:endParaRPr kumimoji="0" lang="en-GB" sz="2400" b="1" i="1" u="none" strike="noStrike" kern="0" cap="none" spc="-13" normalizeH="0" baseline="0" noProof="0" dirty="0">
              <a:ln>
                <a:noFill/>
              </a:ln>
              <a:solidFill>
                <a:sysClr val="window" lastClr="FFFFFF"/>
              </a:solidFill>
              <a:effectLst/>
              <a:uLnTx/>
              <a:uFillTx/>
              <a:latin typeface="Calibri"/>
              <a:ea typeface="+mj-ea"/>
              <a:cs typeface="Calibri"/>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15BC1C-07AD-6BC3-D79F-B996880344D8}"/>
            </a:ext>
          </a:extLst>
        </p:cNvPr>
        <p:cNvGrpSpPr/>
        <p:nvPr/>
      </p:nvGrpSpPr>
      <p:grpSpPr>
        <a:xfrm>
          <a:off x="0" y="0"/>
          <a:ext cx="0" cy="0"/>
          <a:chOff x="0" y="0"/>
          <a:chExt cx="0" cy="0"/>
        </a:xfrm>
      </p:grpSpPr>
      <p:sp>
        <p:nvSpPr>
          <p:cNvPr id="8" name="object 2">
            <a:extLst>
              <a:ext uri="{FF2B5EF4-FFF2-40B4-BE49-F238E27FC236}">
                <a16:creationId xmlns:a16="http://schemas.microsoft.com/office/drawing/2014/main" id="{B10531F0-CC32-92F2-FD11-381A32CB4DB1}"/>
              </a:ext>
            </a:extLst>
          </p:cNvPr>
          <p:cNvSpPr txBox="1">
            <a:spLocks/>
          </p:cNvSpPr>
          <p:nvPr/>
        </p:nvSpPr>
        <p:spPr>
          <a:xfrm>
            <a:off x="726471" y="427119"/>
            <a:ext cx="6952144" cy="385820"/>
          </a:xfrm>
          <a:prstGeom prst="rect">
            <a:avLst/>
          </a:prstGeom>
          <a:solidFill>
            <a:srgbClr val="FD001F"/>
          </a:solidFill>
        </p:spPr>
        <p:txBody>
          <a:bodyPr vert="horz" wrap="square" lIns="0" tIns="16329" rIns="0" bIns="0" rtlCol="0">
            <a:spAutoFit/>
          </a:bodyPr>
          <a:lstStyle>
            <a:lvl1pPr>
              <a:defRPr sz="1800" b="0" i="1">
                <a:solidFill>
                  <a:srgbClr val="FD001F"/>
                </a:solidFill>
                <a:latin typeface="Calibri"/>
                <a:ea typeface="+mj-ea"/>
                <a:cs typeface="Calibri"/>
              </a:defRPr>
            </a:lvl1pPr>
          </a:lstStyle>
          <a:p>
            <a:pPr marL="22043" defTabSz="914400" hangingPunct="1">
              <a:lnSpc>
                <a:spcPct val="100000"/>
              </a:lnSpc>
              <a:spcBef>
                <a:spcPts val="129"/>
              </a:spcBef>
            </a:pPr>
            <a:r>
              <a:rPr lang="en-US" sz="2400" b="1" dirty="0">
                <a:solidFill>
                  <a:schemeClr val="bg1"/>
                </a:solidFill>
              </a:rPr>
              <a:t>3. Modèle de demande de transport en quatre étapes</a:t>
            </a:r>
          </a:p>
        </p:txBody>
      </p:sp>
      <p:sp>
        <p:nvSpPr>
          <p:cNvPr id="2" name="object 3">
            <a:extLst>
              <a:ext uri="{FF2B5EF4-FFF2-40B4-BE49-F238E27FC236}">
                <a16:creationId xmlns:a16="http://schemas.microsoft.com/office/drawing/2014/main" id="{B083DCA8-5852-5A6C-673E-8B6499F6293B}"/>
              </a:ext>
            </a:extLst>
          </p:cNvPr>
          <p:cNvSpPr txBox="1"/>
          <p:nvPr/>
        </p:nvSpPr>
        <p:spPr>
          <a:xfrm>
            <a:off x="733424" y="1025080"/>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 </a:t>
            </a:r>
          </a:p>
        </p:txBody>
      </p:sp>
      <p:sp>
        <p:nvSpPr>
          <p:cNvPr id="6" name="object 3">
            <a:extLst>
              <a:ext uri="{FF2B5EF4-FFF2-40B4-BE49-F238E27FC236}">
                <a16:creationId xmlns:a16="http://schemas.microsoft.com/office/drawing/2014/main" id="{63BBEB03-902C-93A6-3E0E-11FE0A787D15}"/>
              </a:ext>
            </a:extLst>
          </p:cNvPr>
          <p:cNvSpPr txBox="1"/>
          <p:nvPr/>
        </p:nvSpPr>
        <p:spPr>
          <a:xfrm>
            <a:off x="747708" y="1510545"/>
            <a:ext cx="10725152" cy="293487"/>
          </a:xfrm>
          <a:prstGeom prst="rect">
            <a:avLst/>
          </a:prstGeom>
        </p:spPr>
        <p:txBody>
          <a:bodyPr vert="horz" wrap="square" lIns="0" tIns="16329" rIns="0" bIns="0" rtlCol="0">
            <a:spAutoFit/>
          </a:bodyPr>
          <a:lstStyle/>
          <a:p>
            <a:pPr lvl="0" defTabSz="914400" hangingPunct="1">
              <a:lnSpc>
                <a:spcPct val="100000"/>
              </a:lnSpc>
              <a:spcBef>
                <a:spcPts val="0"/>
              </a:spcBef>
              <a:tabLst>
                <a:tab pos="361950" algn="l"/>
              </a:tabLst>
              <a:defRPr/>
            </a:pPr>
            <a:r>
              <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 </a:t>
            </a:r>
          </a:p>
        </p:txBody>
      </p:sp>
      <p:sp>
        <p:nvSpPr>
          <p:cNvPr id="7" name="object 3">
            <a:extLst>
              <a:ext uri="{FF2B5EF4-FFF2-40B4-BE49-F238E27FC236}">
                <a16:creationId xmlns:a16="http://schemas.microsoft.com/office/drawing/2014/main" id="{3FD1A21F-7D61-C649-E8E8-2C25648788D5}"/>
              </a:ext>
            </a:extLst>
          </p:cNvPr>
          <p:cNvSpPr txBox="1"/>
          <p:nvPr/>
        </p:nvSpPr>
        <p:spPr>
          <a:xfrm>
            <a:off x="733424" y="1025080"/>
            <a:ext cx="10725152" cy="380691"/>
          </a:xfrm>
          <a:prstGeom prst="rect">
            <a:avLst/>
          </a:prstGeom>
        </p:spPr>
        <p:txBody>
          <a:bodyPr vert="horz" wrap="square" lIns="0" tIns="16329" rIns="0" bIns="0" rtlCol="0">
            <a:spAutoFit/>
          </a:bodyPr>
          <a:lstStyle/>
          <a:p>
            <a:pPr lvl="0" defTabSz="914400" hangingPunct="1">
              <a:lnSpc>
                <a:spcPct val="150000"/>
              </a:lnSpc>
              <a:spcBef>
                <a:spcPts val="0"/>
              </a:spcBef>
              <a:tabLst>
                <a:tab pos="361950" algn="l"/>
              </a:tabLst>
              <a:defRPr/>
            </a:pPr>
            <a:r>
              <a:rPr lang="en-GB" sz="1800" b="1" kern="1200" dirty="0">
                <a:solidFill>
                  <a:srgbClr val="000000">
                    <a:lumMod val="75000"/>
                    <a:lumOff val="25000"/>
                  </a:srgbClr>
                </a:solidFill>
                <a:latin typeface="Arial" panose="020B0604020202020204" pitchFamily="34" charset="0"/>
                <a:cs typeface="Arial" panose="020B0604020202020204" pitchFamily="34" charset="0"/>
              </a:rPr>
              <a:t> </a:t>
            </a:r>
          </a:p>
        </p:txBody>
      </p:sp>
      <p:pic>
        <p:nvPicPr>
          <p:cNvPr id="3074" name="Picture 2">
            <a:extLst>
              <a:ext uri="{FF2B5EF4-FFF2-40B4-BE49-F238E27FC236}">
                <a16:creationId xmlns:a16="http://schemas.microsoft.com/office/drawing/2014/main" id="{B7184462-E24E-8EEA-C7EE-B67987E1E17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9140" y="1318567"/>
            <a:ext cx="5475472" cy="379568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4575973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935327-0770-CFE2-D090-37FD68DDC0A2}"/>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8EA672D9-E90C-B476-A2C8-9D8AB28D34FD}"/>
              </a:ext>
            </a:extLst>
          </p:cNvPr>
          <p:cNvSpPr/>
          <p:nvPr/>
        </p:nvSpPr>
        <p:spPr>
          <a:xfrm>
            <a:off x="2939374" y="2456234"/>
            <a:ext cx="6313251" cy="1945532"/>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bg1"/>
                </a:solidFill>
              </a:rPr>
              <a:t>Section 04 :</a:t>
            </a:r>
          </a:p>
          <a:p>
            <a:pPr algn="ctr"/>
            <a:r>
              <a:rPr lang="en-US" sz="3200" b="1" dirty="0">
                <a:solidFill>
                  <a:schemeClr val="bg1"/>
                </a:solidFill>
              </a:rPr>
              <a:t>Activité en classe 2 : Estimation de la demande</a:t>
            </a:r>
          </a:p>
        </p:txBody>
      </p:sp>
    </p:spTree>
    <p:extLst>
      <p:ext uri="{BB962C8B-B14F-4D97-AF65-F5344CB8AC3E}">
        <p14:creationId xmlns:p14="http://schemas.microsoft.com/office/powerpoint/2010/main" val="95410560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E6939C-6FE0-6B39-390D-5867390EC318}"/>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56FBD940-825F-C309-58D7-60A95C8B9400}"/>
              </a:ext>
            </a:extLst>
          </p:cNvPr>
          <p:cNvSpPr txBox="1"/>
          <p:nvPr/>
        </p:nvSpPr>
        <p:spPr>
          <a:xfrm>
            <a:off x="733424" y="1025080"/>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 </a:t>
            </a:r>
          </a:p>
        </p:txBody>
      </p:sp>
      <p:sp>
        <p:nvSpPr>
          <p:cNvPr id="5" name="object 3">
            <a:extLst>
              <a:ext uri="{FF2B5EF4-FFF2-40B4-BE49-F238E27FC236}">
                <a16:creationId xmlns:a16="http://schemas.microsoft.com/office/drawing/2014/main" id="{F8A628DA-0068-2B84-F28A-5D09157DF9BF}"/>
              </a:ext>
            </a:extLst>
          </p:cNvPr>
          <p:cNvSpPr txBox="1"/>
          <p:nvPr/>
        </p:nvSpPr>
        <p:spPr>
          <a:xfrm>
            <a:off x="740566" y="1424136"/>
            <a:ext cx="10725152" cy="293487"/>
          </a:xfrm>
          <a:prstGeom prst="rect">
            <a:avLst/>
          </a:prstGeom>
        </p:spPr>
        <p:txBody>
          <a:bodyPr vert="horz" wrap="square" lIns="0" tIns="16329" rIns="0" bIns="0" rtlCol="0">
            <a:spAutoFit/>
          </a:bodyPr>
          <a:lstStyle/>
          <a:p>
            <a:pPr marR="0" lvl="0" algn="l" defTabSz="914400" rtl="0" eaLnBrk="1" fontAlgn="auto" latinLnBrk="0" hangingPunct="1">
              <a:lnSpc>
                <a:spcPct val="100000"/>
              </a:lnSpc>
              <a:spcBef>
                <a:spcPts val="0"/>
              </a:spcBef>
              <a:spcAft>
                <a:spcPts val="0"/>
              </a:spcAft>
              <a:buClrTx/>
              <a:buSzTx/>
              <a:defRPr/>
            </a:pPr>
            <a:r>
              <a:rPr kumimoji="0" lang="en-GB" sz="1800" b="0" i="0" u="none" strike="noStrike" kern="1200" cap="none" spc="0" normalizeH="0" baseline="0" noProof="0" dirty="0">
                <a:ln>
                  <a:noFill/>
                </a:ln>
                <a:solidFill>
                  <a:srgbClr val="000000">
                    <a:lumMod val="75000"/>
                    <a:lumOff val="25000"/>
                  </a:srgbClr>
                </a:solidFill>
                <a:effectLst/>
                <a:uLnTx/>
                <a:uFillTx/>
                <a:latin typeface="Work Sans"/>
                <a:ea typeface="+mn-ea"/>
                <a:cs typeface="+mn-cs"/>
              </a:rPr>
              <a:t> </a:t>
            </a:r>
          </a:p>
        </p:txBody>
      </p:sp>
      <p:sp>
        <p:nvSpPr>
          <p:cNvPr id="70" name="object 3">
            <a:extLst>
              <a:ext uri="{FF2B5EF4-FFF2-40B4-BE49-F238E27FC236}">
                <a16:creationId xmlns:a16="http://schemas.microsoft.com/office/drawing/2014/main" id="{819D74E5-E4D6-C6EB-8AED-E1767AD546A8}"/>
              </a:ext>
            </a:extLst>
          </p:cNvPr>
          <p:cNvSpPr txBox="1"/>
          <p:nvPr/>
        </p:nvSpPr>
        <p:spPr>
          <a:xfrm>
            <a:off x="733424" y="884404"/>
            <a:ext cx="10725152" cy="380480"/>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defRPr/>
            </a:pPr>
            <a:r>
              <a:rPr lang="en-GB" sz="2000" b="1" dirty="0">
                <a:solidFill>
                  <a:sysClr val="windowText" lastClr="000000"/>
                </a:solidFill>
                <a:latin typeface="Arial"/>
                <a:cs typeface="Arial"/>
              </a:rPr>
              <a:t>4.1 Activité en classe 2 : </a:t>
            </a:r>
            <a:r>
              <a:rPr lang="en-US" sz="2000" b="1" dirty="0">
                <a:solidFill>
                  <a:sysClr val="windowText" lastClr="000000"/>
                </a:solidFill>
                <a:latin typeface="Arial"/>
                <a:cs typeface="Arial"/>
              </a:rPr>
              <a:t>Estimation de la demande</a:t>
            </a:r>
            <a:endParaRPr lang="en-GB" sz="2000" b="1" dirty="0">
              <a:solidFill>
                <a:sysClr val="windowText" lastClr="000000"/>
              </a:solidFill>
              <a:latin typeface="Arial"/>
              <a:cs typeface="Arial"/>
            </a:endParaRPr>
          </a:p>
        </p:txBody>
      </p:sp>
      <p:sp>
        <p:nvSpPr>
          <p:cNvPr id="71" name="object 3">
            <a:extLst>
              <a:ext uri="{FF2B5EF4-FFF2-40B4-BE49-F238E27FC236}">
                <a16:creationId xmlns:a16="http://schemas.microsoft.com/office/drawing/2014/main" id="{3036255C-4744-60B3-EB1C-D74A138D81E2}"/>
              </a:ext>
            </a:extLst>
          </p:cNvPr>
          <p:cNvSpPr txBox="1"/>
          <p:nvPr/>
        </p:nvSpPr>
        <p:spPr>
          <a:xfrm>
            <a:off x="747708" y="1369869"/>
            <a:ext cx="10725152" cy="847485"/>
          </a:xfrm>
          <a:prstGeom prst="rect">
            <a:avLst/>
          </a:prstGeom>
        </p:spPr>
        <p:txBody>
          <a:bodyPr vert="horz" wrap="square" lIns="0" tIns="16329" rIns="0" bIns="0" rtlCol="0">
            <a:spAutoFit/>
          </a:bodyPr>
          <a:lstStyle/>
          <a:p>
            <a:pPr marR="0" lvl="0" algn="l" defTabSz="914400" rtl="0" eaLnBrk="1" fontAlgn="auto" latinLnBrk="0" hangingPunct="1">
              <a:lnSpc>
                <a:spcPct val="100000"/>
              </a:lnSpc>
              <a:spcBef>
                <a:spcPts val="0"/>
              </a:spcBef>
              <a:spcAft>
                <a:spcPts val="0"/>
              </a:spcAft>
              <a:buClrTx/>
              <a:buSzTx/>
              <a:tabLst>
                <a:tab pos="361950" algn="l"/>
              </a:tabLst>
              <a:defRPr/>
            </a:pPr>
            <a:r>
              <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Dans cette activité, vous travaillerez avec un ensemble de données brutes réelles sur les taxis qui contient des problèmes de données courants (valeurs manquantes, types mixtes, horodatages irréguliers). Votre tâche consiste à explorer, nettoyer, prétraiter et visualiser les données dans Python afin de produire un ensemble de données propre sur la demande au niveau des zones, prêt à être analysé.</a:t>
            </a:r>
            <a:endParaRPr kumimoji="0" lang="en-GB" sz="1800" b="1"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endParaRPr>
          </a:p>
        </p:txBody>
      </p:sp>
      <p:sp>
        <p:nvSpPr>
          <p:cNvPr id="2" name="object 3">
            <a:extLst>
              <a:ext uri="{FF2B5EF4-FFF2-40B4-BE49-F238E27FC236}">
                <a16:creationId xmlns:a16="http://schemas.microsoft.com/office/drawing/2014/main" id="{4DDC325B-1A15-ABA2-02EE-E8C694CE03BC}"/>
              </a:ext>
            </a:extLst>
          </p:cNvPr>
          <p:cNvSpPr txBox="1"/>
          <p:nvPr/>
        </p:nvSpPr>
        <p:spPr>
          <a:xfrm>
            <a:off x="747708" y="2467066"/>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Comment procéder ?</a:t>
            </a:r>
          </a:p>
        </p:txBody>
      </p:sp>
      <p:sp>
        <p:nvSpPr>
          <p:cNvPr id="7" name="object 3">
            <a:extLst>
              <a:ext uri="{FF2B5EF4-FFF2-40B4-BE49-F238E27FC236}">
                <a16:creationId xmlns:a16="http://schemas.microsoft.com/office/drawing/2014/main" id="{25167F83-0325-90DC-BF22-54525ADD2F24}"/>
              </a:ext>
            </a:extLst>
          </p:cNvPr>
          <p:cNvSpPr txBox="1"/>
          <p:nvPr/>
        </p:nvSpPr>
        <p:spPr>
          <a:xfrm>
            <a:off x="747708" y="2857934"/>
            <a:ext cx="10725152" cy="1678482"/>
          </a:xfrm>
          <a:prstGeom prst="rect">
            <a:avLst/>
          </a:prstGeom>
        </p:spPr>
        <p:txBody>
          <a:bodyPr vert="horz" wrap="square" lIns="0" tIns="16329" rIns="0" bIns="0" rtlCol="0">
            <a:spAutoFit/>
          </a:bodyPr>
          <a:lstStyle/>
          <a:p>
            <a:pPr marR="0" lvl="0" algn="l" defTabSz="914400" rtl="0" eaLnBrk="1" fontAlgn="auto" latinLnBrk="0" hangingPunct="1">
              <a:lnSpc>
                <a:spcPct val="100000"/>
              </a:lnSpc>
              <a:spcBef>
                <a:spcPts val="0"/>
              </a:spcBef>
              <a:spcAft>
                <a:spcPts val="0"/>
              </a:spcAft>
              <a:buClrTx/>
              <a:buSzTx/>
              <a:tabLst>
                <a:tab pos="361950" algn="l"/>
              </a:tabLst>
              <a:defRPr/>
            </a:pPr>
            <a:r>
              <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Nous vous fournirons un code Python dans le notebook Google </a:t>
            </a:r>
            <a:r>
              <a:rPr kumimoji="0" lang="en-GB" sz="1800" i="0" u="none" strike="noStrike" kern="1200" cap="none" spc="0" normalizeH="0" baseline="0" noProof="0" dirty="0" err="1">
                <a:ln>
                  <a:noFill/>
                </a:ln>
                <a:solidFill>
                  <a:srgbClr val="000000">
                    <a:lumMod val="75000"/>
                    <a:lumOff val="25000"/>
                  </a:srgbClr>
                </a:solidFill>
                <a:effectLst/>
                <a:uLnTx/>
                <a:uFillTx/>
                <a:latin typeface="Arial" panose="020B0604020202020204" pitchFamily="34" charset="0"/>
                <a:cs typeface="Arial" panose="020B0604020202020204" pitchFamily="34" charset="0"/>
              </a:rPr>
              <a:t>Colab</a:t>
            </a:r>
            <a:r>
              <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a:t>
            </a:r>
          </a:p>
          <a:p>
            <a:pPr marL="722313" lvl="0" indent="-342900" defTabSz="914400" hangingPunct="1">
              <a:lnSpc>
                <a:spcPct val="100000"/>
              </a:lnSpc>
              <a:spcBef>
                <a:spcPts val="0"/>
              </a:spcBef>
              <a:buFont typeface="+mj-lt"/>
              <a:buAutoNum type="arabicPeriod"/>
              <a:defRPr/>
            </a:pPr>
            <a:r>
              <a:rPr lang="en-GB" sz="1800" kern="1200" dirty="0">
                <a:solidFill>
                  <a:srgbClr val="000000">
                    <a:lumMod val="75000"/>
                    <a:lumOff val="25000"/>
                  </a:srgbClr>
                </a:solidFill>
                <a:latin typeface="Arial" panose="020B0604020202020204" pitchFamily="34" charset="0"/>
                <a:cs typeface="Arial" panose="020B0604020202020204" pitchFamily="34" charset="0"/>
              </a:rPr>
              <a:t>Ouvrez le notebook Google Colab fourni.</a:t>
            </a:r>
          </a:p>
          <a:p>
            <a:pPr marL="722313" lvl="0" indent="-342900" defTabSz="914400" hangingPunct="1">
              <a:lnSpc>
                <a:spcPct val="100000"/>
              </a:lnSpc>
              <a:spcBef>
                <a:spcPts val="0"/>
              </a:spcBef>
              <a:buFont typeface="+mj-lt"/>
              <a:buAutoNum type="arabicPeriod"/>
              <a:defRPr/>
            </a:pPr>
            <a:r>
              <a:rPr lang="en-GB" sz="1800" kern="1200" dirty="0">
                <a:solidFill>
                  <a:srgbClr val="000000">
                    <a:lumMod val="75000"/>
                    <a:lumOff val="25000"/>
                  </a:srgbClr>
                </a:solidFill>
                <a:latin typeface="Arial" panose="020B0604020202020204" pitchFamily="34" charset="0"/>
                <a:cs typeface="Arial" panose="020B0604020202020204" pitchFamily="34" charset="0"/>
              </a:rPr>
              <a:t>Exécutez chaque cellule étape par étape.</a:t>
            </a:r>
          </a:p>
          <a:p>
            <a:pPr marL="722313" lvl="0" indent="-342900" defTabSz="914400" hangingPunct="1">
              <a:lnSpc>
                <a:spcPct val="100000"/>
              </a:lnSpc>
              <a:spcBef>
                <a:spcPts val="0"/>
              </a:spcBef>
              <a:buFont typeface="+mj-lt"/>
              <a:buAutoNum type="arabicPeriod"/>
              <a:defRPr/>
            </a:pPr>
            <a:r>
              <a:rPr lang="en-GB" sz="1800" kern="1200" dirty="0">
                <a:solidFill>
                  <a:srgbClr val="000000">
                    <a:lumMod val="75000"/>
                    <a:lumOff val="25000"/>
                  </a:srgbClr>
                </a:solidFill>
                <a:latin typeface="Arial" panose="020B0604020202020204" pitchFamily="34" charset="0"/>
                <a:cs typeface="Arial" panose="020B0604020202020204" pitchFamily="34" charset="0"/>
              </a:rPr>
              <a:t>Suivez les commentaires en ligne pour comprendre la répartition des trajets, le choix du mode de transport et l'attribution des itinéraires.</a:t>
            </a:r>
          </a:p>
          <a:p>
            <a:pPr marL="722313" lvl="0" indent="-342900" defTabSz="914400" hangingPunct="1">
              <a:lnSpc>
                <a:spcPct val="100000"/>
              </a:lnSpc>
              <a:spcBef>
                <a:spcPts val="0"/>
              </a:spcBef>
              <a:buFont typeface="+mj-lt"/>
              <a:buAutoNum type="arabicPeriod"/>
              <a:defRPr/>
            </a:pPr>
            <a:r>
              <a:rPr lang="en-GB" sz="1800" kern="1200" dirty="0">
                <a:solidFill>
                  <a:srgbClr val="000000">
                    <a:lumMod val="75000"/>
                    <a:lumOff val="25000"/>
                  </a:srgbClr>
                </a:solidFill>
                <a:latin typeface="Arial" panose="020B0604020202020204" pitchFamily="34" charset="0"/>
                <a:cs typeface="Arial" panose="020B0604020202020204" pitchFamily="34" charset="0"/>
              </a:rPr>
              <a:t>Modifiez les paramètres du scénario comme indiqué.</a:t>
            </a:r>
          </a:p>
          <a:p>
            <a:pPr marL="722313" lvl="0" indent="-342900" defTabSz="914400" hangingPunct="1">
              <a:lnSpc>
                <a:spcPct val="100000"/>
              </a:lnSpc>
              <a:spcBef>
                <a:spcPts val="0"/>
              </a:spcBef>
              <a:buFont typeface="+mj-lt"/>
              <a:buAutoNum type="arabicPeriod"/>
              <a:defRPr/>
            </a:pPr>
            <a:r>
              <a:rPr lang="en-GB" sz="1800" kern="1200" dirty="0">
                <a:solidFill>
                  <a:srgbClr val="000000">
                    <a:lumMod val="75000"/>
                    <a:lumOff val="25000"/>
                  </a:srgbClr>
                </a:solidFill>
                <a:latin typeface="Arial" panose="020B0604020202020204" pitchFamily="34" charset="0"/>
                <a:cs typeface="Arial" panose="020B0604020202020204" pitchFamily="34" charset="0"/>
              </a:rPr>
              <a:t>Recalculez la demande au niveau de la zone et générez les visualisations « avant/après ».</a:t>
            </a:r>
          </a:p>
        </p:txBody>
      </p:sp>
      <p:sp>
        <p:nvSpPr>
          <p:cNvPr id="6" name="object 3">
            <a:extLst>
              <a:ext uri="{FF2B5EF4-FFF2-40B4-BE49-F238E27FC236}">
                <a16:creationId xmlns:a16="http://schemas.microsoft.com/office/drawing/2014/main" id="{8E851B72-0369-FCB7-2C48-474F69D63E93}"/>
              </a:ext>
            </a:extLst>
          </p:cNvPr>
          <p:cNvSpPr txBox="1"/>
          <p:nvPr/>
        </p:nvSpPr>
        <p:spPr>
          <a:xfrm>
            <a:off x="726282" y="4863378"/>
            <a:ext cx="10732294" cy="583310"/>
          </a:xfrm>
          <a:prstGeom prst="rect">
            <a:avLst/>
          </a:prstGeom>
        </p:spPr>
        <p:txBody>
          <a:bodyPr vert="horz" wrap="square" lIns="0" tIns="16329" rIns="0" bIns="0" rtlCol="0">
            <a:spAutoFit/>
          </a:bodyPr>
          <a:lstStyle/>
          <a:p>
            <a:pPr marL="16328" marR="0" lvl="0" indent="0" algn="l" defTabSz="1175644" rtl="0" eaLnBrk="1" fontAlgn="auto" latinLnBrk="0" hangingPunct="1">
              <a:lnSpc>
                <a:spcPct val="100000"/>
              </a:lnSpc>
              <a:spcBef>
                <a:spcPts val="129"/>
              </a:spcBef>
              <a:spcAft>
                <a:spcPts val="0"/>
              </a:spcAft>
              <a:buClrTx/>
              <a:buSzTx/>
              <a:buFontTx/>
              <a:buNone/>
              <a:tabLst/>
              <a:defRPr/>
            </a:pPr>
            <a:r>
              <a:rPr kumimoji="0" lang="en-GB" sz="1800" b="1" i="0" u="none" strike="noStrike" kern="0" cap="none" spc="0" normalizeH="0" baseline="0" noProof="0" dirty="0">
                <a:ln>
                  <a:noFill/>
                </a:ln>
                <a:solidFill>
                  <a:sysClr val="windowText" lastClr="000000"/>
                </a:solidFill>
                <a:effectLst/>
                <a:uLnTx/>
                <a:uFillTx/>
                <a:latin typeface="Arial" panose="020B0604020202020204" pitchFamily="34" charset="0"/>
                <a:ea typeface="+mn-ea"/>
                <a:cs typeface="Arial" panose="020B0604020202020204" pitchFamily="34" charset="0"/>
                <a:sym typeface="Helvetica Neue"/>
              </a:rPr>
              <a:t>Lien vers le code de référence : </a:t>
            </a:r>
          </a:p>
          <a:p>
            <a:pPr marL="16328" marR="0" lvl="0" indent="0" algn="l" defTabSz="1175644" rtl="0" eaLnBrk="1" fontAlgn="auto" latinLnBrk="0" hangingPunct="1">
              <a:lnSpc>
                <a:spcPct val="100000"/>
              </a:lnSpc>
              <a:spcBef>
                <a:spcPts val="129"/>
              </a:spcBef>
              <a:spcAft>
                <a:spcPts val="0"/>
              </a:spcAft>
              <a:buClrTx/>
              <a:buSzTx/>
              <a:buFontTx/>
              <a:buNone/>
              <a:tabLst/>
              <a:defRPr/>
            </a:pPr>
            <a:r>
              <a:rPr kumimoji="0" lang="en-GB" sz="1800" b="0" i="1" u="none" strike="noStrike" kern="0" cap="none" spc="0" normalizeH="0" baseline="0" noProof="0" dirty="0">
                <a:ln>
                  <a:noFill/>
                </a:ln>
                <a:solidFill>
                  <a:sysClr val="windowText" lastClr="000000"/>
                </a:solidFill>
                <a:effectLst/>
                <a:uLnTx/>
                <a:uFillTx/>
                <a:latin typeface="Arial" panose="020B0604020202020204" pitchFamily="34" charset="0"/>
                <a:ea typeface="+mn-ea"/>
                <a:cs typeface="Arial" panose="020B0604020202020204" pitchFamily="34" charset="0"/>
                <a:sym typeface="Helvetica Neue"/>
              </a:rPr>
              <a:t>https://colab.research.google.com/drive/1htmgYcmKiomm-5t-WwUJTMjhUb9Skfgg</a:t>
            </a:r>
          </a:p>
        </p:txBody>
      </p:sp>
      <p:sp>
        <p:nvSpPr>
          <p:cNvPr id="4" name="object 3">
            <a:extLst>
              <a:ext uri="{FF2B5EF4-FFF2-40B4-BE49-F238E27FC236}">
                <a16:creationId xmlns:a16="http://schemas.microsoft.com/office/drawing/2014/main" id="{A57E0116-B68B-9DFF-2687-A06DAB199E95}"/>
              </a:ext>
            </a:extLst>
          </p:cNvPr>
          <p:cNvSpPr txBox="1"/>
          <p:nvPr/>
        </p:nvSpPr>
        <p:spPr>
          <a:xfrm>
            <a:off x="726282" y="5622771"/>
            <a:ext cx="10732294" cy="570486"/>
          </a:xfrm>
          <a:prstGeom prst="rect">
            <a:avLst/>
          </a:prstGeom>
        </p:spPr>
        <p:txBody>
          <a:bodyPr vert="horz" wrap="square" lIns="0" tIns="16329" rIns="0" bIns="0" rtlCol="0">
            <a:spAutoFit/>
          </a:bodyPr>
          <a:lstStyle/>
          <a:p>
            <a:pPr marR="0" lvl="0" algn="l" defTabSz="914400" rtl="0" eaLnBrk="1" fontAlgn="auto" latinLnBrk="0" hangingPunct="1">
              <a:lnSpc>
                <a:spcPct val="100000"/>
              </a:lnSpc>
              <a:spcBef>
                <a:spcPts val="0"/>
              </a:spcBef>
              <a:spcAft>
                <a:spcPts val="600"/>
              </a:spcAft>
              <a:buClrTx/>
              <a:buSzTx/>
              <a:tabLst>
                <a:tab pos="361950" algn="l"/>
              </a:tabLst>
              <a:defRPr/>
            </a:pPr>
            <a:r>
              <a:rPr kumimoji="0" lang="en-GB" sz="1800" b="1"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ea typeface="+mn-ea"/>
                <a:cs typeface="Arial" panose="020B0604020202020204" pitchFamily="34" charset="0"/>
                <a:sym typeface="Helvetica Neue"/>
              </a:rPr>
              <a:t>Enregistrez votre fichier :</a:t>
            </a:r>
            <a:r>
              <a:rPr kumimoji="0" lang="en-GB" sz="1800" b="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ea typeface="+mn-ea"/>
                <a:cs typeface="Arial" panose="020B0604020202020204" pitchFamily="34" charset="0"/>
                <a:sym typeface="Helvetica Neue"/>
              </a:rPr>
              <a:t> </a:t>
            </a:r>
            <a:br>
              <a:rPr kumimoji="0" lang="en-GB" sz="1800" b="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ea typeface="+mn-ea"/>
                <a:cs typeface="Arial" panose="020B0604020202020204" pitchFamily="34" charset="0"/>
                <a:sym typeface="Helvetica Neue"/>
              </a:rPr>
            </a:br>
            <a:r>
              <a:rPr kumimoji="0" lang="en-GB" sz="1800" b="0" i="1"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ea typeface="+mn-ea"/>
                <a:cs typeface="Arial" panose="020B0604020202020204" pitchFamily="34" charset="0"/>
                <a:sym typeface="Helvetica Neue"/>
              </a:rPr>
              <a:t>ex : </a:t>
            </a:r>
            <a:r>
              <a:rPr kumimoji="0" lang="en-US" sz="1800" b="0" i="1" u="none" strike="noStrike" kern="1200" cap="none" spc="0" normalizeH="0" baseline="0" noProof="0" dirty="0" err="1">
                <a:ln>
                  <a:noFill/>
                </a:ln>
                <a:solidFill>
                  <a:srgbClr val="000000">
                    <a:lumMod val="75000"/>
                    <a:lumOff val="25000"/>
                  </a:srgbClr>
                </a:solidFill>
                <a:effectLst/>
                <a:uLnTx/>
                <a:uFillTx/>
                <a:latin typeface="Arial" panose="020B0604020202020204" pitchFamily="34" charset="0"/>
                <a:ea typeface="+mn-ea"/>
                <a:cs typeface="Arial" panose="020B0604020202020204" pitchFamily="34" charset="0"/>
                <a:sym typeface="Helvetica Neue"/>
              </a:rPr>
              <a:t>Class_Activity_Four_Step_Travel_Demand_Model.ipynb</a:t>
            </a:r>
            <a:endParaRPr kumimoji="0" lang="en-GB" sz="1800" b="0" i="1"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ea typeface="+mn-ea"/>
              <a:cs typeface="Arial" panose="020B0604020202020204" pitchFamily="34" charset="0"/>
              <a:sym typeface="Helvetica Neue"/>
            </a:endParaRPr>
          </a:p>
        </p:txBody>
      </p:sp>
      <p:sp>
        <p:nvSpPr>
          <p:cNvPr id="8" name="object 2">
            <a:extLst>
              <a:ext uri="{FF2B5EF4-FFF2-40B4-BE49-F238E27FC236}">
                <a16:creationId xmlns:a16="http://schemas.microsoft.com/office/drawing/2014/main" id="{177A9E06-0917-19D1-2EDF-927F03558944}"/>
              </a:ext>
            </a:extLst>
          </p:cNvPr>
          <p:cNvSpPr txBox="1">
            <a:spLocks/>
          </p:cNvSpPr>
          <p:nvPr/>
        </p:nvSpPr>
        <p:spPr>
          <a:xfrm>
            <a:off x="726471" y="427119"/>
            <a:ext cx="6272206" cy="385820"/>
          </a:xfrm>
          <a:prstGeom prst="rect">
            <a:avLst/>
          </a:prstGeom>
          <a:solidFill>
            <a:srgbClr val="FD001F"/>
          </a:solidFill>
        </p:spPr>
        <p:txBody>
          <a:bodyPr vert="horz" wrap="square" lIns="0" tIns="16329" rIns="0" bIns="0" rtlCol="0">
            <a:spAutoFit/>
          </a:bodyPr>
          <a:lstStyle>
            <a:lvl1pPr>
              <a:defRPr sz="1800" b="0" i="1">
                <a:solidFill>
                  <a:srgbClr val="FD001F"/>
                </a:solidFill>
                <a:latin typeface="Calibri"/>
                <a:ea typeface="+mj-ea"/>
                <a:cs typeface="Calibri"/>
              </a:defRPr>
            </a:lvl1pPr>
          </a:lstStyle>
          <a:p>
            <a:pPr marL="22043" defTabSz="914400" hangingPunct="1">
              <a:lnSpc>
                <a:spcPct val="100000"/>
              </a:lnSpc>
              <a:spcBef>
                <a:spcPts val="129"/>
              </a:spcBef>
            </a:pPr>
            <a:r>
              <a:rPr lang="en-US" sz="2400" b="1" dirty="0">
                <a:solidFill>
                  <a:schemeClr val="bg1"/>
                </a:solidFill>
              </a:rPr>
              <a:t>4. Activité de cours 2 : Estimation de la demande</a:t>
            </a:r>
          </a:p>
        </p:txBody>
      </p:sp>
    </p:spTree>
    <p:extLst>
      <p:ext uri="{BB962C8B-B14F-4D97-AF65-F5344CB8AC3E}">
        <p14:creationId xmlns:p14="http://schemas.microsoft.com/office/powerpoint/2010/main" val="326786887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4204C8-D56C-2C30-F8F8-85895B3E6DB1}"/>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B88B9D10-56D5-452E-5761-810CB8F2A75D}"/>
              </a:ext>
            </a:extLst>
          </p:cNvPr>
          <p:cNvSpPr txBox="1"/>
          <p:nvPr/>
        </p:nvSpPr>
        <p:spPr>
          <a:xfrm>
            <a:off x="733424" y="1025080"/>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 </a:t>
            </a:r>
          </a:p>
        </p:txBody>
      </p:sp>
      <p:sp>
        <p:nvSpPr>
          <p:cNvPr id="5" name="object 3">
            <a:extLst>
              <a:ext uri="{FF2B5EF4-FFF2-40B4-BE49-F238E27FC236}">
                <a16:creationId xmlns:a16="http://schemas.microsoft.com/office/drawing/2014/main" id="{6A36F721-E8D0-BEF8-A806-AD885E877397}"/>
              </a:ext>
            </a:extLst>
          </p:cNvPr>
          <p:cNvSpPr txBox="1"/>
          <p:nvPr/>
        </p:nvSpPr>
        <p:spPr>
          <a:xfrm>
            <a:off x="740566" y="1424136"/>
            <a:ext cx="10725152" cy="293487"/>
          </a:xfrm>
          <a:prstGeom prst="rect">
            <a:avLst/>
          </a:prstGeom>
        </p:spPr>
        <p:txBody>
          <a:bodyPr vert="horz" wrap="square" lIns="0" tIns="16329" rIns="0" bIns="0" rtlCol="0">
            <a:spAutoFit/>
          </a:bodyPr>
          <a:lstStyle/>
          <a:p>
            <a:pPr marR="0" lvl="0" algn="l" defTabSz="914400" rtl="0" eaLnBrk="1" fontAlgn="auto" latinLnBrk="0" hangingPunct="1">
              <a:lnSpc>
                <a:spcPct val="100000"/>
              </a:lnSpc>
              <a:spcBef>
                <a:spcPts val="0"/>
              </a:spcBef>
              <a:spcAft>
                <a:spcPts val="0"/>
              </a:spcAft>
              <a:buClrTx/>
              <a:buSzTx/>
              <a:defRPr/>
            </a:pPr>
            <a:r>
              <a:rPr kumimoji="0" lang="en-GB" sz="1800" b="0" i="0" u="none" strike="noStrike" kern="1200" cap="none" spc="0" normalizeH="0" baseline="0" noProof="0" dirty="0">
                <a:ln>
                  <a:noFill/>
                </a:ln>
                <a:solidFill>
                  <a:srgbClr val="000000">
                    <a:lumMod val="75000"/>
                    <a:lumOff val="25000"/>
                  </a:srgbClr>
                </a:solidFill>
                <a:effectLst/>
                <a:uLnTx/>
                <a:uFillTx/>
                <a:latin typeface="Work Sans"/>
                <a:ea typeface="+mn-ea"/>
                <a:cs typeface="+mn-cs"/>
              </a:rPr>
              <a:t> </a:t>
            </a:r>
          </a:p>
        </p:txBody>
      </p:sp>
      <p:sp>
        <p:nvSpPr>
          <p:cNvPr id="70" name="object 3">
            <a:extLst>
              <a:ext uri="{FF2B5EF4-FFF2-40B4-BE49-F238E27FC236}">
                <a16:creationId xmlns:a16="http://schemas.microsoft.com/office/drawing/2014/main" id="{45BB60F3-E4EB-DB44-6C4A-6CABFDD74949}"/>
              </a:ext>
            </a:extLst>
          </p:cNvPr>
          <p:cNvSpPr txBox="1"/>
          <p:nvPr/>
        </p:nvSpPr>
        <p:spPr>
          <a:xfrm>
            <a:off x="733424" y="884404"/>
            <a:ext cx="10725152" cy="380480"/>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defRPr/>
            </a:pPr>
            <a:r>
              <a:rPr lang="en-GB" sz="2000" b="1" dirty="0">
                <a:solidFill>
                  <a:sysClr val="windowText" lastClr="000000"/>
                </a:solidFill>
                <a:latin typeface="Arial"/>
                <a:cs typeface="Arial"/>
              </a:rPr>
              <a:t>4.2 Activité en classe 2 : ensemble de données</a:t>
            </a:r>
          </a:p>
        </p:txBody>
      </p:sp>
      <p:sp>
        <p:nvSpPr>
          <p:cNvPr id="8" name="object 2">
            <a:extLst>
              <a:ext uri="{FF2B5EF4-FFF2-40B4-BE49-F238E27FC236}">
                <a16:creationId xmlns:a16="http://schemas.microsoft.com/office/drawing/2014/main" id="{B489A049-116C-B4C2-A740-D101A6465442}"/>
              </a:ext>
            </a:extLst>
          </p:cNvPr>
          <p:cNvSpPr txBox="1">
            <a:spLocks/>
          </p:cNvSpPr>
          <p:nvPr/>
        </p:nvSpPr>
        <p:spPr>
          <a:xfrm>
            <a:off x="726470" y="427119"/>
            <a:ext cx="6389437" cy="385820"/>
          </a:xfrm>
          <a:prstGeom prst="rect">
            <a:avLst/>
          </a:prstGeom>
          <a:solidFill>
            <a:srgbClr val="FD001F"/>
          </a:solidFill>
        </p:spPr>
        <p:txBody>
          <a:bodyPr vert="horz" wrap="square" lIns="0" tIns="16329" rIns="0" bIns="0" rtlCol="0">
            <a:spAutoFit/>
          </a:bodyPr>
          <a:lstStyle>
            <a:lvl1pPr>
              <a:defRPr sz="1800" b="0" i="1">
                <a:solidFill>
                  <a:srgbClr val="FD001F"/>
                </a:solidFill>
                <a:latin typeface="Calibri"/>
                <a:ea typeface="+mj-ea"/>
                <a:cs typeface="Calibri"/>
              </a:defRPr>
            </a:lvl1pPr>
          </a:lstStyle>
          <a:p>
            <a:pPr marL="22043" defTabSz="914400" hangingPunct="1">
              <a:lnSpc>
                <a:spcPct val="100000"/>
              </a:lnSpc>
              <a:spcBef>
                <a:spcPts val="129"/>
              </a:spcBef>
            </a:pPr>
            <a:r>
              <a:rPr lang="en-US" sz="2400" b="1" dirty="0">
                <a:solidFill>
                  <a:schemeClr val="bg1"/>
                </a:solidFill>
              </a:rPr>
              <a:t>4. Activité en classe 2 : estimation de la demande</a:t>
            </a:r>
          </a:p>
        </p:txBody>
      </p:sp>
      <p:sp>
        <p:nvSpPr>
          <p:cNvPr id="2" name="object 3">
            <a:extLst>
              <a:ext uri="{FF2B5EF4-FFF2-40B4-BE49-F238E27FC236}">
                <a16:creationId xmlns:a16="http://schemas.microsoft.com/office/drawing/2014/main" id="{93C3B594-73F1-E843-5A69-34E32AC76FFA}"/>
              </a:ext>
            </a:extLst>
          </p:cNvPr>
          <p:cNvSpPr txBox="1"/>
          <p:nvPr/>
        </p:nvSpPr>
        <p:spPr>
          <a:xfrm>
            <a:off x="733424" y="1374131"/>
            <a:ext cx="10725152" cy="847485"/>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dirty="0">
                <a:solidFill>
                  <a:schemeClr val="tx1"/>
                </a:solidFill>
                <a:latin typeface="Arial"/>
                <a:cs typeface="Arial"/>
              </a:rPr>
              <a:t>Pour cette activité, nous utilisons les enregistrements des trajets effectués par les taxis jaunes de la NYC TLC, fournis au format Apache Parquet. L'ensemble de données complet de la TLC pèse 29,58 Go et contient des millions d'enregistrements de trajets effectués sur plusieurs années. Afin de garantir un traitement rapide et gérable dans Colab, nous n'utilisons que le dernier fichier mensuel (octobre 2022).</a:t>
            </a:r>
          </a:p>
        </p:txBody>
      </p:sp>
      <p:sp>
        <p:nvSpPr>
          <p:cNvPr id="4" name="object 3">
            <a:extLst>
              <a:ext uri="{FF2B5EF4-FFF2-40B4-BE49-F238E27FC236}">
                <a16:creationId xmlns:a16="http://schemas.microsoft.com/office/drawing/2014/main" id="{839F31F4-3441-7292-7C18-55415DE15EC8}"/>
              </a:ext>
            </a:extLst>
          </p:cNvPr>
          <p:cNvSpPr txBox="1"/>
          <p:nvPr/>
        </p:nvSpPr>
        <p:spPr>
          <a:xfrm>
            <a:off x="747708" y="2877050"/>
            <a:ext cx="10725152" cy="2873681"/>
          </a:xfrm>
          <a:prstGeom prst="rect">
            <a:avLst/>
          </a:prstGeom>
        </p:spPr>
        <p:txBody>
          <a:bodyPr vert="horz" wrap="square" lIns="0" tIns="16329" rIns="0" bIns="0" rtlCol="0">
            <a:spAutoFit/>
          </a:bodyPr>
          <a:lstStyle/>
          <a:p>
            <a:pPr lvl="0" defTabSz="914400" hangingPunct="1">
              <a:lnSpc>
                <a:spcPct val="150000"/>
              </a:lnSpc>
              <a:spcBef>
                <a:spcPts val="0"/>
              </a:spcBef>
              <a:tabLst>
                <a:tab pos="361950" algn="l"/>
              </a:tabLst>
              <a:defRPr/>
            </a:pPr>
            <a:r>
              <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Les enregistrements des trajets effectués par les taxis jaunes comprennent des informations détaillées sur chaque trajet, telles que :</a:t>
            </a:r>
          </a:p>
          <a:p>
            <a:pPr marL="276225" lvl="0" defTabSz="914400" hangingPunct="1">
              <a:lnSpc>
                <a:spcPct val="150000"/>
              </a:lnSpc>
              <a:spcBef>
                <a:spcPts val="0"/>
              </a:spcBef>
              <a:tabLst>
                <a:tab pos="361950" algn="l"/>
              </a:tabLst>
              <a:defRPr/>
            </a:pPr>
            <a:r>
              <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 Horaires de prise en charge et de dépose</a:t>
            </a:r>
          </a:p>
          <a:p>
            <a:pPr marL="276225" lvl="0" defTabSz="914400" hangingPunct="1">
              <a:lnSpc>
                <a:spcPct val="150000"/>
              </a:lnSpc>
              <a:spcBef>
                <a:spcPts val="0"/>
              </a:spcBef>
              <a:tabLst>
                <a:tab pos="361950" algn="l"/>
              </a:tabLst>
              <a:defRPr/>
            </a:pPr>
            <a:r>
              <a:rPr lang="en-GB" sz="1800" kern="1200" dirty="0">
                <a:solidFill>
                  <a:srgbClr val="000000">
                    <a:lumMod val="75000"/>
                    <a:lumOff val="25000"/>
                  </a:srgbClr>
                </a:solidFill>
                <a:latin typeface="Arial" panose="020B0604020202020204" pitchFamily="34" charset="0"/>
                <a:cs typeface="Arial" panose="020B0604020202020204" pitchFamily="34" charset="0"/>
              </a:rPr>
              <a:t>✅ </a:t>
            </a:r>
            <a:r>
              <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Les emplacements des zones TLC </a:t>
            </a:r>
            <a:r>
              <a:rPr lang="en-GB" sz="1800" kern="1200" dirty="0">
                <a:solidFill>
                  <a:srgbClr val="000000">
                    <a:lumMod val="75000"/>
                    <a:lumOff val="25000"/>
                  </a:srgbClr>
                </a:solidFill>
                <a:latin typeface="Arial" panose="020B0604020202020204" pitchFamily="34" charset="0"/>
                <a:cs typeface="Arial" panose="020B0604020202020204" pitchFamily="34" charset="0"/>
              </a:rPr>
              <a:t>de prise en charge </a:t>
            </a:r>
            <a:r>
              <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et de dépose</a:t>
            </a:r>
          </a:p>
          <a:p>
            <a:pPr marL="276225" lvl="0" defTabSz="914400" hangingPunct="1">
              <a:lnSpc>
                <a:spcPct val="150000"/>
              </a:lnSpc>
              <a:spcBef>
                <a:spcPts val="0"/>
              </a:spcBef>
              <a:tabLst>
                <a:tab pos="361950" algn="l"/>
              </a:tabLst>
              <a:defRPr/>
            </a:pPr>
            <a:r>
              <a:rPr lang="en-GB" sz="1800" kern="1200" dirty="0">
                <a:solidFill>
                  <a:srgbClr val="000000">
                    <a:lumMod val="75000"/>
                    <a:lumOff val="25000"/>
                  </a:srgbClr>
                </a:solidFill>
                <a:latin typeface="Arial" panose="020B0604020202020204" pitchFamily="34" charset="0"/>
                <a:cs typeface="Arial" panose="020B0604020202020204" pitchFamily="34" charset="0"/>
              </a:rPr>
              <a:t>✅ </a:t>
            </a:r>
            <a:r>
              <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La distance</a:t>
            </a:r>
            <a:r>
              <a:rPr lang="en-GB" sz="1800" kern="1200" dirty="0">
                <a:solidFill>
                  <a:srgbClr val="000000">
                    <a:lumMod val="75000"/>
                    <a:lumOff val="25000"/>
                  </a:srgbClr>
                </a:solidFill>
                <a:latin typeface="Arial" panose="020B0604020202020204" pitchFamily="34" charset="0"/>
                <a:cs typeface="Arial" panose="020B0604020202020204" pitchFamily="34" charset="0"/>
              </a:rPr>
              <a:t> parcourue</a:t>
            </a:r>
          </a:p>
          <a:p>
            <a:pPr marL="276225" lvl="0" defTabSz="914400" hangingPunct="1">
              <a:lnSpc>
                <a:spcPct val="150000"/>
              </a:lnSpc>
              <a:spcBef>
                <a:spcPts val="0"/>
              </a:spcBef>
              <a:tabLst>
                <a:tab pos="361950" algn="l"/>
              </a:tabLst>
              <a:defRPr/>
            </a:pPr>
            <a:r>
              <a:rPr lang="en-GB" sz="1800" kern="1200" dirty="0">
                <a:solidFill>
                  <a:srgbClr val="000000">
                    <a:lumMod val="75000"/>
                    <a:lumOff val="25000"/>
                  </a:srgbClr>
                </a:solidFill>
                <a:latin typeface="Arial" panose="020B0604020202020204" pitchFamily="34" charset="0"/>
                <a:cs typeface="Arial" panose="020B0604020202020204" pitchFamily="34" charset="0"/>
              </a:rPr>
              <a:t>✅ </a:t>
            </a:r>
            <a:r>
              <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Détails</a:t>
            </a:r>
            <a:r>
              <a:rPr lang="en-GB" sz="1800" kern="1200" dirty="0">
                <a:solidFill>
                  <a:srgbClr val="000000">
                    <a:lumMod val="75000"/>
                    <a:lumOff val="25000"/>
                  </a:srgbClr>
                </a:solidFill>
                <a:latin typeface="Arial" panose="020B0604020202020204" pitchFamily="34" charset="0"/>
                <a:cs typeface="Arial" panose="020B0604020202020204" pitchFamily="34" charset="0"/>
              </a:rPr>
              <a:t> du tarif </a:t>
            </a:r>
            <a:r>
              <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(montant du tarif, péages, suppléments)</a:t>
            </a:r>
          </a:p>
          <a:p>
            <a:pPr marL="276225" lvl="0" defTabSz="914400" hangingPunct="1">
              <a:lnSpc>
                <a:spcPct val="150000"/>
              </a:lnSpc>
              <a:spcBef>
                <a:spcPts val="0"/>
              </a:spcBef>
              <a:tabLst>
                <a:tab pos="361950" algn="l"/>
              </a:tabLst>
              <a:defRPr/>
            </a:pPr>
            <a:r>
              <a:rPr lang="en-GB" sz="1800" kern="1200" dirty="0">
                <a:solidFill>
                  <a:srgbClr val="000000">
                    <a:lumMod val="75000"/>
                    <a:lumOff val="25000"/>
                  </a:srgbClr>
                </a:solidFill>
                <a:latin typeface="Arial" panose="020B0604020202020204" pitchFamily="34" charset="0"/>
                <a:cs typeface="Arial" panose="020B0604020202020204" pitchFamily="34" charset="0"/>
              </a:rPr>
              <a:t>✅ </a:t>
            </a:r>
            <a:r>
              <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Type</a:t>
            </a:r>
            <a:r>
              <a:rPr lang="en-GB" sz="1800" kern="1200" dirty="0">
                <a:solidFill>
                  <a:srgbClr val="000000">
                    <a:lumMod val="75000"/>
                    <a:lumOff val="25000"/>
                  </a:srgbClr>
                </a:solidFill>
                <a:latin typeface="Arial" panose="020B0604020202020204" pitchFamily="34" charset="0"/>
                <a:cs typeface="Arial" panose="020B0604020202020204" pitchFamily="34" charset="0"/>
              </a:rPr>
              <a:t> de tarif </a:t>
            </a:r>
            <a:r>
              <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et type de paiement</a:t>
            </a:r>
          </a:p>
          <a:p>
            <a:pPr marL="276225" lvl="0" defTabSz="914400" hangingPunct="1">
              <a:lnSpc>
                <a:spcPct val="150000"/>
              </a:lnSpc>
              <a:spcBef>
                <a:spcPts val="0"/>
              </a:spcBef>
              <a:tabLst>
                <a:tab pos="361950" algn="l"/>
              </a:tabLst>
              <a:defRPr/>
            </a:pPr>
            <a:r>
              <a:rPr lang="en-GB" sz="1800" kern="1200" dirty="0">
                <a:solidFill>
                  <a:srgbClr val="000000">
                    <a:lumMod val="75000"/>
                    <a:lumOff val="25000"/>
                  </a:srgbClr>
                </a:solidFill>
                <a:latin typeface="Arial" panose="020B0604020202020204" pitchFamily="34" charset="0"/>
                <a:cs typeface="Arial" panose="020B0604020202020204" pitchFamily="34" charset="0"/>
              </a:rPr>
              <a:t>✅ </a:t>
            </a:r>
            <a:r>
              <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Nombre</a:t>
            </a:r>
            <a:r>
              <a:rPr lang="en-GB" sz="1800" kern="1200" dirty="0">
                <a:solidFill>
                  <a:srgbClr val="000000">
                    <a:lumMod val="75000"/>
                    <a:lumOff val="25000"/>
                  </a:srgbClr>
                </a:solidFill>
                <a:latin typeface="Arial" panose="020B0604020202020204" pitchFamily="34" charset="0"/>
                <a:cs typeface="Arial" panose="020B0604020202020204" pitchFamily="34" charset="0"/>
              </a:rPr>
              <a:t> de passagers </a:t>
            </a:r>
            <a:r>
              <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déclaré par les chauffeurs</a:t>
            </a:r>
          </a:p>
        </p:txBody>
      </p:sp>
      <p:sp>
        <p:nvSpPr>
          <p:cNvPr id="6" name="object 3">
            <a:extLst>
              <a:ext uri="{FF2B5EF4-FFF2-40B4-BE49-F238E27FC236}">
                <a16:creationId xmlns:a16="http://schemas.microsoft.com/office/drawing/2014/main" id="{CC8409F2-0C6E-7FBB-A6F1-5030ADA18A83}"/>
              </a:ext>
            </a:extLst>
          </p:cNvPr>
          <p:cNvSpPr txBox="1"/>
          <p:nvPr/>
        </p:nvSpPr>
        <p:spPr>
          <a:xfrm>
            <a:off x="747708" y="2560055"/>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À propos de l'ensemble de données :</a:t>
            </a:r>
          </a:p>
        </p:txBody>
      </p:sp>
    </p:spTree>
    <p:extLst>
      <p:ext uri="{BB962C8B-B14F-4D97-AF65-F5344CB8AC3E}">
        <p14:creationId xmlns:p14="http://schemas.microsoft.com/office/powerpoint/2010/main" val="130182641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D185C4-11A7-1792-B95E-D0C87D8915A4}"/>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C13ED75D-DA65-A32F-EAF0-C355E2F39381}"/>
              </a:ext>
            </a:extLst>
          </p:cNvPr>
          <p:cNvSpPr txBox="1"/>
          <p:nvPr/>
        </p:nvSpPr>
        <p:spPr>
          <a:xfrm>
            <a:off x="733424" y="1025080"/>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 </a:t>
            </a:r>
          </a:p>
        </p:txBody>
      </p:sp>
      <p:sp>
        <p:nvSpPr>
          <p:cNvPr id="5" name="object 3">
            <a:extLst>
              <a:ext uri="{FF2B5EF4-FFF2-40B4-BE49-F238E27FC236}">
                <a16:creationId xmlns:a16="http://schemas.microsoft.com/office/drawing/2014/main" id="{B67CABF1-D5F3-29E7-4B15-89EC6C755938}"/>
              </a:ext>
            </a:extLst>
          </p:cNvPr>
          <p:cNvSpPr txBox="1"/>
          <p:nvPr/>
        </p:nvSpPr>
        <p:spPr>
          <a:xfrm>
            <a:off x="740566" y="1424136"/>
            <a:ext cx="10725152" cy="293487"/>
          </a:xfrm>
          <a:prstGeom prst="rect">
            <a:avLst/>
          </a:prstGeom>
        </p:spPr>
        <p:txBody>
          <a:bodyPr vert="horz" wrap="square" lIns="0" tIns="16329" rIns="0" bIns="0" rtlCol="0">
            <a:spAutoFit/>
          </a:bodyPr>
          <a:lstStyle/>
          <a:p>
            <a:pPr marR="0" lvl="0" algn="l" defTabSz="914400" rtl="0" eaLnBrk="1" fontAlgn="auto" latinLnBrk="0" hangingPunct="1">
              <a:lnSpc>
                <a:spcPct val="100000"/>
              </a:lnSpc>
              <a:spcBef>
                <a:spcPts val="0"/>
              </a:spcBef>
              <a:spcAft>
                <a:spcPts val="0"/>
              </a:spcAft>
              <a:buClrTx/>
              <a:buSzTx/>
              <a:defRPr/>
            </a:pPr>
            <a:r>
              <a:rPr kumimoji="0" lang="en-GB" sz="1800" b="0" i="0" u="none" strike="noStrike" kern="1200" cap="none" spc="0" normalizeH="0" baseline="0" noProof="0" dirty="0">
                <a:ln>
                  <a:noFill/>
                </a:ln>
                <a:solidFill>
                  <a:srgbClr val="000000">
                    <a:lumMod val="75000"/>
                    <a:lumOff val="25000"/>
                  </a:srgbClr>
                </a:solidFill>
                <a:effectLst/>
                <a:uLnTx/>
                <a:uFillTx/>
                <a:latin typeface="Work Sans"/>
                <a:ea typeface="+mn-ea"/>
                <a:cs typeface="+mn-cs"/>
              </a:rPr>
              <a:t> </a:t>
            </a:r>
          </a:p>
        </p:txBody>
      </p:sp>
      <p:sp>
        <p:nvSpPr>
          <p:cNvPr id="70" name="object 3">
            <a:extLst>
              <a:ext uri="{FF2B5EF4-FFF2-40B4-BE49-F238E27FC236}">
                <a16:creationId xmlns:a16="http://schemas.microsoft.com/office/drawing/2014/main" id="{9E160406-42D5-8237-0951-08161B081052}"/>
              </a:ext>
            </a:extLst>
          </p:cNvPr>
          <p:cNvSpPr txBox="1"/>
          <p:nvPr/>
        </p:nvSpPr>
        <p:spPr>
          <a:xfrm>
            <a:off x="733424" y="1025080"/>
            <a:ext cx="10725152" cy="380480"/>
          </a:xfrm>
          <a:prstGeom prst="rect">
            <a:avLst/>
          </a:prstGeom>
          <a:noFill/>
        </p:spPr>
        <p:txBody>
          <a:bodyPr vert="horz" wrap="square" lIns="0" tIns="36000" rIns="0" bIns="36000" rtlCol="0">
            <a:spAutoFit/>
          </a:bodyPr>
          <a:lstStyle/>
          <a:p>
            <a:pPr marL="16328" defTabSz="1175644" hangingPunct="1">
              <a:lnSpc>
                <a:spcPct val="100000"/>
              </a:lnSpc>
              <a:spcBef>
                <a:spcPts val="129"/>
              </a:spcBef>
              <a:defRPr/>
            </a:pPr>
            <a:r>
              <a:rPr lang="en-GB" sz="2000" b="1" dirty="0">
                <a:solidFill>
                  <a:sysClr val="windowText" lastClr="000000"/>
                </a:solidFill>
                <a:latin typeface="Arial"/>
                <a:cs typeface="Arial"/>
              </a:rPr>
              <a:t>Informations sur l'ensemble de données :</a:t>
            </a:r>
          </a:p>
        </p:txBody>
      </p:sp>
      <p:sp>
        <p:nvSpPr>
          <p:cNvPr id="8" name="object 2">
            <a:extLst>
              <a:ext uri="{FF2B5EF4-FFF2-40B4-BE49-F238E27FC236}">
                <a16:creationId xmlns:a16="http://schemas.microsoft.com/office/drawing/2014/main" id="{CABABF2B-BBB4-201C-F134-CE42A2FDE71C}"/>
              </a:ext>
            </a:extLst>
          </p:cNvPr>
          <p:cNvSpPr txBox="1">
            <a:spLocks/>
          </p:cNvSpPr>
          <p:nvPr/>
        </p:nvSpPr>
        <p:spPr>
          <a:xfrm>
            <a:off x="726471" y="427119"/>
            <a:ext cx="6424606" cy="385820"/>
          </a:xfrm>
          <a:prstGeom prst="rect">
            <a:avLst/>
          </a:prstGeom>
          <a:solidFill>
            <a:srgbClr val="FD001F"/>
          </a:solidFill>
        </p:spPr>
        <p:txBody>
          <a:bodyPr vert="horz" wrap="square" lIns="0" tIns="16329" rIns="0" bIns="0" rtlCol="0">
            <a:spAutoFit/>
          </a:bodyPr>
          <a:lstStyle>
            <a:lvl1pPr>
              <a:defRPr sz="1800" b="0" i="1">
                <a:solidFill>
                  <a:srgbClr val="FD001F"/>
                </a:solidFill>
                <a:latin typeface="Calibri"/>
                <a:ea typeface="+mj-ea"/>
                <a:cs typeface="Calibri"/>
              </a:defRPr>
            </a:lvl1pPr>
          </a:lstStyle>
          <a:p>
            <a:pPr marL="22043" defTabSz="914400" hangingPunct="1">
              <a:lnSpc>
                <a:spcPct val="100000"/>
              </a:lnSpc>
              <a:spcBef>
                <a:spcPts val="129"/>
              </a:spcBef>
            </a:pPr>
            <a:r>
              <a:rPr lang="en-US" sz="2400" b="1" dirty="0">
                <a:solidFill>
                  <a:schemeClr val="bg1"/>
                </a:solidFill>
              </a:rPr>
              <a:t>4. Activité de classe 2 : Estimation de la demande</a:t>
            </a:r>
          </a:p>
        </p:txBody>
      </p:sp>
      <p:sp>
        <p:nvSpPr>
          <p:cNvPr id="4" name="object 3">
            <a:extLst>
              <a:ext uri="{FF2B5EF4-FFF2-40B4-BE49-F238E27FC236}">
                <a16:creationId xmlns:a16="http://schemas.microsoft.com/office/drawing/2014/main" id="{4CC9BA4D-AAC9-B480-3A07-71D719F7D49F}"/>
              </a:ext>
            </a:extLst>
          </p:cNvPr>
          <p:cNvSpPr txBox="1"/>
          <p:nvPr/>
        </p:nvSpPr>
        <p:spPr>
          <a:xfrm>
            <a:off x="740566" y="1511129"/>
            <a:ext cx="10725152" cy="3704678"/>
          </a:xfrm>
          <a:prstGeom prst="rect">
            <a:avLst/>
          </a:prstGeom>
        </p:spPr>
        <p:txBody>
          <a:bodyPr vert="horz" wrap="square" lIns="0" tIns="16329" rIns="0" bIns="0" rtlCol="0">
            <a:spAutoFit/>
          </a:bodyPr>
          <a:lstStyle/>
          <a:p>
            <a:pPr marL="276225" lvl="0" defTabSz="914400" hangingPunct="1">
              <a:lnSpc>
                <a:spcPct val="150000"/>
              </a:lnSpc>
              <a:spcBef>
                <a:spcPts val="0"/>
              </a:spcBef>
              <a:tabLst>
                <a:tab pos="361950" algn="l"/>
              </a:tabLst>
              <a:defRPr/>
            </a:pPr>
            <a:r>
              <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 </a:t>
            </a:r>
            <a:r>
              <a:rPr kumimoji="0" lang="en-GB" sz="1800" b="1"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Titre de l'ensemble de données : </a:t>
            </a:r>
            <a:r>
              <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Données sur les trajets TLC Yellow Taxi</a:t>
            </a:r>
            <a:endParaRPr lang="en-GB" sz="1800" kern="1200" dirty="0">
              <a:solidFill>
                <a:srgbClr val="000000">
                  <a:lumMod val="75000"/>
                  <a:lumOff val="25000"/>
                </a:srgbClr>
              </a:solidFill>
              <a:latin typeface="Arial" panose="020B0604020202020204" pitchFamily="34" charset="0"/>
              <a:cs typeface="Arial" panose="020B0604020202020204" pitchFamily="34" charset="0"/>
            </a:endParaRPr>
          </a:p>
          <a:p>
            <a:pPr marL="276225" lvl="0" defTabSz="914400" hangingPunct="1">
              <a:lnSpc>
                <a:spcPct val="150000"/>
              </a:lnSpc>
              <a:spcBef>
                <a:spcPts val="0"/>
              </a:spcBef>
              <a:tabLst>
                <a:tab pos="361950" algn="l"/>
              </a:tabLst>
              <a:defRPr/>
            </a:pPr>
            <a:r>
              <a:rPr lang="en-GB" sz="1800" kern="1200" dirty="0">
                <a:solidFill>
                  <a:srgbClr val="000000">
                    <a:lumMod val="75000"/>
                    <a:lumOff val="25000"/>
                  </a:srgbClr>
                </a:solidFill>
                <a:latin typeface="Arial" panose="020B0604020202020204" pitchFamily="34" charset="0"/>
                <a:cs typeface="Arial" panose="020B0604020202020204" pitchFamily="34" charset="0"/>
              </a:rPr>
              <a:t>✅ </a:t>
            </a:r>
            <a:r>
              <a:rPr lang="en-GB" sz="1800" b="1" kern="1200" dirty="0">
                <a:solidFill>
                  <a:srgbClr val="000000">
                    <a:lumMod val="75000"/>
                    <a:lumOff val="25000"/>
                  </a:srgbClr>
                </a:solidFill>
                <a:latin typeface="Arial" panose="020B0604020202020204" pitchFamily="34" charset="0"/>
                <a:cs typeface="Arial" panose="020B0604020202020204" pitchFamily="34" charset="0"/>
              </a:rPr>
              <a:t>Source : </a:t>
            </a:r>
            <a:r>
              <a:rPr lang="en-GB" sz="1800" kern="1200" dirty="0">
                <a:solidFill>
                  <a:srgbClr val="000000">
                    <a:lumMod val="75000"/>
                    <a:lumOff val="25000"/>
                  </a:srgbClr>
                </a:solidFill>
                <a:latin typeface="Arial" panose="020B0604020202020204" pitchFamily="34" charset="0"/>
                <a:cs typeface="Arial" panose="020B0604020202020204" pitchFamily="34" charset="0"/>
              </a:rPr>
              <a:t>Kaggle</a:t>
            </a:r>
            <a:endPar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endParaRPr>
          </a:p>
          <a:p>
            <a:pPr marL="276225" lvl="0" defTabSz="914400" hangingPunct="1">
              <a:lnSpc>
                <a:spcPct val="150000"/>
              </a:lnSpc>
              <a:spcBef>
                <a:spcPts val="0"/>
              </a:spcBef>
              <a:tabLst>
                <a:tab pos="361950" algn="l"/>
              </a:tabLst>
              <a:defRPr/>
            </a:pPr>
            <a:r>
              <a:rPr lang="en-GB" sz="1800" kern="1200" dirty="0">
                <a:solidFill>
                  <a:srgbClr val="000000">
                    <a:lumMod val="75000"/>
                    <a:lumOff val="25000"/>
                  </a:srgbClr>
                </a:solidFill>
                <a:latin typeface="Arial" panose="020B0604020202020204" pitchFamily="34" charset="0"/>
                <a:cs typeface="Arial" panose="020B0604020202020204" pitchFamily="34" charset="0"/>
              </a:rPr>
              <a:t>✅ </a:t>
            </a:r>
            <a:r>
              <a:rPr kumimoji="0" lang="en-GB" sz="1800" b="1"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Lien :</a:t>
            </a:r>
            <a:r>
              <a:rPr kumimoji="0" lang="en-GB" sz="1800" i="1"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 https://www.kaggle.com/datasets/marcbrandner/tlc-trip-record-data-yellow-taxi</a:t>
            </a:r>
          </a:p>
          <a:p>
            <a:pPr marL="276225" lvl="0" defTabSz="914400" hangingPunct="1">
              <a:lnSpc>
                <a:spcPct val="150000"/>
              </a:lnSpc>
              <a:spcBef>
                <a:spcPts val="0"/>
              </a:spcBef>
              <a:tabLst>
                <a:tab pos="361950" algn="l"/>
              </a:tabLst>
              <a:defRPr/>
            </a:pPr>
            <a:r>
              <a:rPr lang="en-GB" sz="1800" kern="1200" dirty="0">
                <a:solidFill>
                  <a:srgbClr val="000000">
                    <a:lumMod val="75000"/>
                    <a:lumOff val="25000"/>
                  </a:srgbClr>
                </a:solidFill>
                <a:latin typeface="Arial" panose="020B0604020202020204" pitchFamily="34" charset="0"/>
                <a:cs typeface="Arial" panose="020B0604020202020204" pitchFamily="34" charset="0"/>
              </a:rPr>
              <a:t>✅ </a:t>
            </a:r>
            <a:r>
              <a:rPr kumimoji="0" lang="en-GB" sz="1800" b="1"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Nom de la base de données CSV : </a:t>
            </a:r>
            <a:r>
              <a:rPr kumimoji="0" lang="en-GB" sz="1800" i="1"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yellow_tripdata_2022-10.parquet</a:t>
            </a:r>
          </a:p>
          <a:p>
            <a:pPr marL="276225" lvl="0" defTabSz="914400" hangingPunct="1">
              <a:lnSpc>
                <a:spcPct val="150000"/>
              </a:lnSpc>
              <a:spcBef>
                <a:spcPts val="0"/>
              </a:spcBef>
              <a:tabLst>
                <a:tab pos="361950" algn="l"/>
              </a:tabLst>
              <a:defRPr/>
            </a:pPr>
            <a:r>
              <a:rPr lang="en-GB" sz="1800" kern="1200" dirty="0">
                <a:solidFill>
                  <a:srgbClr val="000000">
                    <a:lumMod val="75000"/>
                    <a:lumOff val="25000"/>
                  </a:srgbClr>
                </a:solidFill>
                <a:latin typeface="Arial" panose="020B0604020202020204" pitchFamily="34" charset="0"/>
                <a:cs typeface="Arial" panose="020B0604020202020204" pitchFamily="34" charset="0"/>
              </a:rPr>
              <a:t>✅ </a:t>
            </a:r>
            <a:r>
              <a:rPr lang="en-GB" sz="1800" b="1" kern="1200" dirty="0">
                <a:solidFill>
                  <a:srgbClr val="000000">
                    <a:lumMod val="75000"/>
                    <a:lumOff val="25000"/>
                  </a:srgbClr>
                </a:solidFill>
                <a:latin typeface="Arial" panose="020B0604020202020204" pitchFamily="34" charset="0"/>
                <a:cs typeface="Arial" panose="020B0604020202020204" pitchFamily="34" charset="0"/>
              </a:rPr>
              <a:t>Taille du fichier :</a:t>
            </a:r>
            <a:r>
              <a:rPr lang="en-GB" sz="1800" kern="1200" dirty="0">
                <a:solidFill>
                  <a:srgbClr val="000000">
                    <a:lumMod val="75000"/>
                    <a:lumOff val="25000"/>
                  </a:srgbClr>
                </a:solidFill>
                <a:latin typeface="Arial" panose="020B0604020202020204" pitchFamily="34" charset="0"/>
                <a:cs typeface="Arial" panose="020B0604020202020204" pitchFamily="34" charset="0"/>
              </a:rPr>
              <a:t> 55,7 Mo (extrait d'un seul mois)</a:t>
            </a:r>
          </a:p>
          <a:p>
            <a:pPr marL="276225" lvl="0" defTabSz="914400" hangingPunct="1">
              <a:lnSpc>
                <a:spcPct val="150000"/>
              </a:lnSpc>
              <a:spcBef>
                <a:spcPts val="0"/>
              </a:spcBef>
              <a:tabLst>
                <a:tab pos="361950" algn="l"/>
              </a:tabLst>
              <a:defRPr/>
            </a:pPr>
            <a:r>
              <a:rPr lang="en-GB" sz="1800" kern="1200" dirty="0">
                <a:solidFill>
                  <a:srgbClr val="000000">
                    <a:lumMod val="75000"/>
                    <a:lumOff val="25000"/>
                  </a:srgbClr>
                </a:solidFill>
                <a:latin typeface="Arial" panose="020B0604020202020204" pitchFamily="34" charset="0"/>
                <a:cs typeface="Arial" panose="020B0604020202020204" pitchFamily="34" charset="0"/>
              </a:rPr>
              <a:t>✅ </a:t>
            </a:r>
            <a:r>
              <a:rPr lang="en-GB" sz="1800" b="1" kern="1200" dirty="0">
                <a:solidFill>
                  <a:srgbClr val="000000">
                    <a:lumMod val="75000"/>
                    <a:lumOff val="25000"/>
                  </a:srgbClr>
                </a:solidFill>
                <a:latin typeface="Arial" panose="020B0604020202020204" pitchFamily="34" charset="0"/>
                <a:cs typeface="Arial" panose="020B0604020202020204" pitchFamily="34" charset="0"/>
              </a:rPr>
              <a:t>Format : </a:t>
            </a:r>
            <a:r>
              <a:rPr lang="en-GB" sz="1800" kern="1200" dirty="0">
                <a:solidFill>
                  <a:srgbClr val="000000">
                    <a:lumMod val="75000"/>
                    <a:lumOff val="25000"/>
                  </a:srgbClr>
                </a:solidFill>
                <a:latin typeface="Arial" panose="020B0604020202020204" pitchFamily="34" charset="0"/>
                <a:cs typeface="Arial" panose="020B0604020202020204" pitchFamily="34" charset="0"/>
              </a:rPr>
              <a:t>Apache Parquet (efficace, compressé, chargement rapide)</a:t>
            </a:r>
          </a:p>
          <a:p>
            <a:pPr marL="276225" lvl="0" defTabSz="914400" hangingPunct="1">
              <a:lnSpc>
                <a:spcPct val="150000"/>
              </a:lnSpc>
              <a:spcBef>
                <a:spcPts val="0"/>
              </a:spcBef>
              <a:tabLst>
                <a:tab pos="361950" algn="l"/>
              </a:tabLst>
              <a:defRPr/>
            </a:pPr>
            <a:r>
              <a:rPr lang="en-GB" sz="1800" b="1" kern="1200" dirty="0">
                <a:solidFill>
                  <a:srgbClr val="000000">
                    <a:lumMod val="75000"/>
                    <a:lumOff val="25000"/>
                  </a:srgbClr>
                </a:solidFill>
                <a:latin typeface="Arial" panose="020B0604020202020204" pitchFamily="34" charset="0"/>
                <a:cs typeface="Arial" panose="020B0604020202020204" pitchFamily="34" charset="0"/>
              </a:rPr>
              <a:t>✅ Contient : </a:t>
            </a:r>
            <a:r>
              <a:rPr lang="en-GB" sz="1800" kern="1200" dirty="0">
                <a:solidFill>
                  <a:srgbClr val="000000">
                    <a:lumMod val="75000"/>
                    <a:lumOff val="25000"/>
                  </a:srgbClr>
                </a:solidFill>
                <a:latin typeface="Arial" panose="020B0604020202020204" pitchFamily="34" charset="0"/>
                <a:cs typeface="Arial" panose="020B0604020202020204" pitchFamily="34" charset="0"/>
              </a:rPr>
              <a:t>heure de prise en charge, heure </a:t>
            </a:r>
            <a:r>
              <a:rPr lang="en-GB" sz="1800" kern="1200" dirty="0" err="1">
                <a:solidFill>
                  <a:srgbClr val="000000">
                    <a:lumMod val="75000"/>
                    <a:lumOff val="25000"/>
                  </a:srgbClr>
                </a:solidFill>
                <a:latin typeface="Arial" panose="020B0604020202020204" pitchFamily="34" charset="0"/>
                <a:cs typeface="Arial" panose="020B0604020202020204" pitchFamily="34" charset="0"/>
              </a:rPr>
              <a:t>de dépose</a:t>
            </a:r>
            <a:r>
              <a:rPr lang="en-GB" sz="1800" kern="1200" dirty="0">
                <a:solidFill>
                  <a:srgbClr val="000000">
                    <a:lumMod val="75000"/>
                    <a:lumOff val="25000"/>
                  </a:srgbClr>
                </a:solidFill>
                <a:latin typeface="Arial" panose="020B0604020202020204" pitchFamily="34" charset="0"/>
                <a:cs typeface="Arial" panose="020B0604020202020204" pitchFamily="34" charset="0"/>
              </a:rPr>
              <a:t>, zones, distance, tarif, passagers</a:t>
            </a:r>
          </a:p>
          <a:p>
            <a:pPr marL="276225" lvl="0" defTabSz="914400" hangingPunct="1">
              <a:lnSpc>
                <a:spcPct val="150000"/>
              </a:lnSpc>
              <a:spcBef>
                <a:spcPts val="0"/>
              </a:spcBef>
              <a:tabLst>
                <a:tab pos="361950" algn="l"/>
              </a:tabLst>
              <a:defRPr/>
            </a:pPr>
            <a:r>
              <a:rPr lang="en-GB" sz="1800" kern="1200" dirty="0">
                <a:solidFill>
                  <a:srgbClr val="000000">
                    <a:lumMod val="75000"/>
                    <a:lumOff val="25000"/>
                  </a:srgbClr>
                </a:solidFill>
                <a:latin typeface="Arial" panose="020B0604020202020204" pitchFamily="34" charset="0"/>
                <a:cs typeface="Arial" panose="020B0604020202020204" pitchFamily="34" charset="0"/>
              </a:rPr>
              <a:t>✅ </a:t>
            </a:r>
            <a:r>
              <a:rPr lang="en-GB" sz="1800" b="1" kern="1200" dirty="0">
                <a:solidFill>
                  <a:srgbClr val="000000">
                    <a:lumMod val="75000"/>
                    <a:lumOff val="25000"/>
                  </a:srgbClr>
                </a:solidFill>
                <a:latin typeface="Arial" panose="020B0604020202020204" pitchFamily="34" charset="0"/>
                <a:cs typeface="Arial" panose="020B0604020202020204" pitchFamily="34" charset="0"/>
              </a:rPr>
              <a:t>Nombre total d'enregistrements : </a:t>
            </a:r>
            <a:r>
              <a:rPr lang="en-GB" sz="1800" kern="1200" dirty="0">
                <a:solidFill>
                  <a:srgbClr val="000000">
                    <a:lumMod val="75000"/>
                    <a:lumOff val="25000"/>
                  </a:srgbClr>
                </a:solidFill>
                <a:latin typeface="Arial" panose="020B0604020202020204" pitchFamily="34" charset="0"/>
                <a:cs typeface="Arial" panose="020B0604020202020204" pitchFamily="34" charset="0"/>
              </a:rPr>
              <a:t>environ 5,5 millions</a:t>
            </a:r>
          </a:p>
          <a:p>
            <a:pPr marL="276225" lvl="0" defTabSz="914400" hangingPunct="1">
              <a:lnSpc>
                <a:spcPct val="150000"/>
              </a:lnSpc>
              <a:spcBef>
                <a:spcPts val="0"/>
              </a:spcBef>
              <a:tabLst>
                <a:tab pos="361950" algn="l"/>
              </a:tabLst>
              <a:defRPr/>
            </a:pPr>
            <a:endPar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93140491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9CFC2E-0769-C3F8-C07C-4A52E082B936}"/>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AE42F802-C4B4-939E-047C-91E0CC91E824}"/>
              </a:ext>
            </a:extLst>
          </p:cNvPr>
          <p:cNvSpPr txBox="1"/>
          <p:nvPr/>
        </p:nvSpPr>
        <p:spPr>
          <a:xfrm>
            <a:off x="733424" y="1025080"/>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 </a:t>
            </a:r>
          </a:p>
        </p:txBody>
      </p:sp>
      <p:sp>
        <p:nvSpPr>
          <p:cNvPr id="5" name="object 3">
            <a:extLst>
              <a:ext uri="{FF2B5EF4-FFF2-40B4-BE49-F238E27FC236}">
                <a16:creationId xmlns:a16="http://schemas.microsoft.com/office/drawing/2014/main" id="{FFF7165C-D5DB-6C90-C27A-C8358F6C031D}"/>
              </a:ext>
            </a:extLst>
          </p:cNvPr>
          <p:cNvSpPr txBox="1"/>
          <p:nvPr/>
        </p:nvSpPr>
        <p:spPr>
          <a:xfrm>
            <a:off x="740566" y="1424136"/>
            <a:ext cx="10725152" cy="293487"/>
          </a:xfrm>
          <a:prstGeom prst="rect">
            <a:avLst/>
          </a:prstGeom>
        </p:spPr>
        <p:txBody>
          <a:bodyPr vert="horz" wrap="square" lIns="0" tIns="16329" rIns="0" bIns="0" rtlCol="0">
            <a:spAutoFit/>
          </a:bodyPr>
          <a:lstStyle/>
          <a:p>
            <a:pPr marR="0" lvl="0" algn="l" defTabSz="914400" rtl="0" eaLnBrk="1" fontAlgn="auto" latinLnBrk="0" hangingPunct="1">
              <a:lnSpc>
                <a:spcPct val="100000"/>
              </a:lnSpc>
              <a:spcBef>
                <a:spcPts val="0"/>
              </a:spcBef>
              <a:spcAft>
                <a:spcPts val="0"/>
              </a:spcAft>
              <a:buClrTx/>
              <a:buSzTx/>
              <a:defRPr/>
            </a:pPr>
            <a:r>
              <a:rPr kumimoji="0" lang="en-GB" sz="1800" b="0" i="0" u="none" strike="noStrike" kern="1200" cap="none" spc="0" normalizeH="0" baseline="0" noProof="0" dirty="0">
                <a:ln>
                  <a:noFill/>
                </a:ln>
                <a:solidFill>
                  <a:srgbClr val="000000">
                    <a:lumMod val="75000"/>
                    <a:lumOff val="25000"/>
                  </a:srgbClr>
                </a:solidFill>
                <a:effectLst/>
                <a:uLnTx/>
                <a:uFillTx/>
                <a:latin typeface="Work Sans"/>
                <a:ea typeface="+mn-ea"/>
                <a:cs typeface="+mn-cs"/>
              </a:rPr>
              <a:t> </a:t>
            </a:r>
          </a:p>
        </p:txBody>
      </p:sp>
      <p:sp>
        <p:nvSpPr>
          <p:cNvPr id="70" name="object 3">
            <a:extLst>
              <a:ext uri="{FF2B5EF4-FFF2-40B4-BE49-F238E27FC236}">
                <a16:creationId xmlns:a16="http://schemas.microsoft.com/office/drawing/2014/main" id="{9A13D6AD-389E-4F0F-5E81-3F67815B2F6D}"/>
              </a:ext>
            </a:extLst>
          </p:cNvPr>
          <p:cNvSpPr txBox="1"/>
          <p:nvPr/>
        </p:nvSpPr>
        <p:spPr>
          <a:xfrm>
            <a:off x="733424" y="1025080"/>
            <a:ext cx="10725152" cy="380480"/>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defRPr/>
            </a:pPr>
            <a:r>
              <a:rPr lang="en-GB" sz="2000" b="1" dirty="0">
                <a:solidFill>
                  <a:sysClr val="windowText" lastClr="000000"/>
                </a:solidFill>
                <a:latin typeface="Arial"/>
                <a:cs typeface="Arial"/>
              </a:rPr>
              <a:t>4.3 Activité en classe 2 : Instructions pour la tâche</a:t>
            </a:r>
          </a:p>
        </p:txBody>
      </p:sp>
      <p:sp>
        <p:nvSpPr>
          <p:cNvPr id="71" name="object 3">
            <a:extLst>
              <a:ext uri="{FF2B5EF4-FFF2-40B4-BE49-F238E27FC236}">
                <a16:creationId xmlns:a16="http://schemas.microsoft.com/office/drawing/2014/main" id="{888B42C4-D62F-A2E6-DCE7-162C1ED35BA9}"/>
              </a:ext>
            </a:extLst>
          </p:cNvPr>
          <p:cNvSpPr txBox="1"/>
          <p:nvPr/>
        </p:nvSpPr>
        <p:spPr>
          <a:xfrm>
            <a:off x="747708" y="1510545"/>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dirty="0">
                <a:solidFill>
                  <a:schemeClr val="tx1"/>
                </a:solidFill>
                <a:latin typeface="Arial"/>
                <a:cs typeface="Arial"/>
              </a:rPr>
              <a:t>Suivez ces étapes à l'aide de Python (de préférence dans Google Colab) :</a:t>
            </a:r>
          </a:p>
        </p:txBody>
      </p:sp>
      <p:sp>
        <p:nvSpPr>
          <p:cNvPr id="8" name="object 2">
            <a:extLst>
              <a:ext uri="{FF2B5EF4-FFF2-40B4-BE49-F238E27FC236}">
                <a16:creationId xmlns:a16="http://schemas.microsoft.com/office/drawing/2014/main" id="{D4144838-BBDA-C1B1-21F0-B425F078C755}"/>
              </a:ext>
            </a:extLst>
          </p:cNvPr>
          <p:cNvSpPr txBox="1">
            <a:spLocks/>
          </p:cNvSpPr>
          <p:nvPr/>
        </p:nvSpPr>
        <p:spPr>
          <a:xfrm>
            <a:off x="726470" y="427119"/>
            <a:ext cx="6412883" cy="385820"/>
          </a:xfrm>
          <a:prstGeom prst="rect">
            <a:avLst/>
          </a:prstGeom>
          <a:solidFill>
            <a:srgbClr val="FD001F"/>
          </a:solidFill>
        </p:spPr>
        <p:txBody>
          <a:bodyPr vert="horz" wrap="square" lIns="0" tIns="16329" rIns="0" bIns="0" rtlCol="0">
            <a:spAutoFit/>
          </a:bodyPr>
          <a:lstStyle>
            <a:lvl1pPr>
              <a:defRPr sz="1800" b="0" i="1">
                <a:solidFill>
                  <a:srgbClr val="FD001F"/>
                </a:solidFill>
                <a:latin typeface="Calibri"/>
                <a:ea typeface="+mj-ea"/>
                <a:cs typeface="Calibri"/>
              </a:defRPr>
            </a:lvl1pPr>
          </a:lstStyle>
          <a:p>
            <a:pPr marL="22043" defTabSz="914400" hangingPunct="1">
              <a:lnSpc>
                <a:spcPct val="100000"/>
              </a:lnSpc>
              <a:spcBef>
                <a:spcPts val="129"/>
              </a:spcBef>
            </a:pPr>
            <a:r>
              <a:rPr lang="en-US" sz="2400" b="1" dirty="0">
                <a:solidFill>
                  <a:schemeClr val="bg1"/>
                </a:solidFill>
              </a:rPr>
              <a:t>4. Activité en classe 2 : Estimation de la demande</a:t>
            </a:r>
          </a:p>
        </p:txBody>
      </p:sp>
      <p:sp>
        <p:nvSpPr>
          <p:cNvPr id="9" name="object 3">
            <a:extLst>
              <a:ext uri="{FF2B5EF4-FFF2-40B4-BE49-F238E27FC236}">
                <a16:creationId xmlns:a16="http://schemas.microsoft.com/office/drawing/2014/main" id="{5CD551D3-BED4-0822-784E-A95608C62F48}"/>
              </a:ext>
            </a:extLst>
          </p:cNvPr>
          <p:cNvSpPr txBox="1"/>
          <p:nvPr/>
        </p:nvSpPr>
        <p:spPr>
          <a:xfrm>
            <a:off x="726469" y="1843028"/>
            <a:ext cx="10725152" cy="4402817"/>
          </a:xfrm>
          <a:prstGeom prst="rect">
            <a:avLst/>
          </a:prstGeom>
        </p:spPr>
        <p:txBody>
          <a:bodyPr vert="horz" wrap="square" lIns="0" tIns="16329" rIns="0" bIns="0" rtlCol="0">
            <a:spAutoFit/>
          </a:bodyPr>
          <a:lstStyle/>
          <a:p>
            <a:pPr marL="276225" lvl="0" defTabSz="914400" hangingPunct="1">
              <a:lnSpc>
                <a:spcPct val="150000"/>
              </a:lnSpc>
              <a:spcBef>
                <a:spcPts val="0"/>
              </a:spcBef>
              <a:tabLst>
                <a:tab pos="361950" algn="l"/>
              </a:tabLst>
              <a:defRPr/>
            </a:pPr>
            <a:r>
              <a:rPr lang="en-GB" sz="1600" b="1" kern="1200" dirty="0">
                <a:solidFill>
                  <a:srgbClr val="000000">
                    <a:lumMod val="75000"/>
                    <a:lumOff val="25000"/>
                  </a:srgbClr>
                </a:solidFill>
                <a:latin typeface="Arial" panose="020B0604020202020204" pitchFamily="34" charset="0"/>
                <a:cs typeface="Arial" panose="020B0604020202020204" pitchFamily="34" charset="0"/>
              </a:rPr>
              <a:t>Étape 1 : </a:t>
            </a:r>
            <a:r>
              <a:rPr lang="en-GB" sz="1600" kern="1200" dirty="0">
                <a:solidFill>
                  <a:srgbClr val="000000">
                    <a:lumMod val="75000"/>
                    <a:lumOff val="25000"/>
                  </a:srgbClr>
                </a:solidFill>
                <a:latin typeface="Arial" panose="020B0604020202020204" pitchFamily="34" charset="0"/>
                <a:cs typeface="Arial" panose="020B0604020202020204" pitchFamily="34" charset="0"/>
              </a:rPr>
              <a:t>Téléchargez le notebook Python fourni.</a:t>
            </a:r>
          </a:p>
          <a:p>
            <a:pPr marL="276225" defTabSz="914400" hangingPunct="1">
              <a:lnSpc>
                <a:spcPct val="150000"/>
              </a:lnSpc>
              <a:spcBef>
                <a:spcPts val="0"/>
              </a:spcBef>
              <a:tabLst>
                <a:tab pos="361950" algn="l"/>
              </a:tabLst>
              <a:defRPr/>
            </a:pPr>
            <a:r>
              <a:rPr lang="en-GB" sz="1600" b="1" kern="1200" dirty="0">
                <a:solidFill>
                  <a:srgbClr val="000000">
                    <a:lumMod val="75000"/>
                    <a:lumOff val="25000"/>
                  </a:srgbClr>
                </a:solidFill>
                <a:latin typeface="Arial" panose="020B0604020202020204" pitchFamily="34" charset="0"/>
                <a:cs typeface="Arial" panose="020B0604020202020204" pitchFamily="34" charset="0"/>
              </a:rPr>
              <a:t>Étape 2 : </a:t>
            </a:r>
            <a:r>
              <a:rPr lang="en-GB" sz="1600" kern="1200" dirty="0">
                <a:solidFill>
                  <a:srgbClr val="000000">
                    <a:lumMod val="75000"/>
                    <a:lumOff val="25000"/>
                  </a:srgbClr>
                </a:solidFill>
                <a:latin typeface="Arial" panose="020B0604020202020204" pitchFamily="34" charset="0"/>
                <a:cs typeface="Arial" panose="020B0604020202020204" pitchFamily="34" charset="0"/>
              </a:rPr>
              <a:t>Téléchargez le notebook Python sur Google Colab.</a:t>
            </a:r>
            <a:endParaRPr lang="en-GB" sz="1600" b="1" kern="1200" dirty="0">
              <a:solidFill>
                <a:srgbClr val="000000">
                  <a:lumMod val="75000"/>
                  <a:lumOff val="25000"/>
                </a:srgbClr>
              </a:solidFill>
              <a:latin typeface="Arial" panose="020B0604020202020204" pitchFamily="34" charset="0"/>
              <a:cs typeface="Arial" panose="020B0604020202020204" pitchFamily="34" charset="0"/>
            </a:endParaRPr>
          </a:p>
          <a:p>
            <a:pPr marL="276225" lvl="0" defTabSz="914400" hangingPunct="1">
              <a:lnSpc>
                <a:spcPct val="150000"/>
              </a:lnSpc>
              <a:spcBef>
                <a:spcPts val="0"/>
              </a:spcBef>
              <a:tabLst>
                <a:tab pos="361950" algn="l"/>
              </a:tabLst>
              <a:defRPr/>
            </a:pPr>
            <a:r>
              <a:rPr kumimoji="0" lang="en-GB" sz="1600" b="1"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Étape 3 : </a:t>
            </a:r>
            <a:r>
              <a:rPr kumimoji="0" lang="en-GB" sz="16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Importez les bibliothèques Python nécessaires.</a:t>
            </a:r>
          </a:p>
          <a:p>
            <a:pPr marL="276225" defTabSz="914400" hangingPunct="1">
              <a:lnSpc>
                <a:spcPct val="150000"/>
              </a:lnSpc>
              <a:spcBef>
                <a:spcPts val="0"/>
              </a:spcBef>
              <a:tabLst>
                <a:tab pos="361950" algn="l"/>
              </a:tabLst>
              <a:defRPr/>
            </a:pPr>
            <a:r>
              <a:rPr lang="en-GB" sz="1600" b="1" kern="1200" dirty="0">
                <a:solidFill>
                  <a:srgbClr val="000000">
                    <a:lumMod val="75000"/>
                    <a:lumOff val="25000"/>
                  </a:srgbClr>
                </a:solidFill>
                <a:latin typeface="Arial" panose="020B0604020202020204" pitchFamily="34" charset="0"/>
                <a:cs typeface="Arial" panose="020B0604020202020204" pitchFamily="34" charset="0"/>
              </a:rPr>
              <a:t>Étape 4 : </a:t>
            </a:r>
            <a:r>
              <a:rPr lang="en-GB" sz="1600" kern="1200" dirty="0">
                <a:solidFill>
                  <a:srgbClr val="000000">
                    <a:lumMod val="75000"/>
                    <a:lumOff val="25000"/>
                  </a:srgbClr>
                </a:solidFill>
                <a:latin typeface="Arial" panose="020B0604020202020204" pitchFamily="34" charset="0"/>
                <a:cs typeface="Arial" panose="020B0604020202020204" pitchFamily="34" charset="0"/>
              </a:rPr>
              <a:t>importez l'ensemble de données dans Python (nous utilisons le fichier Parquet).</a:t>
            </a:r>
          </a:p>
          <a:p>
            <a:pPr marL="276225" lvl="0" defTabSz="914400" hangingPunct="1">
              <a:lnSpc>
                <a:spcPct val="150000"/>
              </a:lnSpc>
              <a:spcBef>
                <a:spcPts val="0"/>
              </a:spcBef>
              <a:tabLst>
                <a:tab pos="361950" algn="l"/>
              </a:tabLst>
              <a:defRPr/>
            </a:pPr>
            <a:r>
              <a:rPr lang="en-GB" sz="1600" b="1" kern="1200" dirty="0">
                <a:solidFill>
                  <a:srgbClr val="000000">
                    <a:lumMod val="75000"/>
                    <a:lumOff val="25000"/>
                  </a:srgbClr>
                </a:solidFill>
                <a:latin typeface="Arial" panose="020B0604020202020204" pitchFamily="34" charset="0"/>
                <a:cs typeface="Arial" panose="020B0604020202020204" pitchFamily="34" charset="0"/>
              </a:rPr>
              <a:t>Étape 5 : </a:t>
            </a:r>
            <a:r>
              <a:rPr lang="en-GB" sz="1600" kern="1200" dirty="0">
                <a:solidFill>
                  <a:srgbClr val="000000">
                    <a:lumMod val="75000"/>
                    <a:lumOff val="25000"/>
                  </a:srgbClr>
                </a:solidFill>
                <a:latin typeface="Arial" panose="020B0604020202020204" pitchFamily="34" charset="0"/>
                <a:cs typeface="Arial" panose="020B0604020202020204" pitchFamily="34" charset="0"/>
              </a:rPr>
              <a:t>Calculez les productions de trajets et les attractions de trajets par zone à l'aide de la règle simplifiée du taux de trajet.</a:t>
            </a:r>
            <a:endParaRPr kumimoji="0" lang="en-GB" sz="16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endParaRPr>
          </a:p>
          <a:p>
            <a:pPr marL="276225" lvl="0" defTabSz="914400" hangingPunct="1">
              <a:lnSpc>
                <a:spcPct val="150000"/>
              </a:lnSpc>
              <a:spcBef>
                <a:spcPts val="0"/>
              </a:spcBef>
              <a:tabLst>
                <a:tab pos="361950" algn="l"/>
              </a:tabLst>
              <a:defRPr/>
            </a:pPr>
            <a:r>
              <a:rPr lang="en-GB" sz="1600" b="1" kern="1200" dirty="0">
                <a:solidFill>
                  <a:srgbClr val="000000">
                    <a:lumMod val="75000"/>
                    <a:lumOff val="25000"/>
                  </a:srgbClr>
                </a:solidFill>
                <a:latin typeface="Arial" panose="020B0604020202020204" pitchFamily="34" charset="0"/>
                <a:cs typeface="Arial" panose="020B0604020202020204" pitchFamily="34" charset="0"/>
              </a:rPr>
              <a:t>Étape 6 : </a:t>
            </a:r>
            <a:r>
              <a:rPr lang="en-GB" sz="1600" kern="1200" dirty="0">
                <a:solidFill>
                  <a:srgbClr val="000000">
                    <a:lumMod val="75000"/>
                    <a:lumOff val="25000"/>
                  </a:srgbClr>
                </a:solidFill>
                <a:latin typeface="Arial" panose="020B0604020202020204" pitchFamily="34" charset="0"/>
                <a:cs typeface="Arial" panose="020B0604020202020204" pitchFamily="34" charset="0"/>
              </a:rPr>
              <a:t>Construisez une matrice simplifiée de type OD représentant les schémas de déplacement d'une zone à l'autre.</a:t>
            </a:r>
            <a:endParaRPr kumimoji="0" lang="en-GB" sz="16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endParaRPr>
          </a:p>
          <a:p>
            <a:pPr marL="1076325" indent="-800100" defTabSz="914400" hangingPunct="1">
              <a:lnSpc>
                <a:spcPct val="150000"/>
              </a:lnSpc>
              <a:spcBef>
                <a:spcPts val="0"/>
              </a:spcBef>
              <a:tabLst>
                <a:tab pos="361950" algn="l"/>
              </a:tabLst>
              <a:defRPr/>
            </a:pPr>
            <a:r>
              <a:rPr lang="en-GB" sz="1600" b="1" kern="1200" dirty="0">
                <a:solidFill>
                  <a:srgbClr val="000000">
                    <a:lumMod val="75000"/>
                    <a:lumOff val="25000"/>
                  </a:srgbClr>
                </a:solidFill>
                <a:latin typeface="Arial" panose="020B0604020202020204" pitchFamily="34" charset="0"/>
                <a:cs typeface="Arial" panose="020B0604020202020204" pitchFamily="34" charset="0"/>
              </a:rPr>
              <a:t>Étape 7 : </a:t>
            </a:r>
            <a:r>
              <a:rPr lang="en-GB" sz="1600" kern="1200" dirty="0">
                <a:solidFill>
                  <a:srgbClr val="000000">
                    <a:lumMod val="75000"/>
                    <a:lumOff val="25000"/>
                  </a:srgbClr>
                </a:solidFill>
                <a:latin typeface="Arial" panose="020B0604020202020204" pitchFamily="34" charset="0"/>
                <a:cs typeface="Arial" panose="020B0604020202020204" pitchFamily="34" charset="0"/>
              </a:rPr>
              <a:t>Générer des résultats visuels tels qu'une choroplethe ou une carte thermique des volumes de déplacements, un graphique à barres des zones les plus demandées et un graphique de distribution des modèles de demande.</a:t>
            </a:r>
          </a:p>
          <a:p>
            <a:pPr marL="276225" lvl="0" defTabSz="914400" hangingPunct="1">
              <a:lnSpc>
                <a:spcPct val="150000"/>
              </a:lnSpc>
              <a:spcBef>
                <a:spcPts val="0"/>
              </a:spcBef>
              <a:tabLst>
                <a:tab pos="361950" algn="l"/>
              </a:tabLst>
              <a:defRPr/>
            </a:pPr>
            <a:r>
              <a:rPr lang="en-GB" sz="1600" b="1" kern="1200" dirty="0">
                <a:solidFill>
                  <a:srgbClr val="000000">
                    <a:lumMod val="75000"/>
                    <a:lumOff val="25000"/>
                  </a:srgbClr>
                </a:solidFill>
                <a:latin typeface="Arial" panose="020B0604020202020204" pitchFamily="34" charset="0"/>
                <a:cs typeface="Arial" panose="020B0604020202020204" pitchFamily="34" charset="0"/>
              </a:rPr>
              <a:t>Étape 8 : </a:t>
            </a:r>
            <a:r>
              <a:rPr kumimoji="0" lang="en-GB" sz="16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Enregistrer et exporter le fichier .</a:t>
            </a:r>
            <a:r>
              <a:rPr kumimoji="0" lang="en-GB" sz="1600" i="0" u="none" strike="noStrike" kern="1200" cap="none" spc="0" normalizeH="0" baseline="0" noProof="0" dirty="0" err="1">
                <a:ln>
                  <a:noFill/>
                </a:ln>
                <a:solidFill>
                  <a:srgbClr val="000000">
                    <a:lumMod val="75000"/>
                    <a:lumOff val="25000"/>
                  </a:srgbClr>
                </a:solidFill>
                <a:effectLst/>
                <a:uLnTx/>
                <a:uFillTx/>
                <a:latin typeface="Arial" panose="020B0604020202020204" pitchFamily="34" charset="0"/>
                <a:cs typeface="Arial" panose="020B0604020202020204" pitchFamily="34" charset="0"/>
              </a:rPr>
              <a:t>ipynb </a:t>
            </a:r>
            <a:r>
              <a:rPr kumimoji="0" lang="en-GB" sz="16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final.</a:t>
            </a:r>
            <a:endParaRPr kumimoji="0" lang="en-GB" sz="1600" i="1"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98746836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2DEABB-8470-5820-4AA6-67D991F175B9}"/>
            </a:ext>
          </a:extLst>
        </p:cNvPr>
        <p:cNvGrpSpPr/>
        <p:nvPr/>
      </p:nvGrpSpPr>
      <p:grpSpPr>
        <a:xfrm>
          <a:off x="0" y="0"/>
          <a:ext cx="0" cy="0"/>
          <a:chOff x="0" y="0"/>
          <a:chExt cx="0" cy="0"/>
        </a:xfrm>
      </p:grpSpPr>
      <p:sp>
        <p:nvSpPr>
          <p:cNvPr id="8" name="object 2">
            <a:extLst>
              <a:ext uri="{FF2B5EF4-FFF2-40B4-BE49-F238E27FC236}">
                <a16:creationId xmlns:a16="http://schemas.microsoft.com/office/drawing/2014/main" id="{26696176-45BB-0F91-66C3-568448A82718}"/>
              </a:ext>
            </a:extLst>
          </p:cNvPr>
          <p:cNvSpPr txBox="1">
            <a:spLocks/>
          </p:cNvSpPr>
          <p:nvPr/>
        </p:nvSpPr>
        <p:spPr>
          <a:xfrm>
            <a:off x="726471" y="427119"/>
            <a:ext cx="6448052" cy="385820"/>
          </a:xfrm>
          <a:prstGeom prst="rect">
            <a:avLst/>
          </a:prstGeom>
          <a:solidFill>
            <a:srgbClr val="FD001F"/>
          </a:solidFill>
        </p:spPr>
        <p:txBody>
          <a:bodyPr vert="horz" wrap="square" lIns="0" tIns="16329" rIns="0" bIns="0" rtlCol="0">
            <a:spAutoFit/>
          </a:bodyPr>
          <a:lstStyle>
            <a:lvl1pPr>
              <a:defRPr sz="1800" b="0" i="1">
                <a:solidFill>
                  <a:srgbClr val="FD001F"/>
                </a:solidFill>
                <a:latin typeface="Calibri"/>
                <a:ea typeface="+mj-ea"/>
                <a:cs typeface="Calibri"/>
              </a:defRPr>
            </a:lvl1pPr>
          </a:lstStyle>
          <a:p>
            <a:pPr marL="22043" defTabSz="914400" hangingPunct="1">
              <a:lnSpc>
                <a:spcPct val="100000"/>
              </a:lnSpc>
              <a:spcBef>
                <a:spcPts val="129"/>
              </a:spcBef>
            </a:pPr>
            <a:r>
              <a:rPr lang="en-GB" sz="2400" b="1" dirty="0">
                <a:solidFill>
                  <a:schemeClr val="bg1"/>
                </a:solidFill>
              </a:rPr>
              <a:t>4. Activité de classe 2 : Estimation de la demande</a:t>
            </a:r>
          </a:p>
        </p:txBody>
      </p:sp>
      <p:sp>
        <p:nvSpPr>
          <p:cNvPr id="2" name="object 3">
            <a:extLst>
              <a:ext uri="{FF2B5EF4-FFF2-40B4-BE49-F238E27FC236}">
                <a16:creationId xmlns:a16="http://schemas.microsoft.com/office/drawing/2014/main" id="{F7E16EA6-369A-68FF-6356-FCE1AC4C610F}"/>
              </a:ext>
            </a:extLst>
          </p:cNvPr>
          <p:cNvSpPr txBox="1"/>
          <p:nvPr/>
        </p:nvSpPr>
        <p:spPr>
          <a:xfrm>
            <a:off x="733424" y="1025080"/>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 </a:t>
            </a:r>
          </a:p>
        </p:txBody>
      </p:sp>
      <p:sp>
        <p:nvSpPr>
          <p:cNvPr id="6" name="object 3">
            <a:extLst>
              <a:ext uri="{FF2B5EF4-FFF2-40B4-BE49-F238E27FC236}">
                <a16:creationId xmlns:a16="http://schemas.microsoft.com/office/drawing/2014/main" id="{809C664B-C9F4-5444-C72C-D61765EAF503}"/>
              </a:ext>
            </a:extLst>
          </p:cNvPr>
          <p:cNvSpPr txBox="1"/>
          <p:nvPr/>
        </p:nvSpPr>
        <p:spPr>
          <a:xfrm>
            <a:off x="733424" y="1536169"/>
            <a:ext cx="10725152" cy="1448162"/>
          </a:xfrm>
          <a:prstGeom prst="rect">
            <a:avLst/>
          </a:prstGeom>
        </p:spPr>
        <p:txBody>
          <a:bodyPr vert="horz" wrap="square" lIns="0" tIns="16329" rIns="0" bIns="0" rtlCol="0">
            <a:spAutoFit/>
          </a:bodyPr>
          <a:lstStyle/>
          <a:p>
            <a:pPr marL="285750" marR="0" lvl="0" indent="-285750" algn="l" defTabSz="914400" rtl="0" eaLnBrk="1" fontAlgn="auto" latinLnBrk="0" hangingPunct="1">
              <a:lnSpc>
                <a:spcPct val="150000"/>
              </a:lnSpc>
              <a:spcBef>
                <a:spcPts val="0"/>
              </a:spcBef>
              <a:spcAft>
                <a:spcPts val="0"/>
              </a:spcAft>
              <a:buClrTx/>
              <a:buSzTx/>
              <a:buFont typeface="Wingdings" panose="05000000000000000000" pitchFamily="2" charset="2"/>
              <a:buChar char="v"/>
              <a:tabLst>
                <a:tab pos="361950" algn="l"/>
              </a:tabLst>
              <a:defRPr/>
            </a:pPr>
            <a:r>
              <a:rPr kumimoji="0" lang="en-GB" sz="16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Cette étape consiste à importer les bibliothèques Python indispensables à l'analyse et à la visualisation des données.</a:t>
            </a:r>
          </a:p>
          <a:p>
            <a:pPr marL="285750" marR="0" lvl="0" indent="-285750" algn="l" defTabSz="914400" rtl="0" eaLnBrk="1" fontAlgn="auto" latinLnBrk="0" hangingPunct="1">
              <a:lnSpc>
                <a:spcPct val="150000"/>
              </a:lnSpc>
              <a:spcBef>
                <a:spcPts val="0"/>
              </a:spcBef>
              <a:spcAft>
                <a:spcPts val="0"/>
              </a:spcAft>
              <a:buClrTx/>
              <a:buSzTx/>
              <a:buFont typeface="Wingdings" panose="05000000000000000000" pitchFamily="2" charset="2"/>
              <a:buChar char="v"/>
              <a:tabLst>
                <a:tab pos="361950" algn="l"/>
              </a:tabLst>
              <a:defRPr/>
            </a:pPr>
            <a:r>
              <a:rPr kumimoji="0" lang="en-GB" sz="16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Nous lisons l'ensemble de données Parquet sur les taxis dans un </a:t>
            </a:r>
            <a:r>
              <a:rPr kumimoji="0" lang="en-GB" sz="1600" i="0" u="none" strike="noStrike" kern="1200" cap="none" spc="0" normalizeH="0" baseline="0" noProof="0" dirty="0" err="1">
                <a:ln>
                  <a:noFill/>
                </a:ln>
                <a:solidFill>
                  <a:srgbClr val="000000">
                    <a:lumMod val="75000"/>
                    <a:lumOff val="25000"/>
                  </a:srgbClr>
                </a:solidFill>
                <a:effectLst/>
                <a:uLnTx/>
                <a:uFillTx/>
                <a:latin typeface="Arial" panose="020B0604020202020204" pitchFamily="34" charset="0"/>
                <a:cs typeface="Arial" panose="020B0604020202020204" pitchFamily="34" charset="0"/>
              </a:rPr>
              <a:t>DataFrame </a:t>
            </a:r>
            <a:r>
              <a:rPr kumimoji="0" lang="en-GB" sz="16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afin de pouvoir traiter et </a:t>
            </a:r>
            <a:r>
              <a:rPr kumimoji="0" lang="en-GB" sz="1600" i="0" u="none" strike="noStrike" kern="1200" cap="none" spc="0" normalizeH="0" baseline="0" noProof="0" dirty="0" err="1">
                <a:ln>
                  <a:noFill/>
                </a:ln>
                <a:solidFill>
                  <a:srgbClr val="000000">
                    <a:lumMod val="75000"/>
                    <a:lumOff val="25000"/>
                  </a:srgbClr>
                </a:solidFill>
                <a:effectLst/>
                <a:uLnTx/>
                <a:uFillTx/>
                <a:latin typeface="Arial" panose="020B0604020202020204" pitchFamily="34" charset="0"/>
                <a:cs typeface="Arial" panose="020B0604020202020204" pitchFamily="34" charset="0"/>
              </a:rPr>
              <a:t>analyser </a:t>
            </a:r>
            <a:r>
              <a:rPr kumimoji="0" lang="en-GB" sz="16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les enregistrements des trajets.</a:t>
            </a:r>
          </a:p>
        </p:txBody>
      </p:sp>
      <p:sp>
        <p:nvSpPr>
          <p:cNvPr id="7" name="object 3">
            <a:extLst>
              <a:ext uri="{FF2B5EF4-FFF2-40B4-BE49-F238E27FC236}">
                <a16:creationId xmlns:a16="http://schemas.microsoft.com/office/drawing/2014/main" id="{912CB05F-C411-314E-D14C-BAEE655FC677}"/>
              </a:ext>
            </a:extLst>
          </p:cNvPr>
          <p:cNvSpPr txBox="1"/>
          <p:nvPr/>
        </p:nvSpPr>
        <p:spPr>
          <a:xfrm>
            <a:off x="719140" y="1191380"/>
            <a:ext cx="10725152" cy="380691"/>
          </a:xfrm>
          <a:prstGeom prst="rect">
            <a:avLst/>
          </a:prstGeom>
        </p:spPr>
        <p:txBody>
          <a:bodyPr vert="horz" wrap="square" lIns="0" tIns="16329" rIns="0" bIns="0" rtlCol="0">
            <a:spAutoFit/>
          </a:bodyPr>
          <a:lstStyle/>
          <a:p>
            <a:pPr lvl="0" defTabSz="914400" hangingPunct="1">
              <a:lnSpc>
                <a:spcPct val="150000"/>
              </a:lnSpc>
              <a:spcBef>
                <a:spcPts val="0"/>
              </a:spcBef>
              <a:tabLst>
                <a:tab pos="361950" algn="l"/>
              </a:tabLst>
              <a:defRPr/>
            </a:pPr>
            <a:r>
              <a:rPr lang="en-GB" sz="1800" b="1" kern="1200" dirty="0">
                <a:solidFill>
                  <a:srgbClr val="000000">
                    <a:lumMod val="75000"/>
                    <a:lumOff val="25000"/>
                  </a:srgbClr>
                </a:solidFill>
                <a:latin typeface="Arial" panose="020B0604020202020204" pitchFamily="34" charset="0"/>
                <a:cs typeface="Arial" panose="020B0604020202020204" pitchFamily="34" charset="0"/>
              </a:rPr>
              <a:t>Bloc 1 : Importation des bibliothèques et chargement de l'ensemble de données :</a:t>
            </a:r>
          </a:p>
        </p:txBody>
      </p:sp>
      <p:pic>
        <p:nvPicPr>
          <p:cNvPr id="9" name="Picture 8">
            <a:extLst>
              <a:ext uri="{FF2B5EF4-FFF2-40B4-BE49-F238E27FC236}">
                <a16:creationId xmlns:a16="http://schemas.microsoft.com/office/drawing/2014/main" id="{CA5BF483-6498-2FD4-E06B-4E1BA68A0C16}"/>
              </a:ext>
            </a:extLst>
          </p:cNvPr>
          <p:cNvPicPr>
            <a:picLocks noChangeAspect="1"/>
          </p:cNvPicPr>
          <p:nvPr/>
        </p:nvPicPr>
        <p:blipFill>
          <a:blip r:embed="rId3"/>
          <a:stretch>
            <a:fillRect/>
          </a:stretch>
        </p:blipFill>
        <p:spPr>
          <a:xfrm>
            <a:off x="820616" y="3022857"/>
            <a:ext cx="6394400" cy="3234269"/>
          </a:xfrm>
          <a:prstGeom prst="rect">
            <a:avLst/>
          </a:prstGeom>
        </p:spPr>
      </p:pic>
      <p:sp>
        <p:nvSpPr>
          <p:cNvPr id="10" name="object 3">
            <a:extLst>
              <a:ext uri="{FF2B5EF4-FFF2-40B4-BE49-F238E27FC236}">
                <a16:creationId xmlns:a16="http://schemas.microsoft.com/office/drawing/2014/main" id="{96ED0887-BF43-645B-9D33-391FECB4EA71}"/>
              </a:ext>
            </a:extLst>
          </p:cNvPr>
          <p:cNvSpPr txBox="1"/>
          <p:nvPr/>
        </p:nvSpPr>
        <p:spPr>
          <a:xfrm>
            <a:off x="733424" y="872681"/>
            <a:ext cx="10725152" cy="380480"/>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defRPr/>
            </a:pPr>
            <a:r>
              <a:rPr lang="en-GB" sz="2000" b="1" dirty="0">
                <a:solidFill>
                  <a:sysClr val="windowText" lastClr="000000"/>
                </a:solidFill>
                <a:latin typeface="Arial"/>
                <a:cs typeface="Arial"/>
              </a:rPr>
              <a:t>4.4 Explication du code Python</a:t>
            </a:r>
          </a:p>
        </p:txBody>
      </p:sp>
    </p:spTree>
    <p:extLst>
      <p:ext uri="{BB962C8B-B14F-4D97-AF65-F5344CB8AC3E}">
        <p14:creationId xmlns:p14="http://schemas.microsoft.com/office/powerpoint/2010/main" val="348738746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9918C2-7A7F-3C03-B44F-0A2B4F2FE044}"/>
            </a:ext>
          </a:extLst>
        </p:cNvPr>
        <p:cNvGrpSpPr/>
        <p:nvPr/>
      </p:nvGrpSpPr>
      <p:grpSpPr>
        <a:xfrm>
          <a:off x="0" y="0"/>
          <a:ext cx="0" cy="0"/>
          <a:chOff x="0" y="0"/>
          <a:chExt cx="0" cy="0"/>
        </a:xfrm>
      </p:grpSpPr>
      <p:sp>
        <p:nvSpPr>
          <p:cNvPr id="8" name="object 2">
            <a:extLst>
              <a:ext uri="{FF2B5EF4-FFF2-40B4-BE49-F238E27FC236}">
                <a16:creationId xmlns:a16="http://schemas.microsoft.com/office/drawing/2014/main" id="{C0F40ABF-9464-2A78-E611-0ABA581F5AF6}"/>
              </a:ext>
            </a:extLst>
          </p:cNvPr>
          <p:cNvSpPr txBox="1">
            <a:spLocks/>
          </p:cNvSpPr>
          <p:nvPr/>
        </p:nvSpPr>
        <p:spPr>
          <a:xfrm>
            <a:off x="726471" y="427119"/>
            <a:ext cx="6377714" cy="385820"/>
          </a:xfrm>
          <a:prstGeom prst="rect">
            <a:avLst/>
          </a:prstGeom>
          <a:solidFill>
            <a:srgbClr val="FD001F"/>
          </a:solidFill>
        </p:spPr>
        <p:txBody>
          <a:bodyPr vert="horz" wrap="square" lIns="0" tIns="16329" rIns="0" bIns="0" rtlCol="0">
            <a:spAutoFit/>
          </a:bodyPr>
          <a:lstStyle>
            <a:lvl1pPr>
              <a:defRPr sz="1800" b="0" i="1">
                <a:solidFill>
                  <a:srgbClr val="FD001F"/>
                </a:solidFill>
                <a:latin typeface="Calibri"/>
                <a:ea typeface="+mj-ea"/>
                <a:cs typeface="Calibri"/>
              </a:defRPr>
            </a:lvl1pPr>
          </a:lstStyle>
          <a:p>
            <a:pPr marL="22043" defTabSz="914400" hangingPunct="1">
              <a:lnSpc>
                <a:spcPct val="100000"/>
              </a:lnSpc>
              <a:spcBef>
                <a:spcPts val="129"/>
              </a:spcBef>
            </a:pPr>
            <a:r>
              <a:rPr lang="en-GB" sz="2400" b="1" dirty="0">
                <a:solidFill>
                  <a:schemeClr val="bg1"/>
                </a:solidFill>
              </a:rPr>
              <a:t>4. Activité de classe 2 : Estimation de la demande</a:t>
            </a:r>
          </a:p>
        </p:txBody>
      </p:sp>
      <p:sp>
        <p:nvSpPr>
          <p:cNvPr id="2" name="object 3">
            <a:extLst>
              <a:ext uri="{FF2B5EF4-FFF2-40B4-BE49-F238E27FC236}">
                <a16:creationId xmlns:a16="http://schemas.microsoft.com/office/drawing/2014/main" id="{CCD87383-F325-4974-BA63-5CDE340647F9}"/>
              </a:ext>
            </a:extLst>
          </p:cNvPr>
          <p:cNvSpPr txBox="1"/>
          <p:nvPr/>
        </p:nvSpPr>
        <p:spPr>
          <a:xfrm>
            <a:off x="733424" y="1025080"/>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 </a:t>
            </a:r>
          </a:p>
        </p:txBody>
      </p:sp>
      <p:sp>
        <p:nvSpPr>
          <p:cNvPr id="6" name="object 3">
            <a:extLst>
              <a:ext uri="{FF2B5EF4-FFF2-40B4-BE49-F238E27FC236}">
                <a16:creationId xmlns:a16="http://schemas.microsoft.com/office/drawing/2014/main" id="{E7D64A6A-8988-6276-18A3-39E9F9B7FB63}"/>
              </a:ext>
            </a:extLst>
          </p:cNvPr>
          <p:cNvSpPr txBox="1"/>
          <p:nvPr/>
        </p:nvSpPr>
        <p:spPr>
          <a:xfrm>
            <a:off x="747708" y="1510545"/>
            <a:ext cx="10725152" cy="2873681"/>
          </a:xfrm>
          <a:prstGeom prst="rect">
            <a:avLst/>
          </a:prstGeom>
        </p:spPr>
        <p:txBody>
          <a:bodyPr vert="horz" wrap="square" lIns="0" tIns="16329" rIns="0" bIns="0" rtlCol="0">
            <a:spAutoFit/>
          </a:bodyPr>
          <a:lstStyle/>
          <a:p>
            <a:pPr marR="0" lvl="0" algn="l" defTabSz="914400" rtl="0" eaLnBrk="1" fontAlgn="auto" latinLnBrk="0" hangingPunct="1">
              <a:lnSpc>
                <a:spcPct val="150000"/>
              </a:lnSpc>
              <a:spcBef>
                <a:spcPts val="0"/>
              </a:spcBef>
              <a:spcAft>
                <a:spcPts val="0"/>
              </a:spcAft>
              <a:buClrTx/>
              <a:buSzTx/>
              <a:tabLst>
                <a:tab pos="361950" algn="l"/>
              </a:tabLst>
              <a:defRPr/>
            </a:pPr>
            <a:r>
              <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Nous extrayons maintenant les champs nécessaires à l'estimation de la demande :</a:t>
            </a:r>
          </a:p>
          <a:p>
            <a:pPr marL="285750" marR="0" lvl="0" indent="-285750" algn="l" defTabSz="914400" rtl="0" eaLnBrk="1" fontAlgn="auto" latinLnBrk="0" hangingPunct="1">
              <a:lnSpc>
                <a:spcPct val="150000"/>
              </a:lnSpc>
              <a:spcBef>
                <a:spcPts val="0"/>
              </a:spcBef>
              <a:spcAft>
                <a:spcPts val="0"/>
              </a:spcAft>
              <a:buClrTx/>
              <a:buSzTx/>
              <a:buFont typeface="Wingdings" panose="05000000000000000000" pitchFamily="2" charset="2"/>
              <a:buChar char="v"/>
              <a:tabLst>
                <a:tab pos="361950" algn="l"/>
              </a:tabLst>
              <a:defRPr/>
            </a:pPr>
            <a:r>
              <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Convertir la date et l'heure de ramassage</a:t>
            </a:r>
          </a:p>
          <a:p>
            <a:pPr marL="285750" marR="0" lvl="0" indent="-285750" algn="l" defTabSz="914400" rtl="0" eaLnBrk="1" fontAlgn="auto" latinLnBrk="0" hangingPunct="1">
              <a:lnSpc>
                <a:spcPct val="150000"/>
              </a:lnSpc>
              <a:spcBef>
                <a:spcPts val="0"/>
              </a:spcBef>
              <a:spcAft>
                <a:spcPts val="0"/>
              </a:spcAft>
              <a:buClrTx/>
              <a:buSzTx/>
              <a:buFont typeface="Wingdings" panose="05000000000000000000" pitchFamily="2" charset="2"/>
              <a:buChar char="v"/>
              <a:tabLst>
                <a:tab pos="361950" algn="l"/>
              </a:tabLst>
              <a:defRPr/>
            </a:pPr>
            <a:r>
              <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Extraire l'heure et la date</a:t>
            </a:r>
          </a:p>
          <a:p>
            <a:pPr marL="285750" marR="0" lvl="0" indent="-285750" algn="l" defTabSz="914400" rtl="0" eaLnBrk="1" fontAlgn="auto" latinLnBrk="0" hangingPunct="1">
              <a:lnSpc>
                <a:spcPct val="150000"/>
              </a:lnSpc>
              <a:spcBef>
                <a:spcPts val="0"/>
              </a:spcBef>
              <a:spcAft>
                <a:spcPts val="0"/>
              </a:spcAft>
              <a:buClrTx/>
              <a:buSzTx/>
              <a:buFont typeface="Wingdings" panose="05000000000000000000" pitchFamily="2" charset="2"/>
              <a:buChar char="v"/>
              <a:tabLst>
                <a:tab pos="361950" algn="l"/>
              </a:tabLst>
              <a:defRPr/>
            </a:pPr>
            <a:r>
              <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Conserver uniquement les colonnes utiles</a:t>
            </a:r>
          </a:p>
          <a:p>
            <a:pPr marL="285750" marR="0" lvl="0" indent="-285750" algn="l" defTabSz="914400" rtl="0" eaLnBrk="1" fontAlgn="auto" latinLnBrk="0" hangingPunct="1">
              <a:lnSpc>
                <a:spcPct val="150000"/>
              </a:lnSpc>
              <a:spcBef>
                <a:spcPts val="0"/>
              </a:spcBef>
              <a:spcAft>
                <a:spcPts val="0"/>
              </a:spcAft>
              <a:buClrTx/>
              <a:buSzTx/>
              <a:buFont typeface="Wingdings" panose="05000000000000000000" pitchFamily="2" charset="2"/>
              <a:buChar char="v"/>
              <a:tabLst>
                <a:tab pos="361950" algn="l"/>
              </a:tabLst>
              <a:defRPr/>
            </a:pPr>
            <a:r>
              <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Traiter les valeurs manquantes</a:t>
            </a:r>
          </a:p>
          <a:p>
            <a:pPr marL="285750" marR="0" lvl="0" indent="-285750" algn="l" defTabSz="914400" rtl="0" eaLnBrk="1" fontAlgn="auto" latinLnBrk="0" hangingPunct="1">
              <a:lnSpc>
                <a:spcPct val="150000"/>
              </a:lnSpc>
              <a:spcBef>
                <a:spcPts val="0"/>
              </a:spcBef>
              <a:spcAft>
                <a:spcPts val="0"/>
              </a:spcAft>
              <a:buClrTx/>
              <a:buSzTx/>
              <a:buFont typeface="Wingdings" panose="05000000000000000000" pitchFamily="2" charset="2"/>
              <a:buChar char="v"/>
              <a:tabLst>
                <a:tab pos="361950" algn="l"/>
              </a:tabLst>
              <a:defRPr/>
            </a:pPr>
            <a:r>
              <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Préparer les informations sur les zones </a:t>
            </a:r>
            <a:br>
              <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br>
            <a:r>
              <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a:t>
            </a:r>
            <a:r>
              <a:rPr kumimoji="0" lang="en-GB" sz="1800" i="0" u="none" strike="noStrike" kern="1200" cap="none" spc="0" normalizeH="0" baseline="0" noProof="0" dirty="0" err="1">
                <a:ln>
                  <a:noFill/>
                </a:ln>
                <a:solidFill>
                  <a:srgbClr val="000000">
                    <a:lumMod val="75000"/>
                    <a:lumOff val="25000"/>
                  </a:srgbClr>
                </a:solidFill>
                <a:effectLst/>
                <a:uLnTx/>
                <a:uFillTx/>
                <a:latin typeface="Arial" panose="020B0604020202020204" pitchFamily="34" charset="0"/>
                <a:cs typeface="Arial" panose="020B0604020202020204" pitchFamily="34" charset="0"/>
              </a:rPr>
              <a:t>PULocationID </a:t>
            </a:r>
            <a:r>
              <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 </a:t>
            </a:r>
            <a:r>
              <a:rPr kumimoji="0" lang="en-GB" sz="1800" i="0" u="none" strike="noStrike" kern="1200" cap="none" spc="0" normalizeH="0" baseline="0" noProof="0" dirty="0" err="1">
                <a:ln>
                  <a:noFill/>
                </a:ln>
                <a:solidFill>
                  <a:srgbClr val="000000">
                    <a:lumMod val="75000"/>
                    <a:lumOff val="25000"/>
                  </a:srgbClr>
                </a:solidFill>
                <a:effectLst/>
                <a:uLnTx/>
                <a:uFillTx/>
                <a:latin typeface="Arial" panose="020B0604020202020204" pitchFamily="34" charset="0"/>
                <a:cs typeface="Arial" panose="020B0604020202020204" pitchFamily="34" charset="0"/>
              </a:rPr>
              <a:t>DOLocationID</a:t>
            </a:r>
            <a:r>
              <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a:t>
            </a:r>
          </a:p>
        </p:txBody>
      </p:sp>
      <p:sp>
        <p:nvSpPr>
          <p:cNvPr id="7" name="object 3">
            <a:extLst>
              <a:ext uri="{FF2B5EF4-FFF2-40B4-BE49-F238E27FC236}">
                <a16:creationId xmlns:a16="http://schemas.microsoft.com/office/drawing/2014/main" id="{0942F04B-1860-F1A5-BE4C-252D0A46A8FF}"/>
              </a:ext>
            </a:extLst>
          </p:cNvPr>
          <p:cNvSpPr txBox="1"/>
          <p:nvPr/>
        </p:nvSpPr>
        <p:spPr>
          <a:xfrm>
            <a:off x="733424" y="1025080"/>
            <a:ext cx="10725152" cy="380691"/>
          </a:xfrm>
          <a:prstGeom prst="rect">
            <a:avLst/>
          </a:prstGeom>
        </p:spPr>
        <p:txBody>
          <a:bodyPr vert="horz" wrap="square" lIns="0" tIns="16329" rIns="0" bIns="0" rtlCol="0">
            <a:spAutoFit/>
          </a:bodyPr>
          <a:lstStyle/>
          <a:p>
            <a:pPr lvl="0" defTabSz="914400" hangingPunct="1">
              <a:lnSpc>
                <a:spcPct val="150000"/>
              </a:lnSpc>
              <a:spcBef>
                <a:spcPts val="0"/>
              </a:spcBef>
              <a:tabLst>
                <a:tab pos="361950" algn="l"/>
              </a:tabLst>
              <a:defRPr/>
            </a:pPr>
            <a:r>
              <a:rPr lang="en-GB" sz="1800" b="1" kern="1200" dirty="0">
                <a:solidFill>
                  <a:srgbClr val="000000">
                    <a:lumMod val="75000"/>
                    <a:lumOff val="25000"/>
                  </a:srgbClr>
                </a:solidFill>
                <a:latin typeface="Arial" panose="020B0604020202020204" pitchFamily="34" charset="0"/>
                <a:cs typeface="Arial" panose="020B0604020202020204" pitchFamily="34" charset="0"/>
              </a:rPr>
              <a:t>Bloc 2 : Nettoyage de base et préparation des champs</a:t>
            </a:r>
          </a:p>
        </p:txBody>
      </p:sp>
      <p:pic>
        <p:nvPicPr>
          <p:cNvPr id="4" name="Picture 3">
            <a:extLst>
              <a:ext uri="{FF2B5EF4-FFF2-40B4-BE49-F238E27FC236}">
                <a16:creationId xmlns:a16="http://schemas.microsoft.com/office/drawing/2014/main" id="{80A2C6B1-C15F-87A2-4993-64C2A3994446}"/>
              </a:ext>
            </a:extLst>
          </p:cNvPr>
          <p:cNvPicPr>
            <a:picLocks noChangeAspect="1"/>
          </p:cNvPicPr>
          <p:nvPr/>
        </p:nvPicPr>
        <p:blipFill>
          <a:blip r:embed="rId3"/>
          <a:stretch>
            <a:fillRect/>
          </a:stretch>
        </p:blipFill>
        <p:spPr>
          <a:xfrm>
            <a:off x="6595379" y="2052920"/>
            <a:ext cx="4877481" cy="4077269"/>
          </a:xfrm>
          <a:prstGeom prst="rect">
            <a:avLst/>
          </a:prstGeom>
        </p:spPr>
      </p:pic>
    </p:spTree>
    <p:extLst>
      <p:ext uri="{BB962C8B-B14F-4D97-AF65-F5344CB8AC3E}">
        <p14:creationId xmlns:p14="http://schemas.microsoft.com/office/powerpoint/2010/main" val="209902989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839326-8153-4A47-9F2C-6A4B53730BE4}"/>
            </a:ext>
          </a:extLst>
        </p:cNvPr>
        <p:cNvGrpSpPr/>
        <p:nvPr/>
      </p:nvGrpSpPr>
      <p:grpSpPr>
        <a:xfrm>
          <a:off x="0" y="0"/>
          <a:ext cx="0" cy="0"/>
          <a:chOff x="0" y="0"/>
          <a:chExt cx="0" cy="0"/>
        </a:xfrm>
      </p:grpSpPr>
      <p:sp>
        <p:nvSpPr>
          <p:cNvPr id="8" name="object 2">
            <a:extLst>
              <a:ext uri="{FF2B5EF4-FFF2-40B4-BE49-F238E27FC236}">
                <a16:creationId xmlns:a16="http://schemas.microsoft.com/office/drawing/2014/main" id="{20671EE1-179A-8D2F-A68C-D5E1E868B4FF}"/>
              </a:ext>
            </a:extLst>
          </p:cNvPr>
          <p:cNvSpPr txBox="1">
            <a:spLocks/>
          </p:cNvSpPr>
          <p:nvPr/>
        </p:nvSpPr>
        <p:spPr>
          <a:xfrm>
            <a:off x="726470" y="427119"/>
            <a:ext cx="6717683" cy="385820"/>
          </a:xfrm>
          <a:prstGeom prst="rect">
            <a:avLst/>
          </a:prstGeom>
          <a:solidFill>
            <a:srgbClr val="FD001F"/>
          </a:solidFill>
        </p:spPr>
        <p:txBody>
          <a:bodyPr vert="horz" wrap="square" lIns="0" tIns="16329" rIns="0" bIns="0" rtlCol="0">
            <a:spAutoFit/>
          </a:bodyPr>
          <a:lstStyle>
            <a:lvl1pPr>
              <a:defRPr sz="1800" b="0" i="1">
                <a:solidFill>
                  <a:srgbClr val="FD001F"/>
                </a:solidFill>
                <a:latin typeface="Calibri"/>
                <a:ea typeface="+mj-ea"/>
                <a:cs typeface="Calibri"/>
              </a:defRPr>
            </a:lvl1pPr>
          </a:lstStyle>
          <a:p>
            <a:pPr marL="22043" defTabSz="914400" hangingPunct="1">
              <a:lnSpc>
                <a:spcPct val="100000"/>
              </a:lnSpc>
              <a:spcBef>
                <a:spcPts val="129"/>
              </a:spcBef>
            </a:pPr>
            <a:r>
              <a:rPr lang="en-GB" sz="2400" b="1" dirty="0">
                <a:solidFill>
                  <a:schemeClr val="bg1"/>
                </a:solidFill>
              </a:rPr>
              <a:t>4. Activité de classe n° 2 : estimation de la demande</a:t>
            </a:r>
          </a:p>
        </p:txBody>
      </p:sp>
      <p:sp>
        <p:nvSpPr>
          <p:cNvPr id="2" name="object 3">
            <a:extLst>
              <a:ext uri="{FF2B5EF4-FFF2-40B4-BE49-F238E27FC236}">
                <a16:creationId xmlns:a16="http://schemas.microsoft.com/office/drawing/2014/main" id="{B6303B66-1312-9EA3-B140-05B9B09313F0}"/>
              </a:ext>
            </a:extLst>
          </p:cNvPr>
          <p:cNvSpPr txBox="1"/>
          <p:nvPr/>
        </p:nvSpPr>
        <p:spPr>
          <a:xfrm>
            <a:off x="733424" y="1025080"/>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 </a:t>
            </a:r>
          </a:p>
        </p:txBody>
      </p:sp>
      <p:sp>
        <p:nvSpPr>
          <p:cNvPr id="6" name="object 3">
            <a:extLst>
              <a:ext uri="{FF2B5EF4-FFF2-40B4-BE49-F238E27FC236}">
                <a16:creationId xmlns:a16="http://schemas.microsoft.com/office/drawing/2014/main" id="{C042FB41-1F72-F7B1-68C9-4D09686F5F87}"/>
              </a:ext>
            </a:extLst>
          </p:cNvPr>
          <p:cNvSpPr txBox="1"/>
          <p:nvPr/>
        </p:nvSpPr>
        <p:spPr>
          <a:xfrm>
            <a:off x="747708" y="1510545"/>
            <a:ext cx="10725152" cy="796189"/>
          </a:xfrm>
          <a:prstGeom prst="rect">
            <a:avLst/>
          </a:prstGeom>
        </p:spPr>
        <p:txBody>
          <a:bodyPr vert="horz" wrap="square" lIns="0" tIns="16329" rIns="0" bIns="0" rtlCol="0">
            <a:spAutoFit/>
          </a:bodyPr>
          <a:lstStyle/>
          <a:p>
            <a:pPr marR="0" lvl="0" algn="l" defTabSz="914400" rtl="0" eaLnBrk="1" fontAlgn="auto" latinLnBrk="0" hangingPunct="1">
              <a:lnSpc>
                <a:spcPct val="150000"/>
              </a:lnSpc>
              <a:spcBef>
                <a:spcPts val="0"/>
              </a:spcBef>
              <a:spcAft>
                <a:spcPts val="0"/>
              </a:spcAft>
              <a:buClrTx/>
              <a:buSzTx/>
              <a:tabLst>
                <a:tab pos="361950" algn="l"/>
              </a:tabLst>
              <a:defRPr/>
            </a:pPr>
            <a:r>
              <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Profil de la demande horaire : cette visualisation permet de comprendre comment la demande varie au cours de la journée.</a:t>
            </a:r>
          </a:p>
        </p:txBody>
      </p:sp>
      <p:sp>
        <p:nvSpPr>
          <p:cNvPr id="7" name="object 3">
            <a:extLst>
              <a:ext uri="{FF2B5EF4-FFF2-40B4-BE49-F238E27FC236}">
                <a16:creationId xmlns:a16="http://schemas.microsoft.com/office/drawing/2014/main" id="{CD7AFFDA-B172-776C-05FD-3B9AA9080017}"/>
              </a:ext>
            </a:extLst>
          </p:cNvPr>
          <p:cNvSpPr txBox="1"/>
          <p:nvPr/>
        </p:nvSpPr>
        <p:spPr>
          <a:xfrm>
            <a:off x="733424" y="1025080"/>
            <a:ext cx="10725152" cy="380691"/>
          </a:xfrm>
          <a:prstGeom prst="rect">
            <a:avLst/>
          </a:prstGeom>
        </p:spPr>
        <p:txBody>
          <a:bodyPr vert="horz" wrap="square" lIns="0" tIns="16329" rIns="0" bIns="0" rtlCol="0">
            <a:spAutoFit/>
          </a:bodyPr>
          <a:lstStyle/>
          <a:p>
            <a:pPr lvl="0" defTabSz="914400" hangingPunct="1">
              <a:lnSpc>
                <a:spcPct val="150000"/>
              </a:lnSpc>
              <a:spcBef>
                <a:spcPts val="0"/>
              </a:spcBef>
              <a:tabLst>
                <a:tab pos="361950" algn="l"/>
              </a:tabLst>
              <a:defRPr/>
            </a:pPr>
            <a:r>
              <a:rPr lang="en-GB" sz="1800" b="1" kern="1200" dirty="0">
                <a:solidFill>
                  <a:srgbClr val="000000">
                    <a:lumMod val="75000"/>
                    <a:lumOff val="25000"/>
                  </a:srgbClr>
                </a:solidFill>
                <a:latin typeface="Arial" panose="020B0604020202020204" pitchFamily="34" charset="0"/>
                <a:cs typeface="Arial" panose="020B0604020202020204" pitchFamily="34" charset="0"/>
              </a:rPr>
              <a:t>Bloc 3 : Estimation avancée de la demande et visualisation</a:t>
            </a:r>
          </a:p>
        </p:txBody>
      </p:sp>
      <p:pic>
        <p:nvPicPr>
          <p:cNvPr id="5" name="Picture 4">
            <a:extLst>
              <a:ext uri="{FF2B5EF4-FFF2-40B4-BE49-F238E27FC236}">
                <a16:creationId xmlns:a16="http://schemas.microsoft.com/office/drawing/2014/main" id="{A52CCE42-BCDB-2A87-E2E3-798A1E5C711D}"/>
              </a:ext>
            </a:extLst>
          </p:cNvPr>
          <p:cNvPicPr>
            <a:picLocks noChangeAspect="1"/>
          </p:cNvPicPr>
          <p:nvPr/>
        </p:nvPicPr>
        <p:blipFill>
          <a:blip r:embed="rId3"/>
          <a:stretch>
            <a:fillRect/>
          </a:stretch>
        </p:blipFill>
        <p:spPr>
          <a:xfrm>
            <a:off x="726471" y="2498712"/>
            <a:ext cx="4887007" cy="2238687"/>
          </a:xfrm>
          <a:prstGeom prst="rect">
            <a:avLst/>
          </a:prstGeom>
        </p:spPr>
      </p:pic>
      <p:pic>
        <p:nvPicPr>
          <p:cNvPr id="2050" name="Picture 2">
            <a:extLst>
              <a:ext uri="{FF2B5EF4-FFF2-40B4-BE49-F238E27FC236}">
                <a16:creationId xmlns:a16="http://schemas.microsoft.com/office/drawing/2014/main" id="{EE39AB84-BCD1-4DDB-5EA8-6DA062B74E4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16968" y="2397420"/>
            <a:ext cx="5441608" cy="244126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6875664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1AFF38-DF68-815B-85D3-F99DAF3DB9E5}"/>
            </a:ext>
          </a:extLst>
        </p:cNvPr>
        <p:cNvGrpSpPr/>
        <p:nvPr/>
      </p:nvGrpSpPr>
      <p:grpSpPr>
        <a:xfrm>
          <a:off x="0" y="0"/>
          <a:ext cx="0" cy="0"/>
          <a:chOff x="0" y="0"/>
          <a:chExt cx="0" cy="0"/>
        </a:xfrm>
      </p:grpSpPr>
      <p:sp>
        <p:nvSpPr>
          <p:cNvPr id="8" name="object 2">
            <a:extLst>
              <a:ext uri="{FF2B5EF4-FFF2-40B4-BE49-F238E27FC236}">
                <a16:creationId xmlns:a16="http://schemas.microsoft.com/office/drawing/2014/main" id="{76BDE60B-FFD9-BEA8-C097-45EC64D4EC73}"/>
              </a:ext>
            </a:extLst>
          </p:cNvPr>
          <p:cNvSpPr txBox="1">
            <a:spLocks/>
          </p:cNvSpPr>
          <p:nvPr/>
        </p:nvSpPr>
        <p:spPr>
          <a:xfrm>
            <a:off x="726470" y="427119"/>
            <a:ext cx="6657025" cy="385820"/>
          </a:xfrm>
          <a:prstGeom prst="rect">
            <a:avLst/>
          </a:prstGeom>
          <a:solidFill>
            <a:srgbClr val="FD001F"/>
          </a:solidFill>
        </p:spPr>
        <p:txBody>
          <a:bodyPr vert="horz" wrap="square" lIns="0" tIns="16329" rIns="0" bIns="0" rtlCol="0">
            <a:spAutoFit/>
          </a:bodyPr>
          <a:lstStyle>
            <a:lvl1pPr>
              <a:defRPr sz="1800" b="0" i="1">
                <a:solidFill>
                  <a:srgbClr val="FD001F"/>
                </a:solidFill>
                <a:latin typeface="Calibri"/>
                <a:ea typeface="+mj-ea"/>
                <a:cs typeface="Calibri"/>
              </a:defRPr>
            </a:lvl1pPr>
          </a:lstStyle>
          <a:p>
            <a:pPr marL="22043" defTabSz="914400" hangingPunct="1">
              <a:lnSpc>
                <a:spcPct val="100000"/>
              </a:lnSpc>
              <a:spcBef>
                <a:spcPts val="129"/>
              </a:spcBef>
            </a:pPr>
            <a:r>
              <a:rPr lang="en-GB" sz="2400" b="1" dirty="0">
                <a:solidFill>
                  <a:schemeClr val="bg1"/>
                </a:solidFill>
              </a:rPr>
              <a:t>4. Activité de classe n° 2 : estimation de la demande</a:t>
            </a:r>
          </a:p>
        </p:txBody>
      </p:sp>
      <p:sp>
        <p:nvSpPr>
          <p:cNvPr id="2" name="object 3">
            <a:extLst>
              <a:ext uri="{FF2B5EF4-FFF2-40B4-BE49-F238E27FC236}">
                <a16:creationId xmlns:a16="http://schemas.microsoft.com/office/drawing/2014/main" id="{A376BCA1-19C5-46FF-19A4-BFE4BE731A2E}"/>
              </a:ext>
            </a:extLst>
          </p:cNvPr>
          <p:cNvSpPr txBox="1"/>
          <p:nvPr/>
        </p:nvSpPr>
        <p:spPr>
          <a:xfrm>
            <a:off x="733424" y="1025080"/>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 </a:t>
            </a:r>
          </a:p>
        </p:txBody>
      </p:sp>
      <p:sp>
        <p:nvSpPr>
          <p:cNvPr id="6" name="object 3">
            <a:extLst>
              <a:ext uri="{FF2B5EF4-FFF2-40B4-BE49-F238E27FC236}">
                <a16:creationId xmlns:a16="http://schemas.microsoft.com/office/drawing/2014/main" id="{AB592BB4-80E5-417E-FA3A-E1F3891CC208}"/>
              </a:ext>
            </a:extLst>
          </p:cNvPr>
          <p:cNvSpPr txBox="1"/>
          <p:nvPr/>
        </p:nvSpPr>
        <p:spPr>
          <a:xfrm>
            <a:off x="747708" y="1510545"/>
            <a:ext cx="10725152" cy="796189"/>
          </a:xfrm>
          <a:prstGeom prst="rect">
            <a:avLst/>
          </a:prstGeom>
        </p:spPr>
        <p:txBody>
          <a:bodyPr vert="horz" wrap="square" lIns="0" tIns="16329" rIns="0" bIns="0" rtlCol="0">
            <a:spAutoFit/>
          </a:bodyPr>
          <a:lstStyle/>
          <a:p>
            <a:pPr marR="0" lvl="0" algn="l" defTabSz="914400" rtl="0" eaLnBrk="1" fontAlgn="auto" latinLnBrk="0" hangingPunct="1">
              <a:lnSpc>
                <a:spcPct val="150000"/>
              </a:lnSpc>
              <a:spcBef>
                <a:spcPts val="0"/>
              </a:spcBef>
              <a:spcAft>
                <a:spcPts val="0"/>
              </a:spcAft>
              <a:buClrTx/>
              <a:buSzTx/>
              <a:tabLst>
                <a:tab pos="361950" algn="l"/>
              </a:tabLst>
              <a:defRPr/>
            </a:pPr>
            <a:r>
              <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Nous calculons la matrice origine-destination en regroupant les trajets entre les identifiants de zone TLC de New York.</a:t>
            </a:r>
          </a:p>
          <a:p>
            <a:pPr marR="0" lvl="0" algn="l" defTabSz="914400" rtl="0" eaLnBrk="1" fontAlgn="auto" latinLnBrk="0" hangingPunct="1">
              <a:lnSpc>
                <a:spcPct val="150000"/>
              </a:lnSpc>
              <a:spcBef>
                <a:spcPts val="0"/>
              </a:spcBef>
              <a:spcAft>
                <a:spcPts val="0"/>
              </a:spcAft>
              <a:buClrTx/>
              <a:buSzTx/>
              <a:tabLst>
                <a:tab pos="361950" algn="l"/>
              </a:tabLst>
              <a:defRPr/>
            </a:pPr>
            <a:r>
              <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Pour que la matrice reste lisible, nous la limitons aux 15 origines les plus fréquentées.</a:t>
            </a:r>
          </a:p>
        </p:txBody>
      </p:sp>
      <p:sp>
        <p:nvSpPr>
          <p:cNvPr id="7" name="object 3">
            <a:extLst>
              <a:ext uri="{FF2B5EF4-FFF2-40B4-BE49-F238E27FC236}">
                <a16:creationId xmlns:a16="http://schemas.microsoft.com/office/drawing/2014/main" id="{5214E46F-B9C6-1B7E-1CB9-FB179DB43D1B}"/>
              </a:ext>
            </a:extLst>
          </p:cNvPr>
          <p:cNvSpPr txBox="1"/>
          <p:nvPr/>
        </p:nvSpPr>
        <p:spPr>
          <a:xfrm>
            <a:off x="733424" y="1025080"/>
            <a:ext cx="10725152" cy="380691"/>
          </a:xfrm>
          <a:prstGeom prst="rect">
            <a:avLst/>
          </a:prstGeom>
        </p:spPr>
        <p:txBody>
          <a:bodyPr vert="horz" wrap="square" lIns="0" tIns="16329" rIns="0" bIns="0" rtlCol="0">
            <a:spAutoFit/>
          </a:bodyPr>
          <a:lstStyle/>
          <a:p>
            <a:pPr lvl="0" defTabSz="914400" hangingPunct="1">
              <a:lnSpc>
                <a:spcPct val="150000"/>
              </a:lnSpc>
              <a:spcBef>
                <a:spcPts val="0"/>
              </a:spcBef>
              <a:tabLst>
                <a:tab pos="361950" algn="l"/>
              </a:tabLst>
              <a:defRPr/>
            </a:pPr>
            <a:r>
              <a:rPr lang="en-GB" sz="1800" b="1" kern="1200" dirty="0">
                <a:solidFill>
                  <a:srgbClr val="000000">
                    <a:lumMod val="75000"/>
                    <a:lumOff val="25000"/>
                  </a:srgbClr>
                </a:solidFill>
                <a:latin typeface="Arial" panose="020B0604020202020204" pitchFamily="34" charset="0"/>
                <a:cs typeface="Arial" panose="020B0604020202020204" pitchFamily="34" charset="0"/>
              </a:rPr>
              <a:t>Bloc 4 : Matrice OD (à l'aide des identifiants de zone TLC)</a:t>
            </a:r>
          </a:p>
        </p:txBody>
      </p:sp>
      <p:pic>
        <p:nvPicPr>
          <p:cNvPr id="4" name="Picture 3">
            <a:extLst>
              <a:ext uri="{FF2B5EF4-FFF2-40B4-BE49-F238E27FC236}">
                <a16:creationId xmlns:a16="http://schemas.microsoft.com/office/drawing/2014/main" id="{41569972-238B-2CDD-AE5D-7AC974D6D7B7}"/>
              </a:ext>
            </a:extLst>
          </p:cNvPr>
          <p:cNvPicPr>
            <a:picLocks noChangeAspect="1"/>
          </p:cNvPicPr>
          <p:nvPr/>
        </p:nvPicPr>
        <p:blipFill>
          <a:blip r:embed="rId3"/>
          <a:stretch>
            <a:fillRect/>
          </a:stretch>
        </p:blipFill>
        <p:spPr>
          <a:xfrm>
            <a:off x="726471" y="2498712"/>
            <a:ext cx="6516009" cy="3515216"/>
          </a:xfrm>
          <a:prstGeom prst="rect">
            <a:avLst/>
          </a:prstGeom>
        </p:spPr>
      </p:pic>
      <p:pic>
        <p:nvPicPr>
          <p:cNvPr id="3074" name="Picture 2">
            <a:extLst>
              <a:ext uri="{FF2B5EF4-FFF2-40B4-BE49-F238E27FC236}">
                <a16:creationId xmlns:a16="http://schemas.microsoft.com/office/drawing/2014/main" id="{FF83824D-78ED-548E-1516-C341C46B214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383496" y="2728258"/>
            <a:ext cx="4089364" cy="30561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3074224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CEED50-B1B9-FC9E-D05F-3A9ACB706331}"/>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5F7D0247-6352-BE57-1D12-A2ECCBF9EABE}"/>
              </a:ext>
            </a:extLst>
          </p:cNvPr>
          <p:cNvSpPr txBox="1"/>
          <p:nvPr/>
        </p:nvSpPr>
        <p:spPr>
          <a:xfrm>
            <a:off x="726282" y="943800"/>
            <a:ext cx="10726092" cy="4902441"/>
          </a:xfrm>
          <a:prstGeom prst="rect">
            <a:avLst/>
          </a:prstGeom>
        </p:spPr>
        <p:txBody>
          <a:bodyPr vert="horz" wrap="square" lIns="0" tIns="16329" rIns="0" bIns="0" rtlCol="0">
            <a:spAutoFit/>
          </a:bodyPr>
          <a:lstStyle/>
          <a:p>
            <a:pPr marL="16328" lvl="0" defTabSz="1175644" hangingPunct="1">
              <a:lnSpc>
                <a:spcPct val="100000"/>
              </a:lnSpc>
              <a:spcBef>
                <a:spcPts val="129"/>
              </a:spcBef>
              <a:tabLst>
                <a:tab pos="10080000" algn="r"/>
                <a:tab pos="10440000" algn="r"/>
              </a:tabLst>
              <a:defRPr/>
            </a:pPr>
            <a:r>
              <a:rPr lang="en-GB" sz="1500" b="1" dirty="0">
                <a:solidFill>
                  <a:sysClr val="windowText" lastClr="000000"/>
                </a:solidFill>
                <a:latin typeface="Arial"/>
                <a:cs typeface="Arial"/>
              </a:rPr>
              <a:t>Section 4 : </a:t>
            </a:r>
            <a:r>
              <a:rPr lang="en-US" sz="1500" b="1" dirty="0">
                <a:solidFill>
                  <a:sysClr val="windowText" lastClr="000000"/>
                </a:solidFill>
                <a:latin typeface="Arial"/>
                <a:cs typeface="Arial"/>
              </a:rPr>
              <a:t>Activité en classe 2 : Estimation de la </a:t>
            </a:r>
            <a:r>
              <a:rPr lang="en-US" sz="1500" b="1" dirty="0" err="1">
                <a:solidFill>
                  <a:sysClr val="windowText" lastClr="000000"/>
                </a:solidFill>
                <a:latin typeface="Arial"/>
                <a:cs typeface="Arial"/>
              </a:rPr>
              <a:t>demande</a:t>
            </a:r>
            <a:r>
              <a:rPr lang="en-US" sz="1500" b="1" dirty="0">
                <a:solidFill>
                  <a:sysClr val="windowText" lastClr="000000"/>
                </a:solidFill>
                <a:latin typeface="Arial"/>
                <a:cs typeface="Arial"/>
              </a:rPr>
              <a:t>     ………………..………………………………………	</a:t>
            </a:r>
            <a:r>
              <a:rPr lang="en-US" sz="1500" b="1" spc="-13" dirty="0">
                <a:solidFill>
                  <a:sysClr val="windowText" lastClr="000000"/>
                </a:solidFill>
                <a:latin typeface="Arial"/>
                <a:cs typeface="Arial"/>
              </a:rPr>
              <a:t>30</a:t>
            </a:r>
            <a:endParaRPr lang="en-US" sz="1500" b="1" dirty="0">
              <a:solidFill>
                <a:sysClr val="windowText" lastClr="000000"/>
              </a:solidFill>
              <a:latin typeface="Arial"/>
              <a:cs typeface="Arial"/>
            </a:endParaRPr>
          </a:p>
          <a:p>
            <a:pPr marL="141288" marR="7348" lvl="0" defTabSz="1175644" hangingPunct="1">
              <a:lnSpc>
                <a:spcPct val="100000"/>
              </a:lnSpc>
              <a:spcBef>
                <a:spcPts val="300"/>
              </a:spcBef>
              <a:tabLst>
                <a:tab pos="10080000" algn="r"/>
                <a:tab pos="10440000" algn="r"/>
              </a:tabLst>
              <a:defRPr/>
            </a:pPr>
            <a:r>
              <a:rPr lang="en-GB" sz="1500" spc="64" dirty="0">
                <a:solidFill>
                  <a:sysClr val="windowText" lastClr="000000"/>
                </a:solidFill>
                <a:latin typeface="Arial"/>
                <a:cs typeface="Arial"/>
              </a:rPr>
              <a:t>4.1 Activité en classe 2 : Estimation de la </a:t>
            </a:r>
            <a:r>
              <a:rPr lang="en-GB" sz="1500" spc="64" dirty="0" err="1">
                <a:solidFill>
                  <a:sysClr val="windowText" lastClr="000000"/>
                </a:solidFill>
                <a:latin typeface="Arial"/>
                <a:cs typeface="Arial"/>
              </a:rPr>
              <a:t>demande</a:t>
            </a:r>
            <a:r>
              <a:rPr lang="en-GB" sz="1500" spc="64" dirty="0">
                <a:solidFill>
                  <a:sysClr val="windowText" lastClr="000000"/>
                </a:solidFill>
                <a:latin typeface="Arial"/>
                <a:cs typeface="Arial"/>
              </a:rPr>
              <a:t> </a:t>
            </a:r>
            <a:r>
              <a:rPr lang="en-US" sz="1500" dirty="0">
                <a:solidFill>
                  <a:sysClr val="windowText" lastClr="000000"/>
                </a:solidFill>
                <a:latin typeface="Arial"/>
                <a:cs typeface="Arial"/>
              </a:rPr>
              <a:t>    ………………………………...……………………………	</a:t>
            </a:r>
            <a:r>
              <a:rPr lang="en-US" sz="1500" spc="64" dirty="0">
                <a:solidFill>
                  <a:sysClr val="windowText" lastClr="000000"/>
                </a:solidFill>
                <a:latin typeface="Arial"/>
                <a:cs typeface="Arial"/>
              </a:rPr>
              <a:t>31</a:t>
            </a:r>
          </a:p>
          <a:p>
            <a:pPr marL="141288" marR="7348" lvl="0" defTabSz="1175644" hangingPunct="1">
              <a:lnSpc>
                <a:spcPct val="100000"/>
              </a:lnSpc>
              <a:spcBef>
                <a:spcPts val="300"/>
              </a:spcBef>
              <a:tabLst>
                <a:tab pos="10080000" algn="r"/>
                <a:tab pos="10440000" algn="r"/>
              </a:tabLst>
              <a:defRPr/>
            </a:pPr>
            <a:r>
              <a:rPr lang="en-GB" sz="1500" spc="64" dirty="0">
                <a:solidFill>
                  <a:sysClr val="windowText" lastClr="000000"/>
                </a:solidFill>
                <a:latin typeface="Arial"/>
                <a:cs typeface="Arial"/>
              </a:rPr>
              <a:t>4.2 Activité en classe 2 : Ensemble de données </a:t>
            </a:r>
            <a:r>
              <a:rPr lang="en-US" sz="1500" dirty="0">
                <a:solidFill>
                  <a:sysClr val="windowText" lastClr="000000"/>
                </a:solidFill>
                <a:latin typeface="Arial"/>
                <a:cs typeface="Arial"/>
              </a:rPr>
              <a:t>    …………………………………………….…………………….	</a:t>
            </a:r>
            <a:r>
              <a:rPr lang="en-US" sz="1500" spc="64" dirty="0">
                <a:solidFill>
                  <a:sysClr val="windowText" lastClr="000000"/>
                </a:solidFill>
                <a:latin typeface="Arial"/>
                <a:cs typeface="Arial"/>
              </a:rPr>
              <a:t>32</a:t>
            </a:r>
          </a:p>
          <a:p>
            <a:pPr marL="141288" marR="7348" lvl="0" defTabSz="1175644" hangingPunct="1">
              <a:lnSpc>
                <a:spcPct val="100000"/>
              </a:lnSpc>
              <a:spcBef>
                <a:spcPts val="300"/>
              </a:spcBef>
              <a:tabLst>
                <a:tab pos="10080000" algn="r"/>
                <a:tab pos="10440000" algn="r"/>
              </a:tabLst>
              <a:defRPr/>
            </a:pPr>
            <a:r>
              <a:rPr lang="en-GB" sz="1500" spc="64" dirty="0">
                <a:solidFill>
                  <a:sysClr val="windowText" lastClr="000000"/>
                </a:solidFill>
                <a:latin typeface="Arial"/>
                <a:cs typeface="Arial"/>
              </a:rPr>
              <a:t>4.3 Activité en classe 2 : Instructions pour la </a:t>
            </a:r>
            <a:r>
              <a:rPr lang="en-GB" sz="1500" spc="64" dirty="0" err="1">
                <a:solidFill>
                  <a:sysClr val="windowText" lastClr="000000"/>
                </a:solidFill>
                <a:latin typeface="Arial"/>
                <a:cs typeface="Arial"/>
              </a:rPr>
              <a:t>tâche</a:t>
            </a:r>
            <a:r>
              <a:rPr lang="en-GB" sz="1500" spc="64" dirty="0">
                <a:solidFill>
                  <a:sysClr val="windowText" lastClr="000000"/>
                </a:solidFill>
                <a:latin typeface="Arial"/>
                <a:cs typeface="Arial"/>
              </a:rPr>
              <a:t> </a:t>
            </a:r>
            <a:r>
              <a:rPr lang="en-US" sz="1500" dirty="0">
                <a:solidFill>
                  <a:sysClr val="windowText" lastClr="000000"/>
                </a:solidFill>
                <a:latin typeface="Arial"/>
                <a:cs typeface="Arial"/>
              </a:rPr>
              <a:t>    ………………………………………………………………	</a:t>
            </a:r>
            <a:r>
              <a:rPr lang="en-US" sz="1500" spc="64" dirty="0">
                <a:solidFill>
                  <a:sysClr val="windowText" lastClr="000000"/>
                </a:solidFill>
                <a:latin typeface="Arial"/>
                <a:cs typeface="Arial"/>
              </a:rPr>
              <a:t>34</a:t>
            </a:r>
          </a:p>
          <a:p>
            <a:pPr marL="141288" marR="7348" defTabSz="1175644" hangingPunct="1">
              <a:lnSpc>
                <a:spcPct val="100000"/>
              </a:lnSpc>
              <a:spcBef>
                <a:spcPts val="300"/>
              </a:spcBef>
              <a:tabLst>
                <a:tab pos="10080000" algn="r"/>
                <a:tab pos="10440000" algn="r"/>
              </a:tabLst>
              <a:defRPr/>
            </a:pPr>
            <a:r>
              <a:rPr lang="en-GB" sz="1500" spc="64" dirty="0">
                <a:solidFill>
                  <a:sysClr val="windowText" lastClr="000000"/>
                </a:solidFill>
                <a:latin typeface="Arial"/>
                <a:cs typeface="Arial"/>
              </a:rPr>
              <a:t>4.4 Explication du code Python </a:t>
            </a:r>
            <a:r>
              <a:rPr lang="en-US" sz="1500" dirty="0">
                <a:solidFill>
                  <a:sysClr val="windowText" lastClr="000000"/>
                </a:solidFill>
                <a:latin typeface="Arial"/>
                <a:cs typeface="Arial"/>
              </a:rPr>
              <a:t>    </a:t>
            </a:r>
            <a:r>
              <a:rPr lang="en-US" sz="1500" spc="64" dirty="0">
                <a:solidFill>
                  <a:sysClr val="windowText" lastClr="000000"/>
                </a:solidFill>
                <a:latin typeface="Arial"/>
                <a:cs typeface="Arial"/>
              </a:rPr>
              <a:t>………………………………………………</a:t>
            </a:r>
            <a:r>
              <a:rPr lang="en-US" sz="1500" dirty="0">
                <a:solidFill>
                  <a:sysClr val="windowText" lastClr="000000"/>
                </a:solidFill>
                <a:latin typeface="Arial"/>
                <a:cs typeface="Arial"/>
              </a:rPr>
              <a:t>….…………………………………..	</a:t>
            </a:r>
            <a:r>
              <a:rPr lang="en-US" sz="1500" spc="64" dirty="0">
                <a:solidFill>
                  <a:sysClr val="windowText" lastClr="000000"/>
                </a:solidFill>
                <a:latin typeface="Arial"/>
                <a:cs typeface="Arial"/>
              </a:rPr>
              <a:t>35</a:t>
            </a:r>
          </a:p>
          <a:p>
            <a:pPr marL="16328" defTabSz="1175644" hangingPunct="1">
              <a:lnSpc>
                <a:spcPct val="100000"/>
              </a:lnSpc>
              <a:spcBef>
                <a:spcPts val="500"/>
              </a:spcBef>
              <a:tabLst>
                <a:tab pos="10080000" algn="r"/>
                <a:tab pos="10440000" algn="r"/>
              </a:tabLst>
            </a:pPr>
            <a:endParaRPr lang="en-GB" sz="1500" b="1" dirty="0">
              <a:solidFill>
                <a:sysClr val="windowText" lastClr="000000"/>
              </a:solidFill>
              <a:latin typeface="Arial"/>
              <a:cs typeface="Arial"/>
            </a:endParaRPr>
          </a:p>
          <a:p>
            <a:pPr marL="16328" lvl="0" defTabSz="1175644" hangingPunct="1">
              <a:lnSpc>
                <a:spcPct val="100000"/>
              </a:lnSpc>
              <a:spcBef>
                <a:spcPts val="129"/>
              </a:spcBef>
              <a:tabLst>
                <a:tab pos="10080000" algn="r"/>
                <a:tab pos="10440000" algn="r"/>
              </a:tabLst>
              <a:defRPr/>
            </a:pPr>
            <a:r>
              <a:rPr lang="en-GB" sz="1500" b="1" dirty="0">
                <a:solidFill>
                  <a:sysClr val="windowText" lastClr="000000"/>
                </a:solidFill>
                <a:latin typeface="Arial"/>
                <a:cs typeface="Arial"/>
              </a:rPr>
              <a:t>Section 5 : </a:t>
            </a:r>
            <a:r>
              <a:rPr lang="en-US" sz="1500" b="1" dirty="0">
                <a:solidFill>
                  <a:sysClr val="windowText" lastClr="000000"/>
                </a:solidFill>
                <a:latin typeface="Arial"/>
                <a:cs typeface="Arial"/>
              </a:rPr>
              <a:t>Activité en classe 3 : Modélisation de </a:t>
            </a:r>
            <a:r>
              <a:rPr lang="en-US" sz="1500" b="1" dirty="0" err="1">
                <a:solidFill>
                  <a:sysClr val="windowText" lastClr="000000"/>
                </a:solidFill>
                <a:latin typeface="Arial"/>
                <a:cs typeface="Arial"/>
              </a:rPr>
              <a:t>scénarios</a:t>
            </a:r>
            <a:r>
              <a:rPr lang="en-US" sz="1500" b="1" dirty="0">
                <a:solidFill>
                  <a:sysClr val="windowText" lastClr="000000"/>
                </a:solidFill>
                <a:latin typeface="Arial"/>
                <a:cs typeface="Arial"/>
              </a:rPr>
              <a:t>     ……………………….………………………………	</a:t>
            </a:r>
            <a:r>
              <a:rPr lang="en-US" sz="1500" b="1" spc="-13" dirty="0">
                <a:solidFill>
                  <a:sysClr val="windowText" lastClr="000000"/>
                </a:solidFill>
                <a:latin typeface="Arial"/>
                <a:cs typeface="Arial"/>
              </a:rPr>
              <a:t>41</a:t>
            </a:r>
            <a:endParaRPr lang="en-US" sz="1500" b="1" dirty="0">
              <a:solidFill>
                <a:sysClr val="windowText" lastClr="000000"/>
              </a:solidFill>
              <a:latin typeface="Arial"/>
              <a:cs typeface="Arial"/>
            </a:endParaRPr>
          </a:p>
          <a:p>
            <a:pPr marL="141288" marR="7348" lvl="0" defTabSz="1175644" hangingPunct="1">
              <a:lnSpc>
                <a:spcPct val="100000"/>
              </a:lnSpc>
              <a:spcBef>
                <a:spcPts val="300"/>
              </a:spcBef>
              <a:tabLst>
                <a:tab pos="10080000" algn="r"/>
                <a:tab pos="10440000" algn="r"/>
              </a:tabLst>
              <a:defRPr/>
            </a:pPr>
            <a:r>
              <a:rPr lang="en-GB" sz="1500" spc="64" dirty="0">
                <a:solidFill>
                  <a:sysClr val="windowText" lastClr="000000"/>
                </a:solidFill>
                <a:latin typeface="Arial"/>
                <a:cs typeface="Arial"/>
              </a:rPr>
              <a:t>5.1 Activité en classe 3 : </a:t>
            </a:r>
            <a:r>
              <a:rPr lang="en-GB" sz="1500" spc="64" dirty="0" err="1">
                <a:solidFill>
                  <a:sysClr val="windowText" lastClr="000000"/>
                </a:solidFill>
                <a:latin typeface="Arial"/>
                <a:cs typeface="Arial"/>
              </a:rPr>
              <a:t>Modélisation</a:t>
            </a:r>
            <a:r>
              <a:rPr lang="en-GB" sz="1500" spc="64" dirty="0">
                <a:solidFill>
                  <a:sysClr val="windowText" lastClr="000000"/>
                </a:solidFill>
                <a:latin typeface="Arial"/>
                <a:cs typeface="Arial"/>
              </a:rPr>
              <a:t> de </a:t>
            </a:r>
            <a:r>
              <a:rPr lang="en-GB" sz="1500" spc="64" dirty="0" err="1">
                <a:solidFill>
                  <a:sysClr val="windowText" lastClr="000000"/>
                </a:solidFill>
                <a:latin typeface="Arial"/>
                <a:cs typeface="Arial"/>
              </a:rPr>
              <a:t>scénarios</a:t>
            </a:r>
            <a:r>
              <a:rPr lang="en-GB" sz="1500" spc="64" dirty="0">
                <a:solidFill>
                  <a:sysClr val="windowText" lastClr="000000"/>
                </a:solidFill>
                <a:latin typeface="Arial"/>
                <a:cs typeface="Arial"/>
              </a:rPr>
              <a:t> </a:t>
            </a:r>
            <a:r>
              <a:rPr lang="en-US" sz="1500" dirty="0">
                <a:solidFill>
                  <a:sysClr val="windowText" lastClr="000000"/>
                </a:solidFill>
                <a:latin typeface="Arial"/>
                <a:cs typeface="Arial"/>
              </a:rPr>
              <a:t>    ……………………………….……………………………..	</a:t>
            </a:r>
            <a:r>
              <a:rPr lang="en-US" sz="1500" spc="64" dirty="0">
                <a:solidFill>
                  <a:sysClr val="windowText" lastClr="000000"/>
                </a:solidFill>
                <a:latin typeface="Arial"/>
                <a:cs typeface="Arial"/>
              </a:rPr>
              <a:t>42</a:t>
            </a:r>
          </a:p>
          <a:p>
            <a:pPr marL="141288" marR="7348" lvl="0" defTabSz="1175644" hangingPunct="1">
              <a:lnSpc>
                <a:spcPct val="100000"/>
              </a:lnSpc>
              <a:spcBef>
                <a:spcPts val="300"/>
              </a:spcBef>
              <a:tabLst>
                <a:tab pos="10080000" algn="r"/>
                <a:tab pos="10440000" algn="r"/>
              </a:tabLst>
              <a:defRPr/>
            </a:pPr>
            <a:r>
              <a:rPr lang="en-GB" sz="1500" spc="64" dirty="0">
                <a:solidFill>
                  <a:sysClr val="windowText" lastClr="000000"/>
                </a:solidFill>
                <a:latin typeface="Arial"/>
                <a:cs typeface="Arial"/>
              </a:rPr>
              <a:t>5.2 Activité en classe 3 : ensemble de données </a:t>
            </a:r>
            <a:r>
              <a:rPr lang="en-US" sz="1500" dirty="0">
                <a:solidFill>
                  <a:sysClr val="windowText" lastClr="000000"/>
                </a:solidFill>
                <a:latin typeface="Arial"/>
                <a:cs typeface="Arial"/>
              </a:rPr>
              <a:t>    ………………………………………………..………………….	</a:t>
            </a:r>
            <a:r>
              <a:rPr lang="en-US" sz="1500" spc="64" dirty="0">
                <a:solidFill>
                  <a:sysClr val="windowText" lastClr="000000"/>
                </a:solidFill>
                <a:latin typeface="Arial"/>
                <a:cs typeface="Arial"/>
              </a:rPr>
              <a:t>43</a:t>
            </a:r>
          </a:p>
          <a:p>
            <a:pPr marL="141288" marR="7348" lvl="0" defTabSz="1175644" hangingPunct="1">
              <a:lnSpc>
                <a:spcPct val="100000"/>
              </a:lnSpc>
              <a:spcBef>
                <a:spcPts val="300"/>
              </a:spcBef>
              <a:tabLst>
                <a:tab pos="10080000" algn="r"/>
                <a:tab pos="10440000" algn="r"/>
              </a:tabLst>
              <a:defRPr/>
            </a:pPr>
            <a:r>
              <a:rPr lang="en-GB" sz="1500" spc="64" dirty="0">
                <a:solidFill>
                  <a:sysClr val="windowText" lastClr="000000"/>
                </a:solidFill>
                <a:latin typeface="Arial"/>
                <a:cs typeface="Arial"/>
              </a:rPr>
              <a:t>5.3 Activité en classe 2 : Instructions pour la </a:t>
            </a:r>
            <a:r>
              <a:rPr lang="en-GB" sz="1500" spc="64" dirty="0" err="1">
                <a:solidFill>
                  <a:sysClr val="windowText" lastClr="000000"/>
                </a:solidFill>
                <a:latin typeface="Arial"/>
                <a:cs typeface="Arial"/>
              </a:rPr>
              <a:t>tâche</a:t>
            </a:r>
            <a:r>
              <a:rPr lang="en-GB" sz="1500" spc="64" dirty="0">
                <a:solidFill>
                  <a:sysClr val="windowText" lastClr="000000"/>
                </a:solidFill>
                <a:latin typeface="Arial"/>
                <a:cs typeface="Arial"/>
              </a:rPr>
              <a:t> </a:t>
            </a:r>
            <a:r>
              <a:rPr lang="en-US" sz="1500" dirty="0">
                <a:solidFill>
                  <a:sysClr val="windowText" lastClr="000000"/>
                </a:solidFill>
                <a:latin typeface="Arial"/>
                <a:cs typeface="Arial"/>
              </a:rPr>
              <a:t>    ……………………………………………………………….	</a:t>
            </a:r>
            <a:r>
              <a:rPr lang="en-US" sz="1500" spc="64" dirty="0">
                <a:solidFill>
                  <a:sysClr val="windowText" lastClr="000000"/>
                </a:solidFill>
                <a:latin typeface="Arial"/>
                <a:cs typeface="Arial"/>
              </a:rPr>
              <a:t>45</a:t>
            </a:r>
          </a:p>
          <a:p>
            <a:pPr marL="141288" marR="7348" defTabSz="1175644" hangingPunct="1">
              <a:lnSpc>
                <a:spcPct val="100000"/>
              </a:lnSpc>
              <a:spcBef>
                <a:spcPts val="300"/>
              </a:spcBef>
              <a:tabLst>
                <a:tab pos="10080000" algn="r"/>
                <a:tab pos="10440000" algn="r"/>
              </a:tabLst>
              <a:defRPr/>
            </a:pPr>
            <a:r>
              <a:rPr lang="en-GB" sz="1500" spc="64" dirty="0">
                <a:solidFill>
                  <a:sysClr val="windowText" lastClr="000000"/>
                </a:solidFill>
                <a:latin typeface="Arial"/>
                <a:cs typeface="Arial"/>
              </a:rPr>
              <a:t>5.4 Explication du code Python </a:t>
            </a:r>
            <a:r>
              <a:rPr lang="en-US" sz="1500" dirty="0">
                <a:solidFill>
                  <a:sysClr val="windowText" lastClr="000000"/>
                </a:solidFill>
                <a:latin typeface="Arial"/>
                <a:cs typeface="Arial"/>
              </a:rPr>
              <a:t>    ……………………………………………….………………………………………..	</a:t>
            </a:r>
            <a:r>
              <a:rPr lang="en-US" sz="1500" spc="64" dirty="0">
                <a:solidFill>
                  <a:sysClr val="windowText" lastClr="000000"/>
                </a:solidFill>
                <a:latin typeface="Arial"/>
                <a:cs typeface="Arial"/>
              </a:rPr>
              <a:t>46</a:t>
            </a:r>
          </a:p>
          <a:p>
            <a:pPr marL="16328" defTabSz="1175644" hangingPunct="1">
              <a:lnSpc>
                <a:spcPct val="100000"/>
              </a:lnSpc>
              <a:spcBef>
                <a:spcPts val="500"/>
              </a:spcBef>
              <a:tabLst>
                <a:tab pos="10080000" algn="r"/>
                <a:tab pos="10440000" algn="r"/>
              </a:tabLst>
            </a:pPr>
            <a:endParaRPr lang="en-GB" sz="1500" b="1" dirty="0">
              <a:solidFill>
                <a:sysClr val="windowText" lastClr="000000"/>
              </a:solidFill>
              <a:latin typeface="Arial"/>
              <a:cs typeface="Arial"/>
            </a:endParaRPr>
          </a:p>
          <a:p>
            <a:pPr marL="16328" defTabSz="1175644" hangingPunct="1">
              <a:lnSpc>
                <a:spcPct val="100000"/>
              </a:lnSpc>
              <a:spcBef>
                <a:spcPts val="500"/>
              </a:spcBef>
              <a:tabLst>
                <a:tab pos="10080000" algn="r"/>
                <a:tab pos="10440000" algn="r"/>
              </a:tabLst>
            </a:pPr>
            <a:r>
              <a:rPr lang="en-GB" sz="1500" b="1" dirty="0">
                <a:solidFill>
                  <a:sysClr val="windowText" lastClr="000000"/>
                </a:solidFill>
                <a:latin typeface="Arial"/>
                <a:cs typeface="Arial"/>
              </a:rPr>
              <a:t>Section 6 : Devoirs à la </a:t>
            </a:r>
            <a:r>
              <a:rPr lang="en-GB" sz="1500" b="1" dirty="0" err="1">
                <a:solidFill>
                  <a:sysClr val="windowText" lastClr="000000"/>
                </a:solidFill>
                <a:latin typeface="Arial"/>
                <a:cs typeface="Arial"/>
              </a:rPr>
              <a:t>maison</a:t>
            </a:r>
            <a:r>
              <a:rPr lang="en-GB" sz="1500" b="1" dirty="0">
                <a:solidFill>
                  <a:sysClr val="windowText" lastClr="000000"/>
                </a:solidFill>
                <a:latin typeface="Arial"/>
                <a:cs typeface="Arial"/>
              </a:rPr>
              <a:t> </a:t>
            </a:r>
            <a:r>
              <a:rPr lang="en-US" sz="1500" b="1" dirty="0">
                <a:solidFill>
                  <a:sysClr val="windowText" lastClr="000000"/>
                </a:solidFill>
                <a:latin typeface="Arial"/>
                <a:cs typeface="Arial"/>
              </a:rPr>
              <a:t>   ………………………………………..…………………………..………………………	52</a:t>
            </a:r>
            <a:endParaRPr lang="en-GB" sz="1500" b="1" dirty="0">
              <a:solidFill>
                <a:sysClr val="windowText" lastClr="000000"/>
              </a:solidFill>
              <a:latin typeface="Arial"/>
              <a:cs typeface="Arial"/>
            </a:endParaRPr>
          </a:p>
          <a:p>
            <a:pPr marL="141288" marR="7348" defTabSz="1175644" hangingPunct="1">
              <a:lnSpc>
                <a:spcPct val="100000"/>
              </a:lnSpc>
              <a:spcBef>
                <a:spcPts val="500"/>
              </a:spcBef>
              <a:tabLst>
                <a:tab pos="10080000" algn="r"/>
                <a:tab pos="10440000" algn="r"/>
              </a:tabLst>
            </a:pPr>
            <a:r>
              <a:rPr lang="en-GB" sz="1500" spc="64" dirty="0">
                <a:solidFill>
                  <a:schemeClr val="tx1"/>
                </a:solidFill>
                <a:latin typeface="Arial"/>
                <a:cs typeface="Arial"/>
              </a:rPr>
              <a:t>6.1 Devoirs : Prévision de la demande de transport </a:t>
            </a:r>
            <a:r>
              <a:rPr lang="fr-FR" sz="1500" spc="64" dirty="0">
                <a:solidFill>
                  <a:schemeClr val="tx1"/>
                </a:solidFill>
                <a:latin typeface="Arial"/>
                <a:cs typeface="Arial"/>
              </a:rPr>
              <a:t>    ………………….………………………………………..	53</a:t>
            </a:r>
          </a:p>
          <a:p>
            <a:pPr marL="141288" marR="7348" defTabSz="1175644" hangingPunct="1">
              <a:lnSpc>
                <a:spcPct val="100000"/>
              </a:lnSpc>
              <a:spcBef>
                <a:spcPts val="500"/>
              </a:spcBef>
              <a:tabLst>
                <a:tab pos="10080000" algn="r"/>
                <a:tab pos="10440000" algn="r"/>
              </a:tabLst>
            </a:pPr>
            <a:r>
              <a:rPr lang="en-GB" sz="1500" spc="64" dirty="0">
                <a:solidFill>
                  <a:schemeClr val="tx1"/>
                </a:solidFill>
                <a:latin typeface="Arial"/>
                <a:cs typeface="Arial"/>
              </a:rPr>
              <a:t>6.2 Devoirs : ensemble de données </a:t>
            </a:r>
            <a:r>
              <a:rPr lang="fr-FR" sz="1500" spc="64" dirty="0">
                <a:solidFill>
                  <a:schemeClr val="tx1"/>
                </a:solidFill>
                <a:latin typeface="Arial"/>
                <a:cs typeface="Arial"/>
              </a:rPr>
              <a:t>    …………………………………………..………………………………….	54</a:t>
            </a:r>
          </a:p>
          <a:p>
            <a:pPr marL="141288" marR="7348" defTabSz="1175644" hangingPunct="1">
              <a:lnSpc>
                <a:spcPct val="100000"/>
              </a:lnSpc>
              <a:spcBef>
                <a:spcPts val="500"/>
              </a:spcBef>
              <a:tabLst>
                <a:tab pos="10080000" algn="r"/>
                <a:tab pos="10440000" algn="r"/>
              </a:tabLst>
            </a:pPr>
            <a:r>
              <a:rPr lang="en-GB" sz="1500" spc="64" dirty="0">
                <a:solidFill>
                  <a:schemeClr val="tx1"/>
                </a:solidFill>
                <a:latin typeface="Arial"/>
                <a:cs typeface="Arial"/>
              </a:rPr>
              <a:t>6.3 Devoirs : instructions pour la </a:t>
            </a:r>
            <a:r>
              <a:rPr lang="en-GB" sz="1500" spc="64" dirty="0" err="1">
                <a:solidFill>
                  <a:schemeClr val="tx1"/>
                </a:solidFill>
                <a:latin typeface="Arial"/>
                <a:cs typeface="Arial"/>
              </a:rPr>
              <a:t>tâche</a:t>
            </a:r>
            <a:r>
              <a:rPr lang="en-GB" sz="1500" spc="64" dirty="0">
                <a:solidFill>
                  <a:schemeClr val="tx1"/>
                </a:solidFill>
                <a:latin typeface="Arial"/>
                <a:cs typeface="Arial"/>
              </a:rPr>
              <a:t> </a:t>
            </a:r>
            <a:r>
              <a:rPr lang="fr-FR" sz="1500" spc="64" dirty="0">
                <a:solidFill>
                  <a:schemeClr val="tx1"/>
                </a:solidFill>
                <a:latin typeface="Arial"/>
                <a:cs typeface="Arial"/>
              </a:rPr>
              <a:t>    …………………………………….…………………………………….	56</a:t>
            </a:r>
          </a:p>
          <a:p>
            <a:pPr marL="16328" defTabSz="1175644" hangingPunct="1">
              <a:lnSpc>
                <a:spcPct val="100000"/>
              </a:lnSpc>
              <a:spcBef>
                <a:spcPts val="129"/>
              </a:spcBef>
              <a:tabLst>
                <a:tab pos="10080000" algn="r"/>
                <a:tab pos="10440000" algn="r"/>
              </a:tabLst>
            </a:pPr>
            <a:endParaRPr lang="en-GB" sz="1500" b="1" dirty="0">
              <a:solidFill>
                <a:sysClr val="windowText" lastClr="000000"/>
              </a:solidFill>
              <a:latin typeface="Arial"/>
              <a:cs typeface="Arial"/>
            </a:endParaRPr>
          </a:p>
          <a:p>
            <a:pPr marL="16328" defTabSz="1175644" hangingPunct="1">
              <a:lnSpc>
                <a:spcPct val="100000"/>
              </a:lnSpc>
              <a:spcBef>
                <a:spcPts val="129"/>
              </a:spcBef>
              <a:tabLst>
                <a:tab pos="10080000" algn="r"/>
                <a:tab pos="10440000" algn="r"/>
              </a:tabLst>
            </a:pPr>
            <a:r>
              <a:rPr lang="en-GB" sz="1500" b="1" dirty="0">
                <a:solidFill>
                  <a:sysClr val="windowText" lastClr="000000"/>
                </a:solidFill>
                <a:latin typeface="Arial"/>
                <a:cs typeface="Arial"/>
              </a:rPr>
              <a:t>Section</a:t>
            </a:r>
            <a:r>
              <a:rPr lang="en-GB" sz="1500" b="1" spc="64" dirty="0">
                <a:solidFill>
                  <a:sysClr val="windowText" lastClr="000000"/>
                </a:solidFill>
                <a:latin typeface="Arial"/>
                <a:cs typeface="Arial"/>
              </a:rPr>
              <a:t> 7 : </a:t>
            </a:r>
            <a:r>
              <a:rPr lang="en-GB" sz="1500" b="1" spc="64" dirty="0" err="1">
                <a:solidFill>
                  <a:sysClr val="windowText" lastClr="000000"/>
                </a:solidFill>
                <a:latin typeface="Arial"/>
                <a:cs typeface="Arial"/>
              </a:rPr>
              <a:t>Références</a:t>
            </a:r>
            <a:r>
              <a:rPr lang="en-GB" sz="1500" b="1" spc="64" dirty="0">
                <a:solidFill>
                  <a:sysClr val="windowText" lastClr="000000"/>
                </a:solidFill>
                <a:latin typeface="Arial"/>
                <a:cs typeface="Arial"/>
              </a:rPr>
              <a:t>     …………………………………………………….…………………………………………	59</a:t>
            </a:r>
          </a:p>
        </p:txBody>
      </p:sp>
      <p:sp>
        <p:nvSpPr>
          <p:cNvPr id="5" name="object 2">
            <a:extLst>
              <a:ext uri="{FF2B5EF4-FFF2-40B4-BE49-F238E27FC236}">
                <a16:creationId xmlns:a16="http://schemas.microsoft.com/office/drawing/2014/main" id="{C1F59AC9-6A42-E59C-DC6E-A2448829B7CE}"/>
              </a:ext>
            </a:extLst>
          </p:cNvPr>
          <p:cNvSpPr txBox="1">
            <a:spLocks/>
          </p:cNvSpPr>
          <p:nvPr/>
        </p:nvSpPr>
        <p:spPr>
          <a:xfrm>
            <a:off x="6593840" y="428560"/>
            <a:ext cx="4891771" cy="385820"/>
          </a:xfrm>
          <a:prstGeom prst="rect">
            <a:avLst/>
          </a:prstGeom>
          <a:solidFill>
            <a:srgbClr val="FD001F"/>
          </a:solidFill>
        </p:spPr>
        <p:txBody>
          <a:bodyPr vert="horz" wrap="square" lIns="0" tIns="16329" rIns="36000" bIns="0" rtlCol="0">
            <a:spAutoFit/>
          </a:bodyPr>
          <a:lstStyle>
            <a:lvl1pPr>
              <a:defRPr sz="1800" b="0" i="1">
                <a:solidFill>
                  <a:srgbClr val="FD001F"/>
                </a:solidFill>
                <a:latin typeface="Calibri"/>
                <a:ea typeface="+mj-ea"/>
                <a:cs typeface="Calibri"/>
              </a:defRPr>
            </a:lvl1pPr>
          </a:lstStyle>
          <a:p>
            <a:pPr marL="22043" algn="r" defTabSz="914400" hangingPunct="1">
              <a:lnSpc>
                <a:spcPct val="100000"/>
              </a:lnSpc>
              <a:spcBef>
                <a:spcPts val="129"/>
              </a:spcBef>
            </a:pPr>
            <a:r>
              <a:rPr lang="en-GB" sz="2400" b="1" dirty="0">
                <a:solidFill>
                  <a:schemeClr val="bg1"/>
                </a:solidFill>
              </a:rPr>
              <a:t>Prévision de la demande de transport</a:t>
            </a:r>
          </a:p>
        </p:txBody>
      </p:sp>
      <p:sp>
        <p:nvSpPr>
          <p:cNvPr id="14" name="object 2">
            <a:extLst>
              <a:ext uri="{FF2B5EF4-FFF2-40B4-BE49-F238E27FC236}">
                <a16:creationId xmlns:a16="http://schemas.microsoft.com/office/drawing/2014/main" id="{E89F9CD5-1ED9-E18C-D5D2-32EFAE609DDA}"/>
              </a:ext>
            </a:extLst>
          </p:cNvPr>
          <p:cNvSpPr txBox="1">
            <a:spLocks/>
          </p:cNvSpPr>
          <p:nvPr/>
        </p:nvSpPr>
        <p:spPr>
          <a:xfrm>
            <a:off x="726282" y="428560"/>
            <a:ext cx="2442220" cy="385820"/>
          </a:xfrm>
          <a:prstGeom prst="rect">
            <a:avLst/>
          </a:prstGeom>
          <a:solidFill>
            <a:srgbClr val="FD001F"/>
          </a:solidFill>
        </p:spPr>
        <p:txBody>
          <a:bodyPr vert="horz" wrap="square" lIns="0" tIns="16329" rIns="0" bIns="0" rtlCol="0">
            <a:spAutoFit/>
          </a:bodyPr>
          <a:lstStyle>
            <a:lvl1pPr>
              <a:defRPr sz="1800" b="0" i="1">
                <a:solidFill>
                  <a:srgbClr val="FD001F"/>
                </a:solidFill>
                <a:latin typeface="Calibri"/>
                <a:ea typeface="+mj-ea"/>
                <a:cs typeface="Calibri"/>
              </a:defRPr>
            </a:lvl1pPr>
          </a:lstStyle>
          <a:p>
            <a:pPr marL="22043" marR="0" lvl="0" indent="0" defTabSz="914400" eaLnBrk="1" fontAlgn="auto" latinLnBrk="0" hangingPunct="1">
              <a:lnSpc>
                <a:spcPct val="100000"/>
              </a:lnSpc>
              <a:spcBef>
                <a:spcPts val="129"/>
              </a:spcBef>
              <a:spcAft>
                <a:spcPts val="0"/>
              </a:spcAft>
              <a:buClrTx/>
              <a:buSzTx/>
              <a:buFontTx/>
              <a:buNone/>
              <a:tabLst/>
              <a:defRPr/>
            </a:pPr>
            <a:r>
              <a:rPr kumimoji="0" lang="en-GB" sz="2400" b="1" i="1" u="none" strike="noStrike" kern="0" cap="none" spc="0" normalizeH="0" baseline="0" noProof="0" dirty="0">
                <a:ln>
                  <a:noFill/>
                </a:ln>
                <a:solidFill>
                  <a:sysClr val="window" lastClr="FFFFFF"/>
                </a:solidFill>
                <a:effectLst/>
                <a:uLnTx/>
                <a:uFillTx/>
                <a:latin typeface="Calibri"/>
                <a:ea typeface="+mj-ea"/>
                <a:cs typeface="Calibri"/>
              </a:rPr>
              <a:t>Table des matières</a:t>
            </a:r>
            <a:endParaRPr kumimoji="0" lang="en-GB" sz="2400" b="1" i="1" u="none" strike="noStrike" kern="0" cap="none" spc="-13" normalizeH="0" baseline="0" noProof="0" dirty="0">
              <a:ln>
                <a:noFill/>
              </a:ln>
              <a:solidFill>
                <a:sysClr val="window" lastClr="FFFFFF"/>
              </a:solidFill>
              <a:effectLst/>
              <a:uLnTx/>
              <a:uFillTx/>
              <a:latin typeface="Calibri"/>
              <a:ea typeface="+mj-ea"/>
              <a:cs typeface="Calibri"/>
            </a:endParaRPr>
          </a:p>
        </p:txBody>
      </p:sp>
    </p:spTree>
    <p:extLst>
      <p:ext uri="{BB962C8B-B14F-4D97-AF65-F5344CB8AC3E}">
        <p14:creationId xmlns:p14="http://schemas.microsoft.com/office/powerpoint/2010/main" val="359753189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29F219-1AA9-69B9-7F2D-D453CF73F86C}"/>
            </a:ext>
          </a:extLst>
        </p:cNvPr>
        <p:cNvGrpSpPr/>
        <p:nvPr/>
      </p:nvGrpSpPr>
      <p:grpSpPr>
        <a:xfrm>
          <a:off x="0" y="0"/>
          <a:ext cx="0" cy="0"/>
          <a:chOff x="0" y="0"/>
          <a:chExt cx="0" cy="0"/>
        </a:xfrm>
      </p:grpSpPr>
      <p:sp>
        <p:nvSpPr>
          <p:cNvPr id="8" name="object 2">
            <a:extLst>
              <a:ext uri="{FF2B5EF4-FFF2-40B4-BE49-F238E27FC236}">
                <a16:creationId xmlns:a16="http://schemas.microsoft.com/office/drawing/2014/main" id="{94558CB7-90C5-D2C6-D52C-C5A3AD8666A3}"/>
              </a:ext>
            </a:extLst>
          </p:cNvPr>
          <p:cNvSpPr txBox="1">
            <a:spLocks/>
          </p:cNvSpPr>
          <p:nvPr/>
        </p:nvSpPr>
        <p:spPr>
          <a:xfrm>
            <a:off x="726470" y="427119"/>
            <a:ext cx="6659067" cy="385820"/>
          </a:xfrm>
          <a:prstGeom prst="rect">
            <a:avLst/>
          </a:prstGeom>
          <a:solidFill>
            <a:srgbClr val="FD001F"/>
          </a:solidFill>
        </p:spPr>
        <p:txBody>
          <a:bodyPr vert="horz" wrap="square" lIns="0" tIns="16329" rIns="0" bIns="0" rtlCol="0">
            <a:spAutoFit/>
          </a:bodyPr>
          <a:lstStyle>
            <a:lvl1pPr>
              <a:defRPr sz="1800" b="0" i="1">
                <a:solidFill>
                  <a:srgbClr val="FD001F"/>
                </a:solidFill>
                <a:latin typeface="Calibri"/>
                <a:ea typeface="+mj-ea"/>
                <a:cs typeface="Calibri"/>
              </a:defRPr>
            </a:lvl1pPr>
          </a:lstStyle>
          <a:p>
            <a:pPr marL="22043" defTabSz="914400" hangingPunct="1">
              <a:lnSpc>
                <a:spcPct val="100000"/>
              </a:lnSpc>
              <a:spcBef>
                <a:spcPts val="129"/>
              </a:spcBef>
            </a:pPr>
            <a:r>
              <a:rPr lang="en-GB" sz="2400" b="1" dirty="0">
                <a:solidFill>
                  <a:schemeClr val="bg1"/>
                </a:solidFill>
              </a:rPr>
              <a:t>4. Activité de classe n° 2 : estimation de la demande</a:t>
            </a:r>
          </a:p>
        </p:txBody>
      </p:sp>
      <p:sp>
        <p:nvSpPr>
          <p:cNvPr id="2" name="object 3">
            <a:extLst>
              <a:ext uri="{FF2B5EF4-FFF2-40B4-BE49-F238E27FC236}">
                <a16:creationId xmlns:a16="http://schemas.microsoft.com/office/drawing/2014/main" id="{61316F0F-CDD5-ED78-0096-D39AB7B35372}"/>
              </a:ext>
            </a:extLst>
          </p:cNvPr>
          <p:cNvSpPr txBox="1"/>
          <p:nvPr/>
        </p:nvSpPr>
        <p:spPr>
          <a:xfrm>
            <a:off x="733424" y="1025080"/>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 </a:t>
            </a:r>
          </a:p>
        </p:txBody>
      </p:sp>
      <p:sp>
        <p:nvSpPr>
          <p:cNvPr id="6" name="object 3">
            <a:extLst>
              <a:ext uri="{FF2B5EF4-FFF2-40B4-BE49-F238E27FC236}">
                <a16:creationId xmlns:a16="http://schemas.microsoft.com/office/drawing/2014/main" id="{FF688843-B3E9-FC3B-FE23-F9F995BAF817}"/>
              </a:ext>
            </a:extLst>
          </p:cNvPr>
          <p:cNvSpPr txBox="1"/>
          <p:nvPr/>
        </p:nvSpPr>
        <p:spPr>
          <a:xfrm>
            <a:off x="747708" y="1510545"/>
            <a:ext cx="10725152" cy="380691"/>
          </a:xfrm>
          <a:prstGeom prst="rect">
            <a:avLst/>
          </a:prstGeom>
        </p:spPr>
        <p:txBody>
          <a:bodyPr vert="horz" wrap="square" lIns="0" tIns="16329" rIns="0" bIns="0" rtlCol="0">
            <a:spAutoFit/>
          </a:bodyPr>
          <a:lstStyle/>
          <a:p>
            <a:pPr marR="0" lvl="0" algn="l" defTabSz="914400" rtl="0" eaLnBrk="1" fontAlgn="auto" latinLnBrk="0" hangingPunct="1">
              <a:lnSpc>
                <a:spcPct val="150000"/>
              </a:lnSpc>
              <a:spcBef>
                <a:spcPts val="0"/>
              </a:spcBef>
              <a:spcAft>
                <a:spcPts val="0"/>
              </a:spcAft>
              <a:buClrTx/>
              <a:buSzTx/>
              <a:tabLst>
                <a:tab pos="361950" algn="l"/>
              </a:tabLst>
              <a:defRPr/>
            </a:pPr>
            <a:r>
              <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Nous visualisons la distribution des distances parcourues afin de comprendre la distance moyenne parcourue par la plupart des passagers.</a:t>
            </a:r>
          </a:p>
        </p:txBody>
      </p:sp>
      <p:sp>
        <p:nvSpPr>
          <p:cNvPr id="7" name="object 3">
            <a:extLst>
              <a:ext uri="{FF2B5EF4-FFF2-40B4-BE49-F238E27FC236}">
                <a16:creationId xmlns:a16="http://schemas.microsoft.com/office/drawing/2014/main" id="{2F438522-7D6A-2178-B430-4E5A66567155}"/>
              </a:ext>
            </a:extLst>
          </p:cNvPr>
          <p:cNvSpPr txBox="1"/>
          <p:nvPr/>
        </p:nvSpPr>
        <p:spPr>
          <a:xfrm>
            <a:off x="733424" y="1025080"/>
            <a:ext cx="10725152" cy="380691"/>
          </a:xfrm>
          <a:prstGeom prst="rect">
            <a:avLst/>
          </a:prstGeom>
        </p:spPr>
        <p:txBody>
          <a:bodyPr vert="horz" wrap="square" lIns="0" tIns="16329" rIns="0" bIns="0" rtlCol="0">
            <a:spAutoFit/>
          </a:bodyPr>
          <a:lstStyle/>
          <a:p>
            <a:pPr lvl="0" defTabSz="914400" hangingPunct="1">
              <a:lnSpc>
                <a:spcPct val="150000"/>
              </a:lnSpc>
              <a:spcBef>
                <a:spcPts val="0"/>
              </a:spcBef>
              <a:tabLst>
                <a:tab pos="361950" algn="l"/>
              </a:tabLst>
              <a:defRPr/>
            </a:pPr>
            <a:r>
              <a:rPr lang="en-GB" sz="1800" b="1" kern="1200" dirty="0">
                <a:solidFill>
                  <a:srgbClr val="000000">
                    <a:lumMod val="75000"/>
                    <a:lumOff val="25000"/>
                  </a:srgbClr>
                </a:solidFill>
                <a:latin typeface="Arial" panose="020B0604020202020204" pitchFamily="34" charset="0"/>
                <a:cs typeface="Arial" panose="020B0604020202020204" pitchFamily="34" charset="0"/>
              </a:rPr>
              <a:t>Bloc 5 : Répartition des distances parcourues</a:t>
            </a:r>
          </a:p>
        </p:txBody>
      </p:sp>
      <p:pic>
        <p:nvPicPr>
          <p:cNvPr id="5" name="Picture 4">
            <a:extLst>
              <a:ext uri="{FF2B5EF4-FFF2-40B4-BE49-F238E27FC236}">
                <a16:creationId xmlns:a16="http://schemas.microsoft.com/office/drawing/2014/main" id="{675C5B8D-7C58-B601-1791-EA8D178756C4}"/>
              </a:ext>
            </a:extLst>
          </p:cNvPr>
          <p:cNvPicPr>
            <a:picLocks noChangeAspect="1"/>
          </p:cNvPicPr>
          <p:nvPr/>
        </p:nvPicPr>
        <p:blipFill>
          <a:blip r:embed="rId3"/>
          <a:stretch>
            <a:fillRect/>
          </a:stretch>
        </p:blipFill>
        <p:spPr>
          <a:xfrm>
            <a:off x="708204" y="2198223"/>
            <a:ext cx="4829849" cy="2238687"/>
          </a:xfrm>
          <a:prstGeom prst="rect">
            <a:avLst/>
          </a:prstGeom>
        </p:spPr>
      </p:pic>
      <p:pic>
        <p:nvPicPr>
          <p:cNvPr id="4098" name="Picture 2">
            <a:extLst>
              <a:ext uri="{FF2B5EF4-FFF2-40B4-BE49-F238E27FC236}">
                <a16:creationId xmlns:a16="http://schemas.microsoft.com/office/drawing/2014/main" id="{D2AB672F-4AE9-AAEB-1C55-D32813711EB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658471" y="2137801"/>
            <a:ext cx="5907344" cy="269638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7367225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B4A7D7-6950-4D6E-A02A-2A33270000AF}"/>
            </a:ext>
          </a:extLst>
        </p:cNvPr>
        <p:cNvGrpSpPr/>
        <p:nvPr/>
      </p:nvGrpSpPr>
      <p:grpSpPr>
        <a:xfrm>
          <a:off x="0" y="0"/>
          <a:ext cx="0" cy="0"/>
          <a:chOff x="0" y="0"/>
          <a:chExt cx="0" cy="0"/>
        </a:xfrm>
      </p:grpSpPr>
      <p:sp>
        <p:nvSpPr>
          <p:cNvPr id="8" name="object 2">
            <a:extLst>
              <a:ext uri="{FF2B5EF4-FFF2-40B4-BE49-F238E27FC236}">
                <a16:creationId xmlns:a16="http://schemas.microsoft.com/office/drawing/2014/main" id="{937EB1A6-ECF1-0421-C056-192F6A90113D}"/>
              </a:ext>
            </a:extLst>
          </p:cNvPr>
          <p:cNvSpPr txBox="1">
            <a:spLocks/>
          </p:cNvSpPr>
          <p:nvPr/>
        </p:nvSpPr>
        <p:spPr>
          <a:xfrm>
            <a:off x="726471" y="427119"/>
            <a:ext cx="6682514" cy="385820"/>
          </a:xfrm>
          <a:prstGeom prst="rect">
            <a:avLst/>
          </a:prstGeom>
          <a:solidFill>
            <a:srgbClr val="FD001F"/>
          </a:solidFill>
        </p:spPr>
        <p:txBody>
          <a:bodyPr vert="horz" wrap="square" lIns="0" tIns="16329" rIns="0" bIns="0" rtlCol="0">
            <a:spAutoFit/>
          </a:bodyPr>
          <a:lstStyle>
            <a:lvl1pPr>
              <a:defRPr sz="1800" b="0" i="1">
                <a:solidFill>
                  <a:srgbClr val="FD001F"/>
                </a:solidFill>
                <a:latin typeface="Calibri"/>
                <a:ea typeface="+mj-ea"/>
                <a:cs typeface="Calibri"/>
              </a:defRPr>
            </a:lvl1pPr>
          </a:lstStyle>
          <a:p>
            <a:pPr marL="22043" defTabSz="914400" hangingPunct="1">
              <a:lnSpc>
                <a:spcPct val="100000"/>
              </a:lnSpc>
              <a:spcBef>
                <a:spcPts val="129"/>
              </a:spcBef>
            </a:pPr>
            <a:r>
              <a:rPr lang="en-GB" sz="2400" b="1" dirty="0">
                <a:solidFill>
                  <a:schemeClr val="bg1"/>
                </a:solidFill>
              </a:rPr>
              <a:t>4. Activité de classe n° 2 : estimation de la demande</a:t>
            </a:r>
          </a:p>
        </p:txBody>
      </p:sp>
      <p:sp>
        <p:nvSpPr>
          <p:cNvPr id="2" name="object 3">
            <a:extLst>
              <a:ext uri="{FF2B5EF4-FFF2-40B4-BE49-F238E27FC236}">
                <a16:creationId xmlns:a16="http://schemas.microsoft.com/office/drawing/2014/main" id="{B867516A-725B-26F4-8485-EF591E367340}"/>
              </a:ext>
            </a:extLst>
          </p:cNvPr>
          <p:cNvSpPr txBox="1"/>
          <p:nvPr/>
        </p:nvSpPr>
        <p:spPr>
          <a:xfrm>
            <a:off x="733424" y="1025080"/>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 </a:t>
            </a:r>
          </a:p>
        </p:txBody>
      </p:sp>
      <p:sp>
        <p:nvSpPr>
          <p:cNvPr id="6" name="object 3">
            <a:extLst>
              <a:ext uri="{FF2B5EF4-FFF2-40B4-BE49-F238E27FC236}">
                <a16:creationId xmlns:a16="http://schemas.microsoft.com/office/drawing/2014/main" id="{FBC8F009-A59B-7722-D117-EE18B70755B4}"/>
              </a:ext>
            </a:extLst>
          </p:cNvPr>
          <p:cNvSpPr txBox="1"/>
          <p:nvPr/>
        </p:nvSpPr>
        <p:spPr>
          <a:xfrm>
            <a:off x="747708" y="1510545"/>
            <a:ext cx="10725152" cy="796189"/>
          </a:xfrm>
          <a:prstGeom prst="rect">
            <a:avLst/>
          </a:prstGeom>
        </p:spPr>
        <p:txBody>
          <a:bodyPr vert="horz" wrap="square" lIns="0" tIns="16329" rIns="0" bIns="0" rtlCol="0">
            <a:spAutoFit/>
          </a:bodyPr>
          <a:lstStyle/>
          <a:p>
            <a:pPr marR="0" lvl="0" algn="l" defTabSz="914400" rtl="0" eaLnBrk="1" fontAlgn="auto" latinLnBrk="0" hangingPunct="1">
              <a:lnSpc>
                <a:spcPct val="150000"/>
              </a:lnSpc>
              <a:spcBef>
                <a:spcPts val="0"/>
              </a:spcBef>
              <a:spcAft>
                <a:spcPts val="0"/>
              </a:spcAft>
              <a:buClrTx/>
              <a:buSzTx/>
              <a:tabLst>
                <a:tab pos="361950" algn="l"/>
              </a:tabLst>
              <a:defRPr/>
            </a:pPr>
            <a:r>
              <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Ce code compte le nombre de trajets qui commencent dans chaque zone, sélectionne les 10 zones de prise en charge les plus fréquentées et les affiche.</a:t>
            </a:r>
          </a:p>
        </p:txBody>
      </p:sp>
      <p:sp>
        <p:nvSpPr>
          <p:cNvPr id="7" name="object 3">
            <a:extLst>
              <a:ext uri="{FF2B5EF4-FFF2-40B4-BE49-F238E27FC236}">
                <a16:creationId xmlns:a16="http://schemas.microsoft.com/office/drawing/2014/main" id="{6C20F1D2-0186-0BF1-6A8C-C0874FE8BF22}"/>
              </a:ext>
            </a:extLst>
          </p:cNvPr>
          <p:cNvSpPr txBox="1"/>
          <p:nvPr/>
        </p:nvSpPr>
        <p:spPr>
          <a:xfrm>
            <a:off x="733424" y="1025080"/>
            <a:ext cx="10725152" cy="380691"/>
          </a:xfrm>
          <a:prstGeom prst="rect">
            <a:avLst/>
          </a:prstGeom>
        </p:spPr>
        <p:txBody>
          <a:bodyPr vert="horz" wrap="square" lIns="0" tIns="16329" rIns="0" bIns="0" rtlCol="0">
            <a:spAutoFit/>
          </a:bodyPr>
          <a:lstStyle/>
          <a:p>
            <a:pPr lvl="0" defTabSz="914400" hangingPunct="1">
              <a:lnSpc>
                <a:spcPct val="150000"/>
              </a:lnSpc>
              <a:spcBef>
                <a:spcPts val="0"/>
              </a:spcBef>
              <a:tabLst>
                <a:tab pos="361950" algn="l"/>
              </a:tabLst>
              <a:defRPr/>
            </a:pPr>
            <a:r>
              <a:rPr lang="en-GB" sz="1800" b="1" kern="1200" dirty="0">
                <a:solidFill>
                  <a:srgbClr val="000000">
                    <a:lumMod val="75000"/>
                    <a:lumOff val="25000"/>
                  </a:srgbClr>
                </a:solidFill>
                <a:latin typeface="Arial" panose="020B0604020202020204" pitchFamily="34" charset="0"/>
                <a:cs typeface="Arial" panose="020B0604020202020204" pitchFamily="34" charset="0"/>
              </a:rPr>
              <a:t>Bloc 5 : Analyse des zones de prise en charge les plus fréquentées</a:t>
            </a:r>
          </a:p>
        </p:txBody>
      </p:sp>
      <p:pic>
        <p:nvPicPr>
          <p:cNvPr id="4" name="Picture 3">
            <a:extLst>
              <a:ext uri="{FF2B5EF4-FFF2-40B4-BE49-F238E27FC236}">
                <a16:creationId xmlns:a16="http://schemas.microsoft.com/office/drawing/2014/main" id="{27D3145E-C56D-7D5D-2677-F000A6416B04}"/>
              </a:ext>
            </a:extLst>
          </p:cNvPr>
          <p:cNvPicPr>
            <a:picLocks noChangeAspect="1"/>
          </p:cNvPicPr>
          <p:nvPr/>
        </p:nvPicPr>
        <p:blipFill>
          <a:blip r:embed="rId3"/>
          <a:stretch>
            <a:fillRect/>
          </a:stretch>
        </p:blipFill>
        <p:spPr>
          <a:xfrm>
            <a:off x="726471" y="2601645"/>
            <a:ext cx="4858428" cy="1152686"/>
          </a:xfrm>
          <a:prstGeom prst="rect">
            <a:avLst/>
          </a:prstGeom>
        </p:spPr>
      </p:pic>
      <p:pic>
        <p:nvPicPr>
          <p:cNvPr id="10" name="Picture 9">
            <a:extLst>
              <a:ext uri="{FF2B5EF4-FFF2-40B4-BE49-F238E27FC236}">
                <a16:creationId xmlns:a16="http://schemas.microsoft.com/office/drawing/2014/main" id="{D74CE8AD-4740-3883-0B30-E3D3A35336B7}"/>
              </a:ext>
            </a:extLst>
          </p:cNvPr>
          <p:cNvPicPr>
            <a:picLocks noChangeAspect="1"/>
          </p:cNvPicPr>
          <p:nvPr/>
        </p:nvPicPr>
        <p:blipFill>
          <a:blip r:embed="rId4"/>
          <a:stretch>
            <a:fillRect/>
          </a:stretch>
        </p:blipFill>
        <p:spPr>
          <a:xfrm>
            <a:off x="6983314" y="2601645"/>
            <a:ext cx="2743583" cy="2514951"/>
          </a:xfrm>
          <a:prstGeom prst="rect">
            <a:avLst/>
          </a:prstGeom>
        </p:spPr>
      </p:pic>
    </p:spTree>
    <p:extLst>
      <p:ext uri="{BB962C8B-B14F-4D97-AF65-F5344CB8AC3E}">
        <p14:creationId xmlns:p14="http://schemas.microsoft.com/office/powerpoint/2010/main" val="251235712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33764C-B66E-896A-ACFA-0C26267019C5}"/>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D64D7CDA-4C8F-3353-8677-12C55D90AA84}"/>
              </a:ext>
            </a:extLst>
          </p:cNvPr>
          <p:cNvSpPr/>
          <p:nvPr/>
        </p:nvSpPr>
        <p:spPr>
          <a:xfrm>
            <a:off x="2939374" y="2456234"/>
            <a:ext cx="6313251" cy="1945532"/>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bg1"/>
                </a:solidFill>
              </a:rPr>
              <a:t>Section 05 :</a:t>
            </a:r>
          </a:p>
          <a:p>
            <a:pPr algn="ctr"/>
            <a:r>
              <a:rPr lang="en-US" sz="3200" b="1" dirty="0">
                <a:solidFill>
                  <a:schemeClr val="bg1"/>
                </a:solidFill>
              </a:rPr>
              <a:t>Activité en classe 3 : Modélisation de scénarios</a:t>
            </a:r>
          </a:p>
        </p:txBody>
      </p:sp>
    </p:spTree>
    <p:extLst>
      <p:ext uri="{BB962C8B-B14F-4D97-AF65-F5344CB8AC3E}">
        <p14:creationId xmlns:p14="http://schemas.microsoft.com/office/powerpoint/2010/main" val="54323386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9BB676-A556-3C1D-92E6-D30C9F98B628}"/>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B795B5C0-9E5D-4B0E-2668-3860D2DE4EA8}"/>
              </a:ext>
            </a:extLst>
          </p:cNvPr>
          <p:cNvSpPr txBox="1"/>
          <p:nvPr/>
        </p:nvSpPr>
        <p:spPr>
          <a:xfrm>
            <a:off x="733424" y="1025080"/>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 </a:t>
            </a:r>
          </a:p>
        </p:txBody>
      </p:sp>
      <p:sp>
        <p:nvSpPr>
          <p:cNvPr id="5" name="object 3">
            <a:extLst>
              <a:ext uri="{FF2B5EF4-FFF2-40B4-BE49-F238E27FC236}">
                <a16:creationId xmlns:a16="http://schemas.microsoft.com/office/drawing/2014/main" id="{43577F53-9CD6-3E82-9D89-6680C8A97053}"/>
              </a:ext>
            </a:extLst>
          </p:cNvPr>
          <p:cNvSpPr txBox="1"/>
          <p:nvPr/>
        </p:nvSpPr>
        <p:spPr>
          <a:xfrm>
            <a:off x="740566" y="1424136"/>
            <a:ext cx="10725152" cy="293487"/>
          </a:xfrm>
          <a:prstGeom prst="rect">
            <a:avLst/>
          </a:prstGeom>
        </p:spPr>
        <p:txBody>
          <a:bodyPr vert="horz" wrap="square" lIns="0" tIns="16329" rIns="0" bIns="0" rtlCol="0">
            <a:spAutoFit/>
          </a:bodyPr>
          <a:lstStyle/>
          <a:p>
            <a:pPr marR="0" lvl="0" algn="l" defTabSz="914400" rtl="0" eaLnBrk="1" fontAlgn="auto" latinLnBrk="0" hangingPunct="1">
              <a:lnSpc>
                <a:spcPct val="100000"/>
              </a:lnSpc>
              <a:spcBef>
                <a:spcPts val="0"/>
              </a:spcBef>
              <a:spcAft>
                <a:spcPts val="0"/>
              </a:spcAft>
              <a:buClrTx/>
              <a:buSzTx/>
              <a:defRPr/>
            </a:pPr>
            <a:r>
              <a:rPr kumimoji="0" lang="en-GB" sz="1800" b="0" i="0" u="none" strike="noStrike" kern="1200" cap="none" spc="0" normalizeH="0" baseline="0" noProof="0" dirty="0">
                <a:ln>
                  <a:noFill/>
                </a:ln>
                <a:solidFill>
                  <a:srgbClr val="000000">
                    <a:lumMod val="75000"/>
                    <a:lumOff val="25000"/>
                  </a:srgbClr>
                </a:solidFill>
                <a:effectLst/>
                <a:uLnTx/>
                <a:uFillTx/>
                <a:latin typeface="Work Sans"/>
                <a:ea typeface="+mn-ea"/>
                <a:cs typeface="+mn-cs"/>
              </a:rPr>
              <a:t> </a:t>
            </a:r>
          </a:p>
        </p:txBody>
      </p:sp>
      <p:sp>
        <p:nvSpPr>
          <p:cNvPr id="70" name="object 3">
            <a:extLst>
              <a:ext uri="{FF2B5EF4-FFF2-40B4-BE49-F238E27FC236}">
                <a16:creationId xmlns:a16="http://schemas.microsoft.com/office/drawing/2014/main" id="{6F4AA393-C441-976D-C5C6-2C01D20518DF}"/>
              </a:ext>
            </a:extLst>
          </p:cNvPr>
          <p:cNvSpPr txBox="1"/>
          <p:nvPr/>
        </p:nvSpPr>
        <p:spPr>
          <a:xfrm>
            <a:off x="733424" y="1025080"/>
            <a:ext cx="10725152" cy="380480"/>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defRPr/>
            </a:pPr>
            <a:r>
              <a:rPr lang="en-GB" sz="2000" b="1" dirty="0">
                <a:solidFill>
                  <a:sysClr val="windowText" lastClr="000000"/>
                </a:solidFill>
                <a:latin typeface="Arial"/>
                <a:cs typeface="Arial"/>
              </a:rPr>
              <a:t>5.1 Activité en classe n° 3 : </a:t>
            </a:r>
            <a:r>
              <a:rPr lang="en-US" sz="2000" b="1" dirty="0">
                <a:solidFill>
                  <a:sysClr val="windowText" lastClr="000000"/>
                </a:solidFill>
                <a:latin typeface="Arial"/>
                <a:cs typeface="Arial"/>
              </a:rPr>
              <a:t>Modélisation de scénarios</a:t>
            </a:r>
            <a:endParaRPr lang="en-GB" sz="2000" b="1" dirty="0">
              <a:solidFill>
                <a:sysClr val="windowText" lastClr="000000"/>
              </a:solidFill>
              <a:latin typeface="Arial"/>
              <a:cs typeface="Arial"/>
            </a:endParaRPr>
          </a:p>
        </p:txBody>
      </p:sp>
      <p:sp>
        <p:nvSpPr>
          <p:cNvPr id="71" name="object 3">
            <a:extLst>
              <a:ext uri="{FF2B5EF4-FFF2-40B4-BE49-F238E27FC236}">
                <a16:creationId xmlns:a16="http://schemas.microsoft.com/office/drawing/2014/main" id="{6C952306-519D-A7BA-BD0D-049CDFCA49DF}"/>
              </a:ext>
            </a:extLst>
          </p:cNvPr>
          <p:cNvSpPr txBox="1"/>
          <p:nvPr/>
        </p:nvSpPr>
        <p:spPr>
          <a:xfrm>
            <a:off x="747708" y="1510545"/>
            <a:ext cx="10725152" cy="847485"/>
          </a:xfrm>
          <a:prstGeom prst="rect">
            <a:avLst/>
          </a:prstGeom>
        </p:spPr>
        <p:txBody>
          <a:bodyPr vert="horz" wrap="square" lIns="0" tIns="16329" rIns="0" bIns="0" rtlCol="0">
            <a:spAutoFit/>
          </a:bodyPr>
          <a:lstStyle/>
          <a:p>
            <a:pPr marR="0" lvl="0" algn="l" defTabSz="914400" rtl="0" eaLnBrk="1" fontAlgn="auto" latinLnBrk="0" hangingPunct="1">
              <a:lnSpc>
                <a:spcPct val="100000"/>
              </a:lnSpc>
              <a:spcBef>
                <a:spcPts val="0"/>
              </a:spcBef>
              <a:spcAft>
                <a:spcPts val="0"/>
              </a:spcAft>
              <a:buClrTx/>
              <a:buSzTx/>
              <a:tabLst>
                <a:tab pos="361950" algn="l"/>
              </a:tabLst>
              <a:defRPr/>
            </a:pPr>
            <a:r>
              <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Dans cette activité, les élèves apprendront à modifier les modèles de demande réels à l'aide de scénarios hypothétiques simples.</a:t>
            </a:r>
          </a:p>
          <a:p>
            <a:pPr marR="0" lvl="0" algn="l" defTabSz="914400" rtl="0" eaLnBrk="1" fontAlgn="auto" latinLnBrk="0" hangingPunct="1">
              <a:lnSpc>
                <a:spcPct val="100000"/>
              </a:lnSpc>
              <a:spcBef>
                <a:spcPts val="0"/>
              </a:spcBef>
              <a:spcAft>
                <a:spcPts val="0"/>
              </a:spcAft>
              <a:buClrTx/>
              <a:buSzTx/>
              <a:tabLst>
                <a:tab pos="361950" algn="l"/>
              </a:tabLst>
              <a:defRPr/>
            </a:pPr>
            <a:r>
              <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En ajustant les données (par exemple, le prix du carburant, la congestion, la politique), nous pouvons observer comment la demande de transport évolue et visualiser les effets.</a:t>
            </a:r>
            <a:endParaRPr kumimoji="0" lang="en-GB" sz="1800" b="1"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endParaRPr>
          </a:p>
        </p:txBody>
      </p:sp>
      <p:sp>
        <p:nvSpPr>
          <p:cNvPr id="2" name="object 3">
            <a:extLst>
              <a:ext uri="{FF2B5EF4-FFF2-40B4-BE49-F238E27FC236}">
                <a16:creationId xmlns:a16="http://schemas.microsoft.com/office/drawing/2014/main" id="{488C33BA-0484-4BF6-5F68-5AC67603D04F}"/>
              </a:ext>
            </a:extLst>
          </p:cNvPr>
          <p:cNvSpPr txBox="1"/>
          <p:nvPr/>
        </p:nvSpPr>
        <p:spPr>
          <a:xfrm>
            <a:off x="747708" y="2550357"/>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Comment procéder ?</a:t>
            </a:r>
          </a:p>
        </p:txBody>
      </p:sp>
      <p:sp>
        <p:nvSpPr>
          <p:cNvPr id="7" name="object 3">
            <a:extLst>
              <a:ext uri="{FF2B5EF4-FFF2-40B4-BE49-F238E27FC236}">
                <a16:creationId xmlns:a16="http://schemas.microsoft.com/office/drawing/2014/main" id="{D08E7D3B-6047-FFDD-DE32-20FA253C3AB4}"/>
              </a:ext>
            </a:extLst>
          </p:cNvPr>
          <p:cNvSpPr txBox="1"/>
          <p:nvPr/>
        </p:nvSpPr>
        <p:spPr>
          <a:xfrm>
            <a:off x="747708" y="2941225"/>
            <a:ext cx="10725152" cy="1401483"/>
          </a:xfrm>
          <a:prstGeom prst="rect">
            <a:avLst/>
          </a:prstGeom>
        </p:spPr>
        <p:txBody>
          <a:bodyPr vert="horz" wrap="square" lIns="0" tIns="16329" rIns="0" bIns="0" rtlCol="0">
            <a:spAutoFit/>
          </a:bodyPr>
          <a:lstStyle/>
          <a:p>
            <a:pPr marL="538163"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v"/>
              <a:tabLst>
                <a:tab pos="361950" algn="l"/>
              </a:tabLst>
              <a:defRPr/>
            </a:pPr>
            <a:r>
              <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Chargez l'ensemble de données nettoyé sur les taxis.</a:t>
            </a:r>
          </a:p>
          <a:p>
            <a:pPr marL="538163"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v"/>
              <a:tabLst>
                <a:tab pos="361950" algn="l"/>
              </a:tabLst>
              <a:defRPr/>
            </a:pPr>
            <a:r>
              <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Appliquez une règle basée sur un scénario (par exemple, augmentation de la demande, réduction des trajets, changement de mode de transport).</a:t>
            </a:r>
          </a:p>
          <a:p>
            <a:pPr marL="538163"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v"/>
              <a:tabLst>
                <a:tab pos="361950" algn="l"/>
              </a:tabLst>
              <a:defRPr/>
            </a:pPr>
            <a:r>
              <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Recalculez la demande au niveau de la zone.</a:t>
            </a:r>
          </a:p>
          <a:p>
            <a:pPr marL="538163"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v"/>
              <a:tabLst>
                <a:tab pos="361950" algn="l"/>
              </a:tabLst>
              <a:defRPr/>
            </a:pPr>
            <a:r>
              <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Visualisez le changement avant-après.</a:t>
            </a:r>
          </a:p>
          <a:p>
            <a:pPr marL="538163"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v"/>
              <a:tabLst>
                <a:tab pos="361950" algn="l"/>
              </a:tabLst>
              <a:defRPr/>
            </a:pPr>
            <a:r>
              <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Interprétez les résultats.</a:t>
            </a:r>
          </a:p>
        </p:txBody>
      </p:sp>
      <p:sp>
        <p:nvSpPr>
          <p:cNvPr id="6" name="object 3">
            <a:extLst>
              <a:ext uri="{FF2B5EF4-FFF2-40B4-BE49-F238E27FC236}">
                <a16:creationId xmlns:a16="http://schemas.microsoft.com/office/drawing/2014/main" id="{5E23DBD6-A99F-9550-AECC-7621389C0949}"/>
              </a:ext>
            </a:extLst>
          </p:cNvPr>
          <p:cNvSpPr txBox="1"/>
          <p:nvPr/>
        </p:nvSpPr>
        <p:spPr>
          <a:xfrm>
            <a:off x="729853" y="4640574"/>
            <a:ext cx="10732294" cy="583310"/>
          </a:xfrm>
          <a:prstGeom prst="rect">
            <a:avLst/>
          </a:prstGeom>
        </p:spPr>
        <p:txBody>
          <a:bodyPr vert="horz" wrap="square" lIns="0" tIns="16329" rIns="0" bIns="0" rtlCol="0">
            <a:spAutoFit/>
          </a:bodyPr>
          <a:lstStyle/>
          <a:p>
            <a:pPr marL="16328" marR="0" lvl="0" indent="0" algn="l" defTabSz="1175644" rtl="0" eaLnBrk="1" fontAlgn="auto" latinLnBrk="0" hangingPunct="1">
              <a:lnSpc>
                <a:spcPct val="100000"/>
              </a:lnSpc>
              <a:spcBef>
                <a:spcPts val="129"/>
              </a:spcBef>
              <a:spcAft>
                <a:spcPts val="0"/>
              </a:spcAft>
              <a:buClrTx/>
              <a:buSzTx/>
              <a:buFontTx/>
              <a:buNone/>
              <a:tabLst/>
              <a:defRPr/>
            </a:pPr>
            <a:r>
              <a:rPr kumimoji="0" lang="en-GB" sz="1800" b="1" i="0" u="none" strike="noStrike" kern="0" cap="none" spc="0" normalizeH="0" baseline="0" noProof="0" dirty="0">
                <a:ln>
                  <a:noFill/>
                </a:ln>
                <a:solidFill>
                  <a:sysClr val="windowText" lastClr="000000"/>
                </a:solidFill>
                <a:effectLst/>
                <a:uLnTx/>
                <a:uFillTx/>
                <a:latin typeface="Arial" panose="020B0604020202020204" pitchFamily="34" charset="0"/>
                <a:ea typeface="+mn-ea"/>
                <a:cs typeface="Arial" panose="020B0604020202020204" pitchFamily="34" charset="0"/>
                <a:sym typeface="Helvetica Neue"/>
              </a:rPr>
              <a:t>Lien vers le code de référence : </a:t>
            </a:r>
          </a:p>
          <a:p>
            <a:pPr marL="16328" marR="0" lvl="0" indent="0" algn="l" defTabSz="1175644" rtl="0" eaLnBrk="1" fontAlgn="auto" latinLnBrk="0" hangingPunct="1">
              <a:lnSpc>
                <a:spcPct val="100000"/>
              </a:lnSpc>
              <a:spcBef>
                <a:spcPts val="129"/>
              </a:spcBef>
              <a:spcAft>
                <a:spcPts val="0"/>
              </a:spcAft>
              <a:buClrTx/>
              <a:buSzTx/>
              <a:buFontTx/>
              <a:buNone/>
              <a:tabLst/>
              <a:defRPr/>
            </a:pPr>
            <a:r>
              <a:rPr kumimoji="0" lang="en-GB" sz="1800" b="0" i="1" u="none" strike="noStrike" kern="0" cap="none" spc="0" normalizeH="0" baseline="0" noProof="0" dirty="0">
                <a:ln>
                  <a:noFill/>
                </a:ln>
                <a:solidFill>
                  <a:sysClr val="windowText" lastClr="000000"/>
                </a:solidFill>
                <a:effectLst/>
                <a:uLnTx/>
                <a:uFillTx/>
                <a:latin typeface="Arial" panose="020B0604020202020204" pitchFamily="34" charset="0"/>
                <a:ea typeface="+mn-ea"/>
                <a:cs typeface="Arial" panose="020B0604020202020204" pitchFamily="34" charset="0"/>
                <a:sym typeface="Helvetica Neue"/>
              </a:rPr>
              <a:t>https://colab.research.google.com/drive/1mjwlhjU-qdKjQ-TgIPqljOTgy3ipyf8O</a:t>
            </a:r>
          </a:p>
        </p:txBody>
      </p:sp>
      <p:sp>
        <p:nvSpPr>
          <p:cNvPr id="4" name="object 3">
            <a:extLst>
              <a:ext uri="{FF2B5EF4-FFF2-40B4-BE49-F238E27FC236}">
                <a16:creationId xmlns:a16="http://schemas.microsoft.com/office/drawing/2014/main" id="{BF0B0D73-5AA7-2D83-F918-A55F5E2527B2}"/>
              </a:ext>
            </a:extLst>
          </p:cNvPr>
          <p:cNvSpPr txBox="1"/>
          <p:nvPr/>
        </p:nvSpPr>
        <p:spPr>
          <a:xfrm>
            <a:off x="740566" y="5521750"/>
            <a:ext cx="10732294" cy="570486"/>
          </a:xfrm>
          <a:prstGeom prst="rect">
            <a:avLst/>
          </a:prstGeom>
        </p:spPr>
        <p:txBody>
          <a:bodyPr vert="horz" wrap="square" lIns="0" tIns="16329" rIns="0" bIns="0" rtlCol="0">
            <a:spAutoFit/>
          </a:bodyPr>
          <a:lstStyle/>
          <a:p>
            <a:pPr marR="0" lvl="0" algn="l" defTabSz="914400" rtl="0" eaLnBrk="1" fontAlgn="auto" latinLnBrk="0" hangingPunct="1">
              <a:lnSpc>
                <a:spcPct val="100000"/>
              </a:lnSpc>
              <a:spcBef>
                <a:spcPts val="0"/>
              </a:spcBef>
              <a:spcAft>
                <a:spcPts val="600"/>
              </a:spcAft>
              <a:buClrTx/>
              <a:buSzTx/>
              <a:tabLst>
                <a:tab pos="361950" algn="l"/>
              </a:tabLst>
              <a:defRPr/>
            </a:pPr>
            <a:r>
              <a:rPr kumimoji="0" lang="en-GB" sz="1800" b="1"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ea typeface="+mn-ea"/>
                <a:cs typeface="Arial" panose="020B0604020202020204" pitchFamily="34" charset="0"/>
                <a:sym typeface="Helvetica Neue"/>
              </a:rPr>
              <a:t>Enregistrer votre fichier :</a:t>
            </a:r>
            <a:r>
              <a:rPr kumimoji="0" lang="en-GB" sz="1800" b="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ea typeface="+mn-ea"/>
                <a:cs typeface="Arial" panose="020B0604020202020204" pitchFamily="34" charset="0"/>
                <a:sym typeface="Helvetica Neue"/>
              </a:rPr>
              <a:t> </a:t>
            </a:r>
            <a:br>
              <a:rPr kumimoji="0" lang="en-GB" sz="1800" b="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ea typeface="+mn-ea"/>
                <a:cs typeface="Arial" panose="020B0604020202020204" pitchFamily="34" charset="0"/>
                <a:sym typeface="Helvetica Neue"/>
              </a:rPr>
            </a:br>
            <a:r>
              <a:rPr kumimoji="0" lang="en-GB" sz="1800" b="0" i="1"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ea typeface="+mn-ea"/>
                <a:cs typeface="Arial" panose="020B0604020202020204" pitchFamily="34" charset="0"/>
                <a:sym typeface="Helvetica Neue"/>
              </a:rPr>
              <a:t>ex : Lab8_Class_Activity_3_Advanced_Demand_Estimation.ipynb</a:t>
            </a:r>
            <a:endParaRPr kumimoji="0" lang="en-GB" sz="1800" b="0" i="1" u="none" strike="noStrike" kern="0" cap="none" spc="0" normalizeH="0" baseline="0" noProof="0" dirty="0">
              <a:ln>
                <a:noFill/>
              </a:ln>
              <a:solidFill>
                <a:sysClr val="windowText" lastClr="000000"/>
              </a:solidFill>
              <a:effectLst/>
              <a:uLnTx/>
              <a:uFillTx/>
              <a:latin typeface="Arial" panose="020B0604020202020204" pitchFamily="34" charset="0"/>
              <a:ea typeface="+mn-ea"/>
              <a:cs typeface="Arial" panose="020B0604020202020204" pitchFamily="34" charset="0"/>
              <a:sym typeface="Helvetica Neue"/>
            </a:endParaRPr>
          </a:p>
        </p:txBody>
      </p:sp>
      <p:sp>
        <p:nvSpPr>
          <p:cNvPr id="8" name="object 2">
            <a:extLst>
              <a:ext uri="{FF2B5EF4-FFF2-40B4-BE49-F238E27FC236}">
                <a16:creationId xmlns:a16="http://schemas.microsoft.com/office/drawing/2014/main" id="{2832AAAA-DF4B-B22D-5B24-C0983E208835}"/>
              </a:ext>
            </a:extLst>
          </p:cNvPr>
          <p:cNvSpPr txBox="1">
            <a:spLocks/>
          </p:cNvSpPr>
          <p:nvPr/>
        </p:nvSpPr>
        <p:spPr>
          <a:xfrm>
            <a:off x="726470" y="427119"/>
            <a:ext cx="6330821" cy="385820"/>
          </a:xfrm>
          <a:prstGeom prst="rect">
            <a:avLst/>
          </a:prstGeom>
          <a:solidFill>
            <a:srgbClr val="FD001F"/>
          </a:solidFill>
        </p:spPr>
        <p:txBody>
          <a:bodyPr vert="horz" wrap="square" lIns="0" tIns="16329" rIns="0" bIns="0" rtlCol="0">
            <a:spAutoFit/>
          </a:bodyPr>
          <a:lstStyle>
            <a:lvl1pPr>
              <a:defRPr sz="1800" b="0" i="1">
                <a:solidFill>
                  <a:srgbClr val="FD001F"/>
                </a:solidFill>
                <a:latin typeface="Calibri"/>
                <a:ea typeface="+mj-ea"/>
                <a:cs typeface="Calibri"/>
              </a:defRPr>
            </a:lvl1pPr>
          </a:lstStyle>
          <a:p>
            <a:pPr marL="22043" defTabSz="914400" hangingPunct="1">
              <a:lnSpc>
                <a:spcPct val="100000"/>
              </a:lnSpc>
              <a:spcBef>
                <a:spcPts val="129"/>
              </a:spcBef>
            </a:pPr>
            <a:r>
              <a:rPr lang="en-US" sz="2400" b="1" dirty="0">
                <a:solidFill>
                  <a:schemeClr val="bg1"/>
                </a:solidFill>
              </a:rPr>
              <a:t>5. Activité de classe 3 : Modélisation de scénarios</a:t>
            </a:r>
          </a:p>
        </p:txBody>
      </p:sp>
    </p:spTree>
    <p:extLst>
      <p:ext uri="{BB962C8B-B14F-4D97-AF65-F5344CB8AC3E}">
        <p14:creationId xmlns:p14="http://schemas.microsoft.com/office/powerpoint/2010/main" val="230343885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D471B0-4ABE-E362-89DD-576356267E1E}"/>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F04D201B-77B7-5A6F-BD6A-9F7F6D1022AD}"/>
              </a:ext>
            </a:extLst>
          </p:cNvPr>
          <p:cNvSpPr txBox="1"/>
          <p:nvPr/>
        </p:nvSpPr>
        <p:spPr>
          <a:xfrm>
            <a:off x="733424" y="1025080"/>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 </a:t>
            </a:r>
          </a:p>
        </p:txBody>
      </p:sp>
      <p:sp>
        <p:nvSpPr>
          <p:cNvPr id="5" name="object 3">
            <a:extLst>
              <a:ext uri="{FF2B5EF4-FFF2-40B4-BE49-F238E27FC236}">
                <a16:creationId xmlns:a16="http://schemas.microsoft.com/office/drawing/2014/main" id="{FDE51A9C-408F-F09D-84FB-98F94FA09193}"/>
              </a:ext>
            </a:extLst>
          </p:cNvPr>
          <p:cNvSpPr txBox="1"/>
          <p:nvPr/>
        </p:nvSpPr>
        <p:spPr>
          <a:xfrm>
            <a:off x="740566" y="1424136"/>
            <a:ext cx="10725152" cy="293487"/>
          </a:xfrm>
          <a:prstGeom prst="rect">
            <a:avLst/>
          </a:prstGeom>
        </p:spPr>
        <p:txBody>
          <a:bodyPr vert="horz" wrap="square" lIns="0" tIns="16329" rIns="0" bIns="0" rtlCol="0">
            <a:spAutoFit/>
          </a:bodyPr>
          <a:lstStyle/>
          <a:p>
            <a:pPr marR="0" lvl="0" algn="l" defTabSz="914400" rtl="0" eaLnBrk="1" fontAlgn="auto" latinLnBrk="0" hangingPunct="1">
              <a:lnSpc>
                <a:spcPct val="100000"/>
              </a:lnSpc>
              <a:spcBef>
                <a:spcPts val="0"/>
              </a:spcBef>
              <a:spcAft>
                <a:spcPts val="0"/>
              </a:spcAft>
              <a:buClrTx/>
              <a:buSzTx/>
              <a:defRPr/>
            </a:pPr>
            <a:r>
              <a:rPr kumimoji="0" lang="en-GB" sz="1800" b="0" i="0" u="none" strike="noStrike" kern="1200" cap="none" spc="0" normalizeH="0" baseline="0" noProof="0" dirty="0">
                <a:ln>
                  <a:noFill/>
                </a:ln>
                <a:solidFill>
                  <a:srgbClr val="000000">
                    <a:lumMod val="75000"/>
                    <a:lumOff val="25000"/>
                  </a:srgbClr>
                </a:solidFill>
                <a:effectLst/>
                <a:uLnTx/>
                <a:uFillTx/>
                <a:latin typeface="Work Sans"/>
                <a:ea typeface="+mn-ea"/>
                <a:cs typeface="+mn-cs"/>
              </a:rPr>
              <a:t> </a:t>
            </a:r>
          </a:p>
        </p:txBody>
      </p:sp>
      <p:sp>
        <p:nvSpPr>
          <p:cNvPr id="70" name="object 3">
            <a:extLst>
              <a:ext uri="{FF2B5EF4-FFF2-40B4-BE49-F238E27FC236}">
                <a16:creationId xmlns:a16="http://schemas.microsoft.com/office/drawing/2014/main" id="{8A2AF044-9706-A6CB-B0D7-FBC5815E5B9B}"/>
              </a:ext>
            </a:extLst>
          </p:cNvPr>
          <p:cNvSpPr txBox="1"/>
          <p:nvPr/>
        </p:nvSpPr>
        <p:spPr>
          <a:xfrm>
            <a:off x="733424" y="919573"/>
            <a:ext cx="10725152" cy="380480"/>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defRPr/>
            </a:pPr>
            <a:r>
              <a:rPr lang="en-GB" sz="2000" b="1" dirty="0">
                <a:solidFill>
                  <a:sysClr val="windowText" lastClr="000000"/>
                </a:solidFill>
                <a:latin typeface="Arial"/>
                <a:cs typeface="Arial"/>
              </a:rPr>
              <a:t>5.2 Activité en classe 3 : Ensemble de données</a:t>
            </a:r>
          </a:p>
        </p:txBody>
      </p:sp>
      <p:sp>
        <p:nvSpPr>
          <p:cNvPr id="8" name="object 2">
            <a:extLst>
              <a:ext uri="{FF2B5EF4-FFF2-40B4-BE49-F238E27FC236}">
                <a16:creationId xmlns:a16="http://schemas.microsoft.com/office/drawing/2014/main" id="{478B845C-934C-3BF4-4CEA-EC7451D781AB}"/>
              </a:ext>
            </a:extLst>
          </p:cNvPr>
          <p:cNvSpPr txBox="1">
            <a:spLocks/>
          </p:cNvSpPr>
          <p:nvPr/>
        </p:nvSpPr>
        <p:spPr>
          <a:xfrm>
            <a:off x="726470" y="427119"/>
            <a:ext cx="6412883" cy="385820"/>
          </a:xfrm>
          <a:prstGeom prst="rect">
            <a:avLst/>
          </a:prstGeom>
          <a:solidFill>
            <a:srgbClr val="FD001F"/>
          </a:solidFill>
        </p:spPr>
        <p:txBody>
          <a:bodyPr vert="horz" wrap="square" lIns="0" tIns="16329" rIns="0" bIns="0" rtlCol="0">
            <a:spAutoFit/>
          </a:bodyPr>
          <a:lstStyle>
            <a:lvl1pPr>
              <a:defRPr sz="1800" b="0" i="1">
                <a:solidFill>
                  <a:srgbClr val="FD001F"/>
                </a:solidFill>
                <a:latin typeface="Calibri"/>
                <a:ea typeface="+mj-ea"/>
                <a:cs typeface="Calibri"/>
              </a:defRPr>
            </a:lvl1pPr>
          </a:lstStyle>
          <a:p>
            <a:pPr marL="22043" defTabSz="914400" hangingPunct="1">
              <a:lnSpc>
                <a:spcPct val="100000"/>
              </a:lnSpc>
              <a:spcBef>
                <a:spcPts val="129"/>
              </a:spcBef>
            </a:pPr>
            <a:r>
              <a:rPr lang="en-US" sz="2400" b="1" dirty="0">
                <a:solidFill>
                  <a:schemeClr val="bg1"/>
                </a:solidFill>
              </a:rPr>
              <a:t>5. Activité en classe 3 : modélisation de scénarios</a:t>
            </a:r>
          </a:p>
        </p:txBody>
      </p:sp>
      <p:sp>
        <p:nvSpPr>
          <p:cNvPr id="2" name="object 3">
            <a:extLst>
              <a:ext uri="{FF2B5EF4-FFF2-40B4-BE49-F238E27FC236}">
                <a16:creationId xmlns:a16="http://schemas.microsoft.com/office/drawing/2014/main" id="{CBC99E01-EFBC-67FA-E584-8A8BA99D450C}"/>
              </a:ext>
            </a:extLst>
          </p:cNvPr>
          <p:cNvSpPr txBox="1"/>
          <p:nvPr/>
        </p:nvSpPr>
        <p:spPr>
          <a:xfrm>
            <a:off x="733424" y="1409300"/>
            <a:ext cx="10725152" cy="847485"/>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dirty="0">
                <a:solidFill>
                  <a:schemeClr val="tx1"/>
                </a:solidFill>
                <a:latin typeface="Arial"/>
                <a:cs typeface="Arial"/>
              </a:rPr>
              <a:t>Pour cette activité, nous utilisons les enregistrements des trajets effectués par les taxis jaunes de la NYC TLC, fournis au format Apache Parquet. L'ensemble de données complet de la TLC pèse 29,58 Go et contient des millions d'enregistrements de trajets effectués sur plusieurs années. Afin de garantir un traitement rapide et gérable dans Colab, nous n'utilisons que le dernier fichier mensuel (octobre 2022).</a:t>
            </a:r>
          </a:p>
        </p:txBody>
      </p:sp>
      <p:sp>
        <p:nvSpPr>
          <p:cNvPr id="4" name="object 3">
            <a:extLst>
              <a:ext uri="{FF2B5EF4-FFF2-40B4-BE49-F238E27FC236}">
                <a16:creationId xmlns:a16="http://schemas.microsoft.com/office/drawing/2014/main" id="{A32C6E72-536F-3AB2-1524-5F318E2C6E8D}"/>
              </a:ext>
            </a:extLst>
          </p:cNvPr>
          <p:cNvSpPr txBox="1"/>
          <p:nvPr/>
        </p:nvSpPr>
        <p:spPr>
          <a:xfrm>
            <a:off x="747708" y="2959111"/>
            <a:ext cx="10725152" cy="2873681"/>
          </a:xfrm>
          <a:prstGeom prst="rect">
            <a:avLst/>
          </a:prstGeom>
        </p:spPr>
        <p:txBody>
          <a:bodyPr vert="horz" wrap="square" lIns="0" tIns="16329" rIns="0" bIns="0" rtlCol="0">
            <a:spAutoFit/>
          </a:bodyPr>
          <a:lstStyle/>
          <a:p>
            <a:pPr lvl="0" defTabSz="914400" hangingPunct="1">
              <a:lnSpc>
                <a:spcPct val="150000"/>
              </a:lnSpc>
              <a:spcBef>
                <a:spcPts val="0"/>
              </a:spcBef>
              <a:tabLst>
                <a:tab pos="361950" algn="l"/>
              </a:tabLst>
              <a:defRPr/>
            </a:pPr>
            <a:r>
              <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Les enregistrements des trajets effectués par les taxis jaunes comprennent des informations détaillées sur chaque trajet, telles que :</a:t>
            </a:r>
          </a:p>
          <a:p>
            <a:pPr marL="276225" lvl="0" defTabSz="914400" hangingPunct="1">
              <a:lnSpc>
                <a:spcPct val="150000"/>
              </a:lnSpc>
              <a:spcBef>
                <a:spcPts val="0"/>
              </a:spcBef>
              <a:tabLst>
                <a:tab pos="361950" algn="l"/>
              </a:tabLst>
              <a:defRPr/>
            </a:pPr>
            <a:r>
              <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 Horaires de prise en charge et de dépose</a:t>
            </a:r>
          </a:p>
          <a:p>
            <a:pPr marL="276225" lvl="0" defTabSz="914400" hangingPunct="1">
              <a:lnSpc>
                <a:spcPct val="150000"/>
              </a:lnSpc>
              <a:spcBef>
                <a:spcPts val="0"/>
              </a:spcBef>
              <a:tabLst>
                <a:tab pos="361950" algn="l"/>
              </a:tabLst>
              <a:defRPr/>
            </a:pPr>
            <a:r>
              <a:rPr lang="en-GB" sz="1800" kern="1200" dirty="0">
                <a:solidFill>
                  <a:srgbClr val="000000">
                    <a:lumMod val="75000"/>
                    <a:lumOff val="25000"/>
                  </a:srgbClr>
                </a:solidFill>
                <a:latin typeface="Arial" panose="020B0604020202020204" pitchFamily="34" charset="0"/>
                <a:cs typeface="Arial" panose="020B0604020202020204" pitchFamily="34" charset="0"/>
              </a:rPr>
              <a:t>✅ </a:t>
            </a:r>
            <a:r>
              <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Les emplacements des zones TLC </a:t>
            </a:r>
            <a:r>
              <a:rPr lang="en-GB" sz="1800" kern="1200" dirty="0">
                <a:solidFill>
                  <a:srgbClr val="000000">
                    <a:lumMod val="75000"/>
                    <a:lumOff val="25000"/>
                  </a:srgbClr>
                </a:solidFill>
                <a:latin typeface="Arial" panose="020B0604020202020204" pitchFamily="34" charset="0"/>
                <a:cs typeface="Arial" panose="020B0604020202020204" pitchFamily="34" charset="0"/>
              </a:rPr>
              <a:t>de prise en charge </a:t>
            </a:r>
            <a:r>
              <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et de dépose</a:t>
            </a:r>
          </a:p>
          <a:p>
            <a:pPr marL="276225" lvl="0" defTabSz="914400" hangingPunct="1">
              <a:lnSpc>
                <a:spcPct val="150000"/>
              </a:lnSpc>
              <a:spcBef>
                <a:spcPts val="0"/>
              </a:spcBef>
              <a:tabLst>
                <a:tab pos="361950" algn="l"/>
              </a:tabLst>
              <a:defRPr/>
            </a:pPr>
            <a:r>
              <a:rPr lang="en-GB" sz="1800" kern="1200" dirty="0">
                <a:solidFill>
                  <a:srgbClr val="000000">
                    <a:lumMod val="75000"/>
                    <a:lumOff val="25000"/>
                  </a:srgbClr>
                </a:solidFill>
                <a:latin typeface="Arial" panose="020B0604020202020204" pitchFamily="34" charset="0"/>
                <a:cs typeface="Arial" panose="020B0604020202020204" pitchFamily="34" charset="0"/>
              </a:rPr>
              <a:t>✅ </a:t>
            </a:r>
            <a:r>
              <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La distance</a:t>
            </a:r>
            <a:r>
              <a:rPr lang="en-GB" sz="1800" kern="1200" dirty="0">
                <a:solidFill>
                  <a:srgbClr val="000000">
                    <a:lumMod val="75000"/>
                    <a:lumOff val="25000"/>
                  </a:srgbClr>
                </a:solidFill>
                <a:latin typeface="Arial" panose="020B0604020202020204" pitchFamily="34" charset="0"/>
                <a:cs typeface="Arial" panose="020B0604020202020204" pitchFamily="34" charset="0"/>
              </a:rPr>
              <a:t> parcourue</a:t>
            </a:r>
          </a:p>
          <a:p>
            <a:pPr marL="276225" lvl="0" defTabSz="914400" hangingPunct="1">
              <a:lnSpc>
                <a:spcPct val="150000"/>
              </a:lnSpc>
              <a:spcBef>
                <a:spcPts val="0"/>
              </a:spcBef>
              <a:tabLst>
                <a:tab pos="361950" algn="l"/>
              </a:tabLst>
              <a:defRPr/>
            </a:pPr>
            <a:r>
              <a:rPr lang="en-GB" sz="1800" kern="1200" dirty="0">
                <a:solidFill>
                  <a:srgbClr val="000000">
                    <a:lumMod val="75000"/>
                    <a:lumOff val="25000"/>
                  </a:srgbClr>
                </a:solidFill>
                <a:latin typeface="Arial" panose="020B0604020202020204" pitchFamily="34" charset="0"/>
                <a:cs typeface="Arial" panose="020B0604020202020204" pitchFamily="34" charset="0"/>
              </a:rPr>
              <a:t>✅ </a:t>
            </a:r>
            <a:r>
              <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Détails</a:t>
            </a:r>
            <a:r>
              <a:rPr lang="en-GB" sz="1800" kern="1200" dirty="0">
                <a:solidFill>
                  <a:srgbClr val="000000">
                    <a:lumMod val="75000"/>
                    <a:lumOff val="25000"/>
                  </a:srgbClr>
                </a:solidFill>
                <a:latin typeface="Arial" panose="020B0604020202020204" pitchFamily="34" charset="0"/>
                <a:cs typeface="Arial" panose="020B0604020202020204" pitchFamily="34" charset="0"/>
              </a:rPr>
              <a:t> du tarif </a:t>
            </a:r>
            <a:r>
              <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(montant du tarif, péages, suppléments)</a:t>
            </a:r>
          </a:p>
          <a:p>
            <a:pPr marL="276225" lvl="0" defTabSz="914400" hangingPunct="1">
              <a:lnSpc>
                <a:spcPct val="150000"/>
              </a:lnSpc>
              <a:spcBef>
                <a:spcPts val="0"/>
              </a:spcBef>
              <a:tabLst>
                <a:tab pos="361950" algn="l"/>
              </a:tabLst>
              <a:defRPr/>
            </a:pPr>
            <a:r>
              <a:rPr lang="en-GB" sz="1800" kern="1200" dirty="0">
                <a:solidFill>
                  <a:srgbClr val="000000">
                    <a:lumMod val="75000"/>
                    <a:lumOff val="25000"/>
                  </a:srgbClr>
                </a:solidFill>
                <a:latin typeface="Arial" panose="020B0604020202020204" pitchFamily="34" charset="0"/>
                <a:cs typeface="Arial" panose="020B0604020202020204" pitchFamily="34" charset="0"/>
              </a:rPr>
              <a:t>✅ </a:t>
            </a:r>
            <a:r>
              <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Type</a:t>
            </a:r>
            <a:r>
              <a:rPr lang="en-GB" sz="1800" kern="1200" dirty="0">
                <a:solidFill>
                  <a:srgbClr val="000000">
                    <a:lumMod val="75000"/>
                    <a:lumOff val="25000"/>
                  </a:srgbClr>
                </a:solidFill>
                <a:latin typeface="Arial" panose="020B0604020202020204" pitchFamily="34" charset="0"/>
                <a:cs typeface="Arial" panose="020B0604020202020204" pitchFamily="34" charset="0"/>
              </a:rPr>
              <a:t> de tarif </a:t>
            </a:r>
            <a:r>
              <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et type de paiement</a:t>
            </a:r>
          </a:p>
          <a:p>
            <a:pPr marL="276225" lvl="0" defTabSz="914400" hangingPunct="1">
              <a:lnSpc>
                <a:spcPct val="150000"/>
              </a:lnSpc>
              <a:spcBef>
                <a:spcPts val="0"/>
              </a:spcBef>
              <a:tabLst>
                <a:tab pos="361950" algn="l"/>
              </a:tabLst>
              <a:defRPr/>
            </a:pPr>
            <a:r>
              <a:rPr lang="en-GB" sz="1800" kern="1200" dirty="0">
                <a:solidFill>
                  <a:srgbClr val="000000">
                    <a:lumMod val="75000"/>
                    <a:lumOff val="25000"/>
                  </a:srgbClr>
                </a:solidFill>
                <a:latin typeface="Arial" panose="020B0604020202020204" pitchFamily="34" charset="0"/>
                <a:cs typeface="Arial" panose="020B0604020202020204" pitchFamily="34" charset="0"/>
              </a:rPr>
              <a:t>✅ </a:t>
            </a:r>
            <a:r>
              <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Nombre</a:t>
            </a:r>
            <a:r>
              <a:rPr lang="en-GB" sz="1800" kern="1200" dirty="0">
                <a:solidFill>
                  <a:srgbClr val="000000">
                    <a:lumMod val="75000"/>
                    <a:lumOff val="25000"/>
                  </a:srgbClr>
                </a:solidFill>
                <a:latin typeface="Arial" panose="020B0604020202020204" pitchFamily="34" charset="0"/>
                <a:cs typeface="Arial" panose="020B0604020202020204" pitchFamily="34" charset="0"/>
              </a:rPr>
              <a:t> de passagers </a:t>
            </a:r>
            <a:r>
              <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déclaré par les chauffeurs</a:t>
            </a:r>
          </a:p>
        </p:txBody>
      </p:sp>
      <p:sp>
        <p:nvSpPr>
          <p:cNvPr id="6" name="object 3">
            <a:extLst>
              <a:ext uri="{FF2B5EF4-FFF2-40B4-BE49-F238E27FC236}">
                <a16:creationId xmlns:a16="http://schemas.microsoft.com/office/drawing/2014/main" id="{1DDEFD53-9D9A-F299-F377-41DBBC00A293}"/>
              </a:ext>
            </a:extLst>
          </p:cNvPr>
          <p:cNvSpPr txBox="1"/>
          <p:nvPr/>
        </p:nvSpPr>
        <p:spPr>
          <a:xfrm>
            <a:off x="747708" y="2513958"/>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À propos de l'ensemble de données :</a:t>
            </a:r>
          </a:p>
        </p:txBody>
      </p:sp>
    </p:spTree>
    <p:extLst>
      <p:ext uri="{BB962C8B-B14F-4D97-AF65-F5344CB8AC3E}">
        <p14:creationId xmlns:p14="http://schemas.microsoft.com/office/powerpoint/2010/main" val="76892791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A63CAE-F333-1E9E-85B0-32BFE9FA95E5}"/>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7BF61288-88AA-90AD-EBE4-0268304FE1DD}"/>
              </a:ext>
            </a:extLst>
          </p:cNvPr>
          <p:cNvSpPr txBox="1"/>
          <p:nvPr/>
        </p:nvSpPr>
        <p:spPr>
          <a:xfrm>
            <a:off x="733424" y="1025080"/>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 </a:t>
            </a:r>
          </a:p>
        </p:txBody>
      </p:sp>
      <p:sp>
        <p:nvSpPr>
          <p:cNvPr id="5" name="object 3">
            <a:extLst>
              <a:ext uri="{FF2B5EF4-FFF2-40B4-BE49-F238E27FC236}">
                <a16:creationId xmlns:a16="http://schemas.microsoft.com/office/drawing/2014/main" id="{0DD8F11C-E024-CE9C-3C1E-664DBA2013EB}"/>
              </a:ext>
            </a:extLst>
          </p:cNvPr>
          <p:cNvSpPr txBox="1"/>
          <p:nvPr/>
        </p:nvSpPr>
        <p:spPr>
          <a:xfrm>
            <a:off x="740566" y="1424136"/>
            <a:ext cx="10725152" cy="293487"/>
          </a:xfrm>
          <a:prstGeom prst="rect">
            <a:avLst/>
          </a:prstGeom>
        </p:spPr>
        <p:txBody>
          <a:bodyPr vert="horz" wrap="square" lIns="0" tIns="16329" rIns="0" bIns="0" rtlCol="0">
            <a:spAutoFit/>
          </a:bodyPr>
          <a:lstStyle/>
          <a:p>
            <a:pPr marR="0" lvl="0" algn="l" defTabSz="914400" rtl="0" eaLnBrk="1" fontAlgn="auto" latinLnBrk="0" hangingPunct="1">
              <a:lnSpc>
                <a:spcPct val="100000"/>
              </a:lnSpc>
              <a:spcBef>
                <a:spcPts val="0"/>
              </a:spcBef>
              <a:spcAft>
                <a:spcPts val="0"/>
              </a:spcAft>
              <a:buClrTx/>
              <a:buSzTx/>
              <a:defRPr/>
            </a:pPr>
            <a:r>
              <a:rPr kumimoji="0" lang="en-GB" sz="1800" b="0" i="0" u="none" strike="noStrike" kern="1200" cap="none" spc="0" normalizeH="0" baseline="0" noProof="0" dirty="0">
                <a:ln>
                  <a:noFill/>
                </a:ln>
                <a:solidFill>
                  <a:srgbClr val="000000">
                    <a:lumMod val="75000"/>
                    <a:lumOff val="25000"/>
                  </a:srgbClr>
                </a:solidFill>
                <a:effectLst/>
                <a:uLnTx/>
                <a:uFillTx/>
                <a:latin typeface="Work Sans"/>
                <a:ea typeface="+mn-ea"/>
                <a:cs typeface="+mn-cs"/>
              </a:rPr>
              <a:t> </a:t>
            </a:r>
          </a:p>
        </p:txBody>
      </p:sp>
      <p:sp>
        <p:nvSpPr>
          <p:cNvPr id="70" name="object 3">
            <a:extLst>
              <a:ext uri="{FF2B5EF4-FFF2-40B4-BE49-F238E27FC236}">
                <a16:creationId xmlns:a16="http://schemas.microsoft.com/office/drawing/2014/main" id="{BCFD69AB-11E0-590A-A19F-4F54512855F6}"/>
              </a:ext>
            </a:extLst>
          </p:cNvPr>
          <p:cNvSpPr txBox="1"/>
          <p:nvPr/>
        </p:nvSpPr>
        <p:spPr>
          <a:xfrm>
            <a:off x="733424" y="1025080"/>
            <a:ext cx="10725152" cy="380480"/>
          </a:xfrm>
          <a:prstGeom prst="rect">
            <a:avLst/>
          </a:prstGeom>
          <a:noFill/>
        </p:spPr>
        <p:txBody>
          <a:bodyPr vert="horz" wrap="square" lIns="0" tIns="36000" rIns="0" bIns="36000" rtlCol="0">
            <a:spAutoFit/>
          </a:bodyPr>
          <a:lstStyle/>
          <a:p>
            <a:pPr marL="16328" defTabSz="1175644" hangingPunct="1">
              <a:lnSpc>
                <a:spcPct val="100000"/>
              </a:lnSpc>
              <a:spcBef>
                <a:spcPts val="129"/>
              </a:spcBef>
              <a:defRPr/>
            </a:pPr>
            <a:r>
              <a:rPr lang="en-GB" sz="2000" b="1" dirty="0">
                <a:solidFill>
                  <a:sysClr val="windowText" lastClr="000000"/>
                </a:solidFill>
                <a:latin typeface="Arial"/>
                <a:cs typeface="Arial"/>
              </a:rPr>
              <a:t>Informations sur l'ensemble de données :</a:t>
            </a:r>
          </a:p>
        </p:txBody>
      </p:sp>
      <p:sp>
        <p:nvSpPr>
          <p:cNvPr id="8" name="object 2">
            <a:extLst>
              <a:ext uri="{FF2B5EF4-FFF2-40B4-BE49-F238E27FC236}">
                <a16:creationId xmlns:a16="http://schemas.microsoft.com/office/drawing/2014/main" id="{F479469B-23FC-F751-7E5F-3FC7207CF6BE}"/>
              </a:ext>
            </a:extLst>
          </p:cNvPr>
          <p:cNvSpPr txBox="1">
            <a:spLocks/>
          </p:cNvSpPr>
          <p:nvPr/>
        </p:nvSpPr>
        <p:spPr>
          <a:xfrm>
            <a:off x="726470" y="427119"/>
            <a:ext cx="6412883" cy="385820"/>
          </a:xfrm>
          <a:prstGeom prst="rect">
            <a:avLst/>
          </a:prstGeom>
          <a:solidFill>
            <a:srgbClr val="FD001F"/>
          </a:solidFill>
        </p:spPr>
        <p:txBody>
          <a:bodyPr vert="horz" wrap="square" lIns="0" tIns="16329" rIns="0" bIns="0" rtlCol="0">
            <a:spAutoFit/>
          </a:bodyPr>
          <a:lstStyle>
            <a:lvl1pPr>
              <a:defRPr sz="1800" b="0" i="1">
                <a:solidFill>
                  <a:srgbClr val="FD001F"/>
                </a:solidFill>
                <a:latin typeface="Calibri"/>
                <a:ea typeface="+mj-ea"/>
                <a:cs typeface="Calibri"/>
              </a:defRPr>
            </a:lvl1pPr>
          </a:lstStyle>
          <a:p>
            <a:pPr marL="22043" defTabSz="914400" hangingPunct="1">
              <a:lnSpc>
                <a:spcPct val="100000"/>
              </a:lnSpc>
              <a:spcBef>
                <a:spcPts val="129"/>
              </a:spcBef>
            </a:pPr>
            <a:r>
              <a:rPr lang="en-US" sz="2400" b="1" dirty="0">
                <a:solidFill>
                  <a:schemeClr val="bg1"/>
                </a:solidFill>
              </a:rPr>
              <a:t>5. Activité de classe 3 : Modélisation de scénarios</a:t>
            </a:r>
          </a:p>
        </p:txBody>
      </p:sp>
      <p:sp>
        <p:nvSpPr>
          <p:cNvPr id="4" name="object 3">
            <a:extLst>
              <a:ext uri="{FF2B5EF4-FFF2-40B4-BE49-F238E27FC236}">
                <a16:creationId xmlns:a16="http://schemas.microsoft.com/office/drawing/2014/main" id="{578C561D-4B63-363F-F663-E681702019BB}"/>
              </a:ext>
            </a:extLst>
          </p:cNvPr>
          <p:cNvSpPr txBox="1"/>
          <p:nvPr/>
        </p:nvSpPr>
        <p:spPr>
          <a:xfrm>
            <a:off x="740566" y="1511129"/>
            <a:ext cx="10725152" cy="3704678"/>
          </a:xfrm>
          <a:prstGeom prst="rect">
            <a:avLst/>
          </a:prstGeom>
        </p:spPr>
        <p:txBody>
          <a:bodyPr vert="horz" wrap="square" lIns="0" tIns="16329" rIns="0" bIns="0" rtlCol="0">
            <a:spAutoFit/>
          </a:bodyPr>
          <a:lstStyle/>
          <a:p>
            <a:pPr marL="276225" lvl="0" defTabSz="914400" hangingPunct="1">
              <a:lnSpc>
                <a:spcPct val="150000"/>
              </a:lnSpc>
              <a:spcBef>
                <a:spcPts val="0"/>
              </a:spcBef>
              <a:tabLst>
                <a:tab pos="361950" algn="l"/>
              </a:tabLst>
              <a:defRPr/>
            </a:pPr>
            <a:r>
              <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 </a:t>
            </a:r>
            <a:r>
              <a:rPr kumimoji="0" lang="en-GB" sz="1800" b="1"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Titre de l'ensemble de données : </a:t>
            </a:r>
            <a:r>
              <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Données sur les trajets TLC Yellow Taxi</a:t>
            </a:r>
            <a:endParaRPr lang="en-GB" sz="1800" kern="1200" dirty="0">
              <a:solidFill>
                <a:srgbClr val="000000">
                  <a:lumMod val="75000"/>
                  <a:lumOff val="25000"/>
                </a:srgbClr>
              </a:solidFill>
              <a:latin typeface="Arial" panose="020B0604020202020204" pitchFamily="34" charset="0"/>
              <a:cs typeface="Arial" panose="020B0604020202020204" pitchFamily="34" charset="0"/>
            </a:endParaRPr>
          </a:p>
          <a:p>
            <a:pPr marL="276225" lvl="0" defTabSz="914400" hangingPunct="1">
              <a:lnSpc>
                <a:spcPct val="150000"/>
              </a:lnSpc>
              <a:spcBef>
                <a:spcPts val="0"/>
              </a:spcBef>
              <a:tabLst>
                <a:tab pos="361950" algn="l"/>
              </a:tabLst>
              <a:defRPr/>
            </a:pPr>
            <a:r>
              <a:rPr lang="en-GB" sz="1800" kern="1200" dirty="0">
                <a:solidFill>
                  <a:srgbClr val="000000">
                    <a:lumMod val="75000"/>
                    <a:lumOff val="25000"/>
                  </a:srgbClr>
                </a:solidFill>
                <a:latin typeface="Arial" panose="020B0604020202020204" pitchFamily="34" charset="0"/>
                <a:cs typeface="Arial" panose="020B0604020202020204" pitchFamily="34" charset="0"/>
              </a:rPr>
              <a:t>✅ </a:t>
            </a:r>
            <a:r>
              <a:rPr lang="en-GB" sz="1800" b="1" kern="1200" dirty="0">
                <a:solidFill>
                  <a:srgbClr val="000000">
                    <a:lumMod val="75000"/>
                    <a:lumOff val="25000"/>
                  </a:srgbClr>
                </a:solidFill>
                <a:latin typeface="Arial" panose="020B0604020202020204" pitchFamily="34" charset="0"/>
                <a:cs typeface="Arial" panose="020B0604020202020204" pitchFamily="34" charset="0"/>
              </a:rPr>
              <a:t>Source : </a:t>
            </a:r>
            <a:r>
              <a:rPr lang="en-GB" sz="1800" kern="1200" dirty="0">
                <a:solidFill>
                  <a:srgbClr val="000000">
                    <a:lumMod val="75000"/>
                    <a:lumOff val="25000"/>
                  </a:srgbClr>
                </a:solidFill>
                <a:latin typeface="Arial" panose="020B0604020202020204" pitchFamily="34" charset="0"/>
                <a:cs typeface="Arial" panose="020B0604020202020204" pitchFamily="34" charset="0"/>
              </a:rPr>
              <a:t>Kaggle</a:t>
            </a:r>
            <a:endPar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endParaRPr>
          </a:p>
          <a:p>
            <a:pPr marL="276225" lvl="0" defTabSz="914400" hangingPunct="1">
              <a:lnSpc>
                <a:spcPct val="150000"/>
              </a:lnSpc>
              <a:spcBef>
                <a:spcPts val="0"/>
              </a:spcBef>
              <a:tabLst>
                <a:tab pos="361950" algn="l"/>
              </a:tabLst>
              <a:defRPr/>
            </a:pPr>
            <a:r>
              <a:rPr lang="en-GB" sz="1800" kern="1200" dirty="0">
                <a:solidFill>
                  <a:srgbClr val="000000">
                    <a:lumMod val="75000"/>
                    <a:lumOff val="25000"/>
                  </a:srgbClr>
                </a:solidFill>
                <a:latin typeface="Arial" panose="020B0604020202020204" pitchFamily="34" charset="0"/>
                <a:cs typeface="Arial" panose="020B0604020202020204" pitchFamily="34" charset="0"/>
              </a:rPr>
              <a:t>✅ </a:t>
            </a:r>
            <a:r>
              <a:rPr kumimoji="0" lang="en-GB" sz="1800" b="1"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Lien :</a:t>
            </a:r>
            <a:r>
              <a:rPr kumimoji="0" lang="en-GB" sz="1800" i="1"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 https://www.kaggle.com/datasets/marcbrandner/tlc-trip-record-data-yellow-taxi</a:t>
            </a:r>
          </a:p>
          <a:p>
            <a:pPr marL="276225" lvl="0" defTabSz="914400" hangingPunct="1">
              <a:lnSpc>
                <a:spcPct val="150000"/>
              </a:lnSpc>
              <a:spcBef>
                <a:spcPts val="0"/>
              </a:spcBef>
              <a:tabLst>
                <a:tab pos="361950" algn="l"/>
              </a:tabLst>
              <a:defRPr/>
            </a:pPr>
            <a:r>
              <a:rPr lang="en-GB" sz="1800" kern="1200" dirty="0">
                <a:solidFill>
                  <a:srgbClr val="000000">
                    <a:lumMod val="75000"/>
                    <a:lumOff val="25000"/>
                  </a:srgbClr>
                </a:solidFill>
                <a:latin typeface="Arial" panose="020B0604020202020204" pitchFamily="34" charset="0"/>
                <a:cs typeface="Arial" panose="020B0604020202020204" pitchFamily="34" charset="0"/>
              </a:rPr>
              <a:t>✅ </a:t>
            </a:r>
            <a:r>
              <a:rPr kumimoji="0" lang="en-GB" sz="1800" b="1"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Nom de la base de données CSV : </a:t>
            </a:r>
            <a:r>
              <a:rPr kumimoji="0" lang="en-GB" sz="1800" i="1"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yellow_tripdata_2022-10.parquet</a:t>
            </a:r>
          </a:p>
          <a:p>
            <a:pPr marL="276225" lvl="0" defTabSz="914400" hangingPunct="1">
              <a:lnSpc>
                <a:spcPct val="150000"/>
              </a:lnSpc>
              <a:spcBef>
                <a:spcPts val="0"/>
              </a:spcBef>
              <a:tabLst>
                <a:tab pos="361950" algn="l"/>
              </a:tabLst>
              <a:defRPr/>
            </a:pPr>
            <a:r>
              <a:rPr lang="en-GB" sz="1800" kern="1200" dirty="0">
                <a:solidFill>
                  <a:srgbClr val="000000">
                    <a:lumMod val="75000"/>
                    <a:lumOff val="25000"/>
                  </a:srgbClr>
                </a:solidFill>
                <a:latin typeface="Arial" panose="020B0604020202020204" pitchFamily="34" charset="0"/>
                <a:cs typeface="Arial" panose="020B0604020202020204" pitchFamily="34" charset="0"/>
              </a:rPr>
              <a:t>✅ </a:t>
            </a:r>
            <a:r>
              <a:rPr lang="en-GB" sz="1800" b="1" kern="1200" dirty="0">
                <a:solidFill>
                  <a:srgbClr val="000000">
                    <a:lumMod val="75000"/>
                    <a:lumOff val="25000"/>
                  </a:srgbClr>
                </a:solidFill>
                <a:latin typeface="Arial" panose="020B0604020202020204" pitchFamily="34" charset="0"/>
                <a:cs typeface="Arial" panose="020B0604020202020204" pitchFamily="34" charset="0"/>
              </a:rPr>
              <a:t>Taille du fichier :</a:t>
            </a:r>
            <a:r>
              <a:rPr lang="en-GB" sz="1800" kern="1200" dirty="0">
                <a:solidFill>
                  <a:srgbClr val="000000">
                    <a:lumMod val="75000"/>
                    <a:lumOff val="25000"/>
                  </a:srgbClr>
                </a:solidFill>
                <a:latin typeface="Arial" panose="020B0604020202020204" pitchFamily="34" charset="0"/>
                <a:cs typeface="Arial" panose="020B0604020202020204" pitchFamily="34" charset="0"/>
              </a:rPr>
              <a:t> 55,7 Mo (extrait d'un seul mois)</a:t>
            </a:r>
          </a:p>
          <a:p>
            <a:pPr marL="276225" lvl="0" defTabSz="914400" hangingPunct="1">
              <a:lnSpc>
                <a:spcPct val="150000"/>
              </a:lnSpc>
              <a:spcBef>
                <a:spcPts val="0"/>
              </a:spcBef>
              <a:tabLst>
                <a:tab pos="361950" algn="l"/>
              </a:tabLst>
              <a:defRPr/>
            </a:pPr>
            <a:r>
              <a:rPr lang="en-GB" sz="1800" kern="1200" dirty="0">
                <a:solidFill>
                  <a:srgbClr val="000000">
                    <a:lumMod val="75000"/>
                    <a:lumOff val="25000"/>
                  </a:srgbClr>
                </a:solidFill>
                <a:latin typeface="Arial" panose="020B0604020202020204" pitchFamily="34" charset="0"/>
                <a:cs typeface="Arial" panose="020B0604020202020204" pitchFamily="34" charset="0"/>
              </a:rPr>
              <a:t>✅ </a:t>
            </a:r>
            <a:r>
              <a:rPr lang="en-GB" sz="1800" b="1" kern="1200" dirty="0">
                <a:solidFill>
                  <a:srgbClr val="000000">
                    <a:lumMod val="75000"/>
                    <a:lumOff val="25000"/>
                  </a:srgbClr>
                </a:solidFill>
                <a:latin typeface="Arial" panose="020B0604020202020204" pitchFamily="34" charset="0"/>
                <a:cs typeface="Arial" panose="020B0604020202020204" pitchFamily="34" charset="0"/>
              </a:rPr>
              <a:t>Format : </a:t>
            </a:r>
            <a:r>
              <a:rPr lang="en-GB" sz="1800" kern="1200" dirty="0">
                <a:solidFill>
                  <a:srgbClr val="000000">
                    <a:lumMod val="75000"/>
                    <a:lumOff val="25000"/>
                  </a:srgbClr>
                </a:solidFill>
                <a:latin typeface="Arial" panose="020B0604020202020204" pitchFamily="34" charset="0"/>
                <a:cs typeface="Arial" panose="020B0604020202020204" pitchFamily="34" charset="0"/>
              </a:rPr>
              <a:t>Apache Parquet (efficace, compressé, chargement rapide)</a:t>
            </a:r>
          </a:p>
          <a:p>
            <a:pPr marL="276225" lvl="0" defTabSz="914400" hangingPunct="1">
              <a:lnSpc>
                <a:spcPct val="150000"/>
              </a:lnSpc>
              <a:spcBef>
                <a:spcPts val="0"/>
              </a:spcBef>
              <a:tabLst>
                <a:tab pos="361950" algn="l"/>
              </a:tabLst>
              <a:defRPr/>
            </a:pPr>
            <a:r>
              <a:rPr lang="en-GB" sz="1800" b="1" kern="1200" dirty="0">
                <a:solidFill>
                  <a:srgbClr val="000000">
                    <a:lumMod val="75000"/>
                    <a:lumOff val="25000"/>
                  </a:srgbClr>
                </a:solidFill>
                <a:latin typeface="Arial" panose="020B0604020202020204" pitchFamily="34" charset="0"/>
                <a:cs typeface="Arial" panose="020B0604020202020204" pitchFamily="34" charset="0"/>
              </a:rPr>
              <a:t>✅ Contient : </a:t>
            </a:r>
            <a:r>
              <a:rPr lang="en-GB" sz="1800" kern="1200" dirty="0">
                <a:solidFill>
                  <a:srgbClr val="000000">
                    <a:lumMod val="75000"/>
                    <a:lumOff val="25000"/>
                  </a:srgbClr>
                </a:solidFill>
                <a:latin typeface="Arial" panose="020B0604020202020204" pitchFamily="34" charset="0"/>
                <a:cs typeface="Arial" panose="020B0604020202020204" pitchFamily="34" charset="0"/>
              </a:rPr>
              <a:t>heure de prise en charge, heure </a:t>
            </a:r>
            <a:r>
              <a:rPr lang="en-GB" sz="1800" kern="1200" dirty="0" err="1">
                <a:solidFill>
                  <a:srgbClr val="000000">
                    <a:lumMod val="75000"/>
                    <a:lumOff val="25000"/>
                  </a:srgbClr>
                </a:solidFill>
                <a:latin typeface="Arial" panose="020B0604020202020204" pitchFamily="34" charset="0"/>
                <a:cs typeface="Arial" panose="020B0604020202020204" pitchFamily="34" charset="0"/>
              </a:rPr>
              <a:t>de dépose</a:t>
            </a:r>
            <a:r>
              <a:rPr lang="en-GB" sz="1800" kern="1200" dirty="0">
                <a:solidFill>
                  <a:srgbClr val="000000">
                    <a:lumMod val="75000"/>
                    <a:lumOff val="25000"/>
                  </a:srgbClr>
                </a:solidFill>
                <a:latin typeface="Arial" panose="020B0604020202020204" pitchFamily="34" charset="0"/>
                <a:cs typeface="Arial" panose="020B0604020202020204" pitchFamily="34" charset="0"/>
              </a:rPr>
              <a:t>, zones, distance, tarif, passagers</a:t>
            </a:r>
          </a:p>
          <a:p>
            <a:pPr marL="276225" lvl="0" defTabSz="914400" hangingPunct="1">
              <a:lnSpc>
                <a:spcPct val="150000"/>
              </a:lnSpc>
              <a:spcBef>
                <a:spcPts val="0"/>
              </a:spcBef>
              <a:tabLst>
                <a:tab pos="361950" algn="l"/>
              </a:tabLst>
              <a:defRPr/>
            </a:pPr>
            <a:r>
              <a:rPr lang="en-GB" sz="1800" kern="1200" dirty="0">
                <a:solidFill>
                  <a:srgbClr val="000000">
                    <a:lumMod val="75000"/>
                    <a:lumOff val="25000"/>
                  </a:srgbClr>
                </a:solidFill>
                <a:latin typeface="Arial" panose="020B0604020202020204" pitchFamily="34" charset="0"/>
                <a:cs typeface="Arial" panose="020B0604020202020204" pitchFamily="34" charset="0"/>
              </a:rPr>
              <a:t>✅ </a:t>
            </a:r>
            <a:r>
              <a:rPr lang="en-GB" sz="1800" b="1" kern="1200" dirty="0">
                <a:solidFill>
                  <a:srgbClr val="000000">
                    <a:lumMod val="75000"/>
                    <a:lumOff val="25000"/>
                  </a:srgbClr>
                </a:solidFill>
                <a:latin typeface="Arial" panose="020B0604020202020204" pitchFamily="34" charset="0"/>
                <a:cs typeface="Arial" panose="020B0604020202020204" pitchFamily="34" charset="0"/>
              </a:rPr>
              <a:t>Nombre total d'enregistrements : </a:t>
            </a:r>
            <a:r>
              <a:rPr lang="en-GB" sz="1800" kern="1200" dirty="0">
                <a:solidFill>
                  <a:srgbClr val="000000">
                    <a:lumMod val="75000"/>
                    <a:lumOff val="25000"/>
                  </a:srgbClr>
                </a:solidFill>
                <a:latin typeface="Arial" panose="020B0604020202020204" pitchFamily="34" charset="0"/>
                <a:cs typeface="Arial" panose="020B0604020202020204" pitchFamily="34" charset="0"/>
              </a:rPr>
              <a:t>environ 5,5 millions</a:t>
            </a:r>
          </a:p>
          <a:p>
            <a:pPr marL="276225" lvl="0" defTabSz="914400" hangingPunct="1">
              <a:lnSpc>
                <a:spcPct val="150000"/>
              </a:lnSpc>
              <a:spcBef>
                <a:spcPts val="0"/>
              </a:spcBef>
              <a:tabLst>
                <a:tab pos="361950" algn="l"/>
              </a:tabLst>
              <a:defRPr/>
            </a:pPr>
            <a:endPar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71385400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C8F051-636E-DD6C-56BE-C252A3649508}"/>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C3A18F22-029E-120B-D5E1-74424A78372F}"/>
              </a:ext>
            </a:extLst>
          </p:cNvPr>
          <p:cNvSpPr txBox="1"/>
          <p:nvPr/>
        </p:nvSpPr>
        <p:spPr>
          <a:xfrm>
            <a:off x="733424" y="1025080"/>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 </a:t>
            </a:r>
          </a:p>
        </p:txBody>
      </p:sp>
      <p:sp>
        <p:nvSpPr>
          <p:cNvPr id="5" name="object 3">
            <a:extLst>
              <a:ext uri="{FF2B5EF4-FFF2-40B4-BE49-F238E27FC236}">
                <a16:creationId xmlns:a16="http://schemas.microsoft.com/office/drawing/2014/main" id="{D33D3971-FA26-76E8-314C-959E8BCD87B2}"/>
              </a:ext>
            </a:extLst>
          </p:cNvPr>
          <p:cNvSpPr txBox="1"/>
          <p:nvPr/>
        </p:nvSpPr>
        <p:spPr>
          <a:xfrm>
            <a:off x="740566" y="1424136"/>
            <a:ext cx="10725152" cy="293487"/>
          </a:xfrm>
          <a:prstGeom prst="rect">
            <a:avLst/>
          </a:prstGeom>
        </p:spPr>
        <p:txBody>
          <a:bodyPr vert="horz" wrap="square" lIns="0" tIns="16329" rIns="0" bIns="0" rtlCol="0">
            <a:spAutoFit/>
          </a:bodyPr>
          <a:lstStyle/>
          <a:p>
            <a:pPr marR="0" lvl="0" algn="l" defTabSz="914400" rtl="0" eaLnBrk="1" fontAlgn="auto" latinLnBrk="0" hangingPunct="1">
              <a:lnSpc>
                <a:spcPct val="100000"/>
              </a:lnSpc>
              <a:spcBef>
                <a:spcPts val="0"/>
              </a:spcBef>
              <a:spcAft>
                <a:spcPts val="0"/>
              </a:spcAft>
              <a:buClrTx/>
              <a:buSzTx/>
              <a:defRPr/>
            </a:pPr>
            <a:r>
              <a:rPr kumimoji="0" lang="en-GB" sz="1800" b="0" i="0" u="none" strike="noStrike" kern="1200" cap="none" spc="0" normalizeH="0" baseline="0" noProof="0" dirty="0">
                <a:ln>
                  <a:noFill/>
                </a:ln>
                <a:solidFill>
                  <a:srgbClr val="000000">
                    <a:lumMod val="75000"/>
                    <a:lumOff val="25000"/>
                  </a:srgbClr>
                </a:solidFill>
                <a:effectLst/>
                <a:uLnTx/>
                <a:uFillTx/>
                <a:latin typeface="Work Sans"/>
                <a:ea typeface="+mn-ea"/>
                <a:cs typeface="+mn-cs"/>
              </a:rPr>
              <a:t> </a:t>
            </a:r>
          </a:p>
        </p:txBody>
      </p:sp>
      <p:sp>
        <p:nvSpPr>
          <p:cNvPr id="70" name="object 3">
            <a:extLst>
              <a:ext uri="{FF2B5EF4-FFF2-40B4-BE49-F238E27FC236}">
                <a16:creationId xmlns:a16="http://schemas.microsoft.com/office/drawing/2014/main" id="{720DEC0D-D3E8-BE3C-5C6B-AC7F86E4EFCF}"/>
              </a:ext>
            </a:extLst>
          </p:cNvPr>
          <p:cNvSpPr txBox="1"/>
          <p:nvPr/>
        </p:nvSpPr>
        <p:spPr>
          <a:xfrm>
            <a:off x="733424" y="1025080"/>
            <a:ext cx="10725152" cy="380480"/>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defRPr/>
            </a:pPr>
            <a:r>
              <a:rPr lang="en-GB" sz="2000" b="1" dirty="0">
                <a:solidFill>
                  <a:sysClr val="windowText" lastClr="000000"/>
                </a:solidFill>
                <a:latin typeface="Arial"/>
                <a:cs typeface="Arial"/>
              </a:rPr>
              <a:t>5.3 Activité de classe 3 : Instructions pour la tâche</a:t>
            </a:r>
          </a:p>
        </p:txBody>
      </p:sp>
      <p:sp>
        <p:nvSpPr>
          <p:cNvPr id="71" name="object 3">
            <a:extLst>
              <a:ext uri="{FF2B5EF4-FFF2-40B4-BE49-F238E27FC236}">
                <a16:creationId xmlns:a16="http://schemas.microsoft.com/office/drawing/2014/main" id="{CF0B7639-BDD2-A647-5CCC-ED4FF7AE0B79}"/>
              </a:ext>
            </a:extLst>
          </p:cNvPr>
          <p:cNvSpPr txBox="1"/>
          <p:nvPr/>
        </p:nvSpPr>
        <p:spPr>
          <a:xfrm>
            <a:off x="747708" y="1510545"/>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dirty="0">
                <a:solidFill>
                  <a:schemeClr val="tx1"/>
                </a:solidFill>
                <a:latin typeface="Arial"/>
                <a:cs typeface="Arial"/>
              </a:rPr>
              <a:t>Suivez ces étapes à l'aide de Python (de préférence dans Google Colab) :</a:t>
            </a:r>
          </a:p>
        </p:txBody>
      </p:sp>
      <p:sp>
        <p:nvSpPr>
          <p:cNvPr id="8" name="object 2">
            <a:extLst>
              <a:ext uri="{FF2B5EF4-FFF2-40B4-BE49-F238E27FC236}">
                <a16:creationId xmlns:a16="http://schemas.microsoft.com/office/drawing/2014/main" id="{4150AA7E-BC21-70F5-FA60-8096115908AC}"/>
              </a:ext>
            </a:extLst>
          </p:cNvPr>
          <p:cNvSpPr txBox="1">
            <a:spLocks/>
          </p:cNvSpPr>
          <p:nvPr/>
        </p:nvSpPr>
        <p:spPr>
          <a:xfrm>
            <a:off x="726471" y="427119"/>
            <a:ext cx="6424606" cy="385820"/>
          </a:xfrm>
          <a:prstGeom prst="rect">
            <a:avLst/>
          </a:prstGeom>
          <a:solidFill>
            <a:srgbClr val="FD001F"/>
          </a:solidFill>
        </p:spPr>
        <p:txBody>
          <a:bodyPr vert="horz" wrap="square" lIns="0" tIns="16329" rIns="0" bIns="0" rtlCol="0">
            <a:spAutoFit/>
          </a:bodyPr>
          <a:lstStyle>
            <a:lvl1pPr>
              <a:defRPr sz="1800" b="0" i="1">
                <a:solidFill>
                  <a:srgbClr val="FD001F"/>
                </a:solidFill>
                <a:latin typeface="Calibri"/>
                <a:ea typeface="+mj-ea"/>
                <a:cs typeface="Calibri"/>
              </a:defRPr>
            </a:lvl1pPr>
          </a:lstStyle>
          <a:p>
            <a:pPr marL="22043" defTabSz="914400" hangingPunct="1">
              <a:lnSpc>
                <a:spcPct val="100000"/>
              </a:lnSpc>
              <a:spcBef>
                <a:spcPts val="129"/>
              </a:spcBef>
            </a:pPr>
            <a:r>
              <a:rPr lang="en-US" sz="2400" b="1" dirty="0">
                <a:solidFill>
                  <a:schemeClr val="bg1"/>
                </a:solidFill>
              </a:rPr>
              <a:t>5. Activité en classe 2 : modélisation de scénarios</a:t>
            </a:r>
          </a:p>
        </p:txBody>
      </p:sp>
      <p:sp>
        <p:nvSpPr>
          <p:cNvPr id="9" name="object 3">
            <a:extLst>
              <a:ext uri="{FF2B5EF4-FFF2-40B4-BE49-F238E27FC236}">
                <a16:creationId xmlns:a16="http://schemas.microsoft.com/office/drawing/2014/main" id="{E7962BC3-5375-54D9-0BBE-E0BFFBE7FD24}"/>
              </a:ext>
            </a:extLst>
          </p:cNvPr>
          <p:cNvSpPr txBox="1"/>
          <p:nvPr/>
        </p:nvSpPr>
        <p:spPr>
          <a:xfrm>
            <a:off x="726469" y="1925089"/>
            <a:ext cx="10725152" cy="3289179"/>
          </a:xfrm>
          <a:prstGeom prst="rect">
            <a:avLst/>
          </a:prstGeom>
        </p:spPr>
        <p:txBody>
          <a:bodyPr vert="horz" wrap="square" lIns="0" tIns="16329" rIns="0" bIns="0" rtlCol="0">
            <a:spAutoFit/>
          </a:bodyPr>
          <a:lstStyle/>
          <a:p>
            <a:pPr marL="276225" lvl="0" defTabSz="914400" hangingPunct="1">
              <a:lnSpc>
                <a:spcPct val="150000"/>
              </a:lnSpc>
              <a:spcBef>
                <a:spcPts val="0"/>
              </a:spcBef>
              <a:tabLst>
                <a:tab pos="361950" algn="l"/>
              </a:tabLst>
              <a:defRPr/>
            </a:pPr>
            <a:r>
              <a:rPr lang="en-GB" sz="1800" b="1" kern="1200" dirty="0">
                <a:solidFill>
                  <a:srgbClr val="000000">
                    <a:lumMod val="75000"/>
                    <a:lumOff val="25000"/>
                  </a:srgbClr>
                </a:solidFill>
                <a:latin typeface="Arial" panose="020B0604020202020204" pitchFamily="34" charset="0"/>
                <a:cs typeface="Arial" panose="020B0604020202020204" pitchFamily="34" charset="0"/>
              </a:rPr>
              <a:t>Étape 1 : </a:t>
            </a:r>
            <a:r>
              <a:rPr lang="en-GB" sz="1800" kern="1200" dirty="0">
                <a:solidFill>
                  <a:srgbClr val="000000">
                    <a:lumMod val="75000"/>
                    <a:lumOff val="25000"/>
                  </a:srgbClr>
                </a:solidFill>
                <a:latin typeface="Arial" panose="020B0604020202020204" pitchFamily="34" charset="0"/>
                <a:cs typeface="Arial" panose="020B0604020202020204" pitchFamily="34" charset="0"/>
              </a:rPr>
              <a:t>Téléchargez le notebook Python fourni </a:t>
            </a:r>
            <a:r>
              <a:rPr lang="en-GB" sz="1800" kern="1200" dirty="0" err="1">
                <a:solidFill>
                  <a:srgbClr val="000000">
                    <a:lumMod val="75000"/>
                    <a:lumOff val="25000"/>
                  </a:srgbClr>
                </a:solidFill>
                <a:latin typeface="Arial" panose="020B0604020202020204" pitchFamily="34" charset="0"/>
                <a:cs typeface="Arial" panose="020B0604020202020204" pitchFamily="34" charset="0"/>
              </a:rPr>
              <a:t>pour la modélisation de scénarios</a:t>
            </a:r>
            <a:r>
              <a:rPr lang="en-GB" sz="1800" kern="1200" dirty="0">
                <a:solidFill>
                  <a:srgbClr val="000000">
                    <a:lumMod val="75000"/>
                    <a:lumOff val="25000"/>
                  </a:srgbClr>
                </a:solidFill>
                <a:latin typeface="Arial" panose="020B0604020202020204" pitchFamily="34" charset="0"/>
                <a:cs typeface="Arial" panose="020B0604020202020204" pitchFamily="34" charset="0"/>
              </a:rPr>
              <a:t>.</a:t>
            </a:r>
          </a:p>
          <a:p>
            <a:pPr marL="276225" defTabSz="914400" hangingPunct="1">
              <a:lnSpc>
                <a:spcPct val="150000"/>
              </a:lnSpc>
              <a:spcBef>
                <a:spcPts val="0"/>
              </a:spcBef>
              <a:tabLst>
                <a:tab pos="361950" algn="l"/>
              </a:tabLst>
              <a:defRPr/>
            </a:pPr>
            <a:r>
              <a:rPr lang="en-GB" sz="1800" b="1" kern="1200" dirty="0">
                <a:solidFill>
                  <a:srgbClr val="000000">
                    <a:lumMod val="75000"/>
                    <a:lumOff val="25000"/>
                  </a:srgbClr>
                </a:solidFill>
                <a:latin typeface="Arial" panose="020B0604020202020204" pitchFamily="34" charset="0"/>
                <a:cs typeface="Arial" panose="020B0604020202020204" pitchFamily="34" charset="0"/>
              </a:rPr>
              <a:t>Étape 2 : </a:t>
            </a:r>
            <a:r>
              <a:rPr lang="en-GB" sz="1800" kern="1200" dirty="0">
                <a:solidFill>
                  <a:srgbClr val="000000">
                    <a:lumMod val="75000"/>
                    <a:lumOff val="25000"/>
                  </a:srgbClr>
                </a:solidFill>
                <a:latin typeface="Arial" panose="020B0604020202020204" pitchFamily="34" charset="0"/>
                <a:cs typeface="Arial" panose="020B0604020202020204" pitchFamily="34" charset="0"/>
              </a:rPr>
              <a:t>Téléchargez-le sur Google Colab.</a:t>
            </a:r>
            <a:endParaRPr lang="en-GB" sz="1800" b="1" kern="1200" dirty="0">
              <a:solidFill>
                <a:srgbClr val="000000">
                  <a:lumMod val="75000"/>
                  <a:lumOff val="25000"/>
                </a:srgbClr>
              </a:solidFill>
              <a:latin typeface="Arial" panose="020B0604020202020204" pitchFamily="34" charset="0"/>
              <a:cs typeface="Arial" panose="020B0604020202020204" pitchFamily="34" charset="0"/>
            </a:endParaRPr>
          </a:p>
          <a:p>
            <a:pPr marL="276225" lvl="0" defTabSz="914400" hangingPunct="1">
              <a:lnSpc>
                <a:spcPct val="150000"/>
              </a:lnSpc>
              <a:spcBef>
                <a:spcPts val="0"/>
              </a:spcBef>
              <a:tabLst>
                <a:tab pos="361950" algn="l"/>
              </a:tabLst>
              <a:defRPr/>
            </a:pPr>
            <a:r>
              <a:rPr lang="en-GB" sz="1800" b="1" kern="1200" dirty="0">
                <a:solidFill>
                  <a:srgbClr val="000000">
                    <a:lumMod val="75000"/>
                    <a:lumOff val="25000"/>
                  </a:srgbClr>
                </a:solidFill>
                <a:latin typeface="Arial" panose="020B0604020202020204" pitchFamily="34" charset="0"/>
                <a:cs typeface="Arial" panose="020B0604020202020204" pitchFamily="34" charset="0"/>
              </a:rPr>
              <a:t>Étape 3 : </a:t>
            </a:r>
            <a:r>
              <a:rPr lang="en-GB" sz="1800" kern="1200" dirty="0">
                <a:solidFill>
                  <a:srgbClr val="000000">
                    <a:lumMod val="75000"/>
                    <a:lumOff val="25000"/>
                  </a:srgbClr>
                </a:solidFill>
                <a:latin typeface="Arial" panose="020B0604020202020204" pitchFamily="34" charset="0"/>
                <a:cs typeface="Arial" panose="020B0604020202020204" pitchFamily="34" charset="0"/>
              </a:rPr>
              <a:t>importez les bibliothèques Python nécessaires.</a:t>
            </a:r>
          </a:p>
          <a:p>
            <a:pPr marL="276225" defTabSz="914400" hangingPunct="1">
              <a:lnSpc>
                <a:spcPct val="150000"/>
              </a:lnSpc>
              <a:spcBef>
                <a:spcPts val="0"/>
              </a:spcBef>
              <a:tabLst>
                <a:tab pos="361950" algn="l"/>
              </a:tabLst>
              <a:defRPr/>
            </a:pPr>
            <a:r>
              <a:rPr lang="en-GB" sz="1800" b="1" kern="1200" dirty="0">
                <a:solidFill>
                  <a:srgbClr val="000000">
                    <a:lumMod val="75000"/>
                    <a:lumOff val="25000"/>
                  </a:srgbClr>
                </a:solidFill>
                <a:latin typeface="Arial" panose="020B0604020202020204" pitchFamily="34" charset="0"/>
                <a:cs typeface="Arial" panose="020B0604020202020204" pitchFamily="34" charset="0"/>
              </a:rPr>
              <a:t>Étape 4 : </a:t>
            </a:r>
            <a:r>
              <a:rPr lang="en-GB" sz="1800" kern="1200" dirty="0">
                <a:solidFill>
                  <a:srgbClr val="000000">
                    <a:lumMod val="75000"/>
                    <a:lumOff val="25000"/>
                  </a:srgbClr>
                </a:solidFill>
                <a:latin typeface="Arial" panose="020B0604020202020204" pitchFamily="34" charset="0"/>
                <a:cs typeface="Arial" panose="020B0604020202020204" pitchFamily="34" charset="0"/>
              </a:rPr>
              <a:t>Chargez l'ensemble de données sur les déplacements (format Parquet).</a:t>
            </a:r>
          </a:p>
          <a:p>
            <a:pPr marL="276225" lvl="0" defTabSz="914400" hangingPunct="1">
              <a:lnSpc>
                <a:spcPct val="150000"/>
              </a:lnSpc>
              <a:spcBef>
                <a:spcPts val="0"/>
              </a:spcBef>
              <a:tabLst>
                <a:tab pos="361950" algn="l"/>
              </a:tabLst>
              <a:defRPr/>
            </a:pPr>
            <a:r>
              <a:rPr lang="en-GB" sz="1800" b="1" kern="1200" dirty="0">
                <a:solidFill>
                  <a:srgbClr val="000000">
                    <a:lumMod val="75000"/>
                    <a:lumOff val="25000"/>
                  </a:srgbClr>
                </a:solidFill>
                <a:latin typeface="Arial" panose="020B0604020202020204" pitchFamily="34" charset="0"/>
                <a:cs typeface="Arial" panose="020B0604020202020204" pitchFamily="34" charset="0"/>
              </a:rPr>
              <a:t>Étape 5 : </a:t>
            </a:r>
            <a:r>
              <a:rPr lang="en-GB" sz="1800" kern="1200" dirty="0">
                <a:solidFill>
                  <a:srgbClr val="000000">
                    <a:lumMod val="75000"/>
                    <a:lumOff val="25000"/>
                  </a:srgbClr>
                </a:solidFill>
                <a:latin typeface="Arial" panose="020B0604020202020204" pitchFamily="34" charset="0"/>
                <a:cs typeface="Arial" panose="020B0604020202020204" pitchFamily="34" charset="0"/>
              </a:rPr>
              <a:t>Définissez une règle de scénario (par exemple, augmentation de +20 % de la demande, réduction de -30 %, augmentation aux heures de pointe).</a:t>
            </a:r>
          </a:p>
          <a:p>
            <a:pPr marL="276225" lvl="0" defTabSz="914400" hangingPunct="1">
              <a:lnSpc>
                <a:spcPct val="150000"/>
              </a:lnSpc>
              <a:spcBef>
                <a:spcPts val="0"/>
              </a:spcBef>
              <a:tabLst>
                <a:tab pos="361950" algn="l"/>
              </a:tabLst>
              <a:defRPr/>
            </a:pPr>
            <a:r>
              <a:rPr lang="en-GB" sz="1800" b="1" kern="1200" dirty="0">
                <a:solidFill>
                  <a:srgbClr val="000000">
                    <a:lumMod val="75000"/>
                    <a:lumOff val="25000"/>
                  </a:srgbClr>
                </a:solidFill>
                <a:latin typeface="Arial" panose="020B0604020202020204" pitchFamily="34" charset="0"/>
                <a:cs typeface="Arial" panose="020B0604020202020204" pitchFamily="34" charset="0"/>
              </a:rPr>
              <a:t>Étape 6 : </a:t>
            </a:r>
            <a:r>
              <a:rPr lang="en-GB" sz="1800" kern="1200" dirty="0">
                <a:solidFill>
                  <a:srgbClr val="000000">
                    <a:lumMod val="75000"/>
                    <a:lumOff val="25000"/>
                  </a:srgbClr>
                </a:solidFill>
                <a:latin typeface="Arial" panose="020B0604020202020204" pitchFamily="34" charset="0"/>
                <a:cs typeface="Arial" panose="020B0604020202020204" pitchFamily="34" charset="0"/>
              </a:rPr>
              <a:t>Appliquez le scénario au nombre de trajets au niveau des zones.</a:t>
            </a:r>
          </a:p>
          <a:p>
            <a:pPr marL="1076325" indent="-800100" defTabSz="914400" hangingPunct="1">
              <a:lnSpc>
                <a:spcPct val="150000"/>
              </a:lnSpc>
              <a:spcBef>
                <a:spcPts val="0"/>
              </a:spcBef>
              <a:tabLst>
                <a:tab pos="361950" algn="l"/>
              </a:tabLst>
              <a:defRPr/>
            </a:pPr>
            <a:r>
              <a:rPr lang="en-GB" sz="1800" b="1" kern="1200" dirty="0">
                <a:solidFill>
                  <a:srgbClr val="000000">
                    <a:lumMod val="75000"/>
                    <a:lumOff val="25000"/>
                  </a:srgbClr>
                </a:solidFill>
                <a:latin typeface="Arial" panose="020B0604020202020204" pitchFamily="34" charset="0"/>
                <a:cs typeface="Arial" panose="020B0604020202020204" pitchFamily="34" charset="0"/>
              </a:rPr>
              <a:t>Étape 7 : </a:t>
            </a:r>
            <a:r>
              <a:rPr lang="en-GB" sz="1800" kern="1200" dirty="0">
                <a:solidFill>
                  <a:srgbClr val="000000">
                    <a:lumMod val="75000"/>
                    <a:lumOff val="25000"/>
                  </a:srgbClr>
                </a:solidFill>
                <a:latin typeface="Arial" panose="020B0604020202020204" pitchFamily="34" charset="0"/>
                <a:cs typeface="Arial" panose="020B0604020202020204" pitchFamily="34" charset="0"/>
              </a:rPr>
              <a:t>Visualisez « avant et après » à l'aide de graphiques à barres et de cartes thermiques.</a:t>
            </a:r>
          </a:p>
          <a:p>
            <a:pPr marL="276225" lvl="0" defTabSz="914400" hangingPunct="1">
              <a:lnSpc>
                <a:spcPct val="150000"/>
              </a:lnSpc>
              <a:spcBef>
                <a:spcPts val="0"/>
              </a:spcBef>
              <a:tabLst>
                <a:tab pos="361950" algn="l"/>
              </a:tabLst>
              <a:defRPr/>
            </a:pPr>
            <a:r>
              <a:rPr lang="en-GB" sz="1800" b="1" kern="1200" dirty="0">
                <a:solidFill>
                  <a:srgbClr val="000000">
                    <a:lumMod val="75000"/>
                    <a:lumOff val="25000"/>
                  </a:srgbClr>
                </a:solidFill>
                <a:latin typeface="Arial" panose="020B0604020202020204" pitchFamily="34" charset="0"/>
                <a:cs typeface="Arial" panose="020B0604020202020204" pitchFamily="34" charset="0"/>
              </a:rPr>
              <a:t>Étape 8 : </a:t>
            </a:r>
            <a:r>
              <a:rPr lang="en-GB" sz="1800" kern="1200" dirty="0">
                <a:solidFill>
                  <a:srgbClr val="000000">
                    <a:lumMod val="75000"/>
                    <a:lumOff val="25000"/>
                  </a:srgbClr>
                </a:solidFill>
                <a:latin typeface="Arial" panose="020B0604020202020204" pitchFamily="34" charset="0"/>
                <a:cs typeface="Arial" panose="020B0604020202020204" pitchFamily="34" charset="0"/>
              </a:rPr>
              <a:t>Enregistrer et exporter le fichier .</a:t>
            </a:r>
            <a:r>
              <a:rPr lang="en-GB" sz="1800" kern="1200" dirty="0" err="1">
                <a:solidFill>
                  <a:srgbClr val="000000">
                    <a:lumMod val="75000"/>
                    <a:lumOff val="25000"/>
                  </a:srgbClr>
                </a:solidFill>
                <a:latin typeface="Arial" panose="020B0604020202020204" pitchFamily="34" charset="0"/>
                <a:cs typeface="Arial" panose="020B0604020202020204" pitchFamily="34" charset="0"/>
              </a:rPr>
              <a:t>ipynb </a:t>
            </a:r>
            <a:r>
              <a:rPr lang="en-GB" sz="1800" kern="1200" dirty="0">
                <a:solidFill>
                  <a:srgbClr val="000000">
                    <a:lumMod val="75000"/>
                    <a:lumOff val="25000"/>
                  </a:srgbClr>
                </a:solidFill>
                <a:latin typeface="Arial" panose="020B0604020202020204" pitchFamily="34" charset="0"/>
                <a:cs typeface="Arial" panose="020B0604020202020204" pitchFamily="34" charset="0"/>
              </a:rPr>
              <a:t>final.</a:t>
            </a:r>
            <a:endParaRPr lang="en-GB" sz="1800" i="1" kern="1200" dirty="0">
              <a:solidFill>
                <a:srgbClr val="000000">
                  <a:lumMod val="75000"/>
                  <a:lumOff val="25000"/>
                </a:srgb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27956078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BE863A-9CFA-E821-9A59-FC70B3228DC3}"/>
            </a:ext>
          </a:extLst>
        </p:cNvPr>
        <p:cNvGrpSpPr/>
        <p:nvPr/>
      </p:nvGrpSpPr>
      <p:grpSpPr>
        <a:xfrm>
          <a:off x="0" y="0"/>
          <a:ext cx="0" cy="0"/>
          <a:chOff x="0" y="0"/>
          <a:chExt cx="0" cy="0"/>
        </a:xfrm>
      </p:grpSpPr>
      <p:sp>
        <p:nvSpPr>
          <p:cNvPr id="8" name="object 2">
            <a:extLst>
              <a:ext uri="{FF2B5EF4-FFF2-40B4-BE49-F238E27FC236}">
                <a16:creationId xmlns:a16="http://schemas.microsoft.com/office/drawing/2014/main" id="{01A6AD0A-350C-D51D-2999-63DA61737144}"/>
              </a:ext>
            </a:extLst>
          </p:cNvPr>
          <p:cNvSpPr txBox="1">
            <a:spLocks/>
          </p:cNvSpPr>
          <p:nvPr/>
        </p:nvSpPr>
        <p:spPr>
          <a:xfrm>
            <a:off x="726470" y="427119"/>
            <a:ext cx="6330821" cy="385820"/>
          </a:xfrm>
          <a:prstGeom prst="rect">
            <a:avLst/>
          </a:prstGeom>
          <a:solidFill>
            <a:srgbClr val="FD001F"/>
          </a:solidFill>
        </p:spPr>
        <p:txBody>
          <a:bodyPr vert="horz" wrap="square" lIns="0" tIns="16329" rIns="0" bIns="0" rtlCol="0">
            <a:spAutoFit/>
          </a:bodyPr>
          <a:lstStyle>
            <a:lvl1pPr>
              <a:defRPr sz="1800" b="0" i="1">
                <a:solidFill>
                  <a:srgbClr val="FD001F"/>
                </a:solidFill>
                <a:latin typeface="Calibri"/>
                <a:ea typeface="+mj-ea"/>
                <a:cs typeface="Calibri"/>
              </a:defRPr>
            </a:lvl1pPr>
          </a:lstStyle>
          <a:p>
            <a:pPr marL="22043" defTabSz="914400" hangingPunct="1">
              <a:lnSpc>
                <a:spcPct val="100000"/>
              </a:lnSpc>
              <a:spcBef>
                <a:spcPts val="129"/>
              </a:spcBef>
            </a:pPr>
            <a:r>
              <a:rPr lang="en-US" sz="2400" b="1" dirty="0">
                <a:solidFill>
                  <a:schemeClr val="bg1"/>
                </a:solidFill>
              </a:rPr>
              <a:t>5. Activité de classe 2 : Modélisation de scénarios</a:t>
            </a:r>
          </a:p>
        </p:txBody>
      </p:sp>
      <p:sp>
        <p:nvSpPr>
          <p:cNvPr id="2" name="object 3">
            <a:extLst>
              <a:ext uri="{FF2B5EF4-FFF2-40B4-BE49-F238E27FC236}">
                <a16:creationId xmlns:a16="http://schemas.microsoft.com/office/drawing/2014/main" id="{B164EB59-2AEC-9BC0-77B3-D632AA49549D}"/>
              </a:ext>
            </a:extLst>
          </p:cNvPr>
          <p:cNvSpPr txBox="1"/>
          <p:nvPr/>
        </p:nvSpPr>
        <p:spPr>
          <a:xfrm>
            <a:off x="733424" y="1025080"/>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 </a:t>
            </a:r>
          </a:p>
        </p:txBody>
      </p:sp>
      <p:sp>
        <p:nvSpPr>
          <p:cNvPr id="6" name="object 3">
            <a:extLst>
              <a:ext uri="{FF2B5EF4-FFF2-40B4-BE49-F238E27FC236}">
                <a16:creationId xmlns:a16="http://schemas.microsoft.com/office/drawing/2014/main" id="{6829A6AE-9154-9456-E94D-9DBDE1FED7B7}"/>
              </a:ext>
            </a:extLst>
          </p:cNvPr>
          <p:cNvSpPr txBox="1"/>
          <p:nvPr/>
        </p:nvSpPr>
        <p:spPr>
          <a:xfrm>
            <a:off x="768945" y="1750560"/>
            <a:ext cx="10725152" cy="1078831"/>
          </a:xfrm>
          <a:prstGeom prst="rect">
            <a:avLst/>
          </a:prstGeom>
        </p:spPr>
        <p:txBody>
          <a:bodyPr vert="horz" wrap="square" lIns="0" tIns="16329" rIns="0" bIns="0" rtlCol="0">
            <a:spAutoFit/>
          </a:bodyPr>
          <a:lstStyle/>
          <a:p>
            <a:pPr marL="285750" marR="0" lvl="0" indent="-285750" algn="l" defTabSz="914400" rtl="0" eaLnBrk="1" fontAlgn="auto" latinLnBrk="0" hangingPunct="1">
              <a:lnSpc>
                <a:spcPct val="150000"/>
              </a:lnSpc>
              <a:spcBef>
                <a:spcPts val="0"/>
              </a:spcBef>
              <a:spcAft>
                <a:spcPts val="0"/>
              </a:spcAft>
              <a:buClrTx/>
              <a:buSzTx/>
              <a:buFont typeface="Wingdings" panose="05000000000000000000" pitchFamily="2" charset="2"/>
              <a:buChar char="v"/>
              <a:tabLst>
                <a:tab pos="361950" algn="l"/>
              </a:tabLst>
              <a:defRPr/>
            </a:pPr>
            <a:r>
              <a:rPr kumimoji="0" lang="en-GB" sz="16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Cette étape importe les bibliothèques Python essentielles pour l'analyse et la visualisation des données.</a:t>
            </a:r>
          </a:p>
          <a:p>
            <a:pPr marL="285750" marR="0" lvl="0" indent="-285750" algn="l" defTabSz="914400" rtl="0" eaLnBrk="1" fontAlgn="auto" latinLnBrk="0" hangingPunct="1">
              <a:lnSpc>
                <a:spcPct val="150000"/>
              </a:lnSpc>
              <a:spcBef>
                <a:spcPts val="0"/>
              </a:spcBef>
              <a:spcAft>
                <a:spcPts val="0"/>
              </a:spcAft>
              <a:buClrTx/>
              <a:buSzTx/>
              <a:buFont typeface="Wingdings" panose="05000000000000000000" pitchFamily="2" charset="2"/>
              <a:buChar char="v"/>
              <a:tabLst>
                <a:tab pos="361950" algn="l"/>
              </a:tabLst>
              <a:defRPr/>
            </a:pPr>
            <a:r>
              <a:rPr kumimoji="0" lang="en-GB" sz="16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Nous lisons l'ensemble de données Parquet sur les taxis dans un </a:t>
            </a:r>
            <a:r>
              <a:rPr kumimoji="0" lang="en-GB" sz="1600" i="0" u="none" strike="noStrike" kern="1200" cap="none" spc="0" normalizeH="0" baseline="0" noProof="0" dirty="0" err="1">
                <a:ln>
                  <a:noFill/>
                </a:ln>
                <a:solidFill>
                  <a:srgbClr val="000000">
                    <a:lumMod val="75000"/>
                    <a:lumOff val="25000"/>
                  </a:srgbClr>
                </a:solidFill>
                <a:effectLst/>
                <a:uLnTx/>
                <a:uFillTx/>
                <a:latin typeface="Arial" panose="020B0604020202020204" pitchFamily="34" charset="0"/>
                <a:cs typeface="Arial" panose="020B0604020202020204" pitchFamily="34" charset="0"/>
              </a:rPr>
              <a:t>DataFrame </a:t>
            </a:r>
            <a:r>
              <a:rPr kumimoji="0" lang="en-GB" sz="16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afin de pouvoir traiter et </a:t>
            </a:r>
            <a:r>
              <a:rPr kumimoji="0" lang="en-GB" sz="1600" i="0" u="none" strike="noStrike" kern="1200" cap="none" spc="0" normalizeH="0" baseline="0" noProof="0" dirty="0" err="1">
                <a:ln>
                  <a:noFill/>
                </a:ln>
                <a:solidFill>
                  <a:srgbClr val="000000">
                    <a:lumMod val="75000"/>
                    <a:lumOff val="25000"/>
                  </a:srgbClr>
                </a:solidFill>
                <a:effectLst/>
                <a:uLnTx/>
                <a:uFillTx/>
                <a:latin typeface="Arial" panose="020B0604020202020204" pitchFamily="34" charset="0"/>
                <a:cs typeface="Arial" panose="020B0604020202020204" pitchFamily="34" charset="0"/>
              </a:rPr>
              <a:t>analyser </a:t>
            </a:r>
            <a:r>
              <a:rPr kumimoji="0" lang="en-GB" sz="16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les enregistrements des trajets.</a:t>
            </a:r>
          </a:p>
        </p:txBody>
      </p:sp>
      <p:pic>
        <p:nvPicPr>
          <p:cNvPr id="9" name="Picture 8">
            <a:extLst>
              <a:ext uri="{FF2B5EF4-FFF2-40B4-BE49-F238E27FC236}">
                <a16:creationId xmlns:a16="http://schemas.microsoft.com/office/drawing/2014/main" id="{8895DA5B-D244-5458-9BEF-3E10496C6B84}"/>
              </a:ext>
            </a:extLst>
          </p:cNvPr>
          <p:cNvPicPr>
            <a:picLocks noChangeAspect="1"/>
          </p:cNvPicPr>
          <p:nvPr/>
        </p:nvPicPr>
        <p:blipFill>
          <a:blip r:embed="rId3"/>
          <a:stretch>
            <a:fillRect/>
          </a:stretch>
        </p:blipFill>
        <p:spPr>
          <a:xfrm>
            <a:off x="747708" y="2888922"/>
            <a:ext cx="6573167" cy="3324689"/>
          </a:xfrm>
          <a:prstGeom prst="rect">
            <a:avLst/>
          </a:prstGeom>
        </p:spPr>
      </p:pic>
      <p:sp>
        <p:nvSpPr>
          <p:cNvPr id="3" name="object 3">
            <a:extLst>
              <a:ext uri="{FF2B5EF4-FFF2-40B4-BE49-F238E27FC236}">
                <a16:creationId xmlns:a16="http://schemas.microsoft.com/office/drawing/2014/main" id="{B9373B89-791C-83BB-368C-A8CA4CAB377D}"/>
              </a:ext>
            </a:extLst>
          </p:cNvPr>
          <p:cNvSpPr txBox="1"/>
          <p:nvPr/>
        </p:nvSpPr>
        <p:spPr>
          <a:xfrm>
            <a:off x="747708" y="1369869"/>
            <a:ext cx="10725152" cy="340167"/>
          </a:xfrm>
          <a:prstGeom prst="rect">
            <a:avLst/>
          </a:prstGeom>
        </p:spPr>
        <p:txBody>
          <a:bodyPr vert="horz" wrap="square" lIns="0" tIns="16329" rIns="0" bIns="0" rtlCol="0">
            <a:spAutoFit/>
          </a:bodyPr>
          <a:lstStyle/>
          <a:p>
            <a:pPr lvl="0" defTabSz="914400" hangingPunct="1">
              <a:lnSpc>
                <a:spcPct val="150000"/>
              </a:lnSpc>
              <a:spcBef>
                <a:spcPts val="0"/>
              </a:spcBef>
              <a:tabLst>
                <a:tab pos="361950" algn="l"/>
              </a:tabLst>
              <a:defRPr/>
            </a:pPr>
            <a:r>
              <a:rPr lang="en-GB" sz="1600" b="1" kern="1200" dirty="0">
                <a:solidFill>
                  <a:srgbClr val="000000">
                    <a:lumMod val="75000"/>
                    <a:lumOff val="25000"/>
                  </a:srgbClr>
                </a:solidFill>
                <a:latin typeface="Arial" panose="020B0604020202020204" pitchFamily="34" charset="0"/>
                <a:cs typeface="Arial" panose="020B0604020202020204" pitchFamily="34" charset="0"/>
              </a:rPr>
              <a:t>Bloc 1 : Importer les bibliothèques et charger l'ensemble de données :</a:t>
            </a:r>
          </a:p>
        </p:txBody>
      </p:sp>
      <p:sp>
        <p:nvSpPr>
          <p:cNvPr id="4" name="object 3">
            <a:extLst>
              <a:ext uri="{FF2B5EF4-FFF2-40B4-BE49-F238E27FC236}">
                <a16:creationId xmlns:a16="http://schemas.microsoft.com/office/drawing/2014/main" id="{E3E3C166-8A6F-1B7A-6000-AB4040048593}"/>
              </a:ext>
            </a:extLst>
          </p:cNvPr>
          <p:cNvSpPr txBox="1"/>
          <p:nvPr/>
        </p:nvSpPr>
        <p:spPr>
          <a:xfrm>
            <a:off x="733424" y="884404"/>
            <a:ext cx="10725152" cy="380480"/>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defRPr/>
            </a:pPr>
            <a:r>
              <a:rPr lang="en-GB" sz="2000" b="1" dirty="0">
                <a:solidFill>
                  <a:sysClr val="windowText" lastClr="000000"/>
                </a:solidFill>
                <a:latin typeface="Arial"/>
                <a:cs typeface="Arial"/>
              </a:rPr>
              <a:t>5.4 Explication du code Python :</a:t>
            </a:r>
          </a:p>
        </p:txBody>
      </p:sp>
    </p:spTree>
    <p:extLst>
      <p:ext uri="{BB962C8B-B14F-4D97-AF65-F5344CB8AC3E}">
        <p14:creationId xmlns:p14="http://schemas.microsoft.com/office/powerpoint/2010/main" val="142769797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84CE12-1F70-74BA-489D-E79CADC57FA8}"/>
            </a:ext>
          </a:extLst>
        </p:cNvPr>
        <p:cNvGrpSpPr/>
        <p:nvPr/>
      </p:nvGrpSpPr>
      <p:grpSpPr>
        <a:xfrm>
          <a:off x="0" y="0"/>
          <a:ext cx="0" cy="0"/>
          <a:chOff x="0" y="0"/>
          <a:chExt cx="0" cy="0"/>
        </a:xfrm>
      </p:grpSpPr>
      <p:sp>
        <p:nvSpPr>
          <p:cNvPr id="8" name="object 2">
            <a:extLst>
              <a:ext uri="{FF2B5EF4-FFF2-40B4-BE49-F238E27FC236}">
                <a16:creationId xmlns:a16="http://schemas.microsoft.com/office/drawing/2014/main" id="{42E15BC8-E4DA-026F-FFDD-D0A72F187ECD}"/>
              </a:ext>
            </a:extLst>
          </p:cNvPr>
          <p:cNvSpPr txBox="1">
            <a:spLocks/>
          </p:cNvSpPr>
          <p:nvPr/>
        </p:nvSpPr>
        <p:spPr>
          <a:xfrm>
            <a:off x="726470" y="427119"/>
            <a:ext cx="6694237" cy="385820"/>
          </a:xfrm>
          <a:prstGeom prst="rect">
            <a:avLst/>
          </a:prstGeom>
          <a:solidFill>
            <a:srgbClr val="FD001F"/>
          </a:solidFill>
        </p:spPr>
        <p:txBody>
          <a:bodyPr vert="horz" wrap="square" lIns="0" tIns="16329" rIns="0" bIns="0" rtlCol="0">
            <a:spAutoFit/>
          </a:bodyPr>
          <a:lstStyle>
            <a:lvl1pPr>
              <a:defRPr sz="1800" b="0" i="1">
                <a:solidFill>
                  <a:srgbClr val="FD001F"/>
                </a:solidFill>
                <a:latin typeface="Calibri"/>
                <a:ea typeface="+mj-ea"/>
                <a:cs typeface="Calibri"/>
              </a:defRPr>
            </a:lvl1pPr>
          </a:lstStyle>
          <a:p>
            <a:pPr marL="22043" defTabSz="914400" hangingPunct="1">
              <a:lnSpc>
                <a:spcPct val="100000"/>
              </a:lnSpc>
              <a:spcBef>
                <a:spcPts val="129"/>
              </a:spcBef>
            </a:pPr>
            <a:r>
              <a:rPr lang="en-US" sz="2400" b="1" dirty="0">
                <a:solidFill>
                  <a:schemeClr val="bg1"/>
                </a:solidFill>
              </a:rPr>
              <a:t>5. Activité de classe n° 2 : modélisation de scénarios</a:t>
            </a:r>
          </a:p>
        </p:txBody>
      </p:sp>
      <p:sp>
        <p:nvSpPr>
          <p:cNvPr id="2" name="object 3">
            <a:extLst>
              <a:ext uri="{FF2B5EF4-FFF2-40B4-BE49-F238E27FC236}">
                <a16:creationId xmlns:a16="http://schemas.microsoft.com/office/drawing/2014/main" id="{E1878526-2009-0E39-5F77-BD051C60EEA2}"/>
              </a:ext>
            </a:extLst>
          </p:cNvPr>
          <p:cNvSpPr txBox="1"/>
          <p:nvPr/>
        </p:nvSpPr>
        <p:spPr>
          <a:xfrm>
            <a:off x="733424" y="1025080"/>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 </a:t>
            </a:r>
          </a:p>
        </p:txBody>
      </p:sp>
      <p:sp>
        <p:nvSpPr>
          <p:cNvPr id="6" name="object 3">
            <a:extLst>
              <a:ext uri="{FF2B5EF4-FFF2-40B4-BE49-F238E27FC236}">
                <a16:creationId xmlns:a16="http://schemas.microsoft.com/office/drawing/2014/main" id="{068556AB-EC79-D72F-48B0-89FF5CC6FC4C}"/>
              </a:ext>
            </a:extLst>
          </p:cNvPr>
          <p:cNvSpPr txBox="1"/>
          <p:nvPr/>
        </p:nvSpPr>
        <p:spPr>
          <a:xfrm>
            <a:off x="747708" y="1721559"/>
            <a:ext cx="5172325" cy="1930089"/>
          </a:xfrm>
          <a:prstGeom prst="rect">
            <a:avLst/>
          </a:prstGeom>
        </p:spPr>
        <p:txBody>
          <a:bodyPr vert="horz" wrap="square" lIns="0" tIns="16329" rIns="0" bIns="0" rtlCol="0">
            <a:spAutoFit/>
          </a:bodyPr>
          <a:lstStyle/>
          <a:p>
            <a:pPr marR="0" lvl="0" algn="l" defTabSz="914400" rtl="0" eaLnBrk="1" fontAlgn="auto" latinLnBrk="0" hangingPunct="1">
              <a:lnSpc>
                <a:spcPct val="150000"/>
              </a:lnSpc>
              <a:spcBef>
                <a:spcPts val="0"/>
              </a:spcBef>
              <a:spcAft>
                <a:spcPts val="0"/>
              </a:spcAft>
              <a:buClrTx/>
              <a:buSzTx/>
              <a:tabLst>
                <a:tab pos="361950" algn="l"/>
              </a:tabLst>
              <a:defRPr/>
            </a:pPr>
            <a:r>
              <a:rPr kumimoji="0" lang="en-GB" sz="17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Convertissez les enregistrements de trajets en un tableau origine-destination structuré en filtrant, regroupant et comptant les trajets entre les zones. Cela permet de créer la base nécessaire à l'analyse de scénarios.</a:t>
            </a:r>
          </a:p>
        </p:txBody>
      </p:sp>
      <p:sp>
        <p:nvSpPr>
          <p:cNvPr id="7" name="object 3">
            <a:extLst>
              <a:ext uri="{FF2B5EF4-FFF2-40B4-BE49-F238E27FC236}">
                <a16:creationId xmlns:a16="http://schemas.microsoft.com/office/drawing/2014/main" id="{79DDBFA6-732D-6895-A0E9-32B4FDD05852}"/>
              </a:ext>
            </a:extLst>
          </p:cNvPr>
          <p:cNvSpPr txBox="1"/>
          <p:nvPr/>
        </p:nvSpPr>
        <p:spPr>
          <a:xfrm>
            <a:off x="733424" y="954742"/>
            <a:ext cx="5538545" cy="380691"/>
          </a:xfrm>
          <a:prstGeom prst="rect">
            <a:avLst/>
          </a:prstGeom>
        </p:spPr>
        <p:txBody>
          <a:bodyPr vert="horz" wrap="square" lIns="0" tIns="16329" rIns="0" bIns="0" rtlCol="0">
            <a:spAutoFit/>
          </a:bodyPr>
          <a:lstStyle/>
          <a:p>
            <a:pPr lvl="0" defTabSz="914400" hangingPunct="1">
              <a:lnSpc>
                <a:spcPct val="150000"/>
              </a:lnSpc>
              <a:spcBef>
                <a:spcPts val="0"/>
              </a:spcBef>
              <a:tabLst>
                <a:tab pos="361950" algn="l"/>
              </a:tabLst>
              <a:defRPr/>
            </a:pPr>
            <a:r>
              <a:rPr lang="en-GB" sz="1800" b="1" kern="1200" dirty="0">
                <a:solidFill>
                  <a:srgbClr val="000000">
                    <a:lumMod val="75000"/>
                    <a:lumOff val="25000"/>
                  </a:srgbClr>
                </a:solidFill>
                <a:latin typeface="Arial" panose="020B0604020202020204" pitchFamily="34" charset="0"/>
                <a:cs typeface="Arial" panose="020B0604020202020204" pitchFamily="34" charset="0"/>
              </a:rPr>
              <a:t>Bloc 2 : Nettoyage et préparation des données OD</a:t>
            </a:r>
          </a:p>
        </p:txBody>
      </p:sp>
      <p:pic>
        <p:nvPicPr>
          <p:cNvPr id="5" name="Picture 4">
            <a:extLst>
              <a:ext uri="{FF2B5EF4-FFF2-40B4-BE49-F238E27FC236}">
                <a16:creationId xmlns:a16="http://schemas.microsoft.com/office/drawing/2014/main" id="{8E238965-AE2B-BB4E-13EC-C4353DA0D164}"/>
              </a:ext>
            </a:extLst>
          </p:cNvPr>
          <p:cNvPicPr>
            <a:picLocks noChangeAspect="1"/>
          </p:cNvPicPr>
          <p:nvPr/>
        </p:nvPicPr>
        <p:blipFill>
          <a:blip r:embed="rId3"/>
          <a:stretch>
            <a:fillRect/>
          </a:stretch>
        </p:blipFill>
        <p:spPr>
          <a:xfrm>
            <a:off x="6271969" y="1025080"/>
            <a:ext cx="5377706" cy="5174005"/>
          </a:xfrm>
          <a:prstGeom prst="rect">
            <a:avLst/>
          </a:prstGeom>
        </p:spPr>
      </p:pic>
      <p:pic>
        <p:nvPicPr>
          <p:cNvPr id="10" name="Picture 9">
            <a:extLst>
              <a:ext uri="{FF2B5EF4-FFF2-40B4-BE49-F238E27FC236}">
                <a16:creationId xmlns:a16="http://schemas.microsoft.com/office/drawing/2014/main" id="{E2CE0E76-7B76-D95E-F4F0-A2CEBC6F95B8}"/>
              </a:ext>
            </a:extLst>
          </p:cNvPr>
          <p:cNvPicPr>
            <a:picLocks noChangeAspect="1"/>
          </p:cNvPicPr>
          <p:nvPr/>
        </p:nvPicPr>
        <p:blipFill>
          <a:blip r:embed="rId4"/>
          <a:stretch>
            <a:fillRect/>
          </a:stretch>
        </p:blipFill>
        <p:spPr>
          <a:xfrm>
            <a:off x="747708" y="3862751"/>
            <a:ext cx="5348292" cy="1663772"/>
          </a:xfrm>
          <a:prstGeom prst="rect">
            <a:avLst/>
          </a:prstGeom>
        </p:spPr>
      </p:pic>
    </p:spTree>
    <p:extLst>
      <p:ext uri="{BB962C8B-B14F-4D97-AF65-F5344CB8AC3E}">
        <p14:creationId xmlns:p14="http://schemas.microsoft.com/office/powerpoint/2010/main" val="305227042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E6BCC2-C0D3-E50E-DDA8-29CB8DF51171}"/>
            </a:ext>
          </a:extLst>
        </p:cNvPr>
        <p:cNvGrpSpPr/>
        <p:nvPr/>
      </p:nvGrpSpPr>
      <p:grpSpPr>
        <a:xfrm>
          <a:off x="0" y="0"/>
          <a:ext cx="0" cy="0"/>
          <a:chOff x="0" y="0"/>
          <a:chExt cx="0" cy="0"/>
        </a:xfrm>
      </p:grpSpPr>
      <p:sp>
        <p:nvSpPr>
          <p:cNvPr id="8" name="object 2">
            <a:extLst>
              <a:ext uri="{FF2B5EF4-FFF2-40B4-BE49-F238E27FC236}">
                <a16:creationId xmlns:a16="http://schemas.microsoft.com/office/drawing/2014/main" id="{EE083DBF-22F8-8B56-BFB4-3723D8B57FEE}"/>
              </a:ext>
            </a:extLst>
          </p:cNvPr>
          <p:cNvSpPr txBox="1">
            <a:spLocks/>
          </p:cNvSpPr>
          <p:nvPr/>
        </p:nvSpPr>
        <p:spPr>
          <a:xfrm>
            <a:off x="726470" y="427119"/>
            <a:ext cx="6659067" cy="385820"/>
          </a:xfrm>
          <a:prstGeom prst="rect">
            <a:avLst/>
          </a:prstGeom>
          <a:solidFill>
            <a:srgbClr val="FD001F"/>
          </a:solidFill>
        </p:spPr>
        <p:txBody>
          <a:bodyPr vert="horz" wrap="square" lIns="0" tIns="16329" rIns="0" bIns="0" rtlCol="0">
            <a:spAutoFit/>
          </a:bodyPr>
          <a:lstStyle>
            <a:lvl1pPr>
              <a:defRPr sz="1800" b="0" i="1">
                <a:solidFill>
                  <a:srgbClr val="FD001F"/>
                </a:solidFill>
                <a:latin typeface="Calibri"/>
                <a:ea typeface="+mj-ea"/>
                <a:cs typeface="Calibri"/>
              </a:defRPr>
            </a:lvl1pPr>
          </a:lstStyle>
          <a:p>
            <a:pPr marL="22043" defTabSz="914400" hangingPunct="1">
              <a:lnSpc>
                <a:spcPct val="100000"/>
              </a:lnSpc>
              <a:spcBef>
                <a:spcPts val="129"/>
              </a:spcBef>
            </a:pPr>
            <a:r>
              <a:rPr lang="en-US" sz="2400" b="1" dirty="0">
                <a:solidFill>
                  <a:schemeClr val="bg1"/>
                </a:solidFill>
              </a:rPr>
              <a:t>5. Activité de classe n° 2 : modélisation de scénarios</a:t>
            </a:r>
          </a:p>
        </p:txBody>
      </p:sp>
      <p:sp>
        <p:nvSpPr>
          <p:cNvPr id="2" name="object 3">
            <a:extLst>
              <a:ext uri="{FF2B5EF4-FFF2-40B4-BE49-F238E27FC236}">
                <a16:creationId xmlns:a16="http://schemas.microsoft.com/office/drawing/2014/main" id="{D72FF3BF-F0BD-10E1-ED27-7051F32680BF}"/>
              </a:ext>
            </a:extLst>
          </p:cNvPr>
          <p:cNvSpPr txBox="1"/>
          <p:nvPr/>
        </p:nvSpPr>
        <p:spPr>
          <a:xfrm>
            <a:off x="733424" y="1025080"/>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 </a:t>
            </a:r>
          </a:p>
        </p:txBody>
      </p:sp>
      <p:sp>
        <p:nvSpPr>
          <p:cNvPr id="6" name="object 3">
            <a:extLst>
              <a:ext uri="{FF2B5EF4-FFF2-40B4-BE49-F238E27FC236}">
                <a16:creationId xmlns:a16="http://schemas.microsoft.com/office/drawing/2014/main" id="{E159E01A-F6DB-1E50-33AE-614476545A8C}"/>
              </a:ext>
            </a:extLst>
          </p:cNvPr>
          <p:cNvSpPr txBox="1"/>
          <p:nvPr/>
        </p:nvSpPr>
        <p:spPr>
          <a:xfrm>
            <a:off x="747708" y="1510545"/>
            <a:ext cx="10725152" cy="796189"/>
          </a:xfrm>
          <a:prstGeom prst="rect">
            <a:avLst/>
          </a:prstGeom>
        </p:spPr>
        <p:txBody>
          <a:bodyPr vert="horz" wrap="square" lIns="0" tIns="16329" rIns="0" bIns="0" rtlCol="0">
            <a:spAutoFit/>
          </a:bodyPr>
          <a:lstStyle/>
          <a:p>
            <a:pPr marR="0" lvl="0" algn="l" defTabSz="914400" rtl="0" eaLnBrk="1" fontAlgn="auto" latinLnBrk="0" hangingPunct="1">
              <a:lnSpc>
                <a:spcPct val="150000"/>
              </a:lnSpc>
              <a:spcBef>
                <a:spcPts val="0"/>
              </a:spcBef>
              <a:spcAft>
                <a:spcPts val="0"/>
              </a:spcAft>
              <a:buClrTx/>
              <a:buSzTx/>
              <a:tabLst>
                <a:tab pos="361950" algn="l"/>
              </a:tabLst>
              <a:defRPr/>
            </a:pPr>
            <a:r>
              <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Appliquez une augmentation uniforme de 10 % aux flux OD.</a:t>
            </a:r>
          </a:p>
          <a:p>
            <a:pPr marR="0" lvl="0" algn="l" defTabSz="914400" rtl="0" eaLnBrk="1" fontAlgn="auto" latinLnBrk="0" hangingPunct="1">
              <a:lnSpc>
                <a:spcPct val="150000"/>
              </a:lnSpc>
              <a:spcBef>
                <a:spcPts val="0"/>
              </a:spcBef>
              <a:spcAft>
                <a:spcPts val="0"/>
              </a:spcAft>
              <a:buClrTx/>
              <a:buSzTx/>
              <a:tabLst>
                <a:tab pos="361950" algn="l"/>
              </a:tabLst>
              <a:defRPr/>
            </a:pPr>
            <a:r>
              <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Cela simule la croissance de la demande due à l'augmentation de la population ou de l'activité économique.</a:t>
            </a:r>
          </a:p>
        </p:txBody>
      </p:sp>
      <p:sp>
        <p:nvSpPr>
          <p:cNvPr id="7" name="object 3">
            <a:extLst>
              <a:ext uri="{FF2B5EF4-FFF2-40B4-BE49-F238E27FC236}">
                <a16:creationId xmlns:a16="http://schemas.microsoft.com/office/drawing/2014/main" id="{D6D064B5-A67B-2D04-CEC8-6265CD2C812B}"/>
              </a:ext>
            </a:extLst>
          </p:cNvPr>
          <p:cNvSpPr txBox="1"/>
          <p:nvPr/>
        </p:nvSpPr>
        <p:spPr>
          <a:xfrm>
            <a:off x="733424" y="1025080"/>
            <a:ext cx="10725152" cy="380691"/>
          </a:xfrm>
          <a:prstGeom prst="rect">
            <a:avLst/>
          </a:prstGeom>
        </p:spPr>
        <p:txBody>
          <a:bodyPr vert="horz" wrap="square" lIns="0" tIns="16329" rIns="0" bIns="0" rtlCol="0">
            <a:spAutoFit/>
          </a:bodyPr>
          <a:lstStyle/>
          <a:p>
            <a:pPr lvl="0" defTabSz="914400" hangingPunct="1">
              <a:lnSpc>
                <a:spcPct val="150000"/>
              </a:lnSpc>
              <a:spcBef>
                <a:spcPts val="0"/>
              </a:spcBef>
              <a:tabLst>
                <a:tab pos="361950" algn="l"/>
              </a:tabLst>
              <a:defRPr/>
            </a:pPr>
            <a:r>
              <a:rPr lang="en-GB" sz="1800" b="1" kern="1200" dirty="0">
                <a:solidFill>
                  <a:srgbClr val="000000">
                    <a:lumMod val="75000"/>
                    <a:lumOff val="25000"/>
                  </a:srgbClr>
                </a:solidFill>
                <a:latin typeface="Arial" panose="020B0604020202020204" pitchFamily="34" charset="0"/>
                <a:cs typeface="Arial" panose="020B0604020202020204" pitchFamily="34" charset="0"/>
              </a:rPr>
              <a:t>Bloc 3 : Scénario A : Croissance démographique +10 %</a:t>
            </a:r>
          </a:p>
        </p:txBody>
      </p:sp>
      <p:pic>
        <p:nvPicPr>
          <p:cNvPr id="5122" name="Picture 2">
            <a:extLst>
              <a:ext uri="{FF2B5EF4-FFF2-40B4-BE49-F238E27FC236}">
                <a16:creationId xmlns:a16="http://schemas.microsoft.com/office/drawing/2014/main" id="{D065D6B7-A4B8-25E7-045B-128CE836E8B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92048" y="2411508"/>
            <a:ext cx="4380812" cy="3853136"/>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9">
            <a:extLst>
              <a:ext uri="{FF2B5EF4-FFF2-40B4-BE49-F238E27FC236}">
                <a16:creationId xmlns:a16="http://schemas.microsoft.com/office/drawing/2014/main" id="{364E3482-96F7-CCA1-089F-03713BA0F482}"/>
              </a:ext>
            </a:extLst>
          </p:cNvPr>
          <p:cNvPicPr>
            <a:picLocks noChangeAspect="1"/>
          </p:cNvPicPr>
          <p:nvPr/>
        </p:nvPicPr>
        <p:blipFill>
          <a:blip r:embed="rId4"/>
          <a:stretch>
            <a:fillRect/>
          </a:stretch>
        </p:blipFill>
        <p:spPr>
          <a:xfrm>
            <a:off x="747708" y="2498712"/>
            <a:ext cx="4991797" cy="1686160"/>
          </a:xfrm>
          <a:prstGeom prst="rect">
            <a:avLst/>
          </a:prstGeom>
        </p:spPr>
      </p:pic>
    </p:spTree>
    <p:extLst>
      <p:ext uri="{BB962C8B-B14F-4D97-AF65-F5344CB8AC3E}">
        <p14:creationId xmlns:p14="http://schemas.microsoft.com/office/powerpoint/2010/main" val="84465662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6509BA-B6D0-439D-7E76-D478C7F72C4F}"/>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E80F8025-2B4C-A139-986F-977608CDDAC1}"/>
              </a:ext>
            </a:extLst>
          </p:cNvPr>
          <p:cNvSpPr/>
          <p:nvPr/>
        </p:nvSpPr>
        <p:spPr>
          <a:xfrm>
            <a:off x="2939374" y="2456234"/>
            <a:ext cx="6313251" cy="1945532"/>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1219108" rtl="0" eaLnBrk="1" fontAlgn="auto" latinLnBrk="0" hangingPunct="0">
              <a:lnSpc>
                <a:spcPct val="90000"/>
              </a:lnSpc>
              <a:spcBef>
                <a:spcPts val="2251"/>
              </a:spcBef>
              <a:spcAft>
                <a:spcPts val="0"/>
              </a:spcAft>
              <a:buClrTx/>
              <a:buSzTx/>
              <a:buFontTx/>
              <a:buNone/>
              <a:tabLst/>
              <a:defRPr/>
            </a:pPr>
            <a:r>
              <a:rPr kumimoji="0" lang="en-US" sz="3200" b="1" i="0" u="none" strike="noStrike" kern="0" cap="none" spc="0" normalizeH="0" baseline="0" noProof="0" dirty="0">
                <a:ln>
                  <a:noFill/>
                </a:ln>
                <a:solidFill>
                  <a:prstClr val="white"/>
                </a:solidFill>
                <a:effectLst/>
                <a:uLnTx/>
                <a:uFillTx/>
                <a:latin typeface="Calibri"/>
                <a:ea typeface="+mn-ea"/>
                <a:cs typeface="+mn-cs"/>
                <a:sym typeface="Helvetica Neue"/>
              </a:rPr>
              <a:t> Section 01 :</a:t>
            </a:r>
          </a:p>
          <a:p>
            <a:pPr marL="0" marR="0" lvl="0" indent="0" algn="ctr" defTabSz="1219108" rtl="0" eaLnBrk="1" fontAlgn="auto" latinLnBrk="0" hangingPunct="0">
              <a:lnSpc>
                <a:spcPct val="90000"/>
              </a:lnSpc>
              <a:spcBef>
                <a:spcPts val="2251"/>
              </a:spcBef>
              <a:spcAft>
                <a:spcPts val="0"/>
              </a:spcAft>
              <a:buClrTx/>
              <a:buSzTx/>
              <a:buFontTx/>
              <a:buNone/>
              <a:tabLst/>
              <a:defRPr/>
            </a:pPr>
            <a:r>
              <a:rPr kumimoji="0" lang="en-GB" sz="3200" b="1" i="0" u="none" strike="noStrike" kern="0" cap="none" spc="0" normalizeH="0" baseline="0" noProof="0" dirty="0">
                <a:ln>
                  <a:noFill/>
                </a:ln>
                <a:solidFill>
                  <a:prstClr val="white"/>
                </a:solidFill>
                <a:effectLst/>
                <a:uLnTx/>
                <a:uFillTx/>
                <a:latin typeface="Calibri"/>
                <a:ea typeface="+mn-ea"/>
                <a:cs typeface="+mn-cs"/>
                <a:sym typeface="Helvetica Neue"/>
              </a:rPr>
              <a:t> Présentation du laboratoire et outils requis</a:t>
            </a:r>
          </a:p>
        </p:txBody>
      </p:sp>
    </p:spTree>
    <p:extLst>
      <p:ext uri="{BB962C8B-B14F-4D97-AF65-F5344CB8AC3E}">
        <p14:creationId xmlns:p14="http://schemas.microsoft.com/office/powerpoint/2010/main" val="339427968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0AD852-62E7-99AC-7CFC-095BC9C69F39}"/>
            </a:ext>
          </a:extLst>
        </p:cNvPr>
        <p:cNvGrpSpPr/>
        <p:nvPr/>
      </p:nvGrpSpPr>
      <p:grpSpPr>
        <a:xfrm>
          <a:off x="0" y="0"/>
          <a:ext cx="0" cy="0"/>
          <a:chOff x="0" y="0"/>
          <a:chExt cx="0" cy="0"/>
        </a:xfrm>
      </p:grpSpPr>
      <p:sp>
        <p:nvSpPr>
          <p:cNvPr id="8" name="object 2">
            <a:extLst>
              <a:ext uri="{FF2B5EF4-FFF2-40B4-BE49-F238E27FC236}">
                <a16:creationId xmlns:a16="http://schemas.microsoft.com/office/drawing/2014/main" id="{C293A9DF-F4BF-1192-ED40-D800BCC6BC38}"/>
              </a:ext>
            </a:extLst>
          </p:cNvPr>
          <p:cNvSpPr txBox="1">
            <a:spLocks/>
          </p:cNvSpPr>
          <p:nvPr/>
        </p:nvSpPr>
        <p:spPr>
          <a:xfrm>
            <a:off x="726470" y="427119"/>
            <a:ext cx="6659067" cy="385820"/>
          </a:xfrm>
          <a:prstGeom prst="rect">
            <a:avLst/>
          </a:prstGeom>
          <a:solidFill>
            <a:srgbClr val="FD001F"/>
          </a:solidFill>
        </p:spPr>
        <p:txBody>
          <a:bodyPr vert="horz" wrap="square" lIns="0" tIns="16329" rIns="0" bIns="0" rtlCol="0">
            <a:spAutoFit/>
          </a:bodyPr>
          <a:lstStyle>
            <a:lvl1pPr>
              <a:defRPr sz="1800" b="0" i="1">
                <a:solidFill>
                  <a:srgbClr val="FD001F"/>
                </a:solidFill>
                <a:latin typeface="Calibri"/>
                <a:ea typeface="+mj-ea"/>
                <a:cs typeface="Calibri"/>
              </a:defRPr>
            </a:lvl1pPr>
          </a:lstStyle>
          <a:p>
            <a:pPr marL="22043" defTabSz="914400" hangingPunct="1">
              <a:lnSpc>
                <a:spcPct val="100000"/>
              </a:lnSpc>
              <a:spcBef>
                <a:spcPts val="129"/>
              </a:spcBef>
            </a:pPr>
            <a:r>
              <a:rPr lang="en-US" sz="2400" b="1" dirty="0">
                <a:solidFill>
                  <a:schemeClr val="bg1"/>
                </a:solidFill>
              </a:rPr>
              <a:t>5. Activité de classe n° 2 : modélisation de scénarios</a:t>
            </a:r>
          </a:p>
        </p:txBody>
      </p:sp>
      <p:sp>
        <p:nvSpPr>
          <p:cNvPr id="2" name="object 3">
            <a:extLst>
              <a:ext uri="{FF2B5EF4-FFF2-40B4-BE49-F238E27FC236}">
                <a16:creationId xmlns:a16="http://schemas.microsoft.com/office/drawing/2014/main" id="{5C441039-4E85-2996-7DF9-975EDBCB48DD}"/>
              </a:ext>
            </a:extLst>
          </p:cNvPr>
          <p:cNvSpPr txBox="1"/>
          <p:nvPr/>
        </p:nvSpPr>
        <p:spPr>
          <a:xfrm>
            <a:off x="733424" y="1025080"/>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 </a:t>
            </a:r>
          </a:p>
        </p:txBody>
      </p:sp>
      <p:sp>
        <p:nvSpPr>
          <p:cNvPr id="6" name="object 3">
            <a:extLst>
              <a:ext uri="{FF2B5EF4-FFF2-40B4-BE49-F238E27FC236}">
                <a16:creationId xmlns:a16="http://schemas.microsoft.com/office/drawing/2014/main" id="{2EA109C0-AA6F-FC38-4610-3E7983C5FB35}"/>
              </a:ext>
            </a:extLst>
          </p:cNvPr>
          <p:cNvSpPr txBox="1"/>
          <p:nvPr/>
        </p:nvSpPr>
        <p:spPr>
          <a:xfrm>
            <a:off x="747708" y="1264362"/>
            <a:ext cx="10725152" cy="709499"/>
          </a:xfrm>
          <a:prstGeom prst="rect">
            <a:avLst/>
          </a:prstGeom>
        </p:spPr>
        <p:txBody>
          <a:bodyPr vert="horz" wrap="square" lIns="0" tIns="16329" rIns="0" bIns="0" rtlCol="0">
            <a:spAutoFit/>
          </a:bodyPr>
          <a:lstStyle/>
          <a:p>
            <a:pPr marR="0" lvl="0" algn="l" defTabSz="914400" rtl="0" eaLnBrk="1" fontAlgn="auto" latinLnBrk="0" hangingPunct="1">
              <a:lnSpc>
                <a:spcPct val="150000"/>
              </a:lnSpc>
              <a:spcBef>
                <a:spcPts val="0"/>
              </a:spcBef>
              <a:spcAft>
                <a:spcPts val="0"/>
              </a:spcAft>
              <a:buClrTx/>
              <a:buSzTx/>
              <a:tabLst>
                <a:tab pos="361950" algn="l"/>
              </a:tabLst>
              <a:defRPr/>
            </a:pPr>
            <a:r>
              <a:rPr kumimoji="0" lang="en-GB" sz="16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En utilisant une élasticité = –0,4, une réduction de 5 % du coût du transport entraîne une variation de la demande :</a:t>
            </a:r>
          </a:p>
          <a:p>
            <a:pPr marR="0" lvl="0" algn="l" defTabSz="914400" rtl="0" eaLnBrk="1" fontAlgn="auto" latinLnBrk="0" hangingPunct="1">
              <a:lnSpc>
                <a:spcPct val="150000"/>
              </a:lnSpc>
              <a:spcBef>
                <a:spcPts val="0"/>
              </a:spcBef>
              <a:spcAft>
                <a:spcPts val="0"/>
              </a:spcAft>
              <a:buClrTx/>
              <a:buSzTx/>
              <a:tabLst>
                <a:tab pos="361950" algn="l"/>
              </a:tabLst>
              <a:defRPr/>
            </a:pPr>
            <a:r>
              <a:rPr kumimoji="0" lang="en-GB" sz="1600" i="0" u="none" strike="noStrike" kern="1200" cap="none" spc="0" normalizeH="0" baseline="0" noProof="0" dirty="0" err="1">
                <a:ln>
                  <a:noFill/>
                </a:ln>
                <a:solidFill>
                  <a:srgbClr val="000000">
                    <a:lumMod val="75000"/>
                    <a:lumOff val="25000"/>
                  </a:srgbClr>
                </a:solidFill>
                <a:effectLst/>
                <a:uLnTx/>
                <a:uFillTx/>
                <a:latin typeface="Arial" panose="020B0604020202020204" pitchFamily="34" charset="0"/>
                <a:cs typeface="Arial" panose="020B0604020202020204" pitchFamily="34" charset="0"/>
              </a:rPr>
              <a:t>Demande_nouvelle </a:t>
            </a:r>
            <a:r>
              <a:rPr kumimoji="0" lang="en-GB" sz="16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 </a:t>
            </a:r>
            <a:r>
              <a:rPr kumimoji="0" lang="en-GB" sz="1600" i="0" u="none" strike="noStrike" kern="1200" cap="none" spc="0" normalizeH="0" baseline="0" noProof="0" dirty="0" err="1">
                <a:ln>
                  <a:noFill/>
                </a:ln>
                <a:solidFill>
                  <a:srgbClr val="000000">
                    <a:lumMod val="75000"/>
                    <a:lumOff val="25000"/>
                  </a:srgbClr>
                </a:solidFill>
                <a:effectLst/>
                <a:uLnTx/>
                <a:uFillTx/>
                <a:latin typeface="Arial" panose="020B0604020202020204" pitchFamily="34" charset="0"/>
                <a:cs typeface="Arial" panose="020B0604020202020204" pitchFamily="34" charset="0"/>
              </a:rPr>
              <a:t>Demande_ancienne </a:t>
            </a:r>
            <a:r>
              <a:rPr kumimoji="0" lang="en-GB" sz="16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 (1 + élasticité × </a:t>
            </a:r>
            <a:r>
              <a:rPr kumimoji="0" lang="en-GB" sz="1600" i="0" u="none" strike="noStrike" kern="1200" cap="none" spc="0" normalizeH="0" baseline="0" noProof="0" dirty="0" err="1">
                <a:ln>
                  <a:noFill/>
                </a:ln>
                <a:solidFill>
                  <a:srgbClr val="000000">
                    <a:lumMod val="75000"/>
                    <a:lumOff val="25000"/>
                  </a:srgbClr>
                </a:solidFill>
                <a:effectLst/>
                <a:uLnTx/>
                <a:uFillTx/>
                <a:latin typeface="Arial" panose="020B0604020202020204" pitchFamily="34" charset="0"/>
                <a:cs typeface="Arial" panose="020B0604020202020204" pitchFamily="34" charset="0"/>
              </a:rPr>
              <a:t>%variation_du_coût</a:t>
            </a:r>
            <a:r>
              <a:rPr kumimoji="0" lang="en-GB" sz="16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a:t>
            </a:r>
          </a:p>
        </p:txBody>
      </p:sp>
      <p:sp>
        <p:nvSpPr>
          <p:cNvPr id="7" name="object 3">
            <a:extLst>
              <a:ext uri="{FF2B5EF4-FFF2-40B4-BE49-F238E27FC236}">
                <a16:creationId xmlns:a16="http://schemas.microsoft.com/office/drawing/2014/main" id="{6B255A79-CE4B-466D-785B-926DD7D1CCE1}"/>
              </a:ext>
            </a:extLst>
          </p:cNvPr>
          <p:cNvSpPr txBox="1"/>
          <p:nvPr/>
        </p:nvSpPr>
        <p:spPr>
          <a:xfrm>
            <a:off x="733424" y="778897"/>
            <a:ext cx="10725152" cy="380691"/>
          </a:xfrm>
          <a:prstGeom prst="rect">
            <a:avLst/>
          </a:prstGeom>
        </p:spPr>
        <p:txBody>
          <a:bodyPr vert="horz" wrap="square" lIns="0" tIns="16329" rIns="0" bIns="0" rtlCol="0">
            <a:spAutoFit/>
          </a:bodyPr>
          <a:lstStyle/>
          <a:p>
            <a:pPr lvl="0" defTabSz="914400" hangingPunct="1">
              <a:lnSpc>
                <a:spcPct val="150000"/>
              </a:lnSpc>
              <a:spcBef>
                <a:spcPts val="0"/>
              </a:spcBef>
              <a:tabLst>
                <a:tab pos="361950" algn="l"/>
              </a:tabLst>
              <a:defRPr/>
            </a:pPr>
            <a:r>
              <a:rPr lang="en-GB" sz="1800" b="1" kern="1200" dirty="0">
                <a:solidFill>
                  <a:srgbClr val="000000">
                    <a:lumMod val="75000"/>
                    <a:lumOff val="25000"/>
                  </a:srgbClr>
                </a:solidFill>
                <a:latin typeface="Arial" panose="020B0604020202020204" pitchFamily="34" charset="0"/>
                <a:cs typeface="Arial" panose="020B0604020202020204" pitchFamily="34" charset="0"/>
              </a:rPr>
              <a:t>Bloc 4 : </a:t>
            </a:r>
            <a:r>
              <a:rPr lang="en-GB" sz="1800" b="1" kern="1200" dirty="0" err="1">
                <a:solidFill>
                  <a:srgbClr val="000000">
                    <a:lumMod val="75000"/>
                    <a:lumOff val="25000"/>
                  </a:srgbClr>
                </a:solidFill>
                <a:latin typeface="Arial" panose="020B0604020202020204" pitchFamily="34" charset="0"/>
                <a:cs typeface="Arial" panose="020B0604020202020204" pitchFamily="34" charset="0"/>
              </a:rPr>
              <a:t>scénario </a:t>
            </a:r>
            <a:r>
              <a:rPr lang="en-GB" sz="1800" b="1" kern="1200" dirty="0">
                <a:solidFill>
                  <a:srgbClr val="000000">
                    <a:lumMod val="75000"/>
                    <a:lumOff val="25000"/>
                  </a:srgbClr>
                </a:solidFill>
                <a:latin typeface="Arial" panose="020B0604020202020204" pitchFamily="34" charset="0"/>
                <a:cs typeface="Arial" panose="020B0604020202020204" pitchFamily="34" charset="0"/>
              </a:rPr>
              <a:t>B : coût du transport –5 % (modèle d'élasticité)</a:t>
            </a:r>
          </a:p>
        </p:txBody>
      </p:sp>
      <p:pic>
        <p:nvPicPr>
          <p:cNvPr id="5" name="Picture 4">
            <a:extLst>
              <a:ext uri="{FF2B5EF4-FFF2-40B4-BE49-F238E27FC236}">
                <a16:creationId xmlns:a16="http://schemas.microsoft.com/office/drawing/2014/main" id="{3346B933-0CA4-3829-93EA-733444FAB995}"/>
              </a:ext>
            </a:extLst>
          </p:cNvPr>
          <p:cNvPicPr>
            <a:picLocks noChangeAspect="1"/>
          </p:cNvPicPr>
          <p:nvPr/>
        </p:nvPicPr>
        <p:blipFill>
          <a:blip r:embed="rId3"/>
          <a:stretch>
            <a:fillRect/>
          </a:stretch>
        </p:blipFill>
        <p:spPr>
          <a:xfrm>
            <a:off x="726471" y="2498712"/>
            <a:ext cx="5249008" cy="2600688"/>
          </a:xfrm>
          <a:prstGeom prst="rect">
            <a:avLst/>
          </a:prstGeom>
        </p:spPr>
      </p:pic>
      <p:pic>
        <p:nvPicPr>
          <p:cNvPr id="6146" name="Picture 2">
            <a:extLst>
              <a:ext uri="{FF2B5EF4-FFF2-40B4-BE49-F238E27FC236}">
                <a16:creationId xmlns:a16="http://schemas.microsoft.com/office/drawing/2014/main" id="{67429316-A7CC-CC7A-A4F4-790F3368EC9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032449" y="2306734"/>
            <a:ext cx="4426128" cy="393246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48044806"/>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90C83A-734A-8BB7-9E84-B11E71ADE116}"/>
            </a:ext>
          </a:extLst>
        </p:cNvPr>
        <p:cNvGrpSpPr/>
        <p:nvPr/>
      </p:nvGrpSpPr>
      <p:grpSpPr>
        <a:xfrm>
          <a:off x="0" y="0"/>
          <a:ext cx="0" cy="0"/>
          <a:chOff x="0" y="0"/>
          <a:chExt cx="0" cy="0"/>
        </a:xfrm>
      </p:grpSpPr>
      <p:sp>
        <p:nvSpPr>
          <p:cNvPr id="8" name="object 2">
            <a:extLst>
              <a:ext uri="{FF2B5EF4-FFF2-40B4-BE49-F238E27FC236}">
                <a16:creationId xmlns:a16="http://schemas.microsoft.com/office/drawing/2014/main" id="{BE52591C-23B6-807E-2848-7B639E5D943C}"/>
              </a:ext>
            </a:extLst>
          </p:cNvPr>
          <p:cNvSpPr txBox="1">
            <a:spLocks/>
          </p:cNvSpPr>
          <p:nvPr/>
        </p:nvSpPr>
        <p:spPr>
          <a:xfrm>
            <a:off x="726470" y="427119"/>
            <a:ext cx="6741129" cy="385820"/>
          </a:xfrm>
          <a:prstGeom prst="rect">
            <a:avLst/>
          </a:prstGeom>
          <a:solidFill>
            <a:srgbClr val="FD001F"/>
          </a:solidFill>
        </p:spPr>
        <p:txBody>
          <a:bodyPr vert="horz" wrap="square" lIns="0" tIns="16329" rIns="0" bIns="0" rtlCol="0">
            <a:spAutoFit/>
          </a:bodyPr>
          <a:lstStyle>
            <a:lvl1pPr>
              <a:defRPr sz="1800" b="0" i="1">
                <a:solidFill>
                  <a:srgbClr val="FD001F"/>
                </a:solidFill>
                <a:latin typeface="Calibri"/>
                <a:ea typeface="+mj-ea"/>
                <a:cs typeface="Calibri"/>
              </a:defRPr>
            </a:lvl1pPr>
          </a:lstStyle>
          <a:p>
            <a:pPr marL="22043" defTabSz="914400" hangingPunct="1">
              <a:lnSpc>
                <a:spcPct val="100000"/>
              </a:lnSpc>
              <a:spcBef>
                <a:spcPts val="129"/>
              </a:spcBef>
            </a:pPr>
            <a:r>
              <a:rPr lang="en-US" sz="2400" b="1" dirty="0">
                <a:solidFill>
                  <a:schemeClr val="bg1"/>
                </a:solidFill>
              </a:rPr>
              <a:t>5. Activité de classe n° 2 : modélisation de scénarios</a:t>
            </a:r>
          </a:p>
        </p:txBody>
      </p:sp>
      <p:sp>
        <p:nvSpPr>
          <p:cNvPr id="2" name="object 3">
            <a:extLst>
              <a:ext uri="{FF2B5EF4-FFF2-40B4-BE49-F238E27FC236}">
                <a16:creationId xmlns:a16="http://schemas.microsoft.com/office/drawing/2014/main" id="{B1F93D45-E951-D2AC-817F-187E795BD380}"/>
              </a:ext>
            </a:extLst>
          </p:cNvPr>
          <p:cNvSpPr txBox="1"/>
          <p:nvPr/>
        </p:nvSpPr>
        <p:spPr>
          <a:xfrm>
            <a:off x="733424" y="1025080"/>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 </a:t>
            </a:r>
          </a:p>
        </p:txBody>
      </p:sp>
      <p:sp>
        <p:nvSpPr>
          <p:cNvPr id="6" name="object 3">
            <a:extLst>
              <a:ext uri="{FF2B5EF4-FFF2-40B4-BE49-F238E27FC236}">
                <a16:creationId xmlns:a16="http://schemas.microsoft.com/office/drawing/2014/main" id="{EED13935-8B9B-7C9D-8243-49C5A2CD2EE6}"/>
              </a:ext>
            </a:extLst>
          </p:cNvPr>
          <p:cNvSpPr txBox="1"/>
          <p:nvPr/>
        </p:nvSpPr>
        <p:spPr>
          <a:xfrm>
            <a:off x="747708" y="1510545"/>
            <a:ext cx="10725152" cy="380691"/>
          </a:xfrm>
          <a:prstGeom prst="rect">
            <a:avLst/>
          </a:prstGeom>
        </p:spPr>
        <p:txBody>
          <a:bodyPr vert="horz" wrap="square" lIns="0" tIns="16329" rIns="0" bIns="0" rtlCol="0">
            <a:spAutoFit/>
          </a:bodyPr>
          <a:lstStyle/>
          <a:p>
            <a:pPr marR="0" lvl="0" algn="l" defTabSz="914400" rtl="0" eaLnBrk="1" fontAlgn="auto" latinLnBrk="0" hangingPunct="1">
              <a:lnSpc>
                <a:spcPct val="150000"/>
              </a:lnSpc>
              <a:spcBef>
                <a:spcPts val="0"/>
              </a:spcBef>
              <a:spcAft>
                <a:spcPts val="0"/>
              </a:spcAft>
              <a:buClrTx/>
              <a:buSzTx/>
              <a:tabLst>
                <a:tab pos="361950" algn="l"/>
              </a:tabLst>
              <a:defRPr/>
            </a:pPr>
            <a:r>
              <a:rPr kumimoji="0" lang="en-GB" sz="1800" i="0" u="none" strike="noStrike" kern="1200" cap="none" spc="0" normalizeH="0" baseline="0" noProof="0" dirty="0" err="1">
                <a:ln>
                  <a:noFill/>
                </a:ln>
                <a:solidFill>
                  <a:srgbClr val="000000">
                    <a:lumMod val="75000"/>
                    <a:lumOff val="25000"/>
                  </a:srgbClr>
                </a:solidFill>
                <a:effectLst/>
                <a:uLnTx/>
                <a:uFillTx/>
                <a:latin typeface="Arial" panose="020B0604020202020204" pitchFamily="34" charset="0"/>
                <a:cs typeface="Arial" panose="020B0604020202020204" pitchFamily="34" charset="0"/>
              </a:rPr>
              <a:t>Simulez </a:t>
            </a:r>
            <a:r>
              <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une nouvelle connexion rapide entre deux zones à forte demande.</a:t>
            </a:r>
          </a:p>
        </p:txBody>
      </p:sp>
      <p:sp>
        <p:nvSpPr>
          <p:cNvPr id="7" name="object 3">
            <a:extLst>
              <a:ext uri="{FF2B5EF4-FFF2-40B4-BE49-F238E27FC236}">
                <a16:creationId xmlns:a16="http://schemas.microsoft.com/office/drawing/2014/main" id="{6C4988CB-D45E-9AF8-51EA-C1735F42C2BC}"/>
              </a:ext>
            </a:extLst>
          </p:cNvPr>
          <p:cNvSpPr txBox="1"/>
          <p:nvPr/>
        </p:nvSpPr>
        <p:spPr>
          <a:xfrm>
            <a:off x="733424" y="1025080"/>
            <a:ext cx="10725152" cy="380691"/>
          </a:xfrm>
          <a:prstGeom prst="rect">
            <a:avLst/>
          </a:prstGeom>
        </p:spPr>
        <p:txBody>
          <a:bodyPr vert="horz" wrap="square" lIns="0" tIns="16329" rIns="0" bIns="0" rtlCol="0">
            <a:spAutoFit/>
          </a:bodyPr>
          <a:lstStyle/>
          <a:p>
            <a:pPr lvl="0" defTabSz="914400" hangingPunct="1">
              <a:lnSpc>
                <a:spcPct val="150000"/>
              </a:lnSpc>
              <a:spcBef>
                <a:spcPts val="0"/>
              </a:spcBef>
              <a:tabLst>
                <a:tab pos="361950" algn="l"/>
              </a:tabLst>
              <a:defRPr/>
            </a:pPr>
            <a:r>
              <a:rPr lang="en-GB" sz="1800" b="1" kern="1200" dirty="0">
                <a:solidFill>
                  <a:srgbClr val="000000">
                    <a:lumMod val="75000"/>
                    <a:lumOff val="25000"/>
                  </a:srgbClr>
                </a:solidFill>
                <a:latin typeface="Arial" panose="020B0604020202020204" pitchFamily="34" charset="0"/>
                <a:cs typeface="Arial" panose="020B0604020202020204" pitchFamily="34" charset="0"/>
              </a:rPr>
              <a:t>Bloc 5 : Scénario C : nouvelle liaison rapide (augmentation de 30 %)</a:t>
            </a:r>
          </a:p>
        </p:txBody>
      </p:sp>
      <p:pic>
        <p:nvPicPr>
          <p:cNvPr id="4" name="Picture 3">
            <a:extLst>
              <a:ext uri="{FF2B5EF4-FFF2-40B4-BE49-F238E27FC236}">
                <a16:creationId xmlns:a16="http://schemas.microsoft.com/office/drawing/2014/main" id="{4EB307A7-C266-8F60-732F-66605653BD93}"/>
              </a:ext>
            </a:extLst>
          </p:cNvPr>
          <p:cNvPicPr>
            <a:picLocks noChangeAspect="1"/>
          </p:cNvPicPr>
          <p:nvPr/>
        </p:nvPicPr>
        <p:blipFill>
          <a:blip r:embed="rId3"/>
          <a:stretch>
            <a:fillRect/>
          </a:stretch>
        </p:blipFill>
        <p:spPr>
          <a:xfrm>
            <a:off x="651057" y="2387569"/>
            <a:ext cx="6306430" cy="2610214"/>
          </a:xfrm>
          <a:prstGeom prst="rect">
            <a:avLst/>
          </a:prstGeom>
        </p:spPr>
      </p:pic>
      <p:pic>
        <p:nvPicPr>
          <p:cNvPr id="7170" name="Picture 2">
            <a:extLst>
              <a:ext uri="{FF2B5EF4-FFF2-40B4-BE49-F238E27FC236}">
                <a16:creationId xmlns:a16="http://schemas.microsoft.com/office/drawing/2014/main" id="{D19A1BBE-3CFB-9C4D-17E9-9C443BE6E51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032901" y="2083214"/>
            <a:ext cx="4857750" cy="37433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93816269"/>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4DF110-281B-DF2C-3A99-5B4D8F988A64}"/>
            </a:ext>
          </a:extLst>
        </p:cNvPr>
        <p:cNvGrpSpPr/>
        <p:nvPr/>
      </p:nvGrpSpPr>
      <p:grpSpPr>
        <a:xfrm>
          <a:off x="0" y="0"/>
          <a:ext cx="0" cy="0"/>
          <a:chOff x="0" y="0"/>
          <a:chExt cx="0" cy="0"/>
        </a:xfrm>
      </p:grpSpPr>
      <p:sp>
        <p:nvSpPr>
          <p:cNvPr id="8" name="object 2">
            <a:extLst>
              <a:ext uri="{FF2B5EF4-FFF2-40B4-BE49-F238E27FC236}">
                <a16:creationId xmlns:a16="http://schemas.microsoft.com/office/drawing/2014/main" id="{9FDD145D-FA4D-F580-7B98-4F7621623B91}"/>
              </a:ext>
            </a:extLst>
          </p:cNvPr>
          <p:cNvSpPr txBox="1">
            <a:spLocks/>
          </p:cNvSpPr>
          <p:nvPr/>
        </p:nvSpPr>
        <p:spPr>
          <a:xfrm>
            <a:off x="726470" y="427119"/>
            <a:ext cx="6389437" cy="385820"/>
          </a:xfrm>
          <a:prstGeom prst="rect">
            <a:avLst/>
          </a:prstGeom>
          <a:solidFill>
            <a:srgbClr val="FD001F"/>
          </a:solidFill>
        </p:spPr>
        <p:txBody>
          <a:bodyPr vert="horz" wrap="square" lIns="0" tIns="16329" rIns="0" bIns="0" rtlCol="0">
            <a:spAutoFit/>
          </a:bodyPr>
          <a:lstStyle>
            <a:lvl1pPr>
              <a:defRPr sz="1800" b="0" i="1">
                <a:solidFill>
                  <a:srgbClr val="FD001F"/>
                </a:solidFill>
                <a:latin typeface="Calibri"/>
                <a:ea typeface="+mj-ea"/>
                <a:cs typeface="Calibri"/>
              </a:defRPr>
            </a:lvl1pPr>
          </a:lstStyle>
          <a:p>
            <a:pPr marL="22043" defTabSz="914400" hangingPunct="1">
              <a:lnSpc>
                <a:spcPct val="100000"/>
              </a:lnSpc>
              <a:spcBef>
                <a:spcPts val="129"/>
              </a:spcBef>
            </a:pPr>
            <a:r>
              <a:rPr lang="en-US" sz="2400" b="1" dirty="0">
                <a:solidFill>
                  <a:schemeClr val="bg1"/>
                </a:solidFill>
              </a:rPr>
              <a:t>5. Activité de classe 2 : Modélisation de scénarios</a:t>
            </a:r>
          </a:p>
        </p:txBody>
      </p:sp>
      <p:sp>
        <p:nvSpPr>
          <p:cNvPr id="2" name="object 3">
            <a:extLst>
              <a:ext uri="{FF2B5EF4-FFF2-40B4-BE49-F238E27FC236}">
                <a16:creationId xmlns:a16="http://schemas.microsoft.com/office/drawing/2014/main" id="{DFD85AE7-3A94-2FAD-4D01-D714F9A74688}"/>
              </a:ext>
            </a:extLst>
          </p:cNvPr>
          <p:cNvSpPr txBox="1"/>
          <p:nvPr/>
        </p:nvSpPr>
        <p:spPr>
          <a:xfrm>
            <a:off x="733424" y="1025080"/>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 </a:t>
            </a:r>
          </a:p>
        </p:txBody>
      </p:sp>
      <p:sp>
        <p:nvSpPr>
          <p:cNvPr id="6" name="object 3">
            <a:extLst>
              <a:ext uri="{FF2B5EF4-FFF2-40B4-BE49-F238E27FC236}">
                <a16:creationId xmlns:a16="http://schemas.microsoft.com/office/drawing/2014/main" id="{1C72EACD-1AB3-CAF1-6588-9EE5D8965AE2}"/>
              </a:ext>
            </a:extLst>
          </p:cNvPr>
          <p:cNvSpPr txBox="1"/>
          <p:nvPr/>
        </p:nvSpPr>
        <p:spPr>
          <a:xfrm>
            <a:off x="747708" y="1510545"/>
            <a:ext cx="10725152" cy="380691"/>
          </a:xfrm>
          <a:prstGeom prst="rect">
            <a:avLst/>
          </a:prstGeom>
        </p:spPr>
        <p:txBody>
          <a:bodyPr vert="horz" wrap="square" lIns="0" tIns="16329" rIns="0" bIns="0" rtlCol="0">
            <a:spAutoFit/>
          </a:bodyPr>
          <a:lstStyle/>
          <a:p>
            <a:pPr marR="0" lvl="0" algn="l" defTabSz="914400" rtl="0" eaLnBrk="1" fontAlgn="auto" latinLnBrk="0" hangingPunct="1">
              <a:lnSpc>
                <a:spcPct val="150000"/>
              </a:lnSpc>
              <a:spcBef>
                <a:spcPts val="0"/>
              </a:spcBef>
              <a:spcAft>
                <a:spcPts val="0"/>
              </a:spcAft>
              <a:buClrTx/>
              <a:buSzTx/>
              <a:tabLst>
                <a:tab pos="361950" algn="l"/>
              </a:tabLst>
              <a:defRPr/>
            </a:pPr>
            <a:r>
              <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Enregistrez vos matrices OD et les résultats des scénarios pour les rapports.</a:t>
            </a:r>
          </a:p>
        </p:txBody>
      </p:sp>
      <p:sp>
        <p:nvSpPr>
          <p:cNvPr id="7" name="object 3">
            <a:extLst>
              <a:ext uri="{FF2B5EF4-FFF2-40B4-BE49-F238E27FC236}">
                <a16:creationId xmlns:a16="http://schemas.microsoft.com/office/drawing/2014/main" id="{DDAA6696-44CC-D8D4-7B39-942090765D8C}"/>
              </a:ext>
            </a:extLst>
          </p:cNvPr>
          <p:cNvSpPr txBox="1"/>
          <p:nvPr/>
        </p:nvSpPr>
        <p:spPr>
          <a:xfrm>
            <a:off x="733424" y="1025080"/>
            <a:ext cx="10725152" cy="380691"/>
          </a:xfrm>
          <a:prstGeom prst="rect">
            <a:avLst/>
          </a:prstGeom>
        </p:spPr>
        <p:txBody>
          <a:bodyPr vert="horz" wrap="square" lIns="0" tIns="16329" rIns="0" bIns="0" rtlCol="0">
            <a:spAutoFit/>
          </a:bodyPr>
          <a:lstStyle/>
          <a:p>
            <a:pPr lvl="0" defTabSz="914400" hangingPunct="1">
              <a:lnSpc>
                <a:spcPct val="150000"/>
              </a:lnSpc>
              <a:spcBef>
                <a:spcPts val="0"/>
              </a:spcBef>
              <a:tabLst>
                <a:tab pos="361950" algn="l"/>
              </a:tabLst>
              <a:defRPr/>
            </a:pPr>
            <a:r>
              <a:rPr lang="en-GB" sz="1800" b="1" kern="1200" dirty="0">
                <a:solidFill>
                  <a:srgbClr val="000000">
                    <a:lumMod val="75000"/>
                    <a:lumOff val="25000"/>
                  </a:srgbClr>
                </a:solidFill>
                <a:latin typeface="Arial" panose="020B0604020202020204" pitchFamily="34" charset="0"/>
                <a:cs typeface="Arial" panose="020B0604020202020204" pitchFamily="34" charset="0"/>
              </a:rPr>
              <a:t>Bloc 5 : Enregistrer les résultats</a:t>
            </a:r>
          </a:p>
        </p:txBody>
      </p:sp>
      <p:pic>
        <p:nvPicPr>
          <p:cNvPr id="5" name="Picture 4">
            <a:extLst>
              <a:ext uri="{FF2B5EF4-FFF2-40B4-BE49-F238E27FC236}">
                <a16:creationId xmlns:a16="http://schemas.microsoft.com/office/drawing/2014/main" id="{526ADD3B-C12B-6F78-65C1-A9EE1F5ED67B}"/>
              </a:ext>
            </a:extLst>
          </p:cNvPr>
          <p:cNvPicPr>
            <a:picLocks noChangeAspect="1"/>
          </p:cNvPicPr>
          <p:nvPr/>
        </p:nvPicPr>
        <p:blipFill>
          <a:blip r:embed="rId3"/>
          <a:stretch>
            <a:fillRect/>
          </a:stretch>
        </p:blipFill>
        <p:spPr>
          <a:xfrm>
            <a:off x="726471" y="2083214"/>
            <a:ext cx="4286848" cy="1819529"/>
          </a:xfrm>
          <a:prstGeom prst="rect">
            <a:avLst/>
          </a:prstGeom>
        </p:spPr>
      </p:pic>
    </p:spTree>
    <p:extLst>
      <p:ext uri="{BB962C8B-B14F-4D97-AF65-F5344CB8AC3E}">
        <p14:creationId xmlns:p14="http://schemas.microsoft.com/office/powerpoint/2010/main" val="2129412571"/>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A111D5-1CA0-108C-4ED7-C8C125996D84}"/>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9EF86F9A-E0EB-A811-4E8D-53389891AB36}"/>
              </a:ext>
            </a:extLst>
          </p:cNvPr>
          <p:cNvSpPr/>
          <p:nvPr/>
        </p:nvSpPr>
        <p:spPr>
          <a:xfrm>
            <a:off x="2939374" y="2456234"/>
            <a:ext cx="6313251" cy="1945532"/>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bg1"/>
                </a:solidFill>
              </a:rPr>
              <a:t>Section 06 :</a:t>
            </a:r>
          </a:p>
          <a:p>
            <a:pPr algn="ctr"/>
            <a:r>
              <a:rPr lang="en-US" sz="3200" b="1" dirty="0">
                <a:solidFill>
                  <a:schemeClr val="bg1"/>
                </a:solidFill>
              </a:rPr>
              <a:t>Devoirs : Prévision de la demande de transport </a:t>
            </a:r>
          </a:p>
        </p:txBody>
      </p:sp>
    </p:spTree>
    <p:extLst>
      <p:ext uri="{BB962C8B-B14F-4D97-AF65-F5344CB8AC3E}">
        <p14:creationId xmlns:p14="http://schemas.microsoft.com/office/powerpoint/2010/main" val="626388508"/>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7F8495-8A24-1532-19D8-AA3533B9EAAE}"/>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3A83762E-4F5A-6E01-C478-63991EF65AFD}"/>
              </a:ext>
            </a:extLst>
          </p:cNvPr>
          <p:cNvSpPr txBox="1"/>
          <p:nvPr/>
        </p:nvSpPr>
        <p:spPr>
          <a:xfrm>
            <a:off x="733424" y="1025080"/>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 </a:t>
            </a:r>
          </a:p>
        </p:txBody>
      </p:sp>
      <p:sp>
        <p:nvSpPr>
          <p:cNvPr id="5" name="object 3">
            <a:extLst>
              <a:ext uri="{FF2B5EF4-FFF2-40B4-BE49-F238E27FC236}">
                <a16:creationId xmlns:a16="http://schemas.microsoft.com/office/drawing/2014/main" id="{76338539-DB75-4562-A8C2-AC0703808A33}"/>
              </a:ext>
            </a:extLst>
          </p:cNvPr>
          <p:cNvSpPr txBox="1"/>
          <p:nvPr/>
        </p:nvSpPr>
        <p:spPr>
          <a:xfrm>
            <a:off x="740566" y="1424136"/>
            <a:ext cx="10725152" cy="293487"/>
          </a:xfrm>
          <a:prstGeom prst="rect">
            <a:avLst/>
          </a:prstGeom>
        </p:spPr>
        <p:txBody>
          <a:bodyPr vert="horz" wrap="square" lIns="0" tIns="16329" rIns="0" bIns="0" rtlCol="0">
            <a:spAutoFit/>
          </a:bodyPr>
          <a:lstStyle/>
          <a:p>
            <a:pPr marR="0" lvl="0" algn="l" defTabSz="914400" rtl="0" eaLnBrk="1" fontAlgn="auto" latinLnBrk="0" hangingPunct="1">
              <a:lnSpc>
                <a:spcPct val="100000"/>
              </a:lnSpc>
              <a:spcBef>
                <a:spcPts val="0"/>
              </a:spcBef>
              <a:spcAft>
                <a:spcPts val="0"/>
              </a:spcAft>
              <a:buClrTx/>
              <a:buSzTx/>
              <a:defRPr/>
            </a:pPr>
            <a:r>
              <a:rPr kumimoji="0" lang="en-GB" sz="1800" b="0" i="0" u="none" strike="noStrike" kern="1200" cap="none" spc="0" normalizeH="0" baseline="0" noProof="0" dirty="0">
                <a:ln>
                  <a:noFill/>
                </a:ln>
                <a:solidFill>
                  <a:srgbClr val="000000">
                    <a:lumMod val="75000"/>
                    <a:lumOff val="25000"/>
                  </a:srgbClr>
                </a:solidFill>
                <a:effectLst/>
                <a:uLnTx/>
                <a:uFillTx/>
                <a:latin typeface="Work Sans"/>
                <a:ea typeface="+mn-ea"/>
                <a:cs typeface="+mn-cs"/>
              </a:rPr>
              <a:t> </a:t>
            </a:r>
          </a:p>
        </p:txBody>
      </p:sp>
      <p:sp>
        <p:nvSpPr>
          <p:cNvPr id="70" name="object 3">
            <a:extLst>
              <a:ext uri="{FF2B5EF4-FFF2-40B4-BE49-F238E27FC236}">
                <a16:creationId xmlns:a16="http://schemas.microsoft.com/office/drawing/2014/main" id="{7417FFA6-2496-A005-2F6F-07E6B67ACBBB}"/>
              </a:ext>
            </a:extLst>
          </p:cNvPr>
          <p:cNvSpPr txBox="1"/>
          <p:nvPr/>
        </p:nvSpPr>
        <p:spPr>
          <a:xfrm>
            <a:off x="733424" y="1025080"/>
            <a:ext cx="10725152" cy="380480"/>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defRPr/>
            </a:pPr>
            <a:r>
              <a:rPr lang="en-GB" sz="2000" b="1" dirty="0">
                <a:solidFill>
                  <a:sysClr val="windowText" lastClr="000000"/>
                </a:solidFill>
                <a:latin typeface="Arial"/>
                <a:cs typeface="Arial"/>
              </a:rPr>
              <a:t>6.1 Devoirs : Prévision de la demande de transport</a:t>
            </a:r>
          </a:p>
        </p:txBody>
      </p:sp>
      <p:sp>
        <p:nvSpPr>
          <p:cNvPr id="71" name="object 3">
            <a:extLst>
              <a:ext uri="{FF2B5EF4-FFF2-40B4-BE49-F238E27FC236}">
                <a16:creationId xmlns:a16="http://schemas.microsoft.com/office/drawing/2014/main" id="{43484DAE-35B3-6FB2-C842-D0F348A3ABAC}"/>
              </a:ext>
            </a:extLst>
          </p:cNvPr>
          <p:cNvSpPr txBox="1"/>
          <p:nvPr/>
        </p:nvSpPr>
        <p:spPr>
          <a:xfrm>
            <a:off x="747708" y="1510545"/>
            <a:ext cx="10725152" cy="847485"/>
          </a:xfrm>
          <a:prstGeom prst="rect">
            <a:avLst/>
          </a:prstGeom>
        </p:spPr>
        <p:txBody>
          <a:bodyPr vert="horz" wrap="square" lIns="0" tIns="16329" rIns="0" bIns="0" rtlCol="0">
            <a:spAutoFit/>
          </a:bodyPr>
          <a:lstStyle/>
          <a:p>
            <a:pPr marR="0" lvl="0" algn="l" defTabSz="914400" rtl="0" eaLnBrk="1" fontAlgn="auto" latinLnBrk="0" hangingPunct="1">
              <a:lnSpc>
                <a:spcPct val="100000"/>
              </a:lnSpc>
              <a:spcBef>
                <a:spcPts val="0"/>
              </a:spcBef>
              <a:spcAft>
                <a:spcPts val="0"/>
              </a:spcAft>
              <a:buClrTx/>
              <a:buSzTx/>
              <a:tabLst>
                <a:tab pos="361950" algn="l"/>
              </a:tabLst>
              <a:defRPr/>
            </a:pPr>
            <a:r>
              <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Dans ce devoir, vous travaillerez avec un ensemble de données réelles sur les transports (fichier NYC Yellow Taxi Parquet). Votre tâche consiste à nettoyer les données, à estimer la demande de transport, à créer des visualisations et à mettre en œuvre une fonction simple de prévision de la demande pour le lendemain.</a:t>
            </a:r>
            <a:endParaRPr kumimoji="0" lang="en-GB" sz="1800" b="1"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endParaRPr>
          </a:p>
        </p:txBody>
      </p:sp>
      <p:sp>
        <p:nvSpPr>
          <p:cNvPr id="2" name="object 3">
            <a:extLst>
              <a:ext uri="{FF2B5EF4-FFF2-40B4-BE49-F238E27FC236}">
                <a16:creationId xmlns:a16="http://schemas.microsoft.com/office/drawing/2014/main" id="{119A87AD-3E6A-B556-E524-5D71C635F217}"/>
              </a:ext>
            </a:extLst>
          </p:cNvPr>
          <p:cNvSpPr txBox="1"/>
          <p:nvPr/>
        </p:nvSpPr>
        <p:spPr>
          <a:xfrm>
            <a:off x="747708" y="2652812"/>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Comment procéder ?</a:t>
            </a:r>
          </a:p>
        </p:txBody>
      </p:sp>
      <p:sp>
        <p:nvSpPr>
          <p:cNvPr id="7" name="object 3">
            <a:extLst>
              <a:ext uri="{FF2B5EF4-FFF2-40B4-BE49-F238E27FC236}">
                <a16:creationId xmlns:a16="http://schemas.microsoft.com/office/drawing/2014/main" id="{41B3A15B-2C3A-5C49-4EF2-B69772A939E9}"/>
              </a:ext>
            </a:extLst>
          </p:cNvPr>
          <p:cNvSpPr txBox="1"/>
          <p:nvPr/>
        </p:nvSpPr>
        <p:spPr>
          <a:xfrm>
            <a:off x="747708" y="3043680"/>
            <a:ext cx="10725152" cy="570486"/>
          </a:xfrm>
          <a:prstGeom prst="rect">
            <a:avLst/>
          </a:prstGeom>
        </p:spPr>
        <p:txBody>
          <a:bodyPr vert="horz" wrap="square" lIns="0" tIns="16329" rIns="0" bIns="0" rtlCol="0">
            <a:spAutoFit/>
          </a:bodyPr>
          <a:lstStyle/>
          <a:p>
            <a:pPr lvl="0" defTabSz="914400" hangingPunct="1">
              <a:lnSpc>
                <a:spcPct val="100000"/>
              </a:lnSpc>
              <a:spcBef>
                <a:spcPts val="0"/>
              </a:spcBef>
              <a:tabLst>
                <a:tab pos="361950" algn="l"/>
              </a:tabLst>
              <a:defRPr/>
            </a:pPr>
            <a:r>
              <a:rPr lang="en-GB" sz="1800" kern="1200" dirty="0">
                <a:solidFill>
                  <a:srgbClr val="000000">
                    <a:lumMod val="75000"/>
                    <a:lumOff val="25000"/>
                  </a:srgbClr>
                </a:solidFill>
                <a:latin typeface="Arial" panose="020B0604020202020204" pitchFamily="34" charset="0"/>
                <a:cs typeface="Arial" panose="020B0604020202020204" pitchFamily="34" charset="0"/>
              </a:rPr>
              <a:t>Utilisez le notebook Python fourni, suivez les étapes dans l'ordre et exécutez chaque cellule pour charger l'ensemble de données, le nettoyer, </a:t>
            </a:r>
            <a:r>
              <a:rPr lang="en-GB" sz="1800" kern="1200" dirty="0" err="1">
                <a:solidFill>
                  <a:srgbClr val="000000">
                    <a:lumMod val="75000"/>
                    <a:lumOff val="25000"/>
                  </a:srgbClr>
                </a:solidFill>
                <a:latin typeface="Arial" panose="020B0604020202020204" pitchFamily="34" charset="0"/>
                <a:cs typeface="Arial" panose="020B0604020202020204" pitchFamily="34" charset="0"/>
              </a:rPr>
              <a:t>analyser </a:t>
            </a:r>
            <a:r>
              <a:rPr lang="en-GB" sz="1800" kern="1200" dirty="0">
                <a:solidFill>
                  <a:srgbClr val="000000">
                    <a:lumMod val="75000"/>
                    <a:lumOff val="25000"/>
                  </a:srgbClr>
                </a:solidFill>
                <a:latin typeface="Arial" panose="020B0604020202020204" pitchFamily="34" charset="0"/>
                <a:cs typeface="Arial" panose="020B0604020202020204" pitchFamily="34" charset="0"/>
              </a:rPr>
              <a:t>la demande, générer des visualisations et produire les prévisions pour le lendemain.</a:t>
            </a:r>
          </a:p>
        </p:txBody>
      </p:sp>
      <p:sp>
        <p:nvSpPr>
          <p:cNvPr id="6" name="object 3">
            <a:extLst>
              <a:ext uri="{FF2B5EF4-FFF2-40B4-BE49-F238E27FC236}">
                <a16:creationId xmlns:a16="http://schemas.microsoft.com/office/drawing/2014/main" id="{C6169F34-34CF-A9C2-07E3-754CA02DF0D7}"/>
              </a:ext>
            </a:extLst>
          </p:cNvPr>
          <p:cNvSpPr txBox="1"/>
          <p:nvPr/>
        </p:nvSpPr>
        <p:spPr>
          <a:xfrm>
            <a:off x="726281" y="4111190"/>
            <a:ext cx="10732294" cy="873133"/>
          </a:xfrm>
          <a:prstGeom prst="rect">
            <a:avLst/>
          </a:prstGeom>
        </p:spPr>
        <p:txBody>
          <a:bodyPr vert="horz" wrap="square" lIns="0" tIns="16329" rIns="0" bIns="0" rtlCol="0">
            <a:spAutoFit/>
          </a:bodyPr>
          <a:lstStyle/>
          <a:p>
            <a:pPr marL="16328" marR="0" lvl="0" indent="0" algn="l" defTabSz="1175644" rtl="0" eaLnBrk="1" fontAlgn="auto" latinLnBrk="0" hangingPunct="1">
              <a:lnSpc>
                <a:spcPct val="100000"/>
              </a:lnSpc>
              <a:spcBef>
                <a:spcPts val="129"/>
              </a:spcBef>
              <a:spcAft>
                <a:spcPts val="0"/>
              </a:spcAft>
              <a:buClrTx/>
              <a:buSzTx/>
              <a:buFontTx/>
              <a:buNone/>
              <a:tabLst/>
              <a:defRPr/>
            </a:pPr>
            <a:r>
              <a:rPr kumimoji="0" lang="en-GB" sz="1800" b="1" i="0" u="none" strike="noStrike" kern="0" cap="none" spc="0" normalizeH="0" baseline="0" noProof="0" dirty="0">
                <a:ln>
                  <a:noFill/>
                </a:ln>
                <a:solidFill>
                  <a:sysClr val="windowText" lastClr="000000"/>
                </a:solidFill>
                <a:effectLst/>
                <a:uLnTx/>
                <a:uFillTx/>
                <a:latin typeface="Arial" panose="020B0604020202020204" pitchFamily="34" charset="0"/>
                <a:ea typeface="+mn-ea"/>
                <a:cs typeface="Arial" panose="020B0604020202020204" pitchFamily="34" charset="0"/>
                <a:sym typeface="Helvetica Neue"/>
              </a:rPr>
              <a:t>Lien vers le code de référence : </a:t>
            </a:r>
          </a:p>
          <a:p>
            <a:pPr marL="16328" marR="0" lvl="0" indent="0" algn="l" defTabSz="1175644" rtl="0" eaLnBrk="1" fontAlgn="auto" latinLnBrk="0" hangingPunct="1">
              <a:lnSpc>
                <a:spcPct val="100000"/>
              </a:lnSpc>
              <a:spcBef>
                <a:spcPts val="129"/>
              </a:spcBef>
              <a:spcAft>
                <a:spcPts val="0"/>
              </a:spcAft>
              <a:buClrTx/>
              <a:buSzTx/>
              <a:buFontTx/>
              <a:buNone/>
              <a:tabLst/>
              <a:defRPr/>
            </a:pPr>
            <a:r>
              <a:rPr kumimoji="0" lang="en-GB" sz="1800" b="0" i="1" u="none" strike="noStrike" kern="0" cap="none" spc="0" normalizeH="0" baseline="0" noProof="0" dirty="0">
                <a:ln>
                  <a:noFill/>
                </a:ln>
                <a:solidFill>
                  <a:sysClr val="windowText" lastClr="000000"/>
                </a:solidFill>
                <a:effectLst/>
                <a:uLnTx/>
                <a:uFillTx/>
                <a:latin typeface="Arial" panose="020B0604020202020204" pitchFamily="34" charset="0"/>
                <a:ea typeface="+mn-ea"/>
                <a:cs typeface="Arial" panose="020B0604020202020204" pitchFamily="34" charset="0"/>
                <a:sym typeface="Helvetica Neue"/>
              </a:rPr>
              <a:t>https://colab.research.google.com/drive/1U60jRK-qo80PrgTgSZ_7hHXrEUkAvyu4</a:t>
            </a:r>
          </a:p>
          <a:p>
            <a:pPr marL="16328" marR="0" lvl="0" indent="0" algn="l" defTabSz="1175644" rtl="0" eaLnBrk="1" fontAlgn="auto" latinLnBrk="0" hangingPunct="1">
              <a:lnSpc>
                <a:spcPct val="100000"/>
              </a:lnSpc>
              <a:spcBef>
                <a:spcPts val="129"/>
              </a:spcBef>
              <a:spcAft>
                <a:spcPts val="0"/>
              </a:spcAft>
              <a:buClrTx/>
              <a:buSzTx/>
              <a:buFontTx/>
              <a:buNone/>
              <a:tabLst/>
              <a:defRPr/>
            </a:pPr>
            <a:endParaRPr kumimoji="0" lang="en-GB" sz="1800" b="0" i="1" u="none" strike="noStrike" kern="0" cap="none" spc="0" normalizeH="0" baseline="0" noProof="0" dirty="0">
              <a:ln>
                <a:noFill/>
              </a:ln>
              <a:solidFill>
                <a:sysClr val="windowText" lastClr="000000"/>
              </a:solidFill>
              <a:effectLst/>
              <a:uLnTx/>
              <a:uFillTx/>
              <a:latin typeface="Arial" panose="020B0604020202020204" pitchFamily="34" charset="0"/>
              <a:ea typeface="+mn-ea"/>
              <a:cs typeface="Arial" panose="020B0604020202020204" pitchFamily="34" charset="0"/>
              <a:sym typeface="Helvetica Neue"/>
            </a:endParaRPr>
          </a:p>
        </p:txBody>
      </p:sp>
      <p:sp>
        <p:nvSpPr>
          <p:cNvPr id="4" name="object 3">
            <a:extLst>
              <a:ext uri="{FF2B5EF4-FFF2-40B4-BE49-F238E27FC236}">
                <a16:creationId xmlns:a16="http://schemas.microsoft.com/office/drawing/2014/main" id="{3F2758A4-3291-4CF6-C85A-C6377B5BA41C}"/>
              </a:ext>
            </a:extLst>
          </p:cNvPr>
          <p:cNvSpPr txBox="1"/>
          <p:nvPr/>
        </p:nvSpPr>
        <p:spPr>
          <a:xfrm>
            <a:off x="736995" y="5183302"/>
            <a:ext cx="10732294" cy="937253"/>
          </a:xfrm>
          <a:prstGeom prst="rect">
            <a:avLst/>
          </a:prstGeom>
        </p:spPr>
        <p:txBody>
          <a:bodyPr vert="horz" wrap="square" lIns="0" tIns="16329" rIns="0" bIns="0" rtlCol="0">
            <a:spAutoFit/>
          </a:bodyPr>
          <a:lstStyle/>
          <a:p>
            <a:pPr marR="0" lvl="0" algn="l" defTabSz="914400" rtl="0" eaLnBrk="1" fontAlgn="auto" latinLnBrk="0" hangingPunct="1">
              <a:lnSpc>
                <a:spcPct val="100000"/>
              </a:lnSpc>
              <a:spcBef>
                <a:spcPts val="0"/>
              </a:spcBef>
              <a:spcAft>
                <a:spcPts val="600"/>
              </a:spcAft>
              <a:buClrTx/>
              <a:buSzTx/>
              <a:tabLst>
                <a:tab pos="361950" algn="l"/>
              </a:tabLst>
              <a:defRPr/>
            </a:pPr>
            <a:r>
              <a:rPr kumimoji="0" lang="en-GB" sz="1800" b="1"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ea typeface="+mn-ea"/>
                <a:cs typeface="Arial" panose="020B0604020202020204" pitchFamily="34" charset="0"/>
                <a:sym typeface="Helvetica Neue"/>
              </a:rPr>
              <a:t>Enregistrez votre fichier :</a:t>
            </a:r>
            <a:r>
              <a:rPr kumimoji="0" lang="en-GB" sz="1800" b="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ea typeface="+mn-ea"/>
                <a:cs typeface="Arial" panose="020B0604020202020204" pitchFamily="34" charset="0"/>
                <a:sym typeface="Helvetica Neue"/>
              </a:rPr>
              <a:t> </a:t>
            </a:r>
            <a:br>
              <a:rPr kumimoji="0" lang="en-GB" sz="1800" b="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ea typeface="+mn-ea"/>
                <a:cs typeface="Arial" panose="020B0604020202020204" pitchFamily="34" charset="0"/>
                <a:sym typeface="Helvetica Neue"/>
              </a:rPr>
            </a:br>
            <a:r>
              <a:rPr kumimoji="0" lang="en-GB" sz="1800" b="0" i="1"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ea typeface="+mn-ea"/>
                <a:cs typeface="Arial" panose="020B0604020202020204" pitchFamily="34" charset="0"/>
                <a:sym typeface="Helvetica Neue"/>
              </a:rPr>
              <a:t>ex : Lab8_Homework_Travel Demand </a:t>
            </a:r>
            <a:r>
              <a:rPr kumimoji="0" lang="en-GB" sz="1800" b="0" i="1" u="none" strike="noStrike" kern="1200" cap="none" spc="0" normalizeH="0" baseline="0" noProof="0" dirty="0" err="1">
                <a:ln>
                  <a:noFill/>
                </a:ln>
                <a:solidFill>
                  <a:srgbClr val="000000">
                    <a:lumMod val="75000"/>
                    <a:lumOff val="25000"/>
                  </a:srgbClr>
                </a:solidFill>
                <a:effectLst/>
                <a:uLnTx/>
                <a:uFillTx/>
                <a:latin typeface="Arial" panose="020B0604020202020204" pitchFamily="34" charset="0"/>
                <a:ea typeface="+mn-ea"/>
                <a:cs typeface="Arial" panose="020B0604020202020204" pitchFamily="34" charset="0"/>
                <a:sym typeface="Helvetica Neue"/>
              </a:rPr>
              <a:t>Forecasting.ipynb</a:t>
            </a:r>
            <a:endParaRPr kumimoji="0" lang="en-GB" sz="1800" b="0" i="1"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ea typeface="+mn-ea"/>
              <a:cs typeface="Arial" panose="020B0604020202020204" pitchFamily="34" charset="0"/>
              <a:sym typeface="Helvetica Neue"/>
            </a:endParaRPr>
          </a:p>
          <a:p>
            <a:pPr marL="16328" marR="0" lvl="0" indent="0" algn="l" defTabSz="1175644" rtl="0" eaLnBrk="1" fontAlgn="auto" latinLnBrk="0" hangingPunct="1">
              <a:lnSpc>
                <a:spcPct val="100000"/>
              </a:lnSpc>
              <a:spcBef>
                <a:spcPts val="129"/>
              </a:spcBef>
              <a:spcAft>
                <a:spcPts val="0"/>
              </a:spcAft>
              <a:buClrTx/>
              <a:buSzTx/>
              <a:buFontTx/>
              <a:buNone/>
              <a:tabLst/>
              <a:defRPr/>
            </a:pPr>
            <a:endParaRPr kumimoji="0" lang="en-GB" sz="1800" b="0" i="1" u="none" strike="noStrike" kern="0" cap="none" spc="0" normalizeH="0" baseline="0" noProof="0" dirty="0">
              <a:ln>
                <a:noFill/>
              </a:ln>
              <a:solidFill>
                <a:sysClr val="windowText" lastClr="000000"/>
              </a:solidFill>
              <a:effectLst/>
              <a:uLnTx/>
              <a:uFillTx/>
              <a:latin typeface="Arial" panose="020B0604020202020204" pitchFamily="34" charset="0"/>
              <a:ea typeface="+mn-ea"/>
              <a:cs typeface="Arial" panose="020B0604020202020204" pitchFamily="34" charset="0"/>
              <a:sym typeface="Helvetica Neue"/>
            </a:endParaRPr>
          </a:p>
        </p:txBody>
      </p:sp>
      <p:sp>
        <p:nvSpPr>
          <p:cNvPr id="8" name="object 2">
            <a:extLst>
              <a:ext uri="{FF2B5EF4-FFF2-40B4-BE49-F238E27FC236}">
                <a16:creationId xmlns:a16="http://schemas.microsoft.com/office/drawing/2014/main" id="{73C95951-7575-2396-6470-A3D6FA8D62E8}"/>
              </a:ext>
            </a:extLst>
          </p:cNvPr>
          <p:cNvSpPr txBox="1">
            <a:spLocks/>
          </p:cNvSpPr>
          <p:nvPr/>
        </p:nvSpPr>
        <p:spPr>
          <a:xfrm>
            <a:off x="726470" y="427119"/>
            <a:ext cx="6436330" cy="385820"/>
          </a:xfrm>
          <a:prstGeom prst="rect">
            <a:avLst/>
          </a:prstGeom>
          <a:solidFill>
            <a:srgbClr val="FD001F"/>
          </a:solidFill>
        </p:spPr>
        <p:txBody>
          <a:bodyPr vert="horz" wrap="square" lIns="0" tIns="16329" rIns="0" bIns="0" rtlCol="0">
            <a:spAutoFit/>
          </a:bodyPr>
          <a:lstStyle>
            <a:lvl1pPr>
              <a:defRPr sz="1800" b="0" i="1">
                <a:solidFill>
                  <a:srgbClr val="FD001F"/>
                </a:solidFill>
                <a:latin typeface="Calibri"/>
                <a:ea typeface="+mj-ea"/>
                <a:cs typeface="Calibri"/>
              </a:defRPr>
            </a:lvl1pPr>
          </a:lstStyle>
          <a:p>
            <a:pPr marL="22043" defTabSz="914400" hangingPunct="1">
              <a:lnSpc>
                <a:spcPct val="100000"/>
              </a:lnSpc>
              <a:spcBef>
                <a:spcPts val="129"/>
              </a:spcBef>
            </a:pPr>
            <a:r>
              <a:rPr lang="en-US" sz="2400" b="1" dirty="0">
                <a:solidFill>
                  <a:schemeClr val="bg1"/>
                </a:solidFill>
              </a:rPr>
              <a:t>6. Devoirs : Prévision de la demande de transport </a:t>
            </a:r>
          </a:p>
        </p:txBody>
      </p:sp>
    </p:spTree>
    <p:extLst>
      <p:ext uri="{BB962C8B-B14F-4D97-AF65-F5344CB8AC3E}">
        <p14:creationId xmlns:p14="http://schemas.microsoft.com/office/powerpoint/2010/main" val="1354771037"/>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680DA5-1475-A00F-E881-A5382698B69E}"/>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4CE90472-32C4-6CC7-09E7-FBD9D7DC3BDE}"/>
              </a:ext>
            </a:extLst>
          </p:cNvPr>
          <p:cNvSpPr txBox="1"/>
          <p:nvPr/>
        </p:nvSpPr>
        <p:spPr>
          <a:xfrm>
            <a:off x="733424" y="1025080"/>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 </a:t>
            </a:r>
          </a:p>
        </p:txBody>
      </p:sp>
      <p:sp>
        <p:nvSpPr>
          <p:cNvPr id="5" name="object 3">
            <a:extLst>
              <a:ext uri="{FF2B5EF4-FFF2-40B4-BE49-F238E27FC236}">
                <a16:creationId xmlns:a16="http://schemas.microsoft.com/office/drawing/2014/main" id="{37CA69D7-1748-9D9C-02FF-24BA25FB3E60}"/>
              </a:ext>
            </a:extLst>
          </p:cNvPr>
          <p:cNvSpPr txBox="1"/>
          <p:nvPr/>
        </p:nvSpPr>
        <p:spPr>
          <a:xfrm>
            <a:off x="740566" y="1424136"/>
            <a:ext cx="10725152" cy="293487"/>
          </a:xfrm>
          <a:prstGeom prst="rect">
            <a:avLst/>
          </a:prstGeom>
        </p:spPr>
        <p:txBody>
          <a:bodyPr vert="horz" wrap="square" lIns="0" tIns="16329" rIns="0" bIns="0" rtlCol="0">
            <a:spAutoFit/>
          </a:bodyPr>
          <a:lstStyle/>
          <a:p>
            <a:pPr marR="0" lvl="0" algn="l" defTabSz="914400" rtl="0" eaLnBrk="1" fontAlgn="auto" latinLnBrk="0" hangingPunct="1">
              <a:lnSpc>
                <a:spcPct val="100000"/>
              </a:lnSpc>
              <a:spcBef>
                <a:spcPts val="0"/>
              </a:spcBef>
              <a:spcAft>
                <a:spcPts val="0"/>
              </a:spcAft>
              <a:buClrTx/>
              <a:buSzTx/>
              <a:defRPr/>
            </a:pPr>
            <a:r>
              <a:rPr kumimoji="0" lang="en-GB" sz="1800" b="0" i="0" u="none" strike="noStrike" kern="1200" cap="none" spc="0" normalizeH="0" baseline="0" noProof="0" dirty="0">
                <a:ln>
                  <a:noFill/>
                </a:ln>
                <a:solidFill>
                  <a:srgbClr val="000000">
                    <a:lumMod val="75000"/>
                    <a:lumOff val="25000"/>
                  </a:srgbClr>
                </a:solidFill>
                <a:effectLst/>
                <a:uLnTx/>
                <a:uFillTx/>
                <a:latin typeface="Work Sans"/>
                <a:ea typeface="+mn-ea"/>
                <a:cs typeface="+mn-cs"/>
              </a:rPr>
              <a:t> </a:t>
            </a:r>
          </a:p>
        </p:txBody>
      </p:sp>
      <p:sp>
        <p:nvSpPr>
          <p:cNvPr id="70" name="object 3">
            <a:extLst>
              <a:ext uri="{FF2B5EF4-FFF2-40B4-BE49-F238E27FC236}">
                <a16:creationId xmlns:a16="http://schemas.microsoft.com/office/drawing/2014/main" id="{6B63591C-59B9-79CF-4076-FBCD91B6478C}"/>
              </a:ext>
            </a:extLst>
          </p:cNvPr>
          <p:cNvSpPr txBox="1"/>
          <p:nvPr/>
        </p:nvSpPr>
        <p:spPr>
          <a:xfrm>
            <a:off x="733424" y="860958"/>
            <a:ext cx="10725152" cy="380480"/>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defRPr/>
            </a:pPr>
            <a:r>
              <a:rPr lang="en-GB" sz="2000" b="1" dirty="0">
                <a:solidFill>
                  <a:sysClr val="windowText" lastClr="000000"/>
                </a:solidFill>
                <a:latin typeface="Arial"/>
                <a:cs typeface="Arial"/>
              </a:rPr>
              <a:t>6.2 Devoirs : ensemble de données</a:t>
            </a:r>
          </a:p>
        </p:txBody>
      </p:sp>
      <p:sp>
        <p:nvSpPr>
          <p:cNvPr id="8" name="object 2">
            <a:extLst>
              <a:ext uri="{FF2B5EF4-FFF2-40B4-BE49-F238E27FC236}">
                <a16:creationId xmlns:a16="http://schemas.microsoft.com/office/drawing/2014/main" id="{DA8762BE-9B13-A442-5607-876CCC6F9C67}"/>
              </a:ext>
            </a:extLst>
          </p:cNvPr>
          <p:cNvSpPr txBox="1">
            <a:spLocks/>
          </p:cNvSpPr>
          <p:nvPr/>
        </p:nvSpPr>
        <p:spPr>
          <a:xfrm>
            <a:off x="726470" y="427119"/>
            <a:ext cx="6377715" cy="385820"/>
          </a:xfrm>
          <a:prstGeom prst="rect">
            <a:avLst/>
          </a:prstGeom>
          <a:solidFill>
            <a:srgbClr val="FD001F"/>
          </a:solidFill>
        </p:spPr>
        <p:txBody>
          <a:bodyPr vert="horz" wrap="square" lIns="0" tIns="16329" rIns="0" bIns="0" rtlCol="0">
            <a:spAutoFit/>
          </a:bodyPr>
          <a:lstStyle>
            <a:lvl1pPr>
              <a:defRPr sz="1800" b="0" i="1">
                <a:solidFill>
                  <a:srgbClr val="FD001F"/>
                </a:solidFill>
                <a:latin typeface="Calibri"/>
                <a:ea typeface="+mj-ea"/>
                <a:cs typeface="Calibri"/>
              </a:defRPr>
            </a:lvl1pPr>
          </a:lstStyle>
          <a:p>
            <a:pPr marL="22043" defTabSz="914400" hangingPunct="1">
              <a:lnSpc>
                <a:spcPct val="100000"/>
              </a:lnSpc>
              <a:spcBef>
                <a:spcPts val="129"/>
              </a:spcBef>
            </a:pPr>
            <a:r>
              <a:rPr lang="en-US" sz="2400" b="1" dirty="0">
                <a:solidFill>
                  <a:schemeClr val="bg1"/>
                </a:solidFill>
              </a:rPr>
              <a:t>6. Devoirs : prévision de la demande de transport </a:t>
            </a:r>
          </a:p>
        </p:txBody>
      </p:sp>
      <p:sp>
        <p:nvSpPr>
          <p:cNvPr id="2" name="object 3">
            <a:extLst>
              <a:ext uri="{FF2B5EF4-FFF2-40B4-BE49-F238E27FC236}">
                <a16:creationId xmlns:a16="http://schemas.microsoft.com/office/drawing/2014/main" id="{C7AA9B84-E946-0DC7-3D3D-5B60889C5748}"/>
              </a:ext>
            </a:extLst>
          </p:cNvPr>
          <p:cNvSpPr txBox="1"/>
          <p:nvPr/>
        </p:nvSpPr>
        <p:spPr>
          <a:xfrm>
            <a:off x="733424" y="1350685"/>
            <a:ext cx="10725152" cy="847485"/>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dirty="0">
                <a:solidFill>
                  <a:schemeClr val="tx1"/>
                </a:solidFill>
                <a:latin typeface="Arial"/>
                <a:cs typeface="Arial"/>
              </a:rPr>
              <a:t>Pour cette activité, nous utilisons les enregistrements des trajets effectués par les taxis jaunes de la NYC TLC, fournis au format Apache Parquet. L'ensemble de données complet de la TLC pèse 29,58 Go et contient des millions d'enregistrements de trajets effectués sur plusieurs années. Afin de garantir un traitement rapide et gérable dans Colab, nous n'utilisons que le dernier fichier mensuel (octobre 2022).</a:t>
            </a:r>
          </a:p>
        </p:txBody>
      </p:sp>
      <p:sp>
        <p:nvSpPr>
          <p:cNvPr id="4" name="object 3">
            <a:extLst>
              <a:ext uri="{FF2B5EF4-FFF2-40B4-BE49-F238E27FC236}">
                <a16:creationId xmlns:a16="http://schemas.microsoft.com/office/drawing/2014/main" id="{402B5D62-14E0-33C8-3F49-78B7A771A557}"/>
              </a:ext>
            </a:extLst>
          </p:cNvPr>
          <p:cNvSpPr txBox="1"/>
          <p:nvPr/>
        </p:nvSpPr>
        <p:spPr>
          <a:xfrm>
            <a:off x="747708" y="2959111"/>
            <a:ext cx="10725152" cy="2873681"/>
          </a:xfrm>
          <a:prstGeom prst="rect">
            <a:avLst/>
          </a:prstGeom>
        </p:spPr>
        <p:txBody>
          <a:bodyPr vert="horz" wrap="square" lIns="0" tIns="16329" rIns="0" bIns="0" rtlCol="0">
            <a:spAutoFit/>
          </a:bodyPr>
          <a:lstStyle/>
          <a:p>
            <a:pPr lvl="0" defTabSz="914400" hangingPunct="1">
              <a:lnSpc>
                <a:spcPct val="150000"/>
              </a:lnSpc>
              <a:spcBef>
                <a:spcPts val="0"/>
              </a:spcBef>
              <a:tabLst>
                <a:tab pos="361950" algn="l"/>
              </a:tabLst>
              <a:defRPr/>
            </a:pPr>
            <a:r>
              <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Les enregistrements des trajets effectués par les taxis jaunes comprennent des informations détaillées sur chaque trajet, telles que :</a:t>
            </a:r>
          </a:p>
          <a:p>
            <a:pPr marL="276225" lvl="0" defTabSz="914400" hangingPunct="1">
              <a:lnSpc>
                <a:spcPct val="150000"/>
              </a:lnSpc>
              <a:spcBef>
                <a:spcPts val="0"/>
              </a:spcBef>
              <a:tabLst>
                <a:tab pos="361950" algn="l"/>
              </a:tabLst>
              <a:defRPr/>
            </a:pPr>
            <a:r>
              <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 Horaires de prise en charge et de dépose</a:t>
            </a:r>
          </a:p>
          <a:p>
            <a:pPr marL="276225" lvl="0" defTabSz="914400" hangingPunct="1">
              <a:lnSpc>
                <a:spcPct val="150000"/>
              </a:lnSpc>
              <a:spcBef>
                <a:spcPts val="0"/>
              </a:spcBef>
              <a:tabLst>
                <a:tab pos="361950" algn="l"/>
              </a:tabLst>
              <a:defRPr/>
            </a:pPr>
            <a:r>
              <a:rPr lang="en-GB" sz="1800" kern="1200" dirty="0">
                <a:solidFill>
                  <a:srgbClr val="000000">
                    <a:lumMod val="75000"/>
                    <a:lumOff val="25000"/>
                  </a:srgbClr>
                </a:solidFill>
                <a:latin typeface="Arial" panose="020B0604020202020204" pitchFamily="34" charset="0"/>
                <a:cs typeface="Arial" panose="020B0604020202020204" pitchFamily="34" charset="0"/>
              </a:rPr>
              <a:t>✅ </a:t>
            </a:r>
            <a:r>
              <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Les emplacements des zones TLC </a:t>
            </a:r>
            <a:r>
              <a:rPr lang="en-GB" sz="1800" kern="1200" dirty="0">
                <a:solidFill>
                  <a:srgbClr val="000000">
                    <a:lumMod val="75000"/>
                    <a:lumOff val="25000"/>
                  </a:srgbClr>
                </a:solidFill>
                <a:latin typeface="Arial" panose="020B0604020202020204" pitchFamily="34" charset="0"/>
                <a:cs typeface="Arial" panose="020B0604020202020204" pitchFamily="34" charset="0"/>
              </a:rPr>
              <a:t>de prise en charge </a:t>
            </a:r>
            <a:r>
              <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et de dépose</a:t>
            </a:r>
          </a:p>
          <a:p>
            <a:pPr marL="276225" lvl="0" defTabSz="914400" hangingPunct="1">
              <a:lnSpc>
                <a:spcPct val="150000"/>
              </a:lnSpc>
              <a:spcBef>
                <a:spcPts val="0"/>
              </a:spcBef>
              <a:tabLst>
                <a:tab pos="361950" algn="l"/>
              </a:tabLst>
              <a:defRPr/>
            </a:pPr>
            <a:r>
              <a:rPr lang="en-GB" sz="1800" kern="1200" dirty="0">
                <a:solidFill>
                  <a:srgbClr val="000000">
                    <a:lumMod val="75000"/>
                    <a:lumOff val="25000"/>
                  </a:srgbClr>
                </a:solidFill>
                <a:latin typeface="Arial" panose="020B0604020202020204" pitchFamily="34" charset="0"/>
                <a:cs typeface="Arial" panose="020B0604020202020204" pitchFamily="34" charset="0"/>
              </a:rPr>
              <a:t>✅ </a:t>
            </a:r>
            <a:r>
              <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La distance</a:t>
            </a:r>
            <a:r>
              <a:rPr lang="en-GB" sz="1800" kern="1200" dirty="0">
                <a:solidFill>
                  <a:srgbClr val="000000">
                    <a:lumMod val="75000"/>
                    <a:lumOff val="25000"/>
                  </a:srgbClr>
                </a:solidFill>
                <a:latin typeface="Arial" panose="020B0604020202020204" pitchFamily="34" charset="0"/>
                <a:cs typeface="Arial" panose="020B0604020202020204" pitchFamily="34" charset="0"/>
              </a:rPr>
              <a:t> parcourue</a:t>
            </a:r>
          </a:p>
          <a:p>
            <a:pPr marL="276225" lvl="0" defTabSz="914400" hangingPunct="1">
              <a:lnSpc>
                <a:spcPct val="150000"/>
              </a:lnSpc>
              <a:spcBef>
                <a:spcPts val="0"/>
              </a:spcBef>
              <a:tabLst>
                <a:tab pos="361950" algn="l"/>
              </a:tabLst>
              <a:defRPr/>
            </a:pPr>
            <a:r>
              <a:rPr lang="en-GB" sz="1800" kern="1200" dirty="0">
                <a:solidFill>
                  <a:srgbClr val="000000">
                    <a:lumMod val="75000"/>
                    <a:lumOff val="25000"/>
                  </a:srgbClr>
                </a:solidFill>
                <a:latin typeface="Arial" panose="020B0604020202020204" pitchFamily="34" charset="0"/>
                <a:cs typeface="Arial" panose="020B0604020202020204" pitchFamily="34" charset="0"/>
              </a:rPr>
              <a:t>✅ </a:t>
            </a:r>
            <a:r>
              <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Détails</a:t>
            </a:r>
            <a:r>
              <a:rPr lang="en-GB" sz="1800" kern="1200" dirty="0">
                <a:solidFill>
                  <a:srgbClr val="000000">
                    <a:lumMod val="75000"/>
                    <a:lumOff val="25000"/>
                  </a:srgbClr>
                </a:solidFill>
                <a:latin typeface="Arial" panose="020B0604020202020204" pitchFamily="34" charset="0"/>
                <a:cs typeface="Arial" panose="020B0604020202020204" pitchFamily="34" charset="0"/>
              </a:rPr>
              <a:t> du tarif </a:t>
            </a:r>
            <a:r>
              <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(montant du tarif, péages, suppléments)</a:t>
            </a:r>
          </a:p>
          <a:p>
            <a:pPr marL="276225" lvl="0" defTabSz="914400" hangingPunct="1">
              <a:lnSpc>
                <a:spcPct val="150000"/>
              </a:lnSpc>
              <a:spcBef>
                <a:spcPts val="0"/>
              </a:spcBef>
              <a:tabLst>
                <a:tab pos="361950" algn="l"/>
              </a:tabLst>
              <a:defRPr/>
            </a:pPr>
            <a:r>
              <a:rPr lang="en-GB" sz="1800" kern="1200" dirty="0">
                <a:solidFill>
                  <a:srgbClr val="000000">
                    <a:lumMod val="75000"/>
                    <a:lumOff val="25000"/>
                  </a:srgbClr>
                </a:solidFill>
                <a:latin typeface="Arial" panose="020B0604020202020204" pitchFamily="34" charset="0"/>
                <a:cs typeface="Arial" panose="020B0604020202020204" pitchFamily="34" charset="0"/>
              </a:rPr>
              <a:t>✅ </a:t>
            </a:r>
            <a:r>
              <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Type</a:t>
            </a:r>
            <a:r>
              <a:rPr lang="en-GB" sz="1800" kern="1200" dirty="0">
                <a:solidFill>
                  <a:srgbClr val="000000">
                    <a:lumMod val="75000"/>
                    <a:lumOff val="25000"/>
                  </a:srgbClr>
                </a:solidFill>
                <a:latin typeface="Arial" panose="020B0604020202020204" pitchFamily="34" charset="0"/>
                <a:cs typeface="Arial" panose="020B0604020202020204" pitchFamily="34" charset="0"/>
              </a:rPr>
              <a:t> de tarif </a:t>
            </a:r>
            <a:r>
              <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et type de paiement</a:t>
            </a:r>
          </a:p>
          <a:p>
            <a:pPr marL="276225" lvl="0" defTabSz="914400" hangingPunct="1">
              <a:lnSpc>
                <a:spcPct val="150000"/>
              </a:lnSpc>
              <a:spcBef>
                <a:spcPts val="0"/>
              </a:spcBef>
              <a:tabLst>
                <a:tab pos="361950" algn="l"/>
              </a:tabLst>
              <a:defRPr/>
            </a:pPr>
            <a:r>
              <a:rPr lang="en-GB" sz="1800" kern="1200" dirty="0">
                <a:solidFill>
                  <a:srgbClr val="000000">
                    <a:lumMod val="75000"/>
                    <a:lumOff val="25000"/>
                  </a:srgbClr>
                </a:solidFill>
                <a:latin typeface="Arial" panose="020B0604020202020204" pitchFamily="34" charset="0"/>
                <a:cs typeface="Arial" panose="020B0604020202020204" pitchFamily="34" charset="0"/>
              </a:rPr>
              <a:t>✅ </a:t>
            </a:r>
            <a:r>
              <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Nombre</a:t>
            </a:r>
            <a:r>
              <a:rPr lang="en-GB" sz="1800" kern="1200" dirty="0">
                <a:solidFill>
                  <a:srgbClr val="000000">
                    <a:lumMod val="75000"/>
                    <a:lumOff val="25000"/>
                  </a:srgbClr>
                </a:solidFill>
                <a:latin typeface="Arial" panose="020B0604020202020204" pitchFamily="34" charset="0"/>
                <a:cs typeface="Arial" panose="020B0604020202020204" pitchFamily="34" charset="0"/>
              </a:rPr>
              <a:t> de passagers </a:t>
            </a:r>
            <a:r>
              <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déclaré par les chauffeurs</a:t>
            </a:r>
          </a:p>
        </p:txBody>
      </p:sp>
      <p:sp>
        <p:nvSpPr>
          <p:cNvPr id="6" name="object 3">
            <a:extLst>
              <a:ext uri="{FF2B5EF4-FFF2-40B4-BE49-F238E27FC236}">
                <a16:creationId xmlns:a16="http://schemas.microsoft.com/office/drawing/2014/main" id="{2BB08C3E-55CE-BED5-0271-25F62DBD05C9}"/>
              </a:ext>
            </a:extLst>
          </p:cNvPr>
          <p:cNvSpPr txBox="1"/>
          <p:nvPr/>
        </p:nvSpPr>
        <p:spPr>
          <a:xfrm>
            <a:off x="747708" y="2572573"/>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À propos de l'ensemble de données :</a:t>
            </a:r>
          </a:p>
        </p:txBody>
      </p:sp>
    </p:spTree>
    <p:extLst>
      <p:ext uri="{BB962C8B-B14F-4D97-AF65-F5344CB8AC3E}">
        <p14:creationId xmlns:p14="http://schemas.microsoft.com/office/powerpoint/2010/main" val="191438203"/>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86350D-71B5-953E-4CDE-4A558A9C94D1}"/>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340A769C-B4EF-A2CA-570E-5C31CFB45AD1}"/>
              </a:ext>
            </a:extLst>
          </p:cNvPr>
          <p:cNvSpPr txBox="1"/>
          <p:nvPr/>
        </p:nvSpPr>
        <p:spPr>
          <a:xfrm>
            <a:off x="733424" y="1025080"/>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 </a:t>
            </a:r>
          </a:p>
        </p:txBody>
      </p:sp>
      <p:sp>
        <p:nvSpPr>
          <p:cNvPr id="5" name="object 3">
            <a:extLst>
              <a:ext uri="{FF2B5EF4-FFF2-40B4-BE49-F238E27FC236}">
                <a16:creationId xmlns:a16="http://schemas.microsoft.com/office/drawing/2014/main" id="{8A335FD1-F5E2-60A7-7701-3A55EE13B8F9}"/>
              </a:ext>
            </a:extLst>
          </p:cNvPr>
          <p:cNvSpPr txBox="1"/>
          <p:nvPr/>
        </p:nvSpPr>
        <p:spPr>
          <a:xfrm>
            <a:off x="740566" y="1424136"/>
            <a:ext cx="10725152" cy="293487"/>
          </a:xfrm>
          <a:prstGeom prst="rect">
            <a:avLst/>
          </a:prstGeom>
        </p:spPr>
        <p:txBody>
          <a:bodyPr vert="horz" wrap="square" lIns="0" tIns="16329" rIns="0" bIns="0" rtlCol="0">
            <a:spAutoFit/>
          </a:bodyPr>
          <a:lstStyle/>
          <a:p>
            <a:pPr marR="0" lvl="0" algn="l" defTabSz="914400" rtl="0" eaLnBrk="1" fontAlgn="auto" latinLnBrk="0" hangingPunct="1">
              <a:lnSpc>
                <a:spcPct val="100000"/>
              </a:lnSpc>
              <a:spcBef>
                <a:spcPts val="0"/>
              </a:spcBef>
              <a:spcAft>
                <a:spcPts val="0"/>
              </a:spcAft>
              <a:buClrTx/>
              <a:buSzTx/>
              <a:defRPr/>
            </a:pPr>
            <a:r>
              <a:rPr kumimoji="0" lang="en-GB" sz="1800" b="0" i="0" u="none" strike="noStrike" kern="1200" cap="none" spc="0" normalizeH="0" baseline="0" noProof="0" dirty="0">
                <a:ln>
                  <a:noFill/>
                </a:ln>
                <a:solidFill>
                  <a:srgbClr val="000000">
                    <a:lumMod val="75000"/>
                    <a:lumOff val="25000"/>
                  </a:srgbClr>
                </a:solidFill>
                <a:effectLst/>
                <a:uLnTx/>
                <a:uFillTx/>
                <a:latin typeface="Work Sans"/>
                <a:ea typeface="+mn-ea"/>
                <a:cs typeface="+mn-cs"/>
              </a:rPr>
              <a:t> </a:t>
            </a:r>
          </a:p>
        </p:txBody>
      </p:sp>
      <p:sp>
        <p:nvSpPr>
          <p:cNvPr id="70" name="object 3">
            <a:extLst>
              <a:ext uri="{FF2B5EF4-FFF2-40B4-BE49-F238E27FC236}">
                <a16:creationId xmlns:a16="http://schemas.microsoft.com/office/drawing/2014/main" id="{0973EF21-4A0E-F0D1-6678-8B63375967FD}"/>
              </a:ext>
            </a:extLst>
          </p:cNvPr>
          <p:cNvSpPr txBox="1"/>
          <p:nvPr/>
        </p:nvSpPr>
        <p:spPr>
          <a:xfrm>
            <a:off x="733424" y="1025080"/>
            <a:ext cx="10725152" cy="380480"/>
          </a:xfrm>
          <a:prstGeom prst="rect">
            <a:avLst/>
          </a:prstGeom>
          <a:noFill/>
        </p:spPr>
        <p:txBody>
          <a:bodyPr vert="horz" wrap="square" lIns="0" tIns="36000" rIns="0" bIns="36000" rtlCol="0">
            <a:spAutoFit/>
          </a:bodyPr>
          <a:lstStyle/>
          <a:p>
            <a:pPr marL="16328" defTabSz="1175644" hangingPunct="1">
              <a:lnSpc>
                <a:spcPct val="100000"/>
              </a:lnSpc>
              <a:spcBef>
                <a:spcPts val="129"/>
              </a:spcBef>
              <a:defRPr/>
            </a:pPr>
            <a:r>
              <a:rPr lang="en-GB" sz="2000" b="1" dirty="0">
                <a:solidFill>
                  <a:sysClr val="windowText" lastClr="000000"/>
                </a:solidFill>
                <a:latin typeface="Arial"/>
                <a:cs typeface="Arial"/>
              </a:rPr>
              <a:t>Informations sur l'ensemble de données :</a:t>
            </a:r>
          </a:p>
        </p:txBody>
      </p:sp>
      <p:sp>
        <p:nvSpPr>
          <p:cNvPr id="8" name="object 2">
            <a:extLst>
              <a:ext uri="{FF2B5EF4-FFF2-40B4-BE49-F238E27FC236}">
                <a16:creationId xmlns:a16="http://schemas.microsoft.com/office/drawing/2014/main" id="{41FFDBF4-7B9B-0C82-0DB6-C183F68BC398}"/>
              </a:ext>
            </a:extLst>
          </p:cNvPr>
          <p:cNvSpPr txBox="1">
            <a:spLocks/>
          </p:cNvSpPr>
          <p:nvPr/>
        </p:nvSpPr>
        <p:spPr>
          <a:xfrm>
            <a:off x="726470" y="427119"/>
            <a:ext cx="6448053" cy="385820"/>
          </a:xfrm>
          <a:prstGeom prst="rect">
            <a:avLst/>
          </a:prstGeom>
          <a:solidFill>
            <a:srgbClr val="FD001F"/>
          </a:solidFill>
        </p:spPr>
        <p:txBody>
          <a:bodyPr vert="horz" wrap="square" lIns="0" tIns="16329" rIns="0" bIns="0" rtlCol="0">
            <a:spAutoFit/>
          </a:bodyPr>
          <a:lstStyle>
            <a:lvl1pPr>
              <a:defRPr sz="1800" b="0" i="1">
                <a:solidFill>
                  <a:srgbClr val="FD001F"/>
                </a:solidFill>
                <a:latin typeface="Calibri"/>
                <a:ea typeface="+mj-ea"/>
                <a:cs typeface="Calibri"/>
              </a:defRPr>
            </a:lvl1pPr>
          </a:lstStyle>
          <a:p>
            <a:pPr marL="22043" defTabSz="914400" hangingPunct="1">
              <a:lnSpc>
                <a:spcPct val="100000"/>
              </a:lnSpc>
              <a:spcBef>
                <a:spcPts val="129"/>
              </a:spcBef>
            </a:pPr>
            <a:r>
              <a:rPr lang="en-US" sz="2400" b="1" dirty="0">
                <a:solidFill>
                  <a:schemeClr val="bg1"/>
                </a:solidFill>
              </a:rPr>
              <a:t>6. Devoirs : Prévision de la demande de transport </a:t>
            </a:r>
          </a:p>
        </p:txBody>
      </p:sp>
      <p:sp>
        <p:nvSpPr>
          <p:cNvPr id="4" name="object 3">
            <a:extLst>
              <a:ext uri="{FF2B5EF4-FFF2-40B4-BE49-F238E27FC236}">
                <a16:creationId xmlns:a16="http://schemas.microsoft.com/office/drawing/2014/main" id="{153BC292-42E6-9026-AE9E-D2ED417C5B93}"/>
              </a:ext>
            </a:extLst>
          </p:cNvPr>
          <p:cNvSpPr txBox="1"/>
          <p:nvPr/>
        </p:nvSpPr>
        <p:spPr>
          <a:xfrm>
            <a:off x="740566" y="1511129"/>
            <a:ext cx="10725152" cy="3289179"/>
          </a:xfrm>
          <a:prstGeom prst="rect">
            <a:avLst/>
          </a:prstGeom>
        </p:spPr>
        <p:txBody>
          <a:bodyPr vert="horz" wrap="square" lIns="0" tIns="16329" rIns="0" bIns="0" rtlCol="0">
            <a:spAutoFit/>
          </a:bodyPr>
          <a:lstStyle/>
          <a:p>
            <a:pPr marL="276225" lvl="0" defTabSz="914400" hangingPunct="1">
              <a:lnSpc>
                <a:spcPct val="150000"/>
              </a:lnSpc>
              <a:spcBef>
                <a:spcPts val="0"/>
              </a:spcBef>
              <a:tabLst>
                <a:tab pos="361950" algn="l"/>
              </a:tabLst>
              <a:defRPr/>
            </a:pPr>
            <a:r>
              <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 </a:t>
            </a:r>
            <a:r>
              <a:rPr kumimoji="0" lang="en-GB" sz="1800" b="1"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Titre de l'ensemble de données : </a:t>
            </a:r>
            <a:r>
              <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Données sur les trajets enregistrés par TLC Yellow Taxi</a:t>
            </a:r>
            <a:endParaRPr lang="en-GB" sz="1800" kern="1200" dirty="0">
              <a:solidFill>
                <a:srgbClr val="000000">
                  <a:lumMod val="75000"/>
                  <a:lumOff val="25000"/>
                </a:srgbClr>
              </a:solidFill>
              <a:latin typeface="Arial" panose="020B0604020202020204" pitchFamily="34" charset="0"/>
              <a:cs typeface="Arial" panose="020B0604020202020204" pitchFamily="34" charset="0"/>
            </a:endParaRPr>
          </a:p>
          <a:p>
            <a:pPr marL="276225" lvl="0" defTabSz="914400" hangingPunct="1">
              <a:lnSpc>
                <a:spcPct val="150000"/>
              </a:lnSpc>
              <a:spcBef>
                <a:spcPts val="0"/>
              </a:spcBef>
              <a:tabLst>
                <a:tab pos="361950" algn="l"/>
              </a:tabLst>
              <a:defRPr/>
            </a:pPr>
            <a:r>
              <a:rPr lang="en-GB" sz="1800" kern="1200" dirty="0">
                <a:solidFill>
                  <a:srgbClr val="000000">
                    <a:lumMod val="75000"/>
                    <a:lumOff val="25000"/>
                  </a:srgbClr>
                </a:solidFill>
                <a:latin typeface="Arial" panose="020B0604020202020204" pitchFamily="34" charset="0"/>
                <a:cs typeface="Arial" panose="020B0604020202020204" pitchFamily="34" charset="0"/>
              </a:rPr>
              <a:t>✅ </a:t>
            </a:r>
            <a:r>
              <a:rPr lang="en-GB" sz="1800" b="1" kern="1200" dirty="0">
                <a:solidFill>
                  <a:srgbClr val="000000">
                    <a:lumMod val="75000"/>
                    <a:lumOff val="25000"/>
                  </a:srgbClr>
                </a:solidFill>
                <a:latin typeface="Arial" panose="020B0604020202020204" pitchFamily="34" charset="0"/>
                <a:cs typeface="Arial" panose="020B0604020202020204" pitchFamily="34" charset="0"/>
              </a:rPr>
              <a:t>Source : </a:t>
            </a:r>
            <a:r>
              <a:rPr lang="en-GB" sz="1800" kern="1200" dirty="0">
                <a:solidFill>
                  <a:srgbClr val="000000">
                    <a:lumMod val="75000"/>
                    <a:lumOff val="25000"/>
                  </a:srgbClr>
                </a:solidFill>
                <a:latin typeface="Arial" panose="020B0604020202020204" pitchFamily="34" charset="0"/>
                <a:cs typeface="Arial" panose="020B0604020202020204" pitchFamily="34" charset="0"/>
              </a:rPr>
              <a:t>Kaggle</a:t>
            </a:r>
            <a:endPar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endParaRPr>
          </a:p>
          <a:p>
            <a:pPr marL="276225" lvl="0" defTabSz="914400" hangingPunct="1">
              <a:lnSpc>
                <a:spcPct val="150000"/>
              </a:lnSpc>
              <a:spcBef>
                <a:spcPts val="0"/>
              </a:spcBef>
              <a:tabLst>
                <a:tab pos="361950" algn="l"/>
              </a:tabLst>
              <a:defRPr/>
            </a:pPr>
            <a:r>
              <a:rPr lang="en-GB" sz="1800" kern="1200" dirty="0">
                <a:solidFill>
                  <a:srgbClr val="000000">
                    <a:lumMod val="75000"/>
                    <a:lumOff val="25000"/>
                  </a:srgbClr>
                </a:solidFill>
                <a:latin typeface="Arial" panose="020B0604020202020204" pitchFamily="34" charset="0"/>
                <a:cs typeface="Arial" panose="020B0604020202020204" pitchFamily="34" charset="0"/>
              </a:rPr>
              <a:t>✅ </a:t>
            </a:r>
            <a:r>
              <a:rPr kumimoji="0" lang="en-GB" sz="1800" b="1"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Lien :</a:t>
            </a:r>
            <a:r>
              <a:rPr kumimoji="0" lang="en-GB" sz="1800" i="1"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 https://www.kaggle.com/datasets/marcbrandner/tlc-trip-record-data-yellow-taxi</a:t>
            </a:r>
          </a:p>
          <a:p>
            <a:pPr marL="276225" lvl="0" defTabSz="914400" hangingPunct="1">
              <a:lnSpc>
                <a:spcPct val="150000"/>
              </a:lnSpc>
              <a:spcBef>
                <a:spcPts val="0"/>
              </a:spcBef>
              <a:tabLst>
                <a:tab pos="361950" algn="l"/>
              </a:tabLst>
              <a:defRPr/>
            </a:pPr>
            <a:r>
              <a:rPr lang="en-GB" sz="1800" kern="1200" dirty="0">
                <a:solidFill>
                  <a:srgbClr val="000000">
                    <a:lumMod val="75000"/>
                    <a:lumOff val="25000"/>
                  </a:srgbClr>
                </a:solidFill>
                <a:latin typeface="Arial" panose="020B0604020202020204" pitchFamily="34" charset="0"/>
                <a:cs typeface="Arial" panose="020B0604020202020204" pitchFamily="34" charset="0"/>
              </a:rPr>
              <a:t>✅ </a:t>
            </a:r>
            <a:r>
              <a:rPr kumimoji="0" lang="en-GB" sz="1800" b="1"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Nom de la base de données CSV : </a:t>
            </a:r>
            <a:r>
              <a:rPr kumimoji="0" lang="en-GB" sz="1800" i="1"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yellow_tripdata_2022-10.parquet</a:t>
            </a:r>
          </a:p>
          <a:p>
            <a:pPr marL="276225" lvl="0" defTabSz="914400" hangingPunct="1">
              <a:lnSpc>
                <a:spcPct val="150000"/>
              </a:lnSpc>
              <a:spcBef>
                <a:spcPts val="0"/>
              </a:spcBef>
              <a:tabLst>
                <a:tab pos="361950" algn="l"/>
              </a:tabLst>
              <a:defRPr/>
            </a:pPr>
            <a:r>
              <a:rPr lang="en-GB" sz="1800" kern="1200" dirty="0">
                <a:solidFill>
                  <a:srgbClr val="000000">
                    <a:lumMod val="75000"/>
                    <a:lumOff val="25000"/>
                  </a:srgbClr>
                </a:solidFill>
                <a:latin typeface="Arial" panose="020B0604020202020204" pitchFamily="34" charset="0"/>
                <a:cs typeface="Arial" panose="020B0604020202020204" pitchFamily="34" charset="0"/>
              </a:rPr>
              <a:t>✅ </a:t>
            </a:r>
            <a:r>
              <a:rPr lang="en-GB" sz="1800" b="1" kern="1200" dirty="0">
                <a:solidFill>
                  <a:srgbClr val="000000">
                    <a:lumMod val="75000"/>
                    <a:lumOff val="25000"/>
                  </a:srgbClr>
                </a:solidFill>
                <a:latin typeface="Arial" panose="020B0604020202020204" pitchFamily="34" charset="0"/>
                <a:cs typeface="Arial" panose="020B0604020202020204" pitchFamily="34" charset="0"/>
              </a:rPr>
              <a:t>Taille du fichier :</a:t>
            </a:r>
            <a:r>
              <a:rPr lang="en-GB" sz="1800" kern="1200" dirty="0">
                <a:solidFill>
                  <a:srgbClr val="000000">
                    <a:lumMod val="75000"/>
                    <a:lumOff val="25000"/>
                  </a:srgbClr>
                </a:solidFill>
                <a:latin typeface="Arial" panose="020B0604020202020204" pitchFamily="34" charset="0"/>
                <a:cs typeface="Arial" panose="020B0604020202020204" pitchFamily="34" charset="0"/>
              </a:rPr>
              <a:t> 55,7 Mo (extrait d'un seul mois)</a:t>
            </a:r>
          </a:p>
          <a:p>
            <a:pPr marL="276225" lvl="0" defTabSz="914400" hangingPunct="1">
              <a:lnSpc>
                <a:spcPct val="150000"/>
              </a:lnSpc>
              <a:spcBef>
                <a:spcPts val="0"/>
              </a:spcBef>
              <a:tabLst>
                <a:tab pos="361950" algn="l"/>
              </a:tabLst>
              <a:defRPr/>
            </a:pPr>
            <a:r>
              <a:rPr lang="en-GB" sz="1800" kern="1200" dirty="0">
                <a:solidFill>
                  <a:srgbClr val="000000">
                    <a:lumMod val="75000"/>
                    <a:lumOff val="25000"/>
                  </a:srgbClr>
                </a:solidFill>
                <a:latin typeface="Arial" panose="020B0604020202020204" pitchFamily="34" charset="0"/>
                <a:cs typeface="Arial" panose="020B0604020202020204" pitchFamily="34" charset="0"/>
              </a:rPr>
              <a:t>✅ </a:t>
            </a:r>
            <a:r>
              <a:rPr lang="en-GB" sz="1800" b="1" kern="1200" dirty="0">
                <a:solidFill>
                  <a:srgbClr val="000000">
                    <a:lumMod val="75000"/>
                    <a:lumOff val="25000"/>
                  </a:srgbClr>
                </a:solidFill>
                <a:latin typeface="Arial" panose="020B0604020202020204" pitchFamily="34" charset="0"/>
                <a:cs typeface="Arial" panose="020B0604020202020204" pitchFamily="34" charset="0"/>
              </a:rPr>
              <a:t>Format : </a:t>
            </a:r>
            <a:r>
              <a:rPr lang="en-GB" sz="1800" kern="1200" dirty="0">
                <a:solidFill>
                  <a:srgbClr val="000000">
                    <a:lumMod val="75000"/>
                    <a:lumOff val="25000"/>
                  </a:srgbClr>
                </a:solidFill>
                <a:latin typeface="Arial" panose="020B0604020202020204" pitchFamily="34" charset="0"/>
                <a:cs typeface="Arial" panose="020B0604020202020204" pitchFamily="34" charset="0"/>
              </a:rPr>
              <a:t>Apache Parquet (efficace, compressé, chargement rapide)</a:t>
            </a:r>
          </a:p>
          <a:p>
            <a:pPr marL="276225" lvl="0" defTabSz="914400" hangingPunct="1">
              <a:lnSpc>
                <a:spcPct val="150000"/>
              </a:lnSpc>
              <a:spcBef>
                <a:spcPts val="0"/>
              </a:spcBef>
              <a:tabLst>
                <a:tab pos="361950" algn="l"/>
              </a:tabLst>
              <a:defRPr/>
            </a:pPr>
            <a:r>
              <a:rPr lang="en-GB" sz="1800" b="1" kern="1200" dirty="0">
                <a:solidFill>
                  <a:srgbClr val="000000">
                    <a:lumMod val="75000"/>
                    <a:lumOff val="25000"/>
                  </a:srgbClr>
                </a:solidFill>
                <a:latin typeface="Arial" panose="020B0604020202020204" pitchFamily="34" charset="0"/>
                <a:cs typeface="Arial" panose="020B0604020202020204" pitchFamily="34" charset="0"/>
              </a:rPr>
              <a:t>✅ </a:t>
            </a:r>
            <a:r>
              <a:rPr kumimoji="0" lang="en-GB" sz="1800" b="1"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Contient : </a:t>
            </a:r>
            <a:r>
              <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heure de prise en charge, heure </a:t>
            </a:r>
            <a:r>
              <a:rPr kumimoji="0" lang="en-GB" sz="1800" i="0" u="none" strike="noStrike" kern="1200" cap="none" spc="0" normalizeH="0" baseline="0" noProof="0" dirty="0" err="1">
                <a:ln>
                  <a:noFill/>
                </a:ln>
                <a:solidFill>
                  <a:srgbClr val="000000">
                    <a:lumMod val="75000"/>
                    <a:lumOff val="25000"/>
                  </a:srgbClr>
                </a:solidFill>
                <a:effectLst/>
                <a:uLnTx/>
                <a:uFillTx/>
                <a:latin typeface="Arial" panose="020B0604020202020204" pitchFamily="34" charset="0"/>
                <a:cs typeface="Arial" panose="020B0604020202020204" pitchFamily="34" charset="0"/>
              </a:rPr>
              <a:t>de dépose</a:t>
            </a:r>
            <a:r>
              <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 zones, distance, tarif, passagers</a:t>
            </a:r>
          </a:p>
          <a:p>
            <a:pPr marL="276225" lvl="0" defTabSz="914400" hangingPunct="1">
              <a:lnSpc>
                <a:spcPct val="150000"/>
              </a:lnSpc>
              <a:spcBef>
                <a:spcPts val="0"/>
              </a:spcBef>
              <a:tabLst>
                <a:tab pos="361950" algn="l"/>
              </a:tabLst>
              <a:defRPr/>
            </a:pPr>
            <a:r>
              <a:rPr lang="en-GB" sz="1800" kern="1200" dirty="0">
                <a:solidFill>
                  <a:srgbClr val="000000">
                    <a:lumMod val="75000"/>
                    <a:lumOff val="25000"/>
                  </a:srgbClr>
                </a:solidFill>
                <a:latin typeface="Arial" panose="020B0604020202020204" pitchFamily="34" charset="0"/>
                <a:cs typeface="Arial" panose="020B0604020202020204" pitchFamily="34" charset="0"/>
              </a:rPr>
              <a:t>✅ </a:t>
            </a:r>
            <a:r>
              <a:rPr kumimoji="0" lang="en-GB" sz="1800" b="1"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Nombre total d'enregistrements : </a:t>
            </a:r>
            <a:r>
              <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environ 5,5 millions</a:t>
            </a:r>
          </a:p>
        </p:txBody>
      </p:sp>
    </p:spTree>
    <p:extLst>
      <p:ext uri="{BB962C8B-B14F-4D97-AF65-F5344CB8AC3E}">
        <p14:creationId xmlns:p14="http://schemas.microsoft.com/office/powerpoint/2010/main" val="2726132350"/>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397C0E-773C-E2E2-4B04-FE31A146A071}"/>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AD48FCD5-9B99-1FE3-92A5-73CCC6A78951}"/>
              </a:ext>
            </a:extLst>
          </p:cNvPr>
          <p:cNvSpPr txBox="1"/>
          <p:nvPr/>
        </p:nvSpPr>
        <p:spPr>
          <a:xfrm>
            <a:off x="733424" y="1025080"/>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 </a:t>
            </a:r>
          </a:p>
        </p:txBody>
      </p:sp>
      <p:sp>
        <p:nvSpPr>
          <p:cNvPr id="5" name="object 3">
            <a:extLst>
              <a:ext uri="{FF2B5EF4-FFF2-40B4-BE49-F238E27FC236}">
                <a16:creationId xmlns:a16="http://schemas.microsoft.com/office/drawing/2014/main" id="{62CE8117-93B0-BA26-B103-3334169D8ED9}"/>
              </a:ext>
            </a:extLst>
          </p:cNvPr>
          <p:cNvSpPr txBox="1"/>
          <p:nvPr/>
        </p:nvSpPr>
        <p:spPr>
          <a:xfrm>
            <a:off x="740566" y="1424136"/>
            <a:ext cx="10725152" cy="293487"/>
          </a:xfrm>
          <a:prstGeom prst="rect">
            <a:avLst/>
          </a:prstGeom>
        </p:spPr>
        <p:txBody>
          <a:bodyPr vert="horz" wrap="square" lIns="0" tIns="16329" rIns="0" bIns="0" rtlCol="0">
            <a:spAutoFit/>
          </a:bodyPr>
          <a:lstStyle/>
          <a:p>
            <a:pPr marR="0" lvl="0" algn="l" defTabSz="914400" rtl="0" eaLnBrk="1" fontAlgn="auto" latinLnBrk="0" hangingPunct="1">
              <a:lnSpc>
                <a:spcPct val="100000"/>
              </a:lnSpc>
              <a:spcBef>
                <a:spcPts val="0"/>
              </a:spcBef>
              <a:spcAft>
                <a:spcPts val="0"/>
              </a:spcAft>
              <a:buClrTx/>
              <a:buSzTx/>
              <a:defRPr/>
            </a:pPr>
            <a:r>
              <a:rPr kumimoji="0" lang="en-GB" sz="1800" b="0" i="0" u="none" strike="noStrike" kern="1200" cap="none" spc="0" normalizeH="0" baseline="0" noProof="0" dirty="0">
                <a:ln>
                  <a:noFill/>
                </a:ln>
                <a:solidFill>
                  <a:srgbClr val="000000">
                    <a:lumMod val="75000"/>
                    <a:lumOff val="25000"/>
                  </a:srgbClr>
                </a:solidFill>
                <a:effectLst/>
                <a:uLnTx/>
                <a:uFillTx/>
                <a:latin typeface="Work Sans"/>
                <a:ea typeface="+mn-ea"/>
                <a:cs typeface="+mn-cs"/>
              </a:rPr>
              <a:t> </a:t>
            </a:r>
          </a:p>
        </p:txBody>
      </p:sp>
      <p:sp>
        <p:nvSpPr>
          <p:cNvPr id="70" name="object 3">
            <a:extLst>
              <a:ext uri="{FF2B5EF4-FFF2-40B4-BE49-F238E27FC236}">
                <a16:creationId xmlns:a16="http://schemas.microsoft.com/office/drawing/2014/main" id="{B15C270F-101E-6AF5-3F27-87E4F77EF745}"/>
              </a:ext>
            </a:extLst>
          </p:cNvPr>
          <p:cNvSpPr txBox="1"/>
          <p:nvPr/>
        </p:nvSpPr>
        <p:spPr>
          <a:xfrm>
            <a:off x="733424" y="1025080"/>
            <a:ext cx="10725152" cy="380480"/>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defRPr/>
            </a:pPr>
            <a:r>
              <a:rPr lang="en-GB" sz="2000" b="1" dirty="0">
                <a:solidFill>
                  <a:sysClr val="windowText" lastClr="000000"/>
                </a:solidFill>
                <a:latin typeface="Arial"/>
                <a:cs typeface="Arial"/>
              </a:rPr>
              <a:t>6.3 Devoirs : instructions pour les tâches</a:t>
            </a:r>
          </a:p>
        </p:txBody>
      </p:sp>
      <p:sp>
        <p:nvSpPr>
          <p:cNvPr id="71" name="object 3">
            <a:extLst>
              <a:ext uri="{FF2B5EF4-FFF2-40B4-BE49-F238E27FC236}">
                <a16:creationId xmlns:a16="http://schemas.microsoft.com/office/drawing/2014/main" id="{3337FCDA-E2FD-8D42-4758-E6548DED44F0}"/>
              </a:ext>
            </a:extLst>
          </p:cNvPr>
          <p:cNvSpPr txBox="1"/>
          <p:nvPr/>
        </p:nvSpPr>
        <p:spPr>
          <a:xfrm>
            <a:off x="747708" y="1510545"/>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dirty="0">
                <a:solidFill>
                  <a:schemeClr val="tx1"/>
                </a:solidFill>
                <a:latin typeface="Arial"/>
                <a:cs typeface="Arial"/>
              </a:rPr>
              <a:t>Suivez ces étapes à l'aide de Python (de préférence dans Google Colab) :</a:t>
            </a:r>
          </a:p>
        </p:txBody>
      </p:sp>
      <p:sp>
        <p:nvSpPr>
          <p:cNvPr id="8" name="object 2">
            <a:extLst>
              <a:ext uri="{FF2B5EF4-FFF2-40B4-BE49-F238E27FC236}">
                <a16:creationId xmlns:a16="http://schemas.microsoft.com/office/drawing/2014/main" id="{0318319F-2F7A-70BB-AE22-4B2DE51CD60E}"/>
              </a:ext>
            </a:extLst>
          </p:cNvPr>
          <p:cNvSpPr txBox="1">
            <a:spLocks/>
          </p:cNvSpPr>
          <p:nvPr/>
        </p:nvSpPr>
        <p:spPr>
          <a:xfrm>
            <a:off x="726470" y="427119"/>
            <a:ext cx="6448053" cy="385820"/>
          </a:xfrm>
          <a:prstGeom prst="rect">
            <a:avLst/>
          </a:prstGeom>
          <a:solidFill>
            <a:srgbClr val="FD001F"/>
          </a:solidFill>
        </p:spPr>
        <p:txBody>
          <a:bodyPr vert="horz" wrap="square" lIns="0" tIns="16329" rIns="0" bIns="0" rtlCol="0">
            <a:spAutoFit/>
          </a:bodyPr>
          <a:lstStyle>
            <a:lvl1pPr>
              <a:defRPr sz="1800" b="0" i="1">
                <a:solidFill>
                  <a:srgbClr val="FD001F"/>
                </a:solidFill>
                <a:latin typeface="Calibri"/>
                <a:ea typeface="+mj-ea"/>
                <a:cs typeface="Calibri"/>
              </a:defRPr>
            </a:lvl1pPr>
          </a:lstStyle>
          <a:p>
            <a:pPr marL="22043" defTabSz="914400" hangingPunct="1">
              <a:lnSpc>
                <a:spcPct val="100000"/>
              </a:lnSpc>
              <a:spcBef>
                <a:spcPts val="129"/>
              </a:spcBef>
            </a:pPr>
            <a:r>
              <a:rPr lang="en-US" sz="2400" b="1" dirty="0">
                <a:solidFill>
                  <a:schemeClr val="bg1"/>
                </a:solidFill>
              </a:rPr>
              <a:t>6. Devoirs : prévision de la demande de transport </a:t>
            </a:r>
          </a:p>
        </p:txBody>
      </p:sp>
      <p:sp>
        <p:nvSpPr>
          <p:cNvPr id="9" name="object 3">
            <a:extLst>
              <a:ext uri="{FF2B5EF4-FFF2-40B4-BE49-F238E27FC236}">
                <a16:creationId xmlns:a16="http://schemas.microsoft.com/office/drawing/2014/main" id="{5239435E-F1E7-A337-B21F-C2CD73B7E747}"/>
              </a:ext>
            </a:extLst>
          </p:cNvPr>
          <p:cNvSpPr txBox="1"/>
          <p:nvPr/>
        </p:nvSpPr>
        <p:spPr>
          <a:xfrm>
            <a:off x="726469" y="1925089"/>
            <a:ext cx="10725152" cy="4120176"/>
          </a:xfrm>
          <a:prstGeom prst="rect">
            <a:avLst/>
          </a:prstGeom>
        </p:spPr>
        <p:txBody>
          <a:bodyPr vert="horz" wrap="square" lIns="0" tIns="16329" rIns="0" bIns="0" rtlCol="0">
            <a:spAutoFit/>
          </a:bodyPr>
          <a:lstStyle/>
          <a:p>
            <a:pPr marL="276225" lvl="0" defTabSz="914400" hangingPunct="1">
              <a:lnSpc>
                <a:spcPct val="150000"/>
              </a:lnSpc>
              <a:spcBef>
                <a:spcPts val="0"/>
              </a:spcBef>
              <a:tabLst>
                <a:tab pos="361950" algn="l"/>
              </a:tabLst>
              <a:defRPr/>
            </a:pPr>
            <a:r>
              <a:rPr lang="en-GB" sz="1600" b="1" kern="1200" dirty="0">
                <a:solidFill>
                  <a:srgbClr val="000000">
                    <a:lumMod val="75000"/>
                    <a:lumOff val="25000"/>
                  </a:srgbClr>
                </a:solidFill>
                <a:latin typeface="Arial" panose="020B0604020202020204" pitchFamily="34" charset="0"/>
                <a:cs typeface="Arial" panose="020B0604020202020204" pitchFamily="34" charset="0"/>
              </a:rPr>
              <a:t>Étape 1 : </a:t>
            </a:r>
            <a:r>
              <a:rPr lang="en-GB" sz="1600" kern="1200" dirty="0">
                <a:solidFill>
                  <a:srgbClr val="000000">
                    <a:lumMod val="75000"/>
                    <a:lumOff val="25000"/>
                  </a:srgbClr>
                </a:solidFill>
                <a:latin typeface="Arial" panose="020B0604020202020204" pitchFamily="34" charset="0"/>
                <a:cs typeface="Arial" panose="020B0604020202020204" pitchFamily="34" charset="0"/>
              </a:rPr>
              <a:t>Téléchargez le notebook Python </a:t>
            </a:r>
            <a:r>
              <a:rPr lang="en-GB" sz="1600" kern="1200" dirty="0" err="1">
                <a:solidFill>
                  <a:srgbClr val="000000">
                    <a:lumMod val="75000"/>
                    <a:lumOff val="25000"/>
                  </a:srgbClr>
                </a:solidFill>
                <a:latin typeface="Arial" panose="020B0604020202020204" pitchFamily="34" charset="0"/>
                <a:cs typeface="Arial" panose="020B0604020202020204" pitchFamily="34" charset="0"/>
              </a:rPr>
              <a:t>de modélisation de scénarios</a:t>
            </a:r>
            <a:r>
              <a:rPr lang="en-GB" sz="1600" kern="1200" dirty="0">
                <a:solidFill>
                  <a:srgbClr val="000000">
                    <a:lumMod val="75000"/>
                    <a:lumOff val="25000"/>
                  </a:srgbClr>
                </a:solidFill>
                <a:latin typeface="Arial" panose="020B0604020202020204" pitchFamily="34" charset="0"/>
                <a:cs typeface="Arial" panose="020B0604020202020204" pitchFamily="34" charset="0"/>
              </a:rPr>
              <a:t> fourni.</a:t>
            </a:r>
          </a:p>
          <a:p>
            <a:pPr marL="276225" defTabSz="914400" hangingPunct="1">
              <a:lnSpc>
                <a:spcPct val="150000"/>
              </a:lnSpc>
              <a:spcBef>
                <a:spcPts val="0"/>
              </a:spcBef>
              <a:tabLst>
                <a:tab pos="361950" algn="l"/>
              </a:tabLst>
              <a:defRPr/>
            </a:pPr>
            <a:r>
              <a:rPr lang="en-GB" sz="1600" b="1" kern="1200" dirty="0">
                <a:solidFill>
                  <a:srgbClr val="000000">
                    <a:lumMod val="75000"/>
                    <a:lumOff val="25000"/>
                  </a:srgbClr>
                </a:solidFill>
                <a:latin typeface="Arial" panose="020B0604020202020204" pitchFamily="34" charset="0"/>
                <a:cs typeface="Arial" panose="020B0604020202020204" pitchFamily="34" charset="0"/>
              </a:rPr>
              <a:t>Étape 2 : </a:t>
            </a:r>
            <a:r>
              <a:rPr lang="en-GB" sz="1600" kern="1200" dirty="0">
                <a:solidFill>
                  <a:srgbClr val="000000">
                    <a:lumMod val="75000"/>
                    <a:lumOff val="25000"/>
                  </a:srgbClr>
                </a:solidFill>
                <a:latin typeface="Arial" panose="020B0604020202020204" pitchFamily="34" charset="0"/>
                <a:cs typeface="Arial" panose="020B0604020202020204" pitchFamily="34" charset="0"/>
              </a:rPr>
              <a:t>Téléchargez-le sur Google Colab.</a:t>
            </a:r>
            <a:endParaRPr lang="en-GB" sz="1600" b="1" kern="1200" dirty="0">
              <a:solidFill>
                <a:srgbClr val="000000">
                  <a:lumMod val="75000"/>
                  <a:lumOff val="25000"/>
                </a:srgbClr>
              </a:solidFill>
              <a:latin typeface="Arial" panose="020B0604020202020204" pitchFamily="34" charset="0"/>
              <a:cs typeface="Arial" panose="020B0604020202020204" pitchFamily="34" charset="0"/>
            </a:endParaRPr>
          </a:p>
          <a:p>
            <a:pPr marL="276225" lvl="0" defTabSz="914400" hangingPunct="1">
              <a:lnSpc>
                <a:spcPct val="150000"/>
              </a:lnSpc>
              <a:spcBef>
                <a:spcPts val="0"/>
              </a:spcBef>
              <a:tabLst>
                <a:tab pos="361950" algn="l"/>
              </a:tabLst>
              <a:defRPr/>
            </a:pPr>
            <a:r>
              <a:rPr lang="en-GB" sz="1600" b="1" kern="1200" dirty="0">
                <a:solidFill>
                  <a:srgbClr val="000000">
                    <a:lumMod val="75000"/>
                    <a:lumOff val="25000"/>
                  </a:srgbClr>
                </a:solidFill>
                <a:latin typeface="Arial" panose="020B0604020202020204" pitchFamily="34" charset="0"/>
                <a:cs typeface="Arial" panose="020B0604020202020204" pitchFamily="34" charset="0"/>
              </a:rPr>
              <a:t>Étape 3 : </a:t>
            </a:r>
            <a:r>
              <a:rPr lang="en-GB" sz="1600" kern="1200" dirty="0">
                <a:solidFill>
                  <a:srgbClr val="000000">
                    <a:lumMod val="75000"/>
                    <a:lumOff val="25000"/>
                  </a:srgbClr>
                </a:solidFill>
                <a:latin typeface="Arial" panose="020B0604020202020204" pitchFamily="34" charset="0"/>
                <a:cs typeface="Arial" panose="020B0604020202020204" pitchFamily="34" charset="0"/>
              </a:rPr>
              <a:t>importez les bibliothèques Python nécessaires.</a:t>
            </a:r>
          </a:p>
          <a:p>
            <a:pPr marL="276225" defTabSz="914400" hangingPunct="1">
              <a:lnSpc>
                <a:spcPct val="150000"/>
              </a:lnSpc>
              <a:spcBef>
                <a:spcPts val="0"/>
              </a:spcBef>
              <a:tabLst>
                <a:tab pos="361950" algn="l"/>
              </a:tabLst>
              <a:defRPr/>
            </a:pPr>
            <a:r>
              <a:rPr lang="en-GB" sz="1600" b="1" kern="1200" dirty="0">
                <a:solidFill>
                  <a:srgbClr val="000000">
                    <a:lumMod val="75000"/>
                    <a:lumOff val="25000"/>
                  </a:srgbClr>
                </a:solidFill>
                <a:latin typeface="Arial" panose="020B0604020202020204" pitchFamily="34" charset="0"/>
                <a:cs typeface="Arial" panose="020B0604020202020204" pitchFamily="34" charset="0"/>
              </a:rPr>
              <a:t>Étape 4 : </a:t>
            </a:r>
            <a:r>
              <a:rPr lang="en-GB" sz="1600" kern="1200" dirty="0">
                <a:solidFill>
                  <a:srgbClr val="000000">
                    <a:lumMod val="75000"/>
                    <a:lumOff val="25000"/>
                  </a:srgbClr>
                </a:solidFill>
                <a:latin typeface="Arial" panose="020B0604020202020204" pitchFamily="34" charset="0"/>
                <a:cs typeface="Arial" panose="020B0604020202020204" pitchFamily="34" charset="0"/>
              </a:rPr>
              <a:t>Chargez et nettoyez les données de l'ensemble de données sur les déplacements (format Parquet).</a:t>
            </a:r>
          </a:p>
          <a:p>
            <a:pPr marL="276225" lvl="0" defTabSz="914400" hangingPunct="1">
              <a:lnSpc>
                <a:spcPct val="150000"/>
              </a:lnSpc>
              <a:spcBef>
                <a:spcPts val="0"/>
              </a:spcBef>
              <a:tabLst>
                <a:tab pos="361950" algn="l"/>
              </a:tabLst>
              <a:defRPr/>
            </a:pPr>
            <a:r>
              <a:rPr lang="en-GB" sz="1600" b="1" kern="1200" dirty="0">
                <a:solidFill>
                  <a:srgbClr val="000000">
                    <a:lumMod val="75000"/>
                    <a:lumOff val="25000"/>
                  </a:srgbClr>
                </a:solidFill>
                <a:latin typeface="Arial" panose="020B0604020202020204" pitchFamily="34" charset="0"/>
                <a:cs typeface="Arial" panose="020B0604020202020204" pitchFamily="34" charset="0"/>
              </a:rPr>
              <a:t>Étape 5 : </a:t>
            </a:r>
            <a:r>
              <a:rPr lang="en-GB" sz="1600" kern="1200" dirty="0">
                <a:solidFill>
                  <a:srgbClr val="000000">
                    <a:lumMod val="75000"/>
                    <a:lumOff val="25000"/>
                  </a:srgbClr>
                </a:solidFill>
                <a:latin typeface="Arial" panose="020B0604020202020204" pitchFamily="34" charset="0"/>
                <a:cs typeface="Arial" panose="020B0604020202020204" pitchFamily="34" charset="0"/>
              </a:rPr>
              <a:t>Estimation de base de la demande</a:t>
            </a:r>
          </a:p>
          <a:p>
            <a:pPr marL="1076325" lvl="0" defTabSz="914400" hangingPunct="1">
              <a:lnSpc>
                <a:spcPct val="150000"/>
              </a:lnSpc>
              <a:spcBef>
                <a:spcPts val="0"/>
              </a:spcBef>
              <a:tabLst>
                <a:tab pos="361950" algn="l"/>
              </a:tabLst>
              <a:defRPr/>
            </a:pPr>
            <a:r>
              <a:rPr lang="en-GB" sz="1600" i="1" kern="1200" dirty="0">
                <a:solidFill>
                  <a:srgbClr val="000000">
                    <a:lumMod val="75000"/>
                    <a:lumOff val="25000"/>
                  </a:srgbClr>
                </a:solidFill>
                <a:latin typeface="Arial" panose="020B0604020202020204" pitchFamily="34" charset="0"/>
                <a:cs typeface="Arial" panose="020B0604020202020204" pitchFamily="34" charset="0"/>
              </a:rPr>
              <a:t>Déplacements par heure, déplacements par jour, déplacements par zone de prise en charge</a:t>
            </a:r>
          </a:p>
          <a:p>
            <a:pPr marL="276225" lvl="0" defTabSz="914400" hangingPunct="1">
              <a:lnSpc>
                <a:spcPct val="150000"/>
              </a:lnSpc>
              <a:spcBef>
                <a:spcPts val="0"/>
              </a:spcBef>
              <a:tabLst>
                <a:tab pos="361950" algn="l"/>
              </a:tabLst>
              <a:defRPr/>
            </a:pPr>
            <a:r>
              <a:rPr lang="en-GB" sz="1600" b="1" kern="1200" dirty="0">
                <a:solidFill>
                  <a:srgbClr val="000000">
                    <a:lumMod val="75000"/>
                    <a:lumOff val="25000"/>
                  </a:srgbClr>
                </a:solidFill>
                <a:latin typeface="Arial" panose="020B0604020202020204" pitchFamily="34" charset="0"/>
                <a:cs typeface="Arial" panose="020B0604020202020204" pitchFamily="34" charset="0"/>
              </a:rPr>
              <a:t>Étape 6 : </a:t>
            </a:r>
            <a:r>
              <a:rPr lang="en-GB" sz="1600" kern="1200" dirty="0">
                <a:solidFill>
                  <a:srgbClr val="000000">
                    <a:lumMod val="75000"/>
                    <a:lumOff val="25000"/>
                  </a:srgbClr>
                </a:solidFill>
                <a:latin typeface="Arial" panose="020B0604020202020204" pitchFamily="34" charset="0"/>
                <a:cs typeface="Arial" panose="020B0604020202020204" pitchFamily="34" charset="0"/>
              </a:rPr>
              <a:t>Tableau de bord de visualisation.</a:t>
            </a:r>
          </a:p>
          <a:p>
            <a:pPr marL="1076325" lvl="0" defTabSz="914400" hangingPunct="1">
              <a:lnSpc>
                <a:spcPct val="150000"/>
              </a:lnSpc>
              <a:spcBef>
                <a:spcPts val="0"/>
              </a:spcBef>
              <a:tabLst>
                <a:tab pos="361950" algn="l"/>
              </a:tabLst>
              <a:defRPr/>
            </a:pPr>
            <a:r>
              <a:rPr lang="en-GB" sz="1600" i="1" kern="1200" dirty="0">
                <a:solidFill>
                  <a:srgbClr val="000000">
                    <a:lumMod val="75000"/>
                    <a:lumOff val="25000"/>
                  </a:srgbClr>
                </a:solidFill>
                <a:latin typeface="Arial" panose="020B0604020202020204" pitchFamily="34" charset="0"/>
                <a:cs typeface="Arial" panose="020B0604020202020204" pitchFamily="34" charset="0"/>
              </a:rPr>
              <a:t>Graphique linéaire (demande quotidienne), graphique à barres (principales zones de prise en charge), carte thermique (tendances horaires)</a:t>
            </a:r>
          </a:p>
          <a:p>
            <a:pPr marL="1076325" indent="-800100" defTabSz="914400" hangingPunct="1">
              <a:lnSpc>
                <a:spcPct val="150000"/>
              </a:lnSpc>
              <a:spcBef>
                <a:spcPts val="0"/>
              </a:spcBef>
              <a:tabLst>
                <a:tab pos="361950" algn="l"/>
              </a:tabLst>
              <a:defRPr/>
            </a:pPr>
            <a:r>
              <a:rPr lang="en-GB" sz="1600" b="1" kern="1200" dirty="0">
                <a:solidFill>
                  <a:srgbClr val="000000">
                    <a:lumMod val="75000"/>
                    <a:lumOff val="25000"/>
                  </a:srgbClr>
                </a:solidFill>
                <a:latin typeface="Arial" panose="020B0604020202020204" pitchFamily="34" charset="0"/>
                <a:cs typeface="Arial" panose="020B0604020202020204" pitchFamily="34" charset="0"/>
              </a:rPr>
              <a:t>Étape 7 : </a:t>
            </a:r>
            <a:r>
              <a:rPr lang="en-GB" sz="1600" kern="1200" dirty="0">
                <a:solidFill>
                  <a:srgbClr val="000000">
                    <a:lumMod val="75000"/>
                    <a:lumOff val="25000"/>
                  </a:srgbClr>
                </a:solidFill>
                <a:latin typeface="Arial" panose="020B0604020202020204" pitchFamily="34" charset="0"/>
                <a:cs typeface="Arial" panose="020B0604020202020204" pitchFamily="34" charset="0"/>
              </a:rPr>
              <a:t>Prévision simple de la demande - Moyenne mobile OU tendance linéaire</a:t>
            </a:r>
          </a:p>
          <a:p>
            <a:pPr marL="276225" lvl="0" defTabSz="914400" hangingPunct="1">
              <a:lnSpc>
                <a:spcPct val="150000"/>
              </a:lnSpc>
              <a:spcBef>
                <a:spcPts val="0"/>
              </a:spcBef>
              <a:tabLst>
                <a:tab pos="361950" algn="l"/>
              </a:tabLst>
              <a:defRPr/>
            </a:pPr>
            <a:r>
              <a:rPr lang="en-GB" sz="1600" b="1" kern="1200" dirty="0">
                <a:solidFill>
                  <a:srgbClr val="000000">
                    <a:lumMod val="75000"/>
                    <a:lumOff val="25000"/>
                  </a:srgbClr>
                </a:solidFill>
                <a:latin typeface="Arial" panose="020B0604020202020204" pitchFamily="34" charset="0"/>
                <a:cs typeface="Arial" panose="020B0604020202020204" pitchFamily="34" charset="0"/>
              </a:rPr>
              <a:t>Étape 8 : </a:t>
            </a:r>
            <a:r>
              <a:rPr lang="en-GB" sz="1600" kern="1200" dirty="0">
                <a:solidFill>
                  <a:srgbClr val="000000">
                    <a:lumMod val="75000"/>
                    <a:lumOff val="25000"/>
                  </a:srgbClr>
                </a:solidFill>
                <a:latin typeface="Arial" panose="020B0604020202020204" pitchFamily="34" charset="0"/>
                <a:cs typeface="Arial" panose="020B0604020202020204" pitchFamily="34" charset="0"/>
              </a:rPr>
              <a:t>Enregistrer et exporter le fichier .</a:t>
            </a:r>
            <a:r>
              <a:rPr lang="en-GB" sz="1600" kern="1200" dirty="0" err="1">
                <a:solidFill>
                  <a:srgbClr val="000000">
                    <a:lumMod val="75000"/>
                    <a:lumOff val="25000"/>
                  </a:srgbClr>
                </a:solidFill>
                <a:latin typeface="Arial" panose="020B0604020202020204" pitchFamily="34" charset="0"/>
                <a:cs typeface="Arial" panose="020B0604020202020204" pitchFamily="34" charset="0"/>
              </a:rPr>
              <a:t>ipynb </a:t>
            </a:r>
            <a:r>
              <a:rPr lang="en-GB" sz="1600" kern="1200" dirty="0">
                <a:solidFill>
                  <a:srgbClr val="000000">
                    <a:lumMod val="75000"/>
                    <a:lumOff val="25000"/>
                  </a:srgbClr>
                </a:solidFill>
                <a:latin typeface="Arial" panose="020B0604020202020204" pitchFamily="34" charset="0"/>
                <a:cs typeface="Arial" panose="020B0604020202020204" pitchFamily="34" charset="0"/>
              </a:rPr>
              <a:t>final.</a:t>
            </a:r>
            <a:endParaRPr lang="en-GB" sz="1600" i="1" kern="1200" dirty="0">
              <a:solidFill>
                <a:srgbClr val="000000">
                  <a:lumMod val="75000"/>
                  <a:lumOff val="25000"/>
                </a:srgb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179786580"/>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0BC452-0EB9-33A1-85E5-93373C59754C}"/>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AABD36C8-F27A-487D-105E-40EAAB5B8040}"/>
              </a:ext>
            </a:extLst>
          </p:cNvPr>
          <p:cNvSpPr txBox="1"/>
          <p:nvPr/>
        </p:nvSpPr>
        <p:spPr>
          <a:xfrm>
            <a:off x="733424" y="1025080"/>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 </a:t>
            </a:r>
          </a:p>
        </p:txBody>
      </p:sp>
      <p:sp>
        <p:nvSpPr>
          <p:cNvPr id="5" name="object 3">
            <a:extLst>
              <a:ext uri="{FF2B5EF4-FFF2-40B4-BE49-F238E27FC236}">
                <a16:creationId xmlns:a16="http://schemas.microsoft.com/office/drawing/2014/main" id="{C6A81E3F-F892-DBEC-49CC-BFEA4E79A7ED}"/>
              </a:ext>
            </a:extLst>
          </p:cNvPr>
          <p:cNvSpPr txBox="1"/>
          <p:nvPr/>
        </p:nvSpPr>
        <p:spPr>
          <a:xfrm>
            <a:off x="740566" y="1424136"/>
            <a:ext cx="10725152" cy="293487"/>
          </a:xfrm>
          <a:prstGeom prst="rect">
            <a:avLst/>
          </a:prstGeom>
        </p:spPr>
        <p:txBody>
          <a:bodyPr vert="horz" wrap="square" lIns="0" tIns="16329" rIns="0" bIns="0" rtlCol="0">
            <a:spAutoFit/>
          </a:bodyPr>
          <a:lstStyle/>
          <a:p>
            <a:pPr marR="0" lvl="0" algn="l" defTabSz="914400" rtl="0" eaLnBrk="1" fontAlgn="auto" latinLnBrk="0" hangingPunct="1">
              <a:lnSpc>
                <a:spcPct val="100000"/>
              </a:lnSpc>
              <a:spcBef>
                <a:spcPts val="0"/>
              </a:spcBef>
              <a:spcAft>
                <a:spcPts val="0"/>
              </a:spcAft>
              <a:buClrTx/>
              <a:buSzTx/>
              <a:defRPr/>
            </a:pPr>
            <a:r>
              <a:rPr kumimoji="0" lang="en-GB" sz="1800" b="0" i="0" u="none" strike="noStrike" kern="1200" cap="none" spc="0" normalizeH="0" baseline="0" noProof="0" dirty="0">
                <a:ln>
                  <a:noFill/>
                </a:ln>
                <a:solidFill>
                  <a:srgbClr val="000000">
                    <a:lumMod val="75000"/>
                    <a:lumOff val="25000"/>
                  </a:srgbClr>
                </a:solidFill>
                <a:effectLst/>
                <a:uLnTx/>
                <a:uFillTx/>
                <a:latin typeface="Work Sans"/>
                <a:ea typeface="+mn-ea"/>
                <a:cs typeface="+mn-cs"/>
              </a:rPr>
              <a:t> </a:t>
            </a:r>
          </a:p>
        </p:txBody>
      </p:sp>
      <p:sp>
        <p:nvSpPr>
          <p:cNvPr id="70" name="object 3">
            <a:extLst>
              <a:ext uri="{FF2B5EF4-FFF2-40B4-BE49-F238E27FC236}">
                <a16:creationId xmlns:a16="http://schemas.microsoft.com/office/drawing/2014/main" id="{810C2CFB-1BC2-629A-FFAD-D5333A2F2F86}"/>
              </a:ext>
            </a:extLst>
          </p:cNvPr>
          <p:cNvSpPr txBox="1"/>
          <p:nvPr/>
        </p:nvSpPr>
        <p:spPr>
          <a:xfrm>
            <a:off x="733424" y="907850"/>
            <a:ext cx="10725152" cy="380480"/>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defRPr/>
            </a:pPr>
            <a:r>
              <a:rPr lang="en-GB" sz="2000" b="1" dirty="0">
                <a:solidFill>
                  <a:sysClr val="windowText" lastClr="000000"/>
                </a:solidFill>
                <a:latin typeface="Arial"/>
                <a:cs typeface="Arial"/>
              </a:rPr>
              <a:t>6.4 Activité de classe 2 : Consignes de soumission</a:t>
            </a:r>
          </a:p>
        </p:txBody>
      </p:sp>
      <p:sp>
        <p:nvSpPr>
          <p:cNvPr id="71" name="object 3">
            <a:extLst>
              <a:ext uri="{FF2B5EF4-FFF2-40B4-BE49-F238E27FC236}">
                <a16:creationId xmlns:a16="http://schemas.microsoft.com/office/drawing/2014/main" id="{56B66549-C7E1-C031-C62B-A1B784C7EBB5}"/>
              </a:ext>
            </a:extLst>
          </p:cNvPr>
          <p:cNvSpPr txBox="1"/>
          <p:nvPr/>
        </p:nvSpPr>
        <p:spPr>
          <a:xfrm>
            <a:off x="747708" y="1393315"/>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dirty="0">
                <a:solidFill>
                  <a:schemeClr val="tx1"/>
                </a:solidFill>
                <a:latin typeface="Arial"/>
                <a:cs typeface="Arial"/>
              </a:rPr>
              <a:t>Soumettez l'analyse de l'ensemble de données nettoyé, les résultats visuels et les résultats des prévisions comme indiqué ci-dessous.</a:t>
            </a:r>
          </a:p>
        </p:txBody>
      </p:sp>
      <p:sp>
        <p:nvSpPr>
          <p:cNvPr id="8" name="object 2">
            <a:extLst>
              <a:ext uri="{FF2B5EF4-FFF2-40B4-BE49-F238E27FC236}">
                <a16:creationId xmlns:a16="http://schemas.microsoft.com/office/drawing/2014/main" id="{20728B66-18F2-417C-36BA-B0622DCF1699}"/>
              </a:ext>
            </a:extLst>
          </p:cNvPr>
          <p:cNvSpPr txBox="1">
            <a:spLocks/>
          </p:cNvSpPr>
          <p:nvPr/>
        </p:nvSpPr>
        <p:spPr>
          <a:xfrm>
            <a:off x="726470" y="427119"/>
            <a:ext cx="6401161" cy="385820"/>
          </a:xfrm>
          <a:prstGeom prst="rect">
            <a:avLst/>
          </a:prstGeom>
          <a:solidFill>
            <a:srgbClr val="FD001F"/>
          </a:solidFill>
        </p:spPr>
        <p:txBody>
          <a:bodyPr vert="horz" wrap="square" lIns="0" tIns="16329" rIns="0" bIns="0" rtlCol="0">
            <a:spAutoFit/>
          </a:bodyPr>
          <a:lstStyle>
            <a:lvl1pPr>
              <a:defRPr sz="1800" b="0" i="1">
                <a:solidFill>
                  <a:srgbClr val="FD001F"/>
                </a:solidFill>
                <a:latin typeface="Calibri"/>
                <a:ea typeface="+mj-ea"/>
                <a:cs typeface="Calibri"/>
              </a:defRPr>
            </a:lvl1pPr>
          </a:lstStyle>
          <a:p>
            <a:pPr marL="22043" defTabSz="914400" hangingPunct="1">
              <a:lnSpc>
                <a:spcPct val="100000"/>
              </a:lnSpc>
              <a:spcBef>
                <a:spcPts val="129"/>
              </a:spcBef>
            </a:pPr>
            <a:r>
              <a:rPr lang="en-GB" sz="2400" b="1" dirty="0">
                <a:solidFill>
                  <a:schemeClr val="bg1"/>
                </a:solidFill>
              </a:rPr>
              <a:t>6. Devoirs : prévision de la demande de transport </a:t>
            </a:r>
          </a:p>
        </p:txBody>
      </p:sp>
      <p:sp>
        <p:nvSpPr>
          <p:cNvPr id="9" name="object 3">
            <a:extLst>
              <a:ext uri="{FF2B5EF4-FFF2-40B4-BE49-F238E27FC236}">
                <a16:creationId xmlns:a16="http://schemas.microsoft.com/office/drawing/2014/main" id="{197B456D-0F40-67B1-51C2-C5B4202ADCE5}"/>
              </a:ext>
            </a:extLst>
          </p:cNvPr>
          <p:cNvSpPr txBox="1"/>
          <p:nvPr/>
        </p:nvSpPr>
        <p:spPr>
          <a:xfrm>
            <a:off x="726469" y="1925089"/>
            <a:ext cx="10725152" cy="1211687"/>
          </a:xfrm>
          <a:prstGeom prst="rect">
            <a:avLst/>
          </a:prstGeom>
        </p:spPr>
        <p:txBody>
          <a:bodyPr vert="horz" wrap="square" lIns="0" tIns="16329" rIns="0" bIns="0" rtlCol="0">
            <a:spAutoFit/>
          </a:bodyPr>
          <a:lstStyle/>
          <a:p>
            <a:pPr marL="619125" lvl="0" indent="-342900" defTabSz="914400" hangingPunct="1">
              <a:lnSpc>
                <a:spcPct val="150000"/>
              </a:lnSpc>
              <a:spcBef>
                <a:spcPts val="0"/>
              </a:spcBef>
              <a:buFont typeface="+mj-lt"/>
              <a:buAutoNum type="arabicPeriod"/>
              <a:tabLst>
                <a:tab pos="361950" algn="l"/>
              </a:tabLst>
              <a:defRPr/>
            </a:pPr>
            <a:r>
              <a:rPr lang="en-GB" sz="1800" kern="1200" dirty="0">
                <a:solidFill>
                  <a:srgbClr val="000000">
                    <a:lumMod val="75000"/>
                    <a:lumOff val="25000"/>
                  </a:srgbClr>
                </a:solidFill>
                <a:latin typeface="Arial" panose="020B0604020202020204" pitchFamily="34" charset="0"/>
                <a:cs typeface="Arial" panose="020B0604020202020204" pitchFamily="34" charset="0"/>
              </a:rPr>
              <a:t>Un bref rapport au format PDF</a:t>
            </a:r>
          </a:p>
          <a:p>
            <a:pPr marL="619125" lvl="0" indent="-342900" defTabSz="914400" hangingPunct="1">
              <a:lnSpc>
                <a:spcPct val="150000"/>
              </a:lnSpc>
              <a:spcBef>
                <a:spcPts val="0"/>
              </a:spcBef>
              <a:buFont typeface="+mj-lt"/>
              <a:buAutoNum type="arabicPeriod"/>
              <a:tabLst>
                <a:tab pos="361950" algn="l"/>
              </a:tabLst>
              <a:defRPr/>
            </a:pPr>
            <a:r>
              <a:rPr lang="en-GB" sz="1800" i="1" kern="1200" dirty="0">
                <a:solidFill>
                  <a:srgbClr val="000000">
                    <a:lumMod val="75000"/>
                    <a:lumOff val="25000"/>
                  </a:srgbClr>
                </a:solidFill>
                <a:latin typeface="Arial" panose="020B0604020202020204" pitchFamily="34" charset="0"/>
                <a:cs typeface="Arial" panose="020B0604020202020204" pitchFamily="34" charset="0"/>
              </a:rPr>
              <a:t>Graphiques au format png/jpeg</a:t>
            </a:r>
          </a:p>
          <a:p>
            <a:pPr marL="619125" lvl="0" indent="-342900" defTabSz="914400" hangingPunct="1">
              <a:lnSpc>
                <a:spcPct val="150000"/>
              </a:lnSpc>
              <a:spcBef>
                <a:spcPts val="0"/>
              </a:spcBef>
              <a:buFont typeface="+mj-lt"/>
              <a:buAutoNum type="arabicPeriod"/>
              <a:tabLst>
                <a:tab pos="361950" algn="l"/>
              </a:tabLst>
              <a:defRPr/>
            </a:pPr>
            <a:r>
              <a:rPr lang="en-GB" sz="1800" kern="1200" dirty="0">
                <a:solidFill>
                  <a:srgbClr val="000000">
                    <a:lumMod val="75000"/>
                    <a:lumOff val="25000"/>
                  </a:srgbClr>
                </a:solidFill>
                <a:latin typeface="Arial" panose="020B0604020202020204" pitchFamily="34" charset="0"/>
                <a:cs typeface="Arial" panose="020B0604020202020204" pitchFamily="34" charset="0"/>
              </a:rPr>
              <a:t>Fichier de code Python (format .</a:t>
            </a:r>
            <a:r>
              <a:rPr lang="en-GB" sz="1800" kern="1200" dirty="0" err="1">
                <a:solidFill>
                  <a:srgbClr val="000000">
                    <a:lumMod val="75000"/>
                    <a:lumOff val="25000"/>
                  </a:srgbClr>
                </a:solidFill>
                <a:latin typeface="Arial" panose="020B0604020202020204" pitchFamily="34" charset="0"/>
                <a:cs typeface="Arial" panose="020B0604020202020204" pitchFamily="34" charset="0"/>
              </a:rPr>
              <a:t>ipynb </a:t>
            </a:r>
            <a:r>
              <a:rPr lang="en-GB" sz="1800" kern="1200" dirty="0">
                <a:solidFill>
                  <a:srgbClr val="000000">
                    <a:lumMod val="75000"/>
                    <a:lumOff val="25000"/>
                  </a:srgbClr>
                </a:solidFill>
                <a:latin typeface="Arial" panose="020B0604020202020204" pitchFamily="34" charset="0"/>
                <a:cs typeface="Arial" panose="020B0604020202020204" pitchFamily="34" charset="0"/>
              </a:rPr>
              <a:t>ou .</a:t>
            </a:r>
            <a:r>
              <a:rPr lang="en-GB" sz="1800" kern="1200" dirty="0" err="1">
                <a:solidFill>
                  <a:srgbClr val="000000">
                    <a:lumMod val="75000"/>
                    <a:lumOff val="25000"/>
                  </a:srgbClr>
                </a:solidFill>
                <a:latin typeface="Arial" panose="020B0604020202020204" pitchFamily="34" charset="0"/>
                <a:cs typeface="Arial" panose="020B0604020202020204" pitchFamily="34" charset="0"/>
              </a:rPr>
              <a:t>py</a:t>
            </a:r>
            <a:r>
              <a:rPr lang="en-GB" sz="1800" kern="1200" dirty="0">
                <a:solidFill>
                  <a:srgbClr val="000000">
                    <a:lumMod val="75000"/>
                    <a:lumOff val="25000"/>
                  </a:srgbClr>
                </a:solidFill>
                <a:latin typeface="Arial" panose="020B0604020202020204" pitchFamily="34" charset="0"/>
                <a:cs typeface="Arial" panose="020B0604020202020204" pitchFamily="34" charset="0"/>
              </a:rPr>
              <a:t>)</a:t>
            </a:r>
            <a:endParaRPr lang="en-GB" sz="1800" i="1" kern="1200" dirty="0">
              <a:solidFill>
                <a:srgbClr val="000000">
                  <a:lumMod val="75000"/>
                  <a:lumOff val="25000"/>
                </a:srgbClr>
              </a:solidFill>
              <a:latin typeface="Arial" panose="020B0604020202020204" pitchFamily="34" charset="0"/>
              <a:cs typeface="Arial" panose="020B0604020202020204" pitchFamily="34" charset="0"/>
            </a:endParaRPr>
          </a:p>
        </p:txBody>
      </p:sp>
      <p:sp>
        <p:nvSpPr>
          <p:cNvPr id="2" name="object 3">
            <a:extLst>
              <a:ext uri="{FF2B5EF4-FFF2-40B4-BE49-F238E27FC236}">
                <a16:creationId xmlns:a16="http://schemas.microsoft.com/office/drawing/2014/main" id="{831EDDAF-F11C-7024-82B1-D14C5B32123A}"/>
              </a:ext>
            </a:extLst>
          </p:cNvPr>
          <p:cNvSpPr txBox="1"/>
          <p:nvPr/>
        </p:nvSpPr>
        <p:spPr>
          <a:xfrm>
            <a:off x="754663" y="3282130"/>
            <a:ext cx="10725152" cy="380480"/>
          </a:xfrm>
          <a:prstGeom prst="rect">
            <a:avLst/>
          </a:prstGeom>
          <a:noFill/>
        </p:spPr>
        <p:txBody>
          <a:bodyPr vert="horz" wrap="square" lIns="0" tIns="36000" rIns="0" bIns="36000" rtlCol="0">
            <a:spAutoFit/>
          </a:bodyPr>
          <a:lstStyle/>
          <a:p>
            <a:pPr marL="16328" defTabSz="1175644" hangingPunct="1">
              <a:lnSpc>
                <a:spcPct val="100000"/>
              </a:lnSpc>
              <a:spcBef>
                <a:spcPts val="129"/>
              </a:spcBef>
            </a:pPr>
            <a:r>
              <a:rPr lang="en-GB" sz="2000" b="1" dirty="0">
                <a:solidFill>
                  <a:sysClr val="windowText" lastClr="000000"/>
                </a:solidFill>
                <a:latin typeface="Arial"/>
                <a:cs typeface="Arial"/>
              </a:rPr>
              <a:t>Structure du rapport : </a:t>
            </a:r>
            <a:r>
              <a:rPr lang="en-GB" sz="2000" dirty="0">
                <a:solidFill>
                  <a:schemeClr val="tx1"/>
                </a:solidFill>
                <a:latin typeface="Arial"/>
                <a:cs typeface="Arial"/>
              </a:rPr>
              <a:t>votre rapport doit inclure les sections ci-dessous.</a:t>
            </a:r>
            <a:endParaRPr lang="en-GB" sz="2000" b="1" dirty="0">
              <a:solidFill>
                <a:sysClr val="windowText" lastClr="000000"/>
              </a:solidFill>
              <a:latin typeface="Arial"/>
              <a:cs typeface="Arial"/>
            </a:endParaRPr>
          </a:p>
        </p:txBody>
      </p:sp>
      <p:sp>
        <p:nvSpPr>
          <p:cNvPr id="6" name="object 3">
            <a:extLst>
              <a:ext uri="{FF2B5EF4-FFF2-40B4-BE49-F238E27FC236}">
                <a16:creationId xmlns:a16="http://schemas.microsoft.com/office/drawing/2014/main" id="{1C93F8E4-43DE-7422-26B1-5132DB559DA4}"/>
              </a:ext>
            </a:extLst>
          </p:cNvPr>
          <p:cNvSpPr txBox="1"/>
          <p:nvPr/>
        </p:nvSpPr>
        <p:spPr>
          <a:xfrm>
            <a:off x="754663" y="3662610"/>
            <a:ext cx="10725152" cy="2458183"/>
          </a:xfrm>
          <a:prstGeom prst="rect">
            <a:avLst/>
          </a:prstGeom>
        </p:spPr>
        <p:txBody>
          <a:bodyPr vert="horz" wrap="square" lIns="0" tIns="16329" rIns="0" bIns="0" rtlCol="0">
            <a:spAutoFit/>
          </a:bodyPr>
          <a:lstStyle/>
          <a:p>
            <a:pPr marL="619125" lvl="0" indent="-342900" defTabSz="914400" hangingPunct="1">
              <a:lnSpc>
                <a:spcPct val="150000"/>
              </a:lnSpc>
              <a:spcBef>
                <a:spcPts val="0"/>
              </a:spcBef>
              <a:buFont typeface="+mj-lt"/>
              <a:buAutoNum type="arabicPeriod"/>
              <a:tabLst>
                <a:tab pos="361950" algn="l"/>
              </a:tabLst>
              <a:defRPr/>
            </a:pPr>
            <a:r>
              <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Page de titre avec votre nom, le cours et la date</a:t>
            </a:r>
          </a:p>
          <a:p>
            <a:pPr marL="619125" lvl="0" indent="-342900" defTabSz="914400" hangingPunct="1">
              <a:lnSpc>
                <a:spcPct val="150000"/>
              </a:lnSpc>
              <a:spcBef>
                <a:spcPts val="0"/>
              </a:spcBef>
              <a:buFont typeface="+mj-lt"/>
              <a:buAutoNum type="arabicPeriod"/>
              <a:tabLst>
                <a:tab pos="361950" algn="l"/>
              </a:tabLst>
              <a:defRPr/>
            </a:pPr>
            <a:r>
              <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Introduction à l'ensemble de données et à sa source</a:t>
            </a:r>
          </a:p>
          <a:p>
            <a:pPr marL="619125" lvl="0" indent="-342900" defTabSz="914400" hangingPunct="1">
              <a:lnSpc>
                <a:spcPct val="150000"/>
              </a:lnSpc>
              <a:spcBef>
                <a:spcPts val="0"/>
              </a:spcBef>
              <a:buFont typeface="+mj-lt"/>
              <a:buAutoNum type="arabicPeriod"/>
              <a:tabLst>
                <a:tab pos="361950" algn="l"/>
              </a:tabLst>
              <a:defRPr/>
            </a:pPr>
            <a:r>
              <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Résumé des principales étapes de nettoyage</a:t>
            </a:r>
          </a:p>
          <a:p>
            <a:pPr marL="619125" lvl="0" indent="-342900" defTabSz="914400" hangingPunct="1">
              <a:lnSpc>
                <a:spcPct val="150000"/>
              </a:lnSpc>
              <a:spcBef>
                <a:spcPts val="0"/>
              </a:spcBef>
              <a:buFont typeface="+mj-lt"/>
              <a:buAutoNum type="arabicPeriod"/>
              <a:tabLst>
                <a:tab pos="361950" algn="l"/>
              </a:tabLst>
              <a:defRPr/>
            </a:pPr>
            <a:r>
              <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Résultats visuels (captures d'écran ou images de graphiques)</a:t>
            </a:r>
          </a:p>
          <a:p>
            <a:pPr marL="619125" lvl="0" indent="-342900" defTabSz="914400" hangingPunct="1">
              <a:lnSpc>
                <a:spcPct val="150000"/>
              </a:lnSpc>
              <a:spcBef>
                <a:spcPts val="0"/>
              </a:spcBef>
              <a:buFont typeface="+mj-lt"/>
              <a:buAutoNum type="arabicPeriod"/>
              <a:tabLst>
                <a:tab pos="361950" algn="l"/>
              </a:tabLst>
              <a:defRPr/>
            </a:pPr>
            <a:r>
              <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Conclusion : ce qui a été amélioré grâce au prétraitement</a:t>
            </a:r>
          </a:p>
          <a:p>
            <a:pPr marL="619125" lvl="0" indent="-342900" defTabSz="914400" hangingPunct="1">
              <a:lnSpc>
                <a:spcPct val="150000"/>
              </a:lnSpc>
              <a:spcBef>
                <a:spcPts val="0"/>
              </a:spcBef>
              <a:buFont typeface="+mj-lt"/>
              <a:buAutoNum type="arabicPeriod"/>
              <a:tabLst>
                <a:tab pos="361950" algn="l"/>
              </a:tabLst>
              <a:defRPr/>
            </a:pPr>
            <a:r>
              <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Annexe : extraits de code Python pour les fonctions principales</a:t>
            </a:r>
            <a:endParaRPr kumimoji="0" lang="en-GB" sz="1800" i="1"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755253773"/>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3877D9-868E-8C71-71F1-84100D816768}"/>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68B4FB33-5C65-7B93-FD48-520731F02911}"/>
              </a:ext>
            </a:extLst>
          </p:cNvPr>
          <p:cNvSpPr txBox="1"/>
          <p:nvPr/>
        </p:nvSpPr>
        <p:spPr>
          <a:xfrm>
            <a:off x="733424" y="1025080"/>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 </a:t>
            </a:r>
          </a:p>
        </p:txBody>
      </p:sp>
      <p:sp>
        <p:nvSpPr>
          <p:cNvPr id="5" name="object 3">
            <a:extLst>
              <a:ext uri="{FF2B5EF4-FFF2-40B4-BE49-F238E27FC236}">
                <a16:creationId xmlns:a16="http://schemas.microsoft.com/office/drawing/2014/main" id="{A96C7266-3853-F947-BABE-9AAD1465E96D}"/>
              </a:ext>
            </a:extLst>
          </p:cNvPr>
          <p:cNvSpPr txBox="1"/>
          <p:nvPr/>
        </p:nvSpPr>
        <p:spPr>
          <a:xfrm>
            <a:off x="740566" y="1424136"/>
            <a:ext cx="10725152" cy="293487"/>
          </a:xfrm>
          <a:prstGeom prst="rect">
            <a:avLst/>
          </a:prstGeom>
        </p:spPr>
        <p:txBody>
          <a:bodyPr vert="horz" wrap="square" lIns="0" tIns="16329" rIns="0" bIns="0" rtlCol="0">
            <a:spAutoFit/>
          </a:bodyPr>
          <a:lstStyle/>
          <a:p>
            <a:pPr marR="0" lvl="0" algn="l" defTabSz="914400" rtl="0" eaLnBrk="1" fontAlgn="auto" latinLnBrk="0" hangingPunct="1">
              <a:lnSpc>
                <a:spcPct val="100000"/>
              </a:lnSpc>
              <a:spcBef>
                <a:spcPts val="0"/>
              </a:spcBef>
              <a:spcAft>
                <a:spcPts val="0"/>
              </a:spcAft>
              <a:buClrTx/>
              <a:buSzTx/>
              <a:defRPr/>
            </a:pPr>
            <a:r>
              <a:rPr kumimoji="0" lang="en-GB" sz="1800" b="0" i="0" u="none" strike="noStrike" kern="1200" cap="none" spc="0" normalizeH="0" baseline="0" noProof="0" dirty="0">
                <a:ln>
                  <a:noFill/>
                </a:ln>
                <a:solidFill>
                  <a:srgbClr val="000000">
                    <a:lumMod val="75000"/>
                    <a:lumOff val="25000"/>
                  </a:srgbClr>
                </a:solidFill>
                <a:effectLst/>
                <a:uLnTx/>
                <a:uFillTx/>
                <a:latin typeface="Work Sans"/>
                <a:ea typeface="+mn-ea"/>
                <a:cs typeface="+mn-cs"/>
              </a:rPr>
              <a:t> </a:t>
            </a:r>
          </a:p>
        </p:txBody>
      </p:sp>
      <p:sp>
        <p:nvSpPr>
          <p:cNvPr id="70" name="object 3">
            <a:extLst>
              <a:ext uri="{FF2B5EF4-FFF2-40B4-BE49-F238E27FC236}">
                <a16:creationId xmlns:a16="http://schemas.microsoft.com/office/drawing/2014/main" id="{4D1D4336-28B8-306A-0071-8708C662F9B4}"/>
              </a:ext>
            </a:extLst>
          </p:cNvPr>
          <p:cNvSpPr txBox="1"/>
          <p:nvPr/>
        </p:nvSpPr>
        <p:spPr>
          <a:xfrm>
            <a:off x="733424" y="1025080"/>
            <a:ext cx="10725152" cy="380480"/>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defRPr/>
            </a:pPr>
            <a:r>
              <a:rPr lang="en-GB" sz="2000" b="1" dirty="0">
                <a:solidFill>
                  <a:sysClr val="windowText" lastClr="000000"/>
                </a:solidFill>
                <a:latin typeface="Arial"/>
                <a:cs typeface="Arial"/>
              </a:rPr>
              <a:t>6.5 Activité en classe 2 : Date limite et remarques</a:t>
            </a:r>
          </a:p>
        </p:txBody>
      </p:sp>
      <p:sp>
        <p:nvSpPr>
          <p:cNvPr id="8" name="object 2">
            <a:extLst>
              <a:ext uri="{FF2B5EF4-FFF2-40B4-BE49-F238E27FC236}">
                <a16:creationId xmlns:a16="http://schemas.microsoft.com/office/drawing/2014/main" id="{8E9F824F-AF11-4160-0022-2CD90D55424D}"/>
              </a:ext>
            </a:extLst>
          </p:cNvPr>
          <p:cNvSpPr txBox="1">
            <a:spLocks/>
          </p:cNvSpPr>
          <p:nvPr/>
        </p:nvSpPr>
        <p:spPr>
          <a:xfrm>
            <a:off x="726470" y="427119"/>
            <a:ext cx="6377715" cy="385820"/>
          </a:xfrm>
          <a:prstGeom prst="rect">
            <a:avLst/>
          </a:prstGeom>
          <a:solidFill>
            <a:srgbClr val="FD001F"/>
          </a:solidFill>
        </p:spPr>
        <p:txBody>
          <a:bodyPr vert="horz" wrap="square" lIns="0" tIns="16329" rIns="0" bIns="0" rtlCol="0">
            <a:spAutoFit/>
          </a:bodyPr>
          <a:lstStyle>
            <a:lvl1pPr>
              <a:defRPr sz="1800" b="0" i="1">
                <a:solidFill>
                  <a:srgbClr val="FD001F"/>
                </a:solidFill>
                <a:latin typeface="Calibri"/>
                <a:ea typeface="+mj-ea"/>
                <a:cs typeface="Calibri"/>
              </a:defRPr>
            </a:lvl1pPr>
          </a:lstStyle>
          <a:p>
            <a:pPr marL="22043" defTabSz="914400" hangingPunct="1">
              <a:lnSpc>
                <a:spcPct val="100000"/>
              </a:lnSpc>
              <a:spcBef>
                <a:spcPts val="129"/>
              </a:spcBef>
            </a:pPr>
            <a:r>
              <a:rPr lang="en-GB" sz="2400" b="1" dirty="0">
                <a:solidFill>
                  <a:schemeClr val="bg1"/>
                </a:solidFill>
              </a:rPr>
              <a:t>6. Devoirs : prévision de la demande de transport </a:t>
            </a:r>
          </a:p>
        </p:txBody>
      </p:sp>
      <p:sp>
        <p:nvSpPr>
          <p:cNvPr id="4" name="object 3">
            <a:extLst>
              <a:ext uri="{FF2B5EF4-FFF2-40B4-BE49-F238E27FC236}">
                <a16:creationId xmlns:a16="http://schemas.microsoft.com/office/drawing/2014/main" id="{DEC5F1B9-874B-05C8-CEED-FD9715283E0B}"/>
              </a:ext>
            </a:extLst>
          </p:cNvPr>
          <p:cNvSpPr txBox="1"/>
          <p:nvPr/>
        </p:nvSpPr>
        <p:spPr>
          <a:xfrm>
            <a:off x="733424" y="1617701"/>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b="1" dirty="0">
                <a:solidFill>
                  <a:schemeClr val="tx1"/>
                </a:solidFill>
                <a:latin typeface="Arial"/>
                <a:cs typeface="Arial"/>
              </a:rPr>
              <a:t>Date limite : </a:t>
            </a:r>
            <a:r>
              <a:rPr lang="en-GB" sz="1800" dirty="0">
                <a:solidFill>
                  <a:schemeClr val="tx1"/>
                </a:solidFill>
                <a:latin typeface="Arial"/>
                <a:cs typeface="Arial"/>
              </a:rPr>
              <a:t>soumettez tous les fichiers avant le … / … / … (1 semaine après le laboratoire 4)</a:t>
            </a:r>
          </a:p>
        </p:txBody>
      </p:sp>
      <p:sp>
        <p:nvSpPr>
          <p:cNvPr id="7" name="object 3">
            <a:extLst>
              <a:ext uri="{FF2B5EF4-FFF2-40B4-BE49-F238E27FC236}">
                <a16:creationId xmlns:a16="http://schemas.microsoft.com/office/drawing/2014/main" id="{442BA416-E389-1309-433E-1DA3DCD3B8EF}"/>
              </a:ext>
            </a:extLst>
          </p:cNvPr>
          <p:cNvSpPr txBox="1"/>
          <p:nvPr/>
        </p:nvSpPr>
        <p:spPr>
          <a:xfrm>
            <a:off x="733424" y="2123329"/>
            <a:ext cx="10725152" cy="570486"/>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b="1" dirty="0">
                <a:solidFill>
                  <a:schemeClr val="tx1"/>
                </a:solidFill>
                <a:latin typeface="Arial"/>
                <a:cs typeface="Arial"/>
              </a:rPr>
              <a:t>Remarque : </a:t>
            </a:r>
            <a:r>
              <a:rPr lang="en-GB" sz="1800" dirty="0">
                <a:solidFill>
                  <a:schemeClr val="tx1"/>
                </a:solidFill>
                <a:latin typeface="Arial"/>
                <a:cs typeface="Arial"/>
              </a:rPr>
              <a:t>ce devoir sera noté en fonction de </a:t>
            </a:r>
            <a:r>
              <a:rPr lang="en-GB" sz="1800" b="1" dirty="0">
                <a:solidFill>
                  <a:schemeClr val="tx1"/>
                </a:solidFill>
                <a:latin typeface="Arial"/>
                <a:cs typeface="Arial"/>
              </a:rPr>
              <a:t>la clarté, de l'exactitude des étapes de traitement, de la qualité du code et </a:t>
            </a:r>
            <a:r>
              <a:rPr lang="en-GB" sz="1800" dirty="0">
                <a:solidFill>
                  <a:schemeClr val="tx1"/>
                </a:solidFill>
                <a:latin typeface="Arial"/>
                <a:cs typeface="Arial"/>
              </a:rPr>
              <a:t>de </a:t>
            </a:r>
            <a:r>
              <a:rPr lang="en-GB" sz="1800" b="1" dirty="0">
                <a:solidFill>
                  <a:schemeClr val="tx1"/>
                </a:solidFill>
                <a:latin typeface="Arial"/>
                <a:cs typeface="Arial"/>
              </a:rPr>
              <a:t>la visualisation des données.</a:t>
            </a:r>
          </a:p>
        </p:txBody>
      </p:sp>
    </p:spTree>
    <p:extLst>
      <p:ext uri="{BB962C8B-B14F-4D97-AF65-F5344CB8AC3E}">
        <p14:creationId xmlns:p14="http://schemas.microsoft.com/office/powerpoint/2010/main" val="12791953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B684B6-D164-2F3F-95EB-21309075461D}"/>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83866C59-ECE6-60E4-1DA6-E2CB0C02EA8D}"/>
              </a:ext>
            </a:extLst>
          </p:cNvPr>
          <p:cNvSpPr txBox="1"/>
          <p:nvPr/>
        </p:nvSpPr>
        <p:spPr>
          <a:xfrm>
            <a:off x="733424" y="862520"/>
            <a:ext cx="10725152" cy="380480"/>
          </a:xfrm>
          <a:prstGeom prst="rect">
            <a:avLst/>
          </a:prstGeom>
          <a:solidFill>
            <a:srgbClr val="FFFF00"/>
          </a:solidFill>
        </p:spPr>
        <p:txBody>
          <a:bodyPr vert="horz" wrap="square" lIns="0" tIns="36000" rIns="0" bIns="36000" rtlCol="0">
            <a:spAutoFit/>
          </a:bodyPr>
          <a:lstStyle/>
          <a:p>
            <a:pPr marL="16328" marR="0" lvl="0" indent="0" algn="l" defTabSz="1175644" rtl="0" eaLnBrk="1" fontAlgn="auto" latinLnBrk="0" hangingPunct="1">
              <a:lnSpc>
                <a:spcPct val="100000"/>
              </a:lnSpc>
              <a:spcBef>
                <a:spcPts val="129"/>
              </a:spcBef>
              <a:spcAft>
                <a:spcPts val="0"/>
              </a:spcAft>
              <a:buClrTx/>
              <a:buSzTx/>
              <a:buFontTx/>
              <a:buNone/>
              <a:tabLst/>
              <a:defRPr/>
            </a:pPr>
            <a:r>
              <a:rPr kumimoji="0" lang="en-GB" sz="2000" b="1" i="0" u="none" strike="noStrike" kern="0" cap="none" spc="0" normalizeH="0" baseline="0" noProof="0" dirty="0">
                <a:ln>
                  <a:noFill/>
                </a:ln>
                <a:solidFill>
                  <a:sysClr val="windowText" lastClr="000000"/>
                </a:solidFill>
                <a:effectLst/>
                <a:uLnTx/>
                <a:uFillTx/>
                <a:latin typeface="Arial"/>
                <a:ea typeface="+mn-ea"/>
                <a:cs typeface="Arial"/>
                <a:sym typeface="Helvetica Neue"/>
              </a:rPr>
              <a:t>1.1 Objectifs : prévision de la demande de transport</a:t>
            </a:r>
          </a:p>
        </p:txBody>
      </p:sp>
      <p:sp>
        <p:nvSpPr>
          <p:cNvPr id="5" name="object 3">
            <a:extLst>
              <a:ext uri="{FF2B5EF4-FFF2-40B4-BE49-F238E27FC236}">
                <a16:creationId xmlns:a16="http://schemas.microsoft.com/office/drawing/2014/main" id="{86702944-0874-C40C-B02F-F8CF816A6E87}"/>
              </a:ext>
            </a:extLst>
          </p:cNvPr>
          <p:cNvSpPr txBox="1"/>
          <p:nvPr/>
        </p:nvSpPr>
        <p:spPr>
          <a:xfrm>
            <a:off x="733424" y="1352247"/>
            <a:ext cx="10725152" cy="1124484"/>
          </a:xfrm>
          <a:prstGeom prst="rect">
            <a:avLst/>
          </a:prstGeom>
        </p:spPr>
        <p:txBody>
          <a:bodyPr vert="horz" wrap="square" lIns="0" tIns="16329" rIns="0" bIns="0" rtlCol="0">
            <a:spAutoFit/>
          </a:bodyPr>
          <a:lstStyle/>
          <a:p>
            <a:pPr marL="16328" marR="0" lvl="0" indent="0" algn="l" defTabSz="1175644" rtl="0" eaLnBrk="1" fontAlgn="auto" latinLnBrk="0" hangingPunct="1">
              <a:lnSpc>
                <a:spcPct val="100000"/>
              </a:lnSpc>
              <a:spcBef>
                <a:spcPts val="129"/>
              </a:spcBef>
              <a:spcAft>
                <a:spcPts val="0"/>
              </a:spcAft>
              <a:buClrTx/>
              <a:buSzTx/>
              <a:buFontTx/>
              <a:buNone/>
              <a:tabLst/>
              <a:defRPr/>
            </a:pPr>
            <a:r>
              <a:rPr kumimoji="0" lang="en-GB" sz="1800" b="0" i="0" u="none" strike="noStrike" kern="0" cap="none" spc="0" normalizeH="0" baseline="0" noProof="0" dirty="0">
                <a:ln>
                  <a:noFill/>
                </a:ln>
                <a:solidFill>
                  <a:sysClr val="windowText" lastClr="000000"/>
                </a:solidFill>
                <a:effectLst/>
                <a:uLnTx/>
                <a:uFillTx/>
                <a:latin typeface="Arial"/>
                <a:ea typeface="+mn-ea"/>
                <a:cs typeface="Arial"/>
                <a:sym typeface="Helvetica Neue"/>
              </a:rPr>
              <a:t>La prévision de la demande de transport nous aide à comprendre combien de personnes voyageront à l'avenir, où elles se rendront et quels modes de transport elles utiliseront. Ce laboratoire initie les étudiants à l'aspect pratique de la prévision en travaillant avec des ensembles de données réels, en effectuant des tâches d'estimation de la demande de base et en explorant comment les changements démographiques ou l'utilisation des sols influencent les habitudes de déplacement futures.</a:t>
            </a:r>
          </a:p>
        </p:txBody>
      </p:sp>
      <p:sp>
        <p:nvSpPr>
          <p:cNvPr id="2" name="object 3">
            <a:extLst>
              <a:ext uri="{FF2B5EF4-FFF2-40B4-BE49-F238E27FC236}">
                <a16:creationId xmlns:a16="http://schemas.microsoft.com/office/drawing/2014/main" id="{26319F22-75A5-364D-292E-4CAA4A86AA98}"/>
              </a:ext>
            </a:extLst>
          </p:cNvPr>
          <p:cNvSpPr txBox="1"/>
          <p:nvPr/>
        </p:nvSpPr>
        <p:spPr>
          <a:xfrm>
            <a:off x="733425" y="3257550"/>
            <a:ext cx="10732106" cy="2494090"/>
          </a:xfrm>
          <a:prstGeom prst="rect">
            <a:avLst/>
          </a:prstGeom>
        </p:spPr>
        <p:txBody>
          <a:bodyPr vert="horz" wrap="square" lIns="0" tIns="16329" rIns="0" bIns="0" rtlCol="0">
            <a:spAutoFit/>
          </a:bodyPr>
          <a:lstStyle/>
          <a:p>
            <a:pPr marL="180975" marR="0" lvl="0" indent="0" algn="l" defTabSz="1175644" rtl="0" eaLnBrk="1" fontAlgn="auto" latinLnBrk="0" hangingPunct="1">
              <a:lnSpc>
                <a:spcPct val="100000"/>
              </a:lnSpc>
              <a:spcBef>
                <a:spcPts val="129"/>
              </a:spcBef>
              <a:spcAft>
                <a:spcPts val="600"/>
              </a:spcAft>
              <a:buClrTx/>
              <a:buSzTx/>
              <a:buFontTx/>
              <a:buNone/>
              <a:tabLst/>
              <a:defRPr/>
            </a:pPr>
            <a:r>
              <a:rPr kumimoji="0" lang="en-GB" sz="1800" b="0" i="0" u="none" strike="noStrike" kern="0" cap="none" spc="0" normalizeH="0" baseline="0" noProof="0" dirty="0">
                <a:ln>
                  <a:noFill/>
                </a:ln>
                <a:solidFill>
                  <a:sysClr val="windowText" lastClr="000000"/>
                </a:solidFill>
                <a:effectLst/>
                <a:uLnTx/>
                <a:uFillTx/>
                <a:latin typeface="Arial"/>
                <a:ea typeface="+mn-ea"/>
                <a:cs typeface="Arial"/>
                <a:sym typeface="Helvetica Neue"/>
              </a:rPr>
              <a:t>✅ Comprendre le déroulement de base de la prévision de la demande de transport</a:t>
            </a:r>
          </a:p>
          <a:p>
            <a:pPr marL="180975" lvl="0" defTabSz="1175644" hangingPunct="1">
              <a:lnSpc>
                <a:spcPct val="100000"/>
              </a:lnSpc>
              <a:spcBef>
                <a:spcPts val="129"/>
              </a:spcBef>
              <a:spcAft>
                <a:spcPts val="600"/>
              </a:spcAft>
              <a:defRPr/>
            </a:pPr>
            <a:r>
              <a:rPr lang="en-GB" sz="1800" dirty="0">
                <a:solidFill>
                  <a:sysClr val="windowText" lastClr="000000"/>
                </a:solidFill>
                <a:latin typeface="Arial"/>
                <a:cs typeface="Arial"/>
              </a:rPr>
              <a:t>✅ Préparer </a:t>
            </a:r>
            <a:r>
              <a:rPr kumimoji="0" lang="en-GB" sz="1800" b="0" i="0" u="none" strike="noStrike" kern="0" cap="none" spc="0" normalizeH="0" baseline="0" noProof="0" dirty="0">
                <a:ln>
                  <a:noFill/>
                </a:ln>
                <a:solidFill>
                  <a:sysClr val="windowText" lastClr="000000"/>
                </a:solidFill>
                <a:effectLst/>
                <a:uLnTx/>
                <a:uFillTx/>
                <a:latin typeface="Arial"/>
                <a:ea typeface="+mn-ea"/>
                <a:cs typeface="Arial"/>
                <a:sym typeface="Helvetica Neue"/>
              </a:rPr>
              <a:t>et </a:t>
            </a:r>
            <a:r>
              <a:rPr kumimoji="0" lang="en-GB" sz="1800" b="0" i="0" u="none" strike="noStrike" kern="0" cap="none" spc="0" normalizeH="0" baseline="0" noProof="0" dirty="0" err="1">
                <a:ln>
                  <a:noFill/>
                </a:ln>
                <a:solidFill>
                  <a:sysClr val="windowText" lastClr="000000"/>
                </a:solidFill>
                <a:effectLst/>
                <a:uLnTx/>
                <a:uFillTx/>
                <a:latin typeface="Arial"/>
                <a:ea typeface="+mn-ea"/>
                <a:cs typeface="Arial"/>
                <a:sym typeface="Helvetica Neue"/>
              </a:rPr>
              <a:t>analyser </a:t>
            </a:r>
            <a:r>
              <a:rPr kumimoji="0" lang="en-GB" sz="1800" b="0" i="0" u="none" strike="noStrike" kern="0" cap="none" spc="0" normalizeH="0" baseline="0" noProof="0" dirty="0">
                <a:ln>
                  <a:noFill/>
                </a:ln>
                <a:solidFill>
                  <a:sysClr val="windowText" lastClr="000000"/>
                </a:solidFill>
                <a:effectLst/>
                <a:uLnTx/>
                <a:uFillTx/>
                <a:latin typeface="Arial"/>
                <a:ea typeface="+mn-ea"/>
                <a:cs typeface="Arial"/>
                <a:sym typeface="Helvetica Neue"/>
              </a:rPr>
              <a:t>des ensembles de données sur les transports</a:t>
            </a:r>
          </a:p>
          <a:p>
            <a:pPr marL="180975" lvl="0" defTabSz="1175644" hangingPunct="1">
              <a:lnSpc>
                <a:spcPct val="100000"/>
              </a:lnSpc>
              <a:spcBef>
                <a:spcPts val="129"/>
              </a:spcBef>
              <a:spcAft>
                <a:spcPts val="600"/>
              </a:spcAft>
              <a:defRPr/>
            </a:pPr>
            <a:r>
              <a:rPr lang="en-GB" sz="1800" dirty="0">
                <a:solidFill>
                  <a:sysClr val="windowText" lastClr="000000"/>
                </a:solidFill>
                <a:latin typeface="Arial"/>
                <a:cs typeface="Arial"/>
              </a:rPr>
              <a:t>✅ Effectuer </a:t>
            </a:r>
            <a:r>
              <a:rPr kumimoji="0" lang="en-GB" sz="1800" b="0" i="0" u="none" strike="noStrike" kern="0" cap="none" spc="0" normalizeH="0" baseline="0" noProof="0" dirty="0">
                <a:ln>
                  <a:noFill/>
                </a:ln>
                <a:solidFill>
                  <a:sysClr val="windowText" lastClr="000000"/>
                </a:solidFill>
                <a:effectLst/>
                <a:uLnTx/>
                <a:uFillTx/>
                <a:latin typeface="Arial"/>
                <a:ea typeface="+mn-ea"/>
                <a:cs typeface="Arial"/>
                <a:sym typeface="Helvetica Neue"/>
              </a:rPr>
              <a:t>des étapes simples d'estimation de la demande (récapitulatif de la génération et de la distribution des déplacements)</a:t>
            </a:r>
          </a:p>
          <a:p>
            <a:pPr marL="180975" lvl="0" defTabSz="1175644" hangingPunct="1">
              <a:lnSpc>
                <a:spcPct val="100000"/>
              </a:lnSpc>
              <a:spcBef>
                <a:spcPts val="129"/>
              </a:spcBef>
              <a:spcAft>
                <a:spcPts val="600"/>
              </a:spcAft>
              <a:defRPr/>
            </a:pPr>
            <a:r>
              <a:rPr lang="en-GB" sz="1800" dirty="0">
                <a:solidFill>
                  <a:sysClr val="windowText" lastClr="000000"/>
                </a:solidFill>
                <a:latin typeface="Arial"/>
                <a:cs typeface="Arial"/>
              </a:rPr>
              <a:t>✅ Appliquer </a:t>
            </a:r>
            <a:r>
              <a:rPr kumimoji="0" lang="en-GB" sz="1800" b="0" i="0" u="none" strike="noStrike" kern="0" cap="none" spc="0" normalizeH="0" baseline="0" noProof="0" dirty="0">
                <a:ln>
                  <a:noFill/>
                </a:ln>
                <a:solidFill>
                  <a:sysClr val="windowText" lastClr="000000"/>
                </a:solidFill>
                <a:effectLst/>
                <a:uLnTx/>
                <a:uFillTx/>
                <a:latin typeface="Arial"/>
                <a:ea typeface="+mn-ea"/>
                <a:cs typeface="Arial"/>
                <a:sym typeface="Helvetica Neue"/>
              </a:rPr>
              <a:t>les concepts de prévision pour évaluer les scénarios futurs</a:t>
            </a:r>
          </a:p>
          <a:p>
            <a:pPr marL="180975" lvl="0" defTabSz="1175644" hangingPunct="1">
              <a:lnSpc>
                <a:spcPct val="100000"/>
              </a:lnSpc>
              <a:spcBef>
                <a:spcPts val="129"/>
              </a:spcBef>
              <a:spcAft>
                <a:spcPts val="600"/>
              </a:spcAft>
              <a:defRPr/>
            </a:pPr>
            <a:r>
              <a:rPr lang="en-GB" sz="1800" dirty="0">
                <a:solidFill>
                  <a:sysClr val="windowText" lastClr="000000"/>
                </a:solidFill>
                <a:latin typeface="Arial"/>
                <a:cs typeface="Arial"/>
              </a:rPr>
              <a:t>✅ Visualiser </a:t>
            </a:r>
            <a:r>
              <a:rPr kumimoji="0" lang="en-GB" sz="1800" b="0" i="0" u="none" strike="noStrike" kern="0" cap="none" spc="0" normalizeH="0" baseline="0" noProof="0" dirty="0">
                <a:ln>
                  <a:noFill/>
                </a:ln>
                <a:solidFill>
                  <a:sysClr val="windowText" lastClr="000000"/>
                </a:solidFill>
                <a:effectLst/>
                <a:uLnTx/>
                <a:uFillTx/>
                <a:latin typeface="Arial"/>
                <a:ea typeface="+mn-ea"/>
                <a:cs typeface="Arial"/>
                <a:sym typeface="Helvetica Neue"/>
              </a:rPr>
              <a:t>et interpréter les résultats des prévisions</a:t>
            </a:r>
          </a:p>
          <a:p>
            <a:pPr marL="180975" lvl="0" defTabSz="1175644" hangingPunct="1">
              <a:lnSpc>
                <a:spcPct val="100000"/>
              </a:lnSpc>
              <a:spcBef>
                <a:spcPts val="129"/>
              </a:spcBef>
              <a:spcAft>
                <a:spcPts val="600"/>
              </a:spcAft>
              <a:defRPr/>
            </a:pPr>
            <a:r>
              <a:rPr lang="en-GB" sz="1800" dirty="0">
                <a:solidFill>
                  <a:sysClr val="windowText" lastClr="000000"/>
                </a:solidFill>
                <a:latin typeface="Arial"/>
                <a:cs typeface="Arial"/>
              </a:rPr>
              <a:t>✅ Comparer </a:t>
            </a:r>
            <a:r>
              <a:rPr kumimoji="0" lang="en-GB" sz="1800" b="0" i="0" u="none" strike="noStrike" kern="0" cap="none" spc="0" normalizeH="0" baseline="0" noProof="0" dirty="0">
                <a:ln>
                  <a:noFill/>
                </a:ln>
                <a:solidFill>
                  <a:sysClr val="windowText" lastClr="000000"/>
                </a:solidFill>
                <a:effectLst/>
                <a:uLnTx/>
                <a:uFillTx/>
                <a:latin typeface="Arial"/>
                <a:ea typeface="+mn-ea"/>
                <a:cs typeface="Arial"/>
                <a:sym typeface="Helvetica Neue"/>
              </a:rPr>
              <a:t>les impacts des changements démographiques ou d'utilisation des sols sur la demande du réseau</a:t>
            </a:r>
          </a:p>
          <a:p>
            <a:pPr marL="180975" lvl="0" defTabSz="1175644" hangingPunct="1">
              <a:lnSpc>
                <a:spcPct val="100000"/>
              </a:lnSpc>
              <a:spcBef>
                <a:spcPts val="129"/>
              </a:spcBef>
              <a:spcAft>
                <a:spcPts val="600"/>
              </a:spcAft>
              <a:defRPr/>
            </a:pPr>
            <a:r>
              <a:rPr lang="en-GB" sz="1800" dirty="0">
                <a:solidFill>
                  <a:sysClr val="windowText" lastClr="000000"/>
                </a:solidFill>
                <a:latin typeface="Arial"/>
                <a:cs typeface="Arial"/>
              </a:rPr>
              <a:t>✅ Relier </a:t>
            </a:r>
            <a:r>
              <a:rPr kumimoji="0" lang="en-GB" sz="1800" b="0" i="0" u="none" strike="noStrike" kern="0" cap="none" spc="0" normalizeH="0" baseline="0" noProof="0" dirty="0">
                <a:ln>
                  <a:noFill/>
                </a:ln>
                <a:solidFill>
                  <a:sysClr val="windowText" lastClr="000000"/>
                </a:solidFill>
                <a:effectLst/>
                <a:uLnTx/>
                <a:uFillTx/>
                <a:latin typeface="Arial"/>
                <a:ea typeface="+mn-ea"/>
                <a:cs typeface="Arial"/>
                <a:sym typeface="Helvetica Neue"/>
              </a:rPr>
              <a:t>les prévisions de la demande de transport au modèle en quatre étapes (bref récapitulatif)</a:t>
            </a:r>
            <a:endParaRPr lang="en-GB" sz="1800" dirty="0">
              <a:solidFill>
                <a:sysClr val="windowText" lastClr="000000"/>
              </a:solidFill>
              <a:latin typeface="Arial"/>
              <a:cs typeface="Arial"/>
            </a:endParaRPr>
          </a:p>
        </p:txBody>
      </p:sp>
      <p:sp>
        <p:nvSpPr>
          <p:cNvPr id="4" name="object 3">
            <a:extLst>
              <a:ext uri="{FF2B5EF4-FFF2-40B4-BE49-F238E27FC236}">
                <a16:creationId xmlns:a16="http://schemas.microsoft.com/office/drawing/2014/main" id="{8FA6F1C0-3DE5-19FA-2F84-FE40A95D3CF1}"/>
              </a:ext>
            </a:extLst>
          </p:cNvPr>
          <p:cNvSpPr txBox="1"/>
          <p:nvPr/>
        </p:nvSpPr>
        <p:spPr>
          <a:xfrm>
            <a:off x="740378" y="2813464"/>
            <a:ext cx="10718198" cy="293487"/>
          </a:xfrm>
          <a:prstGeom prst="rect">
            <a:avLst/>
          </a:prstGeom>
        </p:spPr>
        <p:txBody>
          <a:bodyPr vert="horz" wrap="square" lIns="0" tIns="16329" rIns="0" bIns="0" rtlCol="0">
            <a:spAutoFit/>
          </a:bodyPr>
          <a:lstStyle/>
          <a:p>
            <a:pPr marL="16328" marR="0" lvl="0" indent="0" algn="l" defTabSz="1175644" rtl="0" eaLnBrk="1" fontAlgn="auto" latinLnBrk="0" hangingPunct="1">
              <a:lnSpc>
                <a:spcPct val="100000"/>
              </a:lnSpc>
              <a:spcBef>
                <a:spcPts val="129"/>
              </a:spcBef>
              <a:spcAft>
                <a:spcPts val="0"/>
              </a:spcAft>
              <a:buClrTx/>
              <a:buSzTx/>
              <a:buFontTx/>
              <a:buNone/>
              <a:tabLst/>
              <a:defRPr/>
            </a:pPr>
            <a:r>
              <a:rPr kumimoji="0" lang="en-GB" sz="1800" b="0" i="0" u="none" strike="noStrike" kern="0" cap="none" spc="0" normalizeH="0" baseline="0" noProof="0" dirty="0">
                <a:ln>
                  <a:noFill/>
                </a:ln>
                <a:solidFill>
                  <a:sysClr val="windowText" lastClr="000000"/>
                </a:solidFill>
                <a:effectLst/>
                <a:uLnTx/>
                <a:uFillTx/>
                <a:latin typeface="Arial"/>
                <a:ea typeface="+mn-ea"/>
                <a:cs typeface="Arial"/>
                <a:sym typeface="Helvetica Neue"/>
              </a:rPr>
              <a:t>À la fin de ce laboratoire, les étudiants seront capables de :</a:t>
            </a:r>
          </a:p>
        </p:txBody>
      </p:sp>
      <p:sp>
        <p:nvSpPr>
          <p:cNvPr id="8" name="object 2">
            <a:extLst>
              <a:ext uri="{FF2B5EF4-FFF2-40B4-BE49-F238E27FC236}">
                <a16:creationId xmlns:a16="http://schemas.microsoft.com/office/drawing/2014/main" id="{5CD88058-0C05-35EF-BDEA-745DDAAA8992}"/>
              </a:ext>
            </a:extLst>
          </p:cNvPr>
          <p:cNvSpPr txBox="1">
            <a:spLocks noGrp="1"/>
          </p:cNvSpPr>
          <p:nvPr>
            <p:ph type="title"/>
          </p:nvPr>
        </p:nvSpPr>
        <p:spPr>
          <a:xfrm>
            <a:off x="726471" y="427119"/>
            <a:ext cx="5867369" cy="385820"/>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1. Présentation du laboratoire et outils requis</a:t>
            </a:r>
          </a:p>
        </p:txBody>
      </p:sp>
    </p:spTree>
    <p:extLst>
      <p:ext uri="{BB962C8B-B14F-4D97-AF65-F5344CB8AC3E}">
        <p14:creationId xmlns:p14="http://schemas.microsoft.com/office/powerpoint/2010/main" val="1049811601"/>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55ED99-2A8C-21A7-C5D3-D4F374D5F180}"/>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FF24CF87-2BAC-4F61-7B2C-A3982B2EF894}"/>
              </a:ext>
            </a:extLst>
          </p:cNvPr>
          <p:cNvSpPr/>
          <p:nvPr/>
        </p:nvSpPr>
        <p:spPr>
          <a:xfrm>
            <a:off x="2939374" y="2456234"/>
            <a:ext cx="6313251" cy="1945532"/>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1219108" rtl="0" eaLnBrk="1" fontAlgn="auto" latinLnBrk="0" hangingPunct="0">
              <a:lnSpc>
                <a:spcPct val="90000"/>
              </a:lnSpc>
              <a:spcBef>
                <a:spcPts val="2251"/>
              </a:spcBef>
              <a:spcAft>
                <a:spcPts val="0"/>
              </a:spcAft>
              <a:buClrTx/>
              <a:buSzTx/>
              <a:buFontTx/>
              <a:buNone/>
              <a:tabLst/>
              <a:defRPr/>
            </a:pPr>
            <a:r>
              <a:rPr kumimoji="0" lang="en-US" sz="3200" b="1" i="0" u="none" strike="noStrike" kern="0" cap="none" spc="0" normalizeH="0" baseline="0" noProof="0" dirty="0">
                <a:ln>
                  <a:noFill/>
                </a:ln>
                <a:solidFill>
                  <a:prstClr val="white"/>
                </a:solidFill>
                <a:effectLst/>
                <a:uLnTx/>
                <a:uFillTx/>
                <a:latin typeface="Calibri"/>
                <a:ea typeface="+mn-ea"/>
                <a:cs typeface="+mn-cs"/>
                <a:sym typeface="Helvetica Neue"/>
              </a:rPr>
              <a:t>Section 07 :</a:t>
            </a:r>
          </a:p>
          <a:p>
            <a:pPr marL="0" marR="0" lvl="0" indent="0" algn="ctr" defTabSz="1219108" rtl="0" eaLnBrk="1" fontAlgn="auto" latinLnBrk="0" hangingPunct="0">
              <a:lnSpc>
                <a:spcPct val="90000"/>
              </a:lnSpc>
              <a:spcBef>
                <a:spcPts val="2251"/>
              </a:spcBef>
              <a:spcAft>
                <a:spcPts val="0"/>
              </a:spcAft>
              <a:buClrTx/>
              <a:buSzTx/>
              <a:buFontTx/>
              <a:buNone/>
              <a:tabLst/>
              <a:defRPr/>
            </a:pPr>
            <a:r>
              <a:rPr kumimoji="0" lang="en-GB" sz="3200" b="1" i="0" u="none" strike="noStrike" kern="0" cap="none" spc="0" normalizeH="0" baseline="0" noProof="0" dirty="0">
                <a:ln>
                  <a:noFill/>
                </a:ln>
                <a:solidFill>
                  <a:prstClr val="white"/>
                </a:solidFill>
                <a:effectLst/>
                <a:uLnTx/>
                <a:uFillTx/>
                <a:latin typeface="Calibri"/>
                <a:ea typeface="+mn-ea"/>
                <a:cs typeface="+mn-cs"/>
                <a:sym typeface="Helvetica Neue"/>
              </a:rPr>
              <a:t>Références</a:t>
            </a:r>
          </a:p>
        </p:txBody>
      </p:sp>
    </p:spTree>
    <p:extLst>
      <p:ext uri="{BB962C8B-B14F-4D97-AF65-F5344CB8AC3E}">
        <p14:creationId xmlns:p14="http://schemas.microsoft.com/office/powerpoint/2010/main" val="1162155110"/>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E801FE-B6C9-5BD0-9E78-7AEEB4BC3E3E}"/>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55CE9788-0E91-BC1E-03B0-5F39E116E939}"/>
              </a:ext>
            </a:extLst>
          </p:cNvPr>
          <p:cNvSpPr txBox="1"/>
          <p:nvPr/>
        </p:nvSpPr>
        <p:spPr>
          <a:xfrm>
            <a:off x="733424" y="1025080"/>
            <a:ext cx="10725152" cy="380480"/>
          </a:xfrm>
          <a:prstGeom prst="rect">
            <a:avLst/>
          </a:prstGeom>
          <a:solidFill>
            <a:srgbClr val="FFFF00"/>
          </a:solidFill>
        </p:spPr>
        <p:txBody>
          <a:bodyPr vert="horz" wrap="square" lIns="0" tIns="36000" rIns="0" bIns="36000" rtlCol="0">
            <a:spAutoFit/>
          </a:bodyPr>
          <a:lstStyle/>
          <a:p>
            <a:pPr marL="16328" marR="0" lvl="0" indent="0" algn="l" defTabSz="1175644" rtl="0" eaLnBrk="1" fontAlgn="auto" latinLnBrk="0" hangingPunct="1">
              <a:lnSpc>
                <a:spcPct val="100000"/>
              </a:lnSpc>
              <a:spcBef>
                <a:spcPts val="129"/>
              </a:spcBef>
              <a:spcAft>
                <a:spcPts val="0"/>
              </a:spcAft>
              <a:buClrTx/>
              <a:buSzTx/>
              <a:buFontTx/>
              <a:buNone/>
              <a:tabLst/>
              <a:defRPr/>
            </a:pPr>
            <a:r>
              <a:rPr kumimoji="0" lang="en-GB" sz="2000" b="1" i="0" u="none" strike="noStrike" kern="0" cap="none" spc="0" normalizeH="0" baseline="0" noProof="0" dirty="0">
                <a:ln>
                  <a:noFill/>
                </a:ln>
                <a:solidFill>
                  <a:sysClr val="windowText" lastClr="000000"/>
                </a:solidFill>
                <a:effectLst/>
                <a:uLnTx/>
                <a:uFillTx/>
                <a:latin typeface="Arial"/>
                <a:ea typeface="+mn-ea"/>
                <a:cs typeface="Arial"/>
                <a:sym typeface="Helvetica Neue"/>
              </a:rPr>
              <a:t>Références :</a:t>
            </a:r>
          </a:p>
        </p:txBody>
      </p:sp>
      <p:sp>
        <p:nvSpPr>
          <p:cNvPr id="5" name="object 3">
            <a:extLst>
              <a:ext uri="{FF2B5EF4-FFF2-40B4-BE49-F238E27FC236}">
                <a16:creationId xmlns:a16="http://schemas.microsoft.com/office/drawing/2014/main" id="{794819E5-EC6B-F0A2-3CE0-BD26964F53C4}"/>
              </a:ext>
            </a:extLst>
          </p:cNvPr>
          <p:cNvSpPr txBox="1"/>
          <p:nvPr/>
        </p:nvSpPr>
        <p:spPr>
          <a:xfrm>
            <a:off x="733423" y="1514807"/>
            <a:ext cx="10725152" cy="3943461"/>
          </a:xfrm>
          <a:prstGeom prst="rect">
            <a:avLst/>
          </a:prstGeom>
        </p:spPr>
        <p:txBody>
          <a:bodyPr vert="horz" wrap="square" lIns="0" tIns="16329" rIns="0" bIns="0" rtlCol="0">
            <a:spAutoFit/>
          </a:bodyPr>
          <a:lstStyle/>
          <a:p>
            <a:pPr marL="269875" marR="0" lvl="1" indent="-254000" algn="l" defTabSz="1175644" rtl="0" eaLnBrk="1" fontAlgn="auto" latinLnBrk="0" hangingPunct="1">
              <a:lnSpc>
                <a:spcPct val="150000"/>
              </a:lnSpc>
              <a:spcBef>
                <a:spcPts val="129"/>
              </a:spcBef>
              <a:spcAft>
                <a:spcPts val="0"/>
              </a:spcAft>
              <a:buClrTx/>
              <a:buSzTx/>
              <a:buFont typeface="+mj-lt"/>
              <a:buAutoNum type="arabicPeriod"/>
              <a:tabLst/>
              <a:defRPr/>
            </a:pPr>
            <a:r>
              <a:rPr kumimoji="0" lang="en-GB" sz="1700" b="1" i="1" u="none" strike="noStrike" kern="0" cap="none" spc="0" normalizeH="0" baseline="0" noProof="0" dirty="0">
                <a:ln>
                  <a:noFill/>
                </a:ln>
                <a:solidFill>
                  <a:sysClr val="windowText" lastClr="000000"/>
                </a:solidFill>
                <a:effectLst/>
                <a:uLnTx/>
                <a:uFillTx/>
                <a:latin typeface="Arial"/>
                <a:ea typeface="+mn-ea"/>
                <a:cs typeface="Arial"/>
                <a:sym typeface="Helvetica Neue"/>
              </a:rPr>
              <a:t>« Transportation Engineering and Planning » (Ingénierie et planification des transports) </a:t>
            </a:r>
            <a:r>
              <a:rPr kumimoji="0" lang="en-GB" sz="1700" b="0" i="0" u="none" strike="noStrike" kern="0" cap="none" spc="0" normalizeH="0" baseline="0" noProof="0" dirty="0">
                <a:ln>
                  <a:noFill/>
                </a:ln>
                <a:solidFill>
                  <a:sysClr val="windowText" lastClr="000000"/>
                </a:solidFill>
                <a:effectLst/>
                <a:uLnTx/>
                <a:uFillTx/>
                <a:latin typeface="Arial"/>
                <a:ea typeface="+mn-ea"/>
                <a:cs typeface="Arial"/>
                <a:sym typeface="Helvetica Neue"/>
              </a:rPr>
              <a:t>par C.S. </a:t>
            </a:r>
            <a:r>
              <a:rPr kumimoji="0" lang="en-GB" sz="1700" b="0" i="0" u="none" strike="noStrike" kern="0" cap="none" spc="0" normalizeH="0" baseline="0" noProof="0" dirty="0" err="1">
                <a:ln>
                  <a:noFill/>
                </a:ln>
                <a:solidFill>
                  <a:sysClr val="windowText" lastClr="000000"/>
                </a:solidFill>
                <a:effectLst/>
                <a:uLnTx/>
                <a:uFillTx/>
                <a:latin typeface="Arial"/>
                <a:ea typeface="+mn-ea"/>
                <a:cs typeface="Arial"/>
                <a:sym typeface="Helvetica Neue"/>
              </a:rPr>
              <a:t>Papacostas </a:t>
            </a:r>
            <a:r>
              <a:rPr kumimoji="0" lang="en-GB" sz="1700" b="0" i="0" u="none" strike="noStrike" kern="0" cap="none" spc="0" normalizeH="0" baseline="0" noProof="0" dirty="0">
                <a:ln>
                  <a:noFill/>
                </a:ln>
                <a:solidFill>
                  <a:sysClr val="windowText" lastClr="000000"/>
                </a:solidFill>
                <a:effectLst/>
                <a:uLnTx/>
                <a:uFillTx/>
                <a:latin typeface="Arial"/>
                <a:ea typeface="+mn-ea"/>
                <a:cs typeface="Arial"/>
                <a:sym typeface="Helvetica Neue"/>
              </a:rPr>
              <a:t>et P.D. </a:t>
            </a:r>
            <a:r>
              <a:rPr kumimoji="0" lang="en-GB" sz="1700" b="0" i="0" u="none" strike="noStrike" kern="0" cap="none" spc="0" normalizeH="0" baseline="0" noProof="0" dirty="0" err="1">
                <a:ln>
                  <a:noFill/>
                </a:ln>
                <a:solidFill>
                  <a:sysClr val="windowText" lastClr="000000"/>
                </a:solidFill>
                <a:effectLst/>
                <a:uLnTx/>
                <a:uFillTx/>
                <a:latin typeface="Arial"/>
                <a:ea typeface="+mn-ea"/>
                <a:cs typeface="Arial"/>
                <a:sym typeface="Helvetica Neue"/>
              </a:rPr>
              <a:t>Prevedouros </a:t>
            </a:r>
            <a:r>
              <a:rPr kumimoji="0" lang="en-GB" sz="1700" b="0" i="0" u="none" strike="noStrike" kern="0" cap="none" spc="0" normalizeH="0" baseline="0" noProof="0" dirty="0">
                <a:ln>
                  <a:noFill/>
                </a:ln>
                <a:solidFill>
                  <a:sysClr val="windowText" lastClr="000000"/>
                </a:solidFill>
                <a:effectLst/>
                <a:uLnTx/>
                <a:uFillTx/>
                <a:latin typeface="Arial"/>
                <a:ea typeface="+mn-ea"/>
                <a:cs typeface="Arial"/>
                <a:sym typeface="Helvetica Neue"/>
              </a:rPr>
              <a:t>(Couvre les bases des systèmes de transport, les données, la planification et les politiques)</a:t>
            </a:r>
          </a:p>
          <a:p>
            <a:pPr marL="269875" marR="0" lvl="1" indent="-254000" algn="l" defTabSz="1175644" rtl="0" eaLnBrk="1" fontAlgn="auto" latinLnBrk="0" hangingPunct="1">
              <a:lnSpc>
                <a:spcPct val="150000"/>
              </a:lnSpc>
              <a:spcBef>
                <a:spcPts val="129"/>
              </a:spcBef>
              <a:spcAft>
                <a:spcPts val="0"/>
              </a:spcAft>
              <a:buClrTx/>
              <a:buSzTx/>
              <a:buFont typeface="+mj-lt"/>
              <a:buAutoNum type="arabicPeriod"/>
              <a:tabLst/>
              <a:defRPr/>
            </a:pPr>
            <a:r>
              <a:rPr kumimoji="0" lang="en-GB" sz="1700" b="1" i="1" u="none" strike="noStrike" kern="0" cap="none" spc="0" normalizeH="0" baseline="0" noProof="0" dirty="0">
                <a:ln>
                  <a:noFill/>
                </a:ln>
                <a:solidFill>
                  <a:sysClr val="windowText" lastClr="000000"/>
                </a:solidFill>
                <a:effectLst/>
                <a:uLnTx/>
                <a:uFillTx/>
                <a:latin typeface="Arial"/>
                <a:ea typeface="+mn-ea"/>
                <a:cs typeface="Arial"/>
                <a:sym typeface="Helvetica Neue"/>
              </a:rPr>
              <a:t>« Introduction to Transportation Systems » (Introduction aux systèmes de transport) </a:t>
            </a:r>
            <a:r>
              <a:rPr kumimoji="0" lang="en-GB" sz="1700" b="0" i="0" u="none" strike="noStrike" kern="0" cap="none" spc="0" normalizeH="0" baseline="0" noProof="0" dirty="0">
                <a:ln>
                  <a:noFill/>
                </a:ln>
                <a:solidFill>
                  <a:sysClr val="windowText" lastClr="000000"/>
                </a:solidFill>
                <a:effectLst/>
                <a:uLnTx/>
                <a:uFillTx/>
                <a:latin typeface="Arial"/>
                <a:ea typeface="+mn-ea"/>
                <a:cs typeface="Arial"/>
                <a:sym typeface="Helvetica Neue"/>
              </a:rPr>
              <a:t>par Joseph Sussman</a:t>
            </a:r>
          </a:p>
          <a:p>
            <a:pPr marL="269875" marR="0" lvl="1" indent="-254000" algn="l" defTabSz="1175644" rtl="0" eaLnBrk="1" fontAlgn="auto" latinLnBrk="0" hangingPunct="1">
              <a:lnSpc>
                <a:spcPct val="150000"/>
              </a:lnSpc>
              <a:spcBef>
                <a:spcPts val="129"/>
              </a:spcBef>
              <a:spcAft>
                <a:spcPts val="0"/>
              </a:spcAft>
              <a:buClrTx/>
              <a:buSzTx/>
              <a:buFont typeface="+mj-lt"/>
              <a:buAutoNum type="arabicPeriod"/>
              <a:tabLst/>
              <a:defRPr/>
            </a:pPr>
            <a:r>
              <a:rPr kumimoji="0" lang="en-GB" sz="1700" b="1" i="1" u="none" strike="noStrike" kern="0" cap="none" spc="0" normalizeH="0" baseline="0" noProof="0" dirty="0">
                <a:ln>
                  <a:noFill/>
                </a:ln>
                <a:solidFill>
                  <a:sysClr val="windowText" lastClr="000000"/>
                </a:solidFill>
                <a:effectLst/>
                <a:uLnTx/>
                <a:uFillTx/>
                <a:latin typeface="Arial"/>
                <a:ea typeface="+mn-ea"/>
                <a:cs typeface="Arial"/>
                <a:sym typeface="Helvetica Neue"/>
              </a:rPr>
              <a:t>« Data Science for Transport: A Self-Study Guide with Computer Exercises » (Science des données pour les transports : guide d'autoformation avec exercices informatiques) </a:t>
            </a:r>
            <a:r>
              <a:rPr kumimoji="0" lang="en-GB" sz="1700" b="0" i="0" u="none" strike="noStrike" kern="0" cap="none" spc="0" normalizeH="0" baseline="0" noProof="0" dirty="0">
                <a:ln>
                  <a:noFill/>
                </a:ln>
                <a:solidFill>
                  <a:sysClr val="windowText" lastClr="000000"/>
                </a:solidFill>
                <a:effectLst/>
                <a:uLnTx/>
                <a:uFillTx/>
                <a:latin typeface="Arial"/>
                <a:ea typeface="+mn-ea"/>
                <a:cs typeface="Arial"/>
                <a:sym typeface="Helvetica Neue"/>
              </a:rPr>
              <a:t>par Charles Fox</a:t>
            </a:r>
          </a:p>
          <a:p>
            <a:pPr marL="269875" marR="0" lvl="1" indent="-254000" algn="l" defTabSz="1175644" rtl="0" eaLnBrk="1" fontAlgn="auto" latinLnBrk="0" hangingPunct="1">
              <a:lnSpc>
                <a:spcPct val="150000"/>
              </a:lnSpc>
              <a:spcBef>
                <a:spcPts val="129"/>
              </a:spcBef>
              <a:spcAft>
                <a:spcPts val="0"/>
              </a:spcAft>
              <a:buClrTx/>
              <a:buSzTx/>
              <a:buFont typeface="+mj-lt"/>
              <a:buAutoNum type="arabicPeriod"/>
              <a:tabLst/>
              <a:defRPr/>
            </a:pPr>
            <a:r>
              <a:rPr kumimoji="0" lang="en-GB" sz="1700" b="1" i="1" u="none" strike="noStrike" kern="0" cap="none" spc="0" normalizeH="0" baseline="0" noProof="0" dirty="0">
                <a:ln>
                  <a:noFill/>
                </a:ln>
                <a:solidFill>
                  <a:sysClr val="windowText" lastClr="000000"/>
                </a:solidFill>
                <a:effectLst/>
                <a:uLnTx/>
                <a:uFillTx/>
                <a:latin typeface="Arial"/>
                <a:ea typeface="+mn-ea"/>
                <a:cs typeface="Arial"/>
                <a:sym typeface="Helvetica Neue"/>
              </a:rPr>
              <a:t>« </a:t>
            </a:r>
            <a:r>
              <a:rPr kumimoji="0" lang="en-GB" sz="1700" b="1" i="1" u="none" strike="noStrike" kern="0" cap="none" spc="0" normalizeH="0" baseline="0" noProof="0" dirty="0" err="1">
                <a:ln>
                  <a:noFill/>
                </a:ln>
                <a:solidFill>
                  <a:sysClr val="windowText" lastClr="000000"/>
                </a:solidFill>
                <a:effectLst/>
                <a:uLnTx/>
                <a:uFillTx/>
                <a:latin typeface="Arial"/>
                <a:ea typeface="+mn-ea"/>
                <a:cs typeface="Arial"/>
                <a:sym typeface="Helvetica Neue"/>
              </a:rPr>
              <a:t>Modeling </a:t>
            </a:r>
            <a:r>
              <a:rPr kumimoji="0" lang="en-GB" sz="1700" b="1" i="1" u="none" strike="noStrike" kern="0" cap="none" spc="0" normalizeH="0" baseline="0" noProof="0" dirty="0">
                <a:ln>
                  <a:noFill/>
                </a:ln>
                <a:solidFill>
                  <a:sysClr val="windowText" lastClr="000000"/>
                </a:solidFill>
                <a:effectLst/>
                <a:uLnTx/>
                <a:uFillTx/>
                <a:latin typeface="Arial"/>
                <a:ea typeface="+mn-ea"/>
                <a:cs typeface="Arial"/>
                <a:sym typeface="Helvetica Neue"/>
              </a:rPr>
              <a:t>Transport » (Modélisation des transports) </a:t>
            </a:r>
            <a:r>
              <a:rPr kumimoji="0" lang="en-GB" sz="1700" b="0" i="0" u="none" strike="noStrike" kern="0" cap="none" spc="0" normalizeH="0" baseline="0" noProof="0" dirty="0">
                <a:ln>
                  <a:noFill/>
                </a:ln>
                <a:solidFill>
                  <a:sysClr val="windowText" lastClr="000000"/>
                </a:solidFill>
                <a:effectLst/>
                <a:uLnTx/>
                <a:uFillTx/>
                <a:latin typeface="Arial"/>
                <a:ea typeface="+mn-ea"/>
                <a:cs typeface="Arial"/>
                <a:sym typeface="Helvetica Neue"/>
              </a:rPr>
              <a:t>par Juan de Dios </a:t>
            </a:r>
            <a:r>
              <a:rPr kumimoji="0" lang="en-GB" sz="1700" b="0" i="0" u="none" strike="noStrike" kern="0" cap="none" spc="0" normalizeH="0" baseline="0" noProof="0" dirty="0" err="1">
                <a:ln>
                  <a:noFill/>
                </a:ln>
                <a:solidFill>
                  <a:sysClr val="windowText" lastClr="000000"/>
                </a:solidFill>
                <a:effectLst/>
                <a:uLnTx/>
                <a:uFillTx/>
                <a:latin typeface="Arial"/>
                <a:ea typeface="+mn-ea"/>
                <a:cs typeface="Arial"/>
                <a:sym typeface="Helvetica Neue"/>
              </a:rPr>
              <a:t>Ortúzar </a:t>
            </a:r>
            <a:r>
              <a:rPr kumimoji="0" lang="en-GB" sz="1700" b="0" i="0" u="none" strike="noStrike" kern="0" cap="none" spc="0" normalizeH="0" baseline="0" noProof="0" dirty="0">
                <a:ln>
                  <a:noFill/>
                </a:ln>
                <a:solidFill>
                  <a:sysClr val="windowText" lastClr="000000"/>
                </a:solidFill>
                <a:effectLst/>
                <a:uLnTx/>
                <a:uFillTx/>
                <a:latin typeface="Arial"/>
                <a:ea typeface="+mn-ea"/>
                <a:cs typeface="Arial"/>
                <a:sym typeface="Helvetica Neue"/>
              </a:rPr>
              <a:t>et Luis G. Willumsen </a:t>
            </a:r>
            <a:br>
              <a:rPr kumimoji="0" lang="en-GB" sz="1700" b="0" i="0" u="none" strike="noStrike" kern="0" cap="none" spc="0" normalizeH="0" baseline="0" noProof="0" dirty="0">
                <a:ln>
                  <a:noFill/>
                </a:ln>
                <a:solidFill>
                  <a:sysClr val="windowText" lastClr="000000"/>
                </a:solidFill>
                <a:effectLst/>
                <a:uLnTx/>
                <a:uFillTx/>
                <a:latin typeface="Arial"/>
                <a:ea typeface="+mn-ea"/>
                <a:cs typeface="Arial"/>
                <a:sym typeface="Helvetica Neue"/>
              </a:rPr>
            </a:br>
            <a:r>
              <a:rPr kumimoji="0" lang="en-GB" sz="1700" b="0" i="0" u="none" strike="noStrike" kern="0" cap="none" spc="0" normalizeH="0" baseline="0" noProof="0" dirty="0">
                <a:ln>
                  <a:noFill/>
                </a:ln>
                <a:solidFill>
                  <a:sysClr val="windowText" lastClr="000000"/>
                </a:solidFill>
                <a:effectLst/>
                <a:uLnTx/>
                <a:uFillTx/>
                <a:latin typeface="Arial"/>
                <a:ea typeface="+mn-ea"/>
                <a:cs typeface="Arial"/>
                <a:sym typeface="Helvetica Neue"/>
              </a:rPr>
              <a:t>(</a:t>
            </a:r>
            <a:r>
              <a:rPr kumimoji="0" lang="en-GB" sz="1700" b="0" i="0" u="none" strike="noStrike" kern="0" cap="none" spc="0" normalizeH="0" baseline="0" noProof="0" dirty="0" err="1">
                <a:ln>
                  <a:noFill/>
                </a:ln>
                <a:solidFill>
                  <a:sysClr val="windowText" lastClr="000000"/>
                </a:solidFill>
                <a:effectLst/>
                <a:uLnTx/>
                <a:uFillTx/>
                <a:latin typeface="Arial"/>
                <a:ea typeface="+mn-ea"/>
                <a:cs typeface="Arial"/>
                <a:sym typeface="Helvetica Neue"/>
              </a:rPr>
              <a:t>Modélisation</a:t>
            </a:r>
            <a:r>
              <a:rPr kumimoji="0" lang="en-GB" sz="1700" b="0" i="0" u="none" strike="noStrike" kern="0" cap="none" spc="0" normalizeH="0" baseline="0" noProof="0" dirty="0">
                <a:ln>
                  <a:noFill/>
                </a:ln>
                <a:solidFill>
                  <a:sysClr val="windowText" lastClr="000000"/>
                </a:solidFill>
                <a:effectLst/>
                <a:uLnTx/>
                <a:uFillTx/>
                <a:latin typeface="Arial"/>
                <a:ea typeface="+mn-ea"/>
                <a:cs typeface="Arial"/>
                <a:sym typeface="Helvetica Neue"/>
              </a:rPr>
              <a:t> de la demande de transport)</a:t>
            </a:r>
          </a:p>
          <a:p>
            <a:pPr marL="269875" marR="0" lvl="1" indent="-254000" algn="l" defTabSz="1175644" rtl="0" eaLnBrk="1" fontAlgn="auto" latinLnBrk="0" hangingPunct="1">
              <a:lnSpc>
                <a:spcPct val="150000"/>
              </a:lnSpc>
              <a:spcBef>
                <a:spcPts val="129"/>
              </a:spcBef>
              <a:spcAft>
                <a:spcPts val="0"/>
              </a:spcAft>
              <a:buClrTx/>
              <a:buSzTx/>
              <a:buFont typeface="+mj-lt"/>
              <a:buAutoNum type="arabicPeriod"/>
              <a:tabLst/>
              <a:defRPr/>
            </a:pPr>
            <a:r>
              <a:rPr kumimoji="0" lang="en-GB" sz="1700" b="1" i="1" u="none" strike="noStrike" kern="0" cap="none" spc="0" normalizeH="0" baseline="0" noProof="0" dirty="0">
                <a:ln>
                  <a:noFill/>
                </a:ln>
                <a:solidFill>
                  <a:sysClr val="windowText" lastClr="000000"/>
                </a:solidFill>
                <a:effectLst/>
                <a:uLnTx/>
                <a:uFillTx/>
                <a:latin typeface="Arial"/>
                <a:ea typeface="+mn-ea"/>
                <a:cs typeface="Arial"/>
                <a:sym typeface="Helvetica Neue"/>
              </a:rPr>
              <a:t>« Planification des systèmes de transport : méthodes et applications » </a:t>
            </a:r>
            <a:r>
              <a:rPr kumimoji="0" lang="en-GB" sz="1700" b="0" i="0" u="none" strike="noStrike" kern="0" cap="none" spc="0" normalizeH="0" baseline="0" noProof="0" dirty="0">
                <a:ln>
                  <a:noFill/>
                </a:ln>
                <a:solidFill>
                  <a:sysClr val="windowText" lastClr="000000"/>
                </a:solidFill>
                <a:effectLst/>
                <a:uLnTx/>
                <a:uFillTx/>
                <a:latin typeface="Arial"/>
                <a:ea typeface="+mn-ea"/>
                <a:cs typeface="Arial"/>
                <a:sym typeface="Helvetica Neue"/>
              </a:rPr>
              <a:t>par </a:t>
            </a:r>
            <a:r>
              <a:rPr kumimoji="0" lang="en-GB" sz="1700" b="0" i="0" u="none" strike="noStrike" kern="0" cap="none" spc="0" normalizeH="0" baseline="0" noProof="0" dirty="0" err="1">
                <a:ln>
                  <a:noFill/>
                </a:ln>
                <a:solidFill>
                  <a:sysClr val="windowText" lastClr="000000"/>
                </a:solidFill>
                <a:effectLst/>
                <a:uLnTx/>
                <a:uFillTx/>
                <a:latin typeface="Arial"/>
                <a:ea typeface="+mn-ea"/>
                <a:cs typeface="Arial"/>
                <a:sym typeface="Helvetica Neue"/>
              </a:rPr>
              <a:t>Konstadinos </a:t>
            </a:r>
            <a:r>
              <a:rPr kumimoji="0" lang="en-GB" sz="1700" b="0" i="0" u="none" strike="noStrike" kern="0" cap="none" spc="0" normalizeH="0" baseline="0" noProof="0" dirty="0">
                <a:ln>
                  <a:noFill/>
                </a:ln>
                <a:solidFill>
                  <a:sysClr val="windowText" lastClr="000000"/>
                </a:solidFill>
                <a:effectLst/>
                <a:uLnTx/>
                <a:uFillTx/>
                <a:latin typeface="Arial"/>
                <a:ea typeface="+mn-ea"/>
                <a:cs typeface="Arial"/>
                <a:sym typeface="Helvetica Neue"/>
              </a:rPr>
              <a:t>G. </a:t>
            </a:r>
            <a:r>
              <a:rPr kumimoji="0" lang="en-GB" sz="1700" b="0" i="0" u="none" strike="noStrike" kern="0" cap="none" spc="0" normalizeH="0" baseline="0" noProof="0" dirty="0" err="1">
                <a:ln>
                  <a:noFill/>
                </a:ln>
                <a:solidFill>
                  <a:sysClr val="windowText" lastClr="000000"/>
                </a:solidFill>
                <a:effectLst/>
                <a:uLnTx/>
                <a:uFillTx/>
                <a:latin typeface="Arial"/>
                <a:ea typeface="+mn-ea"/>
                <a:cs typeface="Arial"/>
                <a:sym typeface="Helvetica Neue"/>
              </a:rPr>
              <a:t>Goulias</a:t>
            </a:r>
            <a:endParaRPr kumimoji="0" lang="en-GB" sz="1700" b="0" i="0" u="none" strike="noStrike" kern="0" cap="none" spc="0" normalizeH="0" baseline="0" noProof="0" dirty="0">
              <a:ln>
                <a:noFill/>
              </a:ln>
              <a:solidFill>
                <a:sysClr val="windowText" lastClr="000000"/>
              </a:solidFill>
              <a:effectLst/>
              <a:uLnTx/>
              <a:uFillTx/>
              <a:latin typeface="Arial"/>
              <a:ea typeface="+mn-ea"/>
              <a:cs typeface="Arial"/>
              <a:sym typeface="Helvetica Neue"/>
            </a:endParaRPr>
          </a:p>
        </p:txBody>
      </p:sp>
      <p:sp>
        <p:nvSpPr>
          <p:cNvPr id="14" name="object 2">
            <a:extLst>
              <a:ext uri="{FF2B5EF4-FFF2-40B4-BE49-F238E27FC236}">
                <a16:creationId xmlns:a16="http://schemas.microsoft.com/office/drawing/2014/main" id="{F1A93582-9794-4EC0-D3E3-CB8C2CF4B3D1}"/>
              </a:ext>
            </a:extLst>
          </p:cNvPr>
          <p:cNvSpPr txBox="1">
            <a:spLocks/>
          </p:cNvSpPr>
          <p:nvPr/>
        </p:nvSpPr>
        <p:spPr>
          <a:xfrm>
            <a:off x="726471" y="427119"/>
            <a:ext cx="1932754" cy="385820"/>
          </a:xfrm>
          <a:prstGeom prst="rect">
            <a:avLst/>
          </a:prstGeom>
          <a:solidFill>
            <a:srgbClr val="FD001F"/>
          </a:solidFill>
        </p:spPr>
        <p:txBody>
          <a:bodyPr vert="horz" wrap="square" lIns="0" tIns="16329" rIns="0" bIns="0" rtlCol="0">
            <a:spAutoFit/>
          </a:bodyPr>
          <a:lstStyle>
            <a:lvl1pPr>
              <a:defRPr sz="1800" b="0" i="1">
                <a:solidFill>
                  <a:srgbClr val="FD001F"/>
                </a:solidFill>
                <a:latin typeface="Calibri"/>
                <a:ea typeface="+mj-ea"/>
                <a:cs typeface="Calibri"/>
              </a:defRPr>
            </a:lvl1pPr>
          </a:lstStyle>
          <a:p>
            <a:pPr marL="22043" marR="0" lvl="0" indent="0" algn="l" defTabSz="914400" rtl="0" eaLnBrk="1" fontAlgn="auto" latinLnBrk="0" hangingPunct="1">
              <a:lnSpc>
                <a:spcPct val="100000"/>
              </a:lnSpc>
              <a:spcBef>
                <a:spcPts val="129"/>
              </a:spcBef>
              <a:spcAft>
                <a:spcPts val="0"/>
              </a:spcAft>
              <a:buClrTx/>
              <a:buSzTx/>
              <a:buFontTx/>
              <a:buNone/>
              <a:tabLst/>
              <a:defRPr/>
            </a:pPr>
            <a:r>
              <a:rPr kumimoji="0" lang="en-GB" sz="2400" b="1" i="1" u="none" strike="noStrike" kern="0" cap="none" spc="0" normalizeH="0" baseline="0" noProof="0" dirty="0">
                <a:ln>
                  <a:noFill/>
                </a:ln>
                <a:solidFill>
                  <a:prstClr val="white"/>
                </a:solidFill>
                <a:effectLst/>
                <a:uLnTx/>
                <a:uFillTx/>
                <a:latin typeface="Calibri"/>
                <a:ea typeface="+mj-ea"/>
                <a:cs typeface="Calibri"/>
                <a:sym typeface="Helvetica Neue"/>
              </a:rPr>
              <a:t>7. Références</a:t>
            </a:r>
          </a:p>
        </p:txBody>
      </p:sp>
    </p:spTree>
    <p:extLst>
      <p:ext uri="{BB962C8B-B14F-4D97-AF65-F5344CB8AC3E}">
        <p14:creationId xmlns:p14="http://schemas.microsoft.com/office/powerpoint/2010/main" val="1283558400"/>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56D842-4E1E-E72D-536F-78F068E62B09}"/>
              </a:ext>
            </a:extLst>
          </p:cNvPr>
          <p:cNvSpPr>
            <a:spLocks noGrp="1"/>
          </p:cNvSpPr>
          <p:nvPr>
            <p:ph type="title"/>
          </p:nvPr>
        </p:nvSpPr>
        <p:spPr>
          <a:xfrm>
            <a:off x="756196" y="2885952"/>
            <a:ext cx="8910054" cy="949719"/>
          </a:xfrm>
        </p:spPr>
        <p:txBody>
          <a:bodyPr/>
          <a:lstStyle/>
          <a:p>
            <a:pPr algn="ctr"/>
            <a:r>
              <a:rPr lang="en-GB" dirty="0">
                <a:latin typeface="Calibri" panose="020F0502020204030204" pitchFamily="34" charset="0"/>
                <a:ea typeface="Calibri" panose="020F0502020204030204" pitchFamily="34" charset="0"/>
                <a:cs typeface="Calibri" panose="020F0502020204030204" pitchFamily="34" charset="0"/>
              </a:rPr>
              <a:t>Merci de votre attention !</a:t>
            </a:r>
            <a:endParaRPr lang="pl-PL" dirty="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468848328"/>
      </p:ext>
    </p:extLst>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247822-44B5-8045-A64A-F1BD7A8C5B7B}"/>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C39B6FA5-5035-0E97-3929-F787C348772B}"/>
              </a:ext>
            </a:extLst>
          </p:cNvPr>
          <p:cNvSpPr txBox="1"/>
          <p:nvPr/>
        </p:nvSpPr>
        <p:spPr>
          <a:xfrm>
            <a:off x="733424" y="811720"/>
            <a:ext cx="10725152" cy="380480"/>
          </a:xfrm>
          <a:prstGeom prst="rect">
            <a:avLst/>
          </a:prstGeom>
          <a:solidFill>
            <a:srgbClr val="FFFF00"/>
          </a:solidFill>
        </p:spPr>
        <p:txBody>
          <a:bodyPr vert="horz" wrap="square" lIns="0" tIns="36000" rIns="0" bIns="36000" rtlCol="0">
            <a:spAutoFit/>
          </a:bodyPr>
          <a:lstStyle/>
          <a:p>
            <a:pPr marL="16328" marR="0" lvl="0" indent="0" algn="l" defTabSz="1175644" rtl="0" eaLnBrk="1" fontAlgn="auto" latinLnBrk="0" hangingPunct="1">
              <a:lnSpc>
                <a:spcPct val="100000"/>
              </a:lnSpc>
              <a:spcBef>
                <a:spcPts val="129"/>
              </a:spcBef>
              <a:spcAft>
                <a:spcPts val="0"/>
              </a:spcAft>
              <a:buClrTx/>
              <a:buSzTx/>
              <a:buFontTx/>
              <a:buNone/>
              <a:tabLst/>
              <a:defRPr/>
            </a:pPr>
            <a:r>
              <a:rPr kumimoji="0" lang="en-GB" sz="2000" b="1" i="0" u="none" strike="noStrike" kern="0" cap="none" spc="0" normalizeH="0" baseline="0" noProof="0" dirty="0">
                <a:ln>
                  <a:noFill/>
                </a:ln>
                <a:solidFill>
                  <a:sysClr val="windowText" lastClr="000000"/>
                </a:solidFill>
                <a:effectLst/>
                <a:uLnTx/>
                <a:uFillTx/>
                <a:latin typeface="Arial"/>
                <a:ea typeface="+mn-ea"/>
                <a:cs typeface="Arial"/>
                <a:sym typeface="Helvetica Neue"/>
              </a:rPr>
              <a:t>1.2 Activités en laboratoire et répartition du temps</a:t>
            </a:r>
          </a:p>
        </p:txBody>
      </p:sp>
      <p:sp>
        <p:nvSpPr>
          <p:cNvPr id="5" name="object 3">
            <a:extLst>
              <a:ext uri="{FF2B5EF4-FFF2-40B4-BE49-F238E27FC236}">
                <a16:creationId xmlns:a16="http://schemas.microsoft.com/office/drawing/2014/main" id="{F9B7D2E2-FE71-2A9A-6F9E-C7A4B9966F66}"/>
              </a:ext>
            </a:extLst>
          </p:cNvPr>
          <p:cNvSpPr txBox="1"/>
          <p:nvPr/>
        </p:nvSpPr>
        <p:spPr>
          <a:xfrm>
            <a:off x="733424" y="1301447"/>
            <a:ext cx="10725152" cy="1001373"/>
          </a:xfrm>
          <a:prstGeom prst="rect">
            <a:avLst/>
          </a:prstGeom>
        </p:spPr>
        <p:txBody>
          <a:bodyPr vert="horz" wrap="square" lIns="0" tIns="16329" rIns="0" bIns="0" rtlCol="0">
            <a:spAutoFit/>
          </a:bodyPr>
          <a:lstStyle/>
          <a:p>
            <a:pPr marL="16328" marR="0" lvl="0" indent="0" algn="l" defTabSz="1175644" rtl="0" eaLnBrk="1" fontAlgn="auto" latinLnBrk="0" hangingPunct="1">
              <a:lnSpc>
                <a:spcPct val="100000"/>
              </a:lnSpc>
              <a:spcBef>
                <a:spcPts val="129"/>
              </a:spcBef>
              <a:spcAft>
                <a:spcPts val="0"/>
              </a:spcAft>
              <a:buClrTx/>
              <a:buSzTx/>
              <a:buFontTx/>
              <a:buNone/>
              <a:tabLst/>
              <a:defRPr/>
            </a:pPr>
            <a:r>
              <a:rPr kumimoji="0" lang="en-GB" sz="1600" b="0" i="0" u="none" strike="noStrike" kern="0" cap="none" spc="0" normalizeH="0" baseline="0" noProof="0" dirty="0">
                <a:ln>
                  <a:noFill/>
                </a:ln>
                <a:solidFill>
                  <a:sysClr val="windowText" lastClr="000000"/>
                </a:solidFill>
                <a:effectLst/>
                <a:uLnTx/>
                <a:uFillTx/>
                <a:latin typeface="Arial"/>
                <a:ea typeface="+mn-ea"/>
                <a:cs typeface="Arial"/>
                <a:sym typeface="Helvetica Neue"/>
              </a:rPr>
              <a:t>Ce laboratoire guide les étudiants dans la simulation et </a:t>
            </a:r>
            <a:r>
              <a:rPr kumimoji="0" lang="en-GB" sz="1600" b="0" i="0" u="none" strike="noStrike" kern="0" cap="none" spc="0" normalizeH="0" baseline="0" noProof="0" dirty="0" err="1">
                <a:ln>
                  <a:noFill/>
                </a:ln>
                <a:solidFill>
                  <a:sysClr val="windowText" lastClr="000000"/>
                </a:solidFill>
                <a:effectLst/>
                <a:uLnTx/>
                <a:uFillTx/>
                <a:latin typeface="Arial"/>
                <a:ea typeface="+mn-ea"/>
                <a:cs typeface="Arial"/>
                <a:sym typeface="Helvetica Neue"/>
              </a:rPr>
              <a:t>l'analyse </a:t>
            </a:r>
            <a:r>
              <a:rPr kumimoji="0" lang="en-GB" sz="1600" b="0" i="0" u="none" strike="noStrike" kern="0" cap="none" spc="0" normalizeH="0" baseline="0" noProof="0" dirty="0">
                <a:ln>
                  <a:noFill/>
                </a:ln>
                <a:solidFill>
                  <a:sysClr val="windowText" lastClr="000000"/>
                </a:solidFill>
                <a:effectLst/>
                <a:uLnTx/>
                <a:uFillTx/>
                <a:latin typeface="Arial"/>
                <a:ea typeface="+mn-ea"/>
                <a:cs typeface="Arial"/>
                <a:sym typeface="Helvetica Neue"/>
              </a:rPr>
              <a:t>du flux de circulation à l'aide de PTV VISSIM. Les activités comprennent la conception d'intersections, le réglage des feux de signalisation et l'évaluation des indicateurs de performance. Les tâches pratiques sont combinées à des analyses afin de renforcer les compétences en matière de simulation.</a:t>
            </a:r>
          </a:p>
        </p:txBody>
      </p:sp>
      <p:sp>
        <p:nvSpPr>
          <p:cNvPr id="11" name="object 2">
            <a:extLst>
              <a:ext uri="{FF2B5EF4-FFF2-40B4-BE49-F238E27FC236}">
                <a16:creationId xmlns:a16="http://schemas.microsoft.com/office/drawing/2014/main" id="{069F1C98-F538-424B-C01D-59706A57D3AD}"/>
              </a:ext>
            </a:extLst>
          </p:cNvPr>
          <p:cNvSpPr txBox="1">
            <a:spLocks noGrp="1"/>
          </p:cNvSpPr>
          <p:nvPr>
            <p:ph type="title"/>
          </p:nvPr>
        </p:nvSpPr>
        <p:spPr>
          <a:xfrm>
            <a:off x="726471" y="427119"/>
            <a:ext cx="5958809" cy="385820"/>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1. Présentation du laboratoire et outils requis</a:t>
            </a:r>
          </a:p>
        </p:txBody>
      </p:sp>
      <p:graphicFrame>
        <p:nvGraphicFramePr>
          <p:cNvPr id="10" name="Table 9">
            <a:extLst>
              <a:ext uri="{FF2B5EF4-FFF2-40B4-BE49-F238E27FC236}">
                <a16:creationId xmlns:a16="http://schemas.microsoft.com/office/drawing/2014/main" id="{F97DD135-A473-A8C1-F5FD-5C2A116C2CD8}"/>
              </a:ext>
            </a:extLst>
          </p:cNvPr>
          <p:cNvGraphicFramePr>
            <a:graphicFrameLocks noGrp="1"/>
          </p:cNvGraphicFramePr>
          <p:nvPr>
            <p:extLst>
              <p:ext uri="{D42A27DB-BD31-4B8C-83A1-F6EECF244321}">
                <p14:modId xmlns:p14="http://schemas.microsoft.com/office/powerpoint/2010/main" val="2502179227"/>
              </p:ext>
            </p:extLst>
          </p:nvPr>
        </p:nvGraphicFramePr>
        <p:xfrm>
          <a:off x="726471" y="2471539"/>
          <a:ext cx="10730593" cy="3596300"/>
        </p:xfrm>
        <a:graphic>
          <a:graphicData uri="http://schemas.openxmlformats.org/drawingml/2006/table">
            <a:tbl>
              <a:tblPr firstRow="1" bandRow="1">
                <a:tableStyleId>{5C22544A-7EE6-4342-B048-85BDC9FD1C3A}</a:tableStyleId>
              </a:tblPr>
              <a:tblGrid>
                <a:gridCol w="828000">
                  <a:extLst>
                    <a:ext uri="{9D8B030D-6E8A-4147-A177-3AD203B41FA5}">
                      <a16:colId xmlns:a16="http://schemas.microsoft.com/office/drawing/2014/main" val="1755482268"/>
                    </a:ext>
                  </a:extLst>
                </a:gridCol>
                <a:gridCol w="4284000">
                  <a:extLst>
                    <a:ext uri="{9D8B030D-6E8A-4147-A177-3AD203B41FA5}">
                      <a16:colId xmlns:a16="http://schemas.microsoft.com/office/drawing/2014/main" val="3311583749"/>
                    </a:ext>
                  </a:extLst>
                </a:gridCol>
                <a:gridCol w="1118593">
                  <a:extLst>
                    <a:ext uri="{9D8B030D-6E8A-4147-A177-3AD203B41FA5}">
                      <a16:colId xmlns:a16="http://schemas.microsoft.com/office/drawing/2014/main" val="1522891638"/>
                    </a:ext>
                  </a:extLst>
                </a:gridCol>
                <a:gridCol w="1368000">
                  <a:extLst>
                    <a:ext uri="{9D8B030D-6E8A-4147-A177-3AD203B41FA5}">
                      <a16:colId xmlns:a16="http://schemas.microsoft.com/office/drawing/2014/main" val="3508822070"/>
                    </a:ext>
                  </a:extLst>
                </a:gridCol>
                <a:gridCol w="1692000">
                  <a:extLst>
                    <a:ext uri="{9D8B030D-6E8A-4147-A177-3AD203B41FA5}">
                      <a16:colId xmlns:a16="http://schemas.microsoft.com/office/drawing/2014/main" val="2645060776"/>
                    </a:ext>
                  </a:extLst>
                </a:gridCol>
                <a:gridCol w="1440000">
                  <a:extLst>
                    <a:ext uri="{9D8B030D-6E8A-4147-A177-3AD203B41FA5}">
                      <a16:colId xmlns:a16="http://schemas.microsoft.com/office/drawing/2014/main" val="3475959410"/>
                    </a:ext>
                  </a:extLst>
                </a:gridCol>
              </a:tblGrid>
              <a:tr h="538815">
                <a:tc>
                  <a:txBody>
                    <a:bodyPr/>
                    <a:lstStyle/>
                    <a:p>
                      <a:pPr algn="ctr"/>
                      <a:r>
                        <a:rPr lang="en-GB" sz="1500" dirty="0"/>
                        <a:t>Section</a:t>
                      </a:r>
                      <a:endParaRPr lang="LID4096" sz="1500" dirty="0"/>
                    </a:p>
                  </a:txBody>
                  <a:tcPr/>
                </a:tc>
                <a:tc>
                  <a:txBody>
                    <a:bodyPr/>
                    <a:lstStyle/>
                    <a:p>
                      <a:pPr algn="ctr"/>
                      <a:r>
                        <a:rPr lang="en-GB" sz="1500" dirty="0"/>
                        <a:t>Thème</a:t>
                      </a:r>
                      <a:endParaRPr lang="LID4096" sz="1500" dirty="0"/>
                    </a:p>
                  </a:txBody>
                  <a:tcPr/>
                </a:tc>
                <a:tc>
                  <a:txBody>
                    <a:bodyPr/>
                    <a:lstStyle/>
                    <a:p>
                      <a:pPr algn="ctr"/>
                      <a:r>
                        <a:rPr lang="en-GB" sz="1500" dirty="0"/>
                        <a:t>Outils</a:t>
                      </a:r>
                      <a:endParaRPr lang="LID4096" sz="1500" dirty="0"/>
                    </a:p>
                  </a:txBody>
                  <a:tcPr/>
                </a:tc>
                <a:tc>
                  <a:txBody>
                    <a:bodyPr/>
                    <a:lstStyle/>
                    <a:p>
                      <a:pPr algn="ctr"/>
                      <a:r>
                        <a:rPr lang="en-GB" sz="1500" dirty="0"/>
                        <a:t>Type d'activité</a:t>
                      </a:r>
                      <a:endParaRPr lang="LID4096" sz="1500" dirty="0"/>
                    </a:p>
                  </a:txBody>
                  <a:tcPr/>
                </a:tc>
                <a:tc>
                  <a:txBody>
                    <a:bodyPr/>
                    <a:lstStyle/>
                    <a:p>
                      <a:pPr algn="ctr"/>
                      <a:r>
                        <a:rPr lang="en-GB" sz="1500" dirty="0"/>
                        <a:t>Activité réalisée par</a:t>
                      </a:r>
                      <a:endParaRPr lang="LID4096" sz="1500" dirty="0"/>
                    </a:p>
                  </a:txBody>
                  <a:tcPr/>
                </a:tc>
                <a:tc>
                  <a:txBody>
                    <a:bodyPr/>
                    <a:lstStyle/>
                    <a:p>
                      <a:pPr algn="ctr"/>
                      <a:r>
                        <a:rPr lang="en-GB" sz="1500" dirty="0"/>
                        <a:t>Durée (min)</a:t>
                      </a:r>
                      <a:endParaRPr lang="LID4096" sz="1500" dirty="0"/>
                    </a:p>
                  </a:txBody>
                  <a:tcPr/>
                </a:tc>
                <a:extLst>
                  <a:ext uri="{0D108BD9-81ED-4DB2-BD59-A6C34878D82A}">
                    <a16:rowId xmlns:a16="http://schemas.microsoft.com/office/drawing/2014/main" val="2509159265"/>
                  </a:ext>
                </a:extLst>
              </a:tr>
              <a:tr h="303322">
                <a:tc>
                  <a:txBody>
                    <a:bodyPr/>
                    <a:lstStyle/>
                    <a:p>
                      <a:pPr algn="ctr">
                        <a:lnSpc>
                          <a:spcPct val="115000"/>
                        </a:lnSpc>
                        <a:spcAft>
                          <a:spcPts val="800"/>
                        </a:spcAft>
                      </a:pPr>
                      <a:r>
                        <a:rPr lang="en-GB" sz="1500" b="0" kern="100" dirty="0">
                          <a:solidFill>
                            <a:schemeClr val="tx1"/>
                          </a:solidFill>
                          <a:effectLst/>
                          <a:latin typeface="+mn-lt"/>
                          <a:ea typeface="Aptos" panose="020B0004020202020204" pitchFamily="34" charset="0"/>
                          <a:cs typeface="Times New Roman" panose="02020603050405020304" pitchFamily="18" charset="0"/>
                        </a:rPr>
                        <a:t>1</a:t>
                      </a:r>
                    </a:p>
                  </a:txBody>
                  <a:tcPr marL="68580" marR="68580" marT="0" marB="0" anchor="ctr"/>
                </a:tc>
                <a:tc>
                  <a:txBody>
                    <a:bodyPr/>
                    <a:lstStyle/>
                    <a:p>
                      <a:pPr algn="l">
                        <a:lnSpc>
                          <a:spcPct val="115000"/>
                        </a:lnSpc>
                        <a:spcAft>
                          <a:spcPts val="800"/>
                        </a:spcAft>
                      </a:pPr>
                      <a:r>
                        <a:rPr lang="en-GB" sz="1500" b="0" kern="100" dirty="0">
                          <a:solidFill>
                            <a:schemeClr val="tx1"/>
                          </a:solidFill>
                          <a:effectLst/>
                          <a:latin typeface="+mn-lt"/>
                          <a:ea typeface="Aptos" panose="020B0004020202020204" pitchFamily="34" charset="0"/>
                          <a:cs typeface="Times New Roman" panose="02020603050405020304" pitchFamily="18" charset="0"/>
                        </a:rPr>
                        <a:t>Présentation du laboratoire et outils requis</a:t>
                      </a:r>
                      <a:endParaRPr lang="en-AT" sz="1500" b="0" kern="100" dirty="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tc>
                <a:tc>
                  <a:txBody>
                    <a:bodyPr/>
                    <a:lstStyle/>
                    <a:p>
                      <a:pPr algn="ctr">
                        <a:lnSpc>
                          <a:spcPct val="115000"/>
                        </a:lnSpc>
                        <a:spcAft>
                          <a:spcPts val="800"/>
                        </a:spcAft>
                      </a:pPr>
                      <a:r>
                        <a:rPr lang="en-GB" sz="1500" b="0" kern="100" dirty="0">
                          <a:solidFill>
                            <a:schemeClr val="tx1"/>
                          </a:solidFill>
                          <a:effectLst/>
                          <a:latin typeface="+mn-lt"/>
                          <a:ea typeface="Aptos" panose="020B0004020202020204" pitchFamily="34" charset="0"/>
                          <a:cs typeface="Times New Roman" panose="02020603050405020304" pitchFamily="18" charset="0"/>
                        </a:rPr>
                        <a:t>-</a:t>
                      </a:r>
                    </a:p>
                  </a:txBody>
                  <a:tcPr marL="68580" marR="68580" marT="0" marB="0" anchor="ctr"/>
                </a:tc>
                <a:tc>
                  <a:txBody>
                    <a:bodyPr/>
                    <a:lstStyle/>
                    <a:p>
                      <a:pPr algn="ctr">
                        <a:lnSpc>
                          <a:spcPct val="115000"/>
                        </a:lnSpc>
                        <a:spcAft>
                          <a:spcPts val="800"/>
                        </a:spcAft>
                      </a:pPr>
                      <a:r>
                        <a:rPr kumimoji="0" lang="en-GB" sz="1500" b="0" i="0" u="none" strike="noStrike" kern="100" cap="none" spc="0" normalizeH="0" baseline="0" noProof="0" dirty="0">
                          <a:ln>
                            <a:noFill/>
                          </a:ln>
                          <a:solidFill>
                            <a:prstClr val="black"/>
                          </a:solidFill>
                          <a:effectLst/>
                          <a:uLnTx/>
                          <a:uFillTx/>
                          <a:latin typeface="+mn-lt"/>
                          <a:ea typeface="Aptos" panose="020B0004020202020204" pitchFamily="34" charset="0"/>
                          <a:cs typeface="Times New Roman" panose="02020603050405020304" pitchFamily="18" charset="0"/>
                        </a:rPr>
                        <a:t>Présentation</a:t>
                      </a:r>
                      <a:endParaRPr lang="en-GB" sz="1500" b="0" kern="100" dirty="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tc>
                <a:tc>
                  <a:txBody>
                    <a:bodyPr/>
                    <a:lstStyle/>
                    <a:p>
                      <a:pPr algn="ctr">
                        <a:lnSpc>
                          <a:spcPct val="115000"/>
                        </a:lnSpc>
                        <a:spcAft>
                          <a:spcPts val="800"/>
                        </a:spcAft>
                      </a:pPr>
                      <a:r>
                        <a:rPr lang="en-GB" sz="1500" b="0" kern="100" dirty="0">
                          <a:solidFill>
                            <a:schemeClr val="tx1"/>
                          </a:solidFill>
                          <a:effectLst/>
                          <a:latin typeface="+mn-lt"/>
                          <a:ea typeface="Aptos" panose="020B0004020202020204" pitchFamily="34" charset="0"/>
                          <a:cs typeface="Times New Roman" panose="02020603050405020304" pitchFamily="18" charset="0"/>
                        </a:rPr>
                        <a:t>Enseignant</a:t>
                      </a:r>
                    </a:p>
                  </a:txBody>
                  <a:tcPr marL="68580" marR="68580" marT="0" marB="0" anchor="ctr"/>
                </a:tc>
                <a:tc>
                  <a:txBody>
                    <a:bodyPr/>
                    <a:lstStyle/>
                    <a:p>
                      <a:pPr algn="ctr">
                        <a:lnSpc>
                          <a:spcPct val="115000"/>
                        </a:lnSpc>
                        <a:spcAft>
                          <a:spcPts val="800"/>
                        </a:spcAft>
                      </a:pPr>
                      <a:r>
                        <a:rPr lang="en-GB" sz="1500" b="0" kern="100" dirty="0">
                          <a:solidFill>
                            <a:schemeClr val="tx1"/>
                          </a:solidFill>
                          <a:effectLst/>
                          <a:latin typeface="+mn-lt"/>
                          <a:ea typeface="Aptos" panose="020B0004020202020204" pitchFamily="34" charset="0"/>
                          <a:cs typeface="Times New Roman" panose="02020603050405020304" pitchFamily="18" charset="0"/>
                        </a:rPr>
                        <a:t>10</a:t>
                      </a:r>
                    </a:p>
                  </a:txBody>
                  <a:tcPr marL="68580" marR="68580" marT="0" marB="0" anchor="ctr"/>
                </a:tc>
                <a:extLst>
                  <a:ext uri="{0D108BD9-81ED-4DB2-BD59-A6C34878D82A}">
                    <a16:rowId xmlns:a16="http://schemas.microsoft.com/office/drawing/2014/main" val="3914232903"/>
                  </a:ext>
                </a:extLst>
              </a:tr>
              <a:tr h="506438">
                <a:tc>
                  <a:txBody>
                    <a:bodyPr/>
                    <a:lstStyle/>
                    <a:p>
                      <a:pPr algn="ctr">
                        <a:lnSpc>
                          <a:spcPct val="115000"/>
                        </a:lnSpc>
                        <a:spcAft>
                          <a:spcPts val="800"/>
                        </a:spcAft>
                      </a:pPr>
                      <a:r>
                        <a:rPr lang="en-GB" sz="1500" b="0" kern="100" dirty="0">
                          <a:solidFill>
                            <a:schemeClr val="tx1"/>
                          </a:solidFill>
                          <a:effectLst/>
                          <a:latin typeface="+mn-lt"/>
                          <a:ea typeface="Aptos" panose="020B0004020202020204" pitchFamily="34" charset="0"/>
                          <a:cs typeface="Times New Roman" panose="02020603050405020304" pitchFamily="18" charset="0"/>
                        </a:rPr>
                        <a:t>2</a:t>
                      </a:r>
                    </a:p>
                  </a:txBody>
                  <a:tcPr marL="68580" marR="68580" marT="0" marB="0" anchor="ctr"/>
                </a:tc>
                <a:tc>
                  <a:txBody>
                    <a:bodyPr/>
                    <a:lstStyle/>
                    <a:p>
                      <a:pPr algn="l">
                        <a:lnSpc>
                          <a:spcPct val="115000"/>
                        </a:lnSpc>
                        <a:spcAft>
                          <a:spcPts val="800"/>
                        </a:spcAft>
                      </a:pPr>
                      <a:r>
                        <a:rPr lang="en-GB" sz="1500" b="0" kern="100" dirty="0">
                          <a:solidFill>
                            <a:schemeClr val="tx1"/>
                          </a:solidFill>
                          <a:effectLst/>
                          <a:latin typeface="+mn-lt"/>
                          <a:ea typeface="Aptos" panose="020B0004020202020204" pitchFamily="34" charset="0"/>
                          <a:cs typeface="Times New Roman" panose="02020603050405020304" pitchFamily="18" charset="0"/>
                        </a:rPr>
                        <a:t>Introduction à la prévision de la demande de transport</a:t>
                      </a:r>
                      <a:endParaRPr lang="en-AT" sz="1500" b="0" kern="100" dirty="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tc>
                <a:tc>
                  <a:txBody>
                    <a:bodyPr/>
                    <a:lstStyle/>
                    <a:p>
                      <a:pPr algn="ctr">
                        <a:lnSpc>
                          <a:spcPct val="115000"/>
                        </a:lnSpc>
                        <a:spcAft>
                          <a:spcPts val="800"/>
                        </a:spcAft>
                      </a:pPr>
                      <a:r>
                        <a:rPr lang="en-GB" sz="1500" b="0" kern="100" dirty="0">
                          <a:solidFill>
                            <a:schemeClr val="tx1"/>
                          </a:solidFill>
                          <a:effectLst/>
                          <a:latin typeface="+mn-lt"/>
                          <a:ea typeface="Aptos" panose="020B0004020202020204" pitchFamily="34" charset="0"/>
                          <a:cs typeface="Times New Roman" panose="02020603050405020304" pitchFamily="18" charset="0"/>
                        </a:rPr>
                        <a:t>-</a:t>
                      </a:r>
                    </a:p>
                  </a:txBody>
                  <a:tcPr marL="68580" marR="68580" marT="0" marB="0" anchor="ctr"/>
                </a:tc>
                <a:tc>
                  <a:txBody>
                    <a:bodyPr/>
                    <a:lstStyle/>
                    <a:p>
                      <a:pPr algn="ctr">
                        <a:lnSpc>
                          <a:spcPct val="115000"/>
                        </a:lnSpc>
                        <a:spcAft>
                          <a:spcPts val="800"/>
                        </a:spcAft>
                      </a:pPr>
                      <a:r>
                        <a:rPr kumimoji="0" lang="en-GB" sz="1500" b="0" i="0" u="none" strike="noStrike" kern="100" cap="none" spc="0" normalizeH="0" baseline="0" noProof="0" dirty="0">
                          <a:ln>
                            <a:noFill/>
                          </a:ln>
                          <a:solidFill>
                            <a:prstClr val="black"/>
                          </a:solidFill>
                          <a:effectLst/>
                          <a:uLnTx/>
                          <a:uFillTx/>
                          <a:latin typeface="Calibri"/>
                          <a:ea typeface="Aptos" panose="020B0004020202020204" pitchFamily="34" charset="0"/>
                          <a:cs typeface="Times New Roman" panose="02020603050405020304" pitchFamily="18" charset="0"/>
                        </a:rPr>
                        <a:t>Présentation</a:t>
                      </a:r>
                      <a:endParaRPr lang="en-GB" sz="1500" b="0" kern="100" dirty="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tc>
                <a:tc>
                  <a:txBody>
                    <a:bodyPr/>
                    <a:lstStyle/>
                    <a:p>
                      <a:pPr algn="ctr">
                        <a:lnSpc>
                          <a:spcPct val="115000"/>
                        </a:lnSpc>
                        <a:spcAft>
                          <a:spcPts val="800"/>
                        </a:spcAft>
                      </a:pPr>
                      <a:r>
                        <a:rPr lang="en-GB" sz="1500" b="0" kern="100" dirty="0">
                          <a:solidFill>
                            <a:schemeClr val="tx1"/>
                          </a:solidFill>
                          <a:effectLst/>
                          <a:latin typeface="+mn-lt"/>
                          <a:ea typeface="Aptos" panose="020B0004020202020204" pitchFamily="34" charset="0"/>
                          <a:cs typeface="Times New Roman" panose="02020603050405020304" pitchFamily="18" charset="0"/>
                        </a:rPr>
                        <a:t>Enseignant</a:t>
                      </a:r>
                    </a:p>
                  </a:txBody>
                  <a:tcPr marL="68580" marR="68580" marT="0" marB="0" anchor="ctr"/>
                </a:tc>
                <a:tc>
                  <a:txBody>
                    <a:bodyPr/>
                    <a:lstStyle/>
                    <a:p>
                      <a:pPr algn="ctr">
                        <a:lnSpc>
                          <a:spcPct val="115000"/>
                        </a:lnSpc>
                        <a:spcAft>
                          <a:spcPts val="800"/>
                        </a:spcAft>
                      </a:pPr>
                      <a:r>
                        <a:rPr lang="en-GB" sz="1500" b="0" kern="100" dirty="0">
                          <a:solidFill>
                            <a:schemeClr val="tx1"/>
                          </a:solidFill>
                          <a:effectLst/>
                          <a:latin typeface="+mn-lt"/>
                          <a:ea typeface="Aptos" panose="020B0004020202020204" pitchFamily="34" charset="0"/>
                          <a:cs typeface="Times New Roman" panose="02020603050405020304" pitchFamily="18" charset="0"/>
                        </a:rPr>
                        <a:t>10</a:t>
                      </a:r>
                    </a:p>
                  </a:txBody>
                  <a:tcPr marL="68580" marR="68580" marT="0" marB="0" anchor="ctr"/>
                </a:tc>
                <a:extLst>
                  <a:ext uri="{0D108BD9-81ED-4DB2-BD59-A6C34878D82A}">
                    <a16:rowId xmlns:a16="http://schemas.microsoft.com/office/drawing/2014/main" val="1118167900"/>
                  </a:ext>
                </a:extLst>
              </a:tr>
              <a:tr h="303322">
                <a:tc>
                  <a:txBody>
                    <a:bodyPr/>
                    <a:lstStyle/>
                    <a:p>
                      <a:pPr algn="ctr">
                        <a:lnSpc>
                          <a:spcPct val="115000"/>
                        </a:lnSpc>
                        <a:spcAft>
                          <a:spcPts val="800"/>
                        </a:spcAft>
                      </a:pPr>
                      <a:r>
                        <a:rPr lang="en-GB" sz="1500" b="0" kern="100" dirty="0">
                          <a:solidFill>
                            <a:schemeClr val="tx1"/>
                          </a:solidFill>
                          <a:effectLst/>
                          <a:latin typeface="+mn-lt"/>
                          <a:ea typeface="Aptos" panose="020B0004020202020204" pitchFamily="34" charset="0"/>
                          <a:cs typeface="Times New Roman" panose="02020603050405020304" pitchFamily="18" charset="0"/>
                        </a:rPr>
                        <a:t>3</a:t>
                      </a:r>
                    </a:p>
                  </a:txBody>
                  <a:tcPr marL="68580" marR="68580" marT="0" marB="0" anchor="ctr"/>
                </a:tc>
                <a:tc>
                  <a:txBody>
                    <a:bodyPr/>
                    <a:lstStyle/>
                    <a:p>
                      <a:pPr algn="l">
                        <a:lnSpc>
                          <a:spcPct val="115000"/>
                        </a:lnSpc>
                        <a:spcAft>
                          <a:spcPts val="800"/>
                        </a:spcAft>
                      </a:pPr>
                      <a:r>
                        <a:rPr lang="en-AT" sz="1500" b="0" kern="100" dirty="0">
                          <a:solidFill>
                            <a:schemeClr val="tx1"/>
                          </a:solidFill>
                          <a:effectLst/>
                          <a:latin typeface="+mn-lt"/>
                          <a:ea typeface="Aptos" panose="020B0004020202020204" pitchFamily="34" charset="0"/>
                          <a:cs typeface="Times New Roman" panose="02020603050405020304" pitchFamily="18" charset="0"/>
                        </a:rPr>
                        <a:t>Récapitulatif du modèle en quatre étapes</a:t>
                      </a:r>
                    </a:p>
                  </a:txBody>
                  <a:tcPr marL="68580" marR="68580" marT="0" marB="0" anchor="ctr"/>
                </a:tc>
                <a:tc>
                  <a:txBody>
                    <a:bodyPr/>
                    <a:lstStyle/>
                    <a:p>
                      <a:pPr algn="ctr">
                        <a:lnSpc>
                          <a:spcPct val="115000"/>
                        </a:lnSpc>
                        <a:spcAft>
                          <a:spcPts val="800"/>
                        </a:spcAft>
                      </a:pPr>
                      <a:r>
                        <a:rPr lang="en-GB" sz="1500" b="0" kern="100">
                          <a:solidFill>
                            <a:schemeClr val="tx1"/>
                          </a:solidFill>
                          <a:effectLst/>
                          <a:latin typeface="+mn-lt"/>
                          <a:ea typeface="Aptos" panose="020B0004020202020204" pitchFamily="34" charset="0"/>
                          <a:cs typeface="Times New Roman" panose="02020603050405020304" pitchFamily="18" charset="0"/>
                        </a:rPr>
                        <a:t>-</a:t>
                      </a:r>
                      <a:endParaRPr lang="en-GB" sz="1500" b="0" kern="100" dirty="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tc>
                <a:tc>
                  <a:txBody>
                    <a:bodyPr/>
                    <a:lstStyle/>
                    <a:p>
                      <a:pPr algn="ctr">
                        <a:lnSpc>
                          <a:spcPct val="115000"/>
                        </a:lnSpc>
                        <a:spcAft>
                          <a:spcPts val="800"/>
                        </a:spcAft>
                      </a:pPr>
                      <a:r>
                        <a:rPr kumimoji="0" lang="en-GB" sz="1500" b="0" i="0" u="none" strike="noStrike" kern="100" cap="none" spc="0" normalizeH="0" baseline="0" noProof="0" dirty="0">
                          <a:ln>
                            <a:noFill/>
                          </a:ln>
                          <a:solidFill>
                            <a:prstClr val="black"/>
                          </a:solidFill>
                          <a:effectLst/>
                          <a:uLnTx/>
                          <a:uFillTx/>
                          <a:latin typeface="+mn-lt"/>
                          <a:ea typeface="Aptos" panose="020B0004020202020204" pitchFamily="34" charset="0"/>
                          <a:cs typeface="Times New Roman" panose="02020603050405020304" pitchFamily="18" charset="0"/>
                        </a:rPr>
                        <a:t>Présentation</a:t>
                      </a:r>
                      <a:endParaRPr lang="en-GB" sz="1500" b="0" kern="100" dirty="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tc>
                <a:tc>
                  <a:txBody>
                    <a:bodyPr/>
                    <a:lstStyle/>
                    <a:p>
                      <a:pPr algn="ctr">
                        <a:lnSpc>
                          <a:spcPct val="115000"/>
                        </a:lnSpc>
                        <a:spcAft>
                          <a:spcPts val="800"/>
                        </a:spcAft>
                      </a:pPr>
                      <a:r>
                        <a:rPr lang="en-GB" sz="1500" b="0" kern="100" dirty="0">
                          <a:solidFill>
                            <a:schemeClr val="tx1"/>
                          </a:solidFill>
                          <a:effectLst/>
                          <a:latin typeface="+mn-lt"/>
                          <a:ea typeface="Aptos" panose="020B0004020202020204" pitchFamily="34" charset="0"/>
                          <a:cs typeface="Times New Roman" panose="02020603050405020304" pitchFamily="18" charset="0"/>
                        </a:rPr>
                        <a:t>Enseignant</a:t>
                      </a:r>
                    </a:p>
                  </a:txBody>
                  <a:tcPr marL="68580" marR="68580" marT="0" marB="0" anchor="ctr"/>
                </a:tc>
                <a:tc>
                  <a:txBody>
                    <a:bodyPr/>
                    <a:lstStyle/>
                    <a:p>
                      <a:pPr algn="ctr">
                        <a:lnSpc>
                          <a:spcPct val="115000"/>
                        </a:lnSpc>
                        <a:spcAft>
                          <a:spcPts val="800"/>
                        </a:spcAft>
                      </a:pPr>
                      <a:r>
                        <a:rPr lang="en-GB" sz="1500" b="0" kern="100" dirty="0">
                          <a:solidFill>
                            <a:schemeClr val="tx1"/>
                          </a:solidFill>
                          <a:effectLst/>
                          <a:latin typeface="+mn-lt"/>
                          <a:ea typeface="Aptos" panose="020B0004020202020204" pitchFamily="34" charset="0"/>
                          <a:cs typeface="Times New Roman" panose="02020603050405020304" pitchFamily="18" charset="0"/>
                        </a:rPr>
                        <a:t>10</a:t>
                      </a:r>
                    </a:p>
                  </a:txBody>
                  <a:tcPr marL="68580" marR="68580" marT="0" marB="0" anchor="ctr"/>
                </a:tc>
                <a:extLst>
                  <a:ext uri="{0D108BD9-81ED-4DB2-BD59-A6C34878D82A}">
                    <a16:rowId xmlns:a16="http://schemas.microsoft.com/office/drawing/2014/main" val="1955390290"/>
                  </a:ext>
                </a:extLst>
              </a:tr>
              <a:tr h="506438">
                <a:tc>
                  <a:txBody>
                    <a:bodyPr/>
                    <a:lstStyle/>
                    <a:p>
                      <a:pPr algn="ctr">
                        <a:lnSpc>
                          <a:spcPct val="115000"/>
                        </a:lnSpc>
                        <a:spcAft>
                          <a:spcPts val="800"/>
                        </a:spcAft>
                      </a:pPr>
                      <a:r>
                        <a:rPr lang="en-GB" sz="1500" b="0" kern="100" dirty="0">
                          <a:solidFill>
                            <a:schemeClr val="tx1"/>
                          </a:solidFill>
                          <a:effectLst/>
                          <a:latin typeface="+mn-lt"/>
                          <a:ea typeface="Aptos" panose="020B0004020202020204" pitchFamily="34" charset="0"/>
                          <a:cs typeface="Times New Roman" panose="02020603050405020304" pitchFamily="18" charset="0"/>
                        </a:rPr>
                        <a:t>3</a:t>
                      </a:r>
                    </a:p>
                  </a:txBody>
                  <a:tcPr marL="68580" marR="68580" marT="0" marB="0" anchor="ctr"/>
                </a:tc>
                <a:tc>
                  <a:txBody>
                    <a:bodyPr/>
                    <a:lstStyle/>
                    <a:p>
                      <a:pPr algn="l">
                        <a:lnSpc>
                          <a:spcPct val="115000"/>
                        </a:lnSpc>
                        <a:spcAft>
                          <a:spcPts val="800"/>
                        </a:spcAft>
                      </a:pPr>
                      <a:r>
                        <a:rPr lang="en-GB" sz="1500" kern="100" dirty="0">
                          <a:solidFill>
                            <a:schemeClr val="tx1"/>
                          </a:solidFill>
                          <a:effectLst/>
                          <a:latin typeface="+mn-lt"/>
                          <a:ea typeface="Aptos" panose="020B0004020202020204" pitchFamily="34" charset="0"/>
                          <a:cs typeface="Times New Roman" panose="02020603050405020304" pitchFamily="18" charset="0"/>
                        </a:rPr>
                        <a:t>Activité en classe 1 : Modèle de demande de transport en quatre étapes</a:t>
                      </a:r>
                    </a:p>
                  </a:txBody>
                  <a:tcPr marL="68580" marR="68580" marT="0" marB="0" anchor="ctr"/>
                </a:tc>
                <a:tc>
                  <a:txBody>
                    <a:bodyPr/>
                    <a:lstStyle/>
                    <a:p>
                      <a:pPr algn="ctr">
                        <a:lnSpc>
                          <a:spcPct val="115000"/>
                        </a:lnSpc>
                        <a:spcAft>
                          <a:spcPts val="800"/>
                        </a:spcAft>
                      </a:pPr>
                      <a:r>
                        <a:rPr lang="en-GB" sz="1500" kern="100" dirty="0">
                          <a:solidFill>
                            <a:schemeClr val="tx1"/>
                          </a:solidFill>
                          <a:effectLst/>
                          <a:latin typeface="+mn-lt"/>
                          <a:ea typeface="Aptos" panose="020B0004020202020204" pitchFamily="34" charset="0"/>
                          <a:cs typeface="Times New Roman" panose="02020603050405020304" pitchFamily="18" charset="0"/>
                        </a:rPr>
                        <a:t>Python</a:t>
                      </a:r>
                    </a:p>
                  </a:txBody>
                  <a:tcPr marL="68580" marR="68580" marT="0" marB="0" anchor="ctr"/>
                </a:tc>
                <a:tc>
                  <a:txBody>
                    <a:bodyPr/>
                    <a:lstStyle/>
                    <a:p>
                      <a:pPr algn="ctr">
                        <a:lnSpc>
                          <a:spcPct val="115000"/>
                        </a:lnSpc>
                        <a:spcAft>
                          <a:spcPts val="800"/>
                        </a:spcAft>
                      </a:pPr>
                      <a:r>
                        <a:rPr kumimoji="0" lang="en-GB" sz="1500" b="0" i="0" u="none" strike="noStrike" kern="100" cap="none" spc="0" normalizeH="0" baseline="0" noProof="0" dirty="0">
                          <a:ln>
                            <a:noFill/>
                          </a:ln>
                          <a:solidFill>
                            <a:prstClr val="black"/>
                          </a:solidFill>
                          <a:effectLst/>
                          <a:uLnTx/>
                          <a:uFillTx/>
                          <a:latin typeface="Calibri"/>
                          <a:ea typeface="Aptos" panose="020B0004020202020204" pitchFamily="34" charset="0"/>
                          <a:cs typeface="Times New Roman" panose="02020603050405020304" pitchFamily="18" charset="0"/>
                        </a:rPr>
                        <a:t>Pratique</a:t>
                      </a:r>
                      <a:endParaRPr lang="en-GB" sz="1500" kern="100" dirty="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tc>
                <a:tc>
                  <a:txBody>
                    <a:bodyPr/>
                    <a:lstStyle/>
                    <a:p>
                      <a:pPr marL="0" marR="0" lvl="0" indent="0" algn="ctr" defTabSz="914400" eaLnBrk="1" fontAlgn="auto" latinLnBrk="0" hangingPunct="1">
                        <a:lnSpc>
                          <a:spcPct val="115000"/>
                        </a:lnSpc>
                        <a:spcBef>
                          <a:spcPts val="0"/>
                        </a:spcBef>
                        <a:spcAft>
                          <a:spcPts val="800"/>
                        </a:spcAft>
                        <a:buClrTx/>
                        <a:buSzTx/>
                        <a:buFontTx/>
                        <a:buNone/>
                        <a:tabLst/>
                        <a:defRPr/>
                      </a:pPr>
                      <a:r>
                        <a:rPr lang="en-GB" sz="1500" b="0" kern="100" dirty="0">
                          <a:solidFill>
                            <a:schemeClr val="tx1"/>
                          </a:solidFill>
                          <a:effectLst/>
                          <a:latin typeface="+mn-lt"/>
                          <a:ea typeface="Aptos" panose="020B0004020202020204" pitchFamily="34" charset="0"/>
                          <a:cs typeface="Times New Roman" panose="02020603050405020304" pitchFamily="18" charset="0"/>
                        </a:rPr>
                        <a:t>Enseignant + élève</a:t>
                      </a:r>
                      <a:endParaRPr lang="en-GB" sz="1500" kern="100" dirty="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tc>
                <a:tc>
                  <a:txBody>
                    <a:bodyPr/>
                    <a:lstStyle/>
                    <a:p>
                      <a:pPr algn="ctr">
                        <a:lnSpc>
                          <a:spcPct val="115000"/>
                        </a:lnSpc>
                        <a:spcAft>
                          <a:spcPts val="800"/>
                        </a:spcAft>
                      </a:pPr>
                      <a:r>
                        <a:rPr lang="en-GB" sz="1500" kern="100" dirty="0">
                          <a:solidFill>
                            <a:schemeClr val="tx1"/>
                          </a:solidFill>
                          <a:effectLst/>
                          <a:latin typeface="+mn-lt"/>
                          <a:ea typeface="Aptos" panose="020B0004020202020204" pitchFamily="34" charset="0"/>
                          <a:cs typeface="Times New Roman" panose="02020603050405020304" pitchFamily="18" charset="0"/>
                        </a:rPr>
                        <a:t>20</a:t>
                      </a:r>
                    </a:p>
                  </a:txBody>
                  <a:tcPr marL="68580" marR="68580" marT="0" marB="0" anchor="ctr"/>
                </a:tc>
                <a:extLst>
                  <a:ext uri="{0D108BD9-81ED-4DB2-BD59-A6C34878D82A}">
                    <a16:rowId xmlns:a16="http://schemas.microsoft.com/office/drawing/2014/main" val="3845288351"/>
                  </a:ext>
                </a:extLst>
              </a:tr>
              <a:tr h="303322">
                <a:tc>
                  <a:txBody>
                    <a:bodyPr/>
                    <a:lstStyle/>
                    <a:p>
                      <a:pPr algn="ctr">
                        <a:lnSpc>
                          <a:spcPct val="115000"/>
                        </a:lnSpc>
                        <a:spcAft>
                          <a:spcPts val="800"/>
                        </a:spcAft>
                      </a:pPr>
                      <a:r>
                        <a:rPr lang="en-GB" sz="1500" b="0" kern="100" dirty="0">
                          <a:solidFill>
                            <a:schemeClr val="tx1"/>
                          </a:solidFill>
                          <a:effectLst/>
                          <a:latin typeface="+mn-lt"/>
                          <a:ea typeface="Aptos" panose="020B0004020202020204" pitchFamily="34" charset="0"/>
                          <a:cs typeface="Times New Roman" panose="02020603050405020304" pitchFamily="18" charset="0"/>
                        </a:rPr>
                        <a:t>4</a:t>
                      </a:r>
                    </a:p>
                  </a:txBody>
                  <a:tcPr marL="68580" marR="68580" marT="0" marB="0" anchor="ctr"/>
                </a:tc>
                <a:tc>
                  <a:txBody>
                    <a:bodyPr/>
                    <a:lstStyle/>
                    <a:p>
                      <a:pPr algn="l">
                        <a:lnSpc>
                          <a:spcPct val="115000"/>
                        </a:lnSpc>
                        <a:spcAft>
                          <a:spcPts val="800"/>
                        </a:spcAft>
                      </a:pPr>
                      <a:r>
                        <a:rPr lang="en-GB" sz="1500" kern="100" dirty="0">
                          <a:solidFill>
                            <a:schemeClr val="tx1"/>
                          </a:solidFill>
                          <a:effectLst/>
                          <a:latin typeface="+mn-lt"/>
                          <a:ea typeface="Aptos" panose="020B0004020202020204" pitchFamily="34" charset="0"/>
                          <a:cs typeface="Times New Roman" panose="02020603050405020304" pitchFamily="18" charset="0"/>
                        </a:rPr>
                        <a:t>Activité en classe 2 : </a:t>
                      </a:r>
                      <a:r>
                        <a:rPr lang="en-GB" sz="1500" kern="100" dirty="0" err="1">
                          <a:solidFill>
                            <a:schemeClr val="tx1"/>
                          </a:solidFill>
                          <a:effectLst/>
                          <a:latin typeface="+mn-lt"/>
                          <a:ea typeface="Aptos" panose="020B0004020202020204" pitchFamily="34" charset="0"/>
                          <a:cs typeface="Times New Roman" panose="02020603050405020304" pitchFamily="18" charset="0"/>
                        </a:rPr>
                        <a:t>Modélisation</a:t>
                      </a:r>
                      <a:r>
                        <a:rPr lang="en-GB" sz="1500" kern="100" dirty="0">
                          <a:solidFill>
                            <a:schemeClr val="tx1"/>
                          </a:solidFill>
                          <a:effectLst/>
                          <a:latin typeface="+mn-lt"/>
                          <a:ea typeface="Aptos" panose="020B0004020202020204" pitchFamily="34" charset="0"/>
                          <a:cs typeface="Times New Roman" panose="02020603050405020304" pitchFamily="18" charset="0"/>
                        </a:rPr>
                        <a:t> de scénarios</a:t>
                      </a:r>
                      <a:endParaRPr lang="en-AT" sz="1500" kern="100" dirty="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tc>
                <a:tc>
                  <a:txBody>
                    <a:bodyPr/>
                    <a:lstStyle/>
                    <a:p>
                      <a:pPr algn="ctr">
                        <a:lnSpc>
                          <a:spcPct val="115000"/>
                        </a:lnSpc>
                        <a:spcAft>
                          <a:spcPts val="800"/>
                        </a:spcAft>
                      </a:pPr>
                      <a:r>
                        <a:rPr lang="en-GB" sz="1500" kern="100" dirty="0">
                          <a:solidFill>
                            <a:schemeClr val="tx1"/>
                          </a:solidFill>
                          <a:effectLst/>
                          <a:latin typeface="+mn-lt"/>
                          <a:ea typeface="Aptos" panose="020B0004020202020204" pitchFamily="34" charset="0"/>
                          <a:cs typeface="Times New Roman" panose="02020603050405020304" pitchFamily="18" charset="0"/>
                        </a:rPr>
                        <a:t>Python</a:t>
                      </a:r>
                    </a:p>
                  </a:txBody>
                  <a:tcPr marL="68580" marR="68580" marT="0" marB="0" anchor="ctr"/>
                </a:tc>
                <a:tc>
                  <a:txBody>
                    <a:bodyPr/>
                    <a:lstStyle/>
                    <a:p>
                      <a:pPr algn="ctr">
                        <a:lnSpc>
                          <a:spcPct val="115000"/>
                        </a:lnSpc>
                        <a:spcAft>
                          <a:spcPts val="800"/>
                        </a:spcAft>
                      </a:pPr>
                      <a:r>
                        <a:rPr lang="en-GB" sz="1500" kern="100" dirty="0">
                          <a:solidFill>
                            <a:schemeClr val="tx1"/>
                          </a:solidFill>
                          <a:effectLst/>
                          <a:latin typeface="+mn-lt"/>
                          <a:ea typeface="Aptos" panose="020B0004020202020204" pitchFamily="34" charset="0"/>
                          <a:cs typeface="Times New Roman" panose="02020603050405020304" pitchFamily="18" charset="0"/>
                        </a:rPr>
                        <a:t>Pratique</a:t>
                      </a:r>
                    </a:p>
                  </a:txBody>
                  <a:tcPr marL="68580" marR="68580" marT="0" marB="0" anchor="ctr"/>
                </a:tc>
                <a:tc>
                  <a:txBody>
                    <a:bodyPr/>
                    <a:lstStyle/>
                    <a:p>
                      <a:pPr algn="ctr">
                        <a:lnSpc>
                          <a:spcPct val="115000"/>
                        </a:lnSpc>
                        <a:spcAft>
                          <a:spcPts val="800"/>
                        </a:spcAft>
                      </a:pPr>
                      <a:r>
                        <a:rPr lang="en-GB" sz="1500" b="0" kern="100" dirty="0">
                          <a:solidFill>
                            <a:schemeClr val="tx1"/>
                          </a:solidFill>
                          <a:effectLst/>
                          <a:latin typeface="+mn-lt"/>
                          <a:ea typeface="Aptos" panose="020B0004020202020204" pitchFamily="34" charset="0"/>
                          <a:cs typeface="Times New Roman" panose="02020603050405020304" pitchFamily="18" charset="0"/>
                        </a:rPr>
                        <a:t>Enseignant + Élève</a:t>
                      </a:r>
                      <a:endParaRPr lang="en-GB" sz="1500" kern="100" dirty="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tc>
                <a:tc>
                  <a:txBody>
                    <a:bodyPr/>
                    <a:lstStyle/>
                    <a:p>
                      <a:pPr algn="ctr">
                        <a:lnSpc>
                          <a:spcPct val="115000"/>
                        </a:lnSpc>
                        <a:spcAft>
                          <a:spcPts val="800"/>
                        </a:spcAft>
                      </a:pPr>
                      <a:r>
                        <a:rPr lang="en-GB" sz="1500" kern="100" dirty="0">
                          <a:solidFill>
                            <a:schemeClr val="tx1"/>
                          </a:solidFill>
                          <a:effectLst/>
                          <a:latin typeface="+mn-lt"/>
                          <a:ea typeface="Aptos" panose="020B0004020202020204" pitchFamily="34" charset="0"/>
                          <a:cs typeface="Times New Roman" panose="02020603050405020304" pitchFamily="18" charset="0"/>
                        </a:rPr>
                        <a:t>55</a:t>
                      </a:r>
                    </a:p>
                  </a:txBody>
                  <a:tcPr marL="68580" marR="68580" marT="0" marB="0" anchor="ctr"/>
                </a:tc>
                <a:extLst>
                  <a:ext uri="{0D108BD9-81ED-4DB2-BD59-A6C34878D82A}">
                    <a16:rowId xmlns:a16="http://schemas.microsoft.com/office/drawing/2014/main" val="2054510909"/>
                  </a:ext>
                </a:extLst>
              </a:tr>
              <a:tr h="303322">
                <a:tc>
                  <a:txBody>
                    <a:bodyPr/>
                    <a:lstStyle/>
                    <a:p>
                      <a:pPr algn="ctr">
                        <a:lnSpc>
                          <a:spcPct val="115000"/>
                        </a:lnSpc>
                        <a:spcAft>
                          <a:spcPts val="800"/>
                        </a:spcAft>
                      </a:pPr>
                      <a:r>
                        <a:rPr lang="en-GB" sz="1500" b="0" kern="100" dirty="0">
                          <a:solidFill>
                            <a:schemeClr val="tx1"/>
                          </a:solidFill>
                          <a:effectLst/>
                          <a:latin typeface="+mn-lt"/>
                          <a:ea typeface="Aptos" panose="020B0004020202020204" pitchFamily="34" charset="0"/>
                          <a:cs typeface="Times New Roman" panose="02020603050405020304" pitchFamily="18" charset="0"/>
                        </a:rPr>
                        <a:t>5</a:t>
                      </a:r>
                    </a:p>
                  </a:txBody>
                  <a:tcPr marL="68580" marR="68580" marT="0" marB="0" anchor="ctr"/>
                </a:tc>
                <a:tc>
                  <a:txBody>
                    <a:bodyPr/>
                    <a:lstStyle/>
                    <a:p>
                      <a:pPr algn="l">
                        <a:lnSpc>
                          <a:spcPct val="115000"/>
                        </a:lnSpc>
                        <a:spcAft>
                          <a:spcPts val="800"/>
                        </a:spcAft>
                      </a:pPr>
                      <a:r>
                        <a:rPr lang="en-GB" sz="1500" kern="100" dirty="0">
                          <a:solidFill>
                            <a:schemeClr val="tx1"/>
                          </a:solidFill>
                          <a:effectLst/>
                          <a:latin typeface="+mn-lt"/>
                          <a:ea typeface="Aptos" panose="020B0004020202020204" pitchFamily="34" charset="0"/>
                          <a:cs typeface="Times New Roman" panose="02020603050405020304" pitchFamily="18" charset="0"/>
                        </a:rPr>
                        <a:t>Activité en classe 3 </a:t>
                      </a:r>
                      <a:r>
                        <a:rPr lang="en-GB" sz="1500" kern="100">
                          <a:solidFill>
                            <a:schemeClr val="tx1"/>
                          </a:solidFill>
                          <a:effectLst/>
                          <a:latin typeface="+mn-lt"/>
                          <a:ea typeface="Aptos" panose="020B0004020202020204" pitchFamily="34" charset="0"/>
                          <a:cs typeface="Times New Roman" panose="02020603050405020304" pitchFamily="18" charset="0"/>
                        </a:rPr>
                        <a:t>: </a:t>
                      </a:r>
                      <a:r>
                        <a:rPr lang="en-GB" sz="1500" kern="100" dirty="0">
                          <a:solidFill>
                            <a:schemeClr val="tx1"/>
                          </a:solidFill>
                          <a:effectLst/>
                          <a:latin typeface="+mn-lt"/>
                          <a:ea typeface="Aptos" panose="020B0004020202020204" pitchFamily="34" charset="0"/>
                          <a:cs typeface="Times New Roman" panose="02020603050405020304" pitchFamily="18" charset="0"/>
                        </a:rPr>
                        <a:t>Estimation</a:t>
                      </a:r>
                      <a:r>
                        <a:rPr lang="en-GB" sz="1500" kern="100">
                          <a:solidFill>
                            <a:schemeClr val="tx1"/>
                          </a:solidFill>
                          <a:effectLst/>
                          <a:latin typeface="+mn-lt"/>
                          <a:ea typeface="Aptos" panose="020B0004020202020204" pitchFamily="34" charset="0"/>
                          <a:cs typeface="Times New Roman" panose="02020603050405020304" pitchFamily="18" charset="0"/>
                        </a:rPr>
                        <a:t> de la demande</a:t>
                      </a:r>
                      <a:endParaRPr lang="en-AT" sz="1500" kern="100" dirty="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tc>
                <a:tc>
                  <a:txBody>
                    <a:bodyPr/>
                    <a:lstStyle/>
                    <a:p>
                      <a:pPr algn="ctr">
                        <a:lnSpc>
                          <a:spcPct val="115000"/>
                        </a:lnSpc>
                        <a:spcAft>
                          <a:spcPts val="800"/>
                        </a:spcAft>
                      </a:pPr>
                      <a:r>
                        <a:rPr lang="en-GB" sz="1500" kern="100" dirty="0">
                          <a:solidFill>
                            <a:schemeClr val="tx1"/>
                          </a:solidFill>
                          <a:effectLst/>
                          <a:latin typeface="+mn-lt"/>
                          <a:ea typeface="Aptos" panose="020B0004020202020204" pitchFamily="34" charset="0"/>
                          <a:cs typeface="Times New Roman" panose="02020603050405020304" pitchFamily="18" charset="0"/>
                        </a:rPr>
                        <a:t>Python</a:t>
                      </a:r>
                    </a:p>
                  </a:txBody>
                  <a:tcPr marL="68580" marR="68580" marT="0" marB="0" anchor="ctr"/>
                </a:tc>
                <a:tc>
                  <a:txBody>
                    <a:bodyPr/>
                    <a:lstStyle/>
                    <a:p>
                      <a:pPr algn="ctr">
                        <a:lnSpc>
                          <a:spcPct val="115000"/>
                        </a:lnSpc>
                        <a:spcAft>
                          <a:spcPts val="800"/>
                        </a:spcAft>
                      </a:pPr>
                      <a:r>
                        <a:rPr lang="en-GB" sz="1500" kern="100" dirty="0">
                          <a:solidFill>
                            <a:schemeClr val="tx1"/>
                          </a:solidFill>
                          <a:effectLst/>
                          <a:latin typeface="+mn-lt"/>
                          <a:ea typeface="Aptos" panose="020B0004020202020204" pitchFamily="34" charset="0"/>
                          <a:cs typeface="Times New Roman" panose="02020603050405020304" pitchFamily="18" charset="0"/>
                        </a:rPr>
                        <a:t>Pratique</a:t>
                      </a:r>
                    </a:p>
                  </a:txBody>
                  <a:tcPr marL="68580" marR="68580" marT="0" marB="0" anchor="ctr"/>
                </a:tc>
                <a:tc>
                  <a:txBody>
                    <a:bodyPr/>
                    <a:lstStyle/>
                    <a:p>
                      <a:pPr marL="0" marR="0" lvl="0" indent="0" algn="ctr" defTabSz="914400" eaLnBrk="1" fontAlgn="auto" latinLnBrk="0" hangingPunct="1">
                        <a:lnSpc>
                          <a:spcPct val="115000"/>
                        </a:lnSpc>
                        <a:spcBef>
                          <a:spcPts val="0"/>
                        </a:spcBef>
                        <a:spcAft>
                          <a:spcPts val="800"/>
                        </a:spcAft>
                        <a:buClrTx/>
                        <a:buSzTx/>
                        <a:buFontTx/>
                        <a:buNone/>
                        <a:tabLst/>
                        <a:defRPr/>
                      </a:pPr>
                      <a:r>
                        <a:rPr lang="en-GB" sz="1500" b="0" kern="100" dirty="0">
                          <a:solidFill>
                            <a:schemeClr val="tx1"/>
                          </a:solidFill>
                          <a:effectLst/>
                          <a:latin typeface="+mn-lt"/>
                          <a:ea typeface="Aptos" panose="020B0004020202020204" pitchFamily="34" charset="0"/>
                          <a:cs typeface="Times New Roman" panose="02020603050405020304" pitchFamily="18" charset="0"/>
                        </a:rPr>
                        <a:t>Enseignant + Élève</a:t>
                      </a:r>
                      <a:endParaRPr lang="en-GB" sz="1500" kern="100" dirty="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tc>
                <a:tc>
                  <a:txBody>
                    <a:bodyPr/>
                    <a:lstStyle/>
                    <a:p>
                      <a:pPr algn="ctr">
                        <a:lnSpc>
                          <a:spcPct val="115000"/>
                        </a:lnSpc>
                        <a:spcAft>
                          <a:spcPts val="800"/>
                        </a:spcAft>
                      </a:pPr>
                      <a:r>
                        <a:rPr lang="en-GB" sz="1500" kern="100" dirty="0">
                          <a:solidFill>
                            <a:schemeClr val="tx1"/>
                          </a:solidFill>
                          <a:effectLst/>
                          <a:latin typeface="+mn-lt"/>
                          <a:ea typeface="Aptos" panose="020B0004020202020204" pitchFamily="34" charset="0"/>
                          <a:cs typeface="Times New Roman" panose="02020603050405020304" pitchFamily="18" charset="0"/>
                        </a:rPr>
                        <a:t>55</a:t>
                      </a:r>
                    </a:p>
                  </a:txBody>
                  <a:tcPr marL="68580" marR="68580" marT="0" marB="0" anchor="ctr"/>
                </a:tc>
                <a:extLst>
                  <a:ext uri="{0D108BD9-81ED-4DB2-BD59-A6C34878D82A}">
                    <a16:rowId xmlns:a16="http://schemas.microsoft.com/office/drawing/2014/main" val="667188357"/>
                  </a:ext>
                </a:extLst>
              </a:tr>
              <a:tr h="506438">
                <a:tc>
                  <a:txBody>
                    <a:bodyPr/>
                    <a:lstStyle/>
                    <a:p>
                      <a:pPr algn="ctr">
                        <a:lnSpc>
                          <a:spcPct val="115000"/>
                        </a:lnSpc>
                        <a:spcAft>
                          <a:spcPts val="800"/>
                        </a:spcAft>
                      </a:pPr>
                      <a:r>
                        <a:rPr lang="en-GB" sz="1500" b="0" kern="100" dirty="0">
                          <a:solidFill>
                            <a:schemeClr val="tx1"/>
                          </a:solidFill>
                          <a:effectLst/>
                          <a:latin typeface="+mn-lt"/>
                          <a:ea typeface="Aptos" panose="020B0004020202020204" pitchFamily="34" charset="0"/>
                          <a:cs typeface="Times New Roman" panose="02020603050405020304" pitchFamily="18" charset="0"/>
                        </a:rPr>
                        <a:t>6</a:t>
                      </a:r>
                    </a:p>
                  </a:txBody>
                  <a:tcPr marL="68580" marR="68580" marT="0" marB="0" anchor="ctr"/>
                </a:tc>
                <a:tc>
                  <a:txBody>
                    <a:bodyPr/>
                    <a:lstStyle/>
                    <a:p>
                      <a:pPr algn="l">
                        <a:lnSpc>
                          <a:spcPct val="115000"/>
                        </a:lnSpc>
                        <a:spcAft>
                          <a:spcPts val="800"/>
                        </a:spcAft>
                      </a:pPr>
                      <a:r>
                        <a:rPr lang="en-AT" sz="1500" kern="100" dirty="0">
                          <a:solidFill>
                            <a:schemeClr val="tx1"/>
                          </a:solidFill>
                          <a:effectLst/>
                          <a:latin typeface="+mn-lt"/>
                          <a:ea typeface="Aptos" panose="020B0004020202020204" pitchFamily="34" charset="0"/>
                          <a:cs typeface="Times New Roman" panose="02020603050405020304" pitchFamily="18" charset="0"/>
                        </a:rPr>
                        <a:t>Devoirs </a:t>
                      </a:r>
                      <a:r>
                        <a:rPr lang="en-GB" sz="1500" kern="100" dirty="0">
                          <a:solidFill>
                            <a:schemeClr val="tx1"/>
                          </a:solidFill>
                          <a:effectLst/>
                          <a:latin typeface="+mn-lt"/>
                          <a:ea typeface="Aptos" panose="020B0004020202020204" pitchFamily="34" charset="0"/>
                          <a:cs typeface="Times New Roman" panose="02020603050405020304" pitchFamily="18" charset="0"/>
                        </a:rPr>
                        <a:t>: </a:t>
                      </a:r>
                      <a:r>
                        <a:rPr lang="en-AT" sz="1500" kern="100" dirty="0">
                          <a:solidFill>
                            <a:schemeClr val="tx1"/>
                          </a:solidFill>
                          <a:effectLst/>
                          <a:latin typeface="+mn-lt"/>
                          <a:ea typeface="Aptos" panose="020B0004020202020204" pitchFamily="34" charset="0"/>
                          <a:cs typeface="Times New Roman" panose="02020603050405020304" pitchFamily="18" charset="0"/>
                        </a:rPr>
                        <a:t>Devoir</a:t>
                      </a:r>
                      <a:r>
                        <a:rPr lang="en-GB" sz="1500" kern="100" dirty="0">
                          <a:solidFill>
                            <a:schemeClr val="tx1"/>
                          </a:solidFill>
                          <a:effectLst/>
                          <a:latin typeface="+mn-lt"/>
                          <a:ea typeface="Aptos" panose="020B0004020202020204" pitchFamily="34" charset="0"/>
                          <a:cs typeface="Times New Roman" panose="02020603050405020304" pitchFamily="18" charset="0"/>
                        </a:rPr>
                        <a:t> 1  (à faire à la maison, 120 à 180 minutes)</a:t>
                      </a:r>
                      <a:endParaRPr lang="en-AT" sz="1500" kern="100" dirty="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tc>
                <a:tc>
                  <a:txBody>
                    <a:bodyPr/>
                    <a:lstStyle/>
                    <a:p>
                      <a:pPr marL="0" marR="0" lvl="0" indent="0" algn="ctr" defTabSz="914400" eaLnBrk="1" fontAlgn="auto" latinLnBrk="0" hangingPunct="1">
                        <a:lnSpc>
                          <a:spcPct val="115000"/>
                        </a:lnSpc>
                        <a:spcBef>
                          <a:spcPts val="0"/>
                        </a:spcBef>
                        <a:spcAft>
                          <a:spcPts val="800"/>
                        </a:spcAft>
                        <a:buClrTx/>
                        <a:buSzTx/>
                        <a:buFontTx/>
                        <a:buNone/>
                        <a:tabLst/>
                        <a:defRPr/>
                      </a:pPr>
                      <a:r>
                        <a:rPr lang="en-GB" sz="1500" kern="100" dirty="0">
                          <a:solidFill>
                            <a:schemeClr val="tx1"/>
                          </a:solidFill>
                          <a:effectLst/>
                          <a:latin typeface="+mn-lt"/>
                          <a:ea typeface="Aptos" panose="020B0004020202020204" pitchFamily="34" charset="0"/>
                          <a:cs typeface="Times New Roman" panose="02020603050405020304" pitchFamily="18" charset="0"/>
                        </a:rPr>
                        <a:t>Python</a:t>
                      </a:r>
                    </a:p>
                  </a:txBody>
                  <a:tcPr marL="68580" marR="68580" marT="0" marB="0" anchor="ctr"/>
                </a:tc>
                <a:tc>
                  <a:txBody>
                    <a:bodyPr/>
                    <a:lstStyle/>
                    <a:p>
                      <a:pPr algn="ctr">
                        <a:lnSpc>
                          <a:spcPct val="115000"/>
                        </a:lnSpc>
                        <a:spcAft>
                          <a:spcPts val="800"/>
                        </a:spcAft>
                      </a:pPr>
                      <a:r>
                        <a:rPr lang="en-AT" sz="1500" kern="100" dirty="0">
                          <a:solidFill>
                            <a:schemeClr val="tx1"/>
                          </a:solidFill>
                          <a:effectLst/>
                          <a:latin typeface="+mn-lt"/>
                          <a:ea typeface="Aptos" panose="020B0004020202020204" pitchFamily="34" charset="0"/>
                          <a:cs typeface="Times New Roman" panose="02020603050405020304" pitchFamily="18" charset="0"/>
                        </a:rPr>
                        <a:t>Devoirs</a:t>
                      </a:r>
                      <a:endParaRPr lang="en-GB" sz="1500" kern="100" dirty="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tc>
                <a:tc>
                  <a:txBody>
                    <a:bodyPr/>
                    <a:lstStyle/>
                    <a:p>
                      <a:pPr algn="ctr">
                        <a:lnSpc>
                          <a:spcPct val="115000"/>
                        </a:lnSpc>
                        <a:spcAft>
                          <a:spcPts val="800"/>
                        </a:spcAft>
                      </a:pPr>
                      <a:r>
                        <a:rPr lang="en-GB" sz="1500" b="0" kern="100" dirty="0">
                          <a:solidFill>
                            <a:schemeClr val="tx1"/>
                          </a:solidFill>
                          <a:effectLst/>
                          <a:latin typeface="+mn-lt"/>
                          <a:ea typeface="Aptos" panose="020B0004020202020204" pitchFamily="34" charset="0"/>
                          <a:cs typeface="Times New Roman" panose="02020603050405020304" pitchFamily="18" charset="0"/>
                        </a:rPr>
                        <a:t>Étudiant</a:t>
                      </a:r>
                      <a:endParaRPr lang="en-GB" sz="1500" kern="100" dirty="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tc>
                <a:tc>
                  <a:txBody>
                    <a:bodyPr/>
                    <a:lstStyle/>
                    <a:p>
                      <a:pPr algn="ctr">
                        <a:lnSpc>
                          <a:spcPct val="115000"/>
                        </a:lnSpc>
                        <a:spcAft>
                          <a:spcPts val="800"/>
                        </a:spcAft>
                      </a:pPr>
                      <a:r>
                        <a:rPr lang="en-GB" sz="1500" kern="100" dirty="0">
                          <a:solidFill>
                            <a:schemeClr val="tx1"/>
                          </a:solidFill>
                          <a:effectLst/>
                          <a:latin typeface="+mn-lt"/>
                          <a:ea typeface="Aptos" panose="020B0004020202020204" pitchFamily="34" charset="0"/>
                          <a:cs typeface="Times New Roman" panose="02020603050405020304" pitchFamily="18" charset="0"/>
                        </a:rPr>
                        <a:t>20</a:t>
                      </a:r>
                    </a:p>
                  </a:txBody>
                  <a:tcPr marL="68580" marR="68580" marT="0" marB="0" anchor="ctr"/>
                </a:tc>
                <a:extLst>
                  <a:ext uri="{0D108BD9-81ED-4DB2-BD59-A6C34878D82A}">
                    <a16:rowId xmlns:a16="http://schemas.microsoft.com/office/drawing/2014/main" val="1341259936"/>
                  </a:ext>
                </a:extLst>
              </a:tr>
              <a:tr h="303322">
                <a:tc gridSpan="5">
                  <a:txBody>
                    <a:bodyPr/>
                    <a:lstStyle/>
                    <a:p>
                      <a:pPr algn="ctr">
                        <a:lnSpc>
                          <a:spcPct val="115000"/>
                        </a:lnSpc>
                        <a:spcAft>
                          <a:spcPts val="800"/>
                        </a:spcAft>
                      </a:pPr>
                      <a:r>
                        <a:rPr lang="en-GB" sz="1500" b="1" kern="100" dirty="0">
                          <a:solidFill>
                            <a:schemeClr val="tx1"/>
                          </a:solidFill>
                          <a:effectLst/>
                          <a:latin typeface="+mn-lt"/>
                          <a:cs typeface="Times New Roman" panose="02020603050405020304" pitchFamily="18" charset="0"/>
                        </a:rPr>
                        <a:t>Total</a:t>
                      </a:r>
                      <a:endParaRPr lang="en-AT" sz="1500" b="1" kern="100" dirty="0">
                        <a:solidFill>
                          <a:schemeClr val="tx1"/>
                        </a:solidFill>
                        <a:effectLst/>
                        <a:latin typeface="+mn-lt"/>
                        <a:cs typeface="Times New Roman" panose="02020603050405020304" pitchFamily="18" charset="0"/>
                      </a:endParaRPr>
                    </a:p>
                  </a:txBody>
                  <a:tcPr marL="68580" marR="68580" marT="0" marB="0" anchor="ctr"/>
                </a:tc>
                <a:tc hMerge="1">
                  <a:txBody>
                    <a:bodyPr/>
                    <a:lstStyle/>
                    <a:p>
                      <a:endParaRPr/>
                    </a:p>
                  </a:txBody>
                  <a:tcPr marL="68580" marR="68580" marT="0" marB="0" anchor="ctr"/>
                </a:tc>
                <a:tc hMerge="1">
                  <a:txBody>
                    <a:bodyPr/>
                    <a:lstStyle/>
                    <a:p>
                      <a:pPr marL="0" marR="0" lvl="0" indent="0" algn="ctr" defTabSz="914400" eaLnBrk="1" fontAlgn="auto" latinLnBrk="0" hangingPunct="1">
                        <a:lnSpc>
                          <a:spcPct val="115000"/>
                        </a:lnSpc>
                        <a:spcBef>
                          <a:spcPts val="0"/>
                        </a:spcBef>
                        <a:spcAft>
                          <a:spcPts val="800"/>
                        </a:spcAft>
                        <a:buClrTx/>
                        <a:buSzTx/>
                        <a:buFontTx/>
                        <a:buNone/>
                        <a:tabLst/>
                        <a:defRPr/>
                      </a:pPr>
                      <a:endParaRPr lang="en-GB" sz="1600" kern="100" dirty="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tc>
                <a:tc hMerge="1">
                  <a:txBody>
                    <a:bodyPr/>
                    <a:lstStyle/>
                    <a:p>
                      <a:pPr algn="ctr">
                        <a:lnSpc>
                          <a:spcPct val="115000"/>
                        </a:lnSpc>
                        <a:spcAft>
                          <a:spcPts val="800"/>
                        </a:spcAft>
                      </a:pPr>
                      <a:endParaRPr lang="en-GB" sz="1600" kern="100" dirty="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tc>
                <a:tc hMerge="1">
                  <a:txBody>
                    <a:bodyPr/>
                    <a:lstStyle/>
                    <a:p>
                      <a:pPr algn="ctr">
                        <a:lnSpc>
                          <a:spcPct val="115000"/>
                        </a:lnSpc>
                        <a:spcAft>
                          <a:spcPts val="800"/>
                        </a:spcAft>
                      </a:pPr>
                      <a:endParaRPr lang="en-GB" sz="1600" kern="100" dirty="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tc>
                <a:tc>
                  <a:txBody>
                    <a:bodyPr/>
                    <a:lstStyle/>
                    <a:p>
                      <a:pPr algn="ctr">
                        <a:lnSpc>
                          <a:spcPct val="115000"/>
                        </a:lnSpc>
                        <a:spcAft>
                          <a:spcPts val="800"/>
                        </a:spcAft>
                      </a:pPr>
                      <a:r>
                        <a:rPr lang="en-GB" sz="1500" kern="100" dirty="0">
                          <a:solidFill>
                            <a:schemeClr val="tx1"/>
                          </a:solidFill>
                          <a:effectLst/>
                          <a:latin typeface="+mn-lt"/>
                          <a:ea typeface="Aptos" panose="020B0004020202020204" pitchFamily="34" charset="0"/>
                          <a:cs typeface="Times New Roman" panose="02020603050405020304" pitchFamily="18" charset="0"/>
                        </a:rPr>
                        <a:t>180</a:t>
                      </a:r>
                    </a:p>
                  </a:txBody>
                  <a:tcPr marL="68580" marR="68580" marT="0" marB="0" anchor="ctr"/>
                </a:tc>
                <a:extLst>
                  <a:ext uri="{0D108BD9-81ED-4DB2-BD59-A6C34878D82A}">
                    <a16:rowId xmlns:a16="http://schemas.microsoft.com/office/drawing/2014/main" val="3881975013"/>
                  </a:ext>
                </a:extLst>
              </a:tr>
            </a:tbl>
          </a:graphicData>
        </a:graphic>
      </p:graphicFrame>
    </p:spTree>
    <p:extLst>
      <p:ext uri="{BB962C8B-B14F-4D97-AF65-F5344CB8AC3E}">
        <p14:creationId xmlns:p14="http://schemas.microsoft.com/office/powerpoint/2010/main" val="84308748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CE960E-E860-9209-7ECA-E981741CDEC7}"/>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7994AC4F-EB42-4155-8487-4489CE9546B3}"/>
              </a:ext>
            </a:extLst>
          </p:cNvPr>
          <p:cNvSpPr txBox="1"/>
          <p:nvPr/>
        </p:nvSpPr>
        <p:spPr>
          <a:xfrm>
            <a:off x="733424" y="1025080"/>
            <a:ext cx="10725152" cy="380480"/>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GB" sz="2000" b="1" dirty="0">
                <a:solidFill>
                  <a:sysClr val="windowText" lastClr="000000"/>
                </a:solidFill>
                <a:latin typeface="Arial"/>
                <a:cs typeface="Arial"/>
              </a:rPr>
              <a:t>1.2 Outils utilisés dans la session</a:t>
            </a:r>
          </a:p>
        </p:txBody>
      </p:sp>
      <p:sp>
        <p:nvSpPr>
          <p:cNvPr id="5" name="object 3">
            <a:extLst>
              <a:ext uri="{FF2B5EF4-FFF2-40B4-BE49-F238E27FC236}">
                <a16:creationId xmlns:a16="http://schemas.microsoft.com/office/drawing/2014/main" id="{7EFF82ED-DA1B-5E8B-BEA3-41B0844ECC02}"/>
              </a:ext>
            </a:extLst>
          </p:cNvPr>
          <p:cNvSpPr txBox="1"/>
          <p:nvPr/>
        </p:nvSpPr>
        <p:spPr>
          <a:xfrm>
            <a:off x="733424" y="1514807"/>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dirty="0">
                <a:solidFill>
                  <a:sysClr val="windowText" lastClr="000000"/>
                </a:solidFill>
                <a:latin typeface="Arial"/>
                <a:cs typeface="Arial"/>
              </a:rPr>
              <a:t>Pour suivre ce laboratoire, vous devrez utiliser les outils suivants :</a:t>
            </a:r>
          </a:p>
        </p:txBody>
      </p:sp>
      <p:sp>
        <p:nvSpPr>
          <p:cNvPr id="2" name="object 3">
            <a:extLst>
              <a:ext uri="{FF2B5EF4-FFF2-40B4-BE49-F238E27FC236}">
                <a16:creationId xmlns:a16="http://schemas.microsoft.com/office/drawing/2014/main" id="{9D8BC6EF-74E0-F51C-45CF-06C263725521}"/>
              </a:ext>
            </a:extLst>
          </p:cNvPr>
          <p:cNvSpPr txBox="1"/>
          <p:nvPr/>
        </p:nvSpPr>
        <p:spPr>
          <a:xfrm>
            <a:off x="733424" y="2015559"/>
            <a:ext cx="10725152" cy="2868551"/>
          </a:xfrm>
          <a:prstGeom prst="rect">
            <a:avLst/>
          </a:prstGeom>
        </p:spPr>
        <p:txBody>
          <a:bodyPr vert="horz" wrap="square" lIns="0" tIns="16329" rIns="0" bIns="0" rtlCol="0">
            <a:spAutoFit/>
          </a:bodyPr>
          <a:lstStyle/>
          <a:p>
            <a:pPr marL="542925" indent="-361950" defTabSz="1175644" hangingPunct="1">
              <a:lnSpc>
                <a:spcPct val="100000"/>
              </a:lnSpc>
              <a:spcBef>
                <a:spcPts val="129"/>
              </a:spcBef>
              <a:spcAft>
                <a:spcPts val="600"/>
              </a:spcAft>
              <a:tabLst>
                <a:tab pos="1520825" algn="l"/>
              </a:tabLst>
            </a:pPr>
            <a:r>
              <a:rPr lang="en-GB" sz="1800" b="1" dirty="0">
                <a:solidFill>
                  <a:sysClr val="windowText" lastClr="000000"/>
                </a:solidFill>
                <a:latin typeface="Arial"/>
                <a:cs typeface="Arial"/>
              </a:rPr>
              <a:t>✅ Python : </a:t>
            </a:r>
            <a:r>
              <a:rPr lang="en-GB" sz="1800" dirty="0">
                <a:solidFill>
                  <a:sysClr val="windowText" lastClr="000000"/>
                </a:solidFill>
                <a:latin typeface="Arial"/>
                <a:cs typeface="Arial"/>
              </a:rPr>
              <a:t>langage de programmation largement utilisé pour l'analyse de données, la visualisation et l'apprentissage automatique.</a:t>
            </a:r>
          </a:p>
          <a:p>
            <a:pPr marL="542925" indent="-361950" defTabSz="1175644" hangingPunct="1">
              <a:lnSpc>
                <a:spcPct val="100000"/>
              </a:lnSpc>
              <a:spcBef>
                <a:spcPts val="129"/>
              </a:spcBef>
              <a:spcAft>
                <a:spcPts val="600"/>
              </a:spcAft>
              <a:tabLst>
                <a:tab pos="1520825" algn="l"/>
              </a:tabLst>
            </a:pPr>
            <a:r>
              <a:rPr lang="en-GB" sz="1800" b="1" dirty="0">
                <a:solidFill>
                  <a:sysClr val="windowText" lastClr="000000"/>
                </a:solidFill>
                <a:latin typeface="Arial"/>
                <a:cs typeface="Arial"/>
              </a:rPr>
              <a:t>✅ Anaconda : </a:t>
            </a:r>
            <a:r>
              <a:rPr lang="en-GB" sz="1800" dirty="0">
                <a:solidFill>
                  <a:sysClr val="windowText" lastClr="000000"/>
                </a:solidFill>
                <a:latin typeface="Arial"/>
                <a:cs typeface="Arial"/>
              </a:rPr>
              <a:t>une distribution de Python qui facilite la gestion des paquets et des environnements pour la science des données.</a:t>
            </a:r>
          </a:p>
          <a:p>
            <a:pPr marL="542925" indent="-361950" defTabSz="1175644" hangingPunct="1">
              <a:lnSpc>
                <a:spcPct val="100000"/>
              </a:lnSpc>
              <a:spcBef>
                <a:spcPts val="129"/>
              </a:spcBef>
              <a:spcAft>
                <a:spcPts val="600"/>
              </a:spcAft>
              <a:tabLst>
                <a:tab pos="1520825" algn="l"/>
              </a:tabLst>
            </a:pPr>
            <a:r>
              <a:rPr lang="en-GB" sz="1800" b="1" dirty="0">
                <a:solidFill>
                  <a:sysClr val="windowText" lastClr="000000"/>
                </a:solidFill>
                <a:latin typeface="Arial"/>
                <a:cs typeface="Arial"/>
              </a:rPr>
              <a:t>✅ Google </a:t>
            </a:r>
            <a:r>
              <a:rPr lang="en-GB" sz="1800" b="1" dirty="0" err="1">
                <a:solidFill>
                  <a:sysClr val="windowText" lastClr="000000"/>
                </a:solidFill>
                <a:latin typeface="Arial"/>
                <a:cs typeface="Arial"/>
              </a:rPr>
              <a:t>Colab </a:t>
            </a:r>
            <a:r>
              <a:rPr lang="en-GB" sz="1800" b="1" dirty="0">
                <a:solidFill>
                  <a:sysClr val="windowText" lastClr="000000"/>
                </a:solidFill>
                <a:latin typeface="Arial"/>
                <a:cs typeface="Arial"/>
              </a:rPr>
              <a:t>: </a:t>
            </a:r>
            <a:r>
              <a:rPr lang="en-GB" sz="1800" dirty="0">
                <a:solidFill>
                  <a:sysClr val="windowText" lastClr="000000"/>
                </a:solidFill>
                <a:latin typeface="Arial"/>
                <a:cs typeface="Arial"/>
              </a:rPr>
              <a:t>une plateforme cloud gratuite permettant d'écrire et d'exécuter du code Python directement dans le navigateur, sans installation.</a:t>
            </a:r>
          </a:p>
          <a:p>
            <a:pPr marL="542925" indent="-361950" defTabSz="1175644" hangingPunct="1">
              <a:lnSpc>
                <a:spcPct val="100000"/>
              </a:lnSpc>
              <a:spcBef>
                <a:spcPts val="129"/>
              </a:spcBef>
              <a:spcAft>
                <a:spcPts val="600"/>
              </a:spcAft>
              <a:tabLst>
                <a:tab pos="1520825" algn="l"/>
              </a:tabLst>
            </a:pPr>
            <a:r>
              <a:rPr lang="en-GB" sz="1800" b="1" dirty="0">
                <a:solidFill>
                  <a:sysClr val="windowText" lastClr="000000"/>
                </a:solidFill>
                <a:latin typeface="Arial"/>
                <a:cs typeface="Arial"/>
              </a:rPr>
              <a:t>✅ </a:t>
            </a:r>
            <a:r>
              <a:rPr lang="en-GB" sz="1800" b="1" dirty="0" err="1">
                <a:solidFill>
                  <a:sysClr val="windowText" lastClr="000000"/>
                </a:solidFill>
                <a:latin typeface="Arial"/>
                <a:cs typeface="Arial"/>
              </a:rPr>
              <a:t>Jupyter </a:t>
            </a:r>
            <a:r>
              <a:rPr lang="en-GB" sz="1800" b="1" dirty="0">
                <a:solidFill>
                  <a:sysClr val="windowText" lastClr="000000"/>
                </a:solidFill>
                <a:latin typeface="Arial"/>
                <a:cs typeface="Arial"/>
              </a:rPr>
              <a:t>Notebook : </a:t>
            </a:r>
            <a:r>
              <a:rPr lang="en-GB" sz="1800" dirty="0">
                <a:solidFill>
                  <a:sysClr val="windowText" lastClr="000000"/>
                </a:solidFill>
                <a:latin typeface="Arial"/>
                <a:cs typeface="Arial"/>
              </a:rPr>
              <a:t>un environnement de codage interactif où vous pouvez mélanger du code, du texte et des visualisations dans un seul document.</a:t>
            </a:r>
          </a:p>
          <a:p>
            <a:pPr marL="542925" indent="-361950" defTabSz="1175644" hangingPunct="1">
              <a:lnSpc>
                <a:spcPct val="100000"/>
              </a:lnSpc>
              <a:spcBef>
                <a:spcPts val="129"/>
              </a:spcBef>
              <a:spcAft>
                <a:spcPts val="600"/>
              </a:spcAft>
              <a:tabLst>
                <a:tab pos="1520825" algn="l"/>
              </a:tabLst>
            </a:pPr>
            <a:r>
              <a:rPr lang="en-GB" sz="1800" b="1" dirty="0">
                <a:solidFill>
                  <a:sysClr val="windowText" lastClr="000000"/>
                </a:solidFill>
                <a:latin typeface="Arial"/>
                <a:cs typeface="Arial"/>
              </a:rPr>
              <a:t>✅ Excel : </a:t>
            </a:r>
            <a:r>
              <a:rPr lang="en-GB" sz="1800" dirty="0">
                <a:solidFill>
                  <a:sysClr val="windowText" lastClr="000000"/>
                </a:solidFill>
                <a:latin typeface="Arial"/>
                <a:cs typeface="Arial"/>
              </a:rPr>
              <a:t>un tableur permettant d'explorer rapidement les données, de les nettoyer facilement et de les visualiser.</a:t>
            </a:r>
          </a:p>
        </p:txBody>
      </p:sp>
      <p:pic>
        <p:nvPicPr>
          <p:cNvPr id="1026" name="Picture 2" descr="Python Logo, symbol, meaning, history, PNG, brand">
            <a:extLst>
              <a:ext uri="{FF2B5EF4-FFF2-40B4-BE49-F238E27FC236}">
                <a16:creationId xmlns:a16="http://schemas.microsoft.com/office/drawing/2014/main" id="{CAEB54C2-4B4D-4E11-D6E5-0716435B5A49}"/>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75857" y="5202900"/>
            <a:ext cx="1713577" cy="963887"/>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887476D4-A086-B5EE-EB31-E79A73A1CFC8}"/>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305519" y="5091375"/>
            <a:ext cx="1580962" cy="973871"/>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a:extLst>
              <a:ext uri="{FF2B5EF4-FFF2-40B4-BE49-F238E27FC236}">
                <a16:creationId xmlns:a16="http://schemas.microsoft.com/office/drawing/2014/main" id="{BB5103D3-D1F0-F88D-5082-06914D67A6E1}"/>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762104" y="5307430"/>
            <a:ext cx="679468" cy="632608"/>
          </a:xfrm>
          <a:prstGeom prst="rect">
            <a:avLst/>
          </a:prstGeom>
          <a:noFill/>
          <a:extLst>
            <a:ext uri="{909E8E84-426E-40DD-AFC4-6F175D3DCCD1}">
              <a14:hiddenFill xmlns:a14="http://schemas.microsoft.com/office/drawing/2010/main">
                <a:solidFill>
                  <a:srgbClr val="FFFFFF"/>
                </a:solidFill>
              </a14:hiddenFill>
            </a:ext>
          </a:extLst>
        </p:spPr>
      </p:pic>
      <p:sp>
        <p:nvSpPr>
          <p:cNvPr id="10" name="object 2">
            <a:extLst>
              <a:ext uri="{FF2B5EF4-FFF2-40B4-BE49-F238E27FC236}">
                <a16:creationId xmlns:a16="http://schemas.microsoft.com/office/drawing/2014/main" id="{4319B6CD-C79D-C8FC-3683-80144991A2A0}"/>
              </a:ext>
            </a:extLst>
          </p:cNvPr>
          <p:cNvSpPr txBox="1">
            <a:spLocks noGrp="1"/>
          </p:cNvSpPr>
          <p:nvPr>
            <p:ph type="title"/>
          </p:nvPr>
        </p:nvSpPr>
        <p:spPr>
          <a:xfrm>
            <a:off x="726473" y="427119"/>
            <a:ext cx="3246088" cy="385820"/>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1. Accueil et objectifs</a:t>
            </a:r>
          </a:p>
        </p:txBody>
      </p:sp>
      <p:pic>
        <p:nvPicPr>
          <p:cNvPr id="11" name="Picture 2" descr="Install Anaconda for Machine Learning and Data Science in Python">
            <a:extLst>
              <a:ext uri="{FF2B5EF4-FFF2-40B4-BE49-F238E27FC236}">
                <a16:creationId xmlns:a16="http://schemas.microsoft.com/office/drawing/2014/main" id="{0CF77943-67F4-6403-DF5E-B7F9C3911344}"/>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819104" y="5185530"/>
            <a:ext cx="1756745" cy="876408"/>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4" descr="jupyter-notebook · GitHub Topics · GitHub">
            <a:extLst>
              <a:ext uri="{FF2B5EF4-FFF2-40B4-BE49-F238E27FC236}">
                <a16:creationId xmlns:a16="http://schemas.microsoft.com/office/drawing/2014/main" id="{2B1C50E5-D126-2B87-1903-E239A2DAA61D}"/>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8275689" y="5075131"/>
            <a:ext cx="1097208" cy="109720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6256918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085789-E29C-BE1A-0CE8-087CF6BB82D5}"/>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685196E2-6C8B-92CF-6220-B0156026CD64}"/>
              </a:ext>
            </a:extLst>
          </p:cNvPr>
          <p:cNvSpPr txBox="1"/>
          <p:nvPr/>
        </p:nvSpPr>
        <p:spPr>
          <a:xfrm>
            <a:off x="733424" y="862520"/>
            <a:ext cx="10725152" cy="688256"/>
          </a:xfrm>
          <a:prstGeom prst="rect">
            <a:avLst/>
          </a:prstGeom>
          <a:solidFill>
            <a:srgbClr val="FFFF00"/>
          </a:solidFill>
        </p:spPr>
        <p:txBody>
          <a:bodyPr vert="horz" wrap="square" lIns="0" tIns="36000" rIns="0" bIns="36000" rtlCol="0">
            <a:spAutoFit/>
          </a:bodyPr>
          <a:lstStyle/>
          <a:p>
            <a:pPr marL="16328" marR="0" lvl="0" indent="0" algn="l" defTabSz="1175644" rtl="0" eaLnBrk="1" fontAlgn="auto" latinLnBrk="0" hangingPunct="1">
              <a:lnSpc>
                <a:spcPct val="100000"/>
              </a:lnSpc>
              <a:spcBef>
                <a:spcPts val="129"/>
              </a:spcBef>
              <a:spcAft>
                <a:spcPts val="0"/>
              </a:spcAft>
              <a:buClrTx/>
              <a:buSzTx/>
              <a:buFontTx/>
              <a:buNone/>
              <a:tabLst/>
              <a:defRPr/>
            </a:pPr>
            <a:r>
              <a:rPr kumimoji="0" lang="en-GB" sz="2000" b="1" i="0" u="none" strike="noStrike" kern="0" cap="none" spc="0" normalizeH="0" baseline="0" noProof="0" dirty="0">
                <a:ln>
                  <a:noFill/>
                </a:ln>
                <a:solidFill>
                  <a:schemeClr val="tx1"/>
                </a:solidFill>
                <a:effectLst/>
                <a:uLnTx/>
                <a:uFillTx/>
                <a:latin typeface="Arial"/>
                <a:ea typeface="+mn-ea"/>
                <a:cs typeface="Arial"/>
                <a:sym typeface="Helvetica Neue"/>
              </a:rPr>
              <a:t>Comment les prévisions de la demande de transport sont-elles utilisées dans la planification des mesures d'urgence en cas de catastrophe ?</a:t>
            </a:r>
          </a:p>
        </p:txBody>
      </p:sp>
      <p:sp>
        <p:nvSpPr>
          <p:cNvPr id="7" name="object 3">
            <a:extLst>
              <a:ext uri="{FF2B5EF4-FFF2-40B4-BE49-F238E27FC236}">
                <a16:creationId xmlns:a16="http://schemas.microsoft.com/office/drawing/2014/main" id="{620ECF52-91B5-0C41-541A-A4D503678613}"/>
              </a:ext>
            </a:extLst>
          </p:cNvPr>
          <p:cNvSpPr txBox="1"/>
          <p:nvPr/>
        </p:nvSpPr>
        <p:spPr>
          <a:xfrm>
            <a:off x="733424" y="1609859"/>
            <a:ext cx="10725152" cy="847485"/>
          </a:xfrm>
          <a:prstGeom prst="rect">
            <a:avLst/>
          </a:prstGeom>
        </p:spPr>
        <p:txBody>
          <a:bodyPr vert="horz" wrap="square" lIns="0" tIns="16329" rIns="0" bIns="0" rtlCol="0">
            <a:spAutoFit/>
          </a:bodyPr>
          <a:lstStyle/>
          <a:p>
            <a:pPr marL="16328" marR="0" lvl="0" indent="0" algn="l" defTabSz="1175644" rtl="0" eaLnBrk="1" fontAlgn="auto" latinLnBrk="0" hangingPunct="1">
              <a:lnSpc>
                <a:spcPct val="100000"/>
              </a:lnSpc>
              <a:spcBef>
                <a:spcPts val="129"/>
              </a:spcBef>
              <a:spcAft>
                <a:spcPts val="0"/>
              </a:spcAft>
              <a:buClrTx/>
              <a:buSzTx/>
              <a:buFontTx/>
              <a:buNone/>
              <a:tabLst/>
              <a:defRPr/>
            </a:pPr>
            <a:r>
              <a:rPr kumimoji="0" lang="en-GB" sz="1800" b="0" i="0" u="none" strike="noStrike" kern="0" cap="none" spc="0" normalizeH="0" baseline="0" noProof="0" dirty="0">
                <a:ln>
                  <a:noFill/>
                </a:ln>
                <a:solidFill>
                  <a:schemeClr val="tx1"/>
                </a:solidFill>
                <a:effectLst/>
                <a:uLnTx/>
                <a:uFillTx/>
                <a:latin typeface="Arial"/>
                <a:ea typeface="+mn-ea"/>
                <a:cs typeface="Arial"/>
                <a:sym typeface="Helvetica Neue"/>
              </a:rPr>
              <a:t>Dans cette vidéo informative, ils ont discuté du rôle essentiel de la prévision de la demande de transport dans la planification en cas de catastrophe. Cette technique est essentielle pour les ingénieurs civils qui se préparent à des situations d'urgence telles que les ouragans et les inondations.</a:t>
            </a:r>
          </a:p>
        </p:txBody>
      </p:sp>
      <p:sp>
        <p:nvSpPr>
          <p:cNvPr id="4" name="object 3">
            <a:extLst>
              <a:ext uri="{FF2B5EF4-FFF2-40B4-BE49-F238E27FC236}">
                <a16:creationId xmlns:a16="http://schemas.microsoft.com/office/drawing/2014/main" id="{341E3922-30C4-ADFD-77D7-E584F452230A}"/>
              </a:ext>
            </a:extLst>
          </p:cNvPr>
          <p:cNvSpPr txBox="1"/>
          <p:nvPr/>
        </p:nvSpPr>
        <p:spPr>
          <a:xfrm>
            <a:off x="7629526" y="2702610"/>
            <a:ext cx="3829050" cy="1452779"/>
          </a:xfrm>
          <a:prstGeom prst="rect">
            <a:avLst/>
          </a:prstGeom>
        </p:spPr>
        <p:txBody>
          <a:bodyPr vert="horz" wrap="square" lIns="0" tIns="16329" rIns="0" bIns="0" rtlCol="0">
            <a:spAutoFit/>
          </a:bodyPr>
          <a:lstStyle/>
          <a:p>
            <a:pPr marL="16328" marR="0" lvl="0" indent="0" algn="l" defTabSz="1175644" rtl="0" eaLnBrk="1" fontAlgn="auto" latinLnBrk="0" hangingPunct="1">
              <a:lnSpc>
                <a:spcPct val="100000"/>
              </a:lnSpc>
              <a:spcBef>
                <a:spcPts val="129"/>
              </a:spcBef>
              <a:spcAft>
                <a:spcPts val="0"/>
              </a:spcAft>
              <a:buClrTx/>
              <a:buSzTx/>
              <a:buFontTx/>
              <a:buNone/>
              <a:tabLst/>
              <a:defRPr/>
            </a:pPr>
            <a:r>
              <a:rPr kumimoji="0" lang="en-GB" sz="1800" b="1" i="0" u="none" strike="noStrike" kern="0" cap="none" spc="0" normalizeH="0" baseline="0" noProof="0" dirty="0">
                <a:ln>
                  <a:noFill/>
                </a:ln>
                <a:solidFill>
                  <a:sysClr val="windowText" lastClr="000000"/>
                </a:solidFill>
                <a:effectLst/>
                <a:uLnTx/>
                <a:uFillTx/>
                <a:latin typeface="Arial"/>
                <a:ea typeface="+mn-ea"/>
                <a:cs typeface="Arial"/>
                <a:sym typeface="Helvetica Neue"/>
              </a:rPr>
              <a:t>Crédits vidéo :</a:t>
            </a:r>
            <a:r>
              <a:rPr kumimoji="0" lang="en-GB" sz="1800" b="0" i="0" u="none" strike="noStrike" kern="0" cap="none" spc="0" normalizeH="0" baseline="0" noProof="0" dirty="0">
                <a:ln>
                  <a:noFill/>
                </a:ln>
                <a:solidFill>
                  <a:sysClr val="windowText" lastClr="000000"/>
                </a:solidFill>
                <a:effectLst/>
                <a:uLnTx/>
                <a:uFillTx/>
                <a:latin typeface="Arial"/>
                <a:ea typeface="+mn-ea"/>
                <a:cs typeface="Arial"/>
                <a:sym typeface="Helvetica Neue"/>
              </a:rPr>
              <a:t> </a:t>
            </a:r>
          </a:p>
          <a:p>
            <a:pPr marL="16328" marR="0" lvl="0" indent="0" algn="l" defTabSz="1175644" rtl="0" eaLnBrk="1" fontAlgn="auto" latinLnBrk="0" hangingPunct="1">
              <a:lnSpc>
                <a:spcPct val="100000"/>
              </a:lnSpc>
              <a:spcBef>
                <a:spcPts val="129"/>
              </a:spcBef>
              <a:spcAft>
                <a:spcPts val="0"/>
              </a:spcAft>
              <a:buClrTx/>
              <a:buSzTx/>
              <a:buFontTx/>
              <a:buNone/>
              <a:tabLst/>
              <a:defRPr/>
            </a:pPr>
            <a:r>
              <a:rPr kumimoji="0" lang="en-GB" sz="1800" b="0" i="0" u="none" strike="noStrike" kern="0" cap="none" spc="0" normalizeH="0" baseline="0" noProof="0" dirty="0">
                <a:ln>
                  <a:noFill/>
                </a:ln>
                <a:solidFill>
                  <a:sysClr val="windowText" lastClr="000000"/>
                </a:solidFill>
                <a:effectLst/>
                <a:uLnTx/>
                <a:uFillTx/>
                <a:latin typeface="Arial"/>
                <a:ea typeface="+mn-ea"/>
                <a:cs typeface="Arial"/>
                <a:sym typeface="Helvetica Neue"/>
              </a:rPr>
              <a:t>Civil Engineering Explained</a:t>
            </a:r>
          </a:p>
          <a:p>
            <a:pPr marL="16328" marR="0" lvl="0" indent="0" algn="l" defTabSz="1175644" rtl="0" eaLnBrk="1" fontAlgn="auto" latinLnBrk="0" hangingPunct="1">
              <a:lnSpc>
                <a:spcPct val="100000"/>
              </a:lnSpc>
              <a:spcBef>
                <a:spcPts val="129"/>
              </a:spcBef>
              <a:spcAft>
                <a:spcPts val="0"/>
              </a:spcAft>
              <a:buClrTx/>
              <a:buSzTx/>
              <a:buFontTx/>
              <a:buNone/>
              <a:tabLst/>
              <a:defRPr/>
            </a:pPr>
            <a:endParaRPr kumimoji="0" lang="en-GB" sz="1800" b="1" i="0" u="none" strike="noStrike" kern="0" cap="none" spc="0" normalizeH="0" baseline="0" noProof="0" dirty="0">
              <a:ln>
                <a:noFill/>
              </a:ln>
              <a:solidFill>
                <a:sysClr val="windowText" lastClr="000000"/>
              </a:solidFill>
              <a:effectLst/>
              <a:uLnTx/>
              <a:uFillTx/>
              <a:latin typeface="Arial"/>
              <a:ea typeface="+mn-ea"/>
              <a:cs typeface="Arial"/>
              <a:sym typeface="Helvetica Neue"/>
            </a:endParaRPr>
          </a:p>
          <a:p>
            <a:pPr marL="16328" marR="0" lvl="0" indent="0" algn="l" defTabSz="1175644" rtl="0" eaLnBrk="1" fontAlgn="auto" latinLnBrk="0" hangingPunct="1">
              <a:lnSpc>
                <a:spcPct val="100000"/>
              </a:lnSpc>
              <a:spcBef>
                <a:spcPts val="129"/>
              </a:spcBef>
              <a:spcAft>
                <a:spcPts val="0"/>
              </a:spcAft>
              <a:buClrTx/>
              <a:buSzTx/>
              <a:buFontTx/>
              <a:buNone/>
              <a:tabLst/>
              <a:defRPr/>
            </a:pPr>
            <a:r>
              <a:rPr kumimoji="0" lang="en-GB" sz="1800" b="1" i="0" u="none" strike="noStrike" kern="0" cap="none" spc="0" normalizeH="0" baseline="0" noProof="0" dirty="0">
                <a:ln>
                  <a:noFill/>
                </a:ln>
                <a:solidFill>
                  <a:sysClr val="windowText" lastClr="000000"/>
                </a:solidFill>
                <a:effectLst/>
                <a:uLnTx/>
                <a:uFillTx/>
                <a:latin typeface="Arial"/>
                <a:ea typeface="+mn-ea"/>
                <a:cs typeface="Arial"/>
                <a:sym typeface="Helvetica Neue"/>
              </a:rPr>
              <a:t>Lien vers la vidéo : </a:t>
            </a:r>
          </a:p>
          <a:p>
            <a:pPr marL="16328" marR="0" lvl="0" indent="0" algn="l" defTabSz="1175644" rtl="0" eaLnBrk="1" fontAlgn="auto" latinLnBrk="0" hangingPunct="1">
              <a:lnSpc>
                <a:spcPct val="100000"/>
              </a:lnSpc>
              <a:spcBef>
                <a:spcPts val="129"/>
              </a:spcBef>
              <a:spcAft>
                <a:spcPts val="0"/>
              </a:spcAft>
              <a:buClrTx/>
              <a:buSzTx/>
              <a:buFontTx/>
              <a:buNone/>
              <a:tabLst/>
              <a:defRPr/>
            </a:pPr>
            <a:r>
              <a:rPr kumimoji="0" lang="en-GB" sz="1800" b="0" i="1" u="none" strike="noStrike" kern="0" cap="none" spc="0" normalizeH="0" baseline="0" noProof="0" dirty="0">
                <a:ln>
                  <a:noFill/>
                </a:ln>
                <a:solidFill>
                  <a:sysClr val="windowText" lastClr="000000"/>
                </a:solidFill>
                <a:effectLst/>
                <a:uLnTx/>
                <a:uFillTx/>
                <a:latin typeface="Arial"/>
                <a:ea typeface="+mn-ea"/>
                <a:cs typeface="Arial"/>
                <a:sym typeface="Helvetica Neue"/>
                <a:hlinkClick r:id="rId4"/>
              </a:rPr>
              <a:t>https://youtu.be/W9TJULKC1as</a:t>
            </a:r>
            <a:endParaRPr kumimoji="0" lang="en-GB" sz="1800" b="0" i="1" u="none" strike="noStrike" kern="0" cap="none" spc="0" normalizeH="0" baseline="0" noProof="0" dirty="0">
              <a:ln>
                <a:noFill/>
              </a:ln>
              <a:solidFill>
                <a:sysClr val="windowText" lastClr="000000"/>
              </a:solidFill>
              <a:effectLst/>
              <a:uLnTx/>
              <a:uFillTx/>
              <a:latin typeface="Arial"/>
              <a:ea typeface="+mn-ea"/>
              <a:cs typeface="Arial"/>
              <a:sym typeface="Helvetica Neue"/>
            </a:endParaRPr>
          </a:p>
        </p:txBody>
      </p:sp>
      <p:sp>
        <p:nvSpPr>
          <p:cNvPr id="11" name="object 2">
            <a:extLst>
              <a:ext uri="{FF2B5EF4-FFF2-40B4-BE49-F238E27FC236}">
                <a16:creationId xmlns:a16="http://schemas.microsoft.com/office/drawing/2014/main" id="{A0231DF9-1560-F581-220E-333C4B164F2B}"/>
              </a:ext>
            </a:extLst>
          </p:cNvPr>
          <p:cNvSpPr txBox="1">
            <a:spLocks noGrp="1"/>
          </p:cNvSpPr>
          <p:nvPr>
            <p:ph type="title"/>
          </p:nvPr>
        </p:nvSpPr>
        <p:spPr>
          <a:xfrm>
            <a:off x="726469" y="417692"/>
            <a:ext cx="5897851" cy="385820"/>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Prévision de la demande de transport - Vidéo</a:t>
            </a:r>
          </a:p>
        </p:txBody>
      </p:sp>
      <p:pic>
        <p:nvPicPr>
          <p:cNvPr id="2" name="Online Media 1" title="How Is Travel Demand Forecasting Used In Disaster Planning? - Civil Engineering Explained">
            <a:hlinkClick r:id="" action="ppaction://media"/>
            <a:extLst>
              <a:ext uri="{FF2B5EF4-FFF2-40B4-BE49-F238E27FC236}">
                <a16:creationId xmlns:a16="http://schemas.microsoft.com/office/drawing/2014/main" id="{614D4D7C-52E0-8B2C-AA58-6B82C45C8933}"/>
              </a:ext>
            </a:extLst>
          </p:cNvPr>
          <p:cNvPicPr>
            <a:picLocks noRot="1" noChangeAspect="1"/>
          </p:cNvPicPr>
          <p:nvPr>
            <a:videoFile r:link="rId1"/>
          </p:nvPr>
        </p:nvPicPr>
        <p:blipFill>
          <a:blip r:embed="rId5"/>
          <a:stretch>
            <a:fillRect/>
          </a:stretch>
        </p:blipFill>
        <p:spPr>
          <a:xfrm>
            <a:off x="733423" y="2580363"/>
            <a:ext cx="6381019" cy="3605284"/>
          </a:xfrm>
          <a:prstGeom prst="rect">
            <a:avLst/>
          </a:prstGeom>
        </p:spPr>
      </p:pic>
    </p:spTree>
    <p:extLst>
      <p:ext uri="{BB962C8B-B14F-4D97-AF65-F5344CB8AC3E}">
        <p14:creationId xmlns:p14="http://schemas.microsoft.com/office/powerpoint/2010/main" val="38409697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theme/theme1.xml><?xml version="1.0" encoding="utf-8"?>
<a:theme xmlns:a="http://schemas.openxmlformats.org/drawingml/2006/main" name="21_BasicWhite">
  <a:themeElements>
    <a:clrScheme name="AfroTrans">
      <a:dk1>
        <a:srgbClr val="080300"/>
      </a:dk1>
      <a:lt1>
        <a:srgbClr val="FFFFFF"/>
      </a:lt1>
      <a:dk2>
        <a:srgbClr val="FFFFFF"/>
      </a:dk2>
      <a:lt2>
        <a:srgbClr val="FFFFFF"/>
      </a:lt2>
      <a:accent1>
        <a:srgbClr val="F8BA00"/>
      </a:accent1>
      <a:accent2>
        <a:srgbClr val="FF9300"/>
      </a:accent2>
      <a:accent3>
        <a:srgbClr val="FF5400"/>
      </a:accent3>
      <a:accent4>
        <a:srgbClr val="EE230C"/>
      </a:accent4>
      <a:accent5>
        <a:srgbClr val="B51600"/>
      </a:accent5>
      <a:accent6>
        <a:srgbClr val="890F00"/>
      </a:accent6>
      <a:hlink>
        <a:srgbClr val="0000FF"/>
      </a:hlink>
      <a:folHlink>
        <a:srgbClr val="FF00FF"/>
      </a:folHlink>
    </a:clrScheme>
    <a:fontScheme name="AfroTrans_font">
      <a:majorFont>
        <a:latin typeface="Montserrat Regular"/>
        <a:ea typeface="Helvetica Neue"/>
        <a:cs typeface="Helvetica Neue"/>
      </a:majorFont>
      <a:minorFont>
        <a:latin typeface="Montserrat Regular"/>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00"/>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00"/>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22_BasicWhite">
  <a:themeElements>
    <a:clrScheme name="AfroTrans">
      <a:dk1>
        <a:srgbClr val="080300"/>
      </a:dk1>
      <a:lt1>
        <a:srgbClr val="FFFFFF"/>
      </a:lt1>
      <a:dk2>
        <a:srgbClr val="FFFFFF"/>
      </a:dk2>
      <a:lt2>
        <a:srgbClr val="FFFFFF"/>
      </a:lt2>
      <a:accent1>
        <a:srgbClr val="F8BA00"/>
      </a:accent1>
      <a:accent2>
        <a:srgbClr val="FF9300"/>
      </a:accent2>
      <a:accent3>
        <a:srgbClr val="FF5400"/>
      </a:accent3>
      <a:accent4>
        <a:srgbClr val="EE230C"/>
      </a:accent4>
      <a:accent5>
        <a:srgbClr val="B51600"/>
      </a:accent5>
      <a:accent6>
        <a:srgbClr val="890F00"/>
      </a:accent6>
      <a:hlink>
        <a:srgbClr val="0000FF"/>
      </a:hlink>
      <a:folHlink>
        <a:srgbClr val="FF00FF"/>
      </a:folHlink>
    </a:clrScheme>
    <a:fontScheme name="AfroTrans_font">
      <a:majorFont>
        <a:latin typeface="Montserrat Regular"/>
        <a:ea typeface="Helvetica Neue"/>
        <a:cs typeface="Helvetica Neue"/>
      </a:majorFont>
      <a:minorFont>
        <a:latin typeface="Montserrat Regular"/>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5.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00"/>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00"/>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21_BasicWhite">
  <a:themeElements>
    <a:clrScheme name="21_BasicWhite">
      <a:dk1>
        <a:srgbClr val="000000"/>
      </a:dk1>
      <a:lt1>
        <a:srgbClr val="FFFFFF"/>
      </a:lt1>
      <a:dk2>
        <a:srgbClr val="5E5E5E"/>
      </a:dk2>
      <a:lt2>
        <a:srgbClr val="D5D5D5"/>
      </a:lt2>
      <a:accent1>
        <a:srgbClr val="00A2FF"/>
      </a:accent1>
      <a:accent2>
        <a:srgbClr val="16E7CF"/>
      </a:accent2>
      <a:accent3>
        <a:srgbClr val="61D836"/>
      </a:accent3>
      <a:accent4>
        <a:srgbClr val="FFD932"/>
      </a:accent4>
      <a:accent5>
        <a:srgbClr val="FF644E"/>
      </a:accent5>
      <a:accent6>
        <a:srgbClr val="FF42A1"/>
      </a:accent6>
      <a:hlink>
        <a:srgbClr val="0000FF"/>
      </a:hlink>
      <a:folHlink>
        <a:srgbClr val="FF00FF"/>
      </a:folHlink>
    </a:clrScheme>
    <a:fontScheme name="21_BasicWhite">
      <a:majorFont>
        <a:latin typeface="Helvetica Neue"/>
        <a:ea typeface="Helvetica Neue"/>
        <a:cs typeface="Helvetica Neue"/>
      </a:majorFont>
      <a:minorFont>
        <a:latin typeface="Helvetica Neue"/>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8.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9A3EF0A11BD24C4C9008F746CD06379C" ma:contentTypeVersion="17" ma:contentTypeDescription="Create a new document." ma:contentTypeScope="" ma:versionID="7d533f054477f862f9ee7dbd8f6a0fc7">
  <xsd:schema xmlns:xsd="http://www.w3.org/2001/XMLSchema" xmlns:xs="http://www.w3.org/2001/XMLSchema" xmlns:p="http://schemas.microsoft.com/office/2006/metadata/properties" xmlns:ns2="597320a7-26c9-4ada-a5d3-9ce4cfbbe2be" xmlns:ns3="d7c2d7e5-d637-40e7-a03d-32f79b35a394" targetNamespace="http://schemas.microsoft.com/office/2006/metadata/properties" ma:root="true" ma:fieldsID="a7fd26fdefcb677a1938840b95eccd0f" ns2:_="" ns3:_="">
    <xsd:import namespace="597320a7-26c9-4ada-a5d3-9ce4cfbbe2be"/>
    <xsd:import namespace="d7c2d7e5-d637-40e7-a03d-32f79b35a394"/>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3:SharedWithUsers" minOccurs="0"/>
                <xsd:element ref="ns3:SharedWithDetails" minOccurs="0"/>
                <xsd:element ref="ns2:MediaServiceLocation" minOccurs="0"/>
                <xsd:element ref="ns2:Title0"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97320a7-26c9-4ada-a5d3-9ce4cfbbe2b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description="" ma:hidden="true" ma:indexed="true" ma:internalName="MediaServiceObjectDetectorVersions" ma:readOnly="true">
      <xsd:simpleType>
        <xsd:restriction base="dms:Text"/>
      </xsd:simpleType>
    </xsd:element>
    <xsd:element name="MediaServiceDateTaken" ma:index="12" nillable="true" ma:displayName="MediaServiceDateTaken" ma:descriptio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0d7908e7-ca7e-4471-83c9-3ee8b5a5cf0d"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2" nillable="true" ma:displayName="Location" ma:description="" ma:indexed="true" ma:internalName="MediaServiceLocation" ma:readOnly="true">
      <xsd:simpleType>
        <xsd:restriction base="dms:Text"/>
      </xsd:simpleType>
    </xsd:element>
    <xsd:element name="Title0" ma:index="23" nillable="true" ma:displayName="Title" ma:format="Dropdown" ma:internalName="Title0">
      <xsd:simpleType>
        <xsd:restriction base="dms:Text">
          <xsd:maxLength value="255"/>
        </xsd:restriction>
      </xsd:simpleType>
    </xsd:element>
    <xsd:element name="MediaServiceBillingMetadata" ma:index="24"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7c2d7e5-d637-40e7-a03d-32f79b35a394"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2ff4abbc-c280-4740-a48b-ef07fb128eca}" ma:internalName="TaxCatchAll" ma:showField="CatchAllData" ma:web="d7c2d7e5-d637-40e7-a03d-32f79b35a394">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597320a7-26c9-4ada-a5d3-9ce4cfbbe2be">
      <Terms xmlns="http://schemas.microsoft.com/office/infopath/2007/PartnerControls"/>
    </lcf76f155ced4ddcb4097134ff3c332f>
    <TaxCatchAll xmlns="d7c2d7e5-d637-40e7-a03d-32f79b35a394" xsi:nil="true"/>
    <Title0 xmlns="597320a7-26c9-4ada-a5d3-9ce4cfbbe2be" xsi:nil="true"/>
  </documentManagement>
</p:properties>
</file>

<file path=customXml/itemProps1.xml><?xml version="1.0" encoding="utf-8"?>
<ds:datastoreItem xmlns:ds="http://schemas.openxmlformats.org/officeDocument/2006/customXml" ds:itemID="{5167823F-587A-477D-BE82-6BCC301C67CB}">
  <ds:schemaRefs>
    <ds:schemaRef ds:uri="http://schemas.microsoft.com/sharepoint/v3/contenttype/forms"/>
  </ds:schemaRefs>
</ds:datastoreItem>
</file>

<file path=customXml/itemProps2.xml><?xml version="1.0" encoding="utf-8"?>
<ds:datastoreItem xmlns:ds="http://schemas.openxmlformats.org/officeDocument/2006/customXml" ds:itemID="{3B4E1B8A-123A-4F58-AEF2-720081A02C5B}"/>
</file>

<file path=customXml/itemProps3.xml><?xml version="1.0" encoding="utf-8"?>
<ds:datastoreItem xmlns:ds="http://schemas.openxmlformats.org/officeDocument/2006/customXml" ds:itemID="{065DF086-0EAC-4629-BE9C-33DF98D26663}">
  <ds:schemaRefs>
    <ds:schemaRef ds:uri="http://purl.org/dc/elements/1.1/"/>
    <ds:schemaRef ds:uri="http://purl.org/dc/dcmitype/"/>
    <ds:schemaRef ds:uri="http://schemas.microsoft.com/office/infopath/2007/PartnerControls"/>
    <ds:schemaRef ds:uri="http://purl.org/dc/terms/"/>
    <ds:schemaRef ds:uri="http://schemas.microsoft.com/office/2006/documentManagement/types"/>
    <ds:schemaRef ds:uri="d7c2d7e5-d637-40e7-a03d-32f79b35a394"/>
    <ds:schemaRef ds:uri="http://schemas.openxmlformats.org/package/2006/metadata/core-properties"/>
    <ds:schemaRef ds:uri="597320a7-26c9-4ada-a5d3-9ce4cfbbe2be"/>
    <ds:schemaRef ds:uri="http://schemas.microsoft.com/office/2006/metadata/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otalTime>2333</TotalTime>
  <Words>16177</Words>
  <Application>Microsoft Office PowerPoint</Application>
  <PresentationFormat>Widescreen</PresentationFormat>
  <Paragraphs>1372</Paragraphs>
  <Slides>62</Slides>
  <Notes>48</Notes>
  <HiddenSlides>0</HiddenSlides>
  <MMClips>1</MMClips>
  <ScaleCrop>false</ScaleCrop>
  <HeadingPairs>
    <vt:vector size="6" baseType="variant">
      <vt:variant>
        <vt:lpstr>Fonts Used</vt:lpstr>
      </vt:variant>
      <vt:variant>
        <vt:i4>11</vt:i4>
      </vt:variant>
      <vt:variant>
        <vt:lpstr>Theme</vt:lpstr>
      </vt:variant>
      <vt:variant>
        <vt:i4>6</vt:i4>
      </vt:variant>
      <vt:variant>
        <vt:lpstr>Slide Titles</vt:lpstr>
      </vt:variant>
      <vt:variant>
        <vt:i4>62</vt:i4>
      </vt:variant>
    </vt:vector>
  </HeadingPairs>
  <TitlesOfParts>
    <vt:vector size="79" baseType="lpstr">
      <vt:lpstr>Aptos</vt:lpstr>
      <vt:lpstr>Arial</vt:lpstr>
      <vt:lpstr>Arial Rounded MT Bold</vt:lpstr>
      <vt:lpstr>Calibri</vt:lpstr>
      <vt:lpstr>Helvetica Neue</vt:lpstr>
      <vt:lpstr>Helvetica Neue Medium</vt:lpstr>
      <vt:lpstr>Montserrat Regular</vt:lpstr>
      <vt:lpstr>Poppins Light</vt:lpstr>
      <vt:lpstr>Poppins Medium</vt:lpstr>
      <vt:lpstr>Wingdings</vt:lpstr>
      <vt:lpstr>Work Sans</vt:lpstr>
      <vt:lpstr>21_BasicWhite</vt:lpstr>
      <vt:lpstr>Office Theme</vt:lpstr>
      <vt:lpstr>1_Office Theme</vt:lpstr>
      <vt:lpstr>22_BasicWhite</vt:lpstr>
      <vt:lpstr>2_Office Theme</vt:lpstr>
      <vt:lpstr>3_Office Theme</vt:lpstr>
      <vt:lpstr>Recherche et analyse dans le domaine des transports</vt:lpstr>
      <vt:lpstr>PowerPoint Presentation</vt:lpstr>
      <vt:lpstr>PowerPoint Presentation</vt:lpstr>
      <vt:lpstr>PowerPoint Presentation</vt:lpstr>
      <vt:lpstr>PowerPoint Presentation</vt:lpstr>
      <vt:lpstr>1. Présentation du laboratoire et outils requis</vt:lpstr>
      <vt:lpstr>1. Présentation du laboratoire et outils requis</vt:lpstr>
      <vt:lpstr>1. Accueil et objectifs</vt:lpstr>
      <vt:lpstr>Prévision de la demande de transport - Vidéo</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Merci de votre attention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Prezentacja programu PowerPoint</dc:title>
  <cp:keywords>, docId:A529C5D1927A253C7A354F628CFB886E</cp:keywords>
  <cp:lastModifiedBy>Wojciech Kustra</cp:lastModifiedBy>
  <cp:revision>893</cp:revision>
  <dcterms:modified xsi:type="dcterms:W3CDTF">2026-05-10T11:55:30Z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0x0101009A3EF0A11BD24C4C9008F746CD06379C</vt:lpwstr>
  </property>
  <property fmtid="{D5CDD505-2E9C-101B-9397-08002B2CF9AE}" pid="3" name="MediaServiceImageTags">
    <vt:lpwstr/>
  </property>
</Properties>
</file>