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4"/>
  </p:notesMasterIdLst>
  <p:handoutMasterIdLst>
    <p:handoutMasterId r:id="rId45"/>
  </p:handoutMasterIdLst>
  <p:sldIdLst>
    <p:sldId id="306" r:id="rId5"/>
    <p:sldId id="313" r:id="rId6"/>
    <p:sldId id="307" r:id="rId7"/>
    <p:sldId id="312" r:id="rId8"/>
    <p:sldId id="337" r:id="rId9"/>
    <p:sldId id="338" r:id="rId10"/>
    <p:sldId id="339" r:id="rId11"/>
    <p:sldId id="341" r:id="rId12"/>
    <p:sldId id="340" r:id="rId13"/>
    <p:sldId id="342" r:id="rId14"/>
    <p:sldId id="343" r:id="rId15"/>
    <p:sldId id="344" r:id="rId16"/>
    <p:sldId id="345" r:id="rId17"/>
    <p:sldId id="347" r:id="rId18"/>
    <p:sldId id="346" r:id="rId19"/>
    <p:sldId id="348" r:id="rId20"/>
    <p:sldId id="349" r:id="rId21"/>
    <p:sldId id="350" r:id="rId22"/>
    <p:sldId id="351" r:id="rId23"/>
    <p:sldId id="352" r:id="rId24"/>
    <p:sldId id="353" r:id="rId25"/>
    <p:sldId id="354" r:id="rId26"/>
    <p:sldId id="355" r:id="rId27"/>
    <p:sldId id="356" r:id="rId28"/>
    <p:sldId id="358" r:id="rId29"/>
    <p:sldId id="357" r:id="rId30"/>
    <p:sldId id="359" r:id="rId31"/>
    <p:sldId id="360" r:id="rId32"/>
    <p:sldId id="361" r:id="rId33"/>
    <p:sldId id="362" r:id="rId34"/>
    <p:sldId id="363" r:id="rId35"/>
    <p:sldId id="364" r:id="rId36"/>
    <p:sldId id="365" r:id="rId37"/>
    <p:sldId id="366" r:id="rId38"/>
    <p:sldId id="367" r:id="rId39"/>
    <p:sldId id="368" r:id="rId40"/>
    <p:sldId id="309" r:id="rId41"/>
    <p:sldId id="317" r:id="rId42"/>
    <p:sldId id="369" r:id="rId4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54"/>
    <p:restoredTop sz="94658"/>
  </p:normalViewPr>
  <p:slideViewPr>
    <p:cSldViewPr snapToGrid="0">
      <p:cViewPr varScale="1">
        <p:scale>
          <a:sx n="101" d="100"/>
          <a:sy n="101" d="100"/>
        </p:scale>
        <p:origin x="918"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modSld">
      <pc:chgData name="office365" userId="5fcdbc0c-b1d0-4b52-bc28-28c25c9fccde" providerId="ADAL" clId="{839C158B-1674-498C-8D10-D29DEC7F3344}" dt="2026-07-15T15:10:58.811" v="2" actId="14100"/>
      <pc:docMkLst>
        <pc:docMk/>
      </pc:docMkLst>
      <pc:sldChg chg="modSp mod">
        <pc:chgData name="office365" userId="5fcdbc0c-b1d0-4b52-bc28-28c25c9fccde" providerId="ADAL" clId="{839C158B-1674-498C-8D10-D29DEC7F3344}" dt="2026-07-15T15:10:48.122" v="1" actId="27636"/>
        <pc:sldMkLst>
          <pc:docMk/>
          <pc:sldMk cId="2471606580" sldId="338"/>
        </pc:sldMkLst>
        <pc:spChg chg="mod">
          <ac:chgData name="office365" userId="5fcdbc0c-b1d0-4b52-bc28-28c25c9fccde" providerId="ADAL" clId="{839C158B-1674-498C-8D10-D29DEC7F3344}" dt="2026-07-15T15:10:48.122" v="1" actId="27636"/>
          <ac:spMkLst>
            <pc:docMk/>
            <pc:sldMk cId="2471606580" sldId="338"/>
            <ac:spMk id="3" creationId="{C1AEC958-0C1F-04EB-3825-8E4227BAEDF2}"/>
          </ac:spMkLst>
        </pc:spChg>
      </pc:sldChg>
      <pc:sldChg chg="modSp mod">
        <pc:chgData name="office365" userId="5fcdbc0c-b1d0-4b52-bc28-28c25c9fccde" providerId="ADAL" clId="{839C158B-1674-498C-8D10-D29DEC7F3344}" dt="2026-07-15T15:10:58.811" v="2" actId="14100"/>
        <pc:sldMkLst>
          <pc:docMk/>
          <pc:sldMk cId="3226107989" sldId="340"/>
        </pc:sldMkLst>
        <pc:spChg chg="mod">
          <ac:chgData name="office365" userId="5fcdbc0c-b1d0-4b52-bc28-28c25c9fccde" providerId="ADAL" clId="{839C158B-1674-498C-8D10-D29DEC7F3344}" dt="2026-07-15T15:10:58.811" v="2" actId="14100"/>
          <ac:spMkLst>
            <pc:docMk/>
            <pc:sldMk cId="3226107989" sldId="340"/>
            <ac:spMk id="2" creationId="{B14C5724-0B3D-2927-7E12-AA9AF4F5A87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GB" noProof="1"/>
              <a:t>Planification des transports II</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GB" noProof="1"/>
              <a:t>Fondamentaux du transport - Lecture 19</a:t>
            </a:r>
          </a:p>
          <a:p>
            <a:endParaRPr lang="en-GB" noProof="1"/>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91BDA6-8E82-478D-63B1-1792F5A04DAA}"/>
              </a:ext>
            </a:extLst>
          </p:cNvPr>
          <p:cNvSpPr>
            <a:spLocks noGrp="1"/>
          </p:cNvSpPr>
          <p:nvPr>
            <p:ph type="title"/>
          </p:nvPr>
        </p:nvSpPr>
        <p:spPr>
          <a:xfrm>
            <a:off x="603253" y="539751"/>
            <a:ext cx="8296198" cy="717551"/>
          </a:xfrm>
        </p:spPr>
        <p:txBody>
          <a:bodyPr/>
          <a:lstStyle/>
          <a:p>
            <a:r>
              <a:rPr lang="de-DE" dirty="0"/>
              <a:t>Gouvernements et autorités publiques</a:t>
            </a:r>
          </a:p>
        </p:txBody>
      </p:sp>
      <p:sp>
        <p:nvSpPr>
          <p:cNvPr id="3" name="Textplatzhalter 2">
            <a:extLst>
              <a:ext uri="{FF2B5EF4-FFF2-40B4-BE49-F238E27FC236}">
                <a16:creationId xmlns:a16="http://schemas.microsoft.com/office/drawing/2014/main" id="{DAC8C8DF-E37A-E776-F3B9-EE290F572572}"/>
              </a:ext>
            </a:extLst>
          </p:cNvPr>
          <p:cNvSpPr>
            <a:spLocks noGrp="1"/>
          </p:cNvSpPr>
          <p:nvPr>
            <p:ph type="body" sz="half" idx="1"/>
          </p:nvPr>
        </p:nvSpPr>
        <p:spPr/>
        <p:txBody>
          <a:bodyPr>
            <a:normAutofit fontScale="92500" lnSpcReduction="10000"/>
          </a:bodyPr>
          <a:lstStyle/>
          <a:p>
            <a:r>
              <a:rPr lang="de-DE" dirty="0" err="1"/>
              <a:t>Responsibilities</a:t>
            </a:r>
            <a:endParaRPr lang="de-DE" dirty="0"/>
          </a:p>
          <a:p>
            <a:pPr lvl="1"/>
            <a:r>
              <a:rPr lang="de-DE" dirty="0" err="1"/>
              <a:t>infrastructure planification</a:t>
            </a:r>
            <a:endParaRPr lang="de-DE" dirty="0"/>
          </a:p>
          <a:p>
            <a:pPr lvl="1"/>
            <a:r>
              <a:rPr lang="de-DE" dirty="0" err="1"/>
              <a:t>regulation</a:t>
            </a:r>
            <a:endParaRPr lang="de-DE" dirty="0"/>
          </a:p>
          <a:p>
            <a:pPr lvl="1"/>
            <a:r>
              <a:rPr lang="de-DE" dirty="0" err="1"/>
              <a:t>financement</a:t>
            </a:r>
            <a:endParaRPr lang="de-DE" dirty="0"/>
          </a:p>
          <a:p>
            <a:pPr lvl="1"/>
            <a:r>
              <a:rPr lang="de-DE" dirty="0" err="1"/>
              <a:t>politique development</a:t>
            </a:r>
            <a:endParaRPr lang="de-DE" dirty="0"/>
          </a:p>
          <a:p>
            <a:r>
              <a:rPr lang="de-DE" dirty="0" err="1"/>
              <a:t>Exemples</a:t>
            </a:r>
            <a:endParaRPr lang="de-DE" dirty="0"/>
          </a:p>
          <a:p>
            <a:pPr lvl="1"/>
            <a:r>
              <a:rPr lang="de-DE" dirty="0" err="1"/>
              <a:t>ministries de transport</a:t>
            </a:r>
            <a:endParaRPr lang="de-DE" dirty="0"/>
          </a:p>
          <a:p>
            <a:pPr lvl="1"/>
            <a:r>
              <a:rPr lang="de-DE" dirty="0" err="1"/>
              <a:t>municipalités</a:t>
            </a:r>
            <a:endParaRPr lang="de-DE" dirty="0"/>
          </a:p>
          <a:p>
            <a:pPr lvl="1"/>
            <a:r>
              <a:rPr lang="de-DE" dirty="0"/>
              <a:t>régional planification agencies</a:t>
            </a:r>
          </a:p>
        </p:txBody>
      </p:sp>
      <p:pic>
        <p:nvPicPr>
          <p:cNvPr id="2050" name="Picture 2" descr="bird's-eye view of sitting on bench while discussion">
            <a:extLst>
              <a:ext uri="{FF2B5EF4-FFF2-40B4-BE49-F238E27FC236}">
                <a16:creationId xmlns:a16="http://schemas.microsoft.com/office/drawing/2014/main" id="{CD76C5AD-50F0-EFE8-C609-6F310D53A1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3401" y="1594884"/>
            <a:ext cx="6242022" cy="416134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AC3EC043-CBE2-FACA-3B00-6C7DD1AFB39B}"/>
              </a:ext>
            </a:extLst>
          </p:cNvPr>
          <p:cNvSpPr txBox="1"/>
          <p:nvPr/>
        </p:nvSpPr>
        <p:spPr>
          <a:xfrm>
            <a:off x="5783401" y="5159951"/>
            <a:ext cx="3268625"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98969990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6A9754-D973-4A7D-15F4-1441441D6D62}"/>
              </a:ext>
            </a:extLst>
          </p:cNvPr>
          <p:cNvSpPr>
            <a:spLocks noGrp="1"/>
          </p:cNvSpPr>
          <p:nvPr>
            <p:ph type="title"/>
          </p:nvPr>
        </p:nvSpPr>
        <p:spPr>
          <a:xfrm>
            <a:off x="603252" y="539751"/>
            <a:ext cx="8423789" cy="717551"/>
          </a:xfrm>
        </p:spPr>
        <p:txBody>
          <a:bodyPr/>
          <a:lstStyle/>
          <a:p>
            <a:r>
              <a:rPr lang="de-DE" dirty="0"/>
              <a:t>Opérateurs de transport et entreprises privées</a:t>
            </a:r>
          </a:p>
        </p:txBody>
      </p:sp>
      <p:sp>
        <p:nvSpPr>
          <p:cNvPr id="3" name="Textplatzhalter 2">
            <a:extLst>
              <a:ext uri="{FF2B5EF4-FFF2-40B4-BE49-F238E27FC236}">
                <a16:creationId xmlns:a16="http://schemas.microsoft.com/office/drawing/2014/main" id="{3F11FF54-7250-D3BD-3F37-272302245AA2}"/>
              </a:ext>
            </a:extLst>
          </p:cNvPr>
          <p:cNvSpPr>
            <a:spLocks noGrp="1"/>
          </p:cNvSpPr>
          <p:nvPr>
            <p:ph type="body" sz="half" idx="1"/>
          </p:nvPr>
        </p:nvSpPr>
        <p:spPr/>
        <p:txBody>
          <a:bodyPr>
            <a:normAutofit/>
          </a:bodyPr>
          <a:lstStyle/>
          <a:p>
            <a:r>
              <a:rPr lang="de-DE" dirty="0" err="1"/>
              <a:t>transports publics entreprises</a:t>
            </a:r>
            <a:endParaRPr lang="de-DE" dirty="0"/>
          </a:p>
          <a:p>
            <a:r>
              <a:rPr lang="de-DE" dirty="0" err="1"/>
              <a:t>chemin de fer et aéroport opérateurs</a:t>
            </a:r>
            <a:endParaRPr lang="de-DE" dirty="0"/>
          </a:p>
          <a:p>
            <a:r>
              <a:rPr lang="de-DE" dirty="0" err="1"/>
              <a:t>logistics entreprises</a:t>
            </a:r>
            <a:endParaRPr lang="de-DE" dirty="0"/>
          </a:p>
          <a:p>
            <a:r>
              <a:rPr lang="de-DE" dirty="0" err="1"/>
              <a:t>infrastructure</a:t>
            </a:r>
            <a:r>
              <a:rPr lang="de-DE" dirty="0"/>
              <a:t> </a:t>
            </a:r>
            <a:r>
              <a:rPr lang="de-DE" dirty="0" err="1"/>
              <a:t>contractors</a:t>
            </a:r>
            <a:endParaRPr lang="de-DE" dirty="0"/>
          </a:p>
          <a:p>
            <a:endParaRPr lang="de-DE" dirty="0"/>
          </a:p>
          <a:p>
            <a:pPr marL="0" indent="0">
              <a:buNone/>
            </a:pPr>
            <a:r>
              <a:rPr lang="de-DE" dirty="0"/>
              <a:t>-&gt; Public et privé actors souvent cooparate dans système de transports</a:t>
            </a:r>
          </a:p>
        </p:txBody>
      </p:sp>
    </p:spTree>
    <p:extLst>
      <p:ext uri="{BB962C8B-B14F-4D97-AF65-F5344CB8AC3E}">
        <p14:creationId xmlns:p14="http://schemas.microsoft.com/office/powerpoint/2010/main" val="369538805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E5EBF5-CC3D-F006-D6C1-02C78CFDDF52}"/>
              </a:ext>
            </a:extLst>
          </p:cNvPr>
          <p:cNvSpPr>
            <a:spLocks noGrp="1"/>
          </p:cNvSpPr>
          <p:nvPr>
            <p:ph type="title"/>
          </p:nvPr>
        </p:nvSpPr>
        <p:spPr/>
        <p:txBody>
          <a:bodyPr/>
          <a:lstStyle/>
          <a:p>
            <a:r>
              <a:rPr lang="de-DE" dirty="0" err="1"/>
              <a:t>Société civile et ONG</a:t>
            </a:r>
          </a:p>
        </p:txBody>
      </p:sp>
      <p:sp>
        <p:nvSpPr>
          <p:cNvPr id="3" name="Textplatzhalter 2">
            <a:extLst>
              <a:ext uri="{FF2B5EF4-FFF2-40B4-BE49-F238E27FC236}">
                <a16:creationId xmlns:a16="http://schemas.microsoft.com/office/drawing/2014/main" id="{63D2094A-C174-D420-7669-75E9637DEF46}"/>
              </a:ext>
            </a:extLst>
          </p:cNvPr>
          <p:cNvSpPr>
            <a:spLocks noGrp="1"/>
          </p:cNvSpPr>
          <p:nvPr>
            <p:ph type="body" sz="half" idx="1"/>
          </p:nvPr>
        </p:nvSpPr>
        <p:spPr/>
        <p:txBody>
          <a:bodyPr>
            <a:normAutofit fontScale="85000" lnSpcReduction="20000"/>
          </a:bodyPr>
          <a:lstStyle/>
          <a:p>
            <a:pPr marL="0" indent="0">
              <a:buNone/>
            </a:pPr>
            <a:r>
              <a:rPr lang="de-DE" dirty="0" err="1"/>
              <a:t>Exemples:</a:t>
            </a:r>
          </a:p>
          <a:p>
            <a:r>
              <a:rPr lang="de-DE" dirty="0" err="1"/>
              <a:t>vélo advocacy groups</a:t>
            </a:r>
            <a:endParaRPr lang="de-DE" dirty="0"/>
          </a:p>
          <a:p>
            <a:r>
              <a:rPr lang="de-DE" dirty="0"/>
              <a:t>environnemental organisations</a:t>
            </a:r>
          </a:p>
          <a:p>
            <a:r>
              <a:rPr lang="de-DE" dirty="0" err="1"/>
              <a:t>neighbourhood</a:t>
            </a:r>
            <a:r>
              <a:rPr lang="de-DE" dirty="0"/>
              <a:t> </a:t>
            </a:r>
            <a:r>
              <a:rPr lang="de-DE" dirty="0" err="1"/>
              <a:t>associations</a:t>
            </a:r>
            <a:endParaRPr lang="de-DE" dirty="0"/>
          </a:p>
          <a:p>
            <a:endParaRPr lang="de-DE" dirty="0"/>
          </a:p>
          <a:p>
            <a:pPr marL="0" indent="0">
              <a:buNone/>
            </a:pPr>
            <a:r>
              <a:rPr lang="de-DE" dirty="0"/>
              <a:t>Rôle:</a:t>
            </a:r>
          </a:p>
          <a:p>
            <a:r>
              <a:rPr lang="de-DE" dirty="0" err="1"/>
              <a:t>represent</a:t>
            </a:r>
            <a:r>
              <a:rPr lang="de-DE" dirty="0"/>
              <a:t> </a:t>
            </a:r>
            <a:r>
              <a:rPr lang="de-DE" dirty="0" err="1"/>
              <a:t>public</a:t>
            </a:r>
            <a:r>
              <a:rPr lang="de-DE" dirty="0"/>
              <a:t> </a:t>
            </a:r>
            <a:r>
              <a:rPr lang="de-DE" dirty="0" err="1"/>
              <a:t>interests</a:t>
            </a:r>
            <a:endParaRPr lang="de-DE" dirty="0"/>
          </a:p>
          <a:p>
            <a:r>
              <a:rPr lang="de-DE" dirty="0" err="1"/>
              <a:t>influencent political decisions</a:t>
            </a:r>
            <a:endParaRPr lang="de-DE" dirty="0"/>
          </a:p>
          <a:p>
            <a:r>
              <a:rPr lang="de-DE" dirty="0" err="1"/>
              <a:t>participate dans planification processes</a:t>
            </a:r>
            <a:endParaRPr lang="de-DE" dirty="0"/>
          </a:p>
        </p:txBody>
      </p:sp>
      <p:pic>
        <p:nvPicPr>
          <p:cNvPr id="3074" name="Picture 2" descr="text">
            <a:extLst>
              <a:ext uri="{FF2B5EF4-FFF2-40B4-BE49-F238E27FC236}">
                <a16:creationId xmlns:a16="http://schemas.microsoft.com/office/drawing/2014/main" id="{F1239797-B8E6-242C-C621-F932AE4A4AD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15172" y="1492398"/>
            <a:ext cx="5831515" cy="3887676"/>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124D861-DA37-5D5A-821A-C31508922094}"/>
              </a:ext>
            </a:extLst>
          </p:cNvPr>
          <p:cNvSpPr txBox="1"/>
          <p:nvPr/>
        </p:nvSpPr>
        <p:spPr>
          <a:xfrm>
            <a:off x="6215172" y="4830342"/>
            <a:ext cx="3268625"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3: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55688318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8EE0F4-3DF7-BA2A-2198-1D443C0896BF}"/>
              </a:ext>
            </a:extLst>
          </p:cNvPr>
          <p:cNvSpPr>
            <a:spLocks noGrp="1"/>
          </p:cNvSpPr>
          <p:nvPr>
            <p:ph type="title"/>
          </p:nvPr>
        </p:nvSpPr>
        <p:spPr>
          <a:xfrm>
            <a:off x="603253" y="539751"/>
            <a:ext cx="6648152" cy="717551"/>
          </a:xfrm>
        </p:spPr>
        <p:txBody>
          <a:bodyPr/>
          <a:lstStyle/>
          <a:p>
            <a:r>
              <a:rPr lang="de-DE" dirty="0"/>
              <a:t>Organisations internationales</a:t>
            </a:r>
          </a:p>
        </p:txBody>
      </p:sp>
      <p:sp>
        <p:nvSpPr>
          <p:cNvPr id="3" name="Textplatzhalter 2">
            <a:extLst>
              <a:ext uri="{FF2B5EF4-FFF2-40B4-BE49-F238E27FC236}">
                <a16:creationId xmlns:a16="http://schemas.microsoft.com/office/drawing/2014/main" id="{DA93E69A-FD80-7D31-18E3-58CEA0D3D3FE}"/>
              </a:ext>
            </a:extLst>
          </p:cNvPr>
          <p:cNvSpPr>
            <a:spLocks noGrp="1"/>
          </p:cNvSpPr>
          <p:nvPr>
            <p:ph type="body" sz="half" idx="1"/>
          </p:nvPr>
        </p:nvSpPr>
        <p:spPr/>
        <p:txBody>
          <a:bodyPr>
            <a:normAutofit fontScale="70000" lnSpcReduction="20000"/>
          </a:bodyPr>
          <a:lstStyle/>
          <a:p>
            <a:pPr marL="0" indent="0">
              <a:buNone/>
            </a:pPr>
            <a:r>
              <a:rPr lang="de-DE" dirty="0"/>
              <a:t>Key </a:t>
            </a:r>
            <a:r>
              <a:rPr lang="de-DE" dirty="0" err="1"/>
              <a:t>actors</a:t>
            </a:r>
            <a:r>
              <a:rPr lang="de-DE" dirty="0"/>
              <a:t>:</a:t>
            </a:r>
          </a:p>
          <a:p>
            <a:r>
              <a:rPr lang="de-DE" dirty="0"/>
              <a:t>World Bank</a:t>
            </a:r>
          </a:p>
          <a:p>
            <a:r>
              <a:rPr lang="de-DE" dirty="0"/>
              <a:t>OECD</a:t>
            </a:r>
          </a:p>
          <a:p>
            <a:r>
              <a:rPr lang="de-DE" dirty="0"/>
              <a:t>International Transport Forum</a:t>
            </a:r>
          </a:p>
          <a:p>
            <a:r>
              <a:rPr lang="de-DE" dirty="0"/>
              <a:t>UN-Habitat</a:t>
            </a:r>
          </a:p>
          <a:p>
            <a:endParaRPr lang="de-DE" dirty="0"/>
          </a:p>
          <a:p>
            <a:pPr marL="0" indent="0">
              <a:buNone/>
            </a:pPr>
            <a:r>
              <a:rPr lang="de-DE" dirty="0"/>
              <a:t>Rôles:</a:t>
            </a:r>
          </a:p>
          <a:p>
            <a:r>
              <a:rPr lang="de-DE" dirty="0" err="1"/>
              <a:t>financement</a:t>
            </a:r>
            <a:endParaRPr lang="de-DE" dirty="0"/>
          </a:p>
          <a:p>
            <a:r>
              <a:rPr lang="de-DE" dirty="0" err="1"/>
              <a:t>politique guidance</a:t>
            </a:r>
            <a:endParaRPr lang="de-DE" dirty="0"/>
          </a:p>
          <a:p>
            <a:r>
              <a:rPr lang="de-DE" dirty="0" err="1"/>
              <a:t>research et standards</a:t>
            </a:r>
            <a:endParaRPr lang="de-DE" dirty="0"/>
          </a:p>
        </p:txBody>
      </p:sp>
      <p:pic>
        <p:nvPicPr>
          <p:cNvPr id="4098" name="Picture 2" descr="the united nations emblem is on display in front of a window">
            <a:extLst>
              <a:ext uri="{FF2B5EF4-FFF2-40B4-BE49-F238E27FC236}">
                <a16:creationId xmlns:a16="http://schemas.microsoft.com/office/drawing/2014/main" id="{27D5DF88-0676-6BDA-956C-45F2BB57138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4741" y="1257302"/>
            <a:ext cx="5981072" cy="474096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1F84CE85-83DA-B6BA-9021-91848774E3B9}"/>
              </a:ext>
            </a:extLst>
          </p:cNvPr>
          <p:cNvSpPr txBox="1"/>
          <p:nvPr/>
        </p:nvSpPr>
        <p:spPr>
          <a:xfrm>
            <a:off x="5714741" y="5471158"/>
            <a:ext cx="3268625"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6760291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E83F1-68C1-1338-6634-83C8185208B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BC2F9B6-A583-68D5-122D-0312179B9C1A}"/>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E4A39F58-98D8-42FD-1E33-CB49BC61B082}"/>
              </a:ext>
            </a:extLst>
          </p:cNvPr>
          <p:cNvSpPr>
            <a:spLocks noGrp="1"/>
          </p:cNvSpPr>
          <p:nvPr>
            <p:ph type="body" sz="half" idx="1"/>
          </p:nvPr>
        </p:nvSpPr>
        <p:spPr/>
        <p:txBody>
          <a:bodyPr>
            <a:normAutofit/>
          </a:bodyPr>
          <a:lstStyle/>
          <a:p>
            <a:pPr marL="0" indent="0">
              <a:buNone/>
            </a:pPr>
            <a:r>
              <a:rPr lang="de-DE" dirty="0" err="1"/>
              <a:t>Introduction</a:t>
            </a:r>
            <a:endParaRPr lang="de-DE" dirty="0"/>
          </a:p>
          <a:p>
            <a:pPr marL="0" indent="0">
              <a:buNone/>
            </a:pPr>
            <a:r>
              <a:rPr lang="de-DE" dirty="0"/>
              <a:t>Acteurs de la planification des transports</a:t>
            </a:r>
          </a:p>
          <a:p>
            <a:pPr marL="0" indent="0">
              <a:buNone/>
            </a:pPr>
            <a:r>
              <a:rPr lang="de-DE" b="1" dirty="0"/>
              <a:t>Participation publique et implication</a:t>
            </a:r>
          </a:p>
          <a:p>
            <a:pPr marL="0" indent="0">
              <a:buNone/>
            </a:pPr>
            <a:r>
              <a:rPr lang="de-DE" dirty="0"/>
              <a:t>Conditions-cadres politiques</a:t>
            </a:r>
          </a:p>
          <a:p>
            <a:pPr marL="0" indent="0">
              <a:buNone/>
            </a:pPr>
            <a:r>
              <a:rPr lang="de-DE" dirty="0"/>
              <a:t>Niveaux de planification des transports</a:t>
            </a:r>
          </a:p>
          <a:p>
            <a:pPr marL="0" indent="0">
              <a:buNone/>
            </a:pPr>
            <a:r>
              <a:rPr lang="de-DE" dirty="0" err="1"/>
              <a:t>Exemples pratiques</a:t>
            </a:r>
            <a:endParaRPr lang="de-DE" dirty="0"/>
          </a:p>
          <a:p>
            <a:pPr marL="0" indent="0">
              <a:buNone/>
            </a:pPr>
            <a:r>
              <a:rPr lang="de-DE" dirty="0"/>
              <a:t>Tendances émergentes de gouvernance</a:t>
            </a:r>
          </a:p>
        </p:txBody>
      </p:sp>
    </p:spTree>
    <p:extLst>
      <p:ext uri="{BB962C8B-B14F-4D97-AF65-F5344CB8AC3E}">
        <p14:creationId xmlns:p14="http://schemas.microsoft.com/office/powerpoint/2010/main" val="27192061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55D743-CBF6-4311-8C70-430398FA427B}"/>
              </a:ext>
            </a:extLst>
          </p:cNvPr>
          <p:cNvSpPr>
            <a:spLocks noGrp="1"/>
          </p:cNvSpPr>
          <p:nvPr>
            <p:ph type="title"/>
          </p:nvPr>
        </p:nvSpPr>
        <p:spPr>
          <a:xfrm>
            <a:off x="603252" y="539751"/>
            <a:ext cx="7583817" cy="717551"/>
          </a:xfrm>
        </p:spPr>
        <p:txBody>
          <a:bodyPr/>
          <a:lstStyle/>
          <a:p>
            <a:r>
              <a:rPr lang="de-DE" dirty="0"/>
              <a:t>Pourquoi la participation publique est importante</a:t>
            </a:r>
          </a:p>
        </p:txBody>
      </p:sp>
      <p:sp>
        <p:nvSpPr>
          <p:cNvPr id="3" name="Textplatzhalter 2">
            <a:extLst>
              <a:ext uri="{FF2B5EF4-FFF2-40B4-BE49-F238E27FC236}">
                <a16:creationId xmlns:a16="http://schemas.microsoft.com/office/drawing/2014/main" id="{AF46338E-49B9-7F26-804F-41D52C559AEF}"/>
              </a:ext>
            </a:extLst>
          </p:cNvPr>
          <p:cNvSpPr>
            <a:spLocks noGrp="1"/>
          </p:cNvSpPr>
          <p:nvPr>
            <p:ph type="body" sz="half" idx="1"/>
          </p:nvPr>
        </p:nvSpPr>
        <p:spPr/>
        <p:txBody>
          <a:bodyPr>
            <a:normAutofit/>
          </a:bodyPr>
          <a:lstStyle/>
          <a:p>
            <a:r>
              <a:rPr lang="de-DE" dirty="0" err="1"/>
              <a:t>transport projects directly affect communautés</a:t>
            </a:r>
            <a:endParaRPr lang="de-DE" dirty="0"/>
          </a:p>
          <a:p>
            <a:r>
              <a:rPr lang="de-DE" dirty="0" err="1"/>
              <a:t>améliore legitimacy et acceptabilité</a:t>
            </a:r>
            <a:endParaRPr lang="de-DE" dirty="0"/>
          </a:p>
          <a:p>
            <a:r>
              <a:rPr lang="de-DE" dirty="0" err="1"/>
              <a:t>helps identifier local needs et problèmes</a:t>
            </a:r>
            <a:endParaRPr lang="de-DE" dirty="0"/>
          </a:p>
          <a:p>
            <a:endParaRPr lang="de-DE" dirty="0"/>
          </a:p>
          <a:p>
            <a:pPr marL="0" indent="0">
              <a:buNone/>
            </a:pPr>
            <a:r>
              <a:rPr lang="de-DE" b="1" dirty="0"/>
              <a:t>-&gt; Moderne transport planification increasingly emphasises participatory approaches</a:t>
            </a:r>
          </a:p>
        </p:txBody>
      </p:sp>
    </p:spTree>
    <p:extLst>
      <p:ext uri="{BB962C8B-B14F-4D97-AF65-F5344CB8AC3E}">
        <p14:creationId xmlns:p14="http://schemas.microsoft.com/office/powerpoint/2010/main" val="171589628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A65C38-6117-AB50-5787-686F0EA5DCA1}"/>
              </a:ext>
            </a:extLst>
          </p:cNvPr>
          <p:cNvSpPr>
            <a:spLocks noGrp="1"/>
          </p:cNvSpPr>
          <p:nvPr>
            <p:ph type="title"/>
          </p:nvPr>
        </p:nvSpPr>
        <p:spPr/>
        <p:txBody>
          <a:bodyPr/>
          <a:lstStyle/>
          <a:p>
            <a:r>
              <a:rPr lang="de-DE" dirty="0"/>
              <a:t>Formes de participation</a:t>
            </a:r>
          </a:p>
        </p:txBody>
      </p:sp>
      <p:sp>
        <p:nvSpPr>
          <p:cNvPr id="3" name="Textplatzhalter 2">
            <a:extLst>
              <a:ext uri="{FF2B5EF4-FFF2-40B4-BE49-F238E27FC236}">
                <a16:creationId xmlns:a16="http://schemas.microsoft.com/office/drawing/2014/main" id="{9B24C771-630C-5849-2E60-934C0779486A}"/>
              </a:ext>
            </a:extLst>
          </p:cNvPr>
          <p:cNvSpPr>
            <a:spLocks noGrp="1"/>
          </p:cNvSpPr>
          <p:nvPr>
            <p:ph type="body" sz="half" idx="1"/>
          </p:nvPr>
        </p:nvSpPr>
        <p:spPr>
          <a:xfrm>
            <a:off x="970201" y="1386842"/>
            <a:ext cx="5037194" cy="5059521"/>
          </a:xfrm>
        </p:spPr>
        <p:txBody>
          <a:bodyPr>
            <a:normAutofit/>
          </a:bodyPr>
          <a:lstStyle/>
          <a:p>
            <a:r>
              <a:rPr lang="de-DE" dirty="0" err="1"/>
              <a:t>public</a:t>
            </a:r>
            <a:r>
              <a:rPr lang="de-DE" dirty="0"/>
              <a:t> </a:t>
            </a:r>
            <a:r>
              <a:rPr lang="de-DE" dirty="0" err="1"/>
              <a:t>hearings</a:t>
            </a:r>
            <a:endParaRPr lang="de-DE" dirty="0"/>
          </a:p>
          <a:p>
            <a:r>
              <a:rPr lang="de-DE" dirty="0" err="1"/>
              <a:t>workshops et forums</a:t>
            </a:r>
            <a:endParaRPr lang="de-DE" dirty="0"/>
          </a:p>
          <a:p>
            <a:r>
              <a:rPr lang="de-DE" dirty="0" err="1"/>
              <a:t>surveys</a:t>
            </a:r>
            <a:endParaRPr lang="de-DE" dirty="0"/>
          </a:p>
          <a:p>
            <a:r>
              <a:rPr lang="de-DE" dirty="0"/>
              <a:t>online </a:t>
            </a:r>
            <a:r>
              <a:rPr lang="de-DE" dirty="0" err="1"/>
              <a:t>participation</a:t>
            </a:r>
            <a:r>
              <a:rPr lang="de-DE" dirty="0"/>
              <a:t> </a:t>
            </a:r>
            <a:r>
              <a:rPr lang="de-DE" dirty="0" err="1"/>
              <a:t>platforms</a:t>
            </a:r>
            <a:endParaRPr lang="de-DE" dirty="0"/>
          </a:p>
          <a:p>
            <a:r>
              <a:rPr lang="de-DE" dirty="0" err="1"/>
              <a:t>stakeholder</a:t>
            </a:r>
            <a:r>
              <a:rPr lang="de-DE" dirty="0"/>
              <a:t> </a:t>
            </a:r>
            <a:r>
              <a:rPr lang="de-DE" dirty="0" err="1"/>
              <a:t>consultations</a:t>
            </a:r>
            <a:endParaRPr lang="de-DE" dirty="0"/>
          </a:p>
        </p:txBody>
      </p:sp>
      <p:pic>
        <p:nvPicPr>
          <p:cNvPr id="5122" name="Picture 2" descr="photo of bulb artwork">
            <a:extLst>
              <a:ext uri="{FF2B5EF4-FFF2-40B4-BE49-F238E27FC236}">
                <a16:creationId xmlns:a16="http://schemas.microsoft.com/office/drawing/2014/main" id="{C9085106-9FAC-7D03-1CAB-172DD531D4E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07395" y="1467293"/>
            <a:ext cx="6005797" cy="4003865"/>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80AF081D-A45F-5925-4255-F6B897D2746F}"/>
              </a:ext>
            </a:extLst>
          </p:cNvPr>
          <p:cNvSpPr txBox="1"/>
          <p:nvPr/>
        </p:nvSpPr>
        <p:spPr>
          <a:xfrm>
            <a:off x="5975496" y="4886367"/>
            <a:ext cx="3268625"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5: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3145401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D86CDA-1D51-7A8D-39EF-D266C4B1502E}"/>
              </a:ext>
            </a:extLst>
          </p:cNvPr>
          <p:cNvSpPr>
            <a:spLocks noGrp="1"/>
          </p:cNvSpPr>
          <p:nvPr>
            <p:ph type="title"/>
          </p:nvPr>
        </p:nvSpPr>
        <p:spPr>
          <a:xfrm>
            <a:off x="603252" y="539751"/>
            <a:ext cx="6169687" cy="717551"/>
          </a:xfrm>
        </p:spPr>
        <p:txBody>
          <a:bodyPr/>
          <a:lstStyle/>
          <a:p>
            <a:r>
              <a:rPr lang="de-DE" dirty="0"/>
              <a:t>Avantages de la participation</a:t>
            </a:r>
          </a:p>
        </p:txBody>
      </p:sp>
      <p:sp>
        <p:nvSpPr>
          <p:cNvPr id="3" name="Textplatzhalter 2">
            <a:extLst>
              <a:ext uri="{FF2B5EF4-FFF2-40B4-BE49-F238E27FC236}">
                <a16:creationId xmlns:a16="http://schemas.microsoft.com/office/drawing/2014/main" id="{DE5291DF-B541-F5F6-6DB9-514478B71D9D}"/>
              </a:ext>
            </a:extLst>
          </p:cNvPr>
          <p:cNvSpPr>
            <a:spLocks noGrp="1"/>
          </p:cNvSpPr>
          <p:nvPr>
            <p:ph type="body" sz="half" idx="1"/>
          </p:nvPr>
        </p:nvSpPr>
        <p:spPr/>
        <p:txBody>
          <a:bodyPr>
            <a:normAutofit/>
          </a:bodyPr>
          <a:lstStyle/>
          <a:p>
            <a:r>
              <a:rPr lang="de-DE" dirty="0" err="1"/>
              <a:t>better</a:t>
            </a:r>
            <a:r>
              <a:rPr lang="de-DE" dirty="0"/>
              <a:t> </a:t>
            </a:r>
            <a:r>
              <a:rPr lang="de-DE" dirty="0" err="1"/>
              <a:t>local</a:t>
            </a:r>
            <a:r>
              <a:rPr lang="de-DE" dirty="0"/>
              <a:t> </a:t>
            </a:r>
            <a:r>
              <a:rPr lang="de-DE" dirty="0" err="1"/>
              <a:t>knowledge</a:t>
            </a:r>
            <a:endParaRPr lang="de-DE" dirty="0"/>
          </a:p>
          <a:p>
            <a:r>
              <a:rPr lang="de-DE" dirty="0" err="1"/>
              <a:t>increased</a:t>
            </a:r>
            <a:r>
              <a:rPr lang="de-DE" dirty="0"/>
              <a:t> </a:t>
            </a:r>
            <a:r>
              <a:rPr lang="de-DE" dirty="0" err="1"/>
              <a:t>transparency</a:t>
            </a:r>
            <a:endParaRPr lang="de-DE" dirty="0"/>
          </a:p>
          <a:p>
            <a:r>
              <a:rPr lang="de-DE" dirty="0" err="1"/>
              <a:t>conflict</a:t>
            </a:r>
            <a:r>
              <a:rPr lang="de-DE" dirty="0"/>
              <a:t> </a:t>
            </a:r>
            <a:r>
              <a:rPr lang="de-DE" dirty="0" err="1"/>
              <a:t>reduction</a:t>
            </a:r>
            <a:endParaRPr lang="de-DE" dirty="0"/>
          </a:p>
          <a:p>
            <a:r>
              <a:rPr lang="de-DE" dirty="0" err="1"/>
              <a:t>stronger</a:t>
            </a:r>
            <a:r>
              <a:rPr lang="de-DE" dirty="0"/>
              <a:t> </a:t>
            </a:r>
            <a:r>
              <a:rPr lang="de-DE" dirty="0" err="1"/>
              <a:t>democratic</a:t>
            </a:r>
            <a:r>
              <a:rPr lang="de-DE" dirty="0"/>
              <a:t> </a:t>
            </a:r>
            <a:r>
              <a:rPr lang="de-DE" dirty="0" err="1"/>
              <a:t>legitimacy</a:t>
            </a:r>
            <a:endParaRPr lang="de-DE" dirty="0"/>
          </a:p>
        </p:txBody>
      </p:sp>
    </p:spTree>
    <p:extLst>
      <p:ext uri="{BB962C8B-B14F-4D97-AF65-F5344CB8AC3E}">
        <p14:creationId xmlns:p14="http://schemas.microsoft.com/office/powerpoint/2010/main" val="225444456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9303F0-7560-5742-CA92-9ACA6C0C3179}"/>
              </a:ext>
            </a:extLst>
          </p:cNvPr>
          <p:cNvSpPr>
            <a:spLocks noGrp="1"/>
          </p:cNvSpPr>
          <p:nvPr>
            <p:ph type="title"/>
          </p:nvPr>
        </p:nvSpPr>
        <p:spPr>
          <a:xfrm>
            <a:off x="603253" y="539751"/>
            <a:ext cx="6435500" cy="717551"/>
          </a:xfrm>
        </p:spPr>
        <p:txBody>
          <a:bodyPr/>
          <a:lstStyle/>
          <a:p>
            <a:r>
              <a:rPr lang="de-DE" dirty="0"/>
              <a:t>Défis de la participation</a:t>
            </a:r>
          </a:p>
        </p:txBody>
      </p:sp>
      <p:sp>
        <p:nvSpPr>
          <p:cNvPr id="3" name="Textplatzhalter 2">
            <a:extLst>
              <a:ext uri="{FF2B5EF4-FFF2-40B4-BE49-F238E27FC236}">
                <a16:creationId xmlns:a16="http://schemas.microsoft.com/office/drawing/2014/main" id="{DABA66F3-4522-3147-4CF6-B9A68AC45551}"/>
              </a:ext>
            </a:extLst>
          </p:cNvPr>
          <p:cNvSpPr>
            <a:spLocks noGrp="1"/>
          </p:cNvSpPr>
          <p:nvPr>
            <p:ph type="body" sz="half" idx="1"/>
          </p:nvPr>
        </p:nvSpPr>
        <p:spPr/>
        <p:txBody>
          <a:bodyPr>
            <a:normAutofit/>
          </a:bodyPr>
          <a:lstStyle/>
          <a:p>
            <a:r>
              <a:rPr lang="de-DE" dirty="0" err="1"/>
              <a:t>conflicting</a:t>
            </a:r>
            <a:r>
              <a:rPr lang="de-DE" dirty="0"/>
              <a:t> </a:t>
            </a:r>
            <a:r>
              <a:rPr lang="de-DE" dirty="0" err="1"/>
              <a:t>stakeholder</a:t>
            </a:r>
            <a:r>
              <a:rPr lang="de-DE" dirty="0"/>
              <a:t> </a:t>
            </a:r>
            <a:r>
              <a:rPr lang="de-DE" dirty="0" err="1"/>
              <a:t>interests</a:t>
            </a:r>
            <a:endParaRPr lang="de-DE" dirty="0"/>
          </a:p>
          <a:p>
            <a:r>
              <a:rPr lang="de-DE" dirty="0" err="1"/>
              <a:t>unequal</a:t>
            </a:r>
            <a:r>
              <a:rPr lang="de-DE" dirty="0"/>
              <a:t> </a:t>
            </a:r>
            <a:r>
              <a:rPr lang="de-DE" dirty="0" err="1"/>
              <a:t>representation</a:t>
            </a:r>
            <a:endParaRPr lang="de-DE" dirty="0"/>
          </a:p>
          <a:p>
            <a:r>
              <a:rPr lang="de-DE" dirty="0"/>
              <a:t>time-</a:t>
            </a:r>
            <a:r>
              <a:rPr lang="de-DE" dirty="0" err="1"/>
              <a:t>consuming</a:t>
            </a:r>
            <a:r>
              <a:rPr lang="de-DE" dirty="0"/>
              <a:t> </a:t>
            </a:r>
            <a:r>
              <a:rPr lang="de-DE" dirty="0" err="1"/>
              <a:t>processes</a:t>
            </a:r>
            <a:endParaRPr lang="de-DE" dirty="0"/>
          </a:p>
          <a:p>
            <a:r>
              <a:rPr lang="de-DE" dirty="0" err="1"/>
              <a:t>balancing expart knowledge et public opinion</a:t>
            </a:r>
            <a:endParaRPr lang="de-DE" dirty="0"/>
          </a:p>
        </p:txBody>
      </p:sp>
    </p:spTree>
    <p:extLst>
      <p:ext uri="{BB962C8B-B14F-4D97-AF65-F5344CB8AC3E}">
        <p14:creationId xmlns:p14="http://schemas.microsoft.com/office/powerpoint/2010/main" val="39797731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34F246-3E26-5C7E-58EB-0A941EA5A233}"/>
              </a:ext>
            </a:extLst>
          </p:cNvPr>
          <p:cNvSpPr>
            <a:spLocks noGrp="1"/>
          </p:cNvSpPr>
          <p:nvPr>
            <p:ph type="title"/>
          </p:nvPr>
        </p:nvSpPr>
        <p:spPr>
          <a:xfrm>
            <a:off x="603252" y="539751"/>
            <a:ext cx="7817734" cy="717551"/>
          </a:xfrm>
        </p:spPr>
        <p:txBody>
          <a:bodyPr/>
          <a:lstStyle/>
          <a:p>
            <a:r>
              <a:rPr lang="de-DE" dirty="0" err="1"/>
              <a:t>Exemple de planification participative</a:t>
            </a:r>
            <a:endParaRPr lang="de-DE" dirty="0"/>
          </a:p>
        </p:txBody>
      </p:sp>
      <p:sp>
        <p:nvSpPr>
          <p:cNvPr id="3" name="Textplatzhalter 2">
            <a:extLst>
              <a:ext uri="{FF2B5EF4-FFF2-40B4-BE49-F238E27FC236}">
                <a16:creationId xmlns:a16="http://schemas.microsoft.com/office/drawing/2014/main" id="{072F3141-5FF9-82E3-70E1-EE71D041C70D}"/>
              </a:ext>
            </a:extLst>
          </p:cNvPr>
          <p:cNvSpPr>
            <a:spLocks noGrp="1"/>
          </p:cNvSpPr>
          <p:nvPr>
            <p:ph type="body" sz="half" idx="1"/>
          </p:nvPr>
        </p:nvSpPr>
        <p:spPr>
          <a:xfrm>
            <a:off x="970201" y="1386842"/>
            <a:ext cx="4867073" cy="5059521"/>
          </a:xfrm>
        </p:spPr>
        <p:txBody>
          <a:bodyPr>
            <a:normAutofit/>
          </a:bodyPr>
          <a:lstStyle/>
          <a:p>
            <a:pPr marL="0" indent="0">
              <a:buNone/>
            </a:pPr>
            <a:r>
              <a:rPr lang="de-DE" dirty="0" err="1"/>
              <a:t>Exemple: Vélo Infrastructure Projects</a:t>
            </a:r>
          </a:p>
          <a:p>
            <a:r>
              <a:rPr lang="de-DE" dirty="0"/>
              <a:t>Public participation souvent comprend:</a:t>
            </a:r>
          </a:p>
          <a:p>
            <a:pPr lvl="1"/>
            <a:r>
              <a:rPr lang="de-DE" dirty="0" err="1"/>
              <a:t>community</a:t>
            </a:r>
            <a:r>
              <a:rPr lang="de-DE" dirty="0"/>
              <a:t> </a:t>
            </a:r>
            <a:r>
              <a:rPr lang="de-DE" dirty="0" err="1"/>
              <a:t>workshops</a:t>
            </a:r>
            <a:endParaRPr lang="de-DE" dirty="0"/>
          </a:p>
          <a:p>
            <a:pPr lvl="1"/>
            <a:r>
              <a:rPr lang="de-DE" dirty="0" err="1"/>
              <a:t>citizen</a:t>
            </a:r>
            <a:r>
              <a:rPr lang="de-DE" dirty="0"/>
              <a:t> </a:t>
            </a:r>
            <a:r>
              <a:rPr lang="de-DE" dirty="0" err="1"/>
              <a:t>feedback</a:t>
            </a:r>
            <a:r>
              <a:rPr lang="de-DE" dirty="0"/>
              <a:t> on </a:t>
            </a:r>
            <a:r>
              <a:rPr lang="de-DE" dirty="0" err="1"/>
              <a:t>street</a:t>
            </a:r>
            <a:r>
              <a:rPr lang="de-DE" dirty="0"/>
              <a:t> design</a:t>
            </a:r>
          </a:p>
          <a:p>
            <a:pPr lvl="1"/>
            <a:r>
              <a:rPr lang="de-DE" dirty="0" err="1"/>
              <a:t>temporary</a:t>
            </a:r>
            <a:r>
              <a:rPr lang="de-DE" dirty="0"/>
              <a:t> </a:t>
            </a:r>
            <a:r>
              <a:rPr lang="de-DE" dirty="0" err="1"/>
              <a:t>pilot</a:t>
            </a:r>
            <a:r>
              <a:rPr lang="de-DE" dirty="0"/>
              <a:t> </a:t>
            </a:r>
            <a:r>
              <a:rPr lang="de-DE" dirty="0" err="1"/>
              <a:t>projects</a:t>
            </a:r>
            <a:r>
              <a:rPr lang="de-DE" dirty="0"/>
              <a:t> (“</a:t>
            </a:r>
            <a:r>
              <a:rPr lang="de-DE" dirty="0" err="1"/>
              <a:t>tactical</a:t>
            </a:r>
            <a:r>
              <a:rPr lang="de-DE" dirty="0"/>
              <a:t> </a:t>
            </a:r>
            <a:r>
              <a:rPr lang="de-DE" dirty="0" err="1"/>
              <a:t>urbanism</a:t>
            </a:r>
            <a:r>
              <a:rPr lang="de-DE" dirty="0"/>
              <a:t>”)</a:t>
            </a:r>
          </a:p>
        </p:txBody>
      </p:sp>
      <p:pic>
        <p:nvPicPr>
          <p:cNvPr id="6146" name="Picture 2" descr="a group of benches sitting in the middle of a park">
            <a:extLst>
              <a:ext uri="{FF2B5EF4-FFF2-40B4-BE49-F238E27FC236}">
                <a16:creationId xmlns:a16="http://schemas.microsoft.com/office/drawing/2014/main" id="{98699547-62DF-95C9-964C-4F7DE5D2B2F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1644" y="1831435"/>
            <a:ext cx="6250356" cy="351674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6152A1BC-3905-852B-96CD-438AE73BE9CC}"/>
              </a:ext>
            </a:extLst>
          </p:cNvPr>
          <p:cNvSpPr txBox="1"/>
          <p:nvPr/>
        </p:nvSpPr>
        <p:spPr>
          <a:xfrm>
            <a:off x="5941644" y="4801306"/>
            <a:ext cx="3268625"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6: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6289980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noProof="1"/>
              <a:t>Développement de l’ingénierie des systèmes de transport routier en Afrique subsaharienne – Programme moderne de master européen et renforcement des capacités</a:t>
            </a:r>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5190B-0F46-2F6A-C5A6-EB2EE593871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DE33E09-EAB7-388C-B6D7-6AF0CF6E75C7}"/>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5E1C5917-057A-C22F-33BA-80807633A4D8}"/>
              </a:ext>
            </a:extLst>
          </p:cNvPr>
          <p:cNvSpPr>
            <a:spLocks noGrp="1"/>
          </p:cNvSpPr>
          <p:nvPr>
            <p:ph type="body" sz="half" idx="1"/>
          </p:nvPr>
        </p:nvSpPr>
        <p:spPr/>
        <p:txBody>
          <a:bodyPr>
            <a:normAutofit/>
          </a:bodyPr>
          <a:lstStyle/>
          <a:p>
            <a:pPr marL="0" indent="0">
              <a:buNone/>
            </a:pPr>
            <a:r>
              <a:rPr lang="de-DE" dirty="0" err="1"/>
              <a:t>Introduction</a:t>
            </a:r>
            <a:endParaRPr lang="de-DE" dirty="0"/>
          </a:p>
          <a:p>
            <a:pPr marL="0" indent="0">
              <a:buNone/>
            </a:pPr>
            <a:r>
              <a:rPr lang="de-DE" dirty="0"/>
              <a:t>Acteurs de la planification des transports</a:t>
            </a:r>
          </a:p>
          <a:p>
            <a:pPr marL="0" indent="0">
              <a:buNone/>
            </a:pPr>
            <a:r>
              <a:rPr lang="de-DE" dirty="0"/>
              <a:t>Participation publique et implication</a:t>
            </a:r>
          </a:p>
          <a:p>
            <a:pPr marL="0" indent="0">
              <a:buNone/>
            </a:pPr>
            <a:r>
              <a:rPr lang="de-DE" b="1" dirty="0"/>
              <a:t>Conditions-cadres politiques</a:t>
            </a:r>
          </a:p>
          <a:p>
            <a:pPr marL="0" indent="0">
              <a:buNone/>
            </a:pPr>
            <a:r>
              <a:rPr lang="de-DE" dirty="0"/>
              <a:t>Niveaux de planification des transports</a:t>
            </a:r>
          </a:p>
          <a:p>
            <a:pPr marL="0" indent="0">
              <a:buNone/>
            </a:pPr>
            <a:r>
              <a:rPr lang="de-DE" dirty="0" err="1"/>
              <a:t>Exemples pratiques</a:t>
            </a:r>
            <a:endParaRPr lang="de-DE" dirty="0"/>
          </a:p>
          <a:p>
            <a:pPr marL="0" indent="0">
              <a:buNone/>
            </a:pPr>
            <a:r>
              <a:rPr lang="de-DE" dirty="0"/>
              <a:t>Tendances émergentes de gouvernance</a:t>
            </a:r>
          </a:p>
        </p:txBody>
      </p:sp>
    </p:spTree>
    <p:extLst>
      <p:ext uri="{BB962C8B-B14F-4D97-AF65-F5344CB8AC3E}">
        <p14:creationId xmlns:p14="http://schemas.microsoft.com/office/powerpoint/2010/main" val="415984902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95A143-FF97-E2B5-2839-19B610E6A0E1}"/>
              </a:ext>
            </a:extLst>
          </p:cNvPr>
          <p:cNvSpPr>
            <a:spLocks noGrp="1"/>
          </p:cNvSpPr>
          <p:nvPr>
            <p:ph type="title"/>
          </p:nvPr>
        </p:nvSpPr>
        <p:spPr>
          <a:xfrm>
            <a:off x="603253" y="539751"/>
            <a:ext cx="8413156" cy="717551"/>
          </a:xfrm>
        </p:spPr>
        <p:txBody>
          <a:bodyPr/>
          <a:lstStyle/>
          <a:p>
            <a:r>
              <a:rPr lang="de-DE" dirty="0"/>
              <a:t>Rôle de la politique dans la planification des transports</a:t>
            </a:r>
          </a:p>
        </p:txBody>
      </p:sp>
      <p:sp>
        <p:nvSpPr>
          <p:cNvPr id="3" name="Textplatzhalter 2">
            <a:extLst>
              <a:ext uri="{FF2B5EF4-FFF2-40B4-BE49-F238E27FC236}">
                <a16:creationId xmlns:a16="http://schemas.microsoft.com/office/drawing/2014/main" id="{D389201A-1B5E-D3C1-FB46-70A09DD6CD9C}"/>
              </a:ext>
            </a:extLst>
          </p:cNvPr>
          <p:cNvSpPr>
            <a:spLocks noGrp="1"/>
          </p:cNvSpPr>
          <p:nvPr>
            <p:ph type="body" sz="half" idx="1"/>
          </p:nvPr>
        </p:nvSpPr>
        <p:spPr/>
        <p:txBody>
          <a:bodyPr>
            <a:normAutofit/>
          </a:bodyPr>
          <a:lstStyle/>
          <a:p>
            <a:pPr marL="0" indent="0">
              <a:buNone/>
            </a:pPr>
            <a:r>
              <a:rPr lang="de-DE" dirty="0"/>
              <a:t>Transport planification depends on:</a:t>
            </a:r>
          </a:p>
          <a:p>
            <a:r>
              <a:rPr lang="de-DE" dirty="0" err="1"/>
              <a:t>political</a:t>
            </a:r>
            <a:r>
              <a:rPr lang="de-DE" dirty="0"/>
              <a:t> </a:t>
            </a:r>
            <a:r>
              <a:rPr lang="de-DE" dirty="0" err="1"/>
              <a:t>priorities</a:t>
            </a:r>
            <a:endParaRPr lang="de-DE" dirty="0"/>
          </a:p>
          <a:p>
            <a:r>
              <a:rPr lang="de-DE" dirty="0" err="1"/>
              <a:t>financement availability</a:t>
            </a:r>
            <a:endParaRPr lang="de-DE" dirty="0"/>
          </a:p>
          <a:p>
            <a:r>
              <a:rPr lang="de-DE" dirty="0"/>
              <a:t>juridique frameworks</a:t>
            </a:r>
          </a:p>
          <a:p>
            <a:r>
              <a:rPr lang="de-DE" dirty="0" err="1"/>
              <a:t>institutional</a:t>
            </a:r>
            <a:r>
              <a:rPr lang="de-DE" dirty="0"/>
              <a:t> </a:t>
            </a:r>
            <a:r>
              <a:rPr lang="de-DE" dirty="0" err="1"/>
              <a:t>responsibilities</a:t>
            </a:r>
            <a:endParaRPr lang="de-DE" dirty="0"/>
          </a:p>
        </p:txBody>
      </p:sp>
    </p:spTree>
    <p:extLst>
      <p:ext uri="{BB962C8B-B14F-4D97-AF65-F5344CB8AC3E}">
        <p14:creationId xmlns:p14="http://schemas.microsoft.com/office/powerpoint/2010/main" val="383691544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18A0FE-1015-1F8D-3909-42136B78D4AB}"/>
              </a:ext>
            </a:extLst>
          </p:cNvPr>
          <p:cNvSpPr>
            <a:spLocks noGrp="1"/>
          </p:cNvSpPr>
          <p:nvPr>
            <p:ph type="title"/>
          </p:nvPr>
        </p:nvSpPr>
        <p:spPr/>
        <p:txBody>
          <a:bodyPr/>
          <a:lstStyle/>
          <a:p>
            <a:r>
              <a:rPr lang="de-DE" dirty="0"/>
              <a:t>Objectifs politiques</a:t>
            </a:r>
          </a:p>
        </p:txBody>
      </p:sp>
      <p:sp>
        <p:nvSpPr>
          <p:cNvPr id="3" name="Textplatzhalter 2">
            <a:extLst>
              <a:ext uri="{FF2B5EF4-FFF2-40B4-BE49-F238E27FC236}">
                <a16:creationId xmlns:a16="http://schemas.microsoft.com/office/drawing/2014/main" id="{14D483FB-E21A-306C-4EF4-E8CA2910C54E}"/>
              </a:ext>
            </a:extLst>
          </p:cNvPr>
          <p:cNvSpPr>
            <a:spLocks noGrp="1"/>
          </p:cNvSpPr>
          <p:nvPr>
            <p:ph type="body" sz="half" idx="1"/>
          </p:nvPr>
        </p:nvSpPr>
        <p:spPr/>
        <p:txBody>
          <a:bodyPr>
            <a:normAutofit/>
          </a:bodyPr>
          <a:lstStyle/>
          <a:p>
            <a:pPr marL="0" indent="0">
              <a:buNone/>
            </a:pPr>
            <a:r>
              <a:rPr lang="de-DE" dirty="0"/>
              <a:t>Common political objectifs:</a:t>
            </a:r>
          </a:p>
          <a:p>
            <a:r>
              <a:rPr lang="de-DE" dirty="0" err="1"/>
              <a:t>économique growth</a:t>
            </a:r>
            <a:endParaRPr lang="de-DE" dirty="0"/>
          </a:p>
          <a:p>
            <a:r>
              <a:rPr lang="de-DE" dirty="0" err="1"/>
              <a:t>congestion</a:t>
            </a:r>
            <a:r>
              <a:rPr lang="de-DE" dirty="0"/>
              <a:t> </a:t>
            </a:r>
            <a:r>
              <a:rPr lang="de-DE" dirty="0" err="1"/>
              <a:t>reduction</a:t>
            </a:r>
            <a:endParaRPr lang="de-DE" dirty="0"/>
          </a:p>
          <a:p>
            <a:r>
              <a:rPr lang="de-DE" dirty="0" err="1"/>
              <a:t>climat protection</a:t>
            </a:r>
            <a:endParaRPr lang="de-DE" dirty="0"/>
          </a:p>
          <a:p>
            <a:r>
              <a:rPr lang="de-DE" dirty="0"/>
              <a:t>social </a:t>
            </a:r>
            <a:r>
              <a:rPr lang="de-DE" dirty="0" err="1"/>
              <a:t>equity</a:t>
            </a:r>
            <a:endParaRPr lang="de-DE" dirty="0"/>
          </a:p>
          <a:p>
            <a:r>
              <a:rPr lang="de-DE" dirty="0"/>
              <a:t>régional development</a:t>
            </a:r>
          </a:p>
        </p:txBody>
      </p:sp>
      <p:pic>
        <p:nvPicPr>
          <p:cNvPr id="7170" name="Picture 2" descr="Low Emission Zone in Palma: Rules, Exceptions &amp; Rental Cars">
            <a:extLst>
              <a:ext uri="{FF2B5EF4-FFF2-40B4-BE49-F238E27FC236}">
                <a16:creationId xmlns:a16="http://schemas.microsoft.com/office/drawing/2014/main" id="{A37EA30E-36B1-8C8F-9801-01F442B090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3891" y="1257302"/>
            <a:ext cx="2810834" cy="427802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2C72A3FA-0F05-43DC-6D03-C7F55767898F}"/>
              </a:ext>
            </a:extLst>
          </p:cNvPr>
          <p:cNvSpPr txBox="1"/>
          <p:nvPr/>
        </p:nvSpPr>
        <p:spPr>
          <a:xfrm>
            <a:off x="7353891" y="5068996"/>
            <a:ext cx="3268625"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7: Palma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Parking</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875298074"/>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8048B5-FEA4-9A10-5C65-529C0894DD2D}"/>
              </a:ext>
            </a:extLst>
          </p:cNvPr>
          <p:cNvSpPr>
            <a:spLocks noGrp="1"/>
          </p:cNvSpPr>
          <p:nvPr>
            <p:ph type="title"/>
          </p:nvPr>
        </p:nvSpPr>
        <p:spPr/>
        <p:txBody>
          <a:bodyPr/>
          <a:lstStyle/>
          <a:p>
            <a:r>
              <a:rPr lang="de-DE" dirty="0"/>
              <a:t>Cadres juridiques</a:t>
            </a:r>
          </a:p>
        </p:txBody>
      </p:sp>
      <p:sp>
        <p:nvSpPr>
          <p:cNvPr id="3" name="Textplatzhalter 2">
            <a:extLst>
              <a:ext uri="{FF2B5EF4-FFF2-40B4-BE49-F238E27FC236}">
                <a16:creationId xmlns:a16="http://schemas.microsoft.com/office/drawing/2014/main" id="{3A28DA40-45F3-A947-CEAD-5B380CB5C5CE}"/>
              </a:ext>
            </a:extLst>
          </p:cNvPr>
          <p:cNvSpPr>
            <a:spLocks noGrp="1"/>
          </p:cNvSpPr>
          <p:nvPr>
            <p:ph type="body" sz="half" idx="1"/>
          </p:nvPr>
        </p:nvSpPr>
        <p:spPr/>
        <p:txBody>
          <a:bodyPr>
            <a:normAutofit/>
          </a:bodyPr>
          <a:lstStyle/>
          <a:p>
            <a:pPr marL="0" indent="0">
              <a:buNone/>
            </a:pPr>
            <a:r>
              <a:rPr lang="de-DE" dirty="0"/>
              <a:t>Transport planification is shaped by:</a:t>
            </a:r>
          </a:p>
          <a:p>
            <a:r>
              <a:rPr lang="de-DE" dirty="0"/>
              <a:t>national </a:t>
            </a:r>
            <a:r>
              <a:rPr lang="de-DE" dirty="0" err="1"/>
              <a:t>laws</a:t>
            </a:r>
            <a:endParaRPr lang="de-DE" dirty="0"/>
          </a:p>
          <a:p>
            <a:r>
              <a:rPr lang="de-DE" dirty="0"/>
              <a:t>environnemental regulations</a:t>
            </a:r>
          </a:p>
          <a:p>
            <a:r>
              <a:rPr lang="de-DE" dirty="0"/>
              <a:t>urbain planification regulations</a:t>
            </a:r>
          </a:p>
          <a:p>
            <a:r>
              <a:rPr lang="de-DE" dirty="0"/>
              <a:t>international </a:t>
            </a:r>
            <a:r>
              <a:rPr lang="de-DE" dirty="0" err="1"/>
              <a:t>agreements</a:t>
            </a:r>
            <a:endParaRPr lang="de-DE" dirty="0"/>
          </a:p>
        </p:txBody>
      </p:sp>
    </p:spTree>
    <p:extLst>
      <p:ext uri="{BB962C8B-B14F-4D97-AF65-F5344CB8AC3E}">
        <p14:creationId xmlns:p14="http://schemas.microsoft.com/office/powerpoint/2010/main" val="76828229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8B62B4-7AF4-F9EB-86D0-E41894413D74}"/>
              </a:ext>
            </a:extLst>
          </p:cNvPr>
          <p:cNvSpPr>
            <a:spLocks noGrp="1"/>
          </p:cNvSpPr>
          <p:nvPr>
            <p:ph type="title"/>
          </p:nvPr>
        </p:nvSpPr>
        <p:spPr>
          <a:xfrm>
            <a:off x="603253" y="539751"/>
            <a:ext cx="7562552" cy="717551"/>
          </a:xfrm>
        </p:spPr>
        <p:txBody>
          <a:bodyPr/>
          <a:lstStyle/>
          <a:p>
            <a:r>
              <a:rPr lang="de-DE" dirty="0"/>
              <a:t>Financement et décisions d’investissement</a:t>
            </a:r>
          </a:p>
        </p:txBody>
      </p:sp>
      <p:sp>
        <p:nvSpPr>
          <p:cNvPr id="3" name="Textplatzhalter 2">
            <a:extLst>
              <a:ext uri="{FF2B5EF4-FFF2-40B4-BE49-F238E27FC236}">
                <a16:creationId xmlns:a16="http://schemas.microsoft.com/office/drawing/2014/main" id="{EA254232-DA6B-9578-D7FF-62D46164D8A4}"/>
              </a:ext>
            </a:extLst>
          </p:cNvPr>
          <p:cNvSpPr>
            <a:spLocks noGrp="1"/>
          </p:cNvSpPr>
          <p:nvPr>
            <p:ph type="body" sz="half" idx="1"/>
          </p:nvPr>
        </p:nvSpPr>
        <p:spPr/>
        <p:txBody>
          <a:bodyPr>
            <a:normAutofit/>
          </a:bodyPr>
          <a:lstStyle/>
          <a:p>
            <a:pPr marL="0" indent="0">
              <a:buNone/>
            </a:pPr>
            <a:r>
              <a:rPr lang="de-DE" dirty="0"/>
              <a:t>Infrastructure </a:t>
            </a:r>
            <a:r>
              <a:rPr lang="de-DE" dirty="0" err="1"/>
              <a:t>projects</a:t>
            </a:r>
            <a:r>
              <a:rPr lang="de-DE" dirty="0"/>
              <a:t> </a:t>
            </a:r>
            <a:r>
              <a:rPr lang="de-DE" dirty="0" err="1"/>
              <a:t>require</a:t>
            </a:r>
            <a:r>
              <a:rPr lang="de-DE" dirty="0"/>
              <a:t>:</a:t>
            </a:r>
          </a:p>
          <a:p>
            <a:r>
              <a:rPr lang="de-DE" dirty="0" err="1"/>
              <a:t>public financement</a:t>
            </a:r>
            <a:endParaRPr lang="de-DE" dirty="0"/>
          </a:p>
          <a:p>
            <a:r>
              <a:rPr lang="de-DE" dirty="0" err="1"/>
              <a:t>long-term investissement planification</a:t>
            </a:r>
            <a:endParaRPr lang="de-DE" dirty="0"/>
          </a:p>
          <a:p>
            <a:r>
              <a:rPr lang="de-DE" dirty="0" err="1"/>
              <a:t>prioritisation de projects</a:t>
            </a:r>
            <a:endParaRPr lang="de-DE" dirty="0"/>
          </a:p>
          <a:p>
            <a:endParaRPr lang="de-DE" dirty="0"/>
          </a:p>
          <a:p>
            <a:pPr marL="0" indent="0">
              <a:buNone/>
            </a:pPr>
            <a:r>
              <a:rPr lang="de-DE" dirty="0"/>
              <a:t>-&gt; Political decisions strongly influencent which projects are implemented</a:t>
            </a:r>
          </a:p>
        </p:txBody>
      </p:sp>
    </p:spTree>
    <p:extLst>
      <p:ext uri="{BB962C8B-B14F-4D97-AF65-F5344CB8AC3E}">
        <p14:creationId xmlns:p14="http://schemas.microsoft.com/office/powerpoint/2010/main" val="359901871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29835-0E87-1C74-037B-70C557C8805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C85998-AA10-9BB6-1BD2-70918F21971B}"/>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A3793944-8031-B496-C0C9-69BAF5982B42}"/>
              </a:ext>
            </a:extLst>
          </p:cNvPr>
          <p:cNvSpPr>
            <a:spLocks noGrp="1"/>
          </p:cNvSpPr>
          <p:nvPr>
            <p:ph type="body" sz="half" idx="1"/>
          </p:nvPr>
        </p:nvSpPr>
        <p:spPr/>
        <p:txBody>
          <a:bodyPr>
            <a:normAutofit/>
          </a:bodyPr>
          <a:lstStyle/>
          <a:p>
            <a:pPr marL="0" indent="0">
              <a:buNone/>
            </a:pPr>
            <a:r>
              <a:rPr lang="de-DE" dirty="0" err="1"/>
              <a:t>Introduction</a:t>
            </a:r>
            <a:endParaRPr lang="de-DE" dirty="0"/>
          </a:p>
          <a:p>
            <a:pPr marL="0" indent="0">
              <a:buNone/>
            </a:pPr>
            <a:r>
              <a:rPr lang="de-DE" dirty="0"/>
              <a:t>Acteurs de la planification des transports</a:t>
            </a:r>
          </a:p>
          <a:p>
            <a:pPr marL="0" indent="0">
              <a:buNone/>
            </a:pPr>
            <a:r>
              <a:rPr lang="de-DE" dirty="0"/>
              <a:t>Participation publique et implication</a:t>
            </a:r>
          </a:p>
          <a:p>
            <a:pPr marL="0" indent="0">
              <a:buNone/>
            </a:pPr>
            <a:r>
              <a:rPr lang="de-DE" dirty="0"/>
              <a:t>Conditions-cadres politiques</a:t>
            </a:r>
          </a:p>
          <a:p>
            <a:pPr marL="0" indent="0">
              <a:buNone/>
            </a:pPr>
            <a:r>
              <a:rPr lang="de-DE" b="1" dirty="0"/>
              <a:t>Niveaux de planification des transports</a:t>
            </a:r>
          </a:p>
          <a:p>
            <a:pPr marL="0" indent="0">
              <a:buNone/>
            </a:pPr>
            <a:r>
              <a:rPr lang="de-DE" dirty="0" err="1"/>
              <a:t>Exemples pratiques</a:t>
            </a:r>
            <a:endParaRPr lang="de-DE" dirty="0"/>
          </a:p>
          <a:p>
            <a:pPr marL="0" indent="0">
              <a:buNone/>
            </a:pPr>
            <a:r>
              <a:rPr lang="de-DE" dirty="0"/>
              <a:t>Tendances émergentes de gouvernance</a:t>
            </a:r>
          </a:p>
        </p:txBody>
      </p:sp>
    </p:spTree>
    <p:extLst>
      <p:ext uri="{BB962C8B-B14F-4D97-AF65-F5344CB8AC3E}">
        <p14:creationId xmlns:p14="http://schemas.microsoft.com/office/powerpoint/2010/main" val="383920789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9DE2C0-425F-5180-93CB-EC49128D6F11}"/>
              </a:ext>
            </a:extLst>
          </p:cNvPr>
          <p:cNvSpPr>
            <a:spLocks noGrp="1"/>
          </p:cNvSpPr>
          <p:nvPr>
            <p:ph type="title"/>
          </p:nvPr>
        </p:nvSpPr>
        <p:spPr>
          <a:xfrm>
            <a:off x="603252" y="539751"/>
            <a:ext cx="7275473" cy="717551"/>
          </a:xfrm>
        </p:spPr>
        <p:txBody>
          <a:bodyPr/>
          <a:lstStyle/>
          <a:p>
            <a:r>
              <a:rPr lang="de-DE" dirty="0"/>
              <a:t>Niveaux de planification des transports : niveau local</a:t>
            </a:r>
          </a:p>
        </p:txBody>
      </p:sp>
      <p:sp>
        <p:nvSpPr>
          <p:cNvPr id="3" name="Textplatzhalter 2">
            <a:extLst>
              <a:ext uri="{FF2B5EF4-FFF2-40B4-BE49-F238E27FC236}">
                <a16:creationId xmlns:a16="http://schemas.microsoft.com/office/drawing/2014/main" id="{8F653CE9-CB4D-6D36-9D7F-1D7A945E8BA1}"/>
              </a:ext>
            </a:extLst>
          </p:cNvPr>
          <p:cNvSpPr>
            <a:spLocks noGrp="1"/>
          </p:cNvSpPr>
          <p:nvPr>
            <p:ph type="body" sz="half" idx="1"/>
          </p:nvPr>
        </p:nvSpPr>
        <p:spPr/>
        <p:txBody>
          <a:bodyPr>
            <a:normAutofit/>
          </a:bodyPr>
          <a:lstStyle/>
          <a:p>
            <a:r>
              <a:rPr lang="de-DE" dirty="0"/>
              <a:t>Accent</a:t>
            </a:r>
          </a:p>
          <a:p>
            <a:pPr lvl="1"/>
            <a:r>
              <a:rPr lang="de-DE" dirty="0"/>
              <a:t>urbain mobility</a:t>
            </a:r>
          </a:p>
          <a:p>
            <a:pPr lvl="1"/>
            <a:r>
              <a:rPr lang="de-DE" dirty="0" err="1"/>
              <a:t>transports publics services</a:t>
            </a:r>
            <a:endParaRPr lang="de-DE" dirty="0"/>
          </a:p>
          <a:p>
            <a:pPr lvl="1"/>
            <a:r>
              <a:rPr lang="de-DE" dirty="0" err="1"/>
              <a:t>vélo et piéton infrastructure</a:t>
            </a:r>
            <a:endParaRPr lang="de-DE" dirty="0"/>
          </a:p>
          <a:p>
            <a:pPr lvl="1"/>
            <a:r>
              <a:rPr lang="de-DE" dirty="0" err="1"/>
              <a:t>parking</a:t>
            </a:r>
            <a:r>
              <a:rPr lang="de-DE" dirty="0"/>
              <a:t> </a:t>
            </a:r>
            <a:r>
              <a:rPr lang="de-DE" dirty="0" err="1"/>
              <a:t>management</a:t>
            </a:r>
            <a:endParaRPr lang="de-DE" dirty="0"/>
          </a:p>
          <a:p>
            <a:r>
              <a:rPr lang="de-DE" dirty="0"/>
              <a:t>Actors:</a:t>
            </a:r>
          </a:p>
          <a:p>
            <a:pPr lvl="1"/>
            <a:r>
              <a:rPr lang="de-DE" dirty="0" err="1"/>
              <a:t>municipalités</a:t>
            </a:r>
            <a:endParaRPr lang="de-DE" dirty="0"/>
          </a:p>
          <a:p>
            <a:pPr lvl="1"/>
            <a:r>
              <a:rPr lang="de-DE" dirty="0" err="1"/>
              <a:t>local transport autorités</a:t>
            </a:r>
            <a:endParaRPr lang="de-DE" dirty="0"/>
          </a:p>
        </p:txBody>
      </p:sp>
    </p:spTree>
    <p:extLst>
      <p:ext uri="{BB962C8B-B14F-4D97-AF65-F5344CB8AC3E}">
        <p14:creationId xmlns:p14="http://schemas.microsoft.com/office/powerpoint/2010/main" val="2325180680"/>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59B966-DBFC-A717-7428-397CD620924F}"/>
              </a:ext>
            </a:extLst>
          </p:cNvPr>
          <p:cNvSpPr>
            <a:spLocks noGrp="1"/>
          </p:cNvSpPr>
          <p:nvPr>
            <p:ph type="title"/>
          </p:nvPr>
        </p:nvSpPr>
        <p:spPr>
          <a:xfrm>
            <a:off x="603253" y="539751"/>
            <a:ext cx="6648152" cy="717551"/>
          </a:xfrm>
        </p:spPr>
        <p:txBody>
          <a:bodyPr/>
          <a:lstStyle/>
          <a:p>
            <a:r>
              <a:rPr lang="de-DE" dirty="0"/>
              <a:t>Niveaux de planification des transports : niveau régional</a:t>
            </a:r>
          </a:p>
        </p:txBody>
      </p:sp>
      <p:sp>
        <p:nvSpPr>
          <p:cNvPr id="3" name="Textplatzhalter 2">
            <a:extLst>
              <a:ext uri="{FF2B5EF4-FFF2-40B4-BE49-F238E27FC236}">
                <a16:creationId xmlns:a16="http://schemas.microsoft.com/office/drawing/2014/main" id="{0513F256-6366-AEB6-A5CA-E3B70982B26C}"/>
              </a:ext>
            </a:extLst>
          </p:cNvPr>
          <p:cNvSpPr>
            <a:spLocks noGrp="1"/>
          </p:cNvSpPr>
          <p:nvPr>
            <p:ph type="body" sz="half" idx="1"/>
          </p:nvPr>
        </p:nvSpPr>
        <p:spPr/>
        <p:txBody>
          <a:bodyPr>
            <a:normAutofit/>
          </a:bodyPr>
          <a:lstStyle/>
          <a:p>
            <a:r>
              <a:rPr lang="de-DE" dirty="0"/>
              <a:t>Accent</a:t>
            </a:r>
          </a:p>
          <a:p>
            <a:pPr lvl="1"/>
            <a:r>
              <a:rPr lang="de-DE" dirty="0"/>
              <a:t>régional rail systems</a:t>
            </a:r>
          </a:p>
          <a:p>
            <a:pPr lvl="1"/>
            <a:r>
              <a:rPr lang="de-DE" dirty="0" err="1"/>
              <a:t>commuter</a:t>
            </a:r>
            <a:r>
              <a:rPr lang="de-DE" dirty="0"/>
              <a:t> </a:t>
            </a:r>
            <a:r>
              <a:rPr lang="de-DE" dirty="0" err="1"/>
              <a:t>transport</a:t>
            </a:r>
            <a:endParaRPr lang="de-DE" dirty="0"/>
          </a:p>
          <a:p>
            <a:pPr lvl="1"/>
            <a:r>
              <a:rPr lang="de-DE" dirty="0" err="1"/>
              <a:t>coordination between municipalités</a:t>
            </a:r>
            <a:endParaRPr lang="de-DE" dirty="0"/>
          </a:p>
          <a:p>
            <a:pPr lvl="1"/>
            <a:r>
              <a:rPr lang="de-DE" dirty="0"/>
              <a:t>régional économique development</a:t>
            </a:r>
          </a:p>
        </p:txBody>
      </p:sp>
    </p:spTree>
    <p:extLst>
      <p:ext uri="{BB962C8B-B14F-4D97-AF65-F5344CB8AC3E}">
        <p14:creationId xmlns:p14="http://schemas.microsoft.com/office/powerpoint/2010/main" val="374236525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6C3708-88A0-9555-1D0D-94E1EC45E7C7}"/>
              </a:ext>
            </a:extLst>
          </p:cNvPr>
          <p:cNvSpPr>
            <a:spLocks noGrp="1"/>
          </p:cNvSpPr>
          <p:nvPr>
            <p:ph type="title"/>
          </p:nvPr>
        </p:nvSpPr>
        <p:spPr>
          <a:xfrm>
            <a:off x="603253" y="539751"/>
            <a:ext cx="6999026" cy="717551"/>
          </a:xfrm>
        </p:spPr>
        <p:txBody>
          <a:bodyPr/>
          <a:lstStyle/>
          <a:p>
            <a:r>
              <a:rPr lang="de-DE" dirty="0"/>
              <a:t>Niveaux de planification des transports : niveau national</a:t>
            </a:r>
          </a:p>
        </p:txBody>
      </p:sp>
      <p:sp>
        <p:nvSpPr>
          <p:cNvPr id="3" name="Textplatzhalter 2">
            <a:extLst>
              <a:ext uri="{FF2B5EF4-FFF2-40B4-BE49-F238E27FC236}">
                <a16:creationId xmlns:a16="http://schemas.microsoft.com/office/drawing/2014/main" id="{4B8B7281-B924-58D9-D385-52EBFBB285DE}"/>
              </a:ext>
            </a:extLst>
          </p:cNvPr>
          <p:cNvSpPr>
            <a:spLocks noGrp="1"/>
          </p:cNvSpPr>
          <p:nvPr>
            <p:ph type="body" sz="half" idx="1"/>
          </p:nvPr>
        </p:nvSpPr>
        <p:spPr/>
        <p:txBody>
          <a:bodyPr>
            <a:normAutofit/>
          </a:bodyPr>
          <a:lstStyle/>
          <a:p>
            <a:r>
              <a:rPr lang="de-DE" dirty="0"/>
              <a:t>Accent</a:t>
            </a:r>
          </a:p>
          <a:p>
            <a:pPr lvl="1"/>
            <a:r>
              <a:rPr lang="de-DE" dirty="0"/>
              <a:t>national infrastructure réseaux</a:t>
            </a:r>
          </a:p>
          <a:p>
            <a:pPr lvl="1"/>
            <a:r>
              <a:rPr lang="de-DE" dirty="0" err="1"/>
              <a:t>highways et rail corridors</a:t>
            </a:r>
            <a:endParaRPr lang="de-DE" dirty="0"/>
          </a:p>
          <a:p>
            <a:pPr lvl="1"/>
            <a:r>
              <a:rPr lang="de-DE" dirty="0" err="1"/>
              <a:t>aviation et ports</a:t>
            </a:r>
            <a:endParaRPr lang="de-DE" dirty="0"/>
          </a:p>
          <a:p>
            <a:pPr lvl="1"/>
            <a:r>
              <a:rPr lang="de-DE" dirty="0" err="1"/>
              <a:t>transport</a:t>
            </a:r>
            <a:r>
              <a:rPr lang="de-DE" dirty="0"/>
              <a:t> </a:t>
            </a:r>
            <a:r>
              <a:rPr lang="de-DE" dirty="0" err="1"/>
              <a:t>legislation</a:t>
            </a:r>
            <a:endParaRPr lang="de-DE" dirty="0"/>
          </a:p>
          <a:p>
            <a:r>
              <a:rPr lang="de-DE" dirty="0"/>
              <a:t>Actors:</a:t>
            </a:r>
          </a:p>
          <a:p>
            <a:pPr lvl="1"/>
            <a:r>
              <a:rPr lang="de-DE" dirty="0" err="1"/>
              <a:t>ministries de transport</a:t>
            </a:r>
            <a:endParaRPr lang="de-DE" dirty="0"/>
          </a:p>
          <a:p>
            <a:pPr lvl="1"/>
            <a:r>
              <a:rPr lang="de-DE" dirty="0"/>
              <a:t>national </a:t>
            </a:r>
            <a:r>
              <a:rPr lang="de-DE" dirty="0" err="1"/>
              <a:t>governments</a:t>
            </a:r>
            <a:endParaRPr lang="de-DE" dirty="0"/>
          </a:p>
        </p:txBody>
      </p:sp>
      <p:pic>
        <p:nvPicPr>
          <p:cNvPr id="8194" name="Picture 2" descr="high-angle photo of road with vehicles">
            <a:extLst>
              <a:ext uri="{FF2B5EF4-FFF2-40B4-BE49-F238E27FC236}">
                <a16:creationId xmlns:a16="http://schemas.microsoft.com/office/drawing/2014/main" id="{CD929D94-A3F9-7D8C-1DB1-BA13A85D6E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1717" y="313660"/>
            <a:ext cx="4985985" cy="6230679"/>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545EC0A2-CB0D-5F27-1C74-0B4956CA73EC}"/>
              </a:ext>
            </a:extLst>
          </p:cNvPr>
          <p:cNvSpPr txBox="1"/>
          <p:nvPr/>
        </p:nvSpPr>
        <p:spPr>
          <a:xfrm>
            <a:off x="5990004" y="5771580"/>
            <a:ext cx="3268625"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8: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01737673"/>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ABAFBF-0AFA-BB0C-9B12-9DF9411D3244}"/>
              </a:ext>
            </a:extLst>
          </p:cNvPr>
          <p:cNvSpPr>
            <a:spLocks noGrp="1"/>
          </p:cNvSpPr>
          <p:nvPr>
            <p:ph type="title"/>
          </p:nvPr>
        </p:nvSpPr>
        <p:spPr>
          <a:xfrm>
            <a:off x="603253" y="539751"/>
            <a:ext cx="7349900" cy="717551"/>
          </a:xfrm>
        </p:spPr>
        <p:txBody>
          <a:bodyPr/>
          <a:lstStyle/>
          <a:p>
            <a:r>
              <a:rPr lang="de-DE" dirty="0"/>
              <a:t>Niveaux de planification des transports : niveau international</a:t>
            </a:r>
          </a:p>
        </p:txBody>
      </p:sp>
      <p:sp>
        <p:nvSpPr>
          <p:cNvPr id="3" name="Textplatzhalter 2">
            <a:extLst>
              <a:ext uri="{FF2B5EF4-FFF2-40B4-BE49-F238E27FC236}">
                <a16:creationId xmlns:a16="http://schemas.microsoft.com/office/drawing/2014/main" id="{8D2932BB-BD0E-8D83-394D-28FA16C879E4}"/>
              </a:ext>
            </a:extLst>
          </p:cNvPr>
          <p:cNvSpPr>
            <a:spLocks noGrp="1"/>
          </p:cNvSpPr>
          <p:nvPr>
            <p:ph type="body" sz="half" idx="1"/>
          </p:nvPr>
        </p:nvSpPr>
        <p:spPr/>
        <p:txBody>
          <a:bodyPr>
            <a:normAutofit/>
          </a:bodyPr>
          <a:lstStyle/>
          <a:p>
            <a:r>
              <a:rPr lang="de-DE" dirty="0"/>
              <a:t>Accent</a:t>
            </a:r>
          </a:p>
          <a:p>
            <a:pPr lvl="1"/>
            <a:r>
              <a:rPr lang="de-DE" dirty="0" err="1"/>
              <a:t>cross-border</a:t>
            </a:r>
            <a:r>
              <a:rPr lang="de-DE" dirty="0"/>
              <a:t> </a:t>
            </a:r>
            <a:r>
              <a:rPr lang="de-DE" dirty="0" err="1"/>
              <a:t>infrastructure</a:t>
            </a:r>
            <a:endParaRPr lang="de-DE" dirty="0"/>
          </a:p>
          <a:p>
            <a:pPr lvl="1"/>
            <a:r>
              <a:rPr lang="de-DE" dirty="0" err="1"/>
              <a:t>climat politique</a:t>
            </a:r>
            <a:endParaRPr lang="de-DE" dirty="0"/>
          </a:p>
          <a:p>
            <a:pPr lvl="1"/>
            <a:r>
              <a:rPr lang="de-DE" dirty="0" err="1"/>
              <a:t>aviation et maritime regulation</a:t>
            </a:r>
            <a:endParaRPr lang="de-DE" dirty="0"/>
          </a:p>
          <a:p>
            <a:r>
              <a:rPr lang="de-DE" dirty="0" err="1"/>
              <a:t>Exemples:</a:t>
            </a:r>
          </a:p>
          <a:p>
            <a:pPr lvl="1"/>
            <a:r>
              <a:rPr lang="de-DE" dirty="0"/>
              <a:t>EU transport politique</a:t>
            </a:r>
          </a:p>
          <a:p>
            <a:pPr lvl="1"/>
            <a:r>
              <a:rPr lang="de-DE" dirty="0"/>
              <a:t>international </a:t>
            </a:r>
            <a:r>
              <a:rPr lang="de-DE" dirty="0" err="1"/>
              <a:t>aviation</a:t>
            </a:r>
            <a:r>
              <a:rPr lang="de-DE" dirty="0"/>
              <a:t> </a:t>
            </a:r>
            <a:r>
              <a:rPr lang="de-DE" dirty="0" err="1"/>
              <a:t>agreements</a:t>
            </a:r>
            <a:endParaRPr lang="de-DE" dirty="0"/>
          </a:p>
        </p:txBody>
      </p:sp>
    </p:spTree>
    <p:extLst>
      <p:ext uri="{BB962C8B-B14F-4D97-AF65-F5344CB8AC3E}">
        <p14:creationId xmlns:p14="http://schemas.microsoft.com/office/powerpoint/2010/main" val="276312532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F4F5E-651C-0A29-C951-DEC0BD92D39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9F88DE9-43B5-4C8F-2E79-44051256B218}"/>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E0DB00BD-5D2E-5269-2BC2-37E93AB3473B}"/>
              </a:ext>
            </a:extLst>
          </p:cNvPr>
          <p:cNvSpPr>
            <a:spLocks noGrp="1"/>
          </p:cNvSpPr>
          <p:nvPr>
            <p:ph type="body" sz="half" idx="1"/>
          </p:nvPr>
        </p:nvSpPr>
        <p:spPr/>
        <p:txBody>
          <a:bodyPr>
            <a:normAutofit/>
          </a:bodyPr>
          <a:lstStyle/>
          <a:p>
            <a:pPr marL="0" indent="0">
              <a:buNone/>
            </a:pPr>
            <a:r>
              <a:rPr lang="de-DE" dirty="0" err="1"/>
              <a:t>Introduction</a:t>
            </a:r>
            <a:endParaRPr lang="de-DE" dirty="0"/>
          </a:p>
          <a:p>
            <a:pPr marL="0" indent="0">
              <a:buNone/>
            </a:pPr>
            <a:r>
              <a:rPr lang="de-DE" dirty="0"/>
              <a:t>Acteurs de la planification des transports</a:t>
            </a:r>
          </a:p>
          <a:p>
            <a:pPr marL="0" indent="0">
              <a:buNone/>
            </a:pPr>
            <a:r>
              <a:rPr lang="de-DE" dirty="0"/>
              <a:t>Participation publique et implication</a:t>
            </a:r>
          </a:p>
          <a:p>
            <a:pPr marL="0" indent="0">
              <a:buNone/>
            </a:pPr>
            <a:r>
              <a:rPr lang="de-DE" dirty="0"/>
              <a:t>Conditions-cadres politiques</a:t>
            </a:r>
          </a:p>
          <a:p>
            <a:pPr marL="0" indent="0">
              <a:buNone/>
            </a:pPr>
            <a:r>
              <a:rPr lang="de-DE" dirty="0"/>
              <a:t>Niveaux de planification des transports</a:t>
            </a:r>
          </a:p>
          <a:p>
            <a:pPr marL="0" indent="0">
              <a:buNone/>
            </a:pPr>
            <a:r>
              <a:rPr lang="de-DE" b="1" dirty="0" err="1"/>
              <a:t>Exemples pratiques</a:t>
            </a:r>
            <a:endParaRPr lang="de-DE" b="1" dirty="0"/>
          </a:p>
          <a:p>
            <a:pPr marL="0" indent="0">
              <a:buNone/>
            </a:pPr>
            <a:r>
              <a:rPr lang="de-DE" dirty="0"/>
              <a:t>Tendances émergentes de gouvernance</a:t>
            </a:r>
          </a:p>
        </p:txBody>
      </p:sp>
    </p:spTree>
    <p:extLst>
      <p:ext uri="{BB962C8B-B14F-4D97-AF65-F5344CB8AC3E}">
        <p14:creationId xmlns:p14="http://schemas.microsoft.com/office/powerpoint/2010/main" val="118876257"/>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35D4AA-6C13-21A6-E764-313DAAFF93EC}"/>
              </a:ext>
            </a:extLst>
          </p:cNvPr>
          <p:cNvSpPr>
            <a:spLocks noGrp="1"/>
          </p:cNvSpPr>
          <p:nvPr>
            <p:ph type="title"/>
          </p:nvPr>
        </p:nvSpPr>
        <p:spPr>
          <a:xfrm>
            <a:off x="603252" y="539751"/>
            <a:ext cx="7243575" cy="717551"/>
          </a:xfrm>
        </p:spPr>
        <p:txBody>
          <a:bodyPr/>
          <a:lstStyle/>
          <a:p>
            <a:r>
              <a:rPr lang="de-DE" dirty="0" err="1"/>
              <a:t>Exemple 1 : tarification de la congestion à Londres</a:t>
            </a:r>
          </a:p>
        </p:txBody>
      </p:sp>
      <p:sp>
        <p:nvSpPr>
          <p:cNvPr id="3" name="Textplatzhalter 2">
            <a:extLst>
              <a:ext uri="{FF2B5EF4-FFF2-40B4-BE49-F238E27FC236}">
                <a16:creationId xmlns:a16="http://schemas.microsoft.com/office/drawing/2014/main" id="{F554A09F-4F44-F60D-1D3B-2CC85D580C25}"/>
              </a:ext>
            </a:extLst>
          </p:cNvPr>
          <p:cNvSpPr>
            <a:spLocks noGrp="1"/>
          </p:cNvSpPr>
          <p:nvPr>
            <p:ph type="body" sz="half" idx="1"/>
          </p:nvPr>
        </p:nvSpPr>
        <p:spPr/>
        <p:txBody>
          <a:bodyPr>
            <a:normAutofit fontScale="92500" lnSpcReduction="10000"/>
          </a:bodyPr>
          <a:lstStyle/>
          <a:p>
            <a:r>
              <a:rPr lang="de-DE" dirty="0"/>
              <a:t>Actors </a:t>
            </a:r>
            <a:r>
              <a:rPr lang="de-DE" dirty="0" err="1"/>
              <a:t>involved</a:t>
            </a:r>
            <a:r>
              <a:rPr lang="de-DE" dirty="0"/>
              <a:t>:</a:t>
            </a:r>
          </a:p>
          <a:p>
            <a:pPr lvl="1"/>
            <a:r>
              <a:rPr lang="de-DE" dirty="0" err="1"/>
              <a:t>ville government</a:t>
            </a:r>
            <a:endParaRPr lang="de-DE" dirty="0"/>
          </a:p>
          <a:p>
            <a:pPr lvl="1"/>
            <a:r>
              <a:rPr lang="de-DE" dirty="0" err="1"/>
              <a:t>transport</a:t>
            </a:r>
            <a:r>
              <a:rPr lang="de-DE" dirty="0"/>
              <a:t> </a:t>
            </a:r>
            <a:r>
              <a:rPr lang="de-DE" dirty="0" err="1"/>
              <a:t>authority</a:t>
            </a:r>
            <a:endParaRPr lang="de-DE" dirty="0"/>
          </a:p>
          <a:p>
            <a:pPr lvl="1"/>
            <a:r>
              <a:rPr lang="de-DE" dirty="0" err="1"/>
              <a:t>businesses</a:t>
            </a:r>
            <a:endParaRPr lang="de-DE" dirty="0"/>
          </a:p>
          <a:p>
            <a:pPr lvl="1"/>
            <a:r>
              <a:rPr lang="de-DE" dirty="0" err="1"/>
              <a:t>citizens</a:t>
            </a:r>
            <a:endParaRPr lang="de-DE" dirty="0"/>
          </a:p>
          <a:p>
            <a:r>
              <a:rPr lang="de-DE" dirty="0"/>
              <a:t>Objectifs:</a:t>
            </a:r>
          </a:p>
          <a:p>
            <a:pPr lvl="1"/>
            <a:r>
              <a:rPr lang="de-DE" dirty="0" err="1"/>
              <a:t>reduce</a:t>
            </a:r>
            <a:r>
              <a:rPr lang="de-DE" dirty="0"/>
              <a:t> </a:t>
            </a:r>
            <a:r>
              <a:rPr lang="de-DE" dirty="0" err="1"/>
              <a:t>congestion</a:t>
            </a:r>
            <a:endParaRPr lang="de-DE" dirty="0"/>
          </a:p>
          <a:p>
            <a:pPr lvl="1"/>
            <a:r>
              <a:rPr lang="de-DE" dirty="0" err="1"/>
              <a:t>improve</a:t>
            </a:r>
            <a:r>
              <a:rPr lang="de-DE" dirty="0"/>
              <a:t> </a:t>
            </a:r>
            <a:r>
              <a:rPr lang="de-DE" dirty="0" err="1"/>
              <a:t>air</a:t>
            </a:r>
            <a:r>
              <a:rPr lang="de-DE" dirty="0"/>
              <a:t> </a:t>
            </a:r>
            <a:r>
              <a:rPr lang="de-DE" dirty="0" err="1"/>
              <a:t>quality</a:t>
            </a:r>
            <a:endParaRPr lang="de-DE" dirty="0"/>
          </a:p>
          <a:p>
            <a:pPr lvl="1"/>
            <a:r>
              <a:rPr lang="de-DE" dirty="0" err="1"/>
              <a:t>strengthen transports publics</a:t>
            </a:r>
            <a:endParaRPr lang="de-DE" dirty="0"/>
          </a:p>
        </p:txBody>
      </p:sp>
      <p:pic>
        <p:nvPicPr>
          <p:cNvPr id="9218" name="Picture 2" descr="a busy city street filled with lots of traffic">
            <a:extLst>
              <a:ext uri="{FF2B5EF4-FFF2-40B4-BE49-F238E27FC236}">
                <a16:creationId xmlns:a16="http://schemas.microsoft.com/office/drawing/2014/main" id="{5577F8F6-6601-103F-70CC-D370579A4C8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56099" y="1386842"/>
            <a:ext cx="6484263" cy="4322842"/>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AAD7BC09-102D-0EFE-C39D-076BD6B4EDA7}"/>
              </a:ext>
            </a:extLst>
          </p:cNvPr>
          <p:cNvSpPr txBox="1"/>
          <p:nvPr/>
        </p:nvSpPr>
        <p:spPr>
          <a:xfrm>
            <a:off x="10995454" y="5144260"/>
            <a:ext cx="3268625"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9: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795842957"/>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B7D2BE-3053-1335-48F6-4F9C2207BAB5}"/>
              </a:ext>
            </a:extLst>
          </p:cNvPr>
          <p:cNvSpPr>
            <a:spLocks noGrp="1"/>
          </p:cNvSpPr>
          <p:nvPr>
            <p:ph type="title"/>
          </p:nvPr>
        </p:nvSpPr>
        <p:spPr>
          <a:xfrm>
            <a:off x="603252" y="539751"/>
            <a:ext cx="7892161" cy="717551"/>
          </a:xfrm>
        </p:spPr>
        <p:txBody>
          <a:bodyPr/>
          <a:lstStyle/>
          <a:p>
            <a:r>
              <a:rPr lang="de-DE" dirty="0" err="1"/>
              <a:t>Exemple 2: High-Speed Rail Development dans Europe &amp; China</a:t>
            </a:r>
          </a:p>
        </p:txBody>
      </p:sp>
      <p:sp>
        <p:nvSpPr>
          <p:cNvPr id="3" name="Textplatzhalter 2">
            <a:extLst>
              <a:ext uri="{FF2B5EF4-FFF2-40B4-BE49-F238E27FC236}">
                <a16:creationId xmlns:a16="http://schemas.microsoft.com/office/drawing/2014/main" id="{9F2DC5A8-89FC-CC94-7330-9A4061D37AA1}"/>
              </a:ext>
            </a:extLst>
          </p:cNvPr>
          <p:cNvSpPr>
            <a:spLocks noGrp="1"/>
          </p:cNvSpPr>
          <p:nvPr>
            <p:ph type="body" sz="half" idx="1"/>
          </p:nvPr>
        </p:nvSpPr>
        <p:spPr/>
        <p:txBody>
          <a:bodyPr>
            <a:normAutofit/>
          </a:bodyPr>
          <a:lstStyle/>
          <a:p>
            <a:pPr marL="0" indent="0">
              <a:buNone/>
            </a:pPr>
            <a:r>
              <a:rPr lang="de-DE" dirty="0" err="1"/>
              <a:t>Nécessite coordination between:</a:t>
            </a:r>
          </a:p>
          <a:p>
            <a:r>
              <a:rPr lang="de-DE" dirty="0"/>
              <a:t>national </a:t>
            </a:r>
            <a:r>
              <a:rPr lang="de-DE" dirty="0" err="1"/>
              <a:t>governments</a:t>
            </a:r>
            <a:endParaRPr lang="de-DE" dirty="0"/>
          </a:p>
          <a:p>
            <a:r>
              <a:rPr lang="de-DE" dirty="0" err="1"/>
              <a:t>infrastructure opérateurs</a:t>
            </a:r>
            <a:endParaRPr lang="de-DE" dirty="0"/>
          </a:p>
          <a:p>
            <a:r>
              <a:rPr lang="de-DE" dirty="0"/>
              <a:t>régional autorités</a:t>
            </a:r>
          </a:p>
          <a:p>
            <a:r>
              <a:rPr lang="de-DE" dirty="0" err="1"/>
              <a:t>financing</a:t>
            </a:r>
            <a:r>
              <a:rPr lang="de-DE" dirty="0"/>
              <a:t> </a:t>
            </a:r>
            <a:r>
              <a:rPr lang="de-DE" dirty="0" err="1"/>
              <a:t>institutions</a:t>
            </a:r>
            <a:endParaRPr lang="de-DE" dirty="0"/>
          </a:p>
        </p:txBody>
      </p:sp>
    </p:spTree>
    <p:extLst>
      <p:ext uri="{BB962C8B-B14F-4D97-AF65-F5344CB8AC3E}">
        <p14:creationId xmlns:p14="http://schemas.microsoft.com/office/powerpoint/2010/main" val="1227509873"/>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E18B64-140C-2060-D50B-38F4B26DB860}"/>
              </a:ext>
            </a:extLst>
          </p:cNvPr>
          <p:cNvSpPr>
            <a:spLocks noGrp="1"/>
          </p:cNvSpPr>
          <p:nvPr>
            <p:ph type="title"/>
          </p:nvPr>
        </p:nvSpPr>
        <p:spPr>
          <a:xfrm>
            <a:off x="603252" y="539751"/>
            <a:ext cx="7509389" cy="717551"/>
          </a:xfrm>
        </p:spPr>
        <p:txBody>
          <a:bodyPr/>
          <a:lstStyle/>
          <a:p>
            <a:r>
              <a:rPr lang="de-DE" dirty="0"/>
              <a:t>Public Participation dans Urbain Street Redesign</a:t>
            </a:r>
          </a:p>
        </p:txBody>
      </p:sp>
      <p:sp>
        <p:nvSpPr>
          <p:cNvPr id="3" name="Textplatzhalter 2">
            <a:extLst>
              <a:ext uri="{FF2B5EF4-FFF2-40B4-BE49-F238E27FC236}">
                <a16:creationId xmlns:a16="http://schemas.microsoft.com/office/drawing/2014/main" id="{2C7A019C-58FC-3A02-9B14-0289245ACD1C}"/>
              </a:ext>
            </a:extLst>
          </p:cNvPr>
          <p:cNvSpPr>
            <a:spLocks noGrp="1"/>
          </p:cNvSpPr>
          <p:nvPr>
            <p:ph type="body" sz="half" idx="1"/>
          </p:nvPr>
        </p:nvSpPr>
        <p:spPr/>
        <p:txBody>
          <a:bodyPr>
            <a:normAutofit/>
          </a:bodyPr>
          <a:lstStyle/>
          <a:p>
            <a:r>
              <a:rPr lang="de-DE" dirty="0" err="1"/>
              <a:t>Exemples:</a:t>
            </a:r>
          </a:p>
          <a:p>
            <a:pPr lvl="1"/>
            <a:r>
              <a:rPr lang="de-DE" dirty="0" err="1"/>
              <a:t>pedestrianisation</a:t>
            </a:r>
            <a:r>
              <a:rPr lang="de-DE" dirty="0"/>
              <a:t> </a:t>
            </a:r>
            <a:r>
              <a:rPr lang="de-DE" dirty="0" err="1"/>
              <a:t>projects</a:t>
            </a:r>
            <a:endParaRPr lang="de-DE" dirty="0"/>
          </a:p>
          <a:p>
            <a:pPr lvl="1"/>
            <a:r>
              <a:rPr lang="de-DE" dirty="0" err="1"/>
              <a:t>vélo infrastructure expansion</a:t>
            </a:r>
            <a:endParaRPr lang="de-DE" dirty="0"/>
          </a:p>
          <a:p>
            <a:pPr lvl="1"/>
            <a:r>
              <a:rPr lang="de-DE" dirty="0" err="1"/>
              <a:t>temporary</a:t>
            </a:r>
            <a:r>
              <a:rPr lang="de-DE" dirty="0"/>
              <a:t> </a:t>
            </a:r>
            <a:r>
              <a:rPr lang="de-DE" dirty="0" err="1"/>
              <a:t>street</a:t>
            </a:r>
            <a:r>
              <a:rPr lang="de-DE" dirty="0"/>
              <a:t> </a:t>
            </a:r>
            <a:r>
              <a:rPr lang="de-DE" dirty="0" err="1"/>
              <a:t>closures</a:t>
            </a:r>
            <a:endParaRPr lang="de-DE" dirty="0"/>
          </a:p>
          <a:p>
            <a:endParaRPr lang="de-DE" dirty="0"/>
          </a:p>
          <a:p>
            <a:pPr marL="0" indent="0">
              <a:buNone/>
            </a:pPr>
            <a:r>
              <a:rPr lang="de-DE" dirty="0"/>
              <a:t>-&gt; Demonstrates interaction between politics, planification et citizens</a:t>
            </a:r>
          </a:p>
        </p:txBody>
      </p:sp>
    </p:spTree>
    <p:extLst>
      <p:ext uri="{BB962C8B-B14F-4D97-AF65-F5344CB8AC3E}">
        <p14:creationId xmlns:p14="http://schemas.microsoft.com/office/powerpoint/2010/main" val="4187894477"/>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65D8D-2649-DCCF-D68B-05CF509E692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5001BC8-94DA-0FB1-7E25-68B6A4269035}"/>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B7FAF32D-A44E-E996-98A1-BE8192607726}"/>
              </a:ext>
            </a:extLst>
          </p:cNvPr>
          <p:cNvSpPr>
            <a:spLocks noGrp="1"/>
          </p:cNvSpPr>
          <p:nvPr>
            <p:ph type="body" sz="half" idx="1"/>
          </p:nvPr>
        </p:nvSpPr>
        <p:spPr/>
        <p:txBody>
          <a:bodyPr>
            <a:normAutofit/>
          </a:bodyPr>
          <a:lstStyle/>
          <a:p>
            <a:pPr marL="0" indent="0">
              <a:buNone/>
            </a:pPr>
            <a:r>
              <a:rPr lang="de-DE" dirty="0" err="1"/>
              <a:t>Introduction</a:t>
            </a:r>
            <a:endParaRPr lang="de-DE" dirty="0"/>
          </a:p>
          <a:p>
            <a:pPr marL="0" indent="0">
              <a:buNone/>
            </a:pPr>
            <a:r>
              <a:rPr lang="de-DE" dirty="0"/>
              <a:t>Acteurs de la planification des transports</a:t>
            </a:r>
          </a:p>
          <a:p>
            <a:pPr marL="0" indent="0">
              <a:buNone/>
            </a:pPr>
            <a:r>
              <a:rPr lang="de-DE" dirty="0"/>
              <a:t>Participation publique et implication</a:t>
            </a:r>
          </a:p>
          <a:p>
            <a:pPr marL="0" indent="0">
              <a:buNone/>
            </a:pPr>
            <a:r>
              <a:rPr lang="de-DE" dirty="0"/>
              <a:t>Conditions-cadres politiques</a:t>
            </a:r>
          </a:p>
          <a:p>
            <a:pPr marL="0" indent="0">
              <a:buNone/>
            </a:pPr>
            <a:r>
              <a:rPr lang="de-DE" dirty="0"/>
              <a:t>Niveaux de planification des transports</a:t>
            </a:r>
          </a:p>
          <a:p>
            <a:pPr marL="0" indent="0">
              <a:buNone/>
            </a:pPr>
            <a:r>
              <a:rPr lang="de-DE" dirty="0" err="1"/>
              <a:t>Exemples pratiques</a:t>
            </a:r>
            <a:endParaRPr lang="de-DE" dirty="0"/>
          </a:p>
          <a:p>
            <a:pPr marL="0" indent="0">
              <a:buNone/>
            </a:pPr>
            <a:r>
              <a:rPr lang="de-DE" b="1" dirty="0"/>
              <a:t>Tendances émergentes de gouvernance</a:t>
            </a:r>
          </a:p>
        </p:txBody>
      </p:sp>
    </p:spTree>
    <p:extLst>
      <p:ext uri="{BB962C8B-B14F-4D97-AF65-F5344CB8AC3E}">
        <p14:creationId xmlns:p14="http://schemas.microsoft.com/office/powerpoint/2010/main" val="2205539929"/>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6EE8B7-9167-BA63-8FE3-B8CC9B06A945}"/>
              </a:ext>
            </a:extLst>
          </p:cNvPr>
          <p:cNvSpPr>
            <a:spLocks noGrp="1"/>
          </p:cNvSpPr>
          <p:nvPr>
            <p:ph type="title"/>
          </p:nvPr>
        </p:nvSpPr>
        <p:spPr/>
        <p:txBody>
          <a:bodyPr/>
          <a:lstStyle/>
          <a:p>
            <a:r>
              <a:rPr lang="de-DE" dirty="0"/>
              <a:t>Tendances actuelles</a:t>
            </a:r>
          </a:p>
        </p:txBody>
      </p:sp>
      <p:sp>
        <p:nvSpPr>
          <p:cNvPr id="3" name="Textplatzhalter 2">
            <a:extLst>
              <a:ext uri="{FF2B5EF4-FFF2-40B4-BE49-F238E27FC236}">
                <a16:creationId xmlns:a16="http://schemas.microsoft.com/office/drawing/2014/main" id="{D72E9B39-26D7-E217-BB04-8D558DF01C15}"/>
              </a:ext>
            </a:extLst>
          </p:cNvPr>
          <p:cNvSpPr>
            <a:spLocks noGrp="1"/>
          </p:cNvSpPr>
          <p:nvPr>
            <p:ph type="body" sz="half" idx="1"/>
          </p:nvPr>
        </p:nvSpPr>
        <p:spPr/>
        <p:txBody>
          <a:bodyPr>
            <a:normAutofit/>
          </a:bodyPr>
          <a:lstStyle/>
          <a:p>
            <a:r>
              <a:rPr lang="de-DE" dirty="0" err="1"/>
              <a:t>integrated gouvernance approaches</a:t>
            </a:r>
            <a:endParaRPr lang="de-DE" dirty="0"/>
          </a:p>
          <a:p>
            <a:r>
              <a:rPr lang="de-DE" dirty="0"/>
              <a:t>smart ville concepts</a:t>
            </a:r>
          </a:p>
          <a:p>
            <a:r>
              <a:rPr lang="de-DE" dirty="0"/>
              <a:t>digital </a:t>
            </a:r>
            <a:r>
              <a:rPr lang="de-DE" dirty="0" err="1"/>
              <a:t>participation</a:t>
            </a:r>
            <a:r>
              <a:rPr lang="de-DE" dirty="0"/>
              <a:t> </a:t>
            </a:r>
            <a:r>
              <a:rPr lang="de-DE" dirty="0" err="1"/>
              <a:t>tools</a:t>
            </a:r>
            <a:endParaRPr lang="de-DE" dirty="0"/>
          </a:p>
          <a:p>
            <a:r>
              <a:rPr lang="de-DE" dirty="0" err="1"/>
              <a:t>climate-oriented planification</a:t>
            </a:r>
            <a:endParaRPr lang="de-DE" dirty="0"/>
          </a:p>
          <a:p>
            <a:r>
              <a:rPr lang="de-DE" dirty="0" err="1"/>
              <a:t>increasing</a:t>
            </a:r>
            <a:r>
              <a:rPr lang="de-DE" dirty="0"/>
              <a:t> </a:t>
            </a:r>
            <a:r>
              <a:rPr lang="de-DE" dirty="0" err="1"/>
              <a:t>stakeholder</a:t>
            </a:r>
            <a:r>
              <a:rPr lang="de-DE" dirty="0"/>
              <a:t> </a:t>
            </a:r>
            <a:r>
              <a:rPr lang="de-DE" dirty="0" err="1"/>
              <a:t>complexity</a:t>
            </a:r>
            <a:endParaRPr lang="de-DE" dirty="0"/>
          </a:p>
        </p:txBody>
      </p:sp>
    </p:spTree>
    <p:extLst>
      <p:ext uri="{BB962C8B-B14F-4D97-AF65-F5344CB8AC3E}">
        <p14:creationId xmlns:p14="http://schemas.microsoft.com/office/powerpoint/2010/main" val="2377060223"/>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66F50-2C20-8CD4-D18A-1A64238AF87A}"/>
              </a:ext>
            </a:extLst>
          </p:cNvPr>
          <p:cNvSpPr>
            <a:spLocks noGrp="1"/>
          </p:cNvSpPr>
          <p:nvPr>
            <p:ph type="title"/>
          </p:nvPr>
        </p:nvSpPr>
        <p:spPr/>
        <p:txBody>
          <a:bodyPr/>
          <a:lstStyle/>
          <a:p>
            <a:r>
              <a:rPr lang="de-DE" dirty="0"/>
              <a:t>Points clés à retenir</a:t>
            </a:r>
          </a:p>
        </p:txBody>
      </p:sp>
      <p:sp>
        <p:nvSpPr>
          <p:cNvPr id="3" name="Textplatzhalter 2">
            <a:extLst>
              <a:ext uri="{FF2B5EF4-FFF2-40B4-BE49-F238E27FC236}">
                <a16:creationId xmlns:a16="http://schemas.microsoft.com/office/drawing/2014/main" id="{D59AD69C-2F5C-FB76-3C56-E3585C38A482}"/>
              </a:ext>
            </a:extLst>
          </p:cNvPr>
          <p:cNvSpPr>
            <a:spLocks noGrp="1"/>
          </p:cNvSpPr>
          <p:nvPr>
            <p:ph type="body" sz="half" idx="1"/>
          </p:nvPr>
        </p:nvSpPr>
        <p:spPr/>
        <p:txBody>
          <a:bodyPr>
            <a:normAutofit/>
          </a:bodyPr>
          <a:lstStyle/>
          <a:p>
            <a:r>
              <a:rPr lang="de-DE" dirty="0"/>
              <a:t>Transport planification involves many actors et interests</a:t>
            </a:r>
          </a:p>
          <a:p>
            <a:r>
              <a:rPr lang="de-DE" dirty="0"/>
              <a:t>Public </a:t>
            </a:r>
            <a:r>
              <a:rPr lang="de-DE" dirty="0" err="1"/>
              <a:t>participation</a:t>
            </a:r>
            <a:r>
              <a:rPr lang="de-DE" dirty="0"/>
              <a:t> </a:t>
            </a:r>
            <a:r>
              <a:rPr lang="de-DE" dirty="0" err="1"/>
              <a:t>is</a:t>
            </a:r>
            <a:r>
              <a:rPr lang="de-DE" dirty="0"/>
              <a:t> </a:t>
            </a:r>
            <a:r>
              <a:rPr lang="de-DE" dirty="0" err="1"/>
              <a:t>increasingly</a:t>
            </a:r>
            <a:r>
              <a:rPr lang="de-DE" dirty="0"/>
              <a:t> </a:t>
            </a:r>
            <a:r>
              <a:rPr lang="de-DE" dirty="0" err="1"/>
              <a:t>important</a:t>
            </a:r>
            <a:endParaRPr lang="de-DE" dirty="0"/>
          </a:p>
          <a:p>
            <a:r>
              <a:rPr lang="de-DE" dirty="0"/>
              <a:t>Political et juridique frameworks shape planification outcomes</a:t>
            </a:r>
          </a:p>
          <a:p>
            <a:r>
              <a:rPr lang="de-DE" dirty="0"/>
              <a:t>Different planification levels have different responsibilities</a:t>
            </a:r>
          </a:p>
          <a:p>
            <a:r>
              <a:rPr lang="de-DE" dirty="0" err="1"/>
              <a:t>Successful transport planification nécessite coordination et cooparation</a:t>
            </a:r>
            <a:endParaRPr lang="de-DE" dirty="0"/>
          </a:p>
        </p:txBody>
      </p:sp>
    </p:spTree>
    <p:extLst>
      <p:ext uri="{BB962C8B-B14F-4D97-AF65-F5344CB8AC3E}">
        <p14:creationId xmlns:p14="http://schemas.microsoft.com/office/powerpoint/2010/main" val="1089535634"/>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en-GB" noProof="1"/>
              <a:t>Merci de votre attention!</a:t>
            </a:r>
          </a:p>
        </p:txBody>
      </p:sp>
    </p:spTree>
    <p:extLst>
      <p:ext uri="{BB962C8B-B14F-4D97-AF65-F5344CB8AC3E}">
        <p14:creationId xmlns:p14="http://schemas.microsoft.com/office/powerpoint/2010/main" val="2250183073"/>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en-GB" noProof="1"/>
              <a:t>Sources - images</a:t>
            </a:r>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en-GB" sz="1000" noProof="1"/>
              <a:t>Fig. 1: https://unsplash.com/photos/four-hand-drawn-maps-with-pins-UeLrgJBMwn4</a:t>
            </a:r>
          </a:p>
          <a:p>
            <a:pPr marL="0" indent="0">
              <a:lnSpc>
                <a:spcPct val="120000"/>
              </a:lnSpc>
              <a:spcBef>
                <a:spcPts val="1051"/>
              </a:spcBef>
              <a:buNone/>
            </a:pPr>
            <a:r>
              <a:rPr lang="en-GB" sz="1000" noProof="1"/>
              <a:t>Fig. 2: https://unsplash.com/photos/birds-eye-view-of-sitting-on-bench-while-discussion-wqLGlhjr6Og</a:t>
            </a:r>
          </a:p>
          <a:p>
            <a:pPr marL="0" indent="0">
              <a:lnSpc>
                <a:spcPct val="120000"/>
              </a:lnSpc>
              <a:spcBef>
                <a:spcPts val="1051"/>
              </a:spcBef>
              <a:buNone/>
            </a:pPr>
            <a:r>
              <a:rPr lang="en-GB" sz="1000" noProof="1"/>
              <a:t>Fig. 3: https://unsplash.com/photos/text-P2XVxYTGfLM</a:t>
            </a:r>
          </a:p>
          <a:p>
            <a:pPr marL="0" indent="0">
              <a:lnSpc>
                <a:spcPct val="120000"/>
              </a:lnSpc>
              <a:spcBef>
                <a:spcPts val="1051"/>
              </a:spcBef>
              <a:buNone/>
            </a:pPr>
            <a:r>
              <a:rPr lang="en-GB" sz="1000" noProof="1"/>
              <a:t>Fig. 4: https://unsplash.com/photos/the-united-nations-emblem-is-on-display-in-front-of-a-window-WVXJSJmA0Zc</a:t>
            </a:r>
          </a:p>
          <a:p>
            <a:pPr marL="0" indent="0">
              <a:lnSpc>
                <a:spcPct val="120000"/>
              </a:lnSpc>
              <a:spcBef>
                <a:spcPts val="1051"/>
              </a:spcBef>
              <a:buNone/>
            </a:pPr>
            <a:r>
              <a:rPr lang="en-GB" sz="1000" noProof="1"/>
              <a:t>Fig. 5: https://unsplash.com/photos/photo-of-bulb-artwork-82TpEld0_e4</a:t>
            </a:r>
          </a:p>
          <a:p>
            <a:pPr marL="0" indent="0">
              <a:lnSpc>
                <a:spcPct val="120000"/>
              </a:lnSpc>
              <a:spcBef>
                <a:spcPts val="1051"/>
              </a:spcBef>
              <a:buNone/>
            </a:pPr>
            <a:r>
              <a:rPr lang="en-GB" sz="1000" noProof="1"/>
              <a:t>Fig. 6: https://unsplash.com/photos/a-group-of-benches-sitting-in-the-middle-of-a-park-Uv_n1i1E5I0</a:t>
            </a:r>
          </a:p>
          <a:p>
            <a:pPr marL="0" indent="0">
              <a:lnSpc>
                <a:spcPct val="120000"/>
              </a:lnSpc>
              <a:spcBef>
                <a:spcPts val="1051"/>
              </a:spcBef>
              <a:buNone/>
            </a:pPr>
            <a:r>
              <a:rPr lang="en-GB" sz="1000" noProof="1"/>
              <a:t>Fig. 7: https://palmaparking.info/en/artikel/umweltzone-in-palma</a:t>
            </a:r>
          </a:p>
          <a:p>
            <a:pPr marL="0" indent="0">
              <a:lnSpc>
                <a:spcPct val="120000"/>
              </a:lnSpc>
              <a:spcBef>
                <a:spcPts val="1051"/>
              </a:spcBef>
              <a:buNone/>
            </a:pPr>
            <a:r>
              <a:rPr lang="en-GB" sz="1000" noProof="1"/>
              <a:t>Fig. 8: https://unsplash.com/photos/high-angle-photo-of-road-with-vehicles-NSuufgf-BME</a:t>
            </a:r>
          </a:p>
          <a:p>
            <a:pPr marL="0" indent="0">
              <a:lnSpc>
                <a:spcPct val="120000"/>
              </a:lnSpc>
              <a:spcBef>
                <a:spcPts val="1051"/>
              </a:spcBef>
              <a:buNone/>
            </a:pPr>
            <a:r>
              <a:rPr lang="en-GB" sz="1000" noProof="1"/>
              <a:t>Fig. 9: https://unsplash.com/photos/a-busy-city-street-filled-with-lots-of-traffic-SuKAltSwdxs</a:t>
            </a:r>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2384043917"/>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1C78F4-CE6D-5199-54E3-590E6EBB5680}"/>
              </a:ext>
            </a:extLst>
          </p:cNvPr>
          <p:cNvSpPr>
            <a:spLocks noGrp="1"/>
          </p:cNvSpPr>
          <p:nvPr>
            <p:ph type="title"/>
          </p:nvPr>
        </p:nvSpPr>
        <p:spPr>
          <a:xfrm>
            <a:off x="603253" y="539751"/>
            <a:ext cx="8328096" cy="717551"/>
          </a:xfrm>
        </p:spPr>
        <p:txBody>
          <a:bodyPr/>
          <a:lstStyle/>
          <a:p>
            <a:r>
              <a:rPr lang="de-DE" dirty="0"/>
              <a:t>Sources – </a:t>
            </a:r>
            <a:r>
              <a:rPr lang="de-DE" dirty="0" err="1"/>
              <a:t>Literature</a:t>
            </a:r>
            <a:r>
              <a:rPr lang="de-DE" dirty="0"/>
              <a:t> (Further Reading)</a:t>
            </a:r>
          </a:p>
        </p:txBody>
      </p:sp>
      <p:sp>
        <p:nvSpPr>
          <p:cNvPr id="3" name="Textplatzhalter 2">
            <a:extLst>
              <a:ext uri="{FF2B5EF4-FFF2-40B4-BE49-F238E27FC236}">
                <a16:creationId xmlns:a16="http://schemas.microsoft.com/office/drawing/2014/main" id="{FCAFB234-0B99-27DC-A644-44AE3F7524F7}"/>
              </a:ext>
            </a:extLst>
          </p:cNvPr>
          <p:cNvSpPr>
            <a:spLocks noGrp="1"/>
          </p:cNvSpPr>
          <p:nvPr>
            <p:ph type="body" sz="half" idx="1"/>
          </p:nvPr>
        </p:nvSpPr>
        <p:spPr/>
        <p:txBody>
          <a:bodyPr>
            <a:normAutofit fontScale="92500"/>
          </a:bodyPr>
          <a:lstStyle/>
          <a:p>
            <a:pPr marL="0" indent="0">
              <a:buNone/>
            </a:pPr>
            <a:r>
              <a:rPr lang="de-DE" dirty="0"/>
              <a:t>European Commission n.y.: Mobility et Transport. https://transport.ec.europa.eu/index_en (10.05.26).</a:t>
            </a:r>
          </a:p>
          <a:p>
            <a:pPr marL="0" indent="0">
              <a:buNone/>
            </a:pPr>
            <a:r>
              <a:rPr lang="de-DE" dirty="0"/>
              <a:t>International Transport Forum 2026: https://</a:t>
            </a:r>
            <a:r>
              <a:rPr lang="de-DE" dirty="0" err="1"/>
              <a:t>www.itf-oecd.org</a:t>
            </a:r>
            <a:r>
              <a:rPr lang="de-DE"/>
              <a:t>/ (10.05.26).</a:t>
            </a:r>
            <a:endParaRPr lang="de-DE" dirty="0"/>
          </a:p>
          <a:p>
            <a:pPr marL="0" indent="0">
              <a:buNone/>
            </a:pPr>
            <a:r>
              <a:rPr lang="de-DE" dirty="0"/>
              <a:t>OECD </a:t>
            </a:r>
            <a:r>
              <a:rPr lang="de-DE" dirty="0" err="1"/>
              <a:t>n.y</a:t>
            </a:r>
            <a:r>
              <a:rPr lang="de-DE" dirty="0"/>
              <a:t>.: Transport.  https://</a:t>
            </a:r>
            <a:r>
              <a:rPr lang="de-DE" dirty="0" err="1"/>
              <a:t>www.oecd.org</a:t>
            </a:r>
            <a:r>
              <a:rPr lang="de-DE" dirty="0"/>
              <a:t>/en/</a:t>
            </a:r>
            <a:r>
              <a:rPr lang="de-DE" dirty="0" err="1"/>
              <a:t>topics</a:t>
            </a:r>
            <a:r>
              <a:rPr lang="de-DE" dirty="0"/>
              <a:t>/</a:t>
            </a:r>
            <a:r>
              <a:rPr lang="de-DE" dirty="0" err="1"/>
              <a:t>transport.html</a:t>
            </a:r>
            <a:r>
              <a:rPr lang="de-DE" dirty="0"/>
              <a:t> (10.05.26).</a:t>
            </a:r>
          </a:p>
          <a:p>
            <a:pPr marL="0" indent="0">
              <a:buNone/>
            </a:pPr>
            <a:r>
              <a:rPr lang="de-DE" dirty="0"/>
              <a:t>World Bank </a:t>
            </a:r>
            <a:r>
              <a:rPr lang="de-DE" dirty="0" err="1"/>
              <a:t>n.y</a:t>
            </a:r>
            <a:r>
              <a:rPr lang="de-DE" dirty="0"/>
              <a:t>.: Transport. https://</a:t>
            </a:r>
            <a:r>
              <a:rPr lang="de-DE" dirty="0" err="1"/>
              <a:t>www.worldbank.org</a:t>
            </a:r>
            <a:r>
              <a:rPr lang="de-DE" dirty="0"/>
              <a:t>/ext/en/</a:t>
            </a:r>
            <a:r>
              <a:rPr lang="de-DE" dirty="0" err="1"/>
              <a:t>topic</a:t>
            </a:r>
            <a:r>
              <a:rPr lang="de-DE" dirty="0"/>
              <a:t>/</a:t>
            </a:r>
            <a:r>
              <a:rPr lang="de-DE" dirty="0" err="1"/>
              <a:t>transport</a:t>
            </a:r>
            <a:r>
              <a:rPr lang="de-DE" dirty="0"/>
              <a:t> (10.05.26).</a:t>
            </a:r>
          </a:p>
          <a:p>
            <a:pPr marL="0" indent="0">
              <a:buNone/>
            </a:pPr>
            <a:endParaRPr lang="de-DE" dirty="0"/>
          </a:p>
        </p:txBody>
      </p:sp>
    </p:spTree>
    <p:extLst>
      <p:ext uri="{BB962C8B-B14F-4D97-AF65-F5344CB8AC3E}">
        <p14:creationId xmlns:p14="http://schemas.microsoft.com/office/powerpoint/2010/main" val="234247862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en-GB" noProof="1"/>
              <a:t>Objectifs d’apprentissage</a:t>
            </a:r>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fontScale="92500" lnSpcReduction="10000"/>
          </a:bodyPr>
          <a:lstStyle/>
          <a:p>
            <a:pPr marL="0" indent="0">
              <a:buNone/>
            </a:pPr>
            <a:r>
              <a:rPr lang="en-GB" noProof="1"/>
              <a:t>Les étudiants peuvent:</a:t>
            </a:r>
          </a:p>
          <a:p>
            <a:r>
              <a:rPr lang="en-GB" noProof="1"/>
              <a:t>identifier the key actors dans transport planification</a:t>
            </a:r>
          </a:p>
          <a:p>
            <a:r>
              <a:rPr lang="en-GB" noProof="1"/>
              <a:t>expliquer the Rôle de public participation et stakeholder involvement</a:t>
            </a:r>
          </a:p>
          <a:p>
            <a:r>
              <a:rPr lang="en-GB" noProof="1"/>
              <a:t>comprendre political et institutional framework conditions</a:t>
            </a:r>
          </a:p>
          <a:p>
            <a:r>
              <a:rPr lang="en-GB" noProof="1"/>
              <a:t>distinguer different planification levels (local, régional, national)</a:t>
            </a:r>
          </a:p>
          <a:p>
            <a:r>
              <a:rPr lang="en-GB" noProof="1"/>
              <a:t>analyser practical Exemples de transport gouvernance et prise de décision</a:t>
            </a:r>
          </a:p>
        </p:txBody>
      </p:sp>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066C3A-D86D-FF04-6D5F-3653A4C4EE6B}"/>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9E2C38E3-B6C7-0E80-85E1-E39EE43A7064}"/>
              </a:ext>
            </a:extLst>
          </p:cNvPr>
          <p:cNvSpPr>
            <a:spLocks noGrp="1"/>
          </p:cNvSpPr>
          <p:nvPr>
            <p:ph type="body" sz="half" idx="1"/>
          </p:nvPr>
        </p:nvSpPr>
        <p:spPr/>
        <p:txBody>
          <a:bodyPr>
            <a:normAutofit/>
          </a:bodyPr>
          <a:lstStyle/>
          <a:p>
            <a:pPr marL="0" indent="0">
              <a:buNone/>
            </a:pPr>
            <a:r>
              <a:rPr lang="de-DE" b="1" dirty="0" err="1"/>
              <a:t>Introduction</a:t>
            </a:r>
            <a:endParaRPr lang="de-DE" b="1" dirty="0"/>
          </a:p>
          <a:p>
            <a:pPr marL="0" indent="0">
              <a:buNone/>
            </a:pPr>
            <a:r>
              <a:rPr lang="de-DE" dirty="0"/>
              <a:t>Acteurs de la planification des transports</a:t>
            </a:r>
          </a:p>
          <a:p>
            <a:pPr marL="0" indent="0">
              <a:buNone/>
            </a:pPr>
            <a:r>
              <a:rPr lang="de-DE" dirty="0"/>
              <a:t>Participation publique et implication</a:t>
            </a:r>
          </a:p>
          <a:p>
            <a:pPr marL="0" indent="0">
              <a:buNone/>
            </a:pPr>
            <a:r>
              <a:rPr lang="de-DE" dirty="0"/>
              <a:t>Conditions-cadres politiques</a:t>
            </a:r>
          </a:p>
          <a:p>
            <a:pPr marL="0" indent="0">
              <a:buNone/>
            </a:pPr>
            <a:r>
              <a:rPr lang="de-DE" dirty="0"/>
              <a:t>Niveaux de planification des transports</a:t>
            </a:r>
          </a:p>
          <a:p>
            <a:pPr marL="0" indent="0">
              <a:buNone/>
            </a:pPr>
            <a:r>
              <a:rPr lang="de-DE" dirty="0" err="1"/>
              <a:t>Exemples pratiques</a:t>
            </a:r>
            <a:endParaRPr lang="de-DE" dirty="0"/>
          </a:p>
          <a:p>
            <a:pPr marL="0" indent="0">
              <a:buNone/>
            </a:pPr>
            <a:r>
              <a:rPr lang="de-DE" dirty="0"/>
              <a:t>Tendances émergentes de gouvernance</a:t>
            </a:r>
          </a:p>
        </p:txBody>
      </p:sp>
    </p:spTree>
    <p:extLst>
      <p:ext uri="{BB962C8B-B14F-4D97-AF65-F5344CB8AC3E}">
        <p14:creationId xmlns:p14="http://schemas.microsoft.com/office/powerpoint/2010/main" val="171946913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607DB8-9BD1-ADAD-3DDE-640212742D67}"/>
              </a:ext>
            </a:extLst>
          </p:cNvPr>
          <p:cNvSpPr>
            <a:spLocks noGrp="1"/>
          </p:cNvSpPr>
          <p:nvPr>
            <p:ph type="title"/>
          </p:nvPr>
        </p:nvSpPr>
        <p:spPr>
          <a:xfrm>
            <a:off x="603253" y="539751"/>
            <a:ext cx="8072914" cy="717551"/>
          </a:xfrm>
        </p:spPr>
        <p:txBody>
          <a:bodyPr/>
          <a:lstStyle/>
          <a:p>
            <a:r>
              <a:rPr lang="de-DE" dirty="0" err="1"/>
              <a:t>Introduction : pourquoi la gouvernance compte dans la planification des transports</a:t>
            </a:r>
            <a:endParaRPr lang="de-DE" dirty="0"/>
          </a:p>
        </p:txBody>
      </p:sp>
      <p:sp>
        <p:nvSpPr>
          <p:cNvPr id="3" name="Textplatzhalter 2">
            <a:extLst>
              <a:ext uri="{FF2B5EF4-FFF2-40B4-BE49-F238E27FC236}">
                <a16:creationId xmlns:a16="http://schemas.microsoft.com/office/drawing/2014/main" id="{C1AEC958-0C1F-04EB-3825-8E4227BAEDF2}"/>
              </a:ext>
            </a:extLst>
          </p:cNvPr>
          <p:cNvSpPr>
            <a:spLocks noGrp="1"/>
          </p:cNvSpPr>
          <p:nvPr>
            <p:ph type="body" sz="half" idx="1"/>
          </p:nvPr>
        </p:nvSpPr>
        <p:spPr>
          <a:xfrm>
            <a:off x="970201" y="1857375"/>
            <a:ext cx="8807980" cy="4588988"/>
          </a:xfrm>
        </p:spPr>
        <p:txBody>
          <a:bodyPr>
            <a:normAutofit fontScale="85000" lnSpcReduction="20000"/>
          </a:bodyPr>
          <a:lstStyle/>
          <a:p>
            <a:pPr marL="0" indent="0">
              <a:buNone/>
            </a:pPr>
            <a:r>
              <a:rPr lang="de-DE" b="1" dirty="0"/>
              <a:t>La planification des transports est un processus multi-acteurs</a:t>
            </a:r>
          </a:p>
          <a:p>
            <a:r>
              <a:rPr lang="de-DE" dirty="0"/>
              <a:t>Transport </a:t>
            </a:r>
            <a:r>
              <a:rPr lang="de-DE" dirty="0" err="1"/>
              <a:t>systems</a:t>
            </a:r>
            <a:r>
              <a:rPr lang="de-DE" dirty="0"/>
              <a:t> </a:t>
            </a:r>
            <a:r>
              <a:rPr lang="de-DE" dirty="0" err="1"/>
              <a:t>affect</a:t>
            </a:r>
            <a:r>
              <a:rPr lang="de-DE" dirty="0"/>
              <a:t> </a:t>
            </a:r>
            <a:r>
              <a:rPr lang="de-DE" dirty="0" err="1"/>
              <a:t>many</a:t>
            </a:r>
            <a:r>
              <a:rPr lang="de-DE" dirty="0"/>
              <a:t> </a:t>
            </a:r>
            <a:r>
              <a:rPr lang="de-DE" dirty="0" err="1"/>
              <a:t>groups</a:t>
            </a:r>
            <a:r>
              <a:rPr lang="de-DE" dirty="0"/>
              <a:t> </a:t>
            </a:r>
            <a:r>
              <a:rPr lang="de-DE" dirty="0" err="1"/>
              <a:t>simultaneously</a:t>
            </a:r>
            <a:endParaRPr lang="de-DE" dirty="0"/>
          </a:p>
          <a:p>
            <a:r>
              <a:rPr lang="de-DE" dirty="0" err="1"/>
              <a:t>Decisions</a:t>
            </a:r>
            <a:r>
              <a:rPr lang="de-DE" dirty="0"/>
              <a:t> </a:t>
            </a:r>
            <a:r>
              <a:rPr lang="de-DE" dirty="0" err="1"/>
              <a:t>involve</a:t>
            </a:r>
            <a:r>
              <a:rPr lang="de-DE" dirty="0"/>
              <a:t>:</a:t>
            </a:r>
          </a:p>
          <a:p>
            <a:pPr lvl="1"/>
            <a:r>
              <a:rPr lang="de-DE" dirty="0" err="1"/>
              <a:t>technical</a:t>
            </a:r>
            <a:r>
              <a:rPr lang="de-DE" dirty="0"/>
              <a:t> </a:t>
            </a:r>
            <a:r>
              <a:rPr lang="de-DE" dirty="0" err="1"/>
              <a:t>aspects</a:t>
            </a:r>
            <a:endParaRPr lang="de-DE" dirty="0"/>
          </a:p>
          <a:p>
            <a:pPr lvl="1"/>
            <a:r>
              <a:rPr lang="de-DE" dirty="0" err="1"/>
              <a:t>political</a:t>
            </a:r>
            <a:r>
              <a:rPr lang="de-DE" dirty="0"/>
              <a:t> </a:t>
            </a:r>
            <a:r>
              <a:rPr lang="de-DE" dirty="0" err="1"/>
              <a:t>priorities</a:t>
            </a:r>
            <a:endParaRPr lang="de-DE" dirty="0"/>
          </a:p>
          <a:p>
            <a:pPr lvl="1"/>
            <a:r>
              <a:rPr lang="de-DE" dirty="0" err="1"/>
              <a:t>financier constraints</a:t>
            </a:r>
            <a:endParaRPr lang="de-DE" dirty="0"/>
          </a:p>
          <a:p>
            <a:pPr lvl="1"/>
            <a:r>
              <a:rPr lang="de-DE" dirty="0" err="1"/>
              <a:t>public</a:t>
            </a:r>
            <a:r>
              <a:rPr lang="de-DE" dirty="0"/>
              <a:t> </a:t>
            </a:r>
            <a:r>
              <a:rPr lang="de-DE" dirty="0" err="1"/>
              <a:t>interests</a:t>
            </a:r>
            <a:endParaRPr lang="de-DE" dirty="0"/>
          </a:p>
          <a:p>
            <a:pPr marL="0" indent="0">
              <a:buNone/>
            </a:pPr>
            <a:r>
              <a:rPr lang="de-DE" b="1" dirty="0"/>
              <a:t>-&gt; Transport planification is not only engineering: it is also gouvernance et negotiation</a:t>
            </a:r>
          </a:p>
        </p:txBody>
      </p:sp>
    </p:spTree>
    <p:extLst>
      <p:ext uri="{BB962C8B-B14F-4D97-AF65-F5344CB8AC3E}">
        <p14:creationId xmlns:p14="http://schemas.microsoft.com/office/powerpoint/2010/main" val="247160658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2DB43B-1F4C-9BE7-56AB-76516F07F0AC}"/>
              </a:ext>
            </a:extLst>
          </p:cNvPr>
          <p:cNvSpPr>
            <a:spLocks noGrp="1"/>
          </p:cNvSpPr>
          <p:nvPr>
            <p:ph type="title"/>
          </p:nvPr>
        </p:nvSpPr>
        <p:spPr>
          <a:xfrm>
            <a:off x="603252" y="539751"/>
            <a:ext cx="7977221" cy="717551"/>
          </a:xfrm>
        </p:spPr>
        <p:txBody>
          <a:bodyPr/>
          <a:lstStyle/>
          <a:p>
            <a:r>
              <a:rPr lang="de-DE" dirty="0"/>
              <a:t>Questions clés dans gouvernance des transports</a:t>
            </a:r>
          </a:p>
        </p:txBody>
      </p:sp>
      <p:sp>
        <p:nvSpPr>
          <p:cNvPr id="3" name="Textplatzhalter 2">
            <a:extLst>
              <a:ext uri="{FF2B5EF4-FFF2-40B4-BE49-F238E27FC236}">
                <a16:creationId xmlns:a16="http://schemas.microsoft.com/office/drawing/2014/main" id="{308FAB72-4E0E-85C1-E0BA-3EA264A15B1F}"/>
              </a:ext>
            </a:extLst>
          </p:cNvPr>
          <p:cNvSpPr>
            <a:spLocks noGrp="1"/>
          </p:cNvSpPr>
          <p:nvPr>
            <p:ph type="body" sz="half" idx="1"/>
          </p:nvPr>
        </p:nvSpPr>
        <p:spPr>
          <a:xfrm>
            <a:off x="970201" y="1386842"/>
            <a:ext cx="4824543" cy="5059521"/>
          </a:xfrm>
        </p:spPr>
        <p:txBody>
          <a:bodyPr>
            <a:normAutofit/>
          </a:bodyPr>
          <a:lstStyle/>
          <a:p>
            <a:r>
              <a:rPr lang="de-DE" dirty="0"/>
              <a:t>Who </a:t>
            </a:r>
            <a:r>
              <a:rPr lang="de-DE" dirty="0" err="1"/>
              <a:t>makes</a:t>
            </a:r>
            <a:r>
              <a:rPr lang="de-DE" dirty="0"/>
              <a:t> </a:t>
            </a:r>
            <a:r>
              <a:rPr lang="de-DE" dirty="0" err="1"/>
              <a:t>transport</a:t>
            </a:r>
            <a:r>
              <a:rPr lang="de-DE" dirty="0"/>
              <a:t> </a:t>
            </a:r>
            <a:r>
              <a:rPr lang="de-DE" dirty="0" err="1"/>
              <a:t>decisions</a:t>
            </a:r>
            <a:r>
              <a:rPr lang="de-DE" dirty="0"/>
              <a:t>?</a:t>
            </a:r>
          </a:p>
          <a:p>
            <a:r>
              <a:rPr lang="de-DE" dirty="0"/>
              <a:t>Who </a:t>
            </a:r>
            <a:r>
              <a:rPr lang="de-DE" dirty="0" err="1"/>
              <a:t>finances</a:t>
            </a:r>
            <a:r>
              <a:rPr lang="de-DE" dirty="0"/>
              <a:t> </a:t>
            </a:r>
            <a:r>
              <a:rPr lang="de-DE" dirty="0" err="1"/>
              <a:t>infrastructure</a:t>
            </a:r>
            <a:r>
              <a:rPr lang="de-DE" dirty="0"/>
              <a:t>?</a:t>
            </a:r>
          </a:p>
          <a:p>
            <a:r>
              <a:rPr lang="de-DE" dirty="0"/>
              <a:t>Who benefits de planification mesures?</a:t>
            </a:r>
          </a:p>
          <a:p>
            <a:r>
              <a:rPr lang="de-DE" dirty="0"/>
              <a:t>How are conflits resolved?</a:t>
            </a:r>
          </a:p>
        </p:txBody>
      </p:sp>
      <p:pic>
        <p:nvPicPr>
          <p:cNvPr id="1026" name="Picture 2" descr="Four hand-drawn maps with pins.">
            <a:extLst>
              <a:ext uri="{FF2B5EF4-FFF2-40B4-BE49-F238E27FC236}">
                <a16:creationId xmlns:a16="http://schemas.microsoft.com/office/drawing/2014/main" id="{140BBAEA-E8AE-849A-9936-A8DB8E5B43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9170" y="1493540"/>
            <a:ext cx="6044610" cy="402974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95FB608C-922B-2188-812B-8CB5D4914EEC}"/>
              </a:ext>
            </a:extLst>
          </p:cNvPr>
          <p:cNvSpPr txBox="1"/>
          <p:nvPr/>
        </p:nvSpPr>
        <p:spPr>
          <a:xfrm>
            <a:off x="5939170" y="4962298"/>
            <a:ext cx="3268625"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95057124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99390-60AB-53B8-5366-2D2CA1D76D8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0D54AB5-3F31-8C1D-6052-1CC7EBAD3884}"/>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1EE89602-EAD4-4044-7A28-18D1F7CAC989}"/>
              </a:ext>
            </a:extLst>
          </p:cNvPr>
          <p:cNvSpPr>
            <a:spLocks noGrp="1"/>
          </p:cNvSpPr>
          <p:nvPr>
            <p:ph type="body" sz="half" idx="1"/>
          </p:nvPr>
        </p:nvSpPr>
        <p:spPr/>
        <p:txBody>
          <a:bodyPr>
            <a:normAutofit/>
          </a:bodyPr>
          <a:lstStyle/>
          <a:p>
            <a:pPr marL="0" indent="0">
              <a:buNone/>
            </a:pPr>
            <a:r>
              <a:rPr lang="de-DE" dirty="0" err="1"/>
              <a:t>Introduction</a:t>
            </a:r>
            <a:endParaRPr lang="de-DE" dirty="0"/>
          </a:p>
          <a:p>
            <a:pPr marL="0" indent="0">
              <a:buNone/>
            </a:pPr>
            <a:r>
              <a:rPr lang="de-DE" b="1" dirty="0"/>
              <a:t>Acteurs de la planification des transports</a:t>
            </a:r>
          </a:p>
          <a:p>
            <a:pPr marL="0" indent="0">
              <a:buNone/>
            </a:pPr>
            <a:r>
              <a:rPr lang="de-DE" dirty="0"/>
              <a:t>Participation publique et implication</a:t>
            </a:r>
          </a:p>
          <a:p>
            <a:pPr marL="0" indent="0">
              <a:buNone/>
            </a:pPr>
            <a:r>
              <a:rPr lang="de-DE" dirty="0"/>
              <a:t>Conditions-cadres politiques</a:t>
            </a:r>
          </a:p>
          <a:p>
            <a:pPr marL="0" indent="0">
              <a:buNone/>
            </a:pPr>
            <a:r>
              <a:rPr lang="de-DE" dirty="0"/>
              <a:t>Niveaux de planification des transports</a:t>
            </a:r>
          </a:p>
          <a:p>
            <a:pPr marL="0" indent="0">
              <a:buNone/>
            </a:pPr>
            <a:r>
              <a:rPr lang="de-DE" dirty="0" err="1"/>
              <a:t>Exemples pratiques</a:t>
            </a:r>
            <a:endParaRPr lang="de-DE" dirty="0"/>
          </a:p>
          <a:p>
            <a:pPr marL="0" indent="0">
              <a:buNone/>
            </a:pPr>
            <a:r>
              <a:rPr lang="de-DE" dirty="0"/>
              <a:t>Tendances émergentes de gouvernance</a:t>
            </a:r>
          </a:p>
        </p:txBody>
      </p:sp>
    </p:spTree>
    <p:extLst>
      <p:ext uri="{BB962C8B-B14F-4D97-AF65-F5344CB8AC3E}">
        <p14:creationId xmlns:p14="http://schemas.microsoft.com/office/powerpoint/2010/main" val="26352194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4C5724-0B3D-2927-7E12-AA9AF4F5A877}"/>
              </a:ext>
            </a:extLst>
          </p:cNvPr>
          <p:cNvSpPr>
            <a:spLocks noGrp="1"/>
          </p:cNvSpPr>
          <p:nvPr>
            <p:ph type="title"/>
          </p:nvPr>
        </p:nvSpPr>
        <p:spPr>
          <a:xfrm>
            <a:off x="603252" y="539751"/>
            <a:ext cx="8216898" cy="717551"/>
          </a:xfrm>
        </p:spPr>
        <p:txBody>
          <a:bodyPr/>
          <a:lstStyle/>
          <a:p>
            <a:r>
              <a:rPr lang="de-DE" dirty="0"/>
              <a:t>Principaux groupes d’acteurs de la planification des transports</a:t>
            </a:r>
          </a:p>
        </p:txBody>
      </p:sp>
      <p:sp>
        <p:nvSpPr>
          <p:cNvPr id="3" name="Textplatzhalter 2">
            <a:extLst>
              <a:ext uri="{FF2B5EF4-FFF2-40B4-BE49-F238E27FC236}">
                <a16:creationId xmlns:a16="http://schemas.microsoft.com/office/drawing/2014/main" id="{AAF4D2E7-6C82-B585-6F61-86B8921F54DF}"/>
              </a:ext>
            </a:extLst>
          </p:cNvPr>
          <p:cNvSpPr>
            <a:spLocks noGrp="1"/>
          </p:cNvSpPr>
          <p:nvPr>
            <p:ph type="body" sz="half" idx="1"/>
          </p:nvPr>
        </p:nvSpPr>
        <p:spPr/>
        <p:txBody>
          <a:bodyPr>
            <a:normAutofit/>
          </a:bodyPr>
          <a:lstStyle/>
          <a:p>
            <a:pPr marL="0" indent="0">
              <a:buNone/>
            </a:pPr>
            <a:r>
              <a:rPr lang="de-DE" dirty="0"/>
              <a:t>Transport planification involves:</a:t>
            </a:r>
          </a:p>
          <a:p>
            <a:r>
              <a:rPr lang="de-DE" dirty="0" err="1"/>
              <a:t>governments et public autorités</a:t>
            </a:r>
            <a:endParaRPr lang="de-DE" dirty="0"/>
          </a:p>
          <a:p>
            <a:r>
              <a:rPr lang="de-DE" dirty="0" err="1"/>
              <a:t>transport opérateurs</a:t>
            </a:r>
            <a:endParaRPr lang="de-DE" dirty="0"/>
          </a:p>
          <a:p>
            <a:r>
              <a:rPr lang="de-DE" dirty="0"/>
              <a:t>privé entreprises</a:t>
            </a:r>
          </a:p>
          <a:p>
            <a:r>
              <a:rPr lang="de-DE" dirty="0" err="1"/>
              <a:t>civil society et communautés</a:t>
            </a:r>
            <a:endParaRPr lang="de-DE" dirty="0"/>
          </a:p>
          <a:p>
            <a:r>
              <a:rPr lang="de-DE" dirty="0"/>
              <a:t>NGOs et advocacy groups</a:t>
            </a:r>
          </a:p>
          <a:p>
            <a:r>
              <a:rPr lang="de-DE" dirty="0"/>
              <a:t>international </a:t>
            </a:r>
            <a:r>
              <a:rPr lang="de-DE" dirty="0" err="1"/>
              <a:t>organisations</a:t>
            </a:r>
            <a:endParaRPr lang="de-DE" dirty="0"/>
          </a:p>
        </p:txBody>
      </p:sp>
    </p:spTree>
    <p:extLst>
      <p:ext uri="{BB962C8B-B14F-4D97-AF65-F5344CB8AC3E}">
        <p14:creationId xmlns:p14="http://schemas.microsoft.com/office/powerpoint/2010/main" val="322610798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EAFEBC18-8D25-47E7-B54A-B72F3B39962C}"/>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0</TotalTime>
  <Words>1140</Words>
  <Application>Microsoft Office PowerPoint</Application>
  <PresentationFormat>Widescreen</PresentationFormat>
  <Paragraphs>272</Paragraphs>
  <Slides>39</Slides>
  <Notes>39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Aptos</vt:lpstr>
      <vt:lpstr>Arial</vt:lpstr>
      <vt:lpstr>Arial Rounded MT Bold</vt:lpstr>
      <vt:lpstr>Calibri</vt:lpstr>
      <vt:lpstr>Helvetica Neue</vt:lpstr>
      <vt:lpstr>Helvetica Neue Medium</vt:lpstr>
      <vt:lpstr>Montserrat Regular</vt:lpstr>
      <vt:lpstr>21_BasicWhite</vt:lpstr>
      <vt:lpstr>Planification des transports II</vt:lpstr>
      <vt:lpstr>Développement de l’ingénierie des systèmes de transport routier en Afrique subsaharienne – Programme moderne de master européen et renforcement des capacités</vt:lpstr>
      <vt:lpstr>PowerPoint Presentation</vt:lpstr>
      <vt:lpstr>Objectifs d’apprentissage</vt:lpstr>
      <vt:lpstr>Contenu</vt:lpstr>
      <vt:lpstr>Introduction : pourquoi la gouvernance compte dans la planification des transports</vt:lpstr>
      <vt:lpstr>Questions clés dans gouvernance des transports</vt:lpstr>
      <vt:lpstr>Contenu</vt:lpstr>
      <vt:lpstr>Principaux groupes d’acteurs de la planification des transports</vt:lpstr>
      <vt:lpstr>Gouvernements et autorités publiques</vt:lpstr>
      <vt:lpstr>Opérateurs de transport et entreprises privées</vt:lpstr>
      <vt:lpstr>Société civile et ONG</vt:lpstr>
      <vt:lpstr>Organisations internationales</vt:lpstr>
      <vt:lpstr>Contenu</vt:lpstr>
      <vt:lpstr>Pourquoi la participation publique est importante</vt:lpstr>
      <vt:lpstr>Formes de participation</vt:lpstr>
      <vt:lpstr>Avantages de la participation</vt:lpstr>
      <vt:lpstr>Défis de la participation</vt:lpstr>
      <vt:lpstr>Exemple de planification participative</vt:lpstr>
      <vt:lpstr>Contenu</vt:lpstr>
      <vt:lpstr>Rôle de la politique dans la planification des transports</vt:lpstr>
      <vt:lpstr>Objectifs politiques</vt:lpstr>
      <vt:lpstr>Cadres juridiques</vt:lpstr>
      <vt:lpstr>Financement et décisions d’investissement</vt:lpstr>
      <vt:lpstr>Contenu</vt:lpstr>
      <vt:lpstr>Niveaux de planification des transports : niveau local</vt:lpstr>
      <vt:lpstr>Niveaux de planification des transports : niveau régional</vt:lpstr>
      <vt:lpstr>Niveaux de planification des transports : niveau national</vt:lpstr>
      <vt:lpstr>Niveaux de planification des transports : niveau international</vt:lpstr>
      <vt:lpstr>Contenu</vt:lpstr>
      <vt:lpstr>Exemple 1 : tarification de la congestion à Londres</vt:lpstr>
      <vt:lpstr>Exemple 2: High-Speed Rail Development dans Europe &amp; China</vt:lpstr>
      <vt:lpstr>Public Participation dans Urbain Street Redesign</vt:lpstr>
      <vt:lpstr>Contenu</vt:lpstr>
      <vt:lpstr>Tendances actuelles</vt:lpstr>
      <vt:lpstr>Points clés à retenir</vt:lpstr>
      <vt:lpstr>Merci de votre attention!</vt:lpstr>
      <vt:lpstr>Sources - images</vt:lpstr>
      <vt:lpstr>Sources – Literature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103</cp:revision>
  <dcterms:modified xsi:type="dcterms:W3CDTF">2026-07-15T15:11:06Z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