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37"/>
  </p:notesMasterIdLst>
  <p:handoutMasterIdLst>
    <p:handoutMasterId r:id="rId38"/>
  </p:handoutMasterIdLst>
  <p:sldIdLst>
    <p:sldId id="306" r:id="rId6"/>
    <p:sldId id="452" r:id="rId7"/>
    <p:sldId id="318" r:id="rId8"/>
    <p:sldId id="431" r:id="rId9"/>
    <p:sldId id="389" r:id="rId10"/>
    <p:sldId id="319" r:id="rId11"/>
    <p:sldId id="390" r:id="rId12"/>
    <p:sldId id="391" r:id="rId13"/>
    <p:sldId id="392" r:id="rId14"/>
    <p:sldId id="393" r:id="rId15"/>
    <p:sldId id="436" r:id="rId16"/>
    <p:sldId id="437" r:id="rId17"/>
    <p:sldId id="450" r:id="rId18"/>
    <p:sldId id="396" r:id="rId19"/>
    <p:sldId id="395" r:id="rId20"/>
    <p:sldId id="449" r:id="rId21"/>
    <p:sldId id="397" r:id="rId22"/>
    <p:sldId id="398" r:id="rId23"/>
    <p:sldId id="401" r:id="rId24"/>
    <p:sldId id="402" r:id="rId25"/>
    <p:sldId id="403" r:id="rId26"/>
    <p:sldId id="404" r:id="rId27"/>
    <p:sldId id="445" r:id="rId28"/>
    <p:sldId id="405" r:id="rId29"/>
    <p:sldId id="406" r:id="rId30"/>
    <p:sldId id="446" r:id="rId31"/>
    <p:sldId id="451" r:id="rId32"/>
    <p:sldId id="428" r:id="rId33"/>
    <p:sldId id="429" r:id="rId34"/>
    <p:sldId id="430" r:id="rId35"/>
    <p:sldId id="309" r:id="rId3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7CB99-A75C-48EE-975E-0AF2F6B2BCD5}" v="1" dt="2026-05-10T12:16:27.145"/>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6/11/relationships/changesInfo" Target="changesInfos/changesInfo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2:16:27.145" v="0"/>
      <pc:docMkLst>
        <pc:docMk/>
      </pc:docMkLst>
      <pc:sldMasterChg chg="modSldLayout">
        <pc:chgData name="Wojciech Kustra" userId="afebd3d0-216b-4c4f-8992-1bf1fda6d5e8" providerId="ADAL" clId="{1D307E72-7901-4E61-A01B-3C4232ABCF63}" dt="2026-05-10T12:16:27.145" v="0"/>
        <pc:sldMasterMkLst>
          <pc:docMk/>
          <pc:sldMasterMk cId="0" sldId="2147483648"/>
        </pc:sldMasterMkLst>
        <pc:sldLayoutChg chg="addSp modSp">
          <pc:chgData name="Wojciech Kustra" userId="afebd3d0-216b-4c4f-8992-1bf1fda6d5e8" providerId="ADAL" clId="{1D307E72-7901-4E61-A01B-3C4232ABCF63}" dt="2026-05-10T12:16:27.145" v="0"/>
          <pc:sldLayoutMkLst>
            <pc:docMk/>
            <pc:sldMasterMk cId="0" sldId="2147483648"/>
            <pc:sldLayoutMk cId="0" sldId="2147483650"/>
          </pc:sldLayoutMkLst>
          <pc:spChg chg="mod">
            <ac:chgData name="Wojciech Kustra" userId="afebd3d0-216b-4c4f-8992-1bf1fda6d5e8" providerId="ADAL" clId="{1D307E72-7901-4E61-A01B-3C4232ABCF63}" dt="2026-05-10T12:16:27.145" v="0"/>
            <ac:spMkLst>
              <pc:docMk/>
              <pc:sldMasterMk cId="0" sldId="2147483648"/>
              <pc:sldLayoutMk cId="0" sldId="2147483650"/>
              <ac:spMk id="5" creationId="{6FE34FE3-5125-A9FF-F1F6-D473B9F493D8}"/>
            </ac:spMkLst>
          </pc:spChg>
          <pc:grpChg chg="add mod">
            <ac:chgData name="Wojciech Kustra" userId="afebd3d0-216b-4c4f-8992-1bf1fda6d5e8" providerId="ADAL" clId="{1D307E72-7901-4E61-A01B-3C4232ABCF63}" dt="2026-05-10T12:16:27.145" v="0"/>
            <ac:grpSpMkLst>
              <pc:docMk/>
              <pc:sldMasterMk cId="0" sldId="2147483648"/>
              <pc:sldLayoutMk cId="0" sldId="2147483650"/>
              <ac:grpSpMk id="3" creationId="{3D3BBCFA-8220-2846-4968-1DC4A0FA860C}"/>
            </ac:grpSpMkLst>
          </pc:grpChg>
          <pc:picChg chg="mod">
            <ac:chgData name="Wojciech Kustra" userId="afebd3d0-216b-4c4f-8992-1bf1fda6d5e8" providerId="ADAL" clId="{1D307E72-7901-4E61-A01B-3C4232ABCF63}" dt="2026-05-10T12:16:27.145" v="0"/>
            <ac:picMkLst>
              <pc:docMk/>
              <pc:sldMasterMk cId="0" sldId="2147483648"/>
              <pc:sldLayoutMk cId="0" sldId="2147483650"/>
              <ac:picMk id="4" creationId="{48D2344D-392C-85F5-062E-26547C1941AF}"/>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 plus amples détails seront abordés lors des prochains cours.</a:t>
            </a:r>
          </a:p>
        </p:txBody>
      </p:sp>
    </p:spTree>
    <p:extLst>
      <p:ext uri="{BB962C8B-B14F-4D97-AF65-F5344CB8AC3E}">
        <p14:creationId xmlns:p14="http://schemas.microsoft.com/office/powerpoint/2010/main" val="1536474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D0703-5D19-85D9-1357-E3DDECF474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05288C-796B-53F1-559D-415B02986F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FA7D3C-5528-BF27-C850-63ED4F2DA64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16040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FE944-20C3-2505-E9FC-C5D756D03D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09E10-521D-8390-9039-A4C029716A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C544D-C247-FDAA-9E23-6893405E855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845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441BC-F5AD-94BF-8553-60B47FE4AB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AE56A-0441-50DB-D243-817A08CB89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FFCD94-8B0E-3542-EC97-3069A73128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349113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ADE831-DE04-A471-7C5E-FF6AAEB8A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A30-81E3-839D-EB00-ED018F731A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936349-F97B-6353-EEB1-AFA5A7CBA99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5286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ED849-9F65-2AC7-4197-6B91EC67A9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C2A737-334F-142B-546E-AA419ED8C3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D8F939-B01A-98A0-A24A-5917654FBA3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0501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A9D189-009F-2568-E5FC-FAB3D73F0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9FF57-7432-BCE7-00CC-872DDA6BE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B4D3C5-1765-C004-ACC2-48E9533D4F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81841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BE806-F348-0FF4-1AE1-D5A219828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85C998-12E8-7779-0A6E-C15D921BEE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A80B54-1EE5-7C02-EFE9-D2B29218A87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080731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46847-2082-1473-6999-1B70766C03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04FC5C-31DF-DC2B-9CAC-C75B83B9B1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42D4C6-44D9-CD4B-E6C1-1BC1A636169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673966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714EC5-8F48-B096-44C2-E18DCABA1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79C8FE-3FBB-4642-D8D7-695F30538C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46C47A-4083-9ED6-8666-129E087E2C4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4999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D65DD-22AA-99C1-E61C-F0F7D5548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961611-006A-820C-18C1-3BCFB51BA6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9D94DF-7A08-55C5-CB5C-E606C24376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786695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EDFB1-68D9-0ED1-5DEA-274194C54A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31EC44-5CDE-D31C-2376-FA55FD1603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24DEDE-29FE-DCA8-FDBE-2B2ED47EE7D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987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94C17-3DAA-4B70-8CDF-FA9AE91CC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77B216-E484-BAA8-0903-0A3E51ADD6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D59B-88E2-8B28-230A-E3037897924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41136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6403F-C042-CD98-00F9-F49F4D73A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28D413-D8A5-50A4-8096-F5A71F9D43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E60EA1-6E65-B4B7-8F2D-602919E76B9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85019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AF119-AF8F-948F-81F3-6AC8733DF9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357971-D705-A286-5FDD-C1B8B25B6F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86B079-7CEB-67B0-B2EE-27C9204238B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478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52855-46B8-472A-6A19-C7B6820F8B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76219-B30B-7BC6-18EC-5996F45E76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FE3D49-E902-5A51-5229-123F6D6D3B9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8605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0B1659-C900-9ECA-F891-A21C5491BD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CF9703-F8CF-580E-2191-2CA5A8AE4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52FE52-4A21-3C5D-F8CB-04A3F1BB0F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89790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6BCE3-0EDB-D704-7412-9150469A5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CA103D-6283-72B9-CF21-0B2B6629891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3726B87-8F3C-15F6-FD19-50E73888F9A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203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E1AF1-F5DE-1060-6E4A-908C9A432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3628C-16C5-3358-9C33-A2CEF6E7B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82846F-DAC6-1C2A-086F-036EF350855F}"/>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1832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19248-90E5-09F0-EF8E-8BBCDE31D9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FEED7-0E61-285F-6487-99F5277476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9A7452-060C-DCC2-F4F7-7A42C9AEDFA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0521837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0266C461-2001-4877-B678-40D85F161521}"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45B863A0-2D5B-40EF-8463-11252C33170E}" type="datetime1">
              <a:rPr lang="en-US" smtClean="0"/>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019541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8" name="bg object 18"/>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491AA1-90E5-42E7-98FF-C53CFB15B747}" type="datetime1">
              <a:rPr lang="en-US" smtClean="0"/>
              <a:t>5/10/2026</a:t>
            </a:fld>
            <a:endParaRPr lang="en-US"/>
          </a:p>
        </p:txBody>
      </p:sp>
      <p:sp>
        <p:nvSpPr>
          <p:cNvPr id="7" name="Holder 7"/>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7713300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BF8575CA-CCC8-46CE-9094-328876D9375E}" type="datetime1">
              <a:rPr lang="en-US" smtClean="0"/>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7" name="bg object 17"/>
          <p:cNvSpPr/>
          <p:nvPr/>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2" name="Holder 2"/>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en-US"/>
              <a:t>Advanced Topics and Case Studies</a:t>
            </a:r>
            <a:endParaRPr lang="fr-FR" spc="-13"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0D6B57AD-4179-4430-8689-F61184338116}" type="datetime1">
              <a:rPr lang="en-US" smtClean="0"/>
              <a:t>5/10/2026</a:t>
            </a:fld>
            <a:endParaRPr lang="en-US"/>
          </a:p>
        </p:txBody>
      </p:sp>
      <p:sp>
        <p:nvSpPr>
          <p:cNvPr id="4" name="Holder 4"/>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8339986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28565" t="65044" r="28978" b="3188"/>
          <a:stretch/>
        </p:blipFill>
        <p:spPr bwMode="auto">
          <a:xfrm>
            <a:off x="4000500" y="1723712"/>
            <a:ext cx="4430404" cy="1864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3D3BBCFA-8220-2846-4968-1DC4A0FA860C}"/>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48D2344D-392C-85F5-062E-26547C1941AF}"/>
                </a:ext>
              </a:extLst>
            </p:cNvPr>
            <p:cNvPicPr>
              <a:picLocks noChangeAspect="1" noChangeArrowheads="1"/>
            </p:cNvPicPr>
            <p:nvPr userDrawn="1"/>
          </p:nvPicPr>
          <p:blipFill rotWithShape="1">
            <a:blip r:embed="rId13">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6FE34FE3-5125-A9FF-F1F6-D473B9F493D8}"/>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2.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Titre de la diapositive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Texte de la puce de la diapositive</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hf hdr="0" dt="0"/>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en-US"/>
              <a:t>Sujets avancés et études de cas</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C55DA5AE-2244-4DF6-9A3F-7D46A985EB6B}" type="datetime1">
              <a:rPr lang="en-US" smtClean="0"/>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Lst>
  <p:hf hdr="0" dt="0"/>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Recherche et analyse dans le domaine des transports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dirty="0">
                <a:solidFill>
                  <a:srgbClr val="0070C0"/>
                </a:solidFill>
              </a:rPr>
              <a:t>Module</a:t>
            </a:r>
            <a:r>
              <a:rPr lang="en-US" dirty="0">
                <a:solidFill>
                  <a:srgbClr val="0070C0"/>
                </a:solidFill>
              </a:rPr>
              <a:t> 5 </a:t>
            </a:r>
            <a:r>
              <a:rPr lang="pl-PL" dirty="0">
                <a:solidFill>
                  <a:srgbClr val="0070C0"/>
                </a:solidFill>
              </a:rPr>
              <a:t>: </a:t>
            </a:r>
            <a:r>
              <a:rPr lang="en-US" dirty="0">
                <a:solidFill>
                  <a:srgbClr val="0070C0"/>
                </a:solidFill>
              </a:rPr>
              <a:t>Thèmes avancés et études de cas</a:t>
            </a:r>
            <a:endParaRPr lang="pl-PL" dirty="0">
              <a:solidFill>
                <a:srgbClr val="0070C0"/>
              </a:solidFill>
            </a:endParaRP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6" y="4481504"/>
            <a:ext cx="8898903" cy="573865"/>
          </a:xfrm>
          <a:prstGeom prst="rect">
            <a:avLst/>
          </a:prstGeom>
          <a:solidFill>
            <a:srgbClr val="FFFF00"/>
          </a:solidFill>
          <a:ln w="12700">
            <a:miter lim="400000"/>
          </a:ln>
          <a:extLst>
            <a:ext uri="{C572A759-6A51-4108-AA02-DFA0A04FC94B}">
              <ma14:wrappingTextBoxFlag xmlns="" xmlns:a16="http://schemas.microsoft.com/office/drawing/2014/main" xmlns:p14="http://schemas.microsoft.com/office/powerpoint/2010/main" xmlns:m="http://schemas.openxmlformats.org/officeDocument/2006/math" xmlns:a14="http://schemas.microsoft.com/office/drawing/2010/main" xmlns:ma14="http://schemas.microsoft.com/office/mac/drawingml/2011/main" val="1"/>
            </a:ext>
          </a:extLst>
        </p:spPr>
        <p:txBody>
          <a:bodyPr lIns="50800" tIns="50800" rIns="50800" bIns="50800" anchor="ctr">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dirty="0">
                <a:solidFill>
                  <a:srgbClr val="0070C0"/>
                </a:solidFill>
              </a:rPr>
              <a:t>Cours </a:t>
            </a:r>
            <a:r>
              <a:rPr lang="en-US" dirty="0">
                <a:solidFill>
                  <a:srgbClr val="0070C0"/>
                </a:solidFill>
              </a:rPr>
              <a:t>n° 22 </a:t>
            </a:r>
            <a:r>
              <a:rPr lang="pl-PL" dirty="0">
                <a:solidFill>
                  <a:srgbClr val="0070C0"/>
                </a:solidFill>
              </a:rPr>
              <a:t>: </a:t>
            </a:r>
            <a:r>
              <a:rPr lang="en-US" dirty="0">
                <a:solidFill>
                  <a:srgbClr val="0070C0"/>
                </a:solidFill>
              </a:rPr>
              <a:t>Mobilité urbaine et villes intelligentes</a:t>
            </a:r>
            <a:endParaRPr lang="pl-PL" dirty="0">
              <a:solidFill>
                <a:srgbClr val="0070C0"/>
              </a:solidFill>
            </a:endParaRP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FA20F-55C7-6C5C-54DF-399829122E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59C9CDE-CFEB-A54D-B97B-4EE3DC2EF46E}"/>
              </a:ext>
            </a:extLst>
          </p:cNvPr>
          <p:cNvSpPr txBox="1">
            <a:spLocks noGrp="1"/>
          </p:cNvSpPr>
          <p:nvPr>
            <p:ph type="title"/>
          </p:nvPr>
        </p:nvSpPr>
        <p:spPr>
          <a:xfrm>
            <a:off x="726281" y="432621"/>
            <a:ext cx="65254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10" name="object 3">
            <a:extLst>
              <a:ext uri="{FF2B5EF4-FFF2-40B4-BE49-F238E27FC236}">
                <a16:creationId xmlns:a16="http://schemas.microsoft.com/office/drawing/2014/main" id="{49B903DA-3F20-DF1C-7C53-35C9FD7681FA}"/>
              </a:ext>
            </a:extLst>
          </p:cNvPr>
          <p:cNvSpPr txBox="1"/>
          <p:nvPr/>
        </p:nvSpPr>
        <p:spPr>
          <a:xfrm>
            <a:off x="726281" y="1336377"/>
            <a:ext cx="10725152" cy="570486"/>
          </a:xfrm>
          <a:prstGeom prst="rect">
            <a:avLst/>
          </a:prstGeom>
        </p:spPr>
        <p:txBody>
          <a:bodyPr vert="horz" wrap="square" lIns="0" tIns="16329" rIns="0" bIns="0" rtlCol="0">
            <a:spAutoFit/>
          </a:bodyPr>
          <a:lstStyle/>
          <a:p>
            <a:pPr marL="285750" marR="0" lvl="0" indent="-28575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Les villes du monde entier adoptent des cadres stratégiques pour orienter la mise en place de systèmes de mobilité durables, inclusifs et axés sur la technologie. Voici quelques-uns des modèles les plus influents qui façonnent aujourd'hui l'urbanisme :</a:t>
            </a:r>
          </a:p>
        </p:txBody>
      </p:sp>
      <p:sp>
        <p:nvSpPr>
          <p:cNvPr id="12" name="object 3">
            <a:extLst>
              <a:ext uri="{FF2B5EF4-FFF2-40B4-BE49-F238E27FC236}">
                <a16:creationId xmlns:a16="http://schemas.microsoft.com/office/drawing/2014/main" id="{09C5D95B-363E-7A78-07A5-DBA701C99CC8}"/>
              </a:ext>
            </a:extLst>
          </p:cNvPr>
          <p:cNvSpPr txBox="1"/>
          <p:nvPr/>
        </p:nvSpPr>
        <p:spPr>
          <a:xfrm>
            <a:off x="726280" y="221886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Outils de planification utilisés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697C3857-12C5-D3D5-D73D-04E753F721D7}"/>
              </a:ext>
            </a:extLst>
          </p:cNvPr>
          <p:cNvSpPr txBox="1"/>
          <p:nvPr/>
        </p:nvSpPr>
        <p:spPr>
          <a:xfrm>
            <a:off x="920834" y="2583779"/>
            <a:ext cx="5880016" cy="31968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SUMP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Plan de mobilité urbaine durable de l'UE (processus en 12 étapes)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Ville 15 minutes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Accès local au travail, aux commerces, aux soins de santé et aux loisirs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Pôles de mobilité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Intégration des transports, des modes de transport partagés, des consignes à colis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Rues complètes et pyramide de la mobilité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Priorité à la mobilité active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b="1" kern="100" dirty="0">
                <a:effectLst/>
                <a:latin typeface="Aptos" panose="020B0004020202020204" pitchFamily="34" charset="0"/>
                <a:ea typeface="Aptos" panose="020B0004020202020204" pitchFamily="34" charset="0"/>
                <a:cs typeface="Segoe UI Emoji" panose="020B0502040204020203" pitchFamily="34" charset="0"/>
              </a:rPr>
              <a:t>Jumeaux numériques – </a:t>
            </a:r>
            <a:r>
              <a:rPr lang="en-US" sz="1600" kern="100" dirty="0">
                <a:effectLst/>
                <a:latin typeface="Aptos" panose="020B0004020202020204" pitchFamily="34" charset="0"/>
                <a:ea typeface="Aptos" panose="020B0004020202020204" pitchFamily="34" charset="0"/>
                <a:cs typeface="Segoe UI Emoji" panose="020B0502040204020203" pitchFamily="34" charset="0"/>
              </a:rPr>
              <a:t>Simulation des systèmes urbains pour une planification plus intelligente</a:t>
            </a:r>
          </a:p>
        </p:txBody>
      </p:sp>
      <p:sp>
        <p:nvSpPr>
          <p:cNvPr id="3" name="Slide Number Placeholder 2">
            <a:extLst>
              <a:ext uri="{FF2B5EF4-FFF2-40B4-BE49-F238E27FC236}">
                <a16:creationId xmlns:a16="http://schemas.microsoft.com/office/drawing/2014/main" id="{124CF8C5-28B2-E8FA-C403-13D954EC4EC2}"/>
              </a:ext>
            </a:extLst>
          </p:cNvPr>
          <p:cNvSpPr>
            <a:spLocks noGrp="1"/>
          </p:cNvSpPr>
          <p:nvPr>
            <p:ph type="sldNum" sz="quarter" idx="7"/>
          </p:nvPr>
        </p:nvSpPr>
        <p:spPr/>
        <p:txBody>
          <a:bodyPr/>
          <a:lstStyle/>
          <a:p>
            <a:pPr marL="103685">
              <a:lnSpc>
                <a:spcPts val="1633"/>
              </a:lnSpc>
            </a:pPr>
            <a:fld id="{81D60167-4931-47E6-BA6A-407CBD079E47}" type="slidenum">
              <a:rPr lang="en-AT" spc="-64" smtClean="0"/>
              <a:t>10</a:t>
            </a:fld>
            <a:endParaRPr lang="en-AT" spc="-64" dirty="0"/>
          </a:p>
        </p:txBody>
      </p:sp>
      <p:pic>
        <p:nvPicPr>
          <p:cNvPr id="6" name="Picture 5" descr="A diagram of a circular chart&#10;&#10;AI-generated content may be incorrect.">
            <a:extLst>
              <a:ext uri="{FF2B5EF4-FFF2-40B4-BE49-F238E27FC236}">
                <a16:creationId xmlns:a16="http://schemas.microsoft.com/office/drawing/2014/main" id="{4D5989C6-6D81-8B6F-D87A-5EE8F6ED6C55}"/>
              </a:ext>
            </a:extLst>
          </p:cNvPr>
          <p:cNvPicPr>
            <a:picLocks noChangeAspect="1"/>
          </p:cNvPicPr>
          <p:nvPr/>
        </p:nvPicPr>
        <p:blipFill>
          <a:blip r:embed="rId3">
            <a:extLst>
              <a:ext uri="{28A0092B-C50C-407E-A947-70E740481C1C}">
                <a14:useLocalDpi xmlns:a14="http://schemas.microsoft.com/office/drawing/2010/main" val="0"/>
              </a:ext>
            </a:extLst>
          </a:blip>
          <a:srcRect l="1141" t="2251" r="1307" b="4854"/>
          <a:stretch/>
        </p:blipFill>
        <p:spPr>
          <a:xfrm>
            <a:off x="7085088" y="2393802"/>
            <a:ext cx="4930288" cy="3468765"/>
          </a:xfrm>
          <a:prstGeom prst="rect">
            <a:avLst/>
          </a:prstGeom>
        </p:spPr>
      </p:pic>
      <p:sp>
        <p:nvSpPr>
          <p:cNvPr id="7" name="TextBox 6">
            <a:extLst>
              <a:ext uri="{FF2B5EF4-FFF2-40B4-BE49-F238E27FC236}">
                <a16:creationId xmlns:a16="http://schemas.microsoft.com/office/drawing/2014/main" id="{960ADE23-F4AE-BF21-5D51-7D13A557CCBA}"/>
              </a:ext>
            </a:extLst>
          </p:cNvPr>
          <p:cNvSpPr txBox="1"/>
          <p:nvPr/>
        </p:nvSpPr>
        <p:spPr>
          <a:xfrm>
            <a:off x="9093758" y="5895682"/>
            <a:ext cx="1306286" cy="258532"/>
          </a:xfrm>
          <a:prstGeom prst="rect">
            <a:avLst/>
          </a:prstGeom>
          <a:noFill/>
        </p:spPr>
        <p:txBody>
          <a:bodyPr wrap="square" rtlCol="0">
            <a:spAutoFit/>
          </a:bodyPr>
          <a:lstStyle/>
          <a:p>
            <a:r>
              <a:rPr lang="en-US" sz="1200" dirty="0"/>
              <a:t>SUMP de l'UE</a:t>
            </a:r>
          </a:p>
        </p:txBody>
      </p:sp>
      <p:sp>
        <p:nvSpPr>
          <p:cNvPr id="4" name="object 6">
            <a:extLst>
              <a:ext uri="{FF2B5EF4-FFF2-40B4-BE49-F238E27FC236}">
                <a16:creationId xmlns:a16="http://schemas.microsoft.com/office/drawing/2014/main" id="{91591F88-4EF0-25D9-3F3A-42F3901B31DE}"/>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61405A04-2E70-C35C-18BE-67E735B8EC4C}"/>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40E488F9-B374-B0EC-67E7-5EAC84116C9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1.5. Cadres de planification de la mobilité urbaine dans la pratique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264185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0BB47-DAD8-E48A-6CAA-049D58B2CF1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D1F3C2C-14B6-A3C0-2A76-7055F454E083}"/>
              </a:ext>
            </a:extLst>
          </p:cNvPr>
          <p:cNvSpPr txBox="1">
            <a:spLocks noGrp="1"/>
          </p:cNvSpPr>
          <p:nvPr>
            <p:ph type="title"/>
          </p:nvPr>
        </p:nvSpPr>
        <p:spPr>
          <a:xfrm>
            <a:off x="726281" y="432621"/>
            <a:ext cx="66460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4" name="object 3">
            <a:extLst>
              <a:ext uri="{FF2B5EF4-FFF2-40B4-BE49-F238E27FC236}">
                <a16:creationId xmlns:a16="http://schemas.microsoft.com/office/drawing/2014/main" id="{507B0356-971D-17EC-D1C7-53164B89FC03}"/>
              </a:ext>
            </a:extLst>
          </p:cNvPr>
          <p:cNvSpPr txBox="1"/>
          <p:nvPr/>
        </p:nvSpPr>
        <p:spPr>
          <a:xfrm>
            <a:off x="733424" y="1373423"/>
            <a:ext cx="10725152"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Indicateurs de performance communs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4F59F947-7809-91AC-7803-187E0AB30808}"/>
              </a:ext>
            </a:extLst>
          </p:cNvPr>
          <p:cNvSpPr>
            <a:spLocks noGrp="1"/>
          </p:cNvSpPr>
          <p:nvPr>
            <p:ph type="sldNum" sz="quarter" idx="7"/>
          </p:nvPr>
        </p:nvSpPr>
        <p:spPr/>
        <p:txBody>
          <a:bodyPr/>
          <a:lstStyle/>
          <a:p>
            <a:pPr marL="103685">
              <a:lnSpc>
                <a:spcPts val="1633"/>
              </a:lnSpc>
            </a:pPr>
            <a:fld id="{81D60167-4931-47E6-BA6A-407CBD079E47}" type="slidenum">
              <a:rPr lang="en-AT" spc="-64" smtClean="0"/>
              <a:t>11</a:t>
            </a:fld>
            <a:endParaRPr lang="en-AT" spc="-64" dirty="0"/>
          </a:p>
        </p:txBody>
      </p:sp>
      <p:graphicFrame>
        <p:nvGraphicFramePr>
          <p:cNvPr id="6" name="Table 5">
            <a:extLst>
              <a:ext uri="{FF2B5EF4-FFF2-40B4-BE49-F238E27FC236}">
                <a16:creationId xmlns:a16="http://schemas.microsoft.com/office/drawing/2014/main" id="{658B250A-0BF0-D1E9-61AB-DFF411B99FC3}"/>
              </a:ext>
            </a:extLst>
          </p:cNvPr>
          <p:cNvGraphicFramePr>
            <a:graphicFrameLocks noGrp="1"/>
          </p:cNvGraphicFramePr>
          <p:nvPr>
            <p:extLst>
              <p:ext uri="{D42A27DB-BD31-4B8C-83A1-F6EECF244321}">
                <p14:modId xmlns:p14="http://schemas.microsoft.com/office/powerpoint/2010/main" val="2400110844"/>
              </p:ext>
            </p:extLst>
          </p:nvPr>
        </p:nvGraphicFramePr>
        <p:xfrm>
          <a:off x="2032000" y="2000468"/>
          <a:ext cx="8128000" cy="3134360"/>
        </p:xfrm>
        <a:graphic>
          <a:graphicData uri="http://schemas.openxmlformats.org/drawingml/2006/table">
            <a:tbl>
              <a:tblPr firstRow="1" bandRow="1">
                <a:tableStyleId>{EEE7283C-3CF3-47DC-8721-378D4A62B228}</a:tableStyleId>
              </a:tblPr>
              <a:tblGrid>
                <a:gridCol w="4064000">
                  <a:extLst>
                    <a:ext uri="{9D8B030D-6E8A-4147-A177-3AD203B41FA5}">
                      <a16:colId xmlns:a16="http://schemas.microsoft.com/office/drawing/2014/main" val="2533912153"/>
                    </a:ext>
                  </a:extLst>
                </a:gridCol>
                <a:gridCol w="4064000">
                  <a:extLst>
                    <a:ext uri="{9D8B030D-6E8A-4147-A177-3AD203B41FA5}">
                      <a16:colId xmlns:a16="http://schemas.microsoft.com/office/drawing/2014/main" val="3990520444"/>
                    </a:ext>
                  </a:extLst>
                </a:gridCol>
              </a:tblGrid>
              <a:tr h="370840">
                <a:tc>
                  <a:txBody>
                    <a:bodyPr/>
                    <a:lstStyle/>
                    <a:p>
                      <a:r>
                        <a:rPr lang="en-US" dirty="0"/>
                        <a:t>Indicateur</a:t>
                      </a:r>
                    </a:p>
                  </a:txBody>
                  <a:tcPr/>
                </a:tc>
                <a:tc>
                  <a:txBody>
                    <a:bodyPr/>
                    <a:lstStyle/>
                    <a:p>
                      <a:r>
                        <a:rPr lang="en-US" dirty="0"/>
                        <a:t>Pourquoi est-ce important ?</a:t>
                      </a:r>
                    </a:p>
                  </a:txBody>
                  <a:tcPr/>
                </a:tc>
                <a:extLst>
                  <a:ext uri="{0D108BD9-81ED-4DB2-BD59-A6C34878D82A}">
                    <a16:rowId xmlns:a16="http://schemas.microsoft.com/office/drawing/2014/main" val="749910370"/>
                  </a:ext>
                </a:extLst>
              </a:tr>
              <a:tr h="370840">
                <a:tc>
                  <a:txBody>
                    <a:bodyPr/>
                    <a:lstStyle/>
                    <a:p>
                      <a:r>
                        <a:rPr lang="en-US" sz="1800" b="0" i="0" dirty="0">
                          <a:solidFill>
                            <a:srgbClr val="000000"/>
                          </a:solidFill>
                          <a:effectLst/>
                          <a:latin typeface="+mn-lt"/>
                          <a:ea typeface="+mn-ea"/>
                          <a:cs typeface="+mn-cs"/>
                        </a:rPr>
                        <a:t>Durée moyenne du trajet porte-à-porte</a:t>
                      </a:r>
                      <a:endParaRPr lang="en-US" dirty="0"/>
                    </a:p>
                  </a:txBody>
                  <a:tcPr/>
                </a:tc>
                <a:tc>
                  <a:txBody>
                    <a:bodyPr/>
                    <a:lstStyle/>
                    <a:p>
                      <a:r>
                        <a:rPr lang="en-US" sz="1800" b="0" i="0" dirty="0">
                          <a:solidFill>
                            <a:srgbClr val="000000"/>
                          </a:solidFill>
                          <a:effectLst/>
                          <a:latin typeface="+mn-lt"/>
                          <a:ea typeface="+mn-ea"/>
                          <a:cs typeface="+mn-cs"/>
                        </a:rPr>
                        <a:t>Mesure l'accessibilité dans le monde réel</a:t>
                      </a:r>
                      <a:endParaRPr lang="en-US" dirty="0"/>
                    </a:p>
                  </a:txBody>
                  <a:tcPr/>
                </a:tc>
                <a:extLst>
                  <a:ext uri="{0D108BD9-81ED-4DB2-BD59-A6C34878D82A}">
                    <a16:rowId xmlns:a16="http://schemas.microsoft.com/office/drawing/2014/main" val="3563576519"/>
                  </a:ext>
                </a:extLst>
              </a:tr>
              <a:tr h="370840">
                <a:tc>
                  <a:txBody>
                    <a:bodyPr/>
                    <a:lstStyle/>
                    <a:p>
                      <a:r>
                        <a:rPr lang="en-US" sz="1800" b="0" i="0" dirty="0">
                          <a:solidFill>
                            <a:srgbClr val="000000"/>
                          </a:solidFill>
                          <a:effectLst/>
                          <a:latin typeface="+mn-lt"/>
                          <a:ea typeface="+mn-ea"/>
                          <a:cs typeface="+mn-cs"/>
                        </a:rPr>
                        <a:t>Répartition modale</a:t>
                      </a:r>
                      <a:endParaRPr lang="en-US" dirty="0"/>
                    </a:p>
                  </a:txBody>
                  <a:tcPr/>
                </a:tc>
                <a:tc>
                  <a:txBody>
                    <a:bodyPr/>
                    <a:lstStyle/>
                    <a:p>
                      <a:r>
                        <a:rPr lang="en-US" sz="1800" b="0" i="0" dirty="0">
                          <a:solidFill>
                            <a:srgbClr val="000000"/>
                          </a:solidFill>
                          <a:effectLst/>
                          <a:latin typeface="+mn-lt"/>
                          <a:ea typeface="+mn-ea"/>
                          <a:cs typeface="+mn-cs"/>
                        </a:rPr>
                        <a:t>Indique les préférences des utilisateurs</a:t>
                      </a:r>
                      <a:endParaRPr lang="en-US" dirty="0"/>
                    </a:p>
                  </a:txBody>
                  <a:tcPr/>
                </a:tc>
                <a:extLst>
                  <a:ext uri="{0D108BD9-81ED-4DB2-BD59-A6C34878D82A}">
                    <a16:rowId xmlns:a16="http://schemas.microsoft.com/office/drawing/2014/main" val="518337999"/>
                  </a:ext>
                </a:extLst>
              </a:tr>
              <a:tr h="370840">
                <a:tc>
                  <a:txBody>
                    <a:bodyPr/>
                    <a:lstStyle/>
                    <a:p>
                      <a:r>
                        <a:rPr lang="en-US" sz="1800" b="0" i="0" dirty="0">
                          <a:solidFill>
                            <a:srgbClr val="000000"/>
                          </a:solidFill>
                          <a:effectLst/>
                          <a:latin typeface="+mn-lt"/>
                          <a:ea typeface="+mn-ea"/>
                          <a:cs typeface="+mn-cs"/>
                        </a:rPr>
                        <a:t>Kilométrage parcouru en voiture par habitant et places de stationnement</a:t>
                      </a:r>
                      <a:endParaRPr lang="en-US" dirty="0"/>
                    </a:p>
                  </a:txBody>
                  <a:tcPr/>
                </a:tc>
                <a:tc>
                  <a:txBody>
                    <a:bodyPr/>
                    <a:lstStyle/>
                    <a:p>
                      <a:r>
                        <a:rPr lang="en-US" sz="1800" b="0" i="0" dirty="0">
                          <a:solidFill>
                            <a:srgbClr val="000000"/>
                          </a:solidFill>
                          <a:effectLst/>
                          <a:latin typeface="+mn-lt"/>
                          <a:ea typeface="+mn-ea"/>
                          <a:cs typeface="+mn-cs"/>
                        </a:rPr>
                        <a:t>Reflète la dépendance à la voiture</a:t>
                      </a:r>
                      <a:endParaRPr lang="en-US" dirty="0"/>
                    </a:p>
                  </a:txBody>
                  <a:tcPr/>
                </a:tc>
                <a:extLst>
                  <a:ext uri="{0D108BD9-81ED-4DB2-BD59-A6C34878D82A}">
                    <a16:rowId xmlns:a16="http://schemas.microsoft.com/office/drawing/2014/main" val="3619776852"/>
                  </a:ext>
                </a:extLst>
              </a:tr>
              <a:tr h="370840">
                <a:tc>
                  <a:txBody>
                    <a:bodyPr/>
                    <a:lstStyle/>
                    <a:p>
                      <a:r>
                        <a:rPr lang="en-US" sz="1800" b="0" i="0" dirty="0">
                          <a:solidFill>
                            <a:srgbClr val="000000"/>
                          </a:solidFill>
                          <a:effectLst/>
                          <a:latin typeface="+mn-lt"/>
                          <a:ea typeface="+mn-ea"/>
                          <a:cs typeface="+mn-cs"/>
                        </a:rPr>
                        <a:t>Émissions (GES, bruit, air)</a:t>
                      </a:r>
                      <a:endParaRPr lang="en-US" dirty="0"/>
                    </a:p>
                  </a:txBody>
                  <a:tcPr/>
                </a:tc>
                <a:tc>
                  <a:txBody>
                    <a:bodyPr/>
                    <a:lstStyle/>
                    <a:p>
                      <a:r>
                        <a:rPr lang="en-US" sz="1800" b="0" i="0" dirty="0">
                          <a:solidFill>
                            <a:srgbClr val="000000"/>
                          </a:solidFill>
                          <a:effectLst/>
                          <a:latin typeface="+mn-lt"/>
                          <a:ea typeface="+mn-ea"/>
                          <a:cs typeface="+mn-cs"/>
                        </a:rPr>
                        <a:t>Santé publique et impact climatique</a:t>
                      </a:r>
                      <a:endParaRPr lang="en-US" dirty="0"/>
                    </a:p>
                  </a:txBody>
                  <a:tcPr/>
                </a:tc>
                <a:extLst>
                  <a:ext uri="{0D108BD9-81ED-4DB2-BD59-A6C34878D82A}">
                    <a16:rowId xmlns:a16="http://schemas.microsoft.com/office/drawing/2014/main" val="3538898926"/>
                  </a:ext>
                </a:extLst>
              </a:tr>
              <a:tr h="370840">
                <a:tc>
                  <a:txBody>
                    <a:bodyPr/>
                    <a:lstStyle/>
                    <a:p>
                      <a:r>
                        <a:rPr lang="en-US" sz="1800" b="0" i="0" dirty="0">
                          <a:solidFill>
                            <a:srgbClr val="000000"/>
                          </a:solidFill>
                          <a:effectLst/>
                          <a:latin typeface="+mn-lt"/>
                          <a:ea typeface="+mn-ea"/>
                          <a:cs typeface="+mn-cs"/>
                        </a:rPr>
                        <a:t>Taux d'accidents de la route</a:t>
                      </a:r>
                      <a:endParaRPr lang="en-US" dirty="0"/>
                    </a:p>
                  </a:txBody>
                  <a:tcPr/>
                </a:tc>
                <a:tc>
                  <a:txBody>
                    <a:bodyPr/>
                    <a:lstStyle/>
                    <a:p>
                      <a:r>
                        <a:rPr lang="en-US" sz="1800" b="0" i="0" dirty="0">
                          <a:solidFill>
                            <a:srgbClr val="000000"/>
                          </a:solidFill>
                          <a:effectLst/>
                          <a:latin typeface="+mn-lt"/>
                          <a:ea typeface="+mn-ea"/>
                          <a:cs typeface="+mn-cs"/>
                        </a:rPr>
                        <a:t>Référence en matière de sécurité</a:t>
                      </a:r>
                      <a:endParaRPr lang="en-US" dirty="0"/>
                    </a:p>
                  </a:txBody>
                  <a:tcPr/>
                </a:tc>
                <a:extLst>
                  <a:ext uri="{0D108BD9-81ED-4DB2-BD59-A6C34878D82A}">
                    <a16:rowId xmlns:a16="http://schemas.microsoft.com/office/drawing/2014/main" val="2208968148"/>
                  </a:ext>
                </a:extLst>
              </a:tr>
              <a:tr h="370840">
                <a:tc>
                  <a:txBody>
                    <a:bodyPr/>
                    <a:lstStyle/>
                    <a:p>
                      <a:r>
                        <a:rPr lang="en-US" sz="1800" b="0" i="0" dirty="0">
                          <a:solidFill>
                            <a:srgbClr val="000000"/>
                          </a:solidFill>
                          <a:effectLst/>
                          <a:latin typeface="+mn-lt"/>
                          <a:ea typeface="+mn-ea"/>
                          <a:cs typeface="+mn-cs"/>
                        </a:rPr>
                        <a:t>Pourcentage à proximité des transports publics fréquents</a:t>
                      </a:r>
                      <a:endParaRPr lang="en-US" dirty="0"/>
                    </a:p>
                  </a:txBody>
                  <a:tcPr/>
                </a:tc>
                <a:tc>
                  <a:txBody>
                    <a:bodyPr/>
                    <a:lstStyle/>
                    <a:p>
                      <a:r>
                        <a:rPr lang="en-US" sz="1800" b="0" i="0" dirty="0">
                          <a:solidFill>
                            <a:srgbClr val="000000"/>
                          </a:solidFill>
                          <a:effectLst/>
                          <a:latin typeface="+mn-lt"/>
                          <a:ea typeface="+mn-ea"/>
                          <a:cs typeface="+mn-cs"/>
                        </a:rPr>
                        <a:t>Équité et indicateur de qualité du service</a:t>
                      </a:r>
                      <a:endParaRPr lang="en-US" dirty="0"/>
                    </a:p>
                  </a:txBody>
                  <a:tcPr/>
                </a:tc>
                <a:extLst>
                  <a:ext uri="{0D108BD9-81ED-4DB2-BD59-A6C34878D82A}">
                    <a16:rowId xmlns:a16="http://schemas.microsoft.com/office/drawing/2014/main" val="3613355224"/>
                  </a:ext>
                </a:extLst>
              </a:tr>
            </a:tbl>
          </a:graphicData>
        </a:graphic>
      </p:graphicFrame>
      <p:sp>
        <p:nvSpPr>
          <p:cNvPr id="3" name="object 6">
            <a:extLst>
              <a:ext uri="{FF2B5EF4-FFF2-40B4-BE49-F238E27FC236}">
                <a16:creationId xmlns:a16="http://schemas.microsoft.com/office/drawing/2014/main" id="{3C9C151E-5519-E142-90E0-C0115C08D8F9}"/>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E1AD27CC-E975-0E59-3A02-1D3BABA3EAD9}"/>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494EFFFC-0A97-274F-2781-B528FCA5FA23}"/>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1.6. Mesurer la mobilité urbaine – Indicateurs clés de performance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691473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DCCE3-90D4-7EEE-618A-4E9B6D13D45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3AA448-D99F-450B-2CA6-07845977F43E}"/>
              </a:ext>
            </a:extLst>
          </p:cNvPr>
          <p:cNvSpPr txBox="1">
            <a:spLocks noGrp="1"/>
          </p:cNvSpPr>
          <p:nvPr>
            <p:ph type="title"/>
          </p:nvPr>
        </p:nvSpPr>
        <p:spPr>
          <a:xfrm>
            <a:off x="726281" y="432621"/>
            <a:ext cx="59412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4" name="object 3">
            <a:extLst>
              <a:ext uri="{FF2B5EF4-FFF2-40B4-BE49-F238E27FC236}">
                <a16:creationId xmlns:a16="http://schemas.microsoft.com/office/drawing/2014/main" id="{A50AB47F-8078-B410-0EAF-5DFE5CF5A348}"/>
              </a:ext>
            </a:extLst>
          </p:cNvPr>
          <p:cNvSpPr txBox="1"/>
          <p:nvPr/>
        </p:nvSpPr>
        <p:spPr>
          <a:xfrm>
            <a:off x="733424" y="1279158"/>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Principaux obstacles au progrès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689E085A-09BE-E62F-A22B-A28DF0D3EFBD}"/>
              </a:ext>
            </a:extLst>
          </p:cNvPr>
          <p:cNvSpPr txBox="1"/>
          <p:nvPr/>
        </p:nvSpPr>
        <p:spPr>
          <a:xfrm>
            <a:off x="927977" y="1739798"/>
            <a:ext cx="10725152"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Compartimentage institutionnel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fragmentation entre les transports, l'aménagement du territoire et l'énergie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Infrastructures automobiles existantes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coûteuses à moderniser, culturellement ancrées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Déficits de financement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plans à long terme vs mandats politiques courts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Friction des données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lois sur la confidentialité, faible interopérabilité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Défis en matière d'équité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gentrification, déserts de mobilité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Segoe UI Emoji" panose="020B0502040204020203" pitchFamily="34" charset="0"/>
              </a:rPr>
              <a:t>Discours publics :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réaction hostile à la « guerre contre les voitures »</a:t>
            </a:r>
          </a:p>
        </p:txBody>
      </p:sp>
      <p:sp>
        <p:nvSpPr>
          <p:cNvPr id="3" name="Slide Number Placeholder 2">
            <a:extLst>
              <a:ext uri="{FF2B5EF4-FFF2-40B4-BE49-F238E27FC236}">
                <a16:creationId xmlns:a16="http://schemas.microsoft.com/office/drawing/2014/main" id="{3871875D-C1BB-6CAF-459A-D51BC4A68E9E}"/>
              </a:ext>
            </a:extLst>
          </p:cNvPr>
          <p:cNvSpPr>
            <a:spLocks noGrp="1"/>
          </p:cNvSpPr>
          <p:nvPr>
            <p:ph type="sldNum" sz="quarter" idx="7"/>
          </p:nvPr>
        </p:nvSpPr>
        <p:spPr/>
        <p:txBody>
          <a:bodyPr/>
          <a:lstStyle/>
          <a:p>
            <a:pPr marL="103685">
              <a:lnSpc>
                <a:spcPts val="1633"/>
              </a:lnSpc>
            </a:pPr>
            <a:fld id="{81D60167-4931-47E6-BA6A-407CBD079E47}" type="slidenum">
              <a:rPr lang="en-AT" spc="-64" smtClean="0"/>
              <a:t>12</a:t>
            </a:fld>
            <a:endParaRPr lang="en-AT" spc="-64" dirty="0"/>
          </a:p>
        </p:txBody>
      </p:sp>
      <p:pic>
        <p:nvPicPr>
          <p:cNvPr id="4106" name="Picture 10">
            <a:extLst>
              <a:ext uri="{FF2B5EF4-FFF2-40B4-BE49-F238E27FC236}">
                <a16:creationId xmlns:a16="http://schemas.microsoft.com/office/drawing/2014/main" id="{84185BFE-9BB1-9AF6-DC6E-EF06514F47E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061" t="13950" r="2500" b="20238"/>
          <a:stretch/>
        </p:blipFill>
        <p:spPr bwMode="auto">
          <a:xfrm>
            <a:off x="2071601" y="4697105"/>
            <a:ext cx="8632930" cy="1677383"/>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6">
            <a:extLst>
              <a:ext uri="{FF2B5EF4-FFF2-40B4-BE49-F238E27FC236}">
                <a16:creationId xmlns:a16="http://schemas.microsoft.com/office/drawing/2014/main" id="{8805E259-A3D6-D1A2-891E-EEB4323F58A4}"/>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50E0DD2C-44A6-4304-C3D9-790318A0A08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FB6D01E5-3968-609D-63B2-0D5994740BF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1.7. Quels sont les obstacles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888693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D4580E-0C25-2B95-1108-192F14D39591}"/>
            </a:ext>
          </a:extLst>
        </p:cNvPr>
        <p:cNvGrpSpPr/>
        <p:nvPr/>
      </p:nvGrpSpPr>
      <p:grpSpPr>
        <a:xfrm>
          <a:off x="0" y="0"/>
          <a:ext cx="0" cy="0"/>
          <a:chOff x="0" y="0"/>
          <a:chExt cx="0" cy="0"/>
        </a:xfrm>
      </p:grpSpPr>
      <p:pic>
        <p:nvPicPr>
          <p:cNvPr id="7" name="Picture 6" descr="A diagram of a road safety system&#10;&#10;AI-generated content may be incorrect.">
            <a:extLst>
              <a:ext uri="{FF2B5EF4-FFF2-40B4-BE49-F238E27FC236}">
                <a16:creationId xmlns:a16="http://schemas.microsoft.com/office/drawing/2014/main" id="{846C81A3-9D89-1A4E-F1AA-C523B68443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11986" y="4165395"/>
            <a:ext cx="5980014" cy="2152481"/>
          </a:xfrm>
          <a:prstGeom prst="rect">
            <a:avLst/>
          </a:prstGeom>
        </p:spPr>
      </p:pic>
      <p:sp>
        <p:nvSpPr>
          <p:cNvPr id="2" name="object 2">
            <a:extLst>
              <a:ext uri="{FF2B5EF4-FFF2-40B4-BE49-F238E27FC236}">
                <a16:creationId xmlns:a16="http://schemas.microsoft.com/office/drawing/2014/main" id="{56E3C0EC-4225-9E86-743C-E44070F28D77}"/>
              </a:ext>
            </a:extLst>
          </p:cNvPr>
          <p:cNvSpPr txBox="1">
            <a:spLocks noGrp="1"/>
          </p:cNvSpPr>
          <p:nvPr>
            <p:ph type="title"/>
          </p:nvPr>
        </p:nvSpPr>
        <p:spPr>
          <a:xfrm>
            <a:off x="726281" y="432621"/>
            <a:ext cx="61444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4" name="object 3">
            <a:extLst>
              <a:ext uri="{FF2B5EF4-FFF2-40B4-BE49-F238E27FC236}">
                <a16:creationId xmlns:a16="http://schemas.microsoft.com/office/drawing/2014/main" id="{41D4632F-A293-245A-BDC9-6AB96E6554AE}"/>
              </a:ext>
            </a:extLst>
          </p:cNvPr>
          <p:cNvSpPr txBox="1"/>
          <p:nvPr/>
        </p:nvSpPr>
        <p:spPr>
          <a:xfrm>
            <a:off x="726281" y="1777120"/>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2000" b="1" kern="100" dirty="0">
                <a:effectLst/>
                <a:latin typeface="Aptos" panose="020B0004020202020204" pitchFamily="34" charset="0"/>
                <a:ea typeface="Aptos" panose="020B0004020202020204" pitchFamily="34" charset="0"/>
                <a:cs typeface="Segoe UI Emoji" panose="020B0502040204020203" pitchFamily="34" charset="0"/>
              </a:rPr>
              <a:t>Le rôle central des transports :</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3EE8DC0C-8F59-A380-C442-1CC77CA3C276}"/>
              </a:ext>
            </a:extLst>
          </p:cNvPr>
          <p:cNvSpPr txBox="1"/>
          <p:nvPr/>
        </p:nvSpPr>
        <p:spPr>
          <a:xfrm>
            <a:off x="920833" y="2237760"/>
            <a:ext cx="10733191"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Fournit des données en temps réel aux secteurs de l'énergie, de la santé, des urgences et du commerce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Les réseaux basés sur des API permettent une utilisation adaptative du trafic et de l'espace routier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L'IoT transforme les routes en système nerveux de la ville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Les normes ouvertes (GTFS-RT, TN-ITS) favorisent l'innovation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La gouvernance doit trouver un équilibre entre </a:t>
            </a: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l'efficacité</a:t>
            </a:r>
            <a:endParaRPr lang="en-AT" sz="1800" kern="100" dirty="0">
              <a:effectLst/>
              <a:latin typeface="Aptos" panose="020B0004020202020204" pitchFamily="34" charset="0"/>
              <a:ea typeface="Aptos" panose="020B0004020202020204" pitchFamily="34" charset="0"/>
              <a:cs typeface="Segoe UI Emoji" panose="020B0502040204020203" pitchFamily="34" charset="0"/>
            </a:endParaRPr>
          </a:p>
          <a:p>
            <a:pPr marR="0" lvl="0">
              <a:lnSpc>
                <a:spcPct val="100000"/>
              </a:lnSpc>
              <a:spcBef>
                <a:spcPts val="600"/>
              </a:spcBef>
              <a:spcAft>
                <a:spcPts val="800"/>
              </a:spcAft>
              <a:buSzPts val="1000"/>
              <a:tabLst>
                <a:tab pos="457200" algn="l"/>
              </a:tabLst>
            </a:pP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technologique</a:t>
            </a:r>
            <a:r>
              <a:rPr lang="en-US" sz="1800" kern="100" dirty="0">
                <a:effectLst/>
                <a:latin typeface="Aptos" panose="020B0004020202020204" pitchFamily="34" charset="0"/>
                <a:ea typeface="Aptos" panose="020B0004020202020204" pitchFamily="34" charset="0"/>
                <a:cs typeface="Segoe UI Emoji" panose="020B0502040204020203" pitchFamily="34" charset="0"/>
              </a:rPr>
              <a:t> </a:t>
            </a:r>
            <a:r>
              <a:rPr lang="en-AT" sz="1800" kern="100" dirty="0">
                <a:latin typeface="Aptos" panose="020B0004020202020204" pitchFamily="34" charset="0"/>
                <a:ea typeface="Aptos" panose="020B0004020202020204" pitchFamily="34" charset="0"/>
                <a:cs typeface="Segoe UI Emoji" panose="020B0502040204020203" pitchFamily="34" charset="0"/>
              </a:rPr>
              <a:t> </a:t>
            </a:r>
            <a:r>
              <a:rPr lang="en-US" sz="1800" kern="100" dirty="0">
                <a:effectLst/>
                <a:latin typeface="Aptos" panose="020B0004020202020204" pitchFamily="34" charset="0"/>
                <a:ea typeface="Aptos" panose="020B0004020202020204" pitchFamily="34" charset="0"/>
                <a:cs typeface="Segoe UI Emoji" panose="020B0502040204020203" pitchFamily="34" charset="0"/>
              </a:rPr>
              <a:t>et la confiance du public</a:t>
            </a:r>
          </a:p>
        </p:txBody>
      </p:sp>
      <p:sp>
        <p:nvSpPr>
          <p:cNvPr id="3" name="Slide Number Placeholder 2">
            <a:extLst>
              <a:ext uri="{FF2B5EF4-FFF2-40B4-BE49-F238E27FC236}">
                <a16:creationId xmlns:a16="http://schemas.microsoft.com/office/drawing/2014/main" id="{675BD6FB-5B35-2ADB-5CAA-481AA5EB7C80}"/>
              </a:ext>
            </a:extLst>
          </p:cNvPr>
          <p:cNvSpPr>
            <a:spLocks noGrp="1"/>
          </p:cNvSpPr>
          <p:nvPr>
            <p:ph type="sldNum" sz="quarter" idx="7"/>
          </p:nvPr>
        </p:nvSpPr>
        <p:spPr/>
        <p:txBody>
          <a:bodyPr/>
          <a:lstStyle/>
          <a:p>
            <a:pPr marL="103685">
              <a:lnSpc>
                <a:spcPts val="1633"/>
              </a:lnSpc>
            </a:pPr>
            <a:fld id="{81D60167-4931-47E6-BA6A-407CBD079E47}" type="slidenum">
              <a:rPr lang="en-AT" spc="-64" smtClean="0"/>
              <a:t>13</a:t>
            </a:fld>
            <a:endParaRPr lang="en-AT" spc="-64" dirty="0"/>
          </a:p>
        </p:txBody>
      </p:sp>
      <p:sp>
        <p:nvSpPr>
          <p:cNvPr id="5" name="object 3">
            <a:extLst>
              <a:ext uri="{FF2B5EF4-FFF2-40B4-BE49-F238E27FC236}">
                <a16:creationId xmlns:a16="http://schemas.microsoft.com/office/drawing/2014/main" id="{440471BC-6680-C3ED-4C61-35AC7DDC6A21}"/>
              </a:ext>
            </a:extLst>
          </p:cNvPr>
          <p:cNvSpPr txBox="1"/>
          <p:nvPr/>
        </p:nvSpPr>
        <p:spPr>
          <a:xfrm>
            <a:off x="726281" y="1356423"/>
            <a:ext cx="10725152" cy="352991"/>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42900" marR="0" indent="-342900">
              <a:lnSpc>
                <a:spcPct val="115000"/>
              </a:lnSpc>
              <a:spcAft>
                <a:spcPts val="800"/>
              </a:spcAft>
              <a:buFont typeface="Arial" panose="020B0604020202020204" pitchFamily="34" charset="0"/>
              <a:buChar char="•"/>
            </a:pPr>
            <a:r>
              <a:rPr lang="en-US" sz="2000" kern="100" dirty="0">
                <a:effectLst/>
                <a:latin typeface="Aptos" panose="020B0004020202020204" pitchFamily="34" charset="0"/>
                <a:ea typeface="Aptos" panose="020B0004020202020204" pitchFamily="34" charset="0"/>
                <a:cs typeface="Segoe UI Emoji" panose="020B0502040204020203" pitchFamily="34" charset="0"/>
              </a:rPr>
              <a:t>Une ville intelligente ne peut être aussi intelligente que son système de mobilité.</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6">
            <a:extLst>
              <a:ext uri="{FF2B5EF4-FFF2-40B4-BE49-F238E27FC236}">
                <a16:creationId xmlns:a16="http://schemas.microsoft.com/office/drawing/2014/main" id="{E4E58E2B-71CC-594A-684D-BABE2AD0516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A9CFC488-0BB7-3F3A-1734-1AF56E13960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A4A61620-2C96-201F-629B-E0203F88641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1.8. Pourquoi les transports sont-ils importants dans les villes intelligentes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540246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06D39-CAA7-7F0D-D44F-1821B99946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A09BBE8-3C61-516C-39EB-E2FFC905221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02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Le rôle des transports dans les villes intelligentes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7D46A8F3-D1FB-FC1D-782C-79C0618EB34B}"/>
              </a:ext>
            </a:extLst>
          </p:cNvPr>
          <p:cNvSpPr>
            <a:spLocks noGrp="1"/>
          </p:cNvSpPr>
          <p:nvPr>
            <p:ph type="sldNum" sz="quarter" idx="7"/>
          </p:nvPr>
        </p:nvSpPr>
        <p:spPr/>
        <p:txBody>
          <a:bodyPr/>
          <a:lstStyle/>
          <a:p>
            <a:pPr marL="103685">
              <a:lnSpc>
                <a:spcPts val="1633"/>
              </a:lnSpc>
            </a:pPr>
            <a:fld id="{81D60167-4931-47E6-BA6A-407CBD079E47}" type="slidenum">
              <a:rPr lang="en-AT" spc="-64" smtClean="0"/>
              <a:t>14</a:t>
            </a:fld>
            <a:endParaRPr lang="en-AT" spc="-64" dirty="0"/>
          </a:p>
        </p:txBody>
      </p:sp>
      <p:sp>
        <p:nvSpPr>
          <p:cNvPr id="4" name="object 6">
            <a:extLst>
              <a:ext uri="{FF2B5EF4-FFF2-40B4-BE49-F238E27FC236}">
                <a16:creationId xmlns:a16="http://schemas.microsoft.com/office/drawing/2014/main" id="{042945FE-9BE5-8D98-5261-500FE8BFF5A2}"/>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2A727109-E89B-4181-7045-2875E13F1E0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336863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D9E84-E32E-FA8D-06D8-5F3EFABC200E}"/>
            </a:ext>
          </a:extLst>
        </p:cNvPr>
        <p:cNvGrpSpPr/>
        <p:nvPr/>
      </p:nvGrpSpPr>
      <p:grpSpPr>
        <a:xfrm>
          <a:off x="0" y="0"/>
          <a:ext cx="0" cy="0"/>
          <a:chOff x="0" y="0"/>
          <a:chExt cx="0" cy="0"/>
        </a:xfrm>
      </p:grpSpPr>
      <p:pic>
        <p:nvPicPr>
          <p:cNvPr id="8" name="Picture 7" descr="A diagram of a city&#10;&#10;AI-generated content may be incorrect.">
            <a:extLst>
              <a:ext uri="{FF2B5EF4-FFF2-40B4-BE49-F238E27FC236}">
                <a16:creationId xmlns:a16="http://schemas.microsoft.com/office/drawing/2014/main" id="{F04329A6-69EE-A63A-E245-B17C84118A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44248" y="4097518"/>
            <a:ext cx="4047752" cy="2292101"/>
          </a:xfrm>
          <a:prstGeom prst="rect">
            <a:avLst/>
          </a:prstGeom>
        </p:spPr>
      </p:pic>
      <p:sp>
        <p:nvSpPr>
          <p:cNvPr id="2" name="object 2">
            <a:extLst>
              <a:ext uri="{FF2B5EF4-FFF2-40B4-BE49-F238E27FC236}">
                <a16:creationId xmlns:a16="http://schemas.microsoft.com/office/drawing/2014/main" id="{9C9662C7-EE62-4027-7215-066F129CA724}"/>
              </a:ext>
            </a:extLst>
          </p:cNvPr>
          <p:cNvSpPr txBox="1">
            <a:spLocks noGrp="1"/>
          </p:cNvSpPr>
          <p:nvPr>
            <p:ph type="title"/>
          </p:nvPr>
        </p:nvSpPr>
        <p:spPr>
          <a:xfrm>
            <a:off x="726282" y="432621"/>
            <a:ext cx="77509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Le rôle des transports dans les villes intelligentes</a:t>
            </a:r>
            <a:endParaRPr lang="en-US" sz="2400" b="1" dirty="0">
              <a:solidFill>
                <a:schemeClr val="bg1"/>
              </a:solidFill>
            </a:endParaRPr>
          </a:p>
        </p:txBody>
      </p:sp>
      <p:sp>
        <p:nvSpPr>
          <p:cNvPr id="4" name="object 3">
            <a:extLst>
              <a:ext uri="{FF2B5EF4-FFF2-40B4-BE49-F238E27FC236}">
                <a16:creationId xmlns:a16="http://schemas.microsoft.com/office/drawing/2014/main" id="{C20F796E-3AE2-C2B8-2E5E-CB37FB0AD062}"/>
              </a:ext>
            </a:extLst>
          </p:cNvPr>
          <p:cNvSpPr txBox="1"/>
          <p:nvPr/>
        </p:nvSpPr>
        <p:spPr>
          <a:xfrm>
            <a:off x="733424" y="1420557"/>
            <a:ext cx="10725151" cy="316763"/>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Qu'est-ce qu'un jumeau numérique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2F5B2EC2-4017-7BE1-BBAF-EB8714259644}"/>
              </a:ext>
            </a:extLst>
          </p:cNvPr>
          <p:cNvSpPr txBox="1"/>
          <p:nvPr/>
        </p:nvSpPr>
        <p:spPr>
          <a:xfrm>
            <a:off x="927977" y="1881197"/>
            <a:ext cx="10530598"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Une réplique numérique en temps réel des systèmes urbains physiques (par exemple, les routes, les transports, la météo).</a:t>
            </a:r>
          </a:p>
        </p:txBody>
      </p:sp>
      <p:sp>
        <p:nvSpPr>
          <p:cNvPr id="3" name="object 3">
            <a:extLst>
              <a:ext uri="{FF2B5EF4-FFF2-40B4-BE49-F238E27FC236}">
                <a16:creationId xmlns:a16="http://schemas.microsoft.com/office/drawing/2014/main" id="{D3236281-FEC9-DA0E-F4AF-1EEAD8106E3C}"/>
              </a:ext>
            </a:extLst>
          </p:cNvPr>
          <p:cNvSpPr txBox="1"/>
          <p:nvPr/>
        </p:nvSpPr>
        <p:spPr>
          <a:xfrm>
            <a:off x="733425" y="2413296"/>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Fonctionnement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5756B123-B6EF-C578-13A2-018EBD271401}"/>
              </a:ext>
            </a:extLst>
          </p:cNvPr>
          <p:cNvSpPr txBox="1"/>
          <p:nvPr/>
        </p:nvSpPr>
        <p:spPr>
          <a:xfrm>
            <a:off x="927976" y="2863936"/>
            <a:ext cx="10933824"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Des capteurs transmettent des données en direct (par exemple, GPS, météo, caméras de circulation) dans un environnement 3D.</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Permet de tester des scénarios hypothétiques pour la planification et les situations d'urgence.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Exemple : le modèle OPTICS du port de Corpus Christi intègre un radar, un système AIS et des données météorologiques.</a:t>
            </a:r>
          </a:p>
        </p:txBody>
      </p:sp>
      <p:sp>
        <p:nvSpPr>
          <p:cNvPr id="7" name="object 3">
            <a:extLst>
              <a:ext uri="{FF2B5EF4-FFF2-40B4-BE49-F238E27FC236}">
                <a16:creationId xmlns:a16="http://schemas.microsoft.com/office/drawing/2014/main" id="{5955A5A3-9E99-AD99-6D1B-9BE76F07480B}"/>
              </a:ext>
            </a:extLst>
          </p:cNvPr>
          <p:cNvSpPr txBox="1"/>
          <p:nvPr/>
        </p:nvSpPr>
        <p:spPr>
          <a:xfrm>
            <a:off x="733425" y="4263074"/>
            <a:ext cx="563757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Avantages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227F7F6E-6043-5F68-63E4-CD5B7DC88301}"/>
              </a:ext>
            </a:extLst>
          </p:cNvPr>
          <p:cNvSpPr txBox="1"/>
          <p:nvPr/>
        </p:nvSpPr>
        <p:spPr>
          <a:xfrm>
            <a:off x="927977" y="4713714"/>
            <a:ext cx="6907923"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Maintenance prédictive, réponse aux incidents, modélisation des émissions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Vue intégrée des systèmes de transport, d'énergie et de logistique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Times New Roman" panose="02020603050405020304" pitchFamily="18" charset="0"/>
              </a:rPr>
              <a:t>Évolutif – des corridors routiers à l'ensemble des régions métropolitaines</a:t>
            </a:r>
          </a:p>
        </p:txBody>
      </p:sp>
      <p:sp>
        <p:nvSpPr>
          <p:cNvPr id="14" name="Slide Number Placeholder 13">
            <a:extLst>
              <a:ext uri="{FF2B5EF4-FFF2-40B4-BE49-F238E27FC236}">
                <a16:creationId xmlns:a16="http://schemas.microsoft.com/office/drawing/2014/main" id="{A98EBB52-BFCA-7313-CC05-14D400A881D5}"/>
              </a:ext>
            </a:extLst>
          </p:cNvPr>
          <p:cNvSpPr>
            <a:spLocks noGrp="1"/>
          </p:cNvSpPr>
          <p:nvPr>
            <p:ph type="sldNum" sz="quarter" idx="7"/>
          </p:nvPr>
        </p:nvSpPr>
        <p:spPr/>
        <p:txBody>
          <a:bodyPr/>
          <a:lstStyle/>
          <a:p>
            <a:pPr marL="103685">
              <a:lnSpc>
                <a:spcPts val="1633"/>
              </a:lnSpc>
            </a:pPr>
            <a:fld id="{81D60167-4931-47E6-BA6A-407CBD079E47}" type="slidenum">
              <a:rPr lang="en-AT" spc="-64" smtClean="0"/>
              <a:t>15</a:t>
            </a:fld>
            <a:endParaRPr lang="en-AT" spc="-64" dirty="0"/>
          </a:p>
        </p:txBody>
      </p:sp>
      <p:sp>
        <p:nvSpPr>
          <p:cNvPr id="6" name="object 6">
            <a:extLst>
              <a:ext uri="{FF2B5EF4-FFF2-40B4-BE49-F238E27FC236}">
                <a16:creationId xmlns:a16="http://schemas.microsoft.com/office/drawing/2014/main" id="{183061C7-75AC-5457-70E0-EAD65378B90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9" name="object 6">
            <a:extLst>
              <a:ext uri="{FF2B5EF4-FFF2-40B4-BE49-F238E27FC236}">
                <a16:creationId xmlns:a16="http://schemas.microsoft.com/office/drawing/2014/main" id="{60A0249D-8C4F-9F7E-2CC1-3DCDC800300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084566BF-0790-BD98-EA5A-10609B10341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2.1.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Jumeaux numériques – Simulation de la mobilité urbaine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12012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20B21B-BBBE-7CAA-AF25-614FC1FA9ED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707A24D-4880-2A9E-39EF-1477CFE517AB}"/>
              </a:ext>
            </a:extLst>
          </p:cNvPr>
          <p:cNvSpPr txBox="1">
            <a:spLocks noGrp="1"/>
          </p:cNvSpPr>
          <p:nvPr>
            <p:ph type="title"/>
          </p:nvPr>
        </p:nvSpPr>
        <p:spPr>
          <a:xfrm>
            <a:off x="726281" y="432621"/>
            <a:ext cx="74842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Le rôle des transports dans les villes intelligentes</a:t>
            </a:r>
            <a:endParaRPr lang="en-US" sz="2400" b="1" dirty="0">
              <a:solidFill>
                <a:schemeClr val="bg1"/>
              </a:solidFill>
            </a:endParaRPr>
          </a:p>
        </p:txBody>
      </p:sp>
      <p:sp>
        <p:nvSpPr>
          <p:cNvPr id="14" name="Slide Number Placeholder 13">
            <a:extLst>
              <a:ext uri="{FF2B5EF4-FFF2-40B4-BE49-F238E27FC236}">
                <a16:creationId xmlns:a16="http://schemas.microsoft.com/office/drawing/2014/main" id="{B1E7D87A-6712-A2E7-CF50-201E80834A22}"/>
              </a:ext>
            </a:extLst>
          </p:cNvPr>
          <p:cNvSpPr>
            <a:spLocks noGrp="1"/>
          </p:cNvSpPr>
          <p:nvPr>
            <p:ph type="sldNum" sz="quarter" idx="7"/>
          </p:nvPr>
        </p:nvSpPr>
        <p:spPr/>
        <p:txBody>
          <a:bodyPr/>
          <a:lstStyle/>
          <a:p>
            <a:pPr marL="103685">
              <a:lnSpc>
                <a:spcPts val="1633"/>
              </a:lnSpc>
            </a:pPr>
            <a:fld id="{81D60167-4931-47E6-BA6A-407CBD079E47}" type="slidenum">
              <a:rPr lang="en-AT" spc="-64" smtClean="0"/>
              <a:t>16</a:t>
            </a:fld>
            <a:endParaRPr lang="en-AT" spc="-64" dirty="0"/>
          </a:p>
        </p:txBody>
      </p:sp>
      <p:sp>
        <p:nvSpPr>
          <p:cNvPr id="4" name="object 3">
            <a:extLst>
              <a:ext uri="{FF2B5EF4-FFF2-40B4-BE49-F238E27FC236}">
                <a16:creationId xmlns:a16="http://schemas.microsoft.com/office/drawing/2014/main" id="{29843749-9DDF-1A83-0001-96047793CED7}"/>
              </a:ext>
            </a:extLst>
          </p:cNvPr>
          <p:cNvSpPr txBox="1"/>
          <p:nvPr/>
        </p:nvSpPr>
        <p:spPr>
          <a:xfrm>
            <a:off x="726281" y="1331891"/>
            <a:ext cx="1053059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Les feux de circulation alimentés par l'IA transforment la manière dont les villes gèrent les intersections, rendant les rues plus réactives, plus efficaces et prêtes pour l'avenir de la mobilité.</a:t>
            </a:r>
          </a:p>
        </p:txBody>
      </p:sp>
      <p:sp>
        <p:nvSpPr>
          <p:cNvPr id="5" name="object 3">
            <a:extLst>
              <a:ext uri="{FF2B5EF4-FFF2-40B4-BE49-F238E27FC236}">
                <a16:creationId xmlns:a16="http://schemas.microsoft.com/office/drawing/2014/main" id="{AB54F81B-1E90-9C5C-AEF6-3B8B0F87C088}"/>
              </a:ext>
            </a:extLst>
          </p:cNvPr>
          <p:cNvSpPr txBox="1"/>
          <p:nvPr/>
        </p:nvSpPr>
        <p:spPr>
          <a:xfrm>
            <a:off x="733425" y="2028005"/>
            <a:ext cx="106413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Fonctionnement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D5FAA65E-37C7-91B7-D546-32D008890E11}"/>
              </a:ext>
            </a:extLst>
          </p:cNvPr>
          <p:cNvSpPr txBox="1"/>
          <p:nvPr/>
        </p:nvSpPr>
        <p:spPr>
          <a:xfrm>
            <a:off x="927976" y="2530991"/>
            <a:ext cx="10863974"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Contrôle adaptatif en temps réel des feux de circulation en fonction des conditions de circulation en direct</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Réduit les embouteillages, la consommation de carburant et les retards</a:t>
            </a:r>
          </a:p>
        </p:txBody>
      </p:sp>
      <p:sp>
        <p:nvSpPr>
          <p:cNvPr id="7" name="object 3">
            <a:extLst>
              <a:ext uri="{FF2B5EF4-FFF2-40B4-BE49-F238E27FC236}">
                <a16:creationId xmlns:a16="http://schemas.microsoft.com/office/drawing/2014/main" id="{0ECCEF95-BB91-86B7-CE3F-0E8E96E07E99}"/>
              </a:ext>
            </a:extLst>
          </p:cNvPr>
          <p:cNvSpPr txBox="1"/>
          <p:nvPr/>
        </p:nvSpPr>
        <p:spPr>
          <a:xfrm>
            <a:off x="733425" y="3384703"/>
            <a:ext cx="106413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Impact mondial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object 3">
            <a:extLst>
              <a:ext uri="{FF2B5EF4-FFF2-40B4-BE49-F238E27FC236}">
                <a16:creationId xmlns:a16="http://schemas.microsoft.com/office/drawing/2014/main" id="{4B3D2933-94A8-30A8-FFF9-AA11A921D251}"/>
              </a:ext>
            </a:extLst>
          </p:cNvPr>
          <p:cNvSpPr txBox="1"/>
          <p:nvPr/>
        </p:nvSpPr>
        <p:spPr>
          <a:xfrm>
            <a:off x="927977" y="3828220"/>
            <a:ext cx="10446756"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Prague 2024 : les systèmes d'IA réduisent les retards dans les couloirs de circulation de 15 à 30 %.</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SCATS : déployé dans plus de 55 000 intersections dans 180 villes</a:t>
            </a:r>
          </a:p>
        </p:txBody>
      </p:sp>
      <p:sp>
        <p:nvSpPr>
          <p:cNvPr id="9" name="object 3">
            <a:extLst>
              <a:ext uri="{FF2B5EF4-FFF2-40B4-BE49-F238E27FC236}">
                <a16:creationId xmlns:a16="http://schemas.microsoft.com/office/drawing/2014/main" id="{F3D46CB7-468B-E582-21D4-5B54250BA170}"/>
              </a:ext>
            </a:extLst>
          </p:cNvPr>
          <p:cNvSpPr txBox="1"/>
          <p:nvPr/>
        </p:nvSpPr>
        <p:spPr>
          <a:xfrm>
            <a:off x="726281" y="4702432"/>
            <a:ext cx="10648452"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Principales caractéristiques :</a:t>
            </a:r>
            <a:endParaRPr lang="en-US" b="1"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0F88947D-0B06-32CF-3B97-F363D7104F43}"/>
              </a:ext>
            </a:extLst>
          </p:cNvPr>
          <p:cNvSpPr txBox="1"/>
          <p:nvPr/>
        </p:nvSpPr>
        <p:spPr>
          <a:xfrm>
            <a:off x="825979" y="5031776"/>
            <a:ext cx="11067967" cy="132966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Priorité dynamique accordée aux bus, aux véhicules d'urgence et aux cyclistes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Utilisation de caméras, de capteurs à boucle et d'algorithmes d'apprentissage automatique</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Retour sur investissement rapide : amortissement en moins de 3 ans grâce aux économies de carburant et de temps réalisées</a:t>
            </a:r>
          </a:p>
        </p:txBody>
      </p:sp>
      <p:sp>
        <p:nvSpPr>
          <p:cNvPr id="3" name="object 6">
            <a:extLst>
              <a:ext uri="{FF2B5EF4-FFF2-40B4-BE49-F238E27FC236}">
                <a16:creationId xmlns:a16="http://schemas.microsoft.com/office/drawing/2014/main" id="{9EFDDC4A-7900-2830-4C1A-E4A356E2920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11" name="object 6">
            <a:extLst>
              <a:ext uri="{FF2B5EF4-FFF2-40B4-BE49-F238E27FC236}">
                <a16:creationId xmlns:a16="http://schemas.microsoft.com/office/drawing/2014/main" id="{F87548CF-8E9D-5ABB-5C30-76FA9D67D78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ECABA6B4-D1EC-2C9A-3067-121E9BB2120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2.2.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Feux de circulation basés sur l'IA</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951473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7054C5-5E0F-09D7-16AD-DECC267DD30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10F3407-8D12-8186-8571-B56B0217052E}"/>
              </a:ext>
            </a:extLst>
          </p:cNvPr>
          <p:cNvSpPr txBox="1">
            <a:spLocks noGrp="1"/>
          </p:cNvSpPr>
          <p:nvPr>
            <p:ph type="title"/>
          </p:nvPr>
        </p:nvSpPr>
        <p:spPr>
          <a:xfrm>
            <a:off x="726281" y="432621"/>
            <a:ext cx="74271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Le rôle des transports dans les villes intelligentes</a:t>
            </a:r>
            <a:endParaRPr lang="en-US" sz="2400" b="1" dirty="0">
              <a:solidFill>
                <a:schemeClr val="bg1"/>
              </a:solidFill>
            </a:endParaRPr>
          </a:p>
        </p:txBody>
      </p:sp>
      <p:sp>
        <p:nvSpPr>
          <p:cNvPr id="10" name="object 3">
            <a:extLst>
              <a:ext uri="{FF2B5EF4-FFF2-40B4-BE49-F238E27FC236}">
                <a16:creationId xmlns:a16="http://schemas.microsoft.com/office/drawing/2014/main" id="{71F612C2-2518-FFB9-F967-BC0102515182}"/>
              </a:ext>
            </a:extLst>
          </p:cNvPr>
          <p:cNvSpPr txBox="1"/>
          <p:nvPr/>
        </p:nvSpPr>
        <p:spPr>
          <a:xfrm>
            <a:off x="726281" y="1507038"/>
            <a:ext cx="10725152"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Une plateforme unique pour les déplacements urbains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Une seule application pour planifier, réserver et payer plusieurs modes de transport</a:t>
            </a:r>
          </a:p>
        </p:txBody>
      </p:sp>
      <p:sp>
        <p:nvSpPr>
          <p:cNvPr id="12" name="object 3">
            <a:extLst>
              <a:ext uri="{FF2B5EF4-FFF2-40B4-BE49-F238E27FC236}">
                <a16:creationId xmlns:a16="http://schemas.microsoft.com/office/drawing/2014/main" id="{0B9BFEBA-0FDD-36DE-6DAB-0709B8C6DBFD}"/>
              </a:ext>
            </a:extLst>
          </p:cNvPr>
          <p:cNvSpPr txBox="1"/>
          <p:nvPr/>
        </p:nvSpPr>
        <p:spPr>
          <a:xfrm>
            <a:off x="726281" y="2219262"/>
            <a:ext cx="10718008"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Composantes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753F0956-A37A-FA33-E83A-F7335BB536FC}"/>
              </a:ext>
            </a:extLst>
          </p:cNvPr>
          <p:cNvSpPr txBox="1"/>
          <p:nvPr/>
        </p:nvSpPr>
        <p:spPr>
          <a:xfrm>
            <a:off x="920833" y="2679901"/>
            <a:ext cx="6367855" cy="950077"/>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Transports publics + vélos en libre-service + taxis + locations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Planification d'itinéraire, programmation, billetterie et paiement unifiés</a:t>
            </a:r>
          </a:p>
        </p:txBody>
      </p:sp>
      <p:sp>
        <p:nvSpPr>
          <p:cNvPr id="14" name="object 3">
            <a:extLst>
              <a:ext uri="{FF2B5EF4-FFF2-40B4-BE49-F238E27FC236}">
                <a16:creationId xmlns:a16="http://schemas.microsoft.com/office/drawing/2014/main" id="{2E279D06-1C9E-8785-2D7F-8C48E3265411}"/>
              </a:ext>
            </a:extLst>
          </p:cNvPr>
          <p:cNvSpPr txBox="1"/>
          <p:nvPr/>
        </p:nvSpPr>
        <p:spPr>
          <a:xfrm>
            <a:off x="568948" y="3665499"/>
            <a:ext cx="636785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Exemples internationaux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E1599732-F46E-41F2-B28B-19E37614C1D7}"/>
              </a:ext>
            </a:extLst>
          </p:cNvPr>
          <p:cNvSpPr txBox="1"/>
          <p:nvPr/>
        </p:nvSpPr>
        <p:spPr>
          <a:xfrm>
            <a:off x="763501" y="4126138"/>
            <a:ext cx="6101719" cy="1227076"/>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Projet « Upstream » à Vienne : ↓ utilisation de la voiture de 21 %, ↑ transports publics de 26 %</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Helsinki : 12 % des utilisateurs </a:t>
            </a:r>
            <a:r>
              <a:rPr lang="en-US" sz="1800" dirty="0" err="1">
                <a:effectLst/>
                <a:latin typeface="Aptos" panose="020B0004020202020204" pitchFamily="34" charset="0"/>
                <a:ea typeface="Aptos" panose="020B0004020202020204" pitchFamily="34" charset="0"/>
                <a:cs typeface="Times New Roman" panose="02020603050405020304" pitchFamily="18" charset="0"/>
              </a:rPr>
              <a:t>du MaaS </a:t>
            </a:r>
            <a:r>
              <a:rPr lang="en-US" sz="1800" dirty="0">
                <a:effectLst/>
                <a:latin typeface="Aptos" panose="020B0004020202020204" pitchFamily="34" charset="0"/>
                <a:ea typeface="Aptos" panose="020B0004020202020204" pitchFamily="34" charset="0"/>
                <a:cs typeface="Times New Roman" panose="02020603050405020304" pitchFamily="18" charset="0"/>
              </a:rPr>
              <a:t>ont renoncé à leur voiture particulière</a:t>
            </a:r>
          </a:p>
        </p:txBody>
      </p:sp>
      <p:sp>
        <p:nvSpPr>
          <p:cNvPr id="20" name="Slide Number Placeholder 19">
            <a:extLst>
              <a:ext uri="{FF2B5EF4-FFF2-40B4-BE49-F238E27FC236}">
                <a16:creationId xmlns:a16="http://schemas.microsoft.com/office/drawing/2014/main" id="{9E76F16D-FBBF-A0AC-82ED-D11CF53968D8}"/>
              </a:ext>
            </a:extLst>
          </p:cNvPr>
          <p:cNvSpPr>
            <a:spLocks noGrp="1"/>
          </p:cNvSpPr>
          <p:nvPr>
            <p:ph type="sldNum" sz="quarter" idx="7"/>
          </p:nvPr>
        </p:nvSpPr>
        <p:spPr/>
        <p:txBody>
          <a:bodyPr/>
          <a:lstStyle/>
          <a:p>
            <a:pPr marL="103685">
              <a:lnSpc>
                <a:spcPts val="1633"/>
              </a:lnSpc>
            </a:pPr>
            <a:fld id="{81D60167-4931-47E6-BA6A-407CBD079E47}" type="slidenum">
              <a:rPr lang="en-AT" spc="-64" smtClean="0"/>
              <a:t>17</a:t>
            </a:fld>
            <a:endParaRPr lang="en-AT" spc="-64" dirty="0"/>
          </a:p>
        </p:txBody>
      </p:sp>
      <p:sp>
        <p:nvSpPr>
          <p:cNvPr id="11" name="object 3">
            <a:extLst>
              <a:ext uri="{FF2B5EF4-FFF2-40B4-BE49-F238E27FC236}">
                <a16:creationId xmlns:a16="http://schemas.microsoft.com/office/drawing/2014/main" id="{3E9D8BE0-2DE0-E846-3504-DC785FA64A43}"/>
              </a:ext>
            </a:extLst>
          </p:cNvPr>
          <p:cNvSpPr txBox="1"/>
          <p:nvPr/>
        </p:nvSpPr>
        <p:spPr>
          <a:xfrm>
            <a:off x="568948" y="5335053"/>
            <a:ext cx="636785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6" name="object 3">
            <a:extLst>
              <a:ext uri="{FF2B5EF4-FFF2-40B4-BE49-F238E27FC236}">
                <a16:creationId xmlns:a16="http://schemas.microsoft.com/office/drawing/2014/main" id="{1FB44C0F-79B2-C387-6F5F-2055CD9E9401}"/>
              </a:ext>
            </a:extLst>
          </p:cNvPr>
          <p:cNvSpPr txBox="1"/>
          <p:nvPr/>
        </p:nvSpPr>
        <p:spPr>
          <a:xfrm>
            <a:off x="1125451" y="5649590"/>
            <a:ext cx="10992646"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Nécessite des API ouvertes, l'intégration des tarifs et la sécurité des données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Modèles économiques : paiement à l'utilisation, abonnements, avantages sociaux</a:t>
            </a:r>
          </a:p>
        </p:txBody>
      </p:sp>
      <p:pic>
        <p:nvPicPr>
          <p:cNvPr id="18" name="Picture 17" descr="A screen shot of a computer&#10;&#10;AI-generated content may be incorrect.">
            <a:extLst>
              <a:ext uri="{FF2B5EF4-FFF2-40B4-BE49-F238E27FC236}">
                <a16:creationId xmlns:a16="http://schemas.microsoft.com/office/drawing/2014/main" id="{430F1DCA-9BB3-8E17-89F0-DD4385B3BB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58241" y="2538590"/>
            <a:ext cx="4983982" cy="2684006"/>
          </a:xfrm>
          <a:prstGeom prst="rect">
            <a:avLst/>
          </a:prstGeom>
        </p:spPr>
      </p:pic>
      <p:sp>
        <p:nvSpPr>
          <p:cNvPr id="3" name="object 6">
            <a:extLst>
              <a:ext uri="{FF2B5EF4-FFF2-40B4-BE49-F238E27FC236}">
                <a16:creationId xmlns:a16="http://schemas.microsoft.com/office/drawing/2014/main" id="{CDD120AF-4580-1256-486F-0826ACAD9EB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B46DEA51-A8C9-5E54-1CE7-BC47D6C4D66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7" name="object 3">
            <a:extLst>
              <a:ext uri="{FF2B5EF4-FFF2-40B4-BE49-F238E27FC236}">
                <a16:creationId xmlns:a16="http://schemas.microsoft.com/office/drawing/2014/main" id="{AAB8B002-02F6-A88D-3305-C3C96C8635AD}"/>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2.3. Mobilité en tant que service (</a:t>
            </a:r>
            <a:r>
              <a:rPr lang="en-US" b="1" dirty="0" err="1">
                <a:solidFill>
                  <a:schemeClr val="tx1"/>
                </a:solidFill>
                <a:latin typeface="Aptos" panose="020B0004020202020204" pitchFamily="34" charset="0"/>
                <a:ea typeface="Aptos" panose="020B0004020202020204" pitchFamily="34" charset="0"/>
                <a:cs typeface="Times New Roman" panose="02020603050405020304" pitchFamily="18" charset="0"/>
              </a:rPr>
              <a:t>MaaS</a:t>
            </a: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713391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1FD73-4648-D7F3-7601-2F146F92FCEF}"/>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1BBA935-9A38-2EBF-562E-FBB8B772B706}"/>
              </a:ext>
            </a:extLst>
          </p:cNvPr>
          <p:cNvSpPr txBox="1">
            <a:spLocks noGrp="1"/>
          </p:cNvSpPr>
          <p:nvPr>
            <p:ph type="title"/>
          </p:nvPr>
        </p:nvSpPr>
        <p:spPr>
          <a:xfrm>
            <a:off x="726282" y="442669"/>
            <a:ext cx="73382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Le rôle des transports dans les villes intelligentes</a:t>
            </a:r>
            <a:endParaRPr lang="en-US" sz="2400" b="1" dirty="0">
              <a:solidFill>
                <a:schemeClr val="bg1"/>
              </a:solidFill>
            </a:endParaRPr>
          </a:p>
        </p:txBody>
      </p:sp>
      <p:sp>
        <p:nvSpPr>
          <p:cNvPr id="4" name="object 3">
            <a:extLst>
              <a:ext uri="{FF2B5EF4-FFF2-40B4-BE49-F238E27FC236}">
                <a16:creationId xmlns:a16="http://schemas.microsoft.com/office/drawing/2014/main" id="{1B26566A-A238-0559-4081-3AEEA4FDFE3D}"/>
              </a:ext>
            </a:extLst>
          </p:cNvPr>
          <p:cNvSpPr txBox="1"/>
          <p:nvPr/>
        </p:nvSpPr>
        <p:spPr>
          <a:xfrm>
            <a:off x="733424" y="1420559"/>
            <a:ext cx="852825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Une énergie propre pour des transports propres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0" name="object 3">
            <a:extLst>
              <a:ext uri="{FF2B5EF4-FFF2-40B4-BE49-F238E27FC236}">
                <a16:creationId xmlns:a16="http://schemas.microsoft.com/office/drawing/2014/main" id="{7D405157-F530-4CF9-8362-3EDEEF1D35C6}"/>
              </a:ext>
            </a:extLst>
          </p:cNvPr>
          <p:cNvSpPr txBox="1"/>
          <p:nvPr/>
        </p:nvSpPr>
        <p:spPr>
          <a:xfrm>
            <a:off x="927976" y="1881198"/>
            <a:ext cx="8254123" cy="67307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Parc mondial de bus électriques : plus de 635 000 en 2023 (AIE)</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Shenzhen : première flotte 100 % électrique au monde – 16 000 bus</a:t>
            </a:r>
          </a:p>
        </p:txBody>
      </p:sp>
      <p:sp>
        <p:nvSpPr>
          <p:cNvPr id="3" name="object 3">
            <a:extLst>
              <a:ext uri="{FF2B5EF4-FFF2-40B4-BE49-F238E27FC236}">
                <a16:creationId xmlns:a16="http://schemas.microsoft.com/office/drawing/2014/main" id="{DE83F4A2-ED2F-AA46-2AC3-417429EA5805}"/>
              </a:ext>
            </a:extLst>
          </p:cNvPr>
          <p:cNvSpPr txBox="1"/>
          <p:nvPr/>
        </p:nvSpPr>
        <p:spPr>
          <a:xfrm>
            <a:off x="726282" y="2620178"/>
            <a:ext cx="852825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Options de recharge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F70C1D40-AF7D-15DA-5440-DF321C90664A}"/>
              </a:ext>
            </a:extLst>
          </p:cNvPr>
          <p:cNvSpPr txBox="1"/>
          <p:nvPr/>
        </p:nvSpPr>
        <p:spPr>
          <a:xfrm>
            <a:off x="927977" y="3066559"/>
            <a:ext cx="10530599" cy="1432261"/>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Recharge au dépôt (pendant la nuit)</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En cours de trajet / par induction</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Remplacement de batterie</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Véhicule-réseau (V2G)</a:t>
            </a:r>
          </a:p>
        </p:txBody>
      </p:sp>
      <p:sp>
        <p:nvSpPr>
          <p:cNvPr id="7" name="object 3">
            <a:extLst>
              <a:ext uri="{FF2B5EF4-FFF2-40B4-BE49-F238E27FC236}">
                <a16:creationId xmlns:a16="http://schemas.microsoft.com/office/drawing/2014/main" id="{99ABE05B-DD55-A113-9B02-7EBC84997BBA}"/>
              </a:ext>
            </a:extLst>
          </p:cNvPr>
          <p:cNvSpPr txBox="1"/>
          <p:nvPr/>
        </p:nvSpPr>
        <p:spPr>
          <a:xfrm>
            <a:off x="726282" y="4608318"/>
            <a:ext cx="72420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Mesures incitatives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A147AC02-8117-1692-4DCA-36953A6AF977}"/>
              </a:ext>
            </a:extLst>
          </p:cNvPr>
          <p:cNvSpPr txBox="1"/>
          <p:nvPr/>
        </p:nvSpPr>
        <p:spPr>
          <a:xfrm>
            <a:off x="920834" y="5068958"/>
            <a:ext cx="6622966" cy="1052670"/>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Obligations zéro émission</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Obligations vertes, subventions TCO</a:t>
            </a:r>
          </a:p>
          <a:p>
            <a:pPr marL="342900" marR="0" lvl="0" indent="-342900">
              <a:lnSpc>
                <a:spcPct val="100000"/>
              </a:lnSpc>
              <a:spcBef>
                <a:spcPts val="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Planification intelligente du réseau pour réduire la charge</a:t>
            </a:r>
          </a:p>
        </p:txBody>
      </p:sp>
      <p:sp>
        <p:nvSpPr>
          <p:cNvPr id="16" name="Slide Number Placeholder 15">
            <a:extLst>
              <a:ext uri="{FF2B5EF4-FFF2-40B4-BE49-F238E27FC236}">
                <a16:creationId xmlns:a16="http://schemas.microsoft.com/office/drawing/2014/main" id="{238C7C16-BA3D-F0B3-34E4-26E2CDBC40E9}"/>
              </a:ext>
            </a:extLst>
          </p:cNvPr>
          <p:cNvSpPr>
            <a:spLocks noGrp="1"/>
          </p:cNvSpPr>
          <p:nvPr>
            <p:ph type="sldNum" sz="quarter" idx="7"/>
          </p:nvPr>
        </p:nvSpPr>
        <p:spPr/>
        <p:txBody>
          <a:bodyPr/>
          <a:lstStyle/>
          <a:p>
            <a:pPr marL="103685">
              <a:lnSpc>
                <a:spcPts val="1633"/>
              </a:lnSpc>
            </a:pPr>
            <a:fld id="{81D60167-4931-47E6-BA6A-407CBD079E47}" type="slidenum">
              <a:rPr lang="en-AT" spc="-64" smtClean="0"/>
              <a:t>18</a:t>
            </a:fld>
            <a:endParaRPr lang="en-AT" spc="-64" dirty="0"/>
          </a:p>
        </p:txBody>
      </p:sp>
      <p:pic>
        <p:nvPicPr>
          <p:cNvPr id="8" name="Picture 7" descr="A blue bus parked in front of a white structure&#10;&#10;AI-generated content may be incorrect.">
            <a:extLst>
              <a:ext uri="{FF2B5EF4-FFF2-40B4-BE49-F238E27FC236}">
                <a16:creationId xmlns:a16="http://schemas.microsoft.com/office/drawing/2014/main" id="{B865EB1F-4020-CFB5-304B-0F28270DDB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169416" y="3782689"/>
            <a:ext cx="3289160" cy="2466870"/>
          </a:xfrm>
          <a:prstGeom prst="rect">
            <a:avLst/>
          </a:prstGeom>
        </p:spPr>
      </p:pic>
      <p:pic>
        <p:nvPicPr>
          <p:cNvPr id="12" name="Picture 11" descr="A green bus parked in a parking lot&#10;&#10;AI-generated content may be incorrect.">
            <a:extLst>
              <a:ext uri="{FF2B5EF4-FFF2-40B4-BE49-F238E27FC236}">
                <a16:creationId xmlns:a16="http://schemas.microsoft.com/office/drawing/2014/main" id="{685D27FE-2512-11F6-3858-44274A570C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53150" y="1142477"/>
            <a:ext cx="1732376" cy="2596710"/>
          </a:xfrm>
          <a:prstGeom prst="rect">
            <a:avLst/>
          </a:prstGeom>
        </p:spPr>
      </p:pic>
      <p:sp>
        <p:nvSpPr>
          <p:cNvPr id="6" name="object 6">
            <a:extLst>
              <a:ext uri="{FF2B5EF4-FFF2-40B4-BE49-F238E27FC236}">
                <a16:creationId xmlns:a16="http://schemas.microsoft.com/office/drawing/2014/main" id="{2435F33C-86F0-1E09-6922-FC10B93657E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11" name="object 6">
            <a:extLst>
              <a:ext uri="{FF2B5EF4-FFF2-40B4-BE49-F238E27FC236}">
                <a16:creationId xmlns:a16="http://schemas.microsoft.com/office/drawing/2014/main" id="{A030185E-2933-DF0B-B347-462B1F986A1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4" name="object 3">
            <a:extLst>
              <a:ext uri="{FF2B5EF4-FFF2-40B4-BE49-F238E27FC236}">
                <a16:creationId xmlns:a16="http://schemas.microsoft.com/office/drawing/2014/main" id="{BAC6EF51-FE40-35D0-DB3F-070BEF9C09DE}"/>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2.4. </a:t>
            </a:r>
            <a:r>
              <a:rPr lang="en-US" b="1" kern="100" dirty="0">
                <a:solidFill>
                  <a:schemeClr val="tx1"/>
                </a:solidFill>
                <a:latin typeface="Aptos" panose="020B0004020202020204" pitchFamily="34" charset="0"/>
                <a:ea typeface="Aptos" panose="020B0004020202020204" pitchFamily="34" charset="0"/>
                <a:cs typeface="Times New Roman" panose="02020603050405020304" pitchFamily="18" charset="0"/>
              </a:rPr>
              <a:t>Électrification et </a:t>
            </a:r>
            <a:r>
              <a:rPr lang="en-US" b="1" kern="100" dirty="0" err="1">
                <a:solidFill>
                  <a:schemeClr val="tx1"/>
                </a:solidFill>
                <a:latin typeface="Aptos" panose="020B0004020202020204" pitchFamily="34" charset="0"/>
                <a:ea typeface="Aptos" panose="020B0004020202020204" pitchFamily="34" charset="0"/>
                <a:cs typeface="Times New Roman" panose="02020603050405020304" pitchFamily="18" charset="0"/>
              </a:rPr>
              <a:t>décarbonisation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183815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01751-85CC-0C90-CE81-C2B27F63A03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8FC69A9F-0CC6-F0A2-6E2B-663AC1220D6B}"/>
              </a:ext>
            </a:extLst>
          </p:cNvPr>
          <p:cNvSpPr txBox="1">
            <a:spLocks noGrp="1"/>
          </p:cNvSpPr>
          <p:nvPr>
            <p:ph type="title"/>
          </p:nvPr>
        </p:nvSpPr>
        <p:spPr>
          <a:xfrm>
            <a:off x="726282" y="432621"/>
            <a:ext cx="75795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2. Le rôle des transports dans les villes intelligentes</a:t>
            </a:r>
            <a:endParaRPr lang="en-US" sz="2400" b="1" dirty="0">
              <a:solidFill>
                <a:schemeClr val="bg1"/>
              </a:solidFill>
            </a:endParaRPr>
          </a:p>
        </p:txBody>
      </p:sp>
      <p:sp>
        <p:nvSpPr>
          <p:cNvPr id="10" name="object 3">
            <a:extLst>
              <a:ext uri="{FF2B5EF4-FFF2-40B4-BE49-F238E27FC236}">
                <a16:creationId xmlns:a16="http://schemas.microsoft.com/office/drawing/2014/main" id="{94C2FCAA-2F43-8A43-223C-7F2E963336DB}"/>
              </a:ext>
            </a:extLst>
          </p:cNvPr>
          <p:cNvSpPr txBox="1"/>
          <p:nvPr/>
        </p:nvSpPr>
        <p:spPr>
          <a:xfrm>
            <a:off x="742643" y="1362886"/>
            <a:ext cx="10725152" cy="750023"/>
          </a:xfrm>
          <a:prstGeom prst="rect">
            <a:avLst/>
          </a:prstGeom>
        </p:spPr>
        <p:txBody>
          <a:bodyPr vert="horz" wrap="square" lIns="0" tIns="16329" rIns="0" bIns="0" rtlCol="0">
            <a:spAutoFit/>
          </a:bodyPr>
          <a:lstStyle/>
          <a:p>
            <a:pPr marL="34290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Rendre la rue aux citoyens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Réorganisation de 9 pâtés de maisons en zones à faible circulation et adaptées aux piétons</a:t>
            </a:r>
          </a:p>
        </p:txBody>
      </p:sp>
      <p:sp>
        <p:nvSpPr>
          <p:cNvPr id="3" name="object 3">
            <a:extLst>
              <a:ext uri="{FF2B5EF4-FFF2-40B4-BE49-F238E27FC236}">
                <a16:creationId xmlns:a16="http://schemas.microsoft.com/office/drawing/2014/main" id="{813E4CC0-35BA-C70F-3992-3C1A3C12650F}"/>
              </a:ext>
            </a:extLst>
          </p:cNvPr>
          <p:cNvSpPr txBox="1"/>
          <p:nvPr/>
        </p:nvSpPr>
        <p:spPr>
          <a:xfrm>
            <a:off x="726282" y="2243769"/>
            <a:ext cx="5176079"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Résultats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40757890-CE8B-82B3-67EE-53D6A56DEA7B}"/>
              </a:ext>
            </a:extLst>
          </p:cNvPr>
          <p:cNvSpPr txBox="1"/>
          <p:nvPr/>
        </p:nvSpPr>
        <p:spPr>
          <a:xfrm>
            <a:off x="920835" y="270440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26 % de trafic routier</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30 % de cyclistes, ↑ 10 % de piétons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 NO₂, ↓ bruit, ↓ effet d'îlot de chaleur</a:t>
            </a:r>
          </a:p>
        </p:txBody>
      </p:sp>
      <p:sp>
        <p:nvSpPr>
          <p:cNvPr id="7" name="object 3">
            <a:extLst>
              <a:ext uri="{FF2B5EF4-FFF2-40B4-BE49-F238E27FC236}">
                <a16:creationId xmlns:a16="http://schemas.microsoft.com/office/drawing/2014/main" id="{07F6F4EE-F074-A901-CB4E-2519128E3123}"/>
              </a:ext>
            </a:extLst>
          </p:cNvPr>
          <p:cNvSpPr txBox="1"/>
          <p:nvPr/>
        </p:nvSpPr>
        <p:spPr>
          <a:xfrm>
            <a:off x="726282" y="4131738"/>
            <a:ext cx="5176079"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Urbanisme tactique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7603D23E-1F46-1A49-5230-C8913BCB55A6}"/>
              </a:ext>
            </a:extLst>
          </p:cNvPr>
          <p:cNvSpPr txBox="1"/>
          <p:nvPr/>
        </p:nvSpPr>
        <p:spPr>
          <a:xfrm>
            <a:off x="920835" y="4592378"/>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Déploiement rapide : jardinières, peinture, bornes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Boucles de rétroaction pour itérer et adapter</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Co-conception communautaire = durabilité politique</a:t>
            </a:r>
          </a:p>
        </p:txBody>
      </p:sp>
      <p:sp>
        <p:nvSpPr>
          <p:cNvPr id="14" name="Slide Number Placeholder 13">
            <a:extLst>
              <a:ext uri="{FF2B5EF4-FFF2-40B4-BE49-F238E27FC236}">
                <a16:creationId xmlns:a16="http://schemas.microsoft.com/office/drawing/2014/main" id="{8FEB587B-4CA1-3526-F961-45F2EC0E0E3B}"/>
              </a:ext>
            </a:extLst>
          </p:cNvPr>
          <p:cNvSpPr>
            <a:spLocks noGrp="1"/>
          </p:cNvSpPr>
          <p:nvPr>
            <p:ph type="sldNum" sz="quarter" idx="7"/>
          </p:nvPr>
        </p:nvSpPr>
        <p:spPr/>
        <p:txBody>
          <a:bodyPr/>
          <a:lstStyle/>
          <a:p>
            <a:pPr marL="103685">
              <a:lnSpc>
                <a:spcPts val="1633"/>
              </a:lnSpc>
            </a:pPr>
            <a:fld id="{81D60167-4931-47E6-BA6A-407CBD079E47}" type="slidenum">
              <a:rPr lang="en-AT" spc="-64" smtClean="0"/>
              <a:t>19</a:t>
            </a:fld>
            <a:endParaRPr lang="en-AT" spc="-64" dirty="0"/>
          </a:p>
        </p:txBody>
      </p:sp>
      <p:pic>
        <p:nvPicPr>
          <p:cNvPr id="8" name="Picture 7" descr="A aerial view of a city&#10;&#10;AI-generated content may be incorrect.">
            <a:extLst>
              <a:ext uri="{FF2B5EF4-FFF2-40B4-BE49-F238E27FC236}">
                <a16:creationId xmlns:a16="http://schemas.microsoft.com/office/drawing/2014/main" id="{CC13628D-8C5D-2018-CC5E-C5366D2715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0875" y="2322311"/>
            <a:ext cx="5191125" cy="3476625"/>
          </a:xfrm>
          <a:prstGeom prst="rect">
            <a:avLst/>
          </a:prstGeom>
        </p:spPr>
      </p:pic>
      <p:sp>
        <p:nvSpPr>
          <p:cNvPr id="4" name="object 6">
            <a:extLst>
              <a:ext uri="{FF2B5EF4-FFF2-40B4-BE49-F238E27FC236}">
                <a16:creationId xmlns:a16="http://schemas.microsoft.com/office/drawing/2014/main" id="{31545CF6-4A0B-5E5D-CE3E-3475A594FFCA}"/>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C764C8B2-7419-8688-E56B-619924B82D4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9" name="object 3">
            <a:extLst>
              <a:ext uri="{FF2B5EF4-FFF2-40B4-BE49-F238E27FC236}">
                <a16:creationId xmlns:a16="http://schemas.microsoft.com/office/drawing/2014/main" id="{58CB0177-78AD-0642-CB22-B2954427BBB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2.5. Les superblocs de Barcelone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86091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326504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27BD3-63B1-EBAC-0D42-BE7F80B5D92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B2142E2-A2B1-4B43-B454-FAB4D4B6910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03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Solutions de mobilité innovantes</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A6902CEA-DC6E-A77D-2A4C-B8157538AB70}"/>
              </a:ext>
            </a:extLst>
          </p:cNvPr>
          <p:cNvSpPr>
            <a:spLocks noGrp="1"/>
          </p:cNvSpPr>
          <p:nvPr>
            <p:ph type="sldNum" sz="quarter" idx="7"/>
          </p:nvPr>
        </p:nvSpPr>
        <p:spPr/>
        <p:txBody>
          <a:bodyPr/>
          <a:lstStyle/>
          <a:p>
            <a:pPr marL="103685">
              <a:lnSpc>
                <a:spcPts val="1633"/>
              </a:lnSpc>
            </a:pPr>
            <a:fld id="{81D60167-4931-47E6-BA6A-407CBD079E47}" type="slidenum">
              <a:rPr lang="en-AT" spc="-64" smtClean="0"/>
              <a:t>20</a:t>
            </a:fld>
            <a:endParaRPr lang="en-AT" spc="-64" dirty="0"/>
          </a:p>
        </p:txBody>
      </p:sp>
      <p:sp>
        <p:nvSpPr>
          <p:cNvPr id="4" name="object 6">
            <a:extLst>
              <a:ext uri="{FF2B5EF4-FFF2-40B4-BE49-F238E27FC236}">
                <a16:creationId xmlns:a16="http://schemas.microsoft.com/office/drawing/2014/main" id="{90C39618-462D-9EFD-2811-A1C4A335916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DCD53796-F9A9-53B5-5239-A644F3FCB81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16723728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6C7D44-5939-5641-EB4A-73CC734DF4A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864712-A2CA-6B97-9082-024B01928240}"/>
              </a:ext>
            </a:extLst>
          </p:cNvPr>
          <p:cNvSpPr txBox="1">
            <a:spLocks noGrp="1"/>
          </p:cNvSpPr>
          <p:nvPr>
            <p:ph type="title"/>
          </p:nvPr>
        </p:nvSpPr>
        <p:spPr>
          <a:xfrm>
            <a:off x="726284" y="432621"/>
            <a:ext cx="4571582"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5" name="object 3">
            <a:extLst>
              <a:ext uri="{FF2B5EF4-FFF2-40B4-BE49-F238E27FC236}">
                <a16:creationId xmlns:a16="http://schemas.microsoft.com/office/drawing/2014/main" id="{71ABE3F3-99A8-047E-7067-4FD5740D9698}"/>
              </a:ext>
            </a:extLst>
          </p:cNvPr>
          <p:cNvSpPr txBox="1"/>
          <p:nvPr/>
        </p:nvSpPr>
        <p:spPr>
          <a:xfrm>
            <a:off x="726283" y="1456252"/>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L'innovation en matière de mobilité urbaine va au-delà de la technologie : elle consiste à transformer la manière dont les personnes et les marchandises se déplacent, dont les décisions sont prises et dont les villes s'adaptent.</a:t>
            </a:r>
          </a:p>
        </p:txBody>
      </p:sp>
      <p:sp>
        <p:nvSpPr>
          <p:cNvPr id="7" name="object 3">
            <a:extLst>
              <a:ext uri="{FF2B5EF4-FFF2-40B4-BE49-F238E27FC236}">
                <a16:creationId xmlns:a16="http://schemas.microsoft.com/office/drawing/2014/main" id="{C86143E6-CC0E-94C0-4E2C-FCE956631DD0}"/>
              </a:ext>
            </a:extLst>
          </p:cNvPr>
          <p:cNvSpPr txBox="1"/>
          <p:nvPr/>
        </p:nvSpPr>
        <p:spPr>
          <a:xfrm>
            <a:off x="726283" y="2264277"/>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kern="100" dirty="0">
                <a:latin typeface="Aptos" panose="020B0004020202020204" pitchFamily="34" charset="0"/>
                <a:ea typeface="Aptos" panose="020B0004020202020204" pitchFamily="34" charset="0"/>
                <a:cs typeface="Times New Roman" panose="02020603050405020304" pitchFamily="18" charset="0"/>
              </a:rPr>
              <a:t>Domaines d'innovation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9" name="object 3">
            <a:extLst>
              <a:ext uri="{FF2B5EF4-FFF2-40B4-BE49-F238E27FC236}">
                <a16:creationId xmlns:a16="http://schemas.microsoft.com/office/drawing/2014/main" id="{B51E9EF4-922E-D4F5-30B2-D663AF1C90CC}"/>
              </a:ext>
            </a:extLst>
          </p:cNvPr>
          <p:cNvSpPr txBox="1"/>
          <p:nvPr/>
        </p:nvSpPr>
        <p:spPr>
          <a:xfrm>
            <a:off x="976585" y="2818579"/>
            <a:ext cx="10257268"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Micromobilité – trottinettes électriques, vélos cargo électriques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Navettes autonomes – campus / premier kilomètre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Mobilité aérienne urbaine – eVTOL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Logistique intelligente – API de bordure de trottoir, drones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Changements politiques – tarification, permis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Couche transversale : IA + plateformes de données sur la mobilité</a:t>
            </a:r>
          </a:p>
        </p:txBody>
      </p:sp>
      <p:sp>
        <p:nvSpPr>
          <p:cNvPr id="12" name="Slide Number Placeholder 11">
            <a:extLst>
              <a:ext uri="{FF2B5EF4-FFF2-40B4-BE49-F238E27FC236}">
                <a16:creationId xmlns:a16="http://schemas.microsoft.com/office/drawing/2014/main" id="{362234E2-8C75-D0F1-2906-85ACB65B6D99}"/>
              </a:ext>
            </a:extLst>
          </p:cNvPr>
          <p:cNvSpPr>
            <a:spLocks noGrp="1"/>
          </p:cNvSpPr>
          <p:nvPr>
            <p:ph type="sldNum" sz="quarter" idx="7"/>
          </p:nvPr>
        </p:nvSpPr>
        <p:spPr/>
        <p:txBody>
          <a:bodyPr/>
          <a:lstStyle/>
          <a:p>
            <a:pPr marL="103685">
              <a:lnSpc>
                <a:spcPts val="1633"/>
              </a:lnSpc>
            </a:pPr>
            <a:fld id="{81D60167-4931-47E6-BA6A-407CBD079E47}" type="slidenum">
              <a:rPr lang="en-AT" spc="-64" smtClean="0"/>
              <a:t>21</a:t>
            </a:fld>
            <a:endParaRPr lang="en-AT" spc="-64" dirty="0"/>
          </a:p>
        </p:txBody>
      </p:sp>
      <p:pic>
        <p:nvPicPr>
          <p:cNvPr id="6" name="Picture 5" descr="A white and black airplane on a runway&#10;&#10;AI-generated content may be incorrect.">
            <a:extLst>
              <a:ext uri="{FF2B5EF4-FFF2-40B4-BE49-F238E27FC236}">
                <a16:creationId xmlns:a16="http://schemas.microsoft.com/office/drawing/2014/main" id="{1F3C5E21-7691-A7BB-1038-200DBBFB6F8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75219" y="2134215"/>
            <a:ext cx="2934459" cy="1831456"/>
          </a:xfrm>
          <a:prstGeom prst="rect">
            <a:avLst/>
          </a:prstGeom>
        </p:spPr>
      </p:pic>
      <p:sp>
        <p:nvSpPr>
          <p:cNvPr id="8" name="TextBox 7">
            <a:extLst>
              <a:ext uri="{FF2B5EF4-FFF2-40B4-BE49-F238E27FC236}">
                <a16:creationId xmlns:a16="http://schemas.microsoft.com/office/drawing/2014/main" id="{B733A269-1212-2B60-36E5-388CB7661A96}"/>
              </a:ext>
            </a:extLst>
          </p:cNvPr>
          <p:cNvSpPr txBox="1"/>
          <p:nvPr/>
        </p:nvSpPr>
        <p:spPr>
          <a:xfrm>
            <a:off x="9620599" y="3927075"/>
            <a:ext cx="1105319" cy="258532"/>
          </a:xfrm>
          <a:prstGeom prst="rect">
            <a:avLst/>
          </a:prstGeom>
          <a:noFill/>
        </p:spPr>
        <p:txBody>
          <a:bodyPr wrap="square" rtlCol="0">
            <a:spAutoFit/>
          </a:bodyPr>
          <a:lstStyle/>
          <a:p>
            <a:r>
              <a:rPr lang="en-US" sz="1200" dirty="0"/>
              <a:t>eVTOL</a:t>
            </a:r>
          </a:p>
        </p:txBody>
      </p:sp>
      <p:pic>
        <p:nvPicPr>
          <p:cNvPr id="14" name="Picture 13" descr="A blue and white bus on a gravel road&#10;&#10;AI-generated content may be incorrect.">
            <a:extLst>
              <a:ext uri="{FF2B5EF4-FFF2-40B4-BE49-F238E27FC236}">
                <a16:creationId xmlns:a16="http://schemas.microsoft.com/office/drawing/2014/main" id="{6DC876D8-DEEA-1DD9-2565-D203E9D56D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4619" y="4125039"/>
            <a:ext cx="2934459" cy="2030660"/>
          </a:xfrm>
          <a:prstGeom prst="rect">
            <a:avLst/>
          </a:prstGeom>
        </p:spPr>
      </p:pic>
      <p:sp>
        <p:nvSpPr>
          <p:cNvPr id="15" name="TextBox 14">
            <a:extLst>
              <a:ext uri="{FF2B5EF4-FFF2-40B4-BE49-F238E27FC236}">
                <a16:creationId xmlns:a16="http://schemas.microsoft.com/office/drawing/2014/main" id="{B029472F-FC1F-F666-34CF-F105C1EF2F6A}"/>
              </a:ext>
            </a:extLst>
          </p:cNvPr>
          <p:cNvSpPr txBox="1"/>
          <p:nvPr/>
        </p:nvSpPr>
        <p:spPr>
          <a:xfrm>
            <a:off x="9447548" y="6121145"/>
            <a:ext cx="2010219" cy="258532"/>
          </a:xfrm>
          <a:prstGeom prst="rect">
            <a:avLst/>
          </a:prstGeom>
          <a:noFill/>
        </p:spPr>
        <p:txBody>
          <a:bodyPr wrap="square" rtlCol="0">
            <a:spAutoFit/>
          </a:bodyPr>
          <a:lstStyle/>
          <a:p>
            <a:r>
              <a:rPr lang="en-US" sz="1200" dirty="0"/>
              <a:t>Navettes autonomes</a:t>
            </a:r>
          </a:p>
        </p:txBody>
      </p:sp>
      <p:sp>
        <p:nvSpPr>
          <p:cNvPr id="3" name="object 6">
            <a:extLst>
              <a:ext uri="{FF2B5EF4-FFF2-40B4-BE49-F238E27FC236}">
                <a16:creationId xmlns:a16="http://schemas.microsoft.com/office/drawing/2014/main" id="{45943332-4821-155E-6C33-8774C6423F9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AFDCED6B-5035-238C-6FFA-667151EC667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1" name="object 3">
            <a:extLst>
              <a:ext uri="{FF2B5EF4-FFF2-40B4-BE49-F238E27FC236}">
                <a16:creationId xmlns:a16="http://schemas.microsoft.com/office/drawing/2014/main" id="{1153B057-2899-9E85-F32E-2D86CDA8A598}"/>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3.1. Qu'est-ce qui constitue une « innovation »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378916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CB70F-D26C-BF6F-1B67-5C079C547CA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FA2BE23-9A44-1D07-E48B-F20A79CFE673}"/>
              </a:ext>
            </a:extLst>
          </p:cNvPr>
          <p:cNvSpPr txBox="1">
            <a:spLocks noGrp="1"/>
          </p:cNvSpPr>
          <p:nvPr>
            <p:ph type="title"/>
          </p:nvPr>
        </p:nvSpPr>
        <p:spPr>
          <a:xfrm>
            <a:off x="726282" y="442669"/>
            <a:ext cx="50649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12" name="Slide Number Placeholder 11">
            <a:extLst>
              <a:ext uri="{FF2B5EF4-FFF2-40B4-BE49-F238E27FC236}">
                <a16:creationId xmlns:a16="http://schemas.microsoft.com/office/drawing/2014/main" id="{575FA08C-ADC8-773D-C724-02201976C38C}"/>
              </a:ext>
            </a:extLst>
          </p:cNvPr>
          <p:cNvSpPr>
            <a:spLocks noGrp="1"/>
          </p:cNvSpPr>
          <p:nvPr>
            <p:ph type="sldNum" sz="quarter" idx="7"/>
          </p:nvPr>
        </p:nvSpPr>
        <p:spPr/>
        <p:txBody>
          <a:bodyPr/>
          <a:lstStyle/>
          <a:p>
            <a:pPr marL="103685">
              <a:lnSpc>
                <a:spcPts val="1633"/>
              </a:lnSpc>
            </a:pPr>
            <a:fld id="{81D60167-4931-47E6-BA6A-407CBD079E47}" type="slidenum">
              <a:rPr lang="en-AT" spc="-64" smtClean="0"/>
              <a:t>22</a:t>
            </a:fld>
            <a:endParaRPr lang="en-AT" spc="-64" dirty="0"/>
          </a:p>
        </p:txBody>
      </p:sp>
      <p:sp>
        <p:nvSpPr>
          <p:cNvPr id="3" name="object 3">
            <a:extLst>
              <a:ext uri="{FF2B5EF4-FFF2-40B4-BE49-F238E27FC236}">
                <a16:creationId xmlns:a16="http://schemas.microsoft.com/office/drawing/2014/main" id="{06718D83-8FFC-D040-80EA-970B55859443}"/>
              </a:ext>
            </a:extLst>
          </p:cNvPr>
          <p:cNvSpPr txBox="1"/>
          <p:nvPr/>
        </p:nvSpPr>
        <p:spPr>
          <a:xfrm>
            <a:off x="726280" y="1400306"/>
            <a:ext cx="10257268"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L'innovation en matière de mobilité urbaine va au-delà de la technologie : elle vise à transformer la manière dont les personnes et les marchandises se déplacent, dont les décisions sont prises et dont les villes s'adaptent.</a:t>
            </a:r>
          </a:p>
        </p:txBody>
      </p:sp>
      <p:sp>
        <p:nvSpPr>
          <p:cNvPr id="4" name="object 3">
            <a:extLst>
              <a:ext uri="{FF2B5EF4-FFF2-40B4-BE49-F238E27FC236}">
                <a16:creationId xmlns:a16="http://schemas.microsoft.com/office/drawing/2014/main" id="{53FE2C66-3A55-7045-0DB3-D5922CA194F3}"/>
              </a:ext>
            </a:extLst>
          </p:cNvPr>
          <p:cNvSpPr txBox="1"/>
          <p:nvPr/>
        </p:nvSpPr>
        <p:spPr>
          <a:xfrm>
            <a:off x="726283" y="2088328"/>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Petits véhicules, grand impact</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3D7FEACB-A022-3DFA-C85C-3FB84597D40B}"/>
              </a:ext>
            </a:extLst>
          </p:cNvPr>
          <p:cNvSpPr txBox="1"/>
          <p:nvPr/>
        </p:nvSpPr>
        <p:spPr>
          <a:xfrm>
            <a:off x="976585" y="2543842"/>
            <a:ext cx="6850004" cy="1298891"/>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Marché évalué à 40 milliards de dollars (2024) → projection de 91 milliards de dollars d'ici 2030</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Idéal pour les trajets courts : &lt; 3 km dans les zones urbaines densément peuplées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Les vélos électriques, les trottinettes électriques et les vélos cargo sont les moteurs de la croissance</a:t>
            </a:r>
          </a:p>
        </p:txBody>
      </p:sp>
      <p:sp>
        <p:nvSpPr>
          <p:cNvPr id="11" name="object 3">
            <a:extLst>
              <a:ext uri="{FF2B5EF4-FFF2-40B4-BE49-F238E27FC236}">
                <a16:creationId xmlns:a16="http://schemas.microsoft.com/office/drawing/2014/main" id="{5AF78FED-BC43-C676-D03E-31EAF9383600}"/>
              </a:ext>
            </a:extLst>
          </p:cNvPr>
          <p:cNvSpPr txBox="1"/>
          <p:nvPr/>
        </p:nvSpPr>
        <p:spPr>
          <a:xfrm>
            <a:off x="726280" y="532618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Durabilité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85BBEC2F-0A27-DBB0-168C-49C51FB2D1BF}"/>
              </a:ext>
            </a:extLst>
          </p:cNvPr>
          <p:cNvSpPr txBox="1"/>
          <p:nvPr/>
        </p:nvSpPr>
        <p:spPr>
          <a:xfrm>
            <a:off x="976584" y="5665724"/>
            <a:ext cx="11056666" cy="54996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Vélos électriques partagés = ~35 g de CO₂/km (contre 210 g pour les voitures)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Caractéristiques techniques : les batteries interchangeables, le géorepérage et les limiteurs de vitesse améliorent la sécurité et l'efficacité</a:t>
            </a:r>
          </a:p>
        </p:txBody>
      </p:sp>
      <p:sp>
        <p:nvSpPr>
          <p:cNvPr id="14" name="object 3">
            <a:extLst>
              <a:ext uri="{FF2B5EF4-FFF2-40B4-BE49-F238E27FC236}">
                <a16:creationId xmlns:a16="http://schemas.microsoft.com/office/drawing/2014/main" id="{174331B8-0872-BB48-F5EA-D69FCDC9F864}"/>
              </a:ext>
            </a:extLst>
          </p:cNvPr>
          <p:cNvSpPr txBox="1"/>
          <p:nvPr/>
        </p:nvSpPr>
        <p:spPr>
          <a:xfrm>
            <a:off x="726283" y="364326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Modèles de revenus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5" name="object 3">
            <a:extLst>
              <a:ext uri="{FF2B5EF4-FFF2-40B4-BE49-F238E27FC236}">
                <a16:creationId xmlns:a16="http://schemas.microsoft.com/office/drawing/2014/main" id="{C11CD06D-0C45-94B4-DA70-33660208DAE4}"/>
              </a:ext>
            </a:extLst>
          </p:cNvPr>
          <p:cNvSpPr txBox="1"/>
          <p:nvPr/>
        </p:nvSpPr>
        <p:spPr>
          <a:xfrm>
            <a:off x="976585" y="4079000"/>
            <a:ext cx="6745015" cy="1206558"/>
          </a:xfrm>
          <a:prstGeom prst="rect">
            <a:avLst/>
          </a:prstGeom>
        </p:spPr>
        <p:txBody>
          <a:bodyPr vert="horz" wrap="square" lIns="0" tIns="16329" rIns="0" bIns="0" rtlCol="0">
            <a:spAutoFit/>
          </a:bodyPr>
          <a:lstStyle/>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Paiement à la minute</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Abonnements mensuels pour les navetteurs</a:t>
            </a:r>
          </a:p>
          <a:p>
            <a:pPr marL="342900" marR="0" lvl="0" indent="-342900">
              <a:lnSpc>
                <a:spcPct val="100000"/>
              </a:lnSpc>
              <a:spcBef>
                <a:spcPts val="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Publicités dans l'application ou offre groupée avec les abonnements aux transports publics</a:t>
            </a:r>
          </a:p>
        </p:txBody>
      </p:sp>
      <p:pic>
        <p:nvPicPr>
          <p:cNvPr id="21" name="Picture 20" descr="A graph of a green graph&#10;&#10;AI-generated content may be incorrect.">
            <a:extLst>
              <a:ext uri="{FF2B5EF4-FFF2-40B4-BE49-F238E27FC236}">
                <a16:creationId xmlns:a16="http://schemas.microsoft.com/office/drawing/2014/main" id="{95E64B29-CFE4-6E75-97B1-8C0BF04F5E20}"/>
              </a:ext>
            </a:extLst>
          </p:cNvPr>
          <p:cNvPicPr>
            <a:picLocks noChangeAspect="1"/>
          </p:cNvPicPr>
          <p:nvPr/>
        </p:nvPicPr>
        <p:blipFill>
          <a:blip r:embed="rId3" cstate="print">
            <a:extLst>
              <a:ext uri="{28A0092B-C50C-407E-A947-70E740481C1C}">
                <a14:useLocalDpi xmlns:a14="http://schemas.microsoft.com/office/drawing/2010/main" val="0"/>
              </a:ext>
            </a:extLst>
          </a:blip>
          <a:srcRect l="1990" t="4884" r="2185" b="4884"/>
          <a:stretch/>
        </p:blipFill>
        <p:spPr>
          <a:xfrm>
            <a:off x="7826589" y="1860828"/>
            <a:ext cx="4365411" cy="4110657"/>
          </a:xfrm>
          <a:prstGeom prst="rect">
            <a:avLst/>
          </a:prstGeom>
        </p:spPr>
      </p:pic>
      <p:sp>
        <p:nvSpPr>
          <p:cNvPr id="5" name="object 6">
            <a:extLst>
              <a:ext uri="{FF2B5EF4-FFF2-40B4-BE49-F238E27FC236}">
                <a16:creationId xmlns:a16="http://schemas.microsoft.com/office/drawing/2014/main" id="{90F6021F-CF23-E1F6-EFE8-2C111D92748C}"/>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75A6E9AE-EBFA-B49D-21A5-4B7FBA2EDAB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D74FC3DF-4207-BDA2-7871-1D969E84790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3.2. L'essor de la micromobilité</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353763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D4B31-0A9E-634B-662D-D9BD053AD36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E6B767D-81E2-5ECC-91FF-21E99FE14FFC}"/>
              </a:ext>
            </a:extLst>
          </p:cNvPr>
          <p:cNvSpPr txBox="1">
            <a:spLocks noGrp="1"/>
          </p:cNvSpPr>
          <p:nvPr>
            <p:ph type="title"/>
          </p:nvPr>
        </p:nvSpPr>
        <p:spPr>
          <a:xfrm>
            <a:off x="726282" y="432621"/>
            <a:ext cx="5052217"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7" name="Slide Number Placeholder 6">
            <a:extLst>
              <a:ext uri="{FF2B5EF4-FFF2-40B4-BE49-F238E27FC236}">
                <a16:creationId xmlns:a16="http://schemas.microsoft.com/office/drawing/2014/main" id="{0FD474C1-DC5C-3B8F-8E9A-281DF1BA6AE7}"/>
              </a:ext>
            </a:extLst>
          </p:cNvPr>
          <p:cNvSpPr>
            <a:spLocks noGrp="1"/>
          </p:cNvSpPr>
          <p:nvPr>
            <p:ph type="sldNum" sz="quarter" idx="7"/>
          </p:nvPr>
        </p:nvSpPr>
        <p:spPr/>
        <p:txBody>
          <a:bodyPr/>
          <a:lstStyle/>
          <a:p>
            <a:pPr marL="103685">
              <a:lnSpc>
                <a:spcPts val="1633"/>
              </a:lnSpc>
            </a:pPr>
            <a:fld id="{81D60167-4931-47E6-BA6A-407CBD079E47}" type="slidenum">
              <a:rPr lang="en-AT" spc="-64" smtClean="0"/>
              <a:t>23</a:t>
            </a:fld>
            <a:endParaRPr lang="en-AT" spc="-64" dirty="0"/>
          </a:p>
        </p:txBody>
      </p:sp>
      <p:sp>
        <p:nvSpPr>
          <p:cNvPr id="3" name="object 3">
            <a:extLst>
              <a:ext uri="{FF2B5EF4-FFF2-40B4-BE49-F238E27FC236}">
                <a16:creationId xmlns:a16="http://schemas.microsoft.com/office/drawing/2014/main" id="{0837D4D5-6C86-8E52-CCEC-EB3A6A5BA4D9}"/>
              </a:ext>
            </a:extLst>
          </p:cNvPr>
          <p:cNvSpPr txBox="1"/>
          <p:nvPr/>
        </p:nvSpPr>
        <p:spPr>
          <a:xfrm>
            <a:off x="726283" y="1302288"/>
            <a:ext cx="10257268"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Les navettes autonomes quittent les pistes d'essai pour rejoindre les rues des villes, comblant ainsi le fossé du premier et du dernier kilomètre et redéfinissant les transports publics dans les zones à faible demande.</a:t>
            </a:r>
          </a:p>
        </p:txBody>
      </p:sp>
      <p:sp>
        <p:nvSpPr>
          <p:cNvPr id="5" name="object 3">
            <a:extLst>
              <a:ext uri="{FF2B5EF4-FFF2-40B4-BE49-F238E27FC236}">
                <a16:creationId xmlns:a16="http://schemas.microsoft.com/office/drawing/2014/main" id="{345AC435-CEFF-790A-B7FE-E70C94F738C7}"/>
              </a:ext>
            </a:extLst>
          </p:cNvPr>
          <p:cNvSpPr txBox="1"/>
          <p:nvPr/>
        </p:nvSpPr>
        <p:spPr>
          <a:xfrm>
            <a:off x="726283" y="1899786"/>
            <a:ext cx="1076903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Minibus sans conducteur dans des villes réelles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6" name="object 3">
            <a:extLst>
              <a:ext uri="{FF2B5EF4-FFF2-40B4-BE49-F238E27FC236}">
                <a16:creationId xmlns:a16="http://schemas.microsoft.com/office/drawing/2014/main" id="{FDC183D7-0C49-C153-1E73-344415975798}"/>
              </a:ext>
            </a:extLst>
          </p:cNvPr>
          <p:cNvSpPr txBox="1"/>
          <p:nvPr/>
        </p:nvSpPr>
        <p:spPr>
          <a:xfrm>
            <a:off x="976585" y="2355300"/>
            <a:ext cx="10257268"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Autonomie de niveau 4 pour les trajets partagés à itinéraire fixe</a:t>
            </a:r>
          </a:p>
        </p:txBody>
      </p:sp>
      <p:sp>
        <p:nvSpPr>
          <p:cNvPr id="10" name="object 3">
            <a:extLst>
              <a:ext uri="{FF2B5EF4-FFF2-40B4-BE49-F238E27FC236}">
                <a16:creationId xmlns:a16="http://schemas.microsoft.com/office/drawing/2014/main" id="{982AC148-0E10-79A6-5AEE-07D96A8C52E1}"/>
              </a:ext>
            </a:extLst>
          </p:cNvPr>
          <p:cNvSpPr txBox="1"/>
          <p:nvPr/>
        </p:nvSpPr>
        <p:spPr>
          <a:xfrm>
            <a:off x="514205" y="4245930"/>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1" name="object 3">
            <a:extLst>
              <a:ext uri="{FF2B5EF4-FFF2-40B4-BE49-F238E27FC236}">
                <a16:creationId xmlns:a16="http://schemas.microsoft.com/office/drawing/2014/main" id="{C8F563DD-4852-3561-A87D-5FCB1B093646}"/>
              </a:ext>
            </a:extLst>
          </p:cNvPr>
          <p:cNvSpPr txBox="1"/>
          <p:nvPr/>
        </p:nvSpPr>
        <p:spPr>
          <a:xfrm>
            <a:off x="764507" y="4681663"/>
            <a:ext cx="10257268"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Sécurité du trafic mixte, interaction avec les piétons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Cartographie haute résolution des bordures et des itinéraires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Confiance du public et questions d'assurance</a:t>
            </a:r>
          </a:p>
        </p:txBody>
      </p:sp>
      <p:sp>
        <p:nvSpPr>
          <p:cNvPr id="13" name="object 3">
            <a:extLst>
              <a:ext uri="{FF2B5EF4-FFF2-40B4-BE49-F238E27FC236}">
                <a16:creationId xmlns:a16="http://schemas.microsoft.com/office/drawing/2014/main" id="{E4974E41-4AB5-AC2B-700E-1CE4ABBB992D}"/>
              </a:ext>
            </a:extLst>
          </p:cNvPr>
          <p:cNvSpPr txBox="1"/>
          <p:nvPr/>
        </p:nvSpPr>
        <p:spPr>
          <a:xfrm>
            <a:off x="1342505" y="2762373"/>
            <a:ext cx="6298488" cy="148355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Projets pilotes : Helsinki, Singapour, Phoenix</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Capacité : 6 à 15 passagers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Idéal pour le premier/dernier kilomètre vers les gares ferroviaires, les campus</a:t>
            </a:r>
          </a:p>
        </p:txBody>
      </p:sp>
      <p:pic>
        <p:nvPicPr>
          <p:cNvPr id="15" name="Picture 14" descr="A red and black bus with people in the door&#10;&#10;AI-generated content may be incorrect.">
            <a:extLst>
              <a:ext uri="{FF2B5EF4-FFF2-40B4-BE49-F238E27FC236}">
                <a16:creationId xmlns:a16="http://schemas.microsoft.com/office/drawing/2014/main" id="{02EC0F89-7E2C-A64B-5BFD-537C939933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0993" y="3139501"/>
            <a:ext cx="4383526" cy="2532185"/>
          </a:xfrm>
          <a:prstGeom prst="rect">
            <a:avLst/>
          </a:prstGeom>
        </p:spPr>
      </p:pic>
      <p:sp>
        <p:nvSpPr>
          <p:cNvPr id="4" name="object 6">
            <a:extLst>
              <a:ext uri="{FF2B5EF4-FFF2-40B4-BE49-F238E27FC236}">
                <a16:creationId xmlns:a16="http://schemas.microsoft.com/office/drawing/2014/main" id="{DCAD69C3-D7EE-A9B7-E49F-AC103E7D38A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8F49FED2-16A1-2459-FD3C-1399E2C0039E}"/>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2" name="object 3">
            <a:extLst>
              <a:ext uri="{FF2B5EF4-FFF2-40B4-BE49-F238E27FC236}">
                <a16:creationId xmlns:a16="http://schemas.microsoft.com/office/drawing/2014/main" id="{1166B21A-8802-2A22-37F2-086B569AF92A}"/>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3.3. Navettes connectées et autonomes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40630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E9209-E909-633E-6F2A-18658C65C5B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2E00AF7-DE0D-A856-68A7-42BFD698CAA0}"/>
              </a:ext>
            </a:extLst>
          </p:cNvPr>
          <p:cNvSpPr txBox="1">
            <a:spLocks noGrp="1"/>
          </p:cNvSpPr>
          <p:nvPr>
            <p:ph type="title"/>
          </p:nvPr>
        </p:nvSpPr>
        <p:spPr>
          <a:xfrm>
            <a:off x="726282" y="432621"/>
            <a:ext cx="52236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9" name="Slide Number Placeholder 8">
            <a:extLst>
              <a:ext uri="{FF2B5EF4-FFF2-40B4-BE49-F238E27FC236}">
                <a16:creationId xmlns:a16="http://schemas.microsoft.com/office/drawing/2014/main" id="{AE51A9A0-D378-574C-2DB3-19F0114B8AD4}"/>
              </a:ext>
            </a:extLst>
          </p:cNvPr>
          <p:cNvSpPr>
            <a:spLocks noGrp="1"/>
          </p:cNvSpPr>
          <p:nvPr>
            <p:ph type="sldNum" sz="quarter" idx="7"/>
          </p:nvPr>
        </p:nvSpPr>
        <p:spPr/>
        <p:txBody>
          <a:bodyPr/>
          <a:lstStyle/>
          <a:p>
            <a:pPr marL="103685">
              <a:lnSpc>
                <a:spcPts val="1633"/>
              </a:lnSpc>
            </a:pPr>
            <a:fld id="{81D60167-4931-47E6-BA6A-407CBD079E47}" type="slidenum">
              <a:rPr lang="en-AT" spc="-64" smtClean="0"/>
              <a:t>24</a:t>
            </a:fld>
            <a:endParaRPr lang="en-AT" spc="-64" dirty="0"/>
          </a:p>
        </p:txBody>
      </p:sp>
      <p:sp>
        <p:nvSpPr>
          <p:cNvPr id="3" name="object 3">
            <a:extLst>
              <a:ext uri="{FF2B5EF4-FFF2-40B4-BE49-F238E27FC236}">
                <a16:creationId xmlns:a16="http://schemas.microsoft.com/office/drawing/2014/main" id="{CABE6C71-4AEB-57A9-93E9-ACDDC067F57D}"/>
              </a:ext>
            </a:extLst>
          </p:cNvPr>
          <p:cNvSpPr txBox="1"/>
          <p:nvPr/>
        </p:nvSpPr>
        <p:spPr>
          <a:xfrm>
            <a:off x="726283" y="1377708"/>
            <a:ext cx="10769030" cy="508931"/>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La mobilité aérienne urbaine n'est plus une fiction : des taxis aériens électriques sont actuellement testés afin de révolutionner les déplacements urbains et l'accès aux aéroports.</a:t>
            </a:r>
          </a:p>
        </p:txBody>
      </p:sp>
      <p:sp>
        <p:nvSpPr>
          <p:cNvPr id="4" name="object 3">
            <a:extLst>
              <a:ext uri="{FF2B5EF4-FFF2-40B4-BE49-F238E27FC236}">
                <a16:creationId xmlns:a16="http://schemas.microsoft.com/office/drawing/2014/main" id="{181D2069-3605-B58D-7C9E-5B113E8CB658}"/>
              </a:ext>
            </a:extLst>
          </p:cNvPr>
          <p:cNvSpPr txBox="1"/>
          <p:nvPr/>
        </p:nvSpPr>
        <p:spPr>
          <a:xfrm>
            <a:off x="726283" y="1975206"/>
            <a:ext cx="10769031"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Que sont les eVTOL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object 3">
            <a:extLst>
              <a:ext uri="{FF2B5EF4-FFF2-40B4-BE49-F238E27FC236}">
                <a16:creationId xmlns:a16="http://schemas.microsoft.com/office/drawing/2014/main" id="{1AF00E43-24A9-4502-CD54-3FD90814172E}"/>
              </a:ext>
            </a:extLst>
          </p:cNvPr>
          <p:cNvSpPr txBox="1"/>
          <p:nvPr/>
        </p:nvSpPr>
        <p:spPr>
          <a:xfrm>
            <a:off x="976585" y="2430720"/>
            <a:ext cx="10257268"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Il s'agit de petits aéronefs entièrement électriques à décollage et atterrissage verticaux, conçus pour les déplacements urbains.</a:t>
            </a:r>
          </a:p>
        </p:txBody>
      </p:sp>
      <p:sp>
        <p:nvSpPr>
          <p:cNvPr id="6" name="object 3">
            <a:extLst>
              <a:ext uri="{FF2B5EF4-FFF2-40B4-BE49-F238E27FC236}">
                <a16:creationId xmlns:a16="http://schemas.microsoft.com/office/drawing/2014/main" id="{A985999F-6034-81D5-3034-13F053CC201B}"/>
              </a:ext>
            </a:extLst>
          </p:cNvPr>
          <p:cNvSpPr txBox="1"/>
          <p:nvPr/>
        </p:nvSpPr>
        <p:spPr>
          <a:xfrm>
            <a:off x="726283" y="397882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Considérations clés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8" name="object 3">
            <a:extLst>
              <a:ext uri="{FF2B5EF4-FFF2-40B4-BE49-F238E27FC236}">
                <a16:creationId xmlns:a16="http://schemas.microsoft.com/office/drawing/2014/main" id="{E64C7701-83D8-B68A-6834-53E1749BDC80}"/>
              </a:ext>
            </a:extLst>
          </p:cNvPr>
          <p:cNvSpPr txBox="1"/>
          <p:nvPr/>
        </p:nvSpPr>
        <p:spPr>
          <a:xfrm>
            <a:off x="976585" y="4414560"/>
            <a:ext cx="10257268"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Emplacement des vertiports : proximité, sécurité, utilisation des sols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Réglementation en matière de bruit et normes de sécurité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Intégration aux transports publics et aux plateformes de mobilité en tant que service (</a:t>
            </a:r>
            <a:r>
              <a:rPr lang="en-US" sz="1600" kern="100" dirty="0" err="1">
                <a:effectLst/>
                <a:latin typeface="Aptos" panose="020B0004020202020204" pitchFamily="34" charset="0"/>
                <a:ea typeface="Aptos" panose="020B0004020202020204" pitchFamily="34" charset="0"/>
                <a:cs typeface="Segoe UI Emoji" panose="020B0502040204020203" pitchFamily="34" charset="0"/>
              </a:rPr>
              <a:t>MaaS</a:t>
            </a:r>
            <a:r>
              <a:rPr lang="en-US" sz="1600" kern="100" dirty="0">
                <a:effectLst/>
                <a:latin typeface="Aptos" panose="020B0004020202020204" pitchFamily="34" charset="0"/>
                <a:ea typeface="Aptos" panose="020B0004020202020204" pitchFamily="34" charset="0"/>
                <a:cs typeface="Segoe UI Emoji" panose="020B0502040204020203" pitchFamily="34" charset="0"/>
              </a:rPr>
              <a:t>)</a:t>
            </a:r>
          </a:p>
        </p:txBody>
      </p:sp>
      <p:sp>
        <p:nvSpPr>
          <p:cNvPr id="10" name="object 3">
            <a:extLst>
              <a:ext uri="{FF2B5EF4-FFF2-40B4-BE49-F238E27FC236}">
                <a16:creationId xmlns:a16="http://schemas.microsoft.com/office/drawing/2014/main" id="{86A640E6-0E29-425E-C775-FD673476FC48}"/>
              </a:ext>
            </a:extLst>
          </p:cNvPr>
          <p:cNvSpPr txBox="1"/>
          <p:nvPr/>
        </p:nvSpPr>
        <p:spPr>
          <a:xfrm>
            <a:off x="1342505" y="2837793"/>
            <a:ext cx="10257268" cy="11142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Autonomie typique : environ 80 km</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Capacité en passagers : 4 sièges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Fonctionnement silencieux et sans émissions</a:t>
            </a:r>
          </a:p>
        </p:txBody>
      </p:sp>
      <p:sp>
        <p:nvSpPr>
          <p:cNvPr id="11" name="object 3">
            <a:extLst>
              <a:ext uri="{FF2B5EF4-FFF2-40B4-BE49-F238E27FC236}">
                <a16:creationId xmlns:a16="http://schemas.microsoft.com/office/drawing/2014/main" id="{CCD3C97B-41CA-2CEE-3173-6C3212B3B27A}"/>
              </a:ext>
            </a:extLst>
          </p:cNvPr>
          <p:cNvSpPr txBox="1"/>
          <p:nvPr/>
        </p:nvSpPr>
        <p:spPr>
          <a:xfrm>
            <a:off x="726283" y="5568477"/>
            <a:ext cx="5581795"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Déploiement dans le monde réel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854DD336-1E32-8939-924C-D67F24F6BF43}"/>
              </a:ext>
            </a:extLst>
          </p:cNvPr>
          <p:cNvSpPr txBox="1"/>
          <p:nvPr/>
        </p:nvSpPr>
        <p:spPr>
          <a:xfrm>
            <a:off x="976585" y="6004210"/>
            <a:ext cx="10257268"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Wisk Aero + ville de Houston : 6 vertiports prévus, mise en service prévue d'ici 2026</a:t>
            </a:r>
          </a:p>
        </p:txBody>
      </p:sp>
      <p:pic>
        <p:nvPicPr>
          <p:cNvPr id="14" name="Picture 13" descr="A map of the houston routes&#10;&#10;AI-generated content may be incorrect.">
            <a:extLst>
              <a:ext uri="{FF2B5EF4-FFF2-40B4-BE49-F238E27FC236}">
                <a16:creationId xmlns:a16="http://schemas.microsoft.com/office/drawing/2014/main" id="{40E63246-BBF1-0CBB-DE8D-6C49361049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3921" y="2780083"/>
            <a:ext cx="3955852" cy="2397487"/>
          </a:xfrm>
          <a:prstGeom prst="rect">
            <a:avLst/>
          </a:prstGeom>
        </p:spPr>
      </p:pic>
      <p:sp>
        <p:nvSpPr>
          <p:cNvPr id="7" name="object 6">
            <a:extLst>
              <a:ext uri="{FF2B5EF4-FFF2-40B4-BE49-F238E27FC236}">
                <a16:creationId xmlns:a16="http://schemas.microsoft.com/office/drawing/2014/main" id="{8DD7453E-F1A2-5654-3F6D-C9EF9FCF1F9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13" name="object 6">
            <a:extLst>
              <a:ext uri="{FF2B5EF4-FFF2-40B4-BE49-F238E27FC236}">
                <a16:creationId xmlns:a16="http://schemas.microsoft.com/office/drawing/2014/main" id="{BB31A55B-C25F-388F-6E09-547A19AA604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15" name="object 3">
            <a:extLst>
              <a:ext uri="{FF2B5EF4-FFF2-40B4-BE49-F238E27FC236}">
                <a16:creationId xmlns:a16="http://schemas.microsoft.com/office/drawing/2014/main" id="{6853758E-657E-9DB1-8F31-30B7B26DE5FB}"/>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3.4. Mobilité aérienne urbaine (eVTOL)</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088490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83BF9-799C-4D4D-4045-C928192DB6F6}"/>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B329821-546A-B65E-10B1-5C77626949FC}"/>
              </a:ext>
            </a:extLst>
          </p:cNvPr>
          <p:cNvSpPr txBox="1">
            <a:spLocks noGrp="1"/>
          </p:cNvSpPr>
          <p:nvPr>
            <p:ph type="title"/>
          </p:nvPr>
        </p:nvSpPr>
        <p:spPr>
          <a:xfrm>
            <a:off x="726282" y="432621"/>
            <a:ext cx="508396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12" name="Slide Number Placeholder 11">
            <a:extLst>
              <a:ext uri="{FF2B5EF4-FFF2-40B4-BE49-F238E27FC236}">
                <a16:creationId xmlns:a16="http://schemas.microsoft.com/office/drawing/2014/main" id="{E4E349E6-3685-EC0A-3E94-FF7E3526633B}"/>
              </a:ext>
            </a:extLst>
          </p:cNvPr>
          <p:cNvSpPr>
            <a:spLocks noGrp="1"/>
          </p:cNvSpPr>
          <p:nvPr>
            <p:ph type="sldNum" sz="quarter" idx="7"/>
          </p:nvPr>
        </p:nvSpPr>
        <p:spPr/>
        <p:txBody>
          <a:bodyPr/>
          <a:lstStyle/>
          <a:p>
            <a:pPr marL="103685">
              <a:lnSpc>
                <a:spcPts val="1633"/>
              </a:lnSpc>
            </a:pPr>
            <a:fld id="{81D60167-4931-47E6-BA6A-407CBD079E47}" type="slidenum">
              <a:rPr lang="en-AT" spc="-64" smtClean="0"/>
              <a:t>25</a:t>
            </a:fld>
            <a:endParaRPr lang="en-AT" spc="-64" dirty="0"/>
          </a:p>
        </p:txBody>
      </p:sp>
      <p:sp>
        <p:nvSpPr>
          <p:cNvPr id="19" name="object 3">
            <a:extLst>
              <a:ext uri="{FF2B5EF4-FFF2-40B4-BE49-F238E27FC236}">
                <a16:creationId xmlns:a16="http://schemas.microsoft.com/office/drawing/2014/main" id="{CF4806A9-27A8-B4E1-3C22-ADCE29C7F22B}"/>
              </a:ext>
            </a:extLst>
          </p:cNvPr>
          <p:cNvSpPr txBox="1"/>
          <p:nvPr/>
        </p:nvSpPr>
        <p:spPr>
          <a:xfrm>
            <a:off x="726283" y="1396558"/>
            <a:ext cx="10769030"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 transport urbain de marchandises évolue rapidement : la technologie et les politiques transforment la manière dont les marchandises sont acheminées jusqu'à votre porte.</a:t>
            </a:r>
          </a:p>
        </p:txBody>
      </p:sp>
      <p:sp>
        <p:nvSpPr>
          <p:cNvPr id="20" name="object 3">
            <a:extLst>
              <a:ext uri="{FF2B5EF4-FFF2-40B4-BE49-F238E27FC236}">
                <a16:creationId xmlns:a16="http://schemas.microsoft.com/office/drawing/2014/main" id="{5642C240-6625-90FD-DBFF-E3BE34F6A884}"/>
              </a:ext>
            </a:extLst>
          </p:cNvPr>
          <p:cNvSpPr txBox="1"/>
          <p:nvPr/>
        </p:nvSpPr>
        <p:spPr>
          <a:xfrm>
            <a:off x="726283" y="1994056"/>
            <a:ext cx="1076903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Pourquoi est-ce important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695D7E43-9392-936C-0925-0B7068442A4D}"/>
              </a:ext>
            </a:extLst>
          </p:cNvPr>
          <p:cNvSpPr txBox="1"/>
          <p:nvPr/>
        </p:nvSpPr>
        <p:spPr>
          <a:xfrm>
            <a:off x="726280" y="3523347"/>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Innovations clés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AED96EA5-ADEA-DC52-DF12-A15D0FBE028D}"/>
              </a:ext>
            </a:extLst>
          </p:cNvPr>
          <p:cNvSpPr txBox="1"/>
          <p:nvPr/>
        </p:nvSpPr>
        <p:spPr>
          <a:xfrm>
            <a:off x="726280" y="3882794"/>
            <a:ext cx="8053115" cy="136044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Robots trottoirs pour la livraison de colis sur de courtes distances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Essais d'utilisation de drones pour les livraisons aériennes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API numériques permettant la coordination en temps réel du chargement et du déchargement</a:t>
            </a:r>
          </a:p>
        </p:txBody>
      </p:sp>
      <p:sp>
        <p:nvSpPr>
          <p:cNvPr id="24" name="object 3">
            <a:extLst>
              <a:ext uri="{FF2B5EF4-FFF2-40B4-BE49-F238E27FC236}">
                <a16:creationId xmlns:a16="http://schemas.microsoft.com/office/drawing/2014/main" id="{031933DA-59D8-9002-F4ED-DD9F967AA0B9}"/>
              </a:ext>
            </a:extLst>
          </p:cNvPr>
          <p:cNvSpPr txBox="1"/>
          <p:nvPr/>
        </p:nvSpPr>
        <p:spPr>
          <a:xfrm>
            <a:off x="870139" y="2457830"/>
            <a:ext cx="10902761"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Les vélos électriques cargo émettent 98 % moins de CO₂ par km que les camionnettes de livraison diesel</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Projet pilote de l'université de Washington (Seattle) : réduction de 50 % des délais de livraison dans les centres-villes</a:t>
            </a:r>
          </a:p>
        </p:txBody>
      </p:sp>
      <p:sp>
        <p:nvSpPr>
          <p:cNvPr id="25" name="object 3">
            <a:extLst>
              <a:ext uri="{FF2B5EF4-FFF2-40B4-BE49-F238E27FC236}">
                <a16:creationId xmlns:a16="http://schemas.microsoft.com/office/drawing/2014/main" id="{25B21E0A-4B82-B56E-285B-1CC2277B213F}"/>
              </a:ext>
            </a:extLst>
          </p:cNvPr>
          <p:cNvSpPr txBox="1"/>
          <p:nvPr/>
        </p:nvSpPr>
        <p:spPr>
          <a:xfrm>
            <a:off x="726283" y="5279114"/>
            <a:ext cx="5581795"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Stratégies durables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E91C20BD-B074-4A7F-6E0E-FA512D417864}"/>
              </a:ext>
            </a:extLst>
          </p:cNvPr>
          <p:cNvSpPr txBox="1"/>
          <p:nvPr/>
        </p:nvSpPr>
        <p:spPr>
          <a:xfrm>
            <a:off x="763501" y="5650845"/>
            <a:ext cx="10957046" cy="62691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Zones zéro émission pour limiter les véhicules polluants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Les centres de consolidation urbaine réduisent les trajets superflus des fourgonnettes dans les zones densément peuplées</a:t>
            </a:r>
          </a:p>
        </p:txBody>
      </p:sp>
      <p:pic>
        <p:nvPicPr>
          <p:cNvPr id="29" name="Picture 28" descr="A white robot on wheels&#10;&#10;AI-generated content may be incorrect.">
            <a:extLst>
              <a:ext uri="{FF2B5EF4-FFF2-40B4-BE49-F238E27FC236}">
                <a16:creationId xmlns:a16="http://schemas.microsoft.com/office/drawing/2014/main" id="{6DB18EBD-605C-17D9-864F-C9B5C07E4A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0238" y="3484852"/>
            <a:ext cx="3851762" cy="2566607"/>
          </a:xfrm>
          <a:prstGeom prst="rect">
            <a:avLst/>
          </a:prstGeom>
        </p:spPr>
      </p:pic>
      <p:sp>
        <p:nvSpPr>
          <p:cNvPr id="3" name="object 6">
            <a:extLst>
              <a:ext uri="{FF2B5EF4-FFF2-40B4-BE49-F238E27FC236}">
                <a16:creationId xmlns:a16="http://schemas.microsoft.com/office/drawing/2014/main" id="{AA3C8E36-C99F-02D1-16E3-15357EBA81D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D800EC9F-8AD8-650F-B953-3470F5E8950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1D200F43-D664-7FAF-87B8-C2B0CF6F06A5}"/>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3.5. Logistique plus intelligente et dernier kilomètre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52995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DDDE4-E2AF-F53B-477B-69ECBD37635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44648559-D086-C810-C8ED-A0F0B2B4840A}"/>
              </a:ext>
            </a:extLst>
          </p:cNvPr>
          <p:cNvSpPr txBox="1">
            <a:spLocks noGrp="1"/>
          </p:cNvSpPr>
          <p:nvPr>
            <p:ph type="title"/>
          </p:nvPr>
        </p:nvSpPr>
        <p:spPr>
          <a:xfrm>
            <a:off x="726281" y="432621"/>
            <a:ext cx="51093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13" name="Slide Number Placeholder 12">
            <a:extLst>
              <a:ext uri="{FF2B5EF4-FFF2-40B4-BE49-F238E27FC236}">
                <a16:creationId xmlns:a16="http://schemas.microsoft.com/office/drawing/2014/main" id="{4A318850-B1AE-1B2C-70FA-77B870229BE5}"/>
              </a:ext>
            </a:extLst>
          </p:cNvPr>
          <p:cNvSpPr>
            <a:spLocks noGrp="1"/>
          </p:cNvSpPr>
          <p:nvPr>
            <p:ph type="sldNum" sz="quarter" idx="7"/>
          </p:nvPr>
        </p:nvSpPr>
        <p:spPr/>
        <p:txBody>
          <a:bodyPr/>
          <a:lstStyle/>
          <a:p>
            <a:pPr marL="103685">
              <a:lnSpc>
                <a:spcPts val="1633"/>
              </a:lnSpc>
            </a:pPr>
            <a:fld id="{81D60167-4931-47E6-BA6A-407CBD079E47}" type="slidenum">
              <a:rPr lang="en-AT" sz="1400" spc="-64" smtClean="0"/>
              <a:t>26</a:t>
            </a:fld>
            <a:endParaRPr lang="en-AT" sz="1400" spc="-64" dirty="0"/>
          </a:p>
        </p:txBody>
      </p:sp>
      <p:sp>
        <p:nvSpPr>
          <p:cNvPr id="20" name="object 3">
            <a:extLst>
              <a:ext uri="{FF2B5EF4-FFF2-40B4-BE49-F238E27FC236}">
                <a16:creationId xmlns:a16="http://schemas.microsoft.com/office/drawing/2014/main" id="{F1EF8FBB-E070-0443-D8B4-D0A9A8C6C50C}"/>
              </a:ext>
            </a:extLst>
          </p:cNvPr>
          <p:cNvSpPr txBox="1"/>
          <p:nvPr/>
        </p:nvSpPr>
        <p:spPr>
          <a:xfrm>
            <a:off x="726283" y="1330571"/>
            <a:ext cx="10769030" cy="570486"/>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Lorsqu'elles sont conçues de manière réfléchie, les politiques tarifaires peuvent favoriser des choix durables tout en rendant la mobilité plus équitable et plus efficace.</a:t>
            </a:r>
          </a:p>
        </p:txBody>
      </p:sp>
      <p:sp>
        <p:nvSpPr>
          <p:cNvPr id="21" name="object 3">
            <a:extLst>
              <a:ext uri="{FF2B5EF4-FFF2-40B4-BE49-F238E27FC236}">
                <a16:creationId xmlns:a16="http://schemas.microsoft.com/office/drawing/2014/main" id="{544EF598-B233-45BF-3A9E-E8C282F70FAF}"/>
              </a:ext>
            </a:extLst>
          </p:cNvPr>
          <p:cNvSpPr txBox="1"/>
          <p:nvPr/>
        </p:nvSpPr>
        <p:spPr>
          <a:xfrm>
            <a:off x="726282" y="2827906"/>
            <a:ext cx="6327661"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La tarification intelligente en action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2" name="object 3">
            <a:extLst>
              <a:ext uri="{FF2B5EF4-FFF2-40B4-BE49-F238E27FC236}">
                <a16:creationId xmlns:a16="http://schemas.microsoft.com/office/drawing/2014/main" id="{3120A4A9-648A-0B51-6D09-2037FFEC03E6}"/>
              </a:ext>
            </a:extLst>
          </p:cNvPr>
          <p:cNvSpPr txBox="1"/>
          <p:nvPr/>
        </p:nvSpPr>
        <p:spPr>
          <a:xfrm>
            <a:off x="707408" y="5275478"/>
            <a:ext cx="6327661"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Équité et incitations sociales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3" name="object 3">
            <a:extLst>
              <a:ext uri="{FF2B5EF4-FFF2-40B4-BE49-F238E27FC236}">
                <a16:creationId xmlns:a16="http://schemas.microsoft.com/office/drawing/2014/main" id="{0369ABA2-E2AE-4B5D-93EE-3205689B674A}"/>
              </a:ext>
            </a:extLst>
          </p:cNvPr>
          <p:cNvSpPr txBox="1"/>
          <p:nvPr/>
        </p:nvSpPr>
        <p:spPr>
          <a:xfrm>
            <a:off x="976584" y="5561207"/>
            <a:ext cx="10948716" cy="62691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Crédits de mobilité pour les utilisateurs à faibles revenus (par exemple, transports publics à prix réduit ou accès à des vélos électriques)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400" kern="100" dirty="0">
                <a:effectLst/>
                <a:latin typeface="Aptos" panose="020B0004020202020204" pitchFamily="34" charset="0"/>
                <a:ea typeface="Aptos" panose="020B0004020202020204" pitchFamily="34" charset="0"/>
                <a:cs typeface="Segoe UI Emoji" panose="020B0502040204020203" pitchFamily="34" charset="0"/>
              </a:rPr>
              <a:t>Partenariats public-privé pour financer des infrastructures écologiques (stations de recharge, pistes cyclables)</a:t>
            </a:r>
          </a:p>
        </p:txBody>
      </p:sp>
      <p:sp>
        <p:nvSpPr>
          <p:cNvPr id="24" name="object 3">
            <a:extLst>
              <a:ext uri="{FF2B5EF4-FFF2-40B4-BE49-F238E27FC236}">
                <a16:creationId xmlns:a16="http://schemas.microsoft.com/office/drawing/2014/main" id="{F11B34E4-EEEF-A472-6044-638C87903E74}"/>
              </a:ext>
            </a:extLst>
          </p:cNvPr>
          <p:cNvSpPr txBox="1"/>
          <p:nvPr/>
        </p:nvSpPr>
        <p:spPr>
          <a:xfrm>
            <a:off x="976584" y="3335908"/>
            <a:ext cx="6077359" cy="1852889"/>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Péage urbain à New York (2025) : péage de 9 dollars → 220 000 voitures en moins par jour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Tarification dynamique pour l'accès aux trottoirs et le stationnement des trottinettes électriques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Plus de 320 villes européennes ont mis en place des zones à faibles émissions (LEZ) ou à très faibles émissions (ULEZ)</a:t>
            </a:r>
          </a:p>
        </p:txBody>
      </p:sp>
      <p:sp>
        <p:nvSpPr>
          <p:cNvPr id="25" name="object 3">
            <a:extLst>
              <a:ext uri="{FF2B5EF4-FFF2-40B4-BE49-F238E27FC236}">
                <a16:creationId xmlns:a16="http://schemas.microsoft.com/office/drawing/2014/main" id="{7142100E-CA8E-9359-883D-FA7C48D4E1D3}"/>
              </a:ext>
            </a:extLst>
          </p:cNvPr>
          <p:cNvSpPr txBox="1"/>
          <p:nvPr/>
        </p:nvSpPr>
        <p:spPr>
          <a:xfrm>
            <a:off x="726282" y="1982281"/>
            <a:ext cx="10769030" cy="285729"/>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600" b="1" dirty="0">
                <a:effectLst/>
                <a:latin typeface="Aptos" panose="020B0004020202020204" pitchFamily="34" charset="0"/>
                <a:ea typeface="Aptos" panose="020B0004020202020204" pitchFamily="34" charset="0"/>
                <a:cs typeface="Times New Roman" panose="02020603050405020304" pitchFamily="18" charset="0"/>
              </a:rPr>
              <a:t>Pourquoi est-ce important ?</a:t>
            </a:r>
            <a:endParaRPr lang="en-US" sz="16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40ABDA3E-E31C-4815-05BF-747740A56072}"/>
              </a:ext>
            </a:extLst>
          </p:cNvPr>
          <p:cNvSpPr txBox="1"/>
          <p:nvPr/>
        </p:nvSpPr>
        <p:spPr>
          <a:xfrm>
            <a:off x="976584" y="2418014"/>
            <a:ext cx="10257268" cy="262710"/>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600" kern="100" dirty="0">
                <a:effectLst/>
                <a:latin typeface="Aptos" panose="020B0004020202020204" pitchFamily="34" charset="0"/>
                <a:ea typeface="Aptos" panose="020B0004020202020204" pitchFamily="34" charset="0"/>
                <a:cs typeface="Segoe UI Emoji" panose="020B0502040204020203" pitchFamily="34" charset="0"/>
              </a:rPr>
              <a:t>La tarification intelligente permet de gérer la demande, de réduire les embouteillages et d'améliorer l'équité</a:t>
            </a:r>
          </a:p>
        </p:txBody>
      </p:sp>
      <p:pic>
        <p:nvPicPr>
          <p:cNvPr id="29" name="Picture 28">
            <a:extLst>
              <a:ext uri="{FF2B5EF4-FFF2-40B4-BE49-F238E27FC236}">
                <a16:creationId xmlns:a16="http://schemas.microsoft.com/office/drawing/2014/main" id="{1B381F1F-D567-9669-F426-D2EDBE08F982}"/>
              </a:ext>
            </a:extLst>
          </p:cNvPr>
          <p:cNvPicPr>
            <a:picLocks noChangeAspect="1"/>
          </p:cNvPicPr>
          <p:nvPr/>
        </p:nvPicPr>
        <p:blipFill>
          <a:blip r:embed="rId3"/>
          <a:stretch>
            <a:fillRect/>
          </a:stretch>
        </p:blipFill>
        <p:spPr>
          <a:xfrm>
            <a:off x="6857226" y="2774346"/>
            <a:ext cx="5068074" cy="2577108"/>
          </a:xfrm>
          <a:prstGeom prst="rect">
            <a:avLst/>
          </a:prstGeom>
        </p:spPr>
      </p:pic>
      <p:sp>
        <p:nvSpPr>
          <p:cNvPr id="3" name="object 6">
            <a:extLst>
              <a:ext uri="{FF2B5EF4-FFF2-40B4-BE49-F238E27FC236}">
                <a16:creationId xmlns:a16="http://schemas.microsoft.com/office/drawing/2014/main" id="{616EB5BE-5F7C-93DC-2BEE-19B9BEF043CB}"/>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sz="1200">
                <a:solidFill>
                  <a:prstClr val="black"/>
                </a:solidFill>
              </a:rPr>
              <a:t>Sujets avancés et études de cas</a:t>
            </a:r>
            <a:endParaRPr sz="1200" spc="-13" dirty="0">
              <a:solidFill>
                <a:prstClr val="black"/>
              </a:solidFill>
            </a:endParaRPr>
          </a:p>
        </p:txBody>
      </p:sp>
      <p:sp>
        <p:nvSpPr>
          <p:cNvPr id="4" name="object 6">
            <a:extLst>
              <a:ext uri="{FF2B5EF4-FFF2-40B4-BE49-F238E27FC236}">
                <a16:creationId xmlns:a16="http://schemas.microsoft.com/office/drawing/2014/main" id="{1D51F0F7-3480-8FD4-0D89-A7AAF3CCDD1F}"/>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sz="1200" b="1" dirty="0">
                <a:latin typeface="Aptos" panose="020B0004020202020204" pitchFamily="34" charset="0"/>
              </a:rPr>
              <a:t>Mobilité urbaine et villes intelligentes</a:t>
            </a:r>
            <a:endParaRPr lang="en-GB" sz="1200" b="1" dirty="0">
              <a:latin typeface="Aptos" panose="020B0004020202020204" pitchFamily="34" charset="0"/>
            </a:endParaRPr>
          </a:p>
        </p:txBody>
      </p:sp>
      <p:sp>
        <p:nvSpPr>
          <p:cNvPr id="5" name="object 3">
            <a:extLst>
              <a:ext uri="{FF2B5EF4-FFF2-40B4-BE49-F238E27FC236}">
                <a16:creationId xmlns:a16="http://schemas.microsoft.com/office/drawing/2014/main" id="{F7519748-8D8D-D776-B43A-0FA2F62573D9}"/>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3.6. Innovation en matière de politiques et de tarification</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7885079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E71B2-C4FF-D5E9-FF3B-E3CAFA1265D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8B3F021-AEE5-F60A-68A2-30DD71C56F73}"/>
              </a:ext>
            </a:extLst>
          </p:cNvPr>
          <p:cNvSpPr txBox="1">
            <a:spLocks noGrp="1"/>
          </p:cNvSpPr>
          <p:nvPr>
            <p:ph type="title"/>
          </p:nvPr>
        </p:nvSpPr>
        <p:spPr>
          <a:xfrm>
            <a:off x="726281" y="432621"/>
            <a:ext cx="52427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3. Solutions de mobilité innovantes</a:t>
            </a:r>
            <a:endParaRPr lang="en-US" sz="2400" b="1" dirty="0">
              <a:solidFill>
                <a:schemeClr val="bg1"/>
              </a:solidFill>
            </a:endParaRPr>
          </a:p>
        </p:txBody>
      </p:sp>
      <p:sp>
        <p:nvSpPr>
          <p:cNvPr id="13" name="Slide Number Placeholder 12">
            <a:extLst>
              <a:ext uri="{FF2B5EF4-FFF2-40B4-BE49-F238E27FC236}">
                <a16:creationId xmlns:a16="http://schemas.microsoft.com/office/drawing/2014/main" id="{FB74B9A9-0682-92F7-A092-993984BCA4E8}"/>
              </a:ext>
            </a:extLst>
          </p:cNvPr>
          <p:cNvSpPr>
            <a:spLocks noGrp="1"/>
          </p:cNvSpPr>
          <p:nvPr>
            <p:ph type="sldNum" sz="quarter" idx="7"/>
          </p:nvPr>
        </p:nvSpPr>
        <p:spPr/>
        <p:txBody>
          <a:bodyPr/>
          <a:lstStyle/>
          <a:p>
            <a:pPr marL="103685">
              <a:lnSpc>
                <a:spcPts val="1633"/>
              </a:lnSpc>
            </a:pPr>
            <a:fld id="{81D60167-4931-47E6-BA6A-407CBD079E47}" type="slidenum">
              <a:rPr lang="en-AT" spc="-64" smtClean="0"/>
              <a:t>27</a:t>
            </a:fld>
            <a:endParaRPr lang="en-AT" spc="-64" dirty="0"/>
          </a:p>
        </p:txBody>
      </p:sp>
      <p:sp>
        <p:nvSpPr>
          <p:cNvPr id="20" name="object 3">
            <a:extLst>
              <a:ext uri="{FF2B5EF4-FFF2-40B4-BE49-F238E27FC236}">
                <a16:creationId xmlns:a16="http://schemas.microsoft.com/office/drawing/2014/main" id="{B2B8BEAB-17FA-0F90-106C-FF7762161E5A}"/>
              </a:ext>
            </a:extLst>
          </p:cNvPr>
          <p:cNvSpPr txBox="1"/>
          <p:nvPr/>
        </p:nvSpPr>
        <p:spPr>
          <a:xfrm>
            <a:off x="726283" y="1405983"/>
            <a:ext cx="10769030"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La mobilité durable doit être une mobilité accessible. Les villes ne peuvent pas être véritablement intelligentes si elles ne sont pas également équitables.</a:t>
            </a:r>
          </a:p>
        </p:txBody>
      </p:sp>
      <p:sp>
        <p:nvSpPr>
          <p:cNvPr id="21" name="object 3">
            <a:extLst>
              <a:ext uri="{FF2B5EF4-FFF2-40B4-BE49-F238E27FC236}">
                <a16:creationId xmlns:a16="http://schemas.microsoft.com/office/drawing/2014/main" id="{EF9B2A45-2F3E-8DC4-2400-0DDD2A8AE258}"/>
              </a:ext>
            </a:extLst>
          </p:cNvPr>
          <p:cNvSpPr txBox="1"/>
          <p:nvPr/>
        </p:nvSpPr>
        <p:spPr>
          <a:xfrm>
            <a:off x="618332" y="4484701"/>
            <a:ext cx="6327661"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Mettre l'inclusion en pratique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4" name="object 3">
            <a:extLst>
              <a:ext uri="{FF2B5EF4-FFF2-40B4-BE49-F238E27FC236}">
                <a16:creationId xmlns:a16="http://schemas.microsoft.com/office/drawing/2014/main" id="{829AE3BA-C3C1-AB3D-0170-35E30B0DE3CD}"/>
              </a:ext>
            </a:extLst>
          </p:cNvPr>
          <p:cNvSpPr txBox="1"/>
          <p:nvPr/>
        </p:nvSpPr>
        <p:spPr>
          <a:xfrm>
            <a:off x="726280" y="4945779"/>
            <a:ext cx="7900716" cy="102702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Impliquer les groupes sous-représentés dans la planification de la mobilité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Proposer des tarifs sociaux </a:t>
            </a:r>
            <a:r>
              <a:rPr lang="en-US" sz="1800" kern="100" dirty="0" err="1">
                <a:effectLst/>
                <a:latin typeface="Aptos" panose="020B0004020202020204" pitchFamily="34" charset="0"/>
                <a:ea typeface="Aptos" panose="020B0004020202020204" pitchFamily="34" charset="0"/>
                <a:cs typeface="Segoe UI Emoji" panose="020B0502040204020203" pitchFamily="34" charset="0"/>
              </a:rPr>
              <a:t>MaaS</a:t>
            </a:r>
            <a:r>
              <a:rPr lang="en-US" sz="1800" kern="100" dirty="0">
                <a:effectLst/>
                <a:latin typeface="Aptos" panose="020B0004020202020204" pitchFamily="34" charset="0"/>
                <a:ea typeface="Aptos" panose="020B0004020202020204" pitchFamily="34" charset="0"/>
                <a:cs typeface="Segoe UI Emoji" panose="020B0502040204020203" pitchFamily="34" charset="0"/>
              </a:rPr>
              <a:t>, des programmes de prêt de vélos électriques et des réductions sur les tarifs pour les aidants</a:t>
            </a:r>
          </a:p>
        </p:txBody>
      </p:sp>
      <p:sp>
        <p:nvSpPr>
          <p:cNvPr id="25" name="object 3">
            <a:extLst>
              <a:ext uri="{FF2B5EF4-FFF2-40B4-BE49-F238E27FC236}">
                <a16:creationId xmlns:a16="http://schemas.microsoft.com/office/drawing/2014/main" id="{C79550CA-4C42-5672-0145-B306E4836FED}"/>
              </a:ext>
            </a:extLst>
          </p:cNvPr>
          <p:cNvSpPr txBox="1"/>
          <p:nvPr/>
        </p:nvSpPr>
        <p:spPr>
          <a:xfrm>
            <a:off x="726283" y="2044545"/>
            <a:ext cx="10769030" cy="319328"/>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285750" marR="0" indent="-285750">
              <a:lnSpc>
                <a:spcPct val="115000"/>
              </a:lnSpc>
              <a:spcAft>
                <a:spcPts val="800"/>
              </a:spcAft>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Principes de conception inclusive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26" name="object 3">
            <a:extLst>
              <a:ext uri="{FF2B5EF4-FFF2-40B4-BE49-F238E27FC236}">
                <a16:creationId xmlns:a16="http://schemas.microsoft.com/office/drawing/2014/main" id="{B1988230-BCF1-F0D7-E616-FD72F719E9B8}"/>
              </a:ext>
            </a:extLst>
          </p:cNvPr>
          <p:cNvSpPr txBox="1"/>
          <p:nvPr/>
        </p:nvSpPr>
        <p:spPr>
          <a:xfrm>
            <a:off x="976584" y="2360121"/>
            <a:ext cx="6941866" cy="203755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Caractéristiques d'accès universel : embarquement de plain-pied, revêtement tactile, signaux sonores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Utilisation d'outils de données pour cartographier et traiter les déserts de mobilité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Segoe UI Emoji" panose="020B0502040204020203" pitchFamily="34" charset="0"/>
              </a:rPr>
              <a:t>Objectifs d'équité : 100 % de la population à moins de 30 minutes des lieux de travail, des écoles et des établissements de santé</a:t>
            </a:r>
          </a:p>
        </p:txBody>
      </p:sp>
      <p:pic>
        <p:nvPicPr>
          <p:cNvPr id="6" name="Picture 5" descr="A map of a city&#10;&#10;AI-generated content may be incorrect.">
            <a:extLst>
              <a:ext uri="{FF2B5EF4-FFF2-40B4-BE49-F238E27FC236}">
                <a16:creationId xmlns:a16="http://schemas.microsoft.com/office/drawing/2014/main" id="{6C9935FD-53BB-635A-9C34-0AB692B336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2706" y="2204209"/>
            <a:ext cx="4212869" cy="2817356"/>
          </a:xfrm>
          <a:prstGeom prst="rect">
            <a:avLst/>
          </a:prstGeom>
        </p:spPr>
      </p:pic>
      <p:sp>
        <p:nvSpPr>
          <p:cNvPr id="7" name="TextBox 6">
            <a:extLst>
              <a:ext uri="{FF2B5EF4-FFF2-40B4-BE49-F238E27FC236}">
                <a16:creationId xmlns:a16="http://schemas.microsoft.com/office/drawing/2014/main" id="{9B10BCAA-C15E-5E45-620E-568C5B877A83}"/>
              </a:ext>
            </a:extLst>
          </p:cNvPr>
          <p:cNvSpPr txBox="1"/>
          <p:nvPr/>
        </p:nvSpPr>
        <p:spPr>
          <a:xfrm>
            <a:off x="9144000" y="5248912"/>
            <a:ext cx="2990850" cy="258532"/>
          </a:xfrm>
          <a:prstGeom prst="rect">
            <a:avLst/>
          </a:prstGeom>
          <a:noFill/>
        </p:spPr>
        <p:txBody>
          <a:bodyPr wrap="square" rtlCol="0">
            <a:spAutoFit/>
          </a:bodyPr>
          <a:lstStyle/>
          <a:p>
            <a:r>
              <a:rPr lang="en-US" sz="1200" dirty="0"/>
              <a:t>Zone mal desservie en matière de mobilité</a:t>
            </a:r>
          </a:p>
        </p:txBody>
      </p:sp>
      <p:sp>
        <p:nvSpPr>
          <p:cNvPr id="3" name="object 6">
            <a:extLst>
              <a:ext uri="{FF2B5EF4-FFF2-40B4-BE49-F238E27FC236}">
                <a16:creationId xmlns:a16="http://schemas.microsoft.com/office/drawing/2014/main" id="{2D7F0DC0-80CB-25C7-14DF-65491DEBFEA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B28370F3-E006-4158-2B0D-5ABA50EA172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B79B87C7-065B-117E-C0DF-6EFCE218FDA1}"/>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3.7. Rendre la mobilité équitable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1466904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7C1B47-6FB4-DDFC-AA5C-6836EEF8D6E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D2080C-47FF-9256-232D-DCF22A11A6E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04 :</a:t>
            </a:r>
          </a:p>
          <a:p>
            <a:pPr algn="ctr"/>
            <a:r>
              <a:rPr lang="en-US" sz="3200" b="1" dirty="0">
                <a:effectLst/>
                <a:latin typeface="Aptos" panose="020B0004020202020204" pitchFamily="34" charset="0"/>
                <a:ea typeface="Aptos" panose="020B0004020202020204" pitchFamily="34" charset="0"/>
                <a:cs typeface="Times New Roman" panose="02020603050405020304" pitchFamily="18" charset="0"/>
              </a:rPr>
              <a:t>Quiz et discussion de groupe</a:t>
            </a:r>
            <a:endParaRPr lang="en-US" sz="3200" b="1" dirty="0">
              <a:solidFill>
                <a:schemeClr val="bg1"/>
              </a:solidFill>
            </a:endParaRPr>
          </a:p>
        </p:txBody>
      </p:sp>
      <p:sp>
        <p:nvSpPr>
          <p:cNvPr id="2" name="Slide Number Placeholder 1">
            <a:extLst>
              <a:ext uri="{FF2B5EF4-FFF2-40B4-BE49-F238E27FC236}">
                <a16:creationId xmlns:a16="http://schemas.microsoft.com/office/drawing/2014/main" id="{6F18723A-30ED-C4EC-EB66-0F4E2D8FDDC4}"/>
              </a:ext>
            </a:extLst>
          </p:cNvPr>
          <p:cNvSpPr>
            <a:spLocks noGrp="1"/>
          </p:cNvSpPr>
          <p:nvPr>
            <p:ph type="sldNum" sz="quarter" idx="7"/>
          </p:nvPr>
        </p:nvSpPr>
        <p:spPr/>
        <p:txBody>
          <a:bodyPr/>
          <a:lstStyle/>
          <a:p>
            <a:pPr marL="103685">
              <a:lnSpc>
                <a:spcPts val="1633"/>
              </a:lnSpc>
            </a:pPr>
            <a:fld id="{81D60167-4931-47E6-BA6A-407CBD079E47}" type="slidenum">
              <a:rPr lang="en-AT" spc="-64" smtClean="0"/>
              <a:t>28</a:t>
            </a:fld>
            <a:endParaRPr lang="en-AT" spc="-64" dirty="0"/>
          </a:p>
        </p:txBody>
      </p:sp>
      <p:sp>
        <p:nvSpPr>
          <p:cNvPr id="4" name="object 6">
            <a:extLst>
              <a:ext uri="{FF2B5EF4-FFF2-40B4-BE49-F238E27FC236}">
                <a16:creationId xmlns:a16="http://schemas.microsoft.com/office/drawing/2014/main" id="{617CC3DE-358D-1E0F-2E02-AB689762EAB7}"/>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7DD365E1-591A-A272-3647-9AD06B1F73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4557680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D64DA-7FB6-DCBD-48E8-0C58925A4CC9}"/>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74FA839-4F82-7F0A-AEF2-24D81FB2E87C}"/>
              </a:ext>
            </a:extLst>
          </p:cNvPr>
          <p:cNvSpPr txBox="1">
            <a:spLocks noGrp="1"/>
          </p:cNvSpPr>
          <p:nvPr>
            <p:ph type="title"/>
          </p:nvPr>
        </p:nvSpPr>
        <p:spPr>
          <a:xfrm>
            <a:off x="726281" y="432621"/>
            <a:ext cx="46966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Quiz et discussion de groupe</a:t>
            </a:r>
            <a:endParaRPr lang="en-US" sz="2400" b="1" dirty="0">
              <a:solidFill>
                <a:schemeClr val="bg1"/>
              </a:solidFill>
            </a:endParaRPr>
          </a:p>
        </p:txBody>
      </p:sp>
      <p:sp>
        <p:nvSpPr>
          <p:cNvPr id="5" name="object 3">
            <a:extLst>
              <a:ext uri="{FF2B5EF4-FFF2-40B4-BE49-F238E27FC236}">
                <a16:creationId xmlns:a16="http://schemas.microsoft.com/office/drawing/2014/main" id="{C4151713-AAB2-8545-9492-C1FEFEC74F17}"/>
              </a:ext>
            </a:extLst>
          </p:cNvPr>
          <p:cNvSpPr txBox="1"/>
          <p:nvPr/>
        </p:nvSpPr>
        <p:spPr>
          <a:xfrm>
            <a:off x="733424" y="1319154"/>
            <a:ext cx="10725152" cy="2853162"/>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Veuillez expliquer le concept de « mobilité en tant que service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MaaS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 quoi les « superblocs » de Barcelone représentent-ils un changement dans la planification de la mobilité urbaine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Pourquoi la micromobilité est-elle considérée comme une solution de transport durable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De quelle manière les politiques et les outils de tarification peuvent-ils influencer les comportements en matière de mobilité dans les villes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Quel est le rôle de l'équité dans la planification de la mobilité urbaine durable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Quel rôle jouent les technologies telles que les feux de circulation basés sur l'IA et les jumeaux numériques dans les systèmes de transport des villes intelligentes ?</a:t>
            </a:r>
          </a:p>
        </p:txBody>
      </p:sp>
      <p:sp>
        <p:nvSpPr>
          <p:cNvPr id="3" name="Slide Number Placeholder 2">
            <a:extLst>
              <a:ext uri="{FF2B5EF4-FFF2-40B4-BE49-F238E27FC236}">
                <a16:creationId xmlns:a16="http://schemas.microsoft.com/office/drawing/2014/main" id="{C767C71B-920D-76E7-638D-795814BA43BC}"/>
              </a:ext>
            </a:extLst>
          </p:cNvPr>
          <p:cNvSpPr>
            <a:spLocks noGrp="1"/>
          </p:cNvSpPr>
          <p:nvPr>
            <p:ph type="sldNum" sz="quarter" idx="7"/>
          </p:nvPr>
        </p:nvSpPr>
        <p:spPr/>
        <p:txBody>
          <a:bodyPr/>
          <a:lstStyle/>
          <a:p>
            <a:pPr marL="103685">
              <a:lnSpc>
                <a:spcPts val="1633"/>
              </a:lnSpc>
            </a:pPr>
            <a:fld id="{81D60167-4931-47E6-BA6A-407CBD079E47}" type="slidenum">
              <a:rPr lang="en-AT" spc="-64" smtClean="0"/>
              <a:t>29</a:t>
            </a:fld>
            <a:endParaRPr lang="en-AT" spc="-64" dirty="0"/>
          </a:p>
        </p:txBody>
      </p:sp>
      <p:sp>
        <p:nvSpPr>
          <p:cNvPr id="4" name="object 6">
            <a:extLst>
              <a:ext uri="{FF2B5EF4-FFF2-40B4-BE49-F238E27FC236}">
                <a16:creationId xmlns:a16="http://schemas.microsoft.com/office/drawing/2014/main" id="{61100B5A-99AF-B9D2-8938-5955E2737D46}"/>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6" name="object 6">
            <a:extLst>
              <a:ext uri="{FF2B5EF4-FFF2-40B4-BE49-F238E27FC236}">
                <a16:creationId xmlns:a16="http://schemas.microsoft.com/office/drawing/2014/main" id="{C1C1D56C-3505-D28B-5585-EC329DD6AD68}"/>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7" name="object 3">
            <a:extLst>
              <a:ext uri="{FF2B5EF4-FFF2-40B4-BE49-F238E27FC236}">
                <a16:creationId xmlns:a16="http://schemas.microsoft.com/office/drawing/2014/main" id="{80238A05-EF16-79FA-3DFF-884D146870A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4.1. Quiz</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1129122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726282" y="480941"/>
            <a:ext cx="2283618" cy="324265"/>
          </a:xfrm>
          <a:prstGeom prst="rect">
            <a:avLst/>
          </a:prstGeom>
          <a:solidFill>
            <a:srgbClr val="FD001F"/>
          </a:solidFill>
        </p:spPr>
        <p:txBody>
          <a:bodyPr vert="horz" wrap="square" lIns="0" tIns="16329" rIns="0" bIns="0" rtlCol="0">
            <a:spAutoFit/>
          </a:bodyPr>
          <a:lstStyle/>
          <a:p>
            <a:pPr marL="22043">
              <a:spcBef>
                <a:spcPts val="129"/>
              </a:spcBef>
            </a:pPr>
            <a:r>
              <a:rPr sz="2000" b="1" dirty="0">
                <a:solidFill>
                  <a:schemeClr val="bg1"/>
                </a:solidFill>
              </a:rPr>
              <a:t>Table </a:t>
            </a:r>
            <a:r>
              <a:rPr lang="en-GB" sz="2000" b="1" dirty="0">
                <a:solidFill>
                  <a:schemeClr val="bg1"/>
                </a:solidFill>
              </a:rPr>
              <a:t>des matières</a:t>
            </a:r>
            <a:endParaRPr sz="2000" b="1" spc="-13" dirty="0">
              <a:solidFill>
                <a:schemeClr val="bg1"/>
              </a:solidFill>
            </a:endParaRPr>
          </a:p>
        </p:txBody>
      </p:sp>
      <p:sp>
        <p:nvSpPr>
          <p:cNvPr id="3" name="object 3"/>
          <p:cNvSpPr txBox="1"/>
          <p:nvPr/>
        </p:nvSpPr>
        <p:spPr>
          <a:xfrm>
            <a:off x="726282" y="927056"/>
            <a:ext cx="5039999" cy="4504897"/>
          </a:xfrm>
          <a:prstGeom prst="rect">
            <a:avLst/>
          </a:prstGeom>
        </p:spPr>
        <p:txBody>
          <a:bodyPr vert="horz" wrap="square" lIns="0" tIns="16329" rIns="0" bIns="0" rtlCol="0">
            <a:spAutoFit/>
          </a:bodyPr>
          <a:lstStyle/>
          <a:p>
            <a:pPr marL="16328" defTabSz="1212850" hangingPunct="1">
              <a:lnSpc>
                <a:spcPct val="100000"/>
              </a:lnSpc>
              <a:spcBef>
                <a:spcPts val="129"/>
              </a:spcBef>
            </a:pPr>
            <a:r>
              <a:rPr lang="en-US" sz="1100" b="1" dirty="0">
                <a:solidFill>
                  <a:schemeClr val="tx1"/>
                </a:solidFill>
                <a:latin typeface="Arial" panose="020B0604020202020204" pitchFamily="34" charset="0"/>
                <a:cs typeface="Arial" panose="020B0604020202020204" pitchFamily="34" charset="0"/>
              </a:rPr>
              <a:t>Section 1 Introduction et concepts de mobilité urbaine</a:t>
            </a:r>
            <a:r>
              <a:rPr lang="en-US" sz="1100" b="1" spc="-13" dirty="0">
                <a:solidFill>
                  <a:schemeClr val="tx1"/>
                </a:solidFill>
                <a:latin typeface="Arial" panose="020B0604020202020204" pitchFamily="34" charset="0"/>
                <a:cs typeface="Arial" panose="020B0604020202020204" pitchFamily="34" charset="0"/>
              </a:rPr>
              <a:t> ..........................</a:t>
            </a:r>
            <a:r>
              <a:rPr lang="en-US" sz="1100" b="1" spc="469" dirty="0">
                <a:solidFill>
                  <a:schemeClr val="tx1"/>
                </a:solidFill>
                <a:latin typeface="Arial" panose="020B0604020202020204" pitchFamily="34" charset="0"/>
                <a:cs typeface="Arial" panose="020B0604020202020204" pitchFamily="34" charset="0"/>
              </a:rPr>
              <a:t> 4</a:t>
            </a:r>
            <a:endParaRPr lang="en-US" sz="11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tabLst>
                <a:tab pos="4632325" algn="l"/>
              </a:tabLst>
            </a:pPr>
            <a:r>
              <a:rPr lang="en-US" sz="1100" dirty="0">
                <a:latin typeface="Arial" panose="020B0604020202020204" pitchFamily="34" charset="0"/>
                <a:cs typeface="Arial" panose="020B0604020202020204" pitchFamily="34" charset="0"/>
              </a:rPr>
              <a:t>Pourquoi se concentrer sur la mobilité urbaine ? ......................</a:t>
            </a:r>
            <a:r>
              <a:rPr lang="en-GB" sz="1100" dirty="0">
                <a:latin typeface="Arial" panose="020B0604020202020204" pitchFamily="34" charset="0"/>
                <a:cs typeface="Arial" panose="020B0604020202020204" pitchFamily="34" charset="0"/>
              </a:rPr>
              <a:t>....... 5</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Qu'est-ce que la mobilité urbaine ? </a:t>
            </a:r>
            <a:r>
              <a:rPr lang="en-GB" sz="1100" dirty="0">
                <a:latin typeface="Arial" panose="020B0604020202020204" pitchFamily="34" charset="0"/>
                <a:cs typeface="Arial" panose="020B0604020202020204" pitchFamily="34" charset="0"/>
              </a:rPr>
              <a:t>........................................................    6</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Bref historique des déplacements </a:t>
            </a:r>
            <a:r>
              <a:rPr lang="en-US" sz="1100" dirty="0" err="1">
                <a:latin typeface="Arial" panose="020B0604020202020204" pitchFamily="34" charset="0"/>
                <a:cs typeface="Arial" panose="020B0604020202020204" pitchFamily="34" charset="0"/>
              </a:rPr>
              <a:t>urbains</a:t>
            </a:r>
            <a:r>
              <a:rPr lang="en-GB" sz="1100" dirty="0">
                <a:latin typeface="Arial" panose="020B0604020202020204" pitchFamily="34" charset="0"/>
                <a:cs typeface="Arial" panose="020B0604020202020204" pitchFamily="34" charset="0"/>
              </a:rPr>
              <a:t> ...............................    7</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Principes de la mobilité urbaine durable ................</a:t>
            </a:r>
            <a:r>
              <a:rPr lang="en-GB" sz="1100" dirty="0">
                <a:latin typeface="Arial" panose="020B0604020202020204" pitchFamily="34" charset="0"/>
                <a:cs typeface="Arial" panose="020B0604020202020204" pitchFamily="34" charset="0"/>
              </a:rPr>
              <a:t>..................    8</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Cadres de planification de la mobilité urbaine dans la pratique ............    9</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Mesurer la mobilité urbaine – Indicateurs clés de performance .........    10</a:t>
            </a:r>
          </a:p>
          <a:p>
            <a:pPr marL="357188" marR="7348" indent="-215900" defTabSz="1171575" hangingPunct="1">
              <a:lnSpc>
                <a:spcPct val="100000"/>
              </a:lnSpc>
              <a:spcBef>
                <a:spcPts val="600"/>
              </a:spcBef>
              <a:buFontTx/>
              <a:buAutoNum type="arabicPeriod"/>
            </a:pPr>
            <a:r>
              <a:rPr lang="en-GB" sz="1100" dirty="0">
                <a:latin typeface="Arial" panose="020B0604020202020204" pitchFamily="34" charset="0"/>
                <a:cs typeface="Arial" panose="020B0604020202020204" pitchFamily="34" charset="0"/>
              </a:rPr>
              <a:t>Quels sont les obstacles ?</a:t>
            </a:r>
            <a:r>
              <a:rPr lang="en-US" sz="1100" dirty="0">
                <a:latin typeface="Arial" panose="020B0604020202020204" pitchFamily="34" charset="0"/>
                <a:cs typeface="Arial" panose="020B0604020202020204" pitchFamily="34" charset="0"/>
              </a:rPr>
              <a:t> .........................................................    11</a:t>
            </a:r>
          </a:p>
          <a:p>
            <a:pPr marL="357188" marR="7348" indent="-215900" defTabSz="1171575" hangingPunct="1">
              <a:lnSpc>
                <a:spcPct val="100000"/>
              </a:lnSpc>
              <a:spcBef>
                <a:spcPts val="600"/>
              </a:spcBef>
              <a:buFontTx/>
              <a:buAutoNum type="arabicPeriod"/>
            </a:pPr>
            <a:r>
              <a:rPr lang="en-US" sz="1100" dirty="0">
                <a:latin typeface="Arial" panose="020B0604020202020204" pitchFamily="34" charset="0"/>
                <a:cs typeface="Arial" panose="020B0604020202020204" pitchFamily="34" charset="0"/>
              </a:rPr>
              <a:t>Pourquoi les transports sont-ils importants dans les villes intelligentes ? .........................    12</a:t>
            </a:r>
            <a:endParaRPr lang="en-GB" sz="1100" dirty="0">
              <a:latin typeface="Arial" panose="020B0604020202020204" pitchFamily="34" charset="0"/>
              <a:cs typeface="Arial" panose="020B0604020202020204" pitchFamily="34" charset="0"/>
            </a:endParaRPr>
          </a:p>
          <a:p>
            <a:pPr marL="16328" defTabSz="1175644" hangingPunct="1">
              <a:lnSpc>
                <a:spcPct val="100000"/>
              </a:lnSpc>
              <a:spcBef>
                <a:spcPts val="129"/>
              </a:spcBef>
            </a:pPr>
            <a:endParaRPr lang="en-GB" sz="1100" b="1" dirty="0">
              <a:solidFill>
                <a:schemeClr val="tx1"/>
              </a:solidFill>
              <a:latin typeface="Arial" panose="020B0604020202020204" pitchFamily="34" charset="0"/>
              <a:cs typeface="Arial" panose="020B0604020202020204" pitchFamily="34" charset="0"/>
            </a:endParaRPr>
          </a:p>
          <a:p>
            <a:pPr marL="16328" defTabSz="1212850" hangingPunct="1">
              <a:lnSpc>
                <a:spcPct val="100000"/>
              </a:lnSpc>
              <a:spcBef>
                <a:spcPts val="129"/>
              </a:spcBef>
            </a:pPr>
            <a:r>
              <a:rPr lang="en-GB" sz="1100" b="1" dirty="0">
                <a:solidFill>
                  <a:schemeClr val="tx1"/>
                </a:solidFill>
                <a:latin typeface="Arial" panose="020B0604020202020204" pitchFamily="34" charset="0"/>
                <a:cs typeface="Arial" panose="020B0604020202020204" pitchFamily="34" charset="0"/>
              </a:rPr>
              <a:t>Section 2 </a:t>
            </a:r>
            <a:r>
              <a:rPr lang="en-US" sz="1100" b="1" dirty="0">
                <a:solidFill>
                  <a:schemeClr val="tx1"/>
                </a:solidFill>
                <a:effectLst/>
                <a:latin typeface="Arial" panose="020B0604020202020204" pitchFamily="34" charset="0"/>
                <a:ea typeface="Aptos" panose="020B0004020202020204" pitchFamily="34" charset="0"/>
                <a:cs typeface="Arial" panose="020B0604020202020204" pitchFamily="34" charset="0"/>
              </a:rPr>
              <a:t>Le rôle des transports dans les villes </a:t>
            </a:r>
            <a:r>
              <a:rPr lang="en-US" sz="1100" b="1" dirty="0" err="1">
                <a:solidFill>
                  <a:schemeClr val="tx1"/>
                </a:solidFill>
                <a:effectLst/>
                <a:latin typeface="Arial" panose="020B0604020202020204" pitchFamily="34" charset="0"/>
                <a:ea typeface="Aptos" panose="020B0004020202020204" pitchFamily="34" charset="0"/>
                <a:cs typeface="Arial" panose="020B0604020202020204" pitchFamily="34" charset="0"/>
              </a:rPr>
              <a:t>intelligentes</a:t>
            </a:r>
            <a:r>
              <a:rPr lang="en-GB" sz="1100" b="1" spc="-13" dirty="0">
                <a:solidFill>
                  <a:schemeClr val="tx1"/>
                </a:solidFill>
                <a:latin typeface="Arial" panose="020B0604020202020204" pitchFamily="34" charset="0"/>
                <a:cs typeface="Arial" panose="020B0604020202020204" pitchFamily="34" charset="0"/>
              </a:rPr>
              <a:t> ...................... 13</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71575" hangingPunct="1">
              <a:lnSpc>
                <a:spcPct val="100000"/>
              </a:lnSpc>
              <a:spcBef>
                <a:spcPts val="600"/>
              </a:spcBef>
              <a:buFontTx/>
              <a:buAutoNum type="arabicPeriod"/>
            </a:pPr>
            <a:r>
              <a:rPr lang="en-US" sz="11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Jumeaux numériques – Simuler la mobilité urbaine</a:t>
            </a:r>
            <a:r>
              <a:rPr lang="en-GB" sz="1100" spc="64" dirty="0">
                <a:solidFill>
                  <a:schemeClr val="tx1"/>
                </a:solidFill>
                <a:latin typeface="Arial" panose="020B0604020202020204" pitchFamily="34" charset="0"/>
                <a:cs typeface="Arial" panose="020B0604020202020204" pitchFamily="34" charset="0"/>
              </a:rPr>
              <a:t> ............................     14</a:t>
            </a:r>
          </a:p>
          <a:p>
            <a:pPr marL="357188" marR="7348" indent="-215900" defTabSz="1171575" hangingPunct="1">
              <a:lnSpc>
                <a:spcPct val="100000"/>
              </a:lnSpc>
              <a:spcBef>
                <a:spcPts val="600"/>
              </a:spcBef>
              <a:buFontTx/>
              <a:buAutoNum type="arabicPeriod"/>
            </a:pPr>
            <a:r>
              <a:rPr lang="en-US" sz="1100" dirty="0">
                <a:solidFill>
                  <a:schemeClr val="tx1"/>
                </a:solidFill>
                <a:effectLst/>
                <a:latin typeface="Arial" panose="020B0604020202020204" pitchFamily="34" charset="0"/>
                <a:ea typeface="Aptos" panose="020B0004020202020204" pitchFamily="34" charset="0"/>
                <a:cs typeface="Arial" panose="020B0604020202020204" pitchFamily="34" charset="0"/>
              </a:rPr>
              <a:t>Feux de circulation basés sur l'IA</a:t>
            </a:r>
            <a:r>
              <a:rPr lang="en-GB" sz="1100" spc="64" dirty="0">
                <a:solidFill>
                  <a:schemeClr val="tx1"/>
                </a:solidFill>
                <a:latin typeface="Arial" panose="020B0604020202020204" pitchFamily="34" charset="0"/>
                <a:cs typeface="Arial" panose="020B0604020202020204" pitchFamily="34" charset="0"/>
              </a:rPr>
              <a:t> ...........................................    15</a:t>
            </a: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Mobilité en tant que service (</a:t>
            </a:r>
            <a:r>
              <a:rPr lang="en-US" sz="1100" spc="64" dirty="0" err="1">
                <a:solidFill>
                  <a:schemeClr val="tx1"/>
                </a:solidFill>
                <a:latin typeface="Arial" panose="020B0604020202020204" pitchFamily="34" charset="0"/>
                <a:cs typeface="Arial" panose="020B0604020202020204" pitchFamily="34" charset="0"/>
              </a:rPr>
              <a:t>MaaS</a:t>
            </a:r>
            <a:r>
              <a:rPr lang="en-US" sz="1100" spc="64" dirty="0">
                <a:solidFill>
                  <a:schemeClr val="tx1"/>
                </a:solidFill>
                <a:latin typeface="Arial" panose="020B0604020202020204" pitchFamily="34" charset="0"/>
                <a:cs typeface="Arial" panose="020B0604020202020204" pitchFamily="34" charset="0"/>
              </a:rPr>
              <a:t>)</a:t>
            </a:r>
            <a:r>
              <a:rPr lang="en-GB" sz="1100" spc="64" dirty="0">
                <a:solidFill>
                  <a:schemeClr val="tx1"/>
                </a:solidFill>
                <a:latin typeface="Arial" panose="020B0604020202020204" pitchFamily="34" charset="0"/>
                <a:cs typeface="Arial" panose="020B0604020202020204" pitchFamily="34" charset="0"/>
              </a:rPr>
              <a:t> ...................................    16</a:t>
            </a: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Électrification et décarbonisation</a:t>
            </a:r>
            <a:r>
              <a:rPr lang="en-GB" sz="1100" spc="64" dirty="0">
                <a:solidFill>
                  <a:schemeClr val="tx1"/>
                </a:solidFill>
                <a:latin typeface="Arial" panose="020B0604020202020204" pitchFamily="34" charset="0"/>
                <a:cs typeface="Arial" panose="020B0604020202020204" pitchFamily="34" charset="0"/>
              </a:rPr>
              <a:t> .................................    17</a:t>
            </a:r>
          </a:p>
          <a:p>
            <a:pPr marL="357188" marR="7348" indent="-215900" defTabSz="1171575" hangingPunct="1">
              <a:lnSpc>
                <a:spcPct val="100000"/>
              </a:lnSpc>
              <a:spcBef>
                <a:spcPts val="600"/>
              </a:spcBef>
              <a:buFontTx/>
              <a:buAutoNum type="arabicPeriod"/>
            </a:pPr>
            <a:r>
              <a:rPr lang="en-US" sz="1100" spc="64" dirty="0">
                <a:solidFill>
                  <a:schemeClr val="tx1"/>
                </a:solidFill>
                <a:latin typeface="Arial" panose="020B0604020202020204" pitchFamily="34" charset="0"/>
                <a:cs typeface="Arial" panose="020B0604020202020204" pitchFamily="34" charset="0"/>
              </a:rPr>
              <a:t>Les superblocs de Barcelone .............................................    18</a:t>
            </a:r>
            <a:endParaRPr lang="en-GB" sz="1100" b="1" dirty="0">
              <a:solidFill>
                <a:schemeClr val="tx1"/>
              </a:solidFill>
              <a:latin typeface="Arial" panose="020B0604020202020204" pitchFamily="34" charset="0"/>
              <a:cs typeface="Arial" panose="020B0604020202020204" pitchFamily="34" charset="0"/>
            </a:endParaRPr>
          </a:p>
          <a:p>
            <a:pPr marL="357188" marR="7348" indent="-215900" defTabSz="1175644" hangingPunct="1">
              <a:lnSpc>
                <a:spcPct val="100000"/>
              </a:lnSpc>
              <a:spcBef>
                <a:spcPts val="600"/>
              </a:spcBef>
              <a:buFontTx/>
              <a:buAutoNum type="arabicPeriod"/>
            </a:pPr>
            <a:endParaRPr lang="en-GB" sz="1100" spc="64" dirty="0">
              <a:solidFill>
                <a:schemeClr val="tx1"/>
              </a:solidFill>
              <a:latin typeface="Arial" panose="020B0604020202020204" pitchFamily="34" charset="0"/>
              <a:cs typeface="Arial" panose="020B0604020202020204" pitchFamily="34" charset="0"/>
            </a:endParaRPr>
          </a:p>
        </p:txBody>
      </p:sp>
      <p:sp>
        <p:nvSpPr>
          <p:cNvPr id="4" name="object 4"/>
          <p:cNvSpPr txBox="1"/>
          <p:nvPr/>
        </p:nvSpPr>
        <p:spPr>
          <a:xfrm>
            <a:off x="6142352" y="934868"/>
            <a:ext cx="5420998" cy="3527706"/>
          </a:xfrm>
          <a:prstGeom prst="rect">
            <a:avLst/>
          </a:prstGeom>
        </p:spPr>
        <p:txBody>
          <a:bodyPr vert="horz" wrap="square" lIns="0" tIns="16329" rIns="0" bIns="0" rtlCol="0">
            <a:spAutoFit/>
          </a:bodyPr>
          <a:lstStyle/>
          <a:p>
            <a:pPr marL="16328" defTabSz="1300163" hangingPunct="1">
              <a:lnSpc>
                <a:spcPct val="100000"/>
              </a:lnSpc>
              <a:spcBef>
                <a:spcPts val="129"/>
              </a:spcBef>
            </a:pPr>
            <a:r>
              <a:rPr lang="en-GB" sz="1200" b="1" dirty="0">
                <a:solidFill>
                  <a:schemeClr val="tx1"/>
                </a:solidFill>
                <a:latin typeface="Arial" panose="020B0604020202020204" pitchFamily="34" charset="0"/>
                <a:cs typeface="Arial" panose="020B0604020202020204" pitchFamily="34" charset="0"/>
              </a:rPr>
              <a:t>Section 3 Solutions de mobilité </a:t>
            </a:r>
            <a:r>
              <a:rPr lang="en-GB" sz="1200" b="1" dirty="0" err="1">
                <a:solidFill>
                  <a:schemeClr val="tx1"/>
                </a:solidFill>
                <a:latin typeface="Arial" panose="020B0604020202020204" pitchFamily="34" charset="0"/>
                <a:cs typeface="Arial" panose="020B0604020202020204" pitchFamily="34" charset="0"/>
              </a:rPr>
              <a:t>innovantes</a:t>
            </a:r>
            <a:r>
              <a:rPr lang="en-GB" sz="1200" b="1" spc="-13" dirty="0">
                <a:solidFill>
                  <a:schemeClr val="tx1"/>
                </a:solidFill>
                <a:latin typeface="Arial" panose="020B0604020202020204" pitchFamily="34" charset="0"/>
                <a:cs typeface="Arial" panose="020B0604020202020204" pitchFamily="34" charset="0"/>
              </a:rPr>
              <a:t> ............................................     19</a:t>
            </a:r>
            <a:endParaRPr lang="en-GB" sz="1200" b="1"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Qu'est-ce qui constitue une « innovation » ?</a:t>
            </a:r>
            <a:r>
              <a:rPr lang="en-GB" sz="1200" spc="64" dirty="0">
                <a:solidFill>
                  <a:schemeClr val="tx1"/>
                </a:solidFill>
                <a:latin typeface="Arial" panose="020B0604020202020204" pitchFamily="34" charset="0"/>
                <a:cs typeface="Arial" panose="020B0604020202020204" pitchFamily="34" charset="0"/>
              </a:rPr>
              <a:t> ......................     20</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L'essor de la </a:t>
            </a:r>
            <a:r>
              <a:rPr lang="en-US" sz="1200" spc="64" dirty="0" err="1">
                <a:solidFill>
                  <a:schemeClr val="tx1"/>
                </a:solidFill>
                <a:latin typeface="Arial" panose="020B0604020202020204" pitchFamily="34" charset="0"/>
                <a:cs typeface="Arial" panose="020B0604020202020204" pitchFamily="34" charset="0"/>
              </a:rPr>
              <a:t>micromobilité</a:t>
            </a:r>
            <a:r>
              <a:rPr lang="en-GB" sz="1200" spc="64" dirty="0">
                <a:solidFill>
                  <a:schemeClr val="tx1"/>
                </a:solidFill>
                <a:latin typeface="Arial" panose="020B0604020202020204" pitchFamily="34" charset="0"/>
                <a:cs typeface="Arial" panose="020B0604020202020204" pitchFamily="34" charset="0"/>
              </a:rPr>
              <a:t> ...........................................    21</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Navettes connectées et </a:t>
            </a:r>
            <a:r>
              <a:rPr lang="en-US" sz="1200" spc="64" dirty="0" err="1">
                <a:solidFill>
                  <a:schemeClr val="tx1"/>
                </a:solidFill>
                <a:latin typeface="Arial" panose="020B0604020202020204" pitchFamily="34" charset="0"/>
                <a:cs typeface="Arial" panose="020B0604020202020204" pitchFamily="34" charset="0"/>
              </a:rPr>
              <a:t>autonomes</a:t>
            </a:r>
            <a:r>
              <a:rPr lang="en-US" sz="1200" spc="64" dirty="0">
                <a:solidFill>
                  <a:schemeClr val="tx1"/>
                </a:solidFill>
                <a:latin typeface="Arial" panose="020B0604020202020204" pitchFamily="34" charset="0"/>
                <a:cs typeface="Arial" panose="020B0604020202020204" pitchFamily="34" charset="0"/>
              </a:rPr>
              <a:t> ............................... </a:t>
            </a:r>
            <a:r>
              <a:rPr lang="en-GB" sz="1200" spc="64" dirty="0">
                <a:solidFill>
                  <a:schemeClr val="tx1"/>
                </a:solidFill>
                <a:latin typeface="Arial" panose="020B0604020202020204" pitchFamily="34" charset="0"/>
                <a:cs typeface="Arial" panose="020B0604020202020204" pitchFamily="34" charset="0"/>
              </a:rPr>
              <a:t>    22</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Mobilité aérienne urbaine (eVTOL)</a:t>
            </a:r>
            <a:r>
              <a:rPr lang="en-GB" sz="1200" spc="64" dirty="0">
                <a:solidFill>
                  <a:schemeClr val="tx1"/>
                </a:solidFill>
                <a:latin typeface="Arial" panose="020B0604020202020204" pitchFamily="34" charset="0"/>
                <a:cs typeface="Arial" panose="020B0604020202020204" pitchFamily="34" charset="0"/>
              </a:rPr>
              <a:t> ......................................    23</a:t>
            </a: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Logistique plus intelligente et dernier </a:t>
            </a:r>
            <a:r>
              <a:rPr lang="en-US" sz="1200" spc="64" dirty="0" err="1">
                <a:solidFill>
                  <a:schemeClr val="tx1"/>
                </a:solidFill>
                <a:latin typeface="Arial" panose="020B0604020202020204" pitchFamily="34" charset="0"/>
                <a:cs typeface="Arial" panose="020B0604020202020204" pitchFamily="34" charset="0"/>
              </a:rPr>
              <a:t>kilomètre</a:t>
            </a:r>
            <a:r>
              <a:rPr lang="en-GB" sz="1200" spc="64" dirty="0">
                <a:solidFill>
                  <a:schemeClr val="tx1"/>
                </a:solidFill>
                <a:latin typeface="Arial" panose="020B0604020202020204" pitchFamily="34" charset="0"/>
                <a:cs typeface="Arial" panose="020B0604020202020204" pitchFamily="34" charset="0"/>
              </a:rPr>
              <a:t> .....................    24</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Innovation en matière de politiques et de </a:t>
            </a:r>
            <a:r>
              <a:rPr lang="en-US" sz="1200" spc="64" dirty="0" err="1">
                <a:solidFill>
                  <a:schemeClr val="tx1"/>
                </a:solidFill>
                <a:latin typeface="Arial" panose="020B0604020202020204" pitchFamily="34" charset="0"/>
                <a:cs typeface="Arial" panose="020B0604020202020204" pitchFamily="34" charset="0"/>
              </a:rPr>
              <a:t>tarification</a:t>
            </a:r>
            <a:r>
              <a:rPr lang="en-GB" sz="1200" spc="64" dirty="0">
                <a:solidFill>
                  <a:schemeClr val="tx1"/>
                </a:solidFill>
                <a:latin typeface="Arial" panose="020B0604020202020204" pitchFamily="34" charset="0"/>
                <a:cs typeface="Arial" panose="020B0604020202020204" pitchFamily="34" charset="0"/>
              </a:rPr>
              <a:t> .....    25</a:t>
            </a:r>
            <a:endParaRPr lang="en-US" sz="1200" spc="64" dirty="0">
              <a:solidFill>
                <a:schemeClr val="tx1"/>
              </a:solidFill>
              <a:latin typeface="Arial" panose="020B0604020202020204" pitchFamily="34" charset="0"/>
              <a:cs typeface="Arial" panose="020B0604020202020204" pitchFamily="34" charset="0"/>
            </a:endParaRPr>
          </a:p>
          <a:p>
            <a:pPr marL="357188" marR="7348" indent="-215900" defTabSz="1270000" hangingPunct="1">
              <a:lnSpc>
                <a:spcPct val="100000"/>
              </a:lnSpc>
              <a:spcBef>
                <a:spcPts val="1093"/>
              </a:spcBef>
              <a:buFontTx/>
              <a:buAutoNum type="arabicPeriod"/>
            </a:pPr>
            <a:r>
              <a:rPr lang="en-US" sz="1200" spc="64" dirty="0">
                <a:solidFill>
                  <a:schemeClr val="tx1"/>
                </a:solidFill>
                <a:latin typeface="Arial" panose="020B0604020202020204" pitchFamily="34" charset="0"/>
                <a:cs typeface="Arial" panose="020B0604020202020204" pitchFamily="34" charset="0"/>
              </a:rPr>
              <a:t>Rendre la mobilité </a:t>
            </a:r>
            <a:r>
              <a:rPr lang="en-US" sz="1200" spc="64" dirty="0" err="1">
                <a:solidFill>
                  <a:schemeClr val="tx1"/>
                </a:solidFill>
                <a:latin typeface="Arial" panose="020B0604020202020204" pitchFamily="34" charset="0"/>
                <a:cs typeface="Arial" panose="020B0604020202020204" pitchFamily="34" charset="0"/>
              </a:rPr>
              <a:t>équitable</a:t>
            </a:r>
            <a:r>
              <a:rPr lang="en-GB" sz="1200" spc="64" dirty="0">
                <a:solidFill>
                  <a:schemeClr val="tx1"/>
                </a:solidFill>
                <a:latin typeface="Arial" panose="020B0604020202020204" pitchFamily="34" charset="0"/>
                <a:cs typeface="Arial" panose="020B0604020202020204" pitchFamily="34" charset="0"/>
              </a:rPr>
              <a:t> ................................................    26</a:t>
            </a:r>
          </a:p>
          <a:p>
            <a:pPr marL="16328" defTabSz="1312863" hangingPunct="1">
              <a:lnSpc>
                <a:spcPct val="100000"/>
              </a:lnSpc>
              <a:spcBef>
                <a:spcPts val="600"/>
              </a:spcBef>
            </a:pPr>
            <a:endParaRPr lang="en-GB" sz="1200" b="1" spc="64" dirty="0">
              <a:solidFill>
                <a:schemeClr val="tx1"/>
              </a:solidFill>
              <a:latin typeface="Arial" panose="020B0604020202020204" pitchFamily="34" charset="0"/>
              <a:cs typeface="Arial" panose="020B0604020202020204" pitchFamily="34" charset="0"/>
            </a:endParaRPr>
          </a:p>
          <a:p>
            <a:pPr marL="16328" defTabSz="1312863" hangingPunct="1">
              <a:lnSpc>
                <a:spcPct val="100000"/>
              </a:lnSpc>
              <a:spcBef>
                <a:spcPts val="600"/>
              </a:spcBef>
            </a:pPr>
            <a:r>
              <a:rPr lang="en-GB" sz="1200" b="1" dirty="0">
                <a:solidFill>
                  <a:sysClr val="windowText" lastClr="000000"/>
                </a:solidFill>
                <a:latin typeface="Arial"/>
                <a:cs typeface="Arial"/>
              </a:rPr>
              <a:t>Section 4 Quiz et discussion de </a:t>
            </a:r>
            <a:r>
              <a:rPr lang="en-GB" sz="1200" b="1" dirty="0" err="1">
                <a:solidFill>
                  <a:sysClr val="windowText" lastClr="000000"/>
                </a:solidFill>
                <a:latin typeface="Arial"/>
                <a:cs typeface="Arial"/>
              </a:rPr>
              <a:t>groupe</a:t>
            </a:r>
            <a:r>
              <a:rPr lang="en-GB" sz="1200" b="1" spc="-13" dirty="0">
                <a:solidFill>
                  <a:sysClr val="windowText" lastClr="000000"/>
                </a:solidFill>
                <a:latin typeface="Arial"/>
                <a:cs typeface="Arial"/>
              </a:rPr>
              <a:t> .................................................. 27</a:t>
            </a:r>
            <a:endParaRPr lang="en-GB" sz="1200" b="1" dirty="0">
              <a:solidFill>
                <a:sysClr val="windowText" lastClr="000000"/>
              </a:solidFill>
              <a:latin typeface="Arial"/>
              <a:cs typeface="Arial"/>
            </a:endParaRPr>
          </a:p>
          <a:p>
            <a:pPr marL="357188" marR="7348" indent="-215900" defTabSz="1175644" hangingPunct="1">
              <a:lnSpc>
                <a:spcPct val="100000"/>
              </a:lnSpc>
              <a:spcBef>
                <a:spcPts val="600"/>
              </a:spcBef>
              <a:buFontTx/>
              <a:buAutoNum type="arabicPeriod"/>
            </a:pPr>
            <a:r>
              <a:rPr lang="en-GB" sz="1200" spc="64" dirty="0">
                <a:solidFill>
                  <a:sysClr val="windowText" lastClr="000000"/>
                </a:solidFill>
                <a:latin typeface="Arial"/>
                <a:cs typeface="Arial"/>
              </a:rPr>
              <a:t>Quiz .................................................................................... 28</a:t>
            </a:r>
          </a:p>
          <a:p>
            <a:pPr marL="357188" marR="7348" indent="-215900" defTabSz="1175644" hangingPunct="1">
              <a:lnSpc>
                <a:spcPct val="100000"/>
              </a:lnSpc>
              <a:spcBef>
                <a:spcPts val="600"/>
              </a:spcBef>
              <a:buFontTx/>
              <a:buAutoNum type="arabicPeriod"/>
            </a:pPr>
            <a:r>
              <a:rPr lang="en-GB" sz="1200" spc="64" dirty="0">
                <a:solidFill>
                  <a:sysClr val="windowText" lastClr="000000"/>
                </a:solidFill>
                <a:latin typeface="Arial"/>
                <a:cs typeface="Arial"/>
              </a:rPr>
              <a:t>Discussion de </a:t>
            </a:r>
            <a:r>
              <a:rPr lang="en-GB" sz="1200" spc="64" dirty="0" err="1">
                <a:solidFill>
                  <a:sysClr val="windowText" lastClr="000000"/>
                </a:solidFill>
                <a:latin typeface="Arial"/>
                <a:cs typeface="Arial"/>
              </a:rPr>
              <a:t>groupe</a:t>
            </a:r>
            <a:r>
              <a:rPr lang="en-GB" sz="1200" spc="64" dirty="0">
                <a:solidFill>
                  <a:sysClr val="windowText" lastClr="000000"/>
                </a:solidFill>
                <a:latin typeface="Arial"/>
                <a:cs typeface="Arial"/>
              </a:rPr>
              <a:t> .......................................................... 29</a:t>
            </a:r>
          </a:p>
        </p:txBody>
      </p:sp>
      <p:sp>
        <p:nvSpPr>
          <p:cNvPr id="5" name="Slide Number Placeholder 4">
            <a:extLst>
              <a:ext uri="{FF2B5EF4-FFF2-40B4-BE49-F238E27FC236}">
                <a16:creationId xmlns:a16="http://schemas.microsoft.com/office/drawing/2014/main" id="{596BEA5B-7309-AA07-E70C-3E6FA9AD430C}"/>
              </a:ext>
            </a:extLst>
          </p:cNvPr>
          <p:cNvSpPr>
            <a:spLocks noGrp="1"/>
          </p:cNvSpPr>
          <p:nvPr>
            <p:ph type="sldNum" sz="quarter" idx="7"/>
          </p:nvPr>
        </p:nvSpPr>
        <p:spPr/>
        <p:txBody>
          <a:bodyPr/>
          <a:lstStyle/>
          <a:p>
            <a:pPr marL="103685">
              <a:lnSpc>
                <a:spcPts val="1633"/>
              </a:lnSpc>
            </a:pPr>
            <a:fld id="{81D60167-4931-47E6-BA6A-407CBD079E47}" type="slidenum">
              <a:rPr lang="en-AT" spc="-64" smtClean="0"/>
              <a:t>3</a:t>
            </a:fld>
            <a:endParaRPr lang="en-AT" spc="-64" dirty="0"/>
          </a:p>
        </p:txBody>
      </p:sp>
      <p:sp>
        <p:nvSpPr>
          <p:cNvPr id="6" name="object 6">
            <a:extLst>
              <a:ext uri="{FF2B5EF4-FFF2-40B4-BE49-F238E27FC236}">
                <a16:creationId xmlns:a16="http://schemas.microsoft.com/office/drawing/2014/main" id="{8491145F-57B0-3635-3F25-8401685F0FF5}"/>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7886B815-E1EE-1873-1E59-D72DC9B59A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B15544-335B-5BB7-4004-B6B7C3C4283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EB9AEDF-62AD-BFA5-6D94-8313BF055549}"/>
              </a:ext>
            </a:extLst>
          </p:cNvPr>
          <p:cNvSpPr txBox="1">
            <a:spLocks noGrp="1"/>
          </p:cNvSpPr>
          <p:nvPr>
            <p:ph type="title"/>
          </p:nvPr>
        </p:nvSpPr>
        <p:spPr>
          <a:xfrm>
            <a:off x="726281" y="432621"/>
            <a:ext cx="446166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4. Quiz et discussion de groupe</a:t>
            </a:r>
            <a:endParaRPr lang="en-US" sz="2400" b="1" dirty="0">
              <a:solidFill>
                <a:schemeClr val="bg1"/>
              </a:solidFill>
            </a:endParaRPr>
          </a:p>
        </p:txBody>
      </p:sp>
      <p:sp>
        <p:nvSpPr>
          <p:cNvPr id="7" name="Slide Number Placeholder 6">
            <a:extLst>
              <a:ext uri="{FF2B5EF4-FFF2-40B4-BE49-F238E27FC236}">
                <a16:creationId xmlns:a16="http://schemas.microsoft.com/office/drawing/2014/main" id="{FF63A995-CD6C-0EFE-3F6D-826E8EBC4C82}"/>
              </a:ext>
            </a:extLst>
          </p:cNvPr>
          <p:cNvSpPr>
            <a:spLocks noGrp="1"/>
          </p:cNvSpPr>
          <p:nvPr>
            <p:ph type="sldNum" sz="quarter" idx="7"/>
          </p:nvPr>
        </p:nvSpPr>
        <p:spPr/>
        <p:txBody>
          <a:bodyPr/>
          <a:lstStyle/>
          <a:p>
            <a:pPr marL="103685">
              <a:lnSpc>
                <a:spcPts val="1633"/>
              </a:lnSpc>
            </a:pPr>
            <a:fld id="{81D60167-4931-47E6-BA6A-407CBD079E47}" type="slidenum">
              <a:rPr lang="en-AT" spc="-64" smtClean="0"/>
              <a:t>30</a:t>
            </a:fld>
            <a:endParaRPr lang="en-AT" spc="-64" dirty="0"/>
          </a:p>
        </p:txBody>
      </p:sp>
      <p:sp>
        <p:nvSpPr>
          <p:cNvPr id="12" name="object 3">
            <a:extLst>
              <a:ext uri="{FF2B5EF4-FFF2-40B4-BE49-F238E27FC236}">
                <a16:creationId xmlns:a16="http://schemas.microsoft.com/office/drawing/2014/main" id="{AAE7E912-7EE4-76E5-AD61-7BFA1FFD4ABC}"/>
              </a:ext>
            </a:extLst>
          </p:cNvPr>
          <p:cNvSpPr txBox="1"/>
          <p:nvPr/>
        </p:nvSpPr>
        <p:spPr>
          <a:xfrm>
            <a:off x="726282" y="1322006"/>
            <a:ext cx="10725152" cy="324265"/>
          </a:xfrm>
          <a:prstGeom prst="rect">
            <a:avLst/>
          </a:prstGeom>
          <a:solidFill>
            <a:schemeClr val="bg1"/>
          </a:solidFill>
          <a:effectLst/>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Wingdings" panose="05000000000000000000" pitchFamily="2" charset="2"/>
              <a:buChar char="Ø"/>
              <a:tabLst>
                <a:tab pos="457200" algn="l"/>
              </a:tabLst>
            </a:pPr>
            <a:r>
              <a:rPr lang="en-US" sz="2000" b="1" dirty="0">
                <a:latin typeface="Aptos" panose="020B0004020202020204" pitchFamily="34" charset="0"/>
              </a:rPr>
              <a:t>Sujets de discussion</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3" name="object 3">
            <a:extLst>
              <a:ext uri="{FF2B5EF4-FFF2-40B4-BE49-F238E27FC236}">
                <a16:creationId xmlns:a16="http://schemas.microsoft.com/office/drawing/2014/main" id="{480D4841-4392-A6BF-7337-1E2A277E7DFE}"/>
              </a:ext>
            </a:extLst>
          </p:cNvPr>
          <p:cNvSpPr txBox="1"/>
          <p:nvPr/>
        </p:nvSpPr>
        <p:spPr>
          <a:xfrm>
            <a:off x="1261303" y="1808239"/>
            <a:ext cx="10725152" cy="1206558"/>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Thème 1 : Les villes devraient-elles investir davantage dans les navettes autonomes ou dans les systèmes de micromobilité ? Pourquoi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Thème 2 : Les innovations en matière de mobilité intelligente peuvent-elles involontairement accroître les inégalités ?</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dirty="0">
                <a:latin typeface="Aptos" panose="020B0004020202020204" pitchFamily="34" charset="0"/>
              </a:rPr>
              <a:t>Thème 3 : Si vous deviez concevoir une « ville 15 minutes » adaptée à votre contexte local, quelles seraient vos priorités ?</a:t>
            </a:r>
          </a:p>
        </p:txBody>
      </p:sp>
      <p:sp>
        <p:nvSpPr>
          <p:cNvPr id="3" name="object 6">
            <a:extLst>
              <a:ext uri="{FF2B5EF4-FFF2-40B4-BE49-F238E27FC236}">
                <a16:creationId xmlns:a16="http://schemas.microsoft.com/office/drawing/2014/main" id="{44643BAE-BDB5-8279-5D46-C99ACF7DFA30}"/>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CC2663B7-1F3A-9423-E5DE-0F20F419B4E2}"/>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5" name="object 3">
            <a:extLst>
              <a:ext uri="{FF2B5EF4-FFF2-40B4-BE49-F238E27FC236}">
                <a16:creationId xmlns:a16="http://schemas.microsoft.com/office/drawing/2014/main" id="{E60D88B3-4CF9-D3B0-84FC-D4E9446D0BF7}"/>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4.2. Discussion de groupe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427399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US" dirty="0">
                <a:latin typeface="Calibri" panose="020F0502020204030204" pitchFamily="34" charset="0"/>
                <a:ea typeface="Calibri" panose="020F0502020204030204" pitchFamily="34" charset="0"/>
                <a:cs typeface="Calibri" panose="020F0502020204030204" pitchFamily="34" charset="0"/>
              </a:rPr>
              <a:t>Nous vous remercions de votre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50183073"/>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F16EF-F2B3-091F-85B3-EF7697924D2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4275D13-A354-D7C8-DE4E-7E4C5B97CC6C}"/>
              </a:ext>
            </a:extLst>
          </p:cNvPr>
          <p:cNvSpPr txBox="1">
            <a:spLocks noGrp="1"/>
          </p:cNvSpPr>
          <p:nvPr>
            <p:ph type="title"/>
          </p:nvPr>
        </p:nvSpPr>
        <p:spPr>
          <a:xfrm>
            <a:off x="726281" y="422573"/>
            <a:ext cx="4789301" cy="385820"/>
          </a:xfrm>
          <a:prstGeom prst="rect">
            <a:avLst/>
          </a:prstGeom>
          <a:solidFill>
            <a:srgbClr val="FD001F"/>
          </a:solidFill>
        </p:spPr>
        <p:txBody>
          <a:bodyPr vert="horz" wrap="square" lIns="0" tIns="16329" rIns="0" bIns="0" rtlCol="0">
            <a:spAutoFit/>
          </a:bodyPr>
          <a:lstStyle/>
          <a:p>
            <a:pPr marL="22043">
              <a:spcBef>
                <a:spcPts val="129"/>
              </a:spcBef>
            </a:pPr>
            <a:r>
              <a:rPr lang="en-US" sz="2400" b="1"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0. Objectifs de la conférence</a:t>
            </a:r>
            <a:endParaRPr sz="2400" b="1" spc="-13" dirty="0">
              <a:solidFill>
                <a:schemeClr val="bg1"/>
              </a:solidFill>
            </a:endParaRPr>
          </a:p>
        </p:txBody>
      </p:sp>
      <p:sp>
        <p:nvSpPr>
          <p:cNvPr id="5" name="object 3">
            <a:extLst>
              <a:ext uri="{FF2B5EF4-FFF2-40B4-BE49-F238E27FC236}">
                <a16:creationId xmlns:a16="http://schemas.microsoft.com/office/drawing/2014/main" id="{0CC9EC26-1E8E-F5B0-5EFB-B3D1DC56AD7D}"/>
              </a:ext>
            </a:extLst>
          </p:cNvPr>
          <p:cNvSpPr txBox="1"/>
          <p:nvPr/>
        </p:nvSpPr>
        <p:spPr>
          <a:xfrm>
            <a:off x="742643" y="1364825"/>
            <a:ext cx="10725152" cy="3504623"/>
          </a:xfrm>
          <a:prstGeom prst="rect">
            <a:avLst/>
          </a:prstGeom>
        </p:spPr>
        <p:txBody>
          <a:bodyPr vert="horz" wrap="square" lIns="0" tIns="16329" rIns="0" bIns="0" rtlCol="0">
            <a:spAutoFit/>
          </a:bodyPr>
          <a:lstStyle/>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Définir la mobilité urbaine : </a:t>
            </a:r>
            <a:r>
              <a:rPr lang="en-US" sz="1800" kern="100" dirty="0">
                <a:latin typeface="Aptos" panose="020B0004020202020204" pitchFamily="34" charset="0"/>
                <a:ea typeface="Aptos" panose="020B0004020202020204" pitchFamily="34" charset="0"/>
                <a:cs typeface="Times New Roman" panose="02020603050405020304" pitchFamily="18" charset="0"/>
              </a:rPr>
              <a:t>Comprendre le concept fondamental de la mobilité urbaine en tant que déplacement multimodal, de porte à porte, de personnes et de marchandises, en mettant l'accent sur l'accessibilité plutôt que sur la seule vitesse.</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Analyser l'intégration des villes intelligentes : </a:t>
            </a:r>
            <a:r>
              <a:rPr lang="en-US" sz="1800" kern="100" dirty="0">
                <a:latin typeface="Aptos" panose="020B0004020202020204" pitchFamily="34" charset="0"/>
                <a:ea typeface="Aptos" panose="020B0004020202020204" pitchFamily="34" charset="0"/>
                <a:cs typeface="Times New Roman" panose="02020603050405020304" pitchFamily="18" charset="0"/>
              </a:rPr>
              <a:t>explorer le rôle de la technologie dans les transports, notamment les jumeaux numériques, les feux de circulation basés sur l'IA et l'Internet des objets (IoT) dans la création d'infrastructures urbaines réactives.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Évaluer les solutions innovantes : </a:t>
            </a:r>
            <a:r>
              <a:rPr lang="en-US" sz="1800" kern="100" dirty="0">
                <a:latin typeface="Aptos" panose="020B0004020202020204" pitchFamily="34" charset="0"/>
                <a:ea typeface="Aptos" panose="020B0004020202020204" pitchFamily="34" charset="0"/>
                <a:cs typeface="Times New Roman" panose="02020603050405020304" pitchFamily="18" charset="0"/>
              </a:rPr>
              <a:t>évaluer les nouvelles tendances en matière de mobilité telles que la mobilité en tant que service (</a:t>
            </a:r>
            <a:r>
              <a:rPr lang="en-US" sz="1800" kern="100" dirty="0" err="1">
                <a:latin typeface="Aptos" panose="020B0004020202020204" pitchFamily="34" charset="0"/>
                <a:ea typeface="Aptos" panose="020B0004020202020204" pitchFamily="34" charset="0"/>
                <a:cs typeface="Times New Roman" panose="02020603050405020304" pitchFamily="18" charset="0"/>
              </a:rPr>
              <a:t>MaaS</a:t>
            </a:r>
            <a:r>
              <a:rPr lang="en-US" sz="1800" kern="100" dirty="0">
                <a:latin typeface="Aptos" panose="020B0004020202020204" pitchFamily="34" charset="0"/>
                <a:ea typeface="Aptos" panose="020B0004020202020204" pitchFamily="34" charset="0"/>
                <a:cs typeface="Times New Roman" panose="02020603050405020304" pitchFamily="18" charset="0"/>
              </a:rPr>
              <a:t>), la micromobilité (trottinettes/vélos électriques) et la mobilité aérienne urbaine (eVTOL).</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Appliquer des cadres durables : </a:t>
            </a:r>
            <a:r>
              <a:rPr lang="en-US" sz="1800" kern="100" dirty="0">
                <a:latin typeface="Aptos" panose="020B0004020202020204" pitchFamily="34" charset="0"/>
                <a:ea typeface="Aptos" panose="020B0004020202020204" pitchFamily="34" charset="0"/>
                <a:cs typeface="Times New Roman" panose="02020603050405020304" pitchFamily="18" charset="0"/>
              </a:rPr>
              <a:t>découvrir les principaux cadres de planification tels que le plan de mobilité urbaine durable (PMUD) de l'UE et le concept de « ville 15 minutes » afin de concevoir des systèmes de transport écologiques et équitables.</a:t>
            </a:r>
          </a:p>
          <a:p>
            <a:pPr marL="34290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latin typeface="Aptos" panose="020B0004020202020204" pitchFamily="34" charset="0"/>
                <a:ea typeface="Aptos" panose="020B0004020202020204" pitchFamily="34" charset="0"/>
                <a:cs typeface="Times New Roman" panose="02020603050405020304" pitchFamily="18" charset="0"/>
              </a:rPr>
              <a:t>Relever les défis : </a:t>
            </a:r>
            <a:r>
              <a:rPr lang="en-US" sz="1800" kern="100" dirty="0">
                <a:latin typeface="Aptos" panose="020B0004020202020204" pitchFamily="34" charset="0"/>
                <a:ea typeface="Aptos" panose="020B0004020202020204" pitchFamily="34" charset="0"/>
                <a:cs typeface="Times New Roman" panose="02020603050405020304" pitchFamily="18" charset="0"/>
              </a:rPr>
              <a:t>identifier les obstacles au progrès, tels que les cloisonnements institutionnels et les déficits de financement, tout en comprenant les outils politiques tels que la tarification de la congestion et les zones à faibles émissions pour les surmonter.</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2BEB5CA-D5B8-919F-E2AA-2E3A6A23310C}"/>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rPr>
              <a:t>0.1. Objectifs d'apprentissage</a:t>
            </a:r>
            <a:endParaRPr lang="en-GB" sz="3200" b="1" dirty="0">
              <a:solidFill>
                <a:schemeClr val="tx1"/>
              </a:solidFill>
              <a:latin typeface="Aptos" panose="020B0004020202020204" pitchFamily="34" charset="0"/>
              <a:cs typeface="Arial"/>
            </a:endParaRPr>
          </a:p>
        </p:txBody>
      </p:sp>
      <p:sp>
        <p:nvSpPr>
          <p:cNvPr id="7" name="Slide Number Placeholder 6">
            <a:extLst>
              <a:ext uri="{FF2B5EF4-FFF2-40B4-BE49-F238E27FC236}">
                <a16:creationId xmlns:a16="http://schemas.microsoft.com/office/drawing/2014/main" id="{4BE8E819-58E3-94D1-5942-9A54D683A822}"/>
              </a:ext>
            </a:extLst>
          </p:cNvPr>
          <p:cNvSpPr>
            <a:spLocks noGrp="1"/>
          </p:cNvSpPr>
          <p:nvPr>
            <p:ph type="sldNum" sz="quarter" idx="7"/>
          </p:nvPr>
        </p:nvSpPr>
        <p:spPr/>
        <p:txBody>
          <a:bodyPr/>
          <a:lstStyle/>
          <a:p>
            <a:pPr marL="103685">
              <a:lnSpc>
                <a:spcPts val="1633"/>
              </a:lnSpc>
            </a:pPr>
            <a:fld id="{81D60167-4931-47E6-BA6A-407CBD079E47}" type="slidenum">
              <a:rPr lang="en-AT" spc="-64" smtClean="0"/>
              <a:t>4</a:t>
            </a:fld>
            <a:endParaRPr lang="en-AT" spc="-64" dirty="0"/>
          </a:p>
        </p:txBody>
      </p:sp>
      <p:sp>
        <p:nvSpPr>
          <p:cNvPr id="6" name="object 6">
            <a:extLst>
              <a:ext uri="{FF2B5EF4-FFF2-40B4-BE49-F238E27FC236}">
                <a16:creationId xmlns:a16="http://schemas.microsoft.com/office/drawing/2014/main" id="{E106A194-C037-4AC2-A09E-62EF9DECF93F}"/>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8" name="object 6">
            <a:extLst>
              <a:ext uri="{FF2B5EF4-FFF2-40B4-BE49-F238E27FC236}">
                <a16:creationId xmlns:a16="http://schemas.microsoft.com/office/drawing/2014/main" id="{F3B7A11F-F8DF-429F-083F-03673CC88B7B}"/>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903969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654FF53-37E5-0D36-03FA-BEB31BACA90A}"/>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b="1" dirty="0">
                <a:solidFill>
                  <a:schemeClr val="bg1"/>
                </a:solidFill>
              </a:rPr>
              <a:t>Section 01 :</a:t>
            </a:r>
          </a:p>
          <a:p>
            <a:pPr algn="ctr"/>
            <a:r>
              <a:rPr lang="en-US" sz="3200" b="1" dirty="0">
                <a:solidFill>
                  <a:schemeClr val="bg1"/>
                </a:solidFill>
              </a:rPr>
              <a:t>Introduction et concepts de mobilité urbaine</a:t>
            </a:r>
          </a:p>
        </p:txBody>
      </p:sp>
      <p:sp>
        <p:nvSpPr>
          <p:cNvPr id="2" name="Slide Number Placeholder 1">
            <a:extLst>
              <a:ext uri="{FF2B5EF4-FFF2-40B4-BE49-F238E27FC236}">
                <a16:creationId xmlns:a16="http://schemas.microsoft.com/office/drawing/2014/main" id="{93F9C828-98E0-D720-8091-DAE861D15424}"/>
              </a:ext>
            </a:extLst>
          </p:cNvPr>
          <p:cNvSpPr>
            <a:spLocks noGrp="1"/>
          </p:cNvSpPr>
          <p:nvPr>
            <p:ph type="sldNum" sz="quarter" idx="7"/>
          </p:nvPr>
        </p:nvSpPr>
        <p:spPr/>
        <p:txBody>
          <a:bodyPr/>
          <a:lstStyle/>
          <a:p>
            <a:pPr marL="103685">
              <a:lnSpc>
                <a:spcPts val="1633"/>
              </a:lnSpc>
            </a:pPr>
            <a:fld id="{81D60167-4931-47E6-BA6A-407CBD079E47}" type="slidenum">
              <a:rPr lang="en-AT" spc="-64" smtClean="0"/>
              <a:t>5</a:t>
            </a:fld>
            <a:endParaRPr lang="en-AT" spc="-64" dirty="0"/>
          </a:p>
        </p:txBody>
      </p:sp>
      <p:sp>
        <p:nvSpPr>
          <p:cNvPr id="4" name="object 6">
            <a:extLst>
              <a:ext uri="{FF2B5EF4-FFF2-40B4-BE49-F238E27FC236}">
                <a16:creationId xmlns:a16="http://schemas.microsoft.com/office/drawing/2014/main" id="{EB85A594-E320-D20A-7A1A-65AE23522D5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E96082EE-F67A-2911-5050-6CFBA8694153}"/>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Tree>
    <p:extLst>
      <p:ext uri="{BB962C8B-B14F-4D97-AF65-F5344CB8AC3E}">
        <p14:creationId xmlns:p14="http://schemas.microsoft.com/office/powerpoint/2010/main" val="21572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3AC8E0B9-6901-9362-BA70-0E0E0614FB59}"/>
              </a:ext>
            </a:extLst>
          </p:cNvPr>
          <p:cNvSpPr txBox="1">
            <a:spLocks noGrp="1"/>
          </p:cNvSpPr>
          <p:nvPr>
            <p:ph type="title"/>
          </p:nvPr>
        </p:nvSpPr>
        <p:spPr>
          <a:xfrm>
            <a:off x="726281" y="432621"/>
            <a:ext cx="7096919"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5" name="object 3">
            <a:extLst>
              <a:ext uri="{FF2B5EF4-FFF2-40B4-BE49-F238E27FC236}">
                <a16:creationId xmlns:a16="http://schemas.microsoft.com/office/drawing/2014/main" id="{602225C3-B06E-0455-C401-963F7650CA67}"/>
              </a:ext>
            </a:extLst>
          </p:cNvPr>
          <p:cNvSpPr txBox="1"/>
          <p:nvPr/>
        </p:nvSpPr>
        <p:spPr>
          <a:xfrm>
            <a:off x="742643" y="15872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dirty="0">
                <a:effectLst/>
                <a:latin typeface="Aptos" panose="020B0004020202020204" pitchFamily="34" charset="0"/>
                <a:ea typeface="Aptos" panose="020B0004020202020204" pitchFamily="34" charset="0"/>
                <a:cs typeface="Times New Roman" panose="02020603050405020304" pitchFamily="18" charset="0"/>
              </a:rPr>
              <a:t>Plus de 58 % de la population mondiale vit dans des zones urbaines, et cette proportion augmente rapidement.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12" name="object 3">
            <a:extLst>
              <a:ext uri="{FF2B5EF4-FFF2-40B4-BE49-F238E27FC236}">
                <a16:creationId xmlns:a16="http://schemas.microsoft.com/office/drawing/2014/main" id="{FA882784-294F-BD6A-274C-76C17AD82365}"/>
              </a:ext>
            </a:extLst>
          </p:cNvPr>
          <p:cNvSpPr txBox="1"/>
          <p:nvPr/>
        </p:nvSpPr>
        <p:spPr>
          <a:xfrm>
            <a:off x="742643" y="2246280"/>
            <a:ext cx="10725152" cy="293487"/>
          </a:xfrm>
          <a:prstGeom prst="rect">
            <a:avLst/>
          </a:prstGeom>
          <a:solidFill>
            <a:schemeClr val="bg1"/>
          </a:solidFill>
          <a:ln>
            <a:noFill/>
          </a:ln>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Principaux facteurs :</a:t>
            </a:r>
            <a:endParaRPr lang="en-GB" sz="1600" b="1" dirty="0">
              <a:solidFill>
                <a:sysClr val="windowText" lastClr="000000"/>
              </a:solidFill>
              <a:latin typeface="Arial"/>
              <a:cs typeface="Arial"/>
            </a:endParaRPr>
          </a:p>
        </p:txBody>
      </p:sp>
      <p:sp>
        <p:nvSpPr>
          <p:cNvPr id="13" name="object 3">
            <a:extLst>
              <a:ext uri="{FF2B5EF4-FFF2-40B4-BE49-F238E27FC236}">
                <a16:creationId xmlns:a16="http://schemas.microsoft.com/office/drawing/2014/main" id="{15CA88DA-8161-F0E5-8C9C-D0D70BB534F9}"/>
              </a:ext>
            </a:extLst>
          </p:cNvPr>
          <p:cNvSpPr txBox="1"/>
          <p:nvPr/>
        </p:nvSpPr>
        <p:spPr>
          <a:xfrm>
            <a:off x="945502" y="2678541"/>
            <a:ext cx="6419940" cy="239662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Transports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premier consommateur d'énergie et émetteur de CO₂ en milieu urbain</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Coûts liés à la congestion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environ 1 % du PIB dans les grandes villes (ITF)</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Révolution technologique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IA, électrification, plateformes de mobilité</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Demande publique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air pur, rues sûres, options accessibles</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Opportunités politiques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Pacte vert pour l'Europe, loi américaine sur les infrastructures, objectifs de la COP28</a:t>
            </a:r>
          </a:p>
        </p:txBody>
      </p:sp>
      <p:sp>
        <p:nvSpPr>
          <p:cNvPr id="7" name="Slide Number Placeholder 6">
            <a:extLst>
              <a:ext uri="{FF2B5EF4-FFF2-40B4-BE49-F238E27FC236}">
                <a16:creationId xmlns:a16="http://schemas.microsoft.com/office/drawing/2014/main" id="{9E461410-0E6E-2A23-6E2C-7BBD84251BCB}"/>
              </a:ext>
            </a:extLst>
          </p:cNvPr>
          <p:cNvSpPr>
            <a:spLocks noGrp="1"/>
          </p:cNvSpPr>
          <p:nvPr>
            <p:ph type="sldNum" sz="quarter" idx="7"/>
          </p:nvPr>
        </p:nvSpPr>
        <p:spPr/>
        <p:txBody>
          <a:bodyPr/>
          <a:lstStyle/>
          <a:p>
            <a:pPr marL="103685">
              <a:lnSpc>
                <a:spcPts val="1633"/>
              </a:lnSpc>
            </a:pPr>
            <a:fld id="{81D60167-4931-47E6-BA6A-407CBD079E47}" type="slidenum">
              <a:rPr lang="en-AT" spc="-64" smtClean="0"/>
              <a:t>6</a:t>
            </a:fld>
            <a:endParaRPr lang="en-AT" spc="-64" dirty="0"/>
          </a:p>
        </p:txBody>
      </p:sp>
      <p:pic>
        <p:nvPicPr>
          <p:cNvPr id="8" name="Picture 7" descr="A graph of the number of population&#10;&#10;AI-generated content may be incorrect.">
            <a:extLst>
              <a:ext uri="{FF2B5EF4-FFF2-40B4-BE49-F238E27FC236}">
                <a16:creationId xmlns:a16="http://schemas.microsoft.com/office/drawing/2014/main" id="{779680EF-9507-28B4-3CCA-95534A7467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31574" y="2912660"/>
            <a:ext cx="4760426" cy="2811148"/>
          </a:xfrm>
          <a:prstGeom prst="rect">
            <a:avLst/>
          </a:prstGeom>
        </p:spPr>
      </p:pic>
      <p:sp>
        <p:nvSpPr>
          <p:cNvPr id="3" name="object 6">
            <a:extLst>
              <a:ext uri="{FF2B5EF4-FFF2-40B4-BE49-F238E27FC236}">
                <a16:creationId xmlns:a16="http://schemas.microsoft.com/office/drawing/2014/main" id="{F37744C1-65DA-1FA6-A8A4-49B657A59CE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Thèmes avancés et études de cas</a:t>
            </a:r>
            <a:endParaRPr spc="-13" dirty="0">
              <a:solidFill>
                <a:prstClr val="black"/>
              </a:solidFill>
            </a:endParaRPr>
          </a:p>
        </p:txBody>
      </p:sp>
      <p:sp>
        <p:nvSpPr>
          <p:cNvPr id="4" name="object 6">
            <a:extLst>
              <a:ext uri="{FF2B5EF4-FFF2-40B4-BE49-F238E27FC236}">
                <a16:creationId xmlns:a16="http://schemas.microsoft.com/office/drawing/2014/main" id="{4FB8A912-3DEA-2CB8-693F-9B80D555D215}"/>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387122A0-2C7B-9628-BDD7-1DB4EF0D0D8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1.1. Pourquoi se concentrer sur la mobilité urbaine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084088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E07FA-1D88-3D7A-C5D1-36D912900CB7}"/>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FCA4B897-0CD2-5A9A-7B63-932078B288F4}"/>
              </a:ext>
            </a:extLst>
          </p:cNvPr>
          <p:cNvSpPr txBox="1">
            <a:spLocks noGrp="1"/>
          </p:cNvSpPr>
          <p:nvPr>
            <p:ph type="title"/>
          </p:nvPr>
        </p:nvSpPr>
        <p:spPr>
          <a:xfrm>
            <a:off x="726281" y="432621"/>
            <a:ext cx="6914711"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5" name="object 3">
            <a:extLst>
              <a:ext uri="{FF2B5EF4-FFF2-40B4-BE49-F238E27FC236}">
                <a16:creationId xmlns:a16="http://schemas.microsoft.com/office/drawing/2014/main" id="{B3B0DB66-D36F-FEA8-CB34-1CC92473B56D}"/>
              </a:ext>
            </a:extLst>
          </p:cNvPr>
          <p:cNvSpPr txBox="1"/>
          <p:nvPr/>
        </p:nvSpPr>
        <p:spPr>
          <a:xfrm>
            <a:off x="945502" y="1843501"/>
            <a:ext cx="10725152" cy="293487"/>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Le déplacement de personnes et de marchandises d'un point à un autre au sein des villes en utilisant tous les modes de transport disponibles.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object 3">
            <a:extLst>
              <a:ext uri="{FF2B5EF4-FFF2-40B4-BE49-F238E27FC236}">
                <a16:creationId xmlns:a16="http://schemas.microsoft.com/office/drawing/2014/main" id="{40A270EF-B452-4F47-BD37-A75E5D094674}"/>
              </a:ext>
            </a:extLst>
          </p:cNvPr>
          <p:cNvSpPr txBox="1"/>
          <p:nvPr/>
        </p:nvSpPr>
        <p:spPr>
          <a:xfrm>
            <a:off x="733424" y="1330343"/>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Définition</a:t>
            </a:r>
            <a:endParaRPr lang="en-GB" sz="2000" b="1" dirty="0">
              <a:solidFill>
                <a:sysClr val="windowText" lastClr="000000"/>
              </a:solidFill>
              <a:latin typeface="Aptos" panose="020B0004020202020204" pitchFamily="34" charset="0"/>
              <a:cs typeface="Arial"/>
            </a:endParaRPr>
          </a:p>
        </p:txBody>
      </p:sp>
      <p:sp>
        <p:nvSpPr>
          <p:cNvPr id="13" name="object 3">
            <a:extLst>
              <a:ext uri="{FF2B5EF4-FFF2-40B4-BE49-F238E27FC236}">
                <a16:creationId xmlns:a16="http://schemas.microsoft.com/office/drawing/2014/main" id="{02B6EEDC-564B-DC88-6C22-770E3BC5A540}"/>
              </a:ext>
            </a:extLst>
          </p:cNvPr>
          <p:cNvSpPr txBox="1"/>
          <p:nvPr/>
        </p:nvSpPr>
        <p:spPr>
          <a:xfrm>
            <a:off x="726282" y="2400835"/>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Caractéristiques principales :</a:t>
            </a:r>
            <a:endParaRPr lang="en-GB" sz="2000" b="1" dirty="0">
              <a:solidFill>
                <a:sysClr val="windowText" lastClr="000000"/>
              </a:solidFill>
              <a:latin typeface="Aptos" panose="020B0004020202020204" pitchFamily="34" charset="0"/>
              <a:cs typeface="Arial"/>
            </a:endParaRPr>
          </a:p>
        </p:txBody>
      </p:sp>
      <p:sp>
        <p:nvSpPr>
          <p:cNvPr id="14" name="object 3">
            <a:extLst>
              <a:ext uri="{FF2B5EF4-FFF2-40B4-BE49-F238E27FC236}">
                <a16:creationId xmlns:a16="http://schemas.microsoft.com/office/drawing/2014/main" id="{19B061D6-CE03-B9BD-896E-D5885A433E77}"/>
              </a:ext>
            </a:extLst>
          </p:cNvPr>
          <p:cNvSpPr txBox="1"/>
          <p:nvPr/>
        </p:nvSpPr>
        <p:spPr>
          <a:xfrm>
            <a:off x="945502" y="2847342"/>
            <a:ext cx="6385630" cy="2950625"/>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Multimodal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marche, vélo, transports publics, voiture, scooter</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Accent mis sur l'accessibilité, et pas seulement sur la vitesse</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En lien avec l'aménagement du territoire, l'énergie, l'équité et les TIC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Gestion par le biais de politiques, de tarifications et de l'engagement du public</a:t>
            </a:r>
          </a:p>
          <a:p>
            <a:pPr marL="342900" marR="0" lvl="0" indent="-342900">
              <a:lnSpc>
                <a:spcPct val="100000"/>
              </a:lnSpc>
              <a:spcBef>
                <a:spcPts val="600"/>
              </a:spcBef>
              <a:spcAft>
                <a:spcPts val="800"/>
              </a:spcAft>
              <a:buSzPts val="1000"/>
              <a:buFont typeface="Symbol" panose="05050102010706020507" pitchFamily="18" charset="2"/>
              <a:buChar char=""/>
              <a:tabLst>
                <a:tab pos="457200" algn="l"/>
              </a:tabLst>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Résultats : efficacité, durabilité, sécurité, inclusivité</a:t>
            </a:r>
          </a:p>
        </p:txBody>
      </p:sp>
      <p:sp>
        <p:nvSpPr>
          <p:cNvPr id="3" name="Slide Number Placeholder 2">
            <a:extLst>
              <a:ext uri="{FF2B5EF4-FFF2-40B4-BE49-F238E27FC236}">
                <a16:creationId xmlns:a16="http://schemas.microsoft.com/office/drawing/2014/main" id="{24C7B429-C202-7A73-9C75-FBDD77ACA853}"/>
              </a:ext>
            </a:extLst>
          </p:cNvPr>
          <p:cNvSpPr>
            <a:spLocks noGrp="1"/>
          </p:cNvSpPr>
          <p:nvPr>
            <p:ph type="sldNum" sz="quarter" idx="7"/>
          </p:nvPr>
        </p:nvSpPr>
        <p:spPr/>
        <p:txBody>
          <a:bodyPr/>
          <a:lstStyle/>
          <a:p>
            <a:pPr marL="103685">
              <a:lnSpc>
                <a:spcPts val="1633"/>
              </a:lnSpc>
            </a:pPr>
            <a:fld id="{81D60167-4931-47E6-BA6A-407CBD079E47}" type="slidenum">
              <a:rPr lang="en-AT" spc="-64" smtClean="0"/>
              <a:t>7</a:t>
            </a:fld>
            <a:endParaRPr lang="en-AT" spc="-64" dirty="0"/>
          </a:p>
        </p:txBody>
      </p:sp>
      <p:pic>
        <p:nvPicPr>
          <p:cNvPr id="2050" name="Picture 2">
            <a:extLst>
              <a:ext uri="{FF2B5EF4-FFF2-40B4-BE49-F238E27FC236}">
                <a16:creationId xmlns:a16="http://schemas.microsoft.com/office/drawing/2014/main" id="{9E6DEF1F-E5D9-EB87-AC53-F91F74E1098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406" t="11934" r="3132" b="9889"/>
          <a:stretch/>
        </p:blipFill>
        <p:spPr bwMode="auto">
          <a:xfrm>
            <a:off x="7331132" y="2503919"/>
            <a:ext cx="4860868" cy="3637469"/>
          </a:xfrm>
          <a:prstGeom prst="rect">
            <a:avLst/>
          </a:prstGeom>
          <a:noFill/>
          <a:extLst>
            <a:ext uri="{909E8E84-426E-40DD-AFC4-6F175D3DCCD1}">
              <a14:hiddenFill xmlns:a14="http://schemas.microsoft.com/office/drawing/2010/main">
                <a:solidFill>
                  <a:srgbClr val="FFFFFF"/>
                </a:solidFill>
              </a14:hiddenFill>
            </a:ext>
          </a:extLst>
        </p:spPr>
      </p:pic>
      <p:sp>
        <p:nvSpPr>
          <p:cNvPr id="6" name="object 6">
            <a:extLst>
              <a:ext uri="{FF2B5EF4-FFF2-40B4-BE49-F238E27FC236}">
                <a16:creationId xmlns:a16="http://schemas.microsoft.com/office/drawing/2014/main" id="{367082C8-B281-2938-3034-93AE8C421388}"/>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34275F78-90A0-35B5-63EE-8CE8BA0766CA}"/>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59D00A4B-D2EB-DC0A-2BC6-83621D0B0FB6}"/>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1.2. </a:t>
            </a:r>
            <a:r>
              <a:rPr lang="en-US" b="1" dirty="0">
                <a:solidFill>
                  <a:schemeClr val="tx1"/>
                </a:solidFill>
                <a:latin typeface="Aptos" panose="020B0004020202020204" pitchFamily="34" charset="0"/>
              </a:rPr>
              <a:t>Qu'est-ce que la mobilité urbaine ?</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375524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44669-0BAE-8D03-57AF-45EFB7AC3420}"/>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2AF33D0A-A2C6-075D-6ECD-0C7AEA9E82F8}"/>
              </a:ext>
            </a:extLst>
          </p:cNvPr>
          <p:cNvSpPr txBox="1">
            <a:spLocks noGrp="1"/>
          </p:cNvSpPr>
          <p:nvPr>
            <p:ph type="title"/>
          </p:nvPr>
        </p:nvSpPr>
        <p:spPr>
          <a:xfrm>
            <a:off x="726282" y="432621"/>
            <a:ext cx="6500018"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3" name="Slide Number Placeholder 2">
            <a:extLst>
              <a:ext uri="{FF2B5EF4-FFF2-40B4-BE49-F238E27FC236}">
                <a16:creationId xmlns:a16="http://schemas.microsoft.com/office/drawing/2014/main" id="{5F29F115-46F4-C6AF-519B-5FFA23E096E6}"/>
              </a:ext>
            </a:extLst>
          </p:cNvPr>
          <p:cNvSpPr>
            <a:spLocks noGrp="1"/>
          </p:cNvSpPr>
          <p:nvPr>
            <p:ph type="sldNum" sz="quarter" idx="7"/>
          </p:nvPr>
        </p:nvSpPr>
        <p:spPr/>
        <p:txBody>
          <a:bodyPr/>
          <a:lstStyle/>
          <a:p>
            <a:pPr marL="103685">
              <a:lnSpc>
                <a:spcPts val="1633"/>
              </a:lnSpc>
            </a:pPr>
            <a:fld id="{81D60167-4931-47E6-BA6A-407CBD079E47}" type="slidenum">
              <a:rPr lang="en-AT" spc="-64" smtClean="0"/>
              <a:t>8</a:t>
            </a:fld>
            <a:endParaRPr lang="en-AT" spc="-64" dirty="0"/>
          </a:p>
        </p:txBody>
      </p:sp>
      <p:graphicFrame>
        <p:nvGraphicFramePr>
          <p:cNvPr id="8" name="Table 7">
            <a:extLst>
              <a:ext uri="{FF2B5EF4-FFF2-40B4-BE49-F238E27FC236}">
                <a16:creationId xmlns:a16="http://schemas.microsoft.com/office/drawing/2014/main" id="{37C13D5C-9A37-2652-3C32-C6005FD89539}"/>
              </a:ext>
            </a:extLst>
          </p:cNvPr>
          <p:cNvGraphicFramePr>
            <a:graphicFrameLocks noGrp="1"/>
          </p:cNvGraphicFramePr>
          <p:nvPr>
            <p:extLst>
              <p:ext uri="{D42A27DB-BD31-4B8C-83A1-F6EECF244321}">
                <p14:modId xmlns:p14="http://schemas.microsoft.com/office/powerpoint/2010/main" val="2188635329"/>
              </p:ext>
            </p:extLst>
          </p:nvPr>
        </p:nvGraphicFramePr>
        <p:xfrm>
          <a:off x="763500" y="1354779"/>
          <a:ext cx="10695971" cy="2709040"/>
        </p:xfrm>
        <a:graphic>
          <a:graphicData uri="http://schemas.openxmlformats.org/drawingml/2006/table">
            <a:tbl>
              <a:tblPr firstRow="1" bandRow="1">
                <a:tableStyleId>{C7B018BB-80A7-4F77-B60F-C8B233D01FF8}</a:tableStyleId>
              </a:tblPr>
              <a:tblGrid>
                <a:gridCol w="3500343">
                  <a:extLst>
                    <a:ext uri="{9D8B030D-6E8A-4147-A177-3AD203B41FA5}">
                      <a16:colId xmlns:a16="http://schemas.microsoft.com/office/drawing/2014/main" val="2217632948"/>
                    </a:ext>
                  </a:extLst>
                </a:gridCol>
                <a:gridCol w="7195628">
                  <a:extLst>
                    <a:ext uri="{9D8B030D-6E8A-4147-A177-3AD203B41FA5}">
                      <a16:colId xmlns:a16="http://schemas.microsoft.com/office/drawing/2014/main" val="926410832"/>
                    </a:ext>
                  </a:extLst>
                </a:gridCol>
              </a:tblGrid>
              <a:tr h="327756">
                <a:tc>
                  <a:txBody>
                    <a:bodyPr/>
                    <a:lstStyle/>
                    <a:p>
                      <a:r>
                        <a:rPr lang="en-US" sz="1600" dirty="0"/>
                        <a:t>Époque</a:t>
                      </a:r>
                    </a:p>
                  </a:txBody>
                  <a:tcPr/>
                </a:tc>
                <a:tc>
                  <a:txBody>
                    <a:bodyPr/>
                    <a:lstStyle/>
                    <a:p>
                      <a:r>
                        <a:rPr lang="en-US" sz="1600" dirty="0"/>
                        <a:t>Transition modale et forme urbaine</a:t>
                      </a:r>
                    </a:p>
                  </a:txBody>
                  <a:tcPr/>
                </a:tc>
                <a:extLst>
                  <a:ext uri="{0D108BD9-81ED-4DB2-BD59-A6C34878D82A}">
                    <a16:rowId xmlns:a16="http://schemas.microsoft.com/office/drawing/2014/main" val="1598256314"/>
                  </a:ext>
                </a:extLst>
              </a:tr>
              <a:tr h="327756">
                <a:tc>
                  <a:txBody>
                    <a:bodyPr/>
                    <a:lstStyle/>
                    <a:p>
                      <a:r>
                        <a:rPr lang="en-US" sz="1600" dirty="0"/>
                        <a:t>Avant 1900</a:t>
                      </a:r>
                    </a:p>
                  </a:txBody>
                  <a:tcPr/>
                </a:tc>
                <a:tc>
                  <a:txBody>
                    <a:bodyPr/>
                    <a:lstStyle/>
                    <a:p>
                      <a:r>
                        <a:rPr lang="en-US" sz="1600" b="0" i="0" dirty="0">
                          <a:solidFill>
                            <a:srgbClr val="000000"/>
                          </a:solidFill>
                          <a:effectLst/>
                          <a:latin typeface="+mn-lt"/>
                          <a:ea typeface="+mn-ea"/>
                          <a:cs typeface="+mn-cs"/>
                        </a:rPr>
                        <a:t>Villes piétonnes + calèches</a:t>
                      </a:r>
                      <a:endParaRPr lang="en-US" sz="1600" dirty="0"/>
                    </a:p>
                  </a:txBody>
                  <a:tcPr/>
                </a:tc>
                <a:extLst>
                  <a:ext uri="{0D108BD9-81ED-4DB2-BD59-A6C34878D82A}">
                    <a16:rowId xmlns:a16="http://schemas.microsoft.com/office/drawing/2014/main" val="2488712711"/>
                  </a:ext>
                </a:extLst>
              </a:tr>
              <a:tr h="327756">
                <a:tc>
                  <a:txBody>
                    <a:bodyPr/>
                    <a:lstStyle/>
                    <a:p>
                      <a:r>
                        <a:rPr lang="en-US" sz="1600" dirty="0"/>
                        <a:t>1900-1950</a:t>
                      </a:r>
                    </a:p>
                  </a:txBody>
                  <a:tcPr/>
                </a:tc>
                <a:tc>
                  <a:txBody>
                    <a:bodyPr/>
                    <a:lstStyle/>
                    <a:p>
                      <a:r>
                        <a:rPr lang="en-US" sz="1600" b="0" i="0" dirty="0">
                          <a:solidFill>
                            <a:srgbClr val="000000"/>
                          </a:solidFill>
                          <a:effectLst/>
                          <a:latin typeface="+mn-lt"/>
                          <a:ea typeface="+mn-ea"/>
                          <a:cs typeface="+mn-cs"/>
                        </a:rPr>
                        <a:t>Tramways électriques et premiers métros</a:t>
                      </a:r>
                      <a:endParaRPr lang="en-US" sz="1600" dirty="0"/>
                    </a:p>
                  </a:txBody>
                  <a:tcPr/>
                </a:tc>
                <a:extLst>
                  <a:ext uri="{0D108BD9-81ED-4DB2-BD59-A6C34878D82A}">
                    <a16:rowId xmlns:a16="http://schemas.microsoft.com/office/drawing/2014/main" val="626534055"/>
                  </a:ext>
                </a:extLst>
              </a:tr>
              <a:tr h="327756">
                <a:tc>
                  <a:txBody>
                    <a:bodyPr/>
                    <a:lstStyle/>
                    <a:p>
                      <a:r>
                        <a:rPr lang="en-US" sz="1600" dirty="0"/>
                        <a:t>1950-2000</a:t>
                      </a:r>
                    </a:p>
                  </a:txBody>
                  <a:tcPr/>
                </a:tc>
                <a:tc>
                  <a:txBody>
                    <a:bodyPr/>
                    <a:lstStyle/>
                    <a:p>
                      <a:r>
                        <a:rPr lang="en-US" sz="1600" b="0" i="0" dirty="0">
                          <a:solidFill>
                            <a:srgbClr val="000000"/>
                          </a:solidFill>
                          <a:effectLst/>
                          <a:latin typeface="+mn-lt"/>
                          <a:ea typeface="+mn-ea"/>
                          <a:cs typeface="+mn-cs"/>
                        </a:rPr>
                        <a:t>Domination de l'automobile → étalement urbain</a:t>
                      </a:r>
                      <a:endParaRPr lang="en-US" sz="1600" dirty="0"/>
                    </a:p>
                  </a:txBody>
                  <a:tcPr/>
                </a:tc>
                <a:extLst>
                  <a:ext uri="{0D108BD9-81ED-4DB2-BD59-A6C34878D82A}">
                    <a16:rowId xmlns:a16="http://schemas.microsoft.com/office/drawing/2014/main" val="4178770556"/>
                  </a:ext>
                </a:extLst>
              </a:tr>
              <a:tr h="566124">
                <a:tc>
                  <a:txBody>
                    <a:bodyPr/>
                    <a:lstStyle/>
                    <a:p>
                      <a:r>
                        <a:rPr lang="en-US" sz="1600" dirty="0"/>
                        <a:t>2000</a:t>
                      </a:r>
                    </a:p>
                  </a:txBody>
                  <a:tcPr/>
                </a:tc>
                <a:tc>
                  <a:txBody>
                    <a:bodyPr/>
                    <a:lstStyle/>
                    <a:p>
                      <a:r>
                        <a:rPr lang="en-US" sz="1600" b="0" i="0" dirty="0">
                          <a:solidFill>
                            <a:srgbClr val="000000"/>
                          </a:solidFill>
                          <a:effectLst/>
                          <a:latin typeface="+mn-lt"/>
                          <a:ea typeface="+mn-ea"/>
                          <a:cs typeface="+mn-cs"/>
                        </a:rPr>
                        <a:t>Renaissance des transports en commun, pistes cyclables, zones à circulation restreinte</a:t>
                      </a:r>
                      <a:endParaRPr lang="en-US" sz="1600" dirty="0"/>
                    </a:p>
                  </a:txBody>
                  <a:tcPr/>
                </a:tc>
                <a:extLst>
                  <a:ext uri="{0D108BD9-81ED-4DB2-BD59-A6C34878D82A}">
                    <a16:rowId xmlns:a16="http://schemas.microsoft.com/office/drawing/2014/main" val="642840712"/>
                  </a:ext>
                </a:extLst>
              </a:tr>
              <a:tr h="453520">
                <a:tc>
                  <a:txBody>
                    <a:bodyPr/>
                    <a:lstStyle/>
                    <a:p>
                      <a:r>
                        <a:rPr lang="en-US" sz="1600" dirty="0"/>
                        <a:t>2015</a:t>
                      </a:r>
                    </a:p>
                  </a:txBody>
                  <a:tcPr/>
                </a:tc>
                <a:tc>
                  <a:txBody>
                    <a:bodyPr/>
                    <a:lstStyle/>
                    <a:p>
                      <a:r>
                        <a:rPr lang="en-US" sz="1600" b="0" i="0" dirty="0">
                          <a:solidFill>
                            <a:srgbClr val="000000"/>
                          </a:solidFill>
                          <a:effectLst/>
                          <a:latin typeface="+mn-lt"/>
                          <a:ea typeface="+mn-ea"/>
                          <a:cs typeface="+mn-cs"/>
                        </a:rPr>
                        <a:t>Mobilité intelligente, flottes partagées, zones à faibles émissions</a:t>
                      </a:r>
                      <a:endParaRPr lang="en-US" sz="1600" dirty="0"/>
                    </a:p>
                  </a:txBody>
                  <a:tcPr/>
                </a:tc>
                <a:extLst>
                  <a:ext uri="{0D108BD9-81ED-4DB2-BD59-A6C34878D82A}">
                    <a16:rowId xmlns:a16="http://schemas.microsoft.com/office/drawing/2014/main" val="3290113278"/>
                  </a:ext>
                </a:extLst>
              </a:tr>
              <a:tr h="327756">
                <a:tc>
                  <a:txBody>
                    <a:bodyPr/>
                    <a:lstStyle/>
                    <a:p>
                      <a:r>
                        <a:rPr lang="en-US" sz="1600" dirty="0"/>
                        <a:t>Prochaine décennie</a:t>
                      </a:r>
                    </a:p>
                  </a:txBody>
                  <a:tcPr/>
                </a:tc>
                <a:tc>
                  <a:txBody>
                    <a:bodyPr/>
                    <a:lstStyle/>
                    <a:p>
                      <a:r>
                        <a:rPr lang="en-US" sz="1600" b="0" i="0" dirty="0">
                          <a:solidFill>
                            <a:srgbClr val="000000"/>
                          </a:solidFill>
                          <a:effectLst/>
                          <a:latin typeface="+mn-lt"/>
                          <a:ea typeface="+mn-ea"/>
                          <a:cs typeface="+mn-cs"/>
                        </a:rPr>
                        <a:t>Transports connectés, autonomes, électriques et aériens</a:t>
                      </a:r>
                      <a:endParaRPr lang="en-US" sz="1600" dirty="0"/>
                    </a:p>
                  </a:txBody>
                  <a:tcPr/>
                </a:tc>
                <a:extLst>
                  <a:ext uri="{0D108BD9-81ED-4DB2-BD59-A6C34878D82A}">
                    <a16:rowId xmlns:a16="http://schemas.microsoft.com/office/drawing/2014/main" val="1734122615"/>
                  </a:ext>
                </a:extLst>
              </a:tr>
            </a:tbl>
          </a:graphicData>
        </a:graphic>
      </p:graphicFrame>
      <p:pic>
        <p:nvPicPr>
          <p:cNvPr id="3080" name="Picture 8">
            <a:extLst>
              <a:ext uri="{FF2B5EF4-FFF2-40B4-BE49-F238E27FC236}">
                <a16:creationId xmlns:a16="http://schemas.microsoft.com/office/drawing/2014/main" id="{8151EFF8-A7F9-25F4-01EB-2F5ED6E9B93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616" b="24689"/>
          <a:stretch/>
        </p:blipFill>
        <p:spPr bwMode="auto">
          <a:xfrm>
            <a:off x="5421609" y="3999474"/>
            <a:ext cx="4297962" cy="242099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white car with a light on top&#10;&#10;AI-generated content may be incorrect.">
            <a:extLst>
              <a:ext uri="{FF2B5EF4-FFF2-40B4-BE49-F238E27FC236}">
                <a16:creationId xmlns:a16="http://schemas.microsoft.com/office/drawing/2014/main" id="{53F01217-3619-98F6-7945-332477F854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16308" y="4528471"/>
            <a:ext cx="2408042" cy="1605361"/>
          </a:xfrm>
          <a:prstGeom prst="rect">
            <a:avLst/>
          </a:prstGeom>
        </p:spPr>
      </p:pic>
      <p:sp>
        <p:nvSpPr>
          <p:cNvPr id="4" name="object 6">
            <a:extLst>
              <a:ext uri="{FF2B5EF4-FFF2-40B4-BE49-F238E27FC236}">
                <a16:creationId xmlns:a16="http://schemas.microsoft.com/office/drawing/2014/main" id="{F518890A-383C-85FB-602E-B4CA686A18B3}"/>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5" name="object 6">
            <a:extLst>
              <a:ext uri="{FF2B5EF4-FFF2-40B4-BE49-F238E27FC236}">
                <a16:creationId xmlns:a16="http://schemas.microsoft.com/office/drawing/2014/main" id="{AF938B64-4524-03BD-1585-336353AC8F87}"/>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6" name="object 3">
            <a:extLst>
              <a:ext uri="{FF2B5EF4-FFF2-40B4-BE49-F238E27FC236}">
                <a16:creationId xmlns:a16="http://schemas.microsoft.com/office/drawing/2014/main" id="{A470A90F-0BB9-F6C7-B6B2-209E3DF89322}"/>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1.3. </a:t>
            </a:r>
            <a:r>
              <a:rPr lang="en-US" b="1" dirty="0">
                <a:solidFill>
                  <a:schemeClr val="tx1"/>
                </a:solidFill>
                <a:latin typeface="Aptos" panose="020B0004020202020204" pitchFamily="34" charset="0"/>
              </a:rPr>
              <a:t>Bref historique des déplacements urbains</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2214276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F977C-E600-A654-6BA2-AC73280132BC}"/>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BD5BD36-B212-1DFA-41DC-60185AA766D0}"/>
              </a:ext>
            </a:extLst>
          </p:cNvPr>
          <p:cNvSpPr txBox="1">
            <a:spLocks noGrp="1"/>
          </p:cNvSpPr>
          <p:nvPr>
            <p:ph type="title"/>
          </p:nvPr>
        </p:nvSpPr>
        <p:spPr>
          <a:xfrm>
            <a:off x="726281" y="432621"/>
            <a:ext cx="5485983" cy="385820"/>
          </a:xfrm>
          <a:prstGeom prst="rect">
            <a:avLst/>
          </a:prstGeom>
          <a:solidFill>
            <a:srgbClr val="FD001F"/>
          </a:solidFill>
        </p:spPr>
        <p:txBody>
          <a:bodyPr vert="horz" wrap="square" lIns="0" tIns="16329" rIns="0" bIns="0" rtlCol="0">
            <a:spAutoFit/>
          </a:bodyPr>
          <a:lstStyle/>
          <a:p>
            <a:pPr marL="22043" defTabSz="914400" hangingPunct="1">
              <a:lnSpc>
                <a:spcPct val="100000"/>
              </a:lnSpc>
              <a:spcBef>
                <a:spcPts val="129"/>
              </a:spcBef>
            </a:pPr>
            <a:r>
              <a:rPr lang="en-US" sz="2400" b="1" dirty="0">
                <a:solidFill>
                  <a:schemeClr val="bg1"/>
                </a:solidFill>
                <a:latin typeface="Aptos" panose="020B0004020202020204" pitchFamily="34" charset="0"/>
                <a:ea typeface="Aptos" panose="020B0004020202020204" pitchFamily="34" charset="0"/>
                <a:cs typeface="Times New Roman" panose="02020603050405020304" pitchFamily="18" charset="0"/>
              </a:rPr>
              <a:t>1. </a:t>
            </a:r>
            <a:r>
              <a:rPr lang="en-US" sz="2400" b="1" dirty="0">
                <a:solidFill>
                  <a:schemeClr val="bg1"/>
                </a:solidFill>
              </a:rPr>
              <a:t>Introduction et concepts de mobilité urbaine</a:t>
            </a:r>
          </a:p>
        </p:txBody>
      </p:sp>
      <p:sp>
        <p:nvSpPr>
          <p:cNvPr id="4" name="object 3">
            <a:extLst>
              <a:ext uri="{FF2B5EF4-FFF2-40B4-BE49-F238E27FC236}">
                <a16:creationId xmlns:a16="http://schemas.microsoft.com/office/drawing/2014/main" id="{86779A29-853B-6609-9005-2A95CD2AC97E}"/>
              </a:ext>
            </a:extLst>
          </p:cNvPr>
          <p:cNvSpPr txBox="1"/>
          <p:nvPr/>
        </p:nvSpPr>
        <p:spPr>
          <a:xfrm>
            <a:off x="742643" y="2392541"/>
            <a:ext cx="10725152" cy="293487"/>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Wingdings" panose="05000000000000000000" pitchFamily="2" charset="2"/>
              <a:buChar char="Ø"/>
            </a:pPr>
            <a:r>
              <a:rPr lang="en-US" sz="1800" b="1" dirty="0">
                <a:effectLst/>
                <a:latin typeface="Aptos" panose="020B0004020202020204" pitchFamily="34" charset="0"/>
                <a:ea typeface="Aptos" panose="020B0004020202020204" pitchFamily="34" charset="0"/>
                <a:cs typeface="Times New Roman" panose="02020603050405020304" pitchFamily="18" charset="0"/>
              </a:rPr>
              <a:t>Valeurs directrices :</a:t>
            </a:r>
            <a:endParaRPr lang="en-GB" sz="2000" b="1" dirty="0">
              <a:solidFill>
                <a:sysClr val="windowText" lastClr="000000"/>
              </a:solidFill>
              <a:latin typeface="Aptos" panose="020B0004020202020204" pitchFamily="34" charset="0"/>
              <a:cs typeface="Arial"/>
            </a:endParaRPr>
          </a:p>
        </p:txBody>
      </p:sp>
      <p:sp>
        <p:nvSpPr>
          <p:cNvPr id="9" name="object 3">
            <a:extLst>
              <a:ext uri="{FF2B5EF4-FFF2-40B4-BE49-F238E27FC236}">
                <a16:creationId xmlns:a16="http://schemas.microsoft.com/office/drawing/2014/main" id="{0B201DBB-9AF0-47F8-3C28-2FD0699B0A79}"/>
              </a:ext>
            </a:extLst>
          </p:cNvPr>
          <p:cNvSpPr txBox="1"/>
          <p:nvPr/>
        </p:nvSpPr>
        <p:spPr>
          <a:xfrm>
            <a:off x="954721" y="2854511"/>
            <a:ext cx="10725152" cy="2576164"/>
          </a:xfrm>
          <a:prstGeom prst="rect">
            <a:avLst/>
          </a:prstGeom>
        </p:spPr>
        <p:txBody>
          <a:bodyPr vert="horz" wrap="square" lIns="0" tIns="16329" rIns="0" bIns="0" rtlCol="0">
            <a:spAutoFit/>
          </a:bodyPr>
          <a:lstStyle/>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Proximité :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quartiers</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compacts à usage mixte</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Hiérarchie modale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marche et vélo &gt; transports publics &gt; voitures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Conception inclusive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sécurité et accessibilité pour tous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Énergie à faible émission de carbone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sources renouvelables et résilientes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Utilisation efficace des sols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rues comme espaces publics multifonctionnels</a:t>
            </a:r>
          </a:p>
          <a:p>
            <a:pPr marL="342900" marR="0" lvl="0" indent="-342900">
              <a:lnSpc>
                <a:spcPct val="100000"/>
              </a:lnSpc>
              <a:spcBef>
                <a:spcPts val="600"/>
              </a:spcBef>
              <a:spcAft>
                <a:spcPts val="800"/>
              </a:spcAft>
              <a:buSzPct val="100000"/>
              <a:buFont typeface="Arial" panose="020B0604020202020204" pitchFamily="34" charset="0"/>
              <a:buChar char="•"/>
              <a:tabLst>
                <a:tab pos="457200" algn="l"/>
              </a:tabLst>
            </a:pPr>
            <a:r>
              <a:rPr lang="en-US" sz="1800" b="1" kern="100" dirty="0">
                <a:effectLst/>
                <a:latin typeface="Aptos" panose="020B0004020202020204" pitchFamily="34" charset="0"/>
                <a:ea typeface="Aptos" panose="020B0004020202020204" pitchFamily="34" charset="0"/>
                <a:cs typeface="Times New Roman" panose="02020603050405020304" pitchFamily="18" charset="0"/>
              </a:rPr>
              <a:t>Adaptabilité : </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surveiller, évaluer, réviser les politiques (par exemple, le plan de mobilité urbaine durable)</a:t>
            </a:r>
          </a:p>
        </p:txBody>
      </p:sp>
      <p:sp>
        <p:nvSpPr>
          <p:cNvPr id="3" name="Slide Number Placeholder 2">
            <a:extLst>
              <a:ext uri="{FF2B5EF4-FFF2-40B4-BE49-F238E27FC236}">
                <a16:creationId xmlns:a16="http://schemas.microsoft.com/office/drawing/2014/main" id="{AB98861E-7A9B-933C-F61C-FFBC08160374}"/>
              </a:ext>
            </a:extLst>
          </p:cNvPr>
          <p:cNvSpPr>
            <a:spLocks noGrp="1"/>
          </p:cNvSpPr>
          <p:nvPr>
            <p:ph type="sldNum" sz="quarter" idx="7"/>
          </p:nvPr>
        </p:nvSpPr>
        <p:spPr/>
        <p:txBody>
          <a:bodyPr/>
          <a:lstStyle/>
          <a:p>
            <a:pPr marL="103685">
              <a:lnSpc>
                <a:spcPts val="1633"/>
              </a:lnSpc>
            </a:pPr>
            <a:fld id="{81D60167-4931-47E6-BA6A-407CBD079E47}" type="slidenum">
              <a:rPr lang="en-AT" spc="-64" smtClean="0"/>
              <a:t>9</a:t>
            </a:fld>
            <a:endParaRPr lang="en-AT" spc="-64" dirty="0"/>
          </a:p>
        </p:txBody>
      </p:sp>
      <p:sp>
        <p:nvSpPr>
          <p:cNvPr id="5" name="object 3">
            <a:extLst>
              <a:ext uri="{FF2B5EF4-FFF2-40B4-BE49-F238E27FC236}">
                <a16:creationId xmlns:a16="http://schemas.microsoft.com/office/drawing/2014/main" id="{226FF709-4F1F-8B14-793C-E4B1BA7CF771}"/>
              </a:ext>
            </a:extLst>
          </p:cNvPr>
          <p:cNvSpPr txBox="1"/>
          <p:nvPr/>
        </p:nvSpPr>
        <p:spPr>
          <a:xfrm>
            <a:off x="742643" y="1563144"/>
            <a:ext cx="10725152" cy="570486"/>
          </a:xfrm>
          <a:prstGeom prst="rect">
            <a:avLst/>
          </a:prstGeom>
          <a:solidFill>
            <a:schemeClr val="bg1"/>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302078" indent="-285750" defTabSz="1175644" hangingPunct="1">
              <a:lnSpc>
                <a:spcPct val="100000"/>
              </a:lnSpc>
              <a:spcBef>
                <a:spcPts val="129"/>
              </a:spcBef>
              <a:buFont typeface="Arial" panose="020B0604020202020204" pitchFamily="34" charset="0"/>
              <a:buChar char="•"/>
            </a:pPr>
            <a:r>
              <a:rPr lang="en-US" sz="1800" dirty="0">
                <a:effectLst/>
                <a:latin typeface="Aptos" panose="020B0004020202020204" pitchFamily="34" charset="0"/>
                <a:ea typeface="Aptos" panose="020B0004020202020204" pitchFamily="34" charset="0"/>
                <a:cs typeface="Times New Roman" panose="02020603050405020304" pitchFamily="18" charset="0"/>
              </a:rPr>
              <a:t>La mobilité urbaine durable repose sur des principes fondamentaux qui accordent la priorité aux personnes, à la planète et au lieu. Ces valeurs directrices aident les villes à concevoir des systèmes de transport efficaces, inclusifs et prêts pour l'avenir.</a:t>
            </a:r>
            <a:endParaRPr lang="en-GB" sz="2000" dirty="0">
              <a:solidFill>
                <a:sysClr val="windowText" lastClr="000000"/>
              </a:solidFill>
              <a:latin typeface="Aptos" panose="020B0004020202020204" pitchFamily="34" charset="0"/>
              <a:cs typeface="Arial"/>
            </a:endParaRPr>
          </a:p>
        </p:txBody>
      </p:sp>
      <p:sp>
        <p:nvSpPr>
          <p:cNvPr id="6" name="object 6">
            <a:extLst>
              <a:ext uri="{FF2B5EF4-FFF2-40B4-BE49-F238E27FC236}">
                <a16:creationId xmlns:a16="http://schemas.microsoft.com/office/drawing/2014/main" id="{F7A622BC-1510-0B83-C763-D8054E68E60D}"/>
              </a:ext>
            </a:extLst>
          </p:cNvPr>
          <p:cNvSpPr txBox="1">
            <a:spLocks noGrp="1"/>
          </p:cNvSpPr>
          <p:nvPr>
            <p:ph type="ftr" sz="quarter" idx="5"/>
          </p:nvPr>
        </p:nvSpPr>
        <p:spPr>
          <a:xfrm>
            <a:off x="763501" y="6349505"/>
            <a:ext cx="2616201" cy="179536"/>
          </a:xfrm>
          <a:prstGeom prst="rect">
            <a:avLst/>
          </a:prstGeom>
        </p:spPr>
        <p:txBody>
          <a:bodyPr vert="horz" wrap="square" lIns="0" tIns="0" rIns="0" bIns="0" rtlCol="0">
            <a:spAutoFit/>
          </a:bodyPr>
          <a:lstStyle/>
          <a:p>
            <a:pPr marL="16328" defTabSz="1175644" hangingPunct="1">
              <a:lnSpc>
                <a:spcPts val="1408"/>
              </a:lnSpc>
              <a:spcBef>
                <a:spcPts val="0"/>
              </a:spcBef>
            </a:pPr>
            <a:r>
              <a:rPr lang="en-US">
                <a:solidFill>
                  <a:prstClr val="black"/>
                </a:solidFill>
              </a:rPr>
              <a:t>Sujets avancés et études de cas</a:t>
            </a:r>
            <a:endParaRPr spc="-13" dirty="0">
              <a:solidFill>
                <a:prstClr val="black"/>
              </a:solidFill>
            </a:endParaRPr>
          </a:p>
        </p:txBody>
      </p:sp>
      <p:sp>
        <p:nvSpPr>
          <p:cNvPr id="7" name="object 6">
            <a:extLst>
              <a:ext uri="{FF2B5EF4-FFF2-40B4-BE49-F238E27FC236}">
                <a16:creationId xmlns:a16="http://schemas.microsoft.com/office/drawing/2014/main" id="{5FEE6E7C-EF16-950E-7CD5-C41077948E01}"/>
              </a:ext>
            </a:extLst>
          </p:cNvPr>
          <p:cNvSpPr txBox="1">
            <a:spLocks/>
          </p:cNvSpPr>
          <p:nvPr/>
        </p:nvSpPr>
        <p:spPr>
          <a:xfrm>
            <a:off x="7640993" y="6349505"/>
            <a:ext cx="381847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US" b="1" dirty="0">
                <a:latin typeface="Aptos" panose="020B0004020202020204" pitchFamily="34" charset="0"/>
              </a:rPr>
              <a:t>Mobilité urbaine et villes intelligentes</a:t>
            </a:r>
            <a:endParaRPr lang="en-GB" b="1" dirty="0">
              <a:latin typeface="Aptos" panose="020B0004020202020204" pitchFamily="34" charset="0"/>
            </a:endParaRPr>
          </a:p>
        </p:txBody>
      </p:sp>
      <p:sp>
        <p:nvSpPr>
          <p:cNvPr id="8" name="object 3">
            <a:extLst>
              <a:ext uri="{FF2B5EF4-FFF2-40B4-BE49-F238E27FC236}">
                <a16:creationId xmlns:a16="http://schemas.microsoft.com/office/drawing/2014/main" id="{0634A245-8D88-9926-7C9C-34954719CDC4}"/>
              </a:ext>
            </a:extLst>
          </p:cNvPr>
          <p:cNvSpPr txBox="1"/>
          <p:nvPr/>
        </p:nvSpPr>
        <p:spPr>
          <a:xfrm>
            <a:off x="726280" y="893699"/>
            <a:ext cx="10733191" cy="385820"/>
          </a:xfrm>
          <a:prstGeom prst="rect">
            <a:avLst/>
          </a:prstGeom>
          <a:solidFill>
            <a:srgbClr val="FFFF00"/>
          </a:solidFill>
          <a:ln>
            <a:noFill/>
          </a:ln>
          <a:effectLst/>
        </p:spPr>
        <p:style>
          <a:lnRef idx="0">
            <a:scrgbClr r="0" g="0" b="0"/>
          </a:lnRef>
          <a:fillRef idx="0">
            <a:scrgbClr r="0" g="0" b="0"/>
          </a:fillRef>
          <a:effectRef idx="0">
            <a:scrgbClr r="0" g="0" b="0"/>
          </a:effectRef>
          <a:fontRef idx="minor">
            <a:schemeClr val="dk1"/>
          </a:fontRef>
        </p:style>
        <p:txBody>
          <a:bodyPr vert="horz" wrap="square" lIns="0" tIns="16329" rIns="0" bIns="0" rtlCol="0">
            <a:spAutoFit/>
          </a:bodyPr>
          <a:lstStyle/>
          <a:p>
            <a:pPr marL="16328" defTabSz="1175644" hangingPunct="1">
              <a:lnSpc>
                <a:spcPct val="100000"/>
              </a:lnSpc>
              <a:spcBef>
                <a:spcPts val="129"/>
              </a:spcBef>
            </a:pPr>
            <a:r>
              <a:rPr lang="en-US" b="1" dirty="0">
                <a:solidFill>
                  <a:schemeClr val="tx1"/>
                </a:solidFill>
                <a:latin typeface="Aptos" panose="020B0004020202020204" pitchFamily="34" charset="0"/>
                <a:ea typeface="Aptos" panose="020B0004020202020204" pitchFamily="34" charset="0"/>
                <a:cs typeface="Times New Roman" panose="02020603050405020304" pitchFamily="18" charset="0"/>
              </a:rPr>
              <a:t>1.4. </a:t>
            </a:r>
            <a:r>
              <a:rPr lang="en-US" b="1" dirty="0">
                <a:solidFill>
                  <a:schemeClr val="tx1"/>
                </a:solidFill>
                <a:latin typeface="Aptos" panose="020B0004020202020204" pitchFamily="34" charset="0"/>
              </a:rPr>
              <a:t>Principes de la mobilité urbaine durable</a:t>
            </a:r>
            <a:endParaRPr lang="en-GB" sz="3200" b="1" dirty="0">
              <a:solidFill>
                <a:schemeClr val="tx1"/>
              </a:solidFill>
              <a:latin typeface="Aptos" panose="020B0004020202020204" pitchFamily="34" charset="0"/>
              <a:cs typeface="Arial"/>
            </a:endParaRPr>
          </a:p>
        </p:txBody>
      </p:sp>
    </p:spTree>
    <p:extLst>
      <p:ext uri="{BB962C8B-B14F-4D97-AF65-F5344CB8AC3E}">
        <p14:creationId xmlns:p14="http://schemas.microsoft.com/office/powerpoint/2010/main" val="41319593"/>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CC98CCFF-9DB7-4BE9-8155-6591444A0C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openxmlformats.org/package/2006/metadata/core-properties"/>
    <ds:schemaRef ds:uri="http://schemas.microsoft.com/office/infopath/2007/PartnerControls"/>
    <ds:schemaRef ds:uri="http://purl.org/dc/elements/1.1/"/>
    <ds:schemaRef ds:uri="http://purl.org/dc/terms/"/>
    <ds:schemaRef ds:uri="http://schemas.microsoft.com/office/2006/metadata/properties"/>
    <ds:schemaRef ds:uri="597320a7-26c9-4ada-a5d3-9ce4cfbbe2be"/>
    <ds:schemaRef ds:uri="d7c2d7e5-d637-40e7-a03d-32f79b35a394"/>
    <ds:schemaRef ds:uri="http://www.w3.org/XML/1998/namespace"/>
    <ds:schemaRef ds:uri="http://schemas.microsoft.com/office/2006/documentManagement/type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12468</TotalTime>
  <Words>3524</Words>
  <Application>Microsoft Office PowerPoint</Application>
  <PresentationFormat>Widescreen</PresentationFormat>
  <Paragraphs>390</Paragraphs>
  <Slides>31</Slides>
  <Notes>20</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31</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Symbol</vt:lpstr>
      <vt:lpstr>Wingdings</vt:lpstr>
      <vt:lpstr>21_BasicWhite</vt:lpstr>
      <vt:lpstr>Office Theme</vt:lpstr>
      <vt:lpstr>Recherche et analyse dans le domaine des transports</vt:lpstr>
      <vt:lpstr>PowerPoint Presentation</vt:lpstr>
      <vt:lpstr>Table des matières</vt:lpstr>
      <vt:lpstr>0. Objectifs de la conférence</vt:lpstr>
      <vt:lpstr>PowerPoint Presentation</vt:lpstr>
      <vt:lpstr>1. Introduction et concepts de mobilité urbaine</vt:lpstr>
      <vt:lpstr>1. Introduction et concepts de mobilité urbaine</vt:lpstr>
      <vt:lpstr>1. Introduction et concepts de mobilité urbaine</vt:lpstr>
      <vt:lpstr>1. Introduction et concepts de mobilité urbaine</vt:lpstr>
      <vt:lpstr>1. Introduction et concepts de mobilité urbaine</vt:lpstr>
      <vt:lpstr>1. Introduction et concepts de mobilité urbaine</vt:lpstr>
      <vt:lpstr>1. Introduction et concepts de mobilité urbaine</vt:lpstr>
      <vt:lpstr>1. Introduction et concepts de mobilité urbaine</vt:lpstr>
      <vt:lpstr>PowerPoint Presentation</vt:lpstr>
      <vt:lpstr>2. Le rôle des transports dans les villes intelligentes</vt:lpstr>
      <vt:lpstr>2. Le rôle des transports dans les villes intelligentes</vt:lpstr>
      <vt:lpstr>2. Le rôle des transports dans les villes intelligentes</vt:lpstr>
      <vt:lpstr>2. Le rôle des transports dans les villes intelligentes</vt:lpstr>
      <vt:lpstr>2. Le rôle des transports dans les villes intelligentes</vt:lpstr>
      <vt:lpstr>PowerPoint Presentation</vt:lpstr>
      <vt:lpstr>3. Solutions de mobilité innovantes</vt:lpstr>
      <vt:lpstr>3. Solutions de mobilité innovantes</vt:lpstr>
      <vt:lpstr>3. Solutions de mobilité innovantes</vt:lpstr>
      <vt:lpstr>3. Solutions de mobilité innovantes</vt:lpstr>
      <vt:lpstr>3. Solutions de mobilité innovantes</vt:lpstr>
      <vt:lpstr>3. Solutions de mobilité innovantes</vt:lpstr>
      <vt:lpstr>3. Solutions de mobilité innovantes</vt:lpstr>
      <vt:lpstr>PowerPoint Presentation</vt:lpstr>
      <vt:lpstr>4. Quiz et discussion de groupe</vt:lpstr>
      <vt:lpstr>4. Quiz et discussion de groupe</vt:lpstr>
      <vt:lpstr>Nous vous remercions de votre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keywords>, docId:BB35E4A948D00810907C06F9C6D8F817</cp:keywords>
  <cp:lastModifiedBy>Wojciech Kustra</cp:lastModifiedBy>
  <cp:revision>81</cp:revision>
  <dcterms:modified xsi:type="dcterms:W3CDTF">2026-05-10T12:16:28Z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