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306" r:id="rId5"/>
    <p:sldId id="313" r:id="rId6"/>
    <p:sldId id="307" r:id="rId7"/>
    <p:sldId id="469" r:id="rId8"/>
    <p:sldId id="367" r:id="rId9"/>
    <p:sldId id="368" r:id="rId10"/>
    <p:sldId id="369" r:id="rId11"/>
    <p:sldId id="370" r:id="rId12"/>
    <p:sldId id="371" r:id="rId13"/>
    <p:sldId id="373" r:id="rId14"/>
    <p:sldId id="309" r:id="rId1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pc:chgData name="Wojciech Kustra" userId="afebd3d0-216b-4c4f-8992-1bf1fda6d5e8" providerId="ADAL" clId="{1D307E72-7901-4E61-A01B-3C4232ABCF63}" dt="2026-05-31T16:46:33.925" v="11" actId="948"/>
      <pc:docMkLst>
        <pc:docMk/>
      </pc:docMkLst>
      <pc:sldChg chg="modSp mod chgLayout">
        <pc:chgData name="Wojciech Kustra" userId="afebd3d0-216b-4c4f-8992-1bf1fda6d5e8" providerId="ADAL" clId="{1D307E72-7901-4E61-A01B-3C4232ABCF63}" dt="2026-05-31T16:45:54.892" v="3" actId="2711"/>
        <pc:sldMkLst>
          <pc:docMk/>
          <pc:sldMk cId="1567658910" sldId="367"/>
        </pc:sldMkLst>
        <pc:spChg chg="mod ord">
          <ac:chgData name="Wojciech Kustra" userId="afebd3d0-216b-4c4f-8992-1bf1fda6d5e8" providerId="ADAL" clId="{1D307E72-7901-4E61-A01B-3C4232ABCF63}" dt="2026-05-31T16:45:54.892" v="3" actId="2711"/>
          <ac:spMkLst>
            <pc:docMk/>
            <pc:sldMk cId="1567658910" sldId="367"/>
            <ac:spMk id="5" creationId="{727E14AB-2A86-A77E-D10F-1CF679ACAE6F}"/>
          </ac:spMkLst>
        </pc:spChg>
        <pc:spChg chg="mod ord">
          <ac:chgData name="Wojciech Kustra" userId="afebd3d0-216b-4c4f-8992-1bf1fda6d5e8" providerId="ADAL" clId="{1D307E72-7901-4E61-A01B-3C4232ABCF63}" dt="2026-05-31T16:45:42.102" v="2" actId="700"/>
          <ac:spMkLst>
            <pc:docMk/>
            <pc:sldMk cId="1567658910" sldId="367"/>
            <ac:spMk id="7" creationId="{F50EEDA8-74CE-D2D5-FA52-5D111688953C}"/>
          </ac:spMkLst>
        </pc:spChg>
      </pc:sldChg>
      <pc:sldChg chg="modSp mod chgLayout">
        <pc:chgData name="Wojciech Kustra" userId="afebd3d0-216b-4c4f-8992-1bf1fda6d5e8" providerId="ADAL" clId="{1D307E72-7901-4E61-A01B-3C4232ABCF63}" dt="2026-05-31T16:45:42.102" v="2" actId="700"/>
        <pc:sldMkLst>
          <pc:docMk/>
          <pc:sldMk cId="988452976" sldId="368"/>
        </pc:sldMkLst>
        <pc:spChg chg="mod ord">
          <ac:chgData name="Wojciech Kustra" userId="afebd3d0-216b-4c4f-8992-1bf1fda6d5e8" providerId="ADAL" clId="{1D307E72-7901-4E61-A01B-3C4232ABCF63}" dt="2026-05-31T16:45:42.102" v="2" actId="700"/>
          <ac:spMkLst>
            <pc:docMk/>
            <pc:sldMk cId="988452976" sldId="368"/>
            <ac:spMk id="5" creationId="{727E14AB-2A86-A77E-D10F-1CF679ACAE6F}"/>
          </ac:spMkLst>
        </pc:spChg>
        <pc:spChg chg="mod ord">
          <ac:chgData name="Wojciech Kustra" userId="afebd3d0-216b-4c4f-8992-1bf1fda6d5e8" providerId="ADAL" clId="{1D307E72-7901-4E61-A01B-3C4232ABCF63}" dt="2026-05-31T16:45:42.102" v="2" actId="700"/>
          <ac:spMkLst>
            <pc:docMk/>
            <pc:sldMk cId="988452976" sldId="368"/>
            <ac:spMk id="7" creationId="{F50EEDA8-74CE-D2D5-FA52-5D111688953C}"/>
          </ac:spMkLst>
        </pc:spChg>
      </pc:sldChg>
      <pc:sldChg chg="modSp mod chgLayout">
        <pc:chgData name="Wojciech Kustra" userId="afebd3d0-216b-4c4f-8992-1bf1fda6d5e8" providerId="ADAL" clId="{1D307E72-7901-4E61-A01B-3C4232ABCF63}" dt="2026-05-31T16:46:33.925" v="11" actId="948"/>
        <pc:sldMkLst>
          <pc:docMk/>
          <pc:sldMk cId="711169321" sldId="369"/>
        </pc:sldMkLst>
        <pc:spChg chg="mod ord">
          <ac:chgData name="Wojciech Kustra" userId="afebd3d0-216b-4c4f-8992-1bf1fda6d5e8" providerId="ADAL" clId="{1D307E72-7901-4E61-A01B-3C4232ABCF63}" dt="2026-05-31T16:45:42.102" v="2" actId="700"/>
          <ac:spMkLst>
            <pc:docMk/>
            <pc:sldMk cId="711169321" sldId="369"/>
            <ac:spMk id="5" creationId="{727E14AB-2A86-A77E-D10F-1CF679ACAE6F}"/>
          </ac:spMkLst>
        </pc:spChg>
        <pc:spChg chg="mod ord">
          <ac:chgData name="Wojciech Kustra" userId="afebd3d0-216b-4c4f-8992-1bf1fda6d5e8" providerId="ADAL" clId="{1D307E72-7901-4E61-A01B-3C4232ABCF63}" dt="2026-05-31T16:46:33.925" v="11" actId="948"/>
          <ac:spMkLst>
            <pc:docMk/>
            <pc:sldMk cId="711169321" sldId="369"/>
            <ac:spMk id="7" creationId="{F50EEDA8-74CE-D2D5-FA52-5D111688953C}"/>
          </ac:spMkLst>
        </pc:spChg>
      </pc:sldChg>
      <pc:sldChg chg="addSp modSp mod chgLayout">
        <pc:chgData name="Wojciech Kustra" userId="afebd3d0-216b-4c4f-8992-1bf1fda6d5e8" providerId="ADAL" clId="{1D307E72-7901-4E61-A01B-3C4232ABCF63}" dt="2026-05-31T16:45:42.102" v="2" actId="700"/>
        <pc:sldMkLst>
          <pc:docMk/>
          <pc:sldMk cId="1495078462" sldId="370"/>
        </pc:sldMkLst>
        <pc:spChg chg="add mod ord">
          <ac:chgData name="Wojciech Kustra" userId="afebd3d0-216b-4c4f-8992-1bf1fda6d5e8" providerId="ADAL" clId="{1D307E72-7901-4E61-A01B-3C4232ABCF63}" dt="2026-05-31T16:45:42.102" v="2" actId="700"/>
          <ac:spMkLst>
            <pc:docMk/>
            <pc:sldMk cId="1495078462" sldId="370"/>
            <ac:spMk id="2" creationId="{BE65A3EF-FF13-198E-B696-8F496FDC9A52}"/>
          </ac:spMkLst>
        </pc:spChg>
        <pc:spChg chg="mod ord">
          <ac:chgData name="Wojciech Kustra" userId="afebd3d0-216b-4c4f-8992-1bf1fda6d5e8" providerId="ADAL" clId="{1D307E72-7901-4E61-A01B-3C4232ABCF63}" dt="2026-05-31T16:45:42.102" v="2" actId="700"/>
          <ac:spMkLst>
            <pc:docMk/>
            <pc:sldMk cId="1495078462" sldId="370"/>
            <ac:spMk id="5" creationId="{727E14AB-2A86-A77E-D10F-1CF679ACAE6F}"/>
          </ac:spMkLst>
        </pc:spChg>
      </pc:sldChg>
      <pc:sldChg chg="modSp mod chgLayout">
        <pc:chgData name="Wojciech Kustra" userId="afebd3d0-216b-4c4f-8992-1bf1fda6d5e8" providerId="ADAL" clId="{1D307E72-7901-4E61-A01B-3C4232ABCF63}" dt="2026-05-31T16:45:42.102" v="2" actId="700"/>
        <pc:sldMkLst>
          <pc:docMk/>
          <pc:sldMk cId="3946797145" sldId="371"/>
        </pc:sldMkLst>
        <pc:spChg chg="mod ord">
          <ac:chgData name="Wojciech Kustra" userId="afebd3d0-216b-4c4f-8992-1bf1fda6d5e8" providerId="ADAL" clId="{1D307E72-7901-4E61-A01B-3C4232ABCF63}" dt="2026-05-31T16:45:42.102" v="2" actId="700"/>
          <ac:spMkLst>
            <pc:docMk/>
            <pc:sldMk cId="3946797145" sldId="371"/>
            <ac:spMk id="5" creationId="{727E14AB-2A86-A77E-D10F-1CF679ACAE6F}"/>
          </ac:spMkLst>
        </pc:spChg>
        <pc:spChg chg="mod ord">
          <ac:chgData name="Wojciech Kustra" userId="afebd3d0-216b-4c4f-8992-1bf1fda6d5e8" providerId="ADAL" clId="{1D307E72-7901-4E61-A01B-3C4232ABCF63}" dt="2026-05-31T16:45:42.102" v="2" actId="700"/>
          <ac:spMkLst>
            <pc:docMk/>
            <pc:sldMk cId="3946797145" sldId="371"/>
            <ac:spMk id="7" creationId="{F50EEDA8-74CE-D2D5-FA52-5D111688953C}"/>
          </ac:spMkLst>
        </pc:spChg>
      </pc:sldChg>
      <pc:sldChg chg="modSp mod chgLayout">
        <pc:chgData name="Wojciech Kustra" userId="afebd3d0-216b-4c4f-8992-1bf1fda6d5e8" providerId="ADAL" clId="{1D307E72-7901-4E61-A01B-3C4232ABCF63}" dt="2026-05-31T16:45:42.102" v="2" actId="700"/>
        <pc:sldMkLst>
          <pc:docMk/>
          <pc:sldMk cId="1840323269" sldId="373"/>
        </pc:sldMkLst>
        <pc:spChg chg="mod ord">
          <ac:chgData name="Wojciech Kustra" userId="afebd3d0-216b-4c4f-8992-1bf1fda6d5e8" providerId="ADAL" clId="{1D307E72-7901-4E61-A01B-3C4232ABCF63}" dt="2026-05-31T16:45:42.102" v="2" actId="700"/>
          <ac:spMkLst>
            <pc:docMk/>
            <pc:sldMk cId="1840323269" sldId="373"/>
            <ac:spMk id="5" creationId="{727E14AB-2A86-A77E-D10F-1CF679ACAE6F}"/>
          </ac:spMkLst>
        </pc:spChg>
        <pc:spChg chg="mod ord">
          <ac:chgData name="Wojciech Kustra" userId="afebd3d0-216b-4c4f-8992-1bf1fda6d5e8" providerId="ADAL" clId="{1D307E72-7901-4E61-A01B-3C4232ABCF63}" dt="2026-05-31T16:45:42.102" v="2" actId="700"/>
          <ac:spMkLst>
            <pc:docMk/>
            <pc:sldMk cId="1840323269" sldId="373"/>
            <ac:spMk id="7" creationId="{F50EEDA8-74CE-D2D5-FA52-5D111688953C}"/>
          </ac:spMkLst>
        </pc:spChg>
      </pc:sldChg>
      <pc:sldChg chg="modSp mod chgLayout">
        <pc:chgData name="Wojciech Kustra" userId="afebd3d0-216b-4c4f-8992-1bf1fda6d5e8" providerId="ADAL" clId="{1D307E72-7901-4E61-A01B-3C4232ABCF63}" dt="2026-05-31T16:46:11.765" v="7" actId="2711"/>
        <pc:sldMkLst>
          <pc:docMk/>
          <pc:sldMk cId="2833582836" sldId="469"/>
        </pc:sldMkLst>
        <pc:spChg chg="mod ord">
          <ac:chgData name="Wojciech Kustra" userId="afebd3d0-216b-4c4f-8992-1bf1fda6d5e8" providerId="ADAL" clId="{1D307E72-7901-4E61-A01B-3C4232ABCF63}" dt="2026-05-31T16:46:11.765" v="7" actId="2711"/>
          <ac:spMkLst>
            <pc:docMk/>
            <pc:sldMk cId="2833582836" sldId="469"/>
            <ac:spMk id="5" creationId="{727E14AB-2A86-A77E-D10F-1CF679ACAE6F}"/>
          </ac:spMkLst>
        </pc:spChg>
        <pc:spChg chg="mod ord">
          <ac:chgData name="Wojciech Kustra" userId="afebd3d0-216b-4c4f-8992-1bf1fda6d5e8" providerId="ADAL" clId="{1D307E72-7901-4E61-A01B-3C4232ABCF63}" dt="2026-05-31T16:45:42.102" v="2" actId="700"/>
          <ac:spMkLst>
            <pc:docMk/>
            <pc:sldMk cId="2833582836" sldId="469"/>
            <ac:spMk id="7" creationId="{F50EEDA8-74CE-D2D5-FA52-5D111688953C}"/>
          </ac:spMkLst>
        </pc:spChg>
      </pc:sldChg>
      <pc:sldChg chg="addSp modSp new del mod modClrScheme chgLayout">
        <pc:chgData name="Wojciech Kustra" userId="afebd3d0-216b-4c4f-8992-1bf1fda6d5e8" providerId="ADAL" clId="{1D307E72-7901-4E61-A01B-3C4232ABCF63}" dt="2026-05-31T16:46:15.155" v="8" actId="47"/>
        <pc:sldMkLst>
          <pc:docMk/>
          <pc:sldMk cId="542806594" sldId="470"/>
        </pc:sldMkLst>
        <pc:spChg chg="add mod">
          <ac:chgData name="Wojciech Kustra" userId="afebd3d0-216b-4c4f-8992-1bf1fda6d5e8" providerId="ADAL" clId="{1D307E72-7901-4E61-A01B-3C4232ABCF63}" dt="2026-05-31T16:46:05.892" v="6" actId="700"/>
          <ac:spMkLst>
            <pc:docMk/>
            <pc:sldMk cId="542806594" sldId="470"/>
            <ac:spMk id="2" creationId="{B365A46A-F5FE-44C4-B607-C19A26FFB0BF}"/>
          </ac:spMkLst>
        </pc:spChg>
        <pc:spChg chg="add mod">
          <ac:chgData name="Wojciech Kustra" userId="afebd3d0-216b-4c4f-8992-1bf1fda6d5e8" providerId="ADAL" clId="{1D307E72-7901-4E61-A01B-3C4232ABCF63}" dt="2026-05-31T16:46:05.892" v="6" actId="700"/>
          <ac:spMkLst>
            <pc:docMk/>
            <pc:sldMk cId="542806594" sldId="470"/>
            <ac:spMk id="3" creationId="{538454BF-7653-5E3C-A707-F54BE0BFE1E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56196" y="1937759"/>
            <a:ext cx="9122742" cy="1370632"/>
          </a:xfrm>
        </p:spPr>
        <p:txBody>
          <a:bodyPr/>
          <a:lstStyle/>
          <a:p>
            <a:r>
              <a:rPr lang="pl-PL" dirty="0"/>
              <a:t>Course C.03.06.02</a:t>
            </a:r>
            <a:br>
              <a:rPr lang="pl-PL" dirty="0"/>
            </a:br>
            <a:r>
              <a:rPr lang="pl-PL" dirty="0" err="1"/>
              <a:t>Maintenance</a:t>
            </a:r>
            <a:r>
              <a:rPr lang="pl-PL" dirty="0"/>
              <a:t> – </a:t>
            </a:r>
            <a:r>
              <a:rPr lang="pl-PL" dirty="0" err="1"/>
              <a:t>Pavement</a:t>
            </a:r>
            <a:r>
              <a:rPr lang="pl-PL" dirty="0"/>
              <a:t> </a:t>
            </a:r>
            <a:r>
              <a:rPr lang="pl-PL" dirty="0" err="1"/>
              <a:t>condition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materials of dr </a:t>
            </a:r>
            <a:r>
              <a:rPr lang="pl-PL" dirty="0" err="1"/>
              <a:t>Majlun</a:t>
            </a:r>
            <a:r>
              <a:rPr lang="pl-PL" dirty="0"/>
              <a:t>, Poland)</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26211"/>
                </a:solidFill>
              </a:rPr>
              <a:t>Remember</a:t>
            </a:r>
            <a:r>
              <a:rPr lang="pl-PL" dirty="0">
                <a:solidFill>
                  <a:srgbClr val="F26211"/>
                </a:solidFill>
              </a:rPr>
              <a:t> </a:t>
            </a:r>
            <a:r>
              <a:rPr lang="pl-PL" dirty="0" err="1">
                <a:solidFill>
                  <a:srgbClr val="F26211"/>
                </a:solidFill>
              </a:rPr>
              <a:t>about</a:t>
            </a:r>
            <a:r>
              <a:rPr lang="pl-PL" dirty="0">
                <a:solidFill>
                  <a:srgbClr val="F26211"/>
                </a:solidFill>
              </a:rPr>
              <a:t>…</a:t>
            </a:r>
            <a:endParaRPr lang="en-US" dirty="0">
              <a:solidFill>
                <a:srgbClr val="F26211"/>
              </a:solidFill>
            </a:endParaRP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1200"/>
              </a:spcBef>
              <a:buNone/>
            </a:pPr>
            <a:r>
              <a:rPr lang="en-US" b="1" dirty="0"/>
              <a:t>Use the following colors to indicate classes and levels of pavement condition…</a:t>
            </a:r>
          </a:p>
        </p:txBody>
      </p:sp>
      <p:pic>
        <p:nvPicPr>
          <p:cNvPr id="2" name="Obraz 1"/>
          <p:cNvPicPr>
            <a:picLocks noChangeAspect="1"/>
          </p:cNvPicPr>
          <p:nvPr/>
        </p:nvPicPr>
        <p:blipFill>
          <a:blip r:embed="rId2"/>
          <a:stretch>
            <a:fillRect/>
          </a:stretch>
        </p:blipFill>
        <p:spPr>
          <a:xfrm>
            <a:off x="2510403" y="2941980"/>
            <a:ext cx="7171193" cy="2859084"/>
          </a:xfrm>
          <a:prstGeom prst="rect">
            <a:avLst/>
          </a:prstGeom>
        </p:spPr>
      </p:pic>
    </p:spTree>
    <p:extLst>
      <p:ext uri="{BB962C8B-B14F-4D97-AF65-F5344CB8AC3E}">
        <p14:creationId xmlns:p14="http://schemas.microsoft.com/office/powerpoint/2010/main" val="18403232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a:ln w="12700">
            <a:miter lim="400000"/>
          </a:ln>
        </p:spPr>
        <p:txBody>
          <a:bodyPr lIns="45719" tIns="45720" rIns="45719" bIns="45720" anchor="t">
            <a:normAutofit/>
          </a:bodyPr>
          <a:lstStyle/>
          <a:p>
            <a:r>
              <a:rPr lang="en-US" dirty="0">
                <a:latin typeface="+mj-lt"/>
              </a:rPr>
              <a:t>What has been done up to this point…</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719138" indent="-719138">
              <a:lnSpc>
                <a:spcPct val="100000"/>
              </a:lnSpc>
              <a:spcBef>
                <a:spcPts val="1200"/>
              </a:spcBef>
              <a:buFont typeface="Wingdings" panose="05000000000000000000" pitchFamily="2" charset="2"/>
              <a:buChar char="q"/>
            </a:pPr>
            <a:r>
              <a:rPr lang="en-US" sz="3200" dirty="0"/>
              <a:t>Selection of the road section</a:t>
            </a:r>
          </a:p>
          <a:p>
            <a:pPr marL="719138" indent="-719138">
              <a:lnSpc>
                <a:spcPct val="100000"/>
              </a:lnSpc>
              <a:spcBef>
                <a:spcPts val="1200"/>
              </a:spcBef>
              <a:buFont typeface="Wingdings" panose="05000000000000000000" pitchFamily="2" charset="2"/>
              <a:buChar char="q"/>
            </a:pPr>
            <a:r>
              <a:rPr lang="en-US" sz="3200" dirty="0"/>
              <a:t>Collection of input data about a road section</a:t>
            </a:r>
          </a:p>
          <a:p>
            <a:pPr marL="719138" indent="-719138">
              <a:lnSpc>
                <a:spcPct val="100000"/>
              </a:lnSpc>
              <a:spcBef>
                <a:spcPts val="1200"/>
              </a:spcBef>
              <a:buFont typeface="Wingdings" panose="05000000000000000000" pitchFamily="2" charset="2"/>
              <a:buChar char="q"/>
            </a:pPr>
            <a:r>
              <a:rPr lang="en-US" sz="3200" dirty="0"/>
              <a:t>Field inspection of pavement condition</a:t>
            </a:r>
          </a:p>
          <a:p>
            <a:pPr marL="719138" indent="-719138">
              <a:lnSpc>
                <a:spcPct val="100000"/>
              </a:lnSpc>
              <a:spcBef>
                <a:spcPts val="1200"/>
              </a:spcBef>
              <a:buFont typeface="Wingdings" panose="05000000000000000000" pitchFamily="2" charset="2"/>
              <a:buChar char="q"/>
            </a:pPr>
            <a:r>
              <a:rPr lang="en-US" sz="3200" dirty="0"/>
              <a:t>Identification of pavement damages</a:t>
            </a:r>
          </a:p>
        </p:txBody>
      </p:sp>
    </p:spTree>
    <p:extLst>
      <p:ext uri="{BB962C8B-B14F-4D97-AF65-F5344CB8AC3E}">
        <p14:creationId xmlns:p14="http://schemas.microsoft.com/office/powerpoint/2010/main" val="283358283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normAutofit/>
          </a:bodyPr>
          <a:lstStyle/>
          <a:p>
            <a:r>
              <a:rPr lang="en-US" sz="3200" dirty="0">
                <a:solidFill>
                  <a:srgbClr val="F26211"/>
                </a:solidFill>
                <a:latin typeface="+mj-lt"/>
              </a:rPr>
              <a:t>The task (homework details 1/2)</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719138" indent="-719138">
              <a:lnSpc>
                <a:spcPct val="100000"/>
              </a:lnSpc>
              <a:spcBef>
                <a:spcPts val="1200"/>
              </a:spcBef>
              <a:buFont typeface="Wingdings" panose="05000000000000000000" pitchFamily="2" charset="2"/>
              <a:buChar char="q"/>
            </a:pPr>
            <a:r>
              <a:rPr lang="en-US" dirty="0"/>
              <a:t>Based on the results of the performed work, assess the road damages (their frequency, size, degree, hypothetical causes, etc.).</a:t>
            </a:r>
          </a:p>
          <a:p>
            <a:pPr marL="719138" indent="-719138">
              <a:lnSpc>
                <a:spcPct val="100000"/>
              </a:lnSpc>
              <a:spcBef>
                <a:spcPts val="1200"/>
              </a:spcBef>
              <a:buFont typeface="Wingdings" panose="05000000000000000000" pitchFamily="2" charset="2"/>
              <a:buChar char="q"/>
            </a:pPr>
            <a:r>
              <a:rPr lang="en-US" dirty="0"/>
              <a:t>Based on this, assess the surface condition - determine the surface condition values for individual condition parameters, their condition class and condition level, dominant parameters and the general condition level and condition class of the road section.</a:t>
            </a:r>
          </a:p>
        </p:txBody>
      </p:sp>
    </p:spTree>
    <p:extLst>
      <p:ext uri="{BB962C8B-B14F-4D97-AF65-F5344CB8AC3E}">
        <p14:creationId xmlns:p14="http://schemas.microsoft.com/office/powerpoint/2010/main" val="156765891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en-US" dirty="0">
                <a:solidFill>
                  <a:srgbClr val="F26211"/>
                </a:solidFill>
              </a:rPr>
              <a:t>The task (homework details 2/2)</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719138" indent="-719138">
              <a:lnSpc>
                <a:spcPct val="100000"/>
              </a:lnSpc>
              <a:spcBef>
                <a:spcPts val="1200"/>
              </a:spcBef>
              <a:buFont typeface="Wingdings" panose="05000000000000000000" pitchFamily="2" charset="2"/>
              <a:buChar char="q"/>
            </a:pPr>
            <a:r>
              <a:rPr lang="en-US" dirty="0"/>
              <a:t>After completing this work, prepare in groups a summary report (table) in the form of a PowerPoint presentation.</a:t>
            </a:r>
            <a:endParaRPr lang="pl-PL" dirty="0"/>
          </a:p>
          <a:p>
            <a:pPr marL="719138" indent="-719138">
              <a:lnSpc>
                <a:spcPct val="100000"/>
              </a:lnSpc>
              <a:spcBef>
                <a:spcPts val="1200"/>
              </a:spcBef>
              <a:buFont typeface="Wingdings" panose="05000000000000000000" pitchFamily="2" charset="2"/>
              <a:buChar char="q"/>
            </a:pPr>
            <a:r>
              <a:rPr lang="pl-PL" dirty="0"/>
              <a:t>Single </a:t>
            </a:r>
            <a:r>
              <a:rPr lang="pl-PL" dirty="0" err="1"/>
              <a:t>presentation</a:t>
            </a:r>
            <a:r>
              <a:rPr lang="pl-PL" dirty="0"/>
              <a:t> = single </a:t>
            </a:r>
            <a:r>
              <a:rPr lang="pl-PL" dirty="0" err="1"/>
              <a:t>class</a:t>
            </a:r>
            <a:r>
              <a:rPr lang="pl-PL" dirty="0"/>
              <a:t>.</a:t>
            </a:r>
            <a:endParaRPr lang="en-US" dirty="0"/>
          </a:p>
          <a:p>
            <a:pPr marL="719138" indent="-719138">
              <a:lnSpc>
                <a:spcPct val="100000"/>
              </a:lnSpc>
              <a:spcBef>
                <a:spcPts val="1200"/>
              </a:spcBef>
              <a:buFont typeface="Wingdings" panose="05000000000000000000" pitchFamily="2" charset="2"/>
              <a:buChar char="q"/>
            </a:pPr>
            <a:r>
              <a:rPr lang="en-US" dirty="0"/>
              <a:t>One presentation for each working group (road section) should last up to </a:t>
            </a:r>
            <a:r>
              <a:rPr lang="pl-PL" dirty="0"/>
              <a:t>30</a:t>
            </a:r>
            <a:r>
              <a:rPr lang="en-US" dirty="0"/>
              <a:t> minutes.</a:t>
            </a:r>
          </a:p>
          <a:p>
            <a:pPr marL="719138" indent="-719138">
              <a:lnSpc>
                <a:spcPct val="100000"/>
              </a:lnSpc>
              <a:spcBef>
                <a:spcPts val="1200"/>
              </a:spcBef>
              <a:buFont typeface="Wingdings" panose="05000000000000000000" pitchFamily="2" charset="2"/>
              <a:buChar char="q"/>
            </a:pPr>
            <a:r>
              <a:rPr lang="en-US" dirty="0"/>
              <a:t>In the presentation, each student from the working group presents the part that he/she was responsible for developing.</a:t>
            </a:r>
          </a:p>
          <a:p>
            <a:pPr marL="719138" indent="-719138">
              <a:lnSpc>
                <a:spcPct val="100000"/>
              </a:lnSpc>
              <a:spcBef>
                <a:spcPts val="1200"/>
              </a:spcBef>
              <a:buFont typeface="Wingdings" panose="05000000000000000000" pitchFamily="2" charset="2"/>
              <a:buChar char="q"/>
            </a:pPr>
            <a:r>
              <a:rPr lang="en-US" dirty="0"/>
              <a:t>Student reports will be presented during the next </a:t>
            </a:r>
            <a:r>
              <a:rPr lang="pl-PL" dirty="0"/>
              <a:t>4 </a:t>
            </a:r>
            <a:r>
              <a:rPr lang="en-US" dirty="0"/>
              <a:t>classes.</a:t>
            </a:r>
          </a:p>
        </p:txBody>
      </p:sp>
    </p:spTree>
    <p:extLst>
      <p:ext uri="{BB962C8B-B14F-4D97-AF65-F5344CB8AC3E}">
        <p14:creationId xmlns:p14="http://schemas.microsoft.com/office/powerpoint/2010/main" val="98845297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en-US" dirty="0">
                <a:solidFill>
                  <a:srgbClr val="F26211"/>
                </a:solidFill>
              </a:rPr>
              <a:t>How to do that? Repetition.</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719138" indent="-719138">
              <a:lnSpc>
                <a:spcPct val="100000"/>
              </a:lnSpc>
              <a:spcBef>
                <a:spcPts val="800"/>
              </a:spcBef>
              <a:buFont typeface="+mj-lt"/>
              <a:buAutoNum type="arabicPeriod"/>
            </a:pPr>
            <a:r>
              <a:rPr lang="en-US" sz="1800" dirty="0"/>
              <a:t>Determination of the </a:t>
            </a:r>
            <a:r>
              <a:rPr lang="en-US" sz="1800" b="1" dirty="0">
                <a:solidFill>
                  <a:srgbClr val="C00000"/>
                </a:solidFill>
              </a:rPr>
              <a:t>values of pavement condition parameters</a:t>
            </a:r>
            <a:r>
              <a:rPr lang="en-US" sz="1800" dirty="0"/>
              <a:t>.</a:t>
            </a:r>
          </a:p>
          <a:p>
            <a:pPr marL="719138" indent="-719138">
              <a:lnSpc>
                <a:spcPct val="100000"/>
              </a:lnSpc>
              <a:spcBef>
                <a:spcPts val="800"/>
              </a:spcBef>
              <a:buFont typeface="+mj-lt"/>
              <a:buAutoNum type="arabicPeriod"/>
            </a:pPr>
            <a:r>
              <a:rPr lang="en-US" sz="1800" dirty="0"/>
              <a:t>Performing of </a:t>
            </a:r>
            <a:r>
              <a:rPr lang="en-US" sz="1800" b="1" dirty="0">
                <a:solidFill>
                  <a:srgbClr val="FF0000"/>
                </a:solidFill>
              </a:rPr>
              <a:t>normalization</a:t>
            </a:r>
            <a:r>
              <a:rPr lang="en-US" sz="1800" dirty="0"/>
              <a:t> of condition parameter values to a scale of 0-100.</a:t>
            </a:r>
          </a:p>
          <a:p>
            <a:pPr marL="719138" indent="-719138">
              <a:lnSpc>
                <a:spcPct val="100000"/>
              </a:lnSpc>
              <a:spcBef>
                <a:spcPts val="800"/>
              </a:spcBef>
              <a:buFont typeface="+mj-lt"/>
              <a:buAutoNum type="arabicPeriod"/>
            </a:pPr>
            <a:r>
              <a:rPr lang="en-US" sz="1800" dirty="0"/>
              <a:t>Determination of the pavement </a:t>
            </a:r>
            <a:r>
              <a:rPr lang="en-US" sz="1800" b="1" dirty="0">
                <a:solidFill>
                  <a:srgbClr val="FFC000"/>
                </a:solidFill>
              </a:rPr>
              <a:t>condition class for each condition parameter </a:t>
            </a:r>
            <a:r>
              <a:rPr lang="en-US" sz="1800" dirty="0"/>
              <a:t>(classes A, B, C, D).</a:t>
            </a:r>
          </a:p>
          <a:p>
            <a:pPr marL="719138" indent="-719138">
              <a:lnSpc>
                <a:spcPct val="100000"/>
              </a:lnSpc>
              <a:spcBef>
                <a:spcPts val="800"/>
              </a:spcBef>
              <a:buFont typeface="+mj-lt"/>
              <a:buAutoNum type="arabicPeriod"/>
            </a:pPr>
            <a:r>
              <a:rPr lang="en-US" sz="1800" dirty="0"/>
              <a:t>Determination of the </a:t>
            </a:r>
            <a:r>
              <a:rPr lang="en-US" sz="1800" b="1" dirty="0">
                <a:solidFill>
                  <a:srgbClr val="92D050"/>
                </a:solidFill>
              </a:rPr>
              <a:t>dominant parameters </a:t>
            </a:r>
            <a:r>
              <a:rPr lang="en-US" sz="1800" dirty="0"/>
              <a:t>in each group of condition parameter and the collective parameter for all condition parameters.</a:t>
            </a:r>
          </a:p>
          <a:p>
            <a:pPr marL="719138" indent="-719138">
              <a:lnSpc>
                <a:spcPct val="100000"/>
              </a:lnSpc>
              <a:spcBef>
                <a:spcPts val="800"/>
              </a:spcBef>
              <a:buFont typeface="+mj-lt"/>
              <a:buAutoNum type="arabicPeriod"/>
            </a:pPr>
            <a:r>
              <a:rPr lang="en-US" sz="1800" dirty="0"/>
              <a:t>Determination of pavement </a:t>
            </a:r>
            <a:r>
              <a:rPr lang="en-US" sz="1800" b="1" dirty="0">
                <a:solidFill>
                  <a:srgbClr val="00B050"/>
                </a:solidFill>
              </a:rPr>
              <a:t>condition classes </a:t>
            </a:r>
            <a:r>
              <a:rPr lang="en-US" sz="1800" dirty="0"/>
              <a:t>in each condition parameter group and the collective </a:t>
            </a:r>
            <a:r>
              <a:rPr lang="en-US" sz="1800" b="1" dirty="0">
                <a:solidFill>
                  <a:srgbClr val="00B050"/>
                </a:solidFill>
              </a:rPr>
              <a:t>condition level </a:t>
            </a:r>
            <a:r>
              <a:rPr lang="en-US" sz="1800" dirty="0"/>
              <a:t>for all condition parameters.</a:t>
            </a:r>
          </a:p>
          <a:p>
            <a:pPr marL="719138" indent="-719138">
              <a:lnSpc>
                <a:spcPct val="100000"/>
              </a:lnSpc>
              <a:spcBef>
                <a:spcPts val="800"/>
              </a:spcBef>
              <a:buFont typeface="+mj-lt"/>
              <a:buAutoNum type="arabicPeriod"/>
            </a:pPr>
            <a:r>
              <a:rPr lang="en-US" sz="1800" dirty="0"/>
              <a:t>Determination of pavement </a:t>
            </a:r>
            <a:r>
              <a:rPr lang="en-US" sz="1800" b="1" dirty="0">
                <a:solidFill>
                  <a:srgbClr val="00B0F0"/>
                </a:solidFill>
              </a:rPr>
              <a:t>condition levels </a:t>
            </a:r>
            <a:r>
              <a:rPr lang="en-US" sz="1800" dirty="0"/>
              <a:t>in each condition parameter group and the </a:t>
            </a:r>
            <a:r>
              <a:rPr lang="en-US" sz="1800" b="1" dirty="0">
                <a:solidFill>
                  <a:srgbClr val="00B0F0"/>
                </a:solidFill>
              </a:rPr>
              <a:t>collective condition level </a:t>
            </a:r>
            <a:r>
              <a:rPr lang="en-US" sz="1800" dirty="0"/>
              <a:t>for all condition parameters.</a:t>
            </a:r>
          </a:p>
        </p:txBody>
      </p:sp>
    </p:spTree>
    <p:extLst>
      <p:ext uri="{BB962C8B-B14F-4D97-AF65-F5344CB8AC3E}">
        <p14:creationId xmlns:p14="http://schemas.microsoft.com/office/powerpoint/2010/main" val="71116932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en-US" dirty="0">
                <a:solidFill>
                  <a:srgbClr val="F26211"/>
                </a:solidFill>
              </a:rPr>
              <a:t>How to do that? Repetition.</a:t>
            </a:r>
          </a:p>
        </p:txBody>
      </p:sp>
      <p:sp>
        <p:nvSpPr>
          <p:cNvPr id="2" name="Text Placeholder 1">
            <a:extLst>
              <a:ext uri="{FF2B5EF4-FFF2-40B4-BE49-F238E27FC236}">
                <a16:creationId xmlns:a16="http://schemas.microsoft.com/office/drawing/2014/main" id="{BE65A3EF-FF13-198E-B696-8F496FDC9A52}"/>
              </a:ext>
            </a:extLst>
          </p:cNvPr>
          <p:cNvSpPr>
            <a:spLocks noGrp="1"/>
          </p:cNvSpPr>
          <p:nvPr>
            <p:ph type="body" sz="quarter" idx="11"/>
          </p:nvPr>
        </p:nvSpPr>
        <p:spPr/>
        <p:txBody>
          <a:bodyPr/>
          <a:lstStyle/>
          <a:p>
            <a:endParaRPr lang="en-GB"/>
          </a:p>
        </p:txBody>
      </p:sp>
      <p:pic>
        <p:nvPicPr>
          <p:cNvPr id="3" name="Obraz 2"/>
          <p:cNvPicPr>
            <a:picLocks noChangeAspect="1"/>
          </p:cNvPicPr>
          <p:nvPr/>
        </p:nvPicPr>
        <p:blipFill>
          <a:blip r:embed="rId2"/>
          <a:stretch>
            <a:fillRect/>
          </a:stretch>
        </p:blipFill>
        <p:spPr>
          <a:xfrm>
            <a:off x="2027216" y="1764287"/>
            <a:ext cx="8473429" cy="4501601"/>
          </a:xfrm>
          <a:prstGeom prst="rect">
            <a:avLst/>
          </a:prstGeom>
        </p:spPr>
      </p:pic>
    </p:spTree>
    <p:extLst>
      <p:ext uri="{BB962C8B-B14F-4D97-AF65-F5344CB8AC3E}">
        <p14:creationId xmlns:p14="http://schemas.microsoft.com/office/powerpoint/2010/main" val="149507846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26211"/>
                </a:solidFill>
              </a:rPr>
              <a:t>Remember</a:t>
            </a:r>
            <a:r>
              <a:rPr lang="pl-PL" dirty="0">
                <a:solidFill>
                  <a:srgbClr val="F26211"/>
                </a:solidFill>
              </a:rPr>
              <a:t> </a:t>
            </a:r>
            <a:r>
              <a:rPr lang="pl-PL" dirty="0" err="1">
                <a:solidFill>
                  <a:srgbClr val="F26211"/>
                </a:solidFill>
              </a:rPr>
              <a:t>about</a:t>
            </a:r>
            <a:r>
              <a:rPr lang="pl-PL" dirty="0">
                <a:solidFill>
                  <a:srgbClr val="F26211"/>
                </a:solidFill>
              </a:rPr>
              <a:t>…</a:t>
            </a:r>
            <a:endParaRPr lang="en-US" dirty="0">
              <a:solidFill>
                <a:srgbClr val="F26211"/>
              </a:solidFill>
            </a:endParaRP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719138" indent="-719138">
              <a:lnSpc>
                <a:spcPct val="100000"/>
              </a:lnSpc>
              <a:spcBef>
                <a:spcPts val="1200"/>
              </a:spcBef>
              <a:buFont typeface="Wingdings" panose="05000000000000000000" pitchFamily="2" charset="2"/>
              <a:buChar char="q"/>
            </a:pPr>
            <a:r>
              <a:rPr lang="en-US" dirty="0"/>
              <a:t>… normalizing functions </a:t>
            </a:r>
          </a:p>
          <a:p>
            <a:pPr marL="719138" indent="-719138">
              <a:lnSpc>
                <a:spcPct val="100000"/>
              </a:lnSpc>
              <a:spcBef>
                <a:spcPts val="1200"/>
              </a:spcBef>
              <a:buFont typeface="Wingdings" panose="05000000000000000000" pitchFamily="2" charset="2"/>
              <a:buChar char="q"/>
            </a:pPr>
            <a:r>
              <a:rPr lang="en-US" dirty="0"/>
              <a:t>… sign coefficients</a:t>
            </a:r>
          </a:p>
          <a:p>
            <a:pPr marL="719138" indent="-719138">
              <a:lnSpc>
                <a:spcPct val="100000"/>
              </a:lnSpc>
              <a:spcBef>
                <a:spcPts val="1200"/>
              </a:spcBef>
              <a:buFont typeface="Wingdings" panose="05000000000000000000" pitchFamily="2" charset="2"/>
              <a:buChar char="q"/>
            </a:pPr>
            <a:r>
              <a:rPr lang="en-US" dirty="0"/>
              <a:t>… threshold values for individual parameters</a:t>
            </a:r>
          </a:p>
          <a:p>
            <a:pPr marL="719138" indent="-719138">
              <a:lnSpc>
                <a:spcPct val="100000"/>
              </a:lnSpc>
              <a:spcBef>
                <a:spcPts val="1200"/>
              </a:spcBef>
              <a:buFont typeface="Wingdings" panose="05000000000000000000" pitchFamily="2" charset="2"/>
              <a:buChar char="q"/>
            </a:pPr>
            <a:r>
              <a:rPr lang="en-US" dirty="0"/>
              <a:t>… the relationship between class and state level</a:t>
            </a:r>
          </a:p>
          <a:p>
            <a:pPr marL="719138" indent="-719138">
              <a:lnSpc>
                <a:spcPct val="100000"/>
              </a:lnSpc>
              <a:spcBef>
                <a:spcPts val="1200"/>
              </a:spcBef>
              <a:buFont typeface="Wingdings" panose="05000000000000000000" pitchFamily="2" charset="2"/>
              <a:buChar char="q"/>
            </a:pPr>
            <a:r>
              <a:rPr lang="en-US" dirty="0"/>
              <a:t>… method of determining dominant parameters</a:t>
            </a:r>
          </a:p>
        </p:txBody>
      </p:sp>
    </p:spTree>
    <p:extLst>
      <p:ext uri="{BB962C8B-B14F-4D97-AF65-F5344CB8AC3E}">
        <p14:creationId xmlns:p14="http://schemas.microsoft.com/office/powerpoint/2010/main" val="394679714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B71938AA-4D0D-42FB-86EA-AB6DC31A52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180</TotalTime>
  <Words>394</Words>
  <Application>Microsoft Office PowerPoint</Application>
  <PresentationFormat>Widescreen</PresentationFormat>
  <Paragraphs>34</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Wingdings</vt:lpstr>
      <vt:lpstr>21_BasicWhite</vt:lpstr>
      <vt:lpstr>Course C.03.06.02 Maintenance – Pavement condition</vt:lpstr>
      <vt:lpstr>Road Transportation Systems Engineering Development in the Sub-Saharan Africa – Modern EU Master Programme &amp; Capacity Building</vt:lpstr>
      <vt:lpstr>PowerPoint Presentation</vt:lpstr>
      <vt:lpstr>What has been done up to this point…</vt:lpstr>
      <vt:lpstr>The task (homework details 1/2)</vt:lpstr>
      <vt:lpstr>The task (homework details 2/2)</vt:lpstr>
      <vt:lpstr>How to do that? Repetition.</vt:lpstr>
      <vt:lpstr>How to do that? Repetition.</vt:lpstr>
      <vt:lpstr>Remember about…</vt:lpstr>
      <vt:lpstr>Remember about…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2026-05-31T16:46:37Z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