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3"/>
  </p:notesMasterIdLst>
  <p:handoutMasterIdLst>
    <p:handoutMasterId r:id="rId54"/>
  </p:handoutMasterIdLst>
  <p:sldIdLst>
    <p:sldId id="306" r:id="rId6"/>
    <p:sldId id="307" r:id="rId7"/>
    <p:sldId id="494" r:id="rId8"/>
    <p:sldId id="635" r:id="rId9"/>
    <p:sldId id="622" r:id="rId10"/>
    <p:sldId id="623" r:id="rId11"/>
    <p:sldId id="636" r:id="rId12"/>
    <p:sldId id="625" r:id="rId13"/>
    <p:sldId id="319" r:id="rId14"/>
    <p:sldId id="643" r:id="rId15"/>
    <p:sldId id="638" r:id="rId16"/>
    <p:sldId id="352" r:id="rId17"/>
    <p:sldId id="353" r:id="rId18"/>
    <p:sldId id="354" r:id="rId19"/>
    <p:sldId id="355" r:id="rId20"/>
    <p:sldId id="351" r:id="rId21"/>
    <p:sldId id="627" r:id="rId22"/>
    <p:sldId id="356" r:id="rId23"/>
    <p:sldId id="357" r:id="rId24"/>
    <p:sldId id="628" r:id="rId25"/>
    <p:sldId id="358" r:id="rId26"/>
    <p:sldId id="639" r:id="rId27"/>
    <p:sldId id="629" r:id="rId28"/>
    <p:sldId id="359" r:id="rId29"/>
    <p:sldId id="644" r:id="rId30"/>
    <p:sldId id="640" r:id="rId31"/>
    <p:sldId id="360" r:id="rId32"/>
    <p:sldId id="361" r:id="rId33"/>
    <p:sldId id="362" r:id="rId34"/>
    <p:sldId id="630" r:id="rId35"/>
    <p:sldId id="631" r:id="rId36"/>
    <p:sldId id="363" r:id="rId37"/>
    <p:sldId id="364" r:id="rId38"/>
    <p:sldId id="365" r:id="rId39"/>
    <p:sldId id="366" r:id="rId40"/>
    <p:sldId id="367" r:id="rId41"/>
    <p:sldId id="641" r:id="rId42"/>
    <p:sldId id="632" r:id="rId43"/>
    <p:sldId id="368" r:id="rId44"/>
    <p:sldId id="369" r:id="rId45"/>
    <p:sldId id="642" r:id="rId46"/>
    <p:sldId id="633" r:id="rId47"/>
    <p:sldId id="370" r:id="rId48"/>
    <p:sldId id="371" r:id="rId49"/>
    <p:sldId id="372" r:id="rId50"/>
    <p:sldId id="373" r:id="rId51"/>
    <p:sldId id="634" r:id="rId5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519"/>
    <a:srgbClr val="FD001F"/>
    <a:srgbClr val="F78722"/>
    <a:srgbClr val="B51600"/>
    <a:srgbClr val="890F00"/>
    <a:srgbClr val="EE230C"/>
    <a:srgbClr val="F26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110587-244C-4241-9760-D627D45F4170}" v="1" dt="2026-05-10T11:53:28.98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3" autoAdjust="0"/>
    <p:restoredTop sz="96897" autoAdjust="0"/>
  </p:normalViewPr>
  <p:slideViewPr>
    <p:cSldViewPr snapToGrid="0">
      <p:cViewPr varScale="1">
        <p:scale>
          <a:sx n="146" d="100"/>
          <a:sy n="146" d="100"/>
        </p:scale>
        <p:origin x="120" y="21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1:53:36.675" v="0" actId="700"/>
      <pc:docMkLst>
        <pc:docMk/>
      </pc:docMkLst>
      <pc:sldChg chg="mod modClrScheme chgLayout">
        <pc:chgData name="Wojciech Kustra" userId="afebd3d0-216b-4c4f-8992-1bf1fda6d5e8" providerId="ADAL" clId="{1D307E72-7901-4E61-A01B-3C4232ABCF63}" dt="2026-05-10T11:53:36.675" v="0" actId="700"/>
        <pc:sldMkLst>
          <pc:docMk/>
          <pc:sldMk cId="2642866930" sldId="3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Merci de nous avoir suivis. À bientôt pour la </a:t>
            </a:r>
            <a:r>
              <a:rPr lang="en-GB"/>
              <a:t>prochaine session !</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1A7CE-FA6D-997B-B397-2D438753E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F5029-F124-1FE3-3669-BE3E65B8A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9F488-DA6E-9FB3-D8D8-7D790863B37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60989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0DA7-8043-BD4B-7514-7109D977A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DAB61-74A9-F05A-3FF1-A0EF9B3E4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6565F-AF51-47D1-6F0E-4CB32CD0E71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926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D7B84-428F-794E-A6BD-3E935AF56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9D4CC-E2D8-A4EB-2940-77A0C7C49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70579-87D7-13C7-DE67-541BA4B827F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959724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CEE0-FDC7-43A2-AC48-0BB3DFD62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D4A32-B3E1-804C-9703-BA3C5DCF6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625AD-AE37-B368-4775-D0FA2B1F6D9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177209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66CDB-2ACF-A0CF-8B1D-0C0A76985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50462-0C9D-ED35-1E9D-2EC3FACBE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1AEF2-BEAB-4753-5F69-AECC8FB8A06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149270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Tree>
    <p:extLst>
      <p:ext uri="{BB962C8B-B14F-4D97-AF65-F5344CB8AC3E}">
        <p14:creationId xmlns:p14="http://schemas.microsoft.com/office/powerpoint/2010/main" val="416767620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A211A55E-45A7-EC69-D88D-C5C388F95E43}"/>
              </a:ext>
            </a:extLst>
          </p:cNvPr>
          <p:cNvSpPr txBox="1">
            <a:spLocks/>
          </p:cNvSpPr>
          <p:nvPr userDrawn="1"/>
        </p:nvSpPr>
        <p:spPr>
          <a:xfrm>
            <a:off x="726470" y="6350540"/>
            <a:ext cx="29659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13" name="object 6">
            <a:extLst>
              <a:ext uri="{FF2B5EF4-FFF2-40B4-BE49-F238E27FC236}">
                <a16:creationId xmlns:a16="http://schemas.microsoft.com/office/drawing/2014/main" id="{A26F30F7-AB20-2CE0-9454-8078B89478E4}"/>
              </a:ext>
            </a:extLst>
          </p:cNvPr>
          <p:cNvSpPr txBox="1">
            <a:spLocks/>
          </p:cNvSpPr>
          <p:nvPr userDrawn="1"/>
        </p:nvSpPr>
        <p:spPr>
          <a:xfrm>
            <a:off x="8438607" y="6343524"/>
            <a:ext cx="302692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Modélisation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bg object 18">
            <a:extLst>
              <a:ext uri="{FF2B5EF4-FFF2-40B4-BE49-F238E27FC236}">
                <a16:creationId xmlns:a16="http://schemas.microsoft.com/office/drawing/2014/main" id="{3A54DD75-0AE6-6132-0E29-859BD58C63B5}"/>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Holder 2">
            <a:extLst>
              <a:ext uri="{FF2B5EF4-FFF2-40B4-BE49-F238E27FC236}">
                <a16:creationId xmlns:a16="http://schemas.microsoft.com/office/drawing/2014/main" id="{5FA78E8C-8EB8-6AF9-657F-6EDA82A042B5}"/>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7" name="bg object 17">
            <a:extLst>
              <a:ext uri="{FF2B5EF4-FFF2-40B4-BE49-F238E27FC236}">
                <a16:creationId xmlns:a16="http://schemas.microsoft.com/office/drawing/2014/main" id="{37B54814-5963-6721-FDAA-FA2FF0D8444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47339FB8-524A-3838-62C6-A3F41EED37CA}"/>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637DD4C5-5038-4592-BDA6-AE5832403DB5}"/>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87A6ECC7-1158-7E65-79E3-27277950B948}"/>
              </a:ext>
            </a:extLst>
          </p:cNvPr>
          <p:cNvSpPr txBox="1">
            <a:spLocks/>
          </p:cNvSpPr>
          <p:nvPr userDrawn="1"/>
        </p:nvSpPr>
        <p:spPr>
          <a:xfrm>
            <a:off x="726470" y="6350540"/>
            <a:ext cx="29659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3C5429E9-C84C-522F-D0EF-3E087FDA043C}"/>
              </a:ext>
            </a:extLst>
          </p:cNvPr>
          <p:cNvSpPr txBox="1">
            <a:spLocks/>
          </p:cNvSpPr>
          <p:nvPr userDrawn="1"/>
        </p:nvSpPr>
        <p:spPr>
          <a:xfrm>
            <a:off x="8438607" y="6343524"/>
            <a:ext cx="302692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Modélisation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1886CED1-204E-DF97-F08C-4E20E8B32C38}"/>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432418CE-56C5-2B79-6AFA-BC7BB0F5C632}"/>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DB17A492-EEE5-9EBB-8669-F1D3F433D74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D7CA4205-3801-CB43-BBC5-0C38D3056D7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FDBFCF75-D615-8F96-ED22-F952B7D2C571}"/>
              </a:ext>
            </a:extLst>
          </p:cNvPr>
          <p:cNvSpPr txBox="1">
            <a:spLocks/>
          </p:cNvSpPr>
          <p:nvPr userDrawn="1"/>
        </p:nvSpPr>
        <p:spPr>
          <a:xfrm>
            <a:off x="726470" y="6350540"/>
            <a:ext cx="29659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10CF63BD-9077-188C-3A1C-5184094BF13E}"/>
              </a:ext>
            </a:extLst>
          </p:cNvPr>
          <p:cNvSpPr txBox="1">
            <a:spLocks/>
          </p:cNvSpPr>
          <p:nvPr userDrawn="1"/>
        </p:nvSpPr>
        <p:spPr>
          <a:xfrm>
            <a:off x="8438607" y="6343524"/>
            <a:ext cx="302692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Modélisation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691221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83775224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423097288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9"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6" r:id="rId6"/>
    <p:sldLayoutId id="2147483697" r:id="rId7"/>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14.xml"/><Relationship Id="rId5" Type="http://schemas.openxmlformats.org/officeDocument/2006/relationships/image" Target="../media/image26.svg"/><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slideLayout" Target="../slideLayouts/slideLayout14.xml"/><Relationship Id="rId4" Type="http://schemas.openxmlformats.org/officeDocument/2006/relationships/image" Target="../media/image21.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a:t>
            </a:r>
            <a:r>
              <a:rPr lang="en-AT" sz="2600" dirty="0">
                <a:solidFill>
                  <a:srgbClr val="0070C0"/>
                </a:solidFill>
              </a:rPr>
              <a:t> 3 </a:t>
            </a:r>
            <a:r>
              <a:rPr lang="pl-PL" sz="2600" dirty="0">
                <a:solidFill>
                  <a:srgbClr val="0070C0"/>
                </a:solidFill>
              </a:rPr>
              <a:t>: Modélisation et simulation des transports</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7629047"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Cours </a:t>
            </a:r>
            <a:r>
              <a:rPr lang="en-US" sz="2600" dirty="0">
                <a:solidFill>
                  <a:srgbClr val="0070C0"/>
                </a:solidFill>
              </a:rPr>
              <a:t>n° 11 </a:t>
            </a:r>
            <a:r>
              <a:rPr lang="pl-PL" sz="2600" dirty="0">
                <a:solidFill>
                  <a:srgbClr val="0070C0"/>
                </a:solidFill>
              </a:rPr>
              <a:t>: Modélisation de la demande de transport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94CDB-676F-7D1A-E154-CDA18572F66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791A77-7FCE-C798-A260-215D6C7D0019}"/>
              </a:ext>
            </a:extLst>
          </p:cNvPr>
          <p:cNvSpPr txBox="1"/>
          <p:nvPr/>
        </p:nvSpPr>
        <p:spPr>
          <a:xfrm>
            <a:off x="733424" y="88574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2.2 Pourquoi les gens voyagent-ils ?</a:t>
            </a:r>
          </a:p>
        </p:txBody>
      </p:sp>
      <p:sp>
        <p:nvSpPr>
          <p:cNvPr id="5" name="object 3">
            <a:extLst>
              <a:ext uri="{FF2B5EF4-FFF2-40B4-BE49-F238E27FC236}">
                <a16:creationId xmlns:a16="http://schemas.microsoft.com/office/drawing/2014/main" id="{2C78BC34-C5BB-03B1-922A-8AC09FA1A265}"/>
              </a:ext>
            </a:extLst>
          </p:cNvPr>
          <p:cNvSpPr txBox="1"/>
          <p:nvPr/>
        </p:nvSpPr>
        <p:spPr>
          <a:xfrm>
            <a:off x="733424" y="1253542"/>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Les gens voyagent parce qu'ils ont besoin de se rendre à des endroits qui leur permettent de mener à bien leurs activités quotidiennes et d'atteindre leurs objectifs. Les gens ne voyagent pas pour le simple plaisir de voyager, mais pour accéder à des opportunités telles que le travail, l'éducation, le shopping, les services et les interactions sociales. Comprendre les raisons qui motivent les déplacements aide les planificateurs à prévoir la demande et à concevoir des systèmes de transport qui répondent aux besoins réels des personnes.</a:t>
            </a:r>
          </a:p>
        </p:txBody>
      </p:sp>
      <p:sp>
        <p:nvSpPr>
          <p:cNvPr id="7" name="Title 6">
            <a:extLst>
              <a:ext uri="{FF2B5EF4-FFF2-40B4-BE49-F238E27FC236}">
                <a16:creationId xmlns:a16="http://schemas.microsoft.com/office/drawing/2014/main" id="{D2905233-C4F5-BA03-9459-E5C88CC3744A}"/>
              </a:ext>
            </a:extLst>
          </p:cNvPr>
          <p:cNvSpPr>
            <a:spLocks noGrp="1"/>
          </p:cNvSpPr>
          <p:nvPr>
            <p:ph type="title"/>
          </p:nvPr>
        </p:nvSpPr>
        <p:spPr>
          <a:xfrm>
            <a:off x="727199" y="432000"/>
            <a:ext cx="8573555" cy="369332"/>
          </a:xfrm>
        </p:spPr>
        <p:txBody>
          <a:bodyPr/>
          <a:lstStyle/>
          <a:p>
            <a:r>
              <a:rPr lang="en-GB" dirty="0"/>
              <a:t>2. Principes fondamentaux de la demande en matière de transport</a:t>
            </a:r>
            <a:endParaRPr lang="LID4096" dirty="0"/>
          </a:p>
        </p:txBody>
      </p:sp>
      <p:sp>
        <p:nvSpPr>
          <p:cNvPr id="2" name="object 3">
            <a:extLst>
              <a:ext uri="{FF2B5EF4-FFF2-40B4-BE49-F238E27FC236}">
                <a16:creationId xmlns:a16="http://schemas.microsoft.com/office/drawing/2014/main" id="{6C205029-C732-33E3-1839-F9FAA8B19312}"/>
              </a:ext>
            </a:extLst>
          </p:cNvPr>
          <p:cNvSpPr txBox="1"/>
          <p:nvPr/>
        </p:nvSpPr>
        <p:spPr>
          <a:xfrm>
            <a:off x="733424" y="2944781"/>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Principales raisons pour lesquelles les gens voyagent :</a:t>
            </a:r>
          </a:p>
        </p:txBody>
      </p:sp>
      <p:sp>
        <p:nvSpPr>
          <p:cNvPr id="4" name="object 3">
            <a:extLst>
              <a:ext uri="{FF2B5EF4-FFF2-40B4-BE49-F238E27FC236}">
                <a16:creationId xmlns:a16="http://schemas.microsoft.com/office/drawing/2014/main" id="{4FECD6AD-C5A8-5AB1-B50B-58C9AAF5A580}"/>
              </a:ext>
            </a:extLst>
          </p:cNvPr>
          <p:cNvSpPr txBox="1"/>
          <p:nvPr/>
        </p:nvSpPr>
        <p:spPr>
          <a:xfrm>
            <a:off x="733424" y="3434508"/>
            <a:ext cx="10725152" cy="2322248"/>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Travail et emploi : </a:t>
            </a:r>
            <a:r>
              <a:rPr lang="en-GB" sz="1800" dirty="0">
                <a:solidFill>
                  <a:sysClr val="windowText" lastClr="000000"/>
                </a:solidFill>
                <a:latin typeface="Arial" panose="020B0604020202020204" pitchFamily="34" charset="0"/>
                <a:cs typeface="Arial" panose="020B0604020202020204" pitchFamily="34" charset="0"/>
              </a:rPr>
              <a:t>trajets domicile-travail ou déplacements liés au travail.</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Éducation : </a:t>
            </a:r>
            <a:r>
              <a:rPr lang="en-GB" sz="1800" dirty="0">
                <a:solidFill>
                  <a:sysClr val="windowText" lastClr="000000"/>
                </a:solidFill>
                <a:latin typeface="Arial" panose="020B0604020202020204" pitchFamily="34" charset="0"/>
                <a:cs typeface="Arial" panose="020B0604020202020204" pitchFamily="34" charset="0"/>
              </a:rPr>
              <a:t>se rendre à l'école, à l'université et dans des centres de formation.</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Achats et courses : </a:t>
            </a:r>
            <a:r>
              <a:rPr lang="en-GB" sz="1800" dirty="0">
                <a:solidFill>
                  <a:sysClr val="windowText" lastClr="000000"/>
                </a:solidFill>
                <a:latin typeface="Arial" panose="020B0604020202020204" pitchFamily="34" charset="0"/>
                <a:cs typeface="Arial" panose="020B0604020202020204" pitchFamily="34" charset="0"/>
              </a:rPr>
              <a:t>accès aux biens, aux produits alimentaires et aux services essentiels.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Santé et services personnels : </a:t>
            </a:r>
            <a:r>
              <a:rPr lang="en-GB" sz="1800" dirty="0">
                <a:solidFill>
                  <a:sysClr val="windowText" lastClr="000000"/>
                </a:solidFill>
                <a:latin typeface="Arial" panose="020B0604020202020204" pitchFamily="34" charset="0"/>
                <a:cs typeface="Arial" panose="020B0604020202020204" pitchFamily="34" charset="0"/>
              </a:rPr>
              <a:t>hôpitaux, cliniques et rendez-vous médicaux.</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Activités sociales et de loisirs : </a:t>
            </a:r>
            <a:r>
              <a:rPr lang="en-GB" sz="1800" dirty="0">
                <a:solidFill>
                  <a:sysClr val="windowText" lastClr="000000"/>
                </a:solidFill>
                <a:latin typeface="Arial" panose="020B0604020202020204" pitchFamily="34" charset="0"/>
                <a:cs typeface="Arial" panose="020B0604020202020204" pitchFamily="34" charset="0"/>
              </a:rPr>
              <a:t>visites à des amis, divertissements, sports, loisirs.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Responsabilités domestiques : </a:t>
            </a:r>
            <a:r>
              <a:rPr lang="en-GB" sz="1800" dirty="0">
                <a:solidFill>
                  <a:sysClr val="windowText" lastClr="000000"/>
                </a:solidFill>
                <a:latin typeface="Arial" panose="020B0604020202020204" pitchFamily="34" charset="0"/>
                <a:cs typeface="Arial" panose="020B0604020202020204" pitchFamily="34" charset="0"/>
              </a:rPr>
              <a:t>déposer les enfants à l'école, prodiguer des soins, etc.</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Affaires et raisons officielles : </a:t>
            </a:r>
            <a:r>
              <a:rPr lang="en-GB" sz="1800" dirty="0">
                <a:solidFill>
                  <a:sysClr val="windowText" lastClr="000000"/>
                </a:solidFill>
                <a:latin typeface="Arial" panose="020B0604020202020204" pitchFamily="34" charset="0"/>
                <a:cs typeface="Arial" panose="020B0604020202020204" pitchFamily="34" charset="0"/>
              </a:rPr>
              <a:t>réunions, livraisons, tâches administratives.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Tourisme et voyages longue distance : </a:t>
            </a:r>
            <a:r>
              <a:rPr lang="en-GB" sz="1800" dirty="0">
                <a:solidFill>
                  <a:sysClr val="windowText" lastClr="000000"/>
                </a:solidFill>
                <a:latin typeface="Arial" panose="020B0604020202020204" pitchFamily="34" charset="0"/>
                <a:cs typeface="Arial" panose="020B0604020202020204" pitchFamily="34" charset="0"/>
              </a:rPr>
              <a:t>visites d'autres villes ou pays.</a:t>
            </a:r>
            <a:endParaRPr lang="en-US" sz="1800" dirty="0">
              <a:solidFill>
                <a:sysClr val="windowText" lastClr="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9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86E1-D1A5-5923-71AB-352C476FA38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3F3A4D85-0757-BA32-5338-99B45D70826A}"/>
              </a:ext>
            </a:extLst>
          </p:cNvPr>
          <p:cNvSpPr/>
          <p:nvPr/>
        </p:nvSpPr>
        <p:spPr>
          <a:xfrm>
            <a:off x="1237244" y="3720953"/>
            <a:ext cx="2236470" cy="167537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0000"/>
              </a:lnSpc>
            </a:pPr>
            <a:endParaRPr lang="en-US" sz="1800">
              <a:solidFill>
                <a:schemeClr val="tx1"/>
              </a:solidFill>
              <a:latin typeface="Arial" panose="020B0604020202020204" pitchFamily="34" charset="0"/>
              <a:cs typeface="Arial" panose="020B0604020202020204" pitchFamily="34" charset="0"/>
            </a:endParaRPr>
          </a:p>
        </p:txBody>
      </p:sp>
      <p:sp>
        <p:nvSpPr>
          <p:cNvPr id="3" name="object 3">
            <a:extLst>
              <a:ext uri="{FF2B5EF4-FFF2-40B4-BE49-F238E27FC236}">
                <a16:creationId xmlns:a16="http://schemas.microsoft.com/office/drawing/2014/main" id="{6F574BD3-2E90-036C-5D56-7F6F48DDB2EE}"/>
              </a:ext>
            </a:extLst>
          </p:cNvPr>
          <p:cNvSpPr txBox="1"/>
          <p:nvPr/>
        </p:nvSpPr>
        <p:spPr>
          <a:xfrm>
            <a:off x="733424" y="92928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2.3 Pourquoi la demande de transport est-elle importante ?</a:t>
            </a:r>
          </a:p>
        </p:txBody>
      </p:sp>
      <p:sp>
        <p:nvSpPr>
          <p:cNvPr id="5" name="object 3">
            <a:extLst>
              <a:ext uri="{FF2B5EF4-FFF2-40B4-BE49-F238E27FC236}">
                <a16:creationId xmlns:a16="http://schemas.microsoft.com/office/drawing/2014/main" id="{CCAEB8BD-63ED-C197-35B1-FA7BBF2D72E0}"/>
              </a:ext>
            </a:extLst>
          </p:cNvPr>
          <p:cNvSpPr txBox="1"/>
          <p:nvPr/>
        </p:nvSpPr>
        <p:spPr>
          <a:xfrm>
            <a:off x="733424" y="136675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La demande de transport est importante car elle aide les urbanistes à comprendre comment les gens se déplacent dans une ville et de quels services de transport ils ont besoin. </a:t>
            </a:r>
          </a:p>
          <a:p>
            <a:pPr marL="16328"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En analysant la demande de transport, les villes peuvent concevoir de meilleures routes, améliorer les transports publics, gérer les embouteillages et s'assurer que les investissements dans les infrastructures favorisent une mobilité efficace et durable.</a:t>
            </a:r>
          </a:p>
        </p:txBody>
      </p:sp>
      <p:sp>
        <p:nvSpPr>
          <p:cNvPr id="21" name="Rectangle: Rounded Corners 20">
            <a:extLst>
              <a:ext uri="{FF2B5EF4-FFF2-40B4-BE49-F238E27FC236}">
                <a16:creationId xmlns:a16="http://schemas.microsoft.com/office/drawing/2014/main" id="{78C11CC0-816D-78AA-190D-F73CFA1733C4}"/>
              </a:ext>
            </a:extLst>
          </p:cNvPr>
          <p:cNvSpPr/>
          <p:nvPr/>
        </p:nvSpPr>
        <p:spPr>
          <a:xfrm>
            <a:off x="5628086" y="3268067"/>
            <a:ext cx="5333770" cy="452886"/>
          </a:xfrm>
          <a:prstGeom prst="roundRect">
            <a:avLst/>
          </a:pr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9CD67B35-210C-79EE-4424-3A83D4280A97}"/>
              </a:ext>
            </a:extLst>
          </p:cNvPr>
          <p:cNvSpPr/>
          <p:nvPr/>
        </p:nvSpPr>
        <p:spPr>
          <a:xfrm>
            <a:off x="4891017" y="3054296"/>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532AF890-F492-6B28-9D47-A0FB7DDFCC2E}"/>
              </a:ext>
            </a:extLst>
          </p:cNvPr>
          <p:cNvSpPr/>
          <p:nvPr/>
        </p:nvSpPr>
        <p:spPr>
          <a:xfrm>
            <a:off x="4991086" y="3154234"/>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24" name="Freeform: Shape 23">
            <a:extLst>
              <a:ext uri="{FF2B5EF4-FFF2-40B4-BE49-F238E27FC236}">
                <a16:creationId xmlns:a16="http://schemas.microsoft.com/office/drawing/2014/main" id="{A5C6AC6A-0E85-F878-86FA-2BA786A6FA08}"/>
              </a:ext>
            </a:extLst>
          </p:cNvPr>
          <p:cNvSpPr/>
          <p:nvPr/>
        </p:nvSpPr>
        <p:spPr>
          <a:xfrm>
            <a:off x="4983892" y="3147039"/>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ADA626C-801F-3F88-21DD-630358332675}"/>
              </a:ext>
            </a:extLst>
          </p:cNvPr>
          <p:cNvSpPr txBox="1"/>
          <p:nvPr/>
        </p:nvSpPr>
        <p:spPr>
          <a:xfrm>
            <a:off x="5756584" y="3363705"/>
            <a:ext cx="5216493"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Aide à la planification des transports et au développement des infrastructures</a:t>
            </a:r>
          </a:p>
        </p:txBody>
      </p:sp>
      <p:pic>
        <p:nvPicPr>
          <p:cNvPr id="26" name="Graphic 25" descr="Information with solid fill">
            <a:extLst>
              <a:ext uri="{FF2B5EF4-FFF2-40B4-BE49-F238E27FC236}">
                <a16:creationId xmlns:a16="http://schemas.microsoft.com/office/drawing/2014/main" id="{A1BFFA33-A1C2-3310-6800-F9A47FE2941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128105" y="3286330"/>
            <a:ext cx="362962" cy="362962"/>
          </a:xfrm>
          <a:prstGeom prst="rect">
            <a:avLst/>
          </a:prstGeom>
        </p:spPr>
      </p:pic>
      <p:sp>
        <p:nvSpPr>
          <p:cNvPr id="27" name="Rectangle: Rounded Corners 26">
            <a:extLst>
              <a:ext uri="{FF2B5EF4-FFF2-40B4-BE49-F238E27FC236}">
                <a16:creationId xmlns:a16="http://schemas.microsoft.com/office/drawing/2014/main" id="{77803494-38E2-B375-8919-15FF67FB7F16}"/>
              </a:ext>
            </a:extLst>
          </p:cNvPr>
          <p:cNvSpPr/>
          <p:nvPr/>
        </p:nvSpPr>
        <p:spPr>
          <a:xfrm>
            <a:off x="5628085" y="4345322"/>
            <a:ext cx="5333770" cy="45288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892EB171-E366-2038-C1E8-775E1DE05E00}"/>
              </a:ext>
            </a:extLst>
          </p:cNvPr>
          <p:cNvSpPr/>
          <p:nvPr/>
        </p:nvSpPr>
        <p:spPr>
          <a:xfrm>
            <a:off x="4891016" y="4131551"/>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D8F666CF-C731-5B8A-F072-87DDA8E05A6D}"/>
              </a:ext>
            </a:extLst>
          </p:cNvPr>
          <p:cNvSpPr/>
          <p:nvPr/>
        </p:nvSpPr>
        <p:spPr>
          <a:xfrm>
            <a:off x="4991085" y="4231489"/>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BF6310C4-191B-66C5-2CBB-80910A9C3B46}"/>
              </a:ext>
            </a:extLst>
          </p:cNvPr>
          <p:cNvSpPr/>
          <p:nvPr/>
        </p:nvSpPr>
        <p:spPr>
          <a:xfrm>
            <a:off x="4983891" y="4224294"/>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5343B600-825C-3320-53AC-F2F242246B2F}"/>
              </a:ext>
            </a:extLst>
          </p:cNvPr>
          <p:cNvSpPr txBox="1"/>
          <p:nvPr/>
        </p:nvSpPr>
        <p:spPr>
          <a:xfrm>
            <a:off x="5756583" y="4440960"/>
            <a:ext cx="3786614"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Optimise la fluidité du trafic et réduit les embouteillages</a:t>
            </a:r>
          </a:p>
        </p:txBody>
      </p:sp>
      <p:pic>
        <p:nvPicPr>
          <p:cNvPr id="32" name="Graphic 31" descr="Traffic light with solid fill">
            <a:extLst>
              <a:ext uri="{FF2B5EF4-FFF2-40B4-BE49-F238E27FC236}">
                <a16:creationId xmlns:a16="http://schemas.microsoft.com/office/drawing/2014/main" id="{ECF90704-4290-6CCF-651C-B0839F31872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28104" y="4363585"/>
            <a:ext cx="362962" cy="362962"/>
          </a:xfrm>
          <a:prstGeom prst="rect">
            <a:avLst/>
          </a:prstGeom>
        </p:spPr>
      </p:pic>
      <p:sp>
        <p:nvSpPr>
          <p:cNvPr id="33" name="Rectangle: Rounded Corners 32">
            <a:extLst>
              <a:ext uri="{FF2B5EF4-FFF2-40B4-BE49-F238E27FC236}">
                <a16:creationId xmlns:a16="http://schemas.microsoft.com/office/drawing/2014/main" id="{3FAA20A5-C4A0-9471-9AFB-4F5DFED5A31A}"/>
              </a:ext>
            </a:extLst>
          </p:cNvPr>
          <p:cNvSpPr/>
          <p:nvPr/>
        </p:nvSpPr>
        <p:spPr>
          <a:xfrm>
            <a:off x="5628085" y="5414526"/>
            <a:ext cx="5333770" cy="452886"/>
          </a:xfrm>
          <a:prstGeom prst="roundRect">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33487945-9331-B48A-4CEF-0D7E25BEB6A2}"/>
              </a:ext>
            </a:extLst>
          </p:cNvPr>
          <p:cNvSpPr/>
          <p:nvPr/>
        </p:nvSpPr>
        <p:spPr>
          <a:xfrm>
            <a:off x="4891016" y="5200755"/>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00B050"/>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Freeform: Shape 34">
            <a:extLst>
              <a:ext uri="{FF2B5EF4-FFF2-40B4-BE49-F238E27FC236}">
                <a16:creationId xmlns:a16="http://schemas.microsoft.com/office/drawing/2014/main" id="{8BC3ECDA-75BC-A035-4410-39E1863D788A}"/>
              </a:ext>
            </a:extLst>
          </p:cNvPr>
          <p:cNvSpPr/>
          <p:nvPr/>
        </p:nvSpPr>
        <p:spPr>
          <a:xfrm>
            <a:off x="4991085" y="5300693"/>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6" name="Freeform: Shape 35">
            <a:extLst>
              <a:ext uri="{FF2B5EF4-FFF2-40B4-BE49-F238E27FC236}">
                <a16:creationId xmlns:a16="http://schemas.microsoft.com/office/drawing/2014/main" id="{836AE9CB-2A91-709E-567D-A66897D1B820}"/>
              </a:ext>
            </a:extLst>
          </p:cNvPr>
          <p:cNvSpPr/>
          <p:nvPr/>
        </p:nvSpPr>
        <p:spPr>
          <a:xfrm>
            <a:off x="4983891" y="5293498"/>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DF25F0ED-AC4D-F906-08B0-671AB1277ACE}"/>
              </a:ext>
            </a:extLst>
          </p:cNvPr>
          <p:cNvSpPr txBox="1"/>
          <p:nvPr/>
        </p:nvSpPr>
        <p:spPr>
          <a:xfrm>
            <a:off x="5756583" y="5510164"/>
            <a:ext cx="4501553"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Améliore l'efficacité des transports publics et la mobilité urbaine</a:t>
            </a:r>
          </a:p>
        </p:txBody>
      </p:sp>
      <p:pic>
        <p:nvPicPr>
          <p:cNvPr id="38" name="Graphic 37" descr="Bus">
            <a:extLst>
              <a:ext uri="{FF2B5EF4-FFF2-40B4-BE49-F238E27FC236}">
                <a16:creationId xmlns:a16="http://schemas.microsoft.com/office/drawing/2014/main" id="{AD6BF628-24B1-B40E-1020-BA98F86BF9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28104" y="5432789"/>
            <a:ext cx="362962" cy="362962"/>
          </a:xfrm>
          <a:prstGeom prst="rect">
            <a:avLst/>
          </a:prstGeom>
        </p:spPr>
      </p:pic>
      <p:sp>
        <p:nvSpPr>
          <p:cNvPr id="39" name="object 3">
            <a:extLst>
              <a:ext uri="{FF2B5EF4-FFF2-40B4-BE49-F238E27FC236}">
                <a16:creationId xmlns:a16="http://schemas.microsoft.com/office/drawing/2014/main" id="{07D992BC-349E-94B6-4C8F-6DB493F98395}"/>
              </a:ext>
            </a:extLst>
          </p:cNvPr>
          <p:cNvSpPr txBox="1"/>
          <p:nvPr/>
        </p:nvSpPr>
        <p:spPr>
          <a:xfrm>
            <a:off x="1659052" y="4010862"/>
            <a:ext cx="1392854" cy="1124484"/>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1800" b="1" dirty="0">
                <a:solidFill>
                  <a:schemeClr val="tx1"/>
                </a:solidFill>
                <a:latin typeface="Arial" panose="020B0604020202020204" pitchFamily="34" charset="0"/>
                <a:cs typeface="Arial" panose="020B0604020202020204" pitchFamily="34" charset="0"/>
              </a:rPr>
              <a:t>Pourquoi la demande de transport est-elle importante ?</a:t>
            </a:r>
            <a:endParaRPr lang="en-GB" sz="1800" b="1" dirty="0">
              <a:solidFill>
                <a:schemeClr val="tx1"/>
              </a:solidFill>
              <a:latin typeface="Arial" panose="020B0604020202020204" pitchFamily="34" charset="0"/>
              <a:cs typeface="Arial" panose="020B0604020202020204" pitchFamily="34" charset="0"/>
            </a:endParaRPr>
          </a:p>
        </p:txBody>
      </p:sp>
      <p:cxnSp>
        <p:nvCxnSpPr>
          <p:cNvPr id="9" name="Connector: Elbow 8">
            <a:extLst>
              <a:ext uri="{FF2B5EF4-FFF2-40B4-BE49-F238E27FC236}">
                <a16:creationId xmlns:a16="http://schemas.microsoft.com/office/drawing/2014/main" id="{6AD95BDF-7752-8688-94B6-2FA0FB0839CC}"/>
              </a:ext>
            </a:extLst>
          </p:cNvPr>
          <p:cNvCxnSpPr>
            <a:stCxn id="40" idx="0"/>
          </p:cNvCxnSpPr>
          <p:nvPr/>
        </p:nvCxnSpPr>
        <p:spPr>
          <a:xfrm rot="5400000" flipH="1" flipV="1">
            <a:off x="3496721" y="2339367"/>
            <a:ext cx="240344" cy="2522828"/>
          </a:xfrm>
          <a:prstGeom prst="bentConnector2">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EB351AC5-AB80-0C26-8E01-83E03B7C4EFF}"/>
              </a:ext>
            </a:extLst>
          </p:cNvPr>
          <p:cNvCxnSpPr>
            <a:stCxn id="40" idx="3"/>
          </p:cNvCxnSpPr>
          <p:nvPr/>
        </p:nvCxnSpPr>
        <p:spPr>
          <a:xfrm>
            <a:off x="3473714" y="4558642"/>
            <a:ext cx="1404593" cy="1332"/>
          </a:xfrm>
          <a:prstGeom prst="bentConnector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or: Elbow 12">
            <a:extLst>
              <a:ext uri="{FF2B5EF4-FFF2-40B4-BE49-F238E27FC236}">
                <a16:creationId xmlns:a16="http://schemas.microsoft.com/office/drawing/2014/main" id="{CE0ACA39-9818-E59D-7117-41DF18B4CB31}"/>
              </a:ext>
            </a:extLst>
          </p:cNvPr>
          <p:cNvCxnSpPr/>
          <p:nvPr/>
        </p:nvCxnSpPr>
        <p:spPr>
          <a:xfrm>
            <a:off x="2355479" y="5432789"/>
            <a:ext cx="2522828" cy="187500"/>
          </a:xfrm>
          <a:prstGeom prst="bentConnector3">
            <a:avLst>
              <a:gd name="adj1" fmla="val -126"/>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Title 6">
            <a:extLst>
              <a:ext uri="{FF2B5EF4-FFF2-40B4-BE49-F238E27FC236}">
                <a16:creationId xmlns:a16="http://schemas.microsoft.com/office/drawing/2014/main" id="{A51C3DD6-732F-3FFD-8D4E-674475A9111F}"/>
              </a:ext>
            </a:extLst>
          </p:cNvPr>
          <p:cNvSpPr>
            <a:spLocks noGrp="1"/>
          </p:cNvSpPr>
          <p:nvPr>
            <p:ph type="title"/>
          </p:nvPr>
        </p:nvSpPr>
        <p:spPr>
          <a:xfrm>
            <a:off x="727200" y="432000"/>
            <a:ext cx="7136640" cy="369332"/>
          </a:xfrm>
        </p:spPr>
        <p:txBody>
          <a:bodyPr/>
          <a:lstStyle/>
          <a:p>
            <a:r>
              <a:rPr lang="en-GB" dirty="0"/>
              <a:t>2. Principes fondamentaux de la demande de transport</a:t>
            </a:r>
            <a:endParaRPr lang="LID4096" dirty="0"/>
          </a:p>
        </p:txBody>
      </p:sp>
    </p:spTree>
    <p:extLst>
      <p:ext uri="{BB962C8B-B14F-4D97-AF65-F5344CB8AC3E}">
        <p14:creationId xmlns:p14="http://schemas.microsoft.com/office/powerpoint/2010/main" val="428803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31F6-9FE4-3B4A-5453-891859AEEA9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5C04A0F-FAA8-BFC2-FC7B-CD7966F2DF60}"/>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 </a:t>
            </a:r>
            <a:endParaRPr lang="en-GB" sz="1600" b="1" dirty="0">
              <a:solidFill>
                <a:sysClr val="windowText" lastClr="000000"/>
              </a:solidFill>
              <a:latin typeface="Arial"/>
              <a:cs typeface="Arial"/>
            </a:endParaRPr>
          </a:p>
        </p:txBody>
      </p:sp>
      <p:cxnSp>
        <p:nvCxnSpPr>
          <p:cNvPr id="9" name="Connector: Elbow 8">
            <a:extLst>
              <a:ext uri="{FF2B5EF4-FFF2-40B4-BE49-F238E27FC236}">
                <a16:creationId xmlns:a16="http://schemas.microsoft.com/office/drawing/2014/main" id="{F7894791-05E0-CE79-D200-1EB57CEEC561}"/>
              </a:ext>
            </a:extLst>
          </p:cNvPr>
          <p:cNvCxnSpPr>
            <a:cxnSpLocks/>
            <a:stCxn id="49" idx="7"/>
          </p:cNvCxnSpPr>
          <p:nvPr/>
        </p:nvCxnSpPr>
        <p:spPr>
          <a:xfrm>
            <a:off x="6936622" y="3095452"/>
            <a:ext cx="133986" cy="1343017"/>
          </a:xfrm>
          <a:prstGeom prst="bentConnector4">
            <a:avLst>
              <a:gd name="adj1" fmla="val 170615"/>
              <a:gd name="adj2" fmla="val 6296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Connector: Elbow 9">
            <a:extLst>
              <a:ext uri="{FF2B5EF4-FFF2-40B4-BE49-F238E27FC236}">
                <a16:creationId xmlns:a16="http://schemas.microsoft.com/office/drawing/2014/main" id="{31B48C3C-5F5C-ABD2-D69F-B9819A1526D5}"/>
              </a:ext>
            </a:extLst>
          </p:cNvPr>
          <p:cNvCxnSpPr>
            <a:cxnSpLocks/>
            <a:stCxn id="49" idx="5"/>
          </p:cNvCxnSpPr>
          <p:nvPr/>
        </p:nvCxnSpPr>
        <p:spPr>
          <a:xfrm rot="10800000" flipV="1">
            <a:off x="5110310" y="3095451"/>
            <a:ext cx="145071" cy="1343015"/>
          </a:xfrm>
          <a:prstGeom prst="bentConnector4">
            <a:avLst>
              <a:gd name="adj1" fmla="val 157578"/>
              <a:gd name="adj2" fmla="val 6296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2A6C7C1B-FEBC-E546-D0D1-802C5CC8D893}"/>
              </a:ext>
            </a:extLst>
          </p:cNvPr>
          <p:cNvCxnSpPr>
            <a:cxnSpLocks/>
          </p:cNvCxnSpPr>
          <p:nvPr/>
        </p:nvCxnSpPr>
        <p:spPr>
          <a:xfrm>
            <a:off x="6832558" y="2025543"/>
            <a:ext cx="1681587" cy="458581"/>
          </a:xfrm>
          <a:prstGeom prst="bentConnector3">
            <a:avLst>
              <a:gd name="adj1" fmla="val 99665"/>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or: Elbow 11">
            <a:extLst>
              <a:ext uri="{FF2B5EF4-FFF2-40B4-BE49-F238E27FC236}">
                <a16:creationId xmlns:a16="http://schemas.microsoft.com/office/drawing/2014/main" id="{28BD38A7-53F8-C222-BBD6-A8CBB4B9B5B3}"/>
              </a:ext>
            </a:extLst>
          </p:cNvPr>
          <p:cNvCxnSpPr>
            <a:cxnSpLocks/>
          </p:cNvCxnSpPr>
          <p:nvPr/>
        </p:nvCxnSpPr>
        <p:spPr>
          <a:xfrm flipH="1">
            <a:off x="3648342" y="2025543"/>
            <a:ext cx="1681587" cy="458581"/>
          </a:xfrm>
          <a:prstGeom prst="bentConnector3">
            <a:avLst>
              <a:gd name="adj1" fmla="val 99665"/>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8B092940-BF87-4466-6F11-B7734B97DCD6}"/>
              </a:ext>
            </a:extLst>
          </p:cNvPr>
          <p:cNvSpPr txBox="1"/>
          <p:nvPr/>
        </p:nvSpPr>
        <p:spPr>
          <a:xfrm>
            <a:off x="582593" y="3082719"/>
            <a:ext cx="2505815" cy="830997"/>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Travail ou études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Achats ou loisirs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Soins de santé et visites sociales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Transport d'affaires et de marchandises</a:t>
            </a:r>
          </a:p>
        </p:txBody>
      </p:sp>
      <p:sp>
        <p:nvSpPr>
          <p:cNvPr id="14" name="TextBox 13">
            <a:extLst>
              <a:ext uri="{FF2B5EF4-FFF2-40B4-BE49-F238E27FC236}">
                <a16:creationId xmlns:a16="http://schemas.microsoft.com/office/drawing/2014/main" id="{B0347A24-308B-DB07-1411-9F4616B77217}"/>
              </a:ext>
            </a:extLst>
          </p:cNvPr>
          <p:cNvSpPr txBox="1"/>
          <p:nvPr/>
        </p:nvSpPr>
        <p:spPr>
          <a:xfrm>
            <a:off x="1865823" y="4930013"/>
            <a:ext cx="2229827" cy="646331"/>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Demande de passagers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Demande de fret</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Demande en période de pointe et hors période de pointe</a:t>
            </a:r>
          </a:p>
        </p:txBody>
      </p:sp>
      <p:sp>
        <p:nvSpPr>
          <p:cNvPr id="15" name="TextBox 14">
            <a:extLst>
              <a:ext uri="{FF2B5EF4-FFF2-40B4-BE49-F238E27FC236}">
                <a16:creationId xmlns:a16="http://schemas.microsoft.com/office/drawing/2014/main" id="{10C64508-0E24-CBC2-C66C-255CCB4E4EF4}"/>
              </a:ext>
            </a:extLst>
          </p:cNvPr>
          <p:cNvSpPr txBox="1"/>
          <p:nvPr/>
        </p:nvSpPr>
        <p:spPr>
          <a:xfrm>
            <a:off x="9404873" y="3309619"/>
            <a:ext cx="2274937" cy="830997"/>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Démographie</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Aménagement du territoire et infrastructures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Facteurs économiques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Politique et environnement</a:t>
            </a:r>
          </a:p>
        </p:txBody>
      </p:sp>
      <p:sp>
        <p:nvSpPr>
          <p:cNvPr id="16" name="TextBox 15">
            <a:extLst>
              <a:ext uri="{FF2B5EF4-FFF2-40B4-BE49-F238E27FC236}">
                <a16:creationId xmlns:a16="http://schemas.microsoft.com/office/drawing/2014/main" id="{D2EE88C7-F90C-F973-1073-2CE084732FFB}"/>
              </a:ext>
            </a:extLst>
          </p:cNvPr>
          <p:cNvSpPr txBox="1"/>
          <p:nvPr/>
        </p:nvSpPr>
        <p:spPr>
          <a:xfrm>
            <a:off x="7948977" y="4930013"/>
            <a:ext cx="3793945" cy="1200329"/>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Aide à la planification de systèmes de transport efficaces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Réduit les embouteillages grâce à l'optimisation</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Soutient la mobilité urbaine durable et les investissements dans les infrastructures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Contribue à l'élaboration de politiques pour des réseaux de transport plus intelligents</a:t>
            </a:r>
          </a:p>
        </p:txBody>
      </p:sp>
      <p:sp>
        <p:nvSpPr>
          <p:cNvPr id="17" name="Oval 16">
            <a:extLst>
              <a:ext uri="{FF2B5EF4-FFF2-40B4-BE49-F238E27FC236}">
                <a16:creationId xmlns:a16="http://schemas.microsoft.com/office/drawing/2014/main" id="{B45C763F-B9F1-6063-A95C-E57FC36A4F61}"/>
              </a:ext>
            </a:extLst>
          </p:cNvPr>
          <p:cNvSpPr/>
          <p:nvPr/>
        </p:nvSpPr>
        <p:spPr>
          <a:xfrm rot="5400000">
            <a:off x="7742351" y="2621626"/>
            <a:ext cx="1579376" cy="157937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C9000D59-5CC4-7357-11C3-9823BE43ECE7}"/>
              </a:ext>
            </a:extLst>
          </p:cNvPr>
          <p:cNvSpPr/>
          <p:nvPr/>
        </p:nvSpPr>
        <p:spPr>
          <a:xfrm rot="5400000">
            <a:off x="8023880" y="2903155"/>
            <a:ext cx="1016320" cy="1016318"/>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12BF791-C196-A471-D56E-6AEE7C84A9F4}"/>
              </a:ext>
            </a:extLst>
          </p:cNvPr>
          <p:cNvSpPr/>
          <p:nvPr/>
        </p:nvSpPr>
        <p:spPr>
          <a:xfrm rot="5400000">
            <a:off x="6429559" y="4525342"/>
            <a:ext cx="1312791" cy="1312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7B18717D-C800-8694-2CC4-CB8579BD3342}"/>
              </a:ext>
            </a:extLst>
          </p:cNvPr>
          <p:cNvSpPr/>
          <p:nvPr/>
        </p:nvSpPr>
        <p:spPr>
          <a:xfrm rot="5400000">
            <a:off x="6663566" y="4759350"/>
            <a:ext cx="844778" cy="844776"/>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46B83C8C-9FB5-3603-C397-201BCB674B60}"/>
              </a:ext>
            </a:extLst>
          </p:cNvPr>
          <p:cNvSpPr/>
          <p:nvPr/>
        </p:nvSpPr>
        <p:spPr>
          <a:xfrm rot="5400000">
            <a:off x="4372475" y="4525342"/>
            <a:ext cx="1312791" cy="13127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E41B6959-33C4-496B-A87B-C662553A6F7F}"/>
              </a:ext>
            </a:extLst>
          </p:cNvPr>
          <p:cNvSpPr/>
          <p:nvPr/>
        </p:nvSpPr>
        <p:spPr>
          <a:xfrm rot="5400000">
            <a:off x="4606484" y="4759352"/>
            <a:ext cx="844774" cy="844772"/>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2981FDE7-8074-80DD-7668-0DD5E9078768}"/>
              </a:ext>
            </a:extLst>
          </p:cNvPr>
          <p:cNvSpPr/>
          <p:nvPr/>
        </p:nvSpPr>
        <p:spPr>
          <a:xfrm rot="5400000">
            <a:off x="2858654" y="2570830"/>
            <a:ext cx="1579376" cy="15793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05481782-2C85-7672-3742-E2EB3F0C62ED}"/>
              </a:ext>
            </a:extLst>
          </p:cNvPr>
          <p:cNvSpPr/>
          <p:nvPr/>
        </p:nvSpPr>
        <p:spPr>
          <a:xfrm rot="5400000">
            <a:off x="3140183" y="2852359"/>
            <a:ext cx="1016320" cy="1016318"/>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FF95949-528D-05A7-C2B5-08D057C451D6}"/>
              </a:ext>
            </a:extLst>
          </p:cNvPr>
          <p:cNvSpPr txBox="1"/>
          <p:nvPr/>
        </p:nvSpPr>
        <p:spPr>
          <a:xfrm flipH="1">
            <a:off x="9404872" y="2753347"/>
            <a:ext cx="2383811" cy="67403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Quels sont les facteurs qui influencent la demande de transport ?</a:t>
            </a:r>
          </a:p>
        </p:txBody>
      </p:sp>
      <p:sp>
        <p:nvSpPr>
          <p:cNvPr id="53" name="TextBox 52">
            <a:extLst>
              <a:ext uri="{FF2B5EF4-FFF2-40B4-BE49-F238E27FC236}">
                <a16:creationId xmlns:a16="http://schemas.microsoft.com/office/drawing/2014/main" id="{24EECB16-145D-CBA9-71DF-F85EC744635B}"/>
              </a:ext>
            </a:extLst>
          </p:cNvPr>
          <p:cNvSpPr txBox="1"/>
          <p:nvPr/>
        </p:nvSpPr>
        <p:spPr>
          <a:xfrm flipH="1">
            <a:off x="7948977" y="4562993"/>
            <a:ext cx="3551722" cy="48013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Pourquoi la demande de transport est-elle importante ?</a:t>
            </a:r>
          </a:p>
        </p:txBody>
      </p:sp>
      <p:sp>
        <p:nvSpPr>
          <p:cNvPr id="54" name="TextBox 53">
            <a:extLst>
              <a:ext uri="{FF2B5EF4-FFF2-40B4-BE49-F238E27FC236}">
                <a16:creationId xmlns:a16="http://schemas.microsoft.com/office/drawing/2014/main" id="{5AA2177F-798D-9C29-E501-3A0AB5E9DECE}"/>
              </a:ext>
            </a:extLst>
          </p:cNvPr>
          <p:cNvSpPr txBox="1"/>
          <p:nvPr/>
        </p:nvSpPr>
        <p:spPr>
          <a:xfrm flipH="1">
            <a:off x="575451" y="2709329"/>
            <a:ext cx="2162552" cy="48013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Pourquoi les gens voyagent-ils ?</a:t>
            </a:r>
          </a:p>
        </p:txBody>
      </p:sp>
      <p:sp>
        <p:nvSpPr>
          <p:cNvPr id="55" name="TextBox 54">
            <a:extLst>
              <a:ext uri="{FF2B5EF4-FFF2-40B4-BE49-F238E27FC236}">
                <a16:creationId xmlns:a16="http://schemas.microsoft.com/office/drawing/2014/main" id="{E970DB6E-DEC6-D70D-BF82-61910EF9554E}"/>
              </a:ext>
            </a:extLst>
          </p:cNvPr>
          <p:cNvSpPr txBox="1"/>
          <p:nvPr/>
        </p:nvSpPr>
        <p:spPr>
          <a:xfrm flipH="1">
            <a:off x="1865821" y="4571702"/>
            <a:ext cx="2629728" cy="48013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Types de demande de transport</a:t>
            </a:r>
          </a:p>
        </p:txBody>
      </p:sp>
      <p:pic>
        <p:nvPicPr>
          <p:cNvPr id="56" name="Graphic 55" descr="Family with boy with solid fill">
            <a:extLst>
              <a:ext uri="{FF2B5EF4-FFF2-40B4-BE49-F238E27FC236}">
                <a16:creationId xmlns:a16="http://schemas.microsoft.com/office/drawing/2014/main" id="{29E7A46B-141E-84B4-A203-877231AC904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72374" y="4891153"/>
            <a:ext cx="581168" cy="581168"/>
          </a:xfrm>
          <a:prstGeom prst="rect">
            <a:avLst/>
          </a:prstGeom>
        </p:spPr>
      </p:pic>
      <p:pic>
        <p:nvPicPr>
          <p:cNvPr id="57" name="Graphic 56" descr="Tropical scene with solid fill">
            <a:extLst>
              <a:ext uri="{FF2B5EF4-FFF2-40B4-BE49-F238E27FC236}">
                <a16:creationId xmlns:a16="http://schemas.microsoft.com/office/drawing/2014/main" id="{91F3EFF0-4740-3A97-54FC-1E6D4755FE0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794861" y="4837048"/>
            <a:ext cx="606064" cy="606064"/>
          </a:xfrm>
          <a:prstGeom prst="rect">
            <a:avLst/>
          </a:prstGeom>
        </p:spPr>
      </p:pic>
      <p:pic>
        <p:nvPicPr>
          <p:cNvPr id="58" name="Graphic 57" descr="Travel with solid fill">
            <a:extLst>
              <a:ext uri="{FF2B5EF4-FFF2-40B4-BE49-F238E27FC236}">
                <a16:creationId xmlns:a16="http://schemas.microsoft.com/office/drawing/2014/main" id="{44C634A9-EB4E-6512-EBA0-E1464CD3D97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277712" y="2953698"/>
            <a:ext cx="746573" cy="746573"/>
          </a:xfrm>
          <a:prstGeom prst="rect">
            <a:avLst/>
          </a:prstGeom>
        </p:spPr>
      </p:pic>
      <p:pic>
        <p:nvPicPr>
          <p:cNvPr id="59" name="Graphic 58" descr="Pandemic flattening curve bar graph with solid fill">
            <a:extLst>
              <a:ext uri="{FF2B5EF4-FFF2-40B4-BE49-F238E27FC236}">
                <a16:creationId xmlns:a16="http://schemas.microsoft.com/office/drawing/2014/main" id="{0EAE0F4F-5D76-4B89-309B-005D7E0EA91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167405" y="3020230"/>
            <a:ext cx="729268" cy="729268"/>
          </a:xfrm>
          <a:prstGeom prst="rect">
            <a:avLst/>
          </a:prstGeom>
        </p:spPr>
      </p:pic>
      <p:sp>
        <p:nvSpPr>
          <p:cNvPr id="4" name="object 3">
            <a:extLst>
              <a:ext uri="{FF2B5EF4-FFF2-40B4-BE49-F238E27FC236}">
                <a16:creationId xmlns:a16="http://schemas.microsoft.com/office/drawing/2014/main" id="{54975604-E6DF-5D13-BF2B-6C3162BACD0F}"/>
              </a:ext>
            </a:extLst>
          </p:cNvPr>
          <p:cNvSpPr txBox="1"/>
          <p:nvPr/>
        </p:nvSpPr>
        <p:spPr>
          <a:xfrm>
            <a:off x="733424" y="87369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2.4 Aspects clés de la demande de transport</a:t>
            </a:r>
          </a:p>
        </p:txBody>
      </p:sp>
      <p:sp>
        <p:nvSpPr>
          <p:cNvPr id="7" name="Title 6">
            <a:extLst>
              <a:ext uri="{FF2B5EF4-FFF2-40B4-BE49-F238E27FC236}">
                <a16:creationId xmlns:a16="http://schemas.microsoft.com/office/drawing/2014/main" id="{66F30A0A-E462-43FE-83C1-8ABC139BFF53}"/>
              </a:ext>
            </a:extLst>
          </p:cNvPr>
          <p:cNvSpPr>
            <a:spLocks noGrp="1"/>
          </p:cNvSpPr>
          <p:nvPr>
            <p:ph type="title"/>
          </p:nvPr>
        </p:nvSpPr>
        <p:spPr>
          <a:xfrm>
            <a:off x="727199" y="432000"/>
            <a:ext cx="7127932" cy="369332"/>
          </a:xfrm>
        </p:spPr>
        <p:txBody>
          <a:bodyPr/>
          <a:lstStyle/>
          <a:p>
            <a:r>
              <a:rPr lang="en-GB" dirty="0"/>
              <a:t>2. Principes fondamentaux de la demande de transport</a:t>
            </a:r>
            <a:endParaRPr lang="LID4096" dirty="0"/>
          </a:p>
        </p:txBody>
      </p:sp>
      <p:grpSp>
        <p:nvGrpSpPr>
          <p:cNvPr id="48" name="Group 47">
            <a:extLst>
              <a:ext uri="{FF2B5EF4-FFF2-40B4-BE49-F238E27FC236}">
                <a16:creationId xmlns:a16="http://schemas.microsoft.com/office/drawing/2014/main" id="{11EE0CA0-B985-2D06-955E-1B781FD7A3F0}"/>
              </a:ext>
            </a:extLst>
          </p:cNvPr>
          <p:cNvGrpSpPr/>
          <p:nvPr/>
        </p:nvGrpSpPr>
        <p:grpSpPr>
          <a:xfrm>
            <a:off x="4907183" y="1066017"/>
            <a:ext cx="2377634" cy="2377632"/>
            <a:chOff x="5018212" y="1991449"/>
            <a:chExt cx="2155573" cy="2155572"/>
          </a:xfrm>
        </p:grpSpPr>
        <p:sp>
          <p:nvSpPr>
            <p:cNvPr id="49" name="Oval 48">
              <a:extLst>
                <a:ext uri="{FF2B5EF4-FFF2-40B4-BE49-F238E27FC236}">
                  <a16:creationId xmlns:a16="http://schemas.microsoft.com/office/drawing/2014/main" id="{159BD050-13B3-9D6D-E475-46F0CBB8346C}"/>
                </a:ext>
              </a:extLst>
            </p:cNvPr>
            <p:cNvSpPr/>
            <p:nvPr/>
          </p:nvSpPr>
          <p:spPr>
            <a:xfrm rot="5400000">
              <a:off x="5018213" y="1991448"/>
              <a:ext cx="2155572" cy="2155573"/>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7218EB08-DFEF-8C77-0A44-150C661E4448}"/>
                </a:ext>
              </a:extLst>
            </p:cNvPr>
            <p:cNvSpPr/>
            <p:nvPr/>
          </p:nvSpPr>
          <p:spPr>
            <a:xfrm rot="5400000">
              <a:off x="5246089" y="2219325"/>
              <a:ext cx="1699820" cy="1699820"/>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C3E6E67-91EC-B3E5-BC11-22A83581EAE8}"/>
                </a:ext>
              </a:extLst>
            </p:cNvPr>
            <p:cNvSpPr txBox="1"/>
            <p:nvPr/>
          </p:nvSpPr>
          <p:spPr>
            <a:xfrm>
              <a:off x="5339289" y="2640394"/>
              <a:ext cx="1518821" cy="761756"/>
            </a:xfrm>
            <a:prstGeom prst="rect">
              <a:avLst/>
            </a:prstGeom>
            <a:noFill/>
          </p:spPr>
          <p:txBody>
            <a:bodyPr wrap="square" rtlCol="0">
              <a:spAutoFit/>
            </a:bodyPr>
            <a:lstStyle/>
            <a:p>
              <a:pPr algn="ctr"/>
              <a:r>
                <a:rPr lang="en-US" sz="1800" b="1" dirty="0">
                  <a:latin typeface="Arial" panose="020B0604020202020204" pitchFamily="34" charset="0"/>
                  <a:cs typeface="Arial" panose="020B0604020202020204" pitchFamily="34" charset="0"/>
                </a:rPr>
                <a:t>Aspects clés de la demande de transport</a:t>
              </a:r>
            </a:p>
          </p:txBody>
        </p:sp>
      </p:grpSp>
    </p:spTree>
    <p:extLst>
      <p:ext uri="{BB962C8B-B14F-4D97-AF65-F5344CB8AC3E}">
        <p14:creationId xmlns:p14="http://schemas.microsoft.com/office/powerpoint/2010/main" val="3166811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D0612-3654-8F8E-115A-B06B7B7CFA9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D4B720A-1D55-0CD1-66F2-C0B1B4AD921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2.5 Facteurs influant sur la demande de transport</a:t>
            </a:r>
          </a:p>
        </p:txBody>
      </p:sp>
      <p:sp>
        <p:nvSpPr>
          <p:cNvPr id="5" name="object 3">
            <a:extLst>
              <a:ext uri="{FF2B5EF4-FFF2-40B4-BE49-F238E27FC236}">
                <a16:creationId xmlns:a16="http://schemas.microsoft.com/office/drawing/2014/main" id="{01B72369-9C4C-EFA6-6A61-175585CA68FF}"/>
              </a:ext>
            </a:extLst>
          </p:cNvPr>
          <p:cNvSpPr txBox="1"/>
          <p:nvPr/>
        </p:nvSpPr>
        <p:spPr>
          <a:xfrm>
            <a:off x="733424" y="1514807"/>
            <a:ext cx="10725152" cy="17041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La demande de transport est influencée par de nombreux facteurs qui déterminent la fréquence des déplacements, les destinations et les modes de transport choisis. </a:t>
            </a:r>
          </a:p>
          <a:p>
            <a:pPr marL="16328"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Ces facteurs comprennent les caractéristiques de la population, l'environnement bâti, les conditions économiques, ainsi que la disponibilité et la qualité des options de transport. Comprendre ces influences aide les planificateurs à prédire plus précisément les tendances futures en matière de transport.</a:t>
            </a:r>
            <a:endParaRPr lang="en-US" sz="1800" dirty="0">
              <a:solidFill>
                <a:sysClr val="windowText" lastClr="00000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4695546C-40C9-23CF-6C87-932ADA541522}"/>
              </a:ext>
            </a:extLst>
          </p:cNvPr>
          <p:cNvGrpSpPr/>
          <p:nvPr/>
        </p:nvGrpSpPr>
        <p:grpSpPr>
          <a:xfrm>
            <a:off x="587935" y="3639064"/>
            <a:ext cx="10725152" cy="2326307"/>
            <a:chOff x="6023978" y="1152228"/>
            <a:chExt cx="10597675" cy="2390696"/>
          </a:xfrm>
        </p:grpSpPr>
        <p:sp>
          <p:nvSpPr>
            <p:cNvPr id="10" name="Rectangle: Rounded Corners 9">
              <a:extLst>
                <a:ext uri="{FF2B5EF4-FFF2-40B4-BE49-F238E27FC236}">
                  <a16:creationId xmlns:a16="http://schemas.microsoft.com/office/drawing/2014/main" id="{69718B31-7EFD-6F93-BFE2-ABDC9EB9DFD7}"/>
                </a:ext>
              </a:extLst>
            </p:cNvPr>
            <p:cNvSpPr/>
            <p:nvPr/>
          </p:nvSpPr>
          <p:spPr>
            <a:xfrm flipH="1">
              <a:off x="6023978" y="1152228"/>
              <a:ext cx="10597675" cy="2390696"/>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A7F77CF7-2A8B-1A8F-ED5D-EC7002D993DD}"/>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5C15307E-E2B1-9FB9-D423-D0484085972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16" name="Graphic 15" descr="Family with boy with solid fill">
                <a:extLst>
                  <a:ext uri="{FF2B5EF4-FFF2-40B4-BE49-F238E27FC236}">
                    <a16:creationId xmlns:a16="http://schemas.microsoft.com/office/drawing/2014/main" id="{D8082B73-F69E-FCC8-D4B9-B4644D50910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2" y="1754878"/>
                <a:ext cx="518328" cy="517752"/>
              </a:xfrm>
              <a:prstGeom prst="rect">
                <a:avLst/>
              </a:prstGeom>
            </p:spPr>
          </p:pic>
        </p:grpSp>
        <p:grpSp>
          <p:nvGrpSpPr>
            <p:cNvPr id="12" name="Group 11">
              <a:extLst>
                <a:ext uri="{FF2B5EF4-FFF2-40B4-BE49-F238E27FC236}">
                  <a16:creationId xmlns:a16="http://schemas.microsoft.com/office/drawing/2014/main" id="{BB71F6A7-311D-692C-B740-81C8C08A0CE4}"/>
                </a:ext>
              </a:extLst>
            </p:cNvPr>
            <p:cNvGrpSpPr/>
            <p:nvPr/>
          </p:nvGrpSpPr>
          <p:grpSpPr>
            <a:xfrm>
              <a:off x="7091231" y="1326772"/>
              <a:ext cx="9390563" cy="2153505"/>
              <a:chOff x="1079994" y="2092658"/>
              <a:chExt cx="4604124" cy="1625948"/>
            </a:xfrm>
          </p:grpSpPr>
          <p:sp>
            <p:nvSpPr>
              <p:cNvPr id="13" name="TextBox 12">
                <a:extLst>
                  <a:ext uri="{FF2B5EF4-FFF2-40B4-BE49-F238E27FC236}">
                    <a16:creationId xmlns:a16="http://schemas.microsoft.com/office/drawing/2014/main" id="{4C803F4E-64AE-372B-CB2A-15EEDF3C62E7}"/>
                  </a:ext>
                </a:extLst>
              </p:cNvPr>
              <p:cNvSpPr txBox="1"/>
              <p:nvPr/>
            </p:nvSpPr>
            <p:spPr>
              <a:xfrm flipH="1">
                <a:off x="1079994" y="2347571"/>
                <a:ext cx="4604124" cy="1371035"/>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GB" sz="1400" b="1" kern="1200" dirty="0">
                    <a:solidFill>
                      <a:srgbClr val="000000">
                        <a:lumMod val="75000"/>
                        <a:lumOff val="25000"/>
                      </a:srgbClr>
                    </a:solidFill>
                    <a:latin typeface="Arial" panose="020B0604020202020204" pitchFamily="34" charset="0"/>
                    <a:cs typeface="Arial" panose="020B0604020202020204" pitchFamily="34" charset="0"/>
                  </a:rPr>
                  <a:t>Taille et croissance de la population : </a:t>
                </a:r>
                <a:r>
                  <a:rPr lang="en-US" sz="1400" kern="1200" dirty="0">
                    <a:solidFill>
                      <a:srgbClr val="000000">
                        <a:lumMod val="75000"/>
                        <a:lumOff val="25000"/>
                      </a:srgbClr>
                    </a:solidFill>
                    <a:latin typeface="Arial" panose="020B0604020202020204" pitchFamily="34" charset="0"/>
                    <a:cs typeface="Arial" panose="020B0604020202020204" pitchFamily="34" charset="0"/>
                  </a:rPr>
                  <a:t>plus il y a de personnes, plus il y a de déplacements. Une population croissante </a:t>
                </a:r>
              </a:p>
              <a:p>
                <a:pPr marL="285750" indent="-285750" defTabSz="914400" hangingPunct="1">
                  <a:lnSpc>
                    <a:spcPct val="100000"/>
                  </a:lnSpc>
                  <a:spcBef>
                    <a:spcPts val="0"/>
                  </a:spcBef>
                  <a:buFont typeface="+mj-lt"/>
                  <a:buAutoNum type="romanUcPeriod"/>
                </a:pPr>
                <a:r>
                  <a:rPr lang="en-US" sz="1400" b="1" kern="1200" dirty="0">
                    <a:solidFill>
                      <a:srgbClr val="000000">
                        <a:lumMod val="75000"/>
                        <a:lumOff val="25000"/>
                      </a:srgbClr>
                    </a:solidFill>
                    <a:latin typeface="Arial" panose="020B0604020202020204" pitchFamily="34" charset="0"/>
                    <a:cs typeface="Arial" panose="020B0604020202020204" pitchFamily="34" charset="0"/>
                  </a:rPr>
                  <a:t>Niveaux de revenus : </a:t>
                </a:r>
                <a:r>
                  <a:rPr lang="en-US" sz="1400" kern="1200" dirty="0">
                    <a:solidFill>
                      <a:srgbClr val="000000">
                        <a:lumMod val="75000"/>
                        <a:lumOff val="25000"/>
                      </a:srgbClr>
                    </a:solidFill>
                    <a:latin typeface="Arial" panose="020B0604020202020204" pitchFamily="34" charset="0"/>
                    <a:cs typeface="Arial" panose="020B0604020202020204" pitchFamily="34" charset="0"/>
                  </a:rPr>
                  <a:t>des revenus plus élevés entraînent souvent une augmentation du nombre de propriétaires de voitures et des distances parcourues.</a:t>
                </a:r>
              </a:p>
              <a:p>
                <a:pPr marL="285750" indent="-285750" defTabSz="914400" hangingPunct="1">
                  <a:lnSpc>
                    <a:spcPct val="100000"/>
                  </a:lnSpc>
                  <a:spcBef>
                    <a:spcPts val="0"/>
                  </a:spcBef>
                  <a:buFont typeface="+mj-lt"/>
                  <a:buAutoNum type="romanUcPeriod"/>
                </a:pPr>
                <a:r>
                  <a:rPr lang="en-US" sz="1400" b="1" kern="1200" dirty="0">
                    <a:solidFill>
                      <a:srgbClr val="000000">
                        <a:lumMod val="75000"/>
                        <a:lumOff val="25000"/>
                      </a:srgbClr>
                    </a:solidFill>
                    <a:latin typeface="Arial" panose="020B0604020202020204" pitchFamily="34" charset="0"/>
                    <a:cs typeface="Arial" panose="020B0604020202020204" pitchFamily="34" charset="0"/>
                  </a:rPr>
                  <a:t>Caractéristiques des ménages : </a:t>
                </a:r>
                <a:r>
                  <a:rPr lang="en-US" sz="1400" kern="1200" dirty="0">
                    <a:solidFill>
                      <a:srgbClr val="000000">
                        <a:lumMod val="75000"/>
                        <a:lumOff val="25000"/>
                      </a:srgbClr>
                    </a:solidFill>
                    <a:latin typeface="Arial" panose="020B0604020202020204" pitchFamily="34" charset="0"/>
                    <a:cs typeface="Arial" panose="020B0604020202020204" pitchFamily="34" charset="0"/>
                  </a:rPr>
                  <a:t>le nombre de membres de la famille, d'adultes actifs et d'étudiants dans un ménage a une incidence sur les habitudes de déplacement.</a:t>
                </a:r>
              </a:p>
              <a:p>
                <a:pPr defTabSz="914400" hangingPunct="1">
                  <a:lnSpc>
                    <a:spcPct val="100000"/>
                  </a:lnSpc>
                  <a:spcBef>
                    <a:spcPts val="0"/>
                  </a:spcBef>
                </a:pPr>
                <a:r>
                  <a:rPr lang="en-US" sz="1400" b="1" kern="1200" dirty="0">
                    <a:solidFill>
                      <a:srgbClr val="000000">
                        <a:lumMod val="75000"/>
                        <a:lumOff val="25000"/>
                      </a:srgbClr>
                    </a:solidFill>
                    <a:latin typeface="Arial" panose="020B0604020202020204" pitchFamily="34" charset="0"/>
                    <a:cs typeface="Arial" panose="020B0604020202020204" pitchFamily="34" charset="0"/>
                  </a:rPr>
                  <a:t>Exemple : </a:t>
                </a:r>
                <a:r>
                  <a:rPr lang="en-US" sz="1400" kern="1200" dirty="0">
                    <a:solidFill>
                      <a:srgbClr val="000000">
                        <a:lumMod val="75000"/>
                        <a:lumOff val="25000"/>
                      </a:srgbClr>
                    </a:solidFill>
                    <a:latin typeface="Arial" panose="020B0604020202020204" pitchFamily="34" charset="0"/>
                    <a:cs typeface="Arial" panose="020B0604020202020204" pitchFamily="34" charset="0"/>
                  </a:rPr>
                  <a:t>une ville connaissant une croissance démographique rapide connaîtra une augmentation des embouteillages et pourrait avoir besoin de meilleures options de transport public. </a:t>
                </a:r>
              </a:p>
            </p:txBody>
          </p:sp>
          <p:sp>
            <p:nvSpPr>
              <p:cNvPr id="14" name="TextBox 13">
                <a:extLst>
                  <a:ext uri="{FF2B5EF4-FFF2-40B4-BE49-F238E27FC236}">
                    <a16:creationId xmlns:a16="http://schemas.microsoft.com/office/drawing/2014/main" id="{7482037A-CF31-0021-637A-B312B247B9A0}"/>
                  </a:ext>
                </a:extLst>
              </p:cNvPr>
              <p:cNvSpPr txBox="1"/>
              <p:nvPr/>
            </p:nvSpPr>
            <p:spPr>
              <a:xfrm>
                <a:off x="1079995" y="2092658"/>
                <a:ext cx="2370105" cy="278855"/>
              </a:xfrm>
              <a:prstGeom prst="rect">
                <a:avLst/>
              </a:prstGeom>
              <a:noFill/>
            </p:spPr>
            <p:txBody>
              <a:bodyPr wrap="square" rtlCol="0">
                <a:spAutoFit/>
              </a:bodyPr>
              <a:lstStyle/>
              <a:p>
                <a:pPr defTabSz="914400" hangingPunct="1">
                  <a:lnSpc>
                    <a:spcPct val="100000"/>
                  </a:lnSpc>
                  <a:spcBef>
                    <a:spcPts val="0"/>
                  </a:spcBef>
                </a:pPr>
                <a:r>
                  <a:rPr lang="en-US" sz="1800" b="1" kern="1200" dirty="0">
                    <a:solidFill>
                      <a:srgbClr val="000000">
                        <a:lumMod val="75000"/>
                        <a:lumOff val="25000"/>
                      </a:srgbClr>
                    </a:solidFill>
                    <a:latin typeface="Arial" panose="020B0604020202020204" pitchFamily="34" charset="0"/>
                    <a:cs typeface="Arial" panose="020B0604020202020204" pitchFamily="34" charset="0"/>
                  </a:rPr>
                  <a:t>01. </a:t>
                </a:r>
                <a:r>
                  <a:rPr lang="id-ID" sz="1800" b="1" kern="1200" dirty="0">
                    <a:solidFill>
                      <a:srgbClr val="000000">
                        <a:lumMod val="75000"/>
                        <a:lumOff val="25000"/>
                      </a:srgbClr>
                    </a:solidFill>
                    <a:latin typeface="Arial" panose="020B0604020202020204" pitchFamily="34" charset="0"/>
                    <a:cs typeface="Arial" panose="020B0604020202020204" pitchFamily="34" charset="0"/>
                  </a:rPr>
                  <a:t>Facteurs démographiques</a:t>
                </a:r>
                <a:endParaRPr lang="en-ID" sz="1800" b="1" kern="1200" dirty="0">
                  <a:solidFill>
                    <a:srgbClr val="000000">
                      <a:lumMod val="75000"/>
                      <a:lumOff val="25000"/>
                    </a:srgbClr>
                  </a:solidFill>
                  <a:latin typeface="Arial" panose="020B0604020202020204" pitchFamily="34" charset="0"/>
                  <a:cs typeface="Arial" panose="020B0604020202020204" pitchFamily="34" charset="0"/>
                </a:endParaRPr>
              </a:p>
            </p:txBody>
          </p:sp>
        </p:grpSp>
      </p:grpSp>
      <p:sp>
        <p:nvSpPr>
          <p:cNvPr id="18" name="Title 17">
            <a:extLst>
              <a:ext uri="{FF2B5EF4-FFF2-40B4-BE49-F238E27FC236}">
                <a16:creationId xmlns:a16="http://schemas.microsoft.com/office/drawing/2014/main" id="{3E429C8D-1110-BFBA-6878-E81E1B33AC4F}"/>
              </a:ext>
            </a:extLst>
          </p:cNvPr>
          <p:cNvSpPr>
            <a:spLocks noGrp="1"/>
          </p:cNvSpPr>
          <p:nvPr>
            <p:ph type="title"/>
          </p:nvPr>
        </p:nvSpPr>
        <p:spPr>
          <a:xfrm>
            <a:off x="727199" y="432000"/>
            <a:ext cx="7084389" cy="369332"/>
          </a:xfrm>
        </p:spPr>
        <p:txBody>
          <a:bodyPr/>
          <a:lstStyle/>
          <a:p>
            <a:r>
              <a:rPr lang="en-GB" dirty="0"/>
              <a:t>2. Principes fondamentaux de la demande de transport</a:t>
            </a:r>
            <a:endParaRPr lang="LID4096" dirty="0"/>
          </a:p>
        </p:txBody>
      </p:sp>
    </p:spTree>
    <p:extLst>
      <p:ext uri="{BB962C8B-B14F-4D97-AF65-F5344CB8AC3E}">
        <p14:creationId xmlns:p14="http://schemas.microsoft.com/office/powerpoint/2010/main" val="3240720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7E6D3-829B-7157-A0C1-2EFF8C60946D}"/>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EC2D38FB-CBCB-8428-BF4C-1A3CF9B5DA1A}"/>
              </a:ext>
            </a:extLst>
          </p:cNvPr>
          <p:cNvGrpSpPr/>
          <p:nvPr/>
        </p:nvGrpSpPr>
        <p:grpSpPr>
          <a:xfrm>
            <a:off x="726280" y="3900318"/>
            <a:ext cx="10585886" cy="2214832"/>
            <a:chOff x="6023978" y="1152228"/>
            <a:chExt cx="10597675" cy="2214832"/>
          </a:xfrm>
        </p:grpSpPr>
        <p:sp>
          <p:nvSpPr>
            <p:cNvPr id="10" name="Rectangle: Rounded Corners 9">
              <a:extLst>
                <a:ext uri="{FF2B5EF4-FFF2-40B4-BE49-F238E27FC236}">
                  <a16:creationId xmlns:a16="http://schemas.microsoft.com/office/drawing/2014/main" id="{B1AAED80-69CB-392F-E814-4635E01C689A}"/>
                </a:ext>
              </a:extLst>
            </p:cNvPr>
            <p:cNvSpPr/>
            <p:nvPr/>
          </p:nvSpPr>
          <p:spPr>
            <a:xfrm flipH="1">
              <a:off x="6023978" y="1152228"/>
              <a:ext cx="10597675" cy="221483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grpSp>
          <p:nvGrpSpPr>
            <p:cNvPr id="11" name="Group 10">
              <a:extLst>
                <a:ext uri="{FF2B5EF4-FFF2-40B4-BE49-F238E27FC236}">
                  <a16:creationId xmlns:a16="http://schemas.microsoft.com/office/drawing/2014/main" id="{FA4F0F88-B4EF-233E-C6A6-9860F17878B1}"/>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AB19EF82-D06D-1796-AE82-7FC0BA486AD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pic>
            <p:nvPicPr>
              <p:cNvPr id="16" name="Graphic 15" descr="Family with boy with solid fill">
                <a:extLst>
                  <a:ext uri="{FF2B5EF4-FFF2-40B4-BE49-F238E27FC236}">
                    <a16:creationId xmlns:a16="http://schemas.microsoft.com/office/drawing/2014/main" id="{BEE9081E-3C11-D965-1EFD-3EB30406467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2" y="1754878"/>
                <a:ext cx="518328" cy="517752"/>
              </a:xfrm>
              <a:prstGeom prst="rect">
                <a:avLst/>
              </a:prstGeom>
            </p:spPr>
          </p:pic>
        </p:grpSp>
        <p:grpSp>
          <p:nvGrpSpPr>
            <p:cNvPr id="12" name="Group 11">
              <a:extLst>
                <a:ext uri="{FF2B5EF4-FFF2-40B4-BE49-F238E27FC236}">
                  <a16:creationId xmlns:a16="http://schemas.microsoft.com/office/drawing/2014/main" id="{034BD7A4-89B0-3CD3-6F85-8718352A39F7}"/>
                </a:ext>
              </a:extLst>
            </p:cNvPr>
            <p:cNvGrpSpPr/>
            <p:nvPr/>
          </p:nvGrpSpPr>
          <p:grpSpPr>
            <a:xfrm>
              <a:off x="7091231" y="1213558"/>
              <a:ext cx="9390563" cy="2153502"/>
              <a:chOff x="1079994" y="2007170"/>
              <a:chExt cx="4604124" cy="1625945"/>
            </a:xfrm>
          </p:grpSpPr>
          <p:sp>
            <p:nvSpPr>
              <p:cNvPr id="13" name="TextBox 12">
                <a:extLst>
                  <a:ext uri="{FF2B5EF4-FFF2-40B4-BE49-F238E27FC236}">
                    <a16:creationId xmlns:a16="http://schemas.microsoft.com/office/drawing/2014/main" id="{017D5787-9130-0E58-EB36-05FD22CB4F35}"/>
                  </a:ext>
                </a:extLst>
              </p:cNvPr>
              <p:cNvSpPr txBox="1"/>
              <p:nvPr/>
            </p:nvSpPr>
            <p:spPr>
              <a:xfrm flipH="1">
                <a:off x="1079994" y="2262080"/>
                <a:ext cx="4604124" cy="1371035"/>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400" dirty="0"/>
                  <a:t>Offres d'emploi : les villes qui offrent davantage d'emplois attirent les travailleurs, ce qui augmente le nombre de trajets domicile-travail. </a:t>
                </a:r>
              </a:p>
              <a:p>
                <a:pPr marL="285750" indent="-285750" defTabSz="914400" hangingPunct="1">
                  <a:lnSpc>
                    <a:spcPct val="100000"/>
                  </a:lnSpc>
                  <a:spcBef>
                    <a:spcPts val="0"/>
                  </a:spcBef>
                  <a:buFont typeface="+mj-lt"/>
                  <a:buAutoNum type="romanUcPeriod"/>
                </a:pPr>
                <a:r>
                  <a:rPr lang="en-US" sz="1400" dirty="0"/>
                  <a:t>Coûts de déplacement : la hausse des prix du carburant ou le coût élevé des transports en commun peuvent réduire la demande de déplacements. </a:t>
                </a:r>
              </a:p>
              <a:p>
                <a:pPr marL="285750" indent="-285750" defTabSz="914400" hangingPunct="1">
                  <a:lnSpc>
                    <a:spcPct val="100000"/>
                  </a:lnSpc>
                  <a:spcBef>
                    <a:spcPts val="0"/>
                  </a:spcBef>
                  <a:buFont typeface="+mj-lt"/>
                  <a:buAutoNum type="romanUcPeriod"/>
                </a:pPr>
                <a:r>
                  <a:rPr lang="en-US" sz="1400" dirty="0"/>
                  <a:t>Possession d'un véhicule : le nombre croissant de personnes possédant une voiture entraîne une augmentation des déplacements routiers. </a:t>
                </a:r>
              </a:p>
              <a:p>
                <a:pPr defTabSz="914400" hangingPunct="1">
                  <a:lnSpc>
                    <a:spcPct val="100000"/>
                  </a:lnSpc>
                  <a:spcBef>
                    <a:spcPts val="0"/>
                  </a:spcBef>
                </a:pPr>
                <a:r>
                  <a:rPr lang="en-US" sz="1400" dirty="0"/>
                  <a:t>Exemple : en période de ralentissement économique, les gens peuvent voyager moins souvent pour économiser de l'argent, ce qui réduit la demande de transport. </a:t>
                </a:r>
              </a:p>
            </p:txBody>
          </p:sp>
          <p:sp>
            <p:nvSpPr>
              <p:cNvPr id="14" name="TextBox 13">
                <a:extLst>
                  <a:ext uri="{FF2B5EF4-FFF2-40B4-BE49-F238E27FC236}">
                    <a16:creationId xmlns:a16="http://schemas.microsoft.com/office/drawing/2014/main" id="{C82C3B94-1677-2D89-0D1A-459CF2FF0980}"/>
                  </a:ext>
                </a:extLst>
              </p:cNvPr>
              <p:cNvSpPr txBox="1"/>
              <p:nvPr/>
            </p:nvSpPr>
            <p:spPr>
              <a:xfrm>
                <a:off x="1079995" y="2007170"/>
                <a:ext cx="2370105" cy="255616"/>
              </a:xfrm>
              <a:prstGeom prst="rect">
                <a:avLst/>
              </a:prstGeom>
              <a:noFill/>
            </p:spPr>
            <p:txBody>
              <a:bodyPr wrap="square" rtlCol="0">
                <a:spAutoFit/>
              </a:bodyPr>
              <a:lstStyle/>
              <a:p>
                <a:pPr defTabSz="914400" hangingPunct="1">
                  <a:lnSpc>
                    <a:spcPct val="100000"/>
                  </a:lnSpc>
                  <a:spcBef>
                    <a:spcPts val="0"/>
                  </a:spcBef>
                </a:pPr>
                <a:r>
                  <a:rPr lang="en-US" sz="1600" b="1" dirty="0"/>
                  <a:t>03. Facteurs économiques</a:t>
                </a:r>
                <a:endParaRPr lang="en-ID" sz="1600" b="1" dirty="0"/>
              </a:p>
            </p:txBody>
          </p:sp>
        </p:grpSp>
      </p:grpSp>
      <p:grpSp>
        <p:nvGrpSpPr>
          <p:cNvPr id="17" name="Group 16">
            <a:extLst>
              <a:ext uri="{FF2B5EF4-FFF2-40B4-BE49-F238E27FC236}">
                <a16:creationId xmlns:a16="http://schemas.microsoft.com/office/drawing/2014/main" id="{A67457C0-827E-D4A1-4E79-17FD2BDB7075}"/>
              </a:ext>
            </a:extLst>
          </p:cNvPr>
          <p:cNvGrpSpPr/>
          <p:nvPr/>
        </p:nvGrpSpPr>
        <p:grpSpPr>
          <a:xfrm>
            <a:off x="726280" y="1409438"/>
            <a:ext cx="10585886" cy="1845672"/>
            <a:chOff x="6023978" y="1152228"/>
            <a:chExt cx="10597675" cy="1845672"/>
          </a:xfrm>
        </p:grpSpPr>
        <p:sp>
          <p:nvSpPr>
            <p:cNvPr id="18" name="Rectangle: Rounded Corners 17">
              <a:extLst>
                <a:ext uri="{FF2B5EF4-FFF2-40B4-BE49-F238E27FC236}">
                  <a16:creationId xmlns:a16="http://schemas.microsoft.com/office/drawing/2014/main" id="{9A5757A5-3133-F176-576D-26E763FBB32D}"/>
                </a:ext>
              </a:extLst>
            </p:cNvPr>
            <p:cNvSpPr/>
            <p:nvPr/>
          </p:nvSpPr>
          <p:spPr>
            <a:xfrm flipH="1">
              <a:off x="6023978" y="1152228"/>
              <a:ext cx="10597675" cy="184567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grpSp>
          <p:nvGrpSpPr>
            <p:cNvPr id="19" name="Group 18">
              <a:extLst>
                <a:ext uri="{FF2B5EF4-FFF2-40B4-BE49-F238E27FC236}">
                  <a16:creationId xmlns:a16="http://schemas.microsoft.com/office/drawing/2014/main" id="{30C4A139-97B4-5308-2290-D43B5FFBB9DA}"/>
                </a:ext>
              </a:extLst>
            </p:cNvPr>
            <p:cNvGrpSpPr/>
            <p:nvPr/>
          </p:nvGrpSpPr>
          <p:grpSpPr>
            <a:xfrm flipH="1">
              <a:off x="6165744" y="1327293"/>
              <a:ext cx="783722" cy="784982"/>
              <a:chOff x="6666143" y="1610105"/>
              <a:chExt cx="806002" cy="807300"/>
            </a:xfrm>
          </p:grpSpPr>
          <p:sp>
            <p:nvSpPr>
              <p:cNvPr id="23" name="Oval 22">
                <a:extLst>
                  <a:ext uri="{FF2B5EF4-FFF2-40B4-BE49-F238E27FC236}">
                    <a16:creationId xmlns:a16="http://schemas.microsoft.com/office/drawing/2014/main" id="{11065EA1-2529-0673-4B11-7AED83B616FB}"/>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pic>
            <p:nvPicPr>
              <p:cNvPr id="24" name="Graphic 23" descr="Tropical scene with solid fill">
                <a:extLst>
                  <a:ext uri="{FF2B5EF4-FFF2-40B4-BE49-F238E27FC236}">
                    <a16:creationId xmlns:a16="http://schemas.microsoft.com/office/drawing/2014/main" id="{74EC6DAB-3837-637C-BD97-11448B6A962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9981" y="1754878"/>
                <a:ext cx="518328" cy="517752"/>
              </a:xfrm>
              <a:prstGeom prst="rect">
                <a:avLst/>
              </a:prstGeom>
            </p:spPr>
          </p:pic>
        </p:grpSp>
        <p:grpSp>
          <p:nvGrpSpPr>
            <p:cNvPr id="20" name="Group 19">
              <a:extLst>
                <a:ext uri="{FF2B5EF4-FFF2-40B4-BE49-F238E27FC236}">
                  <a16:creationId xmlns:a16="http://schemas.microsoft.com/office/drawing/2014/main" id="{441A7548-C31D-0EEF-459C-4829A8D99D48}"/>
                </a:ext>
              </a:extLst>
            </p:cNvPr>
            <p:cNvGrpSpPr/>
            <p:nvPr/>
          </p:nvGrpSpPr>
          <p:grpSpPr>
            <a:xfrm>
              <a:off x="7091231" y="1326772"/>
              <a:ext cx="9390563" cy="1507173"/>
              <a:chOff x="1079994" y="2092658"/>
              <a:chExt cx="4604124" cy="1137952"/>
            </a:xfrm>
          </p:grpSpPr>
          <p:sp>
            <p:nvSpPr>
              <p:cNvPr id="21" name="TextBox 20">
                <a:extLst>
                  <a:ext uri="{FF2B5EF4-FFF2-40B4-BE49-F238E27FC236}">
                    <a16:creationId xmlns:a16="http://schemas.microsoft.com/office/drawing/2014/main" id="{C45C4933-96CF-C26C-3A40-63448EE28440}"/>
                  </a:ext>
                </a:extLst>
              </p:cNvPr>
              <p:cNvSpPr txBox="1"/>
              <p:nvPr/>
            </p:nvSpPr>
            <p:spPr>
              <a:xfrm flipH="1">
                <a:off x="1079994" y="2347571"/>
                <a:ext cx="4604124" cy="883039"/>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400" dirty="0"/>
                  <a:t>Les zones résidentielles génèrent des déplacements vers les lieux de travail, les écoles et les zones commerciales. </a:t>
                </a:r>
              </a:p>
              <a:p>
                <a:pPr marL="285750" indent="-285750" defTabSz="914400" hangingPunct="1">
                  <a:lnSpc>
                    <a:spcPct val="100000"/>
                  </a:lnSpc>
                  <a:spcBef>
                    <a:spcPts val="0"/>
                  </a:spcBef>
                  <a:buFont typeface="+mj-lt"/>
                  <a:buAutoNum type="romanUcPeriod"/>
                </a:pPr>
                <a:r>
                  <a:rPr lang="en-US" sz="1400" dirty="0"/>
                  <a:t>Les quartiers commerciaux et d'affaires attirent les navetteurs quotidiens et les clients. </a:t>
                </a:r>
              </a:p>
              <a:p>
                <a:pPr marL="285750" indent="-285750" defTabSz="914400" hangingPunct="1">
                  <a:lnSpc>
                    <a:spcPct val="100000"/>
                  </a:lnSpc>
                  <a:spcBef>
                    <a:spcPts val="0"/>
                  </a:spcBef>
                  <a:buFont typeface="+mj-lt"/>
                  <a:buAutoNum type="romanUcPeriod"/>
                </a:pPr>
                <a:r>
                  <a:rPr lang="en-US" sz="1400" dirty="0"/>
                  <a:t>Les zones industrielles nécessitent le transport de marchandises et de travailleurs. </a:t>
                </a:r>
              </a:p>
              <a:p>
                <a:pPr defTabSz="914400" hangingPunct="1">
                  <a:lnSpc>
                    <a:spcPct val="100000"/>
                  </a:lnSpc>
                  <a:spcBef>
                    <a:spcPts val="0"/>
                  </a:spcBef>
                </a:pPr>
                <a:r>
                  <a:rPr lang="en-US" sz="1400" dirty="0"/>
                  <a:t>Exemple : si un nouveau centre commercial est construit, la demande de transport dans cette zone augmente, car davantage de personnes s'y rendent pour faire leurs achats et se divertir.</a:t>
                </a:r>
              </a:p>
            </p:txBody>
          </p:sp>
          <p:sp>
            <p:nvSpPr>
              <p:cNvPr id="22" name="TextBox 21">
                <a:extLst>
                  <a:ext uri="{FF2B5EF4-FFF2-40B4-BE49-F238E27FC236}">
                    <a16:creationId xmlns:a16="http://schemas.microsoft.com/office/drawing/2014/main" id="{1E09B703-08CB-D7C6-8758-F08ADAA43226}"/>
                  </a:ext>
                </a:extLst>
              </p:cNvPr>
              <p:cNvSpPr txBox="1"/>
              <p:nvPr/>
            </p:nvSpPr>
            <p:spPr>
              <a:xfrm>
                <a:off x="1079995" y="2092658"/>
                <a:ext cx="2370105" cy="278855"/>
              </a:xfrm>
              <a:prstGeom prst="rect">
                <a:avLst/>
              </a:prstGeom>
              <a:noFill/>
            </p:spPr>
            <p:txBody>
              <a:bodyPr wrap="square" rtlCol="0">
                <a:spAutoFit/>
              </a:bodyPr>
              <a:lstStyle/>
              <a:p>
                <a:pPr defTabSz="914400" hangingPunct="1">
                  <a:lnSpc>
                    <a:spcPct val="100000"/>
                  </a:lnSpc>
                  <a:spcBef>
                    <a:spcPts val="0"/>
                  </a:spcBef>
                </a:pPr>
                <a:r>
                  <a:rPr lang="en-US" sz="1800" b="1" dirty="0"/>
                  <a:t>02. </a:t>
                </a:r>
                <a:r>
                  <a:rPr lang="id-ID" sz="1800" b="1" dirty="0"/>
                  <a:t>Utilisation des sols</a:t>
                </a:r>
                <a:endParaRPr lang="en-ID" sz="1800" b="1" dirty="0"/>
              </a:p>
            </p:txBody>
          </p:sp>
        </p:grpSp>
      </p:grpSp>
      <p:sp>
        <p:nvSpPr>
          <p:cNvPr id="4" name="Title 3">
            <a:extLst>
              <a:ext uri="{FF2B5EF4-FFF2-40B4-BE49-F238E27FC236}">
                <a16:creationId xmlns:a16="http://schemas.microsoft.com/office/drawing/2014/main" id="{C1A3CB5E-9C14-EC47-5B2C-1C6D03998E19}"/>
              </a:ext>
            </a:extLst>
          </p:cNvPr>
          <p:cNvSpPr>
            <a:spLocks noGrp="1"/>
          </p:cNvSpPr>
          <p:nvPr>
            <p:ph type="title"/>
          </p:nvPr>
        </p:nvSpPr>
        <p:spPr>
          <a:xfrm>
            <a:off x="727200" y="432000"/>
            <a:ext cx="7101806" cy="369332"/>
          </a:xfrm>
        </p:spPr>
        <p:txBody>
          <a:bodyPr/>
          <a:lstStyle/>
          <a:p>
            <a:r>
              <a:rPr lang="en-GB" dirty="0"/>
              <a:t>2. Principes fondamentaux de la demande de transport</a:t>
            </a:r>
            <a:endParaRPr lang="LID4096" dirty="0"/>
          </a:p>
        </p:txBody>
      </p:sp>
    </p:spTree>
    <p:extLst>
      <p:ext uri="{BB962C8B-B14F-4D97-AF65-F5344CB8AC3E}">
        <p14:creationId xmlns:p14="http://schemas.microsoft.com/office/powerpoint/2010/main" val="750689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078A-C4A5-A9DA-240B-141C77A5041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4A4D8A2-A084-F3C1-7E57-E59BFC15FECD}"/>
              </a:ext>
            </a:extLst>
          </p:cNvPr>
          <p:cNvGrpSpPr/>
          <p:nvPr/>
        </p:nvGrpSpPr>
        <p:grpSpPr>
          <a:xfrm>
            <a:off x="726281" y="3896928"/>
            <a:ext cx="10585886" cy="2025520"/>
            <a:chOff x="6023978" y="1152227"/>
            <a:chExt cx="10597675" cy="2025520"/>
          </a:xfrm>
        </p:grpSpPr>
        <p:sp>
          <p:nvSpPr>
            <p:cNvPr id="10" name="Rectangle: Rounded Corners 9">
              <a:extLst>
                <a:ext uri="{FF2B5EF4-FFF2-40B4-BE49-F238E27FC236}">
                  <a16:creationId xmlns:a16="http://schemas.microsoft.com/office/drawing/2014/main" id="{52147E50-724C-4DD3-D103-9BB31D04E57F}"/>
                </a:ext>
              </a:extLst>
            </p:cNvPr>
            <p:cNvSpPr/>
            <p:nvPr/>
          </p:nvSpPr>
          <p:spPr>
            <a:xfrm flipH="1">
              <a:off x="6023978" y="1152227"/>
              <a:ext cx="10597675" cy="2025519"/>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grpSp>
          <p:nvGrpSpPr>
            <p:cNvPr id="11" name="Group 10">
              <a:extLst>
                <a:ext uri="{FF2B5EF4-FFF2-40B4-BE49-F238E27FC236}">
                  <a16:creationId xmlns:a16="http://schemas.microsoft.com/office/drawing/2014/main" id="{5388E830-F35B-F960-E0A1-773FB3265F1C}"/>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E506A255-BD38-8A12-2E33-611B3039D44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pic>
            <p:nvPicPr>
              <p:cNvPr id="16" name="Graphic 15" descr="Handshake with solid fill">
                <a:extLst>
                  <a:ext uri="{FF2B5EF4-FFF2-40B4-BE49-F238E27FC236}">
                    <a16:creationId xmlns:a16="http://schemas.microsoft.com/office/drawing/2014/main" id="{8798BAB8-20A0-67E3-236E-57B1E25CBBE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3" y="1754878"/>
                <a:ext cx="518328" cy="517752"/>
              </a:xfrm>
              <a:prstGeom prst="rect">
                <a:avLst/>
              </a:prstGeom>
            </p:spPr>
          </p:pic>
        </p:grpSp>
        <p:grpSp>
          <p:nvGrpSpPr>
            <p:cNvPr id="12" name="Group 11">
              <a:extLst>
                <a:ext uri="{FF2B5EF4-FFF2-40B4-BE49-F238E27FC236}">
                  <a16:creationId xmlns:a16="http://schemas.microsoft.com/office/drawing/2014/main" id="{BDE07981-AB0F-CBBF-4E92-6164A371996E}"/>
                </a:ext>
              </a:extLst>
            </p:cNvPr>
            <p:cNvGrpSpPr/>
            <p:nvPr/>
          </p:nvGrpSpPr>
          <p:grpSpPr>
            <a:xfrm>
              <a:off x="7091231" y="1239687"/>
              <a:ext cx="9390563" cy="1938060"/>
              <a:chOff x="1079994" y="2026900"/>
              <a:chExt cx="4604124" cy="1463281"/>
            </a:xfrm>
          </p:grpSpPr>
          <p:sp>
            <p:nvSpPr>
              <p:cNvPr id="13" name="TextBox 12">
                <a:extLst>
                  <a:ext uri="{FF2B5EF4-FFF2-40B4-BE49-F238E27FC236}">
                    <a16:creationId xmlns:a16="http://schemas.microsoft.com/office/drawing/2014/main" id="{2E9C0E00-DDAC-4596-3356-9E472B7C87FF}"/>
                  </a:ext>
                </a:extLst>
              </p:cNvPr>
              <p:cNvSpPr txBox="1"/>
              <p:nvPr/>
            </p:nvSpPr>
            <p:spPr>
              <a:xfrm flipH="1">
                <a:off x="1079994" y="2281813"/>
                <a:ext cx="4604124" cy="1208368"/>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400" dirty="0"/>
                  <a:t>Comportement urbain vs rural : les citadins ont tendance à effectuer davantage de trajets quotidiens que les habitants des zones rurales. </a:t>
                </a:r>
              </a:p>
              <a:p>
                <a:pPr marL="285750" indent="-285750" defTabSz="914400" hangingPunct="1">
                  <a:lnSpc>
                    <a:spcPct val="100000"/>
                  </a:lnSpc>
                  <a:spcBef>
                    <a:spcPts val="0"/>
                  </a:spcBef>
                  <a:buFont typeface="+mj-lt"/>
                  <a:buAutoNum type="romanUcPeriod"/>
                </a:pPr>
                <a:r>
                  <a:rPr lang="en-US" sz="1400" dirty="0"/>
                  <a:t>Choix de mode de vie : les préférences pour la marche, le vélo ou la voiture influencent les habitudes de déplacement. </a:t>
                </a:r>
              </a:p>
              <a:p>
                <a:pPr marL="285750" indent="-285750" defTabSz="914400" hangingPunct="1">
                  <a:lnSpc>
                    <a:spcPct val="100000"/>
                  </a:lnSpc>
                  <a:spcBef>
                    <a:spcPts val="0"/>
                  </a:spcBef>
                  <a:buFont typeface="+mj-lt"/>
                  <a:buAutoNum type="romanUcPeriod"/>
                </a:pPr>
                <a:r>
                  <a:rPr lang="en-US" sz="1400" dirty="0"/>
                  <a:t>Évolutions technologiques : le télétravail et les achats en ligne réduisent la demande de déplacements pour le travail et les achats. </a:t>
                </a:r>
              </a:p>
              <a:p>
                <a:pPr defTabSz="914400" hangingPunct="1">
                  <a:lnSpc>
                    <a:spcPct val="100000"/>
                  </a:lnSpc>
                  <a:spcBef>
                    <a:spcPts val="0"/>
                  </a:spcBef>
                </a:pPr>
                <a:r>
                  <a:rPr lang="en-US" sz="1400" dirty="0"/>
                  <a:t>Exemple : pendant la pandémie de COVID-19, le télétravail a réduit les trajets domicile-travail, montrant ainsi comment les facteurs sociaux influencent la demande de transport. </a:t>
                </a:r>
              </a:p>
            </p:txBody>
          </p:sp>
          <p:sp>
            <p:nvSpPr>
              <p:cNvPr id="14" name="TextBox 13">
                <a:extLst>
                  <a:ext uri="{FF2B5EF4-FFF2-40B4-BE49-F238E27FC236}">
                    <a16:creationId xmlns:a16="http://schemas.microsoft.com/office/drawing/2014/main" id="{DF684521-6267-ACC6-768D-3B3A996066A0}"/>
                  </a:ext>
                </a:extLst>
              </p:cNvPr>
              <p:cNvSpPr txBox="1"/>
              <p:nvPr/>
            </p:nvSpPr>
            <p:spPr>
              <a:xfrm>
                <a:off x="1079995" y="2026900"/>
                <a:ext cx="2370105" cy="278854"/>
              </a:xfrm>
              <a:prstGeom prst="rect">
                <a:avLst/>
              </a:prstGeom>
              <a:noFill/>
            </p:spPr>
            <p:txBody>
              <a:bodyPr wrap="square" rtlCol="0">
                <a:spAutoFit/>
              </a:bodyPr>
              <a:lstStyle/>
              <a:p>
                <a:pPr defTabSz="914400" hangingPunct="1">
                  <a:lnSpc>
                    <a:spcPct val="100000"/>
                  </a:lnSpc>
                  <a:spcBef>
                    <a:spcPts val="0"/>
                  </a:spcBef>
                </a:pPr>
                <a:r>
                  <a:rPr lang="en-US" sz="1800" b="1" dirty="0"/>
                  <a:t>05. Facteurs économiques</a:t>
                </a:r>
                <a:endParaRPr lang="en-ID" sz="1800" b="1" dirty="0"/>
              </a:p>
            </p:txBody>
          </p:sp>
        </p:grpSp>
      </p:grpSp>
      <p:grpSp>
        <p:nvGrpSpPr>
          <p:cNvPr id="25" name="Group 24">
            <a:extLst>
              <a:ext uri="{FF2B5EF4-FFF2-40B4-BE49-F238E27FC236}">
                <a16:creationId xmlns:a16="http://schemas.microsoft.com/office/drawing/2014/main" id="{AFF1A9CF-7661-6F0A-02BC-C6DCB906AC52}"/>
              </a:ext>
            </a:extLst>
          </p:cNvPr>
          <p:cNvGrpSpPr/>
          <p:nvPr/>
        </p:nvGrpSpPr>
        <p:grpSpPr>
          <a:xfrm>
            <a:off x="726281" y="1437913"/>
            <a:ext cx="10597829" cy="2318244"/>
            <a:chOff x="6023978" y="1152228"/>
            <a:chExt cx="10609631" cy="2318244"/>
          </a:xfrm>
        </p:grpSpPr>
        <p:sp>
          <p:nvSpPr>
            <p:cNvPr id="26" name="Rectangle: Rounded Corners 25">
              <a:extLst>
                <a:ext uri="{FF2B5EF4-FFF2-40B4-BE49-F238E27FC236}">
                  <a16:creationId xmlns:a16="http://schemas.microsoft.com/office/drawing/2014/main" id="{A88779B7-A964-1AD9-8ABE-B97E03EA7964}"/>
                </a:ext>
              </a:extLst>
            </p:cNvPr>
            <p:cNvSpPr/>
            <p:nvPr/>
          </p:nvSpPr>
          <p:spPr>
            <a:xfrm flipH="1">
              <a:off x="6023978" y="1152228"/>
              <a:ext cx="10597675" cy="2318244"/>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grpSp>
          <p:nvGrpSpPr>
            <p:cNvPr id="27" name="Group 26">
              <a:extLst>
                <a:ext uri="{FF2B5EF4-FFF2-40B4-BE49-F238E27FC236}">
                  <a16:creationId xmlns:a16="http://schemas.microsoft.com/office/drawing/2014/main" id="{68A27289-6870-2DDA-9AB7-54EC5EAFC1B9}"/>
                </a:ext>
              </a:extLst>
            </p:cNvPr>
            <p:cNvGrpSpPr/>
            <p:nvPr/>
          </p:nvGrpSpPr>
          <p:grpSpPr>
            <a:xfrm flipH="1">
              <a:off x="6165744" y="1327293"/>
              <a:ext cx="783722" cy="784982"/>
              <a:chOff x="6666143" y="1610105"/>
              <a:chExt cx="806002" cy="807300"/>
            </a:xfrm>
          </p:grpSpPr>
          <p:sp>
            <p:nvSpPr>
              <p:cNvPr id="31" name="Oval 30">
                <a:extLst>
                  <a:ext uri="{FF2B5EF4-FFF2-40B4-BE49-F238E27FC236}">
                    <a16:creationId xmlns:a16="http://schemas.microsoft.com/office/drawing/2014/main" id="{1E4ED75F-85E0-EE95-8802-A2420B8E2BFF}"/>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pic>
            <p:nvPicPr>
              <p:cNvPr id="32" name="Graphic 31" descr="Social distancing with solid fill">
                <a:extLst>
                  <a:ext uri="{FF2B5EF4-FFF2-40B4-BE49-F238E27FC236}">
                    <a16:creationId xmlns:a16="http://schemas.microsoft.com/office/drawing/2014/main" id="{21EA4F37-672A-D63A-38ED-311E7516F77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9983" y="1754878"/>
                <a:ext cx="518328" cy="517752"/>
              </a:xfrm>
              <a:prstGeom prst="rect">
                <a:avLst/>
              </a:prstGeom>
            </p:spPr>
          </p:pic>
        </p:grpSp>
        <p:grpSp>
          <p:nvGrpSpPr>
            <p:cNvPr id="28" name="Group 27">
              <a:extLst>
                <a:ext uri="{FF2B5EF4-FFF2-40B4-BE49-F238E27FC236}">
                  <a16:creationId xmlns:a16="http://schemas.microsoft.com/office/drawing/2014/main" id="{5C1C4EF4-14FD-E35E-8B05-1E30583504F7}"/>
                </a:ext>
              </a:extLst>
            </p:cNvPr>
            <p:cNvGrpSpPr/>
            <p:nvPr/>
          </p:nvGrpSpPr>
          <p:grpSpPr>
            <a:xfrm>
              <a:off x="7091231" y="1274519"/>
              <a:ext cx="9542378" cy="2153505"/>
              <a:chOff x="1079994" y="2053202"/>
              <a:chExt cx="4678558" cy="1625948"/>
            </a:xfrm>
          </p:grpSpPr>
          <p:sp>
            <p:nvSpPr>
              <p:cNvPr id="29" name="TextBox 28">
                <a:extLst>
                  <a:ext uri="{FF2B5EF4-FFF2-40B4-BE49-F238E27FC236}">
                    <a16:creationId xmlns:a16="http://schemas.microsoft.com/office/drawing/2014/main" id="{3E0E1DAB-36BB-BE85-FFC1-79EBA6BA95A4}"/>
                  </a:ext>
                </a:extLst>
              </p:cNvPr>
              <p:cNvSpPr txBox="1"/>
              <p:nvPr/>
            </p:nvSpPr>
            <p:spPr>
              <a:xfrm flipH="1">
                <a:off x="1079994" y="2308115"/>
                <a:ext cx="4678558" cy="1371035"/>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400" dirty="0"/>
                  <a:t>Disponibilité des routes et des autoroutes : des réseaux routiers bien développés encouragent l'utilisation de véhicules privés. </a:t>
                </a:r>
              </a:p>
              <a:p>
                <a:pPr marL="285750" indent="-285750" defTabSz="914400" hangingPunct="1">
                  <a:lnSpc>
                    <a:spcPct val="100000"/>
                  </a:lnSpc>
                  <a:spcBef>
                    <a:spcPts val="0"/>
                  </a:spcBef>
                  <a:buFont typeface="+mj-lt"/>
                  <a:buAutoNum type="romanUcPeriod"/>
                </a:pPr>
                <a:r>
                  <a:rPr lang="en-US" sz="1400" dirty="0"/>
                  <a:t>Options de transport public : la présence de bus, de métros et de trains peut faire passer la demande de transport de la voiture aux transports en commun. </a:t>
                </a:r>
              </a:p>
              <a:p>
                <a:pPr marL="285750" indent="-285750" defTabSz="914400" hangingPunct="1">
                  <a:lnSpc>
                    <a:spcPct val="100000"/>
                  </a:lnSpc>
                  <a:spcBef>
                    <a:spcPts val="0"/>
                  </a:spcBef>
                  <a:buFont typeface="+mj-lt"/>
                  <a:buAutoNum type="romanUcPeriod"/>
                </a:pPr>
                <a:r>
                  <a:rPr lang="en-US" sz="1400" dirty="0"/>
                  <a:t>Conditions de circulation et embouteillages : le mauvais état des routes ou les embouteillages importants peuvent décourager les déplacements. </a:t>
                </a:r>
              </a:p>
              <a:p>
                <a:pPr defTabSz="914400" hangingPunct="1">
                  <a:lnSpc>
                    <a:spcPct val="100000"/>
                  </a:lnSpc>
                  <a:spcBef>
                    <a:spcPts val="0"/>
                  </a:spcBef>
                </a:pPr>
                <a:r>
                  <a:rPr lang="en-US" sz="1400" dirty="0"/>
                  <a:t>Exemple : une ville dotée d'un réseau de métro efficace connaîtra une demande plus élevée en matière de transports en commun et une congestion routière moindre. </a:t>
                </a:r>
              </a:p>
            </p:txBody>
          </p:sp>
          <p:sp>
            <p:nvSpPr>
              <p:cNvPr id="30" name="TextBox 29">
                <a:extLst>
                  <a:ext uri="{FF2B5EF4-FFF2-40B4-BE49-F238E27FC236}">
                    <a16:creationId xmlns:a16="http://schemas.microsoft.com/office/drawing/2014/main" id="{55EF5D79-3AAA-2F80-55ED-AF708DC3505C}"/>
                  </a:ext>
                </a:extLst>
              </p:cNvPr>
              <p:cNvSpPr txBox="1"/>
              <p:nvPr/>
            </p:nvSpPr>
            <p:spPr>
              <a:xfrm>
                <a:off x="1079995" y="2053202"/>
                <a:ext cx="2370105" cy="278854"/>
              </a:xfrm>
              <a:prstGeom prst="rect">
                <a:avLst/>
              </a:prstGeom>
              <a:noFill/>
            </p:spPr>
            <p:txBody>
              <a:bodyPr wrap="square" rtlCol="0">
                <a:spAutoFit/>
              </a:bodyPr>
              <a:lstStyle/>
              <a:p>
                <a:pPr defTabSz="914400" hangingPunct="1">
                  <a:lnSpc>
                    <a:spcPct val="100000"/>
                  </a:lnSpc>
                  <a:spcBef>
                    <a:spcPts val="0"/>
                  </a:spcBef>
                </a:pPr>
                <a:r>
                  <a:rPr lang="en-US" sz="1800" b="1" dirty="0"/>
                  <a:t>04. Facteurs sociaux et culturels</a:t>
                </a:r>
                <a:endParaRPr lang="en-ID" sz="1800" b="1" dirty="0"/>
              </a:p>
            </p:txBody>
          </p:sp>
        </p:grpSp>
      </p:grpSp>
      <p:sp>
        <p:nvSpPr>
          <p:cNvPr id="4" name="Title 3">
            <a:extLst>
              <a:ext uri="{FF2B5EF4-FFF2-40B4-BE49-F238E27FC236}">
                <a16:creationId xmlns:a16="http://schemas.microsoft.com/office/drawing/2014/main" id="{FFA61CAF-0BB0-F454-49D2-796648C57243}"/>
              </a:ext>
            </a:extLst>
          </p:cNvPr>
          <p:cNvSpPr>
            <a:spLocks noGrp="1"/>
          </p:cNvSpPr>
          <p:nvPr>
            <p:ph type="title"/>
          </p:nvPr>
        </p:nvSpPr>
        <p:spPr>
          <a:xfrm>
            <a:off x="727199" y="432000"/>
            <a:ext cx="7145349" cy="369332"/>
          </a:xfrm>
        </p:spPr>
        <p:txBody>
          <a:bodyPr/>
          <a:lstStyle/>
          <a:p>
            <a:r>
              <a:rPr lang="en-GB" dirty="0"/>
              <a:t>2. Principes fondamentaux de la demande de transport</a:t>
            </a:r>
            <a:endParaRPr lang="LID4096" dirty="0"/>
          </a:p>
        </p:txBody>
      </p:sp>
    </p:spTree>
    <p:extLst>
      <p:ext uri="{BB962C8B-B14F-4D97-AF65-F5344CB8AC3E}">
        <p14:creationId xmlns:p14="http://schemas.microsoft.com/office/powerpoint/2010/main" val="110189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432A-BA04-80D5-FAAE-39DA346FCD0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FED26-545B-DD72-91F2-47AAA1BADAD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panose="020B0604020202020204" pitchFamily="34" charset="0"/>
                <a:cs typeface="Arial" panose="020B0604020202020204" pitchFamily="34" charset="0"/>
              </a:rPr>
              <a:t>2.6 Principaux défis en matière de planification des transports</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94671DCE-2830-005E-5A6B-C573717C00DD}"/>
              </a:ext>
            </a:extLst>
          </p:cNvPr>
          <p:cNvSpPr txBox="1"/>
          <p:nvPr/>
        </p:nvSpPr>
        <p:spPr>
          <a:xfrm>
            <a:off x="733424" y="1514807"/>
            <a:ext cx="10725152" cy="124759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panose="020B0604020202020204" pitchFamily="34" charset="0"/>
                <a:cs typeface="Arial" panose="020B0604020202020204" pitchFamily="34" charset="0"/>
              </a:rPr>
              <a:t>La planification des transports est confrontée à de multiples défis à mesure que les villes s'étendent et que la demande en matière de déplacements augmente. Les principaux enjeux comprennent la gestion de la croissance démographique et de l'urbanisation, qui exercent une pression sur les infrastructures, entraînant des embouteillages et des inefficacités. Les préoccupations environnementales telles que la pollution atmosphérique et les émissions de carbone poussent à la recherche de solutions durables comme les transports publics et la mobilité verte. </a:t>
            </a:r>
          </a:p>
        </p:txBody>
      </p:sp>
      <p:sp>
        <p:nvSpPr>
          <p:cNvPr id="21" name="Rectangle: Rounded Corners 20">
            <a:extLst>
              <a:ext uri="{FF2B5EF4-FFF2-40B4-BE49-F238E27FC236}">
                <a16:creationId xmlns:a16="http://schemas.microsoft.com/office/drawing/2014/main" id="{9CB5AE76-02E6-9A2E-CEF3-03B668C824FF}"/>
              </a:ext>
            </a:extLst>
          </p:cNvPr>
          <p:cNvSpPr/>
          <p:nvPr/>
        </p:nvSpPr>
        <p:spPr>
          <a:xfrm>
            <a:off x="5652040" y="3141245"/>
            <a:ext cx="5333770" cy="452886"/>
          </a:xfrm>
          <a:prstGeom prst="roundRect">
            <a:avLst/>
          </a:pr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B8B0F910-E0AB-1CA5-B4AE-8256D4B06769}"/>
              </a:ext>
            </a:extLst>
          </p:cNvPr>
          <p:cNvSpPr/>
          <p:nvPr/>
        </p:nvSpPr>
        <p:spPr>
          <a:xfrm>
            <a:off x="4914971" y="2927474"/>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3F896C82-070C-640B-9C5D-0C526D8119DE}"/>
              </a:ext>
            </a:extLst>
          </p:cNvPr>
          <p:cNvSpPr/>
          <p:nvPr/>
        </p:nvSpPr>
        <p:spPr>
          <a:xfrm>
            <a:off x="5015040" y="3027412"/>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dirty="0">
              <a:solidFill>
                <a:prstClr val="black">
                  <a:lumMod val="85000"/>
                  <a:lumOff val="15000"/>
                </a:prstClr>
              </a:solidFill>
              <a:latin typeface="Arial" panose="020B0604020202020204" pitchFamily="34" charset="0"/>
              <a:cs typeface="Arial" panose="020B0604020202020204" pitchFamily="34" charset="0"/>
            </a:endParaRPr>
          </a:p>
        </p:txBody>
      </p:sp>
      <p:sp>
        <p:nvSpPr>
          <p:cNvPr id="24" name="Freeform: Shape 23">
            <a:extLst>
              <a:ext uri="{FF2B5EF4-FFF2-40B4-BE49-F238E27FC236}">
                <a16:creationId xmlns:a16="http://schemas.microsoft.com/office/drawing/2014/main" id="{0ECD8C93-A2AB-76DF-B170-621F2584E4AE}"/>
              </a:ext>
            </a:extLst>
          </p:cNvPr>
          <p:cNvSpPr/>
          <p:nvPr/>
        </p:nvSpPr>
        <p:spPr>
          <a:xfrm>
            <a:off x="5007846" y="3020217"/>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2D2FB7C-2F6A-C9C8-62CC-B4E5AA4F6352}"/>
              </a:ext>
            </a:extLst>
          </p:cNvPr>
          <p:cNvSpPr txBox="1"/>
          <p:nvPr/>
        </p:nvSpPr>
        <p:spPr>
          <a:xfrm>
            <a:off x="5780538" y="3180321"/>
            <a:ext cx="3942105"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Croissance démographique et urbanisation</a:t>
            </a:r>
          </a:p>
        </p:txBody>
      </p:sp>
      <p:pic>
        <p:nvPicPr>
          <p:cNvPr id="26" name="Graphic 25" descr="Universal access with solid fill">
            <a:extLst>
              <a:ext uri="{FF2B5EF4-FFF2-40B4-BE49-F238E27FC236}">
                <a16:creationId xmlns:a16="http://schemas.microsoft.com/office/drawing/2014/main" id="{B05A143B-0A35-688A-2CCE-79CFA88C99E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152059" y="3159508"/>
            <a:ext cx="362962" cy="362962"/>
          </a:xfrm>
          <a:prstGeom prst="rect">
            <a:avLst/>
          </a:prstGeom>
        </p:spPr>
      </p:pic>
      <p:sp>
        <p:nvSpPr>
          <p:cNvPr id="27" name="Rectangle: Rounded Corners 26">
            <a:extLst>
              <a:ext uri="{FF2B5EF4-FFF2-40B4-BE49-F238E27FC236}">
                <a16:creationId xmlns:a16="http://schemas.microsoft.com/office/drawing/2014/main" id="{268F1180-7FF6-34B8-E3BA-F107F697817D}"/>
              </a:ext>
            </a:extLst>
          </p:cNvPr>
          <p:cNvSpPr/>
          <p:nvPr/>
        </p:nvSpPr>
        <p:spPr>
          <a:xfrm>
            <a:off x="5652039" y="4218500"/>
            <a:ext cx="5333770" cy="45288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5AC81052-2C55-F1D1-D926-A9D062116950}"/>
              </a:ext>
            </a:extLst>
          </p:cNvPr>
          <p:cNvSpPr/>
          <p:nvPr/>
        </p:nvSpPr>
        <p:spPr>
          <a:xfrm>
            <a:off x="4914970" y="4004729"/>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DF14937C-F49C-A1E7-E9DC-88C5442042AF}"/>
              </a:ext>
            </a:extLst>
          </p:cNvPr>
          <p:cNvSpPr/>
          <p:nvPr/>
        </p:nvSpPr>
        <p:spPr>
          <a:xfrm>
            <a:off x="5015039" y="4104667"/>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A5168930-989C-3CE6-A16D-9F1B9748A4BD}"/>
              </a:ext>
            </a:extLst>
          </p:cNvPr>
          <p:cNvSpPr/>
          <p:nvPr/>
        </p:nvSpPr>
        <p:spPr>
          <a:xfrm>
            <a:off x="5007845" y="4097472"/>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B6063B59-3794-2C7B-EAF5-19CDC169D15D}"/>
              </a:ext>
            </a:extLst>
          </p:cNvPr>
          <p:cNvSpPr txBox="1"/>
          <p:nvPr/>
        </p:nvSpPr>
        <p:spPr>
          <a:xfrm>
            <a:off x="5780537" y="4257576"/>
            <a:ext cx="4493538"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Préoccupations environnementales et durabilité</a:t>
            </a:r>
          </a:p>
        </p:txBody>
      </p:sp>
      <p:pic>
        <p:nvPicPr>
          <p:cNvPr id="32" name="Graphic 31" descr="Tropical scene with solid fill">
            <a:extLst>
              <a:ext uri="{FF2B5EF4-FFF2-40B4-BE49-F238E27FC236}">
                <a16:creationId xmlns:a16="http://schemas.microsoft.com/office/drawing/2014/main" id="{404031BD-BD22-1A77-7B40-86EA9CE9054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52058" y="4236763"/>
            <a:ext cx="362962" cy="362962"/>
          </a:xfrm>
          <a:prstGeom prst="rect">
            <a:avLst/>
          </a:prstGeom>
        </p:spPr>
      </p:pic>
      <p:sp>
        <p:nvSpPr>
          <p:cNvPr id="33" name="Rectangle: Rounded Corners 32">
            <a:extLst>
              <a:ext uri="{FF2B5EF4-FFF2-40B4-BE49-F238E27FC236}">
                <a16:creationId xmlns:a16="http://schemas.microsoft.com/office/drawing/2014/main" id="{616A2900-6C87-E505-8045-1AAF62AAD482}"/>
              </a:ext>
            </a:extLst>
          </p:cNvPr>
          <p:cNvSpPr/>
          <p:nvPr/>
        </p:nvSpPr>
        <p:spPr>
          <a:xfrm>
            <a:off x="5652039" y="5287704"/>
            <a:ext cx="5333770" cy="452886"/>
          </a:xfrm>
          <a:prstGeom prst="roundRect">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E5026A6C-1159-1E71-B65C-3E8BBA9904C7}"/>
              </a:ext>
            </a:extLst>
          </p:cNvPr>
          <p:cNvSpPr/>
          <p:nvPr/>
        </p:nvSpPr>
        <p:spPr>
          <a:xfrm>
            <a:off x="4914970" y="5073933"/>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00B050"/>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Freeform: Shape 34">
            <a:extLst>
              <a:ext uri="{FF2B5EF4-FFF2-40B4-BE49-F238E27FC236}">
                <a16:creationId xmlns:a16="http://schemas.microsoft.com/office/drawing/2014/main" id="{9EB16E96-276D-B83E-0902-FADFA0223969}"/>
              </a:ext>
            </a:extLst>
          </p:cNvPr>
          <p:cNvSpPr/>
          <p:nvPr/>
        </p:nvSpPr>
        <p:spPr>
          <a:xfrm>
            <a:off x="5015039" y="5173871"/>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6" name="Freeform: Shape 35">
            <a:extLst>
              <a:ext uri="{FF2B5EF4-FFF2-40B4-BE49-F238E27FC236}">
                <a16:creationId xmlns:a16="http://schemas.microsoft.com/office/drawing/2014/main" id="{CEF3519C-985E-FDCC-BA9B-5B76A5420A71}"/>
              </a:ext>
            </a:extLst>
          </p:cNvPr>
          <p:cNvSpPr/>
          <p:nvPr/>
        </p:nvSpPr>
        <p:spPr>
          <a:xfrm>
            <a:off x="5007845" y="5166676"/>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EFD4FFE4-A488-7CE6-C9F6-29760E8AEC6C}"/>
              </a:ext>
            </a:extLst>
          </p:cNvPr>
          <p:cNvSpPr txBox="1"/>
          <p:nvPr/>
        </p:nvSpPr>
        <p:spPr>
          <a:xfrm>
            <a:off x="5780537" y="5326780"/>
            <a:ext cx="4596195"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Encombrement routier et problèmes de capacité routière</a:t>
            </a:r>
          </a:p>
        </p:txBody>
      </p:sp>
      <p:pic>
        <p:nvPicPr>
          <p:cNvPr id="38" name="Graphic 37" descr="Traffic light with solid fill">
            <a:extLst>
              <a:ext uri="{FF2B5EF4-FFF2-40B4-BE49-F238E27FC236}">
                <a16:creationId xmlns:a16="http://schemas.microsoft.com/office/drawing/2014/main" id="{240F5C9E-A54D-9C06-6CE3-2A783CDE596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152058" y="5305967"/>
            <a:ext cx="362962" cy="362962"/>
          </a:xfrm>
          <a:prstGeom prst="rect">
            <a:avLst/>
          </a:prstGeom>
        </p:spPr>
      </p:pic>
      <p:sp>
        <p:nvSpPr>
          <p:cNvPr id="9" name="Rectangle: Rounded Corners 8">
            <a:extLst>
              <a:ext uri="{FF2B5EF4-FFF2-40B4-BE49-F238E27FC236}">
                <a16:creationId xmlns:a16="http://schemas.microsoft.com/office/drawing/2014/main" id="{F9C0B211-9AF8-DAB0-2449-3DF60CEB39EB}"/>
              </a:ext>
            </a:extLst>
          </p:cNvPr>
          <p:cNvSpPr/>
          <p:nvPr/>
        </p:nvSpPr>
        <p:spPr>
          <a:xfrm>
            <a:off x="1237244" y="3603858"/>
            <a:ext cx="2236470" cy="167537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0000"/>
              </a:lnSpc>
            </a:pPr>
            <a:endParaRPr lang="en-US" sz="1800">
              <a:solidFill>
                <a:schemeClr val="tx1"/>
              </a:solidFill>
              <a:latin typeface="Arial" panose="020B0604020202020204" pitchFamily="34" charset="0"/>
              <a:cs typeface="Arial" panose="020B0604020202020204" pitchFamily="34" charset="0"/>
            </a:endParaRPr>
          </a:p>
        </p:txBody>
      </p:sp>
      <p:cxnSp>
        <p:nvCxnSpPr>
          <p:cNvPr id="10" name="Connector: Elbow 9">
            <a:extLst>
              <a:ext uri="{FF2B5EF4-FFF2-40B4-BE49-F238E27FC236}">
                <a16:creationId xmlns:a16="http://schemas.microsoft.com/office/drawing/2014/main" id="{E61AAA09-2334-6802-52F0-4FBEAE66663B}"/>
              </a:ext>
            </a:extLst>
          </p:cNvPr>
          <p:cNvCxnSpPr>
            <a:stCxn id="9" idx="0"/>
          </p:cNvCxnSpPr>
          <p:nvPr/>
        </p:nvCxnSpPr>
        <p:spPr>
          <a:xfrm rot="5400000" flipH="1" flipV="1">
            <a:off x="3496721" y="2222272"/>
            <a:ext cx="240344" cy="2522828"/>
          </a:xfrm>
          <a:prstGeom prst="bentConnector2">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CA085E9A-E7D8-E970-4453-D9D1024306BE}"/>
              </a:ext>
            </a:extLst>
          </p:cNvPr>
          <p:cNvCxnSpPr>
            <a:stCxn id="9" idx="3"/>
          </p:cNvCxnSpPr>
          <p:nvPr/>
        </p:nvCxnSpPr>
        <p:spPr>
          <a:xfrm>
            <a:off x="3473714" y="4441547"/>
            <a:ext cx="1404593" cy="1332"/>
          </a:xfrm>
          <a:prstGeom prst="bentConnector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or: Elbow 11">
            <a:extLst>
              <a:ext uri="{FF2B5EF4-FFF2-40B4-BE49-F238E27FC236}">
                <a16:creationId xmlns:a16="http://schemas.microsoft.com/office/drawing/2014/main" id="{48312227-4151-3191-2ADA-76E6224E6998}"/>
              </a:ext>
            </a:extLst>
          </p:cNvPr>
          <p:cNvCxnSpPr/>
          <p:nvPr/>
        </p:nvCxnSpPr>
        <p:spPr>
          <a:xfrm>
            <a:off x="2355479" y="5315694"/>
            <a:ext cx="2522828" cy="187500"/>
          </a:xfrm>
          <a:prstGeom prst="bentConnector3">
            <a:avLst>
              <a:gd name="adj1" fmla="val -126"/>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object 3">
            <a:extLst>
              <a:ext uri="{FF2B5EF4-FFF2-40B4-BE49-F238E27FC236}">
                <a16:creationId xmlns:a16="http://schemas.microsoft.com/office/drawing/2014/main" id="{716161AA-B9E6-5BC0-331B-D00F07A70033}"/>
              </a:ext>
            </a:extLst>
          </p:cNvPr>
          <p:cNvSpPr txBox="1"/>
          <p:nvPr/>
        </p:nvSpPr>
        <p:spPr>
          <a:xfrm>
            <a:off x="1410624" y="3994501"/>
            <a:ext cx="1889710" cy="847485"/>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1800" b="1" dirty="0">
                <a:solidFill>
                  <a:schemeClr val="tx1"/>
                </a:solidFill>
                <a:latin typeface="Arial" panose="020B0604020202020204" pitchFamily="34" charset="0"/>
                <a:cs typeface="Arial" panose="020B0604020202020204" pitchFamily="34" charset="0"/>
              </a:rPr>
              <a:t>Défis liés à la planification des transports</a:t>
            </a:r>
          </a:p>
        </p:txBody>
      </p:sp>
      <p:sp>
        <p:nvSpPr>
          <p:cNvPr id="7" name="Title 6">
            <a:extLst>
              <a:ext uri="{FF2B5EF4-FFF2-40B4-BE49-F238E27FC236}">
                <a16:creationId xmlns:a16="http://schemas.microsoft.com/office/drawing/2014/main" id="{E40438E6-EDAD-6C5F-C521-4C4A40D780CB}"/>
              </a:ext>
            </a:extLst>
          </p:cNvPr>
          <p:cNvSpPr>
            <a:spLocks noGrp="1"/>
          </p:cNvSpPr>
          <p:nvPr>
            <p:ph type="title"/>
          </p:nvPr>
        </p:nvSpPr>
        <p:spPr>
          <a:xfrm>
            <a:off x="727199" y="432000"/>
            <a:ext cx="9104777" cy="369332"/>
          </a:xfrm>
        </p:spPr>
        <p:txBody>
          <a:bodyPr/>
          <a:lstStyle/>
          <a:p>
            <a:r>
              <a:rPr lang="en-GB" dirty="0"/>
              <a:t>2. Principes fondamentaux de la demande en matière de déplacements</a:t>
            </a:r>
            <a:endParaRPr lang="LID4096" dirty="0"/>
          </a:p>
        </p:txBody>
      </p:sp>
    </p:spTree>
    <p:extLst>
      <p:ext uri="{BB962C8B-B14F-4D97-AF65-F5344CB8AC3E}">
        <p14:creationId xmlns:p14="http://schemas.microsoft.com/office/powerpoint/2010/main" val="103380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4F73B-1808-5ADC-56F3-EF4D73B46C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641182C-E3F8-0CC8-9253-9F7A29FA7B7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Modélisation de la demande de transport</a:t>
            </a:r>
          </a:p>
        </p:txBody>
      </p:sp>
    </p:spTree>
    <p:extLst>
      <p:ext uri="{BB962C8B-B14F-4D97-AF65-F5344CB8AC3E}">
        <p14:creationId xmlns:p14="http://schemas.microsoft.com/office/powerpoint/2010/main" val="801498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A522C-637A-B610-9CD5-365C153BFF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2A94517-AFB4-E34D-0649-986AC62ACC0A}"/>
              </a:ext>
            </a:extLst>
          </p:cNvPr>
          <p:cNvSpPr txBox="1"/>
          <p:nvPr/>
        </p:nvSpPr>
        <p:spPr>
          <a:xfrm>
            <a:off x="733424" y="85961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3.1 Modélisation de la demande de transport</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5B802DA-2788-6E8C-1FA3-AB48E901EB71}"/>
              </a:ext>
            </a:extLst>
          </p:cNvPr>
          <p:cNvSpPr txBox="1"/>
          <p:nvPr/>
        </p:nvSpPr>
        <p:spPr>
          <a:xfrm>
            <a:off x="733424" y="1175163"/>
            <a:ext cx="10725152" cy="107575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700" dirty="0">
                <a:solidFill>
                  <a:sysClr val="windowText" lastClr="000000"/>
                </a:solidFill>
                <a:latin typeface="Arial"/>
                <a:cs typeface="Arial"/>
              </a:rPr>
              <a:t>La modélisation de la demande de transport est une approche systématique utilisée pour prédire comment, quand et où les gens se déplaceront à l'avenir. Elle aide les planificateurs des transports à prendre </a:t>
            </a:r>
          </a:p>
          <a:p>
            <a:pPr marL="16328" defTabSz="1175644" hangingPunct="1">
              <a:lnSpc>
                <a:spcPct val="100000"/>
              </a:lnSpc>
              <a:spcBef>
                <a:spcPts val="129"/>
              </a:spcBef>
            </a:pPr>
            <a:r>
              <a:rPr lang="en-US" sz="1700" dirty="0">
                <a:solidFill>
                  <a:sysClr val="windowText" lastClr="000000"/>
                </a:solidFill>
                <a:latin typeface="Arial"/>
                <a:cs typeface="Arial"/>
              </a:rPr>
              <a:t>des décisions éclairées concernant les investissements dans les infrastructures, l'amélioration des transports publics et les changements de politique. </a:t>
            </a:r>
          </a:p>
        </p:txBody>
      </p:sp>
      <p:sp>
        <p:nvSpPr>
          <p:cNvPr id="4" name="object 3">
            <a:extLst>
              <a:ext uri="{FF2B5EF4-FFF2-40B4-BE49-F238E27FC236}">
                <a16:creationId xmlns:a16="http://schemas.microsoft.com/office/drawing/2014/main" id="{A2D9265B-D53D-5D51-0B5D-D2BD9B548582}"/>
              </a:ext>
            </a:extLst>
          </p:cNvPr>
          <p:cNvSpPr txBox="1"/>
          <p:nvPr/>
        </p:nvSpPr>
        <p:spPr>
          <a:xfrm>
            <a:off x="726282" y="2571356"/>
            <a:ext cx="10725152" cy="27809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b="1" dirty="0">
                <a:solidFill>
                  <a:sysClr val="windowText" lastClr="000000"/>
                </a:solidFill>
                <a:latin typeface="Arial"/>
                <a:cs typeface="Arial"/>
              </a:rPr>
              <a:t>Pourquoi modélisons-nous la demande de transport ?</a:t>
            </a:r>
          </a:p>
        </p:txBody>
      </p:sp>
      <p:sp>
        <p:nvSpPr>
          <p:cNvPr id="7" name="object 3">
            <a:extLst>
              <a:ext uri="{FF2B5EF4-FFF2-40B4-BE49-F238E27FC236}">
                <a16:creationId xmlns:a16="http://schemas.microsoft.com/office/drawing/2014/main" id="{5C5129BD-1C57-2FAA-CE33-474BB1BD1870}"/>
              </a:ext>
            </a:extLst>
          </p:cNvPr>
          <p:cNvSpPr txBox="1"/>
          <p:nvPr/>
        </p:nvSpPr>
        <p:spPr>
          <a:xfrm>
            <a:off x="726282" y="3053940"/>
            <a:ext cx="10725152" cy="32199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700" b="1" dirty="0">
                <a:solidFill>
                  <a:sysClr val="windowText" lastClr="000000"/>
                </a:solidFill>
                <a:latin typeface="Arial"/>
                <a:cs typeface="Arial"/>
              </a:rPr>
              <a:t>1. Prévoir la demande future en matière de transport et identifier les besoins en infrastructures</a:t>
            </a:r>
          </a:p>
          <a:p>
            <a:pPr marL="631825" indent="-285750" defTabSz="1175644" hangingPunct="1">
              <a:lnSpc>
                <a:spcPct val="100000"/>
              </a:lnSpc>
              <a:spcBef>
                <a:spcPts val="129"/>
              </a:spcBef>
              <a:buFont typeface="+mj-lt"/>
              <a:buAutoNum type="romanUcPeriod"/>
            </a:pPr>
            <a:r>
              <a:rPr lang="en-US" sz="1700" dirty="0">
                <a:solidFill>
                  <a:sysClr val="windowText" lastClr="000000"/>
                </a:solidFill>
                <a:latin typeface="Arial"/>
                <a:cs typeface="Arial"/>
              </a:rPr>
              <a:t>Aide les villes et les régions à prévoir les futurs schémas de circulation en fonction de la croissance démographique, du développement économique et des changements d'affectation des sols.</a:t>
            </a:r>
          </a:p>
          <a:p>
            <a:pPr marL="631825" indent="-285750" defTabSz="1175644" hangingPunct="1">
              <a:lnSpc>
                <a:spcPct val="100000"/>
              </a:lnSpc>
              <a:spcBef>
                <a:spcPts val="129"/>
              </a:spcBef>
              <a:buFont typeface="+mj-lt"/>
              <a:buAutoNum type="romanUcPeriod"/>
            </a:pPr>
            <a:r>
              <a:rPr lang="en-US" sz="1700" dirty="0">
                <a:solidFill>
                  <a:sysClr val="windowText" lastClr="000000"/>
                </a:solidFill>
                <a:latin typeface="Arial"/>
                <a:cs typeface="Arial"/>
              </a:rPr>
              <a:t>Détermine si les routes, autoroutes et transports publics existants peuvent répondre à la demande future ou si des extensions sont nécessaires.</a:t>
            </a:r>
          </a:p>
          <a:p>
            <a:pPr marL="631825" indent="-285750" defTabSz="1175644" hangingPunct="1">
              <a:lnSpc>
                <a:spcPct val="100000"/>
              </a:lnSpc>
              <a:spcBef>
                <a:spcPts val="129"/>
              </a:spcBef>
              <a:buFont typeface="+mj-lt"/>
              <a:buAutoNum type="romanUcPeriod"/>
            </a:pPr>
            <a:r>
              <a:rPr lang="en-US" sz="1700" dirty="0">
                <a:solidFill>
                  <a:sysClr val="windowText" lastClr="000000"/>
                </a:solidFill>
                <a:latin typeface="Arial"/>
                <a:cs typeface="Arial"/>
              </a:rPr>
              <a:t>Aide à planifier de nouvelles routes, lignes de bus, réseaux de métro et aéroports afin de prévenir les embouteillages futurs.</a:t>
            </a:r>
          </a:p>
          <a:p>
            <a:pPr marL="16328" defTabSz="1175644" hangingPunct="1">
              <a:lnSpc>
                <a:spcPct val="200000"/>
              </a:lnSpc>
              <a:spcBef>
                <a:spcPts val="129"/>
              </a:spcBef>
            </a:pPr>
            <a:r>
              <a:rPr lang="en-US" sz="1700" b="1" dirty="0">
                <a:solidFill>
                  <a:sysClr val="windowText" lastClr="000000"/>
                </a:solidFill>
                <a:latin typeface="Arial"/>
                <a:cs typeface="Arial"/>
              </a:rPr>
              <a:t>Exemple :</a:t>
            </a:r>
          </a:p>
          <a:p>
            <a:pPr marL="16328" defTabSz="1175644" hangingPunct="1">
              <a:lnSpc>
                <a:spcPct val="100000"/>
              </a:lnSpc>
              <a:spcBef>
                <a:spcPts val="129"/>
              </a:spcBef>
            </a:pPr>
            <a:r>
              <a:rPr lang="en-US" sz="1700" dirty="0">
                <a:solidFill>
                  <a:sysClr val="windowText" lastClr="000000"/>
                </a:solidFill>
                <a:latin typeface="Arial"/>
                <a:cs typeface="Arial"/>
              </a:rPr>
              <a:t>Une ville qui prévoit de créer une nouvelle zone suburbaine peut utiliser la modélisation de la demande de transport pour déterminer combien de personnes se rendront au centre-ville et si de nouvelles autoroutes ou lignes de transport public sont nécessaires.</a:t>
            </a:r>
          </a:p>
        </p:txBody>
      </p:sp>
      <p:sp>
        <p:nvSpPr>
          <p:cNvPr id="8" name="Title 7">
            <a:extLst>
              <a:ext uri="{FF2B5EF4-FFF2-40B4-BE49-F238E27FC236}">
                <a16:creationId xmlns:a16="http://schemas.microsoft.com/office/drawing/2014/main" id="{CEE3F6CA-53C9-EBFF-E7F4-357DEC13C5E4}"/>
              </a:ext>
            </a:extLst>
          </p:cNvPr>
          <p:cNvSpPr>
            <a:spLocks noGrp="1"/>
          </p:cNvSpPr>
          <p:nvPr>
            <p:ph type="title"/>
          </p:nvPr>
        </p:nvSpPr>
        <p:spPr>
          <a:xfrm>
            <a:off x="727199" y="432000"/>
            <a:ext cx="5691017" cy="369332"/>
          </a:xfrm>
        </p:spPr>
        <p:txBody>
          <a:bodyPr/>
          <a:lstStyle/>
          <a:p>
            <a:r>
              <a:rPr lang="en-GB" dirty="0"/>
              <a:t>3. Modélisation de la demande de transport</a:t>
            </a:r>
            <a:endParaRPr lang="LID4096" dirty="0"/>
          </a:p>
        </p:txBody>
      </p:sp>
    </p:spTree>
    <p:extLst>
      <p:ext uri="{BB962C8B-B14F-4D97-AF65-F5344CB8AC3E}">
        <p14:creationId xmlns:p14="http://schemas.microsoft.com/office/powerpoint/2010/main" val="1078800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AF2B-9494-0C9F-E56D-129BB5BA89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42B1BF7-2EAE-B9A6-961F-12FEB6DCD6CC}"/>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54CAE697-8A98-4495-C20C-C56A34E14FC3}"/>
              </a:ext>
            </a:extLst>
          </p:cNvPr>
          <p:cNvSpPr txBox="1"/>
          <p:nvPr/>
        </p:nvSpPr>
        <p:spPr>
          <a:xfrm>
            <a:off x="726281" y="894445"/>
            <a:ext cx="10725152" cy="399706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 Évaluer l'impact des nouvelles politiques de transport</a:t>
            </a:r>
          </a:p>
          <a:p>
            <a:pPr marL="16328" defTabSz="1175644" hangingPunct="1">
              <a:lnSpc>
                <a:spcPct val="200000"/>
              </a:lnSpc>
              <a:spcBef>
                <a:spcPts val="129"/>
              </a:spcBef>
            </a:pPr>
            <a:r>
              <a:rPr lang="en-US" sz="1800" dirty="0">
                <a:solidFill>
                  <a:sysClr val="windowText" lastClr="000000"/>
                </a:solidFill>
                <a:latin typeface="Arial"/>
                <a:cs typeface="Arial"/>
              </a:rPr>
              <a:t>Les gouvernements et les urbanistes utilisent des modèles de demande de transport pour </a:t>
            </a:r>
            <a:r>
              <a:rPr lang="en-US" sz="1800" b="1" dirty="0">
                <a:solidFill>
                  <a:sysClr val="windowText" lastClr="000000"/>
                </a:solidFill>
                <a:latin typeface="Arial"/>
                <a:cs typeface="Arial"/>
              </a:rPr>
              <a:t>évaluer les effets de politiques </a:t>
            </a:r>
            <a:r>
              <a:rPr lang="en-US" sz="1800" dirty="0">
                <a:solidFill>
                  <a:sysClr val="windowText" lastClr="000000"/>
                </a:solidFill>
                <a:latin typeface="Arial"/>
                <a:cs typeface="Arial"/>
              </a:rPr>
              <a:t>telles que :</a:t>
            </a:r>
          </a:p>
          <a:p>
            <a:pPr marL="631825" indent="-285750" defTabSz="1175644" hangingPunct="1">
              <a:lnSpc>
                <a:spcPct val="100000"/>
              </a:lnSpc>
              <a:spcBef>
                <a:spcPts val="129"/>
              </a:spcBef>
              <a:buFont typeface="+mj-lt"/>
              <a:buAutoNum type="romanUcPeriod"/>
            </a:pPr>
            <a:r>
              <a:rPr lang="en-US" sz="1800" b="1" dirty="0">
                <a:solidFill>
                  <a:sysClr val="windowText" lastClr="000000"/>
                </a:solidFill>
                <a:latin typeface="Arial"/>
                <a:cs typeface="Arial"/>
              </a:rPr>
              <a:t>Routes à péage : </a:t>
            </a:r>
            <a:r>
              <a:rPr lang="en-US" sz="1800" dirty="0">
                <a:solidFill>
                  <a:sysClr val="windowText" lastClr="000000"/>
                </a:solidFill>
                <a:latin typeface="Arial"/>
                <a:cs typeface="Arial"/>
              </a:rPr>
              <a:t>la mise en place de péages permettra-t-elle de réduire les embouteillages et d'encourager l'utilisation des transports en commun ?</a:t>
            </a:r>
          </a:p>
          <a:p>
            <a:pPr marL="631825" indent="-285750" defTabSz="1175644" hangingPunct="1">
              <a:lnSpc>
                <a:spcPct val="100000"/>
              </a:lnSpc>
              <a:spcBef>
                <a:spcPts val="129"/>
              </a:spcBef>
              <a:buFont typeface="+mj-lt"/>
              <a:buAutoNum type="romanUcPeriod"/>
            </a:pPr>
            <a:r>
              <a:rPr lang="en-US" sz="1800" b="1" dirty="0">
                <a:solidFill>
                  <a:sysClr val="windowText" lastClr="000000"/>
                </a:solidFill>
                <a:latin typeface="Arial"/>
                <a:cs typeface="Arial"/>
              </a:rPr>
              <a:t>Extension du métro : </a:t>
            </a:r>
            <a:r>
              <a:rPr lang="en-US" sz="1800" dirty="0">
                <a:solidFill>
                  <a:sysClr val="windowText" lastClr="000000"/>
                </a:solidFill>
                <a:latin typeface="Arial"/>
                <a:cs typeface="Arial"/>
              </a:rPr>
              <a:t>une nouvelle ligne de métro permettra-t-elle de réduire la dépendance à la voiture et les embouteillages ?</a:t>
            </a:r>
          </a:p>
          <a:p>
            <a:pPr marL="631825" indent="-285750" defTabSz="1175644" hangingPunct="1">
              <a:lnSpc>
                <a:spcPct val="100000"/>
              </a:lnSpc>
              <a:spcBef>
                <a:spcPts val="129"/>
              </a:spcBef>
              <a:buFont typeface="+mj-lt"/>
              <a:buAutoNum type="romanUcPeriod"/>
            </a:pPr>
            <a:r>
              <a:rPr lang="en-US" sz="1800" b="1" dirty="0">
                <a:solidFill>
                  <a:sysClr val="windowText" lastClr="000000"/>
                </a:solidFill>
                <a:latin typeface="Arial"/>
                <a:cs typeface="Arial"/>
              </a:rPr>
              <a:t>Restrictions </a:t>
            </a:r>
            <a:r>
              <a:rPr lang="en-US" sz="1800" b="1" dirty="0" err="1">
                <a:solidFill>
                  <a:sysClr val="windowText" lastClr="000000"/>
                </a:solidFill>
                <a:latin typeface="Arial"/>
                <a:cs typeface="Arial"/>
              </a:rPr>
              <a:t>de stationnement </a:t>
            </a: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la réduction du nombre de places de stationnement incitera-t-elle davantage de voyageurs à utiliser les transports en commun ou le vélo ?</a:t>
            </a:r>
          </a:p>
          <a:p>
            <a:pPr marL="346075"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Les modèles aident les décideurs politiques à prendre </a:t>
            </a:r>
            <a:r>
              <a:rPr lang="en-US" sz="1800" b="1" dirty="0">
                <a:solidFill>
                  <a:sysClr val="windowText" lastClr="000000"/>
                </a:solidFill>
                <a:latin typeface="Arial"/>
                <a:cs typeface="Arial"/>
              </a:rPr>
              <a:t>des décisions fondées sur des données </a:t>
            </a:r>
            <a:r>
              <a:rPr lang="en-US" sz="1800" dirty="0">
                <a:solidFill>
                  <a:sysClr val="windowText" lastClr="000000"/>
                </a:solidFill>
                <a:latin typeface="Arial"/>
                <a:cs typeface="Arial"/>
              </a:rPr>
              <a:t>avant de mettre en œuvre des projets de transport coûteux.</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Exemple : </a:t>
            </a:r>
          </a:p>
          <a:p>
            <a:pPr marL="16328" defTabSz="1175644" hangingPunct="1">
              <a:lnSpc>
                <a:spcPct val="100000"/>
              </a:lnSpc>
              <a:spcBef>
                <a:spcPts val="129"/>
              </a:spcBef>
            </a:pPr>
            <a:r>
              <a:rPr lang="en-US" sz="1800" dirty="0">
                <a:solidFill>
                  <a:sysClr val="windowText" lastClr="000000"/>
                </a:solidFill>
                <a:latin typeface="Arial"/>
                <a:cs typeface="Arial"/>
              </a:rPr>
              <a:t>Avant de construire un </a:t>
            </a:r>
            <a:r>
              <a:rPr lang="en-US" sz="1800" b="1" dirty="0">
                <a:solidFill>
                  <a:sysClr val="windowText" lastClr="000000"/>
                </a:solidFill>
                <a:latin typeface="Arial"/>
                <a:cs typeface="Arial"/>
              </a:rPr>
              <a:t>nouveau réseau de métro</a:t>
            </a:r>
            <a:r>
              <a:rPr lang="en-US" sz="1800" dirty="0">
                <a:solidFill>
                  <a:sysClr val="windowText" lastClr="000000"/>
                </a:solidFill>
                <a:latin typeface="Arial"/>
                <a:cs typeface="Arial"/>
              </a:rPr>
              <a:t>, une ville peut utiliser la modélisation pour estimer </a:t>
            </a:r>
            <a:r>
              <a:rPr lang="en-US" sz="1800" b="1" dirty="0">
                <a:solidFill>
                  <a:sysClr val="windowText" lastClr="000000"/>
                </a:solidFill>
                <a:latin typeface="Arial"/>
                <a:cs typeface="Arial"/>
              </a:rPr>
              <a:t>le nombre de personnes qui passeront de la voiture au métro</a:t>
            </a:r>
            <a:r>
              <a:rPr lang="en-US" sz="1800" dirty="0">
                <a:solidFill>
                  <a:sysClr val="windowText" lastClr="000000"/>
                </a:solidFill>
                <a:latin typeface="Arial"/>
                <a:cs typeface="Arial"/>
              </a:rPr>
              <a:t>, l'évolution des embouteillages et la réduction des émissions.</a:t>
            </a:r>
          </a:p>
        </p:txBody>
      </p:sp>
      <p:sp>
        <p:nvSpPr>
          <p:cNvPr id="6" name="Title 5">
            <a:extLst>
              <a:ext uri="{FF2B5EF4-FFF2-40B4-BE49-F238E27FC236}">
                <a16:creationId xmlns:a16="http://schemas.microsoft.com/office/drawing/2014/main" id="{FC6B6A8F-8B06-AF95-C9BB-3DCDEB8749C4}"/>
              </a:ext>
            </a:extLst>
          </p:cNvPr>
          <p:cNvSpPr>
            <a:spLocks noGrp="1"/>
          </p:cNvSpPr>
          <p:nvPr>
            <p:ph type="title"/>
          </p:nvPr>
        </p:nvSpPr>
        <p:spPr>
          <a:xfrm>
            <a:off x="727199" y="432000"/>
            <a:ext cx="5691017" cy="369332"/>
          </a:xfrm>
        </p:spPr>
        <p:txBody>
          <a:bodyPr/>
          <a:lstStyle/>
          <a:p>
            <a:r>
              <a:rPr lang="en-GB" dirty="0"/>
              <a:t>3. Modélisation de la demande de transport</a:t>
            </a:r>
            <a:endParaRPr lang="LID4096" dirty="0"/>
          </a:p>
        </p:txBody>
      </p:sp>
    </p:spTree>
    <p:extLst>
      <p:ext uri="{BB962C8B-B14F-4D97-AF65-F5344CB8AC3E}">
        <p14:creationId xmlns:p14="http://schemas.microsoft.com/office/powerpoint/2010/main" val="240140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0D6F-CDE5-7C2E-8E93-DF00AEB2BFD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6D1AA3A-A184-3DC3-9125-D28A9DE8F71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47EE184-4048-F655-5087-DBA94E15D274}"/>
              </a:ext>
            </a:extLst>
          </p:cNvPr>
          <p:cNvSpPr txBox="1"/>
          <p:nvPr/>
        </p:nvSpPr>
        <p:spPr>
          <a:xfrm>
            <a:off x="726281" y="1016371"/>
            <a:ext cx="10725152" cy="400988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 Améliorer l'efficacité et l'accessibilité des réseaux de transport</a:t>
            </a:r>
          </a:p>
          <a:p>
            <a:pPr marL="16328" defTabSz="1175644" hangingPunct="1">
              <a:lnSpc>
                <a:spcPct val="200000"/>
              </a:lnSpc>
              <a:spcBef>
                <a:spcPts val="129"/>
              </a:spcBef>
            </a:pPr>
            <a:r>
              <a:rPr lang="en-US" sz="1800" dirty="0">
                <a:solidFill>
                  <a:sysClr val="windowText" lastClr="000000"/>
                </a:solidFill>
                <a:latin typeface="Arial"/>
                <a:cs typeface="Arial"/>
              </a:rPr>
              <a:t>Les modèles de demande de transport permettent d'optimiser la configuration et le fonctionnement des systèmes de transport.</a:t>
            </a:r>
          </a:p>
          <a:p>
            <a:pPr marL="16328" defTabSz="1175644" hangingPunct="1">
              <a:lnSpc>
                <a:spcPct val="100000"/>
              </a:lnSpc>
              <a:spcBef>
                <a:spcPts val="129"/>
              </a:spcBef>
            </a:pPr>
            <a:r>
              <a:rPr lang="en-US" sz="1800" dirty="0">
                <a:solidFill>
                  <a:sysClr val="windowText" lastClr="000000"/>
                </a:solidFill>
                <a:latin typeface="Arial"/>
                <a:cs typeface="Arial"/>
              </a:rPr>
              <a:t>Ils peuvent améliorer l'efficacité :</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Itinéraires des transports publics (en veillant à ce que les bus et les trains desservent les zones à forte demande).</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La synchronisation des feux de circulation (réduction des retards et des embouteillages).</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Réseaux routiers (en identifiant les goulets d'étranglement et en améliorant la connectivité).</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Garantit un accès équitable aux transports pour toutes les communautés, y compris les zones mal desservies et à faibles revenus.</a:t>
            </a:r>
          </a:p>
          <a:p>
            <a:pPr marL="16328" defTabSz="1175644" hangingPunct="1">
              <a:lnSpc>
                <a:spcPct val="200000"/>
              </a:lnSpc>
              <a:spcBef>
                <a:spcPts val="129"/>
              </a:spcBef>
            </a:pPr>
            <a:r>
              <a:rPr lang="en-US" sz="1800" b="1" dirty="0">
                <a:solidFill>
                  <a:sysClr val="windowText" lastClr="000000"/>
                </a:solidFill>
                <a:latin typeface="Arial"/>
                <a:cs typeface="Arial"/>
              </a:rPr>
              <a:t>Exemple : </a:t>
            </a:r>
          </a:p>
          <a:p>
            <a:pPr marL="16328" defTabSz="1175644" hangingPunct="1">
              <a:lnSpc>
                <a:spcPct val="100000"/>
              </a:lnSpc>
              <a:spcBef>
                <a:spcPts val="129"/>
              </a:spcBef>
            </a:pPr>
            <a:r>
              <a:rPr lang="en-US" sz="1800" dirty="0">
                <a:solidFill>
                  <a:sysClr val="windowText" lastClr="000000"/>
                </a:solidFill>
                <a:latin typeface="Arial"/>
                <a:cs typeface="Arial"/>
              </a:rPr>
              <a:t>Une ville peut utiliser la modélisation de la demande de transport pour redessiner les itinéraires de bus, en veillant à ce que les zones à forte demande bénéficient d'un service fréquent, tandis que les itinéraires à faible demande sont ajustés pour éviter les bus vides.</a:t>
            </a:r>
          </a:p>
        </p:txBody>
      </p:sp>
      <p:sp>
        <p:nvSpPr>
          <p:cNvPr id="6" name="Title 5">
            <a:extLst>
              <a:ext uri="{FF2B5EF4-FFF2-40B4-BE49-F238E27FC236}">
                <a16:creationId xmlns:a16="http://schemas.microsoft.com/office/drawing/2014/main" id="{956DAA1F-DCFC-FFA9-7950-7FFC82FB2C04}"/>
              </a:ext>
            </a:extLst>
          </p:cNvPr>
          <p:cNvSpPr>
            <a:spLocks noGrp="1"/>
          </p:cNvSpPr>
          <p:nvPr>
            <p:ph type="title"/>
          </p:nvPr>
        </p:nvSpPr>
        <p:spPr>
          <a:xfrm>
            <a:off x="727199" y="432000"/>
            <a:ext cx="5751977" cy="369332"/>
          </a:xfrm>
        </p:spPr>
        <p:txBody>
          <a:bodyPr/>
          <a:lstStyle/>
          <a:p>
            <a:r>
              <a:rPr lang="en-GB" dirty="0"/>
              <a:t>3. Modélisation de la demande de transport</a:t>
            </a:r>
            <a:endParaRPr lang="LID4096" dirty="0"/>
          </a:p>
        </p:txBody>
      </p:sp>
    </p:spTree>
    <p:extLst>
      <p:ext uri="{BB962C8B-B14F-4D97-AF65-F5344CB8AC3E}">
        <p14:creationId xmlns:p14="http://schemas.microsoft.com/office/powerpoint/2010/main" val="4087596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67127-04E4-5959-8CFB-6A7D19AC1BC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2EA46E4-48FF-6E10-2C0B-9CA21E694D4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49B90E4F-5798-C170-EE0A-3DA346A78F46}"/>
              </a:ext>
            </a:extLst>
          </p:cNvPr>
          <p:cNvSpPr txBox="1"/>
          <p:nvPr/>
        </p:nvSpPr>
        <p:spPr>
          <a:xfrm>
            <a:off x="726281" y="990244"/>
            <a:ext cx="10725152" cy="303013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4. Soutenir les objectifs environnementaux et de développement durable</a:t>
            </a:r>
          </a:p>
          <a:p>
            <a:pPr marL="16328" defTabSz="1175644" hangingPunct="1">
              <a:lnSpc>
                <a:spcPct val="100000"/>
              </a:lnSpc>
              <a:spcBef>
                <a:spcPts val="129"/>
              </a:spcBef>
            </a:pPr>
            <a:r>
              <a:rPr lang="en-US" sz="1600" dirty="0">
                <a:solidFill>
                  <a:sysClr val="windowText" lastClr="000000"/>
                </a:solidFill>
                <a:latin typeface="Arial"/>
                <a:cs typeface="Arial"/>
              </a:rPr>
              <a:t>La modélisation de la demande de transport est essentielle pour concevoir des systèmes de transport respectueux de l'environnement et réduire les émissions de carbone.</a:t>
            </a:r>
          </a:p>
          <a:p>
            <a:pPr marL="16328" defTabSz="1175644" hangingPunct="1">
              <a:lnSpc>
                <a:spcPct val="200000"/>
              </a:lnSpc>
              <a:spcBef>
                <a:spcPts val="129"/>
              </a:spcBef>
            </a:pPr>
            <a:r>
              <a:rPr lang="en-US" sz="1600" dirty="0">
                <a:solidFill>
                  <a:sysClr val="windowText" lastClr="000000"/>
                </a:solidFill>
                <a:latin typeface="Arial"/>
                <a:cs typeface="Arial"/>
              </a:rPr>
              <a:t>Aide les villes à :</a:t>
            </a:r>
          </a:p>
          <a:p>
            <a:pPr marL="631825" indent="-285750" defTabSz="1175644" hangingPunct="1">
              <a:lnSpc>
                <a:spcPct val="100000"/>
              </a:lnSpc>
              <a:spcBef>
                <a:spcPts val="129"/>
              </a:spcBef>
              <a:buFont typeface="+mj-lt"/>
              <a:buAutoNum type="romanUcPeriod"/>
            </a:pPr>
            <a:r>
              <a:rPr lang="en-US" sz="1600" dirty="0">
                <a:solidFill>
                  <a:sysClr val="windowText" lastClr="000000"/>
                </a:solidFill>
                <a:latin typeface="Arial"/>
                <a:cs typeface="Arial"/>
              </a:rPr>
              <a:t>Promouvoir les transports en commun, le vélo et la marche plutôt que l'utilisation de la voiture particulière.</a:t>
            </a:r>
          </a:p>
          <a:p>
            <a:pPr marL="631825" indent="-285750" defTabSz="1175644" hangingPunct="1">
              <a:lnSpc>
                <a:spcPct val="100000"/>
              </a:lnSpc>
              <a:spcBef>
                <a:spcPts val="129"/>
              </a:spcBef>
              <a:buFont typeface="+mj-lt"/>
              <a:buAutoNum type="romanUcPeriod"/>
            </a:pPr>
            <a:r>
              <a:rPr lang="en-US" sz="1600" dirty="0">
                <a:solidFill>
                  <a:sysClr val="windowText" lastClr="000000"/>
                </a:solidFill>
                <a:latin typeface="Arial"/>
                <a:cs typeface="Arial"/>
              </a:rPr>
              <a:t>Réduire les embouteillages, ce qui diminue la consommation de carburant et la pollution atmosphérique.</a:t>
            </a:r>
          </a:p>
          <a:p>
            <a:pPr marL="631825" indent="-285750" defTabSz="1175644" hangingPunct="1">
              <a:lnSpc>
                <a:spcPct val="100000"/>
              </a:lnSpc>
              <a:spcBef>
                <a:spcPts val="129"/>
              </a:spcBef>
              <a:buFont typeface="+mj-lt"/>
              <a:buAutoNum type="romanUcPeriod"/>
            </a:pPr>
            <a:r>
              <a:rPr lang="en-US" sz="1600" dirty="0">
                <a:solidFill>
                  <a:sysClr val="windowText" lastClr="000000"/>
                </a:solidFill>
                <a:latin typeface="Arial"/>
                <a:cs typeface="Arial"/>
              </a:rPr>
              <a:t>Planifier les infrastructures pour les véhicules électriques, telles que les stations de recharge.</a:t>
            </a:r>
          </a:p>
          <a:p>
            <a:pPr marL="16328" defTabSz="1175644" hangingPunct="1">
              <a:lnSpc>
                <a:spcPct val="100000"/>
              </a:lnSpc>
              <a:spcBef>
                <a:spcPts val="129"/>
              </a:spcBef>
            </a:pPr>
            <a:endParaRPr lang="en-US" sz="700" b="1"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Exemple : </a:t>
            </a:r>
            <a:r>
              <a:rPr lang="en-US" sz="1600" dirty="0">
                <a:solidFill>
                  <a:sysClr val="windowText" lastClr="000000"/>
                </a:solidFill>
                <a:latin typeface="Arial"/>
                <a:cs typeface="Arial"/>
              </a:rPr>
              <a:t>un gouvernement peut utiliser la modélisation de la demande de transport pour estimer le nombre de personnes qui passeront à l'autobus ou au vélo si des restrictions sont imposées aux voitures dans les centres-villes, ce qui contribuera à atteindre les objectifs climatiques.</a:t>
            </a:r>
          </a:p>
        </p:txBody>
      </p:sp>
      <p:sp>
        <p:nvSpPr>
          <p:cNvPr id="9" name="object 3">
            <a:extLst>
              <a:ext uri="{FF2B5EF4-FFF2-40B4-BE49-F238E27FC236}">
                <a16:creationId xmlns:a16="http://schemas.microsoft.com/office/drawing/2014/main" id="{88813580-7821-7393-9B02-F7717403F7E4}"/>
              </a:ext>
            </a:extLst>
          </p:cNvPr>
          <p:cNvSpPr txBox="1"/>
          <p:nvPr/>
        </p:nvSpPr>
        <p:spPr>
          <a:xfrm>
            <a:off x="726281" y="4396153"/>
            <a:ext cx="10725152" cy="179133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Pourquoi la modélisation de la demande de transport est-elle importante ?</a:t>
            </a:r>
          </a:p>
          <a:p>
            <a:pPr marL="16328" lvl="1" defTabSz="1175644" hangingPunct="1">
              <a:lnSpc>
                <a:spcPct val="100000"/>
              </a:lnSpc>
              <a:spcBef>
                <a:spcPts val="129"/>
              </a:spcBef>
            </a:pPr>
            <a:r>
              <a:rPr lang="en-US" sz="1600" dirty="0">
                <a:solidFill>
                  <a:sysClr val="windowText" lastClr="000000"/>
                </a:solidFill>
                <a:latin typeface="Arial"/>
                <a:cs typeface="Arial"/>
              </a:rPr>
              <a:t>✅ Elle aide les villes à planifier l'avenir en prédisant les habitudes de déplacement.</a:t>
            </a:r>
          </a:p>
          <a:p>
            <a:pPr marL="16328" lvl="1" defTabSz="1175644" hangingPunct="1">
              <a:lnSpc>
                <a:spcPct val="100000"/>
              </a:lnSpc>
              <a:spcBef>
                <a:spcPts val="129"/>
              </a:spcBef>
            </a:pPr>
            <a:r>
              <a:rPr lang="en-US" sz="1600" dirty="0">
                <a:solidFill>
                  <a:sysClr val="windowText" lastClr="000000"/>
                </a:solidFill>
                <a:latin typeface="Arial"/>
                <a:cs typeface="Arial"/>
              </a:rPr>
              <a:t>✅ Elle permet d'économiser de l'argent et des ressources en testant les politiques de transport avant leur mise en œuvre.</a:t>
            </a:r>
          </a:p>
          <a:p>
            <a:pPr marL="16328" lvl="1" defTabSz="1175644" hangingPunct="1">
              <a:lnSpc>
                <a:spcPct val="100000"/>
              </a:lnSpc>
              <a:spcBef>
                <a:spcPts val="129"/>
              </a:spcBef>
            </a:pPr>
            <a:r>
              <a:rPr lang="en-US" sz="1600" dirty="0">
                <a:solidFill>
                  <a:sysClr val="windowText" lastClr="000000"/>
                </a:solidFill>
                <a:latin typeface="Arial"/>
                <a:cs typeface="Arial"/>
              </a:rPr>
              <a:t>✅ Elle réduit les embouteillages et améliore l'accessibilité pour tous les navetteurs.</a:t>
            </a:r>
          </a:p>
          <a:p>
            <a:pPr marL="627063" lvl="1" indent="-384175" defTabSz="1175644" hangingPunct="1">
              <a:lnSpc>
                <a:spcPct val="100000"/>
              </a:lnSpc>
              <a:spcBef>
                <a:spcPts val="129"/>
              </a:spcBef>
            </a:pPr>
            <a:r>
              <a:rPr lang="en-US" sz="1600" dirty="0">
                <a:solidFill>
                  <a:sysClr val="windowText" lastClr="000000"/>
                </a:solidFill>
                <a:latin typeface="Arial"/>
                <a:cs typeface="Arial"/>
              </a:rPr>
              <a:t>✅ Elle favorise la durabilité et réduit l'impact environnemental en encourageant des modes de transport plus écologiques.</a:t>
            </a:r>
          </a:p>
        </p:txBody>
      </p:sp>
      <p:sp>
        <p:nvSpPr>
          <p:cNvPr id="6" name="Title 5">
            <a:extLst>
              <a:ext uri="{FF2B5EF4-FFF2-40B4-BE49-F238E27FC236}">
                <a16:creationId xmlns:a16="http://schemas.microsoft.com/office/drawing/2014/main" id="{E048665A-D708-7987-2690-339DC6C57CA1}"/>
              </a:ext>
            </a:extLst>
          </p:cNvPr>
          <p:cNvSpPr>
            <a:spLocks noGrp="1"/>
          </p:cNvSpPr>
          <p:nvPr>
            <p:ph type="title"/>
          </p:nvPr>
        </p:nvSpPr>
        <p:spPr>
          <a:xfrm>
            <a:off x="727200" y="432000"/>
            <a:ext cx="5699726" cy="369332"/>
          </a:xfrm>
        </p:spPr>
        <p:txBody>
          <a:bodyPr/>
          <a:lstStyle/>
          <a:p>
            <a:r>
              <a:rPr lang="en-GB" dirty="0"/>
              <a:t>3. Modélisation de la demande de transport</a:t>
            </a:r>
            <a:endParaRPr lang="LID4096" dirty="0"/>
          </a:p>
        </p:txBody>
      </p:sp>
    </p:spTree>
    <p:extLst>
      <p:ext uri="{BB962C8B-B14F-4D97-AF65-F5344CB8AC3E}">
        <p14:creationId xmlns:p14="http://schemas.microsoft.com/office/powerpoint/2010/main" val="2240981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E6D9-1780-7AB0-51D0-9B6A180D3A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E8BFFBE-E2AC-152A-5119-39D368F8DD5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3.2 </a:t>
            </a:r>
            <a:r>
              <a:rPr lang="en-GB" sz="1800" b="1" dirty="0">
                <a:solidFill>
                  <a:sysClr val="windowText" lastClr="000000"/>
                </a:solidFill>
                <a:latin typeface="Arial"/>
                <a:cs typeface="Arial"/>
              </a:rPr>
              <a:t>Où est-il utilisé ?</a:t>
            </a:r>
          </a:p>
        </p:txBody>
      </p:sp>
      <p:sp>
        <p:nvSpPr>
          <p:cNvPr id="5" name="object 3">
            <a:extLst>
              <a:ext uri="{FF2B5EF4-FFF2-40B4-BE49-F238E27FC236}">
                <a16:creationId xmlns:a16="http://schemas.microsoft.com/office/drawing/2014/main" id="{BFDEA13B-8B04-426B-0418-0637C578D020}"/>
              </a:ext>
            </a:extLst>
          </p:cNvPr>
          <p:cNvSpPr txBox="1"/>
          <p:nvPr/>
        </p:nvSpPr>
        <p:spPr>
          <a:xfrm>
            <a:off x="733424" y="1514807"/>
            <a:ext cx="10725152" cy="151946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La modélisation de la demande de transport est largement utilisée dans de nombreux domaines de la planification des transports, car elle permet de prévoir comment les gens se déplaceront dans différentes conditions futures. </a:t>
            </a:r>
          </a:p>
          <a:p>
            <a:pPr marL="16328" defTabSz="1175644" hangingPunct="1">
              <a:lnSpc>
                <a:spcPct val="100000"/>
              </a:lnSpc>
              <a:spcBef>
                <a:spcPts val="129"/>
              </a:spcBef>
            </a:pPr>
            <a:endParaRPr lang="en-GB" sz="1600" dirty="0">
              <a:solidFill>
                <a:sysClr val="windowText" lastClr="000000"/>
              </a:solidFill>
              <a:latin typeface="Arial"/>
              <a:cs typeface="Arial"/>
            </a:endParaRPr>
          </a:p>
          <a:p>
            <a:pPr marL="16328" defTabSz="1175644" hangingPunct="1">
              <a:lnSpc>
                <a:spcPct val="100000"/>
              </a:lnSpc>
              <a:spcBef>
                <a:spcPts val="129"/>
              </a:spcBef>
            </a:pPr>
            <a:r>
              <a:rPr lang="en-GB" sz="1600" dirty="0">
                <a:solidFill>
                  <a:sysClr val="windowText" lastClr="000000"/>
                </a:solidFill>
                <a:latin typeface="Arial"/>
                <a:cs typeface="Arial"/>
              </a:rPr>
              <a:t>Les planificateurs utilisent ces modèles pour concevoir de meilleurs systèmes, améliorer la mobilité et évaluer l'impact des nouveaux projets ou politiques avant leur mise en œuvre. La modélisation de la demande de transport est donc un outil essentiel pour créer des réseaux de transport efficaces, sûrs et durables.</a:t>
            </a:r>
            <a:endParaRPr lang="en-US" sz="1600"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C1063E58-3638-E720-30FC-392C05F59576}"/>
              </a:ext>
            </a:extLst>
          </p:cNvPr>
          <p:cNvSpPr txBox="1"/>
          <p:nvPr/>
        </p:nvSpPr>
        <p:spPr>
          <a:xfrm>
            <a:off x="727200" y="3902547"/>
            <a:ext cx="10725152" cy="2037555"/>
          </a:xfrm>
          <a:prstGeom prst="rect">
            <a:avLst/>
          </a:prstGeom>
        </p:spPr>
        <p:txBody>
          <a:bodyPr vert="horz" wrap="square" lIns="0" tIns="16329" rIns="0" bIns="0" rtlCol="0">
            <a:spAutoFit/>
          </a:bodyPr>
          <a:lstStyle/>
          <a:p>
            <a:pPr marL="538163" indent="-34290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Planification urbaine </a:t>
            </a:r>
            <a:r>
              <a:rPr lang="en-GB" sz="1600" dirty="0">
                <a:solidFill>
                  <a:sysClr val="windowText" lastClr="000000"/>
                </a:solidFill>
                <a:latin typeface="Arial"/>
                <a:cs typeface="Arial"/>
              </a:rPr>
              <a:t>: conception des villes, des modes d'utilisation des sols et des zones de croissance future.</a:t>
            </a:r>
          </a:p>
          <a:p>
            <a:pPr marL="538163" indent="-34290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Planification des transports publics </a:t>
            </a:r>
            <a:r>
              <a:rPr lang="en-GB" sz="1600" dirty="0">
                <a:solidFill>
                  <a:sysClr val="windowText" lastClr="000000"/>
                </a:solidFill>
                <a:latin typeface="Arial"/>
                <a:cs typeface="Arial"/>
              </a:rPr>
              <a:t>– amélioration des itinéraires et de la fréquence des services de bus, de train et de métro.</a:t>
            </a:r>
          </a:p>
          <a:p>
            <a:pPr marL="538163" indent="-34290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Conception des infrastructures </a:t>
            </a:r>
            <a:r>
              <a:rPr lang="en-GB" sz="1600" dirty="0">
                <a:solidFill>
                  <a:sysClr val="windowText" lastClr="000000"/>
                </a:solidFill>
                <a:latin typeface="Arial"/>
                <a:cs typeface="Arial"/>
              </a:rPr>
              <a:t>– planification de nouvelles routes, ponts, intersections et pôles de transport.</a:t>
            </a:r>
          </a:p>
          <a:p>
            <a:pPr marL="538163" indent="-34290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Gestion du trafic </a:t>
            </a:r>
            <a:r>
              <a:rPr lang="en-GB" sz="1600" dirty="0">
                <a:solidFill>
                  <a:sysClr val="windowText" lastClr="000000"/>
                </a:solidFill>
                <a:latin typeface="Arial"/>
                <a:cs typeface="Arial"/>
              </a:rPr>
              <a:t>– optimisation des feux de signalisation, gestion des embouteillages et amélioration de la sécurité.</a:t>
            </a:r>
          </a:p>
          <a:p>
            <a:pPr marL="538163" indent="-34290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Test de scénarios </a:t>
            </a:r>
            <a:r>
              <a:rPr lang="en-GB" sz="1600" dirty="0">
                <a:solidFill>
                  <a:sysClr val="windowText" lastClr="000000"/>
                </a:solidFill>
                <a:latin typeface="Arial"/>
                <a:cs typeface="Arial"/>
              </a:rPr>
              <a:t>– évaluation des politiques futures, de la croissance démographique, des nouvelles technologies ou des mesures environnementales.</a:t>
            </a:r>
            <a:endParaRPr lang="en-US" sz="1600" dirty="0">
              <a:solidFill>
                <a:sysClr val="windowText" lastClr="000000"/>
              </a:solidFill>
              <a:latin typeface="Arial"/>
              <a:cs typeface="Arial"/>
            </a:endParaRPr>
          </a:p>
        </p:txBody>
      </p:sp>
      <p:sp>
        <p:nvSpPr>
          <p:cNvPr id="8" name="Title 7">
            <a:extLst>
              <a:ext uri="{FF2B5EF4-FFF2-40B4-BE49-F238E27FC236}">
                <a16:creationId xmlns:a16="http://schemas.microsoft.com/office/drawing/2014/main" id="{C7FF6FDD-6B5C-E432-F829-9C3A5ECD97D6}"/>
              </a:ext>
            </a:extLst>
          </p:cNvPr>
          <p:cNvSpPr>
            <a:spLocks noGrp="1"/>
          </p:cNvSpPr>
          <p:nvPr>
            <p:ph type="title"/>
          </p:nvPr>
        </p:nvSpPr>
        <p:spPr>
          <a:xfrm>
            <a:off x="727199" y="432000"/>
            <a:ext cx="5664891" cy="369332"/>
          </a:xfrm>
        </p:spPr>
        <p:txBody>
          <a:bodyPr/>
          <a:lstStyle/>
          <a:p>
            <a:r>
              <a:rPr lang="en-GB" dirty="0"/>
              <a:t>3. Modélisation de la demande de transport</a:t>
            </a:r>
            <a:endParaRPr lang="LID4096" dirty="0"/>
          </a:p>
        </p:txBody>
      </p:sp>
      <p:sp>
        <p:nvSpPr>
          <p:cNvPr id="2" name="object 3">
            <a:extLst>
              <a:ext uri="{FF2B5EF4-FFF2-40B4-BE49-F238E27FC236}">
                <a16:creationId xmlns:a16="http://schemas.microsoft.com/office/drawing/2014/main" id="{A36D8F55-59F3-CD0C-2D5F-50F525362B2D}"/>
              </a:ext>
            </a:extLst>
          </p:cNvPr>
          <p:cNvSpPr txBox="1"/>
          <p:nvPr/>
        </p:nvSpPr>
        <p:spPr>
          <a:xfrm>
            <a:off x="727200" y="3415177"/>
            <a:ext cx="10725152" cy="27809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700" b="1" dirty="0">
                <a:solidFill>
                  <a:sysClr val="windowText" lastClr="000000"/>
                </a:solidFill>
                <a:latin typeface="Arial"/>
                <a:cs typeface="Arial"/>
              </a:rPr>
              <a:t>Principaux domaines d'application :</a:t>
            </a:r>
            <a:endParaRPr lang="en-GB" sz="1700" b="1" dirty="0">
              <a:solidFill>
                <a:sysClr val="windowText" lastClr="000000"/>
              </a:solidFill>
              <a:latin typeface="Arial"/>
              <a:cs typeface="Arial"/>
            </a:endParaRPr>
          </a:p>
        </p:txBody>
      </p:sp>
    </p:spTree>
    <p:extLst>
      <p:ext uri="{BB962C8B-B14F-4D97-AF65-F5344CB8AC3E}">
        <p14:creationId xmlns:p14="http://schemas.microsoft.com/office/powerpoint/2010/main" val="22136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D99B8-33CC-E3E8-125F-66CD6FB0B4E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D7BB37-88CB-9CD1-B6BC-902E85FB0FB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Principes de </a:t>
            </a:r>
            <a:r>
              <a:rPr kumimoji="0" lang="en-GB" sz="3200" b="1" i="0" u="none" strike="noStrike" kern="0" cap="none" spc="0" normalizeH="0" baseline="0" noProof="0" dirty="0" err="1">
                <a:ln>
                  <a:noFill/>
                </a:ln>
                <a:solidFill>
                  <a:prstClr val="white"/>
                </a:solidFill>
                <a:effectLst/>
                <a:uLnTx/>
                <a:uFillTx/>
                <a:latin typeface="Calibri"/>
                <a:ea typeface="+mn-ea"/>
                <a:cs typeface="+mn-cs"/>
                <a:sym typeface="Helvetica Neue"/>
              </a:rPr>
              <a:t>modélisation</a:t>
            </a: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de la demande de transport</a:t>
            </a:r>
          </a:p>
        </p:txBody>
      </p:sp>
    </p:spTree>
    <p:extLst>
      <p:ext uri="{BB962C8B-B14F-4D97-AF65-F5344CB8AC3E}">
        <p14:creationId xmlns:p14="http://schemas.microsoft.com/office/powerpoint/2010/main" val="2015637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EF1A5-7EB6-8F7B-4E18-ABCEA6FFB26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8833596-59FC-9BE6-6396-2A70B73720A6}"/>
              </a:ext>
            </a:extLst>
          </p:cNvPr>
          <p:cNvSpPr txBox="1"/>
          <p:nvPr/>
        </p:nvSpPr>
        <p:spPr>
          <a:xfrm>
            <a:off x="733424" y="86832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4.1 Principes de modélisation de la demande de transport</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10F936D2-428A-F6D8-217F-ECE75D5DACDA}"/>
              </a:ext>
            </a:extLst>
          </p:cNvPr>
          <p:cNvSpPr txBox="1"/>
          <p:nvPr/>
        </p:nvSpPr>
        <p:spPr>
          <a:xfrm>
            <a:off x="733424" y="1236125"/>
            <a:ext cx="10725152" cy="7551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La modélisation de la demande de transport repose sur des principes fondamentaux qui guident la manière dont nous prévoyons et analysons les habitudes de déplacement. Ces principes garantissent que les modèles fournissent des prévisions réalistes, fiables et utiles pour la planification des transports et l'élaboration des politiques.</a:t>
            </a:r>
          </a:p>
        </p:txBody>
      </p:sp>
      <p:sp>
        <p:nvSpPr>
          <p:cNvPr id="10" name="Title 9">
            <a:extLst>
              <a:ext uri="{FF2B5EF4-FFF2-40B4-BE49-F238E27FC236}">
                <a16:creationId xmlns:a16="http://schemas.microsoft.com/office/drawing/2014/main" id="{3CC289E2-E94F-3050-7580-96AFE79928EE}"/>
              </a:ext>
            </a:extLst>
          </p:cNvPr>
          <p:cNvSpPr>
            <a:spLocks noGrp="1"/>
          </p:cNvSpPr>
          <p:nvPr>
            <p:ph type="title"/>
          </p:nvPr>
        </p:nvSpPr>
        <p:spPr>
          <a:xfrm>
            <a:off x="727200" y="432000"/>
            <a:ext cx="7223726" cy="369332"/>
          </a:xfrm>
        </p:spPr>
        <p:txBody>
          <a:bodyPr/>
          <a:lstStyle/>
          <a:p>
            <a:r>
              <a:rPr lang="en-GB" dirty="0"/>
              <a:t>4. Principes de </a:t>
            </a:r>
            <a:r>
              <a:rPr lang="en-GB" dirty="0" err="1"/>
              <a:t>modélisation</a:t>
            </a:r>
            <a:r>
              <a:rPr lang="en-GB" dirty="0"/>
              <a:t> de la demande de transport</a:t>
            </a:r>
            <a:endParaRPr lang="LID4096" dirty="0"/>
          </a:p>
        </p:txBody>
      </p:sp>
      <p:sp>
        <p:nvSpPr>
          <p:cNvPr id="2" name="object 3">
            <a:extLst>
              <a:ext uri="{FF2B5EF4-FFF2-40B4-BE49-F238E27FC236}">
                <a16:creationId xmlns:a16="http://schemas.microsoft.com/office/drawing/2014/main" id="{F9D57624-F788-7FC2-95AB-186F45D5A053}"/>
              </a:ext>
            </a:extLst>
          </p:cNvPr>
          <p:cNvSpPr txBox="1"/>
          <p:nvPr/>
        </p:nvSpPr>
        <p:spPr>
          <a:xfrm>
            <a:off x="727200" y="2058185"/>
            <a:ext cx="10725152" cy="41073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500" b="1" dirty="0">
                <a:solidFill>
                  <a:sysClr val="windowText" lastClr="000000"/>
                </a:solidFill>
                <a:latin typeface="Arial"/>
                <a:cs typeface="Arial"/>
              </a:rPr>
              <a:t>1. La relation entre l'offre et la demande</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La demande de transport est influencée par la disponibilité, le coût et la qualité des options de transport.</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Les changements dans l'offre (par exemple, nouvelles routes, augmentation du nombre de bus) ont une incidence sur la fréquence et les modes de déplacement des personnes.</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La congestion, le temps de trajet et l'accessibilité ont une incidence sur la demande.</a:t>
            </a:r>
          </a:p>
          <a:p>
            <a:pPr marL="16328" defTabSz="1175644" hangingPunct="1">
              <a:lnSpc>
                <a:spcPct val="100000"/>
              </a:lnSpc>
              <a:spcBef>
                <a:spcPts val="129"/>
              </a:spcBef>
            </a:pPr>
            <a:endParaRPr lang="en-GB" sz="1500" dirty="0">
              <a:solidFill>
                <a:sysClr val="windowText" lastClr="000000"/>
              </a:solidFill>
              <a:latin typeface="Arial"/>
              <a:cs typeface="Arial"/>
            </a:endParaRPr>
          </a:p>
          <a:p>
            <a:pPr marL="16328" defTabSz="1175644" hangingPunct="1">
              <a:lnSpc>
                <a:spcPct val="100000"/>
              </a:lnSpc>
              <a:spcBef>
                <a:spcPts val="129"/>
              </a:spcBef>
            </a:pPr>
            <a:r>
              <a:rPr lang="en-GB" sz="1500" b="1" dirty="0">
                <a:solidFill>
                  <a:sysClr val="windowText" lastClr="000000"/>
                </a:solidFill>
                <a:latin typeface="Arial"/>
                <a:cs typeface="Arial"/>
              </a:rPr>
              <a:t>2. Principes </a:t>
            </a:r>
            <a:r>
              <a:rPr lang="en-GB" sz="1500" b="1" dirty="0" err="1">
                <a:solidFill>
                  <a:sysClr val="windowText" lastClr="000000"/>
                </a:solidFill>
                <a:latin typeface="Arial"/>
                <a:cs typeface="Arial"/>
              </a:rPr>
              <a:t>comportementaux</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Les déplacements sont une demande dérivée : les gens se déplacent pour mener à bien des activités, et non pour le plaisir de se déplacer.</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Les choix individuels reflètent des facteurs tels que le temps, le coût, le confort et l'objectif.</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Les modèles tentent de représenter la manière dont les gens prennent ces décisions en matière de déplacement.</a:t>
            </a:r>
          </a:p>
          <a:p>
            <a:pPr marL="16328" defTabSz="1175644" hangingPunct="1">
              <a:lnSpc>
                <a:spcPct val="100000"/>
              </a:lnSpc>
              <a:spcBef>
                <a:spcPts val="129"/>
              </a:spcBef>
            </a:pPr>
            <a:endParaRPr lang="en-GB" sz="1500" dirty="0">
              <a:solidFill>
                <a:sysClr val="windowText" lastClr="000000"/>
              </a:solidFill>
              <a:latin typeface="Arial"/>
              <a:cs typeface="Arial"/>
            </a:endParaRPr>
          </a:p>
          <a:p>
            <a:pPr marL="16328" defTabSz="1175644" hangingPunct="1">
              <a:lnSpc>
                <a:spcPct val="100000"/>
              </a:lnSpc>
              <a:spcBef>
                <a:spcPts val="129"/>
              </a:spcBef>
            </a:pPr>
            <a:r>
              <a:rPr lang="en-GB" sz="1500" b="1" dirty="0">
                <a:solidFill>
                  <a:sysClr val="windowText" lastClr="000000"/>
                </a:solidFill>
                <a:latin typeface="Arial"/>
                <a:cs typeface="Arial"/>
              </a:rPr>
              <a:t>3. Réflexion prédictive et basée sur des scénarios</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Les modèles prévoient les déplacements futurs selon différents scénarios (par exemple, augmentation de la population, nouvelle ligne de transport en commun).</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Ils testent des conditions hypothétiques afin d'orienter les décisions en matière de planification et d'investissement.</a:t>
            </a:r>
          </a:p>
          <a:p>
            <a:pPr marL="536575" indent="-285750" defTabSz="1175644" hangingPunct="1">
              <a:lnSpc>
                <a:spcPct val="100000"/>
              </a:lnSpc>
              <a:spcBef>
                <a:spcPts val="129"/>
              </a:spcBef>
              <a:buFont typeface="Wingdings" panose="05000000000000000000" pitchFamily="2" charset="2"/>
              <a:buChar char="v"/>
            </a:pPr>
            <a:r>
              <a:rPr lang="en-GB" sz="1500" dirty="0">
                <a:solidFill>
                  <a:sysClr val="windowText" lastClr="000000"/>
                </a:solidFill>
                <a:latin typeface="Arial"/>
                <a:cs typeface="Arial"/>
              </a:rPr>
              <a:t>Cela permet d'identifier les problèmes potentiels avant qu'ils ne surviennent.</a:t>
            </a:r>
            <a:endParaRPr lang="en-US" sz="1500" dirty="0">
              <a:solidFill>
                <a:sysClr val="windowText" lastClr="000000"/>
              </a:solidFill>
              <a:latin typeface="Arial"/>
              <a:cs typeface="Arial"/>
            </a:endParaRPr>
          </a:p>
        </p:txBody>
      </p:sp>
    </p:spTree>
    <p:extLst>
      <p:ext uri="{BB962C8B-B14F-4D97-AF65-F5344CB8AC3E}">
        <p14:creationId xmlns:p14="http://schemas.microsoft.com/office/powerpoint/2010/main" val="1391532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AF283-5357-FF13-08C4-6BFF8D141BA3}"/>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0D233765-DCC1-6EDF-6C9E-59E4D5285D5F}"/>
              </a:ext>
            </a:extLst>
          </p:cNvPr>
          <p:cNvSpPr txBox="1"/>
          <p:nvPr/>
        </p:nvSpPr>
        <p:spPr>
          <a:xfrm>
            <a:off x="727200" y="885738"/>
            <a:ext cx="10731376" cy="539231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4. Approche fondée sur les données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Des données fiables (enquêtes, comptages, GPS, données de cartes à puce) constituent la base de modèles précis.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modèles sont calibrés et validés à l'aide de données réelles.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De meilleures données permettent d'obtenir des prévisions plus fiables.</a:t>
            </a:r>
          </a:p>
          <a:p>
            <a:pPr marL="16328" defTabSz="1175644" hangingPunct="1">
              <a:lnSpc>
                <a:spcPct val="100000"/>
              </a:lnSpc>
              <a:spcBef>
                <a:spcPts val="129"/>
              </a:spcBef>
            </a:pPr>
            <a:endParaRPr lang="en-GB" sz="1600" dirty="0">
              <a:solidFill>
                <a:sysClr val="windowText" lastClr="000000"/>
              </a:solidFill>
              <a:latin typeface="Arial"/>
              <a:cs typeface="Arial"/>
            </a:endParaRPr>
          </a:p>
          <a:p>
            <a:pPr marL="16328" defTabSz="1175644" hangingPunct="1">
              <a:lnSpc>
                <a:spcPct val="100000"/>
              </a:lnSpc>
              <a:spcBef>
                <a:spcPts val="129"/>
              </a:spcBef>
            </a:pPr>
            <a:r>
              <a:rPr lang="en-GB" sz="1600" b="1" dirty="0">
                <a:solidFill>
                  <a:sysClr val="windowText" lastClr="000000"/>
                </a:solidFill>
                <a:latin typeface="Arial"/>
                <a:cs typeface="Arial"/>
              </a:rPr>
              <a:t>5. Cohérence spatiale et temporelle</a:t>
            </a:r>
          </a:p>
          <a:p>
            <a:pPr marL="536575" indent="-285750" defTabSz="1175644" hangingPunct="1">
              <a:lnSpc>
                <a:spcPct val="100000"/>
              </a:lnSpc>
              <a:spcBef>
                <a:spcPts val="129"/>
              </a:spcBef>
              <a:buFont typeface="Wingdings" panose="05000000000000000000" pitchFamily="2" charset="2"/>
              <a:buChar char="v"/>
            </a:pPr>
            <a:r>
              <a:rPr lang="en-GB" sz="1600" dirty="0" err="1">
                <a:solidFill>
                  <a:sysClr val="windowText" lastClr="000000"/>
                </a:solidFill>
                <a:latin typeface="Arial"/>
                <a:cs typeface="Arial"/>
              </a:rPr>
              <a:t>Les comportements</a:t>
            </a:r>
            <a:r>
              <a:rPr lang="en-GB" sz="1600" dirty="0">
                <a:solidFill>
                  <a:sysClr val="windowText" lastClr="000000"/>
                </a:solidFill>
                <a:latin typeface="Arial"/>
                <a:cs typeface="Arial"/>
              </a:rPr>
              <a:t> de déplacement varient en fonction de l'heure de la journée, du lieu et du motif du déplacement.</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modèles doivent tenir compte de ces schémas afin de refléter le fonctionnement réel des villes.</a:t>
            </a:r>
          </a:p>
          <a:p>
            <a:pPr marL="16328" defTabSz="1175644" hangingPunct="1">
              <a:lnSpc>
                <a:spcPct val="100000"/>
              </a:lnSpc>
              <a:spcBef>
                <a:spcPts val="129"/>
              </a:spcBef>
            </a:pPr>
            <a:endParaRPr lang="en-GB" sz="1600" dirty="0">
              <a:solidFill>
                <a:sysClr val="windowText" lastClr="000000"/>
              </a:solidFill>
              <a:latin typeface="Arial"/>
              <a:cs typeface="Arial"/>
            </a:endParaRPr>
          </a:p>
          <a:p>
            <a:pPr marL="16328" defTabSz="1175644" hangingPunct="1">
              <a:lnSpc>
                <a:spcPct val="100000"/>
              </a:lnSpc>
              <a:spcBef>
                <a:spcPts val="129"/>
              </a:spcBef>
            </a:pPr>
            <a:r>
              <a:rPr lang="en-GB" sz="1600" b="1" dirty="0">
                <a:solidFill>
                  <a:sysClr val="windowText" lastClr="000000"/>
                </a:solidFill>
                <a:latin typeface="Arial"/>
                <a:cs typeface="Arial"/>
              </a:rPr>
              <a:t>6. Interaction entre les systèmes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L'utilisation des sols, les réseaux de transport et la croissance démographique interagissent en permanence.</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modèles prennent en compte la manière dont les changements dans un système affectent les schémas de déplacement dans un autre.</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Exemple : de nouveaux logements augmentent la demande ; de nouvelles lignes de bus améliorent l'accessibilité.</a:t>
            </a:r>
          </a:p>
          <a:p>
            <a:pPr marL="16328" defTabSz="1175644" hangingPunct="1">
              <a:lnSpc>
                <a:spcPct val="100000"/>
              </a:lnSpc>
              <a:spcBef>
                <a:spcPts val="129"/>
              </a:spcBef>
            </a:pPr>
            <a:endParaRPr lang="en-GB" sz="1600" dirty="0">
              <a:solidFill>
                <a:sysClr val="windowText" lastClr="000000"/>
              </a:solidFill>
              <a:latin typeface="Arial"/>
              <a:cs typeface="Arial"/>
            </a:endParaRPr>
          </a:p>
          <a:p>
            <a:pPr marL="16328" defTabSz="1175644" hangingPunct="1">
              <a:lnSpc>
                <a:spcPct val="100000"/>
              </a:lnSpc>
              <a:spcBef>
                <a:spcPts val="129"/>
              </a:spcBef>
            </a:pPr>
            <a:r>
              <a:rPr lang="en-GB" sz="1600" b="1" dirty="0">
                <a:solidFill>
                  <a:sysClr val="windowText" lastClr="000000"/>
                </a:solidFill>
                <a:latin typeface="Arial"/>
                <a:cs typeface="Arial"/>
              </a:rPr>
              <a:t>7. Transparence et interprétabilité</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hypothèses, les données et les calculs du modèle doivent être clairs.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décideurs doivent comprendre les résultats pour les utiliser efficacement.</a:t>
            </a:r>
            <a:endParaRPr lang="en-US" sz="16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234B291C-E4B5-1C1B-9DFD-9825F6E24373}"/>
              </a:ext>
            </a:extLst>
          </p:cNvPr>
          <p:cNvSpPr>
            <a:spLocks noGrp="1"/>
          </p:cNvSpPr>
          <p:nvPr>
            <p:ph type="title"/>
          </p:nvPr>
        </p:nvSpPr>
        <p:spPr>
          <a:xfrm>
            <a:off x="727199" y="432000"/>
            <a:ext cx="7215017" cy="369332"/>
          </a:xfrm>
        </p:spPr>
        <p:txBody>
          <a:bodyPr/>
          <a:lstStyle/>
          <a:p>
            <a:r>
              <a:rPr lang="en-GB" dirty="0"/>
              <a:t>4. Principes de </a:t>
            </a:r>
            <a:r>
              <a:rPr lang="en-GB" dirty="0" err="1"/>
              <a:t>modélisation</a:t>
            </a:r>
            <a:r>
              <a:rPr lang="en-GB" dirty="0"/>
              <a:t> de la demande de transport</a:t>
            </a:r>
            <a:endParaRPr lang="LID4096" dirty="0"/>
          </a:p>
        </p:txBody>
      </p:sp>
    </p:spTree>
    <p:extLst>
      <p:ext uri="{BB962C8B-B14F-4D97-AF65-F5344CB8AC3E}">
        <p14:creationId xmlns:p14="http://schemas.microsoft.com/office/powerpoint/2010/main" val="1356381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CE74-ACC3-25E5-6C9B-166C45221CF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7E52CDA-39B4-DCB1-2A5A-A3B7A24197EE}"/>
              </a:ext>
            </a:extLst>
          </p:cNvPr>
          <p:cNvSpPr txBox="1"/>
          <p:nvPr/>
        </p:nvSpPr>
        <p:spPr>
          <a:xfrm>
            <a:off x="733424" y="903158"/>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4.2 Relation entre l'offre et la demande </a:t>
            </a:r>
          </a:p>
        </p:txBody>
      </p:sp>
      <p:sp>
        <p:nvSpPr>
          <p:cNvPr id="5" name="object 3">
            <a:extLst>
              <a:ext uri="{FF2B5EF4-FFF2-40B4-BE49-F238E27FC236}">
                <a16:creationId xmlns:a16="http://schemas.microsoft.com/office/drawing/2014/main" id="{5034DDB7-9BD4-89C2-B0DC-16FFF1A2ADE2}"/>
              </a:ext>
            </a:extLst>
          </p:cNvPr>
          <p:cNvSpPr txBox="1"/>
          <p:nvPr/>
        </p:nvSpPr>
        <p:spPr>
          <a:xfrm>
            <a:off x="733424" y="1514807"/>
            <a:ext cx="10725152" cy="4592100"/>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700" dirty="0">
                <a:solidFill>
                  <a:sysClr val="windowText" lastClr="000000"/>
                </a:solidFill>
                <a:latin typeface="Arial"/>
                <a:cs typeface="Arial"/>
              </a:rPr>
              <a:t>✅ Pour fonctionner efficacement, le système de transport doit répondre à la demande en matière de déplacements.</a:t>
            </a:r>
          </a:p>
          <a:p>
            <a:pPr marL="16328" lvl="1" defTabSz="1175644" hangingPunct="1">
              <a:lnSpc>
                <a:spcPct val="100000"/>
              </a:lnSpc>
              <a:spcBef>
                <a:spcPts val="129"/>
              </a:spcBef>
            </a:pPr>
            <a:r>
              <a:rPr lang="en-US" sz="1700" dirty="0">
                <a:solidFill>
                  <a:sysClr val="windowText" lastClr="000000"/>
                </a:solidFill>
                <a:latin typeface="Arial"/>
                <a:cs typeface="Arial"/>
              </a:rPr>
              <a:t>✅ Si la demande dépasse l'offre, les routes et les réseaux de transport en commun deviennent congestionnés.</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Si l'offre dépasse la demande, les ressources (financement, infrastructures) peuvent être gaspillées sur des routes ou des services de transport en commun sous-utilisés.</a:t>
            </a:r>
          </a:p>
          <a:p>
            <a:pPr marL="16328" defTabSz="1175644" hangingPunct="1">
              <a:lnSpc>
                <a:spcPct val="100000"/>
              </a:lnSpc>
              <a:spcBef>
                <a:spcPts val="129"/>
              </a:spcBef>
            </a:pPr>
            <a:endParaRPr lang="en-US" sz="1700" dirty="0">
              <a:solidFill>
                <a:sysClr val="windowText" lastClr="000000"/>
              </a:solidFill>
              <a:latin typeface="Arial"/>
              <a:cs typeface="Arial"/>
            </a:endParaRPr>
          </a:p>
          <a:p>
            <a:pPr marL="16328" defTabSz="1175644" hangingPunct="1">
              <a:lnSpc>
                <a:spcPct val="100000"/>
              </a:lnSpc>
              <a:spcBef>
                <a:spcPts val="129"/>
              </a:spcBef>
            </a:pPr>
            <a:r>
              <a:rPr lang="en-US" sz="1700" b="1" dirty="0">
                <a:solidFill>
                  <a:sysClr val="windowText" lastClr="000000"/>
                </a:solidFill>
                <a:latin typeface="Arial"/>
                <a:cs typeface="Arial"/>
              </a:rPr>
              <a:t>Applications clés :</a:t>
            </a:r>
          </a:p>
          <a:p>
            <a:pPr marL="16328" lvl="1" defTabSz="1175644" hangingPunct="1">
              <a:lnSpc>
                <a:spcPct val="100000"/>
              </a:lnSpc>
              <a:spcBef>
                <a:spcPts val="129"/>
              </a:spcBef>
            </a:pPr>
            <a:r>
              <a:rPr lang="en-US" sz="1700" dirty="0">
                <a:solidFill>
                  <a:sysClr val="windowText" lastClr="000000"/>
                </a:solidFill>
                <a:latin typeface="Arial"/>
                <a:cs typeface="Arial"/>
              </a:rPr>
              <a:t>✅ Équilibrer la capacité routière et le volume de véhicules afin d'éviter la congestion.</a:t>
            </a:r>
          </a:p>
          <a:p>
            <a:pPr marL="16328" lvl="1" defTabSz="1175644" hangingPunct="1">
              <a:lnSpc>
                <a:spcPct val="100000"/>
              </a:lnSpc>
              <a:spcBef>
                <a:spcPts val="129"/>
              </a:spcBef>
            </a:pPr>
            <a:r>
              <a:rPr lang="en-US" sz="1700" dirty="0">
                <a:solidFill>
                  <a:sysClr val="windowText" lastClr="000000"/>
                </a:solidFill>
                <a:latin typeface="Arial"/>
                <a:cs typeface="Arial"/>
              </a:rPr>
              <a:t>✅ Veiller à ce que les réseaux de transport en commun disposent d'un nombre suffisant de bus/trains pour répondre à la demande.</a:t>
            </a:r>
          </a:p>
          <a:p>
            <a:pPr marL="16328" lvl="1" defTabSz="1175644" hangingPunct="1">
              <a:lnSpc>
                <a:spcPct val="100000"/>
              </a:lnSpc>
              <a:spcBef>
                <a:spcPts val="129"/>
              </a:spcBef>
            </a:pPr>
            <a:r>
              <a:rPr lang="en-US" sz="1700" dirty="0">
                <a:solidFill>
                  <a:sysClr val="windowText" lastClr="000000"/>
                </a:solidFill>
                <a:latin typeface="Arial"/>
                <a:cs typeface="Arial"/>
              </a:rPr>
              <a:t>✅ Éviter les extensions inutiles des autoroutes lorsque la demande de transport est faible.</a:t>
            </a:r>
          </a:p>
          <a:p>
            <a:pPr marL="16328" defTabSz="1175644" hangingPunct="1">
              <a:lnSpc>
                <a:spcPct val="100000"/>
              </a:lnSpc>
              <a:spcBef>
                <a:spcPts val="129"/>
              </a:spcBef>
            </a:pPr>
            <a:endParaRPr lang="en-US" sz="1700" dirty="0">
              <a:solidFill>
                <a:sysClr val="windowText" lastClr="000000"/>
              </a:solidFill>
              <a:latin typeface="Arial"/>
              <a:cs typeface="Arial"/>
            </a:endParaRPr>
          </a:p>
          <a:p>
            <a:pPr marL="16328" defTabSz="1175644" hangingPunct="1">
              <a:lnSpc>
                <a:spcPct val="100000"/>
              </a:lnSpc>
              <a:spcBef>
                <a:spcPts val="129"/>
              </a:spcBef>
            </a:pPr>
            <a:r>
              <a:rPr lang="en-US" sz="1700" b="1" dirty="0">
                <a:solidFill>
                  <a:sysClr val="windowText" lastClr="000000"/>
                </a:solidFill>
                <a:latin typeface="Arial"/>
                <a:cs typeface="Arial"/>
              </a:rPr>
              <a:t>Exemple : </a:t>
            </a:r>
          </a:p>
          <a:p>
            <a:pPr marL="16328" defTabSz="1175644" hangingPunct="1">
              <a:lnSpc>
                <a:spcPct val="100000"/>
              </a:lnSpc>
              <a:spcBef>
                <a:spcPts val="129"/>
              </a:spcBef>
            </a:pPr>
            <a:r>
              <a:rPr lang="en-US" sz="1700" dirty="0">
                <a:solidFill>
                  <a:sysClr val="windowText" lastClr="000000"/>
                </a:solidFill>
                <a:latin typeface="Arial"/>
                <a:cs typeface="Arial"/>
              </a:rPr>
              <a:t>Une ville ajoute une nouvelle ligne de métro sur la base d'un modèle de demande de transport. Ce modèle permet de déterminer le nombre de trains nécessaires par heure pour éviter la surcharge tout en évitant les trains vides pendant les heures creuses.</a:t>
            </a:r>
          </a:p>
        </p:txBody>
      </p:sp>
      <p:sp>
        <p:nvSpPr>
          <p:cNvPr id="10" name="Title 9">
            <a:extLst>
              <a:ext uri="{FF2B5EF4-FFF2-40B4-BE49-F238E27FC236}">
                <a16:creationId xmlns:a16="http://schemas.microsoft.com/office/drawing/2014/main" id="{8322EE32-8CC2-8AA0-1A48-ECA345955F8E}"/>
              </a:ext>
            </a:extLst>
          </p:cNvPr>
          <p:cNvSpPr>
            <a:spLocks noGrp="1"/>
          </p:cNvSpPr>
          <p:nvPr>
            <p:ph type="title"/>
          </p:nvPr>
        </p:nvSpPr>
        <p:spPr>
          <a:xfrm>
            <a:off x="727200" y="432000"/>
            <a:ext cx="7589486" cy="369332"/>
          </a:xfrm>
        </p:spPr>
        <p:txBody>
          <a:bodyPr/>
          <a:lstStyle/>
          <a:p>
            <a:r>
              <a:rPr lang="en-GB" dirty="0"/>
              <a:t>4. Principes de </a:t>
            </a:r>
            <a:r>
              <a:rPr lang="en-GB" dirty="0" err="1"/>
              <a:t>la modélisation</a:t>
            </a:r>
            <a:r>
              <a:rPr lang="en-GB" dirty="0"/>
              <a:t> de la demande de transport</a:t>
            </a:r>
            <a:endParaRPr lang="LID4096" dirty="0"/>
          </a:p>
        </p:txBody>
      </p:sp>
    </p:spTree>
    <p:extLst>
      <p:ext uri="{BB962C8B-B14F-4D97-AF65-F5344CB8AC3E}">
        <p14:creationId xmlns:p14="http://schemas.microsoft.com/office/powerpoint/2010/main" val="777572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CFFD-C4CE-85EB-456E-B4214B570D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B60AD20-A2D3-8F39-780C-A35D3C82080D}"/>
              </a:ext>
            </a:extLst>
          </p:cNvPr>
          <p:cNvSpPr txBox="1"/>
          <p:nvPr/>
        </p:nvSpPr>
        <p:spPr>
          <a:xfrm>
            <a:off x="733424" y="87703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4.3 Hypothèses comportementales</a:t>
            </a:r>
            <a:endParaRPr lang="en-GB" sz="18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AAD22BD2-BBD8-B6FA-FB5A-DE8E87821D00}"/>
              </a:ext>
            </a:extLst>
          </p:cNvPr>
          <p:cNvSpPr txBox="1"/>
          <p:nvPr/>
        </p:nvSpPr>
        <p:spPr>
          <a:xfrm>
            <a:off x="740567" y="1340630"/>
            <a:ext cx="10725152" cy="458953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Les modèles de demande de transport partent du principe que les gens prennent leurs décisions de déplacement en fonction de plusieurs facteurs, notamment :</a:t>
            </a:r>
          </a:p>
          <a:p>
            <a:pPr marL="16328" lvl="1" defTabSz="1175644" hangingPunct="1">
              <a:lnSpc>
                <a:spcPct val="200000"/>
              </a:lnSpc>
              <a:spcBef>
                <a:spcPts val="129"/>
              </a:spcBef>
            </a:pPr>
            <a:r>
              <a:rPr lang="en-US" sz="1600" dirty="0">
                <a:solidFill>
                  <a:sysClr val="windowText" lastClr="000000"/>
                </a:solidFill>
                <a:latin typeface="Arial"/>
                <a:cs typeface="Arial"/>
              </a:rPr>
              <a:t>✅ Le coût du déplacement : les options moins coûteuses (comme les bus) peuvent attirer davantage d'utilisateurs.</a:t>
            </a:r>
          </a:p>
          <a:p>
            <a:pPr marL="16328" lvl="1" defTabSz="1175644" hangingPunct="1">
              <a:lnSpc>
                <a:spcPct val="100000"/>
              </a:lnSpc>
              <a:spcBef>
                <a:spcPts val="129"/>
              </a:spcBef>
            </a:pPr>
            <a:r>
              <a:rPr lang="en-US" sz="1600" dirty="0">
                <a:solidFill>
                  <a:sysClr val="windowText" lastClr="000000"/>
                </a:solidFill>
                <a:latin typeface="Arial"/>
                <a:cs typeface="Arial"/>
              </a:rPr>
              <a:t>✅ Le temps de trajet – Les gens préfèrent les itinéraires et les modes de transport plus rapides.</a:t>
            </a:r>
          </a:p>
          <a:p>
            <a:pPr marL="16328" lvl="1" defTabSz="1175644" hangingPunct="1">
              <a:lnSpc>
                <a:spcPct val="100000"/>
              </a:lnSpc>
              <a:spcBef>
                <a:spcPts val="129"/>
              </a:spcBef>
            </a:pPr>
            <a:r>
              <a:rPr lang="en-US" sz="1600" dirty="0">
                <a:solidFill>
                  <a:sysClr val="windowText" lastClr="000000"/>
                </a:solidFill>
                <a:latin typeface="Arial"/>
                <a:cs typeface="Arial"/>
              </a:rPr>
              <a:t>✅ Commodité et confort – Les itinéraires directs, les correspondances faciles et le confort influencent les choix.</a:t>
            </a:r>
          </a:p>
          <a:p>
            <a:pPr marL="16328" lvl="1" defTabSz="1175644" hangingPunct="1">
              <a:lnSpc>
                <a:spcPct val="100000"/>
              </a:lnSpc>
              <a:spcBef>
                <a:spcPts val="129"/>
              </a:spcBef>
            </a:pPr>
            <a:r>
              <a:rPr lang="en-US" sz="1600" dirty="0">
                <a:solidFill>
                  <a:sysClr val="windowText" lastClr="000000"/>
                </a:solidFill>
                <a:latin typeface="Arial"/>
                <a:cs typeface="Arial"/>
              </a:rPr>
              <a:t>✅ Disponibilité des modes de transport – Si une ligne de métro est disponible, certaines personnes peuvent renoncer à leur voiture.</a:t>
            </a:r>
          </a:p>
          <a:p>
            <a:pPr marL="16328"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Principales applications :</a:t>
            </a:r>
          </a:p>
          <a:p>
            <a:pPr marL="16328" lvl="1" defTabSz="1175644" hangingPunct="1">
              <a:lnSpc>
                <a:spcPct val="100000"/>
              </a:lnSpc>
              <a:spcBef>
                <a:spcPts val="129"/>
              </a:spcBef>
            </a:pPr>
            <a:r>
              <a:rPr lang="en-US" sz="1600" dirty="0">
                <a:solidFill>
                  <a:sysClr val="windowText" lastClr="000000"/>
                </a:solidFill>
                <a:latin typeface="Arial"/>
                <a:cs typeface="Arial"/>
              </a:rPr>
              <a:t>✅ Aide les planificateurs à comprendre pourquoi les gens choisissent certains modes de transport.</a:t>
            </a:r>
          </a:p>
          <a:p>
            <a:pPr marL="627063" lvl="1" indent="-384175" defTabSz="1175644" hangingPunct="1">
              <a:lnSpc>
                <a:spcPct val="100000"/>
              </a:lnSpc>
              <a:spcBef>
                <a:spcPts val="129"/>
              </a:spcBef>
            </a:pPr>
            <a:r>
              <a:rPr lang="en-US" sz="1600" dirty="0">
                <a:solidFill>
                  <a:sysClr val="windowText" lastClr="000000"/>
                </a:solidFill>
                <a:latin typeface="Arial"/>
                <a:cs typeface="Arial"/>
              </a:rPr>
              <a:t>✅ Les modèles peuvent prédire les changements de comportement si les conditions changent (par exemple, l'augmentation du prix du carburant peut entraîner une utilisation accrue des transports publics).</a:t>
            </a:r>
          </a:p>
          <a:p>
            <a:pPr marL="16328"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Exemple :</a:t>
            </a:r>
          </a:p>
          <a:p>
            <a:pPr marL="16328" defTabSz="1175644" hangingPunct="1">
              <a:lnSpc>
                <a:spcPct val="100000"/>
              </a:lnSpc>
              <a:spcBef>
                <a:spcPts val="129"/>
              </a:spcBef>
            </a:pPr>
            <a:r>
              <a:rPr lang="en-US" sz="1600" dirty="0">
                <a:solidFill>
                  <a:sysClr val="windowText" lastClr="000000"/>
                </a:solidFill>
                <a:latin typeface="Arial"/>
                <a:cs typeface="Arial"/>
              </a:rPr>
              <a:t>Un gouvernement instaure un péage sur une autoroute encombrée. Les modèles de demande de transport prédisent que de nombreux conducteurs opteront pour le covoiturage ou les transports en commun afin d'éviter de payer le péage.</a:t>
            </a:r>
          </a:p>
        </p:txBody>
      </p:sp>
      <p:sp>
        <p:nvSpPr>
          <p:cNvPr id="5" name="Title 4">
            <a:extLst>
              <a:ext uri="{FF2B5EF4-FFF2-40B4-BE49-F238E27FC236}">
                <a16:creationId xmlns:a16="http://schemas.microsoft.com/office/drawing/2014/main" id="{EE6B67F9-91C2-02A9-4EA6-6AE773500022}"/>
              </a:ext>
            </a:extLst>
          </p:cNvPr>
          <p:cNvSpPr>
            <a:spLocks noGrp="1"/>
          </p:cNvSpPr>
          <p:nvPr>
            <p:ph type="title"/>
          </p:nvPr>
        </p:nvSpPr>
        <p:spPr>
          <a:xfrm>
            <a:off x="727200" y="432000"/>
            <a:ext cx="7528526" cy="369332"/>
          </a:xfrm>
        </p:spPr>
        <p:txBody>
          <a:bodyPr/>
          <a:lstStyle/>
          <a:p>
            <a:r>
              <a:rPr lang="en-GB" dirty="0"/>
              <a:t>4. Principes de </a:t>
            </a:r>
            <a:r>
              <a:rPr lang="en-GB" dirty="0" err="1"/>
              <a:t>la modélisation</a:t>
            </a:r>
            <a:r>
              <a:rPr lang="en-GB" dirty="0"/>
              <a:t> de la demande de transport</a:t>
            </a:r>
            <a:endParaRPr lang="LID4096" dirty="0"/>
          </a:p>
        </p:txBody>
      </p:sp>
    </p:spTree>
    <p:extLst>
      <p:ext uri="{BB962C8B-B14F-4D97-AF65-F5344CB8AC3E}">
        <p14:creationId xmlns:p14="http://schemas.microsoft.com/office/powerpoint/2010/main" val="4098900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E19CB-E3F2-6FBB-6DC3-4E6738596A1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555971C-7921-B33E-4271-07B6B169031A}"/>
              </a:ext>
            </a:extLst>
          </p:cNvPr>
          <p:cNvSpPr txBox="1"/>
          <p:nvPr/>
        </p:nvSpPr>
        <p:spPr>
          <a:xfrm>
            <a:off x="733424" y="87703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4.4 Analyse prédictive</a:t>
            </a:r>
          </a:p>
        </p:txBody>
      </p:sp>
      <p:sp>
        <p:nvSpPr>
          <p:cNvPr id="7" name="object 3">
            <a:extLst>
              <a:ext uri="{FF2B5EF4-FFF2-40B4-BE49-F238E27FC236}">
                <a16:creationId xmlns:a16="http://schemas.microsoft.com/office/drawing/2014/main" id="{A1FC3010-B307-0096-6FA4-17C7DAE2C64C}"/>
              </a:ext>
            </a:extLst>
          </p:cNvPr>
          <p:cNvSpPr txBox="1"/>
          <p:nvPr/>
        </p:nvSpPr>
        <p:spPr>
          <a:xfrm>
            <a:off x="740567" y="1358048"/>
            <a:ext cx="10725152" cy="403553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Les modèles de demande de transport utilisent des données historiques et actuelles pour prédire les tendances futures en matière de transport. Cela permet aux planificateurs :</a:t>
            </a:r>
          </a:p>
          <a:p>
            <a:pPr marL="16328" lvl="1" defTabSz="1175644" hangingPunct="1">
              <a:lnSpc>
                <a:spcPct val="100000"/>
              </a:lnSpc>
              <a:spcBef>
                <a:spcPts val="129"/>
              </a:spcBef>
            </a:pPr>
            <a:r>
              <a:rPr lang="en-US" sz="1800" dirty="0">
                <a:solidFill>
                  <a:sysClr val="windowText" lastClr="000000"/>
                </a:solidFill>
                <a:latin typeface="Arial"/>
                <a:cs typeface="Arial"/>
              </a:rPr>
              <a:t>✅ Prévoir la croissance du trafic au cours des 10 à 20 prochaines années.</a:t>
            </a:r>
          </a:p>
          <a:p>
            <a:pPr marL="16328" lvl="1" defTabSz="1175644" hangingPunct="1">
              <a:lnSpc>
                <a:spcPct val="100000"/>
              </a:lnSpc>
              <a:spcBef>
                <a:spcPts val="129"/>
              </a:spcBef>
            </a:pPr>
            <a:r>
              <a:rPr lang="en-US" sz="1800" dirty="0">
                <a:solidFill>
                  <a:sysClr val="windowText" lastClr="000000"/>
                </a:solidFill>
                <a:latin typeface="Arial"/>
                <a:cs typeface="Arial"/>
              </a:rPr>
              <a:t>✅ Estimer la demande pour de nouveaux projets de transport en commun avant leur construction.</a:t>
            </a:r>
          </a:p>
          <a:p>
            <a:pPr marL="16328" lvl="1" defTabSz="1175644" hangingPunct="1">
              <a:lnSpc>
                <a:spcPct val="100000"/>
              </a:lnSpc>
              <a:spcBef>
                <a:spcPts val="129"/>
              </a:spcBef>
            </a:pPr>
            <a:r>
              <a:rPr lang="en-US" sz="1800" dirty="0">
                <a:solidFill>
                  <a:sysClr val="windowText" lastClr="000000"/>
                </a:solidFill>
                <a:latin typeface="Arial"/>
                <a:cs typeface="Arial"/>
              </a:rPr>
              <a:t>✅ Identifier les zones susceptibles de connaître une congestion importante à l'avenir.</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Principales applications :</a:t>
            </a:r>
          </a:p>
          <a:p>
            <a:pPr marL="16328" lvl="1" defTabSz="1175644" hangingPunct="1">
              <a:lnSpc>
                <a:spcPct val="100000"/>
              </a:lnSpc>
              <a:spcBef>
                <a:spcPts val="129"/>
              </a:spcBef>
            </a:pPr>
            <a:r>
              <a:rPr lang="en-US" sz="1800" dirty="0">
                <a:solidFill>
                  <a:sysClr val="windowText" lastClr="000000"/>
                </a:solidFill>
                <a:latin typeface="Arial"/>
                <a:cs typeface="Arial"/>
              </a:rPr>
              <a:t>✅ Aider les villes à planifier leurs routes et leurs transports en commun en fonction des tendances de croissance démographique.</a:t>
            </a:r>
          </a:p>
          <a:p>
            <a:pPr marL="16328" lvl="1" defTabSz="1175644" hangingPunct="1">
              <a:lnSpc>
                <a:spcPct val="100000"/>
              </a:lnSpc>
              <a:spcBef>
                <a:spcPts val="129"/>
              </a:spcBef>
            </a:pPr>
            <a:r>
              <a:rPr lang="en-US" sz="1800" dirty="0">
                <a:solidFill>
                  <a:sysClr val="windowText" lastClr="000000"/>
                </a:solidFill>
                <a:latin typeface="Arial"/>
                <a:cs typeface="Arial"/>
              </a:rPr>
              <a:t>✅ Évalue si un nouvel aéroport, un nouveau métro ou une nouvelle autoroute sera nécessaire à l'avenir.</a:t>
            </a:r>
          </a:p>
          <a:p>
            <a:pPr marL="16328" lvl="1" defTabSz="1175644" hangingPunct="1">
              <a:lnSpc>
                <a:spcPct val="100000"/>
              </a:lnSpc>
              <a:spcBef>
                <a:spcPts val="129"/>
              </a:spcBef>
            </a:pPr>
            <a:r>
              <a:rPr lang="en-US" sz="1800" dirty="0">
                <a:solidFill>
                  <a:sysClr val="windowText" lastClr="000000"/>
                </a:solidFill>
                <a:latin typeface="Arial"/>
                <a:cs typeface="Arial"/>
              </a:rPr>
              <a:t>✅ Soutient les investissements à long terme dans les infrastructures.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Exemple :</a:t>
            </a:r>
          </a:p>
          <a:p>
            <a:pPr marL="16328" defTabSz="1175644" hangingPunct="1">
              <a:lnSpc>
                <a:spcPct val="100000"/>
              </a:lnSpc>
              <a:spcBef>
                <a:spcPts val="129"/>
              </a:spcBef>
            </a:pPr>
            <a:r>
              <a:rPr lang="en-US" sz="1800" dirty="0">
                <a:solidFill>
                  <a:sysClr val="windowText" lastClr="000000"/>
                </a:solidFill>
                <a:latin typeface="Arial"/>
                <a:cs typeface="Arial"/>
              </a:rPr>
              <a:t>Une ville prévoit une augmentation de 30 % de sa population au cours des 15 prochaines années. La modélisation prédictive permet de déterminer si le réseau de bus actuel peut accueillir davantage de passagers ou s'il doit être étendu.</a:t>
            </a:r>
          </a:p>
        </p:txBody>
      </p:sp>
      <p:sp>
        <p:nvSpPr>
          <p:cNvPr id="5" name="Title 4">
            <a:extLst>
              <a:ext uri="{FF2B5EF4-FFF2-40B4-BE49-F238E27FC236}">
                <a16:creationId xmlns:a16="http://schemas.microsoft.com/office/drawing/2014/main" id="{8336A835-BE84-1C1E-7433-7911A9B172DB}"/>
              </a:ext>
            </a:extLst>
          </p:cNvPr>
          <p:cNvSpPr>
            <a:spLocks noGrp="1"/>
          </p:cNvSpPr>
          <p:nvPr>
            <p:ph type="title"/>
          </p:nvPr>
        </p:nvSpPr>
        <p:spPr>
          <a:xfrm>
            <a:off x="727199" y="432000"/>
            <a:ext cx="7606903" cy="369332"/>
          </a:xfrm>
        </p:spPr>
        <p:txBody>
          <a:bodyPr/>
          <a:lstStyle/>
          <a:p>
            <a:r>
              <a:rPr lang="en-GB" dirty="0"/>
              <a:t>4. Principes de </a:t>
            </a:r>
            <a:r>
              <a:rPr lang="en-GB" dirty="0" err="1"/>
              <a:t>la modélisation</a:t>
            </a:r>
            <a:r>
              <a:rPr lang="en-GB" dirty="0"/>
              <a:t> de la demande de transport</a:t>
            </a:r>
            <a:endParaRPr lang="LID4096" dirty="0"/>
          </a:p>
        </p:txBody>
      </p:sp>
    </p:spTree>
    <p:extLst>
      <p:ext uri="{BB962C8B-B14F-4D97-AF65-F5344CB8AC3E}">
        <p14:creationId xmlns:p14="http://schemas.microsoft.com/office/powerpoint/2010/main" val="3312140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72AD5-11CE-A7D6-C0CE-0D3A3BD4C02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627A98-4A04-5178-91C7-B70159340DA2}"/>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4.5 Approche fondée sur les données</a:t>
            </a:r>
          </a:p>
        </p:txBody>
      </p:sp>
      <p:sp>
        <p:nvSpPr>
          <p:cNvPr id="7" name="object 3">
            <a:extLst>
              <a:ext uri="{FF2B5EF4-FFF2-40B4-BE49-F238E27FC236}">
                <a16:creationId xmlns:a16="http://schemas.microsoft.com/office/drawing/2014/main" id="{76989611-2DAB-2215-4A30-D83036ACC9DE}"/>
              </a:ext>
            </a:extLst>
          </p:cNvPr>
          <p:cNvSpPr txBox="1"/>
          <p:nvPr/>
        </p:nvSpPr>
        <p:spPr>
          <a:xfrm>
            <a:off x="740567" y="1514807"/>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Les modèles de demande de transport s'appuient sur des données réelles pour améliorer leur précision.</a:t>
            </a:r>
          </a:p>
          <a:p>
            <a:pPr marL="16328" defTabSz="1175644" hangingPunct="1">
              <a:lnSpc>
                <a:spcPct val="200000"/>
              </a:lnSpc>
              <a:spcBef>
                <a:spcPts val="129"/>
              </a:spcBef>
            </a:pPr>
            <a:r>
              <a:rPr lang="en-US" sz="1800" b="1" dirty="0">
                <a:solidFill>
                  <a:sysClr val="windowText" lastClr="000000"/>
                </a:solidFill>
                <a:latin typeface="Arial"/>
                <a:cs typeface="Arial"/>
              </a:rPr>
              <a:t>Les sources de données comprennent :</a:t>
            </a:r>
          </a:p>
          <a:p>
            <a:pPr marL="16328" lvl="1" defTabSz="1175644" hangingPunct="1">
              <a:lnSpc>
                <a:spcPct val="100000"/>
              </a:lnSpc>
              <a:spcBef>
                <a:spcPts val="129"/>
              </a:spcBef>
            </a:pPr>
            <a:r>
              <a:rPr lang="en-US" sz="1800" dirty="0">
                <a:solidFill>
                  <a:sysClr val="windowText" lastClr="000000"/>
                </a:solidFill>
                <a:latin typeface="Arial"/>
                <a:cs typeface="Arial"/>
              </a:rPr>
              <a:t>✅ Enquêtes sur les déplacements des ménages – Informations sur les déplacements quotidiens des personnes.</a:t>
            </a:r>
          </a:p>
          <a:p>
            <a:pPr marL="16328" lvl="1" defTabSz="1175644" hangingPunct="1">
              <a:lnSpc>
                <a:spcPct val="100000"/>
              </a:lnSpc>
              <a:spcBef>
                <a:spcPts val="129"/>
              </a:spcBef>
            </a:pPr>
            <a:r>
              <a:rPr lang="en-US" sz="1800" dirty="0">
                <a:solidFill>
                  <a:sysClr val="windowText" lastClr="000000"/>
                </a:solidFill>
                <a:latin typeface="Arial"/>
                <a:cs typeface="Arial"/>
              </a:rPr>
              <a:t>✅ Données du recensement – Population, emploi et conditions économiques.</a:t>
            </a:r>
          </a:p>
          <a:p>
            <a:pPr marL="16328" lvl="1" defTabSz="1175644" hangingPunct="1">
              <a:lnSpc>
                <a:spcPct val="100000"/>
              </a:lnSpc>
              <a:spcBef>
                <a:spcPts val="129"/>
              </a:spcBef>
            </a:pPr>
            <a:r>
              <a:rPr lang="en-US" sz="1800" dirty="0">
                <a:solidFill>
                  <a:sysClr val="windowText" lastClr="000000"/>
                </a:solidFill>
                <a:latin typeface="Arial"/>
                <a:cs typeface="Arial"/>
              </a:rPr>
              <a:t>✅ Comptages de trafic – Nombre de véhicules circulant sur les routes à différents moments.</a:t>
            </a:r>
          </a:p>
          <a:p>
            <a:pPr marL="16328" lvl="1" defTabSz="1175644" hangingPunct="1">
              <a:lnSpc>
                <a:spcPct val="100000"/>
              </a:lnSpc>
              <a:spcBef>
                <a:spcPts val="129"/>
              </a:spcBef>
            </a:pPr>
            <a:r>
              <a:rPr lang="en-US" sz="1800" dirty="0">
                <a:solidFill>
                  <a:sysClr val="windowText" lastClr="000000"/>
                </a:solidFill>
                <a:latin typeface="Arial"/>
                <a:cs typeface="Arial"/>
              </a:rPr>
              <a:t>✅ Données GPS et mobiles – Déplacements en temps réel des personnes et des véhicules.</a:t>
            </a:r>
          </a:p>
        </p:txBody>
      </p:sp>
      <p:sp>
        <p:nvSpPr>
          <p:cNvPr id="4" name="object 3">
            <a:extLst>
              <a:ext uri="{FF2B5EF4-FFF2-40B4-BE49-F238E27FC236}">
                <a16:creationId xmlns:a16="http://schemas.microsoft.com/office/drawing/2014/main" id="{0C7A59DE-6C91-881E-F417-3996DE3CCD7A}"/>
              </a:ext>
            </a:extLst>
          </p:cNvPr>
          <p:cNvSpPr txBox="1"/>
          <p:nvPr/>
        </p:nvSpPr>
        <p:spPr>
          <a:xfrm>
            <a:off x="726280" y="3674433"/>
            <a:ext cx="10725152" cy="1439955"/>
          </a:xfrm>
          <a:prstGeom prst="rect">
            <a:avLst/>
          </a:prstGeom>
        </p:spPr>
        <p:txBody>
          <a:bodyPr vert="horz" wrap="square" lIns="0" tIns="16329" rIns="0" bIns="0" rtlCol="0">
            <a:spAutoFit/>
          </a:bodyPr>
          <a:lstStyle/>
          <a:p>
            <a:pPr marL="16328" defTabSz="1175644" hangingPunct="1">
              <a:lnSpc>
                <a:spcPct val="200000"/>
              </a:lnSpc>
              <a:spcBef>
                <a:spcPts val="129"/>
              </a:spcBef>
            </a:pPr>
            <a:r>
              <a:rPr lang="en-GB" sz="1800" b="1" dirty="0">
                <a:solidFill>
                  <a:sysClr val="windowText" lastClr="000000"/>
                </a:solidFill>
                <a:latin typeface="Arial"/>
                <a:cs typeface="Arial"/>
              </a:rPr>
              <a:t>Principales applications :</a:t>
            </a:r>
          </a:p>
          <a:p>
            <a:pPr marL="268288"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Utilisation de données réelles sur le trafic pour affiner les prévisions.</a:t>
            </a:r>
          </a:p>
          <a:p>
            <a:pPr marL="268288" defTabSz="1175644" hangingPunct="1">
              <a:lnSpc>
                <a:spcPct val="100000"/>
              </a:lnSpc>
              <a:spcBef>
                <a:spcPts val="129"/>
              </a:spcBef>
            </a:pPr>
            <a:r>
              <a:rPr lang="en-GB" sz="1800" dirty="0">
                <a:solidFill>
                  <a:sysClr val="windowText" lastClr="000000"/>
                </a:solidFill>
                <a:latin typeface="Arial"/>
                <a:cs typeface="Arial"/>
              </a:rPr>
              <a:t>✅ Permet de mettre à jour les modèles au fil du temps, à mesure que </a:t>
            </a:r>
            <a:r>
              <a:rPr lang="en-GB" sz="1800" dirty="0" err="1">
                <a:solidFill>
                  <a:sysClr val="windowText" lastClr="000000"/>
                </a:solidFill>
                <a:latin typeface="Arial"/>
                <a:cs typeface="Arial"/>
              </a:rPr>
              <a:t>les comportements</a:t>
            </a:r>
            <a:r>
              <a:rPr lang="en-GB" sz="1800" dirty="0">
                <a:solidFill>
                  <a:sysClr val="windowText" lastClr="000000"/>
                </a:solidFill>
                <a:latin typeface="Arial"/>
                <a:cs typeface="Arial"/>
              </a:rPr>
              <a:t> de déplacement évoluent.</a:t>
            </a:r>
          </a:p>
          <a:p>
            <a:pPr marL="268288" defTabSz="1175644" hangingPunct="1">
              <a:lnSpc>
                <a:spcPct val="100000"/>
              </a:lnSpc>
              <a:spcBef>
                <a:spcPts val="129"/>
              </a:spcBef>
            </a:pPr>
            <a:r>
              <a:rPr lang="en-GB" sz="1800" dirty="0">
                <a:solidFill>
                  <a:sysClr val="windowText" lastClr="000000"/>
                </a:solidFill>
                <a:latin typeface="Arial"/>
                <a:cs typeface="Arial"/>
              </a:rPr>
              <a:t>✅ Permet une prise de décision plus précise en matière d'urbanisme.</a:t>
            </a:r>
          </a:p>
        </p:txBody>
      </p:sp>
      <p:sp>
        <p:nvSpPr>
          <p:cNvPr id="6" name="Title 5">
            <a:extLst>
              <a:ext uri="{FF2B5EF4-FFF2-40B4-BE49-F238E27FC236}">
                <a16:creationId xmlns:a16="http://schemas.microsoft.com/office/drawing/2014/main" id="{1A09D2F0-8FA7-1A52-AF45-7DD20DC3118E}"/>
              </a:ext>
            </a:extLst>
          </p:cNvPr>
          <p:cNvSpPr>
            <a:spLocks noGrp="1"/>
          </p:cNvSpPr>
          <p:nvPr>
            <p:ph type="title"/>
          </p:nvPr>
        </p:nvSpPr>
        <p:spPr>
          <a:xfrm>
            <a:off x="727200" y="432000"/>
            <a:ext cx="7284686" cy="369332"/>
          </a:xfrm>
        </p:spPr>
        <p:txBody>
          <a:bodyPr/>
          <a:lstStyle/>
          <a:p>
            <a:r>
              <a:rPr lang="en-GB" dirty="0"/>
              <a:t>4. Principes de </a:t>
            </a:r>
            <a:r>
              <a:rPr lang="en-GB" dirty="0" err="1"/>
              <a:t>modélisation</a:t>
            </a:r>
            <a:r>
              <a:rPr lang="en-GB" dirty="0"/>
              <a:t> de la demande de transport</a:t>
            </a:r>
            <a:endParaRPr lang="LID4096" dirty="0"/>
          </a:p>
        </p:txBody>
      </p:sp>
    </p:spTree>
    <p:extLst>
      <p:ext uri="{BB962C8B-B14F-4D97-AF65-F5344CB8AC3E}">
        <p14:creationId xmlns:p14="http://schemas.microsoft.com/office/powerpoint/2010/main" val="110628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920572"/>
            <a:ext cx="10726092" cy="428688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500" b="1" dirty="0">
                <a:solidFill>
                  <a:sysClr val="windowText" lastClr="000000"/>
                </a:solidFill>
                <a:latin typeface="Arial"/>
                <a:cs typeface="Arial"/>
              </a:rPr>
              <a:t>Section 1 : Aperçu et </a:t>
            </a:r>
            <a:r>
              <a:rPr lang="en-GB" sz="1500" b="1" dirty="0" err="1">
                <a:solidFill>
                  <a:sysClr val="windowText" lastClr="000000"/>
                </a:solidFill>
                <a:latin typeface="Arial"/>
                <a:cs typeface="Arial"/>
              </a:rPr>
              <a:t>objectifs</a:t>
            </a:r>
            <a:r>
              <a:rPr lang="en-GB" sz="1500" b="1" dirty="0">
                <a:solidFill>
                  <a:sysClr val="windowText" lastClr="000000"/>
                </a:solidFill>
                <a:latin typeface="Arial"/>
                <a:cs typeface="Arial"/>
              </a:rPr>
              <a:t>    ……………………..………………………………………………………………………..	4</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1.1 Aperçu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5</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1.2 Pourquoi étudier la modélisation de la demande de transport ?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6</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2 :  Principes fondamentaux de la demande de transport    ……………..…………………………………….	7</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2.1 Qu'est-ce que la demande de transport ? </a:t>
            </a:r>
            <a:r>
              <a:rPr lang="en-GB" sz="1500" dirty="0">
                <a:solidFill>
                  <a:sysClr val="windowText" lastClr="000000"/>
                </a:solidFill>
                <a:latin typeface="Arial"/>
                <a:cs typeface="Arial"/>
              </a:rPr>
              <a:t>…..………………………………….…………………………….…….	</a:t>
            </a:r>
            <a:r>
              <a:rPr lang="en-GB" sz="1500" spc="64" dirty="0">
                <a:solidFill>
                  <a:sysClr val="windowText" lastClr="000000"/>
                </a:solidFill>
                <a:latin typeface="Arial"/>
                <a:cs typeface="Arial"/>
              </a:rPr>
              <a:t>8</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2.2 Pourquoi les gens se déplacent-ils ?    ……………………</a:t>
            </a:r>
            <a:r>
              <a:rPr lang="en-GB" sz="1500" dirty="0">
                <a:solidFill>
                  <a:sysClr val="windowText" lastClr="000000"/>
                </a:solidFill>
                <a:latin typeface="Arial"/>
                <a:cs typeface="Arial"/>
              </a:rPr>
              <a:t>………..……………………………………………..	</a:t>
            </a:r>
            <a:r>
              <a:rPr lang="en-GB" sz="1500" spc="64" dirty="0">
                <a:solidFill>
                  <a:sysClr val="windowText" lastClr="000000"/>
                </a:solidFill>
                <a:latin typeface="Arial"/>
                <a:cs typeface="Arial"/>
              </a:rPr>
              <a:t>9</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2.3 Pourquoi la demande de transport est-elle importante ?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10</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2.4 Aspects clés de la demande de transport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11</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2.5 Facteurs influant sur la demande de transport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12</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2.6 Principaux défis en matière de planification des transports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15</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3 :  Modélisation de la demande de transport    ………………………...………………..………………………	16</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3.1 Modélisation de la demande de transport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17</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3.2 Où est-elle utilisée ? </a:t>
            </a:r>
            <a:r>
              <a:rPr lang="en-GB" sz="1500" dirty="0">
                <a:solidFill>
                  <a:sysClr val="windowText" lastClr="000000"/>
                </a:solidFill>
                <a:latin typeface="Arial"/>
                <a:cs typeface="Arial"/>
              </a:rPr>
              <a:t>….……………………………………………...……….…………………………………………	</a:t>
            </a:r>
            <a:r>
              <a:rPr lang="en-GB" sz="1500" spc="64" dirty="0">
                <a:solidFill>
                  <a:sysClr val="windowText" lastClr="000000"/>
                </a:solidFill>
                <a:latin typeface="Arial"/>
                <a:cs typeface="Arial"/>
              </a:rPr>
              <a:t>21</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4 : Principes de la </a:t>
            </a:r>
            <a:r>
              <a:rPr lang="en-GB" sz="1500" b="1" dirty="0" err="1">
                <a:solidFill>
                  <a:sysClr val="windowText" lastClr="000000"/>
                </a:solidFill>
                <a:latin typeface="Arial"/>
                <a:cs typeface="Arial"/>
              </a:rPr>
              <a:t>modélisation</a:t>
            </a:r>
            <a:r>
              <a:rPr lang="en-GB" sz="1500" b="1" dirty="0">
                <a:solidFill>
                  <a:sysClr val="windowText" lastClr="000000"/>
                </a:solidFill>
                <a:latin typeface="Arial"/>
                <a:cs typeface="Arial"/>
              </a:rPr>
              <a:t> de la demande de transport    ……………………...….……………………	</a:t>
            </a:r>
            <a:r>
              <a:rPr lang="en-GB" sz="1500" b="1" spc="-13" dirty="0">
                <a:solidFill>
                  <a:sysClr val="windowText" lastClr="000000"/>
                </a:solidFill>
                <a:latin typeface="Arial"/>
                <a:cs typeface="Arial"/>
              </a:rPr>
              <a:t>22</a:t>
            </a:r>
            <a:endParaRPr lang="en-GB" sz="15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4.1 Principes de la </a:t>
            </a:r>
            <a:r>
              <a:rPr lang="en-GB" sz="1500" spc="64" dirty="0" err="1">
                <a:solidFill>
                  <a:sysClr val="windowText" lastClr="000000"/>
                </a:solidFill>
                <a:latin typeface="Arial"/>
                <a:cs typeface="Arial"/>
              </a:rPr>
              <a:t>modélisation</a:t>
            </a:r>
            <a:r>
              <a:rPr lang="en-GB" sz="1500" spc="64" dirty="0">
                <a:solidFill>
                  <a:sysClr val="windowText" lastClr="000000"/>
                </a:solidFill>
                <a:latin typeface="Arial"/>
                <a:cs typeface="Arial"/>
              </a:rPr>
              <a:t> de la demande de transport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23</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4.2 Relation entre l'offre et la </a:t>
            </a:r>
            <a:r>
              <a:rPr lang="en-GB" sz="1500" spc="64" dirty="0" err="1">
                <a:solidFill>
                  <a:sysClr val="windowText" lastClr="000000"/>
                </a:solidFill>
                <a:latin typeface="Arial"/>
                <a:cs typeface="Arial"/>
              </a:rPr>
              <a:t>demande</a:t>
            </a:r>
            <a:r>
              <a:rPr lang="en-GB" sz="1500" spc="64" dirty="0">
                <a:solidFill>
                  <a:sysClr val="windowText" lastClr="000000"/>
                </a:solidFill>
                <a:latin typeface="Arial"/>
                <a:cs typeface="Arial"/>
              </a:rPr>
              <a: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25</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4.3 Hypothèses </a:t>
            </a:r>
            <a:r>
              <a:rPr lang="en-GB" sz="1500" spc="64" dirty="0" err="1">
                <a:solidFill>
                  <a:sysClr val="windowText" lastClr="000000"/>
                </a:solidFill>
                <a:latin typeface="Arial"/>
                <a:cs typeface="Arial"/>
              </a:rPr>
              <a:t>comportementales</a:t>
            </a:r>
            <a:r>
              <a:rPr lang="en-GB" sz="1500" spc="64" dirty="0">
                <a:solidFill>
                  <a:sysClr val="windowText" lastClr="000000"/>
                </a:solidFill>
                <a:latin typeface="Arial"/>
                <a:cs typeface="Arial"/>
              </a:rPr>
              <a: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26</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Véhicules autonomes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E31D7-11F1-413D-1BF1-AD4F2C2C7F4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3C33693-9643-EB6E-1757-35FC536C794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Pourquoi ces principes sont-ils importants ?</a:t>
            </a:r>
          </a:p>
        </p:txBody>
      </p:sp>
      <p:sp>
        <p:nvSpPr>
          <p:cNvPr id="7" name="object 3">
            <a:extLst>
              <a:ext uri="{FF2B5EF4-FFF2-40B4-BE49-F238E27FC236}">
                <a16:creationId xmlns:a16="http://schemas.microsoft.com/office/drawing/2014/main" id="{09B37BF5-9812-8344-370E-CD76CCAA425B}"/>
              </a:ext>
            </a:extLst>
          </p:cNvPr>
          <p:cNvSpPr txBox="1"/>
          <p:nvPr/>
        </p:nvSpPr>
        <p:spPr>
          <a:xfrm>
            <a:off x="740567" y="1514807"/>
            <a:ext cx="10725152" cy="2876246"/>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 Meilleur aménagement urbain </a:t>
            </a:r>
            <a:r>
              <a:rPr lang="en-US" sz="1800" dirty="0">
                <a:solidFill>
                  <a:sysClr val="windowText" lastClr="000000"/>
                </a:solidFill>
                <a:latin typeface="Arial"/>
                <a:cs typeface="Arial"/>
              </a:rPr>
              <a:t>– Aide les villes à concevoir des systèmes de transport efficaces.</a:t>
            </a:r>
          </a:p>
          <a:p>
            <a:pPr marL="16328" lvl="1" defTabSz="1175644" hangingPunct="1">
              <a:lnSpc>
                <a:spcPct val="100000"/>
              </a:lnSpc>
              <a:spcBef>
                <a:spcPts val="129"/>
              </a:spcBef>
            </a:pPr>
            <a:r>
              <a:rPr lang="en-US" sz="1800" b="1" dirty="0">
                <a:solidFill>
                  <a:sysClr val="windowText" lastClr="000000"/>
                </a:solidFill>
                <a:latin typeface="Arial"/>
                <a:cs typeface="Arial"/>
              </a:rPr>
              <a:t>✅ Réduction des embouteillages </a:t>
            </a:r>
            <a:r>
              <a:rPr lang="en-US" sz="1800" dirty="0">
                <a:solidFill>
                  <a:sysClr val="windowText" lastClr="000000"/>
                </a:solidFill>
                <a:latin typeface="Arial"/>
                <a:cs typeface="Arial"/>
              </a:rPr>
              <a:t>– Permet d'adapter la capacité de transport à la demande réelle.</a:t>
            </a:r>
          </a:p>
          <a:p>
            <a:pPr marL="16328" lvl="1" defTabSz="1175644" hangingPunct="1">
              <a:lnSpc>
                <a:spcPct val="100000"/>
              </a:lnSpc>
              <a:spcBef>
                <a:spcPts val="129"/>
              </a:spcBef>
            </a:pPr>
            <a:r>
              <a:rPr lang="en-US" sz="1800" b="1" dirty="0">
                <a:solidFill>
                  <a:sysClr val="windowText" lastClr="000000"/>
                </a:solidFill>
                <a:latin typeface="Arial"/>
                <a:cs typeface="Arial"/>
              </a:rPr>
              <a:t>✅ Investissements plus intelligents </a:t>
            </a:r>
            <a:r>
              <a:rPr lang="en-US" sz="1800" dirty="0">
                <a:solidFill>
                  <a:sysClr val="windowText" lastClr="000000"/>
                </a:solidFill>
                <a:latin typeface="Arial"/>
                <a:cs typeface="Arial"/>
              </a:rPr>
              <a:t>– Garantit que les fonds publics sont dépensés efficacement dans des projets de transport.</a:t>
            </a:r>
          </a:p>
          <a:p>
            <a:pPr marL="16328" lvl="1" defTabSz="1175644" hangingPunct="1">
              <a:lnSpc>
                <a:spcPct val="100000"/>
              </a:lnSpc>
              <a:spcBef>
                <a:spcPts val="129"/>
              </a:spcBef>
            </a:pPr>
            <a:r>
              <a:rPr lang="en-US" sz="1800" b="1" dirty="0">
                <a:solidFill>
                  <a:sysClr val="windowText" lastClr="000000"/>
                </a:solidFill>
                <a:latin typeface="Arial"/>
                <a:cs typeface="Arial"/>
              </a:rPr>
              <a:t>✅ Amélioration de la qualité de vie </a:t>
            </a:r>
            <a:r>
              <a:rPr lang="en-US" sz="1800" dirty="0">
                <a:solidFill>
                  <a:sysClr val="windowText" lastClr="000000"/>
                </a:solidFill>
                <a:latin typeface="Arial"/>
                <a:cs typeface="Arial"/>
              </a:rPr>
              <a:t>– Réduit les temps de trajet, les coûts et l'impact environnemental.</a:t>
            </a:r>
          </a:p>
          <a:p>
            <a:pPr marL="16328" lvl="1"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200000"/>
              </a:lnSpc>
              <a:spcBef>
                <a:spcPts val="129"/>
              </a:spcBef>
            </a:pPr>
            <a:r>
              <a:rPr lang="en-US" sz="1800" b="1" dirty="0">
                <a:solidFill>
                  <a:sysClr val="windowText" lastClr="000000"/>
                </a:solidFill>
                <a:latin typeface="Arial"/>
                <a:cs typeface="Arial"/>
              </a:rPr>
              <a:t>Exemple :</a:t>
            </a:r>
          </a:p>
          <a:p>
            <a:pPr marL="16328" defTabSz="1175644" hangingPunct="1">
              <a:lnSpc>
                <a:spcPct val="100000"/>
              </a:lnSpc>
              <a:spcBef>
                <a:spcPts val="129"/>
              </a:spcBef>
            </a:pPr>
            <a:r>
              <a:rPr lang="en-US" sz="1800" dirty="0">
                <a:solidFill>
                  <a:sysClr val="windowText" lastClr="000000"/>
                </a:solidFill>
                <a:latin typeface="Arial"/>
                <a:cs typeface="Arial"/>
              </a:rPr>
              <a:t>Une ville utilise les données GPS et des téléphones mobiles pour analyser le flux de circulation. Les données révèlent un nouveau modèle de déplacement, ce qui conduit à des ajustements dans la synchronisation des feux de circulation afin d'améliorer l'efficacité routière.</a:t>
            </a:r>
          </a:p>
          <a:p>
            <a:pPr marL="16328" lvl="1" defTabSz="1175644" hangingPunct="1">
              <a:lnSpc>
                <a:spcPct val="100000"/>
              </a:lnSpc>
              <a:spcBef>
                <a:spcPts val="129"/>
              </a:spcBef>
            </a:pPr>
            <a:endParaRPr lang="en-US" sz="1800" dirty="0">
              <a:solidFill>
                <a:sysClr val="windowText" lastClr="000000"/>
              </a:solidFill>
              <a:latin typeface="Arial"/>
              <a:cs typeface="Arial"/>
            </a:endParaRPr>
          </a:p>
        </p:txBody>
      </p:sp>
      <p:sp>
        <p:nvSpPr>
          <p:cNvPr id="5" name="Title 4">
            <a:extLst>
              <a:ext uri="{FF2B5EF4-FFF2-40B4-BE49-F238E27FC236}">
                <a16:creationId xmlns:a16="http://schemas.microsoft.com/office/drawing/2014/main" id="{42745C9B-611D-001A-0C63-359C3EB43EC9}"/>
              </a:ext>
            </a:extLst>
          </p:cNvPr>
          <p:cNvSpPr>
            <a:spLocks noGrp="1"/>
          </p:cNvSpPr>
          <p:nvPr>
            <p:ph type="title"/>
          </p:nvPr>
        </p:nvSpPr>
        <p:spPr>
          <a:xfrm>
            <a:off x="727200" y="432000"/>
            <a:ext cx="7476274" cy="369332"/>
          </a:xfrm>
        </p:spPr>
        <p:txBody>
          <a:bodyPr/>
          <a:lstStyle/>
          <a:p>
            <a:r>
              <a:rPr lang="en-GB" dirty="0"/>
              <a:t>4. Principes de </a:t>
            </a:r>
            <a:r>
              <a:rPr lang="en-GB" dirty="0" err="1"/>
              <a:t>modélisation</a:t>
            </a:r>
            <a:r>
              <a:rPr lang="en-GB" dirty="0"/>
              <a:t> de la demande de transport</a:t>
            </a:r>
            <a:endParaRPr lang="LID4096" dirty="0"/>
          </a:p>
        </p:txBody>
      </p:sp>
    </p:spTree>
    <p:extLst>
      <p:ext uri="{BB962C8B-B14F-4D97-AF65-F5344CB8AC3E}">
        <p14:creationId xmlns:p14="http://schemas.microsoft.com/office/powerpoint/2010/main" val="3023949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8737B-7F32-1F85-ABE2-359347B74D4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88DEFB1-C0F8-9BA4-B305-221F7521F0D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Le modèle de demande de transport en quatre étapes (FSM)</a:t>
            </a:r>
          </a:p>
        </p:txBody>
      </p:sp>
    </p:spTree>
    <p:extLst>
      <p:ext uri="{BB962C8B-B14F-4D97-AF65-F5344CB8AC3E}">
        <p14:creationId xmlns:p14="http://schemas.microsoft.com/office/powerpoint/2010/main" val="2758020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F6563-869C-A9B8-A9C4-F83308FC38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306B99-8DAD-AB92-1BA5-50B58E5164E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5.1 Le modèle de demande de transport en quatre étapes (FSM) </a:t>
            </a:r>
          </a:p>
        </p:txBody>
      </p:sp>
      <p:sp>
        <p:nvSpPr>
          <p:cNvPr id="7" name="object 3">
            <a:extLst>
              <a:ext uri="{FF2B5EF4-FFF2-40B4-BE49-F238E27FC236}">
                <a16:creationId xmlns:a16="http://schemas.microsoft.com/office/drawing/2014/main" id="{9BC19D52-7F9E-2D97-80B7-ADCE7A9C7474}"/>
              </a:ext>
            </a:extLst>
          </p:cNvPr>
          <p:cNvSpPr txBox="1"/>
          <p:nvPr/>
        </p:nvSpPr>
        <p:spPr>
          <a:xfrm>
            <a:off x="740567" y="1514807"/>
            <a:ext cx="10725152" cy="17041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Le modèle de demande de transport en quatre étapes (FSM) est l'approche traditionnelle et largement utilisée pour prévoir la demande de transport dans la planification des transports urbains et régionaux. Il aide les planificateurs à comprendre où, quand et comment les gens se déplacent, leur permettant ainsi de concevoir des réseaux de transport efficaces qui répondent aux besoins futurs.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Ce modèle suit une séquence logique de prise de décision, représentant la manière dont les gens décident de se déplacer, depuis le point de départ jusqu'à l'itinéraire choisi.</a:t>
            </a:r>
          </a:p>
        </p:txBody>
      </p:sp>
      <p:sp>
        <p:nvSpPr>
          <p:cNvPr id="5" name="object 3">
            <a:extLst>
              <a:ext uri="{FF2B5EF4-FFF2-40B4-BE49-F238E27FC236}">
                <a16:creationId xmlns:a16="http://schemas.microsoft.com/office/drawing/2014/main" id="{4114293B-033C-6C9D-0BD9-73BCC384B72B}"/>
              </a:ext>
            </a:extLst>
          </p:cNvPr>
          <p:cNvSpPr txBox="1"/>
          <p:nvPr/>
        </p:nvSpPr>
        <p:spPr>
          <a:xfrm>
            <a:off x="726280" y="3578270"/>
            <a:ext cx="5040000" cy="1452779"/>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Étape 1 : Génération des déplacements</a:t>
            </a:r>
          </a:p>
          <a:p>
            <a:pPr marL="16328" lvl="1" defTabSz="1175644" hangingPunct="1">
              <a:lnSpc>
                <a:spcPct val="100000"/>
              </a:lnSpc>
              <a:spcBef>
                <a:spcPts val="129"/>
              </a:spcBef>
            </a:pPr>
            <a:r>
              <a:rPr lang="en-US" sz="1800" b="1" dirty="0">
                <a:solidFill>
                  <a:sysClr val="windowText" lastClr="000000"/>
                </a:solidFill>
                <a:latin typeface="Arial"/>
                <a:cs typeface="Arial"/>
              </a:rPr>
              <a:t>Étape 2 : Répartition des déplacements</a:t>
            </a:r>
          </a:p>
          <a:p>
            <a:pPr marL="16328" lvl="1" defTabSz="1175644" hangingPunct="1">
              <a:lnSpc>
                <a:spcPct val="100000"/>
              </a:lnSpc>
              <a:spcBef>
                <a:spcPts val="129"/>
              </a:spcBef>
            </a:pPr>
            <a:r>
              <a:rPr lang="en-US" sz="1800" b="1" dirty="0">
                <a:solidFill>
                  <a:sysClr val="windowText" lastClr="000000"/>
                </a:solidFill>
                <a:latin typeface="Arial"/>
                <a:cs typeface="Arial"/>
              </a:rPr>
              <a:t>Étape 3 : Choix du mode de transport</a:t>
            </a:r>
          </a:p>
          <a:p>
            <a:pPr marL="16328" lvl="1" defTabSz="1175644" hangingPunct="1">
              <a:lnSpc>
                <a:spcPct val="100000"/>
              </a:lnSpc>
              <a:spcBef>
                <a:spcPts val="129"/>
              </a:spcBef>
            </a:pPr>
            <a:r>
              <a:rPr lang="en-US" sz="1800" b="1" dirty="0">
                <a:solidFill>
                  <a:sysClr val="windowText" lastClr="000000"/>
                </a:solidFill>
                <a:latin typeface="Arial"/>
                <a:cs typeface="Arial"/>
              </a:rPr>
              <a:t>Étape 4 : Attribution de l'itinéraire</a:t>
            </a:r>
          </a:p>
          <a:p>
            <a:pPr marL="16328" defTabSz="1175644" hangingPunct="1">
              <a:lnSpc>
                <a:spcPct val="100000"/>
              </a:lnSpc>
              <a:spcBef>
                <a:spcPts val="129"/>
              </a:spcBef>
            </a:pPr>
            <a:endParaRPr lang="en-US" sz="1800" b="1" dirty="0">
              <a:solidFill>
                <a:sysClr val="windowText" lastClr="000000"/>
              </a:solidFill>
              <a:latin typeface="Arial"/>
              <a:cs typeface="Arial"/>
            </a:endParaRPr>
          </a:p>
        </p:txBody>
      </p:sp>
      <p:grpSp>
        <p:nvGrpSpPr>
          <p:cNvPr id="150" name="Group 149">
            <a:extLst>
              <a:ext uri="{FF2B5EF4-FFF2-40B4-BE49-F238E27FC236}">
                <a16:creationId xmlns:a16="http://schemas.microsoft.com/office/drawing/2014/main" id="{48579379-3CE7-C534-ED8D-B708885A0F83}"/>
              </a:ext>
            </a:extLst>
          </p:cNvPr>
          <p:cNvGrpSpPr/>
          <p:nvPr/>
        </p:nvGrpSpPr>
        <p:grpSpPr>
          <a:xfrm>
            <a:off x="3957090" y="5228577"/>
            <a:ext cx="1810110" cy="654085"/>
            <a:chOff x="3646942" y="5222609"/>
            <a:chExt cx="1810110" cy="654085"/>
          </a:xfrm>
        </p:grpSpPr>
        <p:sp>
          <p:nvSpPr>
            <p:cNvPr id="135" name="Freeform: Shape 134">
              <a:extLst>
                <a:ext uri="{FF2B5EF4-FFF2-40B4-BE49-F238E27FC236}">
                  <a16:creationId xmlns:a16="http://schemas.microsoft.com/office/drawing/2014/main" id="{D39ABB42-E120-3F12-0029-BA362C06710A}"/>
                </a:ext>
              </a:extLst>
            </p:cNvPr>
            <p:cNvSpPr/>
            <p:nvPr/>
          </p:nvSpPr>
          <p:spPr>
            <a:xfrm>
              <a:off x="3670854" y="5222609"/>
              <a:ext cx="1786198"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3"/>
            </a:solidFill>
            <a:ln w="14450" cap="flat">
              <a:noFill/>
              <a:prstDash val="solid"/>
              <a:miter/>
            </a:ln>
          </p:spPr>
          <p:txBody>
            <a:bodyPr rtlCol="0" anchor="ctr"/>
            <a:lstStyle/>
            <a:p>
              <a:endParaRPr lang="en-ID"/>
            </a:p>
          </p:txBody>
        </p:sp>
        <p:sp>
          <p:nvSpPr>
            <p:cNvPr id="136" name="TextBox 135">
              <a:extLst>
                <a:ext uri="{FF2B5EF4-FFF2-40B4-BE49-F238E27FC236}">
                  <a16:creationId xmlns:a16="http://schemas.microsoft.com/office/drawing/2014/main" id="{C4EBF245-7ED5-E92F-A3C7-5AA5A42ECE7F}"/>
                </a:ext>
              </a:extLst>
            </p:cNvPr>
            <p:cNvSpPr txBox="1"/>
            <p:nvPr/>
          </p:nvSpPr>
          <p:spPr>
            <a:xfrm>
              <a:off x="3646942" y="5281261"/>
              <a:ext cx="1810110" cy="584775"/>
            </a:xfrm>
            <a:prstGeom prst="rect">
              <a:avLst/>
            </a:prstGeom>
            <a:noFill/>
          </p:spPr>
          <p:txBody>
            <a:bodyPr wrap="square">
              <a:spAutoFit/>
            </a:bodyPr>
            <a:lstStyle/>
            <a:p>
              <a:pPr algn="ctr">
                <a:lnSpc>
                  <a:spcPct val="100000"/>
                </a:lnSpc>
              </a:pPr>
              <a:r>
                <a:rPr lang="en-ID" sz="1600" b="1" i="0" dirty="0">
                  <a:solidFill>
                    <a:schemeClr val="bg1"/>
                  </a:solidFill>
                  <a:effectLst/>
                  <a:latin typeface="+mj-lt"/>
                </a:rPr>
                <a:t>Répartition des déplacements</a:t>
              </a:r>
              <a:endParaRPr lang="en-ID" sz="1600" b="1" dirty="0">
                <a:solidFill>
                  <a:schemeClr val="bg1"/>
                </a:solidFill>
                <a:latin typeface="+mj-lt"/>
              </a:endParaRPr>
            </a:p>
          </p:txBody>
        </p:sp>
      </p:grpSp>
      <p:grpSp>
        <p:nvGrpSpPr>
          <p:cNvPr id="151" name="Group 150">
            <a:extLst>
              <a:ext uri="{FF2B5EF4-FFF2-40B4-BE49-F238E27FC236}">
                <a16:creationId xmlns:a16="http://schemas.microsoft.com/office/drawing/2014/main" id="{D7E48142-FFA6-4A2D-62CB-AFC4C4B9C412}"/>
              </a:ext>
            </a:extLst>
          </p:cNvPr>
          <p:cNvGrpSpPr/>
          <p:nvPr/>
        </p:nvGrpSpPr>
        <p:grpSpPr>
          <a:xfrm>
            <a:off x="6549993" y="5228577"/>
            <a:ext cx="1810110" cy="654085"/>
            <a:chOff x="6005221" y="5222609"/>
            <a:chExt cx="1810110" cy="654085"/>
          </a:xfrm>
        </p:grpSpPr>
        <p:sp>
          <p:nvSpPr>
            <p:cNvPr id="137" name="Freeform: Shape 136">
              <a:extLst>
                <a:ext uri="{FF2B5EF4-FFF2-40B4-BE49-F238E27FC236}">
                  <a16:creationId xmlns:a16="http://schemas.microsoft.com/office/drawing/2014/main" id="{7E957F3E-63CC-8C6D-BE0D-A18308C9E3D2}"/>
                </a:ext>
              </a:extLst>
            </p:cNvPr>
            <p:cNvSpPr/>
            <p:nvPr/>
          </p:nvSpPr>
          <p:spPr>
            <a:xfrm>
              <a:off x="6005221"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5"/>
            </a:solidFill>
            <a:ln w="14450" cap="flat">
              <a:noFill/>
              <a:prstDash val="solid"/>
              <a:miter/>
            </a:ln>
          </p:spPr>
          <p:txBody>
            <a:bodyPr rtlCol="0" anchor="ctr"/>
            <a:lstStyle/>
            <a:p>
              <a:endParaRPr lang="en-ID"/>
            </a:p>
          </p:txBody>
        </p:sp>
        <p:sp>
          <p:nvSpPr>
            <p:cNvPr id="138" name="TextBox 137">
              <a:extLst>
                <a:ext uri="{FF2B5EF4-FFF2-40B4-BE49-F238E27FC236}">
                  <a16:creationId xmlns:a16="http://schemas.microsoft.com/office/drawing/2014/main" id="{DCF50762-1085-7D70-CF28-36A3BDF42EAF}"/>
                </a:ext>
              </a:extLst>
            </p:cNvPr>
            <p:cNvSpPr txBox="1"/>
            <p:nvPr/>
          </p:nvSpPr>
          <p:spPr>
            <a:xfrm>
              <a:off x="6005221" y="5281261"/>
              <a:ext cx="1810110" cy="584775"/>
            </a:xfrm>
            <a:prstGeom prst="rect">
              <a:avLst/>
            </a:prstGeom>
            <a:noFill/>
          </p:spPr>
          <p:txBody>
            <a:bodyPr wrap="square">
              <a:spAutoFit/>
            </a:bodyPr>
            <a:lstStyle/>
            <a:p>
              <a:pPr algn="ctr">
                <a:lnSpc>
                  <a:spcPct val="100000"/>
                </a:lnSpc>
              </a:pPr>
              <a:r>
                <a:rPr lang="en-ID" sz="1600" b="1" i="0" dirty="0">
                  <a:solidFill>
                    <a:schemeClr val="bg1"/>
                  </a:solidFill>
                  <a:effectLst/>
                  <a:latin typeface="+mj-lt"/>
                </a:rPr>
                <a:t>Choix du mode de transport</a:t>
              </a:r>
              <a:endParaRPr lang="en-ID" sz="1600" b="1" dirty="0">
                <a:solidFill>
                  <a:schemeClr val="bg1"/>
                </a:solidFill>
                <a:latin typeface="+mj-lt"/>
              </a:endParaRPr>
            </a:p>
          </p:txBody>
        </p:sp>
      </p:grpSp>
      <p:grpSp>
        <p:nvGrpSpPr>
          <p:cNvPr id="149" name="Group 148">
            <a:extLst>
              <a:ext uri="{FF2B5EF4-FFF2-40B4-BE49-F238E27FC236}">
                <a16:creationId xmlns:a16="http://schemas.microsoft.com/office/drawing/2014/main" id="{B742BF81-D97A-0393-3D84-79B15890F693}"/>
              </a:ext>
            </a:extLst>
          </p:cNvPr>
          <p:cNvGrpSpPr/>
          <p:nvPr/>
        </p:nvGrpSpPr>
        <p:grpSpPr>
          <a:xfrm>
            <a:off x="1364867" y="5228577"/>
            <a:ext cx="1810110" cy="654085"/>
            <a:chOff x="1494133" y="5222609"/>
            <a:chExt cx="1810110" cy="654085"/>
          </a:xfrm>
        </p:grpSpPr>
        <p:sp>
          <p:nvSpPr>
            <p:cNvPr id="139" name="Freeform: Shape 138">
              <a:extLst>
                <a:ext uri="{FF2B5EF4-FFF2-40B4-BE49-F238E27FC236}">
                  <a16:creationId xmlns:a16="http://schemas.microsoft.com/office/drawing/2014/main" id="{94E2D198-D469-4866-904B-BE007D72688B}"/>
                </a:ext>
              </a:extLst>
            </p:cNvPr>
            <p:cNvSpPr/>
            <p:nvPr/>
          </p:nvSpPr>
          <p:spPr>
            <a:xfrm>
              <a:off x="1494133"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2"/>
            </a:solidFill>
            <a:ln w="14450" cap="flat">
              <a:noFill/>
              <a:prstDash val="solid"/>
              <a:miter/>
            </a:ln>
          </p:spPr>
          <p:txBody>
            <a:bodyPr rtlCol="0" anchor="ctr"/>
            <a:lstStyle/>
            <a:p>
              <a:endParaRPr lang="en-ID"/>
            </a:p>
          </p:txBody>
        </p:sp>
        <p:sp>
          <p:nvSpPr>
            <p:cNvPr id="140" name="TextBox 139">
              <a:extLst>
                <a:ext uri="{FF2B5EF4-FFF2-40B4-BE49-F238E27FC236}">
                  <a16:creationId xmlns:a16="http://schemas.microsoft.com/office/drawing/2014/main" id="{30BAD9CE-211A-8B42-72BD-80317CB43C9E}"/>
                </a:ext>
              </a:extLst>
            </p:cNvPr>
            <p:cNvSpPr txBox="1"/>
            <p:nvPr/>
          </p:nvSpPr>
          <p:spPr>
            <a:xfrm>
              <a:off x="1494133" y="5281261"/>
              <a:ext cx="1810110" cy="584775"/>
            </a:xfrm>
            <a:prstGeom prst="rect">
              <a:avLst/>
            </a:prstGeom>
            <a:noFill/>
          </p:spPr>
          <p:txBody>
            <a:bodyPr wrap="square">
              <a:spAutoFit/>
            </a:bodyPr>
            <a:lstStyle/>
            <a:p>
              <a:pPr algn="ctr">
                <a:lnSpc>
                  <a:spcPct val="100000"/>
                </a:lnSpc>
              </a:pPr>
              <a:r>
                <a:rPr lang="en-ID" sz="1600" b="1" i="0" dirty="0">
                  <a:solidFill>
                    <a:schemeClr val="bg1"/>
                  </a:solidFill>
                  <a:effectLst/>
                  <a:latin typeface="+mj-lt"/>
                </a:rPr>
                <a:t>Génération des déplacements</a:t>
              </a:r>
              <a:endParaRPr lang="en-ID" sz="1600" b="1" dirty="0">
                <a:solidFill>
                  <a:schemeClr val="bg1"/>
                </a:solidFill>
                <a:latin typeface="+mj-lt"/>
              </a:endParaRPr>
            </a:p>
          </p:txBody>
        </p:sp>
      </p:grpSp>
      <p:grpSp>
        <p:nvGrpSpPr>
          <p:cNvPr id="152" name="Group 151">
            <a:extLst>
              <a:ext uri="{FF2B5EF4-FFF2-40B4-BE49-F238E27FC236}">
                <a16:creationId xmlns:a16="http://schemas.microsoft.com/office/drawing/2014/main" id="{37F1672C-C4FC-D37F-8866-6CB7F63AC868}"/>
              </a:ext>
            </a:extLst>
          </p:cNvPr>
          <p:cNvGrpSpPr/>
          <p:nvPr/>
        </p:nvGrpSpPr>
        <p:grpSpPr>
          <a:xfrm>
            <a:off x="9180996" y="5228578"/>
            <a:ext cx="1810110" cy="654085"/>
            <a:chOff x="8734146" y="5222609"/>
            <a:chExt cx="1810110" cy="654085"/>
          </a:xfrm>
        </p:grpSpPr>
        <p:sp>
          <p:nvSpPr>
            <p:cNvPr id="147" name="Freeform: Shape 146">
              <a:extLst>
                <a:ext uri="{FF2B5EF4-FFF2-40B4-BE49-F238E27FC236}">
                  <a16:creationId xmlns:a16="http://schemas.microsoft.com/office/drawing/2014/main" id="{55BCCB8E-2220-2592-4BD0-87FC69B502DC}"/>
                </a:ext>
              </a:extLst>
            </p:cNvPr>
            <p:cNvSpPr/>
            <p:nvPr/>
          </p:nvSpPr>
          <p:spPr>
            <a:xfrm>
              <a:off x="8734146"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rgbClr val="A56DFE"/>
            </a:solidFill>
            <a:ln w="14450" cap="flat">
              <a:noFill/>
              <a:prstDash val="solid"/>
              <a:miter/>
            </a:ln>
          </p:spPr>
          <p:txBody>
            <a:bodyPr rtlCol="0" anchor="ctr"/>
            <a:lstStyle/>
            <a:p>
              <a:endParaRPr lang="en-ID"/>
            </a:p>
          </p:txBody>
        </p:sp>
        <p:sp>
          <p:nvSpPr>
            <p:cNvPr id="148" name="TextBox 147">
              <a:extLst>
                <a:ext uri="{FF2B5EF4-FFF2-40B4-BE49-F238E27FC236}">
                  <a16:creationId xmlns:a16="http://schemas.microsoft.com/office/drawing/2014/main" id="{6A7213A0-68BD-4230-2582-580B86659C41}"/>
                </a:ext>
              </a:extLst>
            </p:cNvPr>
            <p:cNvSpPr txBox="1"/>
            <p:nvPr/>
          </p:nvSpPr>
          <p:spPr>
            <a:xfrm>
              <a:off x="8734146" y="5281261"/>
              <a:ext cx="1810110" cy="584775"/>
            </a:xfrm>
            <a:prstGeom prst="rect">
              <a:avLst/>
            </a:prstGeom>
            <a:noFill/>
          </p:spPr>
          <p:txBody>
            <a:bodyPr wrap="square">
              <a:spAutoFit/>
            </a:bodyPr>
            <a:lstStyle/>
            <a:p>
              <a:pPr algn="ctr">
                <a:lnSpc>
                  <a:spcPct val="100000"/>
                </a:lnSpc>
              </a:pPr>
              <a:r>
                <a:rPr lang="en-ID" sz="1600" b="1" i="0" dirty="0">
                  <a:solidFill>
                    <a:schemeClr val="bg1"/>
                  </a:solidFill>
                  <a:effectLst/>
                  <a:latin typeface="+mj-lt"/>
                </a:rPr>
                <a:t>Affectation des itinéraires</a:t>
              </a:r>
              <a:endParaRPr lang="en-ID" sz="1600" b="1" dirty="0">
                <a:solidFill>
                  <a:schemeClr val="bg1"/>
                </a:solidFill>
                <a:latin typeface="+mj-lt"/>
              </a:endParaRPr>
            </a:p>
          </p:txBody>
        </p:sp>
      </p:grpSp>
      <p:sp>
        <p:nvSpPr>
          <p:cNvPr id="153" name="Arrow: Right 152">
            <a:extLst>
              <a:ext uri="{FF2B5EF4-FFF2-40B4-BE49-F238E27FC236}">
                <a16:creationId xmlns:a16="http://schemas.microsoft.com/office/drawing/2014/main" id="{F129D717-EFCA-0D6F-5056-D9862DA819D7}"/>
              </a:ext>
            </a:extLst>
          </p:cNvPr>
          <p:cNvSpPr/>
          <p:nvPr/>
        </p:nvSpPr>
        <p:spPr>
          <a:xfrm>
            <a:off x="3343359" y="5449756"/>
            <a:ext cx="476655" cy="2117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LID4096"/>
          </a:p>
        </p:txBody>
      </p:sp>
      <p:sp>
        <p:nvSpPr>
          <p:cNvPr id="154" name="Arrow: Right 153">
            <a:extLst>
              <a:ext uri="{FF2B5EF4-FFF2-40B4-BE49-F238E27FC236}">
                <a16:creationId xmlns:a16="http://schemas.microsoft.com/office/drawing/2014/main" id="{A65081E7-CA4D-E38A-C7B0-471C47C60073}"/>
              </a:ext>
            </a:extLst>
          </p:cNvPr>
          <p:cNvSpPr/>
          <p:nvPr/>
        </p:nvSpPr>
        <p:spPr>
          <a:xfrm>
            <a:off x="5981946" y="5455198"/>
            <a:ext cx="476655" cy="211725"/>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LID4096"/>
          </a:p>
        </p:txBody>
      </p:sp>
      <p:sp>
        <p:nvSpPr>
          <p:cNvPr id="155" name="Arrow: Right 154">
            <a:extLst>
              <a:ext uri="{FF2B5EF4-FFF2-40B4-BE49-F238E27FC236}">
                <a16:creationId xmlns:a16="http://schemas.microsoft.com/office/drawing/2014/main" id="{E7A6ABFE-BBA2-7E46-6532-A009F9A2B2FA}"/>
              </a:ext>
            </a:extLst>
          </p:cNvPr>
          <p:cNvSpPr/>
          <p:nvPr/>
        </p:nvSpPr>
        <p:spPr>
          <a:xfrm>
            <a:off x="8532222" y="5449756"/>
            <a:ext cx="476655" cy="211725"/>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LID4096"/>
          </a:p>
        </p:txBody>
      </p:sp>
      <p:sp>
        <p:nvSpPr>
          <p:cNvPr id="6" name="Title 5">
            <a:extLst>
              <a:ext uri="{FF2B5EF4-FFF2-40B4-BE49-F238E27FC236}">
                <a16:creationId xmlns:a16="http://schemas.microsoft.com/office/drawing/2014/main" id="{A3DDA0FB-B1A7-EEA7-A24A-27F432927F0D}"/>
              </a:ext>
            </a:extLst>
          </p:cNvPr>
          <p:cNvSpPr>
            <a:spLocks noGrp="1"/>
          </p:cNvSpPr>
          <p:nvPr>
            <p:ph type="title"/>
          </p:nvPr>
        </p:nvSpPr>
        <p:spPr>
          <a:xfrm>
            <a:off x="727199" y="432000"/>
            <a:ext cx="7249851" cy="369332"/>
          </a:xfrm>
        </p:spPr>
        <p:txBody>
          <a:bodyPr/>
          <a:lstStyle/>
          <a:p>
            <a:r>
              <a:rPr lang="en-GB" dirty="0"/>
              <a:t>5. Le modèle de demande de transport en quatre étapes</a:t>
            </a:r>
            <a:endParaRPr lang="LID4096" dirty="0"/>
          </a:p>
        </p:txBody>
      </p:sp>
    </p:spTree>
    <p:extLst>
      <p:ext uri="{BB962C8B-B14F-4D97-AF65-F5344CB8AC3E}">
        <p14:creationId xmlns:p14="http://schemas.microsoft.com/office/powerpoint/2010/main" val="1906954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9FF0A-F53F-DC57-2E27-01742F9DF0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45BE5D4-31CE-73C8-B5BB-65523AD2876B}"/>
              </a:ext>
            </a:extLst>
          </p:cNvPr>
          <p:cNvSpPr txBox="1"/>
          <p:nvPr/>
        </p:nvSpPr>
        <p:spPr>
          <a:xfrm>
            <a:off x="733424" y="83349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Étape 1 : Génération de déplacements</a:t>
            </a:r>
          </a:p>
        </p:txBody>
      </p:sp>
      <p:sp>
        <p:nvSpPr>
          <p:cNvPr id="7" name="object 3">
            <a:extLst>
              <a:ext uri="{FF2B5EF4-FFF2-40B4-BE49-F238E27FC236}">
                <a16:creationId xmlns:a16="http://schemas.microsoft.com/office/drawing/2014/main" id="{C7878D15-1CA5-AE82-604C-7B0F9FD890EA}"/>
              </a:ext>
            </a:extLst>
          </p:cNvPr>
          <p:cNvSpPr txBox="1"/>
          <p:nvPr/>
        </p:nvSpPr>
        <p:spPr>
          <a:xfrm>
            <a:off x="733424" y="1233570"/>
            <a:ext cx="10725152" cy="507684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La génération de déplacements détermine le nombre de déplacements effectués et attirés vers différentes zones d'une ville ou d'une région. Elle estime le nombre total de déplacements qui auront lieu dans une zone donnée en fonction des caractéristiques socio-économiques et d'utilisation des sols.</a:t>
            </a:r>
          </a:p>
          <a:p>
            <a:pPr marL="16328"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Principaux facteurs d'influence :</a:t>
            </a:r>
          </a:p>
          <a:p>
            <a:pPr marL="16328" lvl="1" defTabSz="1175644" hangingPunct="1">
              <a:lnSpc>
                <a:spcPct val="100000"/>
              </a:lnSpc>
              <a:spcBef>
                <a:spcPts val="129"/>
              </a:spcBef>
            </a:pPr>
            <a:r>
              <a:rPr lang="en-US" sz="1600" dirty="0">
                <a:solidFill>
                  <a:sysClr val="windowText" lastClr="000000"/>
                </a:solidFill>
                <a:latin typeface="Arial"/>
                <a:cs typeface="Arial"/>
              </a:rPr>
              <a:t>✅ Taille de la population et caractéristiques des ménages – Plus il y a d'habitants, plus il y a de déplacements.</a:t>
            </a:r>
          </a:p>
          <a:p>
            <a:pPr marL="16328" lvl="1" defTabSz="1175644" hangingPunct="1">
              <a:lnSpc>
                <a:spcPct val="100000"/>
              </a:lnSpc>
              <a:spcBef>
                <a:spcPts val="129"/>
              </a:spcBef>
            </a:pPr>
            <a:r>
              <a:rPr lang="en-US" sz="1600" dirty="0">
                <a:solidFill>
                  <a:sysClr val="windowText" lastClr="000000"/>
                </a:solidFill>
                <a:latin typeface="Arial"/>
                <a:cs typeface="Arial"/>
              </a:rPr>
              <a:t>✅ Utilisation des sols – Les zones résidentielles génèrent des déplacements ; les zones commerciales attirent les déplacements.</a:t>
            </a:r>
          </a:p>
          <a:p>
            <a:pPr marL="16328" lvl="1" defTabSz="1175644" hangingPunct="1">
              <a:lnSpc>
                <a:spcPct val="100000"/>
              </a:lnSpc>
              <a:spcBef>
                <a:spcPts val="129"/>
              </a:spcBef>
            </a:pPr>
            <a:r>
              <a:rPr lang="en-US" sz="1600" dirty="0">
                <a:solidFill>
                  <a:sysClr val="windowText" lastClr="000000"/>
                </a:solidFill>
                <a:latin typeface="Arial"/>
                <a:cs typeface="Arial"/>
              </a:rPr>
              <a:t>✅ Taux d'emploi – Les zones à fort taux d'emploi attirent les navetteurs.</a:t>
            </a:r>
          </a:p>
          <a:p>
            <a:pPr marL="16328" lvl="1" defTabSz="1175644" hangingPunct="1">
              <a:lnSpc>
                <a:spcPct val="100000"/>
              </a:lnSpc>
              <a:spcBef>
                <a:spcPts val="129"/>
              </a:spcBef>
            </a:pPr>
            <a:r>
              <a:rPr lang="en-US" sz="1600" dirty="0">
                <a:solidFill>
                  <a:sysClr val="windowText" lastClr="000000"/>
                </a:solidFill>
                <a:latin typeface="Arial"/>
                <a:cs typeface="Arial"/>
              </a:rPr>
              <a:t>✅ Niveaux de revenus – Les ménages à revenus élevés ont tendance à effectuer plus de déplacements, souvent en voiture.</a:t>
            </a:r>
          </a:p>
          <a:p>
            <a:pPr marL="16328" lvl="1"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Exemple :</a:t>
            </a:r>
          </a:p>
          <a:p>
            <a:pPr marL="627063" lvl="1" indent="-384175" defTabSz="1175644" hangingPunct="1">
              <a:lnSpc>
                <a:spcPct val="100000"/>
              </a:lnSpc>
              <a:spcBef>
                <a:spcPts val="129"/>
              </a:spcBef>
            </a:pPr>
            <a:r>
              <a:rPr lang="en-US" sz="1600" dirty="0">
                <a:solidFill>
                  <a:sysClr val="windowText" lastClr="000000"/>
                </a:solidFill>
                <a:latin typeface="Arial"/>
                <a:cs typeface="Arial"/>
              </a:rPr>
              <a:t>✅ Un quartier résidentiel génère un grand nombre de trajets domicile-travail le matin, lorsque les gens partent travailler.</a:t>
            </a:r>
          </a:p>
          <a:p>
            <a:pPr marL="16328" lvl="1" defTabSz="1175644" hangingPunct="1">
              <a:lnSpc>
                <a:spcPct val="100000"/>
              </a:lnSpc>
              <a:spcBef>
                <a:spcPts val="129"/>
              </a:spcBef>
            </a:pPr>
            <a:r>
              <a:rPr lang="en-US" sz="1600" dirty="0">
                <a:solidFill>
                  <a:sysClr val="windowText" lastClr="000000"/>
                </a:solidFill>
                <a:latin typeface="Arial"/>
                <a:cs typeface="Arial"/>
              </a:rPr>
              <a:t>✅ Le soir, ce même quartier attire les trajets de retour lorsque les gens rentrent chez eux.</a:t>
            </a:r>
          </a:p>
          <a:p>
            <a:pPr marL="16328" lvl="1" defTabSz="1175644" hangingPunct="1">
              <a:lnSpc>
                <a:spcPct val="100000"/>
              </a:lnSpc>
              <a:spcBef>
                <a:spcPts val="129"/>
              </a:spcBef>
            </a:pPr>
            <a:r>
              <a:rPr lang="en-US" sz="1600" dirty="0">
                <a:solidFill>
                  <a:sysClr val="windowText" lastClr="000000"/>
                </a:solidFill>
                <a:latin typeface="Arial"/>
                <a:cs typeface="Arial"/>
              </a:rPr>
              <a:t>✅ Un centre commercial attire des déplacements provenant de différents quartiers de la ville.</a:t>
            </a:r>
          </a:p>
          <a:p>
            <a:pPr marL="16328"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Pourquoi est-ce important ? </a:t>
            </a:r>
            <a:r>
              <a:rPr lang="en-US" sz="1600" dirty="0">
                <a:solidFill>
                  <a:sysClr val="windowText" lastClr="000000"/>
                </a:solidFill>
                <a:latin typeface="Arial"/>
                <a:cs typeface="Arial"/>
              </a:rPr>
              <a:t>La génération de déplacements aide les planificateurs à comprendre l'ampleur de la demande de trafic dans différentes zones, ce qui guide les décisions relatives à la capacité routière, aux itinéraires de bus et aux infrastructures de transport en commun.</a:t>
            </a:r>
          </a:p>
        </p:txBody>
      </p:sp>
      <p:sp>
        <p:nvSpPr>
          <p:cNvPr id="5" name="Title 4">
            <a:extLst>
              <a:ext uri="{FF2B5EF4-FFF2-40B4-BE49-F238E27FC236}">
                <a16:creationId xmlns:a16="http://schemas.microsoft.com/office/drawing/2014/main" id="{9FE5ACEA-2EFF-4873-ED8D-0C9AC92081DC}"/>
              </a:ext>
            </a:extLst>
          </p:cNvPr>
          <p:cNvSpPr>
            <a:spLocks noGrp="1"/>
          </p:cNvSpPr>
          <p:nvPr>
            <p:ph type="title"/>
          </p:nvPr>
        </p:nvSpPr>
        <p:spPr>
          <a:xfrm>
            <a:off x="727200" y="432000"/>
            <a:ext cx="7258560" cy="369332"/>
          </a:xfrm>
        </p:spPr>
        <p:txBody>
          <a:bodyPr/>
          <a:lstStyle/>
          <a:p>
            <a:r>
              <a:rPr lang="en-GB" dirty="0"/>
              <a:t>5. Le modèle de demande de transport en quatre étapes</a:t>
            </a:r>
            <a:endParaRPr lang="LID4096" dirty="0"/>
          </a:p>
        </p:txBody>
      </p:sp>
    </p:spTree>
    <p:extLst>
      <p:ext uri="{BB962C8B-B14F-4D97-AF65-F5344CB8AC3E}">
        <p14:creationId xmlns:p14="http://schemas.microsoft.com/office/powerpoint/2010/main" val="576011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D6C33-7C29-4F7D-C44B-9DA24FFA681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A7495F5-69E0-6ECC-BBCB-9BAEDA98D49F}"/>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Étape 2 : Répartition des déplacements</a:t>
            </a:r>
          </a:p>
        </p:txBody>
      </p:sp>
      <p:sp>
        <p:nvSpPr>
          <p:cNvPr id="7" name="object 3">
            <a:extLst>
              <a:ext uri="{FF2B5EF4-FFF2-40B4-BE49-F238E27FC236}">
                <a16:creationId xmlns:a16="http://schemas.microsoft.com/office/drawing/2014/main" id="{36AE43FB-C43F-28AC-F89F-D028D16ADAEA}"/>
              </a:ext>
            </a:extLst>
          </p:cNvPr>
          <p:cNvSpPr txBox="1"/>
          <p:nvPr/>
        </p:nvSpPr>
        <p:spPr>
          <a:xfrm>
            <a:off x="740567" y="1514807"/>
            <a:ext cx="10718009" cy="471777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La répartition des déplacements permet de prédire où les gens se rendront en reliant les points de départ et les destinations des déplacements. Elle détermine le flux des déplacements entre différentes zones.</a:t>
            </a:r>
          </a:p>
          <a:p>
            <a:pPr marL="16328" defTabSz="1175644" hangingPunct="1">
              <a:lnSpc>
                <a:spcPct val="100000"/>
              </a:lnSpc>
              <a:spcBef>
                <a:spcPts val="129"/>
              </a:spcBef>
            </a:pPr>
            <a:endParaRPr lang="en-US" sz="700" b="1"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Méthode clé : modèle gravitationnel</a:t>
            </a:r>
          </a:p>
          <a:p>
            <a:pPr marL="16328" defTabSz="1175644" hangingPunct="1">
              <a:lnSpc>
                <a:spcPct val="100000"/>
              </a:lnSpc>
              <a:spcBef>
                <a:spcPts val="129"/>
              </a:spcBef>
            </a:pPr>
            <a:r>
              <a:rPr lang="en-US" sz="1600" dirty="0">
                <a:solidFill>
                  <a:sysClr val="windowText" lastClr="000000"/>
                </a:solidFill>
                <a:latin typeface="Arial"/>
                <a:cs typeface="Arial"/>
              </a:rPr>
              <a:t>Basé sur la loi de la gravité de Newton :</a:t>
            </a:r>
          </a:p>
          <a:p>
            <a:pPr marL="16328" lvl="1" defTabSz="1175644" hangingPunct="1">
              <a:lnSpc>
                <a:spcPct val="100000"/>
              </a:lnSpc>
              <a:spcBef>
                <a:spcPts val="129"/>
              </a:spcBef>
            </a:pPr>
            <a:r>
              <a:rPr lang="en-US" sz="1600" dirty="0">
                <a:solidFill>
                  <a:sysClr val="windowText" lastClr="000000"/>
                </a:solidFill>
                <a:latin typeface="Arial"/>
                <a:cs typeface="Arial"/>
              </a:rPr>
              <a:t>✅ Les déplacements entre les zones augmentent lorsque celles-ci sont plus proches les unes des autres et plus attrayantes.</a:t>
            </a:r>
          </a:p>
          <a:p>
            <a:pPr marL="16328" lvl="1" defTabSz="1175644" hangingPunct="1">
              <a:lnSpc>
                <a:spcPct val="100000"/>
              </a:lnSpc>
              <a:spcBef>
                <a:spcPts val="129"/>
              </a:spcBef>
            </a:pPr>
            <a:r>
              <a:rPr lang="en-US" sz="1600" dirty="0">
                <a:solidFill>
                  <a:sysClr val="windowText" lastClr="000000"/>
                </a:solidFill>
                <a:latin typeface="Arial"/>
                <a:cs typeface="Arial"/>
              </a:rPr>
              <a:t>✅ Les déplacements diminuent lorsque les zones sont éloignées ou moins attrayantes (ex : zones rurales).</a:t>
            </a:r>
          </a:p>
          <a:p>
            <a:pPr marL="16328"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Exemple :</a:t>
            </a:r>
          </a:p>
          <a:p>
            <a:pPr marL="631825" lvl="1" indent="-388938" defTabSz="1175644" hangingPunct="1">
              <a:lnSpc>
                <a:spcPct val="100000"/>
              </a:lnSpc>
              <a:spcBef>
                <a:spcPts val="129"/>
              </a:spcBef>
            </a:pPr>
            <a:r>
              <a:rPr lang="en-US" sz="1600" dirty="0">
                <a:solidFill>
                  <a:sysClr val="windowText" lastClr="000000"/>
                </a:solidFill>
                <a:latin typeface="Arial"/>
                <a:cs typeface="Arial"/>
              </a:rPr>
              <a:t>✅ Une zone suburbaine comptant de nombreux habitants répartira les trajets domicile-travail vers le quartier central des affaires (CBD) où se concentrent les emplois.</a:t>
            </a:r>
          </a:p>
          <a:p>
            <a:pPr marL="16328" lvl="1" defTabSz="1175644" hangingPunct="1">
              <a:lnSpc>
                <a:spcPct val="100000"/>
              </a:lnSpc>
              <a:spcBef>
                <a:spcPts val="129"/>
              </a:spcBef>
            </a:pPr>
            <a:r>
              <a:rPr lang="en-US" sz="1600" dirty="0">
                <a:solidFill>
                  <a:sysClr val="windowText" lastClr="000000"/>
                </a:solidFill>
                <a:latin typeface="Arial"/>
                <a:cs typeface="Arial"/>
              </a:rPr>
              <a:t>✅ Un campus universitaire attire des étudiants de différents quartiers grâce à une répartition prévisible des déplacements.</a:t>
            </a:r>
          </a:p>
          <a:p>
            <a:pPr marL="16328"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Pourquoi est-ce important ?</a:t>
            </a:r>
          </a:p>
          <a:p>
            <a:pPr marL="16328" defTabSz="1175644" hangingPunct="1">
              <a:lnSpc>
                <a:spcPct val="100000"/>
              </a:lnSpc>
              <a:spcBef>
                <a:spcPts val="129"/>
              </a:spcBef>
            </a:pPr>
            <a:r>
              <a:rPr lang="en-US" sz="1600" dirty="0">
                <a:solidFill>
                  <a:sysClr val="windowText" lastClr="000000"/>
                </a:solidFill>
                <a:latin typeface="Arial"/>
                <a:cs typeface="Arial"/>
              </a:rPr>
              <a:t>La répartition des déplacements aide les planificateurs à identifier :</a:t>
            </a:r>
          </a:p>
          <a:p>
            <a:pPr marL="16328" lvl="1" defTabSz="1175644" hangingPunct="1">
              <a:lnSpc>
                <a:spcPct val="100000"/>
              </a:lnSpc>
              <a:spcBef>
                <a:spcPts val="129"/>
              </a:spcBef>
            </a:pPr>
            <a:r>
              <a:rPr lang="en-US" sz="1600" dirty="0">
                <a:solidFill>
                  <a:sysClr val="windowText" lastClr="000000"/>
                </a:solidFill>
                <a:latin typeface="Arial"/>
                <a:cs typeface="Arial"/>
              </a:rPr>
              <a:t>✅ Les tendances en matière de flux de circulation afin de réduire les embouteillages.</a:t>
            </a:r>
          </a:p>
          <a:p>
            <a:pPr marL="16328" lvl="1" defTabSz="1175644" hangingPunct="1">
              <a:lnSpc>
                <a:spcPct val="100000"/>
              </a:lnSpc>
              <a:spcBef>
                <a:spcPts val="129"/>
              </a:spcBef>
            </a:pPr>
            <a:r>
              <a:rPr lang="en-US" sz="1600" dirty="0">
                <a:solidFill>
                  <a:sysClr val="windowText" lastClr="000000"/>
                </a:solidFill>
                <a:latin typeface="Arial"/>
                <a:cs typeface="Arial"/>
              </a:rPr>
              <a:t>✅ Le besoin de nouvelles liaisons de transport, telles que des lignes de bus ou de métro.</a:t>
            </a:r>
          </a:p>
          <a:p>
            <a:pPr marL="16328" lvl="1" defTabSz="1175644" hangingPunct="1">
              <a:lnSpc>
                <a:spcPct val="100000"/>
              </a:lnSpc>
              <a:spcBef>
                <a:spcPts val="129"/>
              </a:spcBef>
            </a:pPr>
            <a:r>
              <a:rPr lang="en-US" sz="1600" dirty="0">
                <a:solidFill>
                  <a:sysClr val="windowText" lastClr="000000"/>
                </a:solidFill>
                <a:latin typeface="Arial"/>
                <a:cs typeface="Arial"/>
              </a:rPr>
              <a:t>✅ Les zones de congestion qui nécessitent des élargissements de routes ou des itinéraires alternatifs.</a:t>
            </a:r>
          </a:p>
        </p:txBody>
      </p:sp>
      <p:sp>
        <p:nvSpPr>
          <p:cNvPr id="5" name="Title 4">
            <a:extLst>
              <a:ext uri="{FF2B5EF4-FFF2-40B4-BE49-F238E27FC236}">
                <a16:creationId xmlns:a16="http://schemas.microsoft.com/office/drawing/2014/main" id="{33185239-CF9D-5084-31FE-3849CFA058F9}"/>
              </a:ext>
            </a:extLst>
          </p:cNvPr>
          <p:cNvSpPr>
            <a:spLocks noGrp="1"/>
          </p:cNvSpPr>
          <p:nvPr>
            <p:ph type="title"/>
          </p:nvPr>
        </p:nvSpPr>
        <p:spPr>
          <a:xfrm>
            <a:off x="727200" y="432000"/>
            <a:ext cx="7232434" cy="369332"/>
          </a:xfrm>
        </p:spPr>
        <p:txBody>
          <a:bodyPr/>
          <a:lstStyle/>
          <a:p>
            <a:r>
              <a:rPr lang="en-GB" dirty="0"/>
              <a:t>5. Le modèle de demande de transport en quatre étapes</a:t>
            </a:r>
            <a:endParaRPr lang="LID4096" dirty="0"/>
          </a:p>
        </p:txBody>
      </p:sp>
    </p:spTree>
    <p:extLst>
      <p:ext uri="{BB962C8B-B14F-4D97-AF65-F5344CB8AC3E}">
        <p14:creationId xmlns:p14="http://schemas.microsoft.com/office/powerpoint/2010/main" val="22888657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FA99D-36E5-C5E3-C18B-6B68179F2DA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2215BC5-BDF7-38AA-0239-1DCAF18F9158}"/>
              </a:ext>
            </a:extLst>
          </p:cNvPr>
          <p:cNvSpPr txBox="1"/>
          <p:nvPr/>
        </p:nvSpPr>
        <p:spPr>
          <a:xfrm>
            <a:off x="733424" y="850905"/>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Étape 3 : Choix du mode de transport</a:t>
            </a:r>
          </a:p>
        </p:txBody>
      </p:sp>
      <p:sp>
        <p:nvSpPr>
          <p:cNvPr id="7" name="object 3">
            <a:extLst>
              <a:ext uri="{FF2B5EF4-FFF2-40B4-BE49-F238E27FC236}">
                <a16:creationId xmlns:a16="http://schemas.microsoft.com/office/drawing/2014/main" id="{48508516-986A-BBED-A68E-348CFC222E7D}"/>
              </a:ext>
            </a:extLst>
          </p:cNvPr>
          <p:cNvSpPr txBox="1"/>
          <p:nvPr/>
        </p:nvSpPr>
        <p:spPr>
          <a:xfrm>
            <a:off x="740567" y="1166458"/>
            <a:ext cx="10725152" cy="512045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Le choix du mode de transport détermine le moyen de transport que les voyageurs utiliseront (voiture, bus, métro, vélo, marche, etc.). Il tient compte des préférences et des contraintes qui influencent les décisions des gens.</a:t>
            </a:r>
          </a:p>
          <a:p>
            <a:pPr marL="16328" defTabSz="1175644" hangingPunct="1">
              <a:lnSpc>
                <a:spcPct val="100000"/>
              </a:lnSpc>
              <a:spcBef>
                <a:spcPts val="129"/>
              </a:spcBef>
            </a:pPr>
            <a:r>
              <a:rPr lang="en-US" sz="1600" b="1" dirty="0">
                <a:solidFill>
                  <a:sysClr val="windowText" lastClr="000000"/>
                </a:solidFill>
                <a:latin typeface="Arial"/>
                <a:cs typeface="Arial"/>
              </a:rPr>
              <a:t>Facteurs d'influence clés :</a:t>
            </a:r>
          </a:p>
          <a:p>
            <a:pPr marL="16328" lvl="1" defTabSz="1175644" hangingPunct="1">
              <a:lnSpc>
                <a:spcPct val="100000"/>
              </a:lnSpc>
              <a:spcBef>
                <a:spcPts val="129"/>
              </a:spcBef>
            </a:pPr>
            <a:r>
              <a:rPr lang="en-US" sz="1600" dirty="0">
                <a:solidFill>
                  <a:sysClr val="windowText" lastClr="000000"/>
                </a:solidFill>
                <a:latin typeface="Arial"/>
                <a:cs typeface="Arial"/>
              </a:rPr>
              <a:t>✅ Durée du trajet – Les modes de transport plus rapides (comme le métro) sont souvent préférés.</a:t>
            </a:r>
          </a:p>
          <a:p>
            <a:pPr marL="16328" lvl="1" defTabSz="1175644" hangingPunct="1">
              <a:lnSpc>
                <a:spcPct val="100000"/>
              </a:lnSpc>
              <a:spcBef>
                <a:spcPts val="129"/>
              </a:spcBef>
            </a:pPr>
            <a:r>
              <a:rPr lang="en-US" sz="1600" dirty="0">
                <a:solidFill>
                  <a:sysClr val="windowText" lastClr="000000"/>
                </a:solidFill>
                <a:latin typeface="Arial"/>
                <a:cs typeface="Arial"/>
              </a:rPr>
              <a:t>✅ Coût du trajet – Les options moins chères attirent les voyageurs soucieux de leur budget.</a:t>
            </a:r>
          </a:p>
          <a:p>
            <a:pPr marL="16328" lvl="1" defTabSz="1175644" hangingPunct="1">
              <a:lnSpc>
                <a:spcPct val="100000"/>
              </a:lnSpc>
              <a:spcBef>
                <a:spcPts val="129"/>
              </a:spcBef>
            </a:pPr>
            <a:r>
              <a:rPr lang="en-US" sz="1600" dirty="0">
                <a:solidFill>
                  <a:sysClr val="windowText" lastClr="000000"/>
                </a:solidFill>
                <a:latin typeface="Arial"/>
                <a:cs typeface="Arial"/>
              </a:rPr>
              <a:t>✅ Commodité et accessibilité – Si un arrêt de bus est à proximité, davantage de personnes sont susceptibles de l'utiliser.</a:t>
            </a:r>
          </a:p>
          <a:p>
            <a:pPr marL="16328" lvl="1" defTabSz="1175644" hangingPunct="1">
              <a:lnSpc>
                <a:spcPct val="100000"/>
              </a:lnSpc>
              <a:spcBef>
                <a:spcPts val="129"/>
              </a:spcBef>
            </a:pPr>
            <a:r>
              <a:rPr lang="en-US" sz="1600" dirty="0">
                <a:solidFill>
                  <a:sysClr val="windowText" lastClr="000000"/>
                </a:solidFill>
                <a:latin typeface="Arial"/>
                <a:cs typeface="Arial"/>
              </a:rPr>
              <a:t>✅ Confort et sécurité – Les transports publics propres, sûrs et fiables attirent davantage d'usagers.</a:t>
            </a:r>
          </a:p>
          <a:p>
            <a:pPr marL="16328" defTabSz="1175644" hangingPunct="1">
              <a:lnSpc>
                <a:spcPct val="100000"/>
              </a:lnSpc>
              <a:spcBef>
                <a:spcPts val="129"/>
              </a:spcBef>
            </a:pPr>
            <a:r>
              <a:rPr lang="en-US" sz="1600" b="1" dirty="0">
                <a:solidFill>
                  <a:sysClr val="windowText" lastClr="000000"/>
                </a:solidFill>
                <a:latin typeface="Arial"/>
                <a:cs typeface="Arial"/>
              </a:rPr>
              <a:t>Exemple :</a:t>
            </a:r>
          </a:p>
          <a:p>
            <a:pPr marL="16328" lvl="1" defTabSz="1175644" hangingPunct="1">
              <a:lnSpc>
                <a:spcPct val="100000"/>
              </a:lnSpc>
              <a:spcBef>
                <a:spcPts val="129"/>
              </a:spcBef>
            </a:pPr>
            <a:r>
              <a:rPr lang="en-US" sz="1600" dirty="0">
                <a:solidFill>
                  <a:sysClr val="windowText" lastClr="000000"/>
                </a:solidFill>
                <a:latin typeface="Arial"/>
                <a:cs typeface="Arial"/>
              </a:rPr>
              <a:t>✅ Si les tarifs du métro sont réduits, davantage de navetteurs pourraient délaisser leur voiture au profit des transports en commun.</a:t>
            </a:r>
          </a:p>
          <a:p>
            <a:pPr marL="16328" lvl="1" defTabSz="1175644" hangingPunct="1">
              <a:lnSpc>
                <a:spcPct val="100000"/>
              </a:lnSpc>
              <a:spcBef>
                <a:spcPts val="129"/>
              </a:spcBef>
            </a:pPr>
            <a:r>
              <a:rPr lang="en-US" sz="1600" dirty="0">
                <a:solidFill>
                  <a:sysClr val="windowText" lastClr="000000"/>
                </a:solidFill>
                <a:latin typeface="Arial"/>
                <a:cs typeface="Arial"/>
              </a:rPr>
              <a:t>✅ Si les frais de stationnement dans les centres-villes augmentent, les gens pourraient se tourner vers les bus ou le covoiturage.</a:t>
            </a:r>
          </a:p>
          <a:p>
            <a:pPr marL="16328" lvl="1" defTabSz="1175644" hangingPunct="1">
              <a:lnSpc>
                <a:spcPct val="100000"/>
              </a:lnSpc>
              <a:spcBef>
                <a:spcPts val="129"/>
              </a:spcBef>
            </a:pPr>
            <a:r>
              <a:rPr lang="en-US" sz="1600" dirty="0">
                <a:solidFill>
                  <a:sysClr val="windowText" lastClr="000000"/>
                </a:solidFill>
                <a:latin typeface="Arial"/>
                <a:cs typeface="Arial"/>
              </a:rPr>
              <a:t>✅ Si une nouvelle piste cyclable est construite, davantage de cyclistes pourraient choisir le vélo plutôt que la voiture pour les trajets courts.</a:t>
            </a:r>
          </a:p>
          <a:p>
            <a:pPr marL="16328"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Pourquoi est-ce important ? L'analyse des modes de transport aide les planificateurs des transports.</a:t>
            </a:r>
          </a:p>
          <a:p>
            <a:pPr marL="16328" lvl="1" defTabSz="1175644" hangingPunct="1">
              <a:lnSpc>
                <a:spcPct val="100000"/>
              </a:lnSpc>
              <a:spcBef>
                <a:spcPts val="129"/>
              </a:spcBef>
            </a:pPr>
            <a:r>
              <a:rPr lang="en-US" sz="1600" dirty="0">
                <a:solidFill>
                  <a:sysClr val="windowText" lastClr="000000"/>
                </a:solidFill>
                <a:latin typeface="Arial"/>
                <a:cs typeface="Arial"/>
              </a:rPr>
              <a:t>✅ Améliorer les services de transport public en les rendant plus attractifs.</a:t>
            </a:r>
          </a:p>
          <a:p>
            <a:pPr marL="16328" lvl="1" defTabSz="1175644" hangingPunct="1">
              <a:lnSpc>
                <a:spcPct val="100000"/>
              </a:lnSpc>
              <a:spcBef>
                <a:spcPts val="129"/>
              </a:spcBef>
            </a:pPr>
            <a:r>
              <a:rPr lang="en-US" sz="1600" dirty="0">
                <a:solidFill>
                  <a:sysClr val="windowText" lastClr="000000"/>
                </a:solidFill>
                <a:latin typeface="Arial"/>
                <a:cs typeface="Arial"/>
              </a:rPr>
              <a:t>✅ Promouvoir les modes de transport durables (vélo, marche) afin de réduire la pollution.</a:t>
            </a:r>
          </a:p>
          <a:p>
            <a:pPr marL="16328" lvl="1" defTabSz="1175644" hangingPunct="1">
              <a:lnSpc>
                <a:spcPct val="100000"/>
              </a:lnSpc>
              <a:spcBef>
                <a:spcPts val="129"/>
              </a:spcBef>
            </a:pPr>
            <a:r>
              <a:rPr lang="en-US" sz="1600" dirty="0">
                <a:solidFill>
                  <a:sysClr val="windowText" lastClr="000000"/>
                </a:solidFill>
                <a:latin typeface="Arial"/>
                <a:cs typeface="Arial"/>
              </a:rPr>
              <a:t>✅ Réduire les embouteillages en encourageant les options de transport partagé.</a:t>
            </a:r>
          </a:p>
        </p:txBody>
      </p:sp>
      <p:sp>
        <p:nvSpPr>
          <p:cNvPr id="5" name="Title 4">
            <a:extLst>
              <a:ext uri="{FF2B5EF4-FFF2-40B4-BE49-F238E27FC236}">
                <a16:creationId xmlns:a16="http://schemas.microsoft.com/office/drawing/2014/main" id="{67699591-B256-4ACD-06CE-14350C2149A1}"/>
              </a:ext>
            </a:extLst>
          </p:cNvPr>
          <p:cNvSpPr>
            <a:spLocks noGrp="1"/>
          </p:cNvSpPr>
          <p:nvPr>
            <p:ph type="title"/>
          </p:nvPr>
        </p:nvSpPr>
        <p:spPr>
          <a:xfrm>
            <a:off x="727200" y="432000"/>
            <a:ext cx="7171474" cy="369332"/>
          </a:xfrm>
        </p:spPr>
        <p:txBody>
          <a:bodyPr/>
          <a:lstStyle/>
          <a:p>
            <a:r>
              <a:rPr lang="en-GB" dirty="0"/>
              <a:t>5. Le modèle de demande de transport en quatre étapes</a:t>
            </a:r>
            <a:endParaRPr lang="LID4096" dirty="0"/>
          </a:p>
        </p:txBody>
      </p:sp>
    </p:spTree>
    <p:extLst>
      <p:ext uri="{BB962C8B-B14F-4D97-AF65-F5344CB8AC3E}">
        <p14:creationId xmlns:p14="http://schemas.microsoft.com/office/powerpoint/2010/main" val="1377493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01DBB-7EF3-61B2-372E-302C6B99CE7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FAD2C99-E182-A88D-39E1-EFA183C529D4}"/>
              </a:ext>
            </a:extLst>
          </p:cNvPr>
          <p:cNvSpPr txBox="1"/>
          <p:nvPr/>
        </p:nvSpPr>
        <p:spPr>
          <a:xfrm>
            <a:off x="733424" y="93799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Étape 4 : Attribution des itinéraires</a:t>
            </a:r>
          </a:p>
        </p:txBody>
      </p:sp>
      <p:sp>
        <p:nvSpPr>
          <p:cNvPr id="7" name="object 3">
            <a:extLst>
              <a:ext uri="{FF2B5EF4-FFF2-40B4-BE49-F238E27FC236}">
                <a16:creationId xmlns:a16="http://schemas.microsoft.com/office/drawing/2014/main" id="{31A8C407-E9D6-33F9-76D0-20505E5148DF}"/>
              </a:ext>
            </a:extLst>
          </p:cNvPr>
          <p:cNvSpPr txBox="1"/>
          <p:nvPr/>
        </p:nvSpPr>
        <p:spPr>
          <a:xfrm>
            <a:off x="740567" y="1427720"/>
            <a:ext cx="10725152" cy="449207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L'attribution des itinéraires détermine les routes ou les chemins que les voyageurs empruntent pour atteindre leur destination. Elle permet de prévoir la circulation sur le réseau et les itinéraires susceptibles d'être encombrés.</a:t>
            </a:r>
          </a:p>
          <a:p>
            <a:pPr marL="16328" defTabSz="1175644" hangingPunct="1">
              <a:lnSpc>
                <a:spcPct val="100000"/>
              </a:lnSpc>
              <a:spcBef>
                <a:spcPts val="129"/>
              </a:spcBef>
            </a:pPr>
            <a:r>
              <a:rPr lang="en-US" sz="1600" b="1" dirty="0">
                <a:solidFill>
                  <a:sysClr val="windowText" lastClr="000000"/>
                </a:solidFill>
                <a:latin typeface="Arial"/>
                <a:cs typeface="Arial"/>
              </a:rPr>
              <a:t>Facteurs clés influençant le choix de l'itinéraire :</a:t>
            </a:r>
          </a:p>
          <a:p>
            <a:pPr marL="16328" lvl="1" defTabSz="1175644" hangingPunct="1">
              <a:lnSpc>
                <a:spcPct val="100000"/>
              </a:lnSpc>
              <a:spcBef>
                <a:spcPts val="129"/>
              </a:spcBef>
            </a:pPr>
            <a:r>
              <a:rPr lang="en-US" sz="1600" dirty="0">
                <a:solidFill>
                  <a:sysClr val="windowText" lastClr="000000"/>
                </a:solidFill>
                <a:latin typeface="Arial"/>
                <a:cs typeface="Arial"/>
              </a:rPr>
              <a:t>✅ Itinéraire le plus court ou le plus rapide – Les gens préfèrent les itinéraires qui leur font gagner du temps.</a:t>
            </a:r>
          </a:p>
          <a:p>
            <a:pPr marL="16328" lvl="1" defTabSz="1175644" hangingPunct="1">
              <a:lnSpc>
                <a:spcPct val="100000"/>
              </a:lnSpc>
              <a:spcBef>
                <a:spcPts val="129"/>
              </a:spcBef>
            </a:pPr>
            <a:r>
              <a:rPr lang="en-US" sz="1600" dirty="0">
                <a:solidFill>
                  <a:sysClr val="windowText" lastClr="000000"/>
                </a:solidFill>
                <a:latin typeface="Arial"/>
                <a:cs typeface="Arial"/>
              </a:rPr>
              <a:t>✅ Congestion du trafic – Les voyageurs peuvent éviter les routes encombrées.</a:t>
            </a:r>
          </a:p>
          <a:p>
            <a:pPr marL="16328" lvl="1" defTabSz="1175644" hangingPunct="1">
              <a:lnSpc>
                <a:spcPct val="100000"/>
              </a:lnSpc>
              <a:spcBef>
                <a:spcPts val="129"/>
              </a:spcBef>
            </a:pPr>
            <a:r>
              <a:rPr lang="en-US" sz="1600" dirty="0">
                <a:solidFill>
                  <a:sysClr val="windowText" lastClr="000000"/>
                </a:solidFill>
                <a:latin typeface="Arial"/>
                <a:cs typeface="Arial"/>
              </a:rPr>
              <a:t>✅ Capacité routière – Certaines routes peuvent accueillir plus de véhicules que d'autres.</a:t>
            </a:r>
          </a:p>
          <a:p>
            <a:pPr marL="16328" lvl="1" defTabSz="1175644" hangingPunct="1">
              <a:lnSpc>
                <a:spcPct val="100000"/>
              </a:lnSpc>
              <a:spcBef>
                <a:spcPts val="129"/>
              </a:spcBef>
            </a:pPr>
            <a:r>
              <a:rPr lang="en-US" sz="1600" dirty="0">
                <a:solidFill>
                  <a:sysClr val="windowText" lastClr="000000"/>
                </a:solidFill>
                <a:latin typeface="Arial"/>
                <a:cs typeface="Arial"/>
              </a:rPr>
              <a:t>✅ Outils de navigation et données en temps réel – Les applications GPS (comme Google Maps) modifient dynamiquement les itinéraires en fonction des conditions de circulation en temps réel.</a:t>
            </a:r>
          </a:p>
          <a:p>
            <a:pPr marL="16328" defTabSz="1175644" hangingPunct="1">
              <a:lnSpc>
                <a:spcPct val="150000"/>
              </a:lnSpc>
              <a:spcBef>
                <a:spcPts val="129"/>
              </a:spcBef>
            </a:pPr>
            <a:r>
              <a:rPr lang="en-US" sz="1600" b="1" dirty="0">
                <a:solidFill>
                  <a:sysClr val="windowText" lastClr="000000"/>
                </a:solidFill>
                <a:latin typeface="Arial"/>
                <a:cs typeface="Arial"/>
              </a:rPr>
              <a:t>Exemple :</a:t>
            </a:r>
          </a:p>
          <a:p>
            <a:pPr marL="16328" lvl="1" defTabSz="1175644" hangingPunct="1">
              <a:lnSpc>
                <a:spcPct val="100000"/>
              </a:lnSpc>
              <a:spcBef>
                <a:spcPts val="129"/>
              </a:spcBef>
            </a:pPr>
            <a:r>
              <a:rPr lang="en-US" sz="1600" dirty="0">
                <a:solidFill>
                  <a:sysClr val="windowText" lastClr="000000"/>
                </a:solidFill>
                <a:latin typeface="Arial"/>
                <a:cs typeface="Arial"/>
              </a:rPr>
              <a:t>✅ Les navetteurs matinaux peuvent préférer les autoroutes aux routes locales pour gagner du temps.</a:t>
            </a:r>
          </a:p>
          <a:p>
            <a:pPr marL="16328" lvl="1" defTabSz="1175644" hangingPunct="1">
              <a:lnSpc>
                <a:spcPct val="100000"/>
              </a:lnSpc>
              <a:spcBef>
                <a:spcPts val="129"/>
              </a:spcBef>
            </a:pPr>
            <a:r>
              <a:rPr lang="en-US" sz="1600" dirty="0">
                <a:solidFill>
                  <a:sysClr val="windowText" lastClr="000000"/>
                </a:solidFill>
                <a:latin typeface="Arial"/>
                <a:cs typeface="Arial"/>
              </a:rPr>
              <a:t>✅ En cas d'embouteillages, les conducteurs peuvent emprunter les itinéraires alternatifs suggérés par les applications de navigation.</a:t>
            </a:r>
          </a:p>
          <a:p>
            <a:pPr marL="16328" defTabSz="1175644" hangingPunct="1">
              <a:lnSpc>
                <a:spcPct val="100000"/>
              </a:lnSpc>
              <a:spcBef>
                <a:spcPts val="129"/>
              </a:spcBef>
            </a:pPr>
            <a:endParaRPr lang="en-US" sz="1600"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Pourquoi est-ce important ? L'attribution d'itinéraires aide les planificateurs.</a:t>
            </a:r>
          </a:p>
          <a:p>
            <a:pPr marL="16328" lvl="1" defTabSz="1175644" hangingPunct="1">
              <a:lnSpc>
                <a:spcPct val="100000"/>
              </a:lnSpc>
              <a:spcBef>
                <a:spcPts val="129"/>
              </a:spcBef>
            </a:pPr>
            <a:r>
              <a:rPr lang="en-US" sz="1600" dirty="0">
                <a:solidFill>
                  <a:sysClr val="windowText" lastClr="000000"/>
                </a:solidFill>
                <a:latin typeface="Arial"/>
                <a:cs typeface="Arial"/>
              </a:rPr>
              <a:t>✅ Optimiser le flux de circulation et réduire les embouteillages.</a:t>
            </a:r>
          </a:p>
          <a:p>
            <a:pPr marL="16328" lvl="1" defTabSz="1175644" hangingPunct="1">
              <a:lnSpc>
                <a:spcPct val="100000"/>
              </a:lnSpc>
              <a:spcBef>
                <a:spcPts val="129"/>
              </a:spcBef>
            </a:pPr>
            <a:r>
              <a:rPr lang="en-US" sz="1600" dirty="0">
                <a:solidFill>
                  <a:sysClr val="windowText" lastClr="000000"/>
                </a:solidFill>
                <a:latin typeface="Arial"/>
                <a:cs typeface="Arial"/>
              </a:rPr>
              <a:t>✅ Améliorer l'efficacité du réseau routier en concevant de meilleurs carrefours et contournements.</a:t>
            </a:r>
          </a:p>
          <a:p>
            <a:pPr marL="16328" lvl="1" defTabSz="1175644" hangingPunct="1">
              <a:lnSpc>
                <a:spcPct val="100000"/>
              </a:lnSpc>
              <a:spcBef>
                <a:spcPts val="129"/>
              </a:spcBef>
            </a:pPr>
            <a:r>
              <a:rPr lang="en-US" sz="1600" dirty="0">
                <a:solidFill>
                  <a:sysClr val="windowText" lastClr="000000"/>
                </a:solidFill>
                <a:latin typeface="Arial"/>
                <a:cs typeface="Arial"/>
              </a:rPr>
              <a:t>✅ Intégrer des systèmes intelligents de gestion du trafic pour des ajustements en temps réel.</a:t>
            </a:r>
          </a:p>
        </p:txBody>
      </p:sp>
      <p:sp>
        <p:nvSpPr>
          <p:cNvPr id="5" name="Title 4">
            <a:extLst>
              <a:ext uri="{FF2B5EF4-FFF2-40B4-BE49-F238E27FC236}">
                <a16:creationId xmlns:a16="http://schemas.microsoft.com/office/drawing/2014/main" id="{CD14A90B-3C07-8491-18C2-3BFFFD273B6D}"/>
              </a:ext>
            </a:extLst>
          </p:cNvPr>
          <p:cNvSpPr>
            <a:spLocks noGrp="1"/>
          </p:cNvSpPr>
          <p:nvPr>
            <p:ph type="title"/>
          </p:nvPr>
        </p:nvSpPr>
        <p:spPr>
          <a:xfrm>
            <a:off x="727199" y="432000"/>
            <a:ext cx="7215017" cy="369332"/>
          </a:xfrm>
        </p:spPr>
        <p:txBody>
          <a:bodyPr/>
          <a:lstStyle/>
          <a:p>
            <a:r>
              <a:rPr lang="en-GB" dirty="0"/>
              <a:t>5. Le modèle de demande de transport en quatre étapes</a:t>
            </a:r>
            <a:endParaRPr lang="LID4096" dirty="0"/>
          </a:p>
        </p:txBody>
      </p:sp>
    </p:spTree>
    <p:extLst>
      <p:ext uri="{BB962C8B-B14F-4D97-AF65-F5344CB8AC3E}">
        <p14:creationId xmlns:p14="http://schemas.microsoft.com/office/powerpoint/2010/main" val="300029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C920E-A9BF-A705-EAE5-4BC3BB1A968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03E261B-BCE5-4A5E-CF13-EF199E6E7C1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5.2 </a:t>
            </a:r>
            <a:r>
              <a:rPr lang="en-GB" sz="1800" b="1" dirty="0">
                <a:solidFill>
                  <a:sysClr val="windowText" lastClr="000000"/>
                </a:solidFill>
                <a:latin typeface="Arial"/>
                <a:cs typeface="Arial"/>
              </a:rPr>
              <a:t>Forces et limites du modèle FSM</a:t>
            </a:r>
            <a:r>
              <a:rPr lang="en-US" sz="1800" b="1" dirty="0">
                <a:solidFill>
                  <a:sysClr val="windowText" lastClr="000000"/>
                </a:solidFill>
                <a:latin typeface="Arial"/>
                <a:cs typeface="Arial"/>
              </a:rPr>
              <a:t> </a:t>
            </a:r>
          </a:p>
        </p:txBody>
      </p:sp>
      <p:sp>
        <p:nvSpPr>
          <p:cNvPr id="7" name="object 3">
            <a:extLst>
              <a:ext uri="{FF2B5EF4-FFF2-40B4-BE49-F238E27FC236}">
                <a16:creationId xmlns:a16="http://schemas.microsoft.com/office/drawing/2014/main" id="{CA1CEBB5-708A-695F-8B99-D57B4B378C2A}"/>
              </a:ext>
            </a:extLst>
          </p:cNvPr>
          <p:cNvSpPr txBox="1"/>
          <p:nvPr/>
        </p:nvSpPr>
        <p:spPr>
          <a:xfrm>
            <a:off x="740567" y="1479971"/>
            <a:ext cx="10725152" cy="7551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 modèle en quatre étapes (FSM) est l'une des méthodes les plus utilisées dans la planification des transports, car il est simple, structuré et pratique. Cependant, il présente également des limites, en particulier dans les villes modernes où </a:t>
            </a:r>
            <a:r>
              <a:rPr lang="en-GB" sz="1600" dirty="0" err="1">
                <a:solidFill>
                  <a:sysClr val="windowText" lastClr="000000"/>
                </a:solidFill>
                <a:latin typeface="Arial"/>
                <a:cs typeface="Arial"/>
              </a:rPr>
              <a:t>les comportements</a:t>
            </a:r>
            <a:r>
              <a:rPr lang="en-GB" sz="1600" dirty="0">
                <a:solidFill>
                  <a:sysClr val="windowText" lastClr="000000"/>
                </a:solidFill>
                <a:latin typeface="Arial"/>
                <a:cs typeface="Arial"/>
              </a:rPr>
              <a:t> de déplacement sont plus complexes. </a:t>
            </a:r>
            <a:endParaRPr lang="en-US" sz="1600"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5D87957E-AFDA-FCA2-BBCA-D6612BC54E81}"/>
              </a:ext>
            </a:extLst>
          </p:cNvPr>
          <p:cNvSpPr>
            <a:spLocks noGrp="1"/>
          </p:cNvSpPr>
          <p:nvPr>
            <p:ph type="title"/>
          </p:nvPr>
        </p:nvSpPr>
        <p:spPr>
          <a:xfrm>
            <a:off x="727200" y="432000"/>
            <a:ext cx="7441440" cy="369332"/>
          </a:xfrm>
        </p:spPr>
        <p:txBody>
          <a:bodyPr/>
          <a:lstStyle/>
          <a:p>
            <a:r>
              <a:rPr lang="en-GB" dirty="0"/>
              <a:t>5. Le modèle de demande de transport en quatre étapes</a:t>
            </a:r>
            <a:endParaRPr lang="LID4096" dirty="0"/>
          </a:p>
        </p:txBody>
      </p:sp>
      <p:sp>
        <p:nvSpPr>
          <p:cNvPr id="2" name="object 3">
            <a:extLst>
              <a:ext uri="{FF2B5EF4-FFF2-40B4-BE49-F238E27FC236}">
                <a16:creationId xmlns:a16="http://schemas.microsoft.com/office/drawing/2014/main" id="{568E6D1C-D398-7862-E347-712CDFE71BE5}"/>
              </a:ext>
            </a:extLst>
          </p:cNvPr>
          <p:cNvSpPr txBox="1"/>
          <p:nvPr/>
        </p:nvSpPr>
        <p:spPr>
          <a:xfrm>
            <a:off x="733424" y="2249761"/>
            <a:ext cx="10725152" cy="155793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Points forts du FSM :</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Facile à comprendre et à appliquer : étapes claires que les débutants peuvent suivre.</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Largement utilisé et bien documenté : soutien solide, outils et disponibilité des données.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Utile pour les prévisions à long terme : prend en charge la planification des grandes infrastructures.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Idéal pour évaluer des scénarios politiques : nouvelles routes, expansion des transports publics.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Efficacité informatique : fonctionne bien même avec des régions de grande taille.</a:t>
            </a:r>
            <a:endParaRPr lang="en-US" sz="16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01E6059F-28AA-E195-95EE-95E5B732B3E7}"/>
              </a:ext>
            </a:extLst>
          </p:cNvPr>
          <p:cNvSpPr txBox="1"/>
          <p:nvPr/>
        </p:nvSpPr>
        <p:spPr>
          <a:xfrm>
            <a:off x="740567" y="3923380"/>
            <a:ext cx="10725152" cy="22966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Limites du FSM :</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Suppose </a:t>
            </a:r>
            <a:r>
              <a:rPr lang="en-GB" sz="1600" dirty="0" err="1">
                <a:solidFill>
                  <a:sysClr val="windowText" lastClr="000000"/>
                </a:solidFill>
                <a:latin typeface="Arial"/>
                <a:cs typeface="Arial"/>
              </a:rPr>
              <a:t>un comportement</a:t>
            </a:r>
            <a:r>
              <a:rPr lang="en-GB" sz="1600" dirty="0">
                <a:solidFill>
                  <a:sysClr val="windowText" lastClr="000000"/>
                </a:solidFill>
                <a:latin typeface="Arial"/>
                <a:cs typeface="Arial"/>
              </a:rPr>
              <a:t> de déplacement simplifié : peut ne pas refléter fidèlement les décisions humaines réelles.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Considère les déplacements comme des étapes indépendantes au lieu de relier les activités quotidiennes.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Moins adapté aux conditions dynamiques à court terme, telles que les changements de congestion en quelques minutes/heures.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N'est pas idéal pour les tendances modernes en matière de mobilité : covoiturage, télétravail, micromobilité, véhicules autonomes.</a:t>
            </a:r>
          </a:p>
          <a:p>
            <a:pPr marL="536575"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S'appuie sur des données agrégées, qui masquent les variations individuelles en matière de déplacements.</a:t>
            </a:r>
            <a:endParaRPr lang="en-US" sz="1600" dirty="0">
              <a:solidFill>
                <a:sysClr val="windowText" lastClr="000000"/>
              </a:solidFill>
              <a:latin typeface="Arial"/>
              <a:cs typeface="Arial"/>
            </a:endParaRPr>
          </a:p>
        </p:txBody>
      </p:sp>
    </p:spTree>
    <p:extLst>
      <p:ext uri="{BB962C8B-B14F-4D97-AF65-F5344CB8AC3E}">
        <p14:creationId xmlns:p14="http://schemas.microsoft.com/office/powerpoint/2010/main" val="3060938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06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Études de cas</a:t>
            </a:r>
          </a:p>
        </p:txBody>
      </p:sp>
    </p:spTree>
    <p:extLst>
      <p:ext uri="{BB962C8B-B14F-4D97-AF65-F5344CB8AC3E}">
        <p14:creationId xmlns:p14="http://schemas.microsoft.com/office/powerpoint/2010/main" val="12297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222AA-40DC-965F-BA70-D04A595B8B7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FDB5DC4-0721-038D-9A04-6CA6B9EF95F5}"/>
              </a:ext>
            </a:extLst>
          </p:cNvPr>
          <p:cNvSpPr txBox="1"/>
          <p:nvPr/>
        </p:nvSpPr>
        <p:spPr>
          <a:xfrm>
            <a:off x="733424" y="859613"/>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6.1 Étude de cas n° 1 : Extension du réseau de transports publics dans une métropole</a:t>
            </a:r>
          </a:p>
        </p:txBody>
      </p:sp>
      <p:sp>
        <p:nvSpPr>
          <p:cNvPr id="7" name="object 3">
            <a:extLst>
              <a:ext uri="{FF2B5EF4-FFF2-40B4-BE49-F238E27FC236}">
                <a16:creationId xmlns:a16="http://schemas.microsoft.com/office/drawing/2014/main" id="{9DFAC0B2-4779-5DA9-D51F-0A78AC0919D5}"/>
              </a:ext>
            </a:extLst>
          </p:cNvPr>
          <p:cNvSpPr txBox="1"/>
          <p:nvPr/>
        </p:nvSpPr>
        <p:spPr>
          <a:xfrm>
            <a:off x="740567" y="1166459"/>
            <a:ext cx="11049356" cy="520508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Scénario : </a:t>
            </a:r>
            <a:r>
              <a:rPr lang="en-US" sz="1600" dirty="0">
                <a:solidFill>
                  <a:sysClr val="windowText" lastClr="000000"/>
                </a:solidFill>
                <a:latin typeface="Arial"/>
                <a:cs typeface="Arial"/>
              </a:rPr>
              <a:t>une ville métropolitaine en pleine croissance est confrontée à de graves problèmes de congestion routière, en particulier aux heures de pointe. Pour y remédier, les autorités décident de mettre en place une nouvelle ligne de métro afin d'améliorer les transports publics.</a:t>
            </a:r>
          </a:p>
          <a:p>
            <a:pPr marL="16328" defTabSz="1175644" hangingPunct="1">
              <a:lnSpc>
                <a:spcPct val="150000"/>
              </a:lnSpc>
              <a:spcBef>
                <a:spcPts val="129"/>
              </a:spcBef>
            </a:pPr>
            <a:r>
              <a:rPr lang="en-US" sz="1600" b="1" dirty="0">
                <a:solidFill>
                  <a:sysClr val="windowText" lastClr="000000"/>
                </a:solidFill>
                <a:latin typeface="Arial"/>
                <a:cs typeface="Arial"/>
              </a:rPr>
              <a:t>Comment la modélisation de la demande de transport peut aider :</a:t>
            </a:r>
          </a:p>
          <a:p>
            <a:pPr marL="627063" lvl="1" indent="-384175" defTabSz="1175644" hangingPunct="1">
              <a:lnSpc>
                <a:spcPct val="100000"/>
              </a:lnSpc>
              <a:spcBef>
                <a:spcPts val="129"/>
              </a:spcBef>
            </a:pP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Avant la construction du métro : </a:t>
            </a:r>
            <a:r>
              <a:rPr lang="en-US" sz="1600" dirty="0">
                <a:solidFill>
                  <a:sysClr val="windowText" lastClr="000000"/>
                </a:solidFill>
                <a:latin typeface="Arial"/>
                <a:cs typeface="Arial"/>
              </a:rPr>
              <a:t>la modélisation de la demande de transport analyse les habitudes de déplacement actuelles et prévoit le nombre de personnes qui passeront de la voiture et du bus au métro.</a:t>
            </a:r>
          </a:p>
          <a:p>
            <a:pPr marL="627063" lvl="1" indent="-384175" defTabSz="1175644" hangingPunct="1">
              <a:lnSpc>
                <a:spcPct val="100000"/>
              </a:lnSpc>
              <a:spcBef>
                <a:spcPts val="129"/>
              </a:spcBef>
            </a:pPr>
            <a:r>
              <a:rPr lang="en-US" sz="1600" b="1" dirty="0">
                <a:solidFill>
                  <a:sysClr val="windowText" lastClr="000000"/>
                </a:solidFill>
                <a:latin typeface="Arial"/>
                <a:cs typeface="Arial"/>
              </a:rPr>
              <a:t>✅ Après la mise en service du métro : </a:t>
            </a:r>
            <a:r>
              <a:rPr lang="en-US" sz="1600" dirty="0">
                <a:solidFill>
                  <a:sysClr val="windowText" lastClr="000000"/>
                </a:solidFill>
                <a:latin typeface="Arial"/>
                <a:cs typeface="Arial"/>
              </a:rPr>
              <a:t>le modèle évalue l'impact sur les embouteillages, les temps de trajet et les avantages environnementaux.</a:t>
            </a:r>
          </a:p>
          <a:p>
            <a:pPr marL="16328" defTabSz="1175644" hangingPunct="1">
              <a:lnSpc>
                <a:spcPct val="150000"/>
              </a:lnSpc>
              <a:spcBef>
                <a:spcPts val="129"/>
              </a:spcBef>
            </a:pPr>
            <a:r>
              <a:rPr lang="en-US" sz="1600" b="1" dirty="0">
                <a:solidFill>
                  <a:sysClr val="windowText" lastClr="000000"/>
                </a:solidFill>
                <a:latin typeface="Arial"/>
                <a:cs typeface="Arial"/>
              </a:rPr>
              <a:t>Principales conclusions :</a:t>
            </a:r>
          </a:p>
          <a:p>
            <a:pPr marL="16328" lvl="1" defTabSz="1175644" hangingPunct="1">
              <a:lnSpc>
                <a:spcPct val="100000"/>
              </a:lnSpc>
              <a:spcBef>
                <a:spcPts val="129"/>
              </a:spcBef>
            </a:pPr>
            <a:r>
              <a:rPr lang="en-US" sz="1600" dirty="0">
                <a:solidFill>
                  <a:sysClr val="windowText" lastClr="000000"/>
                </a:solidFill>
                <a:latin typeface="Arial"/>
                <a:cs typeface="Arial"/>
              </a:rPr>
              <a:t>✅ Un transfert significatif des véhicules privés vers le métro, réduisant le nombre de voitures sur les routes.</a:t>
            </a:r>
          </a:p>
          <a:p>
            <a:pPr marL="627063" lvl="1" indent="-384175" defTabSz="1175644" hangingPunct="1">
              <a:lnSpc>
                <a:spcPct val="100000"/>
              </a:lnSpc>
              <a:spcBef>
                <a:spcPts val="129"/>
              </a:spcBef>
            </a:pPr>
            <a:r>
              <a:rPr lang="en-US" sz="1600" dirty="0">
                <a:solidFill>
                  <a:sysClr val="windowText" lastClr="000000"/>
                </a:solidFill>
                <a:latin typeface="Arial"/>
                <a:cs typeface="Arial"/>
              </a:rPr>
              <a:t>✅ Des temps de trajet plus courts et une meilleure accessibilité, ce qui entraîne une augmentation de la productivité et une réduction des embouteillages aux heures de pointe, améliorant ainsi les conditions routières.</a:t>
            </a:r>
          </a:p>
          <a:p>
            <a:pPr marL="16328" lvl="1" defTabSz="1175644" hangingPunct="1">
              <a:lnSpc>
                <a:spcPct val="100000"/>
              </a:lnSpc>
              <a:spcBef>
                <a:spcPts val="129"/>
              </a:spcBef>
            </a:pPr>
            <a:r>
              <a:rPr lang="en-US" sz="1600" dirty="0">
                <a:solidFill>
                  <a:sysClr val="windowText" lastClr="000000"/>
                </a:solidFill>
                <a:latin typeface="Arial"/>
                <a:cs typeface="Arial"/>
              </a:rPr>
              <a:t>✅ Avantages environnementaux : baisse de la consommation de carburant et réduction des émissions grâce à la diminution du nombre de voitures.</a:t>
            </a:r>
          </a:p>
          <a:p>
            <a:pPr marL="16328" defTabSz="1175644" hangingPunct="1">
              <a:lnSpc>
                <a:spcPct val="150000"/>
              </a:lnSpc>
              <a:spcBef>
                <a:spcPts val="129"/>
              </a:spcBef>
            </a:pPr>
            <a:r>
              <a:rPr lang="en-US" sz="1600" b="1" dirty="0">
                <a:solidFill>
                  <a:sysClr val="windowText" lastClr="000000"/>
                </a:solidFill>
                <a:latin typeface="Arial"/>
                <a:cs typeface="Arial"/>
              </a:rPr>
              <a:t>Résultat :</a:t>
            </a:r>
          </a:p>
          <a:p>
            <a:pPr marL="16328" lvl="1" defTabSz="1175644" hangingPunct="1">
              <a:lnSpc>
                <a:spcPct val="100000"/>
              </a:lnSpc>
              <a:spcBef>
                <a:spcPts val="129"/>
              </a:spcBef>
            </a:pPr>
            <a:r>
              <a:rPr lang="en-US" sz="1600" dirty="0">
                <a:solidFill>
                  <a:sysClr val="windowText" lastClr="000000"/>
                </a:solidFill>
                <a:latin typeface="Arial"/>
                <a:cs typeface="Arial"/>
              </a:rPr>
              <a:t>✅ Augmentation significative de la fréquentation du métro, car davantage de personnes préfèrent un transport en commun abordable, rapide et fiable.</a:t>
            </a:r>
          </a:p>
          <a:p>
            <a:pPr marL="16328" lvl="1" defTabSz="1175644" hangingPunct="1">
              <a:lnSpc>
                <a:spcPct val="100000"/>
              </a:lnSpc>
              <a:spcBef>
                <a:spcPts val="129"/>
              </a:spcBef>
            </a:pPr>
            <a:r>
              <a:rPr lang="en-US" sz="1600" dirty="0">
                <a:solidFill>
                  <a:sysClr val="windowText" lastClr="000000"/>
                </a:solidFill>
                <a:latin typeface="Arial"/>
                <a:cs typeface="Arial"/>
              </a:rPr>
              <a:t>✅ La dépendance à la voiture diminue, ce qui réduit la demande de projets d'extension du réseau routier.</a:t>
            </a:r>
          </a:p>
          <a:p>
            <a:pPr marL="16328" lvl="1" defTabSz="1175644" hangingPunct="1">
              <a:lnSpc>
                <a:spcPct val="100000"/>
              </a:lnSpc>
              <a:spcBef>
                <a:spcPts val="129"/>
              </a:spcBef>
            </a:pPr>
            <a:r>
              <a:rPr lang="en-US" sz="1600" dirty="0">
                <a:solidFill>
                  <a:sysClr val="windowText" lastClr="000000"/>
                </a:solidFill>
                <a:latin typeface="Arial"/>
                <a:cs typeface="Arial"/>
              </a:rPr>
              <a:t>✅ Politiques futures : la ville prévoit d'autres extensions du métro en fonction des prévisions de la demande.</a:t>
            </a:r>
          </a:p>
        </p:txBody>
      </p:sp>
      <p:sp>
        <p:nvSpPr>
          <p:cNvPr id="5" name="Title 4">
            <a:extLst>
              <a:ext uri="{FF2B5EF4-FFF2-40B4-BE49-F238E27FC236}">
                <a16:creationId xmlns:a16="http://schemas.microsoft.com/office/drawing/2014/main" id="{E11C4EAF-B36D-175A-0BF2-F0781D18B466}"/>
              </a:ext>
            </a:extLst>
          </p:cNvPr>
          <p:cNvSpPr>
            <a:spLocks noGrp="1"/>
          </p:cNvSpPr>
          <p:nvPr>
            <p:ph type="title"/>
          </p:nvPr>
        </p:nvSpPr>
        <p:spPr>
          <a:xfrm>
            <a:off x="727199" y="432000"/>
            <a:ext cx="2216297" cy="369332"/>
          </a:xfrm>
        </p:spPr>
        <p:txBody>
          <a:bodyPr/>
          <a:lstStyle/>
          <a:p>
            <a:r>
              <a:rPr lang="en-GB" dirty="0"/>
              <a:t>6. Études de cas </a:t>
            </a:r>
            <a:endParaRPr lang="LID4096" dirty="0"/>
          </a:p>
        </p:txBody>
      </p:sp>
    </p:spTree>
    <p:extLst>
      <p:ext uri="{BB962C8B-B14F-4D97-AF65-F5344CB8AC3E}">
        <p14:creationId xmlns:p14="http://schemas.microsoft.com/office/powerpoint/2010/main" val="271408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2D294-36E1-887E-041A-6F1A51B66B9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B90229F-D4E4-4858-F573-028A105DADF7}"/>
              </a:ext>
            </a:extLst>
          </p:cNvPr>
          <p:cNvSpPr txBox="1"/>
          <p:nvPr/>
        </p:nvSpPr>
        <p:spPr>
          <a:xfrm>
            <a:off x="726282" y="1025080"/>
            <a:ext cx="10726092" cy="3132726"/>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4.4 Analyse </a:t>
            </a:r>
            <a:r>
              <a:rPr lang="en-GB" sz="1500" spc="64" dirty="0" err="1">
                <a:solidFill>
                  <a:sysClr val="windowText" lastClr="000000"/>
                </a:solidFill>
                <a:latin typeface="Arial"/>
                <a:cs typeface="Arial"/>
              </a:rPr>
              <a:t>prédictive</a:t>
            </a:r>
            <a:r>
              <a:rPr lang="en-GB" sz="1500" spc="64" dirty="0">
                <a:solidFill>
                  <a:sysClr val="windowText" lastClr="000000"/>
                </a:solidFill>
                <a:latin typeface="Arial"/>
                <a:cs typeface="Arial"/>
              </a:rPr>
              <a: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27</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4.5 Approche fondée sur les données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28</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5 : Le modèle de demande de transport en quatre étapes (FSM)    ………………….……….………………….		</a:t>
            </a:r>
            <a:r>
              <a:rPr lang="en-GB" sz="1500" b="1" spc="-13" dirty="0">
                <a:solidFill>
                  <a:sysClr val="windowText" lastClr="000000"/>
                </a:solidFill>
                <a:latin typeface="Arial"/>
                <a:cs typeface="Arial"/>
              </a:rPr>
              <a:t>30</a:t>
            </a:r>
            <a:endParaRPr lang="en-GB" sz="15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5.1 Le modèle de demande de transport en quatre étapes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31</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5.2 Forces et limites du FSM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36</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06 : Études de </a:t>
            </a:r>
            <a:r>
              <a:rPr lang="en-GB" sz="1500" b="1" dirty="0" err="1">
                <a:solidFill>
                  <a:sysClr val="windowText" lastClr="000000"/>
                </a:solidFill>
                <a:latin typeface="Arial"/>
                <a:cs typeface="Arial"/>
              </a:rPr>
              <a:t>cas</a:t>
            </a:r>
            <a:r>
              <a:rPr lang="en-GB" sz="1500" b="1" dirty="0">
                <a:solidFill>
                  <a:sysClr val="windowText" lastClr="000000"/>
                </a:solidFill>
                <a:latin typeface="Arial"/>
                <a:cs typeface="Arial"/>
              </a:rPr>
              <a:t>    ……………..……………………………………………………..…………….............................		37</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6.1 Étude de cas n° 1 : Extension des transports publics dans une </a:t>
            </a:r>
            <a:r>
              <a:rPr lang="en-GB" sz="1500" spc="64" dirty="0" err="1">
                <a:solidFill>
                  <a:sysClr val="windowText" lastClr="000000"/>
                </a:solidFill>
                <a:latin typeface="Arial"/>
                <a:cs typeface="Arial"/>
              </a:rPr>
              <a:t>métropole</a:t>
            </a:r>
            <a:r>
              <a:rPr lang="en-GB" sz="1500" spc="64" dirty="0">
                <a:solidFill>
                  <a:sysClr val="windowText" lastClr="000000"/>
                </a:solidFill>
                <a:latin typeface="Arial"/>
                <a:cs typeface="Arial"/>
              </a:rPr>
              <a: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38</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6.2 Étude de cas n° 2 : Impact des services de covoiturage sur la demande de transport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39</a:t>
            </a: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6.3 Leçons apprises : comment la modélisation de la demande de transport éclaire la planification </a:t>
            </a:r>
            <a:r>
              <a:rPr lang="en-GB" sz="1500" spc="64" dirty="0" err="1">
                <a:solidFill>
                  <a:sysClr val="windowText" lastClr="000000"/>
                </a:solidFill>
                <a:latin typeface="Arial"/>
                <a:cs typeface="Arial"/>
              </a:rPr>
              <a:t>réelle</a:t>
            </a:r>
            <a:r>
              <a:rPr lang="en-GB" sz="1500" spc="64" dirty="0">
                <a:solidFill>
                  <a:sysClr val="windowText" lastClr="000000"/>
                </a:solidFill>
                <a:latin typeface="Arial"/>
                <a:cs typeface="Arial"/>
              </a:rPr>
              <a:t> …		40</a:t>
            </a:r>
          </a:p>
          <a:p>
            <a:pPr marL="16328" defTabSz="1175644" hangingPunct="1">
              <a:lnSpc>
                <a:spcPct val="150000"/>
              </a:lnSpc>
              <a:spcBef>
                <a:spcPts val="0"/>
              </a:spcBef>
              <a:tabLst>
                <a:tab pos="10080000" algn="r"/>
                <a:tab pos="10440000" algn="r"/>
              </a:tabLst>
            </a:pPr>
            <a:r>
              <a:rPr lang="en-GB" sz="1500" b="1" dirty="0">
                <a:solidFill>
                  <a:sysClr val="windowText" lastClr="000000"/>
                </a:solidFill>
                <a:latin typeface="Arial"/>
                <a:cs typeface="Arial"/>
              </a:rPr>
              <a:t>Section 07 : Quiz    ………………………………………………………………….………………………………………………		</a:t>
            </a:r>
            <a:r>
              <a:rPr lang="en-GB" sz="1500" b="1" spc="-13" dirty="0">
                <a:solidFill>
                  <a:sysClr val="windowText" lastClr="000000"/>
                </a:solidFill>
                <a:latin typeface="Arial"/>
                <a:cs typeface="Arial"/>
              </a:rPr>
              <a:t>41</a:t>
            </a:r>
            <a:endParaRPr lang="en-GB" sz="15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500" spc="64" dirty="0">
                <a:solidFill>
                  <a:sysClr val="windowText" lastClr="000000"/>
                </a:solidFill>
                <a:latin typeface="Arial"/>
                <a:cs typeface="Arial"/>
              </a:rPr>
              <a:t>7.1 Questions à choix multiples (x10) </a:t>
            </a:r>
            <a:r>
              <a:rPr lang="en-GB" sz="1500" dirty="0">
                <a:solidFill>
                  <a:sysClr val="windowText" lastClr="000000"/>
                </a:solidFill>
                <a:latin typeface="Arial"/>
                <a:cs typeface="Arial"/>
              </a:rPr>
              <a:t>    ………………………………………….………….……………………………..		</a:t>
            </a:r>
            <a:r>
              <a:rPr lang="en-GB" sz="1500" spc="64" dirty="0">
                <a:solidFill>
                  <a:sysClr val="windowText" lastClr="000000"/>
                </a:solidFill>
                <a:latin typeface="Arial"/>
                <a:cs typeface="Arial"/>
              </a:rPr>
              <a:t>42</a:t>
            </a:r>
          </a:p>
          <a:p>
            <a:pPr marL="180975" marR="7348" defTabSz="1175644" hangingPunct="1">
              <a:lnSpc>
                <a:spcPct val="100000"/>
              </a:lnSpc>
              <a:spcBef>
                <a:spcPts val="0"/>
              </a:spcBef>
              <a:tabLst>
                <a:tab pos="10080000" algn="r"/>
                <a:tab pos="10440000" algn="r"/>
              </a:tabLst>
            </a:pPr>
            <a:endParaRPr lang="en-GB" sz="1500" spc="64"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7023A383-20B6-1B9C-4672-1D17A6B6247E}"/>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Véhicules autonomes</a:t>
            </a:r>
          </a:p>
        </p:txBody>
      </p:sp>
      <p:sp>
        <p:nvSpPr>
          <p:cNvPr id="14" name="object 2">
            <a:extLst>
              <a:ext uri="{FF2B5EF4-FFF2-40B4-BE49-F238E27FC236}">
                <a16:creationId xmlns:a16="http://schemas.microsoft.com/office/drawing/2014/main" id="{CC49134B-8DFB-1607-746D-9175FDC78671}"/>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2750483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DA84-C173-8D1C-2585-0D17D22EDBF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E65D643-DC0D-16D0-7AA0-C0DE4BDDFC21}"/>
              </a:ext>
            </a:extLst>
          </p:cNvPr>
          <p:cNvSpPr txBox="1"/>
          <p:nvPr/>
        </p:nvSpPr>
        <p:spPr>
          <a:xfrm>
            <a:off x="733424" y="859613"/>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6.2 Étude de cas n° 2 : Impact des services de covoiturage sur la demande de transport</a:t>
            </a:r>
          </a:p>
        </p:txBody>
      </p:sp>
      <p:sp>
        <p:nvSpPr>
          <p:cNvPr id="7" name="object 3">
            <a:extLst>
              <a:ext uri="{FF2B5EF4-FFF2-40B4-BE49-F238E27FC236}">
                <a16:creationId xmlns:a16="http://schemas.microsoft.com/office/drawing/2014/main" id="{5476A7C3-39F8-B7B3-4D3C-CAD351DD8CA0}"/>
              </a:ext>
            </a:extLst>
          </p:cNvPr>
          <p:cNvSpPr txBox="1"/>
          <p:nvPr/>
        </p:nvSpPr>
        <p:spPr>
          <a:xfrm>
            <a:off x="740567" y="1270965"/>
            <a:ext cx="10725152" cy="501785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400" b="1" dirty="0">
                <a:solidFill>
                  <a:sysClr val="windowText" lastClr="000000"/>
                </a:solidFill>
                <a:latin typeface="Arial"/>
                <a:cs typeface="Arial"/>
              </a:rPr>
              <a:t>Scénario : </a:t>
            </a:r>
            <a:r>
              <a:rPr lang="en-US" sz="1400" dirty="0">
                <a:solidFill>
                  <a:sysClr val="windowText" lastClr="000000"/>
                </a:solidFill>
                <a:latin typeface="Arial"/>
                <a:cs typeface="Arial"/>
              </a:rPr>
              <a:t>L'essor des services de covoiturage tels qu'Uber et Lyft a modifié les habitudes de mobilité urbaine. De plus en plus de personnes préfèrent recourir à des services de transport à la demande plutôt que de posséder une voiture personnelle ou d'utiliser les transports en commun.</a:t>
            </a:r>
          </a:p>
          <a:p>
            <a:pPr marL="16328" defTabSz="1175644" hangingPunct="1">
              <a:lnSpc>
                <a:spcPct val="150000"/>
              </a:lnSpc>
              <a:spcBef>
                <a:spcPts val="129"/>
              </a:spcBef>
            </a:pPr>
            <a:r>
              <a:rPr lang="en-US" sz="1400" b="1" dirty="0">
                <a:solidFill>
                  <a:sysClr val="windowText" lastClr="000000"/>
                </a:solidFill>
                <a:latin typeface="Arial"/>
                <a:cs typeface="Arial"/>
              </a:rPr>
              <a:t>Comment la modélisation de la demande de transport peut aider :</a:t>
            </a:r>
          </a:p>
          <a:p>
            <a:pPr marL="16328" lvl="1" defTabSz="1175644" hangingPunct="1">
              <a:lnSpc>
                <a:spcPct val="100000"/>
              </a:lnSpc>
              <a:spcBef>
                <a:spcPts val="129"/>
              </a:spcBef>
            </a:pPr>
            <a:r>
              <a:rPr lang="en-US" sz="1400" dirty="0">
                <a:solidFill>
                  <a:sysClr val="windowText" lastClr="000000"/>
                </a:solidFill>
                <a:latin typeface="Arial"/>
                <a:cs typeface="Arial"/>
              </a:rPr>
              <a:t>✅ Les modèles de demande de transport étudient le passage des modes de transport traditionnels (bus, voitures, taxis) au covoiturage.</a:t>
            </a:r>
          </a:p>
          <a:p>
            <a:pPr marL="16328" lvl="1" defTabSz="1175644" hangingPunct="1">
              <a:lnSpc>
                <a:spcPct val="100000"/>
              </a:lnSpc>
              <a:spcBef>
                <a:spcPts val="129"/>
              </a:spcBef>
            </a:pPr>
            <a:r>
              <a:rPr lang="en-US" sz="1400" dirty="0">
                <a:solidFill>
                  <a:sysClr val="windowText" lastClr="000000"/>
                </a:solidFill>
                <a:latin typeface="Arial"/>
                <a:cs typeface="Arial"/>
              </a:rPr>
              <a:t>✅ Les données sont analysées afin de mesurer les changements en termes de volume de trafic, de temps de trajet et de niveaux de congestion.</a:t>
            </a:r>
          </a:p>
          <a:p>
            <a:pPr marL="16328" defTabSz="1175644" hangingPunct="1">
              <a:lnSpc>
                <a:spcPct val="100000"/>
              </a:lnSpc>
              <a:spcBef>
                <a:spcPts val="129"/>
              </a:spcBef>
            </a:pPr>
            <a:r>
              <a:rPr lang="en-US" sz="1400" b="1" dirty="0">
                <a:solidFill>
                  <a:sysClr val="windowText" lastClr="000000"/>
                </a:solidFill>
                <a:latin typeface="Arial"/>
                <a:cs typeface="Arial"/>
              </a:rPr>
              <a:t>Principales conclusions :</a:t>
            </a:r>
          </a:p>
          <a:p>
            <a:pPr marL="16328" lvl="1" defTabSz="1175644" hangingPunct="1">
              <a:lnSpc>
                <a:spcPct val="100000"/>
              </a:lnSpc>
              <a:spcBef>
                <a:spcPts val="129"/>
              </a:spcBef>
            </a:pPr>
            <a:r>
              <a:rPr lang="en-US" sz="1400" dirty="0">
                <a:solidFill>
                  <a:sysClr val="windowText" lastClr="000000"/>
                </a:solidFill>
                <a:latin typeface="Arial"/>
                <a:cs typeface="Arial"/>
              </a:rPr>
              <a:t>✅ Réduction du nombre de propriétaires de voitures : de plus en plus de personnes ont recours au covoiturage plutôt que d'acheter un véhicule personnel.</a:t>
            </a:r>
          </a:p>
          <a:p>
            <a:pPr marL="627063" lvl="1" indent="-384175" defTabSz="1175644" hangingPunct="1">
              <a:lnSpc>
                <a:spcPct val="100000"/>
              </a:lnSpc>
              <a:spcBef>
                <a:spcPts val="129"/>
              </a:spcBef>
            </a:pPr>
            <a:r>
              <a:rPr lang="en-US" sz="1400" dirty="0">
                <a:solidFill>
                  <a:sysClr val="windowText" lastClr="000000"/>
                </a:solidFill>
                <a:latin typeface="Arial"/>
                <a:cs typeface="Arial"/>
              </a:rPr>
              <a:t>✅ Baisse de l'utilisation des transports en commun : certains navetteurs qui utilisaient auparavant les bus ou les trains préfèrent désormais la commodité du porte-à-porte.</a:t>
            </a:r>
          </a:p>
          <a:p>
            <a:pPr marL="627063" lvl="1" indent="-384175" defTabSz="1175644" hangingPunct="1">
              <a:lnSpc>
                <a:spcPct val="100000"/>
              </a:lnSpc>
              <a:spcBef>
                <a:spcPts val="129"/>
              </a:spcBef>
            </a:pPr>
            <a:r>
              <a:rPr lang="en-US" sz="1400" dirty="0">
                <a:solidFill>
                  <a:sysClr val="windowText" lastClr="000000"/>
                </a:solidFill>
                <a:latin typeface="Arial"/>
                <a:cs typeface="Arial"/>
              </a:rPr>
              <a:t>✅ Augmentation de la congestion routière : le nombre accru de voitures de covoiturage sur les routes contribue à l'augmentation du volume de trafic, en particulier dans les centres-villes très fréquentés.</a:t>
            </a:r>
          </a:p>
          <a:p>
            <a:pPr marL="627063" lvl="1" indent="-384175" defTabSz="1175644" hangingPunct="1">
              <a:lnSpc>
                <a:spcPct val="100000"/>
              </a:lnSpc>
              <a:spcBef>
                <a:spcPts val="129"/>
              </a:spcBef>
            </a:pPr>
            <a:r>
              <a:rPr lang="en-US" sz="1400" dirty="0">
                <a:solidFill>
                  <a:sysClr val="windowText" lastClr="000000"/>
                </a:solidFill>
                <a:latin typeface="Arial"/>
                <a:cs typeface="Arial"/>
              </a:rPr>
              <a:t>✅ Kilomètres parcourus à vide : les chauffeurs de covoiturage se déplacent souvent sans passagers entre deux courses, ce qui ajoute un trafic inutile.</a:t>
            </a:r>
          </a:p>
          <a:p>
            <a:pPr marL="16328" defTabSz="1175644" hangingPunct="1">
              <a:lnSpc>
                <a:spcPct val="100000"/>
              </a:lnSpc>
              <a:spcBef>
                <a:spcPts val="129"/>
              </a:spcBef>
            </a:pPr>
            <a:r>
              <a:rPr lang="en-US" sz="1400" b="1" dirty="0">
                <a:solidFill>
                  <a:sysClr val="windowText" lastClr="000000"/>
                </a:solidFill>
                <a:latin typeface="Arial"/>
                <a:cs typeface="Arial"/>
              </a:rPr>
              <a:t>Résultat :</a:t>
            </a:r>
          </a:p>
          <a:p>
            <a:pPr marL="16328" lvl="1" defTabSz="1175644" hangingPunct="1">
              <a:lnSpc>
                <a:spcPct val="100000"/>
              </a:lnSpc>
              <a:spcBef>
                <a:spcPts val="129"/>
              </a:spcBef>
            </a:pPr>
            <a:r>
              <a:rPr lang="en-US" sz="1400" dirty="0">
                <a:solidFill>
                  <a:sysClr val="windowText" lastClr="000000"/>
                </a:solidFill>
                <a:latin typeface="Arial"/>
                <a:cs typeface="Arial"/>
              </a:rPr>
              <a:t>✅ Les villes mettent en place de nouvelles politiques telles que la tarification de la congestion et des zones dédiées au covoiturage.</a:t>
            </a:r>
          </a:p>
          <a:p>
            <a:pPr marL="16328" lvl="1" defTabSz="1175644" hangingPunct="1">
              <a:lnSpc>
                <a:spcPct val="100000"/>
              </a:lnSpc>
              <a:spcBef>
                <a:spcPts val="129"/>
              </a:spcBef>
            </a:pPr>
            <a:r>
              <a:rPr lang="en-US" sz="1400" dirty="0">
                <a:solidFill>
                  <a:sysClr val="windowText" lastClr="000000"/>
                </a:solidFill>
                <a:latin typeface="Arial"/>
                <a:cs typeface="Arial"/>
              </a:rPr>
              <a:t>✅ Certaines villes s'associent à des entreprises de covoiturage pour assurer la liaison entre les stations de métro et les premiers/derniers kilomètres.</a:t>
            </a:r>
          </a:p>
          <a:p>
            <a:pPr marL="16328" lvl="1" defTabSz="1175644" hangingPunct="1">
              <a:lnSpc>
                <a:spcPct val="100000"/>
              </a:lnSpc>
              <a:spcBef>
                <a:spcPts val="129"/>
              </a:spcBef>
            </a:pPr>
            <a:r>
              <a:rPr lang="en-US" sz="1400" dirty="0">
                <a:solidFill>
                  <a:sysClr val="windowText" lastClr="000000"/>
                </a:solidFill>
                <a:latin typeface="Arial"/>
                <a:cs typeface="Arial"/>
              </a:rPr>
              <a:t>✅ Les urbanistes utilisent des politiques fondées sur des données pour équilibrer le covoiturage et les options de transport durables.</a:t>
            </a:r>
          </a:p>
        </p:txBody>
      </p:sp>
      <p:sp>
        <p:nvSpPr>
          <p:cNvPr id="5" name="Title 4">
            <a:extLst>
              <a:ext uri="{FF2B5EF4-FFF2-40B4-BE49-F238E27FC236}">
                <a16:creationId xmlns:a16="http://schemas.microsoft.com/office/drawing/2014/main" id="{A3168BB2-28DC-543A-AD19-ADF8D7396D62}"/>
              </a:ext>
            </a:extLst>
          </p:cNvPr>
          <p:cNvSpPr>
            <a:spLocks noGrp="1"/>
          </p:cNvSpPr>
          <p:nvPr>
            <p:ph type="title"/>
          </p:nvPr>
        </p:nvSpPr>
        <p:spPr>
          <a:xfrm>
            <a:off x="727199" y="432000"/>
            <a:ext cx="2251131" cy="369332"/>
          </a:xfrm>
        </p:spPr>
        <p:txBody>
          <a:bodyPr/>
          <a:lstStyle/>
          <a:p>
            <a:r>
              <a:rPr lang="en-GB" dirty="0"/>
              <a:t>6. Études de cas </a:t>
            </a:r>
            <a:endParaRPr lang="LID4096" dirty="0"/>
          </a:p>
        </p:txBody>
      </p:sp>
    </p:spTree>
    <p:extLst>
      <p:ext uri="{BB962C8B-B14F-4D97-AF65-F5344CB8AC3E}">
        <p14:creationId xmlns:p14="http://schemas.microsoft.com/office/powerpoint/2010/main" val="2708255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B6E6-B23A-B774-6907-BD7D193CC5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CD16A4F-B622-476A-27D4-B1A52486BA33}"/>
              </a:ext>
            </a:extLst>
          </p:cNvPr>
          <p:cNvSpPr txBox="1"/>
          <p:nvPr/>
        </p:nvSpPr>
        <p:spPr>
          <a:xfrm>
            <a:off x="733424" y="1025080"/>
            <a:ext cx="10725152" cy="318924"/>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6.3 </a:t>
            </a:r>
            <a:r>
              <a:rPr lang="en-GB" sz="1600" b="1" dirty="0">
                <a:solidFill>
                  <a:sysClr val="windowText" lastClr="000000"/>
                </a:solidFill>
                <a:latin typeface="Arial"/>
                <a:cs typeface="Arial"/>
              </a:rPr>
              <a:t>Leçons apprises : comment la modélisation de la demande de transport éclaire la planification réelle</a:t>
            </a:r>
            <a:endParaRPr lang="en-US" sz="16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F789DC34-70F4-CD12-BFF8-158C67F437E4}"/>
              </a:ext>
            </a:extLst>
          </p:cNvPr>
          <p:cNvSpPr txBox="1"/>
          <p:nvPr/>
        </p:nvSpPr>
        <p:spPr>
          <a:xfrm>
            <a:off x="740567" y="1419008"/>
            <a:ext cx="10725152" cy="100137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La modélisation de la demande de transport fournit aux planificateurs des informations qui aident les villes à prendre des décisions plus éclairées et fondées sur des données probantes. Elle permet aux parties prenantes de comprendre les habitudes de déplacement actuelles, de prévoir les changements futurs et d'évaluer l'impact des différentes stratégies de planification avant de les mettre en œuvre dans le monde réel.</a:t>
            </a:r>
            <a:endParaRPr lang="en-US" sz="1600"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BFC97EBA-D02C-B389-7241-06B23ADBD349}"/>
              </a:ext>
            </a:extLst>
          </p:cNvPr>
          <p:cNvSpPr>
            <a:spLocks noGrp="1"/>
          </p:cNvSpPr>
          <p:nvPr>
            <p:ph type="title"/>
          </p:nvPr>
        </p:nvSpPr>
        <p:spPr>
          <a:xfrm>
            <a:off x="727199" y="432000"/>
            <a:ext cx="2268549" cy="369332"/>
          </a:xfrm>
        </p:spPr>
        <p:txBody>
          <a:bodyPr/>
          <a:lstStyle/>
          <a:p>
            <a:r>
              <a:rPr lang="en-GB" dirty="0"/>
              <a:t>6. Études de cas </a:t>
            </a:r>
            <a:endParaRPr lang="LID4096" dirty="0"/>
          </a:p>
        </p:txBody>
      </p:sp>
      <p:sp>
        <p:nvSpPr>
          <p:cNvPr id="2" name="object 3">
            <a:extLst>
              <a:ext uri="{FF2B5EF4-FFF2-40B4-BE49-F238E27FC236}">
                <a16:creationId xmlns:a16="http://schemas.microsoft.com/office/drawing/2014/main" id="{3939F961-AC2F-13D4-BED5-A5813310AD37}"/>
              </a:ext>
            </a:extLst>
          </p:cNvPr>
          <p:cNvSpPr txBox="1"/>
          <p:nvPr/>
        </p:nvSpPr>
        <p:spPr>
          <a:xfrm>
            <a:off x="740567" y="2439564"/>
            <a:ext cx="11451433" cy="378675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Principaux enseignements tirés :</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Les décisions fondées sur des données produisent de meilleurs résultats</a:t>
            </a:r>
            <a:br>
              <a:rPr lang="en-GB" sz="1400" b="1" dirty="0">
                <a:solidFill>
                  <a:sysClr val="windowText" lastClr="000000"/>
                </a:solidFill>
                <a:latin typeface="Arial"/>
                <a:cs typeface="Arial"/>
              </a:rPr>
            </a:br>
            <a:r>
              <a:rPr lang="en-GB" sz="1400" dirty="0">
                <a:solidFill>
                  <a:sysClr val="windowText" lastClr="000000"/>
                </a:solidFill>
                <a:latin typeface="Arial"/>
                <a:cs typeface="Arial"/>
              </a:rPr>
              <a:t>La modélisation permet d'éviter les conjectures et garantit que les investissements dans les transports répondent à des besoins réels.</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La planification doit s'aligner sur la façon dont les gens se déplacent réellement</a:t>
            </a:r>
            <a:br>
              <a:rPr lang="en-GB" sz="1400" dirty="0">
                <a:solidFill>
                  <a:sysClr val="windowText" lastClr="000000"/>
                </a:solidFill>
                <a:latin typeface="Arial"/>
                <a:cs typeface="Arial"/>
              </a:rPr>
            </a:br>
            <a:r>
              <a:rPr lang="en-GB" sz="1400" dirty="0">
                <a:solidFill>
                  <a:sysClr val="windowText" lastClr="000000"/>
                </a:solidFill>
                <a:latin typeface="Arial"/>
                <a:cs typeface="Arial"/>
              </a:rPr>
              <a:t>Comprendre l'objectif du trajet, le moment choisi et les modes de transport préférés aide à concevoir des systèmes que les gens utiliseront.</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Les modèles mettent en évidence les défis futurs à un stade précoce</a:t>
            </a:r>
            <a:br>
              <a:rPr lang="en-GB" sz="1400" dirty="0">
                <a:solidFill>
                  <a:sysClr val="windowText" lastClr="000000"/>
                </a:solidFill>
                <a:latin typeface="Arial"/>
                <a:cs typeface="Arial"/>
              </a:rPr>
            </a:br>
            <a:r>
              <a:rPr lang="en-GB" sz="1400" dirty="0">
                <a:solidFill>
                  <a:sysClr val="windowText" lastClr="000000"/>
                </a:solidFill>
                <a:latin typeface="Arial"/>
                <a:cs typeface="Arial"/>
              </a:rPr>
              <a:t>Des problèmes tels que la congestion, la surcharge des transports publics ou les nouvelles zones de croissance peuvent être identifiés à l'avance.</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Tester des scénarios réduit les risques</a:t>
            </a:r>
            <a:br>
              <a:rPr lang="en-GB" sz="1400" dirty="0">
                <a:solidFill>
                  <a:sysClr val="windowText" lastClr="000000"/>
                </a:solidFill>
                <a:latin typeface="Arial"/>
                <a:cs typeface="Arial"/>
              </a:rPr>
            </a:br>
            <a:r>
              <a:rPr lang="en-GB" sz="1400" dirty="0">
                <a:solidFill>
                  <a:sysClr val="windowText" lastClr="000000"/>
                </a:solidFill>
                <a:latin typeface="Arial"/>
                <a:cs typeface="Arial"/>
              </a:rPr>
              <a:t>Les villes peuvent évaluer des politiques telles que les nouvelles voies réservées aux bus, la tarification routière ou les changements d'affectation des sols sans avoir recours à des expériences coûteuses dans le monde réel.</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Une planification intégrée est essentielle</a:t>
            </a:r>
            <a:br>
              <a:rPr lang="en-GB" sz="1400" dirty="0">
                <a:solidFill>
                  <a:sysClr val="windowText" lastClr="000000"/>
                </a:solidFill>
                <a:latin typeface="Arial"/>
                <a:cs typeface="Arial"/>
              </a:rPr>
            </a:br>
            <a:r>
              <a:rPr lang="en-GB" sz="1400" dirty="0">
                <a:solidFill>
                  <a:sysClr val="windowText" lastClr="000000"/>
                </a:solidFill>
                <a:latin typeface="Arial"/>
                <a:cs typeface="Arial"/>
              </a:rPr>
              <a:t>Les modèles de demande de transport montrent comment l'aménagement du territoire, l'offre de transport et la croissance démographique interagissent, ce qui favorise une planification coordonnée.</a:t>
            </a:r>
          </a:p>
          <a:p>
            <a:pPr marL="302078"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Les modèles favorisent une mobilité durable et équitable</a:t>
            </a:r>
            <a:br>
              <a:rPr lang="en-GB" sz="1400" dirty="0">
                <a:solidFill>
                  <a:sysClr val="windowText" lastClr="000000"/>
                </a:solidFill>
                <a:latin typeface="Arial"/>
                <a:cs typeface="Arial"/>
              </a:rPr>
            </a:br>
            <a:r>
              <a:rPr lang="en-GB" sz="1400" dirty="0">
                <a:solidFill>
                  <a:sysClr val="windowText" lastClr="000000"/>
                </a:solidFill>
                <a:latin typeface="Arial"/>
                <a:cs typeface="Arial"/>
              </a:rPr>
              <a:t>Ils aident les planificateurs à concevoir des systèmes qui réduisent les émissions, améliorent l'accessibilité et répondent aux besoins de communautés diverses.</a:t>
            </a:r>
            <a:endParaRPr lang="en-US" sz="1400" dirty="0">
              <a:solidFill>
                <a:sysClr val="windowText" lastClr="000000"/>
              </a:solidFill>
              <a:latin typeface="Arial"/>
              <a:cs typeface="Arial"/>
            </a:endParaRPr>
          </a:p>
        </p:txBody>
      </p:sp>
    </p:spTree>
    <p:extLst>
      <p:ext uri="{BB962C8B-B14F-4D97-AF65-F5344CB8AC3E}">
        <p14:creationId xmlns:p14="http://schemas.microsoft.com/office/powerpoint/2010/main" val="3795424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07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934B01-F691-7FC2-E7BF-9542F709C0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Quel est l'objectif principal de la modélisation de la demande de transport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Prévoir la météo</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Estimer les futurs schémas de déplacement et les besoins en matière de transport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Augmenter la consommation de carburant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Réduire le nombre de véhicules sur les routes</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a:t>
            </a:r>
            <a:r>
              <a:rPr lang="en-US" sz="1800" b="1" dirty="0">
                <a:solidFill>
                  <a:sysClr val="windowText" lastClr="000000"/>
                </a:solidFill>
                <a:latin typeface="Arial"/>
                <a:cs typeface="Arial"/>
              </a:rPr>
              <a:t>Parmi les facteurs suivants, lequel n'influence PAS la demande de transport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Niveaux de population et d'emploi</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Les modes d'utilisation des sols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Prévisions météorologiques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Coûts de transport</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t>
            </a:r>
            <a:r>
              <a:rPr lang="en-US" sz="1800" b="1" dirty="0">
                <a:solidFill>
                  <a:sysClr val="windowText" lastClr="000000"/>
                </a:solidFill>
                <a:latin typeface="Arial"/>
                <a:cs typeface="Arial"/>
              </a:rPr>
              <a:t>Quelle étape du modèle en quatre étapes permet de prédire la destination des déplacements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Génération des déplacements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Répartition des déplacements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Choix du mode</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Attribution d'itinéraire</a:t>
            </a:r>
          </a:p>
        </p:txBody>
      </p:sp>
    </p:spTree>
    <p:extLst>
      <p:ext uri="{BB962C8B-B14F-4D97-AF65-F5344CB8AC3E}">
        <p14:creationId xmlns:p14="http://schemas.microsoft.com/office/powerpoint/2010/main" val="3998914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50FA-4270-41EC-1769-0A19F6F9439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8958A0-6C74-2583-3749-6D7E9390589C}"/>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38D5C097-8660-6AF7-C46F-ED6A7C703CC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 Que permet d'analyser l'étape du choix du mode de transport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E91414E-B348-651E-EE49-02C96F5B64A2}"/>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Comment les gens choisissent-ils leurs itinéraires de déplacement ?</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Comment les gens choisissent entre différentes options de transport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Le nombre de trajets générés dans une zone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vitesse des véhicules sur les autoroutes</a:t>
            </a:r>
          </a:p>
        </p:txBody>
      </p:sp>
      <p:sp>
        <p:nvSpPr>
          <p:cNvPr id="9" name="object 3">
            <a:extLst>
              <a:ext uri="{FF2B5EF4-FFF2-40B4-BE49-F238E27FC236}">
                <a16:creationId xmlns:a16="http://schemas.microsoft.com/office/drawing/2014/main" id="{1A7F7D5E-9DA2-87F7-1FCD-30BD13285B44}"/>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 Quelle méthode est couramment utilisée dans la modélisation de la répartition des trajets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0083FC87-731A-5372-991F-CD3926EB1127}"/>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Analyse de régression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Modèle gravitationnel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Simulation de Monte Carlo</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Apprentissage automatique</a:t>
            </a:r>
          </a:p>
        </p:txBody>
      </p:sp>
      <p:sp>
        <p:nvSpPr>
          <p:cNvPr id="11" name="object 3">
            <a:extLst>
              <a:ext uri="{FF2B5EF4-FFF2-40B4-BE49-F238E27FC236}">
                <a16:creationId xmlns:a16="http://schemas.microsoft.com/office/drawing/2014/main" id="{6ACCB4A2-3F2B-FCDC-3BC3-E8CC01EA8E62}"/>
              </a:ext>
            </a:extLst>
          </p:cNvPr>
          <p:cNvSpPr txBox="1"/>
          <p:nvPr/>
        </p:nvSpPr>
        <p:spPr>
          <a:xfrm>
            <a:off x="726282" y="447392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 Quel est le principal facteur influençant l'attribution des itinéraires dans la modélisation de la demande de transport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0838772-039D-6E54-AF4E-08C872CFE4C8}"/>
              </a:ext>
            </a:extLst>
          </p:cNvPr>
          <p:cNvSpPr txBox="1"/>
          <p:nvPr/>
        </p:nvSpPr>
        <p:spPr>
          <a:xfrm>
            <a:off x="740566" y="504585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Disponibilité des transports publics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Le temps de trajet et les niveaux de congestion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Le nombre de centres commerciaux dans une ville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 densité de population seule</a:t>
            </a:r>
          </a:p>
        </p:txBody>
      </p:sp>
    </p:spTree>
    <p:extLst>
      <p:ext uri="{BB962C8B-B14F-4D97-AF65-F5344CB8AC3E}">
        <p14:creationId xmlns:p14="http://schemas.microsoft.com/office/powerpoint/2010/main" val="3837699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7EC7D-5032-DD28-E8E8-A917496ED2C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9B14D16-6C2C-CD1E-C4E0-97F3BF78ED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7B150AB9-7618-05C9-20B1-D143BB5B92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 Une ville étend son réseau de métro. Quel impact cela pourrait-il avoir sur la demande de transport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A184E7A-B723-BF6A-F7AF-EE053CAF6195}"/>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Augmentation de l'utilisation des transports en commun et réduction des déplacements en voiture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Augmentation des embouteillages sur les routes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Diminution du nombre de personnes se rendant au travail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Aucun changement dans les habitudes de déplacement</a:t>
            </a:r>
          </a:p>
        </p:txBody>
      </p:sp>
      <p:sp>
        <p:nvSpPr>
          <p:cNvPr id="9" name="object 3">
            <a:extLst>
              <a:ext uri="{FF2B5EF4-FFF2-40B4-BE49-F238E27FC236}">
                <a16:creationId xmlns:a16="http://schemas.microsoft.com/office/drawing/2014/main" id="{102B01DC-2D05-DD1F-0343-F069AA5C5F75}"/>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8. Pourquoi la prévision de la demande de transport est-elle importante pour l'urbanisme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48E8AD48-D4F6-5F97-571C-90893F5A3366}"/>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Elle aide à concevoir des systèmes de transport public efficaces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Elle augmente intentionnellement la congestion routière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Elle élimine le besoin de nouvelles infrastructures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Elle permet de prévoir les taux de criminalité dans une ville</a:t>
            </a:r>
          </a:p>
        </p:txBody>
      </p:sp>
      <p:sp>
        <p:nvSpPr>
          <p:cNvPr id="11" name="object 3">
            <a:extLst>
              <a:ext uri="{FF2B5EF4-FFF2-40B4-BE49-F238E27FC236}">
                <a16:creationId xmlns:a16="http://schemas.microsoft.com/office/drawing/2014/main" id="{5DA4AAA8-E73E-A012-AD71-15574EDB56F5}"/>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9. Parmi les propositions suivantes, laquelle est un exemple de génération de déplacements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0FB52174-5C90-3CAF-5C25-B85E97DC7753}"/>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Choisir de se déplacer à vélo plutôt qu'en voiture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Un quartier résidentiel générant des trajets domicile-travail le matin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Une application de navigation qui recommande un itinéraire plus rapide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Une route à péage qui réduit les embouteillages sur l'autoroute</a:t>
            </a:r>
          </a:p>
        </p:txBody>
      </p:sp>
    </p:spTree>
    <p:extLst>
      <p:ext uri="{BB962C8B-B14F-4D97-AF65-F5344CB8AC3E}">
        <p14:creationId xmlns:p14="http://schemas.microsoft.com/office/powerpoint/2010/main" val="3244575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ECA6C-FEB4-871F-9019-42CB4078A42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807C38F-8707-14DB-3405-424A400F179F}"/>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17D94258-0489-CD93-7676-DA917989782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10. Quelle est la limite du modèle traditionnel en quatre étapes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8333E9E-71B8-AA8E-2C1C-964C580C4F5C}"/>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 ne tient pas compte de la croissance démographique.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 part du principe que les comportements en matière de déplacement sont fixes et ne changent pas de manière dynamique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 ne s'applique qu'aux grandes villes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Il n'est utilisé que pour prévoir la demande en matière de transport aérien</a:t>
            </a:r>
          </a:p>
        </p:txBody>
      </p:sp>
    </p:spTree>
    <p:extLst>
      <p:ext uri="{BB962C8B-B14F-4D97-AF65-F5344CB8AC3E}">
        <p14:creationId xmlns:p14="http://schemas.microsoft.com/office/powerpoint/2010/main" val="4275987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Aperçu et objectifs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92057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Aperçu : Modélisation de la demande de transport</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297086"/>
            <a:ext cx="10725152" cy="14014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 cours présente les concepts fondamentaux de la modélisation de la demande de transport, un sujet clé dans la planification des transports. Les étudiants apprendront pourquoi la demande de transport existe, quels facteurs l'influencent et comment les planificateurs prévoient et gèrent les habitudes de déplacement dans les villes. Le cours explique également le célèbre modèle de demande de transport en quatre étapes, qui est utilisé pour prédire comment les gens se déplacent aujourd'hui et comment ils se déplaceront à l'avenir.</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2494090"/>
          </a:xfrm>
          <a:prstGeom prst="rect">
            <a:avLst/>
          </a:prstGeom>
        </p:spPr>
        <p:txBody>
          <a:bodyPr vert="horz" wrap="square" lIns="0" tIns="16329" rIns="0" bIns="0" rtlCol="0">
            <a:spAutoFit/>
          </a:bodyPr>
          <a:lstStyle/>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Comprendre ce que signifie la demande de transport et pourquoi elle est importante.</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Identifier les principaux facteurs qui influencent la demande de transport (population, utilisation des sols, économie, etc.).</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Expliquer l'objectif de </a:t>
            </a:r>
            <a:r>
              <a:rPr lang="en-GB" sz="1800" dirty="0" err="1">
                <a:solidFill>
                  <a:sysClr val="windowText" lastClr="000000"/>
                </a:solidFill>
                <a:latin typeface="Arial"/>
                <a:cs typeface="Arial"/>
              </a:rPr>
              <a:t>la modélisation</a:t>
            </a:r>
            <a:r>
              <a:rPr lang="en-GB" sz="1800" dirty="0">
                <a:solidFill>
                  <a:sysClr val="windowText" lastClr="000000"/>
                </a:solidFill>
                <a:latin typeface="Arial"/>
                <a:cs typeface="Arial"/>
              </a:rPr>
              <a:t> de la demande de transport dans la planification des transports.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Décrire les principes clés utilisés pour prédire </a:t>
            </a:r>
            <a:r>
              <a:rPr lang="en-GB" sz="1800" dirty="0" err="1">
                <a:solidFill>
                  <a:sysClr val="windowText" lastClr="000000"/>
                </a:solidFill>
                <a:latin typeface="Arial"/>
                <a:cs typeface="Arial"/>
              </a:rPr>
              <a:t>les comportements</a:t>
            </a:r>
            <a:r>
              <a:rPr lang="en-GB" sz="1800" dirty="0">
                <a:solidFill>
                  <a:sysClr val="windowText" lastClr="000000"/>
                </a:solidFill>
                <a:latin typeface="Arial"/>
                <a:cs typeface="Arial"/>
              </a:rPr>
              <a:t> de déplacement.</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Comprendre et expliquer le modèle de demande de transport en quatre étapes.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Reconnaître les applications concrètes à l'aide d'études de cas.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Répondre à des questions de quiz de base pour vérifier la compréhension.</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Objectifs d'apprentissage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Aperçu et objectifs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8386B-BA8E-40ED-A62D-22384DA010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B6E58C-B456-2809-2AC4-DF0D2F6A2B1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1.2 Pourquoi étudier la modélisation de la demande de transport ?</a:t>
            </a:r>
          </a:p>
        </p:txBody>
      </p:sp>
      <p:sp>
        <p:nvSpPr>
          <p:cNvPr id="5" name="object 3">
            <a:extLst>
              <a:ext uri="{FF2B5EF4-FFF2-40B4-BE49-F238E27FC236}">
                <a16:creationId xmlns:a16="http://schemas.microsoft.com/office/drawing/2014/main" id="{52D2793C-D983-D2D8-C38C-AF93F42A563D}"/>
              </a:ext>
            </a:extLst>
          </p:cNvPr>
          <p:cNvSpPr txBox="1"/>
          <p:nvPr/>
        </p:nvSpPr>
        <p:spPr>
          <a:xfrm>
            <a:off x="733424" y="1479971"/>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modélisation de la demande de transport nous aide à comprendre comment, quand et pourquoi les gens se déplacent, et comment ces habitudes de déplacement évolueront à l'avenir.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Les villes et les systèmes de transport sont en constante évolution, et les planificateurs ont besoin de méthodes fiables pour prévoir la demande afin de pouvoir concevoir des solutions de mobilité plus sûres, plus efficaces et plus durables. </a:t>
            </a:r>
          </a:p>
        </p:txBody>
      </p:sp>
      <p:sp>
        <p:nvSpPr>
          <p:cNvPr id="8" name="object 2">
            <a:extLst>
              <a:ext uri="{FF2B5EF4-FFF2-40B4-BE49-F238E27FC236}">
                <a16:creationId xmlns:a16="http://schemas.microsoft.com/office/drawing/2014/main" id="{866F6205-D12B-0177-7768-D0E217F59F2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Aperçu et objectifs</a:t>
            </a:r>
          </a:p>
        </p:txBody>
      </p:sp>
      <p:pic>
        <p:nvPicPr>
          <p:cNvPr id="4" name="Picture 3">
            <a:extLst>
              <a:ext uri="{FF2B5EF4-FFF2-40B4-BE49-F238E27FC236}">
                <a16:creationId xmlns:a16="http://schemas.microsoft.com/office/drawing/2014/main" id="{DB4822F1-0E6B-174F-6B7E-07EC2D1F0187}"/>
              </a:ext>
            </a:extLst>
          </p:cNvPr>
          <p:cNvPicPr>
            <a:picLocks noChangeAspect="1"/>
          </p:cNvPicPr>
          <p:nvPr/>
        </p:nvPicPr>
        <p:blipFill>
          <a:blip r:embed="rId2"/>
          <a:stretch>
            <a:fillRect/>
          </a:stretch>
        </p:blipFill>
        <p:spPr>
          <a:xfrm>
            <a:off x="6768353" y="3192911"/>
            <a:ext cx="4887366" cy="3034336"/>
          </a:xfrm>
          <a:prstGeom prst="rect">
            <a:avLst/>
          </a:prstGeom>
        </p:spPr>
      </p:pic>
      <p:sp>
        <p:nvSpPr>
          <p:cNvPr id="6" name="object 3">
            <a:extLst>
              <a:ext uri="{FF2B5EF4-FFF2-40B4-BE49-F238E27FC236}">
                <a16:creationId xmlns:a16="http://schemas.microsoft.com/office/drawing/2014/main" id="{A96A4B19-C7B6-2221-644A-4F44D5F2E91E}"/>
              </a:ext>
            </a:extLst>
          </p:cNvPr>
          <p:cNvSpPr txBox="1"/>
          <p:nvPr/>
        </p:nvSpPr>
        <p:spPr>
          <a:xfrm>
            <a:off x="726472" y="3205962"/>
            <a:ext cx="5726579" cy="14014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En étudiant la modélisation de la demande de transport, nous apprenons à prévoir les besoins futurs, à tester différentes options politiques et à prendre des décisions éclairées concernant les routes, les transports publics et les investissements dans les infrastructures.</a:t>
            </a:r>
          </a:p>
        </p:txBody>
      </p:sp>
    </p:spTree>
    <p:extLst>
      <p:ext uri="{BB962C8B-B14F-4D97-AF65-F5344CB8AC3E}">
        <p14:creationId xmlns:p14="http://schemas.microsoft.com/office/powerpoint/2010/main" val="420894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E496-6483-2082-6773-D1209952E8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3945B5D-67AF-01D7-66BD-88653EA5B75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Principes fondamentaux de la demande de transport</a:t>
            </a:r>
          </a:p>
        </p:txBody>
      </p:sp>
    </p:spTree>
    <p:extLst>
      <p:ext uri="{BB962C8B-B14F-4D97-AF65-F5344CB8AC3E}">
        <p14:creationId xmlns:p14="http://schemas.microsoft.com/office/powerpoint/2010/main" val="134158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90315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2.1 Qu'est-ce que la demande de transport ?</a:t>
            </a: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35805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panose="020B0604020202020204" pitchFamily="34" charset="0"/>
                <a:cs typeface="Arial" panose="020B0604020202020204" pitchFamily="34" charset="0"/>
              </a:rPr>
              <a:t>La demande de transport désigne le </a:t>
            </a:r>
            <a:r>
              <a:rPr lang="en-US" sz="1800" b="1" dirty="0">
                <a:solidFill>
                  <a:sysClr val="windowText" lastClr="000000"/>
                </a:solidFill>
                <a:latin typeface="Arial" panose="020B0604020202020204" pitchFamily="34" charset="0"/>
                <a:cs typeface="Arial" panose="020B0604020202020204" pitchFamily="34" charset="0"/>
              </a:rPr>
              <a:t>nombre de personnes ou de véhicules </a:t>
            </a:r>
            <a:r>
              <a:rPr lang="en-US" sz="1800" dirty="0">
                <a:solidFill>
                  <a:sysClr val="windowText" lastClr="000000"/>
                </a:solidFill>
                <a:latin typeface="Arial" panose="020B0604020202020204" pitchFamily="34" charset="0"/>
                <a:cs typeface="Arial" panose="020B0604020202020204" pitchFamily="34" charset="0"/>
              </a:rPr>
              <a:t>qui doivent </a:t>
            </a:r>
            <a:r>
              <a:rPr lang="en-US" sz="1800" b="1" dirty="0">
                <a:solidFill>
                  <a:sysClr val="windowText" lastClr="000000"/>
                </a:solidFill>
                <a:latin typeface="Arial" panose="020B0604020202020204" pitchFamily="34" charset="0"/>
                <a:cs typeface="Arial" panose="020B0604020202020204" pitchFamily="34" charset="0"/>
              </a:rPr>
              <a:t>se déplacer entre différents endroits </a:t>
            </a:r>
            <a:r>
              <a:rPr lang="en-US" sz="1800" dirty="0">
                <a:solidFill>
                  <a:sysClr val="windowText" lastClr="000000"/>
                </a:solidFill>
                <a:latin typeface="Arial" panose="020B0604020202020204" pitchFamily="34" charset="0"/>
                <a:cs typeface="Arial" panose="020B0604020202020204" pitchFamily="34" charset="0"/>
              </a:rPr>
              <a:t>au cours d'une </a:t>
            </a:r>
            <a:r>
              <a:rPr lang="en-US" sz="1800" b="1" dirty="0">
                <a:solidFill>
                  <a:sysClr val="windowText" lastClr="000000"/>
                </a:solidFill>
                <a:latin typeface="Arial" panose="020B0604020202020204" pitchFamily="34" charset="0"/>
                <a:cs typeface="Arial" panose="020B0604020202020204" pitchFamily="34" charset="0"/>
              </a:rPr>
              <a:t>période donnée</a:t>
            </a:r>
            <a:r>
              <a:rPr lang="en-US" sz="1800" dirty="0">
                <a:solidFill>
                  <a:sysClr val="windowText" lastClr="000000"/>
                </a:solidFill>
                <a:latin typeface="Arial" panose="020B0604020202020204" pitchFamily="34" charset="0"/>
                <a:cs typeface="Arial" panose="020B0604020202020204" pitchFamily="34" charset="0"/>
              </a:rPr>
              <a:t>. Elle représente les déplacements de personnes ou de marchandises sur un réseau de transport en fonction de divers </a:t>
            </a:r>
            <a:r>
              <a:rPr lang="en-US" sz="1800" b="1" dirty="0">
                <a:solidFill>
                  <a:sysClr val="windowText" lastClr="000000"/>
                </a:solidFill>
                <a:latin typeface="Arial" panose="020B0604020202020204" pitchFamily="34" charset="0"/>
                <a:cs typeface="Arial" panose="020B0604020202020204" pitchFamily="34" charset="0"/>
              </a:rPr>
              <a:t>facteurs </a:t>
            </a:r>
            <a:r>
              <a:rPr lang="en-US" sz="1800" dirty="0">
                <a:solidFill>
                  <a:sysClr val="windowText" lastClr="000000"/>
                </a:solidFill>
                <a:latin typeface="Arial" panose="020B0604020202020204" pitchFamily="34" charset="0"/>
                <a:cs typeface="Arial" panose="020B0604020202020204" pitchFamily="34" charset="0"/>
              </a:rPr>
              <a:t>tels que </a:t>
            </a:r>
            <a:r>
              <a:rPr lang="en-US" sz="1800" b="1" dirty="0">
                <a:solidFill>
                  <a:sysClr val="windowText" lastClr="000000"/>
                </a:solidFill>
                <a:latin typeface="Arial" panose="020B0604020202020204" pitchFamily="34" charset="0"/>
                <a:cs typeface="Arial" panose="020B0604020202020204" pitchFamily="34" charset="0"/>
              </a:rPr>
              <a:t>la population, l'activité économique </a:t>
            </a:r>
            <a:r>
              <a:rPr lang="en-US" sz="1800" dirty="0">
                <a:solidFill>
                  <a:sysClr val="windowText" lastClr="000000"/>
                </a:solidFill>
                <a:latin typeface="Arial" panose="020B0604020202020204" pitchFamily="34" charset="0"/>
                <a:cs typeface="Arial" panose="020B0604020202020204" pitchFamily="34" charset="0"/>
              </a:rPr>
              <a:t>et l'utilisation </a:t>
            </a:r>
            <a:r>
              <a:rPr lang="en-US" sz="1800" b="1" dirty="0">
                <a:solidFill>
                  <a:sysClr val="windowText" lastClr="000000"/>
                </a:solidFill>
                <a:latin typeface="Arial" panose="020B0604020202020204" pitchFamily="34" charset="0"/>
                <a:cs typeface="Arial" panose="020B0604020202020204" pitchFamily="34" charset="0"/>
              </a:rPr>
              <a:t>des sols</a:t>
            </a:r>
            <a:r>
              <a:rPr lang="en-US" sz="1800" dirty="0">
                <a:solidFill>
                  <a:sysClr val="windowText" lastClr="000000"/>
                </a:solidFill>
                <a:latin typeface="Arial" panose="020B0604020202020204" pitchFamily="34" charset="0"/>
                <a:cs typeface="Arial" panose="020B0604020202020204" pitchFamily="34" charset="0"/>
              </a:rPr>
              <a:t>.</a:t>
            </a:r>
            <a:endParaRPr lang="en-GB" sz="1800" dirty="0">
              <a:solidFill>
                <a:sysClr val="windowText" lastClr="000000"/>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7FFA922-1B91-DDDB-68E0-1F075A1FB040}"/>
              </a:ext>
            </a:extLst>
          </p:cNvPr>
          <p:cNvSpPr>
            <a:spLocks noGrp="1"/>
          </p:cNvSpPr>
          <p:nvPr>
            <p:ph type="title"/>
          </p:nvPr>
        </p:nvSpPr>
        <p:spPr>
          <a:xfrm>
            <a:off x="727199" y="432000"/>
            <a:ext cx="7154057" cy="369332"/>
          </a:xfrm>
        </p:spPr>
        <p:txBody>
          <a:bodyPr/>
          <a:lstStyle/>
          <a:p>
            <a:r>
              <a:rPr lang="en-GB" dirty="0"/>
              <a:t>2. Principes fondamentaux de la demande de transport</a:t>
            </a:r>
            <a:endParaRPr lang="LID4096" dirty="0"/>
          </a:p>
        </p:txBody>
      </p:sp>
      <p:sp>
        <p:nvSpPr>
          <p:cNvPr id="2" name="object 3">
            <a:extLst>
              <a:ext uri="{FF2B5EF4-FFF2-40B4-BE49-F238E27FC236}">
                <a16:creationId xmlns:a16="http://schemas.microsoft.com/office/drawing/2014/main" id="{CF9CE567-6261-FCEE-A5B2-DD8F1BBF858E}"/>
              </a:ext>
            </a:extLst>
          </p:cNvPr>
          <p:cNvSpPr txBox="1"/>
          <p:nvPr/>
        </p:nvSpPr>
        <p:spPr>
          <a:xfrm>
            <a:off x="733424" y="2505421"/>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panose="020B0604020202020204" pitchFamily="34" charset="0"/>
                <a:cs typeface="Arial" panose="020B0604020202020204" pitchFamily="34" charset="0"/>
              </a:rPr>
              <a:t>Définition de la demande de transport :</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4" name="object 3">
            <a:extLst>
              <a:ext uri="{FF2B5EF4-FFF2-40B4-BE49-F238E27FC236}">
                <a16:creationId xmlns:a16="http://schemas.microsoft.com/office/drawing/2014/main" id="{F9A6FE25-FCF1-96C5-21EB-3A52702CF25D}"/>
              </a:ext>
            </a:extLst>
          </p:cNvPr>
          <p:cNvSpPr txBox="1"/>
          <p:nvPr/>
        </p:nvSpPr>
        <p:spPr>
          <a:xfrm>
            <a:off x="733424" y="299514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panose="020B0604020202020204" pitchFamily="34" charset="0"/>
                <a:cs typeface="Arial" panose="020B0604020202020204" pitchFamily="34" charset="0"/>
              </a:rPr>
              <a:t>La demande de transport désigne le nombre de personnes ou de véhicules qui souhaitent se déplacer entre différents lieux au cours d'une période donnée.</a:t>
            </a:r>
          </a:p>
        </p:txBody>
      </p:sp>
      <p:pic>
        <p:nvPicPr>
          <p:cNvPr id="10" name="Picture 9">
            <a:extLst>
              <a:ext uri="{FF2B5EF4-FFF2-40B4-BE49-F238E27FC236}">
                <a16:creationId xmlns:a16="http://schemas.microsoft.com/office/drawing/2014/main" id="{C6C3FA88-65C6-D784-2795-535EAD73BEEB}"/>
              </a:ext>
            </a:extLst>
          </p:cNvPr>
          <p:cNvPicPr>
            <a:picLocks noChangeAspect="1"/>
          </p:cNvPicPr>
          <p:nvPr/>
        </p:nvPicPr>
        <p:blipFill>
          <a:blip r:embed="rId2"/>
          <a:stretch>
            <a:fillRect/>
          </a:stretch>
        </p:blipFill>
        <p:spPr>
          <a:xfrm>
            <a:off x="1931886" y="3705659"/>
            <a:ext cx="3480186" cy="2572098"/>
          </a:xfrm>
          <a:prstGeom prst="rect">
            <a:avLst/>
          </a:prstGeom>
        </p:spPr>
      </p:pic>
      <p:pic>
        <p:nvPicPr>
          <p:cNvPr id="16" name="Picture 15">
            <a:extLst>
              <a:ext uri="{FF2B5EF4-FFF2-40B4-BE49-F238E27FC236}">
                <a16:creationId xmlns:a16="http://schemas.microsoft.com/office/drawing/2014/main" id="{D3CD0C0B-2E83-AFFB-5382-0642F08BFB3D}"/>
              </a:ext>
            </a:extLst>
          </p:cNvPr>
          <p:cNvPicPr>
            <a:picLocks noChangeAspect="1"/>
          </p:cNvPicPr>
          <p:nvPr/>
        </p:nvPicPr>
        <p:blipFill>
          <a:blip r:embed="rId3"/>
          <a:stretch>
            <a:fillRect/>
          </a:stretch>
        </p:blipFill>
        <p:spPr>
          <a:xfrm>
            <a:off x="6476352" y="3827929"/>
            <a:ext cx="3879477" cy="2220155"/>
          </a:xfrm>
          <a:prstGeom prst="rect">
            <a:avLst/>
          </a:prstGeom>
        </p:spPr>
      </p:pic>
    </p:spTree>
    <p:extLst>
      <p:ext uri="{BB962C8B-B14F-4D97-AF65-F5344CB8AC3E}">
        <p14:creationId xmlns:p14="http://schemas.microsoft.com/office/powerpoint/2010/main" val="4084088984"/>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F8B7C84-33A1-4632-BFDE-2E6DE243EDC2}"/>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infopath/2007/PartnerControls"/>
    <ds:schemaRef ds:uri="http://schemas.microsoft.com/office/2006/metadata/properties"/>
    <ds:schemaRef ds:uri="http://schemas.microsoft.com/office/2006/documentManagement/types"/>
    <ds:schemaRef ds:uri="597320a7-26c9-4ada-a5d3-9ce4cfbbe2be"/>
    <ds:schemaRef ds:uri="http://purl.org/dc/elements/1.1/"/>
    <ds:schemaRef ds:uri="http://www.w3.org/XML/1998/namespace"/>
    <ds:schemaRef ds:uri="http://purl.org/dc/terms/"/>
    <ds:schemaRef ds:uri="d7c2d7e5-d637-40e7-a03d-32f79b35a394"/>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3073</TotalTime>
  <Words>7990</Words>
  <Application>Microsoft Office PowerPoint</Application>
  <PresentationFormat>Widescreen</PresentationFormat>
  <Paragraphs>579</Paragraphs>
  <Slides>47</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47</vt:i4>
      </vt:variant>
    </vt:vector>
  </HeadingPairs>
  <TitlesOfParts>
    <vt:vector size="57"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PowerPoint Presentation</vt:lpstr>
      <vt:lpstr>PowerPoint Presentation</vt:lpstr>
      <vt:lpstr>PowerPoint Presentation</vt:lpstr>
      <vt:lpstr>1. Aperçu et objectifs</vt:lpstr>
      <vt:lpstr>1. Aperçu et objectifs</vt:lpstr>
      <vt:lpstr>PowerPoint Presentation</vt:lpstr>
      <vt:lpstr>2. Principes fondamentaux de la demande de transport</vt:lpstr>
      <vt:lpstr>2. Principes fondamentaux de la demande en matière de transport</vt:lpstr>
      <vt:lpstr>2. Principes fondamentaux de la demande de transport</vt:lpstr>
      <vt:lpstr>2. Principes fondamentaux de la demande de transport</vt:lpstr>
      <vt:lpstr>2. Principes fondamentaux de la demande de transport</vt:lpstr>
      <vt:lpstr>2. Principes fondamentaux de la demande de transport</vt:lpstr>
      <vt:lpstr>2. Principes fondamentaux de la demande de transport</vt:lpstr>
      <vt:lpstr>2. Principes fondamentaux de la demande en matière de déplacements</vt:lpstr>
      <vt:lpstr>PowerPoint Presentation</vt:lpstr>
      <vt:lpstr>3. Modélisation de la demande de transport</vt:lpstr>
      <vt:lpstr>3. Modélisation de la demande de transport</vt:lpstr>
      <vt:lpstr>3. Modélisation de la demande de transport</vt:lpstr>
      <vt:lpstr>3. Modélisation de la demande de transport</vt:lpstr>
      <vt:lpstr>3. Modélisation de la demande de transport</vt:lpstr>
      <vt:lpstr>PowerPoint Presentation</vt:lpstr>
      <vt:lpstr>4. Principes de modélisation de la demande de transport</vt:lpstr>
      <vt:lpstr>4. Principes de modélisation de la demande de transport</vt:lpstr>
      <vt:lpstr>4. Principes de la modélisation de la demande de transport</vt:lpstr>
      <vt:lpstr>4. Principes de la modélisation de la demande de transport</vt:lpstr>
      <vt:lpstr>4. Principes de la modélisation de la demande de transport</vt:lpstr>
      <vt:lpstr>4. Principes de modélisation de la demande de transport</vt:lpstr>
      <vt:lpstr>4. Principes de modélisation de la demande de transport</vt:lpstr>
      <vt:lpstr>PowerPoint Presentation</vt:lpstr>
      <vt:lpstr>5. Le modèle de demande de transport en quatre étapes</vt:lpstr>
      <vt:lpstr>5. Le modèle de demande de transport en quatre étapes</vt:lpstr>
      <vt:lpstr>5. Le modèle de demande de transport en quatre étapes</vt:lpstr>
      <vt:lpstr>5. Le modèle de demande de transport en quatre étapes</vt:lpstr>
      <vt:lpstr>5. Le modèle de demande de transport en quatre étapes</vt:lpstr>
      <vt:lpstr>5. Le modèle de demande de transport en quatre étapes</vt:lpstr>
      <vt:lpstr>PowerPoint Presentation</vt:lpstr>
      <vt:lpstr>6. Études de cas </vt:lpstr>
      <vt:lpstr>6. Études de cas </vt:lpstr>
      <vt:lpstr>6. Études de cas </vt:lpstr>
      <vt:lpstr>PowerPoint Presentation</vt:lpstr>
      <vt:lpstr>7. Quiz</vt:lpstr>
      <vt:lpstr>7. Quiz</vt:lpstr>
      <vt:lpstr>7. Quiz</vt:lpstr>
      <vt:lpstr>7. Quiz</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docId:1AA3281DE1344EA3D9CA9F42807EEAB1</cp:keywords>
  <cp:lastModifiedBy>Wojciech Kustra</cp:lastModifiedBy>
  <cp:revision>626</cp:revision>
  <dcterms:modified xsi:type="dcterms:W3CDTF">2026-05-10T11:53:37Z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