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21"/>
  </p:notesMasterIdLst>
  <p:sldIdLst>
    <p:sldId id="323" r:id="rId6"/>
    <p:sldId id="324" r:id="rId7"/>
    <p:sldId id="325" r:id="rId8"/>
    <p:sldId id="257" r:id="rId9"/>
    <p:sldId id="357" r:id="rId10"/>
    <p:sldId id="346" r:id="rId11"/>
    <p:sldId id="347" r:id="rId12"/>
    <p:sldId id="349" r:id="rId13"/>
    <p:sldId id="351" r:id="rId14"/>
    <p:sldId id="352" r:id="rId15"/>
    <p:sldId id="353" r:id="rId16"/>
    <p:sldId id="354" r:id="rId17"/>
    <p:sldId id="355" r:id="rId18"/>
    <p:sldId id="356" r:id="rId19"/>
    <p:sldId id="326" r:id="rId20"/>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72F22E-DD12-1153-C924-2E2083F61D38}" v="59" dt="2026-05-08T09:15:34.0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2401" autoAdjust="0"/>
  </p:normalViewPr>
  <p:slideViewPr>
    <p:cSldViewPr snapToGrid="0">
      <p:cViewPr varScale="1">
        <p:scale>
          <a:sx n="111" d="100"/>
          <a:sy n="111" d="100"/>
        </p:scale>
        <p:origin x="1440" y="10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F772F22E-DD12-1153-C924-2E2083F61D38}"/>
    <pc:docChg chg="addSld modSld">
      <pc:chgData name="juswinkl@pg.edu.pl" userId="S::juswinkl_pg.edu.pl#ext#@fril.onmicrosoft.com::455ad5cd-e5a2-49e7-93b8-6e6dfab2f2a5" providerId="AD" clId="Web-{F772F22E-DD12-1153-C924-2E2083F61D38}" dt="2026-05-08T09:15:34.068" v="58" actId="14100"/>
      <pc:docMkLst>
        <pc:docMk/>
      </pc:docMkLst>
      <pc:sldChg chg="addSp modSp">
        <pc:chgData name="juswinkl@pg.edu.pl" userId="S::juswinkl_pg.edu.pl#ext#@fril.onmicrosoft.com::455ad5cd-e5a2-49e7-93b8-6e6dfab2f2a5" providerId="AD" clId="Web-{F772F22E-DD12-1153-C924-2E2083F61D38}" dt="2026-05-08T09:12:15.956" v="4" actId="1076"/>
        <pc:sldMkLst>
          <pc:docMk/>
          <pc:sldMk cId="1950644353" sldId="257"/>
        </pc:sldMkLst>
        <pc:picChg chg="add mod">
          <ac:chgData name="juswinkl@pg.edu.pl" userId="S::juswinkl_pg.edu.pl#ext#@fril.onmicrosoft.com::455ad5cd-e5a2-49e7-93b8-6e6dfab2f2a5" providerId="AD" clId="Web-{F772F22E-DD12-1153-C924-2E2083F61D38}" dt="2026-05-08T09:12:15.956" v="4" actId="1076"/>
          <ac:picMkLst>
            <pc:docMk/>
            <pc:sldMk cId="1950644353" sldId="257"/>
            <ac:picMk id="7" creationId="{F2928459-63CD-FAAF-0B84-AB14064CA475}"/>
          </ac:picMkLst>
        </pc:picChg>
      </pc:sldChg>
      <pc:sldChg chg="addSp modSp">
        <pc:chgData name="juswinkl@pg.edu.pl" userId="S::juswinkl_pg.edu.pl#ext#@fril.onmicrosoft.com::455ad5cd-e5a2-49e7-93b8-6e6dfab2f2a5" providerId="AD" clId="Web-{F772F22E-DD12-1153-C924-2E2083F61D38}" dt="2026-05-08T09:12:08.815" v="2" actId="1076"/>
        <pc:sldMkLst>
          <pc:docMk/>
          <pc:sldMk cId="2579656660" sldId="323"/>
        </pc:sldMkLst>
        <pc:picChg chg="add mod">
          <ac:chgData name="juswinkl@pg.edu.pl" userId="S::juswinkl_pg.edu.pl#ext#@fril.onmicrosoft.com::455ad5cd-e5a2-49e7-93b8-6e6dfab2f2a5" providerId="AD" clId="Web-{F772F22E-DD12-1153-C924-2E2083F61D38}" dt="2026-05-08T09:12:08.815" v="2" actId="1076"/>
          <ac:picMkLst>
            <pc:docMk/>
            <pc:sldMk cId="2579656660" sldId="323"/>
            <ac:picMk id="4" creationId="{E8828418-DCBB-14CA-870E-56CEB1BF4B66}"/>
          </ac:picMkLst>
        </pc:picChg>
      </pc:sldChg>
      <pc:sldChg chg="addSp modSp">
        <pc:chgData name="juswinkl@pg.edu.pl" userId="S::juswinkl_pg.edu.pl#ext#@fril.onmicrosoft.com::455ad5cd-e5a2-49e7-93b8-6e6dfab2f2a5" providerId="AD" clId="Web-{F772F22E-DD12-1153-C924-2E2083F61D38}" dt="2026-05-08T09:15:34.068" v="58" actId="14100"/>
        <pc:sldMkLst>
          <pc:docMk/>
          <pc:sldMk cId="1270553032" sldId="346"/>
        </pc:sldMkLst>
        <pc:spChg chg="mod">
          <ac:chgData name="juswinkl@pg.edu.pl" userId="S::juswinkl_pg.edu.pl#ext#@fril.onmicrosoft.com::455ad5cd-e5a2-49e7-93b8-6e6dfab2f2a5" providerId="AD" clId="Web-{F772F22E-DD12-1153-C924-2E2083F61D38}" dt="2026-05-08T09:12:22.722" v="6" actId="1076"/>
          <ac:spMkLst>
            <pc:docMk/>
            <pc:sldMk cId="1270553032" sldId="346"/>
            <ac:spMk id="5" creationId="{00000000-0000-0000-0000-000000000000}"/>
          </ac:spMkLst>
        </pc:spChg>
        <pc:picChg chg="add mod">
          <ac:chgData name="juswinkl@pg.edu.pl" userId="S::juswinkl_pg.edu.pl#ext#@fril.onmicrosoft.com::455ad5cd-e5a2-49e7-93b8-6e6dfab2f2a5" providerId="AD" clId="Web-{F772F22E-DD12-1153-C924-2E2083F61D38}" dt="2026-05-08T09:12:25.113" v="7" actId="1076"/>
          <ac:picMkLst>
            <pc:docMk/>
            <pc:sldMk cId="1270553032" sldId="346"/>
            <ac:picMk id="6" creationId="{C3D54FC1-CAB8-6AB4-CC6B-42F01B0113D4}"/>
          </ac:picMkLst>
        </pc:picChg>
        <pc:picChg chg="add mod">
          <ac:chgData name="juswinkl@pg.edu.pl" userId="S::juswinkl_pg.edu.pl#ext#@fril.onmicrosoft.com::455ad5cd-e5a2-49e7-93b8-6e6dfab2f2a5" providerId="AD" clId="Web-{F772F22E-DD12-1153-C924-2E2083F61D38}" dt="2026-05-08T09:15:34.068" v="58" actId="14100"/>
          <ac:picMkLst>
            <pc:docMk/>
            <pc:sldMk cId="1270553032" sldId="346"/>
            <ac:picMk id="8" creationId="{61F9496E-133C-7AEB-2837-C2A190426572}"/>
          </ac:picMkLst>
        </pc:picChg>
      </pc:sldChg>
      <pc:sldChg chg="addSp modSp">
        <pc:chgData name="juswinkl@pg.edu.pl" userId="S::juswinkl_pg.edu.pl#ext#@fril.onmicrosoft.com::455ad5cd-e5a2-49e7-93b8-6e6dfab2f2a5" providerId="AD" clId="Web-{F772F22E-DD12-1153-C924-2E2083F61D38}" dt="2026-05-08T09:14:33.427" v="40"/>
        <pc:sldMkLst>
          <pc:docMk/>
          <pc:sldMk cId="2087945496" sldId="347"/>
        </pc:sldMkLst>
        <pc:spChg chg="mod">
          <ac:chgData name="juswinkl@pg.edu.pl" userId="S::juswinkl_pg.edu.pl#ext#@fril.onmicrosoft.com::455ad5cd-e5a2-49e7-93b8-6e6dfab2f2a5" providerId="AD" clId="Web-{F772F22E-DD12-1153-C924-2E2083F61D38}" dt="2026-05-08T09:12:28.784" v="8" actId="1076"/>
          <ac:spMkLst>
            <pc:docMk/>
            <pc:sldMk cId="2087945496" sldId="347"/>
            <ac:spMk id="5" creationId="{00000000-0000-0000-0000-000000000000}"/>
          </ac:spMkLst>
        </pc:spChg>
        <pc:picChg chg="add mod">
          <ac:chgData name="juswinkl@pg.edu.pl" userId="S::juswinkl_pg.edu.pl#ext#@fril.onmicrosoft.com::455ad5cd-e5a2-49e7-93b8-6e6dfab2f2a5" providerId="AD" clId="Web-{F772F22E-DD12-1153-C924-2E2083F61D38}" dt="2026-05-08T09:12:34.238" v="10" actId="1076"/>
          <ac:picMkLst>
            <pc:docMk/>
            <pc:sldMk cId="2087945496" sldId="347"/>
            <ac:picMk id="6" creationId="{E74AA3DD-5A73-08F2-4200-F087E57037CD}"/>
          </ac:picMkLst>
        </pc:picChg>
        <pc:picChg chg="add">
          <ac:chgData name="juswinkl@pg.edu.pl" userId="S::juswinkl_pg.edu.pl#ext#@fril.onmicrosoft.com::455ad5cd-e5a2-49e7-93b8-6e6dfab2f2a5" providerId="AD" clId="Web-{F772F22E-DD12-1153-C924-2E2083F61D38}" dt="2026-05-08T09:14:33.427" v="40"/>
          <ac:picMkLst>
            <pc:docMk/>
            <pc:sldMk cId="2087945496" sldId="347"/>
            <ac:picMk id="8" creationId="{48FC6960-259A-C268-B53C-7A950E1C786C}"/>
          </ac:picMkLst>
        </pc:picChg>
      </pc:sldChg>
      <pc:sldChg chg="addSp modSp">
        <pc:chgData name="juswinkl@pg.edu.pl" userId="S::juswinkl_pg.edu.pl#ext#@fril.onmicrosoft.com::455ad5cd-e5a2-49e7-93b8-6e6dfab2f2a5" providerId="AD" clId="Web-{F772F22E-DD12-1153-C924-2E2083F61D38}" dt="2026-05-08T09:15:30.209" v="57" actId="14100"/>
        <pc:sldMkLst>
          <pc:docMk/>
          <pc:sldMk cId="31229920" sldId="349"/>
        </pc:sldMkLst>
        <pc:spChg chg="mod">
          <ac:chgData name="juswinkl@pg.edu.pl" userId="S::juswinkl_pg.edu.pl#ext#@fril.onmicrosoft.com::455ad5cd-e5a2-49e7-93b8-6e6dfab2f2a5" providerId="AD" clId="Web-{F772F22E-DD12-1153-C924-2E2083F61D38}" dt="2026-05-08T09:12:38.128" v="11" actId="1076"/>
          <ac:spMkLst>
            <pc:docMk/>
            <pc:sldMk cId="31229920" sldId="349"/>
            <ac:spMk id="6" creationId="{00000000-0000-0000-0000-000000000000}"/>
          </ac:spMkLst>
        </pc:spChg>
        <pc:picChg chg="add mod">
          <ac:chgData name="juswinkl@pg.edu.pl" userId="S::juswinkl_pg.edu.pl#ext#@fril.onmicrosoft.com::455ad5cd-e5a2-49e7-93b8-6e6dfab2f2a5" providerId="AD" clId="Web-{F772F22E-DD12-1153-C924-2E2083F61D38}" dt="2026-05-08T09:12:43.300" v="13" actId="1076"/>
          <ac:picMkLst>
            <pc:docMk/>
            <pc:sldMk cId="31229920" sldId="349"/>
            <ac:picMk id="4" creationId="{5CF47895-A76D-61C0-4C3F-59EC1344CABD}"/>
          </ac:picMkLst>
        </pc:picChg>
        <pc:picChg chg="add mod">
          <ac:chgData name="juswinkl@pg.edu.pl" userId="S::juswinkl_pg.edu.pl#ext#@fril.onmicrosoft.com::455ad5cd-e5a2-49e7-93b8-6e6dfab2f2a5" providerId="AD" clId="Web-{F772F22E-DD12-1153-C924-2E2083F61D38}" dt="2026-05-08T09:15:30.209" v="57" actId="14100"/>
          <ac:picMkLst>
            <pc:docMk/>
            <pc:sldMk cId="31229920" sldId="349"/>
            <ac:picMk id="8" creationId="{582553E8-F53E-EE7C-D7E2-8D91906043DE}"/>
          </ac:picMkLst>
        </pc:picChg>
      </pc:sldChg>
      <pc:sldChg chg="addSp modSp">
        <pc:chgData name="juswinkl@pg.edu.pl" userId="S::juswinkl_pg.edu.pl#ext#@fril.onmicrosoft.com::455ad5cd-e5a2-49e7-93b8-6e6dfab2f2a5" providerId="AD" clId="Web-{F772F22E-DD12-1153-C924-2E2083F61D38}" dt="2026-05-08T09:15:25.599" v="56" actId="14100"/>
        <pc:sldMkLst>
          <pc:docMk/>
          <pc:sldMk cId="715808075" sldId="351"/>
        </pc:sldMkLst>
        <pc:spChg chg="mod">
          <ac:chgData name="juswinkl@pg.edu.pl" userId="S::juswinkl_pg.edu.pl#ext#@fril.onmicrosoft.com::455ad5cd-e5a2-49e7-93b8-6e6dfab2f2a5" providerId="AD" clId="Web-{F772F22E-DD12-1153-C924-2E2083F61D38}" dt="2026-05-08T09:12:46.675" v="14" actId="1076"/>
          <ac:spMkLst>
            <pc:docMk/>
            <pc:sldMk cId="715808075" sldId="351"/>
            <ac:spMk id="6" creationId="{00000000-0000-0000-0000-000000000000}"/>
          </ac:spMkLst>
        </pc:spChg>
        <pc:picChg chg="add mod">
          <ac:chgData name="juswinkl@pg.edu.pl" userId="S::juswinkl_pg.edu.pl#ext#@fril.onmicrosoft.com::455ad5cd-e5a2-49e7-93b8-6e6dfab2f2a5" providerId="AD" clId="Web-{F772F22E-DD12-1153-C924-2E2083F61D38}" dt="2026-05-08T09:12:52.769" v="16" actId="1076"/>
          <ac:picMkLst>
            <pc:docMk/>
            <pc:sldMk cId="715808075" sldId="351"/>
            <ac:picMk id="5" creationId="{3E3992C4-9FF0-2377-5760-10674652D15C}"/>
          </ac:picMkLst>
        </pc:picChg>
        <pc:picChg chg="add mod">
          <ac:chgData name="juswinkl@pg.edu.pl" userId="S::juswinkl_pg.edu.pl#ext#@fril.onmicrosoft.com::455ad5cd-e5a2-49e7-93b8-6e6dfab2f2a5" providerId="AD" clId="Web-{F772F22E-DD12-1153-C924-2E2083F61D38}" dt="2026-05-08T09:15:25.599" v="56" actId="14100"/>
          <ac:picMkLst>
            <pc:docMk/>
            <pc:sldMk cId="715808075" sldId="351"/>
            <ac:picMk id="8" creationId="{3AA79B16-B003-D344-C2E9-31AB186AA65F}"/>
          </ac:picMkLst>
        </pc:picChg>
      </pc:sldChg>
      <pc:sldChg chg="addSp modSp">
        <pc:chgData name="juswinkl@pg.edu.pl" userId="S::juswinkl_pg.edu.pl#ext#@fril.onmicrosoft.com::455ad5cd-e5a2-49e7-93b8-6e6dfab2f2a5" providerId="AD" clId="Web-{F772F22E-DD12-1153-C924-2E2083F61D38}" dt="2026-05-08T09:15:22.771" v="55" actId="14100"/>
        <pc:sldMkLst>
          <pc:docMk/>
          <pc:sldMk cId="1228322975" sldId="352"/>
        </pc:sldMkLst>
        <pc:spChg chg="mod">
          <ac:chgData name="juswinkl@pg.edu.pl" userId="S::juswinkl_pg.edu.pl#ext#@fril.onmicrosoft.com::455ad5cd-e5a2-49e7-93b8-6e6dfab2f2a5" providerId="AD" clId="Web-{F772F22E-DD12-1153-C924-2E2083F61D38}" dt="2026-05-08T09:12:56.207" v="17" actId="1076"/>
          <ac:spMkLst>
            <pc:docMk/>
            <pc:sldMk cId="1228322975" sldId="352"/>
            <ac:spMk id="6" creationId="{00000000-0000-0000-0000-000000000000}"/>
          </ac:spMkLst>
        </pc:spChg>
        <pc:picChg chg="add mod">
          <ac:chgData name="juswinkl@pg.edu.pl" userId="S::juswinkl_pg.edu.pl#ext#@fril.onmicrosoft.com::455ad5cd-e5a2-49e7-93b8-6e6dfab2f2a5" providerId="AD" clId="Web-{F772F22E-DD12-1153-C924-2E2083F61D38}" dt="2026-05-08T09:13:01.363" v="19" actId="1076"/>
          <ac:picMkLst>
            <pc:docMk/>
            <pc:sldMk cId="1228322975" sldId="352"/>
            <ac:picMk id="5" creationId="{50AC9411-B53B-B270-DE4B-63F441D919E4}"/>
          </ac:picMkLst>
        </pc:picChg>
        <pc:picChg chg="add mod">
          <ac:chgData name="juswinkl@pg.edu.pl" userId="S::juswinkl_pg.edu.pl#ext#@fril.onmicrosoft.com::455ad5cd-e5a2-49e7-93b8-6e6dfab2f2a5" providerId="AD" clId="Web-{F772F22E-DD12-1153-C924-2E2083F61D38}" dt="2026-05-08T09:15:22.771" v="55" actId="14100"/>
          <ac:picMkLst>
            <pc:docMk/>
            <pc:sldMk cId="1228322975" sldId="352"/>
            <ac:picMk id="8" creationId="{97105D7A-4C7A-656E-CE11-B7CF1DCF37FF}"/>
          </ac:picMkLst>
        </pc:picChg>
      </pc:sldChg>
      <pc:sldChg chg="addSp modSp">
        <pc:chgData name="juswinkl@pg.edu.pl" userId="S::juswinkl_pg.edu.pl#ext#@fril.onmicrosoft.com::455ad5cd-e5a2-49e7-93b8-6e6dfab2f2a5" providerId="AD" clId="Web-{F772F22E-DD12-1153-C924-2E2083F61D38}" dt="2026-05-08T09:15:19.334" v="54" actId="14100"/>
        <pc:sldMkLst>
          <pc:docMk/>
          <pc:sldMk cId="3599947303" sldId="353"/>
        </pc:sldMkLst>
        <pc:spChg chg="mod">
          <ac:chgData name="juswinkl@pg.edu.pl" userId="S::juswinkl_pg.edu.pl#ext#@fril.onmicrosoft.com::455ad5cd-e5a2-49e7-93b8-6e6dfab2f2a5" providerId="AD" clId="Web-{F772F22E-DD12-1153-C924-2E2083F61D38}" dt="2026-05-08T09:13:05.535" v="20" actId="1076"/>
          <ac:spMkLst>
            <pc:docMk/>
            <pc:sldMk cId="3599947303" sldId="353"/>
            <ac:spMk id="6" creationId="{00000000-0000-0000-0000-000000000000}"/>
          </ac:spMkLst>
        </pc:spChg>
        <pc:picChg chg="add mod">
          <ac:chgData name="juswinkl@pg.edu.pl" userId="S::juswinkl_pg.edu.pl#ext#@fril.onmicrosoft.com::455ad5cd-e5a2-49e7-93b8-6e6dfab2f2a5" providerId="AD" clId="Web-{F772F22E-DD12-1153-C924-2E2083F61D38}" dt="2026-05-08T09:13:11.332" v="22" actId="1076"/>
          <ac:picMkLst>
            <pc:docMk/>
            <pc:sldMk cId="3599947303" sldId="353"/>
            <ac:picMk id="5" creationId="{7D12AC02-BCC9-1553-C5AF-354443AEC105}"/>
          </ac:picMkLst>
        </pc:picChg>
        <pc:picChg chg="add mod">
          <ac:chgData name="juswinkl@pg.edu.pl" userId="S::juswinkl_pg.edu.pl#ext#@fril.onmicrosoft.com::455ad5cd-e5a2-49e7-93b8-6e6dfab2f2a5" providerId="AD" clId="Web-{F772F22E-DD12-1153-C924-2E2083F61D38}" dt="2026-05-08T09:15:19.334" v="54" actId="14100"/>
          <ac:picMkLst>
            <pc:docMk/>
            <pc:sldMk cId="3599947303" sldId="353"/>
            <ac:picMk id="8" creationId="{4C273091-9AC2-D5DE-CE6F-9EAD2C4462FA}"/>
          </ac:picMkLst>
        </pc:picChg>
      </pc:sldChg>
      <pc:sldChg chg="addSp modSp">
        <pc:chgData name="juswinkl@pg.edu.pl" userId="S::juswinkl_pg.edu.pl#ext#@fril.onmicrosoft.com::455ad5cd-e5a2-49e7-93b8-6e6dfab2f2a5" providerId="AD" clId="Web-{F772F22E-DD12-1153-C924-2E2083F61D38}" dt="2026-05-08T09:15:14.974" v="53" actId="14100"/>
        <pc:sldMkLst>
          <pc:docMk/>
          <pc:sldMk cId="1114689866" sldId="354"/>
        </pc:sldMkLst>
        <pc:picChg chg="add mod">
          <ac:chgData name="juswinkl@pg.edu.pl" userId="S::juswinkl_pg.edu.pl#ext#@fril.onmicrosoft.com::455ad5cd-e5a2-49e7-93b8-6e6dfab2f2a5" providerId="AD" clId="Web-{F772F22E-DD12-1153-C924-2E2083F61D38}" dt="2026-05-08T09:13:16.473" v="24" actId="1076"/>
          <ac:picMkLst>
            <pc:docMk/>
            <pc:sldMk cId="1114689866" sldId="354"/>
            <ac:picMk id="5" creationId="{99BE22BC-7145-E1B7-DD54-A3A053EC2F0C}"/>
          </ac:picMkLst>
        </pc:picChg>
        <pc:picChg chg="add mod">
          <ac:chgData name="juswinkl@pg.edu.pl" userId="S::juswinkl_pg.edu.pl#ext#@fril.onmicrosoft.com::455ad5cd-e5a2-49e7-93b8-6e6dfab2f2a5" providerId="AD" clId="Web-{F772F22E-DD12-1153-C924-2E2083F61D38}" dt="2026-05-08T09:15:14.974" v="53" actId="14100"/>
          <ac:picMkLst>
            <pc:docMk/>
            <pc:sldMk cId="1114689866" sldId="354"/>
            <ac:picMk id="8" creationId="{D1E66256-3ACF-85AD-BAA9-62F632C0C2BA}"/>
          </ac:picMkLst>
        </pc:picChg>
      </pc:sldChg>
      <pc:sldChg chg="addSp modSp">
        <pc:chgData name="juswinkl@pg.edu.pl" userId="S::juswinkl_pg.edu.pl#ext#@fril.onmicrosoft.com::455ad5cd-e5a2-49e7-93b8-6e6dfab2f2a5" providerId="AD" clId="Web-{F772F22E-DD12-1153-C924-2E2083F61D38}" dt="2026-05-08T09:15:08.255" v="50" actId="14100"/>
        <pc:sldMkLst>
          <pc:docMk/>
          <pc:sldMk cId="3356125008" sldId="355"/>
        </pc:sldMkLst>
        <pc:spChg chg="mod">
          <ac:chgData name="juswinkl@pg.edu.pl" userId="S::juswinkl_pg.edu.pl#ext#@fril.onmicrosoft.com::455ad5cd-e5a2-49e7-93b8-6e6dfab2f2a5" providerId="AD" clId="Web-{F772F22E-DD12-1153-C924-2E2083F61D38}" dt="2026-05-08T09:13:19.770" v="25" actId="1076"/>
          <ac:spMkLst>
            <pc:docMk/>
            <pc:sldMk cId="3356125008" sldId="355"/>
            <ac:spMk id="6" creationId="{00000000-0000-0000-0000-000000000000}"/>
          </ac:spMkLst>
        </pc:spChg>
        <pc:picChg chg="add mod">
          <ac:chgData name="juswinkl@pg.edu.pl" userId="S::juswinkl_pg.edu.pl#ext#@fril.onmicrosoft.com::455ad5cd-e5a2-49e7-93b8-6e6dfab2f2a5" providerId="AD" clId="Web-{F772F22E-DD12-1153-C924-2E2083F61D38}" dt="2026-05-08T09:13:25.238" v="27" actId="1076"/>
          <ac:picMkLst>
            <pc:docMk/>
            <pc:sldMk cId="3356125008" sldId="355"/>
            <ac:picMk id="5" creationId="{D1B549B8-AE76-5CE8-80B1-B10786FD993C}"/>
          </ac:picMkLst>
        </pc:picChg>
        <pc:picChg chg="add mod">
          <ac:chgData name="juswinkl@pg.edu.pl" userId="S::juswinkl_pg.edu.pl#ext#@fril.onmicrosoft.com::455ad5cd-e5a2-49e7-93b8-6e6dfab2f2a5" providerId="AD" clId="Web-{F772F22E-DD12-1153-C924-2E2083F61D38}" dt="2026-05-08T09:15:08.255" v="50" actId="14100"/>
          <ac:picMkLst>
            <pc:docMk/>
            <pc:sldMk cId="3356125008" sldId="355"/>
            <ac:picMk id="8" creationId="{E2EE02FD-23F0-3965-3167-523B95018DBA}"/>
          </ac:picMkLst>
        </pc:picChg>
      </pc:sldChg>
      <pc:sldChg chg="addSp modSp">
        <pc:chgData name="juswinkl@pg.edu.pl" userId="S::juswinkl_pg.edu.pl#ext#@fril.onmicrosoft.com::455ad5cd-e5a2-49e7-93b8-6e6dfab2f2a5" providerId="AD" clId="Web-{F772F22E-DD12-1153-C924-2E2083F61D38}" dt="2026-05-08T09:15:03.958" v="48" actId="14100"/>
        <pc:sldMkLst>
          <pc:docMk/>
          <pc:sldMk cId="561554336" sldId="356"/>
        </pc:sldMkLst>
        <pc:picChg chg="add mod">
          <ac:chgData name="juswinkl@pg.edu.pl" userId="S::juswinkl_pg.edu.pl#ext#@fril.onmicrosoft.com::455ad5cd-e5a2-49e7-93b8-6e6dfab2f2a5" providerId="AD" clId="Web-{F772F22E-DD12-1153-C924-2E2083F61D38}" dt="2026-05-08T09:13:30.395" v="29" actId="1076"/>
          <ac:picMkLst>
            <pc:docMk/>
            <pc:sldMk cId="561554336" sldId="356"/>
            <ac:picMk id="5" creationId="{EF927283-6034-24E6-F0A2-9DDEAAE77D31}"/>
          </ac:picMkLst>
        </pc:picChg>
        <pc:picChg chg="add mod">
          <ac:chgData name="juswinkl@pg.edu.pl" userId="S::juswinkl_pg.edu.pl#ext#@fril.onmicrosoft.com::455ad5cd-e5a2-49e7-93b8-6e6dfab2f2a5" providerId="AD" clId="Web-{F772F22E-DD12-1153-C924-2E2083F61D38}" dt="2026-05-08T09:15:03.958" v="48" actId="14100"/>
          <ac:picMkLst>
            <pc:docMk/>
            <pc:sldMk cId="561554336" sldId="356"/>
            <ac:picMk id="8" creationId="{450AB480-029B-EEEF-689B-7E7B72B9F420}"/>
          </ac:picMkLst>
        </pc:picChg>
      </pc:sldChg>
      <pc:sldChg chg="addSp modSp new">
        <pc:chgData name="juswinkl@pg.edu.pl" userId="S::juswinkl_pg.edu.pl#ext#@fril.onmicrosoft.com::455ad5cd-e5a2-49e7-93b8-6e6dfab2f2a5" providerId="AD" clId="Web-{F772F22E-DD12-1153-C924-2E2083F61D38}" dt="2026-05-08T09:14:24.911" v="38" actId="1076"/>
        <pc:sldMkLst>
          <pc:docMk/>
          <pc:sldMk cId="2254535473" sldId="357"/>
        </pc:sldMkLst>
        <pc:spChg chg="mod">
          <ac:chgData name="juswinkl@pg.edu.pl" userId="S::juswinkl_pg.edu.pl#ext#@fril.onmicrosoft.com::455ad5cd-e5a2-49e7-93b8-6e6dfab2f2a5" providerId="AD" clId="Web-{F772F22E-DD12-1153-C924-2E2083F61D38}" dt="2026-05-08T09:14:02.536" v="33" actId="20577"/>
          <ac:spMkLst>
            <pc:docMk/>
            <pc:sldMk cId="2254535473" sldId="357"/>
            <ac:spMk id="2" creationId="{F2AC80C5-4533-BFA5-FE86-C4120C3E0F88}"/>
          </ac:spMkLst>
        </pc:spChg>
        <pc:picChg chg="add mod">
          <ac:chgData name="juswinkl@pg.edu.pl" userId="S::juswinkl_pg.edu.pl#ext#@fril.onmicrosoft.com::455ad5cd-e5a2-49e7-93b8-6e6dfab2f2a5" providerId="AD" clId="Web-{F772F22E-DD12-1153-C924-2E2083F61D38}" dt="2026-05-08T09:14:24.911" v="38" actId="1076"/>
          <ac:picMkLst>
            <pc:docMk/>
            <pc:sldMk cId="2254535473" sldId="357"/>
            <ac:picMk id="4" creationId="{5AED2832-01BC-5B50-8153-C603D9765E48}"/>
          </ac:picMkLst>
        </pc:picChg>
      </pc:sldChg>
    </pc:docChg>
  </pc:docChgLst>
  <pc:docChgLst>
    <pc:chgData name="Wojciech Kustra" userId="afebd3d0-216b-4c4f-8992-1bf1fda6d5e8" providerId="ADAL" clId="{1D307E72-7901-4E61-A01B-3C4232ABCF63}"/>
    <pc:docChg chg="modSld modMainMaster">
      <pc:chgData name="Wojciech Kustra" userId="afebd3d0-216b-4c4f-8992-1bf1fda6d5e8" providerId="ADAL" clId="{1D307E72-7901-4E61-A01B-3C4232ABCF63}" dt="2026-05-04T16:41:59.493" v="15" actId="20577"/>
      <pc:docMkLst>
        <pc:docMk/>
      </pc:docMkLst>
      <pc:sldChg chg="modSp mod">
        <pc:chgData name="Wojciech Kustra" userId="afebd3d0-216b-4c4f-8992-1bf1fda6d5e8" providerId="ADAL" clId="{1D307E72-7901-4E61-A01B-3C4232ABCF63}" dt="2026-04-27T17:44:05.478" v="6" actId="20577"/>
        <pc:sldMkLst>
          <pc:docMk/>
          <pc:sldMk cId="1950644353" sldId="257"/>
        </pc:sldMkLst>
        <pc:spChg chg="mod">
          <ac:chgData name="Wojciech Kustra" userId="afebd3d0-216b-4c4f-8992-1bf1fda6d5e8" providerId="ADAL" clId="{1D307E72-7901-4E61-A01B-3C4232ABCF63}" dt="2026-04-27T17:44:05.478" v="6" actId="20577"/>
          <ac:spMkLst>
            <pc:docMk/>
            <pc:sldMk cId="1950644353" sldId="257"/>
            <ac:spMk id="6" creationId="{00000000-0000-0000-0000-000000000000}"/>
          </ac:spMkLst>
        </pc:spChg>
      </pc:sldChg>
      <pc:sldChg chg="modSp mod">
        <pc:chgData name="Wojciech Kustra" userId="afebd3d0-216b-4c4f-8992-1bf1fda6d5e8" providerId="ADAL" clId="{1D307E72-7901-4E61-A01B-3C4232ABCF63}" dt="2026-04-27T17:44:10.083" v="13" actId="20577"/>
        <pc:sldMkLst>
          <pc:docMk/>
          <pc:sldMk cId="2579656660" sldId="323"/>
        </pc:sldMkLst>
        <pc:spChg chg="mod">
          <ac:chgData name="Wojciech Kustra" userId="afebd3d0-216b-4c4f-8992-1bf1fda6d5e8" providerId="ADAL" clId="{1D307E72-7901-4E61-A01B-3C4232ABCF63}" dt="2026-04-27T17:44:10.083" v="13" actId="20577"/>
          <ac:spMkLst>
            <pc:docMk/>
            <pc:sldMk cId="2579656660" sldId="323"/>
            <ac:spMk id="2" creationId="{72111A30-B86A-18DC-CFD2-586F00D22619}"/>
          </ac:spMkLst>
        </pc:spChg>
      </pc:sldChg>
      <pc:sldMasterChg chg="modSldLayout">
        <pc:chgData name="Wojciech Kustra" userId="afebd3d0-216b-4c4f-8992-1bf1fda6d5e8" providerId="ADAL" clId="{1D307E72-7901-4E61-A01B-3C4232ABCF63}" dt="2026-05-04T16:41:59.493" v="15" actId="20577"/>
        <pc:sldMasterMkLst>
          <pc:docMk/>
          <pc:sldMasterMk cId="65766046" sldId="2147483672"/>
        </pc:sldMasterMkLst>
        <pc:sldLayoutChg chg="modSp mod">
          <pc:chgData name="Wojciech Kustra" userId="afebd3d0-216b-4c4f-8992-1bf1fda6d5e8" providerId="ADAL" clId="{1D307E72-7901-4E61-A01B-3C4232ABCF63}" dt="2026-05-04T16:41:59.493" v="15" actId="20577"/>
          <pc:sldLayoutMkLst>
            <pc:docMk/>
            <pc:sldMasterMk cId="65766046" sldId="2147483672"/>
            <pc:sldLayoutMk cId="4104012898" sldId="2147483674"/>
          </pc:sldLayoutMkLst>
          <pc:spChg chg="mod">
            <ac:chgData name="Wojciech Kustra" userId="afebd3d0-216b-4c4f-8992-1bf1fda6d5e8" providerId="ADAL" clId="{1D307E72-7901-4E61-A01B-3C4232ABCF63}" dt="2026-05-04T16:41:59.493" v="15" actId="20577"/>
            <ac:spMkLst>
              <pc:docMk/>
              <pc:sldMasterMk cId="65766046" sldId="2147483672"/>
              <pc:sldLayoutMk cId="4104012898" sldId="2147483674"/>
              <ac:spMk id="5" creationId="{7E99E910-D45E-25AF-7503-AE875ECCEB8A}"/>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D8F1E-9544-47B5-8A03-ED3DA7362978}" type="datetimeFigureOut">
              <a:rPr lang="pl-PL" smtClean="0"/>
              <a:t>08.05.2026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2C8A57-6B6E-4704-A442-14AA730D5506}" type="slidenum">
              <a:rPr lang="pl-PL" smtClean="0"/>
              <a:t>‹#›</a:t>
            </a:fld>
            <a:endParaRPr lang="pl-PL"/>
          </a:p>
        </p:txBody>
      </p:sp>
    </p:spTree>
    <p:extLst>
      <p:ext uri="{BB962C8B-B14F-4D97-AF65-F5344CB8AC3E}">
        <p14:creationId xmlns:p14="http://schemas.microsoft.com/office/powerpoint/2010/main" val="4158531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a:t>
            </a:fld>
            <a:endParaRPr lang="pl-PL"/>
          </a:p>
        </p:txBody>
      </p:sp>
    </p:spTree>
    <p:extLst>
      <p:ext uri="{BB962C8B-B14F-4D97-AF65-F5344CB8AC3E}">
        <p14:creationId xmlns:p14="http://schemas.microsoft.com/office/powerpoint/2010/main" val="4196293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11</a:t>
            </a:fld>
            <a:endParaRPr lang="pl-PL"/>
          </a:p>
        </p:txBody>
      </p:sp>
    </p:spTree>
    <p:extLst>
      <p:ext uri="{BB962C8B-B14F-4D97-AF65-F5344CB8AC3E}">
        <p14:creationId xmlns:p14="http://schemas.microsoft.com/office/powerpoint/2010/main" val="5995613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12</a:t>
            </a:fld>
            <a:endParaRPr lang="pl-PL"/>
          </a:p>
        </p:txBody>
      </p:sp>
    </p:spTree>
    <p:extLst>
      <p:ext uri="{BB962C8B-B14F-4D97-AF65-F5344CB8AC3E}">
        <p14:creationId xmlns:p14="http://schemas.microsoft.com/office/powerpoint/2010/main" val="1710848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14</a:t>
            </a:fld>
            <a:endParaRPr lang="pl-PL"/>
          </a:p>
        </p:txBody>
      </p:sp>
    </p:spTree>
    <p:extLst>
      <p:ext uri="{BB962C8B-B14F-4D97-AF65-F5344CB8AC3E}">
        <p14:creationId xmlns:p14="http://schemas.microsoft.com/office/powerpoint/2010/main" val="1346185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2</a:t>
            </a:fld>
            <a:endParaRPr lang="pl-PL">
              <a:solidFill>
                <a:prstClr val="black"/>
              </a:solidFill>
            </a:endParaRPr>
          </a:p>
        </p:txBody>
      </p:sp>
    </p:spTree>
    <p:extLst>
      <p:ext uri="{BB962C8B-B14F-4D97-AF65-F5344CB8AC3E}">
        <p14:creationId xmlns:p14="http://schemas.microsoft.com/office/powerpoint/2010/main" val="1062918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1679957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5</a:t>
            </a:fld>
            <a:endParaRPr lang="pl-PL"/>
          </a:p>
        </p:txBody>
      </p:sp>
    </p:spTree>
    <p:extLst>
      <p:ext uri="{BB962C8B-B14F-4D97-AF65-F5344CB8AC3E}">
        <p14:creationId xmlns:p14="http://schemas.microsoft.com/office/powerpoint/2010/main" val="1537655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6</a:t>
            </a:fld>
            <a:endParaRPr lang="pl-PL"/>
          </a:p>
        </p:txBody>
      </p:sp>
    </p:spTree>
    <p:extLst>
      <p:ext uri="{BB962C8B-B14F-4D97-AF65-F5344CB8AC3E}">
        <p14:creationId xmlns:p14="http://schemas.microsoft.com/office/powerpoint/2010/main" val="3060295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7</a:t>
            </a:fld>
            <a:endParaRPr lang="pl-PL"/>
          </a:p>
        </p:txBody>
      </p:sp>
    </p:spTree>
    <p:extLst>
      <p:ext uri="{BB962C8B-B14F-4D97-AF65-F5344CB8AC3E}">
        <p14:creationId xmlns:p14="http://schemas.microsoft.com/office/powerpoint/2010/main" val="3549259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8</a:t>
            </a:fld>
            <a:endParaRPr lang="pl-PL"/>
          </a:p>
        </p:txBody>
      </p:sp>
    </p:spTree>
    <p:extLst>
      <p:ext uri="{BB962C8B-B14F-4D97-AF65-F5344CB8AC3E}">
        <p14:creationId xmlns:p14="http://schemas.microsoft.com/office/powerpoint/2010/main" val="279422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9</a:t>
            </a:fld>
            <a:endParaRPr lang="pl-PL"/>
          </a:p>
        </p:txBody>
      </p:sp>
    </p:spTree>
    <p:extLst>
      <p:ext uri="{BB962C8B-B14F-4D97-AF65-F5344CB8AC3E}">
        <p14:creationId xmlns:p14="http://schemas.microsoft.com/office/powerpoint/2010/main" val="28498325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10</a:t>
            </a:fld>
            <a:endParaRPr lang="pl-PL"/>
          </a:p>
        </p:txBody>
      </p:sp>
    </p:spTree>
    <p:extLst>
      <p:ext uri="{BB962C8B-B14F-4D97-AF65-F5344CB8AC3E}">
        <p14:creationId xmlns:p14="http://schemas.microsoft.com/office/powerpoint/2010/main" val="1216319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08.05.2026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2340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08.05.2026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7474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08.05.2026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02256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21982607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lang="en-US" sz="1400" kern="0" dirty="0">
                <a:solidFill>
                  <a:srgbClr val="00518E"/>
                </a:solidFill>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10401289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93407154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310541413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93327628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97679564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70117031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7905890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08.05.2026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5182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00668061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60471557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43081220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D3EE1ED-118D-424B-A604-BD05CB3975F7}" type="datetimeFigureOut">
              <a:rPr lang="pl-PL" smtClean="0"/>
              <a:t>08.05.2026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67234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ED3EE1ED-118D-424B-A604-BD05CB3975F7}" type="datetimeFigureOut">
              <a:rPr lang="pl-PL" smtClean="0"/>
              <a:t>08.05.2026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59873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08.05.2026</a:t>
            </a:fld>
            <a:endParaRPr lang="pl-PL"/>
          </a:p>
        </p:txBody>
      </p:sp>
      <p:sp>
        <p:nvSpPr>
          <p:cNvPr id="11" name="Footer Placeholder 10"/>
          <p:cNvSpPr>
            <a:spLocks noGrp="1"/>
          </p:cNvSpPr>
          <p:nvPr>
            <p:ph type="ftr" sz="quarter" idx="11"/>
          </p:nvPr>
        </p:nvSpPr>
        <p:spPr/>
        <p:txBody>
          <a:bodyPr/>
          <a:lstStyle/>
          <a:p>
            <a:endParaRPr lang="pl-PL"/>
          </a:p>
        </p:txBody>
      </p:sp>
      <p:sp>
        <p:nvSpPr>
          <p:cNvPr id="12" name="Slide Number Placeholder 11"/>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3948476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08.05.2026</a:t>
            </a:fld>
            <a:endParaRPr lang="pl-PL"/>
          </a:p>
        </p:txBody>
      </p:sp>
      <p:sp>
        <p:nvSpPr>
          <p:cNvPr id="7" name="Footer Placeholder 6"/>
          <p:cNvSpPr>
            <a:spLocks noGrp="1"/>
          </p:cNvSpPr>
          <p:nvPr>
            <p:ph type="ftr" sz="quarter" idx="11"/>
          </p:nvPr>
        </p:nvSpPr>
        <p:spPr/>
        <p:txBody>
          <a:bodyPr/>
          <a:lstStyle/>
          <a:p>
            <a:endParaRPr lang="pl-PL"/>
          </a:p>
        </p:txBody>
      </p:sp>
      <p:sp>
        <p:nvSpPr>
          <p:cNvPr id="8" name="Slide Number Placeholder 7"/>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91782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EE1ED-118D-424B-A604-BD05CB3975F7}" type="datetimeFigureOut">
              <a:rPr lang="pl-PL" smtClean="0"/>
              <a:t>08.05.2026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50897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08.05.2026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06067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08.05.2026</a:t>
            </a:fld>
            <a:endParaRPr lang="pl-PL"/>
          </a:p>
        </p:txBody>
      </p:sp>
      <p:sp>
        <p:nvSpPr>
          <p:cNvPr id="9" name="Footer Placeholder 8"/>
          <p:cNvSpPr>
            <a:spLocks noGrp="1"/>
          </p:cNvSpPr>
          <p:nvPr>
            <p:ph type="ftr" sz="quarter" idx="11"/>
          </p:nvPr>
        </p:nvSpPr>
        <p:spPr>
          <a:xfrm>
            <a:off x="3499101" y="6356350"/>
            <a:ext cx="5911517" cy="365125"/>
          </a:xfrm>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145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D3EE1ED-118D-424B-A604-BD05CB3975F7}" type="datetimeFigureOut">
              <a:rPr lang="pl-PL" smtClean="0"/>
              <a:t>08.05.2026</a:t>
            </a:fld>
            <a:endParaRPr lang="pl-PL"/>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3E148FA-A502-4BF7-BB72-BFF919F0980D}" type="slidenum">
              <a:rPr lang="pl-PL" smtClean="0"/>
              <a:t>‹#›</a:t>
            </a:fld>
            <a:endParaRPr lang="pl-PL"/>
          </a:p>
        </p:txBody>
      </p:sp>
    </p:spTree>
    <p:extLst>
      <p:ext uri="{BB962C8B-B14F-4D97-AF65-F5344CB8AC3E}">
        <p14:creationId xmlns:p14="http://schemas.microsoft.com/office/powerpoint/2010/main" val="2989234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657660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a:bodyPr>
          <a:lstStyle/>
          <a:p>
            <a:r>
              <a:rPr lang="pl-PL" sz="4400" dirty="0">
                <a:solidFill>
                  <a:schemeClr val="tx1"/>
                </a:solidFill>
                <a:latin typeface="Calibri" panose="020F0502020204030204" pitchFamily="34" charset="0"/>
                <a:cs typeface="Calibri" panose="020F0502020204030204" pitchFamily="34" charset="0"/>
              </a:rPr>
              <a:t>Logistics </a:t>
            </a:r>
            <a:r>
              <a:rPr lang="pl-PL" sz="4400" dirty="0" err="1">
                <a:solidFill>
                  <a:schemeClr val="tx1"/>
                </a:solidFill>
                <a:latin typeface="Calibri" panose="020F0502020204030204" pitchFamily="34" charset="0"/>
                <a:cs typeface="Calibri" panose="020F0502020204030204" pitchFamily="34" charset="0"/>
              </a:rPr>
              <a:t>Optimization</a:t>
            </a:r>
            <a:r>
              <a:rPr lang="pl-PL" sz="4400" dirty="0">
                <a:solidFill>
                  <a:schemeClr val="tx1"/>
                </a:solidFill>
                <a:latin typeface="Calibri" panose="020F0502020204030204" pitchFamily="34" charset="0"/>
                <a:cs typeface="Calibri" panose="020F0502020204030204" pitchFamily="34" charset="0"/>
              </a:rPr>
              <a:t> </a:t>
            </a:r>
            <a:r>
              <a:rPr lang="pl-PL" sz="4400">
                <a:solidFill>
                  <a:schemeClr val="tx1"/>
                </a:solidFill>
                <a:latin typeface="Calibri" panose="020F0502020204030204" pitchFamily="34" charset="0"/>
                <a:cs typeface="Calibri" panose="020F0502020204030204" pitchFamily="34" charset="0"/>
              </a:rPr>
              <a:t>and Collaboration</a:t>
            </a:r>
            <a:br>
              <a:rPr lang="pl-PL" sz="4400">
                <a:solidFill>
                  <a:schemeClr val="tx1"/>
                </a:solidFill>
                <a:latin typeface="Calibri" panose="020F0502020204030204" pitchFamily="34" charset="0"/>
                <a:cs typeface="Calibri" panose="020F0502020204030204" pitchFamily="34" charset="0"/>
              </a:rPr>
            </a:br>
            <a:r>
              <a:rPr lang="pl-PL" sz="4400">
                <a:solidFill>
                  <a:schemeClr val="tx1"/>
                </a:solidFill>
                <a:latin typeface="Calibri" panose="020F0502020204030204" pitchFamily="34" charset="0"/>
                <a:cs typeface="Calibri" panose="020F0502020204030204" pitchFamily="34" charset="0"/>
              </a:rPr>
              <a:t>Part 3</a:t>
            </a:r>
            <a:endParaRPr lang="pl-PL" sz="44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E8828418-DCBB-14CA-870E-56CEB1BF4B66}"/>
              </a:ext>
            </a:extLst>
          </p:cNvPr>
          <p:cNvPicPr>
            <a:picLocks noChangeAspect="1"/>
          </p:cNvPicPr>
          <p:nvPr/>
        </p:nvPicPr>
        <p:blipFill>
          <a:blip r:embed="rId3"/>
          <a:stretch>
            <a:fillRect/>
          </a:stretch>
        </p:blipFill>
        <p:spPr>
          <a:xfrm>
            <a:off x="770060" y="4485909"/>
            <a:ext cx="4333143" cy="805229"/>
          </a:xfrm>
          <a:prstGeom prst="rect">
            <a:avLst/>
          </a:prstGeom>
        </p:spPr>
      </p:pic>
    </p:spTree>
    <p:extLst>
      <p:ext uri="{BB962C8B-B14F-4D97-AF65-F5344CB8AC3E}">
        <p14:creationId xmlns:p14="http://schemas.microsoft.com/office/powerpoint/2010/main" val="257965666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31096" y="522202"/>
            <a:ext cx="8083827" cy="5804452"/>
          </a:xfrm>
        </p:spPr>
        <p:txBody>
          <a:bodyPr>
            <a:normAutofit/>
          </a:bodyPr>
          <a:lstStyle/>
          <a:p>
            <a:pPr marL="0" indent="0">
              <a:buNone/>
            </a:pPr>
            <a:r>
              <a:rPr lang="en-US" sz="2800" b="1" u="sng" dirty="0">
                <a:latin typeface="Calibri" panose="020F0502020204030204" pitchFamily="34" charset="0"/>
                <a:cs typeface="Calibri" panose="020F0502020204030204" pitchFamily="34" charset="0"/>
              </a:rPr>
              <a:t>Step 4: Assess Collaboration</a:t>
            </a:r>
          </a:p>
          <a:p>
            <a:pPr marL="0" indent="0">
              <a:buNone/>
            </a:pPr>
            <a:r>
              <a:rPr lang="en-US" sz="2800" dirty="0">
                <a:latin typeface="Calibri" panose="020F0502020204030204" pitchFamily="34" charset="0"/>
                <a:cs typeface="Calibri" panose="020F0502020204030204" pitchFamily="34" charset="0"/>
              </a:rPr>
              <a:t>Examine the </a:t>
            </a:r>
            <a:r>
              <a:rPr lang="en-US" sz="2800" b="1" dirty="0">
                <a:latin typeface="Calibri" panose="020F0502020204030204" pitchFamily="34" charset="0"/>
                <a:cs typeface="Calibri" panose="020F0502020204030204" pitchFamily="34" charset="0"/>
              </a:rPr>
              <a:t>level of collaboration</a:t>
            </a:r>
            <a:r>
              <a:rPr lang="en-US" sz="2800" dirty="0">
                <a:latin typeface="Calibri" panose="020F0502020204030204" pitchFamily="34" charset="0"/>
                <a:cs typeface="Calibri" panose="020F0502020204030204" pitchFamily="34" charset="0"/>
              </a:rPr>
              <a:t> for each company:</a:t>
            </a:r>
          </a:p>
          <a:p>
            <a:r>
              <a:rPr lang="en-US" sz="2800" dirty="0">
                <a:latin typeface="Calibri" panose="020F0502020204030204" pitchFamily="34" charset="0"/>
                <a:cs typeface="Calibri" panose="020F0502020204030204" pitchFamily="34" charset="0"/>
              </a:rPr>
              <a:t>With </a:t>
            </a:r>
            <a:r>
              <a:rPr lang="en-US" sz="2800" b="1" dirty="0">
                <a:latin typeface="Calibri" panose="020F0502020204030204" pitchFamily="34" charset="0"/>
                <a:cs typeface="Calibri" panose="020F0502020204030204" pitchFamily="34" charset="0"/>
              </a:rPr>
              <a:t>suppliers</a:t>
            </a:r>
            <a:r>
              <a:rPr lang="en-US" sz="2800" dirty="0">
                <a:latin typeface="Calibri" panose="020F0502020204030204" pitchFamily="34" charset="0"/>
                <a:cs typeface="Calibri" panose="020F0502020204030204" pitchFamily="34" charset="0"/>
              </a:rPr>
              <a:t>: are shipments synchronized?</a:t>
            </a:r>
          </a:p>
          <a:p>
            <a:r>
              <a:rPr lang="en-US" sz="2800" dirty="0">
                <a:latin typeface="Calibri" panose="020F0502020204030204" pitchFamily="34" charset="0"/>
                <a:cs typeface="Calibri" panose="020F0502020204030204" pitchFamily="34" charset="0"/>
              </a:rPr>
              <a:t>With </a:t>
            </a:r>
            <a:r>
              <a:rPr lang="en-US" sz="2800" b="1" dirty="0">
                <a:latin typeface="Calibri" panose="020F0502020204030204" pitchFamily="34" charset="0"/>
                <a:cs typeface="Calibri" panose="020F0502020204030204" pitchFamily="34" charset="0"/>
              </a:rPr>
              <a:t>logistics partners</a:t>
            </a:r>
            <a:r>
              <a:rPr lang="en-US" sz="2800" dirty="0">
                <a:latin typeface="Calibri" panose="020F0502020204030204" pitchFamily="34" charset="0"/>
                <a:cs typeface="Calibri" panose="020F0502020204030204" pitchFamily="34" charset="0"/>
              </a:rPr>
              <a:t>: third-party logistics providers (3PL), transport companies.</a:t>
            </a:r>
          </a:p>
          <a:p>
            <a:r>
              <a:rPr lang="en-US" sz="2800" dirty="0">
                <a:latin typeface="Calibri" panose="020F0502020204030204" pitchFamily="34" charset="0"/>
                <a:cs typeface="Calibri" panose="020F0502020204030204" pitchFamily="34" charset="0"/>
              </a:rPr>
              <a:t>With </a:t>
            </a:r>
            <a:r>
              <a:rPr lang="en-US" sz="2800" b="1" dirty="0">
                <a:latin typeface="Calibri" panose="020F0502020204030204" pitchFamily="34" charset="0"/>
                <a:cs typeface="Calibri" panose="020F0502020204030204" pitchFamily="34" charset="0"/>
              </a:rPr>
              <a:t>other companies</a:t>
            </a:r>
            <a:r>
              <a:rPr lang="en-US" sz="2800" dirty="0">
                <a:latin typeface="Calibri" panose="020F0502020204030204" pitchFamily="34" charset="0"/>
                <a:cs typeface="Calibri" panose="020F0502020204030204" pitchFamily="34" charset="0"/>
              </a:rPr>
              <a:t>: shared delivery platforms, consolidation centers.</a:t>
            </a:r>
          </a:p>
          <a:p>
            <a:r>
              <a:rPr lang="en-US" sz="2800" dirty="0">
                <a:latin typeface="Calibri" panose="020F0502020204030204" pitchFamily="34" charset="0"/>
                <a:cs typeface="Calibri" panose="020F0502020204030204" pitchFamily="34" charset="0"/>
              </a:rPr>
              <a:t>Use real examples where possible (e.g., motorcycle delivery networks in Nairobi, shared e-trike systems in Accra).</a:t>
            </a:r>
          </a:p>
          <a:p>
            <a:pPr marL="0" indent="0">
              <a:buNone/>
            </a:pPr>
            <a:r>
              <a:rPr lang="en-US" sz="2800" b="1" dirty="0">
                <a:latin typeface="Calibri" panose="020F0502020204030204" pitchFamily="34" charset="0"/>
                <a:cs typeface="Calibri" panose="020F0502020204030204" pitchFamily="34" charset="0"/>
              </a:rPr>
              <a:t>Tip:</a:t>
            </a:r>
            <a:r>
              <a:rPr lang="en-US" sz="2800" dirty="0">
                <a:latin typeface="Calibri" panose="020F0502020204030204" pitchFamily="34" charset="0"/>
                <a:cs typeface="Calibri" panose="020F0502020204030204" pitchFamily="34" charset="0"/>
              </a:rPr>
              <a:t> Highlight both formal and informal collaboration.</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Task</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Description</a:t>
            </a:r>
            <a:endParaRPr lang="pl-PL" dirty="0">
              <a:latin typeface="Calibri" panose="020F0502020204030204" pitchFamily="34" charset="0"/>
              <a:cs typeface="Calibri" panose="020F0502020204030204" pitchFamily="34" charset="0"/>
            </a:endParaRPr>
          </a:p>
        </p:txBody>
      </p:sp>
      <p:sp>
        <p:nvSpPr>
          <p:cNvPr id="6" name="pole tekstowe 20"/>
          <p:cNvSpPr txBox="1"/>
          <p:nvPr/>
        </p:nvSpPr>
        <p:spPr>
          <a:xfrm>
            <a:off x="0" y="5795284"/>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50AC9411-B53B-B270-DE4B-63F441D919E4}"/>
              </a:ext>
            </a:extLst>
          </p:cNvPr>
          <p:cNvPicPr>
            <a:picLocks noChangeAspect="1"/>
          </p:cNvPicPr>
          <p:nvPr/>
        </p:nvPicPr>
        <p:blipFill>
          <a:blip r:embed="rId3"/>
          <a:stretch>
            <a:fillRect/>
          </a:stretch>
        </p:blipFill>
        <p:spPr>
          <a:xfrm>
            <a:off x="254245" y="5927847"/>
            <a:ext cx="4333143" cy="805229"/>
          </a:xfrm>
          <a:prstGeom prst="rect">
            <a:avLst/>
          </a:prstGeom>
        </p:spPr>
      </p:pic>
      <p:pic>
        <p:nvPicPr>
          <p:cNvPr id="8" name="Picture 7">
            <a:extLst>
              <a:ext uri="{FF2B5EF4-FFF2-40B4-BE49-F238E27FC236}">
                <a16:creationId xmlns:a16="http://schemas.microsoft.com/office/drawing/2014/main" id="{97105D7A-4C7A-656E-CE11-B7CF1DCF37FF}"/>
              </a:ext>
            </a:extLst>
          </p:cNvPr>
          <p:cNvPicPr>
            <a:picLocks noChangeAspect="1"/>
          </p:cNvPicPr>
          <p:nvPr/>
        </p:nvPicPr>
        <p:blipFill>
          <a:blip r:embed="rId4"/>
          <a:stretch>
            <a:fillRect/>
          </a:stretch>
        </p:blipFill>
        <p:spPr>
          <a:xfrm>
            <a:off x="-1099" y="161192"/>
            <a:ext cx="3460506" cy="580293"/>
          </a:xfrm>
          <a:prstGeom prst="rect">
            <a:avLst/>
          </a:prstGeom>
        </p:spPr>
      </p:pic>
    </p:spTree>
    <p:extLst>
      <p:ext uri="{BB962C8B-B14F-4D97-AF65-F5344CB8AC3E}">
        <p14:creationId xmlns:p14="http://schemas.microsoft.com/office/powerpoint/2010/main" val="1228322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23493" y="811099"/>
            <a:ext cx="7779393" cy="5589701"/>
          </a:xfrm>
        </p:spPr>
        <p:txBody>
          <a:bodyPr/>
          <a:lstStyle/>
          <a:p>
            <a:pPr marL="0" indent="0">
              <a:buNone/>
            </a:pPr>
            <a:r>
              <a:rPr lang="en-US" sz="2800" b="1" u="sng" dirty="0">
                <a:latin typeface="Calibri" panose="020F0502020204030204" pitchFamily="34" charset="0"/>
                <a:cs typeface="Calibri" panose="020F0502020204030204" pitchFamily="34" charset="0"/>
              </a:rPr>
              <a:t>Step 5: Evaluate Impact on Costs and Efficiency</a:t>
            </a:r>
          </a:p>
          <a:p>
            <a:pPr marL="0" indent="0">
              <a:buNone/>
            </a:pPr>
            <a:r>
              <a:rPr lang="en-US" sz="2800" dirty="0">
                <a:latin typeface="Calibri" panose="020F0502020204030204" pitchFamily="34" charset="0"/>
                <a:cs typeface="Calibri" panose="020F0502020204030204" pitchFamily="34" charset="0"/>
              </a:rPr>
              <a:t>For each company, assess:</a:t>
            </a:r>
          </a:p>
          <a:p>
            <a:r>
              <a:rPr lang="en-US" sz="2800" b="1" dirty="0">
                <a:latin typeface="Calibri" panose="020F0502020204030204" pitchFamily="34" charset="0"/>
                <a:cs typeface="Calibri" panose="020F0502020204030204" pitchFamily="34" charset="0"/>
              </a:rPr>
              <a:t>Cost reduction:</a:t>
            </a:r>
            <a:r>
              <a:rPr lang="en-US" sz="2800" dirty="0">
                <a:latin typeface="Calibri" panose="020F0502020204030204" pitchFamily="34" charset="0"/>
                <a:cs typeface="Calibri" panose="020F0502020204030204" pitchFamily="34" charset="0"/>
              </a:rPr>
              <a:t> fuel, labor, warehouse, and fleet costs.</a:t>
            </a:r>
          </a:p>
          <a:p>
            <a:r>
              <a:rPr lang="en-US" sz="2800" b="1" dirty="0">
                <a:latin typeface="Calibri" panose="020F0502020204030204" pitchFamily="34" charset="0"/>
                <a:cs typeface="Calibri" panose="020F0502020204030204" pitchFamily="34" charset="0"/>
              </a:rPr>
              <a:t>Operational efficiency:</a:t>
            </a:r>
            <a:r>
              <a:rPr lang="en-US" sz="2800" dirty="0">
                <a:latin typeface="Calibri" panose="020F0502020204030204" pitchFamily="34" charset="0"/>
                <a:cs typeface="Calibri" panose="020F0502020204030204" pitchFamily="34" charset="0"/>
              </a:rPr>
              <a:t> delivery speed, reliability, inventory turnover.</a:t>
            </a:r>
          </a:p>
          <a:p>
            <a:r>
              <a:rPr lang="en-US" sz="2800" b="1" dirty="0">
                <a:latin typeface="Calibri" panose="020F0502020204030204" pitchFamily="34" charset="0"/>
                <a:cs typeface="Calibri" panose="020F0502020204030204" pitchFamily="34" charset="0"/>
              </a:rPr>
              <a:t>Challenges:</a:t>
            </a:r>
            <a:r>
              <a:rPr lang="en-US" sz="2800" dirty="0">
                <a:latin typeface="Calibri" panose="020F0502020204030204" pitchFamily="34" charset="0"/>
                <a:cs typeface="Calibri" panose="020F0502020204030204" pitchFamily="34" charset="0"/>
              </a:rPr>
              <a:t> traffic, infrastructure, coordination, ICT limitations.</a:t>
            </a:r>
          </a:p>
          <a:p>
            <a:pPr marL="0" indent="0">
              <a:buNone/>
            </a:pPr>
            <a:r>
              <a:rPr lang="en-US" sz="2800" dirty="0">
                <a:latin typeface="Calibri" panose="020F0502020204030204" pitchFamily="34" charset="0"/>
                <a:cs typeface="Calibri" panose="020F0502020204030204" pitchFamily="34" charset="0"/>
              </a:rPr>
              <a:t>Provide quantitative data if available (e.g., percentage reduction in delivery time or cost).</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Task</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Description</a:t>
            </a:r>
            <a:endParaRPr lang="pl-PL" dirty="0">
              <a:latin typeface="Calibri" panose="020F0502020204030204" pitchFamily="34" charset="0"/>
              <a:cs typeface="Calibri" panose="020F0502020204030204" pitchFamily="34" charset="0"/>
            </a:endParaRPr>
          </a:p>
        </p:txBody>
      </p:sp>
      <p:sp>
        <p:nvSpPr>
          <p:cNvPr id="6" name="pole tekstowe 20"/>
          <p:cNvSpPr txBox="1"/>
          <p:nvPr/>
        </p:nvSpPr>
        <p:spPr>
          <a:xfrm>
            <a:off x="0" y="5713457"/>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D12AC02-BCC9-1553-C5AF-354443AEC105}"/>
              </a:ext>
            </a:extLst>
          </p:cNvPr>
          <p:cNvPicPr>
            <a:picLocks noChangeAspect="1"/>
          </p:cNvPicPr>
          <p:nvPr/>
        </p:nvPicPr>
        <p:blipFill>
          <a:blip r:embed="rId3"/>
          <a:stretch>
            <a:fillRect/>
          </a:stretch>
        </p:blipFill>
        <p:spPr>
          <a:xfrm>
            <a:off x="254245" y="5974740"/>
            <a:ext cx="4333143" cy="805229"/>
          </a:xfrm>
          <a:prstGeom prst="rect">
            <a:avLst/>
          </a:prstGeom>
        </p:spPr>
      </p:pic>
      <p:pic>
        <p:nvPicPr>
          <p:cNvPr id="8" name="Picture 7">
            <a:extLst>
              <a:ext uri="{FF2B5EF4-FFF2-40B4-BE49-F238E27FC236}">
                <a16:creationId xmlns:a16="http://schemas.microsoft.com/office/drawing/2014/main" id="{4C273091-9AC2-D5DE-CE6F-9EAD2C4462FA}"/>
              </a:ext>
            </a:extLst>
          </p:cNvPr>
          <p:cNvPicPr>
            <a:picLocks noChangeAspect="1"/>
          </p:cNvPicPr>
          <p:nvPr/>
        </p:nvPicPr>
        <p:blipFill>
          <a:blip r:embed="rId4"/>
          <a:stretch>
            <a:fillRect/>
          </a:stretch>
        </p:blipFill>
        <p:spPr>
          <a:xfrm>
            <a:off x="-1099" y="161192"/>
            <a:ext cx="3460506" cy="627185"/>
          </a:xfrm>
          <a:prstGeom prst="rect">
            <a:avLst/>
          </a:prstGeom>
        </p:spPr>
      </p:pic>
    </p:spTree>
    <p:extLst>
      <p:ext uri="{BB962C8B-B14F-4D97-AF65-F5344CB8AC3E}">
        <p14:creationId xmlns:p14="http://schemas.microsoft.com/office/powerpoint/2010/main" val="3599947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03007" y="559308"/>
            <a:ext cx="7739636" cy="5417422"/>
          </a:xfrm>
        </p:spPr>
        <p:txBody>
          <a:bodyPr/>
          <a:lstStyle/>
          <a:p>
            <a:pPr marL="0" indent="0">
              <a:buNone/>
            </a:pPr>
            <a:r>
              <a:rPr lang="en-US" sz="2800" b="1" u="sng" dirty="0">
                <a:latin typeface="Calibri" panose="020F0502020204030204" pitchFamily="34" charset="0"/>
                <a:cs typeface="Calibri" panose="020F0502020204030204" pitchFamily="34" charset="0"/>
              </a:rPr>
              <a:t>Step 6: Analyze Sustainability Aspects</a:t>
            </a:r>
            <a:endParaRPr lang="pl-PL" sz="2800" b="1" u="sng" dirty="0">
              <a:latin typeface="Calibri" panose="020F0502020204030204" pitchFamily="34" charset="0"/>
              <a:cs typeface="Calibri" panose="020F0502020204030204" pitchFamily="34" charset="0"/>
            </a:endParaRPr>
          </a:p>
          <a:p>
            <a:pPr marL="0" indent="0">
              <a:buNone/>
            </a:pPr>
            <a:r>
              <a:rPr lang="pl-PL" sz="2800" dirty="0">
                <a:latin typeface="Calibri" panose="020F0502020204030204" pitchFamily="34" charset="0"/>
                <a:cs typeface="Calibri" panose="020F0502020204030204" pitchFamily="34" charset="0"/>
              </a:rPr>
              <a:t>C</a:t>
            </a:r>
            <a:r>
              <a:rPr lang="en-US" sz="2800" dirty="0" err="1">
                <a:latin typeface="Calibri" panose="020F0502020204030204" pitchFamily="34" charset="0"/>
                <a:cs typeface="Calibri" panose="020F0502020204030204" pitchFamily="34" charset="0"/>
              </a:rPr>
              <a:t>onsider</a:t>
            </a:r>
            <a:r>
              <a:rPr lang="en-US" sz="2800" dirty="0">
                <a:latin typeface="Calibri" panose="020F0502020204030204" pitchFamily="34" charset="0"/>
                <a:cs typeface="Calibri" panose="020F0502020204030204" pitchFamily="34" charset="0"/>
              </a:rPr>
              <a:t> the environmental and social impact of each distribution strategy:</a:t>
            </a:r>
          </a:p>
          <a:p>
            <a:r>
              <a:rPr lang="en-US" sz="2800" b="1" dirty="0">
                <a:latin typeface="Calibri" panose="020F0502020204030204" pitchFamily="34" charset="0"/>
                <a:cs typeface="Calibri" panose="020F0502020204030204" pitchFamily="34" charset="0"/>
              </a:rPr>
              <a:t>Emissions reduction:</a:t>
            </a:r>
            <a:r>
              <a:rPr lang="en-US" sz="2800" dirty="0">
                <a:latin typeface="Calibri" panose="020F0502020204030204" pitchFamily="34" charset="0"/>
                <a:cs typeface="Calibri" panose="020F0502020204030204" pitchFamily="34" charset="0"/>
              </a:rPr>
              <a:t> use of electric vehicles, better fleet utilization.</a:t>
            </a:r>
          </a:p>
          <a:p>
            <a:r>
              <a:rPr lang="en-US" sz="2800" b="1" dirty="0">
                <a:latin typeface="Calibri" panose="020F0502020204030204" pitchFamily="34" charset="0"/>
                <a:cs typeface="Calibri" panose="020F0502020204030204" pitchFamily="34" charset="0"/>
              </a:rPr>
              <a:t>Vehicle usage:</a:t>
            </a:r>
            <a:r>
              <a:rPr lang="en-US" sz="2800" dirty="0">
                <a:latin typeface="Calibri" panose="020F0502020204030204" pitchFamily="34" charset="0"/>
                <a:cs typeface="Calibri" panose="020F0502020204030204" pitchFamily="34" charset="0"/>
              </a:rPr>
              <a:t> optimizing routes, reducing empty trips.</a:t>
            </a:r>
          </a:p>
          <a:p>
            <a:r>
              <a:rPr lang="en-US" sz="2800" b="1" dirty="0">
                <a:latin typeface="Calibri" panose="020F0502020204030204" pitchFamily="34" charset="0"/>
                <a:cs typeface="Calibri" panose="020F0502020204030204" pitchFamily="34" charset="0"/>
              </a:rPr>
              <a:t>Urban impact:</a:t>
            </a:r>
            <a:r>
              <a:rPr lang="en-US" sz="2800" dirty="0">
                <a:latin typeface="Calibri" panose="020F0502020204030204" pitchFamily="34" charset="0"/>
                <a:cs typeface="Calibri" panose="020F0502020204030204" pitchFamily="34" charset="0"/>
              </a:rPr>
              <a:t> congestion, last-mile delivery to informal settlements, accessibility.</a:t>
            </a:r>
          </a:p>
          <a:p>
            <a:r>
              <a:rPr lang="en-US" sz="2800" b="1" dirty="0">
                <a:latin typeface="Calibri" panose="020F0502020204030204" pitchFamily="34" charset="0"/>
                <a:cs typeface="Calibri" panose="020F0502020204030204" pitchFamily="34" charset="0"/>
              </a:rPr>
              <a:t>Social benefits:</a:t>
            </a:r>
            <a:r>
              <a:rPr lang="en-US" sz="2800" dirty="0">
                <a:latin typeface="Calibri" panose="020F0502020204030204" pitchFamily="34" charset="0"/>
                <a:cs typeface="Calibri" panose="020F0502020204030204" pitchFamily="34" charset="0"/>
              </a:rPr>
              <a:t> inclusion of informal sector workers, local employment.</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Task</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Description</a:t>
            </a:r>
            <a:endParaRPr lang="pl-PL" dirty="0">
              <a:latin typeface="Calibri" panose="020F0502020204030204" pitchFamily="34" charset="0"/>
              <a:cs typeface="Calibri" panose="020F0502020204030204" pitchFamily="34" charset="0"/>
            </a:endParaRPr>
          </a:p>
        </p:txBody>
      </p:sp>
      <p:sp>
        <p:nvSpPr>
          <p:cNvPr id="6" name="pole tekstowe 20"/>
          <p:cNvSpPr txBox="1"/>
          <p:nvPr/>
        </p:nvSpPr>
        <p:spPr>
          <a:xfrm>
            <a:off x="-2749" y="572502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9BE22BC-7145-E1B7-DD54-A3A053EC2F0C}"/>
              </a:ext>
            </a:extLst>
          </p:cNvPr>
          <p:cNvPicPr>
            <a:picLocks noChangeAspect="1"/>
          </p:cNvPicPr>
          <p:nvPr/>
        </p:nvPicPr>
        <p:blipFill>
          <a:blip r:embed="rId3"/>
          <a:stretch>
            <a:fillRect/>
          </a:stretch>
        </p:blipFill>
        <p:spPr>
          <a:xfrm>
            <a:off x="254245" y="5974740"/>
            <a:ext cx="4333143" cy="805229"/>
          </a:xfrm>
          <a:prstGeom prst="rect">
            <a:avLst/>
          </a:prstGeom>
        </p:spPr>
      </p:pic>
      <p:pic>
        <p:nvPicPr>
          <p:cNvPr id="8" name="Picture 7">
            <a:extLst>
              <a:ext uri="{FF2B5EF4-FFF2-40B4-BE49-F238E27FC236}">
                <a16:creationId xmlns:a16="http://schemas.microsoft.com/office/drawing/2014/main" id="{D1E66256-3ACF-85AD-BAA9-62F632C0C2BA}"/>
              </a:ext>
            </a:extLst>
          </p:cNvPr>
          <p:cNvPicPr>
            <a:picLocks noChangeAspect="1"/>
          </p:cNvPicPr>
          <p:nvPr/>
        </p:nvPicPr>
        <p:blipFill>
          <a:blip r:embed="rId4"/>
          <a:stretch>
            <a:fillRect/>
          </a:stretch>
        </p:blipFill>
        <p:spPr>
          <a:xfrm>
            <a:off x="-1099" y="149469"/>
            <a:ext cx="3460506" cy="580293"/>
          </a:xfrm>
          <a:prstGeom prst="rect">
            <a:avLst/>
          </a:prstGeom>
        </p:spPr>
      </p:pic>
    </p:spTree>
    <p:extLst>
      <p:ext uri="{BB962C8B-B14F-4D97-AF65-F5344CB8AC3E}">
        <p14:creationId xmlns:p14="http://schemas.microsoft.com/office/powerpoint/2010/main" val="11146898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56015" y="768626"/>
            <a:ext cx="7660123" cy="5600435"/>
          </a:xfrm>
        </p:spPr>
        <p:txBody>
          <a:bodyPr>
            <a:normAutofit/>
          </a:bodyPr>
          <a:lstStyle/>
          <a:p>
            <a:pPr marL="0" indent="0">
              <a:buNone/>
            </a:pPr>
            <a:r>
              <a:rPr lang="en-US" sz="2800" b="1" u="sng" dirty="0">
                <a:latin typeface="Calibri" panose="020F0502020204030204" pitchFamily="34" charset="0"/>
                <a:cs typeface="Calibri" panose="020F0502020204030204" pitchFamily="34" charset="0"/>
              </a:rPr>
              <a:t>Step 7: Comparative Summary</a:t>
            </a:r>
          </a:p>
          <a:p>
            <a:r>
              <a:rPr lang="en-US" sz="2800" dirty="0">
                <a:latin typeface="Calibri" panose="020F0502020204030204" pitchFamily="34" charset="0"/>
                <a:cs typeface="Calibri" panose="020F0502020204030204" pitchFamily="34" charset="0"/>
              </a:rPr>
              <a:t>Prepare a </a:t>
            </a:r>
            <a:r>
              <a:rPr lang="en-US" sz="2800" b="1" dirty="0">
                <a:latin typeface="Calibri" panose="020F0502020204030204" pitchFamily="34" charset="0"/>
                <a:cs typeface="Calibri" panose="020F0502020204030204" pitchFamily="34" charset="0"/>
              </a:rPr>
              <a:t>table or diagram</a:t>
            </a:r>
            <a:r>
              <a:rPr lang="en-US" sz="2800" dirty="0">
                <a:latin typeface="Calibri" panose="020F0502020204030204" pitchFamily="34" charset="0"/>
                <a:cs typeface="Calibri" panose="020F0502020204030204" pitchFamily="34" charset="0"/>
              </a:rPr>
              <a:t> comparing both companies across:</a:t>
            </a:r>
          </a:p>
          <a:p>
            <a:pPr lvl="1"/>
            <a:r>
              <a:rPr lang="en-US" sz="2800" dirty="0">
                <a:latin typeface="Calibri" panose="020F0502020204030204" pitchFamily="34" charset="0"/>
                <a:cs typeface="Calibri" panose="020F0502020204030204" pitchFamily="34" charset="0"/>
              </a:rPr>
              <a:t>Distribution model</a:t>
            </a:r>
          </a:p>
          <a:p>
            <a:pPr lvl="1"/>
            <a:r>
              <a:rPr lang="en-US" sz="2800" dirty="0">
                <a:latin typeface="Calibri" panose="020F0502020204030204" pitchFamily="34" charset="0"/>
                <a:cs typeface="Calibri" panose="020F0502020204030204" pitchFamily="34" charset="0"/>
              </a:rPr>
              <a:t>Optimization tools</a:t>
            </a:r>
          </a:p>
          <a:p>
            <a:pPr lvl="1"/>
            <a:r>
              <a:rPr lang="en-US" sz="2800" dirty="0">
                <a:latin typeface="Calibri" panose="020F0502020204030204" pitchFamily="34" charset="0"/>
                <a:cs typeface="Calibri" panose="020F0502020204030204" pitchFamily="34" charset="0"/>
              </a:rPr>
              <a:t>Collaboration level</a:t>
            </a:r>
          </a:p>
          <a:p>
            <a:pPr lvl="1"/>
            <a:r>
              <a:rPr lang="en-US" sz="2800" dirty="0">
                <a:latin typeface="Calibri" panose="020F0502020204030204" pitchFamily="34" charset="0"/>
                <a:cs typeface="Calibri" panose="020F0502020204030204" pitchFamily="34" charset="0"/>
              </a:rPr>
              <a:t>Costs and efficiency</a:t>
            </a:r>
          </a:p>
          <a:p>
            <a:pPr lvl="1"/>
            <a:r>
              <a:rPr lang="en-US" sz="2800" dirty="0">
                <a:latin typeface="Calibri" panose="020F0502020204030204" pitchFamily="34" charset="0"/>
                <a:cs typeface="Calibri" panose="020F0502020204030204" pitchFamily="34" charset="0"/>
              </a:rPr>
              <a:t>Sustainability impact</a:t>
            </a:r>
          </a:p>
          <a:p>
            <a:r>
              <a:rPr lang="en-US" sz="2800" dirty="0">
                <a:latin typeface="Calibri" panose="020F0502020204030204" pitchFamily="34" charset="0"/>
                <a:cs typeface="Calibri" panose="020F0502020204030204" pitchFamily="34" charset="0"/>
              </a:rPr>
              <a:t>Highlight </a:t>
            </a:r>
            <a:r>
              <a:rPr lang="en-US" sz="2800" b="1" dirty="0">
                <a:latin typeface="Calibri" panose="020F0502020204030204" pitchFamily="34" charset="0"/>
                <a:cs typeface="Calibri" panose="020F0502020204030204" pitchFamily="34" charset="0"/>
              </a:rPr>
              <a:t>strengths and weaknesses</a:t>
            </a:r>
            <a:r>
              <a:rPr lang="en-US" sz="2800" dirty="0">
                <a:latin typeface="Calibri" panose="020F0502020204030204" pitchFamily="34" charset="0"/>
                <a:cs typeface="Calibri" panose="020F0502020204030204" pitchFamily="34" charset="0"/>
              </a:rPr>
              <a:t> of each approach.</a:t>
            </a:r>
          </a:p>
          <a:p>
            <a:r>
              <a:rPr lang="en-US" sz="2800" dirty="0">
                <a:latin typeface="Calibri" panose="020F0502020204030204" pitchFamily="34" charset="0"/>
                <a:cs typeface="Calibri" panose="020F0502020204030204" pitchFamily="34" charset="0"/>
              </a:rPr>
              <a:t>Optionally propose </a:t>
            </a:r>
            <a:r>
              <a:rPr lang="en-US" sz="2800" b="1" dirty="0">
                <a:latin typeface="Calibri" panose="020F0502020204030204" pitchFamily="34" charset="0"/>
                <a:cs typeface="Calibri" panose="020F0502020204030204" pitchFamily="34" charset="0"/>
              </a:rPr>
              <a:t>recommendations</a:t>
            </a:r>
            <a:r>
              <a:rPr lang="en-US" sz="2800" dirty="0">
                <a:latin typeface="Calibri" panose="020F0502020204030204" pitchFamily="34" charset="0"/>
                <a:cs typeface="Calibri" panose="020F0502020204030204" pitchFamily="34" charset="0"/>
              </a:rPr>
              <a:t> for improvement.</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Task</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Description</a:t>
            </a:r>
            <a:endParaRPr lang="pl-PL" dirty="0">
              <a:latin typeface="Calibri" panose="020F0502020204030204" pitchFamily="34" charset="0"/>
              <a:cs typeface="Calibri" panose="020F0502020204030204" pitchFamily="34" charset="0"/>
            </a:endParaRPr>
          </a:p>
        </p:txBody>
      </p:sp>
      <p:sp>
        <p:nvSpPr>
          <p:cNvPr id="6" name="pole tekstowe 20"/>
          <p:cNvSpPr txBox="1"/>
          <p:nvPr/>
        </p:nvSpPr>
        <p:spPr>
          <a:xfrm>
            <a:off x="-2749" y="5716887"/>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1B549B8-AE76-5CE8-80B1-B10786FD993C}"/>
              </a:ext>
            </a:extLst>
          </p:cNvPr>
          <p:cNvPicPr>
            <a:picLocks noChangeAspect="1"/>
          </p:cNvPicPr>
          <p:nvPr/>
        </p:nvPicPr>
        <p:blipFill>
          <a:blip r:embed="rId3"/>
          <a:stretch>
            <a:fillRect/>
          </a:stretch>
        </p:blipFill>
        <p:spPr>
          <a:xfrm>
            <a:off x="254245" y="5974740"/>
            <a:ext cx="4333143" cy="805229"/>
          </a:xfrm>
          <a:prstGeom prst="rect">
            <a:avLst/>
          </a:prstGeom>
        </p:spPr>
      </p:pic>
      <p:pic>
        <p:nvPicPr>
          <p:cNvPr id="8" name="Picture 7">
            <a:extLst>
              <a:ext uri="{FF2B5EF4-FFF2-40B4-BE49-F238E27FC236}">
                <a16:creationId xmlns:a16="http://schemas.microsoft.com/office/drawing/2014/main" id="{E2EE02FD-23F0-3965-3167-523B95018DBA}"/>
              </a:ext>
            </a:extLst>
          </p:cNvPr>
          <p:cNvPicPr>
            <a:picLocks noChangeAspect="1"/>
          </p:cNvPicPr>
          <p:nvPr/>
        </p:nvPicPr>
        <p:blipFill>
          <a:blip r:embed="rId4"/>
          <a:stretch>
            <a:fillRect/>
          </a:stretch>
        </p:blipFill>
        <p:spPr>
          <a:xfrm>
            <a:off x="-1099" y="161192"/>
            <a:ext cx="3448782" cy="615462"/>
          </a:xfrm>
          <a:prstGeom prst="rect">
            <a:avLst/>
          </a:prstGeom>
        </p:spPr>
      </p:pic>
    </p:spTree>
    <p:extLst>
      <p:ext uri="{BB962C8B-B14F-4D97-AF65-F5344CB8AC3E}">
        <p14:creationId xmlns:p14="http://schemas.microsoft.com/office/powerpoint/2010/main" val="3356125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marL="0" indent="0">
              <a:buNone/>
            </a:pPr>
            <a:r>
              <a:rPr lang="en-US" sz="2800" b="1" u="sng" dirty="0">
                <a:latin typeface="Calibri" panose="020F0502020204030204" pitchFamily="34" charset="0"/>
                <a:cs typeface="Calibri" panose="020F0502020204030204" pitchFamily="34" charset="0"/>
              </a:rPr>
              <a:t>Step 8: Deliverables</a:t>
            </a:r>
          </a:p>
          <a:p>
            <a:r>
              <a:rPr lang="en-US" sz="2800" b="1" dirty="0">
                <a:latin typeface="Calibri" panose="020F0502020204030204" pitchFamily="34" charset="0"/>
                <a:cs typeface="Calibri" panose="020F0502020204030204" pitchFamily="34" charset="0"/>
              </a:rPr>
              <a:t>Written report:</a:t>
            </a:r>
            <a:r>
              <a:rPr lang="en-US" sz="2800" dirty="0">
                <a:latin typeface="Calibri" panose="020F0502020204030204" pitchFamily="34" charset="0"/>
                <a:cs typeface="Calibri" panose="020F0502020204030204" pitchFamily="34" charset="0"/>
              </a:rPr>
              <a:t> 3–5 pages, including diagrams/tables.</a:t>
            </a:r>
          </a:p>
          <a:p>
            <a:r>
              <a:rPr lang="en-US" sz="2800" b="1" dirty="0">
                <a:latin typeface="Calibri" panose="020F0502020204030204" pitchFamily="34" charset="0"/>
                <a:cs typeface="Calibri" panose="020F0502020204030204" pitchFamily="34" charset="0"/>
              </a:rPr>
              <a:t>Presentation (optional):</a:t>
            </a:r>
            <a:r>
              <a:rPr lang="en-US" sz="2800" dirty="0">
                <a:latin typeface="Calibri" panose="020F0502020204030204" pitchFamily="34" charset="0"/>
                <a:cs typeface="Calibri" panose="020F0502020204030204" pitchFamily="34" charset="0"/>
              </a:rPr>
              <a:t> 5–10 slides summarizing key findings.</a:t>
            </a:r>
          </a:p>
          <a:p>
            <a:r>
              <a:rPr lang="en-US" sz="2800" b="1" dirty="0">
                <a:latin typeface="Calibri" panose="020F0502020204030204" pitchFamily="34" charset="0"/>
                <a:cs typeface="Calibri" panose="020F0502020204030204" pitchFamily="34" charset="0"/>
              </a:rPr>
              <a:t>Visual comparison:</a:t>
            </a:r>
            <a:r>
              <a:rPr lang="en-US" sz="2800" dirty="0">
                <a:latin typeface="Calibri" panose="020F0502020204030204" pitchFamily="34" charset="0"/>
                <a:cs typeface="Calibri" panose="020F0502020204030204" pitchFamily="34" charset="0"/>
              </a:rPr>
              <a:t> diagram showing distribution flows and collaboration for both companies.</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Task</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Description</a:t>
            </a:r>
            <a:endParaRPr lang="pl-PL" dirty="0">
              <a:latin typeface="Calibri" panose="020F0502020204030204" pitchFamily="34" charset="0"/>
              <a:cs typeface="Calibri" panose="020F0502020204030204" pitchFamily="34" charset="0"/>
            </a:endParaRPr>
          </a:p>
        </p:txBody>
      </p:sp>
      <p:sp>
        <p:nvSpPr>
          <p:cNvPr id="6" name="pole tekstowe 20"/>
          <p:cNvSpPr txBox="1"/>
          <p:nvPr/>
        </p:nvSpPr>
        <p:spPr>
          <a:xfrm>
            <a:off x="-2749" y="5855999"/>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F927283-6034-24E6-F0A2-9DDEAAE77D31}"/>
              </a:ext>
            </a:extLst>
          </p:cNvPr>
          <p:cNvPicPr>
            <a:picLocks noChangeAspect="1"/>
          </p:cNvPicPr>
          <p:nvPr/>
        </p:nvPicPr>
        <p:blipFill>
          <a:blip r:embed="rId2"/>
          <a:stretch>
            <a:fillRect/>
          </a:stretch>
        </p:blipFill>
        <p:spPr>
          <a:xfrm>
            <a:off x="254245" y="6056801"/>
            <a:ext cx="4333143" cy="805229"/>
          </a:xfrm>
          <a:prstGeom prst="rect">
            <a:avLst/>
          </a:prstGeom>
        </p:spPr>
      </p:pic>
      <p:pic>
        <p:nvPicPr>
          <p:cNvPr id="8" name="Picture 7">
            <a:extLst>
              <a:ext uri="{FF2B5EF4-FFF2-40B4-BE49-F238E27FC236}">
                <a16:creationId xmlns:a16="http://schemas.microsoft.com/office/drawing/2014/main" id="{450AB480-029B-EEEF-689B-7E7B72B9F420}"/>
              </a:ext>
            </a:extLst>
          </p:cNvPr>
          <p:cNvPicPr>
            <a:picLocks noChangeAspect="1"/>
          </p:cNvPicPr>
          <p:nvPr/>
        </p:nvPicPr>
        <p:blipFill>
          <a:blip r:embed="rId3"/>
          <a:stretch>
            <a:fillRect/>
          </a:stretch>
        </p:blipFill>
        <p:spPr>
          <a:xfrm>
            <a:off x="-1099" y="161192"/>
            <a:ext cx="3460506" cy="580293"/>
          </a:xfrm>
          <a:prstGeom prst="rect">
            <a:avLst/>
          </a:prstGeom>
        </p:spPr>
      </p:pic>
    </p:spTree>
    <p:extLst>
      <p:ext uri="{BB962C8B-B14F-4D97-AF65-F5344CB8AC3E}">
        <p14:creationId xmlns:p14="http://schemas.microsoft.com/office/powerpoint/2010/main" val="561554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514756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82148" y="21221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258206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19660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78296" y="1298448"/>
            <a:ext cx="8106752" cy="3255264"/>
          </a:xfrm>
        </p:spPr>
        <p:txBody>
          <a:bodyPr>
            <a:normAutofit/>
          </a:bodyPr>
          <a:lstStyle/>
          <a:p>
            <a:pPr algn="r"/>
            <a:r>
              <a:rPr lang="en-US" sz="4000" dirty="0">
                <a:latin typeface="Calibri" panose="020F0502020204030204" pitchFamily="34" charset="0"/>
                <a:cs typeface="Calibri" panose="020F0502020204030204" pitchFamily="34" charset="0"/>
              </a:rPr>
              <a:t> </a:t>
            </a:r>
            <a:br>
              <a:rPr lang="pl-PL" sz="4000" dirty="0">
                <a:latin typeface="Calibri" panose="020F0502020204030204" pitchFamily="34" charset="0"/>
                <a:cs typeface="Calibri" panose="020F0502020204030204" pitchFamily="34" charset="0"/>
              </a:rPr>
            </a:br>
            <a:r>
              <a:rPr lang="pl-PL" sz="4400" dirty="0">
                <a:latin typeface="Calibri" panose="020F0502020204030204" pitchFamily="34" charset="0"/>
                <a:cs typeface="Calibri" panose="020F0502020204030204" pitchFamily="34" charset="0"/>
              </a:rPr>
              <a:t>Logistics </a:t>
            </a:r>
            <a:r>
              <a:rPr lang="pl-PL" sz="4400" dirty="0" err="1">
                <a:latin typeface="Calibri" panose="020F0502020204030204" pitchFamily="34" charset="0"/>
                <a:cs typeface="Calibri" panose="020F0502020204030204" pitchFamily="34" charset="0"/>
              </a:rPr>
              <a:t>Optimization</a:t>
            </a:r>
            <a:r>
              <a:rPr lang="pl-PL" sz="4400" dirty="0">
                <a:latin typeface="Calibri" panose="020F0502020204030204" pitchFamily="34" charset="0"/>
                <a:cs typeface="Calibri" panose="020F0502020204030204" pitchFamily="34" charset="0"/>
              </a:rPr>
              <a:t> and Collaboration </a:t>
            </a: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5</a:t>
            </a:r>
          </a:p>
          <a:p>
            <a:pPr defTabSz="457200"/>
            <a:r>
              <a:rPr lang="pl-PL" sz="3600" b="1" dirty="0">
                <a:solidFill>
                  <a:srgbClr val="FFFFFF"/>
                </a:solidFill>
                <a:latin typeface="Calibri" panose="020F0502020204030204" pitchFamily="34" charset="0"/>
                <a:cs typeface="Calibri" panose="020F0502020204030204" pitchFamily="34" charset="0"/>
              </a:rPr>
              <a:t>Part 3</a:t>
            </a:r>
          </a:p>
          <a:p>
            <a:pPr marL="342900" indent="-342900">
              <a:buFont typeface="Arial" panose="020B0604020202020204" pitchFamily="34" charset="0"/>
              <a:buChar char="•"/>
            </a:pPr>
            <a:endParaRPr lang="pl-PL" sz="2400" dirty="0">
              <a:solidFill>
                <a:schemeClr val="bg1"/>
              </a:solidFill>
              <a:latin typeface="Calibri" panose="020F0502020204030204" pitchFamily="34" charset="0"/>
              <a:cs typeface="Calibri" panose="020F0502020204030204" pitchFamily="34" charset="0"/>
            </a:endParaRPr>
          </a:p>
          <a:p>
            <a:endParaRPr lang="pl-PL" sz="2400" b="1" dirty="0">
              <a:solidFill>
                <a:schemeClr val="bg1"/>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F2928459-63CD-FAAF-0B84-AB14064CA475}"/>
              </a:ext>
            </a:extLst>
          </p:cNvPr>
          <p:cNvPicPr>
            <a:picLocks noChangeAspect="1"/>
          </p:cNvPicPr>
          <p:nvPr/>
        </p:nvPicPr>
        <p:blipFill>
          <a:blip r:embed="rId3"/>
          <a:stretch>
            <a:fillRect/>
          </a:stretch>
        </p:blipFill>
        <p:spPr>
          <a:xfrm>
            <a:off x="430091" y="5845786"/>
            <a:ext cx="4333143" cy="805229"/>
          </a:xfrm>
          <a:prstGeom prst="rect">
            <a:avLst/>
          </a:prstGeom>
        </p:spPr>
      </p:pic>
    </p:spTree>
    <p:extLst>
      <p:ext uri="{BB962C8B-B14F-4D97-AF65-F5344CB8AC3E}">
        <p14:creationId xmlns:p14="http://schemas.microsoft.com/office/powerpoint/2010/main" val="195064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C80C5-4533-BFA5-FE86-C4120C3E0F88}"/>
              </a:ext>
            </a:extLst>
          </p:cNvPr>
          <p:cNvSpPr>
            <a:spLocks noGrp="1"/>
          </p:cNvSpPr>
          <p:nvPr>
            <p:ph type="ctrTitle"/>
          </p:nvPr>
        </p:nvSpPr>
        <p:spPr/>
        <p:txBody>
          <a:bodyPr>
            <a:normAutofit/>
          </a:bodyPr>
          <a:lstStyle/>
          <a:p>
            <a:pPr algn="r"/>
            <a:r>
              <a:rPr lang="en-US" sz="4000" dirty="0">
                <a:latin typeface="Calibri"/>
                <a:ea typeface="Calibri"/>
                <a:cs typeface="Calibri"/>
              </a:rPr>
              <a:t>Discussion-Based Assignment: Optimizing Distribution Processes</a:t>
            </a:r>
            <a:endParaRPr lang="en-US" sz="4000" dirty="0"/>
          </a:p>
        </p:txBody>
      </p:sp>
      <p:sp>
        <p:nvSpPr>
          <p:cNvPr id="3" name="Subtitle 2">
            <a:extLst>
              <a:ext uri="{FF2B5EF4-FFF2-40B4-BE49-F238E27FC236}">
                <a16:creationId xmlns:a16="http://schemas.microsoft.com/office/drawing/2014/main" id="{9B1B89D4-EE7F-1995-4522-5425759F123C}"/>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5AED2832-01BC-5B50-8153-C603D9765E48}"/>
              </a:ext>
            </a:extLst>
          </p:cNvPr>
          <p:cNvPicPr>
            <a:picLocks noChangeAspect="1"/>
          </p:cNvPicPr>
          <p:nvPr/>
        </p:nvPicPr>
        <p:blipFill>
          <a:blip r:embed="rId2"/>
          <a:stretch>
            <a:fillRect/>
          </a:stretch>
        </p:blipFill>
        <p:spPr>
          <a:xfrm>
            <a:off x="-1099" y="161192"/>
            <a:ext cx="3671521" cy="580293"/>
          </a:xfrm>
          <a:prstGeom prst="rect">
            <a:avLst/>
          </a:prstGeom>
        </p:spPr>
      </p:pic>
    </p:spTree>
    <p:extLst>
      <p:ext uri="{BB962C8B-B14F-4D97-AF65-F5344CB8AC3E}">
        <p14:creationId xmlns:p14="http://schemas.microsoft.com/office/powerpoint/2010/main" val="2254535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Discussion-Based Assignment: Optimizing Distribution Processes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736746" y="644089"/>
            <a:ext cx="7699880" cy="5560678"/>
          </a:xfrm>
        </p:spPr>
        <p:txBody>
          <a:bodyPr/>
          <a:lstStyle/>
          <a:p>
            <a:pPr marL="0" indent="0">
              <a:buNone/>
            </a:pPr>
            <a:r>
              <a:rPr lang="en-US" sz="2800" b="1" dirty="0">
                <a:latin typeface="Calibri" panose="020F0502020204030204" pitchFamily="34" charset="0"/>
                <a:cs typeface="Calibri" panose="020F0502020204030204" pitchFamily="34" charset="0"/>
              </a:rPr>
              <a:t>Objective:</a:t>
            </a:r>
          </a:p>
          <a:p>
            <a:r>
              <a:rPr lang="en-US" sz="2800" dirty="0">
                <a:latin typeface="Calibri" panose="020F0502020204030204" pitchFamily="34" charset="0"/>
                <a:cs typeface="Calibri" panose="020F0502020204030204" pitchFamily="34" charset="0"/>
              </a:rPr>
              <a:t>To critically analyze and compare distribution strategies used by different companies, focusing on </a:t>
            </a:r>
            <a:r>
              <a:rPr lang="en-US" sz="2800" b="1" dirty="0">
                <a:latin typeface="Calibri" panose="020F0502020204030204" pitchFamily="34" charset="0"/>
                <a:cs typeface="Calibri" panose="020F0502020204030204" pitchFamily="34" charset="0"/>
              </a:rPr>
              <a:t>process optimization, collaboration, and sustainability</a:t>
            </a:r>
            <a:r>
              <a:rPr lang="en-US" sz="2800" dirty="0">
                <a:latin typeface="Calibri" panose="020F0502020204030204" pitchFamily="34" charset="0"/>
                <a:cs typeface="Calibri" panose="020F0502020204030204" pitchFamily="34" charset="0"/>
              </a:rPr>
              <a:t>.</a:t>
            </a:r>
          </a:p>
          <a:p>
            <a:endParaRPr lang="pl-PL" dirty="0"/>
          </a:p>
        </p:txBody>
      </p:sp>
      <p:sp>
        <p:nvSpPr>
          <p:cNvPr id="5" name="pole tekstowe 20"/>
          <p:cNvSpPr txBox="1"/>
          <p:nvPr/>
        </p:nvSpPr>
        <p:spPr>
          <a:xfrm>
            <a:off x="-1967" y="5720419"/>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3D54FC1-CAB8-6AB4-CC6B-42F01B0113D4}"/>
              </a:ext>
            </a:extLst>
          </p:cNvPr>
          <p:cNvPicPr>
            <a:picLocks noChangeAspect="1"/>
          </p:cNvPicPr>
          <p:nvPr/>
        </p:nvPicPr>
        <p:blipFill>
          <a:blip r:embed="rId3"/>
          <a:stretch>
            <a:fillRect/>
          </a:stretch>
        </p:blipFill>
        <p:spPr>
          <a:xfrm>
            <a:off x="254245" y="5986463"/>
            <a:ext cx="4333143" cy="805229"/>
          </a:xfrm>
          <a:prstGeom prst="rect">
            <a:avLst/>
          </a:prstGeom>
        </p:spPr>
      </p:pic>
      <p:pic>
        <p:nvPicPr>
          <p:cNvPr id="8" name="Picture 7">
            <a:extLst>
              <a:ext uri="{FF2B5EF4-FFF2-40B4-BE49-F238E27FC236}">
                <a16:creationId xmlns:a16="http://schemas.microsoft.com/office/drawing/2014/main" id="{61F9496E-133C-7AEB-2837-C2A190426572}"/>
              </a:ext>
            </a:extLst>
          </p:cNvPr>
          <p:cNvPicPr>
            <a:picLocks noChangeAspect="1"/>
          </p:cNvPicPr>
          <p:nvPr/>
        </p:nvPicPr>
        <p:blipFill>
          <a:blip r:embed="rId4"/>
          <a:stretch>
            <a:fillRect/>
          </a:stretch>
        </p:blipFill>
        <p:spPr>
          <a:xfrm>
            <a:off x="-1099" y="161192"/>
            <a:ext cx="3460506" cy="521678"/>
          </a:xfrm>
          <a:prstGeom prst="rect">
            <a:avLst/>
          </a:prstGeom>
        </p:spPr>
      </p:pic>
    </p:spTree>
    <p:extLst>
      <p:ext uri="{BB962C8B-B14F-4D97-AF65-F5344CB8AC3E}">
        <p14:creationId xmlns:p14="http://schemas.microsoft.com/office/powerpoint/2010/main" val="1270553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Task</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Description</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40872" y="638159"/>
            <a:ext cx="7978177" cy="5572538"/>
          </a:xfrm>
        </p:spPr>
        <p:txBody>
          <a:bodyPr>
            <a:normAutofit/>
          </a:bodyPr>
          <a:lstStyle/>
          <a:p>
            <a:pPr marL="0" indent="0">
              <a:buNone/>
            </a:pPr>
            <a:r>
              <a:rPr lang="pl-PL" sz="2800" b="1" u="sng" dirty="0">
                <a:latin typeface="Calibri" panose="020F0502020204030204" pitchFamily="34" charset="0"/>
                <a:cs typeface="Calibri" panose="020F0502020204030204" pitchFamily="34" charset="0"/>
              </a:rPr>
              <a:t>Step 1: Company </a:t>
            </a:r>
            <a:r>
              <a:rPr lang="pl-PL" sz="2800" b="1" u="sng" dirty="0" err="1">
                <a:latin typeface="Calibri" panose="020F0502020204030204" pitchFamily="34" charset="0"/>
                <a:cs typeface="Calibri" panose="020F0502020204030204" pitchFamily="34" charset="0"/>
              </a:rPr>
              <a:t>Selection</a:t>
            </a:r>
            <a:endParaRPr lang="pl-PL" sz="2800" b="1" u="sng" dirty="0">
              <a:latin typeface="Calibri" panose="020F0502020204030204" pitchFamily="34" charset="0"/>
              <a:cs typeface="Calibri" panose="020F0502020204030204" pitchFamily="34" charset="0"/>
            </a:endParaRPr>
          </a:p>
          <a:p>
            <a:r>
              <a:rPr lang="pl-PL" sz="2800" dirty="0" err="1">
                <a:latin typeface="Calibri" panose="020F0502020204030204" pitchFamily="34" charset="0"/>
                <a:cs typeface="Calibri" panose="020F0502020204030204" pitchFamily="34" charset="0"/>
              </a:rPr>
              <a:t>Choose</a:t>
            </a:r>
            <a:r>
              <a:rPr lang="pl-PL" sz="2800"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two</a:t>
            </a:r>
            <a:r>
              <a:rPr lang="pl-PL"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companies</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operating</a:t>
            </a:r>
            <a:r>
              <a:rPr lang="pl-PL" sz="2800" dirty="0">
                <a:latin typeface="Calibri" panose="020F0502020204030204" pitchFamily="34" charset="0"/>
                <a:cs typeface="Calibri" panose="020F0502020204030204" pitchFamily="34" charset="0"/>
              </a:rPr>
              <a:t> in:</a:t>
            </a:r>
          </a:p>
          <a:p>
            <a:pPr lvl="1"/>
            <a:r>
              <a:rPr lang="pl-PL" sz="2800" dirty="0" err="1">
                <a:latin typeface="Calibri" panose="020F0502020204030204" pitchFamily="34" charset="0"/>
                <a:cs typeface="Calibri" panose="020F0502020204030204" pitchFamily="34" charset="0"/>
              </a:rPr>
              <a:t>logistics</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e.g</a:t>
            </a:r>
            <a:r>
              <a:rPr lang="pl-PL" sz="2800" dirty="0">
                <a:latin typeface="Calibri" panose="020F0502020204030204" pitchFamily="34" charset="0"/>
                <a:cs typeface="Calibri" panose="020F0502020204030204" pitchFamily="34" charset="0"/>
              </a:rPr>
              <a:t>., DHL, </a:t>
            </a:r>
            <a:r>
              <a:rPr lang="pl-PL" sz="2800" dirty="0" err="1">
                <a:latin typeface="Calibri" panose="020F0502020204030204" pitchFamily="34" charset="0"/>
                <a:cs typeface="Calibri" panose="020F0502020204030204" pitchFamily="34" charset="0"/>
              </a:rPr>
              <a:t>Siginon</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Group</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Kenya</a:t>
            </a:r>
            <a:r>
              <a:rPr lang="pl-PL" sz="2800" dirty="0">
                <a:latin typeface="Calibri" panose="020F0502020204030204" pitchFamily="34" charset="0"/>
                <a:cs typeface="Calibri" panose="020F0502020204030204" pitchFamily="34" charset="0"/>
              </a:rPr>
              <a:t>),</a:t>
            </a:r>
          </a:p>
          <a:p>
            <a:pPr lvl="1"/>
            <a:r>
              <a:rPr lang="pl-PL" sz="2800" dirty="0" err="1">
                <a:latin typeface="Calibri" panose="020F0502020204030204" pitchFamily="34" charset="0"/>
                <a:cs typeface="Calibri" panose="020F0502020204030204" pitchFamily="34" charset="0"/>
              </a:rPr>
              <a:t>retail</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e.g</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Shoprite</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South</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Africa</a:t>
            </a:r>
            <a:r>
              <a:rPr lang="pl-PL" sz="2800" dirty="0">
                <a:latin typeface="Calibri" panose="020F0502020204030204" pitchFamily="34" charset="0"/>
                <a:cs typeface="Calibri" panose="020F0502020204030204" pitchFamily="34" charset="0"/>
              </a:rPr>
              <a:t>, Carrefour </a:t>
            </a:r>
            <a:r>
              <a:rPr lang="pl-PL" sz="2800" dirty="0" err="1">
                <a:latin typeface="Calibri" panose="020F0502020204030204" pitchFamily="34" charset="0"/>
                <a:cs typeface="Calibri" panose="020F0502020204030204" pitchFamily="34" charset="0"/>
              </a:rPr>
              <a:t>Morocco</a:t>
            </a:r>
            <a:r>
              <a:rPr lang="pl-PL" sz="2800" dirty="0">
                <a:latin typeface="Calibri" panose="020F0502020204030204" pitchFamily="34" charset="0"/>
                <a:cs typeface="Calibri" panose="020F0502020204030204" pitchFamily="34" charset="0"/>
              </a:rPr>
              <a:t>),</a:t>
            </a:r>
          </a:p>
          <a:p>
            <a:pPr lvl="1"/>
            <a:r>
              <a:rPr lang="pl-PL" sz="2800" dirty="0">
                <a:latin typeface="Calibri" panose="020F0502020204030204" pitchFamily="34" charset="0"/>
                <a:cs typeface="Calibri" panose="020F0502020204030204" pitchFamily="34" charset="0"/>
              </a:rPr>
              <a:t>e-commerce (</a:t>
            </a:r>
            <a:r>
              <a:rPr lang="pl-PL" sz="2800" dirty="0" err="1">
                <a:latin typeface="Calibri" panose="020F0502020204030204" pitchFamily="34" charset="0"/>
                <a:cs typeface="Calibri" panose="020F0502020204030204" pitchFamily="34" charset="0"/>
              </a:rPr>
              <a:t>e.g</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Jumia</a:t>
            </a:r>
            <a:r>
              <a:rPr lang="pl-PL" sz="2800" dirty="0">
                <a:latin typeface="Calibri" panose="020F0502020204030204" pitchFamily="34" charset="0"/>
                <a:cs typeface="Calibri" panose="020F0502020204030204" pitchFamily="34" charset="0"/>
              </a:rPr>
              <a:t> Nigeria, </a:t>
            </a:r>
            <a:r>
              <a:rPr lang="pl-PL" sz="2800" dirty="0" err="1">
                <a:latin typeface="Calibri" panose="020F0502020204030204" pitchFamily="34" charset="0"/>
                <a:cs typeface="Calibri" panose="020F0502020204030204" pitchFamily="34" charset="0"/>
              </a:rPr>
              <a:t>Kilimall</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Kenya</a:t>
            </a:r>
            <a:r>
              <a:rPr lang="pl-PL" sz="2800" dirty="0">
                <a:latin typeface="Calibri" panose="020F0502020204030204" pitchFamily="34" charset="0"/>
                <a:cs typeface="Calibri" panose="020F0502020204030204" pitchFamily="34" charset="0"/>
              </a:rPr>
              <a:t>),</a:t>
            </a:r>
          </a:p>
          <a:p>
            <a:pPr lvl="1"/>
            <a:r>
              <a:rPr lang="pl-PL" sz="2800" dirty="0" err="1">
                <a:latin typeface="Calibri" panose="020F0502020204030204" pitchFamily="34" charset="0"/>
                <a:cs typeface="Calibri" panose="020F0502020204030204" pitchFamily="34" charset="0"/>
              </a:rPr>
              <a:t>or</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other</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distribution</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sectors</a:t>
            </a:r>
            <a:r>
              <a:rPr lang="pl-PL" sz="2800" dirty="0">
                <a:latin typeface="Calibri" panose="020F0502020204030204" pitchFamily="34" charset="0"/>
                <a:cs typeface="Calibri" panose="020F0502020204030204" pitchFamily="34" charset="0"/>
              </a:rPr>
              <a:t>.</a:t>
            </a:r>
          </a:p>
          <a:p>
            <a:r>
              <a:rPr lang="pl-PL" sz="2800" dirty="0" err="1">
                <a:latin typeface="Calibri" panose="020F0502020204030204" pitchFamily="34" charset="0"/>
                <a:cs typeface="Calibri" panose="020F0502020204030204" pitchFamily="34" charset="0"/>
              </a:rPr>
              <a:t>Preferably</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select</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companies</a:t>
            </a:r>
            <a:r>
              <a:rPr lang="pl-PL" sz="2800"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operating</a:t>
            </a:r>
            <a:r>
              <a:rPr lang="pl-PL" sz="2800" b="1" dirty="0">
                <a:latin typeface="Calibri" panose="020F0502020204030204" pitchFamily="34" charset="0"/>
                <a:cs typeface="Calibri" panose="020F0502020204030204" pitchFamily="34" charset="0"/>
              </a:rPr>
              <a:t> in </a:t>
            </a:r>
            <a:r>
              <a:rPr lang="pl-PL" sz="2800" b="1" dirty="0" err="1">
                <a:latin typeface="Calibri" panose="020F0502020204030204" pitchFamily="34" charset="0"/>
                <a:cs typeface="Calibri" panose="020F0502020204030204" pitchFamily="34" charset="0"/>
              </a:rPr>
              <a:t>Africa</a:t>
            </a:r>
            <a:r>
              <a:rPr lang="pl-PL"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or</a:t>
            </a:r>
            <a:r>
              <a:rPr lang="pl-PL"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other</a:t>
            </a:r>
            <a:r>
              <a:rPr lang="pl-PL"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emerging</a:t>
            </a:r>
            <a:r>
              <a:rPr lang="pl-PL"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markets</a:t>
            </a:r>
            <a:r>
              <a:rPr lang="pl-PL" sz="2800" dirty="0">
                <a:latin typeface="Calibri" panose="020F0502020204030204" pitchFamily="34" charset="0"/>
                <a:cs typeface="Calibri" panose="020F0502020204030204" pitchFamily="34" charset="0"/>
              </a:rPr>
              <a:t>.</a:t>
            </a:r>
          </a:p>
          <a:p>
            <a:r>
              <a:rPr lang="pl-PL" sz="2800" dirty="0" err="1">
                <a:latin typeface="Calibri" panose="020F0502020204030204" pitchFamily="34" charset="0"/>
                <a:cs typeface="Calibri" panose="020F0502020204030204" pitchFamily="34" charset="0"/>
              </a:rPr>
              <a:t>Ensure</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that</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enough</a:t>
            </a:r>
            <a:r>
              <a:rPr lang="pl-PL" sz="2800" dirty="0">
                <a:latin typeface="Calibri" panose="020F0502020204030204" pitchFamily="34" charset="0"/>
                <a:cs typeface="Calibri" panose="020F0502020204030204" pitchFamily="34" charset="0"/>
              </a:rPr>
              <a:t> </a:t>
            </a:r>
            <a:r>
              <a:rPr lang="pl-PL" sz="2800" b="1" dirty="0">
                <a:latin typeface="Calibri" panose="020F0502020204030204" pitchFamily="34" charset="0"/>
                <a:cs typeface="Calibri" panose="020F0502020204030204" pitchFamily="34" charset="0"/>
              </a:rPr>
              <a:t>public </a:t>
            </a:r>
            <a:r>
              <a:rPr lang="pl-PL" sz="2800" b="1" dirty="0" err="1">
                <a:latin typeface="Calibri" panose="020F0502020204030204" pitchFamily="34" charset="0"/>
                <a:cs typeface="Calibri" panose="020F0502020204030204" pitchFamily="34" charset="0"/>
              </a:rPr>
              <a:t>information</a:t>
            </a:r>
            <a:r>
              <a:rPr lang="pl-PL"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or</a:t>
            </a:r>
            <a:r>
              <a:rPr lang="pl-PL"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case</a:t>
            </a:r>
            <a:r>
              <a:rPr lang="pl-PL"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studies</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are</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available</a:t>
            </a:r>
            <a:r>
              <a:rPr lang="pl-PL" sz="2800" dirty="0">
                <a:latin typeface="Calibri" panose="020F0502020204030204" pitchFamily="34" charset="0"/>
                <a:cs typeface="Calibri" panose="020F0502020204030204" pitchFamily="34" charset="0"/>
              </a:rPr>
              <a:t> on </a:t>
            </a:r>
            <a:r>
              <a:rPr lang="pl-PL" sz="2800" dirty="0" err="1">
                <a:latin typeface="Calibri" panose="020F0502020204030204" pitchFamily="34" charset="0"/>
                <a:cs typeface="Calibri" panose="020F0502020204030204" pitchFamily="34" charset="0"/>
              </a:rPr>
              <a:t>their</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distribution</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processes</a:t>
            </a:r>
            <a:r>
              <a:rPr lang="pl-PL" sz="2800" dirty="0">
                <a:latin typeface="Calibri" panose="020F0502020204030204" pitchFamily="34" charset="0"/>
                <a:cs typeface="Calibri" panose="020F0502020204030204" pitchFamily="34" charset="0"/>
              </a:rPr>
              <a:t>.</a:t>
            </a:r>
          </a:p>
          <a:p>
            <a:pPr marL="0" indent="0">
              <a:buNone/>
            </a:pPr>
            <a:endParaRPr lang="en-US" sz="2800" dirty="0">
              <a:latin typeface="Calibri" panose="020F0502020204030204" pitchFamily="34" charset="0"/>
              <a:cs typeface="Calibri" panose="020F0502020204030204" pitchFamily="34" charset="0"/>
            </a:endParaRPr>
          </a:p>
        </p:txBody>
      </p:sp>
      <p:sp>
        <p:nvSpPr>
          <p:cNvPr id="5" name="pole tekstowe 20"/>
          <p:cNvSpPr txBox="1"/>
          <p:nvPr/>
        </p:nvSpPr>
        <p:spPr>
          <a:xfrm>
            <a:off x="0" y="5689851"/>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E74AA3DD-5A73-08F2-4200-F087E57037CD}"/>
              </a:ext>
            </a:extLst>
          </p:cNvPr>
          <p:cNvPicPr>
            <a:picLocks noChangeAspect="1"/>
          </p:cNvPicPr>
          <p:nvPr/>
        </p:nvPicPr>
        <p:blipFill>
          <a:blip r:embed="rId3"/>
          <a:stretch>
            <a:fillRect/>
          </a:stretch>
        </p:blipFill>
        <p:spPr>
          <a:xfrm>
            <a:off x="371475" y="5951294"/>
            <a:ext cx="4333143" cy="805229"/>
          </a:xfrm>
          <a:prstGeom prst="rect">
            <a:avLst/>
          </a:prstGeom>
        </p:spPr>
      </p:pic>
      <p:pic>
        <p:nvPicPr>
          <p:cNvPr id="8" name="Picture 7">
            <a:extLst>
              <a:ext uri="{FF2B5EF4-FFF2-40B4-BE49-F238E27FC236}">
                <a16:creationId xmlns:a16="http://schemas.microsoft.com/office/drawing/2014/main" id="{48FC6960-259A-C268-B53C-7A950E1C786C}"/>
              </a:ext>
            </a:extLst>
          </p:cNvPr>
          <p:cNvPicPr>
            <a:picLocks noChangeAspect="1"/>
          </p:cNvPicPr>
          <p:nvPr/>
        </p:nvPicPr>
        <p:blipFill>
          <a:blip r:embed="rId4"/>
          <a:stretch>
            <a:fillRect/>
          </a:stretch>
        </p:blipFill>
        <p:spPr>
          <a:xfrm>
            <a:off x="-1099" y="161192"/>
            <a:ext cx="3671521" cy="580293"/>
          </a:xfrm>
          <a:prstGeom prst="rect">
            <a:avLst/>
          </a:prstGeom>
        </p:spPr>
      </p:pic>
    </p:spTree>
    <p:extLst>
      <p:ext uri="{BB962C8B-B14F-4D97-AF65-F5344CB8AC3E}">
        <p14:creationId xmlns:p14="http://schemas.microsoft.com/office/powerpoint/2010/main" val="2087945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304799"/>
            <a:ext cx="7779394" cy="6294783"/>
          </a:xfrm>
        </p:spPr>
        <p:txBody>
          <a:bodyPr/>
          <a:lstStyle/>
          <a:p>
            <a:pPr marL="0" indent="0">
              <a:buNone/>
            </a:pPr>
            <a:r>
              <a:rPr lang="en-US" sz="2800" b="1" u="sng" dirty="0">
                <a:latin typeface="Calibri" panose="020F0502020204030204" pitchFamily="34" charset="0"/>
                <a:cs typeface="Calibri" panose="020F0502020204030204" pitchFamily="34" charset="0"/>
              </a:rPr>
              <a:t>Step 2: Identify the Distribution Model</a:t>
            </a:r>
          </a:p>
          <a:p>
            <a:pPr marL="0" indent="0">
              <a:buNone/>
            </a:pPr>
            <a:r>
              <a:rPr lang="en-US" sz="2800" dirty="0">
                <a:latin typeface="Calibri" panose="020F0502020204030204" pitchFamily="34" charset="0"/>
                <a:cs typeface="Calibri" panose="020F0502020204030204" pitchFamily="34" charset="0"/>
              </a:rPr>
              <a:t>For each company, describe:</a:t>
            </a:r>
          </a:p>
          <a:p>
            <a:r>
              <a:rPr lang="en-US" sz="2800" b="1" dirty="0">
                <a:latin typeface="Calibri" panose="020F0502020204030204" pitchFamily="34" charset="0"/>
                <a:cs typeface="Calibri" panose="020F0502020204030204" pitchFamily="34" charset="0"/>
              </a:rPr>
              <a:t>Type of distribution model</a:t>
            </a:r>
            <a:r>
              <a:rPr lang="en-US" sz="2800" dirty="0">
                <a:latin typeface="Calibri" panose="020F0502020204030204" pitchFamily="34" charset="0"/>
                <a:cs typeface="Calibri" panose="020F0502020204030204" pitchFamily="34" charset="0"/>
              </a:rPr>
              <a:t>:</a:t>
            </a:r>
          </a:p>
          <a:p>
            <a:pPr lvl="1"/>
            <a:r>
              <a:rPr lang="en-US" sz="2800" dirty="0">
                <a:latin typeface="Calibri" panose="020F0502020204030204" pitchFamily="34" charset="0"/>
                <a:cs typeface="Calibri" panose="020F0502020204030204" pitchFamily="34" charset="0"/>
              </a:rPr>
              <a:t>Direct-to-store, direct-to-customer, hub-and-spoke, cross-docking, merge-in-transit, shared/ collaborative distribution, etc.</a:t>
            </a:r>
          </a:p>
          <a:p>
            <a:r>
              <a:rPr lang="en-US" sz="2800" b="1" dirty="0">
                <a:latin typeface="Calibri" panose="020F0502020204030204" pitchFamily="34" charset="0"/>
                <a:cs typeface="Calibri" panose="020F0502020204030204" pitchFamily="34" charset="0"/>
              </a:rPr>
              <a:t>Structure of their supply chain</a:t>
            </a:r>
            <a:r>
              <a:rPr lang="en-US" sz="2800" dirty="0">
                <a:latin typeface="Calibri" panose="020F0502020204030204" pitchFamily="34" charset="0"/>
                <a:cs typeface="Calibri" panose="020F0502020204030204" pitchFamily="34" charset="0"/>
              </a:rPr>
              <a:t>:</a:t>
            </a:r>
          </a:p>
          <a:p>
            <a:pPr lvl="1"/>
            <a:r>
              <a:rPr lang="en-US" sz="2800" dirty="0">
                <a:latin typeface="Calibri" panose="020F0502020204030204" pitchFamily="34" charset="0"/>
                <a:cs typeface="Calibri" panose="020F0502020204030204" pitchFamily="34" charset="0"/>
              </a:rPr>
              <a:t>Number of warehouses or hubs, last-mile delivery methods, fleet size, and logistics partners.</a:t>
            </a:r>
          </a:p>
          <a:p>
            <a:pPr marL="0" indent="0">
              <a:buNone/>
            </a:pPr>
            <a:r>
              <a:rPr lang="en-US" sz="2800" b="1" dirty="0">
                <a:latin typeface="Calibri" panose="020F0502020204030204" pitchFamily="34" charset="0"/>
                <a:cs typeface="Calibri" panose="020F0502020204030204" pitchFamily="34" charset="0"/>
              </a:rPr>
              <a:t>Tip:</a:t>
            </a:r>
            <a:r>
              <a:rPr lang="en-US" sz="2800" dirty="0">
                <a:latin typeface="Calibri" panose="020F0502020204030204" pitchFamily="34" charset="0"/>
                <a:cs typeface="Calibri" panose="020F0502020204030204" pitchFamily="34" charset="0"/>
              </a:rPr>
              <a:t> Use diagrams or simple flowcharts to illustrate the distribution flow.</a:t>
            </a:r>
          </a:p>
          <a:p>
            <a:endParaRPr lang="pl-PL" dirty="0"/>
          </a:p>
        </p:txBody>
      </p:sp>
      <p:sp>
        <p:nvSpPr>
          <p:cNvPr id="5"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Task</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Description</a:t>
            </a:r>
            <a:endParaRPr lang="pl-PL" dirty="0">
              <a:latin typeface="Calibri" panose="020F0502020204030204" pitchFamily="34" charset="0"/>
              <a:cs typeface="Calibri" panose="020F0502020204030204" pitchFamily="34" charset="0"/>
            </a:endParaRPr>
          </a:p>
        </p:txBody>
      </p:sp>
      <p:sp>
        <p:nvSpPr>
          <p:cNvPr id="6" name="pole tekstowe 20"/>
          <p:cNvSpPr txBox="1"/>
          <p:nvPr/>
        </p:nvSpPr>
        <p:spPr>
          <a:xfrm>
            <a:off x="-2749" y="5715148"/>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5CF47895-A76D-61C0-4C3F-59EC1344CABD}"/>
              </a:ext>
            </a:extLst>
          </p:cNvPr>
          <p:cNvPicPr>
            <a:picLocks noChangeAspect="1"/>
          </p:cNvPicPr>
          <p:nvPr/>
        </p:nvPicPr>
        <p:blipFill>
          <a:blip r:embed="rId3"/>
          <a:stretch>
            <a:fillRect/>
          </a:stretch>
        </p:blipFill>
        <p:spPr>
          <a:xfrm>
            <a:off x="254245" y="5974740"/>
            <a:ext cx="4333143" cy="805229"/>
          </a:xfrm>
          <a:prstGeom prst="rect">
            <a:avLst/>
          </a:prstGeom>
        </p:spPr>
      </p:pic>
      <p:pic>
        <p:nvPicPr>
          <p:cNvPr id="8" name="Picture 7">
            <a:extLst>
              <a:ext uri="{FF2B5EF4-FFF2-40B4-BE49-F238E27FC236}">
                <a16:creationId xmlns:a16="http://schemas.microsoft.com/office/drawing/2014/main" id="{582553E8-F53E-EE7C-D7E2-8D91906043DE}"/>
              </a:ext>
            </a:extLst>
          </p:cNvPr>
          <p:cNvPicPr>
            <a:picLocks noChangeAspect="1"/>
          </p:cNvPicPr>
          <p:nvPr/>
        </p:nvPicPr>
        <p:blipFill>
          <a:blip r:embed="rId4"/>
          <a:stretch>
            <a:fillRect/>
          </a:stretch>
        </p:blipFill>
        <p:spPr>
          <a:xfrm>
            <a:off x="-1099" y="161192"/>
            <a:ext cx="3460506" cy="580293"/>
          </a:xfrm>
          <a:prstGeom prst="rect">
            <a:avLst/>
          </a:prstGeom>
        </p:spPr>
      </p:pic>
    </p:spTree>
    <p:extLst>
      <p:ext uri="{BB962C8B-B14F-4D97-AF65-F5344CB8AC3E}">
        <p14:creationId xmlns:p14="http://schemas.microsoft.com/office/powerpoint/2010/main" val="31229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96989" y="453291"/>
            <a:ext cx="8031185" cy="6027022"/>
          </a:xfrm>
        </p:spPr>
        <p:txBody>
          <a:bodyPr>
            <a:normAutofit lnSpcReduction="10000"/>
          </a:bodyPr>
          <a:lstStyle/>
          <a:p>
            <a:pPr marL="0" indent="0">
              <a:buNone/>
            </a:pPr>
            <a:r>
              <a:rPr lang="en-US" sz="2800" b="1" u="sng" dirty="0">
                <a:latin typeface="Calibri" panose="020F0502020204030204" pitchFamily="34" charset="0"/>
                <a:cs typeface="Calibri" panose="020F0502020204030204" pitchFamily="34" charset="0"/>
              </a:rPr>
              <a:t>Step 3: Analyze Optimization Tools</a:t>
            </a:r>
          </a:p>
          <a:p>
            <a:pPr marL="0" indent="0">
              <a:buNone/>
            </a:pPr>
            <a:r>
              <a:rPr lang="en-US" sz="2800" dirty="0">
                <a:latin typeface="Calibri" panose="020F0502020204030204" pitchFamily="34" charset="0"/>
                <a:cs typeface="Calibri" panose="020F0502020204030204" pitchFamily="34" charset="0"/>
              </a:rPr>
              <a:t>Identify and evaluate which </a:t>
            </a:r>
            <a:r>
              <a:rPr lang="en-US" sz="2800" b="1" dirty="0">
                <a:latin typeface="Calibri" panose="020F0502020204030204" pitchFamily="34" charset="0"/>
                <a:cs typeface="Calibri" panose="020F0502020204030204" pitchFamily="34" charset="0"/>
              </a:rPr>
              <a:t>tools or methods for efficiency</a:t>
            </a:r>
            <a:r>
              <a:rPr lang="en-US" sz="2800" dirty="0">
                <a:latin typeface="Calibri" panose="020F0502020204030204" pitchFamily="34" charset="0"/>
                <a:cs typeface="Calibri" panose="020F0502020204030204" pitchFamily="34" charset="0"/>
              </a:rPr>
              <a:t> are applied, for example:</a:t>
            </a:r>
          </a:p>
          <a:p>
            <a:r>
              <a:rPr lang="en-US" sz="2800" b="1" dirty="0">
                <a:latin typeface="Calibri" panose="020F0502020204030204" pitchFamily="34" charset="0"/>
                <a:cs typeface="Calibri" panose="020F0502020204030204" pitchFamily="34" charset="0"/>
              </a:rPr>
              <a:t>Cross-Docking:</a:t>
            </a:r>
            <a:r>
              <a:rPr lang="en-US" sz="2800" dirty="0">
                <a:latin typeface="Calibri" panose="020F0502020204030204" pitchFamily="34" charset="0"/>
                <a:cs typeface="Calibri" panose="020F0502020204030204" pitchFamily="34" charset="0"/>
              </a:rPr>
              <a:t> minimizing storage time at distribution centers.</a:t>
            </a:r>
          </a:p>
          <a:p>
            <a:r>
              <a:rPr lang="en-US" sz="2800" b="1" dirty="0">
                <a:latin typeface="Calibri" panose="020F0502020204030204" pitchFamily="34" charset="0"/>
                <a:cs typeface="Calibri" panose="020F0502020204030204" pitchFamily="34" charset="0"/>
              </a:rPr>
              <a:t>Merge-in-Transit:</a:t>
            </a:r>
            <a:r>
              <a:rPr lang="en-US" sz="2800" dirty="0">
                <a:latin typeface="Calibri" panose="020F0502020204030204" pitchFamily="34" charset="0"/>
                <a:cs typeface="Calibri" panose="020F0502020204030204" pitchFamily="34" charset="0"/>
              </a:rPr>
              <a:t> consolidating goods from multiple suppliers </a:t>
            </a:r>
            <a:r>
              <a:rPr lang="en-US" sz="2800" dirty="0" err="1">
                <a:latin typeface="Calibri" panose="020F0502020204030204" pitchFamily="34" charset="0"/>
                <a:cs typeface="Calibri" panose="020F0502020204030204" pitchFamily="34" charset="0"/>
              </a:rPr>
              <a:t>en</a:t>
            </a:r>
            <a:r>
              <a:rPr lang="en-US" sz="2800" dirty="0">
                <a:latin typeface="Calibri" panose="020F0502020204030204" pitchFamily="34" charset="0"/>
                <a:cs typeface="Calibri" panose="020F0502020204030204" pitchFamily="34" charset="0"/>
              </a:rPr>
              <a:t> route.</a:t>
            </a:r>
          </a:p>
          <a:p>
            <a:r>
              <a:rPr lang="en-US" sz="2800" b="1" dirty="0">
                <a:latin typeface="Calibri" panose="020F0502020204030204" pitchFamily="34" charset="0"/>
                <a:cs typeface="Calibri" panose="020F0502020204030204" pitchFamily="34" charset="0"/>
              </a:rPr>
              <a:t>Collaborative (Shared) Distribution:</a:t>
            </a:r>
            <a:r>
              <a:rPr lang="en-US" sz="2800" dirty="0">
                <a:latin typeface="Calibri" panose="020F0502020204030204" pitchFamily="34" charset="0"/>
                <a:cs typeface="Calibri" panose="020F0502020204030204" pitchFamily="34" charset="0"/>
              </a:rPr>
              <a:t> sharing vehicles, warehouses, or routes with other companies.</a:t>
            </a:r>
          </a:p>
          <a:p>
            <a:r>
              <a:rPr lang="en-US" sz="2800" b="1" dirty="0">
                <a:latin typeface="Calibri" panose="020F0502020204030204" pitchFamily="34" charset="0"/>
                <a:cs typeface="Calibri" panose="020F0502020204030204" pitchFamily="34" charset="0"/>
              </a:rPr>
              <a:t>ICT Systems:</a:t>
            </a:r>
            <a:r>
              <a:rPr lang="en-US" sz="2800" dirty="0">
                <a:latin typeface="Calibri" panose="020F0502020204030204" pitchFamily="34" charset="0"/>
                <a:cs typeface="Calibri" panose="020F0502020204030204" pitchFamily="34" charset="0"/>
              </a:rPr>
              <a:t> route optimization software, WMS, GPS tracking, digital platforms.</a:t>
            </a:r>
          </a:p>
          <a:p>
            <a:pPr marL="0" indent="0">
              <a:buNone/>
            </a:pPr>
            <a:r>
              <a:rPr lang="en-US" sz="2800" b="1" dirty="0">
                <a:latin typeface="Calibri" panose="020F0502020204030204" pitchFamily="34" charset="0"/>
                <a:cs typeface="Calibri" panose="020F0502020204030204" pitchFamily="34" charset="0"/>
              </a:rPr>
              <a:t>Include:</a:t>
            </a:r>
            <a:r>
              <a:rPr lang="en-US" sz="2800" dirty="0">
                <a:latin typeface="Calibri" panose="020F0502020204030204" pitchFamily="34" charset="0"/>
                <a:cs typeface="Calibri" panose="020F0502020204030204" pitchFamily="34" charset="0"/>
              </a:rPr>
              <a:t> How these tools impact efficiency, speed, and cost savings.</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Task</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Description</a:t>
            </a:r>
            <a:endParaRPr lang="pl-PL" dirty="0">
              <a:latin typeface="Calibri" panose="020F0502020204030204" pitchFamily="34" charset="0"/>
              <a:cs typeface="Calibri" panose="020F0502020204030204" pitchFamily="34" charset="0"/>
            </a:endParaRPr>
          </a:p>
        </p:txBody>
      </p:sp>
      <p:sp>
        <p:nvSpPr>
          <p:cNvPr id="6" name="pole tekstowe 20"/>
          <p:cNvSpPr txBox="1"/>
          <p:nvPr/>
        </p:nvSpPr>
        <p:spPr>
          <a:xfrm>
            <a:off x="0" y="5722631"/>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3E3992C4-9FF0-2377-5760-10674652D15C}"/>
              </a:ext>
            </a:extLst>
          </p:cNvPr>
          <p:cNvPicPr>
            <a:picLocks noChangeAspect="1"/>
          </p:cNvPicPr>
          <p:nvPr/>
        </p:nvPicPr>
        <p:blipFill>
          <a:blip r:embed="rId3"/>
          <a:stretch>
            <a:fillRect/>
          </a:stretch>
        </p:blipFill>
        <p:spPr>
          <a:xfrm>
            <a:off x="137014" y="5845786"/>
            <a:ext cx="4333143" cy="805229"/>
          </a:xfrm>
          <a:prstGeom prst="rect">
            <a:avLst/>
          </a:prstGeom>
        </p:spPr>
      </p:pic>
      <p:pic>
        <p:nvPicPr>
          <p:cNvPr id="8" name="Picture 7">
            <a:extLst>
              <a:ext uri="{FF2B5EF4-FFF2-40B4-BE49-F238E27FC236}">
                <a16:creationId xmlns:a16="http://schemas.microsoft.com/office/drawing/2014/main" id="{3AA79B16-B003-D344-C2E9-31AB186AA65F}"/>
              </a:ext>
            </a:extLst>
          </p:cNvPr>
          <p:cNvPicPr>
            <a:picLocks noChangeAspect="1"/>
          </p:cNvPicPr>
          <p:nvPr/>
        </p:nvPicPr>
        <p:blipFill>
          <a:blip r:embed="rId4"/>
          <a:stretch>
            <a:fillRect/>
          </a:stretch>
        </p:blipFill>
        <p:spPr>
          <a:xfrm>
            <a:off x="-1099" y="161192"/>
            <a:ext cx="3460506" cy="580293"/>
          </a:xfrm>
          <a:prstGeom prst="rect">
            <a:avLst/>
          </a:prstGeom>
        </p:spPr>
      </p:pic>
    </p:spTree>
    <p:extLst>
      <p:ext uri="{BB962C8B-B14F-4D97-AF65-F5344CB8AC3E}">
        <p14:creationId xmlns:p14="http://schemas.microsoft.com/office/powerpoint/2010/main" val="715808075"/>
      </p:ext>
    </p:extLst>
  </p:cSld>
  <p:clrMapOvr>
    <a:masterClrMapping/>
  </p:clrMapOvr>
</p:sld>
</file>

<file path=ppt/theme/theme1.xml><?xml version="1.0" encoding="utf-8"?>
<a:theme xmlns:a="http://schemas.openxmlformats.org/drawingml/2006/main" name="Ramka">
  <a:themeElements>
    <a:clrScheme name="Ramka">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Ramka">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amka">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AC057C1A-DEA0-41B9-91F4-BD7F0A1ADC88}">
  <ds:schemaRefs>
    <ds:schemaRef ds:uri="http://schemas.microsoft.com/sharepoint/v3/contenttype/forms"/>
  </ds:schemaRefs>
</ds:datastoreItem>
</file>

<file path=customXml/itemProps2.xml><?xml version="1.0" encoding="utf-8"?>
<ds:datastoreItem xmlns:ds="http://schemas.openxmlformats.org/officeDocument/2006/customXml" ds:itemID="{B8CB8569-C347-42F6-8D19-B3EC649BB7BD}"/>
</file>

<file path=customXml/itemProps3.xml><?xml version="1.0" encoding="utf-8"?>
<ds:datastoreItem xmlns:ds="http://schemas.openxmlformats.org/officeDocument/2006/customXml" ds:itemID="{4870218D-BF6C-47AE-8B38-66B506B2EDA2}">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docProps/app.xml><?xml version="1.0" encoding="utf-8"?>
<Properties xmlns="http://schemas.openxmlformats.org/officeDocument/2006/extended-properties" xmlns:vt="http://schemas.openxmlformats.org/officeDocument/2006/docPropsVTypes">
  <Template>Ramka</Template>
  <TotalTime>4126</TotalTime>
  <Words>637</Words>
  <Application>Microsoft Office PowerPoint</Application>
  <PresentationFormat>Widescreen</PresentationFormat>
  <Paragraphs>93</Paragraphs>
  <Slides>15</Slides>
  <Notes>12</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Ramka</vt:lpstr>
      <vt:lpstr>21_BasicWhite</vt:lpstr>
      <vt:lpstr>Logistics Optimization and Collaboration Part 3</vt:lpstr>
      <vt:lpstr>Road Transportation Systems Engineering Development in the Sub-Saharan Africa – Modern EU Master Programme &amp; Capacity Building</vt:lpstr>
      <vt:lpstr>PowerPoint Presentation</vt:lpstr>
      <vt:lpstr>  Logistics Optimization and Collaboration </vt:lpstr>
      <vt:lpstr>Discussion-Based Assignment: Optimizing Distribution Processes</vt:lpstr>
      <vt:lpstr>Discussion-Based Assignment: Optimizing Distribution Processes</vt:lpstr>
      <vt:lpstr>Task Description</vt:lpstr>
      <vt:lpstr>Task Description</vt:lpstr>
      <vt:lpstr>Task Description</vt:lpstr>
      <vt:lpstr>Task Description</vt:lpstr>
      <vt:lpstr>Task Description</vt:lpstr>
      <vt:lpstr>Task Description</vt:lpstr>
      <vt:lpstr>Task Description</vt:lpstr>
      <vt:lpstr>Task Description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Warehousing and Material Handling</dc:title>
  <dc:creator>Konto Microsoft</dc:creator>
  <cp:lastModifiedBy>Wojciech Kustra</cp:lastModifiedBy>
  <cp:revision>138</cp:revision>
  <dcterms:created xsi:type="dcterms:W3CDTF">2026-01-09T15:05:47Z</dcterms:created>
  <dcterms:modified xsi:type="dcterms:W3CDTF">2026-05-08T09:15:34Z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