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6"/>
  </p:notesMasterIdLst>
  <p:handoutMasterIdLst>
    <p:handoutMasterId r:id="rId47"/>
  </p:handoutMasterIdLst>
  <p:sldIdLst>
    <p:sldId id="306" r:id="rId6"/>
    <p:sldId id="307" r:id="rId7"/>
    <p:sldId id="409" r:id="rId8"/>
    <p:sldId id="358" r:id="rId9"/>
    <p:sldId id="402" r:id="rId10"/>
    <p:sldId id="376" r:id="rId11"/>
    <p:sldId id="403" r:id="rId12"/>
    <p:sldId id="326" r:id="rId13"/>
    <p:sldId id="325" r:id="rId14"/>
    <p:sldId id="378" r:id="rId15"/>
    <p:sldId id="404" r:id="rId16"/>
    <p:sldId id="328" r:id="rId17"/>
    <p:sldId id="332" r:id="rId18"/>
    <p:sldId id="333" r:id="rId19"/>
    <p:sldId id="354" r:id="rId20"/>
    <p:sldId id="405" r:id="rId21"/>
    <p:sldId id="355" r:id="rId22"/>
    <p:sldId id="382" r:id="rId23"/>
    <p:sldId id="383" r:id="rId24"/>
    <p:sldId id="384" r:id="rId25"/>
    <p:sldId id="385" r:id="rId26"/>
    <p:sldId id="406" r:id="rId27"/>
    <p:sldId id="381" r:id="rId28"/>
    <p:sldId id="388" r:id="rId29"/>
    <p:sldId id="389" r:id="rId30"/>
    <p:sldId id="390" r:id="rId31"/>
    <p:sldId id="391" r:id="rId32"/>
    <p:sldId id="392" r:id="rId33"/>
    <p:sldId id="393" r:id="rId34"/>
    <p:sldId id="407" r:id="rId35"/>
    <p:sldId id="395" r:id="rId36"/>
    <p:sldId id="396" r:id="rId37"/>
    <p:sldId id="397" r:id="rId38"/>
    <p:sldId id="408" r:id="rId39"/>
    <p:sldId id="356" r:id="rId40"/>
    <p:sldId id="387" r:id="rId41"/>
    <p:sldId id="399" r:id="rId42"/>
    <p:sldId id="401" r:id="rId43"/>
    <p:sldId id="400" r:id="rId44"/>
    <p:sldId id="309" r:id="rId4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C416F2-F753-464C-82E7-2DFD85DBB9AA}" v="1" dt="2026-05-10T11:41:14.23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95"/>
    <p:restoredTop sz="93423" autoAdjust="0"/>
  </p:normalViewPr>
  <p:slideViewPr>
    <p:cSldViewPr snapToGrid="0">
      <p:cViewPr varScale="1">
        <p:scale>
          <a:sx n="71" d="100"/>
          <a:sy n="71" d="100"/>
        </p:scale>
        <p:origin x="78" y="171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1:41:14.238" v="0"/>
      <pc:docMkLst>
        <pc:docMk/>
      </pc:docMkLst>
      <pc:sldMasterChg chg="modSldLayout">
        <pc:chgData name="Wojciech Kustra" userId="afebd3d0-216b-4c4f-8992-1bf1fda6d5e8" providerId="ADAL" clId="{1D307E72-7901-4E61-A01B-3C4232ABCF63}" dt="2026-05-10T11:41:14.238" v="0"/>
        <pc:sldMasterMkLst>
          <pc:docMk/>
          <pc:sldMasterMk cId="0" sldId="2147483648"/>
        </pc:sldMasterMkLst>
        <pc:sldLayoutChg chg="addSp modSp">
          <pc:chgData name="Wojciech Kustra" userId="afebd3d0-216b-4c4f-8992-1bf1fda6d5e8" providerId="ADAL" clId="{1D307E72-7901-4E61-A01B-3C4232ABCF63}" dt="2026-05-10T11:41:14.238" v="0"/>
          <pc:sldLayoutMkLst>
            <pc:docMk/>
            <pc:sldMasterMk cId="0" sldId="2147483648"/>
            <pc:sldLayoutMk cId="0" sldId="2147483650"/>
          </pc:sldLayoutMkLst>
          <pc:spChg chg="mod">
            <ac:chgData name="Wojciech Kustra" userId="afebd3d0-216b-4c4f-8992-1bf1fda6d5e8" providerId="ADAL" clId="{1D307E72-7901-4E61-A01B-3C4232ABCF63}" dt="2026-05-10T11:41:14.238" v="0"/>
            <ac:spMkLst>
              <pc:docMk/>
              <pc:sldMasterMk cId="0" sldId="2147483648"/>
              <pc:sldLayoutMk cId="0" sldId="2147483650"/>
              <ac:spMk id="5" creationId="{D4745DA8-E185-B7D5-3273-3CACC963FCBE}"/>
            </ac:spMkLst>
          </pc:spChg>
          <pc:grpChg chg="add mod">
            <ac:chgData name="Wojciech Kustra" userId="afebd3d0-216b-4c4f-8992-1bf1fda6d5e8" providerId="ADAL" clId="{1D307E72-7901-4E61-A01B-3C4232ABCF63}" dt="2026-05-10T11:41:14.238" v="0"/>
            <ac:grpSpMkLst>
              <pc:docMk/>
              <pc:sldMasterMk cId="0" sldId="2147483648"/>
              <pc:sldLayoutMk cId="0" sldId="2147483650"/>
              <ac:grpSpMk id="3" creationId="{497C7DE0-0801-A625-D8EA-813ACCAAC938}"/>
            </ac:grpSpMkLst>
          </pc:grpChg>
          <pc:picChg chg="mod">
            <ac:chgData name="Wojciech Kustra" userId="afebd3d0-216b-4c4f-8992-1bf1fda6d5e8" providerId="ADAL" clId="{1D307E72-7901-4E61-A01B-3C4232ABCF63}" dt="2026-05-10T11:41:14.238" v="0"/>
            <ac:picMkLst>
              <pc:docMk/>
              <pc:sldMasterMk cId="0" sldId="2147483648"/>
              <pc:sldLayoutMk cId="0" sldId="2147483650"/>
              <ac:picMk id="4" creationId="{36C68F00-008E-F771-A611-428187A28924}"/>
            </ac:picMkLst>
          </pc:pic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chami\Downloads\advanced_transport_ridership_practical.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Sheet1!$E$1</c:f>
              <c:strCache>
                <c:ptCount val="1"/>
                <c:pt idx="0">
                  <c:v>Fréquentation des trains</c:v>
                </c:pt>
              </c:strCache>
            </c:strRef>
          </c:tx>
          <c:spPr>
            <a:ln w="28575" cap="rnd">
              <a:noFill/>
              <a:round/>
            </a:ln>
            <a:effectLst/>
          </c:spPr>
          <c:marker>
            <c:symbol val="circle"/>
            <c:size val="5"/>
            <c:spPr>
              <a:solidFill>
                <a:schemeClr val="accent1"/>
              </a:solidFill>
              <a:ln w="9525">
                <a:solidFill>
                  <a:schemeClr val="accent1"/>
                </a:solidFill>
              </a:ln>
              <a:effectLst/>
            </c:spPr>
          </c:marker>
          <c:xVal>
            <c:numRef>
              <c:f>Sheet1!$D$2:$D$181</c:f>
              <c:numCache>
                <c:formatCode>General</c:formatCode>
                <c:ptCount val="180"/>
                <c:pt idx="0">
                  <c:v>11375</c:v>
                </c:pt>
                <c:pt idx="1">
                  <c:v>13285</c:v>
                </c:pt>
                <c:pt idx="2">
                  <c:v>12858</c:v>
                </c:pt>
                <c:pt idx="3">
                  <c:v>15964</c:v>
                </c:pt>
                <c:pt idx="4">
                  <c:v>14553</c:v>
                </c:pt>
                <c:pt idx="5">
                  <c:v>16428</c:v>
                </c:pt>
                <c:pt idx="6">
                  <c:v>11162</c:v>
                </c:pt>
                <c:pt idx="7">
                  <c:v>10397</c:v>
                </c:pt>
                <c:pt idx="8">
                  <c:v>13306</c:v>
                </c:pt>
                <c:pt idx="9">
                  <c:v>11970</c:v>
                </c:pt>
                <c:pt idx="10">
                  <c:v>7053</c:v>
                </c:pt>
                <c:pt idx="11">
                  <c:v>8356</c:v>
                </c:pt>
                <c:pt idx="12">
                  <c:v>15428</c:v>
                </c:pt>
                <c:pt idx="13">
                  <c:v>8755</c:v>
                </c:pt>
                <c:pt idx="14">
                  <c:v>10742</c:v>
                </c:pt>
                <c:pt idx="15">
                  <c:v>15770</c:v>
                </c:pt>
                <c:pt idx="16">
                  <c:v>13232</c:v>
                </c:pt>
                <c:pt idx="17">
                  <c:v>15307</c:v>
                </c:pt>
                <c:pt idx="18">
                  <c:v>15116</c:v>
                </c:pt>
                <c:pt idx="19">
                  <c:v>12714</c:v>
                </c:pt>
                <c:pt idx="20">
                  <c:v>11000</c:v>
                </c:pt>
                <c:pt idx="21">
                  <c:v>11284</c:v>
                </c:pt>
                <c:pt idx="22">
                  <c:v>17166</c:v>
                </c:pt>
                <c:pt idx="23">
                  <c:v>17107</c:v>
                </c:pt>
                <c:pt idx="24">
                  <c:v>12244</c:v>
                </c:pt>
                <c:pt idx="25">
                  <c:v>13124</c:v>
                </c:pt>
                <c:pt idx="26">
                  <c:v>16030</c:v>
                </c:pt>
                <c:pt idx="27">
                  <c:v>11218</c:v>
                </c:pt>
                <c:pt idx="28">
                  <c:v>11221</c:v>
                </c:pt>
                <c:pt idx="29">
                  <c:v>11352</c:v>
                </c:pt>
                <c:pt idx="30">
                  <c:v>16141</c:v>
                </c:pt>
                <c:pt idx="31">
                  <c:v>17271</c:v>
                </c:pt>
                <c:pt idx="32">
                  <c:v>16908</c:v>
                </c:pt>
                <c:pt idx="33">
                  <c:v>32604</c:v>
                </c:pt>
                <c:pt idx="34">
                  <c:v>10058</c:v>
                </c:pt>
                <c:pt idx="35">
                  <c:v>11561</c:v>
                </c:pt>
                <c:pt idx="36">
                  <c:v>13454</c:v>
                </c:pt>
                <c:pt idx="37">
                  <c:v>14526</c:v>
                </c:pt>
                <c:pt idx="38">
                  <c:v>14029</c:v>
                </c:pt>
                <c:pt idx="39">
                  <c:v>15163</c:v>
                </c:pt>
                <c:pt idx="40">
                  <c:v>19629</c:v>
                </c:pt>
                <c:pt idx="41">
                  <c:v>15770</c:v>
                </c:pt>
                <c:pt idx="42">
                  <c:v>8186</c:v>
                </c:pt>
                <c:pt idx="43">
                  <c:v>11774</c:v>
                </c:pt>
                <c:pt idx="44">
                  <c:v>14056</c:v>
                </c:pt>
                <c:pt idx="45">
                  <c:v>17177</c:v>
                </c:pt>
                <c:pt idx="46">
                  <c:v>15128</c:v>
                </c:pt>
                <c:pt idx="47">
                  <c:v>12844</c:v>
                </c:pt>
                <c:pt idx="48">
                  <c:v>9498</c:v>
                </c:pt>
                <c:pt idx="49">
                  <c:v>11451</c:v>
                </c:pt>
                <c:pt idx="50">
                  <c:v>13539</c:v>
                </c:pt>
                <c:pt idx="51">
                  <c:v>15432</c:v>
                </c:pt>
                <c:pt idx="52">
                  <c:v>15091</c:v>
                </c:pt>
                <c:pt idx="53">
                  <c:v>13696</c:v>
                </c:pt>
                <c:pt idx="54">
                  <c:v>19287</c:v>
                </c:pt>
                <c:pt idx="55">
                  <c:v>11386</c:v>
                </c:pt>
                <c:pt idx="56">
                  <c:v>7664</c:v>
                </c:pt>
                <c:pt idx="57">
                  <c:v>15372</c:v>
                </c:pt>
                <c:pt idx="58">
                  <c:v>13676</c:v>
                </c:pt>
                <c:pt idx="59">
                  <c:v>16704</c:v>
                </c:pt>
                <c:pt idx="60">
                  <c:v>13414</c:v>
                </c:pt>
                <c:pt idx="61">
                  <c:v>14770</c:v>
                </c:pt>
                <c:pt idx="62">
                  <c:v>11206</c:v>
                </c:pt>
                <c:pt idx="63">
                  <c:v>11711</c:v>
                </c:pt>
                <c:pt idx="64">
                  <c:v>12599</c:v>
                </c:pt>
                <c:pt idx="65">
                  <c:v>14330</c:v>
                </c:pt>
                <c:pt idx="66">
                  <c:v>14050</c:v>
                </c:pt>
                <c:pt idx="67">
                  <c:v>13693</c:v>
                </c:pt>
                <c:pt idx="68">
                  <c:v>18530</c:v>
                </c:pt>
                <c:pt idx="69">
                  <c:v>11066</c:v>
                </c:pt>
                <c:pt idx="70">
                  <c:v>8734</c:v>
                </c:pt>
                <c:pt idx="71">
                  <c:v>16835</c:v>
                </c:pt>
                <c:pt idx="72">
                  <c:v>19244</c:v>
                </c:pt>
                <c:pt idx="73">
                  <c:v>17064</c:v>
                </c:pt>
                <c:pt idx="74">
                  <c:v>11961</c:v>
                </c:pt>
                <c:pt idx="75">
                  <c:v>14031</c:v>
                </c:pt>
                <c:pt idx="76">
                  <c:v>12273</c:v>
                </c:pt>
                <c:pt idx="77">
                  <c:v>9508</c:v>
                </c:pt>
                <c:pt idx="78">
                  <c:v>15887</c:v>
                </c:pt>
                <c:pt idx="79">
                  <c:v>16549</c:v>
                </c:pt>
                <c:pt idx="80">
                  <c:v>13146</c:v>
                </c:pt>
                <c:pt idx="81">
                  <c:v>14880</c:v>
                </c:pt>
                <c:pt idx="82">
                  <c:v>8517</c:v>
                </c:pt>
                <c:pt idx="83">
                  <c:v>9065</c:v>
                </c:pt>
                <c:pt idx="84">
                  <c:v>10145</c:v>
                </c:pt>
                <c:pt idx="85">
                  <c:v>6252</c:v>
                </c:pt>
                <c:pt idx="86">
                  <c:v>18264</c:v>
                </c:pt>
                <c:pt idx="87">
                  <c:v>12139</c:v>
                </c:pt>
                <c:pt idx="88">
                  <c:v>14119</c:v>
                </c:pt>
                <c:pt idx="89">
                  <c:v>15261</c:v>
                </c:pt>
                <c:pt idx="90">
                  <c:v>12517</c:v>
                </c:pt>
                <c:pt idx="91">
                  <c:v>8489</c:v>
                </c:pt>
                <c:pt idx="92">
                  <c:v>17326</c:v>
                </c:pt>
                <c:pt idx="93">
                  <c:v>15020</c:v>
                </c:pt>
                <c:pt idx="94">
                  <c:v>13036</c:v>
                </c:pt>
                <c:pt idx="95">
                  <c:v>15924</c:v>
                </c:pt>
                <c:pt idx="96">
                  <c:v>15398</c:v>
                </c:pt>
                <c:pt idx="97">
                  <c:v>9659</c:v>
                </c:pt>
                <c:pt idx="98">
                  <c:v>10597</c:v>
                </c:pt>
                <c:pt idx="99">
                  <c:v>14229</c:v>
                </c:pt>
                <c:pt idx="100">
                  <c:v>15227</c:v>
                </c:pt>
                <c:pt idx="101">
                  <c:v>16324</c:v>
                </c:pt>
                <c:pt idx="102">
                  <c:v>18172</c:v>
                </c:pt>
                <c:pt idx="103">
                  <c:v>12524</c:v>
                </c:pt>
                <c:pt idx="104">
                  <c:v>13486</c:v>
                </c:pt>
                <c:pt idx="105">
                  <c:v>7766</c:v>
                </c:pt>
                <c:pt idx="106">
                  <c:v>14696</c:v>
                </c:pt>
                <c:pt idx="107">
                  <c:v>16176</c:v>
                </c:pt>
                <c:pt idx="108">
                  <c:v>15561</c:v>
                </c:pt>
                <c:pt idx="109">
                  <c:v>13754</c:v>
                </c:pt>
                <c:pt idx="110">
                  <c:v>14583</c:v>
                </c:pt>
                <c:pt idx="111">
                  <c:v>9809</c:v>
                </c:pt>
                <c:pt idx="112">
                  <c:v>9674</c:v>
                </c:pt>
                <c:pt idx="113">
                  <c:v>16699</c:v>
                </c:pt>
                <c:pt idx="114">
                  <c:v>15714</c:v>
                </c:pt>
                <c:pt idx="115">
                  <c:v>13614</c:v>
                </c:pt>
                <c:pt idx="116">
                  <c:v>16799</c:v>
                </c:pt>
                <c:pt idx="117">
                  <c:v>15614</c:v>
                </c:pt>
                <c:pt idx="118">
                  <c:v>11637</c:v>
                </c:pt>
                <c:pt idx="119">
                  <c:v>11381</c:v>
                </c:pt>
                <c:pt idx="120">
                  <c:v>13342</c:v>
                </c:pt>
                <c:pt idx="121">
                  <c:v>13879</c:v>
                </c:pt>
                <c:pt idx="122">
                  <c:v>16494</c:v>
                </c:pt>
                <c:pt idx="123">
                  <c:v>16220</c:v>
                </c:pt>
                <c:pt idx="124">
                  <c:v>14958</c:v>
                </c:pt>
                <c:pt idx="125">
                  <c:v>7617</c:v>
                </c:pt>
                <c:pt idx="126">
                  <c:v>12288</c:v>
                </c:pt>
                <c:pt idx="127">
                  <c:v>6908</c:v>
                </c:pt>
                <c:pt idx="128">
                  <c:v>16094</c:v>
                </c:pt>
                <c:pt idx="129">
                  <c:v>14595</c:v>
                </c:pt>
                <c:pt idx="130">
                  <c:v>14564</c:v>
                </c:pt>
                <c:pt idx="131">
                  <c:v>17197</c:v>
                </c:pt>
                <c:pt idx="132">
                  <c:v>11655</c:v>
                </c:pt>
                <c:pt idx="133">
                  <c:v>11638</c:v>
                </c:pt>
                <c:pt idx="134">
                  <c:v>35220</c:v>
                </c:pt>
                <c:pt idx="135">
                  <c:v>7521</c:v>
                </c:pt>
                <c:pt idx="136">
                  <c:v>16363</c:v>
                </c:pt>
                <c:pt idx="137">
                  <c:v>14379</c:v>
                </c:pt>
                <c:pt idx="138">
                  <c:v>15648</c:v>
                </c:pt>
                <c:pt idx="139">
                  <c:v>10317</c:v>
                </c:pt>
                <c:pt idx="140">
                  <c:v>10635</c:v>
                </c:pt>
                <c:pt idx="141">
                  <c:v>16190</c:v>
                </c:pt>
                <c:pt idx="142">
                  <c:v>13363</c:v>
                </c:pt>
                <c:pt idx="143">
                  <c:v>19184</c:v>
                </c:pt>
                <c:pt idx="144">
                  <c:v>12987</c:v>
                </c:pt>
                <c:pt idx="145">
                  <c:v>12571</c:v>
                </c:pt>
                <c:pt idx="146">
                  <c:v>12121</c:v>
                </c:pt>
                <c:pt idx="147">
                  <c:v>11608</c:v>
                </c:pt>
                <c:pt idx="148">
                  <c:v>16248</c:v>
                </c:pt>
                <c:pt idx="149">
                  <c:v>16256</c:v>
                </c:pt>
                <c:pt idx="150">
                  <c:v>29950</c:v>
                </c:pt>
                <c:pt idx="151">
                  <c:v>13205</c:v>
                </c:pt>
                <c:pt idx="152">
                  <c:v>15151</c:v>
                </c:pt>
                <c:pt idx="153">
                  <c:v>19102</c:v>
                </c:pt>
                <c:pt idx="154">
                  <c:v>11865</c:v>
                </c:pt>
                <c:pt idx="155">
                  <c:v>14705</c:v>
                </c:pt>
                <c:pt idx="156">
                  <c:v>13349</c:v>
                </c:pt>
                <c:pt idx="157">
                  <c:v>14357</c:v>
                </c:pt>
                <c:pt idx="158">
                  <c:v>7912</c:v>
                </c:pt>
                <c:pt idx="159">
                  <c:v>6936</c:v>
                </c:pt>
                <c:pt idx="160">
                  <c:v>9348</c:v>
                </c:pt>
                <c:pt idx="161">
                  <c:v>10840</c:v>
                </c:pt>
                <c:pt idx="162">
                  <c:v>15489</c:v>
                </c:pt>
                <c:pt idx="163">
                  <c:v>13986</c:v>
                </c:pt>
                <c:pt idx="164">
                  <c:v>14057</c:v>
                </c:pt>
                <c:pt idx="165">
                  <c:v>15464</c:v>
                </c:pt>
                <c:pt idx="166">
                  <c:v>12103</c:v>
                </c:pt>
                <c:pt idx="167">
                  <c:v>8529</c:v>
                </c:pt>
                <c:pt idx="168">
                  <c:v>9494</c:v>
                </c:pt>
                <c:pt idx="169">
                  <c:v>14573</c:v>
                </c:pt>
                <c:pt idx="170">
                  <c:v>15621</c:v>
                </c:pt>
                <c:pt idx="171">
                  <c:v>17950</c:v>
                </c:pt>
                <c:pt idx="172">
                  <c:v>16715</c:v>
                </c:pt>
                <c:pt idx="173">
                  <c:v>14680</c:v>
                </c:pt>
                <c:pt idx="174">
                  <c:v>10472</c:v>
                </c:pt>
                <c:pt idx="175">
                  <c:v>9095</c:v>
                </c:pt>
                <c:pt idx="176">
                  <c:v>14962</c:v>
                </c:pt>
                <c:pt idx="177">
                  <c:v>14422</c:v>
                </c:pt>
                <c:pt idx="178">
                  <c:v>15645</c:v>
                </c:pt>
                <c:pt idx="179">
                  <c:v>13345</c:v>
                </c:pt>
              </c:numCache>
            </c:numRef>
          </c:xVal>
          <c:yVal>
            <c:numRef>
              <c:f>Sheet1!$E$2:$E$181</c:f>
              <c:numCache>
                <c:formatCode>General</c:formatCode>
                <c:ptCount val="180"/>
                <c:pt idx="0">
                  <c:v>10347</c:v>
                </c:pt>
                <c:pt idx="1">
                  <c:v>14758</c:v>
                </c:pt>
                <c:pt idx="2">
                  <c:v>11804</c:v>
                </c:pt>
                <c:pt idx="3">
                  <c:v>12723</c:v>
                </c:pt>
                <c:pt idx="4">
                  <c:v>13242</c:v>
                </c:pt>
                <c:pt idx="5">
                  <c:v>11277</c:v>
                </c:pt>
                <c:pt idx="6">
                  <c:v>9922</c:v>
                </c:pt>
                <c:pt idx="7">
                  <c:v>9617</c:v>
                </c:pt>
                <c:pt idx="8">
                  <c:v>12175</c:v>
                </c:pt>
                <c:pt idx="9">
                  <c:v>10608</c:v>
                </c:pt>
                <c:pt idx="10">
                  <c:v>6022</c:v>
                </c:pt>
                <c:pt idx="11">
                  <c:v>6448</c:v>
                </c:pt>
                <c:pt idx="12">
                  <c:v>14612</c:v>
                </c:pt>
                <c:pt idx="13">
                  <c:v>10980</c:v>
                </c:pt>
                <c:pt idx="14">
                  <c:v>12700</c:v>
                </c:pt>
                <c:pt idx="15">
                  <c:v>10618</c:v>
                </c:pt>
                <c:pt idx="16">
                  <c:v>13570</c:v>
                </c:pt>
                <c:pt idx="17">
                  <c:v>12330</c:v>
                </c:pt>
                <c:pt idx="18">
                  <c:v>15941</c:v>
                </c:pt>
                <c:pt idx="19">
                  <c:v>10545</c:v>
                </c:pt>
                <c:pt idx="20">
                  <c:v>8390</c:v>
                </c:pt>
                <c:pt idx="21">
                  <c:v>8736</c:v>
                </c:pt>
                <c:pt idx="22">
                  <c:v>8176</c:v>
                </c:pt>
                <c:pt idx="23">
                  <c:v>11053</c:v>
                </c:pt>
                <c:pt idx="24">
                  <c:v>10633</c:v>
                </c:pt>
                <c:pt idx="25">
                  <c:v>12270</c:v>
                </c:pt>
                <c:pt idx="26">
                  <c:v>12615</c:v>
                </c:pt>
                <c:pt idx="27">
                  <c:v>12301</c:v>
                </c:pt>
                <c:pt idx="28">
                  <c:v>10968</c:v>
                </c:pt>
                <c:pt idx="29">
                  <c:v>5480</c:v>
                </c:pt>
                <c:pt idx="30">
                  <c:v>10382</c:v>
                </c:pt>
                <c:pt idx="31">
                  <c:v>12885</c:v>
                </c:pt>
                <c:pt idx="32">
                  <c:v>9623</c:v>
                </c:pt>
                <c:pt idx="33">
                  <c:v>30592</c:v>
                </c:pt>
                <c:pt idx="34">
                  <c:v>11297</c:v>
                </c:pt>
                <c:pt idx="35">
                  <c:v>8924</c:v>
                </c:pt>
                <c:pt idx="36">
                  <c:v>8916</c:v>
                </c:pt>
                <c:pt idx="37">
                  <c:v>14436</c:v>
                </c:pt>
                <c:pt idx="38">
                  <c:v>11793</c:v>
                </c:pt>
                <c:pt idx="39">
                  <c:v>14228</c:v>
                </c:pt>
                <c:pt idx="40">
                  <c:v>9130</c:v>
                </c:pt>
                <c:pt idx="41">
                  <c:v>17472</c:v>
                </c:pt>
                <c:pt idx="42">
                  <c:v>6004</c:v>
                </c:pt>
                <c:pt idx="43">
                  <c:v>12084</c:v>
                </c:pt>
                <c:pt idx="44">
                  <c:v>11189</c:v>
                </c:pt>
                <c:pt idx="45">
                  <c:v>13121</c:v>
                </c:pt>
                <c:pt idx="46">
                  <c:v>10078</c:v>
                </c:pt>
                <c:pt idx="47">
                  <c:v>11743</c:v>
                </c:pt>
                <c:pt idx="48">
                  <c:v>9772</c:v>
                </c:pt>
                <c:pt idx="49">
                  <c:v>10340</c:v>
                </c:pt>
                <c:pt idx="50">
                  <c:v>13280</c:v>
                </c:pt>
                <c:pt idx="51">
                  <c:v>9975</c:v>
                </c:pt>
                <c:pt idx="52">
                  <c:v>9238</c:v>
                </c:pt>
                <c:pt idx="53">
                  <c:v>14299</c:v>
                </c:pt>
                <c:pt idx="54">
                  <c:v>12598</c:v>
                </c:pt>
                <c:pt idx="55">
                  <c:v>8521</c:v>
                </c:pt>
                <c:pt idx="56">
                  <c:v>11833</c:v>
                </c:pt>
                <c:pt idx="57">
                  <c:v>12208</c:v>
                </c:pt>
                <c:pt idx="58">
                  <c:v>14122</c:v>
                </c:pt>
                <c:pt idx="59">
                  <c:v>12121</c:v>
                </c:pt>
                <c:pt idx="60">
                  <c:v>15709</c:v>
                </c:pt>
                <c:pt idx="61">
                  <c:v>15159</c:v>
                </c:pt>
                <c:pt idx="62">
                  <c:v>9240</c:v>
                </c:pt>
                <c:pt idx="63">
                  <c:v>10998</c:v>
                </c:pt>
                <c:pt idx="64">
                  <c:v>13161</c:v>
                </c:pt>
                <c:pt idx="65">
                  <c:v>14463</c:v>
                </c:pt>
                <c:pt idx="66">
                  <c:v>10263</c:v>
                </c:pt>
                <c:pt idx="67">
                  <c:v>13234</c:v>
                </c:pt>
                <c:pt idx="68">
                  <c:v>13905</c:v>
                </c:pt>
                <c:pt idx="69">
                  <c:v>7067</c:v>
                </c:pt>
                <c:pt idx="70">
                  <c:v>7896</c:v>
                </c:pt>
                <c:pt idx="71">
                  <c:v>8329</c:v>
                </c:pt>
                <c:pt idx="72">
                  <c:v>11515</c:v>
                </c:pt>
                <c:pt idx="73">
                  <c:v>13291</c:v>
                </c:pt>
                <c:pt idx="74">
                  <c:v>14704</c:v>
                </c:pt>
                <c:pt idx="75">
                  <c:v>12133</c:v>
                </c:pt>
                <c:pt idx="76">
                  <c:v>11944</c:v>
                </c:pt>
                <c:pt idx="77">
                  <c:v>7612</c:v>
                </c:pt>
                <c:pt idx="78">
                  <c:v>8933</c:v>
                </c:pt>
                <c:pt idx="79">
                  <c:v>11900</c:v>
                </c:pt>
                <c:pt idx="80">
                  <c:v>12691</c:v>
                </c:pt>
                <c:pt idx="81">
                  <c:v>11941</c:v>
                </c:pt>
                <c:pt idx="82">
                  <c:v>8278</c:v>
                </c:pt>
                <c:pt idx="83">
                  <c:v>9471</c:v>
                </c:pt>
                <c:pt idx="84">
                  <c:v>7720</c:v>
                </c:pt>
                <c:pt idx="85">
                  <c:v>6602</c:v>
                </c:pt>
                <c:pt idx="86">
                  <c:v>12659</c:v>
                </c:pt>
                <c:pt idx="87">
                  <c:v>10308</c:v>
                </c:pt>
                <c:pt idx="88">
                  <c:v>11075</c:v>
                </c:pt>
                <c:pt idx="89">
                  <c:v>10093</c:v>
                </c:pt>
                <c:pt idx="90">
                  <c:v>9509</c:v>
                </c:pt>
                <c:pt idx="91">
                  <c:v>10975</c:v>
                </c:pt>
                <c:pt idx="92">
                  <c:v>10225</c:v>
                </c:pt>
                <c:pt idx="93">
                  <c:v>12907</c:v>
                </c:pt>
                <c:pt idx="94">
                  <c:v>11045</c:v>
                </c:pt>
                <c:pt idx="95">
                  <c:v>10572</c:v>
                </c:pt>
                <c:pt idx="96">
                  <c:v>11807</c:v>
                </c:pt>
                <c:pt idx="97">
                  <c:v>8108</c:v>
                </c:pt>
                <c:pt idx="98">
                  <c:v>8802</c:v>
                </c:pt>
                <c:pt idx="99">
                  <c:v>9843</c:v>
                </c:pt>
                <c:pt idx="100">
                  <c:v>15536</c:v>
                </c:pt>
                <c:pt idx="101">
                  <c:v>12063</c:v>
                </c:pt>
                <c:pt idx="102">
                  <c:v>10740</c:v>
                </c:pt>
                <c:pt idx="103">
                  <c:v>12385</c:v>
                </c:pt>
                <c:pt idx="104">
                  <c:v>9437</c:v>
                </c:pt>
                <c:pt idx="105">
                  <c:v>9281</c:v>
                </c:pt>
                <c:pt idx="106">
                  <c:v>13105</c:v>
                </c:pt>
                <c:pt idx="107">
                  <c:v>13363</c:v>
                </c:pt>
                <c:pt idx="108">
                  <c:v>11045</c:v>
                </c:pt>
                <c:pt idx="109">
                  <c:v>10963</c:v>
                </c:pt>
                <c:pt idx="110">
                  <c:v>11504</c:v>
                </c:pt>
                <c:pt idx="111">
                  <c:v>6284</c:v>
                </c:pt>
                <c:pt idx="112">
                  <c:v>7417</c:v>
                </c:pt>
                <c:pt idx="113">
                  <c:v>14460</c:v>
                </c:pt>
                <c:pt idx="114">
                  <c:v>14960</c:v>
                </c:pt>
                <c:pt idx="115">
                  <c:v>11551</c:v>
                </c:pt>
                <c:pt idx="116">
                  <c:v>13037</c:v>
                </c:pt>
                <c:pt idx="117">
                  <c:v>12560</c:v>
                </c:pt>
                <c:pt idx="118">
                  <c:v>14032</c:v>
                </c:pt>
                <c:pt idx="119">
                  <c:v>11212</c:v>
                </c:pt>
                <c:pt idx="120">
                  <c:v>11769</c:v>
                </c:pt>
                <c:pt idx="121">
                  <c:v>10280</c:v>
                </c:pt>
                <c:pt idx="122">
                  <c:v>9108</c:v>
                </c:pt>
                <c:pt idx="123">
                  <c:v>12366</c:v>
                </c:pt>
                <c:pt idx="124">
                  <c:v>10638</c:v>
                </c:pt>
                <c:pt idx="125">
                  <c:v>4719</c:v>
                </c:pt>
                <c:pt idx="126">
                  <c:v>8668</c:v>
                </c:pt>
                <c:pt idx="127">
                  <c:v>5026</c:v>
                </c:pt>
                <c:pt idx="128">
                  <c:v>15036</c:v>
                </c:pt>
                <c:pt idx="129">
                  <c:v>13586</c:v>
                </c:pt>
                <c:pt idx="130">
                  <c:v>11985</c:v>
                </c:pt>
                <c:pt idx="131">
                  <c:v>14663</c:v>
                </c:pt>
                <c:pt idx="132">
                  <c:v>9711</c:v>
                </c:pt>
                <c:pt idx="133">
                  <c:v>8359</c:v>
                </c:pt>
                <c:pt idx="134">
                  <c:v>29482</c:v>
                </c:pt>
                <c:pt idx="135">
                  <c:v>6485</c:v>
                </c:pt>
                <c:pt idx="136">
                  <c:v>10132</c:v>
                </c:pt>
                <c:pt idx="137">
                  <c:v>11657</c:v>
                </c:pt>
                <c:pt idx="138">
                  <c:v>10423</c:v>
                </c:pt>
                <c:pt idx="139">
                  <c:v>7608</c:v>
                </c:pt>
                <c:pt idx="140">
                  <c:v>10933</c:v>
                </c:pt>
                <c:pt idx="141">
                  <c:v>15436</c:v>
                </c:pt>
                <c:pt idx="142">
                  <c:v>9482</c:v>
                </c:pt>
                <c:pt idx="143">
                  <c:v>13013</c:v>
                </c:pt>
                <c:pt idx="144">
                  <c:v>10828</c:v>
                </c:pt>
                <c:pt idx="145">
                  <c:v>11123</c:v>
                </c:pt>
                <c:pt idx="146">
                  <c:v>8746</c:v>
                </c:pt>
                <c:pt idx="147">
                  <c:v>8355</c:v>
                </c:pt>
                <c:pt idx="148">
                  <c:v>12087</c:v>
                </c:pt>
                <c:pt idx="149">
                  <c:v>10504</c:v>
                </c:pt>
                <c:pt idx="150">
                  <c:v>24972</c:v>
                </c:pt>
                <c:pt idx="151">
                  <c:v>11909</c:v>
                </c:pt>
                <c:pt idx="152">
                  <c:v>11569</c:v>
                </c:pt>
                <c:pt idx="153">
                  <c:v>16584</c:v>
                </c:pt>
                <c:pt idx="154">
                  <c:v>8768</c:v>
                </c:pt>
                <c:pt idx="155">
                  <c:v>13359</c:v>
                </c:pt>
                <c:pt idx="156">
                  <c:v>12901</c:v>
                </c:pt>
                <c:pt idx="157">
                  <c:v>10240</c:v>
                </c:pt>
                <c:pt idx="158">
                  <c:v>6089</c:v>
                </c:pt>
                <c:pt idx="159">
                  <c:v>6676</c:v>
                </c:pt>
                <c:pt idx="160">
                  <c:v>7196</c:v>
                </c:pt>
                <c:pt idx="161">
                  <c:v>10382</c:v>
                </c:pt>
                <c:pt idx="162">
                  <c:v>10807</c:v>
                </c:pt>
                <c:pt idx="163">
                  <c:v>13027</c:v>
                </c:pt>
                <c:pt idx="164">
                  <c:v>10626</c:v>
                </c:pt>
                <c:pt idx="165">
                  <c:v>8751</c:v>
                </c:pt>
                <c:pt idx="166">
                  <c:v>9070</c:v>
                </c:pt>
                <c:pt idx="167">
                  <c:v>9668</c:v>
                </c:pt>
                <c:pt idx="168">
                  <c:v>9973</c:v>
                </c:pt>
                <c:pt idx="169">
                  <c:v>10372</c:v>
                </c:pt>
                <c:pt idx="170">
                  <c:v>13149</c:v>
                </c:pt>
                <c:pt idx="171">
                  <c:v>9009</c:v>
                </c:pt>
                <c:pt idx="172">
                  <c:v>11881</c:v>
                </c:pt>
                <c:pt idx="173">
                  <c:v>9820</c:v>
                </c:pt>
                <c:pt idx="174">
                  <c:v>8660</c:v>
                </c:pt>
                <c:pt idx="175">
                  <c:v>9668</c:v>
                </c:pt>
                <c:pt idx="176">
                  <c:v>10451</c:v>
                </c:pt>
                <c:pt idx="177">
                  <c:v>11307</c:v>
                </c:pt>
                <c:pt idx="178">
                  <c:v>13811</c:v>
                </c:pt>
                <c:pt idx="179">
                  <c:v>10961</c:v>
                </c:pt>
              </c:numCache>
            </c:numRef>
          </c:yVal>
          <c:smooth val="0"/>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FCBC-416F-A6FC-52EC68D64332}"/>
            </c:ext>
          </c:extLst>
        </c:ser>
        <c:ser>
          <c:idx val="1"/>
          <c:order val="1"/>
          <c:tx>
            <c:strRef>
              <c:f>Sheet1!$F$1</c:f>
              <c:strCache>
                <c:ptCount val="1"/>
                <c:pt idx="0">
                  <c:v>Fréquentation du métro</c:v>
                </c:pt>
              </c:strCache>
            </c:strRef>
          </c:tx>
          <c:spPr>
            <a:ln w="28575" cap="rnd">
              <a:noFill/>
              <a:round/>
            </a:ln>
            <a:effectLst/>
          </c:spPr>
          <c:marker>
            <c:symbol val="circle"/>
            <c:size val="5"/>
            <c:spPr>
              <a:solidFill>
                <a:schemeClr val="accent2"/>
              </a:solidFill>
              <a:ln w="9525">
                <a:solidFill>
                  <a:schemeClr val="accent2"/>
                </a:solidFill>
              </a:ln>
              <a:effectLst/>
            </c:spPr>
          </c:marker>
          <c:xVal>
            <c:numRef>
              <c:f>Sheet1!$D$2:$D$181</c:f>
              <c:numCache>
                <c:formatCode>General</c:formatCode>
                <c:ptCount val="180"/>
                <c:pt idx="0">
                  <c:v>11375</c:v>
                </c:pt>
                <c:pt idx="1">
                  <c:v>13285</c:v>
                </c:pt>
                <c:pt idx="2">
                  <c:v>12858</c:v>
                </c:pt>
                <c:pt idx="3">
                  <c:v>15964</c:v>
                </c:pt>
                <c:pt idx="4">
                  <c:v>14553</c:v>
                </c:pt>
                <c:pt idx="5">
                  <c:v>16428</c:v>
                </c:pt>
                <c:pt idx="6">
                  <c:v>11162</c:v>
                </c:pt>
                <c:pt idx="7">
                  <c:v>10397</c:v>
                </c:pt>
                <c:pt idx="8">
                  <c:v>13306</c:v>
                </c:pt>
                <c:pt idx="9">
                  <c:v>11970</c:v>
                </c:pt>
                <c:pt idx="10">
                  <c:v>7053</c:v>
                </c:pt>
                <c:pt idx="11">
                  <c:v>8356</c:v>
                </c:pt>
                <c:pt idx="12">
                  <c:v>15428</c:v>
                </c:pt>
                <c:pt idx="13">
                  <c:v>8755</c:v>
                </c:pt>
                <c:pt idx="14">
                  <c:v>10742</c:v>
                </c:pt>
                <c:pt idx="15">
                  <c:v>15770</c:v>
                </c:pt>
                <c:pt idx="16">
                  <c:v>13232</c:v>
                </c:pt>
                <c:pt idx="17">
                  <c:v>15307</c:v>
                </c:pt>
                <c:pt idx="18">
                  <c:v>15116</c:v>
                </c:pt>
                <c:pt idx="19">
                  <c:v>12714</c:v>
                </c:pt>
                <c:pt idx="20">
                  <c:v>11000</c:v>
                </c:pt>
                <c:pt idx="21">
                  <c:v>11284</c:v>
                </c:pt>
                <c:pt idx="22">
                  <c:v>17166</c:v>
                </c:pt>
                <c:pt idx="23">
                  <c:v>17107</c:v>
                </c:pt>
                <c:pt idx="24">
                  <c:v>12244</c:v>
                </c:pt>
                <c:pt idx="25">
                  <c:v>13124</c:v>
                </c:pt>
                <c:pt idx="26">
                  <c:v>16030</c:v>
                </c:pt>
                <c:pt idx="27">
                  <c:v>11218</c:v>
                </c:pt>
                <c:pt idx="28">
                  <c:v>11221</c:v>
                </c:pt>
                <c:pt idx="29">
                  <c:v>11352</c:v>
                </c:pt>
                <c:pt idx="30">
                  <c:v>16141</c:v>
                </c:pt>
                <c:pt idx="31">
                  <c:v>17271</c:v>
                </c:pt>
                <c:pt idx="32">
                  <c:v>16908</c:v>
                </c:pt>
                <c:pt idx="33">
                  <c:v>32604</c:v>
                </c:pt>
                <c:pt idx="34">
                  <c:v>10058</c:v>
                </c:pt>
                <c:pt idx="35">
                  <c:v>11561</c:v>
                </c:pt>
                <c:pt idx="36">
                  <c:v>13454</c:v>
                </c:pt>
                <c:pt idx="37">
                  <c:v>14526</c:v>
                </c:pt>
                <c:pt idx="38">
                  <c:v>14029</c:v>
                </c:pt>
                <c:pt idx="39">
                  <c:v>15163</c:v>
                </c:pt>
                <c:pt idx="40">
                  <c:v>19629</c:v>
                </c:pt>
                <c:pt idx="41">
                  <c:v>15770</c:v>
                </c:pt>
                <c:pt idx="42">
                  <c:v>8186</c:v>
                </c:pt>
                <c:pt idx="43">
                  <c:v>11774</c:v>
                </c:pt>
                <c:pt idx="44">
                  <c:v>14056</c:v>
                </c:pt>
                <c:pt idx="45">
                  <c:v>17177</c:v>
                </c:pt>
                <c:pt idx="46">
                  <c:v>15128</c:v>
                </c:pt>
                <c:pt idx="47">
                  <c:v>12844</c:v>
                </c:pt>
                <c:pt idx="48">
                  <c:v>9498</c:v>
                </c:pt>
                <c:pt idx="49">
                  <c:v>11451</c:v>
                </c:pt>
                <c:pt idx="50">
                  <c:v>13539</c:v>
                </c:pt>
                <c:pt idx="51">
                  <c:v>15432</c:v>
                </c:pt>
                <c:pt idx="52">
                  <c:v>15091</c:v>
                </c:pt>
                <c:pt idx="53">
                  <c:v>13696</c:v>
                </c:pt>
                <c:pt idx="54">
                  <c:v>19287</c:v>
                </c:pt>
                <c:pt idx="55">
                  <c:v>11386</c:v>
                </c:pt>
                <c:pt idx="56">
                  <c:v>7664</c:v>
                </c:pt>
                <c:pt idx="57">
                  <c:v>15372</c:v>
                </c:pt>
                <c:pt idx="58">
                  <c:v>13676</c:v>
                </c:pt>
                <c:pt idx="59">
                  <c:v>16704</c:v>
                </c:pt>
                <c:pt idx="60">
                  <c:v>13414</c:v>
                </c:pt>
                <c:pt idx="61">
                  <c:v>14770</c:v>
                </c:pt>
                <c:pt idx="62">
                  <c:v>11206</c:v>
                </c:pt>
                <c:pt idx="63">
                  <c:v>11711</c:v>
                </c:pt>
                <c:pt idx="64">
                  <c:v>12599</c:v>
                </c:pt>
                <c:pt idx="65">
                  <c:v>14330</c:v>
                </c:pt>
                <c:pt idx="66">
                  <c:v>14050</c:v>
                </c:pt>
                <c:pt idx="67">
                  <c:v>13693</c:v>
                </c:pt>
                <c:pt idx="68">
                  <c:v>18530</c:v>
                </c:pt>
                <c:pt idx="69">
                  <c:v>11066</c:v>
                </c:pt>
                <c:pt idx="70">
                  <c:v>8734</c:v>
                </c:pt>
                <c:pt idx="71">
                  <c:v>16835</c:v>
                </c:pt>
                <c:pt idx="72">
                  <c:v>19244</c:v>
                </c:pt>
                <c:pt idx="73">
                  <c:v>17064</c:v>
                </c:pt>
                <c:pt idx="74">
                  <c:v>11961</c:v>
                </c:pt>
                <c:pt idx="75">
                  <c:v>14031</c:v>
                </c:pt>
                <c:pt idx="76">
                  <c:v>12273</c:v>
                </c:pt>
                <c:pt idx="77">
                  <c:v>9508</c:v>
                </c:pt>
                <c:pt idx="78">
                  <c:v>15887</c:v>
                </c:pt>
                <c:pt idx="79">
                  <c:v>16549</c:v>
                </c:pt>
                <c:pt idx="80">
                  <c:v>13146</c:v>
                </c:pt>
                <c:pt idx="81">
                  <c:v>14880</c:v>
                </c:pt>
                <c:pt idx="82">
                  <c:v>8517</c:v>
                </c:pt>
                <c:pt idx="83">
                  <c:v>9065</c:v>
                </c:pt>
                <c:pt idx="84">
                  <c:v>10145</c:v>
                </c:pt>
                <c:pt idx="85">
                  <c:v>6252</c:v>
                </c:pt>
                <c:pt idx="86">
                  <c:v>18264</c:v>
                </c:pt>
                <c:pt idx="87">
                  <c:v>12139</c:v>
                </c:pt>
                <c:pt idx="88">
                  <c:v>14119</c:v>
                </c:pt>
                <c:pt idx="89">
                  <c:v>15261</c:v>
                </c:pt>
                <c:pt idx="90">
                  <c:v>12517</c:v>
                </c:pt>
                <c:pt idx="91">
                  <c:v>8489</c:v>
                </c:pt>
                <c:pt idx="92">
                  <c:v>17326</c:v>
                </c:pt>
                <c:pt idx="93">
                  <c:v>15020</c:v>
                </c:pt>
                <c:pt idx="94">
                  <c:v>13036</c:v>
                </c:pt>
                <c:pt idx="95">
                  <c:v>15924</c:v>
                </c:pt>
                <c:pt idx="96">
                  <c:v>15398</c:v>
                </c:pt>
                <c:pt idx="97">
                  <c:v>9659</c:v>
                </c:pt>
                <c:pt idx="98">
                  <c:v>10597</c:v>
                </c:pt>
                <c:pt idx="99">
                  <c:v>14229</c:v>
                </c:pt>
                <c:pt idx="100">
                  <c:v>15227</c:v>
                </c:pt>
                <c:pt idx="101">
                  <c:v>16324</c:v>
                </c:pt>
                <c:pt idx="102">
                  <c:v>18172</c:v>
                </c:pt>
                <c:pt idx="103">
                  <c:v>12524</c:v>
                </c:pt>
                <c:pt idx="104">
                  <c:v>13486</c:v>
                </c:pt>
                <c:pt idx="105">
                  <c:v>7766</c:v>
                </c:pt>
                <c:pt idx="106">
                  <c:v>14696</c:v>
                </c:pt>
                <c:pt idx="107">
                  <c:v>16176</c:v>
                </c:pt>
                <c:pt idx="108">
                  <c:v>15561</c:v>
                </c:pt>
                <c:pt idx="109">
                  <c:v>13754</c:v>
                </c:pt>
                <c:pt idx="110">
                  <c:v>14583</c:v>
                </c:pt>
                <c:pt idx="111">
                  <c:v>9809</c:v>
                </c:pt>
                <c:pt idx="112">
                  <c:v>9674</c:v>
                </c:pt>
                <c:pt idx="113">
                  <c:v>16699</c:v>
                </c:pt>
                <c:pt idx="114">
                  <c:v>15714</c:v>
                </c:pt>
                <c:pt idx="115">
                  <c:v>13614</c:v>
                </c:pt>
                <c:pt idx="116">
                  <c:v>16799</c:v>
                </c:pt>
                <c:pt idx="117">
                  <c:v>15614</c:v>
                </c:pt>
                <c:pt idx="118">
                  <c:v>11637</c:v>
                </c:pt>
                <c:pt idx="119">
                  <c:v>11381</c:v>
                </c:pt>
                <c:pt idx="120">
                  <c:v>13342</c:v>
                </c:pt>
                <c:pt idx="121">
                  <c:v>13879</c:v>
                </c:pt>
                <c:pt idx="122">
                  <c:v>16494</c:v>
                </c:pt>
                <c:pt idx="123">
                  <c:v>16220</c:v>
                </c:pt>
                <c:pt idx="124">
                  <c:v>14958</c:v>
                </c:pt>
                <c:pt idx="125">
                  <c:v>7617</c:v>
                </c:pt>
                <c:pt idx="126">
                  <c:v>12288</c:v>
                </c:pt>
                <c:pt idx="127">
                  <c:v>6908</c:v>
                </c:pt>
                <c:pt idx="128">
                  <c:v>16094</c:v>
                </c:pt>
                <c:pt idx="129">
                  <c:v>14595</c:v>
                </c:pt>
                <c:pt idx="130">
                  <c:v>14564</c:v>
                </c:pt>
                <c:pt idx="131">
                  <c:v>17197</c:v>
                </c:pt>
                <c:pt idx="132">
                  <c:v>11655</c:v>
                </c:pt>
                <c:pt idx="133">
                  <c:v>11638</c:v>
                </c:pt>
                <c:pt idx="134">
                  <c:v>35220</c:v>
                </c:pt>
                <c:pt idx="135">
                  <c:v>7521</c:v>
                </c:pt>
                <c:pt idx="136">
                  <c:v>16363</c:v>
                </c:pt>
                <c:pt idx="137">
                  <c:v>14379</c:v>
                </c:pt>
                <c:pt idx="138">
                  <c:v>15648</c:v>
                </c:pt>
                <c:pt idx="139">
                  <c:v>10317</c:v>
                </c:pt>
                <c:pt idx="140">
                  <c:v>10635</c:v>
                </c:pt>
                <c:pt idx="141">
                  <c:v>16190</c:v>
                </c:pt>
                <c:pt idx="142">
                  <c:v>13363</c:v>
                </c:pt>
                <c:pt idx="143">
                  <c:v>19184</c:v>
                </c:pt>
                <c:pt idx="144">
                  <c:v>12987</c:v>
                </c:pt>
                <c:pt idx="145">
                  <c:v>12571</c:v>
                </c:pt>
                <c:pt idx="146">
                  <c:v>12121</c:v>
                </c:pt>
                <c:pt idx="147">
                  <c:v>11608</c:v>
                </c:pt>
                <c:pt idx="148">
                  <c:v>16248</c:v>
                </c:pt>
                <c:pt idx="149">
                  <c:v>16256</c:v>
                </c:pt>
                <c:pt idx="150">
                  <c:v>29950</c:v>
                </c:pt>
                <c:pt idx="151">
                  <c:v>13205</c:v>
                </c:pt>
                <c:pt idx="152">
                  <c:v>15151</c:v>
                </c:pt>
                <c:pt idx="153">
                  <c:v>19102</c:v>
                </c:pt>
                <c:pt idx="154">
                  <c:v>11865</c:v>
                </c:pt>
                <c:pt idx="155">
                  <c:v>14705</c:v>
                </c:pt>
                <c:pt idx="156">
                  <c:v>13349</c:v>
                </c:pt>
                <c:pt idx="157">
                  <c:v>14357</c:v>
                </c:pt>
                <c:pt idx="158">
                  <c:v>7912</c:v>
                </c:pt>
                <c:pt idx="159">
                  <c:v>6936</c:v>
                </c:pt>
                <c:pt idx="160">
                  <c:v>9348</c:v>
                </c:pt>
                <c:pt idx="161">
                  <c:v>10840</c:v>
                </c:pt>
                <c:pt idx="162">
                  <c:v>15489</c:v>
                </c:pt>
                <c:pt idx="163">
                  <c:v>13986</c:v>
                </c:pt>
                <c:pt idx="164">
                  <c:v>14057</c:v>
                </c:pt>
                <c:pt idx="165">
                  <c:v>15464</c:v>
                </c:pt>
                <c:pt idx="166">
                  <c:v>12103</c:v>
                </c:pt>
                <c:pt idx="167">
                  <c:v>8529</c:v>
                </c:pt>
                <c:pt idx="168">
                  <c:v>9494</c:v>
                </c:pt>
                <c:pt idx="169">
                  <c:v>14573</c:v>
                </c:pt>
                <c:pt idx="170">
                  <c:v>15621</c:v>
                </c:pt>
                <c:pt idx="171">
                  <c:v>17950</c:v>
                </c:pt>
                <c:pt idx="172">
                  <c:v>16715</c:v>
                </c:pt>
                <c:pt idx="173">
                  <c:v>14680</c:v>
                </c:pt>
                <c:pt idx="174">
                  <c:v>10472</c:v>
                </c:pt>
                <c:pt idx="175">
                  <c:v>9095</c:v>
                </c:pt>
                <c:pt idx="176">
                  <c:v>14962</c:v>
                </c:pt>
                <c:pt idx="177">
                  <c:v>14422</c:v>
                </c:pt>
                <c:pt idx="178">
                  <c:v>15645</c:v>
                </c:pt>
                <c:pt idx="179">
                  <c:v>13345</c:v>
                </c:pt>
              </c:numCache>
            </c:numRef>
          </c:xVal>
          <c:yVal>
            <c:numRef>
              <c:f>Sheet1!$F$2:$F$181</c:f>
              <c:numCache>
                <c:formatCode>General</c:formatCode>
                <c:ptCount val="180"/>
                <c:pt idx="0">
                  <c:v>5551</c:v>
                </c:pt>
                <c:pt idx="1">
                  <c:v>6305</c:v>
                </c:pt>
                <c:pt idx="2">
                  <c:v>8794</c:v>
                </c:pt>
                <c:pt idx="3">
                  <c:v>10162</c:v>
                </c:pt>
                <c:pt idx="4">
                  <c:v>4292</c:v>
                </c:pt>
                <c:pt idx="5">
                  <c:v>6804</c:v>
                </c:pt>
                <c:pt idx="6">
                  <c:v>5319</c:v>
                </c:pt>
                <c:pt idx="7">
                  <c:v>4617</c:v>
                </c:pt>
                <c:pt idx="8">
                  <c:v>8556</c:v>
                </c:pt>
                <c:pt idx="9">
                  <c:v>7094</c:v>
                </c:pt>
                <c:pt idx="10">
                  <c:v>3251</c:v>
                </c:pt>
                <c:pt idx="11">
                  <c:v>3106</c:v>
                </c:pt>
                <c:pt idx="12">
                  <c:v>9751</c:v>
                </c:pt>
                <c:pt idx="13">
                  <c:v>5028</c:v>
                </c:pt>
                <c:pt idx="14">
                  <c:v>5103</c:v>
                </c:pt>
                <c:pt idx="15">
                  <c:v>7382</c:v>
                </c:pt>
                <c:pt idx="16">
                  <c:v>7268</c:v>
                </c:pt>
                <c:pt idx="17">
                  <c:v>7351</c:v>
                </c:pt>
                <c:pt idx="18">
                  <c:v>8591</c:v>
                </c:pt>
                <c:pt idx="19">
                  <c:v>7368</c:v>
                </c:pt>
                <c:pt idx="20">
                  <c:v>5060</c:v>
                </c:pt>
                <c:pt idx="21">
                  <c:v>6667</c:v>
                </c:pt>
                <c:pt idx="22">
                  <c:v>9306</c:v>
                </c:pt>
                <c:pt idx="23">
                  <c:v>7510</c:v>
                </c:pt>
                <c:pt idx="24">
                  <c:v>9801</c:v>
                </c:pt>
                <c:pt idx="25">
                  <c:v>7387</c:v>
                </c:pt>
                <c:pt idx="26">
                  <c:v>4942</c:v>
                </c:pt>
                <c:pt idx="27">
                  <c:v>3892</c:v>
                </c:pt>
                <c:pt idx="28">
                  <c:v>3115</c:v>
                </c:pt>
                <c:pt idx="29">
                  <c:v>2988</c:v>
                </c:pt>
                <c:pt idx="30">
                  <c:v>8027</c:v>
                </c:pt>
                <c:pt idx="31">
                  <c:v>10514</c:v>
                </c:pt>
                <c:pt idx="32">
                  <c:v>8490</c:v>
                </c:pt>
                <c:pt idx="33">
                  <c:v>15342</c:v>
                </c:pt>
                <c:pt idx="34">
                  <c:v>5546</c:v>
                </c:pt>
                <c:pt idx="35">
                  <c:v>2809</c:v>
                </c:pt>
                <c:pt idx="36">
                  <c:v>8353</c:v>
                </c:pt>
                <c:pt idx="37">
                  <c:v>9156</c:v>
                </c:pt>
                <c:pt idx="38">
                  <c:v>5782</c:v>
                </c:pt>
                <c:pt idx="39">
                  <c:v>9715</c:v>
                </c:pt>
                <c:pt idx="40">
                  <c:v>8507</c:v>
                </c:pt>
                <c:pt idx="41">
                  <c:v>8852</c:v>
                </c:pt>
                <c:pt idx="42">
                  <c:v>3579</c:v>
                </c:pt>
                <c:pt idx="43">
                  <c:v>11406</c:v>
                </c:pt>
                <c:pt idx="44">
                  <c:v>8272</c:v>
                </c:pt>
                <c:pt idx="45">
                  <c:v>8372</c:v>
                </c:pt>
                <c:pt idx="46">
                  <c:v>7310</c:v>
                </c:pt>
                <c:pt idx="47">
                  <c:v>6725</c:v>
                </c:pt>
                <c:pt idx="48">
                  <c:v>5547</c:v>
                </c:pt>
                <c:pt idx="49">
                  <c:v>4029</c:v>
                </c:pt>
                <c:pt idx="50">
                  <c:v>8107</c:v>
                </c:pt>
                <c:pt idx="51">
                  <c:v>7283</c:v>
                </c:pt>
                <c:pt idx="52">
                  <c:v>8718</c:v>
                </c:pt>
                <c:pt idx="53">
                  <c:v>8500</c:v>
                </c:pt>
                <c:pt idx="54">
                  <c:v>9556</c:v>
                </c:pt>
                <c:pt idx="55">
                  <c:v>4340</c:v>
                </c:pt>
                <c:pt idx="56">
                  <c:v>4557</c:v>
                </c:pt>
                <c:pt idx="57">
                  <c:v>6531</c:v>
                </c:pt>
                <c:pt idx="58">
                  <c:v>7333</c:v>
                </c:pt>
                <c:pt idx="59">
                  <c:v>8565</c:v>
                </c:pt>
                <c:pt idx="60">
                  <c:v>9135</c:v>
                </c:pt>
                <c:pt idx="61">
                  <c:v>6616</c:v>
                </c:pt>
                <c:pt idx="62">
                  <c:v>5582</c:v>
                </c:pt>
                <c:pt idx="63">
                  <c:v>6019</c:v>
                </c:pt>
                <c:pt idx="64">
                  <c:v>8620</c:v>
                </c:pt>
                <c:pt idx="65">
                  <c:v>10815</c:v>
                </c:pt>
                <c:pt idx="66">
                  <c:v>6839</c:v>
                </c:pt>
                <c:pt idx="67">
                  <c:v>6133</c:v>
                </c:pt>
                <c:pt idx="68">
                  <c:v>5331</c:v>
                </c:pt>
                <c:pt idx="69">
                  <c:v>6146</c:v>
                </c:pt>
                <c:pt idx="70">
                  <c:v>5388</c:v>
                </c:pt>
                <c:pt idx="71">
                  <c:v>7916</c:v>
                </c:pt>
                <c:pt idx="72">
                  <c:v>8419</c:v>
                </c:pt>
                <c:pt idx="73">
                  <c:v>6311</c:v>
                </c:pt>
                <c:pt idx="74">
                  <c:v>11668</c:v>
                </c:pt>
                <c:pt idx="75">
                  <c:v>8193</c:v>
                </c:pt>
                <c:pt idx="76">
                  <c:v>4898</c:v>
                </c:pt>
                <c:pt idx="77">
                  <c:v>5452</c:v>
                </c:pt>
                <c:pt idx="78">
                  <c:v>8721</c:v>
                </c:pt>
                <c:pt idx="79">
                  <c:v>8335</c:v>
                </c:pt>
                <c:pt idx="80">
                  <c:v>6814</c:v>
                </c:pt>
                <c:pt idx="81">
                  <c:v>8707</c:v>
                </c:pt>
                <c:pt idx="82">
                  <c:v>10823</c:v>
                </c:pt>
                <c:pt idx="83">
                  <c:v>6010</c:v>
                </c:pt>
                <c:pt idx="84">
                  <c:v>6233</c:v>
                </c:pt>
                <c:pt idx="85">
                  <c:v>2893</c:v>
                </c:pt>
                <c:pt idx="86">
                  <c:v>6515</c:v>
                </c:pt>
                <c:pt idx="87">
                  <c:v>7811</c:v>
                </c:pt>
                <c:pt idx="88">
                  <c:v>8083</c:v>
                </c:pt>
                <c:pt idx="89">
                  <c:v>9641</c:v>
                </c:pt>
                <c:pt idx="90">
                  <c:v>3276</c:v>
                </c:pt>
                <c:pt idx="91">
                  <c:v>6176</c:v>
                </c:pt>
                <c:pt idx="92">
                  <c:v>7762</c:v>
                </c:pt>
                <c:pt idx="93">
                  <c:v>7359</c:v>
                </c:pt>
                <c:pt idx="94">
                  <c:v>6481</c:v>
                </c:pt>
                <c:pt idx="95">
                  <c:v>5517</c:v>
                </c:pt>
                <c:pt idx="96">
                  <c:v>9234</c:v>
                </c:pt>
                <c:pt idx="97">
                  <c:v>4865</c:v>
                </c:pt>
                <c:pt idx="98">
                  <c:v>3639</c:v>
                </c:pt>
                <c:pt idx="99">
                  <c:v>6057</c:v>
                </c:pt>
                <c:pt idx="100">
                  <c:v>7496</c:v>
                </c:pt>
                <c:pt idx="101">
                  <c:v>10503</c:v>
                </c:pt>
                <c:pt idx="102">
                  <c:v>7610</c:v>
                </c:pt>
                <c:pt idx="103">
                  <c:v>5745</c:v>
                </c:pt>
                <c:pt idx="104">
                  <c:v>4578</c:v>
                </c:pt>
                <c:pt idx="105">
                  <c:v>4554</c:v>
                </c:pt>
                <c:pt idx="106">
                  <c:v>3954</c:v>
                </c:pt>
                <c:pt idx="107">
                  <c:v>7918</c:v>
                </c:pt>
                <c:pt idx="108">
                  <c:v>7653</c:v>
                </c:pt>
                <c:pt idx="109">
                  <c:v>9044</c:v>
                </c:pt>
                <c:pt idx="110">
                  <c:v>10773</c:v>
                </c:pt>
                <c:pt idx="111">
                  <c:v>5813</c:v>
                </c:pt>
                <c:pt idx="112">
                  <c:v>4557</c:v>
                </c:pt>
                <c:pt idx="113">
                  <c:v>6340</c:v>
                </c:pt>
                <c:pt idx="114">
                  <c:v>11860</c:v>
                </c:pt>
                <c:pt idx="115">
                  <c:v>8088</c:v>
                </c:pt>
                <c:pt idx="116">
                  <c:v>8020</c:v>
                </c:pt>
                <c:pt idx="117">
                  <c:v>7963</c:v>
                </c:pt>
                <c:pt idx="118">
                  <c:v>4978</c:v>
                </c:pt>
                <c:pt idx="119">
                  <c:v>4669</c:v>
                </c:pt>
                <c:pt idx="120">
                  <c:v>7139</c:v>
                </c:pt>
                <c:pt idx="121">
                  <c:v>7179</c:v>
                </c:pt>
                <c:pt idx="122">
                  <c:v>7950</c:v>
                </c:pt>
                <c:pt idx="123">
                  <c:v>7184</c:v>
                </c:pt>
                <c:pt idx="124">
                  <c:v>6930</c:v>
                </c:pt>
                <c:pt idx="125">
                  <c:v>3263</c:v>
                </c:pt>
                <c:pt idx="126">
                  <c:v>4570</c:v>
                </c:pt>
                <c:pt idx="127">
                  <c:v>4102</c:v>
                </c:pt>
                <c:pt idx="128">
                  <c:v>4023</c:v>
                </c:pt>
                <c:pt idx="129">
                  <c:v>9637</c:v>
                </c:pt>
                <c:pt idx="130">
                  <c:v>9869</c:v>
                </c:pt>
                <c:pt idx="131">
                  <c:v>4889</c:v>
                </c:pt>
                <c:pt idx="132">
                  <c:v>4491</c:v>
                </c:pt>
                <c:pt idx="133">
                  <c:v>4465</c:v>
                </c:pt>
                <c:pt idx="134">
                  <c:v>11776</c:v>
                </c:pt>
                <c:pt idx="135">
                  <c:v>2733</c:v>
                </c:pt>
                <c:pt idx="136">
                  <c:v>6334</c:v>
                </c:pt>
                <c:pt idx="137">
                  <c:v>10628</c:v>
                </c:pt>
                <c:pt idx="138">
                  <c:v>9403</c:v>
                </c:pt>
                <c:pt idx="139">
                  <c:v>5944</c:v>
                </c:pt>
                <c:pt idx="140">
                  <c:v>5449</c:v>
                </c:pt>
                <c:pt idx="141">
                  <c:v>6306</c:v>
                </c:pt>
                <c:pt idx="142">
                  <c:v>7213</c:v>
                </c:pt>
                <c:pt idx="143">
                  <c:v>8734</c:v>
                </c:pt>
                <c:pt idx="144">
                  <c:v>6166</c:v>
                </c:pt>
                <c:pt idx="145">
                  <c:v>9069</c:v>
                </c:pt>
                <c:pt idx="146">
                  <c:v>4583</c:v>
                </c:pt>
                <c:pt idx="147">
                  <c:v>4462</c:v>
                </c:pt>
                <c:pt idx="148">
                  <c:v>9066</c:v>
                </c:pt>
                <c:pt idx="149">
                  <c:v>8666</c:v>
                </c:pt>
                <c:pt idx="150">
                  <c:v>14916</c:v>
                </c:pt>
                <c:pt idx="151">
                  <c:v>9738</c:v>
                </c:pt>
                <c:pt idx="152">
                  <c:v>6378</c:v>
                </c:pt>
                <c:pt idx="153">
                  <c:v>10706</c:v>
                </c:pt>
                <c:pt idx="154">
                  <c:v>5333</c:v>
                </c:pt>
                <c:pt idx="155">
                  <c:v>7535</c:v>
                </c:pt>
                <c:pt idx="156">
                  <c:v>8489</c:v>
                </c:pt>
                <c:pt idx="157">
                  <c:v>6123</c:v>
                </c:pt>
                <c:pt idx="158">
                  <c:v>3754</c:v>
                </c:pt>
                <c:pt idx="159">
                  <c:v>3088</c:v>
                </c:pt>
                <c:pt idx="160">
                  <c:v>4329</c:v>
                </c:pt>
                <c:pt idx="161">
                  <c:v>5743</c:v>
                </c:pt>
                <c:pt idx="162">
                  <c:v>6943</c:v>
                </c:pt>
                <c:pt idx="163">
                  <c:v>5887</c:v>
                </c:pt>
                <c:pt idx="164">
                  <c:v>5665</c:v>
                </c:pt>
                <c:pt idx="165">
                  <c:v>8909</c:v>
                </c:pt>
                <c:pt idx="166">
                  <c:v>6079</c:v>
                </c:pt>
                <c:pt idx="167">
                  <c:v>6379</c:v>
                </c:pt>
                <c:pt idx="168">
                  <c:v>2926</c:v>
                </c:pt>
                <c:pt idx="169">
                  <c:v>10544</c:v>
                </c:pt>
                <c:pt idx="170">
                  <c:v>8316</c:v>
                </c:pt>
                <c:pt idx="171">
                  <c:v>7854</c:v>
                </c:pt>
                <c:pt idx="172">
                  <c:v>7182</c:v>
                </c:pt>
                <c:pt idx="173">
                  <c:v>8598</c:v>
                </c:pt>
                <c:pt idx="174">
                  <c:v>4765</c:v>
                </c:pt>
                <c:pt idx="175">
                  <c:v>5792</c:v>
                </c:pt>
                <c:pt idx="176">
                  <c:v>8171</c:v>
                </c:pt>
                <c:pt idx="177">
                  <c:v>8225</c:v>
                </c:pt>
                <c:pt idx="178">
                  <c:v>7454</c:v>
                </c:pt>
                <c:pt idx="179">
                  <c:v>7914</c:v>
                </c:pt>
              </c:numCache>
            </c:numRef>
          </c:yVal>
          <c:smooth val="0"/>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FCBC-416F-A6FC-52EC68D64332}"/>
            </c:ext>
          </c:extLst>
        </c:ser>
        <c:dLbls>
          <c:showLegendKey val="0"/>
          <c:showVal val="0"/>
          <c:showCatName val="0"/>
          <c:showSerName val="0"/>
          <c:showPercent val="0"/>
          <c:showBubbleSize val="0"/>
        </c:dLbls>
        <c:axId val="353518767"/>
        <c:axId val="353517327"/>
      </c:scatterChart>
      <c:valAx>
        <c:axId val="35351876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53517327"/>
        <c:crosses val="autoZero"/>
        <c:crossBetween val="midCat"/>
      </c:valAx>
      <c:valAx>
        <c:axId val="3535173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53518767"/>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07837148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497C7DE0-0801-A625-D8EA-813ACCAAC938}"/>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36C68F00-008E-F771-A611-428187A28924}"/>
                </a:ext>
              </a:extLst>
            </p:cNvPr>
            <p:cNvPicPr>
              <a:picLocks noChangeAspect="1" noChangeArrowheads="1"/>
            </p:cNvPicPr>
            <p:nvPr userDrawn="1"/>
          </p:nvPicPr>
          <p:blipFill rotWithShape="1">
            <a:blip r:embed="rId13">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D4745DA8-E185-B7D5-3273-3CACC963FCBE}"/>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Texte des puces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colab.research.google.com/" TargetMode="Externa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hyperlink" Target="https://www.picpedia.org/chalkboard/a/assignment.html" TargetMode="External"/><Relationship Id="rId2" Type="http://schemas.openxmlformats.org/officeDocument/2006/relationships/image" Target="../media/image39.jp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s://www.w3schools.com/python/matplotlib_intro.asp" TargetMode="External"/><Relationship Id="rId7" Type="http://schemas.openxmlformats.org/officeDocument/2006/relationships/hyperlink" Target="https://www.piqsels.com/en/public-domain-photo-zwsqq" TargetMode="External"/><Relationship Id="rId2" Type="http://schemas.openxmlformats.org/officeDocument/2006/relationships/hyperlink" Target="https://youtu.be/_YWwU-gJI5U" TargetMode="External"/><Relationship Id="rId1" Type="http://schemas.openxmlformats.org/officeDocument/2006/relationships/slideLayout" Target="../slideLayouts/slideLayout13.xml"/><Relationship Id="rId6" Type="http://schemas.openxmlformats.org/officeDocument/2006/relationships/image" Target="../media/image40.jpg"/><Relationship Id="rId5" Type="http://schemas.openxmlformats.org/officeDocument/2006/relationships/hyperlink" Target="https://youtu.be/eHtZrIb0oWY" TargetMode="External"/><Relationship Id="rId4" Type="http://schemas.openxmlformats.org/officeDocument/2006/relationships/hyperlink" Target="https://www.geeksforgeeks.org/python/python-seaborn-tutoria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400" dirty="0">
                <a:solidFill>
                  <a:srgbClr val="0070C0"/>
                </a:solidFill>
              </a:rPr>
              <a:t>Module 2 : Collecte et gestion des données sur les transports</a:t>
            </a:r>
            <a:endParaRPr lang="pl-PL" sz="24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p14="http://schemas.microsoft.com/office/powerpoint/2010/main" xmlns:a16="http://schemas.microsoft.com/office/drawing/2014/main"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sz="2400" dirty="0">
                <a:solidFill>
                  <a:srgbClr val="0070C0"/>
                </a:solidFill>
                <a:highlight>
                  <a:srgbClr val="FFFF00"/>
                </a:highlight>
              </a:rPr>
              <a:t>Laboratoire 5 </a:t>
            </a:r>
            <a:r>
              <a:rPr lang="pl-PL" sz="2400" dirty="0">
                <a:solidFill>
                  <a:srgbClr val="0070C0"/>
                </a:solidFill>
                <a:highlight>
                  <a:srgbClr val="FFFF00"/>
                </a:highlight>
              </a:rPr>
              <a:t>: </a:t>
            </a:r>
            <a:r>
              <a:rPr lang="en-US" sz="2400" dirty="0">
                <a:solidFill>
                  <a:srgbClr val="0070C0"/>
                </a:solidFill>
                <a:highlight>
                  <a:srgbClr val="FFFF00"/>
                </a:highlight>
              </a:rPr>
              <a:t>Importance de la visualisation des données dans la recherche sur les transports</a:t>
            </a:r>
            <a:endParaRPr lang="pl-PL" sz="2400" dirty="0">
              <a:solidFill>
                <a:srgbClr val="0070C0"/>
              </a:solidFill>
              <a:highlight>
                <a:srgbClr val="FFFF00"/>
              </a:highlight>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22D78-E677-41A8-DDEF-6B84F245B83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2F962E1-C63B-F74B-9D75-81AEA068195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6</a:t>
            </a:r>
            <a:endParaRPr lang="LID4096" sz="1500" dirty="0">
              <a:solidFill>
                <a:schemeClr val="bg1"/>
              </a:solidFill>
            </a:endParaRPr>
          </a:p>
        </p:txBody>
      </p:sp>
      <p:sp>
        <p:nvSpPr>
          <p:cNvPr id="4" name="object 3">
            <a:extLst>
              <a:ext uri="{FF2B5EF4-FFF2-40B4-BE49-F238E27FC236}">
                <a16:creationId xmlns:a16="http://schemas.microsoft.com/office/drawing/2014/main" id="{BC9AC8A2-48E4-2ADF-FEDE-D49CBD1C22A8}"/>
              </a:ext>
            </a:extLst>
          </p:cNvPr>
          <p:cNvSpPr txBox="1"/>
          <p:nvPr/>
        </p:nvSpPr>
        <p:spPr>
          <a:xfrm>
            <a:off x="575695" y="1434304"/>
            <a:ext cx="7118690" cy="464192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Outil indispensable pour </a:t>
            </a:r>
            <a:r>
              <a:rPr lang="en-US" sz="1400" b="1" dirty="0">
                <a:solidFill>
                  <a:sysClr val="windowText" lastClr="000000"/>
                </a:solidFill>
                <a:latin typeface="Arial"/>
                <a:cs typeface="Arial"/>
              </a:rPr>
              <a:t>:</a:t>
            </a:r>
          </a:p>
          <a:p>
            <a:pPr marL="190500" lvl="3" indent="0" defTabSz="1175644" hangingPunct="1">
              <a:lnSpc>
                <a:spcPct val="150000"/>
              </a:lnSpc>
              <a:spcBef>
                <a:spcPts val="129"/>
              </a:spcBef>
            </a:pPr>
            <a:r>
              <a:rPr lang="en-GB" sz="1400" dirty="0">
                <a:solidFill>
                  <a:sysClr val="windowText" lastClr="000000"/>
                </a:solidFill>
                <a:latin typeface="Arial"/>
                <a:cs typeface="Arial"/>
              </a:rPr>
              <a:t>	Planification des services et ajustements d'horaires</a:t>
            </a:r>
          </a:p>
          <a:p>
            <a:pPr marL="190500" lvl="3" indent="0" defTabSz="1175644" hangingPunct="1">
              <a:lnSpc>
                <a:spcPct val="150000"/>
              </a:lnSpc>
              <a:spcBef>
                <a:spcPts val="129"/>
              </a:spcBef>
            </a:pPr>
            <a:r>
              <a:rPr lang="en-GB" sz="1400" dirty="0">
                <a:solidFill>
                  <a:sysClr val="windowText" lastClr="000000"/>
                </a:solidFill>
                <a:latin typeface="Arial"/>
                <a:cs typeface="Arial"/>
              </a:rPr>
              <a:t>	Prévision de la demande</a:t>
            </a:r>
          </a:p>
          <a:p>
            <a:pPr marL="190500" lvl="3" indent="0" defTabSz="1175644" hangingPunct="1">
              <a:lnSpc>
                <a:spcPct val="150000"/>
              </a:lnSpc>
              <a:spcBef>
                <a:spcPts val="129"/>
              </a:spcBef>
            </a:pPr>
            <a:r>
              <a:rPr lang="en-GB" sz="1400" dirty="0">
                <a:solidFill>
                  <a:sysClr val="windowText" lastClr="000000"/>
                </a:solidFill>
                <a:latin typeface="Arial"/>
                <a:cs typeface="Arial"/>
              </a:rPr>
              <a:t>	Identification des goulots d'étranglement ou des services sous-utilisés</a:t>
            </a:r>
          </a:p>
          <a:p>
            <a:pPr marL="190500" lvl="3" indent="0" defTabSz="1175644" hangingPunct="1">
              <a:lnSpc>
                <a:spcPct val="150000"/>
              </a:lnSpc>
              <a:spcBef>
                <a:spcPts val="129"/>
              </a:spcBef>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Permet de justifier les investissements et les changements de politique sur la base de données.</a:t>
            </a: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Favorise une communication transparente avec le public et les parties prenantes.</a:t>
            </a: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Rend les analyses techniques complexes accessibles aux non-spécialistes.</a:t>
            </a: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Contribue à garantir l'efficacité, la sécurité et l'orientation vers l'utilisateur des systèmes de transport.</a:t>
            </a:r>
            <a:endParaRPr lang="en-US" sz="1400" dirty="0">
              <a:solidFill>
                <a:sysClr val="windowText" lastClr="000000"/>
              </a:solidFill>
              <a:latin typeface="Arial"/>
              <a:cs typeface="Arial"/>
            </a:endParaRPr>
          </a:p>
        </p:txBody>
      </p:sp>
      <p:pic>
        <p:nvPicPr>
          <p:cNvPr id="1028" name="Picture 4">
            <a:extLst>
              <a:ext uri="{FF2B5EF4-FFF2-40B4-BE49-F238E27FC236}">
                <a16:creationId xmlns:a16="http://schemas.microsoft.com/office/drawing/2014/main" id="{706D8F29-75B4-FB05-B66C-1172CADDC1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837"/>
          <a:stretch>
            <a:fillRect/>
          </a:stretch>
        </p:blipFill>
        <p:spPr bwMode="auto">
          <a:xfrm>
            <a:off x="7323620" y="2016353"/>
            <a:ext cx="4564828" cy="3684588"/>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3">
            <a:extLst>
              <a:ext uri="{FF2B5EF4-FFF2-40B4-BE49-F238E27FC236}">
                <a16:creationId xmlns:a16="http://schemas.microsoft.com/office/drawing/2014/main" id="{A2A623C8-F07D-7669-B177-F35C15DAEE7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1.3 </a:t>
            </a:r>
            <a:r>
              <a:rPr lang="en-GB" b="1" dirty="0">
                <a:solidFill>
                  <a:schemeClr val="tx1"/>
                </a:solidFill>
              </a:rPr>
              <a:t>Rôle dans la planification et la prise de décision en matière de transport</a:t>
            </a:r>
            <a:endParaRPr lang="en-GB" b="1" dirty="0">
              <a:solidFill>
                <a:schemeClr val="tx1"/>
              </a:solidFill>
              <a:latin typeface="Arial"/>
              <a:cs typeface="Arial"/>
            </a:endParaRPr>
          </a:p>
        </p:txBody>
      </p:sp>
      <p:sp>
        <p:nvSpPr>
          <p:cNvPr id="11" name="Title 10">
            <a:extLst>
              <a:ext uri="{FF2B5EF4-FFF2-40B4-BE49-F238E27FC236}">
                <a16:creationId xmlns:a16="http://schemas.microsoft.com/office/drawing/2014/main" id="{595D4697-D52D-3777-821E-829C3E1A6DA7}"/>
              </a:ext>
            </a:extLst>
          </p:cNvPr>
          <p:cNvSpPr>
            <a:spLocks noGrp="1"/>
          </p:cNvSpPr>
          <p:nvPr>
            <p:ph type="title"/>
          </p:nvPr>
        </p:nvSpPr>
        <p:spPr/>
        <p:txBody>
          <a:bodyPr/>
          <a:lstStyle/>
          <a:p>
            <a:endParaRPr lang="en-AT"/>
          </a:p>
        </p:txBody>
      </p:sp>
      <p:sp>
        <p:nvSpPr>
          <p:cNvPr id="12" name="object 2">
            <a:extLst>
              <a:ext uri="{FF2B5EF4-FFF2-40B4-BE49-F238E27FC236}">
                <a16:creationId xmlns:a16="http://schemas.microsoft.com/office/drawing/2014/main" id="{C38F32E2-C54A-8403-BCB4-E9A0F8CB178C}"/>
              </a:ext>
            </a:extLst>
          </p:cNvPr>
          <p:cNvSpPr txBox="1">
            <a:spLocks/>
          </p:cNvSpPr>
          <p:nvPr/>
        </p:nvSpPr>
        <p:spPr>
          <a:xfrm>
            <a:off x="726281" y="412869"/>
            <a:ext cx="1040788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1. Introduction à la visualisation des données dans la recherche sur les transports</a:t>
            </a:r>
            <a:endParaRPr lang="en-GB" sz="2400" b="1" spc="-13" dirty="0">
              <a:solidFill>
                <a:schemeClr val="bg1"/>
              </a:solidFill>
            </a:endParaRPr>
          </a:p>
        </p:txBody>
      </p:sp>
      <p:sp>
        <p:nvSpPr>
          <p:cNvPr id="2" name="object 6">
            <a:extLst>
              <a:ext uri="{FF2B5EF4-FFF2-40B4-BE49-F238E27FC236}">
                <a16:creationId xmlns:a16="http://schemas.microsoft.com/office/drawing/2014/main" id="{3852E7A3-E82A-B64B-5E7D-CA1594475BED}"/>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6" name="object 6">
            <a:extLst>
              <a:ext uri="{FF2B5EF4-FFF2-40B4-BE49-F238E27FC236}">
                <a16:creationId xmlns:a16="http://schemas.microsoft.com/office/drawing/2014/main" id="{90C608E8-362F-73DF-EC26-94BA8F71C64F}"/>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2264976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256B7-21CB-6C5C-25DC-6B1B6824037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A3BDBB2-B93F-BCC4-4EDA-086E89C4F22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7" name="Rectangle 6">
            <a:extLst>
              <a:ext uri="{FF2B5EF4-FFF2-40B4-BE49-F238E27FC236}">
                <a16:creationId xmlns:a16="http://schemas.microsoft.com/office/drawing/2014/main" id="{52F68932-5430-0C34-7289-3BFE1DEF91D6}"/>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 :</a:t>
            </a:r>
          </a:p>
          <a:p>
            <a:pPr algn="ctr"/>
            <a:r>
              <a:rPr lang="en-GB" sz="3200" b="1" dirty="0">
                <a:solidFill>
                  <a:schemeClr val="bg1"/>
                </a:solidFill>
              </a:rPr>
              <a:t>Types de visualisations et leurs utilisations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4A39950D-A501-CD8C-1DB2-276C2CCFCA6C}"/>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3" name="object 6">
            <a:extLst>
              <a:ext uri="{FF2B5EF4-FFF2-40B4-BE49-F238E27FC236}">
                <a16:creationId xmlns:a16="http://schemas.microsoft.com/office/drawing/2014/main" id="{CEF840CF-F246-C447-E53B-D192FA7D2091}"/>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1447339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815F-ECD1-42A3-0D40-B56C0F7D8FC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48A3D60-4699-75D7-7A01-E0BAA2F354A9}"/>
              </a:ext>
            </a:extLst>
          </p:cNvPr>
          <p:cNvSpPr txBox="1">
            <a:spLocks noGrp="1"/>
          </p:cNvSpPr>
          <p:nvPr>
            <p:ph type="title"/>
          </p:nvPr>
        </p:nvSpPr>
        <p:spPr>
          <a:xfrm>
            <a:off x="726280" y="412869"/>
            <a:ext cx="592691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Types de visualisations et leurs utilisations</a:t>
            </a:r>
            <a:endParaRPr sz="2400" b="1" spc="-13" dirty="0">
              <a:solidFill>
                <a:schemeClr val="bg1"/>
              </a:solidFill>
            </a:endParaRPr>
          </a:p>
        </p:txBody>
      </p:sp>
      <p:sp>
        <p:nvSpPr>
          <p:cNvPr id="8" name="TextBox 7">
            <a:extLst>
              <a:ext uri="{FF2B5EF4-FFF2-40B4-BE49-F238E27FC236}">
                <a16:creationId xmlns:a16="http://schemas.microsoft.com/office/drawing/2014/main" id="{78CE5D7B-1E4E-9575-35FD-0E0D9170E4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7" name="object 3">
            <a:extLst>
              <a:ext uri="{FF2B5EF4-FFF2-40B4-BE49-F238E27FC236}">
                <a16:creationId xmlns:a16="http://schemas.microsoft.com/office/drawing/2014/main" id="{8BE535B9-D575-D67F-CF10-A9517BA6540F}"/>
              </a:ext>
            </a:extLst>
          </p:cNvPr>
          <p:cNvSpPr txBox="1"/>
          <p:nvPr/>
        </p:nvSpPr>
        <p:spPr>
          <a:xfrm>
            <a:off x="700513" y="1479106"/>
            <a:ext cx="3998120" cy="3648765"/>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Tendances à long terme : </a:t>
            </a:r>
            <a:r>
              <a:rPr lang="en-US" sz="1600" dirty="0">
                <a:solidFill>
                  <a:sysClr val="windowText" lastClr="000000"/>
                </a:solidFill>
                <a:latin typeface="Arial"/>
                <a:cs typeface="Arial"/>
              </a:rPr>
              <a:t>croissance du nombre d'usagers, baisses saisonnières (par exemple, pendant les vacances).</a:t>
            </a:r>
          </a:p>
          <a:p>
            <a:pPr marL="361950" lvl="3"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Comparaison des modes de transport : </a:t>
            </a:r>
            <a:r>
              <a:rPr lang="en-US" sz="1600" dirty="0">
                <a:solidFill>
                  <a:sysClr val="windowText" lastClr="000000"/>
                </a:solidFill>
                <a:latin typeface="Arial"/>
                <a:cs typeface="Arial"/>
              </a:rPr>
              <a:t>tendances des bus par rapport aux trains au fil du temps.</a:t>
            </a:r>
          </a:p>
          <a:p>
            <a:pPr marL="361950" lvl="3"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Identification des tendances de « reprise » après une perturbation (par exemple, après une pandémie).</a:t>
            </a:r>
          </a:p>
          <a:p>
            <a:pPr marL="190500" lvl="3" indent="0" defTabSz="1175644" hangingPunct="1">
              <a:lnSpc>
                <a:spcPct val="150000"/>
              </a:lnSpc>
              <a:spcBef>
                <a:spcPts val="129"/>
              </a:spcBef>
            </a:pPr>
            <a:endParaRPr lang="en-US" sz="1600" b="1" dirty="0">
              <a:solidFill>
                <a:sysClr val="windowText" lastClr="000000"/>
              </a:solidFill>
              <a:latin typeface="Arial"/>
              <a:cs typeface="Arial"/>
            </a:endParaRPr>
          </a:p>
        </p:txBody>
      </p:sp>
      <p:pic>
        <p:nvPicPr>
          <p:cNvPr id="5122" name="Picture 2">
            <a:extLst>
              <a:ext uri="{FF2B5EF4-FFF2-40B4-BE49-F238E27FC236}">
                <a16:creationId xmlns:a16="http://schemas.microsoft.com/office/drawing/2014/main" id="{C8BA4063-F351-1967-6150-919E3F5F63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6437" y="1909417"/>
            <a:ext cx="5943972" cy="327943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23E35A9-CD86-44F4-E9B6-3A749FA9B5CF}"/>
              </a:ext>
            </a:extLst>
          </p:cNvPr>
          <p:cNvSpPr txBox="1"/>
          <p:nvPr/>
        </p:nvSpPr>
        <p:spPr>
          <a:xfrm>
            <a:off x="6831819" y="5435841"/>
            <a:ext cx="3292889" cy="244682"/>
          </a:xfrm>
          <a:prstGeom prst="rect">
            <a:avLst/>
          </a:prstGeom>
          <a:noFill/>
        </p:spPr>
        <p:txBody>
          <a:bodyPr wrap="none" rtlCol="0">
            <a:spAutoFit/>
          </a:bodyPr>
          <a:lstStyle/>
          <a:p>
            <a:r>
              <a:rPr lang="en-US" sz="1100" i="1" dirty="0">
                <a:latin typeface="Arial" panose="020B0604020202020204" pitchFamily="34" charset="0"/>
                <a:cs typeface="Arial" panose="020B0604020202020204" pitchFamily="34" charset="0"/>
              </a:rPr>
              <a:t>Basé sur l'ensemble de données « Traffic Prediction Dataset » de Kaggle</a:t>
            </a:r>
          </a:p>
        </p:txBody>
      </p:sp>
      <p:sp>
        <p:nvSpPr>
          <p:cNvPr id="6" name="object 3">
            <a:extLst>
              <a:ext uri="{FF2B5EF4-FFF2-40B4-BE49-F238E27FC236}">
                <a16:creationId xmlns:a16="http://schemas.microsoft.com/office/drawing/2014/main" id="{9228301E-6DA0-090A-3FDF-3E70E838528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2.1 Graphiques linéaires – Repérer les tendances</a:t>
            </a:r>
            <a:endParaRPr lang="en-GB" b="1" dirty="0">
              <a:solidFill>
                <a:schemeClr val="tx1"/>
              </a:solidFill>
              <a:latin typeface="Arial"/>
              <a:cs typeface="Arial"/>
            </a:endParaRPr>
          </a:p>
        </p:txBody>
      </p:sp>
      <p:sp>
        <p:nvSpPr>
          <p:cNvPr id="9" name="object 6">
            <a:extLst>
              <a:ext uri="{FF2B5EF4-FFF2-40B4-BE49-F238E27FC236}">
                <a16:creationId xmlns:a16="http://schemas.microsoft.com/office/drawing/2014/main" id="{9A8B98AF-A2FB-98A4-B612-62852806D998}"/>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
        <p:nvSpPr>
          <p:cNvPr id="10" name="object 6">
            <a:extLst>
              <a:ext uri="{FF2B5EF4-FFF2-40B4-BE49-F238E27FC236}">
                <a16:creationId xmlns:a16="http://schemas.microsoft.com/office/drawing/2014/main" id="{AEA8F033-7AEB-EEEB-A69D-0AA2E37D49AE}"/>
              </a:ext>
            </a:extLst>
          </p:cNvPr>
          <p:cNvSpPr txBox="1">
            <a:spLocks/>
          </p:cNvSpPr>
          <p:nvPr/>
        </p:nvSpPr>
        <p:spPr>
          <a:xfrm>
            <a:off x="726282" y="6400013"/>
            <a:ext cx="361263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Recherche et analyse dans le domaine des transports</a:t>
            </a:r>
            <a:endParaRPr lang="en-GB" spc="-13" dirty="0">
              <a:solidFill>
                <a:prstClr val="black"/>
              </a:solidFill>
            </a:endParaRPr>
          </a:p>
        </p:txBody>
      </p:sp>
    </p:spTree>
    <p:extLst>
      <p:ext uri="{BB962C8B-B14F-4D97-AF65-F5344CB8AC3E}">
        <p14:creationId xmlns:p14="http://schemas.microsoft.com/office/powerpoint/2010/main" val="3828799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71EB1-7996-4BFB-D264-F8F57D1E12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9B9CA16-F906-2E53-1AD8-8AB26609E3A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sp>
        <p:nvSpPr>
          <p:cNvPr id="7" name="object 3">
            <a:extLst>
              <a:ext uri="{FF2B5EF4-FFF2-40B4-BE49-F238E27FC236}">
                <a16:creationId xmlns:a16="http://schemas.microsoft.com/office/drawing/2014/main" id="{2867DF8B-F20C-8FE2-5E36-0D5D68059365}"/>
              </a:ext>
            </a:extLst>
          </p:cNvPr>
          <p:cNvSpPr txBox="1"/>
          <p:nvPr/>
        </p:nvSpPr>
        <p:spPr>
          <a:xfrm>
            <a:off x="815181" y="1432169"/>
            <a:ext cx="4747419" cy="374109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histogrammes indiquent la fréquence à laquelle les valeurs se situent dans certaines fourchettes.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Identifiez les volumes de fréquentation courants et rares.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Détectez les écarts (par exemple, une faible utilisation la plupart des jours, quelques jours de forte demande).</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Conclusion pratique : </a:t>
            </a:r>
            <a:r>
              <a:rPr lang="en-US" sz="1600" dirty="0">
                <a:solidFill>
                  <a:sysClr val="windowText" lastClr="000000"/>
                </a:solidFill>
                <a:latin typeface="Arial"/>
                <a:cs typeface="Arial"/>
              </a:rPr>
              <a:t>savoir quand s'attendre à des pics de fréquentation.</a:t>
            </a:r>
            <a:endParaRPr lang="en-GB" sz="1600" dirty="0">
              <a:solidFill>
                <a:sysClr val="windowText" lastClr="000000"/>
              </a:solidFill>
              <a:latin typeface="Arial"/>
              <a:cs typeface="Arial"/>
            </a:endParaRPr>
          </a:p>
        </p:txBody>
      </p:sp>
      <p:pic>
        <p:nvPicPr>
          <p:cNvPr id="4098" name="Picture 2">
            <a:extLst>
              <a:ext uri="{FF2B5EF4-FFF2-40B4-BE49-F238E27FC236}">
                <a16:creationId xmlns:a16="http://schemas.microsoft.com/office/drawing/2014/main" id="{A8508F96-2439-E9CA-8A41-6E8627DCF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913277"/>
            <a:ext cx="5121340" cy="322738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7EB0D86-6FE8-F58A-AFC6-0859FF6EED8F}"/>
              </a:ext>
            </a:extLst>
          </p:cNvPr>
          <p:cNvSpPr txBox="1"/>
          <p:nvPr/>
        </p:nvSpPr>
        <p:spPr>
          <a:xfrm>
            <a:off x="7195930" y="5369122"/>
            <a:ext cx="3292889" cy="244682"/>
          </a:xfrm>
          <a:prstGeom prst="rect">
            <a:avLst/>
          </a:prstGeom>
          <a:noFill/>
        </p:spPr>
        <p:txBody>
          <a:bodyPr wrap="none" rtlCol="0">
            <a:spAutoFit/>
          </a:bodyPr>
          <a:lstStyle/>
          <a:p>
            <a:r>
              <a:rPr lang="en-US" sz="1100" i="1" dirty="0">
                <a:latin typeface="Arial" panose="020B0604020202020204" pitchFamily="34" charset="0"/>
                <a:cs typeface="Arial" panose="020B0604020202020204" pitchFamily="34" charset="0"/>
              </a:rPr>
              <a:t>Basé sur l'ensemble de données « Traffic Prediction Dataset » de Kaggle</a:t>
            </a:r>
          </a:p>
        </p:txBody>
      </p:sp>
      <p:sp>
        <p:nvSpPr>
          <p:cNvPr id="6" name="object 3">
            <a:extLst>
              <a:ext uri="{FF2B5EF4-FFF2-40B4-BE49-F238E27FC236}">
                <a16:creationId xmlns:a16="http://schemas.microsoft.com/office/drawing/2014/main" id="{06EBF157-A778-54B9-524E-8DA40A175AE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2.2 Histogrammes – Comprendre la distribution</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DE34B973-B22B-9918-A845-651C0B66F8B4}"/>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8D1472D8-BA9B-E8DC-C6D1-0903A29DCD3D}"/>
              </a:ext>
            </a:extLst>
          </p:cNvPr>
          <p:cNvSpPr txBox="1">
            <a:spLocks/>
          </p:cNvSpPr>
          <p:nvPr/>
        </p:nvSpPr>
        <p:spPr>
          <a:xfrm>
            <a:off x="726280" y="412869"/>
            <a:ext cx="592691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2. Types de visualisations et leurs utilisations</a:t>
            </a:r>
            <a:endParaRPr lang="en-GB" sz="2400" b="1" spc="-13" dirty="0">
              <a:solidFill>
                <a:schemeClr val="bg1"/>
              </a:solidFill>
            </a:endParaRPr>
          </a:p>
        </p:txBody>
      </p:sp>
      <p:sp>
        <p:nvSpPr>
          <p:cNvPr id="2" name="object 6">
            <a:extLst>
              <a:ext uri="{FF2B5EF4-FFF2-40B4-BE49-F238E27FC236}">
                <a16:creationId xmlns:a16="http://schemas.microsoft.com/office/drawing/2014/main" id="{778333D9-A07D-4F42-D22C-A7B51E6ECBD3}"/>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9" name="object 6">
            <a:extLst>
              <a:ext uri="{FF2B5EF4-FFF2-40B4-BE49-F238E27FC236}">
                <a16:creationId xmlns:a16="http://schemas.microsoft.com/office/drawing/2014/main" id="{8B7C553F-B55D-83E8-D916-AC8A93E14429}"/>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4234440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7D71-888E-6390-E500-DB5331C885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5E00462-AAF8-AC6A-8606-2BE4065FE7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7" name="object 3">
            <a:extLst>
              <a:ext uri="{FF2B5EF4-FFF2-40B4-BE49-F238E27FC236}">
                <a16:creationId xmlns:a16="http://schemas.microsoft.com/office/drawing/2014/main" id="{B58840D4-9FAF-8988-79EC-2C1658C2E72E}"/>
              </a:ext>
            </a:extLst>
          </p:cNvPr>
          <p:cNvSpPr txBox="1"/>
          <p:nvPr/>
        </p:nvSpPr>
        <p:spPr>
          <a:xfrm>
            <a:off x="639195" y="1847796"/>
            <a:ext cx="4772820" cy="374109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Explorez les relations : par exemple, utilisation du bus par rapport au métro.</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Recherchez les valeurs aberrantes : jours où l'utilisation est extrêmement élevée/faible.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Enquêtez : événements spéciaux, grèves, impacts météorologiques ?</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Bonus Insight : </a:t>
            </a:r>
            <a:r>
              <a:rPr lang="en-US" sz="1600" dirty="0">
                <a:solidFill>
                  <a:sysClr val="windowText" lastClr="000000"/>
                </a:solidFill>
                <a:latin typeface="Arial"/>
                <a:cs typeface="Arial"/>
              </a:rPr>
              <a:t>utilisez les courbes de tendance pour évaluer la force de la corrélation</a:t>
            </a:r>
            <a:r>
              <a:rPr lang="en-US" sz="1600" b="1" dirty="0">
                <a:solidFill>
                  <a:sysClr val="windowText" lastClr="000000"/>
                </a:solidFill>
                <a:latin typeface="Arial"/>
                <a:cs typeface="Arial"/>
              </a:rPr>
              <a:t>.</a:t>
            </a:r>
            <a:endParaRPr lang="en-GB" sz="1600" dirty="0">
              <a:solidFill>
                <a:sysClr val="windowText" lastClr="000000"/>
              </a:solidFill>
              <a:latin typeface="Arial"/>
              <a:cs typeface="Arial"/>
            </a:endParaRPr>
          </a:p>
        </p:txBody>
      </p:sp>
      <p:graphicFrame>
        <p:nvGraphicFramePr>
          <p:cNvPr id="3" name="Chart 2">
            <a:extLst>
              <a:ext uri="{FF2B5EF4-FFF2-40B4-BE49-F238E27FC236}">
                <a16:creationId xmlns:a16="http://schemas.microsoft.com/office/drawing/2014/main" id="{6ED67939-E76A-CB44-6F08-5DE0A65CE4C3}"/>
              </a:ext>
            </a:extLst>
          </p:cNvPr>
          <p:cNvGraphicFramePr>
            <a:graphicFrameLocks/>
          </p:cNvGraphicFramePr>
          <p:nvPr>
            <p:extLst>
              <p:ext uri="{D42A27DB-BD31-4B8C-83A1-F6EECF244321}">
                <p14:modId xmlns:p14="http://schemas.microsoft.com/office/powerpoint/2010/main" val="595780113"/>
              </p:ext>
            </p:extLst>
          </p:nvPr>
        </p:nvGraphicFramePr>
        <p:xfrm>
          <a:off x="6008915" y="2167154"/>
          <a:ext cx="5211533" cy="3242149"/>
        </p:xfrm>
        <a:graphic>
          <a:graphicData uri="http://schemas.openxmlformats.org/drawingml/2006/chart">
            <c:chart xmlns:c="http://schemas.openxmlformats.org/drawingml/2006/chart" xmlns:r="http://schemas.openxmlformats.org/officeDocument/2006/relationships" r:id="rId2"/>
          </a:graphicData>
        </a:graphic>
      </p:graphicFrame>
      <p:sp>
        <p:nvSpPr>
          <p:cNvPr id="6" name="object 3">
            <a:extLst>
              <a:ext uri="{FF2B5EF4-FFF2-40B4-BE49-F238E27FC236}">
                <a16:creationId xmlns:a16="http://schemas.microsoft.com/office/drawing/2014/main" id="{5D20E5F6-9C4E-48CD-DC60-BCD368F9EA99}"/>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2.3 </a:t>
            </a:r>
            <a:r>
              <a:rPr lang="en-GB" b="1" dirty="0">
                <a:solidFill>
                  <a:schemeClr val="tx1"/>
                </a:solidFill>
              </a:rPr>
              <a:t>Diagrammes de dispersion – Repérer les anomalies et les relations</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01D1B2AE-D1A9-AD14-0651-6433809EAAE9}"/>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AEA97D34-AA52-31A7-33B2-9D29D7559A23}"/>
              </a:ext>
            </a:extLst>
          </p:cNvPr>
          <p:cNvSpPr txBox="1">
            <a:spLocks/>
          </p:cNvSpPr>
          <p:nvPr/>
        </p:nvSpPr>
        <p:spPr>
          <a:xfrm>
            <a:off x="726280" y="412869"/>
            <a:ext cx="592691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Types de visualisations et leurs utilisations</a:t>
            </a:r>
            <a:endParaRPr lang="en-GB" sz="2400" b="1" spc="-13" dirty="0">
              <a:solidFill>
                <a:schemeClr val="bg1"/>
              </a:solidFill>
            </a:endParaRPr>
          </a:p>
        </p:txBody>
      </p:sp>
      <p:sp>
        <p:nvSpPr>
          <p:cNvPr id="2" name="object 6">
            <a:extLst>
              <a:ext uri="{FF2B5EF4-FFF2-40B4-BE49-F238E27FC236}">
                <a16:creationId xmlns:a16="http://schemas.microsoft.com/office/drawing/2014/main" id="{4136914F-A38B-054E-2D43-4F12FCD640F9}"/>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9" name="object 6">
            <a:extLst>
              <a:ext uri="{FF2B5EF4-FFF2-40B4-BE49-F238E27FC236}">
                <a16:creationId xmlns:a16="http://schemas.microsoft.com/office/drawing/2014/main" id="{7E8EBEFA-67F5-1612-A689-09478023C286}"/>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3131714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43A8C-C338-E253-8973-341E2BF6EE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8571CF2-2AFD-46E2-A91E-8AF4121E693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7" name="object 3">
            <a:extLst>
              <a:ext uri="{FF2B5EF4-FFF2-40B4-BE49-F238E27FC236}">
                <a16:creationId xmlns:a16="http://schemas.microsoft.com/office/drawing/2014/main" id="{7D1A9B85-6DC0-08C5-A085-CF7AD8F4FAC4}"/>
              </a:ext>
            </a:extLst>
          </p:cNvPr>
          <p:cNvSpPr txBox="1"/>
          <p:nvPr/>
        </p:nvSpPr>
        <p:spPr>
          <a:xfrm>
            <a:off x="723460" y="1559286"/>
            <a:ext cx="5790335" cy="413607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Idéal pour combiner deux dimensions : jour de la semaine et semaine de l'année.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Exemple : nombre quotidien de passagers à l'échelle du réseau (ensemble de données CTA).</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Des tendances se dégagent :</a:t>
            </a:r>
            <a:endParaRPr lang="en-US" sz="1600" b="1" dirty="0">
              <a:solidFill>
                <a:sysClr val="windowText" lastClr="000000"/>
              </a:solidFill>
              <a:latin typeface="Arial"/>
              <a:cs typeface="Arial"/>
            </a:endParaRPr>
          </a:p>
          <a:p>
            <a:pPr marL="476250" lvl="1"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Utilisation moindre le week-end</a:t>
            </a:r>
          </a:p>
          <a:p>
            <a:pPr marL="476250" lvl="1"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Baisse pendant les semaines de vacances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Idéal pour : </a:t>
            </a:r>
            <a:r>
              <a:rPr lang="en-US" sz="1600" dirty="0">
                <a:solidFill>
                  <a:sysClr val="windowText" lastClr="000000"/>
                </a:solidFill>
                <a:latin typeface="Arial"/>
                <a:cs typeface="Arial"/>
              </a:rPr>
              <a:t>la planification des services, la programmation des vacances, la prévision de la demande.</a:t>
            </a:r>
            <a:endParaRPr lang="en-GB" sz="1600" dirty="0">
              <a:solidFill>
                <a:sysClr val="windowText" lastClr="000000"/>
              </a:solidFill>
              <a:latin typeface="Arial"/>
              <a:cs typeface="Arial"/>
            </a:endParaRPr>
          </a:p>
        </p:txBody>
      </p:sp>
      <p:pic>
        <p:nvPicPr>
          <p:cNvPr id="3074" name="Picture 2">
            <a:extLst>
              <a:ext uri="{FF2B5EF4-FFF2-40B4-BE49-F238E27FC236}">
                <a16:creationId xmlns:a16="http://schemas.microsoft.com/office/drawing/2014/main" id="{5F43ABDB-3221-AF30-9D7D-33479A3096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4157" y="1873125"/>
            <a:ext cx="4286082" cy="385197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C3C5132-1BCE-9CA4-E12F-F65E73B76857}"/>
              </a:ext>
            </a:extLst>
          </p:cNvPr>
          <p:cNvSpPr txBox="1"/>
          <p:nvPr/>
        </p:nvSpPr>
        <p:spPr>
          <a:xfrm>
            <a:off x="7481877" y="5815073"/>
            <a:ext cx="3292889" cy="244682"/>
          </a:xfrm>
          <a:prstGeom prst="rect">
            <a:avLst/>
          </a:prstGeom>
          <a:noFill/>
        </p:spPr>
        <p:txBody>
          <a:bodyPr wrap="none" rtlCol="0">
            <a:spAutoFit/>
          </a:bodyPr>
          <a:lstStyle/>
          <a:p>
            <a:r>
              <a:rPr lang="en-US" sz="1100" i="1" dirty="0">
                <a:latin typeface="Arial" panose="020B0604020202020204" pitchFamily="34" charset="0"/>
                <a:cs typeface="Arial" panose="020B0604020202020204" pitchFamily="34" charset="0"/>
              </a:rPr>
              <a:t>Basé sur l'ensemble de données « Traffic Prediction Dataset » de Kaggle</a:t>
            </a:r>
          </a:p>
        </p:txBody>
      </p:sp>
      <p:sp>
        <p:nvSpPr>
          <p:cNvPr id="6" name="object 3">
            <a:extLst>
              <a:ext uri="{FF2B5EF4-FFF2-40B4-BE49-F238E27FC236}">
                <a16:creationId xmlns:a16="http://schemas.microsoft.com/office/drawing/2014/main" id="{8738A650-D0F4-6D2F-50DA-8003D3AD532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2.4 Cartes thermiques – Révéler des tendances</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8D47185A-7B2E-F27E-8DBB-F9D2E7EF6142}"/>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2F3AB43C-428D-204F-33E7-E8CBF7EA5F1B}"/>
              </a:ext>
            </a:extLst>
          </p:cNvPr>
          <p:cNvSpPr txBox="1">
            <a:spLocks/>
          </p:cNvSpPr>
          <p:nvPr/>
        </p:nvSpPr>
        <p:spPr>
          <a:xfrm>
            <a:off x="726280" y="412869"/>
            <a:ext cx="592691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2. Types de visualisations et leurs utilisations</a:t>
            </a:r>
            <a:endParaRPr lang="en-GB" sz="2400" b="1" spc="-13" dirty="0">
              <a:solidFill>
                <a:schemeClr val="bg1"/>
              </a:solidFill>
            </a:endParaRPr>
          </a:p>
        </p:txBody>
      </p:sp>
      <p:sp>
        <p:nvSpPr>
          <p:cNvPr id="2" name="object 6">
            <a:extLst>
              <a:ext uri="{FF2B5EF4-FFF2-40B4-BE49-F238E27FC236}">
                <a16:creationId xmlns:a16="http://schemas.microsoft.com/office/drawing/2014/main" id="{6779BDF0-72DC-DD79-8F0D-6061C64B3CA2}"/>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9" name="object 6">
            <a:extLst>
              <a:ext uri="{FF2B5EF4-FFF2-40B4-BE49-F238E27FC236}">
                <a16:creationId xmlns:a16="http://schemas.microsoft.com/office/drawing/2014/main" id="{D6E753B4-76E9-DD37-E621-DB426F3A5D6F}"/>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4054016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321F1-3512-0D6F-34F4-E88225F73D1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ED31FC0-07C7-5FC9-0692-DBB3242F3DA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12</a:t>
            </a:r>
            <a:endParaRPr lang="LID4096" sz="1500" dirty="0">
              <a:solidFill>
                <a:schemeClr val="bg1"/>
              </a:solidFill>
            </a:endParaRPr>
          </a:p>
        </p:txBody>
      </p:sp>
      <p:sp>
        <p:nvSpPr>
          <p:cNvPr id="7" name="Rectangle 6">
            <a:extLst>
              <a:ext uri="{FF2B5EF4-FFF2-40B4-BE49-F238E27FC236}">
                <a16:creationId xmlns:a16="http://schemas.microsoft.com/office/drawing/2014/main" id="{4D5C769D-4E4C-2149-361B-A38E33942FE5}"/>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 :</a:t>
            </a:r>
          </a:p>
          <a:p>
            <a:pPr algn="ctr"/>
            <a:r>
              <a:rPr lang="en-GB" sz="3200" b="1" dirty="0">
                <a:solidFill>
                  <a:schemeClr val="bg1"/>
                </a:solidFill>
              </a:rPr>
              <a:t>Exercices pratiques Excel : visualisation pratique</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6E36F3C1-0B12-1AFC-1E5B-36881F3D944D}"/>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3" name="object 6">
            <a:extLst>
              <a:ext uri="{FF2B5EF4-FFF2-40B4-BE49-F238E27FC236}">
                <a16:creationId xmlns:a16="http://schemas.microsoft.com/office/drawing/2014/main" id="{720B4E4A-7902-0D35-E08C-41E8EB00200C}"/>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2751298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5F75A-E44C-3242-B67C-156F92A03D2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1A082BA-C121-809A-B31F-6F08D47E76C1}"/>
              </a:ext>
            </a:extLst>
          </p:cNvPr>
          <p:cNvSpPr txBox="1">
            <a:spLocks noGrp="1"/>
          </p:cNvSpPr>
          <p:nvPr>
            <p:ph type="title"/>
          </p:nvPr>
        </p:nvSpPr>
        <p:spPr>
          <a:xfrm>
            <a:off x="726281" y="412869"/>
            <a:ext cx="55330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Excel pratique : visualisation pratique</a:t>
            </a:r>
            <a:endParaRPr sz="2400" b="1" spc="-13" dirty="0">
              <a:solidFill>
                <a:schemeClr val="bg1"/>
              </a:solidFill>
            </a:endParaRPr>
          </a:p>
        </p:txBody>
      </p:sp>
      <p:sp>
        <p:nvSpPr>
          <p:cNvPr id="8" name="TextBox 7">
            <a:extLst>
              <a:ext uri="{FF2B5EF4-FFF2-40B4-BE49-F238E27FC236}">
                <a16:creationId xmlns:a16="http://schemas.microsoft.com/office/drawing/2014/main" id="{563391A2-5C9E-EA97-F147-C2A4A4495BF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13</a:t>
            </a:r>
            <a:endParaRPr lang="LID4096" sz="1500" dirty="0">
              <a:solidFill>
                <a:schemeClr val="bg1"/>
              </a:solidFill>
            </a:endParaRPr>
          </a:p>
        </p:txBody>
      </p:sp>
      <p:sp>
        <p:nvSpPr>
          <p:cNvPr id="7" name="object 3">
            <a:extLst>
              <a:ext uri="{FF2B5EF4-FFF2-40B4-BE49-F238E27FC236}">
                <a16:creationId xmlns:a16="http://schemas.microsoft.com/office/drawing/2014/main" id="{E3572F1B-DBBB-7AAC-2750-DCCADD6E972D}"/>
              </a:ext>
            </a:extLst>
          </p:cNvPr>
          <p:cNvSpPr txBox="1"/>
          <p:nvPr/>
        </p:nvSpPr>
        <p:spPr>
          <a:xfrm>
            <a:off x="752048" y="1740238"/>
            <a:ext cx="6147876" cy="411780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Enregistrements quotidiens du nombre de passagers dans les transports</a:t>
            </a: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Comprend la date et </a:t>
            </a:r>
            <a:r>
              <a:rPr lang="en-GB" sz="1400" dirty="0" err="1">
                <a:solidFill>
                  <a:sysClr val="windowText" lastClr="000000"/>
                </a:solidFill>
                <a:latin typeface="Arial"/>
                <a:cs typeface="Arial"/>
              </a:rPr>
              <a:t>le type de jour </a:t>
            </a:r>
            <a:r>
              <a:rPr lang="en-GB" sz="1400" dirty="0">
                <a:solidFill>
                  <a:sysClr val="windowText" lastClr="000000"/>
                </a:solidFill>
                <a:latin typeface="Arial"/>
                <a:cs typeface="Arial"/>
              </a:rPr>
              <a:t>(jour de semaine, week-end, jour férié)</a:t>
            </a: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Liste des noms des stations</a:t>
            </a: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Contient les chiffres de fréquentation des bus, trains et métros</a:t>
            </a: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Permet l'analyse des tendances et des schémas</a:t>
            </a: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190500" defTabSz="1175644" hangingPunct="1">
              <a:lnSpc>
                <a:spcPct val="150000"/>
              </a:lnSpc>
              <a:spcBef>
                <a:spcPts val="129"/>
              </a:spcBef>
            </a:pPr>
            <a:r>
              <a:rPr lang="en-US" sz="2000" dirty="0"/>
              <a:t>📂 </a:t>
            </a:r>
            <a:r>
              <a:rPr lang="en-US" sz="1400" b="1" dirty="0">
                <a:latin typeface="Arial" panose="020B0604020202020204" pitchFamily="34" charset="0"/>
                <a:cs typeface="Arial" panose="020B0604020202020204" pitchFamily="34" charset="0"/>
              </a:rPr>
              <a:t>Voir Excel_Visualization_Practical.pdf Feuille pratique</a:t>
            </a:r>
            <a:endParaRPr lang="en-GB" sz="1600" b="1" dirty="0">
              <a:solidFill>
                <a:sysClr val="windowText" lastClr="000000"/>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3620909-DF13-4607-B2EF-4477ECE038D9}"/>
              </a:ext>
            </a:extLst>
          </p:cNvPr>
          <p:cNvPicPr>
            <a:picLocks noChangeAspect="1"/>
          </p:cNvPicPr>
          <p:nvPr/>
        </p:nvPicPr>
        <p:blipFill>
          <a:blip r:embed="rId2"/>
          <a:stretch>
            <a:fillRect/>
          </a:stretch>
        </p:blipFill>
        <p:spPr>
          <a:xfrm>
            <a:off x="7021286" y="2512522"/>
            <a:ext cx="4510445" cy="2354748"/>
          </a:xfrm>
          <a:prstGeom prst="rect">
            <a:avLst/>
          </a:prstGeom>
        </p:spPr>
      </p:pic>
      <p:sp>
        <p:nvSpPr>
          <p:cNvPr id="3" name="object 3">
            <a:extLst>
              <a:ext uri="{FF2B5EF4-FFF2-40B4-BE49-F238E27FC236}">
                <a16:creationId xmlns:a16="http://schemas.microsoft.com/office/drawing/2014/main" id="{73AF8B9E-EB2C-6946-F96D-880B8379379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3.1 Aperçu de l'ensemble de données</a:t>
            </a:r>
            <a:endParaRPr lang="en-GB" b="1" dirty="0">
              <a:solidFill>
                <a:schemeClr val="tx1"/>
              </a:solidFill>
              <a:latin typeface="Arial"/>
              <a:cs typeface="Arial"/>
            </a:endParaRPr>
          </a:p>
        </p:txBody>
      </p:sp>
      <p:sp>
        <p:nvSpPr>
          <p:cNvPr id="6" name="object 6">
            <a:extLst>
              <a:ext uri="{FF2B5EF4-FFF2-40B4-BE49-F238E27FC236}">
                <a16:creationId xmlns:a16="http://schemas.microsoft.com/office/drawing/2014/main" id="{C1E6D65A-882D-34CF-28F2-7C75D7FE7372}"/>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10" name="object 6">
            <a:extLst>
              <a:ext uri="{FF2B5EF4-FFF2-40B4-BE49-F238E27FC236}">
                <a16:creationId xmlns:a16="http://schemas.microsoft.com/office/drawing/2014/main" id="{A2297ED7-0D40-E253-EFFD-E1ECBDC33131}"/>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1794683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3238C-1776-DD31-8014-483F4E371F3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B870A95-DF00-4AD0-2901-399420B5443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7" name="object 3">
            <a:extLst>
              <a:ext uri="{FF2B5EF4-FFF2-40B4-BE49-F238E27FC236}">
                <a16:creationId xmlns:a16="http://schemas.microsoft.com/office/drawing/2014/main" id="{F2E9737D-75CA-19AB-AC03-D5A215F0D6EA}"/>
              </a:ext>
            </a:extLst>
          </p:cNvPr>
          <p:cNvSpPr txBox="1"/>
          <p:nvPr/>
        </p:nvSpPr>
        <p:spPr>
          <a:xfrm>
            <a:off x="726281" y="1616946"/>
            <a:ext cx="5145183"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Comprendre la répartition des données sur la fréquentation</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Ouvrir l'ensemble de données dans Excel</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Sélectionner la colonne relative au nombre d'usagers (bus, train, métro)</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Insérer un histogramme</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Interpréter la dispersion, l'asymétrie et les valeurs aberrantes</a:t>
            </a:r>
          </a:p>
        </p:txBody>
      </p:sp>
      <p:pic>
        <p:nvPicPr>
          <p:cNvPr id="1026" name="Picture 2">
            <a:extLst>
              <a:ext uri="{FF2B5EF4-FFF2-40B4-BE49-F238E27FC236}">
                <a16:creationId xmlns:a16="http://schemas.microsoft.com/office/drawing/2014/main" id="{F428820B-9849-7886-DB70-092C6635C3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101"/>
          <a:stretch>
            <a:fillRect/>
          </a:stretch>
        </p:blipFill>
        <p:spPr bwMode="auto">
          <a:xfrm>
            <a:off x="5630120" y="1817299"/>
            <a:ext cx="5491747" cy="3731816"/>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1B3DB425-4C53-522A-032D-00D193198BD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3.2 Création d'histogrammes dans Excel</a:t>
            </a:r>
            <a:endParaRPr lang="en-GB" b="1" dirty="0">
              <a:solidFill>
                <a:schemeClr val="tx1"/>
              </a:solidFill>
              <a:latin typeface="Arial"/>
              <a:cs typeface="Arial"/>
            </a:endParaRPr>
          </a:p>
        </p:txBody>
      </p:sp>
      <p:sp>
        <p:nvSpPr>
          <p:cNvPr id="9" name="Title 8">
            <a:extLst>
              <a:ext uri="{FF2B5EF4-FFF2-40B4-BE49-F238E27FC236}">
                <a16:creationId xmlns:a16="http://schemas.microsoft.com/office/drawing/2014/main" id="{B81E9A96-8443-C44E-9C82-58D4B4FCBF3C}"/>
              </a:ext>
            </a:extLst>
          </p:cNvPr>
          <p:cNvSpPr>
            <a:spLocks noGrp="1"/>
          </p:cNvSpPr>
          <p:nvPr>
            <p:ph type="title"/>
          </p:nvPr>
        </p:nvSpPr>
        <p:spPr/>
        <p:txBody>
          <a:bodyPr/>
          <a:lstStyle/>
          <a:p>
            <a:endParaRPr lang="en-AT"/>
          </a:p>
        </p:txBody>
      </p:sp>
      <p:sp>
        <p:nvSpPr>
          <p:cNvPr id="10" name="object 2">
            <a:extLst>
              <a:ext uri="{FF2B5EF4-FFF2-40B4-BE49-F238E27FC236}">
                <a16:creationId xmlns:a16="http://schemas.microsoft.com/office/drawing/2014/main" id="{D8E7C4F4-9215-26C0-8B25-19F0EEBC3348}"/>
              </a:ext>
            </a:extLst>
          </p:cNvPr>
          <p:cNvSpPr txBox="1">
            <a:spLocks/>
          </p:cNvSpPr>
          <p:nvPr/>
        </p:nvSpPr>
        <p:spPr>
          <a:xfrm>
            <a:off x="726281" y="412869"/>
            <a:ext cx="553300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Excel pratique : visualisation pratique</a:t>
            </a:r>
            <a:endParaRPr lang="en-GB" sz="2400" b="1" spc="-13" dirty="0">
              <a:solidFill>
                <a:schemeClr val="bg1"/>
              </a:solidFill>
            </a:endParaRPr>
          </a:p>
        </p:txBody>
      </p:sp>
      <p:sp>
        <p:nvSpPr>
          <p:cNvPr id="2" name="object 6">
            <a:extLst>
              <a:ext uri="{FF2B5EF4-FFF2-40B4-BE49-F238E27FC236}">
                <a16:creationId xmlns:a16="http://schemas.microsoft.com/office/drawing/2014/main" id="{163A763E-415C-7979-C92A-5CBD50A2024B}"/>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6" name="object 6">
            <a:extLst>
              <a:ext uri="{FF2B5EF4-FFF2-40B4-BE49-F238E27FC236}">
                <a16:creationId xmlns:a16="http://schemas.microsoft.com/office/drawing/2014/main" id="{17F509CF-8B47-6589-613C-0C77C9F3D0F3}"/>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12175133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5ABC6-79D7-FD3A-FC3E-BCAAC0B0C0E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F938A4F-3B8F-16D6-99E3-BFD5C0EB8B2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15</a:t>
            </a:r>
            <a:endParaRPr lang="LID4096" sz="1500" dirty="0">
              <a:solidFill>
                <a:schemeClr val="bg1"/>
              </a:solidFill>
            </a:endParaRPr>
          </a:p>
        </p:txBody>
      </p:sp>
      <p:sp>
        <p:nvSpPr>
          <p:cNvPr id="7" name="object 3">
            <a:extLst>
              <a:ext uri="{FF2B5EF4-FFF2-40B4-BE49-F238E27FC236}">
                <a16:creationId xmlns:a16="http://schemas.microsoft.com/office/drawing/2014/main" id="{477F39F2-BFCB-83E3-DD56-AD32BC1DF1F8}"/>
              </a:ext>
            </a:extLst>
          </p:cNvPr>
          <p:cNvSpPr txBox="1"/>
          <p:nvPr/>
        </p:nvSpPr>
        <p:spPr>
          <a:xfrm>
            <a:off x="950817" y="1900644"/>
            <a:ext cx="5243795" cy="376674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Identifier les tendances au fil du temps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Insérer un graphique linéaire avec la date sur l'axe X</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Ajouter les données relatives à la fréquentation des bus, trains et métros sous forme de séries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Ajouter un titre clair et des étiquettes d'axe</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Observer les tendances saisonnières et les pics</a:t>
            </a:r>
          </a:p>
        </p:txBody>
      </p:sp>
      <p:pic>
        <p:nvPicPr>
          <p:cNvPr id="4" name="Picture 3" descr="A diagram of a graph&#10;&#10;AI-generated content may be incorrect.">
            <a:extLst>
              <a:ext uri="{FF2B5EF4-FFF2-40B4-BE49-F238E27FC236}">
                <a16:creationId xmlns:a16="http://schemas.microsoft.com/office/drawing/2014/main" id="{69B52006-2318-2064-3621-6CC3FF01174A}"/>
              </a:ext>
            </a:extLst>
          </p:cNvPr>
          <p:cNvPicPr>
            <a:picLocks noChangeAspect="1"/>
          </p:cNvPicPr>
          <p:nvPr/>
        </p:nvPicPr>
        <p:blipFill>
          <a:blip r:embed="rId2">
            <a:extLst>
              <a:ext uri="{28A0092B-C50C-407E-A947-70E740481C1C}">
                <a14:useLocalDpi xmlns:a14="http://schemas.microsoft.com/office/drawing/2010/main" val="0"/>
              </a:ext>
            </a:extLst>
          </a:blip>
          <a:srcRect b="4423"/>
          <a:stretch>
            <a:fillRect/>
          </a:stretch>
        </p:blipFill>
        <p:spPr>
          <a:xfrm>
            <a:off x="7474491" y="1603500"/>
            <a:ext cx="3879310" cy="4575391"/>
          </a:xfrm>
          <a:prstGeom prst="rect">
            <a:avLst/>
          </a:prstGeom>
        </p:spPr>
      </p:pic>
      <p:sp>
        <p:nvSpPr>
          <p:cNvPr id="3" name="object 3">
            <a:extLst>
              <a:ext uri="{FF2B5EF4-FFF2-40B4-BE49-F238E27FC236}">
                <a16:creationId xmlns:a16="http://schemas.microsoft.com/office/drawing/2014/main" id="{F5993907-9666-CDB5-3B7A-9A54BDA6CE6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3.3 </a:t>
            </a:r>
            <a:r>
              <a:rPr lang="en-GB" b="1" dirty="0">
                <a:solidFill>
                  <a:schemeClr val="tx1"/>
                </a:solidFill>
              </a:rPr>
              <a:t>Création de graphiques linéaires dans Excel</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24BEEB80-0829-6DB3-09BD-7C6A19A91C01}"/>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248344B8-4E44-2E8C-4526-E083C0DD4070}"/>
              </a:ext>
            </a:extLst>
          </p:cNvPr>
          <p:cNvSpPr txBox="1">
            <a:spLocks/>
          </p:cNvSpPr>
          <p:nvPr/>
        </p:nvSpPr>
        <p:spPr>
          <a:xfrm>
            <a:off x="726281" y="412869"/>
            <a:ext cx="553300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3. Excel pratique : visualisation pratique</a:t>
            </a:r>
            <a:endParaRPr lang="en-GB" sz="2400" b="1" spc="-13" dirty="0">
              <a:solidFill>
                <a:schemeClr val="bg1"/>
              </a:solidFill>
            </a:endParaRPr>
          </a:p>
        </p:txBody>
      </p:sp>
      <p:sp>
        <p:nvSpPr>
          <p:cNvPr id="2" name="object 6">
            <a:extLst>
              <a:ext uri="{FF2B5EF4-FFF2-40B4-BE49-F238E27FC236}">
                <a16:creationId xmlns:a16="http://schemas.microsoft.com/office/drawing/2014/main" id="{3D2F47D8-5621-4D3F-E67F-34E26A71D8B7}"/>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6" name="object 6">
            <a:extLst>
              <a:ext uri="{FF2B5EF4-FFF2-40B4-BE49-F238E27FC236}">
                <a16:creationId xmlns:a16="http://schemas.microsoft.com/office/drawing/2014/main" id="{19757BEE-BF8E-E385-7493-3155B4E8ED10}"/>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1382353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E9A07-82D8-CA7B-6093-06489855330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D7702EF-50EA-52D5-1466-49FEBC10108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E5248DD6-0849-EA98-B321-50E1B5B08224}"/>
              </a:ext>
            </a:extLst>
          </p:cNvPr>
          <p:cNvSpPr txBox="1"/>
          <p:nvPr/>
        </p:nvSpPr>
        <p:spPr>
          <a:xfrm>
            <a:off x="726281" y="1864757"/>
            <a:ext cx="5145183"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Explorer les relations entre les modes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Insérer un nuage de points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Tracer la fréquentation des bus par rapport à celle des trains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Répéter pour comparer le train et le métro</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Ajouter des courbes de tendance et examiner les corrélations</a:t>
            </a:r>
          </a:p>
        </p:txBody>
      </p:sp>
      <p:pic>
        <p:nvPicPr>
          <p:cNvPr id="2050" name="Picture 2">
            <a:extLst>
              <a:ext uri="{FF2B5EF4-FFF2-40B4-BE49-F238E27FC236}">
                <a16:creationId xmlns:a16="http://schemas.microsoft.com/office/drawing/2014/main" id="{BDC15FFF-8A8E-2219-7279-BE30DD711E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684"/>
          <a:stretch>
            <a:fillRect/>
          </a:stretch>
        </p:blipFill>
        <p:spPr bwMode="auto">
          <a:xfrm>
            <a:off x="5371562" y="1547279"/>
            <a:ext cx="6230917" cy="3883663"/>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E1F723E5-813C-78A9-FD09-A33700A4A95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3.4 </a:t>
            </a:r>
            <a:r>
              <a:rPr lang="en-GB" b="1" dirty="0">
                <a:solidFill>
                  <a:schemeClr val="tx1"/>
                </a:solidFill>
              </a:rPr>
              <a:t>Création de nuages de points dans Excel</a:t>
            </a:r>
            <a:endParaRPr lang="en-GB" b="1" dirty="0">
              <a:solidFill>
                <a:schemeClr val="tx1"/>
              </a:solidFill>
              <a:latin typeface="Arial"/>
              <a:cs typeface="Arial"/>
            </a:endParaRPr>
          </a:p>
        </p:txBody>
      </p:sp>
      <p:sp>
        <p:nvSpPr>
          <p:cNvPr id="9" name="Title 8">
            <a:extLst>
              <a:ext uri="{FF2B5EF4-FFF2-40B4-BE49-F238E27FC236}">
                <a16:creationId xmlns:a16="http://schemas.microsoft.com/office/drawing/2014/main" id="{D181BB80-1259-5DCC-4E61-291F454C76B3}"/>
              </a:ext>
            </a:extLst>
          </p:cNvPr>
          <p:cNvSpPr>
            <a:spLocks noGrp="1"/>
          </p:cNvSpPr>
          <p:nvPr>
            <p:ph type="title"/>
          </p:nvPr>
        </p:nvSpPr>
        <p:spPr/>
        <p:txBody>
          <a:bodyPr/>
          <a:lstStyle/>
          <a:p>
            <a:endParaRPr lang="en-AT"/>
          </a:p>
        </p:txBody>
      </p:sp>
      <p:sp>
        <p:nvSpPr>
          <p:cNvPr id="10" name="object 2">
            <a:extLst>
              <a:ext uri="{FF2B5EF4-FFF2-40B4-BE49-F238E27FC236}">
                <a16:creationId xmlns:a16="http://schemas.microsoft.com/office/drawing/2014/main" id="{E826AD68-B900-6A3A-1EF3-33911D1DE4C1}"/>
              </a:ext>
            </a:extLst>
          </p:cNvPr>
          <p:cNvSpPr txBox="1">
            <a:spLocks/>
          </p:cNvSpPr>
          <p:nvPr/>
        </p:nvSpPr>
        <p:spPr>
          <a:xfrm>
            <a:off x="726281" y="412869"/>
            <a:ext cx="553300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3. Excel pratique : visualisation pratique</a:t>
            </a:r>
            <a:endParaRPr lang="en-GB" sz="2400" b="1" spc="-13" dirty="0">
              <a:solidFill>
                <a:schemeClr val="bg1"/>
              </a:solidFill>
            </a:endParaRPr>
          </a:p>
        </p:txBody>
      </p:sp>
      <p:sp>
        <p:nvSpPr>
          <p:cNvPr id="2" name="object 6">
            <a:extLst>
              <a:ext uri="{FF2B5EF4-FFF2-40B4-BE49-F238E27FC236}">
                <a16:creationId xmlns:a16="http://schemas.microsoft.com/office/drawing/2014/main" id="{3CF5730E-54EB-1510-9612-F640D4FD05FA}"/>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6" name="object 6">
            <a:extLst>
              <a:ext uri="{FF2B5EF4-FFF2-40B4-BE49-F238E27FC236}">
                <a16:creationId xmlns:a16="http://schemas.microsoft.com/office/drawing/2014/main" id="{5E245064-8004-2D6D-317B-CB8E41C43E97}"/>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844425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55C21-8BBE-01EC-FEC1-DC7926EE8F6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3D5E346-1EE9-5E66-70FB-FC41A7D65FD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7" name="object 3">
            <a:extLst>
              <a:ext uri="{FF2B5EF4-FFF2-40B4-BE49-F238E27FC236}">
                <a16:creationId xmlns:a16="http://schemas.microsoft.com/office/drawing/2014/main" id="{D1B1D19B-CBB0-70DC-9369-0D84C521DA17}"/>
              </a:ext>
            </a:extLst>
          </p:cNvPr>
          <p:cNvSpPr txBox="1"/>
          <p:nvPr/>
        </p:nvSpPr>
        <p:spPr>
          <a:xfrm>
            <a:off x="998425" y="1420369"/>
            <a:ext cx="4604336" cy="376674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Créer des tableaux croisés dynamiques par </a:t>
            </a:r>
            <a:r>
              <a:rPr lang="en-GB" sz="1600" dirty="0" err="1">
                <a:solidFill>
                  <a:sysClr val="windowText" lastClr="000000"/>
                </a:solidFill>
                <a:latin typeface="Arial"/>
                <a:cs typeface="Arial"/>
              </a:rPr>
              <a:t>type de jour</a:t>
            </a: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Créer des graphiques combinés pour les bus et les trains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Appliquer un formatage conditionnel pour les jours à forte demande</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Améliorer les rapports et les analyses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Mettre en pratique les fonctionnalités avancées d'Excel</a:t>
            </a:r>
          </a:p>
        </p:txBody>
      </p:sp>
      <p:pic>
        <p:nvPicPr>
          <p:cNvPr id="5" name="Picture 4" descr="A screenshot of a computer&#10;&#10;AI-generated content may be incorrect.">
            <a:extLst>
              <a:ext uri="{FF2B5EF4-FFF2-40B4-BE49-F238E27FC236}">
                <a16:creationId xmlns:a16="http://schemas.microsoft.com/office/drawing/2014/main" id="{CF08ADC8-17CA-15F1-0ECE-A01EBECAB6E6}"/>
              </a:ext>
            </a:extLst>
          </p:cNvPr>
          <p:cNvPicPr>
            <a:picLocks noChangeAspect="1"/>
          </p:cNvPicPr>
          <p:nvPr/>
        </p:nvPicPr>
        <p:blipFill>
          <a:blip r:embed="rId2">
            <a:extLst>
              <a:ext uri="{28A0092B-C50C-407E-A947-70E740481C1C}">
                <a14:useLocalDpi xmlns:a14="http://schemas.microsoft.com/office/drawing/2010/main" val="0"/>
              </a:ext>
            </a:extLst>
          </a:blip>
          <a:srcRect b="5507"/>
          <a:stretch>
            <a:fillRect/>
          </a:stretch>
        </p:blipFill>
        <p:spPr>
          <a:xfrm>
            <a:off x="6280972" y="1439267"/>
            <a:ext cx="4876885" cy="4526054"/>
          </a:xfrm>
          <a:prstGeom prst="rect">
            <a:avLst/>
          </a:prstGeom>
        </p:spPr>
      </p:pic>
      <p:sp>
        <p:nvSpPr>
          <p:cNvPr id="3" name="object 3">
            <a:extLst>
              <a:ext uri="{FF2B5EF4-FFF2-40B4-BE49-F238E27FC236}">
                <a16:creationId xmlns:a16="http://schemas.microsoft.com/office/drawing/2014/main" id="{96CA69FE-B0CD-3944-6CBF-F72CE44FD4D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3.5 </a:t>
            </a:r>
            <a:r>
              <a:rPr lang="en-GB" b="1" dirty="0">
                <a:solidFill>
                  <a:schemeClr val="tx1"/>
                </a:solidFill>
              </a:rPr>
              <a:t>Explorations supplémentaires</a:t>
            </a:r>
            <a:endParaRPr lang="en-GB" b="1" dirty="0">
              <a:solidFill>
                <a:schemeClr val="tx1"/>
              </a:solidFill>
              <a:latin typeface="Arial"/>
              <a:cs typeface="Arial"/>
            </a:endParaRPr>
          </a:p>
        </p:txBody>
      </p:sp>
      <p:sp>
        <p:nvSpPr>
          <p:cNvPr id="6" name="Title 5">
            <a:extLst>
              <a:ext uri="{FF2B5EF4-FFF2-40B4-BE49-F238E27FC236}">
                <a16:creationId xmlns:a16="http://schemas.microsoft.com/office/drawing/2014/main" id="{33E88EBD-B216-90F2-C2EA-45CBBB5AE13F}"/>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42623AFA-BE3E-670A-0AF4-CECC4C185E82}"/>
              </a:ext>
            </a:extLst>
          </p:cNvPr>
          <p:cNvSpPr txBox="1">
            <a:spLocks/>
          </p:cNvSpPr>
          <p:nvPr/>
        </p:nvSpPr>
        <p:spPr>
          <a:xfrm>
            <a:off x="726281" y="412869"/>
            <a:ext cx="553300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3. Pratique Excel : visualisation pratique</a:t>
            </a:r>
            <a:endParaRPr lang="en-GB" sz="2400" b="1" spc="-13" dirty="0">
              <a:solidFill>
                <a:schemeClr val="bg1"/>
              </a:solidFill>
            </a:endParaRPr>
          </a:p>
        </p:txBody>
      </p:sp>
      <p:sp>
        <p:nvSpPr>
          <p:cNvPr id="2" name="object 6">
            <a:extLst>
              <a:ext uri="{FF2B5EF4-FFF2-40B4-BE49-F238E27FC236}">
                <a16:creationId xmlns:a16="http://schemas.microsoft.com/office/drawing/2014/main" id="{A7368E57-28BC-EEE9-25FD-55F3D9D02FCC}"/>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4" name="object 6">
            <a:extLst>
              <a:ext uri="{FF2B5EF4-FFF2-40B4-BE49-F238E27FC236}">
                <a16:creationId xmlns:a16="http://schemas.microsoft.com/office/drawing/2014/main" id="{60A2DB75-92FC-73BA-06D4-3978CE0D1CED}"/>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21130311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3CE3D-9C09-5487-D549-8BA56F61548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AC435E3-F681-DC3C-EA7E-0D08DD91A21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18</a:t>
            </a:r>
            <a:endParaRPr lang="LID4096" sz="1500" dirty="0">
              <a:solidFill>
                <a:schemeClr val="bg1"/>
              </a:solidFill>
            </a:endParaRPr>
          </a:p>
        </p:txBody>
      </p:sp>
      <p:sp>
        <p:nvSpPr>
          <p:cNvPr id="7" name="Rectangle 6">
            <a:extLst>
              <a:ext uri="{FF2B5EF4-FFF2-40B4-BE49-F238E27FC236}">
                <a16:creationId xmlns:a16="http://schemas.microsoft.com/office/drawing/2014/main" id="{EAFF6DAD-094C-9FD2-2C5D-72C01A2654F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04 :</a:t>
            </a:r>
          </a:p>
          <a:p>
            <a:pPr algn="ctr"/>
            <a:r>
              <a:rPr lang="en-GB" sz="3200" b="1" dirty="0">
                <a:solidFill>
                  <a:schemeClr val="bg1"/>
                </a:solidFill>
              </a:rPr>
              <a:t>Python pratique : visualisation avancée</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0D43B8F2-4A3C-EF1D-81D2-69D61886C413}"/>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3" name="object 6">
            <a:extLst>
              <a:ext uri="{FF2B5EF4-FFF2-40B4-BE49-F238E27FC236}">
                <a16:creationId xmlns:a16="http://schemas.microsoft.com/office/drawing/2014/main" id="{F01361BC-791A-244D-EEBE-2417E1A1C2AA}"/>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38327200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79555-CFC9-0DDD-85B1-BDA4C1C1476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992032E-3355-7A8F-9699-D123E7F1B03D}"/>
              </a:ext>
            </a:extLst>
          </p:cNvPr>
          <p:cNvSpPr txBox="1">
            <a:spLocks noGrp="1"/>
          </p:cNvSpPr>
          <p:nvPr>
            <p:ph type="title"/>
          </p:nvPr>
        </p:nvSpPr>
        <p:spPr>
          <a:xfrm>
            <a:off x="726281" y="412869"/>
            <a:ext cx="558192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Python pratique : visualisation avancée</a:t>
            </a:r>
            <a:endParaRPr sz="2400" b="1" spc="-13" dirty="0">
              <a:solidFill>
                <a:schemeClr val="bg1"/>
              </a:solidFill>
            </a:endParaRPr>
          </a:p>
        </p:txBody>
      </p:sp>
      <p:sp>
        <p:nvSpPr>
          <p:cNvPr id="8" name="TextBox 7">
            <a:extLst>
              <a:ext uri="{FF2B5EF4-FFF2-40B4-BE49-F238E27FC236}">
                <a16:creationId xmlns:a16="http://schemas.microsoft.com/office/drawing/2014/main" id="{EF4E38E9-DC35-0EE8-35A7-56ADAEEAA78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7" name="object 3">
            <a:extLst>
              <a:ext uri="{FF2B5EF4-FFF2-40B4-BE49-F238E27FC236}">
                <a16:creationId xmlns:a16="http://schemas.microsoft.com/office/drawing/2014/main" id="{6BFAC50A-15E8-FEC9-3E2D-2B6D216E35BB}"/>
              </a:ext>
            </a:extLst>
          </p:cNvPr>
          <p:cNvSpPr txBox="1"/>
          <p:nvPr/>
        </p:nvSpPr>
        <p:spPr>
          <a:xfrm>
            <a:off x="726281" y="1401984"/>
            <a:ext cx="6643348" cy="4708029"/>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Utilisez Google </a:t>
            </a:r>
            <a:r>
              <a:rPr lang="en-US" sz="1400" dirty="0" err="1">
                <a:solidFill>
                  <a:sysClr val="windowText" lastClr="000000"/>
                </a:solidFill>
                <a:latin typeface="Arial"/>
                <a:cs typeface="Arial"/>
              </a:rPr>
              <a:t>Colab </a:t>
            </a:r>
            <a:r>
              <a:rPr lang="en-US" sz="1400" dirty="0">
                <a:solidFill>
                  <a:sysClr val="windowText" lastClr="000000"/>
                </a:solidFill>
                <a:latin typeface="Arial"/>
                <a:cs typeface="Arial"/>
              </a:rPr>
              <a:t>pour le codage basé sur le cloud</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Écrivez et exécutez du code Python dans un navigateur</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Accédez à des bibliothèques pour l'analyse et la visualisation des données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Chargez, traitez et visualisez des ensembles de données sur les transports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Collaborez et partagez facilement des carnets de notes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Accès par</a:t>
            </a:r>
            <a:r>
              <a:rPr lang="en-US" sz="1400" dirty="0">
                <a:solidFill>
                  <a:sysClr val="windowText" lastClr="000000"/>
                </a:solidFill>
                <a:latin typeface="Arial"/>
                <a:cs typeface="Arial"/>
                <a:hlinkClick r:id="rId2"/>
              </a:rPr>
              <a:t> https://colab.research.google.com/</a:t>
            </a: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dirty="0"/>
              <a:t>📂 </a:t>
            </a:r>
            <a:r>
              <a:rPr lang="en-US" sz="1400" b="1" dirty="0">
                <a:latin typeface="Arial" panose="020B0604020202020204" pitchFamily="34" charset="0"/>
                <a:cs typeface="Arial" panose="020B0604020202020204" pitchFamily="34" charset="0"/>
              </a:rPr>
              <a:t>Voir </a:t>
            </a:r>
            <a:r>
              <a:rPr lang="en-US" sz="1400" b="1" dirty="0" err="1">
                <a:latin typeface="Arial" panose="020B0604020202020204" pitchFamily="34" charset="0"/>
                <a:cs typeface="Arial" panose="020B0604020202020204" pitchFamily="34" charset="0"/>
              </a:rPr>
              <a:t>Colab_Traffic_Visualization_Practical.ipynb</a:t>
            </a:r>
            <a:endParaRPr lang="en-GB" sz="1600" b="1" dirty="0">
              <a:solidFill>
                <a:sysClr val="windowText" lastClr="000000"/>
              </a:solidFill>
              <a:latin typeface="Arial" panose="020B0604020202020204" pitchFamily="34" charset="0"/>
              <a:cs typeface="Arial" panose="020B0604020202020204" pitchFamily="34" charset="0"/>
            </a:endParaRPr>
          </a:p>
          <a:p>
            <a:pPr marL="190500" defTabSz="1175644" hangingPunct="1">
              <a:lnSpc>
                <a:spcPct val="150000"/>
              </a:lnSpc>
              <a:spcBef>
                <a:spcPts val="129"/>
              </a:spcBef>
            </a:pPr>
            <a:endParaRPr lang="en-GB" sz="1400" dirty="0">
              <a:solidFill>
                <a:sysClr val="windowText" lastClr="000000"/>
              </a:solidFill>
              <a:latin typeface="Arial"/>
              <a:cs typeface="Arial"/>
            </a:endParaRPr>
          </a:p>
        </p:txBody>
      </p:sp>
      <p:pic>
        <p:nvPicPr>
          <p:cNvPr id="3078" name="Picture 6">
            <a:extLst>
              <a:ext uri="{FF2B5EF4-FFF2-40B4-BE49-F238E27FC236}">
                <a16:creationId xmlns:a16="http://schemas.microsoft.com/office/drawing/2014/main" id="{6553E26E-202B-A0F0-BC08-5EB4EEFD68D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71713" y="2815282"/>
            <a:ext cx="3894005" cy="1729791"/>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040E83A0-F90E-7C1D-F18C-DCE114020CD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4.1 </a:t>
            </a:r>
            <a:r>
              <a:rPr lang="en-GB" b="1" dirty="0">
                <a:solidFill>
                  <a:schemeClr val="tx1"/>
                </a:solidFill>
              </a:rPr>
              <a:t>Présentation de l'environnement </a:t>
            </a:r>
            <a:r>
              <a:rPr lang="en-GB" b="1" dirty="0" err="1">
                <a:solidFill>
                  <a:schemeClr val="tx1"/>
                </a:solidFill>
              </a:rPr>
              <a:t>Python/Colab</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4C95A9CC-B016-D000-3EBE-C529D923B562}"/>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6" name="object 6">
            <a:extLst>
              <a:ext uri="{FF2B5EF4-FFF2-40B4-BE49-F238E27FC236}">
                <a16:creationId xmlns:a16="http://schemas.microsoft.com/office/drawing/2014/main" id="{1F792631-C362-2F0A-91C5-71AF439E91EC}"/>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3062760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BA8E3-DD7F-B2DA-A0AF-1CE5D7737C2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93AC8CC-4FDA-DE1D-95C5-4867A44A1E6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20</a:t>
            </a:r>
            <a:endParaRPr lang="LID4096" sz="1500" dirty="0">
              <a:solidFill>
                <a:schemeClr val="bg1"/>
              </a:solidFill>
            </a:endParaRPr>
          </a:p>
        </p:txBody>
      </p:sp>
      <p:sp>
        <p:nvSpPr>
          <p:cNvPr id="7" name="object 3">
            <a:extLst>
              <a:ext uri="{FF2B5EF4-FFF2-40B4-BE49-F238E27FC236}">
                <a16:creationId xmlns:a16="http://schemas.microsoft.com/office/drawing/2014/main" id="{7BC7A426-DF8F-A8B9-4A39-291ED5B3C9D1}"/>
              </a:ext>
            </a:extLst>
          </p:cNvPr>
          <p:cNvSpPr txBox="1"/>
          <p:nvPr/>
        </p:nvSpPr>
        <p:spPr>
          <a:xfrm>
            <a:off x="726281" y="1807521"/>
            <a:ext cx="5145183"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Importez les bibliothèques Python nécessaires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Charger l'ensemble de données sur la fréquentation des transports dans </a:t>
            </a:r>
            <a:r>
              <a:rPr lang="en-GB" sz="1600" dirty="0" err="1">
                <a:solidFill>
                  <a:sysClr val="windowText" lastClr="000000"/>
                </a:solidFill>
                <a:latin typeface="Arial"/>
                <a:cs typeface="Arial"/>
              </a:rPr>
              <a:t>Colab</a:t>
            </a: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Inspecter les colonnes et les types de données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Vérifier les valeurs manquantes ou les erreurs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Comprendre la structure des données pour l'analyse</a:t>
            </a:r>
          </a:p>
        </p:txBody>
      </p:sp>
      <p:pic>
        <p:nvPicPr>
          <p:cNvPr id="4" name="Picture 3">
            <a:extLst>
              <a:ext uri="{FF2B5EF4-FFF2-40B4-BE49-F238E27FC236}">
                <a16:creationId xmlns:a16="http://schemas.microsoft.com/office/drawing/2014/main" id="{5ABFCC4E-909D-C189-01E2-BEFCA3962120}"/>
              </a:ext>
            </a:extLst>
          </p:cNvPr>
          <p:cNvPicPr>
            <a:picLocks noChangeAspect="1"/>
          </p:cNvPicPr>
          <p:nvPr/>
        </p:nvPicPr>
        <p:blipFill>
          <a:blip r:embed="rId2"/>
          <a:stretch>
            <a:fillRect/>
          </a:stretch>
        </p:blipFill>
        <p:spPr>
          <a:xfrm>
            <a:off x="6320538" y="1807521"/>
            <a:ext cx="4918703" cy="1209091"/>
          </a:xfrm>
          <a:prstGeom prst="rect">
            <a:avLst/>
          </a:prstGeom>
        </p:spPr>
      </p:pic>
      <p:pic>
        <p:nvPicPr>
          <p:cNvPr id="9" name="Picture 8">
            <a:extLst>
              <a:ext uri="{FF2B5EF4-FFF2-40B4-BE49-F238E27FC236}">
                <a16:creationId xmlns:a16="http://schemas.microsoft.com/office/drawing/2014/main" id="{E5F6B4D8-A821-8BF1-D3A9-4E497BFCDFFE}"/>
              </a:ext>
            </a:extLst>
          </p:cNvPr>
          <p:cNvPicPr>
            <a:picLocks noChangeAspect="1"/>
          </p:cNvPicPr>
          <p:nvPr/>
        </p:nvPicPr>
        <p:blipFill>
          <a:blip r:embed="rId3"/>
          <a:stretch>
            <a:fillRect/>
          </a:stretch>
        </p:blipFill>
        <p:spPr>
          <a:xfrm>
            <a:off x="6320538" y="3215371"/>
            <a:ext cx="4918704" cy="1385200"/>
          </a:xfrm>
          <a:prstGeom prst="rect">
            <a:avLst/>
          </a:prstGeom>
        </p:spPr>
      </p:pic>
      <p:pic>
        <p:nvPicPr>
          <p:cNvPr id="11" name="Picture 10">
            <a:extLst>
              <a:ext uri="{FF2B5EF4-FFF2-40B4-BE49-F238E27FC236}">
                <a16:creationId xmlns:a16="http://schemas.microsoft.com/office/drawing/2014/main" id="{737FC3CB-3C3E-01DD-89F8-E10710731C76}"/>
              </a:ext>
            </a:extLst>
          </p:cNvPr>
          <p:cNvPicPr>
            <a:picLocks noChangeAspect="1"/>
          </p:cNvPicPr>
          <p:nvPr/>
        </p:nvPicPr>
        <p:blipFill>
          <a:blip r:embed="rId4"/>
          <a:stretch>
            <a:fillRect/>
          </a:stretch>
        </p:blipFill>
        <p:spPr>
          <a:xfrm>
            <a:off x="6810270" y="4799330"/>
            <a:ext cx="4064209" cy="1244664"/>
          </a:xfrm>
          <a:prstGeom prst="rect">
            <a:avLst/>
          </a:prstGeom>
        </p:spPr>
      </p:pic>
      <p:sp>
        <p:nvSpPr>
          <p:cNvPr id="3" name="object 3">
            <a:extLst>
              <a:ext uri="{FF2B5EF4-FFF2-40B4-BE49-F238E27FC236}">
                <a16:creationId xmlns:a16="http://schemas.microsoft.com/office/drawing/2014/main" id="{363A5A77-C3F1-03A7-1831-D7370026A749}"/>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4.2 </a:t>
            </a:r>
            <a:r>
              <a:rPr lang="en-GB" b="1" dirty="0">
                <a:solidFill>
                  <a:schemeClr val="tx1"/>
                </a:solidFill>
              </a:rPr>
              <a:t>Chargement et inspection des données sur les transports</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5DD9D93A-1A10-8106-64E4-B9FF88CA4ECE}"/>
              </a:ext>
            </a:extLst>
          </p:cNvPr>
          <p:cNvSpPr>
            <a:spLocks noGrp="1"/>
          </p:cNvSpPr>
          <p:nvPr>
            <p:ph type="title"/>
          </p:nvPr>
        </p:nvSpPr>
        <p:spPr/>
        <p:txBody>
          <a:bodyPr/>
          <a:lstStyle/>
          <a:p>
            <a:endParaRPr lang="en-AT"/>
          </a:p>
        </p:txBody>
      </p:sp>
      <p:sp>
        <p:nvSpPr>
          <p:cNvPr id="14" name="object 2">
            <a:extLst>
              <a:ext uri="{FF2B5EF4-FFF2-40B4-BE49-F238E27FC236}">
                <a16:creationId xmlns:a16="http://schemas.microsoft.com/office/drawing/2014/main" id="{5F333743-73A2-A0CC-99BE-FCF41D9F3738}"/>
              </a:ext>
            </a:extLst>
          </p:cNvPr>
          <p:cNvSpPr txBox="1">
            <a:spLocks/>
          </p:cNvSpPr>
          <p:nvPr/>
        </p:nvSpPr>
        <p:spPr>
          <a:xfrm>
            <a:off x="726281" y="412869"/>
            <a:ext cx="558192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4. Pratique Python : visualisation avancée</a:t>
            </a:r>
            <a:endParaRPr lang="en-GB" sz="2400" b="1" spc="-13" dirty="0">
              <a:solidFill>
                <a:schemeClr val="bg1"/>
              </a:solidFill>
            </a:endParaRPr>
          </a:p>
        </p:txBody>
      </p:sp>
      <p:sp>
        <p:nvSpPr>
          <p:cNvPr id="2" name="object 6">
            <a:extLst>
              <a:ext uri="{FF2B5EF4-FFF2-40B4-BE49-F238E27FC236}">
                <a16:creationId xmlns:a16="http://schemas.microsoft.com/office/drawing/2014/main" id="{5F272A64-CC2F-7CEF-B3B0-5A96CC71C97C}"/>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5905BAA3-3F51-FAF9-4BDA-941F16791DBB}"/>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2760935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6EF1B-0AE2-6F15-DD93-BF03BB70C9D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1CB9B6A-E595-E2F4-F368-002066D0122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7" name="object 3">
            <a:extLst>
              <a:ext uri="{FF2B5EF4-FFF2-40B4-BE49-F238E27FC236}">
                <a16:creationId xmlns:a16="http://schemas.microsoft.com/office/drawing/2014/main" id="{18F213CB-FCF0-C476-2641-711A50A1C62E}"/>
              </a:ext>
            </a:extLst>
          </p:cNvPr>
          <p:cNvSpPr txBox="1"/>
          <p:nvPr/>
        </p:nvSpPr>
        <p:spPr>
          <a:xfrm>
            <a:off x="726281" y="1900644"/>
            <a:ext cx="5145183"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Utilisez les bibliothèques matplotlib ou seaborn</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Tracez la date sur l'axe X et les modes de transport sur l'axe Y</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Ajoutez des titres et des étiquettes d'axe pour plus de clarté</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Personnalisez </a:t>
            </a:r>
            <a:r>
              <a:rPr lang="en-GB" sz="1600" dirty="0" err="1">
                <a:solidFill>
                  <a:sysClr val="windowText" lastClr="000000"/>
                </a:solidFill>
                <a:latin typeface="Arial"/>
                <a:cs typeface="Arial"/>
              </a:rPr>
              <a:t>les couleurs </a:t>
            </a:r>
            <a:r>
              <a:rPr lang="en-GB" sz="1600" dirty="0">
                <a:solidFill>
                  <a:sysClr val="windowText" lastClr="000000"/>
                </a:solidFill>
                <a:latin typeface="Arial"/>
                <a:cs typeface="Arial"/>
              </a:rPr>
              <a:t>et les styles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Visualiser les tendances et les modèles saisonniers</a:t>
            </a:r>
          </a:p>
        </p:txBody>
      </p:sp>
      <p:pic>
        <p:nvPicPr>
          <p:cNvPr id="4" name="Picture 3">
            <a:extLst>
              <a:ext uri="{FF2B5EF4-FFF2-40B4-BE49-F238E27FC236}">
                <a16:creationId xmlns:a16="http://schemas.microsoft.com/office/drawing/2014/main" id="{4BB0B327-F6C6-AC7B-6999-DEB10F7AF7CB}"/>
              </a:ext>
            </a:extLst>
          </p:cNvPr>
          <p:cNvPicPr>
            <a:picLocks noChangeAspect="1"/>
          </p:cNvPicPr>
          <p:nvPr/>
        </p:nvPicPr>
        <p:blipFill>
          <a:blip r:embed="rId2"/>
          <a:stretch>
            <a:fillRect/>
          </a:stretch>
        </p:blipFill>
        <p:spPr>
          <a:xfrm>
            <a:off x="5952487" y="2306087"/>
            <a:ext cx="5422947" cy="2991971"/>
          </a:xfrm>
          <a:prstGeom prst="rect">
            <a:avLst/>
          </a:prstGeom>
        </p:spPr>
      </p:pic>
      <p:sp>
        <p:nvSpPr>
          <p:cNvPr id="3" name="object 3">
            <a:extLst>
              <a:ext uri="{FF2B5EF4-FFF2-40B4-BE49-F238E27FC236}">
                <a16:creationId xmlns:a16="http://schemas.microsoft.com/office/drawing/2014/main" id="{8C60094C-58FC-CC95-DAD8-8114D841F92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4.3 </a:t>
            </a:r>
            <a:r>
              <a:rPr lang="en-GB" b="1" dirty="0">
                <a:solidFill>
                  <a:schemeClr val="tx1"/>
                </a:solidFill>
              </a:rPr>
              <a:t>Création de graphiques linéaires avec Python</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110AA785-9628-5C91-F7E9-5FFA8B547011}"/>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6F3634F0-855E-BEB6-F2A4-07B6F63D9791}"/>
              </a:ext>
            </a:extLst>
          </p:cNvPr>
          <p:cNvSpPr txBox="1">
            <a:spLocks/>
          </p:cNvSpPr>
          <p:nvPr/>
        </p:nvSpPr>
        <p:spPr>
          <a:xfrm>
            <a:off x="726281" y="412869"/>
            <a:ext cx="558192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Python pratique : visualisation </a:t>
            </a:r>
            <a:r>
              <a:rPr lang="en-GB" sz="2400" b="1" dirty="0" err="1">
                <a:solidFill>
                  <a:schemeClr val="bg1"/>
                </a:solidFill>
              </a:rPr>
              <a:t>avancée</a:t>
            </a:r>
            <a:endParaRPr lang="en-GB" sz="2400" b="1" spc="-13" dirty="0">
              <a:solidFill>
                <a:schemeClr val="bg1"/>
              </a:solidFill>
            </a:endParaRPr>
          </a:p>
        </p:txBody>
      </p:sp>
      <p:sp>
        <p:nvSpPr>
          <p:cNvPr id="2" name="object 6">
            <a:extLst>
              <a:ext uri="{FF2B5EF4-FFF2-40B4-BE49-F238E27FC236}">
                <a16:creationId xmlns:a16="http://schemas.microsoft.com/office/drawing/2014/main" id="{91775A89-8641-BAA2-8B41-AD0A711A4B5E}"/>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6" name="object 6">
            <a:extLst>
              <a:ext uri="{FF2B5EF4-FFF2-40B4-BE49-F238E27FC236}">
                <a16:creationId xmlns:a16="http://schemas.microsoft.com/office/drawing/2014/main" id="{47FA4780-1817-5D3A-C7FC-AD715306951D}"/>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3088008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FD1E4-9E55-EA56-77B5-10C3A603A55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F04ADEE-7F8A-BBB8-2565-2EDC8C61810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22</a:t>
            </a:r>
            <a:endParaRPr lang="LID4096" sz="1500" dirty="0">
              <a:solidFill>
                <a:schemeClr val="bg1"/>
              </a:solidFill>
            </a:endParaRPr>
          </a:p>
        </p:txBody>
      </p:sp>
      <p:sp>
        <p:nvSpPr>
          <p:cNvPr id="7" name="object 3">
            <a:extLst>
              <a:ext uri="{FF2B5EF4-FFF2-40B4-BE49-F238E27FC236}">
                <a16:creationId xmlns:a16="http://schemas.microsoft.com/office/drawing/2014/main" id="{13AEA2A0-90BD-B9B4-1671-C7E91084E2D6}"/>
              </a:ext>
            </a:extLst>
          </p:cNvPr>
          <p:cNvSpPr txBox="1"/>
          <p:nvPr/>
        </p:nvSpPr>
        <p:spPr>
          <a:xfrm>
            <a:off x="726281" y="1730293"/>
            <a:ext cx="5145183"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Utilisez les histogrammes matplotlib ou seaborn</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Sélectionnez les colonnes Bus, Train ou Métro</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Définissez la taille des classes pour le niveau de détail</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Mettez en évidence la forme et l'asymétrie de la distribution</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Identifiez les pics de demande et les valeurs aberrantes</a:t>
            </a:r>
          </a:p>
        </p:txBody>
      </p:sp>
      <p:pic>
        <p:nvPicPr>
          <p:cNvPr id="4" name="Picture 3">
            <a:extLst>
              <a:ext uri="{FF2B5EF4-FFF2-40B4-BE49-F238E27FC236}">
                <a16:creationId xmlns:a16="http://schemas.microsoft.com/office/drawing/2014/main" id="{0F81C8AA-4093-D19B-A10F-6AA46DD74926}"/>
              </a:ext>
            </a:extLst>
          </p:cNvPr>
          <p:cNvPicPr>
            <a:picLocks noChangeAspect="1"/>
          </p:cNvPicPr>
          <p:nvPr/>
        </p:nvPicPr>
        <p:blipFill>
          <a:blip r:embed="rId2"/>
          <a:stretch>
            <a:fillRect/>
          </a:stretch>
        </p:blipFill>
        <p:spPr>
          <a:xfrm>
            <a:off x="5773424" y="2021056"/>
            <a:ext cx="5518676" cy="3477783"/>
          </a:xfrm>
          <a:prstGeom prst="rect">
            <a:avLst/>
          </a:prstGeom>
        </p:spPr>
      </p:pic>
      <p:sp>
        <p:nvSpPr>
          <p:cNvPr id="3" name="object 3">
            <a:extLst>
              <a:ext uri="{FF2B5EF4-FFF2-40B4-BE49-F238E27FC236}">
                <a16:creationId xmlns:a16="http://schemas.microsoft.com/office/drawing/2014/main" id="{6B0F0054-FD17-9384-3984-510E30805D39}"/>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4.4 </a:t>
            </a:r>
            <a:r>
              <a:rPr lang="en-GB" b="1" dirty="0">
                <a:solidFill>
                  <a:schemeClr val="tx1"/>
                </a:solidFill>
              </a:rPr>
              <a:t>Création d'histogrammes avec Python</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DAF49630-0921-1419-3C79-BD2D0A937B60}"/>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E9D9560D-5CCB-8E13-41E4-5A73CB572027}"/>
              </a:ext>
            </a:extLst>
          </p:cNvPr>
          <p:cNvSpPr txBox="1">
            <a:spLocks/>
          </p:cNvSpPr>
          <p:nvPr/>
        </p:nvSpPr>
        <p:spPr>
          <a:xfrm>
            <a:off x="726281" y="412869"/>
            <a:ext cx="558192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4. Pratique Python : visualisation avancée</a:t>
            </a:r>
            <a:endParaRPr lang="en-GB" sz="2400" b="1" spc="-13" dirty="0">
              <a:solidFill>
                <a:schemeClr val="bg1"/>
              </a:solidFill>
            </a:endParaRPr>
          </a:p>
        </p:txBody>
      </p:sp>
      <p:sp>
        <p:nvSpPr>
          <p:cNvPr id="2" name="object 6">
            <a:extLst>
              <a:ext uri="{FF2B5EF4-FFF2-40B4-BE49-F238E27FC236}">
                <a16:creationId xmlns:a16="http://schemas.microsoft.com/office/drawing/2014/main" id="{667D0DF8-F860-77DF-5167-6704646E31B4}"/>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6" name="object 6">
            <a:extLst>
              <a:ext uri="{FF2B5EF4-FFF2-40B4-BE49-F238E27FC236}">
                <a16:creationId xmlns:a16="http://schemas.microsoft.com/office/drawing/2014/main" id="{F1958CCD-8970-85CC-A294-EBBDCDF61B76}"/>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18478453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25967-CE09-0674-430C-48034844FA8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2668E58-9D10-DD51-39A5-87CDECDFEA4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23</a:t>
            </a:r>
            <a:endParaRPr lang="LID4096" sz="1500" dirty="0">
              <a:solidFill>
                <a:schemeClr val="bg1"/>
              </a:solidFill>
            </a:endParaRPr>
          </a:p>
        </p:txBody>
      </p:sp>
      <p:sp>
        <p:nvSpPr>
          <p:cNvPr id="7" name="object 3">
            <a:extLst>
              <a:ext uri="{FF2B5EF4-FFF2-40B4-BE49-F238E27FC236}">
                <a16:creationId xmlns:a16="http://schemas.microsoft.com/office/drawing/2014/main" id="{25F4E320-B2E2-E3D6-FE7D-96B3F6DDDBF6}"/>
              </a:ext>
            </a:extLst>
          </p:cNvPr>
          <p:cNvSpPr txBox="1"/>
          <p:nvPr/>
        </p:nvSpPr>
        <p:spPr>
          <a:xfrm>
            <a:off x="740566" y="1730293"/>
            <a:ext cx="5145183"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Représentez graphiquement les relations entre deux modes de transport</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Utiliser les boîtes à moustaches matplotlib ou seaborn</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Ajouter des titres et des étiquettes d'axe</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Inclure des courbes de tendance si nécessaire</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Détecter les corrélations et les anomalies</a:t>
            </a:r>
          </a:p>
        </p:txBody>
      </p:sp>
      <p:pic>
        <p:nvPicPr>
          <p:cNvPr id="4" name="Picture 3">
            <a:extLst>
              <a:ext uri="{FF2B5EF4-FFF2-40B4-BE49-F238E27FC236}">
                <a16:creationId xmlns:a16="http://schemas.microsoft.com/office/drawing/2014/main" id="{2F0E71E2-F9E2-46A0-D77C-D4DB6A803883}"/>
              </a:ext>
            </a:extLst>
          </p:cNvPr>
          <p:cNvPicPr>
            <a:picLocks noChangeAspect="1"/>
          </p:cNvPicPr>
          <p:nvPr/>
        </p:nvPicPr>
        <p:blipFill>
          <a:blip r:embed="rId2"/>
          <a:stretch>
            <a:fillRect/>
          </a:stretch>
        </p:blipFill>
        <p:spPr>
          <a:xfrm>
            <a:off x="5871464" y="2036111"/>
            <a:ext cx="5288590" cy="3403363"/>
          </a:xfrm>
          <a:prstGeom prst="rect">
            <a:avLst/>
          </a:prstGeom>
        </p:spPr>
      </p:pic>
      <p:sp>
        <p:nvSpPr>
          <p:cNvPr id="3" name="object 3">
            <a:extLst>
              <a:ext uri="{FF2B5EF4-FFF2-40B4-BE49-F238E27FC236}">
                <a16:creationId xmlns:a16="http://schemas.microsoft.com/office/drawing/2014/main" id="{DB51E84D-8BF4-0C00-76F7-00DF952477FA}"/>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4.5 </a:t>
            </a:r>
            <a:r>
              <a:rPr lang="en-GB" b="1" dirty="0">
                <a:solidFill>
                  <a:schemeClr val="tx1"/>
                </a:solidFill>
              </a:rPr>
              <a:t>Création de boîtes à moustaches avec Python</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483449A2-9215-CDF4-EB88-26F2080B01FC}"/>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39D88FD8-0F2E-4D7A-2480-DE5A3C43BE35}"/>
              </a:ext>
            </a:extLst>
          </p:cNvPr>
          <p:cNvSpPr txBox="1">
            <a:spLocks/>
          </p:cNvSpPr>
          <p:nvPr/>
        </p:nvSpPr>
        <p:spPr>
          <a:xfrm>
            <a:off x="726281" y="412869"/>
            <a:ext cx="558192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4. Pratique Python : visualisation avancée</a:t>
            </a:r>
            <a:endParaRPr lang="en-GB" sz="2400" b="1" spc="-13" dirty="0">
              <a:solidFill>
                <a:schemeClr val="bg1"/>
              </a:solidFill>
            </a:endParaRPr>
          </a:p>
        </p:txBody>
      </p:sp>
      <p:sp>
        <p:nvSpPr>
          <p:cNvPr id="2" name="object 6">
            <a:extLst>
              <a:ext uri="{FF2B5EF4-FFF2-40B4-BE49-F238E27FC236}">
                <a16:creationId xmlns:a16="http://schemas.microsoft.com/office/drawing/2014/main" id="{125874CF-30F0-AAEA-F0E9-A69FD8EE47E7}"/>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6" name="object 6">
            <a:extLst>
              <a:ext uri="{FF2B5EF4-FFF2-40B4-BE49-F238E27FC236}">
                <a16:creationId xmlns:a16="http://schemas.microsoft.com/office/drawing/2014/main" id="{9F646DDF-9418-2898-A2EC-E4785547D163}"/>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38275143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41A46-31CA-052B-A476-18ADA2F6CBC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AE9DB10-3913-3D93-FBFC-A55706E3388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24</a:t>
            </a:r>
            <a:endParaRPr lang="LID4096" sz="1500" dirty="0">
              <a:solidFill>
                <a:schemeClr val="bg1"/>
              </a:solidFill>
            </a:endParaRPr>
          </a:p>
        </p:txBody>
      </p:sp>
      <p:sp>
        <p:nvSpPr>
          <p:cNvPr id="7" name="object 3">
            <a:extLst>
              <a:ext uri="{FF2B5EF4-FFF2-40B4-BE49-F238E27FC236}">
                <a16:creationId xmlns:a16="http://schemas.microsoft.com/office/drawing/2014/main" id="{4C94A45D-C2A4-7693-3304-52BF5F8E25F7}"/>
              </a:ext>
            </a:extLst>
          </p:cNvPr>
          <p:cNvSpPr txBox="1"/>
          <p:nvPr/>
        </p:nvSpPr>
        <p:spPr>
          <a:xfrm>
            <a:off x="726281" y="1373555"/>
            <a:ext cx="5145183"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Utiliser les fonctions de carte thermique Seaborn</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Créer des tableaux croisés dynamiques pour comparer les tendances quotidiennes et hebdomadaires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Visualiser l'intensité d'utilisation au fil du temps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Identifier les jours de pointe, les week-ends et les jours fériés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Soutenir les décisions en matière de planification et d'ordonnancement</a:t>
            </a:r>
          </a:p>
        </p:txBody>
      </p:sp>
      <p:pic>
        <p:nvPicPr>
          <p:cNvPr id="9" name="Picture 8">
            <a:extLst>
              <a:ext uri="{FF2B5EF4-FFF2-40B4-BE49-F238E27FC236}">
                <a16:creationId xmlns:a16="http://schemas.microsoft.com/office/drawing/2014/main" id="{D1F75363-70EE-CE7B-2107-06C06AD9AF55}"/>
              </a:ext>
            </a:extLst>
          </p:cNvPr>
          <p:cNvPicPr>
            <a:picLocks noChangeAspect="1"/>
          </p:cNvPicPr>
          <p:nvPr/>
        </p:nvPicPr>
        <p:blipFill>
          <a:blip r:embed="rId2"/>
          <a:stretch>
            <a:fillRect/>
          </a:stretch>
        </p:blipFill>
        <p:spPr>
          <a:xfrm>
            <a:off x="6418576" y="1945245"/>
            <a:ext cx="4727485" cy="4248676"/>
          </a:xfrm>
          <a:prstGeom prst="rect">
            <a:avLst/>
          </a:prstGeom>
        </p:spPr>
      </p:pic>
      <p:sp>
        <p:nvSpPr>
          <p:cNvPr id="3" name="object 3">
            <a:extLst>
              <a:ext uri="{FF2B5EF4-FFF2-40B4-BE49-F238E27FC236}">
                <a16:creationId xmlns:a16="http://schemas.microsoft.com/office/drawing/2014/main" id="{7B263901-2EE8-769D-60B2-F1EFB270A15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4.6 </a:t>
            </a:r>
            <a:r>
              <a:rPr lang="en-GB" b="1" dirty="0">
                <a:solidFill>
                  <a:schemeClr val="tx1"/>
                </a:solidFill>
              </a:rPr>
              <a:t>Création de cartes thermiques avec Python</a:t>
            </a:r>
            <a:endParaRPr lang="en-GB" b="1" dirty="0">
              <a:solidFill>
                <a:schemeClr val="tx1"/>
              </a:solidFill>
              <a:latin typeface="Arial"/>
              <a:cs typeface="Arial"/>
            </a:endParaRPr>
          </a:p>
        </p:txBody>
      </p:sp>
      <p:sp>
        <p:nvSpPr>
          <p:cNvPr id="5" name="Title 4">
            <a:extLst>
              <a:ext uri="{FF2B5EF4-FFF2-40B4-BE49-F238E27FC236}">
                <a16:creationId xmlns:a16="http://schemas.microsoft.com/office/drawing/2014/main" id="{CCC95405-313E-3596-10CE-2377CC3CCF41}"/>
              </a:ext>
            </a:extLst>
          </p:cNvPr>
          <p:cNvSpPr>
            <a:spLocks noGrp="1"/>
          </p:cNvSpPr>
          <p:nvPr>
            <p:ph type="title"/>
          </p:nvPr>
        </p:nvSpPr>
        <p:spPr/>
        <p:txBody>
          <a:bodyPr/>
          <a:lstStyle/>
          <a:p>
            <a:endParaRPr lang="en-AT"/>
          </a:p>
        </p:txBody>
      </p:sp>
      <p:sp>
        <p:nvSpPr>
          <p:cNvPr id="6" name="object 2">
            <a:extLst>
              <a:ext uri="{FF2B5EF4-FFF2-40B4-BE49-F238E27FC236}">
                <a16:creationId xmlns:a16="http://schemas.microsoft.com/office/drawing/2014/main" id="{672406A9-1924-95DC-2354-82B742FBFD1B}"/>
              </a:ext>
            </a:extLst>
          </p:cNvPr>
          <p:cNvSpPr txBox="1">
            <a:spLocks/>
          </p:cNvSpPr>
          <p:nvPr/>
        </p:nvSpPr>
        <p:spPr>
          <a:xfrm>
            <a:off x="726281" y="412869"/>
            <a:ext cx="558192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4. Python pratique : visualisation avancée</a:t>
            </a:r>
            <a:endParaRPr lang="en-GB" sz="2400" b="1" spc="-13" dirty="0">
              <a:solidFill>
                <a:schemeClr val="bg1"/>
              </a:solidFill>
            </a:endParaRPr>
          </a:p>
        </p:txBody>
      </p:sp>
      <p:sp>
        <p:nvSpPr>
          <p:cNvPr id="2" name="object 6">
            <a:extLst>
              <a:ext uri="{FF2B5EF4-FFF2-40B4-BE49-F238E27FC236}">
                <a16:creationId xmlns:a16="http://schemas.microsoft.com/office/drawing/2014/main" id="{E74A2319-9650-86B6-5049-A3DA9156262A}"/>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4" name="object 6">
            <a:extLst>
              <a:ext uri="{FF2B5EF4-FFF2-40B4-BE49-F238E27FC236}">
                <a16:creationId xmlns:a16="http://schemas.microsoft.com/office/drawing/2014/main" id="{C4BB7352-23D9-9C5C-ADE1-4B2A65B279E4}"/>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41175746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1E07F-B80F-3A6F-BC16-58420B61311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6B5D3D8-CAB2-2DB6-9822-FEA81C280EB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5F0A8150-4289-09E9-56C0-D694FF5AC0AC}"/>
              </a:ext>
            </a:extLst>
          </p:cNvPr>
          <p:cNvSpPr txBox="1"/>
          <p:nvPr/>
        </p:nvSpPr>
        <p:spPr>
          <a:xfrm>
            <a:off x="726281" y="1356074"/>
            <a:ext cx="4515570" cy="4923729"/>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500" dirty="0">
                <a:solidFill>
                  <a:sysClr val="windowText" lastClr="000000"/>
                </a:solidFill>
                <a:latin typeface="Arial"/>
                <a:cs typeface="Arial"/>
              </a:rPr>
              <a:t> </a:t>
            </a:r>
            <a:r>
              <a:rPr lang="en-GB" sz="1500" dirty="0" err="1">
                <a:solidFill>
                  <a:sysClr val="windowText" lastClr="000000"/>
                </a:solidFill>
                <a:latin typeface="Arial"/>
                <a:cs typeface="Arial"/>
              </a:rPr>
              <a:t>Analysez </a:t>
            </a:r>
            <a:r>
              <a:rPr lang="en-GB" sz="1500" dirty="0">
                <a:solidFill>
                  <a:sysClr val="windowText" lastClr="000000"/>
                </a:solidFill>
                <a:latin typeface="Arial"/>
                <a:cs typeface="Arial"/>
              </a:rPr>
              <a:t>les graphiques pour découvrir les modèles et les tendances</a:t>
            </a:r>
          </a:p>
          <a:p>
            <a:pPr marL="361950" indent="-171450" defTabSz="1175644" hangingPunct="1">
              <a:lnSpc>
                <a:spcPct val="150000"/>
              </a:lnSpc>
              <a:spcBef>
                <a:spcPts val="129"/>
              </a:spcBef>
              <a:buFont typeface="Wingdings 2" panose="05020102010507070707" pitchFamily="18" charset="2"/>
              <a:buChar char="R"/>
            </a:pPr>
            <a:endParaRPr lang="en-GB"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500" dirty="0">
                <a:solidFill>
                  <a:sysClr val="windowText" lastClr="000000"/>
                </a:solidFill>
                <a:latin typeface="Arial"/>
                <a:cs typeface="Arial"/>
              </a:rPr>
              <a:t> Comparer les résultats obtenus avec Excel et Python</a:t>
            </a:r>
          </a:p>
          <a:p>
            <a:pPr marL="361950" indent="-171450" defTabSz="1175644" hangingPunct="1">
              <a:lnSpc>
                <a:spcPct val="150000"/>
              </a:lnSpc>
              <a:spcBef>
                <a:spcPts val="129"/>
              </a:spcBef>
              <a:buFont typeface="Wingdings 2" panose="05020102010507070707" pitchFamily="18" charset="2"/>
              <a:buChar char="R"/>
            </a:pPr>
            <a:endParaRPr lang="en-GB"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500" dirty="0">
                <a:solidFill>
                  <a:sysClr val="windowText" lastClr="000000"/>
                </a:solidFill>
                <a:latin typeface="Arial"/>
                <a:cs typeface="Arial"/>
              </a:rPr>
              <a:t> Discuter des corrélations et des valeurs aberrantes</a:t>
            </a:r>
          </a:p>
          <a:p>
            <a:pPr marL="361950" indent="-171450" defTabSz="1175644" hangingPunct="1">
              <a:lnSpc>
                <a:spcPct val="150000"/>
              </a:lnSpc>
              <a:spcBef>
                <a:spcPts val="129"/>
              </a:spcBef>
              <a:buFont typeface="Wingdings 2" panose="05020102010507070707" pitchFamily="18" charset="2"/>
              <a:buChar char="R"/>
            </a:pPr>
            <a:endParaRPr lang="en-GB"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500" dirty="0">
                <a:solidFill>
                  <a:sysClr val="windowText" lastClr="000000"/>
                </a:solidFill>
                <a:latin typeface="Arial"/>
                <a:cs typeface="Arial"/>
              </a:rPr>
              <a:t> Suggérer des mesures à prendre en fonction des conclusions</a:t>
            </a:r>
          </a:p>
          <a:p>
            <a:pPr marL="361950" indent="-171450" defTabSz="1175644" hangingPunct="1">
              <a:lnSpc>
                <a:spcPct val="150000"/>
              </a:lnSpc>
              <a:spcBef>
                <a:spcPts val="129"/>
              </a:spcBef>
              <a:buFont typeface="Wingdings 2" panose="05020102010507070707" pitchFamily="18" charset="2"/>
              <a:buChar char="R"/>
            </a:pPr>
            <a:endParaRPr lang="en-GB"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500" dirty="0">
                <a:solidFill>
                  <a:sysClr val="windowText" lastClr="000000"/>
                </a:solidFill>
                <a:latin typeface="Arial"/>
                <a:cs typeface="Arial"/>
              </a:rPr>
              <a:t> Soutenir des recommandations claires et fondées sur des données</a:t>
            </a:r>
          </a:p>
        </p:txBody>
      </p:sp>
      <p:pic>
        <p:nvPicPr>
          <p:cNvPr id="4098" name="Picture 2">
            <a:extLst>
              <a:ext uri="{FF2B5EF4-FFF2-40B4-BE49-F238E27FC236}">
                <a16:creationId xmlns:a16="http://schemas.microsoft.com/office/drawing/2014/main" id="{C5AC1197-9905-4473-C42E-52AAA71B2B2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168"/>
          <a:stretch>
            <a:fillRect/>
          </a:stretch>
        </p:blipFill>
        <p:spPr bwMode="auto">
          <a:xfrm>
            <a:off x="5241850" y="2341270"/>
            <a:ext cx="6185143" cy="2645400"/>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3">
            <a:extLst>
              <a:ext uri="{FF2B5EF4-FFF2-40B4-BE49-F238E27FC236}">
                <a16:creationId xmlns:a16="http://schemas.microsoft.com/office/drawing/2014/main" id="{FD4DC367-ABB3-4925-1578-3393C99E5A4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4.7 </a:t>
            </a:r>
            <a:r>
              <a:rPr lang="en-GB" b="1" dirty="0">
                <a:solidFill>
                  <a:schemeClr val="tx1"/>
                </a:solidFill>
              </a:rPr>
              <a:t>Interprétation et perspectives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28975E62-6875-9E1E-D5B1-0A69110F0474}"/>
              </a:ext>
            </a:extLst>
          </p:cNvPr>
          <p:cNvSpPr txBox="1">
            <a:spLocks/>
          </p:cNvSpPr>
          <p:nvPr/>
        </p:nvSpPr>
        <p:spPr>
          <a:xfrm>
            <a:off x="726281" y="412869"/>
            <a:ext cx="558192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4. Python pratique : visualisation avancée</a:t>
            </a:r>
            <a:endParaRPr lang="en-GB" sz="2400" b="1" spc="-13" dirty="0">
              <a:solidFill>
                <a:schemeClr val="bg1"/>
              </a:solidFill>
            </a:endParaRPr>
          </a:p>
        </p:txBody>
      </p:sp>
      <p:sp>
        <p:nvSpPr>
          <p:cNvPr id="2" name="object 6">
            <a:extLst>
              <a:ext uri="{FF2B5EF4-FFF2-40B4-BE49-F238E27FC236}">
                <a16:creationId xmlns:a16="http://schemas.microsoft.com/office/drawing/2014/main" id="{3293F3A5-6896-BB0F-3E7A-177F620A9501}"/>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6" name="object 6">
            <a:extLst>
              <a:ext uri="{FF2B5EF4-FFF2-40B4-BE49-F238E27FC236}">
                <a16:creationId xmlns:a16="http://schemas.microsoft.com/office/drawing/2014/main" id="{FBE07D73-2B78-34CC-D5CE-228A2F07E427}"/>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219883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5AE32-9FF4-D04F-22EC-DFCC7655A6A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045B114-CB8F-0E76-721E-7FFBE32837EC}"/>
              </a:ext>
            </a:extLst>
          </p:cNvPr>
          <p:cNvSpPr txBox="1">
            <a:spLocks noGrp="1"/>
          </p:cNvSpPr>
          <p:nvPr>
            <p:ph type="title"/>
          </p:nvPr>
        </p:nvSpPr>
        <p:spPr>
          <a:xfrm>
            <a:off x="726282" y="480941"/>
            <a:ext cx="2079671"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8" name="TextBox 7">
            <a:extLst>
              <a:ext uri="{FF2B5EF4-FFF2-40B4-BE49-F238E27FC236}">
                <a16:creationId xmlns:a16="http://schemas.microsoft.com/office/drawing/2014/main" id="{A24CA704-097B-0992-6311-F2FF8588F8E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D71EAAA6-4BDD-3BF1-0998-8161BF9B8D70}"/>
              </a:ext>
            </a:extLst>
          </p:cNvPr>
          <p:cNvSpPr txBox="1">
            <a:spLocks/>
          </p:cNvSpPr>
          <p:nvPr/>
        </p:nvSpPr>
        <p:spPr>
          <a:xfrm>
            <a:off x="3065929" y="480121"/>
            <a:ext cx="9026285" cy="57386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p14="http://schemas.microsoft.com/office/powerpoint/2010/main" xmlns:a16="http://schemas.microsoft.com/office/drawing/2014/main"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GB" sz="1800" dirty="0">
                <a:solidFill>
                  <a:srgbClr val="FF0000"/>
                </a:solidFill>
              </a:rPr>
              <a:t>Laboratoire 5 : Importance de la visualisation des données dans la recherche sur les transports</a:t>
            </a:r>
          </a:p>
        </p:txBody>
      </p:sp>
      <p:sp>
        <p:nvSpPr>
          <p:cNvPr id="6" name="object 6">
            <a:extLst>
              <a:ext uri="{FF2B5EF4-FFF2-40B4-BE49-F238E27FC236}">
                <a16:creationId xmlns:a16="http://schemas.microsoft.com/office/drawing/2014/main" id="{7D75C6CE-75B2-F47D-1662-6168661FD148}"/>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graphicFrame>
        <p:nvGraphicFramePr>
          <p:cNvPr id="9" name="Table 8">
            <a:extLst>
              <a:ext uri="{FF2B5EF4-FFF2-40B4-BE49-F238E27FC236}">
                <a16:creationId xmlns:a16="http://schemas.microsoft.com/office/drawing/2014/main" id="{996F0A59-C745-1FF8-1631-0CA7E8F076A7}"/>
              </a:ext>
            </a:extLst>
          </p:cNvPr>
          <p:cNvGraphicFramePr>
            <a:graphicFrameLocks noGrp="1"/>
          </p:cNvGraphicFramePr>
          <p:nvPr>
            <p:extLst>
              <p:ext uri="{D42A27DB-BD31-4B8C-83A1-F6EECF244321}">
                <p14:modId xmlns:p14="http://schemas.microsoft.com/office/powerpoint/2010/main" val="3637205257"/>
              </p:ext>
            </p:extLst>
          </p:nvPr>
        </p:nvGraphicFramePr>
        <p:xfrm>
          <a:off x="726282" y="965617"/>
          <a:ext cx="4902005" cy="4876492"/>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18175">
                <a:tc>
                  <a:txBody>
                    <a:bodyPr/>
                    <a:lstStyle/>
                    <a:p>
                      <a:r>
                        <a:rPr lang="en-GB" sz="1400" b="1" dirty="0">
                          <a:solidFill>
                            <a:sysClr val="windowText" lastClr="000000"/>
                          </a:solidFill>
                          <a:latin typeface="Arial"/>
                          <a:cs typeface="Arial"/>
                        </a:rPr>
                        <a:t>0. Objectif</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1</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18175">
                <a:tc>
                  <a:txBody>
                    <a:bodyPr/>
                    <a:lstStyle/>
                    <a:p>
                      <a:r>
                        <a:rPr lang="en-GB" sz="1200" spc="64" dirty="0">
                          <a:solidFill>
                            <a:sysClr val="windowText" lastClr="000000"/>
                          </a:solidFill>
                          <a:latin typeface="Arial"/>
                          <a:cs typeface="Arial"/>
                        </a:rPr>
                        <a:t> 0.1 Objectifs d'apprentissage</a:t>
                      </a:r>
                      <a:endParaRPr lang="en-AT"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8175">
                <a:tc>
                  <a:txBody>
                    <a:bodyPr/>
                    <a:lstStyle/>
                    <a:p>
                      <a:endParaRPr lang="en-AT"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535490">
                <a:tc>
                  <a:txBody>
                    <a:bodyPr/>
                    <a:lstStyle/>
                    <a:p>
                      <a:r>
                        <a:rPr lang="en-GB" sz="1400" b="1" dirty="0">
                          <a:solidFill>
                            <a:sysClr val="windowText" lastClr="000000"/>
                          </a:solidFill>
                          <a:latin typeface="Arial"/>
                          <a:cs typeface="Arial"/>
                        </a:rPr>
                        <a:t>1. Introduction à la visualisation des données dans la recherche sur les transports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3</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18175">
                <a:tc>
                  <a:txBody>
                    <a:bodyPr/>
                    <a:lstStyle/>
                    <a:p>
                      <a:r>
                        <a:rPr lang="en-GB" sz="1200" dirty="0">
                          <a:latin typeface="Arial" panose="020B0604020202020204" pitchFamily="34" charset="0"/>
                          <a:cs typeface="Arial" panose="020B0604020202020204" pitchFamily="34" charset="0"/>
                        </a:rPr>
                        <a:t> 1.1 Importance de la visualisation des données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4</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18175">
                <a:tc>
                  <a:txBody>
                    <a:bodyPr/>
                    <a:lstStyle/>
                    <a:p>
                      <a:r>
                        <a:rPr lang="en-GB" sz="1200" dirty="0">
                          <a:latin typeface="Arial" panose="020B0604020202020204" pitchFamily="34" charset="0"/>
                          <a:cs typeface="Arial" panose="020B0604020202020204" pitchFamily="34" charset="0"/>
                        </a:rPr>
                        <a:t> 1.2  Des données brutes aux informations exploitables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5</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479123">
                <a:tc>
                  <a:txBody>
                    <a:bodyPr/>
                    <a:lstStyle/>
                    <a:p>
                      <a:r>
                        <a:rPr lang="en-GB" sz="1200" dirty="0">
                          <a:latin typeface="Arial" panose="020B0604020202020204" pitchFamily="34" charset="0"/>
                          <a:cs typeface="Arial" panose="020B0604020202020204" pitchFamily="34" charset="0"/>
                        </a:rPr>
                        <a:t> 1.3 Rôle dans la planification des transports et la prise de décision</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6</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38204">
                <a:tc>
                  <a:txBody>
                    <a:bodyPr/>
                    <a:lstStyle/>
                    <a:p>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535490">
                <a:tc>
                  <a:txBody>
                    <a:bodyPr/>
                    <a:lstStyle/>
                    <a:p>
                      <a:r>
                        <a:rPr lang="en-GB" sz="1400" b="1" dirty="0">
                          <a:latin typeface="Arial" panose="020B0604020202020204" pitchFamily="34" charset="0"/>
                          <a:cs typeface="Arial" panose="020B0604020202020204" pitchFamily="34" charset="0"/>
                        </a:rPr>
                        <a:t>2. Types de visualisations et leurs utilisations</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7</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18175">
                <a:tc>
                  <a:txBody>
                    <a:bodyPr/>
                    <a:lstStyle/>
                    <a:p>
                      <a:r>
                        <a:rPr lang="en-GB" sz="1200" dirty="0">
                          <a:latin typeface="Arial" panose="020B0604020202020204" pitchFamily="34" charset="0"/>
                          <a:cs typeface="Arial" panose="020B0604020202020204" pitchFamily="34" charset="0"/>
                        </a:rPr>
                        <a:t> 2.1 Graphiques linéaires – Repérer les tendances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8</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18175">
                <a:tc>
                  <a:txBody>
                    <a:bodyPr/>
                    <a:lstStyle/>
                    <a:p>
                      <a:r>
                        <a:rPr lang="en-GB" sz="1200" dirty="0">
                          <a:latin typeface="Arial" panose="020B0604020202020204" pitchFamily="34" charset="0"/>
                          <a:cs typeface="Arial" panose="020B0604020202020204" pitchFamily="34" charset="0"/>
                        </a:rPr>
                        <a:t> 2.2 Histogrammes – Comprendre la distribution</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9</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479123">
                <a:tc>
                  <a:txBody>
                    <a:bodyPr/>
                    <a:lstStyle/>
                    <a:p>
                      <a:r>
                        <a:rPr lang="en-GB" sz="1200" dirty="0">
                          <a:latin typeface="Arial" panose="020B0604020202020204" pitchFamily="34" charset="0"/>
                          <a:cs typeface="Arial" panose="020B0604020202020204" pitchFamily="34" charset="0"/>
                        </a:rPr>
                        <a:t> 2.3 Diagrammes de dispersion – Repérer les anomalies et les relations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10</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1837">
                <a:tc>
                  <a:txBody>
                    <a:bodyPr/>
                    <a:lstStyle/>
                    <a:p>
                      <a:r>
                        <a:rPr lang="en-GB" sz="1200" dirty="0">
                          <a:latin typeface="Arial" panose="020B0604020202020204" pitchFamily="34" charset="0"/>
                          <a:cs typeface="Arial" panose="020B0604020202020204" pitchFamily="34" charset="0"/>
                        </a:rPr>
                        <a:t> 2.4 Cartes thermiques – Révéler les tendances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11</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bl>
          </a:graphicData>
        </a:graphic>
      </p:graphicFrame>
      <p:graphicFrame>
        <p:nvGraphicFramePr>
          <p:cNvPr id="10" name="Table 9">
            <a:extLst>
              <a:ext uri="{FF2B5EF4-FFF2-40B4-BE49-F238E27FC236}">
                <a16:creationId xmlns:a16="http://schemas.microsoft.com/office/drawing/2014/main" id="{4FC35237-0EB0-8988-CA68-6EE2F8317BF7}"/>
              </a:ext>
            </a:extLst>
          </p:cNvPr>
          <p:cNvGraphicFramePr>
            <a:graphicFrameLocks noGrp="1"/>
          </p:cNvGraphicFramePr>
          <p:nvPr>
            <p:extLst>
              <p:ext uri="{D42A27DB-BD31-4B8C-83A1-F6EECF244321}">
                <p14:modId xmlns:p14="http://schemas.microsoft.com/office/powerpoint/2010/main" val="4233120762"/>
              </p:ext>
            </p:extLst>
          </p:nvPr>
        </p:nvGraphicFramePr>
        <p:xfrm>
          <a:off x="6096000" y="965617"/>
          <a:ext cx="4902005" cy="5261014"/>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594497">
                <a:tc>
                  <a:txBody>
                    <a:bodyPr/>
                    <a:lstStyle/>
                    <a:p>
                      <a:r>
                        <a:rPr lang="en-GB" sz="1400" b="1" dirty="0">
                          <a:solidFill>
                            <a:sysClr val="windowText" lastClr="000000"/>
                          </a:solidFill>
                          <a:latin typeface="Arial" panose="020B0604020202020204" pitchFamily="34" charset="0"/>
                          <a:cs typeface="Arial" panose="020B0604020202020204" pitchFamily="34" charset="0"/>
                        </a:rPr>
                        <a:t>3. Excel pratique : visualisation pratique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12</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12894">
                <a:tc>
                  <a:txBody>
                    <a:bodyPr/>
                    <a:lstStyle/>
                    <a:p>
                      <a:r>
                        <a:rPr lang="en-GB" sz="1200" spc="64" dirty="0">
                          <a:solidFill>
                            <a:sysClr val="windowText" lastClr="000000"/>
                          </a:solidFill>
                          <a:latin typeface="Arial" panose="020B0604020202020204" pitchFamily="34" charset="0"/>
                          <a:cs typeface="Arial" panose="020B0604020202020204" pitchFamily="34" charset="0"/>
                        </a:rPr>
                        <a:t> 3.1 Aperçu de l'ensemble de données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13</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2894">
                <a:tc>
                  <a:txBody>
                    <a:bodyPr/>
                    <a:lstStyle/>
                    <a:p>
                      <a:r>
                        <a:rPr lang="en-GB" sz="1200" dirty="0">
                          <a:latin typeface="Arial" panose="020B0604020202020204" pitchFamily="34" charset="0"/>
                          <a:cs typeface="Arial" panose="020B0604020202020204" pitchFamily="34" charset="0"/>
                        </a:rPr>
                        <a:t> 3.2 Création d'histogrammes dans Excel</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14</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22693">
                <a:tc>
                  <a:txBody>
                    <a:bodyPr/>
                    <a:lstStyle/>
                    <a:p>
                      <a:r>
                        <a:rPr lang="en-GB" sz="1200" dirty="0">
                          <a:latin typeface="Arial" panose="020B0604020202020204" pitchFamily="34" charset="0"/>
                          <a:cs typeface="Arial" panose="020B0604020202020204" pitchFamily="34" charset="0"/>
                        </a:rPr>
                        <a:t> 3.3 Création de graphiques linéaires dans Excel</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b="0" dirty="0">
                          <a:latin typeface="Arial" panose="020B0604020202020204" pitchFamily="34" charset="0"/>
                          <a:cs typeface="Arial" panose="020B0604020202020204" pitchFamily="34" charset="0"/>
                        </a:rPr>
                        <a:t>15</a:t>
                      </a:r>
                      <a:endParaRPr lang="en-AT" sz="12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12894">
                <a:tc>
                  <a:txBody>
                    <a:bodyPr/>
                    <a:lstStyle/>
                    <a:p>
                      <a:r>
                        <a:rPr lang="en-GB" sz="1200" dirty="0">
                          <a:latin typeface="Arial" panose="020B0604020202020204" pitchFamily="34" charset="0"/>
                          <a:cs typeface="Arial" panose="020B0604020202020204" pitchFamily="34" charset="0"/>
                        </a:rPr>
                        <a:t> 3.4 Création de nuages de points dans Excel</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16</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12894">
                <a:tc>
                  <a:txBody>
                    <a:bodyPr/>
                    <a:lstStyle/>
                    <a:p>
                      <a:r>
                        <a:rPr lang="en-GB" sz="1200" dirty="0">
                          <a:latin typeface="Arial" panose="020B0604020202020204" pitchFamily="34" charset="0"/>
                          <a:cs typeface="Arial" panose="020B0604020202020204" pitchFamily="34" charset="0"/>
                        </a:rPr>
                        <a:t> 3.5 Explorations bonus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17</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90529380"/>
                  </a:ext>
                </a:extLst>
              </a:tr>
              <a:tr h="312894">
                <a:tc>
                  <a:txBody>
                    <a:bodyPr/>
                    <a:lstStyle/>
                    <a:p>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2421726"/>
                  </a:ext>
                </a:extLst>
              </a:tr>
              <a:tr h="594497">
                <a:tc>
                  <a:txBody>
                    <a:bodyPr/>
                    <a:lstStyle/>
                    <a:p>
                      <a:r>
                        <a:rPr lang="en-GB" sz="1400" b="1" dirty="0">
                          <a:latin typeface="Arial" panose="020B0604020202020204" pitchFamily="34" charset="0"/>
                          <a:cs typeface="Arial" panose="020B0604020202020204" pitchFamily="34" charset="0"/>
                        </a:rPr>
                        <a:t>4. Pratique Python : visualisation avancée</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18</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12894">
                <a:tc>
                  <a:txBody>
                    <a:bodyPr/>
                    <a:lstStyle/>
                    <a:p>
                      <a:r>
                        <a:rPr lang="en-GB" sz="1200" dirty="0">
                          <a:latin typeface="Arial" panose="020B0604020202020204" pitchFamily="34" charset="0"/>
                          <a:cs typeface="Arial" panose="020B0604020202020204" pitchFamily="34" charset="0"/>
                        </a:rPr>
                        <a:t> 4.1 Présentation de l'environnement </a:t>
                      </a:r>
                      <a:r>
                        <a:rPr lang="en-GB" sz="1200" dirty="0" err="1">
                          <a:latin typeface="Arial" panose="020B0604020202020204" pitchFamily="34" charset="0"/>
                          <a:cs typeface="Arial" panose="020B0604020202020204" pitchFamily="34" charset="0"/>
                        </a:rPr>
                        <a:t>Python/Colab</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19</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12894">
                <a:tc>
                  <a:txBody>
                    <a:bodyPr/>
                    <a:lstStyle/>
                    <a:p>
                      <a:r>
                        <a:rPr lang="en-GB" sz="1200" dirty="0">
                          <a:latin typeface="Arial" panose="020B0604020202020204" pitchFamily="34" charset="0"/>
                          <a:cs typeface="Arial" panose="020B0604020202020204" pitchFamily="34" charset="0"/>
                        </a:rPr>
                        <a:t> 4.2 Chargement et inspection des données de transport</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20</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07493">
                <a:tc>
                  <a:txBody>
                    <a:bodyPr/>
                    <a:lstStyle/>
                    <a:p>
                      <a:r>
                        <a:rPr lang="en-GB" sz="1200" dirty="0">
                          <a:latin typeface="Arial" panose="020B0604020202020204" pitchFamily="34" charset="0"/>
                          <a:cs typeface="Arial" panose="020B0604020202020204" pitchFamily="34" charset="0"/>
                        </a:rPr>
                        <a:t> 4.3 Création de graphiques linéaires avec Python</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21</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12894">
                <a:tc>
                  <a:txBody>
                    <a:bodyPr/>
                    <a:lstStyle/>
                    <a:p>
                      <a:r>
                        <a:rPr lang="en-GB" sz="1200" dirty="0">
                          <a:latin typeface="Arial" panose="020B0604020202020204" pitchFamily="34" charset="0"/>
                          <a:cs typeface="Arial" panose="020B0604020202020204" pitchFamily="34" charset="0"/>
                        </a:rPr>
                        <a:t> 4.4 Création d'histogrammes avec Python</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22</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12894">
                <a:tc>
                  <a:txBody>
                    <a:bodyPr/>
                    <a:lstStyle/>
                    <a:p>
                      <a:r>
                        <a:rPr lang="en-GB" sz="1200" dirty="0">
                          <a:latin typeface="Arial" panose="020B0604020202020204" pitchFamily="34" charset="0"/>
                          <a:cs typeface="Arial" panose="020B0604020202020204" pitchFamily="34" charset="0"/>
                        </a:rPr>
                        <a:t> 4.5 Création de boîtes à moustaches avec Python</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23</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312894">
                <a:tc>
                  <a:txBody>
                    <a:bodyPr/>
                    <a:lstStyle/>
                    <a:p>
                      <a:r>
                        <a:rPr lang="en-GB" sz="1200" dirty="0">
                          <a:latin typeface="Arial" panose="020B0604020202020204" pitchFamily="34" charset="0"/>
                          <a:cs typeface="Arial" panose="020B0604020202020204" pitchFamily="34" charset="0"/>
                        </a:rPr>
                        <a:t> 4.6 Création de cartes thermiques avec Python</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24</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312894">
                <a:tc>
                  <a:txBody>
                    <a:bodyPr/>
                    <a:lstStyle/>
                    <a:p>
                      <a:r>
                        <a:rPr lang="en-GB" sz="1200" dirty="0">
                          <a:latin typeface="Arial" panose="020B0604020202020204" pitchFamily="34" charset="0"/>
                          <a:cs typeface="Arial" panose="020B0604020202020204" pitchFamily="34" charset="0"/>
                        </a:rPr>
                        <a:t> 4.7 Interprétation et conclusions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25</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bl>
          </a:graphicData>
        </a:graphic>
      </p:graphicFrame>
      <p:sp>
        <p:nvSpPr>
          <p:cNvPr id="3" name="object 6">
            <a:extLst>
              <a:ext uri="{FF2B5EF4-FFF2-40B4-BE49-F238E27FC236}">
                <a16:creationId xmlns:a16="http://schemas.microsoft.com/office/drawing/2014/main" id="{7718E01E-AEBA-CF35-D2DC-24C24C7C020A}"/>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Tree>
    <p:extLst>
      <p:ext uri="{BB962C8B-B14F-4D97-AF65-F5344CB8AC3E}">
        <p14:creationId xmlns:p14="http://schemas.microsoft.com/office/powerpoint/2010/main" val="36561064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4BC87-005D-13C7-A60B-57611721F8A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6D6565D-9E95-7976-CC44-55D1646F86A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7" name="Rectangle 6">
            <a:extLst>
              <a:ext uri="{FF2B5EF4-FFF2-40B4-BE49-F238E27FC236}">
                <a16:creationId xmlns:a16="http://schemas.microsoft.com/office/drawing/2014/main" id="{069D4A30-336F-60C8-5931-1345136B147D}"/>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 :</a:t>
            </a:r>
          </a:p>
          <a:p>
            <a:pPr algn="ctr"/>
            <a:r>
              <a:rPr lang="en-GB" sz="3200" b="1" dirty="0">
                <a:solidFill>
                  <a:schemeClr val="bg1"/>
                </a:solidFill>
              </a:rPr>
              <a:t>Discussion comparative : approches Excel et Python</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A4AC2E4D-7CFF-975E-1D43-D6F71CEA4D24}"/>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3" name="object 6">
            <a:extLst>
              <a:ext uri="{FF2B5EF4-FFF2-40B4-BE49-F238E27FC236}">
                <a16:creationId xmlns:a16="http://schemas.microsoft.com/office/drawing/2014/main" id="{87BCC7AD-93A3-BDC4-22B1-A77612AE25B5}"/>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17611890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59139-73E5-194C-F617-965B6861421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2A64630-7908-266E-4878-47578984D77B}"/>
              </a:ext>
            </a:extLst>
          </p:cNvPr>
          <p:cNvSpPr txBox="1">
            <a:spLocks noGrp="1"/>
          </p:cNvSpPr>
          <p:nvPr>
            <p:ph type="title"/>
          </p:nvPr>
        </p:nvSpPr>
        <p:spPr>
          <a:xfrm>
            <a:off x="726280" y="412869"/>
            <a:ext cx="719851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5. Discussion comparative : approches Excel vs Python</a:t>
            </a:r>
            <a:endParaRPr sz="2400" b="1" spc="-13" dirty="0">
              <a:solidFill>
                <a:schemeClr val="bg1"/>
              </a:solidFill>
            </a:endParaRPr>
          </a:p>
        </p:txBody>
      </p:sp>
      <p:sp>
        <p:nvSpPr>
          <p:cNvPr id="8" name="TextBox 7">
            <a:extLst>
              <a:ext uri="{FF2B5EF4-FFF2-40B4-BE49-F238E27FC236}">
                <a16:creationId xmlns:a16="http://schemas.microsoft.com/office/drawing/2014/main" id="{DFAD0D6F-8A50-CC88-1985-9A148206C20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27</a:t>
            </a:r>
            <a:endParaRPr lang="LID4096" sz="1500" dirty="0">
              <a:solidFill>
                <a:schemeClr val="bg1"/>
              </a:solidFill>
            </a:endParaRPr>
          </a:p>
        </p:txBody>
      </p:sp>
      <p:graphicFrame>
        <p:nvGraphicFramePr>
          <p:cNvPr id="3" name="Table 2">
            <a:extLst>
              <a:ext uri="{FF2B5EF4-FFF2-40B4-BE49-F238E27FC236}">
                <a16:creationId xmlns:a16="http://schemas.microsoft.com/office/drawing/2014/main" id="{2492E707-B3BC-6DBB-098B-7EC0E64C5BDF}"/>
              </a:ext>
            </a:extLst>
          </p:cNvPr>
          <p:cNvGraphicFramePr>
            <a:graphicFrameLocks noGrp="1"/>
          </p:cNvGraphicFramePr>
          <p:nvPr>
            <p:extLst>
              <p:ext uri="{D42A27DB-BD31-4B8C-83A1-F6EECF244321}">
                <p14:modId xmlns:p14="http://schemas.microsoft.com/office/powerpoint/2010/main" val="159122507"/>
              </p:ext>
            </p:extLst>
          </p:nvPr>
        </p:nvGraphicFramePr>
        <p:xfrm>
          <a:off x="1709424" y="1798320"/>
          <a:ext cx="8128000" cy="3566160"/>
        </p:xfrm>
        <a:graphic>
          <a:graphicData uri="http://schemas.openxmlformats.org/drawingml/2006/table">
            <a:tbl>
              <a:tblPr firstRow="1" bandRow="1">
                <a:tableStyleId>{72833802-FEF1-4C79-8D5D-14CF1EAF98D9}</a:tableStyleId>
              </a:tblPr>
              <a:tblGrid>
                <a:gridCol w="4064000">
                  <a:extLst>
                    <a:ext uri="{9D8B030D-6E8A-4147-A177-3AD203B41FA5}">
                      <a16:colId xmlns:a16="http://schemas.microsoft.com/office/drawing/2014/main" val="1609197786"/>
                    </a:ext>
                  </a:extLst>
                </a:gridCol>
                <a:gridCol w="4064000">
                  <a:extLst>
                    <a:ext uri="{9D8B030D-6E8A-4147-A177-3AD203B41FA5}">
                      <a16:colId xmlns:a16="http://schemas.microsoft.com/office/drawing/2014/main" val="507313327"/>
                    </a:ext>
                  </a:extLst>
                </a:gridCol>
              </a:tblGrid>
              <a:tr h="370840">
                <a:tc>
                  <a:txBody>
                    <a:bodyPr/>
                    <a:lstStyle/>
                    <a:p>
                      <a:pPr algn="ctr"/>
                      <a:r>
                        <a:rPr lang="en-GB" sz="2400" dirty="0"/>
                        <a:t>Excel</a:t>
                      </a:r>
                      <a:endParaRPr lang="en-AT" sz="2400" dirty="0">
                        <a:latin typeface="Arial" panose="020B0604020202020204" pitchFamily="34" charset="0"/>
                        <a:cs typeface="Arial" panose="020B0604020202020204" pitchFamily="34" charset="0"/>
                      </a:endParaRPr>
                    </a:p>
                  </a:txBody>
                  <a:tcPr/>
                </a:tc>
                <a:tc>
                  <a:txBody>
                    <a:bodyPr/>
                    <a:lstStyle/>
                    <a:p>
                      <a:pPr algn="ctr"/>
                      <a:r>
                        <a:rPr lang="en-GB" sz="2400" dirty="0"/>
                        <a:t>Python </a:t>
                      </a:r>
                      <a:endParaRPr lang="en-AT"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71346768"/>
                  </a:ext>
                </a:extLst>
              </a:tr>
              <a:tr h="370840">
                <a:tc>
                  <a:txBody>
                    <a:bodyPr/>
                    <a:lstStyle/>
                    <a:p>
                      <a:r>
                        <a:rPr lang="en-GB" sz="2000" dirty="0"/>
                        <a:t>Convivial et accessible</a:t>
                      </a:r>
                      <a:endParaRPr lang="en-AT" sz="2000" dirty="0">
                        <a:latin typeface="Arial" panose="020B0604020202020204" pitchFamily="34" charset="0"/>
                        <a:cs typeface="Arial" panose="020B0604020202020204" pitchFamily="34" charset="0"/>
                      </a:endParaRPr>
                    </a:p>
                  </a:txBody>
                  <a:tcPr/>
                </a:tc>
                <a:tc>
                  <a:txBody>
                    <a:bodyPr/>
                    <a:lstStyle/>
                    <a:p>
                      <a:r>
                        <a:rPr lang="en-GB" sz="2000" dirty="0"/>
                        <a:t>Permet des visualisations avancées et flexibles</a:t>
                      </a:r>
                      <a:endParaRPr lang="en-AT"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2388237"/>
                  </a:ext>
                </a:extLst>
              </a:tr>
              <a:tr h="370840">
                <a:tc>
                  <a:txBody>
                    <a:bodyPr/>
                    <a:lstStyle/>
                    <a:p>
                      <a:r>
                        <a:rPr lang="en-GB" sz="2000" dirty="0"/>
                        <a:t>Rapide pour les graphiques et résumés simples</a:t>
                      </a:r>
                      <a:endParaRPr lang="en-AT" sz="2000" dirty="0">
                        <a:latin typeface="Arial" panose="020B0604020202020204" pitchFamily="34" charset="0"/>
                        <a:cs typeface="Arial" panose="020B0604020202020204" pitchFamily="34" charset="0"/>
                      </a:endParaRPr>
                    </a:p>
                  </a:txBody>
                  <a:tcPr/>
                </a:tc>
                <a:tc>
                  <a:txBody>
                    <a:bodyPr/>
                    <a:lstStyle/>
                    <a:p>
                      <a:r>
                        <a:rPr lang="en-GB" sz="2000" dirty="0"/>
                        <a:t>Gère facilement les grands ensembles de données</a:t>
                      </a:r>
                      <a:endParaRPr lang="en-AT"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33920998"/>
                  </a:ext>
                </a:extLst>
              </a:tr>
              <a:tr h="370840">
                <a:tc>
                  <a:txBody>
                    <a:bodyPr/>
                    <a:lstStyle/>
                    <a:p>
                      <a:r>
                        <a:rPr lang="en-GB" sz="2000" dirty="0"/>
                        <a:t>Options de personnalisation limitées</a:t>
                      </a:r>
                      <a:endParaRPr lang="en-AT" sz="2000" dirty="0">
                        <a:latin typeface="Arial" panose="020B0604020202020204" pitchFamily="34" charset="0"/>
                        <a:cs typeface="Arial" panose="020B0604020202020204" pitchFamily="34" charset="0"/>
                      </a:endParaRPr>
                    </a:p>
                  </a:txBody>
                  <a:tcPr/>
                </a:tc>
                <a:tc>
                  <a:txBody>
                    <a:bodyPr/>
                    <a:lstStyle/>
                    <a:p>
                      <a:r>
                        <a:rPr lang="en-GB" sz="2000" dirty="0"/>
                        <a:t>Prend en charge l'automatisation et la reproductibilité</a:t>
                      </a:r>
                      <a:endParaRPr lang="en-AT"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17884983"/>
                  </a:ext>
                </a:extLst>
              </a:tr>
              <a:tr h="370840">
                <a:tc>
                  <a:txBody>
                    <a:bodyPr/>
                    <a:lstStyle/>
                    <a:p>
                      <a:r>
                        <a:rPr lang="en-GB" sz="2000" dirty="0"/>
                        <a:t>Difficultés avec les grands ensembles de données</a:t>
                      </a:r>
                      <a:endParaRPr lang="en-AT" sz="2000" dirty="0">
                        <a:latin typeface="Arial" panose="020B0604020202020204" pitchFamily="34" charset="0"/>
                        <a:cs typeface="Arial" panose="020B0604020202020204" pitchFamily="34" charset="0"/>
                      </a:endParaRPr>
                    </a:p>
                  </a:txBody>
                  <a:tcPr/>
                </a:tc>
                <a:tc>
                  <a:txBody>
                    <a:bodyPr/>
                    <a:lstStyle/>
                    <a:p>
                      <a:r>
                        <a:rPr lang="en-GB" sz="2000" dirty="0"/>
                        <a:t>Nécessite des compétences en codage et présente une courbe d'apprentissage</a:t>
                      </a:r>
                      <a:endParaRPr lang="en-AT"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33122113"/>
                  </a:ext>
                </a:extLst>
              </a:tr>
            </a:tbl>
          </a:graphicData>
        </a:graphic>
      </p:graphicFrame>
      <p:sp>
        <p:nvSpPr>
          <p:cNvPr id="6" name="object 3">
            <a:extLst>
              <a:ext uri="{FF2B5EF4-FFF2-40B4-BE49-F238E27FC236}">
                <a16:creationId xmlns:a16="http://schemas.microsoft.com/office/drawing/2014/main" id="{576A841A-5656-2ABA-5CFE-8BC5E6E9FBD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5.1 </a:t>
            </a:r>
            <a:r>
              <a:rPr lang="en-GB" b="1" dirty="0">
                <a:solidFill>
                  <a:schemeClr val="tx1"/>
                </a:solidFill>
              </a:rPr>
              <a:t>Forces et limites</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BE0DA16C-27A8-1027-FDF2-FB8FB09BD7AC}"/>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9" name="object 6">
            <a:extLst>
              <a:ext uri="{FF2B5EF4-FFF2-40B4-BE49-F238E27FC236}">
                <a16:creationId xmlns:a16="http://schemas.microsoft.com/office/drawing/2014/main" id="{831A2795-4FAB-6D2D-6005-D1AA65016DA2}"/>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10939161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AFBBB-8F91-503F-C717-980D15E84C3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DC8BCA-8D14-5E7A-153F-6F4D722ECFC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28</a:t>
            </a:r>
            <a:endParaRPr lang="LID4096" sz="1500" dirty="0">
              <a:solidFill>
                <a:schemeClr val="bg1"/>
              </a:solidFill>
            </a:endParaRPr>
          </a:p>
        </p:txBody>
      </p:sp>
      <p:graphicFrame>
        <p:nvGraphicFramePr>
          <p:cNvPr id="3" name="Table 2">
            <a:extLst>
              <a:ext uri="{FF2B5EF4-FFF2-40B4-BE49-F238E27FC236}">
                <a16:creationId xmlns:a16="http://schemas.microsoft.com/office/drawing/2014/main" id="{EAA04A5B-CF5A-FAEF-172C-2976E24203CE}"/>
              </a:ext>
            </a:extLst>
          </p:cNvPr>
          <p:cNvGraphicFramePr>
            <a:graphicFrameLocks noGrp="1"/>
          </p:cNvGraphicFramePr>
          <p:nvPr>
            <p:extLst>
              <p:ext uri="{D42A27DB-BD31-4B8C-83A1-F6EECF244321}">
                <p14:modId xmlns:p14="http://schemas.microsoft.com/office/powerpoint/2010/main" val="2920311647"/>
              </p:ext>
            </p:extLst>
          </p:nvPr>
        </p:nvGraphicFramePr>
        <p:xfrm>
          <a:off x="1709424" y="1798320"/>
          <a:ext cx="8128000" cy="2560320"/>
        </p:xfrm>
        <a:graphic>
          <a:graphicData uri="http://schemas.openxmlformats.org/drawingml/2006/table">
            <a:tbl>
              <a:tblPr firstRow="1" bandRow="1">
                <a:tableStyleId>{72833802-FEF1-4C79-8D5D-14CF1EAF98D9}</a:tableStyleId>
              </a:tblPr>
              <a:tblGrid>
                <a:gridCol w="4064000">
                  <a:extLst>
                    <a:ext uri="{9D8B030D-6E8A-4147-A177-3AD203B41FA5}">
                      <a16:colId xmlns:a16="http://schemas.microsoft.com/office/drawing/2014/main" val="1609197786"/>
                    </a:ext>
                  </a:extLst>
                </a:gridCol>
                <a:gridCol w="4064000">
                  <a:extLst>
                    <a:ext uri="{9D8B030D-6E8A-4147-A177-3AD203B41FA5}">
                      <a16:colId xmlns:a16="http://schemas.microsoft.com/office/drawing/2014/main" val="507313327"/>
                    </a:ext>
                  </a:extLst>
                </a:gridCol>
              </a:tblGrid>
              <a:tr h="370840">
                <a:tc>
                  <a:txBody>
                    <a:bodyPr/>
                    <a:lstStyle/>
                    <a:p>
                      <a:pPr algn="ctr"/>
                      <a:r>
                        <a:rPr lang="en-GB" sz="2400" dirty="0"/>
                        <a:t>Excel</a:t>
                      </a:r>
                      <a:endParaRPr lang="en-AT" sz="2400" dirty="0">
                        <a:latin typeface="Arial" panose="020B0604020202020204" pitchFamily="34" charset="0"/>
                        <a:cs typeface="Arial" panose="020B0604020202020204" pitchFamily="34" charset="0"/>
                      </a:endParaRPr>
                    </a:p>
                  </a:txBody>
                  <a:tcPr/>
                </a:tc>
                <a:tc>
                  <a:txBody>
                    <a:bodyPr/>
                    <a:lstStyle/>
                    <a:p>
                      <a:pPr algn="ctr"/>
                      <a:r>
                        <a:rPr lang="en-GB" sz="2400" dirty="0"/>
                        <a:t>Python </a:t>
                      </a:r>
                      <a:endParaRPr lang="en-AT"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71346768"/>
                  </a:ext>
                </a:extLst>
              </a:tr>
              <a:tr h="370840">
                <a:tc>
                  <a:txBody>
                    <a:bodyPr/>
                    <a:lstStyle/>
                    <a:p>
                      <a:r>
                        <a:rPr lang="en-GB" sz="2000" dirty="0"/>
                        <a:t>Analyse exploratoire rapide</a:t>
                      </a:r>
                      <a:endParaRPr lang="en-AT" sz="2000" dirty="0">
                        <a:latin typeface="Arial" panose="020B0604020202020204" pitchFamily="34" charset="0"/>
                        <a:cs typeface="Arial" panose="020B0604020202020204" pitchFamily="34" charset="0"/>
                      </a:endParaRPr>
                    </a:p>
                  </a:txBody>
                  <a:tcPr/>
                </a:tc>
                <a:tc>
                  <a:txBody>
                    <a:bodyPr/>
                    <a:lstStyle/>
                    <a:p>
                      <a:r>
                        <a:rPr lang="en-GB" sz="2000" dirty="0"/>
                        <a:t>Ensembles de données volumineux et complexes</a:t>
                      </a:r>
                      <a:endParaRPr lang="en-AT"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2388237"/>
                  </a:ext>
                </a:extLst>
              </a:tr>
              <a:tr h="370840">
                <a:tc>
                  <a:txBody>
                    <a:bodyPr/>
                    <a:lstStyle/>
                    <a:p>
                      <a:r>
                        <a:rPr lang="en-GB" sz="2000"/>
                        <a:t>Ensembles de données de petite à moyenne taille</a:t>
                      </a:r>
                      <a:endParaRPr lang="en-AT" sz="2000" dirty="0">
                        <a:latin typeface="Arial" panose="020B0604020202020204" pitchFamily="34" charset="0"/>
                        <a:cs typeface="Arial" panose="020B0604020202020204" pitchFamily="34" charset="0"/>
                      </a:endParaRPr>
                    </a:p>
                  </a:txBody>
                  <a:tcPr/>
                </a:tc>
                <a:tc>
                  <a:txBody>
                    <a:bodyPr/>
                    <a:lstStyle/>
                    <a:p>
                      <a:r>
                        <a:rPr lang="en-GB" sz="2000" dirty="0"/>
                        <a:t>Visualisations personnalisées et avancées</a:t>
                      </a:r>
                      <a:endParaRPr lang="en-AT"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33920998"/>
                  </a:ext>
                </a:extLst>
              </a:tr>
              <a:tr h="370840">
                <a:tc>
                  <a:txBody>
                    <a:bodyPr/>
                    <a:lstStyle/>
                    <a:p>
                      <a:r>
                        <a:rPr lang="en-GB" sz="2000" dirty="0"/>
                        <a:t>Partage avec des publics non techniques</a:t>
                      </a:r>
                      <a:endParaRPr lang="en-AT" sz="2000" dirty="0">
                        <a:latin typeface="Arial" panose="020B0604020202020204" pitchFamily="34" charset="0"/>
                        <a:cs typeface="Arial" panose="020B0604020202020204" pitchFamily="34" charset="0"/>
                      </a:endParaRPr>
                    </a:p>
                  </a:txBody>
                  <a:tcPr/>
                </a:tc>
                <a:tc>
                  <a:txBody>
                    <a:bodyPr/>
                    <a:lstStyle/>
                    <a:p>
                      <a:r>
                        <a:rPr lang="en-GB" sz="2000" dirty="0"/>
                        <a:t>Analyse automatisée et reproductible</a:t>
                      </a:r>
                      <a:endParaRPr lang="en-AT"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17884983"/>
                  </a:ext>
                </a:extLst>
              </a:tr>
            </a:tbl>
          </a:graphicData>
        </a:graphic>
      </p:graphicFrame>
      <p:sp>
        <p:nvSpPr>
          <p:cNvPr id="4" name="TextBox 3">
            <a:extLst>
              <a:ext uri="{FF2B5EF4-FFF2-40B4-BE49-F238E27FC236}">
                <a16:creationId xmlns:a16="http://schemas.microsoft.com/office/drawing/2014/main" id="{47F2D878-0682-32FC-04A1-6293CDDB210E}"/>
              </a:ext>
            </a:extLst>
          </p:cNvPr>
          <p:cNvSpPr txBox="1"/>
          <p:nvPr/>
        </p:nvSpPr>
        <p:spPr>
          <a:xfrm>
            <a:off x="2581238" y="4711839"/>
            <a:ext cx="6003567" cy="341632"/>
          </a:xfrm>
          <a:prstGeom prst="rect">
            <a:avLst/>
          </a:prstGeom>
          <a:noFill/>
        </p:spPr>
        <p:txBody>
          <a:bodyPr wrap="none" rtlCol="0">
            <a:spAutoFit/>
          </a:bodyPr>
          <a:lstStyle/>
          <a:p>
            <a:r>
              <a:rPr lang="en-AT" sz="1800" dirty="0"/>
              <a:t>📄 </a:t>
            </a:r>
            <a:r>
              <a:rPr lang="en-GB" sz="1800" b="1" dirty="0">
                <a:latin typeface="Arial" panose="020B0604020202020204" pitchFamily="34" charset="0"/>
                <a:cs typeface="Arial" panose="020B0604020202020204" pitchFamily="34" charset="0"/>
              </a:rPr>
              <a:t>Combinez Excel et Python pour des rapports complets</a:t>
            </a:r>
            <a:endParaRPr lang="en-AT" sz="1800" b="1" dirty="0">
              <a:latin typeface="Arial" panose="020B0604020202020204" pitchFamily="34" charset="0"/>
              <a:cs typeface="Arial" panose="020B0604020202020204" pitchFamily="34" charset="0"/>
            </a:endParaRPr>
          </a:p>
        </p:txBody>
      </p:sp>
      <p:sp>
        <p:nvSpPr>
          <p:cNvPr id="6" name="object 3">
            <a:extLst>
              <a:ext uri="{FF2B5EF4-FFF2-40B4-BE49-F238E27FC236}">
                <a16:creationId xmlns:a16="http://schemas.microsoft.com/office/drawing/2014/main" id="{8E437B0F-200C-89C3-B4D7-76CD6E27DD2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5.2 </a:t>
            </a:r>
            <a:r>
              <a:rPr lang="en-GB" b="1" dirty="0">
                <a:solidFill>
                  <a:schemeClr val="tx1"/>
                </a:solidFill>
              </a:rPr>
              <a:t>Quand choisir chaque outil</a:t>
            </a:r>
            <a:endParaRPr lang="en-GB" b="1" dirty="0">
              <a:solidFill>
                <a:schemeClr val="tx1"/>
              </a:solidFill>
              <a:latin typeface="Arial"/>
              <a:cs typeface="Arial"/>
            </a:endParaRPr>
          </a:p>
        </p:txBody>
      </p:sp>
      <p:sp>
        <p:nvSpPr>
          <p:cNvPr id="11" name="Title 10">
            <a:extLst>
              <a:ext uri="{FF2B5EF4-FFF2-40B4-BE49-F238E27FC236}">
                <a16:creationId xmlns:a16="http://schemas.microsoft.com/office/drawing/2014/main" id="{1B3003BA-E5FF-65B9-641B-4DA1643C20FE}"/>
              </a:ext>
            </a:extLst>
          </p:cNvPr>
          <p:cNvSpPr>
            <a:spLocks noGrp="1"/>
          </p:cNvSpPr>
          <p:nvPr>
            <p:ph type="title"/>
          </p:nvPr>
        </p:nvSpPr>
        <p:spPr/>
        <p:txBody>
          <a:bodyPr/>
          <a:lstStyle/>
          <a:p>
            <a:endParaRPr lang="en-AT"/>
          </a:p>
        </p:txBody>
      </p:sp>
      <p:sp>
        <p:nvSpPr>
          <p:cNvPr id="12" name="object 2">
            <a:extLst>
              <a:ext uri="{FF2B5EF4-FFF2-40B4-BE49-F238E27FC236}">
                <a16:creationId xmlns:a16="http://schemas.microsoft.com/office/drawing/2014/main" id="{2DB26C7F-EB40-5015-EDD4-6059BC64621D}"/>
              </a:ext>
            </a:extLst>
          </p:cNvPr>
          <p:cNvSpPr txBox="1">
            <a:spLocks/>
          </p:cNvSpPr>
          <p:nvPr/>
        </p:nvSpPr>
        <p:spPr>
          <a:xfrm>
            <a:off x="726280" y="412869"/>
            <a:ext cx="719851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5. Discussion comparative : approches Excel vs Python</a:t>
            </a:r>
            <a:endParaRPr lang="en-US" sz="2400" b="1" spc="-13" dirty="0">
              <a:solidFill>
                <a:schemeClr val="bg1"/>
              </a:solidFill>
            </a:endParaRPr>
          </a:p>
        </p:txBody>
      </p:sp>
      <p:sp>
        <p:nvSpPr>
          <p:cNvPr id="2" name="object 6">
            <a:extLst>
              <a:ext uri="{FF2B5EF4-FFF2-40B4-BE49-F238E27FC236}">
                <a16:creationId xmlns:a16="http://schemas.microsoft.com/office/drawing/2014/main" id="{556CC221-EE30-E16F-501C-1173BE58F8D4}"/>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9" name="object 6">
            <a:extLst>
              <a:ext uri="{FF2B5EF4-FFF2-40B4-BE49-F238E27FC236}">
                <a16:creationId xmlns:a16="http://schemas.microsoft.com/office/drawing/2014/main" id="{9CA9599C-3FA5-63EF-6D5D-09D62899384D}"/>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8111746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6AFCB-96EC-E61A-EC94-9C10A5C1977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F9A9947-C303-0E09-E530-531A4F7B50C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29</a:t>
            </a:r>
            <a:endParaRPr lang="LID4096" sz="1500" dirty="0">
              <a:solidFill>
                <a:schemeClr val="bg1"/>
              </a:solidFill>
            </a:endParaRPr>
          </a:p>
        </p:txBody>
      </p:sp>
      <p:sp>
        <p:nvSpPr>
          <p:cNvPr id="7" name="object 3">
            <a:extLst>
              <a:ext uri="{FF2B5EF4-FFF2-40B4-BE49-F238E27FC236}">
                <a16:creationId xmlns:a16="http://schemas.microsoft.com/office/drawing/2014/main" id="{D4076518-4BBC-2F5D-33C4-FB29E842A077}"/>
              </a:ext>
            </a:extLst>
          </p:cNvPr>
          <p:cNvSpPr txBox="1"/>
          <p:nvPr/>
        </p:nvSpPr>
        <p:spPr>
          <a:xfrm>
            <a:off x="733423" y="1576348"/>
            <a:ext cx="5802109" cy="428028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Exportez des graphiques Excel pour obtenir des visuels clairs dans vos rapports</a:t>
            </a: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Incluez des graphiques Python pour obtenir des informations avancées</a:t>
            </a: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Combinez les visuels pour raconter une histoire complète à partir des données</a:t>
            </a: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Expliquez clairement les tendances, les distributions et les relations</a:t>
            </a: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Soutenez la planification et les recommandations fondées sur des preuves</a:t>
            </a:r>
          </a:p>
        </p:txBody>
      </p:sp>
      <p:pic>
        <p:nvPicPr>
          <p:cNvPr id="5122" name="Picture 2">
            <a:extLst>
              <a:ext uri="{FF2B5EF4-FFF2-40B4-BE49-F238E27FC236}">
                <a16:creationId xmlns:a16="http://schemas.microsoft.com/office/drawing/2014/main" id="{FDADBF3D-27B4-B17A-9552-89FF0949BD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295"/>
          <a:stretch>
            <a:fillRect/>
          </a:stretch>
        </p:blipFill>
        <p:spPr bwMode="auto">
          <a:xfrm>
            <a:off x="6690592" y="1736465"/>
            <a:ext cx="4775126" cy="4390928"/>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3">
            <a:extLst>
              <a:ext uri="{FF2B5EF4-FFF2-40B4-BE49-F238E27FC236}">
                <a16:creationId xmlns:a16="http://schemas.microsoft.com/office/drawing/2014/main" id="{631AEE39-D06C-8104-CDAD-04B06C3B566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5.3 </a:t>
            </a:r>
            <a:r>
              <a:rPr lang="en-GB" b="1" dirty="0">
                <a:solidFill>
                  <a:schemeClr val="tx1"/>
                </a:solidFill>
              </a:rPr>
              <a:t>Intégration des résultats dans les rapports</a:t>
            </a:r>
            <a:endParaRPr lang="en-GB" b="1" dirty="0">
              <a:solidFill>
                <a:schemeClr val="tx1"/>
              </a:solidFill>
              <a:latin typeface="Arial"/>
              <a:cs typeface="Arial"/>
            </a:endParaRPr>
          </a:p>
        </p:txBody>
      </p:sp>
      <p:sp>
        <p:nvSpPr>
          <p:cNvPr id="9" name="Title 8">
            <a:extLst>
              <a:ext uri="{FF2B5EF4-FFF2-40B4-BE49-F238E27FC236}">
                <a16:creationId xmlns:a16="http://schemas.microsoft.com/office/drawing/2014/main" id="{F45DA614-3051-F29E-BFDC-A70C9B03D724}"/>
              </a:ext>
            </a:extLst>
          </p:cNvPr>
          <p:cNvSpPr>
            <a:spLocks noGrp="1"/>
          </p:cNvSpPr>
          <p:nvPr>
            <p:ph type="title"/>
          </p:nvPr>
        </p:nvSpPr>
        <p:spPr/>
        <p:txBody>
          <a:bodyPr/>
          <a:lstStyle/>
          <a:p>
            <a:endParaRPr lang="en-AT"/>
          </a:p>
        </p:txBody>
      </p:sp>
      <p:sp>
        <p:nvSpPr>
          <p:cNvPr id="10" name="object 2">
            <a:extLst>
              <a:ext uri="{FF2B5EF4-FFF2-40B4-BE49-F238E27FC236}">
                <a16:creationId xmlns:a16="http://schemas.microsoft.com/office/drawing/2014/main" id="{A347F96E-DE5D-016D-4B29-4A361AF3C4FA}"/>
              </a:ext>
            </a:extLst>
          </p:cNvPr>
          <p:cNvSpPr txBox="1">
            <a:spLocks/>
          </p:cNvSpPr>
          <p:nvPr/>
        </p:nvSpPr>
        <p:spPr>
          <a:xfrm>
            <a:off x="726280" y="412869"/>
            <a:ext cx="719851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5. Discussion comparative : approches Excel et Python</a:t>
            </a:r>
            <a:endParaRPr lang="en-US" sz="2400" b="1" spc="-13" dirty="0">
              <a:solidFill>
                <a:schemeClr val="bg1"/>
              </a:solidFill>
            </a:endParaRPr>
          </a:p>
        </p:txBody>
      </p:sp>
      <p:sp>
        <p:nvSpPr>
          <p:cNvPr id="2" name="object 6">
            <a:extLst>
              <a:ext uri="{FF2B5EF4-FFF2-40B4-BE49-F238E27FC236}">
                <a16:creationId xmlns:a16="http://schemas.microsoft.com/office/drawing/2014/main" id="{12AC2889-81FB-8E47-2F55-FD60C2870E45}"/>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6" name="object 6">
            <a:extLst>
              <a:ext uri="{FF2B5EF4-FFF2-40B4-BE49-F238E27FC236}">
                <a16:creationId xmlns:a16="http://schemas.microsoft.com/office/drawing/2014/main" id="{B6A91E2C-FDA4-2A69-BE07-14627F517D45}"/>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21264605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A9EE0-7053-52A6-92AB-8A29D12216D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D2F64A3-41AD-E5D3-8834-19FF1D6BF614}"/>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30</a:t>
            </a:r>
            <a:endParaRPr lang="LID4096" sz="1500" dirty="0">
              <a:solidFill>
                <a:schemeClr val="bg1"/>
              </a:solidFill>
            </a:endParaRPr>
          </a:p>
        </p:txBody>
      </p:sp>
      <p:sp>
        <p:nvSpPr>
          <p:cNvPr id="7" name="Rectangle 6">
            <a:extLst>
              <a:ext uri="{FF2B5EF4-FFF2-40B4-BE49-F238E27FC236}">
                <a16:creationId xmlns:a16="http://schemas.microsoft.com/office/drawing/2014/main" id="{A89F13A3-9C8A-EB2A-0E3F-DACF6283246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06 :</a:t>
            </a:r>
          </a:p>
          <a:p>
            <a:pPr algn="ctr"/>
            <a:r>
              <a:rPr lang="en-GB" sz="3200" b="1" dirty="0">
                <a:solidFill>
                  <a:schemeClr val="bg1"/>
                </a:solidFill>
              </a:rPr>
              <a:t>Discussion comparative : approches Excel et Python</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A9C125F0-AEFA-CB36-F888-EC27040743ED}"/>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3" name="object 6">
            <a:extLst>
              <a:ext uri="{FF2B5EF4-FFF2-40B4-BE49-F238E27FC236}">
                <a16:creationId xmlns:a16="http://schemas.microsoft.com/office/drawing/2014/main" id="{6F9FD2BB-92A7-DAD0-1D96-D8DFDD4DF922}"/>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31813144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C8675-5C3E-9A85-2C33-C0F29565DE6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3227C96-5A9A-BF7D-C698-0E0B278930BC}"/>
              </a:ext>
            </a:extLst>
          </p:cNvPr>
          <p:cNvSpPr txBox="1">
            <a:spLocks noGrp="1"/>
          </p:cNvSpPr>
          <p:nvPr>
            <p:ph type="title"/>
          </p:nvPr>
        </p:nvSpPr>
        <p:spPr>
          <a:xfrm>
            <a:off x="726280" y="412869"/>
            <a:ext cx="587771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6. Résumé et réflexions</a:t>
            </a:r>
            <a:endParaRPr sz="2400" b="1" spc="-13" dirty="0">
              <a:solidFill>
                <a:schemeClr val="bg1"/>
              </a:solidFill>
            </a:endParaRPr>
          </a:p>
        </p:txBody>
      </p:sp>
      <p:sp>
        <p:nvSpPr>
          <p:cNvPr id="8" name="TextBox 7">
            <a:extLst>
              <a:ext uri="{FF2B5EF4-FFF2-40B4-BE49-F238E27FC236}">
                <a16:creationId xmlns:a16="http://schemas.microsoft.com/office/drawing/2014/main" id="{8E9FB2C2-9AD0-2E86-13B6-7BEF2EF3FDD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31</a:t>
            </a:r>
            <a:endParaRPr lang="LID4096" sz="1500" dirty="0">
              <a:solidFill>
                <a:schemeClr val="bg1"/>
              </a:solidFill>
            </a:endParaRPr>
          </a:p>
        </p:txBody>
      </p:sp>
      <p:sp>
        <p:nvSpPr>
          <p:cNvPr id="7" name="object 3">
            <a:extLst>
              <a:ext uri="{FF2B5EF4-FFF2-40B4-BE49-F238E27FC236}">
                <a16:creationId xmlns:a16="http://schemas.microsoft.com/office/drawing/2014/main" id="{3A7186D2-F2A5-D27C-B00F-6A5ABEE26451}"/>
              </a:ext>
            </a:extLst>
          </p:cNvPr>
          <p:cNvSpPr txBox="1"/>
          <p:nvPr/>
        </p:nvSpPr>
        <p:spPr>
          <a:xfrm>
            <a:off x="617356" y="2029935"/>
            <a:ext cx="9709559"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Simplifie les ensembles de données complexes sur les transports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Révèle les tendances, les modèles et les anomalies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Facilite la compréhension et l'explication des données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Favorise une communication claire et convaincante</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Permet de prendre des décisions éclairées et fondées sur des données</a:t>
            </a:r>
          </a:p>
        </p:txBody>
      </p:sp>
      <p:pic>
        <p:nvPicPr>
          <p:cNvPr id="2050" name="Picture 2">
            <a:extLst>
              <a:ext uri="{FF2B5EF4-FFF2-40B4-BE49-F238E27FC236}">
                <a16:creationId xmlns:a16="http://schemas.microsoft.com/office/drawing/2014/main" id="{3EAB31C2-4620-2D28-7C4A-99FA4AD7781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1665" y="2029935"/>
            <a:ext cx="5861209" cy="354330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67200218-E9A1-DB00-E666-D76875DB1A1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6.1 Pourquoi la visualisation est-elle essentielle ?</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40620511-BC20-43D8-D2C3-AEB56E806AA4}"/>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6" name="object 6">
            <a:extLst>
              <a:ext uri="{FF2B5EF4-FFF2-40B4-BE49-F238E27FC236}">
                <a16:creationId xmlns:a16="http://schemas.microsoft.com/office/drawing/2014/main" id="{F6989FC1-F049-341E-95D3-453424426394}"/>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20581164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9D93E-EAD9-A77C-8939-C42D39C2964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CD75359-6270-B2B6-C92A-48D13DD8D7F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32</a:t>
            </a:r>
            <a:endParaRPr lang="LID4096" sz="1500" dirty="0">
              <a:solidFill>
                <a:schemeClr val="bg1"/>
              </a:solidFill>
            </a:endParaRPr>
          </a:p>
        </p:txBody>
      </p:sp>
      <p:sp>
        <p:nvSpPr>
          <p:cNvPr id="7" name="object 3">
            <a:extLst>
              <a:ext uri="{FF2B5EF4-FFF2-40B4-BE49-F238E27FC236}">
                <a16:creationId xmlns:a16="http://schemas.microsoft.com/office/drawing/2014/main" id="{AE8751D3-F3AE-DF06-454D-E1A85879BE1B}"/>
              </a:ext>
            </a:extLst>
          </p:cNvPr>
          <p:cNvSpPr txBox="1"/>
          <p:nvPr/>
        </p:nvSpPr>
        <p:spPr>
          <a:xfrm>
            <a:off x="726281" y="1317559"/>
            <a:ext cx="5145183" cy="4923729"/>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500" dirty="0">
                <a:solidFill>
                  <a:sysClr val="windowText" lastClr="000000"/>
                </a:solidFill>
                <a:latin typeface="Arial"/>
                <a:cs typeface="Arial"/>
              </a:rPr>
              <a:t> Aide à identifier les tendances de la demande et les périodes de pointe</a:t>
            </a:r>
          </a:p>
          <a:p>
            <a:pPr marL="361950" indent="-171450" defTabSz="1175644" hangingPunct="1">
              <a:lnSpc>
                <a:spcPct val="150000"/>
              </a:lnSpc>
              <a:spcBef>
                <a:spcPts val="129"/>
              </a:spcBef>
              <a:buFont typeface="Wingdings 2" panose="05020102010507070707" pitchFamily="18" charset="2"/>
              <a:buChar char="R"/>
            </a:pPr>
            <a:endParaRPr lang="en-GB"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500" dirty="0">
                <a:solidFill>
                  <a:sysClr val="windowText" lastClr="000000"/>
                </a:solidFill>
                <a:latin typeface="Arial"/>
                <a:cs typeface="Arial"/>
              </a:rPr>
              <a:t> Facilite la planification des services et la prise de décisions en matière de programmation</a:t>
            </a:r>
          </a:p>
          <a:p>
            <a:pPr marL="361950" indent="-171450" defTabSz="1175644" hangingPunct="1">
              <a:lnSpc>
                <a:spcPct val="150000"/>
              </a:lnSpc>
              <a:spcBef>
                <a:spcPts val="129"/>
              </a:spcBef>
              <a:buFont typeface="Wingdings 2" panose="05020102010507070707" pitchFamily="18" charset="2"/>
              <a:buChar char="R"/>
            </a:pPr>
            <a:endParaRPr lang="en-GB"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500" dirty="0">
                <a:solidFill>
                  <a:sysClr val="windowText" lastClr="000000"/>
                </a:solidFill>
                <a:latin typeface="Arial"/>
                <a:cs typeface="Arial"/>
              </a:rPr>
              <a:t> Justifie les changements de politique et les investissements</a:t>
            </a:r>
          </a:p>
          <a:p>
            <a:pPr marL="361950" indent="-171450" defTabSz="1175644" hangingPunct="1">
              <a:lnSpc>
                <a:spcPct val="150000"/>
              </a:lnSpc>
              <a:spcBef>
                <a:spcPts val="129"/>
              </a:spcBef>
              <a:buFont typeface="Wingdings 2" panose="05020102010507070707" pitchFamily="18" charset="2"/>
              <a:buChar char="R"/>
            </a:pPr>
            <a:endParaRPr lang="en-GB"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500" dirty="0">
                <a:solidFill>
                  <a:sysClr val="windowText" lastClr="000000"/>
                </a:solidFill>
                <a:latin typeface="Arial"/>
                <a:cs typeface="Arial"/>
              </a:rPr>
              <a:t> Implique les parties prenantes grâce à des preuves claires</a:t>
            </a:r>
          </a:p>
          <a:p>
            <a:pPr marL="361950" indent="-171450" defTabSz="1175644" hangingPunct="1">
              <a:lnSpc>
                <a:spcPct val="150000"/>
              </a:lnSpc>
              <a:spcBef>
                <a:spcPts val="129"/>
              </a:spcBef>
              <a:buFont typeface="Wingdings 2" panose="05020102010507070707" pitchFamily="18" charset="2"/>
              <a:buChar char="R"/>
            </a:pPr>
            <a:endParaRPr lang="en-GB"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500" dirty="0">
                <a:solidFill>
                  <a:sysClr val="windowText" lastClr="000000"/>
                </a:solidFill>
                <a:latin typeface="Arial"/>
                <a:cs typeface="Arial"/>
              </a:rPr>
              <a:t> Promouvoir des systèmes de transport sûrs, efficaces et axés sur les utilisateurs</a:t>
            </a:r>
          </a:p>
        </p:txBody>
      </p:sp>
      <p:pic>
        <p:nvPicPr>
          <p:cNvPr id="6146" name="Picture 2">
            <a:extLst>
              <a:ext uri="{FF2B5EF4-FFF2-40B4-BE49-F238E27FC236}">
                <a16:creationId xmlns:a16="http://schemas.microsoft.com/office/drawing/2014/main" id="{5C41E3F8-C244-3C15-94AE-F587F8E8F1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310"/>
          <a:stretch>
            <a:fillRect/>
          </a:stretch>
        </p:blipFill>
        <p:spPr bwMode="auto">
          <a:xfrm>
            <a:off x="6150553" y="1762927"/>
            <a:ext cx="5199736" cy="4550737"/>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3">
            <a:extLst>
              <a:ext uri="{FF2B5EF4-FFF2-40B4-BE49-F238E27FC236}">
                <a16:creationId xmlns:a16="http://schemas.microsoft.com/office/drawing/2014/main" id="{22588B76-06F5-33D5-01E4-3CD07ADCE4AD}"/>
              </a:ext>
            </a:extLst>
          </p:cNvPr>
          <p:cNvSpPr txBox="1"/>
          <p:nvPr/>
        </p:nvSpPr>
        <p:spPr>
          <a:xfrm>
            <a:off x="740566" y="839814"/>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6.2 Soutien à la planification des transports</a:t>
            </a:r>
            <a:endParaRPr lang="en-GB" b="1" dirty="0">
              <a:solidFill>
                <a:schemeClr val="tx1"/>
              </a:solidFill>
              <a:latin typeface="Arial"/>
              <a:cs typeface="Arial"/>
            </a:endParaRPr>
          </a:p>
        </p:txBody>
      </p:sp>
      <p:sp>
        <p:nvSpPr>
          <p:cNvPr id="9" name="Title 8">
            <a:extLst>
              <a:ext uri="{FF2B5EF4-FFF2-40B4-BE49-F238E27FC236}">
                <a16:creationId xmlns:a16="http://schemas.microsoft.com/office/drawing/2014/main" id="{22234E0A-1633-7A5F-1F12-F2E289DC9281}"/>
              </a:ext>
            </a:extLst>
          </p:cNvPr>
          <p:cNvSpPr>
            <a:spLocks noGrp="1"/>
          </p:cNvSpPr>
          <p:nvPr>
            <p:ph type="title"/>
          </p:nvPr>
        </p:nvSpPr>
        <p:spPr/>
        <p:txBody>
          <a:bodyPr/>
          <a:lstStyle/>
          <a:p>
            <a:endParaRPr lang="en-AT"/>
          </a:p>
        </p:txBody>
      </p:sp>
      <p:sp>
        <p:nvSpPr>
          <p:cNvPr id="10" name="object 2">
            <a:extLst>
              <a:ext uri="{FF2B5EF4-FFF2-40B4-BE49-F238E27FC236}">
                <a16:creationId xmlns:a16="http://schemas.microsoft.com/office/drawing/2014/main" id="{AAD506E8-C60E-8613-D8BE-F421AD9A05A1}"/>
              </a:ext>
            </a:extLst>
          </p:cNvPr>
          <p:cNvSpPr txBox="1">
            <a:spLocks/>
          </p:cNvSpPr>
          <p:nvPr/>
        </p:nvSpPr>
        <p:spPr>
          <a:xfrm>
            <a:off x="726280" y="412869"/>
            <a:ext cx="587771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6. Résumé et réflexions</a:t>
            </a:r>
            <a:endParaRPr lang="en-US" sz="2400" b="1" spc="-13" dirty="0">
              <a:solidFill>
                <a:schemeClr val="bg1"/>
              </a:solidFill>
            </a:endParaRPr>
          </a:p>
        </p:txBody>
      </p:sp>
      <p:sp>
        <p:nvSpPr>
          <p:cNvPr id="2" name="object 6">
            <a:extLst>
              <a:ext uri="{FF2B5EF4-FFF2-40B4-BE49-F238E27FC236}">
                <a16:creationId xmlns:a16="http://schemas.microsoft.com/office/drawing/2014/main" id="{3CE083D7-CEB7-FD4E-9B0D-362B68922925}"/>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6" name="object 6">
            <a:extLst>
              <a:ext uri="{FF2B5EF4-FFF2-40B4-BE49-F238E27FC236}">
                <a16:creationId xmlns:a16="http://schemas.microsoft.com/office/drawing/2014/main" id="{EE022746-4D0E-D509-95EB-D4AE87C5178F}"/>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39385628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1605E-9C0B-B12D-AD85-1DD9A310FEE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088CA80-9F8F-3336-566A-355ADFFF637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33</a:t>
            </a:r>
            <a:endParaRPr lang="LID4096" sz="1500" dirty="0">
              <a:solidFill>
                <a:schemeClr val="bg1"/>
              </a:solidFill>
            </a:endParaRPr>
          </a:p>
        </p:txBody>
      </p:sp>
      <p:sp>
        <p:nvSpPr>
          <p:cNvPr id="3" name="object 3">
            <a:extLst>
              <a:ext uri="{FF2B5EF4-FFF2-40B4-BE49-F238E27FC236}">
                <a16:creationId xmlns:a16="http://schemas.microsoft.com/office/drawing/2014/main" id="{355EC0D6-3A2E-B3C9-6682-DC0B230713D8}"/>
              </a:ext>
            </a:extLst>
          </p:cNvPr>
          <p:cNvSpPr txBox="1"/>
          <p:nvPr/>
        </p:nvSpPr>
        <p:spPr>
          <a:xfrm>
            <a:off x="726281" y="1329123"/>
            <a:ext cx="7008184" cy="4990735"/>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Chargez et examinez l'ensemble de données sur la fréquentation des transports dans </a:t>
            </a:r>
            <a:r>
              <a:rPr lang="en-GB" sz="1400" dirty="0" err="1">
                <a:solidFill>
                  <a:sysClr val="windowText" lastClr="000000"/>
                </a:solidFill>
                <a:latin typeface="Arial"/>
                <a:cs typeface="Arial"/>
              </a:rPr>
              <a:t>Colab</a:t>
            </a:r>
            <a:endParaRPr lang="en-GB"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Créer un graphique linéaire pour montrer les tendances au fil du temps</a:t>
            </a: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Construisez des histogrammes pour </a:t>
            </a:r>
            <a:r>
              <a:rPr lang="en-GB" sz="1400" dirty="0" err="1">
                <a:solidFill>
                  <a:sysClr val="windowText" lastClr="000000"/>
                </a:solidFill>
                <a:latin typeface="Arial"/>
                <a:cs typeface="Arial"/>
              </a:rPr>
              <a:t>analyser </a:t>
            </a:r>
            <a:r>
              <a:rPr lang="en-GB" sz="1400" dirty="0">
                <a:solidFill>
                  <a:sysClr val="windowText" lastClr="000000"/>
                </a:solidFill>
                <a:latin typeface="Arial"/>
                <a:cs typeface="Arial"/>
              </a:rPr>
              <a:t>la répartition des passagers</a:t>
            </a: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Créer des nuages de points pour explorer les relations entre les modes de transport</a:t>
            </a: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Générer une carte thermique pour les modèles </a:t>
            </a:r>
            <a:r>
              <a:rPr lang="en-GB" sz="1400" dirty="0" err="1">
                <a:solidFill>
                  <a:sysClr val="windowText" lastClr="000000"/>
                </a:solidFill>
                <a:latin typeface="Arial"/>
                <a:cs typeface="Arial"/>
              </a:rPr>
              <a:t>DayType </a:t>
            </a:r>
            <a:r>
              <a:rPr lang="en-GB" sz="1400" dirty="0">
                <a:solidFill>
                  <a:sysClr val="windowText" lastClr="000000"/>
                </a:solidFill>
                <a:latin typeface="Arial"/>
                <a:cs typeface="Arial"/>
              </a:rPr>
              <a:t>ou Station</a:t>
            </a: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dirty="0">
                <a:solidFill>
                  <a:sysClr val="windowText" lastClr="000000"/>
                </a:solidFill>
                <a:latin typeface="Arial"/>
                <a:cs typeface="Arial"/>
              </a:rPr>
              <a:t> Rédigez de brèves interprétations et soumettez votre cahier avec le rapport PDF</a:t>
            </a:r>
          </a:p>
          <a:p>
            <a:pPr marL="361950" indent="-171450" defTabSz="1175644" hangingPunct="1">
              <a:lnSpc>
                <a:spcPct val="150000"/>
              </a:lnSpc>
              <a:spcBef>
                <a:spcPts val="129"/>
              </a:spcBef>
              <a:buFont typeface="Wingdings 2" panose="05020102010507070707" pitchFamily="18" charset="2"/>
              <a:buChar char="R"/>
            </a:pPr>
            <a:endParaRPr lang="en-GB" sz="1400" dirty="0">
              <a:solidFill>
                <a:sysClr val="windowText" lastClr="000000"/>
              </a:solidFill>
              <a:latin typeface="Arial"/>
              <a:cs typeface="Arial"/>
            </a:endParaRPr>
          </a:p>
          <a:p>
            <a:pPr marL="190500" defTabSz="1175644" hangingPunct="1">
              <a:lnSpc>
                <a:spcPct val="150000"/>
              </a:lnSpc>
              <a:spcBef>
                <a:spcPts val="129"/>
              </a:spcBef>
            </a:pPr>
            <a:r>
              <a:rPr lang="en-US" sz="1400" dirty="0"/>
              <a:t>📂 </a:t>
            </a:r>
            <a:r>
              <a:rPr lang="en-US" sz="1400" b="1" dirty="0">
                <a:latin typeface="Arial" panose="020B0604020202020204" pitchFamily="34" charset="0"/>
                <a:cs typeface="Arial" panose="020B0604020202020204" pitchFamily="34" charset="0"/>
              </a:rPr>
              <a:t>Reportez-vous au fichier Home_Assignment_Practical_5.</a:t>
            </a:r>
            <a:r>
              <a:rPr lang="en-GB" sz="1400" b="1" dirty="0">
                <a:latin typeface="Arial" panose="020B0604020202020204" pitchFamily="34" charset="0"/>
                <a:cs typeface="Arial" panose="020B0604020202020204" pitchFamily="34" charset="0"/>
              </a:rPr>
              <a:t>pdf </a:t>
            </a:r>
            <a:r>
              <a:rPr lang="en-US" sz="1400" b="1" dirty="0">
                <a:latin typeface="Arial" panose="020B0604020202020204" pitchFamily="34" charset="0"/>
                <a:cs typeface="Arial" panose="020B0604020202020204" pitchFamily="34" charset="0"/>
              </a:rPr>
              <a:t>fourni</a:t>
            </a:r>
            <a:endParaRPr lang="en-GB" sz="1600" b="1" dirty="0">
              <a:solidFill>
                <a:sysClr val="windowText" lastClr="000000"/>
              </a:solidFill>
              <a:latin typeface="Arial" panose="020B0604020202020204" pitchFamily="34" charset="0"/>
              <a:cs typeface="Arial" panose="020B0604020202020204" pitchFamily="34" charset="0"/>
            </a:endParaRPr>
          </a:p>
          <a:p>
            <a:pPr marL="190500" defTabSz="1175644" hangingPunct="1">
              <a:lnSpc>
                <a:spcPct val="150000"/>
              </a:lnSpc>
              <a:spcBef>
                <a:spcPts val="129"/>
              </a:spcBef>
            </a:pPr>
            <a:endParaRPr lang="en-GB" sz="1400" dirty="0">
              <a:solidFill>
                <a:sysClr val="windowText" lastClr="000000"/>
              </a:solidFill>
              <a:latin typeface="Arial"/>
              <a:cs typeface="Arial"/>
            </a:endParaRPr>
          </a:p>
        </p:txBody>
      </p:sp>
      <p:pic>
        <p:nvPicPr>
          <p:cNvPr id="10" name="Picture 9" descr="A chalkboard with writing on it next to a pair of books and a pair of glasses&#10;&#10;AI-generated content may be incorrect.">
            <a:extLst>
              <a:ext uri="{FF2B5EF4-FFF2-40B4-BE49-F238E27FC236}">
                <a16:creationId xmlns:a16="http://schemas.microsoft.com/office/drawing/2014/main" id="{0D53F8FD-357E-42F1-24B6-4FB87FC6E8C5}"/>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102019" y="2438400"/>
            <a:ext cx="3767823" cy="2511882"/>
          </a:xfrm>
          <a:prstGeom prst="rect">
            <a:avLst/>
          </a:prstGeom>
        </p:spPr>
      </p:pic>
      <p:sp>
        <p:nvSpPr>
          <p:cNvPr id="6" name="object 3">
            <a:extLst>
              <a:ext uri="{FF2B5EF4-FFF2-40B4-BE49-F238E27FC236}">
                <a16:creationId xmlns:a16="http://schemas.microsoft.com/office/drawing/2014/main" id="{59C76886-64C6-B9F1-4615-DE6E764AB54D}"/>
              </a:ext>
            </a:extLst>
          </p:cNvPr>
          <p:cNvSpPr txBox="1"/>
          <p:nvPr/>
        </p:nvSpPr>
        <p:spPr>
          <a:xfrm>
            <a:off x="740566" y="857741"/>
            <a:ext cx="112183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6.3 Devoir à domicile pour les étudiants</a:t>
            </a:r>
            <a:endParaRPr lang="en-GB" b="1" dirty="0">
              <a:solidFill>
                <a:schemeClr val="tx1"/>
              </a:solidFill>
              <a:latin typeface="Arial"/>
              <a:cs typeface="Arial"/>
            </a:endParaRPr>
          </a:p>
        </p:txBody>
      </p:sp>
      <p:sp>
        <p:nvSpPr>
          <p:cNvPr id="9" name="Title 8">
            <a:extLst>
              <a:ext uri="{FF2B5EF4-FFF2-40B4-BE49-F238E27FC236}">
                <a16:creationId xmlns:a16="http://schemas.microsoft.com/office/drawing/2014/main" id="{BD479517-B180-C580-210F-9A7D4F4EBFC6}"/>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47DBF12A-0551-EA8C-147A-6B7D8F783E32}"/>
              </a:ext>
            </a:extLst>
          </p:cNvPr>
          <p:cNvSpPr txBox="1">
            <a:spLocks/>
          </p:cNvSpPr>
          <p:nvPr/>
        </p:nvSpPr>
        <p:spPr>
          <a:xfrm>
            <a:off x="726280" y="412869"/>
            <a:ext cx="587771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6. Résumé et réflexions</a:t>
            </a:r>
            <a:endParaRPr lang="en-US" sz="2400" b="1" spc="-13" dirty="0">
              <a:solidFill>
                <a:schemeClr val="bg1"/>
              </a:solidFill>
            </a:endParaRPr>
          </a:p>
        </p:txBody>
      </p:sp>
      <p:sp>
        <p:nvSpPr>
          <p:cNvPr id="2" name="object 6">
            <a:extLst>
              <a:ext uri="{FF2B5EF4-FFF2-40B4-BE49-F238E27FC236}">
                <a16:creationId xmlns:a16="http://schemas.microsoft.com/office/drawing/2014/main" id="{9AABC181-737F-5B9D-41A2-6FB009E862FA}"/>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7" name="object 6">
            <a:extLst>
              <a:ext uri="{FF2B5EF4-FFF2-40B4-BE49-F238E27FC236}">
                <a16:creationId xmlns:a16="http://schemas.microsoft.com/office/drawing/2014/main" id="{0B61E62D-ED4C-C2BE-14AC-DD8962EEB910}"/>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566511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05C04-516A-EA28-523C-42464EE9FA3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917D932-2B8F-62D5-D2F0-363039319FB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34</a:t>
            </a:r>
            <a:endParaRPr lang="LID4096" sz="1500" dirty="0">
              <a:solidFill>
                <a:schemeClr val="bg1"/>
              </a:solidFill>
            </a:endParaRPr>
          </a:p>
        </p:txBody>
      </p:sp>
      <p:sp>
        <p:nvSpPr>
          <p:cNvPr id="7" name="Rectangle 6">
            <a:extLst>
              <a:ext uri="{FF2B5EF4-FFF2-40B4-BE49-F238E27FC236}">
                <a16:creationId xmlns:a16="http://schemas.microsoft.com/office/drawing/2014/main" id="{84402B51-2AC4-CA7C-9BF0-3BB6A061950E}"/>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07 :</a:t>
            </a:r>
          </a:p>
          <a:p>
            <a:pPr algn="ctr"/>
            <a:r>
              <a:rPr lang="en-US" sz="3200" b="1" dirty="0">
                <a:solidFill>
                  <a:schemeClr val="bg1"/>
                </a:solidFill>
              </a:rPr>
              <a:t>Références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B9EB790D-9124-97A8-5FC1-6F3C8C5A31FF}"/>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3" name="object 6">
            <a:extLst>
              <a:ext uri="{FF2B5EF4-FFF2-40B4-BE49-F238E27FC236}">
                <a16:creationId xmlns:a16="http://schemas.microsoft.com/office/drawing/2014/main" id="{CBF41053-0985-16B1-B182-9C4E348252E9}"/>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27556729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F6062-D6C2-63EA-CFD3-8E3D5A95843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77EE601-A385-3C8F-8595-1C10320918AB}"/>
              </a:ext>
            </a:extLst>
          </p:cNvPr>
          <p:cNvSpPr txBox="1">
            <a:spLocks noGrp="1"/>
          </p:cNvSpPr>
          <p:nvPr>
            <p:ph type="title"/>
          </p:nvPr>
        </p:nvSpPr>
        <p:spPr>
          <a:xfrm>
            <a:off x="726281" y="412869"/>
            <a:ext cx="4861720"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7. Références </a:t>
            </a:r>
            <a:endParaRPr sz="2400" b="1" spc="-13" dirty="0">
              <a:solidFill>
                <a:schemeClr val="bg1"/>
              </a:solidFill>
            </a:endParaRPr>
          </a:p>
        </p:txBody>
      </p:sp>
      <p:sp>
        <p:nvSpPr>
          <p:cNvPr id="8" name="TextBox 7">
            <a:extLst>
              <a:ext uri="{FF2B5EF4-FFF2-40B4-BE49-F238E27FC236}">
                <a16:creationId xmlns:a16="http://schemas.microsoft.com/office/drawing/2014/main" id="{26C23917-53D9-B77F-DA5B-8503AD0F94C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35</a:t>
            </a:r>
            <a:endParaRPr lang="LID4096" sz="1500" dirty="0">
              <a:solidFill>
                <a:schemeClr val="bg1"/>
              </a:solidFill>
            </a:endParaRPr>
          </a:p>
        </p:txBody>
      </p:sp>
      <p:sp>
        <p:nvSpPr>
          <p:cNvPr id="3" name="object 3">
            <a:extLst>
              <a:ext uri="{FF2B5EF4-FFF2-40B4-BE49-F238E27FC236}">
                <a16:creationId xmlns:a16="http://schemas.microsoft.com/office/drawing/2014/main" id="{10DB12CB-A254-A345-5675-9CCDA607ED4F}"/>
              </a:ext>
            </a:extLst>
          </p:cNvPr>
          <p:cNvSpPr txBox="1"/>
          <p:nvPr/>
        </p:nvSpPr>
        <p:spPr>
          <a:xfrm>
            <a:off x="726281" y="2055960"/>
            <a:ext cx="6011976" cy="30024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hlinkClick r:id="rId2"/>
              </a:rPr>
              <a:t> https://youtu.be/_YWwU-gJI5U</a:t>
            </a: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hlinkClick r:id="rId3"/>
              </a:rPr>
              <a:t> https://www.w3schools.com/python/matplotlib_intro.asp</a:t>
            </a: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hlinkClick r:id="rId4"/>
              </a:rPr>
              <a:t> https://www.geeksforgeeks.org/python/python-seaborn-tutorial/</a:t>
            </a: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hlinkClick r:id="rId5"/>
              </a:rPr>
              <a:t> https://youtu.be/eHtZrIb0oWY</a:t>
            </a:r>
            <a:endParaRPr lang="en-GB" sz="1600" dirty="0">
              <a:solidFill>
                <a:sysClr val="windowText" lastClr="000000"/>
              </a:solidFill>
              <a:latin typeface="Arial"/>
              <a:cs typeface="Arial"/>
            </a:endParaRPr>
          </a:p>
        </p:txBody>
      </p:sp>
      <p:sp>
        <p:nvSpPr>
          <p:cNvPr id="4" name="object 6">
            <a:extLst>
              <a:ext uri="{FF2B5EF4-FFF2-40B4-BE49-F238E27FC236}">
                <a16:creationId xmlns:a16="http://schemas.microsoft.com/office/drawing/2014/main" id="{D1968264-E26B-A1DA-1D37-1F27A83B87B9}"/>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pic>
        <p:nvPicPr>
          <p:cNvPr id="7" name="Picture 6" descr="A person holding a cup of coffee and a computer&#10;&#10;AI-generated content may be incorrect.">
            <a:extLst>
              <a:ext uri="{FF2B5EF4-FFF2-40B4-BE49-F238E27FC236}">
                <a16:creationId xmlns:a16="http://schemas.microsoft.com/office/drawing/2014/main" id="{10994BF7-6C15-8AD3-7C5B-812BC43DAFF3}"/>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874157" y="2055960"/>
            <a:ext cx="4627629" cy="3086781"/>
          </a:xfrm>
          <a:prstGeom prst="rect">
            <a:avLst/>
          </a:prstGeom>
        </p:spPr>
      </p:pic>
      <p:sp>
        <p:nvSpPr>
          <p:cNvPr id="6" name="object 3">
            <a:extLst>
              <a:ext uri="{FF2B5EF4-FFF2-40B4-BE49-F238E27FC236}">
                <a16:creationId xmlns:a16="http://schemas.microsoft.com/office/drawing/2014/main" id="{FF3FF8B2-BDD3-AF17-3F7C-C6D46DEBE7A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7.1 Manuels de référence et tutoriels </a:t>
            </a:r>
            <a:endParaRPr lang="en-GB" b="1" dirty="0">
              <a:solidFill>
                <a:schemeClr val="tx1"/>
              </a:solidFill>
              <a:latin typeface="Arial"/>
              <a:cs typeface="Arial"/>
            </a:endParaRPr>
          </a:p>
        </p:txBody>
      </p:sp>
      <p:sp>
        <p:nvSpPr>
          <p:cNvPr id="9" name="object 6">
            <a:extLst>
              <a:ext uri="{FF2B5EF4-FFF2-40B4-BE49-F238E27FC236}">
                <a16:creationId xmlns:a16="http://schemas.microsoft.com/office/drawing/2014/main" id="{4A206C90-6A58-4109-766E-352E68D5AD50}"/>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1668677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75711-C6AC-C661-32F8-1C22B098C55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D39CA27-7278-CCD5-7BCD-703A35466DCE}"/>
              </a:ext>
            </a:extLst>
          </p:cNvPr>
          <p:cNvSpPr txBox="1">
            <a:spLocks noGrp="1"/>
          </p:cNvSpPr>
          <p:nvPr>
            <p:ph type="title"/>
          </p:nvPr>
        </p:nvSpPr>
        <p:spPr>
          <a:xfrm>
            <a:off x="726282" y="480941"/>
            <a:ext cx="2124494"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8" name="TextBox 7">
            <a:extLst>
              <a:ext uri="{FF2B5EF4-FFF2-40B4-BE49-F238E27FC236}">
                <a16:creationId xmlns:a16="http://schemas.microsoft.com/office/drawing/2014/main" id="{7EA9D682-8811-B2EC-4541-9500F015930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ii</a:t>
            </a:r>
            <a:endParaRPr lang="LID4096" sz="1500" dirty="0">
              <a:solidFill>
                <a:schemeClr val="bg1"/>
              </a:solidFill>
            </a:endParaRPr>
          </a:p>
        </p:txBody>
      </p:sp>
      <p:sp>
        <p:nvSpPr>
          <p:cNvPr id="5" name="Text Placeholder 2">
            <a:extLst>
              <a:ext uri="{FF2B5EF4-FFF2-40B4-BE49-F238E27FC236}">
                <a16:creationId xmlns:a16="http://schemas.microsoft.com/office/drawing/2014/main" id="{6A563E30-1E0C-1806-3863-E262894907DC}"/>
              </a:ext>
            </a:extLst>
          </p:cNvPr>
          <p:cNvSpPr txBox="1">
            <a:spLocks/>
          </p:cNvSpPr>
          <p:nvPr/>
        </p:nvSpPr>
        <p:spPr>
          <a:xfrm>
            <a:off x="3137647" y="480941"/>
            <a:ext cx="9054353" cy="57386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p14="http://schemas.microsoft.com/office/powerpoint/2010/main" xmlns:a16="http://schemas.microsoft.com/office/drawing/2014/main"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GB" sz="1800" dirty="0">
                <a:solidFill>
                  <a:srgbClr val="FF0000"/>
                </a:solidFill>
              </a:rPr>
              <a:t>Laboratoire 5 : Importance de la visualisation des données dans la recherche sur les transports</a:t>
            </a:r>
          </a:p>
        </p:txBody>
      </p:sp>
      <p:graphicFrame>
        <p:nvGraphicFramePr>
          <p:cNvPr id="9" name="Table 8">
            <a:extLst>
              <a:ext uri="{FF2B5EF4-FFF2-40B4-BE49-F238E27FC236}">
                <a16:creationId xmlns:a16="http://schemas.microsoft.com/office/drawing/2014/main" id="{4559D070-52B0-5622-045B-12C24A97BFF7}"/>
              </a:ext>
            </a:extLst>
          </p:cNvPr>
          <p:cNvGraphicFramePr>
            <a:graphicFrameLocks noGrp="1"/>
          </p:cNvGraphicFramePr>
          <p:nvPr>
            <p:extLst>
              <p:ext uri="{D42A27DB-BD31-4B8C-83A1-F6EECF244321}">
                <p14:modId xmlns:p14="http://schemas.microsoft.com/office/powerpoint/2010/main" val="2011095357"/>
              </p:ext>
            </p:extLst>
          </p:nvPr>
        </p:nvGraphicFramePr>
        <p:xfrm>
          <a:off x="726282" y="1122804"/>
          <a:ext cx="4902005" cy="4148371"/>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18175">
                <a:tc>
                  <a:txBody>
                    <a:bodyPr/>
                    <a:lstStyle/>
                    <a:p>
                      <a:r>
                        <a:rPr lang="en-GB" sz="1600" b="1" dirty="0">
                          <a:solidFill>
                            <a:sysClr val="windowText" lastClr="000000"/>
                          </a:solidFill>
                          <a:latin typeface="Arial"/>
                          <a:cs typeface="Arial"/>
                        </a:rPr>
                        <a:t>5. Discussion comparative : approches Excel et Python</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26</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18175">
                <a:tc>
                  <a:txBody>
                    <a:bodyPr/>
                    <a:lstStyle/>
                    <a:p>
                      <a:r>
                        <a:rPr lang="en-GB" sz="1400" spc="64" dirty="0">
                          <a:solidFill>
                            <a:sysClr val="windowText" lastClr="000000"/>
                          </a:solidFill>
                          <a:latin typeface="Arial"/>
                          <a:cs typeface="Arial"/>
                        </a:rPr>
                        <a:t> 5.1 Forces et limites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8175">
                <a:tc>
                  <a:txBody>
                    <a:bodyPr/>
                    <a:lstStyle/>
                    <a:p>
                      <a:r>
                        <a:rPr lang="en-GB" sz="1400" dirty="0">
                          <a:latin typeface="Arial" panose="020B0604020202020204" pitchFamily="34" charset="0"/>
                          <a:cs typeface="Arial" panose="020B0604020202020204" pitchFamily="34" charset="0"/>
                        </a:rPr>
                        <a:t> 5.2 Quand choisir chaque outil</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18175">
                <a:tc>
                  <a:txBody>
                    <a:bodyPr/>
                    <a:lstStyle/>
                    <a:p>
                      <a:r>
                        <a:rPr lang="en-GB" sz="1400" dirty="0">
                          <a:latin typeface="Arial" panose="020B0604020202020204" pitchFamily="34" charset="0"/>
                          <a:cs typeface="Arial" panose="020B0604020202020204" pitchFamily="34" charset="0"/>
                        </a:rPr>
                        <a:t> 5.3 Intégration des résultats dans les rapports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5965716"/>
                  </a:ext>
                </a:extLst>
              </a:tr>
              <a:tr h="318175">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42117995"/>
                  </a:ext>
                </a:extLst>
              </a:tr>
              <a:tr h="318175">
                <a:tc>
                  <a:txBody>
                    <a:bodyPr/>
                    <a:lstStyle/>
                    <a:p>
                      <a:r>
                        <a:rPr lang="en-GB" sz="1600" b="1" dirty="0">
                          <a:latin typeface="Arial" panose="020B0604020202020204" pitchFamily="34" charset="0"/>
                          <a:cs typeface="Arial" panose="020B0604020202020204" pitchFamily="34" charset="0"/>
                        </a:rPr>
                        <a:t>6. Résumé et réflexions</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30</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6641738"/>
                  </a:ext>
                </a:extLst>
              </a:tr>
              <a:tr h="318175">
                <a:tc>
                  <a:txBody>
                    <a:bodyPr/>
                    <a:lstStyle/>
                    <a:p>
                      <a:r>
                        <a:rPr lang="en-GB" sz="1400" dirty="0">
                          <a:latin typeface="Arial" panose="020B0604020202020204" pitchFamily="34" charset="0"/>
                          <a:cs typeface="Arial" panose="020B0604020202020204" pitchFamily="34" charset="0"/>
                        </a:rPr>
                        <a:t> 6.1 Pourquoi la visualisation est-elle essentielle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18175">
                <a:tc>
                  <a:txBody>
                    <a:bodyPr/>
                    <a:lstStyle/>
                    <a:p>
                      <a:r>
                        <a:rPr lang="en-GB" sz="1400" dirty="0">
                          <a:latin typeface="Arial" panose="020B0604020202020204" pitchFamily="34" charset="0"/>
                          <a:cs typeface="Arial" panose="020B0604020202020204" pitchFamily="34" charset="0"/>
                        </a:rPr>
                        <a:t> 6.2 Soutenir la planification des transports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90754">
                <a:tc>
                  <a:txBody>
                    <a:bodyPr/>
                    <a:lstStyle/>
                    <a:p>
                      <a:r>
                        <a:rPr lang="en-GB" sz="1400" dirty="0">
                          <a:latin typeface="Arial" panose="020B0604020202020204" pitchFamily="34" charset="0"/>
                          <a:cs typeface="Arial" panose="020B0604020202020204" pitchFamily="34" charset="0"/>
                        </a:rPr>
                        <a:t> 6.3 Devoirs à faire à la maison pour les étudiants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38204">
                <a:tc>
                  <a:txBody>
                    <a:bodyPr/>
                    <a:lstStyle/>
                    <a:p>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36186">
                <a:tc>
                  <a:txBody>
                    <a:bodyPr/>
                    <a:lstStyle/>
                    <a:p>
                      <a:r>
                        <a:rPr lang="en-GB" sz="1600" b="1" dirty="0">
                          <a:latin typeface="Arial" panose="020B0604020202020204" pitchFamily="34" charset="0"/>
                          <a:cs typeface="Arial" panose="020B0604020202020204" pitchFamily="34" charset="0"/>
                        </a:rPr>
                        <a:t>7. Références</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34</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18175">
                <a:tc>
                  <a:txBody>
                    <a:bodyPr/>
                    <a:lstStyle/>
                    <a:p>
                      <a:r>
                        <a:rPr lang="en-GB" sz="1400" dirty="0">
                          <a:latin typeface="Arial" panose="020B0604020202020204" pitchFamily="34" charset="0"/>
                          <a:cs typeface="Arial" panose="020B0604020202020204" pitchFamily="34" charset="0"/>
                        </a:rPr>
                        <a:t> 7.1 Manuels et tutoriels de référence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bl>
          </a:graphicData>
        </a:graphic>
      </p:graphicFrame>
      <p:sp>
        <p:nvSpPr>
          <p:cNvPr id="3" name="object 6">
            <a:extLst>
              <a:ext uri="{FF2B5EF4-FFF2-40B4-BE49-F238E27FC236}">
                <a16:creationId xmlns:a16="http://schemas.microsoft.com/office/drawing/2014/main" id="{EDC2E08F-93AE-A869-375D-CC1287F822F4}"/>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4" name="object 6">
            <a:extLst>
              <a:ext uri="{FF2B5EF4-FFF2-40B4-BE49-F238E27FC236}">
                <a16:creationId xmlns:a16="http://schemas.microsoft.com/office/drawing/2014/main" id="{EDBCDBF9-13BC-E912-CBC5-9F845961BF10}"/>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41458220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Merci de votre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2988B-FB12-14B6-3A7F-D7B7FEF55AB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CD90319-D4C7-183A-5FFD-BDA1F005E5B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a:t>
            </a:r>
            <a:endParaRPr lang="LID4096" sz="1500" dirty="0">
              <a:solidFill>
                <a:schemeClr val="bg1"/>
              </a:solidFill>
            </a:endParaRPr>
          </a:p>
        </p:txBody>
      </p:sp>
      <p:sp>
        <p:nvSpPr>
          <p:cNvPr id="7" name="Rectangle 6">
            <a:extLst>
              <a:ext uri="{FF2B5EF4-FFF2-40B4-BE49-F238E27FC236}">
                <a16:creationId xmlns:a16="http://schemas.microsoft.com/office/drawing/2014/main" id="{14E3140A-5BA4-4FC4-37C6-2225A832E795}"/>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 :</a:t>
            </a:r>
          </a:p>
          <a:p>
            <a:pPr algn="ctr"/>
            <a:r>
              <a:rPr lang="en-US" sz="3200" b="1" dirty="0">
                <a:solidFill>
                  <a:schemeClr val="bg1"/>
                </a:solidFill>
              </a:rPr>
              <a:t>Objectif</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137F04D9-C191-0B26-9C58-6DE3FF553527}"/>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3" name="object 6">
            <a:extLst>
              <a:ext uri="{FF2B5EF4-FFF2-40B4-BE49-F238E27FC236}">
                <a16:creationId xmlns:a16="http://schemas.microsoft.com/office/drawing/2014/main" id="{CCC176B8-C3CF-A5CC-2DBF-58727437DA5F}"/>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2309470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F31F-D0D4-4E7E-77D0-C55CDD37BFF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A8AB1A4-AB0C-CDF4-0A4C-E8B9A34B2F54}"/>
              </a:ext>
            </a:extLst>
          </p:cNvPr>
          <p:cNvSpPr txBox="1">
            <a:spLocks noGrp="1"/>
          </p:cNvSpPr>
          <p:nvPr>
            <p:ph type="title"/>
          </p:nvPr>
        </p:nvSpPr>
        <p:spPr>
          <a:xfrm>
            <a:off x="726280" y="403415"/>
            <a:ext cx="4589791"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0.1 Objectifs pédagogiques</a:t>
            </a:r>
            <a:endParaRPr sz="2400" b="1" spc="-13" dirty="0">
              <a:solidFill>
                <a:schemeClr val="bg1"/>
              </a:solidFill>
            </a:endParaRPr>
          </a:p>
        </p:txBody>
      </p:sp>
      <p:sp>
        <p:nvSpPr>
          <p:cNvPr id="8" name="TextBox 7">
            <a:extLst>
              <a:ext uri="{FF2B5EF4-FFF2-40B4-BE49-F238E27FC236}">
                <a16:creationId xmlns:a16="http://schemas.microsoft.com/office/drawing/2014/main" id="{EC605294-A2FF-1FE7-E33C-C002E8AE196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graphicFrame>
        <p:nvGraphicFramePr>
          <p:cNvPr id="3" name="Table 2">
            <a:extLst>
              <a:ext uri="{FF2B5EF4-FFF2-40B4-BE49-F238E27FC236}">
                <a16:creationId xmlns:a16="http://schemas.microsoft.com/office/drawing/2014/main" id="{4DDB1A39-CA4F-78E6-3671-43117EF600BC}"/>
              </a:ext>
            </a:extLst>
          </p:cNvPr>
          <p:cNvGraphicFramePr>
            <a:graphicFrameLocks noGrp="1"/>
          </p:cNvGraphicFramePr>
          <p:nvPr>
            <p:extLst>
              <p:ext uri="{D42A27DB-BD31-4B8C-83A1-F6EECF244321}">
                <p14:modId xmlns:p14="http://schemas.microsoft.com/office/powerpoint/2010/main" val="2164334731"/>
              </p:ext>
            </p:extLst>
          </p:nvPr>
        </p:nvGraphicFramePr>
        <p:xfrm>
          <a:off x="726280" y="908165"/>
          <a:ext cx="10739436" cy="5230605"/>
        </p:xfrm>
        <a:graphic>
          <a:graphicData uri="http://schemas.openxmlformats.org/drawingml/2006/table">
            <a:tbl>
              <a:tblPr firstRow="1" bandRow="1">
                <a:tableStyleId>{3C2FFA5D-87B4-456A-9821-1D502468CF0F}</a:tableStyleId>
              </a:tblPr>
              <a:tblGrid>
                <a:gridCol w="999674">
                  <a:extLst>
                    <a:ext uri="{9D8B030D-6E8A-4147-A177-3AD203B41FA5}">
                      <a16:colId xmlns:a16="http://schemas.microsoft.com/office/drawing/2014/main" val="2616392170"/>
                    </a:ext>
                  </a:extLst>
                </a:gridCol>
                <a:gridCol w="6244396">
                  <a:extLst>
                    <a:ext uri="{9D8B030D-6E8A-4147-A177-3AD203B41FA5}">
                      <a16:colId xmlns:a16="http://schemas.microsoft.com/office/drawing/2014/main" val="3585380364"/>
                    </a:ext>
                  </a:extLst>
                </a:gridCol>
                <a:gridCol w="1165122">
                  <a:extLst>
                    <a:ext uri="{9D8B030D-6E8A-4147-A177-3AD203B41FA5}">
                      <a16:colId xmlns:a16="http://schemas.microsoft.com/office/drawing/2014/main" val="1889871623"/>
                    </a:ext>
                  </a:extLst>
                </a:gridCol>
                <a:gridCol w="1107985">
                  <a:extLst>
                    <a:ext uri="{9D8B030D-6E8A-4147-A177-3AD203B41FA5}">
                      <a16:colId xmlns:a16="http://schemas.microsoft.com/office/drawing/2014/main" val="3367541523"/>
                    </a:ext>
                  </a:extLst>
                </a:gridCol>
                <a:gridCol w="1222259">
                  <a:extLst>
                    <a:ext uri="{9D8B030D-6E8A-4147-A177-3AD203B41FA5}">
                      <a16:colId xmlns:a16="http://schemas.microsoft.com/office/drawing/2014/main" val="2990742582"/>
                    </a:ext>
                  </a:extLst>
                </a:gridCol>
              </a:tblGrid>
              <a:tr h="780189">
                <a:tc>
                  <a:txBody>
                    <a:bodyPr/>
                    <a:lstStyle/>
                    <a:p>
                      <a:r>
                        <a:rPr lang="en-GB" sz="1600" dirty="0"/>
                        <a:t>Numéro de section</a:t>
                      </a:r>
                      <a:endParaRPr lang="en-AT" sz="1600" dirty="0"/>
                    </a:p>
                  </a:txBody>
                  <a:tcPr/>
                </a:tc>
                <a:tc>
                  <a:txBody>
                    <a:bodyPr/>
                    <a:lstStyle/>
                    <a:p>
                      <a:r>
                        <a:rPr lang="en-GB" sz="1600" dirty="0"/>
                        <a:t>Objectif pédagogique</a:t>
                      </a:r>
                      <a:endParaRPr lang="en-AT" sz="1600" dirty="0"/>
                    </a:p>
                  </a:txBody>
                  <a:tcPr/>
                </a:tc>
                <a:tc>
                  <a:txBody>
                    <a:bodyPr/>
                    <a:lstStyle/>
                    <a:p>
                      <a:r>
                        <a:rPr lang="en-GB" sz="1600" dirty="0"/>
                        <a:t>Type d'activité</a:t>
                      </a:r>
                      <a:endParaRPr lang="en-AT" sz="1600" dirty="0"/>
                    </a:p>
                  </a:txBody>
                  <a:tcPr/>
                </a:tc>
                <a:tc>
                  <a:txBody>
                    <a:bodyPr/>
                    <a:lstStyle/>
                    <a:p>
                      <a:r>
                        <a:rPr lang="en-GB" sz="1600" dirty="0"/>
                        <a:t>Activité réalisée par </a:t>
                      </a:r>
                      <a:endParaRPr lang="en-AT" sz="1600" dirty="0"/>
                    </a:p>
                  </a:txBody>
                  <a:tcPr/>
                </a:tc>
                <a:tc>
                  <a:txBody>
                    <a:bodyPr/>
                    <a:lstStyle/>
                    <a:p>
                      <a:r>
                        <a:rPr lang="en-GB" sz="1600" dirty="0"/>
                        <a:t>Temps alloué</a:t>
                      </a:r>
                      <a:endParaRPr lang="en-AT" sz="1600" dirty="0"/>
                    </a:p>
                  </a:txBody>
                  <a:tcPr/>
                </a:tc>
                <a:extLst>
                  <a:ext uri="{0D108BD9-81ED-4DB2-BD59-A6C34878D82A}">
                    <a16:rowId xmlns:a16="http://schemas.microsoft.com/office/drawing/2014/main" val="2714679606"/>
                  </a:ext>
                </a:extLst>
              </a:tr>
              <a:tr h="624108">
                <a:tc>
                  <a:txBody>
                    <a:bodyPr/>
                    <a:lstStyle/>
                    <a:p>
                      <a:r>
                        <a:rPr lang="en-GB" sz="1600" dirty="0"/>
                        <a:t>1</a:t>
                      </a:r>
                      <a:endParaRPr lang="en-AT" sz="1600" dirty="0"/>
                    </a:p>
                  </a:txBody>
                  <a:tcPr/>
                </a:tc>
                <a:tc>
                  <a:txBody>
                    <a:bodyPr/>
                    <a:lstStyle/>
                    <a:p>
                      <a:r>
                        <a:rPr lang="en-GB" sz="1600" dirty="0"/>
                        <a:t>Expliquer le rôle et l'importance de la visualisation des données dans la recherche sur les transports</a:t>
                      </a:r>
                      <a:endParaRPr lang="en-AT"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Cours</a:t>
                      </a:r>
                      <a:endParaRPr lang="en-AT" sz="1600" dirty="0"/>
                    </a:p>
                    <a:p>
                      <a:endParaRPr lang="en-AT"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Enseignant</a:t>
                      </a:r>
                      <a:endParaRPr lang="en-AT" sz="1600" dirty="0"/>
                    </a:p>
                  </a:txBody>
                  <a:tcPr/>
                </a:tc>
                <a:tc>
                  <a:txBody>
                    <a:bodyPr/>
                    <a:lstStyle/>
                    <a:p>
                      <a:r>
                        <a:rPr lang="en-GB" sz="1600" dirty="0"/>
                        <a:t>15 minutes</a:t>
                      </a:r>
                      <a:endParaRPr lang="en-AT" sz="1600" dirty="0"/>
                    </a:p>
                  </a:txBody>
                  <a:tcPr/>
                </a:tc>
                <a:extLst>
                  <a:ext uri="{0D108BD9-81ED-4DB2-BD59-A6C34878D82A}">
                    <a16:rowId xmlns:a16="http://schemas.microsoft.com/office/drawing/2014/main" val="4253387704"/>
                  </a:ext>
                </a:extLst>
              </a:tr>
              <a:tr h="624108">
                <a:tc>
                  <a:txBody>
                    <a:bodyPr/>
                    <a:lstStyle/>
                    <a:p>
                      <a:r>
                        <a:rPr lang="en-GB" sz="1600" dirty="0"/>
                        <a:t>2</a:t>
                      </a:r>
                      <a:endParaRPr lang="en-AT" sz="1600" dirty="0"/>
                    </a:p>
                  </a:txBody>
                  <a:tcPr/>
                </a:tc>
                <a:tc>
                  <a:txBody>
                    <a:bodyPr/>
                    <a:lstStyle/>
                    <a:p>
                      <a:r>
                        <a:rPr lang="en-GB" sz="1600" dirty="0"/>
                        <a:t>Identifier et décrire les principaux types de visualisation (graphiques linéaires, histogrammes, nuages de points, cartes thermiques)</a:t>
                      </a:r>
                      <a:endParaRPr lang="en-AT"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Cours</a:t>
                      </a:r>
                      <a:endParaRPr lang="en-AT" sz="1600" dirty="0"/>
                    </a:p>
                    <a:p>
                      <a:endParaRPr lang="en-AT"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Enseignant</a:t>
                      </a:r>
                      <a:endParaRPr lang="en-AT" sz="1600" dirty="0"/>
                    </a:p>
                  </a:txBody>
                  <a:tcPr/>
                </a:tc>
                <a:tc>
                  <a:txBody>
                    <a:bodyPr/>
                    <a:lstStyle/>
                    <a:p>
                      <a:r>
                        <a:rPr lang="en-GB" sz="1600" dirty="0"/>
                        <a:t>15 minutes</a:t>
                      </a:r>
                      <a:endParaRPr lang="en-AT" sz="1600" dirty="0"/>
                    </a:p>
                  </a:txBody>
                  <a:tcPr/>
                </a:tc>
                <a:extLst>
                  <a:ext uri="{0D108BD9-81ED-4DB2-BD59-A6C34878D82A}">
                    <a16:rowId xmlns:a16="http://schemas.microsoft.com/office/drawing/2014/main" val="2220559623"/>
                  </a:ext>
                </a:extLst>
              </a:tr>
              <a:tr h="624108">
                <a:tc>
                  <a:txBody>
                    <a:bodyPr/>
                    <a:lstStyle/>
                    <a:p>
                      <a:r>
                        <a:rPr lang="en-GB" sz="1600" dirty="0"/>
                        <a:t>2</a:t>
                      </a:r>
                      <a:endParaRPr lang="en-AT" sz="1600" dirty="0"/>
                    </a:p>
                  </a:txBody>
                  <a:tcPr/>
                </a:tc>
                <a:tc>
                  <a:txBody>
                    <a:bodyPr/>
                    <a:lstStyle/>
                    <a:p>
                      <a:r>
                        <a:rPr lang="en-GB" sz="1600" dirty="0"/>
                        <a:t>Interpréter les visualisations pour mettre en évidence les tendances, les distributions, les anomalies et les modèles.</a:t>
                      </a:r>
                      <a:endParaRPr lang="en-AT"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Cours</a:t>
                      </a:r>
                      <a:endParaRPr lang="en-AT" sz="1600" dirty="0"/>
                    </a:p>
                    <a:p>
                      <a:endParaRPr lang="en-AT"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Enseignant</a:t>
                      </a:r>
                      <a:endParaRPr lang="en-AT" sz="1600" dirty="0"/>
                    </a:p>
                  </a:txBody>
                  <a:tcPr/>
                </a:tc>
                <a:tc>
                  <a:txBody>
                    <a:bodyPr/>
                    <a:lstStyle/>
                    <a:p>
                      <a:r>
                        <a:rPr lang="en-GB" sz="1600" dirty="0"/>
                        <a:t>15 minutes</a:t>
                      </a:r>
                      <a:endParaRPr lang="en-AT" sz="1600" dirty="0"/>
                    </a:p>
                  </a:txBody>
                  <a:tcPr/>
                </a:tc>
                <a:extLst>
                  <a:ext uri="{0D108BD9-81ED-4DB2-BD59-A6C34878D82A}">
                    <a16:rowId xmlns:a16="http://schemas.microsoft.com/office/drawing/2014/main" val="958506616"/>
                  </a:ext>
                </a:extLst>
              </a:tr>
              <a:tr h="624108">
                <a:tc>
                  <a:txBody>
                    <a:bodyPr/>
                    <a:lstStyle/>
                    <a:p>
                      <a:r>
                        <a:rPr lang="en-GB" sz="1600" dirty="0"/>
                        <a:t>3</a:t>
                      </a:r>
                      <a:endParaRPr lang="en-AT" sz="1600" dirty="0"/>
                    </a:p>
                  </a:txBody>
                  <a:tcPr/>
                </a:tc>
                <a:tc>
                  <a:txBody>
                    <a:bodyPr/>
                    <a:lstStyle/>
                    <a:p>
                      <a:r>
                        <a:rPr lang="en-GB" sz="1600" dirty="0"/>
                        <a:t>Créer et analyser des visualisations dans Excel (histogrammes, graphiques linéaires, nuages de points)</a:t>
                      </a:r>
                      <a:endParaRPr lang="en-AT"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Pratique</a:t>
                      </a:r>
                      <a:endParaRPr lang="en-AT" sz="1600" dirty="0"/>
                    </a:p>
                    <a:p>
                      <a:endParaRPr lang="en-AT"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err="1"/>
                        <a:t>Enseignant + élèves</a:t>
                      </a:r>
                      <a:endParaRPr lang="en-AT" sz="1600" dirty="0"/>
                    </a:p>
                  </a:txBody>
                  <a:tcPr/>
                </a:tc>
                <a:tc>
                  <a:txBody>
                    <a:bodyPr/>
                    <a:lstStyle/>
                    <a:p>
                      <a:r>
                        <a:rPr lang="en-GB" sz="1600" dirty="0"/>
                        <a:t>35 minutes</a:t>
                      </a:r>
                      <a:endParaRPr lang="en-AT" sz="1600" dirty="0"/>
                    </a:p>
                  </a:txBody>
                  <a:tcPr/>
                </a:tc>
                <a:extLst>
                  <a:ext uri="{0D108BD9-81ED-4DB2-BD59-A6C34878D82A}">
                    <a16:rowId xmlns:a16="http://schemas.microsoft.com/office/drawing/2014/main" val="1570552019"/>
                  </a:ext>
                </a:extLst>
              </a:tr>
              <a:tr h="624108">
                <a:tc>
                  <a:txBody>
                    <a:bodyPr/>
                    <a:lstStyle/>
                    <a:p>
                      <a:r>
                        <a:rPr lang="en-GB" sz="1600" dirty="0"/>
                        <a:t>4</a:t>
                      </a:r>
                      <a:endParaRPr lang="en-AT" sz="1600" dirty="0"/>
                    </a:p>
                  </a:txBody>
                  <a:tcPr/>
                </a:tc>
                <a:tc>
                  <a:txBody>
                    <a:bodyPr/>
                    <a:lstStyle/>
                    <a:p>
                      <a:r>
                        <a:rPr lang="en-GB" sz="1600" dirty="0"/>
                        <a:t>Développer des visualisations avancées dans </a:t>
                      </a:r>
                      <a:r>
                        <a:rPr lang="en-GB" sz="1600" dirty="0" err="1"/>
                        <a:t>Python/Colab </a:t>
                      </a:r>
                      <a:r>
                        <a:rPr lang="en-GB" sz="1600" dirty="0"/>
                        <a:t>(graphiques linéaires, histogrammes, boîtes à moustaches, cartes thermiques)</a:t>
                      </a:r>
                      <a:endParaRPr lang="en-AT"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Pratique</a:t>
                      </a:r>
                      <a:endParaRPr lang="en-AT" sz="1600" dirty="0"/>
                    </a:p>
                    <a:p>
                      <a:endParaRPr lang="en-AT"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err="1"/>
                        <a:t>Enseignant + élèves</a:t>
                      </a:r>
                      <a:endParaRPr lang="en-AT" sz="1600" dirty="0"/>
                    </a:p>
                  </a:txBody>
                  <a:tcPr/>
                </a:tc>
                <a:tc>
                  <a:txBody>
                    <a:bodyPr/>
                    <a:lstStyle/>
                    <a:p>
                      <a:r>
                        <a:rPr lang="en-GB" sz="1600" dirty="0"/>
                        <a:t>45 minutes</a:t>
                      </a:r>
                      <a:endParaRPr lang="en-AT" sz="1600" dirty="0"/>
                    </a:p>
                  </a:txBody>
                  <a:tcPr/>
                </a:tc>
                <a:extLst>
                  <a:ext uri="{0D108BD9-81ED-4DB2-BD59-A6C34878D82A}">
                    <a16:rowId xmlns:a16="http://schemas.microsoft.com/office/drawing/2014/main" val="2444766040"/>
                  </a:ext>
                </a:extLst>
              </a:tr>
              <a:tr h="624108">
                <a:tc>
                  <a:txBody>
                    <a:bodyPr/>
                    <a:lstStyle/>
                    <a:p>
                      <a:r>
                        <a:rPr lang="en-GB" sz="1600" dirty="0"/>
                        <a:t>5, 6</a:t>
                      </a:r>
                      <a:endParaRPr lang="en-AT" sz="1600" dirty="0"/>
                    </a:p>
                  </a:txBody>
                  <a:tcPr/>
                </a:tc>
                <a:tc>
                  <a:txBody>
                    <a:bodyPr/>
                    <a:lstStyle/>
                    <a:p>
                      <a:r>
                        <a:rPr lang="en-GB" sz="1600" dirty="0"/>
                        <a:t>Comparer les forces, les limites et l'intégration des résultats Excel et Python, Explication des devoirs à la maison</a:t>
                      </a:r>
                      <a:endParaRPr lang="en-AT"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Cours</a:t>
                      </a:r>
                      <a:endParaRPr lang="en-AT" sz="1600" dirty="0"/>
                    </a:p>
                    <a:p>
                      <a:endParaRPr lang="en-AT" sz="16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Enseignant</a:t>
                      </a:r>
                      <a:endParaRPr lang="en-AT" sz="1600" dirty="0"/>
                    </a:p>
                  </a:txBody>
                  <a:tcPr/>
                </a:tc>
                <a:tc>
                  <a:txBody>
                    <a:bodyPr/>
                    <a:lstStyle/>
                    <a:p>
                      <a:r>
                        <a:rPr lang="en-GB" sz="1600" dirty="0"/>
                        <a:t>10 minutes</a:t>
                      </a:r>
                      <a:endParaRPr lang="en-AT" sz="1600" dirty="0"/>
                    </a:p>
                  </a:txBody>
                  <a:tcPr/>
                </a:tc>
                <a:extLst>
                  <a:ext uri="{0D108BD9-81ED-4DB2-BD59-A6C34878D82A}">
                    <a16:rowId xmlns:a16="http://schemas.microsoft.com/office/drawing/2014/main" val="4230232666"/>
                  </a:ext>
                </a:extLst>
              </a:tr>
              <a:tr h="662997">
                <a:tc>
                  <a:txBody>
                    <a:bodyPr/>
                    <a:lstStyle/>
                    <a:p>
                      <a:endParaRPr lang="en-AT" sz="1600" b="1" dirty="0"/>
                    </a:p>
                  </a:txBody>
                  <a:tcPr/>
                </a:tc>
                <a:tc>
                  <a:txBody>
                    <a:bodyPr/>
                    <a:lstStyle/>
                    <a:p>
                      <a:r>
                        <a:rPr lang="en-GB" sz="1600" b="1" dirty="0"/>
                        <a:t>TOTAL</a:t>
                      </a:r>
                      <a:endParaRPr lang="en-AT" sz="1600" b="1" dirty="0"/>
                    </a:p>
                  </a:txBody>
                  <a:tcPr/>
                </a:tc>
                <a:tc>
                  <a:txBody>
                    <a:bodyPr/>
                    <a:lstStyle/>
                    <a:p>
                      <a:endParaRPr lang="en-AT" sz="1600" b="1" dirty="0"/>
                    </a:p>
                  </a:txBody>
                  <a:tcPr/>
                </a:tc>
                <a:tc>
                  <a:txBody>
                    <a:bodyPr/>
                    <a:lstStyle/>
                    <a:p>
                      <a:endParaRPr lang="en-AT" sz="1600" b="1" dirty="0"/>
                    </a:p>
                  </a:txBody>
                  <a:tcPr/>
                </a:tc>
                <a:tc>
                  <a:txBody>
                    <a:bodyPr/>
                    <a:lstStyle/>
                    <a:p>
                      <a:r>
                        <a:rPr lang="en-GB" sz="1600" b="1" dirty="0"/>
                        <a:t>135 minutes</a:t>
                      </a:r>
                      <a:endParaRPr lang="en-AT" sz="1600" b="1" dirty="0"/>
                    </a:p>
                  </a:txBody>
                  <a:tcPr/>
                </a:tc>
                <a:extLst>
                  <a:ext uri="{0D108BD9-81ED-4DB2-BD59-A6C34878D82A}">
                    <a16:rowId xmlns:a16="http://schemas.microsoft.com/office/drawing/2014/main" val="410515700"/>
                  </a:ext>
                </a:extLst>
              </a:tr>
            </a:tbl>
          </a:graphicData>
        </a:graphic>
      </p:graphicFrame>
      <p:sp>
        <p:nvSpPr>
          <p:cNvPr id="4" name="object 6">
            <a:extLst>
              <a:ext uri="{FF2B5EF4-FFF2-40B4-BE49-F238E27FC236}">
                <a16:creationId xmlns:a16="http://schemas.microsoft.com/office/drawing/2014/main" id="{128F8D41-99EC-8486-126A-A23BA14C004E}"/>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5" name="object 6">
            <a:extLst>
              <a:ext uri="{FF2B5EF4-FFF2-40B4-BE49-F238E27FC236}">
                <a16:creationId xmlns:a16="http://schemas.microsoft.com/office/drawing/2014/main" id="{4DA95E35-90E3-3096-6FF9-2446EADCF8C9}"/>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203342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52334-29FB-7B84-EB02-B3345CFE492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5588083-DC5B-A4AA-B17D-4E3B3B16942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sp>
        <p:nvSpPr>
          <p:cNvPr id="7" name="Rectangle 6">
            <a:extLst>
              <a:ext uri="{FF2B5EF4-FFF2-40B4-BE49-F238E27FC236}">
                <a16:creationId xmlns:a16="http://schemas.microsoft.com/office/drawing/2014/main" id="{A6513E13-8DBD-A016-E3A4-A187F8388872}"/>
              </a:ext>
            </a:extLst>
          </p:cNvPr>
          <p:cNvSpPr/>
          <p:nvPr/>
        </p:nvSpPr>
        <p:spPr>
          <a:xfrm>
            <a:off x="2832323" y="2248484"/>
            <a:ext cx="6527354" cy="2357813"/>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 </a:t>
            </a:r>
            <a:br>
              <a:rPr lang="en-US" sz="3200" b="1" dirty="0">
                <a:solidFill>
                  <a:schemeClr val="bg1"/>
                </a:solidFill>
              </a:rPr>
            </a:br>
            <a:br>
              <a:rPr lang="en-US" sz="3200" b="1" dirty="0">
                <a:solidFill>
                  <a:schemeClr val="bg1"/>
                </a:solidFill>
              </a:rPr>
            </a:br>
            <a:r>
              <a:rPr lang="en-GB" sz="3200" b="1" dirty="0">
                <a:solidFill>
                  <a:schemeClr val="bg1"/>
                </a:solidFill>
              </a:rPr>
              <a:t>Introduction à la visualisation des données dans la recherche sur les transports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281BE81A-BEAB-B754-4283-83FAFB8B8589}"/>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3" name="object 6">
            <a:extLst>
              <a:ext uri="{FF2B5EF4-FFF2-40B4-BE49-F238E27FC236}">
                <a16:creationId xmlns:a16="http://schemas.microsoft.com/office/drawing/2014/main" id="{368A1016-1A33-673A-ECBE-DF5463170724}"/>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618468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6D0EB-1F88-A35E-E212-8E96751EBAB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0163D78-74C5-F7AF-34DA-3A9CF3E4D980}"/>
              </a:ext>
            </a:extLst>
          </p:cNvPr>
          <p:cNvSpPr txBox="1">
            <a:spLocks noGrp="1"/>
          </p:cNvSpPr>
          <p:nvPr>
            <p:ph type="title"/>
          </p:nvPr>
        </p:nvSpPr>
        <p:spPr>
          <a:xfrm>
            <a:off x="726281" y="412869"/>
            <a:ext cx="1038080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Introduction à la visualisation des données dans la recherche sur les transports</a:t>
            </a:r>
            <a:endParaRPr sz="2400" b="1" spc="-13" dirty="0">
              <a:solidFill>
                <a:schemeClr val="bg1"/>
              </a:solidFill>
            </a:endParaRPr>
          </a:p>
        </p:txBody>
      </p:sp>
      <p:sp>
        <p:nvSpPr>
          <p:cNvPr id="8" name="TextBox 7">
            <a:extLst>
              <a:ext uri="{FF2B5EF4-FFF2-40B4-BE49-F238E27FC236}">
                <a16:creationId xmlns:a16="http://schemas.microsoft.com/office/drawing/2014/main" id="{B7CD64E0-8036-0445-FBF1-FDF443F5BA4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298A624B-D5F7-1CD7-FF96-89FC7954EABA}"/>
              </a:ext>
            </a:extLst>
          </p:cNvPr>
          <p:cNvSpPr txBox="1"/>
          <p:nvPr/>
        </p:nvSpPr>
        <p:spPr>
          <a:xfrm>
            <a:off x="726281" y="1392923"/>
            <a:ext cx="7002576" cy="494937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500" dirty="0">
                <a:solidFill>
                  <a:sysClr val="windowText" lastClr="000000"/>
                </a:solidFill>
                <a:latin typeface="Arial"/>
                <a:cs typeface="Arial"/>
              </a:rPr>
              <a:t> Simplifie les ensembles de données volumineux et complexes relatifs aux transports.</a:t>
            </a:r>
          </a:p>
          <a:p>
            <a:pPr marL="361950" indent="-171450" defTabSz="1175644" hangingPunct="1">
              <a:lnSpc>
                <a:spcPct val="150000"/>
              </a:lnSpc>
              <a:spcBef>
                <a:spcPts val="129"/>
              </a:spcBef>
              <a:buFont typeface="Wingdings 2" panose="05020102010507070707" pitchFamily="18" charset="2"/>
              <a:buChar char="R"/>
            </a:pPr>
            <a:endParaRPr lang="en-GB"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500" dirty="0">
                <a:solidFill>
                  <a:sysClr val="windowText" lastClr="000000"/>
                </a:solidFill>
                <a:latin typeface="Arial"/>
                <a:cs typeface="Arial"/>
              </a:rPr>
              <a:t> Révèle des modèles, des tendances et des anomalies qui ne sont pas évidents dans les données brutes.</a:t>
            </a:r>
          </a:p>
          <a:p>
            <a:pPr marL="361950" indent="-171450" defTabSz="1175644" hangingPunct="1">
              <a:lnSpc>
                <a:spcPct val="150000"/>
              </a:lnSpc>
              <a:spcBef>
                <a:spcPts val="129"/>
              </a:spcBef>
              <a:buFont typeface="Wingdings 2" panose="05020102010507070707" pitchFamily="18" charset="2"/>
              <a:buChar char="R"/>
            </a:pPr>
            <a:endParaRPr lang="en-GB"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500" dirty="0">
                <a:solidFill>
                  <a:sysClr val="windowText" lastClr="000000"/>
                </a:solidFill>
                <a:latin typeface="Arial"/>
                <a:cs typeface="Arial"/>
              </a:rPr>
              <a:t> Améliore la communication et l'engagement avec les parties prenantes.</a:t>
            </a:r>
          </a:p>
          <a:p>
            <a:pPr marL="361950" indent="-171450" defTabSz="1175644" hangingPunct="1">
              <a:lnSpc>
                <a:spcPct val="150000"/>
              </a:lnSpc>
              <a:spcBef>
                <a:spcPts val="129"/>
              </a:spcBef>
              <a:buFont typeface="Wingdings 2" panose="05020102010507070707" pitchFamily="18" charset="2"/>
              <a:buChar char="R"/>
            </a:pPr>
            <a:endParaRPr lang="en-GB"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500" dirty="0">
                <a:solidFill>
                  <a:sysClr val="windowText" lastClr="000000"/>
                </a:solidFill>
                <a:latin typeface="Arial"/>
                <a:cs typeface="Arial"/>
              </a:rPr>
              <a:t> Favorise une prise de décision transparente et fondée sur des preuves.</a:t>
            </a:r>
          </a:p>
          <a:p>
            <a:pPr marL="361950" indent="-171450" defTabSz="1175644" hangingPunct="1">
              <a:lnSpc>
                <a:spcPct val="150000"/>
              </a:lnSpc>
              <a:spcBef>
                <a:spcPts val="129"/>
              </a:spcBef>
              <a:buFont typeface="Wingdings 2" panose="05020102010507070707" pitchFamily="18" charset="2"/>
              <a:buChar char="R"/>
            </a:pPr>
            <a:endParaRPr lang="en-GB"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500" dirty="0">
                <a:solidFill>
                  <a:sysClr val="windowText" lastClr="000000"/>
                </a:solidFill>
                <a:latin typeface="Arial"/>
                <a:cs typeface="Arial"/>
              </a:rPr>
              <a:t> Gagne du temps et réduit le risque d'interprétation erronée ou d'erreurs.</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190500" defTabSz="1175644" hangingPunct="1">
              <a:lnSpc>
                <a:spcPct val="150000"/>
              </a:lnSpc>
              <a:spcBef>
                <a:spcPts val="129"/>
              </a:spcBef>
            </a:pPr>
            <a:r>
              <a:rPr lang="en-US" sz="1500" i="1" dirty="0">
                <a:solidFill>
                  <a:sysClr val="windowText" lastClr="000000"/>
                </a:solidFill>
                <a:latin typeface="Arial"/>
                <a:cs typeface="Arial"/>
              </a:rPr>
              <a:t>« La visualisation des données est le pont entre les données complexes et la compréhension humaine. »</a:t>
            </a:r>
          </a:p>
        </p:txBody>
      </p:sp>
      <p:pic>
        <p:nvPicPr>
          <p:cNvPr id="1026" name="Picture 2">
            <a:extLst>
              <a:ext uri="{FF2B5EF4-FFF2-40B4-BE49-F238E27FC236}">
                <a16:creationId xmlns:a16="http://schemas.microsoft.com/office/drawing/2014/main" id="{B0055613-BA10-4C35-E0EF-CAB68E6E85C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00257" y="2090773"/>
            <a:ext cx="4021273" cy="3115477"/>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3">
            <a:extLst>
              <a:ext uri="{FF2B5EF4-FFF2-40B4-BE49-F238E27FC236}">
                <a16:creationId xmlns:a16="http://schemas.microsoft.com/office/drawing/2014/main" id="{FE0411BA-6D9F-7E62-1644-3C7EE36F02AF}"/>
              </a:ext>
            </a:extLst>
          </p:cNvPr>
          <p:cNvSpPr txBox="1"/>
          <p:nvPr/>
        </p:nvSpPr>
        <p:spPr>
          <a:xfrm>
            <a:off x="740566" y="84877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1.1 Importance de la visualisation des données</a:t>
            </a:r>
            <a:endParaRPr lang="en-GB" b="1" dirty="0">
              <a:solidFill>
                <a:schemeClr val="tx1"/>
              </a:solidFill>
              <a:latin typeface="Arial"/>
              <a:cs typeface="Arial"/>
            </a:endParaRPr>
          </a:p>
        </p:txBody>
      </p:sp>
      <p:sp>
        <p:nvSpPr>
          <p:cNvPr id="6" name="object 6">
            <a:extLst>
              <a:ext uri="{FF2B5EF4-FFF2-40B4-BE49-F238E27FC236}">
                <a16:creationId xmlns:a16="http://schemas.microsoft.com/office/drawing/2014/main" id="{66799D7B-D792-FB26-37C4-B5D1ED5E5A85}"/>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9" name="object 6">
            <a:extLst>
              <a:ext uri="{FF2B5EF4-FFF2-40B4-BE49-F238E27FC236}">
                <a16:creationId xmlns:a16="http://schemas.microsoft.com/office/drawing/2014/main" id="{A20ED048-7510-3E4A-E1AC-A07A86F25F66}"/>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469052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5</a:t>
            </a:r>
            <a:endParaRPr lang="LID4096" sz="1500" dirty="0">
              <a:solidFill>
                <a:schemeClr val="bg1"/>
              </a:solidFill>
            </a:endParaRPr>
          </a:p>
        </p:txBody>
      </p:sp>
      <p:sp>
        <p:nvSpPr>
          <p:cNvPr id="4" name="object 3">
            <a:extLst>
              <a:ext uri="{FF2B5EF4-FFF2-40B4-BE49-F238E27FC236}">
                <a16:creationId xmlns:a16="http://schemas.microsoft.com/office/drawing/2014/main" id="{A3140DA2-63C1-F620-C698-D34D6E305753}"/>
              </a:ext>
            </a:extLst>
          </p:cNvPr>
          <p:cNvSpPr txBox="1"/>
          <p:nvPr/>
        </p:nvSpPr>
        <p:spPr>
          <a:xfrm>
            <a:off x="726281" y="1623985"/>
            <a:ext cx="10501162" cy="339735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Exemple d'ensemble de données : </a:t>
            </a:r>
            <a:r>
              <a:rPr lang="en-US" sz="1600" dirty="0">
                <a:solidFill>
                  <a:sysClr val="windowText" lastClr="000000"/>
                </a:solidFill>
                <a:latin typeface="Arial"/>
                <a:cs typeface="Arial"/>
              </a:rPr>
              <a:t>nombre quotidien d'usagers par mode de transport ou par station/jonction.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Tableau brut : </a:t>
            </a:r>
            <a:r>
              <a:rPr lang="en-US" sz="1600" dirty="0">
                <a:solidFill>
                  <a:sysClr val="windowText" lastClr="000000"/>
                </a:solidFill>
                <a:latin typeface="Arial"/>
                <a:cs typeface="Arial"/>
              </a:rPr>
              <a:t>modèles difficiles à lire.</a:t>
            </a:r>
          </a:p>
          <a:p>
            <a:pPr marL="476250" indent="-2857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Graphique linéaire : </a:t>
            </a:r>
            <a:r>
              <a:rPr lang="en-US" sz="1600" dirty="0">
                <a:solidFill>
                  <a:sysClr val="windowText" lastClr="000000"/>
                </a:solidFill>
                <a:latin typeface="Arial"/>
                <a:cs typeface="Arial"/>
              </a:rPr>
              <a:t>révèle les tendances temporelles.</a:t>
            </a:r>
          </a:p>
          <a:p>
            <a:pPr marL="476250" indent="-2857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Carte thermique : </a:t>
            </a:r>
            <a:r>
              <a:rPr lang="en-US" sz="1600" dirty="0">
                <a:solidFill>
                  <a:sysClr val="windowText" lastClr="000000"/>
                </a:solidFill>
                <a:latin typeface="Arial"/>
                <a:cs typeface="Arial"/>
              </a:rPr>
              <a:t>montre l'intensité d'utilisation hebdomadaire.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dirty="0">
                <a:solidFill>
                  <a:sysClr val="windowText" lastClr="000000"/>
                </a:solidFill>
                <a:latin typeface="Arial"/>
                <a:cs typeface="Arial"/>
              </a:rPr>
              <a:t>🧠 Question : lequel de ces formats est le plus intuitif ? Pourquoi ?</a:t>
            </a:r>
            <a:endParaRPr lang="en-US" sz="1600" i="1" dirty="0">
              <a:solidFill>
                <a:sysClr val="windowText" lastClr="000000"/>
              </a:solidFill>
              <a:latin typeface="Arial"/>
              <a:cs typeface="Arial"/>
            </a:endParaRPr>
          </a:p>
        </p:txBody>
      </p:sp>
      <p:sp>
        <p:nvSpPr>
          <p:cNvPr id="6" name="object 3">
            <a:extLst>
              <a:ext uri="{FF2B5EF4-FFF2-40B4-BE49-F238E27FC236}">
                <a16:creationId xmlns:a16="http://schemas.microsoft.com/office/drawing/2014/main" id="{A8AA26F8-9A11-B9D9-98C3-EC27F3790BD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1.2 Des données brutes aux informations exploitables</a:t>
            </a:r>
            <a:endParaRPr lang="en-GB" b="1" dirty="0">
              <a:solidFill>
                <a:schemeClr val="tx1"/>
              </a:solidFill>
              <a:latin typeface="Arial"/>
              <a:cs typeface="Arial"/>
            </a:endParaRPr>
          </a:p>
        </p:txBody>
      </p:sp>
      <p:sp>
        <p:nvSpPr>
          <p:cNvPr id="9" name="Title 8">
            <a:extLst>
              <a:ext uri="{FF2B5EF4-FFF2-40B4-BE49-F238E27FC236}">
                <a16:creationId xmlns:a16="http://schemas.microsoft.com/office/drawing/2014/main" id="{022C01B1-3994-6489-B2DA-76ECA2C2DD5D}"/>
              </a:ext>
            </a:extLst>
          </p:cNvPr>
          <p:cNvSpPr>
            <a:spLocks noGrp="1"/>
          </p:cNvSpPr>
          <p:nvPr>
            <p:ph type="title"/>
          </p:nvPr>
        </p:nvSpPr>
        <p:spPr/>
        <p:txBody>
          <a:bodyPr/>
          <a:lstStyle/>
          <a:p>
            <a:endParaRPr lang="en-AT"/>
          </a:p>
        </p:txBody>
      </p:sp>
      <p:sp>
        <p:nvSpPr>
          <p:cNvPr id="10" name="object 2">
            <a:extLst>
              <a:ext uri="{FF2B5EF4-FFF2-40B4-BE49-F238E27FC236}">
                <a16:creationId xmlns:a16="http://schemas.microsoft.com/office/drawing/2014/main" id="{AB99A237-D905-A8CB-174D-BB12F438104A}"/>
              </a:ext>
            </a:extLst>
          </p:cNvPr>
          <p:cNvSpPr txBox="1">
            <a:spLocks/>
          </p:cNvSpPr>
          <p:nvPr/>
        </p:nvSpPr>
        <p:spPr>
          <a:xfrm>
            <a:off x="726281" y="412869"/>
            <a:ext cx="1036306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1. Introduction à la visualisation des données dans la recherche sur les transports</a:t>
            </a:r>
            <a:endParaRPr lang="en-GB" sz="2400" b="1" spc="-13" dirty="0">
              <a:solidFill>
                <a:schemeClr val="bg1"/>
              </a:solidFill>
            </a:endParaRPr>
          </a:p>
        </p:txBody>
      </p:sp>
      <p:sp>
        <p:nvSpPr>
          <p:cNvPr id="2" name="object 6">
            <a:extLst>
              <a:ext uri="{FF2B5EF4-FFF2-40B4-BE49-F238E27FC236}">
                <a16:creationId xmlns:a16="http://schemas.microsoft.com/office/drawing/2014/main" id="{36A23C35-7DC8-76C7-03D7-264185378DA7}"/>
              </a:ext>
            </a:extLst>
          </p:cNvPr>
          <p:cNvSpPr txBox="1">
            <a:spLocks noGrp="1"/>
          </p:cNvSpPr>
          <p:nvPr>
            <p:ph type="ftr" sz="quarter" idx="5"/>
          </p:nvPr>
        </p:nvSpPr>
        <p:spPr>
          <a:xfrm>
            <a:off x="726282" y="6400013"/>
            <a:ext cx="36126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dans le domaine des transports</a:t>
            </a:r>
            <a:endParaRPr spc="-13" dirty="0">
              <a:solidFill>
                <a:prstClr val="black"/>
              </a:solidFill>
            </a:endParaRPr>
          </a:p>
        </p:txBody>
      </p:sp>
      <p:sp>
        <p:nvSpPr>
          <p:cNvPr id="7" name="object 6">
            <a:extLst>
              <a:ext uri="{FF2B5EF4-FFF2-40B4-BE49-F238E27FC236}">
                <a16:creationId xmlns:a16="http://schemas.microsoft.com/office/drawing/2014/main" id="{CD26A0A9-C640-61BB-CB98-6D18B9BDFDFA}"/>
              </a:ext>
            </a:extLst>
          </p:cNvPr>
          <p:cNvSpPr txBox="1">
            <a:spLocks/>
          </p:cNvSpPr>
          <p:nvPr/>
        </p:nvSpPr>
        <p:spPr>
          <a:xfrm>
            <a:off x="6418577" y="6400013"/>
            <a:ext cx="5047142" cy="171907"/>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sz="1100" b="1" dirty="0">
                <a:solidFill>
                  <a:prstClr val="black"/>
                </a:solidFill>
              </a:rPr>
              <a:t>Importance de la visualisation des données dans la recherche sur les transports</a:t>
            </a:r>
          </a:p>
        </p:txBody>
      </p:sp>
    </p:spTree>
    <p:extLst>
      <p:ext uri="{BB962C8B-B14F-4D97-AF65-F5344CB8AC3E}">
        <p14:creationId xmlns:p14="http://schemas.microsoft.com/office/powerpoint/2010/main" val="4104049154"/>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F8232B-8737-40E5-9DA4-CA62F942B4D4}"/>
</file>

<file path=customXml/itemProps2.xml><?xml version="1.0" encoding="utf-8"?>
<ds:datastoreItem xmlns:ds="http://schemas.openxmlformats.org/officeDocument/2006/customXml" ds:itemID="{065DF086-0EAC-4629-BE9C-33DF98D26663}">
  <ds:schemaRefs>
    <ds:schemaRef ds:uri="http://schemas.microsoft.com/office/2006/documentManagement/types"/>
    <ds:schemaRef ds:uri="http://purl.org/dc/dcmitype/"/>
    <ds:schemaRef ds:uri="http://purl.org/dc/elements/1.1/"/>
    <ds:schemaRef ds:uri="http://purl.org/dc/terms/"/>
    <ds:schemaRef ds:uri="http://schemas.microsoft.com/office/2006/metadata/properties"/>
    <ds:schemaRef ds:uri="d7c2d7e5-d637-40e7-a03d-32f79b35a394"/>
    <ds:schemaRef ds:uri="http://schemas.microsoft.com/office/infopath/2007/PartnerControls"/>
    <ds:schemaRef ds:uri="http://schemas.openxmlformats.org/package/2006/metadata/core-properties"/>
    <ds:schemaRef ds:uri="597320a7-26c9-4ada-a5d3-9ce4cfbbe2be"/>
    <ds:schemaRef ds:uri="http://www.w3.org/XML/1998/namespace"/>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21107</TotalTime>
  <Words>3292</Words>
  <Application>Microsoft Office PowerPoint</Application>
  <PresentationFormat>Widescreen</PresentationFormat>
  <Paragraphs>538</Paragraphs>
  <Slides>40</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40</vt:i4>
      </vt:variant>
    </vt:vector>
  </HeadingPairs>
  <TitlesOfParts>
    <vt:vector size="50" baseType="lpstr">
      <vt:lpstr>Aptos</vt:lpstr>
      <vt:lpstr>Arial</vt:lpstr>
      <vt:lpstr>Arial Rounded MT Bold</vt:lpstr>
      <vt:lpstr>Calibri</vt:lpstr>
      <vt:lpstr>Helvetica Neue</vt:lpstr>
      <vt:lpstr>Helvetica Neue Medium</vt:lpstr>
      <vt:lpstr>Montserrat Regular</vt:lpstr>
      <vt:lpstr>Wingdings 2</vt:lpstr>
      <vt:lpstr>21_BasicWhite</vt:lpstr>
      <vt:lpstr>Office Theme</vt:lpstr>
      <vt:lpstr>Recherche et analyse dans le domaine des transports</vt:lpstr>
      <vt:lpstr>PowerPoint Presentation</vt:lpstr>
      <vt:lpstr>Table des matières</vt:lpstr>
      <vt:lpstr>Table des matières</vt:lpstr>
      <vt:lpstr>PowerPoint Presentation</vt:lpstr>
      <vt:lpstr>0.1 Objectifs pédagogiques</vt:lpstr>
      <vt:lpstr>PowerPoint Presentation</vt:lpstr>
      <vt:lpstr>1. Introduction à la visualisation des données dans la recherche sur les transports</vt:lpstr>
      <vt:lpstr>PowerPoint Presentation</vt:lpstr>
      <vt:lpstr>PowerPoint Presentation</vt:lpstr>
      <vt:lpstr>PowerPoint Presentation</vt:lpstr>
      <vt:lpstr>2. Types de visualisations et leurs utilisations</vt:lpstr>
      <vt:lpstr>PowerPoint Presentation</vt:lpstr>
      <vt:lpstr>PowerPoint Presentation</vt:lpstr>
      <vt:lpstr>PowerPoint Presentation</vt:lpstr>
      <vt:lpstr>PowerPoint Presentation</vt:lpstr>
      <vt:lpstr>3. Excel pratique : visualisation pratique</vt:lpstr>
      <vt:lpstr>PowerPoint Presentation</vt:lpstr>
      <vt:lpstr>PowerPoint Presentation</vt:lpstr>
      <vt:lpstr>PowerPoint Presentation</vt:lpstr>
      <vt:lpstr>PowerPoint Presentation</vt:lpstr>
      <vt:lpstr>PowerPoint Presentation</vt:lpstr>
      <vt:lpstr>4. Python pratique : visualisation avancée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 Discussion comparative : approches Excel vs Python</vt:lpstr>
      <vt:lpstr>PowerPoint Presentation</vt:lpstr>
      <vt:lpstr>PowerPoint Presentation</vt:lpstr>
      <vt:lpstr>PowerPoint Presentation</vt:lpstr>
      <vt:lpstr>6. Résumé et réflexions</vt:lpstr>
      <vt:lpstr>PowerPoint Presentation</vt:lpstr>
      <vt:lpstr>PowerPoint Presentation</vt:lpstr>
      <vt:lpstr>PowerPoint Presentation</vt:lpstr>
      <vt:lpstr>7. Références </vt:lpstr>
      <vt:lpstr>Merci de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docId:206AEAAAE0FE4AF2E02809F18B0A8729</cp:keywords>
  <cp:lastModifiedBy>Wojciech Kustra</cp:lastModifiedBy>
  <cp:revision>372</cp:revision>
  <dcterms:modified xsi:type="dcterms:W3CDTF">2026-05-10T11:41:16Z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