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17" r:id="rId4"/>
    <p:sldId id="398" r:id="rId5"/>
    <p:sldId id="399" r:id="rId6"/>
    <p:sldId id="258" r:id="rId7"/>
    <p:sldId id="400" r:id="rId8"/>
    <p:sldId id="401" r:id="rId9"/>
    <p:sldId id="402" r:id="rId10"/>
    <p:sldId id="318" r:id="rId11"/>
    <p:sldId id="403" r:id="rId12"/>
    <p:sldId id="404" r:id="rId13"/>
    <p:sldId id="405" r:id="rId14"/>
    <p:sldId id="319" r:id="rId15"/>
    <p:sldId id="407" r:id="rId16"/>
    <p:sldId id="406" r:id="rId17"/>
    <p:sldId id="408" r:id="rId18"/>
    <p:sldId id="320" r:id="rId19"/>
    <p:sldId id="409" r:id="rId20"/>
    <p:sldId id="410" r:id="rId21"/>
    <p:sldId id="321" r:id="rId22"/>
    <p:sldId id="411" r:id="rId23"/>
    <p:sldId id="412" r:id="rId24"/>
    <p:sldId id="322" r:id="rId25"/>
    <p:sldId id="413" r:id="rId26"/>
    <p:sldId id="414" r:id="rId27"/>
    <p:sldId id="397" r:id="rId28"/>
    <p:sldId id="415" r:id="rId29"/>
    <p:sldId id="416" r:id="rId30"/>
    <p:sldId id="417" r:id="rId31"/>
    <p:sldId id="418" r:id="rId32"/>
    <p:sldId id="419" r:id="rId33"/>
    <p:sldId id="42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8" roundtripDataSignature="AMtx7mjz9igS4bDmtRAvsWY3m98qidb7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80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AD348943-739B-5F7D-2893-70456399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83B2BF2F-A654-B79A-D77B-2B344F8F5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F407790A-FFEC-A7C5-9EFA-B495DA8E43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026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F65D0B1F-0115-D36E-7DF1-A442E47B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1FAB06CB-231F-77FC-E1D8-94A9B62960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48E2E544-0886-DC3D-46D5-65CC7C7DF7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14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4A6058B0-A607-F8BD-BE7C-A15435B9D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82AE85E-87C3-B27C-6093-2A55D17672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CCD62DEB-F54B-C293-438B-612A0C160F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866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3B198A85-7608-F769-F269-850FB48B9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8C5E9BE4-D64C-1BB7-DEE0-DB3D439EA4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42051DDA-3D96-6B61-8506-29E0907C3D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726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E7655CD7-4416-3265-4402-7CF37973F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326B828E-0A2E-5B01-B06B-C4FFCC1A64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8B90075A-FC43-B1E6-2415-804F8BEFA4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7782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E30C7DEB-F13A-93A2-2648-05CF00DBD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13BAFDD0-F992-068F-C26C-C1AE62A188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44A5EDF4-8FAA-EFFC-D526-8F9F80D852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585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4F21FDB8-1E27-FB05-6EA6-6618BC710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A669E7FF-2445-004C-12A3-8DE8C0051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B2BD5CF-4101-7039-DEFD-A030A424E0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1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2360D423-A5F8-549B-D0DC-D1858DC4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28DAB4E3-62C3-56CE-1126-CE718A01D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E6A35767-C294-6341-6020-17EACF5EC2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14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C0C8B3D8-B1AF-3539-2F93-63A766592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D5549D85-8C79-0436-38E8-2B404224FF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AF9EB88-81ED-EA44-7BC7-E82F81F55A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9935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059175BA-F529-072D-5539-EF3CEC7C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23977245-1FF4-779B-5C85-6536860E6A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434CEB7F-6FDC-A705-A4C6-F2463A548A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490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4E00584-D8CC-F71E-FA80-C8593D403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D8DEEE98-128B-2F60-E974-AB36CFD4B6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CB5354E-C9CE-EC3A-B054-13F4A33995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8773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0292505-DDC2-8386-3715-EEDF4F0DF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9D250B5-7361-0FA8-8658-1B9E13D64E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12B45EEB-1292-0E66-13E7-3E4005CEA3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673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7DF9E87A-AA8E-ABEC-90A8-58E37309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5FC67EA6-3FC9-C48E-8819-9E6D0E2FE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BC54B31C-960F-CE07-BD43-F13773F836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5562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A9E25E7D-DA7F-1AE1-2AE0-AC6B9D4E9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891F2234-1C07-AE34-1716-333DBA0425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730FC964-A0A6-7F82-46AF-D28989F6DF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773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03C64C84-0C61-41A3-E98F-4DD011048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E377D647-3854-2889-F830-948D0ECB84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92470314-990A-A0B6-E759-65F852E425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5969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285EA846-A98C-27F8-D718-C3FF1EAAE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FB4CEA64-B7BD-B936-D003-26D5E40F3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CD0ACB78-9A39-A45B-E4C3-D1A5AD8982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3747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550E5ACD-31E7-D110-3617-53A513A4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6163FEE3-7B1D-7453-78AC-5BE4E15DCC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8C64E33C-87EE-0030-A7F5-79E2D707E3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2742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8BD7634A-ECD3-2092-9F35-F63A0E6EC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C2CDA204-0238-A69A-16EA-26BA79DDF5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90BE4E8D-DCE6-A52E-4EFB-24CA1C4046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7928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08413D68-87AE-72AC-427B-CD69598C3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76927E6-820B-9859-78D0-F6979B0A31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E4DD4CD-BCED-6B7A-A1AE-E0D5C4E14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527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465EC9AD-4E8E-8C92-F95C-69CFB4898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AAE7AE33-774F-4EEF-854B-73567AC4C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0BF175DA-2D88-D5BB-D56B-244007E3F2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165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CC3B695-F955-EE2B-8D81-D148491B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22E6CE61-6567-5A6C-A298-57F2C82EE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71E253A0-562A-CBE6-BE34-89B35C33D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20244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E6CA9E8F-812A-FB22-B19D-756498B4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B09F2B15-F3AC-DC17-5315-EE3C840F59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839E491B-0B22-7629-EBAB-5047053C7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43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18A466E6-8AFB-E68D-D2FE-5A3CC900B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AE33F813-8E0F-E059-F8FA-AB7DCED04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89256E67-3B25-BD10-7FA3-0C8F42A0C9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4022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B650CA66-8A2A-2596-8D95-78E6ED15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66477902-103F-F82D-B258-91337E6CCB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79C1E334-B872-2A85-96E9-74E9A773F3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7197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EB00CD26-CCFC-1096-8E3A-93E3A4C4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15F25158-36FD-6250-1E70-247AF6E548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DD589A17-80E2-F9F1-37A0-B08C334062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49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DD776A65-1DCF-E7B2-658B-98F2A4CA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CD60C0C3-3CCD-714F-0B94-B4F0BEDD35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AC696B15-C1A5-B838-7CB7-C2D11A8F3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345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CA8457CB-8401-C0BB-87FD-CBF2B6908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57B9B8D1-45C6-3A31-122B-742CF1473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93A78522-D2ED-A0FE-F659-1CC94693C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988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79EEC98D-7FF7-A768-F9D2-A9C2707D1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079AAD0-00A8-D469-74E9-068C0B0DC7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0A078F97-E4CC-3CB4-4C23-2ACCC12687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889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19E1FB55-F9F6-4465-7937-D81E00074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D7657AA8-EB86-4906-5628-F1FDD8C055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60261462-12CD-3797-B1F2-B6D4F71260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65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5277ABE3-772F-535B-6F2B-214CC6BC2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CC046B2A-658F-B03D-9B9B-6B1E98C0BC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4B952985-E4B7-FFA4-335A-202EACE41B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8280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6A479C4E-021A-5E0E-766E-B25AC3CC3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E6FB7DC3-8329-9B89-0DA1-44D30071C1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>
            <a:extLst>
              <a:ext uri="{FF2B5EF4-FFF2-40B4-BE49-F238E27FC236}">
                <a16:creationId xmlns:a16="http://schemas.microsoft.com/office/drawing/2014/main" id="{3209E3BB-746D-D51D-7066-D735440738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66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noProof="0" dirty="0"/>
              <a:t>Smart Transportation Systems and Analytics: </a:t>
            </a:r>
            <a:br>
              <a:rPr lang="en-US" sz="4000" noProof="0" dirty="0"/>
            </a:br>
            <a:r>
              <a:rPr lang="en-US" sz="4000" noProof="0" dirty="0"/>
              <a:t>Data-Driven Traffic Prediction and Pattern Analysis</a:t>
            </a: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376525" y="365121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noProof="0" dirty="0"/>
              <a:t>Jacek Oskarbski</a:t>
            </a: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529" y="5945188"/>
            <a:ext cx="23526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9798" y="6002338"/>
            <a:ext cx="2924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7360" y="6010805"/>
            <a:ext cx="1227411" cy="4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1473" y="6002338"/>
            <a:ext cx="2924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9035" y="6010805"/>
            <a:ext cx="1227411" cy="4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QUARES – Sustainability and Quality Assurance for Academic Governance and Redesign Engineering Studies">
            <a:extLst>
              <a:ext uri="{FF2B5EF4-FFF2-40B4-BE49-F238E27FC236}">
                <a16:creationId xmlns:a16="http://schemas.microsoft.com/office/drawing/2014/main" id="{62AE5BEC-2F30-CD72-49FE-F863FD9A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2" y="91029"/>
            <a:ext cx="1997113" cy="8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207F96E-4ED2-5BE3-9233-4BF373C4E320}"/>
              </a:ext>
            </a:extLst>
          </p:cNvPr>
          <p:cNvSpPr txBox="1"/>
          <p:nvPr/>
        </p:nvSpPr>
        <p:spPr>
          <a:xfrm>
            <a:off x="1988835" y="201684"/>
            <a:ext cx="5400675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and Quality Assurance for Academic Governance and Redesign Engineering Studies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0FE1BD47-E29B-A4AE-B520-2C9AE1832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D168AAB8-11B9-DD6A-4D52-9E08928B93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Challenges in Data Processing</a:t>
            </a:r>
            <a:r>
              <a:rPr lang="pl-PL" sz="3600" noProof="0" dirty="0"/>
              <a:t> - </a:t>
            </a:r>
            <a:r>
              <a:rPr lang="pl-PL" sz="3600" noProof="0" dirty="0" err="1"/>
              <a:t>Heterogeneity</a:t>
            </a:r>
            <a:r>
              <a:rPr lang="pl-PL" sz="3600" noProof="0" dirty="0"/>
              <a:t> of Data </a:t>
            </a:r>
            <a:r>
              <a:rPr lang="pl-PL" sz="3600" noProof="0" dirty="0" err="1"/>
              <a:t>Sources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E9AE7275-13D7-CC94-A945-BD87B4A0A7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10667162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Data comes from diverse systems: inductive loops, GPS traces, cameras, mobile apps, crowdsourced platforms.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Different formats: structured (traffic counts), semi-structured (GPS trajectories), unstructured (tweets, images).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Integration requires advanced data fusion techniques to align spatial and temporal resolutions.</a:t>
            </a:r>
            <a:endParaRPr lang="en-US" sz="1900" dirty="0"/>
          </a:p>
        </p:txBody>
      </p:sp>
      <p:pic>
        <p:nvPicPr>
          <p:cNvPr id="8194" name="Picture 2" descr="5 Reasons for Adding Floating Car Data to your Data Mix - SMATS">
            <a:extLst>
              <a:ext uri="{FF2B5EF4-FFF2-40B4-BE49-F238E27FC236}">
                <a16:creationId xmlns:a16="http://schemas.microsoft.com/office/drawing/2014/main" id="{EEBE177D-1D6E-A1E7-3DCF-77F1B44E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31" y="3193709"/>
            <a:ext cx="6601663" cy="370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5A443B6-14F4-A133-5775-CF0FA1088B35}"/>
              </a:ext>
            </a:extLst>
          </p:cNvPr>
          <p:cNvSpPr txBox="1"/>
          <p:nvPr/>
        </p:nvSpPr>
        <p:spPr>
          <a:xfrm>
            <a:off x="7958294" y="6551945"/>
            <a:ext cx="36349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https://www.smatstraffic.com/blog/5-reasons-floating-car-data</a:t>
            </a:r>
          </a:p>
        </p:txBody>
      </p:sp>
    </p:spTree>
    <p:extLst>
      <p:ext uri="{BB962C8B-B14F-4D97-AF65-F5344CB8AC3E}">
        <p14:creationId xmlns:p14="http://schemas.microsoft.com/office/powerpoint/2010/main" val="315169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270407F-5714-4D37-BF92-355E78FAC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DE433B71-8B4C-EEB7-0838-CF1F6CAA7E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Challenges in Data Processing</a:t>
            </a:r>
            <a:r>
              <a:rPr lang="pl-PL" sz="3600" noProof="0" dirty="0"/>
              <a:t> - </a:t>
            </a:r>
            <a:r>
              <a:rPr lang="en-US" sz="3600" noProof="0" dirty="0"/>
              <a:t>Missing Data, Noise, and Anomalies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9A905A74-43DA-64DA-2CEF-BC509CD731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4628102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Missing values caused by detector malfunctions, communication failures, or incomplete coverage.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Noise and anomalies introduced by sensor miscalibration, harsh weather (fog, snow, rain), or malicious reporting.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Preprocessing steps (imputation, filtering, anomaly detection) are critical to ensure model reliability.</a:t>
            </a:r>
            <a:endParaRPr lang="en-US" sz="1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4A13324-AA55-E9FB-BD19-4D514A36A57D}"/>
              </a:ext>
            </a:extLst>
          </p:cNvPr>
          <p:cNvSpPr txBox="1"/>
          <p:nvPr/>
        </p:nvSpPr>
        <p:spPr>
          <a:xfrm>
            <a:off x="7958294" y="6551945"/>
            <a:ext cx="36349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https://www.smatstraffic.com/blog/5-reasons-floating-car-data</a:t>
            </a:r>
          </a:p>
        </p:txBody>
      </p:sp>
      <p:pic>
        <p:nvPicPr>
          <p:cNvPr id="9218" name="Picture 2" descr="Wygenerowany obraz">
            <a:extLst>
              <a:ext uri="{FF2B5EF4-FFF2-40B4-BE49-F238E27FC236}">
                <a16:creationId xmlns:a16="http://schemas.microsoft.com/office/drawing/2014/main" id="{C2C62F0E-C762-1E89-5DD4-8BC932FB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70" y="671389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4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ED7A9803-0C83-84A1-0C6A-4CD976BE7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904A840E-9BB7-6DC7-84FC-C626D7514E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Challenges in Data Processing</a:t>
            </a:r>
            <a:r>
              <a:rPr lang="pl-PL" sz="3600" noProof="0" dirty="0"/>
              <a:t> - </a:t>
            </a:r>
            <a:r>
              <a:rPr lang="en-US" sz="3600" noProof="0" dirty="0"/>
              <a:t>Privacy and Data Security Issues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E23D06FE-4A74-B03F-49AF-FD3F5F37D1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4628102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Location data from GPS and smartphones may expose personal mobility patterns.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Need for </a:t>
            </a:r>
            <a:r>
              <a:rPr lang="en-US" sz="2100" noProof="0" dirty="0" err="1">
                <a:solidFill>
                  <a:srgbClr val="002060"/>
                </a:solidFill>
              </a:rPr>
              <a:t>anonymisation</a:t>
            </a:r>
            <a:r>
              <a:rPr lang="en-US" sz="2100" noProof="0" dirty="0">
                <a:solidFill>
                  <a:srgbClr val="002060"/>
                </a:solidFill>
              </a:rPr>
              <a:t> and encryption in data storage and exchange.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Legal frameworks: GDPR (EU), CCPA (California) regulate data use and sharing.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Balancing data utility vs. privacy protection remains a major challenge.</a:t>
            </a:r>
            <a:endParaRPr lang="en-US" sz="1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80F1146-BEA2-3A93-E27D-91EE4FD030C5}"/>
              </a:ext>
            </a:extLst>
          </p:cNvPr>
          <p:cNvSpPr txBox="1"/>
          <p:nvPr/>
        </p:nvSpPr>
        <p:spPr>
          <a:xfrm>
            <a:off x="7958294" y="6551945"/>
            <a:ext cx="36349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https://www.smatstraffic.com/blog/5-reasons-floating-car-data</a:t>
            </a:r>
          </a:p>
        </p:txBody>
      </p:sp>
      <p:pic>
        <p:nvPicPr>
          <p:cNvPr id="10242" name="Picture 2" descr="Gdpr infographics. European personal data and privacy protection ...">
            <a:extLst>
              <a:ext uri="{FF2B5EF4-FFF2-40B4-BE49-F238E27FC236}">
                <a16:creationId xmlns:a16="http://schemas.microsoft.com/office/drawing/2014/main" id="{AE406630-4E86-C904-2CEB-1B4803B56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7132"/>
            <a:ext cx="5887496" cy="62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9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A93532EC-8469-F59D-9BB1-B8843A45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9AA59639-BC5E-DC6E-A01E-78F707158C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Challenges in Data Processing</a:t>
            </a:r>
            <a:r>
              <a:rPr lang="pl-PL" sz="3600" noProof="0" dirty="0"/>
              <a:t> - </a:t>
            </a:r>
            <a:r>
              <a:rPr lang="en-US" sz="3600" noProof="0" dirty="0"/>
              <a:t>Need for </a:t>
            </a:r>
            <a:r>
              <a:rPr lang="en-US" sz="3600" noProof="0" dirty="0" err="1"/>
              <a:t>Standardisation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0907BCD7-F0B0-2868-065A-9201512F20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3613219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Lack of common data formats and exchange protocols across agencies/vendors.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Standards like DATEX II (Europe) or NTCIP (US) support interoperability but adoption is uneven.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Without </a:t>
            </a:r>
            <a:r>
              <a:rPr lang="en-US" sz="2100" noProof="0" dirty="0" err="1">
                <a:solidFill>
                  <a:srgbClr val="002060"/>
                </a:solidFill>
              </a:rPr>
              <a:t>harmonisation</a:t>
            </a:r>
            <a:r>
              <a:rPr lang="en-US" sz="2100" noProof="0" dirty="0">
                <a:solidFill>
                  <a:srgbClr val="002060"/>
                </a:solidFill>
              </a:rPr>
              <a:t>, integration into Intelligent Transport Systems (ITS) is fragmented and costly.</a:t>
            </a:r>
            <a:endParaRPr lang="en-US" sz="1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FC93834-0264-B750-CF8E-09755B0D0919}"/>
              </a:ext>
            </a:extLst>
          </p:cNvPr>
          <p:cNvSpPr txBox="1"/>
          <p:nvPr/>
        </p:nvSpPr>
        <p:spPr>
          <a:xfrm>
            <a:off x="7958294" y="6551945"/>
            <a:ext cx="36349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https://www.smatstraffic.com/blog/5-reasons-floating-car-data</a:t>
            </a:r>
          </a:p>
        </p:txBody>
      </p:sp>
      <p:pic>
        <p:nvPicPr>
          <p:cNvPr id="11266" name="Picture 2" descr="Intelligent transportation system schematic Stock Photo - Alamy">
            <a:extLst>
              <a:ext uri="{FF2B5EF4-FFF2-40B4-BE49-F238E27FC236}">
                <a16:creationId xmlns:a16="http://schemas.microsoft.com/office/drawing/2014/main" id="{EF73080C-F827-D5B7-790F-31C47A73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21" y="676213"/>
            <a:ext cx="7708061" cy="603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5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5A81E3D-70B8-7B24-01AA-54B45FA4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65FDA7FD-9095-7B46-EB8E-67CB7E1E0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Machine Learning Basics for Traffic Forecasting</a:t>
            </a:r>
            <a:r>
              <a:rPr lang="pl-PL" sz="3600" noProof="0" dirty="0"/>
              <a:t> - </a:t>
            </a:r>
            <a:r>
              <a:rPr lang="pl-PL" sz="3600" noProof="0" dirty="0" err="1"/>
              <a:t>Linear</a:t>
            </a:r>
            <a:r>
              <a:rPr lang="pl-PL" sz="3600" noProof="0" dirty="0"/>
              <a:t> and Non-</a:t>
            </a:r>
            <a:r>
              <a:rPr lang="pl-PL" sz="3600" noProof="0" dirty="0" err="1"/>
              <a:t>linear</a:t>
            </a:r>
            <a:r>
              <a:rPr lang="pl-PL" sz="3600" noProof="0" dirty="0"/>
              <a:t> </a:t>
            </a:r>
            <a:r>
              <a:rPr lang="pl-PL" sz="3600" noProof="0" dirty="0" err="1"/>
              <a:t>Regression</a:t>
            </a:r>
            <a:r>
              <a:rPr lang="pl-PL" sz="3600" noProof="0" dirty="0"/>
              <a:t> 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20A035D-6EBB-4009-A526-E21F76B5AD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3854379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Linear regression: Establishes a straight-line relationship between traffic variables (e.g., flow vs. time). Useful for short-term forecasting in stable conditions.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Non-linear regression: Captures complex traffic phenomena such as saturation, congestion onset, shockwaves.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Example: Polynomial regression, Support Vector Regression (SVR).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4D82876-A057-3268-22BE-5C08682B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65" y="1338995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42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302F21E8-D547-50B9-0970-E19465EC3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A73C4262-078B-6B87-C912-15D12EFA7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Machine Learning Basics for Traffic Forecasting</a:t>
            </a:r>
            <a:r>
              <a:rPr lang="pl-PL" sz="3600" noProof="0" dirty="0"/>
              <a:t> - </a:t>
            </a:r>
            <a:r>
              <a:rPr lang="pl-PL" sz="3600" noProof="0" dirty="0" err="1"/>
              <a:t>Linear</a:t>
            </a:r>
            <a:r>
              <a:rPr lang="pl-PL" sz="3600" noProof="0" dirty="0"/>
              <a:t> and Non-</a:t>
            </a:r>
            <a:r>
              <a:rPr lang="pl-PL" sz="3600" noProof="0" dirty="0" err="1"/>
              <a:t>linear</a:t>
            </a:r>
            <a:r>
              <a:rPr lang="pl-PL" sz="3600" noProof="0" dirty="0"/>
              <a:t> </a:t>
            </a:r>
            <a:r>
              <a:rPr lang="pl-PL" sz="3600" noProof="0" dirty="0" err="1"/>
              <a:t>Regression</a:t>
            </a:r>
            <a:r>
              <a:rPr lang="pl-PL" sz="3600" noProof="0" dirty="0"/>
              <a:t> 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B9568CC6-B3C2-50F9-8749-BDE6C473FB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11149483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Polynomial Regression</a:t>
            </a:r>
            <a:r>
              <a:rPr lang="pl-PL" sz="2100" noProof="0" dirty="0">
                <a:solidFill>
                  <a:srgbClr val="002060"/>
                </a:solidFill>
              </a:rPr>
              <a:t>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Extends linear regression by including polynomial terms (e.g.</a:t>
            </a:r>
            <a:r>
              <a:rPr lang="pl-PL" sz="1900" dirty="0"/>
              <a:t> </a:t>
            </a:r>
            <a:r>
              <a:rPr lang="en-US" sz="1900" dirty="0"/>
              <a:t>,</a:t>
            </a:r>
            <a:r>
              <a:rPr lang="pl-PL" sz="1900" dirty="0"/>
              <a:t>                                    </a:t>
            </a:r>
            <a:r>
              <a:rPr lang="en-US" sz="1900" dirty="0"/>
              <a:t>).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Captures non-linear trends in traffic flow (e.g., sudden congestion growth after a threshold of vehicle density).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Example: predicting speed–density relationships where flow increases with density up to a critical point, then decreases (fundamental diagram).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Advantage: simple, interpretable; works for small datasets.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Limitation: may overfit and fail with high-dimensional data.</a:t>
            </a:r>
            <a:endParaRPr lang="pl-PL" sz="19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Support Vector Regression (SVR)</a:t>
            </a:r>
            <a:r>
              <a:rPr lang="pl-PL" sz="2100" noProof="0" dirty="0">
                <a:solidFill>
                  <a:srgbClr val="002060"/>
                </a:solidFill>
              </a:rPr>
              <a:t>	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Based on Support Vector Machines, adapted for regression tasks.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Finds a regression line (or hyperplane) that best fits the data within a margin of tolerance (epsilon-insensitive loss).</a:t>
            </a:r>
            <a:r>
              <a:rPr lang="pl-PL" sz="1900" dirty="0"/>
              <a:t> 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Handles non-linear patterns through kernel functions (e.g., radial basis function).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Widely used for short-term traffic flow forecasting, outperforming linear models in capturing variability.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Advantage: robust against noise, flexible.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Limitation: computationally expensive for very large datasets.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6B1AE2-7171-F091-2272-35CF4448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897" y="1567543"/>
            <a:ext cx="2139113" cy="285215"/>
          </a:xfrm>
          <a:prstGeom prst="rect">
            <a:avLst/>
          </a:prstGeom>
        </p:spPr>
      </p:pic>
      <p:pic>
        <p:nvPicPr>
          <p:cNvPr id="13314" name="Picture 2" descr="Support Vector Regression">
            <a:extLst>
              <a:ext uri="{FF2B5EF4-FFF2-40B4-BE49-F238E27FC236}">
                <a16:creationId xmlns:a16="http://schemas.microsoft.com/office/drawing/2014/main" id="{2F90CA63-DF53-1CA8-36F2-F71C33486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908" y="2838128"/>
            <a:ext cx="2666891" cy="17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77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E2CD31C0-7579-60B7-3A51-D3DFBE9B0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D3D259DD-080C-2B04-0427-3F1CDB4B2A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Machine Learning Basics for Traffic Forecasting</a:t>
            </a:r>
            <a:r>
              <a:rPr lang="pl-PL" sz="3600" noProof="0" dirty="0"/>
              <a:t> - </a:t>
            </a:r>
            <a:r>
              <a:rPr lang="pl-PL" sz="3600" noProof="0" dirty="0" err="1"/>
              <a:t>Probabilistic</a:t>
            </a:r>
            <a:r>
              <a:rPr lang="pl-PL" sz="3600" noProof="0" dirty="0"/>
              <a:t> </a:t>
            </a:r>
            <a:r>
              <a:rPr lang="pl-PL" sz="3600" noProof="0" dirty="0" err="1"/>
              <a:t>Models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B4C77431-D9AF-0546-2A02-E09C57D248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11149483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Hidden Markov Models (HMM): Capture time-series state transitions, e.g., from “free flow” → “congested” → “recovery”.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Bayesian Networks: Encode causal relationships (e.g., incident → congestion → travel time delay).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Strength: handle uncertainty and missing data.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Application: incident detection, travel time reliability estimation</a:t>
            </a:r>
          </a:p>
        </p:txBody>
      </p:sp>
      <p:pic>
        <p:nvPicPr>
          <p:cNvPr id="14338" name="Picture 2" descr="hidden markov model problem solving">
            <a:extLst>
              <a:ext uri="{FF2B5EF4-FFF2-40B4-BE49-F238E27FC236}">
                <a16:creationId xmlns:a16="http://schemas.microsoft.com/office/drawing/2014/main" id="{88649E44-6D55-FA95-2E0B-22DCCB98A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3" y="3428999"/>
            <a:ext cx="4182444" cy="202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he Structure of the Bayesian Network Modeling the Risk of Delay of a Delivery.">
            <a:extLst>
              <a:ext uri="{FF2B5EF4-FFF2-40B4-BE49-F238E27FC236}">
                <a16:creationId xmlns:a16="http://schemas.microsoft.com/office/drawing/2014/main" id="{9F8A9F02-BB9F-ED10-0885-0D6A525D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6" y="2837663"/>
            <a:ext cx="7599563" cy="301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C160D1A-B924-A2E2-1333-6BBBE13AFE3D}"/>
              </a:ext>
            </a:extLst>
          </p:cNvPr>
          <p:cNvSpPr txBox="1"/>
          <p:nvPr/>
        </p:nvSpPr>
        <p:spPr>
          <a:xfrm>
            <a:off x="4835769" y="5890461"/>
            <a:ext cx="60943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el </a:t>
            </a:r>
            <a:r>
              <a:rPr lang="pl-PL" sz="1000" dirty="0" err="1"/>
              <a:t>Bouhadi</a:t>
            </a:r>
            <a:r>
              <a:rPr lang="pl-PL" sz="1000" dirty="0"/>
              <a:t>, </a:t>
            </a:r>
            <a:r>
              <a:rPr lang="pl-PL" sz="1000" dirty="0" err="1"/>
              <a:t>Ouafae</a:t>
            </a:r>
            <a:r>
              <a:rPr lang="pl-PL" sz="1000" dirty="0"/>
              <a:t> &amp; </a:t>
            </a:r>
            <a:r>
              <a:rPr lang="pl-PL" sz="1000" dirty="0" err="1"/>
              <a:t>Azmani</a:t>
            </a:r>
            <a:r>
              <a:rPr lang="pl-PL" sz="1000" dirty="0"/>
              <a:t>, </a:t>
            </a:r>
            <a:r>
              <a:rPr lang="pl-PL" sz="1000" dirty="0" err="1"/>
              <a:t>Monir</a:t>
            </a:r>
            <a:r>
              <a:rPr lang="pl-PL" sz="1000" dirty="0"/>
              <a:t> &amp; </a:t>
            </a:r>
            <a:r>
              <a:rPr lang="pl-PL" sz="1000" dirty="0" err="1"/>
              <a:t>Azmani</a:t>
            </a:r>
            <a:r>
              <a:rPr lang="pl-PL" sz="1000" dirty="0"/>
              <a:t>, </a:t>
            </a:r>
            <a:r>
              <a:rPr lang="pl-PL" sz="1000" dirty="0" err="1"/>
              <a:t>Abdellah</a:t>
            </a:r>
            <a:r>
              <a:rPr lang="pl-PL" sz="1000" dirty="0"/>
              <a:t> &amp; </a:t>
            </a:r>
            <a:r>
              <a:rPr lang="pl-PL" sz="1000" dirty="0" err="1"/>
              <a:t>ftouh</a:t>
            </a:r>
            <a:r>
              <a:rPr lang="pl-PL" sz="1000" dirty="0"/>
              <a:t>, </a:t>
            </a:r>
            <a:r>
              <a:rPr lang="pl-PL" sz="1000" dirty="0" err="1"/>
              <a:t>Mouna</a:t>
            </a:r>
            <a:r>
              <a:rPr lang="pl-PL" sz="1000" dirty="0"/>
              <a:t>. (2022). Using a </a:t>
            </a:r>
            <a:r>
              <a:rPr lang="pl-PL" sz="1000" dirty="0" err="1"/>
              <a:t>Fuzzy-Bayesian</a:t>
            </a:r>
            <a:r>
              <a:rPr lang="pl-PL" sz="1000" dirty="0"/>
              <a:t> </a:t>
            </a:r>
            <a:r>
              <a:rPr lang="pl-PL" sz="1000" dirty="0" err="1"/>
              <a:t>Approach</a:t>
            </a:r>
            <a:r>
              <a:rPr lang="pl-PL" sz="1000" dirty="0"/>
              <a:t> for </a:t>
            </a:r>
            <a:r>
              <a:rPr lang="pl-PL" sz="1000" dirty="0" err="1"/>
              <a:t>Predictive</a:t>
            </a:r>
            <a:r>
              <a:rPr lang="pl-PL" sz="1000" dirty="0"/>
              <a:t> Analysis of Delivery </a:t>
            </a:r>
            <a:r>
              <a:rPr lang="pl-PL" sz="1000" dirty="0" err="1"/>
              <a:t>Delay</a:t>
            </a:r>
            <a:r>
              <a:rPr lang="pl-PL" sz="1000" dirty="0"/>
              <a:t> </a:t>
            </a:r>
            <a:r>
              <a:rPr lang="pl-PL" sz="1000" dirty="0" err="1"/>
              <a:t>Risk</a:t>
            </a:r>
            <a:r>
              <a:rPr lang="pl-PL" sz="1000" dirty="0"/>
              <a:t>. International </a:t>
            </a:r>
            <a:r>
              <a:rPr lang="pl-PL" sz="1000" dirty="0" err="1"/>
              <a:t>Journal</a:t>
            </a:r>
            <a:r>
              <a:rPr lang="pl-PL" sz="1000" dirty="0"/>
              <a:t> of Advanced </a:t>
            </a:r>
            <a:r>
              <a:rPr lang="pl-PL" sz="1000" dirty="0" err="1"/>
              <a:t>Computer</a:t>
            </a:r>
            <a:r>
              <a:rPr lang="pl-PL" sz="1000" dirty="0"/>
              <a:t> Science and Applications. 13. 10.14569/IJACSA.2022.0130740. </a:t>
            </a:r>
          </a:p>
        </p:txBody>
      </p:sp>
    </p:spTree>
    <p:extLst>
      <p:ext uri="{BB962C8B-B14F-4D97-AF65-F5344CB8AC3E}">
        <p14:creationId xmlns:p14="http://schemas.microsoft.com/office/powerpoint/2010/main" val="172785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40DC09F9-54C4-E940-77CA-70279148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13360A5B-C253-BDF9-EF08-B08DCA3BA0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Machine Learning Basics for Traffic Forecasting</a:t>
            </a:r>
            <a:r>
              <a:rPr lang="pl-PL" sz="3600" noProof="0" dirty="0"/>
              <a:t> - </a:t>
            </a:r>
            <a:r>
              <a:rPr lang="en-US" sz="3600" noProof="0" dirty="0"/>
              <a:t>Classical Algorithms vs. Deep Learning Approaches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EF6B293-958C-9103-9808-9B20CACB5A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5257799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Classical ML methods: Decision trees, Random Forests, k-NN, SVM.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Strength: interpretable, efficient for smaller datasets.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Limitation: struggle with high-dimensional, </a:t>
            </a:r>
            <a:r>
              <a:rPr lang="en-US" sz="1900" dirty="0" err="1"/>
              <a:t>spatio</a:t>
            </a:r>
            <a:r>
              <a:rPr lang="en-US" sz="1900" dirty="0"/>
              <a:t>-temporal data.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Deep learning models: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RNN / LSTM: capture temporal dependencies in sequential data.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CNN: used for spatial correlations in traffic networks or image-based traffic data.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GNN: model complex road network topologies.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Strength: excellent at modelling non-linear, high-dimensional data.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Limitation: require large labelled datasets, less interpretable (“black box”).</a:t>
            </a:r>
          </a:p>
        </p:txBody>
      </p:sp>
      <p:pic>
        <p:nvPicPr>
          <p:cNvPr id="15362" name="Picture 2" descr="Impressive Tips About What Is The Difference Between Cnn And Lstm Time ...">
            <a:extLst>
              <a:ext uri="{FF2B5EF4-FFF2-40B4-BE49-F238E27FC236}">
                <a16:creationId xmlns:a16="http://schemas.microsoft.com/office/drawing/2014/main" id="{2E1400A3-67B7-96AA-06DA-3DF5B5C1F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8995"/>
            <a:ext cx="4977126" cy="47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90117FD-34DA-F980-FE30-B631964600B0}"/>
              </a:ext>
            </a:extLst>
          </p:cNvPr>
          <p:cNvSpPr txBox="1"/>
          <p:nvPr/>
        </p:nvSpPr>
        <p:spPr>
          <a:xfrm>
            <a:off x="5820508" y="6159284"/>
            <a:ext cx="6094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0" i="1" dirty="0" err="1">
                <a:solidFill>
                  <a:srgbClr val="212529"/>
                </a:solidFill>
                <a:effectLst/>
                <a:latin typeface="Lora" panose="020F0502020204030204" pitchFamily="2" charset="0"/>
              </a:rPr>
              <a:t>Deeplearning</a:t>
            </a:r>
            <a:r>
              <a:rPr lang="en-US" b="0" i="1" dirty="0">
                <a:solidFill>
                  <a:srgbClr val="212529"/>
                </a:solidFill>
                <a:effectLst/>
                <a:latin typeface="Lora" panose="020F0502020204030204" pitchFamily="2" charset="0"/>
              </a:rPr>
              <a:t> Structure Of 1dcnn And </a:t>
            </a:r>
            <a:r>
              <a:rPr lang="en-US" b="0" i="1" dirty="0" err="1">
                <a:solidFill>
                  <a:srgbClr val="212529"/>
                </a:solidFill>
                <a:effectLst/>
                <a:latin typeface="Lora" panose="020F0502020204030204" pitchFamily="2" charset="0"/>
              </a:rPr>
              <a:t>Lstm</a:t>
            </a:r>
            <a:r>
              <a:rPr lang="en-US" b="0" i="1" dirty="0">
                <a:solidFill>
                  <a:srgbClr val="212529"/>
                </a:solidFill>
                <a:effectLst/>
                <a:latin typeface="Lora" panose="020F0502020204030204" pitchFamily="2" charset="0"/>
              </a:rPr>
              <a:t>. https://dietmake.coesca.com/what-is-the-difference-between-cnn-and-lstm-time-series.html</a:t>
            </a:r>
          </a:p>
        </p:txBody>
      </p:sp>
    </p:spTree>
    <p:extLst>
      <p:ext uri="{BB962C8B-B14F-4D97-AF65-F5344CB8AC3E}">
        <p14:creationId xmlns:p14="http://schemas.microsoft.com/office/powerpoint/2010/main" val="413836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BD895436-5B0E-6C67-F998-84DD40D1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1CA77FDC-AEA3-A102-7F3D-992462CBE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Neural Networks and Deep Learning</a:t>
            </a:r>
            <a:r>
              <a:rPr lang="pl-PL" sz="3600" noProof="0" dirty="0"/>
              <a:t> - </a:t>
            </a:r>
            <a:r>
              <a:rPr lang="en-US" sz="3600" noProof="0" dirty="0"/>
              <a:t>Recurrent Neural Networks (RNN) and Long Short-Term Memory (LSTM) for Time-Series Forecasting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2C993C2E-DA5E-F49E-9920-6B09545DBE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554314"/>
            <a:ext cx="4969747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RNNs are designed to model sequential dependencies, making them suitable for traffic flow and travel time prediction.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Challenge in basic RNNs: vanishing gradient problem, limiting their ability to learn long-term dependencies.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LSTM networks overcome this limitation with memory cells and gates (input, forget, output) that capture long-range temporal patterns.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Short-term traffic volume prediction (e.g., next 5–15 min).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Travel time forecasting along freeway corridors.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endParaRPr lang="en-US" sz="2100" noProof="0" dirty="0">
              <a:solidFill>
                <a:srgbClr val="002060"/>
              </a:solidFill>
            </a:endParaRPr>
          </a:p>
        </p:txBody>
      </p:sp>
      <p:pic>
        <p:nvPicPr>
          <p:cNvPr id="16386" name="Picture 2" descr="Schematic Of The Lstm Model Download Scientific Diagr - vrogue.co">
            <a:extLst>
              <a:ext uri="{FF2B5EF4-FFF2-40B4-BE49-F238E27FC236}">
                <a16:creationId xmlns:a16="http://schemas.microsoft.com/office/drawing/2014/main" id="{120557A0-D216-2AB1-C6D4-EC0894FF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16" y="1048064"/>
            <a:ext cx="6204640" cy="498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008409-2583-B519-70EE-FA3F2CA34AC3}"/>
              </a:ext>
            </a:extLst>
          </p:cNvPr>
          <p:cNvSpPr txBox="1"/>
          <p:nvPr/>
        </p:nvSpPr>
        <p:spPr>
          <a:xfrm>
            <a:off x="6202345" y="6105904"/>
            <a:ext cx="6094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LSTM architecture schematic illustrating forward and backward propagation through time. Source: “Schematic Of The </a:t>
            </a:r>
            <a:r>
              <a:rPr lang="en-US" dirty="0" err="1"/>
              <a:t>Lstm</a:t>
            </a:r>
            <a:r>
              <a:rPr lang="en-US" dirty="0"/>
              <a:t> Model Download Scientific </a:t>
            </a:r>
            <a:r>
              <a:rPr lang="en-US" dirty="0" err="1"/>
              <a:t>Diagr</a:t>
            </a:r>
            <a:r>
              <a:rPr lang="en-US" dirty="0"/>
              <a:t>,” vrogue.co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6665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1D323E64-F66D-5108-8209-08485CA1D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EBE3480B-6D87-A11D-C4D8-D57ACA6F0B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Neural Networks and Deep Learning</a:t>
            </a:r>
            <a:r>
              <a:rPr lang="pl-PL" sz="3600" noProof="0" dirty="0"/>
              <a:t> - </a:t>
            </a:r>
            <a:r>
              <a:rPr lang="en-US" sz="3600" noProof="0" dirty="0"/>
              <a:t>Graph Neural Networks (GNN) for Road Networks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23CBCA1E-9300-95F9-B798-F10340AB84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5445" y="1554314"/>
            <a:ext cx="5542502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Road networks can be represented as graphs (nodes = intersections, edges = road links).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GNNs learn spatial correlations by propagating information across connected nodes.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Particularly powerful when combined with temporal models (e.g., ST-GCN: </a:t>
            </a:r>
            <a:r>
              <a:rPr lang="en-US" sz="2100" noProof="0" dirty="0" err="1">
                <a:solidFill>
                  <a:srgbClr val="002060"/>
                </a:solidFill>
              </a:rPr>
              <a:t>Spatio</a:t>
            </a:r>
            <a:r>
              <a:rPr lang="en-US" sz="2100" noProof="0" dirty="0">
                <a:solidFill>
                  <a:srgbClr val="002060"/>
                </a:solidFill>
              </a:rPr>
              <a:t>-Temporal Graph Convolutional Networks).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Network-wide traffic flow prediction.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Identifying congestion propagation across a road network.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Example: ST-GCN models both time dependencies (temporal graph) and network structure (spatial graph)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endParaRPr lang="en-US" sz="2100" noProof="0" dirty="0">
              <a:solidFill>
                <a:srgbClr val="00206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0548AFC-8E28-376B-A66F-2993EF033E2E}"/>
              </a:ext>
            </a:extLst>
          </p:cNvPr>
          <p:cNvSpPr txBox="1"/>
          <p:nvPr/>
        </p:nvSpPr>
        <p:spPr>
          <a:xfrm>
            <a:off x="6202345" y="6105904"/>
            <a:ext cx="6094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Singh, V.; Sahana, S.K.; Bhattacharjee, V. Integrated </a:t>
            </a:r>
            <a:r>
              <a:rPr lang="en-US" dirty="0" err="1"/>
              <a:t>Spatio</a:t>
            </a:r>
            <a:r>
              <a:rPr lang="en-US" dirty="0"/>
              <a:t>-Temporal Graph Neural Network for Traffic Forecasting. Appl. Sci. 2024, 14, 11477. https://doi.org/10.3390/app142411477</a:t>
            </a:r>
            <a:endParaRPr lang="pl-PL" dirty="0"/>
          </a:p>
        </p:txBody>
      </p:sp>
      <p:pic>
        <p:nvPicPr>
          <p:cNvPr id="17410" name="Picture 2" descr="Integrated Spatio-Temporal Graph Neural Network for Traffic Forecasting">
            <a:extLst>
              <a:ext uri="{FF2B5EF4-FFF2-40B4-BE49-F238E27FC236}">
                <a16:creationId xmlns:a16="http://schemas.microsoft.com/office/drawing/2014/main" id="{988064CB-64F7-0B20-0B17-8B3D2370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1946"/>
            <a:ext cx="6080510" cy="43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47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Data-Driven Traffic Prediction and Pattern Analysis</a:t>
            </a:r>
            <a:endParaRPr lang="en-US" noProof="0" dirty="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110532" y="1130640"/>
            <a:ext cx="10741688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Modern transportation systems generate massive amounts of heterogeneous data (loop detectors, GPS, mobile phones, social media, connected vehicles).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Big data analytics and machine learning (ML) are transforming traffic management by enabling accurate forecasting of traffic states, early detection of congestion, and </a:t>
            </a:r>
            <a:r>
              <a:rPr lang="en-US" sz="2100" noProof="0" dirty="0" err="1">
                <a:solidFill>
                  <a:srgbClr val="002060"/>
                </a:solidFill>
              </a:rPr>
              <a:t>optimisation</a:t>
            </a:r>
            <a:r>
              <a:rPr lang="en-US" sz="2100" noProof="0" dirty="0">
                <a:solidFill>
                  <a:srgbClr val="002060"/>
                </a:solidFill>
              </a:rPr>
              <a:t> of control strategies.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Traditional traffic flow models (macroscopic, mesoscopic, microscopic) are being complemented—and in some cases replaced—by data-driven approaches that capture complex, non-linear dynamics of urban mobility.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1900" b="1" dirty="0"/>
              <a:t>Objectives of the Lecture:</a:t>
            </a:r>
            <a:endParaRPr lang="pl-PL" sz="1900" b="1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To introduce the concept of big data in transportation and its relevance to intelligent traffic management.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To explain machine learning algorithms commonly applied to traffic forecasting (regression, probabilistic models, deep learning).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To explore practical applications of predictive modelling in identifying congestion hotspots and peak travel times.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To discuss case studies that highlight the impact of data-driven approaches on real-world transport systems.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852ACC67-1831-C6AF-33EE-44433671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0910E7ED-CC2C-2323-CEE5-E3DC7E21BD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Neural Networks and Deep Learning</a:t>
            </a:r>
            <a:r>
              <a:rPr lang="pl-PL" sz="3600" noProof="0" dirty="0"/>
              <a:t> - </a:t>
            </a:r>
            <a:r>
              <a:rPr lang="en-US" sz="3600" noProof="0" dirty="0"/>
              <a:t>Convolutional Neural Networks (CNN) for Video/Image-Based Traffic Analysis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17DA345B-0D16-AD62-1E29-B50182990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5445" y="1554314"/>
            <a:ext cx="4849166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CNNs excel at image recognition tasks by extracting hierarchical spatial features.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In transport, they are applied to video feeds from roadside cameras for: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Vehicle detection &amp; classification (cars, trucks, buses, motorcycles).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Speed estimation using frame-to-frame displacement.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Incident detection (stalled vehicles, crashes).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Pedestrian and cyclist recognition for safety studies.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Limitation: performance decreases under adverse weather/lighting, mitigated by thermal or infrared imaging.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endParaRPr lang="en-US" sz="2100" noProof="0" dirty="0">
              <a:solidFill>
                <a:srgbClr val="00206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E031892-D59B-AFCE-A850-C9322F37160B}"/>
              </a:ext>
            </a:extLst>
          </p:cNvPr>
          <p:cNvSpPr txBox="1"/>
          <p:nvPr/>
        </p:nvSpPr>
        <p:spPr>
          <a:xfrm>
            <a:off x="6202345" y="6105904"/>
            <a:ext cx="60943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Zhang, F.; Li, C.; Yang, F. Vehicle Detection in Urban Traffic Surveillance Images Based on Convolutional Neural Networks with Feature Concatenation. Sensors 2019, 19, 594. https://doi.org/10.3390/s19030594</a:t>
            </a:r>
            <a:endParaRPr lang="pl-PL" dirty="0"/>
          </a:p>
        </p:txBody>
      </p:sp>
      <p:pic>
        <p:nvPicPr>
          <p:cNvPr id="18434" name="Picture 2" descr="Sensors | Free Full-Text | Vehicle Detection in Urban Traffic ...">
            <a:extLst>
              <a:ext uri="{FF2B5EF4-FFF2-40B4-BE49-F238E27FC236}">
                <a16:creationId xmlns:a16="http://schemas.microsoft.com/office/drawing/2014/main" id="{5F046EA3-40D3-CD62-99D6-A04DA973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11" y="1700736"/>
            <a:ext cx="7062002" cy="429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1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F0118AF7-A4E0-ACC2-C78E-4AF1187E6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AC38FE7C-A5B5-7590-BEAD-32CD703AE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Pattern Analysis</a:t>
            </a:r>
            <a:r>
              <a:rPr lang="pl-PL" sz="3600" noProof="0" dirty="0"/>
              <a:t> - </a:t>
            </a:r>
            <a:r>
              <a:rPr lang="en-US" sz="3600" noProof="0" dirty="0"/>
              <a:t>Identification of Daily and Weekly Peaks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45136309-9831-701C-7680-6E0EEA6B9E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130640"/>
            <a:ext cx="4216121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Traffic demand exhibits strong periodicity: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Daily cycles: Morning and evening rush hours (commuting patterns).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Weekly cycles: Higher weekday traffic vs. reduced weekend volumes.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Machine learning methods can automatically extract such periodic patterns from large datasets (GPS traces, loop detectors).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Optimization of traffic signal timings.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Public transport scheduling aligned with peak demand.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3F88C8D-92E2-B291-074E-795B62F4275E}"/>
              </a:ext>
            </a:extLst>
          </p:cNvPr>
          <p:cNvSpPr txBox="1"/>
          <p:nvPr/>
        </p:nvSpPr>
        <p:spPr>
          <a:xfrm>
            <a:off x="7787473" y="5946252"/>
            <a:ext cx="3834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He, Hong-di &amp; </a:t>
            </a:r>
            <a:r>
              <a:rPr lang="pl-PL" sz="900" dirty="0" err="1"/>
              <a:t>Wang</a:t>
            </a:r>
            <a:r>
              <a:rPr lang="pl-PL" sz="900" dirty="0"/>
              <a:t>, </a:t>
            </a:r>
            <a:r>
              <a:rPr lang="pl-PL" sz="900" dirty="0" err="1"/>
              <a:t>Jun</a:t>
            </a:r>
            <a:r>
              <a:rPr lang="pl-PL" sz="900" dirty="0"/>
              <a:t>-li &amp; </a:t>
            </a:r>
            <a:r>
              <a:rPr lang="pl-PL" sz="900" dirty="0" err="1"/>
              <a:t>Wei</a:t>
            </a:r>
            <a:r>
              <a:rPr lang="pl-PL" sz="900" dirty="0"/>
              <a:t>, </a:t>
            </a:r>
            <a:r>
              <a:rPr lang="pl-PL" sz="900" dirty="0" err="1"/>
              <a:t>Hai</a:t>
            </a:r>
            <a:r>
              <a:rPr lang="pl-PL" sz="900" dirty="0"/>
              <a:t>-rui &amp; </a:t>
            </a:r>
            <a:r>
              <a:rPr lang="pl-PL" sz="900" dirty="0" err="1"/>
              <a:t>Ye</a:t>
            </a:r>
            <a:r>
              <a:rPr lang="pl-PL" sz="900" dirty="0"/>
              <a:t>, Cheng &amp; </a:t>
            </a:r>
            <a:r>
              <a:rPr lang="pl-PL" sz="900" dirty="0" err="1"/>
              <a:t>Ding</a:t>
            </a:r>
            <a:r>
              <a:rPr lang="pl-PL" sz="900" dirty="0"/>
              <a:t>, </a:t>
            </a:r>
            <a:r>
              <a:rPr lang="pl-PL" sz="900" dirty="0" err="1"/>
              <a:t>Yi</a:t>
            </a:r>
            <a:r>
              <a:rPr lang="pl-PL" sz="900" dirty="0"/>
              <a:t>. (2015). </a:t>
            </a:r>
            <a:r>
              <a:rPr lang="pl-PL" sz="900" dirty="0" err="1"/>
              <a:t>Fractal</a:t>
            </a:r>
            <a:r>
              <a:rPr lang="pl-PL" sz="900" dirty="0"/>
              <a:t> </a:t>
            </a:r>
            <a:r>
              <a:rPr lang="pl-PL" sz="900" dirty="0" err="1"/>
              <a:t>behavior</a:t>
            </a:r>
            <a:r>
              <a:rPr lang="pl-PL" sz="900" dirty="0"/>
              <a:t> of </a:t>
            </a:r>
            <a:r>
              <a:rPr lang="pl-PL" sz="900" dirty="0" err="1"/>
              <a:t>traffic</a:t>
            </a:r>
            <a:r>
              <a:rPr lang="pl-PL" sz="900" dirty="0"/>
              <a:t> </a:t>
            </a:r>
            <a:r>
              <a:rPr lang="pl-PL" sz="900" dirty="0" err="1"/>
              <a:t>volume</a:t>
            </a:r>
            <a:r>
              <a:rPr lang="pl-PL" sz="900" dirty="0"/>
              <a:t> on </a:t>
            </a:r>
            <a:r>
              <a:rPr lang="pl-PL" sz="900" dirty="0" err="1"/>
              <a:t>urban</a:t>
            </a:r>
            <a:r>
              <a:rPr lang="pl-PL" sz="900" dirty="0"/>
              <a:t> </a:t>
            </a:r>
            <a:r>
              <a:rPr lang="pl-PL" sz="900" dirty="0" err="1"/>
              <a:t>expressway</a:t>
            </a:r>
            <a:r>
              <a:rPr lang="pl-PL" sz="900" dirty="0"/>
              <a:t> </a:t>
            </a:r>
            <a:r>
              <a:rPr lang="pl-PL" sz="900" dirty="0" err="1"/>
              <a:t>through</a:t>
            </a:r>
            <a:r>
              <a:rPr lang="pl-PL" sz="900" dirty="0"/>
              <a:t> </a:t>
            </a:r>
            <a:r>
              <a:rPr lang="pl-PL" sz="900" dirty="0" err="1"/>
              <a:t>adaptive</a:t>
            </a:r>
            <a:r>
              <a:rPr lang="pl-PL" sz="900" dirty="0"/>
              <a:t> </a:t>
            </a:r>
            <a:r>
              <a:rPr lang="pl-PL" sz="900" dirty="0" err="1"/>
              <a:t>fractal</a:t>
            </a:r>
            <a:r>
              <a:rPr lang="pl-PL" sz="900" dirty="0"/>
              <a:t> </a:t>
            </a:r>
            <a:r>
              <a:rPr lang="pl-PL" sz="900" dirty="0" err="1"/>
              <a:t>analysis</a:t>
            </a:r>
            <a:r>
              <a:rPr lang="pl-PL" sz="900" dirty="0"/>
              <a:t>. </a:t>
            </a:r>
            <a:r>
              <a:rPr lang="pl-PL" sz="900" dirty="0" err="1"/>
              <a:t>Physica</a:t>
            </a:r>
            <a:r>
              <a:rPr lang="pl-PL" sz="900" dirty="0"/>
              <a:t> A: Statistical </a:t>
            </a:r>
            <a:r>
              <a:rPr lang="pl-PL" sz="900" dirty="0" err="1"/>
              <a:t>Mechanics</a:t>
            </a:r>
            <a:r>
              <a:rPr lang="pl-PL" sz="900" dirty="0"/>
              <a:t> and </a:t>
            </a:r>
            <a:r>
              <a:rPr lang="pl-PL" sz="900" dirty="0" err="1"/>
              <a:t>its</a:t>
            </a:r>
            <a:r>
              <a:rPr lang="pl-PL" sz="900" dirty="0"/>
              <a:t> Applications. 443. 10.1016/j.physa.2015.10.004. </a:t>
            </a:r>
          </a:p>
        </p:txBody>
      </p:sp>
      <p:pic>
        <p:nvPicPr>
          <p:cNvPr id="19458" name="Picture 2" descr="Average of daily traffic volume on weekdays and weekends. ">
            <a:extLst>
              <a:ext uri="{FF2B5EF4-FFF2-40B4-BE49-F238E27FC236}">
                <a16:creationId xmlns:a16="http://schemas.microsoft.com/office/drawing/2014/main" id="{FE538CBC-D297-E886-EE06-38DD6AC2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01" y="1002062"/>
            <a:ext cx="6803102" cy="49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16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23EFB96C-8425-AED9-F34B-ED8185D1F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D90020CD-C3C3-1813-F8B3-1A3D4E62F9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Pattern Analysis</a:t>
            </a:r>
            <a:r>
              <a:rPr lang="pl-PL" sz="3600" noProof="0" dirty="0"/>
              <a:t> - </a:t>
            </a:r>
            <a:r>
              <a:rPr lang="en-US" sz="3600" noProof="0" dirty="0"/>
              <a:t>Anomaly Detection (Accidents, Weather Events, Special Events)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07165132-F0AA-02C2-870A-79B3CFD53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130640"/>
            <a:ext cx="4969747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Accidents: Cause sudden, localized disruptions detectable as sharp drops in speed or unexpected queues.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Weather events: Rain, snow, fog alter both traffic flow capacity and driver behavior.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Special events: Stadium matches, concerts, strikes create atypical demand surges.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ML techniques (e.g., clustering, autoencoders) distinguish between recurrent patterns and non-recurrent anomalies.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Early incident detection.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Dynamic rerouting and traveler information.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5BD8FA-C973-826A-0D97-A40E6A8C4CF1}"/>
              </a:ext>
            </a:extLst>
          </p:cNvPr>
          <p:cNvSpPr txBox="1"/>
          <p:nvPr/>
        </p:nvSpPr>
        <p:spPr>
          <a:xfrm>
            <a:off x="5456255" y="6336737"/>
            <a:ext cx="26829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Mao, Y.; Shi, Y.; Lu, B. Detecting Urban Traffic Anomalies Using Traffic-Monitoring Data. ISPRS Int. J. Geo-Inf. 2024, 13, 351. https://doi.org/10.3390/ijgi13100351</a:t>
            </a:r>
            <a:endParaRPr lang="pl-PL" sz="700" dirty="0"/>
          </a:p>
        </p:txBody>
      </p:sp>
      <p:pic>
        <p:nvPicPr>
          <p:cNvPr id="20482" name="Picture 2" descr="Detecting Urban Traffic Anomalies Using Traffic-Monitoring Data">
            <a:extLst>
              <a:ext uri="{FF2B5EF4-FFF2-40B4-BE49-F238E27FC236}">
                <a16:creationId xmlns:a16="http://schemas.microsoft.com/office/drawing/2014/main" id="{E0483B72-AB04-8844-0382-E9188F8D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22" y="1130640"/>
            <a:ext cx="2261577" cy="52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39475BD-7E87-569F-DA26-00CDBABC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97" y="668980"/>
            <a:ext cx="4325703" cy="154489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C5D3CBF-C2B8-4600-875C-7694480F37C6}"/>
              </a:ext>
            </a:extLst>
          </p:cNvPr>
          <p:cNvSpPr txBox="1"/>
          <p:nvPr/>
        </p:nvSpPr>
        <p:spPr>
          <a:xfrm>
            <a:off x="8139166" y="2182611"/>
            <a:ext cx="40528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Oskarbski, Jacek &amp; Zawisza, Marcin &amp; Żarski, Karol. (2016). Automatic </a:t>
            </a:r>
            <a:r>
              <a:rPr lang="pl-PL" sz="900" dirty="0" err="1"/>
              <a:t>Incident</a:t>
            </a:r>
            <a:r>
              <a:rPr lang="pl-PL" sz="900" dirty="0"/>
              <a:t> </a:t>
            </a:r>
            <a:r>
              <a:rPr lang="pl-PL" sz="900" dirty="0" err="1"/>
              <a:t>Detection</a:t>
            </a:r>
            <a:r>
              <a:rPr lang="pl-PL" sz="900" dirty="0"/>
              <a:t> </a:t>
            </a:r>
            <a:r>
              <a:rPr lang="pl-PL" sz="900" dirty="0" err="1"/>
              <a:t>at</a:t>
            </a:r>
            <a:r>
              <a:rPr lang="pl-PL" sz="900" dirty="0"/>
              <a:t> </a:t>
            </a:r>
            <a:r>
              <a:rPr lang="pl-PL" sz="900" dirty="0" err="1"/>
              <a:t>Intersections</a:t>
            </a:r>
            <a:r>
              <a:rPr lang="pl-PL" sz="900" dirty="0"/>
              <a:t> with </a:t>
            </a:r>
            <a:r>
              <a:rPr lang="pl-PL" sz="900" dirty="0" err="1"/>
              <a:t>Use</a:t>
            </a:r>
            <a:r>
              <a:rPr lang="pl-PL" sz="900" dirty="0"/>
              <a:t> of </a:t>
            </a:r>
            <a:r>
              <a:rPr lang="pl-PL" sz="900" dirty="0" err="1"/>
              <a:t>Telematics</a:t>
            </a:r>
            <a:r>
              <a:rPr lang="pl-PL" sz="900" dirty="0"/>
              <a:t>. </a:t>
            </a:r>
            <a:r>
              <a:rPr lang="pl-PL" sz="900" dirty="0" err="1"/>
              <a:t>Transportation</a:t>
            </a:r>
            <a:r>
              <a:rPr lang="pl-PL" sz="900" dirty="0"/>
              <a:t> </a:t>
            </a:r>
            <a:r>
              <a:rPr lang="pl-PL" sz="900" dirty="0" err="1"/>
              <a:t>Research</a:t>
            </a:r>
            <a:r>
              <a:rPr lang="pl-PL" sz="900" dirty="0"/>
              <a:t> </a:t>
            </a:r>
            <a:r>
              <a:rPr lang="pl-PL" sz="900" dirty="0" err="1"/>
              <a:t>Procedia</a:t>
            </a:r>
            <a:r>
              <a:rPr lang="pl-PL" sz="900" dirty="0"/>
              <a:t>. 14. 3466-3475. 10.1016/j.trpro.2016.05.309.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CD6998E-CB02-8E38-CB56-4F1C1EF9C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731" y="2651012"/>
            <a:ext cx="4052834" cy="11868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3F1B9F7-5099-01A7-D07F-1776E4C16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944" y="3837865"/>
            <a:ext cx="3009277" cy="279181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5F7C4EB-D831-EE61-54C4-77E20F225841}"/>
              </a:ext>
            </a:extLst>
          </p:cNvPr>
          <p:cNvSpPr txBox="1"/>
          <p:nvPr/>
        </p:nvSpPr>
        <p:spPr>
          <a:xfrm>
            <a:off x="8149214" y="6475236"/>
            <a:ext cx="36274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/>
              <a:t>Oskarbski J, </a:t>
            </a:r>
            <a:r>
              <a:rPr lang="pl-PL" sz="700" dirty="0" err="1"/>
              <a:t>Palikowska</a:t>
            </a:r>
            <a:r>
              <a:rPr lang="pl-PL" sz="700" dirty="0"/>
              <a:t> K, Żarski K. Systemy automatycznego wykrywania zdarzeń niepożądanych w miastach. </a:t>
            </a:r>
            <a:r>
              <a:rPr lang="pl-PL" sz="700" i="1" dirty="0"/>
              <a:t>Prace Naukowe Politechniki Warszawskiej - Transport.</a:t>
            </a:r>
            <a:r>
              <a:rPr lang="pl-PL" sz="700" dirty="0"/>
              <a:t> (2016);114(</a:t>
            </a:r>
            <a:r>
              <a:rPr lang="pl-PL" sz="700" dirty="0" err="1"/>
              <a:t>null</a:t>
            </a:r>
            <a:r>
              <a:rPr lang="pl-PL" sz="700" dirty="0"/>
              <a:t>):245-254.</a:t>
            </a:r>
            <a:endParaRPr lang="pl-PL" sz="600" dirty="0"/>
          </a:p>
        </p:txBody>
      </p:sp>
    </p:spTree>
    <p:extLst>
      <p:ext uri="{BB962C8B-B14F-4D97-AF65-F5344CB8AC3E}">
        <p14:creationId xmlns:p14="http://schemas.microsoft.com/office/powerpoint/2010/main" val="3863419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23FAFB0A-61FD-8E99-C4DC-0B3946C7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62B7BC8A-1D45-53DC-D34A-A35CC0F78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Pattern Analysis</a:t>
            </a:r>
            <a:r>
              <a:rPr lang="pl-PL" sz="3600" noProof="0" dirty="0"/>
              <a:t> - </a:t>
            </a:r>
            <a:r>
              <a:rPr lang="en-US" sz="3600" noProof="0" dirty="0"/>
              <a:t>Heatmaps of Traffic Density and Flow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6C2BC50F-5719-5F84-F7F4-DB088D635D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130640"/>
            <a:ext cx="4969747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Visual analytics tool: Represents spatial distribution of traffic volumes/speeds across networks.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Heatmaps enable intuitive identification of congestion hotspots, bottlenecks, and flow dynamics.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When combined with temporal layers (e.g., hourly maps), they provide </a:t>
            </a:r>
            <a:r>
              <a:rPr lang="en-US" sz="2100" noProof="0" dirty="0" err="1">
                <a:solidFill>
                  <a:srgbClr val="002060"/>
                </a:solidFill>
              </a:rPr>
              <a:t>spatio</a:t>
            </a:r>
            <a:r>
              <a:rPr lang="en-US" sz="2100" noProof="0" dirty="0">
                <a:solidFill>
                  <a:srgbClr val="002060"/>
                </a:solidFill>
              </a:rPr>
              <a:t>-temporal insights.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Urban mobility dashboards for city authorities.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Policy evaluation (e.g., effect of congestion pricing or infrastructure changes).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6F71EFA-2E2C-FCC0-D1C2-2A645E524C71}"/>
              </a:ext>
            </a:extLst>
          </p:cNvPr>
          <p:cNvSpPr txBox="1"/>
          <p:nvPr/>
        </p:nvSpPr>
        <p:spPr>
          <a:xfrm>
            <a:off x="6953459" y="6316640"/>
            <a:ext cx="2682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 err="1"/>
              <a:t>Khaleefah</a:t>
            </a:r>
            <a:r>
              <a:rPr lang="en-US" sz="700" dirty="0"/>
              <a:t>, Rafid. (2025). An Intelligent Traffic Control System using Edge-Cloud Computing and Deep Learning for Smart Cities. International Journal of Engineering Research and. 14. IJERTV14IS070169. 10.17577/IJERTV14IS070169. </a:t>
            </a:r>
            <a:endParaRPr lang="pl-PL" sz="700" dirty="0"/>
          </a:p>
        </p:txBody>
      </p:sp>
      <p:pic>
        <p:nvPicPr>
          <p:cNvPr id="21506" name="Picture 2" descr="Traffic Density Heatmap Visualization . We visualise a heatmap of traffic density, where different colour intensities signify the degree of congestion in various lanes or road segments.">
            <a:extLst>
              <a:ext uri="{FF2B5EF4-FFF2-40B4-BE49-F238E27FC236}">
                <a16:creationId xmlns:a16="http://schemas.microsoft.com/office/drawing/2014/main" id="{B0834193-D63B-912F-42FB-E28CE9867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39" y="676213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1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0CCBD5FA-69C1-AD9B-5B57-E14D694B6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E8305285-90E9-19A4-FC22-18FB579B33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Real-Time Prediction in Large Cities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4AFE2FA7-F7A2-1BB6-9534-B7BE160B94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964713"/>
            <a:ext cx="5124659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Megacities such as Los Angeles and Beijing have pioneered real-time traffic forecasting systems to mitigate chronic congestion.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Data-driven platforms integrate massive data streams from thousands of fixed and mobile sensors.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Achievements include: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Los Angeles: real-time predictive analytics integrated into the Automated Traffic Surveillance and Control (ATSAC) system.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Beijing: large-scale deployment of floating car data (GPS from taxis) and video-based monitoring for urban arterials.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BD03D2-F53C-DE57-6B6F-A1B1F697E58C}"/>
              </a:ext>
            </a:extLst>
          </p:cNvPr>
          <p:cNvSpPr txBox="1"/>
          <p:nvPr/>
        </p:nvSpPr>
        <p:spPr>
          <a:xfrm>
            <a:off x="7846925" y="3475469"/>
            <a:ext cx="350687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Inside the ATSAC control room where staff monitor live traffic feeds from hundreds of cameras across Los Angeles.</a:t>
            </a:r>
            <a:br>
              <a:rPr lang="en-US" sz="900" dirty="0"/>
            </a:br>
            <a:r>
              <a:rPr lang="pl-PL" sz="900" b="1" dirty="0"/>
              <a:t>Source</a:t>
            </a:r>
            <a:r>
              <a:rPr lang="en-US" sz="900" b="1" dirty="0"/>
              <a:t>:</a:t>
            </a:r>
            <a:r>
              <a:rPr lang="en-US" sz="900" dirty="0"/>
              <a:t> </a:t>
            </a:r>
            <a:r>
              <a:rPr lang="en-US" sz="900" i="1" dirty="0"/>
              <a:t>KCRW 89.9 FM, Photo: Gideon Brower</a:t>
            </a:r>
            <a:endParaRPr lang="pl-PL" sz="900" dirty="0"/>
          </a:p>
        </p:txBody>
      </p:sp>
      <p:pic>
        <p:nvPicPr>
          <p:cNvPr id="5" name="Obraz 4" descr="Obraz zawierający tekst, w pomieszczeniu, monitor komputerowy, komputer&#10;&#10;Zawartość wygenerowana przez AI może być niepoprawna.">
            <a:extLst>
              <a:ext uri="{FF2B5EF4-FFF2-40B4-BE49-F238E27FC236}">
                <a16:creationId xmlns:a16="http://schemas.microsoft.com/office/drawing/2014/main" id="{2C93439C-C76C-CAE0-B063-7B405BE18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25" y="0"/>
            <a:ext cx="3506875" cy="3506875"/>
          </a:xfrm>
          <a:prstGeom prst="rect">
            <a:avLst/>
          </a:prstGeom>
        </p:spPr>
      </p:pic>
      <p:pic>
        <p:nvPicPr>
          <p:cNvPr id="22530" name="Picture 2" descr="Spatiotemporal Patterns of Carbon Emissions and Taxi Travel Using GPS ...">
            <a:extLst>
              <a:ext uri="{FF2B5EF4-FFF2-40B4-BE49-F238E27FC236}">
                <a16:creationId xmlns:a16="http://schemas.microsoft.com/office/drawing/2014/main" id="{2C8C5663-8D08-9070-4569-400EF54E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13" y="4076066"/>
            <a:ext cx="4391130" cy="269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832D925-ADE1-3E1A-7C6E-55D105B98E5B}"/>
              </a:ext>
            </a:extLst>
          </p:cNvPr>
          <p:cNvSpPr txBox="1"/>
          <p:nvPr/>
        </p:nvSpPr>
        <p:spPr>
          <a:xfrm>
            <a:off x="4005108" y="5750442"/>
            <a:ext cx="340052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Zhang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J.; Chen, F.;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Wang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Z.;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Wang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R.;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Shi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S.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Spatiotemporal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Patterns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of Carbon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Emissions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and Taxi Travel Using GPS Data in Beijing. </a:t>
            </a:r>
            <a:r>
              <a:rPr lang="pl-PL" sz="1050" b="0" i="1" dirty="0" err="1">
                <a:solidFill>
                  <a:srgbClr val="222222"/>
                </a:solidFill>
                <a:effectLst/>
                <a:latin typeface="Helvetica Neue"/>
              </a:rPr>
              <a:t>Energies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 </a:t>
            </a:r>
            <a:r>
              <a:rPr lang="pl-PL" sz="1050" b="1" i="0" dirty="0">
                <a:solidFill>
                  <a:srgbClr val="222222"/>
                </a:solidFill>
                <a:effectLst/>
                <a:latin typeface="Helvetica Neue"/>
              </a:rPr>
              <a:t>2018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 </a:t>
            </a:r>
            <a:r>
              <a:rPr lang="pl-PL" sz="1050" b="0" i="1" dirty="0">
                <a:solidFill>
                  <a:srgbClr val="222222"/>
                </a:solidFill>
                <a:effectLst/>
                <a:latin typeface="Helvetica Neue"/>
              </a:rPr>
              <a:t>11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500. https://doi.org/10.3390/en11030500</a:t>
            </a: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2984756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E4AF5EC7-EBFD-ADBD-71B9-DF7347573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73C53816-7B9F-856F-F89F-EADFDC4E2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Real-Time Prediction in Large Cities</a:t>
            </a:r>
            <a:r>
              <a:rPr lang="pl-PL" sz="3600" dirty="0"/>
              <a:t> - </a:t>
            </a:r>
            <a:r>
              <a:rPr lang="en-US" sz="3600" dirty="0"/>
              <a:t>Integration </a:t>
            </a:r>
            <a:r>
              <a:rPr lang="en-US" sz="3600" noProof="0" dirty="0"/>
              <a:t>of GPS and Camera Data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997A148B-0954-725B-8CEA-AADB334B55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38995"/>
            <a:ext cx="5124659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GPS trajectories from vehicles and smartphones capture macroscopic flow patterns and route choice dynamics.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Camera-based monitoring provides microscopic details: queue length, vehicle classification, incidents.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Fusion of these complementary sources improves the </a:t>
            </a:r>
            <a:r>
              <a:rPr lang="en-US" sz="2100" noProof="0" dirty="0" err="1">
                <a:solidFill>
                  <a:srgbClr val="002060"/>
                </a:solidFill>
              </a:rPr>
              <a:t>spatio</a:t>
            </a:r>
            <a:r>
              <a:rPr lang="en-US" sz="2100" noProof="0" dirty="0">
                <a:solidFill>
                  <a:srgbClr val="002060"/>
                </a:solidFill>
              </a:rPr>
              <a:t>-temporal coverage of prediction models.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Machine learning models (e.g., LSTM, ST-GCN) exploit this heterogeneous data to deliver robust short-term forecasts.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FD9E00-64AE-1650-333D-028037A0E71A}"/>
              </a:ext>
            </a:extLst>
          </p:cNvPr>
          <p:cNvSpPr txBox="1"/>
          <p:nvPr/>
        </p:nvSpPr>
        <p:spPr>
          <a:xfrm>
            <a:off x="7823482" y="5354721"/>
            <a:ext cx="340052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Piadyk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Y.;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Rulff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J.;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Brewer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E.;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Hosseini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M.;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Ozbay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K.;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Sankaradas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M.;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Chakradhar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, S.; Silva, C.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StreetAware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: A High-Resolution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Synchronized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Multimodal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Urban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Scene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Dataset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.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Sensors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2023, 23, 3710. https://doi.org/10.3390/s23073710</a:t>
            </a:r>
            <a:endParaRPr lang="pl-PL" sz="1050" dirty="0"/>
          </a:p>
        </p:txBody>
      </p:sp>
      <p:pic>
        <p:nvPicPr>
          <p:cNvPr id="23554" name="Picture 2" descr="StreetAware: A High-Resolution Synchronized Multimodal Urban Scene Dataset">
            <a:extLst>
              <a:ext uri="{FF2B5EF4-FFF2-40B4-BE49-F238E27FC236}">
                <a16:creationId xmlns:a16="http://schemas.microsoft.com/office/drawing/2014/main" id="{61B46D57-59BF-EABE-9BFE-9ED60C60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02" y="788868"/>
            <a:ext cx="7113103" cy="43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82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B7CE5A7-53CF-5390-DAE7-A92003218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BD2F1BDB-F1A9-9BE4-1434-ACB963A113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Real-Time Prediction in Large Cities</a:t>
            </a:r>
            <a:r>
              <a:rPr lang="pl-PL" sz="3600" dirty="0"/>
              <a:t> - </a:t>
            </a:r>
            <a:r>
              <a:rPr lang="en-US" sz="3600" dirty="0"/>
              <a:t>Improved Traffic Signal Management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2CEB8FE-1AFB-6FD2-2AB5-9ED2AB559B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" y="1338995"/>
            <a:ext cx="4501662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Real-time prediction feeds directly into adaptive traffic signal control systems.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Example applications: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Preemptive green extensions to mitigate incoming platoons.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Dynamic offset adjustments for corridors.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Priority strategies for public transport.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Reported benefits: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10–20% reduction in average delay at intersections.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Increased reliability of travel times during peak hours.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8CE3174-A304-3E17-A63A-771DC578729D}"/>
              </a:ext>
            </a:extLst>
          </p:cNvPr>
          <p:cNvSpPr txBox="1"/>
          <p:nvPr/>
        </p:nvSpPr>
        <p:spPr>
          <a:xfrm>
            <a:off x="7823482" y="5354721"/>
            <a:ext cx="34005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SURTRAC:Scalable</a:t>
            </a:r>
            <a:r>
              <a:rPr lang="pl-PL" sz="1050" b="0" i="0" dirty="0">
                <a:solidFill>
                  <a:srgbClr val="222222"/>
                </a:solidFill>
                <a:effectLst/>
                <a:latin typeface="Helvetica Neue"/>
              </a:rPr>
              <a:t> Urban </a:t>
            </a:r>
            <a:r>
              <a:rPr lang="pl-PL" sz="1050" b="0" i="0" dirty="0" err="1">
                <a:solidFill>
                  <a:srgbClr val="222222"/>
                </a:solidFill>
                <a:effectLst/>
                <a:latin typeface="Helvetica Neue"/>
              </a:rPr>
              <a:t>Traffic</a:t>
            </a:r>
            <a:r>
              <a:rPr lang="pl-PL" sz="1050" dirty="0">
                <a:solidFill>
                  <a:srgbClr val="222222"/>
                </a:solidFill>
                <a:latin typeface="Helvetica Neue"/>
              </a:rPr>
              <a:t> Control Stephen F. </a:t>
            </a:r>
            <a:r>
              <a:rPr lang="pl-PL" sz="1050" dirty="0" err="1">
                <a:solidFill>
                  <a:srgbClr val="222222"/>
                </a:solidFill>
                <a:latin typeface="Helvetica Neue"/>
              </a:rPr>
              <a:t>Smith</a:t>
            </a:r>
            <a:r>
              <a:rPr lang="pl-PL" sz="1050" dirty="0">
                <a:solidFill>
                  <a:srgbClr val="222222"/>
                </a:solidFill>
                <a:latin typeface="Helvetica Neue"/>
              </a:rPr>
              <a:t> and </a:t>
            </a:r>
            <a:r>
              <a:rPr lang="pl-PL" sz="1050" dirty="0" err="1">
                <a:solidFill>
                  <a:srgbClr val="222222"/>
                </a:solidFill>
                <a:latin typeface="Helvetica Neue"/>
              </a:rPr>
              <a:t>others</a:t>
            </a:r>
            <a:endParaRPr lang="pl-PL" sz="105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93690F3-F56F-6E05-69B1-E686E5972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85" y="987269"/>
            <a:ext cx="6018323" cy="41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ECEE032C-87A3-E6D9-87B5-F07CC47A4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36CE6158-E6B0-815D-A5F9-B1C06D56EF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Congestion Hotspot Analysis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9182419C-B5FB-0B05-02D9-DE5807ADD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3" y="1192430"/>
            <a:ext cx="2793442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Detection of congestion points and bottlenecks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Impact of special events and weather conditions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Practical implementations (e.g., Singapore, London)</a:t>
            </a:r>
          </a:p>
        </p:txBody>
      </p:sp>
      <p:pic>
        <p:nvPicPr>
          <p:cNvPr id="24578" name="Picture 2" descr="Wygenerowany obraz">
            <a:extLst>
              <a:ext uri="{FF2B5EF4-FFF2-40B4-BE49-F238E27FC236}">
                <a16:creationId xmlns:a16="http://schemas.microsoft.com/office/drawing/2014/main" id="{6048710F-4BE1-DB64-865C-FB147A99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713" y="1001764"/>
            <a:ext cx="6613909" cy="44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218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E15189A1-415B-066C-563B-A2848EE99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33C66754-ED28-318E-36F8-5305F73E0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Congestion Hotspot Analysis</a:t>
            </a:r>
            <a:r>
              <a:rPr lang="pl-PL" sz="3600" dirty="0"/>
              <a:t> - </a:t>
            </a:r>
            <a:r>
              <a:rPr lang="en-US" sz="3600" dirty="0"/>
              <a:t>Detection of Congestion Points and Bottlenecks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B45029B9-1CDC-CA93-94FB-3BAB41F503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2" y="1192430"/>
            <a:ext cx="5265335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Congestion hotspots are locations where traffic demand exceeds capacity, causing queues and delays.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Methods of detection: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Loop detectors &amp; radar sensors: measure speed and volume to identify recurring bottlenecks.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GPS/Floating Car Data (FCD): reveals travel time variability and localized slowdowns.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 err="1"/>
              <a:t>oMachine</a:t>
            </a:r>
            <a:r>
              <a:rPr lang="en-US" sz="1900" dirty="0"/>
              <a:t> learning clustering techniques: automatically classify congested vs. non-congested links in real-time.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Outcomes: hotspot mapping enables targeted infrastructure improvements (e.g., adding turning lanes, redesigning junctions).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FCF0979-1305-641D-74BA-A4EAA8A73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517" y="1192430"/>
            <a:ext cx="6628490" cy="40674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4BAD6C0-9274-A3B3-D6DF-D6D5A5598B6B}"/>
              </a:ext>
            </a:extLst>
          </p:cNvPr>
          <p:cNvSpPr txBox="1"/>
          <p:nvPr/>
        </p:nvSpPr>
        <p:spPr>
          <a:xfrm>
            <a:off x="5564275" y="5459229"/>
            <a:ext cx="6094324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99"/>
              </a:lnSpc>
              <a:spcAft>
                <a:spcPts val="900"/>
              </a:spcAft>
            </a:pP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A link model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approach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 to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identify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congestion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hotspots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.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Aleix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Bassolas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, Sergio </a:t>
            </a:r>
            <a:r>
              <a:rPr lang="pl-PL" sz="1050" i="0" dirty="0" err="1">
                <a:solidFill>
                  <a:srgbClr val="000000"/>
                </a:solidFill>
                <a:effectLst/>
                <a:latin typeface="Lucida Grande"/>
              </a:rPr>
              <a:t>Gómez</a:t>
            </a:r>
            <a:r>
              <a:rPr lang="pl-PL" sz="1050" i="0" dirty="0">
                <a:solidFill>
                  <a:srgbClr val="000000"/>
                </a:solidFill>
                <a:effectLst/>
                <a:latin typeface="Lucida Grande"/>
              </a:rPr>
              <a:t>, </a:t>
            </a:r>
            <a:r>
              <a:rPr lang="pl-PL" sz="1050" dirty="0">
                <a:latin typeface="Lucida Grande"/>
              </a:rPr>
              <a:t>Alex Arenas. https://royalsocietypublishing.org/doi/10.1098/rsos.220894</a:t>
            </a:r>
            <a:endParaRPr lang="pl-PL" sz="1050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37519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BD72C1CB-F56C-007B-FA10-659B6F81F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67F579D7-7BE5-DFEF-B114-047D83F54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Congestion Hotspot Analysis</a:t>
            </a:r>
            <a:r>
              <a:rPr lang="pl-PL" sz="3600" dirty="0"/>
              <a:t> - </a:t>
            </a:r>
            <a:r>
              <a:rPr lang="en-US" sz="3600" dirty="0"/>
              <a:t>Impact of Special Events and Weather Conditions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26634A1F-CB2C-5A50-9906-880D48007A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2" y="1192430"/>
            <a:ext cx="4933741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Special events (sports, concerts, parades): generate non-recurrent congestion with atypical temporal/spatial demand.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Weather impacts: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Rain, snow, and fog reduce roadway capacity, increase headways, and lower speeds.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ML models (e.g., Bayesian Networks, LSTM) can distinguish these anomalies from normal peak periods</a:t>
            </a:r>
            <a:r>
              <a:rPr lang="en-US" sz="2100" noProof="0" dirty="0">
                <a:solidFill>
                  <a:srgbClr val="002060"/>
                </a:solidFill>
              </a:rPr>
              <a:t>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Real-time hotspot analysis allows authorities to implement temporary control strategies such as contraflow lanes, variable message signs (VMS), and rerouting recommendations.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C56A8CC-5BEE-8E99-64EA-AB0A9E04625E}"/>
              </a:ext>
            </a:extLst>
          </p:cNvPr>
          <p:cNvSpPr txBox="1"/>
          <p:nvPr/>
        </p:nvSpPr>
        <p:spPr>
          <a:xfrm>
            <a:off x="5564275" y="5459229"/>
            <a:ext cx="6094324" cy="863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99"/>
              </a:lnSpc>
              <a:spcAft>
                <a:spcPts val="900"/>
              </a:spcAft>
            </a:pPr>
            <a:r>
              <a:rPr lang="en-US" sz="1050" i="0" dirty="0">
                <a:solidFill>
                  <a:srgbClr val="000000"/>
                </a:solidFill>
                <a:effectLst/>
                <a:latin typeface="Lucida Grande"/>
              </a:rPr>
              <a:t>Figure: Taxi trajectory density map showing congestion hotspot during non-recurrent event (Pope’s visit at Saint Patrick’s Cathedral). Source: Markou (2020), “Detection, analysis and prediction of traffic anomalies due to special events”</a:t>
            </a:r>
            <a:endParaRPr lang="pl-PL" sz="1050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6B4D800-AA00-DA78-FF8F-FA933645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274" y="1192430"/>
            <a:ext cx="5789525" cy="38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30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8506F0BD-E41E-B1C9-0B3F-5AFB5708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8EECCE9-7F9F-88E8-C247-5B6DB1632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659" y="790480"/>
            <a:ext cx="5601185" cy="5761219"/>
          </a:xfrm>
          <a:prstGeom prst="rect">
            <a:avLst/>
          </a:prstGeom>
        </p:spPr>
      </p:pic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37EEB82D-BA83-6151-CBC9-7DA1BD573E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Big Data in Transportation</a:t>
            </a:r>
            <a:r>
              <a:rPr lang="pl-PL" sz="3600" noProof="0" dirty="0"/>
              <a:t> - Definition &amp; </a:t>
            </a:r>
            <a:r>
              <a:rPr lang="pl-PL" sz="3600" noProof="0" dirty="0" err="1"/>
              <a:t>Sources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EA9C914A-CE1C-02B0-C939-9E2B3C40AD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2" y="1130640"/>
            <a:ext cx="5579811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Big Data in transport refers to large-scale, heterogeneous, high-frequency datasets generated by intelligent transportation systems (ITS) and user devices.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Main sources include: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Infrastructure sensors: inductive loop detectors, radar, thermal and video cameras.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Vehicle-based data: GPS traces, in-vehicle sensors, connected vehicles.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Mobile and telecom data: </a:t>
            </a:r>
            <a:r>
              <a:rPr lang="en-US" sz="1900" dirty="0" err="1"/>
              <a:t>anonymised</a:t>
            </a:r>
            <a:r>
              <a:rPr lang="en-US" sz="1900" dirty="0"/>
              <a:t> smartphone location data, call detail records.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Crowdsourced &amp; social media: applications such as Waze, Google Maps, Twitter providing incident and congestion reports.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19CB5D9-88EC-C39F-13F9-2ACB17FE7920}"/>
              </a:ext>
            </a:extLst>
          </p:cNvPr>
          <p:cNvSpPr txBox="1"/>
          <p:nvPr/>
        </p:nvSpPr>
        <p:spPr>
          <a:xfrm>
            <a:off x="8306638" y="6420894"/>
            <a:ext cx="60943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https://vamosarema.com/</a:t>
            </a:r>
          </a:p>
        </p:txBody>
      </p:sp>
    </p:spTree>
    <p:extLst>
      <p:ext uri="{BB962C8B-B14F-4D97-AF65-F5344CB8AC3E}">
        <p14:creationId xmlns:p14="http://schemas.microsoft.com/office/powerpoint/2010/main" val="3376658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0229DBAF-8E80-4A04-EFC4-B04555058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3949B83F-A464-E290-EA5C-8B3C15C43C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Congestion Hotspot Analysis</a:t>
            </a:r>
            <a:r>
              <a:rPr lang="pl-PL" sz="3600" dirty="0"/>
              <a:t> - </a:t>
            </a:r>
            <a:r>
              <a:rPr lang="en-US" sz="3600" dirty="0"/>
              <a:t>Practical Implementations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FEF797B0-9A7A-28F5-6AE6-4F4CBC820A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3" y="1192430"/>
            <a:ext cx="4045832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Singapore: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Extensive deployment of ERP (Electronic Road Pricing) and real-time monitoring systems.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Hotspot maps used for congestion charging and adaptive tolling, leading to 20–25% reduction in peak congestion.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London: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Congestion Charging Zone (CCZ) combined with real-time traffic monitoring.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Use of GPS and ANPR (Automatic Number Plate Recognition) data to identify and monitor traffic hotspots.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AA4F6597-B716-951A-8AEE-0158EB30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864" y="717315"/>
            <a:ext cx="4046136" cy="30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F94D2149-6B64-BF29-0D3A-AE7A73B0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84" y="810628"/>
            <a:ext cx="38100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51A92E-AD31-082F-DB8D-DE54CD3EFA8E}"/>
              </a:ext>
            </a:extLst>
          </p:cNvPr>
          <p:cNvSpPr txBox="1"/>
          <p:nvPr/>
        </p:nvSpPr>
        <p:spPr>
          <a:xfrm>
            <a:off x="4988503" y="3751916"/>
            <a:ext cx="6094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https://roadpricing.blogspot.com/2016/03/singapore-will-have-worlds-first-gnss.html</a:t>
            </a:r>
          </a:p>
        </p:txBody>
      </p:sp>
      <p:pic>
        <p:nvPicPr>
          <p:cNvPr id="26630" name="Picture 6" descr="Map of the Original Congestion Charge Zone (CCZ) &amp; Western Extension Zone (WEZ) Source: Transport for London (TfL)">
            <a:extLst>
              <a:ext uri="{FF2B5EF4-FFF2-40B4-BE49-F238E27FC236}">
                <a16:creationId xmlns:a16="http://schemas.microsoft.com/office/drawing/2014/main" id="{1D04FBE3-2A5C-07D1-2153-7AE81A52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68" y="4028915"/>
            <a:ext cx="4045832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E369507-0B4D-C6D7-5B07-D8D9378C30F0}"/>
              </a:ext>
            </a:extLst>
          </p:cNvPr>
          <p:cNvSpPr txBox="1"/>
          <p:nvPr/>
        </p:nvSpPr>
        <p:spPr>
          <a:xfrm>
            <a:off x="10391100" y="4944511"/>
            <a:ext cx="17870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Tang, Cheng. (2020). The </a:t>
            </a:r>
            <a:r>
              <a:rPr lang="pl-PL" sz="1050" dirty="0" err="1"/>
              <a:t>Cost</a:t>
            </a:r>
            <a:r>
              <a:rPr lang="pl-PL" sz="1050" dirty="0"/>
              <a:t> of </a:t>
            </a:r>
            <a:r>
              <a:rPr lang="pl-PL" sz="1050" dirty="0" err="1"/>
              <a:t>Traffic</a:t>
            </a:r>
            <a:r>
              <a:rPr lang="pl-PL" sz="1050" dirty="0"/>
              <a:t>: </a:t>
            </a:r>
            <a:r>
              <a:rPr lang="pl-PL" sz="1050" dirty="0" err="1"/>
              <a:t>Evidence</a:t>
            </a:r>
            <a:r>
              <a:rPr lang="pl-PL" sz="1050" dirty="0"/>
              <a:t> from the London </a:t>
            </a:r>
            <a:r>
              <a:rPr lang="pl-PL" sz="1050" dirty="0" err="1"/>
              <a:t>Congestion</a:t>
            </a:r>
            <a:r>
              <a:rPr lang="pl-PL" sz="1050" dirty="0"/>
              <a:t> </a:t>
            </a:r>
            <a:r>
              <a:rPr lang="pl-PL" sz="1050" dirty="0" err="1"/>
              <a:t>Charge</a:t>
            </a:r>
            <a:r>
              <a:rPr lang="pl-PL" sz="1050" dirty="0"/>
              <a:t>. </a:t>
            </a:r>
            <a:r>
              <a:rPr lang="pl-PL" sz="1050" dirty="0" err="1"/>
              <a:t>Journal</a:t>
            </a:r>
            <a:r>
              <a:rPr lang="pl-PL" sz="1050" dirty="0"/>
              <a:t> of Urban </a:t>
            </a:r>
            <a:r>
              <a:rPr lang="pl-PL" sz="1050" dirty="0" err="1"/>
              <a:t>Economics</a:t>
            </a:r>
            <a:r>
              <a:rPr lang="pl-PL" sz="1050" dirty="0"/>
              <a:t>. 121. 103302. 10.1016/j.jue.2020.103302. </a:t>
            </a:r>
          </a:p>
        </p:txBody>
      </p:sp>
    </p:spTree>
    <p:extLst>
      <p:ext uri="{BB962C8B-B14F-4D97-AF65-F5344CB8AC3E}">
        <p14:creationId xmlns:p14="http://schemas.microsoft.com/office/powerpoint/2010/main" val="2595949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DB3AF447-33F9-9765-7CB4-DA1396B19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FE372C68-AD94-BFF1-F3DA-0CB4DE30D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Conclusions &amp; Future Perspectives</a:t>
            </a:r>
            <a:r>
              <a:rPr lang="pl-PL" sz="3600" dirty="0"/>
              <a:t> - </a:t>
            </a:r>
            <a:r>
              <a:rPr lang="pl-PL" sz="3600" dirty="0" err="1"/>
              <a:t>Key</a:t>
            </a:r>
            <a:r>
              <a:rPr lang="pl-PL" sz="3600" dirty="0"/>
              <a:t> </a:t>
            </a:r>
            <a:r>
              <a:rPr lang="pl-PL" sz="3600" dirty="0" err="1"/>
              <a:t>Takeaways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4C4C45E4-7683-D879-B02E-80EEB9C0F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3" y="1192430"/>
            <a:ext cx="4501660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Enhanced precision: Machine Learning (ML) significantly improves the accuracy of traffic flow and travel time predictions compared to traditional statistical models.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Data-driven insights: Integration of diverse data sources (loop detectors, GPS, cameras, social media) enables detection of recurrent patterns and non-recurrent anomalies.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Operational benefits: Real-time prediction supports adaptive signal control, congestion hotspot management, and more reliable travel times, often reducing delays by 10–20% in practice.</a:t>
            </a:r>
            <a:endParaRPr lang="en-US" sz="19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6CF87D8-2BA4-F759-9B4B-B352499DE6A5}"/>
              </a:ext>
            </a:extLst>
          </p:cNvPr>
          <p:cNvSpPr txBox="1"/>
          <p:nvPr/>
        </p:nvSpPr>
        <p:spPr>
          <a:xfrm>
            <a:off x="9337051" y="4820435"/>
            <a:ext cx="206269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https://www.altexsoft.com/blog/traffic-prediction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5EB57F51-86D1-28F6-3FD3-46CA7F6C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989" y="984542"/>
            <a:ext cx="6814195" cy="38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383630B4-B558-9984-AA3C-65F24767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13" y="4242286"/>
            <a:ext cx="3570096" cy="26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33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A1B87A53-0767-6A71-A3CC-B8A1191C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6AAFF27C-0124-CDE4-8B08-0E4DBDD13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Conclusions &amp; Future Perspectives</a:t>
            </a:r>
            <a:r>
              <a:rPr lang="pl-PL" sz="3600" dirty="0"/>
              <a:t> - </a:t>
            </a:r>
            <a:r>
              <a:rPr lang="pl-PL" sz="3600" dirty="0" err="1"/>
              <a:t>Future</a:t>
            </a:r>
            <a:r>
              <a:rPr lang="pl-PL" sz="3600" dirty="0"/>
              <a:t> Outlook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A0A43C58-2AD5-11CF-5658-6FF9BB6E4F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3" y="1192430"/>
            <a:ext cx="5024175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Integration with Cooperative Intelligent Transport Systems (C-ITS):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Real-time exchange of vehicle-to-vehicle (V2V) and vehicle-to-infrastructure (V2I) data.</a:t>
            </a:r>
            <a:r>
              <a:rPr lang="pl-PL" sz="1900" dirty="0"/>
              <a:t> </a:t>
            </a: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Improved coordination across multiple agencies and jurisdictions.</a:t>
            </a:r>
            <a:endParaRPr lang="pl-PL" sz="19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Autonomous Vehicles as Mobile Sensors: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Large-scale data streams from connected autonomous vehicles (CAVs).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Potential for high-resolution, low-latency traffic monitoring.</a:t>
            </a:r>
            <a:endParaRPr lang="pl-PL" sz="1900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Edge &amp; Cloud Computing: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Decentralized, scalable processing of massive data flows.</a:t>
            </a:r>
            <a:endParaRPr lang="pl-PL" sz="1900" dirty="0"/>
          </a:p>
          <a:p>
            <a:pPr marL="685800" lvl="1" indent="-228600">
              <a:lnSpc>
                <a:spcPct val="100000"/>
              </a:lnSpc>
              <a:buSzPts val="1900"/>
            </a:pPr>
            <a:r>
              <a:rPr lang="en-US" sz="1900" dirty="0"/>
              <a:t>Supports immediate adaptive responses at the network level.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38CF21-4ED9-E4F7-C42D-55787DDCB0FF}"/>
              </a:ext>
            </a:extLst>
          </p:cNvPr>
          <p:cNvSpPr txBox="1"/>
          <p:nvPr/>
        </p:nvSpPr>
        <p:spPr>
          <a:xfrm>
            <a:off x="9829420" y="4696405"/>
            <a:ext cx="206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/>
              <a:t>https://www.gsaglobal.org/forums/edge-ai-computing-advancements-driving-autonomous-vehicle-potential</a:t>
            </a:r>
            <a:endParaRPr lang="pl-PL" sz="1050" dirty="0"/>
          </a:p>
        </p:txBody>
      </p:sp>
      <p:pic>
        <p:nvPicPr>
          <p:cNvPr id="30722" name="Picture 2" descr="Connected vehicles | Transport and motoring | Queensland Government">
            <a:extLst>
              <a:ext uri="{FF2B5EF4-FFF2-40B4-BE49-F238E27FC236}">
                <a16:creationId xmlns:a16="http://schemas.microsoft.com/office/drawing/2014/main" id="{EC110866-768E-5F7F-3489-9191EEE3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40" y="939425"/>
            <a:ext cx="4296508" cy="42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Edge AI Computing Advancements Driving Autonomous Vehicle Potential ...">
            <a:extLst>
              <a:ext uri="{FF2B5EF4-FFF2-40B4-BE49-F238E27FC236}">
                <a16:creationId xmlns:a16="http://schemas.microsoft.com/office/drawing/2014/main" id="{A9FE5AC7-13E1-1D62-D65A-1BA111C0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03" y="1192430"/>
            <a:ext cx="2836705" cy="306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D09B558-2CBE-E162-981B-2AC3BF647F27}"/>
              </a:ext>
            </a:extLst>
          </p:cNvPr>
          <p:cNvSpPr txBox="1"/>
          <p:nvPr/>
        </p:nvSpPr>
        <p:spPr>
          <a:xfrm>
            <a:off x="4909040" y="5173459"/>
            <a:ext cx="60943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https://www.qld.gov.au/transport/projects/cavi/connected-vehicles</a:t>
            </a:r>
          </a:p>
        </p:txBody>
      </p:sp>
    </p:spTree>
    <p:extLst>
      <p:ext uri="{BB962C8B-B14F-4D97-AF65-F5344CB8AC3E}">
        <p14:creationId xmlns:p14="http://schemas.microsoft.com/office/powerpoint/2010/main" val="1885731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D14CBA0C-FCAC-8BB7-07FB-A45AFE3E9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41C5EE6B-62BB-DAE2-F406-A4D99E4F20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600"/>
            </a:pPr>
            <a:r>
              <a:rPr lang="en-US" sz="3600" dirty="0"/>
              <a:t>Conclusions &amp; Future Perspectives</a:t>
            </a:r>
            <a:r>
              <a:rPr lang="pl-PL" sz="3600" dirty="0"/>
              <a:t> - Open </a:t>
            </a:r>
            <a:r>
              <a:rPr lang="pl-PL" sz="3600" dirty="0" err="1"/>
              <a:t>Questions</a:t>
            </a:r>
            <a:r>
              <a:rPr lang="pl-PL" sz="3600" dirty="0"/>
              <a:t> for </a:t>
            </a:r>
            <a:r>
              <a:rPr lang="pl-PL" sz="3600" dirty="0" err="1"/>
              <a:t>Discussion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41C9AD16-5F65-F966-B2EB-276D921E1D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3" y="1192430"/>
            <a:ext cx="11435023" cy="583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How can privacy-preserving techniques (e.g., differential privacy, federated learning) be effectively integrated into large-scale traffic forecasting?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What governance and data-sharing models are needed for international C-ITS interoperability?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How can we balance the explainability of ML models with the need for predictive accuracy in safety-critical traffic management?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What role should public–private partnerships (e.g., with mobility service providers like Uber or Waze) play in shaping future data-driven mobility systems?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8545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8C35BC0F-9B42-CA5B-CF85-9A373E91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76ED20FD-39D1-0DA1-BB5C-45E27E43E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Big Data in Transportation</a:t>
            </a:r>
            <a:r>
              <a:rPr lang="pl-PL" sz="3600" noProof="0" dirty="0"/>
              <a:t> - </a:t>
            </a:r>
            <a:r>
              <a:rPr lang="pl-PL" sz="3600" noProof="0" dirty="0" err="1"/>
              <a:t>Key</a:t>
            </a:r>
            <a:r>
              <a:rPr lang="pl-PL" sz="3600" noProof="0" dirty="0"/>
              <a:t> </a:t>
            </a:r>
            <a:r>
              <a:rPr lang="pl-PL" sz="3600" noProof="0" dirty="0" err="1"/>
              <a:t>Characteristics</a:t>
            </a:r>
            <a:r>
              <a:rPr lang="pl-PL" sz="3600" noProof="0" dirty="0"/>
              <a:t> (3Vs)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839FCFC1-B1AB-FDAA-9E0D-22958B3579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2" y="1130640"/>
            <a:ext cx="3748035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Volume – enormous scale of data (terabytes to petabytes) collected continuously in real-time from millions of devices.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Velocity – high frequency and speed of data generation (sub-second sensor readings, streaming GPS).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Variety – diverse data formats: structured (traffic counts), semi-structured (GPS traces), unstructured (social media text, images).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Some authors add Veracity – uncertainty/noise in data – and Value – usefulness of extracting actionable insights.</a:t>
            </a:r>
            <a:endParaRPr lang="en-US" sz="1900" dirty="0"/>
          </a:p>
        </p:txBody>
      </p:sp>
      <p:pic>
        <p:nvPicPr>
          <p:cNvPr id="2050" name="Picture 2" descr="What is Big Data? A Complete Guide">
            <a:extLst>
              <a:ext uri="{FF2B5EF4-FFF2-40B4-BE49-F238E27FC236}">
                <a16:creationId xmlns:a16="http://schemas.microsoft.com/office/drawing/2014/main" id="{F5B446E9-2035-1582-A055-21591E28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68" y="1069084"/>
            <a:ext cx="5428996" cy="52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7D6FB96-029D-39D5-E486-59E04E53AF7E}"/>
              </a:ext>
            </a:extLst>
          </p:cNvPr>
          <p:cNvSpPr txBox="1"/>
          <p:nvPr/>
        </p:nvSpPr>
        <p:spPr>
          <a:xfrm>
            <a:off x="4745335" y="6337730"/>
            <a:ext cx="39866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https://www.g2.com/articles/big-data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095ACEF-B357-0D2B-7E93-FDF80015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20" y="1130640"/>
            <a:ext cx="3241295" cy="323034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A408CEB-D3D4-4FA2-A869-72DAF6FDC169}"/>
              </a:ext>
            </a:extLst>
          </p:cNvPr>
          <p:cNvSpPr txBox="1"/>
          <p:nvPr/>
        </p:nvSpPr>
        <p:spPr>
          <a:xfrm>
            <a:off x="9231434" y="4624104"/>
            <a:ext cx="29115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https://www.scaler.com/topics/5-vs-of-big-data</a:t>
            </a:r>
          </a:p>
        </p:txBody>
      </p:sp>
    </p:spTree>
    <p:extLst>
      <p:ext uri="{BB962C8B-B14F-4D97-AF65-F5344CB8AC3E}">
        <p14:creationId xmlns:p14="http://schemas.microsoft.com/office/powerpoint/2010/main" val="298948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A34D1F07-4FC4-540F-1F95-B6CC6B09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automate data preprocessing in Python - EmiTechLogic">
            <a:extLst>
              <a:ext uri="{FF2B5EF4-FFF2-40B4-BE49-F238E27FC236}">
                <a16:creationId xmlns:a16="http://schemas.microsoft.com/office/drawing/2014/main" id="{17EB3B60-284C-8E11-27B5-8C11D81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68" y="842067"/>
            <a:ext cx="442912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C4305702-FB4C-B8CB-83D1-CD983FA876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Big Data in Transportation</a:t>
            </a:r>
            <a:r>
              <a:rPr lang="pl-PL" sz="3600" noProof="0" dirty="0"/>
              <a:t> - </a:t>
            </a:r>
            <a:r>
              <a:rPr lang="pl-PL" sz="3600" noProof="0" dirty="0" err="1"/>
              <a:t>Importance</a:t>
            </a:r>
            <a:r>
              <a:rPr lang="pl-PL" sz="3600" noProof="0" dirty="0"/>
              <a:t> of Data </a:t>
            </a:r>
            <a:r>
              <a:rPr lang="pl-PL" sz="3600" noProof="0" dirty="0" err="1"/>
              <a:t>Quality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1AB493D1-6FBD-5C35-1C18-39553C66B1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532" y="1130640"/>
            <a:ext cx="6059155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Missing values: detector failures, network communication gaps.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Bias in data: unequal distribution (e.g., smartphone data more common in urban than rural areas).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Noise &amp; anomalies: errors due to weather, sensor miscalibration, or malicious reporting.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Data cleaning &amp; preprocessing are critical for reliable predictive modelling.</a:t>
            </a:r>
            <a:endParaRPr lang="en-US" sz="1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5A56C4F-4289-0F57-30DA-F7A07B7B503F}"/>
              </a:ext>
            </a:extLst>
          </p:cNvPr>
          <p:cNvSpPr txBox="1"/>
          <p:nvPr/>
        </p:nvSpPr>
        <p:spPr>
          <a:xfrm>
            <a:off x="7488535" y="6420894"/>
            <a:ext cx="3986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https://emitechlogic.com/how-to-automate-data-preprocessing-in-python</a:t>
            </a:r>
          </a:p>
        </p:txBody>
      </p:sp>
    </p:spTree>
    <p:extLst>
      <p:ext uri="{BB962C8B-B14F-4D97-AF65-F5344CB8AC3E}">
        <p14:creationId xmlns:p14="http://schemas.microsoft.com/office/powerpoint/2010/main" val="25699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1BDD39E7-F42B-2B77-7EE9-10B11337B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CC0D7853-5CEC-FD67-38FD-9CA38316F2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Data Collection Methods</a:t>
            </a:r>
            <a:r>
              <a:rPr lang="pl-PL" sz="3600" noProof="0" dirty="0"/>
              <a:t> - </a:t>
            </a:r>
            <a:r>
              <a:rPr lang="pl-PL" sz="3600" noProof="0" dirty="0" err="1"/>
              <a:t>Inductive</a:t>
            </a:r>
            <a:r>
              <a:rPr lang="pl-PL" sz="3600" noProof="0" dirty="0"/>
              <a:t> </a:t>
            </a:r>
            <a:r>
              <a:rPr lang="pl-PL" sz="3600" noProof="0" dirty="0" err="1"/>
              <a:t>Loop</a:t>
            </a:r>
            <a:r>
              <a:rPr lang="pl-PL" sz="3600" noProof="0" dirty="0"/>
              <a:t> </a:t>
            </a:r>
            <a:r>
              <a:rPr lang="pl-PL" sz="3600" noProof="0" dirty="0" err="1"/>
              <a:t>Detectors</a:t>
            </a:r>
            <a:r>
              <a:rPr lang="pl-PL" sz="3600" noProof="0" dirty="0"/>
              <a:t> (</a:t>
            </a:r>
            <a:r>
              <a:rPr lang="pl-PL" sz="3600" noProof="0" dirty="0" err="1"/>
              <a:t>ILDs</a:t>
            </a:r>
            <a:r>
              <a:rPr lang="pl-PL" sz="3600" noProof="0" dirty="0"/>
              <a:t>)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750988BB-FF35-B6C4-8484-442B06173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4286458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Embedded beneath the road surface; measure vehicle presence, count, and occupancy.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Provide high temporal resolution data but limited spatial coverage.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Advantages: mature technology, widely deployed in highways and urban arterials.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Limitations: costly installation/maintenance, not suitable for flexible/mobile applications.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F33477B-2023-7BBB-D491-BF81AD10CCE1}"/>
              </a:ext>
            </a:extLst>
          </p:cNvPr>
          <p:cNvSpPr txBox="1"/>
          <p:nvPr/>
        </p:nvSpPr>
        <p:spPr>
          <a:xfrm>
            <a:off x="7337780" y="5504901"/>
            <a:ext cx="31024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https://www.dreamstime.com/countdown-timer-pedestrian-crossing-traffic-light-countdown-timer-pedestrian-crossing-traffic-light-image24</a:t>
            </a:r>
            <a:endParaRPr lang="en-US" noProof="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DEFE7E-409B-CBC2-AA81-67973E4A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36" y="676213"/>
            <a:ext cx="5776461" cy="56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DE81F9A6-37FB-3A35-3BCA-FB68F0DAC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AB47AC49-AB1F-3346-7502-87BFDDCD82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Data Collection Methods</a:t>
            </a:r>
            <a:r>
              <a:rPr lang="pl-PL" sz="3600" noProof="0" dirty="0"/>
              <a:t> - Video </a:t>
            </a:r>
            <a:r>
              <a:rPr lang="pl-PL" sz="3600" noProof="0" dirty="0" err="1"/>
              <a:t>Cameras</a:t>
            </a:r>
            <a:r>
              <a:rPr lang="pl-PL" sz="3600" noProof="0" dirty="0"/>
              <a:t> &amp; Image </a:t>
            </a:r>
            <a:r>
              <a:rPr lang="pl-PL" sz="3600" noProof="0" dirty="0" err="1"/>
              <a:t>Recognition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4F688CAC-D214-3810-154A-FABDD93ED6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4286458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Capture continuous streams of traffic images and video.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Computer vision (CV) algorithms and AI/ML detect vehicles, classify types, estimate speeds.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 traffic counts, queue length estimation, incident detection, lane discipline monitoring.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Challenges: sensitive to weather (fog, rain, snow) and lighting conditions.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2807E03-87D6-C63F-D484-A4A30E22E887}"/>
              </a:ext>
            </a:extLst>
          </p:cNvPr>
          <p:cNvSpPr txBox="1"/>
          <p:nvPr/>
        </p:nvSpPr>
        <p:spPr>
          <a:xfrm>
            <a:off x="7337780" y="5504901"/>
            <a:ext cx="31024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Bounding-box and annotation” infographic, featured on </a:t>
            </a:r>
            <a:r>
              <a:rPr lang="en-US" sz="1100" dirty="0" err="1"/>
              <a:t>Infizoom</a:t>
            </a:r>
            <a:endParaRPr lang="en-US" noProof="0" dirty="0"/>
          </a:p>
        </p:txBody>
      </p:sp>
      <p:pic>
        <p:nvPicPr>
          <p:cNvPr id="5122" name="Picture 2" descr="BOUNDING BOX AND ANNOTATION - infizoom">
            <a:extLst>
              <a:ext uri="{FF2B5EF4-FFF2-40B4-BE49-F238E27FC236}">
                <a16:creationId xmlns:a16="http://schemas.microsoft.com/office/drawing/2014/main" id="{ED805CAC-D0E3-D301-3248-ECA9A4F6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803" y="1130639"/>
            <a:ext cx="5696153" cy="4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45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5569CCD6-B7C0-D097-A829-EB16D4DAB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JGI | Free Full-Text | Method Based on Floating Car Data and Gradient ...">
            <a:extLst>
              <a:ext uri="{FF2B5EF4-FFF2-40B4-BE49-F238E27FC236}">
                <a16:creationId xmlns:a16="http://schemas.microsoft.com/office/drawing/2014/main" id="{A64304DB-8C70-33D1-88F8-5761F6C7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35" y="1151020"/>
            <a:ext cx="6894737" cy="489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2DFEAF58-A83C-44B5-7055-01ED0106FE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Data Collection Methods</a:t>
            </a:r>
            <a:r>
              <a:rPr lang="pl-PL" sz="3600" noProof="0" dirty="0"/>
              <a:t> - </a:t>
            </a:r>
            <a:r>
              <a:rPr lang="en-US" sz="3600" noProof="0" dirty="0"/>
              <a:t>Floating Car Data (FCD – GPS / Smartphones)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D9D4F732-6EF5-4969-BF6F-E520307D2A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4286458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Data from GPS-equipped vehicles and smartphones provide real-time trajectories.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Applications: average speed estimation, travel time reliability, route choice </a:t>
            </a:r>
            <a:r>
              <a:rPr lang="en-US" sz="2100" noProof="0" dirty="0" err="1">
                <a:solidFill>
                  <a:srgbClr val="002060"/>
                </a:solidFill>
              </a:rPr>
              <a:t>behaviour</a:t>
            </a:r>
            <a:r>
              <a:rPr lang="en-US" sz="2100" noProof="0" dirty="0">
                <a:solidFill>
                  <a:srgbClr val="002060"/>
                </a:solidFill>
              </a:rPr>
              <a:t>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Advantages: wide coverage, low infrastructure cost, real-time updates.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Issues: sampling bias (not all vehicles equipped), privacy concerns, dependence on telecom networks.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AE0A3CC-A84A-8D10-3A8B-AA4B368DC61D}"/>
              </a:ext>
            </a:extLst>
          </p:cNvPr>
          <p:cNvSpPr txBox="1"/>
          <p:nvPr/>
        </p:nvSpPr>
        <p:spPr>
          <a:xfrm>
            <a:off x="7247345" y="6205450"/>
            <a:ext cx="4539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Li, X.; Wu, Y.; Tan, Y.; Cheng, P.; Wu, J.; Wang, Y. Method Based on Floating Car Data and Gradient-Boosted Decision Tree Classification for the Detection of Auxiliary Through Lanes at Intersections. ISPRS Int. J. Geo-Inf. 2018, 7, 317. https://doi.org/10.3390/ijgi7080317</a:t>
            </a:r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45371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CE396879-35BD-9C41-FAD3-E1A13FD0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BAB41905-8F03-721C-33D7-1407324097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4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noProof="0" dirty="0"/>
              <a:t>Traffic Data Collection Methods</a:t>
            </a:r>
            <a:r>
              <a:rPr lang="pl-PL" sz="3600" noProof="0" dirty="0"/>
              <a:t> - </a:t>
            </a:r>
            <a:r>
              <a:rPr lang="en-US" sz="3600" noProof="0" dirty="0"/>
              <a:t>Crowdsourced &amp; Social Media Data</a:t>
            </a:r>
            <a:endParaRPr lang="en-US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6DAB8B0C-57E1-7491-4BF3-3B0BC2BC99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130640"/>
            <a:ext cx="4286458" cy="529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Platforms like Waze, Google Maps, TomTom collect user-reported incidents, congestion, road hazards.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Social media (Twitter, Facebook) adds real-time information on disruptions (accidents, weather, strikes).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Benefits: high responsiveness, wide participation, complements sensor data.</a:t>
            </a:r>
            <a:endParaRPr lang="pl-PL" sz="2100" noProof="0" dirty="0">
              <a:solidFill>
                <a:srgbClr val="002060"/>
              </a:solidFill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Char char="•"/>
            </a:pPr>
            <a:r>
              <a:rPr lang="en-US" sz="2100" noProof="0" dirty="0">
                <a:solidFill>
                  <a:srgbClr val="002060"/>
                </a:solidFill>
              </a:rPr>
              <a:t>Risks: data veracity (false reports, malicious inputs), uneven coverage across demographics and regions.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89CFF47-C6AE-E547-6011-3A649A847F4A}"/>
              </a:ext>
            </a:extLst>
          </p:cNvPr>
          <p:cNvSpPr txBox="1"/>
          <p:nvPr/>
        </p:nvSpPr>
        <p:spPr>
          <a:xfrm>
            <a:off x="6814428" y="5812456"/>
            <a:ext cx="4539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https://fnews.ai/google-maps-and-waze-updated-with-enhanced-incident-reporting-and-destination-guidance</a:t>
            </a:r>
            <a:endParaRPr lang="en-US" sz="1050" noProof="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B2E4102-FBA5-E797-6995-52D0E4385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62" y="676212"/>
            <a:ext cx="6721732" cy="50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945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3587</Words>
  <Application>Microsoft Office PowerPoint</Application>
  <PresentationFormat>Panoramiczny</PresentationFormat>
  <Paragraphs>241</Paragraphs>
  <Slides>33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9" baseType="lpstr">
      <vt:lpstr>Arial</vt:lpstr>
      <vt:lpstr>Calibri</vt:lpstr>
      <vt:lpstr>Helvetica Neue</vt:lpstr>
      <vt:lpstr>Lora</vt:lpstr>
      <vt:lpstr>Lucida Grande</vt:lpstr>
      <vt:lpstr>Motyw pakietu Office</vt:lpstr>
      <vt:lpstr>Smart Transportation Systems and Analytics:  Data-Driven Traffic Prediction and Pattern Analysis</vt:lpstr>
      <vt:lpstr>Data-Driven Traffic Prediction and Pattern Analysis</vt:lpstr>
      <vt:lpstr>Big Data in Transportation - Definition &amp; Sources</vt:lpstr>
      <vt:lpstr>Big Data in Transportation - Key Characteristics (3Vs)</vt:lpstr>
      <vt:lpstr>Big Data in Transportation - Importance of Data Quality</vt:lpstr>
      <vt:lpstr>Traffic Data Collection Methods - Inductive Loop Detectors (ILDs)</vt:lpstr>
      <vt:lpstr>Traffic Data Collection Methods - Video Cameras &amp; Image Recognition</vt:lpstr>
      <vt:lpstr>Traffic Data Collection Methods - Floating Car Data (FCD – GPS / Smartphones)</vt:lpstr>
      <vt:lpstr>Traffic Data Collection Methods - Crowdsourced &amp; Social Media Data</vt:lpstr>
      <vt:lpstr>Challenges in Data Processing - Heterogeneity of Data Sources</vt:lpstr>
      <vt:lpstr>Challenges in Data Processing - Missing Data, Noise, and Anomalies</vt:lpstr>
      <vt:lpstr>Challenges in Data Processing - Privacy and Data Security Issues</vt:lpstr>
      <vt:lpstr>Challenges in Data Processing - Need for Standardisation</vt:lpstr>
      <vt:lpstr>Machine Learning Basics for Traffic Forecasting - Linear and Non-linear Regression </vt:lpstr>
      <vt:lpstr>Machine Learning Basics for Traffic Forecasting - Linear and Non-linear Regression </vt:lpstr>
      <vt:lpstr>Machine Learning Basics for Traffic Forecasting - Probabilistic Models</vt:lpstr>
      <vt:lpstr>Machine Learning Basics for Traffic Forecasting - Classical Algorithms vs. Deep Learning Approaches</vt:lpstr>
      <vt:lpstr>Neural Networks and Deep Learning - Recurrent Neural Networks (RNN) and Long Short-Term Memory (LSTM) for Time-Series Forecasting</vt:lpstr>
      <vt:lpstr>Neural Networks and Deep Learning - Graph Neural Networks (GNN) for Road Networks</vt:lpstr>
      <vt:lpstr>Neural Networks and Deep Learning - Convolutional Neural Networks (CNN) for Video/Image-Based Traffic Analysis</vt:lpstr>
      <vt:lpstr>Traffic Pattern Analysis - Identification of Daily and Weekly Peaks</vt:lpstr>
      <vt:lpstr>Traffic Pattern Analysis - Anomaly Detection (Accidents, Weather Events, Special Events)</vt:lpstr>
      <vt:lpstr>Traffic Pattern Analysis - Heatmaps of Traffic Density and Flow</vt:lpstr>
      <vt:lpstr>Real-Time Prediction in Large Cities</vt:lpstr>
      <vt:lpstr>Real-Time Prediction in Large Cities - Integration of GPS and Camera Data</vt:lpstr>
      <vt:lpstr>Real-Time Prediction in Large Cities - Improved Traffic Signal Management</vt:lpstr>
      <vt:lpstr>Congestion Hotspot Analysis</vt:lpstr>
      <vt:lpstr>Congestion Hotspot Analysis - Detection of Congestion Points and Bottlenecks</vt:lpstr>
      <vt:lpstr>Congestion Hotspot Analysis - Impact of Special Events and Weather Conditions</vt:lpstr>
      <vt:lpstr>Congestion Hotspot Analysis - Practical Implementations</vt:lpstr>
      <vt:lpstr>Conclusions &amp; Future Perspectives - Key Takeaways</vt:lpstr>
      <vt:lpstr>Conclusions &amp; Future Perspectives - Future Outlook</vt:lpstr>
      <vt:lpstr>Conclusions &amp; Future Perspectives - Open Questions for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Kaszubowski</dc:creator>
  <cp:lastModifiedBy>Jacek Oskarbski</cp:lastModifiedBy>
  <cp:revision>25</cp:revision>
  <dcterms:created xsi:type="dcterms:W3CDTF">2024-01-22T07:04:38Z</dcterms:created>
  <dcterms:modified xsi:type="dcterms:W3CDTF">2025-09-07T13:59:30Z</dcterms:modified>
</cp:coreProperties>
</file>