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1"/>
  </p:notesMasterIdLst>
  <p:handoutMasterIdLst>
    <p:handoutMasterId r:id="rId52"/>
  </p:handoutMasterIdLst>
  <p:sldIdLst>
    <p:sldId id="306" r:id="rId6"/>
    <p:sldId id="307" r:id="rId7"/>
    <p:sldId id="318" r:id="rId8"/>
    <p:sldId id="354" r:id="rId9"/>
    <p:sldId id="389" r:id="rId10"/>
    <p:sldId id="357" r:id="rId11"/>
    <p:sldId id="358" r:id="rId12"/>
    <p:sldId id="359" r:id="rId13"/>
    <p:sldId id="390" r:id="rId14"/>
    <p:sldId id="360" r:id="rId15"/>
    <p:sldId id="391" r:id="rId16"/>
    <p:sldId id="361" r:id="rId17"/>
    <p:sldId id="392" r:id="rId18"/>
    <p:sldId id="362" r:id="rId19"/>
    <p:sldId id="363" r:id="rId20"/>
    <p:sldId id="364" r:id="rId21"/>
    <p:sldId id="365" r:id="rId22"/>
    <p:sldId id="366" r:id="rId23"/>
    <p:sldId id="367" r:id="rId24"/>
    <p:sldId id="393" r:id="rId25"/>
    <p:sldId id="368" r:id="rId26"/>
    <p:sldId id="394" r:id="rId27"/>
    <p:sldId id="369" r:id="rId28"/>
    <p:sldId id="398" r:id="rId29"/>
    <p:sldId id="399" r:id="rId30"/>
    <p:sldId id="400" r:id="rId31"/>
    <p:sldId id="402" r:id="rId32"/>
    <p:sldId id="403" r:id="rId33"/>
    <p:sldId id="395" r:id="rId34"/>
    <p:sldId id="372" r:id="rId35"/>
    <p:sldId id="373" r:id="rId36"/>
    <p:sldId id="374" r:id="rId37"/>
    <p:sldId id="375" r:id="rId38"/>
    <p:sldId id="376" r:id="rId39"/>
    <p:sldId id="377" r:id="rId40"/>
    <p:sldId id="396" r:id="rId41"/>
    <p:sldId id="378" r:id="rId42"/>
    <p:sldId id="379" r:id="rId43"/>
    <p:sldId id="380" r:id="rId44"/>
    <p:sldId id="381" r:id="rId45"/>
    <p:sldId id="383" r:id="rId46"/>
    <p:sldId id="397" r:id="rId47"/>
    <p:sldId id="384" r:id="rId48"/>
    <p:sldId id="404" r:id="rId49"/>
    <p:sldId id="309" r:id="rId5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699527-7EDF-432E-880A-38C26D4C285D}" v="2" dt="2026-05-04T16:13:57.37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6552" y="21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13:57.375" v="1"/>
      <pc:docMkLst>
        <pc:docMk/>
      </pc:docMkLst>
      <pc:sldMasterChg chg="modSldLayout">
        <pc:chgData name="Wojciech Kustra" userId="afebd3d0-216b-4c4f-8992-1bf1fda6d5e8" providerId="ADAL" clId="{1D307E72-7901-4E61-A01B-3C4232ABCF63}" dt="2026-05-04T16:13:57.375" v="1"/>
        <pc:sldMasterMkLst>
          <pc:docMk/>
          <pc:sldMasterMk cId="3340033158" sldId="2147483689"/>
        </pc:sldMasterMkLst>
        <pc:sldLayoutChg chg="addSp delSp modSp">
          <pc:chgData name="Wojciech Kustra" userId="afebd3d0-216b-4c4f-8992-1bf1fda6d5e8" providerId="ADAL" clId="{1D307E72-7901-4E61-A01B-3C4232ABCF63}" dt="2026-05-04T16:13:57.375" v="1"/>
          <pc:sldLayoutMkLst>
            <pc:docMk/>
            <pc:sldMasterMk cId="3340033158" sldId="2147483689"/>
            <pc:sldLayoutMk cId="643281562" sldId="2147483698"/>
          </pc:sldLayoutMkLst>
          <pc:spChg chg="mod">
            <ac:chgData name="Wojciech Kustra" userId="afebd3d0-216b-4c4f-8992-1bf1fda6d5e8" providerId="ADAL" clId="{1D307E72-7901-4E61-A01B-3C4232ABCF63}" dt="2026-05-04T16:13:57.375" v="1"/>
            <ac:spMkLst>
              <pc:docMk/>
              <pc:sldMasterMk cId="3340033158" sldId="2147483689"/>
              <pc:sldLayoutMk cId="643281562" sldId="2147483698"/>
              <ac:spMk id="5" creationId="{D7A75D62-6B21-8E2D-95D4-352EBAE7EC0D}"/>
            </ac:spMkLst>
          </pc:spChg>
          <pc:grpChg chg="add mod">
            <ac:chgData name="Wojciech Kustra" userId="afebd3d0-216b-4c4f-8992-1bf1fda6d5e8" providerId="ADAL" clId="{1D307E72-7901-4E61-A01B-3C4232ABCF63}" dt="2026-05-04T16:13:57.375" v="1"/>
            <ac:grpSpMkLst>
              <pc:docMk/>
              <pc:sldMasterMk cId="3340033158" sldId="2147483689"/>
              <pc:sldLayoutMk cId="643281562" sldId="2147483698"/>
              <ac:grpSpMk id="3" creationId="{CCC1FFF9-D625-C0BE-0E4C-922026169216}"/>
            </ac:grpSpMkLst>
          </pc:grpChg>
          <pc:picChg chg="mod">
            <ac:chgData name="Wojciech Kustra" userId="afebd3d0-216b-4c4f-8992-1bf1fda6d5e8" providerId="ADAL" clId="{1D307E72-7901-4E61-A01B-3C4232ABCF63}" dt="2026-05-04T16:13:57.375" v="1"/>
            <ac:picMkLst>
              <pc:docMk/>
              <pc:sldMasterMk cId="3340033158" sldId="2147483689"/>
              <pc:sldLayoutMk cId="643281562" sldId="2147483698"/>
              <ac:picMk id="4" creationId="{D3E594FA-4AFF-F2A8-AAF6-56907004F740}"/>
            </ac:picMkLst>
          </pc:picChg>
          <pc:picChg chg="del">
            <ac:chgData name="Wojciech Kustra" userId="afebd3d0-216b-4c4f-8992-1bf1fda6d5e8" providerId="ADAL" clId="{1D307E72-7901-4E61-A01B-3C4232ABCF63}" dt="2026-05-04T16:13:56.730" v="0" actId="478"/>
            <ac:picMkLst>
              <pc:docMk/>
              <pc:sldMasterMk cId="3340033158" sldId="2147483689"/>
              <pc:sldLayoutMk cId="643281562" sldId="2147483698"/>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45175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FEBD0-92CC-5CA7-AA5C-28AFF1075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797FB0-3023-68B9-C25F-F00FB92D78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A95C3E-6150-8CF1-9673-63E4BD17CAE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715542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7" name="Date Placeholder 6">
            <a:extLst>
              <a:ext uri="{FF2B5EF4-FFF2-40B4-BE49-F238E27FC236}">
                <a16:creationId xmlns:a16="http://schemas.microsoft.com/office/drawing/2014/main" id="{0E8215A0-1EF5-1F51-5F1F-B2D4C4EF5E34}"/>
              </a:ext>
            </a:extLst>
          </p:cNvPr>
          <p:cNvSpPr>
            <a:spLocks noGrp="1"/>
          </p:cNvSpPr>
          <p:nvPr>
            <p:ph type="dt" sz="half" idx="10"/>
          </p:nvPr>
        </p:nvSpPr>
        <p:spPr/>
        <p:txBody>
          <a:bodyPr/>
          <a:lstStyle/>
          <a:p>
            <a:fld id="{4718196F-D6A8-4337-B5FB-BC14D5412539}" type="datetime1">
              <a:rPr lang="en-US" smtClean="0"/>
              <a:t>5/4/2026</a:t>
            </a:fld>
            <a:endParaRPr lang="en-US"/>
          </a:p>
        </p:txBody>
      </p:sp>
      <p:sp>
        <p:nvSpPr>
          <p:cNvPr id="8" name="Footer Placeholder 7">
            <a:extLst>
              <a:ext uri="{FF2B5EF4-FFF2-40B4-BE49-F238E27FC236}">
                <a16:creationId xmlns:a16="http://schemas.microsoft.com/office/drawing/2014/main" id="{50FB9E4F-4A5C-0CDD-BC3F-DB6494265932}"/>
              </a:ext>
            </a:extLst>
          </p:cNvPr>
          <p:cNvSpPr>
            <a:spLocks noGrp="1"/>
          </p:cNvSpPr>
          <p:nvPr>
            <p:ph type="ftr" sz="quarter" idx="11"/>
          </p:nvPr>
        </p:nvSpPr>
        <p:spPr/>
        <p:txBody>
          <a:bodyPr/>
          <a:lstStyle/>
          <a:p>
            <a:pPr marL="16328">
              <a:lnSpc>
                <a:spcPts val="1408"/>
              </a:lnSpc>
            </a:pPr>
            <a:r>
              <a:rPr lang="en-US"/>
              <a:t>Introduction to Transport Research and Analysis</a:t>
            </a:r>
            <a:endParaRPr lang="fr-FR" spc="-13" dirty="0"/>
          </a:p>
        </p:txBody>
      </p:sp>
      <p:sp>
        <p:nvSpPr>
          <p:cNvPr id="9" name="Slide Number Placeholder 8">
            <a:extLst>
              <a:ext uri="{FF2B5EF4-FFF2-40B4-BE49-F238E27FC236}">
                <a16:creationId xmlns:a16="http://schemas.microsoft.com/office/drawing/2014/main" id="{276A9C72-DE7D-96D0-E1AD-89EE37FADEF2}"/>
              </a:ext>
            </a:extLst>
          </p:cNvPr>
          <p:cNvSpPr>
            <a:spLocks noGrp="1"/>
          </p:cNvSpPr>
          <p:nvPr>
            <p:ph type="sldNum" sz="quarter" idx="12"/>
          </p:nvPr>
        </p:nvSpPr>
        <p:spPr/>
        <p:txBody>
          <a:body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a:xfrm>
            <a:off x="609600" y="6377940"/>
            <a:ext cx="4136057" cy="342900"/>
          </a:xfrm>
        </p:spPr>
        <p:txBody>
          <a:bodyPr lIns="0" tIns="0" rIns="0" bIns="0"/>
          <a:lstStyle>
            <a:lvl1pPr algn="l">
              <a:defRPr>
                <a:solidFill>
                  <a:schemeClr val="tx1">
                    <a:tint val="75000"/>
                  </a:schemeClr>
                </a:solidFill>
              </a:defRPr>
            </a:lvl1pPr>
          </a:lstStyle>
          <a:p>
            <a:fld id="{F6D641C5-7370-4AB3-8087-EEF8920C4D90}"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6" name="Holder 6"/>
          <p:cNvSpPr>
            <a:spLocks noGrp="1"/>
          </p:cNvSpPr>
          <p:nvPr>
            <p:ph type="dt" sz="half" idx="6"/>
          </p:nvPr>
        </p:nvSpPr>
        <p:spPr>
          <a:xfrm>
            <a:off x="609601" y="6377940"/>
            <a:ext cx="4360222" cy="342900"/>
          </a:xfrm>
        </p:spPr>
        <p:txBody>
          <a:bodyPr lIns="0" tIns="0" rIns="0" bIns="0"/>
          <a:lstStyle>
            <a:lvl1pPr algn="l">
              <a:defRPr>
                <a:solidFill>
                  <a:schemeClr val="tx1">
                    <a:tint val="75000"/>
                  </a:schemeClr>
                </a:solidFill>
              </a:defRPr>
            </a:lvl1pPr>
          </a:lstStyle>
          <a:p>
            <a:fld id="{8E4CA7B1-E388-46A4-9670-6FB75CBDD60E}"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4" name="Holder 4"/>
          <p:cNvSpPr>
            <a:spLocks noGrp="1"/>
          </p:cNvSpPr>
          <p:nvPr>
            <p:ph type="dt" sz="half" idx="6"/>
          </p:nvPr>
        </p:nvSpPr>
        <p:spPr>
          <a:xfrm>
            <a:off x="609600" y="6377940"/>
            <a:ext cx="4692731" cy="342900"/>
          </a:xfrm>
        </p:spPr>
        <p:txBody>
          <a:bodyPr lIns="0" tIns="0" rIns="0" bIns="0"/>
          <a:lstStyle>
            <a:lvl1pPr algn="l">
              <a:defRPr>
                <a:solidFill>
                  <a:schemeClr val="tx1">
                    <a:tint val="75000"/>
                  </a:schemeClr>
                </a:solidFill>
              </a:defRPr>
            </a:lvl1pPr>
          </a:lstStyle>
          <a:p>
            <a:fld id="{6C64EA13-EAE9-4F0B-BE96-A76A3FE46D57}"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3" name="Holder 3"/>
          <p:cNvSpPr>
            <a:spLocks noGrp="1"/>
          </p:cNvSpPr>
          <p:nvPr>
            <p:ph type="dt" sz="half" idx="6"/>
          </p:nvPr>
        </p:nvSpPr>
        <p:spPr>
          <a:xfrm>
            <a:off x="609601" y="6377940"/>
            <a:ext cx="4265220" cy="342900"/>
          </a:xfrm>
        </p:spPr>
        <p:txBody>
          <a:bodyPr lIns="0" tIns="0" rIns="0" bIns="0"/>
          <a:lstStyle>
            <a:lvl1pPr algn="l">
              <a:defRPr>
                <a:solidFill>
                  <a:schemeClr val="tx1">
                    <a:tint val="75000"/>
                  </a:schemeClr>
                </a:solidFill>
              </a:defRPr>
            </a:lvl1pPr>
          </a:lstStyle>
          <a:p>
            <a:fld id="{DB6E19BD-9944-45D0-AE8C-B5D59D6C8EEE}" type="datetime1">
              <a:rPr lang="en-US" smtClean="0"/>
              <a:t>5/4/2026</a:t>
            </a:fld>
            <a:endParaRPr lang="en-US" dirty="0"/>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CCC1FFF9-D625-C0BE-0E4C-922026169216}"/>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D3E594FA-4AFF-F2A8-AAF6-56907004F740}"/>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7A75D62-6B21-8E2D-95D4-352EBAE7EC0D}"/>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64328156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7207689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a:xfrm>
            <a:off x="609601" y="6377940"/>
            <a:ext cx="4585854" cy="342900"/>
          </a:xfrm>
          <a:prstGeom prst="rect">
            <a:avLst/>
          </a:prstGeom>
        </p:spPr>
        <p:txBody>
          <a:bodyPr wrap="square" lIns="0" tIns="0" rIns="0" bIns="0">
            <a:spAutoFit/>
          </a:bodyPr>
          <a:lstStyle>
            <a:lvl1pPr algn="l">
              <a:defRPr>
                <a:solidFill>
                  <a:schemeClr val="tx1">
                    <a:tint val="75000"/>
                  </a:schemeClr>
                </a:solidFill>
              </a:defRPr>
            </a:lvl1pPr>
          </a:lstStyle>
          <a:p>
            <a:fld id="{A020C387-3705-4EF1-B48E-8E2137B34938}"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8" r:id="rId6"/>
    <p:sldLayoutId id="2147483699" r:id="rId7"/>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 </a:t>
            </a:r>
            <a:r>
              <a:rPr lang="en-US" dirty="0">
                <a:solidFill>
                  <a:srgbClr val="0070C0"/>
                </a:solidFill>
              </a:rPr>
              <a:t>1</a:t>
            </a:r>
            <a:r>
              <a:rPr lang="pl-PL" dirty="0">
                <a:solidFill>
                  <a:srgbClr val="0070C0"/>
                </a:solidFill>
              </a:rPr>
              <a:t>: </a:t>
            </a:r>
            <a:r>
              <a:rPr lang="en-US" dirty="0">
                <a:solidFill>
                  <a:srgbClr val="0070C0"/>
                </a:solidFill>
              </a:rPr>
              <a:t>Introduction to Transport Research and Analysis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solidFill>
              <a:schemeClr val="bg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Lecture </a:t>
            </a:r>
            <a:r>
              <a:rPr lang="en-US" dirty="0">
                <a:solidFill>
                  <a:srgbClr val="0070C0"/>
                </a:solidFill>
              </a:rPr>
              <a:t>2</a:t>
            </a:r>
            <a:r>
              <a:rPr lang="pl-PL" dirty="0">
                <a:solidFill>
                  <a:srgbClr val="0070C0"/>
                </a:solidFill>
              </a:rPr>
              <a:t>: </a:t>
            </a:r>
            <a:r>
              <a:rPr lang="en-US" dirty="0">
                <a:solidFill>
                  <a:srgbClr val="0070C0"/>
                </a:solidFill>
              </a:rPr>
              <a:t>Transport Research Methods</a:t>
            </a:r>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5245F-1E3C-EDFE-AA85-B67B8FE7E8C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B84E7C-EAEB-E810-86C9-F36D1E8BDB52}"/>
              </a:ext>
            </a:extLst>
          </p:cNvPr>
          <p:cNvSpPr txBox="1">
            <a:spLocks noGrp="1"/>
          </p:cNvSpPr>
          <p:nvPr>
            <p:ph type="title"/>
          </p:nvPr>
        </p:nvSpPr>
        <p:spPr>
          <a:xfrm>
            <a:off x="726281" y="422573"/>
            <a:ext cx="591018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t>
            </a:r>
            <a:r>
              <a:rPr lang="en-US" sz="2400" b="1" dirty="0">
                <a:solidFill>
                  <a:schemeClr val="bg1"/>
                </a:solidFill>
              </a:rPr>
              <a:t>Overview of Transport Research Methods</a:t>
            </a:r>
          </a:p>
        </p:txBody>
      </p:sp>
      <p:sp>
        <p:nvSpPr>
          <p:cNvPr id="3" name="object 3">
            <a:extLst>
              <a:ext uri="{FF2B5EF4-FFF2-40B4-BE49-F238E27FC236}">
                <a16:creationId xmlns:a16="http://schemas.microsoft.com/office/drawing/2014/main" id="{EECED76D-4802-1699-7B14-85511A8CDCFC}"/>
              </a:ext>
            </a:extLst>
          </p:cNvPr>
          <p:cNvSpPr txBox="1"/>
          <p:nvPr/>
        </p:nvSpPr>
        <p:spPr>
          <a:xfrm>
            <a:off x="733424" y="1486993"/>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Two major categories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11" name="object 3">
            <a:extLst>
              <a:ext uri="{FF2B5EF4-FFF2-40B4-BE49-F238E27FC236}">
                <a16:creationId xmlns:a16="http://schemas.microsoft.com/office/drawing/2014/main" id="{351B004C-A24B-0C05-363E-B23671A34EBE}"/>
              </a:ext>
            </a:extLst>
          </p:cNvPr>
          <p:cNvSpPr txBox="1"/>
          <p:nvPr/>
        </p:nvSpPr>
        <p:spPr>
          <a:xfrm>
            <a:off x="726281" y="4580625"/>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Why research methods matter</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12" name="object 3">
            <a:extLst>
              <a:ext uri="{FF2B5EF4-FFF2-40B4-BE49-F238E27FC236}">
                <a16:creationId xmlns:a16="http://schemas.microsoft.com/office/drawing/2014/main" id="{8BD15AA8-DF95-1753-6EDA-111F0B870B59}"/>
              </a:ext>
            </a:extLst>
          </p:cNvPr>
          <p:cNvSpPr txBox="1"/>
          <p:nvPr/>
        </p:nvSpPr>
        <p:spPr>
          <a:xfrm>
            <a:off x="726281" y="5070352"/>
            <a:ext cx="10725152" cy="1206558"/>
          </a:xfrm>
          <a:prstGeom prst="rect">
            <a:avLst/>
          </a:prstGeom>
        </p:spPr>
        <p:txBody>
          <a:bodyPr vert="horz" wrap="square" lIns="0" tIns="16329" rIns="0" bIns="0" rtlCol="0">
            <a:spAutoFit/>
          </a:bodyPr>
          <a:lstStyle/>
          <a:p>
            <a:pPr marL="800100" lvl="1" indent="-342900">
              <a:lnSpc>
                <a:spcPct val="100000"/>
              </a:lnSpc>
              <a:spcBef>
                <a:spcPts val="600"/>
              </a:spcBef>
              <a:spcAft>
                <a:spcPts val="800"/>
              </a:spcAft>
              <a:buFont typeface="Arial" panose="020B0604020202020204" pitchFamily="34" charset="0"/>
              <a:buChar char="•"/>
              <a:tabLst>
                <a:tab pos="9144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Helps improve transport planning</a:t>
            </a:r>
          </a:p>
          <a:p>
            <a:pPr marL="800100" lvl="1" indent="-342900">
              <a:lnSpc>
                <a:spcPct val="100000"/>
              </a:lnSpc>
              <a:spcBef>
                <a:spcPts val="600"/>
              </a:spcBef>
              <a:spcAft>
                <a:spcPts val="800"/>
              </a:spcAft>
              <a:buFont typeface="Arial" panose="020B0604020202020204" pitchFamily="34" charset="0"/>
              <a:buChar char="•"/>
              <a:tabLst>
                <a:tab pos="9144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Informs infrastructure investments</a:t>
            </a:r>
          </a:p>
          <a:p>
            <a:pPr marL="800100" lvl="1" indent="-342900">
              <a:lnSpc>
                <a:spcPct val="100000"/>
              </a:lnSpc>
              <a:spcBef>
                <a:spcPts val="600"/>
              </a:spcBef>
              <a:spcAft>
                <a:spcPts val="800"/>
              </a:spcAft>
              <a:buFont typeface="Arial" panose="020B0604020202020204" pitchFamily="34" charset="0"/>
              <a:buChar char="•"/>
              <a:tabLst>
                <a:tab pos="9144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Supports policy-making decisions</a:t>
            </a:r>
          </a:p>
        </p:txBody>
      </p:sp>
      <p:pic>
        <p:nvPicPr>
          <p:cNvPr id="10" name="Picture 9" descr="A diagram of a light bulb&#10;&#10;AI-generated content may be incorrect.">
            <a:extLst>
              <a:ext uri="{FF2B5EF4-FFF2-40B4-BE49-F238E27FC236}">
                <a16:creationId xmlns:a16="http://schemas.microsoft.com/office/drawing/2014/main" id="{1D7B5ADC-1451-E417-06CD-464F7FFD21EE}"/>
              </a:ext>
            </a:extLst>
          </p:cNvPr>
          <p:cNvPicPr>
            <a:picLocks noChangeAspect="1"/>
          </p:cNvPicPr>
          <p:nvPr/>
        </p:nvPicPr>
        <p:blipFill>
          <a:blip r:embed="rId2" cstate="print">
            <a:extLst>
              <a:ext uri="{28A0092B-C50C-407E-A947-70E740481C1C}">
                <a14:useLocalDpi xmlns:a14="http://schemas.microsoft.com/office/drawing/2010/main" val="0"/>
              </a:ext>
            </a:extLst>
          </a:blip>
          <a:srcRect l="2633" t="9958" r="3458" b="11119"/>
          <a:stretch/>
        </p:blipFill>
        <p:spPr>
          <a:xfrm>
            <a:off x="2675164" y="1880763"/>
            <a:ext cx="6196520" cy="2640876"/>
          </a:xfrm>
          <a:prstGeom prst="rect">
            <a:avLst/>
          </a:prstGeom>
        </p:spPr>
      </p:pic>
      <p:sp>
        <p:nvSpPr>
          <p:cNvPr id="4" name="Slide Number Placeholder 3">
            <a:extLst>
              <a:ext uri="{FF2B5EF4-FFF2-40B4-BE49-F238E27FC236}">
                <a16:creationId xmlns:a16="http://schemas.microsoft.com/office/drawing/2014/main" id="{F812723A-5B68-51BF-F4E6-E18F20BC60B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10</a:t>
            </a:fld>
            <a:endParaRPr lang="en-AT" spc="-64" dirty="0"/>
          </a:p>
        </p:txBody>
      </p:sp>
      <p:sp>
        <p:nvSpPr>
          <p:cNvPr id="9" name="object 3">
            <a:extLst>
              <a:ext uri="{FF2B5EF4-FFF2-40B4-BE49-F238E27FC236}">
                <a16:creationId xmlns:a16="http://schemas.microsoft.com/office/drawing/2014/main" id="{3DFF2C21-94D7-FCA9-13AD-EA222399869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Overview of Transport Research Methods</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0579B9EE-0348-0E26-03C5-4D96B25A677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5F72A28B-AADB-CBED-D187-501BD07D730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207156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FD1F5-532B-8857-55E8-61932B7F94E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1D33B3F-A0C3-8F54-216E-2F5BAD56C0C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t>Quantitative Research Methods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DCAE93CB-49D4-564D-E66A-02344B24C62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11</a:t>
            </a:fld>
            <a:endParaRPr lang="en-AT" spc="-64" dirty="0"/>
          </a:p>
        </p:txBody>
      </p:sp>
      <p:sp>
        <p:nvSpPr>
          <p:cNvPr id="5" name="object 6">
            <a:extLst>
              <a:ext uri="{FF2B5EF4-FFF2-40B4-BE49-F238E27FC236}">
                <a16:creationId xmlns:a16="http://schemas.microsoft.com/office/drawing/2014/main" id="{E379784F-AA96-4241-95F7-70256179A75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48B8B1FB-E0E4-A940-C4E5-87AADF9DC29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2034378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0DCFF-F3A1-10A9-6DC7-4225D6A26B6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651FD96-1EFA-D0D8-BA3E-F2C2A4038F3A}"/>
              </a:ext>
            </a:extLst>
          </p:cNvPr>
          <p:cNvSpPr txBox="1">
            <a:spLocks noGrp="1"/>
          </p:cNvSpPr>
          <p:nvPr>
            <p:ph type="title"/>
          </p:nvPr>
        </p:nvSpPr>
        <p:spPr>
          <a:xfrm>
            <a:off x="726281" y="422573"/>
            <a:ext cx="453387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Quantitative Research Methods</a:t>
            </a:r>
          </a:p>
        </p:txBody>
      </p:sp>
      <p:pic>
        <p:nvPicPr>
          <p:cNvPr id="10" name="Picture 9" descr="A diagram of a diagram of a transportation system&#10;&#10;AI-generated content may be incorrect.">
            <a:extLst>
              <a:ext uri="{FF2B5EF4-FFF2-40B4-BE49-F238E27FC236}">
                <a16:creationId xmlns:a16="http://schemas.microsoft.com/office/drawing/2014/main" id="{98E9748B-8D49-FC9D-0B8A-56D265F65E8E}"/>
              </a:ext>
            </a:extLst>
          </p:cNvPr>
          <p:cNvPicPr>
            <a:picLocks noChangeAspect="1"/>
          </p:cNvPicPr>
          <p:nvPr/>
        </p:nvPicPr>
        <p:blipFill>
          <a:blip r:embed="rId2" cstate="print">
            <a:extLst>
              <a:ext uri="{28A0092B-C50C-407E-A947-70E740481C1C}">
                <a14:useLocalDpi xmlns:a14="http://schemas.microsoft.com/office/drawing/2010/main" val="0"/>
              </a:ext>
            </a:extLst>
          </a:blip>
          <a:srcRect l="11981" t="24114" r="8720" b="10639"/>
          <a:stretch/>
        </p:blipFill>
        <p:spPr>
          <a:xfrm>
            <a:off x="1832160" y="1676688"/>
            <a:ext cx="8521430" cy="4170062"/>
          </a:xfrm>
          <a:prstGeom prst="rect">
            <a:avLst/>
          </a:prstGeom>
        </p:spPr>
      </p:pic>
      <p:sp>
        <p:nvSpPr>
          <p:cNvPr id="3" name="Slide Number Placeholder 2">
            <a:extLst>
              <a:ext uri="{FF2B5EF4-FFF2-40B4-BE49-F238E27FC236}">
                <a16:creationId xmlns:a16="http://schemas.microsoft.com/office/drawing/2014/main" id="{7EBE3ECC-5A24-32D1-DDA4-93D15DFD82A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12</a:t>
            </a:fld>
            <a:endParaRPr lang="en-AT" spc="-64" dirty="0"/>
          </a:p>
        </p:txBody>
      </p:sp>
      <p:sp>
        <p:nvSpPr>
          <p:cNvPr id="4" name="object 3">
            <a:extLst>
              <a:ext uri="{FF2B5EF4-FFF2-40B4-BE49-F238E27FC236}">
                <a16:creationId xmlns:a16="http://schemas.microsoft.com/office/drawing/2014/main" id="{031E14C8-D254-A96A-1B1D-C3DCCA11BE6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What is Quantitative Research?</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E77A13D1-7724-5AF3-8F45-8DF299D7649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3D560953-AD87-BEAB-965C-3E2C00ABA6B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2214052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2FB23-AF01-D8BC-1F55-43B3A195064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145B6EF-311E-A5B6-7393-2C802CEEE50B}"/>
              </a:ext>
            </a:extLst>
          </p:cNvPr>
          <p:cNvSpPr txBox="1">
            <a:spLocks noGrp="1"/>
          </p:cNvSpPr>
          <p:nvPr>
            <p:ph type="title"/>
          </p:nvPr>
        </p:nvSpPr>
        <p:spPr>
          <a:xfrm>
            <a:off x="726281" y="422573"/>
            <a:ext cx="453387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Quantitative Research Methods</a:t>
            </a:r>
          </a:p>
        </p:txBody>
      </p:sp>
      <p:pic>
        <p:nvPicPr>
          <p:cNvPr id="10" name="Picture 9" descr="A diagram of a method&#10;&#10;AI-generated content may be incorrect.">
            <a:extLst>
              <a:ext uri="{FF2B5EF4-FFF2-40B4-BE49-F238E27FC236}">
                <a16:creationId xmlns:a16="http://schemas.microsoft.com/office/drawing/2014/main" id="{F7CFA91C-F48F-DDD8-0CAF-57D599B5D2CC}"/>
              </a:ext>
            </a:extLst>
          </p:cNvPr>
          <p:cNvPicPr>
            <a:picLocks noChangeAspect="1"/>
          </p:cNvPicPr>
          <p:nvPr/>
        </p:nvPicPr>
        <p:blipFill>
          <a:blip r:embed="rId2" cstate="print">
            <a:extLst>
              <a:ext uri="{28A0092B-C50C-407E-A947-70E740481C1C}">
                <a14:useLocalDpi xmlns:a14="http://schemas.microsoft.com/office/drawing/2010/main" val="0"/>
              </a:ext>
            </a:extLst>
          </a:blip>
          <a:srcRect l="2496" t="6161" r="2897" b="6161"/>
          <a:stretch/>
        </p:blipFill>
        <p:spPr>
          <a:xfrm>
            <a:off x="2808085" y="968779"/>
            <a:ext cx="6575830" cy="5184499"/>
          </a:xfrm>
          <a:prstGeom prst="rect">
            <a:avLst/>
          </a:prstGeom>
        </p:spPr>
      </p:pic>
      <p:sp>
        <p:nvSpPr>
          <p:cNvPr id="3" name="Slide Number Placeholder 2">
            <a:extLst>
              <a:ext uri="{FF2B5EF4-FFF2-40B4-BE49-F238E27FC236}">
                <a16:creationId xmlns:a16="http://schemas.microsoft.com/office/drawing/2014/main" id="{36E2C9C7-0D13-AD8B-9BEC-066E79AEEAC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13</a:t>
            </a:fld>
            <a:endParaRPr lang="en-AT" spc="-64" dirty="0"/>
          </a:p>
        </p:txBody>
      </p:sp>
      <p:sp>
        <p:nvSpPr>
          <p:cNvPr id="5" name="object 3">
            <a:extLst>
              <a:ext uri="{FF2B5EF4-FFF2-40B4-BE49-F238E27FC236}">
                <a16:creationId xmlns:a16="http://schemas.microsoft.com/office/drawing/2014/main" id="{456A4B0F-E85A-55B4-DC25-8F771F3161A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Common Quantitative Methods</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702891B3-7EBC-A03D-8B6D-1ADC2BF8718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EC551579-830C-8C9A-104D-3DA63FBDAB1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597097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0EF5C-83AF-C1EC-7564-9F32CD921F3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49559EF-9FC4-6273-23EB-FD2C4D7B0EDE}"/>
              </a:ext>
            </a:extLst>
          </p:cNvPr>
          <p:cNvSpPr txBox="1">
            <a:spLocks noGrp="1"/>
          </p:cNvSpPr>
          <p:nvPr>
            <p:ph type="title"/>
          </p:nvPr>
        </p:nvSpPr>
        <p:spPr>
          <a:xfrm>
            <a:off x="726281" y="422573"/>
            <a:ext cx="453387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Quantitative Research Methods</a:t>
            </a:r>
          </a:p>
        </p:txBody>
      </p:sp>
      <p:sp>
        <p:nvSpPr>
          <p:cNvPr id="11" name="object 3">
            <a:extLst>
              <a:ext uri="{FF2B5EF4-FFF2-40B4-BE49-F238E27FC236}">
                <a16:creationId xmlns:a16="http://schemas.microsoft.com/office/drawing/2014/main" id="{0A7C94B1-0CC7-526D-7233-BCF31A2F43A8}"/>
              </a:ext>
            </a:extLst>
          </p:cNvPr>
          <p:cNvSpPr txBox="1"/>
          <p:nvPr/>
        </p:nvSpPr>
        <p:spPr>
          <a:xfrm>
            <a:off x="726282" y="3332188"/>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0"/>
              </a:spcBef>
              <a:buFont typeface="Arial" panose="020B0604020202020204" pitchFamily="34" charset="0"/>
              <a:buChar char="•"/>
            </a:pPr>
            <a:r>
              <a:rPr lang="en-US" sz="2000" b="1" dirty="0">
                <a:latin typeface="Aptos" panose="020B0004020202020204" pitchFamily="34" charset="0"/>
              </a:rPr>
              <a:t>Common Techniques</a:t>
            </a:r>
          </a:p>
        </p:txBody>
      </p:sp>
      <p:sp>
        <p:nvSpPr>
          <p:cNvPr id="12" name="object 3">
            <a:extLst>
              <a:ext uri="{FF2B5EF4-FFF2-40B4-BE49-F238E27FC236}">
                <a16:creationId xmlns:a16="http://schemas.microsoft.com/office/drawing/2014/main" id="{87F0061F-0480-E20A-B145-4A8B6BDD0453}"/>
              </a:ext>
            </a:extLst>
          </p:cNvPr>
          <p:cNvSpPr txBox="1"/>
          <p:nvPr/>
        </p:nvSpPr>
        <p:spPr>
          <a:xfrm>
            <a:off x="918249" y="3825030"/>
            <a:ext cx="10725152" cy="1678482"/>
          </a:xfrm>
          <a:prstGeom prst="rect">
            <a:avLst/>
          </a:prstGeom>
        </p:spPr>
        <p:txBody>
          <a:bodyPr vert="horz" wrap="square" lIns="0" tIns="16329" rIns="0" bIns="0" rtlCol="0">
            <a:spAutoFit/>
          </a:bodyPr>
          <a:lstStyle/>
          <a:p>
            <a:pPr marL="285750" lvl="1" indent="-285750">
              <a:lnSpc>
                <a:spcPct val="100000"/>
              </a:lnSpc>
              <a:spcBef>
                <a:spcPts val="0"/>
              </a:spcBef>
              <a:buFont typeface="Wingdings" panose="05000000000000000000" pitchFamily="2" charset="2"/>
              <a:buChar char="q"/>
            </a:pPr>
            <a:r>
              <a:rPr lang="en-US" sz="1800" b="1" dirty="0">
                <a:latin typeface="Aptos" panose="020B0004020202020204" pitchFamily="34" charset="0"/>
              </a:rPr>
              <a:t>Regression Analysis</a:t>
            </a:r>
            <a:r>
              <a:rPr lang="en-US" sz="1800" dirty="0">
                <a:latin typeface="Aptos" panose="020B0004020202020204" pitchFamily="34" charset="0"/>
              </a:rPr>
              <a:t>: Examines the relationships between various transport factors.</a:t>
            </a:r>
          </a:p>
          <a:p>
            <a:pPr marL="285750" indent="-285750">
              <a:lnSpc>
                <a:spcPct val="100000"/>
              </a:lnSpc>
              <a:spcBef>
                <a:spcPts val="0"/>
              </a:spcBef>
              <a:buFont typeface="Wingdings" panose="05000000000000000000" pitchFamily="2" charset="2"/>
              <a:buChar char="q"/>
            </a:pPr>
            <a:endParaRPr lang="en-US" sz="1800" dirty="0">
              <a:latin typeface="Aptos" panose="020B0004020202020204" pitchFamily="34" charset="0"/>
            </a:endParaRPr>
          </a:p>
          <a:p>
            <a:pPr marL="285750" lvl="1" indent="-285750">
              <a:lnSpc>
                <a:spcPct val="100000"/>
              </a:lnSpc>
              <a:spcBef>
                <a:spcPts val="0"/>
              </a:spcBef>
              <a:buFont typeface="Wingdings" panose="05000000000000000000" pitchFamily="2" charset="2"/>
              <a:buChar char="q"/>
            </a:pPr>
            <a:r>
              <a:rPr lang="en-US" sz="1800" b="1" dirty="0">
                <a:latin typeface="Aptos" panose="020B0004020202020204" pitchFamily="34" charset="0"/>
              </a:rPr>
              <a:t>Time Series Models</a:t>
            </a:r>
            <a:r>
              <a:rPr lang="en-US" sz="1800" dirty="0">
                <a:latin typeface="Aptos" panose="020B0004020202020204" pitchFamily="34" charset="0"/>
              </a:rPr>
              <a:t>: Predicts future trends, such as traffic volumes, based on historical data.</a:t>
            </a:r>
          </a:p>
          <a:p>
            <a:pPr marL="285750" indent="-285750">
              <a:lnSpc>
                <a:spcPct val="100000"/>
              </a:lnSpc>
              <a:spcBef>
                <a:spcPts val="0"/>
              </a:spcBef>
              <a:buFont typeface="Wingdings" panose="05000000000000000000" pitchFamily="2" charset="2"/>
              <a:buChar char="q"/>
            </a:pPr>
            <a:endParaRPr lang="en-US" sz="1800" dirty="0">
              <a:latin typeface="Aptos" panose="020B0004020202020204" pitchFamily="34" charset="0"/>
            </a:endParaRPr>
          </a:p>
          <a:p>
            <a:pPr marL="285750" lvl="1" indent="-285750">
              <a:lnSpc>
                <a:spcPct val="100000"/>
              </a:lnSpc>
              <a:spcBef>
                <a:spcPts val="0"/>
              </a:spcBef>
              <a:buFont typeface="Wingdings" panose="05000000000000000000" pitchFamily="2" charset="2"/>
              <a:buChar char="q"/>
            </a:pPr>
            <a:r>
              <a:rPr lang="en-US" sz="1800" b="1" dirty="0">
                <a:latin typeface="Aptos" panose="020B0004020202020204" pitchFamily="34" charset="0"/>
              </a:rPr>
              <a:t>Panel Data Analysis</a:t>
            </a:r>
            <a:r>
              <a:rPr lang="en-US" sz="1800" dirty="0">
                <a:latin typeface="Aptos" panose="020B0004020202020204" pitchFamily="34" charset="0"/>
              </a:rPr>
              <a:t>: Studies variations across time and regions to understand the effects of different policies or conditions.</a:t>
            </a:r>
          </a:p>
        </p:txBody>
      </p:sp>
      <p:sp>
        <p:nvSpPr>
          <p:cNvPr id="7" name="object 3">
            <a:extLst>
              <a:ext uri="{FF2B5EF4-FFF2-40B4-BE49-F238E27FC236}">
                <a16:creationId xmlns:a16="http://schemas.microsoft.com/office/drawing/2014/main" id="{7DFD3D4D-335F-BC05-C333-368217472760}"/>
              </a:ext>
            </a:extLst>
          </p:cNvPr>
          <p:cNvSpPr txBox="1"/>
          <p:nvPr/>
        </p:nvSpPr>
        <p:spPr>
          <a:xfrm>
            <a:off x="918249" y="1650591"/>
            <a:ext cx="10725152" cy="1555371"/>
          </a:xfrm>
          <a:prstGeom prst="rect">
            <a:avLst/>
          </a:prstGeom>
        </p:spPr>
        <p:txBody>
          <a:bodyPr vert="horz" wrap="square" lIns="0" tIns="16329" rIns="0" bIns="0" rtlCol="0">
            <a:spAutoFit/>
          </a:bodyPr>
          <a:lstStyle/>
          <a:p>
            <a:pPr marL="342900" indent="-342900">
              <a:lnSpc>
                <a:spcPct val="100000"/>
              </a:lnSpc>
              <a:spcBef>
                <a:spcPts val="0"/>
              </a:spcBef>
              <a:buFont typeface="Arial" panose="020B0604020202020204" pitchFamily="34" charset="0"/>
              <a:buChar char="•"/>
            </a:pPr>
            <a:r>
              <a:rPr lang="en-US" sz="2000" dirty="0">
                <a:latin typeface="Aptos" panose="020B0004020202020204" pitchFamily="34" charset="0"/>
              </a:rPr>
              <a:t>Econometric methods are essential tools for measuring efficiency, forecasting demand, and evaluating the impacts of transport policies</a:t>
            </a:r>
          </a:p>
          <a:p>
            <a:pPr marL="342900" indent="-342900">
              <a:lnSpc>
                <a:spcPct val="100000"/>
              </a:lnSpc>
              <a:spcBef>
                <a:spcPts val="0"/>
              </a:spcBef>
              <a:buFont typeface="Arial" panose="020B0604020202020204" pitchFamily="34" charset="0"/>
              <a:buChar char="•"/>
            </a:pPr>
            <a:endParaRPr lang="en-US" sz="2000" dirty="0">
              <a:latin typeface="Aptos" panose="020B0004020202020204" pitchFamily="34" charset="0"/>
            </a:endParaRPr>
          </a:p>
          <a:p>
            <a:pPr marL="342900" indent="-342900">
              <a:lnSpc>
                <a:spcPct val="100000"/>
              </a:lnSpc>
              <a:spcBef>
                <a:spcPts val="0"/>
              </a:spcBef>
              <a:buFont typeface="Arial" panose="020B0604020202020204" pitchFamily="34" charset="0"/>
              <a:buChar char="•"/>
            </a:pPr>
            <a:r>
              <a:rPr lang="en-US" sz="2000" dirty="0">
                <a:latin typeface="Aptos" panose="020B0004020202020204" pitchFamily="34" charset="0"/>
              </a:rPr>
              <a:t>They provide a quantitative approach to understanding complex relationships in the transport sector</a:t>
            </a:r>
          </a:p>
        </p:txBody>
      </p:sp>
      <p:sp>
        <p:nvSpPr>
          <p:cNvPr id="9" name="TextBox 8">
            <a:extLst>
              <a:ext uri="{FF2B5EF4-FFF2-40B4-BE49-F238E27FC236}">
                <a16:creationId xmlns:a16="http://schemas.microsoft.com/office/drawing/2014/main" id="{DDE2311A-8414-D23B-5CCD-B8CE2508E55A}"/>
              </a:ext>
            </a:extLst>
          </p:cNvPr>
          <p:cNvSpPr txBox="1"/>
          <p:nvPr/>
        </p:nvSpPr>
        <p:spPr>
          <a:xfrm>
            <a:off x="1073892" y="5830187"/>
            <a:ext cx="7904738" cy="400110"/>
          </a:xfrm>
          <a:prstGeom prst="rect">
            <a:avLst/>
          </a:prstGeom>
          <a:noFill/>
        </p:spPr>
        <p:txBody>
          <a:bodyPr wrap="square" rtlCol="0">
            <a:spAutoFit/>
          </a:bodyPr>
          <a:lstStyle/>
          <a:p>
            <a:pPr>
              <a:lnSpc>
                <a:spcPct val="100000"/>
              </a:lnSpc>
              <a:spcBef>
                <a:spcPts val="0"/>
              </a:spcBef>
            </a:pPr>
            <a:r>
              <a:rPr lang="en-US" sz="2000" b="1" dirty="0">
                <a:latin typeface="Aptos" panose="020B0004020202020204" pitchFamily="34" charset="0"/>
              </a:rPr>
              <a:t>Example: </a:t>
            </a:r>
            <a:r>
              <a:rPr lang="en-US" sz="2000" dirty="0">
                <a:latin typeface="Aptos" panose="020B0004020202020204" pitchFamily="34" charset="0"/>
              </a:rPr>
              <a:t>Estimating the impact of fuel prices on car travel demand</a:t>
            </a:r>
          </a:p>
        </p:txBody>
      </p:sp>
      <p:sp>
        <p:nvSpPr>
          <p:cNvPr id="3" name="object 3">
            <a:extLst>
              <a:ext uri="{FF2B5EF4-FFF2-40B4-BE49-F238E27FC236}">
                <a16:creationId xmlns:a16="http://schemas.microsoft.com/office/drawing/2014/main" id="{171CDFFF-5D61-1ED1-C148-0841DB3C1CF4}"/>
              </a:ext>
            </a:extLst>
          </p:cNvPr>
          <p:cNvSpPr txBox="1"/>
          <p:nvPr/>
        </p:nvSpPr>
        <p:spPr>
          <a:xfrm>
            <a:off x="726280" y="1302922"/>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dirty="0">
                <a:latin typeface="Aptos" panose="020B0004020202020204" pitchFamily="34" charset="0"/>
              </a:rPr>
              <a:t>Purpose:</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D2F7DEE-B7BB-83DE-2A8C-88BAF1CD9CD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14</a:t>
            </a:fld>
            <a:endParaRPr lang="en-AT" spc="-64" dirty="0"/>
          </a:p>
        </p:txBody>
      </p:sp>
      <p:sp>
        <p:nvSpPr>
          <p:cNvPr id="5" name="object 3">
            <a:extLst>
              <a:ext uri="{FF2B5EF4-FFF2-40B4-BE49-F238E27FC236}">
                <a16:creationId xmlns:a16="http://schemas.microsoft.com/office/drawing/2014/main" id="{945F675A-8A70-599A-86A1-A6A7D018038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Econometric Methods (Quantitative)</a:t>
            </a:r>
            <a:endParaRPr lang="en-GB" sz="3200" b="1" dirty="0">
              <a:solidFill>
                <a:schemeClr val="tx1"/>
              </a:solidFill>
              <a:latin typeface="Aptos" panose="020B0004020202020204" pitchFamily="34" charset="0"/>
              <a:cs typeface="Arial"/>
            </a:endParaRPr>
          </a:p>
        </p:txBody>
      </p:sp>
      <p:sp>
        <p:nvSpPr>
          <p:cNvPr id="13" name="object 6">
            <a:extLst>
              <a:ext uri="{FF2B5EF4-FFF2-40B4-BE49-F238E27FC236}">
                <a16:creationId xmlns:a16="http://schemas.microsoft.com/office/drawing/2014/main" id="{2BB5FE0B-674B-97E4-7374-B45D90AB418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6F300064-0D64-CEAB-DF61-D6168E049FD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474460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777F0-8ECE-9E92-B25E-D7045D9AAD04}"/>
            </a:ext>
          </a:extLst>
        </p:cNvPr>
        <p:cNvGrpSpPr/>
        <p:nvPr/>
      </p:nvGrpSpPr>
      <p:grpSpPr>
        <a:xfrm>
          <a:off x="0" y="0"/>
          <a:ext cx="0" cy="0"/>
          <a:chOff x="0" y="0"/>
          <a:chExt cx="0" cy="0"/>
        </a:xfrm>
      </p:grpSpPr>
      <p:pic>
        <p:nvPicPr>
          <p:cNvPr id="12" name="Picture 11" descr="A car with a red car with a red car with a red car with a red car with a red car with a red car with a red car with a red car with a red car with&#10;&#10;AI-generated content may be incorrect.">
            <a:extLst>
              <a:ext uri="{FF2B5EF4-FFF2-40B4-BE49-F238E27FC236}">
                <a16:creationId xmlns:a16="http://schemas.microsoft.com/office/drawing/2014/main" id="{8DBA99DB-AD1A-C56A-068C-86BEB5691E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3834" y="3046893"/>
            <a:ext cx="4268166" cy="3032644"/>
          </a:xfrm>
          <a:prstGeom prst="rect">
            <a:avLst/>
          </a:prstGeom>
        </p:spPr>
      </p:pic>
      <p:sp>
        <p:nvSpPr>
          <p:cNvPr id="2" name="object 2">
            <a:extLst>
              <a:ext uri="{FF2B5EF4-FFF2-40B4-BE49-F238E27FC236}">
                <a16:creationId xmlns:a16="http://schemas.microsoft.com/office/drawing/2014/main" id="{7A225F21-DF02-AE1D-F02E-6078FB42607C}"/>
              </a:ext>
            </a:extLst>
          </p:cNvPr>
          <p:cNvSpPr txBox="1">
            <a:spLocks noGrp="1"/>
          </p:cNvSpPr>
          <p:nvPr>
            <p:ph type="title"/>
          </p:nvPr>
        </p:nvSpPr>
        <p:spPr>
          <a:xfrm>
            <a:off x="726281" y="422573"/>
            <a:ext cx="453387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Quantitative Research Methods</a:t>
            </a:r>
          </a:p>
        </p:txBody>
      </p:sp>
      <p:sp>
        <p:nvSpPr>
          <p:cNvPr id="11" name="object 3">
            <a:extLst>
              <a:ext uri="{FF2B5EF4-FFF2-40B4-BE49-F238E27FC236}">
                <a16:creationId xmlns:a16="http://schemas.microsoft.com/office/drawing/2014/main" id="{B100422B-83DE-BDC5-FCF3-8B3F0C8CE9DD}"/>
              </a:ext>
            </a:extLst>
          </p:cNvPr>
          <p:cNvSpPr txBox="1"/>
          <p:nvPr/>
        </p:nvSpPr>
        <p:spPr>
          <a:xfrm>
            <a:off x="726282" y="2098148"/>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Two key types:</a:t>
            </a:r>
          </a:p>
        </p:txBody>
      </p:sp>
      <p:sp>
        <p:nvSpPr>
          <p:cNvPr id="7" name="object 3">
            <a:extLst>
              <a:ext uri="{FF2B5EF4-FFF2-40B4-BE49-F238E27FC236}">
                <a16:creationId xmlns:a16="http://schemas.microsoft.com/office/drawing/2014/main" id="{5D1393DA-80B7-5A8D-9F7E-A06DBDBE7811}"/>
              </a:ext>
            </a:extLst>
          </p:cNvPr>
          <p:cNvSpPr txBox="1"/>
          <p:nvPr/>
        </p:nvSpPr>
        <p:spPr>
          <a:xfrm>
            <a:off x="1056000" y="1607395"/>
            <a:ext cx="10725152" cy="324265"/>
          </a:xfrm>
          <a:prstGeom prst="rect">
            <a:avLst/>
          </a:prstGeom>
        </p:spPr>
        <p:txBody>
          <a:bodyPr vert="horz" wrap="square" lIns="0" tIns="16329" rIns="0" bIns="0" rtlCol="0">
            <a:spAutoFit/>
          </a:bodyPr>
          <a:lstStyle/>
          <a:p>
            <a:pPr marL="342900" indent="-342900">
              <a:lnSpc>
                <a:spcPct val="100000"/>
              </a:lnSpc>
              <a:spcBef>
                <a:spcPts val="600"/>
              </a:spcBef>
              <a:buFont typeface="Arial" panose="020B0604020202020204" pitchFamily="34" charset="0"/>
              <a:buChar char="•"/>
            </a:pPr>
            <a:r>
              <a:rPr lang="en-US" sz="2000" dirty="0">
                <a:latin typeface="Aptos" panose="020B0004020202020204" pitchFamily="34" charset="0"/>
              </a:rPr>
              <a:t>Understand travel behavior and mode choice</a:t>
            </a:r>
          </a:p>
        </p:txBody>
      </p:sp>
      <p:sp>
        <p:nvSpPr>
          <p:cNvPr id="9" name="TextBox 8">
            <a:extLst>
              <a:ext uri="{FF2B5EF4-FFF2-40B4-BE49-F238E27FC236}">
                <a16:creationId xmlns:a16="http://schemas.microsoft.com/office/drawing/2014/main" id="{9626E6A1-190A-650E-7E05-6BAB83E2AB22}"/>
              </a:ext>
            </a:extLst>
          </p:cNvPr>
          <p:cNvSpPr txBox="1"/>
          <p:nvPr/>
        </p:nvSpPr>
        <p:spPr>
          <a:xfrm>
            <a:off x="726281" y="4054395"/>
            <a:ext cx="8235478" cy="369332"/>
          </a:xfrm>
          <a:prstGeom prst="rect">
            <a:avLst/>
          </a:prstGeom>
          <a:noFill/>
        </p:spPr>
        <p:txBody>
          <a:bodyPr wrap="square"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Logit Models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Predicts probability of choosing a specific mode (car, bus, train)</a:t>
            </a:r>
          </a:p>
        </p:txBody>
      </p:sp>
      <p:sp>
        <p:nvSpPr>
          <p:cNvPr id="15" name="object 3">
            <a:extLst>
              <a:ext uri="{FF2B5EF4-FFF2-40B4-BE49-F238E27FC236}">
                <a16:creationId xmlns:a16="http://schemas.microsoft.com/office/drawing/2014/main" id="{8CBFCF91-B1EA-119F-483C-C14FDA7537F2}"/>
              </a:ext>
            </a:extLst>
          </p:cNvPr>
          <p:cNvSpPr txBox="1"/>
          <p:nvPr/>
        </p:nvSpPr>
        <p:spPr>
          <a:xfrm>
            <a:off x="1056000" y="2690239"/>
            <a:ext cx="10725152" cy="111935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q"/>
              <a:tabLst>
                <a:tab pos="457200" algn="l"/>
              </a:tabLst>
            </a:pPr>
            <a:r>
              <a:rPr lang="en-US" sz="2000" b="1" dirty="0">
                <a:latin typeface="Aptos" panose="020B0004020202020204" pitchFamily="34" charset="0"/>
              </a:rPr>
              <a:t>Revealed Preference (RP) </a:t>
            </a:r>
            <a:r>
              <a:rPr lang="en-US" sz="2000" dirty="0">
                <a:latin typeface="Aptos" panose="020B0004020202020204" pitchFamily="34" charset="0"/>
              </a:rPr>
              <a:t>– Observed behaviors (e.g., people choosing a train over a car)</a:t>
            </a:r>
          </a:p>
          <a:p>
            <a:pPr marL="342900" marR="0" lvl="0" indent="-342900">
              <a:lnSpc>
                <a:spcPct val="100000"/>
              </a:lnSpc>
              <a:spcBef>
                <a:spcPts val="600"/>
              </a:spcBef>
              <a:spcAft>
                <a:spcPts val="800"/>
              </a:spcAft>
              <a:buSzPct val="100000"/>
              <a:buFont typeface="Wingdings" panose="05000000000000000000" pitchFamily="2" charset="2"/>
              <a:buChar char="q"/>
              <a:tabLst>
                <a:tab pos="457200" algn="l"/>
              </a:tabLst>
            </a:pPr>
            <a:r>
              <a:rPr lang="en-US" sz="2000" b="1" dirty="0">
                <a:latin typeface="Aptos" panose="020B0004020202020204" pitchFamily="34" charset="0"/>
              </a:rPr>
              <a:t>Stated Preference (SP) </a:t>
            </a:r>
            <a:r>
              <a:rPr lang="en-US" sz="2000" dirty="0">
                <a:latin typeface="Aptos" panose="020B0004020202020204" pitchFamily="34" charset="0"/>
              </a:rPr>
              <a:t>– Hypothetical choices (e.g., survey asking if people would use a new metro line)</a:t>
            </a:r>
          </a:p>
        </p:txBody>
      </p:sp>
      <p:sp>
        <p:nvSpPr>
          <p:cNvPr id="18" name="object 3">
            <a:extLst>
              <a:ext uri="{FF2B5EF4-FFF2-40B4-BE49-F238E27FC236}">
                <a16:creationId xmlns:a16="http://schemas.microsoft.com/office/drawing/2014/main" id="{1358D877-7975-D07A-32E4-C24997B2DAF2}"/>
              </a:ext>
            </a:extLst>
          </p:cNvPr>
          <p:cNvSpPr txBox="1"/>
          <p:nvPr/>
        </p:nvSpPr>
        <p:spPr>
          <a:xfrm>
            <a:off x="733424" y="1266936"/>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dirty="0">
                <a:latin typeface="Aptos" panose="020B0004020202020204" pitchFamily="34" charset="0"/>
              </a:rPr>
              <a:t>Purpose:</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832CBC7-2400-E11F-FE5C-9C0B5CC03306}"/>
              </a:ext>
            </a:extLst>
          </p:cNvPr>
          <p:cNvSpPr txBox="1"/>
          <p:nvPr/>
        </p:nvSpPr>
        <p:spPr>
          <a:xfrm>
            <a:off x="1056000" y="4592235"/>
            <a:ext cx="8235478" cy="1769715"/>
          </a:xfrm>
          <a:prstGeom prst="rect">
            <a:avLst/>
          </a:prstGeom>
          <a:noFill/>
        </p:spPr>
        <p:txBody>
          <a:bodyPr wrap="square" rtlCol="0">
            <a:spAutoFit/>
          </a:bodyPr>
          <a:lstStyle/>
          <a:p>
            <a:pPr marL="285750" indent="-285750">
              <a:lnSpc>
                <a:spcPct val="100000"/>
              </a:lnSpc>
              <a:spcBef>
                <a:spcPts val="600"/>
              </a:spcBef>
              <a:spcAft>
                <a:spcPts val="800"/>
              </a:spcAft>
              <a:buSzPct val="100000"/>
              <a:buFont typeface="Wingdings" panose="05000000000000000000" pitchFamily="2" charset="2"/>
              <a:buChar char="q"/>
              <a:tabLst>
                <a:tab pos="457200" algn="l"/>
              </a:tabLst>
            </a:pPr>
            <a:r>
              <a:rPr lang="en-US" sz="2000" b="1" dirty="0">
                <a:latin typeface="Aptos" panose="020B0004020202020204" pitchFamily="34" charset="0"/>
              </a:rPr>
              <a:t>Applications:</a:t>
            </a:r>
          </a:p>
          <a:p>
            <a:pPr marL="285750" lvl="4" indent="-285750">
              <a:lnSpc>
                <a:spcPct val="100000"/>
              </a:lnSpc>
              <a:spcBef>
                <a:spcPts val="600"/>
              </a:spcBef>
              <a:spcAft>
                <a:spcPts val="800"/>
              </a:spcAft>
              <a:buSzPct val="100000"/>
              <a:buFont typeface="Courier New" panose="02070309020205020404" pitchFamily="49" charset="0"/>
              <a:buChar char="o"/>
              <a:tabLst>
                <a:tab pos="457200" algn="l"/>
              </a:tabLst>
            </a:pPr>
            <a:r>
              <a:rPr lang="en-US" sz="1800" dirty="0">
                <a:latin typeface="Aptos" panose="020B0004020202020204" pitchFamily="34" charset="0"/>
              </a:rPr>
              <a:t>Public transport demand forecasting</a:t>
            </a:r>
          </a:p>
          <a:p>
            <a:pPr marL="285750" lvl="4" indent="-285750">
              <a:lnSpc>
                <a:spcPct val="100000"/>
              </a:lnSpc>
              <a:spcBef>
                <a:spcPts val="600"/>
              </a:spcBef>
              <a:spcAft>
                <a:spcPts val="800"/>
              </a:spcAft>
              <a:buSzPct val="100000"/>
              <a:buFont typeface="Courier New" panose="02070309020205020404" pitchFamily="49" charset="0"/>
              <a:buChar char="o"/>
              <a:tabLst>
                <a:tab pos="457200" algn="l"/>
              </a:tabLst>
            </a:pPr>
            <a:r>
              <a:rPr lang="en-US" sz="1800" dirty="0">
                <a:latin typeface="Aptos" panose="020B0004020202020204" pitchFamily="34" charset="0"/>
              </a:rPr>
              <a:t>Highway toll pricing impact</a:t>
            </a:r>
          </a:p>
          <a:p>
            <a:pPr marL="285750" lvl="4" indent="-285750">
              <a:lnSpc>
                <a:spcPct val="100000"/>
              </a:lnSpc>
              <a:spcBef>
                <a:spcPts val="600"/>
              </a:spcBef>
              <a:spcAft>
                <a:spcPts val="800"/>
              </a:spcAft>
              <a:buSzPct val="100000"/>
              <a:buFont typeface="Courier New" panose="02070309020205020404" pitchFamily="49" charset="0"/>
              <a:buChar char="o"/>
              <a:tabLst>
                <a:tab pos="457200" algn="l"/>
              </a:tabLst>
            </a:pPr>
            <a:r>
              <a:rPr lang="en-US" sz="1800" dirty="0">
                <a:latin typeface="Aptos" panose="020B0004020202020204" pitchFamily="34" charset="0"/>
              </a:rPr>
              <a:t>Ride-sharing adoption analysis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E8A07781-0CA8-AA3B-F4A0-AC9AD001BB6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15</a:t>
            </a:fld>
            <a:endParaRPr lang="en-AT" spc="-64" dirty="0"/>
          </a:p>
        </p:txBody>
      </p:sp>
      <p:sp>
        <p:nvSpPr>
          <p:cNvPr id="13" name="object 3">
            <a:extLst>
              <a:ext uri="{FF2B5EF4-FFF2-40B4-BE49-F238E27FC236}">
                <a16:creationId xmlns:a16="http://schemas.microsoft.com/office/drawing/2014/main" id="{D704573D-F656-A78F-9A4C-CBB1B62F0D9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3.2.2. Choice Modeling (Quantitative)</a:t>
            </a:r>
            <a:endParaRPr lang="en-GB" sz="3200" b="1" dirty="0">
              <a:solidFill>
                <a:schemeClr val="tx1"/>
              </a:solidFill>
              <a:latin typeface="Aptos" panose="020B0004020202020204" pitchFamily="34" charset="0"/>
              <a:cs typeface="Arial"/>
            </a:endParaRPr>
          </a:p>
        </p:txBody>
      </p:sp>
      <p:sp>
        <p:nvSpPr>
          <p:cNvPr id="16" name="object 6">
            <a:extLst>
              <a:ext uri="{FF2B5EF4-FFF2-40B4-BE49-F238E27FC236}">
                <a16:creationId xmlns:a16="http://schemas.microsoft.com/office/drawing/2014/main" id="{5C6C75DA-36F5-1484-50A7-9F0799886C7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7" name="object 6">
            <a:extLst>
              <a:ext uri="{FF2B5EF4-FFF2-40B4-BE49-F238E27FC236}">
                <a16:creationId xmlns:a16="http://schemas.microsoft.com/office/drawing/2014/main" id="{00440BAF-DABE-032D-DBA6-8C94FFDAC49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2252427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D5D29-8097-1474-6877-EF1E13DA90BF}"/>
            </a:ext>
          </a:extLst>
        </p:cNvPr>
        <p:cNvGrpSpPr/>
        <p:nvPr/>
      </p:nvGrpSpPr>
      <p:grpSpPr>
        <a:xfrm>
          <a:off x="0" y="0"/>
          <a:ext cx="0" cy="0"/>
          <a:chOff x="0" y="0"/>
          <a:chExt cx="0" cy="0"/>
        </a:xfrm>
      </p:grpSpPr>
      <p:pic>
        <p:nvPicPr>
          <p:cNvPr id="4" name="Picture 3" descr="A diagram of transportation and transportation&#10;&#10;AI-generated content may be incorrect.">
            <a:extLst>
              <a:ext uri="{FF2B5EF4-FFF2-40B4-BE49-F238E27FC236}">
                <a16:creationId xmlns:a16="http://schemas.microsoft.com/office/drawing/2014/main" id="{814B9560-5677-6B9C-A9EC-20DBCBAC8D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5219" y="3316458"/>
            <a:ext cx="5824286" cy="2897583"/>
          </a:xfrm>
          <a:prstGeom prst="rect">
            <a:avLst/>
          </a:prstGeom>
        </p:spPr>
      </p:pic>
      <p:sp>
        <p:nvSpPr>
          <p:cNvPr id="2" name="object 2">
            <a:extLst>
              <a:ext uri="{FF2B5EF4-FFF2-40B4-BE49-F238E27FC236}">
                <a16:creationId xmlns:a16="http://schemas.microsoft.com/office/drawing/2014/main" id="{D58EEED0-4DF6-8E72-10A8-821881314D43}"/>
              </a:ext>
            </a:extLst>
          </p:cNvPr>
          <p:cNvSpPr txBox="1">
            <a:spLocks noGrp="1"/>
          </p:cNvSpPr>
          <p:nvPr>
            <p:ph type="title"/>
          </p:nvPr>
        </p:nvSpPr>
        <p:spPr>
          <a:xfrm>
            <a:off x="726283" y="422573"/>
            <a:ext cx="453387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Quantitative Research Methods</a:t>
            </a:r>
          </a:p>
        </p:txBody>
      </p:sp>
      <p:sp>
        <p:nvSpPr>
          <p:cNvPr id="11" name="object 3">
            <a:extLst>
              <a:ext uri="{FF2B5EF4-FFF2-40B4-BE49-F238E27FC236}">
                <a16:creationId xmlns:a16="http://schemas.microsoft.com/office/drawing/2014/main" id="{7163B560-F4CE-7E88-EEBE-3EE4C7F4AD47}"/>
              </a:ext>
            </a:extLst>
          </p:cNvPr>
          <p:cNvSpPr txBox="1"/>
          <p:nvPr/>
        </p:nvSpPr>
        <p:spPr>
          <a:xfrm>
            <a:off x="726282" y="2135856"/>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Methods</a:t>
            </a:r>
            <a:r>
              <a:rPr lang="en-US" sz="2000" dirty="0">
                <a:latin typeface="Aptos" panose="020B0004020202020204" pitchFamily="34" charset="0"/>
              </a:rPr>
              <a:t>:</a:t>
            </a:r>
          </a:p>
        </p:txBody>
      </p:sp>
      <p:sp>
        <p:nvSpPr>
          <p:cNvPr id="7" name="object 3">
            <a:extLst>
              <a:ext uri="{FF2B5EF4-FFF2-40B4-BE49-F238E27FC236}">
                <a16:creationId xmlns:a16="http://schemas.microsoft.com/office/drawing/2014/main" id="{4AFF31F8-DAB9-5BDE-09F5-A83761B70EAE}"/>
              </a:ext>
            </a:extLst>
          </p:cNvPr>
          <p:cNvSpPr txBox="1"/>
          <p:nvPr/>
        </p:nvSpPr>
        <p:spPr>
          <a:xfrm>
            <a:off x="911108" y="1655950"/>
            <a:ext cx="10725152" cy="324265"/>
          </a:xfrm>
          <a:prstGeom prst="rect">
            <a:avLst/>
          </a:prstGeom>
        </p:spPr>
        <p:txBody>
          <a:bodyPr vert="horz" wrap="square" lIns="0" tIns="16329" rIns="0" bIns="0" rtlCol="0">
            <a:spAutoFit/>
          </a:bodyPr>
          <a:lstStyle/>
          <a:p>
            <a:pPr marL="342900" indent="-342900">
              <a:lnSpc>
                <a:spcPct val="100000"/>
              </a:lnSpc>
              <a:spcBef>
                <a:spcPts val="600"/>
              </a:spcBef>
              <a:buFont typeface="Arial" panose="020B0604020202020204" pitchFamily="34" charset="0"/>
              <a:buChar char="•"/>
            </a:pPr>
            <a:r>
              <a:rPr lang="en-US" sz="2000" dirty="0">
                <a:latin typeface="Aptos" panose="020B0004020202020204" pitchFamily="34" charset="0"/>
              </a:rPr>
              <a:t>Predict future transport demand</a:t>
            </a:r>
          </a:p>
        </p:txBody>
      </p:sp>
      <p:sp>
        <p:nvSpPr>
          <p:cNvPr id="9" name="TextBox 8">
            <a:extLst>
              <a:ext uri="{FF2B5EF4-FFF2-40B4-BE49-F238E27FC236}">
                <a16:creationId xmlns:a16="http://schemas.microsoft.com/office/drawing/2014/main" id="{64C5740E-982E-6009-7FEE-E6F01FFFD218}"/>
              </a:ext>
            </a:extLst>
          </p:cNvPr>
          <p:cNvSpPr txBox="1"/>
          <p:nvPr/>
        </p:nvSpPr>
        <p:spPr>
          <a:xfrm>
            <a:off x="733424" y="4070286"/>
            <a:ext cx="5329409" cy="646331"/>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Example</a:t>
            </a:r>
            <a:r>
              <a:rPr lang="en-US" sz="1800" dirty="0">
                <a:latin typeface="Aptos" panose="020B0004020202020204" pitchFamily="34" charset="0"/>
              </a:rPr>
              <a:t>: Predicting the number of shipment depends on the demand for the product</a:t>
            </a:r>
          </a:p>
        </p:txBody>
      </p:sp>
      <p:sp>
        <p:nvSpPr>
          <p:cNvPr id="15" name="object 3">
            <a:extLst>
              <a:ext uri="{FF2B5EF4-FFF2-40B4-BE49-F238E27FC236}">
                <a16:creationId xmlns:a16="http://schemas.microsoft.com/office/drawing/2014/main" id="{FF6CDBF3-F52D-ACF4-7C71-AA0F3DCA3F34}"/>
              </a:ext>
            </a:extLst>
          </p:cNvPr>
          <p:cNvSpPr txBox="1"/>
          <p:nvPr/>
        </p:nvSpPr>
        <p:spPr>
          <a:xfrm>
            <a:off x="911108" y="2700418"/>
            <a:ext cx="10725152" cy="1093706"/>
          </a:xfrm>
          <a:prstGeom prst="rect">
            <a:avLst/>
          </a:prstGeom>
        </p:spPr>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q"/>
            </a:pPr>
            <a:r>
              <a:rPr lang="en-US" sz="2000" b="1" dirty="0">
                <a:latin typeface="Aptos" panose="020B0004020202020204" pitchFamily="34" charset="0"/>
              </a:rPr>
              <a:t>Regression models </a:t>
            </a:r>
            <a:r>
              <a:rPr lang="en-US" sz="2000" dirty="0">
                <a:latin typeface="Aptos" panose="020B0004020202020204" pitchFamily="34" charset="0"/>
              </a:rPr>
              <a:t>(e.g., fuel prices vs. car use)</a:t>
            </a:r>
          </a:p>
          <a:p>
            <a:pPr marL="342900" indent="-342900">
              <a:lnSpc>
                <a:spcPct val="100000"/>
              </a:lnSpc>
              <a:spcBef>
                <a:spcPts val="600"/>
              </a:spcBef>
              <a:buFont typeface="Wingdings" panose="05000000000000000000" pitchFamily="2" charset="2"/>
              <a:buChar char="q"/>
            </a:pPr>
            <a:r>
              <a:rPr lang="en-US" sz="2000" b="1" dirty="0">
                <a:latin typeface="Aptos" panose="020B0004020202020204" pitchFamily="34" charset="0"/>
              </a:rPr>
              <a:t>Time series analysis </a:t>
            </a:r>
            <a:r>
              <a:rPr lang="en-US" sz="2000" dirty="0">
                <a:latin typeface="Aptos" panose="020B0004020202020204" pitchFamily="34" charset="0"/>
              </a:rPr>
              <a:t>(trend forecasting)</a:t>
            </a:r>
          </a:p>
          <a:p>
            <a:pPr marL="342900" indent="-342900">
              <a:lnSpc>
                <a:spcPct val="100000"/>
              </a:lnSpc>
              <a:spcBef>
                <a:spcPts val="600"/>
              </a:spcBef>
              <a:buFont typeface="Wingdings" panose="05000000000000000000" pitchFamily="2" charset="2"/>
              <a:buChar char="q"/>
            </a:pPr>
            <a:r>
              <a:rPr lang="en-US" sz="2000" b="1" dirty="0">
                <a:latin typeface="Aptos" panose="020B0004020202020204" pitchFamily="34" charset="0"/>
              </a:rPr>
              <a:t>Discrete choice models </a:t>
            </a:r>
            <a:r>
              <a:rPr lang="en-US" sz="2000" dirty="0">
                <a:latin typeface="Aptos" panose="020B0004020202020204" pitchFamily="34" charset="0"/>
              </a:rPr>
              <a:t>(passenger preferences)</a:t>
            </a:r>
          </a:p>
        </p:txBody>
      </p:sp>
      <p:sp>
        <p:nvSpPr>
          <p:cNvPr id="18" name="object 3">
            <a:extLst>
              <a:ext uri="{FF2B5EF4-FFF2-40B4-BE49-F238E27FC236}">
                <a16:creationId xmlns:a16="http://schemas.microsoft.com/office/drawing/2014/main" id="{30191F9D-E9E8-CD2F-E146-EAAD24A3740B}"/>
              </a:ext>
            </a:extLst>
          </p:cNvPr>
          <p:cNvSpPr txBox="1"/>
          <p:nvPr/>
        </p:nvSpPr>
        <p:spPr>
          <a:xfrm>
            <a:off x="733424" y="1305602"/>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Purpose:</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4255205F-E134-FF04-60D0-2F463E756D7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16</a:t>
            </a:fld>
            <a:endParaRPr lang="en-AT" spc="-64" dirty="0"/>
          </a:p>
        </p:txBody>
      </p:sp>
      <p:sp>
        <p:nvSpPr>
          <p:cNvPr id="5" name="object 3">
            <a:extLst>
              <a:ext uri="{FF2B5EF4-FFF2-40B4-BE49-F238E27FC236}">
                <a16:creationId xmlns:a16="http://schemas.microsoft.com/office/drawing/2014/main" id="{8CC02EEB-9A58-4027-6142-0B9AA45E79D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3.2.3. Transport Demand Forecasting (Quantitative)</a:t>
            </a:r>
            <a:endParaRPr lang="en-GB" sz="3200" b="1" dirty="0">
              <a:solidFill>
                <a:schemeClr val="tx1"/>
              </a:solidFill>
              <a:latin typeface="Aptos" panose="020B0004020202020204" pitchFamily="34" charset="0"/>
              <a:cs typeface="Arial"/>
            </a:endParaRPr>
          </a:p>
        </p:txBody>
      </p:sp>
      <p:sp>
        <p:nvSpPr>
          <p:cNvPr id="12" name="object 6">
            <a:extLst>
              <a:ext uri="{FF2B5EF4-FFF2-40B4-BE49-F238E27FC236}">
                <a16:creationId xmlns:a16="http://schemas.microsoft.com/office/drawing/2014/main" id="{D63D4E76-4CB9-9BC9-3480-1A73998A9DC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DC67F979-3B99-6D5E-A6EC-26D664417CE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890532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739CD-B44B-785B-C74B-D6026E4C192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1723FE7-689B-DA81-7853-7EED9B8ACFF7}"/>
              </a:ext>
            </a:extLst>
          </p:cNvPr>
          <p:cNvSpPr txBox="1">
            <a:spLocks noGrp="1"/>
          </p:cNvSpPr>
          <p:nvPr>
            <p:ph type="title"/>
          </p:nvPr>
        </p:nvSpPr>
        <p:spPr>
          <a:xfrm>
            <a:off x="726282" y="422573"/>
            <a:ext cx="453387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Quantitative Research Methods</a:t>
            </a:r>
          </a:p>
        </p:txBody>
      </p:sp>
      <p:sp>
        <p:nvSpPr>
          <p:cNvPr id="11" name="object 3">
            <a:extLst>
              <a:ext uri="{FF2B5EF4-FFF2-40B4-BE49-F238E27FC236}">
                <a16:creationId xmlns:a16="http://schemas.microsoft.com/office/drawing/2014/main" id="{3C7A84FF-5933-3E9C-B662-0F1FEB3413DD}"/>
              </a:ext>
            </a:extLst>
          </p:cNvPr>
          <p:cNvSpPr txBox="1"/>
          <p:nvPr/>
        </p:nvSpPr>
        <p:spPr>
          <a:xfrm>
            <a:off x="726282" y="229679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Types of models:</a:t>
            </a:r>
          </a:p>
        </p:txBody>
      </p:sp>
      <p:sp>
        <p:nvSpPr>
          <p:cNvPr id="7" name="object 3">
            <a:extLst>
              <a:ext uri="{FF2B5EF4-FFF2-40B4-BE49-F238E27FC236}">
                <a16:creationId xmlns:a16="http://schemas.microsoft.com/office/drawing/2014/main" id="{6071F973-503A-7D80-6692-45FFBFAB54CF}"/>
              </a:ext>
            </a:extLst>
          </p:cNvPr>
          <p:cNvSpPr txBox="1"/>
          <p:nvPr/>
        </p:nvSpPr>
        <p:spPr>
          <a:xfrm>
            <a:off x="930563" y="1638052"/>
            <a:ext cx="10725152" cy="570486"/>
          </a:xfrm>
          <a:prstGeom prst="rect">
            <a:avLst/>
          </a:prstGeom>
        </p:spPr>
        <p:txBody>
          <a:bodyPr vert="horz" wrap="square" lIns="0" tIns="16329" rIns="0" bIns="0" rtlCol="0">
            <a:spAutoFit/>
          </a:bodyPr>
          <a:lstStyle/>
          <a:p>
            <a:pPr marL="342900" indent="-342900">
              <a:lnSpc>
                <a:spcPct val="100000"/>
              </a:lnSpc>
              <a:spcBef>
                <a:spcPts val="600"/>
              </a:spcBef>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To simulate and analyze traffic flows, congestion, and infrastructure performance using mathematical and computational models.</a:t>
            </a:r>
            <a:endParaRPr lang="en-US" sz="1800" dirty="0">
              <a:latin typeface="Aptos" panose="020B0004020202020204" pitchFamily="34" charset="0"/>
            </a:endParaRPr>
          </a:p>
        </p:txBody>
      </p:sp>
      <p:sp>
        <p:nvSpPr>
          <p:cNvPr id="9" name="TextBox 8">
            <a:extLst>
              <a:ext uri="{FF2B5EF4-FFF2-40B4-BE49-F238E27FC236}">
                <a16:creationId xmlns:a16="http://schemas.microsoft.com/office/drawing/2014/main" id="{78F977B1-2969-B6A4-48FB-446F20B5BA19}"/>
              </a:ext>
            </a:extLst>
          </p:cNvPr>
          <p:cNvSpPr txBox="1"/>
          <p:nvPr/>
        </p:nvSpPr>
        <p:spPr>
          <a:xfrm>
            <a:off x="666589" y="5345863"/>
            <a:ext cx="8235478" cy="984885"/>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600" b="1" dirty="0">
                <a:latin typeface="Aptos" panose="020B0004020202020204" pitchFamily="34" charset="0"/>
              </a:rPr>
              <a:t>Applications:</a:t>
            </a:r>
          </a:p>
          <a:p>
            <a:pPr marL="285750" indent="-285750">
              <a:lnSpc>
                <a:spcPct val="100000"/>
              </a:lnSpc>
              <a:spcBef>
                <a:spcPts val="600"/>
              </a:spcBef>
              <a:buFont typeface="Courier New" panose="02070309020205020404" pitchFamily="49" charset="0"/>
              <a:buChar char="o"/>
            </a:pPr>
            <a:r>
              <a:rPr lang="en-US" sz="1600" dirty="0">
                <a:latin typeface="Aptos" panose="020B0004020202020204" pitchFamily="34" charset="0"/>
              </a:rPr>
              <a:t>Simulating traffic congestion to test road expansion projects</a:t>
            </a:r>
          </a:p>
          <a:p>
            <a:pPr marL="285750" indent="-285750">
              <a:lnSpc>
                <a:spcPct val="100000"/>
              </a:lnSpc>
              <a:spcBef>
                <a:spcPts val="600"/>
              </a:spcBef>
              <a:buFont typeface="Courier New" panose="02070309020205020404" pitchFamily="49" charset="0"/>
              <a:buChar char="o"/>
            </a:pPr>
            <a:r>
              <a:rPr lang="en-US" sz="1600" dirty="0">
                <a:latin typeface="Aptos" panose="020B0004020202020204" pitchFamily="34" charset="0"/>
              </a:rPr>
              <a:t>Evaluating public transport scheduling strategies</a:t>
            </a:r>
          </a:p>
        </p:txBody>
      </p:sp>
      <p:sp>
        <p:nvSpPr>
          <p:cNvPr id="15" name="object 3">
            <a:extLst>
              <a:ext uri="{FF2B5EF4-FFF2-40B4-BE49-F238E27FC236}">
                <a16:creationId xmlns:a16="http://schemas.microsoft.com/office/drawing/2014/main" id="{25DFA767-BDCD-2424-409C-FBB105AA8B81}"/>
              </a:ext>
            </a:extLst>
          </p:cNvPr>
          <p:cNvSpPr txBox="1"/>
          <p:nvPr/>
        </p:nvSpPr>
        <p:spPr>
          <a:xfrm>
            <a:off x="930563" y="2640465"/>
            <a:ext cx="9127837" cy="909040"/>
          </a:xfrm>
          <a:prstGeom prst="rect">
            <a:avLst/>
          </a:prstGeom>
        </p:spPr>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q"/>
            </a:pPr>
            <a:r>
              <a:rPr lang="en-US" sz="1600" b="1" dirty="0">
                <a:latin typeface="Aptos" panose="020B0004020202020204" pitchFamily="34" charset="0"/>
              </a:rPr>
              <a:t>Macroscopic Models – </a:t>
            </a:r>
            <a:r>
              <a:rPr lang="en-US" sz="1600" dirty="0">
                <a:latin typeface="Aptos" panose="020B0004020202020204" pitchFamily="34" charset="0"/>
              </a:rPr>
              <a:t>Overall network performance</a:t>
            </a:r>
          </a:p>
          <a:p>
            <a:pPr marL="342900" indent="-342900">
              <a:lnSpc>
                <a:spcPct val="100000"/>
              </a:lnSpc>
              <a:spcBef>
                <a:spcPts val="600"/>
              </a:spcBef>
              <a:buFont typeface="Wingdings" panose="05000000000000000000" pitchFamily="2" charset="2"/>
              <a:buChar char="q"/>
            </a:pPr>
            <a:r>
              <a:rPr lang="en-US" sz="1600" b="1" dirty="0">
                <a:latin typeface="Aptos" panose="020B0004020202020204" pitchFamily="34" charset="0"/>
              </a:rPr>
              <a:t>Microscopic Models – </a:t>
            </a:r>
            <a:r>
              <a:rPr lang="en-US" sz="1600" dirty="0">
                <a:latin typeface="Aptos" panose="020B0004020202020204" pitchFamily="34" charset="0"/>
              </a:rPr>
              <a:t>Individual vehicle movement</a:t>
            </a:r>
          </a:p>
          <a:p>
            <a:pPr marL="342900" indent="-342900">
              <a:lnSpc>
                <a:spcPct val="100000"/>
              </a:lnSpc>
              <a:spcBef>
                <a:spcPts val="600"/>
              </a:spcBef>
              <a:buFont typeface="Wingdings" panose="05000000000000000000" pitchFamily="2" charset="2"/>
              <a:buChar char="q"/>
            </a:pPr>
            <a:r>
              <a:rPr lang="en-US" sz="1600" b="1" dirty="0">
                <a:latin typeface="Aptos" panose="020B0004020202020204" pitchFamily="34" charset="0"/>
              </a:rPr>
              <a:t>Mesoscopic Models – </a:t>
            </a:r>
            <a:r>
              <a:rPr lang="en-US" sz="1600" dirty="0"/>
              <a:t>Combines macro-level flows with some micro-level detail</a:t>
            </a:r>
            <a:endParaRPr lang="en-US" sz="1600" b="1" dirty="0">
              <a:latin typeface="Aptos" panose="020B0004020202020204" pitchFamily="34" charset="0"/>
            </a:endParaRPr>
          </a:p>
        </p:txBody>
      </p:sp>
      <p:sp>
        <p:nvSpPr>
          <p:cNvPr id="18" name="object 3">
            <a:extLst>
              <a:ext uri="{FF2B5EF4-FFF2-40B4-BE49-F238E27FC236}">
                <a16:creationId xmlns:a16="http://schemas.microsoft.com/office/drawing/2014/main" id="{86B6B523-751A-A5B9-F18B-8D1CDD71F703}"/>
              </a:ext>
            </a:extLst>
          </p:cNvPr>
          <p:cNvSpPr txBox="1"/>
          <p:nvPr/>
        </p:nvSpPr>
        <p:spPr>
          <a:xfrm>
            <a:off x="733424" y="126124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Purpose:</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map of a city&#10;&#10;AI-generated content may be incorrect.">
            <a:extLst>
              <a:ext uri="{FF2B5EF4-FFF2-40B4-BE49-F238E27FC236}">
                <a16:creationId xmlns:a16="http://schemas.microsoft.com/office/drawing/2014/main" id="{31C323C3-808C-CEA3-D528-9FD9773EEF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35232" y="3667171"/>
            <a:ext cx="2616202" cy="2616202"/>
          </a:xfrm>
          <a:prstGeom prst="rect">
            <a:avLst/>
          </a:prstGeom>
        </p:spPr>
      </p:pic>
      <p:sp>
        <p:nvSpPr>
          <p:cNvPr id="3" name="object 3">
            <a:extLst>
              <a:ext uri="{FF2B5EF4-FFF2-40B4-BE49-F238E27FC236}">
                <a16:creationId xmlns:a16="http://schemas.microsoft.com/office/drawing/2014/main" id="{978F3116-3A0F-3C57-BB5F-08DEF21FDFA6}"/>
              </a:ext>
            </a:extLst>
          </p:cNvPr>
          <p:cNvSpPr txBox="1"/>
          <p:nvPr/>
        </p:nvSpPr>
        <p:spPr>
          <a:xfrm>
            <a:off x="733424" y="375306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Input Data Sources: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C1BBBA8-7A99-25D8-AD24-1327C9DC61B6}"/>
              </a:ext>
            </a:extLst>
          </p:cNvPr>
          <p:cNvSpPr txBox="1"/>
          <p:nvPr/>
        </p:nvSpPr>
        <p:spPr>
          <a:xfrm>
            <a:off x="930563" y="4136977"/>
            <a:ext cx="8235478" cy="1077218"/>
          </a:xfrm>
          <a:prstGeom prst="rect">
            <a:avLst/>
          </a:prstGeom>
          <a:noFill/>
        </p:spPr>
        <p:txBody>
          <a:bodyPr wrap="square" rtlCol="0">
            <a:spAutoFit/>
          </a:bodyPr>
          <a:lstStyle/>
          <a:p>
            <a:pPr marL="285750" indent="-285750">
              <a:lnSpc>
                <a:spcPct val="100000"/>
              </a:lnSpc>
              <a:spcBef>
                <a:spcPts val="0"/>
              </a:spcBef>
              <a:buFont typeface="Arial" panose="020B0604020202020204" pitchFamily="34" charset="0"/>
              <a:buChar char="•"/>
            </a:pPr>
            <a:r>
              <a:rPr lang="en-US" sz="1600" dirty="0">
                <a:latin typeface="Aptos" panose="020B0004020202020204" pitchFamily="34" charset="0"/>
              </a:rPr>
              <a:t>Traffic counts (vehicle volumes, turning movements)</a:t>
            </a:r>
          </a:p>
          <a:p>
            <a:pPr marL="285750" indent="-285750">
              <a:lnSpc>
                <a:spcPct val="100000"/>
              </a:lnSpc>
              <a:spcBef>
                <a:spcPts val="0"/>
              </a:spcBef>
              <a:buFont typeface="Arial" panose="020B0604020202020204" pitchFamily="34" charset="0"/>
              <a:buChar char="•"/>
            </a:pPr>
            <a:r>
              <a:rPr lang="en-US" sz="1600" dirty="0">
                <a:latin typeface="Aptos" panose="020B0004020202020204" pitchFamily="34" charset="0"/>
              </a:rPr>
              <a:t>Road geometry (lanes, speed limits, signal timings)</a:t>
            </a:r>
          </a:p>
          <a:p>
            <a:pPr marL="285750" indent="-285750">
              <a:lnSpc>
                <a:spcPct val="100000"/>
              </a:lnSpc>
              <a:spcBef>
                <a:spcPts val="0"/>
              </a:spcBef>
              <a:buFont typeface="Arial" panose="020B0604020202020204" pitchFamily="34" charset="0"/>
              <a:buChar char="•"/>
            </a:pPr>
            <a:r>
              <a:rPr lang="en-US" sz="1600" dirty="0">
                <a:latin typeface="Aptos" panose="020B0004020202020204" pitchFamily="34" charset="0"/>
              </a:rPr>
              <a:t>Origin-Destination (OD) matrices</a:t>
            </a:r>
          </a:p>
          <a:p>
            <a:pPr marL="285750" indent="-285750">
              <a:lnSpc>
                <a:spcPct val="100000"/>
              </a:lnSpc>
              <a:spcBef>
                <a:spcPts val="0"/>
              </a:spcBef>
              <a:buFont typeface="Arial" panose="020B0604020202020204" pitchFamily="34" charset="0"/>
              <a:buChar char="•"/>
            </a:pPr>
            <a:r>
              <a:rPr lang="en-US" sz="1600" dirty="0">
                <a:latin typeface="Aptos" panose="020B0004020202020204" pitchFamily="34" charset="0"/>
              </a:rPr>
              <a:t>Public transport timetables and routes</a:t>
            </a:r>
          </a:p>
        </p:txBody>
      </p:sp>
      <p:sp>
        <p:nvSpPr>
          <p:cNvPr id="5" name="Slide Number Placeholder 4">
            <a:extLst>
              <a:ext uri="{FF2B5EF4-FFF2-40B4-BE49-F238E27FC236}">
                <a16:creationId xmlns:a16="http://schemas.microsoft.com/office/drawing/2014/main" id="{85CF4558-A77D-AA84-A133-7ED6EEB3C54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17</a:t>
            </a:fld>
            <a:endParaRPr lang="en-AT" spc="-64" dirty="0"/>
          </a:p>
        </p:txBody>
      </p:sp>
      <p:sp>
        <p:nvSpPr>
          <p:cNvPr id="12" name="object 3">
            <a:extLst>
              <a:ext uri="{FF2B5EF4-FFF2-40B4-BE49-F238E27FC236}">
                <a16:creationId xmlns:a16="http://schemas.microsoft.com/office/drawing/2014/main" id="{5F3D6639-88C9-85DD-BCAC-BF9A0CEE5E1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3.2.4. Network Modeling &amp; Simulation (Quantitative)</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5ABE45B9-DD49-D5F5-D912-DAAD83D213D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6" name="object 6">
            <a:extLst>
              <a:ext uri="{FF2B5EF4-FFF2-40B4-BE49-F238E27FC236}">
                <a16:creationId xmlns:a16="http://schemas.microsoft.com/office/drawing/2014/main" id="{8A666FC8-6A3C-61BA-3AFB-0DA6DB36BA3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609399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58C8-53FA-2C1E-6D55-1F7D480520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4AA8BD-3B80-C6FF-C1FD-0567BD489926}"/>
              </a:ext>
            </a:extLst>
          </p:cNvPr>
          <p:cNvSpPr txBox="1">
            <a:spLocks noGrp="1"/>
          </p:cNvSpPr>
          <p:nvPr>
            <p:ph type="title"/>
          </p:nvPr>
        </p:nvSpPr>
        <p:spPr>
          <a:xfrm>
            <a:off x="726281" y="422573"/>
            <a:ext cx="453387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Quantitative Research Methods</a:t>
            </a:r>
          </a:p>
        </p:txBody>
      </p:sp>
      <p:sp>
        <p:nvSpPr>
          <p:cNvPr id="11" name="object 3">
            <a:extLst>
              <a:ext uri="{FF2B5EF4-FFF2-40B4-BE49-F238E27FC236}">
                <a16:creationId xmlns:a16="http://schemas.microsoft.com/office/drawing/2014/main" id="{9B43EA17-9B88-0823-AA49-C01EDE3F4A93}"/>
              </a:ext>
            </a:extLst>
          </p:cNvPr>
          <p:cNvSpPr txBox="1"/>
          <p:nvPr/>
        </p:nvSpPr>
        <p:spPr>
          <a:xfrm>
            <a:off x="726282" y="2305537"/>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Steps in CBA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7" name="object 3">
            <a:extLst>
              <a:ext uri="{FF2B5EF4-FFF2-40B4-BE49-F238E27FC236}">
                <a16:creationId xmlns:a16="http://schemas.microsoft.com/office/drawing/2014/main" id="{1C43EE41-379D-2F7A-A610-FBFBB032297D}"/>
              </a:ext>
            </a:extLst>
          </p:cNvPr>
          <p:cNvSpPr txBox="1"/>
          <p:nvPr/>
        </p:nvSpPr>
        <p:spPr>
          <a:xfrm>
            <a:off x="881924" y="1824844"/>
            <a:ext cx="10725152" cy="324265"/>
          </a:xfrm>
          <a:prstGeom prst="rect">
            <a:avLst/>
          </a:prstGeom>
        </p:spPr>
        <p:txBody>
          <a:bodyPr vert="horz" wrap="square" lIns="0" tIns="16329" rIns="0" bIns="0" rtlCol="0">
            <a:spAutoFit/>
          </a:bodyPr>
          <a:lstStyle/>
          <a:p>
            <a:pPr marL="342900" indent="-342900">
              <a:lnSpc>
                <a:spcPct val="100000"/>
              </a:lnSpc>
              <a:spcBef>
                <a:spcPts val="600"/>
              </a:spcBef>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Evaluates the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economic viability of transport projects</a:t>
            </a:r>
            <a:endParaRPr lang="en-US" sz="2000" dirty="0">
              <a:latin typeface="Aptos" panose="020B0004020202020204" pitchFamily="34" charset="0"/>
            </a:endParaRPr>
          </a:p>
        </p:txBody>
      </p:sp>
      <p:sp>
        <p:nvSpPr>
          <p:cNvPr id="9" name="TextBox 8">
            <a:extLst>
              <a:ext uri="{FF2B5EF4-FFF2-40B4-BE49-F238E27FC236}">
                <a16:creationId xmlns:a16="http://schemas.microsoft.com/office/drawing/2014/main" id="{70E7A987-EF9F-AF14-FA88-51F0260EA270}"/>
              </a:ext>
            </a:extLst>
          </p:cNvPr>
          <p:cNvSpPr txBox="1"/>
          <p:nvPr/>
        </p:nvSpPr>
        <p:spPr>
          <a:xfrm>
            <a:off x="733424" y="4706895"/>
            <a:ext cx="8235478" cy="467885"/>
          </a:xfrm>
          <a:prstGeom prst="rect">
            <a:avLst/>
          </a:prstGeom>
          <a:noFill/>
        </p:spPr>
        <p:txBody>
          <a:bodyPr wrap="square" rtlCol="0">
            <a:spAutoFit/>
          </a:bodyPr>
          <a:lstStyle/>
          <a:p>
            <a:pPr marL="342900" marR="0" lvl="0" indent="-342900">
              <a:lnSpc>
                <a:spcPct val="150000"/>
              </a:lnSpc>
              <a:spcBef>
                <a:spcPts val="600"/>
              </a:spcBef>
              <a:spcAft>
                <a:spcPts val="800"/>
              </a:spcAft>
              <a:buSzPct val="100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Example: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Analyzing the financial feasibility of a new metro line</a:t>
            </a:r>
          </a:p>
        </p:txBody>
      </p:sp>
      <p:sp>
        <p:nvSpPr>
          <p:cNvPr id="15" name="object 3">
            <a:extLst>
              <a:ext uri="{FF2B5EF4-FFF2-40B4-BE49-F238E27FC236}">
                <a16:creationId xmlns:a16="http://schemas.microsoft.com/office/drawing/2014/main" id="{DEC661EC-C737-DEA7-7A50-1496EB0C3797}"/>
              </a:ext>
            </a:extLst>
          </p:cNvPr>
          <p:cNvSpPr txBox="1"/>
          <p:nvPr/>
        </p:nvSpPr>
        <p:spPr>
          <a:xfrm>
            <a:off x="881924" y="2856828"/>
            <a:ext cx="10725152" cy="1511000"/>
          </a:xfrm>
          <a:prstGeom prst="rect">
            <a:avLst/>
          </a:prstGeom>
        </p:spPr>
        <p:txBody>
          <a:bodyPr vert="horz" wrap="square" lIns="0" tIns="16329" rIns="0" bIns="0" rtlCol="0">
            <a:spAutoFit/>
          </a:bodyPr>
          <a:lstStyle/>
          <a:p>
            <a:pPr marL="342900" indent="-342900">
              <a:lnSpc>
                <a:spcPct val="150000"/>
              </a:lnSpc>
              <a:spcBef>
                <a:spcPts val="600"/>
              </a:spcBef>
              <a:buFont typeface="Wingdings" panose="05000000000000000000" pitchFamily="2" charset="2"/>
              <a:buChar char="q"/>
            </a:pPr>
            <a:r>
              <a:rPr lang="en-US" sz="2000" b="1" dirty="0">
                <a:latin typeface="Aptos" panose="020B0004020202020204" pitchFamily="34" charset="0"/>
              </a:rPr>
              <a:t>Identify costs </a:t>
            </a:r>
            <a:r>
              <a:rPr lang="en-US" sz="2000" dirty="0">
                <a:latin typeface="Aptos" panose="020B0004020202020204" pitchFamily="34" charset="0"/>
              </a:rPr>
              <a:t>(infrastructure, maintenance, externalities)</a:t>
            </a:r>
          </a:p>
          <a:p>
            <a:pPr marL="342900" indent="-342900">
              <a:lnSpc>
                <a:spcPct val="150000"/>
              </a:lnSpc>
              <a:spcBef>
                <a:spcPts val="600"/>
              </a:spcBef>
              <a:buFont typeface="Wingdings" panose="05000000000000000000" pitchFamily="2" charset="2"/>
              <a:buChar char="q"/>
            </a:pPr>
            <a:r>
              <a:rPr lang="en-US" sz="2000" b="1" dirty="0">
                <a:latin typeface="Aptos" panose="020B0004020202020204" pitchFamily="34" charset="0"/>
              </a:rPr>
              <a:t>Identify benefits </a:t>
            </a:r>
            <a:r>
              <a:rPr lang="en-US" sz="2000" dirty="0">
                <a:latin typeface="Aptos" panose="020B0004020202020204" pitchFamily="34" charset="0"/>
              </a:rPr>
              <a:t>(time savings, reduced pollution)</a:t>
            </a:r>
          </a:p>
          <a:p>
            <a:pPr marL="342900" indent="-342900">
              <a:lnSpc>
                <a:spcPct val="150000"/>
              </a:lnSpc>
              <a:spcBef>
                <a:spcPts val="600"/>
              </a:spcBef>
              <a:buFont typeface="Wingdings" panose="05000000000000000000" pitchFamily="2" charset="2"/>
              <a:buChar char="q"/>
            </a:pPr>
            <a:r>
              <a:rPr lang="en-US" sz="2000" b="1" dirty="0">
                <a:latin typeface="Aptos" panose="020B0004020202020204" pitchFamily="34" charset="0"/>
              </a:rPr>
              <a:t>Discount future costs and benefits to present value</a:t>
            </a:r>
          </a:p>
        </p:txBody>
      </p:sp>
      <p:sp>
        <p:nvSpPr>
          <p:cNvPr id="18" name="object 3">
            <a:extLst>
              <a:ext uri="{FF2B5EF4-FFF2-40B4-BE49-F238E27FC236}">
                <a16:creationId xmlns:a16="http://schemas.microsoft.com/office/drawing/2014/main" id="{B7CDB869-F03E-2B70-A289-5264E8BFEF24}"/>
              </a:ext>
            </a:extLst>
          </p:cNvPr>
          <p:cNvSpPr txBox="1"/>
          <p:nvPr/>
        </p:nvSpPr>
        <p:spPr>
          <a:xfrm>
            <a:off x="733424" y="1412071"/>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Purpose:</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 name="Picture 9" descr="A purple scale with text on it&#10;&#10;AI-generated content may be incorrect.">
            <a:extLst>
              <a:ext uri="{FF2B5EF4-FFF2-40B4-BE49-F238E27FC236}">
                <a16:creationId xmlns:a16="http://schemas.microsoft.com/office/drawing/2014/main" id="{C0298214-B138-1589-BF06-E210CE24DB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8835" y="2796887"/>
            <a:ext cx="3448050" cy="2952750"/>
          </a:xfrm>
          <a:prstGeom prst="rect">
            <a:avLst/>
          </a:prstGeom>
        </p:spPr>
      </p:pic>
      <p:sp>
        <p:nvSpPr>
          <p:cNvPr id="3" name="Slide Number Placeholder 2">
            <a:extLst>
              <a:ext uri="{FF2B5EF4-FFF2-40B4-BE49-F238E27FC236}">
                <a16:creationId xmlns:a16="http://schemas.microsoft.com/office/drawing/2014/main" id="{C5EC396C-A949-8521-F8B3-930FA04A663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18</a:t>
            </a:fld>
            <a:endParaRPr lang="en-AT" spc="-64" dirty="0"/>
          </a:p>
        </p:txBody>
      </p:sp>
      <p:sp>
        <p:nvSpPr>
          <p:cNvPr id="4" name="object 3">
            <a:extLst>
              <a:ext uri="{FF2B5EF4-FFF2-40B4-BE49-F238E27FC236}">
                <a16:creationId xmlns:a16="http://schemas.microsoft.com/office/drawing/2014/main" id="{E714D1A3-3EFE-5439-584C-075729EC28C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3.2.5 Cost-Benefit Analysis (CBA) in Transport (Quantitative)</a:t>
            </a:r>
            <a:endParaRPr lang="en-GB" sz="3200" b="1" dirty="0">
              <a:solidFill>
                <a:schemeClr val="tx1"/>
              </a:solidFill>
              <a:latin typeface="Aptos" panose="020B0004020202020204" pitchFamily="34" charset="0"/>
              <a:cs typeface="Arial"/>
            </a:endParaRPr>
          </a:p>
        </p:txBody>
      </p:sp>
      <p:sp>
        <p:nvSpPr>
          <p:cNvPr id="12" name="object 6">
            <a:extLst>
              <a:ext uri="{FF2B5EF4-FFF2-40B4-BE49-F238E27FC236}">
                <a16:creationId xmlns:a16="http://schemas.microsoft.com/office/drawing/2014/main" id="{5DF46284-1E15-A8CB-06B0-3D9A4B39303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8C9F3AA3-DA91-5F8E-2C40-FE60BE4C616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572554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2FACA-1EEE-BE90-3D7F-0332E142863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CDE7AE6-1406-B58E-0897-20354101A235}"/>
              </a:ext>
            </a:extLst>
          </p:cNvPr>
          <p:cNvSpPr txBox="1">
            <a:spLocks noGrp="1"/>
          </p:cNvSpPr>
          <p:nvPr>
            <p:ph type="title"/>
          </p:nvPr>
        </p:nvSpPr>
        <p:spPr>
          <a:xfrm>
            <a:off x="726281" y="422573"/>
            <a:ext cx="453387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Quantitative Research Methods</a:t>
            </a:r>
          </a:p>
        </p:txBody>
      </p:sp>
      <p:pic>
        <p:nvPicPr>
          <p:cNvPr id="12" name="Picture 11" descr="A diagram of a diagram&#10;&#10;AI-generated content may be incorrect.">
            <a:extLst>
              <a:ext uri="{FF2B5EF4-FFF2-40B4-BE49-F238E27FC236}">
                <a16:creationId xmlns:a16="http://schemas.microsoft.com/office/drawing/2014/main" id="{6DBB492B-EE1F-0A7B-9EB5-2358454586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4505" y="1279519"/>
            <a:ext cx="9095712" cy="4935593"/>
          </a:xfrm>
          <a:prstGeom prst="rect">
            <a:avLst/>
          </a:prstGeom>
        </p:spPr>
      </p:pic>
      <p:sp>
        <p:nvSpPr>
          <p:cNvPr id="3" name="Slide Number Placeholder 2">
            <a:extLst>
              <a:ext uri="{FF2B5EF4-FFF2-40B4-BE49-F238E27FC236}">
                <a16:creationId xmlns:a16="http://schemas.microsoft.com/office/drawing/2014/main" id="{74B49CF9-AE63-650F-F92F-2C4B89C1371A}"/>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19</a:t>
            </a:fld>
            <a:endParaRPr lang="en-AT" spc="-64" dirty="0"/>
          </a:p>
        </p:txBody>
      </p:sp>
      <p:sp>
        <p:nvSpPr>
          <p:cNvPr id="4" name="object 3">
            <a:extLst>
              <a:ext uri="{FF2B5EF4-FFF2-40B4-BE49-F238E27FC236}">
                <a16:creationId xmlns:a16="http://schemas.microsoft.com/office/drawing/2014/main" id="{A21C2BFB-EEAF-D037-90E9-BEE80088B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Advantages &amp; Challenges of Quantitative method</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E35FB54A-A483-6E75-1268-5D60E613B34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F7B48C32-7628-F720-AC8C-DADD44FDDEA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873924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9D61E-08CC-418F-AB0E-12B9F26F39A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28EEB4-C8AB-7E01-1183-B29AA825E7A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t>Qualitative Research Methods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FEE9FF2A-FC95-522B-4FFD-B1661C366BF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20</a:t>
            </a:fld>
            <a:endParaRPr lang="en-AT" spc="-64" dirty="0"/>
          </a:p>
        </p:txBody>
      </p:sp>
      <p:sp>
        <p:nvSpPr>
          <p:cNvPr id="5" name="object 6">
            <a:extLst>
              <a:ext uri="{FF2B5EF4-FFF2-40B4-BE49-F238E27FC236}">
                <a16:creationId xmlns:a16="http://schemas.microsoft.com/office/drawing/2014/main" id="{ED1A3813-2FF6-8449-4041-B8C93D67D06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5F23A5AC-4FCE-9A03-CEAE-74523509A68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1148000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C50D5-FD7D-2648-7B87-363BCDEFF8F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36CEB1E-2D33-3842-9E66-7D24768A0FF2}"/>
              </a:ext>
            </a:extLst>
          </p:cNvPr>
          <p:cNvSpPr txBox="1">
            <a:spLocks noGrp="1"/>
          </p:cNvSpPr>
          <p:nvPr>
            <p:ph type="title"/>
          </p:nvPr>
        </p:nvSpPr>
        <p:spPr>
          <a:xfrm>
            <a:off x="726281" y="422573"/>
            <a:ext cx="45527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Qualitative Research Methods</a:t>
            </a:r>
          </a:p>
        </p:txBody>
      </p:sp>
      <p:pic>
        <p:nvPicPr>
          <p:cNvPr id="10" name="Picture 9" descr="A diagram of a diagram of a transportation system&#10;&#10;AI-generated content may be incorrect.">
            <a:extLst>
              <a:ext uri="{FF2B5EF4-FFF2-40B4-BE49-F238E27FC236}">
                <a16:creationId xmlns:a16="http://schemas.microsoft.com/office/drawing/2014/main" id="{552C13ED-B47C-694B-9957-4930523F0D13}"/>
              </a:ext>
            </a:extLst>
          </p:cNvPr>
          <p:cNvPicPr>
            <a:picLocks noChangeAspect="1"/>
          </p:cNvPicPr>
          <p:nvPr/>
        </p:nvPicPr>
        <p:blipFill>
          <a:blip r:embed="rId2" cstate="print">
            <a:extLst>
              <a:ext uri="{28A0092B-C50C-407E-A947-70E740481C1C}">
                <a14:useLocalDpi xmlns:a14="http://schemas.microsoft.com/office/drawing/2010/main" val="0"/>
              </a:ext>
            </a:extLst>
          </a:blip>
          <a:srcRect l="4389" t="23687" r="3496" b="11064"/>
          <a:stretch/>
        </p:blipFill>
        <p:spPr>
          <a:xfrm>
            <a:off x="1579077" y="1094179"/>
            <a:ext cx="9678998" cy="4077468"/>
          </a:xfrm>
          <a:prstGeom prst="rect">
            <a:avLst/>
          </a:prstGeom>
        </p:spPr>
      </p:pic>
      <p:sp>
        <p:nvSpPr>
          <p:cNvPr id="3" name="Slide Number Placeholder 2">
            <a:extLst>
              <a:ext uri="{FF2B5EF4-FFF2-40B4-BE49-F238E27FC236}">
                <a16:creationId xmlns:a16="http://schemas.microsoft.com/office/drawing/2014/main" id="{9EACAD8C-A414-3C6E-C300-EC489851BFB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21</a:t>
            </a:fld>
            <a:endParaRPr lang="en-AT" spc="-64" dirty="0"/>
          </a:p>
        </p:txBody>
      </p:sp>
      <p:sp>
        <p:nvSpPr>
          <p:cNvPr id="4" name="object 3">
            <a:extLst>
              <a:ext uri="{FF2B5EF4-FFF2-40B4-BE49-F238E27FC236}">
                <a16:creationId xmlns:a16="http://schemas.microsoft.com/office/drawing/2014/main" id="{0E0D4705-525D-E535-915C-DF6012D6C7C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What is Qualitative Research?</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62C8E423-FF25-69FA-2B01-E291864815C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2" name="object 6">
            <a:extLst>
              <a:ext uri="{FF2B5EF4-FFF2-40B4-BE49-F238E27FC236}">
                <a16:creationId xmlns:a16="http://schemas.microsoft.com/office/drawing/2014/main" id="{E56D3453-9D74-7E37-CE60-17AACE489E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4223505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FF3D2-C08B-B047-2F5A-59CB876B893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92B3504-2302-0962-862A-6D523932E2BF}"/>
              </a:ext>
            </a:extLst>
          </p:cNvPr>
          <p:cNvSpPr txBox="1">
            <a:spLocks noGrp="1"/>
          </p:cNvSpPr>
          <p:nvPr>
            <p:ph type="title"/>
          </p:nvPr>
        </p:nvSpPr>
        <p:spPr>
          <a:xfrm>
            <a:off x="726282" y="422573"/>
            <a:ext cx="455272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Qualitative Research Methods</a:t>
            </a:r>
          </a:p>
        </p:txBody>
      </p:sp>
      <p:pic>
        <p:nvPicPr>
          <p:cNvPr id="10" name="Picture 9" descr="A diagram of a research method&#10;&#10;AI-generated content may be incorrect.">
            <a:extLst>
              <a:ext uri="{FF2B5EF4-FFF2-40B4-BE49-F238E27FC236}">
                <a16:creationId xmlns:a16="http://schemas.microsoft.com/office/drawing/2014/main" id="{C533C818-C020-5272-A781-7F54F5B85994}"/>
              </a:ext>
            </a:extLst>
          </p:cNvPr>
          <p:cNvPicPr>
            <a:picLocks noChangeAspect="1"/>
          </p:cNvPicPr>
          <p:nvPr/>
        </p:nvPicPr>
        <p:blipFill>
          <a:blip r:embed="rId2" cstate="print">
            <a:extLst>
              <a:ext uri="{28A0092B-C50C-407E-A947-70E740481C1C}">
                <a14:useLocalDpi xmlns:a14="http://schemas.microsoft.com/office/drawing/2010/main" val="0"/>
              </a:ext>
            </a:extLst>
          </a:blip>
          <a:srcRect t="14326" b="6162"/>
          <a:stretch/>
        </p:blipFill>
        <p:spPr>
          <a:xfrm>
            <a:off x="1931022" y="920559"/>
            <a:ext cx="8329956" cy="5392169"/>
          </a:xfrm>
          <a:prstGeom prst="rect">
            <a:avLst/>
          </a:prstGeom>
        </p:spPr>
      </p:pic>
      <p:sp>
        <p:nvSpPr>
          <p:cNvPr id="3" name="Slide Number Placeholder 2">
            <a:extLst>
              <a:ext uri="{FF2B5EF4-FFF2-40B4-BE49-F238E27FC236}">
                <a16:creationId xmlns:a16="http://schemas.microsoft.com/office/drawing/2014/main" id="{10320D4A-8C60-DA99-4E9D-75D0C7C3189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22</a:t>
            </a:fld>
            <a:endParaRPr lang="en-AT" spc="-64" dirty="0"/>
          </a:p>
        </p:txBody>
      </p:sp>
      <p:sp>
        <p:nvSpPr>
          <p:cNvPr id="4" name="object 3">
            <a:extLst>
              <a:ext uri="{FF2B5EF4-FFF2-40B4-BE49-F238E27FC236}">
                <a16:creationId xmlns:a16="http://schemas.microsoft.com/office/drawing/2014/main" id="{C230F984-A8BC-B2F9-C696-3B7A94B3965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Common Qualitative Methods</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60CED90D-4BF6-AAA4-3ADD-6933E459004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ADC0DAB8-48DF-9412-77C4-16F0DECE8B0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147423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B80F6-775E-84BC-B210-685E5C7C5D8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DD3012B-7E04-1441-8A5D-9A94D10A2C93}"/>
              </a:ext>
            </a:extLst>
          </p:cNvPr>
          <p:cNvSpPr txBox="1">
            <a:spLocks noGrp="1"/>
          </p:cNvSpPr>
          <p:nvPr>
            <p:ph type="title"/>
          </p:nvPr>
        </p:nvSpPr>
        <p:spPr>
          <a:xfrm>
            <a:off x="726282" y="422573"/>
            <a:ext cx="455272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Qualitative Research Methods</a:t>
            </a:r>
          </a:p>
        </p:txBody>
      </p:sp>
      <p:sp>
        <p:nvSpPr>
          <p:cNvPr id="7" name="object 3">
            <a:extLst>
              <a:ext uri="{FF2B5EF4-FFF2-40B4-BE49-F238E27FC236}">
                <a16:creationId xmlns:a16="http://schemas.microsoft.com/office/drawing/2014/main" id="{E8E2AB9E-6E94-B73F-C688-2B04FF32027C}"/>
              </a:ext>
            </a:extLst>
          </p:cNvPr>
          <p:cNvSpPr txBox="1"/>
          <p:nvPr/>
        </p:nvSpPr>
        <p:spPr>
          <a:xfrm>
            <a:off x="930563" y="1786739"/>
            <a:ext cx="10725152" cy="847485"/>
          </a:xfrm>
          <a:prstGeom prst="rect">
            <a:avLst/>
          </a:prstGeom>
        </p:spPr>
        <p:txBody>
          <a:bodyPr vert="horz" wrap="square" lIns="0" tIns="16329" rIns="0" bIns="0" rtlCol="0">
            <a:spAutoFit/>
          </a:bodyPr>
          <a:lstStyle/>
          <a:p>
            <a:pPr marL="34290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In-depth investigation of a specific transport system, project, or policy within its real-world context to Understand successes, failures, and influencing factors and to Generate insights for policy recommendations and best practices.</a:t>
            </a:r>
          </a:p>
        </p:txBody>
      </p:sp>
      <p:sp>
        <p:nvSpPr>
          <p:cNvPr id="18" name="object 3">
            <a:extLst>
              <a:ext uri="{FF2B5EF4-FFF2-40B4-BE49-F238E27FC236}">
                <a16:creationId xmlns:a16="http://schemas.microsoft.com/office/drawing/2014/main" id="{990B5C63-75EC-F3E6-0699-20EF977FBA8F}"/>
              </a:ext>
            </a:extLst>
          </p:cNvPr>
          <p:cNvSpPr txBox="1"/>
          <p:nvPr/>
        </p:nvSpPr>
        <p:spPr>
          <a:xfrm>
            <a:off x="733424" y="1317805"/>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Definition: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6FB99511-29AD-12E5-0A0C-4C4A698742FC}"/>
              </a:ext>
            </a:extLst>
          </p:cNvPr>
          <p:cNvSpPr txBox="1"/>
          <p:nvPr/>
        </p:nvSpPr>
        <p:spPr>
          <a:xfrm>
            <a:off x="840429" y="3216068"/>
            <a:ext cx="6114848"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Methods:</a:t>
            </a:r>
          </a:p>
        </p:txBody>
      </p:sp>
      <p:sp>
        <p:nvSpPr>
          <p:cNvPr id="9" name="object 3">
            <a:extLst>
              <a:ext uri="{FF2B5EF4-FFF2-40B4-BE49-F238E27FC236}">
                <a16:creationId xmlns:a16="http://schemas.microsoft.com/office/drawing/2014/main" id="{53C7EBCE-326C-655D-D9FE-7DB11368B4B4}"/>
              </a:ext>
            </a:extLst>
          </p:cNvPr>
          <p:cNvSpPr txBox="1"/>
          <p:nvPr/>
        </p:nvSpPr>
        <p:spPr>
          <a:xfrm>
            <a:off x="1261304" y="3679913"/>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Interviews (policymakers, users, stakeholders).</a:t>
            </a:r>
          </a:p>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Document analysis (policy papers, reports).</a:t>
            </a:r>
          </a:p>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Field observations (on-site assessments).</a:t>
            </a:r>
          </a:p>
        </p:txBody>
      </p:sp>
      <p:sp>
        <p:nvSpPr>
          <p:cNvPr id="10" name="object 3">
            <a:extLst>
              <a:ext uri="{FF2B5EF4-FFF2-40B4-BE49-F238E27FC236}">
                <a16:creationId xmlns:a16="http://schemas.microsoft.com/office/drawing/2014/main" id="{AFB55EE6-4E9D-58F9-4439-86E143A8EE46}"/>
              </a:ext>
            </a:extLst>
          </p:cNvPr>
          <p:cNvSpPr txBox="1"/>
          <p:nvPr/>
        </p:nvSpPr>
        <p:spPr>
          <a:xfrm>
            <a:off x="930563" y="5345766"/>
            <a:ext cx="6024714" cy="570486"/>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Example: </a:t>
            </a:r>
            <a:r>
              <a:rPr lang="en-US" sz="1800" dirty="0">
                <a:latin typeface="Aptos" panose="020B0004020202020204" pitchFamily="34" charset="0"/>
              </a:rPr>
              <a:t>London’s congestion pricing scheme – Studying its success in reducing traffic</a:t>
            </a:r>
          </a:p>
        </p:txBody>
      </p:sp>
      <p:pic>
        <p:nvPicPr>
          <p:cNvPr id="17" name="Picture 16" descr="A close-up of a sign&#10;&#10;AI-generated content may be incorrect.">
            <a:extLst>
              <a:ext uri="{FF2B5EF4-FFF2-40B4-BE49-F238E27FC236}">
                <a16:creationId xmlns:a16="http://schemas.microsoft.com/office/drawing/2014/main" id="{9BFED66E-3BE2-4740-B0C3-6F321B5569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29111" y="2520758"/>
            <a:ext cx="4750340" cy="2968963"/>
          </a:xfrm>
          <a:prstGeom prst="rect">
            <a:avLst/>
          </a:prstGeom>
        </p:spPr>
      </p:pic>
      <p:sp>
        <p:nvSpPr>
          <p:cNvPr id="3" name="Slide Number Placeholder 2">
            <a:extLst>
              <a:ext uri="{FF2B5EF4-FFF2-40B4-BE49-F238E27FC236}">
                <a16:creationId xmlns:a16="http://schemas.microsoft.com/office/drawing/2014/main" id="{BC2EEE72-15E7-B9B3-85EC-80EEFB5B1D9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23</a:t>
            </a:fld>
            <a:endParaRPr lang="en-AT" spc="-64" dirty="0"/>
          </a:p>
        </p:txBody>
      </p:sp>
      <p:sp>
        <p:nvSpPr>
          <p:cNvPr id="11" name="object 3">
            <a:extLst>
              <a:ext uri="{FF2B5EF4-FFF2-40B4-BE49-F238E27FC236}">
                <a16:creationId xmlns:a16="http://schemas.microsoft.com/office/drawing/2014/main" id="{82ACB042-AA15-AE9C-0FEC-3D7C69DBEF4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Case Study Research (Qualitative)</a:t>
            </a:r>
            <a:endParaRPr lang="en-GB" sz="3200" b="1" dirty="0">
              <a:solidFill>
                <a:schemeClr val="tx1"/>
              </a:solidFill>
              <a:latin typeface="Aptos" panose="020B0004020202020204" pitchFamily="34" charset="0"/>
              <a:cs typeface="Arial"/>
            </a:endParaRPr>
          </a:p>
        </p:txBody>
      </p:sp>
      <p:sp>
        <p:nvSpPr>
          <p:cNvPr id="13" name="object 6">
            <a:extLst>
              <a:ext uri="{FF2B5EF4-FFF2-40B4-BE49-F238E27FC236}">
                <a16:creationId xmlns:a16="http://schemas.microsoft.com/office/drawing/2014/main" id="{CA9998BA-E734-532D-0AE1-8BBD9041982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63C53BB6-FB95-1F59-FA64-56D14B40D44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1759562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3453E-E511-87F5-5AB8-080DA953C71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CC76E8A-79A6-BE81-1ACC-E39F3B48AFA1}"/>
              </a:ext>
            </a:extLst>
          </p:cNvPr>
          <p:cNvSpPr txBox="1">
            <a:spLocks noGrp="1"/>
          </p:cNvSpPr>
          <p:nvPr>
            <p:ph type="title"/>
          </p:nvPr>
        </p:nvSpPr>
        <p:spPr>
          <a:xfrm>
            <a:off x="726281" y="422573"/>
            <a:ext cx="45527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Qualitative Research Methods</a:t>
            </a:r>
          </a:p>
        </p:txBody>
      </p:sp>
      <p:sp>
        <p:nvSpPr>
          <p:cNvPr id="7" name="object 3">
            <a:extLst>
              <a:ext uri="{FF2B5EF4-FFF2-40B4-BE49-F238E27FC236}">
                <a16:creationId xmlns:a16="http://schemas.microsoft.com/office/drawing/2014/main" id="{771D848A-3BC3-168E-2818-E62B270CE0A4}"/>
              </a:ext>
            </a:extLst>
          </p:cNvPr>
          <p:cNvSpPr txBox="1"/>
          <p:nvPr/>
        </p:nvSpPr>
        <p:spPr>
          <a:xfrm>
            <a:off x="930563" y="1749036"/>
            <a:ext cx="10725152" cy="570486"/>
          </a:xfrm>
          <a:prstGeom prst="rect">
            <a:avLst/>
          </a:prstGeom>
        </p:spPr>
        <p:txBody>
          <a:bodyPr vert="horz" wrap="square" lIns="0" tIns="16329" rIns="0" bIns="0" rtlCol="0">
            <a:spAutoFit/>
          </a:bodyPr>
          <a:lstStyle/>
          <a:p>
            <a:pPr marL="34290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Explores how institutions, policies, and governance structures shape transport systems and decision-making.</a:t>
            </a:r>
          </a:p>
        </p:txBody>
      </p:sp>
      <p:sp>
        <p:nvSpPr>
          <p:cNvPr id="18" name="object 3">
            <a:extLst>
              <a:ext uri="{FF2B5EF4-FFF2-40B4-BE49-F238E27FC236}">
                <a16:creationId xmlns:a16="http://schemas.microsoft.com/office/drawing/2014/main" id="{06CBD8F7-12E6-89CD-9987-ECA536F59740}"/>
              </a:ext>
            </a:extLst>
          </p:cNvPr>
          <p:cNvSpPr txBox="1"/>
          <p:nvPr/>
        </p:nvSpPr>
        <p:spPr>
          <a:xfrm>
            <a:off x="733424" y="1280102"/>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Definition:</a:t>
            </a:r>
          </a:p>
        </p:txBody>
      </p:sp>
      <p:sp>
        <p:nvSpPr>
          <p:cNvPr id="5" name="object 3">
            <a:extLst>
              <a:ext uri="{FF2B5EF4-FFF2-40B4-BE49-F238E27FC236}">
                <a16:creationId xmlns:a16="http://schemas.microsoft.com/office/drawing/2014/main" id="{6BCD24CE-6930-397C-E3ED-A4059E8F61E1}"/>
              </a:ext>
            </a:extLst>
          </p:cNvPr>
          <p:cNvSpPr txBox="1"/>
          <p:nvPr/>
        </p:nvSpPr>
        <p:spPr>
          <a:xfrm>
            <a:off x="726282" y="4189709"/>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Methods:</a:t>
            </a:r>
          </a:p>
        </p:txBody>
      </p:sp>
      <p:sp>
        <p:nvSpPr>
          <p:cNvPr id="9" name="object 3">
            <a:extLst>
              <a:ext uri="{FF2B5EF4-FFF2-40B4-BE49-F238E27FC236}">
                <a16:creationId xmlns:a16="http://schemas.microsoft.com/office/drawing/2014/main" id="{1D1FF165-FB02-0830-7CB8-C9B277FD5ED2}"/>
              </a:ext>
            </a:extLst>
          </p:cNvPr>
          <p:cNvSpPr txBox="1"/>
          <p:nvPr/>
        </p:nvSpPr>
        <p:spPr>
          <a:xfrm>
            <a:off x="1154299" y="4625786"/>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Interviews (policymakers, users, stakeholders).</a:t>
            </a:r>
          </a:p>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Document analysis (policy papers, reports).</a:t>
            </a:r>
          </a:p>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Field observations (on-site assessments).</a:t>
            </a:r>
          </a:p>
        </p:txBody>
      </p:sp>
      <p:sp>
        <p:nvSpPr>
          <p:cNvPr id="10" name="object 3">
            <a:extLst>
              <a:ext uri="{FF2B5EF4-FFF2-40B4-BE49-F238E27FC236}">
                <a16:creationId xmlns:a16="http://schemas.microsoft.com/office/drawing/2014/main" id="{40EB02BA-35D9-1462-48B0-2AF0DDBBAF9B}"/>
              </a:ext>
            </a:extLst>
          </p:cNvPr>
          <p:cNvSpPr txBox="1"/>
          <p:nvPr/>
        </p:nvSpPr>
        <p:spPr>
          <a:xfrm>
            <a:off x="733424" y="5956967"/>
            <a:ext cx="10725152" cy="293487"/>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Example: </a:t>
            </a:r>
            <a:r>
              <a:rPr lang="en-US" sz="1800" dirty="0">
                <a:latin typeface="Aptos" panose="020B0004020202020204" pitchFamily="34" charset="0"/>
              </a:rPr>
              <a:t>Investigating how governance structures in London facilitated congestion charging policies.</a:t>
            </a:r>
          </a:p>
        </p:txBody>
      </p:sp>
      <p:sp>
        <p:nvSpPr>
          <p:cNvPr id="12" name="object 3">
            <a:extLst>
              <a:ext uri="{FF2B5EF4-FFF2-40B4-BE49-F238E27FC236}">
                <a16:creationId xmlns:a16="http://schemas.microsoft.com/office/drawing/2014/main" id="{82A0443A-8BEE-6096-D322-944CE2347657}"/>
              </a:ext>
            </a:extLst>
          </p:cNvPr>
          <p:cNvSpPr txBox="1"/>
          <p:nvPr/>
        </p:nvSpPr>
        <p:spPr>
          <a:xfrm>
            <a:off x="726282" y="2403361"/>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1800" b="1" dirty="0">
                <a:latin typeface="Aptos" panose="020B0004020202020204" pitchFamily="34" charset="0"/>
              </a:rPr>
              <a:t>Key Focus Areas:</a:t>
            </a:r>
          </a:p>
        </p:txBody>
      </p:sp>
      <p:sp>
        <p:nvSpPr>
          <p:cNvPr id="15" name="object 3">
            <a:extLst>
              <a:ext uri="{FF2B5EF4-FFF2-40B4-BE49-F238E27FC236}">
                <a16:creationId xmlns:a16="http://schemas.microsoft.com/office/drawing/2014/main" id="{6D4A984E-68FF-C13F-C0F1-348E6E45EE22}"/>
              </a:ext>
            </a:extLst>
          </p:cNvPr>
          <p:cNvSpPr txBox="1"/>
          <p:nvPr/>
        </p:nvSpPr>
        <p:spPr>
          <a:xfrm>
            <a:off x="1154299" y="2808891"/>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 Role of national vs. local authorities in transport planning.</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 Public-private partnerships (PPP) in transport infrastructure.</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 Governance challenges in sustainable transport transitions</a:t>
            </a:r>
          </a:p>
        </p:txBody>
      </p:sp>
      <p:sp>
        <p:nvSpPr>
          <p:cNvPr id="3" name="Slide Number Placeholder 2">
            <a:extLst>
              <a:ext uri="{FF2B5EF4-FFF2-40B4-BE49-F238E27FC236}">
                <a16:creationId xmlns:a16="http://schemas.microsoft.com/office/drawing/2014/main" id="{5FD6FC87-D0EB-9D66-D78E-BE665B132203}"/>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24</a:t>
            </a:fld>
            <a:endParaRPr lang="en-AT" spc="-64" dirty="0"/>
          </a:p>
        </p:txBody>
      </p:sp>
      <p:sp>
        <p:nvSpPr>
          <p:cNvPr id="4" name="object 3">
            <a:extLst>
              <a:ext uri="{FF2B5EF4-FFF2-40B4-BE49-F238E27FC236}">
                <a16:creationId xmlns:a16="http://schemas.microsoft.com/office/drawing/2014/main" id="{2CA6CC4E-22EC-A2E3-F4E2-DD3BEFF6EE4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Institutional and Governance Research (Qualitative)</a:t>
            </a:r>
            <a:endParaRPr lang="en-GB" sz="3200" b="1" dirty="0">
              <a:solidFill>
                <a:schemeClr val="tx1"/>
              </a:solidFill>
              <a:latin typeface="Aptos" panose="020B0004020202020204" pitchFamily="34" charset="0"/>
              <a:cs typeface="Arial"/>
            </a:endParaRPr>
          </a:p>
        </p:txBody>
      </p:sp>
      <p:sp>
        <p:nvSpPr>
          <p:cNvPr id="13" name="object 6">
            <a:extLst>
              <a:ext uri="{FF2B5EF4-FFF2-40B4-BE49-F238E27FC236}">
                <a16:creationId xmlns:a16="http://schemas.microsoft.com/office/drawing/2014/main" id="{24A1E1C9-A241-148C-E53C-FD8A5317F03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8897DCA2-547C-0CB1-8501-23735200DE1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546097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3AD7C-6728-1C36-4CCD-47F58A80352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6FC3C8-BF3C-19E7-E709-7D9A6D6C10DB}"/>
              </a:ext>
            </a:extLst>
          </p:cNvPr>
          <p:cNvSpPr txBox="1">
            <a:spLocks noGrp="1"/>
          </p:cNvSpPr>
          <p:nvPr>
            <p:ph type="title"/>
          </p:nvPr>
        </p:nvSpPr>
        <p:spPr>
          <a:xfrm>
            <a:off x="726283" y="422573"/>
            <a:ext cx="455272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Qualitative Research Methods</a:t>
            </a:r>
          </a:p>
        </p:txBody>
      </p:sp>
      <p:sp>
        <p:nvSpPr>
          <p:cNvPr id="7" name="object 3">
            <a:extLst>
              <a:ext uri="{FF2B5EF4-FFF2-40B4-BE49-F238E27FC236}">
                <a16:creationId xmlns:a16="http://schemas.microsoft.com/office/drawing/2014/main" id="{24EAEE1A-3021-7754-3922-FD0E996E0CF3}"/>
              </a:ext>
            </a:extLst>
          </p:cNvPr>
          <p:cNvSpPr txBox="1"/>
          <p:nvPr/>
        </p:nvSpPr>
        <p:spPr>
          <a:xfrm>
            <a:off x="726282" y="1892339"/>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dirty="0">
                <a:latin typeface="Aptos" panose="020B0004020202020204" pitchFamily="34" charset="0"/>
              </a:rPr>
              <a:t>Systematic comparison of transport policies, performance metrics, or system designs across different regions or cities to identify best practices and areas for improvement, and to evaluate efficiency, sustainability, and accessibility of transport systems.</a:t>
            </a:r>
            <a:endParaRPr lang="en-US" dirty="0">
              <a:latin typeface="Aptos" panose="020B0004020202020204" pitchFamily="34" charset="0"/>
            </a:endParaRPr>
          </a:p>
        </p:txBody>
      </p:sp>
      <p:sp>
        <p:nvSpPr>
          <p:cNvPr id="18" name="object 3">
            <a:extLst>
              <a:ext uri="{FF2B5EF4-FFF2-40B4-BE49-F238E27FC236}">
                <a16:creationId xmlns:a16="http://schemas.microsoft.com/office/drawing/2014/main" id="{9EC1D157-2E0D-5AD7-02C8-A441A04FFCE0}"/>
              </a:ext>
            </a:extLst>
          </p:cNvPr>
          <p:cNvSpPr txBox="1"/>
          <p:nvPr/>
        </p:nvSpPr>
        <p:spPr>
          <a:xfrm>
            <a:off x="733424" y="1420863"/>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dirty="0">
                <a:latin typeface="Aptos" panose="020B0004020202020204" pitchFamily="34" charset="0"/>
              </a:rPr>
              <a:t>Definition:</a:t>
            </a:r>
          </a:p>
        </p:txBody>
      </p:sp>
      <p:sp>
        <p:nvSpPr>
          <p:cNvPr id="3" name="object 3">
            <a:extLst>
              <a:ext uri="{FF2B5EF4-FFF2-40B4-BE49-F238E27FC236}">
                <a16:creationId xmlns:a16="http://schemas.microsoft.com/office/drawing/2014/main" id="{7C31E577-44C4-6BDE-D686-7AE8B8F2BEC7}"/>
              </a:ext>
            </a:extLst>
          </p:cNvPr>
          <p:cNvSpPr txBox="1"/>
          <p:nvPr/>
        </p:nvSpPr>
        <p:spPr>
          <a:xfrm>
            <a:off x="726282" y="3200227"/>
            <a:ext cx="6528824"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Methods:</a:t>
            </a:r>
          </a:p>
        </p:txBody>
      </p:sp>
      <p:sp>
        <p:nvSpPr>
          <p:cNvPr id="4" name="object 3">
            <a:extLst>
              <a:ext uri="{FF2B5EF4-FFF2-40B4-BE49-F238E27FC236}">
                <a16:creationId xmlns:a16="http://schemas.microsoft.com/office/drawing/2014/main" id="{854E225D-A52B-E590-F060-C3076B1D67EA}"/>
              </a:ext>
            </a:extLst>
          </p:cNvPr>
          <p:cNvSpPr txBox="1"/>
          <p:nvPr/>
        </p:nvSpPr>
        <p:spPr>
          <a:xfrm>
            <a:off x="1154299" y="3711720"/>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Performance indicators (travel time, CO₂ emissions, cost).</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Case comparisons (policy effectiveness across regions).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Expert interviews and secondary data analysis.</a:t>
            </a:r>
          </a:p>
        </p:txBody>
      </p:sp>
      <p:sp>
        <p:nvSpPr>
          <p:cNvPr id="5" name="object 3">
            <a:extLst>
              <a:ext uri="{FF2B5EF4-FFF2-40B4-BE49-F238E27FC236}">
                <a16:creationId xmlns:a16="http://schemas.microsoft.com/office/drawing/2014/main" id="{F803DF1E-C1C5-6155-E2B6-6E9E5CF0E309}"/>
              </a:ext>
            </a:extLst>
          </p:cNvPr>
          <p:cNvSpPr txBox="1"/>
          <p:nvPr/>
        </p:nvSpPr>
        <p:spPr>
          <a:xfrm>
            <a:off x="726282" y="5262301"/>
            <a:ext cx="6426133" cy="570486"/>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Example: </a:t>
            </a:r>
            <a:r>
              <a:rPr lang="en-US" sz="1800" dirty="0">
                <a:latin typeface="Aptos" panose="020B0004020202020204" pitchFamily="34" charset="0"/>
              </a:rPr>
              <a:t>Comparing metro systems in Tokyo, New York, and Paris in terms of punctuality, affordability, and accessibility.</a:t>
            </a:r>
          </a:p>
        </p:txBody>
      </p:sp>
      <p:pic>
        <p:nvPicPr>
          <p:cNvPr id="10" name="Picture 9" descr="A map of a subway system&#10;&#10;AI-generated content may be incorrect.">
            <a:extLst>
              <a:ext uri="{FF2B5EF4-FFF2-40B4-BE49-F238E27FC236}">
                <a16:creationId xmlns:a16="http://schemas.microsoft.com/office/drawing/2014/main" id="{F7AE6B69-5764-9795-BE46-4264FC0840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3262" y="2688489"/>
            <a:ext cx="4566189" cy="3108235"/>
          </a:xfrm>
          <a:prstGeom prst="rect">
            <a:avLst/>
          </a:prstGeom>
        </p:spPr>
      </p:pic>
      <p:sp>
        <p:nvSpPr>
          <p:cNvPr id="12" name="TextBox 11">
            <a:extLst>
              <a:ext uri="{FF2B5EF4-FFF2-40B4-BE49-F238E27FC236}">
                <a16:creationId xmlns:a16="http://schemas.microsoft.com/office/drawing/2014/main" id="{D436CA9E-00ED-6FF2-A5A2-F78519CC9EC6}"/>
              </a:ext>
            </a:extLst>
          </p:cNvPr>
          <p:cNvSpPr txBox="1"/>
          <p:nvPr/>
        </p:nvSpPr>
        <p:spPr>
          <a:xfrm>
            <a:off x="8900828" y="5787932"/>
            <a:ext cx="1391055" cy="230832"/>
          </a:xfrm>
          <a:prstGeom prst="rect">
            <a:avLst/>
          </a:prstGeom>
          <a:noFill/>
        </p:spPr>
        <p:txBody>
          <a:bodyPr wrap="square" rtlCol="0">
            <a:spAutoFit/>
          </a:bodyPr>
          <a:lstStyle/>
          <a:p>
            <a:r>
              <a:rPr lang="en-US" sz="1000" dirty="0"/>
              <a:t>Tokyo Metro System</a:t>
            </a:r>
          </a:p>
        </p:txBody>
      </p:sp>
      <p:sp>
        <p:nvSpPr>
          <p:cNvPr id="9" name="Slide Number Placeholder 8">
            <a:extLst>
              <a:ext uri="{FF2B5EF4-FFF2-40B4-BE49-F238E27FC236}">
                <a16:creationId xmlns:a16="http://schemas.microsoft.com/office/drawing/2014/main" id="{32AAF02B-6445-F7A0-750B-0FA22A98E24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25</a:t>
            </a:fld>
            <a:endParaRPr lang="en-AT" spc="-64" dirty="0"/>
          </a:p>
        </p:txBody>
      </p:sp>
      <p:sp>
        <p:nvSpPr>
          <p:cNvPr id="11" name="object 3">
            <a:extLst>
              <a:ext uri="{FF2B5EF4-FFF2-40B4-BE49-F238E27FC236}">
                <a16:creationId xmlns:a16="http://schemas.microsoft.com/office/drawing/2014/main" id="{C2F3959F-FD2D-9B27-92BF-5307D4F57F5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4.2.3. Benchmarking &amp; Comparative Studies (Qualitative)</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51D4E770-EEBC-CEAC-0CF8-396ABC09E42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188408FF-ABDE-95A0-3048-77B7516F3FF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748831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D6D96-18BF-7EB8-895F-A61ECCA0CDC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FBFB49F-6B48-AD39-1F68-83F7FC2C279C}"/>
              </a:ext>
            </a:extLst>
          </p:cNvPr>
          <p:cNvSpPr txBox="1">
            <a:spLocks noGrp="1"/>
          </p:cNvSpPr>
          <p:nvPr>
            <p:ph type="title"/>
          </p:nvPr>
        </p:nvSpPr>
        <p:spPr>
          <a:xfrm>
            <a:off x="726283" y="422573"/>
            <a:ext cx="455272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Qualitative Research Methods</a:t>
            </a:r>
          </a:p>
        </p:txBody>
      </p:sp>
      <p:sp>
        <p:nvSpPr>
          <p:cNvPr id="7" name="object 3">
            <a:extLst>
              <a:ext uri="{FF2B5EF4-FFF2-40B4-BE49-F238E27FC236}">
                <a16:creationId xmlns:a16="http://schemas.microsoft.com/office/drawing/2014/main" id="{0EDBD7CD-F33F-B907-F56A-CE026608B07C}"/>
              </a:ext>
            </a:extLst>
          </p:cNvPr>
          <p:cNvSpPr txBox="1"/>
          <p:nvPr/>
        </p:nvSpPr>
        <p:spPr>
          <a:xfrm>
            <a:off x="726282" y="1750937"/>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dirty="0">
                <a:latin typeface="Aptos" panose="020B0004020202020204" pitchFamily="34" charset="0"/>
              </a:rPr>
              <a:t>Examines possible future transport scenarios based on qualitative and expert-driven insights to support strategic planning and risk assessment, and to evaluate potential impacts of new policies or technologies.</a:t>
            </a:r>
          </a:p>
        </p:txBody>
      </p:sp>
      <p:sp>
        <p:nvSpPr>
          <p:cNvPr id="18" name="object 3">
            <a:extLst>
              <a:ext uri="{FF2B5EF4-FFF2-40B4-BE49-F238E27FC236}">
                <a16:creationId xmlns:a16="http://schemas.microsoft.com/office/drawing/2014/main" id="{A2F48AF4-81C7-F038-A3FA-8B8CC1DE6BB6}"/>
              </a:ext>
            </a:extLst>
          </p:cNvPr>
          <p:cNvSpPr txBox="1"/>
          <p:nvPr/>
        </p:nvSpPr>
        <p:spPr>
          <a:xfrm>
            <a:off x="733424" y="1270669"/>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dirty="0">
                <a:latin typeface="Aptos" panose="020B0004020202020204" pitchFamily="34" charset="0"/>
              </a:rPr>
              <a:t>Definition:</a:t>
            </a:r>
          </a:p>
        </p:txBody>
      </p:sp>
      <p:sp>
        <p:nvSpPr>
          <p:cNvPr id="3" name="object 3">
            <a:extLst>
              <a:ext uri="{FF2B5EF4-FFF2-40B4-BE49-F238E27FC236}">
                <a16:creationId xmlns:a16="http://schemas.microsoft.com/office/drawing/2014/main" id="{16940639-D46A-848B-15C7-BFEDFA8D1A2E}"/>
              </a:ext>
            </a:extLst>
          </p:cNvPr>
          <p:cNvSpPr txBox="1"/>
          <p:nvPr/>
        </p:nvSpPr>
        <p:spPr>
          <a:xfrm>
            <a:off x="726282" y="3058825"/>
            <a:ext cx="594689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Methods:</a:t>
            </a:r>
          </a:p>
        </p:txBody>
      </p:sp>
      <p:sp>
        <p:nvSpPr>
          <p:cNvPr id="4" name="object 3">
            <a:extLst>
              <a:ext uri="{FF2B5EF4-FFF2-40B4-BE49-F238E27FC236}">
                <a16:creationId xmlns:a16="http://schemas.microsoft.com/office/drawing/2014/main" id="{95B5026B-193E-D96C-635C-4926C73C7EFD}"/>
              </a:ext>
            </a:extLst>
          </p:cNvPr>
          <p:cNvSpPr txBox="1"/>
          <p:nvPr/>
        </p:nvSpPr>
        <p:spPr>
          <a:xfrm>
            <a:off x="1154299" y="3570318"/>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Expert workshops (brainstorming future possibilities).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Stakeholder engagement (surveys, focus groups).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Delphi method (iterative expert consultation).</a:t>
            </a:r>
          </a:p>
        </p:txBody>
      </p:sp>
      <p:sp>
        <p:nvSpPr>
          <p:cNvPr id="5" name="object 3">
            <a:extLst>
              <a:ext uri="{FF2B5EF4-FFF2-40B4-BE49-F238E27FC236}">
                <a16:creationId xmlns:a16="http://schemas.microsoft.com/office/drawing/2014/main" id="{7435515C-D7E7-DA69-EAB7-6976568BC752}"/>
              </a:ext>
            </a:extLst>
          </p:cNvPr>
          <p:cNvSpPr txBox="1"/>
          <p:nvPr/>
        </p:nvSpPr>
        <p:spPr>
          <a:xfrm>
            <a:off x="726282" y="5120899"/>
            <a:ext cx="6426133" cy="570486"/>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Example: </a:t>
            </a:r>
            <a:r>
              <a:rPr lang="en-US" sz="1800" dirty="0">
                <a:latin typeface="Aptos" panose="020B0004020202020204" pitchFamily="34" charset="0"/>
              </a:rPr>
              <a:t>Analyzing the potential impact of autonomous vehicles on urban congestion and job markets in 2050.</a:t>
            </a:r>
          </a:p>
        </p:txBody>
      </p:sp>
      <p:pic>
        <p:nvPicPr>
          <p:cNvPr id="13" name="Picture 12" descr="A person driving a car&#10;&#10;AI-generated content may be incorrect.">
            <a:extLst>
              <a:ext uri="{FF2B5EF4-FFF2-40B4-BE49-F238E27FC236}">
                <a16:creationId xmlns:a16="http://schemas.microsoft.com/office/drawing/2014/main" id="{1EF7BDC9-D9A4-A8F6-E816-DB6F285603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7231" y="2749190"/>
            <a:ext cx="5100372" cy="2868959"/>
          </a:xfrm>
          <a:prstGeom prst="rect">
            <a:avLst/>
          </a:prstGeom>
        </p:spPr>
      </p:pic>
      <p:sp>
        <p:nvSpPr>
          <p:cNvPr id="9" name="Slide Number Placeholder 8">
            <a:extLst>
              <a:ext uri="{FF2B5EF4-FFF2-40B4-BE49-F238E27FC236}">
                <a16:creationId xmlns:a16="http://schemas.microsoft.com/office/drawing/2014/main" id="{8572C2DD-5578-F949-047A-5ED4F8546B5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26</a:t>
            </a:fld>
            <a:endParaRPr lang="en-AT" spc="-64" dirty="0"/>
          </a:p>
        </p:txBody>
      </p:sp>
      <p:sp>
        <p:nvSpPr>
          <p:cNvPr id="10" name="object 3">
            <a:extLst>
              <a:ext uri="{FF2B5EF4-FFF2-40B4-BE49-F238E27FC236}">
                <a16:creationId xmlns:a16="http://schemas.microsoft.com/office/drawing/2014/main" id="{C93928F4-21C1-14B7-717C-590B8296895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4.2.4. Scenario Analysis &amp; Policy Evaluation (Qualitative</a:t>
            </a:r>
            <a:r>
              <a:rPr lang="en-US" dirty="0">
                <a:solidFill>
                  <a:schemeClr val="tx1"/>
                </a:solidFill>
                <a:latin typeface="Aptos" panose="020B0004020202020204" pitchFamily="34" charset="0"/>
              </a:rPr>
              <a:t>)</a:t>
            </a:r>
            <a:endParaRPr lang="en-GB" sz="3200" b="1" dirty="0">
              <a:solidFill>
                <a:schemeClr val="tx1"/>
              </a:solidFill>
              <a:latin typeface="Aptos" panose="020B0004020202020204" pitchFamily="34" charset="0"/>
              <a:cs typeface="Arial"/>
            </a:endParaRPr>
          </a:p>
        </p:txBody>
      </p:sp>
      <p:sp>
        <p:nvSpPr>
          <p:cNvPr id="12" name="object 6">
            <a:extLst>
              <a:ext uri="{FF2B5EF4-FFF2-40B4-BE49-F238E27FC236}">
                <a16:creationId xmlns:a16="http://schemas.microsoft.com/office/drawing/2014/main" id="{82628379-42C0-695D-8CFC-80055BB15D6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73ABDAC7-6C45-2DE4-9EB4-6681A54E053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100104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86CB6-BAA4-21C9-475D-FEB5AB4FA680}"/>
            </a:ext>
          </a:extLst>
        </p:cNvPr>
        <p:cNvGrpSpPr/>
        <p:nvPr/>
      </p:nvGrpSpPr>
      <p:grpSpPr>
        <a:xfrm>
          <a:off x="0" y="0"/>
          <a:ext cx="0" cy="0"/>
          <a:chOff x="0" y="0"/>
          <a:chExt cx="0" cy="0"/>
        </a:xfrm>
      </p:grpSpPr>
      <p:sp>
        <p:nvSpPr>
          <p:cNvPr id="7" name="object 3">
            <a:extLst>
              <a:ext uri="{FF2B5EF4-FFF2-40B4-BE49-F238E27FC236}">
                <a16:creationId xmlns:a16="http://schemas.microsoft.com/office/drawing/2014/main" id="{34B4DB7C-D4C9-7BA3-6781-9EB1738FEB07}"/>
              </a:ext>
            </a:extLst>
          </p:cNvPr>
          <p:cNvSpPr txBox="1"/>
          <p:nvPr/>
        </p:nvSpPr>
        <p:spPr>
          <a:xfrm>
            <a:off x="930563" y="1833871"/>
            <a:ext cx="10725152" cy="293487"/>
          </a:xfrm>
          <a:prstGeom prst="rect">
            <a:avLst/>
          </a:prstGeom>
        </p:spPr>
        <p:txBody>
          <a:bodyPr vert="horz" wrap="square" lIns="0" tIns="16329" rIns="0" bIns="0" rtlCol="0">
            <a:spAutoFit/>
          </a:bodyPr>
          <a:lstStyle/>
          <a:p>
            <a:pPr marL="34290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Investigates logistics, supply chain management, and freight transport efficiency.</a:t>
            </a:r>
          </a:p>
        </p:txBody>
      </p:sp>
      <p:sp>
        <p:nvSpPr>
          <p:cNvPr id="18" name="object 3">
            <a:extLst>
              <a:ext uri="{FF2B5EF4-FFF2-40B4-BE49-F238E27FC236}">
                <a16:creationId xmlns:a16="http://schemas.microsoft.com/office/drawing/2014/main" id="{5EF7652E-667F-1B7F-35E6-E04B510812FE}"/>
              </a:ext>
            </a:extLst>
          </p:cNvPr>
          <p:cNvSpPr txBox="1"/>
          <p:nvPr/>
        </p:nvSpPr>
        <p:spPr>
          <a:xfrm>
            <a:off x="733424" y="1364937"/>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Definition:</a:t>
            </a:r>
          </a:p>
        </p:txBody>
      </p:sp>
      <p:sp>
        <p:nvSpPr>
          <p:cNvPr id="5" name="object 3">
            <a:extLst>
              <a:ext uri="{FF2B5EF4-FFF2-40B4-BE49-F238E27FC236}">
                <a16:creationId xmlns:a16="http://schemas.microsoft.com/office/drawing/2014/main" id="{239D699D-40E7-B271-C0F1-39CB40514840}"/>
              </a:ext>
            </a:extLst>
          </p:cNvPr>
          <p:cNvSpPr txBox="1"/>
          <p:nvPr/>
        </p:nvSpPr>
        <p:spPr>
          <a:xfrm>
            <a:off x="726282" y="4010596"/>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Methods:</a:t>
            </a:r>
          </a:p>
        </p:txBody>
      </p:sp>
      <p:sp>
        <p:nvSpPr>
          <p:cNvPr id="9" name="object 3">
            <a:extLst>
              <a:ext uri="{FF2B5EF4-FFF2-40B4-BE49-F238E27FC236}">
                <a16:creationId xmlns:a16="http://schemas.microsoft.com/office/drawing/2014/main" id="{A3060D1A-71D0-107B-DCB5-BF72F181D11E}"/>
              </a:ext>
            </a:extLst>
          </p:cNvPr>
          <p:cNvSpPr txBox="1"/>
          <p:nvPr/>
        </p:nvSpPr>
        <p:spPr>
          <a:xfrm>
            <a:off x="1154299" y="4522089"/>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Interviews with logistics firms and regulators.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Case studies on freight innovations (drones, electric trucks).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Regulatory and policy analysis (trade policies, emissions laws).</a:t>
            </a:r>
          </a:p>
        </p:txBody>
      </p:sp>
      <p:sp>
        <p:nvSpPr>
          <p:cNvPr id="10" name="object 3">
            <a:extLst>
              <a:ext uri="{FF2B5EF4-FFF2-40B4-BE49-F238E27FC236}">
                <a16:creationId xmlns:a16="http://schemas.microsoft.com/office/drawing/2014/main" id="{5019633E-5243-A8AF-5D49-403B92B6E7B0}"/>
              </a:ext>
            </a:extLst>
          </p:cNvPr>
          <p:cNvSpPr txBox="1"/>
          <p:nvPr/>
        </p:nvSpPr>
        <p:spPr>
          <a:xfrm>
            <a:off x="733424" y="5853270"/>
            <a:ext cx="10725152" cy="262710"/>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600" b="1" dirty="0">
                <a:latin typeface="Aptos" panose="020B0004020202020204" pitchFamily="34" charset="0"/>
              </a:rPr>
              <a:t>Example: </a:t>
            </a:r>
            <a:r>
              <a:rPr lang="en-US" sz="1600" dirty="0">
                <a:latin typeface="Aptos" panose="020B0004020202020204" pitchFamily="34" charset="0"/>
              </a:rPr>
              <a:t>Studying the impact of Low Emission Zones (LEZ) on urban freight distribution in European cities.</a:t>
            </a:r>
          </a:p>
        </p:txBody>
      </p:sp>
      <p:sp>
        <p:nvSpPr>
          <p:cNvPr id="12" name="object 3">
            <a:extLst>
              <a:ext uri="{FF2B5EF4-FFF2-40B4-BE49-F238E27FC236}">
                <a16:creationId xmlns:a16="http://schemas.microsoft.com/office/drawing/2014/main" id="{09C51D75-429B-4864-D4FC-F3E2BDADB93B}"/>
              </a:ext>
            </a:extLst>
          </p:cNvPr>
          <p:cNvSpPr txBox="1"/>
          <p:nvPr/>
        </p:nvSpPr>
        <p:spPr>
          <a:xfrm>
            <a:off x="726282" y="222424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1800" b="1" dirty="0">
                <a:latin typeface="Aptos" panose="020B0004020202020204" pitchFamily="34" charset="0"/>
              </a:rPr>
              <a:t>Key Focus Areas:</a:t>
            </a:r>
          </a:p>
        </p:txBody>
      </p:sp>
      <p:sp>
        <p:nvSpPr>
          <p:cNvPr id="15" name="object 3">
            <a:extLst>
              <a:ext uri="{FF2B5EF4-FFF2-40B4-BE49-F238E27FC236}">
                <a16:creationId xmlns:a16="http://schemas.microsoft.com/office/drawing/2014/main" id="{1020D320-22DB-7EBC-407C-32A16C56EDDB}"/>
              </a:ext>
            </a:extLst>
          </p:cNvPr>
          <p:cNvSpPr txBox="1"/>
          <p:nvPr/>
        </p:nvSpPr>
        <p:spPr>
          <a:xfrm>
            <a:off x="1154299" y="2629778"/>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Last-mile delivery and urban logistics.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Impact of regulations on freight efficiency.</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Role of technology (e.g., AI in supply chains).</a:t>
            </a:r>
          </a:p>
        </p:txBody>
      </p:sp>
      <p:sp>
        <p:nvSpPr>
          <p:cNvPr id="13" name="object 2">
            <a:extLst>
              <a:ext uri="{FF2B5EF4-FFF2-40B4-BE49-F238E27FC236}">
                <a16:creationId xmlns:a16="http://schemas.microsoft.com/office/drawing/2014/main" id="{2ED832CB-8A24-D45C-53C0-F911B554D42B}"/>
              </a:ext>
            </a:extLst>
          </p:cNvPr>
          <p:cNvSpPr txBox="1">
            <a:spLocks noGrp="1"/>
          </p:cNvSpPr>
          <p:nvPr>
            <p:ph type="title"/>
          </p:nvPr>
        </p:nvSpPr>
        <p:spPr>
          <a:xfrm>
            <a:off x="726283" y="422573"/>
            <a:ext cx="455272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Qualitative Research Methods</a:t>
            </a:r>
          </a:p>
        </p:txBody>
      </p:sp>
      <p:sp>
        <p:nvSpPr>
          <p:cNvPr id="2" name="Slide Number Placeholder 1">
            <a:extLst>
              <a:ext uri="{FF2B5EF4-FFF2-40B4-BE49-F238E27FC236}">
                <a16:creationId xmlns:a16="http://schemas.microsoft.com/office/drawing/2014/main" id="{ECC49A38-E4D2-1C59-A899-D0E6127AC2D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27</a:t>
            </a:fld>
            <a:endParaRPr lang="en-AT" spc="-64" dirty="0"/>
          </a:p>
        </p:txBody>
      </p:sp>
      <p:sp>
        <p:nvSpPr>
          <p:cNvPr id="3" name="object 3">
            <a:extLst>
              <a:ext uri="{FF2B5EF4-FFF2-40B4-BE49-F238E27FC236}">
                <a16:creationId xmlns:a16="http://schemas.microsoft.com/office/drawing/2014/main" id="{0F479C6B-C6A5-D7B9-8DAD-91365B8F06B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4.2.5. Freight Transport Research (Qualitative)</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F8300E55-8DDD-4545-3DD0-950D81BCE21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9AA30F33-9AED-EF26-A711-D1C173B439E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2563635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C82A1-0F6A-5E31-8B30-C1C130DF63E0}"/>
            </a:ext>
          </a:extLst>
        </p:cNvPr>
        <p:cNvGrpSpPr/>
        <p:nvPr/>
      </p:nvGrpSpPr>
      <p:grpSpPr>
        <a:xfrm>
          <a:off x="0" y="0"/>
          <a:ext cx="0" cy="0"/>
          <a:chOff x="0" y="0"/>
          <a:chExt cx="0" cy="0"/>
        </a:xfrm>
      </p:grpSpPr>
      <p:sp>
        <p:nvSpPr>
          <p:cNvPr id="7" name="object 3">
            <a:extLst>
              <a:ext uri="{FF2B5EF4-FFF2-40B4-BE49-F238E27FC236}">
                <a16:creationId xmlns:a16="http://schemas.microsoft.com/office/drawing/2014/main" id="{90799842-D02E-95BA-F0A7-2116268C0E76}"/>
              </a:ext>
            </a:extLst>
          </p:cNvPr>
          <p:cNvSpPr txBox="1"/>
          <p:nvPr/>
        </p:nvSpPr>
        <p:spPr>
          <a:xfrm>
            <a:off x="930563" y="1786737"/>
            <a:ext cx="10725152" cy="293487"/>
          </a:xfrm>
          <a:prstGeom prst="rect">
            <a:avLst/>
          </a:prstGeom>
        </p:spPr>
        <p:txBody>
          <a:bodyPr vert="horz" wrap="square" lIns="0" tIns="16329" rIns="0" bIns="0" rtlCol="0">
            <a:spAutoFit/>
          </a:bodyPr>
          <a:lstStyle/>
          <a:p>
            <a:pPr marL="34290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Evaluates the design, implementation, and effectiveness of transport policies in achieving societal goals.</a:t>
            </a:r>
          </a:p>
        </p:txBody>
      </p:sp>
      <p:sp>
        <p:nvSpPr>
          <p:cNvPr id="18" name="object 3">
            <a:extLst>
              <a:ext uri="{FF2B5EF4-FFF2-40B4-BE49-F238E27FC236}">
                <a16:creationId xmlns:a16="http://schemas.microsoft.com/office/drawing/2014/main" id="{ED6EBE10-687C-E123-F39D-0091B16AEE48}"/>
              </a:ext>
            </a:extLst>
          </p:cNvPr>
          <p:cNvSpPr txBox="1"/>
          <p:nvPr/>
        </p:nvSpPr>
        <p:spPr>
          <a:xfrm>
            <a:off x="733424" y="1317803"/>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Definition:</a:t>
            </a:r>
          </a:p>
        </p:txBody>
      </p:sp>
      <p:sp>
        <p:nvSpPr>
          <p:cNvPr id="5" name="object 3">
            <a:extLst>
              <a:ext uri="{FF2B5EF4-FFF2-40B4-BE49-F238E27FC236}">
                <a16:creationId xmlns:a16="http://schemas.microsoft.com/office/drawing/2014/main" id="{4B7927DB-DCB9-0F17-7C92-C76E3C32476D}"/>
              </a:ext>
            </a:extLst>
          </p:cNvPr>
          <p:cNvSpPr txBox="1"/>
          <p:nvPr/>
        </p:nvSpPr>
        <p:spPr>
          <a:xfrm>
            <a:off x="726282" y="4010596"/>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Methods:</a:t>
            </a:r>
          </a:p>
        </p:txBody>
      </p:sp>
      <p:sp>
        <p:nvSpPr>
          <p:cNvPr id="9" name="object 3">
            <a:extLst>
              <a:ext uri="{FF2B5EF4-FFF2-40B4-BE49-F238E27FC236}">
                <a16:creationId xmlns:a16="http://schemas.microsoft.com/office/drawing/2014/main" id="{A4D29806-9FF8-CB38-97E7-2A74BE02DEA6}"/>
              </a:ext>
            </a:extLst>
          </p:cNvPr>
          <p:cNvSpPr txBox="1"/>
          <p:nvPr/>
        </p:nvSpPr>
        <p:spPr>
          <a:xfrm>
            <a:off x="1154299" y="4522089"/>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Policy document analysis (government reports, white papers).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Stakeholder interviews (policymakers, NGOs, businesses).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Case studies of policy implementation (successes and failures).</a:t>
            </a:r>
          </a:p>
        </p:txBody>
      </p:sp>
      <p:sp>
        <p:nvSpPr>
          <p:cNvPr id="10" name="object 3">
            <a:extLst>
              <a:ext uri="{FF2B5EF4-FFF2-40B4-BE49-F238E27FC236}">
                <a16:creationId xmlns:a16="http://schemas.microsoft.com/office/drawing/2014/main" id="{B1E3FC5C-BB37-C4EB-D97C-4BAB426C828E}"/>
              </a:ext>
            </a:extLst>
          </p:cNvPr>
          <p:cNvSpPr txBox="1"/>
          <p:nvPr/>
        </p:nvSpPr>
        <p:spPr>
          <a:xfrm>
            <a:off x="733424" y="5756961"/>
            <a:ext cx="10725152" cy="570486"/>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Example: </a:t>
            </a:r>
            <a:r>
              <a:rPr lang="en-US" sz="1800" dirty="0">
                <a:latin typeface="Aptos" panose="020B0004020202020204" pitchFamily="34" charset="0"/>
              </a:rPr>
              <a:t>Assessing how congestion pricing in Stockholm reduced traffic congestion and improved air quality.</a:t>
            </a:r>
          </a:p>
        </p:txBody>
      </p:sp>
      <p:sp>
        <p:nvSpPr>
          <p:cNvPr id="12" name="object 3">
            <a:extLst>
              <a:ext uri="{FF2B5EF4-FFF2-40B4-BE49-F238E27FC236}">
                <a16:creationId xmlns:a16="http://schemas.microsoft.com/office/drawing/2014/main" id="{650ADD83-47E2-F711-6B6B-90D238C09779}"/>
              </a:ext>
            </a:extLst>
          </p:cNvPr>
          <p:cNvSpPr txBox="1"/>
          <p:nvPr/>
        </p:nvSpPr>
        <p:spPr>
          <a:xfrm>
            <a:off x="726282" y="222424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1800" b="1" dirty="0">
                <a:latin typeface="Aptos" panose="020B0004020202020204" pitchFamily="34" charset="0"/>
              </a:rPr>
              <a:t>Key Focus Areas:</a:t>
            </a:r>
          </a:p>
        </p:txBody>
      </p:sp>
      <p:sp>
        <p:nvSpPr>
          <p:cNvPr id="15" name="object 3">
            <a:extLst>
              <a:ext uri="{FF2B5EF4-FFF2-40B4-BE49-F238E27FC236}">
                <a16:creationId xmlns:a16="http://schemas.microsoft.com/office/drawing/2014/main" id="{1D80F515-4D1A-754A-CE08-4CC8F2EAD470}"/>
              </a:ext>
            </a:extLst>
          </p:cNvPr>
          <p:cNvSpPr txBox="1"/>
          <p:nvPr/>
        </p:nvSpPr>
        <p:spPr>
          <a:xfrm>
            <a:off x="1154299" y="2629778"/>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Sustainability (reducing emissions, promoting active transport).</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Equity and accessibility (affordable transport for all).</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Economic impact (job creation, infrastructure funding).</a:t>
            </a:r>
          </a:p>
        </p:txBody>
      </p:sp>
      <p:sp>
        <p:nvSpPr>
          <p:cNvPr id="13" name="object 2">
            <a:extLst>
              <a:ext uri="{FF2B5EF4-FFF2-40B4-BE49-F238E27FC236}">
                <a16:creationId xmlns:a16="http://schemas.microsoft.com/office/drawing/2014/main" id="{41D159EE-78C0-5B78-50D5-5ADDA0222523}"/>
              </a:ext>
            </a:extLst>
          </p:cNvPr>
          <p:cNvSpPr txBox="1">
            <a:spLocks noGrp="1"/>
          </p:cNvSpPr>
          <p:nvPr>
            <p:ph type="title"/>
          </p:nvPr>
        </p:nvSpPr>
        <p:spPr>
          <a:xfrm>
            <a:off x="726282" y="422573"/>
            <a:ext cx="455272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Qualitative Research Methods</a:t>
            </a:r>
          </a:p>
        </p:txBody>
      </p:sp>
      <p:sp>
        <p:nvSpPr>
          <p:cNvPr id="2" name="Slide Number Placeholder 1">
            <a:extLst>
              <a:ext uri="{FF2B5EF4-FFF2-40B4-BE49-F238E27FC236}">
                <a16:creationId xmlns:a16="http://schemas.microsoft.com/office/drawing/2014/main" id="{F3D40B9A-EC6C-2BC2-B9B0-838C984734F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28</a:t>
            </a:fld>
            <a:endParaRPr lang="en-AT" spc="-64" dirty="0"/>
          </a:p>
        </p:txBody>
      </p:sp>
      <p:sp>
        <p:nvSpPr>
          <p:cNvPr id="3" name="object 3">
            <a:extLst>
              <a:ext uri="{FF2B5EF4-FFF2-40B4-BE49-F238E27FC236}">
                <a16:creationId xmlns:a16="http://schemas.microsoft.com/office/drawing/2014/main" id="{21770A45-F690-0367-FE8B-3D403903CB9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4.2.5. Transport Policy Research (Qualitative)</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7451AF64-1A68-23BF-8C1C-4FE47F6B1FF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14FE0706-C996-698C-9E36-0114C0CE1FC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610359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30312-0187-CE7F-63AB-BD0250B9B8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E7C1841-A215-D206-FB45-24AAD721CDDF}"/>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t>Mixed Methods Research</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36951AD2-1F7A-1A88-1F6F-1B84A5A3907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29</a:t>
            </a:fld>
            <a:endParaRPr lang="en-AT" spc="-64" dirty="0"/>
          </a:p>
        </p:txBody>
      </p:sp>
      <p:sp>
        <p:nvSpPr>
          <p:cNvPr id="5" name="object 6">
            <a:extLst>
              <a:ext uri="{FF2B5EF4-FFF2-40B4-BE49-F238E27FC236}">
                <a16:creationId xmlns:a16="http://schemas.microsoft.com/office/drawing/2014/main" id="{423CBD82-3BCD-B718-1D66-9F68A85CC4B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8C55FC3A-9A83-B536-2F00-4F54D7A15B1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2841455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3" name="object 3"/>
          <p:cNvSpPr txBox="1"/>
          <p:nvPr/>
        </p:nvSpPr>
        <p:spPr>
          <a:xfrm>
            <a:off x="726282" y="1012404"/>
            <a:ext cx="4969790" cy="4125306"/>
          </a:xfrm>
          <a:prstGeom prst="rect">
            <a:avLst/>
          </a:prstGeom>
        </p:spPr>
        <p:txBody>
          <a:bodyPr vert="horz" wrap="square" lIns="0" tIns="16329" rIns="0" bIns="0" rtlCol="0">
            <a:spAutoFit/>
          </a:bodyPr>
          <a:lstStyle/>
          <a:p>
            <a:pPr marL="16328" defTabSz="1285875" hangingPunct="1">
              <a:lnSpc>
                <a:spcPct val="100000"/>
              </a:lnSpc>
              <a:spcBef>
                <a:spcPts val="600"/>
              </a:spcBef>
              <a:tabLst>
                <a:tab pos="4684713" algn="l"/>
              </a:tabLst>
            </a:pPr>
            <a:r>
              <a:rPr lang="en-GB" sz="1200" b="1" dirty="0">
                <a:solidFill>
                  <a:sysClr val="windowText" lastClr="000000"/>
                </a:solidFill>
                <a:latin typeface="Aptos" panose="020B0004020202020204" pitchFamily="34" charset="0"/>
                <a:cs typeface="Arial"/>
              </a:rPr>
              <a:t>Section 1 </a:t>
            </a:r>
            <a:r>
              <a:rPr lang="en-US" sz="1200" b="1" dirty="0">
                <a:solidFill>
                  <a:sysClr val="windowText" lastClr="000000"/>
                </a:solidFill>
                <a:latin typeface="Aptos" panose="020B0004020202020204" pitchFamily="34" charset="0"/>
                <a:cs typeface="Arial"/>
              </a:rPr>
              <a:t>Introduction to Transport Research Methods </a:t>
            </a:r>
            <a:r>
              <a:rPr sz="1200" b="1" spc="-13" dirty="0">
                <a:solidFill>
                  <a:sysClr val="windowText" lastClr="000000"/>
                </a:solidFill>
                <a:latin typeface="Aptos" panose="020B0004020202020204" pitchFamily="34" charset="0"/>
                <a:cs typeface="Arial"/>
              </a:rPr>
              <a:t>..</a:t>
            </a:r>
            <a:r>
              <a:rPr lang="en-GB" sz="1200" b="1" spc="-13" dirty="0">
                <a:solidFill>
                  <a:sysClr val="windowText" lastClr="000000"/>
                </a:solidFill>
                <a:latin typeface="Aptos" panose="020B0004020202020204" pitchFamily="34" charset="0"/>
                <a:cs typeface="Arial"/>
              </a:rPr>
              <a:t>.......</a:t>
            </a:r>
            <a:r>
              <a:rPr sz="1200" b="1" spc="-13" dirty="0">
                <a:solidFill>
                  <a:sysClr val="windowText" lastClr="000000"/>
                </a:solidFill>
                <a:latin typeface="Aptos" panose="020B0004020202020204" pitchFamily="34" charset="0"/>
                <a:cs typeface="Arial"/>
              </a:rPr>
              <a:t>..</a:t>
            </a:r>
            <a:r>
              <a:rPr lang="en-GB" sz="1200" b="1" spc="-13" dirty="0">
                <a:solidFill>
                  <a:sysClr val="windowText" lastClr="000000"/>
                </a:solidFill>
                <a:latin typeface="Aptos" panose="020B0004020202020204" pitchFamily="34" charset="0"/>
                <a:cs typeface="Arial"/>
              </a:rPr>
              <a:t>.......	</a:t>
            </a:r>
            <a:r>
              <a:rPr lang="en-GB" sz="1200" b="1" spc="469" dirty="0">
                <a:solidFill>
                  <a:sysClr val="windowText" lastClr="000000"/>
                </a:solidFill>
                <a:latin typeface="Aptos" panose="020B0004020202020204" pitchFamily="34" charset="0"/>
                <a:cs typeface="Arial"/>
              </a:rPr>
              <a:t>4</a:t>
            </a:r>
            <a:endParaRPr lang="en-GB" sz="1200" b="1" dirty="0">
              <a:solidFill>
                <a:sysClr val="windowText" lastClr="000000"/>
              </a:solidFill>
              <a:latin typeface="Aptos" panose="020B0004020202020204" pitchFamily="34" charset="0"/>
              <a:cs typeface="Arial"/>
            </a:endParaRPr>
          </a:p>
          <a:p>
            <a:pPr marL="357188" marR="7348" indent="-215900" defTabSz="1128713" hangingPunct="1">
              <a:lnSpc>
                <a:spcPct val="100000"/>
              </a:lnSpc>
              <a:spcBef>
                <a:spcPts val="600"/>
              </a:spcBef>
              <a:buFontTx/>
              <a:buAutoNum type="arabicPeriod"/>
            </a:pPr>
            <a:r>
              <a:rPr lang="en-GB" sz="1200" spc="64" dirty="0">
                <a:solidFill>
                  <a:sysClr val="windowText" lastClr="000000"/>
                </a:solidFill>
                <a:latin typeface="Aptos" panose="020B0004020202020204" pitchFamily="34" charset="0"/>
                <a:cs typeface="Arial"/>
              </a:rPr>
              <a:t>Why Transport Research? .........................................	5</a:t>
            </a:r>
          </a:p>
          <a:p>
            <a:pPr marL="357188" marR="7348" indent="-215900" defTabSz="1128713" hangingPunct="1">
              <a:lnSpc>
                <a:spcPct val="100000"/>
              </a:lnSpc>
              <a:spcBef>
                <a:spcPts val="600"/>
              </a:spcBef>
              <a:buFontTx/>
              <a:buAutoNum type="arabicPeriod"/>
            </a:pPr>
            <a:r>
              <a:rPr lang="en-GB" sz="1200" spc="64" dirty="0">
                <a:solidFill>
                  <a:sysClr val="windowText" lastClr="000000"/>
                </a:solidFill>
                <a:latin typeface="Aptos" panose="020B0004020202020204" pitchFamily="34" charset="0"/>
                <a:cs typeface="Arial"/>
              </a:rPr>
              <a:t>Characteristics of Transport Research .......................	6</a:t>
            </a:r>
          </a:p>
          <a:p>
            <a:pPr marL="357188" marR="7348" indent="-215900" defTabSz="1128713" hangingPunct="1">
              <a:lnSpc>
                <a:spcPct val="100000"/>
              </a:lnSpc>
              <a:spcBef>
                <a:spcPts val="600"/>
              </a:spcBef>
              <a:buFontTx/>
              <a:buAutoNum type="arabicPeriod"/>
            </a:pPr>
            <a:r>
              <a:rPr lang="en-GB" sz="1200" spc="64" dirty="0">
                <a:solidFill>
                  <a:sysClr val="windowText" lastClr="000000"/>
                </a:solidFill>
                <a:latin typeface="Aptos" panose="020B0004020202020204" pitchFamily="34" charset="0"/>
                <a:cs typeface="Arial"/>
              </a:rPr>
              <a:t>Classification of Transport Research ……....................	7</a:t>
            </a:r>
          </a:p>
          <a:p>
            <a:pPr marL="16328" defTabSz="1143000" hangingPunct="1">
              <a:lnSpc>
                <a:spcPct val="100000"/>
              </a:lnSpc>
              <a:spcBef>
                <a:spcPts val="600"/>
              </a:spcBef>
            </a:pPr>
            <a:endParaRPr lang="en-GB" sz="1200" b="1" dirty="0">
              <a:solidFill>
                <a:sysClr val="windowText" lastClr="000000"/>
              </a:solidFill>
              <a:latin typeface="Aptos" panose="020B0004020202020204" pitchFamily="34" charset="0"/>
              <a:cs typeface="Arial"/>
            </a:endParaRPr>
          </a:p>
          <a:p>
            <a:pPr marL="16328" defTabSz="1143000" hangingPunct="1">
              <a:lnSpc>
                <a:spcPct val="100000"/>
              </a:lnSpc>
              <a:spcBef>
                <a:spcPts val="600"/>
              </a:spcBef>
              <a:tabLst>
                <a:tab pos="4684713" algn="l"/>
              </a:tabLst>
            </a:pPr>
            <a:r>
              <a:rPr lang="en-GB" sz="1200" b="1" dirty="0">
                <a:solidFill>
                  <a:sysClr val="windowText" lastClr="000000"/>
                </a:solidFill>
                <a:latin typeface="Aptos" panose="020B0004020202020204" pitchFamily="34" charset="0"/>
                <a:cs typeface="Arial"/>
              </a:rPr>
              <a:t>Section 2 </a:t>
            </a:r>
            <a:r>
              <a:rPr lang="en-US" sz="1200" b="1" dirty="0">
                <a:solidFill>
                  <a:sysClr val="windowText" lastClr="000000"/>
                </a:solidFill>
                <a:latin typeface="Aptos" panose="020B0004020202020204" pitchFamily="34" charset="0"/>
                <a:cs typeface="Arial"/>
              </a:rPr>
              <a:t>Overview of Transport Research Methods</a:t>
            </a:r>
            <a:r>
              <a:rPr lang="en-GB" sz="1200" b="1" spc="373" dirty="0">
                <a:solidFill>
                  <a:sysClr val="windowText" lastClr="000000"/>
                </a:solidFill>
                <a:latin typeface="Aptos" panose="020B0004020202020204" pitchFamily="34" charset="0"/>
                <a:cs typeface="Arial"/>
              </a:rPr>
              <a:t> </a:t>
            </a:r>
            <a:r>
              <a:rPr lang="en-GB" sz="1200" b="1" spc="-13" dirty="0">
                <a:solidFill>
                  <a:sysClr val="windowText" lastClr="000000"/>
                </a:solidFill>
                <a:latin typeface="Aptos" panose="020B0004020202020204" pitchFamily="34" charset="0"/>
                <a:cs typeface="Arial"/>
              </a:rPr>
              <a:t>......................	</a:t>
            </a:r>
            <a:r>
              <a:rPr lang="en-GB" sz="1200" b="1" spc="469" dirty="0">
                <a:solidFill>
                  <a:sysClr val="windowText" lastClr="000000"/>
                </a:solidFill>
                <a:latin typeface="Aptos" panose="020B0004020202020204" pitchFamily="34" charset="0"/>
                <a:cs typeface="Arial"/>
              </a:rPr>
              <a:t>8</a:t>
            </a:r>
            <a:endParaRPr lang="en-GB" sz="1200" b="1" dirty="0">
              <a:solidFill>
                <a:sysClr val="windowText" lastClr="000000"/>
              </a:solidFill>
              <a:latin typeface="Aptos" panose="020B0004020202020204" pitchFamily="34" charset="0"/>
              <a:cs typeface="Arial"/>
            </a:endParaRPr>
          </a:p>
          <a:p>
            <a:pPr marL="357188" marR="7348" indent="-215900" defTabSz="1128713" hangingPunct="1">
              <a:lnSpc>
                <a:spcPct val="100000"/>
              </a:lnSpc>
              <a:spcBef>
                <a:spcPts val="600"/>
              </a:spcBef>
              <a:buFontTx/>
              <a:buAutoNum type="arabicPeriod"/>
            </a:pPr>
            <a:r>
              <a:rPr lang="en-US" sz="1200" spc="64" dirty="0">
                <a:solidFill>
                  <a:sysClr val="windowText" lastClr="000000"/>
                </a:solidFill>
                <a:latin typeface="Aptos" panose="020B0004020202020204" pitchFamily="34" charset="0"/>
                <a:cs typeface="Arial"/>
              </a:rPr>
              <a:t>Overview of Transport Research Methods</a:t>
            </a:r>
            <a:r>
              <a:rPr lang="en-GB" sz="1200" spc="64" dirty="0">
                <a:solidFill>
                  <a:sysClr val="windowText" lastClr="000000"/>
                </a:solidFill>
                <a:latin typeface="Aptos" panose="020B0004020202020204" pitchFamily="34" charset="0"/>
                <a:cs typeface="Arial"/>
              </a:rPr>
              <a:t> ....................	9</a:t>
            </a:r>
          </a:p>
          <a:p>
            <a:pPr marL="141288" marR="7348" defTabSz="1143000" hangingPunct="1">
              <a:lnSpc>
                <a:spcPct val="100000"/>
              </a:lnSpc>
              <a:spcBef>
                <a:spcPts val="600"/>
              </a:spcBef>
            </a:pPr>
            <a:endParaRPr lang="en-GB" sz="1200" spc="64" dirty="0">
              <a:solidFill>
                <a:sysClr val="windowText" lastClr="000000"/>
              </a:solidFill>
              <a:latin typeface="Aptos" panose="020B0004020202020204" pitchFamily="34" charset="0"/>
              <a:cs typeface="Arial"/>
            </a:endParaRPr>
          </a:p>
          <a:p>
            <a:pPr marL="16328" defTabSz="1143000" hangingPunct="1">
              <a:lnSpc>
                <a:spcPct val="100000"/>
              </a:lnSpc>
              <a:spcBef>
                <a:spcPts val="600"/>
              </a:spcBef>
              <a:tabLst>
                <a:tab pos="4684713" algn="l"/>
              </a:tabLst>
            </a:pPr>
            <a:r>
              <a:rPr lang="en-GB" sz="1200" b="1" dirty="0">
                <a:solidFill>
                  <a:sysClr val="windowText" lastClr="000000"/>
                </a:solidFill>
                <a:latin typeface="Aptos" panose="020B0004020202020204" pitchFamily="34" charset="0"/>
                <a:cs typeface="Arial"/>
              </a:rPr>
              <a:t>Section 3 Quantitative Research Methods</a:t>
            </a:r>
            <a:r>
              <a:rPr lang="en-GB" sz="1200" b="1" spc="373" dirty="0">
                <a:solidFill>
                  <a:sysClr val="windowText" lastClr="000000"/>
                </a:solidFill>
                <a:latin typeface="Aptos" panose="020B0004020202020204" pitchFamily="34" charset="0"/>
                <a:cs typeface="Arial"/>
              </a:rPr>
              <a:t> </a:t>
            </a:r>
            <a:r>
              <a:rPr lang="en-GB" sz="1200" b="1" spc="-13" dirty="0">
                <a:solidFill>
                  <a:sysClr val="windowText" lastClr="000000"/>
                </a:solidFill>
                <a:latin typeface="Aptos" panose="020B0004020202020204" pitchFamily="34" charset="0"/>
                <a:cs typeface="Arial"/>
              </a:rPr>
              <a:t>.....................................	10</a:t>
            </a:r>
            <a:endParaRPr lang="en-GB" sz="1200" b="1" dirty="0">
              <a:solidFill>
                <a:sysClr val="windowText" lastClr="000000"/>
              </a:solidFill>
              <a:latin typeface="Aptos" panose="020B0004020202020204" pitchFamily="34" charset="0"/>
              <a:cs typeface="Arial"/>
            </a:endParaRPr>
          </a:p>
          <a:p>
            <a:pPr marL="357188" marR="7348" indent="-215900" defTabSz="1128713" hangingPunct="1">
              <a:lnSpc>
                <a:spcPct val="100000"/>
              </a:lnSpc>
              <a:spcBef>
                <a:spcPts val="600"/>
              </a:spcBef>
              <a:buFontTx/>
              <a:buAutoNum type="arabicPeriod"/>
            </a:pPr>
            <a:r>
              <a:rPr lang="en-GB" sz="1200" spc="64" dirty="0">
                <a:solidFill>
                  <a:sysClr val="windowText" lastClr="000000"/>
                </a:solidFill>
                <a:latin typeface="Aptos" panose="020B0004020202020204" pitchFamily="34" charset="0"/>
                <a:cs typeface="Arial"/>
              </a:rPr>
              <a:t>What is Quantitative Research? .................................	11</a:t>
            </a:r>
          </a:p>
          <a:p>
            <a:pPr marL="357188" marR="7348" indent="-215900" defTabSz="1128713" hangingPunct="1">
              <a:lnSpc>
                <a:spcPct val="100000"/>
              </a:lnSpc>
              <a:spcBef>
                <a:spcPts val="600"/>
              </a:spcBef>
              <a:buFontTx/>
              <a:buAutoNum type="arabicPeriod"/>
            </a:pPr>
            <a:r>
              <a:rPr lang="en-GB" sz="1200" spc="64" dirty="0">
                <a:solidFill>
                  <a:sysClr val="windowText" lastClr="000000"/>
                </a:solidFill>
                <a:latin typeface="Aptos" panose="020B0004020202020204" pitchFamily="34" charset="0"/>
                <a:cs typeface="Arial"/>
              </a:rPr>
              <a:t>Common Quantitative Methods .................................	12</a:t>
            </a:r>
          </a:p>
          <a:p>
            <a:pPr marL="357188" marR="7348" indent="-215900" defTabSz="1128713" hangingPunct="1">
              <a:lnSpc>
                <a:spcPct val="100000"/>
              </a:lnSpc>
              <a:spcBef>
                <a:spcPts val="600"/>
              </a:spcBef>
              <a:buFontTx/>
              <a:buAutoNum type="arabicPeriod"/>
            </a:pPr>
            <a:r>
              <a:rPr lang="en-US" sz="1200" spc="64" dirty="0">
                <a:solidFill>
                  <a:sysClr val="windowText" lastClr="000000"/>
                </a:solidFill>
                <a:latin typeface="Aptos" panose="020B0004020202020204" pitchFamily="34" charset="0"/>
                <a:cs typeface="Arial"/>
              </a:rPr>
              <a:t>Advantages &amp; Challenges of Quantitative method</a:t>
            </a:r>
            <a:r>
              <a:rPr lang="en-GB" sz="1200" spc="64" dirty="0">
                <a:solidFill>
                  <a:sysClr val="windowText" lastClr="000000"/>
                </a:solidFill>
                <a:latin typeface="Aptos" panose="020B0004020202020204" pitchFamily="34" charset="0"/>
                <a:cs typeface="Arial"/>
              </a:rPr>
              <a:t> ........	13</a:t>
            </a:r>
          </a:p>
          <a:p>
            <a:pPr marL="141288" marR="7348" defTabSz="1143000" hangingPunct="1">
              <a:lnSpc>
                <a:spcPct val="100000"/>
              </a:lnSpc>
              <a:spcBef>
                <a:spcPts val="600"/>
              </a:spcBef>
            </a:pPr>
            <a:endParaRPr lang="en-GB" sz="1200" spc="64" dirty="0">
              <a:solidFill>
                <a:sysClr val="windowText" lastClr="000000"/>
              </a:solidFill>
              <a:latin typeface="Aptos" panose="020B0004020202020204" pitchFamily="34" charset="0"/>
              <a:cs typeface="Arial"/>
            </a:endParaRPr>
          </a:p>
          <a:p>
            <a:pPr marL="16328" defTabSz="1169988" hangingPunct="1">
              <a:lnSpc>
                <a:spcPct val="100000"/>
              </a:lnSpc>
              <a:spcBef>
                <a:spcPts val="600"/>
              </a:spcBef>
            </a:pPr>
            <a:r>
              <a:rPr lang="en-GB" sz="1200" b="1" dirty="0">
                <a:solidFill>
                  <a:sysClr val="windowText" lastClr="000000"/>
                </a:solidFill>
                <a:latin typeface="Aptos" panose="020B0004020202020204" pitchFamily="34" charset="0"/>
                <a:cs typeface="Arial"/>
              </a:rPr>
              <a:t>Section 4 Qualitative Research Methods …</a:t>
            </a:r>
            <a:r>
              <a:rPr lang="en-GB" sz="1200" b="1" spc="-13" dirty="0">
                <a:solidFill>
                  <a:sysClr val="windowText" lastClr="000000"/>
                </a:solidFill>
                <a:latin typeface="Aptos" panose="020B0004020202020204" pitchFamily="34" charset="0"/>
                <a:cs typeface="Arial"/>
              </a:rPr>
              <a:t>.....................................	19</a:t>
            </a:r>
            <a:endParaRPr lang="en-GB" sz="1200" b="1" dirty="0">
              <a:solidFill>
                <a:sysClr val="windowText" lastClr="000000"/>
              </a:solidFill>
              <a:latin typeface="Aptos" panose="020B0004020202020204" pitchFamily="34" charset="0"/>
              <a:cs typeface="Arial"/>
            </a:endParaRPr>
          </a:p>
          <a:p>
            <a:pPr marL="357188" marR="7348" indent="-215900" defTabSz="1257300" hangingPunct="1">
              <a:lnSpc>
                <a:spcPct val="100000"/>
              </a:lnSpc>
              <a:spcBef>
                <a:spcPts val="600"/>
              </a:spcBef>
              <a:buFontTx/>
              <a:buAutoNum type="arabicPeriod"/>
              <a:tabLst>
                <a:tab pos="4514850" algn="l"/>
              </a:tabLst>
            </a:pPr>
            <a:r>
              <a:rPr lang="en-GB" sz="1200" spc="64" dirty="0">
                <a:solidFill>
                  <a:sysClr val="windowText" lastClr="000000"/>
                </a:solidFill>
                <a:latin typeface="Aptos" panose="020B0004020202020204" pitchFamily="34" charset="0"/>
                <a:cs typeface="Arial"/>
              </a:rPr>
              <a:t>What is Qualitative Research? ...................................	20</a:t>
            </a:r>
          </a:p>
          <a:p>
            <a:pPr marL="357188" marR="7348" indent="-215900" defTabSz="1257300" hangingPunct="1">
              <a:lnSpc>
                <a:spcPct val="100000"/>
              </a:lnSpc>
              <a:spcBef>
                <a:spcPts val="600"/>
              </a:spcBef>
              <a:buFontTx/>
              <a:buAutoNum type="arabicPeriod"/>
              <a:tabLst>
                <a:tab pos="4514850" algn="l"/>
              </a:tabLst>
            </a:pPr>
            <a:r>
              <a:rPr lang="en-GB" sz="1200" spc="64" dirty="0">
                <a:solidFill>
                  <a:sysClr val="windowText" lastClr="000000"/>
                </a:solidFill>
                <a:latin typeface="Aptos" panose="020B0004020202020204" pitchFamily="34" charset="0"/>
                <a:cs typeface="Arial"/>
              </a:rPr>
              <a:t>Common Qualitative Methods ...................................	21</a:t>
            </a:r>
          </a:p>
        </p:txBody>
      </p:sp>
      <p:sp>
        <p:nvSpPr>
          <p:cNvPr id="4" name="object 4"/>
          <p:cNvSpPr txBox="1"/>
          <p:nvPr/>
        </p:nvSpPr>
        <p:spPr>
          <a:xfrm>
            <a:off x="6190267" y="1012404"/>
            <a:ext cx="5362576" cy="4125306"/>
          </a:xfrm>
          <a:prstGeom prst="rect">
            <a:avLst/>
          </a:prstGeom>
        </p:spPr>
        <p:txBody>
          <a:bodyPr vert="horz" wrap="square" lIns="0" tIns="16329" rIns="0" bIns="0" rtlCol="0">
            <a:spAutoFit/>
          </a:bodyPr>
          <a:lstStyle/>
          <a:p>
            <a:pPr marL="16328" defTabSz="1257300" hangingPunct="1">
              <a:lnSpc>
                <a:spcPct val="100000"/>
              </a:lnSpc>
              <a:spcBef>
                <a:spcPts val="600"/>
              </a:spcBef>
              <a:tabLst>
                <a:tab pos="4684713" algn="l"/>
              </a:tabLst>
            </a:pPr>
            <a:r>
              <a:rPr lang="en-GB" sz="1200" b="1" dirty="0">
                <a:solidFill>
                  <a:sysClr val="windowText" lastClr="000000"/>
                </a:solidFill>
                <a:latin typeface="Aptos" panose="020B0004020202020204" pitchFamily="34" charset="0"/>
                <a:cs typeface="Arial"/>
              </a:rPr>
              <a:t>Section 5 Mixed Methods Research</a:t>
            </a:r>
            <a:r>
              <a:rPr lang="en-GB" sz="1200" b="1" spc="373" dirty="0">
                <a:solidFill>
                  <a:sysClr val="windowText" lastClr="000000"/>
                </a:solidFill>
                <a:latin typeface="Aptos" panose="020B0004020202020204" pitchFamily="34" charset="0"/>
                <a:cs typeface="Arial"/>
              </a:rPr>
              <a:t> </a:t>
            </a:r>
            <a:r>
              <a:rPr lang="en-GB" sz="1200" b="1" spc="-13" dirty="0">
                <a:solidFill>
                  <a:sysClr val="windowText" lastClr="000000"/>
                </a:solidFill>
                <a:latin typeface="Aptos" panose="020B0004020202020204" pitchFamily="34" charset="0"/>
                <a:cs typeface="Arial"/>
              </a:rPr>
              <a:t>..............................................	29</a:t>
            </a:r>
            <a:endParaRPr lang="en-GB" sz="1200" b="1" dirty="0">
              <a:solidFill>
                <a:sysClr val="windowText" lastClr="000000"/>
              </a:solidFill>
              <a:latin typeface="Aptos" panose="020B0004020202020204" pitchFamily="34" charset="0"/>
              <a:cs typeface="Arial"/>
            </a:endParaRPr>
          </a:p>
          <a:p>
            <a:pPr marL="357188" marR="7348" indent="-215900" defTabSz="1228725" hangingPunct="1">
              <a:lnSpc>
                <a:spcPct val="100000"/>
              </a:lnSpc>
              <a:spcBef>
                <a:spcPts val="600"/>
              </a:spcBef>
              <a:buFontTx/>
              <a:buAutoNum type="arabicPeriod"/>
              <a:tabLst>
                <a:tab pos="4459288" algn="l"/>
              </a:tabLst>
            </a:pPr>
            <a:r>
              <a:rPr lang="en-US" sz="1200" spc="64" dirty="0">
                <a:solidFill>
                  <a:sysClr val="windowText" lastClr="000000"/>
                </a:solidFill>
                <a:latin typeface="Aptos" panose="020B0004020202020204" pitchFamily="34" charset="0"/>
                <a:cs typeface="Arial"/>
              </a:rPr>
              <a:t>What is Mixed Methods Research?</a:t>
            </a:r>
            <a:r>
              <a:rPr lang="en-GB" sz="1200" spc="64" dirty="0">
                <a:solidFill>
                  <a:sysClr val="windowText" lastClr="000000"/>
                </a:solidFill>
                <a:latin typeface="Aptos" panose="020B0004020202020204" pitchFamily="34" charset="0"/>
                <a:cs typeface="Arial"/>
              </a:rPr>
              <a:t> ............................	29</a:t>
            </a:r>
          </a:p>
          <a:p>
            <a:pPr marL="357188" marR="7348" indent="-215900" defTabSz="1228725" hangingPunct="1">
              <a:lnSpc>
                <a:spcPct val="100000"/>
              </a:lnSpc>
              <a:spcBef>
                <a:spcPts val="600"/>
              </a:spcBef>
              <a:buFontTx/>
              <a:buAutoNum type="arabicPeriod"/>
              <a:tabLst>
                <a:tab pos="4459288" algn="l"/>
              </a:tabLst>
            </a:pPr>
            <a:r>
              <a:rPr lang="en-GB" sz="1200" spc="64" dirty="0">
                <a:solidFill>
                  <a:sysClr val="windowText" lastClr="000000"/>
                </a:solidFill>
                <a:latin typeface="Aptos" panose="020B0004020202020204" pitchFamily="34" charset="0"/>
                <a:cs typeface="Arial"/>
              </a:rPr>
              <a:t>Mixed Methods Research .........................................	30</a:t>
            </a:r>
          </a:p>
          <a:p>
            <a:pPr marL="357188" marR="7348" indent="-215900" defTabSz="1228725" hangingPunct="1">
              <a:lnSpc>
                <a:spcPct val="100000"/>
              </a:lnSpc>
              <a:spcBef>
                <a:spcPts val="600"/>
              </a:spcBef>
              <a:buFontTx/>
              <a:buAutoNum type="arabicPeriod"/>
              <a:tabLst>
                <a:tab pos="4459288" algn="l"/>
              </a:tabLst>
            </a:pPr>
            <a:r>
              <a:rPr lang="en-US" sz="1200" spc="64" dirty="0">
                <a:solidFill>
                  <a:sysClr val="windowText" lastClr="000000"/>
                </a:solidFill>
                <a:latin typeface="Aptos" panose="020B0004020202020204" pitchFamily="34" charset="0"/>
                <a:cs typeface="Arial"/>
              </a:rPr>
              <a:t>Case Study - Evaluating Congestion </a:t>
            </a:r>
          </a:p>
          <a:p>
            <a:pPr marL="141288" marR="7348" defTabSz="1228725" hangingPunct="1">
              <a:lnSpc>
                <a:spcPct val="100000"/>
              </a:lnSpc>
              <a:spcBef>
                <a:spcPts val="600"/>
              </a:spcBef>
              <a:tabLst>
                <a:tab pos="4459288" algn="l"/>
              </a:tabLst>
            </a:pPr>
            <a:r>
              <a:rPr lang="en-US" sz="1200" spc="64" dirty="0">
                <a:solidFill>
                  <a:sysClr val="windowText" lastClr="000000"/>
                </a:solidFill>
                <a:latin typeface="Aptos" panose="020B0004020202020204" pitchFamily="34" charset="0"/>
                <a:cs typeface="Arial"/>
              </a:rPr>
              <a:t>Pricing in Singapore</a:t>
            </a:r>
            <a:r>
              <a:rPr lang="en-GB" sz="1200" spc="64" dirty="0">
                <a:solidFill>
                  <a:sysClr val="windowText" lastClr="000000"/>
                </a:solidFill>
                <a:latin typeface="Aptos" panose="020B0004020202020204" pitchFamily="34" charset="0"/>
                <a:cs typeface="Arial"/>
              </a:rPr>
              <a:t> …..................................................	33</a:t>
            </a:r>
          </a:p>
          <a:p>
            <a:pPr marL="16328" defTabSz="1228725" hangingPunct="1">
              <a:lnSpc>
                <a:spcPct val="100000"/>
              </a:lnSpc>
              <a:spcBef>
                <a:spcPts val="600"/>
              </a:spcBef>
              <a:tabLst>
                <a:tab pos="4459288" algn="l"/>
              </a:tabLst>
            </a:pPr>
            <a:endParaRPr lang="en-GB" sz="1200" b="1" dirty="0">
              <a:solidFill>
                <a:sysClr val="windowText" lastClr="000000"/>
              </a:solidFill>
              <a:latin typeface="Aptos" panose="020B0004020202020204" pitchFamily="34" charset="0"/>
              <a:cs typeface="Arial"/>
            </a:endParaRPr>
          </a:p>
          <a:p>
            <a:pPr marL="16328" defTabSz="1257300" hangingPunct="1">
              <a:lnSpc>
                <a:spcPct val="100000"/>
              </a:lnSpc>
              <a:spcBef>
                <a:spcPts val="600"/>
              </a:spcBef>
              <a:tabLst>
                <a:tab pos="4684713" algn="l"/>
              </a:tabLst>
            </a:pPr>
            <a:r>
              <a:rPr lang="en-GB" sz="1200" b="1" dirty="0">
                <a:solidFill>
                  <a:sysClr val="windowText" lastClr="000000"/>
                </a:solidFill>
                <a:latin typeface="Aptos" panose="020B0004020202020204" pitchFamily="34" charset="0"/>
                <a:cs typeface="Arial"/>
              </a:rPr>
              <a:t>Section 6 </a:t>
            </a:r>
            <a:r>
              <a:rPr lang="en-US" sz="1200" b="1" dirty="0">
                <a:solidFill>
                  <a:sysClr val="windowText" lastClr="000000"/>
                </a:solidFill>
                <a:latin typeface="Aptos" panose="020B0004020202020204" pitchFamily="34" charset="0"/>
                <a:cs typeface="Arial"/>
              </a:rPr>
              <a:t>Data Collection in Transport Research</a:t>
            </a:r>
            <a:r>
              <a:rPr lang="en-GB" sz="1200" b="1" spc="373" dirty="0">
                <a:solidFill>
                  <a:sysClr val="windowText" lastClr="000000"/>
                </a:solidFill>
                <a:latin typeface="Aptos" panose="020B0004020202020204" pitchFamily="34" charset="0"/>
                <a:cs typeface="Arial"/>
              </a:rPr>
              <a:t> </a:t>
            </a:r>
            <a:r>
              <a:rPr lang="en-GB" sz="1200" b="1" spc="-13" dirty="0">
                <a:solidFill>
                  <a:sysClr val="windowText" lastClr="000000"/>
                </a:solidFill>
                <a:latin typeface="Aptos" panose="020B0004020202020204" pitchFamily="34" charset="0"/>
                <a:cs typeface="Arial"/>
              </a:rPr>
              <a:t>..........................	35</a:t>
            </a:r>
            <a:endParaRPr lang="en-GB" sz="1200" b="1" dirty="0">
              <a:solidFill>
                <a:sysClr val="windowText" lastClr="000000"/>
              </a:solidFill>
              <a:latin typeface="Aptos" panose="020B0004020202020204" pitchFamily="34" charset="0"/>
              <a:cs typeface="Arial"/>
            </a:endParaRPr>
          </a:p>
          <a:p>
            <a:pPr marL="357188" marR="7348" indent="-215900" defTabSz="1228725" hangingPunct="1">
              <a:lnSpc>
                <a:spcPct val="100000"/>
              </a:lnSpc>
              <a:spcBef>
                <a:spcPts val="600"/>
              </a:spcBef>
              <a:buFontTx/>
              <a:buAutoNum type="arabicPeriod"/>
              <a:tabLst>
                <a:tab pos="4459288" algn="l"/>
              </a:tabLst>
            </a:pPr>
            <a:r>
              <a:rPr lang="en-GB" sz="1200" spc="64" dirty="0">
                <a:solidFill>
                  <a:sysClr val="windowText" lastClr="000000"/>
                </a:solidFill>
                <a:latin typeface="Aptos" panose="020B0004020202020204" pitchFamily="34" charset="0"/>
                <a:cs typeface="Arial"/>
              </a:rPr>
              <a:t>Primary Data vs. Secondary Data ..............................	36</a:t>
            </a:r>
          </a:p>
          <a:p>
            <a:pPr marL="357188" marR="7348" indent="-215900" defTabSz="1228725" hangingPunct="1">
              <a:lnSpc>
                <a:spcPct val="100000"/>
              </a:lnSpc>
              <a:spcBef>
                <a:spcPts val="600"/>
              </a:spcBef>
              <a:buFontTx/>
              <a:buAutoNum type="arabicPeriod"/>
              <a:tabLst>
                <a:tab pos="4459288" algn="l"/>
              </a:tabLst>
            </a:pPr>
            <a:r>
              <a:rPr lang="en-GB" sz="1200" spc="64" dirty="0">
                <a:solidFill>
                  <a:sysClr val="windowText" lastClr="000000"/>
                </a:solidFill>
                <a:latin typeface="Aptos" panose="020B0004020202020204" pitchFamily="34" charset="0"/>
                <a:cs typeface="Arial"/>
              </a:rPr>
              <a:t>Primary Data Collection Methods .............................	37</a:t>
            </a:r>
          </a:p>
          <a:p>
            <a:pPr marL="357188" marR="7348" indent="-215900" defTabSz="1228725" hangingPunct="1">
              <a:lnSpc>
                <a:spcPct val="100000"/>
              </a:lnSpc>
              <a:spcBef>
                <a:spcPts val="600"/>
              </a:spcBef>
              <a:buFontTx/>
              <a:buAutoNum type="arabicPeriod"/>
              <a:tabLst>
                <a:tab pos="4459288" algn="l"/>
              </a:tabLst>
            </a:pPr>
            <a:r>
              <a:rPr lang="en-GB" sz="1200" spc="64" dirty="0">
                <a:solidFill>
                  <a:sysClr val="windowText" lastClr="000000"/>
                </a:solidFill>
                <a:latin typeface="Aptos" panose="020B0004020202020204" pitchFamily="34" charset="0"/>
                <a:cs typeface="Arial"/>
              </a:rPr>
              <a:t>Secondary Data Collection Methods .........................	38</a:t>
            </a:r>
          </a:p>
          <a:p>
            <a:pPr marL="357188" marR="7348" indent="-215900" defTabSz="1228725" hangingPunct="1">
              <a:lnSpc>
                <a:spcPct val="100000"/>
              </a:lnSpc>
              <a:spcBef>
                <a:spcPts val="600"/>
              </a:spcBef>
              <a:buFontTx/>
              <a:buAutoNum type="arabicPeriod"/>
              <a:tabLst>
                <a:tab pos="4459288" algn="l"/>
              </a:tabLst>
            </a:pPr>
            <a:r>
              <a:rPr lang="en-US" sz="1200" spc="64" dirty="0">
                <a:solidFill>
                  <a:sysClr val="windowText" lastClr="000000"/>
                </a:solidFill>
                <a:latin typeface="Aptos" panose="020B0004020202020204" pitchFamily="34" charset="0"/>
                <a:cs typeface="Arial"/>
              </a:rPr>
              <a:t>Big Data &amp; AI in Transport Research</a:t>
            </a:r>
            <a:r>
              <a:rPr lang="en-GB" sz="1200" spc="64" dirty="0">
                <a:solidFill>
                  <a:sysClr val="windowText" lastClr="000000"/>
                </a:solidFill>
                <a:latin typeface="Aptos" panose="020B0004020202020204" pitchFamily="34" charset="0"/>
                <a:cs typeface="Arial"/>
              </a:rPr>
              <a:t> ..........................	39</a:t>
            </a:r>
          </a:p>
          <a:p>
            <a:pPr marL="357188" marR="7348" indent="-215900" defTabSz="1228725" hangingPunct="1">
              <a:lnSpc>
                <a:spcPct val="100000"/>
              </a:lnSpc>
              <a:spcBef>
                <a:spcPts val="600"/>
              </a:spcBef>
              <a:buFontTx/>
              <a:buAutoNum type="arabicPeriod"/>
              <a:tabLst>
                <a:tab pos="4459288" algn="l"/>
              </a:tabLst>
            </a:pPr>
            <a:r>
              <a:rPr lang="en-GB" sz="1200" spc="64" dirty="0">
                <a:solidFill>
                  <a:sysClr val="windowText" lastClr="000000"/>
                </a:solidFill>
                <a:latin typeface="Aptos" panose="020B0004020202020204" pitchFamily="34" charset="0"/>
                <a:cs typeface="Arial"/>
              </a:rPr>
              <a:t>Challenges in Data Collection …………………….............	40</a:t>
            </a:r>
          </a:p>
          <a:p>
            <a:pPr marL="141288" marR="7348" defTabSz="1228725" hangingPunct="1">
              <a:lnSpc>
                <a:spcPct val="100000"/>
              </a:lnSpc>
              <a:spcBef>
                <a:spcPts val="600"/>
              </a:spcBef>
              <a:tabLst>
                <a:tab pos="4459288" algn="l"/>
              </a:tabLst>
            </a:pPr>
            <a:endParaRPr lang="en-GB" sz="1200" spc="64" dirty="0">
              <a:solidFill>
                <a:sysClr val="windowText" lastClr="000000"/>
              </a:solidFill>
              <a:latin typeface="Aptos" panose="020B0004020202020204" pitchFamily="34" charset="0"/>
              <a:cs typeface="Arial"/>
            </a:endParaRPr>
          </a:p>
          <a:p>
            <a:pPr marL="16328" defTabSz="1257300" hangingPunct="1">
              <a:lnSpc>
                <a:spcPct val="100000"/>
              </a:lnSpc>
              <a:spcBef>
                <a:spcPts val="600"/>
              </a:spcBef>
              <a:tabLst>
                <a:tab pos="4684713" algn="l"/>
              </a:tabLst>
            </a:pPr>
            <a:r>
              <a:rPr lang="en-GB" sz="1200" b="1" dirty="0">
                <a:solidFill>
                  <a:sysClr val="windowText" lastClr="000000"/>
                </a:solidFill>
                <a:latin typeface="Aptos" panose="020B0004020202020204" pitchFamily="34" charset="0"/>
                <a:cs typeface="Arial"/>
              </a:rPr>
              <a:t>Section 7 Quiz &amp; Group Discussion</a:t>
            </a:r>
            <a:r>
              <a:rPr lang="en-GB" sz="1200" b="1" spc="373" dirty="0">
                <a:solidFill>
                  <a:sysClr val="windowText" lastClr="000000"/>
                </a:solidFill>
                <a:latin typeface="Aptos" panose="020B0004020202020204" pitchFamily="34" charset="0"/>
                <a:cs typeface="Arial"/>
              </a:rPr>
              <a:t> </a:t>
            </a:r>
            <a:r>
              <a:rPr lang="en-GB" sz="1200" b="1" spc="-13" dirty="0">
                <a:solidFill>
                  <a:sysClr val="windowText" lastClr="000000"/>
                </a:solidFill>
                <a:latin typeface="Aptos" panose="020B0004020202020204" pitchFamily="34" charset="0"/>
                <a:cs typeface="Arial"/>
              </a:rPr>
              <a:t>...............................................	41</a:t>
            </a:r>
            <a:endParaRPr lang="en-GB" sz="1200" b="1" dirty="0">
              <a:solidFill>
                <a:sysClr val="windowText" lastClr="000000"/>
              </a:solidFill>
              <a:latin typeface="Aptos" panose="020B0004020202020204" pitchFamily="34" charset="0"/>
              <a:cs typeface="Arial"/>
            </a:endParaRPr>
          </a:p>
          <a:p>
            <a:pPr marL="357188" marR="7348" indent="-215900" defTabSz="1228725" hangingPunct="1">
              <a:lnSpc>
                <a:spcPct val="100000"/>
              </a:lnSpc>
              <a:spcBef>
                <a:spcPts val="600"/>
              </a:spcBef>
              <a:buFontTx/>
              <a:buAutoNum type="arabicPeriod"/>
              <a:tabLst>
                <a:tab pos="4459288" algn="l"/>
              </a:tabLst>
            </a:pPr>
            <a:r>
              <a:rPr lang="en-GB" sz="1200" spc="64" dirty="0">
                <a:solidFill>
                  <a:sysClr val="windowText" lastClr="000000"/>
                </a:solidFill>
                <a:latin typeface="Aptos" panose="020B0004020202020204" pitchFamily="34" charset="0"/>
                <a:cs typeface="Arial"/>
              </a:rPr>
              <a:t>Quiz …………….........................................................	42</a:t>
            </a:r>
          </a:p>
          <a:p>
            <a:pPr marL="357188" marR="7348" indent="-215900" defTabSz="1228725" hangingPunct="1">
              <a:lnSpc>
                <a:spcPct val="100000"/>
              </a:lnSpc>
              <a:spcBef>
                <a:spcPts val="600"/>
              </a:spcBef>
              <a:buFontTx/>
              <a:buAutoNum type="arabicPeriod"/>
              <a:tabLst>
                <a:tab pos="4459288" algn="l"/>
              </a:tabLst>
            </a:pPr>
            <a:r>
              <a:rPr lang="en-GB" sz="1200" spc="64" dirty="0">
                <a:solidFill>
                  <a:sysClr val="windowText" lastClr="000000"/>
                </a:solidFill>
                <a:latin typeface="Aptos" panose="020B0004020202020204" pitchFamily="34" charset="0"/>
                <a:cs typeface="Arial"/>
              </a:rPr>
              <a:t>Group Discussions .................................................	43</a:t>
            </a:r>
          </a:p>
        </p:txBody>
      </p:sp>
      <p:sp>
        <p:nvSpPr>
          <p:cNvPr id="5" name="Slide Number Placeholder 4">
            <a:extLst>
              <a:ext uri="{FF2B5EF4-FFF2-40B4-BE49-F238E27FC236}">
                <a16:creationId xmlns:a16="http://schemas.microsoft.com/office/drawing/2014/main" id="{489D6E33-FE5E-642E-C795-3876DB45DE3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a:t>
            </a:fld>
            <a:endParaRPr lang="en-AT" spc="-64" dirty="0"/>
          </a:p>
        </p:txBody>
      </p:sp>
      <p:sp>
        <p:nvSpPr>
          <p:cNvPr id="7" name="object 6">
            <a:extLst>
              <a:ext uri="{FF2B5EF4-FFF2-40B4-BE49-F238E27FC236}">
                <a16:creationId xmlns:a16="http://schemas.microsoft.com/office/drawing/2014/main" id="{A825A980-148E-CE08-4ABB-4257A5F519E5}"/>
              </a:ext>
            </a:extLst>
          </p:cNvPr>
          <p:cNvSpPr txBox="1">
            <a:spLocks noGrp="1"/>
          </p:cNvSpPr>
          <p:nvPr>
            <p:ph type="ftr" sz="quarter" idx="5"/>
          </p:nvPr>
        </p:nvSpPr>
        <p:spPr>
          <a:xfrm>
            <a:off x="763501" y="6349505"/>
            <a:ext cx="3787507"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3A8A795D-C82B-C72A-CC01-588C41451BC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E3038-7486-EFCF-C162-DDFA063C8E1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098DE90-C3B3-FD74-5D11-89037678D31A}"/>
              </a:ext>
            </a:extLst>
          </p:cNvPr>
          <p:cNvSpPr txBox="1">
            <a:spLocks noGrp="1"/>
          </p:cNvSpPr>
          <p:nvPr>
            <p:ph type="title"/>
          </p:nvPr>
        </p:nvSpPr>
        <p:spPr>
          <a:xfrm>
            <a:off x="726281" y="422573"/>
            <a:ext cx="37043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Mixed Methods Research</a:t>
            </a:r>
          </a:p>
        </p:txBody>
      </p:sp>
      <p:sp>
        <p:nvSpPr>
          <p:cNvPr id="11" name="object 3">
            <a:extLst>
              <a:ext uri="{FF2B5EF4-FFF2-40B4-BE49-F238E27FC236}">
                <a16:creationId xmlns:a16="http://schemas.microsoft.com/office/drawing/2014/main" id="{B3532942-9BD9-3151-C4D0-E47B7BB28090}"/>
              </a:ext>
            </a:extLst>
          </p:cNvPr>
          <p:cNvSpPr txBox="1"/>
          <p:nvPr/>
        </p:nvSpPr>
        <p:spPr>
          <a:xfrm>
            <a:off x="726281" y="2346035"/>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dirty="0">
                <a:latin typeface="Aptos" panose="020B0004020202020204" pitchFamily="34" charset="0"/>
              </a:rPr>
              <a:t>Purpose: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6899B82A-12D8-7087-FCC7-55F673FCE493}"/>
              </a:ext>
            </a:extLst>
          </p:cNvPr>
          <p:cNvSpPr txBox="1"/>
          <p:nvPr/>
        </p:nvSpPr>
        <p:spPr>
          <a:xfrm>
            <a:off x="920834" y="2834548"/>
            <a:ext cx="10725152" cy="319328"/>
          </a:xfrm>
          <a:prstGeom prst="rect">
            <a:avLst/>
          </a:prstGeom>
        </p:spPr>
        <p:txBody>
          <a:bodyPr vert="horz" wrap="square" lIns="0" tIns="16329" rIns="0" bIns="0" rtlCol="0">
            <a:spAutoFit/>
          </a:bodyPr>
          <a:lstStyle/>
          <a:p>
            <a:pPr marL="342900" lvl="0" indent="-231775">
              <a:lnSpc>
                <a:spcPct val="115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In order to capture both statistical patterns and contextual insights</a:t>
            </a:r>
          </a:p>
        </p:txBody>
      </p:sp>
      <p:sp>
        <p:nvSpPr>
          <p:cNvPr id="4" name="object 3">
            <a:extLst>
              <a:ext uri="{FF2B5EF4-FFF2-40B4-BE49-F238E27FC236}">
                <a16:creationId xmlns:a16="http://schemas.microsoft.com/office/drawing/2014/main" id="{0B355E50-39B0-D59D-B8BE-04B1BBE718CF}"/>
              </a:ext>
            </a:extLst>
          </p:cNvPr>
          <p:cNvSpPr txBox="1"/>
          <p:nvPr/>
        </p:nvSpPr>
        <p:spPr>
          <a:xfrm>
            <a:off x="726281" y="1396571"/>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dirty="0">
                <a:latin typeface="Aptos" panose="020B0004020202020204" pitchFamily="34" charset="0"/>
              </a:rPr>
              <a:t>Definition: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B90AABE4-5D59-064F-3060-68407678EB33}"/>
              </a:ext>
            </a:extLst>
          </p:cNvPr>
          <p:cNvSpPr txBox="1"/>
          <p:nvPr/>
        </p:nvSpPr>
        <p:spPr>
          <a:xfrm>
            <a:off x="920834" y="1844605"/>
            <a:ext cx="10725152" cy="319328"/>
          </a:xfrm>
          <a:prstGeom prst="rect">
            <a:avLst/>
          </a:prstGeom>
        </p:spPr>
        <p:txBody>
          <a:bodyPr vert="horz" wrap="square" lIns="0" tIns="16329" rIns="0" bIns="0" rtlCol="0">
            <a:spAutoFit/>
          </a:bodyPr>
          <a:lstStyle/>
          <a:p>
            <a:pPr marL="342900" marR="0" lvl="0" indent="-231775">
              <a:lnSpc>
                <a:spcPct val="115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Combines qualitative &amp; quantitative research to provide deeper insights.</a:t>
            </a:r>
          </a:p>
        </p:txBody>
      </p:sp>
      <p:sp>
        <p:nvSpPr>
          <p:cNvPr id="9" name="TextBox 8">
            <a:extLst>
              <a:ext uri="{FF2B5EF4-FFF2-40B4-BE49-F238E27FC236}">
                <a16:creationId xmlns:a16="http://schemas.microsoft.com/office/drawing/2014/main" id="{0FF18C10-E596-91E4-FBEA-F59A63DC02CF}"/>
              </a:ext>
            </a:extLst>
          </p:cNvPr>
          <p:cNvSpPr txBox="1"/>
          <p:nvPr/>
        </p:nvSpPr>
        <p:spPr>
          <a:xfrm>
            <a:off x="920834" y="3417266"/>
            <a:ext cx="7184892" cy="646331"/>
          </a:xfrm>
          <a:prstGeom prst="rect">
            <a:avLst/>
          </a:prstGeom>
          <a:noFill/>
        </p:spPr>
        <p:txBody>
          <a:bodyPr wrap="square" rtlCol="0">
            <a:spAutoFit/>
          </a:bodyPr>
          <a:lstStyle/>
          <a:p>
            <a:pPr marL="285750" marR="0" indent="-285750">
              <a:lnSpc>
                <a:spcPct val="100000"/>
              </a:lnSpc>
              <a:spcBef>
                <a:spcPts val="600"/>
              </a:spcBef>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Example: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Studying ride-sharing impacts using surveys (qualitative) + GPS data (quantitative).</a:t>
            </a:r>
          </a:p>
        </p:txBody>
      </p:sp>
      <p:sp>
        <p:nvSpPr>
          <p:cNvPr id="13" name="TextBox 12">
            <a:extLst>
              <a:ext uri="{FF2B5EF4-FFF2-40B4-BE49-F238E27FC236}">
                <a16:creationId xmlns:a16="http://schemas.microsoft.com/office/drawing/2014/main" id="{B2271B4E-5503-939D-81FE-026E54E899EB}"/>
              </a:ext>
            </a:extLst>
          </p:cNvPr>
          <p:cNvSpPr txBox="1"/>
          <p:nvPr/>
        </p:nvSpPr>
        <p:spPr>
          <a:xfrm>
            <a:off x="726280" y="4293324"/>
            <a:ext cx="7184892" cy="369332"/>
          </a:xfrm>
          <a:prstGeom prst="rect">
            <a:avLst/>
          </a:prstGeom>
          <a:noFill/>
        </p:spPr>
        <p:txBody>
          <a:bodyPr wrap="square" rtlCol="0">
            <a:spAutoFit/>
          </a:bodyPr>
          <a:lstStyle/>
          <a:p>
            <a:pPr marL="342900" indent="-342900">
              <a:lnSpc>
                <a:spcPct val="100000"/>
              </a:lnSpc>
              <a:spcBef>
                <a:spcPts val="6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We can use mixed method analysis in below context:</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5" name="Picture 14" descr="A close-up of a diagram&#10;&#10;AI-generated content may be incorrect.">
            <a:extLst>
              <a:ext uri="{FF2B5EF4-FFF2-40B4-BE49-F238E27FC236}">
                <a16:creationId xmlns:a16="http://schemas.microsoft.com/office/drawing/2014/main" id="{A0E72A6C-9368-90A7-0D79-CB375A05ADB6}"/>
              </a:ext>
            </a:extLst>
          </p:cNvPr>
          <p:cNvPicPr>
            <a:picLocks noChangeAspect="1"/>
          </p:cNvPicPr>
          <p:nvPr/>
        </p:nvPicPr>
        <p:blipFill>
          <a:blip r:embed="rId2" cstate="print">
            <a:extLst>
              <a:ext uri="{28A0092B-C50C-407E-A947-70E740481C1C}">
                <a14:useLocalDpi xmlns:a14="http://schemas.microsoft.com/office/drawing/2010/main" val="0"/>
              </a:ext>
            </a:extLst>
          </a:blip>
          <a:srcRect l="4292" t="14041" r="21644" b="14041"/>
          <a:stretch/>
        </p:blipFill>
        <p:spPr>
          <a:xfrm>
            <a:off x="6948436" y="3663101"/>
            <a:ext cx="2897163" cy="2452289"/>
          </a:xfrm>
          <a:prstGeom prst="rect">
            <a:avLst/>
          </a:prstGeom>
        </p:spPr>
      </p:pic>
      <p:sp>
        <p:nvSpPr>
          <p:cNvPr id="3" name="Slide Number Placeholder 2">
            <a:extLst>
              <a:ext uri="{FF2B5EF4-FFF2-40B4-BE49-F238E27FC236}">
                <a16:creationId xmlns:a16="http://schemas.microsoft.com/office/drawing/2014/main" id="{8E0C51CB-EA76-6302-76D9-8FF7F7523D4A}"/>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30</a:t>
            </a:fld>
            <a:endParaRPr lang="en-AT" spc="-64" dirty="0"/>
          </a:p>
        </p:txBody>
      </p:sp>
      <p:sp>
        <p:nvSpPr>
          <p:cNvPr id="10" name="object 3">
            <a:extLst>
              <a:ext uri="{FF2B5EF4-FFF2-40B4-BE49-F238E27FC236}">
                <a16:creationId xmlns:a16="http://schemas.microsoft.com/office/drawing/2014/main" id="{1CFAE61D-2E5A-D015-FC4F-90E69CD62E1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What is Mixed Methods Research?</a:t>
            </a:r>
            <a:endParaRPr lang="en-GB" sz="3200" b="1" dirty="0">
              <a:solidFill>
                <a:schemeClr val="tx1"/>
              </a:solidFill>
              <a:latin typeface="Aptos" panose="020B0004020202020204" pitchFamily="34" charset="0"/>
              <a:cs typeface="Arial"/>
            </a:endParaRPr>
          </a:p>
        </p:txBody>
      </p:sp>
      <p:sp>
        <p:nvSpPr>
          <p:cNvPr id="17" name="object 6">
            <a:extLst>
              <a:ext uri="{FF2B5EF4-FFF2-40B4-BE49-F238E27FC236}">
                <a16:creationId xmlns:a16="http://schemas.microsoft.com/office/drawing/2014/main" id="{FA749E21-4526-E199-E1F7-B80A4F37EB4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8" name="object 6">
            <a:extLst>
              <a:ext uri="{FF2B5EF4-FFF2-40B4-BE49-F238E27FC236}">
                <a16:creationId xmlns:a16="http://schemas.microsoft.com/office/drawing/2014/main" id="{9816B551-93B8-1DAC-2B7C-4D33E41E9C7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2283974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D957D-B26A-40D8-D0E0-A5F75302B9D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39FC652-C127-0C90-D1B2-B8AA5811CA74}"/>
              </a:ext>
            </a:extLst>
          </p:cNvPr>
          <p:cNvSpPr txBox="1">
            <a:spLocks noGrp="1"/>
          </p:cNvSpPr>
          <p:nvPr>
            <p:ph type="title"/>
          </p:nvPr>
        </p:nvSpPr>
        <p:spPr>
          <a:xfrm>
            <a:off x="726282" y="422573"/>
            <a:ext cx="370431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Mixed Methods Research</a:t>
            </a:r>
          </a:p>
        </p:txBody>
      </p:sp>
      <p:sp>
        <p:nvSpPr>
          <p:cNvPr id="11" name="object 3">
            <a:extLst>
              <a:ext uri="{FF2B5EF4-FFF2-40B4-BE49-F238E27FC236}">
                <a16:creationId xmlns:a16="http://schemas.microsoft.com/office/drawing/2014/main" id="{E773421E-726A-6A36-38B1-B75E38884907}"/>
              </a:ext>
            </a:extLst>
          </p:cNvPr>
          <p:cNvSpPr txBox="1"/>
          <p:nvPr/>
        </p:nvSpPr>
        <p:spPr>
          <a:xfrm>
            <a:off x="740566" y="3638430"/>
            <a:ext cx="10725152" cy="36453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20000"/>
              </a:lnSpc>
              <a:spcBef>
                <a:spcPts val="600"/>
              </a:spcBef>
              <a:buFont typeface="Wingdings" panose="05000000000000000000" pitchFamily="2" charset="2"/>
              <a:buChar char="Ø"/>
            </a:pPr>
            <a:r>
              <a:rPr lang="en-US" sz="2000" b="1" dirty="0">
                <a:latin typeface="Aptos" panose="020B0004020202020204" pitchFamily="34" charset="0"/>
              </a:rPr>
              <a:t>Intelligent Transport Systems (ITS) Research</a:t>
            </a:r>
          </a:p>
        </p:txBody>
      </p:sp>
      <p:sp>
        <p:nvSpPr>
          <p:cNvPr id="4" name="object 3">
            <a:extLst>
              <a:ext uri="{FF2B5EF4-FFF2-40B4-BE49-F238E27FC236}">
                <a16:creationId xmlns:a16="http://schemas.microsoft.com/office/drawing/2014/main" id="{0986A1BD-1B48-252C-7EE3-A4B37734BEB1}"/>
              </a:ext>
            </a:extLst>
          </p:cNvPr>
          <p:cNvSpPr txBox="1"/>
          <p:nvPr/>
        </p:nvSpPr>
        <p:spPr>
          <a:xfrm>
            <a:off x="726282" y="1358184"/>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Public Transport System Analysis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4DC8FDB2-7235-83BC-A023-36684DA6A6C7}"/>
              </a:ext>
            </a:extLst>
          </p:cNvPr>
          <p:cNvSpPr txBox="1"/>
          <p:nvPr/>
        </p:nvSpPr>
        <p:spPr>
          <a:xfrm>
            <a:off x="896209" y="2360246"/>
            <a:ext cx="10725152" cy="585875"/>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600" b="1" dirty="0">
                <a:latin typeface="Aptos" panose="020B0004020202020204" pitchFamily="34" charset="0"/>
              </a:rPr>
              <a:t>Quantitative Analysis:</a:t>
            </a:r>
          </a:p>
          <a:p>
            <a:pPr marL="285750" lvl="2" indent="-285750">
              <a:lnSpc>
                <a:spcPct val="100000"/>
              </a:lnSpc>
              <a:spcBef>
                <a:spcPts val="600"/>
              </a:spcBef>
              <a:buFont typeface="Courier New" panose="02070309020205020404" pitchFamily="49" charset="0"/>
              <a:buChar char="o"/>
            </a:pPr>
            <a:r>
              <a:rPr lang="en-US" sz="1600" dirty="0">
                <a:latin typeface="Aptos" panose="020B0004020202020204" pitchFamily="34" charset="0"/>
              </a:rPr>
              <a:t>Surveys (ridership data, satisfaction scales), performance metrics (waiting times, travel speed, punctuality).</a:t>
            </a:r>
          </a:p>
        </p:txBody>
      </p:sp>
      <p:sp>
        <p:nvSpPr>
          <p:cNvPr id="3" name="object 3">
            <a:extLst>
              <a:ext uri="{FF2B5EF4-FFF2-40B4-BE49-F238E27FC236}">
                <a16:creationId xmlns:a16="http://schemas.microsoft.com/office/drawing/2014/main" id="{52572634-7EEF-0FFB-A73B-5154723A8B98}"/>
              </a:ext>
            </a:extLst>
          </p:cNvPr>
          <p:cNvSpPr txBox="1"/>
          <p:nvPr/>
        </p:nvSpPr>
        <p:spPr>
          <a:xfrm>
            <a:off x="740566" y="1804136"/>
            <a:ext cx="10725152" cy="508931"/>
          </a:xfrm>
          <a:prstGeom prst="rect">
            <a:avLst/>
          </a:prstGeom>
        </p:spPr>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q"/>
            </a:pPr>
            <a:r>
              <a:rPr lang="en-US" sz="1600" dirty="0">
                <a:latin typeface="Aptos" panose="020B0004020202020204" pitchFamily="34" charset="0"/>
              </a:rPr>
              <a:t>Combines qualitative and quantitative techniques to evaluate public transport systems' effectiveness, efficiency, and user satisfaction.</a:t>
            </a:r>
          </a:p>
        </p:txBody>
      </p:sp>
      <p:sp>
        <p:nvSpPr>
          <p:cNvPr id="5" name="object 3">
            <a:extLst>
              <a:ext uri="{FF2B5EF4-FFF2-40B4-BE49-F238E27FC236}">
                <a16:creationId xmlns:a16="http://schemas.microsoft.com/office/drawing/2014/main" id="{BF485D30-325E-485F-EA1D-A529C74359FB}"/>
              </a:ext>
            </a:extLst>
          </p:cNvPr>
          <p:cNvSpPr txBox="1"/>
          <p:nvPr/>
        </p:nvSpPr>
        <p:spPr>
          <a:xfrm>
            <a:off x="754850" y="4078075"/>
            <a:ext cx="10725152" cy="589787"/>
          </a:xfrm>
          <a:prstGeom prst="rect">
            <a:avLst/>
          </a:prstGeom>
        </p:spPr>
        <p:txBody>
          <a:bodyPr vert="horz" wrap="square" lIns="0" tIns="16329" rIns="0" bIns="0" rtlCol="0">
            <a:spAutoFit/>
          </a:bodyPr>
          <a:lstStyle/>
          <a:p>
            <a:pPr marL="285750" indent="-285750">
              <a:lnSpc>
                <a:spcPct val="120000"/>
              </a:lnSpc>
              <a:spcBef>
                <a:spcPts val="600"/>
              </a:spcBef>
              <a:buFont typeface="Wingdings" panose="05000000000000000000" pitchFamily="2" charset="2"/>
              <a:buChar char="q"/>
            </a:pPr>
            <a:r>
              <a:rPr lang="en-US" sz="1600" dirty="0">
                <a:latin typeface="Aptos" panose="020B0004020202020204" pitchFamily="34" charset="0"/>
              </a:rPr>
              <a:t>Investigates the integration of advanced technologies into transport systems to improve efficiency, safety, and environmental sustainability.</a:t>
            </a:r>
            <a:endParaRPr lang="en-US" sz="2000" dirty="0">
              <a:latin typeface="Aptos" panose="020B0004020202020204" pitchFamily="34" charset="0"/>
            </a:endParaRPr>
          </a:p>
        </p:txBody>
      </p:sp>
      <p:sp>
        <p:nvSpPr>
          <p:cNvPr id="9" name="object 3">
            <a:extLst>
              <a:ext uri="{FF2B5EF4-FFF2-40B4-BE49-F238E27FC236}">
                <a16:creationId xmlns:a16="http://schemas.microsoft.com/office/drawing/2014/main" id="{F7A80BA7-53A1-137C-2639-48B70505F66C}"/>
              </a:ext>
            </a:extLst>
          </p:cNvPr>
          <p:cNvSpPr txBox="1"/>
          <p:nvPr/>
        </p:nvSpPr>
        <p:spPr>
          <a:xfrm>
            <a:off x="896209" y="4770683"/>
            <a:ext cx="10725152" cy="832096"/>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600" b="1" dirty="0">
                <a:latin typeface="Aptos" panose="020B0004020202020204" pitchFamily="34" charset="0"/>
              </a:rPr>
              <a:t>Quantitative Analysis:</a:t>
            </a:r>
          </a:p>
          <a:p>
            <a:pPr marL="285750" lvl="2" indent="-285750">
              <a:lnSpc>
                <a:spcPct val="100000"/>
              </a:lnSpc>
              <a:spcBef>
                <a:spcPts val="600"/>
              </a:spcBef>
              <a:buFont typeface="Courier New" panose="02070309020205020404" pitchFamily="49" charset="0"/>
              <a:buChar char="o"/>
            </a:pPr>
            <a:r>
              <a:rPr lang="en-US" sz="1600" dirty="0">
                <a:latin typeface="Aptos" panose="020B0004020202020204" pitchFamily="34" charset="0"/>
              </a:rPr>
              <a:t>Traffic flow data analysis (sensor data), system performance metrics (response time to congestion, accident reduction rates).</a:t>
            </a:r>
          </a:p>
        </p:txBody>
      </p:sp>
      <p:sp>
        <p:nvSpPr>
          <p:cNvPr id="10" name="object 3">
            <a:extLst>
              <a:ext uri="{FF2B5EF4-FFF2-40B4-BE49-F238E27FC236}">
                <a16:creationId xmlns:a16="http://schemas.microsoft.com/office/drawing/2014/main" id="{11E49315-265C-5147-5D4F-909B244BA7FD}"/>
              </a:ext>
            </a:extLst>
          </p:cNvPr>
          <p:cNvSpPr txBox="1"/>
          <p:nvPr/>
        </p:nvSpPr>
        <p:spPr>
          <a:xfrm>
            <a:off x="896209" y="3054136"/>
            <a:ext cx="10725152" cy="585875"/>
          </a:xfrm>
          <a:prstGeom prst="rect">
            <a:avLst/>
          </a:prstGeom>
        </p:spPr>
        <p:txBody>
          <a:bodyPr vert="horz" wrap="square" lIns="0" tIns="16329" rIns="0" bIns="0" rtlCol="0">
            <a:spAutoFit/>
          </a:bodyPr>
          <a:lstStyle/>
          <a:p>
            <a:pPr marL="285750" lvl="2" indent="-285750">
              <a:lnSpc>
                <a:spcPct val="100000"/>
              </a:lnSpc>
              <a:spcBef>
                <a:spcPts val="600"/>
              </a:spcBef>
              <a:buFont typeface="Arial" panose="020B0604020202020204" pitchFamily="34" charset="0"/>
              <a:buChar char="•"/>
            </a:pPr>
            <a:r>
              <a:rPr lang="en-US" sz="1600" b="1" dirty="0">
                <a:latin typeface="Aptos" panose="020B0004020202020204" pitchFamily="34" charset="0"/>
              </a:rPr>
              <a:t>Qualitative Analysis:</a:t>
            </a:r>
          </a:p>
          <a:p>
            <a:pPr marL="285750" lvl="1" indent="-285750">
              <a:lnSpc>
                <a:spcPct val="100000"/>
              </a:lnSpc>
              <a:spcBef>
                <a:spcPts val="600"/>
              </a:spcBef>
              <a:buFont typeface="Courier New" panose="02070309020205020404" pitchFamily="49" charset="0"/>
              <a:buChar char="o"/>
            </a:pPr>
            <a:r>
              <a:rPr lang="en-US" sz="1600" dirty="0">
                <a:latin typeface="Aptos" panose="020B0004020202020204" pitchFamily="34" charset="0"/>
              </a:rPr>
              <a:t>Interviews (passengers, operators), focus groups, ethnographic studies (observing rider behaviors).</a:t>
            </a:r>
          </a:p>
        </p:txBody>
      </p:sp>
      <p:sp>
        <p:nvSpPr>
          <p:cNvPr id="14" name="object 3">
            <a:extLst>
              <a:ext uri="{FF2B5EF4-FFF2-40B4-BE49-F238E27FC236}">
                <a16:creationId xmlns:a16="http://schemas.microsoft.com/office/drawing/2014/main" id="{50E05BC7-7E7F-C4E5-7C85-DBE31D64BD1D}"/>
              </a:ext>
            </a:extLst>
          </p:cNvPr>
          <p:cNvSpPr txBox="1"/>
          <p:nvPr/>
        </p:nvSpPr>
        <p:spPr>
          <a:xfrm>
            <a:off x="896209" y="5636462"/>
            <a:ext cx="10725152" cy="585875"/>
          </a:xfrm>
          <a:prstGeom prst="rect">
            <a:avLst/>
          </a:prstGeom>
        </p:spPr>
        <p:txBody>
          <a:bodyPr vert="horz" wrap="square" lIns="0" tIns="16329" rIns="0" bIns="0" rtlCol="0">
            <a:spAutoFit/>
          </a:bodyPr>
          <a:lstStyle/>
          <a:p>
            <a:pPr marL="285750" lvl="2"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Qualitative Analysis:</a:t>
            </a:r>
          </a:p>
          <a:p>
            <a:pPr marL="285750" lvl="1" indent="-285750">
              <a:lnSpc>
                <a:spcPct val="100000"/>
              </a:lnSpc>
              <a:spcBef>
                <a:spcPts val="600"/>
              </a:spcBef>
              <a:buFont typeface="Courier New" panose="02070309020205020404" pitchFamily="49" charset="0"/>
              <a:buChar char="o"/>
            </a:pPr>
            <a:r>
              <a:rPr lang="en-US" sz="1600" dirty="0">
                <a:latin typeface="Aptos" panose="020B0004020202020204" pitchFamily="34" charset="0"/>
              </a:rPr>
              <a:t>User feedback (interviews with commuters, ITS stakeholders), case studies of ITS implementation, focus groups.</a:t>
            </a:r>
          </a:p>
        </p:txBody>
      </p:sp>
      <p:sp>
        <p:nvSpPr>
          <p:cNvPr id="12" name="Slide Number Placeholder 11">
            <a:extLst>
              <a:ext uri="{FF2B5EF4-FFF2-40B4-BE49-F238E27FC236}">
                <a16:creationId xmlns:a16="http://schemas.microsoft.com/office/drawing/2014/main" id="{840E7A55-41BC-3F31-7965-1D26FE20736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31</a:t>
            </a:fld>
            <a:endParaRPr lang="en-AT" spc="-64" dirty="0"/>
          </a:p>
        </p:txBody>
      </p:sp>
      <p:sp>
        <p:nvSpPr>
          <p:cNvPr id="15" name="object 3">
            <a:extLst>
              <a:ext uri="{FF2B5EF4-FFF2-40B4-BE49-F238E27FC236}">
                <a16:creationId xmlns:a16="http://schemas.microsoft.com/office/drawing/2014/main" id="{38DF7D04-9C57-6583-02B5-B3D4449BF06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5.2. Mixed Methods Research </a:t>
            </a:r>
            <a:endParaRPr lang="en-GB" sz="3200" b="1" dirty="0">
              <a:solidFill>
                <a:schemeClr val="tx1"/>
              </a:solidFill>
              <a:latin typeface="Aptos" panose="020B0004020202020204" pitchFamily="34" charset="0"/>
              <a:cs typeface="Arial"/>
            </a:endParaRPr>
          </a:p>
        </p:txBody>
      </p:sp>
      <p:sp>
        <p:nvSpPr>
          <p:cNvPr id="17" name="object 6">
            <a:extLst>
              <a:ext uri="{FF2B5EF4-FFF2-40B4-BE49-F238E27FC236}">
                <a16:creationId xmlns:a16="http://schemas.microsoft.com/office/drawing/2014/main" id="{F5F6635D-2799-1F24-DEDB-9280103F73C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8" name="object 6">
            <a:extLst>
              <a:ext uri="{FF2B5EF4-FFF2-40B4-BE49-F238E27FC236}">
                <a16:creationId xmlns:a16="http://schemas.microsoft.com/office/drawing/2014/main" id="{7F256634-FE10-212E-15A8-A3D0664A713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552749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CFB7F-8BF0-8EB9-9F39-C078FBE90B8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C2466AC-0967-37AB-F4CF-CCDABD4B7812}"/>
              </a:ext>
            </a:extLst>
          </p:cNvPr>
          <p:cNvSpPr txBox="1">
            <a:spLocks noGrp="1"/>
          </p:cNvSpPr>
          <p:nvPr>
            <p:ph type="title"/>
          </p:nvPr>
        </p:nvSpPr>
        <p:spPr>
          <a:xfrm>
            <a:off x="726282" y="422573"/>
            <a:ext cx="37043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Mixed Methods Research</a:t>
            </a:r>
          </a:p>
        </p:txBody>
      </p:sp>
      <p:sp>
        <p:nvSpPr>
          <p:cNvPr id="4" name="object 3">
            <a:extLst>
              <a:ext uri="{FF2B5EF4-FFF2-40B4-BE49-F238E27FC236}">
                <a16:creationId xmlns:a16="http://schemas.microsoft.com/office/drawing/2014/main" id="{76E2D3DA-1D1A-4453-328A-C7409AAD1444}"/>
              </a:ext>
            </a:extLst>
          </p:cNvPr>
          <p:cNvSpPr txBox="1"/>
          <p:nvPr/>
        </p:nvSpPr>
        <p:spPr>
          <a:xfrm>
            <a:off x="726282" y="1329897"/>
            <a:ext cx="10725152" cy="29528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2000" b="1" dirty="0">
                <a:latin typeface="Aptos" panose="020B0004020202020204" pitchFamily="34" charset="0"/>
              </a:rPr>
              <a:t>Transport Safety &amp; Accident Analysis</a:t>
            </a:r>
          </a:p>
        </p:txBody>
      </p:sp>
      <p:sp>
        <p:nvSpPr>
          <p:cNvPr id="7" name="object 3">
            <a:extLst>
              <a:ext uri="{FF2B5EF4-FFF2-40B4-BE49-F238E27FC236}">
                <a16:creationId xmlns:a16="http://schemas.microsoft.com/office/drawing/2014/main" id="{5893540A-5831-307B-1C45-6CFD3F26AD62}"/>
              </a:ext>
            </a:extLst>
          </p:cNvPr>
          <p:cNvSpPr txBox="1"/>
          <p:nvPr/>
        </p:nvSpPr>
        <p:spPr>
          <a:xfrm>
            <a:off x="726282" y="1777420"/>
            <a:ext cx="10725152" cy="516690"/>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800" dirty="0">
                <a:latin typeface="Aptos" panose="020B0004020202020204" pitchFamily="34" charset="0"/>
              </a:rPr>
              <a:t>Uses a blend of qualitative and quantitative methods to investigate transport accidents, causes, and safety improvements.</a:t>
            </a:r>
          </a:p>
        </p:txBody>
      </p:sp>
      <p:sp>
        <p:nvSpPr>
          <p:cNvPr id="3" name="object 3">
            <a:extLst>
              <a:ext uri="{FF2B5EF4-FFF2-40B4-BE49-F238E27FC236}">
                <a16:creationId xmlns:a16="http://schemas.microsoft.com/office/drawing/2014/main" id="{B7F81F55-5B2D-8D05-4221-591928EA848D}"/>
              </a:ext>
            </a:extLst>
          </p:cNvPr>
          <p:cNvSpPr txBox="1"/>
          <p:nvPr/>
        </p:nvSpPr>
        <p:spPr>
          <a:xfrm>
            <a:off x="879338" y="2555561"/>
            <a:ext cx="10725152" cy="593634"/>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b="1" dirty="0">
                <a:latin typeface="Aptos" panose="020B0004020202020204" pitchFamily="34" charset="0"/>
              </a:rPr>
              <a:t>Quantitative Analysis:</a:t>
            </a:r>
          </a:p>
          <a:p>
            <a:pPr marL="285750" lvl="2" indent="-285750">
              <a:spcBef>
                <a:spcPts val="600"/>
              </a:spcBef>
              <a:buFont typeface="Courier New" panose="02070309020205020404" pitchFamily="49" charset="0"/>
              <a:buChar char="o"/>
            </a:pPr>
            <a:r>
              <a:rPr lang="en-US" sz="1800" dirty="0">
                <a:latin typeface="Aptos" panose="020B0004020202020204" pitchFamily="34" charset="0"/>
              </a:rPr>
              <a:t>Accident data analysis (crash statistics, accident hotspots, injury severity).</a:t>
            </a:r>
          </a:p>
        </p:txBody>
      </p:sp>
      <p:sp>
        <p:nvSpPr>
          <p:cNvPr id="10" name="object 3">
            <a:extLst>
              <a:ext uri="{FF2B5EF4-FFF2-40B4-BE49-F238E27FC236}">
                <a16:creationId xmlns:a16="http://schemas.microsoft.com/office/drawing/2014/main" id="{26C6352A-EF70-CD1A-35DB-C5E99A7558A5}"/>
              </a:ext>
            </a:extLst>
          </p:cNvPr>
          <p:cNvSpPr txBox="1"/>
          <p:nvPr/>
        </p:nvSpPr>
        <p:spPr>
          <a:xfrm>
            <a:off x="879338" y="3407987"/>
            <a:ext cx="10725152" cy="84293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b="1" dirty="0">
                <a:latin typeface="Aptos" panose="020B0004020202020204" pitchFamily="34" charset="0"/>
              </a:rPr>
              <a:t>Qualitative Analysis:</a:t>
            </a:r>
          </a:p>
          <a:p>
            <a:pPr marL="285750" lvl="1" indent="-285750">
              <a:spcBef>
                <a:spcPts val="600"/>
              </a:spcBef>
              <a:buFont typeface="Courier New" panose="02070309020205020404" pitchFamily="49" charset="0"/>
              <a:buChar char="o"/>
            </a:pPr>
            <a:r>
              <a:rPr lang="en-US" sz="1800" dirty="0">
                <a:latin typeface="Aptos" panose="020B0004020202020204" pitchFamily="34" charset="0"/>
              </a:rPr>
              <a:t>Interviews with accident survivors, emergency responders, and traffic safety experts; case studies of high-risk areas.</a:t>
            </a:r>
          </a:p>
        </p:txBody>
      </p:sp>
      <p:sp>
        <p:nvSpPr>
          <p:cNvPr id="5" name="Slide Number Placeholder 4">
            <a:extLst>
              <a:ext uri="{FF2B5EF4-FFF2-40B4-BE49-F238E27FC236}">
                <a16:creationId xmlns:a16="http://schemas.microsoft.com/office/drawing/2014/main" id="{293BA53F-BBB8-2CDB-30DF-EC1A97315A8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32</a:t>
            </a:fld>
            <a:endParaRPr lang="en-AT" spc="-64" dirty="0"/>
          </a:p>
        </p:txBody>
      </p:sp>
      <p:sp>
        <p:nvSpPr>
          <p:cNvPr id="9" name="object 3">
            <a:extLst>
              <a:ext uri="{FF2B5EF4-FFF2-40B4-BE49-F238E27FC236}">
                <a16:creationId xmlns:a16="http://schemas.microsoft.com/office/drawing/2014/main" id="{5E541565-ACCB-3AB0-2562-B23CEC59652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5.2. Mixed Methods Research Cont. </a:t>
            </a:r>
            <a:endParaRPr lang="en-GB" sz="3200" b="1" dirty="0">
              <a:solidFill>
                <a:schemeClr val="tx1"/>
              </a:solidFill>
              <a:latin typeface="Aptos" panose="020B0004020202020204" pitchFamily="34" charset="0"/>
              <a:cs typeface="Arial"/>
            </a:endParaRPr>
          </a:p>
        </p:txBody>
      </p:sp>
      <p:sp>
        <p:nvSpPr>
          <p:cNvPr id="12" name="object 6">
            <a:extLst>
              <a:ext uri="{FF2B5EF4-FFF2-40B4-BE49-F238E27FC236}">
                <a16:creationId xmlns:a16="http://schemas.microsoft.com/office/drawing/2014/main" id="{E96AF825-C4A6-EC64-258F-D8FBBC52F6A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B7825F25-906E-877E-3210-5BC419AC9D6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1058562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7D896-8E04-C232-E165-4B9C04B827D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84329AD-5E84-64F2-91FA-4A557B19AF7A}"/>
              </a:ext>
            </a:extLst>
          </p:cNvPr>
          <p:cNvSpPr txBox="1">
            <a:spLocks noGrp="1"/>
          </p:cNvSpPr>
          <p:nvPr>
            <p:ph type="title"/>
          </p:nvPr>
        </p:nvSpPr>
        <p:spPr>
          <a:xfrm>
            <a:off x="726282" y="422573"/>
            <a:ext cx="37043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Mixed Methods Research</a:t>
            </a:r>
          </a:p>
        </p:txBody>
      </p:sp>
      <p:sp>
        <p:nvSpPr>
          <p:cNvPr id="11" name="object 3">
            <a:extLst>
              <a:ext uri="{FF2B5EF4-FFF2-40B4-BE49-F238E27FC236}">
                <a16:creationId xmlns:a16="http://schemas.microsoft.com/office/drawing/2014/main" id="{8352EBBA-C07E-3D41-A8CD-A2940EF75DE3}"/>
              </a:ext>
            </a:extLst>
          </p:cNvPr>
          <p:cNvSpPr txBox="1"/>
          <p:nvPr/>
        </p:nvSpPr>
        <p:spPr>
          <a:xfrm>
            <a:off x="726282" y="2255697"/>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Quantitative Approach (Measuring Traffic Impact)</a:t>
            </a:r>
            <a:endParaRPr lang="en-US" sz="1600" b="1" dirty="0">
              <a:latin typeface="Aptos" panose="020B0004020202020204" pitchFamily="34" charset="0"/>
            </a:endParaRPr>
          </a:p>
        </p:txBody>
      </p:sp>
      <p:sp>
        <p:nvSpPr>
          <p:cNvPr id="12" name="object 3">
            <a:extLst>
              <a:ext uri="{FF2B5EF4-FFF2-40B4-BE49-F238E27FC236}">
                <a16:creationId xmlns:a16="http://schemas.microsoft.com/office/drawing/2014/main" id="{570EE494-0F19-43DC-3431-D5B9EC650221}"/>
              </a:ext>
            </a:extLst>
          </p:cNvPr>
          <p:cNvSpPr txBox="1"/>
          <p:nvPr/>
        </p:nvSpPr>
        <p:spPr>
          <a:xfrm>
            <a:off x="726282" y="2611643"/>
            <a:ext cx="10725152" cy="23956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Research Focus:</a:t>
            </a:r>
            <a:endParaRPr lang="en-US" sz="1600" dirty="0">
              <a:latin typeface="Aptos" panose="020B0004020202020204" pitchFamily="34" charset="0"/>
            </a:endParaRPr>
          </a:p>
        </p:txBody>
      </p:sp>
      <p:sp>
        <p:nvSpPr>
          <p:cNvPr id="4" name="object 3">
            <a:extLst>
              <a:ext uri="{FF2B5EF4-FFF2-40B4-BE49-F238E27FC236}">
                <a16:creationId xmlns:a16="http://schemas.microsoft.com/office/drawing/2014/main" id="{B9B2F786-5479-302F-6F9B-5514222EC285}"/>
              </a:ext>
            </a:extLst>
          </p:cNvPr>
          <p:cNvSpPr txBox="1"/>
          <p:nvPr/>
        </p:nvSpPr>
        <p:spPr>
          <a:xfrm>
            <a:off x="726281" y="1315900"/>
            <a:ext cx="10725153" cy="847485"/>
          </a:xfrm>
          <a:prstGeom prst="rect">
            <a:avLst/>
          </a:prstGeom>
        </p:spPr>
        <p:style>
          <a:lnRef idx="1">
            <a:schemeClr val="accent2"/>
          </a:lnRef>
          <a:fillRef idx="2">
            <a:schemeClr val="accent2"/>
          </a:fillRef>
          <a:effectRef idx="1">
            <a:schemeClr val="accent2"/>
          </a:effectRef>
          <a:fontRef idx="minor">
            <a:schemeClr val="dk1"/>
          </a:fontRef>
        </p:style>
        <p:txBody>
          <a:bodyPr vert="horz" wrap="square" lIns="0" tIns="16329" rIns="0" bIns="0" rtlCol="0">
            <a:spAutoFit/>
          </a:bodyPr>
          <a:lstStyle/>
          <a:p>
            <a:pPr algn="just">
              <a:lnSpc>
                <a:spcPct val="100000"/>
              </a:lnSpc>
              <a:spcBef>
                <a:spcPts val="0"/>
              </a:spcBef>
            </a:pPr>
            <a:r>
              <a:rPr lang="en-US" sz="1800" dirty="0">
                <a:latin typeface="Aptos" panose="020B0004020202020204" pitchFamily="34" charset="0"/>
              </a:rPr>
              <a:t>Singapore’s </a:t>
            </a:r>
            <a:r>
              <a:rPr lang="en-US" sz="1800" b="1" dirty="0">
                <a:latin typeface="Aptos" panose="020B0004020202020204" pitchFamily="34" charset="0"/>
              </a:rPr>
              <a:t>Electronic Road Pricing (ERP)</a:t>
            </a:r>
            <a:r>
              <a:rPr lang="en-US" sz="1800" dirty="0">
                <a:latin typeface="Aptos" panose="020B0004020202020204" pitchFamily="34" charset="0"/>
              </a:rPr>
              <a:t> system is one of the most advanced </a:t>
            </a:r>
            <a:r>
              <a:rPr lang="en-US" sz="1800" b="1" dirty="0">
                <a:latin typeface="Aptos" panose="020B0004020202020204" pitchFamily="34" charset="0"/>
              </a:rPr>
              <a:t>congestion pricing models</a:t>
            </a:r>
            <a:r>
              <a:rPr lang="en-US" sz="1800" dirty="0">
                <a:latin typeface="Aptos" panose="020B0004020202020204" pitchFamily="34" charset="0"/>
              </a:rPr>
              <a:t> in the world. This case study examines the research methods used to evaluate its effectiveness, using both </a:t>
            </a:r>
            <a:r>
              <a:rPr lang="en-US" sz="1800" b="1" dirty="0">
                <a:latin typeface="Aptos" panose="020B0004020202020204" pitchFamily="34" charset="0"/>
              </a:rPr>
              <a:t>quantitative and qualitative approaches</a:t>
            </a:r>
            <a:r>
              <a:rPr lang="en-US" sz="1800" dirty="0">
                <a:latin typeface="Aptos" panose="020B0004020202020204" pitchFamily="34" charset="0"/>
              </a:rPr>
              <a:t>.</a:t>
            </a:r>
            <a:endParaRPr lang="en-US" sz="2000" b="1" dirty="0">
              <a:latin typeface="Aptos" panose="020B0004020202020204" pitchFamily="34" charset="0"/>
            </a:endParaRPr>
          </a:p>
        </p:txBody>
      </p:sp>
      <p:pic>
        <p:nvPicPr>
          <p:cNvPr id="5" name="Picture 4" descr="A car driving on a road&#10;&#10;AI-generated content may be incorrect.">
            <a:extLst>
              <a:ext uri="{FF2B5EF4-FFF2-40B4-BE49-F238E27FC236}">
                <a16:creationId xmlns:a16="http://schemas.microsoft.com/office/drawing/2014/main" id="{329FDF13-8758-BE55-4300-26350B1855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0333" y="2610274"/>
            <a:ext cx="4501096" cy="3373111"/>
          </a:xfrm>
          <a:prstGeom prst="rect">
            <a:avLst/>
          </a:prstGeom>
        </p:spPr>
      </p:pic>
      <p:sp>
        <p:nvSpPr>
          <p:cNvPr id="7" name="object 3">
            <a:extLst>
              <a:ext uri="{FF2B5EF4-FFF2-40B4-BE49-F238E27FC236}">
                <a16:creationId xmlns:a16="http://schemas.microsoft.com/office/drawing/2014/main" id="{2431EDD4-7EA9-FFE8-2FC5-FCB1D62B6F23}"/>
              </a:ext>
            </a:extLst>
          </p:cNvPr>
          <p:cNvSpPr txBox="1"/>
          <p:nvPr/>
        </p:nvSpPr>
        <p:spPr>
          <a:xfrm>
            <a:off x="881924" y="2927092"/>
            <a:ext cx="10725152" cy="836649"/>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600" b="1" dirty="0">
                <a:latin typeface="Aptos" panose="020B0004020202020204" pitchFamily="34" charset="0"/>
              </a:rPr>
              <a:t>Traffic volume reduction</a:t>
            </a:r>
            <a:r>
              <a:rPr lang="en-US" sz="1600" dirty="0">
                <a:latin typeface="Aptos" panose="020B0004020202020204" pitchFamily="34" charset="0"/>
              </a:rPr>
              <a:t> before and after ERP implementation.</a:t>
            </a:r>
          </a:p>
          <a:p>
            <a:pPr marL="285750" indent="-285750">
              <a:spcBef>
                <a:spcPts val="600"/>
              </a:spcBef>
              <a:buFont typeface="Courier New" panose="02070309020205020404" pitchFamily="49" charset="0"/>
              <a:buChar char="o"/>
            </a:pPr>
            <a:r>
              <a:rPr lang="en-US" sz="1600" b="1" dirty="0">
                <a:latin typeface="Aptos" panose="020B0004020202020204" pitchFamily="34" charset="0"/>
              </a:rPr>
              <a:t>Speed improvements</a:t>
            </a:r>
            <a:r>
              <a:rPr lang="en-US" sz="1600" dirty="0">
                <a:latin typeface="Aptos" panose="020B0004020202020204" pitchFamily="34" charset="0"/>
              </a:rPr>
              <a:t> on key roads (expressways and CBD).</a:t>
            </a:r>
          </a:p>
          <a:p>
            <a:pPr marL="285750" indent="-285750">
              <a:spcBef>
                <a:spcPts val="600"/>
              </a:spcBef>
              <a:buFont typeface="Courier New" panose="02070309020205020404" pitchFamily="49" charset="0"/>
              <a:buChar char="o"/>
            </a:pPr>
            <a:r>
              <a:rPr lang="en-US" sz="1600" b="1" dirty="0">
                <a:latin typeface="Aptos" panose="020B0004020202020204" pitchFamily="34" charset="0"/>
              </a:rPr>
              <a:t>Impact on public transport usage</a:t>
            </a:r>
            <a:r>
              <a:rPr lang="en-US" sz="1600" dirty="0">
                <a:latin typeface="Aptos" panose="020B0004020202020204" pitchFamily="34" charset="0"/>
              </a:rPr>
              <a:t> (bus/train ridership changes).</a:t>
            </a:r>
          </a:p>
        </p:txBody>
      </p:sp>
      <p:sp>
        <p:nvSpPr>
          <p:cNvPr id="13" name="object 3">
            <a:extLst>
              <a:ext uri="{FF2B5EF4-FFF2-40B4-BE49-F238E27FC236}">
                <a16:creationId xmlns:a16="http://schemas.microsoft.com/office/drawing/2014/main" id="{F8082D5B-8379-2C42-3C4F-44AFBC1F97D3}"/>
              </a:ext>
            </a:extLst>
          </p:cNvPr>
          <p:cNvSpPr txBox="1"/>
          <p:nvPr/>
        </p:nvSpPr>
        <p:spPr>
          <a:xfrm>
            <a:off x="733424" y="3876868"/>
            <a:ext cx="10725152" cy="23956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Data Collection Methods:</a:t>
            </a:r>
          </a:p>
        </p:txBody>
      </p:sp>
      <p:sp>
        <p:nvSpPr>
          <p:cNvPr id="14" name="object 3">
            <a:extLst>
              <a:ext uri="{FF2B5EF4-FFF2-40B4-BE49-F238E27FC236}">
                <a16:creationId xmlns:a16="http://schemas.microsoft.com/office/drawing/2014/main" id="{AE6751CE-9843-6409-FECA-0546AEF93E96}"/>
              </a:ext>
            </a:extLst>
          </p:cNvPr>
          <p:cNvSpPr txBox="1"/>
          <p:nvPr/>
        </p:nvSpPr>
        <p:spPr>
          <a:xfrm>
            <a:off x="881924" y="4227545"/>
            <a:ext cx="10725152" cy="836649"/>
          </a:xfrm>
          <a:prstGeom prst="rect">
            <a:avLst/>
          </a:prstGeom>
        </p:spPr>
        <p:txBody>
          <a:bodyPr vert="horz" wrap="square" lIns="0" tIns="16329" rIns="0" bIns="0" rtlCol="0">
            <a:spAutoFit/>
          </a:bodyPr>
          <a:lstStyle/>
          <a:p>
            <a:pPr marL="285750" lvl="1" indent="-285750">
              <a:spcBef>
                <a:spcPts val="600"/>
              </a:spcBef>
              <a:buFont typeface="Courier New" panose="02070309020205020404" pitchFamily="49" charset="0"/>
              <a:buChar char="o"/>
            </a:pPr>
            <a:r>
              <a:rPr lang="en-US" sz="1600" b="1" dirty="0">
                <a:latin typeface="Aptos" panose="020B0004020202020204" pitchFamily="34" charset="0"/>
              </a:rPr>
              <a:t>Traffic counters &amp; vehicle sensors</a:t>
            </a:r>
            <a:r>
              <a:rPr lang="en-US" sz="1600" dirty="0">
                <a:latin typeface="Aptos" panose="020B0004020202020204" pitchFamily="34" charset="0"/>
              </a:rPr>
              <a:t> to track volume.</a:t>
            </a:r>
          </a:p>
          <a:p>
            <a:pPr marL="285750" lvl="1" indent="-285750">
              <a:spcBef>
                <a:spcPts val="600"/>
              </a:spcBef>
              <a:buFont typeface="Courier New" panose="02070309020205020404" pitchFamily="49" charset="0"/>
              <a:buChar char="o"/>
            </a:pPr>
            <a:r>
              <a:rPr lang="en-US" sz="1600" b="1" dirty="0">
                <a:latin typeface="Aptos" panose="020B0004020202020204" pitchFamily="34" charset="0"/>
              </a:rPr>
              <a:t>GPS &amp; mobile data analysis</a:t>
            </a:r>
            <a:r>
              <a:rPr lang="en-US" sz="1600" dirty="0">
                <a:latin typeface="Aptos" panose="020B0004020202020204" pitchFamily="34" charset="0"/>
              </a:rPr>
              <a:t> to monitor congestion trends.</a:t>
            </a:r>
          </a:p>
          <a:p>
            <a:pPr marL="285750" lvl="1" indent="-285750">
              <a:spcBef>
                <a:spcPts val="600"/>
              </a:spcBef>
              <a:buFont typeface="Courier New" panose="02070309020205020404" pitchFamily="49" charset="0"/>
              <a:buChar char="o"/>
            </a:pPr>
            <a:r>
              <a:rPr lang="en-US" sz="1600" b="1" dirty="0">
                <a:latin typeface="Aptos" panose="020B0004020202020204" pitchFamily="34" charset="0"/>
              </a:rPr>
              <a:t>Public transport ridership statistics</a:t>
            </a:r>
            <a:r>
              <a:rPr lang="en-US" sz="1600" dirty="0">
                <a:latin typeface="Aptos" panose="020B0004020202020204" pitchFamily="34" charset="0"/>
              </a:rPr>
              <a:t> (MRT and bus data).</a:t>
            </a:r>
          </a:p>
        </p:txBody>
      </p:sp>
      <p:sp>
        <p:nvSpPr>
          <p:cNvPr id="17" name="object 3">
            <a:extLst>
              <a:ext uri="{FF2B5EF4-FFF2-40B4-BE49-F238E27FC236}">
                <a16:creationId xmlns:a16="http://schemas.microsoft.com/office/drawing/2014/main" id="{917E1315-B86F-2B13-5359-AE43A41D70B6}"/>
              </a:ext>
            </a:extLst>
          </p:cNvPr>
          <p:cNvSpPr txBox="1"/>
          <p:nvPr/>
        </p:nvSpPr>
        <p:spPr>
          <a:xfrm>
            <a:off x="726281" y="5170371"/>
            <a:ext cx="10725152" cy="23956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Findings from Traffic Analysis:</a:t>
            </a:r>
          </a:p>
        </p:txBody>
      </p:sp>
      <p:sp>
        <p:nvSpPr>
          <p:cNvPr id="20" name="object 3">
            <a:extLst>
              <a:ext uri="{FF2B5EF4-FFF2-40B4-BE49-F238E27FC236}">
                <a16:creationId xmlns:a16="http://schemas.microsoft.com/office/drawing/2014/main" id="{34FF528E-F28C-AB13-4F5C-BBC6F3BC2E80}"/>
              </a:ext>
            </a:extLst>
          </p:cNvPr>
          <p:cNvSpPr txBox="1"/>
          <p:nvPr/>
        </p:nvSpPr>
        <p:spPr>
          <a:xfrm>
            <a:off x="881924" y="5445826"/>
            <a:ext cx="10725152" cy="836649"/>
          </a:xfrm>
          <a:prstGeom prst="rect">
            <a:avLst/>
          </a:prstGeom>
        </p:spPr>
        <p:txBody>
          <a:bodyPr vert="horz" wrap="square" lIns="0" tIns="16329" rIns="0" bIns="0" rtlCol="0">
            <a:spAutoFit/>
          </a:bodyPr>
          <a:lstStyle/>
          <a:p>
            <a:pPr marL="285750" lvl="1" indent="-285750">
              <a:spcBef>
                <a:spcPts val="600"/>
              </a:spcBef>
              <a:buFont typeface="Courier New" panose="02070309020205020404" pitchFamily="49" charset="0"/>
              <a:buChar char="o"/>
            </a:pPr>
            <a:r>
              <a:rPr lang="en-US" sz="1600" b="1" dirty="0">
                <a:latin typeface="Aptos" panose="020B0004020202020204" pitchFamily="34" charset="0"/>
              </a:rPr>
              <a:t>Traffic volume reduced by 24%</a:t>
            </a:r>
            <a:r>
              <a:rPr lang="en-US" sz="1600" dirty="0">
                <a:latin typeface="Aptos" panose="020B0004020202020204" pitchFamily="34" charset="0"/>
              </a:rPr>
              <a:t> in ERP-covered areas.</a:t>
            </a:r>
          </a:p>
          <a:p>
            <a:pPr marL="285750" lvl="1" indent="-285750">
              <a:spcBef>
                <a:spcPts val="600"/>
              </a:spcBef>
              <a:buFont typeface="Courier New" panose="02070309020205020404" pitchFamily="49" charset="0"/>
              <a:buChar char="o"/>
            </a:pPr>
            <a:r>
              <a:rPr lang="en-US" sz="1600" b="1" dirty="0">
                <a:latin typeface="Aptos" panose="020B0004020202020204" pitchFamily="34" charset="0"/>
              </a:rPr>
              <a:t>Average vehicle speed increased by 20%</a:t>
            </a:r>
            <a:r>
              <a:rPr lang="en-US" sz="1600" dirty="0">
                <a:latin typeface="Aptos" panose="020B0004020202020204" pitchFamily="34" charset="0"/>
              </a:rPr>
              <a:t> (from 30 km/h to 45 km/h).</a:t>
            </a:r>
          </a:p>
          <a:p>
            <a:pPr marL="285750" lvl="1" indent="-285750">
              <a:spcBef>
                <a:spcPts val="600"/>
              </a:spcBef>
              <a:buFont typeface="Courier New" panose="02070309020205020404" pitchFamily="49" charset="0"/>
              <a:buChar char="o"/>
            </a:pPr>
            <a:r>
              <a:rPr lang="en-US" sz="1600" b="1" dirty="0">
                <a:latin typeface="Aptos" panose="020B0004020202020204" pitchFamily="34" charset="0"/>
              </a:rPr>
              <a:t>Public transport ridership increased by 15%</a:t>
            </a:r>
            <a:r>
              <a:rPr lang="en-US" sz="1600" dirty="0">
                <a:latin typeface="Aptos" panose="020B0004020202020204" pitchFamily="34" charset="0"/>
              </a:rPr>
              <a:t>, indicating a shift from private to public modes.</a:t>
            </a:r>
          </a:p>
        </p:txBody>
      </p:sp>
      <p:sp>
        <p:nvSpPr>
          <p:cNvPr id="3" name="Slide Number Placeholder 2">
            <a:extLst>
              <a:ext uri="{FF2B5EF4-FFF2-40B4-BE49-F238E27FC236}">
                <a16:creationId xmlns:a16="http://schemas.microsoft.com/office/drawing/2014/main" id="{4265BA49-9365-919D-4CD7-A909680D6F73}"/>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33</a:t>
            </a:fld>
            <a:endParaRPr lang="en-AT" spc="-64" dirty="0"/>
          </a:p>
        </p:txBody>
      </p:sp>
      <p:sp>
        <p:nvSpPr>
          <p:cNvPr id="9" name="object 3">
            <a:extLst>
              <a:ext uri="{FF2B5EF4-FFF2-40B4-BE49-F238E27FC236}">
                <a16:creationId xmlns:a16="http://schemas.microsoft.com/office/drawing/2014/main" id="{DF0C6993-19E8-9017-6744-EC0A448892F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rPr>
              <a:t>5.3. Case Study - Evaluating Congestion Pricing in Singapore</a:t>
            </a:r>
            <a:endParaRPr lang="en-GB" sz="3200" b="1" dirty="0">
              <a:solidFill>
                <a:schemeClr val="tx1"/>
              </a:solidFill>
              <a:latin typeface="Aptos" panose="020B0004020202020204" pitchFamily="34" charset="0"/>
              <a:cs typeface="Arial"/>
            </a:endParaRPr>
          </a:p>
        </p:txBody>
      </p:sp>
      <p:sp>
        <p:nvSpPr>
          <p:cNvPr id="15" name="object 6">
            <a:extLst>
              <a:ext uri="{FF2B5EF4-FFF2-40B4-BE49-F238E27FC236}">
                <a16:creationId xmlns:a16="http://schemas.microsoft.com/office/drawing/2014/main" id="{3EA40A38-7A00-7F86-EA20-FBF12E44D2D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6" name="object 6">
            <a:extLst>
              <a:ext uri="{FF2B5EF4-FFF2-40B4-BE49-F238E27FC236}">
                <a16:creationId xmlns:a16="http://schemas.microsoft.com/office/drawing/2014/main" id="{24CE50CA-2495-68EF-13CD-0C90B5BB36D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2065642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06EEC-7DEA-BDA8-911C-01678004559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84A34E4-91DE-F819-0AB8-355B2F939AA4}"/>
              </a:ext>
            </a:extLst>
          </p:cNvPr>
          <p:cNvSpPr txBox="1">
            <a:spLocks noGrp="1"/>
          </p:cNvSpPr>
          <p:nvPr>
            <p:ph type="title"/>
          </p:nvPr>
        </p:nvSpPr>
        <p:spPr>
          <a:xfrm>
            <a:off x="726282" y="422573"/>
            <a:ext cx="37043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Mixed Methods Research</a:t>
            </a:r>
          </a:p>
        </p:txBody>
      </p:sp>
      <p:sp>
        <p:nvSpPr>
          <p:cNvPr id="11" name="object 3">
            <a:extLst>
              <a:ext uri="{FF2B5EF4-FFF2-40B4-BE49-F238E27FC236}">
                <a16:creationId xmlns:a16="http://schemas.microsoft.com/office/drawing/2014/main" id="{8A4C81F3-AD37-62A3-7810-650336A3867B}"/>
              </a:ext>
            </a:extLst>
          </p:cNvPr>
          <p:cNvSpPr txBox="1"/>
          <p:nvPr/>
        </p:nvSpPr>
        <p:spPr>
          <a:xfrm>
            <a:off x="726282" y="1344002"/>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Qualitative Approach (Understanding Public Perception)</a:t>
            </a:r>
          </a:p>
        </p:txBody>
      </p:sp>
      <p:sp>
        <p:nvSpPr>
          <p:cNvPr id="3" name="object 3">
            <a:extLst>
              <a:ext uri="{FF2B5EF4-FFF2-40B4-BE49-F238E27FC236}">
                <a16:creationId xmlns:a16="http://schemas.microsoft.com/office/drawing/2014/main" id="{DBFDF204-785D-D391-4915-67DD0270BC89}"/>
              </a:ext>
            </a:extLst>
          </p:cNvPr>
          <p:cNvSpPr txBox="1"/>
          <p:nvPr/>
        </p:nvSpPr>
        <p:spPr>
          <a:xfrm>
            <a:off x="726281" y="1911552"/>
            <a:ext cx="10725152" cy="23956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Research Focus:</a:t>
            </a:r>
            <a:endParaRPr lang="en-US" sz="1600" dirty="0">
              <a:latin typeface="Aptos" panose="020B0004020202020204" pitchFamily="34" charset="0"/>
            </a:endParaRPr>
          </a:p>
        </p:txBody>
      </p:sp>
      <p:sp>
        <p:nvSpPr>
          <p:cNvPr id="4" name="object 3">
            <a:extLst>
              <a:ext uri="{FF2B5EF4-FFF2-40B4-BE49-F238E27FC236}">
                <a16:creationId xmlns:a16="http://schemas.microsoft.com/office/drawing/2014/main" id="{E318AF08-D2F9-F433-DE3D-6AEB38F3AA00}"/>
              </a:ext>
            </a:extLst>
          </p:cNvPr>
          <p:cNvSpPr txBox="1"/>
          <p:nvPr/>
        </p:nvSpPr>
        <p:spPr>
          <a:xfrm>
            <a:off x="881923" y="2227001"/>
            <a:ext cx="10725152" cy="909040"/>
          </a:xfrm>
          <a:prstGeom prst="rect">
            <a:avLst/>
          </a:prstGeom>
        </p:spPr>
        <p:txBody>
          <a:bodyPr vert="horz" wrap="square" lIns="0" tIns="16329" rIns="0" bIns="0" rtlCol="0">
            <a:spAutoFit/>
          </a:bodyPr>
          <a:lstStyle/>
          <a:p>
            <a:pPr marL="285750"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Commuter satisfaction surveys</a:t>
            </a:r>
            <a:r>
              <a:rPr lang="en-US" sz="1600" dirty="0">
                <a:latin typeface="Aptos" panose="020B0004020202020204" pitchFamily="34" charset="0"/>
              </a:rPr>
              <a:t> on ERP system.</a:t>
            </a:r>
          </a:p>
          <a:p>
            <a:pPr marL="285750"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Behavioral changes in transport choices</a:t>
            </a:r>
            <a:r>
              <a:rPr lang="en-US" sz="1600" dirty="0">
                <a:latin typeface="Aptos" panose="020B0004020202020204" pitchFamily="34" charset="0"/>
              </a:rPr>
              <a:t> (Did people change routes/timing?).</a:t>
            </a:r>
          </a:p>
          <a:p>
            <a:pPr marL="285750"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Social equity concerns</a:t>
            </a:r>
            <a:r>
              <a:rPr lang="en-US" sz="1600" dirty="0">
                <a:latin typeface="Aptos" panose="020B0004020202020204" pitchFamily="34" charset="0"/>
              </a:rPr>
              <a:t> (Is it fair to lower-income drivers?).</a:t>
            </a:r>
          </a:p>
        </p:txBody>
      </p:sp>
      <p:sp>
        <p:nvSpPr>
          <p:cNvPr id="5" name="object 3">
            <a:extLst>
              <a:ext uri="{FF2B5EF4-FFF2-40B4-BE49-F238E27FC236}">
                <a16:creationId xmlns:a16="http://schemas.microsoft.com/office/drawing/2014/main" id="{26055C77-10B7-5324-E009-A7D7D1410165}"/>
              </a:ext>
            </a:extLst>
          </p:cNvPr>
          <p:cNvSpPr txBox="1"/>
          <p:nvPr/>
        </p:nvSpPr>
        <p:spPr>
          <a:xfrm>
            <a:off x="733423" y="3280471"/>
            <a:ext cx="10725152" cy="23956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Data Collection Methods:</a:t>
            </a:r>
          </a:p>
        </p:txBody>
      </p:sp>
      <p:sp>
        <p:nvSpPr>
          <p:cNvPr id="7" name="object 3">
            <a:extLst>
              <a:ext uri="{FF2B5EF4-FFF2-40B4-BE49-F238E27FC236}">
                <a16:creationId xmlns:a16="http://schemas.microsoft.com/office/drawing/2014/main" id="{D06F948A-7799-3C79-A101-3D93DDF97561}"/>
              </a:ext>
            </a:extLst>
          </p:cNvPr>
          <p:cNvSpPr txBox="1"/>
          <p:nvPr/>
        </p:nvSpPr>
        <p:spPr>
          <a:xfrm>
            <a:off x="881923" y="3631148"/>
            <a:ext cx="10725152" cy="909040"/>
          </a:xfrm>
          <a:prstGeom prst="rect">
            <a:avLst/>
          </a:prstGeom>
        </p:spPr>
        <p:txBody>
          <a:bodyPr vert="horz" wrap="square" lIns="0" tIns="16329" rIns="0" bIns="0" rtlCol="0">
            <a:spAutoFit/>
          </a:bodyPr>
          <a:lstStyle/>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Surveys &amp; Interviews</a:t>
            </a:r>
            <a:r>
              <a:rPr lang="en-US" sz="1600" dirty="0">
                <a:latin typeface="Aptos" panose="020B0004020202020204" pitchFamily="34" charset="0"/>
              </a:rPr>
              <a:t> of drivers and commuters.</a:t>
            </a:r>
          </a:p>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Focus Groups</a:t>
            </a:r>
            <a:r>
              <a:rPr lang="en-US" sz="1600" dirty="0">
                <a:latin typeface="Aptos" panose="020B0004020202020204" pitchFamily="34" charset="0"/>
              </a:rPr>
              <a:t> with business owners, logistics firms, and transport authorities.</a:t>
            </a:r>
          </a:p>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Policy review</a:t>
            </a:r>
            <a:r>
              <a:rPr lang="en-US" sz="1600" dirty="0">
                <a:latin typeface="Aptos" panose="020B0004020202020204" pitchFamily="34" charset="0"/>
              </a:rPr>
              <a:t> to assess public sentiment before and after adjustments to ERP pricing.</a:t>
            </a:r>
          </a:p>
        </p:txBody>
      </p:sp>
      <p:sp>
        <p:nvSpPr>
          <p:cNvPr id="9" name="object 3">
            <a:extLst>
              <a:ext uri="{FF2B5EF4-FFF2-40B4-BE49-F238E27FC236}">
                <a16:creationId xmlns:a16="http://schemas.microsoft.com/office/drawing/2014/main" id="{ED61D625-9A1D-8C94-5C1D-6DC614FE0FA5}"/>
              </a:ext>
            </a:extLst>
          </p:cNvPr>
          <p:cNvSpPr txBox="1"/>
          <p:nvPr/>
        </p:nvSpPr>
        <p:spPr>
          <a:xfrm>
            <a:off x="733424" y="4795732"/>
            <a:ext cx="10725152" cy="23956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Findings from Traffic Analysis:</a:t>
            </a:r>
          </a:p>
        </p:txBody>
      </p:sp>
      <p:sp>
        <p:nvSpPr>
          <p:cNvPr id="10" name="object 3">
            <a:extLst>
              <a:ext uri="{FF2B5EF4-FFF2-40B4-BE49-F238E27FC236}">
                <a16:creationId xmlns:a16="http://schemas.microsoft.com/office/drawing/2014/main" id="{E6570568-5B25-5943-DB70-040A6368AC63}"/>
              </a:ext>
            </a:extLst>
          </p:cNvPr>
          <p:cNvSpPr txBox="1"/>
          <p:nvPr/>
        </p:nvSpPr>
        <p:spPr>
          <a:xfrm>
            <a:off x="889067" y="5071187"/>
            <a:ext cx="10725152" cy="1232206"/>
          </a:xfrm>
          <a:prstGeom prst="rect">
            <a:avLst/>
          </a:prstGeom>
        </p:spPr>
        <p:txBody>
          <a:bodyPr vert="horz" wrap="square" lIns="0" tIns="16329" rIns="0" bIns="0" rtlCol="0">
            <a:spAutoFit/>
          </a:bodyPr>
          <a:lstStyle/>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60% of drivers</a:t>
            </a:r>
            <a:r>
              <a:rPr lang="en-US" sz="1600" dirty="0">
                <a:latin typeface="Aptos" panose="020B0004020202020204" pitchFamily="34" charset="0"/>
              </a:rPr>
              <a:t> supported ERP, citing improved traffic flow.</a:t>
            </a:r>
          </a:p>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35% opposed</a:t>
            </a:r>
            <a:r>
              <a:rPr lang="en-US" sz="1600" dirty="0">
                <a:latin typeface="Aptos" panose="020B0004020202020204" pitchFamily="34" charset="0"/>
              </a:rPr>
              <a:t> due to higher costs of commuting.</a:t>
            </a:r>
          </a:p>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Businesses near ERP zones</a:t>
            </a:r>
            <a:r>
              <a:rPr lang="en-US" sz="1600" dirty="0">
                <a:latin typeface="Aptos" panose="020B0004020202020204" pitchFamily="34" charset="0"/>
              </a:rPr>
              <a:t> reported a </a:t>
            </a:r>
            <a:r>
              <a:rPr lang="en-US" sz="1600" b="1" dirty="0">
                <a:latin typeface="Aptos" panose="020B0004020202020204" pitchFamily="34" charset="0"/>
              </a:rPr>
              <a:t>slight decline in customer footfall</a:t>
            </a:r>
            <a:r>
              <a:rPr lang="en-US" sz="1600" dirty="0">
                <a:latin typeface="Aptos" panose="020B0004020202020204" pitchFamily="34" charset="0"/>
              </a:rPr>
              <a:t>.</a:t>
            </a:r>
          </a:p>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Commuters adjusted travel times</a:t>
            </a:r>
            <a:r>
              <a:rPr lang="en-US" sz="1600" dirty="0">
                <a:latin typeface="Aptos" panose="020B0004020202020204" pitchFamily="34" charset="0"/>
              </a:rPr>
              <a:t> to avoid peak-hour charges.</a:t>
            </a:r>
          </a:p>
        </p:txBody>
      </p:sp>
      <p:sp>
        <p:nvSpPr>
          <p:cNvPr id="12" name="Slide Number Placeholder 11">
            <a:extLst>
              <a:ext uri="{FF2B5EF4-FFF2-40B4-BE49-F238E27FC236}">
                <a16:creationId xmlns:a16="http://schemas.microsoft.com/office/drawing/2014/main" id="{1E564ED6-DB49-5B5C-7DA0-C3E23D6C253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34</a:t>
            </a:fld>
            <a:endParaRPr lang="en-AT" spc="-64" dirty="0"/>
          </a:p>
        </p:txBody>
      </p:sp>
      <p:sp>
        <p:nvSpPr>
          <p:cNvPr id="14" name="object 3">
            <a:extLst>
              <a:ext uri="{FF2B5EF4-FFF2-40B4-BE49-F238E27FC236}">
                <a16:creationId xmlns:a16="http://schemas.microsoft.com/office/drawing/2014/main" id="{F4286C8F-5239-353F-E7A5-C65B75B13BE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rPr>
              <a:t>5.3. Case Study - Evaluating Congestion Pricing in Singapore Cont.</a:t>
            </a:r>
            <a:endParaRPr lang="en-GB" sz="3200" b="1" dirty="0">
              <a:solidFill>
                <a:schemeClr val="tx1"/>
              </a:solidFill>
              <a:latin typeface="Aptos" panose="020B0004020202020204" pitchFamily="34" charset="0"/>
              <a:cs typeface="Arial"/>
            </a:endParaRPr>
          </a:p>
        </p:txBody>
      </p:sp>
      <p:sp>
        <p:nvSpPr>
          <p:cNvPr id="16" name="object 6">
            <a:extLst>
              <a:ext uri="{FF2B5EF4-FFF2-40B4-BE49-F238E27FC236}">
                <a16:creationId xmlns:a16="http://schemas.microsoft.com/office/drawing/2014/main" id="{A0B2B10D-3EAE-151B-E121-CE4D7BA2A0FB}"/>
              </a:ext>
            </a:extLst>
          </p:cNvPr>
          <p:cNvSpPr txBox="1">
            <a:spLocks noGrp="1"/>
          </p:cNvSpPr>
          <p:nvPr>
            <p:ph type="ftr" sz="quarter" idx="5"/>
          </p:nvPr>
        </p:nvSpPr>
        <p:spPr>
          <a:xfrm>
            <a:off x="763501" y="6349505"/>
            <a:ext cx="2183931" cy="179536"/>
          </a:xfrm>
          <a:prstGeom prst="rect">
            <a:avLst/>
          </a:prstGeom>
        </p:spPr>
        <p:txBody>
          <a:bodyPr vert="horz" wrap="non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7" name="object 6">
            <a:extLst>
              <a:ext uri="{FF2B5EF4-FFF2-40B4-BE49-F238E27FC236}">
                <a16:creationId xmlns:a16="http://schemas.microsoft.com/office/drawing/2014/main" id="{F264B199-A0FF-3906-79F7-DEA61874AF0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1025595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754F3-C10B-941E-F826-0C26C155D58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C53FA3E-75FB-A1A2-4FAB-931E61A654BF}"/>
              </a:ext>
            </a:extLst>
          </p:cNvPr>
          <p:cNvSpPr txBox="1">
            <a:spLocks noGrp="1"/>
          </p:cNvSpPr>
          <p:nvPr>
            <p:ph type="title"/>
          </p:nvPr>
        </p:nvSpPr>
        <p:spPr>
          <a:xfrm>
            <a:off x="726282" y="422573"/>
            <a:ext cx="37043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Mixed Methods Research</a:t>
            </a:r>
          </a:p>
        </p:txBody>
      </p:sp>
      <p:sp>
        <p:nvSpPr>
          <p:cNvPr id="11" name="object 3">
            <a:extLst>
              <a:ext uri="{FF2B5EF4-FFF2-40B4-BE49-F238E27FC236}">
                <a16:creationId xmlns:a16="http://schemas.microsoft.com/office/drawing/2014/main" id="{D4BC67CF-A5F8-191E-4542-68663E225DC1}"/>
              </a:ext>
            </a:extLst>
          </p:cNvPr>
          <p:cNvSpPr txBox="1"/>
          <p:nvPr/>
        </p:nvSpPr>
        <p:spPr>
          <a:xfrm>
            <a:off x="726282" y="1344002"/>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Outcome: Balanced Approach to Pricing &amp; Efficiency</a:t>
            </a:r>
          </a:p>
        </p:txBody>
      </p:sp>
      <p:sp>
        <p:nvSpPr>
          <p:cNvPr id="19" name="object 3">
            <a:extLst>
              <a:ext uri="{FF2B5EF4-FFF2-40B4-BE49-F238E27FC236}">
                <a16:creationId xmlns:a16="http://schemas.microsoft.com/office/drawing/2014/main" id="{82AF2BED-CB21-0EC2-55A3-17437D4F4DC0}"/>
              </a:ext>
            </a:extLst>
          </p:cNvPr>
          <p:cNvSpPr txBox="1"/>
          <p:nvPr/>
        </p:nvSpPr>
        <p:spPr>
          <a:xfrm>
            <a:off x="726281" y="1911552"/>
            <a:ext cx="10725152" cy="293487"/>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Dynamic Pricing Adjustments</a:t>
            </a:r>
            <a:endParaRPr lang="en-US" sz="1800" dirty="0">
              <a:latin typeface="Aptos" panose="020B0004020202020204" pitchFamily="34" charset="0"/>
            </a:endParaRPr>
          </a:p>
        </p:txBody>
      </p:sp>
      <p:sp>
        <p:nvSpPr>
          <p:cNvPr id="20" name="object 3">
            <a:extLst>
              <a:ext uri="{FF2B5EF4-FFF2-40B4-BE49-F238E27FC236}">
                <a16:creationId xmlns:a16="http://schemas.microsoft.com/office/drawing/2014/main" id="{AFAC58F9-D99F-D588-30BE-B44CC81A1D2E}"/>
              </a:ext>
            </a:extLst>
          </p:cNvPr>
          <p:cNvSpPr txBox="1"/>
          <p:nvPr/>
        </p:nvSpPr>
        <p:spPr>
          <a:xfrm>
            <a:off x="881923" y="2227001"/>
            <a:ext cx="10725152" cy="745984"/>
          </a:xfrm>
          <a:prstGeom prst="rect">
            <a:avLst/>
          </a:prstGeom>
        </p:spPr>
        <p:txBody>
          <a:bodyPr vert="horz" wrap="square" lIns="0" tIns="16329" rIns="0" bIns="0" rtlCol="0">
            <a:spAutoFit/>
          </a:bodyPr>
          <a:lstStyle/>
          <a:p>
            <a:pPr marL="742950" lvl="1" indent="-285750">
              <a:lnSpc>
                <a:spcPct val="100000"/>
              </a:lnSpc>
              <a:spcBef>
                <a:spcPts val="600"/>
              </a:spcBef>
              <a:buFont typeface="+mj-lt"/>
              <a:buAutoNum type="arabicPeriod"/>
            </a:pPr>
            <a:r>
              <a:rPr lang="en-US" sz="1800" dirty="0">
                <a:latin typeface="Aptos" panose="020B0004020202020204" pitchFamily="34" charset="0"/>
              </a:rPr>
              <a:t>Prices were </a:t>
            </a:r>
            <a:r>
              <a:rPr lang="en-US" sz="1800" b="1" dirty="0">
                <a:latin typeface="Aptos" panose="020B0004020202020204" pitchFamily="34" charset="0"/>
              </a:rPr>
              <a:t>increased during extreme peak hours</a:t>
            </a:r>
            <a:r>
              <a:rPr lang="en-US" sz="1800" dirty="0">
                <a:latin typeface="Aptos" panose="020B0004020202020204" pitchFamily="34" charset="0"/>
              </a:rPr>
              <a:t> to further reduce congestion.</a:t>
            </a:r>
          </a:p>
          <a:p>
            <a:pPr marL="742950" lvl="1" indent="-285750">
              <a:lnSpc>
                <a:spcPct val="150000"/>
              </a:lnSpc>
              <a:spcBef>
                <a:spcPts val="600"/>
              </a:spcBef>
              <a:buFont typeface="+mj-lt"/>
              <a:buAutoNum type="arabicPeriod"/>
            </a:pPr>
            <a:r>
              <a:rPr lang="en-US" sz="1800" dirty="0">
                <a:latin typeface="Aptos" panose="020B0004020202020204" pitchFamily="34" charset="0"/>
              </a:rPr>
              <a:t>Prices were </a:t>
            </a:r>
            <a:r>
              <a:rPr lang="en-US" sz="1800" b="1" dirty="0">
                <a:latin typeface="Aptos" panose="020B0004020202020204" pitchFamily="34" charset="0"/>
              </a:rPr>
              <a:t>lowered during off-peak hours</a:t>
            </a:r>
            <a:r>
              <a:rPr lang="en-US" sz="1800" dirty="0">
                <a:latin typeface="Aptos" panose="020B0004020202020204" pitchFamily="34" charset="0"/>
              </a:rPr>
              <a:t> to avoid unnecessary penalties.</a:t>
            </a:r>
          </a:p>
        </p:txBody>
      </p:sp>
      <p:sp>
        <p:nvSpPr>
          <p:cNvPr id="21" name="object 3">
            <a:extLst>
              <a:ext uri="{FF2B5EF4-FFF2-40B4-BE49-F238E27FC236}">
                <a16:creationId xmlns:a16="http://schemas.microsoft.com/office/drawing/2014/main" id="{2B6EC824-8C95-EE9A-1C2F-F78AC616FF76}"/>
              </a:ext>
            </a:extLst>
          </p:cNvPr>
          <p:cNvSpPr txBox="1"/>
          <p:nvPr/>
        </p:nvSpPr>
        <p:spPr>
          <a:xfrm>
            <a:off x="733423" y="3280471"/>
            <a:ext cx="10725152" cy="293487"/>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Public Transport Enhancements</a:t>
            </a:r>
            <a:endParaRPr lang="en-US" sz="1800" dirty="0">
              <a:latin typeface="Aptos" panose="020B0004020202020204" pitchFamily="34" charset="0"/>
            </a:endParaRPr>
          </a:p>
        </p:txBody>
      </p:sp>
      <p:sp>
        <p:nvSpPr>
          <p:cNvPr id="22" name="object 3">
            <a:extLst>
              <a:ext uri="{FF2B5EF4-FFF2-40B4-BE49-F238E27FC236}">
                <a16:creationId xmlns:a16="http://schemas.microsoft.com/office/drawing/2014/main" id="{748B09CA-EA55-055D-0D5B-8B95C7C1B39F}"/>
              </a:ext>
            </a:extLst>
          </p:cNvPr>
          <p:cNvSpPr txBox="1"/>
          <p:nvPr/>
        </p:nvSpPr>
        <p:spPr>
          <a:xfrm>
            <a:off x="881923" y="3631148"/>
            <a:ext cx="10725152" cy="785930"/>
          </a:xfrm>
          <a:prstGeom prst="rect">
            <a:avLst/>
          </a:prstGeom>
        </p:spPr>
        <p:txBody>
          <a:bodyPr vert="horz" wrap="square" lIns="0" tIns="16329" rIns="0" bIns="0" rtlCol="0">
            <a:spAutoFit/>
          </a:bodyPr>
          <a:lstStyle/>
          <a:p>
            <a:pPr marL="742950" lvl="1" indent="-285750">
              <a:lnSpc>
                <a:spcPct val="150000"/>
              </a:lnSpc>
              <a:spcBef>
                <a:spcPts val="600"/>
              </a:spcBef>
              <a:buFont typeface="+mj-lt"/>
              <a:buAutoNum type="arabicPeriod"/>
            </a:pPr>
            <a:r>
              <a:rPr lang="en-US" sz="1800" dirty="0">
                <a:latin typeface="Aptos" panose="020B0004020202020204" pitchFamily="34" charset="0"/>
              </a:rPr>
              <a:t>The </a:t>
            </a:r>
            <a:r>
              <a:rPr lang="en-US" sz="1800" b="1" dirty="0">
                <a:latin typeface="Aptos" panose="020B0004020202020204" pitchFamily="34" charset="0"/>
              </a:rPr>
              <a:t>government reinvested ERP revenue</a:t>
            </a:r>
            <a:r>
              <a:rPr lang="en-US" sz="1800" dirty="0">
                <a:latin typeface="Aptos" panose="020B0004020202020204" pitchFamily="34" charset="0"/>
              </a:rPr>
              <a:t> into improving </a:t>
            </a:r>
            <a:r>
              <a:rPr lang="en-US" sz="1800" b="1" dirty="0">
                <a:latin typeface="Aptos" panose="020B0004020202020204" pitchFamily="34" charset="0"/>
              </a:rPr>
              <a:t>MRT &amp; bus services</a:t>
            </a:r>
            <a:r>
              <a:rPr lang="en-US" sz="1800" dirty="0">
                <a:latin typeface="Aptos" panose="020B0004020202020204" pitchFamily="34" charset="0"/>
              </a:rPr>
              <a:t>.</a:t>
            </a:r>
          </a:p>
          <a:p>
            <a:pPr marL="742950" lvl="1" indent="-285750">
              <a:lnSpc>
                <a:spcPct val="100000"/>
              </a:lnSpc>
              <a:spcBef>
                <a:spcPts val="600"/>
              </a:spcBef>
              <a:buFont typeface="+mj-lt"/>
              <a:buAutoNum type="arabicPeriod"/>
            </a:pPr>
            <a:r>
              <a:rPr lang="en-US" sz="1800" dirty="0">
                <a:latin typeface="Aptos" panose="020B0004020202020204" pitchFamily="34" charset="0"/>
              </a:rPr>
              <a:t>Introduced </a:t>
            </a:r>
            <a:r>
              <a:rPr lang="en-US" sz="1800" b="1" dirty="0">
                <a:latin typeface="Aptos" panose="020B0004020202020204" pitchFamily="34" charset="0"/>
              </a:rPr>
              <a:t>discounted fares during off-peak hours</a:t>
            </a:r>
            <a:r>
              <a:rPr lang="en-US" sz="1800" dirty="0">
                <a:latin typeface="Aptos" panose="020B0004020202020204" pitchFamily="34" charset="0"/>
              </a:rPr>
              <a:t> to encourage modal shift.</a:t>
            </a:r>
          </a:p>
        </p:txBody>
      </p:sp>
      <p:sp>
        <p:nvSpPr>
          <p:cNvPr id="23" name="object 3">
            <a:extLst>
              <a:ext uri="{FF2B5EF4-FFF2-40B4-BE49-F238E27FC236}">
                <a16:creationId xmlns:a16="http://schemas.microsoft.com/office/drawing/2014/main" id="{3BBE3A07-EE89-F630-F0EA-697C876C482F}"/>
              </a:ext>
            </a:extLst>
          </p:cNvPr>
          <p:cNvSpPr txBox="1"/>
          <p:nvPr/>
        </p:nvSpPr>
        <p:spPr>
          <a:xfrm>
            <a:off x="733424" y="4795732"/>
            <a:ext cx="10725152" cy="293487"/>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Social Equity Adjustments</a:t>
            </a:r>
            <a:endParaRPr lang="en-US" sz="1800" dirty="0">
              <a:latin typeface="Aptos" panose="020B0004020202020204" pitchFamily="34" charset="0"/>
            </a:endParaRPr>
          </a:p>
        </p:txBody>
      </p:sp>
      <p:sp>
        <p:nvSpPr>
          <p:cNvPr id="24" name="object 3">
            <a:extLst>
              <a:ext uri="{FF2B5EF4-FFF2-40B4-BE49-F238E27FC236}">
                <a16:creationId xmlns:a16="http://schemas.microsoft.com/office/drawing/2014/main" id="{86593E30-1044-42B8-36F0-73E81CCDF8F9}"/>
              </a:ext>
            </a:extLst>
          </p:cNvPr>
          <p:cNvSpPr txBox="1"/>
          <p:nvPr/>
        </p:nvSpPr>
        <p:spPr>
          <a:xfrm>
            <a:off x="889067" y="5071187"/>
            <a:ext cx="10725152" cy="884483"/>
          </a:xfrm>
          <a:prstGeom prst="rect">
            <a:avLst/>
          </a:prstGeom>
        </p:spPr>
        <p:txBody>
          <a:bodyPr vert="horz" wrap="square" lIns="0" tIns="16329" rIns="0" bIns="0" rtlCol="0">
            <a:spAutoFit/>
          </a:bodyPr>
          <a:lstStyle/>
          <a:p>
            <a:pPr marL="742950" lvl="1" indent="-285750">
              <a:lnSpc>
                <a:spcPct val="150000"/>
              </a:lnSpc>
              <a:spcBef>
                <a:spcPts val="600"/>
              </a:spcBef>
              <a:buFont typeface="+mj-lt"/>
              <a:buAutoNum type="arabicPeriod"/>
            </a:pPr>
            <a:r>
              <a:rPr lang="en-US" sz="1800" dirty="0">
                <a:latin typeface="Aptos" panose="020B0004020202020204" pitchFamily="34" charset="0"/>
              </a:rPr>
              <a:t>Special </a:t>
            </a:r>
            <a:r>
              <a:rPr lang="en-US" sz="1800" b="1" dirty="0">
                <a:latin typeface="Aptos" panose="020B0004020202020204" pitchFamily="34" charset="0"/>
              </a:rPr>
              <a:t>tax rebates &amp; subsidies</a:t>
            </a:r>
            <a:r>
              <a:rPr lang="en-US" sz="1800" dirty="0">
                <a:latin typeface="Aptos" panose="020B0004020202020204" pitchFamily="34" charset="0"/>
              </a:rPr>
              <a:t> for lower-income drivers.</a:t>
            </a:r>
          </a:p>
          <a:p>
            <a:pPr marL="742950" lvl="1" indent="-285750">
              <a:lnSpc>
                <a:spcPct val="150000"/>
              </a:lnSpc>
              <a:spcBef>
                <a:spcPts val="600"/>
              </a:spcBef>
              <a:buFont typeface="+mj-lt"/>
              <a:buAutoNum type="arabicPeriod"/>
            </a:pPr>
            <a:r>
              <a:rPr lang="en-US" sz="1800" dirty="0">
                <a:latin typeface="Aptos" panose="020B0004020202020204" pitchFamily="34" charset="0"/>
              </a:rPr>
              <a:t>More incentives for </a:t>
            </a:r>
            <a:r>
              <a:rPr lang="en-US" sz="1800" b="1" dirty="0">
                <a:latin typeface="Aptos" panose="020B0004020202020204" pitchFamily="34" charset="0"/>
              </a:rPr>
              <a:t>carpooling &amp; electric vehicles</a:t>
            </a:r>
            <a:r>
              <a:rPr lang="en-US" sz="1800" dirty="0">
                <a:latin typeface="Aptos" panose="020B0004020202020204" pitchFamily="34" charset="0"/>
              </a:rPr>
              <a:t>.</a:t>
            </a:r>
          </a:p>
        </p:txBody>
      </p:sp>
      <p:sp>
        <p:nvSpPr>
          <p:cNvPr id="3" name="Slide Number Placeholder 2">
            <a:extLst>
              <a:ext uri="{FF2B5EF4-FFF2-40B4-BE49-F238E27FC236}">
                <a16:creationId xmlns:a16="http://schemas.microsoft.com/office/drawing/2014/main" id="{0C55DF32-BA55-EB75-01CC-5AD8B72E909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35</a:t>
            </a:fld>
            <a:endParaRPr lang="en-AT" spc="-64" dirty="0"/>
          </a:p>
        </p:txBody>
      </p:sp>
      <p:sp>
        <p:nvSpPr>
          <p:cNvPr id="4" name="object 3">
            <a:extLst>
              <a:ext uri="{FF2B5EF4-FFF2-40B4-BE49-F238E27FC236}">
                <a16:creationId xmlns:a16="http://schemas.microsoft.com/office/drawing/2014/main" id="{C430801D-A690-8196-6308-9EF7B815EC8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rPr>
              <a:t>5.3. Case Study - Evaluating Congestion Pricing in Singapore Cont.</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491EB499-2C04-72DF-A0BB-D24557F845B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D6B2B9D8-C149-E19E-5D54-2C53190008E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1171894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7D0C-F37C-4120-6A04-F727A2B2F49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A280E3D-0A11-62FA-CF78-908C09CD9E92}"/>
              </a:ext>
            </a:extLst>
          </p:cNvPr>
          <p:cNvSpPr/>
          <p:nvPr/>
        </p:nvSpPr>
        <p:spPr>
          <a:xfrm>
            <a:off x="2364731" y="2374900"/>
            <a:ext cx="7480976" cy="163951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p>
          <a:p>
            <a:pPr algn="ctr"/>
            <a:r>
              <a:rPr lang="en-US" sz="3200" b="1" dirty="0"/>
              <a:t>Data Collection in Transport Research</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D936255E-0143-4FA8-8445-E839F97C5EF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36</a:t>
            </a:fld>
            <a:endParaRPr lang="en-AT" spc="-64" dirty="0"/>
          </a:p>
        </p:txBody>
      </p:sp>
      <p:sp>
        <p:nvSpPr>
          <p:cNvPr id="5" name="object 6">
            <a:extLst>
              <a:ext uri="{FF2B5EF4-FFF2-40B4-BE49-F238E27FC236}">
                <a16:creationId xmlns:a16="http://schemas.microsoft.com/office/drawing/2014/main" id="{D639F533-00B3-1821-D218-FA659063679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D0241A8C-B2D5-9E09-14E3-5C4E7594980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4700604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8A4E0-BE05-4C25-F74B-5EDBBCE15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860AEB1-8785-E2AF-EB1C-D2A7C6A43B36}"/>
              </a:ext>
            </a:extLst>
          </p:cNvPr>
          <p:cNvSpPr txBox="1">
            <a:spLocks noGrp="1"/>
          </p:cNvSpPr>
          <p:nvPr>
            <p:ph type="title"/>
          </p:nvPr>
        </p:nvSpPr>
        <p:spPr>
          <a:xfrm>
            <a:off x="726281" y="422573"/>
            <a:ext cx="525974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Data Collection in Transport Research</a:t>
            </a:r>
          </a:p>
        </p:txBody>
      </p:sp>
      <p:sp>
        <p:nvSpPr>
          <p:cNvPr id="12" name="object 3">
            <a:extLst>
              <a:ext uri="{FF2B5EF4-FFF2-40B4-BE49-F238E27FC236}">
                <a16:creationId xmlns:a16="http://schemas.microsoft.com/office/drawing/2014/main" id="{555BAE27-7667-DC01-A709-276B6E0C65DC}"/>
              </a:ext>
            </a:extLst>
          </p:cNvPr>
          <p:cNvSpPr txBox="1"/>
          <p:nvPr/>
        </p:nvSpPr>
        <p:spPr>
          <a:xfrm>
            <a:off x="726281" y="1321774"/>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Primary Data:</a:t>
            </a:r>
            <a:endParaRPr lang="en-US" sz="2000" dirty="0">
              <a:latin typeface="Aptos" panose="020B0004020202020204" pitchFamily="34" charset="0"/>
            </a:endParaRPr>
          </a:p>
        </p:txBody>
      </p:sp>
      <p:sp>
        <p:nvSpPr>
          <p:cNvPr id="3" name="TextBox 2">
            <a:extLst>
              <a:ext uri="{FF2B5EF4-FFF2-40B4-BE49-F238E27FC236}">
                <a16:creationId xmlns:a16="http://schemas.microsoft.com/office/drawing/2014/main" id="{F5B3868A-3A0C-7395-1680-ADAFCBF50138}"/>
              </a:ext>
            </a:extLst>
          </p:cNvPr>
          <p:cNvSpPr txBox="1"/>
          <p:nvPr/>
        </p:nvSpPr>
        <p:spPr>
          <a:xfrm>
            <a:off x="726280" y="1688440"/>
            <a:ext cx="10585672" cy="1985159"/>
          </a:xfrm>
          <a:prstGeom prst="rect">
            <a:avLst/>
          </a:prstGeom>
          <a:noFill/>
        </p:spPr>
        <p:txBody>
          <a:bodyPr wrap="square" rtlCol="0">
            <a:spAutoFit/>
          </a:bodyPr>
          <a:lstStyle/>
          <a:p>
            <a:pPr>
              <a:lnSpc>
                <a:spcPct val="100000"/>
              </a:lnSpc>
              <a:spcBef>
                <a:spcPts val="600"/>
              </a:spcBef>
            </a:pPr>
            <a:r>
              <a:rPr lang="en-US" sz="1800" dirty="0">
                <a:latin typeface="Aptos" panose="020B0004020202020204" pitchFamily="34" charset="0"/>
              </a:rPr>
              <a:t>First-hand data collected through research activities such as:</a:t>
            </a:r>
          </a:p>
          <a:p>
            <a:pPr marL="285750" indent="-285750">
              <a:lnSpc>
                <a:spcPct val="100000"/>
              </a:lnSpc>
              <a:spcBef>
                <a:spcPts val="600"/>
              </a:spcBef>
              <a:buFont typeface="Wingdings" panose="05000000000000000000" pitchFamily="2" charset="2"/>
              <a:buChar char="q"/>
            </a:pPr>
            <a:r>
              <a:rPr lang="en-US" sz="1800" b="1" dirty="0">
                <a:latin typeface="Aptos" panose="020B0004020202020204" pitchFamily="34" charset="0"/>
              </a:rPr>
              <a:t>Surveys &amp; Questionnaires: </a:t>
            </a:r>
            <a:r>
              <a:rPr lang="en-US" sz="1800" dirty="0">
                <a:latin typeface="Aptos" panose="020B0004020202020204" pitchFamily="34" charset="0"/>
              </a:rPr>
              <a:t>Gathering individual travel behavior, preferences, and satisfaction levels.</a:t>
            </a:r>
          </a:p>
          <a:p>
            <a:pPr marL="285750" indent="-285750">
              <a:lnSpc>
                <a:spcPct val="100000"/>
              </a:lnSpc>
              <a:spcBef>
                <a:spcPts val="600"/>
              </a:spcBef>
              <a:buFont typeface="Wingdings" panose="05000000000000000000" pitchFamily="2" charset="2"/>
              <a:buChar char="q"/>
            </a:pPr>
            <a:r>
              <a:rPr lang="en-US" sz="1800" b="1" dirty="0">
                <a:latin typeface="Aptos" panose="020B0004020202020204" pitchFamily="34" charset="0"/>
              </a:rPr>
              <a:t>Field Studies &amp; Experiments: </a:t>
            </a:r>
            <a:r>
              <a:rPr lang="en-US" sz="1800" dirty="0">
                <a:latin typeface="Aptos" panose="020B0004020202020204" pitchFamily="34" charset="0"/>
              </a:rPr>
              <a:t>Directly observing transport patterns, road safety measures, and infrastructure performance.</a:t>
            </a:r>
          </a:p>
          <a:p>
            <a:pPr marL="285750" indent="-285750">
              <a:lnSpc>
                <a:spcPct val="100000"/>
              </a:lnSpc>
              <a:spcBef>
                <a:spcPts val="600"/>
              </a:spcBef>
              <a:buFont typeface="Wingdings" panose="05000000000000000000" pitchFamily="2" charset="2"/>
              <a:buChar char="q"/>
            </a:pPr>
            <a:r>
              <a:rPr lang="en-US" sz="1800" b="1" dirty="0">
                <a:latin typeface="Aptos" panose="020B0004020202020204" pitchFamily="34" charset="0"/>
              </a:rPr>
              <a:t>GPS &amp; IoT Sensors: </a:t>
            </a:r>
            <a:r>
              <a:rPr lang="en-US" sz="1800" dirty="0">
                <a:latin typeface="Aptos" panose="020B0004020202020204" pitchFamily="34" charset="0"/>
              </a:rPr>
              <a:t>Real-time tracking of vehicle movements, pedestrian mobility, and public transport frequency.</a:t>
            </a:r>
          </a:p>
        </p:txBody>
      </p:sp>
      <p:sp>
        <p:nvSpPr>
          <p:cNvPr id="4" name="object 3">
            <a:extLst>
              <a:ext uri="{FF2B5EF4-FFF2-40B4-BE49-F238E27FC236}">
                <a16:creationId xmlns:a16="http://schemas.microsoft.com/office/drawing/2014/main" id="{F344F971-E586-E30C-280B-FB6C9F2437B5}"/>
              </a:ext>
            </a:extLst>
          </p:cNvPr>
          <p:cNvSpPr txBox="1"/>
          <p:nvPr/>
        </p:nvSpPr>
        <p:spPr>
          <a:xfrm>
            <a:off x="726280" y="3794962"/>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Secondary Data:</a:t>
            </a:r>
            <a:endParaRPr lang="en-US" sz="2000" dirty="0">
              <a:latin typeface="Aptos" panose="020B0004020202020204" pitchFamily="34" charset="0"/>
            </a:endParaRPr>
          </a:p>
        </p:txBody>
      </p:sp>
      <p:sp>
        <p:nvSpPr>
          <p:cNvPr id="5" name="TextBox 4">
            <a:extLst>
              <a:ext uri="{FF2B5EF4-FFF2-40B4-BE49-F238E27FC236}">
                <a16:creationId xmlns:a16="http://schemas.microsoft.com/office/drawing/2014/main" id="{1956EC2D-9AE6-217B-17A1-A72797FC05C4}"/>
              </a:ext>
            </a:extLst>
          </p:cNvPr>
          <p:cNvSpPr txBox="1"/>
          <p:nvPr/>
        </p:nvSpPr>
        <p:spPr>
          <a:xfrm>
            <a:off x="726279" y="4161628"/>
            <a:ext cx="10585672" cy="1631216"/>
          </a:xfrm>
          <a:prstGeom prst="rect">
            <a:avLst/>
          </a:prstGeom>
          <a:noFill/>
        </p:spPr>
        <p:txBody>
          <a:bodyPr wrap="square" rtlCol="0">
            <a:spAutoFit/>
          </a:bodyPr>
          <a:lstStyle/>
          <a:p>
            <a:pPr>
              <a:lnSpc>
                <a:spcPct val="100000"/>
              </a:lnSpc>
              <a:spcBef>
                <a:spcPts val="600"/>
              </a:spcBef>
            </a:pPr>
            <a:r>
              <a:rPr lang="en-US" sz="1800" dirty="0">
                <a:latin typeface="Aptos" panose="020B0004020202020204" pitchFamily="34" charset="0"/>
              </a:rPr>
              <a:t>Pre-existing datasets compiled from various sources:</a:t>
            </a:r>
          </a:p>
          <a:p>
            <a:pPr marL="285750" indent="-285750">
              <a:lnSpc>
                <a:spcPct val="100000"/>
              </a:lnSpc>
              <a:spcBef>
                <a:spcPts val="600"/>
              </a:spcBef>
              <a:buFont typeface="Wingdings" panose="05000000000000000000" pitchFamily="2" charset="2"/>
              <a:buChar char="q"/>
            </a:pPr>
            <a:r>
              <a:rPr lang="en-US" sz="1800" b="1" dirty="0">
                <a:latin typeface="Aptos" panose="020B0004020202020204" pitchFamily="34" charset="0"/>
              </a:rPr>
              <a:t>Government Reports &amp; Transport Statistics: </a:t>
            </a:r>
            <a:r>
              <a:rPr lang="en-US" sz="1800" dirty="0">
                <a:latin typeface="Aptos" panose="020B0004020202020204" pitchFamily="34" charset="0"/>
              </a:rPr>
              <a:t>National and regional databases provide historical insights into traffic patterns, fuel consumption, and road safety.</a:t>
            </a:r>
          </a:p>
          <a:p>
            <a:pPr marL="285750" indent="-285750">
              <a:lnSpc>
                <a:spcPct val="100000"/>
              </a:lnSpc>
              <a:spcBef>
                <a:spcPts val="600"/>
              </a:spcBef>
              <a:buFont typeface="Wingdings" panose="05000000000000000000" pitchFamily="2" charset="2"/>
              <a:buChar char="q"/>
            </a:pPr>
            <a:r>
              <a:rPr lang="en-US" sz="1800" b="1" dirty="0">
                <a:latin typeface="Aptos" panose="020B0004020202020204" pitchFamily="34" charset="0"/>
              </a:rPr>
              <a:t>Recorded data using Traffic Sensors &amp; Smart City Data: </a:t>
            </a:r>
            <a:r>
              <a:rPr lang="en-US" sz="1800" dirty="0">
                <a:latin typeface="Aptos" panose="020B0004020202020204" pitchFamily="34" charset="0"/>
              </a:rPr>
              <a:t>Camera-based monitoring, automated vehicle counters, and intelligent transport systems (ITS) data help in urban transport planning.</a:t>
            </a:r>
          </a:p>
        </p:txBody>
      </p:sp>
      <p:sp>
        <p:nvSpPr>
          <p:cNvPr id="7" name="Slide Number Placeholder 6">
            <a:extLst>
              <a:ext uri="{FF2B5EF4-FFF2-40B4-BE49-F238E27FC236}">
                <a16:creationId xmlns:a16="http://schemas.microsoft.com/office/drawing/2014/main" id="{642BEDEE-6C3F-4E4E-ADB9-80CA834043D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37</a:t>
            </a:fld>
            <a:endParaRPr lang="en-AT" spc="-64" dirty="0"/>
          </a:p>
        </p:txBody>
      </p:sp>
      <p:sp>
        <p:nvSpPr>
          <p:cNvPr id="10" name="object 3">
            <a:extLst>
              <a:ext uri="{FF2B5EF4-FFF2-40B4-BE49-F238E27FC236}">
                <a16:creationId xmlns:a16="http://schemas.microsoft.com/office/drawing/2014/main" id="{504D642D-47F5-8588-114C-277C32EF5A1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Primary Data vs. Secondary Data</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C06B9E15-CA25-C47B-6AC2-3FB0D8CA0A9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78C62232-CBD0-C53B-EF4C-305E3EB4FCA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5832578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AEAA6-EBB9-0482-8B4B-4A5D7641194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CA50ACC-790C-FA76-8EB9-97379B01C582}"/>
              </a:ext>
            </a:extLst>
          </p:cNvPr>
          <p:cNvSpPr txBox="1">
            <a:spLocks noGrp="1"/>
          </p:cNvSpPr>
          <p:nvPr>
            <p:ph type="title"/>
          </p:nvPr>
        </p:nvSpPr>
        <p:spPr>
          <a:xfrm>
            <a:off x="726280" y="422573"/>
            <a:ext cx="525974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Data Collection in Transport Research</a:t>
            </a:r>
          </a:p>
        </p:txBody>
      </p:sp>
      <p:sp>
        <p:nvSpPr>
          <p:cNvPr id="12" name="object 3">
            <a:extLst>
              <a:ext uri="{FF2B5EF4-FFF2-40B4-BE49-F238E27FC236}">
                <a16:creationId xmlns:a16="http://schemas.microsoft.com/office/drawing/2014/main" id="{2205EF88-E9C5-5327-E87D-989824B54705}"/>
              </a:ext>
            </a:extLst>
          </p:cNvPr>
          <p:cNvSpPr txBox="1"/>
          <p:nvPr/>
        </p:nvSpPr>
        <p:spPr>
          <a:xfrm>
            <a:off x="726282" y="1326386"/>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Surveys &amp; Questionnaires – Understanding Commuter Preferences</a:t>
            </a:r>
            <a:endParaRPr lang="en-US" sz="1800" dirty="0">
              <a:latin typeface="Aptos" panose="020B0004020202020204" pitchFamily="34" charset="0"/>
            </a:endParaRPr>
          </a:p>
        </p:txBody>
      </p:sp>
      <p:sp>
        <p:nvSpPr>
          <p:cNvPr id="3" name="TextBox 2">
            <a:extLst>
              <a:ext uri="{FF2B5EF4-FFF2-40B4-BE49-F238E27FC236}">
                <a16:creationId xmlns:a16="http://schemas.microsoft.com/office/drawing/2014/main" id="{6B62592F-9268-B078-06DF-29FD754C24E9}"/>
              </a:ext>
            </a:extLst>
          </p:cNvPr>
          <p:cNvSpPr txBox="1"/>
          <p:nvPr/>
        </p:nvSpPr>
        <p:spPr>
          <a:xfrm>
            <a:off x="803164" y="1807341"/>
            <a:ext cx="10585672" cy="984885"/>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600" dirty="0">
                <a:latin typeface="Aptos" panose="020B0004020202020204" pitchFamily="34" charset="0"/>
              </a:rPr>
              <a:t>Collect data on </a:t>
            </a:r>
            <a:r>
              <a:rPr lang="en-US" sz="1600" b="1" dirty="0">
                <a:latin typeface="Aptos" panose="020B0004020202020204" pitchFamily="34" charset="0"/>
              </a:rPr>
              <a:t>trip frequency, travel duration, mode choice, and satisfaction levels</a:t>
            </a:r>
            <a:r>
              <a:rPr lang="en-US" sz="1600" dirty="0">
                <a:latin typeface="Aptos" panose="020B0004020202020204" pitchFamily="34" charset="0"/>
              </a:rPr>
              <a:t>.</a:t>
            </a:r>
          </a:p>
          <a:p>
            <a:pPr marL="285750" indent="-285750">
              <a:lnSpc>
                <a:spcPct val="100000"/>
              </a:lnSpc>
              <a:spcBef>
                <a:spcPts val="600"/>
              </a:spcBef>
              <a:buFont typeface="Arial" panose="020B0604020202020204" pitchFamily="34" charset="0"/>
              <a:buChar char="•"/>
            </a:pPr>
            <a:r>
              <a:rPr lang="en-US" sz="1600" dirty="0">
                <a:latin typeface="Aptos" panose="020B0004020202020204" pitchFamily="34" charset="0"/>
              </a:rPr>
              <a:t>Can be </a:t>
            </a:r>
            <a:r>
              <a:rPr lang="en-US" sz="1600" b="1" dirty="0">
                <a:latin typeface="Aptos" panose="020B0004020202020204" pitchFamily="34" charset="0"/>
              </a:rPr>
              <a:t>paper-based, online, or mobile surveys</a:t>
            </a:r>
            <a:r>
              <a:rPr lang="en-US" sz="1600" dirty="0">
                <a:latin typeface="Aptos" panose="020B0004020202020204" pitchFamily="34" charset="0"/>
              </a:rPr>
              <a:t> integrated with transport apps.</a:t>
            </a:r>
          </a:p>
          <a:p>
            <a:pPr marL="285750" indent="-285750">
              <a:lnSpc>
                <a:spcPct val="100000"/>
              </a:lnSpc>
              <a:spcBef>
                <a:spcPts val="600"/>
              </a:spcBef>
              <a:buFont typeface="Arial" panose="020B0604020202020204" pitchFamily="34" charset="0"/>
              <a:buChar char="•"/>
            </a:pPr>
            <a:r>
              <a:rPr lang="en-US" sz="1600" dirty="0">
                <a:latin typeface="Aptos" panose="020B0004020202020204" pitchFamily="34" charset="0"/>
              </a:rPr>
              <a:t>Example: </a:t>
            </a:r>
            <a:r>
              <a:rPr lang="en-US" sz="1600" b="1" dirty="0">
                <a:latin typeface="Aptos" panose="020B0004020202020204" pitchFamily="34" charset="0"/>
              </a:rPr>
              <a:t>City-wide public transport surveys in London &amp; Singapore help improve services.</a:t>
            </a:r>
          </a:p>
        </p:txBody>
      </p:sp>
      <p:sp>
        <p:nvSpPr>
          <p:cNvPr id="4" name="object 3">
            <a:extLst>
              <a:ext uri="{FF2B5EF4-FFF2-40B4-BE49-F238E27FC236}">
                <a16:creationId xmlns:a16="http://schemas.microsoft.com/office/drawing/2014/main" id="{70387B81-EE8D-1A7F-D5B1-AD5E48B69D99}"/>
              </a:ext>
            </a:extLst>
          </p:cNvPr>
          <p:cNvSpPr txBox="1"/>
          <p:nvPr/>
        </p:nvSpPr>
        <p:spPr>
          <a:xfrm>
            <a:off x="726281" y="2992180"/>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Field Experiments – Measuring Traffic Congestion Patterns</a:t>
            </a:r>
            <a:endParaRPr lang="en-US" sz="1800" dirty="0">
              <a:latin typeface="Aptos" panose="020B0004020202020204" pitchFamily="34" charset="0"/>
            </a:endParaRPr>
          </a:p>
        </p:txBody>
      </p:sp>
      <p:sp>
        <p:nvSpPr>
          <p:cNvPr id="5" name="TextBox 4">
            <a:extLst>
              <a:ext uri="{FF2B5EF4-FFF2-40B4-BE49-F238E27FC236}">
                <a16:creationId xmlns:a16="http://schemas.microsoft.com/office/drawing/2014/main" id="{8D7F88C1-968A-6384-9E6D-2C70A2758B59}"/>
              </a:ext>
            </a:extLst>
          </p:cNvPr>
          <p:cNvSpPr txBox="1"/>
          <p:nvPr/>
        </p:nvSpPr>
        <p:spPr>
          <a:xfrm>
            <a:off x="803164" y="3473929"/>
            <a:ext cx="10585672" cy="984885"/>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600" dirty="0">
                <a:latin typeface="Aptos" panose="020B0004020202020204" pitchFamily="34" charset="0"/>
              </a:rPr>
              <a:t>Conduct </a:t>
            </a:r>
            <a:r>
              <a:rPr lang="en-US" sz="1600" b="1" dirty="0">
                <a:latin typeface="Aptos" panose="020B0004020202020204" pitchFamily="34" charset="0"/>
              </a:rPr>
              <a:t>real-world observations and controlled studies</a:t>
            </a:r>
            <a:r>
              <a:rPr lang="en-US" sz="1600" dirty="0">
                <a:latin typeface="Aptos" panose="020B0004020202020204" pitchFamily="34" charset="0"/>
              </a:rPr>
              <a:t> to assess congestion levels.</a:t>
            </a:r>
          </a:p>
          <a:p>
            <a:pPr marL="285750" indent="-285750">
              <a:lnSpc>
                <a:spcPct val="100000"/>
              </a:lnSpc>
              <a:spcBef>
                <a:spcPts val="600"/>
              </a:spcBef>
              <a:buFont typeface="Arial" panose="020B0604020202020204" pitchFamily="34" charset="0"/>
              <a:buChar char="•"/>
            </a:pPr>
            <a:r>
              <a:rPr lang="en-US" sz="1600" dirty="0">
                <a:latin typeface="Aptos" panose="020B0004020202020204" pitchFamily="34" charset="0"/>
              </a:rPr>
              <a:t>Example: </a:t>
            </a:r>
            <a:r>
              <a:rPr lang="en-US" sz="1600" b="1" dirty="0">
                <a:latin typeface="Aptos" panose="020B0004020202020204" pitchFamily="34" charset="0"/>
              </a:rPr>
              <a:t>Placing sensors on road intersections to track vehicle counts &amp; traffic bottlenecks.</a:t>
            </a:r>
            <a:endParaRPr lang="en-US" sz="1600" dirty="0">
              <a:latin typeface="Aptos" panose="020B0004020202020204" pitchFamily="34" charset="0"/>
            </a:endParaRPr>
          </a:p>
          <a:p>
            <a:pPr marL="285750" indent="-285750">
              <a:lnSpc>
                <a:spcPct val="100000"/>
              </a:lnSpc>
              <a:spcBef>
                <a:spcPts val="600"/>
              </a:spcBef>
              <a:buFont typeface="Arial" panose="020B0604020202020204" pitchFamily="34" charset="0"/>
              <a:buChar char="•"/>
            </a:pPr>
            <a:r>
              <a:rPr lang="en-US" sz="1600" dirty="0">
                <a:latin typeface="Aptos" panose="020B0004020202020204" pitchFamily="34" charset="0"/>
              </a:rPr>
              <a:t>Helps researchers </a:t>
            </a:r>
            <a:r>
              <a:rPr lang="en-US" sz="1600" b="1" dirty="0">
                <a:latin typeface="Aptos" panose="020B0004020202020204" pitchFamily="34" charset="0"/>
              </a:rPr>
              <a:t>develop congestion pricing strategies &amp; signal optimization</a:t>
            </a:r>
            <a:r>
              <a:rPr lang="en-US" sz="1600" dirty="0">
                <a:latin typeface="Aptos" panose="020B0004020202020204" pitchFamily="34" charset="0"/>
              </a:rPr>
              <a:t>.</a:t>
            </a:r>
          </a:p>
        </p:txBody>
      </p:sp>
      <p:sp>
        <p:nvSpPr>
          <p:cNvPr id="14" name="object 3">
            <a:extLst>
              <a:ext uri="{FF2B5EF4-FFF2-40B4-BE49-F238E27FC236}">
                <a16:creationId xmlns:a16="http://schemas.microsoft.com/office/drawing/2014/main" id="{D5E51752-7BF6-A7D7-7187-7FDA0B710272}"/>
              </a:ext>
            </a:extLst>
          </p:cNvPr>
          <p:cNvSpPr txBox="1"/>
          <p:nvPr/>
        </p:nvSpPr>
        <p:spPr>
          <a:xfrm>
            <a:off x="726280" y="467362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Sensors (GPS, IoT, etc.) – Collecting Real-time Travel Data</a:t>
            </a:r>
            <a:endParaRPr lang="en-US" sz="1800" dirty="0">
              <a:latin typeface="Aptos" panose="020B0004020202020204" pitchFamily="34" charset="0"/>
            </a:endParaRPr>
          </a:p>
        </p:txBody>
      </p:sp>
      <p:sp>
        <p:nvSpPr>
          <p:cNvPr id="15" name="TextBox 14">
            <a:extLst>
              <a:ext uri="{FF2B5EF4-FFF2-40B4-BE49-F238E27FC236}">
                <a16:creationId xmlns:a16="http://schemas.microsoft.com/office/drawing/2014/main" id="{687B94EE-BFD2-A4E5-1080-19273B77B8A8}"/>
              </a:ext>
            </a:extLst>
          </p:cNvPr>
          <p:cNvSpPr txBox="1"/>
          <p:nvPr/>
        </p:nvSpPr>
        <p:spPr>
          <a:xfrm>
            <a:off x="803164" y="5139822"/>
            <a:ext cx="10585672" cy="984885"/>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600" dirty="0">
                <a:latin typeface="Aptos" panose="020B0004020202020204" pitchFamily="34" charset="0"/>
              </a:rPr>
              <a:t>GPS devices track </a:t>
            </a:r>
            <a:r>
              <a:rPr lang="en-US" sz="1600" b="1" dirty="0">
                <a:latin typeface="Aptos" panose="020B0004020202020204" pitchFamily="34" charset="0"/>
              </a:rPr>
              <a:t>route efficiency, congestion, and real-time vehicle movement</a:t>
            </a:r>
            <a:r>
              <a:rPr lang="en-US" sz="1600" dirty="0">
                <a:latin typeface="Aptos" panose="020B0004020202020204" pitchFamily="34" charset="0"/>
              </a:rPr>
              <a:t>.</a:t>
            </a:r>
          </a:p>
          <a:p>
            <a:pPr marL="285750" indent="-285750">
              <a:lnSpc>
                <a:spcPct val="100000"/>
              </a:lnSpc>
              <a:spcBef>
                <a:spcPts val="600"/>
              </a:spcBef>
              <a:buFont typeface="Arial" panose="020B0604020202020204" pitchFamily="34" charset="0"/>
              <a:buChar char="•"/>
            </a:pPr>
            <a:r>
              <a:rPr lang="en-US" sz="1600" dirty="0">
                <a:latin typeface="Aptos" panose="020B0004020202020204" pitchFamily="34" charset="0"/>
              </a:rPr>
              <a:t>IoT-enabled smart traffic systems detect </a:t>
            </a:r>
            <a:r>
              <a:rPr lang="en-US" sz="1600" b="1" dirty="0">
                <a:latin typeface="Aptos" panose="020B0004020202020204" pitchFamily="34" charset="0"/>
              </a:rPr>
              <a:t>accidents, traffic jams, and peak-hour usage trends</a:t>
            </a:r>
            <a:r>
              <a:rPr lang="en-US" sz="1600" dirty="0">
                <a:latin typeface="Aptos" panose="020B0004020202020204" pitchFamily="34" charset="0"/>
              </a:rPr>
              <a:t>.</a:t>
            </a:r>
          </a:p>
          <a:p>
            <a:pPr marL="285750" indent="-285750">
              <a:lnSpc>
                <a:spcPct val="100000"/>
              </a:lnSpc>
              <a:spcBef>
                <a:spcPts val="600"/>
              </a:spcBef>
              <a:buFont typeface="Arial" panose="020B0604020202020204" pitchFamily="34" charset="0"/>
              <a:buChar char="•"/>
            </a:pPr>
            <a:r>
              <a:rPr lang="en-US" sz="1600" dirty="0">
                <a:latin typeface="Aptos" panose="020B0004020202020204" pitchFamily="34" charset="0"/>
              </a:rPr>
              <a:t>Example: </a:t>
            </a:r>
            <a:r>
              <a:rPr lang="en-US" sz="1600" b="1" dirty="0">
                <a:latin typeface="Aptos" panose="020B0004020202020204" pitchFamily="34" charset="0"/>
              </a:rPr>
              <a:t>Google Maps &amp; Waze use GPS and crowdsourced data to provide real-time route suggestions.</a:t>
            </a:r>
            <a:endParaRPr lang="en-US" sz="1600" dirty="0">
              <a:latin typeface="Aptos" panose="020B0004020202020204" pitchFamily="34" charset="0"/>
            </a:endParaRPr>
          </a:p>
        </p:txBody>
      </p:sp>
      <p:sp>
        <p:nvSpPr>
          <p:cNvPr id="7" name="Slide Number Placeholder 6">
            <a:extLst>
              <a:ext uri="{FF2B5EF4-FFF2-40B4-BE49-F238E27FC236}">
                <a16:creationId xmlns:a16="http://schemas.microsoft.com/office/drawing/2014/main" id="{6E7FCE16-CEF4-3E12-9C97-5A3F99479DC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38</a:t>
            </a:fld>
            <a:endParaRPr lang="en-AT" spc="-64" dirty="0"/>
          </a:p>
        </p:txBody>
      </p:sp>
      <p:sp>
        <p:nvSpPr>
          <p:cNvPr id="9" name="object 3">
            <a:extLst>
              <a:ext uri="{FF2B5EF4-FFF2-40B4-BE49-F238E27FC236}">
                <a16:creationId xmlns:a16="http://schemas.microsoft.com/office/drawing/2014/main" id="{AE66BA07-EC15-5079-2819-0601AE183EC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Primary Data Collection Methods</a:t>
            </a:r>
            <a:endParaRPr lang="en-GB" sz="3200" b="1" dirty="0">
              <a:solidFill>
                <a:schemeClr val="tx1"/>
              </a:solidFill>
              <a:latin typeface="Aptos" panose="020B0004020202020204" pitchFamily="34" charset="0"/>
              <a:cs typeface="Arial"/>
            </a:endParaRPr>
          </a:p>
        </p:txBody>
      </p:sp>
      <p:sp>
        <p:nvSpPr>
          <p:cNvPr id="20" name="object 6">
            <a:extLst>
              <a:ext uri="{FF2B5EF4-FFF2-40B4-BE49-F238E27FC236}">
                <a16:creationId xmlns:a16="http://schemas.microsoft.com/office/drawing/2014/main" id="{CA7B8F19-8526-8BB4-E8B1-4B53257AE4A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21" name="object 6">
            <a:extLst>
              <a:ext uri="{FF2B5EF4-FFF2-40B4-BE49-F238E27FC236}">
                <a16:creationId xmlns:a16="http://schemas.microsoft.com/office/drawing/2014/main" id="{B1A1DB70-832A-CE1D-0A42-4B0366F8302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27024444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906C1-2C4F-F751-2D5C-B3041C4B86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A426E51-DF7C-0E52-CC0C-E36512A8963C}"/>
              </a:ext>
            </a:extLst>
          </p:cNvPr>
          <p:cNvSpPr txBox="1">
            <a:spLocks noGrp="1"/>
          </p:cNvSpPr>
          <p:nvPr>
            <p:ph type="title"/>
          </p:nvPr>
        </p:nvSpPr>
        <p:spPr>
          <a:xfrm>
            <a:off x="726281" y="422573"/>
            <a:ext cx="526688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Data Collection in Transport Research</a:t>
            </a:r>
          </a:p>
        </p:txBody>
      </p:sp>
      <p:sp>
        <p:nvSpPr>
          <p:cNvPr id="12" name="object 3">
            <a:extLst>
              <a:ext uri="{FF2B5EF4-FFF2-40B4-BE49-F238E27FC236}">
                <a16:creationId xmlns:a16="http://schemas.microsoft.com/office/drawing/2014/main" id="{B86A5753-75CB-2B21-3827-56F144AFE10E}"/>
              </a:ext>
            </a:extLst>
          </p:cNvPr>
          <p:cNvSpPr txBox="1"/>
          <p:nvPr/>
        </p:nvSpPr>
        <p:spPr>
          <a:xfrm>
            <a:off x="726282" y="1288683"/>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National Transport Databases</a:t>
            </a:r>
            <a:endParaRPr lang="en-US" sz="1800" dirty="0">
              <a:latin typeface="Aptos" panose="020B0004020202020204" pitchFamily="34" charset="0"/>
            </a:endParaRPr>
          </a:p>
        </p:txBody>
      </p:sp>
      <p:sp>
        <p:nvSpPr>
          <p:cNvPr id="3" name="TextBox 2">
            <a:extLst>
              <a:ext uri="{FF2B5EF4-FFF2-40B4-BE49-F238E27FC236}">
                <a16:creationId xmlns:a16="http://schemas.microsoft.com/office/drawing/2014/main" id="{5B88B0F7-16E5-3AA4-C6B0-67CD6B9ECBB3}"/>
              </a:ext>
            </a:extLst>
          </p:cNvPr>
          <p:cNvSpPr txBox="1"/>
          <p:nvPr/>
        </p:nvSpPr>
        <p:spPr>
          <a:xfrm>
            <a:off x="726281" y="1655349"/>
            <a:ext cx="10585672" cy="1184940"/>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Governments and research bodies maintain </a:t>
            </a:r>
            <a:r>
              <a:rPr lang="en-US" sz="1400" b="1" dirty="0">
                <a:latin typeface="Aptos" panose="020B0004020202020204" pitchFamily="34" charset="0"/>
              </a:rPr>
              <a:t>datasets on road conditions, accident rates, and fuel usage.</a:t>
            </a:r>
            <a:endParaRPr lang="en-US" sz="1400" dirty="0">
              <a:latin typeface="Aptos" panose="020B0004020202020204" pitchFamily="34" charset="0"/>
            </a:endParaRPr>
          </a:p>
          <a:p>
            <a:pPr marL="285750" indent="-285750">
              <a:lnSpc>
                <a:spcPct val="100000"/>
              </a:lnSpc>
              <a:spcBef>
                <a:spcPts val="600"/>
              </a:spcBef>
              <a:buFont typeface="Arial" panose="020B0604020202020204" pitchFamily="34" charset="0"/>
              <a:buChar char="•"/>
            </a:pPr>
            <a:r>
              <a:rPr lang="en-US" sz="1400" b="1" dirty="0">
                <a:latin typeface="Aptos" panose="020B0004020202020204" pitchFamily="34" charset="0"/>
              </a:rPr>
              <a:t>Examples:</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US National Household Travel Survey (NHTS)</a:t>
            </a:r>
            <a:r>
              <a:rPr lang="en-US" sz="1400" dirty="0">
                <a:latin typeface="Aptos" panose="020B0004020202020204" pitchFamily="34" charset="0"/>
              </a:rPr>
              <a:t> for analyzing mobility patterns.</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European Mobility Reports</a:t>
            </a:r>
            <a:r>
              <a:rPr lang="en-US" sz="1400" dirty="0">
                <a:latin typeface="Aptos" panose="020B0004020202020204" pitchFamily="34" charset="0"/>
              </a:rPr>
              <a:t> for studying public transport demand.</a:t>
            </a:r>
          </a:p>
        </p:txBody>
      </p:sp>
      <p:sp>
        <p:nvSpPr>
          <p:cNvPr id="4" name="object 3">
            <a:extLst>
              <a:ext uri="{FF2B5EF4-FFF2-40B4-BE49-F238E27FC236}">
                <a16:creationId xmlns:a16="http://schemas.microsoft.com/office/drawing/2014/main" id="{463FDE4A-8E32-AA0A-3C39-06366D33A50B}"/>
              </a:ext>
            </a:extLst>
          </p:cNvPr>
          <p:cNvSpPr txBox="1"/>
          <p:nvPr/>
        </p:nvSpPr>
        <p:spPr>
          <a:xfrm>
            <a:off x="726281" y="2938326"/>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Public Transport Usage Statistics</a:t>
            </a:r>
            <a:endParaRPr lang="en-US" sz="1800" dirty="0">
              <a:latin typeface="Aptos" panose="020B0004020202020204" pitchFamily="34" charset="0"/>
            </a:endParaRPr>
          </a:p>
        </p:txBody>
      </p:sp>
      <p:sp>
        <p:nvSpPr>
          <p:cNvPr id="5" name="TextBox 4">
            <a:extLst>
              <a:ext uri="{FF2B5EF4-FFF2-40B4-BE49-F238E27FC236}">
                <a16:creationId xmlns:a16="http://schemas.microsoft.com/office/drawing/2014/main" id="{DE5CFF4F-8536-5415-E38A-CF37A5CA3E5C}"/>
              </a:ext>
            </a:extLst>
          </p:cNvPr>
          <p:cNvSpPr txBox="1"/>
          <p:nvPr/>
        </p:nvSpPr>
        <p:spPr>
          <a:xfrm>
            <a:off x="726280" y="3333273"/>
            <a:ext cx="10585672" cy="1184940"/>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Metro, bus, and rail networks maintain </a:t>
            </a:r>
            <a:r>
              <a:rPr lang="en-US" sz="1400" b="1" dirty="0">
                <a:latin typeface="Aptos" panose="020B0004020202020204" pitchFamily="34" charset="0"/>
              </a:rPr>
              <a:t>ridership records to optimize scheduling &amp; fleet size.</a:t>
            </a:r>
            <a:endParaRPr lang="en-US" sz="1400" dirty="0">
              <a:latin typeface="Aptos" panose="020B0004020202020204" pitchFamily="34" charset="0"/>
            </a:endParaRPr>
          </a:p>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Examples:</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Transport for London (TfL) uses Oyster Card data</a:t>
            </a:r>
            <a:r>
              <a:rPr lang="en-US" sz="1400" dirty="0">
                <a:latin typeface="Aptos" panose="020B0004020202020204" pitchFamily="34" charset="0"/>
              </a:rPr>
              <a:t> to monitor peak-hour demand.</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New York MTA tracks subway ridership patterns</a:t>
            </a:r>
            <a:r>
              <a:rPr lang="en-US" sz="1400" dirty="0">
                <a:latin typeface="Aptos" panose="020B0004020202020204" pitchFamily="34" charset="0"/>
              </a:rPr>
              <a:t> to improve frequency adjustments.</a:t>
            </a:r>
          </a:p>
        </p:txBody>
      </p:sp>
      <p:sp>
        <p:nvSpPr>
          <p:cNvPr id="14" name="object 3">
            <a:extLst>
              <a:ext uri="{FF2B5EF4-FFF2-40B4-BE49-F238E27FC236}">
                <a16:creationId xmlns:a16="http://schemas.microsoft.com/office/drawing/2014/main" id="{D69DF850-0594-AB80-3A62-677E925F401A}"/>
              </a:ext>
            </a:extLst>
          </p:cNvPr>
          <p:cNvSpPr txBox="1"/>
          <p:nvPr/>
        </p:nvSpPr>
        <p:spPr>
          <a:xfrm>
            <a:off x="726280" y="4622473"/>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Open Data Platforms (Google Mobility, City Transport APIs)</a:t>
            </a:r>
            <a:endParaRPr lang="en-US" sz="1800" dirty="0">
              <a:latin typeface="Aptos" panose="020B0004020202020204" pitchFamily="34" charset="0"/>
            </a:endParaRPr>
          </a:p>
        </p:txBody>
      </p:sp>
      <p:sp>
        <p:nvSpPr>
          <p:cNvPr id="15" name="TextBox 14">
            <a:extLst>
              <a:ext uri="{FF2B5EF4-FFF2-40B4-BE49-F238E27FC236}">
                <a16:creationId xmlns:a16="http://schemas.microsoft.com/office/drawing/2014/main" id="{0B551FDD-B376-1575-8123-46C6147F5DB0}"/>
              </a:ext>
            </a:extLst>
          </p:cNvPr>
          <p:cNvSpPr txBox="1"/>
          <p:nvPr/>
        </p:nvSpPr>
        <p:spPr>
          <a:xfrm>
            <a:off x="726279" y="5017420"/>
            <a:ext cx="10585672" cy="1184940"/>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Provides </a:t>
            </a:r>
            <a:r>
              <a:rPr lang="en-US" sz="1400" b="1" dirty="0">
                <a:latin typeface="Aptos" panose="020B0004020202020204" pitchFamily="34" charset="0"/>
              </a:rPr>
              <a:t>aggregated anonymized mobility data</a:t>
            </a:r>
            <a:r>
              <a:rPr lang="en-US" sz="1400" dirty="0">
                <a:latin typeface="Aptos" panose="020B0004020202020204" pitchFamily="34" charset="0"/>
              </a:rPr>
              <a:t> for researchers and policymakers.</a:t>
            </a:r>
          </a:p>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Examples:</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Google Mobility Reports</a:t>
            </a:r>
            <a:r>
              <a:rPr lang="en-US" sz="1400" dirty="0">
                <a:latin typeface="Aptos" panose="020B0004020202020204" pitchFamily="34" charset="0"/>
              </a:rPr>
              <a:t> track travel trends post-pandemic.</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City Transport APIs (London, Berlin) provide real-time bus &amp; metro occupancy data.</a:t>
            </a:r>
            <a:endParaRPr lang="en-US" sz="1400" dirty="0">
              <a:latin typeface="Aptos" panose="020B0004020202020204" pitchFamily="34" charset="0"/>
            </a:endParaRPr>
          </a:p>
        </p:txBody>
      </p:sp>
      <p:sp>
        <p:nvSpPr>
          <p:cNvPr id="7" name="Slide Number Placeholder 6">
            <a:extLst>
              <a:ext uri="{FF2B5EF4-FFF2-40B4-BE49-F238E27FC236}">
                <a16:creationId xmlns:a16="http://schemas.microsoft.com/office/drawing/2014/main" id="{F00603EA-1C73-7FD7-4AA9-F6C70095BB0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39</a:t>
            </a:fld>
            <a:endParaRPr lang="en-AT" spc="-64" dirty="0"/>
          </a:p>
        </p:txBody>
      </p:sp>
      <p:sp>
        <p:nvSpPr>
          <p:cNvPr id="9" name="object 3">
            <a:extLst>
              <a:ext uri="{FF2B5EF4-FFF2-40B4-BE49-F238E27FC236}">
                <a16:creationId xmlns:a16="http://schemas.microsoft.com/office/drawing/2014/main" id="{C369E7F9-8087-B443-D5FE-DD3C4057CC6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6.3. Secondary Data Collection Methods</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2A5A23C5-5C21-8759-536A-3475061F10F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0D74726B-6EF6-33FD-6E58-251DE6B93C4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783493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9304F-16D2-E75E-F7BB-F90B15190B4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C84D205-2662-3612-20BA-7F818A63999A}"/>
              </a:ext>
            </a:extLst>
          </p:cNvPr>
          <p:cNvSpPr txBox="1">
            <a:spLocks noGrp="1"/>
          </p:cNvSpPr>
          <p:nvPr>
            <p:ph type="title"/>
          </p:nvPr>
        </p:nvSpPr>
        <p:spPr>
          <a:xfrm>
            <a:off x="726282" y="422573"/>
            <a:ext cx="3096688"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latin typeface="Aptos" panose="020B0004020202020204" pitchFamily="34" charset="0"/>
              </a:rPr>
              <a:t>Objectives</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B1AE81DD-A5AE-E180-C30B-D2081CCD1BD8}"/>
              </a:ext>
            </a:extLst>
          </p:cNvPr>
          <p:cNvSpPr txBox="1"/>
          <p:nvPr/>
        </p:nvSpPr>
        <p:spPr>
          <a:xfrm>
            <a:off x="733424" y="1317311"/>
            <a:ext cx="10725152" cy="29528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buFont typeface="Arial" panose="020B0604020202020204" pitchFamily="34" charset="0"/>
              <a:buChar char="•"/>
            </a:pPr>
            <a:r>
              <a:rPr lang="en-US" sz="2000" b="1" dirty="0">
                <a:latin typeface="Aptos" panose="020B0004020202020204" pitchFamily="34" charset="0"/>
              </a:rPr>
              <a:t>By the end of this lecture, you will:</a:t>
            </a:r>
          </a:p>
        </p:txBody>
      </p:sp>
      <p:sp>
        <p:nvSpPr>
          <p:cNvPr id="5" name="object 3">
            <a:extLst>
              <a:ext uri="{FF2B5EF4-FFF2-40B4-BE49-F238E27FC236}">
                <a16:creationId xmlns:a16="http://schemas.microsoft.com/office/drawing/2014/main" id="{369E7555-5245-9BD7-6358-B52AE64727B5}"/>
              </a:ext>
            </a:extLst>
          </p:cNvPr>
          <p:cNvSpPr txBox="1"/>
          <p:nvPr/>
        </p:nvSpPr>
        <p:spPr>
          <a:xfrm>
            <a:off x="733424" y="1807038"/>
            <a:ext cx="10725152" cy="2523393"/>
          </a:xfrm>
          <a:prstGeom prst="rect">
            <a:avLst/>
          </a:prstGeom>
        </p:spPr>
        <p:txBody>
          <a:bodyPr vert="horz" wrap="square" lIns="0" tIns="16329" rIns="0" bIns="0" rtlCol="0">
            <a:spAutoFit/>
          </a:bodyPr>
          <a:lstStyle/>
          <a:p>
            <a:pPr marL="742950" lvl="1" indent="-285750">
              <a:lnSpc>
                <a:spcPct val="150000"/>
              </a:lnSpc>
              <a:buFont typeface="Arial" panose="020B0604020202020204" pitchFamily="34" charset="0"/>
              <a:buChar char="•"/>
            </a:pPr>
            <a:r>
              <a:rPr lang="en-US" sz="1800" dirty="0">
                <a:latin typeface="Aptos" panose="020B0004020202020204" pitchFamily="34" charset="0"/>
              </a:rPr>
              <a:t>Understand the </a:t>
            </a:r>
            <a:r>
              <a:rPr lang="en-US" sz="1800" b="1" dirty="0">
                <a:latin typeface="Aptos" panose="020B0004020202020204" pitchFamily="34" charset="0"/>
              </a:rPr>
              <a:t>different types of transport research methods</a:t>
            </a:r>
            <a:endParaRPr lang="en-US" sz="1800" dirty="0">
              <a:latin typeface="Aptos" panose="020B0004020202020204" pitchFamily="34" charset="0"/>
            </a:endParaRPr>
          </a:p>
          <a:p>
            <a:pPr marL="742950" lvl="1" indent="-285750">
              <a:lnSpc>
                <a:spcPct val="150000"/>
              </a:lnSpc>
              <a:buFont typeface="Arial" panose="020B0604020202020204" pitchFamily="34" charset="0"/>
              <a:buChar char="•"/>
            </a:pPr>
            <a:r>
              <a:rPr lang="en-US" sz="1800" dirty="0">
                <a:latin typeface="Aptos" panose="020B0004020202020204" pitchFamily="34" charset="0"/>
              </a:rPr>
              <a:t>Differentiate between </a:t>
            </a:r>
            <a:r>
              <a:rPr lang="en-US" sz="1800" b="1" dirty="0">
                <a:latin typeface="Aptos" panose="020B0004020202020204" pitchFamily="34" charset="0"/>
              </a:rPr>
              <a:t>quantitative and qualitative</a:t>
            </a:r>
            <a:r>
              <a:rPr lang="en-US" sz="1800" dirty="0">
                <a:latin typeface="Aptos" panose="020B0004020202020204" pitchFamily="34" charset="0"/>
              </a:rPr>
              <a:t> approaches</a:t>
            </a:r>
          </a:p>
          <a:p>
            <a:pPr marL="742950" lvl="1" indent="-285750">
              <a:lnSpc>
                <a:spcPct val="150000"/>
              </a:lnSpc>
              <a:buFont typeface="Arial" panose="020B0604020202020204" pitchFamily="34" charset="0"/>
              <a:buChar char="•"/>
            </a:pPr>
            <a:r>
              <a:rPr lang="en-US" sz="1800" dirty="0">
                <a:latin typeface="Aptos" panose="020B0004020202020204" pitchFamily="34" charset="0"/>
              </a:rPr>
              <a:t>Learn about </a:t>
            </a:r>
            <a:r>
              <a:rPr lang="en-US" sz="1800" b="1" dirty="0">
                <a:latin typeface="Aptos" panose="020B0004020202020204" pitchFamily="34" charset="0"/>
              </a:rPr>
              <a:t>data collection techniques and sources</a:t>
            </a:r>
            <a:endParaRPr lang="en-US" sz="1800" dirty="0">
              <a:latin typeface="Aptos" panose="020B0004020202020204" pitchFamily="34" charset="0"/>
            </a:endParaRPr>
          </a:p>
          <a:p>
            <a:pPr marL="742950" lvl="1" indent="-285750">
              <a:lnSpc>
                <a:spcPct val="150000"/>
              </a:lnSpc>
              <a:buFont typeface="Arial" panose="020B0604020202020204" pitchFamily="34" charset="0"/>
              <a:buChar char="•"/>
            </a:pPr>
            <a:r>
              <a:rPr lang="en-US" sz="1800" dirty="0">
                <a:latin typeface="Aptos" panose="020B0004020202020204" pitchFamily="34" charset="0"/>
              </a:rPr>
              <a:t>Identify </a:t>
            </a:r>
            <a:r>
              <a:rPr lang="en-US" sz="1800" b="1" dirty="0">
                <a:latin typeface="Aptos" panose="020B0004020202020204" pitchFamily="34" charset="0"/>
              </a:rPr>
              <a:t>real-world applications of transport research</a:t>
            </a:r>
            <a:endParaRPr lang="en-US" sz="1800" dirty="0">
              <a:latin typeface="Aptos" panose="020B0004020202020204" pitchFamily="34" charset="0"/>
            </a:endParaRPr>
          </a:p>
        </p:txBody>
      </p:sp>
      <p:sp>
        <p:nvSpPr>
          <p:cNvPr id="4" name="Slide Number Placeholder 3">
            <a:extLst>
              <a:ext uri="{FF2B5EF4-FFF2-40B4-BE49-F238E27FC236}">
                <a16:creationId xmlns:a16="http://schemas.microsoft.com/office/drawing/2014/main" id="{ECAFB0DB-7F92-FF6C-91B3-B3CD44DF474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a:t>
            </a:fld>
            <a:endParaRPr lang="en-AT" spc="-64" dirty="0"/>
          </a:p>
        </p:txBody>
      </p:sp>
      <p:sp>
        <p:nvSpPr>
          <p:cNvPr id="7" name="object 6">
            <a:extLst>
              <a:ext uri="{FF2B5EF4-FFF2-40B4-BE49-F238E27FC236}">
                <a16:creationId xmlns:a16="http://schemas.microsoft.com/office/drawing/2014/main" id="{678006C7-D3B1-8712-FE5A-477BE5FFB89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7270AC3A-5AF2-D8D1-EF53-7650F431B4B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A26691A7-89A7-9796-5A03-A6540F04F6C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Learning Objectives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2255300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6E9BE-5B66-7748-584D-87E32112AD5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4F5E261-FF35-6AB2-8D83-80B6101BC718}"/>
              </a:ext>
            </a:extLst>
          </p:cNvPr>
          <p:cNvSpPr txBox="1">
            <a:spLocks noGrp="1"/>
          </p:cNvSpPr>
          <p:nvPr>
            <p:ph type="title"/>
          </p:nvPr>
        </p:nvSpPr>
        <p:spPr>
          <a:xfrm>
            <a:off x="726280" y="422573"/>
            <a:ext cx="526688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Data Collection in Transport Research</a:t>
            </a:r>
          </a:p>
        </p:txBody>
      </p:sp>
      <p:sp>
        <p:nvSpPr>
          <p:cNvPr id="12" name="object 3">
            <a:extLst>
              <a:ext uri="{FF2B5EF4-FFF2-40B4-BE49-F238E27FC236}">
                <a16:creationId xmlns:a16="http://schemas.microsoft.com/office/drawing/2014/main" id="{5AFC6516-3A2A-2534-1869-AF59A1A65C30}"/>
              </a:ext>
            </a:extLst>
          </p:cNvPr>
          <p:cNvSpPr txBox="1"/>
          <p:nvPr/>
        </p:nvSpPr>
        <p:spPr>
          <a:xfrm>
            <a:off x="726282" y="1382946"/>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AI-based Predictive Analytics for Traffic Management</a:t>
            </a:r>
            <a:endParaRPr lang="en-US" sz="1800" dirty="0">
              <a:latin typeface="Aptos" panose="020B0004020202020204" pitchFamily="34" charset="0"/>
            </a:endParaRPr>
          </a:p>
        </p:txBody>
      </p:sp>
      <p:sp>
        <p:nvSpPr>
          <p:cNvPr id="3" name="TextBox 2">
            <a:extLst>
              <a:ext uri="{FF2B5EF4-FFF2-40B4-BE49-F238E27FC236}">
                <a16:creationId xmlns:a16="http://schemas.microsoft.com/office/drawing/2014/main" id="{514E64AD-7F38-D106-E07E-CA5B43DAC404}"/>
              </a:ext>
            </a:extLst>
          </p:cNvPr>
          <p:cNvSpPr txBox="1"/>
          <p:nvPr/>
        </p:nvSpPr>
        <p:spPr>
          <a:xfrm>
            <a:off x="726281" y="1806174"/>
            <a:ext cx="10585672" cy="1985159"/>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800" dirty="0">
                <a:latin typeface="Aptos" panose="020B0004020202020204" pitchFamily="34" charset="0"/>
              </a:rPr>
              <a:t>AI algorithms analyze </a:t>
            </a:r>
            <a:r>
              <a:rPr lang="en-US" sz="1800" b="1" dirty="0">
                <a:latin typeface="Aptos" panose="020B0004020202020204" pitchFamily="34" charset="0"/>
              </a:rPr>
              <a:t>historical traffic patterns</a:t>
            </a:r>
            <a:r>
              <a:rPr lang="en-US" sz="1800" dirty="0">
                <a:latin typeface="Aptos" panose="020B0004020202020204" pitchFamily="34" charset="0"/>
              </a:rPr>
              <a:t> to predict congestion levels &amp; suggest rerouting strategies.</a:t>
            </a:r>
          </a:p>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Example:</a:t>
            </a:r>
          </a:p>
          <a:p>
            <a:pPr marL="742950" lvl="1" indent="-285750">
              <a:lnSpc>
                <a:spcPct val="100000"/>
              </a:lnSpc>
              <a:spcBef>
                <a:spcPts val="600"/>
              </a:spcBef>
              <a:buFont typeface="Courier New" panose="02070309020205020404" pitchFamily="49" charset="0"/>
              <a:buChar char="o"/>
            </a:pPr>
            <a:r>
              <a:rPr lang="en-US" sz="1800" b="1" dirty="0">
                <a:latin typeface="Aptos" panose="020B0004020202020204" pitchFamily="34" charset="0"/>
              </a:rPr>
              <a:t>Singapore’s AI-powered smart traffic system</a:t>
            </a:r>
            <a:r>
              <a:rPr lang="en-US" sz="1800" dirty="0">
                <a:latin typeface="Aptos" panose="020B0004020202020204" pitchFamily="34" charset="0"/>
              </a:rPr>
              <a:t> reduces congestion by dynamically adjusting signal timings.</a:t>
            </a:r>
          </a:p>
          <a:p>
            <a:pPr marL="742950" lvl="1" indent="-285750">
              <a:lnSpc>
                <a:spcPct val="100000"/>
              </a:lnSpc>
              <a:spcBef>
                <a:spcPts val="600"/>
              </a:spcBef>
              <a:buFont typeface="Courier New" panose="02070309020205020404" pitchFamily="49" charset="0"/>
              <a:buChar char="o"/>
            </a:pPr>
            <a:r>
              <a:rPr lang="en-US" sz="1800" b="1" dirty="0">
                <a:latin typeface="Aptos" panose="020B0004020202020204" pitchFamily="34" charset="0"/>
              </a:rPr>
              <a:t>Los Angeles uses AI-based toll pricing</a:t>
            </a:r>
            <a:r>
              <a:rPr lang="en-US" sz="1800" dirty="0">
                <a:latin typeface="Aptos" panose="020B0004020202020204" pitchFamily="34" charset="0"/>
              </a:rPr>
              <a:t> to manage express lane demand.</a:t>
            </a:r>
          </a:p>
        </p:txBody>
      </p:sp>
      <p:sp>
        <p:nvSpPr>
          <p:cNvPr id="4" name="object 3">
            <a:extLst>
              <a:ext uri="{FF2B5EF4-FFF2-40B4-BE49-F238E27FC236}">
                <a16:creationId xmlns:a16="http://schemas.microsoft.com/office/drawing/2014/main" id="{EF731369-E1A2-A6FE-D4AE-EC829A6FA23C}"/>
              </a:ext>
            </a:extLst>
          </p:cNvPr>
          <p:cNvSpPr txBox="1"/>
          <p:nvPr/>
        </p:nvSpPr>
        <p:spPr>
          <a:xfrm>
            <a:off x="726281" y="398259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IoT Sensors to Collect Live Traffic and Vehicle Data</a:t>
            </a:r>
            <a:endParaRPr lang="en-US" sz="1800" dirty="0">
              <a:latin typeface="Aptos" panose="020B0004020202020204" pitchFamily="34" charset="0"/>
            </a:endParaRPr>
          </a:p>
        </p:txBody>
      </p:sp>
      <p:sp>
        <p:nvSpPr>
          <p:cNvPr id="5" name="TextBox 4">
            <a:extLst>
              <a:ext uri="{FF2B5EF4-FFF2-40B4-BE49-F238E27FC236}">
                <a16:creationId xmlns:a16="http://schemas.microsoft.com/office/drawing/2014/main" id="{7FF6F65F-1FE9-A5EB-A8CF-985C5A66B10A}"/>
              </a:ext>
            </a:extLst>
          </p:cNvPr>
          <p:cNvSpPr txBox="1"/>
          <p:nvPr/>
        </p:nvSpPr>
        <p:spPr>
          <a:xfrm>
            <a:off x="726280" y="4405822"/>
            <a:ext cx="10585672" cy="1431161"/>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800" dirty="0">
                <a:latin typeface="Aptos" panose="020B0004020202020204" pitchFamily="34" charset="0"/>
              </a:rPr>
              <a:t>Smart sensors detect </a:t>
            </a:r>
            <a:r>
              <a:rPr lang="en-US" sz="1800" b="1" dirty="0">
                <a:latin typeface="Aptos" panose="020B0004020202020204" pitchFamily="34" charset="0"/>
              </a:rPr>
              <a:t>real-time road conditions, weather impacts, and vehicle speeds.</a:t>
            </a:r>
            <a:endParaRPr lang="en-US" sz="1800" dirty="0">
              <a:latin typeface="Aptos" panose="020B0004020202020204" pitchFamily="34" charset="0"/>
            </a:endParaRPr>
          </a:p>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Examples:</a:t>
            </a:r>
          </a:p>
          <a:p>
            <a:pPr marL="742950" lvl="1" indent="-285750">
              <a:lnSpc>
                <a:spcPct val="100000"/>
              </a:lnSpc>
              <a:spcBef>
                <a:spcPts val="600"/>
              </a:spcBef>
              <a:buFont typeface="Courier New" panose="02070309020205020404" pitchFamily="49" charset="0"/>
              <a:buChar char="o"/>
            </a:pPr>
            <a:r>
              <a:rPr lang="en-US" sz="1800" b="1" dirty="0">
                <a:latin typeface="Aptos" panose="020B0004020202020204" pitchFamily="34" charset="0"/>
              </a:rPr>
              <a:t>India’s Smart Traffic Signals</a:t>
            </a:r>
            <a:r>
              <a:rPr lang="en-US" sz="1800" dirty="0">
                <a:latin typeface="Aptos" panose="020B0004020202020204" pitchFamily="34" charset="0"/>
              </a:rPr>
              <a:t> automatically adjust green-light durations based on traffic flow.</a:t>
            </a:r>
          </a:p>
          <a:p>
            <a:pPr marL="742950" lvl="1" indent="-285750">
              <a:lnSpc>
                <a:spcPct val="100000"/>
              </a:lnSpc>
              <a:spcBef>
                <a:spcPts val="600"/>
              </a:spcBef>
              <a:buFont typeface="Courier New" panose="02070309020205020404" pitchFamily="49" charset="0"/>
              <a:buChar char="o"/>
            </a:pPr>
            <a:r>
              <a:rPr lang="en-US" sz="1800" b="1" dirty="0">
                <a:latin typeface="Aptos" panose="020B0004020202020204" pitchFamily="34" charset="0"/>
              </a:rPr>
              <a:t>Autonomous vehicles use LiDAR &amp; IoT sensors</a:t>
            </a:r>
            <a:r>
              <a:rPr lang="en-US" sz="1800" dirty="0">
                <a:latin typeface="Aptos" panose="020B0004020202020204" pitchFamily="34" charset="0"/>
              </a:rPr>
              <a:t> to navigate safely in real-world environments.</a:t>
            </a:r>
          </a:p>
        </p:txBody>
      </p:sp>
      <p:sp>
        <p:nvSpPr>
          <p:cNvPr id="7" name="Slide Number Placeholder 6">
            <a:extLst>
              <a:ext uri="{FF2B5EF4-FFF2-40B4-BE49-F238E27FC236}">
                <a16:creationId xmlns:a16="http://schemas.microsoft.com/office/drawing/2014/main" id="{D10B28B3-AF05-F9C3-9549-D27C1F78953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40</a:t>
            </a:fld>
            <a:endParaRPr lang="en-AT" spc="-64" dirty="0"/>
          </a:p>
        </p:txBody>
      </p:sp>
      <p:sp>
        <p:nvSpPr>
          <p:cNvPr id="10" name="object 3">
            <a:extLst>
              <a:ext uri="{FF2B5EF4-FFF2-40B4-BE49-F238E27FC236}">
                <a16:creationId xmlns:a16="http://schemas.microsoft.com/office/drawing/2014/main" id="{3493C0AE-9986-58C5-729F-F6592E9086E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6.4. Big Data &amp; AI in Transport Research</a:t>
            </a:r>
            <a:endParaRPr lang="en-GB" sz="3200" b="1" dirty="0">
              <a:solidFill>
                <a:schemeClr val="tx1"/>
              </a:solidFill>
              <a:latin typeface="Aptos" panose="020B0004020202020204" pitchFamily="34" charset="0"/>
              <a:cs typeface="Arial"/>
            </a:endParaRPr>
          </a:p>
        </p:txBody>
      </p:sp>
      <p:sp>
        <p:nvSpPr>
          <p:cNvPr id="13" name="object 6">
            <a:extLst>
              <a:ext uri="{FF2B5EF4-FFF2-40B4-BE49-F238E27FC236}">
                <a16:creationId xmlns:a16="http://schemas.microsoft.com/office/drawing/2014/main" id="{FB132F0E-06C4-9341-ECCD-5C4DCD2C368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1EB4DE35-8341-4CE5-B11D-42E826D956B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9418512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DFB20-2218-A818-2C1E-E2786F43970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BE4B846-E2EF-E283-36CE-252ED85FD95A}"/>
              </a:ext>
            </a:extLst>
          </p:cNvPr>
          <p:cNvSpPr txBox="1">
            <a:spLocks noGrp="1"/>
          </p:cNvSpPr>
          <p:nvPr>
            <p:ph type="title"/>
          </p:nvPr>
        </p:nvSpPr>
        <p:spPr>
          <a:xfrm>
            <a:off x="726280" y="422573"/>
            <a:ext cx="525974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Data Collection in Transport Research</a:t>
            </a:r>
          </a:p>
        </p:txBody>
      </p:sp>
      <p:pic>
        <p:nvPicPr>
          <p:cNvPr id="9" name="Picture 8" descr="A diagram of a diagram&#10;&#10;AI-generated content may be incorrect.">
            <a:extLst>
              <a:ext uri="{FF2B5EF4-FFF2-40B4-BE49-F238E27FC236}">
                <a16:creationId xmlns:a16="http://schemas.microsoft.com/office/drawing/2014/main" id="{509D1E57-7508-E244-7E5F-A11ACBE92F22}"/>
              </a:ext>
            </a:extLst>
          </p:cNvPr>
          <p:cNvPicPr>
            <a:picLocks noChangeAspect="1"/>
          </p:cNvPicPr>
          <p:nvPr/>
        </p:nvPicPr>
        <p:blipFill>
          <a:blip r:embed="rId2" cstate="print">
            <a:extLst>
              <a:ext uri="{28A0092B-C50C-407E-A947-70E740481C1C}">
                <a14:useLocalDpi xmlns:a14="http://schemas.microsoft.com/office/drawing/2010/main" val="0"/>
              </a:ext>
            </a:extLst>
          </a:blip>
          <a:srcRect l="4236" t="14184" r="5058" b="7320"/>
          <a:stretch/>
        </p:blipFill>
        <p:spPr>
          <a:xfrm>
            <a:off x="1993988" y="1381467"/>
            <a:ext cx="8197773" cy="4936409"/>
          </a:xfrm>
          <a:prstGeom prst="rect">
            <a:avLst/>
          </a:prstGeom>
        </p:spPr>
      </p:pic>
      <p:sp>
        <p:nvSpPr>
          <p:cNvPr id="3" name="Slide Number Placeholder 2">
            <a:extLst>
              <a:ext uri="{FF2B5EF4-FFF2-40B4-BE49-F238E27FC236}">
                <a16:creationId xmlns:a16="http://schemas.microsoft.com/office/drawing/2014/main" id="{2FD89AAA-B06B-7BDC-415D-3A8F99849F1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41</a:t>
            </a:fld>
            <a:endParaRPr lang="en-AT" spc="-64" dirty="0"/>
          </a:p>
        </p:txBody>
      </p:sp>
      <p:sp>
        <p:nvSpPr>
          <p:cNvPr id="4" name="object 3">
            <a:extLst>
              <a:ext uri="{FF2B5EF4-FFF2-40B4-BE49-F238E27FC236}">
                <a16:creationId xmlns:a16="http://schemas.microsoft.com/office/drawing/2014/main" id="{1ECDB75A-3699-F697-0060-676C9631027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6.5. Challenges in Data Collection</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D2C9DCE9-243F-783F-6E0D-56F7FB6F50B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0" name="object 6">
            <a:extLst>
              <a:ext uri="{FF2B5EF4-FFF2-40B4-BE49-F238E27FC236}">
                <a16:creationId xmlns:a16="http://schemas.microsoft.com/office/drawing/2014/main" id="{62F4EC33-1DE2-D052-F276-197477414D9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26941444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CCA69-1C94-CD04-1D9C-1A870479959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68ABE5C-04F6-8FEE-7759-FB91B62B2C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t>Quiz &amp; Group Discussion</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49C896E5-7A17-9793-57CC-C7A5ACC3897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42</a:t>
            </a:fld>
            <a:endParaRPr lang="en-AT" spc="-64" dirty="0"/>
          </a:p>
        </p:txBody>
      </p:sp>
      <p:sp>
        <p:nvSpPr>
          <p:cNvPr id="5" name="object 6">
            <a:extLst>
              <a:ext uri="{FF2B5EF4-FFF2-40B4-BE49-F238E27FC236}">
                <a16:creationId xmlns:a16="http://schemas.microsoft.com/office/drawing/2014/main" id="{A50B8083-8198-85F2-678A-982BB5F9A7B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268EF894-BD01-0D63-D3C9-F4D02702138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9695161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C9985-D667-1CFA-E06A-9048E79F435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B5D440-A162-6B00-9AFE-70C75CE55C62}"/>
              </a:ext>
            </a:extLst>
          </p:cNvPr>
          <p:cNvSpPr txBox="1">
            <a:spLocks noGrp="1"/>
          </p:cNvSpPr>
          <p:nvPr>
            <p:ph type="title"/>
          </p:nvPr>
        </p:nvSpPr>
        <p:spPr>
          <a:xfrm>
            <a:off x="726281" y="422573"/>
            <a:ext cx="357234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Quiz &amp; Group Discussion</a:t>
            </a:r>
          </a:p>
        </p:txBody>
      </p:sp>
      <p:sp>
        <p:nvSpPr>
          <p:cNvPr id="3" name="TextBox 2">
            <a:extLst>
              <a:ext uri="{FF2B5EF4-FFF2-40B4-BE49-F238E27FC236}">
                <a16:creationId xmlns:a16="http://schemas.microsoft.com/office/drawing/2014/main" id="{DEA196EF-157A-BD6C-159C-6D5E2E701252}"/>
              </a:ext>
            </a:extLst>
          </p:cNvPr>
          <p:cNvSpPr txBox="1"/>
          <p:nvPr/>
        </p:nvSpPr>
        <p:spPr>
          <a:xfrm>
            <a:off x="726280" y="1282643"/>
            <a:ext cx="10585672" cy="429271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What is the difference between quantitative and qualitative research?</a:t>
            </a:r>
            <a:endParaRPr lang="en-US" sz="2000" b="1" dirty="0">
              <a:latin typeface="Aptos" panose="020B0004020202020204" pitchFamily="34" charset="0"/>
            </a:endParaRPr>
          </a:p>
          <a:p>
            <a:pPr marL="342900" indent="-342900">
              <a:lnSpc>
                <a:spcPct val="150000"/>
              </a:lnSpc>
              <a:buFont typeface="Arial" panose="020B0604020202020204" pitchFamily="34" charset="0"/>
              <a:buChar char="•"/>
            </a:pPr>
            <a:r>
              <a:rPr lang="en-US" sz="2000" b="1" dirty="0">
                <a:latin typeface="Aptos" panose="020B0004020202020204" pitchFamily="34" charset="0"/>
              </a:rPr>
              <a:t>Which research method is best for understanding commuter experiences?</a:t>
            </a:r>
          </a:p>
          <a:p>
            <a:pPr marL="342900" indent="-342900">
              <a:lnSpc>
                <a:spcPct val="150000"/>
              </a:lnSpc>
              <a:buFont typeface="Arial" panose="020B0604020202020204" pitchFamily="34" charset="0"/>
              <a:buChar char="•"/>
            </a:pPr>
            <a:r>
              <a:rPr lang="en-US" sz="2000" b="1" dirty="0">
                <a:latin typeface="Aptos" panose="020B0004020202020204" pitchFamily="34" charset="0"/>
              </a:rPr>
              <a:t>Why is it beneficial in transport studies?</a:t>
            </a:r>
          </a:p>
          <a:p>
            <a:pPr marL="342900" indent="-342900">
              <a:lnSpc>
                <a:spcPct val="150000"/>
              </a:lnSpc>
              <a:buFont typeface="Arial" panose="020B0604020202020204" pitchFamily="34" charset="0"/>
              <a:buChar char="•"/>
            </a:pPr>
            <a:r>
              <a:rPr lang="en-US" sz="2000" b="1" dirty="0">
                <a:latin typeface="Aptos" panose="020B0004020202020204" pitchFamily="34" charset="0"/>
              </a:rPr>
              <a:t>What is the main difference between primary and secondary transport data?</a:t>
            </a:r>
          </a:p>
          <a:p>
            <a:pPr marL="342900" indent="-342900">
              <a:lnSpc>
                <a:spcPct val="150000"/>
              </a:lnSpc>
              <a:buFont typeface="Arial" panose="020B0604020202020204" pitchFamily="34" charset="0"/>
              <a:buChar char="•"/>
            </a:pPr>
            <a:r>
              <a:rPr lang="en-US" sz="2000" b="1" dirty="0">
                <a:latin typeface="Aptos" panose="020B0004020202020204" pitchFamily="34" charset="0"/>
              </a:rPr>
              <a:t>What is a major challenge in integrating different transport data sources?</a:t>
            </a:r>
          </a:p>
          <a:p>
            <a:pPr marL="342900" indent="-342900">
              <a:lnSpc>
                <a:spcPct val="150000"/>
              </a:lnSpc>
              <a:buFont typeface="Arial" panose="020B0604020202020204" pitchFamily="34" charset="0"/>
              <a:buChar char="•"/>
            </a:pPr>
            <a:r>
              <a:rPr lang="en-US" sz="2000" b="1" dirty="0">
                <a:latin typeface="Aptos" panose="020B0004020202020204" pitchFamily="34" charset="0"/>
              </a:rPr>
              <a:t>What is a common challenge in qualitative transport research?</a:t>
            </a:r>
          </a:p>
        </p:txBody>
      </p:sp>
      <p:pic>
        <p:nvPicPr>
          <p:cNvPr id="9" name="Picture 8" descr="A red question mark on a white background&#10;&#10;AI-generated content may be incorrect.">
            <a:extLst>
              <a:ext uri="{FF2B5EF4-FFF2-40B4-BE49-F238E27FC236}">
                <a16:creationId xmlns:a16="http://schemas.microsoft.com/office/drawing/2014/main" id="{6D086CE4-DF0F-4077-A7D8-43E8CC7C39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6688" y="2058567"/>
            <a:ext cx="1865376" cy="1865376"/>
          </a:xfrm>
          <a:prstGeom prst="rect">
            <a:avLst/>
          </a:prstGeom>
        </p:spPr>
      </p:pic>
      <p:sp>
        <p:nvSpPr>
          <p:cNvPr id="4" name="Slide Number Placeholder 3">
            <a:extLst>
              <a:ext uri="{FF2B5EF4-FFF2-40B4-BE49-F238E27FC236}">
                <a16:creationId xmlns:a16="http://schemas.microsoft.com/office/drawing/2014/main" id="{DE13ECEC-1CEA-84ED-159E-7FC4D3F703F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43</a:t>
            </a:fld>
            <a:endParaRPr lang="en-AT" spc="-64" dirty="0"/>
          </a:p>
        </p:txBody>
      </p:sp>
      <p:sp>
        <p:nvSpPr>
          <p:cNvPr id="5" name="object 3">
            <a:extLst>
              <a:ext uri="{FF2B5EF4-FFF2-40B4-BE49-F238E27FC236}">
                <a16:creationId xmlns:a16="http://schemas.microsoft.com/office/drawing/2014/main" id="{A66C55D6-4E4F-57AD-1FAC-D6DB0086A1B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Quiz</a:t>
            </a:r>
            <a:endParaRPr lang="en-GB" sz="3200" b="1" dirty="0">
              <a:solidFill>
                <a:schemeClr val="tx1"/>
              </a:solidFill>
              <a:latin typeface="Aptos" panose="020B0004020202020204" pitchFamily="34" charset="0"/>
              <a:cs typeface="Arial"/>
            </a:endParaRPr>
          </a:p>
        </p:txBody>
      </p:sp>
      <p:sp>
        <p:nvSpPr>
          <p:cNvPr id="10" name="object 6">
            <a:extLst>
              <a:ext uri="{FF2B5EF4-FFF2-40B4-BE49-F238E27FC236}">
                <a16:creationId xmlns:a16="http://schemas.microsoft.com/office/drawing/2014/main" id="{733FD854-4AE4-F43A-A771-75C7D992322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50701C22-0CBB-0405-3E9F-EEF65F2683C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4048796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DABC2-2E0D-AC39-F3C2-FF4A81F4479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4C9CF26-2410-49B0-7FFE-2A4A63947F19}"/>
              </a:ext>
            </a:extLst>
          </p:cNvPr>
          <p:cNvSpPr txBox="1">
            <a:spLocks noGrp="1"/>
          </p:cNvSpPr>
          <p:nvPr>
            <p:ph type="title"/>
          </p:nvPr>
        </p:nvSpPr>
        <p:spPr>
          <a:xfrm>
            <a:off x="726281" y="422573"/>
            <a:ext cx="357234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Quiz &amp; Group Discussion</a:t>
            </a:r>
          </a:p>
        </p:txBody>
      </p:sp>
      <p:sp>
        <p:nvSpPr>
          <p:cNvPr id="4" name="Slide Number Placeholder 3">
            <a:extLst>
              <a:ext uri="{FF2B5EF4-FFF2-40B4-BE49-F238E27FC236}">
                <a16:creationId xmlns:a16="http://schemas.microsoft.com/office/drawing/2014/main" id="{0A11EB00-3E4F-7FC6-9DFE-5E0645AF21E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44</a:t>
            </a:fld>
            <a:endParaRPr lang="en-AT" spc="-64" dirty="0"/>
          </a:p>
        </p:txBody>
      </p:sp>
      <p:sp>
        <p:nvSpPr>
          <p:cNvPr id="5" name="object 3">
            <a:extLst>
              <a:ext uri="{FF2B5EF4-FFF2-40B4-BE49-F238E27FC236}">
                <a16:creationId xmlns:a16="http://schemas.microsoft.com/office/drawing/2014/main" id="{DAAF342B-205F-5855-6D2D-735C871DD79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Group Discussions</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B52BBAD5-9387-A0B9-C1AE-04385550B42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2" name="object 6">
            <a:extLst>
              <a:ext uri="{FF2B5EF4-FFF2-40B4-BE49-F238E27FC236}">
                <a16:creationId xmlns:a16="http://schemas.microsoft.com/office/drawing/2014/main" id="{7D39E265-2EC7-4993-871A-19071F8C607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pic>
        <p:nvPicPr>
          <p:cNvPr id="14" name="Picture 13">
            <a:extLst>
              <a:ext uri="{FF2B5EF4-FFF2-40B4-BE49-F238E27FC236}">
                <a16:creationId xmlns:a16="http://schemas.microsoft.com/office/drawing/2014/main" id="{B93317DF-B933-8C5C-21FA-7607A267ACB1}"/>
              </a:ext>
            </a:extLst>
          </p:cNvPr>
          <p:cNvPicPr>
            <a:picLocks noChangeAspect="1"/>
          </p:cNvPicPr>
          <p:nvPr/>
        </p:nvPicPr>
        <p:blipFill>
          <a:blip r:embed="rId2"/>
          <a:stretch>
            <a:fillRect/>
          </a:stretch>
        </p:blipFill>
        <p:spPr>
          <a:xfrm>
            <a:off x="731075" y="1364825"/>
            <a:ext cx="9766169" cy="4578893"/>
          </a:xfrm>
          <a:prstGeom prst="rect">
            <a:avLst/>
          </a:prstGeom>
        </p:spPr>
      </p:pic>
    </p:spTree>
    <p:extLst>
      <p:ext uri="{BB962C8B-B14F-4D97-AF65-F5344CB8AC3E}">
        <p14:creationId xmlns:p14="http://schemas.microsoft.com/office/powerpoint/2010/main" val="10411590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1092200" y="3429000"/>
            <a:ext cx="6516104" cy="9497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1879298" y="2529867"/>
            <a:ext cx="8046126" cy="179826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Introduction to Transport Research Methods</a:t>
            </a:r>
          </a:p>
        </p:txBody>
      </p:sp>
      <p:sp>
        <p:nvSpPr>
          <p:cNvPr id="2" name="Slide Number Placeholder 1">
            <a:extLst>
              <a:ext uri="{FF2B5EF4-FFF2-40B4-BE49-F238E27FC236}">
                <a16:creationId xmlns:a16="http://schemas.microsoft.com/office/drawing/2014/main" id="{98E725D0-81B2-E42C-C458-72E8F5B00363}"/>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a:t>
            </a:fld>
            <a:endParaRPr lang="en-AT" spc="-64" dirty="0"/>
          </a:p>
        </p:txBody>
      </p:sp>
      <p:sp>
        <p:nvSpPr>
          <p:cNvPr id="5" name="object 6">
            <a:extLst>
              <a:ext uri="{FF2B5EF4-FFF2-40B4-BE49-F238E27FC236}">
                <a16:creationId xmlns:a16="http://schemas.microsoft.com/office/drawing/2014/main" id="{451F705F-65A1-DC95-B431-96A1B535261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AAB1B280-75DF-15F0-38E9-5B29CD80F82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D163C-DEEF-F327-4FB9-312E7FD62BA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9BDFE71-6CCB-B243-6F0C-7FBDEFE29E6D}"/>
              </a:ext>
            </a:extLst>
          </p:cNvPr>
          <p:cNvSpPr txBox="1">
            <a:spLocks noGrp="1"/>
          </p:cNvSpPr>
          <p:nvPr>
            <p:ph type="title"/>
          </p:nvPr>
        </p:nvSpPr>
        <p:spPr>
          <a:xfrm>
            <a:off x="726281" y="422573"/>
            <a:ext cx="5976177" cy="385820"/>
          </a:xfrm>
          <a:prstGeom prst="rect">
            <a:avLst/>
          </a:prstGeom>
          <a:solidFill>
            <a:srgbClr val="FD001F"/>
          </a:solidFill>
        </p:spPr>
        <p:txBody>
          <a:bodyPr vert="horz" wrap="square" lIns="0" tIns="16329" rIns="0" bIns="0" rtlCol="0">
            <a:spAutoFit/>
          </a:bodyPr>
          <a:lstStyle/>
          <a:p>
            <a:r>
              <a:rPr lang="en-US" sz="2400" b="1" dirty="0">
                <a:solidFill>
                  <a:schemeClr val="bg1"/>
                </a:solidFill>
              </a:rPr>
              <a:t>1. Introduction to Transport Research Methods</a:t>
            </a:r>
          </a:p>
        </p:txBody>
      </p:sp>
      <p:sp>
        <p:nvSpPr>
          <p:cNvPr id="5" name="object 3">
            <a:extLst>
              <a:ext uri="{FF2B5EF4-FFF2-40B4-BE49-F238E27FC236}">
                <a16:creationId xmlns:a16="http://schemas.microsoft.com/office/drawing/2014/main" id="{8A6AAF1A-9258-7A2B-9175-F4D0ACFB320A}"/>
              </a:ext>
            </a:extLst>
          </p:cNvPr>
          <p:cNvSpPr txBox="1"/>
          <p:nvPr/>
        </p:nvSpPr>
        <p:spPr>
          <a:xfrm>
            <a:off x="726280" y="1279519"/>
            <a:ext cx="10725152" cy="4799080"/>
          </a:xfrm>
          <a:prstGeom prst="rect">
            <a:avLst/>
          </a:prstGeom>
        </p:spPr>
        <p:txBody>
          <a:bodyPr vert="horz" wrap="square" lIns="0" tIns="16329" rIns="0" bIns="0" rtlCol="0">
            <a:spAutoFit/>
          </a:bodyPr>
          <a:lstStyle/>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r>
              <a:rPr lang="en-US" sz="1800" dirty="0"/>
              <a:t>Transport plays a critical role in the economy</a:t>
            </a:r>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r>
              <a:rPr lang="en-US" sz="1800" dirty="0"/>
              <a:t>Research helps in policy-making, infrastructure planning, and efficiency improvements</a:t>
            </a:r>
          </a:p>
          <a:p>
            <a:pPr marL="342900" marR="0" lvl="0" indent="-342900">
              <a:lnSpc>
                <a:spcPct val="115000"/>
              </a:lnSpc>
              <a:spcBef>
                <a:spcPts val="600"/>
              </a:spcBef>
              <a:spcAft>
                <a:spcPts val="800"/>
              </a:spcAft>
              <a:buSzPct val="100000"/>
              <a:buFont typeface="Wingdings" panose="05000000000000000000" pitchFamily="2" charset="2"/>
              <a:buChar char="q"/>
              <a:tabLst>
                <a:tab pos="457200" algn="l"/>
              </a:tabLst>
            </a:pPr>
            <a:r>
              <a:rPr lang="en-US" sz="1800" b="1" dirty="0"/>
              <a:t>Addresses</a:t>
            </a:r>
            <a:r>
              <a:rPr lang="en-US" sz="1800" dirty="0"/>
              <a:t> -</a:t>
            </a:r>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endParaRPr lang="en-US" sz="1800" dirty="0"/>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endParaRPr lang="en-US" sz="1800" dirty="0"/>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endParaRPr lang="en-US" sz="1800" dirty="0"/>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endParaRPr lang="en-US" sz="1800" dirty="0"/>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endParaRPr lang="en-US" sz="1800" dirty="0"/>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endParaRPr lang="en-US" sz="1800" dirty="0"/>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r>
              <a:rPr lang="en-US" sz="1800" b="1" dirty="0"/>
              <a:t>Example: </a:t>
            </a:r>
            <a:r>
              <a:rPr lang="en-US" sz="1800" dirty="0"/>
              <a:t>Research on public transport subsidies influences government policies</a:t>
            </a:r>
          </a:p>
        </p:txBody>
      </p:sp>
      <p:pic>
        <p:nvPicPr>
          <p:cNvPr id="4" name="Picture 3" descr="A screenshot of a phone&#10;&#10;AI-generated content may be incorrect.">
            <a:extLst>
              <a:ext uri="{FF2B5EF4-FFF2-40B4-BE49-F238E27FC236}">
                <a16:creationId xmlns:a16="http://schemas.microsoft.com/office/drawing/2014/main" id="{22327BB6-2C57-9392-5F3E-DDC29F802F0C}"/>
              </a:ext>
            </a:extLst>
          </p:cNvPr>
          <p:cNvPicPr>
            <a:picLocks noChangeAspect="1"/>
          </p:cNvPicPr>
          <p:nvPr/>
        </p:nvPicPr>
        <p:blipFill>
          <a:blip r:embed="rId2" cstate="print">
            <a:extLst>
              <a:ext uri="{28A0092B-C50C-407E-A947-70E740481C1C}">
                <a14:useLocalDpi xmlns:a14="http://schemas.microsoft.com/office/drawing/2010/main" val="0"/>
              </a:ext>
            </a:extLst>
          </a:blip>
          <a:srcRect t="9469" b="9469"/>
          <a:stretch/>
        </p:blipFill>
        <p:spPr>
          <a:xfrm>
            <a:off x="2799918" y="2089115"/>
            <a:ext cx="2973506" cy="3616476"/>
          </a:xfrm>
          <a:prstGeom prst="rect">
            <a:avLst/>
          </a:prstGeom>
        </p:spPr>
      </p:pic>
      <p:sp>
        <p:nvSpPr>
          <p:cNvPr id="3" name="object 3">
            <a:extLst>
              <a:ext uri="{FF2B5EF4-FFF2-40B4-BE49-F238E27FC236}">
                <a16:creationId xmlns:a16="http://schemas.microsoft.com/office/drawing/2014/main" id="{ED43D10D-3EDC-45BC-C4E3-EE158408A85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Why Transport Research?</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7E0C80DF-7F42-CF63-C3BD-5FBDA4CADFB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6</a:t>
            </a:fld>
            <a:endParaRPr lang="en-AT" spc="-64" dirty="0"/>
          </a:p>
        </p:txBody>
      </p:sp>
      <p:sp>
        <p:nvSpPr>
          <p:cNvPr id="10" name="object 6">
            <a:extLst>
              <a:ext uri="{FF2B5EF4-FFF2-40B4-BE49-F238E27FC236}">
                <a16:creationId xmlns:a16="http://schemas.microsoft.com/office/drawing/2014/main" id="{DF6E720F-74DF-B85E-B563-DE6947F0A88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E2DE56ED-E8BA-B8B9-A278-D40ABF26896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4280608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038A6-6AC3-F5FD-180C-04D0A39BEC8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30147DB-E80C-50AA-7525-A053A184EEB9}"/>
              </a:ext>
            </a:extLst>
          </p:cNvPr>
          <p:cNvSpPr txBox="1">
            <a:spLocks noGrp="1"/>
          </p:cNvSpPr>
          <p:nvPr>
            <p:ph type="title"/>
          </p:nvPr>
        </p:nvSpPr>
        <p:spPr>
          <a:xfrm>
            <a:off x="726281" y="422573"/>
            <a:ext cx="5976176" cy="385820"/>
          </a:xfrm>
          <a:prstGeom prst="rect">
            <a:avLst/>
          </a:prstGeom>
          <a:solidFill>
            <a:srgbClr val="FD001F"/>
          </a:solidFill>
        </p:spPr>
        <p:txBody>
          <a:bodyPr vert="horz" wrap="square" lIns="0" tIns="16329" rIns="0" bIns="0" rtlCol="0">
            <a:spAutoFit/>
          </a:bodyPr>
          <a:lstStyle/>
          <a:p>
            <a:r>
              <a:rPr lang="en-US" sz="2400" b="1" dirty="0">
                <a:solidFill>
                  <a:schemeClr val="bg1"/>
                </a:solidFill>
              </a:rPr>
              <a:t>1. Introduction to Transport Research Methods</a:t>
            </a:r>
          </a:p>
        </p:txBody>
      </p:sp>
      <p:pic>
        <p:nvPicPr>
          <p:cNvPr id="9" name="Picture 8" descr="A diagram of a method&#10;&#10;AI-generated content may be incorrect.">
            <a:extLst>
              <a:ext uri="{FF2B5EF4-FFF2-40B4-BE49-F238E27FC236}">
                <a16:creationId xmlns:a16="http://schemas.microsoft.com/office/drawing/2014/main" id="{2D3FB2C1-F132-D8FF-3385-29B896C6E819}"/>
              </a:ext>
            </a:extLst>
          </p:cNvPr>
          <p:cNvPicPr>
            <a:picLocks noChangeAspect="1"/>
          </p:cNvPicPr>
          <p:nvPr/>
        </p:nvPicPr>
        <p:blipFill>
          <a:blip r:embed="rId2" cstate="print">
            <a:extLst>
              <a:ext uri="{28A0092B-C50C-407E-A947-70E740481C1C}">
                <a14:useLocalDpi xmlns:a14="http://schemas.microsoft.com/office/drawing/2010/main" val="0"/>
              </a:ext>
            </a:extLst>
          </a:blip>
          <a:srcRect t="17305"/>
          <a:stretch/>
        </p:blipFill>
        <p:spPr>
          <a:xfrm>
            <a:off x="2065821" y="1316452"/>
            <a:ext cx="7673079" cy="4867979"/>
          </a:xfrm>
          <a:prstGeom prst="rect">
            <a:avLst/>
          </a:prstGeom>
        </p:spPr>
      </p:pic>
      <p:sp>
        <p:nvSpPr>
          <p:cNvPr id="3" name="Slide Number Placeholder 2">
            <a:extLst>
              <a:ext uri="{FF2B5EF4-FFF2-40B4-BE49-F238E27FC236}">
                <a16:creationId xmlns:a16="http://schemas.microsoft.com/office/drawing/2014/main" id="{93DB2050-3E70-B7C2-5D30-648C327E51B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7</a:t>
            </a:fld>
            <a:endParaRPr lang="en-AT" spc="-64" dirty="0"/>
          </a:p>
        </p:txBody>
      </p:sp>
      <p:sp>
        <p:nvSpPr>
          <p:cNvPr id="5" name="object 3">
            <a:extLst>
              <a:ext uri="{FF2B5EF4-FFF2-40B4-BE49-F238E27FC236}">
                <a16:creationId xmlns:a16="http://schemas.microsoft.com/office/drawing/2014/main" id="{925B6E4A-BBF3-5B15-6B91-CBAF110E985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1.2. Characteristics of Transport Research</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12D9792E-8270-2229-8565-1661178BFDA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0" name="object 6">
            <a:extLst>
              <a:ext uri="{FF2B5EF4-FFF2-40B4-BE49-F238E27FC236}">
                <a16:creationId xmlns:a16="http://schemas.microsoft.com/office/drawing/2014/main" id="{D0660C29-5FD7-B8BF-CE29-F567E357B8D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566836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5C0AC-2464-1705-3CE5-03E2945FC59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2E95663-3A55-3003-86AC-22B8B4FB2180}"/>
              </a:ext>
            </a:extLst>
          </p:cNvPr>
          <p:cNvSpPr txBox="1">
            <a:spLocks noGrp="1"/>
          </p:cNvSpPr>
          <p:nvPr>
            <p:ph type="title"/>
          </p:nvPr>
        </p:nvSpPr>
        <p:spPr>
          <a:xfrm>
            <a:off x="726281" y="422573"/>
            <a:ext cx="5976177" cy="385820"/>
          </a:xfrm>
          <a:prstGeom prst="rect">
            <a:avLst/>
          </a:prstGeom>
          <a:solidFill>
            <a:srgbClr val="FD001F"/>
          </a:solidFill>
        </p:spPr>
        <p:txBody>
          <a:bodyPr vert="horz" wrap="square" lIns="0" tIns="16329" rIns="0" bIns="0" rtlCol="0">
            <a:spAutoFit/>
          </a:bodyPr>
          <a:lstStyle/>
          <a:p>
            <a:r>
              <a:rPr lang="en-US" sz="2400" b="1" dirty="0">
                <a:solidFill>
                  <a:schemeClr val="bg1"/>
                </a:solidFill>
              </a:rPr>
              <a:t>1. Introduction to Transport Research Methods</a:t>
            </a:r>
          </a:p>
        </p:txBody>
      </p:sp>
      <p:sp>
        <p:nvSpPr>
          <p:cNvPr id="3" name="object 3">
            <a:extLst>
              <a:ext uri="{FF2B5EF4-FFF2-40B4-BE49-F238E27FC236}">
                <a16:creationId xmlns:a16="http://schemas.microsoft.com/office/drawing/2014/main" id="{107700E7-A398-A764-87AD-A487549422D6}"/>
              </a:ext>
            </a:extLst>
          </p:cNvPr>
          <p:cNvSpPr txBox="1"/>
          <p:nvPr/>
        </p:nvSpPr>
        <p:spPr>
          <a:xfrm>
            <a:off x="733424" y="1298459"/>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Basic vs. Applied Research</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1BD64257-A174-0E49-981B-2A505ACA60BE}"/>
              </a:ext>
            </a:extLst>
          </p:cNvPr>
          <p:cNvSpPr txBox="1"/>
          <p:nvPr/>
        </p:nvSpPr>
        <p:spPr>
          <a:xfrm>
            <a:off x="733424" y="1788186"/>
            <a:ext cx="10725152" cy="750023"/>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Basic: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Theoretical studies (e.g., transport demand elasticity)</a:t>
            </a:r>
          </a:p>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Applied: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Practical applications (e.g., optimizing public transport routes</a:t>
            </a:r>
            <a:endParaRPr lang="en-US" sz="1800" dirty="0">
              <a:latin typeface="Aptos" panose="020B0004020202020204" pitchFamily="34" charset="0"/>
            </a:endParaRPr>
          </a:p>
        </p:txBody>
      </p:sp>
      <p:sp>
        <p:nvSpPr>
          <p:cNvPr id="11" name="object 3">
            <a:extLst>
              <a:ext uri="{FF2B5EF4-FFF2-40B4-BE49-F238E27FC236}">
                <a16:creationId xmlns:a16="http://schemas.microsoft.com/office/drawing/2014/main" id="{27DBFA18-B926-7A23-4A89-FAB97C758B21}"/>
              </a:ext>
            </a:extLst>
          </p:cNvPr>
          <p:cNvSpPr txBox="1"/>
          <p:nvPr/>
        </p:nvSpPr>
        <p:spPr>
          <a:xfrm>
            <a:off x="726282" y="2865133"/>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Policy-Oriented vs. Operational Research</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B7DB0F80-4052-9728-8628-097B1AB69A90}"/>
              </a:ext>
            </a:extLst>
          </p:cNvPr>
          <p:cNvSpPr txBox="1"/>
          <p:nvPr/>
        </p:nvSpPr>
        <p:spPr>
          <a:xfrm>
            <a:off x="726282" y="3354860"/>
            <a:ext cx="10725152" cy="750023"/>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Policy: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Studying transport regulations and their impact</a:t>
            </a:r>
          </a:p>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Operational: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Improving logistics, scheduling, and service efficiency</a:t>
            </a:r>
          </a:p>
        </p:txBody>
      </p:sp>
      <p:sp>
        <p:nvSpPr>
          <p:cNvPr id="13" name="object 3">
            <a:extLst>
              <a:ext uri="{FF2B5EF4-FFF2-40B4-BE49-F238E27FC236}">
                <a16:creationId xmlns:a16="http://schemas.microsoft.com/office/drawing/2014/main" id="{A0599606-E1F6-66B8-EC61-BB79ED6FBECF}"/>
              </a:ext>
            </a:extLst>
          </p:cNvPr>
          <p:cNvSpPr txBox="1"/>
          <p:nvPr/>
        </p:nvSpPr>
        <p:spPr>
          <a:xfrm>
            <a:off x="733424" y="4380681"/>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Theoretical vs. Empirical Research</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41615FBB-9342-0C47-C0F0-65A33AE2D584}"/>
              </a:ext>
            </a:extLst>
          </p:cNvPr>
          <p:cNvSpPr txBox="1"/>
          <p:nvPr/>
        </p:nvSpPr>
        <p:spPr>
          <a:xfrm>
            <a:off x="733424" y="4870408"/>
            <a:ext cx="10725152" cy="750023"/>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Theoretical: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Developing models (e.g., congestion pricing models)</a:t>
            </a:r>
          </a:p>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Empirical: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Using real-world data to validate theories</a:t>
            </a:r>
          </a:p>
        </p:txBody>
      </p:sp>
      <p:sp>
        <p:nvSpPr>
          <p:cNvPr id="4" name="Slide Number Placeholder 3">
            <a:extLst>
              <a:ext uri="{FF2B5EF4-FFF2-40B4-BE49-F238E27FC236}">
                <a16:creationId xmlns:a16="http://schemas.microsoft.com/office/drawing/2014/main" id="{7DD1FEBB-3D9B-5F99-6527-25D2C8BB087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8</a:t>
            </a:fld>
            <a:endParaRPr lang="en-AT" spc="-64" dirty="0"/>
          </a:p>
        </p:txBody>
      </p:sp>
      <p:sp>
        <p:nvSpPr>
          <p:cNvPr id="9" name="object 3">
            <a:extLst>
              <a:ext uri="{FF2B5EF4-FFF2-40B4-BE49-F238E27FC236}">
                <a16:creationId xmlns:a16="http://schemas.microsoft.com/office/drawing/2014/main" id="{175638EF-C622-2FA6-532E-98E17D430CE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1.3.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Classification of Transport Research</a:t>
            </a:r>
            <a:endParaRPr lang="en-GB" sz="3200" b="1" dirty="0">
              <a:solidFill>
                <a:schemeClr val="tx1"/>
              </a:solidFill>
              <a:latin typeface="Aptos" panose="020B0004020202020204" pitchFamily="34" charset="0"/>
              <a:cs typeface="Arial"/>
            </a:endParaRPr>
          </a:p>
        </p:txBody>
      </p:sp>
      <p:sp>
        <p:nvSpPr>
          <p:cNvPr id="10" name="object 6">
            <a:extLst>
              <a:ext uri="{FF2B5EF4-FFF2-40B4-BE49-F238E27FC236}">
                <a16:creationId xmlns:a16="http://schemas.microsoft.com/office/drawing/2014/main" id="{5FB49729-6E74-0911-89F1-19FA5CB41CB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C0E93A77-E830-E1D4-2C29-005F3D090E5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348149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63A16-9C75-0335-0B54-7874A4A8579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4DF2776-FE32-5336-60D0-F8CFAD078C6D}"/>
              </a:ext>
            </a:extLst>
          </p:cNvPr>
          <p:cNvSpPr/>
          <p:nvPr/>
        </p:nvSpPr>
        <p:spPr>
          <a:xfrm>
            <a:off x="2187273" y="2398564"/>
            <a:ext cx="7430176" cy="182366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Overview of Transport Research Methods</a:t>
            </a:r>
          </a:p>
        </p:txBody>
      </p:sp>
      <p:sp>
        <p:nvSpPr>
          <p:cNvPr id="2" name="Slide Number Placeholder 1">
            <a:extLst>
              <a:ext uri="{FF2B5EF4-FFF2-40B4-BE49-F238E27FC236}">
                <a16:creationId xmlns:a16="http://schemas.microsoft.com/office/drawing/2014/main" id="{F37444FB-B59F-8D22-A2B4-AED81359830A}"/>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9</a:t>
            </a:fld>
            <a:endParaRPr lang="en-AT" spc="-64" dirty="0"/>
          </a:p>
        </p:txBody>
      </p:sp>
      <p:sp>
        <p:nvSpPr>
          <p:cNvPr id="5" name="object 6">
            <a:extLst>
              <a:ext uri="{FF2B5EF4-FFF2-40B4-BE49-F238E27FC236}">
                <a16:creationId xmlns:a16="http://schemas.microsoft.com/office/drawing/2014/main" id="{D37B689A-6A4C-E7B3-BA3F-D65B3398E98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763B2724-8448-B89A-630B-E08379AD447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Research Methods</a:t>
            </a:r>
            <a:endParaRPr lang="en-GB" b="1" dirty="0">
              <a:latin typeface="Aptos" panose="020B0004020202020204" pitchFamily="34" charset="0"/>
            </a:endParaRPr>
          </a:p>
        </p:txBody>
      </p:sp>
    </p:spTree>
    <p:extLst>
      <p:ext uri="{BB962C8B-B14F-4D97-AF65-F5344CB8AC3E}">
        <p14:creationId xmlns:p14="http://schemas.microsoft.com/office/powerpoint/2010/main" val="84299694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infopath/2007/PartnerControls"/>
    <ds:schemaRef ds:uri="597320a7-26c9-4ada-a5d3-9ce4cfbbe2be"/>
    <ds:schemaRef ds:uri="http://purl.org/dc/terms/"/>
    <ds:schemaRef ds:uri="http://purl.org/dc/elements/1.1/"/>
    <ds:schemaRef ds:uri="http://www.w3.org/XML/1998/namespace"/>
    <ds:schemaRef ds:uri="d7c2d7e5-d637-40e7-a03d-32f79b35a394"/>
    <ds:schemaRef ds:uri="http://schemas.microsoft.com/office/2006/metadata/properties"/>
    <ds:schemaRef ds:uri="http://schemas.microsoft.com/office/2006/documentManagement/type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8B324D5C-A87E-480D-8BEB-38A7EA791ED4}"/>
</file>

<file path=docProps/app.xml><?xml version="1.0" encoding="utf-8"?>
<Properties xmlns="http://schemas.openxmlformats.org/officeDocument/2006/extended-properties" xmlns:vt="http://schemas.openxmlformats.org/officeDocument/2006/docPropsVTypes">
  <TotalTime>8708</TotalTime>
  <Words>3415</Words>
  <Application>Microsoft Office PowerPoint</Application>
  <PresentationFormat>Widescreen</PresentationFormat>
  <Paragraphs>492</Paragraphs>
  <Slides>45</Slides>
  <Notes>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45</vt:i4>
      </vt:variant>
    </vt:vector>
  </HeadingPairs>
  <TitlesOfParts>
    <vt:vector size="57" baseType="lpstr">
      <vt:lpstr>Aptos</vt:lpstr>
      <vt:lpstr>Arial</vt:lpstr>
      <vt:lpstr>Arial Rounded MT Bold</vt:lpstr>
      <vt:lpstr>Calibri</vt:lpstr>
      <vt:lpstr>Courier New</vt:lpstr>
      <vt:lpstr>Helvetica Neue</vt:lpstr>
      <vt:lpstr>Helvetica Neue Medium</vt:lpstr>
      <vt:lpstr>Montserrat Regular</vt:lpstr>
      <vt:lpstr>Symbol</vt:lpstr>
      <vt:lpstr>Wingdings</vt:lpstr>
      <vt:lpstr>21_BasicWhite</vt:lpstr>
      <vt:lpstr>Office Theme</vt:lpstr>
      <vt:lpstr>Transport Research and Analysis</vt:lpstr>
      <vt:lpstr>PowerPoint Presentation</vt:lpstr>
      <vt:lpstr>Table of contents</vt:lpstr>
      <vt:lpstr>Objectives</vt:lpstr>
      <vt:lpstr>PowerPoint Presentation</vt:lpstr>
      <vt:lpstr>1. Introduction to Transport Research Methods</vt:lpstr>
      <vt:lpstr>1. Introduction to Transport Research Methods</vt:lpstr>
      <vt:lpstr>1. Introduction to Transport Research Methods</vt:lpstr>
      <vt:lpstr>PowerPoint Presentation</vt:lpstr>
      <vt:lpstr>2. Overview of Transport Research Methods</vt:lpstr>
      <vt:lpstr>PowerPoint Presentation</vt:lpstr>
      <vt:lpstr>3. Quantitative Research Methods</vt:lpstr>
      <vt:lpstr>3. Quantitative Research Methods</vt:lpstr>
      <vt:lpstr>3. Quantitative Research Methods</vt:lpstr>
      <vt:lpstr>3. Quantitative Research Methods</vt:lpstr>
      <vt:lpstr>3. Quantitative Research Methods</vt:lpstr>
      <vt:lpstr>3. Quantitative Research Methods</vt:lpstr>
      <vt:lpstr>3. Quantitative Research Methods</vt:lpstr>
      <vt:lpstr>3. Quantitative Research Methods</vt:lpstr>
      <vt:lpstr>PowerPoint Presentation</vt:lpstr>
      <vt:lpstr>4. Qualitative Research Methods</vt:lpstr>
      <vt:lpstr>4. Qualitative Research Methods</vt:lpstr>
      <vt:lpstr>4. Qualitative Research Methods</vt:lpstr>
      <vt:lpstr>4. Qualitative Research Methods</vt:lpstr>
      <vt:lpstr>4. Qualitative Research Methods</vt:lpstr>
      <vt:lpstr>4. Qualitative Research Methods</vt:lpstr>
      <vt:lpstr>4. Qualitative Research Methods</vt:lpstr>
      <vt:lpstr>4. Qualitative Research Methods</vt:lpstr>
      <vt:lpstr>PowerPoint Presentation</vt:lpstr>
      <vt:lpstr>5. Mixed Methods Research</vt:lpstr>
      <vt:lpstr>5. Mixed Methods Research</vt:lpstr>
      <vt:lpstr>5. Mixed Methods Research</vt:lpstr>
      <vt:lpstr>5. Mixed Methods Research</vt:lpstr>
      <vt:lpstr>5. Mixed Methods Research</vt:lpstr>
      <vt:lpstr>5. Mixed Methods Research</vt:lpstr>
      <vt:lpstr>PowerPoint Presentation</vt:lpstr>
      <vt:lpstr>6. Data Collection in Transport Research</vt:lpstr>
      <vt:lpstr>6. Data Collection in Transport Research</vt:lpstr>
      <vt:lpstr>6. Data Collection in Transport Research</vt:lpstr>
      <vt:lpstr>6. Data Collection in Transport Research</vt:lpstr>
      <vt:lpstr>6. Data Collection in Transport Research</vt:lpstr>
      <vt:lpstr>PowerPoint Presentation</vt:lpstr>
      <vt:lpstr>6. Quiz &amp; Group Discussion</vt:lpstr>
      <vt:lpstr>6. Quiz &amp; Group Discussion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69</cp:revision>
  <dcterms:modified xsi:type="dcterms:W3CDTF">2026-05-04T16:14:01Z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