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7"/>
  </p:notesMasterIdLst>
  <p:handoutMasterIdLst>
    <p:handoutMasterId r:id="rId48"/>
  </p:handoutMasterIdLst>
  <p:sldIdLst>
    <p:sldId id="306" r:id="rId5"/>
    <p:sldId id="307" r:id="rId6"/>
    <p:sldId id="1883" r:id="rId7"/>
    <p:sldId id="1884" r:id="rId8"/>
    <p:sldId id="1831" r:id="rId9"/>
    <p:sldId id="1620" r:id="rId10"/>
    <p:sldId id="1785" r:id="rId11"/>
    <p:sldId id="1834" r:id="rId12"/>
    <p:sldId id="1874" r:id="rId13"/>
    <p:sldId id="1836" r:id="rId14"/>
    <p:sldId id="1786" r:id="rId15"/>
    <p:sldId id="1787" r:id="rId16"/>
    <p:sldId id="1835" r:id="rId17"/>
    <p:sldId id="1839" r:id="rId18"/>
    <p:sldId id="1792" r:id="rId19"/>
    <p:sldId id="1793" r:id="rId20"/>
    <p:sldId id="1794" r:id="rId21"/>
    <p:sldId id="1838" r:id="rId22"/>
    <p:sldId id="1797" r:id="rId23"/>
    <p:sldId id="1840" r:id="rId24"/>
    <p:sldId id="1880" r:id="rId25"/>
    <p:sldId id="1844" r:id="rId26"/>
    <p:sldId id="1845" r:id="rId27"/>
    <p:sldId id="1881" r:id="rId28"/>
    <p:sldId id="1846" r:id="rId29"/>
    <p:sldId id="1848" r:id="rId30"/>
    <p:sldId id="1841" r:id="rId31"/>
    <p:sldId id="1856" r:id="rId32"/>
    <p:sldId id="1857" r:id="rId33"/>
    <p:sldId id="1859" r:id="rId34"/>
    <p:sldId id="1860" r:id="rId35"/>
    <p:sldId id="1861" r:id="rId36"/>
    <p:sldId id="1862" r:id="rId37"/>
    <p:sldId id="1882" r:id="rId38"/>
    <p:sldId id="1853" r:id="rId39"/>
    <p:sldId id="1842" r:id="rId40"/>
    <p:sldId id="1869" r:id="rId41"/>
    <p:sldId id="1871" r:id="rId42"/>
    <p:sldId id="1872" r:id="rId43"/>
    <p:sldId id="1873" r:id="rId44"/>
    <p:sldId id="1829"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E952"/>
    <a:srgbClr val="FFFFFF"/>
    <a:srgbClr val="54E6A0"/>
    <a:srgbClr val="38CDFF"/>
    <a:srgbClr val="FFEE5E"/>
    <a:srgbClr val="C3F164"/>
    <a:srgbClr val="5BEAA5"/>
    <a:srgbClr val="45D1FF"/>
    <a:srgbClr val="2167BA"/>
    <a:srgbClr val="7248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8891C4-BCF8-47B9-B7C2-BCB919D4A048}" v="2" dt="2026-05-10T11:53:50.95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2" autoAdjust="0"/>
    <p:restoredTop sz="91908" autoAdjust="0"/>
  </p:normalViewPr>
  <p:slideViewPr>
    <p:cSldViewPr snapToGrid="0">
      <p:cViewPr varScale="1">
        <p:scale>
          <a:sx n="138" d="100"/>
          <a:sy n="138" d="100"/>
        </p:scale>
        <p:origin x="336" y="1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53:50.957" v="1"/>
      <pc:docMkLst>
        <pc:docMk/>
      </pc:docMkLst>
      <pc:sldMasterChg chg="modSldLayout">
        <pc:chgData name="Wojciech Kustra" userId="afebd3d0-216b-4c4f-8992-1bf1fda6d5e8" providerId="ADAL" clId="{1D307E72-7901-4E61-A01B-3C4232ABCF63}" dt="2026-05-10T11:53:50.957" v="1"/>
        <pc:sldMasterMkLst>
          <pc:docMk/>
          <pc:sldMasterMk cId="0" sldId="2147483648"/>
        </pc:sldMasterMkLst>
        <pc:sldLayoutChg chg="addSp delSp modSp">
          <pc:chgData name="Wojciech Kustra" userId="afebd3d0-216b-4c4f-8992-1bf1fda6d5e8" providerId="ADAL" clId="{1D307E72-7901-4E61-A01B-3C4232ABCF63}" dt="2026-05-10T11:53:50.957" v="1"/>
          <pc:sldLayoutMkLst>
            <pc:docMk/>
            <pc:sldMasterMk cId="0" sldId="2147483648"/>
            <pc:sldLayoutMk cId="3083413228" sldId="2147483697"/>
          </pc:sldLayoutMkLst>
          <pc:spChg chg="mod">
            <ac:chgData name="Wojciech Kustra" userId="afebd3d0-216b-4c4f-8992-1bf1fda6d5e8" providerId="ADAL" clId="{1D307E72-7901-4E61-A01B-3C4232ABCF63}" dt="2026-05-10T11:53:50.957" v="1"/>
            <ac:spMkLst>
              <pc:docMk/>
              <pc:sldMasterMk cId="0" sldId="2147483648"/>
              <pc:sldLayoutMk cId="3083413228" sldId="2147483697"/>
              <ac:spMk id="5" creationId="{16C51511-FD5B-AF70-ACF6-7FA207A8C889}"/>
            </ac:spMkLst>
          </pc:spChg>
          <pc:grpChg chg="add mod">
            <ac:chgData name="Wojciech Kustra" userId="afebd3d0-216b-4c4f-8992-1bf1fda6d5e8" providerId="ADAL" clId="{1D307E72-7901-4E61-A01B-3C4232ABCF63}" dt="2026-05-10T11:53:50.957" v="1"/>
            <ac:grpSpMkLst>
              <pc:docMk/>
              <pc:sldMasterMk cId="0" sldId="2147483648"/>
              <pc:sldLayoutMk cId="3083413228" sldId="2147483697"/>
              <ac:grpSpMk id="3" creationId="{F02291A1-E6D3-79F5-623F-A1C183EF72E4}"/>
            </ac:grpSpMkLst>
          </pc:grpChg>
          <pc:picChg chg="mod">
            <ac:chgData name="Wojciech Kustra" userId="afebd3d0-216b-4c4f-8992-1bf1fda6d5e8" providerId="ADAL" clId="{1D307E72-7901-4E61-A01B-3C4232ABCF63}" dt="2026-05-10T11:53:50.957" v="1"/>
            <ac:picMkLst>
              <pc:docMk/>
              <pc:sldMasterMk cId="0" sldId="2147483648"/>
              <pc:sldLayoutMk cId="3083413228" sldId="2147483697"/>
              <ac:picMk id="4" creationId="{279EE94F-F411-E626-60F3-88F03C2C375C}"/>
            </ac:picMkLst>
          </pc:picChg>
          <pc:picChg chg="del">
            <ac:chgData name="Wojciech Kustra" userId="afebd3d0-216b-4c4f-8992-1bf1fda6d5e8" providerId="ADAL" clId="{1D307E72-7901-4E61-A01B-3C4232ABCF63}" dt="2026-05-10T11:53:47.711" v="0" actId="478"/>
            <ac:picMkLst>
              <pc:docMk/>
              <pc:sldMasterMk cId="0" sldId="2147483648"/>
              <pc:sldLayoutMk cId="3083413228" sldId="2147483697"/>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 Bonjour. Bienvenue à la treizième leçon de notre module. Aujourd'hui, nous allons nous plonger dans le monde fascinant et complexe de </a:t>
            </a:r>
            <a:r>
              <a:rPr lang="en-US" sz="1100" b="1" i="0" dirty="0">
                <a:effectLst/>
                <a:latin typeface="+mn-lt"/>
                <a:ea typeface="+mn-ea"/>
                <a:cs typeface="+mn-cs"/>
                <a:sym typeface="Helvetica Neue"/>
              </a:rPr>
              <a:t>la modélisation des transports publics</a:t>
            </a:r>
            <a:r>
              <a:rPr lang="en-US" sz="1100" b="0" i="0" dirty="0">
                <a:effectLst/>
                <a:latin typeface="+mn-lt"/>
                <a:ea typeface="+mn-ea"/>
                <a:cs typeface="+mn-cs"/>
                <a:sym typeface="Helvetica Neue"/>
              </a:rPr>
              <a:t>. Lors des sessions précédentes, nous avons abordé de manière générale la collecte de données et la théorie des flux de circulation. Nous allons maintenant appliquer ces concepts à l'un des éléments les plus essentiels de tout environnement urbain : son système de transports publics. La modélisation est le pont entre les données brutes et les décisions d'investissement éclairées, qui se chiffrent en millions de dollars. C'est l'outil que nous utilisons pour comprendre, prévoir et, en fin de compte, améliorer les services dont dépendent chaque jour des millions de personnes. Au cours des 90 prochaines minutes, nous allons explorer ce que sont ces modèles, comment ils sont construits et comment ils façonnent l'avenir de nos villes. Commençons. »</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 La valeur d'un modèle est déterminée par la qualité des questions auxquelles il peut nous aider à répondre. Nous ne construisons pas des modèles pour le plaisir, mais pour résoudre des problèmes concrets.</a:t>
            </a:r>
            <a:br>
              <a:rPr lang="en-US" dirty="0"/>
            </a:br>
            <a:r>
              <a:rPr lang="en-US" sz="1100" b="0" i="0" dirty="0">
                <a:effectLst/>
                <a:latin typeface="+mn-lt"/>
                <a:ea typeface="+mn-ea"/>
                <a:cs typeface="+mn-cs"/>
                <a:sym typeface="Helvetica Neue"/>
              </a:rPr>
              <a:t>Par exemple, un modèle peut nous aider à répondre à des questions stratégiques telles que : où devrions-nous investir dans </a:t>
            </a:r>
            <a:r>
              <a:rPr lang="en-US" sz="1100" b="1" i="0" dirty="0">
                <a:effectLst/>
                <a:latin typeface="+mn-lt"/>
                <a:ea typeface="+mn-ea"/>
                <a:cs typeface="+mn-cs"/>
                <a:sym typeface="Helvetica Neue"/>
              </a:rPr>
              <a:t>de nouvelles lignes </a:t>
            </a:r>
            <a:r>
              <a:rPr lang="en-US" sz="1100" b="0" i="0" dirty="0">
                <a:effectLst/>
                <a:latin typeface="+mn-lt"/>
                <a:ea typeface="+mn-ea"/>
                <a:cs typeface="+mn-cs"/>
                <a:sym typeface="Helvetica Neue"/>
              </a:rPr>
              <a:t>? En modélisant la densité de population, les lieux de travail et la demande de transport, nous pouvons identifier les corridors où une nouvelle ligne de bus ou de train serait la plus bénéfique.</a:t>
            </a:r>
            <a:br>
              <a:rPr lang="en-US" dirty="0"/>
            </a:br>
            <a:r>
              <a:rPr lang="en-US" sz="1100" b="0" i="0" dirty="0">
                <a:effectLst/>
                <a:latin typeface="+mn-lt"/>
                <a:ea typeface="+mn-ea"/>
                <a:cs typeface="+mn-cs"/>
                <a:sym typeface="Helvetica Neue"/>
              </a:rPr>
              <a:t>Ils nous aident à répondre à des questions opérationnelles, telles que la détermination de </a:t>
            </a:r>
            <a:r>
              <a:rPr lang="en-US" sz="1100" b="1" i="0" dirty="0">
                <a:effectLst/>
                <a:latin typeface="+mn-lt"/>
                <a:ea typeface="+mn-ea"/>
                <a:cs typeface="+mn-cs"/>
                <a:sym typeface="Helvetica Neue"/>
              </a:rPr>
              <a:t>la fréquence </a:t>
            </a:r>
            <a:r>
              <a:rPr lang="en-US" sz="1100" b="0" i="0" dirty="0">
                <a:effectLst/>
                <a:latin typeface="+mn-lt"/>
                <a:ea typeface="+mn-ea"/>
                <a:cs typeface="+mn-cs"/>
                <a:sym typeface="Helvetica Neue"/>
              </a:rPr>
              <a:t>optimale </a:t>
            </a:r>
            <a:r>
              <a:rPr lang="en-US" sz="1100" b="1" i="0" dirty="0">
                <a:effectLst/>
                <a:latin typeface="+mn-lt"/>
                <a:ea typeface="+mn-ea"/>
                <a:cs typeface="+mn-cs"/>
                <a:sym typeface="Helvetica Neue"/>
              </a:rPr>
              <a:t>du service</a:t>
            </a:r>
            <a:r>
              <a:rPr lang="en-US" sz="1100" b="0" i="0" dirty="0">
                <a:effectLst/>
                <a:latin typeface="+mn-lt"/>
                <a:ea typeface="+mn-ea"/>
                <a:cs typeface="+mn-cs"/>
                <a:sym typeface="Helvetica Neue"/>
              </a:rPr>
              <a:t>. Un bus doit-il circuler toutes les 10 minutes ou toutes les 15 minutes ? Un modèle peut simuler le compromis entre l'amélioration de l'expérience des passagers grâce à une fréquence plus élevée et l'augmentation des coûts opérationnels.</a:t>
            </a:r>
            <a:br>
              <a:rPr lang="en-US" dirty="0"/>
            </a:br>
            <a:r>
              <a:rPr lang="en-US" sz="1100" b="0" i="0" dirty="0">
                <a:effectLst/>
                <a:latin typeface="+mn-lt"/>
                <a:ea typeface="+mn-ea"/>
                <a:cs typeface="+mn-cs"/>
                <a:sym typeface="Helvetica Neue"/>
              </a:rPr>
              <a:t>Les modèles sont également essentiels pour évaluer quelles améliorations potentielles sont les plus </a:t>
            </a:r>
            <a:r>
              <a:rPr lang="en-US" sz="1100" b="1" i="0" dirty="0">
                <a:effectLst/>
                <a:latin typeface="+mn-lt"/>
                <a:ea typeface="+mn-ea"/>
                <a:cs typeface="+mn-cs"/>
                <a:sym typeface="Helvetica Neue"/>
              </a:rPr>
              <a:t>rentables</a:t>
            </a:r>
            <a:r>
              <a:rPr lang="en-US" sz="1100" b="0" i="0" dirty="0">
                <a:effectLst/>
                <a:latin typeface="+mn-lt"/>
                <a:ea typeface="+mn-ea"/>
                <a:cs typeface="+mn-cs"/>
                <a:sym typeface="Helvetica Neue"/>
              </a:rPr>
              <a:t>. Obtiendrons-nous un meilleur retour sur investissement en ajoutant des bus supplémentaires ou en mettant en place une voie réservée aux bus afin d'améliorer la vitesse de la flotte existante ?</a:t>
            </a:r>
            <a:br>
              <a:rPr lang="en-US" dirty="0"/>
            </a:br>
            <a:r>
              <a:rPr lang="en-US" sz="1100" b="0" i="0" dirty="0">
                <a:effectLst/>
                <a:latin typeface="+mn-lt"/>
                <a:ea typeface="+mn-ea"/>
                <a:cs typeface="+mn-cs"/>
                <a:sym typeface="Helvetica Neue"/>
              </a:rPr>
              <a:t>Enfin, ils nous permettent de tester </a:t>
            </a:r>
            <a:r>
              <a:rPr lang="en-US" sz="1100" b="1" i="0" dirty="0">
                <a:effectLst/>
                <a:latin typeface="+mn-lt"/>
                <a:ea typeface="+mn-ea"/>
                <a:cs typeface="+mn-cs"/>
                <a:sym typeface="Helvetica Neue"/>
              </a:rPr>
              <a:t>l'impact</a:t>
            </a:r>
            <a:r>
              <a:rPr lang="en-US" sz="1100" b="0" i="0" dirty="0">
                <a:effectLst/>
                <a:latin typeface="+mn-lt"/>
                <a:ea typeface="+mn-ea"/>
                <a:cs typeface="+mn-cs"/>
                <a:sym typeface="Helvetica Neue"/>
              </a:rPr>
              <a:t> potentiel d'un changement de politique </a:t>
            </a:r>
            <a:r>
              <a:rPr lang="en-US" sz="1100" b="0" i="1" dirty="0">
                <a:effectLst/>
                <a:latin typeface="+mn-lt"/>
                <a:ea typeface="+mn-ea"/>
                <a:cs typeface="+mn-cs"/>
                <a:sym typeface="Helvetica Neue"/>
              </a:rPr>
              <a:t>avant </a:t>
            </a:r>
            <a:r>
              <a:rPr lang="en-US" sz="1100" b="0" i="0" dirty="0">
                <a:effectLst/>
                <a:latin typeface="+mn-lt"/>
                <a:ea typeface="+mn-ea"/>
                <a:cs typeface="+mn-cs"/>
                <a:sym typeface="Helvetica Neue"/>
              </a:rPr>
              <a:t>de le mettre en œuvre dans le monde réel, ce qui réduit le risque d'erreurs coûteuses. Ce sont là des questions pratiques et cruciales auxquelles la modélisation nous permet de répondre à l'aide de données. »</a:t>
            </a:r>
          </a:p>
        </p:txBody>
      </p:sp>
    </p:spTree>
    <p:extLst>
      <p:ext uri="{BB962C8B-B14F-4D97-AF65-F5344CB8AC3E}">
        <p14:creationId xmlns:p14="http://schemas.microsoft.com/office/powerpoint/2010/main" val="87157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 En prenant du recul par rapport aux questions spécifiques, nous pouvons constater que la modélisation sert plusieurs objectifs stratégiques de haut niveau.</a:t>
            </a:r>
            <a:br>
              <a:rPr lang="en-US" dirty="0"/>
            </a:br>
            <a:r>
              <a:rPr lang="en-US" sz="1100" b="0" i="0" dirty="0">
                <a:effectLst/>
                <a:latin typeface="+mn-lt"/>
                <a:ea typeface="+mn-ea"/>
                <a:cs typeface="+mn-cs"/>
                <a:sym typeface="Helvetica Neue"/>
              </a:rPr>
              <a:t>Tout d'abord, c'est notre principal outil pour </a:t>
            </a:r>
            <a:r>
              <a:rPr lang="en-US" sz="1100" b="1" i="0" dirty="0">
                <a:effectLst/>
                <a:latin typeface="+mn-lt"/>
                <a:ea typeface="+mn-ea"/>
                <a:cs typeface="+mn-cs"/>
                <a:sym typeface="Helvetica Neue"/>
              </a:rPr>
              <a:t>prévoir la demande et les performances futures</a:t>
            </a:r>
            <a:r>
              <a:rPr lang="en-US" sz="1100" b="0" i="0" dirty="0">
                <a:effectLst/>
                <a:latin typeface="+mn-lt"/>
                <a:ea typeface="+mn-ea"/>
                <a:cs typeface="+mn-cs"/>
                <a:sym typeface="Helvetica Neue"/>
              </a:rPr>
              <a:t>. En analysant les tendances actuelles et les projections démographiques, les modèles nous permettent d'estimer ce que notre réseau de transport devra gérer dans 10, 20 ou 30 ans.</a:t>
            </a:r>
            <a:br>
              <a:rPr lang="en-US" dirty="0"/>
            </a:br>
            <a:r>
              <a:rPr lang="en-US" sz="1100" b="0" i="0" dirty="0">
                <a:effectLst/>
                <a:latin typeface="+mn-lt"/>
                <a:ea typeface="+mn-ea"/>
                <a:cs typeface="+mn-cs"/>
                <a:sym typeface="Helvetica Neue"/>
              </a:rPr>
              <a:t>Deuxièmement, ils fournissent un terrain d'expérimentation virtuel pour </a:t>
            </a:r>
            <a:r>
              <a:rPr lang="en-US" sz="1100" b="1" i="0" dirty="0">
                <a:effectLst/>
                <a:latin typeface="+mn-lt"/>
                <a:ea typeface="+mn-ea"/>
                <a:cs typeface="+mn-cs"/>
                <a:sym typeface="Helvetica Neue"/>
              </a:rPr>
              <a:t>évaluer les options en matière de politiques et d'investissements</a:t>
            </a:r>
            <a:r>
              <a:rPr lang="en-US" sz="1100" b="0" i="0" dirty="0">
                <a:effectLst/>
                <a:latin typeface="+mn-lt"/>
                <a:ea typeface="+mn-ea"/>
                <a:cs typeface="+mn-cs"/>
                <a:sym typeface="Helvetica Neue"/>
              </a:rPr>
              <a:t>. Avant qu'une ville ne s'engage dans la construction d'une ligne de métro de plusieurs milliards de dollars, des modèles sont largement utilisés pour simuler ses impacts potentiels sur la fréquentation, la congestion du trafic et l'environnement, afin de s'assurer qu'il s'agit d'un investissement judicieux.</a:t>
            </a:r>
            <a:br>
              <a:rPr lang="en-US" dirty="0"/>
            </a:br>
            <a:r>
              <a:rPr lang="en-US" sz="1100" b="0" i="0" dirty="0">
                <a:effectLst/>
                <a:latin typeface="+mn-lt"/>
                <a:ea typeface="+mn-ea"/>
                <a:cs typeface="+mn-cs"/>
                <a:sym typeface="Helvetica Neue"/>
              </a:rPr>
              <a:t>Troisièmement, ils constituent un outil puissant pour </a:t>
            </a:r>
            <a:r>
              <a:rPr lang="en-US" sz="1100" b="1" i="0" dirty="0">
                <a:effectLst/>
                <a:latin typeface="+mn-lt"/>
                <a:ea typeface="+mn-ea"/>
                <a:cs typeface="+mn-cs"/>
                <a:sym typeface="Helvetica Neue"/>
              </a:rPr>
              <a:t>améliorer la communication avec les parties prenantes</a:t>
            </a:r>
            <a:r>
              <a:rPr lang="en-US" sz="1100" b="0" i="0" dirty="0">
                <a:effectLst/>
                <a:latin typeface="+mn-lt"/>
                <a:ea typeface="+mn-ea"/>
                <a:cs typeface="+mn-cs"/>
                <a:sym typeface="Helvetica Neue"/>
              </a:rPr>
              <a:t>. Il est beaucoup plus facile d'expliquer les avantages d'une voie réservée aux bus au public et aux responsables politiques lorsque vous pouvez leur montrer une visualisation basée sur des données ou un ensemble clair d'indicateurs de performance provenant directement d'un modèle.</a:t>
            </a:r>
            <a:br>
              <a:rPr lang="en-US" dirty="0"/>
            </a:br>
            <a:r>
              <a:rPr lang="en-US" sz="1100" b="0" i="0" dirty="0">
                <a:effectLst/>
                <a:latin typeface="+mn-lt"/>
                <a:ea typeface="+mn-ea"/>
                <a:cs typeface="+mn-cs"/>
                <a:sym typeface="Helvetica Neue"/>
              </a:rPr>
              <a:t>En fin de compte, tout cela contribue à l'objectif principal : </a:t>
            </a:r>
            <a:r>
              <a:rPr lang="en-US" sz="1100" b="1" i="0" dirty="0">
                <a:effectLst/>
                <a:latin typeface="+mn-lt"/>
                <a:ea typeface="+mn-ea"/>
                <a:cs typeface="+mn-cs"/>
                <a:sym typeface="Helvetica Neue"/>
              </a:rPr>
              <a:t>soutenir la prise de décision stratégique</a:t>
            </a:r>
            <a:r>
              <a:rPr lang="en-US" sz="1100" b="0" i="0" dirty="0">
                <a:effectLst/>
                <a:latin typeface="+mn-lt"/>
                <a:ea typeface="+mn-ea"/>
                <a:cs typeface="+mn-cs"/>
                <a:sym typeface="Helvetica Neue"/>
              </a:rPr>
              <a:t>. Les modèles fournissent une base quantitative et factuelle qui permet aux planificateurs de dépasser leur intuition et de prendre des décisions solides et défendables qui mènent à des systèmes de transport plus durables et plus équitables pour l'avenir.</a:t>
            </a:r>
          </a:p>
        </p:txBody>
      </p:sp>
    </p:spTree>
    <p:extLst>
      <p:ext uri="{BB962C8B-B14F-4D97-AF65-F5344CB8AC3E}">
        <p14:creationId xmlns:p14="http://schemas.microsoft.com/office/powerpoint/2010/main" val="900204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 Pour conclure notre introduction, examinons ce cheminement direct entre la fonction d'un modèle et une décision dans le monde réel. Cette diapositive résume parfaitement ce dont nous venons de discuter.</a:t>
            </a:r>
            <a:br>
              <a:rPr lang="en-US" dirty="0"/>
            </a:br>
            <a:r>
              <a:rPr lang="en-US" sz="1100" b="0" i="0" dirty="0">
                <a:effectLst/>
                <a:latin typeface="+mn-lt"/>
                <a:ea typeface="+mn-ea"/>
                <a:cs typeface="+mn-cs"/>
                <a:sym typeface="Helvetica Neue"/>
              </a:rPr>
              <a:t>Lorsque nous utilisons un modèle pour </a:t>
            </a:r>
            <a:r>
              <a:rPr lang="en-US" sz="1100" b="1" i="0" dirty="0">
                <a:effectLst/>
                <a:latin typeface="+mn-lt"/>
                <a:ea typeface="+mn-ea"/>
                <a:cs typeface="+mn-cs"/>
                <a:sym typeface="Helvetica Neue"/>
              </a:rPr>
              <a:t>prédire la demande</a:t>
            </a:r>
            <a:r>
              <a:rPr lang="en-US" sz="1100" b="0" i="0" dirty="0">
                <a:effectLst/>
                <a:latin typeface="+mn-lt"/>
                <a:ea typeface="+mn-ea"/>
                <a:cs typeface="+mn-cs"/>
                <a:sym typeface="Helvetica Neue"/>
              </a:rPr>
              <a:t>, cela influence directement la manière dont nous planifions notre service pour gérer l'heure de pointe du matin par rapport au creux de midi.</a:t>
            </a:r>
            <a:br>
              <a:rPr lang="en-US" dirty="0"/>
            </a:br>
            <a:r>
              <a:rPr lang="en-US" sz="1100" b="0" i="0" dirty="0">
                <a:effectLst/>
                <a:latin typeface="+mn-lt"/>
                <a:ea typeface="+mn-ea"/>
                <a:cs typeface="+mn-cs"/>
                <a:sym typeface="Helvetica Neue"/>
              </a:rPr>
              <a:t>Lorsque nous </a:t>
            </a:r>
            <a:r>
              <a:rPr lang="en-US" sz="1100" b="1" i="0" dirty="0">
                <a:effectLst/>
                <a:latin typeface="+mn-lt"/>
                <a:ea typeface="+mn-ea"/>
                <a:cs typeface="+mn-cs"/>
                <a:sym typeface="Helvetica Neue"/>
              </a:rPr>
              <a:t>simulons des scénarios</a:t>
            </a:r>
            <a:r>
              <a:rPr lang="en-US" sz="1100" b="0" i="0" dirty="0">
                <a:effectLst/>
                <a:latin typeface="+mn-lt"/>
                <a:ea typeface="+mn-ea"/>
                <a:cs typeface="+mn-cs"/>
                <a:sym typeface="Helvetica Neue"/>
              </a:rPr>
              <a:t>, nous testons les effets potentiels d'une nouvelle politique, comme une augmentation des tarifs ou la création d'une nouvelle voie réservée aux bus, avant d'engager des moyens politiques ou financiers pour la mettre en œuvre.</a:t>
            </a:r>
            <a:br>
              <a:rPr lang="en-US" dirty="0"/>
            </a:br>
            <a:r>
              <a:rPr lang="en-US" sz="1100" b="0" i="0" dirty="0">
                <a:effectLst/>
                <a:latin typeface="+mn-lt"/>
                <a:ea typeface="+mn-ea"/>
                <a:cs typeface="+mn-cs"/>
                <a:sym typeface="Helvetica Neue"/>
              </a:rPr>
              <a:t>Lorsque nous </a:t>
            </a:r>
            <a:r>
              <a:rPr lang="en-US" sz="1100" b="1" i="0" dirty="0">
                <a:effectLst/>
                <a:latin typeface="+mn-lt"/>
                <a:ea typeface="+mn-ea"/>
                <a:cs typeface="+mn-cs"/>
                <a:sym typeface="Helvetica Neue"/>
              </a:rPr>
              <a:t>optimisons les ressources</a:t>
            </a:r>
            <a:r>
              <a:rPr lang="en-US" sz="1100" b="0" i="0" dirty="0">
                <a:effectLst/>
                <a:latin typeface="+mn-lt"/>
                <a:ea typeface="+mn-ea"/>
                <a:cs typeface="+mn-cs"/>
                <a:sym typeface="Helvetica Neue"/>
              </a:rPr>
              <a:t>, les résultats du modèle indiquent à une agence de transport en commun le nombre de bus dont elle a besoin et le nombre de chauffeurs qu'elle doit employer pour assurer un service efficace.</a:t>
            </a:r>
            <a:br>
              <a:rPr lang="en-US" dirty="0"/>
            </a:br>
            <a:r>
              <a:rPr lang="en-US" sz="1100" b="0" i="0" dirty="0">
                <a:effectLst/>
                <a:latin typeface="+mn-lt"/>
                <a:ea typeface="+mn-ea"/>
                <a:cs typeface="+mn-cs"/>
                <a:sym typeface="Helvetica Neue"/>
              </a:rPr>
              <a:t>Et lorsque nous </a:t>
            </a:r>
            <a:r>
              <a:rPr lang="en-US" sz="1100" b="1" i="0" dirty="0">
                <a:effectLst/>
                <a:latin typeface="+mn-lt"/>
                <a:ea typeface="+mn-ea"/>
                <a:cs typeface="+mn-cs"/>
                <a:sym typeface="Helvetica Neue"/>
              </a:rPr>
              <a:t>évaluons les investissements</a:t>
            </a:r>
            <a:r>
              <a:rPr lang="en-US" sz="1100" b="0" i="0" dirty="0">
                <a:effectLst/>
                <a:latin typeface="+mn-lt"/>
                <a:ea typeface="+mn-ea"/>
                <a:cs typeface="+mn-cs"/>
                <a:sym typeface="Helvetica Neue"/>
              </a:rPr>
              <a:t>, le modèle fournit l'analyse coûts-avantages cruciale qui justifie la construction d'une nouvelle ligne de métro ou l'agrandissement d'une gare routière.</a:t>
            </a:r>
            <a:br>
              <a:rPr lang="en-US" dirty="0"/>
            </a:br>
            <a:r>
              <a:rPr lang="en-US" sz="1100" b="0" i="0" dirty="0">
                <a:effectLst/>
                <a:latin typeface="+mn-lt"/>
                <a:ea typeface="+mn-ea"/>
                <a:cs typeface="+mn-cs"/>
                <a:sym typeface="Helvetica Neue"/>
              </a:rPr>
              <a:t>Ce lien évident explique pourquoi la modélisation n'est pas seulement un exercice académique, mais un outil indispensable dans la boîte à outils du planificateur de transport moderne. Une fois ces « pourquoi » et « quoi » clairement établis, nous allons maintenant nous intéresser au système réel que nous essayons de représenter dans ces modèles.</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sz="1100" b="0" i="0" dirty="0">
                <a:effectLst/>
                <a:latin typeface="+mn-lt"/>
                <a:ea typeface="+mn-ea"/>
                <a:cs typeface="+mn-cs"/>
                <a:sym typeface="Helvetica Neue"/>
              </a:rPr>
              <a:t>« Cela nous amène à la deuxième partie de notre cours. Avant de pouvoir modéliser efficacement un système de transport public, nous devons d'abord avoir une compréhension claire et structurée du système lui-même. Dans cette partie, nous allons décomposer un réseau de transport public réel en ses composants fondamentaux et ses principes directeurs. Nous passons du concept abstrait de la modélisation à la réalité concrète de ce qui est modélisé. »</a:t>
            </a: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 À son niveau le plus fondamental, tout système de transport public peut être considéré comme composé de cinq éléments essentiels interconnectés, comme le montre ce schéma.</a:t>
            </a:r>
            <a:br>
              <a:rPr lang="en-US" dirty="0"/>
            </a:br>
            <a:r>
              <a:rPr lang="en-US" sz="1100" b="0" i="0" dirty="0">
                <a:effectLst/>
                <a:latin typeface="+mn-lt"/>
                <a:ea typeface="+mn-ea"/>
                <a:cs typeface="+mn-cs"/>
                <a:sym typeface="Helvetica Neue"/>
              </a:rPr>
              <a:t>Tout d'abord, il y a </a:t>
            </a:r>
            <a:r>
              <a:rPr lang="en-US" sz="1100" b="1" i="0" dirty="0">
                <a:effectLst/>
                <a:latin typeface="+mn-lt"/>
                <a:ea typeface="+mn-ea"/>
                <a:cs typeface="+mn-cs"/>
                <a:sym typeface="Helvetica Neue"/>
              </a:rPr>
              <a:t>l'infrastructure</a:t>
            </a:r>
            <a:r>
              <a:rPr lang="en-US" sz="1100" b="0" i="0" dirty="0">
                <a:effectLst/>
                <a:latin typeface="+mn-lt"/>
                <a:ea typeface="+mn-ea"/>
                <a:cs typeface="+mn-cs"/>
                <a:sym typeface="Helvetica Neue"/>
              </a:rPr>
              <a:t>. Il s'agit de la partie physique et fixe du système : les routes empruntées par les bus, les voies ferrées empruntées par les trains, ainsi que les gares et les dépôts qui soutiennent le service.</a:t>
            </a:r>
            <a:br>
              <a:rPr lang="en-US" dirty="0"/>
            </a:br>
            <a:r>
              <a:rPr lang="en-US" sz="1100" b="0" i="0" dirty="0">
                <a:effectLst/>
                <a:latin typeface="+mn-lt"/>
                <a:ea typeface="+mn-ea"/>
                <a:cs typeface="+mn-cs"/>
                <a:sym typeface="Helvetica Neue"/>
              </a:rPr>
              <a:t>Ensuite, il y a les </a:t>
            </a:r>
            <a:r>
              <a:rPr lang="en-US" sz="1100" b="1" i="0" dirty="0">
                <a:effectLst/>
                <a:latin typeface="+mn-lt"/>
                <a:ea typeface="+mn-ea"/>
                <a:cs typeface="+mn-cs"/>
                <a:sym typeface="Helvetica Neue"/>
              </a:rPr>
              <a:t>itinéraires et les réseaux</a:t>
            </a:r>
            <a:r>
              <a:rPr lang="en-US" sz="1100" b="0" i="0" dirty="0">
                <a:effectLst/>
                <a:latin typeface="+mn-lt"/>
                <a:ea typeface="+mn-ea"/>
                <a:cs typeface="+mn-cs"/>
                <a:sym typeface="Helvetica Neue"/>
              </a:rPr>
              <a:t>. Il s'agit de la configuration géographique spécifique des services, c'est-à-dire les lignes sur la carte qui indiquent où circulent les véhicules.</a:t>
            </a:r>
            <a:br>
              <a:rPr lang="en-US" dirty="0"/>
            </a:br>
            <a:r>
              <a:rPr lang="en-US" sz="1100" b="0" i="0" dirty="0">
                <a:effectLst/>
                <a:latin typeface="+mn-lt"/>
                <a:ea typeface="+mn-ea"/>
                <a:cs typeface="+mn-cs"/>
                <a:sym typeface="Helvetica Neue"/>
              </a:rPr>
              <a:t>Troisièmement, il y a bien sûr les </a:t>
            </a:r>
            <a:r>
              <a:rPr lang="en-US" sz="1100" b="1" i="0" dirty="0">
                <a:effectLst/>
                <a:latin typeface="+mn-lt"/>
                <a:ea typeface="+mn-ea"/>
                <a:cs typeface="+mn-cs"/>
                <a:sym typeface="Helvetica Neue"/>
              </a:rPr>
              <a:t>véhicules </a:t>
            </a:r>
            <a:r>
              <a:rPr lang="en-US" sz="1100" b="0" i="0" dirty="0">
                <a:effectLst/>
                <a:latin typeface="+mn-lt"/>
                <a:ea typeface="+mn-ea"/>
                <a:cs typeface="+mn-cs"/>
                <a:sym typeface="Helvetica Neue"/>
              </a:rPr>
              <a:t>eux-mêmes. Cela comprend le nombre de bus ou de trains dans la flotte, mais aussi leurs caractéristiques spécifiques, telles que leur capacité en passagers, leur type de carburant et leurs caractéristiques d'accessibilité.</a:t>
            </a:r>
            <a:br>
              <a:rPr lang="en-US" dirty="0"/>
            </a:br>
            <a:r>
              <a:rPr lang="en-US" sz="1100" b="0" i="0" dirty="0">
                <a:effectLst/>
                <a:latin typeface="+mn-lt"/>
                <a:ea typeface="+mn-ea"/>
                <a:cs typeface="+mn-cs"/>
                <a:sym typeface="Helvetica Neue"/>
              </a:rPr>
              <a:t>En quatrième lieu, il y a les </a:t>
            </a:r>
            <a:r>
              <a:rPr lang="en-US" sz="1100" b="1" i="0" dirty="0">
                <a:effectLst/>
                <a:latin typeface="+mn-lt"/>
                <a:ea typeface="+mn-ea"/>
                <a:cs typeface="+mn-cs"/>
                <a:sym typeface="Helvetica Neue"/>
              </a:rPr>
              <a:t>mécanismes de contrôle</a:t>
            </a:r>
            <a:r>
              <a:rPr lang="en-US" sz="1100" b="0" i="0" dirty="0">
                <a:effectLst/>
                <a:latin typeface="+mn-lt"/>
                <a:ea typeface="+mn-ea"/>
                <a:cs typeface="+mn-cs"/>
                <a:sym typeface="Helvetica Neue"/>
              </a:rPr>
              <a:t>. Il s'agit du « cerveau » du système. Cela comprend les horaires et les calendriers, les systèmes de répartition qui gèrent les véhicules en temps réel et les feux de circulation qui peuvent donner la priorité aux bus.</a:t>
            </a:r>
            <a:br>
              <a:rPr lang="en-US" dirty="0"/>
            </a:br>
            <a:r>
              <a:rPr lang="en-US" sz="1100" b="0" i="0" dirty="0">
                <a:effectLst/>
                <a:latin typeface="+mn-lt"/>
                <a:ea typeface="+mn-ea"/>
                <a:cs typeface="+mn-cs"/>
                <a:sym typeface="Helvetica Neue"/>
              </a:rPr>
              <a:t>Enfin, nous avons les systèmes </a:t>
            </a:r>
            <a:r>
              <a:rPr lang="en-US" sz="1100" b="1" i="0" dirty="0">
                <a:effectLst/>
                <a:latin typeface="+mn-lt"/>
                <a:ea typeface="+mn-ea"/>
                <a:cs typeface="+mn-cs"/>
                <a:sym typeface="Helvetica Neue"/>
              </a:rPr>
              <a:t>de tarification et de billetterie</a:t>
            </a:r>
            <a:r>
              <a:rPr lang="en-US" sz="1100" b="0" i="0" dirty="0">
                <a:effectLst/>
                <a:latin typeface="+mn-lt"/>
                <a:ea typeface="+mn-ea"/>
                <a:cs typeface="+mn-cs"/>
                <a:sym typeface="Helvetica Neue"/>
              </a:rPr>
              <a:t>, qui comprennent non seulement le prix d'un billet, mais aussi l'ensemble du système de paiement des passagers pour le service.</a:t>
            </a:r>
            <a:br>
              <a:rPr lang="en-US" dirty="0"/>
            </a:br>
            <a:r>
              <a:rPr lang="en-US" sz="1100" b="0" i="0" dirty="0">
                <a:effectLst/>
                <a:latin typeface="+mn-lt"/>
                <a:ea typeface="+mn-ea"/>
                <a:cs typeface="+mn-cs"/>
                <a:sym typeface="Helvetica Neue"/>
              </a:rPr>
              <a:t>Un modèle de transport complet doit être capable de représenter chacun de ces cinq éléments et, comme nous le verrons ensuite, la manière dont ils interagissent.</a:t>
            </a:r>
          </a:p>
        </p:txBody>
      </p:sp>
    </p:spTree>
    <p:extLst>
      <p:ext uri="{BB962C8B-B14F-4D97-AF65-F5344CB8AC3E}">
        <p14:creationId xmlns:p14="http://schemas.microsoft.com/office/powerpoint/2010/main" val="4143058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E387-F8C0-6D9B-0FC2-18AEED3EA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BA369-1100-F6C4-2FCE-C32EF4289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02F32-E90D-2030-61BC-51A1DDC59131}"/>
              </a:ext>
            </a:extLst>
          </p:cNvPr>
          <p:cNvSpPr>
            <a:spLocks noGrp="1"/>
          </p:cNvSpPr>
          <p:nvPr>
            <p:ph type="body" idx="1"/>
          </p:nvPr>
        </p:nvSpPr>
        <p:spPr/>
        <p:txBody>
          <a:bodyPr/>
          <a:lstStyle/>
          <a:p>
            <a:r>
              <a:rPr lang="en-US" sz="1100" b="0" i="0" dirty="0">
                <a:effectLst/>
                <a:latin typeface="+mn-lt"/>
                <a:ea typeface="+mn-ea"/>
                <a:cs typeface="+mn-cs"/>
                <a:sym typeface="Helvetica Neue"/>
              </a:rPr>
              <a:t>« Un concept crucial dans la modélisation des transports est qu'il est impossible d'optimiser le système en examinant chacune de ces cinq composantes isolément. La véritable efficacité provient des </a:t>
            </a:r>
            <a:r>
              <a:rPr lang="en-US" sz="1100" b="1" i="0" dirty="0">
                <a:effectLst/>
                <a:latin typeface="+mn-lt"/>
                <a:ea typeface="+mn-ea"/>
                <a:cs typeface="+mn-cs"/>
                <a:sym typeface="Helvetica Neue"/>
              </a:rPr>
              <a:t>interactions </a:t>
            </a:r>
            <a:r>
              <a:rPr lang="en-US" sz="1100" b="0" i="0" dirty="0">
                <a:effectLst/>
                <a:latin typeface="+mn-lt"/>
                <a:ea typeface="+mn-ea"/>
                <a:cs typeface="+mn-cs"/>
                <a:sym typeface="Helvetica Neue"/>
              </a:rPr>
              <a:t>entre elles. Pour être réaliste, un modèle doit tenir compte de ces interactions.</a:t>
            </a:r>
            <a:br>
              <a:rPr lang="en-US" dirty="0"/>
            </a:br>
            <a:r>
              <a:rPr lang="en-US" sz="1100" b="0" i="0" dirty="0">
                <a:effectLst/>
                <a:latin typeface="+mn-lt"/>
                <a:ea typeface="+mn-ea"/>
                <a:cs typeface="+mn-cs"/>
                <a:sym typeface="Helvetica Neue"/>
              </a:rPr>
              <a:t>Examinons trois exemples clés. Nous avons besoin </a:t>
            </a:r>
            <a:r>
              <a:rPr lang="en-US" sz="1100" b="1" i="0" dirty="0">
                <a:effectLst/>
                <a:latin typeface="+mn-lt"/>
                <a:ea typeface="+mn-ea"/>
                <a:cs typeface="+mn-cs"/>
                <a:sym typeface="Helvetica Neue"/>
              </a:rPr>
              <a:t>d'horaires bien coordonnés</a:t>
            </a:r>
            <a:r>
              <a:rPr lang="en-US" sz="1100" b="0" i="0" dirty="0">
                <a:effectLst/>
                <a:latin typeface="+mn-lt"/>
                <a:ea typeface="+mn-ea"/>
                <a:cs typeface="+mn-cs"/>
                <a:sym typeface="Helvetica Neue"/>
              </a:rPr>
              <a:t>. L'horaire d'un bus peut être parfait en soi, mais s'il n'est pas coordonné avec l'horaire des trains dans une gare importante, les passagers devront faire face à des temps de correspondance longs et frustrants. L'efficacité résulte de l'interaction.</a:t>
            </a:r>
            <a:br>
              <a:rPr lang="en-US" dirty="0"/>
            </a:br>
            <a:r>
              <a:rPr lang="en-US" sz="1100" b="0" i="0" dirty="0">
                <a:effectLst/>
                <a:latin typeface="+mn-lt"/>
                <a:ea typeface="+mn-ea"/>
                <a:cs typeface="+mn-cs"/>
                <a:sym typeface="Helvetica Neue"/>
              </a:rPr>
              <a:t>Nous avons besoin de </a:t>
            </a:r>
            <a:r>
              <a:rPr lang="en-US" sz="1100" b="1" i="0" dirty="0">
                <a:effectLst/>
                <a:latin typeface="+mn-lt"/>
                <a:ea typeface="+mn-ea"/>
                <a:cs typeface="+mn-cs"/>
                <a:sym typeface="Helvetica Neue"/>
              </a:rPr>
              <a:t>véhicules efficaces</a:t>
            </a:r>
            <a:r>
              <a:rPr lang="en-US" sz="1100" b="0" i="0" dirty="0">
                <a:effectLst/>
                <a:latin typeface="+mn-lt"/>
                <a:ea typeface="+mn-ea"/>
                <a:cs typeface="+mn-cs"/>
                <a:sym typeface="Helvetica Neue"/>
              </a:rPr>
              <a:t>. Cela signifie adapter la taille des véhicules à la demande sur l'itinéraire. Il est inefficace de faire circuler de grands bus vides sur un itinéraire peu fréquenté, mais faire circuler de petits bus sur un itinéraire très fréquenté entraîne une surcharge et des passagers laissés sur le quai.</a:t>
            </a:r>
            <a:br>
              <a:rPr lang="en-US" dirty="0"/>
            </a:br>
            <a:r>
              <a:rPr lang="en-US" sz="1100" b="0" i="0" dirty="0">
                <a:effectLst/>
                <a:latin typeface="+mn-lt"/>
                <a:ea typeface="+mn-ea"/>
                <a:cs typeface="+mn-cs"/>
                <a:sym typeface="Helvetica Neue"/>
              </a:rPr>
              <a:t>Et nous avons besoin de </a:t>
            </a:r>
            <a:r>
              <a:rPr lang="en-US" sz="1100" b="1" i="0" dirty="0">
                <a:effectLst/>
                <a:latin typeface="+mn-lt"/>
                <a:ea typeface="+mn-ea"/>
                <a:cs typeface="+mn-cs"/>
                <a:sym typeface="Helvetica Neue"/>
              </a:rPr>
              <a:t>systèmes tarifaires intelligents</a:t>
            </a:r>
            <a:r>
              <a:rPr lang="en-US" sz="1100" b="0" i="0" dirty="0">
                <a:effectLst/>
                <a:latin typeface="+mn-lt"/>
                <a:ea typeface="+mn-ea"/>
                <a:cs typeface="+mn-cs"/>
                <a:sym typeface="Helvetica Neue"/>
              </a:rPr>
              <a:t>. L'interaction entre le système tarifaire et le véhicule est essentielle. Un système ancien et lent basé sur les paiements en espèces peut entraîner de longues files d'attente et augmenter le « temps d'arrêt » à chaque station, ce qui ralentit l'ensemble de la ligne. Un système moderne sans contact accélère l'embarquement et améliore la fiabilité globale du service.</a:t>
            </a:r>
            <a:br>
              <a:rPr lang="en-US" dirty="0"/>
            </a:br>
            <a:r>
              <a:rPr lang="en-US" sz="1100" b="0" i="0" dirty="0">
                <a:effectLst/>
                <a:latin typeface="+mn-lt"/>
                <a:ea typeface="+mn-ea"/>
                <a:cs typeface="+mn-cs"/>
                <a:sym typeface="Helvetica Neue"/>
              </a:rPr>
              <a:t>Un bon modèle ne se contente pas de représenter les composants, il représente également les relations dynamiques entre eux.</a:t>
            </a:r>
          </a:p>
        </p:txBody>
      </p:sp>
    </p:spTree>
    <p:extLst>
      <p:ext uri="{BB962C8B-B14F-4D97-AF65-F5344CB8AC3E}">
        <p14:creationId xmlns:p14="http://schemas.microsoft.com/office/powerpoint/2010/main" val="1610974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824-82EC-1CFF-7F46-BB4C459BD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D2D21-F503-1D75-A993-218D97549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62E3B-5155-EB69-25BF-881003AAF3B4}"/>
              </a:ext>
            </a:extLst>
          </p:cNvPr>
          <p:cNvSpPr>
            <a:spLocks noGrp="1"/>
          </p:cNvSpPr>
          <p:nvPr>
            <p:ph type="body" idx="1"/>
          </p:nvPr>
        </p:nvSpPr>
        <p:spPr/>
        <p:txBody>
          <a:bodyPr/>
          <a:lstStyle/>
          <a:p>
            <a:r>
              <a:rPr lang="en-US" sz="1100" b="0" i="0" dirty="0">
                <a:effectLst/>
                <a:latin typeface="+mn-lt"/>
                <a:ea typeface="+mn-ea"/>
                <a:cs typeface="+mn-cs"/>
                <a:sym typeface="Helvetica Neue"/>
              </a:rPr>
              <a:t>« Après avoir décomposé le système en ses différents éléments, nous pouvons désormais définir les principes fondamentaux qui régissent sa planification et son fonctionnement. Un modèle de transport public efficace doit tenir compte de ces cinq principes.</a:t>
            </a:r>
            <a:br>
              <a:rPr lang="en-US" dirty="0"/>
            </a:br>
            <a:r>
              <a:rPr lang="en-US" sz="1100" b="0" i="0" dirty="0">
                <a:effectLst/>
                <a:latin typeface="+mn-lt"/>
                <a:ea typeface="+mn-ea"/>
                <a:cs typeface="+mn-cs"/>
                <a:sym typeface="Helvetica Neue"/>
              </a:rPr>
              <a:t>Le premier est le principe économique fondamental de </a:t>
            </a:r>
            <a:r>
              <a:rPr lang="en-US" sz="1100" b="1" i="0" dirty="0">
                <a:effectLst/>
                <a:latin typeface="+mn-lt"/>
                <a:ea typeface="+mn-ea"/>
                <a:cs typeface="+mn-cs"/>
                <a:sym typeface="Helvetica Neue"/>
              </a:rPr>
              <a:t>l'offre et </a:t>
            </a:r>
            <a:r>
              <a:rPr lang="en-US" sz="1100" b="0" i="0" dirty="0">
                <a:effectLst/>
                <a:latin typeface="+mn-lt"/>
                <a:ea typeface="+mn-ea"/>
                <a:cs typeface="+mn-cs"/>
                <a:sym typeface="Helvetica Neue"/>
              </a:rPr>
              <a:t>de </a:t>
            </a:r>
            <a:r>
              <a:rPr lang="en-US" sz="1100" b="1" i="0" dirty="0">
                <a:effectLst/>
                <a:latin typeface="+mn-lt"/>
                <a:ea typeface="+mn-ea"/>
                <a:cs typeface="+mn-cs"/>
                <a:sym typeface="Helvetica Neue"/>
              </a:rPr>
              <a:t>la demande</a:t>
            </a:r>
            <a:r>
              <a:rPr lang="en-US" sz="1100" b="0" i="0" dirty="0">
                <a:effectLst/>
                <a:latin typeface="+mn-lt"/>
                <a:ea typeface="+mn-ea"/>
                <a:cs typeface="+mn-cs"/>
                <a:sym typeface="Helvetica Neue"/>
              </a:rPr>
              <a:t>. Nous devons fournir un service suffisant (l'offre) pour répondre aux besoins de nos passagers (la demande), et cette demande n'est pas statique : elle varie considérablement en fonction de l'heure de la journée et du lieu.</a:t>
            </a:r>
            <a:br>
              <a:rPr lang="en-US" dirty="0"/>
            </a:br>
            <a:r>
              <a:rPr lang="en-US" sz="1100" b="0" i="0" dirty="0">
                <a:effectLst/>
                <a:latin typeface="+mn-lt"/>
                <a:ea typeface="+mn-ea"/>
                <a:cs typeface="+mn-cs"/>
                <a:sym typeface="Helvetica Neue"/>
              </a:rPr>
              <a:t>Le deuxième est </a:t>
            </a:r>
            <a:r>
              <a:rPr lang="en-US" sz="1100" b="1" i="0" dirty="0">
                <a:effectLst/>
                <a:latin typeface="+mn-lt"/>
                <a:ea typeface="+mn-ea"/>
                <a:cs typeface="+mn-cs"/>
                <a:sym typeface="Helvetica Neue"/>
              </a:rPr>
              <a:t>la capacité</a:t>
            </a:r>
            <a:r>
              <a:rPr lang="en-US" sz="1100" b="0" i="0" dirty="0">
                <a:effectLst/>
                <a:latin typeface="+mn-lt"/>
                <a:ea typeface="+mn-ea"/>
                <a:cs typeface="+mn-cs"/>
                <a:sym typeface="Helvetica Neue"/>
              </a:rPr>
              <a:t>. Il s'agit d'une conséquence directe de la demande. Nous devons nous assurer que notre flotte compte suffisamment de véhicules et que ceux-ci sont suffisamment grands pour accueillir le nombre de passagers qui souhaitent voyager, en particulier pendant les heures de pointe du matin et du soir.</a:t>
            </a:r>
            <a:br>
              <a:rPr lang="en-US" dirty="0"/>
            </a:br>
            <a:r>
              <a:rPr lang="en-US" sz="1100" b="0" i="0" dirty="0">
                <a:effectLst/>
                <a:latin typeface="+mn-lt"/>
                <a:ea typeface="+mn-ea"/>
                <a:cs typeface="+mn-cs"/>
                <a:sym typeface="Helvetica Neue"/>
              </a:rPr>
              <a:t>Le troisième facteur est </a:t>
            </a:r>
            <a:r>
              <a:rPr lang="en-US" sz="1100" b="1" i="0" dirty="0">
                <a:effectLst/>
                <a:latin typeface="+mn-lt"/>
                <a:ea typeface="+mn-ea"/>
                <a:cs typeface="+mn-cs"/>
                <a:sym typeface="Helvetica Neue"/>
              </a:rPr>
              <a:t>la fiabilité</a:t>
            </a:r>
            <a:r>
              <a:rPr lang="en-US" sz="1100" b="0" i="0" dirty="0">
                <a:effectLst/>
                <a:latin typeface="+mn-lt"/>
                <a:ea typeface="+mn-ea"/>
                <a:cs typeface="+mn-cs"/>
                <a:sym typeface="Helvetica Neue"/>
              </a:rPr>
              <a:t>. C'est sans doute le facteur le plus important pour la satisfaction des passagers. Un service est fiable s'il fonctionne à l'heure, avec des intervalles réguliers. Les retards imprévisibles sont une source majeure de frustration et peuvent inciter les gens à abandonner les transports publics.</a:t>
            </a:r>
            <a:br>
              <a:rPr lang="en-US" dirty="0"/>
            </a:br>
            <a:r>
              <a:rPr lang="en-US" sz="1100" b="0" i="0" dirty="0">
                <a:effectLst/>
                <a:latin typeface="+mn-lt"/>
                <a:ea typeface="+mn-ea"/>
                <a:cs typeface="+mn-cs"/>
                <a:sym typeface="Helvetica Neue"/>
              </a:rPr>
              <a:t>Le quatrième facteur est </a:t>
            </a:r>
            <a:r>
              <a:rPr lang="en-US" sz="1100" b="1" i="0" dirty="0">
                <a:effectLst/>
                <a:latin typeface="+mn-lt"/>
                <a:ea typeface="+mn-ea"/>
                <a:cs typeface="+mn-cs"/>
                <a:sym typeface="Helvetica Neue"/>
              </a:rPr>
              <a:t>l'accessibilité</a:t>
            </a:r>
            <a:r>
              <a:rPr lang="en-US" sz="1100" b="0" i="0" dirty="0">
                <a:effectLst/>
                <a:latin typeface="+mn-lt"/>
                <a:ea typeface="+mn-ea"/>
                <a:cs typeface="+mn-cs"/>
                <a:sym typeface="Helvetica Neue"/>
              </a:rPr>
              <a:t>. Ce principe concerne la facilité d'utilisation du service. Les stations sont-elles bien situées ? Sont-elles physiquement accessibles aux personnes handicapées ? Les points de correspondance sont-ils faciles à trouver ?</a:t>
            </a:r>
            <a:br>
              <a:rPr lang="en-US" dirty="0"/>
            </a:br>
            <a:r>
              <a:rPr lang="en-US" sz="1100" b="0" i="0" dirty="0">
                <a:effectLst/>
                <a:latin typeface="+mn-lt"/>
                <a:ea typeface="+mn-ea"/>
                <a:cs typeface="+mn-cs"/>
                <a:sym typeface="Helvetica Neue"/>
              </a:rPr>
              <a:t>Enfin, tout cela doit être mis en balance avec le principe de </a:t>
            </a:r>
            <a:r>
              <a:rPr lang="en-US" sz="1100" b="1" i="0" dirty="0">
                <a:effectLst/>
                <a:latin typeface="+mn-lt"/>
                <a:ea typeface="+mn-ea"/>
                <a:cs typeface="+mn-cs"/>
                <a:sym typeface="Helvetica Neue"/>
              </a:rPr>
              <a:t>rentabilité</a:t>
            </a:r>
            <a:r>
              <a:rPr lang="en-US" sz="1100" b="0" i="0" dirty="0">
                <a:effectLst/>
                <a:latin typeface="+mn-lt"/>
                <a:ea typeface="+mn-ea"/>
                <a:cs typeface="+mn-cs"/>
                <a:sym typeface="Helvetica Neue"/>
              </a:rPr>
              <a:t>. Les transports publics sont presque toujours subventionnés, et nous avons la responsabilité d'utiliser les fonds publics à bon escient en optimisant les itinéraires et les horaires afin de réduire le gaspillage. Ces cinq principes sont souvent en tension les uns avec les autres, et la modélisation nous aide à trouver les bons compromis.</a:t>
            </a:r>
          </a:p>
        </p:txBody>
      </p:sp>
    </p:spTree>
    <p:extLst>
      <p:ext uri="{BB962C8B-B14F-4D97-AF65-F5344CB8AC3E}">
        <p14:creationId xmlns:p14="http://schemas.microsoft.com/office/powerpoint/2010/main" val="2222824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C7AD7-FF27-3AD2-6196-7D6E115A7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FCE2D-3F19-A754-C2A1-14FBDE5F2A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6A3AB-097C-BF64-7EC9-F2753AE9467C}"/>
              </a:ext>
            </a:extLst>
          </p:cNvPr>
          <p:cNvSpPr>
            <a:spLocks noGrp="1"/>
          </p:cNvSpPr>
          <p:nvPr>
            <p:ph type="body" idx="1"/>
          </p:nvPr>
        </p:nvSpPr>
        <p:spPr/>
        <p:txBody>
          <a:bodyPr/>
          <a:lstStyle/>
          <a:p>
            <a:r>
              <a:rPr lang="en-US" sz="1100" b="0" i="0" dirty="0">
                <a:effectLst/>
                <a:latin typeface="+mn-lt"/>
                <a:ea typeface="+mn-ea"/>
                <a:cs typeface="+mn-cs"/>
                <a:sym typeface="Helvetica Neue"/>
              </a:rPr>
              <a:t>« Ces principes n'existent pas dans le vide ; ils influencent directement le processus de planification en créant un ensemble de compromis fondamentaux, comme illustré ici.</a:t>
            </a:r>
            <a:br>
              <a:rPr lang="en-US" dirty="0"/>
            </a:br>
            <a:r>
              <a:rPr lang="en-US" sz="1100" b="0" i="0" dirty="0">
                <a:effectLst/>
                <a:latin typeface="+mn-lt"/>
                <a:ea typeface="+mn-ea"/>
                <a:cs typeface="+mn-cs"/>
                <a:sym typeface="Helvetica Neue"/>
              </a:rPr>
              <a:t>Si une ville est en pleine croissance et connaît </a:t>
            </a:r>
            <a:r>
              <a:rPr lang="en-US" sz="1100" b="1" i="0" dirty="0">
                <a:effectLst/>
                <a:latin typeface="+mn-lt"/>
                <a:ea typeface="+mn-ea"/>
                <a:cs typeface="+mn-cs"/>
                <a:sym typeface="Helvetica Neue"/>
              </a:rPr>
              <a:t>une demande plus élevée</a:t>
            </a:r>
            <a:r>
              <a:rPr lang="en-US" sz="1100" b="0" i="0" dirty="0">
                <a:effectLst/>
                <a:latin typeface="+mn-lt"/>
                <a:ea typeface="+mn-ea"/>
                <a:cs typeface="+mn-cs"/>
                <a:sym typeface="Helvetica Neue"/>
              </a:rPr>
              <a:t>, la conséquence directe est que la société de transport a besoin de plus de véhicules et de conducteurs pour répondre à cette demande.</a:t>
            </a:r>
            <a:br>
              <a:rPr lang="en-US" dirty="0"/>
            </a:br>
            <a:r>
              <a:rPr lang="en-US" sz="1100" b="0" i="0" dirty="0">
                <a:effectLst/>
                <a:latin typeface="+mn-lt"/>
                <a:ea typeface="+mn-ea"/>
                <a:cs typeface="+mn-cs"/>
                <a:sym typeface="Helvetica Neue"/>
              </a:rPr>
              <a:t>Si nous voulons offrir une </a:t>
            </a:r>
            <a:r>
              <a:rPr lang="en-US" sz="1100" b="1" i="0" dirty="0">
                <a:effectLst/>
                <a:latin typeface="+mn-lt"/>
                <a:ea typeface="+mn-ea"/>
                <a:cs typeface="+mn-cs"/>
                <a:sym typeface="Helvetica Neue"/>
              </a:rPr>
              <a:t>plus grande fréquence </a:t>
            </a:r>
            <a:r>
              <a:rPr lang="en-US" sz="1100" b="0" i="0" dirty="0">
                <a:effectLst/>
                <a:latin typeface="+mn-lt"/>
                <a:ea typeface="+mn-ea"/>
                <a:cs typeface="+mn-cs"/>
                <a:sym typeface="Helvetica Neue"/>
              </a:rPr>
              <a:t>de service, par exemple un bus toutes les 10 minutes au lieu de toutes les 20 minutes, cela rend le service beaucoup plus pratique et attrayant pour les usagers, mais cela augmente aussi directement nos coûts d'exploitation en termes de carburant et de personnel.</a:t>
            </a:r>
            <a:br>
              <a:rPr lang="en-US" dirty="0"/>
            </a:br>
            <a:r>
              <a:rPr lang="en-US" sz="1100" b="0" i="0" dirty="0">
                <a:effectLst/>
                <a:latin typeface="+mn-lt"/>
                <a:ea typeface="+mn-ea"/>
                <a:cs typeface="+mn-cs"/>
                <a:sym typeface="Helvetica Neue"/>
              </a:rPr>
              <a:t>De même, investir dans </a:t>
            </a:r>
            <a:r>
              <a:rPr lang="en-US" sz="1100" b="1" i="0" dirty="0">
                <a:effectLst/>
                <a:latin typeface="+mn-lt"/>
                <a:ea typeface="+mn-ea"/>
                <a:cs typeface="+mn-cs"/>
                <a:sym typeface="Helvetica Neue"/>
              </a:rPr>
              <a:t>la fiabilité et l'accessibilité</a:t>
            </a:r>
            <a:r>
              <a:rPr lang="en-US" sz="1100" b="0" i="0" dirty="0">
                <a:effectLst/>
                <a:latin typeface="+mn-lt"/>
                <a:ea typeface="+mn-ea"/>
                <a:cs typeface="+mn-cs"/>
                <a:sym typeface="Helvetica Neue"/>
              </a:rPr>
              <a:t>, par exemple en construisant des voies réservées aux bus ou en modernisant les stations, attirera davantage de passagers et améliorera la qualité de vie, mais cela représente des investissements importants.</a:t>
            </a:r>
            <a:br>
              <a:rPr lang="en-US" dirty="0"/>
            </a:br>
            <a:r>
              <a:rPr lang="en-US" sz="1100" b="0" i="0" dirty="0">
                <a:effectLst/>
                <a:latin typeface="+mn-lt"/>
                <a:ea typeface="+mn-ea"/>
                <a:cs typeface="+mn-cs"/>
                <a:sym typeface="Helvetica Neue"/>
              </a:rPr>
              <a:t>Et toutes ces décisions sont régies par la réalité globale des </a:t>
            </a:r>
            <a:r>
              <a:rPr lang="en-US" sz="1100" b="1" i="0" dirty="0">
                <a:effectLst/>
                <a:latin typeface="+mn-lt"/>
                <a:ea typeface="+mn-ea"/>
                <a:cs typeface="+mn-cs"/>
                <a:sym typeface="Helvetica Neue"/>
              </a:rPr>
              <a:t>contraintes budgétaires</a:t>
            </a:r>
            <a:r>
              <a:rPr lang="en-US" sz="1100" b="0" i="0" dirty="0">
                <a:effectLst/>
                <a:latin typeface="+mn-lt"/>
                <a:ea typeface="+mn-ea"/>
                <a:cs typeface="+mn-cs"/>
                <a:sym typeface="Helvetica Neue"/>
              </a:rPr>
              <a:t>. Une agence de transport en commun dispose d'un budget limité, ce qui l'oblige à prendre constamment des décisions difficiles et à trouver le juste équilibre entre une large couverture du service et un service de haute qualité. Les modèles sont les outils que nous utilisons pour explorer quantitativement ces compromis et trouver le point d'équilibre optimal.</a:t>
            </a:r>
          </a:p>
        </p:txBody>
      </p:sp>
    </p:spTree>
    <p:extLst>
      <p:ext uri="{BB962C8B-B14F-4D97-AF65-F5344CB8AC3E}">
        <p14:creationId xmlns:p14="http://schemas.microsoft.com/office/powerpoint/2010/main" val="3163326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9485-F0D6-1C30-B8C6-3906863A4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12506-84DB-FB77-833A-F8C426224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7C6ED-3357-EE73-36FF-0ED8ED4799FC}"/>
              </a:ext>
            </a:extLst>
          </p:cNvPr>
          <p:cNvSpPr>
            <a:spLocks noGrp="1"/>
          </p:cNvSpPr>
          <p:nvPr>
            <p:ph type="body" idx="1"/>
          </p:nvPr>
        </p:nvSpPr>
        <p:spPr/>
        <p:txBody>
          <a:bodyPr/>
          <a:lstStyle/>
          <a:p>
            <a:r>
              <a:rPr lang="en-US" sz="1100" b="0" i="0" dirty="0">
                <a:effectLst/>
                <a:latin typeface="+mn-lt"/>
                <a:ea typeface="+mn-ea"/>
                <a:cs typeface="+mn-cs"/>
                <a:sym typeface="Helvetica Neue"/>
              </a:rPr>
              <a:t>Prenons un exemple très simple et universel illustrant ces principes en action : la planification d'un service de bus pour les heures de pointe et les heures creuses.</a:t>
            </a:r>
            <a:br>
              <a:rPr lang="en-US" dirty="0"/>
            </a:br>
            <a:r>
              <a:rPr lang="en-US" sz="1100" b="0" i="0" dirty="0">
                <a:effectLst/>
                <a:latin typeface="+mn-lt"/>
                <a:ea typeface="+mn-ea"/>
                <a:cs typeface="+mn-cs"/>
                <a:sym typeface="Helvetica Neue"/>
              </a:rPr>
              <a:t>Pendant </a:t>
            </a:r>
            <a:r>
              <a:rPr lang="en-US" sz="1100" b="1" i="0" dirty="0">
                <a:effectLst/>
                <a:latin typeface="+mn-lt"/>
                <a:ea typeface="+mn-ea"/>
                <a:cs typeface="+mn-cs"/>
                <a:sym typeface="Helvetica Neue"/>
              </a:rPr>
              <a:t>les heures de pointe du matin et du soir</a:t>
            </a:r>
            <a:r>
              <a:rPr lang="en-US" sz="1100" b="0" i="0" dirty="0">
                <a:effectLst/>
                <a:latin typeface="+mn-lt"/>
                <a:ea typeface="+mn-ea"/>
                <a:cs typeface="+mn-cs"/>
                <a:sym typeface="Helvetica Neue"/>
              </a:rPr>
              <a:t>, la demande des passagers est à son maximum. L'objectif principal du planificateur des transports est de fournir une capacité suffisante pour accueillir tout le monde et garantir la fiabilité du service. Pour y parvenir, il planifiera la circulation des bus à une </a:t>
            </a:r>
            <a:r>
              <a:rPr lang="en-US" sz="1100" b="1" i="0" dirty="0">
                <a:effectLst/>
                <a:latin typeface="+mn-lt"/>
                <a:ea typeface="+mn-ea"/>
                <a:cs typeface="+mn-cs"/>
                <a:sym typeface="Helvetica Neue"/>
              </a:rPr>
              <a:t>fréquence </a:t>
            </a:r>
            <a:r>
              <a:rPr lang="en-US" sz="1100" b="0" i="0" dirty="0">
                <a:effectLst/>
                <a:latin typeface="+mn-lt"/>
                <a:ea typeface="+mn-ea"/>
                <a:cs typeface="+mn-cs"/>
                <a:sym typeface="Helvetica Neue"/>
              </a:rPr>
              <a:t>très </a:t>
            </a:r>
            <a:r>
              <a:rPr lang="en-US" sz="1100" b="1" i="0" dirty="0">
                <a:effectLst/>
                <a:latin typeface="+mn-lt"/>
                <a:ea typeface="+mn-ea"/>
                <a:cs typeface="+mn-cs"/>
                <a:sym typeface="Helvetica Neue"/>
              </a:rPr>
              <a:t>élevée</a:t>
            </a:r>
            <a:r>
              <a:rPr lang="en-US" sz="1100" b="0" i="0" dirty="0">
                <a:effectLst/>
                <a:latin typeface="+mn-lt"/>
                <a:ea typeface="+mn-ea"/>
                <a:cs typeface="+mn-cs"/>
                <a:sym typeface="Helvetica Neue"/>
              </a:rPr>
              <a:t>, peut-être toutes les 5 minutes sur un corridor très fréquenté.</a:t>
            </a:r>
            <a:br>
              <a:rPr lang="en-US" dirty="0"/>
            </a:br>
            <a:r>
              <a:rPr lang="en-US" sz="1100" b="0" i="0" dirty="0">
                <a:effectLst/>
                <a:latin typeface="+mn-lt"/>
                <a:ea typeface="+mn-ea"/>
                <a:cs typeface="+mn-cs"/>
                <a:sym typeface="Helvetica Neue"/>
              </a:rPr>
              <a:t>Cependant, pendant la </a:t>
            </a:r>
            <a:r>
              <a:rPr lang="en-US" sz="1100" b="1" i="0" dirty="0">
                <a:effectLst/>
                <a:latin typeface="+mn-lt"/>
                <a:ea typeface="+mn-ea"/>
                <a:cs typeface="+mn-cs"/>
                <a:sym typeface="Helvetica Neue"/>
              </a:rPr>
              <a:t>période creuse de midi</a:t>
            </a:r>
            <a:r>
              <a:rPr lang="en-US" sz="1100" b="0" i="0" dirty="0">
                <a:effectLst/>
                <a:latin typeface="+mn-lt"/>
                <a:ea typeface="+mn-ea"/>
                <a:cs typeface="+mn-cs"/>
                <a:sym typeface="Helvetica Neue"/>
              </a:rPr>
              <a:t>, la demande est beaucoup plus faible. L'objectif passe alors de l'accueil d'une foule massive à la fourniture d'un niveau de service de base tout en optimisant les ressources. Faire circuler un bus toutes les 5 minutes serait un gaspillage incroyable. Au lieu de cela, le planificateur réduira la </a:t>
            </a:r>
            <a:r>
              <a:rPr lang="en-US" sz="1100" b="1" i="0" dirty="0">
                <a:effectLst/>
                <a:latin typeface="+mn-lt"/>
                <a:ea typeface="+mn-ea"/>
                <a:cs typeface="+mn-cs"/>
                <a:sym typeface="Helvetica Neue"/>
              </a:rPr>
              <a:t>fréquence</a:t>
            </a:r>
            <a:r>
              <a:rPr lang="en-US" sz="1100" b="0" i="0" dirty="0">
                <a:effectLst/>
                <a:latin typeface="+mn-lt"/>
                <a:ea typeface="+mn-ea"/>
                <a:cs typeface="+mn-cs"/>
                <a:sym typeface="Helvetica Neue"/>
              </a:rPr>
              <a:t> du service, par exemple à toutes les 20 minutes.</a:t>
            </a:r>
            <a:br>
              <a:rPr lang="en-US" dirty="0"/>
            </a:br>
            <a:r>
              <a:rPr lang="en-US" sz="1100" b="0" i="0" dirty="0">
                <a:effectLst/>
                <a:latin typeface="+mn-lt"/>
                <a:ea typeface="+mn-ea"/>
                <a:cs typeface="+mn-cs"/>
                <a:sym typeface="Helvetica Neue"/>
              </a:rPr>
              <a:t>Cet ajustement constant tout au long de la journée illustre parfaitement le défi central de la planification des transports : trouver le juste équilibre entre la fourniture d'un service de haut niveau aux passagers et le maintien de la rentabilité pour l'agence. Des modèles sont largement utilisés pour affiner ces horaires afin de les adapter aux schémas de demande spécifiques de chaque ligne.</a:t>
            </a:r>
          </a:p>
        </p:txBody>
      </p:sp>
    </p:spTree>
    <p:extLst>
      <p:ext uri="{BB962C8B-B14F-4D97-AF65-F5344CB8AC3E}">
        <p14:creationId xmlns:p14="http://schemas.microsoft.com/office/powerpoint/2010/main" val="214404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sz="1100" b="0" i="0" dirty="0">
                <a:effectLst/>
                <a:latin typeface="+mn-lt"/>
                <a:ea typeface="+mn-ea"/>
                <a:cs typeface="+mn-cs"/>
                <a:sym typeface="Helvetica Neue"/>
              </a:rPr>
              <a:t>« Cela conclut notre examen du système réel. Nous avons décomposé les composants et nous comprenons les principes opérationnels et les compromis qui les régissent.</a:t>
            </a:r>
            <a:br>
              <a:rPr lang="en-US" dirty="0"/>
            </a:br>
            <a:r>
              <a:rPr lang="en-US" sz="1100" b="0" i="0" dirty="0">
                <a:effectLst/>
                <a:latin typeface="+mn-lt"/>
                <a:ea typeface="+mn-ea"/>
                <a:cs typeface="+mn-cs"/>
                <a:sym typeface="Helvetica Neue"/>
              </a:rPr>
              <a:t>Nous sommes maintenant prêts à passer à la section 3, où nous nous concentrerons sur </a:t>
            </a:r>
            <a:r>
              <a:rPr lang="en-US" sz="1100" b="1" i="0" dirty="0">
                <a:effectLst/>
                <a:latin typeface="+mn-lt"/>
                <a:ea typeface="+mn-ea"/>
                <a:cs typeface="+mn-cs"/>
                <a:sym typeface="Helvetica Neue"/>
              </a:rPr>
              <a:t>le déroulement technique de la modélisation</a:t>
            </a:r>
            <a:r>
              <a:rPr lang="en-US" sz="1100" b="0" i="0" dirty="0">
                <a:effectLst/>
                <a:latin typeface="+mn-lt"/>
                <a:ea typeface="+mn-ea"/>
                <a:cs typeface="+mn-cs"/>
                <a:sym typeface="Helvetica Neue"/>
              </a:rPr>
              <a:t>. Cette section fournira un guide étape par étape du processus utilisé par les planificateurs des transports pour construire, calibrer et utiliser ces modèles complexes. Nous passons maintenant du « quoi » au « comment ». »</a:t>
            </a:r>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B0930-D5EF-9F63-1B72-AD7E04725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28D7F-0214-EFF2-7FC2-D68909A1A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D7F271-9AD6-A834-DB81-3F274E6553AD}"/>
              </a:ext>
            </a:extLst>
          </p:cNvPr>
          <p:cNvSpPr>
            <a:spLocks noGrp="1"/>
          </p:cNvSpPr>
          <p:nvPr>
            <p:ph type="body" idx="1"/>
          </p:nvPr>
        </p:nvSpPr>
        <p:spPr/>
        <p:txBody>
          <a:bodyPr/>
          <a:lstStyle/>
          <a:p>
            <a:r>
              <a:rPr lang="en-US" sz="1100" b="0" i="0" dirty="0">
                <a:effectLst/>
                <a:latin typeface="+mn-lt"/>
                <a:ea typeface="+mn-ea"/>
                <a:cs typeface="+mn-cs"/>
                <a:sym typeface="Helvetica Neue"/>
              </a:rPr>
              <a:t>« Le développement d'un modèle de transport professionnel n'est pas un processus ponctuel ; il suit un processus rigoureux et systématique, qui peut être divisé en quatre étapes clés.</a:t>
            </a:r>
            <a:br>
              <a:rPr lang="en-US" dirty="0"/>
            </a:br>
            <a:r>
              <a:rPr lang="en-US" sz="1100" b="0" i="0" dirty="0">
                <a:effectLst/>
                <a:latin typeface="+mn-lt"/>
                <a:ea typeface="+mn-ea"/>
                <a:cs typeface="+mn-cs"/>
                <a:sym typeface="Helvetica Neue"/>
              </a:rPr>
              <a:t>Il commence toujours par </a:t>
            </a:r>
            <a:r>
              <a:rPr lang="en-US" sz="1100" b="1" i="0" dirty="0">
                <a:effectLst/>
                <a:latin typeface="+mn-lt"/>
                <a:ea typeface="+mn-ea"/>
                <a:cs typeface="+mn-cs"/>
                <a:sym typeface="Helvetica Neue"/>
              </a:rPr>
              <a:t>la collecte de données</a:t>
            </a:r>
            <a:r>
              <a:rPr lang="en-US" sz="1100" b="0" i="0" dirty="0">
                <a:effectLst/>
                <a:latin typeface="+mn-lt"/>
                <a:ea typeface="+mn-ea"/>
                <a:cs typeface="+mn-cs"/>
                <a:sym typeface="Helvetica Neue"/>
              </a:rPr>
              <a:t>. Comme nous l'avons souligné, les modèles sont construits sur la base de données réelles. Cela inclut tout, depuis le nombre de passagers comptés par des compteurs automatiques jusqu'aux traces GPS des bus, en passant par les données d'enquête sur les raisons pour lesquelles les gens se déplacent.</a:t>
            </a:r>
            <a:br>
              <a:rPr lang="en-US" dirty="0"/>
            </a:br>
            <a:r>
              <a:rPr lang="en-US" sz="1100" b="0" i="0" dirty="0">
                <a:effectLst/>
                <a:latin typeface="+mn-lt"/>
                <a:ea typeface="+mn-ea"/>
                <a:cs typeface="+mn-cs"/>
                <a:sym typeface="Helvetica Neue"/>
              </a:rPr>
              <a:t>La deuxième étape est </a:t>
            </a:r>
            <a:r>
              <a:rPr lang="en-US" sz="1100" b="1" i="0" dirty="0">
                <a:effectLst/>
                <a:latin typeface="+mn-lt"/>
                <a:ea typeface="+mn-ea"/>
                <a:cs typeface="+mn-cs"/>
                <a:sym typeface="Helvetica Neue"/>
              </a:rPr>
              <a:t>l'estimation des paramètres</a:t>
            </a:r>
            <a:r>
              <a:rPr lang="en-US" sz="1100" b="0" i="0" dirty="0">
                <a:effectLst/>
                <a:latin typeface="+mn-lt"/>
                <a:ea typeface="+mn-ea"/>
                <a:cs typeface="+mn-cs"/>
                <a:sym typeface="Helvetica Neue"/>
              </a:rPr>
              <a:t>. C'est à ce stade que nous analysons les données collectées afin d'en tirer les chiffres clés, ou paramètres, qui serviront de base au modèle. Par exemple, nous analysons les données relatives aux passagers afin d'estimer la valeur du temps, ou nous analysons les données opérationnelles afin d'estimer le coût horaire de l'exploitation d'un bus.</a:t>
            </a:r>
            <a:br>
              <a:rPr lang="en-US" dirty="0"/>
            </a:br>
            <a:r>
              <a:rPr lang="en-US" sz="1100" b="0" i="0" dirty="0">
                <a:effectLst/>
                <a:latin typeface="+mn-lt"/>
                <a:ea typeface="+mn-ea"/>
                <a:cs typeface="+mn-cs"/>
                <a:sym typeface="Helvetica Neue"/>
              </a:rPr>
              <a:t>La troisième étape, qui est la plus critique, est </a:t>
            </a:r>
            <a:r>
              <a:rPr lang="en-US" sz="1100" b="1" i="0" dirty="0">
                <a:effectLst/>
                <a:latin typeface="+mn-lt"/>
                <a:ea typeface="+mn-ea"/>
                <a:cs typeface="+mn-cs"/>
                <a:sym typeface="Helvetica Neue"/>
              </a:rPr>
              <a:t>l'étalonnage et la validation du modèle</a:t>
            </a:r>
            <a:r>
              <a:rPr lang="en-US" sz="1100" b="0" i="0" dirty="0">
                <a:effectLst/>
                <a:latin typeface="+mn-lt"/>
                <a:ea typeface="+mn-ea"/>
                <a:cs typeface="+mn-cs"/>
                <a:sym typeface="Helvetica Neue"/>
              </a:rPr>
              <a:t>. Nous construisons une version initiale du modèle, effectuons une simulation, puis comparons les résultats du modèle à la réalité. Notre modèle prédit-il le même nombre de passagers sur un itinéraire que celui que nous observons dans le monde réel ? Si ce n'est pas le cas, nous revenons en arrière et ajustons les paramètres du modèle jusqu'à ce que ses résultats reproduisent fidèlement la réalité. C'est ainsi que nous renforçons la confiance dans le modèle.</a:t>
            </a:r>
            <a:br>
              <a:rPr lang="en-US" dirty="0"/>
            </a:br>
            <a:r>
              <a:rPr lang="en-US" sz="1100" b="0" i="0" dirty="0">
                <a:effectLst/>
                <a:latin typeface="+mn-lt"/>
                <a:ea typeface="+mn-ea"/>
                <a:cs typeface="+mn-cs"/>
                <a:sym typeface="Helvetica Neue"/>
              </a:rPr>
              <a:t>Enfin, une fois validé, le modèle passe à </a:t>
            </a:r>
            <a:r>
              <a:rPr lang="en-US" sz="1100" b="1" i="0" dirty="0">
                <a:effectLst/>
                <a:latin typeface="+mn-lt"/>
                <a:ea typeface="+mn-ea"/>
                <a:cs typeface="+mn-cs"/>
                <a:sym typeface="Helvetica Neue"/>
              </a:rPr>
              <a:t>la phase de mise en œuvre et de suivi</a:t>
            </a:r>
            <a:r>
              <a:rPr lang="en-US" sz="1100" b="0" i="0" dirty="0">
                <a:effectLst/>
                <a:latin typeface="+mn-lt"/>
                <a:ea typeface="+mn-ea"/>
                <a:cs typeface="+mn-cs"/>
                <a:sym typeface="Helvetica Neue"/>
              </a:rPr>
              <a:t>. Il est désormais prêt à être utilisé pour la prise de décisions stratégiques dont nous avons parlé précédemment. Et le processus ne s'arrête pas là : à mesure que de nouvelles données deviennent disponibles, nous les utilisons pour surveiller et affiner le modèle en continu au fil du temps.</a:t>
            </a:r>
          </a:p>
        </p:txBody>
      </p:sp>
    </p:spTree>
    <p:extLst>
      <p:ext uri="{BB962C8B-B14F-4D97-AF65-F5344CB8AC3E}">
        <p14:creationId xmlns:p14="http://schemas.microsoft.com/office/powerpoint/2010/main" val="132659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C4FD4-2F28-FD17-BE24-062D44215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2EFB5-2B73-7098-E109-EBD33C6E8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92CDB-23FB-B0FB-678A-B1A798D4287E}"/>
              </a:ext>
            </a:extLst>
          </p:cNvPr>
          <p:cNvSpPr>
            <a:spLocks noGrp="1"/>
          </p:cNvSpPr>
          <p:nvPr>
            <p:ph type="body" idx="1"/>
          </p:nvPr>
        </p:nvSpPr>
        <p:spPr/>
        <p:txBody>
          <a:bodyPr/>
          <a:lstStyle/>
          <a:p>
            <a:r>
              <a:rPr lang="en-US" sz="1100" b="0" i="0" dirty="0">
                <a:effectLst/>
                <a:latin typeface="+mn-lt"/>
                <a:ea typeface="+mn-ea"/>
                <a:cs typeface="+mn-cs"/>
                <a:sym typeface="Helvetica Neue"/>
              </a:rPr>
              <a:t>« Zoomons sur ce flux de travail et examinons les fonctions essentielles d'un modèle de transport type. Nous pouvons le considérer comme une séquence de trois activités clés.</a:t>
            </a:r>
            <a:br>
              <a:rPr lang="en-US" dirty="0"/>
            </a:br>
            <a:r>
              <a:rPr lang="en-US" sz="1100" b="0" i="0" dirty="0">
                <a:effectLst/>
                <a:latin typeface="+mn-lt"/>
                <a:ea typeface="+mn-ea"/>
                <a:cs typeface="+mn-cs"/>
                <a:sym typeface="Helvetica Neue"/>
              </a:rPr>
              <a:t>La première est </a:t>
            </a:r>
            <a:r>
              <a:rPr lang="en-US" sz="1100" b="1" i="0" dirty="0">
                <a:effectLst/>
                <a:latin typeface="+mn-lt"/>
                <a:ea typeface="+mn-ea"/>
                <a:cs typeface="+mn-cs"/>
                <a:sym typeface="Helvetica Neue"/>
              </a:rPr>
              <a:t>la prévision de la demande</a:t>
            </a:r>
            <a:r>
              <a:rPr lang="en-US" sz="1100" b="0" i="0" dirty="0">
                <a:effectLst/>
                <a:latin typeface="+mn-lt"/>
                <a:ea typeface="+mn-ea"/>
                <a:cs typeface="+mn-cs"/>
                <a:sym typeface="Helvetica Neue"/>
              </a:rPr>
              <a:t>. Le modèle doit prédire combien de personnes voudront voyager, d'où, vers où et à quelle heure. C'est souvent la partie la plus complexe du modèle, qui utilise des données telles que les données démographiques, les lieux de travail et les plans d'aménagement du territoire pour générer ces modèles de demande de transport.</a:t>
            </a:r>
            <a:br>
              <a:rPr lang="en-US" dirty="0"/>
            </a:br>
            <a:r>
              <a:rPr lang="en-US" sz="1100" b="0" i="0" dirty="0">
                <a:effectLst/>
                <a:latin typeface="+mn-lt"/>
                <a:ea typeface="+mn-ea"/>
                <a:cs typeface="+mn-cs"/>
                <a:sym typeface="Helvetica Neue"/>
              </a:rPr>
              <a:t>Une fois que nous avons une estimation de la demande, l'étape suivante est </a:t>
            </a:r>
            <a:r>
              <a:rPr lang="en-US" sz="1100" b="1" i="0" dirty="0">
                <a:effectLst/>
                <a:latin typeface="+mn-lt"/>
                <a:ea typeface="+mn-ea"/>
                <a:cs typeface="+mn-cs"/>
                <a:sym typeface="Helvetica Neue"/>
              </a:rPr>
              <a:t>la planification des itinéraires</a:t>
            </a:r>
            <a:r>
              <a:rPr lang="en-US" sz="1100" b="0" i="0" dirty="0">
                <a:effectLst/>
                <a:latin typeface="+mn-lt"/>
                <a:ea typeface="+mn-ea"/>
                <a:cs typeface="+mn-cs"/>
                <a:sym typeface="Helvetica Neue"/>
              </a:rPr>
              <a:t>. C'est là que nous concevons le réseau de transports publics pour répondre à cette demande. Nous décidons où les itinéraires doivent passer, où les arrêts doivent être situés et quels doivent être les horaires. Cela se fait souvent à l'aide de logiciels de planification spécialisés, dont certains seront présentés dans une diapositive ultérieure.</a:t>
            </a:r>
            <a:br>
              <a:rPr lang="en-US" dirty="0"/>
            </a:br>
            <a:r>
              <a:rPr lang="en-US" sz="1100" b="0" i="0" dirty="0">
                <a:effectLst/>
                <a:latin typeface="+mn-lt"/>
                <a:ea typeface="+mn-ea"/>
                <a:cs typeface="+mn-cs"/>
                <a:sym typeface="Helvetica Neue"/>
              </a:rPr>
              <a:t>Enfin, nous effectuons </a:t>
            </a:r>
            <a:r>
              <a:rPr lang="en-US" sz="1100" b="1" i="0" dirty="0">
                <a:effectLst/>
                <a:latin typeface="+mn-lt"/>
                <a:ea typeface="+mn-ea"/>
                <a:cs typeface="+mn-cs"/>
                <a:sym typeface="Helvetica Neue"/>
              </a:rPr>
              <a:t>des simulations opérationnelles</a:t>
            </a:r>
            <a:r>
              <a:rPr lang="en-US" sz="1100" b="0" i="0" dirty="0">
                <a:effectLst/>
                <a:latin typeface="+mn-lt"/>
                <a:ea typeface="+mn-ea"/>
                <a:cs typeface="+mn-cs"/>
                <a:sym typeface="Helvetica Neue"/>
              </a:rPr>
              <a:t>. Nous prenons notre prévision de la demande et notre réseau planifié, et nous effectuons une simulation pour voir comment le système fonctionnerait réellement. Il s'agit d'un processus dynamique qui nous permet de tester l'efficacité du réseau, de voir où des encombrements pourraient se produire et d'analyser les impacts de la congestion du trafic sur la fiabilité de notre service. Ces trois fonctions constituent le moteur analytique du modèle.</a:t>
            </a:r>
          </a:p>
        </p:txBody>
      </p:sp>
    </p:spTree>
    <p:extLst>
      <p:ext uri="{BB962C8B-B14F-4D97-AF65-F5344CB8AC3E}">
        <p14:creationId xmlns:p14="http://schemas.microsoft.com/office/powerpoint/2010/main" val="3453577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CC57E-96E0-C30C-4AB9-BD00C1D1F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DBB32-B246-A585-C24D-5007ABD71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FB88F-ABAC-D2F5-57E7-0A9C69FF7AE1}"/>
              </a:ext>
            </a:extLst>
          </p:cNvPr>
          <p:cNvSpPr>
            <a:spLocks noGrp="1"/>
          </p:cNvSpPr>
          <p:nvPr>
            <p:ph type="body" idx="1"/>
          </p:nvPr>
        </p:nvSpPr>
        <p:spPr/>
        <p:txBody>
          <a:bodyPr/>
          <a:lstStyle/>
          <a:p>
            <a:r>
              <a:rPr lang="en-US" sz="1100" b="0" i="0" dirty="0">
                <a:effectLst/>
                <a:latin typeface="+mn-lt"/>
                <a:ea typeface="+mn-ea"/>
                <a:cs typeface="+mn-cs"/>
                <a:sym typeface="Helvetica Neue"/>
              </a:rPr>
              <a:t>« Pour rendre plus concret ce concept de « simulations opérationnelles », nous allons regarder une courte vidéo présentant les résultats d'un modèle réel de simulation des transports. C'est une chose de parler de ces processus de manière abstraite, c'en est une autre de les voir en action.</a:t>
            </a:r>
            <a:br>
              <a:rPr lang="en-US" dirty="0"/>
            </a:br>
            <a:r>
              <a:rPr lang="en-US" sz="1100" b="0" i="0" dirty="0">
                <a:effectLst/>
                <a:latin typeface="+mn-lt"/>
                <a:ea typeface="+mn-ea"/>
                <a:cs typeface="+mn-cs"/>
                <a:sym typeface="Helvetica Neue"/>
              </a:rPr>
              <a:t>En regardant ce clip, je voudrais que vous prêtiez attention à plusieurs choses. Tout d'abord, remarquez comment le modèle représente à la fois les véhicules (les bus ou les trains) et les passagers individuels. Ensuite, observez comment les véhicules de transport public doivent interagir avec le réseau routier général. Enfin, réfléchissez aux informations qu'un planificateur pourrait tirer de cette visualisation : où se trouvent les goulets d'étranglement, où se concentre la foule, où se produisent les retards ? Il s'agit là du résultat direct des modèles dont nous avons discuté.</a:t>
            </a:r>
          </a:p>
        </p:txBody>
      </p:sp>
    </p:spTree>
    <p:extLst>
      <p:ext uri="{BB962C8B-B14F-4D97-AF65-F5344CB8AC3E}">
        <p14:creationId xmlns:p14="http://schemas.microsoft.com/office/powerpoint/2010/main" val="888807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D801-8F3B-722D-6534-1D8C3EBED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32B75-5B46-C549-E54F-F817D07A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30209-8342-5D9A-0076-263E89424870}"/>
              </a:ext>
            </a:extLst>
          </p:cNvPr>
          <p:cNvSpPr>
            <a:spLocks noGrp="1"/>
          </p:cNvSpPr>
          <p:nvPr>
            <p:ph type="body" idx="1"/>
          </p:nvPr>
        </p:nvSpPr>
        <p:spPr/>
        <p:txBody>
          <a:bodyPr/>
          <a:lstStyle/>
          <a:p>
            <a:r>
              <a:rPr lang="en-US" sz="1100" b="0" i="0" dirty="0">
                <a:effectLst/>
                <a:latin typeface="+mn-lt"/>
                <a:ea typeface="+mn-ea"/>
                <a:cs typeface="+mn-cs"/>
                <a:sym typeface="Helvetica Neue"/>
              </a:rPr>
              <a:t>« Ces simulations complexes ne sont pas créées à partir de zéro ; les planificateurs s'appuient sur des outils logiciels hautement spécialisés. Permettez-moi de vous présenter quelques-unes des plateformes les plus courantes que vous rencontrerez dans le secteur.</a:t>
            </a:r>
            <a:br>
              <a:rPr lang="en-US" dirty="0"/>
            </a:br>
            <a:r>
              <a:rPr lang="en-US" sz="1100" b="0" i="0" dirty="0">
                <a:effectLst/>
                <a:latin typeface="+mn-lt"/>
                <a:ea typeface="+mn-ea"/>
                <a:cs typeface="+mn-cs"/>
                <a:sym typeface="Helvetica Neue"/>
              </a:rPr>
              <a:t>La </a:t>
            </a:r>
            <a:r>
              <a:rPr lang="en-US" sz="1100" b="1" i="0" dirty="0">
                <a:effectLst/>
                <a:latin typeface="+mn-lt"/>
                <a:ea typeface="+mn-ea"/>
                <a:cs typeface="+mn-cs"/>
                <a:sym typeface="Helvetica Neue"/>
              </a:rPr>
              <a:t>suite PTV, qui comprend VISSIM et VISUM</a:t>
            </a:r>
            <a:r>
              <a:rPr lang="en-US" sz="1100" b="0" i="0" dirty="0">
                <a:effectLst/>
                <a:latin typeface="+mn-lt"/>
                <a:ea typeface="+mn-ea"/>
                <a:cs typeface="+mn-cs"/>
                <a:sym typeface="Helvetica Neue"/>
              </a:rPr>
              <a:t>, est sans doute la norme commerciale dans le secteur. VISSIM est un simulateur microscopique, ce qui signifie qu'il modélise les mouvements détaillés de chaque véhicule et passager, ce qui le rend excellent pour l'analyse opérationnelle détaillée. VISUM est un outil de planification stratégique macroscopique pour l'analyse à l'échelle du réseau.</a:t>
            </a:r>
            <a:br>
              <a:rPr lang="en-US" dirty="0"/>
            </a:br>
            <a:r>
              <a:rPr lang="en-US" sz="1100" b="0" i="0" dirty="0">
                <a:effectLst/>
                <a:latin typeface="+mn-lt"/>
                <a:ea typeface="+mn-ea"/>
                <a:cs typeface="+mn-cs"/>
                <a:sym typeface="Helvetica Neue"/>
              </a:rPr>
              <a:t>Du côté des logiciels libres, </a:t>
            </a:r>
            <a:r>
              <a:rPr lang="en-US" sz="1100" b="1" i="0" dirty="0">
                <a:effectLst/>
                <a:latin typeface="+mn-lt"/>
                <a:ea typeface="+mn-ea"/>
                <a:cs typeface="+mn-cs"/>
                <a:sym typeface="Helvetica Neue"/>
              </a:rPr>
              <a:t>SUMO </a:t>
            </a:r>
            <a:r>
              <a:rPr lang="en-US" sz="1100" b="0" i="0" dirty="0">
                <a:effectLst/>
                <a:latin typeface="+mn-lt"/>
                <a:ea typeface="+mn-ea"/>
                <a:cs typeface="+mn-cs"/>
                <a:sym typeface="Helvetica Neue"/>
              </a:rPr>
              <a:t>est un outil extrêmement puissant et populaire. Comme il s'agit d'un logiciel libre, il est très flexible et peut être personnalisé pour répondre à des besoins de recherche spécifiques. Il est largement utilisé dans le milieu universitaire.</a:t>
            </a:r>
            <a:br>
              <a:rPr lang="en-US" dirty="0"/>
            </a:br>
            <a:r>
              <a:rPr lang="en-US" sz="1100" b="0" i="0" dirty="0">
                <a:effectLst/>
                <a:latin typeface="+mn-lt"/>
                <a:ea typeface="+mn-ea"/>
                <a:cs typeface="+mn-cs"/>
                <a:sym typeface="Helvetica Neue"/>
              </a:rPr>
              <a:t>Enfin, il est important de reconnaître le rôle des environnements de programmation à usage général tels que </a:t>
            </a:r>
            <a:r>
              <a:rPr lang="en-US" sz="1100" b="1" i="0" dirty="0">
                <a:effectLst/>
                <a:latin typeface="+mn-lt"/>
                <a:ea typeface="+mn-ea"/>
                <a:cs typeface="+mn-cs"/>
                <a:sym typeface="Helvetica Neue"/>
              </a:rPr>
              <a:t>MATLAB et Python</a:t>
            </a:r>
            <a:r>
              <a:rPr lang="en-US" sz="1100" b="0" i="0" dirty="0">
                <a:effectLst/>
                <a:latin typeface="+mn-lt"/>
                <a:ea typeface="+mn-ea"/>
                <a:cs typeface="+mn-cs"/>
                <a:sym typeface="Helvetica Neue"/>
              </a:rPr>
              <a:t>. Bien qu'il ne s'agisse pas de simulateurs de transport dédiés, ce sont les outils que nous utilisons pour effectuer le gros du travail en matière d'analyse des données et pour développer les algorithmes d'optimisation personnalisés que nous utilisons ensuite pour concevoir les réseaux que nous testons dans le logiciel de simulation. Dans la pratique, un projet de modélisation utilise souvent une combinaison de ces outils.</a:t>
            </a:r>
          </a:p>
        </p:txBody>
      </p:sp>
    </p:spTree>
    <p:extLst>
      <p:ext uri="{BB962C8B-B14F-4D97-AF65-F5344CB8AC3E}">
        <p14:creationId xmlns:p14="http://schemas.microsoft.com/office/powerpoint/2010/main" val="3191323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 La création d'un modèle ne consiste pas seulement à utiliser le bon logiciel, mais aussi à suivre une méthodologie scientifique rigoureuse. La fiabilité des résultats de votre modèle dépend de votre respect de ces quatre principes clés.</a:t>
            </a:r>
            <a:br>
              <a:rPr lang="en-US" dirty="0"/>
            </a:br>
            <a:r>
              <a:rPr lang="en-US" sz="1100" b="0" i="0" dirty="0">
                <a:effectLst/>
                <a:latin typeface="+mn-lt"/>
                <a:ea typeface="+mn-ea"/>
                <a:cs typeface="+mn-cs"/>
                <a:sym typeface="Helvetica Neue"/>
              </a:rPr>
              <a:t>Premièrement, comme nous l'avons déjà mentionné, le processus doit être </a:t>
            </a:r>
            <a:r>
              <a:rPr lang="en-US" sz="1100" b="1" i="0" dirty="0">
                <a:effectLst/>
                <a:latin typeface="+mn-lt"/>
                <a:ea typeface="+mn-ea"/>
                <a:cs typeface="+mn-cs"/>
                <a:sym typeface="Helvetica Neue"/>
              </a:rPr>
              <a:t>axé sur les données</a:t>
            </a:r>
            <a:r>
              <a:rPr lang="en-US" sz="1100" b="0" i="0" dirty="0">
                <a:effectLst/>
                <a:latin typeface="+mn-lt"/>
                <a:ea typeface="+mn-ea"/>
                <a:cs typeface="+mn-cs"/>
                <a:sym typeface="Helvetica Neue"/>
              </a:rPr>
              <a:t>. La qualité de votre modèle dépend de la qualité des données que vous y intégrez.</a:t>
            </a:r>
            <a:br>
              <a:rPr lang="en-US" dirty="0"/>
            </a:br>
            <a:r>
              <a:rPr lang="en-US" sz="1100" b="0" i="0" dirty="0">
                <a:effectLst/>
                <a:latin typeface="+mn-lt"/>
                <a:ea typeface="+mn-ea"/>
                <a:cs typeface="+mn-cs"/>
                <a:sym typeface="Helvetica Neue"/>
              </a:rPr>
              <a:t>Deuxièmement, un bon modélisateur ne présume jamais qu'il peut prédire parfaitement l'avenir. Il utilise plutôt </a:t>
            </a:r>
            <a:r>
              <a:rPr lang="en-US" sz="1100" b="1" i="0" dirty="0">
                <a:effectLst/>
                <a:latin typeface="+mn-lt"/>
                <a:ea typeface="+mn-ea"/>
                <a:cs typeface="+mn-cs"/>
                <a:sym typeface="Helvetica Neue"/>
              </a:rPr>
              <a:t>l'exploration de scénarios</a:t>
            </a:r>
            <a:r>
              <a:rPr lang="en-US" sz="1100" b="0" i="0" dirty="0">
                <a:effectLst/>
                <a:latin typeface="+mn-lt"/>
                <a:ea typeface="+mn-ea"/>
                <a:cs typeface="+mn-cs"/>
                <a:sym typeface="Helvetica Neue"/>
              </a:rPr>
              <a:t>. Il exécute le modèle dans une série de futurs potentiels différents : un avenir avec une forte croissance démographique, un autre avec une faible croissance, un autre avec un passage massif au télétravail, etc. Cela lui permet d'identifier des stratégies robustes et performantes dans diverses conditions.</a:t>
            </a:r>
            <a:br>
              <a:rPr lang="en-US" dirty="0"/>
            </a:br>
            <a:r>
              <a:rPr lang="en-US" sz="1100" b="0" i="0" dirty="0">
                <a:effectLst/>
                <a:latin typeface="+mn-lt"/>
                <a:ea typeface="+mn-ea"/>
                <a:cs typeface="+mn-cs"/>
                <a:sym typeface="Helvetica Neue"/>
              </a:rPr>
              <a:t>Troisièmement, comme nous l'avons vu dans le flux de travail, le modèle doit être rigoureusement </a:t>
            </a:r>
            <a:r>
              <a:rPr lang="en-US" sz="1100" b="1" i="0" dirty="0">
                <a:effectLst/>
                <a:latin typeface="+mn-lt"/>
                <a:ea typeface="+mn-ea"/>
                <a:cs typeface="+mn-cs"/>
                <a:sym typeface="Helvetica Neue"/>
              </a:rPr>
              <a:t>validé et adapté</a:t>
            </a:r>
            <a:r>
              <a:rPr lang="en-US" sz="1100" b="0" i="0" dirty="0">
                <a:effectLst/>
                <a:latin typeface="+mn-lt"/>
                <a:ea typeface="+mn-ea"/>
                <a:cs typeface="+mn-cs"/>
                <a:sym typeface="Helvetica Neue"/>
              </a:rPr>
              <a:t>. Vous devez prouver que votre modèle peut reproduire fidèlement le monde réel avant de pouvoir l'utiliser pour faire des prévisions sur l'avenir.</a:t>
            </a:r>
            <a:br>
              <a:rPr lang="en-US" dirty="0"/>
            </a:br>
            <a:r>
              <a:rPr lang="en-US" sz="1100" b="0" i="0" dirty="0">
                <a:effectLst/>
                <a:latin typeface="+mn-lt"/>
                <a:ea typeface="+mn-ea"/>
                <a:cs typeface="+mn-cs"/>
                <a:sym typeface="Helvetica Neue"/>
              </a:rPr>
              <a:t>Enfin, la modélisation ne doit pas être un exercice opaque. Il est essentiel </a:t>
            </a:r>
            <a:r>
              <a:rPr lang="en-US" sz="1100" b="1" i="0" dirty="0">
                <a:effectLst/>
                <a:latin typeface="+mn-lt"/>
                <a:ea typeface="+mn-ea"/>
                <a:cs typeface="+mn-cs"/>
                <a:sym typeface="Helvetica Neue"/>
              </a:rPr>
              <a:t>d'impliquer les parties prenantes </a:t>
            </a:r>
            <a:r>
              <a:rPr lang="en-US" sz="1100" b="0" i="0" dirty="0">
                <a:effectLst/>
                <a:latin typeface="+mn-lt"/>
                <a:ea typeface="+mn-ea"/>
                <a:cs typeface="+mn-cs"/>
                <a:sym typeface="Helvetica Neue"/>
              </a:rPr>
              <a:t>tout au long du processus. Cela implique de dialoguer avec le public, les décideurs politiques et les opérateurs de transport afin de s'assurer que les hypothèses sur lesquelles repose votre modèle sont raisonnables et correspondent aux objectifs et aux attentes de la communauté.</a:t>
            </a:r>
          </a:p>
        </p:txBody>
      </p:sp>
    </p:spTree>
    <p:extLst>
      <p:ext uri="{BB962C8B-B14F-4D97-AF65-F5344CB8AC3E}">
        <p14:creationId xmlns:p14="http://schemas.microsoft.com/office/powerpoint/2010/main" val="648820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7DE95-CD4C-0784-9C1D-267FC28F7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0982-29BB-07A9-47D1-032F42F80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F8A79D-05C7-F9B4-7485-084AEB932221}"/>
              </a:ext>
            </a:extLst>
          </p:cNvPr>
          <p:cNvSpPr>
            <a:spLocks noGrp="1"/>
          </p:cNvSpPr>
          <p:nvPr>
            <p:ph type="body" idx="1"/>
          </p:nvPr>
        </p:nvSpPr>
        <p:spPr/>
        <p:txBody>
          <a:bodyPr/>
          <a:lstStyle/>
          <a:p>
            <a:r>
              <a:rPr lang="en-US" sz="1100" b="0" i="0" dirty="0">
                <a:effectLst/>
                <a:latin typeface="+mn-lt"/>
                <a:ea typeface="+mn-ea"/>
                <a:cs typeface="+mn-cs"/>
                <a:sym typeface="Helvetica Neue"/>
              </a:rPr>
              <a:t>« Bon, avant de passer à la section suivante sur l'optimisation, faisons une petite pause pour mettre en pratique certains de ces concepts. Veuillez vous mettre par deux.</a:t>
            </a:r>
            <a:br>
              <a:rPr lang="en-US" dirty="0"/>
            </a:br>
            <a:r>
              <a:rPr lang="en-US" sz="1100" b="0" i="0" dirty="0">
                <a:effectLst/>
                <a:latin typeface="+mn-lt"/>
                <a:ea typeface="+mn-ea"/>
                <a:cs typeface="+mn-cs"/>
                <a:sym typeface="Helvetica Neue"/>
              </a:rPr>
              <a:t>Je voudrais que vous pensiez à une ville que vous connaissez bien, que ce soit votre ville natale ou celle où vous vivez actuellement. D'après votre expérience, lequel des principes opérationnels fondamentaux dont nous avons discuté (fiabilité, accessibilité ou rentabilité, par exemple) est, selon vous, la priorité absolue pour </a:t>
            </a:r>
            <a:r>
              <a:rPr lang="en-US" sz="1100" b="0" i="1" dirty="0">
                <a:effectLst/>
                <a:latin typeface="+mn-lt"/>
                <a:ea typeface="+mn-ea"/>
                <a:cs typeface="+mn-cs"/>
                <a:sym typeface="Helvetica Neue"/>
              </a:rPr>
              <a:t>améliorer </a:t>
            </a:r>
            <a:r>
              <a:rPr lang="en-US" sz="1100" b="0" i="0" dirty="0">
                <a:effectLst/>
                <a:latin typeface="+mn-lt"/>
                <a:ea typeface="+mn-ea"/>
                <a:cs typeface="+mn-cs"/>
                <a:sym typeface="Helvetica Neue"/>
              </a:rPr>
              <a:t>les transports publics dans cette ville, et pourquoi ?</a:t>
            </a:r>
            <a:br>
              <a:rPr lang="en-US" dirty="0"/>
            </a:br>
            <a:r>
              <a:rPr lang="en-US" sz="1100" b="0" i="0" dirty="0">
                <a:effectLst/>
                <a:latin typeface="+mn-lt"/>
                <a:ea typeface="+mn-ea"/>
                <a:cs typeface="+mn-cs"/>
                <a:sym typeface="Helvetica Neue"/>
              </a:rPr>
              <a:t>Par exemple, le plus gros problème est-il que les bus ne sont jamais à l'heure, ce qui fait de la fiabilité la priorité absolue ? Ou est-ce que les tarifs sont trop élevés, ce qui fait de la rentabilité le principal enjeu ?</a:t>
            </a:r>
            <a:br>
              <a:rPr lang="en-US" dirty="0"/>
            </a:br>
            <a:r>
              <a:rPr lang="en-US" sz="1100" b="0" i="0" dirty="0">
                <a:effectLst/>
                <a:latin typeface="+mn-lt"/>
                <a:ea typeface="+mn-ea"/>
                <a:cs typeface="+mn-cs"/>
                <a:sym typeface="Helvetica Neue"/>
              </a:rPr>
              <a:t>Prenez deux ou trois minutes pour en discuter avec votre partenaire, puis je demanderai à quelques groupes de partager leurs réflexions.</a:t>
            </a:r>
            <a:br>
              <a:rPr lang="en-US" dirty="0"/>
            </a:br>
            <a:r>
              <a:rPr lang="en-US" sz="1100" b="0" i="1" dirty="0">
                <a:effectLst/>
                <a:latin typeface="+mn-lt"/>
                <a:ea typeface="+mn-ea"/>
                <a:cs typeface="+mn-cs"/>
                <a:sym typeface="Helvetica Neue"/>
              </a:rPr>
              <a:t>(Animez l'activité. Cela encourage les élèves à relier les principes abstraits à leurs propres expériences vécues, ce qui rend les concepts plus mémorables.)</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183141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1A0D-EF99-A2A9-B9D6-A2EDE369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725FC-1E1D-6AE0-DB64-2FA6E0610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AF182-778D-005D-2C43-BAA8ABFC474A}"/>
              </a:ext>
            </a:extLst>
          </p:cNvPr>
          <p:cNvSpPr>
            <a:spLocks noGrp="1"/>
          </p:cNvSpPr>
          <p:nvPr>
            <p:ph type="body" idx="1"/>
          </p:nvPr>
        </p:nvSpPr>
        <p:spPr/>
        <p:txBody>
          <a:bodyPr/>
          <a:lstStyle/>
          <a:p>
            <a:r>
              <a:rPr lang="en-US" sz="1100" b="0" i="0" dirty="0">
                <a:effectLst/>
                <a:latin typeface="+mn-lt"/>
                <a:ea typeface="+mn-ea"/>
                <a:cs typeface="+mn-cs"/>
                <a:sym typeface="Helvetica Neue"/>
              </a:rPr>
              <a:t>« Très bien, cette discussion souligne que la « bonne » priorité dépend toujours du contexte, et c'est précisément pour cette raison que nous avons besoin de modèles pour évaluer ces différents choix.</a:t>
            </a:r>
            <a:br>
              <a:rPr lang="en-US" dirty="0"/>
            </a:br>
            <a:r>
              <a:rPr lang="en-US" sz="1100" b="0" i="0" dirty="0">
                <a:effectLst/>
                <a:latin typeface="+mn-lt"/>
                <a:ea typeface="+mn-ea"/>
                <a:cs typeface="+mn-cs"/>
                <a:sym typeface="Helvetica Neue"/>
              </a:rPr>
              <a:t>Cela nous amène à la section 4 de notre cours. Nous avons appris ce qu'est un système PT et comment en construire un modèle. Nous allons maintenant nous concentrer sur l'application principale : utiliser ces modèles pour </a:t>
            </a:r>
            <a:r>
              <a:rPr lang="en-US" sz="1100" b="1" i="0" dirty="0">
                <a:effectLst/>
                <a:latin typeface="+mn-lt"/>
                <a:ea typeface="+mn-ea"/>
                <a:cs typeface="+mn-cs"/>
                <a:sym typeface="Helvetica Neue"/>
              </a:rPr>
              <a:t>optimiser </a:t>
            </a:r>
            <a:r>
              <a:rPr lang="en-US" sz="1100" b="0" i="0" dirty="0">
                <a:effectLst/>
                <a:latin typeface="+mn-lt"/>
                <a:ea typeface="+mn-ea"/>
                <a:cs typeface="+mn-cs"/>
                <a:sym typeface="Helvetica Neue"/>
              </a:rPr>
              <a:t>le réseau et le service. C'est là que nous passons de la simple représentation du système à la recherche active de son amélioration, en utilisant le modèle comme guide. »</a:t>
            </a:r>
            <a:endParaRPr lang="en-AT" dirty="0"/>
          </a:p>
        </p:txBody>
      </p:sp>
    </p:spTree>
    <p:extLst>
      <p:ext uri="{BB962C8B-B14F-4D97-AF65-F5344CB8AC3E}">
        <p14:creationId xmlns:p14="http://schemas.microsoft.com/office/powerpoint/2010/main" val="611911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78B97-769C-F12B-6147-EF4AAFAF5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3268E-CBFC-F4BE-A3AB-02B5B3864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E67F0-B135-7D5C-C684-246D5BFD8E76}"/>
              </a:ext>
            </a:extLst>
          </p:cNvPr>
          <p:cNvSpPr>
            <a:spLocks noGrp="1"/>
          </p:cNvSpPr>
          <p:nvPr>
            <p:ph type="body" idx="1"/>
          </p:nvPr>
        </p:nvSpPr>
        <p:spPr/>
        <p:txBody>
          <a:bodyPr/>
          <a:lstStyle/>
          <a:p>
            <a:r>
              <a:rPr lang="en-US" sz="1100" b="0" i="0" dirty="0">
                <a:effectLst/>
                <a:latin typeface="+mn-lt"/>
                <a:ea typeface="+mn-ea"/>
                <a:cs typeface="+mn-cs"/>
                <a:sym typeface="Helvetica Neue"/>
              </a:rPr>
              <a:t>Commençons par définir ce que nous entendons par « optimisation » dans ce contexte. Il ne s'agit pas de trouver une solution unique et parfaite. L'optimisation est plutôt le processus qui consiste à trouver le meilleur équilibre possible entre plusieurs objectifs concurrents. Dans les transports publics, nous essayons généralement d'équilibrer trois objectifs clés.</a:t>
            </a:r>
            <a:br>
              <a:rPr lang="en-US" dirty="0"/>
            </a:br>
            <a:r>
              <a:rPr lang="en-US" sz="1100" b="0" i="0" dirty="0">
                <a:effectLst/>
                <a:latin typeface="+mn-lt"/>
                <a:ea typeface="+mn-ea"/>
                <a:cs typeface="+mn-cs"/>
                <a:sym typeface="Helvetica Neue"/>
              </a:rPr>
              <a:t>Premièrement, du point de vue de l'agence de transport, nous voulons </a:t>
            </a:r>
            <a:r>
              <a:rPr lang="en-US" sz="1100" b="1" i="0" dirty="0">
                <a:effectLst/>
                <a:latin typeface="+mn-lt"/>
                <a:ea typeface="+mn-ea"/>
                <a:cs typeface="+mn-cs"/>
                <a:sym typeface="Helvetica Neue"/>
              </a:rPr>
              <a:t>minimiser les coûts</a:t>
            </a:r>
            <a:r>
              <a:rPr lang="en-US" sz="1100" b="0" i="0" dirty="0">
                <a:effectLst/>
                <a:latin typeface="+mn-lt"/>
                <a:ea typeface="+mn-ea"/>
                <a:cs typeface="+mn-cs"/>
                <a:sym typeface="Helvetica Neue"/>
              </a:rPr>
              <a:t>. Notre budget étant limité, nous devons utiliser nos ressources (nos bus, nos chauffeurs, notre carburant) de la manière la plus efficace possible.</a:t>
            </a:r>
            <a:br>
              <a:rPr lang="en-US" dirty="0"/>
            </a:br>
            <a:r>
              <a:rPr lang="en-US" sz="1100" b="0" i="0" dirty="0">
                <a:effectLst/>
                <a:latin typeface="+mn-lt"/>
                <a:ea typeface="+mn-ea"/>
                <a:cs typeface="+mn-cs"/>
                <a:sym typeface="Helvetica Neue"/>
              </a:rPr>
              <a:t>Deuxièmement, du point de vue social et environnemental, nous voulons </a:t>
            </a:r>
            <a:r>
              <a:rPr lang="en-US" sz="1100" b="1" i="0" dirty="0">
                <a:effectLst/>
                <a:latin typeface="+mn-lt"/>
                <a:ea typeface="+mn-ea"/>
                <a:cs typeface="+mn-cs"/>
                <a:sym typeface="Helvetica Neue"/>
              </a:rPr>
              <a:t>maximiser la fréquentation</a:t>
            </a:r>
            <a:r>
              <a:rPr lang="en-US" sz="1100" b="0" i="0" dirty="0">
                <a:effectLst/>
                <a:latin typeface="+mn-lt"/>
                <a:ea typeface="+mn-ea"/>
                <a:cs typeface="+mn-cs"/>
                <a:sym typeface="Helvetica Neue"/>
              </a:rPr>
              <a:t>. Nous voulons rendre le service si attrayant et pratique que nous encourageons autant de personnes que possible à laisser leur voiture chez elles et à utiliser les transports publics à la place.</a:t>
            </a:r>
            <a:br>
              <a:rPr lang="en-US" dirty="0"/>
            </a:br>
            <a:r>
              <a:rPr lang="en-US" sz="1100" b="0" i="0" dirty="0">
                <a:effectLst/>
                <a:latin typeface="+mn-lt"/>
                <a:ea typeface="+mn-ea"/>
                <a:cs typeface="+mn-cs"/>
                <a:sym typeface="Helvetica Neue"/>
              </a:rPr>
              <a:t>Troisièmement, du point de vue des passagers actuels, nous voulons </a:t>
            </a:r>
            <a:r>
              <a:rPr lang="en-US" sz="1100" b="1" i="0" dirty="0">
                <a:effectLst/>
                <a:latin typeface="+mn-lt"/>
                <a:ea typeface="+mn-ea"/>
                <a:cs typeface="+mn-cs"/>
                <a:sym typeface="Helvetica Neue"/>
              </a:rPr>
              <a:t>minimiser les temps de trajet</a:t>
            </a:r>
            <a:r>
              <a:rPr lang="en-US" sz="1100" b="0" i="0" dirty="0">
                <a:effectLst/>
                <a:latin typeface="+mn-lt"/>
                <a:ea typeface="+mn-ea"/>
                <a:cs typeface="+mn-cs"/>
                <a:sym typeface="Helvetica Neue"/>
              </a:rPr>
              <a:t>. Nous voulons concevoir des itinéraires et des horaires rapides, directs et fiables, afin de réduire le temps que les gens passent dans les transports.</a:t>
            </a:r>
            <a:br>
              <a:rPr lang="en-US" dirty="0"/>
            </a:br>
            <a:r>
              <a:rPr lang="en-US" sz="1100" b="0" i="0" dirty="0">
                <a:effectLst/>
                <a:latin typeface="+mn-lt"/>
                <a:ea typeface="+mn-ea"/>
                <a:cs typeface="+mn-cs"/>
                <a:sym typeface="Helvetica Neue"/>
              </a:rPr>
              <a:t>Le défi, bien sûr, est que ces trois objectifs sont souvent en conflit direct. Augmenter le nombre de bus pour maximiser la fréquentation et minimiser les temps de trajet augmente directement nos coûts. L'optimisation est l'art et la science d'utiliser des modèles pour trouver le juste équilibre qui nous permet d'obtenir les meilleurs résultats possibles pour ces trois objectifs.</a:t>
            </a:r>
          </a:p>
        </p:txBody>
      </p:sp>
    </p:spTree>
    <p:extLst>
      <p:ext uri="{BB962C8B-B14F-4D97-AF65-F5344CB8AC3E}">
        <p14:creationId xmlns:p14="http://schemas.microsoft.com/office/powerpoint/2010/main" val="685153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642D7-0724-0F40-4713-32FC14B8F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244D7-ACC2-94BE-F5EF-B77D65123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A8F1A3-9D06-3DDC-64B5-C175E19CF587}"/>
              </a:ext>
            </a:extLst>
          </p:cNvPr>
          <p:cNvSpPr>
            <a:spLocks noGrp="1"/>
          </p:cNvSpPr>
          <p:nvPr>
            <p:ph type="body" idx="1"/>
          </p:nvPr>
        </p:nvSpPr>
        <p:spPr/>
        <p:txBody>
          <a:bodyPr/>
          <a:lstStyle/>
          <a:p>
            <a:r>
              <a:rPr lang="en-US" sz="1100" b="0" i="0" dirty="0">
                <a:effectLst/>
                <a:latin typeface="+mn-lt"/>
                <a:ea typeface="+mn-ea"/>
                <a:cs typeface="+mn-cs"/>
                <a:sym typeface="Helvetica Neue"/>
              </a:rPr>
              <a:t>« Un modèle peut suggérer une solution théoriquement « parfaite », mais si cette solution n'est pas réalisable dans le monde réel, elle est inutile. C'est pourquoi tout processus d'optimisation doit être fondé sur la réalité des </a:t>
            </a:r>
            <a:r>
              <a:rPr lang="en-US" sz="1100" b="1" i="0" dirty="0">
                <a:effectLst/>
                <a:latin typeface="+mn-lt"/>
                <a:ea typeface="+mn-ea"/>
                <a:cs typeface="+mn-cs"/>
                <a:sym typeface="Helvetica Neue"/>
              </a:rPr>
              <a:t>contraintes</a:t>
            </a:r>
            <a:r>
              <a:rPr lang="en-US" sz="1100" b="0" i="0" dirty="0">
                <a:effectLst/>
                <a:latin typeface="+mn-lt"/>
                <a:ea typeface="+mn-ea"/>
                <a:cs typeface="+mn-cs"/>
                <a:sym typeface="Helvetica Neue"/>
              </a:rPr>
              <a:t>. Ce sont ces limites qui restreignent nos choix.</a:t>
            </a:r>
            <a:br>
              <a:rPr lang="en-US" dirty="0"/>
            </a:br>
            <a:r>
              <a:rPr lang="en-US" sz="1100" b="0" i="0" dirty="0">
                <a:effectLst/>
                <a:latin typeface="+mn-lt"/>
                <a:ea typeface="+mn-ea"/>
                <a:cs typeface="+mn-cs"/>
                <a:sym typeface="Helvetica Neue"/>
              </a:rPr>
              <a:t>La contrainte la plus évidente est le </a:t>
            </a:r>
            <a:r>
              <a:rPr lang="en-US" sz="1100" b="1" i="0" dirty="0">
                <a:effectLst/>
                <a:latin typeface="+mn-lt"/>
                <a:ea typeface="+mn-ea"/>
                <a:cs typeface="+mn-cs"/>
                <a:sym typeface="Helvetica Neue"/>
              </a:rPr>
              <a:t>budget</a:t>
            </a:r>
            <a:r>
              <a:rPr lang="en-US" sz="1100" b="0" i="0" dirty="0">
                <a:effectLst/>
                <a:latin typeface="+mn-lt"/>
                <a:ea typeface="+mn-ea"/>
                <a:cs typeface="+mn-cs"/>
                <a:sym typeface="Helvetica Neue"/>
              </a:rPr>
              <a:t>. Une agence de transport dispose d'une somme d'argent limitée, et tout plan de service proposé doit s'inscrire dans ce budget.</a:t>
            </a:r>
            <a:br>
              <a:rPr lang="en-US" dirty="0"/>
            </a:br>
            <a:r>
              <a:rPr lang="en-US" sz="1100" b="0" i="0" dirty="0">
                <a:effectLst/>
                <a:latin typeface="+mn-lt"/>
                <a:ea typeface="+mn-ea"/>
                <a:cs typeface="+mn-cs"/>
                <a:sym typeface="Helvetica Neue"/>
              </a:rPr>
              <a:t>De même, une agence dispose d'une </a:t>
            </a:r>
            <a:r>
              <a:rPr lang="en-US" sz="1100" b="1" i="0" dirty="0">
                <a:effectLst/>
                <a:latin typeface="+mn-lt"/>
                <a:ea typeface="+mn-ea"/>
                <a:cs typeface="+mn-cs"/>
                <a:sym typeface="Helvetica Neue"/>
              </a:rPr>
              <a:t>flotte de taille </a:t>
            </a:r>
            <a:r>
              <a:rPr lang="en-US" sz="1100" b="0" i="0" dirty="0">
                <a:effectLst/>
                <a:latin typeface="+mn-lt"/>
                <a:ea typeface="+mn-ea"/>
                <a:cs typeface="+mn-cs"/>
                <a:sym typeface="Helvetica Neue"/>
              </a:rPr>
              <a:t>limitée. Un modèle ne peut pas proposer un horaire nécessitant 500 bus si l'agence n'en possède que 400.</a:t>
            </a:r>
            <a:br>
              <a:rPr lang="en-US" dirty="0"/>
            </a:br>
            <a:r>
              <a:rPr lang="en-US" sz="1100" b="0" i="0" dirty="0">
                <a:effectLst/>
                <a:latin typeface="+mn-lt"/>
                <a:ea typeface="+mn-ea"/>
                <a:cs typeface="+mn-cs"/>
                <a:sym typeface="Helvetica Neue"/>
              </a:rPr>
              <a:t>Il existe également </a:t>
            </a:r>
            <a:r>
              <a:rPr lang="en-US" sz="1100" b="1" i="0" dirty="0">
                <a:effectLst/>
                <a:latin typeface="+mn-lt"/>
                <a:ea typeface="+mn-ea"/>
                <a:cs typeface="+mn-cs"/>
                <a:sym typeface="Helvetica Neue"/>
              </a:rPr>
              <a:t>des contraintes politiques</a:t>
            </a:r>
            <a:r>
              <a:rPr lang="en-US" sz="1100" b="0" i="0" dirty="0">
                <a:effectLst/>
                <a:latin typeface="+mn-lt"/>
                <a:ea typeface="+mn-ea"/>
                <a:cs typeface="+mn-cs"/>
                <a:sym typeface="Helvetica Neue"/>
              </a:rPr>
              <a:t>. Le plan doit respecter les réglementations municipales, telles que les ordonnances sur le bruit, et s'aligner sur des objectifs politiques plus larges, comme le plan d'action climatique de la ville.</a:t>
            </a:r>
            <a:br>
              <a:rPr lang="en-US" dirty="0"/>
            </a:br>
            <a:r>
              <a:rPr lang="en-US" sz="1100" b="0" i="0" dirty="0">
                <a:effectLst/>
                <a:latin typeface="+mn-lt"/>
                <a:ea typeface="+mn-ea"/>
                <a:cs typeface="+mn-cs"/>
                <a:sym typeface="Helvetica Neue"/>
              </a:rPr>
              <a:t>Et comme nous l'avons vu, il existe un compromis inévitable entre </a:t>
            </a:r>
            <a:r>
              <a:rPr lang="en-US" sz="1100" b="1" i="0" dirty="0">
                <a:effectLst/>
                <a:latin typeface="+mn-lt"/>
                <a:ea typeface="+mn-ea"/>
                <a:cs typeface="+mn-cs"/>
                <a:sym typeface="Helvetica Neue"/>
              </a:rPr>
              <a:t>la fréquence du service et son coût</a:t>
            </a:r>
            <a:r>
              <a:rPr lang="en-US" sz="1100" b="0" i="0" dirty="0">
                <a:effectLst/>
                <a:latin typeface="+mn-lt"/>
                <a:ea typeface="+mn-ea"/>
                <a:cs typeface="+mn-cs"/>
                <a:sym typeface="Helvetica Neue"/>
              </a:rPr>
              <a:t>. Toute décision d'augmenter le service dans une zone peut nécessiter une diminution correspondante dans une autre zone afin de respecter le budget. Un bon modèle d'optimisation ne se contente pas de trouver la meilleure solution, il trouve la meilleure solution </a:t>
            </a:r>
            <a:r>
              <a:rPr lang="en-US" sz="1100" b="0" i="1" dirty="0">
                <a:effectLst/>
                <a:latin typeface="+mn-lt"/>
                <a:ea typeface="+mn-ea"/>
                <a:cs typeface="+mn-cs"/>
                <a:sym typeface="Helvetica Neue"/>
              </a:rPr>
              <a:t>réalisable dans le cadre de ces contraintes réelles</a:t>
            </a:r>
            <a:r>
              <a:rPr lang="en-US" sz="1100" b="0" i="0" dirty="0">
                <a:effectLst/>
                <a:latin typeface="+mn-lt"/>
                <a:ea typeface="+mn-ea"/>
                <a:cs typeface="+mn-cs"/>
                <a:sym typeface="Helvetica Neue"/>
              </a:rPr>
              <a:t>.</a:t>
            </a:r>
          </a:p>
        </p:txBody>
      </p:sp>
    </p:spTree>
    <p:extLst>
      <p:ext uri="{BB962C8B-B14F-4D97-AF65-F5344CB8AC3E}">
        <p14:creationId xmlns:p14="http://schemas.microsoft.com/office/powerpoint/2010/main" val="2125555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1E20-2E61-5970-5F5B-12059CDAE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52F37-56A7-481C-5BCC-A188EF175D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0E28B-68F9-E4DC-12B5-2CA6686CEF4E}"/>
              </a:ext>
            </a:extLst>
          </p:cNvPr>
          <p:cNvSpPr>
            <a:spLocks noGrp="1"/>
          </p:cNvSpPr>
          <p:nvPr>
            <p:ph type="body" idx="1"/>
          </p:nvPr>
        </p:nvSpPr>
        <p:spPr/>
        <p:txBody>
          <a:bodyPr/>
          <a:lstStyle/>
          <a:p>
            <a:r>
              <a:rPr lang="en-US" sz="1100" b="0" i="0" dirty="0">
                <a:effectLst/>
                <a:latin typeface="+mn-lt"/>
                <a:ea typeface="+mn-ea"/>
                <a:cs typeface="+mn-cs"/>
                <a:sym typeface="Helvetica Neue"/>
              </a:rPr>
              <a:t>« Examinons maintenant les stratégies spécifiques que nous explorons à l'aide de modèles, en commençant par </a:t>
            </a:r>
            <a:r>
              <a:rPr lang="en-US" sz="1100" b="1" i="0" dirty="0">
                <a:effectLst/>
                <a:latin typeface="+mn-lt"/>
                <a:ea typeface="+mn-ea"/>
                <a:cs typeface="+mn-cs"/>
                <a:sym typeface="Helvetica Neue"/>
              </a:rPr>
              <a:t>l'optimisation de la fréquence des services</a:t>
            </a:r>
            <a:r>
              <a:rPr lang="en-US" sz="1100" b="0" i="0" dirty="0">
                <a:effectLst/>
                <a:latin typeface="+mn-lt"/>
                <a:ea typeface="+mn-ea"/>
                <a:cs typeface="+mn-cs"/>
                <a:sym typeface="Helvetica Neue"/>
              </a:rPr>
              <a:t>. Il s'agit de l'une des tâches les plus courantes et les plus importantes dans la planification des transports en commun.</a:t>
            </a:r>
            <a:br>
              <a:rPr lang="en-US" dirty="0"/>
            </a:br>
            <a:r>
              <a:rPr lang="en-US" sz="1100" b="0" i="0" dirty="0">
                <a:effectLst/>
                <a:latin typeface="+mn-lt"/>
                <a:ea typeface="+mn-ea"/>
                <a:cs typeface="+mn-cs"/>
                <a:sym typeface="Helvetica Neue"/>
              </a:rPr>
              <a:t>L'objectif principal est simple : adapter la fréquence du service à la demande des passagers, qui, comme nous le savons, varie tout au long de la journée.</a:t>
            </a:r>
            <a:br>
              <a:rPr lang="en-US" dirty="0"/>
            </a:br>
            <a:r>
              <a:rPr lang="en-US" sz="1100" b="0" i="0" dirty="0">
                <a:effectLst/>
                <a:latin typeface="+mn-lt"/>
                <a:ea typeface="+mn-ea"/>
                <a:cs typeface="+mn-cs"/>
                <a:sym typeface="Helvetica Neue"/>
              </a:rPr>
              <a:t>Le compromis est très clair. Les passagers veulent un service </a:t>
            </a:r>
            <a:r>
              <a:rPr lang="en-US" sz="1100" b="1" i="0" dirty="0">
                <a:effectLst/>
                <a:latin typeface="+mn-lt"/>
                <a:ea typeface="+mn-ea"/>
                <a:cs typeface="+mn-cs"/>
                <a:sym typeface="Helvetica Neue"/>
              </a:rPr>
              <a:t>à haute fréquence</a:t>
            </a:r>
            <a:r>
              <a:rPr lang="en-US" sz="1100" b="0" i="0" dirty="0">
                <a:effectLst/>
                <a:latin typeface="+mn-lt"/>
                <a:ea typeface="+mn-ea"/>
                <a:cs typeface="+mn-cs"/>
                <a:sym typeface="Helvetica Neue"/>
              </a:rPr>
              <a:t>. Cela signifie des temps d'attente courts et un sentiment de commodité : il suffit de se présenter et de monter à bord. Cependant, cela coûte cher à l'agence.</a:t>
            </a:r>
            <a:br>
              <a:rPr lang="en-US" dirty="0"/>
            </a:br>
            <a:r>
              <a:rPr lang="en-US" sz="1100" b="0" i="0" dirty="0">
                <a:effectLst/>
                <a:latin typeface="+mn-lt"/>
                <a:ea typeface="+mn-ea"/>
                <a:cs typeface="+mn-cs"/>
                <a:sym typeface="Helvetica Neue"/>
              </a:rPr>
              <a:t>D'un autre côté, un service </a:t>
            </a:r>
            <a:r>
              <a:rPr lang="en-US" sz="1100" b="1" i="0" dirty="0">
                <a:effectLst/>
                <a:latin typeface="+mn-lt"/>
                <a:ea typeface="+mn-ea"/>
                <a:cs typeface="+mn-cs"/>
                <a:sym typeface="Helvetica Neue"/>
              </a:rPr>
              <a:t>à faible fréquence </a:t>
            </a:r>
            <a:r>
              <a:rPr lang="en-US" sz="1100" b="0" i="0" dirty="0">
                <a:effectLst/>
                <a:latin typeface="+mn-lt"/>
                <a:ea typeface="+mn-ea"/>
                <a:cs typeface="+mn-cs"/>
                <a:sym typeface="Helvetica Neue"/>
              </a:rPr>
              <a:t>est beaucoup moins coûteux à exploiter. Mais il entraîne des temps d'attente plus longs et moins pratiques pour les passagers. Et si vous fixez une fréquence trop faible par rapport à la demande, vous risquez de voir vos véhicules devenir inconfortablement bondés.</a:t>
            </a:r>
            <a:br>
              <a:rPr lang="en-US" dirty="0"/>
            </a:br>
            <a:r>
              <a:rPr lang="en-US" sz="1100" b="0" i="0" dirty="0">
                <a:effectLst/>
                <a:latin typeface="+mn-lt"/>
                <a:ea typeface="+mn-ea"/>
                <a:cs typeface="+mn-cs"/>
                <a:sym typeface="Helvetica Neue"/>
              </a:rPr>
              <a:t>Il s'agit donc de trouver le juste équilibre en utilisant des modèles de demande pour prévoir le nombre de passagers sur chaque ligne et à chaque heure de la journée, puis d'utiliser ces prévisions pour définir la fréquence optimale qui offre un bon niveau de service sans gaspiller de ressources. C'est ce que nous appelons la « planification des intervalles ».</a:t>
            </a:r>
          </a:p>
        </p:txBody>
      </p:sp>
    </p:spTree>
    <p:extLst>
      <p:ext uri="{BB962C8B-B14F-4D97-AF65-F5344CB8AC3E}">
        <p14:creationId xmlns:p14="http://schemas.microsoft.com/office/powerpoint/2010/main" val="1609607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634F-7C2B-F614-B731-880F6840C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B3365-D81A-51AE-9042-AE4C7D99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DD19E-F85B-9CDF-442C-31F0899D8492}"/>
              </a:ext>
            </a:extLst>
          </p:cNvPr>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193201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CA5A-8DC6-83C5-BB1A-98C99726A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A82-00B1-591E-31F3-4B112EA44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CD4-8571-67BE-F8BF-08AE4D43310E}"/>
              </a:ext>
            </a:extLst>
          </p:cNvPr>
          <p:cNvSpPr>
            <a:spLocks noGrp="1"/>
          </p:cNvSpPr>
          <p:nvPr>
            <p:ph type="body" idx="1"/>
          </p:nvPr>
        </p:nvSpPr>
        <p:spPr/>
        <p:txBody>
          <a:bodyPr/>
          <a:lstStyle/>
          <a:p>
            <a:r>
              <a:rPr lang="en-US" sz="1100" b="0" i="0" dirty="0">
                <a:effectLst/>
                <a:latin typeface="+mn-lt"/>
                <a:ea typeface="+mn-ea"/>
                <a:cs typeface="+mn-cs"/>
                <a:sym typeface="Helvetica Neue"/>
              </a:rPr>
              <a:t>« Au-delà de la simple fréquence du service, les modèles sont essentiels pour optimiser la structure même des itinéraires. L'objectif est de concevoir un réseau à la fois efficace pour l'opérateur et facile à utiliser pour le passager.</a:t>
            </a:r>
            <a:br>
              <a:rPr lang="en-US" dirty="0"/>
            </a:br>
            <a:r>
              <a:rPr lang="en-US" sz="1100" b="0" i="0" dirty="0">
                <a:effectLst/>
                <a:latin typeface="+mn-lt"/>
                <a:ea typeface="+mn-ea"/>
                <a:cs typeface="+mn-cs"/>
                <a:sym typeface="Helvetica Neue"/>
              </a:rPr>
              <a:t>Il existe plusieurs stratégies clés. Une approche courante consiste à créer un mélange de </a:t>
            </a:r>
            <a:r>
              <a:rPr lang="en-US" sz="1100" b="1" i="0" dirty="0">
                <a:effectLst/>
                <a:latin typeface="+mn-lt"/>
                <a:ea typeface="+mn-ea"/>
                <a:cs typeface="+mn-cs"/>
                <a:sym typeface="Helvetica Neue"/>
              </a:rPr>
              <a:t>lignes express et locales</a:t>
            </a:r>
            <a:r>
              <a:rPr lang="en-US" sz="1100" b="0" i="0" dirty="0">
                <a:effectLst/>
                <a:latin typeface="+mn-lt"/>
                <a:ea typeface="+mn-ea"/>
                <a:cs typeface="+mn-cs"/>
                <a:sym typeface="Helvetica Neue"/>
              </a:rPr>
              <a:t>. Sur un corridor très fréquenté, vous pouvez avoir un bus local qui s'arrête à chaque arrêt et un bus express qui ne s'arrête qu'à quelques intersections importantes, offrant ainsi un trajet beaucoup plus rapide pour ceux qui parcourent de longues distances.</a:t>
            </a:r>
            <a:br>
              <a:rPr lang="en-US" dirty="0"/>
            </a:br>
            <a:r>
              <a:rPr lang="en-US" sz="1100" b="0" i="0" dirty="0">
                <a:effectLst/>
                <a:latin typeface="+mn-lt"/>
                <a:ea typeface="+mn-ea"/>
                <a:cs typeface="+mn-cs"/>
                <a:sym typeface="Helvetica Neue"/>
              </a:rPr>
              <a:t>Une autre stratégie efficace, en particulier dans les zones suburbaines, consiste à concevoir </a:t>
            </a:r>
            <a:r>
              <a:rPr lang="en-US" sz="1100" b="1" i="0" dirty="0">
                <a:effectLst/>
                <a:latin typeface="+mn-lt"/>
                <a:ea typeface="+mn-ea"/>
                <a:cs typeface="+mn-cs"/>
                <a:sym typeface="Helvetica Neue"/>
              </a:rPr>
              <a:t>des services de desserte</a:t>
            </a:r>
            <a:r>
              <a:rPr lang="en-US" sz="1100" b="0" i="0" dirty="0">
                <a:effectLst/>
                <a:latin typeface="+mn-lt"/>
                <a:ea typeface="+mn-ea"/>
                <a:cs typeface="+mn-cs"/>
                <a:sym typeface="Helvetica Neue"/>
              </a:rPr>
              <a:t>. Au lieu d'avoir des dizaines de lignes de bus longues et sinueuses qui tentent toutes de rejoindre le centre-ville, vous pouvez concevoir un système plus efficace dans lequel des lignes locales plus courtes « acheminent » les passagers vers un pôle de transport central à grande capacité, comme une gare ferroviaire.</a:t>
            </a:r>
            <a:br>
              <a:rPr lang="en-US" dirty="0"/>
            </a:br>
            <a:r>
              <a:rPr lang="en-US" sz="1100" b="0" i="0" dirty="0">
                <a:effectLst/>
                <a:latin typeface="+mn-lt"/>
                <a:ea typeface="+mn-ea"/>
                <a:cs typeface="+mn-cs"/>
                <a:sym typeface="Helvetica Neue"/>
              </a:rPr>
              <a:t>Une stratégie plus moderne et technologiquement avancée est </a:t>
            </a:r>
            <a:r>
              <a:rPr lang="en-US" sz="1100" b="1" i="0" dirty="0">
                <a:effectLst/>
                <a:latin typeface="+mn-lt"/>
                <a:ea typeface="+mn-ea"/>
                <a:cs typeface="+mn-cs"/>
                <a:sym typeface="Helvetica Neue"/>
              </a:rPr>
              <a:t>le routage dynamique</a:t>
            </a:r>
            <a:r>
              <a:rPr lang="en-US" sz="1100" b="0" i="0" dirty="0">
                <a:effectLst/>
                <a:latin typeface="+mn-lt"/>
                <a:ea typeface="+mn-ea"/>
                <a:cs typeface="+mn-cs"/>
                <a:sym typeface="Helvetica Neue"/>
              </a:rPr>
              <a:t>. Elle est souvent utilisée pour les services à la demande ou les services de « microtransit ». Au lieu d'un itinéraire fixe, le trajet du véhicule est ajusté en temps réel en fonction des demandes des passagers, à l'aide d'algorithmes permettant de trouver l'itinéraire le plus efficace pour prendre tout le monde en charge.</a:t>
            </a:r>
            <a:br>
              <a:rPr lang="en-US" dirty="0"/>
            </a:br>
            <a:r>
              <a:rPr lang="en-US" sz="1100" b="0" i="0" dirty="0">
                <a:effectLst/>
                <a:latin typeface="+mn-lt"/>
                <a:ea typeface="+mn-ea"/>
                <a:cs typeface="+mn-cs"/>
                <a:sym typeface="Helvetica Neue"/>
              </a:rPr>
              <a:t>Des modèles sont utilisés pour tester et comparer ces différentes structures de réseau afin de déterminer celle qui offre le meilleur équilibre entre couverture, efficacité et rapidité.</a:t>
            </a:r>
          </a:p>
        </p:txBody>
      </p:sp>
    </p:spTree>
    <p:extLst>
      <p:ext uri="{BB962C8B-B14F-4D97-AF65-F5344CB8AC3E}">
        <p14:creationId xmlns:p14="http://schemas.microsoft.com/office/powerpoint/2010/main" val="40251847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19C26-3BF1-BB22-F944-DDAABB107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93025-3F3A-F52D-A51E-8B921F30D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114913-7CF1-EF31-8173-A8806F406746}"/>
              </a:ext>
            </a:extLst>
          </p:cNvPr>
          <p:cNvSpPr>
            <a:spLocks noGrp="1"/>
          </p:cNvSpPr>
          <p:nvPr>
            <p:ph type="body" idx="1"/>
          </p:nvPr>
        </p:nvSpPr>
        <p:spPr/>
        <p:txBody>
          <a:bodyPr/>
          <a:lstStyle/>
          <a:p>
            <a:r>
              <a:rPr lang="en-US" sz="1100" b="0" i="0" dirty="0">
                <a:effectLst/>
                <a:latin typeface="+mn-lt"/>
                <a:ea typeface="+mn-ea"/>
                <a:cs typeface="+mn-cs"/>
                <a:sym typeface="Helvetica Neue"/>
              </a:rPr>
              <a:t>« Ces concepts de refonte du réseau peuvent sembler abstraits. Afin de les rendre plus concrets, nous allons regarder une courte vidéo animée qui visualise la refonte d'un réseau de bus réel. C'est le type de support visuel que les planificateurs utilisent pour communiquer au public les avantages des changements qu'ils proposent.</a:t>
            </a:r>
            <a:br>
              <a:rPr lang="en-US" dirty="0"/>
            </a:br>
            <a:r>
              <a:rPr lang="en-US" sz="1100" b="0" i="0" dirty="0">
                <a:effectLst/>
                <a:latin typeface="+mn-lt"/>
                <a:ea typeface="+mn-ea"/>
                <a:cs typeface="+mn-cs"/>
                <a:sym typeface="Helvetica Neue"/>
              </a:rPr>
              <a:t>Pendant que vous regardez, je voudrais que vous recherchiez les stratégies dont nous venons de discuter. Comment le réseau « avant », avec ses itinéraires complexes et sinueux, se compare-t-il au réseau « après », plus rationalisé ? Pouvez-vous identifier les endroits où les planificateurs ont créé de nouveaux corridors à haute fréquence ou mis en place des services de desserte pour relier une ligne principale ? C'est le résultat pratique du processus d'optimisation des itinéraires. »</a:t>
            </a:r>
          </a:p>
        </p:txBody>
      </p:sp>
    </p:spTree>
    <p:extLst>
      <p:ext uri="{BB962C8B-B14F-4D97-AF65-F5344CB8AC3E}">
        <p14:creationId xmlns:p14="http://schemas.microsoft.com/office/powerpoint/2010/main" val="26815200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D55F0-583E-0978-9AB2-3DB3C28F7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2751A-916F-DBB6-1EE1-9B84FB17F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C9AB8-5095-5BEF-4D92-8D989BDFD494}"/>
              </a:ext>
            </a:extLst>
          </p:cNvPr>
          <p:cNvSpPr>
            <a:spLocks noGrp="1"/>
          </p:cNvSpPr>
          <p:nvPr>
            <p:ph type="body" idx="1"/>
          </p:nvPr>
        </p:nvSpPr>
        <p:spPr/>
        <p:txBody>
          <a:bodyPr/>
          <a:lstStyle/>
          <a:p>
            <a:r>
              <a:rPr lang="en-US" sz="1100" b="0" i="0" dirty="0">
                <a:effectLst/>
                <a:latin typeface="+mn-lt"/>
                <a:ea typeface="+mn-ea"/>
                <a:cs typeface="+mn-cs"/>
                <a:sym typeface="Helvetica Neue"/>
              </a:rPr>
              <a:t>« Nous arrivons maintenant à la dernière étape cruciale de notre flux de travail : </a:t>
            </a:r>
            <a:r>
              <a:rPr lang="en-US" sz="1100" b="1" i="0" dirty="0">
                <a:effectLst/>
                <a:latin typeface="+mn-lt"/>
                <a:ea typeface="+mn-ea"/>
                <a:cs typeface="+mn-cs"/>
                <a:sym typeface="Helvetica Neue"/>
              </a:rPr>
              <a:t>la validation des données</a:t>
            </a:r>
            <a:r>
              <a:rPr lang="en-US" sz="1100" b="0" i="0" dirty="0">
                <a:effectLst/>
                <a:latin typeface="+mn-lt"/>
                <a:ea typeface="+mn-ea"/>
                <a:cs typeface="+mn-cs"/>
                <a:sym typeface="Helvetica Neue"/>
              </a:rPr>
              <a:t>. Vous avez stocké vos données et vous avez suivi un processus intensif pour les nettoyer. Mais avant de commencer votre analyse, vous devez effectuer un dernier contrôle qualité. La validation consiste à confirmer que votre ensemble de données nettoyé est non seulement propre, mais aussi correct et logique.</a:t>
            </a:r>
            <a:br>
              <a:rPr lang="en-US" dirty="0"/>
            </a:br>
            <a:r>
              <a:rPr lang="en-US" sz="1100" b="0" i="0" dirty="0">
                <a:effectLst/>
                <a:latin typeface="+mn-lt"/>
                <a:ea typeface="+mn-ea"/>
                <a:cs typeface="+mn-cs"/>
                <a:sym typeface="Helvetica Neue"/>
              </a:rPr>
              <a:t>Nous pouvons considérer cela comme un processus en quatre étapes. Tout d'abord, vous devez </a:t>
            </a:r>
            <a:r>
              <a:rPr lang="en-US" sz="1100" b="1" i="0" dirty="0">
                <a:effectLst/>
                <a:latin typeface="+mn-lt"/>
                <a:ea typeface="+mn-ea"/>
                <a:cs typeface="+mn-cs"/>
                <a:sym typeface="Helvetica Neue"/>
              </a:rPr>
              <a:t>définir</a:t>
            </a:r>
            <a:r>
              <a:rPr lang="en-US" sz="1100" b="0" i="0" dirty="0">
                <a:effectLst/>
                <a:latin typeface="+mn-lt"/>
                <a:ea typeface="+mn-ea"/>
                <a:cs typeface="+mn-cs"/>
                <a:sym typeface="Helvetica Neue"/>
              </a:rPr>
              <a:t> explicitement </a:t>
            </a:r>
            <a:r>
              <a:rPr lang="en-US" sz="1100" b="1" i="0" dirty="0">
                <a:effectLst/>
                <a:latin typeface="+mn-lt"/>
                <a:ea typeface="+mn-ea"/>
                <a:cs typeface="+mn-cs"/>
                <a:sym typeface="Helvetica Neue"/>
              </a:rPr>
              <a:t>les règles </a:t>
            </a:r>
            <a:r>
              <a:rPr lang="en-US" sz="1100" b="0" i="0" dirty="0">
                <a:effectLst/>
                <a:latin typeface="+mn-lt"/>
                <a:ea typeface="+mn-ea"/>
                <a:cs typeface="+mn-cs"/>
                <a:sym typeface="Helvetica Neue"/>
              </a:rPr>
              <a:t>applicables à votre ensemble de données. Cela revient à créer un contrat pour vos données. Quels sont les critères de validité ? Par exemple, une règle pourrait stipuler que la durée d'un trajet ne peut jamais être négative.</a:t>
            </a:r>
            <a:br>
              <a:rPr lang="en-US" dirty="0"/>
            </a:br>
            <a:r>
              <a:rPr lang="en-US" sz="1100" b="0" i="0" dirty="0">
                <a:effectLst/>
                <a:latin typeface="+mn-lt"/>
                <a:ea typeface="+mn-ea"/>
                <a:cs typeface="+mn-cs"/>
                <a:sym typeface="Helvetica Neue"/>
              </a:rPr>
              <a:t>Deuxièmement, vous </a:t>
            </a:r>
            <a:r>
              <a:rPr lang="en-US" sz="1100" b="1" i="0" dirty="0">
                <a:effectLst/>
                <a:latin typeface="+mn-lt"/>
                <a:ea typeface="+mn-ea"/>
                <a:cs typeface="+mn-cs"/>
                <a:sym typeface="Helvetica Neue"/>
              </a:rPr>
              <a:t>appliquez des contrôles de plage</a:t>
            </a:r>
            <a:r>
              <a:rPr lang="en-US" sz="1100" b="0" i="0" dirty="0">
                <a:effectLst/>
                <a:latin typeface="+mn-lt"/>
                <a:ea typeface="+mn-ea"/>
                <a:cs typeface="+mn-cs"/>
                <a:sym typeface="Helvetica Neue"/>
              </a:rPr>
              <a:t>. Cela implique de vérifier vos valeurs numériques par rapport à des limites plausibles. Par exemple, une vitesse enregistrée de 500 km/h peut être un chiffre propre, mais il n'est pas valide. Vous définiriez une règle pour signaler toute vitesse en dehors d'une plage plausible, disons de 0 à 150 km/h.</a:t>
            </a:r>
            <a:br>
              <a:rPr lang="en-US" dirty="0"/>
            </a:br>
            <a:r>
              <a:rPr lang="en-US" sz="1100" b="0" i="0" dirty="0">
                <a:effectLst/>
                <a:latin typeface="+mn-lt"/>
                <a:ea typeface="+mn-ea"/>
                <a:cs typeface="+mn-cs"/>
                <a:sym typeface="Helvetica Neue"/>
              </a:rPr>
              <a:t>Troisièmement, vous effectuez </a:t>
            </a:r>
            <a:r>
              <a:rPr lang="en-US" sz="1100" b="1" i="0" dirty="0">
                <a:effectLst/>
                <a:latin typeface="+mn-lt"/>
                <a:ea typeface="+mn-ea"/>
                <a:cs typeface="+mn-cs"/>
                <a:sym typeface="Helvetica Neue"/>
              </a:rPr>
              <a:t>des recoupements</a:t>
            </a:r>
            <a:r>
              <a:rPr lang="en-US" sz="1100" b="0" i="0" dirty="0">
                <a:effectLst/>
                <a:latin typeface="+mn-lt"/>
                <a:ea typeface="+mn-ea"/>
                <a:cs typeface="+mn-cs"/>
                <a:sym typeface="Helvetica Neue"/>
              </a:rPr>
              <a:t>. Vous vérifiez ici vos données par rapport à une source externe faisant autorité. Par exemple, vous vérifiez tous les identifiants des arrêts de transport en commun dans votre ensemble de données pour vous assurer qu'ils figurent tous dans la liste officielle des arrêts fournie par la société de transport.</a:t>
            </a:r>
            <a:br>
              <a:rPr lang="en-US" dirty="0"/>
            </a:br>
            <a:r>
              <a:rPr lang="en-US" sz="1100" b="0" i="0" dirty="0">
                <a:effectLst/>
                <a:latin typeface="+mn-lt"/>
                <a:ea typeface="+mn-ea"/>
                <a:cs typeface="+mn-cs"/>
                <a:sym typeface="Helvetica Neue"/>
              </a:rPr>
              <a:t>Enfin, vous effectuez </a:t>
            </a:r>
            <a:r>
              <a:rPr lang="en-US" sz="1100" b="1" i="0" dirty="0">
                <a:effectLst/>
                <a:latin typeface="+mn-lt"/>
                <a:ea typeface="+mn-ea"/>
                <a:cs typeface="+mn-cs"/>
                <a:sym typeface="Helvetica Neue"/>
              </a:rPr>
              <a:t>des contrôles logiques</a:t>
            </a:r>
            <a:r>
              <a:rPr lang="en-US" sz="1100" b="0" i="0" dirty="0">
                <a:effectLst/>
                <a:latin typeface="+mn-lt"/>
                <a:ea typeface="+mn-ea"/>
                <a:cs typeface="+mn-cs"/>
                <a:sym typeface="Helvetica Neue"/>
              </a:rPr>
              <a:t>. Il s'agit de vérifier la cohérence interne. L'exemple classique consiste à vérifier que l'heure de fin d'un trajet est toujours postérieure à son heure de départ. Les données qui enfreignent ces règles fondamentales ne sont pas valides, et la validation consiste à trouver et à signaler ces problèmes.</a:t>
            </a:r>
          </a:p>
        </p:txBody>
      </p:sp>
    </p:spTree>
    <p:extLst>
      <p:ext uri="{BB962C8B-B14F-4D97-AF65-F5344CB8AC3E}">
        <p14:creationId xmlns:p14="http://schemas.microsoft.com/office/powerpoint/2010/main" val="3257268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4C00F-043C-C877-0366-CA6351B2A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6A06B-6432-1DB8-3C5D-F4B3AAF954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39311E-9350-3C57-095F-5F3BF81DB941}"/>
              </a:ext>
            </a:extLst>
          </p:cNvPr>
          <p:cNvSpPr>
            <a:spLocks noGrp="1"/>
          </p:cNvSpPr>
          <p:nvPr>
            <p:ph type="body" idx="1"/>
          </p:nvPr>
        </p:nvSpPr>
        <p:spPr/>
        <p:txBody>
          <a:bodyPr/>
          <a:lstStyle/>
          <a:p>
            <a:r>
              <a:rPr lang="en-US" sz="1100" b="0" i="0" dirty="0">
                <a:effectLst/>
                <a:latin typeface="+mn-lt"/>
                <a:ea typeface="+mn-ea"/>
                <a:cs typeface="+mn-cs"/>
                <a:sym typeface="Helvetica Neue"/>
              </a:rPr>
              <a:t>« Voyons un exemple rapide de la manière dont les technologies modernes sont utilisées pour l'optimisation. Il s'agit d'un scénario courant dans de nombreuses grandes villes.</a:t>
            </a:r>
            <a:br>
              <a:rPr lang="en-US" dirty="0"/>
            </a:br>
            <a:r>
              <a:rPr lang="en-US" sz="1100" b="0" i="0" dirty="0">
                <a:effectLst/>
                <a:latin typeface="+mn-lt"/>
                <a:ea typeface="+mn-ea"/>
                <a:cs typeface="+mn-cs"/>
                <a:sym typeface="Helvetica Neue"/>
              </a:rPr>
              <a:t>Le </a:t>
            </a:r>
            <a:r>
              <a:rPr lang="en-US" sz="1100" b="1" i="0" dirty="0">
                <a:effectLst/>
                <a:latin typeface="+mn-lt"/>
                <a:ea typeface="+mn-ea"/>
                <a:cs typeface="+mn-cs"/>
                <a:sym typeface="Helvetica Neue"/>
              </a:rPr>
              <a:t>défi </a:t>
            </a:r>
            <a:r>
              <a:rPr lang="en-US" sz="1100" b="0" i="0" dirty="0">
                <a:effectLst/>
                <a:latin typeface="+mn-lt"/>
                <a:ea typeface="+mn-ea"/>
                <a:cs typeface="+mn-cs"/>
                <a:sym typeface="Helvetica Neue"/>
              </a:rPr>
              <a:t>est classique : selon les horaires imprimés, les bus devraient arriver toutes les 10 minutes, mais en réalité, ils sont constamment bloqués dans les embouteillages, ce qui rend le service peu fiable et entraîne un phénomène frustrant appelé « bus bunching », où trois bus arrivent en même temps après 30 minutes d'attente. Cela se produit parce que les horaires ont été établis dans des conditions idéales, et non dans la réalité chaotique de la congestion urbaine.</a:t>
            </a:r>
            <a:br>
              <a:rPr lang="en-US" dirty="0"/>
            </a:br>
            <a:r>
              <a:rPr lang="en-US" sz="1100" b="0" i="0" dirty="0">
                <a:effectLst/>
                <a:latin typeface="+mn-lt"/>
                <a:ea typeface="+mn-ea"/>
                <a:cs typeface="+mn-cs"/>
                <a:sym typeface="Helvetica Neue"/>
              </a:rPr>
              <a:t>La </a:t>
            </a:r>
            <a:r>
              <a:rPr lang="en-US" sz="1100" b="1" i="0" dirty="0">
                <a:effectLst/>
                <a:latin typeface="+mn-lt"/>
                <a:ea typeface="+mn-ea"/>
                <a:cs typeface="+mn-cs"/>
                <a:sym typeface="Helvetica Neue"/>
              </a:rPr>
              <a:t>solution </a:t>
            </a:r>
            <a:r>
              <a:rPr lang="en-US" sz="1100" b="0" i="0" dirty="0">
                <a:effectLst/>
                <a:latin typeface="+mn-lt"/>
                <a:ea typeface="+mn-ea"/>
                <a:cs typeface="+mn-cs"/>
                <a:sym typeface="Helvetica Neue"/>
              </a:rPr>
              <a:t>adoptée aujourd'hui par de nombreux organismes consiste à utiliser l'IA et l'apprentissage automatique. Au lieu de rédiger les horaires à la main, ils entraînent un modèle à partir de données historiques recueillies sur plusieurs années, à savoir chaque signal GPS émis par chaque bus, chaque jour. Le modèle apprend les temps de trajet </a:t>
            </a:r>
            <a:r>
              <a:rPr lang="en-US" sz="1100" b="0" i="1" dirty="0">
                <a:effectLst/>
                <a:latin typeface="+mn-lt"/>
                <a:ea typeface="+mn-ea"/>
                <a:cs typeface="+mn-cs"/>
                <a:sym typeface="Helvetica Neue"/>
              </a:rPr>
              <a:t>réels </a:t>
            </a:r>
            <a:r>
              <a:rPr lang="en-US" sz="1100" b="0" i="0" dirty="0">
                <a:effectLst/>
                <a:latin typeface="+mn-lt"/>
                <a:ea typeface="+mn-ea"/>
                <a:cs typeface="+mn-cs"/>
                <a:sym typeface="Helvetica Neue"/>
              </a:rPr>
              <a:t>et historiques sur chaque rue à chaque moment de la journée. Il peut ensuite générer des horaires beaucoup plus réalistes et résilients.</a:t>
            </a:r>
            <a:br>
              <a:rPr lang="en-US" dirty="0"/>
            </a:br>
            <a:r>
              <a:rPr lang="en-US" sz="1100" b="0" i="0" dirty="0">
                <a:effectLst/>
                <a:latin typeface="+mn-lt"/>
                <a:ea typeface="+mn-ea"/>
                <a:cs typeface="+mn-cs"/>
                <a:sym typeface="Helvetica Neue"/>
              </a:rPr>
              <a:t>Cette approche fondée sur les données a pour</a:t>
            </a:r>
            <a:r>
              <a:rPr lang="en-US" sz="1100" b="1" i="0" dirty="0">
                <a:effectLst/>
                <a:latin typeface="+mn-lt"/>
                <a:ea typeface="+mn-ea"/>
                <a:cs typeface="+mn-cs"/>
                <a:sym typeface="Helvetica Neue"/>
              </a:rPr>
              <a:t> effet </a:t>
            </a:r>
            <a:r>
              <a:rPr lang="en-US" sz="1100" b="0" i="0" dirty="0">
                <a:effectLst/>
                <a:latin typeface="+mn-lt"/>
                <a:ea typeface="+mn-ea"/>
                <a:cs typeface="+mn-cs"/>
                <a:sym typeface="Helvetica Neue"/>
              </a:rPr>
              <a:t>d'améliorer considérablement la ponctualité. Les horaires sont plus réalistes, les temps de trajet plus prévisibles, ce qui se traduit directement par une meilleure expérience pour les passagers et une confiance accrue dans le système.</a:t>
            </a:r>
          </a:p>
        </p:txBody>
      </p:sp>
    </p:spTree>
    <p:extLst>
      <p:ext uri="{BB962C8B-B14F-4D97-AF65-F5344CB8AC3E}">
        <p14:creationId xmlns:p14="http://schemas.microsoft.com/office/powerpoint/2010/main" val="14968303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1DCB-3B3D-EED4-74EA-672072C6C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BEB2C-CF75-F50C-6879-6B45213C7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7CC5B-0D08-A28B-1BE0-865B15290D14}"/>
              </a:ext>
            </a:extLst>
          </p:cNvPr>
          <p:cNvSpPr>
            <a:spLocks noGrp="1"/>
          </p:cNvSpPr>
          <p:nvPr>
            <p:ph type="body" idx="1"/>
          </p:nvPr>
        </p:nvSpPr>
        <p:spPr/>
        <p:txBody>
          <a:bodyPr/>
          <a:lstStyle/>
          <a:p>
            <a:r>
              <a:rPr lang="en-US" sz="1100" b="0" i="0" dirty="0">
                <a:effectLst/>
                <a:latin typeface="+mn-lt"/>
                <a:ea typeface="+mn-ea"/>
                <a:cs typeface="+mn-cs"/>
                <a:sym typeface="Helvetica Neue"/>
              </a:rPr>
              <a:t>« Très bien, faisons une dernière discussion rapide en groupe pour appliquer ces stratégies d'optimisation. Je voudrais que vous pensiez à un itinéraire de bus dans votre ville natale ou dans une ville que vous connaissez bien, de préférence un itinéraire qui, selon vous, pourrait être amélioré.</a:t>
            </a:r>
            <a:br>
              <a:rPr lang="en-US" dirty="0"/>
            </a:br>
            <a:r>
              <a:rPr lang="en-US" sz="1100" b="0" i="0" dirty="0">
                <a:effectLst/>
                <a:latin typeface="+mn-lt"/>
                <a:ea typeface="+mn-ea"/>
                <a:cs typeface="+mn-cs"/>
                <a:sym typeface="Helvetica Neue"/>
              </a:rPr>
              <a:t>La consigne est la suivante : </a:t>
            </a:r>
            <a:r>
              <a:rPr lang="en-US" sz="1100" b="1" i="0" dirty="0">
                <a:effectLst/>
                <a:latin typeface="+mn-lt"/>
                <a:ea typeface="+mn-ea"/>
                <a:cs typeface="+mn-cs"/>
                <a:sym typeface="Helvetica Neue"/>
              </a:rPr>
              <a:t>repensez cet itinéraire de bus pour améliorer la fréquence et la couverture. </a:t>
            </a:r>
            <a:r>
              <a:rPr lang="en-US" sz="1100" b="0" i="0" dirty="0">
                <a:effectLst/>
                <a:latin typeface="+mn-lt"/>
                <a:ea typeface="+mn-ea"/>
                <a:cs typeface="+mn-cs"/>
                <a:sym typeface="Helvetica Neue"/>
              </a:rPr>
              <a:t>Quels changements spécifiques apporteriez-vous ? Par exemple, redresseriez-vous l'itinéraire pour le rendre plus rapide ? Ajouteriez-vous des services de desserte ? Modifieriez-vous la fréquence à différents moments de la journée ?</a:t>
            </a:r>
            <a:br>
              <a:rPr lang="en-US" dirty="0"/>
            </a:br>
            <a:r>
              <a:rPr lang="en-US" sz="1100" b="0" i="0" dirty="0">
                <a:effectLst/>
                <a:latin typeface="+mn-lt"/>
                <a:ea typeface="+mn-ea"/>
                <a:cs typeface="+mn-cs"/>
                <a:sym typeface="Helvetica Neue"/>
              </a:rPr>
              <a:t>Prenez deux ou trois minutes pour réfléchir à quelques idées au sein de vos groupes. Réfléchissez au tracé de la ligne, à l'emplacement des arrêts et à la fréquence des passages. Ensuite, je demanderai à quelques groupes de partager leurs meilleures idées.</a:t>
            </a:r>
            <a:br>
              <a:rPr lang="en-US" dirty="0"/>
            </a:br>
            <a:r>
              <a:rPr lang="en-US" sz="1100" b="0" i="1" dirty="0">
                <a:effectLst/>
                <a:latin typeface="+mn-lt"/>
                <a:ea typeface="+mn-ea"/>
                <a:cs typeface="+mn-cs"/>
                <a:sym typeface="Helvetica Neue"/>
              </a:rPr>
              <a:t>(Animez la discussion. Cette activité encourage les élèves à réfléchir comme des planificateurs, en appliquant les concepts de conception d'itinéraires et d'optimisation de la fréquence à un contexte familier.)</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5138513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B56DA-D792-B35A-3680-6D847151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6A184-B212-4F8E-4597-3003F64EB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C1AD-29D4-B43A-11D3-300ACF2269D6}"/>
              </a:ext>
            </a:extLst>
          </p:cNvPr>
          <p:cNvSpPr>
            <a:spLocks noGrp="1"/>
          </p:cNvSpPr>
          <p:nvPr>
            <p:ph type="body" idx="1"/>
          </p:nvPr>
        </p:nvSpPr>
        <p:spPr/>
        <p:txBody>
          <a:bodyPr/>
          <a:lstStyle/>
          <a:p>
            <a:r>
              <a:rPr lang="en-US" sz="1100" b="0" i="0" dirty="0">
                <a:effectLst/>
                <a:latin typeface="+mn-lt"/>
                <a:ea typeface="+mn-ea"/>
                <a:cs typeface="+mn-cs"/>
                <a:sym typeface="Helvetica Neue"/>
              </a:rPr>
              <a:t>« Ce sont d'excellentes idées, qui montrent que vous réfléchissez de manière critique aux compromis impliqués dans la conception des réseaux.</a:t>
            </a:r>
            <a:br>
              <a:rPr lang="en-US" dirty="0"/>
            </a:br>
            <a:r>
              <a:rPr lang="en-US" sz="1100" b="0" i="0" dirty="0">
                <a:effectLst/>
                <a:latin typeface="+mn-lt"/>
                <a:ea typeface="+mn-ea"/>
                <a:cs typeface="+mn-cs"/>
                <a:sym typeface="Helvetica Neue"/>
              </a:rPr>
              <a:t>Cela nous amène à notre dernière section. Nous avons maintenant abordé le pourquoi, le quoi et le comment de la modélisation des transports publics. Pour conclure, nous allons synthétiser tout cela en examinant </a:t>
            </a:r>
            <a:r>
              <a:rPr lang="en-US" sz="1100" b="1" i="0" dirty="0">
                <a:effectLst/>
                <a:latin typeface="+mn-lt"/>
                <a:ea typeface="+mn-ea"/>
                <a:cs typeface="+mn-cs"/>
                <a:sym typeface="Helvetica Neue"/>
              </a:rPr>
              <a:t>l'impact réel</a:t>
            </a:r>
            <a:r>
              <a:rPr lang="en-US" sz="1100" b="0" i="0" dirty="0">
                <a:effectLst/>
                <a:latin typeface="+mn-lt"/>
                <a:ea typeface="+mn-ea"/>
                <a:cs typeface="+mn-cs"/>
                <a:sym typeface="Helvetica Neue"/>
              </a:rPr>
              <a:t> à travers deux études de cas majeures. Nous discuterons également du rôle crucial des parties prenantes dans le processus de modélisation, puis nous résumerons les points clés à retenir de l'ensemble de notre cours. »</a:t>
            </a:r>
            <a:endParaRPr lang="en-AT" dirty="0"/>
          </a:p>
        </p:txBody>
      </p:sp>
    </p:spTree>
    <p:extLst>
      <p:ext uri="{BB962C8B-B14F-4D97-AF65-F5344CB8AC3E}">
        <p14:creationId xmlns:p14="http://schemas.microsoft.com/office/powerpoint/2010/main" val="2690024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275D-B67F-7C0C-A8C4-CAD77BD4F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41A3E-8B67-1681-F1AD-A8D004B82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0E844-396F-27CC-09C5-4B9DD688581F}"/>
              </a:ext>
            </a:extLst>
          </p:cNvPr>
          <p:cNvSpPr>
            <a:spLocks noGrp="1"/>
          </p:cNvSpPr>
          <p:nvPr>
            <p:ph type="body" idx="1"/>
          </p:nvPr>
        </p:nvSpPr>
        <p:spPr/>
        <p:txBody>
          <a:bodyPr/>
          <a:lstStyle/>
          <a:p>
            <a:r>
              <a:rPr lang="en-US" sz="1100" b="0" i="0" dirty="0">
                <a:effectLst/>
                <a:latin typeface="+mn-lt"/>
                <a:ea typeface="+mn-ea"/>
                <a:cs typeface="+mn-cs"/>
                <a:sym typeface="Helvetica Neue"/>
              </a:rPr>
              <a:t>Commençons notre analyse de l'impact réel par l'un des exemples les plus célèbres et les plus réussis de politique des transports fondée sur la modélisation : </a:t>
            </a:r>
            <a:r>
              <a:rPr lang="en-US" sz="1100" b="1" i="0" dirty="0">
                <a:effectLst/>
                <a:latin typeface="+mn-lt"/>
                <a:ea typeface="+mn-ea"/>
                <a:cs typeface="+mn-cs"/>
                <a:sym typeface="Helvetica Neue"/>
              </a:rPr>
              <a:t>le péage urbain de Londres</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Pendant des décennies, le centre de Londres a été confronté à </a:t>
            </a:r>
            <a:r>
              <a:rPr lang="en-US" sz="1100" b="1" i="0" dirty="0">
                <a:effectLst/>
                <a:latin typeface="+mn-lt"/>
                <a:ea typeface="+mn-ea"/>
                <a:cs typeface="+mn-cs"/>
                <a:sym typeface="Helvetica Neue"/>
              </a:rPr>
              <a:t>un problème </a:t>
            </a:r>
            <a:r>
              <a:rPr lang="en-US" sz="1100" b="0" i="0" dirty="0">
                <a:effectLst/>
                <a:latin typeface="+mn-lt"/>
                <a:ea typeface="+mn-ea"/>
                <a:cs typeface="+mn-cs"/>
                <a:sym typeface="Helvetica Neue"/>
              </a:rPr>
              <a:t>d'embouteillages. La circulation était si dense que les célèbres bus rouges roulaient à une vitesse inférieure à celle des vélos, rendant le service totalement imprévisible et contribuant à une qualité de l'air dangereusement mauvaise.</a:t>
            </a:r>
            <a:br>
              <a:rPr lang="en-US" dirty="0"/>
            </a:br>
            <a:r>
              <a:rPr lang="en-US" sz="1100" b="0" i="0" dirty="0">
                <a:effectLst/>
                <a:latin typeface="+mn-lt"/>
                <a:ea typeface="+mn-ea"/>
                <a:cs typeface="+mn-cs"/>
                <a:sym typeface="Helvetica Neue"/>
              </a:rPr>
              <a:t>La </a:t>
            </a:r>
            <a:r>
              <a:rPr lang="en-US" sz="1100" b="1" i="0" dirty="0">
                <a:effectLst/>
                <a:latin typeface="+mn-lt"/>
                <a:ea typeface="+mn-ea"/>
                <a:cs typeface="+mn-cs"/>
                <a:sym typeface="Helvetica Neue"/>
              </a:rPr>
              <a:t>solution</a:t>
            </a:r>
            <a:r>
              <a:rPr lang="en-US" sz="1100" b="0" i="0" dirty="0">
                <a:effectLst/>
                <a:latin typeface="+mn-lt"/>
                <a:ea typeface="+mn-ea"/>
                <a:cs typeface="+mn-cs"/>
                <a:sym typeface="Helvetica Neue"/>
              </a:rPr>
              <a:t>, qui a fait l'objet d'une modélisation approfondie afin d'en prédire les effets, était radicale à l'époque : imposer une taxe aux véhicules privés entrant dans le centre-ville aux heures de pointe. Élément crucial, la politique stipulait que les recettes nettes provenant de cette taxe seraient réservées et réinvesties directement dans l'amélioration du système de transport public, en particulier les services de bus. Cette politique a ensuite été étendue à des zones à faibles émissions et à très faibles émissions, encore plus strictes.</a:t>
            </a:r>
            <a:br>
              <a:rPr lang="en-US" dirty="0"/>
            </a:br>
            <a:r>
              <a:rPr lang="en-US" sz="1100" b="0" i="0" dirty="0">
                <a:effectLst/>
                <a:latin typeface="+mn-lt"/>
                <a:ea typeface="+mn-ea"/>
                <a:cs typeface="+mn-cs"/>
                <a:sym typeface="Helvetica Neue"/>
              </a:rPr>
              <a:t>Les </a:t>
            </a:r>
            <a:r>
              <a:rPr lang="en-US" sz="1100" b="1" i="0" dirty="0">
                <a:effectLst/>
                <a:latin typeface="+mn-lt"/>
                <a:ea typeface="+mn-ea"/>
                <a:cs typeface="+mn-cs"/>
                <a:sym typeface="Helvetica Neue"/>
              </a:rPr>
              <a:t>résultats </a:t>
            </a:r>
            <a:r>
              <a:rPr lang="en-US" sz="1100" b="0" i="0" dirty="0">
                <a:effectLst/>
                <a:latin typeface="+mn-lt"/>
                <a:ea typeface="+mn-ea"/>
                <a:cs typeface="+mn-cs"/>
                <a:sym typeface="Helvetica Neue"/>
              </a:rPr>
              <a:t>ont été un succès évident et retentissant. Avec moins de voitures sur les routes, les embouteillages ont considérablement diminué et la vitesse des bus s'est nettement améliorée. Les bus étant devenus un moyen de transport plus rapide et plus fiable, leur fréquentation a augmenté. Et avec moins de trafic, la ville a constaté une amélioration mesurable de la qualité de l'air. Il s'agit là d'un exemple type de la manière dont la modélisation peut être utilisée pour concevoir une politique audacieuse qui gère la demande routière tout en améliorant les transports publics.</a:t>
            </a:r>
          </a:p>
        </p:txBody>
      </p:sp>
    </p:spTree>
    <p:extLst>
      <p:ext uri="{BB962C8B-B14F-4D97-AF65-F5344CB8AC3E}">
        <p14:creationId xmlns:p14="http://schemas.microsoft.com/office/powerpoint/2010/main" val="4042586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96BE-D8F3-80AB-77B1-44427175D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354-68A0-223D-C349-0FD2FBA8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6FC71-69A1-2AC8-FC13-A29C09B8EEF5}"/>
              </a:ext>
            </a:extLst>
          </p:cNvPr>
          <p:cNvSpPr>
            <a:spLocks noGrp="1"/>
          </p:cNvSpPr>
          <p:nvPr>
            <p:ph type="body" idx="1"/>
          </p:nvPr>
        </p:nvSpPr>
        <p:spPr/>
        <p:txBody>
          <a:bodyPr/>
          <a:lstStyle/>
          <a:p>
            <a:r>
              <a:rPr lang="en-US" sz="1100" b="0" i="0" dirty="0">
                <a:effectLst/>
                <a:latin typeface="+mn-lt"/>
                <a:ea typeface="+mn-ea"/>
                <a:cs typeface="+mn-cs"/>
                <a:sym typeface="Helvetica Neue"/>
              </a:rPr>
              <a:t>« Notre deuxième étude de cas nous emmène vers l'un des réseaux de transport public les plus vastes et les plus complexes au monde : le métro de Tokyo.</a:t>
            </a:r>
            <a:br>
              <a:rPr lang="en-US" dirty="0"/>
            </a:br>
            <a:r>
              <a:rPr lang="en-US" sz="1100" b="1" i="0" dirty="0">
                <a:effectLst/>
                <a:latin typeface="+mn-lt"/>
                <a:ea typeface="+mn-ea"/>
                <a:cs typeface="+mn-cs"/>
                <a:sym typeface="Helvetica Neue"/>
              </a:rPr>
              <a:t>Le défi </a:t>
            </a:r>
            <a:r>
              <a:rPr lang="en-US" sz="1100" b="0" i="0" dirty="0">
                <a:effectLst/>
                <a:latin typeface="+mn-lt"/>
                <a:ea typeface="+mn-ea"/>
                <a:cs typeface="+mn-cs"/>
                <a:sym typeface="Helvetica Neue"/>
              </a:rPr>
              <a:t>à Tokyo est d'une ampleur considérable. Le réseau accueille chaque jour des millions de passagers et le niveau d'affluence aux heures de pointe est légendaire, ce qui entraîne des retards car les trains ont du mal à quitter les quais bondés.</a:t>
            </a:r>
            <a:br>
              <a:rPr lang="en-US" dirty="0"/>
            </a:br>
            <a:r>
              <a:rPr lang="en-US" sz="1100" b="0" i="0" dirty="0">
                <a:effectLst/>
                <a:latin typeface="+mn-lt"/>
                <a:ea typeface="+mn-ea"/>
                <a:cs typeface="+mn-cs"/>
                <a:sym typeface="Helvetica Neue"/>
              </a:rPr>
              <a:t>La </a:t>
            </a:r>
            <a:r>
              <a:rPr lang="en-US" sz="1100" b="1" i="0" dirty="0">
                <a:effectLst/>
                <a:latin typeface="+mn-lt"/>
                <a:ea typeface="+mn-ea"/>
                <a:cs typeface="+mn-cs"/>
                <a:sym typeface="Helvetica Neue"/>
              </a:rPr>
              <a:t>solution </a:t>
            </a:r>
            <a:r>
              <a:rPr lang="en-US" sz="1100" b="0" i="0" dirty="0">
                <a:effectLst/>
                <a:latin typeface="+mn-lt"/>
                <a:ea typeface="+mn-ea"/>
                <a:cs typeface="+mn-cs"/>
                <a:sym typeface="Helvetica Neue"/>
              </a:rPr>
              <a:t>mise en œuvre est un modèle de référence en matière de modélisation et de contrôle opérationnels. Il s'agit d'un système très sophistiqué qui utilise les données en temps réel provenant des capteurs des quais et des portillons d'accès pour surveiller en permanence le niveau d'affluence. Ces données sont directement transmises à un système automatisé de planification des trains. Si le modèle détecte qu'un quai particulier devient dangereusement bondé, il peut automatiquement envoyer un train supplémentaire ou ajuster la fréquence de l'ensemble de la ligne en temps réel.</a:t>
            </a:r>
            <a:br>
              <a:rPr lang="en-US" dirty="0"/>
            </a:br>
            <a:r>
              <a:rPr lang="en-US" sz="1100" b="0" i="0" dirty="0">
                <a:effectLst/>
                <a:latin typeface="+mn-lt"/>
                <a:ea typeface="+mn-ea"/>
                <a:cs typeface="+mn-cs"/>
                <a:sym typeface="Helvetica Neue"/>
              </a:rPr>
              <a:t>Les </a:t>
            </a:r>
            <a:r>
              <a:rPr lang="en-US" sz="1100" b="1" i="0" dirty="0">
                <a:effectLst/>
                <a:latin typeface="+mn-lt"/>
                <a:ea typeface="+mn-ea"/>
                <a:cs typeface="+mn-cs"/>
                <a:sym typeface="Helvetica Neue"/>
              </a:rPr>
              <a:t>résultats </a:t>
            </a:r>
            <a:r>
              <a:rPr lang="en-US" sz="1100" b="0" i="0" dirty="0">
                <a:effectLst/>
                <a:latin typeface="+mn-lt"/>
                <a:ea typeface="+mn-ea"/>
                <a:cs typeface="+mn-cs"/>
                <a:sym typeface="Helvetica Neue"/>
              </a:rPr>
              <a:t>ont été remarquables. Le système a permis de réduire considérablement les retards et d'améliorer la ponctualité sur l'ensemble du réseau. En augmentant dynamiquement la fréquence lorsque cela est le plus nécessaire, le système contribue à atténuer les pires problèmes d'affluence. Cela se traduit par une expérience plus sûre et plus confortable pour les passagers. C'est un exemple parfait de la manière dont la modélisation est utilisée non seulement pour la planification à long terme, mais aussi pour le contrôle opérationnel minute par minute.</a:t>
            </a:r>
          </a:p>
        </p:txBody>
      </p:sp>
    </p:spTree>
    <p:extLst>
      <p:ext uri="{BB962C8B-B14F-4D97-AF65-F5344CB8AC3E}">
        <p14:creationId xmlns:p14="http://schemas.microsoft.com/office/powerpoint/2010/main" val="29945778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53EA-3668-87FD-5DC9-FDABD09B2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EA099-0EA0-6E19-F3CD-B3DEB219A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85D34-D020-CF7D-6DD5-D19142BF4320}"/>
              </a:ext>
            </a:extLst>
          </p:cNvPr>
          <p:cNvSpPr>
            <a:spLocks noGrp="1"/>
          </p:cNvSpPr>
          <p:nvPr>
            <p:ph type="body" idx="1"/>
          </p:nvPr>
        </p:nvSpPr>
        <p:spPr/>
        <p:txBody>
          <a:bodyPr/>
          <a:lstStyle/>
          <a:p>
            <a:r>
              <a:rPr lang="en-US" sz="1100" b="0" i="0" dirty="0">
                <a:effectLst/>
                <a:latin typeface="+mn-lt"/>
                <a:ea typeface="+mn-ea"/>
                <a:cs typeface="+mn-cs"/>
                <a:sym typeface="Helvetica Neue"/>
              </a:rPr>
              <a:t>« Il est essentiel de comprendre que la modélisation ne se fait pas dans le vide. Elle est profondément ancrée dans un contexte social et politique. Un modèle techniquement parfait qui ne correspond pas aux objectifs de la communauté est un échec.</a:t>
            </a:r>
            <a:br>
              <a:rPr lang="en-US" dirty="0"/>
            </a:br>
            <a:r>
              <a:rPr lang="en-US" sz="1100" b="0" i="0" dirty="0">
                <a:effectLst/>
                <a:latin typeface="+mn-lt"/>
                <a:ea typeface="+mn-ea"/>
                <a:cs typeface="+mn-cs"/>
                <a:sym typeface="Helvetica Neue"/>
              </a:rPr>
              <a:t>Alors, </a:t>
            </a:r>
            <a:r>
              <a:rPr lang="en-US" sz="1100" b="1" i="0" dirty="0">
                <a:effectLst/>
                <a:latin typeface="+mn-lt"/>
                <a:ea typeface="+mn-ea"/>
                <a:cs typeface="+mn-cs"/>
                <a:sym typeface="Helvetica Neue"/>
              </a:rPr>
              <a:t>qui utilise ces modèles ? </a:t>
            </a:r>
            <a:r>
              <a:rPr lang="en-US" sz="1100" b="0" i="0" dirty="0">
                <a:effectLst/>
                <a:latin typeface="+mn-lt"/>
                <a:ea typeface="+mn-ea"/>
                <a:cs typeface="+mn-cs"/>
                <a:sym typeface="Helvetica Neue"/>
              </a:rPr>
              <a:t>Principalement les urbanistes et les agences de transport, qui s'en servent pour concevoir des services et justifier des investissements auprès des gouvernements et du public.</a:t>
            </a:r>
            <a:br>
              <a:rPr lang="en-US" dirty="0"/>
            </a:br>
            <a:r>
              <a:rPr lang="en-US" sz="1100" b="0" i="0" dirty="0">
                <a:effectLst/>
                <a:latin typeface="+mn-lt"/>
                <a:ea typeface="+mn-ea"/>
                <a:cs typeface="+mn-cs"/>
                <a:sym typeface="Helvetica Neue"/>
              </a:rPr>
              <a:t>C'est </a:t>
            </a:r>
            <a:r>
              <a:rPr lang="en-US" sz="1100" b="1" i="0" dirty="0">
                <a:effectLst/>
                <a:latin typeface="+mn-lt"/>
                <a:ea typeface="+mn-ea"/>
                <a:cs typeface="+mn-cs"/>
                <a:sym typeface="Helvetica Neue"/>
              </a:rPr>
              <a:t>pourquoi la collaboration entre les parties prenantes est si importante</a:t>
            </a:r>
            <a:r>
              <a:rPr lang="en-US" sz="1100" b="0" i="0" dirty="0">
                <a:effectLst/>
                <a:latin typeface="+mn-lt"/>
                <a:ea typeface="+mn-ea"/>
                <a:cs typeface="+mn-cs"/>
                <a:sym typeface="Helvetica Neue"/>
              </a:rPr>
              <a:t>. Un modélisateur doit travailler en étroite collaboration avec ces groupes afin de s'assurer que les hypothèses du modèle sont réalistes. Par exemple, un modèle peut suggérer que la fermeture d'un arrêt de bus serait plus efficace, mais les commentaires de la communauté peuvent révéler que cet arrêt est essentiel pour les résidents âgés. Ces commentaires sont des informations cruciales.</a:t>
            </a:r>
            <a:br>
              <a:rPr lang="en-US" dirty="0"/>
            </a:br>
            <a:r>
              <a:rPr lang="en-US" sz="1100" b="0" i="0" dirty="0">
                <a:effectLst/>
                <a:latin typeface="+mn-lt"/>
                <a:ea typeface="+mn-ea"/>
                <a:cs typeface="+mn-cs"/>
                <a:sym typeface="Helvetica Neue"/>
              </a:rPr>
              <a:t>En fin de compte, l'objectif de la modélisation est de nous aider à atteindre nos </a:t>
            </a:r>
            <a:r>
              <a:rPr lang="en-US" sz="1100" b="1" i="0" dirty="0">
                <a:effectLst/>
                <a:latin typeface="+mn-lt"/>
                <a:ea typeface="+mn-ea"/>
                <a:cs typeface="+mn-cs"/>
                <a:sym typeface="Helvetica Neue"/>
              </a:rPr>
              <a:t>objectifs sociétaux</a:t>
            </a:r>
            <a:r>
              <a:rPr lang="en-US" sz="1100" b="0" i="0" dirty="0">
                <a:effectLst/>
                <a:latin typeface="+mn-lt"/>
                <a:ea typeface="+mn-ea"/>
                <a:cs typeface="+mn-cs"/>
                <a:sym typeface="Helvetica Neue"/>
              </a:rPr>
              <a:t> plus larges </a:t>
            </a:r>
            <a:r>
              <a:rPr lang="en-US" sz="1100" b="1" i="0" dirty="0">
                <a:effectLst/>
                <a:latin typeface="+mn-lt"/>
                <a:ea typeface="+mn-ea"/>
                <a:cs typeface="+mn-cs"/>
                <a:sym typeface="Helvetica Neue"/>
              </a:rPr>
              <a:t>en matière de transport</a:t>
            </a:r>
            <a:r>
              <a:rPr lang="en-US" sz="1100" b="0" i="0" dirty="0">
                <a:effectLst/>
                <a:latin typeface="+mn-lt"/>
                <a:ea typeface="+mn-ea"/>
                <a:cs typeface="+mn-cs"/>
                <a:sym typeface="Helvetica Neue"/>
              </a:rPr>
              <a:t>. Ceux-ci comprennent </a:t>
            </a:r>
            <a:r>
              <a:rPr lang="en-US" sz="1100" b="1" i="0" dirty="0">
                <a:effectLst/>
                <a:latin typeface="+mn-lt"/>
                <a:ea typeface="+mn-ea"/>
                <a:cs typeface="+mn-cs"/>
                <a:sym typeface="Helvetica Neue"/>
              </a:rPr>
              <a:t>la mobilité et l'accessibilité </a:t>
            </a:r>
            <a:r>
              <a:rPr lang="en-US" sz="1100" b="0" i="0" dirty="0">
                <a:effectLst/>
                <a:latin typeface="+mn-lt"/>
                <a:ea typeface="+mn-ea"/>
                <a:cs typeface="+mn-cs"/>
                <a:sym typeface="Helvetica Neue"/>
              </a:rPr>
              <a:t>pour tous. Ils comprennent également la promotion </a:t>
            </a:r>
            <a:r>
              <a:rPr lang="en-US" sz="1100" b="1" i="0" dirty="0">
                <a:effectLst/>
                <a:latin typeface="+mn-lt"/>
                <a:ea typeface="+mn-ea"/>
                <a:cs typeface="+mn-cs"/>
                <a:sym typeface="Helvetica Neue"/>
              </a:rPr>
              <a:t>de l'équité</a:t>
            </a:r>
            <a:r>
              <a:rPr lang="en-US" sz="1100" b="0" i="0" dirty="0">
                <a:effectLst/>
                <a:latin typeface="+mn-lt"/>
                <a:ea typeface="+mn-ea"/>
                <a:cs typeface="+mn-cs"/>
                <a:sym typeface="Helvetica Neue"/>
              </a:rPr>
              <a:t>, en veillant à ce que notre système de transport dessert les communautés mal desservies et offre un accès équitable aux opportunités. Et, bien sûr, ils comprennent </a:t>
            </a:r>
            <a:r>
              <a:rPr lang="en-US" sz="1100" b="1" i="0" dirty="0">
                <a:effectLst/>
                <a:latin typeface="+mn-lt"/>
                <a:ea typeface="+mn-ea"/>
                <a:cs typeface="+mn-cs"/>
                <a:sym typeface="Helvetica Neue"/>
              </a:rPr>
              <a:t>la durabilité</a:t>
            </a:r>
            <a:r>
              <a:rPr lang="en-US" sz="1100" b="0" i="0" dirty="0">
                <a:effectLst/>
                <a:latin typeface="+mn-lt"/>
                <a:ea typeface="+mn-ea"/>
                <a:cs typeface="+mn-cs"/>
                <a:sym typeface="Helvetica Neue"/>
              </a:rPr>
              <a:t>, en concevant des systèmes qui réduisent notre impact environnemental. Un projet de modélisation réussi est non seulement techniquement solide, mais également développé de manière collaborative et aligné sur ces valeurs fondamentales.</a:t>
            </a:r>
          </a:p>
        </p:txBody>
      </p:sp>
    </p:spTree>
    <p:extLst>
      <p:ext uri="{BB962C8B-B14F-4D97-AF65-F5344CB8AC3E}">
        <p14:creationId xmlns:p14="http://schemas.microsoft.com/office/powerpoint/2010/main" val="27576158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8F58-BDFE-E4C2-E477-F6AFF3DC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BB893-6233-3F57-2DB9-0519D4443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94194-8661-CC8C-22B7-E4B8E64E9AB0}"/>
              </a:ext>
            </a:extLst>
          </p:cNvPr>
          <p:cNvSpPr>
            <a:spLocks noGrp="1"/>
          </p:cNvSpPr>
          <p:nvPr>
            <p:ph type="body" idx="1"/>
          </p:nvPr>
        </p:nvSpPr>
        <p:spPr/>
        <p:txBody>
          <a:bodyPr/>
          <a:lstStyle/>
          <a:p>
            <a:r>
              <a:rPr lang="en-US" sz="1100" b="0" i="0" dirty="0">
                <a:effectLst/>
                <a:latin typeface="+mn-lt"/>
                <a:ea typeface="+mn-ea"/>
                <a:cs typeface="+mn-cs"/>
                <a:sym typeface="Helvetica Neue"/>
              </a:rPr>
              <a:t>« Très bien, pour conclure, faisons un dernier petit quiz afin de réviser les concepts clés abordés dans le cours d'aujourd'hui.</a:t>
            </a:r>
          </a:p>
          <a:p>
            <a:r>
              <a:rPr lang="en-US" sz="1100" b="0" i="0" dirty="0">
                <a:effectLst/>
                <a:latin typeface="+mn-lt"/>
                <a:ea typeface="+mn-ea"/>
                <a:cs typeface="+mn-cs"/>
                <a:sym typeface="Helvetica Neue"/>
              </a:rPr>
              <a:t>Tout d'abord, citez un facteur qui différencie la modélisation des transports publics de celle des voitures particulières.</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Les principaux facteurs de différenciation sont les horaires fixes, les limites de capacité des véhicules et les temps d'attente des passagers aux arrêts.</a:t>
            </a:r>
          </a:p>
          <a:p>
            <a:r>
              <a:rPr lang="en-US" sz="1100" b="0" i="0" dirty="0">
                <a:effectLst/>
                <a:latin typeface="+mn-lt"/>
                <a:ea typeface="+mn-ea"/>
                <a:cs typeface="+mn-cs"/>
                <a:sym typeface="Helvetica Neue"/>
              </a:rPr>
              <a:t>Deuxièmement, quel principe permet de mesurer la régularité du service ?</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Il s'agit de la fiabilité.</a:t>
            </a:r>
          </a:p>
          <a:p>
            <a:r>
              <a:rPr lang="en-US" sz="1100" b="0" i="0" dirty="0">
                <a:effectLst/>
                <a:latin typeface="+mn-lt"/>
                <a:ea typeface="+mn-ea"/>
                <a:cs typeface="+mn-cs"/>
                <a:sym typeface="Helvetica Neue"/>
              </a:rPr>
              <a:t>Troisièmement, vrai ou faux : l'optimisation peut ignorer les contraintes budgétaires.</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C'est définitivement faux. Toute optimisation s'effectue dans le cadre d'un ensemble de contraintes.</a:t>
            </a:r>
          </a:p>
          <a:p>
            <a:r>
              <a:rPr lang="en-US" sz="1100" b="0" i="0" dirty="0">
                <a:effectLst/>
                <a:latin typeface="+mn-lt"/>
                <a:ea typeface="+mn-ea"/>
                <a:cs typeface="+mn-cs"/>
                <a:sym typeface="Helvetica Neue"/>
              </a:rPr>
              <a:t>Et enfin, donnez-moi un exemple de contrainte à laquelle vous pourriez être confronté lors de la planification d'un itinéraire de bus.</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Les contraintes courantes comprennent le budget global, le nombre de bus dans votre flotte et les règles relatives au travail des chauffeurs qui limitent la durée des quarts de travail.</a:t>
            </a:r>
          </a:p>
          <a:p>
            <a:r>
              <a:rPr lang="en-US" sz="1100" b="0" i="0" dirty="0">
                <a:effectLst/>
                <a:latin typeface="+mn-lt"/>
                <a:ea typeface="+mn-ea"/>
                <a:cs typeface="+mn-cs"/>
                <a:sym typeface="Helvetica Neue"/>
              </a:rPr>
              <a:t>Excellent. Il semble que vous ayez bien compris les idées fondamentales que nous avons abordées aujourd'hui.</a:t>
            </a:r>
          </a:p>
        </p:txBody>
      </p:sp>
    </p:spTree>
    <p:extLst>
      <p:ext uri="{BB962C8B-B14F-4D97-AF65-F5344CB8AC3E}">
        <p14:creationId xmlns:p14="http://schemas.microsoft.com/office/powerpoint/2010/main" val="129351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r>
              <a:rPr lang="en-AT" dirty="0"/>
              <a:t>Section 00 : Introduction et objectifs</a:t>
            </a:r>
          </a:p>
        </p:txBody>
      </p:sp>
    </p:spTree>
    <p:extLst>
      <p:ext uri="{BB962C8B-B14F-4D97-AF65-F5344CB8AC3E}">
        <p14:creationId xmlns:p14="http://schemas.microsoft.com/office/powerpoint/2010/main" val="732496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 Cela nous amène à la fin de notre cours sur la modélisation des transports publics. Pour ceux d'entre vous qui souhaitent approfondir ce sujet, voici quelques-uns des ouvrages et ressources fondamentaux dans notre domaine. Le manuel </a:t>
            </a:r>
            <a:r>
              <a:rPr lang="en-US" sz="1100" b="0" i="0" dirty="0" err="1">
                <a:effectLst/>
                <a:latin typeface="+mn-lt"/>
                <a:ea typeface="+mn-ea"/>
                <a:cs typeface="+mn-cs"/>
                <a:sym typeface="Helvetica Neue"/>
              </a:rPr>
              <a:t>d'Ortúzar </a:t>
            </a:r>
            <a:r>
              <a:rPr lang="en-US" sz="1100" b="0" i="0" dirty="0">
                <a:effectLst/>
                <a:latin typeface="+mn-lt"/>
                <a:ea typeface="+mn-ea"/>
                <a:cs typeface="+mn-cs"/>
                <a:sym typeface="Helvetica Neue"/>
              </a:rPr>
              <a:t>et Willumsen est une référence en matière de modélisation des transports en général. L'ouvrage </a:t>
            </a:r>
            <a:r>
              <a:rPr lang="en-US" sz="1100" b="0" i="0" dirty="0" err="1">
                <a:effectLst/>
                <a:latin typeface="+mn-lt"/>
                <a:ea typeface="+mn-ea"/>
                <a:cs typeface="+mn-cs"/>
                <a:sym typeface="Helvetica Neue"/>
              </a:rPr>
              <a:t>de Vuchic </a:t>
            </a:r>
            <a:r>
              <a:rPr lang="en-US" sz="1100" b="0" i="0" dirty="0">
                <a:effectLst/>
                <a:latin typeface="+mn-lt"/>
                <a:ea typeface="+mn-ea"/>
                <a:cs typeface="+mn-cs"/>
                <a:sym typeface="Helvetica Neue"/>
              </a:rPr>
              <a:t>est un classique sur les systèmes et technologies de transport, tandis que celui de Ceder offre un excellent aperçu détaillé de la planification et des opérations. Enfin, pour ceux qui s'intéressent à des logiciels spécifiques, la documentation et les livres blancs sur des plateformes telles que </a:t>
            </a:r>
            <a:r>
              <a:rPr lang="en-US" sz="1100" b="0" i="0" dirty="0" err="1">
                <a:effectLst/>
                <a:latin typeface="+mn-lt"/>
                <a:ea typeface="+mn-ea"/>
                <a:cs typeface="+mn-cs"/>
                <a:sym typeface="Helvetica Neue"/>
              </a:rPr>
              <a:t>MATSim </a:t>
            </a:r>
            <a:r>
              <a:rPr lang="en-US" sz="1100" b="0" i="0" dirty="0">
                <a:effectLst/>
                <a:latin typeface="+mn-lt"/>
                <a:ea typeface="+mn-ea"/>
                <a:cs typeface="+mn-cs"/>
                <a:sym typeface="Helvetica Neue"/>
              </a:rPr>
              <a:t>et la suite PTV constituent des ressources inestimables.</a:t>
            </a:r>
            <a:br>
              <a:rPr lang="en-US" dirty="0"/>
            </a:br>
            <a:r>
              <a:rPr lang="en-US" sz="1100" b="0" i="0" dirty="0">
                <a:effectLst/>
                <a:latin typeface="+mn-lt"/>
                <a:ea typeface="+mn-ea"/>
                <a:cs typeface="+mn-cs"/>
                <a:sym typeface="Helvetica Neue"/>
              </a:rPr>
              <a:t>Je vous remercie de votre attention et de votre participation. Je suis maintenant prêt à répondre à vos dernières questions.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Merci</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 Afin de vous donner une idée claire du déroulement de notre session, voici le programme de la journée. Nous commencerons par les bases : le </a:t>
            </a:r>
            <a:r>
              <a:rPr lang="en-US" sz="1100" b="1" i="0" dirty="0">
                <a:effectLst/>
                <a:latin typeface="+mn-lt"/>
                <a:ea typeface="+mn-ea"/>
                <a:cs typeface="+mn-cs"/>
                <a:sym typeface="Helvetica Neue"/>
              </a:rPr>
              <a:t>« pourquoi » et le « quoi » de la modélisation</a:t>
            </a:r>
            <a:r>
              <a:rPr lang="en-US" sz="1100" b="0" i="0" dirty="0">
                <a:effectLst/>
                <a:latin typeface="+mn-lt"/>
                <a:ea typeface="+mn-ea"/>
                <a:cs typeface="+mn-cs"/>
                <a:sym typeface="Helvetica Neue"/>
              </a:rPr>
              <a:t>. Nous définirons ce qu'est un modèle de transport public et expliquerons pourquoi il s'agit d'un outil essentiel pour les urbanistes.</a:t>
            </a:r>
            <a:br>
              <a:rPr lang="en-US" dirty="0"/>
            </a:br>
            <a:r>
              <a:rPr lang="en-US" sz="1100" b="0" i="0" dirty="0">
                <a:effectLst/>
                <a:latin typeface="+mn-lt"/>
                <a:ea typeface="+mn-ea"/>
                <a:cs typeface="+mn-cs"/>
                <a:sym typeface="Helvetica Neue"/>
              </a:rPr>
              <a:t>Ensuite, nous ancrerons notre discussion dans la réalité en examinant </a:t>
            </a:r>
            <a:r>
              <a:rPr lang="en-US" sz="1100" b="1" i="0" dirty="0">
                <a:effectLst/>
                <a:latin typeface="+mn-lt"/>
                <a:ea typeface="+mn-ea"/>
                <a:cs typeface="+mn-cs"/>
                <a:sym typeface="Helvetica Neue"/>
              </a:rPr>
              <a:t>le système que nous essayons de modéliser</a:t>
            </a:r>
            <a:r>
              <a:rPr lang="en-US" sz="1100" b="0" i="0" dirty="0">
                <a:effectLst/>
                <a:latin typeface="+mn-lt"/>
                <a:ea typeface="+mn-ea"/>
                <a:cs typeface="+mn-cs"/>
                <a:sym typeface="Helvetica Neue"/>
              </a:rPr>
              <a:t>, en nous penchant sur les principes physiques et opérationnels d'un réseau de transport public réel.</a:t>
            </a:r>
            <a:br>
              <a:rPr lang="en-US" dirty="0"/>
            </a:br>
            <a:r>
              <a:rPr lang="en-US" sz="1100" b="0" i="0" dirty="0">
                <a:effectLst/>
                <a:latin typeface="+mn-lt"/>
                <a:ea typeface="+mn-ea"/>
                <a:cs typeface="+mn-cs"/>
                <a:sym typeface="Helvetica Neue"/>
              </a:rPr>
              <a:t>À partir de là, nous passerons au cœur technique de la conférence : </a:t>
            </a:r>
            <a:r>
              <a:rPr lang="en-US" sz="1100" b="1" i="0" dirty="0">
                <a:effectLst/>
                <a:latin typeface="+mn-lt"/>
                <a:ea typeface="+mn-ea"/>
                <a:cs typeface="+mn-cs"/>
                <a:sym typeface="Helvetica Neue"/>
              </a:rPr>
              <a:t>le processus de modélisation</a:t>
            </a:r>
            <a:r>
              <a:rPr lang="en-US" sz="1100" b="0" i="0" dirty="0">
                <a:effectLst/>
                <a:latin typeface="+mn-lt"/>
                <a:ea typeface="+mn-ea"/>
                <a:cs typeface="+mn-cs"/>
                <a:sym typeface="Helvetica Neue"/>
              </a:rPr>
              <a:t>. Il s'agira d'un guide étape par étape sur la manière dont les modèles sont réellement construits, de la collecte des données à la mise en œuvre du logiciel.</a:t>
            </a:r>
            <a:br>
              <a:rPr lang="en-US" dirty="0"/>
            </a:br>
            <a:r>
              <a:rPr lang="en-US" sz="1100" b="0" i="0" dirty="0">
                <a:effectLst/>
                <a:latin typeface="+mn-lt"/>
                <a:ea typeface="+mn-ea"/>
                <a:cs typeface="+mn-cs"/>
                <a:sym typeface="Helvetica Neue"/>
              </a:rPr>
              <a:t>Nous explorerons ensuite </a:t>
            </a:r>
            <a:r>
              <a:rPr lang="en-US" sz="1100" b="1" i="0" dirty="0">
                <a:effectLst/>
                <a:latin typeface="+mn-lt"/>
                <a:ea typeface="+mn-ea"/>
                <a:cs typeface="+mn-cs"/>
                <a:sym typeface="Helvetica Neue"/>
              </a:rPr>
              <a:t>l'application</a:t>
            </a:r>
            <a:r>
              <a:rPr lang="en-US" sz="1100" b="0" i="0" dirty="0">
                <a:effectLst/>
                <a:latin typeface="+mn-lt"/>
                <a:ea typeface="+mn-ea"/>
                <a:cs typeface="+mn-cs"/>
                <a:sym typeface="Helvetica Neue"/>
              </a:rPr>
              <a:t> principale </a:t>
            </a:r>
            <a:r>
              <a:rPr lang="en-US" sz="1100" b="1" i="0" dirty="0">
                <a:effectLst/>
                <a:latin typeface="+mn-lt"/>
                <a:ea typeface="+mn-ea"/>
                <a:cs typeface="+mn-cs"/>
                <a:sym typeface="Helvetica Neue"/>
              </a:rPr>
              <a:t>de ces modèles </a:t>
            </a:r>
            <a:r>
              <a:rPr lang="en-US" sz="1100" b="0" i="0" dirty="0">
                <a:effectLst/>
                <a:latin typeface="+mn-lt"/>
                <a:ea typeface="+mn-ea"/>
                <a:cs typeface="+mn-cs"/>
                <a:sym typeface="Helvetica Neue"/>
              </a:rPr>
              <a:t>: leur utilisation pour optimiser les itinéraires, les horaires et la fréquence des services afin d'améliorer les performances du système.</a:t>
            </a:r>
            <a:br>
              <a:rPr lang="en-US" dirty="0"/>
            </a:br>
            <a:r>
              <a:rPr lang="en-US" sz="1100" b="0" i="0" dirty="0">
                <a:effectLst/>
                <a:latin typeface="+mn-lt"/>
                <a:ea typeface="+mn-ea"/>
                <a:cs typeface="+mn-cs"/>
                <a:sym typeface="Helvetica Neue"/>
              </a:rPr>
              <a:t>Enfin, nous rassemblerons tous ces éléments pour examiner leur </a:t>
            </a:r>
            <a:r>
              <a:rPr lang="en-US" sz="1100" b="1" i="0" dirty="0">
                <a:effectLst/>
                <a:latin typeface="+mn-lt"/>
                <a:ea typeface="+mn-ea"/>
                <a:cs typeface="+mn-cs"/>
                <a:sym typeface="Helvetica Neue"/>
              </a:rPr>
              <a:t>impact dans le monde réel</a:t>
            </a:r>
            <a:r>
              <a:rPr lang="en-US" sz="1100" b="0" i="0" dirty="0">
                <a:effectLst/>
                <a:latin typeface="+mn-lt"/>
                <a:ea typeface="+mn-ea"/>
                <a:cs typeface="+mn-cs"/>
                <a:sym typeface="Helvetica Neue"/>
              </a:rPr>
              <a:t>, à l'aide d'études de cas provenant de grandes villes et d'une discussion sur la manière dont la modélisation s'inscrit dans le contexte plus large de l'urbanisme et de la durabilité. Cette structure nous permettra de passer logiquement de la théorie à la pratique.</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 Avant de nous lancer, faisons explicitement le lien entre le sujet d'aujourd'hui et notre dernier cours sur la fluidité du trafic. Nous avons abordé des concepts fondamentaux tels que la capacité et la congestion. Aujourd'hui, notre objectif est d'appliquer ces principes fondamentaux spécifiquement aux systèmes de transport public.</a:t>
            </a:r>
            <a:br>
              <a:rPr lang="en-US" dirty="0"/>
            </a:br>
            <a:r>
              <a:rPr lang="en-US" sz="1100" b="0" i="0" dirty="0">
                <a:effectLst/>
                <a:latin typeface="+mn-lt"/>
                <a:ea typeface="+mn-ea"/>
                <a:cs typeface="+mn-cs"/>
                <a:sym typeface="Helvetica Neue"/>
              </a:rPr>
              <a:t>Comme vous pouvez le voir sur le schéma, ces concepts sont directement liés. </a:t>
            </a:r>
            <a:r>
              <a:rPr lang="en-US" sz="1100" b="1" i="0" dirty="0">
                <a:effectLst/>
                <a:latin typeface="+mn-lt"/>
                <a:ea typeface="+mn-ea"/>
                <a:cs typeface="+mn-cs"/>
                <a:sym typeface="Helvetica Neue"/>
              </a:rPr>
              <a:t>Les contraintes de capacité </a:t>
            </a:r>
            <a:r>
              <a:rPr lang="en-US" sz="1100" b="0" i="0" dirty="0">
                <a:effectLst/>
                <a:latin typeface="+mn-lt"/>
                <a:ea typeface="+mn-ea"/>
                <a:cs typeface="+mn-cs"/>
                <a:sym typeface="Helvetica Neue"/>
              </a:rPr>
              <a:t>ne s'appliquent pas uniquement aux routes ; elles déterminent le nombre maximal de bus ou de trains qu'un corridor peut accueillir. La </a:t>
            </a:r>
            <a:r>
              <a:rPr lang="en-US" sz="1100" b="1" i="0" dirty="0">
                <a:effectLst/>
                <a:latin typeface="+mn-lt"/>
                <a:ea typeface="+mn-ea"/>
                <a:cs typeface="+mn-cs"/>
                <a:sym typeface="Helvetica Neue"/>
              </a:rPr>
              <a:t>relation entre la vitesse et le flux </a:t>
            </a:r>
            <a:r>
              <a:rPr lang="en-US" sz="1100" b="0" i="0" dirty="0">
                <a:effectLst/>
                <a:latin typeface="+mn-lt"/>
                <a:ea typeface="+mn-ea"/>
                <a:cs typeface="+mn-cs"/>
                <a:sym typeface="Helvetica Neue"/>
              </a:rPr>
              <a:t>est essentielle pour déterminer l'efficacité et la ponctualité des transports publics. Et le concept </a:t>
            </a:r>
            <a:r>
              <a:rPr lang="en-US" sz="1100" b="1" i="0" dirty="0">
                <a:effectLst/>
                <a:latin typeface="+mn-lt"/>
                <a:ea typeface="+mn-ea"/>
                <a:cs typeface="+mn-cs"/>
                <a:sym typeface="Helvetica Neue"/>
              </a:rPr>
              <a:t>d'intervalle de temps</a:t>
            </a:r>
            <a:r>
              <a:rPr lang="en-US" sz="1100" b="0" i="0" dirty="0">
                <a:effectLst/>
                <a:latin typeface="+mn-lt"/>
                <a:ea typeface="+mn-ea"/>
                <a:cs typeface="+mn-cs"/>
                <a:sym typeface="Helvetica Neue"/>
              </a:rPr>
              <a:t>, c'est-à-dire le temps entre deux véhicules consécutifs, est une mesure fondamentale de la fréquence et de la fiabilité du service dans tout système de transport en commun. La modélisation des transports publics est, à bien des égards, une application avancée des principes de flux de circulation que nous avons déjà appris. Elle ajoute des niveaux de complexité, tels que le comportement des passagers et les horaires fixes, que nous allons explorer aujourd'hui.</a:t>
            </a:r>
          </a:p>
        </p:txBody>
      </p:sp>
    </p:spTree>
    <p:extLst>
      <p:ext uri="{BB962C8B-B14F-4D97-AF65-F5344CB8AC3E}">
        <p14:creationId xmlns:p14="http://schemas.microsoft.com/office/powerpoint/2010/main" val="36568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 Pour être très clair sur ce que nous souhaitons accomplir aujourd'hui, voici les compétences clés que vous devriez avoir acquises à la fin de notre session de 90 minutes.</a:t>
            </a:r>
            <a:br>
              <a:rPr lang="en-US" dirty="0"/>
            </a:br>
            <a:r>
              <a:rPr lang="en-US" sz="1100" b="0" i="0" dirty="0">
                <a:effectLst/>
                <a:latin typeface="+mn-lt"/>
                <a:ea typeface="+mn-ea"/>
                <a:cs typeface="+mn-cs"/>
                <a:sym typeface="Helvetica Neue"/>
              </a:rPr>
              <a:t>Tout d'abord, vous serez en mesure de </a:t>
            </a:r>
            <a:r>
              <a:rPr lang="en-US" sz="1100" b="1" i="0" dirty="0">
                <a:effectLst/>
                <a:latin typeface="+mn-lt"/>
                <a:ea typeface="+mn-ea"/>
                <a:cs typeface="+mn-cs"/>
                <a:sym typeface="Helvetica Neue"/>
              </a:rPr>
              <a:t>définir </a:t>
            </a:r>
            <a:r>
              <a:rPr lang="en-US" sz="1100" b="0" i="0" dirty="0">
                <a:effectLst/>
                <a:latin typeface="+mn-lt"/>
                <a:ea typeface="+mn-ea"/>
                <a:cs typeface="+mn-cs"/>
                <a:sym typeface="Helvetica Neue"/>
              </a:rPr>
              <a:t>ce qu'est un modèle de transport public et, plus important encore, d'expliquer son objectif stratégique et pourquoi il s'agit d'un outil si essentiel pour les planificateurs.</a:t>
            </a:r>
            <a:br>
              <a:rPr lang="en-US" dirty="0"/>
            </a:br>
            <a:r>
              <a:rPr lang="en-US" sz="1100" b="0" i="0" dirty="0">
                <a:effectLst/>
                <a:latin typeface="+mn-lt"/>
                <a:ea typeface="+mn-ea"/>
                <a:cs typeface="+mn-cs"/>
                <a:sym typeface="Helvetica Neue"/>
              </a:rPr>
              <a:t>Deuxièmement, vous serez en mesure d'examiner un système de transport en commun réel et </a:t>
            </a:r>
            <a:r>
              <a:rPr lang="en-US" sz="1100" b="1" i="0" dirty="0">
                <a:effectLst/>
                <a:latin typeface="+mn-lt"/>
                <a:ea typeface="+mn-ea"/>
                <a:cs typeface="+mn-cs"/>
                <a:sym typeface="Helvetica Neue"/>
              </a:rPr>
              <a:t>d'identifier </a:t>
            </a:r>
            <a:r>
              <a:rPr lang="en-US" sz="1100" b="0" i="0" dirty="0">
                <a:effectLst/>
                <a:latin typeface="+mn-lt"/>
                <a:ea typeface="+mn-ea"/>
                <a:cs typeface="+mn-cs"/>
                <a:sym typeface="Helvetica Neue"/>
              </a:rPr>
              <a:t>ses composants essentiels ainsi que les principes opérationnels qui régissent son fonctionnement.</a:t>
            </a:r>
            <a:br>
              <a:rPr lang="en-US" dirty="0"/>
            </a:br>
            <a:r>
              <a:rPr lang="en-US" sz="1100" b="0" i="0" dirty="0">
                <a:effectLst/>
                <a:latin typeface="+mn-lt"/>
                <a:ea typeface="+mn-ea"/>
                <a:cs typeface="+mn-cs"/>
                <a:sym typeface="Helvetica Neue"/>
              </a:rPr>
              <a:t>Troisièmement, nous passerons à l'aspect technique et vous serez en mesure de </a:t>
            </a:r>
            <a:r>
              <a:rPr lang="en-US" sz="1100" b="1" i="0" dirty="0">
                <a:effectLst/>
                <a:latin typeface="+mn-lt"/>
                <a:ea typeface="+mn-ea"/>
                <a:cs typeface="+mn-cs"/>
                <a:sym typeface="Helvetica Neue"/>
              </a:rPr>
              <a:t>décrire </a:t>
            </a:r>
            <a:r>
              <a:rPr lang="en-US" sz="1100" b="0" i="0" dirty="0">
                <a:effectLst/>
                <a:latin typeface="+mn-lt"/>
                <a:ea typeface="+mn-ea"/>
                <a:cs typeface="+mn-cs"/>
                <a:sym typeface="Helvetica Neue"/>
              </a:rPr>
              <a:t>les principales étapes du processus professionnel de développement, d'étalonnage et de validation d'un modèle de transport.</a:t>
            </a:r>
            <a:br>
              <a:rPr lang="en-US" dirty="0"/>
            </a:br>
            <a:r>
              <a:rPr lang="en-US" sz="1100" b="0" i="0" dirty="0">
                <a:effectLst/>
                <a:latin typeface="+mn-lt"/>
                <a:ea typeface="+mn-ea"/>
                <a:cs typeface="+mn-cs"/>
                <a:sym typeface="Helvetica Neue"/>
              </a:rPr>
              <a:t>Quatrièmement, vous serez en mesure </a:t>
            </a:r>
            <a:r>
              <a:rPr lang="en-US" sz="1100" b="1" i="0" dirty="0">
                <a:effectLst/>
                <a:latin typeface="+mn-lt"/>
                <a:ea typeface="+mn-ea"/>
                <a:cs typeface="+mn-cs"/>
                <a:sym typeface="Helvetica Neue"/>
              </a:rPr>
              <a:t>d'expliquer </a:t>
            </a:r>
            <a:r>
              <a:rPr lang="en-US" sz="1100" b="0" i="0" dirty="0">
                <a:effectLst/>
                <a:latin typeface="+mn-lt"/>
                <a:ea typeface="+mn-ea"/>
                <a:cs typeface="+mn-cs"/>
                <a:sym typeface="Helvetica Neue"/>
              </a:rPr>
              <a:t>l'application fondamentale de ces modèles, à savoir comment nous les utilisons pour optimiser les services dans les limites des budgets et autres contraintes du monde réel.</a:t>
            </a:r>
            <a:br>
              <a:rPr lang="en-US" dirty="0"/>
            </a:br>
            <a:r>
              <a:rPr lang="en-US" sz="1100" b="0" i="0" dirty="0">
                <a:effectLst/>
                <a:latin typeface="+mn-lt"/>
                <a:ea typeface="+mn-ea"/>
                <a:cs typeface="+mn-cs"/>
                <a:sym typeface="Helvetica Neue"/>
              </a:rPr>
              <a:t>Enfin, vous serez en mesure </a:t>
            </a:r>
            <a:r>
              <a:rPr lang="en-US" sz="1100" b="1" i="0" dirty="0">
                <a:effectLst/>
                <a:latin typeface="+mn-lt"/>
                <a:ea typeface="+mn-ea"/>
                <a:cs typeface="+mn-cs"/>
                <a:sym typeface="Helvetica Neue"/>
              </a:rPr>
              <a:t>d'analyser </a:t>
            </a:r>
            <a:r>
              <a:rPr lang="en-US" sz="1100" b="0" i="0" dirty="0">
                <a:effectLst/>
                <a:latin typeface="+mn-lt"/>
                <a:ea typeface="+mn-ea"/>
                <a:cs typeface="+mn-cs"/>
                <a:sym typeface="Helvetica Neue"/>
              </a:rPr>
              <a:t>comment la modélisation est utilisée pour éclairer des projets majeurs, comme ceux de Londres et de Tokyo, et de comprendre son lien avec des objectifs sociétaux plus larges tels que l'équité et la durabilité.</a:t>
            </a:r>
            <a:br>
              <a:rPr lang="en-US" dirty="0"/>
            </a:br>
            <a:r>
              <a:rPr lang="en-US" sz="1100" b="0" i="0" dirty="0">
                <a:effectLst/>
                <a:latin typeface="+mn-lt"/>
                <a:ea typeface="+mn-ea"/>
                <a:cs typeface="+mn-cs"/>
                <a:sym typeface="Helvetica Neue"/>
              </a:rPr>
              <a:t>Avec ces objectifs à l'esprit, commençons par relier le sujet d'aujourd'hui aux principes fondamentaux de la circulation routière.</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br>
              <a:rPr lang="fr-FR" dirty="0"/>
            </a:br>
            <a:r>
              <a:rPr lang="en-US" dirty="0"/>
              <a:t>Section 01 : Le « pourquoi » et le « quoi » de la modélisation des transports publics</a:t>
            </a:r>
          </a:p>
          <a:p>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Commençons par une définition formelle. </a:t>
            </a:r>
            <a:r>
              <a:rPr lang="en-US" sz="1100" b="0" i="1" dirty="0">
                <a:effectLst/>
                <a:latin typeface="+mn-lt"/>
                <a:ea typeface="+mn-ea"/>
                <a:cs typeface="+mn-cs"/>
                <a:sym typeface="Helvetica Neue"/>
              </a:rPr>
              <a:t>Qu'est-ce que </a:t>
            </a:r>
            <a:r>
              <a:rPr lang="en-US" sz="1100" b="0" i="0" dirty="0">
                <a:effectLst/>
                <a:latin typeface="+mn-lt"/>
                <a:ea typeface="+mn-ea"/>
                <a:cs typeface="+mn-cs"/>
                <a:sym typeface="Helvetica Neue"/>
              </a:rPr>
              <a:t>la modélisation des transports publics exactement ? Il s'agit essentiellement d'une combinaison de mathématiques et de simulation. Nous créons une représentation numérique d'un réseau de transports publics et des personnes qui l'utilisent. Il ne s'agit pas simplement de dessins abstraits, mais de modèles sophistiqués construits et calibrés à partir de </a:t>
            </a:r>
            <a:r>
              <a:rPr lang="en-US" sz="1100" b="1" i="0" dirty="0">
                <a:effectLst/>
                <a:latin typeface="+mn-lt"/>
                <a:ea typeface="+mn-ea"/>
                <a:cs typeface="+mn-cs"/>
                <a:sym typeface="Helvetica Neue"/>
              </a:rPr>
              <a:t>données réelles </a:t>
            </a:r>
            <a:r>
              <a:rPr lang="en-US" sz="1100" b="0" i="0" dirty="0">
                <a:effectLst/>
                <a:latin typeface="+mn-lt"/>
                <a:ea typeface="+mn-ea"/>
                <a:cs typeface="+mn-cs"/>
                <a:sym typeface="Helvetica Neue"/>
              </a:rPr>
              <a:t>: nombre de passagers, traces GPS, résultats d'enquêtes, etc.</a:t>
            </a:r>
            <a:br>
              <a:rPr lang="en-US" dirty="0"/>
            </a:br>
            <a:r>
              <a:rPr lang="en-US" sz="1100" b="0" i="0" dirty="0">
                <a:effectLst/>
                <a:latin typeface="+mn-lt"/>
                <a:ea typeface="+mn-ea"/>
                <a:cs typeface="+mn-cs"/>
                <a:sym typeface="Helvetica Neue"/>
              </a:rPr>
              <a:t>L'objectif ultime de la création de ces jumeaux numériques complexes est d'améliorer le système réel. Pourquoi est-ce important ? Parce que ces modèles sont les principaux outils qui permettent aux planificateurs de prendre </a:t>
            </a:r>
            <a:r>
              <a:rPr lang="en-US" sz="1100" b="1" i="0" dirty="0">
                <a:effectLst/>
                <a:latin typeface="+mn-lt"/>
                <a:ea typeface="+mn-ea"/>
                <a:cs typeface="+mn-cs"/>
                <a:sym typeface="Helvetica Neue"/>
              </a:rPr>
              <a:t>des décisions éclairées et fondées sur des données </a:t>
            </a:r>
            <a:r>
              <a:rPr lang="en-US" sz="1100" b="0" i="0" dirty="0">
                <a:effectLst/>
                <a:latin typeface="+mn-lt"/>
                <a:ea typeface="+mn-ea"/>
                <a:cs typeface="+mn-cs"/>
                <a:sym typeface="Helvetica Neue"/>
              </a:rPr>
              <a:t>pour investir des milliards de dollars dans de nouvelles infrastructures. Ils nous aident à concevoir des systèmes qui </a:t>
            </a:r>
            <a:r>
              <a:rPr lang="en-US" sz="1100" b="1" i="0" dirty="0">
                <a:effectLst/>
                <a:latin typeface="+mn-lt"/>
                <a:ea typeface="+mn-ea"/>
                <a:cs typeface="+mn-cs"/>
                <a:sym typeface="Helvetica Neue"/>
              </a:rPr>
              <a:t>réduisent la congestion et les coûts opérationnels</a:t>
            </a:r>
            <a:r>
              <a:rPr lang="en-US" sz="1100" b="0" i="0" dirty="0">
                <a:effectLst/>
                <a:latin typeface="+mn-lt"/>
                <a:ea typeface="+mn-ea"/>
                <a:cs typeface="+mn-cs"/>
                <a:sym typeface="Helvetica Neue"/>
              </a:rPr>
              <a:t>. Et surtout, ils nous aident à créer un service plus fiable, plus pratique et plus agréable pour les passagers. Il s'agit du moteur analytique essentiel qui sous-tend la planification moderne des transports publics.</a:t>
            </a:r>
            <a:endParaRPr lang="en-US" dirty="0"/>
          </a:p>
        </p:txBody>
      </p:sp>
    </p:spTree>
    <p:extLst>
      <p:ext uri="{BB962C8B-B14F-4D97-AF65-F5344CB8AC3E}">
        <p14:creationId xmlns:p14="http://schemas.microsoft.com/office/powerpoint/2010/main" val="213150124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307B9078-0A00-E53D-01A7-61A677BEEEDC}"/>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err="1">
                <a:solidFill>
                  <a:prstClr val="black"/>
                </a:solidFill>
              </a:rPr>
              <a:t>Modélisation</a:t>
            </a:r>
            <a:r>
              <a:rPr lang="en-US" b="1" dirty="0">
                <a:solidFill>
                  <a:prstClr val="black"/>
                </a:solidFill>
              </a:rPr>
              <a:t> des transports publics</a:t>
            </a:r>
          </a:p>
        </p:txBody>
      </p:sp>
      <p:sp>
        <p:nvSpPr>
          <p:cNvPr id="6" name="object 6">
            <a:extLst>
              <a:ext uri="{FF2B5EF4-FFF2-40B4-BE49-F238E27FC236}">
                <a16:creationId xmlns:a16="http://schemas.microsoft.com/office/drawing/2014/main" id="{18EDC39C-B769-9BD3-10B6-70C890B63E96}"/>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Tree>
    <p:extLst>
      <p:ext uri="{BB962C8B-B14F-4D97-AF65-F5344CB8AC3E}">
        <p14:creationId xmlns:p14="http://schemas.microsoft.com/office/powerpoint/2010/main" val="1497626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err="1">
                <a:solidFill>
                  <a:prstClr val="black"/>
                </a:solidFill>
              </a:rPr>
              <a:t>Modélisation</a:t>
            </a:r>
            <a:r>
              <a:rPr lang="en-US" b="1" dirty="0">
                <a:solidFill>
                  <a:prstClr val="black"/>
                </a:solidFill>
              </a:rPr>
              <a:t> des transports publics</a:t>
            </a:r>
          </a:p>
        </p:txBody>
      </p:sp>
    </p:spTree>
    <p:extLst>
      <p:ext uri="{BB962C8B-B14F-4D97-AF65-F5344CB8AC3E}">
        <p14:creationId xmlns:p14="http://schemas.microsoft.com/office/powerpoint/2010/main" val="1243720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F02291A1-E6D3-79F5-623F-A1C183EF72E4}"/>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279EE94F-F411-E626-60F3-88F03C2C375C}"/>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6C51511-FD5B-AF70-ACF6-7FA207A8C889}"/>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308341322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 id="2147483696" r:id="rId11"/>
    <p:sldLayoutId id="2147483697"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video" Target="https://www.youtube.com/embed/g_ILtWzH3Ko?feature=oembed" TargetMode="Externa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video" Target="https://www.youtube.com/embed/1uT9WYn0W4U?feature=oembed" TargetMode="Externa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US" dirty="0">
                <a:solidFill>
                  <a:srgbClr val="0070C0"/>
                </a:solidFill>
              </a:rPr>
              <a:t>Module 3 : Modélisation et simulation des transports</a:t>
            </a:r>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8898903" cy="573865"/>
          </a:xfrm>
          <a:prstGeom prst="rect">
            <a:avLst/>
          </a:prstGeom>
          <a:noFill/>
          <a:ln>
            <a:noFill/>
          </a:ln>
        </p:spPr>
        <p:txBody>
          <a:bodyPr spcFirstLastPara="1" wrap="square" lIns="50800" tIns="50800" rIns="50800" bIns="50800" anchor="t" anchorCtr="0">
            <a:noAutofit/>
          </a:bodyPr>
          <a:lstStyle/>
          <a:p>
            <a:pPr lvl="0">
              <a:lnSpc>
                <a:spcPct val="100000"/>
              </a:lnSpc>
              <a:spcBef>
                <a:spcPts val="0"/>
              </a:spcBef>
              <a:buClr>
                <a:srgbClr val="0070C0"/>
              </a:buClr>
              <a:buSzPts val="2000"/>
            </a:pPr>
            <a:r>
              <a:rPr lang="en-GB" sz="2000" b="1" dirty="0">
                <a:solidFill>
                  <a:srgbClr val="0070C0"/>
                </a:solidFill>
                <a:highlight>
                  <a:srgbClr val="FFFF00"/>
                </a:highlight>
                <a:latin typeface="Calibri"/>
                <a:ea typeface="Calibri"/>
                <a:cs typeface="Calibri"/>
                <a:sym typeface="Calibri"/>
              </a:rPr>
              <a:t>Cours n° 13 : </a:t>
            </a:r>
            <a:r>
              <a:rPr lang="en-GB" sz="2000" b="1" dirty="0" err="1">
                <a:solidFill>
                  <a:srgbClr val="0070C0"/>
                </a:solidFill>
                <a:highlight>
                  <a:srgbClr val="FFFF00"/>
                </a:highlight>
                <a:latin typeface="Calibri"/>
                <a:ea typeface="Calibri"/>
                <a:cs typeface="Calibri"/>
                <a:sym typeface="Calibri"/>
              </a:rPr>
              <a:t>Modélisation</a:t>
            </a:r>
            <a:r>
              <a:rPr lang="en-GB" sz="2000" b="1" dirty="0">
                <a:solidFill>
                  <a:srgbClr val="0070C0"/>
                </a:solidFill>
                <a:highlight>
                  <a:srgbClr val="FFFF00"/>
                </a:highlight>
                <a:latin typeface="Calibri"/>
                <a:ea typeface="Calibri"/>
                <a:cs typeface="Calibri"/>
                <a:sym typeface="Calibri"/>
              </a:rPr>
              <a:t> des transports publics</a:t>
            </a:r>
            <a:endParaRPr lang="en-GB" sz="1400" dirty="0">
              <a:highlight>
                <a:srgbClr val="FFFF00"/>
              </a:highlight>
              <a:latin typeface="Arial"/>
              <a:ea typeface="Arial"/>
              <a:cs typeface="Arial"/>
              <a:sym typeface="Aria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Qu'est-ce que la modélisation des transports publics </a:t>
            </a:r>
            <a:r>
              <a:rPr lang="en-GB" b="1" dirty="0">
                <a:solidFill>
                  <a:sysClr val="windowText" lastClr="000000"/>
                </a:solidFill>
                <a:latin typeface="Arial"/>
                <a:cs typeface="Arial"/>
              </a:rPr>
              <a:t>?</a:t>
            </a:r>
          </a:p>
        </p:txBody>
      </p:sp>
      <p:sp>
        <p:nvSpPr>
          <p:cNvPr id="5" name="object 3">
            <a:extLst>
              <a:ext uri="{FF2B5EF4-FFF2-40B4-BE49-F238E27FC236}">
                <a16:creationId xmlns:a16="http://schemas.microsoft.com/office/drawing/2014/main" id="{35A9886F-6C9F-A3BF-BD04-C1FB8E498BAA}"/>
              </a:ext>
            </a:extLst>
          </p:cNvPr>
          <p:cNvSpPr txBox="1"/>
          <p:nvPr/>
        </p:nvSpPr>
        <p:spPr>
          <a:xfrm>
            <a:off x="726468" y="1539562"/>
            <a:ext cx="10725152" cy="632042"/>
          </a:xfrm>
          <a:prstGeom prst="rect">
            <a:avLst/>
          </a:prstGeom>
        </p:spPr>
        <p:txBody>
          <a:bodyPr vert="horz" wrap="square" lIns="0" tIns="16329" rIns="0" bIns="0" rtlCol="0">
            <a:spAutoFit/>
          </a:bodyPr>
          <a:lstStyle/>
          <a:p>
            <a:pPr marL="342900" lvl="0" indent="-342900">
              <a:lnSpc>
                <a:spcPct val="100000"/>
              </a:lnSpc>
              <a:spcBef>
                <a:spcPts val="100"/>
              </a:spcBef>
              <a:spcAft>
                <a:spcPts val="100"/>
              </a:spcAft>
              <a:buFont typeface="Wingdings" panose="05000000000000000000" pitchFamily="2" charset="2"/>
              <a:buChar char="q"/>
              <a:defRPr/>
            </a:pPr>
            <a:r>
              <a:rPr lang="en-US" sz="2000" b="1" dirty="0">
                <a:solidFill>
                  <a:sysClr val="windowText" lastClr="000000"/>
                </a:solidFill>
                <a:latin typeface="Arial"/>
                <a:cs typeface="Arial"/>
              </a:rPr>
              <a:t>Une approche mathématique et basée sur la simulation </a:t>
            </a:r>
            <a:r>
              <a:rPr lang="en-US" sz="2000" dirty="0">
                <a:solidFill>
                  <a:sysClr val="windowText" lastClr="000000"/>
                </a:solidFill>
                <a:latin typeface="Arial"/>
                <a:cs typeface="Arial"/>
              </a:rPr>
              <a:t>pour analyser les systèmes de transport public (bus, tramways, métro). Elle utilise </a:t>
            </a:r>
            <a:r>
              <a:rPr lang="en-US" sz="2000" b="1" dirty="0">
                <a:solidFill>
                  <a:sysClr val="windowText" lastClr="000000"/>
                </a:solidFill>
                <a:latin typeface="Arial"/>
                <a:cs typeface="Arial"/>
              </a:rPr>
              <a:t>des données réelles </a:t>
            </a:r>
            <a:r>
              <a:rPr lang="en-US" sz="2000" dirty="0">
                <a:solidFill>
                  <a:sysClr val="windowText" lastClr="000000"/>
                </a:solidFill>
                <a:latin typeface="Arial"/>
                <a:cs typeface="Arial"/>
              </a:rPr>
              <a:t>pour optimiser les itinéraires, les horaires et les ressources.</a:t>
            </a: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8" y="493611"/>
            <a:ext cx="878329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Le « pourquoi » et le « quoi » de la modélisation des transports publics</a:t>
            </a:r>
            <a:endParaRPr lang="en-GB" sz="2400" b="1" dirty="0">
              <a:solidFill>
                <a:schemeClr val="bg1"/>
              </a:solidFill>
            </a:endParaRPr>
          </a:p>
        </p:txBody>
      </p:sp>
      <p:sp>
        <p:nvSpPr>
          <p:cNvPr id="4" name="Content Placeholder 2">
            <a:extLst>
              <a:ext uri="{FF2B5EF4-FFF2-40B4-BE49-F238E27FC236}">
                <a16:creationId xmlns:a16="http://schemas.microsoft.com/office/drawing/2014/main" id="{BCC21543-0922-80B4-911A-A67D2E2E3267}"/>
              </a:ext>
            </a:extLst>
          </p:cNvPr>
          <p:cNvSpPr txBox="1">
            <a:spLocks/>
          </p:cNvSpPr>
          <p:nvPr/>
        </p:nvSpPr>
        <p:spPr>
          <a:xfrm>
            <a:off x="726468" y="2538854"/>
            <a:ext cx="6089002" cy="22491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Pourquoi est-ce important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Elle permet de prendre </a:t>
            </a:r>
            <a:r>
              <a:rPr kumimoji="0" lang="en-US" sz="2000" i="0" u="none" strike="noStrike" kern="1200" cap="none" spc="0" normalizeH="0" baseline="0" noProof="0" dirty="0">
                <a:ln>
                  <a:noFill/>
                </a:ln>
                <a:solidFill>
                  <a:sysClr val="windowText" lastClr="000000"/>
                </a:solidFill>
                <a:effectLst/>
                <a:uLnTx/>
                <a:uFillTx/>
                <a:ea typeface="+mn-ea"/>
                <a:cs typeface="+mn-cs"/>
              </a:rPr>
              <a:t>des décisions fondées sur des données pour les futurs investissements dans les transports.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Elle réduit </a:t>
            </a:r>
            <a:r>
              <a:rPr kumimoji="0" lang="en-US" sz="2000" i="0" u="none" strike="noStrike" kern="1200" cap="none" spc="0" normalizeH="0" baseline="0" noProof="0" dirty="0">
                <a:ln>
                  <a:noFill/>
                </a:ln>
                <a:solidFill>
                  <a:sysClr val="windowText" lastClr="000000"/>
                </a:solidFill>
                <a:effectLst/>
                <a:uLnTx/>
                <a:uFillTx/>
                <a:ea typeface="+mn-ea"/>
                <a:cs typeface="+mn-cs"/>
              </a:rPr>
              <a:t>les embouteillages, les coûts d'exploitation et les émissions.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Améliore </a:t>
            </a:r>
            <a:r>
              <a:rPr kumimoji="0" lang="en-US" sz="2000" i="0" u="none" strike="noStrike" kern="1200" cap="none" spc="0" normalizeH="0" baseline="0" noProof="0" dirty="0">
                <a:ln>
                  <a:noFill/>
                </a:ln>
                <a:solidFill>
                  <a:sysClr val="windowText" lastClr="000000"/>
                </a:solidFill>
                <a:effectLst/>
                <a:uLnTx/>
                <a:uFillTx/>
                <a:ea typeface="+mn-ea"/>
                <a:cs typeface="+mn-cs"/>
              </a:rPr>
              <a:t>la fiabilité du service et l'expérience globale des passagers.</a:t>
            </a:r>
          </a:p>
        </p:txBody>
      </p:sp>
      <p:pic>
        <p:nvPicPr>
          <p:cNvPr id="2" name="Google Shape;242;g342ba188ed7_0_23">
            <a:extLst>
              <a:ext uri="{FF2B5EF4-FFF2-40B4-BE49-F238E27FC236}">
                <a16:creationId xmlns:a16="http://schemas.microsoft.com/office/drawing/2014/main" id="{8523F989-8B77-DB05-905A-49426E077CF9}"/>
              </a:ext>
            </a:extLst>
          </p:cNvPr>
          <p:cNvPicPr preferRelativeResize="0"/>
          <p:nvPr/>
        </p:nvPicPr>
        <p:blipFill>
          <a:blip r:embed="rId3">
            <a:alphaModFix/>
          </a:blip>
          <a:stretch>
            <a:fillRect/>
          </a:stretch>
        </p:blipFill>
        <p:spPr>
          <a:xfrm>
            <a:off x="6944134" y="2665973"/>
            <a:ext cx="4507486" cy="2020424"/>
          </a:xfrm>
          <a:prstGeom prst="rect">
            <a:avLst/>
          </a:prstGeom>
          <a:noFill/>
          <a:ln w="9525" cap="flat" cmpd="sng">
            <a:solidFill>
              <a:srgbClr val="FF0000"/>
            </a:solidFill>
            <a:prstDash val="solid"/>
            <a:round/>
            <a:headEnd type="none" w="sm" len="sm"/>
            <a:tailEnd type="none" w="sm" len="sm"/>
          </a:ln>
        </p:spPr>
      </p:pic>
    </p:spTree>
    <p:extLst>
      <p:ext uri="{BB962C8B-B14F-4D97-AF65-F5344CB8AC3E}">
        <p14:creationId xmlns:p14="http://schemas.microsoft.com/office/powerpoint/2010/main" val="2688465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0C37CD6-66EC-80A0-54F2-450E766E6A96}"/>
              </a:ext>
            </a:extLst>
          </p:cNvPr>
          <p:cNvSpPr txBox="1">
            <a:spLocks/>
          </p:cNvSpPr>
          <p:nvPr/>
        </p:nvSpPr>
        <p:spPr>
          <a:xfrm>
            <a:off x="726466" y="1539562"/>
            <a:ext cx="10677443" cy="6932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Les modèles de transport public sont conçus pour répondre à des questions fondamentales en matière de planification et d'exploitation :</a:t>
            </a:r>
          </a:p>
        </p:txBody>
      </p:sp>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Les questions clés auxquelles répond la modélisation</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A2496B4E-1BB9-8542-B870-0F2608230643}"/>
              </a:ext>
            </a:extLst>
          </p:cNvPr>
          <p:cNvSpPr txBox="1">
            <a:spLocks noGrp="1"/>
          </p:cNvSpPr>
          <p:nvPr>
            <p:ph type="title"/>
          </p:nvPr>
        </p:nvSpPr>
        <p:spPr>
          <a:xfrm>
            <a:off x="726468" y="493611"/>
            <a:ext cx="862073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Le « pourquoi » et le « quoi » de la modélisation des transports publics</a:t>
            </a:r>
            <a:endParaRPr lang="en-GB" sz="2400" b="1" dirty="0">
              <a:solidFill>
                <a:schemeClr val="bg1"/>
              </a:solidFill>
            </a:endParaRPr>
          </a:p>
        </p:txBody>
      </p:sp>
      <p:pic>
        <p:nvPicPr>
          <p:cNvPr id="1026" name="Picture 2">
            <a:extLst>
              <a:ext uri="{FF2B5EF4-FFF2-40B4-BE49-F238E27FC236}">
                <a16:creationId xmlns:a16="http://schemas.microsoft.com/office/drawing/2014/main" id="{1445F4CA-1939-F941-A743-0B509BDD01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878" t="18914" r="11213" b="7198"/>
          <a:stretch>
            <a:fillRect/>
          </a:stretch>
        </p:blipFill>
        <p:spPr bwMode="auto">
          <a:xfrm>
            <a:off x="6938716" y="1992894"/>
            <a:ext cx="4512904" cy="4280004"/>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D5F9A31F-F113-12BA-6D88-37657065DE77}"/>
              </a:ext>
            </a:extLst>
          </p:cNvPr>
          <p:cNvSpPr txBox="1">
            <a:spLocks/>
          </p:cNvSpPr>
          <p:nvPr/>
        </p:nvSpPr>
        <p:spPr>
          <a:xfrm>
            <a:off x="726466" y="2377386"/>
            <a:ext cx="5936867" cy="29410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Où faut-il ajouter </a:t>
            </a:r>
            <a:r>
              <a:rPr kumimoji="0" lang="en-US" sz="2000" b="1" i="0" u="none" strike="noStrike" kern="1200" cap="none" spc="0" normalizeH="0" baseline="0" noProof="0" dirty="0">
                <a:ln>
                  <a:noFill/>
                </a:ln>
                <a:solidFill>
                  <a:sysClr val="windowText" lastClr="000000"/>
                </a:solidFill>
                <a:effectLst/>
                <a:uLnTx/>
                <a:uFillTx/>
                <a:ea typeface="+mn-ea"/>
                <a:cs typeface="+mn-cs"/>
              </a:rPr>
              <a:t>de nouveaux itinéraires </a:t>
            </a:r>
            <a:r>
              <a:rPr kumimoji="0" lang="en-US" sz="2000" i="0" u="none" strike="noStrike" kern="1200" cap="none" spc="0" normalizeH="0" baseline="0" noProof="0" dirty="0">
                <a:ln>
                  <a:noFill/>
                </a:ln>
                <a:solidFill>
                  <a:sysClr val="windowText" lastClr="000000"/>
                </a:solidFill>
                <a:effectLst/>
                <a:uLnTx/>
                <a:uFillTx/>
                <a:ea typeface="+mn-ea"/>
                <a:cs typeface="+mn-cs"/>
              </a:rPr>
              <a:t>pour desservir le plus grand nombre de personnes ?</a:t>
            </a:r>
          </a:p>
          <a:p>
            <a:pPr marL="457200"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À</a:t>
            </a:r>
            <a:r>
              <a:rPr kumimoji="0" lang="en-US" sz="2000" i="0" u="none" strike="noStrike" kern="1200" cap="none" spc="0" normalizeH="0" baseline="0" noProof="0" dirty="0">
                <a:ln>
                  <a:noFill/>
                </a:ln>
                <a:solidFill>
                  <a:sysClr val="windowText" lastClr="000000"/>
                </a:solidFill>
                <a:effectLst/>
                <a:uLnTx/>
                <a:uFillTx/>
                <a:ea typeface="+mn-ea"/>
                <a:cs typeface="+mn-cs"/>
              </a:rPr>
              <a:t> quelle </a:t>
            </a:r>
            <a:r>
              <a:rPr kumimoji="0" lang="en-US" sz="2000" b="1" i="0" u="none" strike="noStrike" kern="1200" cap="none" spc="0" normalizeH="0" baseline="0" noProof="0" dirty="0">
                <a:ln>
                  <a:noFill/>
                </a:ln>
                <a:solidFill>
                  <a:sysClr val="windowText" lastClr="000000"/>
                </a:solidFill>
                <a:effectLst/>
                <a:uLnTx/>
                <a:uFillTx/>
                <a:ea typeface="+mn-ea"/>
                <a:cs typeface="+mn-cs"/>
              </a:rPr>
              <a:t>fréquence </a:t>
            </a:r>
            <a:r>
              <a:rPr kumimoji="0" lang="en-US" sz="2000" i="0" u="none" strike="noStrike" kern="1200" cap="none" spc="0" normalizeH="0" baseline="0" noProof="0" dirty="0">
                <a:ln>
                  <a:noFill/>
                </a:ln>
                <a:solidFill>
                  <a:sysClr val="windowText" lastClr="000000"/>
                </a:solidFill>
                <a:effectLst/>
                <a:uLnTx/>
                <a:uFillTx/>
                <a:ea typeface="+mn-ea"/>
                <a:cs typeface="+mn-cs"/>
              </a:rPr>
              <a:t>les bus ou les trains doivent-ils circuler pour équilibrer la qualité du service et les coûts opérationnels ?</a:t>
            </a:r>
          </a:p>
          <a:p>
            <a:pPr marL="457200"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Quelles sont les solutions les plus </a:t>
            </a:r>
            <a:r>
              <a:rPr kumimoji="0" lang="en-US" sz="2000" b="1" i="0" u="none" strike="noStrike" kern="1200" cap="none" spc="0" normalizeH="0" baseline="0" noProof="0" dirty="0">
                <a:ln>
                  <a:noFill/>
                </a:ln>
                <a:solidFill>
                  <a:sysClr val="windowText" lastClr="000000"/>
                </a:solidFill>
                <a:effectLst/>
                <a:uLnTx/>
                <a:uFillTx/>
                <a:ea typeface="+mn-ea"/>
                <a:cs typeface="+mn-cs"/>
              </a:rPr>
              <a:t>rentables </a:t>
            </a:r>
            <a:r>
              <a:rPr kumimoji="0" lang="en-US" sz="2000" i="0" u="none" strike="noStrike" kern="1200" cap="none" spc="0" normalizeH="0" baseline="0" noProof="0" dirty="0">
                <a:ln>
                  <a:noFill/>
                </a:ln>
                <a:solidFill>
                  <a:sysClr val="windowText" lastClr="000000"/>
                </a:solidFill>
                <a:effectLst/>
                <a:uLnTx/>
                <a:uFillTx/>
                <a:ea typeface="+mn-ea"/>
                <a:cs typeface="+mn-cs"/>
              </a:rPr>
              <a:t>pour améliorer le service et attirer de nouveaux usagers ?</a:t>
            </a:r>
          </a:p>
          <a:p>
            <a:pPr marL="457200"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Quel sera </a:t>
            </a:r>
            <a:r>
              <a:rPr kumimoji="0" lang="en-US" sz="2000" b="1" i="0" u="none" strike="noStrike" kern="1200" cap="none" spc="0" normalizeH="0" baseline="0" noProof="0" dirty="0">
                <a:ln>
                  <a:noFill/>
                </a:ln>
                <a:solidFill>
                  <a:sysClr val="windowText" lastClr="000000"/>
                </a:solidFill>
                <a:effectLst/>
                <a:uLnTx/>
                <a:uFillTx/>
                <a:ea typeface="+mn-ea"/>
                <a:cs typeface="+mn-cs"/>
              </a:rPr>
              <a:t>l'impact</a:t>
            </a:r>
            <a:r>
              <a:rPr kumimoji="0" lang="en-US" sz="2000" i="0" u="none" strike="noStrike" kern="1200" cap="none" spc="0" normalizeH="0" baseline="0" noProof="0" dirty="0">
                <a:ln>
                  <a:noFill/>
                </a:ln>
                <a:solidFill>
                  <a:sysClr val="windowText" lastClr="000000"/>
                </a:solidFill>
                <a:effectLst/>
                <a:uLnTx/>
                <a:uFillTx/>
                <a:ea typeface="+mn-ea"/>
                <a:cs typeface="+mn-cs"/>
              </a:rPr>
              <a:t> d'un changement proposé (par exemple, un nouveau tarif, une voie réservée aux bus) sur l'ensemble du réseau et le comportement des passagers ?</a:t>
            </a:r>
          </a:p>
        </p:txBody>
      </p:sp>
    </p:spTree>
    <p:extLst>
      <p:ext uri="{BB962C8B-B14F-4D97-AF65-F5344CB8AC3E}">
        <p14:creationId xmlns:p14="http://schemas.microsoft.com/office/powerpoint/2010/main" val="3270822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8" y="1539560"/>
            <a:ext cx="6641896" cy="45316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Les modèles sont des outils de planification stratégique et de communication.</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Prévision de la demande et des performances </a:t>
            </a:r>
            <a:r>
              <a:rPr kumimoji="0" lang="en-US" sz="1800" i="0" u="none" strike="noStrike" kern="1200" cap="none" spc="0" normalizeH="0" baseline="0" noProof="0" dirty="0">
                <a:ln>
                  <a:noFill/>
                </a:ln>
                <a:solidFill>
                  <a:sysClr val="windowText" lastClr="000000"/>
                </a:solidFill>
                <a:effectLst/>
                <a:uLnTx/>
                <a:uFillTx/>
                <a:ea typeface="+mn-ea"/>
                <a:cs typeface="+mn-cs"/>
              </a:rPr>
              <a:t>: estimer les volumes de déplacement, les vitesses et les parts modales futurs afin d'éclairer les plans à long terme.</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Évaluation des options politiques et d'investissement </a:t>
            </a:r>
            <a:r>
              <a:rPr kumimoji="0" lang="en-US" sz="1800" i="0" u="none" strike="noStrike" kern="1200" cap="none" spc="0" normalizeH="0" baseline="0" noProof="0" dirty="0">
                <a:ln>
                  <a:noFill/>
                </a:ln>
                <a:solidFill>
                  <a:sysClr val="windowText" lastClr="000000"/>
                </a:solidFill>
                <a:effectLst/>
                <a:uLnTx/>
                <a:uFillTx/>
                <a:ea typeface="+mn-ea"/>
                <a:cs typeface="+mn-cs"/>
              </a:rPr>
              <a:t>: évaluer les impacts des projets d'infrastructure proposés, des nouvelles technologies ou des changements politiques.</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Amélioration de la communication avec les parties prenantes </a:t>
            </a:r>
            <a:r>
              <a:rPr kumimoji="0" lang="en-US" sz="1800" i="0" u="none" strike="noStrike" kern="1200" cap="none" spc="0" normalizeH="0" baseline="0" noProof="0" dirty="0">
                <a:ln>
                  <a:noFill/>
                </a:ln>
                <a:solidFill>
                  <a:sysClr val="windowText" lastClr="000000"/>
                </a:solidFill>
                <a:effectLst/>
                <a:uLnTx/>
                <a:uFillTx/>
                <a:ea typeface="+mn-ea"/>
                <a:cs typeface="+mn-cs"/>
              </a:rPr>
              <a:t>: utiliser les résultats et les visualisations des modèles pour établir un consensus entre les planificateurs, les responsables politiques et le public.</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Soutenir la prise de décision stratégique </a:t>
            </a:r>
            <a:r>
              <a:rPr kumimoji="0" lang="en-US" sz="1800" i="0" u="none" strike="noStrike" kern="1200" cap="none" spc="0" normalizeH="0" baseline="0" noProof="0" dirty="0">
                <a:ln>
                  <a:noFill/>
                </a:ln>
                <a:solidFill>
                  <a:sysClr val="windowText" lastClr="000000"/>
                </a:solidFill>
                <a:effectLst/>
                <a:uLnTx/>
                <a:uFillTx/>
                <a:ea typeface="+mn-ea"/>
                <a:cs typeface="+mn-cs"/>
              </a:rPr>
              <a:t>: fournir des informations quantitatives et factuelles pour une planification des transports durable et équitable.</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L'objectif de la modélisation : une vision stratégique</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12420F73-8AC4-2F19-8EDD-683E56B37441}"/>
              </a:ext>
            </a:extLst>
          </p:cNvPr>
          <p:cNvSpPr txBox="1">
            <a:spLocks noGrp="1"/>
          </p:cNvSpPr>
          <p:nvPr>
            <p:ph type="title"/>
          </p:nvPr>
        </p:nvSpPr>
        <p:spPr>
          <a:xfrm>
            <a:off x="726468" y="493611"/>
            <a:ext cx="864105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Le « pourquoi » et le « quoi » de la modélisation des transports publics</a:t>
            </a:r>
            <a:endParaRPr lang="en-GB" sz="2400" b="1" dirty="0">
              <a:solidFill>
                <a:schemeClr val="bg1"/>
              </a:solidFill>
            </a:endParaRPr>
          </a:p>
        </p:txBody>
      </p:sp>
      <p:pic>
        <p:nvPicPr>
          <p:cNvPr id="2050" name="Picture 2">
            <a:extLst>
              <a:ext uri="{FF2B5EF4-FFF2-40B4-BE49-F238E27FC236}">
                <a16:creationId xmlns:a16="http://schemas.microsoft.com/office/drawing/2014/main" id="{F978D499-5A7A-1EBC-E3BA-8E354BB888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92" t="22449" r="6796" b="4806"/>
          <a:stretch>
            <a:fillRect/>
          </a:stretch>
        </p:blipFill>
        <p:spPr bwMode="auto">
          <a:xfrm>
            <a:off x="7373872" y="2090956"/>
            <a:ext cx="4077748" cy="3428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505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a:t>
            </a:r>
            <a:r>
              <a:rPr lang="en-US" b="1" dirty="0">
                <a:solidFill>
                  <a:sysClr val="windowText" lastClr="000000"/>
                </a:solidFill>
                <a:latin typeface="Arial"/>
                <a:cs typeface="Arial"/>
              </a:rPr>
              <a:t>Comment la modélisation facilite la prise de décision</a:t>
            </a:r>
            <a:r>
              <a:rPr lang="en-GB" b="1" dirty="0">
                <a:solidFill>
                  <a:sysClr val="windowText" lastClr="000000"/>
                </a:solidFill>
                <a:latin typeface="Arial"/>
                <a:cs typeface="Arial"/>
              </a:rPr>
              <a:t>.</a:t>
            </a:r>
          </a:p>
        </p:txBody>
      </p:sp>
      <p:sp>
        <p:nvSpPr>
          <p:cNvPr id="5" name="object 2">
            <a:extLst>
              <a:ext uri="{FF2B5EF4-FFF2-40B4-BE49-F238E27FC236}">
                <a16:creationId xmlns:a16="http://schemas.microsoft.com/office/drawing/2014/main" id="{6F933662-0B2B-FA78-0546-3BF15E625050}"/>
              </a:ext>
            </a:extLst>
          </p:cNvPr>
          <p:cNvSpPr txBox="1">
            <a:spLocks noGrp="1"/>
          </p:cNvSpPr>
          <p:nvPr>
            <p:ph type="title"/>
          </p:nvPr>
        </p:nvSpPr>
        <p:spPr>
          <a:xfrm>
            <a:off x="726468" y="493611"/>
            <a:ext cx="869185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Le « pourquoi » et le « quoi » de la modélisation des transports publics</a:t>
            </a:r>
            <a:endParaRPr lang="en-GB" sz="2400" b="1" dirty="0">
              <a:solidFill>
                <a:schemeClr val="bg1"/>
              </a:solidFill>
            </a:endParaRPr>
          </a:p>
        </p:txBody>
      </p:sp>
      <p:sp>
        <p:nvSpPr>
          <p:cNvPr id="6" name="Content Placeholder 2">
            <a:extLst>
              <a:ext uri="{FF2B5EF4-FFF2-40B4-BE49-F238E27FC236}">
                <a16:creationId xmlns:a16="http://schemas.microsoft.com/office/drawing/2014/main" id="{D4715E62-4856-F944-53EB-DE1C84B62CB6}"/>
              </a:ext>
            </a:extLst>
          </p:cNvPr>
          <p:cNvSpPr txBox="1">
            <a:spLocks/>
          </p:cNvSpPr>
          <p:nvPr/>
        </p:nvSpPr>
        <p:spPr>
          <a:xfrm>
            <a:off x="726466" y="2421599"/>
            <a:ext cx="5967168" cy="3510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Prévoir </a:t>
            </a:r>
            <a:r>
              <a:rPr lang="en-US" sz="2000" b="1" dirty="0">
                <a:solidFill>
                  <a:sysClr val="windowText" lastClr="000000"/>
                </a:solidFill>
              </a:rPr>
              <a:t>la demande </a:t>
            </a:r>
            <a:r>
              <a:rPr lang="en-US" sz="2000" dirty="0">
                <a:solidFill>
                  <a:sysClr val="windowText" lastClr="000000"/>
                </a:solidFill>
              </a:rPr>
              <a:t>-&gt; </a:t>
            </a:r>
            <a:r>
              <a:rPr kumimoji="0" lang="en-US" sz="2000" i="0" u="none" strike="noStrike" kern="1200" cap="none" spc="0" normalizeH="0" baseline="0" noProof="0" dirty="0">
                <a:ln>
                  <a:noFill/>
                </a:ln>
                <a:solidFill>
                  <a:sysClr val="windowText" lastClr="000000"/>
                </a:solidFill>
                <a:effectLst/>
                <a:uLnTx/>
                <a:uFillTx/>
                <a:ea typeface="+mn-ea"/>
                <a:cs typeface="+mn-cs"/>
              </a:rPr>
              <a:t>Planifier les besoins en matière de transport pendant les heures de pointe et les heures creuses.</a:t>
            </a:r>
          </a:p>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Simuler des scénarios </a:t>
            </a:r>
            <a:r>
              <a:rPr kumimoji="0" lang="en-US" sz="2000" i="0" u="none" strike="noStrike" kern="1200" cap="none" spc="0" normalizeH="0" baseline="0" noProof="0" dirty="0">
                <a:ln>
                  <a:noFill/>
                </a:ln>
                <a:solidFill>
                  <a:sysClr val="windowText" lastClr="000000"/>
                </a:solidFill>
                <a:effectLst/>
                <a:uLnTx/>
                <a:uFillTx/>
                <a:ea typeface="+mn-ea"/>
                <a:cs typeface="+mn-cs"/>
              </a:rPr>
              <a:t>-&gt; Évaluer l'impact des changements de politique (par exemple, ajustements tarifaires, nouveaux itinéraires).</a:t>
            </a:r>
          </a:p>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Optimiser les ressources </a:t>
            </a:r>
            <a:r>
              <a:rPr kumimoji="0" lang="en-US" sz="2000" i="0" u="none" strike="noStrike" kern="1200" cap="none" spc="0" normalizeH="0" baseline="0" noProof="0" dirty="0">
                <a:ln>
                  <a:noFill/>
                </a:ln>
                <a:solidFill>
                  <a:sysClr val="windowText" lastClr="000000"/>
                </a:solidFill>
                <a:effectLst/>
                <a:uLnTx/>
                <a:uFillTx/>
                <a:ea typeface="+mn-ea"/>
                <a:cs typeface="+mn-cs"/>
              </a:rPr>
              <a:t>-&gt; Déterminer la taille optimale de la flotte, les effectifs et les horaires.</a:t>
            </a:r>
          </a:p>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Évaluer les investissements </a:t>
            </a:r>
            <a:r>
              <a:rPr kumimoji="0" lang="en-US" sz="2000" i="0" u="none" strike="noStrike" kern="1200" cap="none" spc="0" normalizeH="0" baseline="0" noProof="0" dirty="0">
                <a:ln>
                  <a:noFill/>
                </a:ln>
                <a:solidFill>
                  <a:sysClr val="windowText" lastClr="000000"/>
                </a:solidFill>
                <a:effectLst/>
                <a:uLnTx/>
                <a:uFillTx/>
                <a:ea typeface="+mn-ea"/>
                <a:cs typeface="+mn-cs"/>
              </a:rPr>
              <a:t>-&gt; Évaluer les besoins en nouvelles infrastructures (par exemple, nouvelles lignes de métro, terminaux de bus).</a:t>
            </a:r>
          </a:p>
        </p:txBody>
      </p:sp>
      <p:pic>
        <p:nvPicPr>
          <p:cNvPr id="10" name="Google Shape;328;g342ba188ed7_0_44" title="Slide 16_ Activity – Pair &amp; Share - visual selection (25).png">
            <a:extLst>
              <a:ext uri="{FF2B5EF4-FFF2-40B4-BE49-F238E27FC236}">
                <a16:creationId xmlns:a16="http://schemas.microsoft.com/office/drawing/2014/main" id="{56F317F1-3A9A-6816-0380-BEF52DB5F7BA}"/>
              </a:ext>
            </a:extLst>
          </p:cNvPr>
          <p:cNvPicPr preferRelativeResize="0"/>
          <p:nvPr/>
        </p:nvPicPr>
        <p:blipFill rotWithShape="1">
          <a:blip r:embed="rId3">
            <a:alphaModFix/>
          </a:blip>
          <a:srcRect l="8525" t="17205" b="9313"/>
          <a:stretch>
            <a:fillRect/>
          </a:stretch>
        </p:blipFill>
        <p:spPr>
          <a:xfrm>
            <a:off x="6693634" y="2475225"/>
            <a:ext cx="4757986" cy="3165774"/>
          </a:xfrm>
          <a:prstGeom prst="rect">
            <a:avLst/>
          </a:prstGeom>
          <a:noFill/>
          <a:ln>
            <a:noFill/>
          </a:ln>
        </p:spPr>
      </p:pic>
      <p:sp>
        <p:nvSpPr>
          <p:cNvPr id="11" name="Content Placeholder 2">
            <a:extLst>
              <a:ext uri="{FF2B5EF4-FFF2-40B4-BE49-F238E27FC236}">
                <a16:creationId xmlns:a16="http://schemas.microsoft.com/office/drawing/2014/main" id="{74E2B1B1-0D1A-2BF8-15DC-5AAB98157F0B}"/>
              </a:ext>
            </a:extLst>
          </p:cNvPr>
          <p:cNvSpPr txBox="1">
            <a:spLocks/>
          </p:cNvSpPr>
          <p:nvPr/>
        </p:nvSpPr>
        <p:spPr>
          <a:xfrm>
            <a:off x="726466" y="1539563"/>
            <a:ext cx="10677443" cy="442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Lien direct entre les activités de modélisation et les résultats concrets en matière de planification :</a:t>
            </a:r>
          </a:p>
        </p:txBody>
      </p:sp>
    </p:spTree>
    <p:extLst>
      <p:ext uri="{BB962C8B-B14F-4D97-AF65-F5344CB8AC3E}">
        <p14:creationId xmlns:p14="http://schemas.microsoft.com/office/powerpoint/2010/main" val="3104973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07327" y="2360957"/>
            <a:ext cx="6377345" cy="213608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Le système que nous modélisons : composants et principes fondamentaux</a:t>
            </a:r>
          </a:p>
        </p:txBody>
      </p:sp>
    </p:spTree>
    <p:extLst>
      <p:ext uri="{BB962C8B-B14F-4D97-AF65-F5344CB8AC3E}">
        <p14:creationId xmlns:p14="http://schemas.microsoft.com/office/powerpoint/2010/main" val="4108486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Les composantes d'un système de transport public</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6" y="493611"/>
            <a:ext cx="916937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Le système que nous modélisons : composantes et principes fondamentaux</a:t>
            </a:r>
            <a:endParaRPr lang="en-GB" sz="2400" b="1" dirty="0">
              <a:solidFill>
                <a:schemeClr val="bg1"/>
              </a:solidFill>
            </a:endParaRPr>
          </a:p>
        </p:txBody>
      </p:sp>
      <p:sp>
        <p:nvSpPr>
          <p:cNvPr id="10" name="Content Placeholder 2">
            <a:extLst>
              <a:ext uri="{FF2B5EF4-FFF2-40B4-BE49-F238E27FC236}">
                <a16:creationId xmlns:a16="http://schemas.microsoft.com/office/drawing/2014/main" id="{1933CE56-37C0-83F7-29C9-3EF8D6CF2C82}"/>
              </a:ext>
            </a:extLst>
          </p:cNvPr>
          <p:cNvSpPr txBox="1">
            <a:spLocks/>
          </p:cNvSpPr>
          <p:nvPr/>
        </p:nvSpPr>
        <p:spPr>
          <a:xfrm>
            <a:off x="740380" y="1539562"/>
            <a:ext cx="10725152" cy="2977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Un réseau de transport public est un système composé de cinq composantes interdépendantes :</a:t>
            </a:r>
            <a:endParaRPr kumimoji="0" lang="en-US" i="0" u="none" strike="noStrike" kern="1200" cap="none" spc="0" normalizeH="0" baseline="0" noProof="0" dirty="0">
              <a:ln>
                <a:noFill/>
              </a:ln>
              <a:solidFill>
                <a:sysClr val="windowText" lastClr="000000"/>
              </a:solidFill>
              <a:effectLst/>
              <a:uLnTx/>
              <a:uFillTx/>
              <a:ea typeface="+mn-ea"/>
              <a:cs typeface="+mn-cs"/>
            </a:endParaRPr>
          </a:p>
        </p:txBody>
      </p:sp>
      <p:grpSp>
        <p:nvGrpSpPr>
          <p:cNvPr id="19" name="Group 18">
            <a:extLst>
              <a:ext uri="{FF2B5EF4-FFF2-40B4-BE49-F238E27FC236}">
                <a16:creationId xmlns:a16="http://schemas.microsoft.com/office/drawing/2014/main" id="{3B8E19DE-F694-AB4F-35B6-DF3A3486128E}"/>
              </a:ext>
            </a:extLst>
          </p:cNvPr>
          <p:cNvGrpSpPr/>
          <p:nvPr/>
        </p:nvGrpSpPr>
        <p:grpSpPr>
          <a:xfrm>
            <a:off x="1198165" y="1979564"/>
            <a:ext cx="9657791" cy="3983392"/>
            <a:chOff x="1198165" y="1979564"/>
            <a:chExt cx="9657791" cy="3983392"/>
          </a:xfrm>
        </p:grpSpPr>
        <p:pic>
          <p:nvPicPr>
            <p:cNvPr id="11" name="Google Shape;459;g342ba188ed7_0_128" title="Slide 16_ Activity – Pair &amp; Share - visual selection (35).png">
              <a:extLst>
                <a:ext uri="{FF2B5EF4-FFF2-40B4-BE49-F238E27FC236}">
                  <a16:creationId xmlns:a16="http://schemas.microsoft.com/office/drawing/2014/main" id="{7DC23989-C7E6-B9E3-0469-D99C54156935}"/>
                </a:ext>
              </a:extLst>
            </p:cNvPr>
            <p:cNvPicPr preferRelativeResize="0"/>
            <p:nvPr/>
          </p:nvPicPr>
          <p:blipFill rotWithShape="1">
            <a:blip r:embed="rId3">
              <a:alphaModFix/>
            </a:blip>
            <a:srcRect l="5364" t="22357" r="7131" b="12833"/>
            <a:stretch>
              <a:fillRect/>
            </a:stretch>
          </p:blipFill>
          <p:spPr>
            <a:xfrm>
              <a:off x="1336044" y="1979564"/>
              <a:ext cx="9519912" cy="3983392"/>
            </a:xfrm>
            <a:prstGeom prst="rect">
              <a:avLst/>
            </a:prstGeom>
            <a:noFill/>
            <a:ln>
              <a:noFill/>
            </a:ln>
          </p:spPr>
        </p:pic>
        <p:sp>
          <p:nvSpPr>
            <p:cNvPr id="12" name="TextBox 11">
              <a:extLst>
                <a:ext uri="{FF2B5EF4-FFF2-40B4-BE49-F238E27FC236}">
                  <a16:creationId xmlns:a16="http://schemas.microsoft.com/office/drawing/2014/main" id="{ED938841-1C4A-F108-14E0-795EC8AAA86F}"/>
                </a:ext>
              </a:extLst>
            </p:cNvPr>
            <p:cNvSpPr txBox="1"/>
            <p:nvPr/>
          </p:nvSpPr>
          <p:spPr>
            <a:xfrm>
              <a:off x="1198165" y="2571369"/>
              <a:ext cx="1889739"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Infrastructure </a:t>
              </a:r>
              <a:r>
                <a:rPr lang="en-US" sz="1400" dirty="0"/>
                <a:t>: les fondements physiques (routes, gares, voies, dépôts).</a:t>
              </a:r>
              <a:endParaRPr lang="en-AT" sz="1400" dirty="0"/>
            </a:p>
          </p:txBody>
        </p:sp>
        <p:sp>
          <p:nvSpPr>
            <p:cNvPr id="13" name="TextBox 12">
              <a:extLst>
                <a:ext uri="{FF2B5EF4-FFF2-40B4-BE49-F238E27FC236}">
                  <a16:creationId xmlns:a16="http://schemas.microsoft.com/office/drawing/2014/main" id="{519BE62C-8E11-9DBD-56E0-6615472093E4}"/>
                </a:ext>
              </a:extLst>
            </p:cNvPr>
            <p:cNvSpPr txBox="1"/>
            <p:nvPr/>
          </p:nvSpPr>
          <p:spPr>
            <a:xfrm>
              <a:off x="3153359" y="2608069"/>
              <a:ext cx="1889738" cy="10631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Itinéraires et réseaux </a:t>
              </a:r>
              <a:r>
                <a:rPr lang="en-US" sz="1400" dirty="0"/>
                <a:t>: l'organisation des lignes de bus et de train qui définit le modèle de service.</a:t>
              </a:r>
              <a:endParaRPr lang="en-AT" sz="1400" dirty="0"/>
            </a:p>
          </p:txBody>
        </p:sp>
        <p:sp>
          <p:nvSpPr>
            <p:cNvPr id="14" name="TextBox 13">
              <a:extLst>
                <a:ext uri="{FF2B5EF4-FFF2-40B4-BE49-F238E27FC236}">
                  <a16:creationId xmlns:a16="http://schemas.microsoft.com/office/drawing/2014/main" id="{D3209D16-683C-BA46-6115-3405DE876D9F}"/>
                </a:ext>
              </a:extLst>
            </p:cNvPr>
            <p:cNvSpPr txBox="1"/>
            <p:nvPr/>
          </p:nvSpPr>
          <p:spPr>
            <a:xfrm>
              <a:off x="5201888" y="2365888"/>
              <a:ext cx="1774311" cy="10631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Véhicules </a:t>
              </a:r>
              <a:r>
                <a:rPr lang="en-US" sz="1400" dirty="0"/>
                <a:t>: la flotte de bus, de trains et de tramways (y compris leur capacité et leur type de carburant).</a:t>
              </a:r>
              <a:endParaRPr lang="en-AT" sz="1400" dirty="0"/>
            </a:p>
          </p:txBody>
        </p:sp>
        <p:sp>
          <p:nvSpPr>
            <p:cNvPr id="15" name="TextBox 14">
              <a:extLst>
                <a:ext uri="{FF2B5EF4-FFF2-40B4-BE49-F238E27FC236}">
                  <a16:creationId xmlns:a16="http://schemas.microsoft.com/office/drawing/2014/main" id="{86B92A92-182D-E0BC-3F4A-20CEA40D30FA}"/>
                </a:ext>
              </a:extLst>
            </p:cNvPr>
            <p:cNvSpPr txBox="1"/>
            <p:nvPr/>
          </p:nvSpPr>
          <p:spPr>
            <a:xfrm>
              <a:off x="7114078" y="2365888"/>
              <a:ext cx="1920635" cy="10631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Mécanismes de contrôle </a:t>
              </a:r>
              <a:r>
                <a:rPr lang="en-US" sz="1400" dirty="0"/>
                <a:t>: les systèmes opérationnels (horaires, feux de circulation, systèmes de répartition).</a:t>
              </a:r>
              <a:endParaRPr lang="en-AT" sz="1400" dirty="0"/>
            </a:p>
          </p:txBody>
        </p:sp>
        <p:sp>
          <p:nvSpPr>
            <p:cNvPr id="16" name="TextBox 15">
              <a:extLst>
                <a:ext uri="{FF2B5EF4-FFF2-40B4-BE49-F238E27FC236}">
                  <a16:creationId xmlns:a16="http://schemas.microsoft.com/office/drawing/2014/main" id="{83891FA4-FB46-A9C9-5788-7C64916B42C6}"/>
                </a:ext>
              </a:extLst>
            </p:cNvPr>
            <p:cNvSpPr txBox="1"/>
            <p:nvPr/>
          </p:nvSpPr>
          <p:spPr>
            <a:xfrm>
              <a:off x="9167652" y="2608069"/>
              <a:ext cx="1555364"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Tarifs et billetterie </a:t>
              </a:r>
              <a:r>
                <a:rPr lang="en-US" sz="1400" dirty="0"/>
                <a:t>: les systèmes de paiement et les stratégies de tarification.</a:t>
              </a:r>
              <a:endParaRPr lang="en-AT" sz="1400" dirty="0"/>
            </a:p>
          </p:txBody>
        </p:sp>
      </p:grpSp>
    </p:spTree>
    <p:extLst>
      <p:ext uri="{BB962C8B-B14F-4D97-AF65-F5344CB8AC3E}">
        <p14:creationId xmlns:p14="http://schemas.microsoft.com/office/powerpoint/2010/main" val="3815944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F15E9-E450-1D89-8B7E-361F0B56B7C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F7567B0-3ED4-CA62-8830-6194FE55D1B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Interactions et efficacité du système</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EA1693F0-FA28-0EB1-7DEC-9D23F8DBDA00}"/>
              </a:ext>
            </a:extLst>
          </p:cNvPr>
          <p:cNvSpPr txBox="1">
            <a:spLocks/>
          </p:cNvSpPr>
          <p:nvPr/>
        </p:nvSpPr>
        <p:spPr>
          <a:xfrm>
            <a:off x="726466" y="1539563"/>
            <a:ext cx="10725152" cy="319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L'efficacité ne réside pas dans un composant unique, mais dans la manière dont ils fonctionnent ensemble.</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7" name="object 2">
            <a:extLst>
              <a:ext uri="{FF2B5EF4-FFF2-40B4-BE49-F238E27FC236}">
                <a16:creationId xmlns:a16="http://schemas.microsoft.com/office/drawing/2014/main" id="{A7FDF713-E44E-7C7C-2321-4C0AE474DD32}"/>
              </a:ext>
            </a:extLst>
          </p:cNvPr>
          <p:cNvSpPr txBox="1">
            <a:spLocks noGrp="1"/>
          </p:cNvSpPr>
          <p:nvPr>
            <p:ph type="title"/>
          </p:nvPr>
        </p:nvSpPr>
        <p:spPr>
          <a:xfrm>
            <a:off x="726466" y="493611"/>
            <a:ext cx="912873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Le système que nous modélisons : composants et principes fondamentaux</a:t>
            </a:r>
            <a:endParaRPr lang="en-GB" sz="2400" b="1" dirty="0">
              <a:solidFill>
                <a:schemeClr val="bg1"/>
              </a:solidFill>
            </a:endParaRPr>
          </a:p>
        </p:txBody>
      </p:sp>
      <p:sp>
        <p:nvSpPr>
          <p:cNvPr id="11" name="Content Placeholder 2">
            <a:extLst>
              <a:ext uri="{FF2B5EF4-FFF2-40B4-BE49-F238E27FC236}">
                <a16:creationId xmlns:a16="http://schemas.microsoft.com/office/drawing/2014/main" id="{E6BCE7A9-025E-D7B2-E999-E962620C69E6}"/>
              </a:ext>
            </a:extLst>
          </p:cNvPr>
          <p:cNvSpPr txBox="1">
            <a:spLocks/>
          </p:cNvSpPr>
          <p:nvPr/>
        </p:nvSpPr>
        <p:spPr>
          <a:xfrm>
            <a:off x="726465" y="2031666"/>
            <a:ext cx="10725151" cy="316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Interactions clés du système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Horaires bien coordonnés </a:t>
            </a:r>
            <a:r>
              <a:rPr kumimoji="0" lang="en-US" sz="2000" i="0" u="none" strike="noStrike" kern="1200" cap="none" spc="0" normalizeH="0" baseline="0" noProof="0" dirty="0">
                <a:ln>
                  <a:noFill/>
                </a:ln>
                <a:solidFill>
                  <a:sysClr val="windowText" lastClr="000000"/>
                </a:solidFill>
                <a:effectLst/>
                <a:uLnTx/>
                <a:uFillTx/>
                <a:ea typeface="+mn-ea"/>
                <a:cs typeface="+mn-cs"/>
              </a:rPr>
              <a:t>: veiller à ce que les horaires soient synchronisés et coordonnés afin de réduire au minimum les temps d'attente des passagers lors des correspondances.</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Véhicules efficaces </a:t>
            </a:r>
            <a:r>
              <a:rPr kumimoji="0" lang="en-US" sz="2000" i="0" u="none" strike="noStrike" kern="1200" cap="none" spc="0" normalizeH="0" baseline="0" noProof="0" dirty="0">
                <a:ln>
                  <a:noFill/>
                </a:ln>
                <a:solidFill>
                  <a:sysClr val="windowText" lastClr="000000"/>
                </a:solidFill>
                <a:effectLst/>
                <a:uLnTx/>
                <a:uFillTx/>
                <a:ea typeface="+mn-ea"/>
                <a:cs typeface="+mn-cs"/>
              </a:rPr>
              <a:t>: adaptez la capacité des véhicules à la demande de la ligne afin de réduire les coûts d'exploitation et d'éviter la surcharge.</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Systèmes tarifaires intelligents </a:t>
            </a:r>
            <a:r>
              <a:rPr kumimoji="0" lang="en-US" sz="2000" i="0" u="none" strike="noStrike" kern="1200" cap="none" spc="0" normalizeH="0" baseline="0" noProof="0" dirty="0">
                <a:ln>
                  <a:noFill/>
                </a:ln>
                <a:solidFill>
                  <a:sysClr val="windowText" lastClr="000000"/>
                </a:solidFill>
                <a:effectLst/>
                <a:uLnTx/>
                <a:uFillTx/>
                <a:ea typeface="+mn-ea"/>
                <a:cs typeface="+mn-cs"/>
              </a:rPr>
              <a:t>: utilisez une technologie de billetterie moderne (comme le paiement sans contact) pour accélérer l'embarquement des passagers et réduire les temps d'arrêt aux stations.</a:t>
            </a:r>
          </a:p>
        </p:txBody>
      </p:sp>
    </p:spTree>
    <p:extLst>
      <p:ext uri="{BB962C8B-B14F-4D97-AF65-F5344CB8AC3E}">
        <p14:creationId xmlns:p14="http://schemas.microsoft.com/office/powerpoint/2010/main" val="1741391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1A6-B163-E230-2B08-D20BE75842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5E608E1-2792-8D7B-9AD1-4F01231FACA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Principes fondamentaux de l'exploitation des transports publics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5E9AE2C5-FE87-B52E-4A61-AB9089053336}"/>
              </a:ext>
            </a:extLst>
          </p:cNvPr>
          <p:cNvSpPr txBox="1">
            <a:spLocks noGrp="1"/>
          </p:cNvSpPr>
          <p:nvPr>
            <p:ph type="title"/>
          </p:nvPr>
        </p:nvSpPr>
        <p:spPr>
          <a:xfrm>
            <a:off x="726466" y="493611"/>
            <a:ext cx="931161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Le système que nous modélisons : composantes et principes fondamentaux</a:t>
            </a:r>
            <a:endParaRPr lang="en-GB" sz="2400" b="1" dirty="0">
              <a:solidFill>
                <a:schemeClr val="bg1"/>
              </a:solidFill>
            </a:endParaRPr>
          </a:p>
        </p:txBody>
      </p:sp>
      <p:sp>
        <p:nvSpPr>
          <p:cNvPr id="8" name="Content Placeholder 2">
            <a:extLst>
              <a:ext uri="{FF2B5EF4-FFF2-40B4-BE49-F238E27FC236}">
                <a16:creationId xmlns:a16="http://schemas.microsoft.com/office/drawing/2014/main" id="{09736BEB-4201-5D9F-1668-2F9BE7D72C8C}"/>
              </a:ext>
            </a:extLst>
          </p:cNvPr>
          <p:cNvSpPr txBox="1">
            <a:spLocks/>
          </p:cNvSpPr>
          <p:nvPr/>
        </p:nvSpPr>
        <p:spPr>
          <a:xfrm>
            <a:off x="726466" y="1468443"/>
            <a:ext cx="10725152" cy="7229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L'efficacité ne réside pas dans un élément particulier, mais dans la manière dont tous les éléments fonctionnent ensemble.</a:t>
            </a:r>
          </a:p>
          <a:p>
            <a:pPr marL="0" indent="0">
              <a:buNone/>
              <a:defRPr/>
            </a:pPr>
            <a:r>
              <a:rPr lang="en-US" sz="1800" dirty="0">
                <a:solidFill>
                  <a:sysClr val="windowText" lastClr="000000"/>
                </a:solidFill>
              </a:rPr>
              <a:t>L'efficacité des transports publics repose sur cinq principes opérationnels fondamentaux :</a:t>
            </a:r>
            <a:endParaRPr kumimoji="0" lang="en-US" sz="1800" i="0" u="none" strike="noStrike" kern="1200" cap="none" spc="0" normalizeH="0" baseline="0" noProof="0" dirty="0">
              <a:ln>
                <a:noFill/>
              </a:ln>
              <a:solidFill>
                <a:sysClr val="windowText" lastClr="000000"/>
              </a:solidFill>
              <a:effectLst/>
              <a:uLnTx/>
              <a:uFillTx/>
              <a:ea typeface="+mn-ea"/>
              <a:cs typeface="+mn-cs"/>
            </a:endParaRPr>
          </a:p>
        </p:txBody>
      </p:sp>
      <p:sp>
        <p:nvSpPr>
          <p:cNvPr id="9" name="Content Placeholder 2">
            <a:extLst>
              <a:ext uri="{FF2B5EF4-FFF2-40B4-BE49-F238E27FC236}">
                <a16:creationId xmlns:a16="http://schemas.microsoft.com/office/drawing/2014/main" id="{7D267B90-C2C9-4F16-9650-E901759EFAB8}"/>
              </a:ext>
            </a:extLst>
          </p:cNvPr>
          <p:cNvSpPr txBox="1">
            <a:spLocks/>
          </p:cNvSpPr>
          <p:nvPr/>
        </p:nvSpPr>
        <p:spPr>
          <a:xfrm>
            <a:off x="726466" y="2404782"/>
            <a:ext cx="7843376" cy="38577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Offre et demande </a:t>
            </a:r>
            <a:r>
              <a:rPr kumimoji="0" lang="en-US" sz="1800" i="0" u="none" strike="noStrike" kern="1200" cap="none" spc="0" normalizeH="0" baseline="0" noProof="0" dirty="0">
                <a:ln>
                  <a:noFill/>
                </a:ln>
                <a:solidFill>
                  <a:sysClr val="windowText" lastClr="000000"/>
                </a:solidFill>
                <a:effectLst/>
                <a:uLnTx/>
                <a:uFillTx/>
                <a:ea typeface="+mn-ea"/>
                <a:cs typeface="+mn-cs"/>
              </a:rPr>
              <a:t>: les niveaux de service doivent être planifiés de manière à répondre aux besoins des passagers et à la demande.</a:t>
            </a:r>
          </a:p>
          <a:p>
            <a:pPr marL="457200" indent="-457200">
              <a:lnSpc>
                <a:spcPct val="100000"/>
              </a:lnSpc>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Capacité </a:t>
            </a:r>
            <a:r>
              <a:rPr kumimoji="0" lang="en-US" sz="1800" i="0" u="none" strike="noStrike" kern="1200" cap="none" spc="0" normalizeH="0" baseline="0" noProof="0" dirty="0">
                <a:ln>
                  <a:noFill/>
                </a:ln>
                <a:solidFill>
                  <a:sysClr val="windowText" lastClr="000000"/>
                </a:solidFill>
                <a:effectLst/>
                <a:uLnTx/>
                <a:uFillTx/>
                <a:ea typeface="+mn-ea"/>
                <a:cs typeface="+mn-cs"/>
              </a:rPr>
              <a:t>: le système doit fournir suffisamment de véhicules et d'espace pour répondre à la demande des passagers, en particulier pendant les périodes de pointe.</a:t>
            </a:r>
          </a:p>
          <a:p>
            <a:pPr marL="457200" indent="-457200">
              <a:lnSpc>
                <a:spcPct val="100000"/>
              </a:lnSpc>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Fiabilité </a:t>
            </a:r>
            <a:r>
              <a:rPr kumimoji="0" lang="en-US" sz="1800" i="0" u="none" strike="noStrike" kern="1200" cap="none" spc="0" normalizeH="0" baseline="0" noProof="0" dirty="0">
                <a:ln>
                  <a:noFill/>
                </a:ln>
                <a:solidFill>
                  <a:sysClr val="windowText" lastClr="000000"/>
                </a:solidFill>
                <a:effectLst/>
                <a:uLnTx/>
                <a:uFillTx/>
                <a:ea typeface="+mn-ea"/>
                <a:cs typeface="+mn-cs"/>
              </a:rPr>
              <a:t>: des horaires cohérents et prévisibles sont essentiels pour minimiser les retards et gagner la confiance des passagers.</a:t>
            </a:r>
          </a:p>
          <a:p>
            <a:pPr marL="457200" indent="-457200">
              <a:lnSpc>
                <a:spcPct val="100000"/>
              </a:lnSpc>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Accessibilité </a:t>
            </a:r>
            <a:r>
              <a:rPr kumimoji="0" lang="en-US" sz="1800" i="0" u="none" strike="noStrike" kern="1200" cap="none" spc="0" normalizeH="0" baseline="0" noProof="0" dirty="0">
                <a:ln>
                  <a:noFill/>
                </a:ln>
                <a:solidFill>
                  <a:sysClr val="windowText" lastClr="000000"/>
                </a:solidFill>
                <a:effectLst/>
                <a:uLnTx/>
                <a:uFillTx/>
                <a:ea typeface="+mn-ea"/>
                <a:cs typeface="+mn-cs"/>
              </a:rPr>
              <a:t>: les gares, les arrêts et les véhicules doivent être pratiques, faciles d'accès et utilisables par tous les passagers.</a:t>
            </a:r>
          </a:p>
          <a:p>
            <a:pPr marL="457200" indent="-457200">
              <a:lnSpc>
                <a:spcPct val="100000"/>
              </a:lnSpc>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Rentabilité </a:t>
            </a:r>
            <a:r>
              <a:rPr kumimoji="0" lang="en-US" sz="1800" i="0" u="none" strike="noStrike" kern="1200" cap="none" spc="0" normalizeH="0" baseline="0" noProof="0" dirty="0">
                <a:ln>
                  <a:noFill/>
                </a:ln>
                <a:solidFill>
                  <a:sysClr val="windowText" lastClr="000000"/>
                </a:solidFill>
                <a:effectLst/>
                <a:uLnTx/>
                <a:uFillTx/>
                <a:ea typeface="+mn-ea"/>
                <a:cs typeface="+mn-cs"/>
              </a:rPr>
              <a:t>: le système doit être conçu de manière à optimiser le budget, en réduisant les trajets inutiles et la sous-utilisation des véhicules.</a:t>
            </a:r>
          </a:p>
        </p:txBody>
      </p:sp>
      <p:pic>
        <p:nvPicPr>
          <p:cNvPr id="12" name="Google Shape;351;g342ba188ed7_0_58" title="istockphoto-1337773035-612x612-removebg-preview.png">
            <a:extLst>
              <a:ext uri="{FF2B5EF4-FFF2-40B4-BE49-F238E27FC236}">
                <a16:creationId xmlns:a16="http://schemas.microsoft.com/office/drawing/2014/main" id="{3110618B-AF38-D82B-2E2B-2C6535C9555B}"/>
              </a:ext>
            </a:extLst>
          </p:cNvPr>
          <p:cNvPicPr preferRelativeResize="0"/>
          <p:nvPr/>
        </p:nvPicPr>
        <p:blipFill>
          <a:blip r:embed="rId3">
            <a:alphaModFix/>
          </a:blip>
          <a:stretch>
            <a:fillRect/>
          </a:stretch>
        </p:blipFill>
        <p:spPr>
          <a:xfrm>
            <a:off x="8525603" y="3715324"/>
            <a:ext cx="2977312" cy="2547254"/>
          </a:xfrm>
          <a:prstGeom prst="rect">
            <a:avLst/>
          </a:prstGeom>
          <a:noFill/>
          <a:ln>
            <a:noFill/>
          </a:ln>
        </p:spPr>
      </p:pic>
    </p:spTree>
    <p:extLst>
      <p:ext uri="{BB962C8B-B14F-4D97-AF65-F5344CB8AC3E}">
        <p14:creationId xmlns:p14="http://schemas.microsoft.com/office/powerpoint/2010/main" val="320048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E0DD-1B23-CE1A-4D09-FA3B859EA58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F5FF5AD-B676-C441-557B-B59A201B79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Comment ces principes influencent la planification</a:t>
            </a:r>
            <a:endParaRPr lang="en-GB" b="1" dirty="0">
              <a:solidFill>
                <a:sysClr val="windowText" lastClr="000000"/>
              </a:solidFill>
              <a:latin typeface="Arial"/>
              <a:cs typeface="Arial"/>
            </a:endParaRPr>
          </a:p>
        </p:txBody>
      </p:sp>
      <p:sp>
        <p:nvSpPr>
          <p:cNvPr id="3" name="Content Placeholder 2">
            <a:extLst>
              <a:ext uri="{FF2B5EF4-FFF2-40B4-BE49-F238E27FC236}">
                <a16:creationId xmlns:a16="http://schemas.microsoft.com/office/drawing/2014/main" id="{5C49976E-AF13-A8A0-4BED-BEBA014CAF17}"/>
              </a:ext>
            </a:extLst>
          </p:cNvPr>
          <p:cNvSpPr txBox="1">
            <a:spLocks/>
          </p:cNvSpPr>
          <p:nvPr/>
        </p:nvSpPr>
        <p:spPr>
          <a:xfrm>
            <a:off x="698205" y="1539562"/>
            <a:ext cx="10725152" cy="319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Ces principes créent une série de compromis critiques pour les planificateurs.</a:t>
            </a:r>
            <a:endPar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endParaRPr>
          </a:p>
        </p:txBody>
      </p:sp>
      <p:sp>
        <p:nvSpPr>
          <p:cNvPr id="5" name="object 2">
            <a:extLst>
              <a:ext uri="{FF2B5EF4-FFF2-40B4-BE49-F238E27FC236}">
                <a16:creationId xmlns:a16="http://schemas.microsoft.com/office/drawing/2014/main" id="{1A0845F6-F565-3569-E033-09F4EF5A6B06}"/>
              </a:ext>
            </a:extLst>
          </p:cNvPr>
          <p:cNvSpPr txBox="1">
            <a:spLocks noGrp="1"/>
          </p:cNvSpPr>
          <p:nvPr>
            <p:ph type="title"/>
          </p:nvPr>
        </p:nvSpPr>
        <p:spPr>
          <a:xfrm>
            <a:off x="726466" y="493611"/>
            <a:ext cx="913889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Le système que nous modélisons : composants et principes fondamentaux</a:t>
            </a:r>
            <a:endParaRPr lang="en-GB" sz="2400" b="1" dirty="0">
              <a:solidFill>
                <a:schemeClr val="bg1"/>
              </a:solidFill>
            </a:endParaRPr>
          </a:p>
        </p:txBody>
      </p:sp>
      <p:pic>
        <p:nvPicPr>
          <p:cNvPr id="7" name="Google Shape;359;g342ba188ed7_0_65">
            <a:extLst>
              <a:ext uri="{FF2B5EF4-FFF2-40B4-BE49-F238E27FC236}">
                <a16:creationId xmlns:a16="http://schemas.microsoft.com/office/drawing/2014/main" id="{A341FF12-FC53-95A9-3AB2-3A7CA916F048}"/>
              </a:ext>
            </a:extLst>
          </p:cNvPr>
          <p:cNvPicPr preferRelativeResize="0"/>
          <p:nvPr/>
        </p:nvPicPr>
        <p:blipFill rotWithShape="1">
          <a:blip r:embed="rId3">
            <a:alphaModFix/>
          </a:blip>
          <a:srcRect l="4284" t="24137" r="4005" b="13340"/>
          <a:stretch>
            <a:fillRect/>
          </a:stretch>
        </p:blipFill>
        <p:spPr>
          <a:xfrm>
            <a:off x="980929" y="2222206"/>
            <a:ext cx="10254952" cy="3584972"/>
          </a:xfrm>
          <a:prstGeom prst="rect">
            <a:avLst/>
          </a:prstGeom>
          <a:noFill/>
          <a:ln>
            <a:noFill/>
          </a:ln>
        </p:spPr>
      </p:pic>
    </p:spTree>
    <p:extLst>
      <p:ext uri="{BB962C8B-B14F-4D97-AF65-F5344CB8AC3E}">
        <p14:creationId xmlns:p14="http://schemas.microsoft.com/office/powerpoint/2010/main" val="1194923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7A709-0A2F-6750-6455-9367C109CD9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F05CDAA-8930-980B-E5A7-C5FF79F4225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Exemple : ajustements en période de pointe et hors pointe</a:t>
            </a:r>
            <a:endParaRPr lang="en-GB" b="1" dirty="0">
              <a:solidFill>
                <a:sysClr val="windowText" lastClr="000000"/>
              </a:solidFill>
              <a:latin typeface="Arial"/>
              <a:cs typeface="Arial"/>
            </a:endParaRPr>
          </a:p>
        </p:txBody>
      </p:sp>
      <p:sp>
        <p:nvSpPr>
          <p:cNvPr id="8" name="object 2">
            <a:extLst>
              <a:ext uri="{FF2B5EF4-FFF2-40B4-BE49-F238E27FC236}">
                <a16:creationId xmlns:a16="http://schemas.microsoft.com/office/drawing/2014/main" id="{3E83136F-33B2-1369-0B1A-CE73FD2DEABB}"/>
              </a:ext>
            </a:extLst>
          </p:cNvPr>
          <p:cNvSpPr txBox="1">
            <a:spLocks noGrp="1"/>
          </p:cNvSpPr>
          <p:nvPr>
            <p:ph type="title"/>
          </p:nvPr>
        </p:nvSpPr>
        <p:spPr>
          <a:xfrm>
            <a:off x="726466" y="493611"/>
            <a:ext cx="912873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Le système que nous modélisons : composants et principes fondamentaux</a:t>
            </a:r>
            <a:endParaRPr lang="en-GB" sz="2400" b="1" dirty="0">
              <a:solidFill>
                <a:schemeClr val="bg1"/>
              </a:solidFill>
            </a:endParaRPr>
          </a:p>
        </p:txBody>
      </p:sp>
      <p:grpSp>
        <p:nvGrpSpPr>
          <p:cNvPr id="15" name="Group 14">
            <a:extLst>
              <a:ext uri="{FF2B5EF4-FFF2-40B4-BE49-F238E27FC236}">
                <a16:creationId xmlns:a16="http://schemas.microsoft.com/office/drawing/2014/main" id="{A187817C-A0B1-FBD9-0BF7-62CA3E1C6EA1}"/>
              </a:ext>
            </a:extLst>
          </p:cNvPr>
          <p:cNvGrpSpPr/>
          <p:nvPr/>
        </p:nvGrpSpPr>
        <p:grpSpPr>
          <a:xfrm>
            <a:off x="1007010" y="1792699"/>
            <a:ext cx="10444608" cy="3496576"/>
            <a:chOff x="1007010" y="2222204"/>
            <a:chExt cx="10444608" cy="3496576"/>
          </a:xfrm>
        </p:grpSpPr>
        <p:pic>
          <p:nvPicPr>
            <p:cNvPr id="9" name="Google Shape;367;g34595f48a32_0_21" title="Slide 16_ Activity – Pair &amp; Share - visual selection (27).png">
              <a:extLst>
                <a:ext uri="{FF2B5EF4-FFF2-40B4-BE49-F238E27FC236}">
                  <a16:creationId xmlns:a16="http://schemas.microsoft.com/office/drawing/2014/main" id="{7DCDA3A7-216B-1A68-E0D7-244703EF9B02}"/>
                </a:ext>
              </a:extLst>
            </p:cNvPr>
            <p:cNvPicPr preferRelativeResize="0"/>
            <p:nvPr/>
          </p:nvPicPr>
          <p:blipFill>
            <a:blip r:embed="rId3">
              <a:alphaModFix/>
            </a:blip>
            <a:srcRect l="3708" t="14852" r="3669" b="14129"/>
            <a:stretch>
              <a:fillRect/>
            </a:stretch>
          </p:blipFill>
          <p:spPr>
            <a:xfrm>
              <a:off x="1007010" y="2222204"/>
              <a:ext cx="10177980" cy="3062178"/>
            </a:xfrm>
            <a:prstGeom prst="rect">
              <a:avLst/>
            </a:prstGeom>
            <a:noFill/>
            <a:ln>
              <a:noFill/>
            </a:ln>
          </p:spPr>
        </p:pic>
        <p:sp>
          <p:nvSpPr>
            <p:cNvPr id="11" name="TextBox 10">
              <a:extLst>
                <a:ext uri="{FF2B5EF4-FFF2-40B4-BE49-F238E27FC236}">
                  <a16:creationId xmlns:a16="http://schemas.microsoft.com/office/drawing/2014/main" id="{08F404FB-C111-2A76-75A1-F45450EB7E48}"/>
                </a:ext>
              </a:extLst>
            </p:cNvPr>
            <p:cNvSpPr txBox="1"/>
            <p:nvPr/>
          </p:nvSpPr>
          <p:spPr>
            <a:xfrm>
              <a:off x="7386314" y="2809372"/>
              <a:ext cx="3901446" cy="113242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Heures de pointe / demande de pointe :                Objectif : </a:t>
              </a:r>
              <a:r>
                <a:rPr lang="en-US" sz="1500" dirty="0"/>
                <a:t>répondre à la forte demande, privilégier la fiabilité. </a:t>
              </a:r>
              <a:r>
                <a:rPr lang="en-US" sz="1500" b="1" dirty="0"/>
                <a:t>                                                Action : </a:t>
              </a:r>
              <a:r>
                <a:rPr lang="en-US" sz="1500" dirty="0"/>
                <a:t>faire circuler les bus à une fréquence élevée (par exemple, toutes les 5 minutes).</a:t>
              </a:r>
              <a:endParaRPr lang="en-AT" sz="1500" dirty="0"/>
            </a:p>
          </p:txBody>
        </p:sp>
        <p:sp>
          <p:nvSpPr>
            <p:cNvPr id="13" name="TextBox 12">
              <a:extLst>
                <a:ext uri="{FF2B5EF4-FFF2-40B4-BE49-F238E27FC236}">
                  <a16:creationId xmlns:a16="http://schemas.microsoft.com/office/drawing/2014/main" id="{BBAE237B-3BE8-825E-E95C-965D89927440}"/>
                </a:ext>
              </a:extLst>
            </p:cNvPr>
            <p:cNvSpPr txBox="1"/>
            <p:nvPr/>
          </p:nvSpPr>
          <p:spPr>
            <a:xfrm>
              <a:off x="7386314" y="4378605"/>
              <a:ext cx="4065304" cy="13401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spcBef>
                  <a:spcPts val="0"/>
                </a:spcBef>
              </a:pPr>
              <a:r>
                <a:rPr lang="en-US" sz="1500" b="1" dirty="0"/>
                <a:t>Demande en milieu de journée / hors pointe :                Objectif </a:t>
              </a:r>
              <a:r>
                <a:rPr lang="en-US" sz="1500" dirty="0"/>
                <a:t>: maintenir la couverture, privilégier l'efficacité des </a:t>
              </a:r>
              <a:r>
                <a:rPr lang="en-US" sz="1500" dirty="0" err="1"/>
                <a:t>ressources</a:t>
              </a:r>
              <a:r>
                <a:rPr lang="en-US" sz="1500" dirty="0"/>
                <a:t>.</a:t>
              </a:r>
            </a:p>
            <a:p>
              <a:pPr>
                <a:spcBef>
                  <a:spcPts val="0"/>
                </a:spcBef>
              </a:pPr>
              <a:r>
                <a:rPr lang="en-US" sz="1500" b="1" dirty="0"/>
                <a:t> Action </a:t>
              </a:r>
              <a:r>
                <a:rPr lang="en-US" sz="1500" dirty="0"/>
                <a:t>: faire circuler les bus à une fréquence plus faible (par exemple, toutes les 20 minutes).</a:t>
              </a:r>
              <a:endParaRPr lang="en-AT" sz="1500" dirty="0"/>
            </a:p>
          </p:txBody>
        </p:sp>
        <p:sp>
          <p:nvSpPr>
            <p:cNvPr id="14" name="TextBox 13">
              <a:extLst>
                <a:ext uri="{FF2B5EF4-FFF2-40B4-BE49-F238E27FC236}">
                  <a16:creationId xmlns:a16="http://schemas.microsoft.com/office/drawing/2014/main" id="{CCEC790D-8402-76B0-BF15-5E2B50DA90EA}"/>
                </a:ext>
              </a:extLst>
            </p:cNvPr>
            <p:cNvSpPr txBox="1"/>
            <p:nvPr/>
          </p:nvSpPr>
          <p:spPr>
            <a:xfrm>
              <a:off x="6423999" y="5003031"/>
              <a:ext cx="237461" cy="31540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n-AT" sz="1600" dirty="0"/>
            </a:p>
          </p:txBody>
        </p:sp>
      </p:grpSp>
      <p:sp>
        <p:nvSpPr>
          <p:cNvPr id="16" name="Content Placeholder 2">
            <a:extLst>
              <a:ext uri="{FF2B5EF4-FFF2-40B4-BE49-F238E27FC236}">
                <a16:creationId xmlns:a16="http://schemas.microsoft.com/office/drawing/2014/main" id="{DD33D9A9-CC0E-4E4F-1CBC-013890AA7646}"/>
              </a:ext>
            </a:extLst>
          </p:cNvPr>
          <p:cNvSpPr txBox="1">
            <a:spLocks/>
          </p:cNvSpPr>
          <p:nvPr/>
        </p:nvSpPr>
        <p:spPr>
          <a:xfrm>
            <a:off x="726466" y="5847347"/>
            <a:ext cx="10725152" cy="3958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Le défi principal : trouver le juste équilibre entre la qualité du service et les coûts d'exploitation.</a:t>
            </a:r>
            <a:endParaRPr kumimoji="0" lang="en-US" sz="18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3530248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Le processus de modélisation : des données aux décisions</a:t>
            </a:r>
          </a:p>
        </p:txBody>
      </p:sp>
    </p:spTree>
    <p:extLst>
      <p:ext uri="{BB962C8B-B14F-4D97-AF65-F5344CB8AC3E}">
        <p14:creationId xmlns:p14="http://schemas.microsoft.com/office/powerpoint/2010/main" val="2640344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78C29-A0EA-95A0-66AB-548767B7277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714818C-9468-6ECE-54CC-D6171E24D7D2}"/>
              </a:ext>
            </a:extLst>
          </p:cNvPr>
          <p:cNvSpPr txBox="1"/>
          <p:nvPr/>
        </p:nvSpPr>
        <p:spPr>
          <a:xfrm>
            <a:off x="726468" y="87395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Le processus de développement du modèle</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0702D7A6-2DDA-C977-E963-8BE5CDF4FD3C}"/>
              </a:ext>
            </a:extLst>
          </p:cNvPr>
          <p:cNvSpPr txBox="1">
            <a:spLocks noGrp="1"/>
          </p:cNvSpPr>
          <p:nvPr>
            <p:ph type="title"/>
          </p:nvPr>
        </p:nvSpPr>
        <p:spPr>
          <a:xfrm>
            <a:off x="726468" y="493611"/>
            <a:ext cx="728977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modélisation : des données aux décisions</a:t>
            </a:r>
            <a:endParaRPr lang="en-GB" sz="2400" b="1" dirty="0">
              <a:solidFill>
                <a:schemeClr val="bg1"/>
              </a:solidFill>
            </a:endParaRPr>
          </a:p>
        </p:txBody>
      </p:sp>
      <p:sp>
        <p:nvSpPr>
          <p:cNvPr id="3" name="Content Placeholder 2">
            <a:extLst>
              <a:ext uri="{FF2B5EF4-FFF2-40B4-BE49-F238E27FC236}">
                <a16:creationId xmlns:a16="http://schemas.microsoft.com/office/drawing/2014/main" id="{985872AD-DDC7-3C63-0D52-43B44B6D6632}"/>
              </a:ext>
            </a:extLst>
          </p:cNvPr>
          <p:cNvSpPr txBox="1">
            <a:spLocks/>
          </p:cNvSpPr>
          <p:nvPr/>
        </p:nvSpPr>
        <p:spPr>
          <a:xfrm>
            <a:off x="726468" y="1363338"/>
            <a:ext cx="10725152" cy="319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Ces principes créent une série de compromis critiques pour les planificateurs.</a:t>
            </a:r>
            <a:endPar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endParaRPr>
          </a:p>
        </p:txBody>
      </p:sp>
      <p:grpSp>
        <p:nvGrpSpPr>
          <p:cNvPr id="9" name="Group 8">
            <a:extLst>
              <a:ext uri="{FF2B5EF4-FFF2-40B4-BE49-F238E27FC236}">
                <a16:creationId xmlns:a16="http://schemas.microsoft.com/office/drawing/2014/main" id="{8FDFCD79-1855-DF1B-86D4-75F5E8C4C9C2}"/>
              </a:ext>
            </a:extLst>
          </p:cNvPr>
          <p:cNvGrpSpPr/>
          <p:nvPr/>
        </p:nvGrpSpPr>
        <p:grpSpPr>
          <a:xfrm>
            <a:off x="1871395" y="1811297"/>
            <a:ext cx="8482101" cy="4425626"/>
            <a:chOff x="1871395" y="1811297"/>
            <a:chExt cx="8482101" cy="4425626"/>
          </a:xfrm>
        </p:grpSpPr>
        <p:pic>
          <p:nvPicPr>
            <p:cNvPr id="2" name="Google Shape;384;g342ba188ed7_0_79" title="Slide 16_ Activity – Pair &amp; Share - visual selection (29).png">
              <a:extLst>
                <a:ext uri="{FF2B5EF4-FFF2-40B4-BE49-F238E27FC236}">
                  <a16:creationId xmlns:a16="http://schemas.microsoft.com/office/drawing/2014/main" id="{6676712C-99E8-6C1F-2371-371AF72F9366}"/>
                </a:ext>
              </a:extLst>
            </p:cNvPr>
            <p:cNvPicPr preferRelativeResize="0"/>
            <p:nvPr/>
          </p:nvPicPr>
          <p:blipFill rotWithShape="1">
            <a:blip r:embed="rId3">
              <a:alphaModFix/>
            </a:blip>
            <a:srcRect l="3039" t="18496" r="2860" b="6936"/>
            <a:stretch>
              <a:fillRect/>
            </a:stretch>
          </p:blipFill>
          <p:spPr>
            <a:xfrm>
              <a:off x="2016642" y="1811297"/>
              <a:ext cx="8158716" cy="4425626"/>
            </a:xfrm>
            <a:prstGeom prst="rect">
              <a:avLst/>
            </a:prstGeom>
            <a:noFill/>
            <a:ln>
              <a:noFill/>
            </a:ln>
          </p:spPr>
        </p:pic>
        <p:sp>
          <p:nvSpPr>
            <p:cNvPr id="4" name="TextBox 3">
              <a:extLst>
                <a:ext uri="{FF2B5EF4-FFF2-40B4-BE49-F238E27FC236}">
                  <a16:creationId xmlns:a16="http://schemas.microsoft.com/office/drawing/2014/main" id="{E6042DF9-9CD7-85BD-582A-4605D9CEB7A0}"/>
                </a:ext>
              </a:extLst>
            </p:cNvPr>
            <p:cNvSpPr txBox="1"/>
            <p:nvPr/>
          </p:nvSpPr>
          <p:spPr>
            <a:xfrm>
              <a:off x="1871395" y="2377188"/>
              <a:ext cx="2109708" cy="106304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Collecte d'informations essentielles telles que le nombre de passagers, les traces GPS et les données d'enquête.</a:t>
              </a:r>
              <a:endParaRPr lang="en-AT" sz="1400" dirty="0"/>
            </a:p>
          </p:txBody>
        </p:sp>
        <p:sp>
          <p:nvSpPr>
            <p:cNvPr id="5" name="TextBox 4">
              <a:extLst>
                <a:ext uri="{FF2B5EF4-FFF2-40B4-BE49-F238E27FC236}">
                  <a16:creationId xmlns:a16="http://schemas.microsoft.com/office/drawing/2014/main" id="{37383D2F-3DE7-BB77-868F-376031835EE2}"/>
                </a:ext>
              </a:extLst>
            </p:cNvPr>
            <p:cNvSpPr txBox="1"/>
            <p:nvPr/>
          </p:nvSpPr>
          <p:spPr>
            <a:xfrm>
              <a:off x="3944678" y="2357355"/>
              <a:ext cx="2174293" cy="125694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Analyser les données relatives à la demande et aux coûts opérationnels afin d'estimer les paramètres clés du modèle.</a:t>
              </a:r>
              <a:endParaRPr lang="en-AT" sz="1400" dirty="0"/>
            </a:p>
          </p:txBody>
        </p:sp>
        <p:sp>
          <p:nvSpPr>
            <p:cNvPr id="7" name="TextBox 6">
              <a:extLst>
                <a:ext uri="{FF2B5EF4-FFF2-40B4-BE49-F238E27FC236}">
                  <a16:creationId xmlns:a16="http://schemas.microsoft.com/office/drawing/2014/main" id="{E4380666-E54B-9036-D75A-2644C14134A6}"/>
                </a:ext>
              </a:extLst>
            </p:cNvPr>
            <p:cNvSpPr txBox="1"/>
            <p:nvPr/>
          </p:nvSpPr>
          <p:spPr>
            <a:xfrm>
              <a:off x="6089044" y="2591686"/>
              <a:ext cx="2074141" cy="106304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Comparer les résultats initiaux de la simulation aux données réelles et ajuster le modèle pour plus de précision.</a:t>
              </a:r>
              <a:endParaRPr lang="en-AT" sz="1400" dirty="0"/>
            </a:p>
          </p:txBody>
        </p:sp>
        <p:sp>
          <p:nvSpPr>
            <p:cNvPr id="8" name="TextBox 7">
              <a:extLst>
                <a:ext uri="{FF2B5EF4-FFF2-40B4-BE49-F238E27FC236}">
                  <a16:creationId xmlns:a16="http://schemas.microsoft.com/office/drawing/2014/main" id="{006E3264-6EB8-25E0-8B10-8EC6AE4EAC72}"/>
                </a:ext>
              </a:extLst>
            </p:cNvPr>
            <p:cNvSpPr txBox="1"/>
            <p:nvPr/>
          </p:nvSpPr>
          <p:spPr>
            <a:xfrm>
              <a:off x="8179202" y="2448795"/>
              <a:ext cx="2174294" cy="106304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Utilisation du modèle validé pour l'analyse et amélioration continue à l'aide de nouvelles données.</a:t>
              </a:r>
              <a:endParaRPr lang="en-AT" sz="1400" dirty="0"/>
            </a:p>
          </p:txBody>
        </p:sp>
      </p:grpSp>
    </p:spTree>
    <p:extLst>
      <p:ext uri="{BB962C8B-B14F-4D97-AF65-F5344CB8AC3E}">
        <p14:creationId xmlns:p14="http://schemas.microsoft.com/office/powerpoint/2010/main" val="755179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8C75A-420B-0BC1-FC68-F6BD446A19F8}"/>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3F8948EE-0A49-8AE6-DF50-9E15DC94DA14}"/>
              </a:ext>
            </a:extLst>
          </p:cNvPr>
          <p:cNvSpPr txBox="1">
            <a:spLocks/>
          </p:cNvSpPr>
          <p:nvPr/>
        </p:nvSpPr>
        <p:spPr>
          <a:xfrm>
            <a:off x="726467" y="1539562"/>
            <a:ext cx="10725152"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Que fait réellement un modèle ? Il remplit trois fonctions essentielles :</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F5D0C0C4-8AC8-E8BF-2FDC-FBAF3703060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Le processus de modélisation en détail</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DA9946B6-3C18-D7B7-4728-DF03FC93F688}"/>
              </a:ext>
            </a:extLst>
          </p:cNvPr>
          <p:cNvSpPr txBox="1">
            <a:spLocks noGrp="1"/>
          </p:cNvSpPr>
          <p:nvPr>
            <p:ph type="title"/>
          </p:nvPr>
        </p:nvSpPr>
        <p:spPr>
          <a:xfrm>
            <a:off x="726468" y="493611"/>
            <a:ext cx="719833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modélisation : des données aux décisions</a:t>
            </a:r>
            <a:endParaRPr lang="en-GB" sz="2400" b="1" dirty="0">
              <a:solidFill>
                <a:schemeClr val="bg1"/>
              </a:solidFill>
            </a:endParaRPr>
          </a:p>
        </p:txBody>
      </p:sp>
      <p:pic>
        <p:nvPicPr>
          <p:cNvPr id="8" name="Google Shape;312;g34595f48a32_0_13">
            <a:extLst>
              <a:ext uri="{FF2B5EF4-FFF2-40B4-BE49-F238E27FC236}">
                <a16:creationId xmlns:a16="http://schemas.microsoft.com/office/drawing/2014/main" id="{6FD0F85C-1849-DB6C-8302-6BD966D3A4AA}"/>
              </a:ext>
            </a:extLst>
          </p:cNvPr>
          <p:cNvPicPr preferRelativeResize="0"/>
          <p:nvPr/>
        </p:nvPicPr>
        <p:blipFill rotWithShape="1">
          <a:blip r:embed="rId3">
            <a:alphaModFix/>
          </a:blip>
          <a:srcRect l="2135" t="19717" r="41462"/>
          <a:stretch>
            <a:fillRect/>
          </a:stretch>
        </p:blipFill>
        <p:spPr>
          <a:xfrm>
            <a:off x="740381" y="1981597"/>
            <a:ext cx="6181414" cy="4140175"/>
          </a:xfrm>
          <a:prstGeom prst="rect">
            <a:avLst/>
          </a:prstGeom>
          <a:noFill/>
          <a:ln>
            <a:noFill/>
          </a:ln>
        </p:spPr>
      </p:pic>
      <p:sp>
        <p:nvSpPr>
          <p:cNvPr id="9" name="TextBox 8">
            <a:extLst>
              <a:ext uri="{FF2B5EF4-FFF2-40B4-BE49-F238E27FC236}">
                <a16:creationId xmlns:a16="http://schemas.microsoft.com/office/drawing/2014/main" id="{1F10DE5D-E03C-3979-CB7B-686E0B6F569B}"/>
              </a:ext>
            </a:extLst>
          </p:cNvPr>
          <p:cNvSpPr txBox="1"/>
          <p:nvPr/>
        </p:nvSpPr>
        <p:spPr>
          <a:xfrm>
            <a:off x="7389692" y="2313392"/>
            <a:ext cx="4146633" cy="924677"/>
          </a:xfrm>
          <a:prstGeom prst="rect">
            <a:avLst/>
          </a:prstGeom>
          <a:solidFill>
            <a:srgbClr val="38CD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dirty="0"/>
              <a:t>Prévoir les besoins des passagers et leurs habitudes de déplacement à l'aide de données démographiques, d'informations sur l'utilisation des sols et de prévisions économiques.</a:t>
            </a:r>
            <a:endParaRPr lang="en-AT" sz="1500" dirty="0"/>
          </a:p>
        </p:txBody>
      </p:sp>
      <p:sp>
        <p:nvSpPr>
          <p:cNvPr id="10" name="TextBox 9">
            <a:extLst>
              <a:ext uri="{FF2B5EF4-FFF2-40B4-BE49-F238E27FC236}">
                <a16:creationId xmlns:a16="http://schemas.microsoft.com/office/drawing/2014/main" id="{AD8523DD-62B0-ACAA-FB96-8F6CCE076783}"/>
              </a:ext>
            </a:extLst>
          </p:cNvPr>
          <p:cNvSpPr txBox="1"/>
          <p:nvPr/>
        </p:nvSpPr>
        <p:spPr>
          <a:xfrm>
            <a:off x="7389693" y="3429000"/>
            <a:ext cx="4061926" cy="980205"/>
          </a:xfrm>
          <a:prstGeom prst="rect">
            <a:avLst/>
          </a:prstGeom>
          <a:solidFill>
            <a:srgbClr val="54E6A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Concevoir le réseau d'itinéraires et d'horaires le plus efficace. Cela implique souvent l'utilisation de logiciels spécialisés (par exemple, VISSIM, SUMO, VISUM).</a:t>
            </a:r>
            <a:endParaRPr lang="en-AT" sz="1600" dirty="0"/>
          </a:p>
        </p:txBody>
      </p:sp>
      <p:sp>
        <p:nvSpPr>
          <p:cNvPr id="11" name="TextBox 10">
            <a:extLst>
              <a:ext uri="{FF2B5EF4-FFF2-40B4-BE49-F238E27FC236}">
                <a16:creationId xmlns:a16="http://schemas.microsoft.com/office/drawing/2014/main" id="{B21EA637-19B8-050F-B944-FEADC47C6BFA}"/>
              </a:ext>
            </a:extLst>
          </p:cNvPr>
          <p:cNvSpPr txBox="1"/>
          <p:nvPr/>
        </p:nvSpPr>
        <p:spPr>
          <a:xfrm>
            <a:off x="7389692" y="4828335"/>
            <a:ext cx="4061926" cy="1132426"/>
          </a:xfrm>
          <a:prstGeom prst="rect">
            <a:avLst/>
          </a:prstGeom>
          <a:solidFill>
            <a:srgbClr val="B9E952"/>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dirty="0"/>
              <a:t>Tester les performances du réseau prévu dans différents scénarios, en tenant compte du comportement des passagers, des mouvements des véhicules et des interactions avec le trafic.</a:t>
            </a:r>
            <a:endParaRPr lang="en-AT" sz="1500" dirty="0"/>
          </a:p>
        </p:txBody>
      </p:sp>
    </p:spTree>
    <p:extLst>
      <p:ext uri="{BB962C8B-B14F-4D97-AF65-F5344CB8AC3E}">
        <p14:creationId xmlns:p14="http://schemas.microsoft.com/office/powerpoint/2010/main" val="2023417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23DE-EC6F-6B65-1822-3A67230B04E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0AEE2EE-C1C3-5A7A-C0B5-5B0AEE8F263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Simulation des transports publics en action</a:t>
            </a:r>
            <a:endParaRPr lang="en-GB" b="1" dirty="0">
              <a:solidFill>
                <a:sysClr val="windowText" lastClr="000000"/>
              </a:solidFill>
              <a:latin typeface="Arial"/>
              <a:cs typeface="Arial"/>
            </a:endParaRPr>
          </a:p>
        </p:txBody>
      </p:sp>
      <p:sp>
        <p:nvSpPr>
          <p:cNvPr id="12" name="object 2">
            <a:extLst>
              <a:ext uri="{FF2B5EF4-FFF2-40B4-BE49-F238E27FC236}">
                <a16:creationId xmlns:a16="http://schemas.microsoft.com/office/drawing/2014/main" id="{6A9D8694-D98E-C265-F6F5-4B6980FAC511}"/>
              </a:ext>
            </a:extLst>
          </p:cNvPr>
          <p:cNvSpPr txBox="1">
            <a:spLocks noGrp="1"/>
          </p:cNvSpPr>
          <p:nvPr>
            <p:ph type="title"/>
          </p:nvPr>
        </p:nvSpPr>
        <p:spPr>
          <a:xfrm>
            <a:off x="726468" y="493611"/>
            <a:ext cx="719833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modélisation : des données aux décisions</a:t>
            </a:r>
            <a:endParaRPr lang="en-GB" sz="2400" b="1" dirty="0">
              <a:solidFill>
                <a:schemeClr val="bg1"/>
              </a:solidFill>
            </a:endParaRPr>
          </a:p>
        </p:txBody>
      </p:sp>
      <p:pic>
        <p:nvPicPr>
          <p:cNvPr id="13" name="Online Media 12" title="Simulating Flow Speed of 5 Transport Modes and 200 People | PTV Vissim | Product Demo">
            <a:hlinkClick r:id="" action="ppaction://media"/>
            <a:extLst>
              <a:ext uri="{FF2B5EF4-FFF2-40B4-BE49-F238E27FC236}">
                <a16:creationId xmlns:a16="http://schemas.microsoft.com/office/drawing/2014/main" id="{10DCA6D1-1233-4936-DAF3-B1334BB4563E}"/>
              </a:ext>
            </a:extLst>
          </p:cNvPr>
          <p:cNvPicPr>
            <a:picLocks noRot="1" noChangeAspect="1"/>
          </p:cNvPicPr>
          <p:nvPr>
            <a:videoFile r:link="rId1"/>
          </p:nvPr>
        </p:nvPicPr>
        <p:blipFill>
          <a:blip r:embed="rId4"/>
          <a:stretch>
            <a:fillRect/>
          </a:stretch>
        </p:blipFill>
        <p:spPr>
          <a:xfrm>
            <a:off x="2186630" y="1715546"/>
            <a:ext cx="7818740" cy="4417588"/>
          </a:xfrm>
          <a:prstGeom prst="rect">
            <a:avLst/>
          </a:prstGeom>
        </p:spPr>
      </p:pic>
    </p:spTree>
    <p:extLst>
      <p:ext uri="{BB962C8B-B14F-4D97-AF65-F5344CB8AC3E}">
        <p14:creationId xmlns:p14="http://schemas.microsoft.com/office/powerpoint/2010/main" val="308209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83D8-2A91-83D1-C927-8796B706A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BBB9759-9CD1-D1E2-A312-2F97F4617ACD}"/>
              </a:ext>
            </a:extLst>
          </p:cNvPr>
          <p:cNvSpPr txBox="1">
            <a:spLocks/>
          </p:cNvSpPr>
          <p:nvPr/>
        </p:nvSpPr>
        <p:spPr>
          <a:xfrm>
            <a:off x="726467" y="1539560"/>
            <a:ext cx="8523859"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Les modèles de transport professionnels sont élaborés à l'aide de logiciels spécialisés.</a:t>
            </a:r>
          </a:p>
          <a:p>
            <a:pPr marL="0" indent="0">
              <a:buNone/>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Principales plateformes </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VISSIM / VISUM </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 logiciel standard de l'industrie pour les simulations avancées de trafic multimodal et de transports publics.</a:t>
            </a:r>
          </a:p>
          <a:p>
            <a:pPr lvl="1">
              <a:buFont typeface="Courier New" panose="02070309020205020404" pitchFamily="49" charset="0"/>
              <a:buChar char="o"/>
              <a:defRPr/>
            </a:pPr>
            <a:endPar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endParaRP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SUMO (Simulation of Urban </a:t>
            </a:r>
            <a:r>
              <a:rPr kumimoji="0" lang="en-US" sz="1800" b="1" i="0" u="none" strike="noStrike" kern="1200" cap="none" spc="0" normalizeH="0" baseline="0" noProof="0" dirty="0" err="1">
                <a:ln>
                  <a:noFill/>
                </a:ln>
                <a:solidFill>
                  <a:sysClr val="windowText" lastClr="000000"/>
                </a:solidFill>
                <a:effectLst/>
                <a:uLnTx/>
                <a:uFillTx/>
                <a:cs typeface="Helvetica" panose="020B0604020202020204" pitchFamily="34" charset="0"/>
              </a:rPr>
              <a:t>MObility</a:t>
            </a: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 </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 outil open source très populaire pour la modélisation de la mobilité urbaine, hautement personnalisable.</a:t>
            </a:r>
          </a:p>
          <a:p>
            <a:pPr lvl="1">
              <a:buFont typeface="Courier New" panose="02070309020205020404" pitchFamily="49" charset="0"/>
              <a:buChar char="o"/>
              <a:defRPr/>
            </a:pPr>
            <a:endPar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endParaRP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MATLAB / Python </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 environnements de programmation polyvalents utilisés pour développer des algorithmes personnalisés, des routines d'optimisation et des scripts d'analyse de données qui alimentent souvent les principaux modèles de simulation.</a:t>
            </a:r>
          </a:p>
          <a:p>
            <a:pPr lvl="1">
              <a:buFont typeface="Courier New" panose="02070309020205020404" pitchFamily="49" charset="0"/>
              <a:buChar char="o"/>
              <a:defRPr/>
            </a:pPr>
            <a:endPar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endParaRPr>
          </a:p>
          <a:p>
            <a:pPr lvl="1">
              <a:buFont typeface="Courier New" panose="02070309020205020404" pitchFamily="49" charset="0"/>
              <a:buChar char="o"/>
              <a:defRPr/>
            </a:pPr>
            <a:r>
              <a:rPr lang="en-US" sz="1800" b="1" dirty="0">
                <a:solidFill>
                  <a:sysClr val="windowText" lastClr="000000"/>
                </a:solidFill>
              </a:rPr>
              <a:t>QGIS : </a:t>
            </a:r>
            <a:r>
              <a:rPr lang="en-US" sz="1800" dirty="0">
                <a:solidFill>
                  <a:sysClr val="windowText" lastClr="000000"/>
                </a:solidFill>
              </a:rPr>
              <a:t>l'un des nombreux logiciels SIG, gratuit et open source, de plus en plus populaire, qui donne accès à une large gamme d'outils.</a:t>
            </a:r>
          </a:p>
        </p:txBody>
      </p:sp>
      <p:sp>
        <p:nvSpPr>
          <p:cNvPr id="6" name="object 3">
            <a:extLst>
              <a:ext uri="{FF2B5EF4-FFF2-40B4-BE49-F238E27FC236}">
                <a16:creationId xmlns:a16="http://schemas.microsoft.com/office/drawing/2014/main" id="{AA0DA799-401E-8565-78A5-3CFBE9E6C0D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Outils logiciels courants</a:t>
            </a:r>
            <a:endParaRPr lang="en-GB" b="1" dirty="0">
              <a:solidFill>
                <a:sysClr val="windowText" lastClr="000000"/>
              </a:solidFill>
              <a:latin typeface="Arial"/>
              <a:cs typeface="Arial"/>
            </a:endParaRPr>
          </a:p>
        </p:txBody>
      </p:sp>
      <p:sp>
        <p:nvSpPr>
          <p:cNvPr id="12" name="object 2">
            <a:extLst>
              <a:ext uri="{FF2B5EF4-FFF2-40B4-BE49-F238E27FC236}">
                <a16:creationId xmlns:a16="http://schemas.microsoft.com/office/drawing/2014/main" id="{0B1F4E41-FA03-ABAE-145C-DD79F4A770A9}"/>
              </a:ext>
            </a:extLst>
          </p:cNvPr>
          <p:cNvSpPr txBox="1">
            <a:spLocks noGrp="1"/>
          </p:cNvSpPr>
          <p:nvPr>
            <p:ph type="title"/>
          </p:nvPr>
        </p:nvSpPr>
        <p:spPr>
          <a:xfrm>
            <a:off x="726468" y="493611"/>
            <a:ext cx="720849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modélisation : des données aux décisions</a:t>
            </a:r>
            <a:endParaRPr lang="en-GB" sz="2400" b="1" dirty="0">
              <a:solidFill>
                <a:schemeClr val="bg1"/>
              </a:solidFill>
            </a:endParaRPr>
          </a:p>
        </p:txBody>
      </p:sp>
      <p:pic>
        <p:nvPicPr>
          <p:cNvPr id="9" name="Picture 8">
            <a:extLst>
              <a:ext uri="{FF2B5EF4-FFF2-40B4-BE49-F238E27FC236}">
                <a16:creationId xmlns:a16="http://schemas.microsoft.com/office/drawing/2014/main" id="{64326E49-FDD7-8F85-F1A2-B0635F1EAC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4587" y="5698451"/>
            <a:ext cx="1379967" cy="408631"/>
          </a:xfrm>
          <a:prstGeom prst="rect">
            <a:avLst/>
          </a:prstGeom>
        </p:spPr>
      </p:pic>
      <p:pic>
        <p:nvPicPr>
          <p:cNvPr id="11" name="Google Shape;393;g342ba188ed7_0_86">
            <a:extLst>
              <a:ext uri="{FF2B5EF4-FFF2-40B4-BE49-F238E27FC236}">
                <a16:creationId xmlns:a16="http://schemas.microsoft.com/office/drawing/2014/main" id="{EFC2EC7C-19B2-390E-812F-55D55445180B}"/>
              </a:ext>
            </a:extLst>
          </p:cNvPr>
          <p:cNvPicPr preferRelativeResize="0"/>
          <p:nvPr/>
        </p:nvPicPr>
        <p:blipFill rotWithShape="1">
          <a:blip r:embed="rId4">
            <a:alphaModFix/>
          </a:blip>
          <a:srcRect l="27014" t="26521" r="28258" b="30449"/>
          <a:stretch>
            <a:fillRect/>
          </a:stretch>
        </p:blipFill>
        <p:spPr>
          <a:xfrm>
            <a:off x="9364587" y="4104167"/>
            <a:ext cx="1265275" cy="978196"/>
          </a:xfrm>
          <a:prstGeom prst="rect">
            <a:avLst/>
          </a:prstGeom>
          <a:noFill/>
          <a:ln>
            <a:noFill/>
          </a:ln>
        </p:spPr>
      </p:pic>
      <p:pic>
        <p:nvPicPr>
          <p:cNvPr id="13" name="Google Shape;395;g342ba188ed7_0_86">
            <a:extLst>
              <a:ext uri="{FF2B5EF4-FFF2-40B4-BE49-F238E27FC236}">
                <a16:creationId xmlns:a16="http://schemas.microsoft.com/office/drawing/2014/main" id="{B4A95267-CD45-361D-78CD-F8EC6AFF4BA7}"/>
              </a:ext>
            </a:extLst>
          </p:cNvPr>
          <p:cNvPicPr preferRelativeResize="0"/>
          <p:nvPr/>
        </p:nvPicPr>
        <p:blipFill rotWithShape="1">
          <a:blip r:embed="rId5">
            <a:alphaModFix/>
          </a:blip>
          <a:srcRect l="11706" t="21348" r="15540" b="27008"/>
          <a:stretch/>
        </p:blipFill>
        <p:spPr>
          <a:xfrm>
            <a:off x="9250326" y="3089319"/>
            <a:ext cx="913012" cy="917080"/>
          </a:xfrm>
          <a:prstGeom prst="rect">
            <a:avLst/>
          </a:prstGeom>
          <a:noFill/>
          <a:ln>
            <a:noFill/>
          </a:ln>
        </p:spPr>
      </p:pic>
      <p:pic>
        <p:nvPicPr>
          <p:cNvPr id="14" name="Google Shape;394;g342ba188ed7_0_86">
            <a:extLst>
              <a:ext uri="{FF2B5EF4-FFF2-40B4-BE49-F238E27FC236}">
                <a16:creationId xmlns:a16="http://schemas.microsoft.com/office/drawing/2014/main" id="{C9003588-5E70-8A6E-24BB-C1728526BF26}"/>
              </a:ext>
            </a:extLst>
          </p:cNvPr>
          <p:cNvPicPr preferRelativeResize="0"/>
          <p:nvPr/>
        </p:nvPicPr>
        <p:blipFill>
          <a:blip r:embed="rId6">
            <a:alphaModFix/>
          </a:blip>
          <a:stretch>
            <a:fillRect/>
          </a:stretch>
        </p:blipFill>
        <p:spPr>
          <a:xfrm>
            <a:off x="9364587" y="1949343"/>
            <a:ext cx="993256" cy="997684"/>
          </a:xfrm>
          <a:prstGeom prst="rect">
            <a:avLst/>
          </a:prstGeom>
          <a:noFill/>
          <a:ln>
            <a:noFill/>
          </a:ln>
        </p:spPr>
      </p:pic>
    </p:spTree>
    <p:extLst>
      <p:ext uri="{BB962C8B-B14F-4D97-AF65-F5344CB8AC3E}">
        <p14:creationId xmlns:p14="http://schemas.microsoft.com/office/powerpoint/2010/main" val="30619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8" y="1539561"/>
            <a:ext cx="6802092" cy="4520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Pour créer un modèle fiable, il faut respecter quatre principes clés :</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Être axé sur les données </a:t>
            </a:r>
            <a:r>
              <a:rPr kumimoji="0" lang="en-US" sz="1800" i="0" u="none" strike="noStrike" kern="1200" cap="none" spc="0" normalizeH="0" baseline="0" noProof="0" dirty="0">
                <a:ln>
                  <a:noFill/>
                </a:ln>
                <a:solidFill>
                  <a:sysClr val="windowText" lastClr="000000"/>
                </a:solidFill>
                <a:effectLst/>
                <a:uLnTx/>
                <a:uFillTx/>
                <a:ea typeface="+mn-ea"/>
                <a:cs typeface="+mn-cs"/>
              </a:rPr>
              <a:t>: les modèles doivent être élaborés à partir de données réelles de haute qualité.</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Utiliser l'exploration de scénarios </a:t>
            </a:r>
            <a:r>
              <a:rPr kumimoji="0" lang="en-US" sz="1800" i="0" u="none" strike="noStrike" kern="1200" cap="none" spc="0" normalizeH="0" baseline="0" noProof="0" dirty="0">
                <a:ln>
                  <a:noFill/>
                </a:ln>
                <a:solidFill>
                  <a:sysClr val="windowText" lastClr="000000"/>
                </a:solidFill>
                <a:effectLst/>
                <a:uLnTx/>
                <a:uFillTx/>
                <a:ea typeface="+mn-ea"/>
                <a:cs typeface="+mn-cs"/>
              </a:rPr>
              <a:t>: tester le modèle dans plusieurs scénarios futurs plausibles (par exemple, forte croissance démographique ou faible croissance démographique) afin de s'assurer que vos plans sont solides.</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Valider et adapter </a:t>
            </a:r>
            <a:r>
              <a:rPr kumimoji="0" lang="en-US" sz="1800" i="0" u="none" strike="noStrike" kern="1200" cap="none" spc="0" normalizeH="0" baseline="0" noProof="0" dirty="0">
                <a:ln>
                  <a:noFill/>
                </a:ln>
                <a:solidFill>
                  <a:sysClr val="windowText" lastClr="000000"/>
                </a:solidFill>
                <a:effectLst/>
                <a:uLnTx/>
                <a:uFillTx/>
                <a:ea typeface="+mn-ea"/>
                <a:cs typeface="+mn-cs"/>
              </a:rPr>
              <a:t>: le modèle doit être rigoureusement calibré et validé par rapport à la réalité observée afin de garantir son exactitude et sa crédibilité.</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Impliquer les parties prenantes </a:t>
            </a:r>
            <a:r>
              <a:rPr kumimoji="0" lang="en-US" sz="1800" i="0" u="none" strike="noStrike" kern="1200" cap="none" spc="0" normalizeH="0" baseline="0" noProof="0" dirty="0">
                <a:ln>
                  <a:noFill/>
                </a:ln>
                <a:solidFill>
                  <a:sysClr val="windowText" lastClr="000000"/>
                </a:solidFill>
                <a:effectLst/>
                <a:uLnTx/>
                <a:uFillTx/>
                <a:ea typeface="+mn-ea"/>
                <a:cs typeface="+mn-cs"/>
              </a:rPr>
              <a:t>: intégrer les points de vue du public, des décideurs politiques et des experts en transport afin d'aligner les hypothèses du modèle sur les attentes du monde réel.</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Principes méthodologiques pour une modélisation robuste</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D1C6403C-3883-BBB3-98BE-2E9417AB2687}"/>
              </a:ext>
            </a:extLst>
          </p:cNvPr>
          <p:cNvSpPr txBox="1">
            <a:spLocks noGrp="1"/>
          </p:cNvSpPr>
          <p:nvPr>
            <p:ph type="title"/>
          </p:nvPr>
        </p:nvSpPr>
        <p:spPr>
          <a:xfrm>
            <a:off x="726468" y="493611"/>
            <a:ext cx="719833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modélisation : des données aux décisions</a:t>
            </a:r>
            <a:endParaRPr lang="en-GB" sz="2400" b="1" dirty="0">
              <a:solidFill>
                <a:schemeClr val="bg1"/>
              </a:solidFill>
            </a:endParaRPr>
          </a:p>
        </p:txBody>
      </p:sp>
      <p:pic>
        <p:nvPicPr>
          <p:cNvPr id="3074" name="Picture 2">
            <a:extLst>
              <a:ext uri="{FF2B5EF4-FFF2-40B4-BE49-F238E27FC236}">
                <a16:creationId xmlns:a16="http://schemas.microsoft.com/office/drawing/2014/main" id="{905B007E-D992-48AC-9521-B21F9C665D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662" t="9147" r="9276" b="8837"/>
          <a:stretch>
            <a:fillRect/>
          </a:stretch>
        </p:blipFill>
        <p:spPr bwMode="auto">
          <a:xfrm>
            <a:off x="7444922" y="1757694"/>
            <a:ext cx="4037178" cy="40847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DE10943-DCBF-E8E0-67CA-B2071B52B39F}"/>
              </a:ext>
            </a:extLst>
          </p:cNvPr>
          <p:cNvSpPr txBox="1"/>
          <p:nvPr/>
        </p:nvSpPr>
        <p:spPr>
          <a:xfrm>
            <a:off x="7733419" y="4740111"/>
            <a:ext cx="1368051" cy="42575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dirty="0"/>
              <a:t>VALIDATION ET AFFINEMENT</a:t>
            </a:r>
            <a:endParaRPr lang="en-AT" sz="1200" dirty="0"/>
          </a:p>
        </p:txBody>
      </p:sp>
    </p:spTree>
    <p:extLst>
      <p:ext uri="{BB962C8B-B14F-4D97-AF65-F5344CB8AC3E}">
        <p14:creationId xmlns:p14="http://schemas.microsoft.com/office/powerpoint/2010/main" val="473459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803C3-0058-A340-5381-35EBE22F6D3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C626141D-0C75-B05A-0C35-7A3F0EAD07B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Activité en petits groupes</a:t>
            </a:r>
            <a:endParaRPr lang="en-GB" b="1" dirty="0">
              <a:solidFill>
                <a:sysClr val="windowText" lastClr="000000"/>
              </a:solidFill>
              <a:latin typeface="Arial"/>
              <a:cs typeface="Arial"/>
            </a:endParaRPr>
          </a:p>
        </p:txBody>
      </p:sp>
      <p:sp>
        <p:nvSpPr>
          <p:cNvPr id="9" name="object 2">
            <a:extLst>
              <a:ext uri="{FF2B5EF4-FFF2-40B4-BE49-F238E27FC236}">
                <a16:creationId xmlns:a16="http://schemas.microsoft.com/office/drawing/2014/main" id="{90111944-3C8B-DFDC-5DD7-B9C5C767117B}"/>
              </a:ext>
            </a:extLst>
          </p:cNvPr>
          <p:cNvSpPr txBox="1">
            <a:spLocks noGrp="1"/>
          </p:cNvSpPr>
          <p:nvPr>
            <p:ph type="title"/>
          </p:nvPr>
        </p:nvSpPr>
        <p:spPr>
          <a:xfrm>
            <a:off x="726468" y="493611"/>
            <a:ext cx="719833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modélisation : des données aux décisions</a:t>
            </a:r>
            <a:endParaRPr lang="en-GB" sz="2400" b="1" dirty="0">
              <a:solidFill>
                <a:schemeClr val="bg1"/>
              </a:solidFill>
            </a:endParaRPr>
          </a:p>
        </p:txBody>
      </p:sp>
      <p:sp>
        <p:nvSpPr>
          <p:cNvPr id="11" name="Google Shape;376;g342ba188ed7_0_72">
            <a:extLst>
              <a:ext uri="{FF2B5EF4-FFF2-40B4-BE49-F238E27FC236}">
                <a16:creationId xmlns:a16="http://schemas.microsoft.com/office/drawing/2014/main" id="{FC2B96EA-2DE8-5BFF-B9BD-3D385F8EDDF2}"/>
              </a:ext>
            </a:extLst>
          </p:cNvPr>
          <p:cNvSpPr/>
          <p:nvPr/>
        </p:nvSpPr>
        <p:spPr>
          <a:xfrm>
            <a:off x="726469" y="1828800"/>
            <a:ext cx="10735856" cy="3860799"/>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GB" sz="2000" b="1" dirty="0">
                <a:solidFill>
                  <a:srgbClr val="000000"/>
                </a:solidFill>
              </a:rPr>
              <a:t>Consigne :</a:t>
            </a:r>
            <a:endParaRPr sz="2000" b="1" dirty="0">
              <a:solidFill>
                <a:srgbClr val="000000"/>
              </a:solidFill>
            </a:endParaRPr>
          </a:p>
          <a:p>
            <a:pPr marL="457200" lvl="0" indent="0" algn="l" rtl="0">
              <a:lnSpc>
                <a:spcPct val="115000"/>
              </a:lnSpc>
              <a:spcBef>
                <a:spcPts val="1200"/>
              </a:spcBef>
              <a:spcAft>
                <a:spcPts val="0"/>
              </a:spcAft>
              <a:buNone/>
            </a:pPr>
            <a:r>
              <a:rPr lang="en-US" sz="2000" dirty="0"/>
              <a:t>Dans une ville que vous connaissez bien, quel principe opérationnel (par exemple, fiabilité, accessibilité, rentabilité) est la priorité absolue pour améliorer les transports publics, et pourquoi ?</a:t>
            </a:r>
            <a:endParaRPr sz="2000" dirty="0">
              <a:solidFill>
                <a:srgbClr val="000000"/>
              </a:solidFill>
            </a:endParaRPr>
          </a:p>
          <a:p>
            <a:pPr marL="0" lvl="0" indent="0" algn="l" rtl="0">
              <a:lnSpc>
                <a:spcPct val="115000"/>
              </a:lnSpc>
              <a:spcBef>
                <a:spcPts val="1200"/>
              </a:spcBef>
              <a:spcAft>
                <a:spcPts val="0"/>
              </a:spcAft>
              <a:buNone/>
            </a:pPr>
            <a:r>
              <a:rPr lang="en-GB" sz="2000" b="1" dirty="0">
                <a:solidFill>
                  <a:srgbClr val="000000"/>
                </a:solidFill>
              </a:rPr>
              <a:t>Instructions :</a:t>
            </a:r>
            <a:endParaRPr sz="2000" b="1" dirty="0">
              <a:solidFill>
                <a:srgbClr val="000000"/>
              </a:solidFill>
            </a:endParaRPr>
          </a:p>
          <a:p>
            <a:pPr marL="0" lvl="0" indent="457200" algn="l" rtl="0">
              <a:lnSpc>
                <a:spcPct val="115000"/>
              </a:lnSpc>
              <a:spcBef>
                <a:spcPts val="1200"/>
              </a:spcBef>
              <a:spcAft>
                <a:spcPts val="0"/>
              </a:spcAft>
              <a:buNone/>
            </a:pPr>
            <a:r>
              <a:rPr lang="en-US" sz="2000" dirty="0"/>
              <a:t>Discutez en binôme pendant 2 à 3 minutes, puis partagez les points importants avec la classe.</a:t>
            </a:r>
            <a:endParaRPr sz="2000" dirty="0">
              <a:solidFill>
                <a:srgbClr val="000000"/>
              </a:solidFill>
            </a:endParaRPr>
          </a:p>
          <a:p>
            <a:pPr marL="0" lvl="0" indent="0" algn="ctr" rtl="0">
              <a:spcBef>
                <a:spcPts val="1200"/>
              </a:spcBef>
              <a:spcAft>
                <a:spcPts val="0"/>
              </a:spcAft>
              <a:buNone/>
            </a:pPr>
            <a:endParaRPr sz="2000" b="1" dirty="0">
              <a:solidFill>
                <a:srgbClr val="000000"/>
              </a:solidFill>
            </a:endParaRPr>
          </a:p>
        </p:txBody>
      </p:sp>
    </p:spTree>
    <p:extLst>
      <p:ext uri="{BB962C8B-B14F-4D97-AF65-F5344CB8AC3E}">
        <p14:creationId xmlns:p14="http://schemas.microsoft.com/office/powerpoint/2010/main" val="1151920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49DF-C41C-EBFB-32DE-0FA97B2817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804A25-A2E7-E63E-6F74-7DFEE8F053A3}"/>
              </a:ext>
            </a:extLst>
          </p:cNvPr>
          <p:cNvSpPr/>
          <p:nvPr/>
        </p:nvSpPr>
        <p:spPr>
          <a:xfrm>
            <a:off x="2912407" y="2284757"/>
            <a:ext cx="6367185" cy="228848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Application principale : optimisation du réseau et des services</a:t>
            </a:r>
          </a:p>
        </p:txBody>
      </p:sp>
    </p:spTree>
    <p:extLst>
      <p:ext uri="{BB962C8B-B14F-4D97-AF65-F5344CB8AC3E}">
        <p14:creationId xmlns:p14="http://schemas.microsoft.com/office/powerpoint/2010/main" val="2360715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EA810-EFB6-0085-B000-91A8F1ECEE7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2812DE7-5555-8CA1-A884-422CD54CB11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Définition de l'optimisation</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0F13F9B0-6D3A-710B-830E-A46C7DD1751E}"/>
              </a:ext>
            </a:extLst>
          </p:cNvPr>
          <p:cNvSpPr txBox="1">
            <a:spLocks noGrp="1"/>
          </p:cNvSpPr>
          <p:nvPr>
            <p:ph type="title"/>
          </p:nvPr>
        </p:nvSpPr>
        <p:spPr>
          <a:xfrm>
            <a:off x="726468" y="493612"/>
            <a:ext cx="786889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des réseaux et des services</a:t>
            </a:r>
          </a:p>
        </p:txBody>
      </p:sp>
      <p:pic>
        <p:nvPicPr>
          <p:cNvPr id="2" name="Google Shape;482;g342ba188ed7_0_142" title="Slide 16_ Activity – Pair &amp; Share - visual selection (37).png">
            <a:extLst>
              <a:ext uri="{FF2B5EF4-FFF2-40B4-BE49-F238E27FC236}">
                <a16:creationId xmlns:a16="http://schemas.microsoft.com/office/drawing/2014/main" id="{2414B70F-A969-9627-C4DC-730F12CD3062}"/>
              </a:ext>
            </a:extLst>
          </p:cNvPr>
          <p:cNvPicPr preferRelativeResize="0"/>
          <p:nvPr/>
        </p:nvPicPr>
        <p:blipFill rotWithShape="1">
          <a:blip r:embed="rId3">
            <a:alphaModFix/>
          </a:blip>
          <a:srcRect l="4233" t="18321" r="4325" b="10423"/>
          <a:stretch>
            <a:fillRect/>
          </a:stretch>
        </p:blipFill>
        <p:spPr>
          <a:xfrm>
            <a:off x="3061356" y="1710762"/>
            <a:ext cx="8390264" cy="4599280"/>
          </a:xfrm>
          <a:prstGeom prst="rect">
            <a:avLst/>
          </a:prstGeom>
          <a:noFill/>
          <a:ln>
            <a:noFill/>
          </a:ln>
        </p:spPr>
      </p:pic>
      <p:sp>
        <p:nvSpPr>
          <p:cNvPr id="5" name="Content Placeholder 2">
            <a:extLst>
              <a:ext uri="{FF2B5EF4-FFF2-40B4-BE49-F238E27FC236}">
                <a16:creationId xmlns:a16="http://schemas.microsoft.com/office/drawing/2014/main" id="{FC05B262-1CEE-CA01-AA69-BD0C025E6927}"/>
              </a:ext>
            </a:extLst>
          </p:cNvPr>
          <p:cNvSpPr txBox="1">
            <a:spLocks/>
          </p:cNvSpPr>
          <p:nvPr/>
        </p:nvSpPr>
        <p:spPr>
          <a:xfrm>
            <a:off x="726468" y="1539561"/>
            <a:ext cx="6046472" cy="3424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Qu'est-ce que l'optimisation dans les transports publics ?</a:t>
            </a:r>
          </a:p>
        </p:txBody>
      </p:sp>
      <p:sp>
        <p:nvSpPr>
          <p:cNvPr id="7" name="Content Placeholder 2">
            <a:extLst>
              <a:ext uri="{FF2B5EF4-FFF2-40B4-BE49-F238E27FC236}">
                <a16:creationId xmlns:a16="http://schemas.microsoft.com/office/drawing/2014/main" id="{0C946D07-70AC-CF93-6F1B-727D1805CA27}"/>
              </a:ext>
            </a:extLst>
          </p:cNvPr>
          <p:cNvSpPr txBox="1">
            <a:spLocks/>
          </p:cNvSpPr>
          <p:nvPr/>
        </p:nvSpPr>
        <p:spPr>
          <a:xfrm>
            <a:off x="726468" y="1881963"/>
            <a:ext cx="4355895" cy="10738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Il s'agit du processus consistant à utiliser des modèles pour trouver la meilleure allocation possible des ressources afin d'atteindre un ensemble d'objectifs concurrents.</a:t>
            </a:r>
          </a:p>
        </p:txBody>
      </p:sp>
      <p:sp>
        <p:nvSpPr>
          <p:cNvPr id="8" name="Content Placeholder 2">
            <a:extLst>
              <a:ext uri="{FF2B5EF4-FFF2-40B4-BE49-F238E27FC236}">
                <a16:creationId xmlns:a16="http://schemas.microsoft.com/office/drawing/2014/main" id="{1A3BEDDE-9BBF-5B67-0973-3C18DE94AEF5}"/>
              </a:ext>
            </a:extLst>
          </p:cNvPr>
          <p:cNvSpPr txBox="1">
            <a:spLocks/>
          </p:cNvSpPr>
          <p:nvPr/>
        </p:nvSpPr>
        <p:spPr>
          <a:xfrm>
            <a:off x="740380" y="3722783"/>
            <a:ext cx="2208118" cy="575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Les trois objectifs concurrents :</a:t>
            </a:r>
          </a:p>
        </p:txBody>
      </p:sp>
    </p:spTree>
    <p:extLst>
      <p:ext uri="{BB962C8B-B14F-4D97-AF65-F5344CB8AC3E}">
        <p14:creationId xmlns:p14="http://schemas.microsoft.com/office/powerpoint/2010/main" val="2618461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20C1-BEB5-0C89-6E44-F1F540866F5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7E3FD5B-08DC-EA3B-709C-B8DF6C410E2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La réalité des contraintes et des compromis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C3D31E75-F5D7-B0A8-76ED-8EBD49B7A587}"/>
              </a:ext>
            </a:extLst>
          </p:cNvPr>
          <p:cNvSpPr txBox="1">
            <a:spLocks noGrp="1"/>
          </p:cNvSpPr>
          <p:nvPr>
            <p:ph type="title"/>
          </p:nvPr>
        </p:nvSpPr>
        <p:spPr>
          <a:xfrm>
            <a:off x="726468" y="493612"/>
            <a:ext cx="765553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du réseau et des services</a:t>
            </a:r>
          </a:p>
        </p:txBody>
      </p:sp>
      <p:pic>
        <p:nvPicPr>
          <p:cNvPr id="8" name="Google Shape;491;g342ba188ed7_0_149">
            <a:extLst>
              <a:ext uri="{FF2B5EF4-FFF2-40B4-BE49-F238E27FC236}">
                <a16:creationId xmlns:a16="http://schemas.microsoft.com/office/drawing/2014/main" id="{4638D05D-52A9-1CAB-2181-18FD0C7CE7AE}"/>
              </a:ext>
            </a:extLst>
          </p:cNvPr>
          <p:cNvPicPr preferRelativeResize="0"/>
          <p:nvPr/>
        </p:nvPicPr>
        <p:blipFill rotWithShape="1">
          <a:blip r:embed="rId3">
            <a:alphaModFix/>
          </a:blip>
          <a:srcRect t="21481" b="7136"/>
          <a:stretch>
            <a:fillRect/>
          </a:stretch>
        </p:blipFill>
        <p:spPr>
          <a:xfrm>
            <a:off x="1772093" y="2152597"/>
            <a:ext cx="8647814" cy="4155686"/>
          </a:xfrm>
          <a:prstGeom prst="rect">
            <a:avLst/>
          </a:prstGeom>
          <a:noFill/>
          <a:ln>
            <a:noFill/>
          </a:ln>
        </p:spPr>
      </p:pic>
      <p:sp>
        <p:nvSpPr>
          <p:cNvPr id="9" name="Content Placeholder 2">
            <a:extLst>
              <a:ext uri="{FF2B5EF4-FFF2-40B4-BE49-F238E27FC236}">
                <a16:creationId xmlns:a16="http://schemas.microsoft.com/office/drawing/2014/main" id="{65A0D083-6AED-4BCE-FE08-B2E4A0DB9873}"/>
              </a:ext>
            </a:extLst>
          </p:cNvPr>
          <p:cNvSpPr txBox="1">
            <a:spLocks/>
          </p:cNvSpPr>
          <p:nvPr/>
        </p:nvSpPr>
        <p:spPr>
          <a:xfrm>
            <a:off x="726468" y="1444618"/>
            <a:ext cx="10725152" cy="6606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L'optimisation ne se fait pas dans le vide. Elle est toujours limitée par les contraintes du monde réel.</a:t>
            </a:r>
          </a:p>
          <a:p>
            <a:pPr marL="0" indent="0">
              <a:buNone/>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Principales contraintes dans la planification des transports :</a:t>
            </a:r>
          </a:p>
        </p:txBody>
      </p:sp>
    </p:spTree>
    <p:extLst>
      <p:ext uri="{BB962C8B-B14F-4D97-AF65-F5344CB8AC3E}">
        <p14:creationId xmlns:p14="http://schemas.microsoft.com/office/powerpoint/2010/main" val="797171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3271520" y="445612"/>
            <a:ext cx="8194198" cy="355043"/>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200" b="1" dirty="0">
                <a:solidFill>
                  <a:schemeClr val="bg1"/>
                </a:solidFill>
              </a:rPr>
              <a:t>Gestion et nettoyage des données dans la recherche sur les transports</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4809078"/>
          </a:xfrm>
          <a:prstGeom prst="rect">
            <a:avLst/>
          </a:prstGeom>
          <a:noFill/>
          <a:ln>
            <a:noFill/>
          </a:ln>
        </p:spPr>
        <p:txBody>
          <a:bodyPr spcFirstLastPara="1" wrap="square" lIns="0" tIns="16325" rIns="0" bIns="0" anchor="t" anchorCtr="0">
            <a:spAutoFit/>
          </a:bodyPr>
          <a:lstStyle/>
          <a:p>
            <a:pPr marL="139700" lvl="0" algn="l" rtl="0">
              <a:spcBef>
                <a:spcPts val="0"/>
              </a:spcBef>
              <a:spcAft>
                <a:spcPts val="0"/>
              </a:spcAft>
              <a:buClr>
                <a:schemeClr val="dk1"/>
              </a:buClr>
              <a:buSzPts val="1100"/>
              <a:buFont typeface="Arial"/>
              <a:buNone/>
              <a:tabLst>
                <a:tab pos="4906963" algn="l"/>
                <a:tab pos="5140325" algn="l"/>
              </a:tabLst>
            </a:pPr>
            <a:r>
              <a:rPr lang="en-GB" sz="1400" b="1" dirty="0">
                <a:solidFill>
                  <a:schemeClr val="dk1"/>
                </a:solidFill>
                <a:latin typeface="Helvetica" panose="020B0604020202020204" pitchFamily="34" charset="0"/>
                <a:cs typeface="Helvetica" panose="020B0604020202020204" pitchFamily="34" charset="0"/>
              </a:rPr>
              <a:t>00 : Introduction et </a:t>
            </a:r>
            <a:r>
              <a:rPr lang="en-GB" sz="1400" b="1" dirty="0" err="1">
                <a:solidFill>
                  <a:schemeClr val="dk1"/>
                </a:solidFill>
                <a:latin typeface="Helvetica" panose="020B0604020202020204" pitchFamily="34" charset="0"/>
                <a:cs typeface="Helvetica" panose="020B0604020202020204" pitchFamily="34" charset="0"/>
              </a:rPr>
              <a:t>objectifs</a:t>
            </a:r>
            <a:r>
              <a:rPr lang="en-GB" sz="1400" b="1" dirty="0">
                <a:solidFill>
                  <a:schemeClr val="dk1"/>
                </a:solidFill>
                <a:latin typeface="Helvetica" panose="020B0604020202020204" pitchFamily="34" charset="0"/>
                <a:cs typeface="Helvetica" panose="020B0604020202020204" pitchFamily="34" charset="0"/>
              </a:rPr>
              <a:t>……</a:t>
            </a:r>
            <a:r>
              <a:rPr lang="en-GB" sz="1400" b="1"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400" b="1" dirty="0">
                <a:solidFill>
                  <a:schemeClr val="dk1"/>
                </a:solidFill>
                <a:latin typeface="Helvetica" panose="020B0604020202020204" pitchFamily="34" charset="0"/>
                <a:ea typeface="Arial"/>
                <a:cs typeface="Helvetica" panose="020B0604020202020204" pitchFamily="34" charset="0"/>
                <a:sym typeface="Arial"/>
              </a:rPr>
              <a:t>4</a:t>
            </a:r>
            <a:endParaRPr sz="14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906963" algn="l"/>
                <a:tab pos="5140325" algn="l"/>
              </a:tabLst>
            </a:pPr>
            <a:r>
              <a:rPr lang="en-GB" sz="1400" dirty="0">
                <a:latin typeface="Helvetica" panose="020B0604020202020204" pitchFamily="34" charset="0"/>
                <a:cs typeface="Helvetica" panose="020B0604020202020204" pitchFamily="34" charset="0"/>
              </a:rPr>
              <a:t>0.0. Aperçu du </a:t>
            </a:r>
            <a:r>
              <a:rPr lang="en-GB" sz="1400" dirty="0" err="1">
                <a:latin typeface="Helvetica" panose="020B0604020202020204" pitchFamily="34" charset="0"/>
                <a:cs typeface="Helvetica" panose="020B0604020202020204" pitchFamily="34" charset="0"/>
              </a:rPr>
              <a:t>cours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dirty="0">
                <a:latin typeface="Helvetica" panose="020B0604020202020204" pitchFamily="34" charset="0"/>
                <a:ea typeface="Arial"/>
                <a:cs typeface="Helvetica" panose="020B0604020202020204" pitchFamily="34" charset="0"/>
                <a:sym typeface="Arial"/>
              </a:rPr>
              <a:t>5</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906963" algn="l"/>
                <a:tab pos="5140325" algn="l"/>
              </a:tabLst>
            </a:pPr>
            <a:r>
              <a:rPr lang="en-GB" sz="1400" dirty="0">
                <a:latin typeface="Helvetica" panose="020B0604020202020204" pitchFamily="34" charset="0"/>
                <a:cs typeface="Helvetica" panose="020B0604020202020204" pitchFamily="34" charset="0"/>
              </a:rPr>
              <a:t>0.1. </a:t>
            </a:r>
            <a:r>
              <a:rPr lang="en-US" sz="1400" dirty="0">
                <a:latin typeface="Helvetica" panose="020B0604020202020204" pitchFamily="34" charset="0"/>
                <a:cs typeface="Helvetica" panose="020B0604020202020204" pitchFamily="34" charset="0"/>
              </a:rPr>
              <a:t>Lien avec les principes fondamentaux du flux de circulation</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400" dirty="0">
                <a:latin typeface="Helvetica" panose="020B0604020202020204" pitchFamily="34" charset="0"/>
                <a:ea typeface="Arial"/>
                <a:cs typeface="Helvetica" panose="020B0604020202020204" pitchFamily="34" charset="0"/>
                <a:sym typeface="Arial"/>
              </a:rPr>
              <a:t>..............................................................	6</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906963" algn="l"/>
                <a:tab pos="5140325" algn="l"/>
              </a:tabLst>
            </a:pPr>
            <a:r>
              <a:rPr lang="en-US" sz="1400" dirty="0">
                <a:latin typeface="Helvetica" panose="020B0604020202020204" pitchFamily="34" charset="0"/>
                <a:cs typeface="Helvetica" panose="020B0604020202020204" pitchFamily="34" charset="0"/>
              </a:rPr>
              <a:t>0.2. Objectifs </a:t>
            </a:r>
            <a:r>
              <a:rPr lang="en-US" sz="1400" dirty="0" err="1">
                <a:latin typeface="Helvetica" panose="020B0604020202020204" pitchFamily="34" charset="0"/>
                <a:cs typeface="Helvetica" panose="020B0604020202020204" pitchFamily="34" charset="0"/>
              </a:rPr>
              <a:t>d'apprentissage</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dirty="0">
                <a:latin typeface="Helvetica" panose="020B0604020202020204" pitchFamily="34" charset="0"/>
                <a:ea typeface="Arial"/>
                <a:cs typeface="Helvetica" panose="020B0604020202020204" pitchFamily="34" charset="0"/>
                <a:sym typeface="Arial"/>
              </a:rPr>
              <a:t>7</a:t>
            </a:r>
            <a:endParaRPr sz="1400" dirty="0">
              <a:latin typeface="Helvetica" panose="020B0604020202020204" pitchFamily="34" charset="0"/>
              <a:cs typeface="Helvetica" panose="020B0604020202020204" pitchFamily="34" charset="0"/>
            </a:endParaRPr>
          </a:p>
          <a:p>
            <a:pPr marL="139700" marR="0" lvl="0" algn="l" rtl="0">
              <a:lnSpc>
                <a:spcPct val="100000"/>
              </a:lnSpc>
              <a:spcBef>
                <a:spcPts val="129"/>
              </a:spcBef>
              <a:spcAft>
                <a:spcPts val="0"/>
              </a:spcAft>
              <a:buClr>
                <a:schemeClr val="dk1"/>
              </a:buClr>
              <a:buSzPts val="1200"/>
              <a:buFont typeface="Arial"/>
              <a:buNone/>
              <a:tabLst>
                <a:tab pos="4906963" algn="l"/>
                <a:tab pos="5140325" algn="l"/>
              </a:tabLst>
            </a:pPr>
            <a:r>
              <a:rPr lang="en-GB" sz="14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400" b="1" dirty="0">
                <a:solidFill>
                  <a:schemeClr val="dk1"/>
                </a:solidFill>
                <a:latin typeface="Helvetica" panose="020B0604020202020204" pitchFamily="34" charset="0"/>
                <a:cs typeface="Helvetica" panose="020B0604020202020204" pitchFamily="34" charset="0"/>
              </a:rPr>
              <a:t>Pourquoi et comment modéliser les transports publics</a:t>
            </a:r>
            <a:r>
              <a:rPr lang="en-GB" sz="1400" b="1" dirty="0">
                <a:solidFill>
                  <a:schemeClr val="dk1"/>
                </a:solidFill>
                <a:latin typeface="Helvetica" panose="020B0604020202020204" pitchFamily="34" charset="0"/>
                <a:cs typeface="Helvetica" panose="020B0604020202020204" pitchFamily="34" charset="0"/>
              </a:rPr>
              <a:t>..	8</a:t>
            </a:r>
          </a:p>
          <a:p>
            <a:pPr marL="139700" marR="7348" lvl="0">
              <a:lnSpc>
                <a:spcPct val="100000"/>
              </a:lnSpc>
              <a:spcBef>
                <a:spcPts val="600"/>
              </a:spcBef>
              <a:buClr>
                <a:schemeClr val="dk1"/>
              </a:buClr>
              <a:buSzPts val="1200"/>
              <a:tabLst>
                <a:tab pos="4906963" algn="l"/>
                <a:tab pos="5140325" algn="l"/>
              </a:tabLst>
            </a:pPr>
            <a:r>
              <a:rPr lang="en-US" sz="1400" dirty="0">
                <a:solidFill>
                  <a:schemeClr val="dk1"/>
                </a:solidFill>
                <a:latin typeface="Helvetica" panose="020B0604020202020204" pitchFamily="34" charset="0"/>
                <a:cs typeface="Helvetica" panose="020B0604020202020204" pitchFamily="34" charset="0"/>
              </a:rPr>
              <a:t>1.0. Qu'est-ce que la modélisation des transports publics ?</a:t>
            </a:r>
            <a:r>
              <a:rPr lang="en-US" sz="1400" dirty="0">
                <a:solidFill>
                  <a:schemeClr val="dk1"/>
                </a:solidFill>
                <a:latin typeface="Helvetica" panose="020B0604020202020204" pitchFamily="34" charset="0"/>
                <a:ea typeface="Arial"/>
                <a:cs typeface="Helvetica" panose="020B0604020202020204" pitchFamily="34" charset="0"/>
                <a:sym typeface="Arial"/>
              </a:rPr>
              <a:t>..	</a:t>
            </a:r>
            <a:r>
              <a:rPr lang="en-US" sz="1400" dirty="0">
                <a:solidFill>
                  <a:schemeClr val="dk1"/>
                </a:solidFill>
                <a:latin typeface="Helvetica" panose="020B0604020202020204" pitchFamily="34" charset="0"/>
                <a:cs typeface="Helvetica" panose="020B0604020202020204" pitchFamily="34" charset="0"/>
              </a:rPr>
              <a:t>9</a:t>
            </a:r>
            <a:endParaRPr lang="en-US" sz="14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06963" algn="l"/>
                <a:tab pos="5140325" algn="l"/>
              </a:tabLst>
            </a:pPr>
            <a:r>
              <a:rPr lang="en-US" sz="1400" dirty="0">
                <a:solidFill>
                  <a:schemeClr val="dk1"/>
                </a:solidFill>
                <a:latin typeface="Helvetica" panose="020B0604020202020204" pitchFamily="34" charset="0"/>
                <a:cs typeface="Helvetica" panose="020B0604020202020204" pitchFamily="34" charset="0"/>
              </a:rPr>
              <a:t>1.1. Les questions clés auxquelles répond la </a:t>
            </a:r>
            <a:r>
              <a:rPr lang="en-US" sz="1400" dirty="0" err="1">
                <a:solidFill>
                  <a:schemeClr val="dk1"/>
                </a:solidFill>
                <a:latin typeface="Helvetica" panose="020B0604020202020204" pitchFamily="34" charset="0"/>
                <a:cs typeface="Helvetica" panose="020B0604020202020204" pitchFamily="34" charset="0"/>
              </a:rPr>
              <a:t>modélisation</a:t>
            </a:r>
            <a:r>
              <a:rPr lang="en-US" sz="1400" dirty="0">
                <a:solidFill>
                  <a:schemeClr val="dk1"/>
                </a:solidFill>
                <a:latin typeface="Helvetica" panose="020B0604020202020204" pitchFamily="34" charset="0"/>
                <a:cs typeface="Helvetica" panose="020B0604020202020204" pitchFamily="34" charset="0"/>
              </a:rPr>
              <a:t>	10</a:t>
            </a:r>
            <a:endParaRPr lang="en-US" sz="14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06963" algn="l"/>
                <a:tab pos="5140325" algn="l"/>
              </a:tabLst>
            </a:pPr>
            <a:r>
              <a:rPr lang="en-US" sz="1400" dirty="0">
                <a:solidFill>
                  <a:schemeClr val="dk1"/>
                </a:solidFill>
                <a:latin typeface="Helvetica" panose="020B0604020202020204" pitchFamily="34" charset="0"/>
                <a:cs typeface="Helvetica" panose="020B0604020202020204" pitchFamily="34" charset="0"/>
              </a:rPr>
              <a:t>1.2. L'objectif de la </a:t>
            </a:r>
            <a:r>
              <a:rPr lang="en-US" sz="1400" dirty="0" err="1">
                <a:solidFill>
                  <a:schemeClr val="dk1"/>
                </a:solidFill>
                <a:latin typeface="Helvetica" panose="020B0604020202020204" pitchFamily="34" charset="0"/>
                <a:cs typeface="Helvetica" panose="020B0604020202020204" pitchFamily="34" charset="0"/>
              </a:rPr>
              <a:t>modélisation</a:t>
            </a:r>
            <a:r>
              <a:rPr lang="en-US" sz="1400" dirty="0">
                <a:solidFill>
                  <a:schemeClr val="dk1"/>
                </a:solidFill>
                <a:latin typeface="Helvetica" panose="020B0604020202020204" pitchFamily="34" charset="0"/>
                <a:ea typeface="Arial"/>
                <a:cs typeface="Helvetica" panose="020B0604020202020204" pitchFamily="34" charset="0"/>
                <a:sym typeface="Arial"/>
              </a:rPr>
              <a:t>……….................................	11</a:t>
            </a:r>
            <a:endParaRPr lang="en-US" sz="14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06963" algn="l"/>
                <a:tab pos="5140325" algn="l"/>
              </a:tabLst>
            </a:pPr>
            <a:r>
              <a:rPr lang="en-US" sz="1400" dirty="0">
                <a:solidFill>
                  <a:schemeClr val="dk1"/>
                </a:solidFill>
                <a:latin typeface="Helvetica" panose="020B0604020202020204" pitchFamily="34" charset="0"/>
                <a:cs typeface="Helvetica" panose="020B0604020202020204" pitchFamily="34" charset="0"/>
              </a:rPr>
              <a:t>1.3. Comment la modélisation facilite la prise de </a:t>
            </a:r>
            <a:r>
              <a:rPr lang="en-US" sz="1400" dirty="0" err="1">
                <a:solidFill>
                  <a:schemeClr val="dk1"/>
                </a:solidFill>
                <a:latin typeface="Helvetica" panose="020B0604020202020204" pitchFamily="34" charset="0"/>
                <a:cs typeface="Helvetica" panose="020B0604020202020204" pitchFamily="34" charset="0"/>
              </a:rPr>
              <a:t>décision</a:t>
            </a:r>
            <a:r>
              <a:rPr lang="en-US" sz="1400" dirty="0">
                <a:solidFill>
                  <a:schemeClr val="dk1"/>
                </a:solidFill>
                <a:latin typeface="Helvetica" panose="020B0604020202020204" pitchFamily="34" charset="0"/>
                <a:cs typeface="Helvetica" panose="020B0604020202020204" pitchFamily="34" charset="0"/>
              </a:rPr>
              <a:t>…</a:t>
            </a:r>
            <a:r>
              <a:rPr lang="en-US" sz="1400" dirty="0">
                <a:solidFill>
                  <a:schemeClr val="dk1"/>
                </a:solidFill>
                <a:latin typeface="Helvetica" panose="020B0604020202020204" pitchFamily="34" charset="0"/>
                <a:cs typeface="Helvetica" panose="020B0604020202020204" pitchFamily="34" charset="0"/>
                <a:sym typeface="Arial"/>
              </a:rPr>
              <a:t>	</a:t>
            </a:r>
            <a:r>
              <a:rPr lang="en-US" sz="1400" dirty="0">
                <a:solidFill>
                  <a:schemeClr val="dk1"/>
                </a:solidFill>
                <a:latin typeface="Helvetica" panose="020B0604020202020204" pitchFamily="34" charset="0"/>
                <a:ea typeface="Arial"/>
                <a:cs typeface="Helvetica" panose="020B0604020202020204" pitchFamily="34" charset="0"/>
                <a:sym typeface="Arial"/>
              </a:rPr>
              <a:t>12</a:t>
            </a:r>
            <a:endParaRPr lang="en-US" sz="1400" dirty="0">
              <a:solidFill>
                <a:schemeClr val="dk1"/>
              </a:solidFill>
              <a:latin typeface="Helvetica" panose="020B0604020202020204" pitchFamily="34" charset="0"/>
              <a:cs typeface="Helvetica" panose="020B0604020202020204" pitchFamily="34" charset="0"/>
            </a:endParaRPr>
          </a:p>
          <a:p>
            <a:pPr marL="139700" lvl="0">
              <a:lnSpc>
                <a:spcPct val="100000"/>
              </a:lnSpc>
              <a:spcBef>
                <a:spcPts val="0"/>
              </a:spcBef>
              <a:buClr>
                <a:srgbClr val="000000"/>
              </a:buClr>
              <a:buSzPts val="1200"/>
              <a:tabLst>
                <a:tab pos="4906963" algn="l"/>
                <a:tab pos="5140325" algn="l"/>
              </a:tabLst>
            </a:pPr>
            <a:r>
              <a:rPr lang="en-US" sz="1400" b="1" dirty="0">
                <a:latin typeface="Helvetica" panose="020B0604020202020204" pitchFamily="34" charset="0"/>
                <a:ea typeface="Arial"/>
                <a:cs typeface="Helvetica" panose="020B0604020202020204" pitchFamily="34" charset="0"/>
                <a:sym typeface="Arial"/>
              </a:rPr>
              <a:t>02 </a:t>
            </a:r>
            <a:r>
              <a:rPr lang="en-US" sz="1400" b="1" dirty="0">
                <a:latin typeface="Helvetica" panose="020B0604020202020204" pitchFamily="34" charset="0"/>
                <a:cs typeface="Helvetica" panose="020B0604020202020204" pitchFamily="34" charset="0"/>
              </a:rPr>
              <a:t>Le système que nous </a:t>
            </a:r>
            <a:r>
              <a:rPr lang="en-US" sz="1400" b="1" dirty="0" err="1">
                <a:latin typeface="Helvetica" panose="020B0604020202020204" pitchFamily="34" charset="0"/>
                <a:cs typeface="Helvetica" panose="020B0604020202020204" pitchFamily="34" charset="0"/>
              </a:rPr>
              <a:t>modélisons</a:t>
            </a:r>
            <a:r>
              <a:rPr lang="en-US" sz="1400" b="1" dirty="0">
                <a:latin typeface="Helvetica" panose="020B0604020202020204" pitchFamily="34" charset="0"/>
                <a:cs typeface="Helvetica" panose="020B0604020202020204" pitchFamily="34" charset="0"/>
              </a:rPr>
              <a:t>………</a:t>
            </a:r>
            <a:r>
              <a:rPr lang="en-US" sz="1400" b="1" dirty="0">
                <a:latin typeface="Helvetica" panose="020B0604020202020204" pitchFamily="34" charset="0"/>
                <a:ea typeface="Arial"/>
                <a:cs typeface="Helvetica" panose="020B0604020202020204" pitchFamily="34" charset="0"/>
                <a:sym typeface="Arial"/>
              </a:rPr>
              <a:t>.........................	15</a:t>
            </a:r>
          </a:p>
          <a:p>
            <a:pPr marL="139700" marR="7348" lvl="0">
              <a:lnSpc>
                <a:spcPct val="100000"/>
              </a:lnSpc>
              <a:spcBef>
                <a:spcPts val="600"/>
              </a:spcBef>
              <a:buClr>
                <a:srgbClr val="000000"/>
              </a:buClr>
              <a:buSzPts val="1200"/>
              <a:tabLst>
                <a:tab pos="4906963" algn="l"/>
                <a:tab pos="5140325" algn="l"/>
              </a:tabLst>
            </a:pPr>
            <a:r>
              <a:rPr lang="en-US" sz="1400" dirty="0">
                <a:latin typeface="Helvetica" panose="020B0604020202020204" pitchFamily="34" charset="0"/>
                <a:cs typeface="Helvetica" panose="020B0604020202020204" pitchFamily="34" charset="0"/>
              </a:rPr>
              <a:t>2.0. Les composantes d'un système de transport public.......	16</a:t>
            </a:r>
          </a:p>
          <a:p>
            <a:pPr marL="139700" marR="7348" lvl="0">
              <a:lnSpc>
                <a:spcPct val="100000"/>
              </a:lnSpc>
              <a:spcBef>
                <a:spcPts val="600"/>
              </a:spcBef>
              <a:buClr>
                <a:srgbClr val="000000"/>
              </a:buClr>
              <a:buSzPts val="1200"/>
              <a:tabLst>
                <a:tab pos="4906963" algn="l"/>
                <a:tab pos="5140325" algn="l"/>
              </a:tabLst>
            </a:pPr>
            <a:r>
              <a:rPr lang="en-US" sz="1400" dirty="0">
                <a:latin typeface="Helvetica" panose="020B0604020202020204" pitchFamily="34" charset="0"/>
                <a:cs typeface="Helvetica" panose="020B0604020202020204" pitchFamily="34" charset="0"/>
              </a:rPr>
              <a:t>2.1. Interactions et efficacité du </a:t>
            </a:r>
            <a:r>
              <a:rPr lang="en-US" sz="1400" dirty="0" err="1">
                <a:latin typeface="Helvetica" panose="020B0604020202020204" pitchFamily="34" charset="0"/>
                <a:cs typeface="Helvetica" panose="020B0604020202020204" pitchFamily="34" charset="0"/>
              </a:rPr>
              <a:t>système</a:t>
            </a:r>
            <a:r>
              <a:rPr lang="en-US" sz="1400" dirty="0">
                <a:latin typeface="Helvetica" panose="020B0604020202020204" pitchFamily="34" charset="0"/>
                <a:cs typeface="Helvetica" panose="020B0604020202020204" pitchFamily="34" charset="0"/>
              </a:rPr>
              <a:t>…………..…..…….	17</a:t>
            </a:r>
          </a:p>
          <a:p>
            <a:pPr marL="139700" marR="7348" lvl="0">
              <a:lnSpc>
                <a:spcPct val="100000"/>
              </a:lnSpc>
              <a:spcBef>
                <a:spcPts val="600"/>
              </a:spcBef>
              <a:buClr>
                <a:srgbClr val="000000"/>
              </a:buClr>
              <a:buSzPts val="1200"/>
              <a:tabLst>
                <a:tab pos="4906963" algn="l"/>
                <a:tab pos="5140325" algn="l"/>
              </a:tabLst>
            </a:pPr>
            <a:r>
              <a:rPr lang="en-US" sz="1400" dirty="0">
                <a:latin typeface="Helvetica" panose="020B0604020202020204" pitchFamily="34" charset="0"/>
                <a:cs typeface="Helvetica" panose="020B0604020202020204" pitchFamily="34" charset="0"/>
              </a:rPr>
              <a:t>2.2. Principes fondamentaux de l'exploitation des transports publics…................................................................................	18</a:t>
            </a:r>
          </a:p>
          <a:p>
            <a:pPr marL="139700" marR="7348" lvl="0">
              <a:lnSpc>
                <a:spcPct val="100000"/>
              </a:lnSpc>
              <a:spcBef>
                <a:spcPts val="600"/>
              </a:spcBef>
              <a:buClr>
                <a:srgbClr val="000000"/>
              </a:buClr>
              <a:buSzPts val="1200"/>
              <a:tabLst>
                <a:tab pos="4906963" algn="l"/>
                <a:tab pos="5140325" algn="l"/>
              </a:tabLst>
            </a:pPr>
            <a:r>
              <a:rPr lang="en-US" sz="1400" dirty="0">
                <a:latin typeface="Helvetica" panose="020B0604020202020204" pitchFamily="34" charset="0"/>
                <a:cs typeface="Helvetica" panose="020B0604020202020204" pitchFamily="34" charset="0"/>
              </a:rPr>
              <a:t>2.3. Comment ces principes influencent la planification…….	19</a:t>
            </a:r>
          </a:p>
          <a:p>
            <a:pPr marL="139700" marR="7348" lvl="0">
              <a:lnSpc>
                <a:spcPct val="100000"/>
              </a:lnSpc>
              <a:spcBef>
                <a:spcPts val="600"/>
              </a:spcBef>
              <a:buClr>
                <a:srgbClr val="000000"/>
              </a:buClr>
              <a:buSzPts val="1200"/>
              <a:tabLst>
                <a:tab pos="4906963" algn="l"/>
                <a:tab pos="5140325" algn="l"/>
              </a:tabLst>
            </a:pPr>
            <a:r>
              <a:rPr lang="en-US" sz="1400" dirty="0">
                <a:latin typeface="Helvetica" panose="020B0604020202020204" pitchFamily="34" charset="0"/>
                <a:cs typeface="Helvetica" panose="020B0604020202020204" pitchFamily="34" charset="0"/>
              </a:rPr>
              <a:t>2.4. Exemple : ajustements en période de pointe et hors pointe……………………………………………………………..	20</a:t>
            </a:r>
            <a:endParaRPr sz="14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4885510"/>
          </a:xfrm>
          <a:prstGeom prst="rect">
            <a:avLst/>
          </a:prstGeom>
          <a:noFill/>
          <a:ln>
            <a:noFill/>
          </a:ln>
        </p:spPr>
        <p:txBody>
          <a:bodyPr spcFirstLastPara="1" wrap="square" lIns="0" tIns="16325" rIns="0" bIns="0" anchor="t" anchorCtr="0">
            <a:spAutoFit/>
          </a:bodyPr>
          <a:lstStyle/>
          <a:p>
            <a:pPr marL="139700" marR="0" lvl="0" algn="l" rtl="0">
              <a:lnSpc>
                <a:spcPct val="100000"/>
              </a:lnSpc>
              <a:spcBef>
                <a:spcPts val="0"/>
              </a:spcBef>
              <a:spcAft>
                <a:spcPts val="0"/>
              </a:spcAft>
              <a:buClr>
                <a:srgbClr val="000000"/>
              </a:buClr>
              <a:buSzPts val="1200"/>
              <a:buFont typeface="Arial"/>
              <a:buNone/>
              <a:tabLst>
                <a:tab pos="4794250" algn="l"/>
                <a:tab pos="5029200" algn="l"/>
              </a:tabLst>
            </a:pP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03 </a:t>
            </a:r>
            <a:r>
              <a:rPr lang="en-US" sz="1400" b="1" dirty="0">
                <a:latin typeface="Helvetica" panose="020B0604020202020204" pitchFamily="34" charset="0"/>
                <a:cs typeface="Helvetica" panose="020B0604020202020204" pitchFamily="34" charset="0"/>
              </a:rPr>
              <a:t>Le processus de </a:t>
            </a:r>
            <a:r>
              <a:rPr lang="en-US" sz="1400" b="1" dirty="0" err="1">
                <a:latin typeface="Helvetica" panose="020B0604020202020204" pitchFamily="34" charset="0"/>
                <a:cs typeface="Helvetica" panose="020B0604020202020204" pitchFamily="34" charset="0"/>
              </a:rPr>
              <a:t>modélisation</a:t>
            </a: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400" b="1" i="0" u="none" strike="noStrike" cap="none" dirty="0">
                <a:solidFill>
                  <a:srgbClr val="000000"/>
                </a:solidFill>
                <a:latin typeface="Helvetica" panose="020B0604020202020204" pitchFamily="34" charset="0"/>
                <a:cs typeface="Helvetica" panose="020B0604020202020204" pitchFamily="34" charset="0"/>
              </a:rPr>
              <a:t>........	21</a:t>
            </a:r>
            <a:endParaRPr sz="14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US" sz="1400" dirty="0">
                <a:latin typeface="Helvetica" panose="020B0604020202020204" pitchFamily="34" charset="0"/>
                <a:cs typeface="Helvetica" panose="020B0604020202020204" pitchFamily="34" charset="0"/>
              </a:rPr>
              <a:t>3.0. Le processus de développement du modèle……</a:t>
            </a:r>
            <a:r>
              <a:rPr lang="en-GB" sz="1400" dirty="0">
                <a:latin typeface="Helvetica" panose="020B0604020202020204" pitchFamily="34" charset="0"/>
                <a:cs typeface="Helvetica" panose="020B0604020202020204" pitchFamily="34" charset="0"/>
              </a:rPr>
              <a:t>.......	22</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US" sz="1400" dirty="0">
                <a:latin typeface="Helvetica" panose="020B0604020202020204" pitchFamily="34" charset="0"/>
                <a:cs typeface="Helvetica" panose="020B0604020202020204" pitchFamily="34" charset="0"/>
              </a:rPr>
              <a:t>3.1. Le processus de modélisation en détail…………….</a:t>
            </a:r>
            <a:r>
              <a:rPr lang="en-GB" sz="1400" dirty="0">
                <a:latin typeface="Helvetica" panose="020B0604020202020204" pitchFamily="34" charset="0"/>
                <a:cs typeface="Helvetica" panose="020B0604020202020204" pitchFamily="34" charset="0"/>
              </a:rPr>
              <a:t>…	23</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US" sz="1400" dirty="0">
                <a:latin typeface="Helvetica" panose="020B0604020202020204" pitchFamily="34" charset="0"/>
                <a:cs typeface="Helvetica" panose="020B0604020202020204" pitchFamily="34" charset="0"/>
              </a:rPr>
              <a:t>3.2. Simulation des transports publics en action……..</a:t>
            </a:r>
            <a:r>
              <a:rPr lang="en-GB" sz="1400" dirty="0">
                <a:latin typeface="Helvetica" panose="020B0604020202020204" pitchFamily="34" charset="0"/>
                <a:cs typeface="Helvetica" panose="020B0604020202020204" pitchFamily="34" charset="0"/>
              </a:rPr>
              <a:t>……	24</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US" sz="1400" dirty="0">
                <a:latin typeface="Helvetica" panose="020B0604020202020204" pitchFamily="34" charset="0"/>
                <a:cs typeface="Helvetica" panose="020B0604020202020204" pitchFamily="34" charset="0"/>
              </a:rPr>
              <a:t>3.3. Outils logiciels courants</a:t>
            </a:r>
            <a:r>
              <a:rPr lang="en-GB" sz="1400" dirty="0">
                <a:latin typeface="Helvetica" panose="020B0604020202020204" pitchFamily="34" charset="0"/>
                <a:cs typeface="Helvetica" panose="020B0604020202020204" pitchFamily="34" charset="0"/>
              </a:rPr>
              <a:t>………....................................	25</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GB" sz="1400" dirty="0">
                <a:latin typeface="Helvetica" panose="020B0604020202020204" pitchFamily="34" charset="0"/>
                <a:cs typeface="Helvetica" panose="020B0604020202020204" pitchFamily="34" charset="0"/>
              </a:rPr>
              <a:t>3.4. </a:t>
            </a:r>
            <a:r>
              <a:rPr lang="en-US" sz="1400" dirty="0">
                <a:latin typeface="Helvetica" panose="020B0604020202020204" pitchFamily="34" charset="0"/>
                <a:cs typeface="Helvetica" panose="020B0604020202020204" pitchFamily="34" charset="0"/>
              </a:rPr>
              <a:t>Principes méthodologiques pour une </a:t>
            </a:r>
            <a:r>
              <a:rPr lang="en-US" sz="1400" dirty="0" err="1">
                <a:latin typeface="Helvetica" panose="020B0604020202020204" pitchFamily="34" charset="0"/>
                <a:cs typeface="Helvetica" panose="020B0604020202020204" pitchFamily="34" charset="0"/>
              </a:rPr>
              <a:t>modélisation</a:t>
            </a:r>
            <a:r>
              <a:rPr lang="en-US" sz="1400" dirty="0">
                <a:latin typeface="Helvetica" panose="020B0604020202020204" pitchFamily="34" charset="0"/>
                <a:cs typeface="Helvetica" panose="020B0604020202020204" pitchFamily="34" charset="0"/>
              </a:rPr>
              <a:t> </a:t>
            </a:r>
            <a:r>
              <a:rPr lang="en-US" sz="1400" dirty="0" err="1">
                <a:latin typeface="Helvetica" panose="020B0604020202020204" pitchFamily="34" charset="0"/>
                <a:cs typeface="Helvetica" panose="020B0604020202020204" pitchFamily="34" charset="0"/>
              </a:rPr>
              <a:t>robuste</a:t>
            </a:r>
            <a:r>
              <a:rPr lang="en-GB" sz="1400" dirty="0">
                <a:latin typeface="Helvetica" panose="020B0604020202020204" pitchFamily="34" charset="0"/>
                <a:cs typeface="Helvetica" panose="020B0604020202020204" pitchFamily="34" charset="0"/>
              </a:rPr>
              <a:t>…………………………………………………………	26</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US" sz="1400" dirty="0">
                <a:latin typeface="Helvetica" panose="020B0604020202020204" pitchFamily="34" charset="0"/>
                <a:cs typeface="Helvetica" panose="020B0604020202020204" pitchFamily="34" charset="0"/>
              </a:rPr>
              <a:t>3.5. </a:t>
            </a:r>
            <a:r>
              <a:rPr lang="en-GB" sz="1400" dirty="0">
                <a:latin typeface="Helvetica" panose="020B0604020202020204" pitchFamily="34" charset="0"/>
                <a:cs typeface="Helvetica" panose="020B0604020202020204" pitchFamily="34" charset="0"/>
              </a:rPr>
              <a:t>Activité</a:t>
            </a:r>
            <a:r>
              <a:rPr lang="en-US" sz="1400" dirty="0">
                <a:latin typeface="Helvetica" panose="020B0604020202020204" pitchFamily="34" charset="0"/>
                <a:cs typeface="Helvetica" panose="020B0604020202020204" pitchFamily="34" charset="0"/>
              </a:rPr>
              <a:t> en petits groupes………………</a:t>
            </a:r>
            <a:r>
              <a:rPr lang="en-GB" sz="1400" dirty="0">
                <a:latin typeface="Helvetica" panose="020B0604020202020204" pitchFamily="34" charset="0"/>
                <a:cs typeface="Helvetica" panose="020B0604020202020204" pitchFamily="34" charset="0"/>
              </a:rPr>
              <a:t>......................	27</a:t>
            </a:r>
            <a:endParaRPr sz="1400" dirty="0">
              <a:latin typeface="Helvetica" panose="020B0604020202020204" pitchFamily="34" charset="0"/>
              <a:cs typeface="Helvetica" panose="020B0604020202020204" pitchFamily="34" charset="0"/>
            </a:endParaRPr>
          </a:p>
          <a:p>
            <a:pPr marL="139700" marR="0" lvl="0" algn="l" rtl="0">
              <a:lnSpc>
                <a:spcPct val="100000"/>
              </a:lnSpc>
              <a:spcBef>
                <a:spcPts val="600"/>
              </a:spcBef>
              <a:spcAft>
                <a:spcPts val="0"/>
              </a:spcAft>
              <a:buClr>
                <a:srgbClr val="000000"/>
              </a:buClr>
              <a:buSzPts val="1200"/>
              <a:buFont typeface="Arial"/>
              <a:buNone/>
              <a:tabLst>
                <a:tab pos="4794250" algn="l"/>
                <a:tab pos="5029200" algn="l"/>
              </a:tabLst>
            </a:pPr>
            <a:r>
              <a:rPr lang="en-GB" sz="1400" b="1" dirty="0">
                <a:latin typeface="Helvetica" panose="020B0604020202020204" pitchFamily="34" charset="0"/>
                <a:cs typeface="Helvetica" panose="020B0604020202020204" pitchFamily="34" charset="0"/>
              </a:rPr>
              <a:t>04 Application </a:t>
            </a:r>
            <a:r>
              <a:rPr lang="en-GB" sz="1400" b="1" dirty="0" err="1">
                <a:latin typeface="Helvetica" panose="020B0604020202020204" pitchFamily="34" charset="0"/>
                <a:cs typeface="Helvetica" panose="020B0604020202020204" pitchFamily="34" charset="0"/>
              </a:rPr>
              <a:t>principale</a:t>
            </a: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	34</a:t>
            </a:r>
            <a:endParaRPr sz="14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GB" sz="1400" dirty="0">
                <a:latin typeface="Helvetica" panose="020B0604020202020204" pitchFamily="34" charset="0"/>
                <a:cs typeface="Helvetica" panose="020B0604020202020204" pitchFamily="34" charset="0"/>
              </a:rPr>
              <a:t>4.0. Définition de </a:t>
            </a:r>
            <a:r>
              <a:rPr lang="en-GB" sz="1400" dirty="0" err="1">
                <a:latin typeface="Helvetica" panose="020B0604020202020204" pitchFamily="34" charset="0"/>
                <a:cs typeface="Helvetica" panose="020B0604020202020204" pitchFamily="34" charset="0"/>
              </a:rPr>
              <a:t>l'optimisation</a:t>
            </a:r>
            <a:r>
              <a:rPr lang="en-GB" sz="1400" dirty="0">
                <a:latin typeface="Helvetica" panose="020B0604020202020204" pitchFamily="34" charset="0"/>
                <a:cs typeface="Helvetica" panose="020B0604020202020204" pitchFamily="34" charset="0"/>
              </a:rPr>
              <a:t>……………….</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35</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GB" sz="1400" dirty="0">
                <a:latin typeface="Helvetica" panose="020B0604020202020204" pitchFamily="34" charset="0"/>
                <a:cs typeface="Helvetica" panose="020B0604020202020204" pitchFamily="34" charset="0"/>
              </a:rPr>
              <a:t>4.1. </a:t>
            </a:r>
            <a:r>
              <a:rPr lang="en-US" sz="1400" dirty="0">
                <a:latin typeface="Helvetica" panose="020B0604020202020204" pitchFamily="34" charset="0"/>
                <a:cs typeface="Helvetica" panose="020B0604020202020204" pitchFamily="34" charset="0"/>
              </a:rPr>
              <a:t>La réalité des contraintes et des </a:t>
            </a:r>
            <a:r>
              <a:rPr lang="en-US" sz="1400" dirty="0" err="1">
                <a:latin typeface="Helvetica" panose="020B0604020202020204" pitchFamily="34" charset="0"/>
                <a:cs typeface="Helvetica" panose="020B0604020202020204" pitchFamily="34" charset="0"/>
              </a:rPr>
              <a:t>compromis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	36</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9200" algn="l"/>
              </a:tabLst>
            </a:pPr>
            <a:r>
              <a:rPr lang="en-GB" sz="1400" dirty="0">
                <a:latin typeface="Helvetica" panose="020B0604020202020204" pitchFamily="34" charset="0"/>
                <a:cs typeface="Helvetica" panose="020B0604020202020204" pitchFamily="34" charset="0"/>
              </a:rPr>
              <a:t>4.2. </a:t>
            </a:r>
            <a:r>
              <a:rPr lang="en-US" sz="1400" dirty="0">
                <a:latin typeface="Helvetica" panose="020B0604020202020204" pitchFamily="34" charset="0"/>
                <a:cs typeface="Helvetica" panose="020B0604020202020204" pitchFamily="34" charset="0"/>
              </a:rPr>
              <a:t>Stratégie 1 : optimisation de la fréquence des services</a:t>
            </a:r>
            <a:r>
              <a:rPr lang="en-GB" sz="1400" dirty="0">
                <a:latin typeface="Helvetica" panose="020B0604020202020204" pitchFamily="34" charset="0"/>
                <a:cs typeface="Helvetica" panose="020B0604020202020204" pitchFamily="34" charset="0"/>
              </a:rPr>
              <a:t>….……………………………………………………..	37</a:t>
            </a:r>
          </a:p>
          <a:p>
            <a:pPr marL="139700" marR="7348" lvl="0">
              <a:lnSpc>
                <a:spcPct val="100000"/>
              </a:lnSpc>
              <a:spcBef>
                <a:spcPts val="600"/>
              </a:spcBef>
              <a:buClr>
                <a:srgbClr val="000000"/>
              </a:buClr>
              <a:buSzPts val="1200"/>
              <a:tabLst>
                <a:tab pos="4794250" algn="l"/>
                <a:tab pos="5029200" algn="l"/>
              </a:tabLst>
            </a:pPr>
            <a:r>
              <a:rPr lang="en-GB" sz="1400" dirty="0">
                <a:latin typeface="Helvetica" panose="020B0604020202020204" pitchFamily="34" charset="0"/>
                <a:cs typeface="Helvetica" panose="020B0604020202020204" pitchFamily="34" charset="0"/>
              </a:rPr>
              <a:t>4.3. </a:t>
            </a:r>
            <a:r>
              <a:rPr lang="en-US" sz="1400" dirty="0">
                <a:latin typeface="Helvetica" panose="020B0604020202020204" pitchFamily="34" charset="0"/>
                <a:cs typeface="Helvetica" panose="020B0604020202020204" pitchFamily="34" charset="0"/>
              </a:rPr>
              <a:t>Stratégie 2 : optimisation des </a:t>
            </a:r>
            <a:r>
              <a:rPr lang="en-US" sz="1400" dirty="0" err="1">
                <a:latin typeface="Helvetica" panose="020B0604020202020204" pitchFamily="34" charset="0"/>
                <a:cs typeface="Helvetica" panose="020B0604020202020204" pitchFamily="34" charset="0"/>
              </a:rPr>
              <a:t>itinéraires</a:t>
            </a:r>
            <a:r>
              <a:rPr lang="en-US" sz="1400" dirty="0">
                <a:latin typeface="Helvetica" panose="020B0604020202020204" pitchFamily="34" charset="0"/>
                <a:cs typeface="Helvetica" panose="020B0604020202020204" pitchFamily="34" charset="0"/>
              </a:rPr>
              <a:t>………………</a:t>
            </a:r>
            <a:r>
              <a:rPr lang="en-GB" sz="1400" dirty="0">
                <a:latin typeface="Helvetica" panose="020B0604020202020204" pitchFamily="34" charset="0"/>
                <a:cs typeface="Helvetica" panose="020B0604020202020204" pitchFamily="34" charset="0"/>
                <a:sym typeface="Arial"/>
              </a:rPr>
              <a:t>	</a:t>
            </a:r>
            <a:r>
              <a:rPr lang="en-GB" sz="1400" dirty="0">
                <a:latin typeface="Helvetica" panose="020B0604020202020204" pitchFamily="34" charset="0"/>
                <a:ea typeface="Arial"/>
                <a:cs typeface="Helvetica" panose="020B0604020202020204" pitchFamily="34" charset="0"/>
                <a:sym typeface="Arial"/>
              </a:rPr>
              <a:t>38</a:t>
            </a:r>
          </a:p>
          <a:p>
            <a:pPr marL="139700" marR="7348" lvl="0">
              <a:spcBef>
                <a:spcPts val="600"/>
              </a:spcBef>
              <a:buSzPts val="1200"/>
              <a:tabLst>
                <a:tab pos="4794250" algn="l"/>
                <a:tab pos="5029200" algn="l"/>
              </a:tabLst>
            </a:pPr>
            <a:r>
              <a:rPr lang="en-US" sz="1400" dirty="0">
                <a:latin typeface="Helvetica" panose="020B0604020202020204" pitchFamily="34" charset="0"/>
                <a:cs typeface="Helvetica" panose="020B0604020202020204" pitchFamily="34" charset="0"/>
              </a:rPr>
              <a:t>4.4. Optimisation des itinéraires en action……….…………	39</a:t>
            </a:r>
          </a:p>
          <a:p>
            <a:pPr marL="139700" marR="7348" lvl="0">
              <a:spcBef>
                <a:spcPts val="600"/>
              </a:spcBef>
              <a:buSzPts val="1200"/>
              <a:tabLst>
                <a:tab pos="4794250" algn="l"/>
                <a:tab pos="5029200" algn="l"/>
              </a:tabLst>
            </a:pPr>
            <a:r>
              <a:rPr lang="en-US" sz="1400" dirty="0">
                <a:latin typeface="Helvetica" panose="020B0604020202020204" pitchFamily="34" charset="0"/>
                <a:cs typeface="Helvetica" panose="020B0604020202020204" pitchFamily="34" charset="0"/>
              </a:rPr>
              <a:t>4.5. Exemple : planification des horaires de bus basée sur </a:t>
            </a:r>
            <a:r>
              <a:rPr lang="en-US" sz="1400" dirty="0" err="1">
                <a:latin typeface="Helvetica" panose="020B0604020202020204" pitchFamily="34" charset="0"/>
                <a:cs typeface="Helvetica" panose="020B0604020202020204" pitchFamily="34" charset="0"/>
              </a:rPr>
              <a:t>l'IA</a:t>
            </a:r>
            <a:r>
              <a:rPr lang="en-US" sz="1400" dirty="0">
                <a:latin typeface="Helvetica" panose="020B0604020202020204" pitchFamily="34" charset="0"/>
                <a:cs typeface="Helvetica" panose="020B0604020202020204" pitchFamily="34" charset="0"/>
              </a:rPr>
              <a:t>……….............................................................................	40</a:t>
            </a:r>
          </a:p>
          <a:p>
            <a:pPr marL="139700" marR="7348" lvl="0">
              <a:spcBef>
                <a:spcPts val="600"/>
              </a:spcBef>
              <a:buSzPts val="1200"/>
              <a:tabLst>
                <a:tab pos="4794250" algn="l"/>
                <a:tab pos="5029200" algn="l"/>
              </a:tabLst>
            </a:pPr>
            <a:r>
              <a:rPr lang="en-US" sz="1400" dirty="0">
                <a:latin typeface="Helvetica" panose="020B0604020202020204" pitchFamily="34" charset="0"/>
                <a:cs typeface="Helvetica" panose="020B0604020202020204" pitchFamily="34" charset="0"/>
              </a:rPr>
              <a:t>4.6. Discussion de </a:t>
            </a:r>
            <a:r>
              <a:rPr lang="en-US" sz="1400" dirty="0" err="1">
                <a:latin typeface="Helvetica" panose="020B0604020202020204" pitchFamily="34" charset="0"/>
                <a:cs typeface="Helvetica" panose="020B0604020202020204" pitchFamily="34" charset="0"/>
              </a:rPr>
              <a:t>groupe</a:t>
            </a:r>
            <a:r>
              <a:rPr lang="en-US" sz="1400" dirty="0">
                <a:latin typeface="Helvetica" panose="020B0604020202020204" pitchFamily="34" charset="0"/>
                <a:cs typeface="Helvetica" panose="020B0604020202020204" pitchFamily="34" charset="0"/>
              </a:rPr>
              <a:t>……………………………..….….	41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781C-E040-CBE0-87AF-EF6EF4FBEAD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E32876D-6652-3D68-161E-242688B667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Stratégie 1 : Optimisation de la fréquence du service</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758A40D-0170-A34E-4D16-FF1CB953E4BD}"/>
              </a:ext>
            </a:extLst>
          </p:cNvPr>
          <p:cNvSpPr txBox="1">
            <a:spLocks/>
          </p:cNvSpPr>
          <p:nvPr/>
        </p:nvSpPr>
        <p:spPr>
          <a:xfrm>
            <a:off x="726467" y="1539563"/>
            <a:ext cx="10725152" cy="39043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Objectif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adapter le niveau de service (fréquence) à la demande des passagers tout au long de la journée.</a:t>
            </a:r>
          </a:p>
          <a:p>
            <a:pPr marL="0" indent="0">
              <a:buNone/>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Principaux compromis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Fréquence élevée (par exemple, toutes les 5 à 10 minutes)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Avantages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réduit les temps d'attente des passagers, améliore le confort, permet de répondre à une forte demande.</a:t>
            </a:r>
          </a:p>
          <a:p>
            <a:pPr lvl="2">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Inconvénients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coûts d'exploitation plus élevés (plus de carburant, plus de conducteurs).</a:t>
            </a:r>
          </a:p>
          <a:p>
            <a:pPr lvl="1">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Faible fréquence (par exemple, toutes les 30 à 60 minutes)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Avantages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permet de réaliser des économies, efficace pour les itinéraires ou les horaires à faible demande.</a:t>
            </a:r>
          </a:p>
          <a:p>
            <a:pPr lvl="2">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Inconvénients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temps d'attente plus longs, risque de surcharge si la demande est sous-estimée.</a:t>
            </a:r>
          </a:p>
          <a:p>
            <a:pPr marL="0" indent="0">
              <a:buNone/>
              <a:defRPr/>
            </a:pPr>
            <a:r>
              <a:rPr kumimoji="0" lang="en-US" sz="19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L'équilibre </a:t>
            </a:r>
            <a:r>
              <a:rPr kumimoji="0" lang="en-US" sz="19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des modèles sont utilisés pour déterminer la fréquence optimale pour chaque itinéraire à chaque moment de la journée afin d'équilibrer la qualité du service et le coût.</a:t>
            </a:r>
          </a:p>
        </p:txBody>
      </p:sp>
      <p:sp>
        <p:nvSpPr>
          <p:cNvPr id="7" name="object 2">
            <a:extLst>
              <a:ext uri="{FF2B5EF4-FFF2-40B4-BE49-F238E27FC236}">
                <a16:creationId xmlns:a16="http://schemas.microsoft.com/office/drawing/2014/main" id="{8536A086-2161-6A24-135C-BBF8C4FF4AC6}"/>
              </a:ext>
            </a:extLst>
          </p:cNvPr>
          <p:cNvSpPr txBox="1">
            <a:spLocks noGrp="1"/>
          </p:cNvSpPr>
          <p:nvPr>
            <p:ph type="title"/>
          </p:nvPr>
        </p:nvSpPr>
        <p:spPr>
          <a:xfrm>
            <a:off x="726468" y="493612"/>
            <a:ext cx="754377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du réseau et du service</a:t>
            </a:r>
          </a:p>
        </p:txBody>
      </p:sp>
    </p:spTree>
    <p:extLst>
      <p:ext uri="{BB962C8B-B14F-4D97-AF65-F5344CB8AC3E}">
        <p14:creationId xmlns:p14="http://schemas.microsoft.com/office/powerpoint/2010/main" val="260141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D53-6E52-D6DF-1C22-BE3130B0CB1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3CC4A92-F07E-FD6A-CCA8-4F6DCF8DC0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Stratégie 2 : Optimisation des itinéraires</a:t>
            </a:r>
            <a:endParaRPr lang="en-GB" b="1" dirty="0">
              <a:solidFill>
                <a:sysClr val="windowText" lastClr="000000"/>
              </a:solidFill>
              <a:latin typeface="Arial"/>
              <a:cs typeface="Arial"/>
            </a:endParaRPr>
          </a:p>
        </p:txBody>
      </p:sp>
      <p:sp>
        <p:nvSpPr>
          <p:cNvPr id="15" name="object 2">
            <a:extLst>
              <a:ext uri="{FF2B5EF4-FFF2-40B4-BE49-F238E27FC236}">
                <a16:creationId xmlns:a16="http://schemas.microsoft.com/office/drawing/2014/main" id="{01A00C77-AF82-4BE9-4DF9-02E3A1FFB2ED}"/>
              </a:ext>
            </a:extLst>
          </p:cNvPr>
          <p:cNvSpPr txBox="1">
            <a:spLocks noGrp="1"/>
          </p:cNvSpPr>
          <p:nvPr>
            <p:ph type="title"/>
          </p:nvPr>
        </p:nvSpPr>
        <p:spPr>
          <a:xfrm>
            <a:off x="726468" y="493612"/>
            <a:ext cx="769617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du réseau et des services</a:t>
            </a:r>
          </a:p>
        </p:txBody>
      </p:sp>
      <p:sp>
        <p:nvSpPr>
          <p:cNvPr id="16" name="Content Placeholder 2">
            <a:extLst>
              <a:ext uri="{FF2B5EF4-FFF2-40B4-BE49-F238E27FC236}">
                <a16:creationId xmlns:a16="http://schemas.microsoft.com/office/drawing/2014/main" id="{4D41232C-836C-028A-35E9-0D7AEB5BEF0B}"/>
              </a:ext>
            </a:extLst>
          </p:cNvPr>
          <p:cNvSpPr txBox="1">
            <a:spLocks/>
          </p:cNvSpPr>
          <p:nvPr/>
        </p:nvSpPr>
        <p:spPr>
          <a:xfrm>
            <a:off x="726467" y="1539563"/>
            <a:ext cx="10725152" cy="45422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Objectif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concevoir un réseau d'itinéraires efficace, facile à comprendre et desservant le plus grand nombre de personnes possible.</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Stratégies courantes d'optimisation des itinéraires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Itinéraires express ou locaux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Proposer des services « express » plus rapides et avec un nombre limité d'arrêts sur les corridors à forte demande, complétés par des itinéraires « locaux » desservant tous les arrêts.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Services de desserte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Concevoir des itinéraires plus courts qui relient les banlieues ou les petites villes aux principaux centres de transport (comme une gare ferroviaire), plutôt que d'emprunter des itinéraires longs et inefficaces jusqu'au centre-ville.</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Itinéraires dynamiques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Utiliser des données en temps réel pour ajuster les itinéraires ou les horaires à la volée afin de répondre à une demande imprévue ou à des perturbations (par exemple, </a:t>
            </a:r>
            <a:r>
              <a:rPr kumimoji="0" lang="en-US" i="0" u="none" strike="noStrike" kern="1200" cap="none" spc="0" normalizeH="0" baseline="0" noProof="0" dirty="0" err="1">
                <a:ln>
                  <a:noFill/>
                </a:ln>
                <a:solidFill>
                  <a:sysClr val="windowText" lastClr="000000"/>
                </a:solidFill>
                <a:effectLst/>
                <a:uLnTx/>
                <a:uFillTx/>
                <a:latin typeface="Helvetica" panose="020B0604020202020204" pitchFamily="34" charset="0"/>
                <a:cs typeface="Helvetica" panose="020B0604020202020204" pitchFamily="34" charset="0"/>
              </a:rPr>
              <a:t>microtransit</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à la demande).</a:t>
            </a:r>
          </a:p>
        </p:txBody>
      </p:sp>
    </p:spTree>
    <p:extLst>
      <p:ext uri="{BB962C8B-B14F-4D97-AF65-F5344CB8AC3E}">
        <p14:creationId xmlns:p14="http://schemas.microsoft.com/office/powerpoint/2010/main" val="2678387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4AD36-F25B-0D93-FAF7-9FB47E110DD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4009240-49D1-DC24-8F2D-FE62F9B077A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4.4. Optimisation des itinéraires en action</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78D305DF-89BE-87CF-1E8D-3EFF297C1AD1}"/>
              </a:ext>
            </a:extLst>
          </p:cNvPr>
          <p:cNvSpPr txBox="1">
            <a:spLocks noGrp="1"/>
          </p:cNvSpPr>
          <p:nvPr>
            <p:ph type="title"/>
          </p:nvPr>
        </p:nvSpPr>
        <p:spPr>
          <a:xfrm>
            <a:off x="726468" y="493612"/>
            <a:ext cx="761489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du réseau et des services</a:t>
            </a:r>
          </a:p>
        </p:txBody>
      </p:sp>
      <p:pic>
        <p:nvPicPr>
          <p:cNvPr id="8" name="Online Media 7" title="Boost fleet efficiency with the Route Optimization API">
            <a:hlinkClick r:id="" action="ppaction://media"/>
            <a:extLst>
              <a:ext uri="{FF2B5EF4-FFF2-40B4-BE49-F238E27FC236}">
                <a16:creationId xmlns:a16="http://schemas.microsoft.com/office/drawing/2014/main" id="{61D42D54-C446-665E-DA77-0AA7530576BF}"/>
              </a:ext>
            </a:extLst>
          </p:cNvPr>
          <p:cNvPicPr>
            <a:picLocks noRot="1" noChangeAspect="1"/>
          </p:cNvPicPr>
          <p:nvPr>
            <a:videoFile r:link="rId1"/>
          </p:nvPr>
        </p:nvPicPr>
        <p:blipFill>
          <a:blip r:embed="rId4"/>
          <a:stretch>
            <a:fillRect/>
          </a:stretch>
        </p:blipFill>
        <p:spPr>
          <a:xfrm>
            <a:off x="2009553" y="1539561"/>
            <a:ext cx="8172894" cy="4617686"/>
          </a:xfrm>
          <a:prstGeom prst="rect">
            <a:avLst/>
          </a:prstGeom>
        </p:spPr>
      </p:pic>
    </p:spTree>
    <p:extLst>
      <p:ext uri="{BB962C8B-B14F-4D97-AF65-F5344CB8AC3E}">
        <p14:creationId xmlns:p14="http://schemas.microsoft.com/office/powerpoint/2010/main" val="326540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1A08D-6A89-F2E4-DE7B-D81245D2F74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7C7F3AF-3B50-A357-6045-9A7DA06854D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4.5. Exemple : planification des horaires de bus basée sur l'IA</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0CA6F3E4-337B-471E-9276-335C8964E8E9}"/>
              </a:ext>
            </a:extLst>
          </p:cNvPr>
          <p:cNvSpPr txBox="1">
            <a:spLocks/>
          </p:cNvSpPr>
          <p:nvPr/>
        </p:nvSpPr>
        <p:spPr>
          <a:xfrm>
            <a:off x="726467" y="1539563"/>
            <a:ext cx="10725152" cy="319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Utilisation des technologies modernes pour résoudre un problème classique de transport en commun.</a:t>
            </a:r>
          </a:p>
        </p:txBody>
      </p:sp>
      <p:sp>
        <p:nvSpPr>
          <p:cNvPr id="12" name="object 2">
            <a:extLst>
              <a:ext uri="{FF2B5EF4-FFF2-40B4-BE49-F238E27FC236}">
                <a16:creationId xmlns:a16="http://schemas.microsoft.com/office/drawing/2014/main" id="{A6FF16B3-5BF3-88F0-4262-4BA837038744}"/>
              </a:ext>
            </a:extLst>
          </p:cNvPr>
          <p:cNvSpPr txBox="1">
            <a:spLocks noGrp="1"/>
          </p:cNvSpPr>
          <p:nvPr>
            <p:ph type="title"/>
          </p:nvPr>
        </p:nvSpPr>
        <p:spPr>
          <a:xfrm>
            <a:off x="726468" y="493612"/>
            <a:ext cx="762505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du réseau et des services</a:t>
            </a:r>
          </a:p>
        </p:txBody>
      </p:sp>
      <p:pic>
        <p:nvPicPr>
          <p:cNvPr id="13" name="Google Shape;522;g342ba188ed7_0_170" title="Slide 16_ Activity – Pair &amp; Share - visual selection (40).png">
            <a:extLst>
              <a:ext uri="{FF2B5EF4-FFF2-40B4-BE49-F238E27FC236}">
                <a16:creationId xmlns:a16="http://schemas.microsoft.com/office/drawing/2014/main" id="{C0D38E56-8183-53EE-B5EF-A39F1AFCEFDB}"/>
              </a:ext>
            </a:extLst>
          </p:cNvPr>
          <p:cNvPicPr preferRelativeResize="0"/>
          <p:nvPr/>
        </p:nvPicPr>
        <p:blipFill rotWithShape="1">
          <a:blip r:embed="rId3">
            <a:alphaModFix/>
          </a:blip>
          <a:srcRect l="4501" t="25861" r="4373" b="14821"/>
          <a:stretch>
            <a:fillRect/>
          </a:stretch>
        </p:blipFill>
        <p:spPr>
          <a:xfrm>
            <a:off x="974538" y="2123891"/>
            <a:ext cx="10242924" cy="3086560"/>
          </a:xfrm>
          <a:prstGeom prst="rect">
            <a:avLst/>
          </a:prstGeom>
          <a:noFill/>
          <a:ln>
            <a:noFill/>
          </a:ln>
        </p:spPr>
      </p:pic>
    </p:spTree>
    <p:extLst>
      <p:ext uri="{BB962C8B-B14F-4D97-AF65-F5344CB8AC3E}">
        <p14:creationId xmlns:p14="http://schemas.microsoft.com/office/powerpoint/2010/main" val="895774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85580-12F1-79EB-DAB8-C8E6489D566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448DDF6-AA7B-6C44-90E6-88A6BF7DA29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4.5. Exemple : planification des horaires de bus basée sur l'IA</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8AEC07D8-E14F-C189-078C-DF9B4B6AA56D}"/>
              </a:ext>
            </a:extLst>
          </p:cNvPr>
          <p:cNvSpPr txBox="1">
            <a:spLocks noGrp="1"/>
          </p:cNvSpPr>
          <p:nvPr>
            <p:ph type="title"/>
          </p:nvPr>
        </p:nvSpPr>
        <p:spPr>
          <a:xfrm>
            <a:off x="726468" y="493612"/>
            <a:ext cx="766569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du réseau et des services</a:t>
            </a:r>
          </a:p>
        </p:txBody>
      </p:sp>
      <p:sp>
        <p:nvSpPr>
          <p:cNvPr id="2" name="Content Placeholder 2">
            <a:extLst>
              <a:ext uri="{FF2B5EF4-FFF2-40B4-BE49-F238E27FC236}">
                <a16:creationId xmlns:a16="http://schemas.microsoft.com/office/drawing/2014/main" id="{3F6FF277-D4D1-3D1B-9A0F-8766895DAADA}"/>
              </a:ext>
            </a:extLst>
          </p:cNvPr>
          <p:cNvSpPr txBox="1">
            <a:spLocks/>
          </p:cNvSpPr>
          <p:nvPr/>
        </p:nvSpPr>
        <p:spPr>
          <a:xfrm>
            <a:off x="726467" y="1539563"/>
            <a:ext cx="10725152" cy="4000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Utilisation des technologies modernes pour résoudre un problème classique de transport en commun.</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Lieu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une grande ville dont le réseau de bus est confronté à des retards fréquents.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Défi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Les horaires des bus étaient basés sur des conditions de circulation idéales, sans embouteillages, et étaient donc systématiquement peu fiables, ce qui entraînait des « regroupements de bus » et la frustration des passagers.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olution</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Un modèle d'IA a été développé et entraîné à partir de plusieurs années de données GPS historiques sur les bus et de données de trafic en temps réel afin de générer des horaires plus réalistes, plus flexibles et plus fiables.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Impact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Amélioration de la ponctualité, temps de trajet plus prévisibles et satisfaction accrue des passagers.</a:t>
            </a:r>
          </a:p>
        </p:txBody>
      </p:sp>
    </p:spTree>
    <p:extLst>
      <p:ext uri="{BB962C8B-B14F-4D97-AF65-F5344CB8AC3E}">
        <p14:creationId xmlns:p14="http://schemas.microsoft.com/office/powerpoint/2010/main" val="3514128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E4D5E-D3C9-26A2-15A0-FB4514B387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BD6018B-49F3-6592-0070-D0E96EAB100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4.6 Discussion de groupe</a:t>
            </a:r>
            <a:endParaRPr lang="en-GB" b="1" dirty="0">
              <a:solidFill>
                <a:sysClr val="windowText" lastClr="000000"/>
              </a:solidFill>
              <a:latin typeface="Arial"/>
              <a:cs typeface="Arial"/>
            </a:endParaRPr>
          </a:p>
        </p:txBody>
      </p:sp>
      <p:sp>
        <p:nvSpPr>
          <p:cNvPr id="12" name="object 2">
            <a:extLst>
              <a:ext uri="{FF2B5EF4-FFF2-40B4-BE49-F238E27FC236}">
                <a16:creationId xmlns:a16="http://schemas.microsoft.com/office/drawing/2014/main" id="{8EA0DB95-E671-C03A-CBF1-2C1BBC644D54}"/>
              </a:ext>
            </a:extLst>
          </p:cNvPr>
          <p:cNvSpPr txBox="1">
            <a:spLocks noGrp="1"/>
          </p:cNvSpPr>
          <p:nvPr>
            <p:ph type="title"/>
          </p:nvPr>
        </p:nvSpPr>
        <p:spPr>
          <a:xfrm>
            <a:off x="726468" y="493612"/>
            <a:ext cx="764537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Application principale : optimisation du réseau et des services</a:t>
            </a:r>
          </a:p>
        </p:txBody>
      </p:sp>
      <p:sp>
        <p:nvSpPr>
          <p:cNvPr id="14" name="Google Shape;376;g342ba188ed7_0_72">
            <a:extLst>
              <a:ext uri="{FF2B5EF4-FFF2-40B4-BE49-F238E27FC236}">
                <a16:creationId xmlns:a16="http://schemas.microsoft.com/office/drawing/2014/main" id="{F1ABC9F2-7B5B-D740-7E9C-1C95B8B02482}"/>
              </a:ext>
            </a:extLst>
          </p:cNvPr>
          <p:cNvSpPr/>
          <p:nvPr/>
        </p:nvSpPr>
        <p:spPr>
          <a:xfrm>
            <a:off x="808398" y="1793508"/>
            <a:ext cx="10561292" cy="3594395"/>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GB" sz="2000" b="1" dirty="0">
                <a:solidFill>
                  <a:srgbClr val="000000"/>
                </a:solidFill>
              </a:rPr>
              <a:t>Consigne :</a:t>
            </a:r>
            <a:endParaRPr sz="2000" b="1" dirty="0">
              <a:solidFill>
                <a:srgbClr val="000000"/>
              </a:solidFill>
            </a:endParaRPr>
          </a:p>
          <a:p>
            <a:pPr marL="457200" lvl="0" indent="0" algn="l" rtl="0">
              <a:lnSpc>
                <a:spcPct val="115000"/>
              </a:lnSpc>
              <a:spcBef>
                <a:spcPts val="1200"/>
              </a:spcBef>
              <a:spcAft>
                <a:spcPts val="0"/>
              </a:spcAft>
              <a:buNone/>
            </a:pPr>
            <a:r>
              <a:rPr lang="en-US" sz="2000" dirty="0"/>
              <a:t>« Repensez un itinéraire de bus dans votre ville natale afin d'améliorer la fréquence et la couverture. Quels changements spécifiques apporteriez-vous et pourquoi ? »</a:t>
            </a:r>
            <a:endParaRPr sz="2000" dirty="0">
              <a:solidFill>
                <a:srgbClr val="000000"/>
              </a:solidFill>
            </a:endParaRPr>
          </a:p>
          <a:p>
            <a:pPr marL="0" lvl="0" indent="0" algn="l" rtl="0">
              <a:lnSpc>
                <a:spcPct val="115000"/>
              </a:lnSpc>
              <a:spcBef>
                <a:spcPts val="1200"/>
              </a:spcBef>
              <a:spcAft>
                <a:spcPts val="0"/>
              </a:spcAft>
              <a:buNone/>
            </a:pPr>
            <a:r>
              <a:rPr lang="en-GB" sz="2000" b="1" dirty="0">
                <a:solidFill>
                  <a:srgbClr val="000000"/>
                </a:solidFill>
              </a:rPr>
              <a:t>Instructions</a:t>
            </a:r>
            <a:endParaRPr sz="2000" b="1" dirty="0">
              <a:solidFill>
                <a:srgbClr val="000000"/>
              </a:solidFill>
            </a:endParaRPr>
          </a:p>
          <a:p>
            <a:pPr marL="342900" lvl="1" indent="-342900">
              <a:lnSpc>
                <a:spcPct val="115000"/>
              </a:lnSpc>
              <a:spcBef>
                <a:spcPts val="1200"/>
              </a:spcBef>
              <a:buFont typeface="Courier New" panose="02070309020205020404" pitchFamily="49" charset="0"/>
              <a:buChar char="o"/>
            </a:pPr>
            <a:r>
              <a:rPr lang="en-US" sz="2000" dirty="0"/>
              <a:t>2 à 3 minutes pour réfléchir en groupe.</a:t>
            </a:r>
          </a:p>
          <a:p>
            <a:pPr marL="342900" lvl="1" indent="-342900">
              <a:lnSpc>
                <a:spcPct val="115000"/>
              </a:lnSpc>
              <a:spcBef>
                <a:spcPts val="1200"/>
              </a:spcBef>
              <a:buFont typeface="Courier New" panose="02070309020205020404" pitchFamily="49" charset="0"/>
              <a:buChar char="o"/>
            </a:pPr>
            <a:r>
              <a:rPr lang="en-US" sz="2000" dirty="0"/>
              <a:t>Concentrez-vous sur la longueur du trajet, l'emplacement des arrêts, les horaires et la couverture.</a:t>
            </a:r>
            <a:endParaRPr sz="2000" dirty="0">
              <a:solidFill>
                <a:srgbClr val="000000"/>
              </a:solidFill>
            </a:endParaRPr>
          </a:p>
          <a:p>
            <a:pPr marL="0" lvl="0" indent="0" algn="ctr" rtl="0">
              <a:spcBef>
                <a:spcPts val="1200"/>
              </a:spcBef>
              <a:spcAft>
                <a:spcPts val="0"/>
              </a:spcAft>
              <a:buNone/>
            </a:pPr>
            <a:endParaRPr sz="2000" b="1" dirty="0">
              <a:solidFill>
                <a:srgbClr val="000000"/>
              </a:solidFill>
            </a:endParaRPr>
          </a:p>
        </p:txBody>
      </p:sp>
    </p:spTree>
    <p:extLst>
      <p:ext uri="{BB962C8B-B14F-4D97-AF65-F5344CB8AC3E}">
        <p14:creationId xmlns:p14="http://schemas.microsoft.com/office/powerpoint/2010/main" val="3017287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F0F5-4802-DB40-7AF6-681D6208E1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72E1F3-DE2A-91CF-5D98-4066090F24E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solidFill>
                  <a:schemeClr val="bg1"/>
                </a:solidFill>
              </a:rPr>
              <a:t>Impact dans le monde réel et conclusion</a:t>
            </a:r>
          </a:p>
        </p:txBody>
      </p:sp>
    </p:spTree>
    <p:extLst>
      <p:ext uri="{BB962C8B-B14F-4D97-AF65-F5344CB8AC3E}">
        <p14:creationId xmlns:p14="http://schemas.microsoft.com/office/powerpoint/2010/main" val="3044341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E6CB-E34E-17EB-47B0-BEEC0241E9E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71C2653-F6CF-2298-C44A-309C2999BEE1}"/>
              </a:ext>
            </a:extLst>
          </p:cNvPr>
          <p:cNvSpPr txBox="1"/>
          <p:nvPr/>
        </p:nvSpPr>
        <p:spPr>
          <a:xfrm>
            <a:off x="726468" y="955233"/>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5.0. Étude de cas n° 1 : Zones à circulation restreinte et à faibles émissions de Londres</a:t>
            </a:r>
            <a:endParaRPr lang="en-GB" sz="2000"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AC4FC624-4FCE-7EF2-6A14-2BB250D4CCF7}"/>
              </a:ext>
            </a:extLst>
          </p:cNvPr>
          <p:cNvSpPr txBox="1">
            <a:spLocks noGrp="1"/>
          </p:cNvSpPr>
          <p:nvPr>
            <p:ph type="title"/>
          </p:nvPr>
        </p:nvSpPr>
        <p:spPr>
          <a:xfrm>
            <a:off x="726467" y="493611"/>
            <a:ext cx="4334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Impact réel et conclusion</a:t>
            </a:r>
          </a:p>
        </p:txBody>
      </p:sp>
      <p:sp>
        <p:nvSpPr>
          <p:cNvPr id="3" name="Content Placeholder 2">
            <a:extLst>
              <a:ext uri="{FF2B5EF4-FFF2-40B4-BE49-F238E27FC236}">
                <a16:creationId xmlns:a16="http://schemas.microsoft.com/office/drawing/2014/main" id="{217EDD51-7363-4B71-BAAC-02FD755D5367}"/>
              </a:ext>
            </a:extLst>
          </p:cNvPr>
          <p:cNvSpPr txBox="1">
            <a:spLocks/>
          </p:cNvSpPr>
          <p:nvPr/>
        </p:nvSpPr>
        <p:spPr>
          <a:xfrm>
            <a:off x="726467" y="1539563"/>
            <a:ext cx="10725152" cy="4000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 problème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les embouteillages importants dans le centre de Londres nuisaient à la fiabilité des bus et causaient des problèmes majeurs de qualité de l'air.</a:t>
            </a:r>
          </a:p>
          <a:p>
            <a:pPr marL="0" indent="0">
              <a:buNone/>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La solution proposée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Mettre en place un </a:t>
            </a: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péage urbain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pour les véhicules entrant dans la zone centrale.</a:t>
            </a:r>
          </a:p>
          <a:p>
            <a:pPr lvl="1">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Réinvestir les recettes générées directement dans </a:t>
            </a: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l'amélioration des services de bus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(plus de lignes, fréquence plus élevée).</a:t>
            </a:r>
          </a:p>
          <a:p>
            <a:pPr lvl="1">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Extension ultérieure à </a:t>
            </a: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des zones à faibles émissions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avec des normes encore plus strictes.</a:t>
            </a:r>
          </a:p>
          <a:p>
            <a:pPr marL="0" indent="0">
              <a:buNone/>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Les résultats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Réduction des embouteillages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la vitesse des bus a augmenté d'environ 20 % dans les zones centrales.</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Augmentation de la fréquentation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augmentation notable de l'utilisation des bus, ceux-ci étant devenus un moyen de transport plus fiable.</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Amélioration de la qualité de l'air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amélioration mesurable de la qualité de l'air grâce à la réduction du trafic.</a:t>
            </a:r>
          </a:p>
        </p:txBody>
      </p:sp>
    </p:spTree>
    <p:extLst>
      <p:ext uri="{BB962C8B-B14F-4D97-AF65-F5344CB8AC3E}">
        <p14:creationId xmlns:p14="http://schemas.microsoft.com/office/powerpoint/2010/main" val="2441450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4BBF-E813-509A-D2A5-1608822A1AF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ECC8CC-32DF-ED40-CB82-53F5A8FD24E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5.1. Étude de cas n° 2 : efficacité du réseau métropolitain de Tokyo</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A622A38-7C9B-9AD4-0A92-3297A68A3449}"/>
              </a:ext>
            </a:extLst>
          </p:cNvPr>
          <p:cNvSpPr txBox="1">
            <a:spLocks/>
          </p:cNvSpPr>
          <p:nvPr/>
        </p:nvSpPr>
        <p:spPr>
          <a:xfrm>
            <a:off x="726467" y="1539562"/>
            <a:ext cx="10725152" cy="47230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Le défi </a:t>
            </a:r>
            <a:r>
              <a:rPr lang="en-US" sz="2000" dirty="0">
                <a:solidFill>
                  <a:sysClr val="windowText" lastClr="000000"/>
                </a:solidFill>
              </a:rPr>
              <a:t>: l'affluence extrême aux heures de pointe dans le métro de Tokyo entraînait des retards importants, une inefficacité opérationnelle et un inconfort considérable pour les passagers.</a:t>
            </a:r>
          </a:p>
          <a:p>
            <a:pPr marL="0" indent="0">
              <a:buNone/>
              <a:defRPr/>
            </a:pPr>
            <a:r>
              <a:rPr lang="en-US" sz="2000" b="1" dirty="0">
                <a:solidFill>
                  <a:sysClr val="windowText" lastClr="000000"/>
                </a:solidFill>
              </a:rPr>
              <a:t>La solution modélisée </a:t>
            </a:r>
            <a:r>
              <a:rPr lang="en-US" sz="2000" dirty="0">
                <a:solidFill>
                  <a:sysClr val="windowText" lastClr="000000"/>
                </a:solidFill>
              </a:rPr>
              <a:t>:</a:t>
            </a:r>
          </a:p>
          <a:p>
            <a:pPr lvl="1">
              <a:buFont typeface="Courier New" panose="02070309020205020404" pitchFamily="49" charset="0"/>
              <a:buChar char="o"/>
              <a:defRPr/>
            </a:pPr>
            <a:r>
              <a:rPr lang="en-US" sz="2000" dirty="0">
                <a:solidFill>
                  <a:sysClr val="windowText" lastClr="000000"/>
                </a:solidFill>
              </a:rPr>
              <a:t>Un système intégré combinant </a:t>
            </a:r>
            <a:r>
              <a:rPr lang="en-US" sz="2000" b="1" dirty="0">
                <a:solidFill>
                  <a:sysClr val="windowText" lastClr="000000"/>
                </a:solidFill>
              </a:rPr>
              <a:t>une planification automatisée des trains </a:t>
            </a:r>
            <a:r>
              <a:rPr lang="en-US" sz="2000" dirty="0">
                <a:solidFill>
                  <a:sysClr val="windowText" lastClr="000000"/>
                </a:solidFill>
              </a:rPr>
              <a:t>et </a:t>
            </a:r>
            <a:r>
              <a:rPr lang="en-US" sz="2000" b="1" dirty="0">
                <a:solidFill>
                  <a:sysClr val="windowText" lastClr="000000"/>
                </a:solidFill>
              </a:rPr>
              <a:t>une surveillance en temps réel de la fréquentation </a:t>
            </a:r>
            <a:r>
              <a:rPr lang="en-US" sz="2000" dirty="0">
                <a:solidFill>
                  <a:sysClr val="windowText" lastClr="000000"/>
                </a:solidFill>
              </a:rPr>
              <a:t>sur les quais des stations.</a:t>
            </a:r>
          </a:p>
          <a:p>
            <a:pPr lvl="1">
              <a:buFont typeface="Courier New" panose="02070309020205020404" pitchFamily="49" charset="0"/>
              <a:buChar char="o"/>
              <a:defRPr/>
            </a:pPr>
            <a:r>
              <a:rPr lang="en-US" sz="2000" dirty="0">
                <a:solidFill>
                  <a:sysClr val="windowText" lastClr="000000"/>
                </a:solidFill>
              </a:rPr>
              <a:t>Le système peut ajuster de manière dynamique la fréquence du service et les temps d'arrêt des trains en fonction du nombre réel de passagers.</a:t>
            </a:r>
          </a:p>
          <a:p>
            <a:pPr marL="0" indent="0">
              <a:buNone/>
              <a:defRPr/>
            </a:pPr>
            <a:r>
              <a:rPr lang="en-US" sz="2000" dirty="0">
                <a:solidFill>
                  <a:sysClr val="windowText" lastClr="000000"/>
                </a:solidFill>
              </a:rPr>
              <a:t>Les résultats :</a:t>
            </a:r>
          </a:p>
          <a:p>
            <a:pPr lvl="1">
              <a:buFont typeface="Courier New" panose="02070309020205020404" pitchFamily="49" charset="0"/>
              <a:buChar char="o"/>
              <a:defRPr/>
            </a:pPr>
            <a:r>
              <a:rPr lang="en-US" sz="2000" b="1" dirty="0">
                <a:solidFill>
                  <a:sysClr val="windowText" lastClr="000000"/>
                </a:solidFill>
              </a:rPr>
              <a:t>Réduction des retards </a:t>
            </a:r>
            <a:r>
              <a:rPr lang="en-US" sz="2000" dirty="0">
                <a:solidFill>
                  <a:sysClr val="windowText" lastClr="000000"/>
                </a:solidFill>
              </a:rPr>
              <a:t>: amélioration significative de la ponctualité, même pendant les heures de pointe les plus chargées.</a:t>
            </a:r>
          </a:p>
          <a:p>
            <a:pPr lvl="1">
              <a:buFont typeface="Courier New" panose="02070309020205020404" pitchFamily="49" charset="0"/>
              <a:buChar char="o"/>
              <a:defRPr/>
            </a:pPr>
            <a:r>
              <a:rPr lang="en-US" sz="2000" b="1" dirty="0">
                <a:solidFill>
                  <a:sysClr val="windowText" lastClr="000000"/>
                </a:solidFill>
              </a:rPr>
              <a:t>Augmentation de la fréquence </a:t>
            </a:r>
            <a:r>
              <a:rPr lang="en-US" sz="2000" dirty="0">
                <a:solidFill>
                  <a:sysClr val="windowText" lastClr="000000"/>
                </a:solidFill>
              </a:rPr>
              <a:t>: le système fait circuler automatiquement les trains plus fréquemment là où le besoin s'en fait le plus sentir, ce qui réduit l'encombrement.</a:t>
            </a:r>
          </a:p>
          <a:p>
            <a:pPr lvl="1">
              <a:buFont typeface="Courier New" panose="02070309020205020404" pitchFamily="49" charset="0"/>
              <a:buChar char="o"/>
              <a:defRPr/>
            </a:pPr>
            <a:r>
              <a:rPr lang="en-US" sz="2000" b="1" dirty="0">
                <a:solidFill>
                  <a:sysClr val="windowText" lastClr="000000"/>
                </a:solidFill>
              </a:rPr>
              <a:t>Amélioration de l'expérience des passagers </a:t>
            </a:r>
            <a:r>
              <a:rPr lang="en-US" sz="2000" dirty="0">
                <a:solidFill>
                  <a:sysClr val="windowText" lastClr="000000"/>
                </a:solidFill>
              </a:rPr>
              <a:t>: amélioration du confort et de la sécurité des passagers grâce à une gestion plus efficace et plus prévisible de la fréquentation.</a:t>
            </a:r>
            <a:endParaRPr kumimoji="0" lang="en-US" sz="2000" i="0" u="none" strike="noStrike" kern="1200" cap="none" spc="0" normalizeH="0" baseline="0" noProof="0" dirty="0">
              <a:ln>
                <a:noFill/>
              </a:ln>
              <a:solidFill>
                <a:sysClr val="windowText" lastClr="000000"/>
              </a:solidFill>
              <a:effectLst/>
              <a:uLnTx/>
              <a:uFillTx/>
            </a:endParaRPr>
          </a:p>
        </p:txBody>
      </p:sp>
      <p:sp>
        <p:nvSpPr>
          <p:cNvPr id="7" name="object 2">
            <a:extLst>
              <a:ext uri="{FF2B5EF4-FFF2-40B4-BE49-F238E27FC236}">
                <a16:creationId xmlns:a16="http://schemas.microsoft.com/office/drawing/2014/main" id="{D2D07E96-7329-97E5-6955-2A4369BED990}"/>
              </a:ext>
            </a:extLst>
          </p:cNvPr>
          <p:cNvSpPr txBox="1">
            <a:spLocks noGrp="1"/>
          </p:cNvSpPr>
          <p:nvPr>
            <p:ph type="title"/>
          </p:nvPr>
        </p:nvSpPr>
        <p:spPr>
          <a:xfrm>
            <a:off x="726467" y="493611"/>
            <a:ext cx="4334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Impact réel et conclusion</a:t>
            </a:r>
          </a:p>
        </p:txBody>
      </p:sp>
    </p:spTree>
    <p:extLst>
      <p:ext uri="{BB962C8B-B14F-4D97-AF65-F5344CB8AC3E}">
        <p14:creationId xmlns:p14="http://schemas.microsoft.com/office/powerpoint/2010/main" val="3245686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06FD-F668-71FC-1E2C-2ED03953A9F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73D7458-A4CF-9E5B-B547-3D4A8DE494E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5.2. Le rôle des parties prenantes et les objectifs sociétaux</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A6F273B8-E8CD-6218-CD45-B6E03150F77F}"/>
              </a:ext>
            </a:extLst>
          </p:cNvPr>
          <p:cNvSpPr txBox="1">
            <a:spLocks/>
          </p:cNvSpPr>
          <p:nvPr/>
        </p:nvSpPr>
        <p:spPr>
          <a:xfrm>
            <a:off x="726467" y="1539561"/>
            <a:ext cx="8695358" cy="46911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dirty="0">
                <a:solidFill>
                  <a:sysClr val="windowText" lastClr="000000"/>
                </a:solidFill>
              </a:rPr>
              <a:t>La modélisation n'est pas seulement un exercice technique ; c'est un processus collaboratif qui doit servir des objectifs sociétaux plus larges.</a:t>
            </a:r>
          </a:p>
          <a:p>
            <a:pPr marL="0" indent="0">
              <a:buNone/>
              <a:defRPr/>
            </a:pPr>
            <a:r>
              <a:rPr lang="en-US" sz="2000" b="1" dirty="0">
                <a:solidFill>
                  <a:sysClr val="windowText" lastClr="000000"/>
                </a:solidFill>
              </a:rPr>
              <a:t>Qui utilise ces modèles ?</a:t>
            </a:r>
          </a:p>
          <a:p>
            <a:pPr lvl="1">
              <a:defRPr/>
            </a:pPr>
            <a:r>
              <a:rPr lang="en-US" sz="2000" dirty="0">
                <a:solidFill>
                  <a:sysClr val="windowText" lastClr="000000"/>
                </a:solidFill>
              </a:rPr>
              <a:t>Les urbanistes, les agences de transport et les gouvernements.</a:t>
            </a:r>
          </a:p>
          <a:p>
            <a:pPr marL="0" indent="0">
              <a:buNone/>
              <a:defRPr/>
            </a:pPr>
            <a:r>
              <a:rPr lang="en-US" sz="2000" b="1" dirty="0">
                <a:solidFill>
                  <a:sysClr val="windowText" lastClr="000000"/>
                </a:solidFill>
              </a:rPr>
              <a:t>Pourquoi la collaboration est-elle importante </a:t>
            </a:r>
            <a:r>
              <a:rPr lang="en-US" sz="2000" dirty="0">
                <a:solidFill>
                  <a:sysClr val="windowText" lastClr="000000"/>
                </a:solidFill>
              </a:rPr>
              <a:t>?</a:t>
            </a:r>
          </a:p>
          <a:p>
            <a:pPr lvl="1">
              <a:defRPr/>
            </a:pPr>
            <a:r>
              <a:rPr lang="en-US" sz="2000" dirty="0">
                <a:solidFill>
                  <a:sysClr val="windowText" lastClr="000000"/>
                </a:solidFill>
              </a:rPr>
              <a:t>Pour garantir que les hypothèses du modèle reflètent les besoins de la communauté et les contraintes politiques.</a:t>
            </a:r>
          </a:p>
          <a:p>
            <a:pPr marL="0" indent="0">
              <a:buNone/>
              <a:defRPr/>
            </a:pPr>
            <a:r>
              <a:rPr lang="en-US" sz="2000" b="1" dirty="0">
                <a:solidFill>
                  <a:sysClr val="windowText" lastClr="000000"/>
                </a:solidFill>
              </a:rPr>
              <a:t>Alignement sur les objectifs en matière de transport </a:t>
            </a:r>
            <a:r>
              <a:rPr lang="en-US" sz="2000" dirty="0">
                <a:solidFill>
                  <a:sysClr val="windowText" lastClr="000000"/>
                </a:solidFill>
              </a:rPr>
              <a:t>:</a:t>
            </a:r>
          </a:p>
          <a:p>
            <a:pPr lvl="1">
              <a:defRPr/>
            </a:pPr>
            <a:r>
              <a:rPr lang="en-US" sz="2000" b="1" dirty="0">
                <a:solidFill>
                  <a:sysClr val="windowText" lastClr="000000"/>
                </a:solidFill>
              </a:rPr>
              <a:t>Mobilité et accessibilité </a:t>
            </a:r>
            <a:r>
              <a:rPr lang="en-US" sz="2000" dirty="0">
                <a:solidFill>
                  <a:sysClr val="windowText" lastClr="000000"/>
                </a:solidFill>
              </a:rPr>
              <a:t>: garantir des déplacements efficaces et un accès facile pour tous.</a:t>
            </a:r>
          </a:p>
          <a:p>
            <a:pPr lvl="1">
              <a:defRPr/>
            </a:pPr>
            <a:r>
              <a:rPr lang="en-US" sz="2000" b="1" dirty="0">
                <a:solidFill>
                  <a:sysClr val="windowText" lastClr="000000"/>
                </a:solidFill>
              </a:rPr>
              <a:t>Équité </a:t>
            </a:r>
            <a:r>
              <a:rPr lang="en-US" sz="2000" dirty="0">
                <a:solidFill>
                  <a:sysClr val="windowText" lastClr="000000"/>
                </a:solidFill>
              </a:rPr>
              <a:t>: offrir un accès équitable et juste aux transports pour toutes les populations.</a:t>
            </a:r>
          </a:p>
          <a:p>
            <a:pPr lvl="1">
              <a:defRPr/>
            </a:pPr>
            <a:r>
              <a:rPr lang="en-US" sz="2000" b="1" dirty="0">
                <a:solidFill>
                  <a:sysClr val="windowText" lastClr="000000"/>
                </a:solidFill>
              </a:rPr>
              <a:t>Durabilité </a:t>
            </a:r>
            <a:r>
              <a:rPr lang="en-US" sz="2000" dirty="0">
                <a:solidFill>
                  <a:sysClr val="windowText" lastClr="000000"/>
                </a:solidFill>
              </a:rPr>
              <a:t>: se concentrer sur la réduction de l'impact environnemental et des coûts à long terme.</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99E4B71D-8662-9E55-1921-E2078A8B5B77}"/>
              </a:ext>
            </a:extLst>
          </p:cNvPr>
          <p:cNvPicPr preferRelativeResize="0"/>
          <p:nvPr/>
        </p:nvPicPr>
        <p:blipFill>
          <a:blip r:embed="rId3">
            <a:alphaModFix/>
          </a:blip>
          <a:srcRect l="10760" t="11053" r="11491" b="11053"/>
          <a:stretch>
            <a:fillRect/>
          </a:stretch>
        </p:blipFill>
        <p:spPr>
          <a:xfrm>
            <a:off x="9421825" y="3951974"/>
            <a:ext cx="2043708" cy="2047488"/>
          </a:xfrm>
          <a:prstGeom prst="rect">
            <a:avLst/>
          </a:prstGeom>
          <a:noFill/>
          <a:ln>
            <a:noFill/>
          </a:ln>
        </p:spPr>
      </p:pic>
      <p:sp>
        <p:nvSpPr>
          <p:cNvPr id="7" name="object 2">
            <a:extLst>
              <a:ext uri="{FF2B5EF4-FFF2-40B4-BE49-F238E27FC236}">
                <a16:creationId xmlns:a16="http://schemas.microsoft.com/office/drawing/2014/main" id="{BF2001FC-C4E4-3BA0-4BDD-8F9A709BB19C}"/>
              </a:ext>
            </a:extLst>
          </p:cNvPr>
          <p:cNvSpPr txBox="1">
            <a:spLocks noGrp="1"/>
          </p:cNvSpPr>
          <p:nvPr>
            <p:ph type="title"/>
          </p:nvPr>
        </p:nvSpPr>
        <p:spPr>
          <a:xfrm>
            <a:off x="726467" y="493611"/>
            <a:ext cx="527809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Impact dans le monde réel et conclusion</a:t>
            </a:r>
          </a:p>
        </p:txBody>
      </p:sp>
    </p:spTree>
    <p:extLst>
      <p:ext uri="{BB962C8B-B14F-4D97-AF65-F5344CB8AC3E}">
        <p14:creationId xmlns:p14="http://schemas.microsoft.com/office/powerpoint/2010/main" val="1480923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06FC4-C830-940D-6BC4-92B5715C16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A7FE0C-CAFE-6CF6-DFD2-1F53A537B280}"/>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3" name="Google Shape;170;g352ec21a4af_0_51">
            <a:extLst>
              <a:ext uri="{FF2B5EF4-FFF2-40B4-BE49-F238E27FC236}">
                <a16:creationId xmlns:a16="http://schemas.microsoft.com/office/drawing/2014/main" id="{A7A7E071-2292-9171-3F7D-110B5578A711}"/>
              </a:ext>
            </a:extLst>
          </p:cNvPr>
          <p:cNvSpPr txBox="1"/>
          <p:nvPr/>
        </p:nvSpPr>
        <p:spPr>
          <a:xfrm>
            <a:off x="726275" y="921225"/>
            <a:ext cx="7676045" cy="1801588"/>
          </a:xfrm>
          <a:prstGeom prst="rect">
            <a:avLst/>
          </a:prstGeom>
          <a:noFill/>
          <a:ln>
            <a:noFill/>
          </a:ln>
        </p:spPr>
        <p:txBody>
          <a:bodyPr spcFirstLastPara="1" wrap="square" lIns="0" tIns="16325" rIns="0" bIns="0" anchor="t" anchorCtr="0">
            <a:spAutoFit/>
          </a:bodyPr>
          <a:lstStyle/>
          <a:p>
            <a:pPr marL="139700" lvl="0">
              <a:lnSpc>
                <a:spcPct val="150000"/>
              </a:lnSpc>
              <a:spcBef>
                <a:spcPts val="0"/>
              </a:spcBef>
              <a:buClr>
                <a:schemeClr val="dk1"/>
              </a:buClr>
              <a:buSzPts val="1100"/>
              <a:tabLst>
                <a:tab pos="6858000" algn="l"/>
              </a:tabLst>
            </a:pPr>
            <a:r>
              <a:rPr lang="en-US" sz="1400" b="1" dirty="0">
                <a:solidFill>
                  <a:schemeClr val="dk1"/>
                </a:solidFill>
                <a:latin typeface="Helvetica" panose="020B0604020202020204" pitchFamily="34" charset="0"/>
                <a:cs typeface="Helvetica" panose="020B0604020202020204" pitchFamily="34" charset="0"/>
              </a:rPr>
              <a:t>05 : Impact réel et conclusion………</a:t>
            </a:r>
            <a:r>
              <a:rPr lang="en-US" sz="1400" b="1" dirty="0">
                <a:solidFill>
                  <a:schemeClr val="dk1"/>
                </a:solidFill>
                <a:latin typeface="Helvetica" panose="020B0604020202020204" pitchFamily="34" charset="0"/>
                <a:ea typeface="Arial"/>
                <a:cs typeface="Helvetica" panose="020B0604020202020204" pitchFamily="34" charset="0"/>
                <a:sym typeface="Arial"/>
              </a:rPr>
              <a:t>.......................................................................	35</a:t>
            </a:r>
          </a:p>
          <a:p>
            <a:pPr marL="139700" marR="7348" lvl="0">
              <a:lnSpc>
                <a:spcPct val="100000"/>
              </a:lnSpc>
              <a:spcBef>
                <a:spcPts val="600"/>
              </a:spcBef>
              <a:buClr>
                <a:srgbClr val="000000"/>
              </a:buClr>
              <a:buSzPts val="1200"/>
              <a:tabLst>
                <a:tab pos="6858000" algn="l"/>
              </a:tabLst>
            </a:pPr>
            <a:r>
              <a:rPr lang="en-US" sz="1400" dirty="0">
                <a:latin typeface="Helvetica" panose="020B0604020202020204" pitchFamily="34" charset="0"/>
                <a:cs typeface="Helvetica" panose="020B0604020202020204" pitchFamily="34" charset="0"/>
              </a:rPr>
              <a:t>5.0. Étude de cas n° 1 : Zones à forte congestion et à faibles émissions à </a:t>
            </a:r>
            <a:r>
              <a:rPr lang="en-US" sz="1400" dirty="0" err="1">
                <a:latin typeface="Helvetica" panose="020B0604020202020204" pitchFamily="34" charset="0"/>
                <a:cs typeface="Helvetica" panose="020B0604020202020204" pitchFamily="34" charset="0"/>
              </a:rPr>
              <a:t>Londres</a:t>
            </a:r>
            <a:r>
              <a:rPr lang="en-US" sz="1400" dirty="0">
                <a:latin typeface="Helvetica" panose="020B0604020202020204" pitchFamily="34" charset="0"/>
                <a:ea typeface="Arial"/>
                <a:cs typeface="Helvetica" panose="020B0604020202020204" pitchFamily="34" charset="0"/>
                <a:sym typeface="Arial"/>
              </a:rPr>
              <a:t>..	36</a:t>
            </a:r>
            <a:endParaRPr lang="en-US" sz="1400" dirty="0">
              <a:latin typeface="Helvetica" panose="020B0604020202020204" pitchFamily="34" charset="0"/>
              <a:cs typeface="Helvetica" panose="020B0604020202020204" pitchFamily="34" charset="0"/>
            </a:endParaRPr>
          </a:p>
          <a:p>
            <a:pPr marL="139700" marR="7348" lvl="0">
              <a:lnSpc>
                <a:spcPct val="100000"/>
              </a:lnSpc>
              <a:spcBef>
                <a:spcPts val="600"/>
              </a:spcBef>
              <a:buClr>
                <a:srgbClr val="000000"/>
              </a:buClr>
              <a:buSzPts val="1200"/>
              <a:tabLst>
                <a:tab pos="6858000" algn="l"/>
              </a:tabLst>
            </a:pPr>
            <a:r>
              <a:rPr lang="en-US" sz="1400" dirty="0">
                <a:latin typeface="Helvetica" panose="020B0604020202020204" pitchFamily="34" charset="0"/>
                <a:cs typeface="Helvetica" panose="020B0604020202020204" pitchFamily="34" charset="0"/>
              </a:rPr>
              <a:t>5.1. Étude de cas n° 2 : Efficacité du réseau métropolitain de Tokyo</a:t>
            </a:r>
            <a:r>
              <a:rPr lang="en-US" sz="1400" dirty="0">
                <a:latin typeface="Helvetica" panose="020B0604020202020204" pitchFamily="34" charset="0"/>
                <a:ea typeface="Arial"/>
                <a:cs typeface="Helvetica" panose="020B0604020202020204" pitchFamily="34" charset="0"/>
                <a:sym typeface="Arial"/>
              </a:rPr>
              <a:t>................</a:t>
            </a:r>
            <a:r>
              <a:rPr lang="en-US" sz="1400" dirty="0">
                <a:latin typeface="Helvetica" panose="020B0604020202020204" pitchFamily="34" charset="0"/>
                <a:cs typeface="Helvetica" panose="020B0604020202020204" pitchFamily="34" charset="0"/>
              </a:rPr>
              <a:t>........	37</a:t>
            </a:r>
            <a:endParaRPr lang="en-GB" sz="1400" b="1" dirty="0">
              <a:solidFill>
                <a:schemeClr val="dk1"/>
              </a:solidFill>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6858000" algn="l"/>
              </a:tabLst>
            </a:pPr>
            <a:r>
              <a:rPr lang="en-GB" sz="1400" dirty="0">
                <a:latin typeface="Helvetica" panose="020B0604020202020204" pitchFamily="34" charset="0"/>
                <a:cs typeface="Helvetica" panose="020B0604020202020204" pitchFamily="34" charset="0"/>
              </a:rPr>
              <a:t>5.2. </a:t>
            </a:r>
            <a:r>
              <a:rPr lang="en-US" sz="1400" dirty="0">
                <a:latin typeface="Helvetica" panose="020B0604020202020204" pitchFamily="34" charset="0"/>
                <a:cs typeface="Helvetica" panose="020B0604020202020204" pitchFamily="34" charset="0"/>
              </a:rPr>
              <a:t>Le rôle des parties prenantes et les objectifs </a:t>
            </a:r>
            <a:r>
              <a:rPr lang="en-US" sz="1400" dirty="0" err="1">
                <a:latin typeface="Helvetica" panose="020B0604020202020204" pitchFamily="34" charset="0"/>
                <a:cs typeface="Helvetica" panose="020B0604020202020204" pitchFamily="34" charset="0"/>
              </a:rPr>
              <a:t>sociétaux</a:t>
            </a:r>
            <a:r>
              <a:rPr lang="en-GB" sz="1400" dirty="0">
                <a:latin typeface="Helvetica" panose="020B0604020202020204" pitchFamily="34" charset="0"/>
                <a:ea typeface="Arial"/>
                <a:cs typeface="Helvetica" panose="020B0604020202020204" pitchFamily="34" charset="0"/>
                <a:sym typeface="Arial"/>
              </a:rPr>
              <a:t>................</a:t>
            </a:r>
            <a:r>
              <a:rPr lang="en-GB" sz="1400" dirty="0">
                <a:latin typeface="Helvetica" panose="020B0604020202020204" pitchFamily="34" charset="0"/>
                <a:cs typeface="Helvetica" panose="020B0604020202020204" pitchFamily="34" charset="0"/>
              </a:rPr>
              <a:t>......................	38</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6858000" algn="l"/>
              </a:tabLst>
            </a:pPr>
            <a:r>
              <a:rPr lang="en-US" sz="1400" dirty="0">
                <a:latin typeface="Helvetica" panose="020B0604020202020204" pitchFamily="34" charset="0"/>
                <a:cs typeface="Helvetica" panose="020B0604020202020204" pitchFamily="34" charset="0"/>
              </a:rPr>
              <a:t>5.3. Quiz final</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dirty="0">
                <a:latin typeface="Helvetica" panose="020B0604020202020204" pitchFamily="34" charset="0"/>
                <a:cs typeface="Helvetica" panose="020B0604020202020204" pitchFamily="34" charset="0"/>
              </a:rPr>
              <a:t>39</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6858000" algn="l"/>
              </a:tabLst>
            </a:pPr>
            <a:r>
              <a:rPr lang="en-GB" sz="1400" dirty="0">
                <a:latin typeface="Helvetica" panose="020B0604020202020204" pitchFamily="34" charset="0"/>
                <a:cs typeface="Helvetica" panose="020B0604020202020204" pitchFamily="34" charset="0"/>
              </a:rPr>
              <a:t>5.4. Références et lectures </a:t>
            </a:r>
            <a:r>
              <a:rPr lang="en-GB" sz="1400" dirty="0" err="1">
                <a:latin typeface="Helvetica" panose="020B0604020202020204" pitchFamily="34" charset="0"/>
                <a:cs typeface="Helvetica" panose="020B0604020202020204" pitchFamily="34" charset="0"/>
              </a:rPr>
              <a:t>complémentaires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dirty="0">
                <a:latin typeface="Helvetica" panose="020B0604020202020204" pitchFamily="34" charset="0"/>
                <a:ea typeface="Arial"/>
                <a:cs typeface="Helvetica" panose="020B0604020202020204" pitchFamily="34" charset="0"/>
                <a:sym typeface="Arial"/>
              </a:rPr>
              <a:t>40</a:t>
            </a:r>
            <a:endParaRPr lang="en-GB" sz="1400" dirty="0">
              <a:latin typeface="Helvetica" panose="020B0604020202020204" pitchFamily="34" charset="0"/>
              <a:cs typeface="Helvetica" panose="020B0604020202020204" pitchFamily="34" charset="0"/>
            </a:endParaRPr>
          </a:p>
        </p:txBody>
      </p:sp>
      <p:sp>
        <p:nvSpPr>
          <p:cNvPr id="5" name="object 2">
            <a:extLst>
              <a:ext uri="{FF2B5EF4-FFF2-40B4-BE49-F238E27FC236}">
                <a16:creationId xmlns:a16="http://schemas.microsoft.com/office/drawing/2014/main" id="{AD0CC792-493B-EBB1-ABAA-6D00C338179B}"/>
              </a:ext>
            </a:extLst>
          </p:cNvPr>
          <p:cNvSpPr txBox="1">
            <a:spLocks/>
          </p:cNvSpPr>
          <p:nvPr/>
        </p:nvSpPr>
        <p:spPr>
          <a:xfrm>
            <a:off x="3241040" y="455772"/>
            <a:ext cx="8224678" cy="355043"/>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200" b="1" dirty="0">
                <a:solidFill>
                  <a:schemeClr val="bg1"/>
                </a:solidFill>
              </a:rPr>
              <a:t>Gestion et nettoyage des données dans la recherche sur les transports</a:t>
            </a:r>
          </a:p>
        </p:txBody>
      </p:sp>
    </p:spTree>
    <p:extLst>
      <p:ext uri="{BB962C8B-B14F-4D97-AF65-F5344CB8AC3E}">
        <p14:creationId xmlns:p14="http://schemas.microsoft.com/office/powerpoint/2010/main" val="3749460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8510-F0AD-90BB-CAA9-4F8DF4250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BF20ECD-805B-715D-C786-F1F192B2B15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5.3. Quiz final</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D11A5956-13FE-C200-672B-A0D2BA62DC17}"/>
              </a:ext>
            </a:extLst>
          </p:cNvPr>
          <p:cNvSpPr txBox="1">
            <a:spLocks/>
          </p:cNvSpPr>
          <p:nvPr/>
        </p:nvSpPr>
        <p:spPr>
          <a:xfrm>
            <a:off x="726467" y="1539562"/>
            <a:ext cx="10725152" cy="19798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1800" b="1" dirty="0">
                <a:solidFill>
                  <a:sysClr val="windowText" lastClr="000000"/>
                </a:solidFill>
              </a:rPr>
              <a:t>Vérifions notre compréhension </a:t>
            </a:r>
            <a:r>
              <a:rPr lang="en-US" sz="1800" dirty="0">
                <a:solidFill>
                  <a:sysClr val="windowText" lastClr="000000"/>
                </a:solidFill>
              </a:rPr>
              <a:t>:</a:t>
            </a:r>
          </a:p>
          <a:p>
            <a:pPr marL="914400" lvl="1" indent="-457200">
              <a:buFont typeface="+mj-lt"/>
              <a:buAutoNum type="arabicPeriod"/>
              <a:defRPr/>
            </a:pPr>
            <a:r>
              <a:rPr lang="en-US" sz="1800" dirty="0">
                <a:solidFill>
                  <a:sysClr val="windowText" lastClr="000000"/>
                </a:solidFill>
              </a:rPr>
              <a:t>Citez un facteur clé qui différencie la modélisation des transports publics de celle des véhicules privés.</a:t>
            </a:r>
          </a:p>
          <a:p>
            <a:pPr marL="914400" lvl="1" indent="-457200">
              <a:buFont typeface="+mj-lt"/>
              <a:buAutoNum type="arabicPeriod"/>
              <a:defRPr/>
            </a:pPr>
            <a:r>
              <a:rPr lang="en-US" sz="1800" dirty="0">
                <a:solidFill>
                  <a:sysClr val="windowText" lastClr="000000"/>
                </a:solidFill>
              </a:rPr>
              <a:t>Quel principe opérationnel permet de mesurer la régularité des arrivées des bus ou des trains ?</a:t>
            </a:r>
          </a:p>
          <a:p>
            <a:pPr marL="914400" lvl="1" indent="-457200">
              <a:buFont typeface="+mj-lt"/>
              <a:buAutoNum type="arabicPeriod"/>
              <a:defRPr/>
            </a:pPr>
            <a:r>
              <a:rPr lang="en-US" sz="1800" dirty="0">
                <a:solidFill>
                  <a:sysClr val="windowText" lastClr="000000"/>
                </a:solidFill>
              </a:rPr>
              <a:t>Vrai/Faux : un modèle d'optimisation peut trouver une solution parfaite qui ignore les contraintes budgétaires.</a:t>
            </a:r>
          </a:p>
          <a:p>
            <a:pPr marL="914400" lvl="1" indent="-457200">
              <a:buFont typeface="+mj-lt"/>
              <a:buAutoNum type="arabicPeriod"/>
              <a:defRPr/>
            </a:pPr>
            <a:r>
              <a:rPr lang="en-US" sz="1800" dirty="0">
                <a:solidFill>
                  <a:sysClr val="windowText" lastClr="000000"/>
                </a:solidFill>
              </a:rPr>
              <a:t>Donnez un exemple de contrainte à laquelle vous pourriez être confronté lors de la planification d'un itinéraire de bus.</a:t>
            </a:r>
          </a:p>
        </p:txBody>
      </p:sp>
      <p:sp>
        <p:nvSpPr>
          <p:cNvPr id="7" name="object 2">
            <a:extLst>
              <a:ext uri="{FF2B5EF4-FFF2-40B4-BE49-F238E27FC236}">
                <a16:creationId xmlns:a16="http://schemas.microsoft.com/office/drawing/2014/main" id="{3F575AAA-6C39-1AE5-B546-775E1E4796ED}"/>
              </a:ext>
            </a:extLst>
          </p:cNvPr>
          <p:cNvSpPr txBox="1">
            <a:spLocks noGrp="1"/>
          </p:cNvSpPr>
          <p:nvPr>
            <p:ph type="title"/>
          </p:nvPr>
        </p:nvSpPr>
        <p:spPr>
          <a:xfrm>
            <a:off x="726467" y="493611"/>
            <a:ext cx="536953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Impact dans le monde réel et conclusion</a:t>
            </a:r>
          </a:p>
        </p:txBody>
      </p:sp>
      <p:sp>
        <p:nvSpPr>
          <p:cNvPr id="9" name="Content Placeholder 2">
            <a:extLst>
              <a:ext uri="{FF2B5EF4-FFF2-40B4-BE49-F238E27FC236}">
                <a16:creationId xmlns:a16="http://schemas.microsoft.com/office/drawing/2014/main" id="{027B799C-A534-D8EB-8DD2-2590F46CA0C6}"/>
              </a:ext>
            </a:extLst>
          </p:cNvPr>
          <p:cNvSpPr txBox="1">
            <a:spLocks/>
          </p:cNvSpPr>
          <p:nvPr/>
        </p:nvSpPr>
        <p:spPr>
          <a:xfrm>
            <a:off x="726467" y="3864871"/>
            <a:ext cx="10725152" cy="17676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1800" b="1" dirty="0">
                <a:solidFill>
                  <a:sysClr val="windowText" lastClr="000000"/>
                </a:solidFill>
              </a:rPr>
              <a:t>Réponses </a:t>
            </a:r>
            <a:r>
              <a:rPr lang="en-US" sz="1800" dirty="0">
                <a:solidFill>
                  <a:sysClr val="windowText" lastClr="000000"/>
                </a:solidFill>
              </a:rPr>
              <a:t>:</a:t>
            </a:r>
          </a:p>
          <a:p>
            <a:pPr marL="914400" lvl="1" indent="-457200">
              <a:buFont typeface="+mj-lt"/>
              <a:buAutoNum type="arabicPeriod"/>
              <a:defRPr/>
            </a:pPr>
            <a:r>
              <a:rPr lang="en-US" sz="1800" dirty="0">
                <a:solidFill>
                  <a:sysClr val="windowText" lastClr="000000"/>
                </a:solidFill>
              </a:rPr>
              <a:t>Transports publics vs véhicules privés : horaires, capacité des véhicules, temps d'attente des passagers aux arrêts.</a:t>
            </a:r>
          </a:p>
          <a:p>
            <a:pPr marL="914400" lvl="1" indent="-457200">
              <a:buFont typeface="+mj-lt"/>
              <a:buAutoNum type="arabicPeriod"/>
              <a:defRPr/>
            </a:pPr>
            <a:r>
              <a:rPr lang="en-US" sz="1800" dirty="0">
                <a:solidFill>
                  <a:sysClr val="windowText" lastClr="000000"/>
                </a:solidFill>
              </a:rPr>
              <a:t>Principe de régularité : fiabilité.</a:t>
            </a:r>
          </a:p>
          <a:p>
            <a:pPr marL="914400" lvl="1" indent="-457200">
              <a:buFont typeface="+mj-lt"/>
              <a:buAutoNum type="arabicPeriod"/>
              <a:defRPr/>
            </a:pPr>
            <a:r>
              <a:rPr lang="en-US" sz="1800" dirty="0">
                <a:solidFill>
                  <a:sysClr val="windowText" lastClr="000000"/>
                </a:solidFill>
              </a:rPr>
              <a:t>Faux. L'optimisation est toujours soumise à des contraintes du monde réel.</a:t>
            </a:r>
          </a:p>
          <a:p>
            <a:pPr marL="914400" lvl="1" indent="-457200">
              <a:buFont typeface="+mj-lt"/>
              <a:buAutoNum type="arabicPeriod"/>
              <a:defRPr/>
            </a:pPr>
            <a:r>
              <a:rPr lang="en-US" sz="1800" dirty="0">
                <a:solidFill>
                  <a:sysClr val="windowText" lastClr="000000"/>
                </a:solidFill>
              </a:rPr>
              <a:t>Contraintes : limitations budgétaires, nombre de bus disponibles, règles relatives au travail des chauffeurs.</a:t>
            </a:r>
            <a:endParaRPr kumimoji="0" lang="en-US" sz="1800" i="0" u="none" strike="noStrike" kern="120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8142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5.4. Références et lectures complémentaires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0106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Manuels de référence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(4e éd.). John Wiley &amp; Sons.</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Vuchic</a:t>
            </a:r>
            <a:r>
              <a:rPr kumimoji="0" lang="en-US" sz="2000" i="0" u="none" strike="noStrike" kern="1200" cap="none" spc="0" normalizeH="0" baseline="0" noProof="0" dirty="0">
                <a:ln>
                  <a:noFill/>
                </a:ln>
                <a:solidFill>
                  <a:sysClr val="windowText" lastClr="000000"/>
                </a:solidFill>
                <a:effectLst/>
                <a:uLnTx/>
                <a:uFillTx/>
                <a:ea typeface="+mn-ea"/>
                <a:cs typeface="+mn-cs"/>
              </a:rPr>
              <a:t>, V. R. (2007). Urban Transit Systems and Technology.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Planification des réseaux et des services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Ceder, A. (2016). Public Transit Planning and Operation: Modeling, Practice and Behavior. CRC Press.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Logiciels de modélisation et recherche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Horn, M. (2021). </a:t>
            </a:r>
            <a:r>
              <a:rPr kumimoji="0" lang="en-US" sz="2000" i="0" u="none" strike="noStrike" kern="1200" cap="none" spc="0" normalizeH="0" baseline="0" noProof="0" dirty="0" err="1">
                <a:ln>
                  <a:noFill/>
                </a:ln>
                <a:solidFill>
                  <a:sysClr val="windowText" lastClr="000000"/>
                </a:solidFill>
                <a:effectLst/>
                <a:uLnTx/>
                <a:uFillTx/>
                <a:ea typeface="+mn-ea"/>
                <a:cs typeface="+mn-cs"/>
              </a:rPr>
              <a:t>MATSim </a:t>
            </a:r>
            <a:r>
              <a:rPr kumimoji="0" lang="en-US" sz="2000" i="0" u="none" strike="noStrike" kern="1200" cap="none" spc="0" normalizeH="0" baseline="0" noProof="0" dirty="0">
                <a:ln>
                  <a:noFill/>
                </a:ln>
                <a:solidFill>
                  <a:sysClr val="windowText" lastClr="000000"/>
                </a:solidFill>
                <a:effectLst/>
                <a:uLnTx/>
                <a:uFillTx/>
                <a:ea typeface="+mn-ea"/>
                <a:cs typeface="+mn-cs"/>
              </a:rPr>
              <a:t>pour débutants. Université technique de Berlin. (Disponible en ligne)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PTV Group. (n.d.). Publications scientifiques et livres blancs sur VISUM/VISSIM. (Disponible sur le site web du PTV Group).</a:t>
            </a:r>
          </a:p>
        </p:txBody>
      </p:sp>
      <p:sp>
        <p:nvSpPr>
          <p:cNvPr id="7" name="object 2">
            <a:extLst>
              <a:ext uri="{FF2B5EF4-FFF2-40B4-BE49-F238E27FC236}">
                <a16:creationId xmlns:a16="http://schemas.microsoft.com/office/drawing/2014/main" id="{91B8E2B6-82D1-F5EF-4349-959969056BE9}"/>
              </a:ext>
            </a:extLst>
          </p:cNvPr>
          <p:cNvSpPr txBox="1">
            <a:spLocks noGrp="1"/>
          </p:cNvSpPr>
          <p:nvPr>
            <p:ph type="title"/>
          </p:nvPr>
        </p:nvSpPr>
        <p:spPr>
          <a:xfrm>
            <a:off x="726467" y="493611"/>
            <a:ext cx="5369533"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Impact dans le monde réel et conclusion</a:t>
            </a:r>
          </a:p>
        </p:txBody>
      </p:sp>
    </p:spTree>
    <p:extLst>
      <p:ext uri="{BB962C8B-B14F-4D97-AF65-F5344CB8AC3E}">
        <p14:creationId xmlns:p14="http://schemas.microsoft.com/office/powerpoint/2010/main" val="804161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 :</a:t>
            </a:r>
          </a:p>
          <a:p>
            <a:pPr algn="ctr"/>
            <a:r>
              <a:rPr lang="en-US" sz="3200" b="1" dirty="0">
                <a:solidFill>
                  <a:schemeClr val="bg1"/>
                </a:solidFill>
              </a:rPr>
              <a:t>Introduction et objectifs</a:t>
            </a:r>
          </a:p>
        </p:txBody>
      </p:sp>
    </p:spTree>
    <p:extLst>
      <p:ext uri="{BB962C8B-B14F-4D97-AF65-F5344CB8AC3E}">
        <p14:creationId xmlns:p14="http://schemas.microsoft.com/office/powerpoint/2010/main" val="3545970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Aperçu du cours.</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Plan du cours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93611"/>
            <a:ext cx="399625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8315932" cy="3812399"/>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Le « pourquoi » et le « quoi » de la modélisation </a:t>
            </a:r>
            <a:r>
              <a:rPr lang="en-US" sz="2000" dirty="0">
                <a:solidFill>
                  <a:sysClr val="windowText" lastClr="000000"/>
                </a:solidFill>
                <a:latin typeface="Arial"/>
                <a:cs typeface="Arial"/>
              </a:rPr>
              <a:t>: définition de la modélisation PT et de son objectif.</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Le système que nous modélisons </a:t>
            </a:r>
            <a:r>
              <a:rPr lang="en-US" sz="2000" dirty="0">
                <a:solidFill>
                  <a:sysClr val="windowText" lastClr="000000"/>
                </a:solidFill>
                <a:latin typeface="Arial"/>
                <a:cs typeface="Arial"/>
              </a:rPr>
              <a:t>: comprendre les composants et principes fondamentaux d'un réseau PT.</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Le processus de modélisation </a:t>
            </a:r>
            <a:r>
              <a:rPr lang="en-US" sz="2000" dirty="0">
                <a:solidFill>
                  <a:sysClr val="windowText" lastClr="000000"/>
                </a:solidFill>
                <a:latin typeface="Arial"/>
                <a:cs typeface="Arial"/>
              </a:rPr>
              <a:t>: guide étape par étape pour la création d'un modèle.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Application principale </a:t>
            </a:r>
            <a:r>
              <a:rPr lang="en-US" sz="2000" dirty="0">
                <a:solidFill>
                  <a:sysClr val="windowText" lastClr="000000"/>
                </a:solidFill>
                <a:latin typeface="Arial"/>
                <a:cs typeface="Arial"/>
              </a:rPr>
              <a:t>: utilisation des modèles pour l'optimisation du réseau et des services.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Impact dans le monde réel </a:t>
            </a:r>
            <a:r>
              <a:rPr lang="en-US" sz="2000" dirty="0">
                <a:solidFill>
                  <a:sysClr val="windowText" lastClr="000000"/>
                </a:solidFill>
                <a:latin typeface="Arial"/>
                <a:cs typeface="Arial"/>
              </a:rPr>
              <a:t>: études de cas, rôles des parties prenantes et conclusion.</a:t>
            </a:r>
          </a:p>
        </p:txBody>
      </p:sp>
    </p:spTree>
    <p:extLst>
      <p:ext uri="{BB962C8B-B14F-4D97-AF65-F5344CB8AC3E}">
        <p14:creationId xmlns:p14="http://schemas.microsoft.com/office/powerpoint/2010/main" val="383759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3"/>
            <a:ext cx="10725152" cy="2171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effectLst/>
                <a:uLnTx/>
                <a:uFillTx/>
                <a:ea typeface="+mn-ea"/>
                <a:cs typeface="+mn-cs"/>
              </a:rPr>
              <a:t>Récapitulatif : Théorie et simulation des flux de circulation</a:t>
            </a:r>
          </a:p>
          <a:p>
            <a:pPr lvl="1">
              <a:buFont typeface="Courier New" panose="02070309020205020404" pitchFamily="49" charset="0"/>
              <a:buChar char="o"/>
              <a:defRPr/>
            </a:pPr>
            <a:r>
              <a:rPr kumimoji="0" lang="en-US" sz="1800" i="0" u="none" strike="noStrike" kern="1200" cap="none" spc="0" normalizeH="0" baseline="0" noProof="0" dirty="0">
                <a:ln>
                  <a:noFill/>
                </a:ln>
                <a:effectLst/>
                <a:uLnTx/>
                <a:uFillTx/>
                <a:ea typeface="+mn-ea"/>
                <a:cs typeface="+mn-cs"/>
              </a:rPr>
              <a:t>Nous avons exploré les approches microscopiques et macroscopiques, la capacité et la congestion.</a:t>
            </a:r>
          </a:p>
          <a:p>
            <a:pPr marL="0" indent="0">
              <a:buNone/>
              <a:defRPr/>
            </a:pPr>
            <a:r>
              <a:rPr kumimoji="0" lang="en-US" sz="1800" b="1" i="0" u="none" strike="noStrike" kern="1200" cap="none" spc="0" normalizeH="0" baseline="0" noProof="0" dirty="0">
                <a:ln>
                  <a:noFill/>
                </a:ln>
                <a:effectLst/>
                <a:uLnTx/>
                <a:uFillTx/>
                <a:ea typeface="+mn-ea"/>
                <a:cs typeface="+mn-cs"/>
              </a:rPr>
              <a:t>Objectif du jour : appliquer la théorie aux transports publics</a:t>
            </a:r>
          </a:p>
          <a:p>
            <a:pPr lvl="1">
              <a:buFont typeface="Courier New" panose="02070309020205020404" pitchFamily="49" charset="0"/>
              <a:buChar char="o"/>
              <a:defRPr/>
            </a:pPr>
            <a:r>
              <a:rPr kumimoji="0" lang="en-US" sz="1800" i="0" u="none" strike="noStrike" kern="1200" cap="none" spc="0" normalizeH="0" baseline="0" noProof="0" dirty="0">
                <a:ln>
                  <a:noFill/>
                </a:ln>
                <a:effectLst/>
                <a:uLnTx/>
                <a:uFillTx/>
                <a:ea typeface="+mn-ea"/>
                <a:cs typeface="+mn-cs"/>
              </a:rPr>
              <a:t>Nous appliquons maintenant ces principes fondamentaux aux transports publics, en nous concentrant sur la planification des itinéraires et l'optimisation opérationnelle.</a:t>
            </a:r>
          </a:p>
          <a:p>
            <a:pPr marL="0" indent="0">
              <a:buNone/>
              <a:defRPr/>
            </a:pPr>
            <a:r>
              <a:rPr kumimoji="0" lang="en-US" sz="1800" b="1" i="0" u="none" strike="noStrike" kern="1200" cap="none" spc="0" normalizeH="0" baseline="0" noProof="0" dirty="0">
                <a:ln>
                  <a:noFill/>
                </a:ln>
                <a:effectLst/>
                <a:uLnTx/>
                <a:uFillTx/>
                <a:ea typeface="+mn-ea"/>
                <a:cs typeface="+mn-cs"/>
              </a:rPr>
              <a:t>Liens clés </a:t>
            </a:r>
            <a:r>
              <a:rPr kumimoji="0" lang="en-US" sz="1800" i="0" u="none" strike="noStrike" kern="1200" cap="none" spc="0" normalizeH="0" baseline="0" noProof="0" dirty="0">
                <a:ln>
                  <a:noFill/>
                </a:ln>
                <a:effectLst/>
                <a:uLnTx/>
                <a:uFillTx/>
                <a:ea typeface="+mn-ea"/>
                <a:cs typeface="+mn-cs"/>
              </a:rPr>
              <a:t>:</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Lien avec les principes fondamentaux de la circulation routière</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pic>
        <p:nvPicPr>
          <p:cNvPr id="2" name="Google Shape;233;g342ba188ed7_0_16" title="Slide 16_ Activity – Pair &amp; Share - visual selection (20).png">
            <a:extLst>
              <a:ext uri="{FF2B5EF4-FFF2-40B4-BE49-F238E27FC236}">
                <a16:creationId xmlns:a16="http://schemas.microsoft.com/office/drawing/2014/main" id="{6F43204A-B8BC-95BA-B779-82CEC2C5E3E0}"/>
              </a:ext>
            </a:extLst>
          </p:cNvPr>
          <p:cNvPicPr preferRelativeResize="0"/>
          <p:nvPr/>
        </p:nvPicPr>
        <p:blipFill rotWithShape="1">
          <a:blip r:embed="rId3">
            <a:alphaModFix/>
          </a:blip>
          <a:srcRect l="6091" t="28650" r="6822" b="14258"/>
          <a:stretch>
            <a:fillRect/>
          </a:stretch>
        </p:blipFill>
        <p:spPr>
          <a:xfrm>
            <a:off x="2496879" y="3302453"/>
            <a:ext cx="7198242" cy="2970756"/>
          </a:xfrm>
          <a:prstGeom prst="rect">
            <a:avLst/>
          </a:prstGeom>
          <a:noFill/>
          <a:ln>
            <a:noFill/>
          </a:ln>
        </p:spPr>
      </p:pic>
    </p:spTree>
    <p:extLst>
      <p:ext uri="{BB962C8B-B14F-4D97-AF65-F5344CB8AC3E}">
        <p14:creationId xmlns:p14="http://schemas.microsoft.com/office/powerpoint/2010/main" val="3019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E6EEEF1C-5989-AC16-2D58-FE5BD2E5349E}"/>
              </a:ext>
            </a:extLst>
          </p:cNvPr>
          <p:cNvPicPr>
            <a:picLocks noChangeAspect="1"/>
          </p:cNvPicPr>
          <p:nvPr/>
        </p:nvPicPr>
        <p:blipFill>
          <a:blip r:embed="rId3" cstate="print">
            <a:extLst>
              <a:ext uri="{28A0092B-C50C-407E-A947-70E740481C1C}">
                <a14:useLocalDpi xmlns:a14="http://schemas.microsoft.com/office/drawing/2010/main" val="0"/>
              </a:ext>
            </a:extLst>
          </a:blip>
          <a:srcRect l="4230" r="4340"/>
          <a:stretch>
            <a:fillRect/>
          </a:stretch>
        </p:blipFill>
        <p:spPr>
          <a:xfrm>
            <a:off x="9588676" y="4921156"/>
            <a:ext cx="1862944" cy="1358384"/>
          </a:xfrm>
          <a:prstGeom prst="rect">
            <a:avLst/>
          </a:prstGeom>
        </p:spPr>
      </p:pic>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Objectifs pédagogiques.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7807932"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À la fin de cette leçon, vous devriez être capable de :</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231E0456-4706-1349-8C71-3D1C93335FBE}"/>
              </a:ext>
            </a:extLst>
          </p:cNvPr>
          <p:cNvSpPr txBox="1"/>
          <p:nvPr/>
        </p:nvSpPr>
        <p:spPr>
          <a:xfrm>
            <a:off x="726468" y="2133664"/>
            <a:ext cx="9006812" cy="4089398"/>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Définir </a:t>
            </a:r>
            <a:r>
              <a:rPr lang="en-US" sz="2000" dirty="0">
                <a:solidFill>
                  <a:sysClr val="windowText" lastClr="000000"/>
                </a:solidFill>
                <a:latin typeface="Arial"/>
                <a:cs typeface="Arial"/>
              </a:rPr>
              <a:t>la modélisation des transports publics et expliquer son objectif stratégique dans l'urbanisme.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Identifier </a:t>
            </a:r>
            <a:r>
              <a:rPr lang="en-US" sz="2000" dirty="0">
                <a:solidFill>
                  <a:sysClr val="windowText" lastClr="000000"/>
                </a:solidFill>
                <a:latin typeface="Arial"/>
                <a:cs typeface="Arial"/>
              </a:rPr>
              <a:t>les composants essentiels et les principes de fonctionnement d'un réseau de transports publics.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Décrire </a:t>
            </a:r>
            <a:r>
              <a:rPr lang="en-US" sz="2000" dirty="0">
                <a:solidFill>
                  <a:sysClr val="windowText" lastClr="000000"/>
                </a:solidFill>
                <a:latin typeface="Arial"/>
                <a:cs typeface="Arial"/>
              </a:rPr>
              <a:t>les étapes clés du processus de développement d'un modèle de transport, de la collecte des données à la validation.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Expliquer </a:t>
            </a:r>
            <a:r>
              <a:rPr lang="en-US" sz="2000" dirty="0">
                <a:solidFill>
                  <a:sysClr val="windowText" lastClr="000000"/>
                </a:solidFill>
                <a:latin typeface="Arial"/>
                <a:cs typeface="Arial"/>
              </a:rPr>
              <a:t>comment les modèles sont utilisés pour optimiser la fréquence des services et la conception des itinéraires dans le cadre des contraintes du monde réel.</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Analyser </a:t>
            </a:r>
            <a:r>
              <a:rPr lang="en-US" sz="2000" dirty="0">
                <a:solidFill>
                  <a:sysClr val="windowText" lastClr="000000"/>
                </a:solidFill>
                <a:latin typeface="Arial"/>
                <a:cs typeface="Arial"/>
              </a:rPr>
              <a:t>le rôle de la modélisation dans les projets concrets et son lien avec des objectifs sociétaux plus larges.</a:t>
            </a:r>
          </a:p>
        </p:txBody>
      </p:sp>
    </p:spTree>
    <p:extLst>
      <p:ext uri="{BB962C8B-B14F-4D97-AF65-F5344CB8AC3E}">
        <p14:creationId xmlns:p14="http://schemas.microsoft.com/office/powerpoint/2010/main" val="3756461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851447" y="2345717"/>
            <a:ext cx="6489105" cy="216656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Le « pourquoi » et le « quoi » de la modélisation des transports publics</a:t>
            </a:r>
          </a:p>
        </p:txBody>
      </p:sp>
    </p:spTree>
    <p:extLst>
      <p:ext uri="{BB962C8B-B14F-4D97-AF65-F5344CB8AC3E}">
        <p14:creationId xmlns:p14="http://schemas.microsoft.com/office/powerpoint/2010/main" val="275181655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purl.org/dc/dcmitype/"/>
    <ds:schemaRef ds:uri="http://www.w3.org/XML/1998/namespace"/>
    <ds:schemaRef ds:uri="http://purl.org/dc/elements/1.1/"/>
    <ds:schemaRef ds:uri="597320a7-26c9-4ada-a5d3-9ce4cfbbe2b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d7c2d7e5-d637-40e7-a03d-32f79b35a394"/>
    <ds:schemaRef ds:uri="http://schemas.microsoft.com/office/2006/metadata/properties"/>
  </ds:schemaRefs>
</ds:datastoreItem>
</file>

<file path=customXml/itemProps3.xml><?xml version="1.0" encoding="utf-8"?>
<ds:datastoreItem xmlns:ds="http://schemas.openxmlformats.org/officeDocument/2006/customXml" ds:itemID="{8B33628A-97E3-4928-82E7-61BACAE19E22}"/>
</file>

<file path=docProps/app.xml><?xml version="1.0" encoding="utf-8"?>
<Properties xmlns="http://schemas.openxmlformats.org/officeDocument/2006/extended-properties" xmlns:vt="http://schemas.openxmlformats.org/officeDocument/2006/docPropsVTypes">
  <TotalTime>33</TotalTime>
  <Words>12050</Words>
  <Application>Microsoft Office PowerPoint</Application>
  <PresentationFormat>Widescreen</PresentationFormat>
  <Paragraphs>338</Paragraphs>
  <Slides>42</Slides>
  <Notes>41</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des matières</vt:lpstr>
      <vt:lpstr>Table des matières</vt:lpstr>
      <vt:lpstr>PowerPoint Presentation</vt:lpstr>
      <vt:lpstr>00. Introduction et objectifs</vt:lpstr>
      <vt:lpstr>00. Introduction et objectifs</vt:lpstr>
      <vt:lpstr>00. Introduction et objectifs</vt:lpstr>
      <vt:lpstr>PowerPoint Presentation</vt:lpstr>
      <vt:lpstr>01. Le « pourquoi » et le « quoi » de la modélisation des transports publics</vt:lpstr>
      <vt:lpstr>01. Le « pourquoi » et le « quoi » de la modélisation des transports publics</vt:lpstr>
      <vt:lpstr>01. Le « pourquoi » et le « quoi » de la modélisation des transports publics</vt:lpstr>
      <vt:lpstr>01. Le « pourquoi » et le « quoi » de la modélisation des transports publics</vt:lpstr>
      <vt:lpstr>PowerPoint Presentation</vt:lpstr>
      <vt:lpstr>02. Le système que nous modélisons : composantes et principes fondamentaux</vt:lpstr>
      <vt:lpstr>02. Le système que nous modélisons : composants et principes fondamentaux</vt:lpstr>
      <vt:lpstr>02. Le système que nous modélisons : composantes et principes fondamentaux</vt:lpstr>
      <vt:lpstr>02. Le système que nous modélisons : composants et principes fondamentaux</vt:lpstr>
      <vt:lpstr>02. Le système que nous modélisons : composants et principes fondamentaux</vt:lpstr>
      <vt:lpstr>PowerPoint Presentation</vt:lpstr>
      <vt:lpstr>03. Le processus de modélisation : des données aux décisions</vt:lpstr>
      <vt:lpstr>03. Le processus de modélisation : des données aux décisions</vt:lpstr>
      <vt:lpstr>03. Le processus de modélisation : des données aux décisions</vt:lpstr>
      <vt:lpstr>03. Le processus de modélisation : des données aux décisions</vt:lpstr>
      <vt:lpstr>03. Le processus de modélisation : des données aux décisions</vt:lpstr>
      <vt:lpstr>03. Le processus de modélisation : des données aux décisions</vt:lpstr>
      <vt:lpstr>PowerPoint Presentation</vt:lpstr>
      <vt:lpstr>04. Application principale : optimisation des réseaux et des services</vt:lpstr>
      <vt:lpstr>04. Application principale : optimisation du réseau et des services</vt:lpstr>
      <vt:lpstr>04. Application principale : optimisation du réseau et du service</vt:lpstr>
      <vt:lpstr>04. Application principale : optimisation du réseau et des services</vt:lpstr>
      <vt:lpstr>04. Application principale : optimisation du réseau et des services</vt:lpstr>
      <vt:lpstr>04. Application principale : optimisation du réseau et des services</vt:lpstr>
      <vt:lpstr>04. Application principale : optimisation du réseau et des services</vt:lpstr>
      <vt:lpstr>04. Application principale : optimisation du réseau et des services</vt:lpstr>
      <vt:lpstr>PowerPoint Presentation</vt:lpstr>
      <vt:lpstr>05. Impact réel et conclusion</vt:lpstr>
      <vt:lpstr>05. Impact réel et conclusion</vt:lpstr>
      <vt:lpstr>05. Impact dans le monde réel et conclusion</vt:lpstr>
      <vt:lpstr>05. Impact dans le monde réel et conclusion</vt:lpstr>
      <vt:lpstr>05. Impact dans le monde réel et conclusion</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docId:38F71FCBCFBB3CEB5F8B73B4070DD087</cp:keywords>
  <cp:lastModifiedBy>Wojciech Kustra</cp:lastModifiedBy>
  <cp:revision>1704</cp:revision>
  <dcterms:modified xsi:type="dcterms:W3CDTF">2026-05-10T11:53:54Z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