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7"/>
  </p:notesMasterIdLst>
  <p:handoutMasterIdLst>
    <p:handoutMasterId r:id="rId58"/>
  </p:handoutMasterIdLst>
  <p:sldIdLst>
    <p:sldId id="306" r:id="rId5"/>
    <p:sldId id="1834" r:id="rId6"/>
    <p:sldId id="1661" r:id="rId7"/>
    <p:sldId id="1790" r:id="rId8"/>
    <p:sldId id="1831" r:id="rId9"/>
    <p:sldId id="1620" r:id="rId10"/>
    <p:sldId id="1785" r:id="rId11"/>
    <p:sldId id="1791" r:id="rId12"/>
    <p:sldId id="1786" r:id="rId13"/>
    <p:sldId id="1787" r:id="rId14"/>
    <p:sldId id="1832" r:id="rId15"/>
    <p:sldId id="1788" r:id="rId16"/>
    <p:sldId id="1789" r:id="rId17"/>
    <p:sldId id="1792" r:id="rId18"/>
    <p:sldId id="1793" r:id="rId19"/>
    <p:sldId id="1794" r:id="rId20"/>
    <p:sldId id="1795" r:id="rId21"/>
    <p:sldId id="1796" r:id="rId22"/>
    <p:sldId id="1797" r:id="rId23"/>
    <p:sldId id="1798" r:id="rId24"/>
    <p:sldId id="1799" r:id="rId25"/>
    <p:sldId id="1800" r:id="rId26"/>
    <p:sldId id="1801" r:id="rId27"/>
    <p:sldId id="1803" r:id="rId28"/>
    <p:sldId id="1804" r:id="rId29"/>
    <p:sldId id="389" r:id="rId30"/>
    <p:sldId id="1805" r:id="rId31"/>
    <p:sldId id="1806" r:id="rId32"/>
    <p:sldId id="1807" r:id="rId33"/>
    <p:sldId id="1808" r:id="rId34"/>
    <p:sldId id="1809" r:id="rId35"/>
    <p:sldId id="1810" r:id="rId36"/>
    <p:sldId id="1811" r:id="rId37"/>
    <p:sldId id="1813" r:id="rId38"/>
    <p:sldId id="1781" r:id="rId39"/>
    <p:sldId id="1815" r:id="rId40"/>
    <p:sldId id="1812" r:id="rId41"/>
    <p:sldId id="1816" r:id="rId42"/>
    <p:sldId id="1817" r:id="rId43"/>
    <p:sldId id="1818" r:id="rId44"/>
    <p:sldId id="1819" r:id="rId45"/>
    <p:sldId id="1821" r:id="rId46"/>
    <p:sldId id="1822" r:id="rId47"/>
    <p:sldId id="1824" r:id="rId48"/>
    <p:sldId id="419" r:id="rId49"/>
    <p:sldId id="1833" r:id="rId50"/>
    <p:sldId id="1826" r:id="rId51"/>
    <p:sldId id="1828" r:id="rId52"/>
    <p:sldId id="1827" r:id="rId53"/>
    <p:sldId id="1830" r:id="rId54"/>
    <p:sldId id="1829" r:id="rId55"/>
    <p:sldId id="309" r:id="rId5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67BA"/>
    <a:srgbClr val="7248BD"/>
    <a:srgbClr val="D1C4E4"/>
    <a:srgbClr val="FFFFFF"/>
    <a:srgbClr val="020502"/>
    <a:srgbClr val="020603"/>
    <a:srgbClr val="010502"/>
    <a:srgbClr val="010401"/>
    <a:srgbClr val="D1FAE5"/>
    <a:srgbClr val="8D43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7CCC62-A0D0-4272-A0EB-9CA50F475CCF}" v="1" dt="2026-05-10T11:41:47.03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6163" autoAdjust="0"/>
  </p:normalViewPr>
  <p:slideViewPr>
    <p:cSldViewPr snapToGrid="0">
      <p:cViewPr varScale="1">
        <p:scale>
          <a:sx n="71" d="100"/>
          <a:sy n="71" d="100"/>
        </p:scale>
        <p:origin x="72" y="172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10T11:41:55.288" v="1" actId="478"/>
      <pc:docMkLst>
        <pc:docMk/>
      </pc:docMkLst>
      <pc:sldChg chg="delSp mod modClrScheme chgLayout">
        <pc:chgData name="Wojciech Kustra" userId="afebd3d0-216b-4c4f-8992-1bf1fda6d5e8" providerId="ADAL" clId="{1D307E72-7901-4E61-A01B-3C4232ABCF63}" dt="2026-05-10T11:41:55.288" v="1" actId="478"/>
        <pc:sldMkLst>
          <pc:docMk/>
          <pc:sldMk cId="1424789598" sldId="1834"/>
        </pc:sldMkLst>
        <pc:spChg chg="del">
          <ac:chgData name="Wojciech Kustra" userId="afebd3d0-216b-4c4f-8992-1bf1fda6d5e8" providerId="ADAL" clId="{1D307E72-7901-4E61-A01B-3C4232ABCF63}" dt="2026-05-10T11:41:53.942" v="0" actId="700"/>
          <ac:spMkLst>
            <pc:docMk/>
            <pc:sldMk cId="1424789598" sldId="1834"/>
            <ac:spMk id="2" creationId="{55B397D8-E325-DBD0-474B-3FDC7A193002}"/>
          </ac:spMkLst>
        </pc:spChg>
        <pc:spChg chg="del">
          <ac:chgData name="Wojciech Kustra" userId="afebd3d0-216b-4c4f-8992-1bf1fda6d5e8" providerId="ADAL" clId="{1D307E72-7901-4E61-A01B-3C4232ABCF63}" dt="2026-05-10T11:41:53.942" v="0" actId="700"/>
          <ac:spMkLst>
            <pc:docMk/>
            <pc:sldMk cId="1424789598" sldId="1834"/>
            <ac:spMk id="3" creationId="{51BEA4C7-B7AF-B0C7-7F7D-809C53711425}"/>
          </ac:spMkLst>
        </pc:spChg>
        <pc:picChg chg="del">
          <ac:chgData name="Wojciech Kustra" userId="afebd3d0-216b-4c4f-8992-1bf1fda6d5e8" providerId="ADAL" clId="{1D307E72-7901-4E61-A01B-3C4232ABCF63}" dt="2026-05-10T11:41:55.288" v="1" actId="478"/>
          <ac:picMkLst>
            <pc:docMk/>
            <pc:sldMk cId="1424789598" sldId="1834"/>
            <ac:picMk id="5" creationId="{909987DD-D0D4-3F71-7411-1CD2702908B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 Bonjour à tous. Bienvenue à la sixième conférence de notre module sur la collecte et la gestion des données relatives aux transports. Je m'appelle [nom du professeur] et aujourd'hui, nous allons nous plonger dans le sujet fondamental des techniques de collecte de données. Cette conférence est la pierre angulaire de notre cours, car la qualité et la pertinence de toute recherche ou analyse dans le domaine des transports dépendent directement des méthodes que nous utilisons pour recueillir nos données. Nous explorerons les principales méthodologies utilisées quotidiennement par les professionnels du secteur pour comprendre comment les personnes et les marchandises se déplacent à travers nos systèmes de transport. Nous commencerons par les principes fondamentaux, passerons ensuite aux principales méthodes (enquêtes, capteurs et observation) et terminerons par un aperçu de la manière de choisir l'outil adapté à votre question de recherche. Commençons. »</a:t>
            </a:r>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0E2C5-0C66-5E79-2EC0-C0A8DEB635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3ED8FC-D48C-1499-2DCF-1464BEFD5C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5D4692-55BF-84DE-1482-3B8C2B7E9814}"/>
              </a:ext>
            </a:extLst>
          </p:cNvPr>
          <p:cNvSpPr>
            <a:spLocks noGrp="1"/>
          </p:cNvSpPr>
          <p:nvPr>
            <p:ph type="body" idx="1"/>
          </p:nvPr>
        </p:nvSpPr>
        <p:spPr/>
        <p:txBody>
          <a:bodyPr/>
          <a:lstStyle/>
          <a:p>
            <a:r>
              <a:rPr lang="fr-FR" dirty="0"/>
              <a:t>Section 01, </a:t>
            </a:r>
            <a:r>
              <a:rPr lang="fr-FR" dirty="0" err="1"/>
              <a:t>Enquêtes</a:t>
            </a:r>
            <a:br>
              <a:rPr lang="fr-FR" dirty="0"/>
            </a:br>
            <a:endParaRPr lang="en-AT" dirty="0"/>
          </a:p>
        </p:txBody>
      </p:sp>
    </p:spTree>
    <p:extLst>
      <p:ext uri="{BB962C8B-B14F-4D97-AF65-F5344CB8AC3E}">
        <p14:creationId xmlns:p14="http://schemas.microsoft.com/office/powerpoint/2010/main" val="693344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5EE9-9A5B-CD78-F4E3-0E087DC3CB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8B5BB-9BD2-B66F-4639-4E413CCEE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2C5D5-DE90-5FD0-7E64-7BAF4981EB08}"/>
              </a:ext>
            </a:extLst>
          </p:cNvPr>
          <p:cNvSpPr>
            <a:spLocks noGrp="1"/>
          </p:cNvSpPr>
          <p:nvPr>
            <p:ph type="body" idx="1"/>
          </p:nvPr>
        </p:nvSpPr>
        <p:spPr/>
        <p:txBody>
          <a:bodyPr/>
          <a:lstStyle/>
          <a:p>
            <a:r>
              <a:rPr lang="en-US" sz="1100" b="0" i="0" dirty="0">
                <a:effectLst/>
                <a:latin typeface="+mn-lt"/>
                <a:ea typeface="+mn-ea"/>
                <a:cs typeface="+mn-cs"/>
                <a:sym typeface="Helvetica Neue"/>
              </a:rPr>
              <a:t>Commençons par notre premier pilier : les enquêtes. À la base, les enquêtes consistent à poser des questions de manière systématique à un échantillon de population afin de recueillir des informations. Dans le domaine des transports, elles sont indispensables, car une grande partie de ce que nous avons besoin de savoir se trouve dans l'esprit des gens : leurs perceptions, leurs processus décisionnels et leurs intentions futures.</a:t>
            </a:r>
            <a:br>
              <a:rPr lang="en-US" dirty="0"/>
            </a:br>
            <a:r>
              <a:rPr lang="en-US" sz="1100" b="0" i="0" dirty="0">
                <a:effectLst/>
                <a:latin typeface="+mn-lt"/>
                <a:ea typeface="+mn-ea"/>
                <a:cs typeface="+mn-cs"/>
                <a:sym typeface="Helvetica Neue"/>
              </a:rPr>
              <a:t>Comme vous pouvez le voir sur cet exemple graphique, qui résume les résultats d'une enquête sur les déplacements communautaires, nous pouvons en tirer de nombreuses informations. Nous pouvons quantifier les comportements de déplacement, comme le fait que les résidents de North Shore dans cette étude effectuent en moyenne 3,1 trajets par jour. Nous pouvons identifier la répartition modale, c'est-à-dire le pourcentage de personnes qui conduisent, marchent ou prennent les transports en commun. Et nous pouvons comprendre l'objectif des trajets, c'est-à-dire le pourcentage de trajets effectués pour le travail par rapport aux achats. Les enquêtes fournissent à la fois des données quantitatives et le contexte qualitatif précieux nécessaire à l'interprétation de ces données. Elles sont notre fenêtre sur l'élément humain des transports. »</a:t>
            </a:r>
          </a:p>
        </p:txBody>
      </p:sp>
    </p:spTree>
    <p:extLst>
      <p:ext uri="{BB962C8B-B14F-4D97-AF65-F5344CB8AC3E}">
        <p14:creationId xmlns:p14="http://schemas.microsoft.com/office/powerpoint/2010/main" val="3422976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3A376-31E5-9991-BF9A-CEAB29D6E3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958CF-FACF-41FA-4198-1DCF9FCCB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99671A-CDE8-AB5B-2896-FCBA8A1339F3}"/>
              </a:ext>
            </a:extLst>
          </p:cNvPr>
          <p:cNvSpPr>
            <a:spLocks noGrp="1"/>
          </p:cNvSpPr>
          <p:nvPr>
            <p:ph type="body" idx="1"/>
          </p:nvPr>
        </p:nvSpPr>
        <p:spPr/>
        <p:txBody>
          <a:bodyPr/>
          <a:lstStyle/>
          <a:p>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924281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AB81-8CEA-0A66-3A16-FA668A5AB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733D5-A452-59F4-2E3F-83BC7475E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A888E-534F-E6DD-6F58-C09AACDAE3E2}"/>
              </a:ext>
            </a:extLst>
          </p:cNvPr>
          <p:cNvSpPr>
            <a:spLocks noGrp="1"/>
          </p:cNvSpPr>
          <p:nvPr>
            <p:ph type="body" idx="1"/>
          </p:nvPr>
        </p:nvSpPr>
        <p:spPr/>
        <p:txBody>
          <a:bodyPr/>
          <a:lstStyle/>
          <a:p>
            <a:r>
              <a:rPr lang="en-US" sz="1100" b="0" i="0" dirty="0">
                <a:effectLst/>
                <a:latin typeface="+mn-lt"/>
                <a:ea typeface="+mn-ea"/>
                <a:cs typeface="+mn-cs"/>
                <a:sym typeface="Helvetica Neue"/>
              </a:rPr>
              <a:t>Il existe plusieurs façons, ou « modes », d'administrer un sondage, et la méthode que vous choisissez aura des implications importantes sur votre budget, votre calendrier et la qualité des données. Comparons les plus courantes.</a:t>
            </a:r>
            <a:br>
              <a:rPr lang="en-US" dirty="0"/>
            </a:br>
            <a:r>
              <a:rPr lang="en-US" sz="1100" b="0" i="0" dirty="0">
                <a:effectLst/>
                <a:latin typeface="+mn-lt"/>
                <a:ea typeface="+mn-ea"/>
                <a:cs typeface="+mn-cs"/>
                <a:sym typeface="Helvetica Neue"/>
              </a:rPr>
              <a:t>Les enquêtes </a:t>
            </a:r>
            <a:r>
              <a:rPr lang="en-US" sz="1100" b="1" i="0" dirty="0">
                <a:effectLst/>
                <a:latin typeface="+mn-lt"/>
                <a:ea typeface="+mn-ea"/>
                <a:cs typeface="+mn-cs"/>
                <a:sym typeface="Helvetica Neue"/>
              </a:rPr>
              <a:t>en face à face</a:t>
            </a:r>
            <a:r>
              <a:rPr lang="en-US" sz="1100" b="0" i="0" dirty="0">
                <a:effectLst/>
                <a:latin typeface="+mn-lt"/>
                <a:ea typeface="+mn-ea"/>
                <a:cs typeface="+mn-cs"/>
                <a:sym typeface="Helvetica Neue"/>
              </a:rPr>
              <a:t>, comme les enquêtes d'interception dans une station de transport en commun, fournissent souvent les données de la plus haute qualité. Vous obtenez des taux de réponse élevés, car il est plus difficile de refuser quelqu'un en personne, et l'enquêteur peut expliquer les questions complexes ou prêtant à confusion. Cependant, c'est de loin la méthode la plus coûteuse et la plus longue, et les caractéristiques propres à l'enquêteur peuvent involontairement biaiser les réponses.</a:t>
            </a:r>
            <a:br>
              <a:rPr lang="en-US" dirty="0"/>
            </a:br>
            <a:r>
              <a:rPr lang="en-US" sz="1100" b="0" i="0" dirty="0">
                <a:effectLst/>
                <a:latin typeface="+mn-lt"/>
                <a:ea typeface="+mn-ea"/>
                <a:cs typeface="+mn-cs"/>
                <a:sym typeface="Helvetica Neue"/>
              </a:rPr>
              <a:t>Les enquêtes </a:t>
            </a:r>
            <a:r>
              <a:rPr lang="en-US" sz="1100" b="1" i="0" dirty="0">
                <a:effectLst/>
                <a:latin typeface="+mn-lt"/>
                <a:ea typeface="+mn-ea"/>
                <a:cs typeface="+mn-cs"/>
                <a:sym typeface="Helvetica Neue"/>
              </a:rPr>
              <a:t>en ligne </a:t>
            </a:r>
            <a:r>
              <a:rPr lang="en-US" sz="1100" b="0" i="0" dirty="0">
                <a:effectLst/>
                <a:latin typeface="+mn-lt"/>
                <a:ea typeface="+mn-ea"/>
                <a:cs typeface="+mn-cs"/>
                <a:sym typeface="Helvetica Neue"/>
              </a:rPr>
              <a:t>sont devenues extrêmement populaires car elles sont rentables et permettent d'atteindre très rapidement un public vaste et géographiquement dispersé. La saisie des données est automatique, ce qui réduit les erreurs. Les principaux inconvénients sont généralement des taux de réponse plus faibles et un biais d'échantillonnage important, car elles excluent systématiquement les populations âgées, les groupes à faibles revenus et les résidents ruraux qui peuvent ne pas disposer d'un accès fiable à Internet.</a:t>
            </a:r>
            <a:br>
              <a:rPr lang="en-US" dirty="0"/>
            </a:br>
            <a:r>
              <a:rPr lang="en-US" sz="1100" b="0" i="0" dirty="0">
                <a:effectLst/>
                <a:latin typeface="+mn-lt"/>
                <a:ea typeface="+mn-ea"/>
                <a:cs typeface="+mn-cs"/>
                <a:sym typeface="Helvetica Neue"/>
              </a:rPr>
              <a:t>Les enquêtes </a:t>
            </a:r>
            <a:r>
              <a:rPr lang="en-US" sz="1100" b="1" i="0" dirty="0">
                <a:effectLst/>
                <a:latin typeface="+mn-lt"/>
                <a:ea typeface="+mn-ea"/>
                <a:cs typeface="+mn-cs"/>
                <a:sym typeface="Helvetica Neue"/>
              </a:rPr>
              <a:t>téléphoniques </a:t>
            </a:r>
            <a:r>
              <a:rPr lang="en-US" sz="1100" b="0" i="0" dirty="0">
                <a:effectLst/>
                <a:latin typeface="+mn-lt"/>
                <a:ea typeface="+mn-ea"/>
                <a:cs typeface="+mn-cs"/>
                <a:sym typeface="Helvetica Neue"/>
              </a:rPr>
              <a:t>étaient autrefois la norme, mais elles sont aujourd'hui confrontées à des difficultés. Bien qu'elles permettent toujours d'atteindre les ménages qui n'ont pas accès à Internet, les taux de réponse ont chuté en raison de l'identification de l'appelant et de la réticence générale du public à répondre aux appels provenant de numéros inconnus.</a:t>
            </a:r>
            <a:br>
              <a:rPr lang="en-US" dirty="0"/>
            </a:br>
            <a:r>
              <a:rPr lang="en-US" sz="1100" b="0" i="0" dirty="0">
                <a:effectLst/>
                <a:latin typeface="+mn-lt"/>
                <a:ea typeface="+mn-ea"/>
                <a:cs typeface="+mn-cs"/>
                <a:sym typeface="Helvetica Neue"/>
              </a:rPr>
              <a:t>Enfin, les enquêtes traditionnelles </a:t>
            </a:r>
            <a:r>
              <a:rPr lang="en-US" sz="1100" b="1" i="0" dirty="0">
                <a:effectLst/>
                <a:latin typeface="+mn-lt"/>
                <a:ea typeface="+mn-ea"/>
                <a:cs typeface="+mn-cs"/>
                <a:sym typeface="Helvetica Neue"/>
              </a:rPr>
              <a:t>par courrier </a:t>
            </a:r>
            <a:r>
              <a:rPr lang="en-US" sz="1100" b="0" i="0" dirty="0">
                <a:effectLst/>
                <a:latin typeface="+mn-lt"/>
                <a:ea typeface="+mn-ea"/>
                <a:cs typeface="+mn-cs"/>
                <a:sym typeface="Helvetica Neue"/>
              </a:rPr>
              <a:t>ont l'avantage de pouvoir atteindre presque tous les ménages disposant d'une adresse physique. Cependant, elles sont connues pour leurs taux de réponse très faibles et leurs délais d'exécution lents.</a:t>
            </a:r>
            <a:br>
              <a:rPr lang="en-US" dirty="0"/>
            </a:br>
            <a:r>
              <a:rPr lang="en-US" sz="1100" b="0" i="0" dirty="0">
                <a:effectLst/>
                <a:latin typeface="+mn-lt"/>
                <a:ea typeface="+mn-ea"/>
                <a:cs typeface="+mn-cs"/>
                <a:sym typeface="Helvetica Neue"/>
              </a:rPr>
              <a:t>Le choix de la méthode est un compromis entre le coût, la portée et le risque de biais. Comme nous le verrons ensuite, la meilleure approche consiste parfois à les combiner.</a:t>
            </a:r>
          </a:p>
        </p:txBody>
      </p:sp>
    </p:spTree>
    <p:extLst>
      <p:ext uri="{BB962C8B-B14F-4D97-AF65-F5344CB8AC3E}">
        <p14:creationId xmlns:p14="http://schemas.microsoft.com/office/powerpoint/2010/main" val="4143058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AE387-F8C0-6D9B-0FC2-18AEED3EA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BA369-1100-F6C4-2FCE-C32EF4289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02F32-E90D-2030-61BC-51A1DDC59131}"/>
              </a:ext>
            </a:extLst>
          </p:cNvPr>
          <p:cNvSpPr>
            <a:spLocks noGrp="1"/>
          </p:cNvSpPr>
          <p:nvPr>
            <p:ph type="body" idx="1"/>
          </p:nvPr>
        </p:nvSpPr>
        <p:spPr/>
        <p:txBody>
          <a:bodyPr/>
          <a:lstStyle/>
          <a:p>
            <a:r>
              <a:rPr lang="en-US" sz="1100" b="0" i="0" dirty="0">
                <a:effectLst/>
                <a:latin typeface="+mn-lt"/>
                <a:ea typeface="+mn-ea"/>
                <a:cs typeface="+mn-cs"/>
                <a:sym typeface="Helvetica Neue"/>
              </a:rPr>
              <a:t>« Conscients que chaque mode d'enquête présente des faiblesses inhérentes, les chercheurs ont souvent recours à </a:t>
            </a:r>
            <a:r>
              <a:rPr lang="en-US" sz="1100" b="1" i="0" dirty="0">
                <a:effectLst/>
                <a:latin typeface="+mn-lt"/>
                <a:ea typeface="+mn-ea"/>
                <a:cs typeface="+mn-cs"/>
                <a:sym typeface="Helvetica Neue"/>
              </a:rPr>
              <a:t>des méthodes hybrides</a:t>
            </a:r>
            <a:r>
              <a:rPr lang="en-US" sz="1100" b="0" i="0" dirty="0">
                <a:effectLst/>
                <a:latin typeface="+mn-lt"/>
                <a:ea typeface="+mn-ea"/>
                <a:cs typeface="+mn-cs"/>
                <a:sym typeface="Helvetica Neue"/>
              </a:rPr>
              <a:t>, également appelées enquêtes mixtes. La stratégie est simple mais efficace : combiner différentes approches d'enquête au sein d'une même étude afin de tirer parti de leurs atouts individuels et de compenser leurs faiblesses.</a:t>
            </a:r>
            <a:br>
              <a:rPr lang="en-US" dirty="0"/>
            </a:br>
            <a:r>
              <a:rPr lang="en-US" sz="1100" b="0" i="0" dirty="0">
                <a:effectLst/>
                <a:latin typeface="+mn-lt"/>
                <a:ea typeface="+mn-ea"/>
                <a:cs typeface="+mn-cs"/>
                <a:sym typeface="Helvetica Neue"/>
              </a:rPr>
              <a:t>Le principal avantage est </a:t>
            </a:r>
            <a:r>
              <a:rPr lang="en-US" sz="1100" b="1" i="0" dirty="0">
                <a:effectLst/>
                <a:latin typeface="+mn-lt"/>
                <a:ea typeface="+mn-ea"/>
                <a:cs typeface="+mn-cs"/>
                <a:sym typeface="Helvetica Neue"/>
              </a:rPr>
              <a:t>une meilleure couverture</a:t>
            </a:r>
            <a:r>
              <a:rPr lang="en-US" sz="1100" b="0" i="0" dirty="0">
                <a:effectLst/>
                <a:latin typeface="+mn-lt"/>
                <a:ea typeface="+mn-ea"/>
                <a:cs typeface="+mn-cs"/>
                <a:sym typeface="Helvetica Neue"/>
              </a:rPr>
              <a:t>. Une enquête en ligne peut être idéale pour atteindre les jeunes citadins férus de technologie, mais une enquête de suivi par courrier ou par téléphone peut vous permettre de recueillir également les points de vue des populations plus âgées ou plus rurales.</a:t>
            </a:r>
            <a:br>
              <a:rPr lang="en-US" dirty="0"/>
            </a:br>
            <a:r>
              <a:rPr lang="en-US" sz="1100" b="0" i="0" dirty="0">
                <a:effectLst/>
                <a:latin typeface="+mn-lt"/>
                <a:ea typeface="+mn-ea"/>
                <a:cs typeface="+mn-cs"/>
                <a:sym typeface="Helvetica Neue"/>
              </a:rPr>
              <a:t>Cette approche peut également </a:t>
            </a:r>
            <a:r>
              <a:rPr lang="en-US" sz="1100" b="1" i="0" dirty="0">
                <a:effectLst/>
                <a:latin typeface="+mn-lt"/>
                <a:ea typeface="+mn-ea"/>
                <a:cs typeface="+mn-cs"/>
                <a:sym typeface="Helvetica Neue"/>
              </a:rPr>
              <a:t>améliorer</a:t>
            </a:r>
            <a:r>
              <a:rPr lang="en-US" sz="1100" b="0" i="0" dirty="0">
                <a:effectLst/>
                <a:latin typeface="+mn-lt"/>
                <a:ea typeface="+mn-ea"/>
                <a:cs typeface="+mn-cs"/>
                <a:sym typeface="Helvetica Neue"/>
              </a:rPr>
              <a:t> considérablement </a:t>
            </a:r>
            <a:r>
              <a:rPr lang="en-US" sz="1100" b="1" i="0" dirty="0">
                <a:effectLst/>
                <a:latin typeface="+mn-lt"/>
                <a:ea typeface="+mn-ea"/>
                <a:cs typeface="+mn-cs"/>
                <a:sym typeface="Helvetica Neue"/>
              </a:rPr>
              <a:t>les taux de réponse</a:t>
            </a:r>
            <a:r>
              <a:rPr lang="en-US" sz="1100" b="0" i="0" dirty="0">
                <a:effectLst/>
                <a:latin typeface="+mn-lt"/>
                <a:ea typeface="+mn-ea"/>
                <a:cs typeface="+mn-cs"/>
                <a:sym typeface="Helvetica Neue"/>
              </a:rPr>
              <a:t>. Par exemple, vous pouvez envoyer une première invitation par courrier, qui comprend un lien vers une enquête en ligne, mais qui fournit également un numéro de téléphone pour ceux qui préfèrent ce mode de communication. Vous pouvez ensuite utiliser les appels téléphoniques pour effectuer un suivi spécifique auprès de ceux qui n'ont pas répondu.</a:t>
            </a:r>
            <a:br>
              <a:rPr lang="en-US" dirty="0"/>
            </a:br>
            <a:r>
              <a:rPr lang="en-US" sz="1100" b="0" i="0" dirty="0">
                <a:effectLst/>
                <a:latin typeface="+mn-lt"/>
                <a:ea typeface="+mn-ea"/>
                <a:cs typeface="+mn-cs"/>
                <a:sym typeface="Helvetica Neue"/>
              </a:rPr>
              <a:t>Au final, cela permet </a:t>
            </a:r>
            <a:r>
              <a:rPr lang="en-US" sz="1100" b="1" i="0" dirty="0">
                <a:effectLst/>
                <a:latin typeface="+mn-lt"/>
                <a:ea typeface="+mn-ea"/>
                <a:cs typeface="+mn-cs"/>
                <a:sym typeface="Helvetica Neue"/>
              </a:rPr>
              <a:t>d'améliorer la qualité des données</a:t>
            </a:r>
            <a:r>
              <a:rPr lang="en-US" sz="1100" b="0" i="0" dirty="0">
                <a:effectLst/>
                <a:latin typeface="+mn-lt"/>
                <a:ea typeface="+mn-ea"/>
                <a:cs typeface="+mn-cs"/>
                <a:sym typeface="Helvetica Neue"/>
              </a:rPr>
              <a:t>. L'exemple présenté ici est une stratégie courante et très efficace : vous lancez un vaste réseau peu coûteux avec un sondage en ligne afin de recueillir une grande quantité de données. Vous analysez ensuite les données démographiques de vos répondants et identifiez les groupes sous-représentés. Enfin, vous menez des entretiens ciblés en personne, qui sont coûteux mais fournissent des données riches, spécifiquement au sein de ces groupes sous-représentés afin d'équilibrer votre échantillon et d'enrichir vos conclusions. Cette approche réfléchie et multidimensionnelle est souvent la référence en matière de recherche moderne par sondage.</a:t>
            </a:r>
          </a:p>
        </p:txBody>
      </p:sp>
    </p:spTree>
    <p:extLst>
      <p:ext uri="{BB962C8B-B14F-4D97-AF65-F5344CB8AC3E}">
        <p14:creationId xmlns:p14="http://schemas.microsoft.com/office/powerpoint/2010/main" val="1610974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C824-82EC-1CFF-7F46-BB4C459BD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D2D21-F503-1D75-A993-218D97549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62E3B-5155-EB69-25BF-881003AAF3B4}"/>
              </a:ext>
            </a:extLst>
          </p:cNvPr>
          <p:cNvSpPr>
            <a:spLocks noGrp="1"/>
          </p:cNvSpPr>
          <p:nvPr>
            <p:ph type="body" idx="1"/>
          </p:nvPr>
        </p:nvSpPr>
        <p:spPr/>
        <p:txBody>
          <a:bodyPr/>
          <a:lstStyle/>
          <a:p>
            <a:r>
              <a:rPr lang="en-US" sz="1100" b="0" i="0" dirty="0">
                <a:effectLst/>
                <a:latin typeface="+mn-lt"/>
                <a:ea typeface="+mn-ea"/>
                <a:cs typeface="+mn-cs"/>
                <a:sym typeface="Helvetica Neue"/>
              </a:rPr>
              <a:t>« Conscients que chaque mode d'enquête présente des faiblesses inhérentes, les chercheurs ont souvent recours à </a:t>
            </a:r>
            <a:r>
              <a:rPr lang="en-US" sz="1100" b="1" i="0" dirty="0">
                <a:effectLst/>
                <a:latin typeface="+mn-lt"/>
                <a:ea typeface="+mn-ea"/>
                <a:cs typeface="+mn-cs"/>
                <a:sym typeface="Helvetica Neue"/>
              </a:rPr>
              <a:t>des méthodes hybrides</a:t>
            </a:r>
            <a:r>
              <a:rPr lang="en-US" sz="1100" b="0" i="0" dirty="0">
                <a:effectLst/>
                <a:latin typeface="+mn-lt"/>
                <a:ea typeface="+mn-ea"/>
                <a:cs typeface="+mn-cs"/>
                <a:sym typeface="Helvetica Neue"/>
              </a:rPr>
              <a:t>, également appelées enquêtes mixtes. La stratégie est simple mais efficace : combiner différentes approches d'enquête au sein d'une même étude afin de tirer parti de leurs atouts individuels et de compenser leurs faiblesses.</a:t>
            </a:r>
            <a:br>
              <a:rPr lang="en-US" dirty="0"/>
            </a:br>
            <a:r>
              <a:rPr lang="en-US" sz="1100" b="0" i="0" dirty="0">
                <a:effectLst/>
                <a:latin typeface="+mn-lt"/>
                <a:ea typeface="+mn-ea"/>
                <a:cs typeface="+mn-cs"/>
                <a:sym typeface="Helvetica Neue"/>
              </a:rPr>
              <a:t>Le principal avantage est </a:t>
            </a:r>
            <a:r>
              <a:rPr lang="en-US" sz="1100" b="1" i="0" dirty="0">
                <a:effectLst/>
                <a:latin typeface="+mn-lt"/>
                <a:ea typeface="+mn-ea"/>
                <a:cs typeface="+mn-cs"/>
                <a:sym typeface="Helvetica Neue"/>
              </a:rPr>
              <a:t>une meilleure couverture</a:t>
            </a:r>
            <a:r>
              <a:rPr lang="en-US" sz="1100" b="0" i="0" dirty="0">
                <a:effectLst/>
                <a:latin typeface="+mn-lt"/>
                <a:ea typeface="+mn-ea"/>
                <a:cs typeface="+mn-cs"/>
                <a:sym typeface="Helvetica Neue"/>
              </a:rPr>
              <a:t>. Une enquête en ligne peut être idéale pour atteindre les jeunes citadins férus de technologie, mais une enquête de suivi par courrier ou par téléphone peut vous permettre de recueillir également les points de vue des populations plus âgées ou plus rurales.</a:t>
            </a:r>
            <a:br>
              <a:rPr lang="en-US" dirty="0"/>
            </a:br>
            <a:r>
              <a:rPr lang="en-US" sz="1100" b="0" i="0" dirty="0">
                <a:effectLst/>
                <a:latin typeface="+mn-lt"/>
                <a:ea typeface="+mn-ea"/>
                <a:cs typeface="+mn-cs"/>
                <a:sym typeface="Helvetica Neue"/>
              </a:rPr>
              <a:t>Cette approche peut également </a:t>
            </a:r>
            <a:r>
              <a:rPr lang="en-US" sz="1100" b="1" i="0" dirty="0">
                <a:effectLst/>
                <a:latin typeface="+mn-lt"/>
                <a:ea typeface="+mn-ea"/>
                <a:cs typeface="+mn-cs"/>
                <a:sym typeface="Helvetica Neue"/>
              </a:rPr>
              <a:t>améliorer</a:t>
            </a:r>
            <a:r>
              <a:rPr lang="en-US" sz="1100" b="0" i="0" dirty="0">
                <a:effectLst/>
                <a:latin typeface="+mn-lt"/>
                <a:ea typeface="+mn-ea"/>
                <a:cs typeface="+mn-cs"/>
                <a:sym typeface="Helvetica Neue"/>
              </a:rPr>
              <a:t> considérablement </a:t>
            </a:r>
            <a:r>
              <a:rPr lang="en-US" sz="1100" b="1" i="0" dirty="0">
                <a:effectLst/>
                <a:latin typeface="+mn-lt"/>
                <a:ea typeface="+mn-ea"/>
                <a:cs typeface="+mn-cs"/>
                <a:sym typeface="Helvetica Neue"/>
              </a:rPr>
              <a:t>les taux de réponse</a:t>
            </a:r>
            <a:r>
              <a:rPr lang="en-US" sz="1100" b="0" i="0" dirty="0">
                <a:effectLst/>
                <a:latin typeface="+mn-lt"/>
                <a:ea typeface="+mn-ea"/>
                <a:cs typeface="+mn-cs"/>
                <a:sym typeface="Helvetica Neue"/>
              </a:rPr>
              <a:t>. Par exemple, vous pouvez envoyer une première invitation par courrier, qui comprend un lien vers une enquête en ligne, mais qui fournit également un numéro de téléphone pour ceux qui préfèrent ce mode de communication. Vous pouvez ensuite utiliser les appels téléphoniques pour effectuer un suivi spécifique auprès de ceux qui n'ont pas répondu.</a:t>
            </a:r>
            <a:br>
              <a:rPr lang="en-US" dirty="0"/>
            </a:br>
            <a:r>
              <a:rPr lang="en-US" sz="1100" b="0" i="0" dirty="0">
                <a:effectLst/>
                <a:latin typeface="+mn-lt"/>
                <a:ea typeface="+mn-ea"/>
                <a:cs typeface="+mn-cs"/>
                <a:sym typeface="Helvetica Neue"/>
              </a:rPr>
              <a:t>Au final, cela permet </a:t>
            </a:r>
            <a:r>
              <a:rPr lang="en-US" sz="1100" b="1" i="0" dirty="0">
                <a:effectLst/>
                <a:latin typeface="+mn-lt"/>
                <a:ea typeface="+mn-ea"/>
                <a:cs typeface="+mn-cs"/>
                <a:sym typeface="Helvetica Neue"/>
              </a:rPr>
              <a:t>d'améliorer la qualité des données</a:t>
            </a:r>
            <a:r>
              <a:rPr lang="en-US" sz="1100" b="0" i="0" dirty="0">
                <a:effectLst/>
                <a:latin typeface="+mn-lt"/>
                <a:ea typeface="+mn-ea"/>
                <a:cs typeface="+mn-cs"/>
                <a:sym typeface="Helvetica Neue"/>
              </a:rPr>
              <a:t>. L'exemple présenté ici est une stratégie courante et très efficace : vous lancez un vaste réseau peu coûteux avec un sondage en ligne afin de recueillir une grande quantité de données. Vous analysez ensuite les données démographiques de vos répondants et identifiez les groupes sous-représentés. Enfin, vous menez des entretiens ciblés en personne, qui sont coûteux mais fournissent des données riches, spécifiquement au sein de ces groupes sous-représentés afin d'équilibrer votre échantillon et d'enrichir vos conclusions. Cette approche réfléchie et multidimensionnelle est souvent la référence en matière de recherche moderne par sondage.</a:t>
            </a:r>
          </a:p>
        </p:txBody>
      </p:sp>
    </p:spTree>
    <p:extLst>
      <p:ext uri="{BB962C8B-B14F-4D97-AF65-F5344CB8AC3E}">
        <p14:creationId xmlns:p14="http://schemas.microsoft.com/office/powerpoint/2010/main" val="2222824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D87A4-6D33-245C-FC5C-7C26DF86D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454E19-7B64-A228-B65C-B868C8E747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330CE4-47F7-44CB-C79D-8CC907F8A780}"/>
              </a:ext>
            </a:extLst>
          </p:cNvPr>
          <p:cNvSpPr>
            <a:spLocks noGrp="1"/>
          </p:cNvSpPr>
          <p:nvPr>
            <p:ph type="body" idx="1"/>
          </p:nvPr>
        </p:nvSpPr>
        <p:spPr/>
        <p:txBody>
          <a:bodyPr/>
          <a:lstStyle/>
          <a:p>
            <a:r>
              <a:rPr lang="en-US" sz="1100" b="0" i="0" dirty="0">
                <a:effectLst/>
                <a:latin typeface="+mn-lt"/>
                <a:ea typeface="+mn-ea"/>
                <a:cs typeface="+mn-cs"/>
                <a:sym typeface="Helvetica Neue"/>
              </a:rPr>
              <a:t>La qualité de vos données d'enquête est déterminée bien avant leur envoi, dès la phase de conception. Une enquête bien conçue est essentielle pour collecter des données précises et fiables. Nous pouvons considérer cela comme un processus en six étapes, illustré par ce graphique en forme de pipeline.</a:t>
            </a:r>
            <a:br>
              <a:rPr lang="en-US" dirty="0"/>
            </a:br>
            <a:r>
              <a:rPr lang="en-US" sz="1100" b="1" i="0" dirty="0">
                <a:effectLst/>
                <a:latin typeface="+mn-lt"/>
                <a:ea typeface="+mn-ea"/>
                <a:cs typeface="+mn-cs"/>
                <a:sym typeface="Helvetica Neue"/>
              </a:rPr>
              <a:t>Étape 1 : Définissez des objectifs clairs. </a:t>
            </a:r>
            <a:r>
              <a:rPr lang="en-US" sz="1100" b="0" i="0" dirty="0">
                <a:effectLst/>
                <a:latin typeface="+mn-lt"/>
                <a:ea typeface="+mn-ea"/>
                <a:cs typeface="+mn-cs"/>
                <a:sym typeface="Helvetica Neue"/>
              </a:rPr>
              <a:t>Avant de rédiger la moindre question, vous devez savoir exactement ce que vous essayez d'apprendre. Quelles informations spécifiques sont nécessaires ?</a:t>
            </a:r>
            <a:br>
              <a:rPr lang="en-US" dirty="0"/>
            </a:br>
            <a:r>
              <a:rPr lang="en-US" sz="1100" b="1" i="0" dirty="0">
                <a:effectLst/>
                <a:latin typeface="+mn-lt"/>
                <a:ea typeface="+mn-ea"/>
                <a:cs typeface="+mn-cs"/>
                <a:sym typeface="Helvetica Neue"/>
              </a:rPr>
              <a:t>Étape 2 : rédigez des questions claires. </a:t>
            </a:r>
            <a:r>
              <a:rPr lang="en-US" sz="1100" b="0" i="0" dirty="0">
                <a:effectLst/>
                <a:latin typeface="+mn-lt"/>
                <a:ea typeface="+mn-ea"/>
                <a:cs typeface="+mn-cs"/>
                <a:sym typeface="Helvetica Neue"/>
              </a:rPr>
              <a:t>Utilisez un langage simple et sans ambiguïté. Évitez le jargon et les acronymes. Si une question peut être mal interprétée, elle le sera.</a:t>
            </a:r>
            <a:br>
              <a:rPr lang="en-US" dirty="0"/>
            </a:br>
            <a:r>
              <a:rPr lang="en-US" sz="1100" b="1" i="0" dirty="0">
                <a:effectLst/>
                <a:latin typeface="+mn-lt"/>
                <a:ea typeface="+mn-ea"/>
                <a:cs typeface="+mn-cs"/>
                <a:sym typeface="Helvetica Neue"/>
              </a:rPr>
              <a:t>Étape 3 : Évitez les biais. </a:t>
            </a:r>
            <a:r>
              <a:rPr lang="en-US" sz="1100" b="0" i="0" dirty="0">
                <a:effectLst/>
                <a:latin typeface="+mn-lt"/>
                <a:ea typeface="+mn-ea"/>
                <a:cs typeface="+mn-cs"/>
                <a:sym typeface="Helvetica Neue"/>
              </a:rPr>
              <a:t>Assurez-vous que vos questions sont neutres et n'orientent pas le répondant vers une réponse particulière. Par exemple, au lieu de demander « N'êtes-vous pas d'accord pour dire que nous avons besoin de plus de financement pour les pistes cyclables ? », demandez « Comment classeriez-vous par ordre de priorité le financement des différents modes de transport dans la ville ? ».</a:t>
            </a:r>
            <a:br>
              <a:rPr lang="en-US" dirty="0"/>
            </a:br>
            <a:r>
              <a:rPr lang="en-US" sz="1100" b="1" i="0" dirty="0">
                <a:effectLst/>
                <a:latin typeface="+mn-lt"/>
                <a:ea typeface="+mn-ea"/>
                <a:cs typeface="+mn-cs"/>
                <a:sym typeface="Helvetica Neue"/>
              </a:rPr>
              <a:t>Étape 4 : Choisissez des types de questions appropriés. </a:t>
            </a:r>
            <a:r>
              <a:rPr lang="en-US" sz="1100" b="0" i="0" dirty="0">
                <a:effectLst/>
                <a:latin typeface="+mn-lt"/>
                <a:ea typeface="+mn-ea"/>
                <a:cs typeface="+mn-cs"/>
                <a:sym typeface="Helvetica Neue"/>
              </a:rPr>
              <a:t>Comme nous le verrons dans la diapositive suivante, vous devez décider quand utiliser des questions ouvertes pour obtenir des informations détaillées et quand utiliser des questions fermées pour obtenir des données quantitatives.</a:t>
            </a:r>
            <a:br>
              <a:rPr lang="en-US" dirty="0"/>
            </a:br>
            <a:r>
              <a:rPr lang="en-US" sz="1100" b="1" i="0" dirty="0">
                <a:effectLst/>
                <a:latin typeface="+mn-lt"/>
                <a:ea typeface="+mn-ea"/>
                <a:cs typeface="+mn-cs"/>
                <a:sym typeface="Helvetica Neue"/>
              </a:rPr>
              <a:t>Étape 5 : veillez à la cohérence logique. </a:t>
            </a:r>
            <a:r>
              <a:rPr lang="en-US" sz="1100" b="0" i="0" dirty="0">
                <a:effectLst/>
                <a:latin typeface="+mn-lt"/>
                <a:ea typeface="+mn-ea"/>
                <a:cs typeface="+mn-cs"/>
                <a:sym typeface="Helvetica Neue"/>
              </a:rPr>
              <a:t>Organisez vos questions de manière logique. Commencez par des questions faciles et générales, puis passez à des questions plus spécifiques ou plus sensibles.</a:t>
            </a:r>
            <a:br>
              <a:rPr lang="en-US" dirty="0"/>
            </a:br>
            <a:r>
              <a:rPr lang="en-US" sz="1100" b="1" i="0" dirty="0">
                <a:effectLst/>
                <a:latin typeface="+mn-lt"/>
                <a:ea typeface="+mn-ea"/>
                <a:cs typeface="+mn-cs"/>
                <a:sym typeface="Helvetica Neue"/>
              </a:rPr>
              <a:t>Étape 6 : Testez votre questionnaire ! </a:t>
            </a:r>
            <a:r>
              <a:rPr lang="en-US" sz="1100" b="0" i="0" dirty="0">
                <a:effectLst/>
                <a:latin typeface="+mn-lt"/>
                <a:ea typeface="+mn-ea"/>
                <a:cs typeface="+mn-cs"/>
                <a:sym typeface="Helvetica Neue"/>
              </a:rPr>
              <a:t>Il s'agit de l'étape la plus importante, qui est souvent négligée. Avant de lancer votre enquête à grande échelle, testez-la auprès d'un petit groupe. Cela vous permettra d'identifier les questions ambiguës, d'estimer le temps nécessaire pour répondre au questionnaire et de corriger les éventuels problèmes techniques. Ne négligez jamais cette étape.</a:t>
            </a:r>
          </a:p>
        </p:txBody>
      </p:sp>
    </p:spTree>
    <p:extLst>
      <p:ext uri="{BB962C8B-B14F-4D97-AF65-F5344CB8AC3E}">
        <p14:creationId xmlns:p14="http://schemas.microsoft.com/office/powerpoint/2010/main" val="1829328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22809-C4F8-4AB3-81B8-EBF30F2E29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F5277A-2880-B1CE-6AAF-DDCB4720F2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07887F-56D9-8D21-80E6-6D837D88259E}"/>
              </a:ext>
            </a:extLst>
          </p:cNvPr>
          <p:cNvSpPr>
            <a:spLocks noGrp="1"/>
          </p:cNvSpPr>
          <p:nvPr>
            <p:ph type="body" idx="1"/>
          </p:nvPr>
        </p:nvSpPr>
        <p:spPr/>
        <p:txBody>
          <a:bodyPr/>
          <a:lstStyle/>
          <a:p>
            <a:r>
              <a:rPr lang="en-US" sz="1100" b="0" i="0" dirty="0">
                <a:effectLst/>
                <a:latin typeface="+mn-lt"/>
                <a:ea typeface="+mn-ea"/>
                <a:cs typeface="+mn-cs"/>
                <a:sym typeface="Helvetica Neue"/>
              </a:rPr>
              <a:t>« Lorsque vous concevez votre enquête, un choix essentiel consiste à opter pour des questions ouvertes ou fermées.</a:t>
            </a:r>
            <a:br>
              <a:rPr lang="en-US" dirty="0"/>
            </a:br>
            <a:r>
              <a:rPr lang="en-US" sz="1100" b="1" i="0" dirty="0">
                <a:effectLst/>
                <a:latin typeface="+mn-lt"/>
                <a:ea typeface="+mn-ea"/>
                <a:cs typeface="+mn-cs"/>
                <a:sym typeface="Helvetica Neue"/>
              </a:rPr>
              <a:t>Les questions ouvertes</a:t>
            </a:r>
            <a:r>
              <a:rPr lang="en-US" sz="1100" b="0" i="0" dirty="0">
                <a:effectLst/>
                <a:latin typeface="+mn-lt"/>
                <a:ea typeface="+mn-ea"/>
                <a:cs typeface="+mn-cs"/>
                <a:sym typeface="Helvetica Neue"/>
              </a:rPr>
              <a:t>, comme dans l'exemple « Quels sont les principaux défis auxquels vous êtes confronté(e) lors de vos trajets quotidiens ? », invitent les répondants à répondre avec leurs propres mots. Elles sont excellentes pour la recherche exploratoire et pour recueillir des informations qualitatives riches et détaillées que vous n'auriez peut-être pas anticipées. Vous pouvez ainsi découvrir les raisons qui sous-tendent les comportements. L'inconvénient est que l'analyse prend beaucoup de temps, car elle nécessite de lire, de classer et de coder les réponses par thème.</a:t>
            </a:r>
            <a:br>
              <a:rPr lang="en-US" dirty="0"/>
            </a:br>
            <a:r>
              <a:rPr lang="en-US" sz="1100" b="1" i="0" dirty="0">
                <a:effectLst/>
                <a:latin typeface="+mn-lt"/>
                <a:ea typeface="+mn-ea"/>
                <a:cs typeface="+mn-cs"/>
                <a:sym typeface="Helvetica Neue"/>
              </a:rPr>
              <a:t>Les questions fermées</a:t>
            </a:r>
            <a:r>
              <a:rPr lang="en-US" sz="1100" b="0" i="0" dirty="0">
                <a:effectLst/>
                <a:latin typeface="+mn-lt"/>
                <a:ea typeface="+mn-ea"/>
                <a:cs typeface="+mn-cs"/>
                <a:sym typeface="Helvetica Neue"/>
              </a:rPr>
              <a:t>, en revanche, proposent aux répondants un ensemble prédéfini de réponses parmi lesquelles choisir. Il peut s'agir de questions à choix multiples, d'échelles d'évaluation ou de simples options oui/non. Comme vous pouvez le voir dans l'exemple, les options de réponse sont déjà structurées. Cela rend les données quantitatives et très faciles à analyser. Vous pouvez rapidement calculer les fréquences et les moyennes. L'inconvénient est que vous limitez les réponses et que vous risquez de passer à côté de nuances importantes.</a:t>
            </a:r>
            <a:br>
              <a:rPr lang="en-US" dirty="0"/>
            </a:br>
            <a:r>
              <a:rPr lang="en-US" sz="1100" b="0" i="0" dirty="0">
                <a:effectLst/>
                <a:latin typeface="+mn-lt"/>
                <a:ea typeface="+mn-ea"/>
                <a:cs typeface="+mn-cs"/>
                <a:sym typeface="Helvetica Neue"/>
              </a:rPr>
              <a:t>Une bonne enquête utilise souvent une combinaison des deux. Vous pouvez utiliser des questions fermées pour recueillir des données quantitatives essentielles, puis inclure une question ouverte facultative à la fin, telle que « Y a-t-il autre chose que vous aimeriez nous dire ? », afin de recueillir des informations supplémentaires.</a:t>
            </a:r>
          </a:p>
        </p:txBody>
      </p:sp>
    </p:spTree>
    <p:extLst>
      <p:ext uri="{BB962C8B-B14F-4D97-AF65-F5344CB8AC3E}">
        <p14:creationId xmlns:p14="http://schemas.microsoft.com/office/powerpoint/2010/main" val="1501812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9485-F0D6-1C30-B8C6-3906863A4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12506-84DB-FB77-833A-F8C426224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7C6ED-3357-EE73-36FF-0ED8ED4799FC}"/>
              </a:ext>
            </a:extLst>
          </p:cNvPr>
          <p:cNvSpPr>
            <a:spLocks noGrp="1"/>
          </p:cNvSpPr>
          <p:nvPr>
            <p:ph type="body" idx="1"/>
          </p:nvPr>
        </p:nvSpPr>
        <p:spPr/>
        <p:txBody>
          <a:bodyPr/>
          <a:lstStyle/>
          <a:p>
            <a:r>
              <a:rPr lang="en-US" sz="1100" b="0" i="0" dirty="0">
                <a:effectLst/>
                <a:latin typeface="+mn-lt"/>
                <a:ea typeface="+mn-ea"/>
                <a:cs typeface="+mn-cs"/>
                <a:sym typeface="Helvetica Neue"/>
              </a:rPr>
              <a:t>« Nous avons discuté de la manière de formuler de bonnes questions, mais les personnes à qui nous les posons sont tout aussi importantes. Comme nous ne pouvons pas interroger toute une ville ou tout un pays, nous nous appuyons sur </a:t>
            </a:r>
            <a:r>
              <a:rPr lang="en-US" sz="1100" b="1" i="0" dirty="0">
                <a:effectLst/>
                <a:latin typeface="+mn-lt"/>
                <a:ea typeface="+mn-ea"/>
                <a:cs typeface="+mn-cs"/>
                <a:sym typeface="Helvetica Neue"/>
              </a:rPr>
              <a:t>des échantillons</a:t>
            </a:r>
            <a:r>
              <a:rPr lang="en-US" sz="1100" b="0" i="0" dirty="0">
                <a:effectLst/>
                <a:latin typeface="+mn-lt"/>
                <a:ea typeface="+mn-ea"/>
                <a:cs typeface="+mn-cs"/>
                <a:sym typeface="Helvetica Neue"/>
              </a:rPr>
              <a:t>. L'objectif est de sélectionner un groupe plus restreint qui reflète fidèlement les caractéristiques de la population dans son ensemble. Si notre échantillon n'est pas représentatif, nos conclusions seront biaisées, un problème que nous appelons « biais ».</a:t>
            </a:r>
            <a:br>
              <a:rPr lang="en-US" dirty="0"/>
            </a:br>
            <a:r>
              <a:rPr lang="en-US" sz="1100" b="0" i="0" dirty="0">
                <a:effectLst/>
                <a:latin typeface="+mn-lt"/>
                <a:ea typeface="+mn-ea"/>
                <a:cs typeface="+mn-cs"/>
                <a:sym typeface="Helvetica Neue"/>
              </a:rPr>
              <a:t>Examinons deux types de biais critiques. Tout d'abord, </a:t>
            </a:r>
            <a:r>
              <a:rPr lang="en-US" sz="1100" b="1" i="0" dirty="0">
                <a:effectLst/>
                <a:latin typeface="+mn-lt"/>
                <a:ea typeface="+mn-ea"/>
                <a:cs typeface="+mn-cs"/>
                <a:sym typeface="Helvetica Neue"/>
              </a:rPr>
              <a:t>le biais de sélection</a:t>
            </a:r>
            <a:r>
              <a:rPr lang="en-US" sz="1100" b="0" i="0" dirty="0">
                <a:effectLst/>
                <a:latin typeface="+mn-lt"/>
                <a:ea typeface="+mn-ea"/>
                <a:cs typeface="+mn-cs"/>
                <a:sym typeface="Helvetica Neue"/>
              </a:rPr>
              <a:t>. Il survient pendant la phase de conception, lorsque notre méthode de sélection des participants exclut systématiquement certaines parties de la population. L'exemple moderne classique est celui d'un sondage en ligne. De par sa nature même, il exclut les personnes âgées, les personnes à faibles revenus ou les habitants des zones rurales qui sont moins susceptibles d'avoir un accès fiable à Internet. Notre échantillon est biaisé dès le départ.</a:t>
            </a:r>
            <a:br>
              <a:rPr lang="en-US" dirty="0"/>
            </a:br>
            <a:r>
              <a:rPr lang="en-US" sz="1100" b="0" i="0" dirty="0">
                <a:effectLst/>
                <a:latin typeface="+mn-lt"/>
                <a:ea typeface="+mn-ea"/>
                <a:cs typeface="+mn-cs"/>
                <a:sym typeface="Helvetica Neue"/>
              </a:rPr>
              <a:t>Ensuite, </a:t>
            </a:r>
            <a:r>
              <a:rPr lang="en-US" sz="1100" b="1" i="0" dirty="0">
                <a:effectLst/>
                <a:latin typeface="+mn-lt"/>
                <a:ea typeface="+mn-ea"/>
                <a:cs typeface="+mn-cs"/>
                <a:sym typeface="Helvetica Neue"/>
              </a:rPr>
              <a:t>le biais de non-réponse</a:t>
            </a:r>
            <a:r>
              <a:rPr lang="en-US" sz="1100" b="0" i="0" dirty="0">
                <a:effectLst/>
                <a:latin typeface="+mn-lt"/>
                <a:ea typeface="+mn-ea"/>
                <a:cs typeface="+mn-cs"/>
                <a:sym typeface="Helvetica Neue"/>
              </a:rPr>
              <a:t>. Il survient </a:t>
            </a:r>
            <a:r>
              <a:rPr lang="en-US" sz="1100" b="0" i="1" dirty="0">
                <a:effectLst/>
                <a:latin typeface="+mn-lt"/>
                <a:ea typeface="+mn-ea"/>
                <a:cs typeface="+mn-cs"/>
                <a:sym typeface="Helvetica Neue"/>
              </a:rPr>
              <a:t>après </a:t>
            </a:r>
            <a:r>
              <a:rPr lang="en-US" sz="1100" b="0" i="0" dirty="0">
                <a:effectLst/>
                <a:latin typeface="+mn-lt"/>
                <a:ea typeface="+mn-ea"/>
                <a:cs typeface="+mn-cs"/>
                <a:sym typeface="Helvetica Neue"/>
              </a:rPr>
              <a:t>l'envoi du sondage. Il s'agit de la différence systématique entre ceux qui choisissent de répondre et ceux qui ne le font pas. Un exemple courant dans notre domaine est que les personnes ayant des opinions très marquées, soit extrêmement positives, soit, plus souvent, extrêmement négatives, sont plus susceptibles de répondre. Par exemple, dans une enquête de satisfaction sur les transports en commun, les passagers modérément satisfaits peuvent l'ignorer, tandis que seuls les plus heureux ou les plus frustrés répondent, ce qui donne une image polarisée et inexacte de la satisfaction globale. Il est essentiel de tenir compte de ces deux biais pour garantir la validité de toute enquête.</a:t>
            </a:r>
          </a:p>
        </p:txBody>
      </p:sp>
    </p:spTree>
    <p:extLst>
      <p:ext uri="{BB962C8B-B14F-4D97-AF65-F5344CB8AC3E}">
        <p14:creationId xmlns:p14="http://schemas.microsoft.com/office/powerpoint/2010/main" val="214404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A9642-F24E-C27C-F8BC-D485C283D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D87C4-48ED-881B-71A1-F11C27BC53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E57DB2-9CD6-BC79-95CA-0D16F63D06A3}"/>
              </a:ext>
            </a:extLst>
          </p:cNvPr>
          <p:cNvSpPr>
            <a:spLocks noGrp="1"/>
          </p:cNvSpPr>
          <p:nvPr>
            <p:ph type="body" idx="1"/>
          </p:nvPr>
        </p:nvSpPr>
        <p:spPr/>
        <p:txBody>
          <a:bodyPr/>
          <a:lstStyle/>
          <a:p>
            <a:r>
              <a:rPr lang="en-US" sz="1100" b="0" i="0" dirty="0">
                <a:effectLst/>
                <a:latin typeface="+mn-lt"/>
                <a:ea typeface="+mn-ea"/>
                <a:cs typeface="+mn-cs"/>
                <a:sym typeface="Helvetica Neue"/>
              </a:rPr>
              <a:t>« Nous avons discuté de la manière de formuler de bonnes questions, mais les personnes à qui nous les posons sont tout aussi importantes. Comme nous ne pouvons pas interroger toute une ville ou tout un pays, nous nous appuyons sur </a:t>
            </a:r>
            <a:r>
              <a:rPr lang="en-US" sz="1100" b="1" i="0" dirty="0">
                <a:effectLst/>
                <a:latin typeface="+mn-lt"/>
                <a:ea typeface="+mn-ea"/>
                <a:cs typeface="+mn-cs"/>
                <a:sym typeface="Helvetica Neue"/>
              </a:rPr>
              <a:t>des échantillons</a:t>
            </a:r>
            <a:r>
              <a:rPr lang="en-US" sz="1100" b="0" i="0" dirty="0">
                <a:effectLst/>
                <a:latin typeface="+mn-lt"/>
                <a:ea typeface="+mn-ea"/>
                <a:cs typeface="+mn-cs"/>
                <a:sym typeface="Helvetica Neue"/>
              </a:rPr>
              <a:t>. L'objectif est de sélectionner un groupe plus restreint qui reflète fidèlement les caractéristiques de la population dans son ensemble. Si notre échantillon n'est pas représentatif, nos conclusions seront biaisées, un problème que nous appelons « biais ».</a:t>
            </a:r>
            <a:br>
              <a:rPr lang="en-US" dirty="0"/>
            </a:br>
            <a:r>
              <a:rPr lang="en-US" sz="1100" b="0" i="0" dirty="0">
                <a:effectLst/>
                <a:latin typeface="+mn-lt"/>
                <a:ea typeface="+mn-ea"/>
                <a:cs typeface="+mn-cs"/>
                <a:sym typeface="Helvetica Neue"/>
              </a:rPr>
              <a:t>Examinons deux types de biais critiques. Tout d'abord, </a:t>
            </a:r>
            <a:r>
              <a:rPr lang="en-US" sz="1100" b="1" i="0" dirty="0">
                <a:effectLst/>
                <a:latin typeface="+mn-lt"/>
                <a:ea typeface="+mn-ea"/>
                <a:cs typeface="+mn-cs"/>
                <a:sym typeface="Helvetica Neue"/>
              </a:rPr>
              <a:t>le biais de sélection</a:t>
            </a:r>
            <a:r>
              <a:rPr lang="en-US" sz="1100" b="0" i="0" dirty="0">
                <a:effectLst/>
                <a:latin typeface="+mn-lt"/>
                <a:ea typeface="+mn-ea"/>
                <a:cs typeface="+mn-cs"/>
                <a:sym typeface="Helvetica Neue"/>
              </a:rPr>
              <a:t>. Il survient pendant la phase de conception, lorsque notre méthode de sélection des participants exclut systématiquement certaines parties de la population. L'exemple moderne classique est celui d'un sondage en ligne. De par sa nature même, il exclut les personnes âgées, les personnes à faibles revenus ou les habitants des zones rurales qui sont moins susceptibles d'avoir un accès fiable à Internet. Notre échantillon est biaisé dès le départ.</a:t>
            </a:r>
            <a:br>
              <a:rPr lang="en-US" dirty="0"/>
            </a:br>
            <a:r>
              <a:rPr lang="en-US" sz="1100" b="0" i="0" dirty="0">
                <a:effectLst/>
                <a:latin typeface="+mn-lt"/>
                <a:ea typeface="+mn-ea"/>
                <a:cs typeface="+mn-cs"/>
                <a:sym typeface="Helvetica Neue"/>
              </a:rPr>
              <a:t>Ensuite, </a:t>
            </a:r>
            <a:r>
              <a:rPr lang="en-US" sz="1100" b="1" i="0" dirty="0">
                <a:effectLst/>
                <a:latin typeface="+mn-lt"/>
                <a:ea typeface="+mn-ea"/>
                <a:cs typeface="+mn-cs"/>
                <a:sym typeface="Helvetica Neue"/>
              </a:rPr>
              <a:t>le biais de non-réponse</a:t>
            </a:r>
            <a:r>
              <a:rPr lang="en-US" sz="1100" b="0" i="0" dirty="0">
                <a:effectLst/>
                <a:latin typeface="+mn-lt"/>
                <a:ea typeface="+mn-ea"/>
                <a:cs typeface="+mn-cs"/>
                <a:sym typeface="Helvetica Neue"/>
              </a:rPr>
              <a:t>. Il survient </a:t>
            </a:r>
            <a:r>
              <a:rPr lang="en-US" sz="1100" b="0" i="1" dirty="0">
                <a:effectLst/>
                <a:latin typeface="+mn-lt"/>
                <a:ea typeface="+mn-ea"/>
                <a:cs typeface="+mn-cs"/>
                <a:sym typeface="Helvetica Neue"/>
              </a:rPr>
              <a:t>après </a:t>
            </a:r>
            <a:r>
              <a:rPr lang="en-US" sz="1100" b="0" i="0" dirty="0">
                <a:effectLst/>
                <a:latin typeface="+mn-lt"/>
                <a:ea typeface="+mn-ea"/>
                <a:cs typeface="+mn-cs"/>
                <a:sym typeface="Helvetica Neue"/>
              </a:rPr>
              <a:t>l'envoi du sondage. Il s'agit de la différence systématique entre ceux qui choisissent de répondre et ceux qui ne le font pas. Un exemple courant dans notre domaine est que les personnes ayant des opinions très marquées, soit extrêmement positives, soit, plus souvent, extrêmement négatives, sont plus susceptibles de répondre. Par exemple, dans une enquête de satisfaction sur les transports en commun, les passagers modérément satisfaits peuvent l'ignorer, tandis que seuls les plus heureux ou les plus frustrés répondent, ce qui donne une image polarisée et inexacte de la satisfaction globale. Il est essentiel de tenir compte de ces deux biais pour garantir la validité de toute enquête.</a:t>
            </a:r>
          </a:p>
        </p:txBody>
      </p:sp>
    </p:spTree>
    <p:extLst>
      <p:ext uri="{BB962C8B-B14F-4D97-AF65-F5344CB8AC3E}">
        <p14:creationId xmlns:p14="http://schemas.microsoft.com/office/powerpoint/2010/main" val="2647558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B7C4E-83AE-2B38-5B24-E8F93E2A9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A5BEA-DE1D-C4DB-426F-EF35AC461E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D79680-2CBF-A936-58AA-862540C78634}"/>
              </a:ext>
            </a:extLst>
          </p:cNvPr>
          <p:cNvSpPr>
            <a:spLocks noGrp="1"/>
          </p:cNvSpPr>
          <p:nvPr>
            <p:ph type="body" idx="1"/>
          </p:nvPr>
        </p:nvSpPr>
        <p:spPr/>
        <p:txBody>
          <a:bodyPr/>
          <a:lstStyle/>
          <a:p>
            <a:r>
              <a:rPr lang="en-US" sz="1100" b="0" i="0" dirty="0">
                <a:effectLst/>
                <a:latin typeface="+mn-lt"/>
                <a:ea typeface="+mn-ea"/>
                <a:cs typeface="+mn-cs"/>
                <a:sym typeface="Helvetica Neue"/>
              </a:rPr>
              <a:t>« Comprendre les biais n'est que la moitié du chemin. Nous devons mettre en œuvre activement des stratégies pour les minimiser. Voici quatre des techniques les plus efficaces.</a:t>
            </a:r>
            <a:br>
              <a:rPr lang="en-US" dirty="0"/>
            </a:br>
            <a:r>
              <a:rPr lang="en-US" sz="1100" b="0" i="0" dirty="0">
                <a:effectLst/>
                <a:latin typeface="+mn-lt"/>
                <a:ea typeface="+mn-ea"/>
                <a:cs typeface="+mn-cs"/>
                <a:sym typeface="Helvetica Neue"/>
              </a:rPr>
              <a:t>Premièrement, </a:t>
            </a:r>
            <a:r>
              <a:rPr lang="en-US" sz="1100" b="1" i="0" dirty="0">
                <a:effectLst/>
                <a:latin typeface="+mn-lt"/>
                <a:ea typeface="+mn-ea"/>
                <a:cs typeface="+mn-cs"/>
                <a:sym typeface="Helvetica Neue"/>
              </a:rPr>
              <a:t>mettre en place un échantillonnage aléatoire</a:t>
            </a:r>
            <a:r>
              <a:rPr lang="en-US" sz="1100" b="0" i="0" dirty="0">
                <a:effectLst/>
                <a:latin typeface="+mn-lt"/>
                <a:ea typeface="+mn-ea"/>
                <a:cs typeface="+mn-cs"/>
                <a:sym typeface="Helvetica Neue"/>
              </a:rPr>
              <a:t>. C'est la pierre angulaire d'une recherche impartiale. Un véritable échantillon aléatoire garantit que chaque personne de votre population cible a une chance égale d'être sélectionnée. C'est notre meilleure défense contre les biais de sélection.</a:t>
            </a:r>
            <a:br>
              <a:rPr lang="en-US" dirty="0"/>
            </a:br>
            <a:r>
              <a:rPr lang="en-US" sz="1100" b="0" i="0" dirty="0">
                <a:effectLst/>
                <a:latin typeface="+mn-lt"/>
                <a:ea typeface="+mn-ea"/>
                <a:cs typeface="+mn-cs"/>
                <a:sym typeface="Helvetica Neue"/>
              </a:rPr>
              <a:t>Deuxièmement, </a:t>
            </a:r>
            <a:r>
              <a:rPr lang="en-US" sz="1100" b="1" i="0" dirty="0">
                <a:effectLst/>
                <a:latin typeface="+mn-lt"/>
                <a:ea typeface="+mn-ea"/>
                <a:cs typeface="+mn-cs"/>
                <a:sym typeface="Helvetica Neue"/>
              </a:rPr>
              <a:t>maximisez les taux de réponse</a:t>
            </a:r>
            <a:r>
              <a:rPr lang="en-US" sz="1100" b="0" i="0" dirty="0">
                <a:effectLst/>
                <a:latin typeface="+mn-lt"/>
                <a:ea typeface="+mn-ea"/>
                <a:cs typeface="+mn-cs"/>
                <a:sym typeface="Helvetica Neue"/>
              </a:rPr>
              <a:t>. Pour lutter contre le biais de non-réponse, nous devons encourager le plus grand nombre possible de personnes de notre échantillon initial à participer. Parmi les méthodes qui ont fait leurs preuves, citons l'envoi de rappels, l'offre de petites incitations telles que des cartes-cadeaux ou la participation à un tirage au sort, et l'utilisation d'une approche hybride combinant plusieurs méthodes de contact.</a:t>
            </a:r>
            <a:br>
              <a:rPr lang="en-US" dirty="0"/>
            </a:br>
            <a:r>
              <a:rPr lang="en-US" sz="1100" b="0" i="0" dirty="0">
                <a:effectLst/>
                <a:latin typeface="+mn-lt"/>
                <a:ea typeface="+mn-ea"/>
                <a:cs typeface="+mn-cs"/>
                <a:sym typeface="Helvetica Neue"/>
              </a:rPr>
              <a:t>Troisièmement, comme nous l'avons vu, </a:t>
            </a:r>
            <a:r>
              <a:rPr lang="en-US" sz="1100" b="1" i="0" dirty="0">
                <a:effectLst/>
                <a:latin typeface="+mn-lt"/>
                <a:ea typeface="+mn-ea"/>
                <a:cs typeface="+mn-cs"/>
                <a:sym typeface="Helvetica Neue"/>
              </a:rPr>
              <a:t>formulez des questions neutres</a:t>
            </a:r>
            <a:r>
              <a:rPr lang="en-US" sz="1100" b="0" i="0" dirty="0">
                <a:effectLst/>
                <a:latin typeface="+mn-lt"/>
                <a:ea typeface="+mn-ea"/>
                <a:cs typeface="+mn-cs"/>
                <a:sym typeface="Helvetica Neue"/>
              </a:rPr>
              <a:t>. Cela permet d'atténuer le biais de réponse, où la formulation même d'une question pousse les répondants vers une certaine réponse.</a:t>
            </a:r>
            <a:br>
              <a:rPr lang="en-US" dirty="0"/>
            </a:br>
            <a:r>
              <a:rPr lang="en-US" sz="1100" b="0" i="0" dirty="0">
                <a:effectLst/>
                <a:latin typeface="+mn-lt"/>
                <a:ea typeface="+mn-ea"/>
                <a:cs typeface="+mn-cs"/>
                <a:sym typeface="Helvetica Neue"/>
              </a:rPr>
              <a:t>Enfin, même avec les meilleures méthodes, un échantillon peut ne pas correspondre parfaitement à la population. Nous pouvons utiliser une technique statistique puissante appelée </a:t>
            </a:r>
            <a:r>
              <a:rPr lang="en-US" sz="1100" b="1" i="0" dirty="0">
                <a:effectLst/>
                <a:latin typeface="+mn-lt"/>
                <a:ea typeface="+mn-ea"/>
                <a:cs typeface="+mn-cs"/>
                <a:sym typeface="Helvetica Neue"/>
              </a:rPr>
              <a:t>pondération</a:t>
            </a:r>
            <a:r>
              <a:rPr lang="en-US" sz="1100" b="0" i="0" dirty="0">
                <a:effectLst/>
                <a:latin typeface="+mn-lt"/>
                <a:ea typeface="+mn-ea"/>
                <a:cs typeface="+mn-cs"/>
                <a:sym typeface="Helvetica Neue"/>
              </a:rPr>
              <a:t>. Après avoir collecté les données, nous comparons les données démographiques de notre échantillon (par exemple, la répartition par âge et par sexe) aux données démographiques connues issues d'un recensement. Si notre échantillon compte, par exemple, trop peu de jeunes, nous pouvons attribuer un « poids » légèrement plus élevé aux réponses des jeunes que nous avons interrogés. Cet ajustement permet à nos résultats finaux de mieux refléter la population réelle, en corrigeant les problèmes mineurs liés à l'échantillonnage ou à l'absence de réponse.</a:t>
            </a:r>
          </a:p>
        </p:txBody>
      </p:sp>
    </p:spTree>
    <p:extLst>
      <p:ext uri="{BB962C8B-B14F-4D97-AF65-F5344CB8AC3E}">
        <p14:creationId xmlns:p14="http://schemas.microsoft.com/office/powerpoint/2010/main" val="4188072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692E7-840E-7A43-AC21-B2A1387CA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F9ABD-6936-8605-085E-6B8747AADC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5BAEBE-23F8-5884-F087-A69E5F61CEEF}"/>
              </a:ext>
            </a:extLst>
          </p:cNvPr>
          <p:cNvSpPr>
            <a:spLocks noGrp="1"/>
          </p:cNvSpPr>
          <p:nvPr>
            <p:ph type="body" idx="1"/>
          </p:nvPr>
        </p:nvSpPr>
        <p:spPr/>
        <p:txBody>
          <a:bodyPr/>
          <a:lstStyle/>
          <a:p>
            <a:r>
              <a:rPr lang="en-US" sz="1100" b="0" i="0" dirty="0">
                <a:effectLst/>
                <a:latin typeface="+mn-lt"/>
                <a:ea typeface="+mn-ea"/>
                <a:cs typeface="+mn-cs"/>
                <a:sym typeface="Helvetica Neue"/>
              </a:rPr>
              <a:t>« Heureusement, nous disposons d'un large éventail d'outils numériques puissants pour nous aider à mettre en œuvre ces méthodes d'enquête. Il est utile de les classer en trois catégories en fonction de leur fonction.</a:t>
            </a:r>
          </a:p>
          <a:p>
            <a:r>
              <a:rPr lang="en-US" sz="1100" b="0" i="0" dirty="0">
                <a:effectLst/>
                <a:latin typeface="+mn-lt"/>
                <a:ea typeface="+mn-ea"/>
                <a:cs typeface="+mn-cs"/>
                <a:sym typeface="Helvetica Neue"/>
              </a:rPr>
              <a:t>Pour la conception et la distribution d'enquêtes, des plateformes telles que Google Forms et SurveyMonkey sont excellentes pour créer et distribuer rapidement des enquêtes simples à moyennement complexes. Pour les recherches universitaires ou commerciales plus avancées qui nécessitent une logique complexe, des ramifications et une randomisation, une plateforme telle que Qualtrics est la norme dans le secteur.</a:t>
            </a:r>
          </a:p>
          <a:p>
            <a:r>
              <a:rPr lang="en-US" sz="1100" b="0" i="0" dirty="0">
                <a:effectLst/>
                <a:latin typeface="+mn-lt"/>
                <a:ea typeface="+mn-ea"/>
                <a:cs typeface="+mn-cs"/>
                <a:sym typeface="Helvetica Neue"/>
              </a:rPr>
              <a:t>Pour la collecte de données sur le terrain, en particulier pour les entretiens en face à face, nous avons besoin d'outils qui peuvent fonctionner hors ligne et synchroniser les données ultérieurement. Open Data Kit, ou ODK, est un outil open source qui est fantastique pour cela, en particulier dans les environnements où les ressources sont limitées. </a:t>
            </a:r>
            <a:r>
              <a:rPr lang="en-US" sz="1100" b="0" i="0" dirty="0" err="1">
                <a:effectLst/>
                <a:latin typeface="+mn-lt"/>
                <a:ea typeface="+mn-ea"/>
                <a:cs typeface="+mn-cs"/>
                <a:sym typeface="Helvetica Neue"/>
              </a:rPr>
              <a:t>REDCap </a:t>
            </a:r>
            <a:r>
              <a:rPr lang="en-US" sz="1100" b="0" i="0" dirty="0">
                <a:effectLst/>
                <a:latin typeface="+mn-lt"/>
                <a:ea typeface="+mn-ea"/>
                <a:cs typeface="+mn-cs"/>
                <a:sym typeface="Helvetica Neue"/>
              </a:rPr>
              <a:t>est une autre plateforme sécurisée couramment utilisée dans la recherche universitaire et clinique pour gérer les enquêtes en ligne et les bases de données.</a:t>
            </a:r>
          </a:p>
          <a:p>
            <a:r>
              <a:rPr lang="en-US" sz="1100" b="0" i="0" dirty="0">
                <a:effectLst/>
                <a:latin typeface="+mn-lt"/>
                <a:ea typeface="+mn-ea"/>
                <a:cs typeface="+mn-cs"/>
                <a:sym typeface="Helvetica Neue"/>
              </a:rPr>
              <a:t>Enfin, une fois les données collectées, elles doivent être analysées. Les outils d'analyse et de visualisation des données sont essentiels. SPSS est un logiciel statistique puissant et convivial. R est un langage de programmation libre et open source qui est devenu la norme en matière de calcul statistique et de graphiques parmi les chercheurs. Et un outil comme Tableau vous permet de créer des tableaux de bord interactifs et des visualisations convaincantes pour communiquer efficacement vos résultats. Au fur et à mesure que vous progresserez dans votre carrière, vous travaillerez très certainement avec certaines ou toutes ces plateformes.</a:t>
            </a:r>
          </a:p>
        </p:txBody>
      </p:sp>
    </p:spTree>
    <p:extLst>
      <p:ext uri="{BB962C8B-B14F-4D97-AF65-F5344CB8AC3E}">
        <p14:creationId xmlns:p14="http://schemas.microsoft.com/office/powerpoint/2010/main" val="31443784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B76ED-F680-CEB3-C212-28B51041CD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605C7-5EAD-9F70-2B66-C956D32F16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94C901-3AB8-388F-81A1-CF41CDFB28FE}"/>
              </a:ext>
            </a:extLst>
          </p:cNvPr>
          <p:cNvSpPr>
            <a:spLocks noGrp="1"/>
          </p:cNvSpPr>
          <p:nvPr>
            <p:ph type="body" idx="1"/>
          </p:nvPr>
        </p:nvSpPr>
        <p:spPr/>
        <p:txBody>
          <a:bodyPr/>
          <a:lstStyle/>
          <a:p>
            <a:r>
              <a:rPr lang="en-US" sz="1100" b="0" i="0" dirty="0">
                <a:effectLst/>
                <a:latin typeface="+mn-lt"/>
                <a:ea typeface="+mn-ea"/>
                <a:cs typeface="+mn-cs"/>
                <a:sym typeface="Helvetica Neue"/>
              </a:rPr>
              <a:t>« Heureusement, nous disposons d'un large éventail d'outils numériques puissants pour nous aider à mettre en œuvre ces méthodes d'enquête. Il est utile de les classer en trois catégories en fonction de leur fonction.</a:t>
            </a:r>
          </a:p>
          <a:p>
            <a:r>
              <a:rPr lang="en-US" sz="1100" b="0" i="0" dirty="0">
                <a:effectLst/>
                <a:latin typeface="+mn-lt"/>
                <a:ea typeface="+mn-ea"/>
                <a:cs typeface="+mn-cs"/>
                <a:sym typeface="Helvetica Neue"/>
              </a:rPr>
              <a:t>Pour la conception et la distribution d'enquêtes, des plateformes telles que Google Forms et SurveyMonkey sont excellentes pour créer et distribuer rapidement des enquêtes simples à moyennement complexes. Pour les recherches universitaires ou commerciales plus avancées qui nécessitent une logique complexe, des ramifications et une randomisation, une plateforme telle que Qualtrics est la norme dans le secteur.</a:t>
            </a:r>
          </a:p>
          <a:p>
            <a:r>
              <a:rPr lang="en-US" sz="1100" b="0" i="0" dirty="0">
                <a:effectLst/>
                <a:latin typeface="+mn-lt"/>
                <a:ea typeface="+mn-ea"/>
                <a:cs typeface="+mn-cs"/>
                <a:sym typeface="Helvetica Neue"/>
              </a:rPr>
              <a:t>Pour la collecte de données sur le terrain, en particulier pour les entretiens en face à face, nous avons besoin d'outils qui peuvent fonctionner hors ligne et synchroniser les données ultérieurement. Open Data Kit, ou ODK, est un outil open source qui est fantastique pour cela, en particulier dans les environnements où les ressources sont limitées. </a:t>
            </a:r>
            <a:r>
              <a:rPr lang="en-US" sz="1100" b="0" i="0" dirty="0" err="1">
                <a:effectLst/>
                <a:latin typeface="+mn-lt"/>
                <a:ea typeface="+mn-ea"/>
                <a:cs typeface="+mn-cs"/>
                <a:sym typeface="Helvetica Neue"/>
              </a:rPr>
              <a:t>REDCap </a:t>
            </a:r>
            <a:r>
              <a:rPr lang="en-US" sz="1100" b="0" i="0" dirty="0">
                <a:effectLst/>
                <a:latin typeface="+mn-lt"/>
                <a:ea typeface="+mn-ea"/>
                <a:cs typeface="+mn-cs"/>
                <a:sym typeface="Helvetica Neue"/>
              </a:rPr>
              <a:t>est une autre plateforme sécurisée couramment utilisée dans la recherche universitaire et clinique pour gérer les enquêtes en ligne et les bases de données.</a:t>
            </a:r>
          </a:p>
          <a:p>
            <a:r>
              <a:rPr lang="en-US" sz="1100" b="0" i="0" dirty="0">
                <a:effectLst/>
                <a:latin typeface="+mn-lt"/>
                <a:ea typeface="+mn-ea"/>
                <a:cs typeface="+mn-cs"/>
                <a:sym typeface="Helvetica Neue"/>
              </a:rPr>
              <a:t>Enfin, une fois les données collectées, elles doivent être analysées. Les outils d'analyse et de visualisation des données sont essentiels. SPSS est un logiciel statistique puissant et convivial. R est un langage de programmation libre et open source qui est devenu la norme en matière de calcul statistique et de graphiques parmi les chercheurs. Et un outil comme Tableau vous permet de créer des tableaux de bord interactifs et des visualisations convaincantes pour communiquer efficacement vos résultats. Au fur et à mesure que vous progresserez dans votre carrière, vous travaillerez très certainement avec certaines ou toutes ces plateformes.</a:t>
            </a:r>
          </a:p>
        </p:txBody>
      </p:sp>
    </p:spTree>
    <p:extLst>
      <p:ext uri="{BB962C8B-B14F-4D97-AF65-F5344CB8AC3E}">
        <p14:creationId xmlns:p14="http://schemas.microsoft.com/office/powerpoint/2010/main" val="41313571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64AC4-0B05-F9EF-62E5-1E341C2B4B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1C4C83-6533-A899-D50A-755AA0137C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8B341F-4531-584D-BFF4-085E3CA1ABE6}"/>
              </a:ext>
            </a:extLst>
          </p:cNvPr>
          <p:cNvSpPr>
            <a:spLocks noGrp="1"/>
          </p:cNvSpPr>
          <p:nvPr>
            <p:ph type="body" idx="1"/>
          </p:nvPr>
        </p:nvSpPr>
        <p:spPr/>
        <p:txBody>
          <a:bodyPr/>
          <a:lstStyle/>
          <a:p>
            <a:r>
              <a:rPr lang="en-US" sz="1100" b="0" i="0" dirty="0">
                <a:effectLst/>
                <a:latin typeface="+mn-lt"/>
                <a:ea typeface="+mn-ea"/>
                <a:cs typeface="+mn-cs"/>
                <a:sym typeface="Helvetica Neue"/>
              </a:rPr>
              <a:t>« Illustrons cette théorie à l'aide d'un exemple concret : l'enquête sur les déplacements des ménages, ou HTS. Il s'agit de l'un des outils les plus importants dans la planification des transports.</a:t>
            </a:r>
            <a:br>
              <a:rPr lang="en-US" dirty="0"/>
            </a:br>
            <a:r>
              <a:rPr lang="en-US" sz="1100" b="1" i="0" dirty="0">
                <a:effectLst/>
                <a:latin typeface="+mn-lt"/>
                <a:ea typeface="+mn-ea"/>
                <a:cs typeface="+mn-cs"/>
                <a:sym typeface="Helvetica Neue"/>
              </a:rPr>
              <a:t>Le défi </a:t>
            </a:r>
            <a:r>
              <a:rPr lang="en-US" sz="1100" b="0" i="0" dirty="0">
                <a:effectLst/>
                <a:latin typeface="+mn-lt"/>
                <a:ea typeface="+mn-ea"/>
                <a:cs typeface="+mn-cs"/>
                <a:sym typeface="Helvetica Neue"/>
              </a:rPr>
              <a:t>pour toute grande agglomération urbaine consiste à savoir comment, quand, où et pourquoi ses habitants se déplacent. Sans ces données détaillées, il est impossible de prendre des décisions éclairées sur l'endroit où investir des milliards de dollars dans les infrastructures.</a:t>
            </a:r>
            <a:br>
              <a:rPr lang="en-US" dirty="0"/>
            </a:br>
            <a:r>
              <a:rPr lang="en-US" sz="1100" b="1" i="0" dirty="0">
                <a:effectLst/>
                <a:latin typeface="+mn-lt"/>
                <a:ea typeface="+mn-ea"/>
                <a:cs typeface="+mn-cs"/>
                <a:sym typeface="Helvetica Neue"/>
              </a:rPr>
              <a:t>La méthode </a:t>
            </a:r>
            <a:r>
              <a:rPr lang="en-US" sz="1100" b="0" i="0" dirty="0">
                <a:effectLst/>
                <a:latin typeface="+mn-lt"/>
                <a:ea typeface="+mn-ea"/>
                <a:cs typeface="+mn-cs"/>
                <a:sym typeface="Helvetica Neue"/>
              </a:rPr>
              <a:t>pour y parvenir est une entreprise colossale. L'HTS est un exemple parfait d'approche hybride. Un échantillon aléatoire de ménages est recruté. Il leur est demandé de tenir un journal de leurs déplacements pendant une période donnée, souvent une semaine, dans lequel ils notent tous leurs trajets, leur motif (travail, école, courses) et le mode de transport utilisé. Afin de valider et d'enrichir ces données autodéclarées, les participants utilisent également une application pour smartphone ou un appareil dédié qui suit passivement leur position GPS. Cela permet de combiner le « pourquoi » du journal avec le « quoi et où » objectif du GPS.</a:t>
            </a:r>
            <a:br>
              <a:rPr lang="en-US" dirty="0"/>
            </a:br>
            <a:r>
              <a:rPr lang="en-US" sz="1100" b="1" i="0" dirty="0">
                <a:effectLst/>
                <a:latin typeface="+mn-lt"/>
                <a:ea typeface="+mn-ea"/>
                <a:cs typeface="+mn-cs"/>
                <a:sym typeface="Helvetica Neue"/>
              </a:rPr>
              <a:t>Le résultat </a:t>
            </a:r>
            <a:r>
              <a:rPr lang="en-US" sz="1100" b="0" i="0" dirty="0">
                <a:effectLst/>
                <a:latin typeface="+mn-lt"/>
                <a:ea typeface="+mn-ea"/>
                <a:cs typeface="+mn-cs"/>
                <a:sym typeface="Helvetica Neue"/>
              </a:rPr>
              <a:t>de ce processus intensif est un ensemble de données de référence pour la planification régionale des transports. Ces données alimentent des modèles complexes qui prévoient la demande future en matière de trafic, évaluent l'impact potentiel des nouvelles lignes de transport en commun et orientent les politiques dans tous les domaines, de la tarification de la congestion à l'utilisation des sols.</a:t>
            </a:r>
          </a:p>
        </p:txBody>
      </p:sp>
    </p:spTree>
    <p:extLst>
      <p:ext uri="{BB962C8B-B14F-4D97-AF65-F5344CB8AC3E}">
        <p14:creationId xmlns:p14="http://schemas.microsoft.com/office/powerpoint/2010/main" val="2740631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5C33A-F065-9111-053A-3CA46A358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7F67A-78C1-4A35-4CDA-C1CB3630E9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8DC630-207B-5665-F71B-61891E09BBA4}"/>
              </a:ext>
            </a:extLst>
          </p:cNvPr>
          <p:cNvSpPr>
            <a:spLocks noGrp="1"/>
          </p:cNvSpPr>
          <p:nvPr>
            <p:ph type="body" idx="1"/>
          </p:nvPr>
        </p:nvSpPr>
        <p:spPr/>
        <p:txBody>
          <a:bodyPr/>
          <a:lstStyle/>
          <a:p>
            <a:r>
              <a:rPr lang="en-US" sz="1100" b="0" i="0" dirty="0">
                <a:effectLst/>
                <a:latin typeface="+mn-lt"/>
                <a:ea typeface="+mn-ea"/>
                <a:cs typeface="+mn-cs"/>
                <a:sym typeface="Helvetica Neue"/>
              </a:rPr>
              <a:t>« Illustrons cette théorie à l'aide d'un exemple concret : l'enquête sur les déplacements des ménages, ou HTS. Il s'agit de l'un des outils les plus importants dans la planification des transports.</a:t>
            </a:r>
            <a:br>
              <a:rPr lang="en-US" dirty="0"/>
            </a:br>
            <a:r>
              <a:rPr lang="en-US" sz="1100" b="1" i="0" dirty="0">
                <a:effectLst/>
                <a:latin typeface="+mn-lt"/>
                <a:ea typeface="+mn-ea"/>
                <a:cs typeface="+mn-cs"/>
                <a:sym typeface="Helvetica Neue"/>
              </a:rPr>
              <a:t>Le défi </a:t>
            </a:r>
            <a:r>
              <a:rPr lang="en-US" sz="1100" b="0" i="0" dirty="0">
                <a:effectLst/>
                <a:latin typeface="+mn-lt"/>
                <a:ea typeface="+mn-ea"/>
                <a:cs typeface="+mn-cs"/>
                <a:sym typeface="Helvetica Neue"/>
              </a:rPr>
              <a:t>pour toute grande agglomération urbaine consiste à savoir comment, quand, où et pourquoi ses habitants se déplacent. Sans ces données détaillées, il est impossible de prendre des décisions éclairées sur l'endroit où investir des milliards de dollars dans les infrastructures.</a:t>
            </a:r>
            <a:br>
              <a:rPr lang="en-US" dirty="0"/>
            </a:br>
            <a:r>
              <a:rPr lang="en-US" sz="1100" b="1" i="0" dirty="0">
                <a:effectLst/>
                <a:latin typeface="+mn-lt"/>
                <a:ea typeface="+mn-ea"/>
                <a:cs typeface="+mn-cs"/>
                <a:sym typeface="Helvetica Neue"/>
              </a:rPr>
              <a:t>La méthode </a:t>
            </a:r>
            <a:r>
              <a:rPr lang="en-US" sz="1100" b="0" i="0" dirty="0">
                <a:effectLst/>
                <a:latin typeface="+mn-lt"/>
                <a:ea typeface="+mn-ea"/>
                <a:cs typeface="+mn-cs"/>
                <a:sym typeface="Helvetica Neue"/>
              </a:rPr>
              <a:t>pour y parvenir est une entreprise colossale. L'HTS est un exemple parfait d'approche hybride. Un échantillon aléatoire de ménages est recruté. Il leur est demandé de tenir un journal de leurs déplacements pendant une période donnée, souvent une semaine, dans lequel ils notent tous leurs trajets, leur motif (travail, école, courses) et le mode de transport utilisé. Afin de valider et d'enrichir ces données autodéclarées, les participants utilisent également une application pour smartphone ou un appareil dédié qui suit passivement leur position GPS. Cela permet de combiner le « pourquoi » du journal avec le « quoi et où » objectif du GPS.</a:t>
            </a:r>
            <a:br>
              <a:rPr lang="en-US" dirty="0"/>
            </a:br>
            <a:r>
              <a:rPr lang="en-US" sz="1100" b="1" i="0" dirty="0">
                <a:effectLst/>
                <a:latin typeface="+mn-lt"/>
                <a:ea typeface="+mn-ea"/>
                <a:cs typeface="+mn-cs"/>
                <a:sym typeface="Helvetica Neue"/>
              </a:rPr>
              <a:t>Le résultat </a:t>
            </a:r>
            <a:r>
              <a:rPr lang="en-US" sz="1100" b="0" i="0" dirty="0">
                <a:effectLst/>
                <a:latin typeface="+mn-lt"/>
                <a:ea typeface="+mn-ea"/>
                <a:cs typeface="+mn-cs"/>
                <a:sym typeface="Helvetica Neue"/>
              </a:rPr>
              <a:t>de ce processus intensif est un ensemble de données de référence pour la planification régionale des transports. Ces données alimentent des modèles complexes qui prévoient la demande future en matière de trafic, évaluent l'impact potentiel des nouvelles lignes de transport en commun et orientent les politiques dans tous les domaines, de la tarification de la congestion à l'utilisation des sols.</a:t>
            </a:r>
          </a:p>
        </p:txBody>
      </p:sp>
    </p:spTree>
    <p:extLst>
      <p:ext uri="{BB962C8B-B14F-4D97-AF65-F5344CB8AC3E}">
        <p14:creationId xmlns:p14="http://schemas.microsoft.com/office/powerpoint/2010/main" val="36773223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Section 2, Capteurs et collecte de données GPS</a:t>
            </a:r>
            <a:endParaRPr lang="en-AT" dirty="0"/>
          </a:p>
        </p:txBody>
      </p:sp>
    </p:spTree>
    <p:extLst>
      <p:ext uri="{BB962C8B-B14F-4D97-AF65-F5344CB8AC3E}">
        <p14:creationId xmlns:p14="http://schemas.microsoft.com/office/powerpoint/2010/main" val="42181106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DFC99-D7C2-F398-6446-D1851836DB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8F94D-F12F-4521-DFEC-F007459A46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4FC48-2647-8DA2-2291-C1C5C47A096B}"/>
              </a:ext>
            </a:extLst>
          </p:cNvPr>
          <p:cNvSpPr>
            <a:spLocks noGrp="1"/>
          </p:cNvSpPr>
          <p:nvPr>
            <p:ph type="body" idx="1"/>
          </p:nvPr>
        </p:nvSpPr>
        <p:spPr/>
        <p:txBody>
          <a:bodyPr/>
          <a:lstStyle/>
          <a:p>
            <a:r>
              <a:rPr lang="en-US" sz="1100" b="0" i="0" dirty="0">
                <a:effectLst/>
                <a:latin typeface="+mn-lt"/>
                <a:ea typeface="+mn-ea"/>
                <a:cs typeface="+mn-cs"/>
                <a:sym typeface="Helvetica Neue"/>
              </a:rPr>
              <a:t>« Nous passons maintenant à notre deuxième pilier de collecte de données, qui représente un changement fondamental de perspective. Alors que les enquêtes s'appuient sur ce que les gens </a:t>
            </a:r>
            <a:r>
              <a:rPr lang="en-US" sz="1100" b="0" i="1" dirty="0">
                <a:effectLst/>
                <a:latin typeface="+mn-lt"/>
                <a:ea typeface="+mn-ea"/>
                <a:cs typeface="+mn-cs"/>
                <a:sym typeface="Helvetica Neue"/>
              </a:rPr>
              <a:t>déclarent </a:t>
            </a:r>
            <a:r>
              <a:rPr lang="en-US" sz="1100" b="0" i="0" dirty="0">
                <a:effectLst/>
                <a:latin typeface="+mn-lt"/>
                <a:ea typeface="+mn-ea"/>
                <a:cs typeface="+mn-cs"/>
                <a:sym typeface="Helvetica Neue"/>
              </a:rPr>
              <a:t>avoir fait, les données des capteurs et du GPS capturent ce qu'ils ont </a:t>
            </a:r>
            <a:r>
              <a:rPr lang="en-US" sz="1100" b="0" i="1" dirty="0">
                <a:effectLst/>
                <a:latin typeface="+mn-lt"/>
                <a:ea typeface="+mn-ea"/>
                <a:cs typeface="+mn-cs"/>
                <a:sym typeface="Helvetica Neue"/>
              </a:rPr>
              <a:t>réellement </a:t>
            </a:r>
            <a:r>
              <a:rPr lang="en-US" sz="1100" b="0" i="0" dirty="0">
                <a:effectLst/>
                <a:latin typeface="+mn-lt"/>
                <a:ea typeface="+mn-ea"/>
                <a:cs typeface="+mn-cs"/>
                <a:sym typeface="Helvetica Neue"/>
              </a:rPr>
              <a:t>fait. C'est le monde du comportement mesuré et objectif.</a:t>
            </a:r>
            <a:br>
              <a:rPr lang="en-US" dirty="0"/>
            </a:br>
            <a:r>
              <a:rPr lang="en-US" sz="1100" b="0" i="0" dirty="0">
                <a:effectLst/>
                <a:latin typeface="+mn-lt"/>
                <a:ea typeface="+mn-ea"/>
                <a:cs typeface="+mn-cs"/>
                <a:sym typeface="Helvetica Neue"/>
              </a:rPr>
              <a:t>Nous définissons cette catégorie comme l'ensemble des technologies qui collectent de manière passive et automatique de grandes quantités de données à haute résolution. Ces données peuvent concerner le système de transport lui-même, comme le volume et la vitesse du trafic, ou les utilisateurs qui l'empruntent.</a:t>
            </a:r>
            <a:br>
              <a:rPr lang="en-US" dirty="0"/>
            </a:br>
            <a:r>
              <a:rPr lang="en-US" sz="1100" b="0" i="0" dirty="0">
                <a:effectLst/>
                <a:latin typeface="+mn-lt"/>
                <a:ea typeface="+mn-ea"/>
                <a:cs typeface="+mn-cs"/>
                <a:sym typeface="Helvetica Neue"/>
              </a:rPr>
              <a:t>Les sources sont diverses. Nous disposons de </a:t>
            </a:r>
            <a:r>
              <a:rPr lang="en-US" sz="1100" b="1" i="0" dirty="0">
                <a:effectLst/>
                <a:latin typeface="+mn-lt"/>
                <a:ea typeface="+mn-ea"/>
                <a:cs typeface="+mn-cs"/>
                <a:sym typeface="Helvetica Neue"/>
              </a:rPr>
              <a:t>capteurs </a:t>
            </a:r>
            <a:r>
              <a:rPr lang="en-US" sz="1100" b="0" i="0" dirty="0">
                <a:effectLst/>
                <a:latin typeface="+mn-lt"/>
                <a:ea typeface="+mn-ea"/>
                <a:cs typeface="+mn-cs"/>
                <a:sym typeface="Helvetica Neue"/>
              </a:rPr>
              <a:t>fixes </a:t>
            </a:r>
            <a:r>
              <a:rPr lang="en-US" sz="1100" b="1" i="0" dirty="0">
                <a:effectLst/>
                <a:latin typeface="+mn-lt"/>
                <a:ea typeface="+mn-ea"/>
                <a:cs typeface="+mn-cs"/>
                <a:sym typeface="Helvetica Neue"/>
              </a:rPr>
              <a:t>installés en bordure de route</a:t>
            </a:r>
            <a:r>
              <a:rPr lang="en-US" sz="1100" b="0" i="0" dirty="0">
                <a:effectLst/>
                <a:latin typeface="+mn-lt"/>
                <a:ea typeface="+mn-ea"/>
                <a:cs typeface="+mn-cs"/>
                <a:sym typeface="Helvetica Neue"/>
              </a:rPr>
              <a:t>, tels que des détecteurs à boucle intégrés dans la chaussée, des caméras de circulation avancées et des radars qui surveillent le flux. De plus en plus, la source provient </a:t>
            </a:r>
            <a:r>
              <a:rPr lang="en-US" sz="1100" b="1" i="0" dirty="0">
                <a:effectLst/>
                <a:latin typeface="+mn-lt"/>
                <a:ea typeface="+mn-ea"/>
                <a:cs typeface="+mn-cs"/>
                <a:sym typeface="Helvetica Neue"/>
              </a:rPr>
              <a:t>d'appareils embarqués ou personnels</a:t>
            </a:r>
            <a:r>
              <a:rPr lang="en-US" sz="1100" b="0" i="0" dirty="0">
                <a:effectLst/>
                <a:latin typeface="+mn-lt"/>
                <a:ea typeface="+mn-ea"/>
                <a:cs typeface="+mn-cs"/>
                <a:sym typeface="Helvetica Neue"/>
              </a:rPr>
              <a:t>, tels que les GPS dédiés installés dans les véhicules de flotte et, surtout, les smartphones puissants et équipés de nombreux capteurs que des milliards de personnes emportent avec elles chaque jour. Ce flux de données nous offre une vision en temps réel sans précédent de la dynamique de nos réseaux de transport.</a:t>
            </a:r>
          </a:p>
        </p:txBody>
      </p:sp>
    </p:spTree>
    <p:extLst>
      <p:ext uri="{BB962C8B-B14F-4D97-AF65-F5344CB8AC3E}">
        <p14:creationId xmlns:p14="http://schemas.microsoft.com/office/powerpoint/2010/main" val="1900913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1D6CA-9515-8D5E-2455-115BCEAD3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803BB8-7BAC-E6FA-C394-30AAA1F435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D067E1-503D-9303-5850-FBEAD60D6147}"/>
              </a:ext>
            </a:extLst>
          </p:cNvPr>
          <p:cNvSpPr>
            <a:spLocks noGrp="1"/>
          </p:cNvSpPr>
          <p:nvPr>
            <p:ph type="body" idx="1"/>
          </p:nvPr>
        </p:nvSpPr>
        <p:spPr/>
        <p:txBody>
          <a:bodyPr/>
          <a:lstStyle/>
          <a:p>
            <a:r>
              <a:rPr lang="en-US" sz="1100" b="0" i="0" dirty="0">
                <a:effectLst/>
                <a:latin typeface="+mn-lt"/>
                <a:ea typeface="+mn-ea"/>
                <a:cs typeface="+mn-cs"/>
                <a:sym typeface="Helvetica Neue"/>
              </a:rPr>
              <a:t>« Examinons de plus près les principaux types de capteurs qui constituent la colonne vertébrale de nos systèmes de transport intelligents.</a:t>
            </a:r>
            <a:br>
              <a:rPr lang="en-US" dirty="0"/>
            </a:br>
            <a:r>
              <a:rPr lang="en-US" sz="1100" b="0" i="0" dirty="0">
                <a:effectLst/>
                <a:latin typeface="+mn-lt"/>
                <a:ea typeface="+mn-ea"/>
                <a:cs typeface="+mn-cs"/>
                <a:sym typeface="Helvetica Neue"/>
              </a:rPr>
              <a:t>Tout d'abord, </a:t>
            </a:r>
            <a:r>
              <a:rPr lang="en-US" sz="1100" b="1" i="0" dirty="0">
                <a:effectLst/>
                <a:latin typeface="+mn-lt"/>
                <a:ea typeface="+mn-ea"/>
                <a:cs typeface="+mn-cs"/>
                <a:sym typeface="Helvetica Neue"/>
              </a:rPr>
              <a:t>les détecteurs à boucle inductive</a:t>
            </a:r>
            <a:r>
              <a:rPr lang="en-US" sz="1100" b="0" i="0" dirty="0">
                <a:effectLst/>
                <a:latin typeface="+mn-lt"/>
                <a:ea typeface="+mn-ea"/>
                <a:cs typeface="+mn-cs"/>
                <a:sym typeface="Helvetica Neue"/>
              </a:rPr>
              <a:t>. Ce sont les piliers de la détection du trafic. Il s'agit essentiellement de bobines de fil métallique intégrées dans la chaussée qui créent un champ magnétique. Lorsqu'une voiture passe dessus, elle perturbe le champ, ce qui déclenche une détection. Ils sont très fiables pour compter les véhicules et mesurer le taux d'occupation aux intersections.</a:t>
            </a:r>
            <a:br>
              <a:rPr lang="en-US" dirty="0"/>
            </a:br>
            <a:r>
              <a:rPr lang="en-US" sz="1100" b="0" i="0" dirty="0">
                <a:effectLst/>
                <a:latin typeface="+mn-lt"/>
                <a:ea typeface="+mn-ea"/>
                <a:cs typeface="+mn-cs"/>
                <a:sym typeface="Helvetica Neue"/>
              </a:rPr>
              <a:t>Deuxièmement, </a:t>
            </a:r>
            <a:r>
              <a:rPr lang="en-US" sz="1100" b="1" i="0" dirty="0">
                <a:effectLst/>
                <a:latin typeface="+mn-lt"/>
                <a:ea typeface="+mn-ea"/>
                <a:cs typeface="+mn-cs"/>
                <a:sym typeface="Helvetica Neue"/>
              </a:rPr>
              <a:t>les caméras d'analyse vidéo</a:t>
            </a:r>
            <a:r>
              <a:rPr lang="en-US" sz="1100" b="0" i="0" dirty="0">
                <a:effectLst/>
                <a:latin typeface="+mn-lt"/>
                <a:ea typeface="+mn-ea"/>
                <a:cs typeface="+mn-cs"/>
                <a:sym typeface="Helvetica Neue"/>
              </a:rPr>
              <a:t>. Elles sont bien plus que de simples caméras de sécurité. Elles utilisent de puissants algorithmes d'IA pour traiter les flux vidéo en temps réel. Elles peuvent compter les véhicules, mais aussi les classer, suivre leurs mouvements de virage et détecter les piétons et les cyclistes, offrant ainsi une image beaucoup plus riche de l'activité aux intersections.</a:t>
            </a:r>
            <a:br>
              <a:rPr lang="en-US" dirty="0"/>
            </a:br>
            <a:r>
              <a:rPr lang="en-US" sz="1100" b="0" i="0" dirty="0">
                <a:effectLst/>
                <a:latin typeface="+mn-lt"/>
                <a:ea typeface="+mn-ea"/>
                <a:cs typeface="+mn-cs"/>
                <a:sym typeface="Helvetica Neue"/>
              </a:rPr>
              <a:t>Troisièmement, </a:t>
            </a:r>
            <a:r>
              <a:rPr lang="en-US" sz="1100" b="1" i="0" dirty="0">
                <a:effectLst/>
                <a:latin typeface="+mn-lt"/>
                <a:ea typeface="+mn-ea"/>
                <a:cs typeface="+mn-cs"/>
                <a:sym typeface="Helvetica Neue"/>
              </a:rPr>
              <a:t>les capteurs radar</a:t>
            </a:r>
            <a:r>
              <a:rPr lang="en-US" sz="1100" b="0" i="0" dirty="0">
                <a:effectLst/>
                <a:latin typeface="+mn-lt"/>
                <a:ea typeface="+mn-ea"/>
                <a:cs typeface="+mn-cs"/>
                <a:sym typeface="Helvetica Neue"/>
              </a:rPr>
              <a:t>. Ces appareils émettent des ondes radio et mesurent les réflexions pour détecter la présence, la vitesse et la distance des véhicules. Leur principal avantage est qu'ils sont très précis et ne sont pas affectés par les conditions météorologiques telles que la pluie, le brouillard ou l'obscurité, qui peuvent constituer un défi pour les caméras vidéo.</a:t>
            </a:r>
            <a:br>
              <a:rPr lang="en-US" dirty="0"/>
            </a:br>
            <a:r>
              <a:rPr lang="en-US" sz="1100" b="0" i="0" dirty="0">
                <a:effectLst/>
                <a:latin typeface="+mn-lt"/>
                <a:ea typeface="+mn-ea"/>
                <a:cs typeface="+mn-cs"/>
                <a:sym typeface="Helvetica Neue"/>
              </a:rPr>
              <a:t>Enfin, une technologie intelligente : </a:t>
            </a:r>
            <a:r>
              <a:rPr lang="en-US" sz="1100" b="1" i="0" dirty="0">
                <a:effectLst/>
                <a:latin typeface="+mn-lt"/>
                <a:ea typeface="+mn-ea"/>
                <a:cs typeface="+mn-cs"/>
                <a:sym typeface="Helvetica Neue"/>
              </a:rPr>
              <a:t>les scanners Bluetooth et Wi-Fi</a:t>
            </a:r>
            <a:r>
              <a:rPr lang="en-US" sz="1100" b="0" i="0" dirty="0">
                <a:effectLst/>
                <a:latin typeface="+mn-lt"/>
                <a:ea typeface="+mn-ea"/>
                <a:cs typeface="+mn-cs"/>
                <a:sym typeface="Helvetica Neue"/>
              </a:rPr>
              <a:t>. Il s'agit de petits appareils qui détectent de manière anonyme les adresses MAC uniques des signaux Bluetooth ou Wi-Fi provenant des téléphones et des véhicules. En plaçant ces scanners à différents endroits le long d'un corridor, un système peut faire correspondre les identifiants anonymes et calculer le temps de trajet exact entre ces points, ce qui permet de mesurer avec une grande précision la congestion.</a:t>
            </a:r>
          </a:p>
        </p:txBody>
      </p:sp>
    </p:spTree>
    <p:extLst>
      <p:ext uri="{BB962C8B-B14F-4D97-AF65-F5344CB8AC3E}">
        <p14:creationId xmlns:p14="http://schemas.microsoft.com/office/powerpoint/2010/main" val="6470968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9B012-2131-184D-2B63-687DD8CED7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175E4-1A94-C9D4-67A9-0A393C3C9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B3D5C0-C01E-F22D-C26A-51A8CFB32C04}"/>
              </a:ext>
            </a:extLst>
          </p:cNvPr>
          <p:cNvSpPr>
            <a:spLocks noGrp="1"/>
          </p:cNvSpPr>
          <p:nvPr>
            <p:ph type="body" idx="1"/>
          </p:nvPr>
        </p:nvSpPr>
        <p:spPr/>
        <p:txBody>
          <a:bodyPr/>
          <a:lstStyle/>
          <a:p>
            <a:r>
              <a:rPr lang="en-US" sz="1100" b="0" i="0" dirty="0">
                <a:effectLst/>
                <a:latin typeface="+mn-lt"/>
                <a:ea typeface="+mn-ea"/>
                <a:cs typeface="+mn-cs"/>
                <a:sym typeface="Helvetica Neue"/>
              </a:rPr>
              <a:t>Le GPS, ou système de positionnement global, est à la base de la plupart des systèmes modernes de navigation et de suivi. Le principe qui le sous-tend est remarquablement élégant.</a:t>
            </a:r>
          </a:p>
          <a:p>
            <a:r>
              <a:rPr lang="en-US" sz="1100" b="0" i="0" dirty="0">
                <a:effectLst/>
                <a:latin typeface="+mn-lt"/>
                <a:ea typeface="+mn-ea"/>
                <a:cs typeface="+mn-cs"/>
                <a:sym typeface="Helvetica Neue"/>
              </a:rPr>
              <a:t>Tout commence par la transmission. Une constellation d'environ 30 satellites GPS est en orbite constante autour de la Terre, et chacun d'entre eux émet en permanence un signal qui contient sa position exacte et l'heure précise à laquelle le signal a été envoyé.</a:t>
            </a:r>
          </a:p>
          <a:p>
            <a:r>
              <a:rPr lang="en-US" sz="1100" b="0" i="0" dirty="0">
                <a:effectLst/>
                <a:latin typeface="+mn-lt"/>
                <a:ea typeface="+mn-ea"/>
                <a:cs typeface="+mn-cs"/>
                <a:sym typeface="Helvetica Neue"/>
              </a:rPr>
              <a:t>Vient ensuite la réception. Un récepteur GPS au sol (dans votre smartphone, votre voiture ou un appareil de suivi dédié) écoute en permanence ces signaux. Il doit « entendre » au moins quatre satellites simultanément.</a:t>
            </a:r>
          </a:p>
          <a:p>
            <a:r>
              <a:rPr lang="en-US" sz="1100" b="0" i="0" dirty="0">
                <a:effectLst/>
                <a:latin typeface="+mn-lt"/>
                <a:ea typeface="+mn-ea"/>
                <a:cs typeface="+mn-cs"/>
                <a:sym typeface="Helvetica Neue"/>
              </a:rPr>
              <a:t>La magie réside dans la trilatération. Le récepteur mesure le temps mis par le signal de chaque satellite pour arriver. Comme le signal se déplace à la vitesse de la lumière, ce délai peut être converti en une distance très précise. Le récepteur sait donc qu'il se trouve à « X » kilomètres du satellite A, à « Y » du satellite B et à « Z » du satellite C.</a:t>
            </a:r>
          </a:p>
          <a:p>
            <a:r>
              <a:rPr lang="en-US" sz="1100" b="0" i="0" dirty="0">
                <a:effectLst/>
                <a:latin typeface="+mn-lt"/>
                <a:ea typeface="+mn-ea"/>
                <a:cs typeface="+mn-cs"/>
                <a:sym typeface="Helvetica Neue"/>
              </a:rPr>
              <a:t>Enfin, en connaissant sa distance par rapport à au moins quatre satellites différents, le récepteur peut calculer sa position précise en trois dimensions : latitude, longitude et altitude. Lorsqu'un appareil enregistre ces points de localisation toutes les quelques secondes, il crée une trajectoire ou un « fil d'Ariane » qui fournit un enregistrement détaillé d'un trajet.</a:t>
            </a:r>
          </a:p>
        </p:txBody>
      </p:sp>
    </p:spTree>
    <p:extLst>
      <p:ext uri="{BB962C8B-B14F-4D97-AF65-F5344CB8AC3E}">
        <p14:creationId xmlns:p14="http://schemas.microsoft.com/office/powerpoint/2010/main" val="42790020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1C1DB-6CCC-7686-30B5-3D09B751FA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E23CF6-49C8-833E-8B9D-D120DB4E1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5BDD29-D764-9020-66B6-B910C5690278}"/>
              </a:ext>
            </a:extLst>
          </p:cNvPr>
          <p:cNvSpPr>
            <a:spLocks noGrp="1"/>
          </p:cNvSpPr>
          <p:nvPr>
            <p:ph type="body" idx="1"/>
          </p:nvPr>
        </p:nvSpPr>
        <p:spPr/>
        <p:txBody>
          <a:bodyPr/>
          <a:lstStyle/>
          <a:p>
            <a:r>
              <a:rPr lang="en-US" sz="1100" b="0" i="0" dirty="0">
                <a:effectLst/>
                <a:latin typeface="+mn-lt"/>
                <a:ea typeface="+mn-ea"/>
                <a:cs typeface="+mn-cs"/>
                <a:sym typeface="Helvetica Neue"/>
              </a:rPr>
              <a:t>« La véritable valeur des données issues des capteurs et des GPS réside dans leurs diverses applications, qui constituent le cœur de ce que nous appelons les systèmes de transport intelligents, ou STI.</a:t>
            </a:r>
            <a:br>
              <a:rPr lang="en-US" dirty="0"/>
            </a:br>
            <a:r>
              <a:rPr lang="en-US" sz="1100" b="0" i="0" dirty="0">
                <a:effectLst/>
                <a:latin typeface="+mn-lt"/>
                <a:ea typeface="+mn-ea"/>
                <a:cs typeface="+mn-cs"/>
                <a:sym typeface="Helvetica Neue"/>
              </a:rPr>
              <a:t>Ils permettent </a:t>
            </a:r>
            <a:r>
              <a:rPr lang="en-US" sz="1100" b="1" i="0" dirty="0">
                <a:effectLst/>
                <a:latin typeface="+mn-lt"/>
                <a:ea typeface="+mn-ea"/>
                <a:cs typeface="+mn-cs"/>
                <a:sym typeface="Helvetica Neue"/>
              </a:rPr>
              <a:t>la surveillance du trafic en temps réel</a:t>
            </a:r>
            <a:r>
              <a:rPr lang="en-US" sz="1100" b="0" i="0" dirty="0">
                <a:effectLst/>
                <a:latin typeface="+mn-lt"/>
                <a:ea typeface="+mn-ea"/>
                <a:cs typeface="+mn-cs"/>
                <a:sym typeface="Helvetica Neue"/>
              </a:rPr>
              <a:t>, ce qui permet aux centres de gestion du trafic de voir les embouteillages se former, de détecter les incidents et d'ajuster dynamiquement la synchronisation des feux de circulation afin d'améliorer la fluidité du trafic.</a:t>
            </a:r>
            <a:br>
              <a:rPr lang="en-US" dirty="0"/>
            </a:br>
            <a:r>
              <a:rPr lang="en-US" sz="1100" b="0" i="0" dirty="0">
                <a:effectLst/>
                <a:latin typeface="+mn-lt"/>
                <a:ea typeface="+mn-ea"/>
                <a:cs typeface="+mn-cs"/>
                <a:sym typeface="Helvetica Neue"/>
              </a:rPr>
              <a:t>Ils alimentent les applications </a:t>
            </a:r>
            <a:r>
              <a:rPr lang="en-US" sz="1100" b="1" i="0" dirty="0">
                <a:effectLst/>
                <a:latin typeface="+mn-lt"/>
                <a:ea typeface="+mn-ea"/>
                <a:cs typeface="+mn-cs"/>
                <a:sym typeface="Helvetica Neue"/>
              </a:rPr>
              <a:t>de navigation et d'optimisation d'itinéraire </a:t>
            </a:r>
            <a:r>
              <a:rPr lang="en-US" sz="1100" b="0" i="0" dirty="0">
                <a:effectLst/>
                <a:latin typeface="+mn-lt"/>
                <a:ea typeface="+mn-ea"/>
                <a:cs typeface="+mn-cs"/>
                <a:sym typeface="Helvetica Neue"/>
              </a:rPr>
              <a:t>que nous utilisons tous. En collectant de manière anonyme les données de vitesse de milliers d'utilisateurs, ces services peuvent trouver l'itinéraire le plus rapide en fonction des conditions réelles et actuelles.</a:t>
            </a:r>
            <a:br>
              <a:rPr lang="en-US" dirty="0"/>
            </a:br>
            <a:r>
              <a:rPr lang="en-US" sz="1100" b="0" i="0" dirty="0">
                <a:effectLst/>
                <a:latin typeface="+mn-lt"/>
                <a:ea typeface="+mn-ea"/>
                <a:cs typeface="+mn-cs"/>
                <a:sym typeface="Helvetica Neue"/>
              </a:rPr>
              <a:t>Pour </a:t>
            </a:r>
            <a:r>
              <a:rPr lang="en-US" sz="1100" b="1" i="0" dirty="0">
                <a:effectLst/>
                <a:latin typeface="+mn-lt"/>
                <a:ea typeface="+mn-ea"/>
                <a:cs typeface="+mn-cs"/>
                <a:sym typeface="Helvetica Neue"/>
              </a:rPr>
              <a:t>les transports publics</a:t>
            </a:r>
            <a:r>
              <a:rPr lang="en-US" sz="1100" b="0" i="0" dirty="0">
                <a:effectLst/>
                <a:latin typeface="+mn-lt"/>
                <a:ea typeface="+mn-ea"/>
                <a:cs typeface="+mn-cs"/>
                <a:sym typeface="Helvetica Neue"/>
              </a:rPr>
              <a:t>, le GPS est essentiel. Les opérateurs l'utilisent pour la gestion de leur flotte afin de suivre en temps réel la position de chaque bus et train, ce qui permet de fournir aux passagers les informations sur les heures d'arrivée dont ils ont besoin et de contrôler la ponctualité des transports.</a:t>
            </a:r>
            <a:br>
              <a:rPr lang="en-US" dirty="0"/>
            </a:br>
            <a:r>
              <a:rPr lang="en-US" sz="1100" b="0" i="0" dirty="0">
                <a:effectLst/>
                <a:latin typeface="+mn-lt"/>
                <a:ea typeface="+mn-ea"/>
                <a:cs typeface="+mn-cs"/>
                <a:sym typeface="Helvetica Neue"/>
              </a:rPr>
              <a:t>Au niveau stratégique, en agrégeant d'énormes quantités de données de localisation anonymisées, les planificateurs peuvent effectuer </a:t>
            </a:r>
            <a:r>
              <a:rPr lang="en-US" sz="1100" b="1" i="0" dirty="0">
                <a:effectLst/>
                <a:latin typeface="+mn-lt"/>
                <a:ea typeface="+mn-ea"/>
                <a:cs typeface="+mn-cs"/>
                <a:sym typeface="Helvetica Neue"/>
              </a:rPr>
              <a:t>des analyses origine-destination</a:t>
            </a:r>
            <a:r>
              <a:rPr lang="en-US" sz="1100" b="0" i="0" dirty="0">
                <a:effectLst/>
                <a:latin typeface="+mn-lt"/>
                <a:ea typeface="+mn-ea"/>
                <a:cs typeface="+mn-cs"/>
                <a:sym typeface="Helvetica Neue"/>
              </a:rPr>
              <a:t> à grande échelle pour voir d'où viennent et où vont les gens, ce qui permet d'éclairer la planification des infrastructures à long terme.</a:t>
            </a:r>
            <a:br>
              <a:rPr lang="en-US" dirty="0"/>
            </a:br>
            <a:r>
              <a:rPr lang="en-US" sz="1100" b="0" i="0" dirty="0">
                <a:effectLst/>
                <a:latin typeface="+mn-lt"/>
                <a:ea typeface="+mn-ea"/>
                <a:cs typeface="+mn-cs"/>
                <a:sym typeface="Helvetica Neue"/>
              </a:rPr>
              <a:t>Enfin, grâce à des algorithmes avancés d'apprentissage automatique, nous pouvons désormais effectuer </a:t>
            </a:r>
            <a:r>
              <a:rPr lang="en-US" sz="1100" b="1" i="0" dirty="0">
                <a:effectLst/>
                <a:latin typeface="+mn-lt"/>
                <a:ea typeface="+mn-ea"/>
                <a:cs typeface="+mn-cs"/>
                <a:sym typeface="Helvetica Neue"/>
              </a:rPr>
              <a:t>une détection du mode de transport</a:t>
            </a:r>
            <a:r>
              <a:rPr lang="en-US" sz="1100" b="0" i="0" dirty="0">
                <a:effectLst/>
                <a:latin typeface="+mn-lt"/>
                <a:ea typeface="+mn-ea"/>
                <a:cs typeface="+mn-cs"/>
                <a:sym typeface="Helvetica Neue"/>
              </a:rPr>
              <a:t>, en analysant la vitesse et les schémas de déplacement dans un tracé GPS afin de déterminer automatiquement si une personne marchait, faisait du vélo, conduisait ou prenait le train, ce qui fournit des informations précieuses sur son comportement.</a:t>
            </a:r>
          </a:p>
        </p:txBody>
      </p:sp>
    </p:spTree>
    <p:extLst>
      <p:ext uri="{BB962C8B-B14F-4D97-AF65-F5344CB8AC3E}">
        <p14:creationId xmlns:p14="http://schemas.microsoft.com/office/powerpoint/2010/main" val="2827261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4634F-7C2B-F614-B731-880F6840C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B3365-D81A-51AE-9042-AE4C7D99F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ADD19E-F85B-9CDF-442C-31F0899D8492}"/>
              </a:ext>
            </a:extLst>
          </p:cNvPr>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193201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2B1F6-7FC7-27BA-92F4-06C32AE7A6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29AB2-DA4D-22E8-A2DA-1022327F2D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B3629E-35F3-953A-5312-D33BBFC68EC1}"/>
              </a:ext>
            </a:extLst>
          </p:cNvPr>
          <p:cNvSpPr>
            <a:spLocks noGrp="1"/>
          </p:cNvSpPr>
          <p:nvPr>
            <p:ph type="body" idx="1"/>
          </p:nvPr>
        </p:nvSpPr>
        <p:spPr/>
        <p:txBody>
          <a:bodyPr/>
          <a:lstStyle/>
          <a:p>
            <a:r>
              <a:rPr lang="en-US" sz="1100" b="0" i="0" dirty="0">
                <a:effectLst/>
                <a:latin typeface="+mn-lt"/>
                <a:ea typeface="+mn-ea"/>
                <a:cs typeface="+mn-cs"/>
                <a:sym typeface="Helvetica Neue"/>
              </a:rPr>
              <a:t>« Cependant, disposer de toutes ces données pose un défi monumental : </a:t>
            </a:r>
            <a:r>
              <a:rPr lang="en-US" sz="1100" b="1" i="0" dirty="0">
                <a:effectLst/>
                <a:latin typeface="+mn-lt"/>
                <a:ea typeface="+mn-ea"/>
                <a:cs typeface="+mn-cs"/>
                <a:sym typeface="Helvetica Neue"/>
              </a:rPr>
              <a:t>l'intégration</a:t>
            </a:r>
            <a:r>
              <a:rPr lang="en-US" sz="1100" b="0" i="0" dirty="0">
                <a:effectLst/>
                <a:latin typeface="+mn-lt"/>
                <a:ea typeface="+mn-ea"/>
                <a:cs typeface="+mn-cs"/>
                <a:sym typeface="Helvetica Neue"/>
              </a:rPr>
              <a:t>. Nous disposons des données de trafic provenant des capteurs, des trajectoires des itinéraires provenant du GPS et des données démographiques des utilisateurs provenant des enquêtes. Chaque ensemble de données vit dans son propre silo et parle son propre langage. Les informations réelles et approfondies n'apparaissent que lorsque nous parvenons à les fusionner.</a:t>
            </a:r>
            <a:br>
              <a:rPr lang="en-US" dirty="0"/>
            </a:br>
            <a:r>
              <a:rPr lang="en-US" sz="1100" b="0" i="0" dirty="0">
                <a:effectLst/>
                <a:latin typeface="+mn-lt"/>
                <a:ea typeface="+mn-ea"/>
                <a:cs typeface="+mn-cs"/>
                <a:sym typeface="Helvetica Neue"/>
              </a:rPr>
              <a:t>L'objectif est de passer de points de données fragmentés à une </a:t>
            </a:r>
            <a:r>
              <a:rPr lang="en-US" sz="1100" b="1" i="0" dirty="0">
                <a:effectLst/>
                <a:latin typeface="+mn-lt"/>
                <a:ea typeface="+mn-ea"/>
                <a:cs typeface="+mn-cs"/>
                <a:sym typeface="Helvetica Neue"/>
              </a:rPr>
              <a:t>vue unique et holistique </a:t>
            </a:r>
            <a:r>
              <a:rPr lang="en-US" sz="1100" b="0" i="0" dirty="0">
                <a:effectLst/>
                <a:latin typeface="+mn-lt"/>
                <a:ea typeface="+mn-ea"/>
                <a:cs typeface="+mn-cs"/>
                <a:sym typeface="Helvetica Neue"/>
              </a:rPr>
              <a:t>de notre système de transport. Imaginez pouvoir superposer les vitesses de circulation en temps réel provenant des données GPS sur une carte des conditions routières provenant de votre système de gestion des actifs, puis de corréler cela avec les points chauds d'accidents et les résultats des enquêtes de satisfaction publique. C'est là tout le pouvoir de l'intégration.</a:t>
            </a:r>
            <a:br>
              <a:rPr lang="en-US" dirty="0"/>
            </a:br>
            <a:r>
              <a:rPr lang="en-US" sz="1100" b="0" i="0" dirty="0">
                <a:effectLst/>
                <a:latin typeface="+mn-lt"/>
                <a:ea typeface="+mn-ea"/>
                <a:cs typeface="+mn-cs"/>
                <a:sym typeface="Helvetica Neue"/>
              </a:rPr>
              <a:t>La solution n'est pas simple, mais elle nécessite une approche stratégique. Tout d'abord, nous devons </a:t>
            </a:r>
            <a:r>
              <a:rPr lang="en-US" sz="1100" b="1" i="0" dirty="0">
                <a:effectLst/>
                <a:latin typeface="+mn-lt"/>
                <a:ea typeface="+mn-ea"/>
                <a:cs typeface="+mn-cs"/>
                <a:sym typeface="Helvetica Neue"/>
              </a:rPr>
              <a:t>centraliser </a:t>
            </a:r>
            <a:r>
              <a:rPr lang="en-US" sz="1100" b="0" i="0" dirty="0">
                <a:effectLst/>
                <a:latin typeface="+mn-lt"/>
                <a:ea typeface="+mn-ea"/>
                <a:cs typeface="+mn-cs"/>
                <a:sym typeface="Helvetica Neue"/>
              </a:rPr>
              <a:t>les données, les sortir de leurs silos et les transférer dans un entrepôt de données commun ou un lac de données. Ensuite, nous devons les </a:t>
            </a:r>
            <a:r>
              <a:rPr lang="en-US" sz="1100" b="1" i="0" dirty="0">
                <a:effectLst/>
                <a:latin typeface="+mn-lt"/>
                <a:ea typeface="+mn-ea"/>
                <a:cs typeface="+mn-cs"/>
                <a:sym typeface="Helvetica Neue"/>
              </a:rPr>
              <a:t>normaliser</a:t>
            </a:r>
            <a:r>
              <a:rPr lang="en-US" sz="1100" b="0" i="0" dirty="0">
                <a:effectLst/>
                <a:latin typeface="+mn-lt"/>
                <a:ea typeface="+mn-ea"/>
                <a:cs typeface="+mn-cs"/>
                <a:sym typeface="Helvetica Neue"/>
              </a:rPr>
              <a:t>, en les convertissant dans des formats communs afin que les différents ensembles de données puissent réellement « communiquer » entre eux. Enfin, et c'est le plus important, nous devons les </a:t>
            </a:r>
            <a:r>
              <a:rPr lang="en-US" sz="1100" b="1" i="0" dirty="0">
                <a:effectLst/>
                <a:latin typeface="+mn-lt"/>
                <a:ea typeface="+mn-ea"/>
                <a:cs typeface="+mn-cs"/>
                <a:sym typeface="Helvetica Neue"/>
              </a:rPr>
              <a:t>valider</a:t>
            </a:r>
            <a:r>
              <a:rPr lang="en-US" sz="1100" b="0" i="0" dirty="0">
                <a:effectLst/>
                <a:latin typeface="+mn-lt"/>
                <a:ea typeface="+mn-ea"/>
                <a:cs typeface="+mn-cs"/>
                <a:sym typeface="Helvetica Neue"/>
              </a:rPr>
              <a:t>. Cela implique de mettre en place des contrôles automatisés et manuels pour nettoyer les données, supprimer les erreurs et garantir leur exactitude et leur fiabilité. Car prendre des décisions importantes sur la base de données de mauvaise qualité et non intégrées est souvent pire que de ne disposer d'aucune donnée. »</a:t>
            </a:r>
          </a:p>
        </p:txBody>
      </p:sp>
    </p:spTree>
    <p:extLst>
      <p:ext uri="{BB962C8B-B14F-4D97-AF65-F5344CB8AC3E}">
        <p14:creationId xmlns:p14="http://schemas.microsoft.com/office/powerpoint/2010/main" val="40365481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A0E19-102D-7272-9A99-7BC16E3189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7FC0A3-AA90-F6CC-6B2A-3E608E6F0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0D74A0-9051-AD50-DA7E-E856C916528D}"/>
              </a:ext>
            </a:extLst>
          </p:cNvPr>
          <p:cNvSpPr>
            <a:spLocks noGrp="1"/>
          </p:cNvSpPr>
          <p:nvPr>
            <p:ph type="body" idx="1"/>
          </p:nvPr>
        </p:nvSpPr>
        <p:spPr/>
        <p:txBody>
          <a:bodyPr/>
          <a:lstStyle/>
          <a:p>
            <a:r>
              <a:rPr lang="en-US" sz="1100" b="0" i="0" dirty="0">
                <a:effectLst/>
                <a:latin typeface="+mn-lt"/>
                <a:ea typeface="+mn-ea"/>
                <a:cs typeface="+mn-cs"/>
                <a:sym typeface="Helvetica Neue"/>
              </a:rPr>
              <a:t>« Examinons un autre cas pratique concernant les données issues des capteurs et des GPS, en nous concentrant cette fois-ci sur leur utilisation dans la gestion des actifs. Nous nous intéresserons à la ville d'Amsterdam.</a:t>
            </a:r>
            <a:br>
              <a:rPr lang="en-US" dirty="0"/>
            </a:br>
            <a:r>
              <a:rPr lang="en-US" sz="1100" b="1" i="0" dirty="0">
                <a:effectLst/>
                <a:latin typeface="+mn-lt"/>
                <a:ea typeface="+mn-ea"/>
                <a:cs typeface="+mn-cs"/>
                <a:sym typeface="Helvetica Neue"/>
              </a:rPr>
              <a:t>Le défi </a:t>
            </a:r>
            <a:r>
              <a:rPr lang="en-US" sz="1100" b="0" i="0" dirty="0">
                <a:effectLst/>
                <a:latin typeface="+mn-lt"/>
                <a:ea typeface="+mn-ea"/>
                <a:cs typeface="+mn-cs"/>
                <a:sym typeface="Helvetica Neue"/>
              </a:rPr>
              <a:t>pour Amsterdam n'est pas le manque de vélos, mais au contraire l'inverse : son réseau vaste et essentiel de pistes cyclables nécessite un entretien constant pour garantir la sécurité et la facilité d'utilisation. Les rapports traditionnels sur papier étaient lents et inefficaces.</a:t>
            </a:r>
            <a:br>
              <a:rPr lang="en-US" dirty="0"/>
            </a:br>
            <a:r>
              <a:rPr lang="en-US" sz="1100" b="1" i="0" dirty="0">
                <a:effectLst/>
                <a:latin typeface="+mn-lt"/>
                <a:ea typeface="+mn-ea"/>
                <a:cs typeface="+mn-cs"/>
                <a:sym typeface="Helvetica Neue"/>
              </a:rPr>
              <a:t>La méthode </a:t>
            </a:r>
            <a:r>
              <a:rPr lang="en-US" sz="1100" b="0" i="0" dirty="0">
                <a:effectLst/>
                <a:latin typeface="+mn-lt"/>
                <a:ea typeface="+mn-ea"/>
                <a:cs typeface="+mn-cs"/>
                <a:sym typeface="Helvetica Neue"/>
              </a:rPr>
              <a:t>mise en œuvre était une solution moderne basée sur le SIG. Tout d'abord, la ville a créé une carte numérique complète de l'ensemble de son réseau cyclable dans un SIG. Ensuite, elle a équipé son personnel de terrain d'appareils mobiles. Lorsqu'un membre du personnel identifie un problème (nid-de-poule, panneau cassé, marquage de voie effacé), il peut ouvrir une application, utiliser le GPS du téléphone pour marquer l'emplacement précis, prendre une photo du problème et envoyer un rapport directement à une base de données centrale.</a:t>
            </a:r>
            <a:br>
              <a:rPr lang="en-US" dirty="0"/>
            </a:br>
            <a:r>
              <a:rPr lang="en-US" sz="1100" b="0" i="0" dirty="0">
                <a:effectLst/>
                <a:latin typeface="+mn-lt"/>
                <a:ea typeface="+mn-ea"/>
                <a:cs typeface="+mn-cs"/>
                <a:sym typeface="Helvetica Neue"/>
              </a:rPr>
              <a:t>Cette intégration du SIG, du GPS et de la technologie mobile a permis d'améliorer considérablement l'efficacité opérationnelle. Les demandes d'entretien sont devenues instantanées et précises. Cela a permis de réduire les délais de réparation, d'adopter une approche fondée sur les données pour hiérarchiser les travaux et, en fin de compte, de créer un réseau cyclable plus sûr et plus fiable pour tous. C'est un exemple parfait qui montre que les données des capteurs ne servent pas seulement à surveiller le trafic, mais aussi à gérer activement les infrastructures.</a:t>
            </a:r>
          </a:p>
        </p:txBody>
      </p:sp>
    </p:spTree>
    <p:extLst>
      <p:ext uri="{BB962C8B-B14F-4D97-AF65-F5344CB8AC3E}">
        <p14:creationId xmlns:p14="http://schemas.microsoft.com/office/powerpoint/2010/main" val="963089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B86BC-8BC5-78B6-0626-C2A45B811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548ABC-3ED7-50B2-8F5D-781E22AAA3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BE458F-BD9C-D335-4BCA-A78AD4DB2CE3}"/>
              </a:ext>
            </a:extLst>
          </p:cNvPr>
          <p:cNvSpPr>
            <a:spLocks noGrp="1"/>
          </p:cNvSpPr>
          <p:nvPr>
            <p:ph type="body" idx="1"/>
          </p:nvPr>
        </p:nvSpPr>
        <p:spPr/>
        <p:txBody>
          <a:bodyPr/>
          <a:lstStyle/>
          <a:p>
            <a:r>
              <a:rPr lang="en-US" sz="1100" b="0" i="0" dirty="0">
                <a:effectLst/>
                <a:latin typeface="+mn-lt"/>
                <a:ea typeface="+mn-ea"/>
                <a:cs typeface="+mn-cs"/>
                <a:sym typeface="Helvetica Neue"/>
              </a:rPr>
              <a:t>« Comme nous l'avons vu, cette technologie est incroyablement puissante, mais elle n'est pas une solution miracle. Nous devons garder une perspective équilibrée sur ses avantages et ses défis.</a:t>
            </a:r>
            <a:br>
              <a:rPr lang="en-US" dirty="0"/>
            </a:br>
            <a:r>
              <a:rPr lang="en-US" sz="1100" b="0" i="0" dirty="0">
                <a:effectLst/>
                <a:latin typeface="+mn-lt"/>
                <a:ea typeface="+mn-ea"/>
                <a:cs typeface="+mn-cs"/>
                <a:sym typeface="Helvetica Neue"/>
              </a:rPr>
              <a:t>Du côté </a:t>
            </a:r>
            <a:r>
              <a:rPr lang="en-US" sz="1100" b="1" i="0" dirty="0">
                <a:effectLst/>
                <a:latin typeface="+mn-lt"/>
                <a:ea typeface="+mn-ea"/>
                <a:cs typeface="+mn-cs"/>
                <a:sym typeface="Helvetica Neue"/>
              </a:rPr>
              <a:t>des avantages</a:t>
            </a:r>
            <a:r>
              <a:rPr lang="en-US" sz="1100" b="0" i="0" dirty="0">
                <a:effectLst/>
                <a:latin typeface="+mn-lt"/>
                <a:ea typeface="+mn-ea"/>
                <a:cs typeface="+mn-cs"/>
                <a:sym typeface="Helvetica Neue"/>
              </a:rPr>
              <a:t>, les données des capteurs et du GPS sont objectives et très précises. Elles capturent les comportements réels, sans les erreurs de mémoire ou les biais de désirabilité sociale qui peuvent affecter les enquêtes. Il s'agit fondamentalement d'une source de données en temps réel, ce qui est révolutionnaire pour la gestion opérationnelle. Et l'échelle est immense : nous pouvons collecter des données 24 heures sur 24, 7 jours sur 7, sur l'ensemble d'un réseau. Une fois l'infrastructure initiale mise en place, le coût par point de données peut être très faible.</a:t>
            </a:r>
            <a:br>
              <a:rPr lang="en-US" dirty="0"/>
            </a:br>
            <a:r>
              <a:rPr lang="en-US" sz="1100" b="0" i="0" dirty="0">
                <a:effectLst/>
                <a:latin typeface="+mn-lt"/>
                <a:ea typeface="+mn-ea"/>
                <a:cs typeface="+mn-cs"/>
                <a:sym typeface="Helvetica Neue"/>
              </a:rPr>
              <a:t>Cependant, il existe </a:t>
            </a:r>
            <a:r>
              <a:rPr lang="en-US" sz="1100" b="1" i="0" dirty="0">
                <a:effectLst/>
                <a:latin typeface="+mn-lt"/>
                <a:ea typeface="+mn-ea"/>
                <a:cs typeface="+mn-cs"/>
                <a:sym typeface="Helvetica Neue"/>
              </a:rPr>
              <a:t>des défis</a:t>
            </a:r>
            <a:r>
              <a:rPr lang="en-US" sz="1100" b="0" i="0" dirty="0">
                <a:effectLst/>
                <a:latin typeface="+mn-lt"/>
                <a:ea typeface="+mn-ea"/>
                <a:cs typeface="+mn-cs"/>
                <a:sym typeface="Helvetica Neue"/>
              </a:rPr>
              <a:t> importants. Le volume considérable de données peut être écrasant, créant un problème de « surcharge de données » qui nécessite une infrastructure informatique puissante et des compétences spécialisées pour l'analyser. Comme nous l'avons vu précédemment, la collecte de données de localisation détaillées soulève </a:t>
            </a:r>
            <a:r>
              <a:rPr lang="en-US" sz="1100" b="1" i="0" dirty="0">
                <a:effectLst/>
                <a:latin typeface="+mn-lt"/>
                <a:ea typeface="+mn-ea"/>
                <a:cs typeface="+mn-cs"/>
                <a:sym typeface="Helvetica Neue"/>
              </a:rPr>
              <a:t>des questions </a:t>
            </a:r>
            <a:r>
              <a:rPr lang="en-US" sz="1100" b="0" i="0" dirty="0">
                <a:effectLst/>
                <a:latin typeface="+mn-lt"/>
                <a:ea typeface="+mn-ea"/>
                <a:cs typeface="+mn-cs"/>
                <a:sym typeface="Helvetica Neue"/>
              </a:rPr>
              <a:t>importantes </a:t>
            </a:r>
            <a:r>
              <a:rPr lang="en-US" sz="1100" b="1" i="0" dirty="0">
                <a:effectLst/>
                <a:latin typeface="+mn-lt"/>
                <a:ea typeface="+mn-ea"/>
                <a:cs typeface="+mn-cs"/>
                <a:sym typeface="Helvetica Neue"/>
              </a:rPr>
              <a:t>en matière de confidentialité </a:t>
            </a:r>
            <a:r>
              <a:rPr lang="en-US" sz="1100" b="0" i="0" dirty="0">
                <a:effectLst/>
                <a:latin typeface="+mn-lt"/>
                <a:ea typeface="+mn-ea"/>
                <a:cs typeface="+mn-cs"/>
                <a:sym typeface="Helvetica Neue"/>
              </a:rPr>
              <a:t>qui nécessitent une gestion éthique rigoureuse, le consentement et l'anonymisation. Le </a:t>
            </a:r>
            <a:r>
              <a:rPr lang="en-US" sz="1100" b="1" i="0" dirty="0">
                <a:effectLst/>
                <a:latin typeface="+mn-lt"/>
                <a:ea typeface="+mn-ea"/>
                <a:cs typeface="+mn-cs"/>
                <a:sym typeface="Helvetica Neue"/>
              </a:rPr>
              <a:t>coût initial </a:t>
            </a:r>
            <a:r>
              <a:rPr lang="en-US" sz="1100" b="0" i="0" dirty="0">
                <a:effectLst/>
                <a:latin typeface="+mn-lt"/>
                <a:ea typeface="+mn-ea"/>
                <a:cs typeface="+mn-cs"/>
                <a:sym typeface="Helvetica Neue"/>
              </a:rPr>
              <a:t>d'achat, d'installation et de maintenance d'un réseau de capteurs physiques peut être très élevé. Et surtout, les données des capteurs nous indiquent le « quoi », le « où » et le « quand » avec une précision incroyable, mais elles ne nous disent rien sur le « pourquoi ». Nous voyons qu'un conducteur a emprunté un itinéraire plus long, mais nous ne savons pas si c'était pour éviter les embouteillages, faire une course ou simplement profiter d'une route panoramique. Pour cela, nous avons encore besoin d'autres méthodes.</a:t>
            </a:r>
          </a:p>
        </p:txBody>
      </p:sp>
    </p:spTree>
    <p:extLst>
      <p:ext uri="{BB962C8B-B14F-4D97-AF65-F5344CB8AC3E}">
        <p14:creationId xmlns:p14="http://schemas.microsoft.com/office/powerpoint/2010/main" val="23608189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1D767-9014-3023-1678-94F67D62F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1AD6D1-0B33-04DA-1628-F11AA1D93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8F0010-9B27-793D-A205-99459CCBA47F}"/>
              </a:ext>
            </a:extLst>
          </p:cNvPr>
          <p:cNvSpPr>
            <a:spLocks noGrp="1"/>
          </p:cNvSpPr>
          <p:nvPr>
            <p:ph type="body" idx="1"/>
          </p:nvPr>
        </p:nvSpPr>
        <p:spPr/>
        <p:txBody>
          <a:bodyPr/>
          <a:lstStyle/>
          <a:p>
            <a:r>
              <a:rPr lang="en-US" sz="1100" b="0" i="0" dirty="0">
                <a:effectLst/>
                <a:latin typeface="+mn-lt"/>
                <a:ea typeface="+mn-ea"/>
                <a:cs typeface="+mn-cs"/>
                <a:sym typeface="Helvetica Neue"/>
              </a:rPr>
              <a:t>« Ce domaine évolue à un rythme incroyable, alors examinons brièvement les principales tendances qui façonneront l'avenir de la collecte de données sur les transports.</a:t>
            </a:r>
            <a:br>
              <a:rPr lang="en-US" dirty="0"/>
            </a:br>
            <a:r>
              <a:rPr lang="en-US" sz="1100" b="0" i="0" dirty="0">
                <a:effectLst/>
                <a:latin typeface="+mn-lt"/>
                <a:ea typeface="+mn-ea"/>
                <a:cs typeface="+mn-cs"/>
                <a:sym typeface="Helvetica Neue"/>
              </a:rPr>
              <a:t>Tout d'abord, </a:t>
            </a:r>
            <a:r>
              <a:rPr lang="en-US" sz="1100" b="1" i="0" dirty="0">
                <a:effectLst/>
                <a:latin typeface="+mn-lt"/>
                <a:ea typeface="+mn-ea"/>
                <a:cs typeface="+mn-cs"/>
                <a:sym typeface="Helvetica Neue"/>
              </a:rPr>
              <a:t>l'analyse basée sur l'IA</a:t>
            </a:r>
            <a:r>
              <a:rPr lang="en-US" sz="1100" b="0" i="0" dirty="0">
                <a:effectLst/>
                <a:latin typeface="+mn-lt"/>
                <a:ea typeface="+mn-ea"/>
                <a:cs typeface="+mn-cs"/>
                <a:sym typeface="Helvetica Neue"/>
              </a:rPr>
              <a:t>. Nous allons au-delà de la simple collecte de données pour disposer d'algorithmes d'intelligence artificielle capables d'analyser ces vastes ensembles de données à notre place. L'IA transforme déjà l'analyse vidéo et sera de plus en plus utilisée pour identifier des schémas de déplacement complexes et prédire les embouteillages futurs avec une précision remarquable.</a:t>
            </a:r>
            <a:br>
              <a:rPr lang="en-US" dirty="0"/>
            </a:br>
            <a:r>
              <a:rPr lang="en-US" sz="1100" b="0" i="0" dirty="0">
                <a:effectLst/>
                <a:latin typeface="+mn-lt"/>
                <a:ea typeface="+mn-ea"/>
                <a:cs typeface="+mn-cs"/>
                <a:sym typeface="Helvetica Neue"/>
              </a:rPr>
              <a:t>Deuxièmement, </a:t>
            </a:r>
            <a:r>
              <a:rPr lang="en-US" sz="1100" b="1" i="0" dirty="0">
                <a:effectLst/>
                <a:latin typeface="+mn-lt"/>
                <a:ea typeface="+mn-ea"/>
                <a:cs typeface="+mn-cs"/>
                <a:sym typeface="Helvetica Neue"/>
              </a:rPr>
              <a:t>la connectivité améliorée</a:t>
            </a:r>
            <a:r>
              <a:rPr lang="en-US" sz="1100" b="0" i="0" dirty="0">
                <a:effectLst/>
                <a:latin typeface="+mn-lt"/>
                <a:ea typeface="+mn-ea"/>
                <a:cs typeface="+mn-cs"/>
                <a:sym typeface="Helvetica Neue"/>
              </a:rPr>
              <a:t>. Le déploiement de la 5G et le développement des technologies de communication Vehicle-to-Everything, ou V2X, vont changer la donne. Cela permettra aux véhicules de communiquer directement et instantanément avec d'autres véhicules, avec les feux de signalisation et avec l'infrastructure au sens large, ce qui permettra d'atteindre un nouveau niveau de gestion coopérative du trafic en temps réel.</a:t>
            </a:r>
            <a:br>
              <a:rPr lang="en-US" dirty="0"/>
            </a:br>
            <a:r>
              <a:rPr lang="en-US" sz="1100" b="0" i="0" dirty="0">
                <a:effectLst/>
                <a:latin typeface="+mn-lt"/>
                <a:ea typeface="+mn-ea"/>
                <a:cs typeface="+mn-cs"/>
                <a:sym typeface="Helvetica Neue"/>
              </a:rPr>
              <a:t>Troisièmement, </a:t>
            </a:r>
            <a:r>
              <a:rPr lang="en-US" sz="1100" b="1" i="0" dirty="0">
                <a:effectLst/>
                <a:latin typeface="+mn-lt"/>
                <a:ea typeface="+mn-ea"/>
                <a:cs typeface="+mn-cs"/>
                <a:sym typeface="Helvetica Neue"/>
              </a:rPr>
              <a:t>l'Internet des objets (IoT)</a:t>
            </a:r>
            <a:r>
              <a:rPr lang="en-US" sz="1100" b="0" i="0" dirty="0">
                <a:effectLst/>
                <a:latin typeface="+mn-lt"/>
                <a:ea typeface="+mn-ea"/>
                <a:cs typeface="+mn-cs"/>
                <a:sym typeface="Helvetica Neue"/>
              </a:rPr>
              <a:t>. Les capteurs sont de plus en plus petits, moins chers et plus économes en énergie. Cela signifie que nous pouvons les intégrer dans presque tout, créant ainsi un réseau dense d'appareils interconnectés qui partagent des données de manière transparente.</a:t>
            </a:r>
            <a:br>
              <a:rPr lang="en-US" dirty="0"/>
            </a:br>
            <a:r>
              <a:rPr lang="en-US" sz="1100" b="0" i="0" dirty="0">
                <a:effectLst/>
                <a:latin typeface="+mn-lt"/>
                <a:ea typeface="+mn-ea"/>
                <a:cs typeface="+mn-cs"/>
                <a:sym typeface="Helvetica Neue"/>
              </a:rPr>
              <a:t>Enfin, </a:t>
            </a:r>
            <a:r>
              <a:rPr lang="en-US" sz="1100" b="1" i="0" dirty="0">
                <a:effectLst/>
                <a:latin typeface="+mn-lt"/>
                <a:ea typeface="+mn-ea"/>
                <a:cs typeface="+mn-cs"/>
                <a:sym typeface="Helvetica Neue"/>
              </a:rPr>
              <a:t>l'Edge Computing</a:t>
            </a:r>
            <a:r>
              <a:rPr lang="en-US" sz="1100" b="0" i="0" dirty="0">
                <a:effectLst/>
                <a:latin typeface="+mn-lt"/>
                <a:ea typeface="+mn-ea"/>
                <a:cs typeface="+mn-cs"/>
                <a:sym typeface="Helvetica Neue"/>
              </a:rPr>
              <a:t>. Au lieu d'envoyer un flux vidéo brut depuis une caméra de circulation vers un serveur central pour analyse, l'Edge Computing permet d'effectuer l'analyse directement sur la caméra. L'appareil n'envoie que le résultat final traité, par exemple « 5 voitures, 2 camions, 1 cycliste », ce qui réduit considérablement la quantité de données à transmettre et à stocker. Ces tendances laissent entrevoir un avenir où les systèmes de transport seront plus intelligents, plus connectés et plus réactifs.</a:t>
            </a:r>
          </a:p>
        </p:txBody>
      </p:sp>
    </p:spTree>
    <p:extLst>
      <p:ext uri="{BB962C8B-B14F-4D97-AF65-F5344CB8AC3E}">
        <p14:creationId xmlns:p14="http://schemas.microsoft.com/office/powerpoint/2010/main" val="39846121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A0F58-3035-7F7B-E244-D7645D456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91F0B2-0369-805F-4134-7AAAEA2EA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AEE4D2-D3E0-AD8C-F3C7-185FC52DBE24}"/>
              </a:ext>
            </a:extLst>
          </p:cNvPr>
          <p:cNvSpPr>
            <a:spLocks noGrp="1"/>
          </p:cNvSpPr>
          <p:nvPr>
            <p:ph type="body" idx="1"/>
          </p:nvPr>
        </p:nvSpPr>
        <p:spPr/>
        <p:txBody>
          <a:bodyPr/>
          <a:lstStyle/>
          <a:p>
            <a:r>
              <a:rPr lang="fr-FR" sz="1100" b="0" i="0" dirty="0">
                <a:effectLst/>
                <a:latin typeface="+mn-lt"/>
                <a:ea typeface="+mn-ea"/>
                <a:cs typeface="+mn-cs"/>
                <a:sym typeface="Helvetica Neue"/>
              </a:rPr>
              <a:t>Section 03, Techniques </a:t>
            </a:r>
            <a:r>
              <a:rPr lang="fr-FR" sz="1100" b="0" i="0" dirty="0" err="1">
                <a:effectLst/>
                <a:latin typeface="+mn-lt"/>
                <a:ea typeface="+mn-ea"/>
                <a:cs typeface="+mn-cs"/>
                <a:sym typeface="Helvetica Neue"/>
              </a:rPr>
              <a:t>d'observation</a:t>
            </a:r>
          </a:p>
          <a:p>
            <a:br>
              <a:rPr lang="fr-FR" dirty="0"/>
            </a:br>
            <a:endParaRPr lang="en-AT" dirty="0"/>
          </a:p>
        </p:txBody>
      </p:sp>
    </p:spTree>
    <p:extLst>
      <p:ext uri="{BB962C8B-B14F-4D97-AF65-F5344CB8AC3E}">
        <p14:creationId xmlns:p14="http://schemas.microsoft.com/office/powerpoint/2010/main" val="15179630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AA6E0-8D82-5B4C-972B-2967AF6C2A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0436D-CF8A-9699-95EE-0A491EAF12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B27FDA-7A55-FAB2-D154-06E92880DC96}"/>
              </a:ext>
            </a:extLst>
          </p:cNvPr>
          <p:cNvSpPr>
            <a:spLocks noGrp="1"/>
          </p:cNvSpPr>
          <p:nvPr>
            <p:ph type="body" idx="1"/>
          </p:nvPr>
        </p:nvSpPr>
        <p:spPr/>
        <p:txBody>
          <a:bodyPr/>
          <a:lstStyle/>
          <a:p>
            <a:r>
              <a:rPr lang="en-US" sz="1100" b="0" i="0" dirty="0">
                <a:effectLst/>
                <a:latin typeface="+mn-lt"/>
                <a:ea typeface="+mn-ea"/>
                <a:cs typeface="+mn-cs"/>
                <a:sym typeface="Helvetica Neue"/>
              </a:rPr>
              <a:t>« Nous arrivons maintenant au troisième et dernier pilier de la collecte de données : </a:t>
            </a:r>
            <a:r>
              <a:rPr lang="en-US" sz="1100" b="1" i="0" dirty="0">
                <a:effectLst/>
                <a:latin typeface="+mn-lt"/>
                <a:ea typeface="+mn-ea"/>
                <a:cs typeface="+mn-cs"/>
                <a:sym typeface="Helvetica Neue"/>
              </a:rPr>
              <a:t>les méthodes d'observation</a:t>
            </a:r>
            <a:r>
              <a:rPr lang="en-US" sz="1100" b="0" i="0" dirty="0">
                <a:effectLst/>
                <a:latin typeface="+mn-lt"/>
                <a:ea typeface="+mn-ea"/>
                <a:cs typeface="+mn-cs"/>
                <a:sym typeface="Helvetica Neue"/>
              </a:rPr>
              <a:t>. Si les enquêtes consistent à </a:t>
            </a:r>
            <a:r>
              <a:rPr lang="en-US" sz="1100" b="0" i="1" dirty="0">
                <a:effectLst/>
                <a:latin typeface="+mn-lt"/>
                <a:ea typeface="+mn-ea"/>
                <a:cs typeface="+mn-cs"/>
                <a:sym typeface="Helvetica Neue"/>
              </a:rPr>
              <a:t>poser des questions </a:t>
            </a:r>
            <a:r>
              <a:rPr lang="en-US" sz="1100" b="0" i="0" dirty="0">
                <a:effectLst/>
                <a:latin typeface="+mn-lt"/>
                <a:ea typeface="+mn-ea"/>
                <a:cs typeface="+mn-cs"/>
                <a:sym typeface="Helvetica Neue"/>
              </a:rPr>
              <a:t>et les capteurs à </a:t>
            </a:r>
            <a:r>
              <a:rPr lang="en-US" sz="1100" b="0" i="1" dirty="0">
                <a:effectLst/>
                <a:latin typeface="+mn-lt"/>
                <a:ea typeface="+mn-ea"/>
                <a:cs typeface="+mn-cs"/>
                <a:sym typeface="Helvetica Neue"/>
              </a:rPr>
              <a:t>mesurer</a:t>
            </a:r>
            <a:r>
              <a:rPr lang="en-US" sz="1100" b="0" i="0" dirty="0">
                <a:effectLst/>
                <a:latin typeface="+mn-lt"/>
                <a:ea typeface="+mn-ea"/>
                <a:cs typeface="+mn-cs"/>
                <a:sym typeface="Helvetica Neue"/>
              </a:rPr>
              <a:t>, l'observation consiste à </a:t>
            </a:r>
            <a:r>
              <a:rPr lang="en-US" sz="1100" b="0" i="1" dirty="0">
                <a:effectLst/>
                <a:latin typeface="+mn-lt"/>
                <a:ea typeface="+mn-ea"/>
                <a:cs typeface="+mn-cs"/>
                <a:sym typeface="Helvetica Neue"/>
              </a:rPr>
              <a:t>regarder</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Nous la définissons comme l'enregistrement systématique des comportements et des interactions dans leur contexte naturel. Il s'agit d'aller sur le terrain et d'observer comment les gens utilisent réellement le système de transport.</a:t>
            </a:r>
            <a:br>
              <a:rPr lang="en-US" dirty="0"/>
            </a:br>
            <a:r>
              <a:rPr lang="en-US" sz="1100" b="0" i="0" dirty="0">
                <a:effectLst/>
                <a:latin typeface="+mn-lt"/>
                <a:ea typeface="+mn-ea"/>
                <a:cs typeface="+mn-cs"/>
                <a:sym typeface="Helvetica Neue"/>
              </a:rPr>
              <a:t>Alors, pourquoi faire cela alors que nous disposons d'une technologie de pointe ? Parce que l'observation offre des avantages uniques. Elle permet de saisir </a:t>
            </a:r>
            <a:r>
              <a:rPr lang="en-US" sz="1100" b="1" i="0" dirty="0">
                <a:effectLst/>
                <a:latin typeface="+mn-lt"/>
                <a:ea typeface="+mn-ea"/>
                <a:cs typeface="+mn-cs"/>
                <a:sym typeface="Helvetica Neue"/>
              </a:rPr>
              <a:t>des comportements authentiques et spontanés </a:t>
            </a:r>
            <a:r>
              <a:rPr lang="en-US" sz="1100" b="0" i="0" dirty="0">
                <a:effectLst/>
                <a:latin typeface="+mn-lt"/>
                <a:ea typeface="+mn-ea"/>
                <a:cs typeface="+mn-cs"/>
                <a:sym typeface="Helvetica Neue"/>
              </a:rPr>
              <a:t>qui ne sont pas influencés par la structure d'une question d'enquête. Elle fournit </a:t>
            </a:r>
            <a:r>
              <a:rPr lang="en-US" sz="1100" b="1" i="0" dirty="0">
                <a:effectLst/>
                <a:latin typeface="+mn-lt"/>
                <a:ea typeface="+mn-ea"/>
                <a:cs typeface="+mn-cs"/>
                <a:sym typeface="Helvetica Neue"/>
              </a:rPr>
              <a:t>des données contextuelles </a:t>
            </a:r>
            <a:r>
              <a:rPr lang="en-US" sz="1100" b="0" i="0" dirty="0">
                <a:effectLst/>
                <a:latin typeface="+mn-lt"/>
                <a:ea typeface="+mn-ea"/>
                <a:cs typeface="+mn-cs"/>
                <a:sym typeface="Helvetica Neue"/>
              </a:rPr>
              <a:t>incroyablement </a:t>
            </a:r>
            <a:r>
              <a:rPr lang="en-US" sz="1100" b="1" i="0" dirty="0">
                <a:effectLst/>
                <a:latin typeface="+mn-lt"/>
                <a:ea typeface="+mn-ea"/>
                <a:cs typeface="+mn-cs"/>
                <a:sym typeface="Helvetica Neue"/>
              </a:rPr>
              <a:t>riches</a:t>
            </a:r>
            <a:r>
              <a:rPr lang="en-US" sz="1100" b="0" i="0" dirty="0">
                <a:effectLst/>
                <a:latin typeface="+mn-lt"/>
                <a:ea typeface="+mn-ea"/>
                <a:cs typeface="+mn-cs"/>
                <a:sym typeface="Helvetica Neue"/>
              </a:rPr>
              <a:t>. Vous ne voyez pas seulement qu'un piéton traverse la rue, vous voyez qu'il a du mal avec sa poussette, que le trottoir est trop haut et qu'il a failli être renversé par un véhicule qui tournait. Plus important encore, elle peut révéler l'écart critique entre ce que les gens </a:t>
            </a:r>
            <a:r>
              <a:rPr lang="en-US" sz="1100" b="0" i="1" dirty="0">
                <a:effectLst/>
                <a:latin typeface="+mn-lt"/>
                <a:ea typeface="+mn-ea"/>
                <a:cs typeface="+mn-cs"/>
                <a:sym typeface="Helvetica Neue"/>
              </a:rPr>
              <a:t>disent </a:t>
            </a:r>
            <a:r>
              <a:rPr lang="en-US" sz="1100" b="0" i="0" dirty="0">
                <a:effectLst/>
                <a:latin typeface="+mn-lt"/>
                <a:ea typeface="+mn-ea"/>
                <a:cs typeface="+mn-cs"/>
                <a:sym typeface="Helvetica Neue"/>
              </a:rPr>
              <a:t>faire et ce qu'ils font </a:t>
            </a:r>
            <a:r>
              <a:rPr lang="en-US" sz="1100" b="0" i="1" dirty="0">
                <a:effectLst/>
                <a:latin typeface="+mn-lt"/>
                <a:ea typeface="+mn-ea"/>
                <a:cs typeface="+mn-cs"/>
                <a:sym typeface="Helvetica Neue"/>
              </a:rPr>
              <a:t>réellement</a:t>
            </a:r>
            <a:r>
              <a:rPr lang="en-US" sz="1100" b="0" i="0" dirty="0">
                <a:effectLst/>
                <a:latin typeface="+mn-lt"/>
                <a:ea typeface="+mn-ea"/>
                <a:cs typeface="+mn-cs"/>
                <a:sym typeface="Helvetica Neue"/>
              </a:rPr>
              <a:t>. Un participant à une enquête peut dire qu'il attend toujours le feu vert, mais une étude observationnelle peut révéler que traverser hors des clous est la norme à un carrefour particulier, ce qui donne une image plus précise pour l'analyse de la sécurité. »</a:t>
            </a:r>
          </a:p>
        </p:txBody>
      </p:sp>
    </p:spTree>
    <p:extLst>
      <p:ext uri="{BB962C8B-B14F-4D97-AF65-F5344CB8AC3E}">
        <p14:creationId xmlns:p14="http://schemas.microsoft.com/office/powerpoint/2010/main" val="3248664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36D6D-E5A3-90CD-0CFD-06A6345D2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8569F7-E212-1EDB-E73E-C048A37DE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0E8610-7E6E-5175-1BA1-8866BE5841BA}"/>
              </a:ext>
            </a:extLst>
          </p:cNvPr>
          <p:cNvSpPr>
            <a:spLocks noGrp="1"/>
          </p:cNvSpPr>
          <p:nvPr>
            <p:ph type="body" idx="1"/>
          </p:nvPr>
        </p:nvSpPr>
        <p:spPr/>
        <p:txBody>
          <a:bodyPr/>
          <a:lstStyle/>
          <a:p>
            <a:r>
              <a:rPr lang="en-US" sz="1100" b="0" i="0" dirty="0">
                <a:effectLst/>
                <a:latin typeface="+mn-lt"/>
                <a:ea typeface="+mn-ea"/>
                <a:cs typeface="+mn-cs"/>
                <a:sym typeface="Helvetica Neue"/>
              </a:rPr>
              <a:t>« Les études observationnelles peuvent être abordées de deux manières principales, en fonction de votre question de recherche.</a:t>
            </a:r>
            <a:br>
              <a:rPr lang="en-US" dirty="0"/>
            </a:br>
            <a:r>
              <a:rPr lang="en-US" sz="1100" b="0" i="0" dirty="0">
                <a:effectLst/>
                <a:latin typeface="+mn-lt"/>
                <a:ea typeface="+mn-ea"/>
                <a:cs typeface="+mn-cs"/>
                <a:sym typeface="Helvetica Neue"/>
              </a:rPr>
              <a:t>La première est </a:t>
            </a:r>
            <a:r>
              <a:rPr lang="en-US" sz="1100" b="1" i="0" dirty="0">
                <a:effectLst/>
                <a:latin typeface="+mn-lt"/>
                <a:ea typeface="+mn-ea"/>
                <a:cs typeface="+mn-cs"/>
                <a:sym typeface="Helvetica Neue"/>
              </a:rPr>
              <a:t>l'observation structurée</a:t>
            </a:r>
            <a:r>
              <a:rPr lang="en-US" sz="1100" b="0" i="0" dirty="0">
                <a:effectLst/>
                <a:latin typeface="+mn-lt"/>
                <a:ea typeface="+mn-ea"/>
                <a:cs typeface="+mn-cs"/>
                <a:sym typeface="Helvetica Neue"/>
              </a:rPr>
              <a:t>. Il s'agit d'une approche quantitative. Avant de vous rendre sur le terrain, vous créez une liste de contrôle très spécifique, une feuille de codage ou un « protocole » qui définit exactement ce que vous recherchez. Votre travail en tant qu'observateur consiste simplement à compter ou à enregistrer les occurrences de ces comportements prédéfinis. L'exemple ici est une étude classique sur la sécurité routière : vous avez deux colonnes, « s'est arrêté » et « ne s'est pas arrêté », et vous faites une marque pour chaque cycliste. Cette méthode est fiable, facile à reproduire et fournit des données quantitatives qui peuvent être analysées statistiquement. Elle est idéale pour tester une hypothèse spécifique.</a:t>
            </a:r>
            <a:br>
              <a:rPr lang="en-US" dirty="0"/>
            </a:br>
            <a:r>
              <a:rPr lang="en-US" sz="1100" b="0" i="0" dirty="0">
                <a:effectLst/>
                <a:latin typeface="+mn-lt"/>
                <a:ea typeface="+mn-ea"/>
                <a:cs typeface="+mn-cs"/>
                <a:sym typeface="Helvetica Neue"/>
              </a:rPr>
              <a:t>L'alternative est </a:t>
            </a:r>
            <a:r>
              <a:rPr lang="en-US" sz="1100" b="1" i="0" dirty="0">
                <a:effectLst/>
                <a:latin typeface="+mn-lt"/>
                <a:ea typeface="+mn-ea"/>
                <a:cs typeface="+mn-cs"/>
                <a:sym typeface="Helvetica Neue"/>
              </a:rPr>
              <a:t>l'observation non structurée</a:t>
            </a:r>
            <a:r>
              <a:rPr lang="en-US" sz="1100" b="0" i="0" dirty="0">
                <a:effectLst/>
                <a:latin typeface="+mn-lt"/>
                <a:ea typeface="+mn-ea"/>
                <a:cs typeface="+mn-cs"/>
                <a:sym typeface="Helvetica Neue"/>
              </a:rPr>
              <a:t>. Il s'agit d'une approche qualitative, plus exploratoire. Au lieu d'une liste de contrôle, vous vous rendez sur le terrain avec un cahier vierge. Vous prenez des notes détaillées et descriptives sur tout ce qui vous semble pertinent. Vous ne vous contentez pas de compter les comportements, vous les décrivez de manière très détaillée. L'exemple de l'arrêt de bus est parfait : vous prendriez des notes sur la dynamique sociale, les conditions environnementales et tout événement inattendu. Cette méthode est fantastique pour saisir un contexte riche et découvrir des schémas dont vous ignoriez l'existence. En contrepartie, les données sont plus subjectives et leur analyse prend beaucoup plus de temps.</a:t>
            </a:r>
          </a:p>
        </p:txBody>
      </p:sp>
    </p:spTree>
    <p:extLst>
      <p:ext uri="{BB962C8B-B14F-4D97-AF65-F5344CB8AC3E}">
        <p14:creationId xmlns:p14="http://schemas.microsoft.com/office/powerpoint/2010/main" val="38382153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2CA14-3055-081E-9B8E-3696EAECB5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430DE-4604-6D1D-154C-3BF2D6013A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25B0B9-7C3C-8F44-4B4C-F4BB71196B67}"/>
              </a:ext>
            </a:extLst>
          </p:cNvPr>
          <p:cNvSpPr>
            <a:spLocks noGrp="1"/>
          </p:cNvSpPr>
          <p:nvPr>
            <p:ph type="body" idx="1"/>
          </p:nvPr>
        </p:nvSpPr>
        <p:spPr/>
        <p:txBody>
          <a:bodyPr/>
          <a:lstStyle/>
          <a:p>
            <a:r>
              <a:rPr lang="en-US" sz="1100" b="0" i="0" dirty="0">
                <a:effectLst/>
                <a:latin typeface="+mn-lt"/>
                <a:ea typeface="+mn-ea"/>
                <a:cs typeface="+mn-cs"/>
                <a:sym typeface="Helvetica Neue"/>
              </a:rPr>
              <a:t>Une autre distinction importante concerne le rôle du chercheur lui-même.</a:t>
            </a:r>
            <a:br>
              <a:rPr lang="en-US" dirty="0"/>
            </a:br>
            <a:r>
              <a:rPr lang="en-US" sz="1100" b="0" i="0" dirty="0">
                <a:effectLst/>
                <a:latin typeface="+mn-lt"/>
                <a:ea typeface="+mn-ea"/>
                <a:cs typeface="+mn-cs"/>
                <a:sym typeface="Helvetica Neue"/>
              </a:rPr>
              <a:t>Dans </a:t>
            </a:r>
            <a:r>
              <a:rPr lang="en-US" sz="1100" b="1" i="0" dirty="0">
                <a:effectLst/>
                <a:latin typeface="+mn-lt"/>
                <a:ea typeface="+mn-ea"/>
                <a:cs typeface="+mn-cs"/>
                <a:sym typeface="Helvetica Neue"/>
              </a:rPr>
              <a:t>l'observation participante</a:t>
            </a:r>
            <a:r>
              <a:rPr lang="en-US" sz="1100" b="0" i="0" dirty="0">
                <a:effectLst/>
                <a:latin typeface="+mn-lt"/>
                <a:ea typeface="+mn-ea"/>
                <a:cs typeface="+mn-cs"/>
                <a:sym typeface="Helvetica Neue"/>
              </a:rPr>
              <a:t>, le chercheur n'est pas un observateur détaché, mais un participant actif. Il s'immerge dans l'environnement qu'il étudie afin d'acquérir une perspective interne. L'exemple classique est celui d'un ethnographe des transports qui emprunte quotidiennement un itinéraire de bus pendant un mois. Il ne se contente pas d'observer, il expérimente le service, discute avec les autres passagers et pose des questions au chauffeur. Cette méthode permet d'obtenir des informations incroyablement approfondies et empathiques.</a:t>
            </a:r>
            <a:br>
              <a:rPr lang="en-US" dirty="0"/>
            </a:br>
            <a:r>
              <a:rPr lang="en-US" sz="1100" b="0" i="0" dirty="0">
                <a:effectLst/>
                <a:latin typeface="+mn-lt"/>
                <a:ea typeface="+mn-ea"/>
                <a:cs typeface="+mn-cs"/>
                <a:sym typeface="Helvetica Neue"/>
              </a:rPr>
              <a:t>À l'opposé, </a:t>
            </a:r>
            <a:r>
              <a:rPr lang="en-US" sz="1100" b="1" i="0" dirty="0">
                <a:effectLst/>
                <a:latin typeface="+mn-lt"/>
                <a:ea typeface="+mn-ea"/>
                <a:cs typeface="+mn-cs"/>
                <a:sym typeface="Helvetica Neue"/>
              </a:rPr>
              <a:t>l'observation naturaliste</a:t>
            </a:r>
            <a:r>
              <a:rPr lang="en-US" sz="1100" b="0" i="0" dirty="0">
                <a:effectLst/>
                <a:latin typeface="+mn-lt"/>
                <a:ea typeface="+mn-ea"/>
                <a:cs typeface="+mn-cs"/>
                <a:sym typeface="Helvetica Neue"/>
              </a:rPr>
              <a:t> a pour objectif d'observer le comportement des sujets sans qu'ils sachent qu'ils sont observés. Le chercheur est une mouche sur le mur, un spectateur détaché et invisible. Cela est crucial lorsque la simple présence d'un observateur peut modifier le comportement des personnes, un effet connu sous le nom d'effet Hawthorne. Par exemple, si les conducteurs savent qu'ils sont observés à un carrefour, ils peuvent se comporter de manière plus prudente qu'ils ne le feraient normalement. Pour y parvenir, les chercheurs peuvent utiliser des caméras à distance ou observer depuis un endroit où ils ne seront pas remarqués. Cette méthode permet de capturer un comportement plus authentique et non filtré.</a:t>
            </a:r>
          </a:p>
        </p:txBody>
      </p:sp>
    </p:spTree>
    <p:extLst>
      <p:ext uri="{BB962C8B-B14F-4D97-AF65-F5344CB8AC3E}">
        <p14:creationId xmlns:p14="http://schemas.microsoft.com/office/powerpoint/2010/main" val="31005352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EC16A-52E0-1663-AACB-431BD4E1A5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D7AC03-2507-D860-DA99-0066C80B28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F67264-982D-17E7-66D9-53442B131768}"/>
              </a:ext>
            </a:extLst>
          </p:cNvPr>
          <p:cNvSpPr>
            <a:spLocks noGrp="1"/>
          </p:cNvSpPr>
          <p:nvPr>
            <p:ph type="body" idx="1"/>
          </p:nvPr>
        </p:nvSpPr>
        <p:spPr/>
        <p:txBody>
          <a:bodyPr/>
          <a:lstStyle/>
          <a:p>
            <a:r>
              <a:rPr lang="en-US" sz="1100" b="0" i="0" dirty="0">
                <a:effectLst/>
                <a:latin typeface="+mn-lt"/>
                <a:ea typeface="+mn-ea"/>
                <a:cs typeface="+mn-cs"/>
                <a:sym typeface="Helvetica Neue"/>
              </a:rPr>
              <a:t>Enfin, nous devons déterminer qui ou quoi effectue l'observation.</a:t>
            </a:r>
            <a:br>
              <a:rPr lang="en-US" dirty="0"/>
            </a:br>
            <a:r>
              <a:rPr lang="en-US" sz="1100" b="1" i="0" dirty="0">
                <a:effectLst/>
                <a:latin typeface="+mn-lt"/>
                <a:ea typeface="+mn-ea"/>
                <a:cs typeface="+mn-cs"/>
                <a:sym typeface="Helvetica Neue"/>
              </a:rPr>
              <a:t>L'observation manuelle </a:t>
            </a:r>
            <a:r>
              <a:rPr lang="en-US" sz="1100" b="0" i="0" dirty="0">
                <a:effectLst/>
                <a:latin typeface="+mn-lt"/>
                <a:ea typeface="+mn-ea"/>
                <a:cs typeface="+mn-cs"/>
                <a:sym typeface="Helvetica Neue"/>
              </a:rPr>
              <a:t>est la méthode traditionnelle, dans laquelle des observateurs humains se rendent sur le terrain avec des blocs-notes, des compteurs ou des carnets. Cette méthode reste extrêmement précieuse. Un observateur humain peut comprendre les nuances et le contexte d'une manière dont une machine est incapable. Il peut s'adapter à des situations imprévues et saisir des détails qualitatifs riches. Cependant, cette méthode est très gourmande en ressources (il est coûteux d'avoir du personnel formé sur le terrain pendant de longues périodes) et peut être sujette à l'erreur humaine, à la fatigue et aux préjugés subjectifs.</a:t>
            </a:r>
            <a:br>
              <a:rPr lang="en-US" dirty="0"/>
            </a:br>
            <a:r>
              <a:rPr lang="en-US" sz="1100" b="0" i="0" dirty="0">
                <a:effectLst/>
                <a:latin typeface="+mn-lt"/>
                <a:ea typeface="+mn-ea"/>
                <a:cs typeface="+mn-cs"/>
                <a:sym typeface="Helvetica Neue"/>
              </a:rPr>
              <a:t>L'alternative est </a:t>
            </a:r>
            <a:r>
              <a:rPr lang="en-US" sz="1100" b="1" i="0" dirty="0">
                <a:effectLst/>
                <a:latin typeface="+mn-lt"/>
                <a:ea typeface="+mn-ea"/>
                <a:cs typeface="+mn-cs"/>
                <a:sym typeface="Helvetica Neue"/>
              </a:rPr>
              <a:t>l'observation automatisée</a:t>
            </a:r>
            <a:r>
              <a:rPr lang="en-US" sz="1100" b="0" i="0" dirty="0">
                <a:effectLst/>
                <a:latin typeface="+mn-lt"/>
                <a:ea typeface="+mn-ea"/>
                <a:cs typeface="+mn-cs"/>
                <a:sym typeface="Helvetica Neue"/>
              </a:rPr>
              <a:t>. Dans ce cas, nous utilisons la technologie pour effectuer l'observation à notre place. L'exemple le plus courant est l'utilisation de caméras vidéo associées à des algorithmes de vision par ordinateur pour compter et classer automatiquement les véhicules, les piétons et les cyclistes. Cette méthode est extrêmement efficace et évolutive. Un seul système peut collecter des données 24 heures sur 24, 7 jours sur 7, sans se fatiguer ni s'ennuyer, et il applique ses règles de comptage avec une cohérence parfaite. Les inconvénients sont le coût initial élevé de la technologie et des logiciels, le risque de biais algorithmique si le système n'est pas correctement formé, et le fait qu'il peut passer à côté de subtilités contextuelles qu'un observateur humain remarquerait.</a:t>
            </a:r>
          </a:p>
        </p:txBody>
      </p:sp>
    </p:spTree>
    <p:extLst>
      <p:ext uri="{BB962C8B-B14F-4D97-AF65-F5344CB8AC3E}">
        <p14:creationId xmlns:p14="http://schemas.microsoft.com/office/powerpoint/2010/main" val="31924873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0C31A-CD95-10F0-2D2F-D83E2FA53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DA766-3BFF-A22D-03FB-70692FB72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A5829-75AA-9577-9963-ABA010B096D1}"/>
              </a:ext>
            </a:extLst>
          </p:cNvPr>
          <p:cNvSpPr>
            <a:spLocks noGrp="1"/>
          </p:cNvSpPr>
          <p:nvPr>
            <p:ph type="body" idx="1"/>
          </p:nvPr>
        </p:nvSpPr>
        <p:spPr/>
        <p:txBody>
          <a:bodyPr/>
          <a:lstStyle/>
          <a:p>
            <a:r>
              <a:rPr lang="en-US" sz="1100" b="0" i="0" dirty="0">
                <a:effectLst/>
                <a:latin typeface="+mn-lt"/>
                <a:ea typeface="+mn-ea"/>
                <a:cs typeface="+mn-cs"/>
                <a:sym typeface="Helvetica Neue"/>
              </a:rPr>
              <a:t>« Le biais d'observation constitue une menace majeure pour la validité de la recherche observationnelle. Il s'agit de la tendance involontaire des chercheurs à laisser leurs propres attentes, croyances ou préjugés personnels influencer ce qu'ils voient et la manière dont ils l'enregistrent. Par exemple, un chercheur qui pense que les voitures cèdent rarement la priorité aux piétons sera plus enclin à remarquer et à enregistrer les cas où ce comportement est observé, tout en négligeant les cas où les conducteurs cèdent la priorité.</a:t>
            </a:r>
          </a:p>
          <a:p>
            <a:r>
              <a:rPr lang="en-US" sz="1100" b="0" i="0" dirty="0">
                <a:effectLst/>
                <a:latin typeface="+mn-lt"/>
                <a:ea typeface="+mn-ea"/>
                <a:cs typeface="+mn-cs"/>
                <a:sym typeface="Helvetica Neue"/>
              </a:rPr>
              <a:t>Pour lutter contre ce phénomène, des stratégies strictes sont nécessaires. Tout d'abord, standardisez vos protocoles. Chaque observateur doit utiliser exactement la même liste de contrôle détaillée et suivre le même ensemble de règles pour définir ce qui constitue un comportement spécifique. Cela permet d'éliminer toute interprétation subjective.</a:t>
            </a:r>
          </a:p>
          <a:p>
            <a:r>
              <a:rPr lang="en-US" sz="1100" b="0" i="0" dirty="0">
                <a:effectLst/>
                <a:latin typeface="+mn-lt"/>
                <a:ea typeface="+mn-ea"/>
                <a:cs typeface="+mn-cs"/>
                <a:sym typeface="Helvetica Neue"/>
              </a:rPr>
              <a:t>Deuxièmement, une technique efficace consiste à faire appel à plusieurs observateurs. Demandez à deux chercheurs ou plus d'observer le même événement de manière indépendante, puis comparez leurs données. Si leurs enregistrements sont très cohérents, vous obtenez une « fiabilité inter-évaluateurs » élevée, ce qui vous donne confiance dans l'objectivité des données. Si leurs enregistrements diffèrent considérablement, cela indique que le protocole est trop ambigu.</a:t>
            </a:r>
          </a:p>
          <a:p>
            <a:r>
              <a:rPr lang="en-US" sz="1100" b="0" i="0" dirty="0">
                <a:effectLst/>
                <a:latin typeface="+mn-lt"/>
                <a:ea typeface="+mn-ea"/>
                <a:cs typeface="+mn-cs"/>
                <a:sym typeface="Helvetica Neue"/>
              </a:rPr>
              <a:t>Enfin, dans la mesure du possible, vous devez « aveugler » les observateurs. Cela signifie que les personnes qui collectent les données ne sont pas informées de la question de recherche spécifique ni du résultat attendu. Cela empêche leurs attentes d'influencer leurs observations. En mettant en œuvre ces stratégies, nous pouvons augmenter considérablement l'objectivité et la fiabilité de nos résultats d'observation.</a:t>
            </a:r>
          </a:p>
        </p:txBody>
      </p:sp>
    </p:spTree>
    <p:extLst>
      <p:ext uri="{BB962C8B-B14F-4D97-AF65-F5344CB8AC3E}">
        <p14:creationId xmlns:p14="http://schemas.microsoft.com/office/powerpoint/2010/main" val="3689340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E78A-CD9D-335B-F6D3-46472115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5401-A244-92CA-6D9E-8C1AD6C60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F7EFA-F831-3427-9825-F59B868A2F73}"/>
              </a:ext>
            </a:extLst>
          </p:cNvPr>
          <p:cNvSpPr>
            <a:spLocks noGrp="1"/>
          </p:cNvSpPr>
          <p:nvPr>
            <p:ph type="body" idx="1"/>
          </p:nvPr>
        </p:nvSpPr>
        <p:spPr/>
        <p:txBody>
          <a:bodyPr/>
          <a:lstStyle/>
          <a:p>
            <a:br>
              <a:rPr lang="fr-FR" dirty="0"/>
            </a:br>
            <a:endParaRPr lang="en-AT" dirty="0"/>
          </a:p>
        </p:txBody>
      </p:sp>
    </p:spTree>
    <p:extLst>
      <p:ext uri="{BB962C8B-B14F-4D97-AF65-F5344CB8AC3E}">
        <p14:creationId xmlns:p14="http://schemas.microsoft.com/office/powerpoint/2010/main" val="732496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A2233-4B7D-7652-5D84-FE84BD3558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3364C9-85FB-464C-172C-38759F9A1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015B9C-BE6F-A77C-160D-9CF56B798BA6}"/>
              </a:ext>
            </a:extLst>
          </p:cNvPr>
          <p:cNvSpPr>
            <a:spLocks noGrp="1"/>
          </p:cNvSpPr>
          <p:nvPr>
            <p:ph type="body" idx="1"/>
          </p:nvPr>
        </p:nvSpPr>
        <p:spPr/>
        <p:txBody>
          <a:bodyPr/>
          <a:lstStyle/>
          <a:p>
            <a:r>
              <a:rPr lang="en-US" sz="1100" b="0" i="0" dirty="0">
                <a:effectLst/>
                <a:latin typeface="+mn-lt"/>
                <a:ea typeface="+mn-ea"/>
                <a:cs typeface="+mn-cs"/>
                <a:sym typeface="Helvetica Neue"/>
              </a:rPr>
              <a:t>Voyons comment ces techniques d'observation peuvent être appliquées à un projet d'infrastructure à grande échelle. Nous allons nous intéresser au réaménagement de la gare Perry Barr à Birmingham, au Royaume-Uni.</a:t>
            </a:r>
            <a:br>
              <a:rPr lang="en-US" dirty="0"/>
            </a:br>
            <a:r>
              <a:rPr lang="en-US" sz="1100" b="1" i="0" dirty="0">
                <a:effectLst/>
                <a:latin typeface="+mn-lt"/>
                <a:ea typeface="+mn-ea"/>
                <a:cs typeface="+mn-cs"/>
                <a:sym typeface="Helvetica Neue"/>
              </a:rPr>
              <a:t>Le défi </a:t>
            </a:r>
            <a:r>
              <a:rPr lang="en-US" sz="1100" b="0" i="0" dirty="0">
                <a:effectLst/>
                <a:latin typeface="+mn-lt"/>
                <a:ea typeface="+mn-ea"/>
                <a:cs typeface="+mn-cs"/>
                <a:sym typeface="Helvetica Neue"/>
              </a:rPr>
              <a:t>était de taille. La gare s'attendait à une augmentation massive de 58 % du nombre de passagers en raison d'un événement sportif majeur et d'un réaménagement local. Les concepteurs devaient s'assurer que le nouvel agencement de la gare pourrait gérer cet afflux supplémentaire sans créer de bousculades ou d'encombrements dangereux.</a:t>
            </a:r>
            <a:br>
              <a:rPr lang="en-US" dirty="0"/>
            </a:br>
            <a:r>
              <a:rPr lang="en-US" sz="1100" b="1" i="0" dirty="0">
                <a:effectLst/>
                <a:latin typeface="+mn-lt"/>
                <a:ea typeface="+mn-ea"/>
                <a:cs typeface="+mn-cs"/>
                <a:sym typeface="Helvetica Neue"/>
              </a:rPr>
              <a:t>La méthode </a:t>
            </a:r>
            <a:r>
              <a:rPr lang="en-US" sz="1100" b="0" i="0" dirty="0">
                <a:effectLst/>
                <a:latin typeface="+mn-lt"/>
                <a:ea typeface="+mn-ea"/>
                <a:cs typeface="+mn-cs"/>
                <a:sym typeface="Helvetica Neue"/>
              </a:rPr>
              <a:t>consistait en une combinaison sophistiquée d'observation et de simulation. Le cabinet de conseil a commencé par recueillir </a:t>
            </a:r>
            <a:r>
              <a:rPr lang="en-US" sz="1100" b="1" i="0" dirty="0">
                <a:effectLst/>
                <a:latin typeface="+mn-lt"/>
                <a:ea typeface="+mn-ea"/>
                <a:cs typeface="+mn-cs"/>
                <a:sym typeface="Helvetica Neue"/>
              </a:rPr>
              <a:t>des données d'observation </a:t>
            </a:r>
            <a:r>
              <a:rPr lang="en-US" sz="1100" b="0" i="0" dirty="0">
                <a:effectLst/>
                <a:latin typeface="+mn-lt"/>
                <a:ea typeface="+mn-ea"/>
                <a:cs typeface="+mn-cs"/>
                <a:sym typeface="Helvetica Neue"/>
              </a:rPr>
              <a:t>afin de comprendre comment les piétons se déplaçaient actuellement dans des espaces similaires. Ces données réelles sur la vitesse de marche, le comportement dans les files d'attente et les schémas de déplacement ont ensuite été utilisées pour calibrer un </a:t>
            </a:r>
            <a:r>
              <a:rPr lang="en-US" sz="1100" b="1" i="0" dirty="0">
                <a:effectLst/>
                <a:latin typeface="+mn-lt"/>
                <a:ea typeface="+mn-ea"/>
                <a:cs typeface="+mn-cs"/>
                <a:sym typeface="Helvetica Neue"/>
              </a:rPr>
              <a:t>modèle 3D</a:t>
            </a:r>
            <a:r>
              <a:rPr lang="en-US" sz="1100" b="0" i="0" dirty="0">
                <a:effectLst/>
                <a:latin typeface="+mn-lt"/>
                <a:ea typeface="+mn-ea"/>
                <a:cs typeface="+mn-cs"/>
                <a:sym typeface="Helvetica Neue"/>
              </a:rPr>
              <a:t> très détaillé de la conception proposée pour la gare. Ils ont ensuite effectué </a:t>
            </a:r>
            <a:r>
              <a:rPr lang="en-US" sz="1100" b="1" i="0" dirty="0">
                <a:effectLst/>
                <a:latin typeface="+mn-lt"/>
                <a:ea typeface="+mn-ea"/>
                <a:cs typeface="+mn-cs"/>
                <a:sym typeface="Helvetica Neue"/>
              </a:rPr>
              <a:t>des analyses de scénarios</a:t>
            </a:r>
            <a:r>
              <a:rPr lang="en-US" sz="1100" b="0" i="0" dirty="0">
                <a:effectLst/>
                <a:latin typeface="+mn-lt"/>
                <a:ea typeface="+mn-ea"/>
                <a:cs typeface="+mn-cs"/>
                <a:sym typeface="Helvetica Neue"/>
              </a:rPr>
              <a:t>, simulant différents niveaux de demande des passagers afin de voir comment la conception fonctionnerait sous pression. Cela leur a permis d'identifier les goulots d'étranglement potentiels et les zones problématiques </a:t>
            </a:r>
            <a:r>
              <a:rPr lang="en-US" sz="1100" b="0" i="1" dirty="0">
                <a:effectLst/>
                <a:latin typeface="+mn-lt"/>
                <a:ea typeface="+mn-ea"/>
                <a:cs typeface="+mn-cs"/>
                <a:sym typeface="Helvetica Neue"/>
              </a:rPr>
              <a:t>avant </a:t>
            </a:r>
            <a:r>
              <a:rPr lang="en-US" sz="1100" b="0" i="0" dirty="0">
                <a:effectLst/>
                <a:latin typeface="+mn-lt"/>
                <a:ea typeface="+mn-ea"/>
                <a:cs typeface="+mn-cs"/>
                <a:sym typeface="Helvetica Neue"/>
              </a:rPr>
              <a:t>même</a:t>
            </a:r>
            <a:r>
              <a:rPr lang="en-US" sz="1100" b="0" i="1" dirty="0">
                <a:effectLst/>
                <a:latin typeface="+mn-lt"/>
                <a:ea typeface="+mn-ea"/>
                <a:cs typeface="+mn-cs"/>
                <a:sym typeface="Helvetica Neue"/>
              </a:rPr>
              <a:t> que </a:t>
            </a:r>
            <a:r>
              <a:rPr lang="en-US" sz="1100" b="0" i="0" dirty="0">
                <a:effectLst/>
                <a:latin typeface="+mn-lt"/>
                <a:ea typeface="+mn-ea"/>
                <a:cs typeface="+mn-cs"/>
                <a:sym typeface="Helvetica Neue"/>
              </a:rPr>
              <a:t>la première brique ne soit posée.</a:t>
            </a:r>
            <a:br>
              <a:rPr lang="en-US" dirty="0"/>
            </a:br>
            <a:r>
              <a:rPr lang="en-US" sz="1100" b="1" i="0" dirty="0">
                <a:effectLst/>
                <a:latin typeface="+mn-lt"/>
                <a:ea typeface="+mn-ea"/>
                <a:cs typeface="+mn-cs"/>
                <a:sym typeface="Helvetica Neue"/>
              </a:rPr>
              <a:t>Le résultat </a:t>
            </a:r>
            <a:r>
              <a:rPr lang="en-US" sz="1100" b="0" i="0" dirty="0">
                <a:effectLst/>
                <a:latin typeface="+mn-lt"/>
                <a:ea typeface="+mn-ea"/>
                <a:cs typeface="+mn-cs"/>
                <a:sym typeface="Helvetica Neue"/>
              </a:rPr>
              <a:t>a été un design fondé sur des informations solides et basées sur des données. L'étude de simulation a permis d'optimiser l'agencement de la gare afin d'améliorer la circulation et la sécurité des piétons, influençant directement les plans architecturaux finaux. Cette approche proactive démontre à quel point les données d'observation sont cruciales pour concevoir des espaces publics meilleurs et plus efficaces.</a:t>
            </a:r>
          </a:p>
        </p:txBody>
      </p:sp>
    </p:spTree>
    <p:extLst>
      <p:ext uri="{BB962C8B-B14F-4D97-AF65-F5344CB8AC3E}">
        <p14:creationId xmlns:p14="http://schemas.microsoft.com/office/powerpoint/2010/main" val="16972159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E78F1-EBA3-CBA1-2DFA-0B9DEB5B9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E4092-10D0-20E1-367B-74792DE50C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B461F-A217-C384-4732-A006C720E67D}"/>
              </a:ext>
            </a:extLst>
          </p:cNvPr>
          <p:cNvSpPr>
            <a:spLocks noGrp="1"/>
          </p:cNvSpPr>
          <p:nvPr>
            <p:ph type="body" idx="1"/>
          </p:nvPr>
        </p:nvSpPr>
        <p:spPr/>
        <p:txBody>
          <a:bodyPr/>
          <a:lstStyle/>
          <a:p>
            <a:r>
              <a:rPr lang="en-US" sz="1100" b="0" i="0" dirty="0">
                <a:effectLst/>
                <a:latin typeface="+mn-lt"/>
                <a:ea typeface="+mn-ea"/>
                <a:cs typeface="+mn-cs"/>
                <a:sym typeface="Helvetica Neue"/>
              </a:rPr>
              <a:t>Pour conclure notre section sur les méthodes d'observation, résumons de manière équilibrée leurs principaux atouts et limites.</a:t>
            </a:r>
            <a:br>
              <a:rPr lang="en-US" dirty="0"/>
            </a:br>
            <a:r>
              <a:rPr lang="en-US" sz="1100" b="0" i="0" dirty="0">
                <a:effectLst/>
                <a:latin typeface="+mn-lt"/>
                <a:ea typeface="+mn-ea"/>
                <a:cs typeface="+mn-cs"/>
                <a:sym typeface="Helvetica Neue"/>
              </a:rPr>
              <a:t>Le principal </a:t>
            </a:r>
            <a:r>
              <a:rPr lang="en-US" sz="1100" b="1" i="0" dirty="0">
                <a:effectLst/>
                <a:latin typeface="+mn-lt"/>
                <a:ea typeface="+mn-ea"/>
                <a:cs typeface="+mn-cs"/>
                <a:sym typeface="Helvetica Neue"/>
              </a:rPr>
              <a:t>atout </a:t>
            </a:r>
            <a:r>
              <a:rPr lang="en-US" sz="1100" b="0" i="0" dirty="0">
                <a:effectLst/>
                <a:latin typeface="+mn-lt"/>
                <a:ea typeface="+mn-ea"/>
                <a:cs typeface="+mn-cs"/>
                <a:sym typeface="Helvetica Neue"/>
              </a:rPr>
              <a:t>de l'observation est sa capacité à fournir </a:t>
            </a:r>
            <a:r>
              <a:rPr lang="en-US" sz="1100" b="1" i="0" dirty="0">
                <a:effectLst/>
                <a:latin typeface="+mn-lt"/>
                <a:ea typeface="+mn-ea"/>
                <a:cs typeface="+mn-cs"/>
                <a:sym typeface="Helvetica Neue"/>
              </a:rPr>
              <a:t>des données contextuelles riches</a:t>
            </a:r>
            <a:r>
              <a:rPr lang="en-US" sz="1100" b="0" i="0" dirty="0">
                <a:effectLst/>
                <a:latin typeface="+mn-lt"/>
                <a:ea typeface="+mn-ea"/>
                <a:cs typeface="+mn-cs"/>
                <a:sym typeface="Helvetica Neue"/>
              </a:rPr>
              <a:t>. Elle permet d'avoir une vue d'ensemble, et non pas seulement un point de données isolé. Cela conduit à </a:t>
            </a:r>
            <a:r>
              <a:rPr lang="en-US" sz="1100" b="1" i="0" dirty="0">
                <a:effectLst/>
                <a:latin typeface="+mn-lt"/>
                <a:ea typeface="+mn-ea"/>
                <a:cs typeface="+mn-cs"/>
                <a:sym typeface="Helvetica Neue"/>
              </a:rPr>
              <a:t>des données authentiques</a:t>
            </a:r>
            <a:r>
              <a:rPr lang="en-US" sz="1100" b="0" i="0" dirty="0">
                <a:effectLst/>
                <a:latin typeface="+mn-lt"/>
                <a:ea typeface="+mn-ea"/>
                <a:cs typeface="+mn-cs"/>
                <a:sym typeface="Helvetica Neue"/>
              </a:rPr>
              <a:t>, qui reflètent ce que les gens font réellement, et pas seulement ce qu'ils disent faire. Cette méthode est également très </a:t>
            </a:r>
            <a:r>
              <a:rPr lang="en-US" sz="1100" b="1" i="0" dirty="0">
                <a:effectLst/>
                <a:latin typeface="+mn-lt"/>
                <a:ea typeface="+mn-ea"/>
                <a:cs typeface="+mn-cs"/>
                <a:sym typeface="Helvetica Neue"/>
              </a:rPr>
              <a:t>flexible </a:t>
            </a:r>
            <a:r>
              <a:rPr lang="en-US" sz="1100" b="0" i="0" dirty="0">
                <a:effectLst/>
                <a:latin typeface="+mn-lt"/>
                <a:ea typeface="+mn-ea"/>
                <a:cs typeface="+mn-cs"/>
                <a:sym typeface="Helvetica Neue"/>
              </a:rPr>
              <a:t>et peut être adaptée à l'étude d'un large éventail de phénomènes. Et comme elle est souvent exploratoire, elle est fantastique pour </a:t>
            </a:r>
            <a:r>
              <a:rPr lang="en-US" sz="1100" b="1" i="0" dirty="0">
                <a:effectLst/>
                <a:latin typeface="+mn-lt"/>
                <a:ea typeface="+mn-ea"/>
                <a:cs typeface="+mn-cs"/>
                <a:sym typeface="Helvetica Neue"/>
              </a:rPr>
              <a:t>révéler </a:t>
            </a:r>
            <a:r>
              <a:rPr lang="en-US" sz="1100" b="0" i="0" dirty="0">
                <a:effectLst/>
                <a:latin typeface="+mn-lt"/>
                <a:ea typeface="+mn-ea"/>
                <a:cs typeface="+mn-cs"/>
                <a:sym typeface="Helvetica Neue"/>
              </a:rPr>
              <a:t>des schémas </a:t>
            </a:r>
            <a:r>
              <a:rPr lang="en-US" sz="1100" b="1" i="0" dirty="0">
                <a:effectLst/>
                <a:latin typeface="+mn-lt"/>
                <a:ea typeface="+mn-ea"/>
                <a:cs typeface="+mn-cs"/>
                <a:sym typeface="Helvetica Neue"/>
              </a:rPr>
              <a:t>inattendus </a:t>
            </a:r>
            <a:r>
              <a:rPr lang="en-US" sz="1100" b="0" i="0" dirty="0">
                <a:effectLst/>
                <a:latin typeface="+mn-lt"/>
                <a:ea typeface="+mn-ea"/>
                <a:cs typeface="+mn-cs"/>
                <a:sym typeface="Helvetica Neue"/>
              </a:rPr>
              <a:t>auxquels on n'aurait jamais pensé dans une enquête.</a:t>
            </a:r>
            <a:br>
              <a:rPr lang="en-US" dirty="0"/>
            </a:br>
            <a:r>
              <a:rPr lang="en-US" sz="1100" b="0" i="0" dirty="0">
                <a:effectLst/>
                <a:latin typeface="+mn-lt"/>
                <a:ea typeface="+mn-ea"/>
                <a:cs typeface="+mn-cs"/>
                <a:sym typeface="Helvetica Neue"/>
              </a:rPr>
              <a:t>Cependant, elle présente </a:t>
            </a:r>
            <a:r>
              <a:rPr lang="en-US" sz="1100" b="1" i="0" dirty="0">
                <a:effectLst/>
                <a:latin typeface="+mn-lt"/>
                <a:ea typeface="+mn-ea"/>
                <a:cs typeface="+mn-cs"/>
                <a:sym typeface="Helvetica Neue"/>
              </a:rPr>
              <a:t>des limites</a:t>
            </a:r>
            <a:r>
              <a:rPr lang="en-US" sz="1100" b="0" i="0" dirty="0">
                <a:effectLst/>
                <a:latin typeface="+mn-lt"/>
                <a:ea typeface="+mn-ea"/>
                <a:cs typeface="+mn-cs"/>
                <a:sym typeface="Helvetica Neue"/>
              </a:rPr>
              <a:t> importantes. Une observation de haute qualité nécessite beaucoup de</a:t>
            </a:r>
            <a:r>
              <a:rPr lang="en-US" sz="1100" b="1" i="0" dirty="0">
                <a:effectLst/>
                <a:latin typeface="+mn-lt"/>
                <a:ea typeface="+mn-ea"/>
                <a:cs typeface="+mn-cs"/>
                <a:sym typeface="Helvetica Neue"/>
              </a:rPr>
              <a:t> ressources</a:t>
            </a:r>
            <a:r>
              <a:rPr lang="en-US" sz="1100" b="0" i="0" dirty="0">
                <a:effectLst/>
                <a:latin typeface="+mn-lt"/>
                <a:ea typeface="+mn-ea"/>
                <a:cs typeface="+mn-cs"/>
                <a:sym typeface="Helvetica Neue"/>
              </a:rPr>
              <a:t>, de temps et de personnel qualifié. Comme nous l'avons vu, </a:t>
            </a:r>
            <a:r>
              <a:rPr lang="en-US" sz="1100" b="1" i="0" dirty="0">
                <a:effectLst/>
                <a:latin typeface="+mn-lt"/>
                <a:ea typeface="+mn-ea"/>
                <a:cs typeface="+mn-cs"/>
                <a:sym typeface="Helvetica Neue"/>
              </a:rPr>
              <a:t>le biais de l'observateur </a:t>
            </a:r>
            <a:r>
              <a:rPr lang="en-US" sz="1100" b="0" i="0" dirty="0">
                <a:effectLst/>
                <a:latin typeface="+mn-lt"/>
                <a:ea typeface="+mn-ea"/>
                <a:cs typeface="+mn-cs"/>
                <a:sym typeface="Helvetica Neue"/>
              </a:rPr>
              <a:t>est une menace constante pour la validité des résultats. Ceux-ci souffrent souvent d'un </a:t>
            </a:r>
            <a:r>
              <a:rPr lang="en-US" sz="1100" b="1" i="0" dirty="0">
                <a:effectLst/>
                <a:latin typeface="+mn-lt"/>
                <a:ea typeface="+mn-ea"/>
                <a:cs typeface="+mn-cs"/>
                <a:sym typeface="Helvetica Neue"/>
              </a:rPr>
              <a:t>manque de généralisation </a:t>
            </a:r>
            <a:r>
              <a:rPr lang="en-US" sz="1100" b="0" i="0" dirty="0">
                <a:effectLst/>
                <a:latin typeface="+mn-lt"/>
                <a:ea typeface="+mn-ea"/>
                <a:cs typeface="+mn-cs"/>
                <a:sym typeface="Helvetica Neue"/>
              </a:rPr>
              <a:t>: ce n'est pas parce que vous observez un certain comportement à un carrefour que cela se produit partout. Enfin, il existe </a:t>
            </a:r>
            <a:r>
              <a:rPr lang="en-US" sz="1100" b="1" i="0" dirty="0">
                <a:effectLst/>
                <a:latin typeface="+mn-lt"/>
                <a:ea typeface="+mn-ea"/>
                <a:cs typeface="+mn-cs"/>
                <a:sym typeface="Helvetica Neue"/>
              </a:rPr>
              <a:t>de</a:t>
            </a:r>
            <a:r>
              <a:rPr lang="en-US" sz="1100" b="0" i="0" dirty="0">
                <a:effectLst/>
                <a:latin typeface="+mn-lt"/>
                <a:ea typeface="+mn-ea"/>
                <a:cs typeface="+mn-cs"/>
                <a:sym typeface="Helvetica Neue"/>
              </a:rPr>
              <a:t> sérieuses </a:t>
            </a:r>
            <a:r>
              <a:rPr lang="en-US" sz="1100" b="1" i="0" dirty="0">
                <a:effectLst/>
                <a:latin typeface="+mn-lt"/>
                <a:ea typeface="+mn-ea"/>
                <a:cs typeface="+mn-cs"/>
                <a:sym typeface="Helvetica Neue"/>
              </a:rPr>
              <a:t>préoccupations d'ordre éthique</a:t>
            </a:r>
            <a:r>
              <a:rPr lang="en-US" sz="1100" b="0" i="0" dirty="0">
                <a:effectLst/>
                <a:latin typeface="+mn-lt"/>
                <a:ea typeface="+mn-ea"/>
                <a:cs typeface="+mn-cs"/>
                <a:sym typeface="Helvetica Neue"/>
              </a:rPr>
              <a:t>. L'observation et l'enregistrement des personnes, en particulier sans leur consentement, doivent être effectués avec une extrême prudence afin de protéger leur vie privée et leur dignité.</a:t>
            </a:r>
          </a:p>
        </p:txBody>
      </p:sp>
    </p:spTree>
    <p:extLst>
      <p:ext uri="{BB962C8B-B14F-4D97-AF65-F5344CB8AC3E}">
        <p14:creationId xmlns:p14="http://schemas.microsoft.com/office/powerpoint/2010/main" val="3102428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8CE76-0D5C-46DC-DC5E-7C2A3BD32C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1157FB-E30C-05B9-E3EF-3F095D1348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198434-6BA9-89F3-3722-8A102B357055}"/>
              </a:ext>
            </a:extLst>
          </p:cNvPr>
          <p:cNvSpPr>
            <a:spLocks noGrp="1"/>
          </p:cNvSpPr>
          <p:nvPr>
            <p:ph type="body" idx="1"/>
          </p:nvPr>
        </p:nvSpPr>
        <p:spPr/>
        <p:txBody>
          <a:bodyPr/>
          <a:lstStyle/>
          <a:p>
            <a:r>
              <a:rPr lang="en-US" sz="1100" b="0" i="0" dirty="0">
                <a:effectLst/>
                <a:latin typeface="+mn-lt"/>
                <a:ea typeface="+mn-ea"/>
                <a:cs typeface="+mn-cs"/>
                <a:sym typeface="Helvetica Neue"/>
              </a:rPr>
              <a:t>« Maintenant que nous comprenons les principes de l'observation, mettons-les en pratique. Je vais vous montrer un court extrait vidéo d'un environnement de transport très fréquenté. Je voudrais que vous vous répartissiez en petits groupes de trois ou quatre personnes.</a:t>
            </a:r>
            <a:br>
              <a:rPr lang="en-US" dirty="0"/>
            </a:br>
            <a:r>
              <a:rPr lang="en-US" sz="1100" b="0" i="0" dirty="0">
                <a:effectLst/>
                <a:latin typeface="+mn-lt"/>
                <a:ea typeface="+mn-ea"/>
                <a:cs typeface="+mn-cs"/>
                <a:sym typeface="Helvetica Neue"/>
              </a:rPr>
              <a:t>Votre tâche consiste à jouer le rôle d'une équipe de recherche menant une observation non structurée. Pendant que vous regardez la vidéo, prêtez une attention particulière aux détails. Ensuite, vous aurez environ cinq minutes pour discuter en groupe de ce que vous avez vu. Je veux que vous vous concentriez sur trois choses : premièrement, identifiez simplement tous les différents modes de transport que vous voyez. Deuxièmement, décrivez les interactions ou les conflits entre les différents usagers : piétons et cyclistes, voitures et bus. Troisièmement, et c'est le plus important, identifiez les éléments spécifiques de l'infrastructure et réfléchissez à la manière dont ils pourraient influencer les comportements que vous observez.</a:t>
            </a:r>
            <a:br>
              <a:rPr lang="en-US" dirty="0"/>
            </a:br>
            <a:r>
              <a:rPr lang="en-US" sz="1100" b="0" i="0" dirty="0">
                <a:effectLst/>
                <a:latin typeface="+mn-lt"/>
                <a:ea typeface="+mn-ea"/>
                <a:cs typeface="+mn-cs"/>
                <a:sym typeface="Helvetica Neue"/>
              </a:rPr>
              <a:t>(Lancez la vidéo)</a:t>
            </a:r>
            <a:br>
              <a:rPr lang="en-US" dirty="0"/>
            </a:br>
            <a:r>
              <a:rPr lang="en-US" sz="1100" b="0" i="0" dirty="0">
                <a:effectLst/>
                <a:latin typeface="+mn-lt"/>
                <a:ea typeface="+mn-ea"/>
                <a:cs typeface="+mn-cs"/>
                <a:sym typeface="Helvetica Neue"/>
              </a:rPr>
              <a:t>Bon, prenez les cinq prochaines minutes pour discuter au sein de vos groupes. Je vais faire le tour pour écouter, puis nous nous réunirons pour partager vos conclusions.</a:t>
            </a:r>
            <a:br>
              <a:rPr lang="en-US" dirty="0"/>
            </a:br>
            <a:r>
              <a:rPr lang="en-US" sz="1100" b="0" i="1" dirty="0">
                <a:effectLst/>
                <a:latin typeface="+mn-lt"/>
                <a:ea typeface="+mn-ea"/>
                <a:cs typeface="+mn-cs"/>
                <a:sym typeface="Helvetica Neue"/>
              </a:rPr>
              <a:t>(Au bout de 5 minutes, animez une discussion en classe, en mettant en avant les différentes observations des divers groupes et en les reliant à des concepts tels que l'observation structurée et l'observation non structurée.)</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7029029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4DE08-FD85-86C6-B070-742F7BD1F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F1CF2-3C2F-BE3D-096D-5146646B34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38A812-0A37-4804-C855-7C1D53B62434}"/>
              </a:ext>
            </a:extLst>
          </p:cNvPr>
          <p:cNvSpPr>
            <a:spLocks noGrp="1"/>
          </p:cNvSpPr>
          <p:nvPr>
            <p:ph type="body" idx="1"/>
          </p:nvPr>
        </p:nvSpPr>
        <p:spPr/>
        <p:txBody>
          <a:bodyPr/>
          <a:lstStyle/>
          <a:p>
            <a:r>
              <a:rPr lang="en-US" sz="1100" b="0" i="0" dirty="0">
                <a:effectLst/>
                <a:latin typeface="+mn-lt"/>
                <a:ea typeface="+mn-ea"/>
                <a:cs typeface="+mn-cs"/>
                <a:sym typeface="Helvetica Neue"/>
              </a:rPr>
              <a:t>« Maintenant que nous comprenons les principes de l'observation, mettons-les en pratique. Je vais vous montrer un court extrait vidéo d'un environnement de transport très fréquenté. Je voudrais que vous vous répartissiez en petits groupes de trois ou quatre personnes.</a:t>
            </a:r>
            <a:br>
              <a:rPr lang="en-US" dirty="0"/>
            </a:br>
            <a:r>
              <a:rPr lang="en-US" sz="1100" b="0" i="0" dirty="0">
                <a:effectLst/>
                <a:latin typeface="+mn-lt"/>
                <a:ea typeface="+mn-ea"/>
                <a:cs typeface="+mn-cs"/>
                <a:sym typeface="Helvetica Neue"/>
              </a:rPr>
              <a:t>Votre tâche consiste à jouer le rôle d'une équipe de recherche menant une observation non structurée. Pendant que vous regardez la vidéo, prêtez une attention particulière aux détails. Ensuite, vous disposerez d'environ cinq minutes pour discuter en groupe de ce que vous avez vu. Je veux que vous vous concentriez sur trois choses : premièrement, identifiez simplement tous les différents modes de transport que vous voyez. Deuxièmement, décrivez les interactions ou les conflits entre les différents usagers : piétons et cyclistes, voitures et bus. Troisièmement, et c'est le plus important, identifiez les éléments spécifiques de l'infrastructure et réfléchissez à la manière dont ils pourraient influencer les comportements que vous observez.</a:t>
            </a:r>
            <a:br>
              <a:rPr lang="en-US" dirty="0"/>
            </a:br>
            <a:r>
              <a:rPr lang="en-US" sz="1100" b="0" i="0" dirty="0">
                <a:effectLst/>
                <a:latin typeface="+mn-lt"/>
                <a:ea typeface="+mn-ea"/>
                <a:cs typeface="+mn-cs"/>
                <a:sym typeface="Helvetica Neue"/>
              </a:rPr>
              <a:t>(Lancez la vidéo)</a:t>
            </a:r>
            <a:br>
              <a:rPr lang="en-US" dirty="0"/>
            </a:br>
            <a:r>
              <a:rPr lang="en-US" sz="1100" b="0" i="0" dirty="0">
                <a:effectLst/>
                <a:latin typeface="+mn-lt"/>
                <a:ea typeface="+mn-ea"/>
                <a:cs typeface="+mn-cs"/>
                <a:sym typeface="Helvetica Neue"/>
              </a:rPr>
              <a:t>Bon, prenez les cinq prochaines minutes pour discuter au sein de vos groupes. Je vais faire le tour pour écouter, puis nous nous réunirons pour partager vos conclusions.</a:t>
            </a:r>
            <a:br>
              <a:rPr lang="en-US" dirty="0"/>
            </a:br>
            <a:r>
              <a:rPr lang="en-US" sz="1100" b="0" i="1" dirty="0">
                <a:effectLst/>
                <a:latin typeface="+mn-lt"/>
                <a:ea typeface="+mn-ea"/>
                <a:cs typeface="+mn-cs"/>
                <a:sym typeface="Helvetica Neue"/>
              </a:rPr>
              <a:t>(Au bout de 5 minutes, animez une discussion en classe, en mettant en avant les différentes observations des divers groupes et en les reliant à des concepts tels que l'observation structurée et l'observation non structurée.)</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26342588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 Nous avons maintenant exploré en détail nos trois piliers de la collecte de données. La compétence la plus importante pour un chercheur n'est pas seulement de savoir comment utiliser chaque méthode, mais aussi de savoir quand l'utiliser. Il n'existe pas d'approche « idéale » ; le choix dépend toujours de votre question de recherche. Ce tableau fournit un résumé pour guider votre réflexion.</a:t>
            </a:r>
            <a:br>
              <a:rPr lang="en-US" dirty="0"/>
            </a:br>
            <a:r>
              <a:rPr lang="en-US" sz="1100" b="0" i="0" dirty="0">
                <a:effectLst/>
                <a:latin typeface="+mn-lt"/>
                <a:ea typeface="+mn-ea"/>
                <a:cs typeface="+mn-cs"/>
                <a:sym typeface="Helvetica Neue"/>
              </a:rPr>
              <a:t>Si votre question principale est </a:t>
            </a:r>
            <a:r>
              <a:rPr lang="en-US" sz="1100" b="1" i="0" dirty="0">
                <a:effectLst/>
                <a:latin typeface="+mn-lt"/>
                <a:ea typeface="+mn-ea"/>
                <a:cs typeface="+mn-cs"/>
                <a:sym typeface="Helvetica Neue"/>
              </a:rPr>
              <a:t>« Pourquoi ? » </a:t>
            </a:r>
            <a:r>
              <a:rPr lang="en-US" sz="1100" b="0" i="0" dirty="0">
                <a:effectLst/>
                <a:latin typeface="+mn-lt"/>
                <a:ea typeface="+mn-ea"/>
                <a:cs typeface="+mn-cs"/>
                <a:sym typeface="Helvetica Neue"/>
              </a:rPr>
              <a:t>(si vous avez besoin de comprendre les motivations, les opinions et les perceptions des gens), alors </a:t>
            </a:r>
            <a:r>
              <a:rPr lang="en-US" sz="1100" b="1" i="0" dirty="0">
                <a:effectLst/>
                <a:latin typeface="+mn-lt"/>
                <a:ea typeface="+mn-ea"/>
                <a:cs typeface="+mn-cs"/>
                <a:sym typeface="Helvetica Neue"/>
              </a:rPr>
              <a:t>les enquêtes </a:t>
            </a:r>
            <a:r>
              <a:rPr lang="en-US" sz="1100" b="0" i="0" dirty="0">
                <a:effectLst/>
                <a:latin typeface="+mn-lt"/>
                <a:ea typeface="+mn-ea"/>
                <a:cs typeface="+mn-cs"/>
                <a:sym typeface="Helvetica Neue"/>
              </a:rPr>
              <a:t>sont votre meilleur outil.</a:t>
            </a:r>
            <a:br>
              <a:rPr lang="en-US" dirty="0"/>
            </a:br>
            <a:r>
              <a:rPr lang="en-US" sz="1100" b="0" i="0" dirty="0">
                <a:effectLst/>
                <a:latin typeface="+mn-lt"/>
                <a:ea typeface="+mn-ea"/>
                <a:cs typeface="+mn-cs"/>
                <a:sym typeface="Helvetica Neue"/>
              </a:rPr>
              <a:t>Si votre question est </a:t>
            </a:r>
            <a:r>
              <a:rPr lang="en-US" sz="1100" b="1" i="0" dirty="0">
                <a:effectLst/>
                <a:latin typeface="+mn-lt"/>
                <a:ea typeface="+mn-ea"/>
                <a:cs typeface="+mn-cs"/>
                <a:sym typeface="Helvetica Neue"/>
              </a:rPr>
              <a:t>« Quoi, où et quand ? » </a:t>
            </a:r>
            <a:r>
              <a:rPr lang="en-US" sz="1100" b="0" i="0" dirty="0">
                <a:effectLst/>
                <a:latin typeface="+mn-lt"/>
                <a:ea typeface="+mn-ea"/>
                <a:cs typeface="+mn-cs"/>
                <a:sym typeface="Helvetica Neue"/>
              </a:rPr>
              <a:t>(si vous avez besoin de données objectives, précises et à grande échelle sur les mouvements et les volumes), les données </a:t>
            </a:r>
            <a:r>
              <a:rPr lang="en-US" sz="1100" b="1" i="0" dirty="0">
                <a:effectLst/>
                <a:latin typeface="+mn-lt"/>
                <a:ea typeface="+mn-ea"/>
                <a:cs typeface="+mn-cs"/>
                <a:sym typeface="Helvetica Neue"/>
              </a:rPr>
              <a:t>des capteurs et du GPS </a:t>
            </a:r>
            <a:r>
              <a:rPr lang="en-US" sz="1100" b="0" i="0" dirty="0">
                <a:effectLst/>
                <a:latin typeface="+mn-lt"/>
                <a:ea typeface="+mn-ea"/>
                <a:cs typeface="+mn-cs"/>
                <a:sym typeface="Helvetica Neue"/>
              </a:rPr>
              <a:t>sont inégalées en termes de puissance et d'évolutivité.</a:t>
            </a:r>
            <a:br>
              <a:rPr lang="en-US" dirty="0"/>
            </a:br>
            <a:r>
              <a:rPr lang="en-US" sz="1100" b="0" i="0" dirty="0">
                <a:effectLst/>
                <a:latin typeface="+mn-lt"/>
                <a:ea typeface="+mn-ea"/>
                <a:cs typeface="+mn-cs"/>
                <a:sym typeface="Helvetica Neue"/>
              </a:rPr>
              <a:t>Et si votre question est </a:t>
            </a:r>
            <a:r>
              <a:rPr lang="en-US" sz="1100" b="1" i="0" dirty="0">
                <a:effectLst/>
                <a:latin typeface="+mn-lt"/>
                <a:ea typeface="+mn-ea"/>
                <a:cs typeface="+mn-cs"/>
                <a:sym typeface="Helvetica Neue"/>
              </a:rPr>
              <a:t>« Comment ? » </a:t>
            </a:r>
            <a:r>
              <a:rPr lang="en-US" sz="1100" b="0" i="0" dirty="0">
                <a:effectLst/>
                <a:latin typeface="+mn-lt"/>
                <a:ea typeface="+mn-ea"/>
                <a:cs typeface="+mn-cs"/>
                <a:sym typeface="Helvetica Neue"/>
              </a:rPr>
              <a:t>(si vous avez besoin de comprendre les nuances du comportement, les interactions et la manière dont les gens agissent dans un contexte spécifique), </a:t>
            </a:r>
            <a:r>
              <a:rPr lang="en-US" sz="1100" b="1" i="0" dirty="0">
                <a:effectLst/>
                <a:latin typeface="+mn-lt"/>
                <a:ea typeface="+mn-ea"/>
                <a:cs typeface="+mn-cs"/>
                <a:sym typeface="Helvetica Neue"/>
              </a:rPr>
              <a:t>l'observation</a:t>
            </a:r>
            <a:r>
              <a:rPr lang="en-US" sz="1100" b="0" i="0" dirty="0">
                <a:effectLst/>
                <a:latin typeface="+mn-lt"/>
                <a:ea typeface="+mn-ea"/>
                <a:cs typeface="+mn-cs"/>
                <a:sym typeface="Helvetica Neue"/>
              </a:rPr>
              <a:t> vous fournira les informations les plus riches.</a:t>
            </a:r>
            <a:br>
              <a:rPr lang="en-US" dirty="0"/>
            </a:br>
            <a:r>
              <a:rPr lang="en-US" sz="1100" b="0" i="0" dirty="0">
                <a:effectLst/>
                <a:latin typeface="+mn-lt"/>
                <a:ea typeface="+mn-ea"/>
                <a:cs typeface="+mn-cs"/>
                <a:sym typeface="Helvetica Neue"/>
              </a:rPr>
              <a:t>Notez les compromis. Les enquêtes peuvent vous donner le « pourquoi », mais elles sont moins objectives. Les capteurs vous offrent objectivité et évolutivité, mais ils ne fournissent aucun contexte. L'observation vous donne le contexte, mais elle est difficile à mettre à l'échelle et peut être subjective. C'est pourquoi les recherches les plus solides combinent souvent ces méthodes, en utilisant une approche à plusieurs volets pour obtenir une image complète.</a:t>
            </a:r>
            <a:endParaRPr lang="en-AT" dirty="0"/>
          </a:p>
        </p:txBody>
      </p:sp>
    </p:spTree>
    <p:extLst>
      <p:ext uri="{BB962C8B-B14F-4D97-AF65-F5344CB8AC3E}">
        <p14:creationId xmlns:p14="http://schemas.microsoft.com/office/powerpoint/2010/main" val="32513550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9D93D-C2B4-B94A-1CB0-E97E0E7C64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8D223D-BB85-52CE-3E70-786EE10B77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98079F-18D7-5169-81E3-AC8FA8C22CD2}"/>
              </a:ext>
            </a:extLst>
          </p:cNvPr>
          <p:cNvSpPr>
            <a:spLocks noGrp="1"/>
          </p:cNvSpPr>
          <p:nvPr>
            <p:ph type="body" idx="1"/>
          </p:nvPr>
        </p:nvSpPr>
        <p:spPr/>
        <p:txBody>
          <a:bodyPr/>
          <a:lstStyle/>
          <a:p>
            <a:r>
              <a:rPr lang="en-US" dirty="0"/>
              <a:t>Section 04 : Conclusions et points clés à retenir</a:t>
            </a:r>
          </a:p>
          <a:p>
            <a:endParaRPr lang="en-AT" dirty="0"/>
          </a:p>
        </p:txBody>
      </p:sp>
    </p:spTree>
    <p:extLst>
      <p:ext uri="{BB962C8B-B14F-4D97-AF65-F5344CB8AC3E}">
        <p14:creationId xmlns:p14="http://schemas.microsoft.com/office/powerpoint/2010/main" val="37825129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82E98-DCE1-DA16-1702-FD032B2843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1C4F08-398D-C1D9-8E33-46CEC0DA64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B91C52-81C7-6836-7FD5-16E06DC62AC1}"/>
              </a:ext>
            </a:extLst>
          </p:cNvPr>
          <p:cNvSpPr>
            <a:spLocks noGrp="1"/>
          </p:cNvSpPr>
          <p:nvPr>
            <p:ph type="body" idx="1"/>
          </p:nvPr>
        </p:nvSpPr>
        <p:spPr/>
        <p:txBody>
          <a:bodyPr/>
          <a:lstStyle/>
          <a:p>
            <a:r>
              <a:rPr lang="en-US" sz="1100" b="0" i="0" dirty="0">
                <a:effectLst/>
                <a:latin typeface="+mn-lt"/>
                <a:ea typeface="+mn-ea"/>
                <a:cs typeface="+mn-cs"/>
                <a:sym typeface="Helvetica Neue"/>
              </a:rPr>
              <a:t>« Il est important de garder à l'esprit que la collecte de données n'est pas un événement isolé. Il s'agit d'une étape clé d'un processus plus large et continu que nous pouvons appeler le cycle des données.</a:t>
            </a:r>
          </a:p>
          <a:p>
            <a:r>
              <a:rPr lang="en-US" sz="1100" b="0" i="0" dirty="0">
                <a:effectLst/>
                <a:latin typeface="+mn-lt"/>
                <a:ea typeface="+mn-ea"/>
                <a:cs typeface="+mn-cs"/>
                <a:sym typeface="Helvetica Neue"/>
              </a:rPr>
              <a:t>Tout commence toujours par la formulation d'une question. Une question bien définie est la condition préalable la plus importante pour une bonne recherche. Que devons-nous savoir ?</a:t>
            </a:r>
          </a:p>
          <a:p>
            <a:r>
              <a:rPr lang="en-US" sz="1100" b="0" i="0" dirty="0">
                <a:effectLst/>
                <a:latin typeface="+mn-lt"/>
                <a:ea typeface="+mn-ea"/>
                <a:cs typeface="+mn-cs"/>
                <a:sym typeface="Helvetica Neue"/>
              </a:rPr>
              <a:t>Ce n'est qu'ensuite que nous passons à la collecte des données, en utilisant les méthodes dont nous avons discuté aujourd'hui. C'est le cœur du processus, mais il est entièrement guidé par la question initiale.</a:t>
            </a:r>
          </a:p>
          <a:p>
            <a:r>
              <a:rPr lang="en-US" sz="1100" b="0" i="0" dirty="0">
                <a:effectLst/>
                <a:latin typeface="+mn-lt"/>
                <a:ea typeface="+mn-ea"/>
                <a:cs typeface="+mn-cs"/>
                <a:sym typeface="Helvetica Neue"/>
              </a:rPr>
              <a:t>Une fois collectées, les données brutes sont souvent désordonnées. Elles doivent être organisées, nettoyées et représentées de manière à être utilisables, à l'aide de bases de données, de graphiques et de cartes.</a:t>
            </a:r>
          </a:p>
          <a:p>
            <a:r>
              <a:rPr lang="en-US" sz="1100" b="0" i="0" dirty="0">
                <a:effectLst/>
                <a:latin typeface="+mn-lt"/>
                <a:ea typeface="+mn-ea"/>
                <a:cs typeface="+mn-cs"/>
                <a:sym typeface="Helvetica Neue"/>
              </a:rPr>
              <a:t>Enfin, nous analysons les données et communiquons les résultats. C'est là que nous trouvons les réponses à nos questions initiales. Mais surtout, une bonne analyse génère souvent de nouvelles questions, ce qui relance tout le cycle. Ce processus itératif de questionnement, de collecte et d'analyse est le moteur de la découverte scientifique et d'une planification efficace des transports. C'est un voyage, pas une destination.</a:t>
            </a:r>
          </a:p>
        </p:txBody>
      </p:sp>
    </p:spTree>
    <p:extLst>
      <p:ext uri="{BB962C8B-B14F-4D97-AF65-F5344CB8AC3E}">
        <p14:creationId xmlns:p14="http://schemas.microsoft.com/office/powerpoint/2010/main" val="12870820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36B63-B342-133E-4FF9-B820EA881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F00C4-9FE2-D70F-F918-8D8B511176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85DB06-AE31-1B31-9CE5-B08DDE056FE3}"/>
              </a:ext>
            </a:extLst>
          </p:cNvPr>
          <p:cNvSpPr>
            <a:spLocks noGrp="1"/>
          </p:cNvSpPr>
          <p:nvPr>
            <p:ph type="body" idx="1"/>
          </p:nvPr>
        </p:nvSpPr>
        <p:spPr/>
        <p:txBody>
          <a:bodyPr/>
          <a:lstStyle/>
          <a:p>
            <a:r>
              <a:rPr lang="en-US" sz="1100" b="0" i="0" dirty="0">
                <a:effectLst/>
                <a:latin typeface="+mn-lt"/>
                <a:ea typeface="+mn-ea"/>
                <a:cs typeface="+mn-cs"/>
                <a:sym typeface="Helvetica Neue"/>
              </a:rPr>
              <a:t>« Ce domaine évolue à un rythme incroyable, alors examinons brièvement les principales tendances qui façonneront l'avenir de la collecte de données sur les transports.</a:t>
            </a:r>
            <a:br>
              <a:rPr lang="en-US" dirty="0"/>
            </a:br>
            <a:r>
              <a:rPr lang="en-US" sz="1100" b="0" i="0" dirty="0">
                <a:effectLst/>
                <a:latin typeface="+mn-lt"/>
                <a:ea typeface="+mn-ea"/>
                <a:cs typeface="+mn-cs"/>
                <a:sym typeface="Helvetica Neue"/>
              </a:rPr>
              <a:t>Tout d'abord, </a:t>
            </a:r>
            <a:r>
              <a:rPr lang="en-US" sz="1100" b="1" i="0" dirty="0">
                <a:effectLst/>
                <a:latin typeface="+mn-lt"/>
                <a:ea typeface="+mn-ea"/>
                <a:cs typeface="+mn-cs"/>
                <a:sym typeface="Helvetica Neue"/>
              </a:rPr>
              <a:t>l'analyse basée sur l'IA</a:t>
            </a:r>
            <a:r>
              <a:rPr lang="en-US" sz="1100" b="0" i="0" dirty="0">
                <a:effectLst/>
                <a:latin typeface="+mn-lt"/>
                <a:ea typeface="+mn-ea"/>
                <a:cs typeface="+mn-cs"/>
                <a:sym typeface="Helvetica Neue"/>
              </a:rPr>
              <a:t>. Nous allons au-delà de la simple collecte de données pour disposer d'algorithmes d'intelligence artificielle capables d'analyser ces vastes ensembles de données à notre place. L'IA transforme déjà l'analyse vidéo et sera de plus en plus utilisée pour identifier des schémas de déplacement complexes et prédire les embouteillages futurs avec une précision remarquable.</a:t>
            </a:r>
            <a:br>
              <a:rPr lang="en-US" dirty="0"/>
            </a:br>
            <a:r>
              <a:rPr lang="en-US" sz="1100" b="0" i="0" dirty="0">
                <a:effectLst/>
                <a:latin typeface="+mn-lt"/>
                <a:ea typeface="+mn-ea"/>
                <a:cs typeface="+mn-cs"/>
                <a:sym typeface="Helvetica Neue"/>
              </a:rPr>
              <a:t>Deuxièmement, </a:t>
            </a:r>
            <a:r>
              <a:rPr lang="en-US" sz="1100" b="1" i="0" dirty="0">
                <a:effectLst/>
                <a:latin typeface="+mn-lt"/>
                <a:ea typeface="+mn-ea"/>
                <a:cs typeface="+mn-cs"/>
                <a:sym typeface="Helvetica Neue"/>
              </a:rPr>
              <a:t>la connectivité améliorée</a:t>
            </a:r>
            <a:r>
              <a:rPr lang="en-US" sz="1100" b="0" i="0" dirty="0">
                <a:effectLst/>
                <a:latin typeface="+mn-lt"/>
                <a:ea typeface="+mn-ea"/>
                <a:cs typeface="+mn-cs"/>
                <a:sym typeface="Helvetica Neue"/>
              </a:rPr>
              <a:t>. Le déploiement de la 5G et le développement des technologies de communication Vehicle-to-Everything, ou V2X, vont changer la donne. Cela permettra aux véhicules de communiquer directement et instantanément avec d'autres véhicules, avec les feux de signalisation et avec l'infrastructure au sens large, ce qui permettra d'atteindre un nouveau niveau de gestion coopérative du trafic en temps réel.</a:t>
            </a:r>
            <a:br>
              <a:rPr lang="en-US" dirty="0"/>
            </a:br>
            <a:r>
              <a:rPr lang="en-US" sz="1100" b="0" i="0" dirty="0">
                <a:effectLst/>
                <a:latin typeface="+mn-lt"/>
                <a:ea typeface="+mn-ea"/>
                <a:cs typeface="+mn-cs"/>
                <a:sym typeface="Helvetica Neue"/>
              </a:rPr>
              <a:t>Troisièmement, </a:t>
            </a:r>
            <a:r>
              <a:rPr lang="en-US" sz="1100" b="1" i="0" dirty="0">
                <a:effectLst/>
                <a:latin typeface="+mn-lt"/>
                <a:ea typeface="+mn-ea"/>
                <a:cs typeface="+mn-cs"/>
                <a:sym typeface="Helvetica Neue"/>
              </a:rPr>
              <a:t>l'Internet des objets (IoT)</a:t>
            </a:r>
            <a:r>
              <a:rPr lang="en-US" sz="1100" b="0" i="0" dirty="0">
                <a:effectLst/>
                <a:latin typeface="+mn-lt"/>
                <a:ea typeface="+mn-ea"/>
                <a:cs typeface="+mn-cs"/>
                <a:sym typeface="Helvetica Neue"/>
              </a:rPr>
              <a:t>. Les capteurs sont de plus en plus petits, moins chers et plus économes en énergie. Cela signifie que nous pouvons les intégrer dans presque tout, créant ainsi un réseau dense d'appareils interconnectés qui partagent des données de manière transparente.</a:t>
            </a:r>
            <a:br>
              <a:rPr lang="en-US" dirty="0"/>
            </a:br>
            <a:r>
              <a:rPr lang="en-US" sz="1100" b="0" i="0" dirty="0">
                <a:effectLst/>
                <a:latin typeface="+mn-lt"/>
                <a:ea typeface="+mn-ea"/>
                <a:cs typeface="+mn-cs"/>
                <a:sym typeface="Helvetica Neue"/>
              </a:rPr>
              <a:t>Enfin, </a:t>
            </a:r>
            <a:r>
              <a:rPr lang="en-US" sz="1100" b="1" i="0" dirty="0">
                <a:effectLst/>
                <a:latin typeface="+mn-lt"/>
                <a:ea typeface="+mn-ea"/>
                <a:cs typeface="+mn-cs"/>
                <a:sym typeface="Helvetica Neue"/>
              </a:rPr>
              <a:t>l'Edge Computing</a:t>
            </a:r>
            <a:r>
              <a:rPr lang="en-US" sz="1100" b="0" i="0" dirty="0">
                <a:effectLst/>
                <a:latin typeface="+mn-lt"/>
                <a:ea typeface="+mn-ea"/>
                <a:cs typeface="+mn-cs"/>
                <a:sym typeface="Helvetica Neue"/>
              </a:rPr>
              <a:t>. Au lieu d'envoyer un flux vidéo brut depuis une caméra de circulation vers un serveur central pour analyse, l'Edge Computing permet d'effectuer l'analyse directement sur la caméra. L'appareil n'envoie que le résultat final traité, par exemple « 5 voitures, 2 camions, 1 cycliste », ce qui réduit considérablement la quantité de données à transmettre et à stocker. Ces tendances laissent entrevoir un avenir où les systèmes de transport seront plus intelligents, plus connectés et plus réactifs.</a:t>
            </a:r>
          </a:p>
        </p:txBody>
      </p:sp>
    </p:spTree>
    <p:extLst>
      <p:ext uri="{BB962C8B-B14F-4D97-AF65-F5344CB8AC3E}">
        <p14:creationId xmlns:p14="http://schemas.microsoft.com/office/powerpoint/2010/main" val="17041612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C4903-2EED-668B-430E-0A6FC352E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EDA98-487B-23C8-FB98-D2A8D774B7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D78608-2AAB-F10B-FA2C-E2834B49437F}"/>
              </a:ext>
            </a:extLst>
          </p:cNvPr>
          <p:cNvSpPr>
            <a:spLocks noGrp="1"/>
          </p:cNvSpPr>
          <p:nvPr>
            <p:ph type="body" idx="1"/>
          </p:nvPr>
        </p:nvSpPr>
        <p:spPr/>
        <p:txBody>
          <a:bodyPr/>
          <a:lstStyle/>
          <a:p>
            <a:r>
              <a:rPr lang="en-US" sz="1100" b="0" i="0" dirty="0">
                <a:effectLst/>
                <a:latin typeface="+mn-lt"/>
                <a:ea typeface="+mn-ea"/>
                <a:cs typeface="+mn-cs"/>
                <a:sym typeface="Helvetica Neue"/>
              </a:rPr>
              <a:t>« Pour résumer l'ensemble de notre présentation en une seule diapositive, nous avons abordé les trois piliers de la collecte de données sur les transports.</a:t>
            </a:r>
            <a:br>
              <a:rPr lang="en-US" dirty="0"/>
            </a:br>
            <a:r>
              <a:rPr lang="en-US" sz="1100" b="1" i="0" dirty="0">
                <a:effectLst/>
                <a:latin typeface="+mn-lt"/>
                <a:ea typeface="+mn-ea"/>
                <a:cs typeface="+mn-cs"/>
                <a:sym typeface="Helvetica Neue"/>
              </a:rPr>
              <a:t>Les enquêtes et les questionnaires </a:t>
            </a:r>
            <a:r>
              <a:rPr lang="en-US" sz="1100" b="0" i="0" dirty="0">
                <a:effectLst/>
                <a:latin typeface="+mn-lt"/>
                <a:ea typeface="+mn-ea"/>
                <a:cs typeface="+mn-cs"/>
                <a:sym typeface="Helvetica Neue"/>
              </a:rPr>
              <a:t>sont nos outils pour recueillir des informations directes sur l'élément humain, c'est-à-dire le « pourquoi » derrière les données.</a:t>
            </a:r>
            <a:br>
              <a:rPr lang="en-US" dirty="0"/>
            </a:br>
            <a:r>
              <a:rPr lang="en-US" sz="1100" b="1" i="0" dirty="0">
                <a:effectLst/>
                <a:latin typeface="+mn-lt"/>
                <a:ea typeface="+mn-ea"/>
                <a:cs typeface="+mn-cs"/>
                <a:sym typeface="Helvetica Neue"/>
              </a:rPr>
              <a:t>Les capteurs et le GPS </a:t>
            </a:r>
            <a:r>
              <a:rPr lang="en-US" sz="1100" b="0" i="0" dirty="0">
                <a:effectLst/>
                <a:latin typeface="+mn-lt"/>
                <a:ea typeface="+mn-ea"/>
                <a:cs typeface="+mn-cs"/>
                <a:sym typeface="Helvetica Neue"/>
              </a:rPr>
              <a:t>fournissent des données objectives, à grande échelle et en temps réel qui nous donnent une vue d'ensemble sur le quoi, le où et le quand des performances du système.</a:t>
            </a:r>
            <a:br>
              <a:rPr lang="en-US" dirty="0"/>
            </a:br>
            <a:r>
              <a:rPr lang="en-US" sz="1100" b="0" i="0" dirty="0">
                <a:effectLst/>
                <a:latin typeface="+mn-lt"/>
                <a:ea typeface="+mn-ea"/>
                <a:cs typeface="+mn-cs"/>
                <a:sym typeface="Helvetica Neue"/>
              </a:rPr>
              <a:t>Enfin, </a:t>
            </a:r>
            <a:r>
              <a:rPr lang="en-US" sz="1100" b="1" i="0" dirty="0">
                <a:effectLst/>
                <a:latin typeface="+mn-lt"/>
                <a:ea typeface="+mn-ea"/>
                <a:cs typeface="+mn-cs"/>
                <a:sym typeface="Helvetica Neue"/>
              </a:rPr>
              <a:t>les techniques d'observation </a:t>
            </a:r>
            <a:r>
              <a:rPr lang="en-US" sz="1100" b="0" i="0" dirty="0">
                <a:effectLst/>
                <a:latin typeface="+mn-lt"/>
                <a:ea typeface="+mn-ea"/>
                <a:cs typeface="+mn-cs"/>
                <a:sym typeface="Helvetica Neue"/>
              </a:rPr>
              <a:t>nous permettent de saisir les données contextuelles riches sur les comportements et les interactions du monde réel qui échappent souvent aux deux autres méthodes.</a:t>
            </a:r>
            <a:br>
              <a:rPr lang="en-US" dirty="0"/>
            </a:br>
            <a:r>
              <a:rPr lang="en-US" sz="1100" b="0" i="0" dirty="0">
                <a:effectLst/>
                <a:latin typeface="+mn-lt"/>
                <a:ea typeface="+mn-ea"/>
                <a:cs typeface="+mn-cs"/>
                <a:sym typeface="Helvetica Neue"/>
              </a:rPr>
              <a:t>N'oubliez pas que chacune de ces méthodes a ses propres atouts. La véritable maîtrise de ce sujet réside dans la compréhension de ces atouts et dans la capacité à combiner ces approches pour acquérir une compréhension globale, nuancée et fiable du monde complexe des transports.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30292201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898A5-E188-BC58-7671-C9167192B8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79F47D-D2C6-4663-CC91-D9548BB14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20E1DA-5B0A-5E1B-0B75-2A8A71CF2A2F}"/>
              </a:ext>
            </a:extLst>
          </p:cNvPr>
          <p:cNvSpPr>
            <a:spLocks noGrp="1"/>
          </p:cNvSpPr>
          <p:nvPr>
            <p:ph type="body" idx="1"/>
          </p:nvPr>
        </p:nvSpPr>
        <p:spPr/>
        <p:txBody>
          <a:bodyPr/>
          <a:lstStyle/>
          <a:p>
            <a:r>
              <a:rPr lang="en-US" sz="1100" b="0" i="0" dirty="0">
                <a:effectLst/>
                <a:latin typeface="+mn-lt"/>
                <a:ea typeface="+mn-ea"/>
                <a:cs typeface="+mn-cs"/>
                <a:sym typeface="Helvetica Neue"/>
              </a:rPr>
              <a:t>« Cela conclut le contenu officiel de aujourd'hui. Je tiens à vous remercier pour votre attention et votre participation. Nous avons abordé de nombreux sujets, des principes fondamentaux à l'application pratique des principales méthodes de collecte de données dans notre domaine.</a:t>
            </a:r>
            <a:br>
              <a:rPr lang="en-US" dirty="0"/>
            </a:br>
            <a:r>
              <a:rPr lang="en-US" sz="1100" b="0" i="0" dirty="0">
                <a:effectLst/>
                <a:latin typeface="+mn-lt"/>
                <a:ea typeface="+mn-ea"/>
                <a:cs typeface="+mn-cs"/>
                <a:sym typeface="Helvetica Neue"/>
              </a:rPr>
              <a:t>Je vous invite maintenant à poser toutes vos questions sur les sujets que nous avons abordés.</a:t>
            </a:r>
            <a:br>
              <a:rPr lang="en-US" dirty="0"/>
            </a:br>
            <a:r>
              <a:rPr lang="en-US" sz="1100" b="0" i="0" dirty="0">
                <a:effectLst/>
                <a:latin typeface="+mn-lt"/>
                <a:ea typeface="+mn-ea"/>
                <a:cs typeface="+mn-cs"/>
                <a:sym typeface="Helvetica Neue"/>
              </a:rPr>
              <a:t>Et pour lancer une discussion plus large, j'aimerais que vous réfléchissiez à ces deux questions : premièrement, quels sont selon vous les défis éthiques les plus urgents auxquels nous serons confrontés à mesure que ces technologies de collecte de données deviendront encore plus puissantes et omniprésentes ? Et deuxièmement, à l'avenir, comment pensez-vous que des tendances telles que l'IA vont fondamentalement changer le métier de chercheur en transport au cours de la prochaine décennie ?</a:t>
            </a:r>
            <a:br>
              <a:rPr lang="en-US" dirty="0"/>
            </a:br>
            <a:r>
              <a:rPr lang="en-US" sz="1100" b="0" i="0" dirty="0">
                <a:effectLst/>
                <a:latin typeface="+mn-lt"/>
                <a:ea typeface="+mn-ea"/>
                <a:cs typeface="+mn-cs"/>
                <a:sym typeface="Helvetica Neue"/>
              </a:rPr>
              <a:t>Veuillez poser vos questions et partager vos réflexions.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2530134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CA4-A34E-6237-22D7-FD4DC18AE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E4525-DE0A-27A7-14C7-8DFC509C2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FD0F0-C20A-2406-F5A9-E116C92A1F8B}"/>
              </a:ext>
            </a:extLst>
          </p:cNvPr>
          <p:cNvSpPr>
            <a:spLocks noGrp="1"/>
          </p:cNvSpPr>
          <p:nvPr>
            <p:ph type="body" idx="1"/>
          </p:nvPr>
        </p:nvSpPr>
        <p:spPr/>
        <p:txBody>
          <a:bodyPr/>
          <a:lstStyle/>
          <a:p>
            <a:r>
              <a:rPr lang="en-US" sz="1100" b="0" i="0" dirty="0">
                <a:effectLst/>
                <a:latin typeface="+mn-lt"/>
                <a:ea typeface="+mn-ea"/>
                <a:cs typeface="+mn-cs"/>
                <a:sym typeface="Helvetica Neue"/>
              </a:rPr>
              <a:t>« Afin de vous donner un aperçu clair du déroulement de notre session de 135 minutes, voici notre programme. Nous commencerons par les principes fondamentaux qui sous-tendent toute collecte de données, à savoir des concepts clés tels que la fiabilité et la validité, ainsi que l'importance cruciale d'une conduite éthique. À partir de là, nous explorerons systématiquement les trois grandes familles de techniques de collecte de données. Tout d'abord, nous nous intéresserons aux enquêtes et aux questionnaires, qui nous permettent d'interroger directement les personnes sur leurs comportements et leurs préférences en matière de déplacement. Ensuite, nous nous intéresserons au monde des données issues des capteurs et des GPS, afin de comprendre comment la technologie fournit un flux d'informations passif mais incroyablement riche. Nous aborderons ensuite les techniques d'observation, c'est-à-dire l'art et la science qui consistent à observer et à enregistrer les comportements dans leur contexte naturel. Enfin, nous rassemblerons tous ces éléments dans notre synthèse, où nous comparerons ces méthodes et discuterons de la manière de sélectionner la technique la plus appropriée pour vos objectifs de recherche spécifiques. Cette structure nous guidera du « pourquoi » au « comment » de la collecte de données sur les transports.</a:t>
            </a:r>
            <a:endParaRPr lang="en-US" dirty="0"/>
          </a:p>
        </p:txBody>
      </p:sp>
    </p:spTree>
    <p:extLst>
      <p:ext uri="{BB962C8B-B14F-4D97-AF65-F5344CB8AC3E}">
        <p14:creationId xmlns:p14="http://schemas.microsoft.com/office/powerpoint/2010/main" val="32705118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5837E-BA17-1B18-9072-025B6BE9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0E24A-4E24-E1D2-5E51-8A3394451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F3CE-6E33-7938-9F16-962779A42F0E}"/>
              </a:ext>
            </a:extLst>
          </p:cNvPr>
          <p:cNvSpPr>
            <a:spLocks noGrp="1"/>
          </p:cNvSpPr>
          <p:nvPr>
            <p:ph type="body" idx="1"/>
          </p:nvPr>
        </p:nvSpPr>
        <p:spPr/>
        <p:txBody>
          <a:bodyPr/>
          <a:lstStyle/>
          <a:p>
            <a:r>
              <a:rPr lang="en-US" sz="1100" b="0" i="0" dirty="0">
                <a:effectLst/>
                <a:latin typeface="+mn-lt"/>
                <a:ea typeface="+mn-ea"/>
                <a:cs typeface="+mn-cs"/>
                <a:sym typeface="Helvetica Neue"/>
              </a:rPr>
              <a:t>« Enfin, pour ceux d'entre vous qui souhaitent approfondir ces sujets, voici quelques ouvrages fondamentaux. Le livre </a:t>
            </a:r>
            <a:r>
              <a:rPr lang="en-US" sz="1100" b="0" i="0" dirty="0" err="1">
                <a:effectLst/>
                <a:latin typeface="+mn-lt"/>
                <a:ea typeface="+mn-ea"/>
                <a:cs typeface="+mn-cs"/>
                <a:sym typeface="Helvetica Neue"/>
              </a:rPr>
              <a:t>d'Ortúzar </a:t>
            </a:r>
            <a:r>
              <a:rPr lang="en-US" sz="1100" b="0" i="0" dirty="0">
                <a:effectLst/>
                <a:latin typeface="+mn-lt"/>
                <a:ea typeface="+mn-ea"/>
                <a:cs typeface="+mn-cs"/>
                <a:sym typeface="Helvetica Neue"/>
              </a:rPr>
              <a:t>et Willumsen est un classique dans notre domaine et offre un excellent aperçu des données sur les transports. Le livre de Dillman est considéré comme la bible de la conception moderne des enquêtes. Le nouveau Handbook on Transport Data Science (Manuel sur la science des données relatives aux transports) fournit des informations sur les méthodes informatiques de pointe. Enfin, l'ouvrage </a:t>
            </a:r>
            <a:r>
              <a:rPr lang="en-US" sz="1100" b="0" i="0" dirty="0" err="1">
                <a:effectLst/>
                <a:latin typeface="+mn-lt"/>
                <a:ea typeface="+mn-ea"/>
                <a:cs typeface="+mn-cs"/>
                <a:sym typeface="Helvetica Neue"/>
              </a:rPr>
              <a:t>d'Angrosino </a:t>
            </a:r>
            <a:r>
              <a:rPr lang="en-US" sz="1100" b="0" i="0" dirty="0">
                <a:effectLst/>
                <a:latin typeface="+mn-lt"/>
                <a:ea typeface="+mn-ea"/>
                <a:cs typeface="+mn-cs"/>
                <a:sym typeface="Helvetica Neue"/>
              </a:rPr>
              <a:t>est un excellent guide pratique pour la recherche observationnelle. Tous ces ouvrages constitueront des ressources précieuses tout au long de votre carrière universitaire et professionnelle. Merci encore pour votre temps et votre participation. »</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0230439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dirty="0">
                <a:effectLst/>
                <a:latin typeface="+mn-lt"/>
                <a:ea typeface="+mn-ea"/>
                <a:cs typeface="+mn-cs"/>
                <a:sym typeface="Helvetica Neue"/>
              </a:rPr>
              <a:t>Merci</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014442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47FF-2CE5-C774-0D0B-07BE5E70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B7B43-16A9-364F-7974-FD40A4875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EAA40-D694-1F65-B631-0E1E33BC5BF6}"/>
              </a:ext>
            </a:extLst>
          </p:cNvPr>
          <p:cNvSpPr>
            <a:spLocks noGrp="1"/>
          </p:cNvSpPr>
          <p:nvPr>
            <p:ph type="body" idx="1"/>
          </p:nvPr>
        </p:nvSpPr>
        <p:spPr/>
        <p:txBody>
          <a:bodyPr/>
          <a:lstStyle/>
          <a:p>
            <a:r>
              <a:rPr lang="en-US" sz="1100" b="0" i="0" dirty="0">
                <a:effectLst/>
                <a:latin typeface="+mn-lt"/>
                <a:ea typeface="+mn-ea"/>
                <a:cs typeface="+mn-cs"/>
                <a:sym typeface="Helvetica Neue"/>
              </a:rPr>
              <a:t>Quelques concepts fondamentaux de la collecte de données, à savoir la fiabilité, la validité, le biais et l'échantillonnage.</a:t>
            </a:r>
          </a:p>
        </p:txBody>
      </p:sp>
    </p:spTree>
    <p:extLst>
      <p:ext uri="{BB962C8B-B14F-4D97-AF65-F5344CB8AC3E}">
        <p14:creationId xmlns:p14="http://schemas.microsoft.com/office/powerpoint/2010/main" val="365688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5C214-3BDB-12BF-9AC4-E523CAE402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3DDE7A-75D0-8AC2-7371-9A4191CF87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35785D-FB65-6311-A2D3-9F2707C8EFA5}"/>
              </a:ext>
            </a:extLst>
          </p:cNvPr>
          <p:cNvSpPr>
            <a:spLocks noGrp="1"/>
          </p:cNvSpPr>
          <p:nvPr>
            <p:ph type="body" idx="1"/>
          </p:nvPr>
        </p:nvSpPr>
        <p:spPr/>
        <p:txBody>
          <a:bodyPr/>
          <a:lstStyle/>
          <a:p>
            <a:r>
              <a:rPr lang="en-US" sz="1100" b="0" i="0" dirty="0">
                <a:effectLst/>
                <a:latin typeface="+mn-lt"/>
                <a:ea typeface="+mn-ea"/>
                <a:cs typeface="+mn-cs"/>
                <a:sym typeface="Helvetica Neue"/>
              </a:rPr>
              <a:t>Cette diapositive traite du rôle des </a:t>
            </a:r>
            <a:r>
              <a:rPr lang="en-GB" b="1" dirty="0">
                <a:solidFill>
                  <a:sysClr val="windowText" lastClr="000000"/>
                </a:solidFill>
                <a:latin typeface="Arial"/>
                <a:cs typeface="Arial"/>
              </a:rPr>
              <a:t>données de transport dans les systèmes de transport. Les données sont essentielles dans les systèmes de transport, car elles fournissent des informations détaillées sur toutes les sections du système.</a:t>
            </a:r>
            <a:endParaRPr lang="en-US" dirty="0"/>
          </a:p>
        </p:txBody>
      </p:sp>
    </p:spTree>
    <p:extLst>
      <p:ext uri="{BB962C8B-B14F-4D97-AF65-F5344CB8AC3E}">
        <p14:creationId xmlns:p14="http://schemas.microsoft.com/office/powerpoint/2010/main" val="204951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BA5F-8654-F75C-8A38-9C45B29CC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3443-59DE-070B-49AD-ED0986E51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4D03-BAAC-AD7D-20CA-C648DA890A3A}"/>
              </a:ext>
            </a:extLst>
          </p:cNvPr>
          <p:cNvSpPr>
            <a:spLocks noGrp="1"/>
          </p:cNvSpPr>
          <p:nvPr>
            <p:ph type="body" idx="1"/>
          </p:nvPr>
        </p:nvSpPr>
        <p:spPr/>
        <p:txBody>
          <a:bodyPr/>
          <a:lstStyle/>
          <a:p>
            <a:r>
              <a:rPr lang="en-US" sz="1100" b="0" i="0" dirty="0">
                <a:effectLst/>
                <a:latin typeface="+mn-lt"/>
                <a:ea typeface="+mn-ea"/>
                <a:cs typeface="+mn-cs"/>
                <a:sym typeface="Helvetica Neue"/>
              </a:rPr>
              <a:t>« Les principes éthiques qui guident notre travail sont tout aussi importants que la qualité technique de nos données. La collecte responsable des données est non négociable dans notre domaine, d'autant plus que nous avons accès à des informations plus détaillées et plus personnelles. Concentrons-nous sur quatre principes clés.</a:t>
            </a:r>
            <a:br>
              <a:rPr lang="en-US" dirty="0"/>
            </a:br>
            <a:r>
              <a:rPr lang="en-US" sz="1100" b="0" i="0" dirty="0">
                <a:effectLst/>
                <a:latin typeface="+mn-lt"/>
                <a:ea typeface="+mn-ea"/>
                <a:cs typeface="+mn-cs"/>
                <a:sym typeface="Helvetica Neue"/>
              </a:rPr>
              <a:t>Premièrement, </a:t>
            </a:r>
            <a:r>
              <a:rPr lang="en-US" sz="1100" b="1" i="0" dirty="0">
                <a:effectLst/>
                <a:latin typeface="+mn-lt"/>
                <a:ea typeface="+mn-ea"/>
                <a:cs typeface="+mn-cs"/>
                <a:sym typeface="Helvetica Neue"/>
              </a:rPr>
              <a:t>le consentement éclairé</a:t>
            </a:r>
            <a:r>
              <a:rPr lang="en-US" sz="1100" b="0" i="0" dirty="0">
                <a:effectLst/>
                <a:latin typeface="+mn-lt"/>
                <a:ea typeface="+mn-ea"/>
                <a:cs typeface="+mn-cs"/>
                <a:sym typeface="Helvetica Neue"/>
              </a:rPr>
              <a:t>. Cela signifie que les personnes doivent accepter explicitement de participer </a:t>
            </a:r>
            <a:r>
              <a:rPr lang="en-US" sz="1100" b="0" i="1" dirty="0">
                <a:effectLst/>
                <a:latin typeface="+mn-lt"/>
                <a:ea typeface="+mn-ea"/>
                <a:cs typeface="+mn-cs"/>
                <a:sym typeface="Helvetica Neue"/>
              </a:rPr>
              <a:t>avant que </a:t>
            </a:r>
            <a:r>
              <a:rPr lang="en-US" sz="1100" b="0" i="0" dirty="0">
                <a:effectLst/>
                <a:latin typeface="+mn-lt"/>
                <a:ea typeface="+mn-ea"/>
                <a:cs typeface="+mn-cs"/>
                <a:sym typeface="Helvetica Neue"/>
              </a:rPr>
              <a:t>vous ne collectiez des données les concernant. Vous devez expliquer clairement quelles données vous collectez, comment elles seront utilisées et qui y aura accès. Cela signifie également qu'elles ont le droit de retirer leur consentement à tout moment.</a:t>
            </a:r>
            <a:br>
              <a:rPr lang="en-US" dirty="0"/>
            </a:br>
            <a:r>
              <a:rPr lang="en-US" sz="1100" b="0" i="0" dirty="0">
                <a:effectLst/>
                <a:latin typeface="+mn-lt"/>
                <a:ea typeface="+mn-ea"/>
                <a:cs typeface="+mn-cs"/>
                <a:sym typeface="Helvetica Neue"/>
              </a:rPr>
              <a:t>Deuxièmement, </a:t>
            </a:r>
            <a:r>
              <a:rPr lang="en-US" sz="1100" b="1" i="0" dirty="0">
                <a:effectLst/>
                <a:latin typeface="+mn-lt"/>
                <a:ea typeface="+mn-ea"/>
                <a:cs typeface="+mn-cs"/>
                <a:sym typeface="Helvetica Neue"/>
              </a:rPr>
              <a:t>la minimisation des données</a:t>
            </a:r>
            <a:r>
              <a:rPr lang="en-US" sz="1100" b="0" i="0" dirty="0">
                <a:effectLst/>
                <a:latin typeface="+mn-lt"/>
                <a:ea typeface="+mn-ea"/>
                <a:cs typeface="+mn-cs"/>
                <a:sym typeface="Helvetica Neue"/>
              </a:rPr>
              <a:t>. C'est le principe du « moins c'est mieux ». Ne collectez que les données absolument essentielles pour répondre à votre question de recherche. Évitez la tentation de collecter des informations supplémentaires « au cas où », car chaque donnée supplémentaire peut augmenter les risques pour la vie privée.</a:t>
            </a:r>
            <a:br>
              <a:rPr lang="en-US" dirty="0"/>
            </a:br>
            <a:r>
              <a:rPr lang="en-US" sz="1100" b="0" i="0" dirty="0">
                <a:effectLst/>
                <a:latin typeface="+mn-lt"/>
                <a:ea typeface="+mn-ea"/>
                <a:cs typeface="+mn-cs"/>
                <a:sym typeface="Helvetica Neue"/>
              </a:rPr>
              <a:t>Troisièmement, </a:t>
            </a:r>
            <a:r>
              <a:rPr lang="en-US" sz="1100" b="1" i="0" dirty="0">
                <a:effectLst/>
                <a:latin typeface="+mn-lt"/>
                <a:ea typeface="+mn-ea"/>
                <a:cs typeface="+mn-cs"/>
                <a:sym typeface="Helvetica Neue"/>
              </a:rPr>
              <a:t>l'anonymisation et la sécurité</a:t>
            </a:r>
            <a:r>
              <a:rPr lang="en-US" sz="1100" b="0" i="0" dirty="0">
                <a:effectLst/>
                <a:latin typeface="+mn-lt"/>
                <a:ea typeface="+mn-ea"/>
                <a:cs typeface="+mn-cs"/>
                <a:sym typeface="Helvetica Neue"/>
              </a:rPr>
              <a:t>. Nous avons le devoir de protéger nos participants. Cela implique de supprimer ou de masquer les informations personnelles identifiables, telles que les noms, les adresses ou les traces GPS exactes des domiciles, afin d'empêcher l'identification des individus. En outre, les données doivent être stockées de manière sécurisée à l'aide de mesures telles que le cryptage afin d'empêcher tout accès non autorisé ou toute violation.</a:t>
            </a:r>
            <a:br>
              <a:rPr lang="en-US" dirty="0"/>
            </a:br>
            <a:r>
              <a:rPr lang="en-US" sz="1100" b="0" i="0" dirty="0">
                <a:effectLst/>
                <a:latin typeface="+mn-lt"/>
                <a:ea typeface="+mn-ea"/>
                <a:cs typeface="+mn-cs"/>
                <a:sym typeface="Helvetica Neue"/>
              </a:rPr>
              <a:t>Enfin, </a:t>
            </a:r>
            <a:r>
              <a:rPr lang="en-US" sz="1100" b="1" i="0" dirty="0">
                <a:effectLst/>
                <a:latin typeface="+mn-lt"/>
                <a:ea typeface="+mn-ea"/>
                <a:cs typeface="+mn-cs"/>
                <a:sym typeface="Helvetica Neue"/>
              </a:rPr>
              <a:t>la transparence</a:t>
            </a:r>
            <a:r>
              <a:rPr lang="en-US" sz="1100" b="0" i="0" dirty="0">
                <a:effectLst/>
                <a:latin typeface="+mn-lt"/>
                <a:ea typeface="+mn-ea"/>
                <a:cs typeface="+mn-cs"/>
                <a:sym typeface="Helvetica Neue"/>
              </a:rPr>
              <a:t>. Soyez clair et ouvert avec le public et vos participants au sujet de vos pratiques en matière de données. Cela permet d'instaurer la confiance et de garantir la responsabilité. En tant que chercheurs dans le domaine des transports, nous sommes les gardiens de ces données et nous devons les traiter avec le plus grand soin et le plus grand respect de la vie privée des individus.</a:t>
            </a:r>
          </a:p>
        </p:txBody>
      </p:sp>
    </p:spTree>
    <p:extLst>
      <p:ext uri="{BB962C8B-B14F-4D97-AF65-F5344CB8AC3E}">
        <p14:creationId xmlns:p14="http://schemas.microsoft.com/office/powerpoint/2010/main" val="871572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B008-C5B5-4450-1DBE-65A5954C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3C7C1-D343-3557-B400-B1BCCF08E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441C8-13C0-FFE7-6568-663A5FAC3AAC}"/>
              </a:ext>
            </a:extLst>
          </p:cNvPr>
          <p:cNvSpPr>
            <a:spLocks noGrp="1"/>
          </p:cNvSpPr>
          <p:nvPr>
            <p:ph type="body" idx="1"/>
          </p:nvPr>
        </p:nvSpPr>
        <p:spPr/>
        <p:txBody>
          <a:bodyPr/>
          <a:lstStyle/>
          <a:p>
            <a:r>
              <a:rPr lang="en-US" sz="1100" b="0" i="0" dirty="0">
                <a:effectLst/>
                <a:latin typeface="+mn-lt"/>
                <a:ea typeface="+mn-ea"/>
                <a:cs typeface="+mn-cs"/>
                <a:sym typeface="Helvetica Neue"/>
              </a:rPr>
              <a:t>« Maintenant que nous avons établi nos principes fondamentaux, présentons les trois principaux piliers de la collecte de données dans la recherche sur les transports. Presque toutes les techniques que nous utilisons peuvent être classées dans l'une de ces trois grandes approches.</a:t>
            </a:r>
            <a:br>
              <a:rPr lang="en-US" dirty="0"/>
            </a:br>
            <a:r>
              <a:rPr lang="en-US" sz="1100" b="0" i="0" dirty="0">
                <a:effectLst/>
                <a:latin typeface="+mn-lt"/>
                <a:ea typeface="+mn-ea"/>
                <a:cs typeface="+mn-cs"/>
                <a:sym typeface="Helvetica Neue"/>
              </a:rPr>
              <a:t>Le premier est </a:t>
            </a:r>
            <a:r>
              <a:rPr lang="en-US" sz="1100" b="1" i="0" dirty="0">
                <a:effectLst/>
                <a:latin typeface="+mn-lt"/>
                <a:ea typeface="+mn-ea"/>
                <a:cs typeface="+mn-cs"/>
                <a:sym typeface="Helvetica Neue"/>
              </a:rPr>
              <a:t>celui des enquêtes</a:t>
            </a:r>
            <a:r>
              <a:rPr lang="en-US" sz="1100" b="0" i="0" dirty="0">
                <a:effectLst/>
                <a:latin typeface="+mn-lt"/>
                <a:ea typeface="+mn-ea"/>
                <a:cs typeface="+mn-cs"/>
                <a:sym typeface="Helvetica Neue"/>
              </a:rPr>
              <a:t>. Il s'agit de la méthode consistant à </a:t>
            </a:r>
            <a:r>
              <a:rPr lang="en-US" sz="1100" b="0" i="1" dirty="0">
                <a:effectLst/>
                <a:latin typeface="+mn-lt"/>
                <a:ea typeface="+mn-ea"/>
                <a:cs typeface="+mn-cs"/>
                <a:sym typeface="Helvetica Neue"/>
              </a:rPr>
              <a:t>poser des questions</a:t>
            </a:r>
            <a:r>
              <a:rPr lang="en-US" sz="1100" b="0" i="0" dirty="0">
                <a:effectLst/>
                <a:latin typeface="+mn-lt"/>
                <a:ea typeface="+mn-ea"/>
                <a:cs typeface="+mn-cs"/>
                <a:sym typeface="Helvetica Neue"/>
              </a:rPr>
              <a:t>. Nous concevons des questionnaires et interagissons directement avec les individus afin de recueillir des données sur leurs habitudes de déplacement, leurs choix, leurs attitudes et leurs caractéristiques démographiques. C'est notre principal moyen de comprendre les raisons qui motivent les décisions des gens en matière de déplacement.</a:t>
            </a:r>
            <a:br>
              <a:rPr lang="en-US" dirty="0"/>
            </a:br>
            <a:r>
              <a:rPr lang="en-US" sz="1100" b="0" i="0" dirty="0">
                <a:effectLst/>
                <a:latin typeface="+mn-lt"/>
                <a:ea typeface="+mn-ea"/>
                <a:cs typeface="+mn-cs"/>
                <a:sym typeface="Helvetica Neue"/>
              </a:rPr>
              <a:t>Le deuxième pilier est constitué </a:t>
            </a:r>
            <a:r>
              <a:rPr lang="en-US" sz="1100" b="1" i="0" dirty="0">
                <a:effectLst/>
                <a:latin typeface="+mn-lt"/>
                <a:ea typeface="+mn-ea"/>
                <a:cs typeface="+mn-cs"/>
                <a:sym typeface="Helvetica Neue"/>
              </a:rPr>
              <a:t>des données issues des capteurs et du GPS</a:t>
            </a:r>
            <a:r>
              <a:rPr lang="en-US" sz="1100" b="0" i="0" dirty="0">
                <a:effectLst/>
                <a:latin typeface="+mn-lt"/>
                <a:ea typeface="+mn-ea"/>
                <a:cs typeface="+mn-cs"/>
                <a:sym typeface="Helvetica Neue"/>
              </a:rPr>
              <a:t>. Il s'agit d'une méthode de </a:t>
            </a:r>
            <a:r>
              <a:rPr lang="en-US" sz="1100" b="0" i="1" dirty="0">
                <a:effectLst/>
                <a:latin typeface="+mn-lt"/>
                <a:ea typeface="+mn-ea"/>
                <a:cs typeface="+mn-cs"/>
                <a:sym typeface="Helvetica Neue"/>
              </a:rPr>
              <a:t>mesure </a:t>
            </a:r>
            <a:r>
              <a:rPr lang="en-US" sz="1100" b="0" i="0" dirty="0">
                <a:effectLst/>
                <a:latin typeface="+mn-lt"/>
                <a:ea typeface="+mn-ea"/>
                <a:cs typeface="+mn-cs"/>
                <a:sym typeface="Helvetica Neue"/>
              </a:rPr>
              <a:t>passive. Au lieu de poser des questions, nous utilisons des technologies telles que des boucles de trafic, des caméras et des appareils GPS pour collecter automatiquement de grandes quantités de données sur la vitesse des véhicules, le volume du trafic et les itinéraires individuels. Cela nous donne une image très détaillée et objective des performances et des mouvements du système.</a:t>
            </a:r>
            <a:br>
              <a:rPr lang="en-US" dirty="0"/>
            </a:br>
            <a:r>
              <a:rPr lang="en-US" sz="1100" b="0" i="0" dirty="0">
                <a:effectLst/>
                <a:latin typeface="+mn-lt"/>
                <a:ea typeface="+mn-ea"/>
                <a:cs typeface="+mn-cs"/>
                <a:sym typeface="Helvetica Neue"/>
              </a:rPr>
              <a:t>Le troisième pilier est constitué </a:t>
            </a:r>
            <a:r>
              <a:rPr lang="en-US" sz="1100" b="1" i="0" dirty="0">
                <a:effectLst/>
                <a:latin typeface="+mn-lt"/>
                <a:ea typeface="+mn-ea"/>
                <a:cs typeface="+mn-cs"/>
                <a:sym typeface="Helvetica Neue"/>
              </a:rPr>
              <a:t>des méthodes d'observation</a:t>
            </a:r>
            <a:r>
              <a:rPr lang="en-US" sz="1100" b="0" i="0" dirty="0">
                <a:effectLst/>
                <a:latin typeface="+mn-lt"/>
                <a:ea typeface="+mn-ea"/>
                <a:cs typeface="+mn-cs"/>
                <a:sym typeface="Helvetica Neue"/>
              </a:rPr>
              <a:t>. Il s'agit d'une méthode </a:t>
            </a:r>
            <a:r>
              <a:rPr lang="en-US" sz="1100" b="0" i="1" dirty="0">
                <a:effectLst/>
                <a:latin typeface="+mn-lt"/>
                <a:ea typeface="+mn-ea"/>
                <a:cs typeface="+mn-cs"/>
                <a:sym typeface="Helvetica Neue"/>
              </a:rPr>
              <a:t>d'observation</a:t>
            </a:r>
            <a:r>
              <a:rPr lang="en-US" sz="1100" b="0" i="0" dirty="0">
                <a:effectLst/>
                <a:latin typeface="+mn-lt"/>
                <a:ea typeface="+mn-ea"/>
                <a:cs typeface="+mn-cs"/>
                <a:sym typeface="Helvetica Neue"/>
              </a:rPr>
              <a:t>. Les chercheurs observent et enregistrent directement les comportements tels qu'ils se produisent dans le monde réel : ils comptent les piétons à un carrefour, notent les interactions dans un bus public ou analysent les conflits de circulation. Cela fournit des données contextuelles riches qui pourraient être négligées par les enquêtes ou les capteurs.</a:t>
            </a:r>
            <a:br>
              <a:rPr lang="en-US" dirty="0"/>
            </a:br>
            <a:r>
              <a:rPr lang="en-US" sz="1100" b="0" i="0" dirty="0">
                <a:effectLst/>
                <a:latin typeface="+mn-lt"/>
                <a:ea typeface="+mn-ea"/>
                <a:cs typeface="+mn-cs"/>
                <a:sym typeface="Helvetica Neue"/>
              </a:rPr>
              <a:t>Chacun de ces piliers présente des forces et des faiblesses qui lui sont propres, et les recherches les plus efficaces combinent souvent les trois. Nous allons maintenant consacrer la suite de notre cours à l'étude détaillée de chacun d'entre eux, en commençant par les enquêtes.</a:t>
            </a:r>
          </a:p>
        </p:txBody>
      </p:sp>
    </p:spTree>
    <p:extLst>
      <p:ext uri="{BB962C8B-B14F-4D97-AF65-F5344CB8AC3E}">
        <p14:creationId xmlns:p14="http://schemas.microsoft.com/office/powerpoint/2010/main" val="90020489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jpeg"/><Relationship Id="rId11" Type="http://schemas.openxmlformats.org/officeDocument/2006/relationships/image" Target="../media/image22.tiff"/><Relationship Id="rId5" Type="http://schemas.openxmlformats.org/officeDocument/2006/relationships/image" Target="../media/image16.jpe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Collecte</a:t>
            </a:r>
            <a:r>
              <a:rPr lang="en-US" dirty="0"/>
              <a:t> et gestion des données relatives aux transports</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fr-FR" b="1" dirty="0">
                <a:solidFill>
                  <a:prstClr val="black"/>
                </a:solidFill>
              </a:rPr>
              <a:t>Techniques de collecte des données</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4" name="object 6">
            <a:extLst>
              <a:ext uri="{FF2B5EF4-FFF2-40B4-BE49-F238E27FC236}">
                <a16:creationId xmlns:a16="http://schemas.microsoft.com/office/drawing/2014/main" id="{317B8EBB-57CC-42BD-C3B4-2061402F4313}"/>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Collecte</a:t>
            </a:r>
            <a:r>
              <a:rPr lang="en-US" dirty="0"/>
              <a:t> et gestion des données relatives aux transports</a:t>
            </a:r>
          </a:p>
        </p:txBody>
      </p:sp>
      <p:sp>
        <p:nvSpPr>
          <p:cNvPr id="7" name="object 6">
            <a:extLst>
              <a:ext uri="{FF2B5EF4-FFF2-40B4-BE49-F238E27FC236}">
                <a16:creationId xmlns:a16="http://schemas.microsoft.com/office/drawing/2014/main" id="{ABA61F06-83B4-5FF8-BCAB-F203345366A8}"/>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fr-FR" b="1" dirty="0">
                <a:solidFill>
                  <a:prstClr val="black"/>
                </a:solidFill>
              </a:rPr>
              <a:t>Techniques de collecte des données</a:t>
            </a:r>
          </a:p>
        </p:txBody>
      </p:sp>
    </p:spTree>
    <p:extLst>
      <p:ext uri="{BB962C8B-B14F-4D97-AF65-F5344CB8AC3E}">
        <p14:creationId xmlns:p14="http://schemas.microsoft.com/office/powerpoint/2010/main" val="124372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BE1850F4-371C-701E-886C-5B506A1A6925}"/>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9DC29437-CB25-00A8-10C5-71F0CD4CEE07}"/>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848D3CE-E6A3-249F-37FD-99D774888302}"/>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298483539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7"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 id="2147483696"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50.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1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1.xml"/><Relationship Id="rId1" Type="http://schemas.openxmlformats.org/officeDocument/2006/relationships/video" Target="https://www.youtube.com/embed/8RLIA0z2QdA?feature=oembed" TargetMode="External"/><Relationship Id="rId4" Type="http://schemas.openxmlformats.org/officeDocument/2006/relationships/image" Target="../media/image69.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E05BE27-D7E7-E5E7-73C5-2C65F7ADE839}"/>
              </a:ext>
            </a:extLst>
          </p:cNvPr>
          <p:cNvSpPr txBox="1"/>
          <p:nvPr/>
        </p:nvSpPr>
        <p:spPr>
          <a:xfrm>
            <a:off x="713377" y="4285142"/>
            <a:ext cx="10138843" cy="4801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Module 2 : Collecte et gestion des données relatives aux transports </a:t>
            </a:r>
          </a:p>
        </p:txBody>
      </p:sp>
      <p:sp>
        <p:nvSpPr>
          <p:cNvPr id="5" name="Text Placeholder 4">
            <a:extLst>
              <a:ext uri="{FF2B5EF4-FFF2-40B4-BE49-F238E27FC236}">
                <a16:creationId xmlns:a16="http://schemas.microsoft.com/office/drawing/2014/main" id="{2D654DE6-6D54-990F-9392-B8ED7FD7F2BF}"/>
              </a:ext>
            </a:extLst>
          </p:cNvPr>
          <p:cNvSpPr>
            <a:spLocks noGrp="1"/>
          </p:cNvSpPr>
          <p:nvPr>
            <p:ph type="body" sz="quarter" idx="1"/>
          </p:nvPr>
        </p:nvSpPr>
        <p:spPr>
          <a:xfrm>
            <a:off x="756196" y="4765273"/>
            <a:ext cx="9675241" cy="573865"/>
          </a:xfrm>
        </p:spPr>
        <p:txBody>
          <a:bodyPr/>
          <a:lstStyle/>
          <a:p>
            <a:pPr algn="l"/>
            <a:r>
              <a:rPr lang="fr-FR" sz="2800" dirty="0">
                <a:solidFill>
                  <a:srgbClr val="2167BA"/>
                </a:solidFill>
                <a:highlight>
                  <a:srgbClr val="FFFF00"/>
                </a:highlight>
              </a:rPr>
              <a:t>Cours n° 6 : Techniques de collecte de données</a:t>
            </a:r>
          </a:p>
        </p:txBody>
      </p:sp>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8A58-1C2B-F57C-E203-836669707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077CFED-9BB5-2CF8-2BD6-22F5EB36E620}"/>
              </a:ext>
            </a:extLst>
          </p:cNvPr>
          <p:cNvSpPr txBox="1">
            <a:spLocks/>
          </p:cNvSpPr>
          <p:nvPr/>
        </p:nvSpPr>
        <p:spPr>
          <a:xfrm>
            <a:off x="726467" y="1539561"/>
            <a:ext cx="7471235" cy="47442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Sondages </a:t>
            </a:r>
            <a:r>
              <a:rPr kumimoji="0" lang="en-US" sz="1800" i="0" u="none" strike="noStrike" kern="1200" cap="none" spc="0" normalizeH="0" baseline="0" noProof="0" dirty="0">
                <a:ln>
                  <a:noFill/>
                </a:ln>
                <a:solidFill>
                  <a:sysClr val="windowText" lastClr="000000"/>
                </a:solidFill>
                <a:effectLst/>
                <a:uLnTx/>
                <a:uFillTx/>
                <a:ea typeface="+mn-ea"/>
                <a:cs typeface="+mn-cs"/>
              </a:rPr>
              <a:t>: la méthode consistant à poser des questions</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ea typeface="+mn-ea"/>
                <a:cs typeface="+mn-cs"/>
              </a:rPr>
              <a:t>Interroger directement les personnes sur leurs comportements, leurs opinions et leurs préférences.</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ea typeface="+mn-ea"/>
                <a:cs typeface="+mn-cs"/>
              </a:rPr>
              <a:t>Objectif principal : comprendre les raisons qui motivent les choix en matière de voyage.</a:t>
            </a:r>
          </a:p>
          <a:p>
            <a:pPr marL="457200"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Capteurs et GPS </a:t>
            </a:r>
            <a:r>
              <a:rPr kumimoji="0" lang="en-US" sz="1800" i="0" u="none" strike="noStrike" kern="1200" cap="none" spc="0" normalizeH="0" baseline="0" noProof="0" dirty="0">
                <a:ln>
                  <a:noFill/>
                </a:ln>
                <a:solidFill>
                  <a:sysClr val="windowText" lastClr="000000"/>
                </a:solidFill>
                <a:effectLst/>
                <a:uLnTx/>
                <a:uFillTx/>
                <a:ea typeface="+mn-ea"/>
                <a:cs typeface="+mn-cs"/>
              </a:rPr>
              <a:t>: la méthode de mesure</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ea typeface="+mn-ea"/>
                <a:cs typeface="+mn-cs"/>
              </a:rPr>
              <a:t>Collecte passive de données objectives sur les déplacements et les performances du système à l'aide de la technologie.</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ea typeface="+mn-ea"/>
                <a:cs typeface="+mn-cs"/>
              </a:rPr>
              <a:t>Objectif principal : comprendre le « quoi, où et quand » des déplacements.</a:t>
            </a:r>
          </a:p>
          <a:p>
            <a:pPr marL="457200"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Méthodes d'observation </a:t>
            </a:r>
            <a:r>
              <a:rPr kumimoji="0" lang="en-US" sz="1800" i="0" u="none" strike="noStrike" kern="1200" cap="none" spc="0" normalizeH="0" baseline="0" noProof="0" dirty="0">
                <a:ln>
                  <a:noFill/>
                </a:ln>
                <a:solidFill>
                  <a:sysClr val="windowText" lastClr="000000"/>
                </a:solidFill>
                <a:effectLst/>
                <a:uLnTx/>
                <a:uFillTx/>
                <a:ea typeface="+mn-ea"/>
                <a:cs typeface="+mn-cs"/>
              </a:rPr>
              <a:t>: la méthode consistant à regarder</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ea typeface="+mn-ea"/>
                <a:cs typeface="+mn-cs"/>
              </a:rPr>
              <a:t>Observation et enregistrement systématiques des comportements dans leur environnement naturel.</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ea typeface="+mn-ea"/>
                <a:cs typeface="+mn-cs"/>
              </a:rPr>
              <a:t>Objectif principal : comprendre le « comment » des interactions dans l'environnement des transports.</a:t>
            </a:r>
          </a:p>
        </p:txBody>
      </p:sp>
      <p:sp>
        <p:nvSpPr>
          <p:cNvPr id="6" name="object 3">
            <a:extLst>
              <a:ext uri="{FF2B5EF4-FFF2-40B4-BE49-F238E27FC236}">
                <a16:creationId xmlns:a16="http://schemas.microsoft.com/office/drawing/2014/main" id="{178DAF4E-A286-EA9A-46FF-80A8EE9B11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0.4. Les trois piliers de la collecte de données</a:t>
            </a:r>
            <a:endParaRPr lang="en-GB" b="1" dirty="0">
              <a:solidFill>
                <a:sysClr val="windowText" lastClr="000000"/>
              </a:solidFill>
              <a:latin typeface="Arial"/>
              <a:cs typeface="Arial"/>
            </a:endParaRPr>
          </a:p>
        </p:txBody>
      </p:sp>
      <p:grpSp>
        <p:nvGrpSpPr>
          <p:cNvPr id="4" name="Group 3">
            <a:extLst>
              <a:ext uri="{FF2B5EF4-FFF2-40B4-BE49-F238E27FC236}">
                <a16:creationId xmlns:a16="http://schemas.microsoft.com/office/drawing/2014/main" id="{4D70ECCA-506B-A9A2-53F6-D1CAE77F3364}"/>
              </a:ext>
            </a:extLst>
          </p:cNvPr>
          <p:cNvGrpSpPr/>
          <p:nvPr/>
        </p:nvGrpSpPr>
        <p:grpSpPr>
          <a:xfrm>
            <a:off x="8502616" y="1534245"/>
            <a:ext cx="2633308" cy="1294319"/>
            <a:chOff x="8463651" y="1485747"/>
            <a:chExt cx="2633308" cy="1294319"/>
          </a:xfrm>
        </p:grpSpPr>
        <p:pic>
          <p:nvPicPr>
            <p:cNvPr id="2050" name="Picture 2">
              <a:extLst>
                <a:ext uri="{FF2B5EF4-FFF2-40B4-BE49-F238E27FC236}">
                  <a16:creationId xmlns:a16="http://schemas.microsoft.com/office/drawing/2014/main" id="{2AB8F493-789B-6C6F-BD82-F8211CC2C8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37" t="31207" r="68904" b="48108"/>
            <a:stretch>
              <a:fillRect/>
            </a:stretch>
          </p:blipFill>
          <p:spPr bwMode="auto">
            <a:xfrm>
              <a:off x="8463651" y="1637412"/>
              <a:ext cx="1176581" cy="99098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8577627-8719-3257-1561-F794FD6171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37" t="53138" r="68904" b="19845"/>
            <a:stretch>
              <a:fillRect/>
            </a:stretch>
          </p:blipFill>
          <p:spPr bwMode="auto">
            <a:xfrm>
              <a:off x="9920378" y="1485747"/>
              <a:ext cx="1176581" cy="129431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CE67198C-4F0F-16D2-80A1-7B65700EC2D9}"/>
              </a:ext>
            </a:extLst>
          </p:cNvPr>
          <p:cNvGrpSpPr/>
          <p:nvPr/>
        </p:nvGrpSpPr>
        <p:grpSpPr>
          <a:xfrm>
            <a:off x="8383840" y="3135445"/>
            <a:ext cx="2870859" cy="1294319"/>
            <a:chOff x="8713449" y="3086947"/>
            <a:chExt cx="2870859" cy="1294319"/>
          </a:xfrm>
        </p:grpSpPr>
        <p:pic>
          <p:nvPicPr>
            <p:cNvPr id="7" name="Picture 2">
              <a:extLst>
                <a:ext uri="{FF2B5EF4-FFF2-40B4-BE49-F238E27FC236}">
                  <a16:creationId xmlns:a16="http://schemas.microsoft.com/office/drawing/2014/main" id="{C2F4FC1B-D7B4-8489-D131-659F8A81EE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091" t="29248" r="35392" b="50067"/>
            <a:stretch>
              <a:fillRect/>
            </a:stretch>
          </p:blipFill>
          <p:spPr bwMode="auto">
            <a:xfrm>
              <a:off x="8713449" y="3238613"/>
              <a:ext cx="1414132" cy="9909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A24C9001-2123-FBBE-09EE-0CDF987907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091" t="53138" r="35392" b="19846"/>
            <a:stretch>
              <a:fillRect/>
            </a:stretch>
          </p:blipFill>
          <p:spPr bwMode="auto">
            <a:xfrm>
              <a:off x="10170176" y="3086947"/>
              <a:ext cx="1414132" cy="129431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018429F2-930B-4556-EA86-F46643A464DB}"/>
              </a:ext>
            </a:extLst>
          </p:cNvPr>
          <p:cNvGrpSpPr/>
          <p:nvPr/>
        </p:nvGrpSpPr>
        <p:grpSpPr>
          <a:xfrm>
            <a:off x="8475059" y="4736645"/>
            <a:ext cx="2674643" cy="1294319"/>
            <a:chOff x="8804668" y="4688147"/>
            <a:chExt cx="2674643" cy="1294319"/>
          </a:xfrm>
        </p:grpSpPr>
        <p:pic>
          <p:nvPicPr>
            <p:cNvPr id="10" name="Picture 2">
              <a:extLst>
                <a:ext uri="{FF2B5EF4-FFF2-40B4-BE49-F238E27FC236}">
                  <a16:creationId xmlns:a16="http://schemas.microsoft.com/office/drawing/2014/main" id="{52A1BF29-ED11-C97A-5647-4C865E65EE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845" t="30442" r="6021" b="48873"/>
            <a:stretch>
              <a:fillRect/>
            </a:stretch>
          </p:blipFill>
          <p:spPr bwMode="auto">
            <a:xfrm>
              <a:off x="8804668" y="4839814"/>
              <a:ext cx="1204138" cy="9909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1ED4ECFC-268A-8A52-BB65-39E6FCAF3B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845" t="53139" r="6021" b="19845"/>
            <a:stretch>
              <a:fillRect/>
            </a:stretch>
          </p:blipFill>
          <p:spPr bwMode="auto">
            <a:xfrm>
              <a:off x="10275173" y="4688147"/>
              <a:ext cx="1204138" cy="1294319"/>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object 2">
            <a:extLst>
              <a:ext uri="{FF2B5EF4-FFF2-40B4-BE49-F238E27FC236}">
                <a16:creationId xmlns:a16="http://schemas.microsoft.com/office/drawing/2014/main" id="{6C1CB3D8-CE39-E4F7-C1A5-0A7CC3328343}"/>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Tree>
    <p:extLst>
      <p:ext uri="{BB962C8B-B14F-4D97-AF65-F5344CB8AC3E}">
        <p14:creationId xmlns:p14="http://schemas.microsoft.com/office/powerpoint/2010/main" val="1179505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25410BE-83ED-3EB4-E97D-6496A0ED34C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AAF20A8-45A7-411F-4EA1-A1BFE22AE57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Enquêtes</a:t>
            </a:r>
          </a:p>
        </p:txBody>
      </p:sp>
    </p:spTree>
    <p:extLst>
      <p:ext uri="{BB962C8B-B14F-4D97-AF65-F5344CB8AC3E}">
        <p14:creationId xmlns:p14="http://schemas.microsoft.com/office/powerpoint/2010/main" val="3233252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5985D-9ABE-DDC4-B11B-DAF22400639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F45171D-E4A0-629F-EAD4-49A7F0D26BD7}"/>
              </a:ext>
            </a:extLst>
          </p:cNvPr>
          <p:cNvSpPr txBox="1">
            <a:spLocks/>
          </p:cNvSpPr>
          <p:nvPr/>
        </p:nvSpPr>
        <p:spPr>
          <a:xfrm>
            <a:off x="726467" y="1539562"/>
            <a:ext cx="5110807" cy="47442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Qu'est-ce qu'une enquête ? </a:t>
            </a:r>
            <a:r>
              <a:rPr kumimoji="0" lang="en-US" sz="2000" i="0" u="none" strike="noStrike" kern="1200" cap="none" spc="0" normalizeH="0" baseline="0" noProof="0" dirty="0">
                <a:ln>
                  <a:noFill/>
                </a:ln>
                <a:solidFill>
                  <a:sysClr val="windowText" lastClr="000000"/>
                </a:solidFill>
                <a:effectLst/>
                <a:uLnTx/>
                <a:uFillTx/>
                <a:ea typeface="+mn-ea"/>
                <a:cs typeface="+mn-cs"/>
              </a:rPr>
              <a:t>Une méthode structurée pour poser des questions aux gens.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Objectif principal </a:t>
            </a:r>
            <a:r>
              <a:rPr kumimoji="0" lang="en-US" sz="2000" i="0" u="none" strike="noStrike" kern="1200" cap="none" spc="0" normalizeH="0" baseline="0" noProof="0" dirty="0">
                <a:ln>
                  <a:noFill/>
                </a:ln>
                <a:solidFill>
                  <a:sysClr val="windowText" lastClr="000000"/>
                </a:solidFill>
                <a:effectLst/>
                <a:uLnTx/>
                <a:uFillTx/>
                <a:ea typeface="+mn-ea"/>
                <a:cs typeface="+mn-cs"/>
              </a:rPr>
              <a:t>: collecter directement des données sur les comportements, les attitudes et les caractéristiques personnelles.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Dans le domaine des transports, elle permet de répondre aux questions suivantes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Qui voyage ?</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Où et quand voyagent-ils ?</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Comment voyagent-ils ?</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Et surtout : </a:t>
            </a:r>
            <a:r>
              <a:rPr kumimoji="0" lang="en-US" sz="2000" b="1" i="0" u="none" strike="noStrike" kern="1200" cap="none" spc="0" normalizeH="0" baseline="0" noProof="0" dirty="0">
                <a:ln>
                  <a:noFill/>
                </a:ln>
                <a:solidFill>
                  <a:sysClr val="windowText" lastClr="000000"/>
                </a:solidFill>
                <a:effectLst/>
                <a:uLnTx/>
                <a:uFillTx/>
                <a:ea typeface="+mn-ea"/>
                <a:cs typeface="+mn-cs"/>
              </a:rPr>
              <a:t>pourquoi ?</a:t>
            </a:r>
          </a:p>
        </p:txBody>
      </p:sp>
      <p:sp>
        <p:nvSpPr>
          <p:cNvPr id="6" name="object 3">
            <a:extLst>
              <a:ext uri="{FF2B5EF4-FFF2-40B4-BE49-F238E27FC236}">
                <a16:creationId xmlns:a16="http://schemas.microsoft.com/office/drawing/2014/main" id="{104E1E86-9876-50AE-AF1F-8415BDFB7F5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1.0. Introduction aux enquêtes : saisir le comportement humain</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B73AF7FB-45B8-1D13-5B5A-9841DDA43415}"/>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pic>
        <p:nvPicPr>
          <p:cNvPr id="22" name="Google Shape;244;g33721ddb7b9_0_44">
            <a:extLst>
              <a:ext uri="{FF2B5EF4-FFF2-40B4-BE49-F238E27FC236}">
                <a16:creationId xmlns:a16="http://schemas.microsoft.com/office/drawing/2014/main" id="{FC8A6A36-8A74-4415-AB8B-D300EB02E8BE}"/>
              </a:ext>
            </a:extLst>
          </p:cNvPr>
          <p:cNvPicPr preferRelativeResize="0"/>
          <p:nvPr/>
        </p:nvPicPr>
        <p:blipFill>
          <a:blip r:embed="rId3">
            <a:alphaModFix/>
          </a:blip>
          <a:stretch>
            <a:fillRect/>
          </a:stretch>
        </p:blipFill>
        <p:spPr>
          <a:xfrm>
            <a:off x="5996544" y="1639403"/>
            <a:ext cx="5455076" cy="3579194"/>
          </a:xfrm>
          <a:prstGeom prst="rect">
            <a:avLst/>
          </a:prstGeom>
          <a:noFill/>
          <a:ln w="9525" cap="flat" cmpd="sng">
            <a:solidFill>
              <a:srgbClr val="FD001F"/>
            </a:solidFill>
            <a:prstDash val="solid"/>
            <a:round/>
            <a:headEnd type="none" w="sm" len="sm"/>
            <a:tailEnd type="none" w="sm" len="sm"/>
          </a:ln>
        </p:spPr>
      </p:pic>
      <p:sp>
        <p:nvSpPr>
          <p:cNvPr id="25" name="TextBox 24">
            <a:extLst>
              <a:ext uri="{FF2B5EF4-FFF2-40B4-BE49-F238E27FC236}">
                <a16:creationId xmlns:a16="http://schemas.microsoft.com/office/drawing/2014/main" id="{094D1DD9-AA81-276B-F683-72DDC2B04636}"/>
              </a:ext>
            </a:extLst>
          </p:cNvPr>
          <p:cNvSpPr txBox="1"/>
          <p:nvPr/>
        </p:nvSpPr>
        <p:spPr>
          <a:xfrm>
            <a:off x="6788586" y="5361115"/>
            <a:ext cx="3578158" cy="369332"/>
          </a:xfrm>
          <a:prstGeom prst="rect">
            <a:avLst/>
          </a:prstGeom>
          <a:noFill/>
        </p:spPr>
        <p:txBody>
          <a:bodyPr wrap="square" rtlCol="0">
            <a:spAutoFit/>
          </a:bodyPr>
          <a:lstStyle/>
          <a:p>
            <a:pPr>
              <a:defRPr/>
            </a:pPr>
            <a:r>
              <a:rPr lang="en-US" sz="2000" kern="1200" dirty="0">
                <a:solidFill>
                  <a:sysClr val="windowText" lastClr="000000"/>
                </a:solidFill>
              </a:rPr>
              <a:t>Enquêtes</a:t>
            </a:r>
            <a:endParaRPr lang="en-GB" sz="2000" kern="1200" dirty="0">
              <a:solidFill>
                <a:sysClr val="windowText" lastClr="000000"/>
              </a:solidFill>
            </a:endParaRPr>
          </a:p>
        </p:txBody>
      </p:sp>
    </p:spTree>
    <p:extLst>
      <p:ext uri="{BB962C8B-B14F-4D97-AF65-F5344CB8AC3E}">
        <p14:creationId xmlns:p14="http://schemas.microsoft.com/office/powerpoint/2010/main" val="2572994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6814D-44DF-CE17-148E-314D59456D5C}"/>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E2D92DA-4B88-61BB-114A-1A7F6B69D15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Éléments clés d'une conception efficace d'enquête</a:t>
            </a:r>
            <a:endParaRPr lang="en-GB" b="1" dirty="0">
              <a:solidFill>
                <a:sysClr val="windowText" lastClr="000000"/>
              </a:solidFill>
              <a:latin typeface="Arial"/>
              <a:cs typeface="Arial"/>
            </a:endParaRPr>
          </a:p>
        </p:txBody>
      </p:sp>
      <p:pic>
        <p:nvPicPr>
          <p:cNvPr id="2" name="Google Shape;252;g33721ddb7b9_0_75">
            <a:extLst>
              <a:ext uri="{FF2B5EF4-FFF2-40B4-BE49-F238E27FC236}">
                <a16:creationId xmlns:a16="http://schemas.microsoft.com/office/drawing/2014/main" id="{41A5B623-E663-9DEA-3A64-A44E73D9728F}"/>
              </a:ext>
            </a:extLst>
          </p:cNvPr>
          <p:cNvPicPr preferRelativeResize="0"/>
          <p:nvPr/>
        </p:nvPicPr>
        <p:blipFill>
          <a:blip r:embed="rId3">
            <a:alphaModFix/>
          </a:blip>
          <a:srcRect l="4829" t="27822" r="4947" b="15483"/>
          <a:stretch>
            <a:fillRect/>
          </a:stretch>
        </p:blipFill>
        <p:spPr>
          <a:xfrm>
            <a:off x="733424" y="1956391"/>
            <a:ext cx="10725153" cy="2945219"/>
          </a:xfrm>
          <a:prstGeom prst="rect">
            <a:avLst/>
          </a:prstGeom>
          <a:noFill/>
          <a:ln>
            <a:noFill/>
          </a:ln>
        </p:spPr>
      </p:pic>
      <p:sp>
        <p:nvSpPr>
          <p:cNvPr id="7" name="object 2">
            <a:extLst>
              <a:ext uri="{FF2B5EF4-FFF2-40B4-BE49-F238E27FC236}">
                <a16:creationId xmlns:a16="http://schemas.microsoft.com/office/drawing/2014/main" id="{336EE159-5808-F42E-CBF8-A036C4039B68}"/>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spTree>
    <p:extLst>
      <p:ext uri="{BB962C8B-B14F-4D97-AF65-F5344CB8AC3E}">
        <p14:creationId xmlns:p14="http://schemas.microsoft.com/office/powerpoint/2010/main" val="710051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04DF-CE96-1D93-ADD8-74EE8D06A9E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0C6947C-D854-37FC-EAF0-68CFF951CA7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1.2. Méthodes de collecte des données d'enquête</a:t>
            </a:r>
            <a:endParaRPr lang="en-GB" b="1" dirty="0">
              <a:solidFill>
                <a:sysClr val="windowText" lastClr="000000"/>
              </a:solidFill>
              <a:latin typeface="Arial"/>
              <a:cs typeface="Arial"/>
            </a:endParaRPr>
          </a:p>
        </p:txBody>
      </p:sp>
      <p:pic>
        <p:nvPicPr>
          <p:cNvPr id="3" name="Google Shape;260;g33721ddb7b9_0_61">
            <a:extLst>
              <a:ext uri="{FF2B5EF4-FFF2-40B4-BE49-F238E27FC236}">
                <a16:creationId xmlns:a16="http://schemas.microsoft.com/office/drawing/2014/main" id="{7F2CB393-F4F5-FD18-0FF9-7502DDBB0F4D}"/>
              </a:ext>
            </a:extLst>
          </p:cNvPr>
          <p:cNvPicPr preferRelativeResize="0"/>
          <p:nvPr/>
        </p:nvPicPr>
        <p:blipFill rotWithShape="1">
          <a:blip r:embed="rId3">
            <a:alphaModFix/>
          </a:blip>
          <a:srcRect l="4804" t="30026" r="4760" b="13376"/>
          <a:stretch>
            <a:fillRect/>
          </a:stretch>
        </p:blipFill>
        <p:spPr>
          <a:xfrm>
            <a:off x="880729" y="1956390"/>
            <a:ext cx="10430541" cy="2945219"/>
          </a:xfrm>
          <a:prstGeom prst="rect">
            <a:avLst/>
          </a:prstGeom>
          <a:noFill/>
          <a:ln>
            <a:noFill/>
          </a:ln>
        </p:spPr>
      </p:pic>
      <p:sp>
        <p:nvSpPr>
          <p:cNvPr id="7" name="object 2">
            <a:extLst>
              <a:ext uri="{FF2B5EF4-FFF2-40B4-BE49-F238E27FC236}">
                <a16:creationId xmlns:a16="http://schemas.microsoft.com/office/drawing/2014/main" id="{655B0D4E-686E-09B4-2215-7E5A4435F940}"/>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spTree>
    <p:extLst>
      <p:ext uri="{BB962C8B-B14F-4D97-AF65-F5344CB8AC3E}">
        <p14:creationId xmlns:p14="http://schemas.microsoft.com/office/powerpoint/2010/main" val="3815944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F15E9-E450-1D89-8B7E-361F0B56B7C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F7567B0-3ED4-CA62-8830-6194FE55D1B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1.3. Méthodes hybrides : le meilleur des deux mondes</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EA1693F0-FA28-0EB1-7DEC-9D23F8DBDA00}"/>
              </a:ext>
            </a:extLst>
          </p:cNvPr>
          <p:cNvSpPr txBox="1">
            <a:spLocks/>
          </p:cNvSpPr>
          <p:nvPr/>
        </p:nvSpPr>
        <p:spPr>
          <a:xfrm>
            <a:off x="726466" y="1539562"/>
            <a:ext cx="6588734" cy="47442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1900" b="1" i="0" u="none" strike="noStrike" kern="1200" cap="none" spc="0" normalizeH="0" baseline="0" noProof="0" dirty="0">
                <a:ln>
                  <a:noFill/>
                </a:ln>
                <a:solidFill>
                  <a:sysClr val="windowText" lastClr="000000"/>
                </a:solidFill>
                <a:effectLst/>
                <a:uLnTx/>
                <a:uFillTx/>
                <a:ea typeface="+mn-ea"/>
                <a:cs typeface="+mn-cs"/>
              </a:rPr>
              <a:t>Définition </a:t>
            </a:r>
            <a:r>
              <a:rPr kumimoji="0" lang="en-US" sz="1900" i="0" u="none" strike="noStrike" kern="1200" cap="none" spc="0" normalizeH="0" baseline="0" noProof="0" dirty="0">
                <a:ln>
                  <a:noFill/>
                </a:ln>
                <a:solidFill>
                  <a:sysClr val="windowText" lastClr="000000"/>
                </a:solidFill>
                <a:effectLst/>
                <a:uLnTx/>
                <a:uFillTx/>
                <a:ea typeface="+mn-ea"/>
                <a:cs typeface="+mn-cs"/>
              </a:rPr>
              <a:t>: Combiner stratégiquement plusieurs modes d'enquête dans une seule étude afin d'optimiser la qualité des données et d'atteindre des populations diverses.</a:t>
            </a:r>
          </a:p>
          <a:p>
            <a:pPr>
              <a:buFont typeface="Courier New" panose="02070309020205020404" pitchFamily="49" charset="0"/>
              <a:buChar char="o"/>
              <a:defRPr/>
            </a:pPr>
            <a:r>
              <a:rPr kumimoji="0" lang="en-US" sz="1900" b="1" i="0" u="none" strike="noStrike" kern="1200" cap="none" spc="0" normalizeH="0" baseline="0" noProof="0" dirty="0">
                <a:ln>
                  <a:noFill/>
                </a:ln>
                <a:solidFill>
                  <a:sysClr val="windowText" lastClr="000000"/>
                </a:solidFill>
                <a:effectLst/>
                <a:uLnTx/>
                <a:uFillTx/>
                <a:ea typeface="+mn-ea"/>
                <a:cs typeface="+mn-cs"/>
              </a:rPr>
              <a:t>Principaux avantages </a:t>
            </a:r>
            <a:r>
              <a:rPr kumimoji="0" lang="en-US" sz="19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1900" b="1" i="0" u="none" strike="noStrike" kern="1200" cap="none" spc="0" normalizeH="0" baseline="0" noProof="0" dirty="0">
                <a:ln>
                  <a:noFill/>
                </a:ln>
                <a:solidFill>
                  <a:sysClr val="windowText" lastClr="000000"/>
                </a:solidFill>
                <a:effectLst/>
                <a:uLnTx/>
                <a:uFillTx/>
                <a:ea typeface="+mn-ea"/>
                <a:cs typeface="+mn-cs"/>
              </a:rPr>
              <a:t>Couverture améliorée </a:t>
            </a:r>
            <a:r>
              <a:rPr kumimoji="0" lang="en-US" sz="1900" i="0" u="none" strike="noStrike" kern="1200" cap="none" spc="0" normalizeH="0" baseline="0" noProof="0" dirty="0">
                <a:ln>
                  <a:noFill/>
                </a:ln>
                <a:solidFill>
                  <a:sysClr val="windowText" lastClr="000000"/>
                </a:solidFill>
                <a:effectLst/>
                <a:uLnTx/>
                <a:uFillTx/>
                <a:ea typeface="+mn-ea"/>
                <a:cs typeface="+mn-cs"/>
              </a:rPr>
              <a:t>: toucher un public plus large en proposant différentes options de participation.</a:t>
            </a:r>
          </a:p>
          <a:p>
            <a:pPr lvl="1">
              <a:buFont typeface="Courier New" panose="02070309020205020404" pitchFamily="49" charset="0"/>
              <a:buChar char="o"/>
              <a:defRPr/>
            </a:pPr>
            <a:r>
              <a:rPr kumimoji="0" lang="en-US" sz="1900" b="1" i="0" u="none" strike="noStrike" kern="1200" cap="none" spc="0" normalizeH="0" baseline="0" noProof="0" dirty="0">
                <a:ln>
                  <a:noFill/>
                </a:ln>
                <a:solidFill>
                  <a:sysClr val="windowText" lastClr="000000"/>
                </a:solidFill>
                <a:effectLst/>
                <a:uLnTx/>
                <a:uFillTx/>
                <a:ea typeface="+mn-ea"/>
                <a:cs typeface="+mn-cs"/>
              </a:rPr>
              <a:t>Taux de réponse améliorés </a:t>
            </a:r>
            <a:r>
              <a:rPr kumimoji="0" lang="en-US" sz="1900" i="0" u="none" strike="noStrike" kern="1200" cap="none" spc="0" normalizeH="0" baseline="0" noProof="0" dirty="0">
                <a:ln>
                  <a:noFill/>
                </a:ln>
                <a:solidFill>
                  <a:sysClr val="windowText" lastClr="000000"/>
                </a:solidFill>
                <a:effectLst/>
                <a:uLnTx/>
                <a:uFillTx/>
                <a:ea typeface="+mn-ea"/>
                <a:cs typeface="+mn-cs"/>
              </a:rPr>
              <a:t>: assurer le suivi des non-répondants à l'aide d'une méthode alternative.</a:t>
            </a:r>
          </a:p>
          <a:p>
            <a:pPr lvl="1">
              <a:buFont typeface="Courier New" panose="02070309020205020404" pitchFamily="49" charset="0"/>
              <a:buChar char="o"/>
              <a:defRPr/>
            </a:pPr>
            <a:r>
              <a:rPr kumimoji="0" lang="en-US" sz="1900" b="1" i="0" u="none" strike="noStrike" kern="1200" cap="none" spc="0" normalizeH="0" baseline="0" noProof="0" dirty="0">
                <a:ln>
                  <a:noFill/>
                </a:ln>
                <a:solidFill>
                  <a:sysClr val="windowText" lastClr="000000"/>
                </a:solidFill>
                <a:effectLst/>
                <a:uLnTx/>
                <a:uFillTx/>
                <a:ea typeface="+mn-ea"/>
                <a:cs typeface="+mn-cs"/>
              </a:rPr>
              <a:t>Amélioration de la qualité des données </a:t>
            </a:r>
            <a:r>
              <a:rPr kumimoji="0" lang="en-US" sz="1900" i="0" u="none" strike="noStrike" kern="1200" cap="none" spc="0" normalizeH="0" baseline="0" noProof="0" dirty="0">
                <a:ln>
                  <a:noFill/>
                </a:ln>
                <a:solidFill>
                  <a:sysClr val="windowText" lastClr="000000"/>
                </a:solidFill>
                <a:effectLst/>
                <a:uLnTx/>
                <a:uFillTx/>
                <a:ea typeface="+mn-ea"/>
                <a:cs typeface="+mn-cs"/>
              </a:rPr>
              <a:t>: valider les données de manière croisée en tirant parti des atouts des différents modes.</a:t>
            </a:r>
          </a:p>
          <a:p>
            <a:pPr>
              <a:buFont typeface="Courier New" panose="02070309020205020404" pitchFamily="49" charset="0"/>
              <a:buChar char="o"/>
              <a:defRPr/>
            </a:pPr>
            <a:r>
              <a:rPr kumimoji="0" lang="en-US" sz="1900" b="1" i="0" u="none" strike="noStrike" kern="1200" cap="none" spc="0" normalizeH="0" baseline="0" noProof="0" dirty="0">
                <a:ln>
                  <a:noFill/>
                </a:ln>
                <a:solidFill>
                  <a:sysClr val="windowText" lastClr="000000"/>
                </a:solidFill>
                <a:effectLst/>
                <a:uLnTx/>
                <a:uFillTx/>
                <a:ea typeface="+mn-ea"/>
                <a:cs typeface="+mn-cs"/>
              </a:rPr>
              <a:t>Exemple </a:t>
            </a:r>
            <a:r>
              <a:rPr kumimoji="0" lang="en-US" sz="1900" i="0" u="none" strike="noStrike" kern="1200" cap="none" spc="0" normalizeH="0" baseline="0" noProof="0" dirty="0">
                <a:ln>
                  <a:noFill/>
                </a:ln>
                <a:solidFill>
                  <a:sysClr val="windowText" lastClr="000000"/>
                </a:solidFill>
                <a:effectLst/>
                <a:uLnTx/>
                <a:uFillTx/>
                <a:ea typeface="+mn-ea"/>
                <a:cs typeface="+mn-cs"/>
              </a:rPr>
              <a:t>: commencez par une enquête en ligne peu coûteuse, puis menez des entretiens en personne avec les groupes démographiques clés qui étaient sous-représentés dans les réponses en ligne.</a:t>
            </a:r>
          </a:p>
        </p:txBody>
      </p:sp>
      <p:pic>
        <p:nvPicPr>
          <p:cNvPr id="3078" name="Picture 6">
            <a:extLst>
              <a:ext uri="{FF2B5EF4-FFF2-40B4-BE49-F238E27FC236}">
                <a16:creationId xmlns:a16="http://schemas.microsoft.com/office/drawing/2014/main" id="{3AA39945-56E3-8377-A145-8BFE5DD815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05" t="18914" r="17338" b="17054"/>
          <a:stretch>
            <a:fillRect/>
          </a:stretch>
        </p:blipFill>
        <p:spPr bwMode="auto">
          <a:xfrm>
            <a:off x="7412220" y="1962787"/>
            <a:ext cx="4039400" cy="3897830"/>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a:extLst>
              <a:ext uri="{FF2B5EF4-FFF2-40B4-BE49-F238E27FC236}">
                <a16:creationId xmlns:a16="http://schemas.microsoft.com/office/drawing/2014/main" id="{92300DA8-1180-9537-64D7-5AE5A3178E66}"/>
              </a:ext>
            </a:extLst>
          </p:cNvPr>
          <p:cNvSpPr txBox="1">
            <a:spLocks noGrp="1"/>
          </p:cNvSpPr>
          <p:nvPr>
            <p:ph type="title"/>
          </p:nvPr>
        </p:nvSpPr>
        <p:spPr>
          <a:xfrm>
            <a:off x="726467" y="493611"/>
            <a:ext cx="1750033"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Sondages</a:t>
            </a:r>
          </a:p>
        </p:txBody>
      </p:sp>
    </p:spTree>
    <p:extLst>
      <p:ext uri="{BB962C8B-B14F-4D97-AF65-F5344CB8AC3E}">
        <p14:creationId xmlns:p14="http://schemas.microsoft.com/office/powerpoint/2010/main" val="1741391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21A6-B163-E230-2B08-D20BE758428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5E608E1-2792-8D7B-9AD1-4F01231FACA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1.4. La stratégie hybride</a:t>
            </a:r>
            <a:endParaRPr lang="en-GB" b="1" dirty="0">
              <a:solidFill>
                <a:sysClr val="windowText" lastClr="000000"/>
              </a:solidFill>
              <a:latin typeface="Arial"/>
              <a:cs typeface="Arial"/>
            </a:endParaRPr>
          </a:p>
        </p:txBody>
      </p:sp>
      <p:pic>
        <p:nvPicPr>
          <p:cNvPr id="4098" name="Picture 2">
            <a:extLst>
              <a:ext uri="{FF2B5EF4-FFF2-40B4-BE49-F238E27FC236}">
                <a16:creationId xmlns:a16="http://schemas.microsoft.com/office/drawing/2014/main" id="{B1B5A7A3-1985-C377-07F7-D8802F6912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5659" b="35194"/>
          <a:stretch>
            <a:fillRect/>
          </a:stretch>
        </p:blipFill>
        <p:spPr bwMode="auto">
          <a:xfrm>
            <a:off x="708427" y="1860697"/>
            <a:ext cx="10761234" cy="3136606"/>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a:extLst>
              <a:ext uri="{FF2B5EF4-FFF2-40B4-BE49-F238E27FC236}">
                <a16:creationId xmlns:a16="http://schemas.microsoft.com/office/drawing/2014/main" id="{9B00255F-3491-A275-9046-B258F27AB979}"/>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spTree>
    <p:extLst>
      <p:ext uri="{BB962C8B-B14F-4D97-AF65-F5344CB8AC3E}">
        <p14:creationId xmlns:p14="http://schemas.microsoft.com/office/powerpoint/2010/main" val="320048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C9120-B3FC-27DB-AEC4-D1E7045E7FC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8A76517-D227-3864-E3B9-B9122FEC44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1.5. Concevoir des enquêtes efficaces : un processus en six étapes</a:t>
            </a:r>
            <a:endParaRPr lang="en-GB" b="1" dirty="0">
              <a:solidFill>
                <a:sysClr val="windowText" lastClr="000000"/>
              </a:solidFill>
              <a:latin typeface="Arial"/>
              <a:cs typeface="Arial"/>
            </a:endParaRPr>
          </a:p>
        </p:txBody>
      </p:sp>
      <p:pic>
        <p:nvPicPr>
          <p:cNvPr id="2" name="Google Shape;382;g3355db0d202_0_97">
            <a:extLst>
              <a:ext uri="{FF2B5EF4-FFF2-40B4-BE49-F238E27FC236}">
                <a16:creationId xmlns:a16="http://schemas.microsoft.com/office/drawing/2014/main" id="{AE041FB2-30E1-D7F7-3631-465306588F0A}"/>
              </a:ext>
            </a:extLst>
          </p:cNvPr>
          <p:cNvPicPr preferRelativeResize="0"/>
          <p:nvPr/>
        </p:nvPicPr>
        <p:blipFill rotWithShape="1">
          <a:blip r:embed="rId3">
            <a:alphaModFix/>
          </a:blip>
          <a:srcRect l="6751" t="18603" r="6269" b="7984"/>
          <a:stretch>
            <a:fillRect/>
          </a:stretch>
        </p:blipFill>
        <p:spPr>
          <a:xfrm>
            <a:off x="1363260" y="1539562"/>
            <a:ext cx="9465480" cy="4595098"/>
          </a:xfrm>
          <a:prstGeom prst="rect">
            <a:avLst/>
          </a:prstGeom>
          <a:noFill/>
          <a:ln>
            <a:noFill/>
          </a:ln>
        </p:spPr>
      </p:pic>
      <p:sp>
        <p:nvSpPr>
          <p:cNvPr id="7" name="object 2">
            <a:extLst>
              <a:ext uri="{FF2B5EF4-FFF2-40B4-BE49-F238E27FC236}">
                <a16:creationId xmlns:a16="http://schemas.microsoft.com/office/drawing/2014/main" id="{3D7F7761-DE63-4CFD-B2A7-271E4A181E89}"/>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spTree>
    <p:extLst>
      <p:ext uri="{BB962C8B-B14F-4D97-AF65-F5344CB8AC3E}">
        <p14:creationId xmlns:p14="http://schemas.microsoft.com/office/powerpoint/2010/main" val="2993545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680F8-AF17-9C25-7B25-E0FE3D2F009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AAA67DD-049C-95E8-41A5-9C1DAE5C662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1.6. Types de questions : ouvertes ou fermées</a:t>
            </a:r>
            <a:endParaRPr lang="en-GB" b="1" dirty="0">
              <a:solidFill>
                <a:sysClr val="windowText" lastClr="000000"/>
              </a:solidFill>
              <a:latin typeface="Arial"/>
              <a:cs typeface="Arial"/>
            </a:endParaRPr>
          </a:p>
        </p:txBody>
      </p:sp>
      <p:pic>
        <p:nvPicPr>
          <p:cNvPr id="13" name="Google Shape;390;g3355db0d202_0_118">
            <a:extLst>
              <a:ext uri="{FF2B5EF4-FFF2-40B4-BE49-F238E27FC236}">
                <a16:creationId xmlns:a16="http://schemas.microsoft.com/office/drawing/2014/main" id="{DDC945A1-3E17-5A34-2067-A46452781896}"/>
              </a:ext>
            </a:extLst>
          </p:cNvPr>
          <p:cNvPicPr preferRelativeResize="0"/>
          <p:nvPr/>
        </p:nvPicPr>
        <p:blipFill rotWithShape="1">
          <a:blip r:embed="rId3">
            <a:alphaModFix/>
          </a:blip>
          <a:srcRect l="2071" t="29444" r="2898" b="13773"/>
          <a:stretch>
            <a:fillRect/>
          </a:stretch>
        </p:blipFill>
        <p:spPr>
          <a:xfrm>
            <a:off x="2931175" y="4612941"/>
            <a:ext cx="6315738" cy="1669352"/>
          </a:xfrm>
          <a:prstGeom prst="rect">
            <a:avLst/>
          </a:prstGeom>
          <a:noFill/>
          <a:ln>
            <a:noFill/>
          </a:ln>
        </p:spPr>
      </p:pic>
      <p:sp>
        <p:nvSpPr>
          <p:cNvPr id="16" name="Content Placeholder 2">
            <a:extLst>
              <a:ext uri="{FF2B5EF4-FFF2-40B4-BE49-F238E27FC236}">
                <a16:creationId xmlns:a16="http://schemas.microsoft.com/office/drawing/2014/main" id="{5198FFB1-2F79-4995-D02B-A228BA17E10C}"/>
              </a:ext>
            </a:extLst>
          </p:cNvPr>
          <p:cNvSpPr txBox="1">
            <a:spLocks/>
          </p:cNvSpPr>
          <p:nvPr/>
        </p:nvSpPr>
        <p:spPr>
          <a:xfrm>
            <a:off x="726466" y="1539563"/>
            <a:ext cx="5369534" cy="2931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Questions ouvertes </a:t>
            </a:r>
            <a:r>
              <a:rPr kumimoji="0" lang="en-US" sz="2000" i="0" u="none" strike="noStrike" kern="1200" cap="none" spc="0" normalizeH="0" baseline="0" noProof="0" dirty="0">
                <a:ln>
                  <a:noFill/>
                </a:ln>
                <a:solidFill>
                  <a:sysClr val="windowText" lastClr="000000"/>
                </a:solidFill>
                <a:effectLst/>
                <a:uLnTx/>
                <a:uFillTx/>
              </a:rPr>
              <a:t>: le « pourquoi »</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Objectif </a:t>
            </a:r>
            <a:r>
              <a:rPr kumimoji="0" lang="en-US" sz="2000" i="0" u="none" strike="noStrike" kern="1200" cap="none" spc="0" normalizeH="0" baseline="0" noProof="0" dirty="0">
                <a:ln>
                  <a:noFill/>
                </a:ln>
                <a:solidFill>
                  <a:sysClr val="windowText" lastClr="000000"/>
                </a:solidFill>
                <a:effectLst/>
                <a:uLnTx/>
                <a:uFillTx/>
              </a:rPr>
              <a:t>: explorer et découvrir.</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Format </a:t>
            </a:r>
            <a:r>
              <a:rPr kumimoji="0" lang="en-US" sz="2000" i="0" u="none" strike="noStrike" kern="1200" cap="none" spc="0" normalizeH="0" baseline="0" noProof="0" dirty="0">
                <a:ln>
                  <a:noFill/>
                </a:ln>
                <a:solidFill>
                  <a:sysClr val="windowText" lastClr="000000"/>
                </a:solidFill>
                <a:effectLst/>
                <a:uLnTx/>
                <a:uFillTx/>
              </a:rPr>
              <a:t>: demande une réponse dans les propres mots du répondant.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Exemple </a:t>
            </a:r>
            <a:r>
              <a:rPr kumimoji="0" lang="en-US" sz="2000" i="0" u="none" strike="noStrike" kern="1200" cap="none" spc="0" normalizeH="0" baseline="0" noProof="0" dirty="0">
                <a:ln>
                  <a:noFill/>
                </a:ln>
                <a:solidFill>
                  <a:sysClr val="windowText" lastClr="000000"/>
                </a:solidFill>
                <a:effectLst/>
                <a:uLnTx/>
                <a:uFillTx/>
              </a:rPr>
              <a:t>: « Que pourrions-nous faire pour améliorer votre expérience dans cette gare ? »</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Données </a:t>
            </a:r>
            <a:r>
              <a:rPr kumimoji="0" lang="en-US" sz="2000" i="0" u="none" strike="noStrike" kern="1200" cap="none" spc="0" normalizeH="0" baseline="0" noProof="0" dirty="0">
                <a:ln>
                  <a:noFill/>
                </a:ln>
                <a:solidFill>
                  <a:sysClr val="windowText" lastClr="000000"/>
                </a:solidFill>
                <a:effectLst/>
                <a:uLnTx/>
                <a:uFillTx/>
              </a:rPr>
              <a:t>: informations riches, qualitatives et inattendues.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Défi </a:t>
            </a:r>
            <a:r>
              <a:rPr kumimoji="0" lang="en-US" sz="2000" i="0" u="none" strike="noStrike" kern="1200" cap="none" spc="0" normalizeH="0" baseline="0" noProof="0" dirty="0">
                <a:ln>
                  <a:noFill/>
                </a:ln>
                <a:solidFill>
                  <a:sysClr val="windowText" lastClr="000000"/>
                </a:solidFill>
                <a:effectLst/>
                <a:uLnTx/>
                <a:uFillTx/>
              </a:rPr>
              <a:t>: Analyse fastidieuse.</a:t>
            </a:r>
          </a:p>
        </p:txBody>
      </p:sp>
      <p:sp>
        <p:nvSpPr>
          <p:cNvPr id="17" name="Content Placeholder 2">
            <a:extLst>
              <a:ext uri="{FF2B5EF4-FFF2-40B4-BE49-F238E27FC236}">
                <a16:creationId xmlns:a16="http://schemas.microsoft.com/office/drawing/2014/main" id="{CCC760C0-BB58-6D8F-94EB-56FC2A66A964}"/>
              </a:ext>
            </a:extLst>
          </p:cNvPr>
          <p:cNvSpPr txBox="1">
            <a:spLocks/>
          </p:cNvSpPr>
          <p:nvPr/>
        </p:nvSpPr>
        <p:spPr>
          <a:xfrm>
            <a:off x="5869172" y="1539563"/>
            <a:ext cx="5589406" cy="31281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Questions fermées </a:t>
            </a:r>
            <a:r>
              <a:rPr kumimoji="0" lang="en-US" sz="2000" i="0" u="none" strike="noStrike" kern="1200" cap="none" spc="0" normalizeH="0" baseline="0" noProof="0" dirty="0">
                <a:ln>
                  <a:noFill/>
                </a:ln>
                <a:solidFill>
                  <a:sysClr val="windowText" lastClr="000000"/>
                </a:solidFill>
                <a:effectLst/>
                <a:uLnTx/>
                <a:uFillTx/>
              </a:rPr>
              <a:t>: le « combien »</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Objectif </a:t>
            </a:r>
            <a:r>
              <a:rPr kumimoji="0" lang="en-US" sz="2000" i="0" u="none" strike="noStrike" kern="1200" cap="none" spc="0" normalizeH="0" baseline="0" noProof="0" dirty="0">
                <a:ln>
                  <a:noFill/>
                </a:ln>
                <a:solidFill>
                  <a:sysClr val="windowText" lastClr="000000"/>
                </a:solidFill>
                <a:effectLst/>
                <a:uLnTx/>
                <a:uFillTx/>
              </a:rPr>
              <a:t>: mesurer et quantifier.</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Format </a:t>
            </a:r>
            <a:r>
              <a:rPr kumimoji="0" lang="en-US" sz="2000" i="0" u="none" strike="noStrike" kern="1200" cap="none" spc="0" normalizeH="0" baseline="0" noProof="0" dirty="0">
                <a:ln>
                  <a:noFill/>
                </a:ln>
                <a:solidFill>
                  <a:sysClr val="windowText" lastClr="000000"/>
                </a:solidFill>
                <a:effectLst/>
                <a:uLnTx/>
                <a:uFillTx/>
              </a:rPr>
              <a:t>: propose un ensemble fixe de réponses parmi lesquelles choisir.</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Exemple </a:t>
            </a:r>
            <a:r>
              <a:rPr kumimoji="0" lang="en-US" sz="2000" i="0" u="none" strike="noStrike" kern="1200" cap="none" spc="0" normalizeH="0" baseline="0" noProof="0" dirty="0">
                <a:ln>
                  <a:noFill/>
                </a:ln>
                <a:solidFill>
                  <a:sysClr val="windowText" lastClr="000000"/>
                </a:solidFill>
                <a:effectLst/>
                <a:uLnTx/>
                <a:uFillTx/>
              </a:rPr>
              <a:t>: « Évaluez la propreté de cette gare : (excellente / bonne / moyenne / mauvaise) ».</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Données </a:t>
            </a:r>
            <a:r>
              <a:rPr kumimoji="0" lang="en-US" sz="2000" i="0" u="none" strike="noStrike" kern="1200" cap="none" spc="0" normalizeH="0" baseline="0" noProof="0" dirty="0">
                <a:ln>
                  <a:noFill/>
                </a:ln>
                <a:solidFill>
                  <a:sysClr val="windowText" lastClr="000000"/>
                </a:solidFill>
                <a:effectLst/>
                <a:uLnTx/>
                <a:uFillTx/>
              </a:rPr>
              <a:t>: claires, quantitatives et faciles à représenter sous forme de graphique.</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Difficulté </a:t>
            </a:r>
            <a:r>
              <a:rPr kumimoji="0" lang="en-US" sz="2000" i="0" u="none" strike="noStrike" kern="1200" cap="none" spc="0" normalizeH="0" baseline="0" noProof="0" dirty="0">
                <a:ln>
                  <a:noFill/>
                </a:ln>
                <a:solidFill>
                  <a:sysClr val="windowText" lastClr="000000"/>
                </a:solidFill>
                <a:effectLst/>
                <a:uLnTx/>
                <a:uFillTx/>
              </a:rPr>
              <a:t>: peut passer à côté de contextes ou de nuances importants.</a:t>
            </a:r>
          </a:p>
        </p:txBody>
      </p:sp>
      <p:sp>
        <p:nvSpPr>
          <p:cNvPr id="4" name="object 2">
            <a:extLst>
              <a:ext uri="{FF2B5EF4-FFF2-40B4-BE49-F238E27FC236}">
                <a16:creationId xmlns:a16="http://schemas.microsoft.com/office/drawing/2014/main" id="{D3B7C985-538E-F491-42D4-7D4DB8FDF182}"/>
              </a:ext>
            </a:extLst>
          </p:cNvPr>
          <p:cNvSpPr txBox="1">
            <a:spLocks noGrp="1"/>
          </p:cNvSpPr>
          <p:nvPr>
            <p:ph type="title"/>
          </p:nvPr>
        </p:nvSpPr>
        <p:spPr>
          <a:xfrm>
            <a:off x="726467" y="493611"/>
            <a:ext cx="1692883"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Sondages</a:t>
            </a:r>
          </a:p>
        </p:txBody>
      </p:sp>
    </p:spTree>
    <p:extLst>
      <p:ext uri="{BB962C8B-B14F-4D97-AF65-F5344CB8AC3E}">
        <p14:creationId xmlns:p14="http://schemas.microsoft.com/office/powerpoint/2010/main" val="1515880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7A709-0A2F-6750-6455-9367C109CD9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F05CDAA-8930-980B-E5A7-C5FF79F4225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1.7. Le défi de l'échantillonnage et du biais</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B27E3991-1824-3A06-363F-C9DD95D163AF}"/>
              </a:ext>
            </a:extLst>
          </p:cNvPr>
          <p:cNvSpPr txBox="1">
            <a:spLocks/>
          </p:cNvSpPr>
          <p:nvPr/>
        </p:nvSpPr>
        <p:spPr>
          <a:xfrm>
            <a:off x="726465" y="1539562"/>
            <a:ext cx="10725152" cy="47442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L'objectif : une miniature parfaite</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Votre petit groupe (</a:t>
            </a:r>
            <a:r>
              <a:rPr kumimoji="0" lang="en-US" sz="2000" b="1" i="0" u="none" strike="noStrike" kern="1200" cap="none" spc="0" normalizeH="0" baseline="0" noProof="0" dirty="0">
                <a:ln>
                  <a:noFill/>
                </a:ln>
                <a:solidFill>
                  <a:sysClr val="windowText" lastClr="000000"/>
                </a:solidFill>
                <a:effectLst/>
                <a:uLnTx/>
                <a:uFillTx/>
                <a:ea typeface="+mn-ea"/>
                <a:cs typeface="+mn-cs"/>
              </a:rPr>
              <a:t>l'échantillon</a:t>
            </a:r>
            <a:r>
              <a:rPr kumimoji="0" lang="en-US" sz="2000" i="0" u="none" strike="noStrike" kern="1200" cap="none" spc="0" normalizeH="0" baseline="0" noProof="0" dirty="0">
                <a:ln>
                  <a:noFill/>
                </a:ln>
                <a:solidFill>
                  <a:sysClr val="windowText" lastClr="000000"/>
                </a:solidFill>
                <a:effectLst/>
                <a:uLnTx/>
                <a:uFillTx/>
                <a:ea typeface="+mn-ea"/>
                <a:cs typeface="+mn-cs"/>
              </a:rPr>
              <a:t>) doit être le reflet fidèle du grand groupe (la </a:t>
            </a:r>
            <a:r>
              <a:rPr kumimoji="0" lang="en-US" sz="2000" b="1" i="0" u="none" strike="noStrike" kern="1200" cap="none" spc="0" normalizeH="0" baseline="0" noProof="0" dirty="0">
                <a:ln>
                  <a:noFill/>
                </a:ln>
                <a:solidFill>
                  <a:sysClr val="windowText" lastClr="000000"/>
                </a:solidFill>
                <a:effectLst/>
                <a:uLnTx/>
                <a:uFillTx/>
                <a:ea typeface="+mn-ea"/>
                <a:cs typeface="+mn-cs"/>
              </a:rPr>
              <a:t>population</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Deux façons dont le miroir se brise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Biais de sélection (le problème de « qui vous interrogez »)</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Votre méthode de sélection des personnes exclut systématiquement des groupes entiers.</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Exemple : une enquête sur l'accès des camions de livraison menée uniquement entre 10 h et 14 h exclut tous les chauffeurs-livreurs qui travaillent avant l'aube et en soirée.</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Biais de non-réponse (le problème de savoir qui répond)</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Les personnes qui répondent à votre enquête sont fondamentalement différentes de celles qui ne le font pas.</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Exemple : dans une enquête sur une nouvelle ligne de train, seules les personnes qui la soutiennent fermement ou s'y opposent avec véhémence prennent la peine de répondre, tandis que la majorité neutre reste silencieuse.</a:t>
            </a:r>
          </a:p>
        </p:txBody>
      </p:sp>
      <p:sp>
        <p:nvSpPr>
          <p:cNvPr id="4" name="object 2">
            <a:extLst>
              <a:ext uri="{FF2B5EF4-FFF2-40B4-BE49-F238E27FC236}">
                <a16:creationId xmlns:a16="http://schemas.microsoft.com/office/drawing/2014/main" id="{C8BE3227-ABCD-5067-D76C-0AB52F4CC727}"/>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spTree>
    <p:extLst>
      <p:ext uri="{BB962C8B-B14F-4D97-AF65-F5344CB8AC3E}">
        <p14:creationId xmlns:p14="http://schemas.microsoft.com/office/powerpoint/2010/main" val="3530248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478959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1A877-C1E9-5929-B07E-69F7D171868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2B37760-BAF6-5255-27E7-A8F37BDEDF2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1.8. Le défi de l'échantillonnage et du biais</a:t>
            </a:r>
            <a:endParaRPr lang="en-GB" b="1"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BF920107-7A7A-237B-8D21-A31E187B5C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19" b="3960"/>
          <a:stretch>
            <a:fillRect/>
          </a:stretch>
        </p:blipFill>
        <p:spPr bwMode="auto">
          <a:xfrm>
            <a:off x="3568995" y="1539562"/>
            <a:ext cx="5054010" cy="4691117"/>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a:extLst>
              <a:ext uri="{FF2B5EF4-FFF2-40B4-BE49-F238E27FC236}">
                <a16:creationId xmlns:a16="http://schemas.microsoft.com/office/drawing/2014/main" id="{B1B8EF16-5F1B-62A3-35B9-0AC29CD15357}"/>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spTree>
    <p:extLst>
      <p:ext uri="{BB962C8B-B14F-4D97-AF65-F5344CB8AC3E}">
        <p14:creationId xmlns:p14="http://schemas.microsoft.com/office/powerpoint/2010/main" val="1686226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12FE-0271-9103-CBD4-533E51FA652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66A3AAB-3DE3-4681-DE59-8CFEB496714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1.9. Atténuer les biais dans les enquêtes : stratégies clés</a:t>
            </a:r>
            <a:endParaRPr lang="en-GB" b="1" dirty="0">
              <a:solidFill>
                <a:sysClr val="windowText" lastClr="000000"/>
              </a:solidFill>
              <a:latin typeface="Arial"/>
              <a:cs typeface="Arial"/>
            </a:endParaRPr>
          </a:p>
        </p:txBody>
      </p:sp>
      <p:pic>
        <p:nvPicPr>
          <p:cNvPr id="2" name="Google Shape;455;g337aa1b7533_1_25">
            <a:extLst>
              <a:ext uri="{FF2B5EF4-FFF2-40B4-BE49-F238E27FC236}">
                <a16:creationId xmlns:a16="http://schemas.microsoft.com/office/drawing/2014/main" id="{8E5ECF6A-0CA0-A0DC-0C69-120DB25C480C}"/>
              </a:ext>
            </a:extLst>
          </p:cNvPr>
          <p:cNvPicPr preferRelativeResize="0"/>
          <p:nvPr/>
        </p:nvPicPr>
        <p:blipFill rotWithShape="1">
          <a:blip r:embed="rId3">
            <a:alphaModFix/>
          </a:blip>
          <a:srcRect l="4745" t="13162" r="4913" b="3257"/>
          <a:stretch>
            <a:fillRect/>
          </a:stretch>
        </p:blipFill>
        <p:spPr>
          <a:xfrm>
            <a:off x="1575523" y="1539562"/>
            <a:ext cx="9027041" cy="4599495"/>
          </a:xfrm>
          <a:prstGeom prst="rect">
            <a:avLst/>
          </a:prstGeom>
          <a:noFill/>
          <a:ln>
            <a:noFill/>
          </a:ln>
        </p:spPr>
      </p:pic>
      <p:sp>
        <p:nvSpPr>
          <p:cNvPr id="7" name="object 2">
            <a:extLst>
              <a:ext uri="{FF2B5EF4-FFF2-40B4-BE49-F238E27FC236}">
                <a16:creationId xmlns:a16="http://schemas.microsoft.com/office/drawing/2014/main" id="{6DAF146F-EDCC-3C38-71BB-44B3904BBAB0}"/>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spTree>
    <p:extLst>
      <p:ext uri="{BB962C8B-B14F-4D97-AF65-F5344CB8AC3E}">
        <p14:creationId xmlns:p14="http://schemas.microsoft.com/office/powerpoint/2010/main" val="3059984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97CD8-C2E1-C075-DE8A-7D1C7070CEA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7136FD2-AFF1-9BB5-F0F3-006817C39CA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1.10. Outils numériques pour les enquêtes modernes</a:t>
            </a:r>
            <a:endParaRPr lang="en-GB" b="1" dirty="0">
              <a:solidFill>
                <a:sysClr val="windowText" lastClr="000000"/>
              </a:solidFill>
              <a:latin typeface="Arial"/>
              <a:cs typeface="Arial"/>
            </a:endParaRPr>
          </a:p>
        </p:txBody>
      </p:sp>
      <p:pic>
        <p:nvPicPr>
          <p:cNvPr id="3" name="Google Shape;482;g337aa1b7533_1_45">
            <a:extLst>
              <a:ext uri="{FF2B5EF4-FFF2-40B4-BE49-F238E27FC236}">
                <a16:creationId xmlns:a16="http://schemas.microsoft.com/office/drawing/2014/main" id="{A67B1FE2-6352-528B-D347-7FF50073B1B6}"/>
              </a:ext>
            </a:extLst>
          </p:cNvPr>
          <p:cNvPicPr preferRelativeResize="0"/>
          <p:nvPr/>
        </p:nvPicPr>
        <p:blipFill>
          <a:blip r:embed="rId3">
            <a:alphaModFix/>
          </a:blip>
          <a:stretch>
            <a:fillRect/>
          </a:stretch>
        </p:blipFill>
        <p:spPr>
          <a:xfrm>
            <a:off x="909225" y="1539562"/>
            <a:ext cx="1686100" cy="1686100"/>
          </a:xfrm>
          <a:prstGeom prst="rect">
            <a:avLst/>
          </a:prstGeom>
          <a:noFill/>
          <a:ln>
            <a:noFill/>
          </a:ln>
        </p:spPr>
      </p:pic>
      <p:pic>
        <p:nvPicPr>
          <p:cNvPr id="4" name="Google Shape;483;g337aa1b7533_1_45">
            <a:extLst>
              <a:ext uri="{FF2B5EF4-FFF2-40B4-BE49-F238E27FC236}">
                <a16:creationId xmlns:a16="http://schemas.microsoft.com/office/drawing/2014/main" id="{69248DE8-362C-CD29-B42E-EA0FD7CBE5B0}"/>
              </a:ext>
            </a:extLst>
          </p:cNvPr>
          <p:cNvPicPr preferRelativeResize="0"/>
          <p:nvPr/>
        </p:nvPicPr>
        <p:blipFill>
          <a:blip r:embed="rId4">
            <a:alphaModFix/>
          </a:blip>
          <a:stretch>
            <a:fillRect/>
          </a:stretch>
        </p:blipFill>
        <p:spPr>
          <a:xfrm>
            <a:off x="5486131" y="1326332"/>
            <a:ext cx="1686100" cy="1686100"/>
          </a:xfrm>
          <a:prstGeom prst="rect">
            <a:avLst/>
          </a:prstGeom>
          <a:noFill/>
          <a:ln>
            <a:noFill/>
          </a:ln>
        </p:spPr>
      </p:pic>
      <p:pic>
        <p:nvPicPr>
          <p:cNvPr id="7" name="Google Shape;484;g337aa1b7533_1_45">
            <a:extLst>
              <a:ext uri="{FF2B5EF4-FFF2-40B4-BE49-F238E27FC236}">
                <a16:creationId xmlns:a16="http://schemas.microsoft.com/office/drawing/2014/main" id="{D359D50F-9CBF-DF9D-1773-5C73ACD277A1}"/>
              </a:ext>
            </a:extLst>
          </p:cNvPr>
          <p:cNvPicPr preferRelativeResize="0"/>
          <p:nvPr/>
        </p:nvPicPr>
        <p:blipFill>
          <a:blip r:embed="rId5">
            <a:alphaModFix/>
          </a:blip>
          <a:stretch>
            <a:fillRect/>
          </a:stretch>
        </p:blipFill>
        <p:spPr>
          <a:xfrm>
            <a:off x="9314431" y="1539561"/>
            <a:ext cx="1789169" cy="1686101"/>
          </a:xfrm>
          <a:prstGeom prst="rect">
            <a:avLst/>
          </a:prstGeom>
          <a:noFill/>
          <a:ln>
            <a:noFill/>
          </a:ln>
        </p:spPr>
      </p:pic>
      <p:pic>
        <p:nvPicPr>
          <p:cNvPr id="9" name="Google Shape;485;g337aa1b7533_1_45">
            <a:extLst>
              <a:ext uri="{FF2B5EF4-FFF2-40B4-BE49-F238E27FC236}">
                <a16:creationId xmlns:a16="http://schemas.microsoft.com/office/drawing/2014/main" id="{92501B11-BDC9-DB4D-3AFF-073692D134F5}"/>
              </a:ext>
            </a:extLst>
          </p:cNvPr>
          <p:cNvPicPr preferRelativeResize="0"/>
          <p:nvPr/>
        </p:nvPicPr>
        <p:blipFill>
          <a:blip r:embed="rId6">
            <a:alphaModFix/>
          </a:blip>
          <a:stretch>
            <a:fillRect/>
          </a:stretch>
        </p:blipFill>
        <p:spPr>
          <a:xfrm>
            <a:off x="2796090" y="3495803"/>
            <a:ext cx="2835927" cy="988700"/>
          </a:xfrm>
          <a:prstGeom prst="rect">
            <a:avLst/>
          </a:prstGeom>
          <a:noFill/>
          <a:ln>
            <a:noFill/>
          </a:ln>
        </p:spPr>
      </p:pic>
      <p:pic>
        <p:nvPicPr>
          <p:cNvPr id="10" name="Google Shape;486;g337aa1b7533_1_45">
            <a:extLst>
              <a:ext uri="{FF2B5EF4-FFF2-40B4-BE49-F238E27FC236}">
                <a16:creationId xmlns:a16="http://schemas.microsoft.com/office/drawing/2014/main" id="{876020E3-B2E2-CE2A-8FA8-62761E5AF047}"/>
              </a:ext>
            </a:extLst>
          </p:cNvPr>
          <p:cNvPicPr preferRelativeResize="0"/>
          <p:nvPr/>
        </p:nvPicPr>
        <p:blipFill>
          <a:blip r:embed="rId7">
            <a:alphaModFix/>
          </a:blip>
          <a:stretch>
            <a:fillRect/>
          </a:stretch>
        </p:blipFill>
        <p:spPr>
          <a:xfrm>
            <a:off x="7037681" y="3023243"/>
            <a:ext cx="1933838" cy="1933837"/>
          </a:xfrm>
          <a:prstGeom prst="rect">
            <a:avLst/>
          </a:prstGeom>
          <a:noFill/>
          <a:ln>
            <a:noFill/>
          </a:ln>
        </p:spPr>
      </p:pic>
      <p:pic>
        <p:nvPicPr>
          <p:cNvPr id="11" name="Google Shape;487;g337aa1b7533_1_45">
            <a:extLst>
              <a:ext uri="{FF2B5EF4-FFF2-40B4-BE49-F238E27FC236}">
                <a16:creationId xmlns:a16="http://schemas.microsoft.com/office/drawing/2014/main" id="{931C7333-85EC-F3C5-DCE4-042718F9FF04}"/>
              </a:ext>
            </a:extLst>
          </p:cNvPr>
          <p:cNvPicPr preferRelativeResize="0"/>
          <p:nvPr/>
        </p:nvPicPr>
        <p:blipFill>
          <a:blip r:embed="rId8">
            <a:alphaModFix/>
          </a:blip>
          <a:stretch>
            <a:fillRect/>
          </a:stretch>
        </p:blipFill>
        <p:spPr>
          <a:xfrm>
            <a:off x="1037900" y="4798024"/>
            <a:ext cx="1428750" cy="1428750"/>
          </a:xfrm>
          <a:prstGeom prst="rect">
            <a:avLst/>
          </a:prstGeom>
          <a:noFill/>
          <a:ln>
            <a:noFill/>
          </a:ln>
        </p:spPr>
      </p:pic>
      <p:pic>
        <p:nvPicPr>
          <p:cNvPr id="12" name="Google Shape;488;g337aa1b7533_1_45">
            <a:extLst>
              <a:ext uri="{FF2B5EF4-FFF2-40B4-BE49-F238E27FC236}">
                <a16:creationId xmlns:a16="http://schemas.microsoft.com/office/drawing/2014/main" id="{F0171F85-21E5-DE0E-A367-529B92C9A674}"/>
              </a:ext>
            </a:extLst>
          </p:cNvPr>
          <p:cNvPicPr preferRelativeResize="0"/>
          <p:nvPr/>
        </p:nvPicPr>
        <p:blipFill rotWithShape="1">
          <a:blip r:embed="rId9">
            <a:alphaModFix/>
          </a:blip>
          <a:srcRect l="20070" r="18923"/>
          <a:stretch/>
        </p:blipFill>
        <p:spPr>
          <a:xfrm>
            <a:off x="5259969" y="4735060"/>
            <a:ext cx="1686101" cy="1554667"/>
          </a:xfrm>
          <a:prstGeom prst="rect">
            <a:avLst/>
          </a:prstGeom>
          <a:noFill/>
          <a:ln>
            <a:noFill/>
          </a:ln>
        </p:spPr>
      </p:pic>
      <p:pic>
        <p:nvPicPr>
          <p:cNvPr id="13" name="Google Shape;489;g337aa1b7533_1_45">
            <a:extLst>
              <a:ext uri="{FF2B5EF4-FFF2-40B4-BE49-F238E27FC236}">
                <a16:creationId xmlns:a16="http://schemas.microsoft.com/office/drawing/2014/main" id="{F3167A92-0B07-C7C3-76D9-3C44EF27AC21}"/>
              </a:ext>
            </a:extLst>
          </p:cNvPr>
          <p:cNvPicPr preferRelativeResize="0"/>
          <p:nvPr/>
        </p:nvPicPr>
        <p:blipFill>
          <a:blip r:embed="rId10">
            <a:alphaModFix/>
          </a:blip>
          <a:stretch>
            <a:fillRect/>
          </a:stretch>
        </p:blipFill>
        <p:spPr>
          <a:xfrm>
            <a:off x="9314431" y="4744781"/>
            <a:ext cx="1686100" cy="1686100"/>
          </a:xfrm>
          <a:prstGeom prst="rect">
            <a:avLst/>
          </a:prstGeom>
          <a:noFill/>
          <a:ln>
            <a:noFill/>
          </a:ln>
        </p:spPr>
      </p:pic>
      <p:sp>
        <p:nvSpPr>
          <p:cNvPr id="14" name="object 2">
            <a:extLst>
              <a:ext uri="{FF2B5EF4-FFF2-40B4-BE49-F238E27FC236}">
                <a16:creationId xmlns:a16="http://schemas.microsoft.com/office/drawing/2014/main" id="{81FD52B5-DC93-048A-9CEE-887951C149A1}"/>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spTree>
    <p:extLst>
      <p:ext uri="{BB962C8B-B14F-4D97-AF65-F5344CB8AC3E}">
        <p14:creationId xmlns:p14="http://schemas.microsoft.com/office/powerpoint/2010/main" val="1397999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2D48D-AC54-7841-ED79-FE7EB2331BC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4AEBAC1-B622-C1B4-C8FC-7A3E6576166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300" b="1" dirty="0">
                <a:solidFill>
                  <a:sysClr val="windowText" lastClr="000000"/>
                </a:solidFill>
                <a:latin typeface="Arial"/>
                <a:cs typeface="Arial"/>
              </a:rPr>
              <a:t>1.11. Le processus moderne des enquêtes : de la question à la conclusion</a:t>
            </a:r>
            <a:endParaRPr lang="en-GB" sz="2300"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CDDF2786-2235-F979-5B3B-C52D9AF055EE}"/>
              </a:ext>
            </a:extLst>
          </p:cNvPr>
          <p:cNvSpPr txBox="1">
            <a:spLocks/>
          </p:cNvSpPr>
          <p:nvPr/>
        </p:nvSpPr>
        <p:spPr>
          <a:xfrm>
            <a:off x="720492" y="4880997"/>
            <a:ext cx="5646111" cy="10876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Étape 3 : Analyser et visualiser</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(Outils pour trouver et communiquer l'histoire contenue dans vos données)</a:t>
            </a:r>
            <a:endParaRPr lang="en-US" sz="2000" dirty="0">
              <a:solidFill>
                <a:sysClr val="windowText" lastClr="000000"/>
              </a:solidFill>
            </a:endParaRPr>
          </a:p>
        </p:txBody>
      </p:sp>
      <p:sp>
        <p:nvSpPr>
          <p:cNvPr id="2" name="Content Placeholder 2">
            <a:extLst>
              <a:ext uri="{FF2B5EF4-FFF2-40B4-BE49-F238E27FC236}">
                <a16:creationId xmlns:a16="http://schemas.microsoft.com/office/drawing/2014/main" id="{E193A71C-DE1C-061C-1916-A18981669240}"/>
              </a:ext>
            </a:extLst>
          </p:cNvPr>
          <p:cNvSpPr txBox="1">
            <a:spLocks/>
          </p:cNvSpPr>
          <p:nvPr/>
        </p:nvSpPr>
        <p:spPr>
          <a:xfrm>
            <a:off x="726468" y="1796031"/>
            <a:ext cx="5369532" cy="8217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Étape 1 : Créer et déployer</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(Outils pour créer et distribuer votre enquête)</a:t>
            </a:r>
          </a:p>
        </p:txBody>
      </p:sp>
      <p:sp>
        <p:nvSpPr>
          <p:cNvPr id="3" name="Content Placeholder 2">
            <a:extLst>
              <a:ext uri="{FF2B5EF4-FFF2-40B4-BE49-F238E27FC236}">
                <a16:creationId xmlns:a16="http://schemas.microsoft.com/office/drawing/2014/main" id="{EBEFB5D8-B569-4255-D0EA-45E6E508CE03}"/>
              </a:ext>
            </a:extLst>
          </p:cNvPr>
          <p:cNvSpPr txBox="1">
            <a:spLocks/>
          </p:cNvSpPr>
          <p:nvPr/>
        </p:nvSpPr>
        <p:spPr>
          <a:xfrm>
            <a:off x="726468" y="3400270"/>
            <a:ext cx="5369532" cy="7426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Étape 2 : Collecte sur le terrain</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(Outils pour les entretiens en face à face, souvent hors ligne)</a:t>
            </a:r>
          </a:p>
        </p:txBody>
      </p:sp>
      <p:grpSp>
        <p:nvGrpSpPr>
          <p:cNvPr id="13" name="Group 12">
            <a:extLst>
              <a:ext uri="{FF2B5EF4-FFF2-40B4-BE49-F238E27FC236}">
                <a16:creationId xmlns:a16="http://schemas.microsoft.com/office/drawing/2014/main" id="{72D26D87-1D83-0E91-0866-F2547AA034EE}"/>
              </a:ext>
            </a:extLst>
          </p:cNvPr>
          <p:cNvGrpSpPr/>
          <p:nvPr/>
        </p:nvGrpSpPr>
        <p:grpSpPr>
          <a:xfrm>
            <a:off x="6273209" y="1478997"/>
            <a:ext cx="4997302" cy="1455848"/>
            <a:chOff x="6273209" y="1478997"/>
            <a:chExt cx="4997302" cy="1455848"/>
          </a:xfrm>
        </p:grpSpPr>
        <p:pic>
          <p:nvPicPr>
            <p:cNvPr id="4" name="Google Shape;482;g337aa1b7533_1_45">
              <a:extLst>
                <a:ext uri="{FF2B5EF4-FFF2-40B4-BE49-F238E27FC236}">
                  <a16:creationId xmlns:a16="http://schemas.microsoft.com/office/drawing/2014/main" id="{BE02D659-23AE-1828-5838-D763CE81DFCE}"/>
                </a:ext>
              </a:extLst>
            </p:cNvPr>
            <p:cNvPicPr preferRelativeResize="0"/>
            <p:nvPr/>
          </p:nvPicPr>
          <p:blipFill>
            <a:blip r:embed="rId3">
              <a:alphaModFix/>
            </a:blip>
            <a:stretch>
              <a:fillRect/>
            </a:stretch>
          </p:blipFill>
          <p:spPr>
            <a:xfrm>
              <a:off x="10091293" y="1617312"/>
              <a:ext cx="1179218" cy="1179218"/>
            </a:xfrm>
            <a:prstGeom prst="rect">
              <a:avLst/>
            </a:prstGeom>
            <a:noFill/>
            <a:ln>
              <a:solidFill>
                <a:srgbClr val="7248BD"/>
              </a:solidFill>
            </a:ln>
          </p:spPr>
        </p:pic>
        <p:pic>
          <p:nvPicPr>
            <p:cNvPr id="7" name="Google Shape;483;g337aa1b7533_1_45">
              <a:extLst>
                <a:ext uri="{FF2B5EF4-FFF2-40B4-BE49-F238E27FC236}">
                  <a16:creationId xmlns:a16="http://schemas.microsoft.com/office/drawing/2014/main" id="{1E644E03-3B8C-7309-948B-E2B9B22C1C84}"/>
                </a:ext>
              </a:extLst>
            </p:cNvPr>
            <p:cNvPicPr preferRelativeResize="0"/>
            <p:nvPr/>
          </p:nvPicPr>
          <p:blipFill>
            <a:blip r:embed="rId4">
              <a:alphaModFix/>
            </a:blip>
            <a:srcRect t="25982" b="24569"/>
            <a:stretch>
              <a:fillRect/>
            </a:stretch>
          </p:blipFill>
          <p:spPr>
            <a:xfrm>
              <a:off x="7995259" y="1790050"/>
              <a:ext cx="1686100" cy="833742"/>
            </a:xfrm>
            <a:prstGeom prst="rect">
              <a:avLst/>
            </a:prstGeom>
            <a:noFill/>
            <a:ln>
              <a:solidFill>
                <a:srgbClr val="7248BD"/>
              </a:solidFill>
            </a:ln>
          </p:spPr>
        </p:pic>
        <p:pic>
          <p:nvPicPr>
            <p:cNvPr id="9" name="Google Shape;484;g337aa1b7533_1_45">
              <a:extLst>
                <a:ext uri="{FF2B5EF4-FFF2-40B4-BE49-F238E27FC236}">
                  <a16:creationId xmlns:a16="http://schemas.microsoft.com/office/drawing/2014/main" id="{D64A6EE4-13A2-27AC-D05D-F34C1BA79C37}"/>
                </a:ext>
              </a:extLst>
            </p:cNvPr>
            <p:cNvPicPr preferRelativeResize="0"/>
            <p:nvPr/>
          </p:nvPicPr>
          <p:blipFill>
            <a:blip r:embed="rId5">
              <a:alphaModFix/>
            </a:blip>
            <a:srcRect l="6828" t="6828" r="6828" b="6828"/>
            <a:stretch>
              <a:fillRect/>
            </a:stretch>
          </p:blipFill>
          <p:spPr>
            <a:xfrm>
              <a:off x="6273209" y="1478997"/>
              <a:ext cx="1544842" cy="1455848"/>
            </a:xfrm>
            <a:prstGeom prst="rect">
              <a:avLst/>
            </a:prstGeom>
            <a:noFill/>
            <a:ln>
              <a:solidFill>
                <a:srgbClr val="7248BD"/>
              </a:solidFill>
            </a:ln>
          </p:spPr>
        </p:pic>
      </p:grpSp>
      <p:grpSp>
        <p:nvGrpSpPr>
          <p:cNvPr id="12" name="Group 11">
            <a:extLst>
              <a:ext uri="{FF2B5EF4-FFF2-40B4-BE49-F238E27FC236}">
                <a16:creationId xmlns:a16="http://schemas.microsoft.com/office/drawing/2014/main" id="{8C1D6699-E1FB-3B81-FAD8-37461640C5C3}"/>
              </a:ext>
            </a:extLst>
          </p:cNvPr>
          <p:cNvGrpSpPr/>
          <p:nvPr/>
        </p:nvGrpSpPr>
        <p:grpSpPr>
          <a:xfrm>
            <a:off x="6401688" y="3189312"/>
            <a:ext cx="5049932" cy="1203729"/>
            <a:chOff x="6585852" y="3211033"/>
            <a:chExt cx="5049932" cy="1203729"/>
          </a:xfrm>
        </p:grpSpPr>
        <p:pic>
          <p:nvPicPr>
            <p:cNvPr id="10" name="Google Shape;485;g337aa1b7533_1_45">
              <a:extLst>
                <a:ext uri="{FF2B5EF4-FFF2-40B4-BE49-F238E27FC236}">
                  <a16:creationId xmlns:a16="http://schemas.microsoft.com/office/drawing/2014/main" id="{F80658D8-7923-DC7A-9698-0966AFC98798}"/>
                </a:ext>
              </a:extLst>
            </p:cNvPr>
            <p:cNvPicPr preferRelativeResize="0"/>
            <p:nvPr/>
          </p:nvPicPr>
          <p:blipFill>
            <a:blip r:embed="rId6">
              <a:alphaModFix/>
            </a:blip>
            <a:srcRect l="2635" t="7001" r="4759" b="8672"/>
            <a:stretch>
              <a:fillRect/>
            </a:stretch>
          </p:blipFill>
          <p:spPr>
            <a:xfrm>
              <a:off x="9009542" y="3400467"/>
              <a:ext cx="2626242" cy="833742"/>
            </a:xfrm>
            <a:prstGeom prst="rect">
              <a:avLst/>
            </a:prstGeom>
            <a:noFill/>
            <a:ln>
              <a:solidFill>
                <a:srgbClr val="FF0000"/>
              </a:solidFill>
            </a:ln>
          </p:spPr>
        </p:pic>
        <p:pic>
          <p:nvPicPr>
            <p:cNvPr id="11" name="Google Shape;486;g337aa1b7533_1_45">
              <a:extLst>
                <a:ext uri="{FF2B5EF4-FFF2-40B4-BE49-F238E27FC236}">
                  <a16:creationId xmlns:a16="http://schemas.microsoft.com/office/drawing/2014/main" id="{422B0895-48C9-90FB-CF4E-390597E425A9}"/>
                </a:ext>
              </a:extLst>
            </p:cNvPr>
            <p:cNvPicPr preferRelativeResize="0"/>
            <p:nvPr/>
          </p:nvPicPr>
          <p:blipFill>
            <a:blip r:embed="rId7">
              <a:alphaModFix/>
            </a:blip>
            <a:srcRect t="17264" b="20491"/>
            <a:stretch>
              <a:fillRect/>
            </a:stretch>
          </p:blipFill>
          <p:spPr>
            <a:xfrm>
              <a:off x="6585852" y="3211033"/>
              <a:ext cx="1933838" cy="1203729"/>
            </a:xfrm>
            <a:prstGeom prst="rect">
              <a:avLst/>
            </a:prstGeom>
            <a:noFill/>
            <a:ln>
              <a:solidFill>
                <a:srgbClr val="FF0000"/>
              </a:solidFill>
            </a:ln>
          </p:spPr>
        </p:pic>
      </p:grpSp>
      <p:grpSp>
        <p:nvGrpSpPr>
          <p:cNvPr id="17" name="Group 16">
            <a:extLst>
              <a:ext uri="{FF2B5EF4-FFF2-40B4-BE49-F238E27FC236}">
                <a16:creationId xmlns:a16="http://schemas.microsoft.com/office/drawing/2014/main" id="{EB64FAB8-6CE3-3CE7-0019-55664524806E}"/>
              </a:ext>
            </a:extLst>
          </p:cNvPr>
          <p:cNvGrpSpPr/>
          <p:nvPr/>
        </p:nvGrpSpPr>
        <p:grpSpPr>
          <a:xfrm>
            <a:off x="6466556" y="4647508"/>
            <a:ext cx="4985064" cy="1554667"/>
            <a:chOff x="6466556" y="4647508"/>
            <a:chExt cx="4985064" cy="1554667"/>
          </a:xfrm>
        </p:grpSpPr>
        <p:pic>
          <p:nvPicPr>
            <p:cNvPr id="14" name="Google Shape;487;g337aa1b7533_1_45">
              <a:extLst>
                <a:ext uri="{FF2B5EF4-FFF2-40B4-BE49-F238E27FC236}">
                  <a16:creationId xmlns:a16="http://schemas.microsoft.com/office/drawing/2014/main" id="{A48F2665-2F23-D483-3F36-4DF61487B683}"/>
                </a:ext>
              </a:extLst>
            </p:cNvPr>
            <p:cNvPicPr preferRelativeResize="0"/>
            <p:nvPr/>
          </p:nvPicPr>
          <p:blipFill>
            <a:blip r:embed="rId8">
              <a:alphaModFix/>
            </a:blip>
            <a:stretch>
              <a:fillRect/>
            </a:stretch>
          </p:blipFill>
          <p:spPr>
            <a:xfrm>
              <a:off x="6466556" y="4756335"/>
              <a:ext cx="1428750" cy="1428750"/>
            </a:xfrm>
            <a:prstGeom prst="rect">
              <a:avLst/>
            </a:prstGeom>
            <a:noFill/>
            <a:ln>
              <a:solidFill>
                <a:srgbClr val="2167BA"/>
              </a:solidFill>
            </a:ln>
          </p:spPr>
        </p:pic>
        <p:pic>
          <p:nvPicPr>
            <p:cNvPr id="15" name="Google Shape;488;g337aa1b7533_1_45">
              <a:extLst>
                <a:ext uri="{FF2B5EF4-FFF2-40B4-BE49-F238E27FC236}">
                  <a16:creationId xmlns:a16="http://schemas.microsoft.com/office/drawing/2014/main" id="{CA7B67AB-4FF4-5891-942A-E5F3BA337A5D}"/>
                </a:ext>
              </a:extLst>
            </p:cNvPr>
            <p:cNvPicPr preferRelativeResize="0"/>
            <p:nvPr/>
          </p:nvPicPr>
          <p:blipFill rotWithShape="1">
            <a:blip r:embed="rId9">
              <a:alphaModFix/>
            </a:blip>
            <a:srcRect l="20070" r="18923"/>
            <a:stretch/>
          </p:blipFill>
          <p:spPr>
            <a:xfrm>
              <a:off x="7995259" y="4647508"/>
              <a:ext cx="1686101" cy="1554667"/>
            </a:xfrm>
            <a:prstGeom prst="rect">
              <a:avLst/>
            </a:prstGeom>
            <a:noFill/>
            <a:ln>
              <a:solidFill>
                <a:srgbClr val="2167BA"/>
              </a:solidFill>
            </a:ln>
          </p:spPr>
        </p:pic>
        <p:pic>
          <p:nvPicPr>
            <p:cNvPr id="16" name="Google Shape;489;g337aa1b7533_1_45">
              <a:extLst>
                <a:ext uri="{FF2B5EF4-FFF2-40B4-BE49-F238E27FC236}">
                  <a16:creationId xmlns:a16="http://schemas.microsoft.com/office/drawing/2014/main" id="{69D242BC-59C6-5558-449E-E3127224E09C}"/>
                </a:ext>
              </a:extLst>
            </p:cNvPr>
            <p:cNvPicPr preferRelativeResize="0"/>
            <p:nvPr/>
          </p:nvPicPr>
          <p:blipFill>
            <a:blip r:embed="rId10">
              <a:alphaModFix/>
            </a:blip>
            <a:srcRect t="17679" b="21274"/>
            <a:stretch>
              <a:fillRect/>
            </a:stretch>
          </p:blipFill>
          <p:spPr>
            <a:xfrm>
              <a:off x="9765520" y="4967442"/>
              <a:ext cx="1686100" cy="1029321"/>
            </a:xfrm>
            <a:prstGeom prst="rect">
              <a:avLst/>
            </a:prstGeom>
            <a:noFill/>
            <a:ln>
              <a:solidFill>
                <a:srgbClr val="2167BA"/>
              </a:solidFill>
            </a:ln>
          </p:spPr>
        </p:pic>
      </p:grpSp>
      <p:sp>
        <p:nvSpPr>
          <p:cNvPr id="20" name="object 2">
            <a:extLst>
              <a:ext uri="{FF2B5EF4-FFF2-40B4-BE49-F238E27FC236}">
                <a16:creationId xmlns:a16="http://schemas.microsoft.com/office/drawing/2014/main" id="{2FDBCB4D-ADAA-25A8-1913-0B29262581A0}"/>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spTree>
    <p:extLst>
      <p:ext uri="{BB962C8B-B14F-4D97-AF65-F5344CB8AC3E}">
        <p14:creationId xmlns:p14="http://schemas.microsoft.com/office/powerpoint/2010/main" val="645124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07AB3-F5A8-34AA-BE75-D57ADA035E6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2F576B9-0B9B-CFA2-922A-B969CDE88C7B}"/>
              </a:ext>
            </a:extLst>
          </p:cNvPr>
          <p:cNvSpPr txBox="1"/>
          <p:nvPr/>
        </p:nvSpPr>
        <p:spPr>
          <a:xfrm>
            <a:off x="726468" y="869508"/>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300" b="1" dirty="0">
                <a:solidFill>
                  <a:sysClr val="windowText" lastClr="000000"/>
                </a:solidFill>
                <a:latin typeface="Arial"/>
                <a:cs typeface="Arial"/>
              </a:rPr>
              <a:t>1.12. Étude de cas n° 1 : l'enquête sur les déplacements des ménages (HTS)</a:t>
            </a:r>
            <a:endParaRPr lang="en-GB" sz="2300"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C31DDC62-4E21-033B-EB8B-8E7899DD2ABC}"/>
              </a:ext>
            </a:extLst>
          </p:cNvPr>
          <p:cNvSpPr txBox="1">
            <a:spLocks/>
          </p:cNvSpPr>
          <p:nvPr/>
        </p:nvSpPr>
        <p:spPr>
          <a:xfrm>
            <a:off x="726465" y="2712715"/>
            <a:ext cx="6769487" cy="3000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La méthode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1800" b="1" i="0" u="none" strike="noStrike" kern="1200" cap="none" spc="0" normalizeH="0" baseline="0" noProof="0" dirty="0">
                <a:ln>
                  <a:noFill/>
                </a:ln>
                <a:solidFill>
                  <a:sysClr val="windowText" lastClr="000000"/>
                </a:solidFill>
                <a:effectLst/>
                <a:uLnTx/>
                <a:uFillTx/>
                <a:ea typeface="+mn-ea"/>
                <a:cs typeface="+mn-cs"/>
              </a:rPr>
              <a:t>Le journal (le « pourquoi ») </a:t>
            </a:r>
            <a:r>
              <a:rPr kumimoji="0" lang="en-US" sz="1800" i="0" u="none" strike="noStrike" kern="1200" cap="none" spc="0" normalizeH="0" baseline="0" noProof="0" dirty="0">
                <a:ln>
                  <a:noFill/>
                </a:ln>
                <a:solidFill>
                  <a:sysClr val="windowText" lastClr="000000"/>
                </a:solidFill>
                <a:effectLst/>
                <a:uLnTx/>
                <a:uFillTx/>
                <a:ea typeface="+mn-ea"/>
                <a:cs typeface="+mn-cs"/>
              </a:rPr>
              <a:t>: les participants consignent eux-mêmes leurs déplacements, leur motif et leur mode de transport.</a:t>
            </a:r>
          </a:p>
          <a:p>
            <a:pPr lvl="1">
              <a:defRPr/>
            </a:pPr>
            <a:r>
              <a:rPr kumimoji="0" lang="en-US" sz="1800" b="1" i="0" u="none" strike="noStrike" kern="1200" cap="none" spc="0" normalizeH="0" baseline="0" noProof="0" dirty="0">
                <a:ln>
                  <a:noFill/>
                </a:ln>
                <a:solidFill>
                  <a:sysClr val="windowText" lastClr="000000"/>
                </a:solidFill>
                <a:effectLst/>
                <a:uLnTx/>
                <a:uFillTx/>
                <a:ea typeface="+mn-ea"/>
                <a:cs typeface="+mn-cs"/>
              </a:rPr>
              <a:t>Le GPS (le « où ») </a:t>
            </a:r>
            <a:r>
              <a:rPr kumimoji="0" lang="en-US" sz="1800" i="0" u="none" strike="noStrike" kern="1200" cap="none" spc="0" normalizeH="0" baseline="0" noProof="0" dirty="0">
                <a:ln>
                  <a:noFill/>
                </a:ln>
                <a:solidFill>
                  <a:sysClr val="windowText" lastClr="000000"/>
                </a:solidFill>
                <a:effectLst/>
                <a:uLnTx/>
                <a:uFillTx/>
                <a:ea typeface="+mn-ea"/>
                <a:cs typeface="+mn-cs"/>
              </a:rPr>
              <a:t>: le suivi passif par smartphone fournit des données objectives et précises sur l'itinéraire et la durée.</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Le résultat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Le « jumeau numérique » des déplacements régionaux. Cet ensemble de données fondamentales alimente les modèles informatiques utilisés pour tester tous les grands projets d'infrastructure et toutes les décisions politiques importantes.</a:t>
            </a:r>
          </a:p>
        </p:txBody>
      </p:sp>
      <p:pic>
        <p:nvPicPr>
          <p:cNvPr id="8194" name="Picture 2">
            <a:extLst>
              <a:ext uri="{FF2B5EF4-FFF2-40B4-BE49-F238E27FC236}">
                <a16:creationId xmlns:a16="http://schemas.microsoft.com/office/drawing/2014/main" id="{63240497-C71F-62E8-66F8-E60187C1CC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66" t="26201" r="4005" b="24651"/>
          <a:stretch>
            <a:fillRect/>
          </a:stretch>
        </p:blipFill>
        <p:spPr bwMode="auto">
          <a:xfrm>
            <a:off x="7385114" y="3352865"/>
            <a:ext cx="4066506" cy="210979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4EC9DAA7-89B3-B7B7-C20C-882A1CC9F0A2}"/>
              </a:ext>
            </a:extLst>
          </p:cNvPr>
          <p:cNvSpPr txBox="1">
            <a:spLocks/>
          </p:cNvSpPr>
          <p:nvPr/>
        </p:nvSpPr>
        <p:spPr>
          <a:xfrm>
            <a:off x="740380" y="1272862"/>
            <a:ext cx="10711240" cy="1373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Tout rassembler : l'enquête sur les déplacements des ménages (HTS)</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Le défi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Comment se déplace réellement l'ensemble d'une région ? Chaque trajet, chaque mode de transport, chaque objectif. Ces données influencent des décisions de planification représentant plusieurs milliards de dollars.</a:t>
            </a:r>
          </a:p>
        </p:txBody>
      </p:sp>
      <p:sp>
        <p:nvSpPr>
          <p:cNvPr id="7" name="object 2">
            <a:extLst>
              <a:ext uri="{FF2B5EF4-FFF2-40B4-BE49-F238E27FC236}">
                <a16:creationId xmlns:a16="http://schemas.microsoft.com/office/drawing/2014/main" id="{1A30437C-0F3D-4367-6924-3A1011E0EF97}"/>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spTree>
    <p:extLst>
      <p:ext uri="{BB962C8B-B14F-4D97-AF65-F5344CB8AC3E}">
        <p14:creationId xmlns:p14="http://schemas.microsoft.com/office/powerpoint/2010/main" val="3022353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AA0A0-76E4-D60A-EF57-21FFCCF9518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B0FA4D8-D5FE-C41E-2D87-F1623FD86C2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1.13. Sondage interactif : application de sondage</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D61D894B-6845-4915-7470-7BFC5F360F41}"/>
              </a:ext>
            </a:extLst>
          </p:cNvPr>
          <p:cNvSpPr txBox="1">
            <a:spLocks/>
          </p:cNvSpPr>
          <p:nvPr/>
        </p:nvSpPr>
        <p:spPr>
          <a:xfrm>
            <a:off x="726466" y="1539562"/>
            <a:ext cx="7364912" cy="40212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Mettons cela en pratique !</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Scénario : vous devez évaluer le succès d'une nouvelle piste cyclable protégée.</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Question : Quelle méthode d'enquête privilégieriez-vous pour obtenir les commentaires les plus utiles ?</a:t>
            </a:r>
          </a:p>
          <a:p>
            <a:pPr marL="800100" lvl="1" indent="-342900">
              <a:buFont typeface="+mj-lt"/>
              <a:buAutoNum type="alphaU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Sondage en ligne envoyé à tous les habitants de la ville.</a:t>
            </a:r>
          </a:p>
          <a:p>
            <a:pPr marL="800100" lvl="1" indent="-342900">
              <a:buFont typeface="+mj-lt"/>
              <a:buAutoNum type="alphaU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Sondages en face à face sur la piste cyclable.</a:t>
            </a:r>
          </a:p>
          <a:p>
            <a:pPr marL="800100" lvl="1" indent="-342900">
              <a:buFont typeface="+mj-lt"/>
              <a:buAutoNum type="alphaU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Enquête postale auprès des ménages des quartiers adjacents.</a:t>
            </a:r>
          </a:p>
          <a:p>
            <a:pPr marL="800100" lvl="1" indent="-342900">
              <a:buFont typeface="+mj-lt"/>
              <a:buAutoNum type="alphaU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Une approche hybride combinant B et C.</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Rendez-vous sur [mentimeter.com] et utilisez le code [XXXX XXXX]</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(Un code QR renvoyant directement au sondage devrait s'afficher.)</a:t>
            </a:r>
          </a:p>
        </p:txBody>
      </p:sp>
      <p:sp>
        <p:nvSpPr>
          <p:cNvPr id="2" name="Google Shape;525;g352ec21a4af_0_16">
            <a:extLst>
              <a:ext uri="{FF2B5EF4-FFF2-40B4-BE49-F238E27FC236}">
                <a16:creationId xmlns:a16="http://schemas.microsoft.com/office/drawing/2014/main" id="{06ACDB9E-64F3-4E50-948B-FE78EE13A89C}"/>
              </a:ext>
            </a:extLst>
          </p:cNvPr>
          <p:cNvSpPr/>
          <p:nvPr/>
        </p:nvSpPr>
        <p:spPr>
          <a:xfrm>
            <a:off x="8091378" y="3550195"/>
            <a:ext cx="2934022" cy="914548"/>
          </a:xfrm>
          <a:prstGeom prst="rect">
            <a:avLst/>
          </a:prstGeom>
          <a:noFill/>
          <a:ln w="9525" cap="flat" cmpd="sng">
            <a:solidFill>
              <a:srgbClr val="FD001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dirty="0"/>
              <a:t>Code QR ici</a:t>
            </a:r>
            <a:endParaRPr sz="2000" b="1" dirty="0"/>
          </a:p>
        </p:txBody>
      </p:sp>
      <p:sp>
        <p:nvSpPr>
          <p:cNvPr id="7" name="object 2">
            <a:extLst>
              <a:ext uri="{FF2B5EF4-FFF2-40B4-BE49-F238E27FC236}">
                <a16:creationId xmlns:a16="http://schemas.microsoft.com/office/drawing/2014/main" id="{E3B9F166-69CA-6B15-0AFC-C28008DB6750}"/>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Enquêtes</a:t>
            </a:r>
          </a:p>
        </p:txBody>
      </p:sp>
    </p:spTree>
    <p:extLst>
      <p:ext uri="{BB962C8B-B14F-4D97-AF65-F5344CB8AC3E}">
        <p14:creationId xmlns:p14="http://schemas.microsoft.com/office/powerpoint/2010/main" val="2760911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Capteurs et collecte de données GPS</a:t>
            </a:r>
          </a:p>
        </p:txBody>
      </p:sp>
    </p:spTree>
    <p:extLst>
      <p:ext uri="{BB962C8B-B14F-4D97-AF65-F5344CB8AC3E}">
        <p14:creationId xmlns:p14="http://schemas.microsoft.com/office/powerpoint/2010/main" val="2157255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F8458-B5B4-2A4A-110B-F35DBA5EE763}"/>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2E57F7F-AAB8-5936-1A12-5E1B7553BEEA}"/>
              </a:ext>
            </a:extLst>
          </p:cNvPr>
          <p:cNvSpPr txBox="1"/>
          <p:nvPr/>
        </p:nvSpPr>
        <p:spPr>
          <a:xfrm>
            <a:off x="726468" y="8409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Introduction aux données des capteurs et du GPS</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27712A4A-0E8A-6658-B809-5C390D1252C6}"/>
              </a:ext>
            </a:extLst>
          </p:cNvPr>
          <p:cNvSpPr txBox="1">
            <a:spLocks noGrp="1"/>
          </p:cNvSpPr>
          <p:nvPr>
            <p:ph type="title"/>
          </p:nvPr>
        </p:nvSpPr>
        <p:spPr>
          <a:xfrm>
            <a:off x="726464" y="493611"/>
            <a:ext cx="56743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Collecte des données des capteurs et du GPS</a:t>
            </a:r>
            <a:endParaRPr lang="en-GB" sz="2400" b="1" dirty="0">
              <a:solidFill>
                <a:schemeClr val="bg1"/>
              </a:solidFill>
            </a:endParaRPr>
          </a:p>
        </p:txBody>
      </p:sp>
      <p:sp>
        <p:nvSpPr>
          <p:cNvPr id="8" name="Content Placeholder 2">
            <a:extLst>
              <a:ext uri="{FF2B5EF4-FFF2-40B4-BE49-F238E27FC236}">
                <a16:creationId xmlns:a16="http://schemas.microsoft.com/office/drawing/2014/main" id="{ADB574D6-2C3A-AE56-1196-DFC67970CBE2}"/>
              </a:ext>
            </a:extLst>
          </p:cNvPr>
          <p:cNvSpPr txBox="1">
            <a:spLocks/>
          </p:cNvSpPr>
          <p:nvPr/>
        </p:nvSpPr>
        <p:spPr>
          <a:xfrm>
            <a:off x="726465" y="1282387"/>
            <a:ext cx="8236781" cy="32025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Passage du comportement déclaré au comportement mesuré</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Le changement </a:t>
            </a:r>
            <a:r>
              <a:rPr kumimoji="0" lang="en-US" sz="1800" i="0" u="none" strike="noStrike" kern="1200" cap="none" spc="0" normalizeH="0" baseline="0" noProof="0" dirty="0">
                <a:ln>
                  <a:noFill/>
                </a:ln>
                <a:solidFill>
                  <a:sysClr val="windowText" lastClr="000000"/>
                </a:solidFill>
                <a:effectLst/>
                <a:uLnTx/>
                <a:uFillTx/>
                <a:ea typeface="+mn-ea"/>
                <a:cs typeface="+mn-cs"/>
              </a:rPr>
              <a:t>: nous cessons de demander aux gens ce qu'ils ont fait. Nous le mesurons directement.</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De quoi s'agit-il ? </a:t>
            </a:r>
            <a:r>
              <a:rPr kumimoji="0" lang="en-US" sz="1800" i="0" u="none" strike="noStrike" kern="1200" cap="none" spc="0" normalizeH="0" baseline="0" noProof="0" dirty="0">
                <a:ln>
                  <a:noFill/>
                </a:ln>
                <a:solidFill>
                  <a:sysClr val="windowText" lastClr="000000"/>
                </a:solidFill>
                <a:effectLst/>
                <a:uLnTx/>
                <a:uFillTx/>
                <a:ea typeface="+mn-ea"/>
                <a:cs typeface="+mn-cs"/>
              </a:rPr>
              <a:t>Une technologie passive et automatisée qui capture en temps réel des données haute résolution sur les mouvements et les performances.</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Deux sources principales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marL="800100" lvl="1" indent="-3429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L'infrastructure </a:t>
            </a:r>
            <a:r>
              <a:rPr kumimoji="0" lang="en-US" sz="1800" i="0" u="none" strike="noStrike" kern="1200" cap="none" spc="0" normalizeH="0" baseline="0" noProof="0" dirty="0">
                <a:ln>
                  <a:noFill/>
                </a:ln>
                <a:solidFill>
                  <a:sysClr val="windowText" lastClr="000000"/>
                </a:solidFill>
                <a:effectLst/>
                <a:uLnTx/>
                <a:uFillTx/>
                <a:ea typeface="+mn-ea"/>
                <a:cs typeface="+mn-cs"/>
              </a:rPr>
              <a:t>: capteurs intégrés au système.</a:t>
            </a:r>
          </a:p>
          <a:p>
            <a:pPr marL="457200" lvl="1" indent="0">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	(Détecteurs à boucle, caméras de circulation, radars)</a:t>
            </a:r>
          </a:p>
          <a:p>
            <a:pPr marL="800100" lvl="1" indent="-342900">
              <a:buFont typeface="+mj-lt"/>
              <a:buAutoNum type="arabicPeriod" startAt="2"/>
              <a:defRPr/>
            </a:pPr>
            <a:r>
              <a:rPr kumimoji="0" lang="en-US" sz="1800" b="1" i="0" u="none" strike="noStrike" kern="1200" cap="none" spc="0" normalizeH="0" baseline="0" noProof="0" dirty="0">
                <a:ln>
                  <a:noFill/>
                </a:ln>
                <a:solidFill>
                  <a:sysClr val="windowText" lastClr="000000"/>
                </a:solidFill>
                <a:effectLst/>
                <a:uLnTx/>
                <a:uFillTx/>
                <a:ea typeface="+mn-ea"/>
                <a:cs typeface="+mn-cs"/>
              </a:rPr>
              <a:t>L'utilisateur </a:t>
            </a:r>
            <a:r>
              <a:rPr kumimoji="0" lang="en-US" sz="1800" i="0" u="none" strike="noStrike" kern="1200" cap="none" spc="0" normalizeH="0" baseline="0" noProof="0" dirty="0">
                <a:ln>
                  <a:noFill/>
                </a:ln>
                <a:solidFill>
                  <a:sysClr val="windowText" lastClr="000000"/>
                </a:solidFill>
                <a:effectLst/>
                <a:uLnTx/>
                <a:uFillTx/>
                <a:ea typeface="+mn-ea"/>
                <a:cs typeface="+mn-cs"/>
              </a:rPr>
              <a:t>: capteurs transportés par le voyageur.</a:t>
            </a:r>
          </a:p>
          <a:p>
            <a:pPr marL="457200" lvl="1" indent="0">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	(GPS du véhicule, smartphones)</a:t>
            </a:r>
          </a:p>
        </p:txBody>
      </p:sp>
      <p:pic>
        <p:nvPicPr>
          <p:cNvPr id="3" name="Google Shape;534;g3355db0d202_0_174">
            <a:extLst>
              <a:ext uri="{FF2B5EF4-FFF2-40B4-BE49-F238E27FC236}">
                <a16:creationId xmlns:a16="http://schemas.microsoft.com/office/drawing/2014/main" id="{C9C80DD9-8255-A619-AD7B-7B68AD813297}"/>
              </a:ext>
            </a:extLst>
          </p:cNvPr>
          <p:cNvPicPr preferRelativeResize="0"/>
          <p:nvPr/>
        </p:nvPicPr>
        <p:blipFill>
          <a:blip r:embed="rId3">
            <a:alphaModFix/>
          </a:blip>
          <a:stretch>
            <a:fillRect/>
          </a:stretch>
        </p:blipFill>
        <p:spPr>
          <a:xfrm>
            <a:off x="5181600" y="4435103"/>
            <a:ext cx="2352820" cy="1605790"/>
          </a:xfrm>
          <a:prstGeom prst="rect">
            <a:avLst/>
          </a:prstGeom>
          <a:noFill/>
          <a:ln>
            <a:noFill/>
          </a:ln>
        </p:spPr>
      </p:pic>
      <p:pic>
        <p:nvPicPr>
          <p:cNvPr id="4" name="Google Shape;535;g3355db0d202_0_174">
            <a:extLst>
              <a:ext uri="{FF2B5EF4-FFF2-40B4-BE49-F238E27FC236}">
                <a16:creationId xmlns:a16="http://schemas.microsoft.com/office/drawing/2014/main" id="{82384D11-8249-43C5-B599-547C7BBFDEAF}"/>
              </a:ext>
            </a:extLst>
          </p:cNvPr>
          <p:cNvPicPr preferRelativeResize="0"/>
          <p:nvPr/>
        </p:nvPicPr>
        <p:blipFill>
          <a:blip r:embed="rId4">
            <a:alphaModFix/>
          </a:blip>
          <a:stretch>
            <a:fillRect/>
          </a:stretch>
        </p:blipFill>
        <p:spPr>
          <a:xfrm>
            <a:off x="7667894" y="3866990"/>
            <a:ext cx="3854479" cy="2170050"/>
          </a:xfrm>
          <a:prstGeom prst="rect">
            <a:avLst/>
          </a:prstGeom>
          <a:noFill/>
          <a:ln>
            <a:noFill/>
          </a:ln>
        </p:spPr>
      </p:pic>
      <p:sp>
        <p:nvSpPr>
          <p:cNvPr id="7" name="Google Shape;536;g3355db0d202_0_174">
            <a:extLst>
              <a:ext uri="{FF2B5EF4-FFF2-40B4-BE49-F238E27FC236}">
                <a16:creationId xmlns:a16="http://schemas.microsoft.com/office/drawing/2014/main" id="{CE5476E7-E9E8-72F1-EC4F-F6AA08FE1DAA}"/>
              </a:ext>
            </a:extLst>
          </p:cNvPr>
          <p:cNvSpPr txBox="1"/>
          <p:nvPr/>
        </p:nvSpPr>
        <p:spPr>
          <a:xfrm>
            <a:off x="5059867" y="5902767"/>
            <a:ext cx="1226288" cy="415725"/>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050" dirty="0">
                <a:solidFill>
                  <a:srgbClr val="1A1C1E"/>
                </a:solidFill>
                <a:highlight>
                  <a:schemeClr val="lt1"/>
                </a:highlight>
                <a:latin typeface="Helvetica Neue"/>
                <a:ea typeface="Helvetica Neue"/>
                <a:cs typeface="Helvetica Neue"/>
                <a:sym typeface="Helvetica Neue"/>
              </a:rPr>
              <a:t>détecteurs à boucle</a:t>
            </a:r>
            <a:endParaRPr dirty="0"/>
          </a:p>
        </p:txBody>
      </p:sp>
      <p:sp>
        <p:nvSpPr>
          <p:cNvPr id="9" name="Google Shape;537;g3355db0d202_0_174">
            <a:extLst>
              <a:ext uri="{FF2B5EF4-FFF2-40B4-BE49-F238E27FC236}">
                <a16:creationId xmlns:a16="http://schemas.microsoft.com/office/drawing/2014/main" id="{EEEE4563-DF7E-4424-E530-2DEB20CB9114}"/>
              </a:ext>
            </a:extLst>
          </p:cNvPr>
          <p:cNvSpPr txBox="1"/>
          <p:nvPr/>
        </p:nvSpPr>
        <p:spPr>
          <a:xfrm>
            <a:off x="10297899" y="5998881"/>
            <a:ext cx="1224474" cy="415725"/>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050" dirty="0">
                <a:solidFill>
                  <a:srgbClr val="1A1C1E"/>
                </a:solidFill>
                <a:highlight>
                  <a:schemeClr val="lt1"/>
                </a:highlight>
                <a:latin typeface="Helvetica Neue"/>
                <a:ea typeface="Helvetica Neue"/>
                <a:cs typeface="Helvetica Neue"/>
                <a:sym typeface="Helvetica Neue"/>
              </a:rPr>
              <a:t>Récepteurs GPS</a:t>
            </a:r>
            <a:endParaRPr dirty="0"/>
          </a:p>
        </p:txBody>
      </p:sp>
      <p:pic>
        <p:nvPicPr>
          <p:cNvPr id="10" name="Google Shape;539;g3355db0d202_0_174">
            <a:extLst>
              <a:ext uri="{FF2B5EF4-FFF2-40B4-BE49-F238E27FC236}">
                <a16:creationId xmlns:a16="http://schemas.microsoft.com/office/drawing/2014/main" id="{6897747B-F43F-C2CD-4904-48C5563E28AA}"/>
              </a:ext>
            </a:extLst>
          </p:cNvPr>
          <p:cNvPicPr preferRelativeResize="0"/>
          <p:nvPr/>
        </p:nvPicPr>
        <p:blipFill>
          <a:blip r:embed="rId5">
            <a:alphaModFix/>
          </a:blip>
          <a:stretch>
            <a:fillRect/>
          </a:stretch>
        </p:blipFill>
        <p:spPr>
          <a:xfrm>
            <a:off x="9595134" y="1539562"/>
            <a:ext cx="1856486" cy="1856486"/>
          </a:xfrm>
          <a:prstGeom prst="rect">
            <a:avLst/>
          </a:prstGeom>
          <a:noFill/>
          <a:ln>
            <a:noFill/>
          </a:ln>
        </p:spPr>
      </p:pic>
      <p:sp>
        <p:nvSpPr>
          <p:cNvPr id="11" name="Google Shape;540;g3355db0d202_0_174">
            <a:extLst>
              <a:ext uri="{FF2B5EF4-FFF2-40B4-BE49-F238E27FC236}">
                <a16:creationId xmlns:a16="http://schemas.microsoft.com/office/drawing/2014/main" id="{E07FA08F-3C34-994C-30D8-F331530A42E7}"/>
              </a:ext>
            </a:extLst>
          </p:cNvPr>
          <p:cNvSpPr txBox="1"/>
          <p:nvPr/>
        </p:nvSpPr>
        <p:spPr>
          <a:xfrm>
            <a:off x="10172350" y="3300646"/>
            <a:ext cx="1279270" cy="415725"/>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050" dirty="0">
                <a:solidFill>
                  <a:srgbClr val="1A1C1E"/>
                </a:solidFill>
                <a:highlight>
                  <a:schemeClr val="lt1"/>
                </a:highlight>
                <a:latin typeface="Helvetica Neue"/>
                <a:ea typeface="Helvetica Neue"/>
                <a:cs typeface="Helvetica Neue"/>
                <a:sym typeface="Helvetica Neue"/>
              </a:rPr>
              <a:t>Caméras de circulation</a:t>
            </a:r>
            <a:endParaRPr dirty="0"/>
          </a:p>
        </p:txBody>
      </p:sp>
    </p:spTree>
    <p:extLst>
      <p:ext uri="{BB962C8B-B14F-4D97-AF65-F5344CB8AC3E}">
        <p14:creationId xmlns:p14="http://schemas.microsoft.com/office/powerpoint/2010/main" val="2803692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2E646-F625-FCE6-2C42-DCDD6F3CCB8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C8EA524-10E4-62AB-6C14-5E18DE02AB6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2.1. Les capteurs comme sources de données</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603ADB56-174F-2209-DF70-3E56E4957DCA}"/>
              </a:ext>
            </a:extLst>
          </p:cNvPr>
          <p:cNvSpPr txBox="1">
            <a:spLocks/>
          </p:cNvSpPr>
          <p:nvPr/>
        </p:nvSpPr>
        <p:spPr>
          <a:xfrm>
            <a:off x="726464" y="1816201"/>
            <a:ext cx="3215707" cy="12729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Détecteurs à boucle inductive Le cheval de bataille </a:t>
            </a:r>
            <a:r>
              <a:rPr kumimoji="0" lang="en-US" sz="2000" i="0" u="none" strike="noStrike" kern="1200" cap="none" spc="0" normalizeH="0" baseline="0" noProof="0" dirty="0">
                <a:ln>
                  <a:noFill/>
                </a:ln>
                <a:solidFill>
                  <a:sysClr val="windowText" lastClr="000000"/>
                </a:solidFill>
                <a:effectLst/>
                <a:uLnTx/>
                <a:uFillTx/>
                <a:ea typeface="+mn-ea"/>
                <a:cs typeface="+mn-cs"/>
              </a:rPr>
              <a:t>: détection et comptage fiables des véhicules.</a:t>
            </a:r>
          </a:p>
        </p:txBody>
      </p:sp>
      <p:sp>
        <p:nvSpPr>
          <p:cNvPr id="2" name="Content Placeholder 2">
            <a:extLst>
              <a:ext uri="{FF2B5EF4-FFF2-40B4-BE49-F238E27FC236}">
                <a16:creationId xmlns:a16="http://schemas.microsoft.com/office/drawing/2014/main" id="{8C24A361-CADA-1960-77DF-8C741258E43B}"/>
              </a:ext>
            </a:extLst>
          </p:cNvPr>
          <p:cNvSpPr txBox="1">
            <a:spLocks/>
          </p:cNvSpPr>
          <p:nvPr/>
        </p:nvSpPr>
        <p:spPr>
          <a:xfrm>
            <a:off x="6096000" y="1718406"/>
            <a:ext cx="2926345" cy="12534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Caméras d'analyse vidéo Le cerveau </a:t>
            </a:r>
            <a:r>
              <a:rPr kumimoji="0" lang="en-US" sz="2000" i="0" u="none" strike="noStrike" kern="1200" cap="none" spc="0" normalizeH="0" baseline="0" noProof="0" dirty="0">
                <a:ln>
                  <a:noFill/>
                </a:ln>
                <a:solidFill>
                  <a:sysClr val="windowText" lastClr="000000"/>
                </a:solidFill>
                <a:effectLst/>
                <a:uLnTx/>
                <a:uFillTx/>
                <a:ea typeface="+mn-ea"/>
                <a:cs typeface="+mn-cs"/>
              </a:rPr>
              <a:t>: classe tous les usagers de la route (voitures, vélos, personnes).</a:t>
            </a:r>
          </a:p>
        </p:txBody>
      </p:sp>
      <p:sp>
        <p:nvSpPr>
          <p:cNvPr id="12" name="Content Placeholder 2">
            <a:extLst>
              <a:ext uri="{FF2B5EF4-FFF2-40B4-BE49-F238E27FC236}">
                <a16:creationId xmlns:a16="http://schemas.microsoft.com/office/drawing/2014/main" id="{B0303A97-8734-3162-2E90-5DB0A9576F77}"/>
              </a:ext>
            </a:extLst>
          </p:cNvPr>
          <p:cNvSpPr txBox="1">
            <a:spLocks/>
          </p:cNvSpPr>
          <p:nvPr/>
        </p:nvSpPr>
        <p:spPr>
          <a:xfrm>
            <a:off x="732296" y="4646462"/>
            <a:ext cx="2803545" cy="920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Capteurs radar L'œil qui voit tout </a:t>
            </a:r>
            <a:r>
              <a:rPr kumimoji="0" lang="en-US" sz="2000" i="0" u="none" strike="noStrike" kern="1200" cap="none" spc="0" normalizeH="0" baseline="0" noProof="0" dirty="0">
                <a:ln>
                  <a:noFill/>
                </a:ln>
                <a:solidFill>
                  <a:sysClr val="windowText" lastClr="000000"/>
                </a:solidFill>
                <a:effectLst/>
                <a:uLnTx/>
                <a:uFillTx/>
                <a:ea typeface="+mn-ea"/>
                <a:cs typeface="+mn-cs"/>
              </a:rPr>
              <a:t>: mesure la vitesse par tous les temps.</a:t>
            </a:r>
          </a:p>
        </p:txBody>
      </p:sp>
      <p:sp>
        <p:nvSpPr>
          <p:cNvPr id="13" name="Content Placeholder 2">
            <a:extLst>
              <a:ext uri="{FF2B5EF4-FFF2-40B4-BE49-F238E27FC236}">
                <a16:creationId xmlns:a16="http://schemas.microsoft.com/office/drawing/2014/main" id="{9D38422E-E61B-B08A-DF5C-BAB63DCB5946}"/>
              </a:ext>
            </a:extLst>
          </p:cNvPr>
          <p:cNvSpPr txBox="1">
            <a:spLocks/>
          </p:cNvSpPr>
          <p:nvPr/>
        </p:nvSpPr>
        <p:spPr>
          <a:xfrm>
            <a:off x="6208159" y="4497381"/>
            <a:ext cx="3260651" cy="12184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Scanners Bluetooth/Wi-Fi Le chronométreur </a:t>
            </a:r>
            <a:r>
              <a:rPr kumimoji="0" lang="en-US" sz="2000" i="0" u="none" strike="noStrike" kern="1200" cap="none" spc="0" normalizeH="0" baseline="0" noProof="0" dirty="0">
                <a:ln>
                  <a:noFill/>
                </a:ln>
                <a:solidFill>
                  <a:sysClr val="windowText" lastClr="000000"/>
                </a:solidFill>
                <a:effectLst/>
                <a:uLnTx/>
                <a:uFillTx/>
                <a:ea typeface="+mn-ea"/>
                <a:cs typeface="+mn-cs"/>
              </a:rPr>
              <a:t>: calcule le temps de trajet dans le corridor.</a:t>
            </a:r>
          </a:p>
        </p:txBody>
      </p:sp>
      <p:pic>
        <p:nvPicPr>
          <p:cNvPr id="14" name="Google Shape;560;g3355db0d202_0_182">
            <a:extLst>
              <a:ext uri="{FF2B5EF4-FFF2-40B4-BE49-F238E27FC236}">
                <a16:creationId xmlns:a16="http://schemas.microsoft.com/office/drawing/2014/main" id="{0B1B7B2C-5F61-1A56-F766-EA57246E05D4}"/>
              </a:ext>
            </a:extLst>
          </p:cNvPr>
          <p:cNvPicPr preferRelativeResize="0"/>
          <p:nvPr/>
        </p:nvPicPr>
        <p:blipFill>
          <a:blip r:embed="rId3">
            <a:alphaModFix/>
          </a:blip>
          <a:stretch>
            <a:fillRect/>
          </a:stretch>
        </p:blipFill>
        <p:spPr>
          <a:xfrm>
            <a:off x="3942172" y="1534944"/>
            <a:ext cx="1959330" cy="1835422"/>
          </a:xfrm>
          <a:prstGeom prst="rect">
            <a:avLst/>
          </a:prstGeom>
          <a:noFill/>
          <a:ln>
            <a:noFill/>
          </a:ln>
        </p:spPr>
      </p:pic>
      <p:pic>
        <p:nvPicPr>
          <p:cNvPr id="15" name="Google Shape;572;g337e9ed6ad8_0_28">
            <a:extLst>
              <a:ext uri="{FF2B5EF4-FFF2-40B4-BE49-F238E27FC236}">
                <a16:creationId xmlns:a16="http://schemas.microsoft.com/office/drawing/2014/main" id="{DBDD5DBC-DA4C-86B3-CC05-E9F2739F396C}"/>
              </a:ext>
            </a:extLst>
          </p:cNvPr>
          <p:cNvPicPr preferRelativeResize="0"/>
          <p:nvPr/>
        </p:nvPicPr>
        <p:blipFill>
          <a:blip r:embed="rId4">
            <a:alphaModFix/>
          </a:blip>
          <a:stretch>
            <a:fillRect/>
          </a:stretch>
        </p:blipFill>
        <p:spPr>
          <a:xfrm>
            <a:off x="9022345" y="1534944"/>
            <a:ext cx="2429275" cy="1620350"/>
          </a:xfrm>
          <a:prstGeom prst="rect">
            <a:avLst/>
          </a:prstGeom>
          <a:noFill/>
          <a:ln>
            <a:noFill/>
          </a:ln>
        </p:spPr>
      </p:pic>
      <p:pic>
        <p:nvPicPr>
          <p:cNvPr id="16" name="Google Shape;561;g3355db0d202_0_182">
            <a:extLst>
              <a:ext uri="{FF2B5EF4-FFF2-40B4-BE49-F238E27FC236}">
                <a16:creationId xmlns:a16="http://schemas.microsoft.com/office/drawing/2014/main" id="{DE37D554-EB65-8231-C763-D2DBEAB89023}"/>
              </a:ext>
            </a:extLst>
          </p:cNvPr>
          <p:cNvPicPr preferRelativeResize="0"/>
          <p:nvPr/>
        </p:nvPicPr>
        <p:blipFill>
          <a:blip r:embed="rId5">
            <a:alphaModFix/>
          </a:blip>
          <a:stretch>
            <a:fillRect/>
          </a:stretch>
        </p:blipFill>
        <p:spPr>
          <a:xfrm>
            <a:off x="3404614" y="4158556"/>
            <a:ext cx="2514226" cy="1896149"/>
          </a:xfrm>
          <a:prstGeom prst="rect">
            <a:avLst/>
          </a:prstGeom>
          <a:noFill/>
          <a:ln>
            <a:noFill/>
          </a:ln>
        </p:spPr>
      </p:pic>
      <p:pic>
        <p:nvPicPr>
          <p:cNvPr id="17" name="Google Shape;574;g337e9ed6ad8_0_28">
            <a:extLst>
              <a:ext uri="{FF2B5EF4-FFF2-40B4-BE49-F238E27FC236}">
                <a16:creationId xmlns:a16="http://schemas.microsoft.com/office/drawing/2014/main" id="{82BD4917-C9C8-FFC5-F1A5-33519518BBED}"/>
              </a:ext>
            </a:extLst>
          </p:cNvPr>
          <p:cNvPicPr preferRelativeResize="0"/>
          <p:nvPr/>
        </p:nvPicPr>
        <p:blipFill rotWithShape="1">
          <a:blip r:embed="rId6">
            <a:alphaModFix/>
          </a:blip>
          <a:srcRect t="6065" b="6659"/>
          <a:stretch/>
        </p:blipFill>
        <p:spPr>
          <a:xfrm>
            <a:off x="9404582" y="3615070"/>
            <a:ext cx="2047038" cy="2382148"/>
          </a:xfrm>
          <a:prstGeom prst="rect">
            <a:avLst/>
          </a:prstGeom>
          <a:noFill/>
          <a:ln>
            <a:noFill/>
          </a:ln>
        </p:spPr>
      </p:pic>
      <p:sp>
        <p:nvSpPr>
          <p:cNvPr id="18" name="Google Shape;575;g337e9ed6ad8_0_28">
            <a:extLst>
              <a:ext uri="{FF2B5EF4-FFF2-40B4-BE49-F238E27FC236}">
                <a16:creationId xmlns:a16="http://schemas.microsoft.com/office/drawing/2014/main" id="{793CFD57-8D28-1E0B-AB8B-8DDF61E008E8}"/>
              </a:ext>
            </a:extLst>
          </p:cNvPr>
          <p:cNvSpPr txBox="1"/>
          <p:nvPr/>
        </p:nvSpPr>
        <p:spPr>
          <a:xfrm>
            <a:off x="9315101" y="5895897"/>
            <a:ext cx="2226000" cy="369300"/>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200" dirty="0">
                <a:solidFill>
                  <a:srgbClr val="1A1C1E"/>
                </a:solidFill>
                <a:highlight>
                  <a:schemeClr val="lt1"/>
                </a:highlight>
              </a:rPr>
              <a:t>Détecteurs Bluetooth et Wi-Fi</a:t>
            </a:r>
            <a:endParaRPr sz="1200" dirty="0">
              <a:solidFill>
                <a:srgbClr val="1A1C1E"/>
              </a:solidFill>
              <a:highlight>
                <a:schemeClr val="lt1"/>
              </a:highlight>
            </a:endParaRPr>
          </a:p>
        </p:txBody>
      </p:sp>
      <p:sp>
        <p:nvSpPr>
          <p:cNvPr id="19" name="Google Shape;577;g337e9ed6ad8_0_28">
            <a:extLst>
              <a:ext uri="{FF2B5EF4-FFF2-40B4-BE49-F238E27FC236}">
                <a16:creationId xmlns:a16="http://schemas.microsoft.com/office/drawing/2014/main" id="{598F6D09-CD3A-9563-0D69-21DC3E30FBDD}"/>
              </a:ext>
            </a:extLst>
          </p:cNvPr>
          <p:cNvSpPr txBox="1"/>
          <p:nvPr/>
        </p:nvSpPr>
        <p:spPr>
          <a:xfrm>
            <a:off x="9404582" y="3015882"/>
            <a:ext cx="1879200" cy="369300"/>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200" b="1">
                <a:solidFill>
                  <a:srgbClr val="1A1C1E"/>
                </a:solidFill>
                <a:highlight>
                  <a:schemeClr val="lt1"/>
                </a:highlight>
              </a:rPr>
              <a:t>Caméras</a:t>
            </a:r>
            <a:endParaRPr/>
          </a:p>
        </p:txBody>
      </p:sp>
      <p:sp>
        <p:nvSpPr>
          <p:cNvPr id="20" name="Google Shape;576;g337e9ed6ad8_0_28">
            <a:extLst>
              <a:ext uri="{FF2B5EF4-FFF2-40B4-BE49-F238E27FC236}">
                <a16:creationId xmlns:a16="http://schemas.microsoft.com/office/drawing/2014/main" id="{AB8D2DB7-E43E-ADCC-307E-6DFCCED208F6}"/>
              </a:ext>
            </a:extLst>
          </p:cNvPr>
          <p:cNvSpPr txBox="1"/>
          <p:nvPr/>
        </p:nvSpPr>
        <p:spPr>
          <a:xfrm>
            <a:off x="3808837" y="3302985"/>
            <a:ext cx="2226000" cy="448682"/>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200" dirty="0">
                <a:solidFill>
                  <a:srgbClr val="1A1C1E"/>
                </a:solidFill>
                <a:highlight>
                  <a:schemeClr val="lt1"/>
                </a:highlight>
              </a:rPr>
              <a:t>Détecteurs à boucle inductive</a:t>
            </a:r>
            <a:endParaRPr sz="1200" dirty="0">
              <a:solidFill>
                <a:srgbClr val="1A1C1E"/>
              </a:solidFill>
              <a:highlight>
                <a:schemeClr val="lt1"/>
              </a:highlight>
            </a:endParaRPr>
          </a:p>
        </p:txBody>
      </p:sp>
      <p:sp>
        <p:nvSpPr>
          <p:cNvPr id="21" name="Google Shape;576;g337e9ed6ad8_0_28">
            <a:extLst>
              <a:ext uri="{FF2B5EF4-FFF2-40B4-BE49-F238E27FC236}">
                <a16:creationId xmlns:a16="http://schemas.microsoft.com/office/drawing/2014/main" id="{BF456F77-BD37-094C-E7CB-00E9100B01C1}"/>
              </a:ext>
            </a:extLst>
          </p:cNvPr>
          <p:cNvSpPr txBox="1"/>
          <p:nvPr/>
        </p:nvSpPr>
        <p:spPr>
          <a:xfrm>
            <a:off x="3548727" y="5902767"/>
            <a:ext cx="2226000" cy="448682"/>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200" dirty="0">
                <a:solidFill>
                  <a:srgbClr val="1A1C1E"/>
                </a:solidFill>
                <a:highlight>
                  <a:schemeClr val="lt1"/>
                </a:highlight>
              </a:rPr>
              <a:t>Capteurs radar</a:t>
            </a:r>
            <a:endParaRPr sz="1200" dirty="0">
              <a:solidFill>
                <a:srgbClr val="1A1C1E"/>
              </a:solidFill>
              <a:highlight>
                <a:schemeClr val="lt1"/>
              </a:highlight>
            </a:endParaRPr>
          </a:p>
        </p:txBody>
      </p:sp>
      <p:sp>
        <p:nvSpPr>
          <p:cNvPr id="7" name="object 2">
            <a:extLst>
              <a:ext uri="{FF2B5EF4-FFF2-40B4-BE49-F238E27FC236}">
                <a16:creationId xmlns:a16="http://schemas.microsoft.com/office/drawing/2014/main" id="{1B63989A-E4F6-165A-13AC-90FD8283626D}"/>
              </a:ext>
            </a:extLst>
          </p:cNvPr>
          <p:cNvSpPr txBox="1">
            <a:spLocks noGrp="1"/>
          </p:cNvSpPr>
          <p:nvPr>
            <p:ph type="title"/>
          </p:nvPr>
        </p:nvSpPr>
        <p:spPr>
          <a:xfrm>
            <a:off x="726464" y="493611"/>
            <a:ext cx="47980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Capteurs et collecte de données GPS</a:t>
            </a:r>
            <a:endParaRPr lang="en-GB" sz="2400" b="1" dirty="0">
              <a:solidFill>
                <a:schemeClr val="bg1"/>
              </a:solidFill>
            </a:endParaRPr>
          </a:p>
        </p:txBody>
      </p:sp>
    </p:spTree>
    <p:extLst>
      <p:ext uri="{BB962C8B-B14F-4D97-AF65-F5344CB8AC3E}">
        <p14:creationId xmlns:p14="http://schemas.microsoft.com/office/powerpoint/2010/main" val="38498886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F7861-4687-7301-9B16-FE74C0FCA212}"/>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276AAC3-54DC-7A7D-DC65-0C2FD2B4BD5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2.2. Comment fonctionne le GPS pour l'analyse des transports</a:t>
            </a:r>
            <a:endParaRPr lang="en-GB" b="1" dirty="0">
              <a:solidFill>
                <a:sysClr val="windowText" lastClr="000000"/>
              </a:solidFill>
              <a:latin typeface="Arial"/>
              <a:cs typeface="Arial"/>
            </a:endParaRPr>
          </a:p>
        </p:txBody>
      </p:sp>
      <p:pic>
        <p:nvPicPr>
          <p:cNvPr id="3" name="Google Shape;586;g3355db0d202_0_190">
            <a:extLst>
              <a:ext uri="{FF2B5EF4-FFF2-40B4-BE49-F238E27FC236}">
                <a16:creationId xmlns:a16="http://schemas.microsoft.com/office/drawing/2014/main" id="{F16D2197-BBD8-2932-AD02-22A5C7FCBE60}"/>
              </a:ext>
            </a:extLst>
          </p:cNvPr>
          <p:cNvPicPr preferRelativeResize="0"/>
          <p:nvPr/>
        </p:nvPicPr>
        <p:blipFill rotWithShape="1">
          <a:blip r:embed="rId3">
            <a:alphaModFix/>
          </a:blip>
          <a:srcRect l="2252" t="17889" r="2475" b="3540"/>
          <a:stretch>
            <a:fillRect/>
          </a:stretch>
        </p:blipFill>
        <p:spPr>
          <a:xfrm>
            <a:off x="2211704" y="1539562"/>
            <a:ext cx="7768592" cy="4623702"/>
          </a:xfrm>
          <a:prstGeom prst="rect">
            <a:avLst/>
          </a:prstGeom>
          <a:noFill/>
          <a:ln>
            <a:noFill/>
          </a:ln>
        </p:spPr>
      </p:pic>
      <p:sp>
        <p:nvSpPr>
          <p:cNvPr id="7" name="object 2">
            <a:extLst>
              <a:ext uri="{FF2B5EF4-FFF2-40B4-BE49-F238E27FC236}">
                <a16:creationId xmlns:a16="http://schemas.microsoft.com/office/drawing/2014/main" id="{5BF888C3-E6D6-0254-889B-922D5569F23C}"/>
              </a:ext>
            </a:extLst>
          </p:cNvPr>
          <p:cNvSpPr txBox="1">
            <a:spLocks noGrp="1"/>
          </p:cNvSpPr>
          <p:nvPr>
            <p:ph type="title"/>
          </p:nvPr>
        </p:nvSpPr>
        <p:spPr>
          <a:xfrm>
            <a:off x="726465" y="493611"/>
            <a:ext cx="4731360"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Capteurs et collecte de données GPS</a:t>
            </a:r>
            <a:endParaRPr lang="en-GB" sz="2400" b="1" dirty="0">
              <a:solidFill>
                <a:schemeClr val="bg1"/>
              </a:solidFill>
            </a:endParaRPr>
          </a:p>
        </p:txBody>
      </p:sp>
    </p:spTree>
    <p:extLst>
      <p:ext uri="{BB962C8B-B14F-4D97-AF65-F5344CB8AC3E}">
        <p14:creationId xmlns:p14="http://schemas.microsoft.com/office/powerpoint/2010/main" val="2354859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5563402" y="428560"/>
            <a:ext cx="5912783"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fr-FR" sz="2400" b="1" dirty="0">
                <a:solidFill>
                  <a:schemeClr val="bg1"/>
                </a:solidFill>
              </a:rPr>
              <a:t>Cours n° 6 : Techniques de collecte de données</a:t>
            </a:r>
          </a:p>
        </p:txBody>
      </p:sp>
      <p:sp>
        <p:nvSpPr>
          <p:cNvPr id="8" name="Google Shape;170;g352ec21a4af_0_51">
            <a:extLst>
              <a:ext uri="{FF2B5EF4-FFF2-40B4-BE49-F238E27FC236}">
                <a16:creationId xmlns:a16="http://schemas.microsoft.com/office/drawing/2014/main" id="{2E4E007D-BFFD-AC12-A948-6CCAA1661A19}"/>
              </a:ext>
            </a:extLst>
          </p:cNvPr>
          <p:cNvSpPr txBox="1"/>
          <p:nvPr/>
        </p:nvSpPr>
        <p:spPr>
          <a:xfrm>
            <a:off x="726274" y="921225"/>
            <a:ext cx="5451241" cy="5084538"/>
          </a:xfrm>
          <a:prstGeom prst="rect">
            <a:avLst/>
          </a:prstGeom>
          <a:noFill/>
          <a:ln>
            <a:noFill/>
          </a:ln>
        </p:spPr>
        <p:txBody>
          <a:bodyPr spcFirstLastPara="1" wrap="square" lIns="0" tIns="16325" rIns="0" bIns="0" anchor="t" anchorCtr="0">
            <a:spAutoFit/>
          </a:bodyPr>
          <a:lstStyle/>
          <a:p>
            <a:pPr marL="139700" lvl="0" algn="l" rtl="0">
              <a:spcBef>
                <a:spcPts val="0"/>
              </a:spcBef>
              <a:spcAft>
                <a:spcPts val="0"/>
              </a:spcAft>
              <a:buClr>
                <a:schemeClr val="dk1"/>
              </a:buClr>
              <a:buSzPts val="1100"/>
              <a:buFont typeface="Arial"/>
              <a:buNone/>
              <a:tabLst>
                <a:tab pos="5021263" algn="l"/>
                <a:tab pos="5194300" algn="l"/>
              </a:tabLst>
            </a:pPr>
            <a:r>
              <a:rPr lang="en-GB" sz="1300" b="1" dirty="0">
                <a:solidFill>
                  <a:schemeClr val="dk1"/>
                </a:solidFill>
                <a:latin typeface="Helvetica" panose="020B0604020202020204" pitchFamily="34" charset="0"/>
                <a:cs typeface="Helvetica" panose="020B0604020202020204" pitchFamily="34" charset="0"/>
              </a:rPr>
              <a:t>Section 00 : Introduction et </a:t>
            </a:r>
            <a:r>
              <a:rPr lang="en-GB" sz="1300" b="1" dirty="0" err="1">
                <a:solidFill>
                  <a:schemeClr val="dk1"/>
                </a:solidFill>
                <a:latin typeface="Helvetica" panose="020B0604020202020204" pitchFamily="34" charset="0"/>
                <a:cs typeface="Helvetica" panose="020B0604020202020204" pitchFamily="34" charset="0"/>
              </a:rPr>
              <a:t>objectifs</a:t>
            </a:r>
            <a:r>
              <a:rPr lang="en-GB" sz="1300" b="1" dirty="0">
                <a:solidFill>
                  <a:schemeClr val="dk1"/>
                </a:solidFill>
                <a:latin typeface="Helvetica" panose="020B0604020202020204" pitchFamily="34" charset="0"/>
                <a:cs typeface="Helvetica" panose="020B0604020202020204" pitchFamily="34" charset="0"/>
              </a:rPr>
              <a:t>……</a:t>
            </a:r>
            <a:r>
              <a:rPr lang="en-GB" sz="13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300" b="1" dirty="0">
                <a:solidFill>
                  <a:schemeClr val="dk1"/>
                </a:solidFill>
                <a:latin typeface="Helvetica" panose="020B0604020202020204" pitchFamily="34" charset="0"/>
                <a:ea typeface="Arial"/>
                <a:cs typeface="Helvetica" panose="020B0604020202020204" pitchFamily="34" charset="0"/>
                <a:sym typeface="Arial"/>
              </a:rPr>
              <a:t>.......................	4</a:t>
            </a:r>
            <a:endParaRPr sz="13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5021263" algn="l"/>
                <a:tab pos="5194300" algn="l"/>
              </a:tabLst>
            </a:pPr>
            <a:r>
              <a:rPr lang="en-GB" sz="1300" dirty="0">
                <a:latin typeface="Helvetica" panose="020B0604020202020204" pitchFamily="34" charset="0"/>
                <a:cs typeface="Helvetica" panose="020B0604020202020204" pitchFamily="34" charset="0"/>
              </a:rPr>
              <a:t>0.0. Programme / Feuille de route…</a:t>
            </a:r>
            <a:r>
              <a:rPr lang="en-GB" sz="1300" dirty="0">
                <a:latin typeface="Helvetica" panose="020B0604020202020204" pitchFamily="34" charset="0"/>
                <a:ea typeface="Arial"/>
                <a:cs typeface="Helvetica" panose="020B0604020202020204" pitchFamily="34" charset="0"/>
                <a:sym typeface="Arial"/>
              </a:rPr>
              <a:t>................................................	5</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5021263" algn="l"/>
                <a:tab pos="5194300" algn="l"/>
              </a:tabLst>
            </a:pPr>
            <a:r>
              <a:rPr lang="en-GB" sz="1300" dirty="0">
                <a:latin typeface="Helvetica" panose="020B0604020202020204" pitchFamily="34" charset="0"/>
                <a:cs typeface="Helvetica" panose="020B0604020202020204" pitchFamily="34" charset="0"/>
              </a:rPr>
              <a:t>0.1. Concepts fondamentaux de la collecte de données………</a:t>
            </a:r>
            <a:r>
              <a:rPr lang="en-GB" sz="13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300" dirty="0">
                <a:latin typeface="Helvetica" panose="020B0604020202020204" pitchFamily="34" charset="0"/>
                <a:ea typeface="Arial"/>
                <a:cs typeface="Helvetica" panose="020B0604020202020204" pitchFamily="34" charset="0"/>
                <a:sym typeface="Arial"/>
              </a:rPr>
              <a:t>6</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5021263" algn="l"/>
                <a:tab pos="5194300" algn="l"/>
              </a:tabLst>
            </a:pPr>
            <a:r>
              <a:rPr lang="en-US" sz="1300" dirty="0">
                <a:latin typeface="Helvetica" panose="020B0604020202020204" pitchFamily="34" charset="0"/>
                <a:cs typeface="Helvetica" panose="020B0604020202020204" pitchFamily="34" charset="0"/>
              </a:rPr>
              <a:t>0.2. Rôle des données de transport dans les systèmes de transport</a:t>
            </a:r>
            <a:r>
              <a:rPr lang="en-GB" sz="13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300" dirty="0">
                <a:latin typeface="Helvetica" panose="020B0604020202020204" pitchFamily="34" charset="0"/>
                <a:ea typeface="Arial"/>
                <a:cs typeface="Helvetica" panose="020B0604020202020204" pitchFamily="34" charset="0"/>
                <a:sym typeface="Arial"/>
              </a:rPr>
              <a:t>7</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5021263" algn="l"/>
                <a:tab pos="5194300" algn="l"/>
              </a:tabLst>
            </a:pPr>
            <a:r>
              <a:rPr lang="en-GB" sz="1300" dirty="0">
                <a:latin typeface="Helvetica" panose="020B0604020202020204" pitchFamily="34" charset="0"/>
                <a:cs typeface="Helvetica" panose="020B0604020202020204" pitchFamily="34" charset="0"/>
              </a:rPr>
              <a:t>0.3. Principes fondamentaux en matière d'éthique et de </a:t>
            </a:r>
            <a:r>
              <a:rPr lang="en-GB" sz="1300" dirty="0" err="1">
                <a:latin typeface="Helvetica" panose="020B0604020202020204" pitchFamily="34" charset="0"/>
                <a:cs typeface="Helvetica" panose="020B0604020202020204" pitchFamily="34" charset="0"/>
              </a:rPr>
              <a:t>confidentialité</a:t>
            </a:r>
            <a:r>
              <a:rPr lang="en-GB" sz="13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300" dirty="0">
                <a:latin typeface="Helvetica" panose="020B0604020202020204" pitchFamily="34" charset="0"/>
                <a:ea typeface="Arial"/>
                <a:cs typeface="Helvetica" panose="020B0604020202020204" pitchFamily="34" charset="0"/>
                <a:sym typeface="Arial"/>
              </a:rPr>
              <a:t>8</a:t>
            </a:r>
            <a:endParaRPr lang="en-GB" sz="1300" dirty="0">
              <a:latin typeface="Helvetica" panose="020B0604020202020204" pitchFamily="34" charset="0"/>
              <a:cs typeface="Helvetica" panose="020B0604020202020204" pitchFamily="34" charset="0"/>
            </a:endParaRPr>
          </a:p>
          <a:p>
            <a:pPr marL="139700" marR="7348">
              <a:spcBef>
                <a:spcPts val="600"/>
              </a:spcBef>
              <a:buSzPts val="1200"/>
              <a:tabLst>
                <a:tab pos="5021263" algn="l"/>
                <a:tab pos="5194300" algn="l"/>
              </a:tabLst>
            </a:pPr>
            <a:r>
              <a:rPr lang="en-US" sz="1300" dirty="0">
                <a:solidFill>
                  <a:schemeClr val="dk1"/>
                </a:solidFill>
                <a:latin typeface="Helvetica" panose="020B0604020202020204" pitchFamily="34" charset="0"/>
                <a:cs typeface="Helvetica" panose="020B0604020202020204" pitchFamily="34" charset="0"/>
              </a:rPr>
              <a:t>0.4. Principes fondamentaux en matière d'éthique et de </a:t>
            </a:r>
            <a:r>
              <a:rPr lang="en-US" sz="1300" dirty="0" err="1">
                <a:solidFill>
                  <a:schemeClr val="dk1"/>
                </a:solidFill>
                <a:latin typeface="Helvetica" panose="020B0604020202020204" pitchFamily="34" charset="0"/>
                <a:cs typeface="Helvetica" panose="020B0604020202020204" pitchFamily="34" charset="0"/>
              </a:rPr>
              <a:t>confidentialité</a:t>
            </a:r>
            <a:r>
              <a:rPr lang="en-US" sz="1300" dirty="0">
                <a:solidFill>
                  <a:schemeClr val="dk1"/>
                </a:solidFill>
                <a:latin typeface="Helvetica" panose="020B0604020202020204" pitchFamily="34" charset="0"/>
                <a:cs typeface="Helvetica" panose="020B0604020202020204" pitchFamily="34" charset="0"/>
              </a:rPr>
              <a:t>………........................................................................	9</a:t>
            </a:r>
            <a:endParaRPr sz="1300" dirty="0">
              <a:latin typeface="Helvetica" panose="020B0604020202020204" pitchFamily="34" charset="0"/>
              <a:cs typeface="Helvetica" panose="020B0604020202020204" pitchFamily="34" charset="0"/>
            </a:endParaRPr>
          </a:p>
          <a:p>
            <a:pPr marL="139700" marR="0" lvl="0" algn="l" rtl="0">
              <a:lnSpc>
                <a:spcPct val="100000"/>
              </a:lnSpc>
              <a:spcBef>
                <a:spcPts val="129"/>
              </a:spcBef>
              <a:spcAft>
                <a:spcPts val="0"/>
              </a:spcAft>
              <a:buClr>
                <a:schemeClr val="dk1"/>
              </a:buClr>
              <a:buSzPts val="1200"/>
              <a:buFont typeface="Arial"/>
              <a:buNone/>
              <a:tabLst>
                <a:tab pos="5021263" algn="l"/>
                <a:tab pos="5194300" algn="l"/>
              </a:tabLst>
            </a:pPr>
            <a:r>
              <a:rPr lang="en-GB" sz="1300" b="1" dirty="0">
                <a:solidFill>
                  <a:schemeClr val="dk1"/>
                </a:solidFill>
                <a:latin typeface="Helvetica" panose="020B0604020202020204" pitchFamily="34" charset="0"/>
                <a:cs typeface="Helvetica" panose="020B0604020202020204" pitchFamily="34" charset="0"/>
              </a:rPr>
              <a:t>Section</a:t>
            </a:r>
            <a:r>
              <a:rPr lang="en-GB" sz="1300" b="1" i="0" u="none" strike="noStrike" cap="none" dirty="0">
                <a:solidFill>
                  <a:schemeClr val="dk1"/>
                </a:solidFill>
                <a:latin typeface="Helvetica" panose="020B0604020202020204" pitchFamily="34" charset="0"/>
                <a:ea typeface="Arial"/>
                <a:cs typeface="Helvetica" panose="020B0604020202020204" pitchFamily="34" charset="0"/>
                <a:sym typeface="Arial"/>
              </a:rPr>
              <a:t> 01 </a:t>
            </a:r>
            <a:r>
              <a:rPr lang="en-GB" sz="1300" b="1" dirty="0" err="1">
                <a:solidFill>
                  <a:schemeClr val="dk1"/>
                </a:solidFill>
                <a:latin typeface="Helvetica" panose="020B0604020202020204" pitchFamily="34" charset="0"/>
                <a:cs typeface="Helvetica" panose="020B0604020202020204" pitchFamily="34" charset="0"/>
              </a:rPr>
              <a:t>Enquêtes</a:t>
            </a:r>
            <a:r>
              <a:rPr lang="en-GB" sz="1300" b="1" i="0" u="none" strike="noStrike" cap="none" dirty="0">
                <a:solidFill>
                  <a:schemeClr val="dk1"/>
                </a:solidFill>
                <a:latin typeface="Helvetica" panose="020B0604020202020204" pitchFamily="34" charset="0"/>
                <a:ea typeface="Arial"/>
                <a:cs typeface="Helvetica" panose="020B0604020202020204" pitchFamily="34" charset="0"/>
                <a:sym typeface="Arial"/>
              </a:rPr>
              <a:t> ................................................</a:t>
            </a:r>
            <a:r>
              <a:rPr lang="en-GB" sz="1300" b="1" dirty="0">
                <a:solidFill>
                  <a:schemeClr val="dk1"/>
                </a:solidFill>
                <a:latin typeface="Helvetica" panose="020B0604020202020204" pitchFamily="34" charset="0"/>
                <a:cs typeface="Helvetica" panose="020B0604020202020204" pitchFamily="34" charset="0"/>
              </a:rPr>
              <a:t>.......................	10</a:t>
            </a:r>
            <a:endParaRPr sz="13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chemeClr val="dk1"/>
              </a:buClr>
              <a:buSzPts val="1200"/>
              <a:tabLst>
                <a:tab pos="5021263" algn="l"/>
                <a:tab pos="5194300" algn="l"/>
              </a:tabLst>
            </a:pPr>
            <a:r>
              <a:rPr lang="en-GB" sz="1300" dirty="0">
                <a:solidFill>
                  <a:schemeClr val="dk1"/>
                </a:solidFill>
                <a:latin typeface="Helvetica" panose="020B0604020202020204" pitchFamily="34" charset="0"/>
                <a:cs typeface="Helvetica" panose="020B0604020202020204" pitchFamily="34" charset="0"/>
              </a:rPr>
              <a:t>1.0. Introduction aux </a:t>
            </a:r>
            <a:r>
              <a:rPr lang="en-GB" sz="1300" dirty="0" err="1">
                <a:solidFill>
                  <a:schemeClr val="dk1"/>
                </a:solidFill>
                <a:latin typeface="Helvetica" panose="020B0604020202020204" pitchFamily="34" charset="0"/>
                <a:cs typeface="Helvetica" panose="020B0604020202020204" pitchFamily="34" charset="0"/>
              </a:rPr>
              <a:t>enquêtes</a:t>
            </a:r>
            <a:r>
              <a:rPr lang="en-GB" sz="1300" b="0" i="0" u="none" strike="noStrike" cap="none" dirty="0">
                <a:solidFill>
                  <a:schemeClr val="dk1"/>
                </a:solidFill>
                <a:latin typeface="Helvetica" panose="020B0604020202020204" pitchFamily="34" charset="0"/>
                <a:ea typeface="Arial"/>
                <a:cs typeface="Helvetica" panose="020B0604020202020204" pitchFamily="34" charset="0"/>
                <a:sym typeface="Arial"/>
              </a:rPr>
              <a:t> </a:t>
            </a:r>
            <a:r>
              <a:rPr lang="en-GB" sz="1300" dirty="0">
                <a:solidFill>
                  <a:schemeClr val="dk1"/>
                </a:solidFill>
                <a:latin typeface="Helvetica" panose="020B0604020202020204" pitchFamily="34" charset="0"/>
                <a:ea typeface="Arial"/>
                <a:cs typeface="Helvetica" panose="020B0604020202020204" pitchFamily="34" charset="0"/>
                <a:sym typeface="Arial"/>
              </a:rPr>
              <a:t>.......................................................	11</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chemeClr val="dk1"/>
              </a:buClr>
              <a:buSzPts val="1200"/>
              <a:tabLst>
                <a:tab pos="5021263" algn="l"/>
                <a:tab pos="5194300" algn="l"/>
              </a:tabLst>
            </a:pPr>
            <a:r>
              <a:rPr lang="en-US" sz="1300" dirty="0">
                <a:solidFill>
                  <a:schemeClr val="dk1"/>
                </a:solidFill>
                <a:latin typeface="Helvetica" panose="020B0604020202020204" pitchFamily="34" charset="0"/>
                <a:cs typeface="Helvetica" panose="020B0604020202020204" pitchFamily="34" charset="0"/>
              </a:rPr>
              <a:t>1.1. Éléments clés d'une conception efficace des </a:t>
            </a:r>
            <a:r>
              <a:rPr lang="en-US" sz="1300" dirty="0" err="1">
                <a:solidFill>
                  <a:schemeClr val="dk1"/>
                </a:solidFill>
                <a:latin typeface="Helvetica" panose="020B0604020202020204" pitchFamily="34" charset="0"/>
                <a:cs typeface="Helvetica" panose="020B0604020202020204" pitchFamily="34" charset="0"/>
              </a:rPr>
              <a:t>enquêtes</a:t>
            </a:r>
            <a:r>
              <a:rPr lang="en-GB" sz="1300" b="0" i="0" u="none" strike="noStrike" cap="none" dirty="0">
                <a:solidFill>
                  <a:schemeClr val="dk1"/>
                </a:solidFill>
                <a:latin typeface="Helvetica" panose="020B0604020202020204" pitchFamily="34" charset="0"/>
                <a:ea typeface="Arial"/>
                <a:cs typeface="Helvetica" panose="020B0604020202020204" pitchFamily="34" charset="0"/>
                <a:sym typeface="Arial"/>
              </a:rPr>
              <a:t>...........	</a:t>
            </a:r>
            <a:r>
              <a:rPr lang="en-GB" sz="1300" dirty="0">
                <a:solidFill>
                  <a:schemeClr val="dk1"/>
                </a:solidFill>
                <a:latin typeface="Helvetica" panose="020B0604020202020204" pitchFamily="34" charset="0"/>
                <a:ea typeface="Arial"/>
                <a:cs typeface="Helvetica" panose="020B0604020202020204" pitchFamily="34" charset="0"/>
                <a:sym typeface="Arial"/>
              </a:rPr>
              <a:t>12</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chemeClr val="dk1"/>
              </a:buClr>
              <a:buSzPts val="1200"/>
              <a:tabLst>
                <a:tab pos="5021263" algn="l"/>
                <a:tab pos="5194300" algn="l"/>
              </a:tabLst>
            </a:pPr>
            <a:r>
              <a:rPr lang="en-GB" sz="1300" dirty="0">
                <a:solidFill>
                  <a:schemeClr val="dk1"/>
                </a:solidFill>
                <a:latin typeface="Helvetica" panose="020B0604020202020204" pitchFamily="34" charset="0"/>
                <a:cs typeface="Helvetica" panose="020B0604020202020204" pitchFamily="34" charset="0"/>
              </a:rPr>
              <a:t>1.2. Méthodes de collecte des </a:t>
            </a:r>
            <a:r>
              <a:rPr lang="en-GB" sz="1300" dirty="0" err="1">
                <a:solidFill>
                  <a:schemeClr val="dk1"/>
                </a:solidFill>
                <a:latin typeface="Helvetica" panose="020B0604020202020204" pitchFamily="34" charset="0"/>
                <a:cs typeface="Helvetica" panose="020B0604020202020204" pitchFamily="34" charset="0"/>
              </a:rPr>
              <a:t>enquêtes</a:t>
            </a:r>
            <a:r>
              <a:rPr lang="en-GB" sz="1300" b="0"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300" dirty="0">
                <a:solidFill>
                  <a:schemeClr val="dk1"/>
                </a:solidFill>
                <a:latin typeface="Helvetica" panose="020B0604020202020204" pitchFamily="34" charset="0"/>
                <a:ea typeface="Arial"/>
                <a:cs typeface="Helvetica" panose="020B0604020202020204" pitchFamily="34" charset="0"/>
                <a:sym typeface="Arial"/>
              </a:rPr>
              <a:t>.........	13</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chemeClr val="dk1"/>
              </a:buClr>
              <a:buSzPts val="1200"/>
              <a:tabLst>
                <a:tab pos="5021263" algn="l"/>
                <a:tab pos="5194300" algn="l"/>
              </a:tabLst>
            </a:pPr>
            <a:r>
              <a:rPr lang="en-GB" sz="1300" dirty="0">
                <a:solidFill>
                  <a:schemeClr val="dk1"/>
                </a:solidFill>
                <a:latin typeface="Helvetica" panose="020B0604020202020204" pitchFamily="34" charset="0"/>
                <a:cs typeface="Helvetica" panose="020B0604020202020204" pitchFamily="34" charset="0"/>
              </a:rPr>
              <a:t>1.3. Méthodes </a:t>
            </a:r>
            <a:r>
              <a:rPr lang="en-GB" sz="1300" dirty="0" err="1">
                <a:solidFill>
                  <a:schemeClr val="dk1"/>
                </a:solidFill>
                <a:latin typeface="Helvetica" panose="020B0604020202020204" pitchFamily="34" charset="0"/>
                <a:cs typeface="Helvetica" panose="020B0604020202020204" pitchFamily="34" charset="0"/>
              </a:rPr>
              <a:t>hybrides</a:t>
            </a:r>
            <a:r>
              <a:rPr lang="en-GB" sz="1300" b="0" i="0" u="none" strike="noStrike" cap="none" dirty="0">
                <a:solidFill>
                  <a:schemeClr val="dk1"/>
                </a:solidFill>
                <a:latin typeface="Helvetica" panose="020B0604020202020204" pitchFamily="34" charset="0"/>
                <a:ea typeface="Arial"/>
                <a:cs typeface="Helvetica" panose="020B0604020202020204" pitchFamily="34" charset="0"/>
                <a:sym typeface="Arial"/>
              </a:rPr>
              <a:t>...................................................................	</a:t>
            </a:r>
            <a:r>
              <a:rPr lang="en-GB" sz="1300" dirty="0">
                <a:solidFill>
                  <a:schemeClr val="dk1"/>
                </a:solidFill>
                <a:latin typeface="Helvetica" panose="020B0604020202020204" pitchFamily="34" charset="0"/>
                <a:ea typeface="Arial"/>
                <a:cs typeface="Helvetica" panose="020B0604020202020204" pitchFamily="34" charset="0"/>
                <a:sym typeface="Arial"/>
              </a:rPr>
              <a:t>14</a:t>
            </a:r>
            <a:endParaRPr sz="1300" dirty="0">
              <a:solidFill>
                <a:schemeClr val="dk1"/>
              </a:solidFill>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chemeClr val="dk1"/>
              </a:buClr>
              <a:buSzPts val="1200"/>
              <a:tabLst>
                <a:tab pos="5021263" algn="l"/>
                <a:tab pos="5194300" algn="l"/>
              </a:tabLst>
            </a:pPr>
            <a:r>
              <a:rPr lang="en-GB" sz="1300" dirty="0">
                <a:solidFill>
                  <a:schemeClr val="dk1"/>
                </a:solidFill>
                <a:latin typeface="Helvetica" panose="020B0604020202020204" pitchFamily="34" charset="0"/>
                <a:cs typeface="Helvetica" panose="020B0604020202020204" pitchFamily="34" charset="0"/>
              </a:rPr>
              <a:t>1.4. La stratégie </a:t>
            </a:r>
            <a:r>
              <a:rPr lang="en-GB" sz="1300" dirty="0" err="1">
                <a:solidFill>
                  <a:schemeClr val="dk1"/>
                </a:solidFill>
                <a:latin typeface="Helvetica" panose="020B0604020202020204" pitchFamily="34" charset="0"/>
                <a:cs typeface="Helvetica" panose="020B0604020202020204" pitchFamily="34" charset="0"/>
              </a:rPr>
              <a:t>hybride</a:t>
            </a:r>
            <a:r>
              <a:rPr lang="en-GB" sz="1300" dirty="0">
                <a:solidFill>
                  <a:schemeClr val="dk1"/>
                </a:solidFill>
                <a:latin typeface="Helvetica" panose="020B0604020202020204" pitchFamily="34" charset="0"/>
                <a:cs typeface="Helvetica" panose="020B0604020202020204" pitchFamily="34" charset="0"/>
              </a:rPr>
              <a:t> .................................................................	15</a:t>
            </a:r>
            <a:endParaRPr sz="1300" dirty="0">
              <a:solidFill>
                <a:schemeClr val="dk1"/>
              </a:solidFill>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chemeClr val="dk1"/>
              </a:buClr>
              <a:buSzPts val="1200"/>
              <a:tabLst>
                <a:tab pos="5021263" algn="l"/>
                <a:tab pos="5194300" algn="l"/>
              </a:tabLst>
            </a:pPr>
            <a:r>
              <a:rPr lang="en-GB" sz="1300" dirty="0">
                <a:solidFill>
                  <a:schemeClr val="dk1"/>
                </a:solidFill>
                <a:latin typeface="Helvetica" panose="020B0604020202020204" pitchFamily="34" charset="0"/>
                <a:cs typeface="Helvetica" panose="020B0604020202020204" pitchFamily="34" charset="0"/>
              </a:rPr>
              <a:t>1.5. Concevoir des enquêtes </a:t>
            </a:r>
            <a:r>
              <a:rPr lang="en-GB" sz="1300" dirty="0" err="1">
                <a:solidFill>
                  <a:schemeClr val="dk1"/>
                </a:solidFill>
                <a:latin typeface="Helvetica" panose="020B0604020202020204" pitchFamily="34" charset="0"/>
                <a:cs typeface="Helvetica" panose="020B0604020202020204" pitchFamily="34" charset="0"/>
              </a:rPr>
              <a:t>efficaces</a:t>
            </a:r>
            <a:r>
              <a:rPr lang="en-GB" sz="1300" dirty="0">
                <a:solidFill>
                  <a:schemeClr val="dk1"/>
                </a:solidFill>
                <a:latin typeface="Helvetica" panose="020B0604020202020204" pitchFamily="34" charset="0"/>
                <a:cs typeface="Helvetica" panose="020B0604020202020204" pitchFamily="34" charset="0"/>
              </a:rPr>
              <a:t> ...........................................	16</a:t>
            </a:r>
            <a:endParaRPr sz="1300" dirty="0">
              <a:solidFill>
                <a:schemeClr val="dk1"/>
              </a:solidFill>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chemeClr val="dk1"/>
              </a:buClr>
              <a:buSzPts val="1200"/>
              <a:tabLst>
                <a:tab pos="5021263" algn="l"/>
                <a:tab pos="5194300" algn="l"/>
              </a:tabLst>
            </a:pPr>
            <a:r>
              <a:rPr lang="en-GB" sz="1300" dirty="0">
                <a:solidFill>
                  <a:schemeClr val="dk1"/>
                </a:solidFill>
                <a:latin typeface="Helvetica" panose="020B0604020202020204" pitchFamily="34" charset="0"/>
                <a:cs typeface="Helvetica" panose="020B0604020202020204" pitchFamily="34" charset="0"/>
              </a:rPr>
              <a:t>1.6. Types de questions..................................................................	17</a:t>
            </a:r>
            <a:endParaRPr sz="1300" dirty="0">
              <a:solidFill>
                <a:schemeClr val="dk1"/>
              </a:solidFill>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chemeClr val="dk1"/>
              </a:buClr>
              <a:buSzPts val="1200"/>
              <a:tabLst>
                <a:tab pos="5021263" algn="l"/>
                <a:tab pos="5194300" algn="l"/>
              </a:tabLst>
            </a:pPr>
            <a:r>
              <a:rPr lang="en-US" sz="1300" dirty="0">
                <a:solidFill>
                  <a:schemeClr val="dk1"/>
                </a:solidFill>
                <a:latin typeface="Helvetica" panose="020B0604020202020204" pitchFamily="34" charset="0"/>
                <a:cs typeface="Helvetica" panose="020B0604020202020204" pitchFamily="34" charset="0"/>
              </a:rPr>
              <a:t>1.7. Le défi de l'échantillonnage et du </a:t>
            </a:r>
            <a:r>
              <a:rPr lang="en-US" sz="1300" dirty="0" err="1">
                <a:solidFill>
                  <a:schemeClr val="dk1"/>
                </a:solidFill>
                <a:latin typeface="Helvetica" panose="020B0604020202020204" pitchFamily="34" charset="0"/>
                <a:cs typeface="Helvetica" panose="020B0604020202020204" pitchFamily="34" charset="0"/>
              </a:rPr>
              <a:t>biais</a:t>
            </a:r>
            <a:r>
              <a:rPr lang="en-GB" sz="1300" dirty="0">
                <a:solidFill>
                  <a:schemeClr val="dk1"/>
                </a:solidFill>
                <a:latin typeface="Helvetica" panose="020B0604020202020204" pitchFamily="34" charset="0"/>
                <a:cs typeface="Helvetica" panose="020B0604020202020204" pitchFamily="34" charset="0"/>
              </a:rPr>
              <a:t> ...................................	18</a:t>
            </a:r>
            <a:endParaRPr sz="1300" dirty="0">
              <a:solidFill>
                <a:schemeClr val="dk1"/>
              </a:solidFill>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chemeClr val="dk1"/>
              </a:buClr>
              <a:buSzPts val="1200"/>
              <a:tabLst>
                <a:tab pos="5021263" algn="l"/>
                <a:tab pos="5194300" algn="l"/>
              </a:tabLst>
            </a:pPr>
            <a:r>
              <a:rPr lang="en-GB" sz="1300" dirty="0">
                <a:solidFill>
                  <a:schemeClr val="dk1"/>
                </a:solidFill>
                <a:latin typeface="Helvetica" panose="020B0604020202020204" pitchFamily="34" charset="0"/>
                <a:cs typeface="Helvetica" panose="020B0604020202020204" pitchFamily="34" charset="0"/>
              </a:rPr>
              <a:t>1.8. Atténuer les biais dans les </a:t>
            </a:r>
            <a:r>
              <a:rPr lang="en-GB" sz="1300" dirty="0" err="1">
                <a:solidFill>
                  <a:schemeClr val="dk1"/>
                </a:solidFill>
                <a:latin typeface="Helvetica" panose="020B0604020202020204" pitchFamily="34" charset="0"/>
                <a:cs typeface="Helvetica" panose="020B0604020202020204" pitchFamily="34" charset="0"/>
              </a:rPr>
              <a:t>enquêtes</a:t>
            </a:r>
            <a:r>
              <a:rPr lang="en-GB" sz="1300" dirty="0">
                <a:solidFill>
                  <a:schemeClr val="dk1"/>
                </a:solidFill>
                <a:latin typeface="Helvetica" panose="020B0604020202020204" pitchFamily="34" charset="0"/>
                <a:cs typeface="Helvetica" panose="020B0604020202020204" pitchFamily="34" charset="0"/>
              </a:rPr>
              <a:t> ……...............................	20</a:t>
            </a:r>
          </a:p>
          <a:p>
            <a:pPr marL="139700" marR="7348" lvl="0">
              <a:spcBef>
                <a:spcPts val="600"/>
              </a:spcBef>
              <a:buClr>
                <a:schemeClr val="dk1"/>
              </a:buClr>
              <a:buSzPts val="1200"/>
              <a:tabLst>
                <a:tab pos="5021263" algn="l"/>
                <a:tab pos="5194300" algn="l"/>
              </a:tabLst>
            </a:pPr>
            <a:r>
              <a:rPr lang="en-US" sz="1300" dirty="0">
                <a:solidFill>
                  <a:schemeClr val="dk1"/>
                </a:solidFill>
                <a:latin typeface="Helvetica" panose="020B0604020202020204" pitchFamily="34" charset="0"/>
                <a:cs typeface="Helvetica" panose="020B0604020202020204" pitchFamily="34" charset="0"/>
              </a:rPr>
              <a:t>1.9. Outils numériques pour les enquêtes </a:t>
            </a:r>
            <a:r>
              <a:rPr lang="en-US" sz="1300" dirty="0" err="1">
                <a:solidFill>
                  <a:schemeClr val="dk1"/>
                </a:solidFill>
                <a:latin typeface="Helvetica" panose="020B0604020202020204" pitchFamily="34" charset="0"/>
                <a:cs typeface="Helvetica" panose="020B0604020202020204" pitchFamily="34" charset="0"/>
              </a:rPr>
              <a:t>modernes</a:t>
            </a:r>
            <a:r>
              <a:rPr lang="en-US" sz="1300" dirty="0">
                <a:solidFill>
                  <a:schemeClr val="dk1"/>
                </a:solidFill>
                <a:latin typeface="Helvetica" panose="020B0604020202020204" pitchFamily="34" charset="0"/>
                <a:cs typeface="Helvetica" panose="020B0604020202020204" pitchFamily="34" charset="0"/>
              </a:rPr>
              <a:t>......................	21</a:t>
            </a:r>
          </a:p>
        </p:txBody>
      </p:sp>
      <p:sp>
        <p:nvSpPr>
          <p:cNvPr id="9" name="Google Shape;171;g352ec21a4af_0_51">
            <a:extLst>
              <a:ext uri="{FF2B5EF4-FFF2-40B4-BE49-F238E27FC236}">
                <a16:creationId xmlns:a16="http://schemas.microsoft.com/office/drawing/2014/main" id="{F74E807A-3238-49A5-6F45-34031E40D874}"/>
              </a:ext>
            </a:extLst>
          </p:cNvPr>
          <p:cNvSpPr txBox="1"/>
          <p:nvPr/>
        </p:nvSpPr>
        <p:spPr>
          <a:xfrm>
            <a:off x="6177516" y="880312"/>
            <a:ext cx="5274108" cy="4788560"/>
          </a:xfrm>
          <a:prstGeom prst="rect">
            <a:avLst/>
          </a:prstGeom>
          <a:noFill/>
          <a:ln>
            <a:noFill/>
          </a:ln>
        </p:spPr>
        <p:txBody>
          <a:bodyPr spcFirstLastPara="1" wrap="square" lIns="0" tIns="16325" rIns="0" bIns="0" anchor="t" anchorCtr="0">
            <a:spAutoFit/>
          </a:bodyPr>
          <a:lstStyle/>
          <a:p>
            <a:pPr marL="139700" marR="7348" lvl="0">
              <a:spcBef>
                <a:spcPts val="600"/>
              </a:spcBef>
              <a:buClr>
                <a:schemeClr val="dk1"/>
              </a:buClr>
              <a:buSzPts val="1200"/>
              <a:tabLst>
                <a:tab pos="4792663" algn="l"/>
                <a:tab pos="4964113" algn="l"/>
              </a:tabLst>
            </a:pPr>
            <a:r>
              <a:rPr lang="en-US" sz="1300" dirty="0">
                <a:solidFill>
                  <a:schemeClr val="dk1"/>
                </a:solidFill>
                <a:latin typeface="Helvetica" panose="020B0604020202020204" pitchFamily="34" charset="0"/>
                <a:cs typeface="Helvetica" panose="020B0604020202020204" pitchFamily="34" charset="0"/>
              </a:rPr>
              <a:t>1.10. Le processus moderne des </a:t>
            </a:r>
            <a:r>
              <a:rPr lang="en-US" sz="1300" dirty="0" err="1">
                <a:solidFill>
                  <a:schemeClr val="dk1"/>
                </a:solidFill>
                <a:latin typeface="Helvetica" panose="020B0604020202020204" pitchFamily="34" charset="0"/>
                <a:cs typeface="Helvetica" panose="020B0604020202020204" pitchFamily="34" charset="0"/>
              </a:rPr>
              <a:t>enquêtes</a:t>
            </a:r>
            <a:r>
              <a:rPr lang="en-US" sz="1300" dirty="0">
                <a:solidFill>
                  <a:schemeClr val="dk1"/>
                </a:solidFill>
                <a:latin typeface="Helvetica" panose="020B0604020202020204" pitchFamily="34" charset="0"/>
                <a:cs typeface="Helvetica" panose="020B0604020202020204" pitchFamily="34" charset="0"/>
              </a:rPr>
              <a:t> ...............................	22</a:t>
            </a:r>
          </a:p>
          <a:p>
            <a:pPr marL="139700" marR="7348" lvl="0">
              <a:spcBef>
                <a:spcPts val="600"/>
              </a:spcBef>
              <a:buClr>
                <a:schemeClr val="dk1"/>
              </a:buClr>
              <a:buSzPts val="1200"/>
              <a:tabLst>
                <a:tab pos="4792663" algn="l"/>
                <a:tab pos="4964113" algn="l"/>
              </a:tabLst>
            </a:pPr>
            <a:r>
              <a:rPr lang="en-US" sz="1300" dirty="0">
                <a:solidFill>
                  <a:schemeClr val="dk1"/>
                </a:solidFill>
                <a:latin typeface="Helvetica" panose="020B0604020202020204" pitchFamily="34" charset="0"/>
                <a:cs typeface="Helvetica" panose="020B0604020202020204" pitchFamily="34" charset="0"/>
              </a:rPr>
              <a:t>1.11. Étude de cas n° 1...............................................................	23</a:t>
            </a:r>
          </a:p>
          <a:p>
            <a:pPr marL="139700" marR="7348" lvl="0">
              <a:spcBef>
                <a:spcPts val="600"/>
              </a:spcBef>
              <a:buClr>
                <a:schemeClr val="dk1"/>
              </a:buClr>
              <a:buSzPts val="1200"/>
              <a:tabLst>
                <a:tab pos="4792663" algn="l"/>
                <a:tab pos="4964113" algn="l"/>
              </a:tabLst>
            </a:pPr>
            <a:r>
              <a:rPr lang="en-US" sz="1300" dirty="0">
                <a:solidFill>
                  <a:schemeClr val="dk1"/>
                </a:solidFill>
                <a:latin typeface="Helvetica" panose="020B0604020202020204" pitchFamily="34" charset="0"/>
                <a:cs typeface="Helvetica" panose="020B0604020202020204" pitchFamily="34" charset="0"/>
              </a:rPr>
              <a:t>1.12. Sondage </a:t>
            </a:r>
            <a:r>
              <a:rPr lang="en-US" sz="1300" dirty="0" err="1">
                <a:solidFill>
                  <a:schemeClr val="dk1"/>
                </a:solidFill>
                <a:latin typeface="Helvetica" panose="020B0604020202020204" pitchFamily="34" charset="0"/>
                <a:cs typeface="Helvetica" panose="020B0604020202020204" pitchFamily="34" charset="0"/>
              </a:rPr>
              <a:t>interactif</a:t>
            </a:r>
            <a:r>
              <a:rPr lang="en-US" sz="1300" dirty="0">
                <a:solidFill>
                  <a:schemeClr val="dk1"/>
                </a:solidFill>
                <a:latin typeface="Helvetica" panose="020B0604020202020204" pitchFamily="34" charset="0"/>
                <a:cs typeface="Helvetica" panose="020B0604020202020204" pitchFamily="34" charset="0"/>
              </a:rPr>
              <a:t>..............................................................	24</a:t>
            </a:r>
            <a:endParaRPr lang="en-US" sz="1300" dirty="0">
              <a:latin typeface="Helvetica" panose="020B0604020202020204" pitchFamily="34" charset="0"/>
              <a:cs typeface="Helvetica" panose="020B0604020202020204" pitchFamily="34" charset="0"/>
            </a:endParaRPr>
          </a:p>
          <a:p>
            <a:pPr marL="139700" marR="7348" lvl="0">
              <a:lnSpc>
                <a:spcPct val="100000"/>
              </a:lnSpc>
              <a:spcBef>
                <a:spcPts val="600"/>
              </a:spcBef>
              <a:buClr>
                <a:srgbClr val="000000"/>
              </a:buClr>
              <a:buSzPts val="1200"/>
              <a:tabLst>
                <a:tab pos="4792663" algn="l"/>
                <a:tab pos="4964113" algn="l"/>
              </a:tabLst>
            </a:pPr>
            <a:r>
              <a:rPr lang="en-US" sz="1300" dirty="0">
                <a:latin typeface="Helvetica" panose="020B0604020202020204" pitchFamily="34" charset="0"/>
                <a:cs typeface="Helvetica" panose="020B0604020202020204" pitchFamily="34" charset="0"/>
              </a:rPr>
              <a:t>1.13. Applications des données des capteurs et du GPS……....	29</a:t>
            </a:r>
            <a:endParaRPr lang="en-GB" sz="13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39700" marR="0" lvl="0" algn="l" rtl="0">
              <a:lnSpc>
                <a:spcPct val="100000"/>
              </a:lnSpc>
              <a:spcBef>
                <a:spcPts val="0"/>
              </a:spcBef>
              <a:spcAft>
                <a:spcPts val="0"/>
              </a:spcAft>
              <a:buClr>
                <a:srgbClr val="000000"/>
              </a:buClr>
              <a:buSzPts val="1200"/>
              <a:buFont typeface="Arial"/>
              <a:buNone/>
              <a:tabLst>
                <a:tab pos="4792663" algn="l"/>
                <a:tab pos="4964113" algn="l"/>
              </a:tabLst>
            </a:pPr>
            <a:r>
              <a:rPr lang="en-GB" sz="1300" b="1" i="0" u="none" strike="noStrike" cap="none" dirty="0">
                <a:solidFill>
                  <a:srgbClr val="000000"/>
                </a:solidFill>
                <a:latin typeface="Helvetica" panose="020B0604020202020204" pitchFamily="34" charset="0"/>
                <a:ea typeface="Arial"/>
                <a:cs typeface="Helvetica" panose="020B0604020202020204" pitchFamily="34" charset="0"/>
                <a:sym typeface="Arial"/>
              </a:rPr>
              <a:t>Section 02 </a:t>
            </a:r>
            <a:r>
              <a:rPr lang="en-US" sz="1300" b="1" dirty="0">
                <a:latin typeface="Helvetica" panose="020B0604020202020204" pitchFamily="34" charset="0"/>
                <a:cs typeface="Helvetica" panose="020B0604020202020204" pitchFamily="34" charset="0"/>
              </a:rPr>
              <a:t>Capteurs et collecte de données GPS</a:t>
            </a:r>
            <a:r>
              <a:rPr lang="en-GB" sz="1300" b="1"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300" b="1" dirty="0">
                <a:latin typeface="Helvetica" panose="020B0604020202020204" pitchFamily="34" charset="0"/>
                <a:ea typeface="Arial"/>
                <a:cs typeface="Helvetica" panose="020B0604020202020204" pitchFamily="34" charset="0"/>
                <a:sym typeface="Arial"/>
              </a:rPr>
              <a:t>25</a:t>
            </a:r>
            <a:endParaRPr sz="13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4792663" algn="l"/>
                <a:tab pos="4964113" algn="l"/>
              </a:tabLst>
            </a:pPr>
            <a:r>
              <a:rPr lang="en-US" sz="1300" dirty="0">
                <a:latin typeface="Helvetica" panose="020B0604020202020204" pitchFamily="34" charset="0"/>
                <a:cs typeface="Helvetica" panose="020B0604020202020204" pitchFamily="34" charset="0"/>
              </a:rPr>
              <a:t>2.0. Introduction aux données des capteurs et du GPS</a:t>
            </a:r>
            <a:r>
              <a:rPr lang="en-GB" sz="1300" dirty="0">
                <a:latin typeface="Helvetica" panose="020B0604020202020204" pitchFamily="34" charset="0"/>
                <a:cs typeface="Helvetica" panose="020B0604020202020204" pitchFamily="34" charset="0"/>
              </a:rPr>
              <a:t>..............	26</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4964113" algn="l"/>
              </a:tabLst>
            </a:pPr>
            <a:r>
              <a:rPr lang="en-US" sz="1300" dirty="0">
                <a:latin typeface="Helvetica" panose="020B0604020202020204" pitchFamily="34" charset="0"/>
                <a:cs typeface="Helvetica" panose="020B0604020202020204" pitchFamily="34" charset="0"/>
              </a:rPr>
              <a:t>2.1. Les capteurs comme sources de données………</a:t>
            </a:r>
            <a:r>
              <a:rPr lang="en-GB" sz="1300" dirty="0">
                <a:latin typeface="Helvetica" panose="020B0604020202020204" pitchFamily="34" charset="0"/>
                <a:cs typeface="Helvetica" panose="020B0604020202020204" pitchFamily="34" charset="0"/>
              </a:rPr>
              <a:t>………….	27</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4964113" algn="l"/>
              </a:tabLst>
            </a:pPr>
            <a:r>
              <a:rPr lang="en-US" sz="1300" dirty="0">
                <a:latin typeface="Helvetica" panose="020B0604020202020204" pitchFamily="34" charset="0"/>
                <a:cs typeface="Helvetica" panose="020B0604020202020204" pitchFamily="34" charset="0"/>
              </a:rPr>
              <a:t>2.2. Fonctionnement du GPS pour l'analyse des transports</a:t>
            </a:r>
            <a:r>
              <a:rPr lang="en-GB" sz="1300" dirty="0">
                <a:latin typeface="Helvetica" panose="020B0604020202020204" pitchFamily="34" charset="0"/>
                <a:cs typeface="Helvetica" panose="020B0604020202020204" pitchFamily="34" charset="0"/>
              </a:rPr>
              <a:t> ......	28</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4964113" algn="l"/>
              </a:tabLst>
            </a:pPr>
            <a:r>
              <a:rPr lang="en-US" sz="1300" dirty="0">
                <a:latin typeface="Helvetica" panose="020B0604020202020204" pitchFamily="34" charset="0"/>
                <a:cs typeface="Helvetica" panose="020B0604020202020204" pitchFamily="34" charset="0"/>
              </a:rPr>
              <a:t>2.3. Applications des données issues des capteurs et du GPS</a:t>
            </a:r>
            <a:r>
              <a:rPr lang="en-GB" sz="1300" dirty="0">
                <a:latin typeface="Helvetica" panose="020B0604020202020204" pitchFamily="34" charset="0"/>
                <a:cs typeface="Helvetica" panose="020B0604020202020204" pitchFamily="34" charset="0"/>
              </a:rPr>
              <a:t> .	29</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4964113" algn="l"/>
              </a:tabLst>
            </a:pPr>
            <a:r>
              <a:rPr lang="en-GB" sz="1300" dirty="0">
                <a:latin typeface="Helvetica" panose="020B0604020202020204" pitchFamily="34" charset="0"/>
                <a:cs typeface="Helvetica" panose="020B0604020202020204" pitchFamily="34" charset="0"/>
              </a:rPr>
              <a:t>2.4. Le défi principal ...................................................................	30</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4964113" algn="l"/>
              </a:tabLst>
            </a:pPr>
            <a:r>
              <a:rPr lang="en-US" sz="1300" dirty="0">
                <a:latin typeface="Helvetica" panose="020B0604020202020204" pitchFamily="34" charset="0"/>
                <a:cs typeface="Helvetica" panose="020B0604020202020204" pitchFamily="34" charset="0"/>
              </a:rPr>
              <a:t>2.5. Étude de cas n° 2 : surveillance des pistes cyclables à l'aide d'un SIG</a:t>
            </a:r>
            <a:r>
              <a:rPr lang="en-GB" sz="1300" dirty="0">
                <a:latin typeface="Helvetica" panose="020B0604020202020204" pitchFamily="34" charset="0"/>
                <a:cs typeface="Helvetica" panose="020B0604020202020204" pitchFamily="34" charset="0"/>
              </a:rPr>
              <a:t>..............................................................................................	31</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4964113" algn="l"/>
              </a:tabLst>
            </a:pPr>
            <a:r>
              <a:rPr lang="en-GB" sz="1300" dirty="0">
                <a:latin typeface="Helvetica" panose="020B0604020202020204" pitchFamily="34" charset="0"/>
                <a:cs typeface="Helvetica" panose="020B0604020202020204" pitchFamily="34" charset="0"/>
              </a:rPr>
              <a:t>2.6. Avantages et </a:t>
            </a:r>
            <a:r>
              <a:rPr lang="en-GB" sz="1300" dirty="0" err="1">
                <a:latin typeface="Helvetica" panose="020B0604020202020204" pitchFamily="34" charset="0"/>
                <a:cs typeface="Helvetica" panose="020B0604020202020204" pitchFamily="34" charset="0"/>
              </a:rPr>
              <a:t>défis</a:t>
            </a:r>
            <a:r>
              <a:rPr lang="en-GB" sz="1300" dirty="0">
                <a:latin typeface="Helvetica" panose="020B0604020202020204" pitchFamily="34" charset="0"/>
                <a:cs typeface="Helvetica" panose="020B0604020202020204" pitchFamily="34" charset="0"/>
              </a:rPr>
              <a:t>...............................................................	32</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4964113" algn="l"/>
              </a:tabLst>
            </a:pPr>
            <a:r>
              <a:rPr lang="en-US" sz="1300" dirty="0">
                <a:latin typeface="Helvetica" panose="020B0604020202020204" pitchFamily="34" charset="0"/>
                <a:cs typeface="Helvetica" panose="020B0604020202020204" pitchFamily="34" charset="0"/>
              </a:rPr>
              <a:t>2.7. Tendances futures dans le domaine des </a:t>
            </a:r>
            <a:r>
              <a:rPr lang="en-US" sz="1300" dirty="0" err="1">
                <a:latin typeface="Helvetica" panose="020B0604020202020204" pitchFamily="34" charset="0"/>
                <a:cs typeface="Helvetica" panose="020B0604020202020204" pitchFamily="34" charset="0"/>
              </a:rPr>
              <a:t>capteurs</a:t>
            </a:r>
            <a:r>
              <a:rPr lang="en-GB" sz="1300" dirty="0">
                <a:latin typeface="Helvetica" panose="020B0604020202020204" pitchFamily="34" charset="0"/>
                <a:cs typeface="Helvetica" panose="020B0604020202020204" pitchFamily="34" charset="0"/>
              </a:rPr>
              <a:t>..............	33</a:t>
            </a:r>
            <a:endParaRPr sz="1300" dirty="0">
              <a:latin typeface="Helvetica" panose="020B0604020202020204" pitchFamily="34" charset="0"/>
              <a:cs typeface="Helvetica" panose="020B0604020202020204" pitchFamily="34" charset="0"/>
            </a:endParaRPr>
          </a:p>
          <a:p>
            <a:pPr marL="139700" marR="0" lvl="0" algn="l" rtl="0">
              <a:lnSpc>
                <a:spcPct val="100000"/>
              </a:lnSpc>
              <a:spcBef>
                <a:spcPts val="600"/>
              </a:spcBef>
              <a:spcAft>
                <a:spcPts val="0"/>
              </a:spcAft>
              <a:buClr>
                <a:srgbClr val="000000"/>
              </a:buClr>
              <a:buSzPts val="1200"/>
              <a:buFont typeface="Arial"/>
              <a:buNone/>
              <a:tabLst>
                <a:tab pos="4792663" algn="l"/>
                <a:tab pos="4964113" algn="l"/>
              </a:tabLst>
            </a:pPr>
            <a:r>
              <a:rPr lang="en-GB" sz="1300" b="1" i="0" u="none" strike="noStrike" cap="none" dirty="0">
                <a:solidFill>
                  <a:srgbClr val="000000"/>
                </a:solidFill>
                <a:latin typeface="Helvetica" panose="020B0604020202020204" pitchFamily="34" charset="0"/>
                <a:ea typeface="Arial"/>
                <a:cs typeface="Helvetica" panose="020B0604020202020204" pitchFamily="34" charset="0"/>
                <a:sym typeface="Arial"/>
              </a:rPr>
              <a:t>Section</a:t>
            </a:r>
            <a:r>
              <a:rPr lang="en-GB" sz="1300" b="1" dirty="0">
                <a:latin typeface="Helvetica" panose="020B0604020202020204" pitchFamily="34" charset="0"/>
                <a:cs typeface="Helvetica" panose="020B0604020202020204" pitchFamily="34" charset="0"/>
              </a:rPr>
              <a:t> 03 Techniques </a:t>
            </a:r>
            <a:r>
              <a:rPr lang="en-GB" sz="1300" b="1" dirty="0" err="1">
                <a:latin typeface="Helvetica" panose="020B0604020202020204" pitchFamily="34" charset="0"/>
                <a:cs typeface="Helvetica" panose="020B0604020202020204" pitchFamily="34" charset="0"/>
              </a:rPr>
              <a:t>d'observation</a:t>
            </a:r>
            <a:r>
              <a:rPr lang="en-GB" sz="1300" b="1" i="0" u="none" strike="noStrike" cap="none" dirty="0">
                <a:solidFill>
                  <a:srgbClr val="000000"/>
                </a:solidFill>
                <a:latin typeface="Helvetica" panose="020B0604020202020204" pitchFamily="34" charset="0"/>
                <a:ea typeface="Arial"/>
                <a:cs typeface="Helvetica" panose="020B0604020202020204" pitchFamily="34" charset="0"/>
                <a:sym typeface="Arial"/>
              </a:rPr>
              <a:t>........................................	34</a:t>
            </a:r>
            <a:endParaRPr sz="13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4792663" algn="l"/>
                <a:tab pos="4964113" algn="l"/>
              </a:tabLst>
            </a:pPr>
            <a:r>
              <a:rPr lang="en-GB" sz="1300" dirty="0">
                <a:latin typeface="Helvetica" panose="020B0604020202020204" pitchFamily="34" charset="0"/>
                <a:cs typeface="Helvetica" panose="020B0604020202020204" pitchFamily="34" charset="0"/>
              </a:rPr>
              <a:t>3.0. Introduction aux méthodes </a:t>
            </a:r>
            <a:r>
              <a:rPr lang="en-GB" sz="1300" dirty="0" err="1">
                <a:latin typeface="Helvetica" panose="020B0604020202020204" pitchFamily="34" charset="0"/>
                <a:cs typeface="Helvetica" panose="020B0604020202020204" pitchFamily="34" charset="0"/>
              </a:rPr>
              <a:t>d'observation</a:t>
            </a:r>
            <a:r>
              <a:rPr lang="en-GB" sz="1300" b="0" i="0" u="none" strike="noStrike" cap="none" dirty="0">
                <a:solidFill>
                  <a:srgbClr val="000000"/>
                </a:solidFill>
                <a:latin typeface="Helvetica" panose="020B0604020202020204" pitchFamily="34" charset="0"/>
                <a:ea typeface="Arial"/>
                <a:cs typeface="Helvetica" panose="020B0604020202020204" pitchFamily="34" charset="0"/>
                <a:sym typeface="Arial"/>
              </a:rPr>
              <a:t>…………..............	35</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4964113" algn="l"/>
              </a:tabLst>
            </a:pPr>
            <a:r>
              <a:rPr lang="en-GB" sz="1300" dirty="0">
                <a:latin typeface="Helvetica" panose="020B0604020202020204" pitchFamily="34" charset="0"/>
                <a:cs typeface="Helvetica" panose="020B0604020202020204" pitchFamily="34" charset="0"/>
              </a:rPr>
              <a:t>3.1. Observation structurée vs observation non </a:t>
            </a:r>
            <a:r>
              <a:rPr lang="en-GB" sz="1300" dirty="0" err="1">
                <a:latin typeface="Helvetica" panose="020B0604020202020204" pitchFamily="34" charset="0"/>
                <a:cs typeface="Helvetica" panose="020B0604020202020204" pitchFamily="34" charset="0"/>
              </a:rPr>
              <a:t>structurée</a:t>
            </a:r>
            <a:r>
              <a:rPr lang="en-GB" sz="1300" b="0" i="0" u="none" strike="noStrike" cap="none" dirty="0">
                <a:solidFill>
                  <a:srgbClr val="000000"/>
                </a:solidFill>
                <a:latin typeface="Helvetica" panose="020B0604020202020204" pitchFamily="34" charset="0"/>
                <a:ea typeface="Arial"/>
                <a:cs typeface="Helvetica" panose="020B0604020202020204" pitchFamily="34" charset="0"/>
                <a:sym typeface="Arial"/>
              </a:rPr>
              <a:t>........	36</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4964113" algn="l"/>
              </a:tabLst>
            </a:pPr>
            <a:r>
              <a:rPr lang="en-GB" sz="1300" dirty="0">
                <a:latin typeface="Helvetica" panose="020B0604020202020204" pitchFamily="34" charset="0"/>
                <a:cs typeface="Helvetica" panose="020B0604020202020204" pitchFamily="34" charset="0"/>
              </a:rPr>
              <a:t>3.2. Observation participante vs observation </a:t>
            </a:r>
            <a:r>
              <a:rPr lang="en-GB" sz="1300" dirty="0" err="1">
                <a:latin typeface="Helvetica" panose="020B0604020202020204" pitchFamily="34" charset="0"/>
                <a:cs typeface="Helvetica" panose="020B0604020202020204" pitchFamily="34" charset="0"/>
              </a:rPr>
              <a:t>naturaliste</a:t>
            </a:r>
            <a:r>
              <a:rPr lang="en-GB" sz="1300" dirty="0">
                <a:latin typeface="Helvetica" panose="020B0604020202020204" pitchFamily="34" charset="0"/>
                <a:cs typeface="Helvetica" panose="020B0604020202020204" pitchFamily="34" charset="0"/>
              </a:rPr>
              <a:t>………..	37</a:t>
            </a:r>
            <a:endParaRPr sz="1300" b="0"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D1001-787F-E4EE-1416-F60C030763C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7508D5C-2A98-C0D2-57A8-F3CF2D6EDF9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2.3. Applications des données des capteurs et du GPS</a:t>
            </a:r>
            <a:endParaRPr lang="en-GB" b="1"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72F4E7E2-C9EF-DE7E-1967-165B8B15C1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61" t="20375" r="17959" b="9303"/>
          <a:stretch>
            <a:fillRect/>
          </a:stretch>
        </p:blipFill>
        <p:spPr bwMode="auto">
          <a:xfrm>
            <a:off x="7180611" y="1397268"/>
            <a:ext cx="4284921" cy="4822779"/>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E1DBD969-6037-6899-A6CF-0C6CED120EF2}"/>
              </a:ext>
            </a:extLst>
          </p:cNvPr>
          <p:cNvSpPr txBox="1">
            <a:spLocks/>
          </p:cNvSpPr>
          <p:nvPr/>
        </p:nvSpPr>
        <p:spPr>
          <a:xfrm>
            <a:off x="726468" y="2122857"/>
            <a:ext cx="6454143" cy="33716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Surveillance et contrôle du trafic en temps réel </a:t>
            </a:r>
            <a:r>
              <a:rPr kumimoji="0" lang="en-US" sz="2000" i="0" u="none" strike="noStrike" kern="1200" cap="none" spc="0" normalizeH="0" baseline="0" noProof="0" dirty="0">
                <a:ln>
                  <a:noFill/>
                </a:ln>
                <a:solidFill>
                  <a:sysClr val="windowText" lastClr="000000"/>
                </a:solidFill>
                <a:effectLst/>
                <a:uLnTx/>
                <a:uFillTx/>
                <a:ea typeface="+mn-ea"/>
                <a:cs typeface="+mn-cs"/>
              </a:rPr>
              <a:t>: contrôle des feux de circulation, détection des incidents</a:t>
            </a:r>
          </a:p>
          <a:p>
            <a:pPr>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Navigation et optimisation des itinéraires </a:t>
            </a:r>
            <a:r>
              <a:rPr kumimoji="0" lang="en-US" sz="2000" i="0" u="none" strike="noStrike" kern="1200" cap="none" spc="0" normalizeH="0" baseline="0" noProof="0" dirty="0">
                <a:ln>
                  <a:noFill/>
                </a:ln>
                <a:solidFill>
                  <a:sysClr val="windowText" lastClr="000000"/>
                </a:solidFill>
                <a:effectLst/>
                <a:uLnTx/>
                <a:uFillTx/>
                <a:ea typeface="+mn-ea"/>
                <a:cs typeface="+mn-cs"/>
              </a:rPr>
              <a:t>: trafic en temps réel, optimisation des itinéraires</a:t>
            </a:r>
          </a:p>
          <a:p>
            <a:pPr>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Gestion de la flotte des transports publics </a:t>
            </a:r>
            <a:r>
              <a:rPr kumimoji="0" lang="en-US" sz="2000" i="0" u="none" strike="noStrike" kern="1200" cap="none" spc="0" normalizeH="0" baseline="0" noProof="0" dirty="0">
                <a:ln>
                  <a:noFill/>
                </a:ln>
                <a:solidFill>
                  <a:sysClr val="windowText" lastClr="000000"/>
                </a:solidFill>
                <a:effectLst/>
                <a:uLnTx/>
                <a:uFillTx/>
                <a:ea typeface="+mn-ea"/>
                <a:cs typeface="+mn-cs"/>
              </a:rPr>
              <a:t>: suivi des bus/trains, ponctualité</a:t>
            </a:r>
          </a:p>
          <a:p>
            <a:pPr>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Analyse des schémas origine-destination </a:t>
            </a:r>
            <a:r>
              <a:rPr kumimoji="0" lang="en-US" sz="2000" i="0" u="none" strike="noStrike" kern="1200" cap="none" spc="0" normalizeH="0" baseline="0" noProof="0" dirty="0">
                <a:ln>
                  <a:noFill/>
                </a:ln>
                <a:solidFill>
                  <a:sysClr val="windowText" lastClr="000000"/>
                </a:solidFill>
                <a:effectLst/>
                <a:uLnTx/>
                <a:uFillTx/>
                <a:ea typeface="+mn-ea"/>
                <a:cs typeface="+mn-cs"/>
              </a:rPr>
              <a:t>: analyse origine-destination</a:t>
            </a:r>
          </a:p>
          <a:p>
            <a:pPr>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Détection du mode de transport </a:t>
            </a:r>
            <a:r>
              <a:rPr kumimoji="0" lang="en-US" sz="2000" i="0" u="none" strike="noStrike" kern="1200" cap="none" spc="0" normalizeH="0" baseline="0" noProof="0" dirty="0">
                <a:ln>
                  <a:noFill/>
                </a:ln>
                <a:solidFill>
                  <a:sysClr val="windowText" lastClr="000000"/>
                </a:solidFill>
                <a:effectLst/>
                <a:uLnTx/>
                <a:uFillTx/>
                <a:ea typeface="+mn-ea"/>
                <a:cs typeface="+mn-cs"/>
              </a:rPr>
              <a:t>: détection automatique du mode</a:t>
            </a:r>
          </a:p>
        </p:txBody>
      </p:sp>
      <p:sp>
        <p:nvSpPr>
          <p:cNvPr id="7" name="object 2">
            <a:extLst>
              <a:ext uri="{FF2B5EF4-FFF2-40B4-BE49-F238E27FC236}">
                <a16:creationId xmlns:a16="http://schemas.microsoft.com/office/drawing/2014/main" id="{B6DB3A52-7F60-6B4C-9116-CCAB0FDB3286}"/>
              </a:ext>
            </a:extLst>
          </p:cNvPr>
          <p:cNvSpPr txBox="1">
            <a:spLocks noGrp="1"/>
          </p:cNvSpPr>
          <p:nvPr>
            <p:ph type="title"/>
          </p:nvPr>
        </p:nvSpPr>
        <p:spPr>
          <a:xfrm>
            <a:off x="726465" y="493611"/>
            <a:ext cx="4750410"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Capteurs et collecte de données GPS</a:t>
            </a:r>
            <a:endParaRPr lang="en-GB" sz="2400" b="1" dirty="0">
              <a:solidFill>
                <a:schemeClr val="bg1"/>
              </a:solidFill>
            </a:endParaRPr>
          </a:p>
        </p:txBody>
      </p:sp>
    </p:spTree>
    <p:extLst>
      <p:ext uri="{BB962C8B-B14F-4D97-AF65-F5344CB8AC3E}">
        <p14:creationId xmlns:p14="http://schemas.microsoft.com/office/powerpoint/2010/main" val="19108012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A30DC-2E53-8F17-691D-EBFE4F8B6C1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C124F29-5B24-00B9-E671-343D08D6CFCE}"/>
              </a:ext>
            </a:extLst>
          </p:cNvPr>
          <p:cNvSpPr txBox="1"/>
          <p:nvPr/>
        </p:nvSpPr>
        <p:spPr>
          <a:xfrm>
            <a:off x="726468" y="850458"/>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Le défi principal : l'intégration des données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E0A1CE3A-AC61-BE38-2C87-A3201B4B300F}"/>
              </a:ext>
            </a:extLst>
          </p:cNvPr>
          <p:cNvSpPr txBox="1">
            <a:spLocks/>
          </p:cNvSpPr>
          <p:nvPr/>
        </p:nvSpPr>
        <p:spPr>
          <a:xfrm>
            <a:off x="726468" y="1357036"/>
            <a:ext cx="6588732" cy="46095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Le problème </a:t>
            </a:r>
            <a:r>
              <a:rPr kumimoji="0" lang="en-US" sz="1900" i="0" u="none" strike="noStrike" kern="1200" cap="none" spc="0" normalizeH="0" baseline="0" noProof="0" dirty="0">
                <a:ln>
                  <a:noFill/>
                </a:ln>
                <a:solidFill>
                  <a:sysClr val="windowText" lastClr="000000"/>
                </a:solidFill>
                <a:effectLst/>
                <a:uLnTx/>
                <a:uFillTx/>
                <a:ea typeface="+mn-ea"/>
                <a:cs typeface="+mn-cs"/>
              </a:rPr>
              <a:t>: les silos de données</a:t>
            </a:r>
          </a:p>
          <a:p>
            <a:pPr>
              <a:buFont typeface="Courier New" panose="02070309020205020404" pitchFamily="49" charset="0"/>
              <a:buChar char="o"/>
              <a:defRPr/>
            </a:pPr>
            <a:r>
              <a:rPr kumimoji="0" lang="en-US" sz="1900" i="0" u="none" strike="noStrike" kern="1200" cap="none" spc="0" normalizeH="0" baseline="0" noProof="0" dirty="0">
                <a:ln>
                  <a:noFill/>
                </a:ln>
                <a:solidFill>
                  <a:sysClr val="windowText" lastClr="000000"/>
                </a:solidFill>
                <a:effectLst/>
                <a:uLnTx/>
                <a:uFillTx/>
                <a:ea typeface="+mn-ea"/>
                <a:cs typeface="+mn-cs"/>
              </a:rPr>
              <a:t>Chaque source fournit une pièce précieuse, mais incomplète, du puzzle.</a:t>
            </a:r>
          </a:p>
          <a:p>
            <a:pPr marL="0" indent="0">
              <a:buNone/>
              <a:defRPr/>
            </a:pPr>
            <a:r>
              <a:rPr kumimoji="0" lang="en-US" sz="19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La solution </a:t>
            </a:r>
            <a:r>
              <a:rPr kumimoji="0" lang="en-US" sz="1900" i="0" u="none" strike="noStrike" kern="1200" cap="none" spc="0" normalizeH="0" baseline="0" noProof="0" dirty="0">
                <a:ln>
                  <a:noFill/>
                </a:ln>
                <a:solidFill>
                  <a:sysClr val="windowText" lastClr="000000"/>
                </a:solidFill>
                <a:effectLst/>
                <a:uLnTx/>
                <a:uFillTx/>
                <a:ea typeface="+mn-ea"/>
                <a:cs typeface="+mn-cs"/>
              </a:rPr>
              <a:t>: une stratégie d'intégration en trois étapes</a:t>
            </a:r>
          </a:p>
          <a:p>
            <a:pPr marL="914400" lvl="1" indent="-457200">
              <a:buFont typeface="+mj-lt"/>
              <a:buAutoNum type="arabicPeriod"/>
              <a:defRPr/>
            </a:pPr>
            <a:r>
              <a:rPr kumimoji="0" lang="en-US" sz="1900" b="1" i="0" u="none" strike="noStrike" kern="1200" cap="none" spc="0" normalizeH="0" baseline="0" noProof="0" dirty="0">
                <a:ln>
                  <a:noFill/>
                </a:ln>
                <a:solidFill>
                  <a:sysClr val="windowText" lastClr="000000"/>
                </a:solidFill>
                <a:effectLst/>
                <a:uLnTx/>
                <a:uFillTx/>
                <a:ea typeface="+mn-ea"/>
                <a:cs typeface="+mn-cs"/>
              </a:rPr>
              <a:t>Centraliser </a:t>
            </a:r>
            <a:r>
              <a:rPr kumimoji="0" lang="en-US" sz="1900" i="0" u="none" strike="noStrike" kern="1200" cap="none" spc="0" normalizeH="0" baseline="0" noProof="0" dirty="0">
                <a:ln>
                  <a:noFill/>
                </a:ln>
                <a:solidFill>
                  <a:sysClr val="windowText" lastClr="000000"/>
                </a:solidFill>
                <a:effectLst/>
                <a:uLnTx/>
                <a:uFillTx/>
                <a:ea typeface="+mn-ea"/>
                <a:cs typeface="+mn-cs"/>
              </a:rPr>
              <a:t>: rassembler toutes les données dans un seul « lac de données ».</a:t>
            </a:r>
          </a:p>
          <a:p>
            <a:pPr marL="914400" lvl="1" indent="-457200">
              <a:buFont typeface="+mj-lt"/>
              <a:buAutoNum type="arabicPeriod"/>
              <a:defRPr/>
            </a:pPr>
            <a:r>
              <a:rPr kumimoji="0" lang="en-US" sz="1900" b="1" i="0" u="none" strike="noStrike" kern="1200" cap="none" spc="0" normalizeH="0" baseline="0" noProof="0" dirty="0">
                <a:ln>
                  <a:noFill/>
                </a:ln>
                <a:solidFill>
                  <a:sysClr val="windowText" lastClr="000000"/>
                </a:solidFill>
                <a:effectLst/>
                <a:uLnTx/>
                <a:uFillTx/>
                <a:ea typeface="+mn-ea"/>
                <a:cs typeface="+mn-cs"/>
              </a:rPr>
              <a:t>Standardiser </a:t>
            </a:r>
            <a:r>
              <a:rPr kumimoji="0" lang="en-US" sz="1900" i="0" u="none" strike="noStrike" kern="1200" cap="none" spc="0" normalizeH="0" baseline="0" noProof="0" dirty="0">
                <a:ln>
                  <a:noFill/>
                </a:ln>
                <a:solidFill>
                  <a:sysClr val="windowText" lastClr="000000"/>
                </a:solidFill>
                <a:effectLst/>
                <a:uLnTx/>
                <a:uFillTx/>
                <a:ea typeface="+mn-ea"/>
                <a:cs typeface="+mn-cs"/>
              </a:rPr>
              <a:t>: convertir les données dans un « langage » et un format communs.</a:t>
            </a:r>
          </a:p>
          <a:p>
            <a:pPr marL="914400" lvl="1" indent="-457200">
              <a:buFont typeface="+mj-lt"/>
              <a:buAutoNum type="arabicPeriod"/>
              <a:defRPr/>
            </a:pPr>
            <a:r>
              <a:rPr kumimoji="0" lang="en-US" sz="1900" b="1" i="0" u="none" strike="noStrike" kern="1200" cap="none" spc="0" normalizeH="0" baseline="0" noProof="0" dirty="0">
                <a:ln>
                  <a:noFill/>
                </a:ln>
                <a:solidFill>
                  <a:sysClr val="windowText" lastClr="000000"/>
                </a:solidFill>
                <a:effectLst/>
                <a:uLnTx/>
                <a:uFillTx/>
                <a:ea typeface="+mn-ea"/>
                <a:cs typeface="+mn-cs"/>
              </a:rPr>
              <a:t>Valider </a:t>
            </a:r>
            <a:r>
              <a:rPr kumimoji="0" lang="en-US" sz="1900" i="0" u="none" strike="noStrike" kern="1200" cap="none" spc="0" normalizeH="0" baseline="0" noProof="0" dirty="0">
                <a:ln>
                  <a:noFill/>
                </a:ln>
                <a:solidFill>
                  <a:sysClr val="windowText" lastClr="000000"/>
                </a:solidFill>
                <a:effectLst/>
                <a:uLnTx/>
                <a:uFillTx/>
                <a:ea typeface="+mn-ea"/>
                <a:cs typeface="+mn-cs"/>
              </a:rPr>
              <a:t>: nettoyer les données, supprimer les erreurs, garantir la qualité.</a:t>
            </a:r>
          </a:p>
          <a:p>
            <a:pPr marL="0" indent="0">
              <a:buNone/>
              <a:defRPr/>
            </a:pPr>
            <a:r>
              <a:rPr kumimoji="0" lang="en-US" sz="19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L'objectif </a:t>
            </a:r>
            <a:r>
              <a:rPr kumimoji="0" lang="en-US" sz="1900" i="0" u="none" strike="noStrike" kern="1200" cap="none" spc="0" normalizeH="0" baseline="0" noProof="0" dirty="0">
                <a:ln>
                  <a:noFill/>
                </a:ln>
                <a:solidFill>
                  <a:sysClr val="windowText" lastClr="000000"/>
                </a:solidFill>
                <a:effectLst/>
                <a:uLnTx/>
                <a:uFillTx/>
                <a:ea typeface="+mn-ea"/>
                <a:cs typeface="+mn-cs"/>
              </a:rPr>
              <a:t>: une vision globale</a:t>
            </a:r>
          </a:p>
          <a:p>
            <a:pPr>
              <a:defRPr/>
            </a:pPr>
            <a:r>
              <a:rPr kumimoji="0" lang="en-US" sz="1900" i="0" u="none" strike="noStrike" kern="1200" cap="none" spc="0" normalizeH="0" baseline="0" noProof="0" dirty="0">
                <a:ln>
                  <a:noFill/>
                </a:ln>
                <a:solidFill>
                  <a:sysClr val="windowText" lastClr="000000"/>
                </a:solidFill>
                <a:effectLst/>
                <a:uLnTx/>
                <a:uFillTx/>
                <a:ea typeface="+mn-ea"/>
                <a:cs typeface="+mn-cs"/>
              </a:rPr>
              <a:t>Une source unique et fiable pour une meilleure prise de décision.</a:t>
            </a:r>
          </a:p>
        </p:txBody>
      </p:sp>
      <p:pic>
        <p:nvPicPr>
          <p:cNvPr id="10242" name="Picture 2">
            <a:extLst>
              <a:ext uri="{FF2B5EF4-FFF2-40B4-BE49-F238E27FC236}">
                <a16:creationId xmlns:a16="http://schemas.microsoft.com/office/drawing/2014/main" id="{49303C0E-74CC-D74E-0A9C-3D7D38E629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118" t="4651" r="12998" b="6228"/>
          <a:stretch>
            <a:fillRect/>
          </a:stretch>
        </p:blipFill>
        <p:spPr bwMode="auto">
          <a:xfrm>
            <a:off x="7450414" y="1397268"/>
            <a:ext cx="4001206" cy="4761926"/>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35A6E0A0-6137-F56F-9F6C-2BA4ECB10B08}"/>
              </a:ext>
            </a:extLst>
          </p:cNvPr>
          <p:cNvSpPr txBox="1">
            <a:spLocks noGrp="1"/>
          </p:cNvSpPr>
          <p:nvPr>
            <p:ph type="title"/>
          </p:nvPr>
        </p:nvSpPr>
        <p:spPr>
          <a:xfrm>
            <a:off x="726464" y="493611"/>
            <a:ext cx="47599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Capteurs et collecte de données GPS</a:t>
            </a:r>
            <a:endParaRPr lang="en-GB" sz="2400" b="1" dirty="0">
              <a:solidFill>
                <a:schemeClr val="bg1"/>
              </a:solidFill>
            </a:endParaRPr>
          </a:p>
        </p:txBody>
      </p:sp>
    </p:spTree>
    <p:extLst>
      <p:ext uri="{BB962C8B-B14F-4D97-AF65-F5344CB8AC3E}">
        <p14:creationId xmlns:p14="http://schemas.microsoft.com/office/powerpoint/2010/main" val="1149790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2C1F1-D606-B8E1-1E2D-CBDE87732DF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D769036-10C1-615F-3BAB-0FEE50351574}"/>
              </a:ext>
            </a:extLst>
          </p:cNvPr>
          <p:cNvSpPr txBox="1"/>
          <p:nvPr/>
        </p:nvSpPr>
        <p:spPr>
          <a:xfrm>
            <a:off x="726468" y="85998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2.5. Étude de cas n° 2 : surveillance des pistes cyclables à l'aide d'un SIG</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A9D1DBF1-AD2D-BC3F-7017-5CCD24330409}"/>
              </a:ext>
            </a:extLst>
          </p:cNvPr>
          <p:cNvSpPr txBox="1">
            <a:spLocks/>
          </p:cNvSpPr>
          <p:nvPr/>
        </p:nvSpPr>
        <p:spPr>
          <a:xfrm>
            <a:off x="726468" y="1358587"/>
            <a:ext cx="6588732" cy="46095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Le défi (Amsterdam)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Gérer et entretenir efficacement un réseau étendu et très fréquenté d'infrastructures cyclables.</a:t>
            </a:r>
          </a:p>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La méthode (une solution basée sur le SIG)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1800" b="1" i="0" u="none" strike="noStrike" kern="1200" cap="none" spc="0" normalizeH="0" baseline="0" noProof="0" dirty="0">
                <a:ln>
                  <a:noFill/>
                </a:ln>
                <a:solidFill>
                  <a:sysClr val="windowText" lastClr="000000"/>
                </a:solidFill>
                <a:effectLst/>
                <a:uLnTx/>
                <a:uFillTx/>
                <a:ea typeface="+mn-ea"/>
                <a:cs typeface="+mn-cs"/>
              </a:rPr>
              <a:t>Cartographie </a:t>
            </a:r>
            <a:r>
              <a:rPr kumimoji="0" lang="en-US" sz="1800" i="0" u="none" strike="noStrike" kern="1200" cap="none" spc="0" normalizeH="0" baseline="0" noProof="0" dirty="0">
                <a:ln>
                  <a:noFill/>
                </a:ln>
                <a:solidFill>
                  <a:sysClr val="windowText" lastClr="000000"/>
                </a:solidFill>
                <a:effectLst/>
                <a:uLnTx/>
                <a:uFillTx/>
                <a:ea typeface="+mn-ea"/>
                <a:cs typeface="+mn-cs"/>
              </a:rPr>
              <a:t>: toutes les pistes cyclables, tous les parkings à vélos et tous les panneaux de signalisation ont été cartographiés dans un système d'information géographique (SIG).</a:t>
            </a:r>
          </a:p>
          <a:p>
            <a:pPr lvl="1">
              <a:defRPr/>
            </a:pPr>
            <a:r>
              <a:rPr kumimoji="0" lang="en-US" sz="1800" b="1" i="0" u="none" strike="noStrike" kern="1200" cap="none" spc="0" normalizeH="0" baseline="0" noProof="0" dirty="0">
                <a:ln>
                  <a:noFill/>
                </a:ln>
                <a:solidFill>
                  <a:sysClr val="windowText" lastClr="000000"/>
                </a:solidFill>
                <a:effectLst/>
                <a:uLnTx/>
                <a:uFillTx/>
                <a:ea typeface="+mn-ea"/>
                <a:cs typeface="+mn-cs"/>
              </a:rPr>
              <a:t>Collecte de données mobiles </a:t>
            </a:r>
            <a:r>
              <a:rPr kumimoji="0" lang="en-US" sz="1800" i="0" u="none" strike="noStrike" kern="1200" cap="none" spc="0" normalizeH="0" baseline="0" noProof="0" dirty="0">
                <a:ln>
                  <a:noFill/>
                </a:ln>
                <a:solidFill>
                  <a:sysClr val="windowText" lastClr="000000"/>
                </a:solidFill>
                <a:effectLst/>
                <a:uLnTx/>
                <a:uFillTx/>
                <a:ea typeface="+mn-ea"/>
                <a:cs typeface="+mn-cs"/>
              </a:rPr>
              <a:t>: le personnel de terrain a utilisé des appareils mobiles équipés d'un GPS pour signaler les problèmes (par exemple, nids-de-poule, marquages effacés) en temps réel, en indiquant l'emplacement exact et en joignant des photos.</a:t>
            </a:r>
          </a:p>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Le résultat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Rationalisation des processus de maintenance, réduction des délais d'intervention et amélioration de la sécurité et de l'expérience utilisateur pour les cyclistes.</a:t>
            </a:r>
          </a:p>
        </p:txBody>
      </p:sp>
      <p:pic>
        <p:nvPicPr>
          <p:cNvPr id="11266" name="Picture 2">
            <a:extLst>
              <a:ext uri="{FF2B5EF4-FFF2-40B4-BE49-F238E27FC236}">
                <a16:creationId xmlns:a16="http://schemas.microsoft.com/office/drawing/2014/main" id="{9C3F136B-9F5D-795F-A38A-113BA41B8E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26" t="15712" r="1369" b="15349"/>
          <a:stretch>
            <a:fillRect/>
          </a:stretch>
        </p:blipFill>
        <p:spPr bwMode="auto">
          <a:xfrm>
            <a:off x="7418454" y="3354572"/>
            <a:ext cx="4033166" cy="2935926"/>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662;g3355db0d202_0_251">
            <a:extLst>
              <a:ext uri="{FF2B5EF4-FFF2-40B4-BE49-F238E27FC236}">
                <a16:creationId xmlns:a16="http://schemas.microsoft.com/office/drawing/2014/main" id="{39718AA1-26A9-2A9E-E040-D4CB156F3944}"/>
              </a:ext>
            </a:extLst>
          </p:cNvPr>
          <p:cNvPicPr preferRelativeResize="0"/>
          <p:nvPr/>
        </p:nvPicPr>
        <p:blipFill rotWithShape="1">
          <a:blip r:embed="rId4">
            <a:alphaModFix/>
          </a:blip>
          <a:srcRect t="4879"/>
          <a:stretch/>
        </p:blipFill>
        <p:spPr>
          <a:xfrm>
            <a:off x="8120134" y="1397268"/>
            <a:ext cx="3331486" cy="1658668"/>
          </a:xfrm>
          <a:prstGeom prst="rect">
            <a:avLst/>
          </a:prstGeom>
          <a:noFill/>
          <a:ln>
            <a:noFill/>
          </a:ln>
        </p:spPr>
      </p:pic>
      <p:sp>
        <p:nvSpPr>
          <p:cNvPr id="10" name="Google Shape;663;g3355db0d202_0_251">
            <a:extLst>
              <a:ext uri="{FF2B5EF4-FFF2-40B4-BE49-F238E27FC236}">
                <a16:creationId xmlns:a16="http://schemas.microsoft.com/office/drawing/2014/main" id="{04B0F830-66CC-3344-DE62-C0F367315AB4}"/>
              </a:ext>
            </a:extLst>
          </p:cNvPr>
          <p:cNvSpPr txBox="1"/>
          <p:nvPr/>
        </p:nvSpPr>
        <p:spPr>
          <a:xfrm>
            <a:off x="8968494" y="3005154"/>
            <a:ext cx="2433598" cy="4002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Font typeface="Arial"/>
              <a:buNone/>
            </a:pPr>
            <a:r>
              <a:rPr lang="en-GB" sz="1400" dirty="0">
                <a:latin typeface="Arial"/>
                <a:cs typeface="Arial"/>
                <a:sym typeface="Arial"/>
              </a:rPr>
              <a:t>https://www.giscloud.com/</a:t>
            </a:r>
            <a:endParaRPr sz="1400" dirty="0">
              <a:latin typeface="Arial"/>
              <a:cs typeface="Arial"/>
              <a:sym typeface="Arial"/>
            </a:endParaRPr>
          </a:p>
        </p:txBody>
      </p:sp>
      <p:sp>
        <p:nvSpPr>
          <p:cNvPr id="8" name="object 2">
            <a:extLst>
              <a:ext uri="{FF2B5EF4-FFF2-40B4-BE49-F238E27FC236}">
                <a16:creationId xmlns:a16="http://schemas.microsoft.com/office/drawing/2014/main" id="{7342C502-D9D9-4D09-961C-938D90F111B1}"/>
              </a:ext>
            </a:extLst>
          </p:cNvPr>
          <p:cNvSpPr txBox="1">
            <a:spLocks noGrp="1"/>
          </p:cNvSpPr>
          <p:nvPr>
            <p:ph type="title"/>
          </p:nvPr>
        </p:nvSpPr>
        <p:spPr>
          <a:xfrm>
            <a:off x="726464" y="493611"/>
            <a:ext cx="478851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Capteurs et collecte de données GPS</a:t>
            </a:r>
            <a:endParaRPr lang="en-GB" sz="2400" b="1" dirty="0">
              <a:solidFill>
                <a:schemeClr val="bg1"/>
              </a:solidFill>
            </a:endParaRPr>
          </a:p>
        </p:txBody>
      </p:sp>
    </p:spTree>
    <p:extLst>
      <p:ext uri="{BB962C8B-B14F-4D97-AF65-F5344CB8AC3E}">
        <p14:creationId xmlns:p14="http://schemas.microsoft.com/office/powerpoint/2010/main" val="1956771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9895C-3551-2589-644F-4498B04D04A2}"/>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92EA232-398A-2409-487D-70D8EF00C09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2.6. Avantages et défis liés aux données des capteurs/GPS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ABA08CE5-98D2-1D47-6187-B3AE59CE3894}"/>
              </a:ext>
            </a:extLst>
          </p:cNvPr>
          <p:cNvSpPr txBox="1">
            <a:spLocks/>
          </p:cNvSpPr>
          <p:nvPr/>
        </p:nvSpPr>
        <p:spPr>
          <a:xfrm>
            <a:off x="726468" y="1539562"/>
            <a:ext cx="5185234" cy="41382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La promesse (avantages)</a:t>
            </a:r>
            <a:endParaRPr kumimoji="0" lang="en-US" sz="1900" i="0" u="none" strike="noStrike" kern="1200" cap="none" spc="0" normalizeH="0" baseline="0" noProof="0" dirty="0">
              <a:ln>
                <a:noFill/>
              </a:ln>
              <a:solidFill>
                <a:sysClr val="windowText" lastClr="000000"/>
              </a:solidFill>
              <a:effectLst/>
              <a:uLnTx/>
              <a:uFillTx/>
              <a:ea typeface="+mn-ea"/>
              <a:cs typeface="+mn-cs"/>
            </a:endParaRP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Vérité objective </a:t>
            </a:r>
            <a:r>
              <a:rPr kumimoji="0" lang="en-US" sz="1900" i="0" u="none" strike="noStrike" kern="1200" cap="none" spc="0" normalizeH="0" baseline="0" noProof="0" dirty="0">
                <a:ln>
                  <a:noFill/>
                </a:ln>
                <a:solidFill>
                  <a:sysClr val="windowText" lastClr="000000"/>
                </a:solidFill>
                <a:effectLst/>
                <a:uLnTx/>
                <a:uFillTx/>
                <a:ea typeface="+mn-ea"/>
                <a:cs typeface="+mn-cs"/>
              </a:rPr>
              <a:t>: mesure ce qui s'est passé, sans biais humain ni erreur de mémoire.</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Informations en temps réel </a:t>
            </a:r>
            <a:r>
              <a:rPr kumimoji="0" lang="en-US" sz="1900" i="0" u="none" strike="noStrike" kern="1200" cap="none" spc="0" normalizeH="0" baseline="0" noProof="0" dirty="0">
                <a:ln>
                  <a:noFill/>
                </a:ln>
                <a:solidFill>
                  <a:sysClr val="windowText" lastClr="000000"/>
                </a:solidFill>
                <a:effectLst/>
                <a:uLnTx/>
                <a:uFillTx/>
                <a:ea typeface="+mn-ea"/>
                <a:cs typeface="+mn-cs"/>
              </a:rPr>
              <a:t>: fournit un aperçu continu et en direct des performances du réseau.</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Échelle sans précédent </a:t>
            </a:r>
            <a:r>
              <a:rPr kumimoji="0" lang="en-US" sz="1900" i="0" u="none" strike="noStrike" kern="1200" cap="none" spc="0" normalizeH="0" baseline="0" noProof="0" dirty="0">
                <a:ln>
                  <a:noFill/>
                </a:ln>
                <a:solidFill>
                  <a:sysClr val="windowText" lastClr="000000"/>
                </a:solidFill>
                <a:effectLst/>
                <a:uLnTx/>
                <a:uFillTx/>
                <a:ea typeface="+mn-ea"/>
                <a:cs typeface="+mn-cs"/>
              </a:rPr>
              <a:t>: capture les données de systèmes entiers (villes, régions) 24 heures sur 24.</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Faible coût à long terme </a:t>
            </a:r>
            <a:r>
              <a:rPr kumimoji="0" lang="en-US" sz="1900" i="0" u="none" strike="noStrike" kern="1200" cap="none" spc="0" normalizeH="0" baseline="0" noProof="0" dirty="0">
                <a:ln>
                  <a:noFill/>
                </a:ln>
                <a:solidFill>
                  <a:sysClr val="windowText" lastClr="000000"/>
                </a:solidFill>
                <a:effectLst/>
                <a:uLnTx/>
                <a:uFillTx/>
                <a:ea typeface="+mn-ea"/>
                <a:cs typeface="+mn-cs"/>
              </a:rPr>
              <a:t>: une fois installé, le coût marginal de collecte de chaque nouveau point de données est proche de zéro.</a:t>
            </a:r>
          </a:p>
        </p:txBody>
      </p:sp>
      <p:sp>
        <p:nvSpPr>
          <p:cNvPr id="4" name="Content Placeholder 2">
            <a:extLst>
              <a:ext uri="{FF2B5EF4-FFF2-40B4-BE49-F238E27FC236}">
                <a16:creationId xmlns:a16="http://schemas.microsoft.com/office/drawing/2014/main" id="{9FB993FD-55CB-30CA-5BBC-C4FC628AD67C}"/>
              </a:ext>
            </a:extLst>
          </p:cNvPr>
          <p:cNvSpPr txBox="1">
            <a:spLocks/>
          </p:cNvSpPr>
          <p:nvPr/>
        </p:nvSpPr>
        <p:spPr>
          <a:xfrm>
            <a:off x="6266386" y="1539562"/>
            <a:ext cx="5185234" cy="41382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Le danger (défis)</a:t>
            </a:r>
            <a:endParaRPr kumimoji="0" lang="en-US" sz="1900" i="0" u="none" strike="noStrike" kern="1200" cap="none" spc="0" normalizeH="0" baseline="0" noProof="0" dirty="0">
              <a:ln>
                <a:noFill/>
              </a:ln>
              <a:solidFill>
                <a:sysClr val="windowText" lastClr="000000"/>
              </a:solidFill>
              <a:effectLst/>
              <a:uLnTx/>
              <a:uFillTx/>
              <a:ea typeface="+mn-ea"/>
              <a:cs typeface="+mn-cs"/>
            </a:endParaRP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Surcharge de données </a:t>
            </a:r>
            <a:r>
              <a:rPr kumimoji="0" lang="en-US" sz="1900" i="0" u="none" strike="noStrike" kern="1200" cap="none" spc="0" normalizeH="0" baseline="0" noProof="0" dirty="0">
                <a:ln>
                  <a:noFill/>
                </a:ln>
                <a:solidFill>
                  <a:sysClr val="windowText" lastClr="000000"/>
                </a:solidFill>
                <a:effectLst/>
                <a:uLnTx/>
                <a:uFillTx/>
                <a:ea typeface="+mn-ea"/>
                <a:cs typeface="+mn-cs"/>
              </a:rPr>
              <a:t>: nécessite un stockage massif et des compétences sophistiquées en science des données pour la gestion et l'interprétation.</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Le champ de mines de la confidentialité </a:t>
            </a:r>
            <a:r>
              <a:rPr kumimoji="0" lang="en-US" sz="1900" i="0" u="none" strike="noStrike" kern="1200" cap="none" spc="0" normalizeH="0" baseline="0" noProof="0" dirty="0">
                <a:ln>
                  <a:noFill/>
                </a:ln>
                <a:solidFill>
                  <a:sysClr val="windowText" lastClr="000000"/>
                </a:solidFill>
                <a:effectLst/>
                <a:uLnTx/>
                <a:uFillTx/>
                <a:ea typeface="+mn-ea"/>
                <a:cs typeface="+mn-cs"/>
              </a:rPr>
              <a:t>: soulève de profondes questions éthiques concernant la surveillance et l'utilisation des données de localisation personnelles.</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Investissement initial élevé </a:t>
            </a:r>
            <a:r>
              <a:rPr kumimoji="0" lang="en-US" sz="1900" i="0" u="none" strike="noStrike" kern="1200" cap="none" spc="0" normalizeH="0" baseline="0" noProof="0" dirty="0">
                <a:ln>
                  <a:noFill/>
                </a:ln>
                <a:solidFill>
                  <a:sysClr val="windowText" lastClr="000000"/>
                </a:solidFill>
                <a:effectLst/>
                <a:uLnTx/>
                <a:uFillTx/>
                <a:ea typeface="+mn-ea"/>
                <a:cs typeface="+mn-cs"/>
              </a:rPr>
              <a:t>: les réseaux de capteurs sont coûteux à installer, à calibrer et à entretenir tout au long de leur cycle de vie.</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Ils ne connaissent jamais le « pourquoi </a:t>
            </a:r>
            <a:r>
              <a:rPr kumimoji="0" lang="en-US" sz="1900" i="0" u="none" strike="noStrike" kern="1200" cap="none" spc="0" normalizeH="0" baseline="0" noProof="0" dirty="0">
                <a:ln>
                  <a:noFill/>
                </a:ln>
                <a:solidFill>
                  <a:sysClr val="windowText" lastClr="000000"/>
                </a:solidFill>
                <a:effectLst/>
                <a:uLnTx/>
                <a:uFillTx/>
                <a:ea typeface="+mn-ea"/>
                <a:cs typeface="+mn-cs"/>
              </a:rPr>
              <a:t>» : ils montrent ce qui se passe avec une parfaite clarté, mais n'offrent aucune information sur les motivations humaines.</a:t>
            </a:r>
          </a:p>
        </p:txBody>
      </p:sp>
      <p:sp>
        <p:nvSpPr>
          <p:cNvPr id="8" name="object 2">
            <a:extLst>
              <a:ext uri="{FF2B5EF4-FFF2-40B4-BE49-F238E27FC236}">
                <a16:creationId xmlns:a16="http://schemas.microsoft.com/office/drawing/2014/main" id="{2362E6CB-969D-8A1E-418B-401906F5C987}"/>
              </a:ext>
            </a:extLst>
          </p:cNvPr>
          <p:cNvSpPr txBox="1">
            <a:spLocks noGrp="1"/>
          </p:cNvSpPr>
          <p:nvPr>
            <p:ph type="title"/>
          </p:nvPr>
        </p:nvSpPr>
        <p:spPr>
          <a:xfrm>
            <a:off x="726465" y="493611"/>
            <a:ext cx="4769460"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Capteurs et collecte de données GPS</a:t>
            </a:r>
            <a:endParaRPr lang="en-GB" sz="2400" b="1" dirty="0">
              <a:solidFill>
                <a:schemeClr val="bg1"/>
              </a:solidFill>
            </a:endParaRPr>
          </a:p>
        </p:txBody>
      </p:sp>
    </p:spTree>
    <p:extLst>
      <p:ext uri="{BB962C8B-B14F-4D97-AF65-F5344CB8AC3E}">
        <p14:creationId xmlns:p14="http://schemas.microsoft.com/office/powerpoint/2010/main" val="972173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A231C-9434-B99D-0A08-659BA9FCD184}"/>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86FC226-E806-3B02-1E03-7E3A6EBB699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2.7. Tendances futures dans le domaine des technologies de capteurs</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92C34C27-44B0-BA4C-0C9D-22722B2D36CA}"/>
              </a:ext>
            </a:extLst>
          </p:cNvPr>
          <p:cNvSpPr txBox="1">
            <a:spLocks/>
          </p:cNvSpPr>
          <p:nvPr/>
        </p:nvSpPr>
        <p:spPr>
          <a:xfrm>
            <a:off x="659797" y="1538800"/>
            <a:ext cx="3215707" cy="19610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1. Analyse basée sur l'IA </a:t>
            </a:r>
            <a:r>
              <a:rPr kumimoji="0" lang="en-US" sz="1800" i="0" u="none" strike="noStrike" kern="1200" cap="none" spc="0" normalizeH="0" baseline="0" noProof="0" dirty="0">
                <a:ln>
                  <a:noFill/>
                </a:ln>
                <a:solidFill>
                  <a:sysClr val="windowText" lastClr="000000"/>
                </a:solidFill>
                <a:effectLst/>
                <a:uLnTx/>
                <a:uFillTx/>
                <a:ea typeface="+mn-ea"/>
                <a:cs typeface="+mn-cs"/>
              </a:rPr>
              <a:t>: des données aux décisions, automatiquement : l'IA ne se contentera pas de collecter des données, mais prédira également les embouteillages, détectera les anomalies et interprétera les vidéos en temps réel.</a:t>
            </a:r>
          </a:p>
        </p:txBody>
      </p:sp>
      <p:sp>
        <p:nvSpPr>
          <p:cNvPr id="2" name="Content Placeholder 2">
            <a:extLst>
              <a:ext uri="{FF2B5EF4-FFF2-40B4-BE49-F238E27FC236}">
                <a16:creationId xmlns:a16="http://schemas.microsoft.com/office/drawing/2014/main" id="{0F5C1573-177B-A7FB-21A0-580CC11DB94E}"/>
              </a:ext>
            </a:extLst>
          </p:cNvPr>
          <p:cNvSpPr txBox="1">
            <a:spLocks/>
          </p:cNvSpPr>
          <p:nvPr/>
        </p:nvSpPr>
        <p:spPr>
          <a:xfrm>
            <a:off x="5774726" y="1534944"/>
            <a:ext cx="4023330" cy="17833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2. Connectivité (5G et V2X) </a:t>
            </a:r>
            <a:r>
              <a:rPr kumimoji="0" lang="en-US" sz="1800" i="0" u="none" strike="noStrike" kern="1200" cap="none" spc="0" normalizeH="0" baseline="0" noProof="0" dirty="0">
                <a:ln>
                  <a:noFill/>
                </a:ln>
                <a:solidFill>
                  <a:sysClr val="windowText" lastClr="000000"/>
                </a:solidFill>
                <a:effectLst/>
                <a:uLnTx/>
                <a:uFillTx/>
                <a:ea typeface="+mn-ea"/>
                <a:cs typeface="+mn-cs"/>
              </a:rPr>
              <a:t>: la conversation en temps réel : les véhicules, les infrastructures et les piétons communiqueront instantanément entre eux afin d'éviter les collisions et d'optimiser la circulation.</a:t>
            </a:r>
          </a:p>
        </p:txBody>
      </p:sp>
      <p:sp>
        <p:nvSpPr>
          <p:cNvPr id="12" name="Content Placeholder 2">
            <a:extLst>
              <a:ext uri="{FF2B5EF4-FFF2-40B4-BE49-F238E27FC236}">
                <a16:creationId xmlns:a16="http://schemas.microsoft.com/office/drawing/2014/main" id="{62B0AC59-6441-EF98-6591-04AA2059817A}"/>
              </a:ext>
            </a:extLst>
          </p:cNvPr>
          <p:cNvSpPr txBox="1">
            <a:spLocks/>
          </p:cNvSpPr>
          <p:nvPr/>
        </p:nvSpPr>
        <p:spPr>
          <a:xfrm>
            <a:off x="726468" y="4158556"/>
            <a:ext cx="3537188" cy="17373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3. Internet des objets (IoT) </a:t>
            </a:r>
            <a:r>
              <a:rPr kumimoji="0" lang="en-US" sz="1800" i="0" u="none" strike="noStrike" kern="1200" cap="none" spc="0" normalizeH="0" baseline="0" noProof="0" dirty="0">
                <a:ln>
                  <a:noFill/>
                </a:ln>
                <a:solidFill>
                  <a:sysClr val="windowText" lastClr="000000"/>
                </a:solidFill>
                <a:effectLst/>
                <a:uLnTx/>
                <a:uFillTx/>
                <a:ea typeface="+mn-ea"/>
                <a:cs typeface="+mn-cs"/>
              </a:rPr>
              <a:t>: le monde est un capteur : des milliards de capteurs minuscules, bon marché et connectés seront intégrés dans les routes, les panneaux de signalisation et les véhicules, créant ainsi un maillage de données unifié.</a:t>
            </a:r>
          </a:p>
        </p:txBody>
      </p:sp>
      <p:sp>
        <p:nvSpPr>
          <p:cNvPr id="13" name="Content Placeholder 2">
            <a:extLst>
              <a:ext uri="{FF2B5EF4-FFF2-40B4-BE49-F238E27FC236}">
                <a16:creationId xmlns:a16="http://schemas.microsoft.com/office/drawing/2014/main" id="{E3D73681-EA71-899E-D7EA-73203C458D28}"/>
              </a:ext>
            </a:extLst>
          </p:cNvPr>
          <p:cNvSpPr txBox="1">
            <a:spLocks/>
          </p:cNvSpPr>
          <p:nvPr/>
        </p:nvSpPr>
        <p:spPr>
          <a:xfrm>
            <a:off x="5846457" y="4302048"/>
            <a:ext cx="3879867" cy="14503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4. Edge Computing </a:t>
            </a:r>
            <a:r>
              <a:rPr kumimoji="0" lang="en-US" sz="1800" i="0" u="none" strike="noStrike" kern="1200" cap="none" spc="0" normalizeH="0" baseline="0" noProof="0" dirty="0">
                <a:ln>
                  <a:noFill/>
                </a:ln>
                <a:solidFill>
                  <a:sysClr val="windowText" lastClr="000000"/>
                </a:solidFill>
                <a:effectLst/>
                <a:uLnTx/>
                <a:uFillTx/>
                <a:ea typeface="+mn-ea"/>
                <a:cs typeface="+mn-cs"/>
              </a:rPr>
              <a:t>: traitement à la source : au lieu d'envoyer des vidéos brutes, le capteur analysera lui-même les données et n'enverra que la réponse (par exemple, « 3 voitures, 1 vélo »).</a:t>
            </a:r>
          </a:p>
        </p:txBody>
      </p:sp>
      <p:pic>
        <p:nvPicPr>
          <p:cNvPr id="12290" name="Picture 2">
            <a:extLst>
              <a:ext uri="{FF2B5EF4-FFF2-40B4-BE49-F238E27FC236}">
                <a16:creationId xmlns:a16="http://schemas.microsoft.com/office/drawing/2014/main" id="{0E4D876D-D2DB-52B2-D312-74D0359F124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622" t="13927" r="17622" b="22439"/>
          <a:stretch>
            <a:fillRect/>
          </a:stretch>
        </p:blipFill>
        <p:spPr bwMode="auto">
          <a:xfrm>
            <a:off x="3720973" y="1658681"/>
            <a:ext cx="1751674" cy="1721292"/>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DB94E0E5-33C6-6046-8CA5-F93B2AA22FF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785" t="15349" r="19044" b="22438"/>
          <a:stretch>
            <a:fillRect/>
          </a:stretch>
        </p:blipFill>
        <p:spPr bwMode="auto">
          <a:xfrm>
            <a:off x="9798056" y="1658681"/>
            <a:ext cx="1653564" cy="1654698"/>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42EFC830-3472-E016-5033-CC2FB0DA61C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027" t="17674" r="21835" b="25892"/>
          <a:stretch>
            <a:fillRect/>
          </a:stretch>
        </p:blipFill>
        <p:spPr bwMode="auto">
          <a:xfrm>
            <a:off x="4157331" y="4445541"/>
            <a:ext cx="1442766" cy="1450356"/>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a:extLst>
              <a:ext uri="{FF2B5EF4-FFF2-40B4-BE49-F238E27FC236}">
                <a16:creationId xmlns:a16="http://schemas.microsoft.com/office/drawing/2014/main" id="{8A85C63F-F3F1-6563-9928-B5B63D4B664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28" t="20375" r="25090" b="30698"/>
          <a:stretch>
            <a:fillRect/>
          </a:stretch>
        </p:blipFill>
        <p:spPr bwMode="auto">
          <a:xfrm>
            <a:off x="9654592" y="4111359"/>
            <a:ext cx="1797028" cy="1791408"/>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1B53A456-193E-B4F8-0CDF-E3A4EFC86C60}"/>
              </a:ext>
            </a:extLst>
          </p:cNvPr>
          <p:cNvSpPr txBox="1">
            <a:spLocks noGrp="1"/>
          </p:cNvSpPr>
          <p:nvPr>
            <p:ph type="title"/>
          </p:nvPr>
        </p:nvSpPr>
        <p:spPr>
          <a:xfrm>
            <a:off x="726465" y="493611"/>
            <a:ext cx="487363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Capteurs et collecte de données GPS</a:t>
            </a:r>
            <a:endParaRPr lang="en-GB" sz="2400" b="1" dirty="0">
              <a:solidFill>
                <a:schemeClr val="bg1"/>
              </a:solidFill>
            </a:endParaRPr>
          </a:p>
        </p:txBody>
      </p:sp>
    </p:spTree>
    <p:extLst>
      <p:ext uri="{BB962C8B-B14F-4D97-AF65-F5344CB8AC3E}">
        <p14:creationId xmlns:p14="http://schemas.microsoft.com/office/powerpoint/2010/main" val="3739563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67383-A273-9CAA-68E2-D839F21FD10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0F9B98-66B3-88F3-B60E-F76716D4293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Techniques d'observation</a:t>
            </a:r>
          </a:p>
        </p:txBody>
      </p:sp>
    </p:spTree>
    <p:extLst>
      <p:ext uri="{BB962C8B-B14F-4D97-AF65-F5344CB8AC3E}">
        <p14:creationId xmlns:p14="http://schemas.microsoft.com/office/powerpoint/2010/main" val="18399081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0BE86-7993-7289-59E4-E4C2E5569AE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C3158A2-0277-7656-B168-6270F9463B2D}"/>
              </a:ext>
            </a:extLst>
          </p:cNvPr>
          <p:cNvSpPr txBox="1"/>
          <p:nvPr/>
        </p:nvSpPr>
        <p:spPr>
          <a:xfrm>
            <a:off x="726468" y="869508"/>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Introduction aux méthodes d'observation</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5A1AEDAF-A6EA-560B-283F-56E666BD92BD}"/>
              </a:ext>
            </a:extLst>
          </p:cNvPr>
          <p:cNvSpPr txBox="1">
            <a:spLocks/>
          </p:cNvSpPr>
          <p:nvPr/>
        </p:nvSpPr>
        <p:spPr>
          <a:xfrm>
            <a:off x="726468" y="1354392"/>
            <a:ext cx="10725152" cy="22035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Observation directe </a:t>
            </a:r>
            <a:r>
              <a:rPr kumimoji="0" lang="en-US" sz="1800" i="0" u="none" strike="noStrike" kern="1200" cap="none" spc="0" normalizeH="0" baseline="0" noProof="0" dirty="0">
                <a:ln>
                  <a:noFill/>
                </a:ln>
                <a:solidFill>
                  <a:sysClr val="windowText" lastClr="000000"/>
                </a:solidFill>
                <a:effectLst/>
                <a:uLnTx/>
                <a:uFillTx/>
                <a:ea typeface="+mn-ea"/>
                <a:cs typeface="+mn-cs"/>
              </a:rPr>
              <a:t>: observer et enregistrer les comportements ou les événements au moment où ils se produisent, en temps réel. </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Exemple : compter le nombre de piétons qui traversent à un passage piéton à chaque période.</a:t>
            </a:r>
          </a:p>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Observation indirecte </a:t>
            </a:r>
            <a:r>
              <a:rPr kumimoji="0" lang="en-US" sz="1800" i="0" u="none" strike="noStrike" kern="1200" cap="none" spc="0" normalizeH="0" baseline="0" noProof="0" dirty="0">
                <a:ln>
                  <a:noFill/>
                </a:ln>
                <a:solidFill>
                  <a:sysClr val="windowText" lastClr="000000"/>
                </a:solidFill>
                <a:effectLst/>
                <a:uLnTx/>
                <a:uFillTx/>
                <a:ea typeface="+mn-ea"/>
                <a:cs typeface="+mn-cs"/>
              </a:rPr>
              <a:t>: étudier les traces ou les résultats des comportements plutôt que d'observer les comportements eux-mêmes. </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Exemple : analyser la congestion routière en examinant l'usure de la chaussée, les marquages au sol ou l'accumulation de déchets aux arrêts de bus afin de déduire le volume de trafic et le comportement des navetteurs.</a:t>
            </a:r>
          </a:p>
        </p:txBody>
      </p:sp>
      <p:pic>
        <p:nvPicPr>
          <p:cNvPr id="3" name="Google Shape;719;g337e9ed6ad8_0_120">
            <a:extLst>
              <a:ext uri="{FF2B5EF4-FFF2-40B4-BE49-F238E27FC236}">
                <a16:creationId xmlns:a16="http://schemas.microsoft.com/office/drawing/2014/main" id="{758363DA-5EB3-1578-47D2-A86F0DA5BEE2}"/>
              </a:ext>
            </a:extLst>
          </p:cNvPr>
          <p:cNvPicPr preferRelativeResize="0"/>
          <p:nvPr/>
        </p:nvPicPr>
        <p:blipFill>
          <a:blip r:embed="rId3">
            <a:alphaModFix/>
          </a:blip>
          <a:stretch>
            <a:fillRect/>
          </a:stretch>
        </p:blipFill>
        <p:spPr>
          <a:xfrm>
            <a:off x="8298879" y="4261991"/>
            <a:ext cx="3152740" cy="1765536"/>
          </a:xfrm>
          <a:prstGeom prst="rect">
            <a:avLst/>
          </a:prstGeom>
          <a:noFill/>
          <a:ln w="9525" cap="flat" cmpd="sng">
            <a:solidFill>
              <a:srgbClr val="FD001F"/>
            </a:solidFill>
            <a:prstDash val="solid"/>
            <a:round/>
            <a:headEnd type="none" w="sm" len="sm"/>
            <a:tailEnd type="none" w="sm" len="sm"/>
          </a:ln>
        </p:spPr>
      </p:pic>
      <p:sp>
        <p:nvSpPr>
          <p:cNvPr id="7" name="Content Placeholder 2">
            <a:extLst>
              <a:ext uri="{FF2B5EF4-FFF2-40B4-BE49-F238E27FC236}">
                <a16:creationId xmlns:a16="http://schemas.microsoft.com/office/drawing/2014/main" id="{14D526CD-35CA-CB37-D5E5-CC97E4549E5E}"/>
              </a:ext>
            </a:extLst>
          </p:cNvPr>
          <p:cNvSpPr txBox="1">
            <a:spLocks/>
          </p:cNvSpPr>
          <p:nvPr/>
        </p:nvSpPr>
        <p:spPr>
          <a:xfrm>
            <a:off x="726468" y="3586528"/>
            <a:ext cx="7572411" cy="26174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Pourquoi l'utiliser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Voir ce que les gens font réellement : capture des comportements authentiques et spontanés.</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Comprendre le contexte : fournit des données contextuelles riches que d'autres méthodes ne permettent pas d'obtenir. Révèle le « pourquoi » derrière le « quoi » (par exemple, les barrières environnementales, les interactions sociales).</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Combler le fossé entre les paroles et les actes : révèle la différence entre le comportement déclaré par une personne et son comportement réel.</a:t>
            </a:r>
          </a:p>
        </p:txBody>
      </p:sp>
      <p:sp>
        <p:nvSpPr>
          <p:cNvPr id="10" name="object 2">
            <a:extLst>
              <a:ext uri="{FF2B5EF4-FFF2-40B4-BE49-F238E27FC236}">
                <a16:creationId xmlns:a16="http://schemas.microsoft.com/office/drawing/2014/main" id="{7C682E49-4F1C-BB88-FFFA-C1B19F011407}"/>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Techniques d'observation</a:t>
            </a:r>
            <a:endParaRPr lang="en-GB" sz="2400" b="1" dirty="0">
              <a:solidFill>
                <a:schemeClr val="bg1"/>
              </a:solidFill>
            </a:endParaRPr>
          </a:p>
        </p:txBody>
      </p:sp>
    </p:spTree>
    <p:extLst>
      <p:ext uri="{BB962C8B-B14F-4D97-AF65-F5344CB8AC3E}">
        <p14:creationId xmlns:p14="http://schemas.microsoft.com/office/powerpoint/2010/main" val="35555170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A8223-2A48-87F0-A132-962DFCA5617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B30BAF6-244E-A4D4-9604-81110E6EDDD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Observation structurée vs observation non structurée</a:t>
            </a:r>
            <a:endParaRPr lang="en-GB" b="1" dirty="0">
              <a:solidFill>
                <a:sysClr val="windowText" lastClr="000000"/>
              </a:solidFill>
              <a:latin typeface="Arial"/>
              <a:cs typeface="Arial"/>
            </a:endParaRPr>
          </a:p>
        </p:txBody>
      </p:sp>
      <p:sp>
        <p:nvSpPr>
          <p:cNvPr id="7" name="Content Placeholder 2">
            <a:extLst>
              <a:ext uri="{FF2B5EF4-FFF2-40B4-BE49-F238E27FC236}">
                <a16:creationId xmlns:a16="http://schemas.microsoft.com/office/drawing/2014/main" id="{4C9F8C47-A108-C5F1-9EA9-A04BA66BAAE6}"/>
              </a:ext>
            </a:extLst>
          </p:cNvPr>
          <p:cNvSpPr txBox="1">
            <a:spLocks/>
          </p:cNvSpPr>
          <p:nvPr/>
        </p:nvSpPr>
        <p:spPr>
          <a:xfrm>
            <a:off x="726468" y="1539561"/>
            <a:ext cx="7535030" cy="47164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Observation structurée (quantitative)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Utilisation d'une liste de contrôle ou d'un système de codification prédéfini pour enregistrer des comportements spécifiques.</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Exemple : utilisation d'une feuille de comptage pour compter le nombre de cyclistes qui s'arrêtent à un panneau « Stop » par rapport à ceux qui ne s'arrêtent pas.</a:t>
            </a:r>
          </a:p>
          <a:p>
            <a:pPr lvl="1">
              <a:defRPr/>
            </a:pPr>
            <a:r>
              <a:rPr kumimoji="0" lang="en-US" sz="1800" b="1" i="0" u="none" strike="noStrike" kern="1200" cap="none" spc="0" normalizeH="0" baseline="0" noProof="0" dirty="0">
                <a:ln>
                  <a:noFill/>
                </a:ln>
                <a:solidFill>
                  <a:sysClr val="windowText" lastClr="000000"/>
                </a:solidFill>
                <a:effectLst/>
                <a:uLnTx/>
                <a:uFillTx/>
                <a:ea typeface="+mn-ea"/>
                <a:cs typeface="+mn-cs"/>
              </a:rPr>
              <a:t>Idéale pour </a:t>
            </a:r>
            <a:r>
              <a:rPr kumimoji="0" lang="en-US" sz="1800" i="0" u="none" strike="noStrike" kern="1200" cap="none" spc="0" normalizeH="0" baseline="0" noProof="0" dirty="0">
                <a:ln>
                  <a:noFill/>
                </a:ln>
                <a:solidFill>
                  <a:sysClr val="windowText" lastClr="000000"/>
                </a:solidFill>
                <a:effectLst/>
                <a:uLnTx/>
                <a:uFillTx/>
                <a:ea typeface="+mn-ea"/>
                <a:cs typeface="+mn-cs"/>
              </a:rPr>
              <a:t>: quantifier des comportements spécifiques et tester des hypothèses.</a:t>
            </a:r>
          </a:p>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Observation non structurée (qualitative)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Prise de notes détaillées et libres sur les comportements et le contexte sans catégories prédéfinies.</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Exemple : observer les interactions à un arrêt de bus et prendre des notes sur la façon dont les gens font la queue, interagissent avec le chauffeur et effectuent leur paiement.</a:t>
            </a:r>
          </a:p>
          <a:p>
            <a:pPr lvl="1">
              <a:defRPr/>
            </a:pPr>
            <a:r>
              <a:rPr kumimoji="0" lang="en-US" sz="1800" b="1" i="0" u="none" strike="noStrike" kern="1200" cap="none" spc="0" normalizeH="0" baseline="0" noProof="0" dirty="0">
                <a:ln>
                  <a:noFill/>
                </a:ln>
                <a:solidFill>
                  <a:sysClr val="windowText" lastClr="000000"/>
                </a:solidFill>
                <a:effectLst/>
                <a:uLnTx/>
                <a:uFillTx/>
                <a:ea typeface="+mn-ea"/>
                <a:cs typeface="+mn-cs"/>
              </a:rPr>
              <a:t>Idéal pour </a:t>
            </a:r>
            <a:r>
              <a:rPr kumimoji="0" lang="en-US" sz="1800" i="0" u="none" strike="noStrike" kern="1200" cap="none" spc="0" normalizeH="0" baseline="0" noProof="0" dirty="0">
                <a:ln>
                  <a:noFill/>
                </a:ln>
                <a:solidFill>
                  <a:sysClr val="windowText" lastClr="000000"/>
                </a:solidFill>
                <a:effectLst/>
                <a:uLnTx/>
                <a:uFillTx/>
                <a:ea typeface="+mn-ea"/>
                <a:cs typeface="+mn-cs"/>
              </a:rPr>
              <a:t>: la recherche exploratoire et la découverte de schémas inattendus.</a:t>
            </a:r>
          </a:p>
        </p:txBody>
      </p:sp>
      <p:pic>
        <p:nvPicPr>
          <p:cNvPr id="8" name="Google Shape;738;g3355db0d202_0_314">
            <a:extLst>
              <a:ext uri="{FF2B5EF4-FFF2-40B4-BE49-F238E27FC236}">
                <a16:creationId xmlns:a16="http://schemas.microsoft.com/office/drawing/2014/main" id="{C42291C7-A971-C340-B266-F4EDE46BC979}"/>
              </a:ext>
            </a:extLst>
          </p:cNvPr>
          <p:cNvPicPr preferRelativeResize="0"/>
          <p:nvPr/>
        </p:nvPicPr>
        <p:blipFill rotWithShape="1">
          <a:blip r:embed="rId3">
            <a:alphaModFix/>
          </a:blip>
          <a:srcRect l="4983" t="15763" r="4739" b="6275"/>
          <a:stretch/>
        </p:blipFill>
        <p:spPr>
          <a:xfrm>
            <a:off x="7977306" y="2408135"/>
            <a:ext cx="3474314" cy="3847878"/>
          </a:xfrm>
          <a:prstGeom prst="rect">
            <a:avLst/>
          </a:prstGeom>
          <a:noFill/>
          <a:ln>
            <a:noFill/>
          </a:ln>
        </p:spPr>
      </p:pic>
      <p:sp>
        <p:nvSpPr>
          <p:cNvPr id="4" name="object 2">
            <a:extLst>
              <a:ext uri="{FF2B5EF4-FFF2-40B4-BE49-F238E27FC236}">
                <a16:creationId xmlns:a16="http://schemas.microsoft.com/office/drawing/2014/main" id="{BF918EC2-E870-F7BD-8037-1BF849FA59B6}"/>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Techniques d'observation</a:t>
            </a:r>
            <a:endParaRPr lang="en-GB" sz="2400" b="1" dirty="0">
              <a:solidFill>
                <a:schemeClr val="bg1"/>
              </a:solidFill>
            </a:endParaRPr>
          </a:p>
        </p:txBody>
      </p:sp>
    </p:spTree>
    <p:extLst>
      <p:ext uri="{BB962C8B-B14F-4D97-AF65-F5344CB8AC3E}">
        <p14:creationId xmlns:p14="http://schemas.microsoft.com/office/powerpoint/2010/main" val="30600080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C08B0-EBE8-584F-BA4F-55C3FA352EA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8536AF6-1B75-A09C-41A0-027FBB8C627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Observation participante vs observation naturaliste</a:t>
            </a:r>
            <a:endParaRPr lang="en-GB" b="1" dirty="0">
              <a:solidFill>
                <a:sysClr val="windowText" lastClr="000000"/>
              </a:solidFill>
              <a:latin typeface="Arial"/>
              <a:cs typeface="Arial"/>
            </a:endParaRPr>
          </a:p>
        </p:txBody>
      </p:sp>
      <p:pic>
        <p:nvPicPr>
          <p:cNvPr id="2" name="Google Shape;746;g3355db0d202_0_299">
            <a:extLst>
              <a:ext uri="{FF2B5EF4-FFF2-40B4-BE49-F238E27FC236}">
                <a16:creationId xmlns:a16="http://schemas.microsoft.com/office/drawing/2014/main" id="{4B1C2229-983F-F92B-F736-82F8360358AF}"/>
              </a:ext>
            </a:extLst>
          </p:cNvPr>
          <p:cNvPicPr preferRelativeResize="0"/>
          <p:nvPr/>
        </p:nvPicPr>
        <p:blipFill rotWithShape="1">
          <a:blip r:embed="rId3">
            <a:alphaModFix/>
          </a:blip>
          <a:srcRect t="18448" b="64060"/>
          <a:stretch>
            <a:fillRect/>
          </a:stretch>
        </p:blipFill>
        <p:spPr>
          <a:xfrm>
            <a:off x="726468" y="1539562"/>
            <a:ext cx="10725152" cy="905926"/>
          </a:xfrm>
          <a:prstGeom prst="rect">
            <a:avLst/>
          </a:prstGeom>
          <a:noFill/>
          <a:ln>
            <a:noFill/>
          </a:ln>
        </p:spPr>
      </p:pic>
      <p:pic>
        <p:nvPicPr>
          <p:cNvPr id="3" name="Google Shape;746;g3355db0d202_0_299">
            <a:extLst>
              <a:ext uri="{FF2B5EF4-FFF2-40B4-BE49-F238E27FC236}">
                <a16:creationId xmlns:a16="http://schemas.microsoft.com/office/drawing/2014/main" id="{235A43ED-B630-4334-A76A-84DCE3857C36}"/>
              </a:ext>
            </a:extLst>
          </p:cNvPr>
          <p:cNvPicPr preferRelativeResize="0"/>
          <p:nvPr/>
        </p:nvPicPr>
        <p:blipFill rotWithShape="1">
          <a:blip r:embed="rId3">
            <a:alphaModFix/>
          </a:blip>
          <a:srcRect t="36929" r="70554" b="4681"/>
          <a:stretch>
            <a:fillRect/>
          </a:stretch>
        </p:blipFill>
        <p:spPr>
          <a:xfrm>
            <a:off x="1828577" y="2587782"/>
            <a:ext cx="3158092" cy="3024162"/>
          </a:xfrm>
          <a:prstGeom prst="rect">
            <a:avLst/>
          </a:prstGeom>
          <a:noFill/>
          <a:ln>
            <a:noFill/>
          </a:ln>
        </p:spPr>
      </p:pic>
      <p:pic>
        <p:nvPicPr>
          <p:cNvPr id="4" name="Google Shape;746;g3355db0d202_0_299">
            <a:extLst>
              <a:ext uri="{FF2B5EF4-FFF2-40B4-BE49-F238E27FC236}">
                <a16:creationId xmlns:a16="http://schemas.microsoft.com/office/drawing/2014/main" id="{2241967A-54F4-B462-64C0-2F62F2711EC1}"/>
              </a:ext>
            </a:extLst>
          </p:cNvPr>
          <p:cNvPicPr preferRelativeResize="0"/>
          <p:nvPr/>
        </p:nvPicPr>
        <p:blipFill rotWithShape="1">
          <a:blip r:embed="rId3">
            <a:alphaModFix/>
          </a:blip>
          <a:srcRect l="65695" t="36929" b="4681"/>
          <a:stretch>
            <a:fillRect/>
          </a:stretch>
        </p:blipFill>
        <p:spPr>
          <a:xfrm>
            <a:off x="6460876" y="2587782"/>
            <a:ext cx="3679220" cy="3024162"/>
          </a:xfrm>
          <a:prstGeom prst="rect">
            <a:avLst/>
          </a:prstGeom>
          <a:noFill/>
          <a:ln>
            <a:noFill/>
          </a:ln>
        </p:spPr>
      </p:pic>
      <p:sp>
        <p:nvSpPr>
          <p:cNvPr id="9" name="object 2">
            <a:extLst>
              <a:ext uri="{FF2B5EF4-FFF2-40B4-BE49-F238E27FC236}">
                <a16:creationId xmlns:a16="http://schemas.microsoft.com/office/drawing/2014/main" id="{7C4818A4-62DB-6647-28F3-DA01B70099A3}"/>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Techniques d'observation</a:t>
            </a:r>
            <a:endParaRPr lang="en-GB" sz="2400" b="1" dirty="0">
              <a:solidFill>
                <a:schemeClr val="bg1"/>
              </a:solidFill>
            </a:endParaRPr>
          </a:p>
        </p:txBody>
      </p:sp>
    </p:spTree>
    <p:extLst>
      <p:ext uri="{BB962C8B-B14F-4D97-AF65-F5344CB8AC3E}">
        <p14:creationId xmlns:p14="http://schemas.microsoft.com/office/powerpoint/2010/main" val="22442916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0CC6E-0D05-5D05-3C19-81C27AD8DE7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FA9B85B-0FEF-591D-6BA7-4897C45CAC8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Observation manuelle ou automatisée</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8B578866-3ED0-CD77-3B1E-0BB2059433C9}"/>
              </a:ext>
            </a:extLst>
          </p:cNvPr>
          <p:cNvSpPr txBox="1">
            <a:spLocks/>
          </p:cNvSpPr>
          <p:nvPr/>
        </p:nvSpPr>
        <p:spPr>
          <a:xfrm>
            <a:off x="726468" y="2007394"/>
            <a:ext cx="5163969" cy="26921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Observation manuelle (œil humain)</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Qu'est-ce que c'est </a:t>
            </a:r>
            <a:r>
              <a:rPr kumimoji="0" lang="en-US" sz="2000" i="0" u="none" strike="noStrike" kern="1200" cap="none" spc="0" normalizeH="0" baseline="0" noProof="0" dirty="0">
                <a:ln>
                  <a:noFill/>
                </a:ln>
                <a:solidFill>
                  <a:sysClr val="windowText" lastClr="000000"/>
                </a:solidFill>
                <a:effectLst/>
                <a:uLnTx/>
                <a:uFillTx/>
                <a:ea typeface="+mn-ea"/>
                <a:cs typeface="+mn-cs"/>
              </a:rPr>
              <a:t>? Des observateurs humains comptent, classifient ou documentent directement les comportements en temps réel.</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Avantages </a:t>
            </a:r>
            <a:r>
              <a:rPr kumimoji="0" lang="en-US" sz="2000" i="0" u="none" strike="noStrike" kern="1200" cap="none" spc="0" normalizeH="0" baseline="0" noProof="0" dirty="0">
                <a:ln>
                  <a:noFill/>
                </a:ln>
                <a:solidFill>
                  <a:sysClr val="windowText" lastClr="000000"/>
                </a:solidFill>
                <a:effectLst/>
                <a:uLnTx/>
                <a:uFillTx/>
                <a:ea typeface="+mn-ea"/>
                <a:cs typeface="+mn-cs"/>
              </a:rPr>
              <a:t>: compréhension nuancée, flexibilité, capture d'un contexte riche.</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Inconvénients </a:t>
            </a:r>
            <a:r>
              <a:rPr kumimoji="0" lang="en-US" sz="2000" i="0" u="none" strike="noStrike" kern="1200" cap="none" spc="0" normalizeH="0" baseline="0" noProof="0" dirty="0">
                <a:ln>
                  <a:noFill/>
                </a:ln>
                <a:solidFill>
                  <a:sysClr val="windowText" lastClr="000000"/>
                </a:solidFill>
                <a:effectLst/>
                <a:uLnTx/>
                <a:uFillTx/>
                <a:ea typeface="+mn-ea"/>
                <a:cs typeface="+mn-cs"/>
              </a:rPr>
              <a:t>: nécessite beaucoup de ressources, sujet au biais et à la fatigue de l'observateur.</a:t>
            </a:r>
          </a:p>
        </p:txBody>
      </p:sp>
      <p:sp>
        <p:nvSpPr>
          <p:cNvPr id="3" name="Content Placeholder 2">
            <a:extLst>
              <a:ext uri="{FF2B5EF4-FFF2-40B4-BE49-F238E27FC236}">
                <a16:creationId xmlns:a16="http://schemas.microsoft.com/office/drawing/2014/main" id="{10B43BC3-9F00-8DD6-6319-23129C6B92AA}"/>
              </a:ext>
            </a:extLst>
          </p:cNvPr>
          <p:cNvSpPr txBox="1">
            <a:spLocks/>
          </p:cNvSpPr>
          <p:nvPr/>
        </p:nvSpPr>
        <p:spPr>
          <a:xfrm>
            <a:off x="6287650" y="2007394"/>
            <a:ext cx="5163970" cy="26921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Observation automatisée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Qu'est-ce que c'est </a:t>
            </a:r>
            <a:r>
              <a:rPr kumimoji="0" lang="en-US" sz="2000" i="0" u="none" strike="noStrike" kern="1200" cap="none" spc="0" normalizeH="0" baseline="0" noProof="0" dirty="0">
                <a:ln>
                  <a:noFill/>
                </a:ln>
                <a:solidFill>
                  <a:sysClr val="windowText" lastClr="000000"/>
                </a:solidFill>
                <a:effectLst/>
                <a:uLnTx/>
                <a:uFillTx/>
                <a:ea typeface="+mn-ea"/>
                <a:cs typeface="+mn-cs"/>
              </a:rPr>
              <a:t>? Utilisation de la technologie (capteurs, vision par ordinateur) pour collecter des données d'observation.</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Avantages </a:t>
            </a:r>
            <a:r>
              <a:rPr kumimoji="0" lang="en-US" sz="2000" i="0" u="none" strike="noStrike" kern="1200" cap="none" spc="0" normalizeH="0" baseline="0" noProof="0" dirty="0">
                <a:ln>
                  <a:noFill/>
                </a:ln>
                <a:solidFill>
                  <a:sysClr val="windowText" lastClr="000000"/>
                </a:solidFill>
                <a:effectLst/>
                <a:uLnTx/>
                <a:uFillTx/>
                <a:ea typeface="+mn-ea"/>
                <a:cs typeface="+mn-cs"/>
              </a:rPr>
              <a:t>: très efficace et évolutif, collecte de données cohérente et continue.</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Inconvénients </a:t>
            </a:r>
            <a:r>
              <a:rPr kumimoji="0" lang="en-US" sz="2000" i="0" u="none" strike="noStrike" kern="1200" cap="none" spc="0" normalizeH="0" baseline="0" noProof="0" dirty="0">
                <a:ln>
                  <a:noFill/>
                </a:ln>
                <a:solidFill>
                  <a:sysClr val="windowText" lastClr="000000"/>
                </a:solidFill>
                <a:effectLst/>
                <a:uLnTx/>
                <a:uFillTx/>
                <a:ea typeface="+mn-ea"/>
                <a:cs typeface="+mn-cs"/>
              </a:rPr>
              <a:t>: coût initial élevé, peut manquer de compréhension contextuelle, risque de biais algorithmique.</a:t>
            </a:r>
          </a:p>
        </p:txBody>
      </p:sp>
      <p:sp>
        <p:nvSpPr>
          <p:cNvPr id="8" name="object 2">
            <a:extLst>
              <a:ext uri="{FF2B5EF4-FFF2-40B4-BE49-F238E27FC236}">
                <a16:creationId xmlns:a16="http://schemas.microsoft.com/office/drawing/2014/main" id="{9C560223-D9CF-05F1-F5D0-D3757DC046CC}"/>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Techniques d'observation</a:t>
            </a:r>
            <a:endParaRPr lang="en-GB" sz="2400" b="1" dirty="0">
              <a:solidFill>
                <a:schemeClr val="bg1"/>
              </a:solidFill>
            </a:endParaRPr>
          </a:p>
        </p:txBody>
      </p:sp>
    </p:spTree>
    <p:extLst>
      <p:ext uri="{BB962C8B-B14F-4D97-AF65-F5344CB8AC3E}">
        <p14:creationId xmlns:p14="http://schemas.microsoft.com/office/powerpoint/2010/main" val="861237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5E06FC4-C830-940D-6BC4-92B5715C16E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4A7FE0C-CAFE-6CF6-DFD2-1F53A537B280}"/>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3" name="Google Shape;170;g352ec21a4af_0_51">
            <a:extLst>
              <a:ext uri="{FF2B5EF4-FFF2-40B4-BE49-F238E27FC236}">
                <a16:creationId xmlns:a16="http://schemas.microsoft.com/office/drawing/2014/main" id="{A7A7E071-2292-9171-3F7D-110B5578A711}"/>
              </a:ext>
            </a:extLst>
          </p:cNvPr>
          <p:cNvSpPr txBox="1"/>
          <p:nvPr/>
        </p:nvSpPr>
        <p:spPr>
          <a:xfrm>
            <a:off x="726275" y="921225"/>
            <a:ext cx="5362674" cy="3655942"/>
          </a:xfrm>
          <a:prstGeom prst="rect">
            <a:avLst/>
          </a:prstGeom>
          <a:noFill/>
          <a:ln>
            <a:noFill/>
          </a:ln>
        </p:spPr>
        <p:txBody>
          <a:bodyPr spcFirstLastPara="1" wrap="square" lIns="0" tIns="16325" rIns="0" bIns="0" anchor="t" anchorCtr="0">
            <a:spAutoFit/>
          </a:bodyPr>
          <a:lstStyle/>
          <a:p>
            <a:pPr marL="139700" marR="7348" lvl="0">
              <a:lnSpc>
                <a:spcPct val="100000"/>
              </a:lnSpc>
              <a:spcBef>
                <a:spcPts val="600"/>
              </a:spcBef>
              <a:buSzPts val="1200"/>
              <a:tabLst>
                <a:tab pos="4792663" algn="l"/>
                <a:tab pos="5021263" algn="l"/>
              </a:tabLst>
            </a:pPr>
            <a:r>
              <a:rPr lang="en-US" sz="1500" dirty="0">
                <a:latin typeface="Helvetica" panose="020B0604020202020204" pitchFamily="34" charset="0"/>
                <a:cs typeface="Helvetica" panose="020B0604020202020204" pitchFamily="34" charset="0"/>
              </a:rPr>
              <a:t>3.3. Observation manuelle ou </a:t>
            </a:r>
            <a:r>
              <a:rPr lang="en-US" sz="1500" dirty="0" err="1">
                <a:latin typeface="Helvetica" panose="020B0604020202020204" pitchFamily="34" charset="0"/>
                <a:cs typeface="Helvetica" panose="020B0604020202020204" pitchFamily="34" charset="0"/>
              </a:rPr>
              <a:t>automatisée</a:t>
            </a:r>
            <a:r>
              <a:rPr lang="en-US" sz="1500" dirty="0">
                <a:latin typeface="Helvetica" panose="020B0604020202020204" pitchFamily="34" charset="0"/>
                <a:cs typeface="Helvetica" panose="020B0604020202020204" pitchFamily="34" charset="0"/>
              </a:rPr>
              <a:t>...................	38</a:t>
            </a:r>
          </a:p>
          <a:p>
            <a:pPr marL="139700" marR="7348" lvl="0">
              <a:lnSpc>
                <a:spcPct val="100000"/>
              </a:lnSpc>
              <a:spcBef>
                <a:spcPts val="600"/>
              </a:spcBef>
              <a:buSzPts val="1200"/>
              <a:tabLst>
                <a:tab pos="4792663" algn="l"/>
                <a:tab pos="5021263" algn="l"/>
              </a:tabLst>
            </a:pPr>
            <a:r>
              <a:rPr lang="en-US" sz="1500" dirty="0">
                <a:latin typeface="Helvetica" panose="020B0604020202020204" pitchFamily="34" charset="0"/>
                <a:cs typeface="Helvetica" panose="020B0604020202020204" pitchFamily="34" charset="0"/>
              </a:rPr>
              <a:t>3.4. L'effet d'observation : minimiser les </a:t>
            </a:r>
            <a:r>
              <a:rPr lang="en-US" sz="1500" dirty="0" err="1">
                <a:latin typeface="Helvetica" panose="020B0604020202020204" pitchFamily="34" charset="0"/>
                <a:cs typeface="Helvetica" panose="020B0604020202020204" pitchFamily="34" charset="0"/>
              </a:rPr>
              <a:t>biais</a:t>
            </a:r>
            <a:r>
              <a:rPr lang="en-US" sz="1500" dirty="0">
                <a:latin typeface="Helvetica" panose="020B0604020202020204" pitchFamily="34" charset="0"/>
                <a:cs typeface="Helvetica" panose="020B0604020202020204" pitchFamily="34" charset="0"/>
              </a:rPr>
              <a:t>...............	39</a:t>
            </a:r>
          </a:p>
          <a:p>
            <a:pPr marL="139700" marR="7348" lvl="0">
              <a:lnSpc>
                <a:spcPct val="100000"/>
              </a:lnSpc>
              <a:spcBef>
                <a:spcPts val="600"/>
              </a:spcBef>
              <a:buSzPts val="1200"/>
              <a:tabLst>
                <a:tab pos="4792663" algn="l"/>
                <a:tab pos="5021263" algn="l"/>
              </a:tabLst>
            </a:pPr>
            <a:r>
              <a:rPr lang="en-US" sz="1500" dirty="0">
                <a:latin typeface="Helvetica" panose="020B0604020202020204" pitchFamily="34" charset="0"/>
                <a:cs typeface="Helvetica" panose="020B0604020202020204" pitchFamily="34" charset="0"/>
              </a:rPr>
              <a:t>3.5. Étude de cas n° 3...................................................	40</a:t>
            </a:r>
          </a:p>
          <a:p>
            <a:pPr marL="139700" marR="7348" lvl="0">
              <a:spcBef>
                <a:spcPts val="600"/>
              </a:spcBef>
              <a:buSzPts val="1200"/>
              <a:tabLst>
                <a:tab pos="4792663" algn="l"/>
                <a:tab pos="5021263" algn="l"/>
              </a:tabLst>
            </a:pPr>
            <a:r>
              <a:rPr lang="en-US" sz="1500" dirty="0">
                <a:latin typeface="Helvetica" panose="020B0604020202020204" pitchFamily="34" charset="0"/>
                <a:cs typeface="Helvetica" panose="020B0604020202020204" pitchFamily="34" charset="0"/>
              </a:rPr>
              <a:t>3.6. Forces et limites de </a:t>
            </a:r>
            <a:r>
              <a:rPr lang="en-US" sz="1500" dirty="0" err="1">
                <a:latin typeface="Helvetica" panose="020B0604020202020204" pitchFamily="34" charset="0"/>
                <a:cs typeface="Helvetica" panose="020B0604020202020204" pitchFamily="34" charset="0"/>
              </a:rPr>
              <a:t>l'observation</a:t>
            </a:r>
            <a:r>
              <a:rPr lang="en-US" sz="1500" dirty="0">
                <a:latin typeface="Helvetica" panose="020B0604020202020204" pitchFamily="34" charset="0"/>
                <a:cs typeface="Helvetica" panose="020B0604020202020204" pitchFamily="34" charset="0"/>
              </a:rPr>
              <a:t>...........................	41</a:t>
            </a:r>
          </a:p>
          <a:p>
            <a:pPr marL="139700" marR="7348" lvl="0">
              <a:spcBef>
                <a:spcPts val="600"/>
              </a:spcBef>
              <a:buSzPts val="1200"/>
              <a:tabLst>
                <a:tab pos="4792663" algn="l"/>
                <a:tab pos="5021263" algn="l"/>
              </a:tabLst>
            </a:pPr>
            <a:r>
              <a:rPr lang="en-US" sz="1500" dirty="0">
                <a:latin typeface="Helvetica" panose="020B0604020202020204" pitchFamily="34" charset="0"/>
                <a:cs typeface="Helvetica" panose="020B0604020202020204" pitchFamily="34" charset="0"/>
              </a:rPr>
              <a:t>3.7. Exercice d'observation interactive..........................	42</a:t>
            </a:r>
          </a:p>
          <a:p>
            <a:pPr marL="139700" marR="7348" lvl="0">
              <a:spcBef>
                <a:spcPts val="600"/>
              </a:spcBef>
              <a:buSzPts val="1200"/>
              <a:tabLst>
                <a:tab pos="4792663" algn="l"/>
                <a:tab pos="5021263" algn="l"/>
              </a:tabLst>
            </a:pPr>
            <a:r>
              <a:rPr lang="en-US" sz="1500" dirty="0">
                <a:latin typeface="Helvetica" panose="020B0604020202020204" pitchFamily="34" charset="0"/>
                <a:cs typeface="Helvetica" panose="020B0604020202020204" pitchFamily="34" charset="0"/>
              </a:rPr>
              <a:t>3.8. Synthèse : choisir le bon </a:t>
            </a:r>
            <a:r>
              <a:rPr lang="en-US" sz="1500" dirty="0" err="1">
                <a:latin typeface="Helvetica" panose="020B0604020202020204" pitchFamily="34" charset="0"/>
                <a:cs typeface="Helvetica" panose="020B0604020202020204" pitchFamily="34" charset="0"/>
              </a:rPr>
              <a:t>outil</a:t>
            </a:r>
            <a:r>
              <a:rPr lang="en-US" sz="1500" dirty="0">
                <a:latin typeface="Helvetica" panose="020B0604020202020204" pitchFamily="34" charset="0"/>
                <a:cs typeface="Helvetica" panose="020B0604020202020204" pitchFamily="34" charset="0"/>
              </a:rPr>
              <a:t>.................................	44</a:t>
            </a:r>
            <a:endParaRPr lang="en-GB" sz="1500" b="1" dirty="0">
              <a:solidFill>
                <a:schemeClr val="dk1"/>
              </a:solidFill>
              <a:latin typeface="Helvetica" panose="020B0604020202020204" pitchFamily="34" charset="0"/>
              <a:cs typeface="Helvetica" panose="020B0604020202020204" pitchFamily="34" charset="0"/>
            </a:endParaRPr>
          </a:p>
          <a:p>
            <a:pPr marL="139700" lvl="0" algn="l" rtl="0">
              <a:lnSpc>
                <a:spcPct val="150000"/>
              </a:lnSpc>
              <a:spcBef>
                <a:spcPts val="0"/>
              </a:spcBef>
              <a:spcAft>
                <a:spcPts val="0"/>
              </a:spcAft>
              <a:buClr>
                <a:schemeClr val="dk1"/>
              </a:buClr>
              <a:buSzPts val="1100"/>
              <a:buFont typeface="Arial"/>
              <a:buNone/>
              <a:tabLst>
                <a:tab pos="4792663" algn="l"/>
                <a:tab pos="5021263" algn="l"/>
              </a:tabLst>
            </a:pPr>
            <a:r>
              <a:rPr lang="en-GB" sz="1500" b="1" dirty="0">
                <a:solidFill>
                  <a:schemeClr val="dk1"/>
                </a:solidFill>
                <a:latin typeface="Helvetica" panose="020B0604020202020204" pitchFamily="34" charset="0"/>
                <a:cs typeface="Helvetica" panose="020B0604020202020204" pitchFamily="34" charset="0"/>
              </a:rPr>
              <a:t>Section 04 : Conclusions et points clés à </a:t>
            </a:r>
            <a:r>
              <a:rPr lang="en-GB" sz="1500" b="1" dirty="0" err="1">
                <a:solidFill>
                  <a:schemeClr val="dk1"/>
                </a:solidFill>
                <a:latin typeface="Helvetica" panose="020B0604020202020204" pitchFamily="34" charset="0"/>
                <a:cs typeface="Helvetica" panose="020B0604020202020204" pitchFamily="34" charset="0"/>
              </a:rPr>
              <a:t>retenir</a:t>
            </a:r>
            <a:r>
              <a:rPr lang="en-GB" sz="1500" b="1" dirty="0">
                <a:solidFill>
                  <a:schemeClr val="dk1"/>
                </a:solidFill>
                <a:latin typeface="Helvetica" panose="020B0604020202020204" pitchFamily="34" charset="0"/>
                <a:cs typeface="Helvetica" panose="020B0604020202020204" pitchFamily="34" charset="0"/>
              </a:rPr>
              <a:t>.........	45</a:t>
            </a:r>
            <a:endParaRPr sz="15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4792663" algn="l"/>
                <a:tab pos="5021263" algn="l"/>
              </a:tabLst>
            </a:pPr>
            <a:r>
              <a:rPr lang="en-GB" sz="1500" dirty="0">
                <a:latin typeface="Helvetica" panose="020B0604020202020204" pitchFamily="34" charset="0"/>
                <a:cs typeface="Helvetica" panose="020B0604020202020204" pitchFamily="34" charset="0"/>
              </a:rPr>
              <a:t>4.0. Le cycle des données…</a:t>
            </a:r>
            <a:r>
              <a:rPr lang="en-GB" sz="15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500" dirty="0">
                <a:latin typeface="Helvetica" panose="020B0604020202020204" pitchFamily="34" charset="0"/>
                <a:cs typeface="Helvetica" panose="020B0604020202020204" pitchFamily="34" charset="0"/>
              </a:rPr>
              <a:t>46</a:t>
            </a:r>
            <a:endParaRPr sz="15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5021263" algn="l"/>
              </a:tabLst>
            </a:pPr>
            <a:r>
              <a:rPr lang="en-GB" sz="1500" dirty="0">
                <a:latin typeface="Helvetica" panose="020B0604020202020204" pitchFamily="34" charset="0"/>
                <a:cs typeface="Helvetica" panose="020B0604020202020204" pitchFamily="34" charset="0"/>
              </a:rPr>
              <a:t>4.1. Points clés à retenir et meilleures pratiques</a:t>
            </a:r>
            <a:r>
              <a:rPr lang="en-GB" sz="15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500" dirty="0">
                <a:latin typeface="Helvetica" panose="020B0604020202020204" pitchFamily="34" charset="0"/>
                <a:cs typeface="Helvetica" panose="020B0604020202020204" pitchFamily="34" charset="0"/>
              </a:rPr>
              <a:t>47</a:t>
            </a:r>
            <a:endParaRPr sz="15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5021263" algn="l"/>
              </a:tabLst>
            </a:pPr>
            <a:r>
              <a:rPr lang="en-US" sz="1500" dirty="0">
                <a:latin typeface="Helvetica" panose="020B0604020202020204" pitchFamily="34" charset="0"/>
                <a:cs typeface="Helvetica" panose="020B0604020202020204" pitchFamily="34" charset="0"/>
              </a:rPr>
              <a:t>4.2. Résumé : revue des </a:t>
            </a:r>
            <a:r>
              <a:rPr lang="en-US" sz="1500" dirty="0" err="1">
                <a:latin typeface="Helvetica" panose="020B0604020202020204" pitchFamily="34" charset="0"/>
                <a:cs typeface="Helvetica" panose="020B0604020202020204" pitchFamily="34" charset="0"/>
              </a:rPr>
              <a:t>méthodes</a:t>
            </a:r>
            <a:r>
              <a:rPr lang="en-US" sz="1500" dirty="0">
                <a:latin typeface="Helvetica" panose="020B0604020202020204" pitchFamily="34" charset="0"/>
                <a:cs typeface="Helvetica" panose="020B0604020202020204" pitchFamily="34" charset="0"/>
              </a:rPr>
              <a:t> </a:t>
            </a:r>
            <a:r>
              <a:rPr lang="en-US" sz="1500" dirty="0" err="1">
                <a:latin typeface="Helvetica" panose="020B0604020202020204" pitchFamily="34" charset="0"/>
                <a:cs typeface="Helvetica" panose="020B0604020202020204" pitchFamily="34" charset="0"/>
              </a:rPr>
              <a:t>fondamentales</a:t>
            </a:r>
            <a:r>
              <a:rPr lang="en-US" sz="1500" dirty="0">
                <a:latin typeface="Helvetica" panose="020B0604020202020204" pitchFamily="34" charset="0"/>
                <a:cs typeface="Helvetica" panose="020B0604020202020204" pitchFamily="34" charset="0"/>
              </a:rPr>
              <a:t> …	48</a:t>
            </a:r>
            <a:endParaRPr sz="15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2663" algn="l"/>
                <a:tab pos="5021263" algn="l"/>
              </a:tabLst>
            </a:pPr>
            <a:r>
              <a:rPr lang="en-GB" sz="1500" dirty="0">
                <a:latin typeface="Helvetica" panose="020B0604020202020204" pitchFamily="34" charset="0"/>
                <a:cs typeface="Helvetica" panose="020B0604020202020204" pitchFamily="34" charset="0"/>
              </a:rPr>
              <a:t>4.3. Questions-réponses et discussion…</a:t>
            </a:r>
            <a:r>
              <a:rPr lang="en-GB" sz="15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500" dirty="0">
                <a:latin typeface="Helvetica" panose="020B0604020202020204" pitchFamily="34" charset="0"/>
                <a:ea typeface="Arial"/>
                <a:cs typeface="Helvetica" panose="020B0604020202020204" pitchFamily="34" charset="0"/>
                <a:sym typeface="Arial"/>
              </a:rPr>
              <a:t>49</a:t>
            </a:r>
            <a:endParaRPr lang="en-GB" sz="1500" dirty="0">
              <a:latin typeface="Helvetica" panose="020B0604020202020204" pitchFamily="34" charset="0"/>
              <a:cs typeface="Helvetica" panose="020B0604020202020204" pitchFamily="34" charset="0"/>
            </a:endParaRPr>
          </a:p>
          <a:p>
            <a:pPr marL="139700" marR="7348">
              <a:spcBef>
                <a:spcPts val="600"/>
              </a:spcBef>
              <a:buSzPts val="1200"/>
              <a:tabLst>
                <a:tab pos="4792663" algn="l"/>
                <a:tab pos="5021263" algn="l"/>
              </a:tabLst>
            </a:pPr>
            <a:r>
              <a:rPr lang="en-US" sz="1500" dirty="0">
                <a:solidFill>
                  <a:schemeClr val="dk1"/>
                </a:solidFill>
                <a:latin typeface="Helvetica" panose="020B0604020202020204" pitchFamily="34" charset="0"/>
                <a:cs typeface="Helvetica" panose="020B0604020202020204" pitchFamily="34" charset="0"/>
              </a:rPr>
              <a:t>4.4. Références et lectures </a:t>
            </a:r>
            <a:r>
              <a:rPr lang="en-US" sz="1500" dirty="0" err="1">
                <a:solidFill>
                  <a:schemeClr val="dk1"/>
                </a:solidFill>
                <a:latin typeface="Helvetica" panose="020B0604020202020204" pitchFamily="34" charset="0"/>
                <a:cs typeface="Helvetica" panose="020B0604020202020204" pitchFamily="34" charset="0"/>
              </a:rPr>
              <a:t>complémentaires</a:t>
            </a:r>
            <a:r>
              <a:rPr lang="en-US" sz="1500" dirty="0">
                <a:solidFill>
                  <a:schemeClr val="dk1"/>
                </a:solidFill>
                <a:latin typeface="Helvetica" panose="020B0604020202020204" pitchFamily="34" charset="0"/>
                <a:cs typeface="Helvetica" panose="020B0604020202020204" pitchFamily="34" charset="0"/>
              </a:rPr>
              <a:t>………...	50</a:t>
            </a:r>
            <a:endParaRPr sz="1500" dirty="0">
              <a:latin typeface="Helvetica" panose="020B0604020202020204" pitchFamily="34" charset="0"/>
              <a:cs typeface="Helvetica" panose="020B0604020202020204" pitchFamily="34" charset="0"/>
            </a:endParaRPr>
          </a:p>
        </p:txBody>
      </p:sp>
      <p:sp>
        <p:nvSpPr>
          <p:cNvPr id="4" name="object 2">
            <a:extLst>
              <a:ext uri="{FF2B5EF4-FFF2-40B4-BE49-F238E27FC236}">
                <a16:creationId xmlns:a16="http://schemas.microsoft.com/office/drawing/2014/main" id="{A4760FF3-B6B7-E49B-B394-2EDEE9C0F38F}"/>
              </a:ext>
            </a:extLst>
          </p:cNvPr>
          <p:cNvSpPr txBox="1">
            <a:spLocks/>
          </p:cNvSpPr>
          <p:nvPr/>
        </p:nvSpPr>
        <p:spPr>
          <a:xfrm>
            <a:off x="5486400" y="428560"/>
            <a:ext cx="5989785"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fr-FR" sz="2400" b="1" dirty="0">
                <a:solidFill>
                  <a:schemeClr val="bg1"/>
                </a:solidFill>
              </a:rPr>
              <a:t>Cours n° 6 : Techniques de collecte de données</a:t>
            </a:r>
          </a:p>
        </p:txBody>
      </p:sp>
    </p:spTree>
    <p:extLst>
      <p:ext uri="{BB962C8B-B14F-4D97-AF65-F5344CB8AC3E}">
        <p14:creationId xmlns:p14="http://schemas.microsoft.com/office/powerpoint/2010/main" val="16239273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E7C8E-FCE1-6B67-033C-EBC211AA89D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4DC1C7F-CFDE-F0BA-256C-809ACF916A0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L'effet d'observation : minimiser les biais</a:t>
            </a:r>
            <a:endParaRPr lang="en-GB" b="1" dirty="0">
              <a:solidFill>
                <a:sysClr val="windowText" lastClr="000000"/>
              </a:solidFill>
              <a:latin typeface="Arial"/>
              <a:cs typeface="Arial"/>
            </a:endParaRPr>
          </a:p>
        </p:txBody>
      </p:sp>
      <p:sp>
        <p:nvSpPr>
          <p:cNvPr id="7" name="Content Placeholder 2">
            <a:extLst>
              <a:ext uri="{FF2B5EF4-FFF2-40B4-BE49-F238E27FC236}">
                <a16:creationId xmlns:a16="http://schemas.microsoft.com/office/drawing/2014/main" id="{BA25A540-5350-39C1-EB83-E7C6E1F6888C}"/>
              </a:ext>
            </a:extLst>
          </p:cNvPr>
          <p:cNvSpPr txBox="1">
            <a:spLocks/>
          </p:cNvSpPr>
          <p:nvPr/>
        </p:nvSpPr>
        <p:spPr>
          <a:xfrm>
            <a:off x="726468" y="1539561"/>
            <a:ext cx="7205420" cy="40531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Biais de l'observateur </a:t>
            </a:r>
            <a:r>
              <a:rPr kumimoji="0" lang="en-US" sz="2000" i="0" u="none" strike="noStrike" kern="1200" cap="none" spc="0" normalizeH="0" baseline="0" noProof="0" dirty="0">
                <a:ln>
                  <a:noFill/>
                </a:ln>
                <a:solidFill>
                  <a:sysClr val="windowText" lastClr="000000"/>
                </a:solidFill>
                <a:effectLst/>
                <a:uLnTx/>
                <a:uFillTx/>
                <a:ea typeface="+mn-ea"/>
                <a:cs typeface="+mn-cs"/>
              </a:rPr>
              <a:t>: lorsque les attentes ou les préférences d'un chercheur influencent involontairement la collecte et l'interprétation des données.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Stratégies clés pour rester objectif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Normaliser les protocoles </a:t>
            </a:r>
            <a:r>
              <a:rPr kumimoji="0" lang="en-US" sz="2000" i="0" u="none" strike="noStrike" kern="1200" cap="none" spc="0" normalizeH="0" baseline="0" noProof="0" dirty="0">
                <a:ln>
                  <a:noFill/>
                </a:ln>
                <a:solidFill>
                  <a:sysClr val="windowText" lastClr="000000"/>
                </a:solidFill>
                <a:effectLst/>
                <a:uLnTx/>
                <a:uFillTx/>
                <a:ea typeface="+mn-ea"/>
                <a:cs typeface="+mn-cs"/>
              </a:rPr>
              <a:t>: utiliser des listes de contrôle claires et détaillées ainsi que des règles de collecte de données que tous les observateurs doivent suivre à la lettre.</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Recourir à plusieurs observateurs </a:t>
            </a:r>
            <a:r>
              <a:rPr kumimoji="0" lang="en-US" sz="2000" i="0" u="none" strike="noStrike" kern="1200" cap="none" spc="0" normalizeH="0" baseline="0" noProof="0" dirty="0">
                <a:ln>
                  <a:noFill/>
                </a:ln>
                <a:solidFill>
                  <a:sysClr val="windowText" lastClr="000000"/>
                </a:solidFill>
                <a:effectLst/>
                <a:uLnTx/>
                <a:uFillTx/>
                <a:ea typeface="+mn-ea"/>
                <a:cs typeface="+mn-cs"/>
              </a:rPr>
              <a:t>: demander à deux observateurs ou plus de collecter des données de manière indépendante, puis vérifier la cohérence (fiabilité inter-évaluateurs).</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 Aveugler » les observateurs </a:t>
            </a:r>
            <a:r>
              <a:rPr kumimoji="0" lang="en-US" sz="2000" i="0" u="none" strike="noStrike" kern="1200" cap="none" spc="0" normalizeH="0" baseline="0" noProof="0" dirty="0">
                <a:ln>
                  <a:noFill/>
                </a:ln>
                <a:solidFill>
                  <a:sysClr val="windowText" lastClr="000000"/>
                </a:solidFill>
                <a:effectLst/>
                <a:uLnTx/>
                <a:uFillTx/>
                <a:ea typeface="+mn-ea"/>
                <a:cs typeface="+mn-cs"/>
              </a:rPr>
              <a:t>: si possible, ne pas informer les observateurs des hypothèses de recherche spécifiques ou des résultats attendus.</a:t>
            </a:r>
          </a:p>
        </p:txBody>
      </p:sp>
      <p:pic>
        <p:nvPicPr>
          <p:cNvPr id="2" name="Google Shape;773;g3355db0d202_0_330">
            <a:extLst>
              <a:ext uri="{FF2B5EF4-FFF2-40B4-BE49-F238E27FC236}">
                <a16:creationId xmlns:a16="http://schemas.microsoft.com/office/drawing/2014/main" id="{4D6CD36E-1468-258E-BD0D-89BAA46594DF}"/>
              </a:ext>
            </a:extLst>
          </p:cNvPr>
          <p:cNvPicPr preferRelativeResize="0"/>
          <p:nvPr/>
        </p:nvPicPr>
        <p:blipFill>
          <a:blip r:embed="rId3">
            <a:alphaModFix/>
          </a:blip>
          <a:stretch>
            <a:fillRect/>
          </a:stretch>
        </p:blipFill>
        <p:spPr>
          <a:xfrm>
            <a:off x="7969545" y="2569593"/>
            <a:ext cx="3482075" cy="1993100"/>
          </a:xfrm>
          <a:prstGeom prst="rect">
            <a:avLst/>
          </a:prstGeom>
          <a:noFill/>
          <a:ln>
            <a:noFill/>
          </a:ln>
        </p:spPr>
      </p:pic>
      <p:sp>
        <p:nvSpPr>
          <p:cNvPr id="8" name="object 2">
            <a:extLst>
              <a:ext uri="{FF2B5EF4-FFF2-40B4-BE49-F238E27FC236}">
                <a16:creationId xmlns:a16="http://schemas.microsoft.com/office/drawing/2014/main" id="{99F3E267-5508-C292-3507-1A9433E495C6}"/>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Techniques d'observation</a:t>
            </a:r>
            <a:endParaRPr lang="en-GB" sz="2400" b="1" dirty="0">
              <a:solidFill>
                <a:schemeClr val="bg1"/>
              </a:solidFill>
            </a:endParaRPr>
          </a:p>
        </p:txBody>
      </p:sp>
    </p:spTree>
    <p:extLst>
      <p:ext uri="{BB962C8B-B14F-4D97-AF65-F5344CB8AC3E}">
        <p14:creationId xmlns:p14="http://schemas.microsoft.com/office/powerpoint/2010/main" val="24378451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84CEA-9E0E-535D-22C1-4CFF531BF2F2}"/>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8C09624-3CF5-B255-E724-9B6BDE5C6448}"/>
              </a:ext>
            </a:extLst>
          </p:cNvPr>
          <p:cNvSpPr txBox="1"/>
          <p:nvPr/>
        </p:nvSpPr>
        <p:spPr>
          <a:xfrm>
            <a:off x="726468" y="8790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3.5. Étude de cas n° 3 : flux piétonnier à la gare de Perry Barr</a:t>
            </a:r>
            <a:endParaRPr lang="en-GB" b="1" dirty="0">
              <a:solidFill>
                <a:sysClr val="windowText" lastClr="000000"/>
              </a:solidFill>
              <a:latin typeface="Arial"/>
              <a:cs typeface="Arial"/>
            </a:endParaRPr>
          </a:p>
        </p:txBody>
      </p:sp>
      <p:sp>
        <p:nvSpPr>
          <p:cNvPr id="7" name="Content Placeholder 2">
            <a:extLst>
              <a:ext uri="{FF2B5EF4-FFF2-40B4-BE49-F238E27FC236}">
                <a16:creationId xmlns:a16="http://schemas.microsoft.com/office/drawing/2014/main" id="{BAD93BBB-D957-CE10-F531-7779018C3A73}"/>
              </a:ext>
            </a:extLst>
          </p:cNvPr>
          <p:cNvSpPr txBox="1">
            <a:spLocks/>
          </p:cNvSpPr>
          <p:nvPr/>
        </p:nvSpPr>
        <p:spPr>
          <a:xfrm>
            <a:off x="726468" y="1434787"/>
            <a:ext cx="7184155" cy="47761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Le défi (Birmingham, Royaume-Uni) </a:t>
            </a:r>
            <a:r>
              <a:rPr kumimoji="0" lang="en-US" sz="1900" i="0" u="none" strike="noStrike" kern="1200" cap="none" spc="0" normalizeH="0" baseline="0" noProof="0" dirty="0">
                <a:ln>
                  <a:noFill/>
                </a:ln>
                <a:solidFill>
                  <a:sysClr val="windowText" lastClr="000000"/>
                </a:solidFill>
                <a:effectLst/>
                <a:uLnTx/>
                <a:uFillTx/>
                <a:ea typeface="+mn-ea"/>
                <a:cs typeface="+mn-cs"/>
              </a:rPr>
              <a:t>: la gare de Perry Barr prévoyait une augmentation de 58 % du nombre de passagers et devait s'assurer que sa nouvelle conception permettrait de gérer ce flux de manière sûre et efficace.</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La méthode (observation et modélisation) </a:t>
            </a:r>
            <a:r>
              <a:rPr kumimoji="0" lang="en-US" sz="19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Sources de données </a:t>
            </a:r>
            <a:r>
              <a:rPr kumimoji="0" lang="en-US" sz="1900" i="0" u="none" strike="noStrike" kern="1200" cap="none" spc="0" normalizeH="0" baseline="0" noProof="0" dirty="0">
                <a:ln>
                  <a:noFill/>
                </a:ln>
                <a:solidFill>
                  <a:sysClr val="windowText" lastClr="000000"/>
                </a:solidFill>
                <a:effectLst/>
                <a:uLnTx/>
                <a:uFillTx/>
                <a:ea typeface="+mn-ea"/>
                <a:cs typeface="+mn-cs"/>
              </a:rPr>
              <a:t>: utilisation des données existantes issues d'observations directes des mouvements des piétons.</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Modélisation 3D </a:t>
            </a:r>
            <a:r>
              <a:rPr kumimoji="0" lang="en-US" sz="1900" i="0" u="none" strike="noStrike" kern="1200" cap="none" spc="0" normalizeH="0" baseline="0" noProof="0" dirty="0">
                <a:ln>
                  <a:noFill/>
                </a:ln>
                <a:solidFill>
                  <a:sysClr val="windowText" lastClr="000000"/>
                </a:solidFill>
                <a:effectLst/>
                <a:uLnTx/>
                <a:uFillTx/>
                <a:ea typeface="+mn-ea"/>
                <a:cs typeface="+mn-cs"/>
              </a:rPr>
              <a:t>: utilisation d'un logiciel (</a:t>
            </a:r>
            <a:r>
              <a:rPr kumimoji="0" lang="en-US" sz="1900" i="0" u="none" strike="noStrike" kern="1200" cap="none" spc="0" normalizeH="0" baseline="0" noProof="0" dirty="0" err="1">
                <a:ln>
                  <a:noFill/>
                </a:ln>
                <a:solidFill>
                  <a:sysClr val="windowText" lastClr="000000"/>
                </a:solidFill>
                <a:effectLst/>
                <a:uLnTx/>
                <a:uFillTx/>
                <a:ea typeface="+mn-ea"/>
                <a:cs typeface="+mn-cs"/>
              </a:rPr>
              <a:t>MassMotion</a:t>
            </a:r>
            <a:r>
              <a:rPr kumimoji="0" lang="en-US" sz="1900" i="0" u="none" strike="noStrike" kern="1200" cap="none" spc="0" normalizeH="0" baseline="0" noProof="0" dirty="0">
                <a:ln>
                  <a:noFill/>
                </a:ln>
                <a:solidFill>
                  <a:sysClr val="windowText" lastClr="000000"/>
                </a:solidFill>
                <a:effectLst/>
                <a:uLnTx/>
                <a:uFillTx/>
                <a:ea typeface="+mn-ea"/>
                <a:cs typeface="+mn-cs"/>
              </a:rPr>
              <a:t>) pour créer une simulation numérique détaillée de la gare.</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Analyse de scénarios </a:t>
            </a:r>
            <a:r>
              <a:rPr kumimoji="0" lang="en-US" sz="1900" i="0" u="none" strike="noStrike" kern="1200" cap="none" spc="0" normalizeH="0" baseline="0" noProof="0" dirty="0">
                <a:ln>
                  <a:noFill/>
                </a:ln>
                <a:solidFill>
                  <a:sysClr val="windowText" lastClr="000000"/>
                </a:solidFill>
                <a:effectLst/>
                <a:uLnTx/>
                <a:uFillTx/>
                <a:ea typeface="+mn-ea"/>
                <a:cs typeface="+mn-cs"/>
              </a:rPr>
              <a:t>: test de différentes configurations de la gare en fonction de différentes conditions de flux de passagers afin d'identifier les goulots d'étranglement potentiels.</a:t>
            </a:r>
          </a:p>
          <a:p>
            <a:pPr marL="0" indent="0">
              <a:buNone/>
              <a:defRPr/>
            </a:pPr>
            <a:r>
              <a:rPr kumimoji="0" lang="en-US" sz="1900" b="1" i="0" u="none" strike="noStrike" kern="1200" cap="none" spc="0" normalizeH="0" baseline="0" noProof="0" dirty="0">
                <a:ln>
                  <a:noFill/>
                </a:ln>
                <a:solidFill>
                  <a:sysClr val="windowText" lastClr="000000"/>
                </a:solidFill>
                <a:effectLst/>
                <a:uLnTx/>
                <a:uFillTx/>
                <a:ea typeface="+mn-ea"/>
                <a:cs typeface="+mn-cs"/>
              </a:rPr>
              <a:t>Résultat </a:t>
            </a:r>
            <a:r>
              <a:rPr kumimoji="0" lang="en-US" sz="1900" i="0" u="none" strike="noStrike" kern="1200" cap="none" spc="0" normalizeH="0" baseline="0" noProof="0" dirty="0">
                <a:ln>
                  <a:noFill/>
                </a:ln>
                <a:solidFill>
                  <a:sysClr val="windowText" lastClr="000000"/>
                </a:solidFill>
                <a:effectLst/>
                <a:uLnTx/>
                <a:uFillTx/>
                <a:ea typeface="+mn-ea"/>
                <a:cs typeface="+mn-cs"/>
              </a:rPr>
              <a:t>: l'étude a fourni des informations fondées sur des données qui ont directement influencé la conception finale de la gare, garantissant ainsi qu'elle puisse répondre à la demande future et améliorer l'expérience des usagers.</a:t>
            </a:r>
          </a:p>
        </p:txBody>
      </p:sp>
      <p:pic>
        <p:nvPicPr>
          <p:cNvPr id="3" name="Google Shape;784;g3355db0d202_0_338">
            <a:extLst>
              <a:ext uri="{FF2B5EF4-FFF2-40B4-BE49-F238E27FC236}">
                <a16:creationId xmlns:a16="http://schemas.microsoft.com/office/drawing/2014/main" id="{9D5D7848-0D40-975C-1659-D8A7279B7A13}"/>
              </a:ext>
            </a:extLst>
          </p:cNvPr>
          <p:cNvPicPr preferRelativeResize="0"/>
          <p:nvPr/>
        </p:nvPicPr>
        <p:blipFill>
          <a:blip r:embed="rId3">
            <a:alphaModFix/>
          </a:blip>
          <a:stretch>
            <a:fillRect/>
          </a:stretch>
        </p:blipFill>
        <p:spPr>
          <a:xfrm>
            <a:off x="7910623" y="2395686"/>
            <a:ext cx="3434590" cy="3434590"/>
          </a:xfrm>
          <a:prstGeom prst="rect">
            <a:avLst/>
          </a:prstGeom>
          <a:noFill/>
          <a:ln>
            <a:noFill/>
          </a:ln>
        </p:spPr>
      </p:pic>
      <p:sp>
        <p:nvSpPr>
          <p:cNvPr id="8" name="object 2">
            <a:extLst>
              <a:ext uri="{FF2B5EF4-FFF2-40B4-BE49-F238E27FC236}">
                <a16:creationId xmlns:a16="http://schemas.microsoft.com/office/drawing/2014/main" id="{F6C25573-D036-17CC-1A28-AF9300620BE9}"/>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Techniques d'observation</a:t>
            </a:r>
            <a:endParaRPr lang="en-GB" sz="2400" b="1" dirty="0">
              <a:solidFill>
                <a:schemeClr val="bg1"/>
              </a:solidFill>
            </a:endParaRPr>
          </a:p>
        </p:txBody>
      </p:sp>
    </p:spTree>
    <p:extLst>
      <p:ext uri="{BB962C8B-B14F-4D97-AF65-F5344CB8AC3E}">
        <p14:creationId xmlns:p14="http://schemas.microsoft.com/office/powerpoint/2010/main" val="4299599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E432E-A742-E5C4-5674-82A8DADD053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D56F921-D03F-AF52-AC8B-0875AD53766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3.6. Forces et limites de l'observation</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C75B4BA3-29D8-6D51-C7D8-97E42A8AF6D6}"/>
              </a:ext>
            </a:extLst>
          </p:cNvPr>
          <p:cNvSpPr txBox="1">
            <a:spLocks/>
          </p:cNvSpPr>
          <p:nvPr/>
        </p:nvSpPr>
        <p:spPr>
          <a:xfrm>
            <a:off x="726468" y="1858538"/>
            <a:ext cx="5369532" cy="37448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Points forts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Contexte riche </a:t>
            </a:r>
            <a:r>
              <a:rPr kumimoji="0" lang="en-US" sz="2000" i="0" u="none" strike="noStrike" kern="1200" cap="none" spc="0" normalizeH="0" baseline="0" noProof="0" dirty="0">
                <a:ln>
                  <a:noFill/>
                </a:ln>
                <a:solidFill>
                  <a:sysClr val="windowText" lastClr="000000"/>
                </a:solidFill>
                <a:effectLst/>
                <a:uLnTx/>
                <a:uFillTx/>
                <a:ea typeface="+mn-ea"/>
                <a:cs typeface="+mn-cs"/>
              </a:rPr>
              <a:t>: permet de comprendre en profondeur comment et pourquoi les comportements se produisent.</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Données authentiques </a:t>
            </a:r>
            <a:r>
              <a:rPr kumimoji="0" lang="en-US" sz="2000" i="0" u="none" strike="noStrike" kern="1200" cap="none" spc="0" normalizeH="0" baseline="0" noProof="0" dirty="0">
                <a:ln>
                  <a:noFill/>
                </a:ln>
                <a:solidFill>
                  <a:sysClr val="windowText" lastClr="000000"/>
                </a:solidFill>
                <a:effectLst/>
                <a:uLnTx/>
                <a:uFillTx/>
                <a:ea typeface="+mn-ea"/>
                <a:cs typeface="+mn-cs"/>
              </a:rPr>
              <a:t>: permet de saisir les comportements réels dans un cadre naturel.</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Flexibilité </a:t>
            </a:r>
            <a:r>
              <a:rPr kumimoji="0" lang="en-US" sz="2000" i="0" u="none" strike="noStrike" kern="1200" cap="none" spc="0" normalizeH="0" baseline="0" noProof="0" dirty="0">
                <a:ln>
                  <a:noFill/>
                </a:ln>
                <a:solidFill>
                  <a:sysClr val="windowText" lastClr="000000"/>
                </a:solidFill>
                <a:effectLst/>
                <a:uLnTx/>
                <a:uFillTx/>
                <a:ea typeface="+mn-ea"/>
                <a:cs typeface="+mn-cs"/>
              </a:rPr>
              <a:t>: peut être adaptée à diverses questions de recherche et divers environnements.</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Révèle l'inattendu </a:t>
            </a:r>
            <a:r>
              <a:rPr kumimoji="0" lang="en-US" sz="2000" i="0" u="none" strike="noStrike" kern="1200" cap="none" spc="0" normalizeH="0" baseline="0" noProof="0" dirty="0">
                <a:ln>
                  <a:noFill/>
                </a:ln>
                <a:solidFill>
                  <a:sysClr val="windowText" lastClr="000000"/>
                </a:solidFill>
                <a:effectLst/>
                <a:uLnTx/>
                <a:uFillTx/>
                <a:ea typeface="+mn-ea"/>
                <a:cs typeface="+mn-cs"/>
              </a:rPr>
              <a:t>: excellent pour découvrir des schémas et des problèmes imprévus.</a:t>
            </a:r>
          </a:p>
        </p:txBody>
      </p:sp>
      <p:sp>
        <p:nvSpPr>
          <p:cNvPr id="3" name="Content Placeholder 2">
            <a:extLst>
              <a:ext uri="{FF2B5EF4-FFF2-40B4-BE49-F238E27FC236}">
                <a16:creationId xmlns:a16="http://schemas.microsoft.com/office/drawing/2014/main" id="{E4E84631-4929-2029-9A07-64E91742CBA2}"/>
              </a:ext>
            </a:extLst>
          </p:cNvPr>
          <p:cNvSpPr txBox="1">
            <a:spLocks/>
          </p:cNvSpPr>
          <p:nvPr/>
        </p:nvSpPr>
        <p:spPr>
          <a:xfrm>
            <a:off x="6096000" y="1858538"/>
            <a:ext cx="5355620" cy="37448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Limites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Nourrit les ressources </a:t>
            </a:r>
            <a:r>
              <a:rPr kumimoji="0" lang="en-US" sz="2000" i="0" u="none" strike="noStrike" kern="1200" cap="none" spc="0" normalizeH="0" baseline="0" noProof="0" dirty="0">
                <a:ln>
                  <a:noFill/>
                </a:ln>
                <a:solidFill>
                  <a:sysClr val="windowText" lastClr="000000"/>
                </a:solidFill>
                <a:effectLst/>
                <a:uLnTx/>
                <a:uFillTx/>
                <a:ea typeface="+mn-ea"/>
                <a:cs typeface="+mn-cs"/>
              </a:rPr>
              <a:t>: peut être très chronophage et coûteux.</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Biais de l'observateur </a:t>
            </a:r>
            <a:r>
              <a:rPr kumimoji="0" lang="en-US" sz="2000" i="0" u="none" strike="noStrike" kern="1200" cap="none" spc="0" normalizeH="0" baseline="0" noProof="0" dirty="0">
                <a:ln>
                  <a:noFill/>
                </a:ln>
                <a:solidFill>
                  <a:sysClr val="windowText" lastClr="000000"/>
                </a:solidFill>
                <a:effectLst/>
                <a:uLnTx/>
                <a:uFillTx/>
                <a:ea typeface="+mn-ea"/>
                <a:cs typeface="+mn-cs"/>
              </a:rPr>
              <a:t>: les résultats peuvent être influencés par la subjectivité du chercheur.</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Manque de généralisation </a:t>
            </a:r>
            <a:r>
              <a:rPr kumimoji="0" lang="en-US" sz="2000" i="0" u="none" strike="noStrike" kern="1200" cap="none" spc="0" normalizeH="0" baseline="0" noProof="0" dirty="0">
                <a:ln>
                  <a:noFill/>
                </a:ln>
                <a:solidFill>
                  <a:sysClr val="windowText" lastClr="000000"/>
                </a:solidFill>
                <a:effectLst/>
                <a:uLnTx/>
                <a:uFillTx/>
                <a:ea typeface="+mn-ea"/>
                <a:cs typeface="+mn-cs"/>
              </a:rPr>
              <a:t>: les résultats obtenus dans un lieu spécifique peuvent ne pas s'appliquer ailleurs.</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Problèmes éthiques </a:t>
            </a:r>
            <a:r>
              <a:rPr kumimoji="0" lang="en-US" sz="2000" i="0" u="none" strike="noStrike" kern="1200" cap="none" spc="0" normalizeH="0" baseline="0" noProof="0" dirty="0">
                <a:ln>
                  <a:noFill/>
                </a:ln>
                <a:solidFill>
                  <a:sysClr val="windowText" lastClr="000000"/>
                </a:solidFill>
                <a:effectLst/>
                <a:uLnTx/>
                <a:uFillTx/>
                <a:ea typeface="+mn-ea"/>
                <a:cs typeface="+mn-cs"/>
              </a:rPr>
              <a:t>: soulève des questions de confidentialité si les personnes sont observées à leur insu ou sans leur consentement.</a:t>
            </a:r>
          </a:p>
        </p:txBody>
      </p:sp>
      <p:sp>
        <p:nvSpPr>
          <p:cNvPr id="8" name="object 2">
            <a:extLst>
              <a:ext uri="{FF2B5EF4-FFF2-40B4-BE49-F238E27FC236}">
                <a16:creationId xmlns:a16="http://schemas.microsoft.com/office/drawing/2014/main" id="{E5A41F26-1F39-0E8F-9784-CFCC5608655C}"/>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Techniques d'observation</a:t>
            </a:r>
            <a:endParaRPr lang="en-GB" sz="2400" b="1" dirty="0">
              <a:solidFill>
                <a:schemeClr val="bg1"/>
              </a:solidFill>
            </a:endParaRPr>
          </a:p>
        </p:txBody>
      </p:sp>
    </p:spTree>
    <p:extLst>
      <p:ext uri="{BB962C8B-B14F-4D97-AF65-F5344CB8AC3E}">
        <p14:creationId xmlns:p14="http://schemas.microsoft.com/office/powerpoint/2010/main" val="3208897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6549E-23DB-1BFB-B595-FF1B0B72A64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E37BABD-54A7-B955-2B2F-5D37CAF5F7C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3.7. Exercice d'observation interactive</a:t>
            </a:r>
            <a:endParaRPr lang="en-GB" b="1" dirty="0">
              <a:solidFill>
                <a:sysClr val="windowText" lastClr="000000"/>
              </a:solidFill>
              <a:latin typeface="Arial"/>
              <a:cs typeface="Arial"/>
            </a:endParaRPr>
          </a:p>
        </p:txBody>
      </p:sp>
      <p:sp>
        <p:nvSpPr>
          <p:cNvPr id="7" name="Content Placeholder 2">
            <a:extLst>
              <a:ext uri="{FF2B5EF4-FFF2-40B4-BE49-F238E27FC236}">
                <a16:creationId xmlns:a16="http://schemas.microsoft.com/office/drawing/2014/main" id="{C8830804-AADB-6B1A-DA97-6E6678F3C8DB}"/>
              </a:ext>
            </a:extLst>
          </p:cNvPr>
          <p:cNvSpPr txBox="1">
            <a:spLocks/>
          </p:cNvSpPr>
          <p:nvPr/>
        </p:nvSpPr>
        <p:spPr>
          <a:xfrm>
            <a:off x="726468" y="1539563"/>
            <a:ext cx="10725152" cy="38298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Exerçons nos capacités d'observation</a:t>
            </a:r>
          </a:p>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ea typeface="+mn-ea"/>
                <a:cs typeface="+mn-cs"/>
              </a:rPr>
              <a:t>Votre tâche (en petits groupes) :</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Regardez attentivement le clip.</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En groupe, discutez et prenez des notes sur les points suivants :</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Quels sont les différents modes de transport présents ?</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Quelles interactions ou conflits formels ou informels observez-vous entre les utilisateurs ?</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Quels aspects de l'infrastructure (par exemple, le marquage, la signalisation, la conception) influencent le comportement ?</a:t>
            </a:r>
          </a:p>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ea typeface="+mn-ea"/>
                <a:cs typeface="+mn-cs"/>
              </a:rPr>
              <a:t>Nous discuterons de vos conclusions en classe dans 5 minutes.</a:t>
            </a:r>
          </a:p>
        </p:txBody>
      </p:sp>
      <p:sp>
        <p:nvSpPr>
          <p:cNvPr id="9" name="object 2">
            <a:extLst>
              <a:ext uri="{FF2B5EF4-FFF2-40B4-BE49-F238E27FC236}">
                <a16:creationId xmlns:a16="http://schemas.microsoft.com/office/drawing/2014/main" id="{EA9DBA41-E8C4-5EEC-693A-0E23F9E1389E}"/>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Techniques d'observation</a:t>
            </a:r>
            <a:endParaRPr lang="en-GB" sz="2400" b="1" dirty="0">
              <a:solidFill>
                <a:schemeClr val="bg1"/>
              </a:solidFill>
            </a:endParaRPr>
          </a:p>
        </p:txBody>
      </p:sp>
    </p:spTree>
    <p:extLst>
      <p:ext uri="{BB962C8B-B14F-4D97-AF65-F5344CB8AC3E}">
        <p14:creationId xmlns:p14="http://schemas.microsoft.com/office/powerpoint/2010/main" val="1467429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E4430-1F3F-7FF2-0E5E-E592743EAE99}"/>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99D2AF8-96ED-2113-1DA3-517333D150E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3.8. Exercice d'observation interactive</a:t>
            </a:r>
            <a:endParaRPr lang="en-GB" b="1" dirty="0">
              <a:solidFill>
                <a:sysClr val="windowText" lastClr="000000"/>
              </a:solidFill>
              <a:latin typeface="Arial"/>
              <a:cs typeface="Arial"/>
            </a:endParaRPr>
          </a:p>
        </p:txBody>
      </p:sp>
      <p:pic>
        <p:nvPicPr>
          <p:cNvPr id="2" name="Online Media 1" title="Trams at Swanston &amp; Collins St Intersection - January 2020">
            <a:hlinkClick r:id="" action="ppaction://media"/>
            <a:extLst>
              <a:ext uri="{FF2B5EF4-FFF2-40B4-BE49-F238E27FC236}">
                <a16:creationId xmlns:a16="http://schemas.microsoft.com/office/drawing/2014/main" id="{382C8F78-AC9D-4999-B4F4-F31B69BDFD4B}"/>
              </a:ext>
            </a:extLst>
          </p:cNvPr>
          <p:cNvPicPr>
            <a:picLocks noRot="1" noChangeAspect="1"/>
          </p:cNvPicPr>
          <p:nvPr>
            <a:videoFile r:link="rId1"/>
          </p:nvPr>
        </p:nvPicPr>
        <p:blipFill>
          <a:blip r:embed="rId4"/>
          <a:stretch>
            <a:fillRect/>
          </a:stretch>
        </p:blipFill>
        <p:spPr>
          <a:xfrm>
            <a:off x="2122967" y="1539562"/>
            <a:ext cx="7946066" cy="4489536"/>
          </a:xfrm>
          <a:prstGeom prst="rect">
            <a:avLst/>
          </a:prstGeom>
        </p:spPr>
      </p:pic>
      <p:sp>
        <p:nvSpPr>
          <p:cNvPr id="8" name="object 2">
            <a:extLst>
              <a:ext uri="{FF2B5EF4-FFF2-40B4-BE49-F238E27FC236}">
                <a16:creationId xmlns:a16="http://schemas.microsoft.com/office/drawing/2014/main" id="{5AADEDAD-7617-69F8-3D87-572E5FF8C179}"/>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Techniques d'observation</a:t>
            </a:r>
            <a:endParaRPr lang="en-GB" sz="2400" b="1" dirty="0">
              <a:solidFill>
                <a:schemeClr val="bg1"/>
              </a:solidFill>
            </a:endParaRPr>
          </a:p>
        </p:txBody>
      </p:sp>
    </p:spTree>
    <p:extLst>
      <p:ext uri="{BB962C8B-B14F-4D97-AF65-F5344CB8AC3E}">
        <p14:creationId xmlns:p14="http://schemas.microsoft.com/office/powerpoint/2010/main" val="101155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756193110"/>
              </p:ext>
            </p:extLst>
          </p:nvPr>
        </p:nvGraphicFramePr>
        <p:xfrm>
          <a:off x="726279" y="1360279"/>
          <a:ext cx="10733190" cy="4553394"/>
        </p:xfrm>
        <a:graphic>
          <a:graphicData uri="http://schemas.openxmlformats.org/drawingml/2006/table">
            <a:tbl>
              <a:tblPr firstRow="1" bandRow="1">
                <a:tableStyleId>{C7B018BB-80A7-4F77-B60F-C8B233D01FF8}</a:tableStyleId>
              </a:tblPr>
              <a:tblGrid>
                <a:gridCol w="1920353">
                  <a:extLst>
                    <a:ext uri="{9D8B030D-6E8A-4147-A177-3AD203B41FA5}">
                      <a16:colId xmlns:a16="http://schemas.microsoft.com/office/drawing/2014/main" val="3455634156"/>
                    </a:ext>
                  </a:extLst>
                </a:gridCol>
                <a:gridCol w="3101082">
                  <a:extLst>
                    <a:ext uri="{9D8B030D-6E8A-4147-A177-3AD203B41FA5}">
                      <a16:colId xmlns:a16="http://schemas.microsoft.com/office/drawing/2014/main" val="2953285964"/>
                    </a:ext>
                  </a:extLst>
                </a:gridCol>
                <a:gridCol w="3155296">
                  <a:extLst>
                    <a:ext uri="{9D8B030D-6E8A-4147-A177-3AD203B41FA5}">
                      <a16:colId xmlns:a16="http://schemas.microsoft.com/office/drawing/2014/main" val="827554269"/>
                    </a:ext>
                  </a:extLst>
                </a:gridCol>
                <a:gridCol w="2556459">
                  <a:extLst>
                    <a:ext uri="{9D8B030D-6E8A-4147-A177-3AD203B41FA5}">
                      <a16:colId xmlns:a16="http://schemas.microsoft.com/office/drawing/2014/main" val="1965303475"/>
                    </a:ext>
                  </a:extLst>
                </a:gridCol>
              </a:tblGrid>
              <a:tr h="647969">
                <a:tc>
                  <a:txBody>
                    <a:bodyPr/>
                    <a:lstStyle/>
                    <a:p>
                      <a:pPr algn="l"/>
                      <a:r>
                        <a:rPr lang="en-US" sz="1800" dirty="0"/>
                        <a:t>Fonctionnalité</a:t>
                      </a:r>
                      <a:endParaRPr lang="en-US" sz="1800" dirty="0">
                        <a:latin typeface="Aptos" panose="020B0004020202020204" pitchFamily="34" charset="0"/>
                      </a:endParaRPr>
                    </a:p>
                  </a:txBody>
                  <a:tcPr anchor="ctr"/>
                </a:tc>
                <a:tc>
                  <a:txBody>
                    <a:bodyPr/>
                    <a:lstStyle/>
                    <a:p>
                      <a:pPr algn="l"/>
                      <a:r>
                        <a:rPr lang="en-US" sz="1800" dirty="0"/>
                        <a:t>Enquêtes</a:t>
                      </a:r>
                      <a:endParaRPr lang="en-US" sz="1800" dirty="0">
                        <a:latin typeface="Aptos" panose="020B0004020202020204" pitchFamily="34" charset="0"/>
                      </a:endParaRPr>
                    </a:p>
                  </a:txBody>
                  <a:tcPr anchor="ctr"/>
                </a:tc>
                <a:tc>
                  <a:txBody>
                    <a:bodyPr/>
                    <a:lstStyle/>
                    <a:p>
                      <a:pPr algn="l"/>
                      <a:r>
                        <a:rPr lang="en-US" sz="1800" dirty="0"/>
                        <a:t>Capteur et GPS</a:t>
                      </a:r>
                      <a:endParaRPr lang="en-US" sz="1800" dirty="0">
                        <a:latin typeface="Aptos" panose="020B0004020202020204" pitchFamily="34" charset="0"/>
                      </a:endParaRPr>
                    </a:p>
                  </a:txBody>
                  <a:tcPr anchor="ctr"/>
                </a:tc>
                <a:tc>
                  <a:txBody>
                    <a:bodyPr/>
                    <a:lstStyle/>
                    <a:p>
                      <a:pPr algn="l"/>
                      <a:r>
                        <a:rPr lang="en-US" sz="1800" dirty="0"/>
                        <a:t>Observation</a:t>
                      </a:r>
                      <a:endParaRPr lang="en-US" sz="1800" dirty="0">
                        <a:latin typeface="Aptos" panose="020B0004020202020204" pitchFamily="34" charset="0"/>
                      </a:endParaRPr>
                    </a:p>
                  </a:txBody>
                  <a:tcPr anchor="ctr"/>
                </a:tc>
                <a:extLst>
                  <a:ext uri="{0D108BD9-81ED-4DB2-BD59-A6C34878D82A}">
                    <a16:rowId xmlns:a16="http://schemas.microsoft.com/office/drawing/2014/main" val="3468008137"/>
                  </a:ext>
                </a:extLst>
              </a:tr>
              <a:tr h="414927">
                <a:tc>
                  <a:txBody>
                    <a:bodyPr/>
                    <a:lstStyle/>
                    <a:p>
                      <a:pPr algn="l"/>
                      <a:r>
                        <a:rPr lang="en-US" sz="1800" b="0" dirty="0"/>
                        <a:t>Type de données</a:t>
                      </a:r>
                      <a:endParaRPr lang="en-US" sz="1800" b="0" dirty="0">
                        <a:latin typeface="Aptos" panose="020B0004020202020204" pitchFamily="34" charset="0"/>
                      </a:endParaRPr>
                    </a:p>
                  </a:txBody>
                  <a:tcPr anchor="ctr"/>
                </a:tc>
                <a:tc>
                  <a:txBody>
                    <a:bodyPr/>
                    <a:lstStyle/>
                    <a:p>
                      <a:pPr algn="l"/>
                      <a:r>
                        <a:rPr lang="en-US" sz="1800" dirty="0"/>
                        <a:t>Qualitative et quantitative</a:t>
                      </a:r>
                      <a:endParaRPr lang="en-US" sz="1800" dirty="0">
                        <a:latin typeface="Aptos" panose="020B0004020202020204" pitchFamily="34" charset="0"/>
                      </a:endParaRPr>
                    </a:p>
                  </a:txBody>
                  <a:tcPr anchor="ctr"/>
                </a:tc>
                <a:tc>
                  <a:txBody>
                    <a:bodyPr/>
                    <a:lstStyle/>
                    <a:p>
                      <a:pPr algn="l"/>
                      <a:r>
                        <a:rPr lang="en-US" sz="1800" dirty="0"/>
                        <a:t>Quantitatives</a:t>
                      </a:r>
                      <a:endParaRPr lang="en-US" sz="1800" dirty="0">
                        <a:latin typeface="Aptos" panose="020B0004020202020204" pitchFamily="34" charset="0"/>
                      </a:endParaRPr>
                    </a:p>
                  </a:txBody>
                  <a:tcPr anchor="ctr"/>
                </a:tc>
                <a:tc>
                  <a:txBody>
                    <a:bodyPr/>
                    <a:lstStyle/>
                    <a:p>
                      <a:pPr algn="l"/>
                      <a:r>
                        <a:rPr lang="en-US" sz="1800" dirty="0"/>
                        <a:t>Qualitatif et quantitatif</a:t>
                      </a:r>
                      <a:endParaRPr lang="en-US" sz="1800" dirty="0">
                        <a:latin typeface="Aptos" panose="020B0004020202020204" pitchFamily="34" charset="0"/>
                      </a:endParaRPr>
                    </a:p>
                  </a:txBody>
                  <a:tcPr anchor="ctr"/>
                </a:tc>
                <a:extLst>
                  <a:ext uri="{0D108BD9-81ED-4DB2-BD59-A6C34878D82A}">
                    <a16:rowId xmlns:a16="http://schemas.microsoft.com/office/drawing/2014/main" val="308558350"/>
                  </a:ext>
                </a:extLst>
              </a:tr>
              <a:tr h="647969">
                <a:tc>
                  <a:txBody>
                    <a:bodyPr/>
                    <a:lstStyle/>
                    <a:p>
                      <a:pPr algn="l"/>
                      <a:r>
                        <a:rPr lang="en-US" sz="1800" b="0" dirty="0"/>
                        <a:t>Question principale</a:t>
                      </a:r>
                      <a:endParaRPr lang="en-US" sz="1800" b="0" dirty="0">
                        <a:latin typeface="Aptos" panose="020B0004020202020204" pitchFamily="34" charset="0"/>
                      </a:endParaRPr>
                    </a:p>
                  </a:txBody>
                  <a:tcPr anchor="ctr"/>
                </a:tc>
                <a:tc>
                  <a:txBody>
                    <a:bodyPr/>
                    <a:lstStyle/>
                    <a:p>
                      <a:pPr algn="l"/>
                      <a:r>
                        <a:rPr lang="en-US" sz="1800" dirty="0"/>
                        <a:t>Pourquoi ? (Motivations, perceptions)</a:t>
                      </a:r>
                      <a:endParaRPr lang="en-US" sz="18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800" dirty="0"/>
                        <a:t>Quoi ? Où ? Quand ? (Faits objectifs)</a:t>
                      </a:r>
                      <a:endParaRPr lang="en-US" sz="1800" dirty="0">
                        <a:latin typeface="Aptos" panose="020B0004020202020204" pitchFamily="34" charset="0"/>
                      </a:endParaRPr>
                    </a:p>
                  </a:txBody>
                  <a:tcPr anchor="ctr"/>
                </a:tc>
                <a:tc>
                  <a:txBody>
                    <a:bodyPr/>
                    <a:lstStyle/>
                    <a:p>
                      <a:pPr algn="l"/>
                      <a:r>
                        <a:rPr lang="en-US" sz="1800" dirty="0"/>
                        <a:t>Comment ? (Comportements, interactions)</a:t>
                      </a:r>
                      <a:endParaRPr lang="en-US" sz="1800" dirty="0">
                        <a:latin typeface="Aptos" panose="020B0004020202020204" pitchFamily="34" charset="0"/>
                      </a:endParaRPr>
                    </a:p>
                  </a:txBody>
                  <a:tcPr anchor="ctr"/>
                </a:tc>
                <a:extLst>
                  <a:ext uri="{0D108BD9-81ED-4DB2-BD59-A6C34878D82A}">
                    <a16:rowId xmlns:a16="http://schemas.microsoft.com/office/drawing/2014/main" val="2201246615"/>
                  </a:ext>
                </a:extLst>
              </a:tr>
              <a:tr h="647969">
                <a:tc>
                  <a:txBody>
                    <a:bodyPr/>
                    <a:lstStyle/>
                    <a:p>
                      <a:pPr algn="l"/>
                      <a:r>
                        <a:rPr lang="en-US" sz="1800" b="0" dirty="0"/>
                        <a:t>Coût</a:t>
                      </a:r>
                      <a:endParaRPr lang="en-US" sz="1800" b="0" dirty="0">
                        <a:latin typeface="Aptos" panose="020B0004020202020204" pitchFamily="34" charset="0"/>
                      </a:endParaRPr>
                    </a:p>
                  </a:txBody>
                  <a:tcPr anchor="ctr"/>
                </a:tc>
                <a:tc>
                  <a:txBody>
                    <a:bodyPr/>
                    <a:lstStyle/>
                    <a:p>
                      <a:pPr algn="l"/>
                      <a:r>
                        <a:rPr lang="en-US" sz="1800" dirty="0"/>
                        <a:t>Moyen à élevé</a:t>
                      </a:r>
                      <a:endParaRPr lang="en-US" sz="1800" dirty="0">
                        <a:latin typeface="Aptos" panose="020B0004020202020204" pitchFamily="34" charset="0"/>
                      </a:endParaRPr>
                    </a:p>
                  </a:txBody>
                  <a:tcPr anchor="ctr"/>
                </a:tc>
                <a:tc>
                  <a:txBody>
                    <a:bodyPr/>
                    <a:lstStyle/>
                    <a:p>
                      <a:pPr algn="l"/>
                      <a:r>
                        <a:rPr lang="en-US" sz="1800" dirty="0"/>
                        <a:t>Élevé (initial), faible (opérationnel)</a:t>
                      </a:r>
                      <a:endParaRPr lang="en-US" sz="1800" dirty="0">
                        <a:latin typeface="Aptos" panose="020B0004020202020204" pitchFamily="34" charset="0"/>
                      </a:endParaRPr>
                    </a:p>
                  </a:txBody>
                  <a:tcPr anchor="ctr"/>
                </a:tc>
                <a:tc>
                  <a:txBody>
                    <a:bodyPr/>
                    <a:lstStyle/>
                    <a:p>
                      <a:pPr algn="l"/>
                      <a:r>
                        <a:rPr lang="en-US" sz="1800" dirty="0"/>
                        <a:t>Moyen à élevé</a:t>
                      </a:r>
                      <a:endParaRPr lang="en-US" sz="1800" dirty="0">
                        <a:latin typeface="Aptos" panose="020B0004020202020204" pitchFamily="34" charset="0"/>
                      </a:endParaRPr>
                    </a:p>
                  </a:txBody>
                  <a:tcPr anchor="ctr"/>
                </a:tc>
                <a:extLst>
                  <a:ext uri="{0D108BD9-81ED-4DB2-BD59-A6C34878D82A}">
                    <a16:rowId xmlns:a16="http://schemas.microsoft.com/office/drawing/2014/main" val="129778243"/>
                  </a:ext>
                </a:extLst>
              </a:tr>
              <a:tr h="647969">
                <a:tc>
                  <a:txBody>
                    <a:bodyPr/>
                    <a:lstStyle/>
                    <a:p>
                      <a:pPr algn="l"/>
                      <a:r>
                        <a:rPr lang="en-US" sz="1800" b="0" dirty="0"/>
                        <a:t>Évolutivité</a:t>
                      </a:r>
                      <a:endParaRPr lang="en-US" sz="1800" b="0" dirty="0">
                        <a:latin typeface="Aptos" panose="020B0004020202020204" pitchFamily="34" charset="0"/>
                      </a:endParaRPr>
                    </a:p>
                  </a:txBody>
                  <a:tcPr anchor="ctr"/>
                </a:tc>
                <a:tc>
                  <a:txBody>
                    <a:bodyPr/>
                    <a:lstStyle/>
                    <a:p>
                      <a:pPr algn="l"/>
                      <a:r>
                        <a:rPr lang="en-US" sz="1800" dirty="0"/>
                        <a:t>Moyenne</a:t>
                      </a:r>
                      <a:endParaRPr lang="en-US" sz="1800" dirty="0">
                        <a:latin typeface="Aptos" panose="020B0004020202020204" pitchFamily="34" charset="0"/>
                      </a:endParaRPr>
                    </a:p>
                  </a:txBody>
                  <a:tcPr anchor="ctr"/>
                </a:tc>
                <a:tc>
                  <a:txBody>
                    <a:bodyPr/>
                    <a:lstStyle/>
                    <a:p>
                      <a:pPr algn="l"/>
                      <a:r>
                        <a:rPr lang="en-US" sz="1800" dirty="0"/>
                        <a:t>Élevée</a:t>
                      </a:r>
                      <a:endParaRPr lang="en-US" sz="1800" dirty="0">
                        <a:latin typeface="Aptos" panose="020B0004020202020204" pitchFamily="34" charset="0"/>
                      </a:endParaRPr>
                    </a:p>
                  </a:txBody>
                  <a:tcPr anchor="ctr"/>
                </a:tc>
                <a:tc>
                  <a:txBody>
                    <a:bodyPr/>
                    <a:lstStyle/>
                    <a:p>
                      <a:pPr algn="l"/>
                      <a:r>
                        <a:rPr lang="en-US" sz="1800" dirty="0"/>
                        <a:t>Faible</a:t>
                      </a:r>
                      <a:endParaRPr lang="en-US" sz="1800" dirty="0">
                        <a:latin typeface="Aptos" panose="020B0004020202020204" pitchFamily="34" charset="0"/>
                      </a:endParaRPr>
                    </a:p>
                  </a:txBody>
                  <a:tcPr anchor="ctr"/>
                </a:tc>
                <a:extLst>
                  <a:ext uri="{0D108BD9-81ED-4DB2-BD59-A6C34878D82A}">
                    <a16:rowId xmlns:a16="http://schemas.microsoft.com/office/drawing/2014/main" val="2174629930"/>
                  </a:ext>
                </a:extLst>
              </a:tr>
              <a:tr h="375140">
                <a:tc>
                  <a:txBody>
                    <a:bodyPr/>
                    <a:lstStyle/>
                    <a:p>
                      <a:pPr algn="l"/>
                      <a:r>
                        <a:rPr lang="en-US" sz="1800" b="0" dirty="0"/>
                        <a:t>Objectivité</a:t>
                      </a:r>
                      <a:endParaRPr lang="en-US" sz="1800" b="0" dirty="0">
                        <a:latin typeface="Aptos" panose="020B0004020202020204" pitchFamily="34" charset="0"/>
                      </a:endParaRPr>
                    </a:p>
                  </a:txBody>
                  <a:tcPr anchor="ctr"/>
                </a:tc>
                <a:tc>
                  <a:txBody>
                    <a:bodyPr/>
                    <a:lstStyle/>
                    <a:p>
                      <a:pPr algn="l"/>
                      <a:r>
                        <a:rPr lang="en-US" sz="1800" dirty="0"/>
                        <a:t>Faible à moyenne (subjective)</a:t>
                      </a:r>
                      <a:endParaRPr lang="en-US" sz="1800" dirty="0">
                        <a:latin typeface="Aptos" panose="020B0004020202020204" pitchFamily="34" charset="0"/>
                      </a:endParaRPr>
                    </a:p>
                  </a:txBody>
                  <a:tcPr anchor="ctr"/>
                </a:tc>
                <a:tc>
                  <a:txBody>
                    <a:bodyPr/>
                    <a:lstStyle/>
                    <a:p>
                      <a:pPr algn="l"/>
                      <a:r>
                        <a:rPr lang="en-US" sz="1800" dirty="0"/>
                        <a:t>Élevée (objective)</a:t>
                      </a:r>
                      <a:endParaRPr lang="en-US" sz="1800" dirty="0">
                        <a:latin typeface="Aptos" panose="020B0004020202020204" pitchFamily="34" charset="0"/>
                      </a:endParaRPr>
                    </a:p>
                  </a:txBody>
                  <a:tcPr anchor="ctr"/>
                </a:tc>
                <a:tc>
                  <a:txBody>
                    <a:bodyPr/>
                    <a:lstStyle/>
                    <a:p>
                      <a:pPr algn="l"/>
                      <a:r>
                        <a:rPr lang="en-US" sz="1800" dirty="0"/>
                        <a:t>Moyenne (sujette à des biais)</a:t>
                      </a:r>
                      <a:endParaRPr lang="en-US" sz="1800" dirty="0">
                        <a:latin typeface="Aptos" panose="020B0004020202020204" pitchFamily="34" charset="0"/>
                      </a:endParaRPr>
                    </a:p>
                  </a:txBody>
                  <a:tcPr anchor="ctr"/>
                </a:tc>
                <a:extLst>
                  <a:ext uri="{0D108BD9-81ED-4DB2-BD59-A6C34878D82A}">
                    <a16:rowId xmlns:a16="http://schemas.microsoft.com/office/drawing/2014/main" val="4099790155"/>
                  </a:ext>
                </a:extLst>
              </a:tr>
              <a:tr h="414927">
                <a:tc>
                  <a:txBody>
                    <a:bodyPr/>
                    <a:lstStyle/>
                    <a:p>
                      <a:pPr algn="l"/>
                      <a:r>
                        <a:rPr lang="en-US" sz="1800" b="0" dirty="0"/>
                        <a:t>Richesse contextuelle</a:t>
                      </a:r>
                      <a:endParaRPr lang="en-US" sz="1800" b="0" dirty="0">
                        <a:latin typeface="Aptos" panose="020B0004020202020204" pitchFamily="34" charset="0"/>
                      </a:endParaRPr>
                    </a:p>
                  </a:txBody>
                  <a:tcPr anchor="ctr"/>
                </a:tc>
                <a:tc>
                  <a:txBody>
                    <a:bodyPr/>
                    <a:lstStyle/>
                    <a:p>
                      <a:pPr algn="l"/>
                      <a:r>
                        <a:rPr lang="en-US" sz="1800" dirty="0"/>
                        <a:t>Moyenne</a:t>
                      </a:r>
                      <a:endParaRPr lang="en-US" sz="18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800" dirty="0"/>
                        <a:t>Faible</a:t>
                      </a:r>
                      <a:endParaRPr lang="en-US" sz="1800" dirty="0">
                        <a:latin typeface="Aptos" panose="020B0004020202020204" pitchFamily="34" charset="0"/>
                      </a:endParaRPr>
                    </a:p>
                  </a:txBody>
                  <a:tcPr anchor="ctr"/>
                </a:tc>
                <a:tc>
                  <a:txBody>
                    <a:bodyPr/>
                    <a:lstStyle/>
                    <a:p>
                      <a:pPr algn="l"/>
                      <a:r>
                        <a:rPr lang="en-US" sz="1800" dirty="0"/>
                        <a:t>Élevée</a:t>
                      </a:r>
                      <a:endParaRPr lang="en-US" sz="1800" dirty="0">
                        <a:latin typeface="Aptos" panose="020B0004020202020204" pitchFamily="34" charset="0"/>
                      </a:endParaRPr>
                    </a:p>
                  </a:txBody>
                  <a:tcPr anchor="ctr"/>
                </a:tc>
                <a:extLst>
                  <a:ext uri="{0D108BD9-81ED-4DB2-BD59-A6C34878D82A}">
                    <a16:rowId xmlns:a16="http://schemas.microsoft.com/office/drawing/2014/main" val="3163788475"/>
                  </a:ext>
                </a:extLst>
              </a:tr>
            </a:tbl>
          </a:graphicData>
        </a:graphic>
      </p:graphicFrame>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3.9. Synthèse : choisir le bon outil</a:t>
            </a:r>
            <a:endParaRPr lang="en-GB" sz="3200" b="1" dirty="0">
              <a:solidFill>
                <a:schemeClr val="tx1"/>
              </a:solidFill>
              <a:latin typeface="Aptos" panose="020B0004020202020204" pitchFamily="34" charset="0"/>
              <a:cs typeface="Arial"/>
            </a:endParaRPr>
          </a:p>
        </p:txBody>
      </p:sp>
      <p:sp>
        <p:nvSpPr>
          <p:cNvPr id="11" name="object 2">
            <a:extLst>
              <a:ext uri="{FF2B5EF4-FFF2-40B4-BE49-F238E27FC236}">
                <a16:creationId xmlns:a16="http://schemas.microsoft.com/office/drawing/2014/main" id="{291AE516-5C89-850B-547A-16F9848B1773}"/>
              </a:ext>
            </a:extLst>
          </p:cNvPr>
          <p:cNvSpPr txBox="1">
            <a:spLocks noGrp="1"/>
          </p:cNvSpPr>
          <p:nvPr>
            <p:ph type="title"/>
          </p:nvPr>
        </p:nvSpPr>
        <p:spPr>
          <a:xfrm>
            <a:off x="726279" y="427119"/>
            <a:ext cx="383490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Techniques d'observation</a:t>
            </a:r>
            <a:endParaRPr lang="en-GB" sz="2400" b="1" dirty="0">
              <a:solidFill>
                <a:schemeClr val="bg1"/>
              </a:solidFill>
            </a:endParaRPr>
          </a:p>
        </p:txBody>
      </p:sp>
    </p:spTree>
    <p:extLst>
      <p:ext uri="{BB962C8B-B14F-4D97-AF65-F5344CB8AC3E}">
        <p14:creationId xmlns:p14="http://schemas.microsoft.com/office/powerpoint/2010/main" val="27175341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DBA42-601D-5D8A-D5DD-5A8D8FC64B7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B2429B8-193E-8B7C-A4AD-0DD4CF3EC17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Conclusions et points clés à retenir</a:t>
            </a:r>
          </a:p>
        </p:txBody>
      </p:sp>
    </p:spTree>
    <p:extLst>
      <p:ext uri="{BB962C8B-B14F-4D97-AF65-F5344CB8AC3E}">
        <p14:creationId xmlns:p14="http://schemas.microsoft.com/office/powerpoint/2010/main" val="3586305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E6224-D09E-BA4C-3B7B-80348752A009}"/>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EE9DCEA-901A-2DC2-DA8D-F16B4337C0F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Le cycle des données : un processus continu</a:t>
            </a:r>
            <a:endParaRPr lang="en-GB" b="1" dirty="0">
              <a:solidFill>
                <a:sysClr val="windowText" lastClr="000000"/>
              </a:solidFill>
              <a:latin typeface="Arial"/>
              <a:cs typeface="Arial"/>
            </a:endParaRPr>
          </a:p>
        </p:txBody>
      </p:sp>
      <p:pic>
        <p:nvPicPr>
          <p:cNvPr id="1026" name="Picture 2">
            <a:extLst>
              <a:ext uri="{FF2B5EF4-FFF2-40B4-BE49-F238E27FC236}">
                <a16:creationId xmlns:a16="http://schemas.microsoft.com/office/drawing/2014/main" id="{70B7B340-C280-AA27-C225-34666B6FD4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433" t="4960" r="10498" b="4651"/>
          <a:stretch>
            <a:fillRect/>
          </a:stretch>
        </p:blipFill>
        <p:spPr bwMode="auto">
          <a:xfrm>
            <a:off x="2814084" y="1539562"/>
            <a:ext cx="6563832" cy="4689598"/>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2">
            <a:extLst>
              <a:ext uri="{FF2B5EF4-FFF2-40B4-BE49-F238E27FC236}">
                <a16:creationId xmlns:a16="http://schemas.microsoft.com/office/drawing/2014/main" id="{E65ED59A-01C7-317D-EA78-F0646247CE9A}"/>
              </a:ext>
            </a:extLst>
          </p:cNvPr>
          <p:cNvSpPr txBox="1">
            <a:spLocks noGrp="1"/>
          </p:cNvSpPr>
          <p:nvPr>
            <p:ph type="title"/>
          </p:nvPr>
        </p:nvSpPr>
        <p:spPr>
          <a:xfrm>
            <a:off x="726467" y="493611"/>
            <a:ext cx="4559907" cy="319328"/>
          </a:xfrm>
          <a:prstGeom prst="rect">
            <a:avLst/>
          </a:prstGeom>
          <a:solidFill>
            <a:srgbClr val="FD001F"/>
          </a:solidFill>
        </p:spPr>
        <p:txBody>
          <a:bodyPr vert="horz" wrap="square" lIns="0" tIns="16329" rIns="0" bIns="0" rtlCol="0" anchor="b">
            <a:spAutoFit/>
          </a:bodyPr>
          <a:lstStyle/>
          <a:p>
            <a:pPr marL="22043">
              <a:spcBef>
                <a:spcPts val="129"/>
              </a:spcBef>
            </a:pPr>
            <a:r>
              <a:rPr lang="en-GB" sz="2400" b="1" dirty="0">
                <a:solidFill>
                  <a:schemeClr val="bg1"/>
                </a:solidFill>
              </a:rPr>
              <a:t>04. </a:t>
            </a:r>
            <a:r>
              <a:rPr lang="en-US" sz="2400" b="1" dirty="0">
                <a:solidFill>
                  <a:schemeClr val="bg1"/>
                </a:solidFill>
              </a:rPr>
              <a:t>Conclusions et points clés à retenir</a:t>
            </a:r>
            <a:endParaRPr lang="en-GB" sz="2400" b="1" dirty="0">
              <a:solidFill>
                <a:schemeClr val="bg1"/>
              </a:solidFill>
            </a:endParaRPr>
          </a:p>
        </p:txBody>
      </p:sp>
    </p:spTree>
    <p:extLst>
      <p:ext uri="{BB962C8B-B14F-4D97-AF65-F5344CB8AC3E}">
        <p14:creationId xmlns:p14="http://schemas.microsoft.com/office/powerpoint/2010/main" val="3525616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ECEDF-E68E-7C8A-0081-B24C49F0F4DF}"/>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38C116C6-B203-E614-920E-7DF2E61F6A6D}"/>
              </a:ext>
            </a:extLst>
          </p:cNvPr>
          <p:cNvSpPr txBox="1">
            <a:spLocks/>
          </p:cNvSpPr>
          <p:nvPr/>
        </p:nvSpPr>
        <p:spPr>
          <a:xfrm>
            <a:off x="726469" y="1615340"/>
            <a:ext cx="3537188" cy="11606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1. </a:t>
            </a:r>
            <a:r>
              <a:rPr kumimoji="0" lang="en-US" sz="2000" b="1" i="0" u="none" strike="noStrike" kern="1200" cap="none" spc="0" normalizeH="0" baseline="0" noProof="0" dirty="0">
                <a:ln>
                  <a:noFill/>
                </a:ln>
                <a:solidFill>
                  <a:sysClr val="windowText" lastClr="000000"/>
                </a:solidFill>
                <a:effectLst/>
                <a:uLnTx/>
                <a:uFillTx/>
                <a:ea typeface="+mn-ea"/>
                <a:cs typeface="+mn-cs"/>
              </a:rPr>
              <a:t>Commencez par définir des objectifs clairs </a:t>
            </a:r>
            <a:r>
              <a:rPr kumimoji="0" lang="en-US" sz="2000" i="0" u="none" strike="noStrike" kern="1200" cap="none" spc="0" normalizeH="0" baseline="0" noProof="0" dirty="0">
                <a:ln>
                  <a:noFill/>
                </a:ln>
                <a:solidFill>
                  <a:sysClr val="windowText" lastClr="000000"/>
                </a:solidFill>
                <a:effectLst/>
                <a:uLnTx/>
                <a:uFillTx/>
                <a:ea typeface="+mn-ea"/>
                <a:cs typeface="+mn-cs"/>
              </a:rPr>
              <a:t>: votre question de recherche dicte votre méthode.</a:t>
            </a:r>
          </a:p>
        </p:txBody>
      </p:sp>
      <p:sp>
        <p:nvSpPr>
          <p:cNvPr id="2" name="Content Placeholder 2">
            <a:extLst>
              <a:ext uri="{FF2B5EF4-FFF2-40B4-BE49-F238E27FC236}">
                <a16:creationId xmlns:a16="http://schemas.microsoft.com/office/drawing/2014/main" id="{10FEA5A9-59B2-A52C-3474-893E504848D8}"/>
              </a:ext>
            </a:extLst>
          </p:cNvPr>
          <p:cNvSpPr txBox="1">
            <a:spLocks/>
          </p:cNvSpPr>
          <p:nvPr/>
        </p:nvSpPr>
        <p:spPr>
          <a:xfrm>
            <a:off x="5774726" y="1514599"/>
            <a:ext cx="4023330" cy="14503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2. </a:t>
            </a:r>
            <a:r>
              <a:rPr kumimoji="0" lang="en-US" sz="2000" b="1" i="0" u="none" strike="noStrike" kern="1200" cap="none" spc="0" normalizeH="0" baseline="0" noProof="0" dirty="0">
                <a:ln>
                  <a:noFill/>
                </a:ln>
                <a:solidFill>
                  <a:sysClr val="windowText" lastClr="000000"/>
                </a:solidFill>
                <a:effectLst/>
                <a:uLnTx/>
                <a:uFillTx/>
                <a:ea typeface="+mn-ea"/>
                <a:cs typeface="+mn-cs"/>
              </a:rPr>
              <a:t>Il n'existe pas de méthode « parfaite » </a:t>
            </a:r>
            <a:r>
              <a:rPr kumimoji="0" lang="en-US" sz="2000" i="0" u="none" strike="noStrike" kern="1200" cap="none" spc="0" normalizeH="0" baseline="0" noProof="0" dirty="0">
                <a:ln>
                  <a:noFill/>
                </a:ln>
                <a:solidFill>
                  <a:sysClr val="windowText" lastClr="000000"/>
                </a:solidFill>
                <a:effectLst/>
                <a:uLnTx/>
                <a:uFillTx/>
                <a:ea typeface="+mn-ea"/>
                <a:cs typeface="+mn-cs"/>
              </a:rPr>
              <a:t>: toutes les méthodes impliquent des compromis entre le coût, l'échelle et la richesse. La meilleure approche est souvent une approche hybride.</a:t>
            </a:r>
          </a:p>
        </p:txBody>
      </p:sp>
      <p:sp>
        <p:nvSpPr>
          <p:cNvPr id="12" name="Content Placeholder 2">
            <a:extLst>
              <a:ext uri="{FF2B5EF4-FFF2-40B4-BE49-F238E27FC236}">
                <a16:creationId xmlns:a16="http://schemas.microsoft.com/office/drawing/2014/main" id="{28393D58-5BCC-465D-4D1C-C9EB064CB617}"/>
              </a:ext>
            </a:extLst>
          </p:cNvPr>
          <p:cNvSpPr txBox="1">
            <a:spLocks/>
          </p:cNvSpPr>
          <p:nvPr/>
        </p:nvSpPr>
        <p:spPr>
          <a:xfrm>
            <a:off x="726468" y="4158557"/>
            <a:ext cx="3575320" cy="12549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3. </a:t>
            </a:r>
            <a:r>
              <a:rPr kumimoji="0" lang="en-US" sz="2000" b="1" i="0" u="none" strike="noStrike" kern="1200" cap="none" spc="0" normalizeH="0" baseline="0" noProof="0" dirty="0">
                <a:ln>
                  <a:noFill/>
                </a:ln>
                <a:solidFill>
                  <a:sysClr val="windowText" lastClr="000000"/>
                </a:solidFill>
                <a:effectLst/>
                <a:uLnTx/>
                <a:uFillTx/>
                <a:ea typeface="+mn-ea"/>
                <a:cs typeface="+mn-cs"/>
              </a:rPr>
              <a:t>L'éthique et la confidentialité sont primordiales </a:t>
            </a:r>
            <a:r>
              <a:rPr kumimoji="0" lang="en-US" sz="2000" i="0" u="none" strike="noStrike" kern="1200" cap="none" spc="0" normalizeH="0" baseline="0" noProof="0" dirty="0">
                <a:ln>
                  <a:noFill/>
                </a:ln>
                <a:solidFill>
                  <a:sysClr val="windowText" lastClr="000000"/>
                </a:solidFill>
                <a:effectLst/>
                <a:uLnTx/>
                <a:uFillTx/>
                <a:ea typeface="+mn-ea"/>
                <a:cs typeface="+mn-cs"/>
              </a:rPr>
              <a:t>: le traitement responsable des données est un fondement non négociable de toute recherche.</a:t>
            </a:r>
          </a:p>
        </p:txBody>
      </p:sp>
      <p:sp>
        <p:nvSpPr>
          <p:cNvPr id="3" name="object 3">
            <a:extLst>
              <a:ext uri="{FF2B5EF4-FFF2-40B4-BE49-F238E27FC236}">
                <a16:creationId xmlns:a16="http://schemas.microsoft.com/office/drawing/2014/main" id="{A660D797-FE0D-0653-D5DC-4CA63F7D991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Points clés à retenir et meilleures pratiques</a:t>
            </a:r>
            <a:endParaRPr lang="en-GB" b="1" dirty="0">
              <a:solidFill>
                <a:sysClr val="windowText" lastClr="000000"/>
              </a:solidFill>
              <a:latin typeface="Arial"/>
              <a:cs typeface="Arial"/>
            </a:endParaRPr>
          </a:p>
        </p:txBody>
      </p:sp>
      <p:pic>
        <p:nvPicPr>
          <p:cNvPr id="7" name="Picture 6" descr="A diagram of data analysis&#10;&#10;AI-generated content may be incorrect.">
            <a:extLst>
              <a:ext uri="{FF2B5EF4-FFF2-40B4-BE49-F238E27FC236}">
                <a16:creationId xmlns:a16="http://schemas.microsoft.com/office/drawing/2014/main" id="{8ABB4D98-AE97-6108-0A3D-7037D34C68FA}"/>
              </a:ext>
            </a:extLst>
          </p:cNvPr>
          <p:cNvPicPr>
            <a:picLocks noChangeAspect="1"/>
          </p:cNvPicPr>
          <p:nvPr/>
        </p:nvPicPr>
        <p:blipFill>
          <a:blip r:embed="rId3">
            <a:extLst>
              <a:ext uri="{28A0092B-C50C-407E-A947-70E740481C1C}">
                <a14:useLocalDpi xmlns:a14="http://schemas.microsoft.com/office/drawing/2010/main" val="0"/>
              </a:ext>
            </a:extLst>
          </a:blip>
          <a:srcRect l="6042" t="68481" r="81925" b="17344"/>
          <a:stretch>
            <a:fillRect/>
          </a:stretch>
        </p:blipFill>
        <p:spPr>
          <a:xfrm>
            <a:off x="4263657" y="4220296"/>
            <a:ext cx="960474" cy="1131502"/>
          </a:xfrm>
          <a:prstGeom prst="rect">
            <a:avLst/>
          </a:prstGeom>
        </p:spPr>
      </p:pic>
      <p:pic>
        <p:nvPicPr>
          <p:cNvPr id="9" name="Picture 8" descr="A diagram of data analysis&#10;&#10;AI-generated content may be incorrect.">
            <a:extLst>
              <a:ext uri="{FF2B5EF4-FFF2-40B4-BE49-F238E27FC236}">
                <a16:creationId xmlns:a16="http://schemas.microsoft.com/office/drawing/2014/main" id="{436A6110-E170-6224-1C54-EE0D2D0C428F}"/>
              </a:ext>
            </a:extLst>
          </p:cNvPr>
          <p:cNvPicPr>
            <a:picLocks noChangeAspect="1"/>
          </p:cNvPicPr>
          <p:nvPr/>
        </p:nvPicPr>
        <p:blipFill>
          <a:blip r:embed="rId3">
            <a:extLst>
              <a:ext uri="{28A0092B-C50C-407E-A947-70E740481C1C}">
                <a14:useLocalDpi xmlns:a14="http://schemas.microsoft.com/office/drawing/2010/main" val="0"/>
              </a:ext>
            </a:extLst>
          </a:blip>
          <a:srcRect l="5006" t="29879" r="82153" b="54400"/>
          <a:stretch>
            <a:fillRect/>
          </a:stretch>
        </p:blipFill>
        <p:spPr>
          <a:xfrm>
            <a:off x="4197297" y="1568173"/>
            <a:ext cx="1024950" cy="1254979"/>
          </a:xfrm>
          <a:prstGeom prst="rect">
            <a:avLst/>
          </a:prstGeom>
        </p:spPr>
      </p:pic>
      <p:pic>
        <p:nvPicPr>
          <p:cNvPr id="10" name="Picture 9" descr="A diagram of data analysis&#10;&#10;AI-generated content may be incorrect.">
            <a:extLst>
              <a:ext uri="{FF2B5EF4-FFF2-40B4-BE49-F238E27FC236}">
                <a16:creationId xmlns:a16="http://schemas.microsoft.com/office/drawing/2014/main" id="{F75ED5E6-26BD-6ECD-88F3-AAE33268C6A8}"/>
              </a:ext>
            </a:extLst>
          </p:cNvPr>
          <p:cNvPicPr>
            <a:picLocks noChangeAspect="1"/>
          </p:cNvPicPr>
          <p:nvPr/>
        </p:nvPicPr>
        <p:blipFill>
          <a:blip r:embed="rId3">
            <a:extLst>
              <a:ext uri="{28A0092B-C50C-407E-A947-70E740481C1C}">
                <a14:useLocalDpi xmlns:a14="http://schemas.microsoft.com/office/drawing/2010/main" val="0"/>
              </a:ext>
            </a:extLst>
          </a:blip>
          <a:srcRect l="52925" t="30960" r="29381" b="52958"/>
          <a:stretch>
            <a:fillRect/>
          </a:stretch>
        </p:blipFill>
        <p:spPr>
          <a:xfrm>
            <a:off x="10039266" y="1597948"/>
            <a:ext cx="1412354" cy="1283658"/>
          </a:xfrm>
          <a:prstGeom prst="rect">
            <a:avLst/>
          </a:prstGeom>
        </p:spPr>
      </p:pic>
      <p:pic>
        <p:nvPicPr>
          <p:cNvPr id="11" name="Picture 10" descr="A diagram of data analysis&#10;&#10;AI-generated content may be incorrect.">
            <a:extLst>
              <a:ext uri="{FF2B5EF4-FFF2-40B4-BE49-F238E27FC236}">
                <a16:creationId xmlns:a16="http://schemas.microsoft.com/office/drawing/2014/main" id="{8C8B4719-9ABE-2993-8E1C-FD3787C94FC4}"/>
              </a:ext>
            </a:extLst>
          </p:cNvPr>
          <p:cNvPicPr>
            <a:picLocks noChangeAspect="1"/>
          </p:cNvPicPr>
          <p:nvPr/>
        </p:nvPicPr>
        <p:blipFill>
          <a:blip r:embed="rId3">
            <a:extLst>
              <a:ext uri="{28A0092B-C50C-407E-A947-70E740481C1C}">
                <a14:useLocalDpi xmlns:a14="http://schemas.microsoft.com/office/drawing/2010/main" val="0"/>
              </a:ext>
            </a:extLst>
          </a:blip>
          <a:srcRect l="54408" t="68481" r="32272" b="17344"/>
          <a:stretch>
            <a:fillRect/>
          </a:stretch>
        </p:blipFill>
        <p:spPr>
          <a:xfrm>
            <a:off x="10294397" y="4260844"/>
            <a:ext cx="1063257" cy="1131502"/>
          </a:xfrm>
          <a:prstGeom prst="rect">
            <a:avLst/>
          </a:prstGeom>
        </p:spPr>
      </p:pic>
      <p:sp>
        <p:nvSpPr>
          <p:cNvPr id="14" name="Content Placeholder 2">
            <a:extLst>
              <a:ext uri="{FF2B5EF4-FFF2-40B4-BE49-F238E27FC236}">
                <a16:creationId xmlns:a16="http://schemas.microsoft.com/office/drawing/2014/main" id="{671A6F6B-3F78-1688-5D02-9B1903269BB9}"/>
              </a:ext>
            </a:extLst>
          </p:cNvPr>
          <p:cNvSpPr txBox="1">
            <a:spLocks/>
          </p:cNvSpPr>
          <p:nvPr/>
        </p:nvSpPr>
        <p:spPr>
          <a:xfrm>
            <a:off x="5774726" y="4199105"/>
            <a:ext cx="4264540" cy="12549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3. </a:t>
            </a:r>
            <a:r>
              <a:rPr kumimoji="0" lang="en-US" sz="2000" b="1" i="0" u="none" strike="noStrike" kern="1200" cap="none" spc="0" normalizeH="0" baseline="0" noProof="0" dirty="0">
                <a:ln>
                  <a:noFill/>
                </a:ln>
                <a:solidFill>
                  <a:sysClr val="windowText" lastClr="000000"/>
                </a:solidFill>
                <a:effectLst/>
                <a:uLnTx/>
                <a:uFillTx/>
                <a:ea typeface="+mn-ea"/>
                <a:cs typeface="+mn-cs"/>
              </a:rPr>
              <a:t>La qualité à l'entrée, la qualité à la sortie </a:t>
            </a:r>
            <a:r>
              <a:rPr kumimoji="0" lang="en-US" sz="2000" i="0" u="none" strike="noStrike" kern="1200" cap="none" spc="0" normalizeH="0" baseline="0" noProof="0" dirty="0">
                <a:ln>
                  <a:noFill/>
                </a:ln>
                <a:solidFill>
                  <a:sysClr val="windowText" lastClr="000000"/>
                </a:solidFill>
                <a:effectLst/>
                <a:uLnTx/>
                <a:uFillTx/>
                <a:ea typeface="+mn-ea"/>
                <a:cs typeface="+mn-cs"/>
              </a:rPr>
              <a:t>: une planification rigoureuse, des tests pilotes et la réduction des biais sont essentiels pour obtenir des résultats fiables.</a:t>
            </a:r>
          </a:p>
        </p:txBody>
      </p:sp>
      <p:sp>
        <p:nvSpPr>
          <p:cNvPr id="17" name="object 2">
            <a:extLst>
              <a:ext uri="{FF2B5EF4-FFF2-40B4-BE49-F238E27FC236}">
                <a16:creationId xmlns:a16="http://schemas.microsoft.com/office/drawing/2014/main" id="{81538689-7E00-BF73-AA1F-0750DAEA7AC4}"/>
              </a:ext>
            </a:extLst>
          </p:cNvPr>
          <p:cNvSpPr txBox="1">
            <a:spLocks noGrp="1"/>
          </p:cNvSpPr>
          <p:nvPr>
            <p:ph type="title"/>
          </p:nvPr>
        </p:nvSpPr>
        <p:spPr>
          <a:xfrm>
            <a:off x="726467" y="493611"/>
            <a:ext cx="4495779" cy="319328"/>
          </a:xfrm>
          <a:prstGeom prst="rect">
            <a:avLst/>
          </a:prstGeom>
          <a:solidFill>
            <a:srgbClr val="FD001F"/>
          </a:solidFill>
        </p:spPr>
        <p:txBody>
          <a:bodyPr vert="horz" wrap="square" lIns="0" tIns="16329" rIns="0" bIns="0" rtlCol="0" anchor="b">
            <a:spAutoFit/>
          </a:bodyPr>
          <a:lstStyle/>
          <a:p>
            <a:pPr marL="22043">
              <a:spcBef>
                <a:spcPts val="129"/>
              </a:spcBef>
            </a:pPr>
            <a:r>
              <a:rPr lang="en-GB" sz="2400" b="1" dirty="0">
                <a:solidFill>
                  <a:schemeClr val="bg1"/>
                </a:solidFill>
              </a:rPr>
              <a:t>04. </a:t>
            </a:r>
            <a:r>
              <a:rPr lang="en-US" sz="2400" b="1" dirty="0">
                <a:solidFill>
                  <a:schemeClr val="bg1"/>
                </a:solidFill>
              </a:rPr>
              <a:t>Conclusions et points clés à retenir</a:t>
            </a:r>
            <a:endParaRPr lang="en-GB" sz="2400" b="1" dirty="0">
              <a:solidFill>
                <a:schemeClr val="bg1"/>
              </a:solidFill>
            </a:endParaRPr>
          </a:p>
        </p:txBody>
      </p:sp>
    </p:spTree>
    <p:extLst>
      <p:ext uri="{BB962C8B-B14F-4D97-AF65-F5344CB8AC3E}">
        <p14:creationId xmlns:p14="http://schemas.microsoft.com/office/powerpoint/2010/main" val="30223255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01AAD-215B-968C-4D0A-2CDBFAAD53A1}"/>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EB8CB47-6941-4C93-C17B-F73C3C1A580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Résumé : Examen des méthodes fondamentales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06932F18-A8FD-E8BF-1594-B38BB7AAD0BE}"/>
              </a:ext>
            </a:extLst>
          </p:cNvPr>
          <p:cNvSpPr txBox="1">
            <a:spLocks/>
          </p:cNvSpPr>
          <p:nvPr/>
        </p:nvSpPr>
        <p:spPr>
          <a:xfrm>
            <a:off x="726468" y="1539563"/>
            <a:ext cx="10725152" cy="30962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Sondages et questionnaires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Recueillir des informations directement auprès des individus sur leurs comportements, leurs préférences et leurs attitudes.</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Capteurs et données GPS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Fournir des données objectives en temps réel sur le flux de circulation, les mouvements des véhicules et les performances du système.</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Techniques d'observation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Capturez des données contextuelles détaillées sur les comportements et les interactions dans des environnements naturels.</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La combinaison de ces trois approches est essentielle pour bien comprendre les transports.</a:t>
            </a:r>
          </a:p>
        </p:txBody>
      </p:sp>
      <p:sp>
        <p:nvSpPr>
          <p:cNvPr id="10" name="object 2">
            <a:extLst>
              <a:ext uri="{FF2B5EF4-FFF2-40B4-BE49-F238E27FC236}">
                <a16:creationId xmlns:a16="http://schemas.microsoft.com/office/drawing/2014/main" id="{DFE78CE2-3548-54CC-8667-7D272E0AA956}"/>
              </a:ext>
            </a:extLst>
          </p:cNvPr>
          <p:cNvSpPr txBox="1">
            <a:spLocks noGrp="1"/>
          </p:cNvSpPr>
          <p:nvPr>
            <p:ph type="title"/>
          </p:nvPr>
        </p:nvSpPr>
        <p:spPr>
          <a:xfrm>
            <a:off x="726468" y="493611"/>
            <a:ext cx="4474182" cy="319328"/>
          </a:xfrm>
          <a:prstGeom prst="rect">
            <a:avLst/>
          </a:prstGeom>
          <a:solidFill>
            <a:srgbClr val="FD001F"/>
          </a:solidFill>
        </p:spPr>
        <p:txBody>
          <a:bodyPr vert="horz" wrap="square" lIns="0" tIns="16329" rIns="0" bIns="0" rtlCol="0" anchor="b">
            <a:spAutoFit/>
          </a:bodyPr>
          <a:lstStyle/>
          <a:p>
            <a:pPr marL="22043">
              <a:spcBef>
                <a:spcPts val="129"/>
              </a:spcBef>
            </a:pPr>
            <a:r>
              <a:rPr lang="en-GB" sz="2400" b="1" dirty="0">
                <a:solidFill>
                  <a:schemeClr val="bg1"/>
                </a:solidFill>
              </a:rPr>
              <a:t>04. </a:t>
            </a:r>
            <a:r>
              <a:rPr lang="en-US" sz="2400" b="1" dirty="0">
                <a:solidFill>
                  <a:schemeClr val="bg1"/>
                </a:solidFill>
              </a:rPr>
              <a:t>Conclusions et points clés à retenir</a:t>
            </a:r>
            <a:endParaRPr lang="en-GB" sz="2400" b="1" dirty="0">
              <a:solidFill>
                <a:schemeClr val="bg1"/>
              </a:solidFill>
            </a:endParaRPr>
          </a:p>
        </p:txBody>
      </p:sp>
    </p:spTree>
    <p:extLst>
      <p:ext uri="{BB962C8B-B14F-4D97-AF65-F5344CB8AC3E}">
        <p14:creationId xmlns:p14="http://schemas.microsoft.com/office/powerpoint/2010/main" val="4128411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5BC1364-6C16-54B5-626E-FD6C80E80E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5CD501-E667-CED6-8426-51651F1727D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 :</a:t>
            </a:r>
          </a:p>
          <a:p>
            <a:pPr algn="ctr"/>
            <a:r>
              <a:rPr lang="en-US" sz="3200" b="1" dirty="0">
                <a:solidFill>
                  <a:schemeClr val="bg1"/>
                </a:solidFill>
              </a:rPr>
              <a:t>Introduction et objectifs</a:t>
            </a:r>
          </a:p>
        </p:txBody>
      </p:sp>
    </p:spTree>
    <p:extLst>
      <p:ext uri="{BB962C8B-B14F-4D97-AF65-F5344CB8AC3E}">
        <p14:creationId xmlns:p14="http://schemas.microsoft.com/office/powerpoint/2010/main" val="3545970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30D54-5DC0-CD82-8623-37C824B0A7C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E1CC3C5-5617-64AA-1687-CA2BF8BC604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4.3. Questions-réponses et discussion</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F8A72394-3B9E-07F8-6292-04EA0E171974}"/>
              </a:ext>
            </a:extLst>
          </p:cNvPr>
          <p:cNvSpPr txBox="1">
            <a:spLocks/>
          </p:cNvSpPr>
          <p:nvPr/>
        </p:nvSpPr>
        <p:spPr>
          <a:xfrm>
            <a:off x="726468" y="1684347"/>
            <a:ext cx="6407979" cy="30962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Discussion et questions</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Discutons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Quelles sont les implications éthiques les plus importantes des nouvelles technologies de collecte de données ?</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Selon vous, comment l'essor de l'IA et de l'automatisation va-t-il transformer la collecte de données sur les transports au cours des dix prochaines années ?</a:t>
            </a:r>
          </a:p>
        </p:txBody>
      </p:sp>
      <p:pic>
        <p:nvPicPr>
          <p:cNvPr id="4098" name="Picture 2">
            <a:extLst>
              <a:ext uri="{FF2B5EF4-FFF2-40B4-BE49-F238E27FC236}">
                <a16:creationId xmlns:a16="http://schemas.microsoft.com/office/drawing/2014/main" id="{E1640A15-DA11-1076-B8E9-1E80944FB7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011" t="20375" r="37648" b="41395"/>
          <a:stretch>
            <a:fillRect/>
          </a:stretch>
        </p:blipFill>
        <p:spPr bwMode="auto">
          <a:xfrm>
            <a:off x="8708066" y="1921543"/>
            <a:ext cx="1669312" cy="2621839"/>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EED54A1F-1B0C-578A-AA7C-040D7CBE9D43}"/>
              </a:ext>
            </a:extLst>
          </p:cNvPr>
          <p:cNvSpPr txBox="1">
            <a:spLocks noGrp="1"/>
          </p:cNvSpPr>
          <p:nvPr>
            <p:ph type="title"/>
          </p:nvPr>
        </p:nvSpPr>
        <p:spPr>
          <a:xfrm>
            <a:off x="726468" y="493611"/>
            <a:ext cx="4531332" cy="319328"/>
          </a:xfrm>
          <a:prstGeom prst="rect">
            <a:avLst/>
          </a:prstGeom>
          <a:solidFill>
            <a:srgbClr val="FD001F"/>
          </a:solidFill>
        </p:spPr>
        <p:txBody>
          <a:bodyPr vert="horz" wrap="square" lIns="0" tIns="16329" rIns="0" bIns="0" rtlCol="0" anchor="b">
            <a:spAutoFit/>
          </a:bodyPr>
          <a:lstStyle/>
          <a:p>
            <a:pPr marL="22043">
              <a:spcBef>
                <a:spcPts val="129"/>
              </a:spcBef>
            </a:pPr>
            <a:r>
              <a:rPr lang="en-GB" sz="2400" b="1" dirty="0">
                <a:solidFill>
                  <a:schemeClr val="bg1"/>
                </a:solidFill>
              </a:rPr>
              <a:t>04. </a:t>
            </a:r>
            <a:r>
              <a:rPr lang="en-US" sz="2400" b="1" dirty="0">
                <a:solidFill>
                  <a:schemeClr val="bg1"/>
                </a:solidFill>
              </a:rPr>
              <a:t>Conclusions et points clés à retenir</a:t>
            </a:r>
            <a:endParaRPr lang="en-GB" sz="2400" b="1" dirty="0">
              <a:solidFill>
                <a:schemeClr val="bg1"/>
              </a:solidFill>
            </a:endParaRPr>
          </a:p>
        </p:txBody>
      </p:sp>
    </p:spTree>
    <p:extLst>
      <p:ext uri="{BB962C8B-B14F-4D97-AF65-F5344CB8AC3E}">
        <p14:creationId xmlns:p14="http://schemas.microsoft.com/office/powerpoint/2010/main" val="275184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ABE0-844B-6C41-A98F-FEAC46FA7C9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BEE4AA5-665B-99DA-F494-7B0CC9647F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4.4. Références et lectures complémentaires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69E8BF6-E8D4-1BBF-98EE-3A9B9F7F03D2}"/>
              </a:ext>
            </a:extLst>
          </p:cNvPr>
          <p:cNvSpPr txBox="1">
            <a:spLocks/>
          </p:cNvSpPr>
          <p:nvPr/>
        </p:nvSpPr>
        <p:spPr>
          <a:xfrm>
            <a:off x="726468" y="1539563"/>
            <a:ext cx="10725152" cy="46804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Pour approfondir ces sujets, veuillez consulter les ressources suivantes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Texte de référence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err="1">
                <a:ln>
                  <a:noFill/>
                </a:ln>
                <a:solidFill>
                  <a:sysClr val="windowText" lastClr="000000"/>
                </a:solidFill>
                <a:effectLst/>
                <a:uLnTx/>
                <a:uFillTx/>
                <a:ea typeface="+mn-ea"/>
                <a:cs typeface="+mn-cs"/>
              </a:rPr>
              <a:t>Ortúzar</a:t>
            </a:r>
            <a:r>
              <a:rPr kumimoji="0" lang="en-US" sz="2000" i="0" u="none" strike="noStrike" kern="1200" cap="none" spc="0" normalizeH="0" baseline="0" noProof="0" dirty="0">
                <a:ln>
                  <a:noFill/>
                </a:ln>
                <a:solidFill>
                  <a:sysClr val="windowText" lastClr="000000"/>
                </a:solidFill>
                <a:effectLst/>
                <a:uLnTx/>
                <a:uFillTx/>
                <a:ea typeface="+mn-ea"/>
                <a:cs typeface="+mn-cs"/>
              </a:rPr>
              <a:t>, J. de D., &amp; Willumsen, L. G. (2011). Modeling Transport (4e éd.). John Wiley &amp; Sons. (En particulier les chapitres 3 et 4 sur la collecte de données).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Conception d'enquêtes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Dillman, D. A., Smyth, J. D., &amp; Christian, L. M. (2014). Internet, Phone, Mail, and Mixed-Mode Surveys: The Tailored Design Method (4e éd.). John Wiley &amp; Sons.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Science des données sur les transports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Gonzalez, H., &amp; van der Schaar, M. (Eds.). (2022). Handbook on Transport Data Science. Edward Elgar Publishing.</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Méthodes d'observation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err="1">
                <a:ln>
                  <a:noFill/>
                </a:ln>
                <a:solidFill>
                  <a:sysClr val="windowText" lastClr="000000"/>
                </a:solidFill>
                <a:effectLst/>
                <a:uLnTx/>
                <a:uFillTx/>
                <a:ea typeface="+mn-ea"/>
                <a:cs typeface="+mn-cs"/>
              </a:rPr>
              <a:t>Angrosino</a:t>
            </a:r>
            <a:r>
              <a:rPr kumimoji="0" lang="en-US" sz="2000" i="0" u="none" strike="noStrike" kern="1200" cap="none" spc="0" normalizeH="0" baseline="0" noProof="0" dirty="0">
                <a:ln>
                  <a:noFill/>
                </a:ln>
                <a:solidFill>
                  <a:sysClr val="windowText" lastClr="000000"/>
                </a:solidFill>
                <a:effectLst/>
                <a:uLnTx/>
                <a:uFillTx/>
                <a:ea typeface="+mn-ea"/>
                <a:cs typeface="+mn-cs"/>
              </a:rPr>
              <a:t>, M. V. (2007). Faire de la recherche ethnographique et observationnelle. SAGE Publications.</a:t>
            </a:r>
          </a:p>
        </p:txBody>
      </p:sp>
      <p:sp>
        <p:nvSpPr>
          <p:cNvPr id="7" name="object 2">
            <a:extLst>
              <a:ext uri="{FF2B5EF4-FFF2-40B4-BE49-F238E27FC236}">
                <a16:creationId xmlns:a16="http://schemas.microsoft.com/office/drawing/2014/main" id="{1FAD9874-3202-3729-43AF-2CEC7D29F462}"/>
              </a:ext>
            </a:extLst>
          </p:cNvPr>
          <p:cNvSpPr txBox="1">
            <a:spLocks noGrp="1"/>
          </p:cNvSpPr>
          <p:nvPr>
            <p:ph type="title"/>
          </p:nvPr>
        </p:nvSpPr>
        <p:spPr>
          <a:xfrm>
            <a:off x="726467" y="493611"/>
            <a:ext cx="4464657" cy="319328"/>
          </a:xfrm>
          <a:prstGeom prst="rect">
            <a:avLst/>
          </a:prstGeom>
          <a:solidFill>
            <a:srgbClr val="FD001F"/>
          </a:solidFill>
        </p:spPr>
        <p:txBody>
          <a:bodyPr vert="horz" wrap="square" lIns="0" tIns="16329" rIns="0" bIns="0" rtlCol="0" anchor="b">
            <a:spAutoFit/>
          </a:bodyPr>
          <a:lstStyle/>
          <a:p>
            <a:pPr marL="22043">
              <a:spcBef>
                <a:spcPts val="129"/>
              </a:spcBef>
            </a:pPr>
            <a:r>
              <a:rPr lang="en-GB" sz="2400" b="1" dirty="0">
                <a:solidFill>
                  <a:schemeClr val="bg1"/>
                </a:solidFill>
              </a:rPr>
              <a:t>04. </a:t>
            </a:r>
            <a:r>
              <a:rPr lang="en-US" sz="2400" b="1" dirty="0">
                <a:solidFill>
                  <a:schemeClr val="bg1"/>
                </a:solidFill>
              </a:rPr>
              <a:t>Conclusions et points clés à retenir</a:t>
            </a:r>
            <a:endParaRPr lang="en-GB" sz="2400" b="1" dirty="0">
              <a:solidFill>
                <a:schemeClr val="bg1"/>
              </a:solidFill>
            </a:endParaRPr>
          </a:p>
        </p:txBody>
      </p:sp>
    </p:spTree>
    <p:extLst>
      <p:ext uri="{BB962C8B-B14F-4D97-AF65-F5344CB8AC3E}">
        <p14:creationId xmlns:p14="http://schemas.microsoft.com/office/powerpoint/2010/main" val="8041610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C08C-9FF2-8552-D433-09688F104864}"/>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3569A362-8F77-D81A-3F40-1675CDD743AD}"/>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430230" y="4147585"/>
            <a:ext cx="3035302" cy="2213220"/>
          </a:xfrm>
          <a:prstGeom prst="rect">
            <a:avLst/>
          </a:prstGeom>
        </p:spPr>
      </p:pic>
      <p:sp>
        <p:nvSpPr>
          <p:cNvPr id="3" name="object 3">
            <a:extLst>
              <a:ext uri="{FF2B5EF4-FFF2-40B4-BE49-F238E27FC236}">
                <a16:creationId xmlns:a16="http://schemas.microsoft.com/office/drawing/2014/main" id="{1FAC420F-A888-AF6D-3D07-5EC507593D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0.0. Programme / Feuille de route.</a:t>
            </a:r>
          </a:p>
        </p:txBody>
      </p:sp>
      <p:sp>
        <p:nvSpPr>
          <p:cNvPr id="5" name="object 3">
            <a:extLst>
              <a:ext uri="{FF2B5EF4-FFF2-40B4-BE49-F238E27FC236}">
                <a16:creationId xmlns:a16="http://schemas.microsoft.com/office/drawing/2014/main" id="{67162867-474F-30F5-9499-0DA2E841D886}"/>
              </a:ext>
            </a:extLst>
          </p:cNvPr>
          <p:cNvSpPr txBox="1"/>
          <p:nvPr/>
        </p:nvSpPr>
        <p:spPr>
          <a:xfrm>
            <a:off x="726468" y="1539562"/>
            <a:ext cx="718467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Feuille de route de la conférence</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11B92798-210A-55E3-1275-BB1E6E3156D6}"/>
              </a:ext>
            </a:extLst>
          </p:cNvPr>
          <p:cNvSpPr txBox="1">
            <a:spLocks noGrp="1"/>
          </p:cNvSpPr>
          <p:nvPr>
            <p:ph type="title"/>
          </p:nvPr>
        </p:nvSpPr>
        <p:spPr>
          <a:xfrm>
            <a:off x="726468" y="427119"/>
            <a:ext cx="362415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
        <p:nvSpPr>
          <p:cNvPr id="6" name="object 3">
            <a:extLst>
              <a:ext uri="{FF2B5EF4-FFF2-40B4-BE49-F238E27FC236}">
                <a16:creationId xmlns:a16="http://schemas.microsoft.com/office/drawing/2014/main" id="{AC3B5CF3-D101-4639-713B-2CE8A7A31813}"/>
              </a:ext>
            </a:extLst>
          </p:cNvPr>
          <p:cNvSpPr txBox="1"/>
          <p:nvPr/>
        </p:nvSpPr>
        <p:spPr>
          <a:xfrm>
            <a:off x="726468" y="2133664"/>
            <a:ext cx="9442464" cy="2427405"/>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Fondements de la collecte de données </a:t>
            </a:r>
            <a:r>
              <a:rPr lang="en-US" sz="2000" dirty="0">
                <a:solidFill>
                  <a:sysClr val="windowText" lastClr="000000"/>
                </a:solidFill>
                <a:latin typeface="Arial"/>
                <a:cs typeface="Arial"/>
              </a:rPr>
              <a:t>: concepts fondamentaux et principes éthiques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Méthode 1 </a:t>
            </a:r>
            <a:r>
              <a:rPr lang="en-US" sz="2000" dirty="0">
                <a:solidFill>
                  <a:sysClr val="windowText" lastClr="000000"/>
                </a:solidFill>
                <a:latin typeface="Arial"/>
                <a:cs typeface="Arial"/>
              </a:rPr>
              <a:t>: Enquêtes et questionnaires : la voix du voyageur</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Méthode 2 </a:t>
            </a:r>
            <a:r>
              <a:rPr lang="en-US" sz="2000" dirty="0">
                <a:solidFill>
                  <a:sysClr val="windowText" lastClr="000000"/>
                </a:solidFill>
                <a:latin typeface="Arial"/>
                <a:cs typeface="Arial"/>
              </a:rPr>
              <a:t>: Données issues de capteurs et du GPS : l'empreinte numérique</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Méthode 3 </a:t>
            </a:r>
            <a:r>
              <a:rPr lang="en-US" sz="2000" dirty="0">
                <a:solidFill>
                  <a:sysClr val="windowText" lastClr="000000"/>
                </a:solidFill>
                <a:latin typeface="Arial"/>
                <a:cs typeface="Arial"/>
              </a:rPr>
              <a:t>: Techniques d'observation : observer le comportement en action</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Synthèse et conclusion </a:t>
            </a:r>
            <a:r>
              <a:rPr lang="en-US" sz="2000" dirty="0">
                <a:solidFill>
                  <a:sysClr val="windowText" lastClr="000000"/>
                </a:solidFill>
                <a:latin typeface="Arial"/>
                <a:cs typeface="Arial"/>
              </a:rPr>
              <a:t>: choisir la bonne approche</a:t>
            </a:r>
          </a:p>
        </p:txBody>
      </p:sp>
    </p:spTree>
    <p:extLst>
      <p:ext uri="{BB962C8B-B14F-4D97-AF65-F5344CB8AC3E}">
        <p14:creationId xmlns:p14="http://schemas.microsoft.com/office/powerpoint/2010/main" val="3837595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A3A1-FCE7-47B1-29D6-DDE7617647A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FCE04B0-1416-5E83-7DB3-3FA6DD9DFE27}"/>
              </a:ext>
            </a:extLst>
          </p:cNvPr>
          <p:cNvSpPr txBox="1">
            <a:spLocks/>
          </p:cNvSpPr>
          <p:nvPr/>
        </p:nvSpPr>
        <p:spPr>
          <a:xfrm>
            <a:off x="726468" y="1539562"/>
            <a:ext cx="10725152" cy="47549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Fiabilité : </a:t>
            </a:r>
            <a:r>
              <a:rPr kumimoji="0" lang="en-US" sz="2000" i="0" u="none" strike="noStrike" kern="1200" cap="none" spc="0" normalizeH="0" baseline="0" noProof="0" dirty="0">
                <a:ln>
                  <a:noFill/>
                </a:ln>
                <a:solidFill>
                  <a:sysClr val="windowText" lastClr="000000"/>
                </a:solidFill>
                <a:effectLst/>
                <a:uLnTx/>
                <a:uFillTx/>
                <a:ea typeface="+mn-ea"/>
                <a:cs typeface="+mn-cs"/>
              </a:rPr>
              <a:t>la cohérence d'une mesure.</a:t>
            </a:r>
          </a:p>
          <a:p>
            <a:pPr lvl="1">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(Peut-on obtenir le même résultat à nouveau ?)</a:t>
            </a:r>
          </a:p>
          <a:p>
            <a:pPr lvl="1">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Exemple </a:t>
            </a:r>
            <a:r>
              <a:rPr kumimoji="0" lang="en-US" sz="1600" i="0" u="none" strike="noStrike" kern="1200" cap="none" spc="0" normalizeH="0" baseline="0" noProof="0" dirty="0">
                <a:ln>
                  <a:noFill/>
                </a:ln>
                <a:solidFill>
                  <a:sysClr val="windowText" lastClr="000000"/>
                </a:solidFill>
                <a:effectLst/>
                <a:uLnTx/>
                <a:uFillTx/>
                <a:ea typeface="+mn-ea"/>
                <a:cs typeface="+mn-cs"/>
              </a:rPr>
              <a:t>: un compteur de trafic automatisé qui enregistre systématiquement le même volume de trafic un jour donné de la semaine est considéré comme fiable.</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Validité : </a:t>
            </a:r>
            <a:r>
              <a:rPr kumimoji="0" lang="en-US" sz="2000" i="0" u="none" strike="noStrike" kern="1200" cap="none" spc="0" normalizeH="0" baseline="0" noProof="0" dirty="0">
                <a:ln>
                  <a:noFill/>
                </a:ln>
                <a:solidFill>
                  <a:sysClr val="windowText" lastClr="000000"/>
                </a:solidFill>
                <a:effectLst/>
                <a:uLnTx/>
                <a:uFillTx/>
                <a:ea typeface="+mn-ea"/>
                <a:cs typeface="+mn-cs"/>
              </a:rPr>
              <a:t>la précision d'une mesure.</a:t>
            </a:r>
          </a:p>
          <a:p>
            <a:pPr lvl="1">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(Mesurez-vous la bonne chose ?)</a:t>
            </a:r>
          </a:p>
          <a:p>
            <a:pPr lvl="1">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Exemple : </a:t>
            </a:r>
            <a:r>
              <a:rPr kumimoji="0" lang="en-US" sz="1600" i="0" u="none" strike="noStrike" kern="1200" cap="none" spc="0" normalizeH="0" baseline="0" noProof="0" dirty="0">
                <a:ln>
                  <a:noFill/>
                </a:ln>
                <a:solidFill>
                  <a:sysClr val="windowText" lastClr="000000"/>
                </a:solidFill>
                <a:effectLst/>
                <a:uLnTx/>
                <a:uFillTx/>
                <a:ea typeface="+mn-ea"/>
                <a:cs typeface="+mn-cs"/>
              </a:rPr>
              <a:t>une enquête sur les temps de trajet est valide si elle reflète avec précision les temps de trajet réels des navetteurs.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Biais </a:t>
            </a:r>
            <a:r>
              <a:rPr kumimoji="0" lang="en-US" sz="2000" i="0" u="none" strike="noStrike" kern="1200" cap="none" spc="0" normalizeH="0" baseline="0" noProof="0" dirty="0">
                <a:ln>
                  <a:noFill/>
                </a:ln>
                <a:solidFill>
                  <a:sysClr val="windowText" lastClr="000000"/>
                </a:solidFill>
                <a:effectLst/>
                <a:uLnTx/>
                <a:uFillTx/>
                <a:ea typeface="+mn-ea"/>
                <a:cs typeface="+mn-cs"/>
              </a:rPr>
              <a:t>: erreur systématique qui fausse les résultats.</a:t>
            </a:r>
          </a:p>
          <a:p>
            <a:pPr lvl="1">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(Votre méthode est-elle biaisée dans un sens particulier ?)</a:t>
            </a:r>
          </a:p>
          <a:p>
            <a:pPr lvl="1">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Exemple </a:t>
            </a:r>
            <a:r>
              <a:rPr kumimoji="0" lang="en-US" sz="1600" i="0" u="none" strike="noStrike" kern="1200" cap="none" spc="0" normalizeH="0" baseline="0" noProof="0" dirty="0">
                <a:ln>
                  <a:noFill/>
                </a:ln>
                <a:solidFill>
                  <a:sysClr val="windowText" lastClr="000000"/>
                </a:solidFill>
                <a:effectLst/>
                <a:uLnTx/>
                <a:uFillTx/>
                <a:ea typeface="+mn-ea"/>
                <a:cs typeface="+mn-cs"/>
              </a:rPr>
              <a:t>: une enquête qui interroge uniquement les navetteurs qui conduisent seuls sur leurs préférences en matière de transport sera probablement biaisée en faveur des solutions centrées sur la voiture.</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Échantillonnage : </a:t>
            </a:r>
            <a:r>
              <a:rPr kumimoji="0" lang="en-US" sz="2000" i="0" u="none" strike="noStrike" kern="1200" cap="none" spc="0" normalizeH="0" baseline="0" noProof="0" dirty="0">
                <a:ln>
                  <a:noFill/>
                </a:ln>
                <a:solidFill>
                  <a:sysClr val="windowText" lastClr="000000"/>
                </a:solidFill>
                <a:effectLst/>
                <a:uLnTx/>
                <a:uFillTx/>
                <a:ea typeface="+mn-ea"/>
                <a:cs typeface="+mn-cs"/>
              </a:rPr>
              <a:t>sélection d'une partie représentative de l'ensemble.</a:t>
            </a:r>
          </a:p>
          <a:p>
            <a:pPr lvl="1">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(Votre petit groupe est-il représentatif du grand groupe ?)</a:t>
            </a:r>
          </a:p>
          <a:p>
            <a:pPr lvl="1">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Exemple </a:t>
            </a:r>
            <a:r>
              <a:rPr kumimoji="0" lang="en-US" sz="1600" i="0" u="none" strike="noStrike" kern="1200" cap="none" spc="0" normalizeH="0" baseline="0" noProof="0" dirty="0">
                <a:ln>
                  <a:noFill/>
                </a:ln>
                <a:solidFill>
                  <a:sysClr val="windowText" lastClr="000000"/>
                </a:solidFill>
                <a:effectLst/>
                <a:uLnTx/>
                <a:uFillTx/>
                <a:ea typeface="+mn-ea"/>
                <a:cs typeface="+mn-cs"/>
              </a:rPr>
              <a:t>: la sélection aléatoire de ménages parmi la liste des résidents d'une ville pour participer à une enquête sur les déplacements est une technique d'échantillonnage courante.</a:t>
            </a:r>
          </a:p>
          <a:p>
            <a:pPr>
              <a:buFont typeface="Courier New" panose="02070309020205020404" pitchFamily="49" charset="0"/>
              <a:buChar char="o"/>
              <a:defRPr/>
            </a:pP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6" name="object 3">
            <a:extLst>
              <a:ext uri="{FF2B5EF4-FFF2-40B4-BE49-F238E27FC236}">
                <a16:creationId xmlns:a16="http://schemas.microsoft.com/office/drawing/2014/main" id="{D185ADD0-282A-B982-0CD6-9B7F0269658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Concepts fondamentaux de la collecte de données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1F867867-C377-5837-8D4A-6A20FB26C94E}"/>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Tree>
    <p:extLst>
      <p:ext uri="{BB962C8B-B14F-4D97-AF65-F5344CB8AC3E}">
        <p14:creationId xmlns:p14="http://schemas.microsoft.com/office/powerpoint/2010/main" val="30194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ABDED-8189-4A10-E2A1-5DB219249F3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402EF5E-84AE-AC3B-A5CA-B1ABBCCE6758}"/>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Rôle des données de transport dans les systèmes de transport</a:t>
            </a:r>
          </a:p>
        </p:txBody>
      </p:sp>
      <p:sp>
        <p:nvSpPr>
          <p:cNvPr id="11" name="object 2">
            <a:extLst>
              <a:ext uri="{FF2B5EF4-FFF2-40B4-BE49-F238E27FC236}">
                <a16:creationId xmlns:a16="http://schemas.microsoft.com/office/drawing/2014/main" id="{D065A5C9-80C1-491C-D52F-E87778574CD7}"/>
              </a:ext>
            </a:extLst>
          </p:cNvPr>
          <p:cNvSpPr txBox="1">
            <a:spLocks noGrp="1"/>
          </p:cNvSpPr>
          <p:nvPr>
            <p:ph type="title"/>
          </p:nvPr>
        </p:nvSpPr>
        <p:spPr>
          <a:xfrm>
            <a:off x="726469" y="427119"/>
            <a:ext cx="358835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pic>
        <p:nvPicPr>
          <p:cNvPr id="4" name="Google Shape;198;p3">
            <a:extLst>
              <a:ext uri="{FF2B5EF4-FFF2-40B4-BE49-F238E27FC236}">
                <a16:creationId xmlns:a16="http://schemas.microsoft.com/office/drawing/2014/main" id="{600B23D7-88FE-7BC5-F7DE-3EA07C262815}"/>
              </a:ext>
            </a:extLst>
          </p:cNvPr>
          <p:cNvPicPr preferRelativeResize="0"/>
          <p:nvPr/>
        </p:nvPicPr>
        <p:blipFill>
          <a:blip r:embed="rId3">
            <a:alphaModFix/>
          </a:blip>
          <a:srcRect t="17216" b="7256"/>
          <a:stretch>
            <a:fillRect/>
          </a:stretch>
        </p:blipFill>
        <p:spPr>
          <a:xfrm>
            <a:off x="2131751" y="1539563"/>
            <a:ext cx="7928498" cy="4495876"/>
          </a:xfrm>
          <a:prstGeom prst="rect">
            <a:avLst/>
          </a:prstGeom>
          <a:noFill/>
          <a:ln>
            <a:noFill/>
          </a:ln>
        </p:spPr>
      </p:pic>
    </p:spTree>
    <p:extLst>
      <p:ext uri="{BB962C8B-B14F-4D97-AF65-F5344CB8AC3E}">
        <p14:creationId xmlns:p14="http://schemas.microsoft.com/office/powerpoint/2010/main" val="945862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FF792-C44E-6A9B-676E-41FE8AED406E}"/>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7B8E51F7-D3E0-1B7B-0AAE-C8BBBD8421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737" b="31783"/>
          <a:stretch>
            <a:fillRect/>
          </a:stretch>
        </p:blipFill>
        <p:spPr bwMode="auto">
          <a:xfrm>
            <a:off x="3654056" y="4151336"/>
            <a:ext cx="4883888" cy="2074706"/>
          </a:xfrm>
          <a:prstGeom prst="rect">
            <a:avLst/>
          </a:prstGeom>
          <a:noFill/>
          <a:extLst>
            <a:ext uri="{909E8E84-426E-40DD-AFC4-6F175D3DCCD1}">
              <a14:hiddenFill xmlns:a14="http://schemas.microsoft.com/office/drawing/2010/main">
                <a:solidFill>
                  <a:srgbClr val="FFFFFF"/>
                </a:solidFill>
              </a14:hiddenFill>
            </a:ext>
          </a:extLst>
        </p:spPr>
      </p:pic>
      <p:sp>
        <p:nvSpPr>
          <p:cNvPr id="20" name="Content Placeholder 2">
            <a:extLst>
              <a:ext uri="{FF2B5EF4-FFF2-40B4-BE49-F238E27FC236}">
                <a16:creationId xmlns:a16="http://schemas.microsoft.com/office/drawing/2014/main" id="{50C37CD6-66EC-80A0-54F2-450E766E6A96}"/>
              </a:ext>
            </a:extLst>
          </p:cNvPr>
          <p:cNvSpPr txBox="1">
            <a:spLocks/>
          </p:cNvSpPr>
          <p:nvPr/>
        </p:nvSpPr>
        <p:spPr>
          <a:xfrm>
            <a:off x="726467" y="1539562"/>
            <a:ext cx="10725151" cy="27240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Consentement éclairé : </a:t>
            </a:r>
            <a:r>
              <a:rPr kumimoji="0" lang="en-US" sz="1800" i="0" u="none" strike="noStrike" kern="1200" cap="none" spc="0" normalizeH="0" baseline="0" noProof="0" dirty="0">
                <a:ln>
                  <a:noFill/>
                </a:ln>
                <a:solidFill>
                  <a:sysClr val="windowText" lastClr="000000"/>
                </a:solidFill>
                <a:effectLst/>
                <a:uLnTx/>
                <a:uFillTx/>
                <a:ea typeface="+mn-ea"/>
                <a:cs typeface="+mn-cs"/>
              </a:rPr>
              <a:t>les participants doivent parfaitement comprendre l'étude et accepter explicitement d'y participer. L'autorisation doit être claire, volontaire et documentée.</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Minimisation des données : </a:t>
            </a:r>
            <a:r>
              <a:rPr kumimoji="0" lang="en-US" sz="1800" i="0" u="none" strike="noStrike" kern="1200" cap="none" spc="0" normalizeH="0" baseline="0" noProof="0" dirty="0">
                <a:ln>
                  <a:noFill/>
                </a:ln>
                <a:solidFill>
                  <a:sysClr val="windowText" lastClr="000000"/>
                </a:solidFill>
                <a:effectLst/>
                <a:uLnTx/>
                <a:uFillTx/>
                <a:ea typeface="+mn-ea"/>
                <a:cs typeface="+mn-cs"/>
              </a:rPr>
              <a:t>ne collectez que les données essentielles à votre question de recherche. Si vous n'en avez pas besoin, ne les demandez pas.</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Anonymisation et sécurité : </a:t>
            </a:r>
            <a:r>
              <a:rPr kumimoji="0" lang="en-US" sz="1800" i="0" u="none" strike="noStrike" kern="1200" cap="none" spc="0" normalizeH="0" baseline="0" noProof="0" dirty="0">
                <a:ln>
                  <a:noFill/>
                </a:ln>
                <a:solidFill>
                  <a:sysClr val="windowText" lastClr="000000"/>
                </a:solidFill>
                <a:effectLst/>
                <a:uLnTx/>
                <a:uFillTx/>
                <a:ea typeface="+mn-ea"/>
                <a:cs typeface="+mn-cs"/>
              </a:rPr>
              <a:t>supprimez ou masquez activement toutes les informations personnelles identifiables (PII). Les données doivent être cryptées et stockées de manière sécurisée afin d'éviter toute violation.</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Transparence : </a:t>
            </a:r>
            <a:r>
              <a:rPr kumimoji="0" lang="en-US" sz="1800" i="0" u="none" strike="noStrike" kern="1200" cap="none" spc="0" normalizeH="0" baseline="0" noProof="0" dirty="0">
                <a:ln>
                  <a:noFill/>
                </a:ln>
                <a:solidFill>
                  <a:sysClr val="windowText" lastClr="000000"/>
                </a:solidFill>
                <a:effectLst/>
                <a:uLnTx/>
                <a:uFillTx/>
                <a:ea typeface="+mn-ea"/>
                <a:cs typeface="+mn-cs"/>
              </a:rPr>
              <a:t>soyez totalement transparent sur la manière dont vous collectez, utilisez et protégez les données. Cela permet d'instaurer la confiance du public, qui est essentielle à la recherche.</a:t>
            </a:r>
          </a:p>
        </p:txBody>
      </p:sp>
      <p:sp>
        <p:nvSpPr>
          <p:cNvPr id="6" name="object 3">
            <a:extLst>
              <a:ext uri="{FF2B5EF4-FFF2-40B4-BE49-F238E27FC236}">
                <a16:creationId xmlns:a16="http://schemas.microsoft.com/office/drawing/2014/main" id="{0EB232CF-E18B-0E95-2665-149F92A3A7F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0.3. Principes fondamentaux en matière d'éthique et de confidentialité</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E2E8E648-D739-B6C4-BF3C-7D8D24710007}"/>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Tree>
    <p:extLst>
      <p:ext uri="{BB962C8B-B14F-4D97-AF65-F5344CB8AC3E}">
        <p14:creationId xmlns:p14="http://schemas.microsoft.com/office/powerpoint/2010/main" val="3270822048"/>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998B22-3572-49CF-ADBB-F3AA42BB9419}"/>
</file>

<file path=customXml/itemProps2.xml><?xml version="1.0" encoding="utf-8"?>
<ds:datastoreItem xmlns:ds="http://schemas.openxmlformats.org/officeDocument/2006/customXml" ds:itemID="{065DF086-0EAC-4629-BE9C-33DF98D26663}">
  <ds:schemaRefs>
    <ds:schemaRef ds:uri="http://schemas.microsoft.com/office/infopath/2007/PartnerControls"/>
    <ds:schemaRef ds:uri="d7c2d7e5-d637-40e7-a03d-32f79b35a394"/>
    <ds:schemaRef ds:uri="http://schemas.microsoft.com/office/2006/metadata/properties"/>
    <ds:schemaRef ds:uri="http://purl.org/dc/dcmitype/"/>
    <ds:schemaRef ds:uri="http://schemas.microsoft.com/office/2006/documentManagement/types"/>
    <ds:schemaRef ds:uri="http://purl.org/dc/elements/1.1/"/>
    <ds:schemaRef ds:uri="http://purl.org/dc/terms/"/>
    <ds:schemaRef ds:uri="597320a7-26c9-4ada-a5d3-9ce4cfbbe2be"/>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48</TotalTime>
  <Words>15293</Words>
  <Application>Microsoft Office PowerPoint</Application>
  <PresentationFormat>Widescreen</PresentationFormat>
  <Paragraphs>465</Paragraphs>
  <Slides>52</Slides>
  <Notes>51</Notes>
  <HiddenSlides>4</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52</vt:i4>
      </vt:variant>
    </vt:vector>
  </HeadingPairs>
  <TitlesOfParts>
    <vt:vector size="63" baseType="lpstr">
      <vt:lpstr>Aptos</vt:lpstr>
      <vt:lpstr>Arial</vt:lpstr>
      <vt:lpstr>Arial Rounded MT Bold</vt:lpstr>
      <vt:lpstr>Calibri</vt:lpstr>
      <vt:lpstr>Courier New</vt:lpstr>
      <vt:lpstr>Helvetica</vt:lpstr>
      <vt:lpstr>Helvetica Neue</vt:lpstr>
      <vt:lpstr>Helvetica Neue Medium</vt:lpstr>
      <vt:lpstr>Montserrat Regular</vt:lpstr>
      <vt:lpstr>Wingdings</vt:lpstr>
      <vt:lpstr>21_BasicWhite</vt:lpstr>
      <vt:lpstr>PowerPoint Presentation</vt:lpstr>
      <vt:lpstr>PowerPoint Presentation</vt:lpstr>
      <vt:lpstr>Table des matières</vt:lpstr>
      <vt:lpstr>Table des matières</vt:lpstr>
      <vt:lpstr>PowerPoint Presentation</vt:lpstr>
      <vt:lpstr>00. Introduction et objectifs</vt:lpstr>
      <vt:lpstr>00. Introduction et objectifs</vt:lpstr>
      <vt:lpstr>00. Introduction et objectifs</vt:lpstr>
      <vt:lpstr>00. Introduction et objectifs</vt:lpstr>
      <vt:lpstr>00. Introduction et objectifs</vt:lpstr>
      <vt:lpstr>PowerPoint Presentation</vt:lpstr>
      <vt:lpstr>01. Enquêtes</vt:lpstr>
      <vt:lpstr>01. Enquêtes</vt:lpstr>
      <vt:lpstr>01. Enquêtes</vt:lpstr>
      <vt:lpstr>01. Sondages</vt:lpstr>
      <vt:lpstr>01. Enquêtes</vt:lpstr>
      <vt:lpstr>01. Enquêtes</vt:lpstr>
      <vt:lpstr>01. Sondages</vt:lpstr>
      <vt:lpstr>01. Enquêtes</vt:lpstr>
      <vt:lpstr>01. Enquêtes</vt:lpstr>
      <vt:lpstr>01. Enquêtes</vt:lpstr>
      <vt:lpstr>01. Enquêtes</vt:lpstr>
      <vt:lpstr>01. Enquêtes</vt:lpstr>
      <vt:lpstr>01. Enquêtes</vt:lpstr>
      <vt:lpstr>01. Enquêtes</vt:lpstr>
      <vt:lpstr>PowerPoint Presentation</vt:lpstr>
      <vt:lpstr>02. Collecte des données des capteurs et du GPS</vt:lpstr>
      <vt:lpstr>02. Capteurs et collecte de données GPS</vt:lpstr>
      <vt:lpstr>02. Capteurs et collecte de données GPS</vt:lpstr>
      <vt:lpstr>02. Capteurs et collecte de données GPS</vt:lpstr>
      <vt:lpstr>02. Capteurs et collecte de données GPS</vt:lpstr>
      <vt:lpstr>02. Capteurs et collecte de données GPS</vt:lpstr>
      <vt:lpstr>02. Capteurs et collecte de données GPS</vt:lpstr>
      <vt:lpstr>02. Capteurs et collecte de données GPS</vt:lpstr>
      <vt:lpstr>PowerPoint Presentation</vt:lpstr>
      <vt:lpstr>03. Techniques d'observation</vt:lpstr>
      <vt:lpstr>03. Techniques d'observation</vt:lpstr>
      <vt:lpstr>03. Techniques d'observation</vt:lpstr>
      <vt:lpstr>03. Techniques d'observation</vt:lpstr>
      <vt:lpstr>03. Techniques d'observation</vt:lpstr>
      <vt:lpstr>03. Techniques d'observation</vt:lpstr>
      <vt:lpstr>03. Techniques d'observation</vt:lpstr>
      <vt:lpstr>03. Techniques d'observation</vt:lpstr>
      <vt:lpstr>03. Techniques d'observation</vt:lpstr>
      <vt:lpstr>03. Techniques d'observation</vt:lpstr>
      <vt:lpstr>PowerPoint Presentation</vt:lpstr>
      <vt:lpstr>04. Conclusions et points clés à retenir</vt:lpstr>
      <vt:lpstr>04. Conclusions et points clés à retenir</vt:lpstr>
      <vt:lpstr>04. Conclusions et points clés à retenir</vt:lpstr>
      <vt:lpstr>04. Conclusions et points clés à retenir</vt:lpstr>
      <vt:lpstr>04. Conclusions et points clés à retenir</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keywords>, docId:AE0643D172EDC72ACB05C4F5ACD37241</cp:keywords>
  <cp:lastModifiedBy>Wojciech Kustra</cp:lastModifiedBy>
  <cp:revision>1642</cp:revision>
  <dcterms:modified xsi:type="dcterms:W3CDTF">2026-05-10T11:41:56Z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