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2"/>
  </p:notesMasterIdLst>
  <p:handoutMasterIdLst>
    <p:handoutMasterId r:id="rId33"/>
  </p:handoutMasterIdLst>
  <p:sldIdLst>
    <p:sldId id="306" r:id="rId5"/>
    <p:sldId id="313" r:id="rId6"/>
    <p:sldId id="307" r:id="rId7"/>
    <p:sldId id="312" r:id="rId8"/>
    <p:sldId id="314" r:id="rId9"/>
    <p:sldId id="337" r:id="rId10"/>
    <p:sldId id="338" r:id="rId11"/>
    <p:sldId id="339" r:id="rId12"/>
    <p:sldId id="351" r:id="rId13"/>
    <p:sldId id="340" r:id="rId14"/>
    <p:sldId id="341" r:id="rId15"/>
    <p:sldId id="342" r:id="rId16"/>
    <p:sldId id="343" r:id="rId17"/>
    <p:sldId id="352" r:id="rId18"/>
    <p:sldId id="344" r:id="rId19"/>
    <p:sldId id="353" r:id="rId20"/>
    <p:sldId id="345" r:id="rId21"/>
    <p:sldId id="350" r:id="rId22"/>
    <p:sldId id="354" r:id="rId23"/>
    <p:sldId id="346" r:id="rId24"/>
    <p:sldId id="347" r:id="rId25"/>
    <p:sldId id="348" r:id="rId26"/>
    <p:sldId id="349" r:id="rId27"/>
    <p:sldId id="355" r:id="rId28"/>
    <p:sldId id="309" r:id="rId29"/>
    <p:sldId id="317" r:id="rId30"/>
    <p:sldId id="336" r:id="rId3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39"/>
    <p:restoredTop sz="94658"/>
  </p:normalViewPr>
  <p:slideViewPr>
    <p:cSldViewPr snapToGrid="0">
      <p:cViewPr varScale="1">
        <p:scale>
          <a:sx n="128" d="100"/>
          <a:sy n="128" d="100"/>
        </p:scale>
        <p:origin x="302"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0:31.999" v="0" actId="20577"/>
      <pc:docMkLst>
        <pc:docMk/>
      </pc:docMkLst>
      <pc:sldChg chg="modSp mod">
        <pc:chgData name="Wojciech Kustra" userId="afebd3d0-216b-4c4f-8992-1bf1fda6d5e8" providerId="ADAL" clId="{1D307E72-7901-4E61-A01B-3C4232ABCF63}" dt="2026-07-13T09:50:31.999" v="0" actId="20577"/>
        <pc:sldMkLst>
          <pc:docMk/>
          <pc:sldMk cId="1478447607" sldId="306"/>
        </pc:sldMkLst>
        <pc:spChg chg="mod">
          <ac:chgData name="Wojciech Kustra" userId="afebd3d0-216b-4c4f-8992-1bf1fda6d5e8" providerId="ADAL" clId="{1D307E72-7901-4E61-A01B-3C4232ABCF63}" dt="2026-07-13T09:50:31.999"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14.07.2026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Water Transport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Fundamentals of Transport</a:t>
            </a:r>
          </a:p>
          <a:p>
            <a:endParaRPr lang="en-GB" noProof="1"/>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0109F2-AA4B-29C3-4FA6-BFF0586BFBBA}"/>
              </a:ext>
            </a:extLst>
          </p:cNvPr>
          <p:cNvSpPr>
            <a:spLocks noGrp="1"/>
          </p:cNvSpPr>
          <p:nvPr>
            <p:ph type="title"/>
          </p:nvPr>
        </p:nvSpPr>
        <p:spPr/>
        <p:txBody>
          <a:bodyPr/>
          <a:lstStyle/>
          <a:p>
            <a:r>
              <a:rPr lang="de-DE" dirty="0" err="1"/>
              <a:t>Civil</a:t>
            </a:r>
            <a:r>
              <a:rPr lang="de-DE" dirty="0"/>
              <a:t> Shipping</a:t>
            </a:r>
          </a:p>
        </p:txBody>
      </p:sp>
      <p:sp>
        <p:nvSpPr>
          <p:cNvPr id="3" name="Textplatzhalter 2">
            <a:extLst>
              <a:ext uri="{FF2B5EF4-FFF2-40B4-BE49-F238E27FC236}">
                <a16:creationId xmlns:a16="http://schemas.microsoft.com/office/drawing/2014/main" id="{AA78C761-620F-96CF-2CFF-58A370262AE0}"/>
              </a:ext>
            </a:extLst>
          </p:cNvPr>
          <p:cNvSpPr>
            <a:spLocks noGrp="1"/>
          </p:cNvSpPr>
          <p:nvPr>
            <p:ph type="body" sz="half" idx="1"/>
          </p:nvPr>
        </p:nvSpPr>
        <p:spPr/>
        <p:txBody>
          <a:bodyPr>
            <a:normAutofit/>
          </a:bodyPr>
          <a:lstStyle/>
          <a:p>
            <a:r>
              <a:rPr lang="de-DE" b="1" dirty="0"/>
              <a:t>Commercial </a:t>
            </a:r>
            <a:r>
              <a:rPr lang="de-DE" b="1" dirty="0" err="1"/>
              <a:t>activities</a:t>
            </a:r>
            <a:r>
              <a:rPr lang="de-DE" b="1" dirty="0"/>
              <a:t> </a:t>
            </a:r>
            <a:r>
              <a:rPr lang="de-DE" b="1" dirty="0" err="1"/>
              <a:t>including</a:t>
            </a:r>
            <a:r>
              <a:rPr lang="de-DE" b="1" dirty="0"/>
              <a:t> freight and passenger </a:t>
            </a:r>
            <a:r>
              <a:rPr lang="de-DE" b="1" dirty="0" err="1"/>
              <a:t>transport</a:t>
            </a:r>
            <a:r>
              <a:rPr lang="de-DE" b="1" dirty="0"/>
              <a:t>.</a:t>
            </a:r>
          </a:p>
          <a:p>
            <a:r>
              <a:rPr lang="de-DE" dirty="0" err="1"/>
              <a:t>includes</a:t>
            </a:r>
            <a:r>
              <a:rPr lang="de-DE" dirty="0"/>
              <a:t>:</a:t>
            </a:r>
          </a:p>
          <a:p>
            <a:pPr lvl="1"/>
            <a:r>
              <a:rPr lang="de-DE" dirty="0" err="1"/>
              <a:t>container</a:t>
            </a:r>
            <a:r>
              <a:rPr lang="de-DE" dirty="0"/>
              <a:t> </a:t>
            </a:r>
            <a:r>
              <a:rPr lang="de-DE" dirty="0" err="1"/>
              <a:t>shipping</a:t>
            </a:r>
            <a:endParaRPr lang="de-DE" dirty="0"/>
          </a:p>
          <a:p>
            <a:pPr lvl="1"/>
            <a:r>
              <a:rPr lang="de-DE" dirty="0" err="1"/>
              <a:t>bulk</a:t>
            </a:r>
            <a:r>
              <a:rPr lang="de-DE" dirty="0"/>
              <a:t> </a:t>
            </a:r>
            <a:r>
              <a:rPr lang="de-DE" dirty="0" err="1"/>
              <a:t>shipping</a:t>
            </a:r>
            <a:endParaRPr lang="de-DE" dirty="0"/>
          </a:p>
          <a:p>
            <a:pPr lvl="1"/>
            <a:r>
              <a:rPr lang="de-DE" dirty="0"/>
              <a:t>passenger </a:t>
            </a:r>
            <a:r>
              <a:rPr lang="de-DE" dirty="0" err="1"/>
              <a:t>transport</a:t>
            </a:r>
            <a:r>
              <a:rPr lang="de-DE" dirty="0"/>
              <a:t> (</a:t>
            </a:r>
            <a:r>
              <a:rPr lang="de-DE" dirty="0" err="1"/>
              <a:t>ferries</a:t>
            </a:r>
            <a:r>
              <a:rPr lang="de-DE" dirty="0"/>
              <a:t>, </a:t>
            </a:r>
            <a:r>
              <a:rPr lang="de-DE" dirty="0" err="1"/>
              <a:t>cruises</a:t>
            </a:r>
            <a:r>
              <a:rPr lang="de-DE" dirty="0"/>
              <a:t>)</a:t>
            </a:r>
          </a:p>
        </p:txBody>
      </p:sp>
      <p:pic>
        <p:nvPicPr>
          <p:cNvPr id="4" name="Grafik 3">
            <a:extLst>
              <a:ext uri="{FF2B5EF4-FFF2-40B4-BE49-F238E27FC236}">
                <a16:creationId xmlns:a16="http://schemas.microsoft.com/office/drawing/2014/main" id="{0CA2DF9B-5136-C315-378E-F6F49058E15C}"/>
              </a:ext>
            </a:extLst>
          </p:cNvPr>
          <p:cNvPicPr>
            <a:picLocks noChangeAspect="1"/>
          </p:cNvPicPr>
          <p:nvPr/>
        </p:nvPicPr>
        <p:blipFill>
          <a:blip r:embed="rId2"/>
          <a:stretch>
            <a:fillRect/>
          </a:stretch>
        </p:blipFill>
        <p:spPr>
          <a:xfrm>
            <a:off x="7239000" y="2847365"/>
            <a:ext cx="4648200" cy="3093958"/>
          </a:xfrm>
          <a:prstGeom prst="rect">
            <a:avLst/>
          </a:prstGeom>
        </p:spPr>
      </p:pic>
      <p:sp>
        <p:nvSpPr>
          <p:cNvPr id="5" name="Textfeld 4">
            <a:extLst>
              <a:ext uri="{FF2B5EF4-FFF2-40B4-BE49-F238E27FC236}">
                <a16:creationId xmlns:a16="http://schemas.microsoft.com/office/drawing/2014/main" id="{B60471F6-576D-47E4-E970-7FBA6BD2093E}"/>
              </a:ext>
            </a:extLst>
          </p:cNvPr>
          <p:cNvSpPr txBox="1"/>
          <p:nvPr/>
        </p:nvSpPr>
        <p:spPr>
          <a:xfrm>
            <a:off x="7239000" y="5389520"/>
            <a:ext cx="157361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98952704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DA9079-B53F-94EF-367C-28D4112E7C11}"/>
              </a:ext>
            </a:extLst>
          </p:cNvPr>
          <p:cNvSpPr>
            <a:spLocks noGrp="1"/>
          </p:cNvSpPr>
          <p:nvPr>
            <p:ph type="title"/>
          </p:nvPr>
        </p:nvSpPr>
        <p:spPr/>
        <p:txBody>
          <a:bodyPr/>
          <a:lstStyle/>
          <a:p>
            <a:r>
              <a:rPr lang="de-DE" dirty="0"/>
              <a:t>Military Shipping</a:t>
            </a:r>
          </a:p>
        </p:txBody>
      </p:sp>
      <p:sp>
        <p:nvSpPr>
          <p:cNvPr id="3" name="Textplatzhalter 2">
            <a:extLst>
              <a:ext uri="{FF2B5EF4-FFF2-40B4-BE49-F238E27FC236}">
                <a16:creationId xmlns:a16="http://schemas.microsoft.com/office/drawing/2014/main" id="{E28CA0C8-BE33-56C9-6334-420D6E5FE531}"/>
              </a:ext>
            </a:extLst>
          </p:cNvPr>
          <p:cNvSpPr>
            <a:spLocks noGrp="1"/>
          </p:cNvSpPr>
          <p:nvPr>
            <p:ph type="body" sz="half" idx="1"/>
          </p:nvPr>
        </p:nvSpPr>
        <p:spPr>
          <a:xfrm>
            <a:off x="970201" y="1386842"/>
            <a:ext cx="5558189" cy="5059521"/>
          </a:xfrm>
        </p:spPr>
        <p:txBody>
          <a:bodyPr>
            <a:normAutofit/>
          </a:bodyPr>
          <a:lstStyle/>
          <a:p>
            <a:r>
              <a:rPr lang="de-DE" dirty="0" err="1"/>
              <a:t>Navies</a:t>
            </a:r>
            <a:r>
              <a:rPr lang="de-DE" dirty="0"/>
              <a:t> &amp; </a:t>
            </a:r>
            <a:r>
              <a:rPr lang="de-DE" dirty="0" err="1"/>
              <a:t>Coastguards</a:t>
            </a:r>
            <a:r>
              <a:rPr lang="de-DE" dirty="0"/>
              <a:t> - </a:t>
            </a:r>
            <a:r>
              <a:rPr lang="de-DE" dirty="0" err="1"/>
              <a:t>naval</a:t>
            </a:r>
            <a:r>
              <a:rPr lang="de-DE" dirty="0"/>
              <a:t> </a:t>
            </a:r>
            <a:r>
              <a:rPr lang="de-DE" dirty="0" err="1"/>
              <a:t>operations</a:t>
            </a:r>
            <a:r>
              <a:rPr lang="de-DE" dirty="0"/>
              <a:t> (</a:t>
            </a:r>
            <a:r>
              <a:rPr lang="de-DE" dirty="0" err="1"/>
              <a:t>defense</a:t>
            </a:r>
            <a:r>
              <a:rPr lang="de-DE" dirty="0"/>
              <a:t>, </a:t>
            </a:r>
            <a:r>
              <a:rPr lang="de-DE" dirty="0" err="1"/>
              <a:t>security</a:t>
            </a:r>
            <a:r>
              <a:rPr lang="de-DE" dirty="0"/>
              <a:t>, </a:t>
            </a:r>
            <a:r>
              <a:rPr lang="de-DE" dirty="0" err="1"/>
              <a:t>sovereignity</a:t>
            </a:r>
            <a:r>
              <a:rPr lang="de-DE" dirty="0"/>
              <a:t>)</a:t>
            </a:r>
          </a:p>
          <a:p>
            <a:r>
              <a:rPr lang="de-DE" dirty="0" err="1"/>
              <a:t>Troop</a:t>
            </a:r>
            <a:r>
              <a:rPr lang="de-DE" dirty="0"/>
              <a:t> and </a:t>
            </a:r>
            <a:r>
              <a:rPr lang="de-DE" dirty="0" err="1"/>
              <a:t>equipment</a:t>
            </a:r>
            <a:r>
              <a:rPr lang="de-DE" dirty="0"/>
              <a:t> </a:t>
            </a:r>
            <a:r>
              <a:rPr lang="de-DE" dirty="0" err="1"/>
              <a:t>transport</a:t>
            </a:r>
            <a:endParaRPr lang="de-DE" dirty="0"/>
          </a:p>
          <a:p>
            <a:r>
              <a:rPr lang="de-DE" dirty="0"/>
              <a:t>Strategic </a:t>
            </a:r>
            <a:r>
              <a:rPr lang="de-DE" dirty="0" err="1"/>
              <a:t>importance</a:t>
            </a:r>
            <a:r>
              <a:rPr lang="de-DE" dirty="0"/>
              <a:t> </a:t>
            </a:r>
            <a:r>
              <a:rPr lang="de-DE" dirty="0" err="1"/>
              <a:t>for</a:t>
            </a:r>
            <a:r>
              <a:rPr lang="de-DE" dirty="0"/>
              <a:t> global trade </a:t>
            </a:r>
            <a:r>
              <a:rPr lang="de-DE" dirty="0" err="1"/>
              <a:t>routes</a:t>
            </a:r>
            <a:r>
              <a:rPr lang="de-DE" dirty="0"/>
              <a:t>:</a:t>
            </a:r>
          </a:p>
          <a:p>
            <a:pPr lvl="1"/>
            <a:r>
              <a:rPr lang="de-DE" dirty="0" err="1"/>
              <a:t>Protecting</a:t>
            </a:r>
            <a:r>
              <a:rPr lang="de-DE" dirty="0"/>
              <a:t> trade </a:t>
            </a:r>
            <a:r>
              <a:rPr lang="de-DE" dirty="0" err="1"/>
              <a:t>routes</a:t>
            </a:r>
            <a:r>
              <a:rPr lang="de-DE" dirty="0"/>
              <a:t> </a:t>
            </a:r>
            <a:r>
              <a:rPr lang="de-DE" dirty="0" err="1"/>
              <a:t>from</a:t>
            </a:r>
            <a:r>
              <a:rPr lang="de-DE" dirty="0"/>
              <a:t> </a:t>
            </a:r>
            <a:r>
              <a:rPr lang="de-DE" dirty="0" err="1"/>
              <a:t>piracy</a:t>
            </a:r>
            <a:endParaRPr lang="de-DE" dirty="0"/>
          </a:p>
        </p:txBody>
      </p:sp>
      <p:pic>
        <p:nvPicPr>
          <p:cNvPr id="4" name="Grafik 3">
            <a:extLst>
              <a:ext uri="{FF2B5EF4-FFF2-40B4-BE49-F238E27FC236}">
                <a16:creationId xmlns:a16="http://schemas.microsoft.com/office/drawing/2014/main" id="{33B6092D-52AA-C2F0-D971-188FF168A863}"/>
              </a:ext>
            </a:extLst>
          </p:cNvPr>
          <p:cNvPicPr>
            <a:picLocks noChangeAspect="1"/>
          </p:cNvPicPr>
          <p:nvPr/>
        </p:nvPicPr>
        <p:blipFill>
          <a:blip r:embed="rId2"/>
          <a:stretch>
            <a:fillRect/>
          </a:stretch>
        </p:blipFill>
        <p:spPr>
          <a:xfrm>
            <a:off x="6528390" y="1768806"/>
            <a:ext cx="5325139" cy="3561186"/>
          </a:xfrm>
          <a:prstGeom prst="rect">
            <a:avLst/>
          </a:prstGeom>
        </p:spPr>
      </p:pic>
      <p:sp>
        <p:nvSpPr>
          <p:cNvPr id="5" name="Textfeld 4">
            <a:extLst>
              <a:ext uri="{FF2B5EF4-FFF2-40B4-BE49-F238E27FC236}">
                <a16:creationId xmlns:a16="http://schemas.microsoft.com/office/drawing/2014/main" id="{EA2D1C8A-B78B-842C-4D6F-7764AB486802}"/>
              </a:ext>
            </a:extLst>
          </p:cNvPr>
          <p:cNvSpPr txBox="1"/>
          <p:nvPr/>
        </p:nvSpPr>
        <p:spPr>
          <a:xfrm>
            <a:off x="6528390" y="4762199"/>
            <a:ext cx="157361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57968384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AF4275-62EB-9949-3629-ED5A49C20096}"/>
              </a:ext>
            </a:extLst>
          </p:cNvPr>
          <p:cNvSpPr>
            <a:spLocks noGrp="1"/>
          </p:cNvSpPr>
          <p:nvPr>
            <p:ph type="title"/>
          </p:nvPr>
        </p:nvSpPr>
        <p:spPr/>
        <p:txBody>
          <a:bodyPr/>
          <a:lstStyle/>
          <a:p>
            <a:r>
              <a:rPr lang="de-DE" dirty="0"/>
              <a:t>Freight Shipping</a:t>
            </a:r>
          </a:p>
        </p:txBody>
      </p:sp>
      <p:sp>
        <p:nvSpPr>
          <p:cNvPr id="3" name="Textplatzhalter 2">
            <a:extLst>
              <a:ext uri="{FF2B5EF4-FFF2-40B4-BE49-F238E27FC236}">
                <a16:creationId xmlns:a16="http://schemas.microsoft.com/office/drawing/2014/main" id="{3BAE3AC2-8C22-4BA0-0ADD-924949108B2F}"/>
              </a:ext>
            </a:extLst>
          </p:cNvPr>
          <p:cNvSpPr>
            <a:spLocks noGrp="1"/>
          </p:cNvSpPr>
          <p:nvPr>
            <p:ph type="body" sz="half" idx="1"/>
          </p:nvPr>
        </p:nvSpPr>
        <p:spPr/>
        <p:txBody>
          <a:bodyPr>
            <a:normAutofit fontScale="85000" lnSpcReduction="20000"/>
          </a:bodyPr>
          <a:lstStyle/>
          <a:p>
            <a:r>
              <a:rPr lang="de-DE" dirty="0"/>
              <a:t>Freight </a:t>
            </a:r>
            <a:r>
              <a:rPr lang="de-DE" dirty="0" err="1"/>
              <a:t>Types</a:t>
            </a:r>
            <a:r>
              <a:rPr lang="de-DE" dirty="0"/>
              <a:t>:</a:t>
            </a:r>
          </a:p>
          <a:p>
            <a:pPr lvl="1"/>
            <a:r>
              <a:rPr lang="de-DE" dirty="0" err="1"/>
              <a:t>Containerized</a:t>
            </a:r>
            <a:r>
              <a:rPr lang="de-DE" dirty="0"/>
              <a:t>: </a:t>
            </a:r>
            <a:r>
              <a:rPr lang="de-DE" dirty="0" err="1"/>
              <a:t>Standardized</a:t>
            </a:r>
            <a:r>
              <a:rPr lang="de-DE" dirty="0"/>
              <a:t> </a:t>
            </a:r>
            <a:r>
              <a:rPr lang="de-DE" dirty="0" err="1"/>
              <a:t>boxes</a:t>
            </a:r>
            <a:r>
              <a:rPr lang="de-DE" dirty="0"/>
              <a:t> (TEU = Twenty-</a:t>
            </a:r>
            <a:r>
              <a:rPr lang="de-DE" dirty="0" err="1"/>
              <a:t>foot</a:t>
            </a:r>
            <a:r>
              <a:rPr lang="de-DE" dirty="0"/>
              <a:t> </a:t>
            </a:r>
            <a:r>
              <a:rPr lang="de-DE" dirty="0" err="1"/>
              <a:t>Equivalent</a:t>
            </a:r>
            <a:r>
              <a:rPr lang="de-DE" dirty="0"/>
              <a:t> Unit)</a:t>
            </a:r>
          </a:p>
          <a:p>
            <a:pPr lvl="1"/>
            <a:r>
              <a:rPr lang="de-DE" dirty="0" err="1"/>
              <a:t>Bulk</a:t>
            </a:r>
            <a:r>
              <a:rPr lang="de-DE" dirty="0"/>
              <a:t> (Dry/Liquid): Iron </a:t>
            </a:r>
            <a:r>
              <a:rPr lang="de-DE" dirty="0" err="1"/>
              <a:t>ore</a:t>
            </a:r>
            <a:r>
              <a:rPr lang="de-DE" dirty="0"/>
              <a:t>, </a:t>
            </a:r>
            <a:r>
              <a:rPr lang="de-DE" dirty="0" err="1"/>
              <a:t>grain</a:t>
            </a:r>
            <a:r>
              <a:rPr lang="de-DE" dirty="0"/>
              <a:t>, </a:t>
            </a:r>
            <a:r>
              <a:rPr lang="de-DE" dirty="0" err="1"/>
              <a:t>coal</a:t>
            </a:r>
            <a:r>
              <a:rPr lang="de-DE" dirty="0"/>
              <a:t>, </a:t>
            </a:r>
            <a:r>
              <a:rPr lang="de-DE" dirty="0" err="1"/>
              <a:t>or</a:t>
            </a:r>
            <a:r>
              <a:rPr lang="de-DE" dirty="0"/>
              <a:t> </a:t>
            </a:r>
            <a:r>
              <a:rPr lang="de-DE" dirty="0" err="1"/>
              <a:t>oil</a:t>
            </a:r>
            <a:r>
              <a:rPr lang="de-DE" dirty="0"/>
              <a:t>/LNG</a:t>
            </a:r>
          </a:p>
          <a:p>
            <a:pPr lvl="1"/>
            <a:r>
              <a:rPr lang="de-DE" dirty="0"/>
              <a:t>Break </a:t>
            </a:r>
            <a:r>
              <a:rPr lang="de-DE" dirty="0" err="1"/>
              <a:t>Bulk</a:t>
            </a:r>
            <a:r>
              <a:rPr lang="de-DE" dirty="0"/>
              <a:t>: </a:t>
            </a:r>
            <a:r>
              <a:rPr lang="de-DE" dirty="0" err="1"/>
              <a:t>Goods</a:t>
            </a:r>
            <a:r>
              <a:rPr lang="de-DE" dirty="0"/>
              <a:t> </a:t>
            </a:r>
            <a:r>
              <a:rPr lang="de-DE" dirty="0" err="1"/>
              <a:t>that</a:t>
            </a:r>
            <a:r>
              <a:rPr lang="de-DE" dirty="0"/>
              <a:t> </a:t>
            </a:r>
            <a:r>
              <a:rPr lang="de-DE" dirty="0" err="1"/>
              <a:t>don't</a:t>
            </a:r>
            <a:r>
              <a:rPr lang="de-DE" dirty="0"/>
              <a:t> fit in </a:t>
            </a:r>
            <a:r>
              <a:rPr lang="de-DE" dirty="0" err="1"/>
              <a:t>containers</a:t>
            </a:r>
            <a:r>
              <a:rPr lang="de-DE" dirty="0"/>
              <a:t> (</a:t>
            </a:r>
            <a:r>
              <a:rPr lang="de-DE" dirty="0" err="1"/>
              <a:t>machinery</a:t>
            </a:r>
            <a:r>
              <a:rPr lang="de-DE" dirty="0"/>
              <a:t>, large </a:t>
            </a:r>
            <a:r>
              <a:rPr lang="de-DE" dirty="0" err="1"/>
              <a:t>vehicles</a:t>
            </a:r>
            <a:r>
              <a:rPr lang="de-DE" dirty="0"/>
              <a:t>)</a:t>
            </a:r>
          </a:p>
          <a:p>
            <a:r>
              <a:rPr lang="de-DE" dirty="0"/>
              <a:t>The Share </a:t>
            </a:r>
            <a:r>
              <a:rPr lang="de-DE" dirty="0" err="1"/>
              <a:t>of</a:t>
            </a:r>
            <a:r>
              <a:rPr lang="de-DE" dirty="0"/>
              <a:t> Freight Transport:</a:t>
            </a:r>
          </a:p>
          <a:p>
            <a:pPr lvl="1"/>
            <a:r>
              <a:rPr lang="de-DE" dirty="0"/>
              <a:t>By Volume: Over 80% </a:t>
            </a:r>
            <a:r>
              <a:rPr lang="de-DE" dirty="0" err="1"/>
              <a:t>of</a:t>
            </a:r>
            <a:r>
              <a:rPr lang="de-DE" dirty="0"/>
              <a:t> global trade </a:t>
            </a:r>
            <a:r>
              <a:rPr lang="de-DE" dirty="0" err="1"/>
              <a:t>is</a:t>
            </a:r>
            <a:r>
              <a:rPr lang="de-DE" dirty="0"/>
              <a:t> </a:t>
            </a:r>
            <a:r>
              <a:rPr lang="de-DE" dirty="0" err="1"/>
              <a:t>carried</a:t>
            </a:r>
            <a:r>
              <a:rPr lang="de-DE" dirty="0"/>
              <a:t> </a:t>
            </a:r>
            <a:r>
              <a:rPr lang="de-DE" dirty="0" err="1"/>
              <a:t>by</a:t>
            </a:r>
            <a:r>
              <a:rPr lang="de-DE" dirty="0"/>
              <a:t> </a:t>
            </a:r>
            <a:r>
              <a:rPr lang="de-DE" dirty="0" err="1"/>
              <a:t>sea</a:t>
            </a:r>
            <a:endParaRPr lang="de-DE" dirty="0"/>
          </a:p>
          <a:p>
            <a:pPr lvl="1"/>
            <a:r>
              <a:rPr lang="de-DE" dirty="0"/>
              <a:t>By Value: </a:t>
            </a:r>
            <a:r>
              <a:rPr lang="de-DE" dirty="0" err="1"/>
              <a:t>Roughly</a:t>
            </a:r>
            <a:r>
              <a:rPr lang="de-DE" dirty="0"/>
              <a:t> 50-70% (</a:t>
            </a:r>
            <a:r>
              <a:rPr lang="de-DE" dirty="0" err="1"/>
              <a:t>lower</a:t>
            </a:r>
            <a:r>
              <a:rPr lang="de-DE" dirty="0"/>
              <a:t> </a:t>
            </a:r>
            <a:r>
              <a:rPr lang="de-DE" dirty="0" err="1"/>
              <a:t>than</a:t>
            </a:r>
            <a:r>
              <a:rPr lang="de-DE" dirty="0"/>
              <a:t> </a:t>
            </a:r>
            <a:r>
              <a:rPr lang="de-DE" dirty="0" err="1"/>
              <a:t>volume</a:t>
            </a:r>
            <a:r>
              <a:rPr lang="de-DE" dirty="0"/>
              <a:t> </a:t>
            </a:r>
            <a:r>
              <a:rPr lang="de-DE" dirty="0" err="1"/>
              <a:t>because</a:t>
            </a:r>
            <a:r>
              <a:rPr lang="de-DE" dirty="0"/>
              <a:t> </a:t>
            </a:r>
            <a:r>
              <a:rPr lang="de-DE" dirty="0" err="1"/>
              <a:t>low-value</a:t>
            </a:r>
            <a:r>
              <a:rPr lang="de-DE" dirty="0"/>
              <a:t> </a:t>
            </a:r>
            <a:r>
              <a:rPr lang="de-DE" dirty="0" err="1"/>
              <a:t>bulk</a:t>
            </a:r>
            <a:r>
              <a:rPr lang="de-DE" dirty="0"/>
              <a:t> </a:t>
            </a:r>
            <a:r>
              <a:rPr lang="de-DE" dirty="0" err="1"/>
              <a:t>goods</a:t>
            </a:r>
            <a:r>
              <a:rPr lang="de-DE" dirty="0"/>
              <a:t> </a:t>
            </a:r>
            <a:r>
              <a:rPr lang="de-DE" dirty="0" err="1"/>
              <a:t>dominate</a:t>
            </a:r>
            <a:r>
              <a:rPr lang="de-DE" dirty="0"/>
              <a:t> </a:t>
            </a:r>
            <a:r>
              <a:rPr lang="de-DE" dirty="0" err="1"/>
              <a:t>water</a:t>
            </a:r>
            <a:r>
              <a:rPr lang="de-DE" dirty="0"/>
              <a:t> </a:t>
            </a:r>
            <a:r>
              <a:rPr lang="de-DE" dirty="0" err="1"/>
              <a:t>transport</a:t>
            </a:r>
            <a:r>
              <a:rPr lang="de-DE" dirty="0"/>
              <a:t>)</a:t>
            </a:r>
          </a:p>
          <a:p>
            <a:r>
              <a:rPr lang="de-DE" dirty="0"/>
              <a:t>Freight Shipping </a:t>
            </a:r>
            <a:r>
              <a:rPr lang="de-DE" dirty="0" err="1"/>
              <a:t>as</a:t>
            </a:r>
            <a:r>
              <a:rPr lang="de-DE" dirty="0"/>
              <a:t> </a:t>
            </a:r>
            <a:r>
              <a:rPr lang="de-DE" dirty="0" err="1"/>
              <a:t>the</a:t>
            </a:r>
            <a:r>
              <a:rPr lang="de-DE" dirty="0"/>
              <a:t> </a:t>
            </a:r>
            <a:r>
              <a:rPr lang="de-DE" dirty="0" err="1"/>
              <a:t>backbone</a:t>
            </a:r>
            <a:r>
              <a:rPr lang="de-DE" dirty="0"/>
              <a:t> </a:t>
            </a:r>
            <a:r>
              <a:rPr lang="de-DE" dirty="0" err="1"/>
              <a:t>of</a:t>
            </a:r>
            <a:r>
              <a:rPr lang="de-DE" dirty="0"/>
              <a:t> global </a:t>
            </a:r>
            <a:r>
              <a:rPr lang="de-DE" dirty="0" err="1"/>
              <a:t>supply</a:t>
            </a:r>
            <a:r>
              <a:rPr lang="de-DE" dirty="0"/>
              <a:t> </a:t>
            </a:r>
            <a:r>
              <a:rPr lang="de-DE" dirty="0" err="1"/>
              <a:t>chains</a:t>
            </a:r>
            <a:endParaRPr lang="de-DE" dirty="0"/>
          </a:p>
        </p:txBody>
      </p:sp>
    </p:spTree>
    <p:extLst>
      <p:ext uri="{BB962C8B-B14F-4D97-AF65-F5344CB8AC3E}">
        <p14:creationId xmlns:p14="http://schemas.microsoft.com/office/powerpoint/2010/main" val="87325305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DEA921-8844-1883-6B0F-C448FB5435DF}"/>
              </a:ext>
            </a:extLst>
          </p:cNvPr>
          <p:cNvSpPr>
            <a:spLocks noGrp="1"/>
          </p:cNvSpPr>
          <p:nvPr>
            <p:ph type="title"/>
          </p:nvPr>
        </p:nvSpPr>
        <p:spPr/>
        <p:txBody>
          <a:bodyPr/>
          <a:lstStyle/>
          <a:p>
            <a:r>
              <a:rPr lang="de-DE" dirty="0"/>
              <a:t>Passenger Shipping</a:t>
            </a:r>
          </a:p>
        </p:txBody>
      </p:sp>
      <p:sp>
        <p:nvSpPr>
          <p:cNvPr id="3" name="Textplatzhalter 2">
            <a:extLst>
              <a:ext uri="{FF2B5EF4-FFF2-40B4-BE49-F238E27FC236}">
                <a16:creationId xmlns:a16="http://schemas.microsoft.com/office/drawing/2014/main" id="{AE9A16AE-C60C-48DB-E1C2-AD2494897A33}"/>
              </a:ext>
            </a:extLst>
          </p:cNvPr>
          <p:cNvSpPr>
            <a:spLocks noGrp="1"/>
          </p:cNvSpPr>
          <p:nvPr>
            <p:ph type="body" sz="half" idx="1"/>
          </p:nvPr>
        </p:nvSpPr>
        <p:spPr/>
        <p:txBody>
          <a:bodyPr>
            <a:normAutofit/>
          </a:bodyPr>
          <a:lstStyle/>
          <a:p>
            <a:r>
              <a:rPr lang="de-DE" dirty="0" err="1"/>
              <a:t>Ferries</a:t>
            </a:r>
            <a:r>
              <a:rPr lang="de-DE" dirty="0"/>
              <a:t>: Vital </a:t>
            </a:r>
            <a:r>
              <a:rPr lang="de-DE" dirty="0" err="1"/>
              <a:t>for</a:t>
            </a:r>
            <a:r>
              <a:rPr lang="de-DE" dirty="0"/>
              <a:t> regional </a:t>
            </a:r>
            <a:r>
              <a:rPr lang="de-DE" dirty="0" err="1"/>
              <a:t>connectivity</a:t>
            </a:r>
            <a:r>
              <a:rPr lang="de-DE" dirty="0"/>
              <a:t> (e.g., Lake Victoria </a:t>
            </a:r>
            <a:r>
              <a:rPr lang="de-DE" dirty="0" err="1"/>
              <a:t>or</a:t>
            </a:r>
            <a:r>
              <a:rPr lang="de-DE" dirty="0"/>
              <a:t> </a:t>
            </a:r>
            <a:r>
              <a:rPr lang="de-DE" dirty="0" err="1"/>
              <a:t>island</a:t>
            </a:r>
            <a:r>
              <a:rPr lang="de-DE" dirty="0"/>
              <a:t> </a:t>
            </a:r>
            <a:r>
              <a:rPr lang="de-DE" dirty="0" err="1"/>
              <a:t>nations</a:t>
            </a:r>
            <a:r>
              <a:rPr lang="de-DE" dirty="0"/>
              <a:t> like Cape Verde)</a:t>
            </a:r>
          </a:p>
          <a:p>
            <a:r>
              <a:rPr lang="de-DE" dirty="0"/>
              <a:t>Ocean Cruises: </a:t>
            </a:r>
          </a:p>
          <a:p>
            <a:pPr lvl="1"/>
            <a:r>
              <a:rPr lang="de-DE" dirty="0" err="1"/>
              <a:t>Tourism-focused</a:t>
            </a:r>
            <a:r>
              <a:rPr lang="de-DE" dirty="0"/>
              <a:t>, global </a:t>
            </a:r>
            <a:r>
              <a:rPr lang="de-DE" dirty="0" err="1"/>
              <a:t>tourism</a:t>
            </a:r>
            <a:r>
              <a:rPr lang="de-DE" dirty="0"/>
              <a:t> </a:t>
            </a:r>
            <a:r>
              <a:rPr lang="de-DE" dirty="0" err="1"/>
              <a:t>sector</a:t>
            </a:r>
            <a:endParaRPr lang="de-DE" dirty="0"/>
          </a:p>
          <a:p>
            <a:pPr lvl="1"/>
            <a:r>
              <a:rPr lang="de-DE" dirty="0"/>
              <a:t>"</a:t>
            </a:r>
            <a:r>
              <a:rPr lang="de-DE" dirty="0" err="1"/>
              <a:t>floating</a:t>
            </a:r>
            <a:r>
              <a:rPr lang="de-DE" dirty="0"/>
              <a:t> </a:t>
            </a:r>
            <a:r>
              <a:rPr lang="de-DE" dirty="0" err="1"/>
              <a:t>hotels</a:t>
            </a:r>
            <a:r>
              <a:rPr lang="de-DE" dirty="0"/>
              <a:t>" </a:t>
            </a:r>
            <a:r>
              <a:rPr lang="de-DE" dirty="0" err="1"/>
              <a:t>with</a:t>
            </a:r>
            <a:r>
              <a:rPr lang="de-DE" dirty="0"/>
              <a:t> high </a:t>
            </a:r>
            <a:r>
              <a:rPr lang="de-DE" dirty="0" err="1"/>
              <a:t>infrastructure</a:t>
            </a:r>
            <a:r>
              <a:rPr lang="de-DE" dirty="0"/>
              <a:t> </a:t>
            </a:r>
            <a:r>
              <a:rPr lang="de-DE" dirty="0" err="1"/>
              <a:t>requirements</a:t>
            </a:r>
            <a:endParaRPr lang="de-DE" dirty="0"/>
          </a:p>
          <a:p>
            <a:pPr lvl="1"/>
            <a:r>
              <a:rPr lang="de-DE" dirty="0" err="1"/>
              <a:t>Economic</a:t>
            </a:r>
            <a:r>
              <a:rPr lang="de-DE" dirty="0"/>
              <a:t> </a:t>
            </a:r>
            <a:r>
              <a:rPr lang="de-DE" dirty="0" err="1"/>
              <a:t>importance</a:t>
            </a:r>
            <a:r>
              <a:rPr lang="de-DE" dirty="0"/>
              <a:t> </a:t>
            </a:r>
            <a:r>
              <a:rPr lang="de-DE" dirty="0" err="1"/>
              <a:t>for</a:t>
            </a:r>
            <a:r>
              <a:rPr lang="de-DE" dirty="0"/>
              <a:t> </a:t>
            </a:r>
            <a:r>
              <a:rPr lang="de-DE" dirty="0" err="1"/>
              <a:t>some</a:t>
            </a:r>
            <a:r>
              <a:rPr lang="de-DE" dirty="0"/>
              <a:t> </a:t>
            </a:r>
            <a:r>
              <a:rPr lang="de-DE" dirty="0" err="1"/>
              <a:t>coastal</a:t>
            </a:r>
            <a:r>
              <a:rPr lang="de-DE" dirty="0"/>
              <a:t> </a:t>
            </a:r>
            <a:r>
              <a:rPr lang="de-DE" dirty="0" err="1"/>
              <a:t>regions</a:t>
            </a:r>
            <a:endParaRPr lang="de-DE" dirty="0"/>
          </a:p>
          <a:p>
            <a:r>
              <a:rPr lang="de-DE" dirty="0"/>
              <a:t>River Cruises: Specialized </a:t>
            </a:r>
            <a:r>
              <a:rPr lang="de-DE" dirty="0" err="1"/>
              <a:t>tourism</a:t>
            </a:r>
            <a:r>
              <a:rPr lang="de-DE" dirty="0"/>
              <a:t> on </a:t>
            </a:r>
            <a:r>
              <a:rPr lang="de-DE" dirty="0" err="1"/>
              <a:t>major</a:t>
            </a:r>
            <a:r>
              <a:rPr lang="de-DE" dirty="0"/>
              <a:t> </a:t>
            </a:r>
            <a:r>
              <a:rPr lang="de-DE" dirty="0" err="1"/>
              <a:t>inland</a:t>
            </a:r>
            <a:r>
              <a:rPr lang="de-DE" dirty="0"/>
              <a:t> </a:t>
            </a:r>
            <a:r>
              <a:rPr lang="de-DE" dirty="0" err="1"/>
              <a:t>waterways</a:t>
            </a:r>
            <a:r>
              <a:rPr lang="de-DE" dirty="0"/>
              <a:t> (e.g., </a:t>
            </a:r>
            <a:r>
              <a:rPr lang="de-DE" dirty="0" err="1"/>
              <a:t>the</a:t>
            </a:r>
            <a:r>
              <a:rPr lang="de-DE" dirty="0"/>
              <a:t> Nile </a:t>
            </a:r>
            <a:r>
              <a:rPr lang="de-DE" dirty="0" err="1"/>
              <a:t>or</a:t>
            </a:r>
            <a:r>
              <a:rPr lang="de-DE" dirty="0"/>
              <a:t> </a:t>
            </a:r>
            <a:r>
              <a:rPr lang="de-DE" dirty="0" err="1"/>
              <a:t>the</a:t>
            </a:r>
            <a:r>
              <a:rPr lang="de-DE" dirty="0"/>
              <a:t> Rhine)</a:t>
            </a:r>
          </a:p>
        </p:txBody>
      </p:sp>
    </p:spTree>
    <p:extLst>
      <p:ext uri="{BB962C8B-B14F-4D97-AF65-F5344CB8AC3E}">
        <p14:creationId xmlns:p14="http://schemas.microsoft.com/office/powerpoint/2010/main" val="287223197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F94EC-1786-B9C6-0C51-801F467857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FB5EB1-11B9-8C22-4DF4-12AF92AE1179}"/>
              </a:ext>
            </a:extLst>
          </p:cNvPr>
          <p:cNvSpPr>
            <a:spLocks noGrp="1"/>
          </p:cNvSpPr>
          <p:nvPr>
            <p:ph type="title"/>
          </p:nvPr>
        </p:nvSpPr>
        <p:spPr/>
        <p:txBody>
          <a:bodyPr/>
          <a:lstStyle/>
          <a:p>
            <a:r>
              <a:rPr lang="en-GB" noProof="1"/>
              <a:t>Overview</a:t>
            </a:r>
          </a:p>
        </p:txBody>
      </p:sp>
      <p:sp>
        <p:nvSpPr>
          <p:cNvPr id="3" name="Text Placeholder 2">
            <a:extLst>
              <a:ext uri="{FF2B5EF4-FFF2-40B4-BE49-F238E27FC236}">
                <a16:creationId xmlns:a16="http://schemas.microsoft.com/office/drawing/2014/main" id="{DA73B669-1443-B39B-C3DB-610022C231DF}"/>
              </a:ext>
            </a:extLst>
          </p:cNvPr>
          <p:cNvSpPr>
            <a:spLocks noGrp="1"/>
          </p:cNvSpPr>
          <p:nvPr>
            <p:ph type="body" sz="half" idx="1"/>
          </p:nvPr>
        </p:nvSpPr>
        <p:spPr/>
        <p:txBody>
          <a:bodyPr>
            <a:normAutofit/>
          </a:bodyPr>
          <a:lstStyle/>
          <a:p>
            <a:pPr marL="0" indent="0">
              <a:buNone/>
            </a:pPr>
            <a:r>
              <a:rPr lang="en-GB" noProof="1"/>
              <a:t>Basic Terms and Definitions</a:t>
            </a:r>
          </a:p>
          <a:p>
            <a:pPr marL="0" indent="0">
              <a:buNone/>
            </a:pPr>
            <a:r>
              <a:rPr lang="en-GB" noProof="1"/>
              <a:t>Types of Shipping</a:t>
            </a:r>
          </a:p>
          <a:p>
            <a:pPr marL="0" indent="0">
              <a:buNone/>
            </a:pPr>
            <a:r>
              <a:rPr lang="en-GB" b="1" noProof="1"/>
              <a:t>Infrastructure</a:t>
            </a:r>
          </a:p>
          <a:p>
            <a:pPr marL="0" indent="0">
              <a:buNone/>
            </a:pPr>
            <a:r>
              <a:rPr lang="en-GB" noProof="1"/>
              <a:t>Quality Criteria, Advantages &amp; Disadvantages</a:t>
            </a:r>
          </a:p>
          <a:p>
            <a:pPr marL="0" indent="0">
              <a:buNone/>
            </a:pPr>
            <a:r>
              <a:rPr lang="en-GB" noProof="1"/>
              <a:t>Challenges, Environmental Impact &amp; Future Trends</a:t>
            </a:r>
          </a:p>
          <a:p>
            <a:pPr marL="0" indent="0">
              <a:buNone/>
            </a:pPr>
            <a:endParaRPr lang="en-GB" noProof="1"/>
          </a:p>
        </p:txBody>
      </p:sp>
    </p:spTree>
    <p:extLst>
      <p:ext uri="{BB962C8B-B14F-4D97-AF65-F5344CB8AC3E}">
        <p14:creationId xmlns:p14="http://schemas.microsoft.com/office/powerpoint/2010/main" val="269957363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C4723C-56D5-4133-0942-B110C6C73E9C}"/>
              </a:ext>
            </a:extLst>
          </p:cNvPr>
          <p:cNvSpPr>
            <a:spLocks noGrp="1"/>
          </p:cNvSpPr>
          <p:nvPr>
            <p:ph type="title"/>
          </p:nvPr>
        </p:nvSpPr>
        <p:spPr/>
        <p:txBody>
          <a:bodyPr/>
          <a:lstStyle/>
          <a:p>
            <a:r>
              <a:rPr lang="de-DE" dirty="0"/>
              <a:t>Infrastructure</a:t>
            </a:r>
          </a:p>
        </p:txBody>
      </p:sp>
      <p:sp>
        <p:nvSpPr>
          <p:cNvPr id="3" name="Textplatzhalter 2">
            <a:extLst>
              <a:ext uri="{FF2B5EF4-FFF2-40B4-BE49-F238E27FC236}">
                <a16:creationId xmlns:a16="http://schemas.microsoft.com/office/drawing/2014/main" id="{DC69A171-D963-2641-0BA7-1FC92C47DD66}"/>
              </a:ext>
            </a:extLst>
          </p:cNvPr>
          <p:cNvSpPr>
            <a:spLocks noGrp="1"/>
          </p:cNvSpPr>
          <p:nvPr>
            <p:ph type="body" sz="half" idx="1"/>
          </p:nvPr>
        </p:nvSpPr>
        <p:spPr>
          <a:xfrm>
            <a:off x="970200" y="1386842"/>
            <a:ext cx="9311483" cy="5059521"/>
          </a:xfrm>
        </p:spPr>
        <p:txBody>
          <a:bodyPr>
            <a:normAutofit fontScale="85000" lnSpcReduction="10000"/>
          </a:bodyPr>
          <a:lstStyle/>
          <a:p>
            <a:r>
              <a:rPr lang="de-DE" b="1" dirty="0" err="1"/>
              <a:t>Waterways</a:t>
            </a:r>
            <a:r>
              <a:rPr lang="de-DE" b="1" dirty="0"/>
              <a:t>: </a:t>
            </a:r>
            <a:r>
              <a:rPr lang="de-DE" dirty="0"/>
              <a:t>Natural (</a:t>
            </a:r>
            <a:r>
              <a:rPr lang="de-DE" dirty="0" err="1"/>
              <a:t>rivers</a:t>
            </a:r>
            <a:r>
              <a:rPr lang="de-DE" dirty="0"/>
              <a:t>/</a:t>
            </a:r>
            <a:r>
              <a:rPr lang="de-DE" dirty="0" err="1"/>
              <a:t>oceans</a:t>
            </a:r>
            <a:r>
              <a:rPr lang="de-DE" dirty="0"/>
              <a:t>) </a:t>
            </a:r>
            <a:r>
              <a:rPr lang="de-DE" dirty="0" err="1"/>
              <a:t>or</a:t>
            </a:r>
            <a:r>
              <a:rPr lang="de-DE" dirty="0"/>
              <a:t> </a:t>
            </a:r>
            <a:r>
              <a:rPr lang="de-DE" dirty="0" err="1"/>
              <a:t>artificial</a:t>
            </a:r>
            <a:r>
              <a:rPr lang="de-DE" dirty="0"/>
              <a:t> (</a:t>
            </a:r>
            <a:r>
              <a:rPr lang="de-DE" dirty="0" err="1"/>
              <a:t>canals</a:t>
            </a:r>
            <a:r>
              <a:rPr lang="de-DE" dirty="0"/>
              <a:t> like Suez </a:t>
            </a:r>
            <a:r>
              <a:rPr lang="de-DE" dirty="0" err="1"/>
              <a:t>or</a:t>
            </a:r>
            <a:r>
              <a:rPr lang="de-DE" dirty="0"/>
              <a:t> Panama)</a:t>
            </a:r>
          </a:p>
          <a:p>
            <a:r>
              <a:rPr lang="de-DE" b="1" dirty="0"/>
              <a:t>Locks: </a:t>
            </a:r>
            <a:r>
              <a:rPr lang="de-DE" dirty="0" err="1"/>
              <a:t>Mechanical</a:t>
            </a:r>
            <a:r>
              <a:rPr lang="de-DE" dirty="0"/>
              <a:t> </a:t>
            </a:r>
            <a:r>
              <a:rPr lang="de-DE" dirty="0" err="1"/>
              <a:t>systems</a:t>
            </a:r>
            <a:r>
              <a:rPr lang="de-DE" dirty="0"/>
              <a:t> </a:t>
            </a:r>
            <a:r>
              <a:rPr lang="de-DE" dirty="0" err="1"/>
              <a:t>used</a:t>
            </a:r>
            <a:r>
              <a:rPr lang="de-DE" dirty="0"/>
              <a:t> </a:t>
            </a:r>
            <a:r>
              <a:rPr lang="de-DE" dirty="0" err="1"/>
              <a:t>to</a:t>
            </a:r>
            <a:r>
              <a:rPr lang="de-DE" dirty="0"/>
              <a:t> </a:t>
            </a:r>
            <a:r>
              <a:rPr lang="de-DE" dirty="0" err="1"/>
              <a:t>raise</a:t>
            </a:r>
            <a:r>
              <a:rPr lang="de-DE" dirty="0"/>
              <a:t> </a:t>
            </a:r>
            <a:r>
              <a:rPr lang="de-DE" dirty="0" err="1"/>
              <a:t>or</a:t>
            </a:r>
            <a:r>
              <a:rPr lang="de-DE" dirty="0"/>
              <a:t> </a:t>
            </a:r>
            <a:r>
              <a:rPr lang="de-DE" dirty="0" err="1"/>
              <a:t>lower</a:t>
            </a:r>
            <a:r>
              <a:rPr lang="de-DE" dirty="0"/>
              <a:t> </a:t>
            </a:r>
            <a:r>
              <a:rPr lang="de-DE" dirty="0" err="1"/>
              <a:t>vessels</a:t>
            </a:r>
            <a:r>
              <a:rPr lang="de-DE" dirty="0"/>
              <a:t> </a:t>
            </a:r>
            <a:r>
              <a:rPr lang="de-DE" dirty="0" err="1"/>
              <a:t>between</a:t>
            </a:r>
            <a:r>
              <a:rPr lang="de-DE" dirty="0"/>
              <a:t> different </a:t>
            </a:r>
            <a:r>
              <a:rPr lang="de-DE" dirty="0" err="1"/>
              <a:t>water</a:t>
            </a:r>
            <a:r>
              <a:rPr lang="de-DE" dirty="0"/>
              <a:t> </a:t>
            </a:r>
            <a:r>
              <a:rPr lang="de-DE" dirty="0" err="1"/>
              <a:t>levels</a:t>
            </a:r>
            <a:r>
              <a:rPr lang="de-DE" dirty="0"/>
              <a:t> in </a:t>
            </a:r>
            <a:r>
              <a:rPr lang="de-DE" dirty="0" err="1"/>
              <a:t>canals</a:t>
            </a:r>
            <a:r>
              <a:rPr lang="de-DE" dirty="0"/>
              <a:t> </a:t>
            </a:r>
            <a:r>
              <a:rPr lang="de-DE" dirty="0" err="1"/>
              <a:t>or</a:t>
            </a:r>
            <a:r>
              <a:rPr lang="de-DE" dirty="0"/>
              <a:t> </a:t>
            </a:r>
            <a:r>
              <a:rPr lang="de-DE" dirty="0" err="1"/>
              <a:t>rivers</a:t>
            </a:r>
            <a:endParaRPr lang="de-DE" dirty="0"/>
          </a:p>
          <a:p>
            <a:r>
              <a:rPr lang="de-DE" b="1" dirty="0"/>
              <a:t>Ports: </a:t>
            </a:r>
            <a:r>
              <a:rPr lang="de-DE" dirty="0"/>
              <a:t>The interface </a:t>
            </a:r>
            <a:r>
              <a:rPr lang="de-DE" dirty="0" err="1"/>
              <a:t>between</a:t>
            </a:r>
            <a:r>
              <a:rPr lang="de-DE" dirty="0"/>
              <a:t> </a:t>
            </a:r>
            <a:r>
              <a:rPr lang="de-DE" dirty="0" err="1"/>
              <a:t>water</a:t>
            </a:r>
            <a:r>
              <a:rPr lang="de-DE" dirty="0"/>
              <a:t> and </a:t>
            </a:r>
            <a:r>
              <a:rPr lang="de-DE" dirty="0" err="1"/>
              <a:t>land</a:t>
            </a:r>
            <a:r>
              <a:rPr lang="de-DE" dirty="0"/>
              <a:t>. Includes:</a:t>
            </a:r>
          </a:p>
          <a:p>
            <a:pPr lvl="1"/>
            <a:r>
              <a:rPr lang="de-DE" b="1" dirty="0"/>
              <a:t>Berths</a:t>
            </a:r>
            <a:r>
              <a:rPr lang="de-DE" dirty="0"/>
              <a:t>: </a:t>
            </a:r>
            <a:r>
              <a:rPr lang="de-DE" dirty="0" err="1"/>
              <a:t>Where</a:t>
            </a:r>
            <a:r>
              <a:rPr lang="de-DE" dirty="0"/>
              <a:t> </a:t>
            </a:r>
            <a:r>
              <a:rPr lang="de-DE" dirty="0" err="1"/>
              <a:t>the</a:t>
            </a:r>
            <a:r>
              <a:rPr lang="de-DE" dirty="0"/>
              <a:t> </a:t>
            </a:r>
            <a:r>
              <a:rPr lang="de-DE" dirty="0" err="1"/>
              <a:t>ship</a:t>
            </a:r>
            <a:r>
              <a:rPr lang="de-DE" dirty="0"/>
              <a:t> </a:t>
            </a:r>
            <a:r>
              <a:rPr lang="de-DE" dirty="0" err="1"/>
              <a:t>moors</a:t>
            </a:r>
            <a:endParaRPr lang="de-DE" dirty="0"/>
          </a:p>
          <a:p>
            <a:pPr lvl="1"/>
            <a:r>
              <a:rPr lang="de-DE" b="1" dirty="0"/>
              <a:t>Quay Cranes: </a:t>
            </a:r>
            <a:r>
              <a:rPr lang="de-DE" dirty="0" err="1"/>
              <a:t>For</a:t>
            </a:r>
            <a:r>
              <a:rPr lang="de-DE" dirty="0"/>
              <a:t> </a:t>
            </a:r>
            <a:r>
              <a:rPr lang="de-DE" dirty="0" err="1"/>
              <a:t>loading</a:t>
            </a:r>
            <a:r>
              <a:rPr lang="de-DE" dirty="0"/>
              <a:t>/</a:t>
            </a:r>
            <a:r>
              <a:rPr lang="de-DE" dirty="0" err="1"/>
              <a:t>unloading</a:t>
            </a:r>
            <a:endParaRPr lang="de-DE" dirty="0"/>
          </a:p>
          <a:p>
            <a:pPr lvl="1"/>
            <a:r>
              <a:rPr lang="de-DE" b="1" dirty="0"/>
              <a:t>Hinterland Connection: </a:t>
            </a:r>
            <a:r>
              <a:rPr lang="de-DE" dirty="0"/>
              <a:t>Links </a:t>
            </a:r>
            <a:r>
              <a:rPr lang="de-DE" dirty="0" err="1"/>
              <a:t>to</a:t>
            </a:r>
            <a:r>
              <a:rPr lang="de-DE" dirty="0"/>
              <a:t> </a:t>
            </a:r>
            <a:r>
              <a:rPr lang="de-DE" dirty="0" err="1"/>
              <a:t>rail</a:t>
            </a:r>
            <a:r>
              <a:rPr lang="de-DE" dirty="0"/>
              <a:t>, </a:t>
            </a:r>
            <a:r>
              <a:rPr lang="de-DE" dirty="0" err="1"/>
              <a:t>road</a:t>
            </a:r>
            <a:r>
              <a:rPr lang="de-DE" dirty="0"/>
              <a:t> &amp; </a:t>
            </a:r>
            <a:r>
              <a:rPr lang="de-DE" dirty="0" err="1"/>
              <a:t>inland</a:t>
            </a:r>
            <a:r>
              <a:rPr lang="de-DE" dirty="0"/>
              <a:t> </a:t>
            </a:r>
            <a:r>
              <a:rPr lang="de-DE" dirty="0" err="1"/>
              <a:t>waterways</a:t>
            </a:r>
            <a:endParaRPr lang="de-DE" dirty="0"/>
          </a:p>
          <a:p>
            <a:pPr lvl="1"/>
            <a:r>
              <a:rPr lang="de-DE" b="1" dirty="0" err="1"/>
              <a:t>Functions</a:t>
            </a:r>
            <a:r>
              <a:rPr lang="de-DE" b="1" dirty="0"/>
              <a:t>: </a:t>
            </a:r>
            <a:r>
              <a:rPr lang="de-DE" dirty="0"/>
              <a:t>Cargo Handling, </a:t>
            </a:r>
            <a:r>
              <a:rPr lang="de-DE" dirty="0" err="1"/>
              <a:t>storage</a:t>
            </a:r>
            <a:r>
              <a:rPr lang="de-DE" dirty="0"/>
              <a:t>, </a:t>
            </a:r>
            <a:r>
              <a:rPr lang="de-DE" dirty="0" err="1"/>
              <a:t>logistics</a:t>
            </a:r>
            <a:r>
              <a:rPr lang="de-DE" dirty="0"/>
              <a:t> </a:t>
            </a:r>
            <a:r>
              <a:rPr lang="de-DE" dirty="0" err="1"/>
              <a:t>integration</a:t>
            </a:r>
            <a:endParaRPr lang="de-DE" dirty="0"/>
          </a:p>
          <a:p>
            <a:pPr lvl="1"/>
            <a:r>
              <a:rPr lang="de-DE" b="1" dirty="0" err="1"/>
              <a:t>Types</a:t>
            </a:r>
            <a:r>
              <a:rPr lang="de-DE" b="1" dirty="0"/>
              <a:t>: </a:t>
            </a:r>
            <a:r>
              <a:rPr lang="de-DE" dirty="0"/>
              <a:t>Container </a:t>
            </a:r>
            <a:r>
              <a:rPr lang="de-DE" dirty="0" err="1"/>
              <a:t>ports</a:t>
            </a:r>
            <a:r>
              <a:rPr lang="de-DE" dirty="0"/>
              <a:t>, </a:t>
            </a:r>
            <a:r>
              <a:rPr lang="de-DE" dirty="0" err="1"/>
              <a:t>bulk</a:t>
            </a:r>
            <a:r>
              <a:rPr lang="de-DE" dirty="0"/>
              <a:t> </a:t>
            </a:r>
            <a:r>
              <a:rPr lang="de-DE" dirty="0" err="1"/>
              <a:t>ports</a:t>
            </a:r>
            <a:r>
              <a:rPr lang="de-DE" dirty="0"/>
              <a:t>, passenger </a:t>
            </a:r>
            <a:r>
              <a:rPr lang="de-DE" dirty="0" err="1"/>
              <a:t>ports</a:t>
            </a:r>
            <a:endParaRPr lang="de-DE" dirty="0"/>
          </a:p>
        </p:txBody>
      </p:sp>
    </p:spTree>
    <p:extLst>
      <p:ext uri="{BB962C8B-B14F-4D97-AF65-F5344CB8AC3E}">
        <p14:creationId xmlns:p14="http://schemas.microsoft.com/office/powerpoint/2010/main" val="401776119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52D97-B931-8182-2996-082B9E4091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7C0D77-8417-0B6E-0F68-640F7E5107F3}"/>
              </a:ext>
            </a:extLst>
          </p:cNvPr>
          <p:cNvSpPr>
            <a:spLocks noGrp="1"/>
          </p:cNvSpPr>
          <p:nvPr>
            <p:ph type="title"/>
          </p:nvPr>
        </p:nvSpPr>
        <p:spPr/>
        <p:txBody>
          <a:bodyPr/>
          <a:lstStyle/>
          <a:p>
            <a:r>
              <a:rPr lang="en-GB" noProof="1"/>
              <a:t>Overview</a:t>
            </a:r>
          </a:p>
        </p:txBody>
      </p:sp>
      <p:sp>
        <p:nvSpPr>
          <p:cNvPr id="3" name="Text Placeholder 2">
            <a:extLst>
              <a:ext uri="{FF2B5EF4-FFF2-40B4-BE49-F238E27FC236}">
                <a16:creationId xmlns:a16="http://schemas.microsoft.com/office/drawing/2014/main" id="{D7FC3959-4C52-5992-0E74-09937B0BCE97}"/>
              </a:ext>
            </a:extLst>
          </p:cNvPr>
          <p:cNvSpPr>
            <a:spLocks noGrp="1"/>
          </p:cNvSpPr>
          <p:nvPr>
            <p:ph type="body" sz="half" idx="1"/>
          </p:nvPr>
        </p:nvSpPr>
        <p:spPr/>
        <p:txBody>
          <a:bodyPr>
            <a:normAutofit/>
          </a:bodyPr>
          <a:lstStyle/>
          <a:p>
            <a:pPr marL="0" indent="0">
              <a:buNone/>
            </a:pPr>
            <a:r>
              <a:rPr lang="en-GB" noProof="1"/>
              <a:t>Basic Terms and Definitions</a:t>
            </a:r>
          </a:p>
          <a:p>
            <a:pPr marL="0" indent="0">
              <a:buNone/>
            </a:pPr>
            <a:r>
              <a:rPr lang="en-GB" noProof="1"/>
              <a:t>Types of Shipping</a:t>
            </a:r>
          </a:p>
          <a:p>
            <a:pPr marL="0" indent="0">
              <a:buNone/>
            </a:pPr>
            <a:r>
              <a:rPr lang="en-GB" noProof="1"/>
              <a:t>Infrastructure</a:t>
            </a:r>
          </a:p>
          <a:p>
            <a:pPr marL="0" indent="0">
              <a:buNone/>
            </a:pPr>
            <a:r>
              <a:rPr lang="en-GB" b="1" noProof="1"/>
              <a:t>Quality Criteria, Advantages &amp; Disadvantages</a:t>
            </a:r>
          </a:p>
          <a:p>
            <a:pPr marL="0" indent="0">
              <a:buNone/>
            </a:pPr>
            <a:r>
              <a:rPr lang="en-GB" noProof="1"/>
              <a:t>Challenges, Environmental Impact &amp; Future Trends</a:t>
            </a:r>
          </a:p>
          <a:p>
            <a:pPr marL="0" indent="0">
              <a:buNone/>
            </a:pPr>
            <a:endParaRPr lang="en-GB" noProof="1"/>
          </a:p>
        </p:txBody>
      </p:sp>
    </p:spTree>
    <p:extLst>
      <p:ext uri="{BB962C8B-B14F-4D97-AF65-F5344CB8AC3E}">
        <p14:creationId xmlns:p14="http://schemas.microsoft.com/office/powerpoint/2010/main" val="213291107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F49497-F278-80BB-B286-083833AEA033}"/>
              </a:ext>
            </a:extLst>
          </p:cNvPr>
          <p:cNvSpPr>
            <a:spLocks noGrp="1"/>
          </p:cNvSpPr>
          <p:nvPr>
            <p:ph type="title"/>
          </p:nvPr>
        </p:nvSpPr>
        <p:spPr/>
        <p:txBody>
          <a:bodyPr/>
          <a:lstStyle/>
          <a:p>
            <a:r>
              <a:rPr lang="de-DE" dirty="0"/>
              <a:t>Quality </a:t>
            </a:r>
            <a:r>
              <a:rPr lang="de-DE" dirty="0" err="1"/>
              <a:t>Criteria</a:t>
            </a:r>
            <a:endParaRPr lang="de-DE" dirty="0"/>
          </a:p>
        </p:txBody>
      </p:sp>
      <p:sp>
        <p:nvSpPr>
          <p:cNvPr id="3" name="Textplatzhalter 2">
            <a:extLst>
              <a:ext uri="{FF2B5EF4-FFF2-40B4-BE49-F238E27FC236}">
                <a16:creationId xmlns:a16="http://schemas.microsoft.com/office/drawing/2014/main" id="{1A3469EA-CB91-16E8-C449-14B60BA55BD6}"/>
              </a:ext>
            </a:extLst>
          </p:cNvPr>
          <p:cNvSpPr>
            <a:spLocks noGrp="1"/>
          </p:cNvSpPr>
          <p:nvPr>
            <p:ph type="body" sz="half" idx="1"/>
          </p:nvPr>
        </p:nvSpPr>
        <p:spPr/>
        <p:txBody>
          <a:bodyPr>
            <a:normAutofit/>
          </a:bodyPr>
          <a:lstStyle/>
          <a:p>
            <a:r>
              <a:rPr lang="de-DE" dirty="0" err="1"/>
              <a:t>Cost</a:t>
            </a:r>
            <a:r>
              <a:rPr lang="de-DE" dirty="0"/>
              <a:t> Efficiency: </a:t>
            </a:r>
            <a:r>
              <a:rPr lang="de-DE" dirty="0" err="1"/>
              <a:t>Lowest</a:t>
            </a:r>
            <a:r>
              <a:rPr lang="de-DE" dirty="0"/>
              <a:t> </a:t>
            </a:r>
            <a:r>
              <a:rPr lang="de-DE" dirty="0" err="1"/>
              <a:t>cost</a:t>
            </a:r>
            <a:r>
              <a:rPr lang="de-DE" dirty="0"/>
              <a:t> per tonne-kilometer </a:t>
            </a:r>
            <a:r>
              <a:rPr lang="de-DE" dirty="0" err="1"/>
              <a:t>of</a:t>
            </a:r>
            <a:r>
              <a:rPr lang="de-DE" dirty="0"/>
              <a:t> all </a:t>
            </a:r>
            <a:r>
              <a:rPr lang="de-DE" dirty="0" err="1"/>
              <a:t>modes</a:t>
            </a:r>
            <a:endParaRPr lang="de-DE" dirty="0"/>
          </a:p>
          <a:p>
            <a:r>
              <a:rPr lang="de-DE" dirty="0" err="1"/>
              <a:t>Capacity</a:t>
            </a:r>
            <a:r>
              <a:rPr lang="de-DE" dirty="0"/>
              <a:t>: </a:t>
            </a:r>
            <a:r>
              <a:rPr lang="de-DE" dirty="0" err="1"/>
              <a:t>Mass</a:t>
            </a:r>
            <a:r>
              <a:rPr lang="de-DE" dirty="0"/>
              <a:t> </a:t>
            </a:r>
            <a:r>
              <a:rPr lang="de-DE" dirty="0" err="1"/>
              <a:t>transport</a:t>
            </a:r>
            <a:r>
              <a:rPr lang="de-DE" dirty="0"/>
              <a:t> </a:t>
            </a:r>
            <a:r>
              <a:rPr lang="de-DE" dirty="0" err="1"/>
              <a:t>capability</a:t>
            </a:r>
            <a:r>
              <a:rPr lang="de-DE" dirty="0"/>
              <a:t> (</a:t>
            </a:r>
            <a:r>
              <a:rPr lang="de-DE" dirty="0" err="1"/>
              <a:t>one</a:t>
            </a:r>
            <a:r>
              <a:rPr lang="de-DE" dirty="0"/>
              <a:t> large </a:t>
            </a:r>
            <a:r>
              <a:rPr lang="de-DE" dirty="0" err="1"/>
              <a:t>container</a:t>
            </a:r>
            <a:r>
              <a:rPr lang="de-DE" dirty="0"/>
              <a:t> </a:t>
            </a:r>
            <a:r>
              <a:rPr lang="de-DE" dirty="0" err="1"/>
              <a:t>ship</a:t>
            </a:r>
            <a:r>
              <a:rPr lang="de-DE" dirty="0"/>
              <a:t> </a:t>
            </a:r>
            <a:r>
              <a:rPr lang="de-DE" dirty="0" err="1"/>
              <a:t>can</a:t>
            </a:r>
            <a:r>
              <a:rPr lang="de-DE" dirty="0"/>
              <a:t> carry 20,000+ TEU)</a:t>
            </a:r>
          </a:p>
          <a:p>
            <a:r>
              <a:rPr lang="de-DE" dirty="0" err="1"/>
              <a:t>Reliability</a:t>
            </a:r>
            <a:r>
              <a:rPr lang="de-DE" dirty="0"/>
              <a:t>: </a:t>
            </a:r>
            <a:r>
              <a:rPr lang="de-DE" dirty="0" err="1"/>
              <a:t>Weather-dependent</a:t>
            </a:r>
            <a:r>
              <a:rPr lang="de-DE" dirty="0"/>
              <a:t>; "Just-in-Time" </a:t>
            </a:r>
            <a:r>
              <a:rPr lang="de-DE" dirty="0" err="1"/>
              <a:t>delivery</a:t>
            </a:r>
            <a:r>
              <a:rPr lang="de-DE" dirty="0"/>
              <a:t> </a:t>
            </a:r>
            <a:r>
              <a:rPr lang="de-DE" dirty="0" err="1"/>
              <a:t>is</a:t>
            </a:r>
            <a:r>
              <a:rPr lang="de-DE" dirty="0"/>
              <a:t> </a:t>
            </a:r>
            <a:r>
              <a:rPr lang="de-DE" dirty="0" err="1"/>
              <a:t>harder</a:t>
            </a:r>
            <a:r>
              <a:rPr lang="de-DE" dirty="0"/>
              <a:t> </a:t>
            </a:r>
            <a:r>
              <a:rPr lang="de-DE" dirty="0" err="1"/>
              <a:t>than</a:t>
            </a:r>
            <a:r>
              <a:rPr lang="de-DE" dirty="0"/>
              <a:t> in </a:t>
            </a:r>
            <a:r>
              <a:rPr lang="de-DE" dirty="0" err="1"/>
              <a:t>rail</a:t>
            </a:r>
            <a:r>
              <a:rPr lang="de-DE" dirty="0"/>
              <a:t>/</a:t>
            </a:r>
            <a:r>
              <a:rPr lang="de-DE" dirty="0" err="1"/>
              <a:t>road</a:t>
            </a:r>
            <a:endParaRPr lang="de-DE" dirty="0"/>
          </a:p>
          <a:p>
            <a:r>
              <a:rPr lang="de-DE" dirty="0" err="1"/>
              <a:t>Safety</a:t>
            </a:r>
            <a:r>
              <a:rPr lang="de-DE" dirty="0"/>
              <a:t>: </a:t>
            </a:r>
            <a:r>
              <a:rPr lang="de-DE" dirty="0" err="1"/>
              <a:t>Highly</a:t>
            </a:r>
            <a:r>
              <a:rPr lang="de-DE" dirty="0"/>
              <a:t> </a:t>
            </a:r>
            <a:r>
              <a:rPr lang="de-DE" dirty="0" err="1"/>
              <a:t>regulated</a:t>
            </a:r>
            <a:r>
              <a:rPr lang="de-DE" dirty="0"/>
              <a:t> via </a:t>
            </a:r>
            <a:r>
              <a:rPr lang="de-DE" dirty="0" err="1"/>
              <a:t>the</a:t>
            </a:r>
            <a:r>
              <a:rPr lang="de-DE" dirty="0"/>
              <a:t> SOLAS </a:t>
            </a:r>
            <a:r>
              <a:rPr lang="de-DE" dirty="0" err="1"/>
              <a:t>convention</a:t>
            </a:r>
            <a:r>
              <a:rPr lang="de-DE" dirty="0"/>
              <a:t> (</a:t>
            </a:r>
            <a:r>
              <a:rPr lang="de-DE" dirty="0" err="1"/>
              <a:t>Safety</a:t>
            </a:r>
            <a:r>
              <a:rPr lang="de-DE" dirty="0"/>
              <a:t> </a:t>
            </a:r>
            <a:r>
              <a:rPr lang="de-DE" dirty="0" err="1"/>
              <a:t>of</a:t>
            </a:r>
            <a:r>
              <a:rPr lang="de-DE" dirty="0"/>
              <a:t> Life at </a:t>
            </a:r>
            <a:r>
              <a:rPr lang="de-DE" dirty="0" err="1"/>
              <a:t>Sea</a:t>
            </a:r>
            <a:r>
              <a:rPr lang="de-DE" dirty="0"/>
              <a:t>)</a:t>
            </a:r>
          </a:p>
        </p:txBody>
      </p:sp>
    </p:spTree>
    <p:extLst>
      <p:ext uri="{BB962C8B-B14F-4D97-AF65-F5344CB8AC3E}">
        <p14:creationId xmlns:p14="http://schemas.microsoft.com/office/powerpoint/2010/main" val="307288299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930E4E-62A0-4CF9-7EB3-4C3864027DFE}"/>
              </a:ext>
            </a:extLst>
          </p:cNvPr>
          <p:cNvSpPr>
            <a:spLocks noGrp="1"/>
          </p:cNvSpPr>
          <p:nvPr>
            <p:ph type="title"/>
          </p:nvPr>
        </p:nvSpPr>
        <p:spPr>
          <a:xfrm>
            <a:off x="603252" y="539751"/>
            <a:ext cx="8211139" cy="717551"/>
          </a:xfrm>
        </p:spPr>
        <p:txBody>
          <a:bodyPr/>
          <a:lstStyle/>
          <a:p>
            <a:r>
              <a:rPr lang="de-DE" dirty="0" err="1"/>
              <a:t>Limitations</a:t>
            </a:r>
            <a:r>
              <a:rPr lang="de-DE" dirty="0"/>
              <a:t> and Advantages </a:t>
            </a:r>
            <a:r>
              <a:rPr lang="de-DE" dirty="0" err="1"/>
              <a:t>as</a:t>
            </a:r>
            <a:r>
              <a:rPr lang="de-DE" dirty="0"/>
              <a:t> a </a:t>
            </a:r>
            <a:r>
              <a:rPr lang="de-DE" dirty="0" err="1"/>
              <a:t>mode</a:t>
            </a:r>
            <a:r>
              <a:rPr lang="de-DE" dirty="0"/>
              <a:t> </a:t>
            </a:r>
            <a:r>
              <a:rPr lang="de-DE" dirty="0" err="1"/>
              <a:t>of</a:t>
            </a:r>
            <a:r>
              <a:rPr lang="de-DE" dirty="0"/>
              <a:t> </a:t>
            </a:r>
            <a:r>
              <a:rPr lang="de-DE" dirty="0" err="1"/>
              <a:t>transport</a:t>
            </a:r>
            <a:endParaRPr lang="de-DE" dirty="0"/>
          </a:p>
        </p:txBody>
      </p:sp>
      <p:sp>
        <p:nvSpPr>
          <p:cNvPr id="3" name="Textplatzhalter 2">
            <a:extLst>
              <a:ext uri="{FF2B5EF4-FFF2-40B4-BE49-F238E27FC236}">
                <a16:creationId xmlns:a16="http://schemas.microsoft.com/office/drawing/2014/main" id="{0A81298B-783C-D273-21D3-BB50D368ADB3}"/>
              </a:ext>
            </a:extLst>
          </p:cNvPr>
          <p:cNvSpPr>
            <a:spLocks noGrp="1"/>
          </p:cNvSpPr>
          <p:nvPr>
            <p:ph type="body" sz="half" idx="1"/>
          </p:nvPr>
        </p:nvSpPr>
        <p:spPr/>
        <p:txBody>
          <a:bodyPr>
            <a:normAutofit/>
          </a:bodyPr>
          <a:lstStyle/>
          <a:p>
            <a:r>
              <a:rPr lang="de-DE" dirty="0"/>
              <a:t>Advantages</a:t>
            </a:r>
          </a:p>
          <a:p>
            <a:pPr lvl="1"/>
            <a:r>
              <a:rPr lang="de-DE" dirty="0" err="1"/>
              <a:t>very</a:t>
            </a:r>
            <a:r>
              <a:rPr lang="de-DE" dirty="0"/>
              <a:t> </a:t>
            </a:r>
            <a:r>
              <a:rPr lang="de-DE" dirty="0" err="1"/>
              <a:t>low</a:t>
            </a:r>
            <a:r>
              <a:rPr lang="de-DE" dirty="0"/>
              <a:t> </a:t>
            </a:r>
            <a:r>
              <a:rPr lang="de-DE" dirty="0" err="1"/>
              <a:t>cost</a:t>
            </a:r>
            <a:r>
              <a:rPr lang="de-DE" dirty="0"/>
              <a:t> per tonne-km</a:t>
            </a:r>
          </a:p>
          <a:p>
            <a:pPr lvl="1"/>
            <a:r>
              <a:rPr lang="de-DE" dirty="0"/>
              <a:t>high </a:t>
            </a:r>
            <a:r>
              <a:rPr lang="de-DE" dirty="0" err="1"/>
              <a:t>capacity</a:t>
            </a:r>
            <a:endParaRPr lang="de-DE" dirty="0"/>
          </a:p>
          <a:p>
            <a:pPr lvl="1"/>
            <a:r>
              <a:rPr lang="de-DE" dirty="0" err="1"/>
              <a:t>energy</a:t>
            </a:r>
            <a:r>
              <a:rPr lang="de-DE" dirty="0"/>
              <a:t> </a:t>
            </a:r>
            <a:r>
              <a:rPr lang="de-DE" dirty="0" err="1"/>
              <a:t>efficient</a:t>
            </a:r>
            <a:endParaRPr lang="de-DE" dirty="0"/>
          </a:p>
          <a:p>
            <a:r>
              <a:rPr lang="de-DE" dirty="0" err="1"/>
              <a:t>Limitations</a:t>
            </a:r>
            <a:endParaRPr lang="de-DE" dirty="0"/>
          </a:p>
          <a:p>
            <a:pPr lvl="1"/>
            <a:r>
              <a:rPr lang="de-DE" dirty="0"/>
              <a:t>slow </a:t>
            </a:r>
            <a:r>
              <a:rPr lang="de-DE" dirty="0" err="1"/>
              <a:t>speed</a:t>
            </a:r>
            <a:endParaRPr lang="de-DE" dirty="0"/>
          </a:p>
          <a:p>
            <a:pPr lvl="1"/>
            <a:r>
              <a:rPr lang="de-DE" dirty="0" err="1"/>
              <a:t>dependence</a:t>
            </a:r>
            <a:r>
              <a:rPr lang="de-DE" dirty="0"/>
              <a:t> on </a:t>
            </a:r>
            <a:r>
              <a:rPr lang="de-DE" dirty="0" err="1"/>
              <a:t>ports</a:t>
            </a:r>
            <a:endParaRPr lang="de-DE" dirty="0"/>
          </a:p>
          <a:p>
            <a:pPr lvl="1"/>
            <a:r>
              <a:rPr lang="de-DE" dirty="0"/>
              <a:t>limited </a:t>
            </a:r>
            <a:r>
              <a:rPr lang="de-DE" dirty="0" err="1"/>
              <a:t>inland</a:t>
            </a:r>
            <a:r>
              <a:rPr lang="de-DE" dirty="0"/>
              <a:t> </a:t>
            </a:r>
            <a:r>
              <a:rPr lang="de-DE" dirty="0" err="1"/>
              <a:t>accessibility</a:t>
            </a:r>
            <a:endParaRPr lang="de-DE" dirty="0"/>
          </a:p>
        </p:txBody>
      </p:sp>
      <p:pic>
        <p:nvPicPr>
          <p:cNvPr id="4" name="Grafik 3">
            <a:extLst>
              <a:ext uri="{FF2B5EF4-FFF2-40B4-BE49-F238E27FC236}">
                <a16:creationId xmlns:a16="http://schemas.microsoft.com/office/drawing/2014/main" id="{C4ED5207-D22B-6B78-5D59-76FBBE5FDC98}"/>
              </a:ext>
            </a:extLst>
          </p:cNvPr>
          <p:cNvPicPr>
            <a:picLocks noChangeAspect="1"/>
          </p:cNvPicPr>
          <p:nvPr/>
        </p:nvPicPr>
        <p:blipFill>
          <a:blip r:embed="rId2"/>
          <a:stretch>
            <a:fillRect/>
          </a:stretch>
        </p:blipFill>
        <p:spPr>
          <a:xfrm>
            <a:off x="6096000" y="1606896"/>
            <a:ext cx="5819124" cy="3864262"/>
          </a:xfrm>
          <a:prstGeom prst="rect">
            <a:avLst/>
          </a:prstGeom>
        </p:spPr>
      </p:pic>
      <p:sp>
        <p:nvSpPr>
          <p:cNvPr id="5" name="Textfeld 4">
            <a:extLst>
              <a:ext uri="{FF2B5EF4-FFF2-40B4-BE49-F238E27FC236}">
                <a16:creationId xmlns:a16="http://schemas.microsoft.com/office/drawing/2014/main" id="{01B86F51-B782-2E5D-AE32-6036CBAB4238}"/>
              </a:ext>
            </a:extLst>
          </p:cNvPr>
          <p:cNvSpPr txBox="1"/>
          <p:nvPr/>
        </p:nvSpPr>
        <p:spPr>
          <a:xfrm>
            <a:off x="6096000" y="4886889"/>
            <a:ext cx="157361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5: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2641047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24666-A665-12B0-A013-D2A29A9927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036E7A-DBE1-4F6D-A21E-CFD8588DF579}"/>
              </a:ext>
            </a:extLst>
          </p:cNvPr>
          <p:cNvSpPr>
            <a:spLocks noGrp="1"/>
          </p:cNvSpPr>
          <p:nvPr>
            <p:ph type="title"/>
          </p:nvPr>
        </p:nvSpPr>
        <p:spPr/>
        <p:txBody>
          <a:bodyPr/>
          <a:lstStyle/>
          <a:p>
            <a:r>
              <a:rPr lang="en-GB" noProof="1"/>
              <a:t>Overview</a:t>
            </a:r>
          </a:p>
        </p:txBody>
      </p:sp>
      <p:sp>
        <p:nvSpPr>
          <p:cNvPr id="3" name="Text Placeholder 2">
            <a:extLst>
              <a:ext uri="{FF2B5EF4-FFF2-40B4-BE49-F238E27FC236}">
                <a16:creationId xmlns:a16="http://schemas.microsoft.com/office/drawing/2014/main" id="{8C40E08A-4559-AC50-059A-D00DF505F1C6}"/>
              </a:ext>
            </a:extLst>
          </p:cNvPr>
          <p:cNvSpPr>
            <a:spLocks noGrp="1"/>
          </p:cNvSpPr>
          <p:nvPr>
            <p:ph type="body" sz="half" idx="1"/>
          </p:nvPr>
        </p:nvSpPr>
        <p:spPr/>
        <p:txBody>
          <a:bodyPr>
            <a:normAutofit/>
          </a:bodyPr>
          <a:lstStyle/>
          <a:p>
            <a:pPr marL="0" indent="0">
              <a:buNone/>
            </a:pPr>
            <a:r>
              <a:rPr lang="en-GB" noProof="1"/>
              <a:t>Basic Terms and Definitions</a:t>
            </a:r>
          </a:p>
          <a:p>
            <a:pPr marL="0" indent="0">
              <a:buNone/>
            </a:pPr>
            <a:r>
              <a:rPr lang="en-GB" noProof="1"/>
              <a:t>Types of Shipping</a:t>
            </a:r>
          </a:p>
          <a:p>
            <a:pPr marL="0" indent="0">
              <a:buNone/>
            </a:pPr>
            <a:r>
              <a:rPr lang="en-GB" noProof="1"/>
              <a:t>Infrastructure</a:t>
            </a:r>
          </a:p>
          <a:p>
            <a:pPr marL="0" indent="0">
              <a:buNone/>
            </a:pPr>
            <a:r>
              <a:rPr lang="en-GB" noProof="1"/>
              <a:t>Quality Criteria, Advantages &amp; Disadvantages</a:t>
            </a:r>
          </a:p>
          <a:p>
            <a:pPr marL="0" indent="0">
              <a:buNone/>
            </a:pPr>
            <a:r>
              <a:rPr lang="en-GB" b="1" noProof="1"/>
              <a:t>Challenges, Environmental Impact &amp; Future Trends</a:t>
            </a:r>
          </a:p>
          <a:p>
            <a:pPr marL="0" indent="0">
              <a:buNone/>
            </a:pPr>
            <a:endParaRPr lang="en-GB" noProof="1"/>
          </a:p>
        </p:txBody>
      </p:sp>
    </p:spTree>
    <p:extLst>
      <p:ext uri="{BB962C8B-B14F-4D97-AF65-F5344CB8AC3E}">
        <p14:creationId xmlns:p14="http://schemas.microsoft.com/office/powerpoint/2010/main" val="104998995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noProof="1"/>
              <a:t>Road Transportation Systems Engineering Development in the Sub-Saharan Africa – Modern EU Master Programme &amp; Capacity Building</a:t>
            </a: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4A17DF-4367-53E6-184D-B120F0CBBDDE}"/>
              </a:ext>
            </a:extLst>
          </p:cNvPr>
          <p:cNvSpPr>
            <a:spLocks noGrp="1"/>
          </p:cNvSpPr>
          <p:nvPr>
            <p:ph type="title"/>
          </p:nvPr>
        </p:nvSpPr>
        <p:spPr>
          <a:xfrm>
            <a:off x="603253" y="539751"/>
            <a:ext cx="7573184" cy="717551"/>
          </a:xfrm>
        </p:spPr>
        <p:txBody>
          <a:bodyPr/>
          <a:lstStyle/>
          <a:p>
            <a:r>
              <a:rPr lang="de-DE" dirty="0"/>
              <a:t>CO2 </a:t>
            </a:r>
            <a:r>
              <a:rPr lang="de-DE" dirty="0" err="1"/>
              <a:t>Emissions</a:t>
            </a:r>
            <a:r>
              <a:rPr lang="de-DE" dirty="0"/>
              <a:t> and Environment</a:t>
            </a:r>
          </a:p>
        </p:txBody>
      </p:sp>
      <p:sp>
        <p:nvSpPr>
          <p:cNvPr id="3" name="Textplatzhalter 2">
            <a:extLst>
              <a:ext uri="{FF2B5EF4-FFF2-40B4-BE49-F238E27FC236}">
                <a16:creationId xmlns:a16="http://schemas.microsoft.com/office/drawing/2014/main" id="{84D9372B-9079-2A2D-FEA7-5181338C42F8}"/>
              </a:ext>
            </a:extLst>
          </p:cNvPr>
          <p:cNvSpPr>
            <a:spLocks noGrp="1"/>
          </p:cNvSpPr>
          <p:nvPr>
            <p:ph type="body" sz="half" idx="1"/>
          </p:nvPr>
        </p:nvSpPr>
        <p:spPr/>
        <p:txBody>
          <a:bodyPr>
            <a:normAutofit/>
          </a:bodyPr>
          <a:lstStyle/>
          <a:p>
            <a:r>
              <a:rPr lang="de-DE" dirty="0"/>
              <a:t>CO2 </a:t>
            </a:r>
            <a:r>
              <a:rPr lang="de-DE" dirty="0" err="1"/>
              <a:t>Emissions</a:t>
            </a:r>
            <a:r>
              <a:rPr lang="de-DE" dirty="0"/>
              <a:t>: Shipping </a:t>
            </a:r>
            <a:r>
              <a:rPr lang="de-DE" dirty="0" err="1"/>
              <a:t>accounts</a:t>
            </a:r>
            <a:r>
              <a:rPr lang="de-DE" dirty="0"/>
              <a:t> </a:t>
            </a:r>
            <a:r>
              <a:rPr lang="de-DE" dirty="0" err="1"/>
              <a:t>for</a:t>
            </a:r>
            <a:r>
              <a:rPr lang="de-DE" dirty="0"/>
              <a:t> ~2.9% </a:t>
            </a:r>
            <a:r>
              <a:rPr lang="de-DE" dirty="0" err="1"/>
              <a:t>of</a:t>
            </a:r>
            <a:r>
              <a:rPr lang="de-DE" dirty="0"/>
              <a:t> global GHG </a:t>
            </a:r>
            <a:r>
              <a:rPr lang="de-DE" dirty="0" err="1"/>
              <a:t>emissions</a:t>
            </a:r>
            <a:endParaRPr lang="de-DE" dirty="0"/>
          </a:p>
          <a:p>
            <a:r>
              <a:rPr lang="de-DE" dirty="0"/>
              <a:t>Energy Efficiency: Most </a:t>
            </a:r>
            <a:r>
              <a:rPr lang="de-DE" dirty="0" err="1"/>
              <a:t>energy-efficient</a:t>
            </a:r>
            <a:r>
              <a:rPr lang="de-DE" dirty="0"/>
              <a:t> </a:t>
            </a:r>
            <a:r>
              <a:rPr lang="de-DE" dirty="0" err="1"/>
              <a:t>mode</a:t>
            </a:r>
            <a:r>
              <a:rPr lang="de-DE" dirty="0"/>
              <a:t> per tonne-km</a:t>
            </a:r>
          </a:p>
          <a:p>
            <a:r>
              <a:rPr lang="de-DE" dirty="0" err="1"/>
              <a:t>Regulations</a:t>
            </a:r>
            <a:r>
              <a:rPr lang="de-DE" dirty="0"/>
              <a:t>: IMO 2023 </a:t>
            </a:r>
            <a:r>
              <a:rPr lang="de-DE" dirty="0" err="1"/>
              <a:t>Strategy</a:t>
            </a:r>
            <a:r>
              <a:rPr lang="de-DE" dirty="0"/>
              <a:t> </a:t>
            </a:r>
            <a:r>
              <a:rPr lang="de-DE" dirty="0" err="1"/>
              <a:t>aims</a:t>
            </a:r>
            <a:r>
              <a:rPr lang="de-DE" dirty="0"/>
              <a:t> </a:t>
            </a:r>
            <a:r>
              <a:rPr lang="de-DE" dirty="0" err="1"/>
              <a:t>for</a:t>
            </a:r>
            <a:r>
              <a:rPr lang="de-DE" dirty="0"/>
              <a:t> </a:t>
            </a:r>
            <a:r>
              <a:rPr lang="de-DE" dirty="0" err="1"/>
              <a:t>net</a:t>
            </a:r>
            <a:r>
              <a:rPr lang="de-DE" dirty="0"/>
              <a:t>-zero </a:t>
            </a:r>
            <a:r>
              <a:rPr lang="de-DE" dirty="0" err="1"/>
              <a:t>emissions</a:t>
            </a:r>
            <a:r>
              <a:rPr lang="de-DE" dirty="0"/>
              <a:t> </a:t>
            </a:r>
            <a:r>
              <a:rPr lang="de-DE" dirty="0" err="1"/>
              <a:t>by</a:t>
            </a:r>
            <a:r>
              <a:rPr lang="de-DE" dirty="0"/>
              <a:t> </a:t>
            </a:r>
            <a:r>
              <a:rPr lang="de-DE" dirty="0" err="1"/>
              <a:t>or</a:t>
            </a:r>
            <a:r>
              <a:rPr lang="de-DE" dirty="0"/>
              <a:t> </a:t>
            </a:r>
            <a:r>
              <a:rPr lang="de-DE" dirty="0" err="1"/>
              <a:t>around</a:t>
            </a:r>
            <a:r>
              <a:rPr lang="de-DE" dirty="0"/>
              <a:t> 2050</a:t>
            </a:r>
          </a:p>
          <a:p>
            <a:r>
              <a:rPr lang="de-DE" dirty="0"/>
              <a:t>Other Impacts: Ballast </a:t>
            </a:r>
            <a:r>
              <a:rPr lang="de-DE" dirty="0" err="1"/>
              <a:t>water</a:t>
            </a:r>
            <a:r>
              <a:rPr lang="de-DE" dirty="0"/>
              <a:t> (invasive </a:t>
            </a:r>
            <a:r>
              <a:rPr lang="de-DE" dirty="0" err="1"/>
              <a:t>species</a:t>
            </a:r>
            <a:r>
              <a:rPr lang="de-DE" dirty="0"/>
              <a:t>), </a:t>
            </a:r>
            <a:r>
              <a:rPr lang="de-DE" dirty="0" err="1"/>
              <a:t>oil</a:t>
            </a:r>
            <a:r>
              <a:rPr lang="de-DE" dirty="0"/>
              <a:t> </a:t>
            </a:r>
            <a:r>
              <a:rPr lang="de-DE" dirty="0" err="1"/>
              <a:t>spills</a:t>
            </a:r>
            <a:r>
              <a:rPr lang="de-DE" dirty="0"/>
              <a:t>, and </a:t>
            </a:r>
            <a:r>
              <a:rPr lang="de-DE" dirty="0" err="1"/>
              <a:t>sulfur</a:t>
            </a:r>
            <a:r>
              <a:rPr lang="de-DE" dirty="0"/>
              <a:t> </a:t>
            </a:r>
            <a:r>
              <a:rPr lang="de-DE" dirty="0" err="1"/>
              <a:t>oxides</a:t>
            </a:r>
            <a:r>
              <a:rPr lang="de-DE" dirty="0"/>
              <a:t> (</a:t>
            </a:r>
            <a:r>
              <a:rPr lang="de-DE" dirty="0" err="1"/>
              <a:t>SO</a:t>
            </a:r>
            <a:r>
              <a:rPr lang="de-DE" baseline="-25000" dirty="0" err="1"/>
              <a:t>x</a:t>
            </a:r>
            <a:r>
              <a:rPr lang="de-DE" dirty="0"/>
              <a:t>).</a:t>
            </a:r>
          </a:p>
        </p:txBody>
      </p:sp>
    </p:spTree>
    <p:extLst>
      <p:ext uri="{BB962C8B-B14F-4D97-AF65-F5344CB8AC3E}">
        <p14:creationId xmlns:p14="http://schemas.microsoft.com/office/powerpoint/2010/main" val="321342140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FB548E-40E4-39B5-997E-0EBD183F3505}"/>
              </a:ext>
            </a:extLst>
          </p:cNvPr>
          <p:cNvSpPr>
            <a:spLocks noGrp="1"/>
          </p:cNvSpPr>
          <p:nvPr>
            <p:ph type="title"/>
          </p:nvPr>
        </p:nvSpPr>
        <p:spPr/>
        <p:txBody>
          <a:bodyPr/>
          <a:lstStyle/>
          <a:p>
            <a:r>
              <a:rPr lang="de-DE" dirty="0"/>
              <a:t>Challenges</a:t>
            </a:r>
          </a:p>
        </p:txBody>
      </p:sp>
      <p:sp>
        <p:nvSpPr>
          <p:cNvPr id="3" name="Textplatzhalter 2">
            <a:extLst>
              <a:ext uri="{FF2B5EF4-FFF2-40B4-BE49-F238E27FC236}">
                <a16:creationId xmlns:a16="http://schemas.microsoft.com/office/drawing/2014/main" id="{C2B9AC7E-E55C-B8A4-8712-7E1825440D9C}"/>
              </a:ext>
            </a:extLst>
          </p:cNvPr>
          <p:cNvSpPr>
            <a:spLocks noGrp="1"/>
          </p:cNvSpPr>
          <p:nvPr>
            <p:ph type="body" sz="half" idx="1"/>
          </p:nvPr>
        </p:nvSpPr>
        <p:spPr/>
        <p:txBody>
          <a:bodyPr>
            <a:normAutofit lnSpcReduction="10000"/>
          </a:bodyPr>
          <a:lstStyle/>
          <a:p>
            <a:r>
              <a:rPr lang="de-DE" dirty="0"/>
              <a:t>Climate Change: </a:t>
            </a:r>
            <a:r>
              <a:rPr lang="de-DE" dirty="0" err="1"/>
              <a:t>Changing</a:t>
            </a:r>
            <a:r>
              <a:rPr lang="de-DE" dirty="0"/>
              <a:t> </a:t>
            </a:r>
            <a:r>
              <a:rPr lang="de-DE" dirty="0" err="1"/>
              <a:t>water</a:t>
            </a:r>
            <a:r>
              <a:rPr lang="de-DE" dirty="0"/>
              <a:t> </a:t>
            </a:r>
            <a:r>
              <a:rPr lang="de-DE" dirty="0" err="1"/>
              <a:t>levels</a:t>
            </a:r>
            <a:r>
              <a:rPr lang="de-DE" dirty="0"/>
              <a:t> in </a:t>
            </a:r>
            <a:r>
              <a:rPr lang="de-DE" dirty="0" err="1"/>
              <a:t>rivers</a:t>
            </a:r>
            <a:r>
              <a:rPr lang="de-DE" dirty="0"/>
              <a:t> and </a:t>
            </a:r>
            <a:r>
              <a:rPr lang="de-DE" dirty="0" err="1"/>
              <a:t>rising</a:t>
            </a:r>
            <a:r>
              <a:rPr lang="de-DE" dirty="0"/>
              <a:t> </a:t>
            </a:r>
            <a:r>
              <a:rPr lang="de-DE" dirty="0" err="1"/>
              <a:t>sea</a:t>
            </a:r>
            <a:r>
              <a:rPr lang="de-DE" dirty="0"/>
              <a:t> </a:t>
            </a:r>
            <a:r>
              <a:rPr lang="de-DE" dirty="0" err="1"/>
              <a:t>levels</a:t>
            </a:r>
            <a:r>
              <a:rPr lang="de-DE" dirty="0"/>
              <a:t> </a:t>
            </a:r>
            <a:r>
              <a:rPr lang="de-DE" dirty="0" err="1"/>
              <a:t>impacting</a:t>
            </a:r>
            <a:r>
              <a:rPr lang="de-DE" dirty="0"/>
              <a:t> </a:t>
            </a:r>
            <a:r>
              <a:rPr lang="de-DE" dirty="0" err="1"/>
              <a:t>port</a:t>
            </a:r>
            <a:r>
              <a:rPr lang="de-DE" dirty="0"/>
              <a:t> </a:t>
            </a:r>
            <a:r>
              <a:rPr lang="de-DE" dirty="0" err="1"/>
              <a:t>infrastructure</a:t>
            </a:r>
            <a:endParaRPr lang="de-DE" dirty="0"/>
          </a:p>
          <a:p>
            <a:r>
              <a:rPr lang="de-DE" dirty="0" err="1"/>
              <a:t>Congestion</a:t>
            </a:r>
            <a:r>
              <a:rPr lang="de-DE" dirty="0"/>
              <a:t>: Bottlenecks at </a:t>
            </a:r>
            <a:r>
              <a:rPr lang="de-DE" dirty="0" err="1"/>
              <a:t>major</a:t>
            </a:r>
            <a:r>
              <a:rPr lang="de-DE" dirty="0"/>
              <a:t> </a:t>
            </a:r>
            <a:r>
              <a:rPr lang="de-DE" dirty="0" err="1"/>
              <a:t>ports</a:t>
            </a:r>
            <a:r>
              <a:rPr lang="de-DE" dirty="0"/>
              <a:t> and </a:t>
            </a:r>
            <a:r>
              <a:rPr lang="de-DE" dirty="0" err="1"/>
              <a:t>canals</a:t>
            </a:r>
            <a:r>
              <a:rPr lang="de-DE" dirty="0"/>
              <a:t> (e.g., </a:t>
            </a:r>
            <a:r>
              <a:rPr lang="de-DE" dirty="0" err="1"/>
              <a:t>the</a:t>
            </a:r>
            <a:r>
              <a:rPr lang="de-DE" dirty="0"/>
              <a:t> "</a:t>
            </a:r>
            <a:r>
              <a:rPr lang="de-DE" dirty="0" err="1"/>
              <a:t>Ever</a:t>
            </a:r>
            <a:r>
              <a:rPr lang="de-DE" dirty="0"/>
              <a:t> Given" Suez </a:t>
            </a:r>
            <a:r>
              <a:rPr lang="de-DE" dirty="0" err="1"/>
              <a:t>incident</a:t>
            </a:r>
            <a:r>
              <a:rPr lang="de-DE" dirty="0"/>
              <a:t>)</a:t>
            </a:r>
          </a:p>
          <a:p>
            <a:r>
              <a:rPr lang="de-DE" dirty="0" err="1"/>
              <a:t>Geopolitical</a:t>
            </a:r>
            <a:r>
              <a:rPr lang="de-DE" dirty="0"/>
              <a:t> </a:t>
            </a:r>
            <a:r>
              <a:rPr lang="de-DE" dirty="0" err="1"/>
              <a:t>risks</a:t>
            </a:r>
            <a:r>
              <a:rPr lang="de-DE" dirty="0"/>
              <a:t> on trade </a:t>
            </a:r>
            <a:r>
              <a:rPr lang="de-DE" dirty="0" err="1"/>
              <a:t>routes</a:t>
            </a:r>
            <a:r>
              <a:rPr lang="de-DE" dirty="0"/>
              <a:t> (</a:t>
            </a:r>
            <a:r>
              <a:rPr lang="de-DE" dirty="0" err="1"/>
              <a:t>Strait</a:t>
            </a:r>
            <a:r>
              <a:rPr lang="de-DE" dirty="0"/>
              <a:t> </a:t>
            </a:r>
            <a:r>
              <a:rPr lang="de-DE" dirty="0" err="1"/>
              <a:t>of</a:t>
            </a:r>
            <a:r>
              <a:rPr lang="de-DE" dirty="0"/>
              <a:t> </a:t>
            </a:r>
            <a:r>
              <a:rPr lang="de-DE" dirty="0" err="1"/>
              <a:t>Hormuz</a:t>
            </a:r>
            <a:r>
              <a:rPr lang="de-DE" dirty="0"/>
              <a:t>)</a:t>
            </a:r>
          </a:p>
          <a:p>
            <a:r>
              <a:rPr lang="de-DE" dirty="0"/>
              <a:t>Infrastructure </a:t>
            </a:r>
            <a:r>
              <a:rPr lang="de-DE" dirty="0" err="1"/>
              <a:t>Deficit</a:t>
            </a:r>
            <a:r>
              <a:rPr lang="de-DE" dirty="0"/>
              <a:t>: Many </a:t>
            </a:r>
            <a:r>
              <a:rPr lang="de-DE" dirty="0" err="1"/>
              <a:t>ports</a:t>
            </a:r>
            <a:r>
              <a:rPr lang="de-DE" dirty="0"/>
              <a:t> </a:t>
            </a:r>
            <a:r>
              <a:rPr lang="de-DE" dirty="0" err="1"/>
              <a:t>require</a:t>
            </a:r>
            <a:r>
              <a:rPr lang="de-DE" dirty="0"/>
              <a:t> </a:t>
            </a:r>
            <a:r>
              <a:rPr lang="de-DE" dirty="0" err="1"/>
              <a:t>dredging</a:t>
            </a:r>
            <a:r>
              <a:rPr lang="de-DE" dirty="0"/>
              <a:t> (</a:t>
            </a:r>
            <a:r>
              <a:rPr lang="de-DE" dirty="0" err="1"/>
              <a:t>deepening</a:t>
            </a:r>
            <a:r>
              <a:rPr lang="de-DE" dirty="0"/>
              <a:t>) and </a:t>
            </a:r>
            <a:r>
              <a:rPr lang="de-DE" dirty="0" err="1"/>
              <a:t>modernizing</a:t>
            </a:r>
            <a:r>
              <a:rPr lang="de-DE" dirty="0"/>
              <a:t> </a:t>
            </a:r>
            <a:r>
              <a:rPr lang="de-DE" dirty="0" err="1"/>
              <a:t>to</a:t>
            </a:r>
            <a:r>
              <a:rPr lang="de-DE" dirty="0"/>
              <a:t> handle larger, modern </a:t>
            </a:r>
            <a:r>
              <a:rPr lang="de-DE" dirty="0" err="1"/>
              <a:t>vessels</a:t>
            </a:r>
            <a:endParaRPr lang="de-DE" dirty="0"/>
          </a:p>
          <a:p>
            <a:r>
              <a:rPr lang="de-DE" dirty="0"/>
              <a:t>Security: </a:t>
            </a:r>
            <a:r>
              <a:rPr lang="de-DE" dirty="0" err="1"/>
              <a:t>Piracy</a:t>
            </a:r>
            <a:r>
              <a:rPr lang="de-DE" dirty="0"/>
              <a:t> and maritime "</a:t>
            </a:r>
            <a:r>
              <a:rPr lang="de-DE" dirty="0" err="1"/>
              <a:t>choke</a:t>
            </a:r>
            <a:r>
              <a:rPr lang="de-DE" dirty="0"/>
              <a:t> </a:t>
            </a:r>
            <a:r>
              <a:rPr lang="de-DE" dirty="0" err="1"/>
              <a:t>points</a:t>
            </a:r>
            <a:r>
              <a:rPr lang="de-DE" dirty="0"/>
              <a:t>."</a:t>
            </a:r>
          </a:p>
        </p:txBody>
      </p:sp>
    </p:spTree>
    <p:extLst>
      <p:ext uri="{BB962C8B-B14F-4D97-AF65-F5344CB8AC3E}">
        <p14:creationId xmlns:p14="http://schemas.microsoft.com/office/powerpoint/2010/main" val="139087643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80477A-EAFD-FED1-160B-91FA37AE2DCA}"/>
              </a:ext>
            </a:extLst>
          </p:cNvPr>
          <p:cNvSpPr>
            <a:spLocks noGrp="1"/>
          </p:cNvSpPr>
          <p:nvPr>
            <p:ph type="title"/>
          </p:nvPr>
        </p:nvSpPr>
        <p:spPr/>
        <p:txBody>
          <a:bodyPr/>
          <a:lstStyle/>
          <a:p>
            <a:r>
              <a:rPr lang="de-DE" dirty="0"/>
              <a:t>Policy </a:t>
            </a:r>
            <a:r>
              <a:rPr lang="de-DE" dirty="0" err="1"/>
              <a:t>Priorities</a:t>
            </a:r>
            <a:endParaRPr lang="de-DE" dirty="0"/>
          </a:p>
        </p:txBody>
      </p:sp>
      <p:sp>
        <p:nvSpPr>
          <p:cNvPr id="3" name="Textplatzhalter 2">
            <a:extLst>
              <a:ext uri="{FF2B5EF4-FFF2-40B4-BE49-F238E27FC236}">
                <a16:creationId xmlns:a16="http://schemas.microsoft.com/office/drawing/2014/main" id="{B5BF088E-8839-051E-7C3F-5FF405D37DB0}"/>
              </a:ext>
            </a:extLst>
          </p:cNvPr>
          <p:cNvSpPr>
            <a:spLocks noGrp="1"/>
          </p:cNvSpPr>
          <p:nvPr>
            <p:ph type="body" sz="half" idx="1"/>
          </p:nvPr>
        </p:nvSpPr>
        <p:spPr/>
        <p:txBody>
          <a:bodyPr>
            <a:normAutofit/>
          </a:bodyPr>
          <a:lstStyle/>
          <a:p>
            <a:r>
              <a:rPr lang="de-DE" dirty="0" err="1"/>
              <a:t>decarbonisation</a:t>
            </a:r>
            <a:r>
              <a:rPr lang="de-DE" dirty="0"/>
              <a:t> </a:t>
            </a:r>
            <a:r>
              <a:rPr lang="de-DE" dirty="0" err="1"/>
              <a:t>of</a:t>
            </a:r>
            <a:r>
              <a:rPr lang="de-DE" dirty="0"/>
              <a:t> </a:t>
            </a:r>
            <a:r>
              <a:rPr lang="de-DE" dirty="0" err="1"/>
              <a:t>shipping</a:t>
            </a:r>
            <a:endParaRPr lang="de-DE" dirty="0"/>
          </a:p>
          <a:p>
            <a:r>
              <a:rPr lang="de-DE" dirty="0"/>
              <a:t>cleaner </a:t>
            </a:r>
            <a:r>
              <a:rPr lang="de-DE" dirty="0" err="1"/>
              <a:t>fuels</a:t>
            </a:r>
            <a:r>
              <a:rPr lang="de-DE" dirty="0"/>
              <a:t> (LNG, hydrogen)</a:t>
            </a:r>
          </a:p>
          <a:p>
            <a:r>
              <a:rPr lang="de-DE" dirty="0" err="1"/>
              <a:t>digitalisation</a:t>
            </a:r>
            <a:r>
              <a:rPr lang="de-DE" dirty="0"/>
              <a:t> </a:t>
            </a:r>
            <a:r>
              <a:rPr lang="de-DE" dirty="0" err="1"/>
              <a:t>of</a:t>
            </a:r>
            <a:r>
              <a:rPr lang="de-DE" dirty="0"/>
              <a:t> </a:t>
            </a:r>
            <a:r>
              <a:rPr lang="de-DE" dirty="0" err="1"/>
              <a:t>logistics</a:t>
            </a:r>
            <a:endParaRPr lang="de-DE" dirty="0"/>
          </a:p>
        </p:txBody>
      </p:sp>
      <p:pic>
        <p:nvPicPr>
          <p:cNvPr id="1026" name="Picture 2" descr="IMO webinar: What is the future of decarbonization in shipping?">
            <a:extLst>
              <a:ext uri="{FF2B5EF4-FFF2-40B4-BE49-F238E27FC236}">
                <a16:creationId xmlns:a16="http://schemas.microsoft.com/office/drawing/2014/main" id="{C113F4AF-962D-8575-8B58-1F0EF33268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3398363"/>
            <a:ext cx="6096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010D0726-C5B4-4567-A31A-640660EE5EBC}"/>
              </a:ext>
            </a:extLst>
          </p:cNvPr>
          <p:cNvSpPr txBox="1"/>
          <p:nvPr/>
        </p:nvSpPr>
        <p:spPr>
          <a:xfrm>
            <a:off x="1949302" y="5645073"/>
            <a:ext cx="157361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Safety4Sea</a:t>
            </a:r>
          </a:p>
        </p:txBody>
      </p:sp>
    </p:spTree>
    <p:extLst>
      <p:ext uri="{BB962C8B-B14F-4D97-AF65-F5344CB8AC3E}">
        <p14:creationId xmlns:p14="http://schemas.microsoft.com/office/powerpoint/2010/main" val="224495925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E01473-6D88-F8FD-F8BD-846B7C43D5CF}"/>
              </a:ext>
            </a:extLst>
          </p:cNvPr>
          <p:cNvSpPr>
            <a:spLocks noGrp="1"/>
          </p:cNvSpPr>
          <p:nvPr>
            <p:ph type="title"/>
          </p:nvPr>
        </p:nvSpPr>
        <p:spPr/>
        <p:txBody>
          <a:bodyPr/>
          <a:lstStyle/>
          <a:p>
            <a:r>
              <a:rPr lang="de-DE" dirty="0"/>
              <a:t>Future Trends</a:t>
            </a:r>
          </a:p>
        </p:txBody>
      </p:sp>
      <p:sp>
        <p:nvSpPr>
          <p:cNvPr id="3" name="Textplatzhalter 2">
            <a:extLst>
              <a:ext uri="{FF2B5EF4-FFF2-40B4-BE49-F238E27FC236}">
                <a16:creationId xmlns:a16="http://schemas.microsoft.com/office/drawing/2014/main" id="{B14599F9-0228-85B2-53BB-759086CFFA69}"/>
              </a:ext>
            </a:extLst>
          </p:cNvPr>
          <p:cNvSpPr>
            <a:spLocks noGrp="1"/>
          </p:cNvSpPr>
          <p:nvPr>
            <p:ph type="body" sz="half" idx="1"/>
          </p:nvPr>
        </p:nvSpPr>
        <p:spPr/>
        <p:txBody>
          <a:bodyPr>
            <a:normAutofit/>
          </a:bodyPr>
          <a:lstStyle/>
          <a:p>
            <a:r>
              <a:rPr lang="de-DE" dirty="0" err="1"/>
              <a:t>automation</a:t>
            </a:r>
            <a:r>
              <a:rPr lang="de-DE" dirty="0"/>
              <a:t> in </a:t>
            </a:r>
            <a:r>
              <a:rPr lang="de-DE" dirty="0" err="1"/>
              <a:t>ports</a:t>
            </a:r>
            <a:endParaRPr lang="de-DE" dirty="0"/>
          </a:p>
          <a:p>
            <a:r>
              <a:rPr lang="de-DE" dirty="0" err="1"/>
              <a:t>green</a:t>
            </a:r>
            <a:r>
              <a:rPr lang="de-DE" dirty="0"/>
              <a:t> </a:t>
            </a:r>
            <a:r>
              <a:rPr lang="de-DE" dirty="0" err="1"/>
              <a:t>shipping</a:t>
            </a:r>
            <a:r>
              <a:rPr lang="de-DE" dirty="0"/>
              <a:t> </a:t>
            </a:r>
            <a:r>
              <a:rPr lang="de-DE" dirty="0" err="1"/>
              <a:t>technologies</a:t>
            </a:r>
            <a:endParaRPr lang="de-DE" dirty="0"/>
          </a:p>
          <a:p>
            <a:r>
              <a:rPr lang="de-DE" dirty="0" err="1"/>
              <a:t>increasing</a:t>
            </a:r>
            <a:r>
              <a:rPr lang="de-DE" dirty="0"/>
              <a:t> global trade </a:t>
            </a:r>
            <a:r>
              <a:rPr lang="de-DE" dirty="0" err="1"/>
              <a:t>demand</a:t>
            </a:r>
            <a:endParaRPr lang="de-DE" dirty="0"/>
          </a:p>
        </p:txBody>
      </p:sp>
      <p:pic>
        <p:nvPicPr>
          <p:cNvPr id="2052" name="Picture 4" descr="Riviera - News Content Hub - Key technology trends transforming shipping in  2023">
            <a:extLst>
              <a:ext uri="{FF2B5EF4-FFF2-40B4-BE49-F238E27FC236}">
                <a16:creationId xmlns:a16="http://schemas.microsoft.com/office/drawing/2014/main" id="{7647BC2C-F942-0D96-1461-633CABACE7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0772" y="3429000"/>
            <a:ext cx="5330455" cy="299838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7E999CF-BF8E-FDBA-F6EC-C085F8B2F716}"/>
              </a:ext>
            </a:extLst>
          </p:cNvPr>
          <p:cNvSpPr txBox="1"/>
          <p:nvPr/>
        </p:nvSpPr>
        <p:spPr>
          <a:xfrm>
            <a:off x="2505742" y="5651531"/>
            <a:ext cx="157361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7: Riviera</a:t>
            </a:r>
          </a:p>
        </p:txBody>
      </p:sp>
    </p:spTree>
    <p:extLst>
      <p:ext uri="{BB962C8B-B14F-4D97-AF65-F5344CB8AC3E}">
        <p14:creationId xmlns:p14="http://schemas.microsoft.com/office/powerpoint/2010/main" val="131987725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D27212-B2CD-D933-45E1-5692D18D3893}"/>
              </a:ext>
            </a:extLst>
          </p:cNvPr>
          <p:cNvSpPr>
            <a:spLocks noGrp="1"/>
          </p:cNvSpPr>
          <p:nvPr>
            <p:ph type="title"/>
          </p:nvPr>
        </p:nvSpPr>
        <p:spPr/>
        <p:txBody>
          <a:bodyPr/>
          <a:lstStyle/>
          <a:p>
            <a:r>
              <a:rPr lang="de-DE" dirty="0"/>
              <a:t>Key Takeaways</a:t>
            </a:r>
          </a:p>
        </p:txBody>
      </p:sp>
      <p:sp>
        <p:nvSpPr>
          <p:cNvPr id="3" name="Textplatzhalter 2">
            <a:extLst>
              <a:ext uri="{FF2B5EF4-FFF2-40B4-BE49-F238E27FC236}">
                <a16:creationId xmlns:a16="http://schemas.microsoft.com/office/drawing/2014/main" id="{6F3264FC-0BDB-8150-F521-9F91AD7F4680}"/>
              </a:ext>
            </a:extLst>
          </p:cNvPr>
          <p:cNvSpPr>
            <a:spLocks noGrp="1"/>
          </p:cNvSpPr>
          <p:nvPr>
            <p:ph type="body" sz="half" idx="1"/>
          </p:nvPr>
        </p:nvSpPr>
        <p:spPr/>
        <p:txBody>
          <a:bodyPr>
            <a:normAutofit/>
          </a:bodyPr>
          <a:lstStyle/>
          <a:p>
            <a:r>
              <a:rPr lang="de-DE" dirty="0" err="1"/>
              <a:t>Water</a:t>
            </a:r>
            <a:r>
              <a:rPr lang="de-DE" dirty="0"/>
              <a:t> </a:t>
            </a:r>
            <a:r>
              <a:rPr lang="de-DE" dirty="0" err="1"/>
              <a:t>transport</a:t>
            </a:r>
            <a:r>
              <a:rPr lang="de-DE" dirty="0"/>
              <a:t> </a:t>
            </a:r>
            <a:r>
              <a:rPr lang="de-DE" dirty="0" err="1"/>
              <a:t>is</a:t>
            </a:r>
            <a:r>
              <a:rPr lang="de-DE" dirty="0"/>
              <a:t> </a:t>
            </a:r>
            <a:r>
              <a:rPr lang="de-DE" dirty="0" err="1"/>
              <a:t>the</a:t>
            </a:r>
            <a:r>
              <a:rPr lang="de-DE" dirty="0"/>
              <a:t> </a:t>
            </a:r>
            <a:r>
              <a:rPr lang="de-DE" dirty="0" err="1"/>
              <a:t>backbone</a:t>
            </a:r>
            <a:r>
              <a:rPr lang="de-DE" dirty="0"/>
              <a:t> </a:t>
            </a:r>
            <a:r>
              <a:rPr lang="de-DE" dirty="0" err="1"/>
              <a:t>of</a:t>
            </a:r>
            <a:r>
              <a:rPr lang="de-DE" dirty="0"/>
              <a:t> global freight </a:t>
            </a:r>
            <a:r>
              <a:rPr lang="de-DE" dirty="0" err="1"/>
              <a:t>transport</a:t>
            </a:r>
            <a:endParaRPr lang="de-DE" dirty="0"/>
          </a:p>
          <a:p>
            <a:r>
              <a:rPr lang="de-DE" dirty="0" err="1"/>
              <a:t>Extremely</a:t>
            </a:r>
            <a:r>
              <a:rPr lang="de-DE" dirty="0"/>
              <a:t> </a:t>
            </a:r>
            <a:r>
              <a:rPr lang="de-DE" dirty="0" err="1"/>
              <a:t>efficient</a:t>
            </a:r>
            <a:r>
              <a:rPr lang="de-DE" dirty="0"/>
              <a:t> but slow and </a:t>
            </a:r>
            <a:r>
              <a:rPr lang="de-DE" dirty="0" err="1"/>
              <a:t>infrastructure-dependent</a:t>
            </a:r>
            <a:endParaRPr lang="de-DE" dirty="0"/>
          </a:p>
          <a:p>
            <a:r>
              <a:rPr lang="de-DE" dirty="0"/>
              <a:t>Essential </a:t>
            </a:r>
            <a:r>
              <a:rPr lang="de-DE" dirty="0" err="1"/>
              <a:t>for</a:t>
            </a:r>
            <a:r>
              <a:rPr lang="de-DE" dirty="0"/>
              <a:t> global trade and </a:t>
            </a:r>
            <a:r>
              <a:rPr lang="de-DE" dirty="0" err="1"/>
              <a:t>logistics</a:t>
            </a:r>
            <a:endParaRPr lang="de-DE" dirty="0"/>
          </a:p>
          <a:p>
            <a:r>
              <a:rPr lang="de-DE" dirty="0" err="1"/>
              <a:t>Facing</a:t>
            </a:r>
            <a:r>
              <a:rPr lang="de-DE" dirty="0"/>
              <a:t> environmental and </a:t>
            </a:r>
            <a:r>
              <a:rPr lang="de-DE" dirty="0" err="1"/>
              <a:t>geopolitical</a:t>
            </a:r>
            <a:r>
              <a:rPr lang="de-DE" dirty="0"/>
              <a:t> </a:t>
            </a:r>
            <a:r>
              <a:rPr lang="de-DE"/>
              <a:t>challenges</a:t>
            </a:r>
          </a:p>
        </p:txBody>
      </p:sp>
    </p:spTree>
    <p:extLst>
      <p:ext uri="{BB962C8B-B14F-4D97-AF65-F5344CB8AC3E}">
        <p14:creationId xmlns:p14="http://schemas.microsoft.com/office/powerpoint/2010/main" val="371578768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en-GB" noProof="1"/>
              <a:t>Thank you for your attention!</a:t>
            </a:r>
          </a:p>
        </p:txBody>
      </p:sp>
    </p:spTree>
    <p:extLst>
      <p:ext uri="{BB962C8B-B14F-4D97-AF65-F5344CB8AC3E}">
        <p14:creationId xmlns:p14="http://schemas.microsoft.com/office/powerpoint/2010/main" val="225018307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Pictures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https://pixabay.com/de/photos/containerschiff-container-transport-6631117/</a:t>
            </a:r>
          </a:p>
          <a:p>
            <a:pPr marL="0" indent="0">
              <a:lnSpc>
                <a:spcPct val="120000"/>
              </a:lnSpc>
              <a:spcBef>
                <a:spcPts val="1051"/>
              </a:spcBef>
              <a:buNone/>
            </a:pPr>
            <a:r>
              <a:rPr lang="en-GB" sz="1000" noProof="1"/>
              <a:t>Fig. 2: https://pixabay.com/de/photos/frachtschiff-seeschiff-7221154/</a:t>
            </a:r>
          </a:p>
          <a:p>
            <a:pPr marL="0" indent="0">
              <a:lnSpc>
                <a:spcPct val="120000"/>
              </a:lnSpc>
              <a:spcBef>
                <a:spcPts val="1051"/>
              </a:spcBef>
              <a:buNone/>
            </a:pPr>
            <a:r>
              <a:rPr lang="en-GB" sz="1000" noProof="1"/>
              <a:t>Fig. 3: https://pixabay.com/de/photos/kreuzfahrt-schiff-ozean-1578528/</a:t>
            </a:r>
          </a:p>
          <a:p>
            <a:pPr marL="0" indent="0">
              <a:lnSpc>
                <a:spcPct val="120000"/>
              </a:lnSpc>
              <a:spcBef>
                <a:spcPts val="1051"/>
              </a:spcBef>
              <a:buNone/>
            </a:pPr>
            <a:r>
              <a:rPr lang="en-GB" sz="1000" noProof="1"/>
              <a:t>Fig. 4: https://pixabay.com/de/photos/flugzeugtr%c3%a4ger-hubschrauber-themse-344346/</a:t>
            </a:r>
          </a:p>
          <a:p>
            <a:pPr marL="0" indent="0">
              <a:lnSpc>
                <a:spcPct val="120000"/>
              </a:lnSpc>
              <a:spcBef>
                <a:spcPts val="1051"/>
              </a:spcBef>
              <a:buNone/>
            </a:pPr>
            <a:r>
              <a:rPr lang="en-GB" sz="1000" noProof="1"/>
              <a:t>Fig. 5: https://pixabay.com/de/photos/containerschiff-hamburger-haften-6779968/</a:t>
            </a:r>
          </a:p>
          <a:p>
            <a:pPr marL="0" indent="0">
              <a:lnSpc>
                <a:spcPct val="120000"/>
              </a:lnSpc>
              <a:spcBef>
                <a:spcPts val="1051"/>
              </a:spcBef>
              <a:buNone/>
            </a:pPr>
            <a:r>
              <a:rPr lang="en-GB" sz="1000" noProof="1"/>
              <a:t>Fig. 6: https://safety4sea.com/cm-imo-webinar-what-is-the-future-of-decarbonization-in-shipping/</a:t>
            </a:r>
          </a:p>
          <a:p>
            <a:pPr marL="0" indent="0">
              <a:lnSpc>
                <a:spcPct val="120000"/>
              </a:lnSpc>
              <a:spcBef>
                <a:spcPts val="1051"/>
              </a:spcBef>
              <a:buNone/>
            </a:pPr>
            <a:r>
              <a:rPr lang="en-GB" sz="1000" noProof="1"/>
              <a:t>Fig. 7: https://www.rivieramm.com/news-content-hub/news-content-hub/key-technology-trends-transforming-shipping-in-2023-74237</a:t>
            </a:r>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2384043917"/>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B5FD7-C3D4-47DD-76C3-AA1290A076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FAEAC-CEE8-6326-2143-42347185F695}"/>
              </a:ext>
            </a:extLst>
          </p:cNvPr>
          <p:cNvSpPr>
            <a:spLocks noGrp="1"/>
          </p:cNvSpPr>
          <p:nvPr>
            <p:ph type="title"/>
          </p:nvPr>
        </p:nvSpPr>
        <p:spPr>
          <a:xfrm>
            <a:off x="603252" y="539751"/>
            <a:ext cx="8359995" cy="717551"/>
          </a:xfrm>
        </p:spPr>
        <p:txBody>
          <a:bodyPr/>
          <a:lstStyle/>
          <a:p>
            <a:r>
              <a:rPr lang="en-GB" noProof="1"/>
              <a:t>Sources – Literature (Further Reading)</a:t>
            </a:r>
          </a:p>
        </p:txBody>
      </p:sp>
      <p:sp>
        <p:nvSpPr>
          <p:cNvPr id="3" name="Text Placeholder 2">
            <a:extLst>
              <a:ext uri="{FF2B5EF4-FFF2-40B4-BE49-F238E27FC236}">
                <a16:creationId xmlns:a16="http://schemas.microsoft.com/office/drawing/2014/main" id="{CC5FFF5A-9301-AD3B-C3D7-2651DD89BF79}"/>
              </a:ext>
            </a:extLst>
          </p:cNvPr>
          <p:cNvSpPr>
            <a:spLocks noGrp="1"/>
          </p:cNvSpPr>
          <p:nvPr>
            <p:ph type="body" sz="half" idx="1"/>
          </p:nvPr>
        </p:nvSpPr>
        <p:spPr/>
        <p:txBody>
          <a:bodyPr lIns="46800">
            <a:normAutofit/>
          </a:bodyPr>
          <a:lstStyle/>
          <a:p>
            <a:pPr marL="0" indent="0">
              <a:lnSpc>
                <a:spcPct val="120000"/>
              </a:lnSpc>
              <a:spcBef>
                <a:spcPts val="1051"/>
              </a:spcBef>
              <a:buNone/>
            </a:pPr>
            <a:r>
              <a:rPr lang="en-GB" sz="1000" noProof="1"/>
              <a:t>African Development Bank Group n.y.: Transport. https://www.afdb.org/en/topics-and-sectors/sectors/transport (10.04.26).</a:t>
            </a:r>
          </a:p>
          <a:p>
            <a:pPr marL="0" indent="0">
              <a:lnSpc>
                <a:spcPct val="120000"/>
              </a:lnSpc>
              <a:spcBef>
                <a:spcPts val="1051"/>
              </a:spcBef>
              <a:buNone/>
            </a:pPr>
            <a:r>
              <a:rPr lang="en-GB" sz="1000" noProof="1"/>
              <a:t>Cruise Lines International Association n.y.: https://cruising.org/news (10.04.26).</a:t>
            </a:r>
          </a:p>
          <a:p>
            <a:pPr marL="0" indent="0">
              <a:lnSpc>
                <a:spcPct val="120000"/>
              </a:lnSpc>
              <a:spcBef>
                <a:spcPts val="1051"/>
              </a:spcBef>
              <a:buNone/>
            </a:pPr>
            <a:r>
              <a:rPr lang="en-GB" sz="1000" noProof="1"/>
              <a:t>International Maritime Organization n.y.: IMO GHG Studies. https://www.imo.org/en/ourwork/environment/pages/imo-ghg-studies.aspx (10.04.26).</a:t>
            </a:r>
          </a:p>
          <a:p>
            <a:pPr marL="0" indent="0">
              <a:lnSpc>
                <a:spcPct val="120000"/>
              </a:lnSpc>
              <a:spcBef>
                <a:spcPts val="1051"/>
              </a:spcBef>
              <a:buNone/>
            </a:pPr>
            <a:r>
              <a:rPr lang="en-GB" sz="1000" noProof="1"/>
              <a:t>International Maritime Organization n.y : International Convention for the Safety of Life at Sea (SOLAS), 1974. https://www.imo.org/en/about/conventions/pages/international-convention-for-the-safety-of-life-at-sea-(solas),-1974.aspx (10.04.26). </a:t>
            </a:r>
          </a:p>
          <a:p>
            <a:pPr marL="0" indent="0">
              <a:lnSpc>
                <a:spcPct val="120000"/>
              </a:lnSpc>
              <a:spcBef>
                <a:spcPts val="1051"/>
              </a:spcBef>
              <a:buNone/>
            </a:pPr>
            <a:r>
              <a:rPr lang="en-GB" sz="1000" noProof="1"/>
              <a:t>International Maritime Organization n.y : Introduction to IMO. https://www.imo.org/en/about/pages/default.aspx (10.04.26).</a:t>
            </a:r>
          </a:p>
          <a:p>
            <a:pPr marL="0" indent="0">
              <a:lnSpc>
                <a:spcPct val="120000"/>
              </a:lnSpc>
              <a:spcBef>
                <a:spcPts val="1051"/>
              </a:spcBef>
              <a:buNone/>
            </a:pPr>
            <a:r>
              <a:rPr lang="en-GB" sz="1000" noProof="1"/>
              <a:t>PIANC n.y.: The World Association for Waterborne Transport Infrastructure. https://www.pianc.org/ (10.04.26).</a:t>
            </a:r>
          </a:p>
          <a:p>
            <a:pPr marL="0" indent="0">
              <a:lnSpc>
                <a:spcPct val="120000"/>
              </a:lnSpc>
              <a:spcBef>
                <a:spcPts val="1051"/>
              </a:spcBef>
              <a:buNone/>
            </a:pPr>
            <a:r>
              <a:rPr lang="en-GB" sz="1000" noProof="1"/>
              <a:t>UN Trade &amp; Development n.y.: Review of Maritime Transport. https://unctad.org/topic/transport-and-trade-logistics/review-of-maritime-transport (10.04.26).</a:t>
            </a:r>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319137270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Learning Objectives</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fontScale="92500" lnSpcReduction="10000"/>
          </a:bodyPr>
          <a:lstStyle/>
          <a:p>
            <a:pPr marL="0" indent="0">
              <a:buNone/>
            </a:pPr>
            <a:r>
              <a:rPr lang="en-GB" noProof="1"/>
              <a:t>Students can:</a:t>
            </a:r>
          </a:p>
          <a:p>
            <a:r>
              <a:rPr lang="de-DE" dirty="0" err="1"/>
              <a:t>explain</a:t>
            </a:r>
            <a:r>
              <a:rPr lang="de-DE" dirty="0"/>
              <a:t> </a:t>
            </a:r>
            <a:r>
              <a:rPr lang="de-DE" dirty="0" err="1"/>
              <a:t>key</a:t>
            </a:r>
            <a:r>
              <a:rPr lang="de-DE" dirty="0"/>
              <a:t> </a:t>
            </a:r>
            <a:r>
              <a:rPr lang="de-DE" dirty="0" err="1"/>
              <a:t>concepts</a:t>
            </a:r>
            <a:r>
              <a:rPr lang="de-DE" dirty="0"/>
              <a:t> and </a:t>
            </a:r>
            <a:r>
              <a:rPr lang="de-DE" dirty="0" err="1"/>
              <a:t>forms</a:t>
            </a:r>
            <a:r>
              <a:rPr lang="de-DE" dirty="0"/>
              <a:t> </a:t>
            </a:r>
            <a:r>
              <a:rPr lang="de-DE" dirty="0" err="1"/>
              <a:t>of</a:t>
            </a:r>
            <a:r>
              <a:rPr lang="de-DE" dirty="0"/>
              <a:t> </a:t>
            </a:r>
            <a:r>
              <a:rPr lang="de-DE" dirty="0" err="1"/>
              <a:t>water</a:t>
            </a:r>
            <a:r>
              <a:rPr lang="de-DE" dirty="0"/>
              <a:t> </a:t>
            </a:r>
            <a:r>
              <a:rPr lang="de-DE" dirty="0" err="1"/>
              <a:t>transport</a:t>
            </a:r>
            <a:r>
              <a:rPr lang="de-DE" dirty="0"/>
              <a:t> </a:t>
            </a:r>
          </a:p>
          <a:p>
            <a:r>
              <a:rPr lang="de-DE" dirty="0" err="1"/>
              <a:t>distinguish</a:t>
            </a:r>
            <a:r>
              <a:rPr lang="de-DE" dirty="0"/>
              <a:t> </a:t>
            </a:r>
            <a:r>
              <a:rPr lang="de-DE" dirty="0" err="1"/>
              <a:t>between</a:t>
            </a:r>
            <a:r>
              <a:rPr lang="de-DE" dirty="0"/>
              <a:t> </a:t>
            </a:r>
            <a:r>
              <a:rPr lang="de-DE" dirty="0" err="1"/>
              <a:t>civil</a:t>
            </a:r>
            <a:r>
              <a:rPr lang="de-DE" dirty="0"/>
              <a:t>, </a:t>
            </a:r>
            <a:r>
              <a:rPr lang="de-DE" dirty="0" err="1"/>
              <a:t>military</a:t>
            </a:r>
            <a:r>
              <a:rPr lang="de-DE" dirty="0"/>
              <a:t>, passenger and freight </a:t>
            </a:r>
            <a:r>
              <a:rPr lang="de-DE" dirty="0" err="1"/>
              <a:t>shipping</a:t>
            </a:r>
            <a:r>
              <a:rPr lang="de-DE" dirty="0"/>
              <a:t> </a:t>
            </a:r>
          </a:p>
          <a:p>
            <a:r>
              <a:rPr lang="de-DE" dirty="0" err="1"/>
              <a:t>understand</a:t>
            </a:r>
            <a:r>
              <a:rPr lang="de-DE" dirty="0"/>
              <a:t> </a:t>
            </a:r>
            <a:r>
              <a:rPr lang="de-DE" dirty="0" err="1"/>
              <a:t>the</a:t>
            </a:r>
            <a:r>
              <a:rPr lang="de-DE" dirty="0"/>
              <a:t> global </a:t>
            </a:r>
            <a:r>
              <a:rPr lang="de-DE" dirty="0" err="1"/>
              <a:t>importance</a:t>
            </a:r>
            <a:r>
              <a:rPr lang="de-DE" dirty="0"/>
              <a:t> </a:t>
            </a:r>
            <a:r>
              <a:rPr lang="de-DE" dirty="0" err="1"/>
              <a:t>of</a:t>
            </a:r>
            <a:r>
              <a:rPr lang="de-DE" dirty="0"/>
              <a:t> maritime freight </a:t>
            </a:r>
            <a:r>
              <a:rPr lang="de-DE" dirty="0" err="1"/>
              <a:t>transport</a:t>
            </a:r>
            <a:r>
              <a:rPr lang="de-DE" dirty="0"/>
              <a:t> </a:t>
            </a:r>
          </a:p>
          <a:p>
            <a:r>
              <a:rPr lang="de-DE" dirty="0" err="1"/>
              <a:t>describe</a:t>
            </a:r>
            <a:r>
              <a:rPr lang="de-DE" dirty="0"/>
              <a:t> </a:t>
            </a:r>
            <a:r>
              <a:rPr lang="de-DE" dirty="0" err="1"/>
              <a:t>key</a:t>
            </a:r>
            <a:r>
              <a:rPr lang="de-DE" dirty="0"/>
              <a:t> </a:t>
            </a:r>
            <a:r>
              <a:rPr lang="de-DE" dirty="0" err="1"/>
              <a:t>infrastructure</a:t>
            </a:r>
            <a:r>
              <a:rPr lang="de-DE" dirty="0"/>
              <a:t> </a:t>
            </a:r>
            <a:r>
              <a:rPr lang="de-DE" dirty="0" err="1"/>
              <a:t>elements</a:t>
            </a:r>
            <a:r>
              <a:rPr lang="de-DE" dirty="0"/>
              <a:t> (</a:t>
            </a:r>
            <a:r>
              <a:rPr lang="de-DE" dirty="0" err="1"/>
              <a:t>waterways</a:t>
            </a:r>
            <a:r>
              <a:rPr lang="de-DE" dirty="0"/>
              <a:t>, </a:t>
            </a:r>
            <a:r>
              <a:rPr lang="de-DE" dirty="0" err="1"/>
              <a:t>ports</a:t>
            </a:r>
            <a:r>
              <a:rPr lang="de-DE" dirty="0"/>
              <a:t>, </a:t>
            </a:r>
            <a:r>
              <a:rPr lang="de-DE" dirty="0" err="1"/>
              <a:t>locks</a:t>
            </a:r>
            <a:r>
              <a:rPr lang="de-DE" dirty="0"/>
              <a:t>) </a:t>
            </a:r>
          </a:p>
          <a:p>
            <a:r>
              <a:rPr lang="de-DE" dirty="0" err="1"/>
              <a:t>evaluate</a:t>
            </a:r>
            <a:r>
              <a:rPr lang="de-DE" dirty="0"/>
              <a:t> </a:t>
            </a:r>
            <a:r>
              <a:rPr lang="de-DE" dirty="0" err="1"/>
              <a:t>strengths</a:t>
            </a:r>
            <a:r>
              <a:rPr lang="de-DE" dirty="0"/>
              <a:t>, </a:t>
            </a:r>
            <a:r>
              <a:rPr lang="de-DE" dirty="0" err="1"/>
              <a:t>limitations</a:t>
            </a:r>
            <a:r>
              <a:rPr lang="de-DE" dirty="0"/>
              <a:t> and </a:t>
            </a:r>
            <a:r>
              <a:rPr lang="de-DE" dirty="0" err="1"/>
              <a:t>challenges</a:t>
            </a:r>
            <a:r>
              <a:rPr lang="de-DE" dirty="0"/>
              <a:t> </a:t>
            </a:r>
            <a:r>
              <a:rPr lang="de-DE" dirty="0" err="1"/>
              <a:t>of</a:t>
            </a:r>
            <a:r>
              <a:rPr lang="de-DE" dirty="0"/>
              <a:t> </a:t>
            </a:r>
            <a:r>
              <a:rPr lang="de-DE" dirty="0" err="1"/>
              <a:t>water</a:t>
            </a:r>
            <a:r>
              <a:rPr lang="de-DE" dirty="0"/>
              <a:t> </a:t>
            </a:r>
            <a:r>
              <a:rPr lang="de-DE" dirty="0" err="1"/>
              <a:t>transport</a:t>
            </a:r>
            <a:endParaRPr lang="de-DE" dirty="0"/>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F077E-5655-9760-1ABF-59632E1A44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2A6A1E-9543-D221-2E7C-A04F4EF6BF5F}"/>
              </a:ext>
            </a:extLst>
          </p:cNvPr>
          <p:cNvSpPr>
            <a:spLocks noGrp="1"/>
          </p:cNvSpPr>
          <p:nvPr>
            <p:ph type="title"/>
          </p:nvPr>
        </p:nvSpPr>
        <p:spPr/>
        <p:txBody>
          <a:bodyPr/>
          <a:lstStyle/>
          <a:p>
            <a:r>
              <a:rPr lang="en-GB" noProof="1"/>
              <a:t>Overview</a:t>
            </a:r>
          </a:p>
        </p:txBody>
      </p:sp>
      <p:sp>
        <p:nvSpPr>
          <p:cNvPr id="3" name="Text Placeholder 2">
            <a:extLst>
              <a:ext uri="{FF2B5EF4-FFF2-40B4-BE49-F238E27FC236}">
                <a16:creationId xmlns:a16="http://schemas.microsoft.com/office/drawing/2014/main" id="{944D6137-105B-3D1E-3AA9-76D4C243FA04}"/>
              </a:ext>
            </a:extLst>
          </p:cNvPr>
          <p:cNvSpPr>
            <a:spLocks noGrp="1"/>
          </p:cNvSpPr>
          <p:nvPr>
            <p:ph type="body" sz="half" idx="1"/>
          </p:nvPr>
        </p:nvSpPr>
        <p:spPr/>
        <p:txBody>
          <a:bodyPr>
            <a:normAutofit/>
          </a:bodyPr>
          <a:lstStyle/>
          <a:p>
            <a:pPr marL="0" indent="0">
              <a:buNone/>
            </a:pPr>
            <a:r>
              <a:rPr lang="en-GB" b="1" noProof="1"/>
              <a:t>Basic Terms and Definitions</a:t>
            </a:r>
          </a:p>
          <a:p>
            <a:pPr marL="0" indent="0">
              <a:buNone/>
            </a:pPr>
            <a:r>
              <a:rPr lang="en-GB" noProof="1"/>
              <a:t>Types of Shipping</a:t>
            </a:r>
          </a:p>
          <a:p>
            <a:pPr marL="0" indent="0">
              <a:buNone/>
            </a:pPr>
            <a:r>
              <a:rPr lang="en-GB" noProof="1"/>
              <a:t>Infrastructure</a:t>
            </a:r>
          </a:p>
          <a:p>
            <a:pPr marL="0" indent="0">
              <a:buNone/>
            </a:pPr>
            <a:r>
              <a:rPr lang="en-GB" noProof="1"/>
              <a:t>Quality Criteria, Advantages &amp; Disadvantages</a:t>
            </a:r>
          </a:p>
          <a:p>
            <a:pPr marL="0" indent="0">
              <a:buNone/>
            </a:pPr>
            <a:r>
              <a:rPr lang="en-GB" noProof="1"/>
              <a:t>Challenges, Environmental Impact &amp; Future Trends</a:t>
            </a:r>
          </a:p>
          <a:p>
            <a:pPr marL="0" indent="0">
              <a:buNone/>
            </a:pPr>
            <a:endParaRPr lang="en-GB" noProof="1"/>
          </a:p>
        </p:txBody>
      </p:sp>
    </p:spTree>
    <p:extLst>
      <p:ext uri="{BB962C8B-B14F-4D97-AF65-F5344CB8AC3E}">
        <p14:creationId xmlns:p14="http://schemas.microsoft.com/office/powerpoint/2010/main" val="253494675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CD2CE1-9454-8DEA-7EA3-BB394D1AB96F}"/>
              </a:ext>
            </a:extLst>
          </p:cNvPr>
          <p:cNvSpPr>
            <a:spLocks noGrp="1"/>
          </p:cNvSpPr>
          <p:nvPr>
            <p:ph type="title"/>
          </p:nvPr>
        </p:nvSpPr>
        <p:spPr>
          <a:xfrm>
            <a:off x="603253" y="539751"/>
            <a:ext cx="6010198" cy="717551"/>
          </a:xfrm>
        </p:spPr>
        <p:txBody>
          <a:bodyPr/>
          <a:lstStyle/>
          <a:p>
            <a:r>
              <a:rPr lang="en-GB" noProof="1"/>
              <a:t>What is Water Transport?</a:t>
            </a:r>
          </a:p>
        </p:txBody>
      </p:sp>
      <p:sp>
        <p:nvSpPr>
          <p:cNvPr id="3" name="Textplatzhalter 2">
            <a:extLst>
              <a:ext uri="{FF2B5EF4-FFF2-40B4-BE49-F238E27FC236}">
                <a16:creationId xmlns:a16="http://schemas.microsoft.com/office/drawing/2014/main" id="{9047E705-B771-95B3-0D92-D85B0A1D3ECA}"/>
              </a:ext>
            </a:extLst>
          </p:cNvPr>
          <p:cNvSpPr>
            <a:spLocks noGrp="1"/>
          </p:cNvSpPr>
          <p:nvPr>
            <p:ph type="body" sz="half" idx="1"/>
          </p:nvPr>
        </p:nvSpPr>
        <p:spPr>
          <a:xfrm>
            <a:off x="970201" y="1386842"/>
            <a:ext cx="5061138" cy="5059521"/>
          </a:xfrm>
        </p:spPr>
        <p:txBody>
          <a:bodyPr>
            <a:normAutofit/>
          </a:bodyPr>
          <a:lstStyle/>
          <a:p>
            <a:r>
              <a:rPr lang="en-GB" b="1" noProof="1"/>
              <a:t>Definition: movement of passengers or goods via navigable waterways</a:t>
            </a:r>
          </a:p>
          <a:p>
            <a:r>
              <a:rPr lang="en-GB" noProof="1"/>
              <a:t>Includes maritime (oceans/seas) and Inland Water Transport (IWT; rivers, canals)</a:t>
            </a:r>
          </a:p>
          <a:p>
            <a:r>
              <a:rPr lang="en-GB" noProof="1"/>
              <a:t>One of the oldest transport systems in human history</a:t>
            </a:r>
          </a:p>
        </p:txBody>
      </p:sp>
      <p:pic>
        <p:nvPicPr>
          <p:cNvPr id="4" name="Grafik 3">
            <a:extLst>
              <a:ext uri="{FF2B5EF4-FFF2-40B4-BE49-F238E27FC236}">
                <a16:creationId xmlns:a16="http://schemas.microsoft.com/office/drawing/2014/main" id="{71D8309E-2B03-2A1C-3E74-D8D36FE19B5E}"/>
              </a:ext>
            </a:extLst>
          </p:cNvPr>
          <p:cNvPicPr>
            <a:picLocks noChangeAspect="1"/>
          </p:cNvPicPr>
          <p:nvPr/>
        </p:nvPicPr>
        <p:blipFill>
          <a:blip r:embed="rId2"/>
          <a:stretch>
            <a:fillRect/>
          </a:stretch>
        </p:blipFill>
        <p:spPr>
          <a:xfrm>
            <a:off x="6488539" y="1986695"/>
            <a:ext cx="5190460" cy="3454899"/>
          </a:xfrm>
          <a:prstGeom prst="rect">
            <a:avLst/>
          </a:prstGeom>
        </p:spPr>
      </p:pic>
      <p:sp>
        <p:nvSpPr>
          <p:cNvPr id="5" name="Textfeld 4">
            <a:extLst>
              <a:ext uri="{FF2B5EF4-FFF2-40B4-BE49-F238E27FC236}">
                <a16:creationId xmlns:a16="http://schemas.microsoft.com/office/drawing/2014/main" id="{462109B8-1E06-CAE0-494E-9A7B60D64432}"/>
              </a:ext>
            </a:extLst>
          </p:cNvPr>
          <p:cNvSpPr txBox="1"/>
          <p:nvPr/>
        </p:nvSpPr>
        <p:spPr>
          <a:xfrm>
            <a:off x="6488539" y="4918296"/>
            <a:ext cx="157361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664319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5D3DBA-7886-7902-56BD-8D755CB61D0F}"/>
              </a:ext>
            </a:extLst>
          </p:cNvPr>
          <p:cNvSpPr>
            <a:spLocks noGrp="1"/>
          </p:cNvSpPr>
          <p:nvPr>
            <p:ph type="title"/>
          </p:nvPr>
        </p:nvSpPr>
        <p:spPr/>
        <p:txBody>
          <a:bodyPr/>
          <a:lstStyle/>
          <a:p>
            <a:r>
              <a:rPr lang="de-DE" dirty="0"/>
              <a:t>Key </a:t>
            </a:r>
            <a:r>
              <a:rPr lang="de-DE" dirty="0" err="1"/>
              <a:t>Terminology</a:t>
            </a:r>
            <a:endParaRPr lang="de-DE" dirty="0"/>
          </a:p>
        </p:txBody>
      </p:sp>
      <p:sp>
        <p:nvSpPr>
          <p:cNvPr id="3" name="Textplatzhalter 2">
            <a:extLst>
              <a:ext uri="{FF2B5EF4-FFF2-40B4-BE49-F238E27FC236}">
                <a16:creationId xmlns:a16="http://schemas.microsoft.com/office/drawing/2014/main" id="{6104D588-A868-32CD-2378-C7CCC804AC81}"/>
              </a:ext>
            </a:extLst>
          </p:cNvPr>
          <p:cNvSpPr>
            <a:spLocks noGrp="1"/>
          </p:cNvSpPr>
          <p:nvPr>
            <p:ph type="body" sz="half" idx="1"/>
          </p:nvPr>
        </p:nvSpPr>
        <p:spPr/>
        <p:txBody>
          <a:bodyPr>
            <a:normAutofit fontScale="85000" lnSpcReduction="20000"/>
          </a:bodyPr>
          <a:lstStyle/>
          <a:p>
            <a:r>
              <a:rPr lang="de-DE" b="1" dirty="0"/>
              <a:t>Vessel: </a:t>
            </a:r>
            <a:r>
              <a:rPr lang="de-DE" dirty="0" err="1"/>
              <a:t>any</a:t>
            </a:r>
            <a:r>
              <a:rPr lang="de-DE" dirty="0"/>
              <a:t> </a:t>
            </a:r>
            <a:r>
              <a:rPr lang="de-DE" dirty="0" err="1"/>
              <a:t>watercraft</a:t>
            </a:r>
            <a:r>
              <a:rPr lang="de-DE" dirty="0"/>
              <a:t> </a:t>
            </a:r>
            <a:r>
              <a:rPr lang="de-DE" dirty="0" err="1"/>
              <a:t>used</a:t>
            </a:r>
            <a:r>
              <a:rPr lang="de-DE" dirty="0"/>
              <a:t> </a:t>
            </a:r>
            <a:r>
              <a:rPr lang="de-DE" dirty="0" err="1"/>
              <a:t>for</a:t>
            </a:r>
            <a:r>
              <a:rPr lang="de-DE" dirty="0"/>
              <a:t> </a:t>
            </a:r>
            <a:r>
              <a:rPr lang="de-DE" dirty="0" err="1"/>
              <a:t>transport</a:t>
            </a:r>
            <a:endParaRPr lang="de-DE" dirty="0"/>
          </a:p>
          <a:p>
            <a:r>
              <a:rPr lang="de-DE" b="1" dirty="0"/>
              <a:t>Shipping: </a:t>
            </a:r>
            <a:r>
              <a:rPr lang="de-DE" dirty="0" err="1"/>
              <a:t>transport</a:t>
            </a:r>
            <a:r>
              <a:rPr lang="de-DE" dirty="0"/>
              <a:t> </a:t>
            </a:r>
            <a:r>
              <a:rPr lang="de-DE" dirty="0" err="1"/>
              <a:t>of</a:t>
            </a:r>
            <a:r>
              <a:rPr lang="de-DE" dirty="0"/>
              <a:t> </a:t>
            </a:r>
            <a:r>
              <a:rPr lang="de-DE" dirty="0" err="1"/>
              <a:t>goods</a:t>
            </a:r>
            <a:r>
              <a:rPr lang="de-DE" dirty="0"/>
              <a:t> </a:t>
            </a:r>
            <a:r>
              <a:rPr lang="de-DE" dirty="0" err="1"/>
              <a:t>or</a:t>
            </a:r>
            <a:r>
              <a:rPr lang="de-DE" dirty="0"/>
              <a:t> </a:t>
            </a:r>
            <a:r>
              <a:rPr lang="de-DE" dirty="0" err="1"/>
              <a:t>passengers</a:t>
            </a:r>
            <a:r>
              <a:rPr lang="de-DE" dirty="0"/>
              <a:t> </a:t>
            </a:r>
            <a:r>
              <a:rPr lang="de-DE" dirty="0" err="1"/>
              <a:t>by</a:t>
            </a:r>
            <a:r>
              <a:rPr lang="de-DE" dirty="0"/>
              <a:t> </a:t>
            </a:r>
            <a:r>
              <a:rPr lang="de-DE" dirty="0" err="1"/>
              <a:t>water</a:t>
            </a:r>
            <a:endParaRPr lang="de-DE" dirty="0"/>
          </a:p>
          <a:p>
            <a:r>
              <a:rPr lang="de-DE" b="1" dirty="0"/>
              <a:t>Port: </a:t>
            </a:r>
            <a:r>
              <a:rPr lang="de-DE" dirty="0" err="1"/>
              <a:t>facility</a:t>
            </a:r>
            <a:r>
              <a:rPr lang="de-DE" dirty="0"/>
              <a:t> </a:t>
            </a:r>
            <a:r>
              <a:rPr lang="de-DE" dirty="0" err="1"/>
              <a:t>for</a:t>
            </a:r>
            <a:r>
              <a:rPr lang="de-DE" dirty="0"/>
              <a:t> </a:t>
            </a:r>
            <a:r>
              <a:rPr lang="de-DE" dirty="0" err="1"/>
              <a:t>loading</a:t>
            </a:r>
            <a:r>
              <a:rPr lang="de-DE" dirty="0"/>
              <a:t>/</a:t>
            </a:r>
            <a:r>
              <a:rPr lang="de-DE" dirty="0" err="1"/>
              <a:t>unloading</a:t>
            </a:r>
            <a:r>
              <a:rPr lang="de-DE" dirty="0"/>
              <a:t> </a:t>
            </a:r>
            <a:r>
              <a:rPr lang="de-DE" dirty="0" err="1"/>
              <a:t>ships</a:t>
            </a:r>
            <a:endParaRPr lang="de-DE" dirty="0"/>
          </a:p>
          <a:p>
            <a:r>
              <a:rPr lang="de-DE" b="1" dirty="0"/>
              <a:t>Inland </a:t>
            </a:r>
            <a:r>
              <a:rPr lang="de-DE" b="1" dirty="0" err="1"/>
              <a:t>waterways</a:t>
            </a:r>
            <a:r>
              <a:rPr lang="de-DE" b="1" dirty="0"/>
              <a:t>: </a:t>
            </a:r>
            <a:r>
              <a:rPr lang="de-DE" dirty="0" err="1"/>
              <a:t>rivers</a:t>
            </a:r>
            <a:r>
              <a:rPr lang="de-DE" dirty="0"/>
              <a:t>, </a:t>
            </a:r>
            <a:r>
              <a:rPr lang="de-DE" dirty="0" err="1"/>
              <a:t>canals</a:t>
            </a:r>
            <a:r>
              <a:rPr lang="de-DE" dirty="0"/>
              <a:t>, </a:t>
            </a:r>
            <a:r>
              <a:rPr lang="de-DE" dirty="0" err="1"/>
              <a:t>lakes</a:t>
            </a:r>
            <a:endParaRPr lang="de-DE" dirty="0"/>
          </a:p>
          <a:p>
            <a:r>
              <a:rPr lang="de-DE" b="1" dirty="0" err="1"/>
              <a:t>Draft</a:t>
            </a:r>
            <a:r>
              <a:rPr lang="de-DE" b="1" dirty="0"/>
              <a:t> (</a:t>
            </a:r>
            <a:r>
              <a:rPr lang="de-DE" b="1" dirty="0" err="1"/>
              <a:t>Draught</a:t>
            </a:r>
            <a:r>
              <a:rPr lang="de-DE" b="1" dirty="0"/>
              <a:t>): </a:t>
            </a:r>
            <a:r>
              <a:rPr lang="de-DE" dirty="0"/>
              <a:t>The </a:t>
            </a:r>
            <a:r>
              <a:rPr lang="de-DE" dirty="0" err="1"/>
              <a:t>vertical</a:t>
            </a:r>
            <a:r>
              <a:rPr lang="de-DE" dirty="0"/>
              <a:t> </a:t>
            </a:r>
            <a:r>
              <a:rPr lang="de-DE" dirty="0" err="1"/>
              <a:t>distance</a:t>
            </a:r>
            <a:r>
              <a:rPr lang="de-DE" dirty="0"/>
              <a:t> </a:t>
            </a:r>
            <a:r>
              <a:rPr lang="de-DE" dirty="0" err="1"/>
              <a:t>between</a:t>
            </a:r>
            <a:r>
              <a:rPr lang="de-DE" dirty="0"/>
              <a:t> </a:t>
            </a:r>
            <a:r>
              <a:rPr lang="de-DE" dirty="0" err="1"/>
              <a:t>the</a:t>
            </a:r>
            <a:r>
              <a:rPr lang="de-DE" dirty="0"/>
              <a:t> </a:t>
            </a:r>
            <a:r>
              <a:rPr lang="de-DE" dirty="0" err="1"/>
              <a:t>waterline</a:t>
            </a:r>
            <a:r>
              <a:rPr lang="de-DE" dirty="0"/>
              <a:t> and </a:t>
            </a:r>
            <a:r>
              <a:rPr lang="de-DE" dirty="0" err="1"/>
              <a:t>the</a:t>
            </a:r>
            <a:r>
              <a:rPr lang="de-DE" dirty="0"/>
              <a:t> </a:t>
            </a:r>
            <a:r>
              <a:rPr lang="de-DE" dirty="0" err="1"/>
              <a:t>bottom</a:t>
            </a:r>
            <a:r>
              <a:rPr lang="de-DE" dirty="0"/>
              <a:t> </a:t>
            </a:r>
            <a:r>
              <a:rPr lang="de-DE" dirty="0" err="1"/>
              <a:t>of</a:t>
            </a:r>
            <a:r>
              <a:rPr lang="de-DE" dirty="0"/>
              <a:t> </a:t>
            </a:r>
            <a:r>
              <a:rPr lang="de-DE" dirty="0" err="1"/>
              <a:t>the</a:t>
            </a:r>
            <a:r>
              <a:rPr lang="de-DE" dirty="0"/>
              <a:t> </a:t>
            </a:r>
            <a:r>
              <a:rPr lang="de-DE" dirty="0" err="1"/>
              <a:t>hull</a:t>
            </a:r>
            <a:r>
              <a:rPr lang="de-DE" dirty="0"/>
              <a:t> (</a:t>
            </a:r>
            <a:r>
              <a:rPr lang="de-DE" dirty="0" err="1"/>
              <a:t>determines</a:t>
            </a:r>
            <a:r>
              <a:rPr lang="de-DE" dirty="0"/>
              <a:t> </a:t>
            </a:r>
            <a:r>
              <a:rPr lang="de-DE" dirty="0" err="1"/>
              <a:t>which</a:t>
            </a:r>
            <a:r>
              <a:rPr lang="de-DE" dirty="0"/>
              <a:t> </a:t>
            </a:r>
            <a:r>
              <a:rPr lang="de-DE" dirty="0" err="1"/>
              <a:t>ports</a:t>
            </a:r>
            <a:r>
              <a:rPr lang="de-DE" dirty="0"/>
              <a:t>/</a:t>
            </a:r>
            <a:r>
              <a:rPr lang="de-DE" dirty="0" err="1"/>
              <a:t>rivers</a:t>
            </a:r>
            <a:r>
              <a:rPr lang="de-DE" dirty="0"/>
              <a:t> a </a:t>
            </a:r>
            <a:r>
              <a:rPr lang="de-DE" dirty="0" err="1"/>
              <a:t>ship</a:t>
            </a:r>
            <a:r>
              <a:rPr lang="de-DE" dirty="0"/>
              <a:t> </a:t>
            </a:r>
            <a:r>
              <a:rPr lang="de-DE" dirty="0" err="1"/>
              <a:t>can</a:t>
            </a:r>
            <a:r>
              <a:rPr lang="de-DE" dirty="0"/>
              <a:t> </a:t>
            </a:r>
            <a:r>
              <a:rPr lang="de-DE" dirty="0" err="1"/>
              <a:t>enter</a:t>
            </a:r>
            <a:r>
              <a:rPr lang="de-DE" dirty="0"/>
              <a:t>)</a:t>
            </a:r>
          </a:p>
          <a:p>
            <a:r>
              <a:rPr lang="de-DE" b="1" dirty="0"/>
              <a:t>Deadweight Tonnage (DWT): </a:t>
            </a:r>
            <a:r>
              <a:rPr lang="de-DE" dirty="0"/>
              <a:t>The total </a:t>
            </a:r>
            <a:r>
              <a:rPr lang="de-DE" dirty="0" err="1"/>
              <a:t>weight</a:t>
            </a:r>
            <a:r>
              <a:rPr lang="de-DE" dirty="0"/>
              <a:t> a </a:t>
            </a:r>
            <a:r>
              <a:rPr lang="de-DE" dirty="0" err="1"/>
              <a:t>ship</a:t>
            </a:r>
            <a:r>
              <a:rPr lang="de-DE" dirty="0"/>
              <a:t> </a:t>
            </a:r>
            <a:r>
              <a:rPr lang="de-DE" dirty="0" err="1"/>
              <a:t>can</a:t>
            </a:r>
            <a:r>
              <a:rPr lang="de-DE" dirty="0"/>
              <a:t> carry (</a:t>
            </a:r>
            <a:r>
              <a:rPr lang="de-DE" dirty="0" err="1"/>
              <a:t>cargo</a:t>
            </a:r>
            <a:r>
              <a:rPr lang="de-DE" dirty="0"/>
              <a:t>, </a:t>
            </a:r>
            <a:r>
              <a:rPr lang="de-DE" dirty="0" err="1"/>
              <a:t>fuel</a:t>
            </a:r>
            <a:r>
              <a:rPr lang="de-DE" dirty="0"/>
              <a:t>, </a:t>
            </a:r>
            <a:r>
              <a:rPr lang="de-DE" dirty="0" err="1"/>
              <a:t>water</a:t>
            </a:r>
            <a:r>
              <a:rPr lang="de-DE" dirty="0"/>
              <a:t>, </a:t>
            </a:r>
            <a:r>
              <a:rPr lang="de-DE" dirty="0" err="1"/>
              <a:t>crew</a:t>
            </a:r>
            <a:r>
              <a:rPr lang="de-DE" dirty="0"/>
              <a:t>)</a:t>
            </a:r>
          </a:p>
          <a:p>
            <a:r>
              <a:rPr lang="de-DE" b="1" dirty="0" err="1"/>
              <a:t>Hydrography</a:t>
            </a:r>
            <a:r>
              <a:rPr lang="de-DE" b="1" dirty="0"/>
              <a:t>: </a:t>
            </a:r>
            <a:r>
              <a:rPr lang="de-DE" dirty="0"/>
              <a:t>Mapping </a:t>
            </a:r>
            <a:r>
              <a:rPr lang="de-DE" dirty="0" err="1"/>
              <a:t>the</a:t>
            </a:r>
            <a:r>
              <a:rPr lang="de-DE" dirty="0"/>
              <a:t> </a:t>
            </a:r>
            <a:r>
              <a:rPr lang="de-DE" dirty="0" err="1"/>
              <a:t>water</a:t>
            </a:r>
            <a:r>
              <a:rPr lang="de-DE" dirty="0"/>
              <a:t> </a:t>
            </a:r>
            <a:r>
              <a:rPr lang="de-DE" dirty="0" err="1"/>
              <a:t>depths</a:t>
            </a:r>
            <a:r>
              <a:rPr lang="de-DE" dirty="0"/>
              <a:t> and </a:t>
            </a:r>
            <a:r>
              <a:rPr lang="de-DE" dirty="0" err="1"/>
              <a:t>obstacles</a:t>
            </a:r>
            <a:endParaRPr lang="de-DE" dirty="0"/>
          </a:p>
        </p:txBody>
      </p:sp>
    </p:spTree>
    <p:extLst>
      <p:ext uri="{BB962C8B-B14F-4D97-AF65-F5344CB8AC3E}">
        <p14:creationId xmlns:p14="http://schemas.microsoft.com/office/powerpoint/2010/main" val="47593493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105ED2-52FE-2281-D982-1E0AF34F57A5}"/>
              </a:ext>
            </a:extLst>
          </p:cNvPr>
          <p:cNvSpPr>
            <a:spLocks noGrp="1"/>
          </p:cNvSpPr>
          <p:nvPr>
            <p:ph type="title"/>
          </p:nvPr>
        </p:nvSpPr>
        <p:spPr/>
        <p:txBody>
          <a:bodyPr/>
          <a:lstStyle/>
          <a:p>
            <a:r>
              <a:rPr lang="de-DE" dirty="0"/>
              <a:t>Vessel </a:t>
            </a:r>
            <a:r>
              <a:rPr lang="de-DE" dirty="0" err="1"/>
              <a:t>Types</a:t>
            </a:r>
            <a:endParaRPr lang="de-DE" dirty="0"/>
          </a:p>
        </p:txBody>
      </p:sp>
      <p:sp>
        <p:nvSpPr>
          <p:cNvPr id="3" name="Textplatzhalter 2">
            <a:extLst>
              <a:ext uri="{FF2B5EF4-FFF2-40B4-BE49-F238E27FC236}">
                <a16:creationId xmlns:a16="http://schemas.microsoft.com/office/drawing/2014/main" id="{898E6D46-C249-DE55-5702-937C28149336}"/>
              </a:ext>
            </a:extLst>
          </p:cNvPr>
          <p:cNvSpPr>
            <a:spLocks noGrp="1"/>
          </p:cNvSpPr>
          <p:nvPr>
            <p:ph type="body" sz="half" idx="1"/>
          </p:nvPr>
        </p:nvSpPr>
        <p:spPr/>
        <p:txBody>
          <a:bodyPr>
            <a:normAutofit/>
          </a:bodyPr>
          <a:lstStyle/>
          <a:p>
            <a:r>
              <a:rPr lang="de-DE" dirty="0"/>
              <a:t>Liner: </a:t>
            </a:r>
            <a:r>
              <a:rPr lang="de-DE" dirty="0" err="1"/>
              <a:t>Operates</a:t>
            </a:r>
            <a:r>
              <a:rPr lang="de-DE" dirty="0"/>
              <a:t> on a </a:t>
            </a:r>
            <a:r>
              <a:rPr lang="de-DE" dirty="0" err="1"/>
              <a:t>fixed</a:t>
            </a:r>
            <a:r>
              <a:rPr lang="de-DE" dirty="0"/>
              <a:t> </a:t>
            </a:r>
            <a:r>
              <a:rPr lang="de-DE" dirty="0" err="1"/>
              <a:t>schedule</a:t>
            </a:r>
            <a:r>
              <a:rPr lang="de-DE" dirty="0"/>
              <a:t> and route (</a:t>
            </a:r>
            <a:r>
              <a:rPr lang="de-DE" dirty="0" err="1"/>
              <a:t>mostly</a:t>
            </a:r>
            <a:r>
              <a:rPr lang="de-DE" dirty="0"/>
              <a:t> </a:t>
            </a:r>
            <a:r>
              <a:rPr lang="de-DE" dirty="0" err="1"/>
              <a:t>container</a:t>
            </a:r>
            <a:r>
              <a:rPr lang="de-DE" dirty="0"/>
              <a:t> </a:t>
            </a:r>
            <a:r>
              <a:rPr lang="de-DE" dirty="0" err="1"/>
              <a:t>ships</a:t>
            </a:r>
            <a:r>
              <a:rPr lang="de-DE" dirty="0"/>
              <a:t>)</a:t>
            </a:r>
          </a:p>
          <a:p>
            <a:r>
              <a:rPr lang="de-DE" dirty="0"/>
              <a:t>Tramp: </a:t>
            </a:r>
            <a:r>
              <a:rPr lang="de-DE" dirty="0" err="1"/>
              <a:t>No</a:t>
            </a:r>
            <a:r>
              <a:rPr lang="de-DE" dirty="0"/>
              <a:t> </a:t>
            </a:r>
            <a:r>
              <a:rPr lang="de-DE" dirty="0" err="1"/>
              <a:t>fixed</a:t>
            </a:r>
            <a:r>
              <a:rPr lang="de-DE" dirty="0"/>
              <a:t> </a:t>
            </a:r>
            <a:r>
              <a:rPr lang="de-DE" dirty="0" err="1"/>
              <a:t>schedule</a:t>
            </a:r>
            <a:r>
              <a:rPr lang="de-DE" dirty="0"/>
              <a:t>; </a:t>
            </a:r>
            <a:r>
              <a:rPr lang="de-DE" dirty="0" err="1"/>
              <a:t>travels</a:t>
            </a:r>
            <a:r>
              <a:rPr lang="de-DE" dirty="0"/>
              <a:t> </a:t>
            </a:r>
            <a:r>
              <a:rPr lang="de-DE" dirty="0" err="1"/>
              <a:t>wherever</a:t>
            </a:r>
            <a:r>
              <a:rPr lang="de-DE" dirty="0"/>
              <a:t> </a:t>
            </a:r>
            <a:r>
              <a:rPr lang="de-DE" dirty="0" err="1"/>
              <a:t>cargo</a:t>
            </a:r>
            <a:r>
              <a:rPr lang="de-DE" dirty="0"/>
              <a:t> </a:t>
            </a:r>
            <a:r>
              <a:rPr lang="de-DE" dirty="0" err="1"/>
              <a:t>is</a:t>
            </a:r>
            <a:r>
              <a:rPr lang="de-DE" dirty="0"/>
              <a:t> </a:t>
            </a:r>
            <a:r>
              <a:rPr lang="de-DE" dirty="0" err="1"/>
              <a:t>available</a:t>
            </a:r>
            <a:r>
              <a:rPr lang="de-DE" dirty="0"/>
              <a:t> (</a:t>
            </a:r>
            <a:r>
              <a:rPr lang="de-DE" dirty="0" err="1"/>
              <a:t>mostly</a:t>
            </a:r>
            <a:r>
              <a:rPr lang="de-DE" dirty="0"/>
              <a:t> </a:t>
            </a:r>
            <a:r>
              <a:rPr lang="de-DE" dirty="0" err="1"/>
              <a:t>bulk</a:t>
            </a:r>
            <a:r>
              <a:rPr lang="de-DE" dirty="0"/>
              <a:t> </a:t>
            </a:r>
            <a:r>
              <a:rPr lang="de-DE" dirty="0" err="1"/>
              <a:t>carriers</a:t>
            </a:r>
            <a:r>
              <a:rPr lang="de-DE" dirty="0"/>
              <a:t>)</a:t>
            </a:r>
          </a:p>
        </p:txBody>
      </p:sp>
      <p:pic>
        <p:nvPicPr>
          <p:cNvPr id="4" name="Grafik 3">
            <a:extLst>
              <a:ext uri="{FF2B5EF4-FFF2-40B4-BE49-F238E27FC236}">
                <a16:creationId xmlns:a16="http://schemas.microsoft.com/office/drawing/2014/main" id="{3CA57788-755C-A479-18E3-497B263CE4F4}"/>
              </a:ext>
            </a:extLst>
          </p:cNvPr>
          <p:cNvPicPr>
            <a:picLocks noChangeAspect="1"/>
          </p:cNvPicPr>
          <p:nvPr/>
        </p:nvPicPr>
        <p:blipFill>
          <a:blip r:embed="rId2"/>
          <a:stretch>
            <a:fillRect/>
          </a:stretch>
        </p:blipFill>
        <p:spPr>
          <a:xfrm>
            <a:off x="3250904" y="3319718"/>
            <a:ext cx="5690191" cy="3351878"/>
          </a:xfrm>
          <a:prstGeom prst="rect">
            <a:avLst/>
          </a:prstGeom>
        </p:spPr>
      </p:pic>
      <p:sp>
        <p:nvSpPr>
          <p:cNvPr id="5" name="Textfeld 4">
            <a:extLst>
              <a:ext uri="{FF2B5EF4-FFF2-40B4-BE49-F238E27FC236}">
                <a16:creationId xmlns:a16="http://schemas.microsoft.com/office/drawing/2014/main" id="{3695F963-691D-45F7-7B6F-5C221BD5F706}"/>
              </a:ext>
            </a:extLst>
          </p:cNvPr>
          <p:cNvSpPr txBox="1"/>
          <p:nvPr/>
        </p:nvSpPr>
        <p:spPr>
          <a:xfrm>
            <a:off x="2261193" y="5916087"/>
            <a:ext cx="157361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67011343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8C7A1-37FC-67A5-9D13-F66EAF7E96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A6DB93-FDF5-05E0-7BAC-C9FB2ED61BC2}"/>
              </a:ext>
            </a:extLst>
          </p:cNvPr>
          <p:cNvSpPr>
            <a:spLocks noGrp="1"/>
          </p:cNvSpPr>
          <p:nvPr>
            <p:ph type="title"/>
          </p:nvPr>
        </p:nvSpPr>
        <p:spPr/>
        <p:txBody>
          <a:bodyPr/>
          <a:lstStyle/>
          <a:p>
            <a:r>
              <a:rPr lang="en-GB" noProof="1"/>
              <a:t>Overview</a:t>
            </a:r>
          </a:p>
        </p:txBody>
      </p:sp>
      <p:sp>
        <p:nvSpPr>
          <p:cNvPr id="3" name="Text Placeholder 2">
            <a:extLst>
              <a:ext uri="{FF2B5EF4-FFF2-40B4-BE49-F238E27FC236}">
                <a16:creationId xmlns:a16="http://schemas.microsoft.com/office/drawing/2014/main" id="{2159C924-9A75-26D5-68BB-864AA4D210DA}"/>
              </a:ext>
            </a:extLst>
          </p:cNvPr>
          <p:cNvSpPr>
            <a:spLocks noGrp="1"/>
          </p:cNvSpPr>
          <p:nvPr>
            <p:ph type="body" sz="half" idx="1"/>
          </p:nvPr>
        </p:nvSpPr>
        <p:spPr/>
        <p:txBody>
          <a:bodyPr>
            <a:normAutofit/>
          </a:bodyPr>
          <a:lstStyle/>
          <a:p>
            <a:pPr marL="0" indent="0">
              <a:buNone/>
            </a:pPr>
            <a:r>
              <a:rPr lang="en-GB" noProof="1"/>
              <a:t>Basic Terms and Definitions</a:t>
            </a:r>
          </a:p>
          <a:p>
            <a:pPr marL="0" indent="0">
              <a:buNone/>
            </a:pPr>
            <a:r>
              <a:rPr lang="en-GB" b="1" noProof="1"/>
              <a:t>Types of Shipping</a:t>
            </a:r>
          </a:p>
          <a:p>
            <a:pPr marL="0" indent="0">
              <a:buNone/>
            </a:pPr>
            <a:r>
              <a:rPr lang="en-GB" noProof="1"/>
              <a:t>Infrastructure</a:t>
            </a:r>
          </a:p>
          <a:p>
            <a:pPr marL="0" indent="0">
              <a:buNone/>
            </a:pPr>
            <a:r>
              <a:rPr lang="en-GB" noProof="1"/>
              <a:t>Quality Criteria, Advantages &amp; Disadvantages</a:t>
            </a:r>
          </a:p>
          <a:p>
            <a:pPr marL="0" indent="0">
              <a:buNone/>
            </a:pPr>
            <a:r>
              <a:rPr lang="en-GB" noProof="1"/>
              <a:t>Challenges, Environmental Impact &amp; Future Trends</a:t>
            </a:r>
          </a:p>
          <a:p>
            <a:pPr marL="0" indent="0">
              <a:buNone/>
            </a:pPr>
            <a:endParaRPr lang="en-GB" noProof="1"/>
          </a:p>
        </p:txBody>
      </p:sp>
    </p:spTree>
    <p:extLst>
      <p:ext uri="{BB962C8B-B14F-4D97-AF65-F5344CB8AC3E}">
        <p14:creationId xmlns:p14="http://schemas.microsoft.com/office/powerpoint/2010/main" val="216006760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9982CA7C-B341-4977-89C2-01ED153D6247}"/>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0</TotalTime>
  <Words>1291</Words>
  <Application>Microsoft Office PowerPoint</Application>
  <PresentationFormat>Widescreen</PresentationFormat>
  <Paragraphs>155</Paragraphs>
  <Slides>27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Aptos</vt:lpstr>
      <vt:lpstr>Arial</vt:lpstr>
      <vt:lpstr>Arial Rounded MT Bold</vt:lpstr>
      <vt:lpstr>Calibri</vt:lpstr>
      <vt:lpstr>Helvetica Neue</vt:lpstr>
      <vt:lpstr>Helvetica Neue Medium</vt:lpstr>
      <vt:lpstr>Montserrat Regular</vt:lpstr>
      <vt:lpstr>21_BasicWhite</vt:lpstr>
      <vt:lpstr>Water Transport</vt:lpstr>
      <vt:lpstr>Road Transportation Systems Engineering Development in the Sub-Saharan Africa – Modern EU Master Programme &amp; Capacity Building</vt:lpstr>
      <vt:lpstr>PowerPoint Presentation</vt:lpstr>
      <vt:lpstr>Learning Objectives</vt:lpstr>
      <vt:lpstr>Overview</vt:lpstr>
      <vt:lpstr>What is Water Transport?</vt:lpstr>
      <vt:lpstr>Key Terminology</vt:lpstr>
      <vt:lpstr>Vessel Types</vt:lpstr>
      <vt:lpstr>Overview</vt:lpstr>
      <vt:lpstr>Civil Shipping</vt:lpstr>
      <vt:lpstr>Military Shipping</vt:lpstr>
      <vt:lpstr>Freight Shipping</vt:lpstr>
      <vt:lpstr>Passenger Shipping</vt:lpstr>
      <vt:lpstr>Overview</vt:lpstr>
      <vt:lpstr>Infrastructure</vt:lpstr>
      <vt:lpstr>Overview</vt:lpstr>
      <vt:lpstr>Quality Criteria</vt:lpstr>
      <vt:lpstr>Limitations and Advantages as a mode of transport</vt:lpstr>
      <vt:lpstr>Overview</vt:lpstr>
      <vt:lpstr>CO2 Emissions and Environment</vt:lpstr>
      <vt:lpstr>Challenges</vt:lpstr>
      <vt:lpstr>Policy Priorities</vt:lpstr>
      <vt:lpstr>Future Trends</vt:lpstr>
      <vt:lpstr>Key Takeaways</vt:lpstr>
      <vt:lpstr>Thank you for your attention!</vt:lpstr>
      <vt:lpstr>Sources - Pictures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65</cp:revision>
  <dcterms:modified xsi:type="dcterms:W3CDTF">2026-07-14T09:22:24Z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