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1"/>
  </p:notesMasterIdLst>
  <p:sldIdLst>
    <p:sldId id="323" r:id="rId6"/>
    <p:sldId id="324" r:id="rId7"/>
    <p:sldId id="325" r:id="rId8"/>
    <p:sldId id="257" r:id="rId9"/>
    <p:sldId id="336" r:id="rId10"/>
    <p:sldId id="327" r:id="rId11"/>
    <p:sldId id="328" r:id="rId12"/>
    <p:sldId id="331" r:id="rId13"/>
    <p:sldId id="329" r:id="rId14"/>
    <p:sldId id="330" r:id="rId15"/>
    <p:sldId id="332" r:id="rId16"/>
    <p:sldId id="333" r:id="rId17"/>
    <p:sldId id="334" r:id="rId18"/>
    <p:sldId id="335" r:id="rId19"/>
    <p:sldId id="326" r:id="rId2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3E250B-7342-CBD5-F8E7-AB38B9E762B9}" v="40" dt="2026-05-08T09:06:48.9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401" autoAdjust="0"/>
  </p:normalViewPr>
  <p:slideViewPr>
    <p:cSldViewPr snapToGrid="0">
      <p:cViewPr varScale="1">
        <p:scale>
          <a:sx n="111" d="100"/>
          <a:sy n="111" d="100"/>
        </p:scale>
        <p:origin x="1440"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BB3E250B-7342-CBD5-F8E7-AB38B9E762B9}"/>
    <pc:docChg chg="addSld delSld modSld">
      <pc:chgData name="juswinkl@pg.edu.pl" userId="S::juswinkl_pg.edu.pl#ext#@fril.onmicrosoft.com::455ad5cd-e5a2-49e7-93b8-6e6dfab2f2a5" providerId="AD" clId="Web-{BB3E250B-7342-CBD5-F8E7-AB38B9E762B9}" dt="2026-05-08T09:06:48.983" v="39" actId="14100"/>
      <pc:docMkLst>
        <pc:docMk/>
      </pc:docMkLst>
      <pc:sldChg chg="addSp modSp">
        <pc:chgData name="juswinkl@pg.edu.pl" userId="S::juswinkl_pg.edu.pl#ext#@fril.onmicrosoft.com::455ad5cd-e5a2-49e7-93b8-6e6dfab2f2a5" providerId="AD" clId="Web-{BB3E250B-7342-CBD5-F8E7-AB38B9E762B9}" dt="2026-05-08T09:04:08.964" v="4" actId="1076"/>
        <pc:sldMkLst>
          <pc:docMk/>
          <pc:sldMk cId="1950644353" sldId="257"/>
        </pc:sldMkLst>
        <pc:picChg chg="add mod">
          <ac:chgData name="juswinkl@pg.edu.pl" userId="S::juswinkl_pg.edu.pl#ext#@fril.onmicrosoft.com::455ad5cd-e5a2-49e7-93b8-6e6dfab2f2a5" providerId="AD" clId="Web-{BB3E250B-7342-CBD5-F8E7-AB38B9E762B9}" dt="2026-05-08T09:04:08.964" v="4" actId="1076"/>
          <ac:picMkLst>
            <pc:docMk/>
            <pc:sldMk cId="1950644353" sldId="257"/>
            <ac:picMk id="7" creationId="{A5324DBE-69BD-42E2-04BC-8551B958BBCD}"/>
          </ac:picMkLst>
        </pc:picChg>
      </pc:sldChg>
      <pc:sldChg chg="addSp modSp">
        <pc:chgData name="juswinkl@pg.edu.pl" userId="S::juswinkl_pg.edu.pl#ext#@fril.onmicrosoft.com::455ad5cd-e5a2-49e7-93b8-6e6dfab2f2a5" providerId="AD" clId="Web-{BB3E250B-7342-CBD5-F8E7-AB38B9E762B9}" dt="2026-05-08T09:03:53.433" v="2" actId="1076"/>
        <pc:sldMkLst>
          <pc:docMk/>
          <pc:sldMk cId="2579656660" sldId="323"/>
        </pc:sldMkLst>
        <pc:picChg chg="add mod">
          <ac:chgData name="juswinkl@pg.edu.pl" userId="S::juswinkl_pg.edu.pl#ext#@fril.onmicrosoft.com::455ad5cd-e5a2-49e7-93b8-6e6dfab2f2a5" providerId="AD" clId="Web-{BB3E250B-7342-CBD5-F8E7-AB38B9E762B9}" dt="2026-05-08T09:03:53.433" v="2" actId="1076"/>
          <ac:picMkLst>
            <pc:docMk/>
            <pc:sldMk cId="2579656660" sldId="323"/>
            <ac:picMk id="4" creationId="{ED18EB2B-F5B8-4587-EC33-6F36DD458D1D}"/>
          </ac:picMkLst>
        </pc:picChg>
      </pc:sldChg>
      <pc:sldChg chg="addSp modSp">
        <pc:chgData name="juswinkl@pg.edu.pl" userId="S::juswinkl_pg.edu.pl#ext#@fril.onmicrosoft.com::455ad5cd-e5a2-49e7-93b8-6e6dfab2f2a5" providerId="AD" clId="Web-{BB3E250B-7342-CBD5-F8E7-AB38B9E762B9}" dt="2026-05-08T09:04:15.215" v="6" actId="1076"/>
        <pc:sldMkLst>
          <pc:docMk/>
          <pc:sldMk cId="3137705937" sldId="327"/>
        </pc:sldMkLst>
        <pc:picChg chg="add mod">
          <ac:chgData name="juswinkl@pg.edu.pl" userId="S::juswinkl_pg.edu.pl#ext#@fril.onmicrosoft.com::455ad5cd-e5a2-49e7-93b8-6e6dfab2f2a5" providerId="AD" clId="Web-{BB3E250B-7342-CBD5-F8E7-AB38B9E762B9}" dt="2026-05-08T09:04:15.215" v="6" actId="1076"/>
          <ac:picMkLst>
            <pc:docMk/>
            <pc:sldMk cId="3137705937" sldId="327"/>
            <ac:picMk id="5" creationId="{D5A6B00C-6D14-AF28-222A-41A62DD4B4CC}"/>
          </ac:picMkLst>
        </pc:picChg>
      </pc:sldChg>
      <pc:sldChg chg="addSp modSp">
        <pc:chgData name="juswinkl@pg.edu.pl" userId="S::juswinkl_pg.edu.pl#ext#@fril.onmicrosoft.com::455ad5cd-e5a2-49e7-93b8-6e6dfab2f2a5" providerId="AD" clId="Web-{BB3E250B-7342-CBD5-F8E7-AB38B9E762B9}" dt="2026-05-08T09:04:21.902" v="8" actId="1076"/>
        <pc:sldMkLst>
          <pc:docMk/>
          <pc:sldMk cId="1549414993" sldId="328"/>
        </pc:sldMkLst>
        <pc:picChg chg="add mod">
          <ac:chgData name="juswinkl@pg.edu.pl" userId="S::juswinkl_pg.edu.pl#ext#@fril.onmicrosoft.com::455ad5cd-e5a2-49e7-93b8-6e6dfab2f2a5" providerId="AD" clId="Web-{BB3E250B-7342-CBD5-F8E7-AB38B9E762B9}" dt="2026-05-08T09:04:21.902" v="8" actId="1076"/>
          <ac:picMkLst>
            <pc:docMk/>
            <pc:sldMk cId="1549414993" sldId="328"/>
            <ac:picMk id="5" creationId="{9C3A69ED-6ACE-396D-5947-CE531C721B62}"/>
          </ac:picMkLst>
        </pc:picChg>
      </pc:sldChg>
      <pc:sldChg chg="addSp modSp">
        <pc:chgData name="juswinkl@pg.edu.pl" userId="S::juswinkl_pg.edu.pl#ext#@fril.onmicrosoft.com::455ad5cd-e5a2-49e7-93b8-6e6dfab2f2a5" providerId="AD" clId="Web-{BB3E250B-7342-CBD5-F8E7-AB38B9E762B9}" dt="2026-05-08T09:04:33.887" v="12" actId="1076"/>
        <pc:sldMkLst>
          <pc:docMk/>
          <pc:sldMk cId="2616868335" sldId="329"/>
        </pc:sldMkLst>
        <pc:picChg chg="add mod">
          <ac:chgData name="juswinkl@pg.edu.pl" userId="S::juswinkl_pg.edu.pl#ext#@fril.onmicrosoft.com::455ad5cd-e5a2-49e7-93b8-6e6dfab2f2a5" providerId="AD" clId="Web-{BB3E250B-7342-CBD5-F8E7-AB38B9E762B9}" dt="2026-05-08T09:04:33.887" v="12" actId="1076"/>
          <ac:picMkLst>
            <pc:docMk/>
            <pc:sldMk cId="2616868335" sldId="329"/>
            <ac:picMk id="5" creationId="{BDB8BAF5-C581-6A31-E364-E0EED65F1024}"/>
          </ac:picMkLst>
        </pc:picChg>
      </pc:sldChg>
      <pc:sldChg chg="addSp modSp">
        <pc:chgData name="juswinkl@pg.edu.pl" userId="S::juswinkl_pg.edu.pl#ext#@fril.onmicrosoft.com::455ad5cd-e5a2-49e7-93b8-6e6dfab2f2a5" providerId="AD" clId="Web-{BB3E250B-7342-CBD5-F8E7-AB38B9E762B9}" dt="2026-05-08T09:04:39.918" v="14" actId="1076"/>
        <pc:sldMkLst>
          <pc:docMk/>
          <pc:sldMk cId="1729195358" sldId="330"/>
        </pc:sldMkLst>
        <pc:picChg chg="add mod">
          <ac:chgData name="juswinkl@pg.edu.pl" userId="S::juswinkl_pg.edu.pl#ext#@fril.onmicrosoft.com::455ad5cd-e5a2-49e7-93b8-6e6dfab2f2a5" providerId="AD" clId="Web-{BB3E250B-7342-CBD5-F8E7-AB38B9E762B9}" dt="2026-05-08T09:04:39.918" v="14" actId="1076"/>
          <ac:picMkLst>
            <pc:docMk/>
            <pc:sldMk cId="1729195358" sldId="330"/>
            <ac:picMk id="5" creationId="{3F13DFBD-24FF-321C-A150-7AA31BFEBF63}"/>
          </ac:picMkLst>
        </pc:picChg>
      </pc:sldChg>
      <pc:sldChg chg="addSp modSp">
        <pc:chgData name="juswinkl@pg.edu.pl" userId="S::juswinkl_pg.edu.pl#ext#@fril.onmicrosoft.com::455ad5cd-e5a2-49e7-93b8-6e6dfab2f2a5" providerId="AD" clId="Web-{BB3E250B-7342-CBD5-F8E7-AB38B9E762B9}" dt="2026-05-08T09:04:28.184" v="10" actId="1076"/>
        <pc:sldMkLst>
          <pc:docMk/>
          <pc:sldMk cId="3978608242" sldId="331"/>
        </pc:sldMkLst>
        <pc:picChg chg="add mod">
          <ac:chgData name="juswinkl@pg.edu.pl" userId="S::juswinkl_pg.edu.pl#ext#@fril.onmicrosoft.com::455ad5cd-e5a2-49e7-93b8-6e6dfab2f2a5" providerId="AD" clId="Web-{BB3E250B-7342-CBD5-F8E7-AB38B9E762B9}" dt="2026-05-08T09:04:28.184" v="10" actId="1076"/>
          <ac:picMkLst>
            <pc:docMk/>
            <pc:sldMk cId="3978608242" sldId="331"/>
            <ac:picMk id="3" creationId="{417B3313-C994-E7BB-1DDC-A90E969FD1C0}"/>
          </ac:picMkLst>
        </pc:picChg>
      </pc:sldChg>
      <pc:sldChg chg="addSp modSp">
        <pc:chgData name="juswinkl@pg.edu.pl" userId="S::juswinkl_pg.edu.pl#ext#@fril.onmicrosoft.com::455ad5cd-e5a2-49e7-93b8-6e6dfab2f2a5" providerId="AD" clId="Web-{BB3E250B-7342-CBD5-F8E7-AB38B9E762B9}" dt="2026-05-08T09:05:10.044" v="21" actId="1076"/>
        <pc:sldMkLst>
          <pc:docMk/>
          <pc:sldMk cId="1386623898" sldId="332"/>
        </pc:sldMkLst>
        <pc:spChg chg="mod">
          <ac:chgData name="juswinkl@pg.edu.pl" userId="S::juswinkl_pg.edu.pl#ext#@fril.onmicrosoft.com::455ad5cd-e5a2-49e7-93b8-6e6dfab2f2a5" providerId="AD" clId="Web-{BB3E250B-7342-CBD5-F8E7-AB38B9E762B9}" dt="2026-05-08T09:05:10.044" v="21" actId="1076"/>
          <ac:spMkLst>
            <pc:docMk/>
            <pc:sldMk cId="1386623898" sldId="332"/>
            <ac:spMk id="4" creationId="{00000000-0000-0000-0000-000000000000}"/>
          </ac:spMkLst>
        </pc:spChg>
        <pc:picChg chg="add mod">
          <ac:chgData name="juswinkl@pg.edu.pl" userId="S::juswinkl_pg.edu.pl#ext#@fril.onmicrosoft.com::455ad5cd-e5a2-49e7-93b8-6e6dfab2f2a5" providerId="AD" clId="Web-{BB3E250B-7342-CBD5-F8E7-AB38B9E762B9}" dt="2026-05-08T09:05:05.184" v="20" actId="14100"/>
          <ac:picMkLst>
            <pc:docMk/>
            <pc:sldMk cId="1386623898" sldId="332"/>
            <ac:picMk id="6" creationId="{1313F29E-0D99-11DB-ED84-8765E715FD67}"/>
          </ac:picMkLst>
        </pc:picChg>
      </pc:sldChg>
      <pc:sldChg chg="addSp modSp">
        <pc:chgData name="juswinkl@pg.edu.pl" userId="S::juswinkl_pg.edu.pl#ext#@fril.onmicrosoft.com::455ad5cd-e5a2-49e7-93b8-6e6dfab2f2a5" providerId="AD" clId="Web-{BB3E250B-7342-CBD5-F8E7-AB38B9E762B9}" dt="2026-05-08T09:05:25.481" v="24" actId="1076"/>
        <pc:sldMkLst>
          <pc:docMk/>
          <pc:sldMk cId="911379796" sldId="333"/>
        </pc:sldMkLst>
        <pc:spChg chg="mod">
          <ac:chgData name="juswinkl@pg.edu.pl" userId="S::juswinkl_pg.edu.pl#ext#@fril.onmicrosoft.com::455ad5cd-e5a2-49e7-93b8-6e6dfab2f2a5" providerId="AD" clId="Web-{BB3E250B-7342-CBD5-F8E7-AB38B9E762B9}" dt="2026-05-08T09:05:21.591" v="23" actId="1076"/>
          <ac:spMkLst>
            <pc:docMk/>
            <pc:sldMk cId="911379796" sldId="333"/>
            <ac:spMk id="4" creationId="{00000000-0000-0000-0000-000000000000}"/>
          </ac:spMkLst>
        </pc:spChg>
        <pc:picChg chg="add mod">
          <ac:chgData name="juswinkl@pg.edu.pl" userId="S::juswinkl_pg.edu.pl#ext#@fril.onmicrosoft.com::455ad5cd-e5a2-49e7-93b8-6e6dfab2f2a5" providerId="AD" clId="Web-{BB3E250B-7342-CBD5-F8E7-AB38B9E762B9}" dt="2026-05-08T09:05:25.481" v="24" actId="1076"/>
          <ac:picMkLst>
            <pc:docMk/>
            <pc:sldMk cId="911379796" sldId="333"/>
            <ac:picMk id="6" creationId="{2E783796-A3A3-78C5-9DDF-3056FD5964C9}"/>
          </ac:picMkLst>
        </pc:picChg>
      </pc:sldChg>
      <pc:sldChg chg="addSp modSp">
        <pc:chgData name="juswinkl@pg.edu.pl" userId="S::juswinkl_pg.edu.pl#ext#@fril.onmicrosoft.com::455ad5cd-e5a2-49e7-93b8-6e6dfab2f2a5" providerId="AD" clId="Web-{BB3E250B-7342-CBD5-F8E7-AB38B9E762B9}" dt="2026-05-08T09:05:38.919" v="27" actId="1076"/>
        <pc:sldMkLst>
          <pc:docMk/>
          <pc:sldMk cId="2435843708" sldId="334"/>
        </pc:sldMkLst>
        <pc:spChg chg="mod">
          <ac:chgData name="juswinkl@pg.edu.pl" userId="S::juswinkl_pg.edu.pl#ext#@fril.onmicrosoft.com::455ad5cd-e5a2-49e7-93b8-6e6dfab2f2a5" providerId="AD" clId="Web-{BB3E250B-7342-CBD5-F8E7-AB38B9E762B9}" dt="2026-05-08T09:05:33.653" v="25" actId="1076"/>
          <ac:spMkLst>
            <pc:docMk/>
            <pc:sldMk cId="2435843708" sldId="334"/>
            <ac:spMk id="4" creationId="{00000000-0000-0000-0000-000000000000}"/>
          </ac:spMkLst>
        </pc:spChg>
        <pc:picChg chg="add mod">
          <ac:chgData name="juswinkl@pg.edu.pl" userId="S::juswinkl_pg.edu.pl#ext#@fril.onmicrosoft.com::455ad5cd-e5a2-49e7-93b8-6e6dfab2f2a5" providerId="AD" clId="Web-{BB3E250B-7342-CBD5-F8E7-AB38B9E762B9}" dt="2026-05-08T09:05:38.919" v="27" actId="1076"/>
          <ac:picMkLst>
            <pc:docMk/>
            <pc:sldMk cId="2435843708" sldId="334"/>
            <ac:picMk id="6" creationId="{D3195A95-F502-2D32-A72F-3694FC828EA2}"/>
          </ac:picMkLst>
        </pc:picChg>
      </pc:sldChg>
      <pc:sldChg chg="addSp modSp">
        <pc:chgData name="juswinkl@pg.edu.pl" userId="S::juswinkl_pg.edu.pl#ext#@fril.onmicrosoft.com::455ad5cd-e5a2-49e7-93b8-6e6dfab2f2a5" providerId="AD" clId="Web-{BB3E250B-7342-CBD5-F8E7-AB38B9E762B9}" dt="2026-05-08T09:05:50.966" v="30" actId="1076"/>
        <pc:sldMkLst>
          <pc:docMk/>
          <pc:sldMk cId="4047146618" sldId="335"/>
        </pc:sldMkLst>
        <pc:spChg chg="mod">
          <ac:chgData name="juswinkl@pg.edu.pl" userId="S::juswinkl_pg.edu.pl#ext#@fril.onmicrosoft.com::455ad5cd-e5a2-49e7-93b8-6e6dfab2f2a5" providerId="AD" clId="Web-{BB3E250B-7342-CBD5-F8E7-AB38B9E762B9}" dt="2026-05-08T09:05:43.544" v="28" actId="1076"/>
          <ac:spMkLst>
            <pc:docMk/>
            <pc:sldMk cId="4047146618" sldId="335"/>
            <ac:spMk id="5" creationId="{00000000-0000-0000-0000-000000000000}"/>
          </ac:spMkLst>
        </pc:spChg>
        <pc:picChg chg="add mod">
          <ac:chgData name="juswinkl@pg.edu.pl" userId="S::juswinkl_pg.edu.pl#ext#@fril.onmicrosoft.com::455ad5cd-e5a2-49e7-93b8-6e6dfab2f2a5" providerId="AD" clId="Web-{BB3E250B-7342-CBD5-F8E7-AB38B9E762B9}" dt="2026-05-08T09:05:50.966" v="30" actId="1076"/>
          <ac:picMkLst>
            <pc:docMk/>
            <pc:sldMk cId="4047146618" sldId="335"/>
            <ac:picMk id="6" creationId="{A84A1B46-22CB-243E-E4E7-751B554687CD}"/>
          </ac:picMkLst>
        </pc:picChg>
      </pc:sldChg>
      <pc:sldChg chg="new del">
        <pc:chgData name="juswinkl@pg.edu.pl" userId="S::juswinkl_pg.edu.pl#ext#@fril.onmicrosoft.com::455ad5cd-e5a2-49e7-93b8-6e6dfab2f2a5" providerId="AD" clId="Web-{BB3E250B-7342-CBD5-F8E7-AB38B9E762B9}" dt="2026-05-08T09:06:13.341" v="32"/>
        <pc:sldMkLst>
          <pc:docMk/>
          <pc:sldMk cId="1418629887" sldId="336"/>
        </pc:sldMkLst>
      </pc:sldChg>
      <pc:sldChg chg="addSp modSp new">
        <pc:chgData name="juswinkl@pg.edu.pl" userId="S::juswinkl_pg.edu.pl#ext#@fril.onmicrosoft.com::455ad5cd-e5a2-49e7-93b8-6e6dfab2f2a5" providerId="AD" clId="Web-{BB3E250B-7342-CBD5-F8E7-AB38B9E762B9}" dt="2026-05-08T09:06:48.983" v="39" actId="14100"/>
        <pc:sldMkLst>
          <pc:docMk/>
          <pc:sldMk cId="2951084414" sldId="336"/>
        </pc:sldMkLst>
        <pc:spChg chg="mod">
          <ac:chgData name="juswinkl@pg.edu.pl" userId="S::juswinkl_pg.edu.pl#ext#@fril.onmicrosoft.com::455ad5cd-e5a2-49e7-93b8-6e6dfab2f2a5" providerId="AD" clId="Web-{BB3E250B-7342-CBD5-F8E7-AB38B9E762B9}" dt="2026-05-08T09:06:29.998" v="36" actId="20577"/>
          <ac:spMkLst>
            <pc:docMk/>
            <pc:sldMk cId="2951084414" sldId="336"/>
            <ac:spMk id="2" creationId="{D65822BE-B570-C7B7-E980-64B85399F391}"/>
          </ac:spMkLst>
        </pc:spChg>
        <pc:picChg chg="add mod">
          <ac:chgData name="juswinkl@pg.edu.pl" userId="S::juswinkl_pg.edu.pl#ext#@fril.onmicrosoft.com::455ad5cd-e5a2-49e7-93b8-6e6dfab2f2a5" providerId="AD" clId="Web-{BB3E250B-7342-CBD5-F8E7-AB38B9E762B9}" dt="2026-05-08T09:06:48.983" v="39" actId="14100"/>
          <ac:picMkLst>
            <pc:docMk/>
            <pc:sldMk cId="2951084414" sldId="336"/>
            <ac:picMk id="4" creationId="{CD0A00F8-99B9-D35B-E5AD-CE5C2B5A5C33}"/>
          </ac:picMkLst>
        </pc:picChg>
      </pc:sldChg>
    </pc:docChg>
  </pc:docChgLst>
  <pc:docChgLst>
    <pc:chgData name="Wojciech Kustra" userId="afebd3d0-216b-4c4f-8992-1bf1fda6d5e8" providerId="ADAL" clId="{1D307E72-7901-4E61-A01B-3C4232ABCF63}"/>
    <pc:docChg chg="modSld modMainMaster">
      <pc:chgData name="Wojciech Kustra" userId="afebd3d0-216b-4c4f-8992-1bf1fda6d5e8" providerId="ADAL" clId="{1D307E72-7901-4E61-A01B-3C4232ABCF63}" dt="2026-05-04T16:42:22.425" v="22"/>
      <pc:docMkLst>
        <pc:docMk/>
      </pc:docMkLst>
      <pc:sldChg chg="modSp mod">
        <pc:chgData name="Wojciech Kustra" userId="afebd3d0-216b-4c4f-8992-1bf1fda6d5e8" providerId="ADAL" clId="{1D307E72-7901-4E61-A01B-3C4232ABCF63}" dt="2026-04-27T17:44:23.442" v="21" actId="20577"/>
        <pc:sldMkLst>
          <pc:docMk/>
          <pc:sldMk cId="1950644353" sldId="257"/>
        </pc:sldMkLst>
        <pc:spChg chg="mod">
          <ac:chgData name="Wojciech Kustra" userId="afebd3d0-216b-4c4f-8992-1bf1fda6d5e8" providerId="ADAL" clId="{1D307E72-7901-4E61-A01B-3C4232ABCF63}" dt="2026-04-27T17:44:23.442" v="21"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44:18.824" v="14" actId="20577"/>
        <pc:sldMkLst>
          <pc:docMk/>
          <pc:sldMk cId="2579656660" sldId="323"/>
        </pc:sldMkLst>
        <pc:spChg chg="mod">
          <ac:chgData name="Wojciech Kustra" userId="afebd3d0-216b-4c4f-8992-1bf1fda6d5e8" providerId="ADAL" clId="{1D307E72-7901-4E61-A01B-3C4232ABCF63}" dt="2026-04-27T17:44:18.824" v="14"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2:22.425" v="22"/>
        <pc:sldMasterMkLst>
          <pc:docMk/>
          <pc:sldMasterMk cId="65766046" sldId="2147483672"/>
        </pc:sldMasterMkLst>
        <pc:sldLayoutChg chg="modSp">
          <pc:chgData name="Wojciech Kustra" userId="afebd3d0-216b-4c4f-8992-1bf1fda6d5e8" providerId="ADAL" clId="{1D307E72-7901-4E61-A01B-3C4232ABCF63}" dt="2026-05-04T16:42:22.425" v="22"/>
          <pc:sldLayoutMkLst>
            <pc:docMk/>
            <pc:sldMasterMk cId="65766046" sldId="2147483672"/>
            <pc:sldLayoutMk cId="4104012898" sldId="2147483674"/>
          </pc:sldLayoutMkLst>
          <pc:spChg chg="mod">
            <ac:chgData name="Wojciech Kustra" userId="afebd3d0-216b-4c4f-8992-1bf1fda6d5e8" providerId="ADAL" clId="{1D307E72-7901-4E61-A01B-3C4232ABCF63}" dt="2026-05-04T16:42:22.425" v="22"/>
            <ac:spMkLst>
              <pc:docMk/>
              <pc:sldMasterMk cId="65766046" sldId="2147483672"/>
              <pc:sldLayoutMk cId="4104012898" sldId="2147483674"/>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660785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2926929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4187193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5</a:t>
            </a:fld>
            <a:endParaRPr lang="pl-PL"/>
          </a:p>
        </p:txBody>
      </p:sp>
    </p:spTree>
    <p:extLst>
      <p:ext uri="{BB962C8B-B14F-4D97-AF65-F5344CB8AC3E}">
        <p14:creationId xmlns:p14="http://schemas.microsoft.com/office/powerpoint/2010/main" val="805052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409673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32673466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3214222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3659367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142799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08.05.2026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08.05.2026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a:solidFill>
                  <a:schemeClr val="tx1"/>
                </a:solidFill>
                <a:latin typeface="Calibri" panose="020F0502020204030204" pitchFamily="34" charset="0"/>
                <a:cs typeface="Calibri" panose="020F0502020204030204" pitchFamily="34" charset="0"/>
              </a:rPr>
              <a:t>Logistics </a:t>
            </a:r>
            <a:r>
              <a:rPr lang="pl-PL" sz="4400" dirty="0" err="1">
                <a:solidFill>
                  <a:schemeClr val="tx1"/>
                </a:solidFill>
                <a:latin typeface="Calibri" panose="020F0502020204030204" pitchFamily="34" charset="0"/>
                <a:cs typeface="Calibri" panose="020F0502020204030204" pitchFamily="34" charset="0"/>
              </a:rPr>
              <a:t>Optimization</a:t>
            </a:r>
            <a:r>
              <a:rPr lang="pl-PL" sz="4400" dirty="0">
                <a:solidFill>
                  <a:schemeClr val="tx1"/>
                </a:solidFill>
                <a:latin typeface="Calibri" panose="020F0502020204030204" pitchFamily="34" charset="0"/>
                <a:cs typeface="Calibri" panose="020F0502020204030204" pitchFamily="34" charset="0"/>
              </a:rPr>
              <a:t> and Collaboration</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1</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ED18EB2B-F5B8-4587-EC33-6F36DD458D1D}"/>
              </a:ext>
            </a:extLst>
          </p:cNvPr>
          <p:cNvPicPr>
            <a:picLocks noChangeAspect="1"/>
          </p:cNvPicPr>
          <p:nvPr/>
        </p:nvPicPr>
        <p:blipFill>
          <a:blip r:embed="rId3"/>
          <a:stretch>
            <a:fillRect/>
          </a:stretch>
        </p:blipFill>
        <p:spPr>
          <a:xfrm>
            <a:off x="428259" y="4310063"/>
            <a:ext cx="5251206" cy="1063137"/>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52889" cy="5120640"/>
          </a:xfrm>
        </p:spPr>
        <p:txBody>
          <a:bodyPr/>
          <a:lstStyle/>
          <a:p>
            <a:pPr marL="0" indent="0">
              <a:buNone/>
            </a:pPr>
            <a:r>
              <a:rPr lang="en-US" sz="2800" b="1" dirty="0">
                <a:latin typeface="Calibri" panose="020F0502020204030204" pitchFamily="34" charset="0"/>
                <a:cs typeface="Calibri" panose="020F0502020204030204" pitchFamily="34" charset="0"/>
              </a:rPr>
              <a:t>Challenges (especially in Africa):</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Requires reliable transport schedules</a:t>
            </a:r>
          </a:p>
          <a:p>
            <a:r>
              <a:rPr lang="en-US" sz="2800" dirty="0">
                <a:latin typeface="Calibri" panose="020F0502020204030204" pitchFamily="34" charset="0"/>
                <a:cs typeface="Calibri" panose="020F0502020204030204" pitchFamily="34" charset="0"/>
              </a:rPr>
              <a:t>Needs good coordination between suppliers and distributors</a:t>
            </a:r>
          </a:p>
          <a:p>
            <a:r>
              <a:rPr lang="en-US" sz="2800" dirty="0">
                <a:latin typeface="Calibri" panose="020F0502020204030204" pitchFamily="34" charset="0"/>
                <a:cs typeface="Calibri" panose="020F0502020204030204" pitchFamily="34" charset="0"/>
              </a:rPr>
              <a:t>Sensitive to infrastructure disruptions</a:t>
            </a:r>
          </a:p>
          <a:p>
            <a:endParaRPr lang="pl-PL" dirty="0"/>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Tools and Methods for Improving Efficiency and Sustainability</a:t>
            </a:r>
            <a:r>
              <a:rPr lang="pl-PL" dirty="0">
                <a:latin typeface="Calibri" panose="020F0502020204030204" pitchFamily="34" charset="0"/>
                <a:cs typeface="Calibri" panose="020F0502020204030204" pitchFamily="34" charset="0"/>
              </a:rPr>
              <a:t> -</a:t>
            </a:r>
            <a:r>
              <a:rPr lang="pl-PL" sz="3200" b="1" dirty="0">
                <a:latin typeface="Calibri" panose="020F0502020204030204" pitchFamily="34" charset="0"/>
                <a:cs typeface="Calibri" panose="020F0502020204030204" pitchFamily="34" charset="0"/>
              </a:rPr>
              <a:t>Cross-</a:t>
            </a:r>
            <a:r>
              <a:rPr lang="pl-PL" sz="3200" b="1" dirty="0" err="1">
                <a:latin typeface="Calibri" panose="020F0502020204030204" pitchFamily="34" charset="0"/>
                <a:cs typeface="Calibri" panose="020F0502020204030204" pitchFamily="34" charset="0"/>
              </a:rPr>
              <a:t>Docking</a:t>
            </a:r>
            <a:r>
              <a:rPr lang="pl-PL" sz="3200" b="1" dirty="0">
                <a:latin typeface="Calibri" panose="020F0502020204030204" pitchFamily="34" charset="0"/>
                <a:cs typeface="Calibri" panose="020F0502020204030204" pitchFamily="34" charset="0"/>
              </a:rPr>
              <a:t> </a:t>
            </a:r>
          </a:p>
        </p:txBody>
      </p:sp>
      <p:pic>
        <p:nvPicPr>
          <p:cNvPr id="5" name="Picture 4">
            <a:extLst>
              <a:ext uri="{FF2B5EF4-FFF2-40B4-BE49-F238E27FC236}">
                <a16:creationId xmlns:a16="http://schemas.microsoft.com/office/drawing/2014/main" id="{3F13DFBD-24FF-321C-A150-7AA31BFEBF63}"/>
              </a:ext>
            </a:extLst>
          </p:cNvPr>
          <p:cNvPicPr>
            <a:picLocks noChangeAspect="1"/>
          </p:cNvPicPr>
          <p:nvPr/>
        </p:nvPicPr>
        <p:blipFill>
          <a:blip r:embed="rId3"/>
          <a:stretch>
            <a:fillRect/>
          </a:stretch>
        </p:blipFill>
        <p:spPr>
          <a:xfrm>
            <a:off x="247445" y="5717826"/>
            <a:ext cx="5251206" cy="1063137"/>
          </a:xfrm>
          <a:prstGeom prst="rect">
            <a:avLst/>
          </a:prstGeom>
        </p:spPr>
      </p:pic>
    </p:spTree>
    <p:extLst>
      <p:ext uri="{BB962C8B-B14F-4D97-AF65-F5344CB8AC3E}">
        <p14:creationId xmlns:p14="http://schemas.microsoft.com/office/powerpoint/2010/main" val="1729195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Cross-Docking in the African Context (Kenya &amp; South Africa)</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70852" y="424070"/>
            <a:ext cx="7964557" cy="6268278"/>
          </a:xfrm>
        </p:spPr>
        <p:txBody>
          <a:bodyPr>
            <a:normAutofit lnSpcReduction="10000"/>
          </a:bodyPr>
          <a:lstStyle/>
          <a:p>
            <a:pPr marL="0" indent="0">
              <a:buNone/>
            </a:pPr>
            <a:r>
              <a:rPr lang="en-US" sz="2400" dirty="0">
                <a:latin typeface="Calibri" panose="020F0502020204030204" pitchFamily="34" charset="0"/>
                <a:cs typeface="Calibri" panose="020F0502020204030204" pitchFamily="34" charset="0"/>
              </a:rPr>
              <a:t>Large </a:t>
            </a:r>
            <a:r>
              <a:rPr lang="en-US" sz="2400" b="1" dirty="0">
                <a:latin typeface="Calibri" panose="020F0502020204030204" pitchFamily="34" charset="0"/>
                <a:cs typeface="Calibri" panose="020F0502020204030204" pitchFamily="34" charset="0"/>
              </a:rPr>
              <a:t>retail chains and FMCG distributors</a:t>
            </a:r>
            <a:r>
              <a:rPr lang="en-US" sz="2400" dirty="0">
                <a:latin typeface="Calibri" panose="020F0502020204030204" pitchFamily="34" charset="0"/>
                <a:cs typeface="Calibri" panose="020F0502020204030204" pitchFamily="34" charset="0"/>
              </a:rPr>
              <a:t> in countries such as </a:t>
            </a:r>
            <a:r>
              <a:rPr lang="en-US" sz="2400" b="1" dirty="0">
                <a:latin typeface="Calibri" panose="020F0502020204030204" pitchFamily="34" charset="0"/>
                <a:cs typeface="Calibri" panose="020F0502020204030204" pitchFamily="34" charset="0"/>
              </a:rPr>
              <a:t>Kenya and South Africa</a:t>
            </a:r>
            <a:r>
              <a:rPr lang="en-US" sz="2400" dirty="0">
                <a:latin typeface="Calibri" panose="020F0502020204030204" pitchFamily="34" charset="0"/>
                <a:cs typeface="Calibri" panose="020F0502020204030204" pitchFamily="34" charset="0"/>
              </a:rPr>
              <a:t> increasingly use </a:t>
            </a:r>
            <a:r>
              <a:rPr lang="en-US" sz="2400" b="1" dirty="0">
                <a:latin typeface="Calibri" panose="020F0502020204030204" pitchFamily="34" charset="0"/>
                <a:cs typeface="Calibri" panose="020F0502020204030204" pitchFamily="34" charset="0"/>
              </a:rPr>
              <a:t>cross-docking</a:t>
            </a:r>
            <a:r>
              <a:rPr lang="en-US" sz="2400" dirty="0">
                <a:latin typeface="Calibri" panose="020F0502020204030204" pitchFamily="34" charset="0"/>
                <a:cs typeface="Calibri" panose="020F0502020204030204" pitchFamily="34" charset="0"/>
              </a:rPr>
              <a:t> to ensure fast and reliable distribution of food and household products to urban stores.</a:t>
            </a:r>
          </a:p>
          <a:p>
            <a:pPr marL="0" indent="0">
              <a:buNone/>
            </a:pPr>
            <a:r>
              <a:rPr lang="en-US" sz="2400" b="1" dirty="0">
                <a:latin typeface="Calibri" panose="020F0502020204030204" pitchFamily="34" charset="0"/>
                <a:cs typeface="Calibri" panose="020F0502020204030204" pitchFamily="34" charset="0"/>
              </a:rPr>
              <a:t>How cross-docking works in practice</a:t>
            </a:r>
            <a:r>
              <a:rPr lang="pl-PL" sz="2400" b="1" dirty="0">
                <a:latin typeface="Calibri" panose="020F0502020204030204" pitchFamily="34" charset="0"/>
                <a:cs typeface="Calibri" panose="020F0502020204030204" pitchFamily="34" charset="0"/>
              </a:rPr>
              <a:t>?</a:t>
            </a:r>
            <a:endParaRPr lang="en-US" sz="2400" b="1"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Suppliers (food producers, importers, FMCG manufacturers) deliver products to </a:t>
            </a:r>
            <a:r>
              <a:rPr lang="en-US" sz="2400" b="1" dirty="0">
                <a:latin typeface="Calibri" panose="020F0502020204030204" pitchFamily="34" charset="0"/>
                <a:cs typeface="Calibri" panose="020F0502020204030204" pitchFamily="34" charset="0"/>
              </a:rPr>
              <a:t>regional distribution centers</a:t>
            </a:r>
            <a:r>
              <a:rPr lang="en-US" sz="2400" dirty="0">
                <a:latin typeface="Calibri" panose="020F0502020204030204" pitchFamily="34" charset="0"/>
                <a:cs typeface="Calibri" panose="020F0502020204030204" pitchFamily="34" charset="0"/>
              </a:rPr>
              <a:t> located near major cities such as </a:t>
            </a:r>
            <a:r>
              <a:rPr lang="en-US" sz="2400" b="1" dirty="0">
                <a:latin typeface="Calibri" panose="020F0502020204030204" pitchFamily="34" charset="0"/>
                <a:cs typeface="Calibri" panose="020F0502020204030204" pitchFamily="34" charset="0"/>
              </a:rPr>
              <a:t>Nairobi, Mombasa, Johannesburg, or Cape Town</a:t>
            </a:r>
            <a:r>
              <a:rPr lang="en-US" sz="2400" dirty="0">
                <a:latin typeface="Calibri" panose="020F0502020204030204" pitchFamily="34" charset="0"/>
                <a:cs typeface="Calibri" panose="020F0502020204030204" pitchFamily="34" charset="0"/>
              </a:rPr>
              <a:t>.</a:t>
            </a:r>
            <a:br>
              <a:rPr lang="en-US" sz="2400" dirty="0">
                <a:latin typeface="Calibri" panose="020F0502020204030204" pitchFamily="34" charset="0"/>
                <a:cs typeface="Calibri" panose="020F0502020204030204" pitchFamily="34" charset="0"/>
              </a:rPr>
            </a:br>
            <a:r>
              <a:rPr lang="en-US" sz="2400" dirty="0">
                <a:latin typeface="Calibri" panose="020F0502020204030204" pitchFamily="34" charset="0"/>
                <a:cs typeface="Calibri" panose="020F0502020204030204" pitchFamily="34" charset="0"/>
              </a:rPr>
              <a:t>Instead of storing goods in warehouses, products are:</a:t>
            </a:r>
          </a:p>
          <a:p>
            <a:r>
              <a:rPr lang="en-US" sz="2400" dirty="0">
                <a:latin typeface="Calibri" panose="020F0502020204030204" pitchFamily="34" charset="0"/>
                <a:cs typeface="Calibri" panose="020F0502020204030204" pitchFamily="34" charset="0"/>
              </a:rPr>
              <a:t>unloaded from inbound trucks,</a:t>
            </a:r>
          </a:p>
          <a:p>
            <a:r>
              <a:rPr lang="en-US" sz="2400" dirty="0">
                <a:latin typeface="Calibri" panose="020F0502020204030204" pitchFamily="34" charset="0"/>
                <a:cs typeface="Calibri" panose="020F0502020204030204" pitchFamily="34" charset="0"/>
              </a:rPr>
              <a:t>quickly sorted by destination (individual retail stores),</a:t>
            </a:r>
          </a:p>
          <a:p>
            <a:r>
              <a:rPr lang="en-US" sz="2400" dirty="0">
                <a:latin typeface="Calibri" panose="020F0502020204030204" pitchFamily="34" charset="0"/>
                <a:cs typeface="Calibri" panose="020F0502020204030204" pitchFamily="34" charset="0"/>
              </a:rPr>
              <a:t>immediately loaded onto outbound vehicles.</a:t>
            </a:r>
          </a:p>
          <a:p>
            <a:pPr marL="0" indent="0">
              <a:buNone/>
            </a:pPr>
            <a:r>
              <a:rPr lang="en-US" sz="2400" dirty="0">
                <a:latin typeface="Calibri" panose="020F0502020204030204" pitchFamily="34" charset="0"/>
                <a:cs typeface="Calibri" panose="020F0502020204030204" pitchFamily="34" charset="0"/>
              </a:rPr>
              <a:t>Goods usually remain in the facility </a:t>
            </a:r>
            <a:r>
              <a:rPr lang="en-US" sz="2400" b="1" dirty="0">
                <a:latin typeface="Calibri" panose="020F0502020204030204" pitchFamily="34" charset="0"/>
                <a:cs typeface="Calibri" panose="020F0502020204030204" pitchFamily="34" charset="0"/>
              </a:rPr>
              <a:t>only a few hours</a:t>
            </a:r>
            <a:r>
              <a:rPr lang="en-US" sz="2400" dirty="0">
                <a:latin typeface="Calibri" panose="020F0502020204030204" pitchFamily="34" charset="0"/>
                <a:cs typeface="Calibri" panose="020F0502020204030204" pitchFamily="34" charset="0"/>
              </a:rPr>
              <a:t>, which is crucial for </a:t>
            </a:r>
            <a:r>
              <a:rPr lang="en-US" sz="2400" b="1" dirty="0">
                <a:latin typeface="Calibri" panose="020F0502020204030204" pitchFamily="34" charset="0"/>
                <a:cs typeface="Calibri" panose="020F0502020204030204" pitchFamily="34" charset="0"/>
              </a:rPr>
              <a:t>perishable goods</a:t>
            </a:r>
            <a:r>
              <a:rPr lang="en-US" sz="2400" dirty="0">
                <a:latin typeface="Calibri" panose="020F0502020204030204" pitchFamily="34" charset="0"/>
                <a:cs typeface="Calibri" panose="020F0502020204030204" pitchFamily="34" charset="0"/>
              </a:rPr>
              <a:t> such as fresh food, dairy products, and beverages.</a:t>
            </a:r>
          </a:p>
          <a:p>
            <a:endParaRPr lang="pl-PL" dirty="0"/>
          </a:p>
        </p:txBody>
      </p:sp>
      <p:sp>
        <p:nvSpPr>
          <p:cNvPr id="4" name="pole tekstowe 3"/>
          <p:cNvSpPr txBox="1"/>
          <p:nvPr/>
        </p:nvSpPr>
        <p:spPr>
          <a:xfrm>
            <a:off x="0" y="5752274"/>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Example</a:t>
            </a:r>
            <a:endParaRPr lang="pl-PL" sz="2800"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313F29E-0D99-11DB-ED84-8765E715FD67}"/>
              </a:ext>
            </a:extLst>
          </p:cNvPr>
          <p:cNvPicPr>
            <a:picLocks noChangeAspect="1"/>
          </p:cNvPicPr>
          <p:nvPr/>
        </p:nvPicPr>
        <p:blipFill>
          <a:blip r:embed="rId3"/>
          <a:stretch>
            <a:fillRect/>
          </a:stretch>
        </p:blipFill>
        <p:spPr>
          <a:xfrm>
            <a:off x="2056" y="5756571"/>
            <a:ext cx="5251206" cy="1076053"/>
          </a:xfrm>
          <a:prstGeom prst="rect">
            <a:avLst/>
          </a:prstGeom>
        </p:spPr>
      </p:pic>
    </p:spTree>
    <p:extLst>
      <p:ext uri="{BB962C8B-B14F-4D97-AF65-F5344CB8AC3E}">
        <p14:creationId xmlns:p14="http://schemas.microsoft.com/office/powerpoint/2010/main" val="1386623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3649" y="1123836"/>
            <a:ext cx="3205898" cy="4601183"/>
          </a:xfrm>
        </p:spPr>
        <p:txBody>
          <a:bodyPr/>
          <a:lstStyle/>
          <a:p>
            <a:r>
              <a:rPr lang="en-US" dirty="0">
                <a:latin typeface="Calibri" panose="020F0502020204030204" pitchFamily="34" charset="0"/>
                <a:cs typeface="Calibri" panose="020F0502020204030204" pitchFamily="34" charset="0"/>
              </a:rPr>
              <a:t>Why cross</a:t>
            </a:r>
            <a:r>
              <a:rPr lang="pl-PL"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-docking is used</a:t>
            </a:r>
            <a:r>
              <a:rPr lang="pl-PL" dirty="0">
                <a:latin typeface="Calibri" panose="020F0502020204030204" pitchFamily="34" charset="0"/>
                <a:cs typeface="Calibri" panose="020F0502020204030204" pitchFamily="34" charset="0"/>
              </a:rPr>
              <a:t> ?</a:t>
            </a:r>
            <a:br>
              <a:rPr lang="en-US" b="1" dirty="0"/>
            </a:br>
            <a:endParaRPr lang="pl-PL" dirty="0"/>
          </a:p>
        </p:txBody>
      </p:sp>
      <p:sp>
        <p:nvSpPr>
          <p:cNvPr id="3" name="Symbol zastępczy zawartości 2"/>
          <p:cNvSpPr>
            <a:spLocks noGrp="1"/>
          </p:cNvSpPr>
          <p:nvPr>
            <p:ph idx="1"/>
          </p:nvPr>
        </p:nvSpPr>
        <p:spPr>
          <a:xfrm>
            <a:off x="3869267" y="864108"/>
            <a:ext cx="7752889" cy="5536692"/>
          </a:xfrm>
        </p:spPr>
        <p:txBody>
          <a:bodyPr>
            <a:normAutofit/>
          </a:bodyPr>
          <a:lstStyle/>
          <a:p>
            <a:pPr marL="0" indent="0">
              <a:buNone/>
            </a:pPr>
            <a:r>
              <a:rPr lang="en-US" sz="2800" dirty="0">
                <a:latin typeface="Calibri" panose="020F0502020204030204" pitchFamily="34" charset="0"/>
                <a:cs typeface="Calibri" panose="020F0502020204030204" pitchFamily="34" charset="0"/>
              </a:rPr>
              <a:t>Retailers and distributors apply cross-docking to:</a:t>
            </a:r>
          </a:p>
          <a:p>
            <a:r>
              <a:rPr lang="en-US" sz="2800" dirty="0">
                <a:latin typeface="Calibri" panose="020F0502020204030204" pitchFamily="34" charset="0"/>
                <a:cs typeface="Calibri" panose="020F0502020204030204" pitchFamily="34" charset="0"/>
              </a:rPr>
              <a:t>reduce </a:t>
            </a:r>
            <a:r>
              <a:rPr lang="en-US" sz="2800" b="1" dirty="0">
                <a:latin typeface="Calibri" panose="020F0502020204030204" pitchFamily="34" charset="0"/>
                <a:cs typeface="Calibri" panose="020F0502020204030204" pitchFamily="34" charset="0"/>
              </a:rPr>
              <a:t>inventory holding and refrigeration costs</a:t>
            </a:r>
            <a:r>
              <a:rPr lang="en-US" sz="2800" dirty="0">
                <a:latin typeface="Calibri" panose="020F0502020204030204" pitchFamily="34" charset="0"/>
                <a:cs typeface="Calibri" panose="020F0502020204030204" pitchFamily="34" charset="0"/>
              </a:rPr>
              <a:t>,</a:t>
            </a:r>
          </a:p>
          <a:p>
            <a:r>
              <a:rPr lang="en-US" sz="2800" dirty="0">
                <a:latin typeface="Calibri" panose="020F0502020204030204" pitchFamily="34" charset="0"/>
                <a:cs typeface="Calibri" panose="020F0502020204030204" pitchFamily="34" charset="0"/>
              </a:rPr>
              <a:t>ensure </a:t>
            </a:r>
            <a:r>
              <a:rPr lang="en-US" sz="2800" b="1" dirty="0">
                <a:latin typeface="Calibri" panose="020F0502020204030204" pitchFamily="34" charset="0"/>
                <a:cs typeface="Calibri" panose="020F0502020204030204" pitchFamily="34" charset="0"/>
              </a:rPr>
              <a:t>freshness and product availability</a:t>
            </a:r>
            <a:r>
              <a:rPr lang="en-US" sz="2800" dirty="0">
                <a:latin typeface="Calibri" panose="020F0502020204030204" pitchFamily="34" charset="0"/>
                <a:cs typeface="Calibri" panose="020F0502020204030204" pitchFamily="34" charset="0"/>
              </a:rPr>
              <a:t>,</a:t>
            </a:r>
          </a:p>
          <a:p>
            <a:r>
              <a:rPr lang="en-US" sz="2800" dirty="0">
                <a:latin typeface="Calibri" panose="020F0502020204030204" pitchFamily="34" charset="0"/>
                <a:cs typeface="Calibri" panose="020F0502020204030204" pitchFamily="34" charset="0"/>
              </a:rPr>
              <a:t>minimize </a:t>
            </a:r>
            <a:r>
              <a:rPr lang="en-US" sz="2800" b="1" dirty="0">
                <a:latin typeface="Calibri" panose="020F0502020204030204" pitchFamily="34" charset="0"/>
                <a:cs typeface="Calibri" panose="020F0502020204030204" pitchFamily="34" charset="0"/>
              </a:rPr>
              <a:t>delivery lead time</a:t>
            </a:r>
            <a:r>
              <a:rPr lang="en-US" sz="2800" dirty="0">
                <a:latin typeface="Calibri" panose="020F0502020204030204" pitchFamily="34" charset="0"/>
                <a:cs typeface="Calibri" panose="020F0502020204030204" pitchFamily="34" charset="0"/>
              </a:rPr>
              <a:t> to urban stores,</a:t>
            </a:r>
          </a:p>
          <a:p>
            <a:r>
              <a:rPr lang="en-US" sz="2800" dirty="0">
                <a:latin typeface="Calibri" panose="020F0502020204030204" pitchFamily="34" charset="0"/>
                <a:cs typeface="Calibri" panose="020F0502020204030204" pitchFamily="34" charset="0"/>
              </a:rPr>
              <a:t>cope with </a:t>
            </a:r>
            <a:r>
              <a:rPr lang="en-US" sz="2800" b="1" dirty="0">
                <a:latin typeface="Calibri" panose="020F0502020204030204" pitchFamily="34" charset="0"/>
                <a:cs typeface="Calibri" panose="020F0502020204030204" pitchFamily="34" charset="0"/>
              </a:rPr>
              <a:t>high demand volatility</a:t>
            </a:r>
            <a:r>
              <a:rPr lang="en-US" sz="2800" dirty="0">
                <a:latin typeface="Calibri" panose="020F0502020204030204" pitchFamily="34" charset="0"/>
                <a:cs typeface="Calibri" panose="020F0502020204030204" pitchFamily="34" charset="0"/>
              </a:rPr>
              <a:t> in large cities.</a:t>
            </a:r>
          </a:p>
          <a:p>
            <a:pPr marL="0" indent="0">
              <a:buNone/>
            </a:pPr>
            <a:r>
              <a:rPr lang="en-US" sz="2800" dirty="0">
                <a:latin typeface="Calibri" panose="020F0502020204030204" pitchFamily="34" charset="0"/>
                <a:cs typeface="Calibri" panose="020F0502020204030204" pitchFamily="34" charset="0"/>
              </a:rPr>
              <a:t>In dense urban areas, daily or even </a:t>
            </a:r>
            <a:r>
              <a:rPr lang="en-US" sz="2800" b="1" dirty="0">
                <a:latin typeface="Calibri" panose="020F0502020204030204" pitchFamily="34" charset="0"/>
                <a:cs typeface="Calibri" panose="020F0502020204030204" pitchFamily="34" charset="0"/>
              </a:rPr>
              <a:t>multiple deliveries per day</a:t>
            </a:r>
            <a:r>
              <a:rPr lang="en-US" sz="2800" dirty="0">
                <a:latin typeface="Calibri" panose="020F0502020204030204" pitchFamily="34" charset="0"/>
                <a:cs typeface="Calibri" panose="020F0502020204030204" pitchFamily="34" charset="0"/>
              </a:rPr>
              <a:t> are organized using synchronized inbound and outbound transport schedules.</a:t>
            </a:r>
          </a:p>
          <a:p>
            <a:endParaRPr lang="pl-PL" dirty="0"/>
          </a:p>
        </p:txBody>
      </p:sp>
      <p:sp>
        <p:nvSpPr>
          <p:cNvPr id="4" name="pole tekstowe 3"/>
          <p:cNvSpPr txBox="1"/>
          <p:nvPr/>
        </p:nvSpPr>
        <p:spPr>
          <a:xfrm>
            <a:off x="12915" y="5726443"/>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Example</a:t>
            </a:r>
            <a:endParaRPr lang="pl-PL" sz="2800"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E783796-A3A3-78C5-9DDF-3056FD5964C9}"/>
              </a:ext>
            </a:extLst>
          </p:cNvPr>
          <p:cNvPicPr>
            <a:picLocks noChangeAspect="1"/>
          </p:cNvPicPr>
          <p:nvPr/>
        </p:nvPicPr>
        <p:blipFill>
          <a:blip r:embed="rId3"/>
          <a:stretch>
            <a:fillRect/>
          </a:stretch>
        </p:blipFill>
        <p:spPr>
          <a:xfrm>
            <a:off x="131208" y="5795317"/>
            <a:ext cx="5251206" cy="1063137"/>
          </a:xfrm>
          <a:prstGeom prst="rect">
            <a:avLst/>
          </a:prstGeom>
        </p:spPr>
      </p:pic>
    </p:spTree>
    <p:extLst>
      <p:ext uri="{BB962C8B-B14F-4D97-AF65-F5344CB8AC3E}">
        <p14:creationId xmlns:p14="http://schemas.microsoft.com/office/powerpoint/2010/main" val="911379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Operational</a:t>
            </a:r>
            <a:r>
              <a:rPr lang="pl-PL" dirty="0">
                <a:latin typeface="Calibri" panose="020F0502020204030204" pitchFamily="34" charset="0"/>
                <a:cs typeface="Calibri" panose="020F0502020204030204" pitchFamily="34" charset="0"/>
              </a:rPr>
              <a:t> and </a:t>
            </a:r>
            <a:r>
              <a:rPr lang="pl-PL" dirty="0" err="1">
                <a:latin typeface="Calibri" panose="020F0502020204030204" pitchFamily="34" charset="0"/>
                <a:cs typeface="Calibri" panose="020F0502020204030204" pitchFamily="34" charset="0"/>
              </a:rPr>
              <a:t>infrastructural</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conditions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92645" cy="5120640"/>
          </a:xfrm>
        </p:spPr>
        <p:txBody>
          <a:bodyPr>
            <a:noAutofit/>
          </a:bodyPr>
          <a:lstStyle/>
          <a:p>
            <a:pPr marL="0" indent="0">
              <a:buNone/>
            </a:pPr>
            <a:r>
              <a:rPr lang="pl-PL" sz="2800" dirty="0">
                <a:latin typeface="Calibri" panose="020F0502020204030204" pitchFamily="34" charset="0"/>
                <a:cs typeface="Calibri" panose="020F0502020204030204" pitchFamily="34" charset="0"/>
              </a:rPr>
              <a:t>C</a:t>
            </a:r>
            <a:r>
              <a:rPr lang="en-US" sz="2800" dirty="0">
                <a:latin typeface="Calibri" panose="020F0502020204030204" pitchFamily="34" charset="0"/>
                <a:cs typeface="Calibri" panose="020F0502020204030204" pitchFamily="34" charset="0"/>
              </a:rPr>
              <a:t>ross-docking in Kenya and South Africa is typically supported by:</a:t>
            </a:r>
          </a:p>
          <a:p>
            <a:r>
              <a:rPr lang="en-US" sz="2800" b="1" dirty="0">
                <a:latin typeface="Calibri" panose="020F0502020204030204" pitchFamily="34" charset="0"/>
                <a:cs typeface="Calibri" panose="020F0502020204030204" pitchFamily="34" charset="0"/>
              </a:rPr>
              <a:t>IT systems</a:t>
            </a:r>
            <a:r>
              <a:rPr lang="en-US" sz="2800" dirty="0">
                <a:latin typeface="Calibri" panose="020F0502020204030204" pitchFamily="34" charset="0"/>
                <a:cs typeface="Calibri" panose="020F0502020204030204" pitchFamily="34" charset="0"/>
              </a:rPr>
              <a:t> (basic WMS, barcode scanning, delivery scheduling),</a:t>
            </a:r>
          </a:p>
          <a:p>
            <a:r>
              <a:rPr lang="en-US" sz="2800" dirty="0">
                <a:latin typeface="Calibri" panose="020F0502020204030204" pitchFamily="34" charset="0"/>
                <a:cs typeface="Calibri" panose="020F0502020204030204" pitchFamily="34" charset="0"/>
              </a:rPr>
              <a:t>predictable supplier delivery windows,</a:t>
            </a:r>
          </a:p>
          <a:p>
            <a:r>
              <a:rPr lang="en-US" sz="2800" dirty="0">
                <a:latin typeface="Calibri" panose="020F0502020204030204" pitchFamily="34" charset="0"/>
                <a:cs typeface="Calibri" panose="020F0502020204030204" pitchFamily="34" charset="0"/>
              </a:rPr>
              <a:t>proximity to </a:t>
            </a:r>
            <a:r>
              <a:rPr lang="en-US" sz="2800" b="1" dirty="0">
                <a:latin typeface="Calibri" panose="020F0502020204030204" pitchFamily="34" charset="0"/>
                <a:cs typeface="Calibri" panose="020F0502020204030204" pitchFamily="34" charset="0"/>
              </a:rPr>
              <a:t>main transport corridors and ports</a:t>
            </a:r>
            <a:r>
              <a:rPr lang="en-US" sz="2800" dirty="0">
                <a:latin typeface="Calibri" panose="020F0502020204030204" pitchFamily="34" charset="0"/>
                <a:cs typeface="Calibri" panose="020F0502020204030204" pitchFamily="34" charset="0"/>
              </a:rPr>
              <a:t> (e.g. Port of Mombasa, Port of Durban),</a:t>
            </a:r>
          </a:p>
          <a:p>
            <a:r>
              <a:rPr lang="en-US" sz="2800" dirty="0">
                <a:latin typeface="Calibri" panose="020F0502020204030204" pitchFamily="34" charset="0"/>
                <a:cs typeface="Calibri" panose="020F0502020204030204" pitchFamily="34" charset="0"/>
              </a:rPr>
              <a:t>coordination with third-party logistics providers (3PLs).</a:t>
            </a:r>
          </a:p>
          <a:p>
            <a:r>
              <a:rPr lang="en-US" sz="2800" dirty="0">
                <a:latin typeface="Calibri" panose="020F0502020204030204" pitchFamily="34" charset="0"/>
                <a:cs typeface="Calibri" panose="020F0502020204030204" pitchFamily="34" charset="0"/>
              </a:rPr>
              <a:t>However, disruptions such as traffic congestion, road conditions, or weather can significantly affect performance, making </a:t>
            </a:r>
            <a:r>
              <a:rPr lang="en-US" sz="2800" b="1" dirty="0">
                <a:latin typeface="Calibri" panose="020F0502020204030204" pitchFamily="34" charset="0"/>
                <a:cs typeface="Calibri" panose="020F0502020204030204" pitchFamily="34" charset="0"/>
              </a:rPr>
              <a:t>coordination and flexibility</a:t>
            </a:r>
            <a:r>
              <a:rPr lang="en-US" sz="2800" dirty="0">
                <a:latin typeface="Calibri" panose="020F0502020204030204" pitchFamily="34" charset="0"/>
                <a:cs typeface="Calibri" panose="020F0502020204030204" pitchFamily="34" charset="0"/>
              </a:rPr>
              <a:t> critical.</a:t>
            </a:r>
          </a:p>
          <a:p>
            <a:endParaRPr lang="pl-PL" sz="2800" dirty="0">
              <a:latin typeface="Calibri" panose="020F0502020204030204" pitchFamily="34" charset="0"/>
              <a:cs typeface="Calibri" panose="020F0502020204030204" pitchFamily="34" charset="0"/>
            </a:endParaRPr>
          </a:p>
        </p:txBody>
      </p:sp>
      <p:sp>
        <p:nvSpPr>
          <p:cNvPr id="4" name="pole tekstowe 3"/>
          <p:cNvSpPr txBox="1"/>
          <p:nvPr/>
        </p:nvSpPr>
        <p:spPr>
          <a:xfrm>
            <a:off x="0" y="5713528"/>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Example</a:t>
            </a:r>
            <a:endParaRPr lang="pl-PL" sz="2800"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3195A95-F502-2D32-A72F-3694FC828EA2}"/>
              </a:ext>
            </a:extLst>
          </p:cNvPr>
          <p:cNvPicPr>
            <a:picLocks noChangeAspect="1"/>
          </p:cNvPicPr>
          <p:nvPr/>
        </p:nvPicPr>
        <p:blipFill>
          <a:blip r:embed="rId3"/>
          <a:stretch>
            <a:fillRect/>
          </a:stretch>
        </p:blipFill>
        <p:spPr>
          <a:xfrm>
            <a:off x="2056" y="5795317"/>
            <a:ext cx="5251206" cy="1063137"/>
          </a:xfrm>
          <a:prstGeom prst="rect">
            <a:avLst/>
          </a:prstGeom>
        </p:spPr>
      </p:pic>
    </p:spTree>
    <p:extLst>
      <p:ext uri="{BB962C8B-B14F-4D97-AF65-F5344CB8AC3E}">
        <p14:creationId xmlns:p14="http://schemas.microsoft.com/office/powerpoint/2010/main" val="2435843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66141" cy="5120640"/>
          </a:xfrm>
        </p:spPr>
        <p:txBody>
          <a:bodyPr/>
          <a:lstStyle/>
          <a:p>
            <a:pPr marL="0" indent="0">
              <a:buNone/>
            </a:pPr>
            <a:r>
              <a:rPr lang="en-US" sz="2800" b="1" dirty="0">
                <a:latin typeface="Calibri" panose="020F0502020204030204" pitchFamily="34" charset="0"/>
                <a:cs typeface="Calibri" panose="020F0502020204030204" pitchFamily="34" charset="0"/>
              </a:rPr>
              <a:t>Sustainability and social impact</a:t>
            </a:r>
          </a:p>
          <a:p>
            <a:r>
              <a:rPr lang="en-US" sz="2800" dirty="0">
                <a:latin typeface="Calibri" panose="020F0502020204030204" pitchFamily="34" charset="0"/>
                <a:cs typeface="Calibri" panose="020F0502020204030204" pitchFamily="34" charset="0"/>
              </a:rPr>
              <a:t>Cross-docking contributes to sustainability by:</a:t>
            </a:r>
          </a:p>
          <a:p>
            <a:r>
              <a:rPr lang="en-US" sz="2800" dirty="0">
                <a:latin typeface="Calibri" panose="020F0502020204030204" pitchFamily="34" charset="0"/>
                <a:cs typeface="Calibri" panose="020F0502020204030204" pitchFamily="34" charset="0"/>
              </a:rPr>
              <a:t>reducing warehouse energy consumption,</a:t>
            </a:r>
          </a:p>
          <a:p>
            <a:r>
              <a:rPr lang="en-US" sz="2800" dirty="0">
                <a:latin typeface="Calibri" panose="020F0502020204030204" pitchFamily="34" charset="0"/>
                <a:cs typeface="Calibri" panose="020F0502020204030204" pitchFamily="34" charset="0"/>
              </a:rPr>
              <a:t>limiting food waste through faster distribution,</a:t>
            </a:r>
          </a:p>
          <a:p>
            <a:r>
              <a:rPr lang="en-US" sz="2800" dirty="0">
                <a:latin typeface="Calibri" panose="020F0502020204030204" pitchFamily="34" charset="0"/>
                <a:cs typeface="Calibri" panose="020F0502020204030204" pitchFamily="34" charset="0"/>
              </a:rPr>
              <a:t>improving vehicle utilization,</a:t>
            </a:r>
          </a:p>
          <a:p>
            <a:r>
              <a:rPr lang="en-US" sz="2800" dirty="0">
                <a:latin typeface="Calibri" panose="020F0502020204030204" pitchFamily="34" charset="0"/>
                <a:cs typeface="Calibri" panose="020F0502020204030204" pitchFamily="34" charset="0"/>
              </a:rPr>
              <a:t>lowering overall CO₂ emissions per delivered unit.</a:t>
            </a:r>
          </a:p>
          <a:p>
            <a:pPr marL="0" indent="0">
              <a:buNone/>
            </a:pPr>
            <a:r>
              <a:rPr lang="en-US" sz="2800" dirty="0">
                <a:latin typeface="Calibri" panose="020F0502020204030204" pitchFamily="34" charset="0"/>
                <a:cs typeface="Calibri" panose="020F0502020204030204" pitchFamily="34" charset="0"/>
              </a:rPr>
              <a:t>It also supports </a:t>
            </a:r>
            <a:r>
              <a:rPr lang="en-US" sz="2800" b="1" dirty="0">
                <a:latin typeface="Calibri" panose="020F0502020204030204" pitchFamily="34" charset="0"/>
                <a:cs typeface="Calibri" panose="020F0502020204030204" pitchFamily="34" charset="0"/>
              </a:rPr>
              <a:t>urban food security</a:t>
            </a:r>
            <a:r>
              <a:rPr lang="en-US" sz="2800" dirty="0">
                <a:latin typeface="Calibri" panose="020F0502020204030204" pitchFamily="34" charset="0"/>
                <a:cs typeface="Calibri" panose="020F0502020204030204" pitchFamily="34" charset="0"/>
              </a:rPr>
              <a:t>, ensuring reliable access to essential goods for growing city populations.</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Operational</a:t>
            </a:r>
            <a:r>
              <a:rPr lang="pl-PL" dirty="0">
                <a:latin typeface="Calibri" panose="020F0502020204030204" pitchFamily="34" charset="0"/>
                <a:cs typeface="Calibri" panose="020F0502020204030204" pitchFamily="34" charset="0"/>
              </a:rPr>
              <a:t> and </a:t>
            </a:r>
            <a:r>
              <a:rPr lang="pl-PL" dirty="0" err="1">
                <a:latin typeface="Calibri" panose="020F0502020204030204" pitchFamily="34" charset="0"/>
                <a:cs typeface="Calibri" panose="020F0502020204030204" pitchFamily="34" charset="0"/>
              </a:rPr>
              <a:t>infrastructural</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conditions</a:t>
            </a:r>
            <a:endParaRPr lang="pl-PL" dirty="0">
              <a:latin typeface="Calibri" panose="020F0502020204030204" pitchFamily="34" charset="0"/>
              <a:cs typeface="Calibri" panose="020F0502020204030204" pitchFamily="34" charset="0"/>
            </a:endParaRPr>
          </a:p>
        </p:txBody>
      </p:sp>
      <p:sp>
        <p:nvSpPr>
          <p:cNvPr id="5" name="pole tekstowe 4"/>
          <p:cNvSpPr txBox="1"/>
          <p:nvPr/>
        </p:nvSpPr>
        <p:spPr>
          <a:xfrm>
            <a:off x="0" y="5713528"/>
            <a:ext cx="3458817" cy="535322"/>
          </a:xfrm>
          <a:prstGeom prst="rect">
            <a:avLst/>
          </a:prstGeom>
          <a:solidFill>
            <a:schemeClr val="accent2"/>
          </a:solidFill>
        </p:spPr>
        <p:txBody>
          <a:bodyPr wrap="square" rtlCol="0">
            <a:spAutoFit/>
          </a:bodyPr>
          <a:lstStyle/>
          <a:p>
            <a:pPr algn="ctr"/>
            <a:r>
              <a:rPr lang="pl-PL" sz="2800" dirty="0" err="1">
                <a:solidFill>
                  <a:schemeClr val="bg1"/>
                </a:solidFill>
                <a:latin typeface="Calibri" panose="020F0502020204030204" pitchFamily="34" charset="0"/>
                <a:cs typeface="Calibri" panose="020F0502020204030204" pitchFamily="34" charset="0"/>
              </a:rPr>
              <a:t>Example</a:t>
            </a:r>
            <a:endParaRPr lang="pl-PL" sz="2800"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84A1B46-22CB-243E-E4E7-751B554687CD}"/>
              </a:ext>
            </a:extLst>
          </p:cNvPr>
          <p:cNvPicPr>
            <a:picLocks noChangeAspect="1"/>
          </p:cNvPicPr>
          <p:nvPr/>
        </p:nvPicPr>
        <p:blipFill>
          <a:blip r:embed="rId3"/>
          <a:stretch>
            <a:fillRect/>
          </a:stretch>
        </p:blipFill>
        <p:spPr>
          <a:xfrm>
            <a:off x="247445" y="5730741"/>
            <a:ext cx="5251206" cy="1063137"/>
          </a:xfrm>
          <a:prstGeom prst="rect">
            <a:avLst/>
          </a:prstGeom>
        </p:spPr>
      </p:pic>
    </p:spTree>
    <p:extLst>
      <p:ext uri="{BB962C8B-B14F-4D97-AF65-F5344CB8AC3E}">
        <p14:creationId xmlns:p14="http://schemas.microsoft.com/office/powerpoint/2010/main" val="4047146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a:latin typeface="Calibri" panose="020F0502020204030204" pitchFamily="34" charset="0"/>
                <a:cs typeface="Calibri" panose="020F0502020204030204" pitchFamily="34" charset="0"/>
              </a:rPr>
              <a:t>Logistics </a:t>
            </a:r>
            <a:r>
              <a:rPr lang="pl-PL" sz="4400" dirty="0" err="1">
                <a:latin typeface="Calibri" panose="020F0502020204030204" pitchFamily="34" charset="0"/>
                <a:cs typeface="Calibri" panose="020F0502020204030204" pitchFamily="34" charset="0"/>
              </a:rPr>
              <a:t>Optimization</a:t>
            </a:r>
            <a:r>
              <a:rPr lang="pl-PL" sz="4400" dirty="0">
                <a:latin typeface="Calibri" panose="020F0502020204030204" pitchFamily="34" charset="0"/>
                <a:cs typeface="Calibri" panose="020F0502020204030204" pitchFamily="34" charset="0"/>
              </a:rPr>
              <a:t> and Collaboration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5</a:t>
            </a:r>
          </a:p>
          <a:p>
            <a:pPr defTabSz="457200"/>
            <a:r>
              <a:rPr lang="pl-PL" sz="3600" b="1">
                <a:solidFill>
                  <a:srgbClr val="FFFFFF"/>
                </a:solidFill>
                <a:latin typeface="Calibri" panose="020F0502020204030204" pitchFamily="34" charset="0"/>
                <a:cs typeface="Calibri" panose="020F0502020204030204" pitchFamily="34" charset="0"/>
              </a:rPr>
              <a:t>Part 1</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A5324DBE-69BD-42E2-04BC-8551B958BBCD}"/>
              </a:ext>
            </a:extLst>
          </p:cNvPr>
          <p:cNvPicPr>
            <a:picLocks noChangeAspect="1"/>
          </p:cNvPicPr>
          <p:nvPr/>
        </p:nvPicPr>
        <p:blipFill>
          <a:blip r:embed="rId3"/>
          <a:stretch>
            <a:fillRect/>
          </a:stretch>
        </p:blipFill>
        <p:spPr>
          <a:xfrm>
            <a:off x="275859" y="5587878"/>
            <a:ext cx="5251206" cy="1063137"/>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22BE-B570-C7B7-E980-64B85399F391}"/>
              </a:ext>
            </a:extLst>
          </p:cNvPr>
          <p:cNvSpPr>
            <a:spLocks noGrp="1"/>
          </p:cNvSpPr>
          <p:nvPr>
            <p:ph type="ctrTitle"/>
          </p:nvPr>
        </p:nvSpPr>
        <p:spPr/>
        <p:txBody>
          <a:bodyPr>
            <a:normAutofit/>
          </a:bodyPr>
          <a:lstStyle/>
          <a:p>
            <a:pPr algn="r"/>
            <a:r>
              <a:rPr lang="en-US" sz="4000" dirty="0">
                <a:latin typeface="Calibri"/>
                <a:ea typeface="Calibri"/>
                <a:cs typeface="Calibri"/>
              </a:rPr>
              <a:t>Optimizing distribution operations</a:t>
            </a:r>
            <a:endParaRPr lang="en-US" sz="4000" dirty="0"/>
          </a:p>
        </p:txBody>
      </p:sp>
      <p:sp>
        <p:nvSpPr>
          <p:cNvPr id="3" name="Subtitle 2">
            <a:extLst>
              <a:ext uri="{FF2B5EF4-FFF2-40B4-BE49-F238E27FC236}">
                <a16:creationId xmlns:a16="http://schemas.microsoft.com/office/drawing/2014/main" id="{17DC9BF6-4BB6-3785-0ED8-1839A52F705E}"/>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CD0A00F8-99B9-D35B-E5AD-CE5C2B5A5C33}"/>
              </a:ext>
            </a:extLst>
          </p:cNvPr>
          <p:cNvPicPr>
            <a:picLocks noChangeAspect="1"/>
          </p:cNvPicPr>
          <p:nvPr/>
        </p:nvPicPr>
        <p:blipFill>
          <a:blip r:embed="rId2"/>
          <a:stretch>
            <a:fillRect/>
          </a:stretch>
        </p:blipFill>
        <p:spPr>
          <a:xfrm>
            <a:off x="-1534" y="1210"/>
            <a:ext cx="2586119" cy="824155"/>
          </a:xfrm>
          <a:prstGeom prst="rect">
            <a:avLst/>
          </a:prstGeom>
        </p:spPr>
      </p:pic>
    </p:spTree>
    <p:extLst>
      <p:ext uri="{BB962C8B-B14F-4D97-AF65-F5344CB8AC3E}">
        <p14:creationId xmlns:p14="http://schemas.microsoft.com/office/powerpoint/2010/main" val="2951084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Module 5 - </a:t>
            </a:r>
            <a:r>
              <a:rPr lang="pl-PL" dirty="0" err="1">
                <a:latin typeface="Calibri" panose="020F0502020204030204" pitchFamily="34" charset="0"/>
                <a:cs typeface="Calibri" panose="020F0502020204030204" pitchFamily="34" charset="0"/>
              </a:rPr>
              <a:t>Objectives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83737" y="1009882"/>
            <a:ext cx="7739636" cy="5120640"/>
          </a:xfrm>
        </p:spPr>
        <p:txBody>
          <a:bodyPr/>
          <a:lstStyle/>
          <a:p>
            <a:pPr>
              <a:buClr>
                <a:srgbClr val="FF0000"/>
              </a:buClr>
            </a:pPr>
            <a:r>
              <a:rPr lang="en-US" sz="2800" dirty="0">
                <a:latin typeface="Calibri" panose="020F0502020204030204" pitchFamily="34" charset="0"/>
                <a:cs typeface="Calibri" panose="020F0502020204030204" pitchFamily="34" charset="0"/>
              </a:rPr>
              <a:t>understand key tools for optimizing distribution operations,</a:t>
            </a:r>
          </a:p>
          <a:p>
            <a:pPr>
              <a:buClr>
                <a:srgbClr val="FF0000"/>
              </a:buClr>
            </a:pPr>
            <a:r>
              <a:rPr lang="en-US" sz="2800" dirty="0">
                <a:latin typeface="Calibri" panose="020F0502020204030204" pitchFamily="34" charset="0"/>
                <a:cs typeface="Calibri" panose="020F0502020204030204" pitchFamily="34" charset="0"/>
              </a:rPr>
              <a:t>analyze how logistics optimization reduces costs and improves sustainability,</a:t>
            </a:r>
          </a:p>
          <a:p>
            <a:pPr>
              <a:buClr>
                <a:srgbClr val="FF0000"/>
              </a:buClr>
            </a:pPr>
            <a:r>
              <a:rPr lang="en-US" sz="2800" dirty="0">
                <a:latin typeface="Calibri" panose="020F0502020204030204" pitchFamily="34" charset="0"/>
                <a:cs typeface="Calibri" panose="020F0502020204030204" pitchFamily="34" charset="0"/>
              </a:rPr>
              <a:t>compare traditional and collaborative distribution models,</a:t>
            </a:r>
          </a:p>
          <a:p>
            <a:pPr>
              <a:buClr>
                <a:srgbClr val="FF0000"/>
              </a:buClr>
            </a:pPr>
            <a:r>
              <a:rPr lang="en-US" sz="2800" dirty="0">
                <a:latin typeface="Calibri" panose="020F0502020204030204" pitchFamily="34" charset="0"/>
                <a:cs typeface="Calibri" panose="020F0502020204030204" pitchFamily="34" charset="0"/>
              </a:rPr>
              <a:t>critically evaluate real-life distribution strategies used by companies,</a:t>
            </a:r>
          </a:p>
          <a:p>
            <a:pPr>
              <a:buClr>
                <a:srgbClr val="FF0000"/>
              </a:buClr>
            </a:pPr>
            <a:r>
              <a:rPr lang="en-US" sz="2800" dirty="0">
                <a:latin typeface="Calibri" panose="020F0502020204030204" pitchFamily="34" charset="0"/>
                <a:cs typeface="Calibri" panose="020F0502020204030204" pitchFamily="34" charset="0"/>
              </a:rPr>
              <a:t>propose optimization solutions adapted to African logistics conditions.</a:t>
            </a:r>
          </a:p>
          <a:p>
            <a:endParaRPr lang="pl-PL" dirty="0"/>
          </a:p>
        </p:txBody>
      </p:sp>
      <p:pic>
        <p:nvPicPr>
          <p:cNvPr id="5" name="Picture 4">
            <a:extLst>
              <a:ext uri="{FF2B5EF4-FFF2-40B4-BE49-F238E27FC236}">
                <a16:creationId xmlns:a16="http://schemas.microsoft.com/office/drawing/2014/main" id="{D5A6B00C-6D14-AF28-222A-41A62DD4B4CC}"/>
              </a:ext>
            </a:extLst>
          </p:cNvPr>
          <p:cNvPicPr>
            <a:picLocks noChangeAspect="1"/>
          </p:cNvPicPr>
          <p:nvPr/>
        </p:nvPicPr>
        <p:blipFill>
          <a:blip r:embed="rId3"/>
          <a:stretch>
            <a:fillRect/>
          </a:stretch>
        </p:blipFill>
        <p:spPr>
          <a:xfrm>
            <a:off x="-5495" y="5599601"/>
            <a:ext cx="5251206" cy="1063137"/>
          </a:xfrm>
          <a:prstGeom prst="rect">
            <a:avLst/>
          </a:prstGeom>
        </p:spPr>
      </p:pic>
    </p:spTree>
    <p:extLst>
      <p:ext uri="{BB962C8B-B14F-4D97-AF65-F5344CB8AC3E}">
        <p14:creationId xmlns:p14="http://schemas.microsoft.com/office/powerpoint/2010/main" val="3137705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a:latin typeface="Calibri" panose="020F0502020204030204" pitchFamily="34" charset="0"/>
                <a:cs typeface="Calibri" panose="020F0502020204030204" pitchFamily="34" charset="0"/>
              </a:rPr>
              <a:t>Optimizing Distribution Operations</a:t>
            </a:r>
          </a:p>
        </p:txBody>
      </p:sp>
      <p:sp>
        <p:nvSpPr>
          <p:cNvPr id="3" name="Symbol zastępczy zawartości 2"/>
          <p:cNvSpPr>
            <a:spLocks noGrp="1"/>
          </p:cNvSpPr>
          <p:nvPr>
            <p:ph idx="1"/>
          </p:nvPr>
        </p:nvSpPr>
        <p:spPr>
          <a:xfrm>
            <a:off x="3869268" y="864108"/>
            <a:ext cx="7739636" cy="5120640"/>
          </a:xfrm>
        </p:spPr>
        <p:txBody>
          <a:bodyPr>
            <a:normAutofit/>
          </a:bodyPr>
          <a:lstStyle/>
          <a:p>
            <a:r>
              <a:rPr lang="en-US" sz="2800" dirty="0">
                <a:latin typeface="Calibri" panose="020F0502020204030204" pitchFamily="34" charset="0"/>
                <a:cs typeface="Calibri" panose="020F0502020204030204" pitchFamily="34" charset="0"/>
              </a:rPr>
              <a:t>Optimizing distribution operations aims to </a:t>
            </a:r>
            <a:r>
              <a:rPr lang="en-US" sz="2800" b="1" dirty="0">
                <a:latin typeface="Calibri" panose="020F0502020204030204" pitchFamily="34" charset="0"/>
                <a:cs typeface="Calibri" panose="020F0502020204030204" pitchFamily="34" charset="0"/>
              </a:rPr>
              <a:t>improve efficiency, reduce operational costs, shorten delivery times, and minimize environmental impact</a:t>
            </a:r>
            <a:r>
              <a:rPr lang="en-US" sz="2800" dirty="0">
                <a:latin typeface="Calibri" panose="020F0502020204030204" pitchFamily="34" charset="0"/>
                <a:cs typeface="Calibri" panose="020F0502020204030204" pitchFamily="34" charset="0"/>
              </a:rPr>
              <a:t>. This is especially important in African logistics systems, where infrastructure constraints, high transport costs, and rapid urbanization pose significant challenges.</a:t>
            </a:r>
          </a:p>
          <a:p>
            <a:r>
              <a:rPr lang="en-US" sz="2800" dirty="0">
                <a:latin typeface="Calibri" panose="020F0502020204030204" pitchFamily="34" charset="0"/>
                <a:cs typeface="Calibri" panose="020F0502020204030204" pitchFamily="34" charset="0"/>
              </a:rPr>
              <a:t>Key optimization approaches include </a:t>
            </a:r>
            <a:r>
              <a:rPr lang="en-US" sz="2800" b="1" dirty="0">
                <a:latin typeface="Calibri" panose="020F0502020204030204" pitchFamily="34" charset="0"/>
                <a:cs typeface="Calibri" panose="020F0502020204030204" pitchFamily="34" charset="0"/>
              </a:rPr>
              <a:t>cross-docking, merge-in-transit, and collaborative (shared) distribution</a:t>
            </a:r>
            <a:r>
              <a:rPr lang="en-US" sz="2800" dirty="0">
                <a:latin typeface="Calibri" panose="020F0502020204030204" pitchFamily="34" charset="0"/>
                <a:cs typeface="Calibri" panose="020F0502020204030204" pitchFamily="34" charset="0"/>
              </a:rPr>
              <a:t>.</a:t>
            </a:r>
          </a:p>
          <a:p>
            <a:endParaRPr lang="pl-PL" sz="2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C3A69ED-6ACE-396D-5947-CE531C721B62}"/>
              </a:ext>
            </a:extLst>
          </p:cNvPr>
          <p:cNvPicPr>
            <a:picLocks noChangeAspect="1"/>
          </p:cNvPicPr>
          <p:nvPr/>
        </p:nvPicPr>
        <p:blipFill>
          <a:blip r:embed="rId3"/>
          <a:stretch>
            <a:fillRect/>
          </a:stretch>
        </p:blipFill>
        <p:spPr>
          <a:xfrm>
            <a:off x="247445" y="5717826"/>
            <a:ext cx="5251206" cy="1063137"/>
          </a:xfrm>
          <a:prstGeom prst="rect">
            <a:avLst/>
          </a:prstGeom>
        </p:spPr>
      </p:pic>
    </p:spTree>
    <p:extLst>
      <p:ext uri="{BB962C8B-B14F-4D97-AF65-F5344CB8AC3E}">
        <p14:creationId xmlns:p14="http://schemas.microsoft.com/office/powerpoint/2010/main" val="1549414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908495" y="687961"/>
            <a:ext cx="7315200" cy="4876800"/>
          </a:xfrm>
          <a:prstGeom prst="rect">
            <a:avLst/>
          </a:prstGeom>
        </p:spPr>
      </p:pic>
      <p:sp>
        <p:nvSpPr>
          <p:cNvPr id="5"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Tools and Methods for Improving Efficiency and Sustainability</a:t>
            </a:r>
            <a:r>
              <a:rPr lang="pl-PL" dirty="0">
                <a:latin typeface="Calibri" panose="020F0502020204030204" pitchFamily="34" charset="0"/>
                <a:cs typeface="Calibri" panose="020F0502020204030204" pitchFamily="34" charset="0"/>
              </a:rPr>
              <a:t> -</a:t>
            </a:r>
            <a:r>
              <a:rPr lang="pl-PL" sz="3200" b="1" dirty="0">
                <a:latin typeface="Calibri" panose="020F0502020204030204" pitchFamily="34" charset="0"/>
                <a:cs typeface="Calibri" panose="020F0502020204030204" pitchFamily="34" charset="0"/>
              </a:rPr>
              <a:t>Cross-</a:t>
            </a:r>
            <a:r>
              <a:rPr lang="pl-PL" sz="3200" b="1" dirty="0" err="1">
                <a:latin typeface="Calibri" panose="020F0502020204030204" pitchFamily="34" charset="0"/>
                <a:cs typeface="Calibri" panose="020F0502020204030204" pitchFamily="34" charset="0"/>
              </a:rPr>
              <a:t>Docking</a:t>
            </a:r>
            <a:r>
              <a:rPr lang="pl-PL" sz="3200" b="1" dirty="0">
                <a:latin typeface="Calibri" panose="020F0502020204030204" pitchFamily="34" charset="0"/>
                <a:cs typeface="Calibri" panose="020F0502020204030204" pitchFamily="34" charset="0"/>
              </a:rPr>
              <a:t> </a:t>
            </a:r>
          </a:p>
        </p:txBody>
      </p:sp>
      <p:sp>
        <p:nvSpPr>
          <p:cNvPr id="6" name="Prostokąt 5"/>
          <p:cNvSpPr/>
          <p:nvPr/>
        </p:nvSpPr>
        <p:spPr>
          <a:xfrm>
            <a:off x="4810540" y="5564761"/>
            <a:ext cx="6811617" cy="1015663"/>
          </a:xfrm>
          <a:prstGeom prst="rect">
            <a:avLst/>
          </a:prstGeom>
          <a:solidFill>
            <a:schemeClr val="accent1">
              <a:lumMod val="20000"/>
              <a:lumOff val="80000"/>
            </a:schemeClr>
          </a:solidFill>
        </p:spPr>
        <p:txBody>
          <a:bodyPr wrap="square">
            <a:spAutoFit/>
          </a:bodyPr>
          <a:lstStyle/>
          <a:p>
            <a:r>
              <a:rPr lang="en-US" sz="2000" b="1" dirty="0">
                <a:latin typeface="Calibri" panose="020F0502020204030204" pitchFamily="34" charset="0"/>
                <a:cs typeface="Calibri" panose="020F0502020204030204" pitchFamily="34" charset="0"/>
              </a:rPr>
              <a:t>Cross-docking</a:t>
            </a:r>
            <a:r>
              <a:rPr lang="en-US" sz="2000" dirty="0">
                <a:latin typeface="Calibri" panose="020F0502020204030204" pitchFamily="34" charset="0"/>
                <a:cs typeface="Calibri" panose="020F0502020204030204" pitchFamily="34" charset="0"/>
              </a:rPr>
              <a:t> is a logistics strategy in which products are unloaded from inbound transport and directly transferred to outbound vehicles, with little or no storage.</a:t>
            </a:r>
          </a:p>
        </p:txBody>
      </p:sp>
      <p:pic>
        <p:nvPicPr>
          <p:cNvPr id="3" name="Picture 2">
            <a:extLst>
              <a:ext uri="{FF2B5EF4-FFF2-40B4-BE49-F238E27FC236}">
                <a16:creationId xmlns:a16="http://schemas.microsoft.com/office/drawing/2014/main" id="{417B3313-C994-E7BB-1DDC-A90E969FD1C0}"/>
              </a:ext>
            </a:extLst>
          </p:cNvPr>
          <p:cNvPicPr>
            <a:picLocks noChangeAspect="1"/>
          </p:cNvPicPr>
          <p:nvPr/>
        </p:nvPicPr>
        <p:blipFill>
          <a:blip r:embed="rId4"/>
          <a:stretch>
            <a:fillRect/>
          </a:stretch>
        </p:blipFill>
        <p:spPr>
          <a:xfrm>
            <a:off x="247445" y="5717826"/>
            <a:ext cx="5251206" cy="1063137"/>
          </a:xfrm>
          <a:prstGeom prst="rect">
            <a:avLst/>
          </a:prstGeom>
        </p:spPr>
      </p:pic>
    </p:spTree>
    <p:extLst>
      <p:ext uri="{BB962C8B-B14F-4D97-AF65-F5344CB8AC3E}">
        <p14:creationId xmlns:p14="http://schemas.microsoft.com/office/powerpoint/2010/main" val="3978608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Tools and Methods for Improving Efficiency and Sustainability</a:t>
            </a:r>
            <a:r>
              <a:rPr lang="pl-PL" dirty="0">
                <a:latin typeface="Calibri" panose="020F0502020204030204" pitchFamily="34" charset="0"/>
                <a:cs typeface="Calibri" panose="020F0502020204030204" pitchFamily="34" charset="0"/>
              </a:rPr>
              <a:t> -</a:t>
            </a:r>
            <a:r>
              <a:rPr lang="pl-PL" sz="3200" b="1" dirty="0">
                <a:latin typeface="Calibri" panose="020F0502020204030204" pitchFamily="34" charset="0"/>
                <a:cs typeface="Calibri" panose="020F0502020204030204" pitchFamily="34" charset="0"/>
              </a:rPr>
              <a:t>Cross-</a:t>
            </a:r>
            <a:r>
              <a:rPr lang="pl-PL" sz="3200" b="1" dirty="0" err="1">
                <a:latin typeface="Calibri" panose="020F0502020204030204" pitchFamily="34" charset="0"/>
                <a:cs typeface="Calibri" panose="020F0502020204030204" pitchFamily="34" charset="0"/>
              </a:rPr>
              <a:t>Docking</a:t>
            </a:r>
            <a:r>
              <a:rPr lang="pl-PL" sz="3200" b="1" dirty="0">
                <a:latin typeface="Calibri" panose="020F0502020204030204" pitchFamily="34" charset="0"/>
                <a:cs typeface="Calibri" panose="020F0502020204030204" pitchFamily="34" charset="0"/>
              </a:rPr>
              <a:t> </a:t>
            </a:r>
          </a:p>
        </p:txBody>
      </p:sp>
      <p:sp>
        <p:nvSpPr>
          <p:cNvPr id="3" name="Symbol zastępczy zawartości 2"/>
          <p:cNvSpPr>
            <a:spLocks noGrp="1"/>
          </p:cNvSpPr>
          <p:nvPr>
            <p:ph idx="1"/>
          </p:nvPr>
        </p:nvSpPr>
        <p:spPr>
          <a:xfrm>
            <a:off x="3776501" y="581944"/>
            <a:ext cx="7766141" cy="5434543"/>
          </a:xfrm>
        </p:spPr>
        <p:txBody>
          <a:bodyPr>
            <a:normAutofit/>
          </a:bodyPr>
          <a:lstStyle/>
          <a:p>
            <a:pPr marL="0" indent="0">
              <a:buNone/>
            </a:pPr>
            <a:r>
              <a:rPr lang="en-US" sz="2800" b="1" dirty="0">
                <a:latin typeface="Calibri" panose="020F0502020204030204" pitchFamily="34" charset="0"/>
                <a:cs typeface="Calibri" panose="020F0502020204030204" pitchFamily="34" charset="0"/>
              </a:rPr>
              <a:t>Key characteristics: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Minimal warehousing time</a:t>
            </a:r>
          </a:p>
          <a:p>
            <a:r>
              <a:rPr lang="en-US" sz="2800" dirty="0">
                <a:latin typeface="Calibri" panose="020F0502020204030204" pitchFamily="34" charset="0"/>
                <a:cs typeface="Calibri" panose="020F0502020204030204" pitchFamily="34" charset="0"/>
              </a:rPr>
              <a:t>Reduced inventory holding costs</a:t>
            </a:r>
          </a:p>
          <a:p>
            <a:r>
              <a:rPr lang="en-US" sz="2800" dirty="0">
                <a:latin typeface="Calibri" panose="020F0502020204030204" pitchFamily="34" charset="0"/>
                <a:cs typeface="Calibri" panose="020F0502020204030204" pitchFamily="34" charset="0"/>
              </a:rPr>
              <a:t>Faster order fulfillment</a:t>
            </a:r>
          </a:p>
          <a:p>
            <a:pPr marL="0" indent="0">
              <a:buNone/>
            </a:pPr>
            <a:r>
              <a:rPr lang="en-US" sz="2800" b="1" dirty="0">
                <a:latin typeface="Calibri" panose="020F0502020204030204" pitchFamily="34" charset="0"/>
                <a:cs typeface="Calibri" panose="020F0502020204030204" pitchFamily="34" charset="0"/>
              </a:rPr>
              <a:t>Benefits: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Lower storage and handling costs</a:t>
            </a:r>
          </a:p>
          <a:p>
            <a:r>
              <a:rPr lang="en-US" sz="2800" dirty="0">
                <a:latin typeface="Calibri" panose="020F0502020204030204" pitchFamily="34" charset="0"/>
                <a:cs typeface="Calibri" panose="020F0502020204030204" pitchFamily="34" charset="0"/>
              </a:rPr>
              <a:t>Reduced inventory levels</a:t>
            </a:r>
          </a:p>
          <a:p>
            <a:r>
              <a:rPr lang="en-US" sz="2800" dirty="0">
                <a:latin typeface="Calibri" panose="020F0502020204030204" pitchFamily="34" charset="0"/>
                <a:cs typeface="Calibri" panose="020F0502020204030204" pitchFamily="34" charset="0"/>
              </a:rPr>
              <a:t>Faster response to customer demand</a:t>
            </a:r>
          </a:p>
          <a:p>
            <a:r>
              <a:rPr lang="en-US" sz="2800" dirty="0">
                <a:latin typeface="Calibri" panose="020F0502020204030204" pitchFamily="34" charset="0"/>
                <a:cs typeface="Calibri" panose="020F0502020204030204" pitchFamily="34" charset="0"/>
              </a:rPr>
              <a:t>Lower energy consumption in warehouses</a:t>
            </a:r>
          </a:p>
          <a:p>
            <a:endParaRPr lang="pl-PL" dirty="0"/>
          </a:p>
        </p:txBody>
      </p:sp>
      <p:pic>
        <p:nvPicPr>
          <p:cNvPr id="5" name="Picture 4">
            <a:extLst>
              <a:ext uri="{FF2B5EF4-FFF2-40B4-BE49-F238E27FC236}">
                <a16:creationId xmlns:a16="http://schemas.microsoft.com/office/drawing/2014/main" id="{BDB8BAF5-C581-6A31-E364-E0EED65F1024}"/>
              </a:ext>
            </a:extLst>
          </p:cNvPr>
          <p:cNvPicPr>
            <a:picLocks noChangeAspect="1"/>
          </p:cNvPicPr>
          <p:nvPr/>
        </p:nvPicPr>
        <p:blipFill>
          <a:blip r:embed="rId3"/>
          <a:stretch>
            <a:fillRect/>
          </a:stretch>
        </p:blipFill>
        <p:spPr>
          <a:xfrm>
            <a:off x="247445" y="5717826"/>
            <a:ext cx="5251206" cy="1063137"/>
          </a:xfrm>
          <a:prstGeom prst="rect">
            <a:avLst/>
          </a:prstGeom>
        </p:spPr>
      </p:pic>
    </p:spTree>
    <p:extLst>
      <p:ext uri="{BB962C8B-B14F-4D97-AF65-F5344CB8AC3E}">
        <p14:creationId xmlns:p14="http://schemas.microsoft.com/office/powerpoint/2010/main" val="2616868335"/>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9EA13C-46EF-428C-BB71-E5EA0A4F8ACC}"/>
</file>

<file path=customXml/itemProps2.xml><?xml version="1.0" encoding="utf-8"?>
<ds:datastoreItem xmlns:ds="http://schemas.openxmlformats.org/officeDocument/2006/customXml" ds:itemID="{4870218D-BF6C-47AE-8B38-66B506B2EDA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AC057C1A-DEA0-41B9-91F4-BD7F0A1ADC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4126</TotalTime>
  <Words>624</Words>
  <Application>Microsoft Office PowerPoint</Application>
  <PresentationFormat>Widescreen</PresentationFormat>
  <Paragraphs>80</Paragraphs>
  <Slides>15</Slides>
  <Notes>13</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Ramka</vt:lpstr>
      <vt:lpstr>21_BasicWhite</vt:lpstr>
      <vt:lpstr>Logistics Optimization and Collaboration Part 1</vt:lpstr>
      <vt:lpstr>Road Transportation Systems Engineering Development in the Sub-Saharan Africa – Modern EU Master Programme &amp; Capacity Building</vt:lpstr>
      <vt:lpstr>PowerPoint Presentation</vt:lpstr>
      <vt:lpstr>  Logistics Optimization and Collaboration </vt:lpstr>
      <vt:lpstr>Optimizing distribution operations</vt:lpstr>
      <vt:lpstr>Module 5 - Objectives</vt:lpstr>
      <vt:lpstr>Optimizing Distribution Operations</vt:lpstr>
      <vt:lpstr>Tools and Methods for Improving Efficiency and Sustainability -Cross-Docking </vt:lpstr>
      <vt:lpstr>Tools and Methods for Improving Efficiency and Sustainability -Cross-Docking </vt:lpstr>
      <vt:lpstr>Tools and Methods for Improving Efficiency and Sustainability -Cross-Docking </vt:lpstr>
      <vt:lpstr>Cross-Docking in the African Context (Kenya &amp; South Africa)</vt:lpstr>
      <vt:lpstr>Why cross -docking is used ? </vt:lpstr>
      <vt:lpstr>Operational and infrastructural conditions</vt:lpstr>
      <vt:lpstr>Operational and infrastructural conditions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133</cp:revision>
  <dcterms:created xsi:type="dcterms:W3CDTF">2026-01-09T15:05:47Z</dcterms:created>
  <dcterms:modified xsi:type="dcterms:W3CDTF">2026-05-08T09:06:53Z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