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2.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3.jpg" ContentType="image/jpg"/>
  <Override PartName="/ppt/media/image24.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36.jpg" ContentType="application/octet-stream"/>
  <Override PartName="/ppt/notesSlides/notesSlide10.xml" ContentType="application/vnd.openxmlformats-officedocument.presentationml.notesSlide+xml"/>
  <Override PartName="/ppt/media/image39.jpg" ContentType="application/octet-stream"/>
  <Override PartName="/ppt/media/image40.jpg" ContentType="application/octet-stream"/>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48.jpg" ContentType="application/octet-stream"/>
  <Override PartName="/ppt/notesSlides/notesSlide15.xml" ContentType="application/vnd.openxmlformats-officedocument.presentationml.notesSlide+xml"/>
  <Override PartName="/ppt/media/image51.jpg" ContentType="application/octet-stream"/>
  <Override PartName="/ppt/media/image52.jpg" ContentType="application/octet-stream"/>
  <Override PartName="/ppt/media/image53.jpg" ContentType="application/octet-stream"/>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56.jpg" ContentType="image/jpg"/>
  <Override PartName="/ppt/media/image57.jpg" ContentType="image/jpg"/>
  <Override PartName="/ppt/media/image58.jpg" ContentType="image/jpg"/>
  <Override PartName="/ppt/media/image59.jpg" ContentType="image/jpg"/>
  <Override PartName="/ppt/media/image60.jpg" ContentType="image/jpg"/>
  <Override PartName="/ppt/media/image61.jpg" ContentType="image/jpg"/>
  <Override PartName="/ppt/media/image65.jpg" ContentType="image/jpg"/>
  <Override PartName="/ppt/media/image69.jpg" ContentType="image/jpg"/>
  <Override PartName="/ppt/notesSlides/notesSlide18.xml" ContentType="application/vnd.openxmlformats-officedocument.presentationml.notesSlide+xml"/>
  <Override PartName="/ppt/media/image71.jpg" ContentType="image/jpg"/>
  <Override PartName="/ppt/media/image72.jpg" ContentType="image/jpg"/>
  <Override PartName="/ppt/media/image73.jpg" ContentType="image/jpg"/>
  <Override PartName="/ppt/media/image74.jpg" ContentType="image/jpg"/>
  <Override PartName="/ppt/media/image75.jpg" ContentType="image/jpg"/>
  <Override PartName="/ppt/media/image76.jpg" ContentType="image/jpg"/>
  <Override PartName="/ppt/media/image77.jpg" ContentType="image/jpg"/>
  <Override PartName="/ppt/media/image78.jpg" ContentType="image/jp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1"/>
  </p:notesMasterIdLst>
  <p:sldIdLst>
    <p:sldId id="292" r:id="rId5"/>
    <p:sldId id="446" r:id="rId6"/>
    <p:sldId id="447" r:id="rId7"/>
    <p:sldId id="449" r:id="rId8"/>
    <p:sldId id="451" r:id="rId9"/>
    <p:sldId id="467" r:id="rId10"/>
    <p:sldId id="450" r:id="rId11"/>
    <p:sldId id="452" r:id="rId12"/>
    <p:sldId id="455" r:id="rId13"/>
    <p:sldId id="457" r:id="rId14"/>
    <p:sldId id="458" r:id="rId15"/>
    <p:sldId id="479" r:id="rId16"/>
    <p:sldId id="478" r:id="rId17"/>
    <p:sldId id="515" r:id="rId18"/>
    <p:sldId id="461" r:id="rId19"/>
    <p:sldId id="470" r:id="rId20"/>
    <p:sldId id="487" r:id="rId21"/>
    <p:sldId id="492" r:id="rId22"/>
    <p:sldId id="491" r:id="rId23"/>
    <p:sldId id="516" r:id="rId24"/>
    <p:sldId id="500" r:id="rId25"/>
    <p:sldId id="482" r:id="rId26"/>
    <p:sldId id="522" r:id="rId27"/>
    <p:sldId id="523" r:id="rId28"/>
    <p:sldId id="548" r:id="rId29"/>
    <p:sldId id="517" r:id="rId30"/>
    <p:sldId id="499" r:id="rId31"/>
    <p:sldId id="498" r:id="rId32"/>
    <p:sldId id="520" r:id="rId33"/>
    <p:sldId id="519" r:id="rId34"/>
    <p:sldId id="550" r:id="rId35"/>
    <p:sldId id="552" r:id="rId36"/>
    <p:sldId id="553" r:id="rId37"/>
    <p:sldId id="549" r:id="rId38"/>
    <p:sldId id="554" r:id="rId39"/>
    <p:sldId id="555" r:id="rId40"/>
    <p:sldId id="511" r:id="rId41"/>
    <p:sldId id="514" r:id="rId42"/>
    <p:sldId id="463" r:id="rId43"/>
    <p:sldId id="464" r:id="rId44"/>
    <p:sldId id="480" r:id="rId45"/>
    <p:sldId id="525" r:id="rId46"/>
    <p:sldId id="526" r:id="rId47"/>
    <p:sldId id="481" r:id="rId48"/>
    <p:sldId id="527" r:id="rId49"/>
    <p:sldId id="510" r:id="rId50"/>
    <p:sldId id="459" r:id="rId51"/>
    <p:sldId id="521" r:id="rId52"/>
    <p:sldId id="477" r:id="rId53"/>
    <p:sldId id="456" r:id="rId54"/>
    <p:sldId id="483" r:id="rId55"/>
    <p:sldId id="484" r:id="rId56"/>
    <p:sldId id="529" r:id="rId57"/>
    <p:sldId id="530" r:id="rId58"/>
    <p:sldId id="531" r:id="rId59"/>
    <p:sldId id="532" r:id="rId60"/>
    <p:sldId id="533" r:id="rId61"/>
    <p:sldId id="485" r:id="rId62"/>
    <p:sldId id="534" r:id="rId63"/>
    <p:sldId id="486" r:id="rId64"/>
    <p:sldId id="507" r:id="rId65"/>
    <p:sldId id="536" r:id="rId66"/>
    <p:sldId id="537" r:id="rId67"/>
    <p:sldId id="539" r:id="rId68"/>
    <p:sldId id="538" r:id="rId69"/>
    <p:sldId id="540" r:id="rId70"/>
    <p:sldId id="542" r:id="rId71"/>
    <p:sldId id="541" r:id="rId72"/>
    <p:sldId id="543" r:id="rId73"/>
    <p:sldId id="544" r:id="rId74"/>
    <p:sldId id="545" r:id="rId75"/>
    <p:sldId id="547" r:id="rId76"/>
    <p:sldId id="504" r:id="rId77"/>
    <p:sldId id="448" r:id="rId78"/>
    <p:sldId id="546" r:id="rId79"/>
    <p:sldId id="44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404" autoAdjust="0"/>
  </p:normalViewPr>
  <p:slideViewPr>
    <p:cSldViewPr snapToGrid="0">
      <p:cViewPr varScale="1">
        <p:scale>
          <a:sx n="70" d="100"/>
          <a:sy n="70" d="100"/>
        </p:scale>
        <p:origin x="5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4432B-FE1C-4596-8846-CBC11E097A27}"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0E0A4-B408-4E14-B56D-BD40FF0F14A5}" type="slidenum">
              <a:rPr lang="en-US" smtClean="0"/>
              <a:t>‹#›</a:t>
            </a:fld>
            <a:endParaRPr lang="en-US"/>
          </a:p>
        </p:txBody>
      </p:sp>
    </p:spTree>
    <p:extLst>
      <p:ext uri="{BB962C8B-B14F-4D97-AF65-F5344CB8AC3E}">
        <p14:creationId xmlns:p14="http://schemas.microsoft.com/office/powerpoint/2010/main" val="19925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Buckl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Wind_gradient" TargetMode="External"/><Relationship Id="rId7" Type="http://schemas.openxmlformats.org/officeDocument/2006/relationships/hyperlink" Target="https://en.wikipedia.org/wiki/Earth%27s_atmosphere"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Wind_direction" TargetMode="External"/><Relationship Id="rId5" Type="http://schemas.openxmlformats.org/officeDocument/2006/relationships/hyperlink" Target="https://en.wikipedia.org/wiki/Wind_speed" TargetMode="External"/><Relationship Id="rId4" Type="http://schemas.openxmlformats.org/officeDocument/2006/relationships/hyperlink" Target="https://en.wikipedia.org/wiki/Win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1</a:t>
            </a:fld>
            <a:endParaRPr lang="en-US"/>
          </a:p>
        </p:txBody>
      </p:sp>
    </p:spTree>
    <p:extLst>
      <p:ext uri="{BB962C8B-B14F-4D97-AF65-F5344CB8AC3E}">
        <p14:creationId xmlns:p14="http://schemas.microsoft.com/office/powerpoint/2010/main" val="379396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690">
              <a:lnSpc>
                <a:spcPts val="2545"/>
              </a:lnSpc>
              <a:spcBef>
                <a:spcPts val="10904"/>
              </a:spcBef>
            </a:pPr>
            <a:r>
              <a:rPr lang="en-US" altLang="zh-CN" dirty="0">
                <a:solidFill>
                  <a:srgbClr val="000000"/>
                </a:solidFill>
                <a:latin typeface="Comic Sans MS"/>
                <a:ea typeface="Comic Sans MS"/>
                <a:cs typeface="Comic Sans MS"/>
              </a:rPr>
              <a:t>The area</a:t>
            </a:r>
            <a:r>
              <a:rPr lang="en-US" altLang="zh-CN" spc="9" dirty="0">
                <a:solidFill>
                  <a:srgbClr val="000000"/>
                </a:solidFill>
                <a:latin typeface="Comic Sans MS"/>
                <a:ea typeface="Comic Sans MS"/>
                <a:cs typeface="Comic Sans MS"/>
              </a:rPr>
              <a:t> </a:t>
            </a:r>
            <a:r>
              <a:rPr lang="en-US" altLang="zh-CN" dirty="0">
                <a:solidFill>
                  <a:srgbClr val="000000"/>
                </a:solidFill>
                <a:latin typeface="Comic Sans MS"/>
                <a:ea typeface="Comic Sans MS"/>
                <a:cs typeface="Comic Sans MS"/>
              </a:rPr>
              <a:t>under the</a:t>
            </a:r>
            <a:r>
              <a:rPr lang="en-US" altLang="zh-CN" dirty="0">
                <a:solidFill>
                  <a:schemeClr val="tx1"/>
                </a:solidFill>
                <a:latin typeface="Comic Sans MS"/>
                <a:ea typeface="Comic Sans MS"/>
                <a:cs typeface="Comic Sans MS"/>
              </a:rPr>
              <a:t> </a:t>
            </a:r>
            <a:r>
              <a:rPr lang="en-US" altLang="zh-CN" dirty="0">
                <a:solidFill>
                  <a:srgbClr val="000000"/>
                </a:solidFill>
                <a:latin typeface="Comic Sans MS"/>
                <a:ea typeface="Comic Sans MS"/>
                <a:cs typeface="Comic Sans MS"/>
              </a:rPr>
              <a:t>curve </a:t>
            </a:r>
            <a:r>
              <a:rPr lang="en-US" altLang="zh-CN" spc="-1" dirty="0">
                <a:solidFill>
                  <a:srgbClr val="000000"/>
                </a:solidFill>
                <a:latin typeface="Comic Sans MS"/>
                <a:ea typeface="Comic Sans MS"/>
                <a:cs typeface="Comic Sans MS"/>
              </a:rPr>
              <a:t>between</a:t>
            </a:r>
            <a:r>
              <a:rPr lang="en-US" altLang="zh-CN" spc="11" dirty="0">
                <a:solidFill>
                  <a:srgbClr val="000000"/>
                </a:solidFill>
                <a:latin typeface="Comic Sans MS"/>
                <a:ea typeface="Comic Sans MS"/>
                <a:cs typeface="Comic Sans MS"/>
              </a:rPr>
              <a:t> </a:t>
            </a:r>
            <a:r>
              <a:rPr lang="en-US" altLang="zh-CN" dirty="0">
                <a:solidFill>
                  <a:srgbClr val="000000"/>
                </a:solidFill>
                <a:latin typeface="Comic Sans MS"/>
                <a:ea typeface="Comic Sans MS"/>
                <a:cs typeface="Comic Sans MS"/>
              </a:rPr>
              <a:t>5 and</a:t>
            </a:r>
            <a:r>
              <a:rPr lang="en-US" altLang="zh-CN" spc="5" dirty="0">
                <a:solidFill>
                  <a:srgbClr val="000000"/>
                </a:solidFill>
                <a:latin typeface="Comic Sans MS"/>
                <a:ea typeface="Comic Sans MS"/>
                <a:cs typeface="Comic Sans MS"/>
              </a:rPr>
              <a:t> </a:t>
            </a:r>
            <a:r>
              <a:rPr lang="en-US" altLang="zh-CN" dirty="0">
                <a:solidFill>
                  <a:srgbClr val="000000"/>
                </a:solidFill>
                <a:latin typeface="Comic Sans MS"/>
                <a:ea typeface="Comic Sans MS"/>
                <a:cs typeface="Comic Sans MS"/>
              </a:rPr>
              <a:t>10</a:t>
            </a:r>
            <a:r>
              <a:rPr lang="en-US" altLang="zh-CN" dirty="0">
                <a:solidFill>
                  <a:schemeClr val="tx1"/>
                </a:solidFill>
                <a:latin typeface="Comic Sans MS"/>
                <a:ea typeface="Comic Sans MS"/>
                <a:cs typeface="Comic Sans MS"/>
              </a:rPr>
              <a:t> </a:t>
            </a:r>
            <a:r>
              <a:rPr lang="en-US" altLang="zh-CN" dirty="0">
                <a:solidFill>
                  <a:srgbClr val="000000"/>
                </a:solidFill>
                <a:latin typeface="Comic Sans MS"/>
                <a:ea typeface="Comic Sans MS"/>
                <a:cs typeface="Comic Sans MS"/>
              </a:rPr>
              <a:t>m/s </a:t>
            </a:r>
            <a:r>
              <a:rPr lang="en-US" altLang="zh-CN" spc="-1" dirty="0">
                <a:solidFill>
                  <a:srgbClr val="000000"/>
                </a:solidFill>
                <a:latin typeface="Comic Sans MS"/>
                <a:ea typeface="Comic Sans MS"/>
                <a:cs typeface="Comic Sans MS"/>
              </a:rPr>
              <a:t>represents</a:t>
            </a:r>
            <a:r>
              <a:rPr lang="en-US" altLang="zh-CN" spc="10" dirty="0">
                <a:solidFill>
                  <a:srgbClr val="000000"/>
                </a:solidFill>
                <a:latin typeface="Comic Sans MS"/>
                <a:ea typeface="Comic Sans MS"/>
                <a:cs typeface="Comic Sans MS"/>
              </a:rPr>
              <a:t> </a:t>
            </a:r>
            <a:r>
              <a:rPr lang="en-US" altLang="zh-CN" dirty="0">
                <a:solidFill>
                  <a:srgbClr val="000000"/>
                </a:solidFill>
                <a:latin typeface="Comic Sans MS"/>
                <a:ea typeface="Comic Sans MS"/>
                <a:cs typeface="Comic Sans MS"/>
              </a:rPr>
              <a:t>the</a:t>
            </a:r>
            <a:r>
              <a:rPr lang="en-US" altLang="zh-CN" dirty="0">
                <a:solidFill>
                  <a:schemeClr val="tx1"/>
                </a:solidFill>
                <a:latin typeface="Comic Sans MS"/>
                <a:ea typeface="Comic Sans MS"/>
                <a:cs typeface="Comic Sans MS"/>
              </a:rPr>
              <a:t> </a:t>
            </a:r>
            <a:r>
              <a:rPr lang="en-US" altLang="zh-CN" dirty="0">
                <a:solidFill>
                  <a:srgbClr val="000000"/>
                </a:solidFill>
                <a:latin typeface="Comic Sans MS"/>
                <a:ea typeface="Comic Sans MS"/>
                <a:cs typeface="Comic Sans MS"/>
              </a:rPr>
              <a:t>total</a:t>
            </a:r>
            <a:r>
              <a:rPr lang="en-US" altLang="zh-CN" spc="7" dirty="0">
                <a:solidFill>
                  <a:srgbClr val="000000"/>
                </a:solidFill>
                <a:latin typeface="Comic Sans MS"/>
                <a:ea typeface="Comic Sans MS"/>
                <a:cs typeface="Comic Sans MS"/>
              </a:rPr>
              <a:t> </a:t>
            </a:r>
            <a:r>
              <a:rPr lang="en-US" altLang="zh-CN" dirty="0">
                <a:solidFill>
                  <a:srgbClr val="000000"/>
                </a:solidFill>
                <a:latin typeface="Comic Sans MS"/>
                <a:ea typeface="Comic Sans MS"/>
                <a:cs typeface="Comic Sans MS"/>
              </a:rPr>
              <a:t>number</a:t>
            </a:r>
            <a:r>
              <a:rPr lang="en-US" altLang="zh-CN" spc="-6" dirty="0">
                <a:solidFill>
                  <a:srgbClr val="000000"/>
                </a:solidFill>
                <a:latin typeface="Comic Sans MS"/>
                <a:ea typeface="Comic Sans MS"/>
                <a:cs typeface="Comic Sans MS"/>
              </a:rPr>
              <a:t> </a:t>
            </a:r>
            <a:r>
              <a:rPr lang="en-US" altLang="zh-CN" dirty="0">
                <a:solidFill>
                  <a:srgbClr val="000000"/>
                </a:solidFill>
                <a:latin typeface="Comic Sans MS"/>
                <a:ea typeface="Comic Sans MS"/>
                <a:cs typeface="Comic Sans MS"/>
              </a:rPr>
              <a:t>of hours</a:t>
            </a:r>
            <a:r>
              <a:rPr lang="en-US" altLang="zh-CN" dirty="0">
                <a:solidFill>
                  <a:schemeClr val="tx1"/>
                </a:solidFill>
                <a:latin typeface="Comic Sans MS"/>
                <a:ea typeface="Comic Sans MS"/>
                <a:cs typeface="Comic Sans MS"/>
              </a:rPr>
              <a:t> </a:t>
            </a:r>
            <a:r>
              <a:rPr lang="en-US" altLang="zh-CN" dirty="0">
                <a:solidFill>
                  <a:srgbClr val="000000"/>
                </a:solidFill>
                <a:latin typeface="Comic Sans MS"/>
                <a:ea typeface="Comic Sans MS"/>
                <a:cs typeface="Comic Sans MS"/>
              </a:rPr>
              <a:t>in</a:t>
            </a:r>
            <a:r>
              <a:rPr lang="en-US" altLang="zh-CN" spc="-10" dirty="0">
                <a:solidFill>
                  <a:srgbClr val="000000"/>
                </a:solidFill>
                <a:latin typeface="Comic Sans MS"/>
                <a:ea typeface="Comic Sans MS"/>
                <a:cs typeface="Comic Sans MS"/>
              </a:rPr>
              <a:t> </a:t>
            </a:r>
            <a:r>
              <a:rPr lang="en-US" altLang="zh-CN" dirty="0">
                <a:solidFill>
                  <a:srgbClr val="000000"/>
                </a:solidFill>
                <a:latin typeface="Comic Sans MS"/>
                <a:ea typeface="Comic Sans MS"/>
                <a:cs typeface="Comic Sans MS"/>
              </a:rPr>
              <a:t>a year the</a:t>
            </a:r>
            <a:r>
              <a:rPr lang="en-US" altLang="zh-CN" spc="7" dirty="0">
                <a:solidFill>
                  <a:srgbClr val="000000"/>
                </a:solidFill>
                <a:latin typeface="Comic Sans MS"/>
                <a:ea typeface="Comic Sans MS"/>
                <a:cs typeface="Comic Sans MS"/>
              </a:rPr>
              <a:t> </a:t>
            </a:r>
            <a:r>
              <a:rPr lang="en-US" altLang="zh-CN" dirty="0">
                <a:solidFill>
                  <a:srgbClr val="000000"/>
                </a:solidFill>
                <a:latin typeface="Comic Sans MS"/>
                <a:ea typeface="Comic Sans MS"/>
                <a:cs typeface="Comic Sans MS"/>
              </a:rPr>
              <a:t>wind</a:t>
            </a:r>
            <a:r>
              <a:rPr lang="en-US" altLang="zh-CN" spc="0" dirty="0">
                <a:solidFill>
                  <a:schemeClr val="tx1"/>
                </a:solidFill>
                <a:latin typeface="Comic Sans MS"/>
                <a:ea typeface="Comic Sans MS"/>
                <a:cs typeface="Comic Sans MS"/>
              </a:rPr>
              <a:t> </a:t>
            </a:r>
            <a:r>
              <a:rPr lang="en-US" altLang="zh-CN" spc="-1" dirty="0">
                <a:solidFill>
                  <a:srgbClr val="000000"/>
                </a:solidFill>
                <a:latin typeface="Comic Sans MS"/>
                <a:ea typeface="Comic Sans MS"/>
                <a:cs typeface="Comic Sans MS"/>
              </a:rPr>
              <a:t>speed</a:t>
            </a:r>
            <a:r>
              <a:rPr lang="en-US" altLang="zh-CN" spc="11" dirty="0">
                <a:solidFill>
                  <a:srgbClr val="000000"/>
                </a:solidFill>
                <a:latin typeface="Comic Sans MS"/>
                <a:ea typeface="Comic Sans MS"/>
                <a:cs typeface="Comic Sans MS"/>
              </a:rPr>
              <a:t> </a:t>
            </a:r>
            <a:r>
              <a:rPr lang="en-US" altLang="zh-CN" dirty="0">
                <a:solidFill>
                  <a:srgbClr val="000000"/>
                </a:solidFill>
                <a:latin typeface="Comic Sans MS"/>
                <a:ea typeface="Comic Sans MS"/>
                <a:cs typeface="Comic Sans MS"/>
              </a:rPr>
              <a:t>is </a:t>
            </a:r>
            <a:r>
              <a:rPr lang="en-US" altLang="zh-CN" spc="-2" dirty="0">
                <a:solidFill>
                  <a:srgbClr val="000000"/>
                </a:solidFill>
                <a:latin typeface="Comic Sans MS"/>
                <a:ea typeface="Comic Sans MS"/>
                <a:cs typeface="Comic Sans MS"/>
              </a:rPr>
              <a:t>likely</a:t>
            </a:r>
            <a:r>
              <a:rPr lang="en-US" altLang="zh-CN" dirty="0">
                <a:solidFill>
                  <a:srgbClr val="000000"/>
                </a:solidFill>
                <a:latin typeface="Comic Sans MS"/>
                <a:ea typeface="Comic Sans MS"/>
                <a:cs typeface="Comic Sans MS"/>
              </a:rPr>
              <a:t> to be</a:t>
            </a:r>
            <a:r>
              <a:rPr lang="en-US" altLang="zh-CN" spc="-6" dirty="0">
                <a:solidFill>
                  <a:srgbClr val="000000"/>
                </a:solidFill>
                <a:latin typeface="Comic Sans MS"/>
                <a:ea typeface="Comic Sans MS"/>
                <a:cs typeface="Comic Sans MS"/>
              </a:rPr>
              <a:t> </a:t>
            </a:r>
            <a:r>
              <a:rPr lang="en-US" altLang="zh-CN" dirty="0">
                <a:solidFill>
                  <a:srgbClr val="000000"/>
                </a:solidFill>
                <a:latin typeface="Comic Sans MS"/>
                <a:ea typeface="Comic Sans MS"/>
                <a:cs typeface="Comic Sans MS"/>
              </a:rPr>
              <a:t>in</a:t>
            </a:r>
            <a:r>
              <a:rPr lang="en-US" altLang="zh-CN" dirty="0">
                <a:solidFill>
                  <a:schemeClr val="tx1"/>
                </a:solidFill>
                <a:latin typeface="Comic Sans MS"/>
                <a:ea typeface="Comic Sans MS"/>
                <a:cs typeface="Comic Sans MS"/>
              </a:rPr>
              <a:t> </a:t>
            </a:r>
            <a:r>
              <a:rPr lang="en-US" altLang="zh-CN" dirty="0">
                <a:solidFill>
                  <a:srgbClr val="000000"/>
                </a:solidFill>
                <a:latin typeface="Comic Sans MS"/>
                <a:ea typeface="Comic Sans MS"/>
                <a:cs typeface="Comic Sans MS"/>
              </a:rPr>
              <a:t>that wind</a:t>
            </a:r>
            <a:r>
              <a:rPr lang="en-US" altLang="zh-CN" spc="11" dirty="0">
                <a:solidFill>
                  <a:srgbClr val="000000"/>
                </a:solidFill>
                <a:latin typeface="Comic Sans MS"/>
                <a:ea typeface="Comic Sans MS"/>
                <a:cs typeface="Comic Sans MS"/>
              </a:rPr>
              <a:t> </a:t>
            </a:r>
            <a:r>
              <a:rPr lang="en-US" altLang="zh-CN" spc="-1" dirty="0">
                <a:solidFill>
                  <a:srgbClr val="000000"/>
                </a:solidFill>
                <a:latin typeface="Comic Sans MS"/>
                <a:ea typeface="Comic Sans MS"/>
                <a:cs typeface="Comic Sans MS"/>
              </a:rPr>
              <a:t>speed</a:t>
            </a:r>
            <a:r>
              <a:rPr lang="en-US" altLang="zh-CN" spc="11" dirty="0">
                <a:solidFill>
                  <a:srgbClr val="000000"/>
                </a:solidFill>
                <a:latin typeface="Comic Sans MS"/>
                <a:ea typeface="Comic Sans MS"/>
                <a:cs typeface="Comic Sans MS"/>
              </a:rPr>
              <a:t> </a:t>
            </a:r>
            <a:r>
              <a:rPr lang="en-US" altLang="zh-CN" spc="-8" dirty="0">
                <a:solidFill>
                  <a:srgbClr val="000000"/>
                </a:solidFill>
                <a:latin typeface="Comic Sans MS"/>
                <a:ea typeface="Comic Sans MS"/>
                <a:cs typeface="Comic Sans MS"/>
              </a:rPr>
              <a:t>range</a:t>
            </a:r>
          </a:p>
          <a:p>
            <a:pPr marL="162690">
              <a:lnSpc>
                <a:spcPts val="2545"/>
              </a:lnSpc>
              <a:spcBef>
                <a:spcPts val="10904"/>
              </a:spcBef>
            </a:pPr>
            <a:r>
              <a:rPr lang="en-US" spc="-8" dirty="0">
                <a:solidFill>
                  <a:srgbClr val="000000"/>
                </a:solidFill>
                <a:latin typeface="Comic Sans MS"/>
              </a:rPr>
              <a:t>8761 hours</a:t>
            </a:r>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25</a:t>
            </a:fld>
            <a:endParaRPr lang="en-US"/>
          </a:p>
        </p:txBody>
      </p:sp>
    </p:spTree>
    <p:extLst>
      <p:ext uri="{BB962C8B-B14F-4D97-AF65-F5344CB8AC3E}">
        <p14:creationId xmlns:p14="http://schemas.microsoft.com/office/powerpoint/2010/main" val="344184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Doubling the altitude of a turbine increases the expected wind speeds by 10% and the expected power by 34%. To avoid </a:t>
            </a:r>
            <a:r>
              <a:rPr lang="en-US" sz="1200" b="0" i="0" u="none" strike="noStrike" kern="1200" dirty="0">
                <a:solidFill>
                  <a:schemeClr val="tx1"/>
                </a:solidFill>
                <a:effectLst/>
                <a:latin typeface="+mn-lt"/>
                <a:ea typeface="+mn-ea"/>
                <a:cs typeface="+mn-cs"/>
                <a:hlinkClick r:id="rId3" tooltip="Buckling"/>
              </a:rPr>
              <a:t>buckling</a:t>
            </a:r>
            <a:r>
              <a:rPr lang="en-US" sz="1200" b="0" i="0" kern="1200" dirty="0">
                <a:solidFill>
                  <a:schemeClr val="tx1"/>
                </a:solidFill>
                <a:effectLst/>
                <a:latin typeface="+mn-lt"/>
                <a:ea typeface="+mn-ea"/>
                <a:cs typeface="+mn-cs"/>
              </a:rPr>
              <a:t>, doubling the tower height generally requires doubling the tower diameter, increasing the amount of material by a factor of at least four.</a:t>
            </a:r>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26</a:t>
            </a:fld>
            <a:endParaRPr lang="en-US"/>
          </a:p>
        </p:txBody>
      </p:sp>
    </p:spTree>
    <p:extLst>
      <p:ext uri="{BB962C8B-B14F-4D97-AF65-F5344CB8AC3E}">
        <p14:creationId xmlns:p14="http://schemas.microsoft.com/office/powerpoint/2010/main" val="249981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29</a:t>
            </a:fld>
            <a:endParaRPr lang="en-US"/>
          </a:p>
        </p:txBody>
      </p:sp>
    </p:spTree>
    <p:extLst>
      <p:ext uri="{BB962C8B-B14F-4D97-AF65-F5344CB8AC3E}">
        <p14:creationId xmlns:p14="http://schemas.microsoft.com/office/powerpoint/2010/main" val="279381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higher the surface resistance, the lower the wind speed at lower altitudes</a:t>
            </a:r>
          </a:p>
          <a:p>
            <a:endParaRPr lang="en-US" dirty="0"/>
          </a:p>
          <a:p>
            <a:r>
              <a:rPr lang="en-US" sz="1200" b="0" i="0" kern="1200" dirty="0">
                <a:solidFill>
                  <a:schemeClr val="tx1"/>
                </a:solidFill>
                <a:effectLst/>
                <a:latin typeface="+mn-lt"/>
                <a:ea typeface="+mn-ea"/>
                <a:cs typeface="+mn-cs"/>
              </a:rPr>
              <a:t>In atmospheric science, geostrophic flow is the theoretical wind that would result from an exact balance between the Coriolis force and the pressure gradient force. This condition is called geostrophic equilibrium or geostrophic balance. The geostrophic wind is directed parallel to isobars</a:t>
            </a:r>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30</a:t>
            </a:fld>
            <a:endParaRPr lang="en-US"/>
          </a:p>
        </p:txBody>
      </p:sp>
    </p:spTree>
    <p:extLst>
      <p:ext uri="{BB962C8B-B14F-4D97-AF65-F5344CB8AC3E}">
        <p14:creationId xmlns:p14="http://schemas.microsoft.com/office/powerpoint/2010/main" val="403370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tooltip="Wind gradient"/>
              </a:rPr>
              <a:t>wind gradient</a:t>
            </a:r>
            <a:r>
              <a:rPr lang="en-US" sz="1200" b="0" i="0" kern="1200" dirty="0">
                <a:solidFill>
                  <a:schemeClr val="tx1"/>
                </a:solidFill>
                <a:effectLst/>
                <a:latin typeface="+mn-lt"/>
                <a:ea typeface="+mn-ea"/>
                <a:cs typeface="+mn-cs"/>
              </a:rPr>
              <a:t>, is a difference in </a:t>
            </a:r>
            <a:r>
              <a:rPr lang="en-US" sz="1200" b="0" i="0" u="none" strike="noStrike" kern="1200" dirty="0">
                <a:solidFill>
                  <a:schemeClr val="tx1"/>
                </a:solidFill>
                <a:effectLst/>
                <a:latin typeface="+mn-lt"/>
                <a:ea typeface="+mn-ea"/>
                <a:cs typeface="+mn-cs"/>
                <a:hlinkClick r:id="rId4" tooltip="Wind"/>
              </a:rPr>
              <a:t>wind</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Wind speed"/>
              </a:rPr>
              <a:t>speed</a:t>
            </a:r>
            <a:r>
              <a:rPr lang="en-US" sz="1200" b="0" i="0" kern="1200" dirty="0">
                <a:solidFill>
                  <a:schemeClr val="tx1"/>
                </a:solidFill>
                <a:effectLst/>
                <a:latin typeface="+mn-lt"/>
                <a:ea typeface="+mn-ea"/>
                <a:cs typeface="+mn-cs"/>
              </a:rPr>
              <a:t> and/or </a:t>
            </a:r>
            <a:r>
              <a:rPr lang="en-US" sz="1200" b="0" i="0" u="none" strike="noStrike" kern="1200" dirty="0">
                <a:solidFill>
                  <a:schemeClr val="tx1"/>
                </a:solidFill>
                <a:effectLst/>
                <a:latin typeface="+mn-lt"/>
                <a:ea typeface="+mn-ea"/>
                <a:cs typeface="+mn-cs"/>
                <a:hlinkClick r:id="rId6" tooltip="Wind direction"/>
              </a:rPr>
              <a:t>direction</a:t>
            </a:r>
            <a:r>
              <a:rPr lang="en-US" sz="1200" b="0" i="0" kern="1200" dirty="0">
                <a:solidFill>
                  <a:schemeClr val="tx1"/>
                </a:solidFill>
                <a:effectLst/>
                <a:latin typeface="+mn-lt"/>
                <a:ea typeface="+mn-ea"/>
                <a:cs typeface="+mn-cs"/>
              </a:rPr>
              <a:t> over a relatively short distance in the </a:t>
            </a:r>
            <a:r>
              <a:rPr lang="en-US" sz="1200" b="0" i="0" u="none" strike="noStrike" kern="1200" dirty="0">
                <a:solidFill>
                  <a:schemeClr val="tx1"/>
                </a:solidFill>
                <a:effectLst/>
                <a:latin typeface="+mn-lt"/>
                <a:ea typeface="+mn-ea"/>
                <a:cs typeface="+mn-cs"/>
                <a:hlinkClick r:id="rId7" tooltip="Earth's atmosphere"/>
              </a:rPr>
              <a:t>atmosphere</a:t>
            </a:r>
            <a:r>
              <a:rPr lang="en-US" sz="1200" b="0" i="0" kern="1200" dirty="0">
                <a:solidFill>
                  <a:schemeClr val="tx1"/>
                </a:solidFill>
                <a:effectLst/>
                <a:latin typeface="+mn-lt"/>
                <a:ea typeface="+mn-ea"/>
                <a:cs typeface="+mn-cs"/>
              </a:rPr>
              <a:t>. Atmospheric wind shear is normally described as either vertical or horizontal wind shear. Vertical wind shear is a change in wind speed or direction with a change in altitude. Horizontal wind shear is a change in wind speed with a change in lateral position for a given altitude</a:t>
            </a:r>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31</a:t>
            </a:fld>
            <a:endParaRPr lang="en-US"/>
          </a:p>
        </p:txBody>
      </p:sp>
    </p:spTree>
    <p:extLst>
      <p:ext uri="{BB962C8B-B14F-4D97-AF65-F5344CB8AC3E}">
        <p14:creationId xmlns:p14="http://schemas.microsoft.com/office/powerpoint/2010/main" val="420417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Using the roughness length allows a prediction of wind speed in different heights according to the roughness of the landscape </a:t>
            </a:r>
          </a:p>
          <a:p>
            <a:pPr>
              <a:spcBef>
                <a:spcPct val="50000"/>
              </a:spcBef>
              <a:buFontTx/>
              <a:buChar char="•"/>
            </a:pPr>
            <a:r>
              <a:rPr lang="en-US" altLang="de-DE" dirty="0">
                <a:latin typeface="Arial"/>
                <a:cs typeface="Arial"/>
              </a:rPr>
              <a:t>The length of the roughness z0 describes the height in which the wind is completely stopped (</a:t>
            </a:r>
            <a:r>
              <a:rPr lang="en-US" altLang="de-DE" dirty="0" err="1">
                <a:latin typeface="Arial"/>
                <a:cs typeface="Arial"/>
              </a:rPr>
              <a:t>vwind</a:t>
            </a:r>
            <a:r>
              <a:rPr lang="en-US" altLang="de-DE" dirty="0">
                <a:latin typeface="Arial"/>
                <a:cs typeface="Arial"/>
              </a:rPr>
              <a:t> = 0)</a:t>
            </a:r>
          </a:p>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34</a:t>
            </a:fld>
            <a:endParaRPr lang="en-US"/>
          </a:p>
        </p:txBody>
      </p:sp>
    </p:spTree>
    <p:extLst>
      <p:ext uri="{BB962C8B-B14F-4D97-AF65-F5344CB8AC3E}">
        <p14:creationId xmlns:p14="http://schemas.microsoft.com/office/powerpoint/2010/main" val="922654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Mainly small scale</a:t>
            </a:r>
          </a:p>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38</a:t>
            </a:fld>
            <a:endParaRPr lang="en-US"/>
          </a:p>
        </p:txBody>
      </p:sp>
    </p:spTree>
    <p:extLst>
      <p:ext uri="{BB962C8B-B14F-4D97-AF65-F5344CB8AC3E}">
        <p14:creationId xmlns:p14="http://schemas.microsoft.com/office/powerpoint/2010/main" val="3494202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Torque = r x F</a:t>
            </a:r>
          </a:p>
        </p:txBody>
      </p:sp>
      <p:sp>
        <p:nvSpPr>
          <p:cNvPr id="4" name="Slide Number Placeholder 3"/>
          <p:cNvSpPr>
            <a:spLocks noGrp="1"/>
          </p:cNvSpPr>
          <p:nvPr>
            <p:ph type="sldNum" sz="quarter" idx="5"/>
          </p:nvPr>
        </p:nvSpPr>
        <p:spPr/>
        <p:txBody>
          <a:bodyPr/>
          <a:lstStyle/>
          <a:p>
            <a:fld id="{9D70E0A4-B408-4E14-B56D-BD40FF0F14A5}" type="slidenum">
              <a:rPr lang="en-US" smtClean="0"/>
              <a:t>39</a:t>
            </a:fld>
            <a:endParaRPr lang="en-US"/>
          </a:p>
        </p:txBody>
      </p:sp>
    </p:spTree>
    <p:extLst>
      <p:ext uri="{BB962C8B-B14F-4D97-AF65-F5344CB8AC3E}">
        <p14:creationId xmlns:p14="http://schemas.microsoft.com/office/powerpoint/2010/main" val="1301782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Pitch controls adjust the blades in wind turbines by rotating them so that they use the right fraction of the available wind energy to get the most power output, all the while ensuring the turbine does not exceed its maximum rotational speed- harmony shape </a:t>
            </a:r>
          </a:p>
        </p:txBody>
      </p:sp>
      <p:sp>
        <p:nvSpPr>
          <p:cNvPr id="4" name="Slide Number Placeholder 3"/>
          <p:cNvSpPr>
            <a:spLocks noGrp="1"/>
          </p:cNvSpPr>
          <p:nvPr>
            <p:ph type="sldNum" sz="quarter" idx="5"/>
          </p:nvPr>
        </p:nvSpPr>
        <p:spPr/>
        <p:txBody>
          <a:bodyPr/>
          <a:lstStyle/>
          <a:p>
            <a:fld id="{9D70E0A4-B408-4E14-B56D-BD40FF0F14A5}" type="slidenum">
              <a:rPr lang="en-US" smtClean="0"/>
              <a:t>45</a:t>
            </a:fld>
            <a:endParaRPr lang="en-US"/>
          </a:p>
        </p:txBody>
      </p:sp>
    </p:spTree>
    <p:extLst>
      <p:ext uri="{BB962C8B-B14F-4D97-AF65-F5344CB8AC3E}">
        <p14:creationId xmlns:p14="http://schemas.microsoft.com/office/powerpoint/2010/main" val="3118691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volume flow rate is calculated by multiplying the flow velocity of the mass elements, v, by the cross-sectional vector area, A.</a:t>
            </a:r>
          </a:p>
          <a:p>
            <a:r>
              <a:rPr lang="en-US" sz="1200" b="0" i="0" kern="1200" dirty="0">
                <a:solidFill>
                  <a:schemeClr val="tx1"/>
                </a:solidFill>
                <a:effectLst/>
                <a:latin typeface="+mn-lt"/>
                <a:ea typeface="+mn-ea"/>
                <a:cs typeface="+mn-cs"/>
              </a:rPr>
              <a:t>M = density x volume </a:t>
            </a:r>
          </a:p>
          <a:p>
            <a:r>
              <a:rPr lang="en-US" sz="1200" b="0" i="0" kern="1200" dirty="0">
                <a:solidFill>
                  <a:schemeClr val="tx1"/>
                </a:solidFill>
                <a:effectLst/>
                <a:latin typeface="+mn-lt"/>
                <a:ea typeface="+mn-ea"/>
                <a:cs typeface="+mn-cs"/>
              </a:rPr>
              <a:t>Volume flux = velocity x area</a:t>
            </a:r>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50</a:t>
            </a:fld>
            <a:endParaRPr lang="en-US"/>
          </a:p>
        </p:txBody>
      </p:sp>
    </p:spTree>
    <p:extLst>
      <p:ext uri="{BB962C8B-B14F-4D97-AF65-F5344CB8AC3E}">
        <p14:creationId xmlns:p14="http://schemas.microsoft.com/office/powerpoint/2010/main" val="242123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3</a:t>
            </a:fld>
            <a:endParaRPr lang="en-US"/>
          </a:p>
        </p:txBody>
      </p:sp>
    </p:spTree>
    <p:extLst>
      <p:ext uri="{BB962C8B-B14F-4D97-AF65-F5344CB8AC3E}">
        <p14:creationId xmlns:p14="http://schemas.microsoft.com/office/powerpoint/2010/main" val="1327660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 F</a:t>
            </a:r>
          </a:p>
        </p:txBody>
      </p:sp>
      <p:sp>
        <p:nvSpPr>
          <p:cNvPr id="4" name="Slide Number Placeholder 3"/>
          <p:cNvSpPr>
            <a:spLocks noGrp="1"/>
          </p:cNvSpPr>
          <p:nvPr>
            <p:ph type="sldNum" sz="quarter" idx="5"/>
          </p:nvPr>
        </p:nvSpPr>
        <p:spPr/>
        <p:txBody>
          <a:bodyPr/>
          <a:lstStyle/>
          <a:p>
            <a:fld id="{9D70E0A4-B408-4E14-B56D-BD40FF0F14A5}" type="slidenum">
              <a:rPr lang="en-US" smtClean="0"/>
              <a:t>54</a:t>
            </a:fld>
            <a:endParaRPr lang="en-US"/>
          </a:p>
        </p:txBody>
      </p:sp>
    </p:spTree>
    <p:extLst>
      <p:ext uri="{BB962C8B-B14F-4D97-AF65-F5344CB8AC3E}">
        <p14:creationId xmlns:p14="http://schemas.microsoft.com/office/powerpoint/2010/main" val="118283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a:t>
            </a:r>
            <a:r>
              <a:rPr lang="en-US" dirty="0" err="1"/>
              <a:t>fillid</a:t>
            </a:r>
            <a:r>
              <a:rPr lang="en-US" dirty="0"/>
              <a:t> balloon </a:t>
            </a:r>
          </a:p>
        </p:txBody>
      </p:sp>
      <p:sp>
        <p:nvSpPr>
          <p:cNvPr id="4" name="Slide Number Placeholder 3"/>
          <p:cNvSpPr>
            <a:spLocks noGrp="1"/>
          </p:cNvSpPr>
          <p:nvPr>
            <p:ph type="sldNum" sz="quarter" idx="5"/>
          </p:nvPr>
        </p:nvSpPr>
        <p:spPr/>
        <p:txBody>
          <a:bodyPr/>
          <a:lstStyle/>
          <a:p>
            <a:fld id="{9D70E0A4-B408-4E14-B56D-BD40FF0F14A5}" type="slidenum">
              <a:rPr lang="en-US" smtClean="0"/>
              <a:t>70</a:t>
            </a:fld>
            <a:endParaRPr lang="en-US"/>
          </a:p>
        </p:txBody>
      </p:sp>
    </p:spTree>
    <p:extLst>
      <p:ext uri="{BB962C8B-B14F-4D97-AF65-F5344CB8AC3E}">
        <p14:creationId xmlns:p14="http://schemas.microsoft.com/office/powerpoint/2010/main" val="802476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installation, only cost is maintenance</a:t>
            </a:r>
          </a:p>
          <a:p>
            <a:r>
              <a:rPr lang="en-US" dirty="0"/>
              <a:t>Wind is renewable</a:t>
            </a:r>
          </a:p>
          <a:p>
            <a:r>
              <a:rPr lang="en-US" dirty="0"/>
              <a:t>Available everywhere to some extent</a:t>
            </a:r>
          </a:p>
          <a:p>
            <a:r>
              <a:rPr lang="en-US" dirty="0"/>
              <a:t>No pollution</a:t>
            </a:r>
          </a:p>
          <a:p>
            <a:r>
              <a:rPr lang="en-US" dirty="0"/>
              <a:t>Supply of wind energy cannot be controlled by anyone (no political maneuvering)</a:t>
            </a:r>
          </a:p>
          <a:p>
            <a:r>
              <a:rPr lang="en-US" dirty="0"/>
              <a:t>Wind farms make it profitable</a:t>
            </a:r>
          </a:p>
          <a:p>
            <a:endParaRPr lang="en-US" dirty="0"/>
          </a:p>
          <a:p>
            <a:endParaRPr lang="en-US" dirty="0"/>
          </a:p>
          <a:p>
            <a:pPr fontAlgn="ctr"/>
            <a:r>
              <a:rPr lang="en-US" altLang="en-US" dirty="0"/>
              <a:t>Expensive to set up, custom products</a:t>
            </a:r>
          </a:p>
          <a:p>
            <a:pPr fontAlgn="ctr"/>
            <a:r>
              <a:rPr lang="en-US" altLang="en-US" dirty="0"/>
              <a:t>Wind speed varies a lot</a:t>
            </a:r>
          </a:p>
          <a:p>
            <a:pPr lvl="1" fontAlgn="ctr"/>
            <a:r>
              <a:rPr lang="en-US" altLang="en-US" dirty="0"/>
              <a:t>Hard to predict</a:t>
            </a:r>
          </a:p>
          <a:p>
            <a:pPr lvl="1" fontAlgn="ctr"/>
            <a:r>
              <a:rPr lang="en-US" altLang="en-US" dirty="0"/>
              <a:t>Not steady, so unreliable</a:t>
            </a:r>
          </a:p>
          <a:p>
            <a:pPr lvl="1" fontAlgn="ctr"/>
            <a:r>
              <a:rPr lang="en-US" altLang="en-US" dirty="0"/>
              <a:t>Accurate data absolutely necessary</a:t>
            </a:r>
          </a:p>
          <a:p>
            <a:pPr fontAlgn="ctr"/>
            <a:r>
              <a:rPr lang="en-US" altLang="en-US" dirty="0"/>
              <a:t>Environmental impact from manufacturing</a:t>
            </a:r>
          </a:p>
          <a:p>
            <a:pPr fontAlgn="ctr"/>
            <a:r>
              <a:rPr lang="en-US" altLang="en-US" dirty="0"/>
              <a:t>Turbines can require large areas of land</a:t>
            </a:r>
          </a:p>
          <a:p>
            <a:endParaRPr lang="en-US" dirty="0"/>
          </a:p>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72</a:t>
            </a:fld>
            <a:endParaRPr lang="en-US"/>
          </a:p>
        </p:txBody>
      </p:sp>
    </p:spTree>
    <p:extLst>
      <p:ext uri="{BB962C8B-B14F-4D97-AF65-F5344CB8AC3E}">
        <p14:creationId xmlns:p14="http://schemas.microsoft.com/office/powerpoint/2010/main" val="32563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73</a:t>
            </a:fld>
            <a:endParaRPr lang="en-US"/>
          </a:p>
        </p:txBody>
      </p:sp>
    </p:spTree>
    <p:extLst>
      <p:ext uri="{BB962C8B-B14F-4D97-AF65-F5344CB8AC3E}">
        <p14:creationId xmlns:p14="http://schemas.microsoft.com/office/powerpoint/2010/main" val="207828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74</a:t>
            </a:fld>
            <a:endParaRPr lang="en-US"/>
          </a:p>
        </p:txBody>
      </p:sp>
    </p:spTree>
    <p:extLst>
      <p:ext uri="{BB962C8B-B14F-4D97-AF65-F5344CB8AC3E}">
        <p14:creationId xmlns:p14="http://schemas.microsoft.com/office/powerpoint/2010/main" val="106148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76</a:t>
            </a:fld>
            <a:endParaRPr lang="en-US"/>
          </a:p>
        </p:txBody>
      </p:sp>
    </p:spTree>
    <p:extLst>
      <p:ext uri="{BB962C8B-B14F-4D97-AF65-F5344CB8AC3E}">
        <p14:creationId xmlns:p14="http://schemas.microsoft.com/office/powerpoint/2010/main" val="182485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65" marR="248920" indent="0">
              <a:lnSpc>
                <a:spcPct val="100000"/>
              </a:lnSpc>
              <a:spcBef>
                <a:spcPts val="5"/>
              </a:spcBef>
              <a:buNone/>
              <a:tabLst>
                <a:tab pos="2738755" algn="l"/>
                <a:tab pos="4770755" algn="l"/>
                <a:tab pos="5652770" algn="l"/>
              </a:tabLst>
            </a:pPr>
            <a:r>
              <a:rPr lang="en-US" b="1" spc="-5" dirty="0">
                <a:latin typeface="Arial"/>
                <a:cs typeface="Arial"/>
              </a:rPr>
              <a:t>5 </a:t>
            </a:r>
            <a:r>
              <a:rPr lang="en-US" b="1" dirty="0">
                <a:latin typeface="Arial"/>
                <a:cs typeface="Arial"/>
              </a:rPr>
              <a:t>~ </a:t>
            </a:r>
            <a:r>
              <a:rPr lang="en-US" b="1" spc="-75" dirty="0">
                <a:latin typeface="Arial"/>
                <a:cs typeface="Arial"/>
              </a:rPr>
              <a:t>11 </a:t>
            </a:r>
            <a:r>
              <a:rPr lang="en-US" b="1" dirty="0">
                <a:latin typeface="Arial"/>
                <a:cs typeface="Arial"/>
              </a:rPr>
              <a:t>m/s </a:t>
            </a:r>
            <a:r>
              <a:rPr lang="en-US" dirty="0">
                <a:latin typeface="Arial"/>
                <a:cs typeface="Arial"/>
              </a:rPr>
              <a:t>--- 5 m/s </a:t>
            </a:r>
            <a:r>
              <a:rPr lang="en-US" spc="-5" dirty="0">
                <a:latin typeface="Arial"/>
                <a:cs typeface="Arial"/>
              </a:rPr>
              <a:t>is </a:t>
            </a:r>
            <a:r>
              <a:rPr lang="en-US" dirty="0">
                <a:latin typeface="Arial"/>
                <a:cs typeface="Arial"/>
              </a:rPr>
              <a:t>the </a:t>
            </a:r>
            <a:r>
              <a:rPr lang="en-US" spc="-5" dirty="0">
                <a:latin typeface="Arial"/>
                <a:cs typeface="Arial"/>
              </a:rPr>
              <a:t>minimum</a:t>
            </a:r>
            <a:r>
              <a:rPr lang="en-US" spc="114" dirty="0">
                <a:latin typeface="Arial"/>
                <a:cs typeface="Arial"/>
              </a:rPr>
              <a:t> </a:t>
            </a:r>
            <a:r>
              <a:rPr lang="en-US" spc="-5" dirty="0">
                <a:latin typeface="Arial"/>
                <a:cs typeface="Arial"/>
              </a:rPr>
              <a:t>operational</a:t>
            </a:r>
            <a:r>
              <a:rPr lang="en-US" spc="20" dirty="0">
                <a:latin typeface="Arial"/>
                <a:cs typeface="Arial"/>
              </a:rPr>
              <a:t> </a:t>
            </a:r>
            <a:r>
              <a:rPr lang="en-US" spc="-5" dirty="0">
                <a:latin typeface="Arial"/>
                <a:cs typeface="Arial"/>
              </a:rPr>
              <a:t>speed.	</a:t>
            </a:r>
            <a:r>
              <a:rPr lang="en-US" dirty="0">
                <a:latin typeface="Arial"/>
                <a:cs typeface="Arial"/>
              </a:rPr>
              <a:t>It </a:t>
            </a:r>
            <a:r>
              <a:rPr lang="en-US" spc="-5" dirty="0">
                <a:latin typeface="Arial"/>
                <a:cs typeface="Arial"/>
              </a:rPr>
              <a:t>is called </a:t>
            </a:r>
            <a:r>
              <a:rPr lang="en-US" b="1" spc="-5" dirty="0">
                <a:latin typeface="Arial"/>
                <a:cs typeface="Arial"/>
              </a:rPr>
              <a:t>“</a:t>
            </a:r>
            <a:r>
              <a:rPr lang="en-US" b="1" u="heavy" spc="-5" dirty="0">
                <a:uFill>
                  <a:solidFill>
                    <a:srgbClr val="000000"/>
                  </a:solidFill>
                </a:uFill>
                <a:latin typeface="Arial"/>
                <a:cs typeface="Arial"/>
              </a:rPr>
              <a:t>Cut-in speed</a:t>
            </a:r>
            <a:r>
              <a:rPr lang="en-US" b="1" spc="-5" dirty="0">
                <a:latin typeface="Arial"/>
                <a:cs typeface="Arial"/>
              </a:rPr>
              <a:t>”.</a:t>
            </a:r>
          </a:p>
          <a:p>
            <a:pPr marL="12065" marR="248920" indent="0">
              <a:lnSpc>
                <a:spcPct val="100000"/>
              </a:lnSpc>
              <a:spcBef>
                <a:spcPts val="5"/>
              </a:spcBef>
              <a:buNone/>
              <a:tabLst>
                <a:tab pos="2738755" algn="l"/>
                <a:tab pos="4770755" algn="l"/>
                <a:tab pos="5652770" algn="l"/>
              </a:tabLst>
            </a:pPr>
            <a:r>
              <a:rPr lang="en-US" dirty="0">
                <a:latin typeface="Arial"/>
                <a:cs typeface="Arial"/>
              </a:rPr>
              <a:t>In 5 ~ </a:t>
            </a:r>
            <a:r>
              <a:rPr lang="en-US" spc="-70" dirty="0">
                <a:latin typeface="Arial"/>
                <a:cs typeface="Arial"/>
              </a:rPr>
              <a:t>11</a:t>
            </a:r>
            <a:r>
              <a:rPr lang="en-US" spc="-10" dirty="0">
                <a:latin typeface="Arial"/>
                <a:cs typeface="Arial"/>
              </a:rPr>
              <a:t> </a:t>
            </a:r>
            <a:r>
              <a:rPr lang="en-US" dirty="0">
                <a:latin typeface="Arial"/>
                <a:cs typeface="Arial"/>
              </a:rPr>
              <a:t>m/s</a:t>
            </a:r>
            <a:r>
              <a:rPr lang="en-US" spc="-5" dirty="0">
                <a:latin typeface="Arial"/>
                <a:cs typeface="Arial"/>
              </a:rPr>
              <a:t> </a:t>
            </a:r>
            <a:r>
              <a:rPr lang="en-US" spc="-15" dirty="0">
                <a:latin typeface="Arial"/>
                <a:cs typeface="Arial"/>
              </a:rPr>
              <a:t>wind, </a:t>
            </a:r>
            <a:r>
              <a:rPr lang="en-US" spc="-5" dirty="0">
                <a:latin typeface="Arial"/>
                <a:cs typeface="Arial"/>
              </a:rPr>
              <a:t>generated </a:t>
            </a:r>
            <a:r>
              <a:rPr lang="en-US" spc="-15" dirty="0">
                <a:latin typeface="Arial"/>
                <a:cs typeface="Arial"/>
              </a:rPr>
              <a:t>power </a:t>
            </a:r>
            <a:r>
              <a:rPr lang="en-US" spc="-5" dirty="0">
                <a:latin typeface="Arial"/>
                <a:cs typeface="Arial"/>
              </a:rPr>
              <a:t>increases </a:t>
            </a:r>
            <a:r>
              <a:rPr lang="en-US" spc="-15" dirty="0">
                <a:latin typeface="Arial"/>
                <a:cs typeface="Arial"/>
              </a:rPr>
              <a:t>with </a:t>
            </a:r>
            <a:r>
              <a:rPr lang="en-US" dirty="0">
                <a:latin typeface="Arial"/>
                <a:cs typeface="Arial"/>
              </a:rPr>
              <a:t>the </a:t>
            </a:r>
            <a:r>
              <a:rPr lang="en-US" spc="-15" dirty="0">
                <a:latin typeface="Arial"/>
                <a:cs typeface="Arial"/>
              </a:rPr>
              <a:t>wind</a:t>
            </a:r>
            <a:r>
              <a:rPr lang="en-US" spc="75" dirty="0">
                <a:latin typeface="Arial"/>
                <a:cs typeface="Arial"/>
              </a:rPr>
              <a:t> </a:t>
            </a:r>
            <a:r>
              <a:rPr lang="en-US" spc="-5" dirty="0">
                <a:latin typeface="Arial"/>
                <a:cs typeface="Arial"/>
              </a:rPr>
              <a:t>speed</a:t>
            </a:r>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8</a:t>
            </a:fld>
            <a:endParaRPr lang="en-US"/>
          </a:p>
        </p:txBody>
      </p:sp>
    </p:spTree>
    <p:extLst>
      <p:ext uri="{BB962C8B-B14F-4D97-AF65-F5344CB8AC3E}">
        <p14:creationId xmlns:p14="http://schemas.microsoft.com/office/powerpoint/2010/main" val="71650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9</a:t>
            </a:fld>
            <a:endParaRPr lang="en-US"/>
          </a:p>
        </p:txBody>
      </p:sp>
    </p:spTree>
    <p:extLst>
      <p:ext uri="{BB962C8B-B14F-4D97-AF65-F5344CB8AC3E}">
        <p14:creationId xmlns:p14="http://schemas.microsoft.com/office/powerpoint/2010/main" val="322773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10</a:t>
            </a:fld>
            <a:endParaRPr lang="en-US"/>
          </a:p>
        </p:txBody>
      </p:sp>
    </p:spTree>
    <p:extLst>
      <p:ext uri="{BB962C8B-B14F-4D97-AF65-F5344CB8AC3E}">
        <p14:creationId xmlns:p14="http://schemas.microsoft.com/office/powerpoint/2010/main" val="86131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horizontal axis turbine, it is possible to catch more  wind and so the power output can be higher than that of vertical axis.  But in horizontal axis design, the tower is higher and more blade  design parameters have to be defined. </a:t>
            </a:r>
          </a:p>
          <a:p>
            <a:r>
              <a:rPr lang="en-US" dirty="0"/>
              <a:t>In vertical axis turbine, no yaw  system is required and there is no cyclic load on the blade, thus it is  easier to design. Maintenance is easier in vertical axis turbine  whereas horizontal axis turbine offers better performance</a:t>
            </a:r>
          </a:p>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11</a:t>
            </a:fld>
            <a:endParaRPr lang="en-US"/>
          </a:p>
        </p:txBody>
      </p:sp>
    </p:spTree>
    <p:extLst>
      <p:ext uri="{BB962C8B-B14F-4D97-AF65-F5344CB8AC3E}">
        <p14:creationId xmlns:p14="http://schemas.microsoft.com/office/powerpoint/2010/main" val="362579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smaller the. rotational inertia, the bigger the rotational. acceleration.</a:t>
            </a:r>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15</a:t>
            </a:fld>
            <a:endParaRPr lang="en-US"/>
          </a:p>
        </p:txBody>
      </p:sp>
    </p:spTree>
    <p:extLst>
      <p:ext uri="{BB962C8B-B14F-4D97-AF65-F5344CB8AC3E}">
        <p14:creationId xmlns:p14="http://schemas.microsoft.com/office/powerpoint/2010/main" val="423905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gondola is </a:t>
            </a:r>
            <a:r>
              <a:rPr lang="en-US" sz="1200" b="1" i="0" kern="1200" dirty="0">
                <a:solidFill>
                  <a:schemeClr val="tx1"/>
                </a:solidFill>
                <a:effectLst/>
                <a:latin typeface="+mn-lt"/>
                <a:ea typeface="+mn-ea"/>
                <a:cs typeface="+mn-cs"/>
              </a:rPr>
              <a:t>connected with the tower</a:t>
            </a:r>
            <a:r>
              <a:rPr lang="en-US" sz="1200" b="0" i="0" kern="1200" dirty="0">
                <a:solidFill>
                  <a:schemeClr val="tx1"/>
                </a:solidFill>
                <a:effectLst/>
                <a:latin typeface="+mn-lt"/>
                <a:ea typeface="+mn-ea"/>
                <a:cs typeface="+mn-cs"/>
              </a:rPr>
              <a:t> and is able to rotate, so that the nose of the gondola is always point in the wind direction. At the bottom of the tower there is a computer that controls all wind directions and speeds</a:t>
            </a:r>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16</a:t>
            </a:fld>
            <a:endParaRPr lang="en-US"/>
          </a:p>
        </p:txBody>
      </p:sp>
    </p:spTree>
    <p:extLst>
      <p:ext uri="{BB962C8B-B14F-4D97-AF65-F5344CB8AC3E}">
        <p14:creationId xmlns:p14="http://schemas.microsoft.com/office/powerpoint/2010/main" val="33126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Having a cut-out speed is a safety feature which protects  the wind turbine from damage. Shut down may occur in one of  several ways. In some machines an automatic brake is</a:t>
            </a:r>
            <a:r>
              <a:rPr lang="en-US" spc="-220" dirty="0">
                <a:latin typeface="Arial"/>
                <a:cs typeface="Arial"/>
              </a:rPr>
              <a:t> </a:t>
            </a:r>
            <a:r>
              <a:rPr lang="en-US" dirty="0">
                <a:latin typeface="Arial"/>
                <a:cs typeface="Arial"/>
              </a:rPr>
              <a:t>activated  by a wind speed </a:t>
            </a:r>
            <a:r>
              <a:rPr lang="en-US" spc="-15" dirty="0">
                <a:latin typeface="Arial"/>
                <a:cs typeface="Arial"/>
              </a:rPr>
              <a:t>sensor. </a:t>
            </a:r>
            <a:r>
              <a:rPr lang="en-US" dirty="0">
                <a:latin typeface="Arial"/>
                <a:cs typeface="Arial"/>
              </a:rPr>
              <a:t>Some machines twist or "pitch" the  blades to spill </a:t>
            </a:r>
            <a:r>
              <a:rPr lang="en-US" spc="-5" dirty="0">
                <a:latin typeface="Arial"/>
                <a:cs typeface="Arial"/>
              </a:rPr>
              <a:t>the </a:t>
            </a:r>
            <a:r>
              <a:rPr lang="en-US" dirty="0">
                <a:latin typeface="Arial"/>
                <a:cs typeface="Arial"/>
              </a:rPr>
              <a:t>wind. </a:t>
            </a:r>
            <a:r>
              <a:rPr lang="en-US" spc="-5" dirty="0">
                <a:latin typeface="Arial"/>
                <a:cs typeface="Arial"/>
              </a:rPr>
              <a:t>Still </a:t>
            </a:r>
            <a:r>
              <a:rPr lang="en-US" dirty="0">
                <a:latin typeface="Arial"/>
                <a:cs typeface="Arial"/>
              </a:rPr>
              <a:t>others use "spoilers," drag flaps  mounted on the blades or the hub which are automatically  activated by high rotor rpm's, or mechanically activated by a  spring loaded device which turns the machine sideways to the  wind stream. Normal wind turbine operation usually resumes  when the wind drops back to a safe</a:t>
            </a:r>
            <a:r>
              <a:rPr lang="en-US" spc="-155" dirty="0">
                <a:latin typeface="Arial"/>
                <a:cs typeface="Arial"/>
              </a:rPr>
              <a:t> </a:t>
            </a:r>
            <a:r>
              <a:rPr lang="en-US" dirty="0">
                <a:latin typeface="Arial"/>
                <a:cs typeface="Arial"/>
              </a:rPr>
              <a:t>level</a:t>
            </a:r>
            <a:r>
              <a:rPr lang="en-US" sz="1100" dirty="0">
                <a:latin typeface="Arial"/>
                <a:cs typeface="Arial"/>
              </a:rPr>
              <a:t>.</a:t>
            </a:r>
          </a:p>
          <a:p>
            <a:endParaRPr lang="en-US" dirty="0"/>
          </a:p>
        </p:txBody>
      </p:sp>
      <p:sp>
        <p:nvSpPr>
          <p:cNvPr id="4" name="Slide Number Placeholder 3"/>
          <p:cNvSpPr>
            <a:spLocks noGrp="1"/>
          </p:cNvSpPr>
          <p:nvPr>
            <p:ph type="sldNum" sz="quarter" idx="5"/>
          </p:nvPr>
        </p:nvSpPr>
        <p:spPr/>
        <p:txBody>
          <a:bodyPr/>
          <a:lstStyle/>
          <a:p>
            <a:fld id="{9D70E0A4-B408-4E14-B56D-BD40FF0F14A5}" type="slidenum">
              <a:rPr lang="en-US" smtClean="0"/>
              <a:t>22</a:t>
            </a:fld>
            <a:endParaRPr lang="en-US"/>
          </a:p>
        </p:txBody>
      </p:sp>
    </p:spTree>
    <p:extLst>
      <p:ext uri="{BB962C8B-B14F-4D97-AF65-F5344CB8AC3E}">
        <p14:creationId xmlns:p14="http://schemas.microsoft.com/office/powerpoint/2010/main" val="2079518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sp>
        <p:nvSpPr>
          <p:cNvPr id="8" name="Freeform 7"/>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p:cNvPicPr>
            <a:picLocks noChangeAspect="1"/>
          </p:cNvPicPr>
          <p:nvPr userDrawn="1"/>
        </p:nvPicPr>
        <p:blipFill>
          <a:blip r:embed="rId2"/>
          <a:stretch>
            <a:fillRect/>
          </a:stretch>
        </p:blipFill>
        <p:spPr>
          <a:xfrm>
            <a:off x="8677555" y="1958640"/>
            <a:ext cx="2447645" cy="1370681"/>
          </a:xfrm>
          <a:prstGeom prst="rect">
            <a:avLst/>
          </a:prstGeom>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872067" y="3589921"/>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1"/>
                </a:solidFill>
                <a:latin typeface="Verdana" charset="0"/>
              </a:defRPr>
            </a:lvl1pPr>
          </a:lstStyle>
          <a:p>
            <a:pPr lvl="0"/>
            <a:r>
              <a:rPr lang="et-EE" dirty="0"/>
              <a:t>ON TWO LINES IF NECESSARY</a:t>
            </a:r>
          </a:p>
          <a:p>
            <a:pPr lvl="0"/>
            <a:endParaRPr lang="et-EE" dirty="0"/>
          </a:p>
        </p:txBody>
      </p:sp>
      <p:sp>
        <p:nvSpPr>
          <p:cNvPr id="12" name="Text Placeholder 19"/>
          <p:cNvSpPr>
            <a:spLocks noGrp="1"/>
          </p:cNvSpPr>
          <p:nvPr>
            <p:ph type="body" sz="quarter" idx="13" hasCustomPrompt="1"/>
          </p:nvPr>
        </p:nvSpPr>
        <p:spPr>
          <a:xfrm>
            <a:off x="872067" y="4393314"/>
            <a:ext cx="4738535" cy="778777"/>
          </a:xfrm>
          <a:prstGeom prst="rect">
            <a:avLst/>
          </a:prstGeom>
        </p:spPr>
        <p:txBody>
          <a:bodyPr lIns="0" tIns="0" rIns="0" bIns="0">
            <a:noAutofit/>
          </a:bodyPr>
          <a:lstStyle>
            <a:lvl1pPr marL="0" marR="0" indent="0" algn="l" defTabSz="914400" rtl="0" eaLnBrk="1" fontAlgn="auto" latinLnBrk="0" hangingPunct="1">
              <a:lnSpc>
                <a:spcPct val="90000"/>
              </a:lnSpc>
              <a:spcBef>
                <a:spcPts val="600"/>
              </a:spcBef>
              <a:spcAft>
                <a:spcPts val="0"/>
              </a:spcAft>
              <a:buClrTx/>
              <a:buSzTx/>
              <a:buFont typeface="Arial"/>
              <a:buNone/>
              <a:tabLst/>
              <a:defRPr sz="2000" baseline="0">
                <a:solidFill>
                  <a:schemeClr val="accent2"/>
                </a:solidFill>
                <a:latin typeface="Verdana" charset="0"/>
              </a:defRPr>
            </a:lvl1pPr>
          </a:lstStyle>
          <a:p>
            <a:pPr>
              <a:lnSpc>
                <a:spcPct val="100000"/>
              </a:lnSpc>
              <a:spcBef>
                <a:spcPts val="0"/>
              </a:spcBef>
            </a:pPr>
            <a:r>
              <a:rPr lang="et-EE" sz="1800" dirty="0" err="1"/>
              <a:t>First</a:t>
            </a:r>
            <a:r>
              <a:rPr lang="et-EE" sz="1800" dirty="0"/>
              <a:t> </a:t>
            </a:r>
            <a:r>
              <a:rPr lang="et-EE" sz="1800" dirty="0" err="1"/>
              <a:t>name</a:t>
            </a:r>
            <a:r>
              <a:rPr lang="et-EE" sz="1800" dirty="0"/>
              <a:t> Last </a:t>
            </a:r>
            <a:r>
              <a:rPr lang="et-EE" sz="1800" dirty="0" err="1"/>
              <a:t>name</a:t>
            </a:r>
            <a:br>
              <a:rPr lang="et-EE" sz="1800" dirty="0"/>
            </a:br>
            <a:r>
              <a:rPr lang="en-US" sz="1800" dirty="0"/>
              <a:t>Name of Faculty / Institute</a:t>
            </a:r>
            <a:endParaRPr lang="et-EE" sz="1800" dirty="0"/>
          </a:p>
          <a:p>
            <a:pPr>
              <a:lnSpc>
                <a:spcPct val="100000"/>
              </a:lnSpc>
              <a:spcBef>
                <a:spcPts val="0"/>
              </a:spcBef>
            </a:pPr>
            <a:r>
              <a:rPr lang="en-US" sz="1800" dirty="0"/>
              <a:t>Tallinn University of Technology</a:t>
            </a:r>
            <a:endParaRPr lang="et-EE" sz="1800" dirty="0"/>
          </a:p>
        </p:txBody>
      </p:sp>
      <p:sp>
        <p:nvSpPr>
          <p:cNvPr id="13" name="Text Placeholder 17"/>
          <p:cNvSpPr>
            <a:spLocks noGrp="1"/>
          </p:cNvSpPr>
          <p:nvPr>
            <p:ph type="body" sz="quarter" idx="14" hasCustomPrompt="1"/>
          </p:nvPr>
        </p:nvSpPr>
        <p:spPr>
          <a:xfrm>
            <a:off x="872067" y="3176251"/>
            <a:ext cx="8892396" cy="70485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pPr lvl="0"/>
            <a:r>
              <a:rPr lang="et-EE" dirty="0"/>
              <a:t>PRESENTATION </a:t>
            </a:r>
            <a:r>
              <a:rPr lang="et-EE" dirty="0" err="1"/>
              <a:t>Title</a:t>
            </a:r>
            <a:endParaRPr lang="et-EE" dirty="0"/>
          </a:p>
        </p:txBody>
      </p:sp>
      <p:pic>
        <p:nvPicPr>
          <p:cNvPr id="2" name="Google Shape;86;p1">
            <a:extLst>
              <a:ext uri="{FF2B5EF4-FFF2-40B4-BE49-F238E27FC236}">
                <a16:creationId xmlns:a16="http://schemas.microsoft.com/office/drawing/2014/main" id="{A0A7231B-0456-2813-370A-26D75C3A24BC}"/>
              </a:ext>
            </a:extLst>
          </p:cNvPr>
          <p:cNvPicPr preferRelativeResize="0"/>
          <p:nvPr userDrawn="1"/>
        </p:nvPicPr>
        <p:blipFill rotWithShape="1">
          <a:blip r:embed="rId3">
            <a:alphaModFix/>
          </a:blip>
          <a:srcRect/>
          <a:stretch/>
        </p:blipFill>
        <p:spPr>
          <a:xfrm>
            <a:off x="896724" y="5850753"/>
            <a:ext cx="2352675" cy="504825"/>
          </a:xfrm>
          <a:prstGeom prst="rect">
            <a:avLst/>
          </a:prstGeom>
          <a:noFill/>
          <a:ln>
            <a:noFill/>
          </a:ln>
        </p:spPr>
      </p:pic>
      <p:pic>
        <p:nvPicPr>
          <p:cNvPr id="3" name="Google Shape;90;p1">
            <a:extLst>
              <a:ext uri="{FF2B5EF4-FFF2-40B4-BE49-F238E27FC236}">
                <a16:creationId xmlns:a16="http://schemas.microsoft.com/office/drawing/2014/main" id="{B93D5291-21D7-FDC0-7E91-D4BB74CDCB76}"/>
              </a:ext>
            </a:extLst>
          </p:cNvPr>
          <p:cNvPicPr preferRelativeResize="0"/>
          <p:nvPr userDrawn="1"/>
        </p:nvPicPr>
        <p:blipFill rotWithShape="1">
          <a:blip r:embed="rId4">
            <a:alphaModFix/>
          </a:blip>
          <a:srcRect/>
          <a:stretch/>
        </p:blipFill>
        <p:spPr>
          <a:xfrm>
            <a:off x="8851473" y="6002338"/>
            <a:ext cx="2924175" cy="447675"/>
          </a:xfrm>
          <a:prstGeom prst="rect">
            <a:avLst/>
          </a:prstGeom>
          <a:noFill/>
          <a:ln>
            <a:noFill/>
          </a:ln>
        </p:spPr>
      </p:pic>
      <p:pic>
        <p:nvPicPr>
          <p:cNvPr id="4" name="Google Shape;91;p1">
            <a:extLst>
              <a:ext uri="{FF2B5EF4-FFF2-40B4-BE49-F238E27FC236}">
                <a16:creationId xmlns:a16="http://schemas.microsoft.com/office/drawing/2014/main" id="{7C4B4425-C6DB-18D7-7AF8-C4A4188079C0}"/>
              </a:ext>
            </a:extLst>
          </p:cNvPr>
          <p:cNvPicPr preferRelativeResize="0"/>
          <p:nvPr userDrawn="1"/>
        </p:nvPicPr>
        <p:blipFill rotWithShape="1">
          <a:blip r:embed="rId5">
            <a:alphaModFix/>
          </a:blip>
          <a:srcRect/>
          <a:stretch/>
        </p:blipFill>
        <p:spPr>
          <a:xfrm>
            <a:off x="7399035" y="6010805"/>
            <a:ext cx="1227411" cy="447674"/>
          </a:xfrm>
          <a:prstGeom prst="rect">
            <a:avLst/>
          </a:prstGeom>
          <a:noFill/>
          <a:ln>
            <a:noFill/>
          </a:ln>
        </p:spPr>
      </p:pic>
      <p:pic>
        <p:nvPicPr>
          <p:cNvPr id="5" name="Picture 2" descr="SQUARES – Sustainability and Quality Assurance for Academic Governance and Redesign Engineering Studies">
            <a:extLst>
              <a:ext uri="{FF2B5EF4-FFF2-40B4-BE49-F238E27FC236}">
                <a16:creationId xmlns:a16="http://schemas.microsoft.com/office/drawing/2014/main" id="{59CDAA96-E292-FACC-0D7E-74DDD13D1C3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3162" y="91029"/>
            <a:ext cx="1997113" cy="885439"/>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
            <a:extLst>
              <a:ext uri="{FF2B5EF4-FFF2-40B4-BE49-F238E27FC236}">
                <a16:creationId xmlns:a16="http://schemas.microsoft.com/office/drawing/2014/main" id="{9EC461E7-9AC2-77DD-B47E-AC3E2303A300}"/>
              </a:ext>
            </a:extLst>
          </p:cNvPr>
          <p:cNvSpPr txBox="1"/>
          <p:nvPr userDrawn="1"/>
        </p:nvSpPr>
        <p:spPr>
          <a:xfrm>
            <a:off x="1988835" y="201684"/>
            <a:ext cx="5400675" cy="734945"/>
          </a:xfrm>
          <a:prstGeom prst="rect">
            <a:avLst/>
          </a:prstGeom>
          <a:noFill/>
        </p:spPr>
        <p:txBody>
          <a:bodyPr wrap="square" rtlCol="0">
            <a:spAutoFit/>
          </a:bodyPr>
          <a:lstStyle/>
          <a:p>
            <a:pPr algn="ctr">
              <a:lnSpc>
                <a:spcPct val="120000"/>
              </a:lnSpc>
            </a:pPr>
            <a:r>
              <a:rPr lang="en-US" sz="1800" b="1" i="0" noProof="0" dirty="0">
                <a:effectLst/>
                <a:latin typeface="Calibri" panose="020F0502020204030204" pitchFamily="34" charset="0"/>
                <a:ea typeface="Calibri" panose="020F0502020204030204" pitchFamily="34" charset="0"/>
                <a:cs typeface="Calibri" panose="020F0502020204030204" pitchFamily="34" charset="0"/>
              </a:rPr>
              <a:t>Sustainability and Quality Assurance for Academic Governance and Redesign Engineering Studies</a:t>
            </a:r>
          </a:p>
        </p:txBody>
      </p:sp>
    </p:spTree>
    <p:extLst>
      <p:ext uri="{BB962C8B-B14F-4D97-AF65-F5344CB8AC3E}">
        <p14:creationId xmlns:p14="http://schemas.microsoft.com/office/powerpoint/2010/main" val="153518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n-US" dirty="0"/>
              <a:t>Click to edit Master</a:t>
            </a:r>
            <a:br>
              <a:rPr lang="et-EE" dirty="0"/>
            </a:br>
            <a:r>
              <a:rPr lang="en-US" dirty="0"/>
              <a:t>text styles</a:t>
            </a:r>
          </a:p>
        </p:txBody>
      </p:sp>
      <p:sp>
        <p:nvSpPr>
          <p:cNvPr id="12" name="Text Placeholder 11"/>
          <p:cNvSpPr>
            <a:spLocks noGrp="1"/>
          </p:cNvSpPr>
          <p:nvPr>
            <p:ph type="body" sz="quarter" idx="14" hasCustomPrompt="1"/>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r>
              <a:rPr lang="et-EE" dirty="0"/>
              <a:t> </a:t>
            </a:r>
          </a:p>
        </p:txBody>
      </p:sp>
      <p:sp>
        <p:nvSpPr>
          <p:cNvPr id="3" name="Picture Placeholder 2"/>
          <p:cNvSpPr>
            <a:spLocks noGrp="1"/>
          </p:cNvSpPr>
          <p:nvPr>
            <p:ph type="pic" sz="quarter" idx="16" hasCustomPrompt="1"/>
          </p:nvPr>
        </p:nvSpPr>
        <p:spPr>
          <a:xfrm>
            <a:off x="2171700" y="2491176"/>
            <a:ext cx="8964611" cy="32778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dirty="0"/>
              <a:t>Click to add a picture</a:t>
            </a:r>
          </a:p>
        </p:txBody>
      </p:sp>
      <p:sp>
        <p:nvSpPr>
          <p:cNvPr id="5" name="Text Placeholder 1"/>
          <p:cNvSpPr txBox="1">
            <a:spLocks/>
          </p:cNvSpPr>
          <p:nvPr userDrawn="1"/>
        </p:nvSpPr>
        <p:spPr>
          <a:xfrm>
            <a:off x="1836653" y="5972632"/>
            <a:ext cx="312845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a:t>
            </a:r>
            <a:r>
              <a:rPr lang="et-EE" altLang="en-US" sz="1200" b="0" dirty="0" err="1"/>
              <a:t>university</a:t>
            </a:r>
            <a:r>
              <a:rPr lang="et-EE" altLang="en-US" sz="1200" b="0" dirty="0"/>
              <a:t> of </a:t>
            </a:r>
            <a:r>
              <a:rPr lang="et-EE" altLang="en-US" sz="1200" b="0" dirty="0" err="1"/>
              <a:t>technology</a:t>
            </a:r>
            <a:endParaRPr lang="en-US" altLang="en-US" sz="1200" b="0" dirty="0"/>
          </a:p>
        </p:txBody>
      </p:sp>
      <p:cxnSp>
        <p:nvCxnSpPr>
          <p:cNvPr id="6"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65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8" y="0"/>
            <a:ext cx="12207497" cy="4940618"/>
          </a:xfrm>
          <a:prstGeom prst="rect">
            <a:avLst/>
          </a:prstGeom>
        </p:spPr>
      </p:pic>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p:cNvPicPr>
            <a:picLocks noChangeAspect="1"/>
          </p:cNvPicPr>
          <p:nvPr userDrawn="1"/>
        </p:nvPicPr>
        <p:blipFill>
          <a:blip r:embed="rId3"/>
          <a:stretch>
            <a:fillRect/>
          </a:stretch>
        </p:blipFill>
        <p:spPr>
          <a:xfrm>
            <a:off x="8677555" y="1958640"/>
            <a:ext cx="2447645" cy="1370681"/>
          </a:xfrm>
          <a:prstGeom prst="rect">
            <a:avLst/>
          </a:prstGeom>
        </p:spPr>
      </p:pic>
      <p:pic>
        <p:nvPicPr>
          <p:cNvPr id="8" name="Picture 3" descr="C:\Users\ipihu\Desktop\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86800" y="1957388"/>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7"/>
          <p:cNvSpPr>
            <a:spLocks noGrp="1"/>
          </p:cNvSpPr>
          <p:nvPr>
            <p:ph type="body" sz="quarter" idx="10" hasCustomPrompt="1"/>
          </p:nvPr>
        </p:nvSpPr>
        <p:spPr>
          <a:xfrm>
            <a:off x="974221" y="4813635"/>
            <a:ext cx="10162092" cy="1325461"/>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a:buNone/>
              <a:tabLst/>
              <a:defRPr sz="3600" b="1" i="0" cap="all" baseline="0">
                <a:solidFill>
                  <a:schemeClr val="accent3"/>
                </a:solidFill>
                <a:latin typeface="Verdana" charset="0"/>
              </a:defRPr>
            </a:lvl1pPr>
          </a:lstStyle>
          <a:p>
            <a:r>
              <a:rPr lang="en-US" sz="2800" dirty="0">
                <a:solidFill>
                  <a:schemeClr val="tx2"/>
                </a:solidFill>
              </a:rPr>
              <a:t>intermediate slide</a:t>
            </a:r>
            <a:r>
              <a:rPr lang="et-EE" altLang="en-US" sz="2900" dirty="0">
                <a:solidFill>
                  <a:schemeClr val="tx2"/>
                </a:solidFill>
              </a:rPr>
              <a:t> 	</a:t>
            </a:r>
          </a:p>
          <a:p>
            <a:r>
              <a:rPr lang="en-US" sz="2800" dirty="0">
                <a:solidFill>
                  <a:schemeClr val="accent1"/>
                </a:solidFill>
              </a:rPr>
              <a:t>on two or three</a:t>
            </a:r>
            <a:r>
              <a:rPr lang="et-EE" altLang="en-US" sz="2900" dirty="0">
                <a:solidFill>
                  <a:schemeClr val="accent1"/>
                </a:solidFill>
              </a:rPr>
              <a:t> </a:t>
            </a:r>
          </a:p>
          <a:p>
            <a:r>
              <a:rPr lang="en-US" sz="2800" dirty="0">
                <a:solidFill>
                  <a:schemeClr val="accent1"/>
                </a:solidFill>
              </a:rPr>
              <a:t>lines if necessary</a:t>
            </a:r>
            <a:endParaRPr lang="en-US" altLang="en-US" sz="2900" dirty="0">
              <a:solidFill>
                <a:schemeClr val="accent1"/>
              </a:solidFill>
            </a:endParaRPr>
          </a:p>
        </p:txBody>
      </p:sp>
    </p:spTree>
    <p:extLst>
      <p:ext uri="{BB962C8B-B14F-4D97-AF65-F5344CB8AC3E}">
        <p14:creationId xmlns:p14="http://schemas.microsoft.com/office/powerpoint/2010/main" val="374483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8" y="0"/>
            <a:ext cx="12207497" cy="4940618"/>
          </a:xfrm>
          <a:prstGeom prst="rect">
            <a:avLst/>
          </a:prstGeom>
        </p:spPr>
      </p:pic>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p:cNvPicPr>
            <a:picLocks noChangeAspect="1"/>
          </p:cNvPicPr>
          <p:nvPr userDrawn="1"/>
        </p:nvPicPr>
        <p:blipFill>
          <a:blip r:embed="rId3"/>
          <a:stretch>
            <a:fillRect/>
          </a:stretch>
        </p:blipFill>
        <p:spPr>
          <a:xfrm>
            <a:off x="8677555" y="1958640"/>
            <a:ext cx="2447645" cy="1370681"/>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65756" y="4795962"/>
            <a:ext cx="10159444" cy="1996129"/>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rgbClr val="332B60"/>
                </a:solidFill>
                <a:latin typeface="Verdana" charset="0"/>
              </a:defRPr>
            </a:lvl1pPr>
            <a:lvl2pPr marL="0" indent="0">
              <a:spcBef>
                <a:spcPts val="1000"/>
              </a:spcBef>
              <a:buFontTx/>
              <a:buNone/>
              <a:defRPr sz="1600" b="0">
                <a:solidFill>
                  <a:schemeClr val="accent2"/>
                </a:solidFill>
              </a:defRPr>
            </a:lvl2pPr>
          </a:lstStyle>
          <a:p>
            <a:pPr lvl="0"/>
            <a:r>
              <a:rPr lang="et-EE" dirty="0"/>
              <a:t>Tallinn UNIVERSITY OF TECHNOLOGY</a:t>
            </a:r>
          </a:p>
          <a:p>
            <a:r>
              <a:rPr lang="et-EE" altLang="en-US" sz="1700" cap="none" dirty="0">
                <a:solidFill>
                  <a:schemeClr val="accent2"/>
                </a:solidFill>
                <a:latin typeface="Verdana" panose="020B0604030504040204" pitchFamily="34" charset="0"/>
              </a:rPr>
              <a:t>TALTECH.EE/EN</a:t>
            </a:r>
            <a:endParaRPr lang="en-US" altLang="en-US" sz="1700" cap="none" dirty="0">
              <a:solidFill>
                <a:schemeClr val="accent2"/>
              </a:solidFill>
            </a:endParaRPr>
          </a:p>
        </p:txBody>
      </p:sp>
      <p:pic>
        <p:nvPicPr>
          <p:cNvPr id="9" name="Picture 3" descr="C:\Users\ipihu\Desktop\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86800" y="1957388"/>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5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n-US" dirty="0"/>
              <a:t>Click to edit Master </a:t>
            </a:r>
            <a:br>
              <a:rPr lang="et-EE" dirty="0"/>
            </a:br>
            <a:r>
              <a:rPr lang="en-US" dirty="0"/>
              <a:t>text styles</a:t>
            </a:r>
          </a:p>
        </p:txBody>
      </p:sp>
      <p:sp>
        <p:nvSpPr>
          <p:cNvPr id="21" name="Text Placeholder 11"/>
          <p:cNvSpPr>
            <a:spLocks noGrp="1"/>
          </p:cNvSpPr>
          <p:nvPr>
            <p:ph type="body" sz="quarter" idx="14" hasCustomPrompt="1"/>
          </p:nvPr>
        </p:nvSpPr>
        <p:spPr>
          <a:xfrm>
            <a:off x="2171700" y="1628776"/>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mn-lt"/>
              </a:defRPr>
            </a:lvl1pPr>
            <a:lvl2pPr marL="742950" indent="-285750">
              <a:buClr>
                <a:srgbClr val="E4067E"/>
              </a:buClr>
              <a:buFont typeface="Wingdings" panose="05000000000000000000" pitchFamily="2" charset="2"/>
              <a:buChar char="§"/>
              <a:defRPr sz="1800">
                <a:solidFill>
                  <a:srgbClr val="332B60"/>
                </a:solidFill>
                <a:latin typeface="+mn-lt"/>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baseline="0">
                <a:solidFill>
                  <a:srgbClr val="332B60"/>
                </a:solidFill>
              </a:defRPr>
            </a:lvl3pPr>
            <a:lvl4pPr marL="16573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solidFill>
                  <a:srgbClr val="332B60"/>
                </a:solidFill>
                <a:latin typeface="+mn-lt"/>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solidFill>
                  <a:srgbClr val="332B60"/>
                </a:solidFill>
              </a:defRPr>
            </a:lvl5pPr>
            <a:lvl6pPr>
              <a:defRPr>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solidFill>
                  <a:srgbClr val="332B60"/>
                </a:solidFill>
              </a:defRPr>
            </a:lvl7pPr>
          </a:lstStyle>
          <a:p>
            <a:pPr lvl="0"/>
            <a:r>
              <a:rPr lang="en-US" dirty="0"/>
              <a:t>Edit the text slides </a:t>
            </a:r>
            <a:endParaRPr lang="et-EE" dirty="0"/>
          </a:p>
          <a:p>
            <a:pPr lvl="0"/>
            <a:r>
              <a:rPr lang="en-US" dirty="0"/>
              <a:t>Edit the text slides</a:t>
            </a:r>
            <a:endParaRPr lang="et-EE" dirty="0"/>
          </a:p>
          <a:p>
            <a:pPr lvl="2"/>
            <a:r>
              <a:rPr lang="en-US" dirty="0"/>
              <a:t>Edit the text slides</a:t>
            </a:r>
            <a:endParaRPr lang="et-EE" dirty="0"/>
          </a:p>
          <a:p>
            <a:pPr marL="165735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n-US" dirty="0"/>
              <a:t>Edit the text slides </a:t>
            </a:r>
            <a:endParaRPr lang="et-EE" dirty="0"/>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n-US" dirty="0"/>
              <a:t>Edit the text slides </a:t>
            </a:r>
            <a:endParaRPr lang="et-EE" dirty="0"/>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n-US" dirty="0"/>
              <a:t>Edit the text slides </a:t>
            </a:r>
            <a:endParaRPr lang="et-EE" dirty="0"/>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n-US" dirty="0"/>
              <a:t>Edit the text slides </a:t>
            </a:r>
            <a:endParaRPr lang="et-EE" dirty="0"/>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marL="165735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p:txBody>
      </p:sp>
      <p:sp>
        <p:nvSpPr>
          <p:cNvPr id="4" name="Text Placeholder 1"/>
          <p:cNvSpPr txBox="1">
            <a:spLocks/>
          </p:cNvSpPr>
          <p:nvPr userDrawn="1"/>
        </p:nvSpPr>
        <p:spPr>
          <a:xfrm>
            <a:off x="1836653" y="5972632"/>
            <a:ext cx="312845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a:t>
            </a:r>
            <a:r>
              <a:rPr lang="et-EE" altLang="en-US" sz="1200" b="0" dirty="0" err="1"/>
              <a:t>university</a:t>
            </a:r>
            <a:r>
              <a:rPr lang="et-EE" altLang="en-US" sz="1200" b="0" dirty="0"/>
              <a:t> of </a:t>
            </a:r>
            <a:r>
              <a:rPr lang="et-EE" altLang="en-US" sz="1200" b="0" dirty="0" err="1"/>
              <a:t>technology</a:t>
            </a:r>
            <a:endParaRPr lang="en-US" altLang="en-US" sz="1200" b="0" dirty="0"/>
          </a:p>
        </p:txBody>
      </p:sp>
      <p:cxnSp>
        <p:nvCxnSpPr>
          <p:cNvPr id="5"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7A806A-F0A9-270F-72A9-3E69B795E176}"/>
              </a:ext>
            </a:extLst>
          </p:cNvPr>
          <p:cNvSpPr/>
          <p:nvPr userDrawn="1"/>
        </p:nvSpPr>
        <p:spPr>
          <a:xfrm>
            <a:off x="479424" y="5672667"/>
            <a:ext cx="4485683" cy="81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 name="Picture 2" descr="SQUARES – Sustainability and Quality Assurance for Academic Governance and Redesign Engineering Studies">
            <a:extLst>
              <a:ext uri="{FF2B5EF4-FFF2-40B4-BE49-F238E27FC236}">
                <a16:creationId xmlns:a16="http://schemas.microsoft.com/office/drawing/2014/main" id="{FA02F1A6-90C8-9557-C353-0EED8CA2E9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29" y="5866005"/>
            <a:ext cx="1997113" cy="88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57584"/>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n-US" dirty="0"/>
              <a:t>Click to edit Master</a:t>
            </a:r>
            <a:br>
              <a:rPr lang="et-EE" dirty="0"/>
            </a:br>
            <a:r>
              <a:rPr lang="en-US" dirty="0"/>
              <a:t>text styles</a:t>
            </a:r>
          </a:p>
        </p:txBody>
      </p:sp>
      <p:sp>
        <p:nvSpPr>
          <p:cNvPr id="14" name="Chart Placeholder 13"/>
          <p:cNvSpPr>
            <a:spLocks noGrp="1"/>
          </p:cNvSpPr>
          <p:nvPr>
            <p:ph type="chart" sz="quarter" idx="15" hasCustomPrompt="1"/>
          </p:nvPr>
        </p:nvSpPr>
        <p:spPr>
          <a:xfrm>
            <a:off x="2171700" y="3412565"/>
            <a:ext cx="8790444" cy="2288266"/>
          </a:xfrm>
          <a:prstGeom prst="rect">
            <a:avLst/>
          </a:prstGeom>
        </p:spPr>
        <p:txBody>
          <a:bodyPr/>
          <a:lstStyle>
            <a:lvl1pPr marL="228600" indent="-228600">
              <a:buClr>
                <a:schemeClr val="accent1"/>
              </a:buClr>
              <a:buFont typeface="Wingdings" panose="05000000000000000000" pitchFamily="2" charset="2"/>
              <a:buChar char="§"/>
              <a:defRPr sz="1800" baseline="0">
                <a:solidFill>
                  <a:srgbClr val="332B60"/>
                </a:solidFill>
              </a:defRPr>
            </a:lvl1pPr>
          </a:lstStyle>
          <a:p>
            <a:pPr lvl="0"/>
            <a:r>
              <a:rPr lang="et-EE" noProof="0" dirty="0" err="1"/>
              <a:t>Click</a:t>
            </a:r>
            <a:r>
              <a:rPr lang="et-EE" noProof="0" dirty="0"/>
              <a:t> </a:t>
            </a:r>
            <a:r>
              <a:rPr lang="et-EE" noProof="0" dirty="0" err="1"/>
              <a:t>to</a:t>
            </a:r>
            <a:r>
              <a:rPr lang="et-EE" noProof="0" dirty="0"/>
              <a:t> </a:t>
            </a:r>
            <a:r>
              <a:rPr lang="et-EE" noProof="0" dirty="0" err="1"/>
              <a:t>add</a:t>
            </a:r>
            <a:r>
              <a:rPr lang="et-EE" noProof="0" dirty="0"/>
              <a:t> a </a:t>
            </a:r>
            <a:r>
              <a:rPr lang="et-EE" noProof="0" dirty="0" err="1"/>
              <a:t>chart</a:t>
            </a:r>
            <a:endParaRPr lang="en-US" noProof="0" dirty="0"/>
          </a:p>
        </p:txBody>
      </p:sp>
      <p:sp>
        <p:nvSpPr>
          <p:cNvPr id="16" name="Text Placeholder 15"/>
          <p:cNvSpPr>
            <a:spLocks noGrp="1"/>
          </p:cNvSpPr>
          <p:nvPr>
            <p:ph type="body" sz="quarter" idx="16" hasCustomPrompt="1"/>
          </p:nvPr>
        </p:nvSpPr>
        <p:spPr>
          <a:xfrm>
            <a:off x="2171700" y="2144993"/>
            <a:ext cx="8790444" cy="995771"/>
          </a:xfrm>
          <a:prstGeom prst="rect">
            <a:avLst/>
          </a:prstGeom>
        </p:spPr>
        <p:txBody>
          <a:bodyPr lIns="0" tIns="0" rIns="0" bIns="0"/>
          <a:lstStyle>
            <a:lvl1pPr marL="228600" indent="-228600">
              <a:buClr>
                <a:schemeClr val="accent1"/>
              </a:buClr>
              <a:buFont typeface="Wingdings" panose="05000000000000000000" pitchFamily="2" charset="2"/>
              <a:buChar char="§"/>
              <a:defRPr sz="1800" baseline="0">
                <a:solidFill>
                  <a:srgbClr val="332B60"/>
                </a:solidFill>
                <a:latin typeface="+mn-lt"/>
              </a:defRPr>
            </a:lvl1pPr>
            <a:lvl2pPr marL="742950" indent="-285750">
              <a:buClr>
                <a:srgbClr val="E4067E"/>
              </a:buClr>
              <a:buFont typeface="Wingdings" panose="05000000000000000000" pitchFamily="2" charset="2"/>
              <a:buChar char="§"/>
              <a:defRPr sz="1800" baseline="0">
                <a:solidFill>
                  <a:srgbClr val="332B60"/>
                </a:solidFill>
                <a:latin typeface="+mn-lt"/>
              </a:defRPr>
            </a:lvl2pPr>
            <a:lvl3pPr marL="1200150" indent="-285750">
              <a:buClr>
                <a:srgbClr val="E4067E"/>
              </a:buClr>
              <a:buFont typeface="Wingdings" panose="05000000000000000000" pitchFamily="2" charset="2"/>
              <a:buChar char="§"/>
              <a:defRPr sz="1800" baseline="0">
                <a:solidFill>
                  <a:srgbClr val="332B60"/>
                </a:solidFill>
                <a:latin typeface="+mn-lt"/>
              </a:defRPr>
            </a:lvl3pPr>
            <a:lvl4pPr marL="1371600" indent="0">
              <a:buFont typeface="Verdana" panose="020B0604030504040204" pitchFamily="34" charset="0"/>
              <a:buNone/>
              <a:defRPr/>
            </a:lvl4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lvl="1"/>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lvl="2"/>
            <a:r>
              <a:rPr lang="et-EE" dirty="0" err="1"/>
              <a:t>Edit</a:t>
            </a:r>
            <a:r>
              <a:rPr lang="et-EE" dirty="0"/>
              <a:t> </a:t>
            </a:r>
            <a:r>
              <a:rPr lang="et-EE" dirty="0" err="1"/>
              <a:t>the</a:t>
            </a:r>
            <a:r>
              <a:rPr lang="et-EE" dirty="0"/>
              <a:t> </a:t>
            </a:r>
            <a:r>
              <a:rPr lang="et-EE" dirty="0" err="1"/>
              <a:t>text</a:t>
            </a:r>
            <a:r>
              <a:rPr lang="et-EE" dirty="0"/>
              <a:t> </a:t>
            </a:r>
            <a:r>
              <a:rPr lang="et-EE" dirty="0" err="1"/>
              <a:t>slides</a:t>
            </a:r>
            <a:endParaRPr lang="et-EE" dirty="0"/>
          </a:p>
          <a:p>
            <a:pPr lvl="1"/>
            <a:endParaRPr lang="et-EE" dirty="0"/>
          </a:p>
          <a:p>
            <a:pPr lvl="2"/>
            <a:endParaRPr lang="et-EE" dirty="0"/>
          </a:p>
        </p:txBody>
      </p:sp>
      <p:sp>
        <p:nvSpPr>
          <p:cNvPr id="7" name="Text Placeholder 11"/>
          <p:cNvSpPr>
            <a:spLocks noGrp="1"/>
          </p:cNvSpPr>
          <p:nvPr>
            <p:ph type="body" sz="quarter" idx="18" hasCustomPrompt="1"/>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r>
              <a:rPr lang="et-EE" dirty="0"/>
              <a:t> </a:t>
            </a:r>
          </a:p>
        </p:txBody>
      </p:sp>
      <p:sp>
        <p:nvSpPr>
          <p:cNvPr id="9" name="Text Placeholder 1"/>
          <p:cNvSpPr txBox="1">
            <a:spLocks/>
          </p:cNvSpPr>
          <p:nvPr userDrawn="1"/>
        </p:nvSpPr>
        <p:spPr>
          <a:xfrm>
            <a:off x="1836653" y="5972632"/>
            <a:ext cx="312845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a:t>
            </a:r>
            <a:r>
              <a:rPr lang="et-EE" altLang="en-US" sz="1200" b="0" dirty="0" err="1"/>
              <a:t>university</a:t>
            </a:r>
            <a:r>
              <a:rPr lang="et-EE" altLang="en-US" sz="1200" b="0" dirty="0"/>
              <a:t> of </a:t>
            </a:r>
            <a:r>
              <a:rPr lang="et-EE" altLang="en-US" sz="1200" b="0" dirty="0" err="1"/>
              <a:t>technology</a:t>
            </a:r>
            <a:endParaRPr lang="en-US" altLang="en-US" sz="1200" b="0" dirty="0"/>
          </a:p>
        </p:txBody>
      </p:sp>
      <p:cxnSp>
        <p:nvCxnSpPr>
          <p:cNvPr id="10"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64152"/>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n-US" dirty="0"/>
              <a:t>Click to edit Master</a:t>
            </a:r>
            <a:br>
              <a:rPr lang="et-EE" dirty="0"/>
            </a:br>
            <a:r>
              <a:rPr lang="en-US" dirty="0"/>
              <a:t>text styles</a:t>
            </a:r>
          </a:p>
        </p:txBody>
      </p:sp>
      <p:sp>
        <p:nvSpPr>
          <p:cNvPr id="12" name="Text Placeholder 11"/>
          <p:cNvSpPr>
            <a:spLocks noGrp="1"/>
          </p:cNvSpPr>
          <p:nvPr>
            <p:ph type="body" sz="quarter" idx="14" hasCustomPrompt="1"/>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r>
              <a:rPr lang="et-EE" dirty="0"/>
              <a:t> </a:t>
            </a:r>
          </a:p>
        </p:txBody>
      </p:sp>
      <p:sp>
        <p:nvSpPr>
          <p:cNvPr id="3" name="Picture Placeholder 2"/>
          <p:cNvSpPr>
            <a:spLocks noGrp="1"/>
          </p:cNvSpPr>
          <p:nvPr>
            <p:ph type="pic" sz="quarter" idx="16" hasCustomPrompt="1"/>
          </p:nvPr>
        </p:nvSpPr>
        <p:spPr>
          <a:xfrm>
            <a:off x="2171700" y="2196270"/>
            <a:ext cx="8964613" cy="357270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n-US" dirty="0"/>
              <a:t>Click to add an image</a:t>
            </a:r>
            <a:endParaRPr lang="en-US" noProof="0" dirty="0"/>
          </a:p>
        </p:txBody>
      </p:sp>
      <p:sp>
        <p:nvSpPr>
          <p:cNvPr id="7" name="Text Placeholder 1"/>
          <p:cNvSpPr txBox="1">
            <a:spLocks/>
          </p:cNvSpPr>
          <p:nvPr userDrawn="1"/>
        </p:nvSpPr>
        <p:spPr>
          <a:xfrm>
            <a:off x="1836653" y="5972632"/>
            <a:ext cx="312845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a:t>
            </a:r>
            <a:r>
              <a:rPr lang="et-EE" altLang="en-US" sz="1200" b="0" dirty="0" err="1"/>
              <a:t>university</a:t>
            </a:r>
            <a:r>
              <a:rPr lang="et-EE" altLang="en-US" sz="1200" b="0" dirty="0"/>
              <a:t> of </a:t>
            </a:r>
            <a:r>
              <a:rPr lang="et-EE" altLang="en-US" sz="1200" b="0" dirty="0" err="1"/>
              <a:t>technology</a:t>
            </a:r>
            <a:endParaRPr lang="en-US" altLang="en-US" sz="1200" b="0" dirty="0"/>
          </a:p>
        </p:txBody>
      </p:sp>
      <p:cxnSp>
        <p:nvCxnSpPr>
          <p:cNvPr id="8"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495910"/>
      </p:ext>
    </p:extLst>
  </p:cSld>
  <p:clrMapOvr>
    <a:masterClrMapping/>
  </p:clrMapOvr>
  <p:extLst>
    <p:ext uri="{DCECCB84-F9BA-43D5-87BE-67443E8EF086}">
      <p15:sldGuideLst xmlns:p15="http://schemas.microsoft.com/office/powerpoint/2012/main">
        <p15:guide id="2" orient="horz" pos="3997">
          <p15:clr>
            <a:srgbClr val="FBAE40"/>
          </p15:clr>
        </p15:guide>
        <p15:guide id="3" orient="horz" pos="102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n-US" dirty="0"/>
              <a:t>Click to edit Master text</a:t>
            </a:r>
            <a:br>
              <a:rPr lang="et-EE" dirty="0"/>
            </a:br>
            <a:r>
              <a:rPr lang="en-US" dirty="0"/>
              <a:t>styles</a:t>
            </a:r>
          </a:p>
        </p:txBody>
      </p:sp>
      <p:sp>
        <p:nvSpPr>
          <p:cNvPr id="12" name="Chart Placeholder 13"/>
          <p:cNvSpPr>
            <a:spLocks noGrp="1"/>
          </p:cNvSpPr>
          <p:nvPr>
            <p:ph type="chart" sz="quarter" idx="15" hasCustomPrompt="1"/>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vl2pPr marL="685800" indent="-228600">
              <a:buClr>
                <a:srgbClr val="E4067E"/>
              </a:buClr>
              <a:buFont typeface="Wingdings" panose="05000000000000000000" pitchFamily="2" charset="2"/>
              <a:buChar char="§"/>
              <a:defRPr/>
            </a:lvl2pPr>
          </a:lstStyle>
          <a:p>
            <a:pPr lvl="0"/>
            <a:r>
              <a:rPr lang="en-US" dirty="0"/>
              <a:t>Click to add a chart</a:t>
            </a:r>
            <a:endParaRPr lang="et-EE" dirty="0"/>
          </a:p>
          <a:p>
            <a:pPr lvl="1"/>
            <a:endParaRPr lang="en-US" noProof="0" dirty="0"/>
          </a:p>
        </p:txBody>
      </p:sp>
      <p:sp>
        <p:nvSpPr>
          <p:cNvPr id="17" name="Text Placeholder 11"/>
          <p:cNvSpPr>
            <a:spLocks noGrp="1"/>
          </p:cNvSpPr>
          <p:nvPr>
            <p:ph type="body" sz="quarter" idx="16" hasCustomPrompt="1"/>
          </p:nvPr>
        </p:nvSpPr>
        <p:spPr>
          <a:xfrm>
            <a:off x="2171700" y="1628776"/>
            <a:ext cx="4351731" cy="4146382"/>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a:defRPr sz="1800">
                <a:solidFill>
                  <a:srgbClr val="332B60"/>
                </a:solidFill>
              </a:defRPr>
            </a:lvl2pPr>
            <a:lvl3pPr>
              <a:defRPr sz="1800">
                <a:solidFill>
                  <a:srgbClr val="332B60"/>
                </a:solidFill>
              </a:defRPr>
            </a:lvl3pPr>
            <a:lvl4pPr marL="160020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a:solidFill>
                  <a:srgbClr val="332B60"/>
                </a:solidFill>
              </a:defRPr>
            </a:lvl4pPr>
            <a:lvl5pPr>
              <a:defRPr>
                <a:solidFill>
                  <a:srgbClr val="332B60"/>
                </a:solidFill>
              </a:defRPr>
            </a:lvl5pPr>
          </a:lstStyle>
          <a:p>
            <a:pPr lvl="0"/>
            <a:r>
              <a:rPr lang="et-EE" dirty="0" err="1"/>
              <a:t>Edit</a:t>
            </a:r>
            <a:r>
              <a:rPr lang="et-EE" dirty="0"/>
              <a:t> </a:t>
            </a:r>
            <a:r>
              <a:rPr lang="et-EE" dirty="0" err="1"/>
              <a:t>the</a:t>
            </a:r>
            <a:r>
              <a:rPr lang="et-EE" dirty="0"/>
              <a:t> </a:t>
            </a:r>
            <a:r>
              <a:rPr lang="et-EE" dirty="0" err="1"/>
              <a:t>text</a:t>
            </a:r>
            <a:r>
              <a:rPr lang="et-EE" dirty="0"/>
              <a:t> sildes</a:t>
            </a:r>
          </a:p>
          <a:p>
            <a:pPr marL="685800" marR="0" lvl="1"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sildes</a:t>
            </a:r>
          </a:p>
          <a:p>
            <a:pPr marL="1143000" marR="0" lvl="2"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sildes</a:t>
            </a:r>
          </a:p>
          <a:p>
            <a:pPr marL="1600200" marR="0" lvl="3"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sildes</a:t>
            </a:r>
          </a:p>
          <a:p>
            <a:pPr marL="2057400" marR="0" lvl="4"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sildes</a:t>
            </a:r>
          </a:p>
          <a:p>
            <a:pPr marL="1600200" marR="0" lvl="3"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endParaRPr lang="et-EE" dirty="0"/>
          </a:p>
          <a:p>
            <a:pPr lvl="0"/>
            <a:endParaRPr lang="et-EE" dirty="0"/>
          </a:p>
        </p:txBody>
      </p:sp>
      <p:sp>
        <p:nvSpPr>
          <p:cNvPr id="7" name="Text Placeholder 1"/>
          <p:cNvSpPr txBox="1">
            <a:spLocks/>
          </p:cNvSpPr>
          <p:nvPr userDrawn="1"/>
        </p:nvSpPr>
        <p:spPr>
          <a:xfrm>
            <a:off x="1836653" y="5972632"/>
            <a:ext cx="312845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a:t>
            </a:r>
            <a:r>
              <a:rPr lang="et-EE" altLang="en-US" sz="1200" b="0" dirty="0" err="1"/>
              <a:t>university</a:t>
            </a:r>
            <a:r>
              <a:rPr lang="et-EE" altLang="en-US" sz="1200" b="0" dirty="0"/>
              <a:t> of </a:t>
            </a:r>
            <a:r>
              <a:rPr lang="et-EE" altLang="en-US" sz="1200" b="0" dirty="0" err="1"/>
              <a:t>technology</a:t>
            </a:r>
            <a:endParaRPr lang="en-US" altLang="en-US" sz="1200" b="0" dirty="0"/>
          </a:p>
        </p:txBody>
      </p:sp>
      <p:cxnSp>
        <p:nvCxnSpPr>
          <p:cNvPr id="8"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556534"/>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n-US" dirty="0"/>
              <a:t>Click to edit Master text</a:t>
            </a:r>
            <a:br>
              <a:rPr lang="et-EE" dirty="0"/>
            </a:br>
            <a:r>
              <a:rPr lang="en-US" dirty="0"/>
              <a:t>styles</a:t>
            </a:r>
          </a:p>
        </p:txBody>
      </p:sp>
      <p:sp>
        <p:nvSpPr>
          <p:cNvPr id="20" name="Picture Placeholder 19"/>
          <p:cNvSpPr>
            <a:spLocks noGrp="1"/>
          </p:cNvSpPr>
          <p:nvPr>
            <p:ph type="pic" sz="quarter" idx="17" hasCustomPrompt="1"/>
          </p:nvPr>
        </p:nvSpPr>
        <p:spPr>
          <a:xfrm>
            <a:off x="6888163" y="549275"/>
            <a:ext cx="4248151" cy="5225883"/>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dirty="0"/>
              <a:t>Click to add a picture</a:t>
            </a:r>
          </a:p>
        </p:txBody>
      </p:sp>
      <p:sp>
        <p:nvSpPr>
          <p:cNvPr id="7" name="Text Placeholder 1"/>
          <p:cNvSpPr txBox="1">
            <a:spLocks/>
          </p:cNvSpPr>
          <p:nvPr userDrawn="1"/>
        </p:nvSpPr>
        <p:spPr>
          <a:xfrm>
            <a:off x="1836653" y="5972632"/>
            <a:ext cx="312845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a:t>
            </a:r>
            <a:r>
              <a:rPr lang="et-EE" altLang="en-US" sz="1200" b="0" dirty="0" err="1"/>
              <a:t>university</a:t>
            </a:r>
            <a:r>
              <a:rPr lang="et-EE" altLang="en-US" sz="1200" b="0" dirty="0"/>
              <a:t> of </a:t>
            </a:r>
            <a:r>
              <a:rPr lang="et-EE" altLang="en-US" sz="1200" b="0" dirty="0" err="1"/>
              <a:t>technology</a:t>
            </a:r>
            <a:endParaRPr lang="en-US" altLang="en-US" sz="1200" b="0" dirty="0"/>
          </a:p>
        </p:txBody>
      </p:sp>
      <p:cxnSp>
        <p:nvCxnSpPr>
          <p:cNvPr id="8"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6" hasCustomPrompt="1"/>
          </p:nvPr>
        </p:nvSpPr>
        <p:spPr>
          <a:xfrm>
            <a:off x="2171700" y="1628776"/>
            <a:ext cx="4351731" cy="4146382"/>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a:defRPr sz="1800" baseline="0">
                <a:solidFill>
                  <a:srgbClr val="332B60"/>
                </a:solidFill>
              </a:defRPr>
            </a:lvl2pPr>
            <a:lvl3pPr marL="114300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a:solidFill>
                  <a:srgbClr val="332B60"/>
                </a:solidFill>
              </a:defRPr>
            </a:lvl3pPr>
            <a:lvl4pPr marL="160020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solidFill>
                  <a:srgbClr val="332B60"/>
                </a:solidFill>
              </a:defRPr>
            </a:lvl4pPr>
            <a:lvl5pPr>
              <a:defRPr>
                <a:solidFill>
                  <a:srgbClr val="332B60"/>
                </a:solidFill>
              </a:defRPr>
            </a:lvl5pPr>
          </a:lstStyle>
          <a:p>
            <a:pPr lvl="0"/>
            <a:r>
              <a:rPr lang="et-EE" dirty="0" err="1"/>
              <a:t>Edit</a:t>
            </a:r>
            <a:r>
              <a:rPr lang="et-EE" dirty="0"/>
              <a:t> </a:t>
            </a:r>
            <a:r>
              <a:rPr lang="et-EE" dirty="0" err="1"/>
              <a:t>the</a:t>
            </a:r>
            <a:r>
              <a:rPr lang="et-EE" dirty="0"/>
              <a:t> </a:t>
            </a:r>
            <a:r>
              <a:rPr lang="et-EE" dirty="0" err="1"/>
              <a:t>text</a:t>
            </a:r>
            <a:r>
              <a:rPr lang="et-EE" dirty="0"/>
              <a:t> sildes</a:t>
            </a:r>
          </a:p>
          <a:p>
            <a:pPr marL="685800" marR="0" lvl="1"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sildes</a:t>
            </a:r>
          </a:p>
          <a:p>
            <a:pPr marL="1143000" marR="0" lvl="2"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sildes</a:t>
            </a:r>
          </a:p>
          <a:p>
            <a:pPr marL="1600200" marR="0" lvl="3"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sildes</a:t>
            </a:r>
          </a:p>
          <a:p>
            <a:pPr marL="2057400" marR="0" lvl="4"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r>
              <a:rPr lang="et-EE" dirty="0" err="1"/>
              <a:t>Edit</a:t>
            </a:r>
            <a:r>
              <a:rPr lang="et-EE" dirty="0"/>
              <a:t> </a:t>
            </a:r>
            <a:r>
              <a:rPr lang="et-EE" dirty="0" err="1"/>
              <a:t>the</a:t>
            </a:r>
            <a:r>
              <a:rPr lang="et-EE" dirty="0"/>
              <a:t> </a:t>
            </a:r>
            <a:r>
              <a:rPr lang="et-EE" dirty="0" err="1"/>
              <a:t>text</a:t>
            </a:r>
            <a:r>
              <a:rPr lang="et-EE" dirty="0"/>
              <a:t> sildes</a:t>
            </a:r>
          </a:p>
          <a:p>
            <a:pPr marL="1600200" marR="0" lvl="3"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endParaRPr lang="et-EE" dirty="0"/>
          </a:p>
          <a:p>
            <a:pPr marL="1143000" marR="0" lvl="2"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a:pPr>
            <a:endParaRPr lang="et-EE" dirty="0"/>
          </a:p>
          <a:p>
            <a:pPr lvl="0"/>
            <a:endParaRPr lang="et-EE" dirty="0"/>
          </a:p>
        </p:txBody>
      </p:sp>
    </p:spTree>
    <p:extLst>
      <p:ext uri="{BB962C8B-B14F-4D97-AF65-F5344CB8AC3E}">
        <p14:creationId xmlns:p14="http://schemas.microsoft.com/office/powerpoint/2010/main" val="25300500"/>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90"/>
            <a:ext cx="4351731" cy="564586"/>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r>
              <a:rPr lang="et-EE" dirty="0"/>
              <a:t> </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n-US" dirty="0"/>
              <a:t>Click to edit Master text </a:t>
            </a:r>
            <a:br>
              <a:rPr lang="et-EE" dirty="0"/>
            </a:br>
            <a:r>
              <a:rPr lang="en-US" dirty="0"/>
              <a:t>styles</a:t>
            </a:r>
          </a:p>
        </p:txBody>
      </p:sp>
      <p:sp>
        <p:nvSpPr>
          <p:cNvPr id="20" name="Text Placeholder 11"/>
          <p:cNvSpPr>
            <a:spLocks noGrp="1"/>
          </p:cNvSpPr>
          <p:nvPr>
            <p:ph type="body" sz="quarter" idx="21" hasCustomPrompt="1"/>
          </p:nvPr>
        </p:nvSpPr>
        <p:spPr>
          <a:xfrm>
            <a:off x="6888164" y="5204389"/>
            <a:ext cx="4248542"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err="1"/>
              <a:t>Edit</a:t>
            </a:r>
            <a:r>
              <a:rPr lang="et-EE" dirty="0"/>
              <a:t> </a:t>
            </a:r>
            <a:r>
              <a:rPr lang="et-EE" dirty="0" err="1"/>
              <a:t>the</a:t>
            </a:r>
            <a:r>
              <a:rPr lang="et-EE" dirty="0"/>
              <a:t> </a:t>
            </a:r>
            <a:r>
              <a:rPr lang="et-EE" dirty="0" err="1"/>
              <a:t>text</a:t>
            </a:r>
            <a:r>
              <a:rPr lang="et-EE" dirty="0"/>
              <a:t> </a:t>
            </a:r>
            <a:r>
              <a:rPr lang="et-EE" dirty="0" err="1"/>
              <a:t>slides</a:t>
            </a:r>
            <a:r>
              <a:rPr lang="et-EE" dirty="0"/>
              <a:t> </a:t>
            </a:r>
          </a:p>
        </p:txBody>
      </p:sp>
      <p:sp>
        <p:nvSpPr>
          <p:cNvPr id="5" name="Chart Placeholder 4"/>
          <p:cNvSpPr>
            <a:spLocks noGrp="1"/>
          </p:cNvSpPr>
          <p:nvPr>
            <p:ph type="chart" sz="quarter" idx="23" hasCustomPrompt="1"/>
          </p:nvPr>
        </p:nvSpPr>
        <p:spPr>
          <a:xfrm>
            <a:off x="6888163" y="1628775"/>
            <a:ext cx="4248150" cy="3336331"/>
          </a:xfrm>
          <a:prstGeom prst="rect">
            <a:avLst/>
          </a:prstGeom>
        </p:spPr>
        <p:txBody>
          <a:bodyPr/>
          <a:lstStyle>
            <a:lvl1pPr marL="228600" marR="0" indent="-228600" algn="l" defTabSz="914400" rtl="0" eaLnBrk="1" fontAlgn="base" latinLnBrk="0" hangingPunct="1">
              <a:lnSpc>
                <a:spcPct val="90000"/>
              </a:lnSpc>
              <a:spcBef>
                <a:spcPts val="1000"/>
              </a:spcBef>
              <a:spcAft>
                <a:spcPct val="0"/>
              </a:spcAft>
              <a:buClr>
                <a:schemeClr val="accent1"/>
              </a:buClr>
              <a:buSzTx/>
              <a:buFont typeface="Wingdings" panose="05000000000000000000" pitchFamily="2" charset="2"/>
              <a:buChar char="§"/>
              <a:tabLst/>
              <a:defRPr sz="1800">
                <a:solidFill>
                  <a:srgbClr val="332B60"/>
                </a:solidFill>
              </a:defRPr>
            </a:lvl1pPr>
            <a:lvl2pPr>
              <a:defRPr sz="1800">
                <a:solidFill>
                  <a:srgbClr val="332B60"/>
                </a:solidFill>
              </a:defRPr>
            </a:lvl2pPr>
          </a:lstStyle>
          <a:p>
            <a:pPr lvl="0"/>
            <a:r>
              <a:rPr lang="en-US" noProof="0" dirty="0"/>
              <a:t>Click to add a chart</a:t>
            </a:r>
            <a:endParaRPr lang="et-EE" noProof="0" dirty="0"/>
          </a:p>
          <a:p>
            <a:pPr marL="685800" marR="0" lvl="1" indent="-228600" algn="l" defTabSz="914400" rtl="0" eaLnBrk="1" fontAlgn="base" latinLnBrk="0" hangingPunct="1">
              <a:lnSpc>
                <a:spcPct val="90000"/>
              </a:lnSpc>
              <a:spcBef>
                <a:spcPts val="1000"/>
              </a:spcBef>
              <a:spcAft>
                <a:spcPct val="0"/>
              </a:spcAft>
              <a:buClr>
                <a:schemeClr val="accent1"/>
              </a:buClr>
              <a:buSzTx/>
              <a:buFont typeface="Wingdings" panose="05000000000000000000" pitchFamily="2" charset="2"/>
              <a:buChar char="§"/>
              <a:tabLst/>
              <a:defRPr/>
            </a:pPr>
            <a:r>
              <a:rPr lang="en-US" noProof="0" dirty="0"/>
              <a:t>Click to add a chart</a:t>
            </a:r>
            <a:endParaRPr lang="et-EE" noProof="0" dirty="0"/>
          </a:p>
          <a:p>
            <a:pPr lvl="0"/>
            <a:endParaRPr lang="en-US" noProof="0" dirty="0"/>
          </a:p>
        </p:txBody>
      </p:sp>
      <p:sp>
        <p:nvSpPr>
          <p:cNvPr id="10" name="Text Placeholder 1"/>
          <p:cNvSpPr txBox="1">
            <a:spLocks/>
          </p:cNvSpPr>
          <p:nvPr userDrawn="1"/>
        </p:nvSpPr>
        <p:spPr>
          <a:xfrm>
            <a:off x="1836653" y="5972632"/>
            <a:ext cx="312845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a:t>
            </a:r>
            <a:r>
              <a:rPr lang="et-EE" altLang="en-US" sz="1200" b="0" dirty="0" err="1"/>
              <a:t>university</a:t>
            </a:r>
            <a:r>
              <a:rPr lang="et-EE" altLang="en-US" sz="1200" b="0" dirty="0"/>
              <a:t> of </a:t>
            </a:r>
            <a:r>
              <a:rPr lang="et-EE" altLang="en-US" sz="1200" b="0" dirty="0" err="1"/>
              <a:t>technology</a:t>
            </a:r>
            <a:endParaRPr lang="en-US" altLang="en-US" sz="1200" b="0" dirty="0"/>
          </a:p>
        </p:txBody>
      </p:sp>
      <p:cxnSp>
        <p:nvCxnSpPr>
          <p:cNvPr id="11"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4"/>
          <p:cNvSpPr>
            <a:spLocks noGrp="1"/>
          </p:cNvSpPr>
          <p:nvPr>
            <p:ph type="chart" sz="quarter" idx="24" hasCustomPrompt="1"/>
          </p:nvPr>
        </p:nvSpPr>
        <p:spPr>
          <a:xfrm>
            <a:off x="2223490" y="1612827"/>
            <a:ext cx="4248150" cy="3336331"/>
          </a:xfrm>
          <a:prstGeom prst="rect">
            <a:avLst/>
          </a:prstGeom>
        </p:spPr>
        <p:txBody>
          <a:bodyPr/>
          <a:lstStyle>
            <a:lvl1pPr marL="228600" marR="0" indent="-228600" algn="l" defTabSz="914400" rtl="0" eaLnBrk="1" fontAlgn="base" latinLnBrk="0" hangingPunct="1">
              <a:lnSpc>
                <a:spcPct val="90000"/>
              </a:lnSpc>
              <a:spcBef>
                <a:spcPts val="1000"/>
              </a:spcBef>
              <a:spcAft>
                <a:spcPct val="0"/>
              </a:spcAft>
              <a:buClr>
                <a:schemeClr val="accent1"/>
              </a:buClr>
              <a:buSzTx/>
              <a:buFont typeface="Wingdings" panose="05000000000000000000" pitchFamily="2" charset="2"/>
              <a:buChar char="§"/>
              <a:tabLst/>
              <a:defRPr sz="1800">
                <a:solidFill>
                  <a:srgbClr val="332B60"/>
                </a:solidFill>
              </a:defRPr>
            </a:lvl1pPr>
            <a:lvl2pPr>
              <a:defRPr sz="1800">
                <a:solidFill>
                  <a:srgbClr val="332B60"/>
                </a:solidFill>
              </a:defRPr>
            </a:lvl2pPr>
          </a:lstStyle>
          <a:p>
            <a:pPr lvl="0"/>
            <a:r>
              <a:rPr lang="en-US" noProof="0" dirty="0"/>
              <a:t>Click to add a chart</a:t>
            </a:r>
            <a:endParaRPr lang="et-EE" noProof="0" dirty="0"/>
          </a:p>
          <a:p>
            <a:pPr marL="685800" marR="0" lvl="1" indent="-228600" algn="l" defTabSz="914400" rtl="0" eaLnBrk="1" fontAlgn="base" latinLnBrk="0" hangingPunct="1">
              <a:lnSpc>
                <a:spcPct val="90000"/>
              </a:lnSpc>
              <a:spcBef>
                <a:spcPts val="1000"/>
              </a:spcBef>
              <a:spcAft>
                <a:spcPct val="0"/>
              </a:spcAft>
              <a:buClr>
                <a:schemeClr val="accent1"/>
              </a:buClr>
              <a:buSzTx/>
              <a:buFont typeface="Wingdings" panose="05000000000000000000" pitchFamily="2" charset="2"/>
              <a:buChar char="§"/>
              <a:tabLst/>
              <a:defRPr/>
            </a:pPr>
            <a:r>
              <a:rPr lang="en-US" noProof="0" dirty="0"/>
              <a:t>Click to add a chart</a:t>
            </a:r>
            <a:endParaRPr lang="et-EE" noProof="0" dirty="0"/>
          </a:p>
          <a:p>
            <a:pPr lvl="0"/>
            <a:endParaRPr lang="en-US" noProof="0" dirty="0"/>
          </a:p>
        </p:txBody>
      </p:sp>
    </p:spTree>
    <p:extLst>
      <p:ext uri="{BB962C8B-B14F-4D97-AF65-F5344CB8AC3E}">
        <p14:creationId xmlns:p14="http://schemas.microsoft.com/office/powerpoint/2010/main" val="104640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hasCustomPrompt="1"/>
          </p:nvPr>
        </p:nvSpPr>
        <p:spPr>
          <a:xfrm>
            <a:off x="2171700" y="380311"/>
            <a:ext cx="5109317"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dirty="0"/>
              <a:t>Click to add a picture</a:t>
            </a:r>
          </a:p>
        </p:txBody>
      </p:sp>
      <p:sp>
        <p:nvSpPr>
          <p:cNvPr id="10" name="Picture Placeholder 19"/>
          <p:cNvSpPr>
            <a:spLocks noGrp="1"/>
          </p:cNvSpPr>
          <p:nvPr>
            <p:ph type="pic" sz="quarter" idx="19" hasCustomPrompt="1"/>
          </p:nvPr>
        </p:nvSpPr>
        <p:spPr>
          <a:xfrm>
            <a:off x="7511753" y="3459345"/>
            <a:ext cx="3624561" cy="214066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dirty="0"/>
              <a:t>Click to add a picture</a:t>
            </a:r>
          </a:p>
        </p:txBody>
      </p:sp>
      <p:sp>
        <p:nvSpPr>
          <p:cNvPr id="11" name="Picture Placeholder 19"/>
          <p:cNvSpPr>
            <a:spLocks noGrp="1"/>
          </p:cNvSpPr>
          <p:nvPr>
            <p:ph type="pic" sz="quarter" idx="20" hasCustomPrompt="1"/>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dirty="0"/>
              <a:t>Click to add a picture</a:t>
            </a:r>
          </a:p>
        </p:txBody>
      </p:sp>
      <p:sp>
        <p:nvSpPr>
          <p:cNvPr id="5" name="Text Placeholder 1"/>
          <p:cNvSpPr txBox="1">
            <a:spLocks/>
          </p:cNvSpPr>
          <p:nvPr userDrawn="1"/>
        </p:nvSpPr>
        <p:spPr>
          <a:xfrm>
            <a:off x="1836653" y="5972632"/>
            <a:ext cx="312845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a:t>
            </a:r>
            <a:r>
              <a:rPr lang="et-EE" altLang="en-US" sz="1200" b="0" dirty="0" err="1"/>
              <a:t>university</a:t>
            </a:r>
            <a:r>
              <a:rPr lang="et-EE" altLang="en-US" sz="1200" b="0" dirty="0"/>
              <a:t> of </a:t>
            </a:r>
            <a:r>
              <a:rPr lang="et-EE" altLang="en-US" sz="1200" b="0" dirty="0" err="1"/>
              <a:t>technology</a:t>
            </a:r>
            <a:endParaRPr lang="en-US" altLang="en-US" sz="1200" b="0" dirty="0"/>
          </a:p>
        </p:txBody>
      </p:sp>
      <p:cxnSp>
        <p:nvCxnSpPr>
          <p:cNvPr id="6"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95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n-US" dirty="0"/>
              <a:t>Click to edit Master </a:t>
            </a:r>
            <a:br>
              <a:rPr lang="et-EE" dirty="0"/>
            </a:br>
            <a:r>
              <a:rPr lang="en-US" dirty="0"/>
              <a:t>text styles</a:t>
            </a:r>
          </a:p>
        </p:txBody>
      </p:sp>
      <p:sp>
        <p:nvSpPr>
          <p:cNvPr id="7" name="Table Placeholder 6"/>
          <p:cNvSpPr>
            <a:spLocks noGrp="1"/>
          </p:cNvSpPr>
          <p:nvPr>
            <p:ph type="tbl" sz="quarter" idx="23"/>
          </p:nvPr>
        </p:nvSpPr>
        <p:spPr>
          <a:xfrm>
            <a:off x="2171700" y="1634958"/>
            <a:ext cx="8964613" cy="4140200"/>
          </a:xfrm>
          <a:prstGeom prst="rect">
            <a:avLst/>
          </a:prstGeom>
        </p:spPr>
        <p:txBody>
          <a:bodyPr/>
          <a:lstStyle>
            <a:lvl1pPr>
              <a:defRPr sz="1800" baseline="0">
                <a:solidFill>
                  <a:schemeClr val="bg1"/>
                </a:solidFill>
                <a:latin typeface="Verdana" charset="0"/>
              </a:defRPr>
            </a:lvl1pPr>
          </a:lstStyle>
          <a:p>
            <a:pPr lvl="0"/>
            <a:r>
              <a:rPr lang="et-EE" noProof="0" dirty="0"/>
              <a:t>Tabeli lisamiseks klõpsake ikooni</a:t>
            </a:r>
            <a:endParaRPr lang="en-US" noProof="0" dirty="0"/>
          </a:p>
        </p:txBody>
      </p:sp>
      <p:sp>
        <p:nvSpPr>
          <p:cNvPr id="4" name="Text Placeholder 1"/>
          <p:cNvSpPr txBox="1">
            <a:spLocks/>
          </p:cNvSpPr>
          <p:nvPr userDrawn="1"/>
        </p:nvSpPr>
        <p:spPr>
          <a:xfrm>
            <a:off x="1836653" y="5972632"/>
            <a:ext cx="3128454"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 </a:t>
            </a:r>
            <a:r>
              <a:rPr lang="et-EE" altLang="en-US" sz="1200" b="0" dirty="0" err="1"/>
              <a:t>university</a:t>
            </a:r>
            <a:r>
              <a:rPr lang="et-EE" altLang="en-US" sz="1200" b="0" dirty="0"/>
              <a:t> of </a:t>
            </a:r>
            <a:r>
              <a:rPr lang="et-EE" altLang="en-US" sz="1200" b="0" dirty="0" err="1"/>
              <a:t>technology</a:t>
            </a:r>
            <a:endParaRPr lang="en-US" altLang="en-US" sz="1200" b="0" dirty="0"/>
          </a:p>
        </p:txBody>
      </p:sp>
      <p:cxnSp>
        <p:nvCxnSpPr>
          <p:cNvPr id="5"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userDrawn="1"/>
        </p:nvPicPr>
        <p:blipFill rotWithShape="1">
          <a:blip r:embed="rId14" cstate="hqprint">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Tree>
    <p:extLst>
      <p:ext uri="{BB962C8B-B14F-4D97-AF65-F5344CB8AC3E}">
        <p14:creationId xmlns:p14="http://schemas.microsoft.com/office/powerpoint/2010/main" val="589309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p15:clr>
            <a:srgbClr val="F26B43"/>
          </p15:clr>
        </p15:guide>
        <p15:guide id="2" pos="302">
          <p15:clr>
            <a:srgbClr val="F26B43"/>
          </p15:clr>
        </p15:guide>
        <p15:guide id="3" pos="1368">
          <p15:clr>
            <a:srgbClr val="F26B43"/>
          </p15:clr>
        </p15:guide>
        <p15:guide id="4" orient="horz" pos="3997">
          <p15:clr>
            <a:srgbClr val="F26B43"/>
          </p15:clr>
        </p15:guide>
        <p15:guide id="5" orient="horz" pos="1026">
          <p15:clr>
            <a:srgbClr val="F26B43"/>
          </p15:clr>
        </p15:guide>
        <p15:guide id="6"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is.Baqain@taltech.e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0.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weset-project.e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weset-project.eu/" TargetMode="Externa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weset-project.e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g"/></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72.jpg"/><Relationship Id="rId7" Type="http://schemas.openxmlformats.org/officeDocument/2006/relationships/image" Target="../media/image76.jpg"/><Relationship Id="rId2" Type="http://schemas.openxmlformats.org/officeDocument/2006/relationships/image" Target="../media/image71.jpg"/><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 Id="rId9" Type="http://schemas.openxmlformats.org/officeDocument/2006/relationships/image" Target="../media/image7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2.wmf"/><Relationship Id="rId2" Type="http://schemas.openxmlformats.org/officeDocument/2006/relationships/image" Target="../media/image87.png"/><Relationship Id="rId16" Type="http://schemas.openxmlformats.org/officeDocument/2006/relationships/image" Target="../media/image94.wmf"/><Relationship Id="rId1" Type="http://schemas.openxmlformats.org/officeDocument/2006/relationships/slideLayout" Target="../slideLayouts/slideLayout2.xml"/><Relationship Id="rId6" Type="http://schemas.openxmlformats.org/officeDocument/2006/relationships/image" Target="../media/image89.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4.bin"/><Relationship Id="rId14" Type="http://schemas.openxmlformats.org/officeDocument/2006/relationships/image" Target="../media/image93.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10.bin"/><Relationship Id="rId18" Type="http://schemas.openxmlformats.org/officeDocument/2006/relationships/image" Target="../media/image91.wmf"/><Relationship Id="rId3" Type="http://schemas.openxmlformats.org/officeDocument/2006/relationships/oleObject" Target="../embeddings/oleObject1.bin"/><Relationship Id="rId21" Type="http://schemas.openxmlformats.org/officeDocument/2006/relationships/oleObject" Target="../embeddings/oleObject6.bin"/><Relationship Id="rId7" Type="http://schemas.openxmlformats.org/officeDocument/2006/relationships/oleObject" Target="../embeddings/oleObject3.bin"/><Relationship Id="rId12" Type="http://schemas.openxmlformats.org/officeDocument/2006/relationships/image" Target="../media/image99.wmf"/><Relationship Id="rId17" Type="http://schemas.openxmlformats.org/officeDocument/2006/relationships/oleObject" Target="../embeddings/oleObject12.bin"/><Relationship Id="rId2" Type="http://schemas.openxmlformats.org/officeDocument/2006/relationships/notesSlide" Target="../notesSlides/notesSlide20.xml"/><Relationship Id="rId16" Type="http://schemas.openxmlformats.org/officeDocument/2006/relationships/image" Target="../media/image101.wmf"/><Relationship Id="rId20" Type="http://schemas.openxmlformats.org/officeDocument/2006/relationships/image" Target="../media/image102.wmf"/><Relationship Id="rId1" Type="http://schemas.openxmlformats.org/officeDocument/2006/relationships/slideLayout" Target="../slideLayouts/slideLayout2.xml"/><Relationship Id="rId6" Type="http://schemas.openxmlformats.org/officeDocument/2006/relationships/image" Target="../media/image89.wmf"/><Relationship Id="rId11" Type="http://schemas.openxmlformats.org/officeDocument/2006/relationships/oleObject" Target="../embeddings/oleObject9.bin"/><Relationship Id="rId5" Type="http://schemas.openxmlformats.org/officeDocument/2006/relationships/oleObject" Target="../embeddings/oleObject2.bin"/><Relationship Id="rId15" Type="http://schemas.openxmlformats.org/officeDocument/2006/relationships/oleObject" Target="../embeddings/oleObject11.bin"/><Relationship Id="rId10" Type="http://schemas.openxmlformats.org/officeDocument/2006/relationships/image" Target="../media/image98.wmf"/><Relationship Id="rId19" Type="http://schemas.openxmlformats.org/officeDocument/2006/relationships/oleObject" Target="../embeddings/oleObject13.bin"/><Relationship Id="rId4" Type="http://schemas.openxmlformats.org/officeDocument/2006/relationships/image" Target="../media/image88.wmf"/><Relationship Id="rId9" Type="http://schemas.openxmlformats.org/officeDocument/2006/relationships/oleObject" Target="../embeddings/oleObject8.bin"/><Relationship Id="rId14" Type="http://schemas.openxmlformats.org/officeDocument/2006/relationships/image" Target="../media/image100.wmf"/><Relationship Id="rId22" Type="http://schemas.openxmlformats.org/officeDocument/2006/relationships/image" Target="../media/image93.wmf"/></Relationships>
</file>

<file path=ppt/slides/_rels/slide55.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2.xml"/><Relationship Id="rId4" Type="http://schemas.openxmlformats.org/officeDocument/2006/relationships/image" Target="../media/image105.e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05.emf"/><Relationship Id="rId7" Type="http://schemas.openxmlformats.org/officeDocument/2006/relationships/image" Target="../media/image108.wmf"/><Relationship Id="rId2" Type="http://schemas.openxmlformats.org/officeDocument/2006/relationships/image" Target="../media/image106.jpeg"/><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10.wmf"/><Relationship Id="rId5" Type="http://schemas.openxmlformats.org/officeDocument/2006/relationships/image" Target="../media/image107.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09.wmf"/></Relationships>
</file>

<file path=ppt/slides/_rels/slide57.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image" Target="../media/image117.png"/><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116.wmf"/><Relationship Id="rId2" Type="http://schemas.openxmlformats.org/officeDocument/2006/relationships/image" Target="../media/image111.wmf"/><Relationship Id="rId16"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13.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image" Target="../media/image118.png"/><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21.bin"/><Relationship Id="rId14" Type="http://schemas.openxmlformats.org/officeDocument/2006/relationships/hyperlink" Target="http://dr&#248;mst&#248;rre.dk/wp-content/wind/miller/windpower%20web/en/stat/betzpro.htm"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hyperlink" Target="https://vortexbladeles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5.jpeg"/><Relationship Id="rId4" Type="http://schemas.openxmlformats.org/officeDocument/2006/relationships/image" Target="../media/image134.jpeg"/></Relationships>
</file>

<file path=ppt/slides/_rels/slide71.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2.jpeg"/><Relationship Id="rId4" Type="http://schemas.openxmlformats.org/officeDocument/2006/relationships/image" Target="../media/image141.jpeg"/></Relationships>
</file>

<file path=ppt/slides/_rels/slide75.xml.rels><?xml version="1.0" encoding="UTF-8" standalone="yes"?>
<Relationships xmlns="http://schemas.openxmlformats.org/package/2006/relationships"><Relationship Id="rId8" Type="http://schemas.openxmlformats.org/officeDocument/2006/relationships/hyperlink" Target="http://www.enercon.de/" TargetMode="External"/><Relationship Id="rId3" Type="http://schemas.openxmlformats.org/officeDocument/2006/relationships/hyperlink" Target="https://www.ge.com/renewableenergy/wind-energy" TargetMode="External"/><Relationship Id="rId7" Type="http://schemas.openxmlformats.org/officeDocument/2006/relationships/hyperlink" Target="https://www.vestas.com/en" TargetMode="External"/><Relationship Id="rId2" Type="http://schemas.openxmlformats.org/officeDocument/2006/relationships/hyperlink" Target="https://globalwindatlas.info/" TargetMode="External"/><Relationship Id="rId1" Type="http://schemas.openxmlformats.org/officeDocument/2006/relationships/slideLayout" Target="../slideLayouts/slideLayout2.xml"/><Relationship Id="rId6" Type="http://schemas.openxmlformats.org/officeDocument/2006/relationships/hyperlink" Target="https://tuuleenergia.ee/?page_id=1024" TargetMode="External"/><Relationship Id="rId11" Type="http://schemas.openxmlformats.org/officeDocument/2006/relationships/hyperlink" Target="https://windexchange.energy.gov/" TargetMode="External"/><Relationship Id="rId5" Type="http://schemas.openxmlformats.org/officeDocument/2006/relationships/hyperlink" Target="https://energiatalgud.ee/Tuuleenergia_ressurss" TargetMode="External"/><Relationship Id="rId10" Type="http://schemas.openxmlformats.org/officeDocument/2006/relationships/hyperlink" Target="http://www.geni.org/" TargetMode="External"/><Relationship Id="rId4" Type="http://schemas.openxmlformats.org/officeDocument/2006/relationships/hyperlink" Target="https://windeurope.org/" TargetMode="External"/><Relationship Id="rId9" Type="http://schemas.openxmlformats.org/officeDocument/2006/relationships/hyperlink" Target="https://vortexbladeless.com/"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Mais.Baqain@taltech.e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i kohatäide 4"/>
          <p:cNvSpPr>
            <a:spLocks noGrp="1"/>
          </p:cNvSpPr>
          <p:nvPr>
            <p:ph type="body" sz="quarter" idx="12"/>
          </p:nvPr>
        </p:nvSpPr>
        <p:spPr>
          <a:xfrm>
            <a:off x="715651" y="3928241"/>
            <a:ext cx="10836576" cy="1205366"/>
          </a:xfrm>
        </p:spPr>
        <p:txBody>
          <a:bodyPr/>
          <a:lstStyle/>
          <a:p>
            <a:r>
              <a:rPr lang="et-EE" sz="3600" dirty="0">
                <a:solidFill>
                  <a:schemeClr val="accent3"/>
                </a:solidFill>
              </a:rPr>
              <a:t>WIND </a:t>
            </a:r>
            <a:r>
              <a:rPr lang="en-US" sz="3600" dirty="0">
                <a:solidFill>
                  <a:schemeClr val="accent3"/>
                </a:solidFill>
              </a:rPr>
              <a:t>energy</a:t>
            </a:r>
          </a:p>
        </p:txBody>
      </p:sp>
      <p:sp>
        <p:nvSpPr>
          <p:cNvPr id="9" name="TextBox 8">
            <a:extLst>
              <a:ext uri="{FF2B5EF4-FFF2-40B4-BE49-F238E27FC236}">
                <a16:creationId xmlns:a16="http://schemas.microsoft.com/office/drawing/2014/main" id="{AF85734F-F8A8-4F75-8048-B3090B833DB3}"/>
              </a:ext>
            </a:extLst>
          </p:cNvPr>
          <p:cNvSpPr txBox="1"/>
          <p:nvPr/>
        </p:nvSpPr>
        <p:spPr>
          <a:xfrm>
            <a:off x="715651" y="5133607"/>
            <a:ext cx="6944701" cy="923330"/>
          </a:xfrm>
          <a:prstGeom prst="rect">
            <a:avLst/>
          </a:prstGeom>
          <a:noFill/>
        </p:spPr>
        <p:txBody>
          <a:bodyPr wrap="square" lIns="91440" tIns="45720" rIns="91440" bIns="45720" rtlCol="0" anchor="t">
            <a:spAutoFit/>
          </a:bodyPr>
          <a:lstStyle/>
          <a:p>
            <a:pPr>
              <a:spcBef>
                <a:spcPct val="0"/>
              </a:spcBef>
              <a:spcAft>
                <a:spcPct val="0"/>
              </a:spcAft>
              <a:defRPr/>
            </a:pPr>
            <a:r>
              <a:rPr lang="en-US" b="1" dirty="0">
                <a:solidFill>
                  <a:srgbClr val="332B60"/>
                </a:solidFill>
                <a:latin typeface="Verdana"/>
              </a:rPr>
              <a:t>Mais Baqain </a:t>
            </a:r>
            <a:r>
              <a:rPr kumimoji="0" lang="en-US" sz="1800" b="1" i="0" u="none" strike="noStrike" kern="1200" cap="none" spc="0" normalizeH="0" baseline="0" noProof="0" dirty="0" err="1">
                <a:ln>
                  <a:noFill/>
                </a:ln>
                <a:solidFill>
                  <a:srgbClr val="332B60"/>
                </a:solidFill>
                <a:effectLst/>
                <a:uLnTx/>
                <a:uFillTx/>
                <a:latin typeface="Verdana"/>
                <a:ea typeface="+mn-ea"/>
                <a:cs typeface="+mn-cs"/>
              </a:rPr>
              <a:t>Ph.D</a:t>
            </a:r>
            <a:r>
              <a:rPr lang="en-US" b="1" dirty="0">
                <a:solidFill>
                  <a:srgbClr val="332B60"/>
                </a:solidFill>
                <a:latin typeface="Verdana"/>
              </a:rPr>
              <a:t>; </a:t>
            </a:r>
            <a:r>
              <a:rPr lang="en-US" b="1" dirty="0">
                <a:solidFill>
                  <a:srgbClr val="332B60"/>
                </a:solidFill>
                <a:latin typeface="Verdana"/>
                <a:hlinkClick r:id="rId3"/>
              </a:rPr>
              <a:t>Mais.Baqain@taltech.ee</a:t>
            </a:r>
            <a:endParaRPr lang="en-US" b="1" dirty="0">
              <a:solidFill>
                <a:srgbClr val="332B60"/>
              </a:solidFill>
              <a:latin typeface="Verdana"/>
            </a:endParaRPr>
          </a:p>
          <a:p>
            <a:pPr>
              <a:defRPr/>
            </a:pPr>
            <a:r>
              <a:rPr lang="en-US" b="1" dirty="0">
                <a:solidFill>
                  <a:srgbClr val="332B60"/>
                </a:solidFill>
                <a:latin typeface="Verdana"/>
              </a:rPr>
              <a:t>Prof. Alar Konist</a:t>
            </a:r>
          </a:p>
          <a:p>
            <a:pPr marL="0" marR="0" lvl="0" indent="0" defTabSz="914400" rtl="0" eaLnBrk="0" fontAlgn="base" latinLnBrk="0" hangingPunct="0">
              <a:lnSpc>
                <a:spcPct val="100000"/>
              </a:lnSpc>
              <a:spcBef>
                <a:spcPct val="0"/>
              </a:spcBef>
              <a:spcAft>
                <a:spcPct val="0"/>
              </a:spcAft>
              <a:buClrTx/>
              <a:buSzTx/>
              <a:buFontTx/>
              <a:buNone/>
              <a:tabLst/>
              <a:defRPr/>
            </a:pPr>
            <a:endParaRPr kumimoji="0" lang="et-EE" sz="1800" b="1" i="0" u="none" strike="noStrike" kern="1200" cap="none" spc="0" normalizeH="0" baseline="0" noProof="0" dirty="0">
              <a:ln>
                <a:noFill/>
              </a:ln>
              <a:solidFill>
                <a:srgbClr val="332B60"/>
              </a:solidFill>
              <a:effectLst/>
              <a:uLnTx/>
              <a:uFillTx/>
              <a:latin typeface="Verdana"/>
              <a:ea typeface="+mn-ea"/>
              <a:cs typeface="+mn-cs"/>
            </a:endParaRPr>
          </a:p>
        </p:txBody>
      </p:sp>
    </p:spTree>
    <p:extLst>
      <p:ext uri="{BB962C8B-B14F-4D97-AF65-F5344CB8AC3E}">
        <p14:creationId xmlns:p14="http://schemas.microsoft.com/office/powerpoint/2010/main" val="179649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2C7090-5334-4879-B42B-3A1BAC154B8D}"/>
              </a:ext>
            </a:extLst>
          </p:cNvPr>
          <p:cNvSpPr>
            <a:spLocks noGrp="1"/>
          </p:cNvSpPr>
          <p:nvPr>
            <p:ph type="body" sz="quarter" idx="14"/>
          </p:nvPr>
        </p:nvSpPr>
        <p:spPr>
          <a:xfrm>
            <a:off x="479425" y="1276076"/>
            <a:ext cx="5006482" cy="5132222"/>
          </a:xfrm>
          <a:solidFill>
            <a:schemeClr val="bg1"/>
          </a:solidFill>
        </p:spPr>
        <p:txBody>
          <a:bodyPr/>
          <a:lstStyle/>
          <a:p>
            <a:r>
              <a:rPr lang="en-US" dirty="0"/>
              <a:t>Horizontal-axis wind turbine is the most used type of turbine. Its components include a shaft, generator, and blades. The blades are made facing the wind. The blades are hit by the wind causing the shaft to rotate. The generator is turned on by a gear connected to the shaft, and the production of electricity starts and is sent to the power grid.</a:t>
            </a:r>
          </a:p>
          <a:p>
            <a:r>
              <a:rPr lang="en-US" dirty="0"/>
              <a:t>In a vertical axis turbine, the shaft and the blade are connected vertically to the ground. The main components are all close to the ground. The wind turbines of the vertical one are near the ground, unlike the horizontal ones. The vertical axis wind turbine has two types, namely: lift-based and drag-based turbines.</a:t>
            </a:r>
          </a:p>
        </p:txBody>
      </p:sp>
      <p:pic>
        <p:nvPicPr>
          <p:cNvPr id="4" name="Picture 5">
            <a:extLst>
              <a:ext uri="{FF2B5EF4-FFF2-40B4-BE49-F238E27FC236}">
                <a16:creationId xmlns:a16="http://schemas.microsoft.com/office/drawing/2014/main" id="{42A92A39-926B-400C-BDB2-064D9E8CF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292" y="1462119"/>
            <a:ext cx="6341130" cy="393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a:extLst>
              <a:ext uri="{FF2B5EF4-FFF2-40B4-BE49-F238E27FC236}">
                <a16:creationId xmlns:a16="http://schemas.microsoft.com/office/drawing/2014/main" id="{92504884-7502-4BFD-8F76-324ADE5EC6C3}"/>
              </a:ext>
            </a:extLst>
          </p:cNvPr>
          <p:cNvSpPr txBox="1">
            <a:spLocks noChangeArrowheads="1"/>
          </p:cNvSpPr>
          <p:nvPr/>
        </p:nvSpPr>
        <p:spPr bwMode="auto">
          <a:xfrm>
            <a:off x="4366324" y="6323885"/>
            <a:ext cx="7127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200" dirty="0"/>
              <a:t>[Wagner, H.J.: Wind energy conversion. in: </a:t>
            </a:r>
            <a:r>
              <a:rPr lang="en-US" altLang="de-DE" sz="1200" dirty="0" err="1"/>
              <a:t>Landolt-Börnstein</a:t>
            </a:r>
            <a:r>
              <a:rPr lang="en-US" altLang="de-DE" sz="1200" dirty="0"/>
              <a:t> New Series VIII/3C]</a:t>
            </a:r>
          </a:p>
        </p:txBody>
      </p:sp>
      <p:sp>
        <p:nvSpPr>
          <p:cNvPr id="6" name="Text Placeholder 1">
            <a:extLst>
              <a:ext uri="{FF2B5EF4-FFF2-40B4-BE49-F238E27FC236}">
                <a16:creationId xmlns:a16="http://schemas.microsoft.com/office/drawing/2014/main" id="{E54C1DEA-6BA0-4B28-B26B-453A469C3E0D}"/>
              </a:ext>
            </a:extLst>
          </p:cNvPr>
          <p:cNvSpPr>
            <a:spLocks noGrp="1"/>
          </p:cNvSpPr>
          <p:nvPr>
            <p:ph type="body" sz="quarter" idx="13"/>
          </p:nvPr>
        </p:nvSpPr>
        <p:spPr>
          <a:xfrm>
            <a:off x="479425" y="549275"/>
            <a:ext cx="10494963" cy="811213"/>
          </a:xfrm>
        </p:spPr>
        <p:txBody>
          <a:bodyPr/>
          <a:lstStyle/>
          <a:p>
            <a:r>
              <a:rPr lang="en-US" dirty="0"/>
              <a:t> types of wind turbines</a:t>
            </a:r>
          </a:p>
          <a:p>
            <a:endParaRPr lang="en-US" dirty="0"/>
          </a:p>
        </p:txBody>
      </p:sp>
    </p:spTree>
    <p:extLst>
      <p:ext uri="{BB962C8B-B14F-4D97-AF65-F5344CB8AC3E}">
        <p14:creationId xmlns:p14="http://schemas.microsoft.com/office/powerpoint/2010/main" val="164598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FACCF2-C091-4428-A1BC-47DCB93A8C96}"/>
              </a:ext>
            </a:extLst>
          </p:cNvPr>
          <p:cNvSpPr>
            <a:spLocks noGrp="1"/>
          </p:cNvSpPr>
          <p:nvPr>
            <p:ph type="body" sz="quarter" idx="13"/>
          </p:nvPr>
        </p:nvSpPr>
        <p:spPr/>
        <p:txBody>
          <a:bodyPr/>
          <a:lstStyle/>
          <a:p>
            <a:r>
              <a:rPr lang="en-US" dirty="0"/>
              <a:t>Comparison of HAWT and VAWT</a:t>
            </a:r>
          </a:p>
          <a:p>
            <a:endParaRPr lang="en-US" dirty="0"/>
          </a:p>
        </p:txBody>
      </p:sp>
      <p:pic>
        <p:nvPicPr>
          <p:cNvPr id="4" name="Picture 10">
            <a:extLst>
              <a:ext uri="{FF2B5EF4-FFF2-40B4-BE49-F238E27FC236}">
                <a16:creationId xmlns:a16="http://schemas.microsoft.com/office/drawing/2014/main" id="{C41D37F1-3216-4097-A766-CABD2938B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881" y="1201739"/>
            <a:ext cx="7488238" cy="456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9">
            <a:extLst>
              <a:ext uri="{FF2B5EF4-FFF2-40B4-BE49-F238E27FC236}">
                <a16:creationId xmlns:a16="http://schemas.microsoft.com/office/drawing/2014/main" id="{B6A7B82D-1B51-4E67-BC81-413B47F7879B}"/>
              </a:ext>
            </a:extLst>
          </p:cNvPr>
          <p:cNvSpPr txBox="1">
            <a:spLocks noChangeArrowheads="1"/>
          </p:cNvSpPr>
          <p:nvPr/>
        </p:nvSpPr>
        <p:spPr bwMode="auto">
          <a:xfrm>
            <a:off x="3222430" y="6444979"/>
            <a:ext cx="92218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de-DE" sz="1200" dirty="0"/>
              <a:t>[Handbook of Energy Efficiency and Renewable Energy, Wind energy conversion, Yogi Goswami, 2007]</a:t>
            </a:r>
          </a:p>
        </p:txBody>
      </p:sp>
    </p:spTree>
    <p:extLst>
      <p:ext uri="{BB962C8B-B14F-4D97-AF65-F5344CB8AC3E}">
        <p14:creationId xmlns:p14="http://schemas.microsoft.com/office/powerpoint/2010/main" val="201416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E54B64-08FC-49D5-B2DF-414C975A71A6}"/>
              </a:ext>
            </a:extLst>
          </p:cNvPr>
          <p:cNvSpPr>
            <a:spLocks noGrp="1"/>
          </p:cNvSpPr>
          <p:nvPr>
            <p:ph type="body" sz="quarter" idx="13"/>
          </p:nvPr>
        </p:nvSpPr>
        <p:spPr/>
        <p:txBody>
          <a:bodyPr/>
          <a:lstStyle/>
          <a:p>
            <a:r>
              <a:rPr lang="en-US" dirty="0"/>
              <a:t>Horizontal type</a:t>
            </a:r>
          </a:p>
        </p:txBody>
      </p:sp>
      <p:sp>
        <p:nvSpPr>
          <p:cNvPr id="3" name="Text Placeholder 2">
            <a:extLst>
              <a:ext uri="{FF2B5EF4-FFF2-40B4-BE49-F238E27FC236}">
                <a16:creationId xmlns:a16="http://schemas.microsoft.com/office/drawing/2014/main" id="{51ACFE67-9F48-4E32-B3C5-62793550D266}"/>
              </a:ext>
            </a:extLst>
          </p:cNvPr>
          <p:cNvSpPr>
            <a:spLocks noGrp="1"/>
          </p:cNvSpPr>
          <p:nvPr>
            <p:ph type="body" sz="quarter" idx="14"/>
          </p:nvPr>
        </p:nvSpPr>
        <p:spPr>
          <a:xfrm>
            <a:off x="700253" y="1229383"/>
            <a:ext cx="3882258" cy="4140200"/>
          </a:xfrm>
        </p:spPr>
        <p:txBody>
          <a:bodyPr/>
          <a:lstStyle/>
          <a:p>
            <a:r>
              <a:rPr lang="en-US" dirty="0"/>
              <a:t>Different Types of Horizontal Axis Wind Turbine</a:t>
            </a:r>
          </a:p>
          <a:p>
            <a:r>
              <a:rPr lang="en-US" dirty="0"/>
              <a:t>the horizontal-axis wind turbine. It is a lift-based wind turbine with very good performance</a:t>
            </a:r>
          </a:p>
          <a:p>
            <a:r>
              <a:rPr lang="en-US" dirty="0"/>
              <a:t>the wind turbine has some key elements. In the Nacelle, also known as the head, there is a wind vane, an anemometer, and a controller that reads the speed and direction of the wind. In case of a change in the winding course, a motor turns the Nacelle to ensure the blades face the wind</a:t>
            </a:r>
          </a:p>
        </p:txBody>
      </p:sp>
      <p:pic>
        <p:nvPicPr>
          <p:cNvPr id="5122" name="Picture 2" descr="https://www.researchgate.net/profile/Mesfin-Belayneh-Ageze-2/publication/277721670/figure/fig4/AS:654075515383809@1532955163573/Different-Types-of-Horizontal-Axis-Wind-Turbine-5_W640.jpg">
            <a:extLst>
              <a:ext uri="{FF2B5EF4-FFF2-40B4-BE49-F238E27FC236}">
                <a16:creationId xmlns:a16="http://schemas.microsoft.com/office/drawing/2014/main" id="{1CC5F4FD-6099-4AC0-B3BF-A8F6453F6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730" y="22140"/>
            <a:ext cx="7284064" cy="6751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8DF9FD-4C11-4904-9971-12F98BFD1D80}"/>
              </a:ext>
            </a:extLst>
          </p:cNvPr>
          <p:cNvSpPr/>
          <p:nvPr/>
        </p:nvSpPr>
        <p:spPr>
          <a:xfrm>
            <a:off x="6096000" y="6519434"/>
            <a:ext cx="5420074" cy="253916"/>
          </a:xfrm>
          <a:prstGeom prst="rect">
            <a:avLst/>
          </a:prstGeom>
        </p:spPr>
        <p:txBody>
          <a:bodyPr wrap="none">
            <a:spAutoFit/>
          </a:bodyPr>
          <a:lstStyle/>
          <a:p>
            <a:r>
              <a:rPr lang="en-US" sz="1050" dirty="0"/>
              <a:t>[</a:t>
            </a:r>
            <a:r>
              <a:rPr lang="en-US" sz="1050" dirty="0" err="1"/>
              <a:t>Manwell</a:t>
            </a:r>
            <a:r>
              <a:rPr lang="en-US" sz="1050" dirty="0"/>
              <a:t>, J. F-Wind Energy Explained; Theory, Design and Application-2002]</a:t>
            </a:r>
          </a:p>
        </p:txBody>
      </p:sp>
    </p:spTree>
    <p:extLst>
      <p:ext uri="{BB962C8B-B14F-4D97-AF65-F5344CB8AC3E}">
        <p14:creationId xmlns:p14="http://schemas.microsoft.com/office/powerpoint/2010/main" val="256175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F6003-46C8-4F2E-905B-7AE4448D9907}"/>
              </a:ext>
            </a:extLst>
          </p:cNvPr>
          <p:cNvSpPr>
            <a:spLocks noGrp="1"/>
          </p:cNvSpPr>
          <p:nvPr>
            <p:ph type="body" sz="quarter" idx="13"/>
          </p:nvPr>
        </p:nvSpPr>
        <p:spPr>
          <a:xfrm>
            <a:off x="563507" y="370599"/>
            <a:ext cx="10494517" cy="810888"/>
          </a:xfrm>
        </p:spPr>
        <p:txBody>
          <a:bodyPr/>
          <a:lstStyle/>
          <a:p>
            <a:r>
              <a:rPr lang="en-US" dirty="0"/>
              <a:t>Vertical type</a:t>
            </a:r>
          </a:p>
        </p:txBody>
      </p:sp>
      <p:sp>
        <p:nvSpPr>
          <p:cNvPr id="3" name="Text Placeholder 2">
            <a:extLst>
              <a:ext uri="{FF2B5EF4-FFF2-40B4-BE49-F238E27FC236}">
                <a16:creationId xmlns:a16="http://schemas.microsoft.com/office/drawing/2014/main" id="{AB936CF5-8B9C-4CB0-B02F-F275094800AA}"/>
              </a:ext>
            </a:extLst>
          </p:cNvPr>
          <p:cNvSpPr>
            <a:spLocks noGrp="1"/>
          </p:cNvSpPr>
          <p:nvPr>
            <p:ph type="body" sz="quarter" idx="14"/>
          </p:nvPr>
        </p:nvSpPr>
        <p:spPr>
          <a:xfrm>
            <a:off x="308548" y="846562"/>
            <a:ext cx="4629888" cy="5519216"/>
          </a:xfrm>
          <a:solidFill>
            <a:schemeClr val="bg1"/>
          </a:solidFill>
        </p:spPr>
        <p:txBody>
          <a:bodyPr/>
          <a:lstStyle/>
          <a:p>
            <a:r>
              <a:rPr lang="en-US" dirty="0"/>
              <a:t>Different kinds of vertical axis wind turbines (VAWT): (a) </a:t>
            </a:r>
            <a:r>
              <a:rPr lang="en-US" dirty="0" err="1"/>
              <a:t>Savonius</a:t>
            </a:r>
            <a:r>
              <a:rPr lang="en-US" dirty="0"/>
              <a:t>; (b) </a:t>
            </a:r>
            <a:r>
              <a:rPr lang="en-US" dirty="0" err="1"/>
              <a:t>Darrieus</a:t>
            </a:r>
            <a:r>
              <a:rPr lang="en-US" dirty="0"/>
              <a:t> with "egg beater" design rotor; (c) H-shape blades; (d) helix shape blades.</a:t>
            </a:r>
          </a:p>
          <a:p>
            <a:r>
              <a:rPr lang="en-US" dirty="0"/>
              <a:t>has two types: lift-based and drag-based turbines. The lift design is more efficient than the drag or paddle-based design.</a:t>
            </a:r>
          </a:p>
          <a:p>
            <a:r>
              <a:rPr lang="en-US" dirty="0" err="1"/>
              <a:t>Darrieus</a:t>
            </a:r>
            <a:r>
              <a:rPr lang="en-US" dirty="0"/>
              <a:t> is lift base and The </a:t>
            </a:r>
            <a:r>
              <a:rPr lang="en-US" dirty="0" err="1"/>
              <a:t>Savonius</a:t>
            </a:r>
            <a:r>
              <a:rPr lang="en-US" dirty="0"/>
              <a:t> wind turbine is the most common drag type turbine. Despite its low efficiency, it remains in use because of its robustness and simplicity to build and maintain.</a:t>
            </a:r>
          </a:p>
          <a:p>
            <a:endParaRPr lang="en-US" dirty="0"/>
          </a:p>
          <a:p>
            <a:endParaRPr lang="en-US" dirty="0"/>
          </a:p>
        </p:txBody>
      </p:sp>
      <p:pic>
        <p:nvPicPr>
          <p:cNvPr id="4098" name="Picture 2" descr="https://www.researchgate.net/publication/333316757/figure/fig1/AS:761705160261639@1558616070610/Different-kinds-of-vertical-axis-wind-turbines-VAWT-a-Savonius-b-Darrieus-with_W640.jpg">
            <a:extLst>
              <a:ext uri="{FF2B5EF4-FFF2-40B4-BE49-F238E27FC236}">
                <a16:creationId xmlns:a16="http://schemas.microsoft.com/office/drawing/2014/main" id="{606B81EE-692E-4727-9908-0E1C4BCAD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576" y="230612"/>
            <a:ext cx="6096000" cy="268605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3">
            <a:extLst>
              <a:ext uri="{FF2B5EF4-FFF2-40B4-BE49-F238E27FC236}">
                <a16:creationId xmlns:a16="http://schemas.microsoft.com/office/drawing/2014/main" id="{777AA8D4-9E74-4ED7-9C75-CBD90D0FAA56}"/>
              </a:ext>
            </a:extLst>
          </p:cNvPr>
          <p:cNvSpPr/>
          <p:nvPr/>
        </p:nvSpPr>
        <p:spPr>
          <a:xfrm>
            <a:off x="5118537" y="3004713"/>
            <a:ext cx="2555327" cy="3622675"/>
          </a:xfrm>
          <a:prstGeom prst="rect">
            <a:avLst/>
          </a:prstGeom>
          <a:blipFill>
            <a:blip r:embed="rId3"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AD4C24CF-C9EF-4099-B521-A18D827250AA}"/>
              </a:ext>
            </a:extLst>
          </p:cNvPr>
          <p:cNvSpPr/>
          <p:nvPr/>
        </p:nvSpPr>
        <p:spPr>
          <a:xfrm>
            <a:off x="7853966" y="3012927"/>
            <a:ext cx="4038600" cy="3733800"/>
          </a:xfrm>
          <a:prstGeom prst="rect">
            <a:avLst/>
          </a:prstGeom>
          <a:blipFill>
            <a:blip r:embed="rId4" cstate="print"/>
            <a:stretch>
              <a:fillRect/>
            </a:stretch>
          </a:blipFill>
        </p:spPr>
        <p:txBody>
          <a:bodyPr wrap="square" lIns="0" tIns="0" rIns="0" bIns="0" rtlCol="0"/>
          <a:lstStyle/>
          <a:p>
            <a:endParaRPr/>
          </a:p>
        </p:txBody>
      </p:sp>
      <p:sp>
        <p:nvSpPr>
          <p:cNvPr id="7" name="Rectangle 6">
            <a:extLst>
              <a:ext uri="{FF2B5EF4-FFF2-40B4-BE49-F238E27FC236}">
                <a16:creationId xmlns:a16="http://schemas.microsoft.com/office/drawing/2014/main" id="{ACFB2878-E5E2-4F0A-B895-C3F21A3F5AB6}"/>
              </a:ext>
            </a:extLst>
          </p:cNvPr>
          <p:cNvSpPr/>
          <p:nvPr/>
        </p:nvSpPr>
        <p:spPr>
          <a:xfrm>
            <a:off x="2257893" y="6365778"/>
            <a:ext cx="2680542" cy="261610"/>
          </a:xfrm>
          <a:prstGeom prst="rect">
            <a:avLst/>
          </a:prstGeom>
        </p:spPr>
        <p:txBody>
          <a:bodyPr wrap="none">
            <a:spAutoFit/>
          </a:bodyPr>
          <a:lstStyle/>
          <a:p>
            <a:r>
              <a:rPr lang="en-US" sz="1100" dirty="0"/>
              <a:t>[Francesco Castellani, et al., 2019]</a:t>
            </a:r>
          </a:p>
        </p:txBody>
      </p:sp>
    </p:spTree>
    <p:extLst>
      <p:ext uri="{BB962C8B-B14F-4D97-AF65-F5344CB8AC3E}">
        <p14:creationId xmlns:p14="http://schemas.microsoft.com/office/powerpoint/2010/main" val="2269526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A72094-ED74-46B3-8AD0-5EC7692797AC}"/>
              </a:ext>
            </a:extLst>
          </p:cNvPr>
          <p:cNvSpPr>
            <a:spLocks noGrp="1"/>
          </p:cNvSpPr>
          <p:nvPr>
            <p:ph type="body" sz="quarter" idx="14"/>
          </p:nvPr>
        </p:nvSpPr>
        <p:spPr>
          <a:xfrm>
            <a:off x="426873" y="1311000"/>
            <a:ext cx="6205045" cy="4130893"/>
          </a:xfrm>
          <a:solidFill>
            <a:schemeClr val="bg1"/>
          </a:solidFill>
        </p:spPr>
        <p:txBody>
          <a:bodyPr/>
          <a:lstStyle/>
          <a:p>
            <a:pPr marL="0" indent="0">
              <a:buNone/>
            </a:pPr>
            <a:r>
              <a:rPr lang="en-US" dirty="0"/>
              <a:t>Wind turbine components : </a:t>
            </a:r>
          </a:p>
          <a:p>
            <a:pPr marL="457200" lvl="1" indent="0">
              <a:buNone/>
            </a:pPr>
            <a:r>
              <a:rPr lang="en-US" dirty="0"/>
              <a:t>1-Foundation</a:t>
            </a:r>
          </a:p>
          <a:p>
            <a:pPr marL="457200" lvl="1" indent="0">
              <a:buNone/>
            </a:pPr>
            <a:r>
              <a:rPr lang="en-US" dirty="0"/>
              <a:t>2-Connection to the electric grid </a:t>
            </a:r>
          </a:p>
          <a:p>
            <a:pPr marL="457200" lvl="1" indent="0">
              <a:buNone/>
            </a:pPr>
            <a:r>
              <a:rPr lang="en-US" dirty="0"/>
              <a:t>3-Tower </a:t>
            </a:r>
          </a:p>
          <a:p>
            <a:pPr marL="457200" lvl="1" indent="0">
              <a:buNone/>
            </a:pPr>
            <a:r>
              <a:rPr lang="en-US" dirty="0"/>
              <a:t>4-Access ladder </a:t>
            </a:r>
          </a:p>
          <a:p>
            <a:pPr marL="457200" lvl="1" indent="0">
              <a:buNone/>
            </a:pPr>
            <a:r>
              <a:rPr lang="en-US" dirty="0"/>
              <a:t>5-Wind orientation control (Yaw control)</a:t>
            </a:r>
          </a:p>
          <a:p>
            <a:pPr marL="457200" lvl="1" indent="0">
              <a:buNone/>
            </a:pPr>
            <a:r>
              <a:rPr lang="en-US" dirty="0"/>
              <a:t>6-Nacelle</a:t>
            </a:r>
          </a:p>
          <a:p>
            <a:pPr marL="457200" lvl="1" indent="0">
              <a:buNone/>
            </a:pPr>
            <a:r>
              <a:rPr lang="en-US" dirty="0"/>
              <a:t>7-Generator</a:t>
            </a:r>
          </a:p>
          <a:p>
            <a:pPr marL="457200" lvl="1" indent="0">
              <a:buNone/>
            </a:pPr>
            <a:r>
              <a:rPr lang="en-US" dirty="0"/>
              <a:t>8-Anemometer</a:t>
            </a:r>
          </a:p>
          <a:p>
            <a:pPr marL="457200" lvl="1" indent="0">
              <a:buNone/>
            </a:pPr>
            <a:r>
              <a:rPr lang="en-US" dirty="0"/>
              <a:t>9-Electric or Mechanical Brake</a:t>
            </a:r>
          </a:p>
          <a:p>
            <a:pPr marL="457200" lvl="1" indent="0">
              <a:buNone/>
            </a:pPr>
            <a:r>
              <a:rPr lang="en-US" dirty="0"/>
              <a:t>10-Gearbox</a:t>
            </a:r>
          </a:p>
          <a:p>
            <a:pPr marL="457200" lvl="1" indent="0">
              <a:buNone/>
            </a:pPr>
            <a:r>
              <a:rPr lang="en-US" dirty="0"/>
              <a:t>11-Rotor blade</a:t>
            </a:r>
          </a:p>
          <a:p>
            <a:pPr marL="457200" lvl="1" indent="0">
              <a:buNone/>
            </a:pPr>
            <a:r>
              <a:rPr lang="en-US" dirty="0"/>
              <a:t>12-Blade pitch control</a:t>
            </a:r>
          </a:p>
          <a:p>
            <a:pPr marL="457200" lvl="1" indent="0">
              <a:buNone/>
            </a:pPr>
            <a:r>
              <a:rPr lang="en-US" dirty="0"/>
              <a:t>13-Rotor hub</a:t>
            </a:r>
          </a:p>
        </p:txBody>
      </p:sp>
      <p:pic>
        <p:nvPicPr>
          <p:cNvPr id="14338" name="Picture 2" descr="https://upload.wikimedia.org/wikipedia/commons/thumb/a/ac/Wind_turbine_int.svg/800px-Wind_turbine_int.svg.png">
            <a:extLst>
              <a:ext uri="{FF2B5EF4-FFF2-40B4-BE49-F238E27FC236}">
                <a16:creationId xmlns:a16="http://schemas.microsoft.com/office/drawing/2014/main" id="{1FFD5371-C870-4E00-822C-9B41B95BA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693" y="52552"/>
            <a:ext cx="4579882" cy="654268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a:extLst>
              <a:ext uri="{FF2B5EF4-FFF2-40B4-BE49-F238E27FC236}">
                <a16:creationId xmlns:a16="http://schemas.microsoft.com/office/drawing/2014/main" id="{AB5B4AB0-CD10-4151-B89C-792D4F43468B}"/>
              </a:ext>
            </a:extLst>
          </p:cNvPr>
          <p:cNvSpPr>
            <a:spLocks noGrp="1"/>
          </p:cNvSpPr>
          <p:nvPr>
            <p:ph type="body" sz="quarter" idx="13"/>
          </p:nvPr>
        </p:nvSpPr>
        <p:spPr>
          <a:xfrm>
            <a:off x="479425" y="549275"/>
            <a:ext cx="10494963" cy="811213"/>
          </a:xfrm>
        </p:spPr>
        <p:txBody>
          <a:bodyPr/>
          <a:lstStyle/>
          <a:p>
            <a:r>
              <a:rPr lang="en-US" dirty="0"/>
              <a:t>Main components of a Wind Turbine</a:t>
            </a:r>
          </a:p>
        </p:txBody>
      </p:sp>
      <p:sp>
        <p:nvSpPr>
          <p:cNvPr id="4" name="Rectangle 3">
            <a:extLst>
              <a:ext uri="{FF2B5EF4-FFF2-40B4-BE49-F238E27FC236}">
                <a16:creationId xmlns:a16="http://schemas.microsoft.com/office/drawing/2014/main" id="{16AD7B0F-6909-4285-8C7C-4530FFD841E3}"/>
              </a:ext>
            </a:extLst>
          </p:cNvPr>
          <p:cNvSpPr/>
          <p:nvPr/>
        </p:nvSpPr>
        <p:spPr>
          <a:xfrm>
            <a:off x="7636032" y="6491287"/>
            <a:ext cx="3817071" cy="261610"/>
          </a:xfrm>
          <a:prstGeom prst="rect">
            <a:avLst/>
          </a:prstGeom>
        </p:spPr>
        <p:txBody>
          <a:bodyPr wrap="none">
            <a:spAutoFit/>
          </a:bodyPr>
          <a:lstStyle/>
          <a:p>
            <a:r>
              <a:rPr lang="en-US" sz="1100" dirty="0"/>
              <a:t>https://en.wikipedia.org/wiki/Wind_turbine_design</a:t>
            </a:r>
          </a:p>
        </p:txBody>
      </p:sp>
    </p:spTree>
    <p:extLst>
      <p:ext uri="{BB962C8B-B14F-4D97-AF65-F5344CB8AC3E}">
        <p14:creationId xmlns:p14="http://schemas.microsoft.com/office/powerpoint/2010/main" val="278049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3F76A7-6BBA-486C-8599-F1031393BCF1}"/>
              </a:ext>
            </a:extLst>
          </p:cNvPr>
          <p:cNvSpPr>
            <a:spLocks noGrp="1"/>
          </p:cNvSpPr>
          <p:nvPr>
            <p:ph type="body" sz="quarter" idx="13"/>
          </p:nvPr>
        </p:nvSpPr>
        <p:spPr/>
        <p:txBody>
          <a:bodyPr/>
          <a:lstStyle/>
          <a:p>
            <a:r>
              <a:rPr lang="en-US" dirty="0"/>
              <a:t>Main components of a Wind Turbine</a:t>
            </a:r>
          </a:p>
        </p:txBody>
      </p:sp>
      <p:sp>
        <p:nvSpPr>
          <p:cNvPr id="3" name="Text Placeholder 2">
            <a:extLst>
              <a:ext uri="{FF2B5EF4-FFF2-40B4-BE49-F238E27FC236}">
                <a16:creationId xmlns:a16="http://schemas.microsoft.com/office/drawing/2014/main" id="{213AD774-A351-4F4C-BDB7-C83327F6DBB1}"/>
              </a:ext>
            </a:extLst>
          </p:cNvPr>
          <p:cNvSpPr>
            <a:spLocks noGrp="1"/>
          </p:cNvSpPr>
          <p:nvPr>
            <p:ph type="body" sz="quarter" idx="14"/>
          </p:nvPr>
        </p:nvSpPr>
        <p:spPr>
          <a:xfrm>
            <a:off x="479424" y="954719"/>
            <a:ext cx="5805652" cy="5671067"/>
          </a:xfrm>
          <a:solidFill>
            <a:schemeClr val="bg1"/>
          </a:solidFill>
        </p:spPr>
        <p:txBody>
          <a:bodyPr/>
          <a:lstStyle/>
          <a:p>
            <a:r>
              <a:rPr lang="en-US" b="1" dirty="0"/>
              <a:t>Blades and rotor</a:t>
            </a:r>
            <a:r>
              <a:rPr lang="en-US" dirty="0"/>
              <a:t>: Converts the wind power to a rotational mechanical power. made of aluminum and composite materials has contributed to low rotational inertia </a:t>
            </a:r>
          </a:p>
          <a:p>
            <a:r>
              <a:rPr lang="en-US" b="1" dirty="0"/>
              <a:t>Hub: </a:t>
            </a:r>
            <a:r>
              <a:rPr lang="en-US" dirty="0"/>
              <a:t>In simple designs, the blades are directly bolted to the hub and are unable to pitch, which leads to aerodynamic stall above certain windspeeds. In more sophisticated designs, they are bolted to the pitch bearing, which adjusts their angle of attack with the help of a pitch system according to the wind speed</a:t>
            </a:r>
          </a:p>
          <a:p>
            <a:r>
              <a:rPr lang="en-US" b="1" dirty="0"/>
              <a:t>Nacelle: </a:t>
            </a:r>
            <a:r>
              <a:rPr lang="en-US" dirty="0"/>
              <a:t>is a cover housing that houses all of the generating components in a wind turbine, including the generator, gearbox, drive train, and brake assembly</a:t>
            </a:r>
          </a:p>
          <a:p>
            <a:r>
              <a:rPr lang="en-US" b="1" dirty="0"/>
              <a:t>Gear box</a:t>
            </a:r>
            <a:r>
              <a:rPr lang="en-US" dirty="0"/>
              <a:t>: Wind turbines rotate typically between 40 rpm and 400  rpm. Generators typically rotates at 1,200 to 1,800 rpm.  Most wind turbines require a step-up gear-box for efficient  generator operation (electricity production).</a:t>
            </a:r>
          </a:p>
          <a:p>
            <a:pPr marL="0" indent="0">
              <a:buNone/>
            </a:pPr>
            <a:endParaRPr lang="en-US" dirty="0"/>
          </a:p>
          <a:p>
            <a:pPr marL="0" indent="0">
              <a:buNone/>
            </a:pPr>
            <a:endParaRPr lang="en-US" dirty="0"/>
          </a:p>
          <a:p>
            <a:endParaRPr lang="en-US" dirty="0"/>
          </a:p>
          <a:p>
            <a:endParaRPr lang="en-US" dirty="0"/>
          </a:p>
        </p:txBody>
      </p:sp>
      <p:sp>
        <p:nvSpPr>
          <p:cNvPr id="14" name="object 4">
            <a:extLst>
              <a:ext uri="{FF2B5EF4-FFF2-40B4-BE49-F238E27FC236}">
                <a16:creationId xmlns:a16="http://schemas.microsoft.com/office/drawing/2014/main" id="{45137C37-03B0-406D-BECB-D29EB58607F3}"/>
              </a:ext>
            </a:extLst>
          </p:cNvPr>
          <p:cNvSpPr/>
          <p:nvPr/>
        </p:nvSpPr>
        <p:spPr>
          <a:xfrm>
            <a:off x="6404832" y="1197852"/>
            <a:ext cx="5619002" cy="4057320"/>
          </a:xfrm>
          <a:prstGeom prst="rect">
            <a:avLst/>
          </a:prstGeom>
          <a:blipFill>
            <a:blip r:embed="rId3"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4D8D09E5-6F25-4731-ABD5-82246AFD82F5}"/>
              </a:ext>
            </a:extLst>
          </p:cNvPr>
          <p:cNvSpPr/>
          <p:nvPr/>
        </p:nvSpPr>
        <p:spPr>
          <a:xfrm>
            <a:off x="8604093" y="6289722"/>
            <a:ext cx="3260829" cy="276999"/>
          </a:xfrm>
          <a:prstGeom prst="rect">
            <a:avLst/>
          </a:prstGeom>
        </p:spPr>
        <p:txBody>
          <a:bodyPr wrap="none">
            <a:spAutoFit/>
          </a:bodyPr>
          <a:lstStyle/>
          <a:p>
            <a:r>
              <a:rPr lang="en-US" sz="1200" dirty="0">
                <a:latin typeface="Carlito"/>
                <a:cs typeface="Carlito"/>
              </a:rPr>
              <a:t>[Book – Handbook on renewable energy sources]</a:t>
            </a:r>
            <a:endParaRPr lang="en-US" sz="1200" dirty="0"/>
          </a:p>
        </p:txBody>
      </p:sp>
    </p:spTree>
    <p:extLst>
      <p:ext uri="{BB962C8B-B14F-4D97-AF65-F5344CB8AC3E}">
        <p14:creationId xmlns:p14="http://schemas.microsoft.com/office/powerpoint/2010/main" val="131827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0EE73E-5A80-4E89-8421-8AFDEAFBFE07}"/>
              </a:ext>
            </a:extLst>
          </p:cNvPr>
          <p:cNvSpPr>
            <a:spLocks noGrp="1"/>
          </p:cNvSpPr>
          <p:nvPr>
            <p:ph type="body" sz="quarter" idx="14"/>
          </p:nvPr>
        </p:nvSpPr>
        <p:spPr>
          <a:xfrm>
            <a:off x="332389" y="1132598"/>
            <a:ext cx="6001525" cy="5330305"/>
          </a:xfrm>
          <a:solidFill>
            <a:schemeClr val="bg1"/>
          </a:solidFill>
        </p:spPr>
        <p:txBody>
          <a:bodyPr/>
          <a:lstStyle/>
          <a:p>
            <a:r>
              <a:rPr lang="en-US" b="1" dirty="0"/>
              <a:t>Yawing</a:t>
            </a:r>
            <a:r>
              <a:rPr lang="en-US" dirty="0"/>
              <a:t>:  a mechanism that rotates the gondola so that it also changes position as the wind changes direction. Large turbines are typically actively controlled to face the wind direction measured by a wind vane situated on the back of the nacelle. At high wind speeds, wind direction is less variable.</a:t>
            </a:r>
          </a:p>
          <a:p>
            <a:r>
              <a:rPr lang="en-US" b="1" dirty="0"/>
              <a:t>Mechanical Brake</a:t>
            </a:r>
            <a:r>
              <a:rPr lang="en-US" dirty="0"/>
              <a:t>: A mechanical drum brake or disc brake stops rotation in emergency situation such as extreme gust events.</a:t>
            </a:r>
          </a:p>
          <a:p>
            <a:r>
              <a:rPr lang="en-US" b="1" dirty="0"/>
              <a:t>Generator:</a:t>
            </a:r>
            <a:r>
              <a:rPr lang="en-US" dirty="0"/>
              <a:t> Converts the rotational mechanical power to electrical power.</a:t>
            </a:r>
          </a:p>
          <a:p>
            <a:r>
              <a:rPr lang="en-US" b="1" dirty="0"/>
              <a:t>Tower</a:t>
            </a:r>
            <a:r>
              <a:rPr lang="en-US" dirty="0"/>
              <a:t>: The blades and nacelle are mounted on top of a tower. The tower is constructed to hold the rotor blades off the ground and at an ideal wind speed. Towers are usually between 50-100 m above the surface of the ground or water. The variation in velocity with altitude, called wind shear, is most dramatic near the surface.</a:t>
            </a:r>
          </a:p>
          <a:p>
            <a:pPr marL="0" indent="0">
              <a:buNone/>
            </a:pPr>
            <a:endParaRPr lang="en-US" dirty="0"/>
          </a:p>
        </p:txBody>
      </p:sp>
      <p:sp>
        <p:nvSpPr>
          <p:cNvPr id="4" name="Text Placeholder 1">
            <a:extLst>
              <a:ext uri="{FF2B5EF4-FFF2-40B4-BE49-F238E27FC236}">
                <a16:creationId xmlns:a16="http://schemas.microsoft.com/office/drawing/2014/main" id="{E4B79E42-B445-446B-8525-18E52E5CEFE8}"/>
              </a:ext>
            </a:extLst>
          </p:cNvPr>
          <p:cNvSpPr>
            <a:spLocks noGrp="1"/>
          </p:cNvSpPr>
          <p:nvPr>
            <p:ph type="body" sz="quarter" idx="13"/>
          </p:nvPr>
        </p:nvSpPr>
        <p:spPr>
          <a:xfrm>
            <a:off x="563508" y="391620"/>
            <a:ext cx="10494963" cy="811213"/>
          </a:xfrm>
        </p:spPr>
        <p:txBody>
          <a:bodyPr/>
          <a:lstStyle/>
          <a:p>
            <a:r>
              <a:rPr lang="en-US" dirty="0"/>
              <a:t>Main components of a Wind Turbine</a:t>
            </a:r>
          </a:p>
        </p:txBody>
      </p:sp>
      <p:pic>
        <p:nvPicPr>
          <p:cNvPr id="5" name="Picture 2" descr="https://upload.wikimedia.org/wikipedia/commons/5/52/EERE_illust_large_turbine.gif">
            <a:extLst>
              <a:ext uri="{FF2B5EF4-FFF2-40B4-BE49-F238E27FC236}">
                <a16:creationId xmlns:a16="http://schemas.microsoft.com/office/drawing/2014/main" id="{42D88DD5-A4D7-4AE2-9176-6CA28A447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946" y="1049474"/>
            <a:ext cx="5733054" cy="45735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FDA90F1-70A3-4D46-9538-60C1B845526B}"/>
              </a:ext>
            </a:extLst>
          </p:cNvPr>
          <p:cNvSpPr/>
          <p:nvPr/>
        </p:nvSpPr>
        <p:spPr>
          <a:xfrm>
            <a:off x="9310199" y="6303987"/>
            <a:ext cx="1178528" cy="261610"/>
          </a:xfrm>
          <a:prstGeom prst="rect">
            <a:avLst/>
          </a:prstGeom>
        </p:spPr>
        <p:txBody>
          <a:bodyPr wrap="none">
            <a:spAutoFit/>
          </a:bodyPr>
          <a:lstStyle/>
          <a:p>
            <a:r>
              <a:rPr lang="en-US" sz="1100" dirty="0"/>
              <a:t>wikimedia.org</a:t>
            </a:r>
          </a:p>
        </p:txBody>
      </p:sp>
    </p:spTree>
    <p:extLst>
      <p:ext uri="{BB962C8B-B14F-4D97-AF65-F5344CB8AC3E}">
        <p14:creationId xmlns:p14="http://schemas.microsoft.com/office/powerpoint/2010/main" val="330174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E717B-FB9C-4568-8B54-1C3743DBB2D5}"/>
              </a:ext>
            </a:extLst>
          </p:cNvPr>
          <p:cNvSpPr>
            <a:spLocks noGrp="1"/>
          </p:cNvSpPr>
          <p:nvPr>
            <p:ph type="body" sz="quarter" idx="13"/>
          </p:nvPr>
        </p:nvSpPr>
        <p:spPr/>
        <p:txBody>
          <a:bodyPr/>
          <a:lstStyle/>
          <a:p>
            <a:endParaRPr lang="en-US" dirty="0"/>
          </a:p>
          <a:p>
            <a:r>
              <a:rPr lang="en-US" sz="2400" i="1" spc="-5" dirty="0">
                <a:latin typeface="Arial"/>
                <a:cs typeface="Arial"/>
              </a:rPr>
              <a:t>The</a:t>
            </a:r>
            <a:r>
              <a:rPr lang="en-US" sz="2400" i="1" spc="-20" dirty="0">
                <a:latin typeface="Arial"/>
                <a:cs typeface="Arial"/>
              </a:rPr>
              <a:t> </a:t>
            </a:r>
            <a:r>
              <a:rPr lang="en-US" sz="2400" i="1" spc="-5" dirty="0">
                <a:latin typeface="Arial"/>
                <a:cs typeface="Arial"/>
              </a:rPr>
              <a:t>Generator</a:t>
            </a:r>
            <a:endParaRPr lang="en-US" sz="2400" dirty="0">
              <a:latin typeface="Arial"/>
              <a:cs typeface="Arial"/>
            </a:endParaRPr>
          </a:p>
          <a:p>
            <a:endParaRPr lang="en-US" dirty="0"/>
          </a:p>
        </p:txBody>
      </p:sp>
      <p:sp>
        <p:nvSpPr>
          <p:cNvPr id="3" name="Text Placeholder 2">
            <a:extLst>
              <a:ext uri="{FF2B5EF4-FFF2-40B4-BE49-F238E27FC236}">
                <a16:creationId xmlns:a16="http://schemas.microsoft.com/office/drawing/2014/main" id="{5DA5E193-0345-4162-836C-DCC2079F6E31}"/>
              </a:ext>
            </a:extLst>
          </p:cNvPr>
          <p:cNvSpPr>
            <a:spLocks noGrp="1"/>
          </p:cNvSpPr>
          <p:nvPr>
            <p:ph type="body" sz="quarter" idx="14"/>
          </p:nvPr>
        </p:nvSpPr>
        <p:spPr>
          <a:xfrm>
            <a:off x="479424" y="1554982"/>
            <a:ext cx="6794500" cy="3845309"/>
          </a:xfrm>
          <a:solidFill>
            <a:schemeClr val="bg1"/>
          </a:solidFill>
        </p:spPr>
        <p:txBody>
          <a:bodyPr/>
          <a:lstStyle/>
          <a:p>
            <a:pPr marL="204470" marR="5080">
              <a:lnSpc>
                <a:spcPct val="100000"/>
              </a:lnSpc>
              <a:spcBef>
                <a:spcPts val="825"/>
              </a:spcBef>
            </a:pPr>
            <a:r>
              <a:rPr lang="en-US" dirty="0">
                <a:latin typeface="Arial"/>
                <a:cs typeface="Arial"/>
              </a:rPr>
              <a:t>The generator converts the mechanical  energy of the turbine to electrical</a:t>
            </a:r>
            <a:r>
              <a:rPr lang="en-US" spc="-150" dirty="0">
                <a:latin typeface="Arial"/>
                <a:cs typeface="Arial"/>
              </a:rPr>
              <a:t> </a:t>
            </a:r>
            <a:r>
              <a:rPr lang="en-US" dirty="0">
                <a:latin typeface="Arial"/>
                <a:cs typeface="Arial"/>
              </a:rPr>
              <a:t>energy  (electricity).</a:t>
            </a:r>
          </a:p>
          <a:p>
            <a:pPr marL="12700" marR="126364" algn="just">
              <a:lnSpc>
                <a:spcPct val="100000"/>
              </a:lnSpc>
              <a:spcBef>
                <a:spcPts val="100"/>
              </a:spcBef>
            </a:pPr>
            <a:r>
              <a:rPr lang="en-US" spc="-5" dirty="0">
                <a:latin typeface="Arial"/>
                <a:cs typeface="Arial"/>
              </a:rPr>
              <a:t>Inside </a:t>
            </a:r>
            <a:r>
              <a:rPr lang="en-US" dirty="0">
                <a:latin typeface="Arial"/>
                <a:cs typeface="Arial"/>
              </a:rPr>
              <a:t>this </a:t>
            </a:r>
            <a:r>
              <a:rPr lang="en-US" spc="-5" dirty="0">
                <a:latin typeface="Arial"/>
                <a:cs typeface="Arial"/>
              </a:rPr>
              <a:t>component, coils </a:t>
            </a:r>
            <a:r>
              <a:rPr lang="en-US" dirty="0">
                <a:latin typeface="Arial"/>
                <a:cs typeface="Arial"/>
              </a:rPr>
              <a:t>of </a:t>
            </a:r>
            <a:r>
              <a:rPr lang="en-US" spc="-15" dirty="0">
                <a:latin typeface="Arial"/>
                <a:cs typeface="Arial"/>
              </a:rPr>
              <a:t>wire </a:t>
            </a:r>
            <a:r>
              <a:rPr lang="en-US" spc="-5" dirty="0">
                <a:latin typeface="Arial"/>
                <a:cs typeface="Arial"/>
              </a:rPr>
              <a:t>are </a:t>
            </a:r>
            <a:r>
              <a:rPr lang="en-US" dirty="0">
                <a:latin typeface="Arial"/>
                <a:cs typeface="Arial"/>
              </a:rPr>
              <a:t>rotated </a:t>
            </a:r>
            <a:r>
              <a:rPr lang="en-US" spc="-5" dirty="0">
                <a:latin typeface="Arial"/>
                <a:cs typeface="Arial"/>
              </a:rPr>
              <a:t>in a magnetic field </a:t>
            </a:r>
            <a:r>
              <a:rPr lang="en-US" dirty="0">
                <a:latin typeface="Arial"/>
                <a:cs typeface="Arial"/>
              </a:rPr>
              <a:t>to </a:t>
            </a:r>
            <a:r>
              <a:rPr lang="en-US" spc="-5" dirty="0">
                <a:latin typeface="Arial"/>
                <a:cs typeface="Arial"/>
              </a:rPr>
              <a:t>produce  </a:t>
            </a:r>
            <a:r>
              <a:rPr lang="en-US" spc="-15" dirty="0">
                <a:latin typeface="Arial"/>
                <a:cs typeface="Arial"/>
              </a:rPr>
              <a:t>electricity. </a:t>
            </a:r>
            <a:r>
              <a:rPr lang="en-US" spc="-10" dirty="0">
                <a:latin typeface="Arial"/>
                <a:cs typeface="Arial"/>
              </a:rPr>
              <a:t>Different </a:t>
            </a:r>
            <a:r>
              <a:rPr lang="en-US" spc="-5" dirty="0">
                <a:latin typeface="Arial"/>
                <a:cs typeface="Arial"/>
              </a:rPr>
              <a:t>generator designs produce either alternating current (AC)  or direct current (DC), available in a large range </a:t>
            </a:r>
            <a:r>
              <a:rPr lang="en-US" dirty="0">
                <a:latin typeface="Arial"/>
                <a:cs typeface="Arial"/>
              </a:rPr>
              <a:t>of </a:t>
            </a:r>
            <a:r>
              <a:rPr lang="en-US" spc="-5" dirty="0">
                <a:latin typeface="Arial"/>
                <a:cs typeface="Arial"/>
              </a:rPr>
              <a:t>output </a:t>
            </a:r>
            <a:r>
              <a:rPr lang="en-US" spc="-15" dirty="0">
                <a:latin typeface="Arial"/>
                <a:cs typeface="Arial"/>
              </a:rPr>
              <a:t>power</a:t>
            </a:r>
            <a:r>
              <a:rPr lang="en-US" spc="180" dirty="0">
                <a:latin typeface="Arial"/>
                <a:cs typeface="Arial"/>
              </a:rPr>
              <a:t> </a:t>
            </a:r>
            <a:r>
              <a:rPr lang="en-US" spc="-5" dirty="0">
                <a:latin typeface="Arial"/>
                <a:cs typeface="Arial"/>
              </a:rPr>
              <a:t>ratings.</a:t>
            </a:r>
            <a:endParaRPr lang="en-US" dirty="0">
              <a:latin typeface="Arial"/>
              <a:cs typeface="Arial"/>
            </a:endParaRPr>
          </a:p>
          <a:p>
            <a:pPr marL="12700" marR="5080">
              <a:lnSpc>
                <a:spcPct val="100000"/>
              </a:lnSpc>
            </a:pPr>
            <a:r>
              <a:rPr lang="en-US" spc="-5" dirty="0">
                <a:latin typeface="Arial"/>
                <a:cs typeface="Arial"/>
              </a:rPr>
              <a:t>Most home and </a:t>
            </a:r>
            <a:r>
              <a:rPr lang="en-US" spc="-10" dirty="0">
                <a:latin typeface="Arial"/>
                <a:cs typeface="Arial"/>
              </a:rPr>
              <a:t>office appliances </a:t>
            </a:r>
            <a:r>
              <a:rPr lang="en-US" spc="-5" dirty="0">
                <a:latin typeface="Arial"/>
                <a:cs typeface="Arial"/>
              </a:rPr>
              <a:t>operate on 220 </a:t>
            </a:r>
            <a:r>
              <a:rPr lang="en-US" spc="-25" dirty="0">
                <a:latin typeface="Arial"/>
                <a:cs typeface="Arial"/>
              </a:rPr>
              <a:t>Volt, </a:t>
            </a:r>
            <a:r>
              <a:rPr lang="en-US" spc="-5" dirty="0">
                <a:latin typeface="Arial"/>
                <a:cs typeface="Arial"/>
              </a:rPr>
              <a:t>50 </a:t>
            </a:r>
            <a:r>
              <a:rPr lang="en-US" dirty="0">
                <a:latin typeface="Arial"/>
                <a:cs typeface="Arial"/>
              </a:rPr>
              <a:t>Hz </a:t>
            </a:r>
            <a:r>
              <a:rPr lang="en-US" spc="-5" dirty="0">
                <a:latin typeface="Arial"/>
                <a:cs typeface="Arial"/>
              </a:rPr>
              <a:t>AC. Some  appliances can operate on either AC </a:t>
            </a:r>
            <a:r>
              <a:rPr lang="en-US" spc="-10" dirty="0">
                <a:latin typeface="Arial"/>
                <a:cs typeface="Arial"/>
              </a:rPr>
              <a:t>or </a:t>
            </a:r>
            <a:r>
              <a:rPr lang="en-US" dirty="0">
                <a:latin typeface="Arial"/>
                <a:cs typeface="Arial"/>
              </a:rPr>
              <a:t>DC, </a:t>
            </a:r>
            <a:r>
              <a:rPr lang="en-US" spc="-5" dirty="0">
                <a:latin typeface="Arial"/>
                <a:cs typeface="Arial"/>
              </a:rPr>
              <a:t>such as light bulbs and resistance heaters</a:t>
            </a:r>
          </a:p>
          <a:p>
            <a:pPr marL="12700" marR="5080">
              <a:lnSpc>
                <a:spcPct val="100000"/>
              </a:lnSpc>
            </a:pPr>
            <a:r>
              <a:rPr lang="en-US" spc="-5" dirty="0">
                <a:latin typeface="Arial"/>
                <a:cs typeface="Arial"/>
              </a:rPr>
              <a:t>Generators that produce </a:t>
            </a:r>
            <a:r>
              <a:rPr lang="en-US" dirty="0">
                <a:latin typeface="Arial"/>
                <a:cs typeface="Arial"/>
              </a:rPr>
              <a:t>AC are </a:t>
            </a:r>
            <a:r>
              <a:rPr lang="en-US" spc="-10" dirty="0">
                <a:latin typeface="Arial"/>
                <a:cs typeface="Arial"/>
              </a:rPr>
              <a:t>generally equipped </a:t>
            </a:r>
            <a:r>
              <a:rPr lang="en-US" spc="-15" dirty="0">
                <a:latin typeface="Arial"/>
                <a:cs typeface="Arial"/>
              </a:rPr>
              <a:t>with </a:t>
            </a:r>
            <a:r>
              <a:rPr lang="en-US" spc="-5" dirty="0">
                <a:latin typeface="Arial"/>
                <a:cs typeface="Arial"/>
              </a:rPr>
              <a:t>features </a:t>
            </a:r>
            <a:r>
              <a:rPr lang="en-US" dirty="0">
                <a:latin typeface="Arial"/>
                <a:cs typeface="Arial"/>
              </a:rPr>
              <a:t>to </a:t>
            </a:r>
            <a:r>
              <a:rPr lang="en-US" spc="-5" dirty="0">
                <a:latin typeface="Arial"/>
                <a:cs typeface="Arial"/>
              </a:rPr>
              <a:t>produce  the </a:t>
            </a:r>
            <a:r>
              <a:rPr lang="en-US" dirty="0">
                <a:latin typeface="Arial"/>
                <a:cs typeface="Arial"/>
              </a:rPr>
              <a:t>correct </a:t>
            </a:r>
            <a:r>
              <a:rPr lang="en-US" spc="-5" dirty="0">
                <a:latin typeface="Arial"/>
                <a:cs typeface="Arial"/>
              </a:rPr>
              <a:t>voltage (220 </a:t>
            </a:r>
            <a:r>
              <a:rPr lang="en-US" dirty="0">
                <a:latin typeface="Arial"/>
                <a:cs typeface="Arial"/>
              </a:rPr>
              <a:t>V) </a:t>
            </a:r>
            <a:r>
              <a:rPr lang="en-US" spc="-5" dirty="0">
                <a:latin typeface="Arial"/>
                <a:cs typeface="Arial"/>
              </a:rPr>
              <a:t>and constant frequency (50 Hz) </a:t>
            </a:r>
            <a:r>
              <a:rPr lang="en-US" dirty="0">
                <a:latin typeface="Arial"/>
                <a:cs typeface="Arial"/>
              </a:rPr>
              <a:t>of </a:t>
            </a:r>
            <a:r>
              <a:rPr lang="en-US" spc="-15" dirty="0">
                <a:latin typeface="Arial"/>
                <a:cs typeface="Arial"/>
              </a:rPr>
              <a:t>electricity, </a:t>
            </a:r>
            <a:r>
              <a:rPr lang="en-US" spc="-5" dirty="0">
                <a:latin typeface="Arial"/>
                <a:cs typeface="Arial"/>
              </a:rPr>
              <a:t>even  </a:t>
            </a:r>
            <a:r>
              <a:rPr lang="en-US" spc="-15" dirty="0">
                <a:latin typeface="Arial"/>
                <a:cs typeface="Arial"/>
              </a:rPr>
              <a:t>when </a:t>
            </a:r>
            <a:r>
              <a:rPr lang="en-US" dirty="0">
                <a:latin typeface="Arial"/>
                <a:cs typeface="Arial"/>
              </a:rPr>
              <a:t>the </a:t>
            </a:r>
            <a:r>
              <a:rPr lang="en-US" spc="-15" dirty="0">
                <a:latin typeface="Arial"/>
                <a:cs typeface="Arial"/>
              </a:rPr>
              <a:t>wind </a:t>
            </a:r>
            <a:r>
              <a:rPr lang="en-US" spc="-5" dirty="0">
                <a:latin typeface="Arial"/>
                <a:cs typeface="Arial"/>
              </a:rPr>
              <a:t>speed is</a:t>
            </a:r>
            <a:r>
              <a:rPr lang="en-US" spc="114" dirty="0">
                <a:latin typeface="Arial"/>
                <a:cs typeface="Arial"/>
              </a:rPr>
              <a:t> </a:t>
            </a:r>
            <a:r>
              <a:rPr lang="en-US" spc="-5" dirty="0">
                <a:latin typeface="Arial"/>
                <a:cs typeface="Arial"/>
              </a:rPr>
              <a:t>fluctuating.</a:t>
            </a:r>
            <a:endParaRPr lang="en-US" dirty="0">
              <a:latin typeface="Arial"/>
              <a:cs typeface="Arial"/>
            </a:endParaRPr>
          </a:p>
          <a:p>
            <a:endParaRPr lang="en-US" dirty="0"/>
          </a:p>
        </p:txBody>
      </p:sp>
      <p:sp>
        <p:nvSpPr>
          <p:cNvPr id="4" name="object 5">
            <a:extLst>
              <a:ext uri="{FF2B5EF4-FFF2-40B4-BE49-F238E27FC236}">
                <a16:creationId xmlns:a16="http://schemas.microsoft.com/office/drawing/2014/main" id="{D82DDF7B-0E9B-46B9-A7E8-B1EC9D52FE38}"/>
              </a:ext>
            </a:extLst>
          </p:cNvPr>
          <p:cNvSpPr/>
          <p:nvPr/>
        </p:nvSpPr>
        <p:spPr>
          <a:xfrm>
            <a:off x="7556501" y="1539491"/>
            <a:ext cx="4241650" cy="3845309"/>
          </a:xfrm>
          <a:prstGeom prst="rect">
            <a:avLst/>
          </a:prstGeom>
          <a:blipFill>
            <a:blip r:embed="rId2"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FF7DD601-D234-48B3-8356-9A6D2A350B37}"/>
              </a:ext>
            </a:extLst>
          </p:cNvPr>
          <p:cNvSpPr/>
          <p:nvPr/>
        </p:nvSpPr>
        <p:spPr>
          <a:xfrm>
            <a:off x="10261865" y="2320159"/>
            <a:ext cx="966951" cy="2217682"/>
          </a:xfrm>
          <a:prstGeom prst="rect">
            <a:avLst/>
          </a:prstGeom>
          <a:noFill/>
          <a:ln w="571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 Placeholder 1">
            <a:extLst>
              <a:ext uri="{FF2B5EF4-FFF2-40B4-BE49-F238E27FC236}">
                <a16:creationId xmlns:a16="http://schemas.microsoft.com/office/drawing/2014/main" id="{01381663-6F4C-41C8-9417-4CFAFE8174C5}"/>
              </a:ext>
            </a:extLst>
          </p:cNvPr>
          <p:cNvSpPr txBox="1">
            <a:spLocks/>
          </p:cNvSpPr>
          <p:nvPr/>
        </p:nvSpPr>
        <p:spPr>
          <a:xfrm>
            <a:off x="478978" y="548950"/>
            <a:ext cx="10494963" cy="81121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Main components of a Wind Turbine</a:t>
            </a:r>
          </a:p>
        </p:txBody>
      </p:sp>
    </p:spTree>
    <p:extLst>
      <p:ext uri="{BB962C8B-B14F-4D97-AF65-F5344CB8AC3E}">
        <p14:creationId xmlns:p14="http://schemas.microsoft.com/office/powerpoint/2010/main" val="15360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D67D5D-940F-4BBB-9932-A47A14537222}"/>
              </a:ext>
            </a:extLst>
          </p:cNvPr>
          <p:cNvSpPr>
            <a:spLocks noGrp="1"/>
          </p:cNvSpPr>
          <p:nvPr>
            <p:ph type="body" sz="quarter" idx="13"/>
          </p:nvPr>
        </p:nvSpPr>
        <p:spPr>
          <a:xfrm>
            <a:off x="479424" y="690933"/>
            <a:ext cx="10494517" cy="810888"/>
          </a:xfrm>
        </p:spPr>
        <p:txBody>
          <a:bodyPr/>
          <a:lstStyle/>
          <a:p>
            <a:r>
              <a:rPr lang="en-US" dirty="0"/>
              <a:t>Synchronous generator</a:t>
            </a:r>
          </a:p>
          <a:p>
            <a:endParaRPr lang="en-US" dirty="0"/>
          </a:p>
        </p:txBody>
      </p:sp>
      <p:sp>
        <p:nvSpPr>
          <p:cNvPr id="3" name="Text Placeholder 2">
            <a:extLst>
              <a:ext uri="{FF2B5EF4-FFF2-40B4-BE49-F238E27FC236}">
                <a16:creationId xmlns:a16="http://schemas.microsoft.com/office/drawing/2014/main" id="{6AE5A625-C22A-4F2F-86F1-0DEADD4BD2A1}"/>
              </a:ext>
            </a:extLst>
          </p:cNvPr>
          <p:cNvSpPr>
            <a:spLocks noGrp="1"/>
          </p:cNvSpPr>
          <p:nvPr>
            <p:ph type="body" sz="quarter" idx="14"/>
          </p:nvPr>
        </p:nvSpPr>
        <p:spPr>
          <a:xfrm>
            <a:off x="689742" y="1628776"/>
            <a:ext cx="5963306" cy="4140200"/>
          </a:xfrm>
        </p:spPr>
        <p:txBody>
          <a:bodyPr/>
          <a:lstStyle/>
          <a:p>
            <a:pPr>
              <a:spcBef>
                <a:spcPct val="50000"/>
              </a:spcBef>
              <a:buFontTx/>
              <a:buChar char="•"/>
            </a:pPr>
            <a:r>
              <a:rPr lang="en-US" altLang="de-DE" b="1" dirty="0">
                <a:latin typeface="Calibri" pitchFamily="34" charset="0"/>
                <a:sym typeface="Wingdings" pitchFamily="2" charset="2"/>
              </a:rPr>
              <a:t>Synchronous</a:t>
            </a:r>
            <a:r>
              <a:rPr lang="en-US" altLang="de-DE" dirty="0">
                <a:latin typeface="Calibri" pitchFamily="34" charset="0"/>
                <a:sym typeface="Wingdings" pitchFamily="2" charset="2"/>
              </a:rPr>
              <a:t>: can handle variable speed of rotor and indirect grid connection (frequency converter necessary), more complex construction</a:t>
            </a:r>
            <a:br>
              <a:rPr lang="en-US" altLang="de-DE" dirty="0">
                <a:latin typeface="Calibri" pitchFamily="34" charset="0"/>
                <a:sym typeface="Wingdings" pitchFamily="2" charset="2"/>
              </a:rPr>
            </a:br>
            <a:r>
              <a:rPr lang="en-US" altLang="de-DE" dirty="0">
                <a:latin typeface="Calibri" pitchFamily="34" charset="0"/>
                <a:sym typeface="Wingdings" pitchFamily="2" charset="2"/>
              </a:rPr>
              <a:t> variable rotor speed, no gearbox required</a:t>
            </a:r>
            <a:endParaRPr lang="en-US" altLang="de-DE" dirty="0">
              <a:latin typeface="Calibri" pitchFamily="34" charset="0"/>
            </a:endParaRPr>
          </a:p>
          <a:p>
            <a:pPr>
              <a:spcBef>
                <a:spcPct val="50000"/>
              </a:spcBef>
              <a:buFontTx/>
              <a:buChar char="•"/>
            </a:pPr>
            <a:r>
              <a:rPr lang="en-US" altLang="de-DE" dirty="0">
                <a:latin typeface="Calibri" pitchFamily="34" charset="0"/>
              </a:rPr>
              <a:t>Rotation speed required in dependence of the number of pole pairs</a:t>
            </a:r>
          </a:p>
          <a:p>
            <a:pPr>
              <a:spcBef>
                <a:spcPct val="50000"/>
              </a:spcBef>
              <a:buFontTx/>
              <a:buChar char="•"/>
            </a:pPr>
            <a:r>
              <a:rPr lang="en-US" altLang="de-DE" dirty="0">
                <a:latin typeface="Calibri" pitchFamily="34" charset="0"/>
                <a:sym typeface="Wingdings" pitchFamily="2" charset="2"/>
              </a:rPr>
              <a:t>Frequency adjustment for grid connection necessary (power electronics) </a:t>
            </a:r>
          </a:p>
          <a:p>
            <a:pPr>
              <a:spcBef>
                <a:spcPct val="50000"/>
              </a:spcBef>
              <a:buFontTx/>
              <a:buChar char="•"/>
            </a:pPr>
            <a:r>
              <a:rPr lang="en-US" altLang="de-DE" dirty="0">
                <a:latin typeface="Calibri" pitchFamily="34" charset="0"/>
                <a:sym typeface="Wingdings" pitchFamily="2" charset="2"/>
              </a:rPr>
              <a:t>Allows variable turn rates of the rotor and no gearbox required</a:t>
            </a:r>
          </a:p>
          <a:p>
            <a:pPr>
              <a:spcBef>
                <a:spcPct val="50000"/>
              </a:spcBef>
              <a:buFontTx/>
              <a:buChar char="•"/>
            </a:pPr>
            <a:endParaRPr lang="en-US" altLang="de-DE" dirty="0">
              <a:latin typeface="Calibri" pitchFamily="34" charset="0"/>
            </a:endParaRPr>
          </a:p>
          <a:p>
            <a:endParaRPr lang="en-US" dirty="0"/>
          </a:p>
        </p:txBody>
      </p:sp>
      <p:pic>
        <p:nvPicPr>
          <p:cNvPr id="4" name="Picture 6">
            <a:extLst>
              <a:ext uri="{FF2B5EF4-FFF2-40B4-BE49-F238E27FC236}">
                <a16:creationId xmlns:a16="http://schemas.microsoft.com/office/drawing/2014/main" id="{6437FC22-C807-4EFA-B7C8-FF7737EBC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591" y="1360163"/>
            <a:ext cx="38163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5D71FBED-B2E0-495D-9CA1-48435E465D8F}"/>
              </a:ext>
            </a:extLst>
          </p:cNvPr>
          <p:cNvSpPr/>
          <p:nvPr/>
        </p:nvSpPr>
        <p:spPr>
          <a:xfrm>
            <a:off x="7905810" y="6177920"/>
            <a:ext cx="4004622" cy="261610"/>
          </a:xfrm>
          <a:prstGeom prst="rect">
            <a:avLst/>
          </a:prstGeom>
        </p:spPr>
        <p:txBody>
          <a:bodyPr wrap="none">
            <a:spAutoFit/>
          </a:bodyPr>
          <a:lstStyle/>
          <a:p>
            <a:r>
              <a:rPr lang="en-US" altLang="de-DE" sz="1100" dirty="0">
                <a:latin typeface="Calibri" pitchFamily="34" charset="0"/>
                <a:sym typeface="Wingdings" pitchFamily="2" charset="2"/>
              </a:rPr>
              <a:t>[TU Berlin-Wind power and conversion lecture-Johannes Wellman]</a:t>
            </a:r>
            <a:endParaRPr lang="en-US" sz="1100" dirty="0"/>
          </a:p>
        </p:txBody>
      </p:sp>
      <p:sp>
        <p:nvSpPr>
          <p:cNvPr id="6" name="Text Placeholder 1">
            <a:extLst>
              <a:ext uri="{FF2B5EF4-FFF2-40B4-BE49-F238E27FC236}">
                <a16:creationId xmlns:a16="http://schemas.microsoft.com/office/drawing/2014/main" id="{10AC3B24-ADB4-46BA-A4D1-1EEC77835B6A}"/>
              </a:ext>
            </a:extLst>
          </p:cNvPr>
          <p:cNvSpPr txBox="1">
            <a:spLocks/>
          </p:cNvSpPr>
          <p:nvPr/>
        </p:nvSpPr>
        <p:spPr>
          <a:xfrm>
            <a:off x="339724" y="214660"/>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Generators: synchronous and asynchronous</a:t>
            </a:r>
          </a:p>
          <a:p>
            <a:endParaRPr lang="en-US" dirty="0"/>
          </a:p>
        </p:txBody>
      </p:sp>
    </p:spTree>
    <p:extLst>
      <p:ext uri="{BB962C8B-B14F-4D97-AF65-F5344CB8AC3E}">
        <p14:creationId xmlns:p14="http://schemas.microsoft.com/office/powerpoint/2010/main" val="2693881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C62EF2-B8AA-4313-BFAB-0371E2952F87}"/>
              </a:ext>
            </a:extLst>
          </p:cNvPr>
          <p:cNvSpPr>
            <a:spLocks noGrp="1"/>
          </p:cNvSpPr>
          <p:nvPr>
            <p:ph type="body" sz="quarter" idx="13"/>
          </p:nvPr>
        </p:nvSpPr>
        <p:spPr>
          <a:xfrm>
            <a:off x="479425" y="580806"/>
            <a:ext cx="10494517" cy="810888"/>
          </a:xfrm>
        </p:spPr>
        <p:txBody>
          <a:bodyPr/>
          <a:lstStyle/>
          <a:p>
            <a:r>
              <a:rPr lang="en-US" dirty="0"/>
              <a:t>Asynchronous generator</a:t>
            </a:r>
          </a:p>
        </p:txBody>
      </p:sp>
      <p:sp>
        <p:nvSpPr>
          <p:cNvPr id="3" name="Text Placeholder 2">
            <a:extLst>
              <a:ext uri="{FF2B5EF4-FFF2-40B4-BE49-F238E27FC236}">
                <a16:creationId xmlns:a16="http://schemas.microsoft.com/office/drawing/2014/main" id="{C847ED3A-41A7-4762-95BE-6984236A7849}"/>
              </a:ext>
            </a:extLst>
          </p:cNvPr>
          <p:cNvSpPr>
            <a:spLocks noGrp="1"/>
          </p:cNvSpPr>
          <p:nvPr>
            <p:ph type="body" sz="quarter" idx="14"/>
          </p:nvPr>
        </p:nvSpPr>
        <p:spPr>
          <a:xfrm>
            <a:off x="530914" y="1523673"/>
            <a:ext cx="6511017" cy="4140200"/>
          </a:xfrm>
        </p:spPr>
        <p:txBody>
          <a:bodyPr/>
          <a:lstStyle/>
          <a:p>
            <a:pPr>
              <a:spcBef>
                <a:spcPct val="50000"/>
              </a:spcBef>
              <a:buFontTx/>
              <a:buChar char="•"/>
            </a:pPr>
            <a:r>
              <a:rPr lang="en-US" altLang="de-DE" dirty="0">
                <a:latin typeface="Calibri" pitchFamily="34" charset="0"/>
              </a:rPr>
              <a:t>(like induction motor): require a fixed speed to generate alternating current AC for 50 Hz, can be directly grid connected </a:t>
            </a:r>
            <a:br>
              <a:rPr lang="en-US" altLang="de-DE" dirty="0">
                <a:latin typeface="Calibri" pitchFamily="34" charset="0"/>
              </a:rPr>
            </a:br>
            <a:r>
              <a:rPr lang="en-US" altLang="de-DE" dirty="0">
                <a:latin typeface="Calibri" pitchFamily="34" charset="0"/>
                <a:sym typeface="Wingdings" pitchFamily="2" charset="2"/>
              </a:rPr>
              <a:t> need fixed rotor speed, gearbox required</a:t>
            </a:r>
            <a:endParaRPr lang="en-US" altLang="de-DE" dirty="0">
              <a:latin typeface="Calibri" pitchFamily="34" charset="0"/>
            </a:endParaRPr>
          </a:p>
          <a:p>
            <a:pPr>
              <a:spcBef>
                <a:spcPct val="50000"/>
              </a:spcBef>
              <a:buFontTx/>
              <a:buChar char="•"/>
            </a:pPr>
            <a:r>
              <a:rPr lang="en-US" altLang="de-DE" dirty="0">
                <a:latin typeface="Calibri" pitchFamily="34" charset="0"/>
              </a:rPr>
              <a:t>Also called induction generators, normally used as induction motors</a:t>
            </a:r>
          </a:p>
          <a:p>
            <a:pPr>
              <a:spcBef>
                <a:spcPct val="50000"/>
              </a:spcBef>
              <a:buFontTx/>
              <a:buChar char="•"/>
            </a:pPr>
            <a:r>
              <a:rPr lang="en-US" altLang="de-DE" dirty="0">
                <a:latin typeface="Calibri" pitchFamily="34" charset="0"/>
              </a:rPr>
              <a:t>Very common as electric drive for various applications in industry</a:t>
            </a:r>
          </a:p>
          <a:p>
            <a:pPr>
              <a:spcBef>
                <a:spcPct val="50000"/>
              </a:spcBef>
              <a:buFontTx/>
              <a:buChar char="•"/>
            </a:pPr>
            <a:r>
              <a:rPr lang="en-US" altLang="de-DE" dirty="0">
                <a:latin typeface="Calibri" pitchFamily="34" charset="0"/>
              </a:rPr>
              <a:t>High efficiency (up to 90%), low costs, reliable and low maintenance requirement</a:t>
            </a:r>
          </a:p>
          <a:p>
            <a:pPr>
              <a:spcBef>
                <a:spcPct val="50000"/>
              </a:spcBef>
              <a:buFontTx/>
              <a:buChar char="•"/>
            </a:pPr>
            <a:r>
              <a:rPr lang="en-US" altLang="de-DE" dirty="0">
                <a:latin typeface="Calibri" pitchFamily="34" charset="0"/>
              </a:rPr>
              <a:t>Fixed speed for certain set of pole pairs (1500 rpm for 4 pole pairs)</a:t>
            </a:r>
          </a:p>
          <a:p>
            <a:endParaRPr lang="en-US" dirty="0"/>
          </a:p>
        </p:txBody>
      </p:sp>
      <p:pic>
        <p:nvPicPr>
          <p:cNvPr id="4" name="Picture 6">
            <a:extLst>
              <a:ext uri="{FF2B5EF4-FFF2-40B4-BE49-F238E27FC236}">
                <a16:creationId xmlns:a16="http://schemas.microsoft.com/office/drawing/2014/main" id="{39D40229-F080-422C-A8DB-9B75D7A3D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435" y="1630637"/>
            <a:ext cx="40386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
            <a:extLst>
              <a:ext uri="{FF2B5EF4-FFF2-40B4-BE49-F238E27FC236}">
                <a16:creationId xmlns:a16="http://schemas.microsoft.com/office/drawing/2014/main" id="{EB12F02F-AE51-4EAA-A81B-ACB8144BE416}"/>
              </a:ext>
            </a:extLst>
          </p:cNvPr>
          <p:cNvSpPr txBox="1">
            <a:spLocks/>
          </p:cNvSpPr>
          <p:nvPr/>
        </p:nvSpPr>
        <p:spPr>
          <a:xfrm>
            <a:off x="365124" y="175362"/>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Generators: synchronous and asynchronous</a:t>
            </a:r>
          </a:p>
          <a:p>
            <a:endParaRPr lang="en-US" dirty="0"/>
          </a:p>
        </p:txBody>
      </p:sp>
      <p:sp>
        <p:nvSpPr>
          <p:cNvPr id="6" name="Rectangle 5">
            <a:extLst>
              <a:ext uri="{FF2B5EF4-FFF2-40B4-BE49-F238E27FC236}">
                <a16:creationId xmlns:a16="http://schemas.microsoft.com/office/drawing/2014/main" id="{89974FF7-4343-46CD-B02B-B2FA3AA754D2}"/>
              </a:ext>
            </a:extLst>
          </p:cNvPr>
          <p:cNvSpPr/>
          <p:nvPr/>
        </p:nvSpPr>
        <p:spPr>
          <a:xfrm>
            <a:off x="7905810" y="6177920"/>
            <a:ext cx="4004622" cy="261610"/>
          </a:xfrm>
          <a:prstGeom prst="rect">
            <a:avLst/>
          </a:prstGeom>
        </p:spPr>
        <p:txBody>
          <a:bodyPr wrap="none">
            <a:spAutoFit/>
          </a:bodyPr>
          <a:lstStyle/>
          <a:p>
            <a:r>
              <a:rPr lang="en-US" altLang="de-DE" sz="1100" dirty="0">
                <a:latin typeface="Calibri" pitchFamily="34" charset="0"/>
                <a:sym typeface="Wingdings" pitchFamily="2" charset="2"/>
              </a:rPr>
              <a:t>[TU Berlin-Wind power and conversion lecture-Johannes Wellman]</a:t>
            </a:r>
            <a:endParaRPr lang="en-US" sz="1100" dirty="0"/>
          </a:p>
        </p:txBody>
      </p:sp>
    </p:spTree>
    <p:extLst>
      <p:ext uri="{BB962C8B-B14F-4D97-AF65-F5344CB8AC3E}">
        <p14:creationId xmlns:p14="http://schemas.microsoft.com/office/powerpoint/2010/main" val="44747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A1111D-EBE6-4538-A9AE-BF2516702DAB}"/>
              </a:ext>
            </a:extLst>
          </p:cNvPr>
          <p:cNvSpPr>
            <a:spLocks noGrp="1"/>
          </p:cNvSpPr>
          <p:nvPr>
            <p:ph type="body" sz="quarter" idx="13"/>
          </p:nvPr>
        </p:nvSpPr>
        <p:spPr/>
        <p:txBody>
          <a:bodyPr/>
          <a:lstStyle/>
          <a:p>
            <a:r>
              <a:rPr lang="en-US" dirty="0"/>
              <a:t>Wind energy </a:t>
            </a:r>
          </a:p>
        </p:txBody>
      </p:sp>
      <p:sp>
        <p:nvSpPr>
          <p:cNvPr id="3" name="Text Placeholder 2">
            <a:extLst>
              <a:ext uri="{FF2B5EF4-FFF2-40B4-BE49-F238E27FC236}">
                <a16:creationId xmlns:a16="http://schemas.microsoft.com/office/drawing/2014/main" id="{209C9291-3017-4265-A1EA-7F37D4E0C26F}"/>
              </a:ext>
            </a:extLst>
          </p:cNvPr>
          <p:cNvSpPr>
            <a:spLocks noGrp="1"/>
          </p:cNvSpPr>
          <p:nvPr>
            <p:ph type="body" sz="quarter" idx="14"/>
          </p:nvPr>
        </p:nvSpPr>
        <p:spPr>
          <a:xfrm>
            <a:off x="1090448" y="1360163"/>
            <a:ext cx="9602952" cy="4140200"/>
          </a:xfrm>
        </p:spPr>
        <p:txBody>
          <a:bodyPr/>
          <a:lstStyle/>
          <a:p>
            <a:r>
              <a:rPr lang="en-US" dirty="0"/>
              <a:t>Wind is air in motion. It is produced by the uneven heating of the earth’s surface by the sun. Since the earth’s surface is made of various land and water formations, it absorbs the sun’s radiation unevenly.</a:t>
            </a:r>
          </a:p>
          <a:p>
            <a:r>
              <a:rPr lang="en-US" dirty="0"/>
              <a:t>some patches of air become  warmer than others. These warm patches of air rise,  other air rushes in to replace them – thus, wind blows.</a:t>
            </a:r>
          </a:p>
          <a:p>
            <a:r>
              <a:rPr lang="en-US" dirty="0"/>
              <a:t>Two factors are necessary to specify wind: speed and direction.</a:t>
            </a:r>
          </a:p>
          <a:p>
            <a:pPr marL="0" indent="0">
              <a:buNone/>
            </a:pPr>
            <a:endParaRPr lang="en-US" dirty="0"/>
          </a:p>
          <a:p>
            <a:r>
              <a:rPr lang="en-US" dirty="0"/>
              <a:t>A wind turbine extracts energy from moving air by  slowing the wind down, and transferring this energy into  a spinning shaft, which usually turns a generator to  produce electricity. </a:t>
            </a:r>
          </a:p>
          <a:p>
            <a:r>
              <a:rPr lang="en-US" dirty="0"/>
              <a:t>The power in the wind that’s  available for harvest depends on both the wind speed and the area that’s swept by the turbine blades.</a:t>
            </a:r>
          </a:p>
          <a:p>
            <a:endParaRPr lang="en-US" dirty="0"/>
          </a:p>
        </p:txBody>
      </p:sp>
    </p:spTree>
    <p:extLst>
      <p:ext uri="{BB962C8B-B14F-4D97-AF65-F5344CB8AC3E}">
        <p14:creationId xmlns:p14="http://schemas.microsoft.com/office/powerpoint/2010/main" val="97524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EF8B9-6516-4A4C-A050-0CEC6D19DC35}"/>
              </a:ext>
            </a:extLst>
          </p:cNvPr>
          <p:cNvSpPr>
            <a:spLocks noGrp="1"/>
          </p:cNvSpPr>
          <p:nvPr>
            <p:ph type="body" sz="quarter" idx="13"/>
          </p:nvPr>
        </p:nvSpPr>
        <p:spPr/>
        <p:txBody>
          <a:bodyPr/>
          <a:lstStyle/>
          <a:p>
            <a:r>
              <a:rPr lang="en-US" dirty="0"/>
              <a:t>Largest wind turbine by Enercon</a:t>
            </a:r>
          </a:p>
          <a:p>
            <a:endParaRPr lang="en-US" dirty="0"/>
          </a:p>
        </p:txBody>
      </p:sp>
      <p:sp>
        <p:nvSpPr>
          <p:cNvPr id="3" name="Text Placeholder 2">
            <a:extLst>
              <a:ext uri="{FF2B5EF4-FFF2-40B4-BE49-F238E27FC236}">
                <a16:creationId xmlns:a16="http://schemas.microsoft.com/office/drawing/2014/main" id="{43B1E257-E5F0-4CD3-89A7-55B1AED23EDD}"/>
              </a:ext>
            </a:extLst>
          </p:cNvPr>
          <p:cNvSpPr>
            <a:spLocks noGrp="1"/>
          </p:cNvSpPr>
          <p:nvPr>
            <p:ph type="body" sz="quarter" idx="14"/>
          </p:nvPr>
        </p:nvSpPr>
        <p:spPr>
          <a:xfrm>
            <a:off x="955326" y="1351901"/>
            <a:ext cx="6029674" cy="4140200"/>
          </a:xfrm>
        </p:spPr>
        <p:txBody>
          <a:bodyPr/>
          <a:lstStyle/>
          <a:p>
            <a:r>
              <a:rPr lang="en-US" dirty="0"/>
              <a:t>E-126 is the larges wind turbine available</a:t>
            </a:r>
          </a:p>
          <a:p>
            <a:r>
              <a:rPr lang="en-US" dirty="0"/>
              <a:t>Rated power up to 7580 kW </a:t>
            </a:r>
          </a:p>
          <a:p>
            <a:r>
              <a:rPr lang="en-US" dirty="0"/>
              <a:t>Rotor: up wind with active pitch control</a:t>
            </a:r>
          </a:p>
          <a:p>
            <a:r>
              <a:rPr lang="en-US" dirty="0"/>
              <a:t>Rotor diameter: 126 m, 12.668 m² area</a:t>
            </a:r>
          </a:p>
          <a:p>
            <a:r>
              <a:rPr lang="en-US" dirty="0"/>
              <a:t>Rotor rotation: from 5 – 12,1 rpm</a:t>
            </a:r>
          </a:p>
          <a:p>
            <a:r>
              <a:rPr lang="en-US" dirty="0"/>
              <a:t>Gearless with variable speed, single blade adjustment</a:t>
            </a:r>
          </a:p>
          <a:p>
            <a:endParaRPr lang="en-US" dirty="0"/>
          </a:p>
        </p:txBody>
      </p:sp>
      <p:sp>
        <p:nvSpPr>
          <p:cNvPr id="4" name="Text Box 7">
            <a:extLst>
              <a:ext uri="{FF2B5EF4-FFF2-40B4-BE49-F238E27FC236}">
                <a16:creationId xmlns:a16="http://schemas.microsoft.com/office/drawing/2014/main" id="{6E40A8EB-DA30-4BC6-BDE0-893BEEFF3A19}"/>
              </a:ext>
            </a:extLst>
          </p:cNvPr>
          <p:cNvSpPr txBox="1">
            <a:spLocks noChangeArrowheads="1"/>
          </p:cNvSpPr>
          <p:nvPr/>
        </p:nvSpPr>
        <p:spPr bwMode="auto">
          <a:xfrm>
            <a:off x="1154112" y="6363810"/>
            <a:ext cx="6767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000" dirty="0"/>
              <a:t>[ENERCON, product overview]</a:t>
            </a:r>
          </a:p>
        </p:txBody>
      </p:sp>
      <p:pic>
        <p:nvPicPr>
          <p:cNvPr id="5" name="Picture 14">
            <a:extLst>
              <a:ext uri="{FF2B5EF4-FFF2-40B4-BE49-F238E27FC236}">
                <a16:creationId xmlns:a16="http://schemas.microsoft.com/office/drawing/2014/main" id="{AE8E47DB-9179-4742-A923-BD9D30EEE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781" y="549275"/>
            <a:ext cx="24590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7">
            <a:extLst>
              <a:ext uri="{FF2B5EF4-FFF2-40B4-BE49-F238E27FC236}">
                <a16:creationId xmlns:a16="http://schemas.microsoft.com/office/drawing/2014/main" id="{D8167000-5C64-4FC5-A595-0C811D66E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0" y="1414463"/>
            <a:ext cx="4180681" cy="307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8">
            <a:extLst>
              <a:ext uri="{FF2B5EF4-FFF2-40B4-BE49-F238E27FC236}">
                <a16:creationId xmlns:a16="http://schemas.microsoft.com/office/drawing/2014/main" id="{41581DA6-DA2B-4661-BFDE-B1A88781A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5631" y="4528834"/>
            <a:ext cx="3024187"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0">
            <a:extLst>
              <a:ext uri="{FF2B5EF4-FFF2-40B4-BE49-F238E27FC236}">
                <a16:creationId xmlns:a16="http://schemas.microsoft.com/office/drawing/2014/main" id="{DDF29C10-5E4D-4C16-AB5B-EEC3733F26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24" y="4562619"/>
            <a:ext cx="15240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686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B2099E-ED26-4CDC-9B1F-AE7534C5427C}"/>
              </a:ext>
            </a:extLst>
          </p:cNvPr>
          <p:cNvSpPr>
            <a:spLocks noGrp="1"/>
          </p:cNvSpPr>
          <p:nvPr>
            <p:ph type="body" sz="quarter" idx="13"/>
          </p:nvPr>
        </p:nvSpPr>
        <p:spPr>
          <a:xfrm>
            <a:off x="3259584" y="1982156"/>
            <a:ext cx="6374462" cy="810888"/>
          </a:xfrm>
        </p:spPr>
        <p:txBody>
          <a:bodyPr/>
          <a:lstStyle/>
          <a:p>
            <a:pPr algn="ctr"/>
            <a:r>
              <a:rPr lang="en-US" altLang="de-DE" sz="2400" dirty="0"/>
              <a:t>Design and working principle of wind turbines</a:t>
            </a:r>
          </a:p>
          <a:p>
            <a:pPr algn="ctr"/>
            <a:endParaRPr lang="en-US" dirty="0"/>
          </a:p>
        </p:txBody>
      </p:sp>
    </p:spTree>
    <p:extLst>
      <p:ext uri="{BB962C8B-B14F-4D97-AF65-F5344CB8AC3E}">
        <p14:creationId xmlns:p14="http://schemas.microsoft.com/office/powerpoint/2010/main" val="1662444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C3215B-E0C3-432F-9D6C-0843CACFE5FF}"/>
              </a:ext>
            </a:extLst>
          </p:cNvPr>
          <p:cNvSpPr>
            <a:spLocks noGrp="1"/>
          </p:cNvSpPr>
          <p:nvPr>
            <p:ph type="body" sz="quarter" idx="13"/>
          </p:nvPr>
        </p:nvSpPr>
        <p:spPr/>
        <p:txBody>
          <a:bodyPr/>
          <a:lstStyle/>
          <a:p>
            <a:r>
              <a:rPr lang="en-US" dirty="0"/>
              <a:t>Typical Wind Turbine Operation</a:t>
            </a:r>
          </a:p>
        </p:txBody>
      </p:sp>
      <p:sp>
        <p:nvSpPr>
          <p:cNvPr id="3" name="Text Placeholder 2">
            <a:extLst>
              <a:ext uri="{FF2B5EF4-FFF2-40B4-BE49-F238E27FC236}">
                <a16:creationId xmlns:a16="http://schemas.microsoft.com/office/drawing/2014/main" id="{BC2C7D08-3C7B-4A34-AF7A-C17C67E1988F}"/>
              </a:ext>
            </a:extLst>
          </p:cNvPr>
          <p:cNvSpPr>
            <a:spLocks noGrp="1"/>
          </p:cNvSpPr>
          <p:nvPr>
            <p:ph type="body" sz="quarter" idx="14"/>
          </p:nvPr>
        </p:nvSpPr>
        <p:spPr>
          <a:xfrm>
            <a:off x="479424" y="1176392"/>
            <a:ext cx="11030779" cy="5427607"/>
          </a:xfrm>
          <a:solidFill>
            <a:schemeClr val="bg1"/>
          </a:solidFill>
        </p:spPr>
        <p:txBody>
          <a:bodyPr/>
          <a:lstStyle/>
          <a:p>
            <a:pPr marL="12065" marR="339725" indent="0">
              <a:lnSpc>
                <a:spcPct val="100000"/>
              </a:lnSpc>
              <a:spcBef>
                <a:spcPts val="100"/>
              </a:spcBef>
              <a:buNone/>
              <a:tabLst>
                <a:tab pos="3042920" algn="l"/>
                <a:tab pos="6059170" algn="l"/>
              </a:tabLst>
            </a:pPr>
            <a:r>
              <a:rPr lang="en-US" b="1" spc="-5" dirty="0">
                <a:latin typeface="Arial"/>
                <a:cs typeface="Arial"/>
              </a:rPr>
              <a:t>0 </a:t>
            </a:r>
            <a:r>
              <a:rPr lang="en-US" b="1" dirty="0">
                <a:latin typeface="Arial"/>
                <a:cs typeface="Arial"/>
              </a:rPr>
              <a:t>~ </a:t>
            </a:r>
            <a:r>
              <a:rPr lang="en-US" b="1" spc="-5" dirty="0">
                <a:latin typeface="Arial"/>
                <a:cs typeface="Arial"/>
              </a:rPr>
              <a:t>5 </a:t>
            </a:r>
            <a:r>
              <a:rPr lang="en-US" b="1" dirty="0">
                <a:latin typeface="Arial"/>
                <a:cs typeface="Arial"/>
              </a:rPr>
              <a:t>m/s  </a:t>
            </a:r>
            <a:r>
              <a:rPr lang="en-US" dirty="0">
                <a:latin typeface="Arial"/>
                <a:cs typeface="Arial"/>
              </a:rPr>
              <a:t>---  </a:t>
            </a:r>
            <a:r>
              <a:rPr lang="en-US" spc="-5" dirty="0">
                <a:latin typeface="Arial"/>
                <a:cs typeface="Arial"/>
              </a:rPr>
              <a:t>Wind speed is </a:t>
            </a:r>
            <a:r>
              <a:rPr lang="en-US" dirty="0">
                <a:latin typeface="Arial"/>
                <a:cs typeface="Arial"/>
              </a:rPr>
              <a:t>too </a:t>
            </a:r>
            <a:r>
              <a:rPr lang="en-US" spc="-5" dirty="0">
                <a:latin typeface="Arial"/>
                <a:cs typeface="Arial"/>
              </a:rPr>
              <a:t>low </a:t>
            </a:r>
            <a:r>
              <a:rPr lang="en-US" dirty="0">
                <a:latin typeface="Arial"/>
                <a:cs typeface="Arial"/>
              </a:rPr>
              <a:t>for</a:t>
            </a:r>
            <a:r>
              <a:rPr lang="en-US" spc="100" dirty="0">
                <a:latin typeface="Arial"/>
                <a:cs typeface="Arial"/>
              </a:rPr>
              <a:t> </a:t>
            </a:r>
            <a:r>
              <a:rPr lang="en-US" spc="-5" dirty="0">
                <a:latin typeface="Arial"/>
                <a:cs typeface="Arial"/>
              </a:rPr>
              <a:t>generating</a:t>
            </a:r>
            <a:r>
              <a:rPr lang="en-US" spc="30" dirty="0">
                <a:latin typeface="Arial"/>
                <a:cs typeface="Arial"/>
              </a:rPr>
              <a:t> </a:t>
            </a:r>
            <a:r>
              <a:rPr lang="en-US" spc="-30" dirty="0">
                <a:latin typeface="Arial"/>
                <a:cs typeface="Arial"/>
              </a:rPr>
              <a:t>power. </a:t>
            </a:r>
            <a:r>
              <a:rPr lang="en-US" spc="-15" dirty="0">
                <a:latin typeface="Arial"/>
                <a:cs typeface="Arial"/>
              </a:rPr>
              <a:t>Turbine </a:t>
            </a:r>
            <a:r>
              <a:rPr lang="en-US" spc="-5" dirty="0">
                <a:latin typeface="Arial"/>
                <a:cs typeface="Arial"/>
              </a:rPr>
              <a:t>is</a:t>
            </a:r>
            <a:r>
              <a:rPr lang="en-US" spc="-40" dirty="0">
                <a:latin typeface="Arial"/>
                <a:cs typeface="Arial"/>
              </a:rPr>
              <a:t> </a:t>
            </a:r>
            <a:r>
              <a:rPr lang="en-US" spc="-5" dirty="0">
                <a:latin typeface="Arial"/>
                <a:cs typeface="Arial"/>
              </a:rPr>
              <a:t>not operational. Rotor is</a:t>
            </a:r>
            <a:r>
              <a:rPr lang="en-US" dirty="0">
                <a:latin typeface="Arial"/>
                <a:cs typeface="Arial"/>
              </a:rPr>
              <a:t> </a:t>
            </a:r>
            <a:r>
              <a:rPr lang="en-US" spc="-5" dirty="0">
                <a:latin typeface="Arial"/>
                <a:cs typeface="Arial"/>
              </a:rPr>
              <a:t>locked.</a:t>
            </a:r>
            <a:endParaRPr lang="en-US" dirty="0">
              <a:latin typeface="Arial"/>
              <a:cs typeface="Arial"/>
            </a:endParaRPr>
          </a:p>
          <a:p>
            <a:pPr>
              <a:lnSpc>
                <a:spcPct val="100000"/>
              </a:lnSpc>
              <a:spcBef>
                <a:spcPts val="30"/>
              </a:spcBef>
            </a:pPr>
            <a:endParaRPr lang="en-US" dirty="0">
              <a:latin typeface="Arial"/>
              <a:cs typeface="Arial"/>
            </a:endParaRPr>
          </a:p>
          <a:p>
            <a:pPr marL="12065" marR="248920" indent="0">
              <a:lnSpc>
                <a:spcPct val="100000"/>
              </a:lnSpc>
              <a:spcBef>
                <a:spcPts val="5"/>
              </a:spcBef>
              <a:buNone/>
              <a:tabLst>
                <a:tab pos="2738755" algn="l"/>
                <a:tab pos="4770755" algn="l"/>
                <a:tab pos="5652770" algn="l"/>
              </a:tabLst>
            </a:pPr>
            <a:r>
              <a:rPr lang="en-US" b="1" spc="-5" dirty="0">
                <a:latin typeface="Arial"/>
                <a:cs typeface="Arial"/>
              </a:rPr>
              <a:t>5 </a:t>
            </a:r>
            <a:r>
              <a:rPr lang="en-US" b="1" dirty="0">
                <a:latin typeface="Arial"/>
                <a:cs typeface="Arial"/>
              </a:rPr>
              <a:t>~ </a:t>
            </a:r>
            <a:r>
              <a:rPr lang="en-US" b="1" spc="-75" dirty="0">
                <a:latin typeface="Arial"/>
                <a:cs typeface="Arial"/>
              </a:rPr>
              <a:t>11 </a:t>
            </a:r>
            <a:r>
              <a:rPr lang="en-US" b="1" dirty="0">
                <a:latin typeface="Arial"/>
                <a:cs typeface="Arial"/>
              </a:rPr>
              <a:t>m/s </a:t>
            </a:r>
            <a:r>
              <a:rPr lang="en-US" dirty="0">
                <a:latin typeface="Arial"/>
                <a:cs typeface="Arial"/>
              </a:rPr>
              <a:t>--- 5 m/s </a:t>
            </a:r>
            <a:r>
              <a:rPr lang="en-US" spc="-5" dirty="0">
                <a:latin typeface="Arial"/>
                <a:cs typeface="Arial"/>
              </a:rPr>
              <a:t>is </a:t>
            </a:r>
            <a:r>
              <a:rPr lang="en-US" dirty="0">
                <a:latin typeface="Arial"/>
                <a:cs typeface="Arial"/>
              </a:rPr>
              <a:t>the </a:t>
            </a:r>
            <a:r>
              <a:rPr lang="en-US" spc="-5" dirty="0">
                <a:latin typeface="Arial"/>
                <a:cs typeface="Arial"/>
              </a:rPr>
              <a:t>minimum</a:t>
            </a:r>
            <a:r>
              <a:rPr lang="en-US" spc="114" dirty="0">
                <a:latin typeface="Arial"/>
                <a:cs typeface="Arial"/>
              </a:rPr>
              <a:t> </a:t>
            </a:r>
            <a:r>
              <a:rPr lang="en-US" spc="-5" dirty="0">
                <a:latin typeface="Arial"/>
                <a:cs typeface="Arial"/>
              </a:rPr>
              <a:t>operational</a:t>
            </a:r>
            <a:r>
              <a:rPr lang="en-US" spc="20" dirty="0">
                <a:latin typeface="Arial"/>
                <a:cs typeface="Arial"/>
              </a:rPr>
              <a:t> </a:t>
            </a:r>
            <a:r>
              <a:rPr lang="en-US" spc="-5" dirty="0">
                <a:latin typeface="Arial"/>
                <a:cs typeface="Arial"/>
              </a:rPr>
              <a:t>speed.	</a:t>
            </a:r>
            <a:r>
              <a:rPr lang="en-US" dirty="0">
                <a:latin typeface="Arial"/>
                <a:cs typeface="Arial"/>
              </a:rPr>
              <a:t>It </a:t>
            </a:r>
            <a:r>
              <a:rPr lang="en-US" spc="-5" dirty="0">
                <a:latin typeface="Arial"/>
                <a:cs typeface="Arial"/>
              </a:rPr>
              <a:t>is called </a:t>
            </a:r>
            <a:r>
              <a:rPr lang="en-US" b="1" spc="-5" dirty="0">
                <a:latin typeface="Arial"/>
                <a:cs typeface="Arial"/>
              </a:rPr>
              <a:t>“</a:t>
            </a:r>
            <a:r>
              <a:rPr lang="en-US" b="1" u="heavy" spc="-5" dirty="0">
                <a:uFill>
                  <a:solidFill>
                    <a:srgbClr val="000000"/>
                  </a:solidFill>
                </a:uFill>
                <a:latin typeface="Arial"/>
                <a:cs typeface="Arial"/>
              </a:rPr>
              <a:t>Cut-in speed</a:t>
            </a:r>
            <a:r>
              <a:rPr lang="en-US" b="1" spc="-5" dirty="0">
                <a:latin typeface="Arial"/>
                <a:cs typeface="Arial"/>
              </a:rPr>
              <a:t>”.</a:t>
            </a:r>
          </a:p>
          <a:p>
            <a:pPr marL="12065" marR="248920" indent="0">
              <a:lnSpc>
                <a:spcPct val="100000"/>
              </a:lnSpc>
              <a:spcBef>
                <a:spcPts val="5"/>
              </a:spcBef>
              <a:buNone/>
              <a:tabLst>
                <a:tab pos="2738755" algn="l"/>
                <a:tab pos="4770755" algn="l"/>
                <a:tab pos="5652770" algn="l"/>
              </a:tabLst>
            </a:pPr>
            <a:r>
              <a:rPr lang="en-US" dirty="0">
                <a:latin typeface="Arial"/>
                <a:cs typeface="Arial"/>
              </a:rPr>
              <a:t>In 5 ~ </a:t>
            </a:r>
            <a:r>
              <a:rPr lang="en-US" spc="-70" dirty="0">
                <a:latin typeface="Arial"/>
                <a:cs typeface="Arial"/>
              </a:rPr>
              <a:t>11</a:t>
            </a:r>
            <a:r>
              <a:rPr lang="en-US" spc="-10" dirty="0">
                <a:latin typeface="Arial"/>
                <a:cs typeface="Arial"/>
              </a:rPr>
              <a:t> </a:t>
            </a:r>
            <a:r>
              <a:rPr lang="en-US" dirty="0">
                <a:latin typeface="Arial"/>
                <a:cs typeface="Arial"/>
              </a:rPr>
              <a:t>m/s</a:t>
            </a:r>
            <a:r>
              <a:rPr lang="en-US" spc="-5" dirty="0">
                <a:latin typeface="Arial"/>
                <a:cs typeface="Arial"/>
              </a:rPr>
              <a:t> </a:t>
            </a:r>
            <a:r>
              <a:rPr lang="en-US" spc="-15" dirty="0">
                <a:latin typeface="Arial"/>
                <a:cs typeface="Arial"/>
              </a:rPr>
              <a:t>wind, </a:t>
            </a:r>
            <a:r>
              <a:rPr lang="en-US" spc="-5" dirty="0">
                <a:latin typeface="Arial"/>
                <a:cs typeface="Arial"/>
              </a:rPr>
              <a:t>generated </a:t>
            </a:r>
            <a:r>
              <a:rPr lang="en-US" spc="-15" dirty="0">
                <a:latin typeface="Arial"/>
                <a:cs typeface="Arial"/>
              </a:rPr>
              <a:t>power </a:t>
            </a:r>
            <a:r>
              <a:rPr lang="en-US" spc="-5" dirty="0">
                <a:latin typeface="Arial"/>
                <a:cs typeface="Arial"/>
              </a:rPr>
              <a:t>increases </a:t>
            </a:r>
            <a:r>
              <a:rPr lang="en-US" spc="-15" dirty="0">
                <a:latin typeface="Arial"/>
                <a:cs typeface="Arial"/>
              </a:rPr>
              <a:t>with </a:t>
            </a:r>
            <a:r>
              <a:rPr lang="en-US" dirty="0">
                <a:latin typeface="Arial"/>
                <a:cs typeface="Arial"/>
              </a:rPr>
              <a:t>the </a:t>
            </a:r>
            <a:r>
              <a:rPr lang="en-US" spc="-15" dirty="0">
                <a:latin typeface="Arial"/>
                <a:cs typeface="Arial"/>
              </a:rPr>
              <a:t>wind</a:t>
            </a:r>
            <a:r>
              <a:rPr lang="en-US" spc="75" dirty="0">
                <a:latin typeface="Arial"/>
                <a:cs typeface="Arial"/>
              </a:rPr>
              <a:t> </a:t>
            </a:r>
            <a:r>
              <a:rPr lang="en-US" spc="-5" dirty="0">
                <a:latin typeface="Arial"/>
                <a:cs typeface="Arial"/>
              </a:rPr>
              <a:t>speed.</a:t>
            </a:r>
          </a:p>
          <a:p>
            <a:pPr marL="12065" marR="248920" indent="0">
              <a:lnSpc>
                <a:spcPct val="100000"/>
              </a:lnSpc>
              <a:spcBef>
                <a:spcPts val="5"/>
              </a:spcBef>
              <a:buNone/>
              <a:tabLst>
                <a:tab pos="2738755" algn="l"/>
                <a:tab pos="4770755" algn="l"/>
                <a:tab pos="5652770" algn="l"/>
              </a:tabLst>
            </a:pPr>
            <a:endParaRPr lang="en-US" dirty="0">
              <a:latin typeface="Arial"/>
              <a:cs typeface="Arial"/>
            </a:endParaRPr>
          </a:p>
          <a:p>
            <a:pPr marL="12065" marR="5080" indent="0">
              <a:lnSpc>
                <a:spcPct val="100000"/>
              </a:lnSpc>
              <a:buNone/>
              <a:tabLst>
                <a:tab pos="6809740" algn="l"/>
              </a:tabLst>
            </a:pPr>
            <a:r>
              <a:rPr lang="en-US" b="1" spc="-75" dirty="0">
                <a:latin typeface="Arial"/>
                <a:cs typeface="Arial"/>
              </a:rPr>
              <a:t>11 </a:t>
            </a:r>
            <a:r>
              <a:rPr lang="en-US" b="1" dirty="0">
                <a:latin typeface="Arial"/>
                <a:cs typeface="Arial"/>
              </a:rPr>
              <a:t>~ </a:t>
            </a:r>
            <a:r>
              <a:rPr lang="en-US" b="1" spc="-10" dirty="0">
                <a:latin typeface="Arial"/>
                <a:cs typeface="Arial"/>
              </a:rPr>
              <a:t>22 </a:t>
            </a:r>
            <a:r>
              <a:rPr lang="en-US" b="1" dirty="0">
                <a:latin typeface="Arial"/>
                <a:cs typeface="Arial"/>
              </a:rPr>
              <a:t>m/s </a:t>
            </a:r>
            <a:r>
              <a:rPr lang="en-US" dirty="0">
                <a:latin typeface="Arial"/>
                <a:cs typeface="Arial"/>
              </a:rPr>
              <a:t>--- </a:t>
            </a:r>
            <a:r>
              <a:rPr lang="en-US" spc="-20" dirty="0">
                <a:latin typeface="Arial"/>
                <a:cs typeface="Arial"/>
              </a:rPr>
              <a:t>Typical </a:t>
            </a:r>
            <a:r>
              <a:rPr lang="en-US" spc="-15" dirty="0">
                <a:latin typeface="Arial"/>
                <a:cs typeface="Arial"/>
              </a:rPr>
              <a:t>wind </a:t>
            </a:r>
            <a:r>
              <a:rPr lang="en-US" spc="-5" dirty="0">
                <a:latin typeface="Arial"/>
                <a:cs typeface="Arial"/>
              </a:rPr>
              <a:t>turbines reach </a:t>
            </a:r>
            <a:r>
              <a:rPr lang="en-US" dirty="0">
                <a:latin typeface="Arial"/>
                <a:cs typeface="Arial"/>
              </a:rPr>
              <a:t>the </a:t>
            </a:r>
            <a:r>
              <a:rPr lang="en-US" spc="-5" dirty="0">
                <a:latin typeface="Arial"/>
                <a:cs typeface="Arial"/>
              </a:rPr>
              <a:t>rated </a:t>
            </a:r>
            <a:r>
              <a:rPr lang="en-US" spc="-15" dirty="0">
                <a:latin typeface="Arial"/>
                <a:cs typeface="Arial"/>
              </a:rPr>
              <a:t>power </a:t>
            </a:r>
            <a:r>
              <a:rPr lang="en-US" spc="-5" dirty="0">
                <a:latin typeface="Arial"/>
                <a:cs typeface="Arial"/>
              </a:rPr>
              <a:t>(maximum  operating </a:t>
            </a:r>
            <a:r>
              <a:rPr lang="en-US" spc="-10" dirty="0">
                <a:latin typeface="Arial"/>
                <a:cs typeface="Arial"/>
              </a:rPr>
              <a:t>power) </a:t>
            </a:r>
            <a:r>
              <a:rPr lang="en-US" dirty="0">
                <a:latin typeface="Arial"/>
                <a:cs typeface="Arial"/>
              </a:rPr>
              <a:t>at </a:t>
            </a:r>
            <a:r>
              <a:rPr lang="en-US" spc="-15" dirty="0">
                <a:latin typeface="Arial"/>
                <a:cs typeface="Arial"/>
              </a:rPr>
              <a:t>wind </a:t>
            </a:r>
            <a:r>
              <a:rPr lang="en-US" spc="-5" dirty="0">
                <a:latin typeface="Arial"/>
                <a:cs typeface="Arial"/>
              </a:rPr>
              <a:t>speed </a:t>
            </a:r>
            <a:r>
              <a:rPr lang="en-US" dirty="0">
                <a:latin typeface="Arial"/>
                <a:cs typeface="Arial"/>
              </a:rPr>
              <a:t>of </a:t>
            </a:r>
            <a:r>
              <a:rPr lang="en-US" spc="-30" dirty="0">
                <a:latin typeface="Arial"/>
                <a:cs typeface="Arial"/>
              </a:rPr>
              <a:t>11m/s </a:t>
            </a:r>
            <a:r>
              <a:rPr lang="en-US" spc="-5" dirty="0">
                <a:latin typeface="Arial"/>
                <a:cs typeface="Arial"/>
              </a:rPr>
              <a:t>(called Rated </a:t>
            </a:r>
            <a:r>
              <a:rPr lang="en-US" spc="-15" dirty="0">
                <a:latin typeface="Arial"/>
                <a:cs typeface="Arial"/>
              </a:rPr>
              <a:t>wind  </a:t>
            </a:r>
            <a:r>
              <a:rPr lang="en-US" spc="-5" dirty="0">
                <a:latin typeface="Arial"/>
                <a:cs typeface="Arial"/>
              </a:rPr>
              <a:t>speed). Further increase in </a:t>
            </a:r>
            <a:r>
              <a:rPr lang="en-US" spc="-15" dirty="0">
                <a:latin typeface="Arial"/>
                <a:cs typeface="Arial"/>
              </a:rPr>
              <a:t>wind </a:t>
            </a:r>
            <a:r>
              <a:rPr lang="en-US" spc="-5" dirty="0">
                <a:latin typeface="Arial"/>
                <a:cs typeface="Arial"/>
              </a:rPr>
              <a:t>speed </a:t>
            </a:r>
            <a:r>
              <a:rPr lang="en-US" spc="-15" dirty="0">
                <a:latin typeface="Arial"/>
                <a:cs typeface="Arial"/>
              </a:rPr>
              <a:t>will </a:t>
            </a:r>
            <a:r>
              <a:rPr lang="en-US" spc="-5" dirty="0">
                <a:latin typeface="Arial"/>
                <a:cs typeface="Arial"/>
              </a:rPr>
              <a:t>not result in  substantially higher generated </a:t>
            </a:r>
            <a:r>
              <a:rPr lang="en-US" spc="-15" dirty="0">
                <a:latin typeface="Arial"/>
                <a:cs typeface="Arial"/>
              </a:rPr>
              <a:t>power</a:t>
            </a:r>
            <a:r>
              <a:rPr lang="en-US" spc="160" dirty="0">
                <a:latin typeface="Arial"/>
                <a:cs typeface="Arial"/>
              </a:rPr>
              <a:t> </a:t>
            </a:r>
            <a:r>
              <a:rPr lang="en-US" spc="-5" dirty="0">
                <a:latin typeface="Arial"/>
                <a:cs typeface="Arial"/>
              </a:rPr>
              <a:t>by</a:t>
            </a:r>
            <a:r>
              <a:rPr lang="en-US" spc="10" dirty="0">
                <a:latin typeface="Arial"/>
                <a:cs typeface="Arial"/>
              </a:rPr>
              <a:t> </a:t>
            </a:r>
            <a:r>
              <a:rPr lang="en-US" spc="-5" dirty="0">
                <a:latin typeface="Arial"/>
                <a:cs typeface="Arial"/>
              </a:rPr>
              <a:t>design. This is  accomplished </a:t>
            </a:r>
            <a:r>
              <a:rPr lang="en-US" spc="-60" dirty="0">
                <a:latin typeface="Arial"/>
                <a:cs typeface="Arial"/>
              </a:rPr>
              <a:t>by, </a:t>
            </a:r>
            <a:r>
              <a:rPr lang="en-US" dirty="0">
                <a:latin typeface="Arial"/>
                <a:cs typeface="Arial"/>
              </a:rPr>
              <a:t>for </a:t>
            </a:r>
            <a:r>
              <a:rPr lang="en-US" spc="-10" dirty="0">
                <a:latin typeface="Arial"/>
                <a:cs typeface="Arial"/>
              </a:rPr>
              <a:t>example, </a:t>
            </a:r>
            <a:r>
              <a:rPr lang="en-US" spc="-5" dirty="0">
                <a:latin typeface="Arial"/>
                <a:cs typeface="Arial"/>
              </a:rPr>
              <a:t>pitching </a:t>
            </a:r>
            <a:r>
              <a:rPr lang="en-US" dirty="0">
                <a:latin typeface="Arial"/>
                <a:cs typeface="Arial"/>
              </a:rPr>
              <a:t>the </a:t>
            </a:r>
            <a:r>
              <a:rPr lang="en-US" spc="-10" dirty="0">
                <a:latin typeface="Arial"/>
                <a:cs typeface="Arial"/>
              </a:rPr>
              <a:t>blade angle </a:t>
            </a:r>
            <a:r>
              <a:rPr lang="en-US" dirty="0">
                <a:latin typeface="Arial"/>
                <a:cs typeface="Arial"/>
              </a:rPr>
              <a:t>to </a:t>
            </a:r>
            <a:r>
              <a:rPr lang="en-US" spc="-5" dirty="0">
                <a:latin typeface="Arial"/>
                <a:cs typeface="Arial"/>
              </a:rPr>
              <a:t>reduce </a:t>
            </a:r>
            <a:r>
              <a:rPr lang="en-US" dirty="0">
                <a:latin typeface="Arial"/>
                <a:cs typeface="Arial"/>
              </a:rPr>
              <a:t>the </a:t>
            </a:r>
            <a:r>
              <a:rPr lang="en-US" spc="-5" dirty="0">
                <a:latin typeface="Arial"/>
                <a:cs typeface="Arial"/>
              </a:rPr>
              <a:t>turbine</a:t>
            </a:r>
            <a:r>
              <a:rPr lang="en-US" dirty="0">
                <a:latin typeface="Arial"/>
                <a:cs typeface="Arial"/>
              </a:rPr>
              <a:t> </a:t>
            </a:r>
            <a:r>
              <a:rPr lang="en-US" spc="-20" dirty="0">
                <a:latin typeface="Arial"/>
                <a:cs typeface="Arial"/>
              </a:rPr>
              <a:t>efficiency.</a:t>
            </a:r>
          </a:p>
          <a:p>
            <a:pPr marL="12065" marR="5080" indent="0">
              <a:lnSpc>
                <a:spcPct val="100000"/>
              </a:lnSpc>
              <a:buNone/>
              <a:tabLst>
                <a:tab pos="6809740" algn="l"/>
              </a:tabLst>
            </a:pPr>
            <a:r>
              <a:rPr lang="en-US" b="1" dirty="0">
                <a:latin typeface="Arial"/>
                <a:cs typeface="Arial"/>
              </a:rPr>
              <a:t>The rated speed </a:t>
            </a:r>
            <a:r>
              <a:rPr lang="en-US" dirty="0">
                <a:latin typeface="Arial"/>
                <a:cs typeface="Arial"/>
              </a:rPr>
              <a:t>is the minimum wind speed at which the wind  turbine will generate its designated rated </a:t>
            </a:r>
            <a:r>
              <a:rPr lang="en-US" spc="-15" dirty="0">
                <a:latin typeface="Arial"/>
                <a:cs typeface="Arial"/>
              </a:rPr>
              <a:t>power. </a:t>
            </a:r>
            <a:r>
              <a:rPr lang="en-US" dirty="0">
                <a:latin typeface="Arial"/>
                <a:cs typeface="Arial"/>
              </a:rPr>
              <a:t>For example,</a:t>
            </a:r>
            <a:r>
              <a:rPr lang="en-US" spc="-215" dirty="0">
                <a:latin typeface="Arial"/>
                <a:cs typeface="Arial"/>
              </a:rPr>
              <a:t> </a:t>
            </a:r>
            <a:r>
              <a:rPr lang="en-US" dirty="0">
                <a:latin typeface="Arial"/>
                <a:cs typeface="Arial"/>
              </a:rPr>
              <a:t>a  "10 kilowatt" wind turbine may not generate 10 kilowatts until  wind speeds reach around </a:t>
            </a:r>
            <a:r>
              <a:rPr lang="en-US" spc="-70" dirty="0">
                <a:latin typeface="Arial"/>
                <a:cs typeface="Arial"/>
              </a:rPr>
              <a:t>11 </a:t>
            </a:r>
            <a:r>
              <a:rPr lang="en-US" dirty="0">
                <a:latin typeface="Arial"/>
                <a:cs typeface="Arial"/>
              </a:rPr>
              <a:t>m/s. Rated speed for most  machines is in </a:t>
            </a:r>
            <a:r>
              <a:rPr lang="en-US" spc="-5" dirty="0">
                <a:latin typeface="Arial"/>
                <a:cs typeface="Arial"/>
              </a:rPr>
              <a:t>the </a:t>
            </a:r>
            <a:r>
              <a:rPr lang="en-US" dirty="0">
                <a:latin typeface="Arial"/>
                <a:cs typeface="Arial"/>
              </a:rPr>
              <a:t>range around </a:t>
            </a:r>
            <a:r>
              <a:rPr lang="en-US" spc="-75" dirty="0">
                <a:latin typeface="Arial"/>
                <a:cs typeface="Arial"/>
              </a:rPr>
              <a:t>11 </a:t>
            </a:r>
            <a:r>
              <a:rPr lang="en-US" dirty="0">
                <a:latin typeface="Arial"/>
                <a:cs typeface="Arial"/>
              </a:rPr>
              <a:t>- 22 </a:t>
            </a:r>
            <a:r>
              <a:rPr lang="en-US" spc="-5" dirty="0">
                <a:latin typeface="Arial"/>
                <a:cs typeface="Arial"/>
              </a:rPr>
              <a:t>m/s. </a:t>
            </a:r>
            <a:r>
              <a:rPr lang="en-US" dirty="0">
                <a:latin typeface="Arial"/>
                <a:cs typeface="Arial"/>
              </a:rPr>
              <a:t>At wind speeds  between cut-in and rated, the power output from a wind turbine  increases as the wind increases. Most manufacturers provide  graphs, called "power curves," showing how their wind turbine  output varies with wind</a:t>
            </a:r>
            <a:r>
              <a:rPr lang="en-US" spc="-70" dirty="0">
                <a:latin typeface="Arial"/>
                <a:cs typeface="Arial"/>
              </a:rPr>
              <a:t> </a:t>
            </a:r>
            <a:r>
              <a:rPr lang="en-US" dirty="0">
                <a:latin typeface="Arial"/>
                <a:cs typeface="Arial"/>
              </a:rPr>
              <a:t>speed.</a:t>
            </a:r>
          </a:p>
          <a:p>
            <a:pPr marL="12065" marR="5080" indent="0">
              <a:lnSpc>
                <a:spcPct val="100000"/>
              </a:lnSpc>
              <a:buNone/>
              <a:tabLst>
                <a:tab pos="6809740" algn="l"/>
              </a:tabLst>
            </a:pPr>
            <a:endParaRPr lang="en-US" dirty="0">
              <a:latin typeface="Arial"/>
              <a:cs typeface="Arial"/>
            </a:endParaRPr>
          </a:p>
          <a:p>
            <a:pPr marL="0" indent="0">
              <a:buNone/>
            </a:pPr>
            <a:r>
              <a:rPr lang="en-US" b="1" dirty="0">
                <a:latin typeface="Arial"/>
                <a:cs typeface="Arial"/>
              </a:rPr>
              <a:t>&gt; </a:t>
            </a:r>
            <a:r>
              <a:rPr lang="en-US" b="1" spc="-10" dirty="0">
                <a:latin typeface="Arial"/>
                <a:cs typeface="Arial"/>
              </a:rPr>
              <a:t>22</a:t>
            </a:r>
            <a:r>
              <a:rPr lang="en-US" b="1" spc="-85" dirty="0">
                <a:latin typeface="Arial"/>
                <a:cs typeface="Arial"/>
              </a:rPr>
              <a:t> </a:t>
            </a:r>
            <a:r>
              <a:rPr lang="en-US" b="1" dirty="0">
                <a:latin typeface="Arial"/>
                <a:cs typeface="Arial"/>
              </a:rPr>
              <a:t>m/s-</a:t>
            </a:r>
            <a:r>
              <a:rPr lang="en-US" dirty="0">
                <a:latin typeface="Arial"/>
                <a:cs typeface="Arial"/>
              </a:rPr>
              <a:t>-- </a:t>
            </a:r>
            <a:r>
              <a:rPr lang="en-US" spc="-15" dirty="0">
                <a:latin typeface="Arial"/>
                <a:cs typeface="Arial"/>
              </a:rPr>
              <a:t>Turbine </a:t>
            </a:r>
            <a:r>
              <a:rPr lang="en-US" spc="-5" dirty="0">
                <a:latin typeface="Arial"/>
                <a:cs typeface="Arial"/>
              </a:rPr>
              <a:t>is shut </a:t>
            </a:r>
            <a:r>
              <a:rPr lang="en-US" spc="-15" dirty="0">
                <a:latin typeface="Arial"/>
                <a:cs typeface="Arial"/>
              </a:rPr>
              <a:t>down when wind </a:t>
            </a:r>
            <a:r>
              <a:rPr lang="en-US" spc="-5" dirty="0">
                <a:latin typeface="Arial"/>
                <a:cs typeface="Arial"/>
              </a:rPr>
              <a:t>speed is higher than </a:t>
            </a:r>
            <a:r>
              <a:rPr lang="en-US" spc="-10" dirty="0">
                <a:latin typeface="Arial"/>
                <a:cs typeface="Arial"/>
              </a:rPr>
              <a:t>22 </a:t>
            </a:r>
            <a:r>
              <a:rPr lang="en-US" dirty="0">
                <a:latin typeface="Arial"/>
                <a:cs typeface="Arial"/>
              </a:rPr>
              <a:t>m/s  </a:t>
            </a:r>
            <a:r>
              <a:rPr lang="en-US" spc="-5" dirty="0">
                <a:latin typeface="Arial"/>
                <a:cs typeface="Arial"/>
              </a:rPr>
              <a:t>(called</a:t>
            </a:r>
            <a:r>
              <a:rPr lang="en-US" spc="10" dirty="0">
                <a:latin typeface="Arial"/>
                <a:cs typeface="Arial"/>
              </a:rPr>
              <a:t> </a:t>
            </a:r>
            <a:r>
              <a:rPr lang="en-US" b="1" spc="-5" dirty="0">
                <a:latin typeface="Arial"/>
                <a:cs typeface="Arial"/>
              </a:rPr>
              <a:t>“</a:t>
            </a:r>
            <a:r>
              <a:rPr lang="en-US" b="1" u="sng" spc="-5" dirty="0">
                <a:latin typeface="Arial"/>
                <a:cs typeface="Arial"/>
              </a:rPr>
              <a:t>Cut-out”</a:t>
            </a:r>
            <a:r>
              <a:rPr lang="en-US" b="1" u="sng" spc="25" dirty="0">
                <a:latin typeface="Arial"/>
                <a:cs typeface="Arial"/>
              </a:rPr>
              <a:t> </a:t>
            </a:r>
            <a:r>
              <a:rPr lang="en-US" b="1" u="sng" spc="-5" dirty="0">
                <a:latin typeface="Arial"/>
                <a:cs typeface="Arial"/>
              </a:rPr>
              <a:t>speed</a:t>
            </a:r>
            <a:r>
              <a:rPr lang="en-US" spc="-5" dirty="0">
                <a:latin typeface="Arial"/>
                <a:cs typeface="Arial"/>
              </a:rPr>
              <a:t>) </a:t>
            </a:r>
            <a:r>
              <a:rPr lang="en-US" dirty="0">
                <a:latin typeface="Arial"/>
                <a:cs typeface="Arial"/>
              </a:rPr>
              <a:t>to </a:t>
            </a:r>
            <a:r>
              <a:rPr lang="en-US" spc="-5" dirty="0">
                <a:latin typeface="Arial"/>
                <a:cs typeface="Arial"/>
              </a:rPr>
              <a:t>prevent </a:t>
            </a:r>
            <a:r>
              <a:rPr lang="en-US" dirty="0">
                <a:latin typeface="Arial"/>
                <a:cs typeface="Arial"/>
              </a:rPr>
              <a:t>structure</a:t>
            </a:r>
            <a:r>
              <a:rPr lang="en-US" spc="-5" dirty="0">
                <a:latin typeface="Arial"/>
                <a:cs typeface="Arial"/>
              </a:rPr>
              <a:t> failure.</a:t>
            </a:r>
            <a:endParaRPr lang="en-US" dirty="0">
              <a:latin typeface="Arial"/>
              <a:cs typeface="Arial"/>
            </a:endParaRPr>
          </a:p>
          <a:p>
            <a:pPr marL="0" indent="0">
              <a:buNone/>
            </a:pPr>
            <a:endParaRPr lang="en-US" dirty="0">
              <a:latin typeface="Arial"/>
              <a:cs typeface="Arial"/>
            </a:endParaRPr>
          </a:p>
          <a:p>
            <a:pPr marL="0" indent="0">
              <a:buNone/>
            </a:pPr>
            <a:endParaRPr lang="en-US" dirty="0"/>
          </a:p>
        </p:txBody>
      </p:sp>
    </p:spTree>
    <p:extLst>
      <p:ext uri="{BB962C8B-B14F-4D97-AF65-F5344CB8AC3E}">
        <p14:creationId xmlns:p14="http://schemas.microsoft.com/office/powerpoint/2010/main" val="218896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4995EE-1DF1-4C9C-A3A4-864F5597560E}"/>
              </a:ext>
            </a:extLst>
          </p:cNvPr>
          <p:cNvSpPr>
            <a:spLocks noGrp="1"/>
          </p:cNvSpPr>
          <p:nvPr>
            <p:ph type="body" sz="quarter" idx="13"/>
          </p:nvPr>
        </p:nvSpPr>
        <p:spPr/>
        <p:txBody>
          <a:bodyPr/>
          <a:lstStyle/>
          <a:p>
            <a:r>
              <a:rPr lang="en-US" dirty="0"/>
              <a:t>Wind speed</a:t>
            </a:r>
          </a:p>
        </p:txBody>
      </p:sp>
      <p:sp>
        <p:nvSpPr>
          <p:cNvPr id="3" name="Text Placeholder 2">
            <a:extLst>
              <a:ext uri="{FF2B5EF4-FFF2-40B4-BE49-F238E27FC236}">
                <a16:creationId xmlns:a16="http://schemas.microsoft.com/office/drawing/2014/main" id="{CC4EBC07-8323-4AAC-A193-143C9119466E}"/>
              </a:ext>
            </a:extLst>
          </p:cNvPr>
          <p:cNvSpPr>
            <a:spLocks noGrp="1"/>
          </p:cNvSpPr>
          <p:nvPr>
            <p:ph type="body" sz="quarter" idx="14"/>
          </p:nvPr>
        </p:nvSpPr>
        <p:spPr>
          <a:xfrm>
            <a:off x="203200" y="1204587"/>
            <a:ext cx="5892800" cy="4140200"/>
          </a:xfrm>
        </p:spPr>
        <p:txBody>
          <a:bodyPr/>
          <a:lstStyle/>
          <a:p>
            <a:r>
              <a:rPr lang="en-US" dirty="0"/>
              <a:t>Wind speed largely determines the amount of electricity generated by a turbine. Higher wind speeds generate more power because stronger winds allow the blades to rotate faster. Faster rotation translates to more mechanical power and more electrical power from the generator.</a:t>
            </a:r>
          </a:p>
          <a:p>
            <a:r>
              <a:rPr lang="en-US" dirty="0"/>
              <a:t>Turbines are designed to operate within a specific range of wind speeds. The limits of the range are known as the cut-in speed and cut-out speed.</a:t>
            </a:r>
          </a:p>
          <a:p>
            <a:r>
              <a:rPr lang="en-US" dirty="0"/>
              <a:t> The cut-in speed is the point at which the wind turbine is able to generate power.</a:t>
            </a:r>
          </a:p>
          <a:p>
            <a:r>
              <a:rPr lang="en-US" dirty="0"/>
              <a:t> Between the cut-in speed and the rated speed, where the maximum output is reached, the </a:t>
            </a:r>
            <a:r>
              <a:rPr lang="en-US" b="1" dirty="0"/>
              <a:t>power output will increase cubically with wind speed.</a:t>
            </a:r>
          </a:p>
        </p:txBody>
      </p:sp>
      <p:pic>
        <p:nvPicPr>
          <p:cNvPr id="20482" name="Picture 2" descr="https://energyeducation.ca/wiki/images/thumb/1/19/Windpowercurve.png/400px-Windpowercurve.png">
            <a:extLst>
              <a:ext uri="{FF2B5EF4-FFF2-40B4-BE49-F238E27FC236}">
                <a16:creationId xmlns:a16="http://schemas.microsoft.com/office/drawing/2014/main" id="{07AA8167-58CF-4F80-B864-825DF2C03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669" y="1204587"/>
            <a:ext cx="5771499" cy="45739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7A0666-F1E9-4DC2-A8FA-92B82383F521}"/>
              </a:ext>
            </a:extLst>
          </p:cNvPr>
          <p:cNvSpPr/>
          <p:nvPr/>
        </p:nvSpPr>
        <p:spPr>
          <a:xfrm>
            <a:off x="8082402" y="6054809"/>
            <a:ext cx="3570208" cy="253916"/>
          </a:xfrm>
          <a:prstGeom prst="rect">
            <a:avLst/>
          </a:prstGeom>
        </p:spPr>
        <p:txBody>
          <a:bodyPr wrap="none">
            <a:spAutoFit/>
          </a:bodyPr>
          <a:lstStyle/>
          <a:p>
            <a:r>
              <a:rPr lang="en-US" sz="1050" dirty="0">
                <a:solidFill>
                  <a:srgbClr val="000000"/>
                </a:solidFill>
                <a:latin typeface="Arial" panose="020B0604020202020204" pitchFamily="34" charset="0"/>
              </a:rPr>
              <a:t>[ R. Wolfson, </a:t>
            </a:r>
            <a:r>
              <a:rPr lang="en-US" sz="1050" i="1" dirty="0">
                <a:solidFill>
                  <a:srgbClr val="000000"/>
                </a:solidFill>
                <a:latin typeface="Arial" panose="020B0604020202020204" pitchFamily="34" charset="0"/>
              </a:rPr>
              <a:t>Energy, Environment and Climate,</a:t>
            </a:r>
            <a:r>
              <a:rPr lang="en-US" sz="1050" dirty="0">
                <a:solidFill>
                  <a:srgbClr val="000000"/>
                </a:solidFill>
                <a:latin typeface="Arial" panose="020B0604020202020204" pitchFamily="34" charset="0"/>
              </a:rPr>
              <a:t> 2nd ed.]</a:t>
            </a:r>
            <a:endParaRPr lang="en-US" sz="1050" dirty="0"/>
          </a:p>
        </p:txBody>
      </p:sp>
    </p:spTree>
    <p:extLst>
      <p:ext uri="{BB962C8B-B14F-4D97-AF65-F5344CB8AC3E}">
        <p14:creationId xmlns:p14="http://schemas.microsoft.com/office/powerpoint/2010/main" val="1296975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D5D297-FC31-4CDA-8AA4-B3B84F37C2F3}"/>
              </a:ext>
            </a:extLst>
          </p:cNvPr>
          <p:cNvSpPr>
            <a:spLocks noGrp="1"/>
          </p:cNvSpPr>
          <p:nvPr>
            <p:ph type="body" sz="quarter" idx="13"/>
          </p:nvPr>
        </p:nvSpPr>
        <p:spPr/>
        <p:txBody>
          <a:bodyPr/>
          <a:lstStyle/>
          <a:p>
            <a:r>
              <a:rPr lang="en-US" dirty="0"/>
              <a:t>wind frequency distribution</a:t>
            </a:r>
          </a:p>
          <a:p>
            <a:endParaRPr lang="en-US" dirty="0"/>
          </a:p>
        </p:txBody>
      </p:sp>
      <p:sp>
        <p:nvSpPr>
          <p:cNvPr id="5" name="Text Box 9">
            <a:extLst>
              <a:ext uri="{FF2B5EF4-FFF2-40B4-BE49-F238E27FC236}">
                <a16:creationId xmlns:a16="http://schemas.microsoft.com/office/drawing/2014/main" id="{C53E154F-5569-45A3-9CBF-6758B81A3E04}"/>
              </a:ext>
            </a:extLst>
          </p:cNvPr>
          <p:cNvSpPr txBox="1">
            <a:spLocks noChangeArrowheads="1"/>
          </p:cNvSpPr>
          <p:nvPr/>
        </p:nvSpPr>
        <p:spPr bwMode="auto">
          <a:xfrm>
            <a:off x="5023653" y="6171406"/>
            <a:ext cx="6767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200" dirty="0"/>
              <a:t>[MIT, Wind power fundamentals, </a:t>
            </a:r>
            <a:r>
              <a:rPr lang="en-US" altLang="de-DE" sz="1200" dirty="0" err="1"/>
              <a:t>Kalmikov</a:t>
            </a:r>
            <a:r>
              <a:rPr lang="en-US" altLang="de-DE" sz="1200" dirty="0"/>
              <a:t> and Dykes, 2011]</a:t>
            </a:r>
          </a:p>
        </p:txBody>
      </p:sp>
      <p:pic>
        <p:nvPicPr>
          <p:cNvPr id="6" name="Image252">
            <a:extLst>
              <a:ext uri="{FF2B5EF4-FFF2-40B4-BE49-F238E27FC236}">
                <a16:creationId xmlns:a16="http://schemas.microsoft.com/office/drawing/2014/main" id="{79AD84CB-6CED-4C18-82A4-12B3865FC2E4}"/>
              </a:ext>
            </a:extLst>
          </p:cNvPr>
          <p:cNvPicPr>
            <a:picLocks noChangeAspect="1"/>
          </p:cNvPicPr>
          <p:nvPr/>
        </p:nvPicPr>
        <p:blipFill>
          <a:blip r:embed="rId2"/>
          <a:stretch>
            <a:fillRect/>
          </a:stretch>
        </p:blipFill>
        <p:spPr>
          <a:xfrm>
            <a:off x="4798233" y="1360163"/>
            <a:ext cx="6175708" cy="4269922"/>
          </a:xfrm>
          <a:prstGeom prst="rect">
            <a:avLst/>
          </a:prstGeom>
          <a:noFill/>
        </p:spPr>
      </p:pic>
      <p:sp>
        <p:nvSpPr>
          <p:cNvPr id="3" name="Rectangle 2">
            <a:extLst>
              <a:ext uri="{FF2B5EF4-FFF2-40B4-BE49-F238E27FC236}">
                <a16:creationId xmlns:a16="http://schemas.microsoft.com/office/drawing/2014/main" id="{C176AE4F-45CF-4E59-8F31-7091D772F9D4}"/>
              </a:ext>
            </a:extLst>
          </p:cNvPr>
          <p:cNvSpPr/>
          <p:nvPr/>
        </p:nvSpPr>
        <p:spPr>
          <a:xfrm>
            <a:off x="1027559" y="1227915"/>
            <a:ext cx="2552700" cy="3775777"/>
          </a:xfrm>
          <a:prstGeom prst="rect">
            <a:avLst/>
          </a:prstGeom>
        </p:spPr>
        <p:txBody>
          <a:bodyPr wrap="square">
            <a:spAutoFit/>
          </a:bodyPr>
          <a:lstStyle/>
          <a:p>
            <a:pPr>
              <a:lnSpc>
                <a:spcPts val="2545"/>
              </a:lnSpc>
              <a:spcBef>
                <a:spcPts val="5681"/>
              </a:spcBef>
            </a:pPr>
            <a:r>
              <a:rPr lang="en-US" altLang="zh-CN" dirty="0">
                <a:solidFill>
                  <a:srgbClr val="332B60"/>
                </a:solidFill>
              </a:rPr>
              <a:t>Empirically, it has</a:t>
            </a:r>
          </a:p>
          <a:p>
            <a:pPr marL="76">
              <a:lnSpc>
                <a:spcPts val="2160"/>
              </a:lnSpc>
            </a:pPr>
            <a:r>
              <a:rPr lang="en-US" altLang="zh-CN" dirty="0">
                <a:solidFill>
                  <a:srgbClr val="332B60"/>
                </a:solidFill>
              </a:rPr>
              <a:t>been observed that</a:t>
            </a:r>
          </a:p>
          <a:p>
            <a:pPr marL="76">
              <a:lnSpc>
                <a:spcPts val="2160"/>
              </a:lnSpc>
            </a:pPr>
            <a:r>
              <a:rPr lang="en-US" altLang="zh-CN" dirty="0">
                <a:solidFill>
                  <a:srgbClr val="332B60"/>
                </a:solidFill>
              </a:rPr>
              <a:t>wind speed in most</a:t>
            </a:r>
          </a:p>
          <a:p>
            <a:pPr marL="76">
              <a:lnSpc>
                <a:spcPts val="2160"/>
              </a:lnSpc>
            </a:pPr>
            <a:r>
              <a:rPr lang="en-US" altLang="zh-CN" dirty="0">
                <a:solidFill>
                  <a:srgbClr val="332B60"/>
                </a:solidFill>
              </a:rPr>
              <a:t>locations is a</a:t>
            </a:r>
          </a:p>
          <a:p>
            <a:pPr marL="76">
              <a:lnSpc>
                <a:spcPts val="2160"/>
              </a:lnSpc>
            </a:pPr>
            <a:r>
              <a:rPr lang="en-US" altLang="zh-CN" dirty="0">
                <a:solidFill>
                  <a:srgbClr val="332B60"/>
                </a:solidFill>
              </a:rPr>
              <a:t>Weibull</a:t>
            </a:r>
          </a:p>
          <a:p>
            <a:pPr marL="76">
              <a:lnSpc>
                <a:spcPts val="2160"/>
              </a:lnSpc>
            </a:pPr>
            <a:r>
              <a:rPr lang="en-US" altLang="zh-CN" dirty="0">
                <a:solidFill>
                  <a:srgbClr val="332B60"/>
                </a:solidFill>
              </a:rPr>
              <a:t>distribution.</a:t>
            </a:r>
          </a:p>
          <a:p>
            <a:pPr marL="76">
              <a:lnSpc>
                <a:spcPts val="2160"/>
              </a:lnSpc>
            </a:pPr>
            <a:r>
              <a:rPr lang="en-US" altLang="zh-CN" dirty="0">
                <a:solidFill>
                  <a:srgbClr val="332B60"/>
                </a:solidFill>
              </a:rPr>
              <a:t>Furthermore, the</a:t>
            </a:r>
          </a:p>
          <a:p>
            <a:pPr marL="76">
              <a:lnSpc>
                <a:spcPts val="2160"/>
              </a:lnSpc>
            </a:pPr>
            <a:r>
              <a:rPr lang="en-US" altLang="zh-CN" dirty="0">
                <a:solidFill>
                  <a:srgbClr val="332B60"/>
                </a:solidFill>
              </a:rPr>
              <a:t>value of k is</a:t>
            </a:r>
          </a:p>
          <a:p>
            <a:pPr marL="76">
              <a:lnSpc>
                <a:spcPts val="2160"/>
              </a:lnSpc>
            </a:pPr>
            <a:r>
              <a:rPr lang="en-US" altLang="zh-CN" dirty="0">
                <a:solidFill>
                  <a:srgbClr val="332B60"/>
                </a:solidFill>
              </a:rPr>
              <a:t>approximately 2</a:t>
            </a:r>
          </a:p>
          <a:p>
            <a:pPr marL="76">
              <a:lnSpc>
                <a:spcPts val="2160"/>
              </a:lnSpc>
            </a:pPr>
            <a:r>
              <a:rPr lang="en-US" altLang="zh-CN" dirty="0">
                <a:solidFill>
                  <a:srgbClr val="332B60"/>
                </a:solidFill>
              </a:rPr>
              <a:t>for most wind</a:t>
            </a:r>
          </a:p>
          <a:p>
            <a:pPr marL="76">
              <a:lnSpc>
                <a:spcPts val="2160"/>
              </a:lnSpc>
            </a:pPr>
            <a:r>
              <a:rPr lang="en-US" altLang="zh-CN" dirty="0">
                <a:solidFill>
                  <a:srgbClr val="332B60"/>
                </a:solidFill>
              </a:rPr>
              <a:t>profiles.</a:t>
            </a:r>
          </a:p>
          <a:p>
            <a:pPr marL="76">
              <a:lnSpc>
                <a:spcPts val="2160"/>
              </a:lnSpc>
            </a:pPr>
            <a:r>
              <a:rPr lang="en-US" altLang="zh-CN" dirty="0">
                <a:solidFill>
                  <a:srgbClr val="332B60"/>
                </a:solidFill>
              </a:rPr>
              <a:t>K= shape factor, A=scale factor</a:t>
            </a:r>
          </a:p>
        </p:txBody>
      </p:sp>
      <p:pic>
        <p:nvPicPr>
          <p:cNvPr id="8" name="Picture 7">
            <a:extLst>
              <a:ext uri="{FF2B5EF4-FFF2-40B4-BE49-F238E27FC236}">
                <a16:creationId xmlns:a16="http://schemas.microsoft.com/office/drawing/2014/main" id="{6A913959-EAFA-4978-97D2-C5A33A4ECC00}"/>
              </a:ext>
            </a:extLst>
          </p:cNvPr>
          <p:cNvPicPr>
            <a:picLocks noChangeAspect="1"/>
          </p:cNvPicPr>
          <p:nvPr/>
        </p:nvPicPr>
        <p:blipFill>
          <a:blip r:embed="rId3"/>
          <a:stretch>
            <a:fillRect/>
          </a:stretch>
        </p:blipFill>
        <p:spPr>
          <a:xfrm>
            <a:off x="428246" y="5015707"/>
            <a:ext cx="4132326" cy="614378"/>
          </a:xfrm>
          <a:prstGeom prst="rect">
            <a:avLst/>
          </a:prstGeom>
          <a:ln>
            <a:solidFill>
              <a:schemeClr val="accent1"/>
            </a:solidFill>
          </a:ln>
        </p:spPr>
      </p:pic>
    </p:spTree>
    <p:extLst>
      <p:ext uri="{BB962C8B-B14F-4D97-AF65-F5344CB8AC3E}">
        <p14:creationId xmlns:p14="http://schemas.microsoft.com/office/powerpoint/2010/main" val="2906954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63E09C-6220-498A-A30E-3C9AE7B52E66}"/>
              </a:ext>
            </a:extLst>
          </p:cNvPr>
          <p:cNvSpPr>
            <a:spLocks noGrp="1"/>
          </p:cNvSpPr>
          <p:nvPr>
            <p:ph type="body" sz="quarter" idx="13"/>
          </p:nvPr>
        </p:nvSpPr>
        <p:spPr/>
        <p:txBody>
          <a:bodyPr/>
          <a:lstStyle/>
          <a:p>
            <a:r>
              <a:rPr lang="en-US" dirty="0"/>
              <a:t>Statistical Distribution of Wind Speed</a:t>
            </a:r>
          </a:p>
          <a:p>
            <a:endParaRPr lang="en-US" dirty="0"/>
          </a:p>
        </p:txBody>
      </p:sp>
      <p:pic>
        <p:nvPicPr>
          <p:cNvPr id="4" name="Picture 3">
            <a:extLst>
              <a:ext uri="{FF2B5EF4-FFF2-40B4-BE49-F238E27FC236}">
                <a16:creationId xmlns:a16="http://schemas.microsoft.com/office/drawing/2014/main" id="{00B66A94-5B97-43E3-8740-6342AB990EE0}"/>
              </a:ext>
            </a:extLst>
          </p:cNvPr>
          <p:cNvPicPr>
            <a:picLocks noChangeAspect="1"/>
          </p:cNvPicPr>
          <p:nvPr/>
        </p:nvPicPr>
        <p:blipFill>
          <a:blip r:embed="rId5"/>
          <a:stretch>
            <a:fillRect/>
          </a:stretch>
        </p:blipFill>
        <p:spPr>
          <a:xfrm>
            <a:off x="9549623" y="442913"/>
            <a:ext cx="1885139" cy="2693988"/>
          </a:xfrm>
          <a:prstGeom prst="rect">
            <a:avLst/>
          </a:prstGeom>
        </p:spPr>
      </p:pic>
      <p:sp>
        <p:nvSpPr>
          <p:cNvPr id="3" name="Text Placeholder 2">
            <a:extLst>
              <a:ext uri="{FF2B5EF4-FFF2-40B4-BE49-F238E27FC236}">
                <a16:creationId xmlns:a16="http://schemas.microsoft.com/office/drawing/2014/main" id="{CFCC29E7-6515-4907-B764-37E253D7B910}"/>
              </a:ext>
            </a:extLst>
          </p:cNvPr>
          <p:cNvSpPr>
            <a:spLocks noGrp="1"/>
          </p:cNvSpPr>
          <p:nvPr>
            <p:ph type="body" sz="quarter" idx="14"/>
          </p:nvPr>
        </p:nvSpPr>
        <p:spPr>
          <a:xfrm>
            <a:off x="479424" y="1358900"/>
            <a:ext cx="8802242" cy="4140200"/>
          </a:xfrm>
        </p:spPr>
        <p:txBody>
          <a:bodyPr/>
          <a:lstStyle/>
          <a:p>
            <a:r>
              <a:rPr lang="en-US" dirty="0"/>
              <a:t>It is named after Swedish engineer, scientist, and mathematician </a:t>
            </a:r>
            <a:r>
              <a:rPr lang="en-US" dirty="0" err="1"/>
              <a:t>Waloddi</a:t>
            </a:r>
            <a:r>
              <a:rPr lang="en-US" dirty="0"/>
              <a:t> Weibull, who described it in detail in 1951.</a:t>
            </a:r>
          </a:p>
          <a:p>
            <a:r>
              <a:rPr lang="en-US" altLang="zh-CN" dirty="0"/>
              <a:t>Instead of a probability density function that represents the fraction of time wind speed is at v, it is sometimes customary to speak in terms of hours in a year</a:t>
            </a:r>
            <a:endParaRPr lang="en-US" dirty="0"/>
          </a:p>
        </p:txBody>
      </p:sp>
      <p:sp>
        <p:nvSpPr>
          <p:cNvPr id="5" name="Text Box 9">
            <a:extLst>
              <a:ext uri="{FF2B5EF4-FFF2-40B4-BE49-F238E27FC236}">
                <a16:creationId xmlns:a16="http://schemas.microsoft.com/office/drawing/2014/main" id="{5639A8D3-1346-4BEC-ADD3-67CC149FCD37}"/>
              </a:ext>
            </a:extLst>
          </p:cNvPr>
          <p:cNvSpPr txBox="1">
            <a:spLocks noChangeArrowheads="1"/>
          </p:cNvSpPr>
          <p:nvPr/>
        </p:nvSpPr>
        <p:spPr bwMode="auto">
          <a:xfrm>
            <a:off x="4947453" y="6431679"/>
            <a:ext cx="6767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200" dirty="0"/>
              <a:t>[MIT, Wind power fundamentals, </a:t>
            </a:r>
            <a:r>
              <a:rPr lang="en-US" altLang="de-DE" sz="1200" dirty="0" err="1"/>
              <a:t>Kalmikov</a:t>
            </a:r>
            <a:r>
              <a:rPr lang="en-US" altLang="de-DE" sz="1200" dirty="0"/>
              <a:t> and Dykes, 2011]</a:t>
            </a:r>
          </a:p>
        </p:txBody>
      </p:sp>
      <p:pic>
        <p:nvPicPr>
          <p:cNvPr id="6" name="Image230">
            <a:extLst>
              <a:ext uri="{FF2B5EF4-FFF2-40B4-BE49-F238E27FC236}">
                <a16:creationId xmlns:a16="http://schemas.microsoft.com/office/drawing/2014/main" id="{CB13FFA7-5EE6-49B3-AF00-8B73BEF8FCDD}"/>
              </a:ext>
            </a:extLst>
          </p:cNvPr>
          <p:cNvPicPr>
            <a:picLocks noChangeAspect="1"/>
          </p:cNvPicPr>
          <p:nvPr/>
        </p:nvPicPr>
        <p:blipFill>
          <a:blip r:embed="rId6"/>
          <a:stretch>
            <a:fillRect/>
          </a:stretch>
        </p:blipFill>
        <p:spPr>
          <a:xfrm>
            <a:off x="5687822" y="2987649"/>
            <a:ext cx="4091176" cy="3197351"/>
          </a:xfrm>
          <a:prstGeom prst="rect">
            <a:avLst/>
          </a:prstGeom>
          <a:noFill/>
        </p:spPr>
      </p:pic>
      <p:pic>
        <p:nvPicPr>
          <p:cNvPr id="7" name="Image232">
            <a:extLst>
              <a:ext uri="{FF2B5EF4-FFF2-40B4-BE49-F238E27FC236}">
                <a16:creationId xmlns:a16="http://schemas.microsoft.com/office/drawing/2014/main" id="{A9CA6130-1067-4F65-9F7D-73E49A04623E}"/>
              </a:ext>
            </a:extLst>
          </p:cNvPr>
          <p:cNvPicPr>
            <a:picLocks noChangeAspect="1"/>
          </p:cNvPicPr>
          <p:nvPr/>
        </p:nvPicPr>
        <p:blipFill>
          <a:blip r:embed="rId7"/>
          <a:stretch>
            <a:fillRect/>
          </a:stretch>
        </p:blipFill>
        <p:spPr>
          <a:xfrm>
            <a:off x="1425194" y="3100423"/>
            <a:ext cx="4132326" cy="2935986"/>
          </a:xfrm>
          <a:prstGeom prst="rect">
            <a:avLst/>
          </a:prstGeom>
          <a:noFill/>
        </p:spPr>
      </p:pic>
      <p:sp>
        <p:nvSpPr>
          <p:cNvPr id="8" name="Path237">
            <a:extLst>
              <a:ext uri="{FF2B5EF4-FFF2-40B4-BE49-F238E27FC236}">
                <a16:creationId xmlns:a16="http://schemas.microsoft.com/office/drawing/2014/main" id="{07307291-2232-47F1-85E7-DC97F9C0FEB5}"/>
              </a:ext>
            </a:extLst>
          </p:cNvPr>
          <p:cNvSpPr/>
          <p:nvPr/>
        </p:nvSpPr>
        <p:spPr>
          <a:xfrm>
            <a:off x="5434457" y="4033002"/>
            <a:ext cx="958596" cy="959086"/>
          </a:xfrm>
          <a:custGeom>
            <a:avLst/>
            <a:gdLst/>
            <a:ahLst/>
            <a:cxnLst/>
            <a:rect l="l" t="t" r="r" b="b"/>
            <a:pathLst>
              <a:path w="958596" h="959086">
                <a:moveTo>
                  <a:pt x="479298" y="22588"/>
                </a:moveTo>
                <a:cubicBezTo>
                  <a:pt x="731799" y="22588"/>
                  <a:pt x="936498" y="227286"/>
                  <a:pt x="936498" y="479788"/>
                </a:cubicBezTo>
                <a:cubicBezTo>
                  <a:pt x="936498" y="732289"/>
                  <a:pt x="731799" y="936988"/>
                  <a:pt x="479298" y="936988"/>
                </a:cubicBezTo>
                <a:cubicBezTo>
                  <a:pt x="226797" y="936988"/>
                  <a:pt x="22098" y="732289"/>
                  <a:pt x="22098" y="479788"/>
                </a:cubicBezTo>
                <a:cubicBezTo>
                  <a:pt x="22098" y="234119"/>
                  <a:pt x="216243" y="32367"/>
                  <a:pt x="461721" y="22931"/>
                </a:cubicBezTo>
              </a:path>
            </a:pathLst>
          </a:custGeom>
          <a:solidFill>
            <a:srgbClr val="000000">
              <a:alpha val="0"/>
            </a:srgbClr>
          </a:solidFill>
          <a:ln w="22098" cap="sq">
            <a:solidFill>
              <a:srgbClr val="FF0000"/>
            </a:solidFill>
            <a:prstDash val="solid"/>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a:p>
        </p:txBody>
      </p:sp>
      <p:pic>
        <p:nvPicPr>
          <p:cNvPr id="12" name="Audio 11">
            <a:hlinkClick r:id="" action="ppaction://media"/>
            <a:extLst>
              <a:ext uri="{FF2B5EF4-FFF2-40B4-BE49-F238E27FC236}">
                <a16:creationId xmlns:a16="http://schemas.microsoft.com/office/drawing/2014/main" id="{B7A6647C-394B-17CC-F98B-FA03936712BD}"/>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261119623"/>
      </p:ext>
    </p:extLst>
  </p:cSld>
  <p:clrMapOvr>
    <a:masterClrMapping/>
  </p:clrMapOvr>
  <mc:AlternateContent xmlns:mc="http://schemas.openxmlformats.org/markup-compatibility/2006" xmlns:p14="http://schemas.microsoft.com/office/powerpoint/2010/main">
    <mc:Choice Requires="p14">
      <p:transition spd="slow" p14:dur="2000" advTm="25229"/>
    </mc:Choice>
    <mc:Fallback xmlns="">
      <p:transition spd="slow" advTm="252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extLst>
    <p:ext uri="{3A86A75C-4F4B-4683-9AE1-C65F6400EC91}">
      <p14:laserTraceLst xmlns:p14="http://schemas.microsoft.com/office/powerpoint/2010/main">
        <p14:tracePtLst>
          <p14:tracePt t="10826" x="7486650" y="1763713"/>
          <p14:tracePt t="11309" x="7397750" y="1835150"/>
          <p14:tracePt t="11312" x="7094538" y="2119313"/>
          <p14:tracePt t="11320" x="6934200" y="2190750"/>
          <p14:tracePt t="11327" x="6773863" y="2297113"/>
          <p14:tracePt t="11332" x="6630988" y="2368550"/>
          <p14:tracePt t="11340" x="6470650" y="2457450"/>
          <p14:tracePt t="11345" x="6327775" y="2565400"/>
          <p14:tracePt t="11353" x="6184900" y="2617788"/>
          <p14:tracePt t="11358" x="6061075" y="2654300"/>
          <p14:tracePt t="11367" x="5899150" y="2708275"/>
          <p14:tracePt t="11373" x="5738813" y="2814638"/>
          <p14:tracePt t="11379" x="5632450" y="2868613"/>
          <p14:tracePt t="11388" x="5507038" y="2921000"/>
          <p14:tracePt t="11394" x="5346700" y="2957513"/>
          <p14:tracePt t="11401" x="5205413" y="3009900"/>
          <p14:tracePt t="11408" x="5133975" y="3081338"/>
          <p14:tracePt t="11415" x="5045075" y="3117850"/>
          <p14:tracePt t="11421" x="4919663" y="3170238"/>
          <p14:tracePt t="11428" x="4883150" y="3206750"/>
          <p14:tracePt t="11436" x="4830763" y="3278188"/>
          <p14:tracePt t="11442" x="4759325" y="3313113"/>
          <p14:tracePt t="11449" x="4722813" y="3349625"/>
          <p14:tracePt t="11456" x="4687888" y="3384550"/>
          <p14:tracePt t="11464" x="4670425" y="3419475"/>
          <p14:tracePt t="11471" x="4633913" y="3438525"/>
          <p14:tracePt t="11477" x="4616450" y="3490913"/>
          <p14:tracePt t="11486" x="4581525" y="3508375"/>
          <p14:tracePt t="11490" x="4562475" y="3562350"/>
          <p14:tracePt t="11504" x="4545013" y="3579813"/>
          <p14:tracePt t="11512" x="4545013" y="3616325"/>
          <p14:tracePt t="11519" x="4545013" y="3651250"/>
          <p14:tracePt t="11526" x="4545013" y="3668713"/>
          <p14:tracePt t="11532" x="4545013" y="3705225"/>
          <p14:tracePt t="11547" x="4545013" y="3740150"/>
          <p14:tracePt t="11553" x="4545013" y="3776663"/>
          <p14:tracePt t="11560" x="4545013" y="3848100"/>
          <p14:tracePt t="11574" x="4562475" y="3865563"/>
          <p14:tracePt t="11580" x="4562475" y="3900488"/>
          <p14:tracePt t="11595" x="4598988" y="3919538"/>
          <p14:tracePt t="11602" x="4598988" y="3937000"/>
          <p14:tracePt t="11622" x="4598988" y="3954463"/>
          <p14:tracePt t="11629" x="4616450" y="3954463"/>
          <p14:tracePt t="11636" x="4616450" y="3989388"/>
          <p14:tracePt t="11657" x="4633913" y="3989388"/>
          <p14:tracePt t="11664" x="4652963" y="4008438"/>
          <p14:tracePt t="11671" x="4705350" y="4060825"/>
          <p14:tracePt t="11678" x="4848225" y="4114800"/>
          <p14:tracePt t="11685" x="4937125" y="4186238"/>
          <p14:tracePt t="11692" x="5097463" y="4240213"/>
          <p14:tracePt t="11699" x="5257800" y="4292600"/>
          <p14:tracePt t="11706" x="5437188" y="4310063"/>
          <p14:tracePt t="11713" x="5649913" y="4364038"/>
          <p14:tracePt t="11720" x="5846763" y="4400550"/>
          <p14:tracePt t="11727" x="6042025" y="4489450"/>
          <p14:tracePt t="11734" x="6256338" y="4506913"/>
          <p14:tracePt t="11740" x="6505575" y="4506913"/>
          <p14:tracePt t="11748" x="6719888" y="4541838"/>
          <p14:tracePt t="11754" x="6969125" y="4541838"/>
          <p14:tracePt t="11761" x="7146925" y="4541838"/>
          <p14:tracePt t="11769" x="7326313" y="4524375"/>
          <p14:tracePt t="11775" x="7504113" y="4524375"/>
          <p14:tracePt t="11785" x="7629525" y="4506913"/>
          <p14:tracePt t="11789" x="7753350" y="4470400"/>
          <p14:tracePt t="11796" x="7842250" y="4418013"/>
          <p14:tracePt t="11804" x="7950200" y="4381500"/>
          <p14:tracePt t="11810" x="8021638" y="4364038"/>
          <p14:tracePt t="11817" x="8093075" y="4346575"/>
          <p14:tracePt t="11823" x="8128000" y="4329113"/>
          <p14:tracePt t="11830" x="8145463" y="4310063"/>
          <p14:tracePt t="11837" x="8181975" y="4292600"/>
          <p14:tracePt t="11851" x="8199438" y="4275138"/>
          <p14:tracePt t="11865" x="8234363" y="4149725"/>
          <p14:tracePt t="11872" x="8234363" y="4097338"/>
          <p14:tracePt t="11879" x="8216900" y="3989388"/>
          <p14:tracePt t="11887" x="8199438" y="3900488"/>
          <p14:tracePt t="11893" x="8128000" y="3811588"/>
          <p14:tracePt t="11901" x="8021638" y="3687763"/>
          <p14:tracePt t="11906" x="7913688" y="3562350"/>
          <p14:tracePt t="11914" x="7753350" y="3419475"/>
          <p14:tracePt t="11921" x="7629525" y="3295650"/>
          <p14:tracePt t="11928" x="7450138" y="3152775"/>
          <p14:tracePt t="11935" x="7272338" y="3046413"/>
          <p14:tracePt t="11941" x="7077075" y="2938463"/>
          <p14:tracePt t="11948" x="6880225" y="2849563"/>
          <p14:tracePt t="11955" x="6684963" y="2797175"/>
          <p14:tracePt t="11962" x="6542088" y="2778125"/>
          <p14:tracePt t="11969" x="6345238" y="2689225"/>
          <p14:tracePt t="11976" x="6167438" y="2689225"/>
          <p14:tracePt t="11986" x="6061075" y="2671763"/>
          <p14:tracePt t="11989" x="5881688" y="2671763"/>
          <p14:tracePt t="11997" x="5686425" y="2671763"/>
          <p14:tracePt t="12004" x="5578475" y="2636838"/>
          <p14:tracePt t="12010" x="5400675" y="2636838"/>
          <p14:tracePt t="12019" x="5240338" y="2654300"/>
          <p14:tracePt t="12025" x="5097463" y="2654300"/>
          <p14:tracePt t="12032" x="5026025" y="2654300"/>
          <p14:tracePt t="12038" x="4883150" y="2671763"/>
          <p14:tracePt t="12045" x="4794250" y="2689225"/>
          <p14:tracePt t="12053" x="4687888" y="2743200"/>
          <p14:tracePt t="12059" x="4562475" y="2797175"/>
          <p14:tracePt t="12068" x="4473575" y="2832100"/>
          <p14:tracePt t="12073" x="4384675" y="2886075"/>
          <p14:tracePt t="12080" x="4295775" y="2921000"/>
          <p14:tracePt t="12086" x="4224338" y="3009900"/>
          <p14:tracePt t="12093" x="4170363" y="3081338"/>
          <p14:tracePt t="12101" x="4064000" y="3241675"/>
          <p14:tracePt t="12107" x="4010025" y="3330575"/>
          <p14:tracePt t="12117" x="3975100" y="3419475"/>
          <p14:tracePt t="12122" x="3938588" y="3527425"/>
          <p14:tracePt t="12128" x="3921125" y="3651250"/>
          <p14:tracePt t="12136" x="3921125" y="3759200"/>
          <p14:tracePt t="12142" x="3921125" y="3829050"/>
          <p14:tracePt t="12151" x="3921125" y="3954463"/>
          <p14:tracePt t="12156" x="3975100" y="4043363"/>
          <p14:tracePt t="12163" x="3992563" y="4149725"/>
          <p14:tracePt t="12170" x="4098925" y="4275138"/>
          <p14:tracePt t="12177" x="4170363" y="4435475"/>
          <p14:tracePt t="12184" x="4278313" y="4560888"/>
          <p14:tracePt t="12191" x="4384675" y="4702175"/>
          <p14:tracePt t="12199" x="4510088" y="4827588"/>
          <p14:tracePt t="12204" x="4652963" y="4951413"/>
          <p14:tracePt t="12212" x="4813300" y="5094288"/>
          <p14:tracePt t="12219" x="5008563" y="5237163"/>
          <p14:tracePt t="12225" x="5240338" y="5343525"/>
          <p14:tracePt t="12235" x="5454650" y="5468938"/>
          <p14:tracePt t="12239" x="5686425" y="5521325"/>
          <p14:tracePt t="12247" x="5899150" y="5575300"/>
          <p14:tracePt t="12253" x="6113463" y="5592763"/>
          <p14:tracePt t="12260" x="6381750" y="5664200"/>
          <p14:tracePt t="12267" x="6594475" y="5664200"/>
          <p14:tracePt t="12274" x="6845300" y="5681663"/>
          <p14:tracePt t="12281" x="7058025" y="5681663"/>
          <p14:tracePt t="12288" x="7308850" y="5681663"/>
          <p14:tracePt t="12302" x="7700963" y="5681663"/>
          <p14:tracePt t="12308" x="7861300" y="5646738"/>
          <p14:tracePt t="12317" x="8039100" y="5629275"/>
          <p14:tracePt t="12323" x="8253413" y="5629275"/>
          <p14:tracePt t="12329" x="8431213" y="5592763"/>
          <p14:tracePt t="12336" x="8591550" y="5540375"/>
          <p14:tracePt t="12344" x="8769350" y="5521325"/>
          <p14:tracePt t="12351" x="8929688" y="5432425"/>
          <p14:tracePt t="12357" x="9018588" y="5397500"/>
          <p14:tracePt t="12365" x="9109075" y="5343525"/>
          <p14:tracePt t="12371" x="9197975" y="5291138"/>
          <p14:tracePt t="12378" x="9286875" y="5165725"/>
          <p14:tracePt t="12385" x="9340850" y="5059363"/>
          <p14:tracePt t="12392" x="9429750" y="4916488"/>
          <p14:tracePt t="12401" x="9447213" y="4827588"/>
          <p14:tracePt t="12406" x="9464675" y="4667250"/>
          <p14:tracePt t="12413" x="9464675" y="4595813"/>
          <p14:tracePt t="12420" x="9464675" y="4489450"/>
          <p14:tracePt t="12427" x="9464675" y="4435475"/>
          <p14:tracePt t="12433" x="9464675" y="4381500"/>
          <p14:tracePt t="12440" x="9464675" y="4310063"/>
          <p14:tracePt t="12448" x="9447213" y="4257675"/>
          <p14:tracePt t="12454" x="9393238" y="4203700"/>
          <p14:tracePt t="12462" x="9340850" y="4079875"/>
          <p14:tracePt t="12469" x="9286875" y="4008438"/>
          <p14:tracePt t="12475" x="9215438" y="3919538"/>
          <p14:tracePt t="12484" x="9055100" y="3776663"/>
          <p14:tracePt t="12489" x="8877300" y="3651250"/>
          <p14:tracePt t="12496" x="8751888" y="3508375"/>
          <p14:tracePt t="12503" x="8555038" y="3438525"/>
          <p14:tracePt t="12509" x="8431213" y="3295650"/>
          <p14:tracePt t="12517" x="8234363" y="3224213"/>
          <p14:tracePt t="12523" x="8039100" y="3117850"/>
          <p14:tracePt t="12531" x="7913688" y="3028950"/>
          <p14:tracePt t="12537" x="7753350" y="2957513"/>
          <p14:tracePt t="12545" x="7575550" y="2903538"/>
          <p14:tracePt t="12552" x="7415213" y="2886075"/>
          <p14:tracePt t="12558" x="7237413" y="2832100"/>
          <p14:tracePt t="12568" x="7040563" y="2778125"/>
          <p14:tracePt t="12572" x="6934200" y="2778125"/>
          <p14:tracePt t="12579" x="6754813" y="2743200"/>
          <p14:tracePt t="12586" x="6648450" y="2743200"/>
          <p14:tracePt t="12593" x="6505575" y="2743200"/>
          <p14:tracePt t="12601" x="6381750" y="2743200"/>
          <p14:tracePt t="12607" x="6238875" y="2743200"/>
          <p14:tracePt t="12615" x="6096000" y="2743200"/>
          <p14:tracePt t="12620" x="5970588" y="2797175"/>
          <p14:tracePt t="12627" x="5829300" y="2832100"/>
          <p14:tracePt t="12635" x="5738813" y="2849563"/>
          <p14:tracePt t="12641" x="5614988" y="2886075"/>
          <p14:tracePt t="12650" x="5561013" y="2921000"/>
          <p14:tracePt t="12655" x="5507038" y="2957513"/>
          <p14:tracePt t="12662" x="5418138" y="2974975"/>
          <p14:tracePt t="12671" x="5383213" y="3028950"/>
          <p14:tracePt t="12676" x="5346700" y="3063875"/>
          <p14:tracePt t="12683" x="5294313" y="3117850"/>
          <p14:tracePt t="12690" x="5205413" y="3170238"/>
          <p14:tracePt t="12697" x="5168900" y="3259138"/>
          <p14:tracePt t="12703" x="5151438" y="3330575"/>
          <p14:tracePt t="12710" x="5114925" y="3402013"/>
          <p14:tracePt t="12718" x="5080000" y="3527425"/>
          <p14:tracePt t="12725" x="5080000" y="3579813"/>
          <p14:tracePt t="12734" x="5062538" y="3687763"/>
          <p14:tracePt t="12738" x="5062538" y="3776663"/>
          <p14:tracePt t="12745" x="5062538" y="3883025"/>
          <p14:tracePt t="12752" x="5062538" y="3937000"/>
          <p14:tracePt t="12759" x="5062538" y="4043363"/>
          <p14:tracePt t="12767" x="5062538" y="4149725"/>
          <p14:tracePt t="12773" x="5062538" y="4275138"/>
          <p14:tracePt t="12780" x="5080000" y="4346575"/>
          <p14:tracePt t="12787" x="5114925" y="4435475"/>
          <p14:tracePt t="12795" x="5133975" y="4541838"/>
          <p14:tracePt t="12801" x="5151438" y="4578350"/>
          <p14:tracePt t="12808" x="5168900" y="4649788"/>
          <p14:tracePt t="12817" x="5168900" y="4684713"/>
          <p14:tracePt t="12822" x="5186363" y="4721225"/>
          <p14:tracePt t="12828" x="5186363" y="4738688"/>
          <p14:tracePt t="12842" x="5222875" y="4738688"/>
          <p14:tracePt t="12850" x="5222875" y="4756150"/>
          <p14:tracePt t="12878" x="5240338" y="4773613"/>
          <p14:tracePt t="12912" x="5240338" y="4791075"/>
          <p14:tracePt t="13162" x="5222875" y="4827588"/>
          <p14:tracePt t="13169" x="5186363" y="4845050"/>
          <p14:tracePt t="13176" x="5133975" y="4845050"/>
          <p14:tracePt t="13184" x="5097463" y="4862513"/>
          <p14:tracePt t="13190" x="5026025" y="4879975"/>
          <p14:tracePt t="13201" x="4991100" y="4899025"/>
          <p14:tracePt t="13205" x="4919663" y="4916488"/>
          <p14:tracePt t="13209" x="4848225" y="4933950"/>
          <p14:tracePt t="13217" x="4794250" y="4951413"/>
          <p14:tracePt t="13224" x="4705350" y="4987925"/>
          <p14:tracePt t="13232" x="4652963" y="5022850"/>
          <p14:tracePt t="13238" x="4598988" y="5040313"/>
          <p14:tracePt t="13245" x="4510088" y="5059363"/>
          <p14:tracePt t="13254" x="4456113" y="5094288"/>
          <p14:tracePt t="13258" x="4367213" y="5111750"/>
          <p14:tracePt t="13265" x="4295775" y="5148263"/>
          <p14:tracePt t="13273" x="4206875" y="5165725"/>
          <p14:tracePt t="13280" x="4081463" y="5183188"/>
          <p14:tracePt t="13287" x="3992563" y="5219700"/>
          <p14:tracePt t="13293" x="3886200" y="5254625"/>
          <p14:tracePt t="13300" x="3797300" y="5254625"/>
          <p14:tracePt t="13307" x="3671888" y="5291138"/>
          <p14:tracePt t="13315" x="3546475" y="5326063"/>
          <p14:tracePt t="13320" x="3494088" y="5343525"/>
          <p14:tracePt t="13329" x="3386138" y="5360988"/>
          <p14:tracePt t="13335" x="3297238" y="5360988"/>
          <p14:tracePt t="13341" x="3208338" y="5380038"/>
          <p14:tracePt t="13350" x="3136900" y="5380038"/>
          <p14:tracePt t="13355" x="3082925" y="5397500"/>
          <p14:tracePt t="13363" x="2994025" y="5397500"/>
          <p14:tracePt t="13369" x="2941638" y="5397500"/>
          <p14:tracePt t="13376" x="2887663" y="5397500"/>
          <p14:tracePt t="13384" x="2798763" y="5397500"/>
          <p14:tracePt t="13390" x="2744788" y="5380038"/>
          <p14:tracePt t="13399" x="2690813" y="5360988"/>
          <p14:tracePt t="13404" x="2601913" y="5343525"/>
          <p14:tracePt t="13411" x="2549525" y="5326063"/>
          <p14:tracePt t="13418" x="2478088" y="5308600"/>
          <p14:tracePt t="13425" x="2424113" y="5291138"/>
          <p14:tracePt t="13433" x="2370138" y="5219700"/>
          <p14:tracePt t="13438" x="2352675" y="5219700"/>
          <p14:tracePt t="13449" x="2317750" y="5183188"/>
          <p14:tracePt t="13452" x="2281238" y="5165725"/>
          <p14:tracePt t="13459" x="2246313" y="5165725"/>
          <p14:tracePt t="13468" x="2209800" y="5148263"/>
          <p14:tracePt t="13473" x="2192338" y="5130800"/>
          <p14:tracePt t="13483" x="2174875" y="5111750"/>
          <p14:tracePt t="13487" x="2157413" y="5111750"/>
          <p14:tracePt t="13494" x="2120900" y="5022850"/>
          <p14:tracePt t="13501" x="2103438" y="4987925"/>
          <p14:tracePt t="13508" x="2049463" y="4933950"/>
          <p14:tracePt t="13516" x="2049463" y="4845050"/>
          <p14:tracePt t="13521" x="2032000" y="4773613"/>
          <p14:tracePt t="13529" x="2032000" y="4684713"/>
          <p14:tracePt t="13535" x="2032000" y="4524375"/>
          <p14:tracePt t="13542" x="2032000" y="4381500"/>
          <p14:tracePt t="13550" x="2032000" y="4240213"/>
          <p14:tracePt t="13556" x="2120900" y="4008438"/>
          <p14:tracePt t="13566" x="2174875" y="3794125"/>
          <p14:tracePt t="13570" x="2263775" y="3527425"/>
          <p14:tracePt t="13577" x="2352675" y="3241675"/>
          <p14:tracePt t="13584" x="2495550" y="2974975"/>
          <p14:tracePt t="13591" x="2601913" y="2778125"/>
          <p14:tracePt t="13599" x="2781300" y="2511425"/>
          <p14:tracePt t="13605" x="2922588" y="2244725"/>
          <p14:tracePt t="13612" x="3101975" y="2047875"/>
          <p14:tracePt t="13618" x="3333750" y="1781175"/>
          <p14:tracePt t="13626" x="3494088" y="1620838"/>
          <p14:tracePt t="13635" x="3814763" y="1336675"/>
          <p14:tracePt t="13639" x="4117975" y="1122363"/>
          <p14:tracePt t="13649" x="4384675" y="944563"/>
          <p14:tracePt t="13653" x="4687888" y="765175"/>
          <p14:tracePt t="13660" x="4973638" y="641350"/>
          <p14:tracePt t="13668" x="5276850" y="534988"/>
          <p14:tracePt t="13674" x="5597525" y="446088"/>
          <p14:tracePt t="13682" x="5864225" y="355600"/>
          <p14:tracePt t="13688" x="6113463" y="303213"/>
          <p14:tracePt t="13696" x="6327775" y="249238"/>
          <p14:tracePt t="13704" x="6594475" y="214313"/>
          <p14:tracePt t="13709" x="6826250" y="214313"/>
          <p14:tracePt t="13716" x="7058025" y="195263"/>
          <p14:tracePt t="13723" x="7308850" y="195263"/>
          <p14:tracePt t="13731" x="7558088" y="195263"/>
          <p14:tracePt t="13737" x="7807325" y="231775"/>
          <p14:tracePt t="13744" x="8056563" y="249238"/>
          <p14:tracePt t="13751" x="8324850" y="303213"/>
          <p14:tracePt t="13758" x="8574088" y="338138"/>
          <p14:tracePt t="13765" x="8858250" y="427038"/>
          <p14:tracePt t="13772" x="9161463" y="515938"/>
          <p14:tracePt t="13778" x="9447213" y="569913"/>
          <p14:tracePt t="13785" x="9696450" y="695325"/>
          <p14:tracePt t="13792" x="9963150" y="801688"/>
          <p14:tracePt t="13799" x="10266363" y="979488"/>
          <p14:tracePt t="13806" x="10569575" y="1139825"/>
          <p14:tracePt t="13815" x="10855325" y="1336675"/>
          <p14:tracePt t="13820" x="11122025" y="1514475"/>
          <p14:tracePt t="13827" x="11282363" y="1657350"/>
          <p14:tracePt t="13834" x="11533188" y="1852613"/>
          <p14:tracePt t="13840" x="11728450" y="1995488"/>
          <p14:tracePt t="13848" x="11888788" y="2173288"/>
          <p14:tracePt t="13854" x="12066588" y="2405063"/>
          <p14:tracePt t="14055" x="11977688" y="5360988"/>
          <p14:tracePt t="14064" x="11728450" y="5272088"/>
          <p14:tracePt t="14069" x="11479213" y="5254625"/>
          <p14:tracePt t="14077" x="11210925" y="5165725"/>
          <p14:tracePt t="14083" x="10998200" y="5111750"/>
          <p14:tracePt t="14090" x="10729913" y="4987925"/>
          <p14:tracePt t="14098" x="10517188" y="4916488"/>
          <p14:tracePt t="14104" x="10248900" y="4827588"/>
          <p14:tracePt t="14111" x="9982200" y="4684713"/>
          <p14:tracePt t="14117" x="9732963" y="4595813"/>
          <p14:tracePt t="14125" x="9464675" y="4470400"/>
          <p14:tracePt t="14132" x="9197975" y="4329113"/>
          <p14:tracePt t="14139" x="8947150" y="4186238"/>
          <p14:tracePt t="14148" x="8645525" y="4043363"/>
          <p14:tracePt t="14153" x="8377238" y="3919538"/>
          <p14:tracePt t="14160" x="8110538" y="3740150"/>
          <p14:tracePt t="14167" x="7861300" y="3633788"/>
          <p14:tracePt t="14173" x="7593013" y="3473450"/>
          <p14:tracePt t="14181" x="7397750" y="3402013"/>
          <p14:tracePt t="14187" x="7218363" y="3313113"/>
          <p14:tracePt t="14194" x="6986588" y="3170238"/>
          <p14:tracePt t="14203" x="6826250" y="3098800"/>
          <p14:tracePt t="14208" x="6594475" y="2957513"/>
          <p14:tracePt t="14215" x="6362700" y="2868613"/>
          <p14:tracePt t="14222" x="6184900" y="2778125"/>
          <p14:tracePt t="14230" x="6024563" y="2671763"/>
          <p14:tracePt t="14236" x="5829300" y="2600325"/>
          <p14:tracePt t="14242" x="5632450" y="2511425"/>
          <p14:tracePt t="14252" x="5507038" y="2405063"/>
          <p14:tracePt t="14256" x="5346700" y="2333625"/>
          <p14:tracePt t="14264" x="5186363" y="2262188"/>
          <p14:tracePt t="14270" x="5045075" y="2208213"/>
          <p14:tracePt t="14278" x="4919663" y="2136775"/>
          <p14:tracePt t="14284" x="4722813" y="2084388"/>
          <p14:tracePt t="14291" x="4562475" y="2030413"/>
          <p14:tracePt t="14299" x="4456113" y="1995488"/>
          <p14:tracePt t="14314" x="4189413" y="1978025"/>
          <p14:tracePt t="14319" x="4046538" y="1978025"/>
          <p14:tracePt t="14326" x="3938588" y="1978025"/>
          <p14:tracePt t="14333" x="3814763" y="2012950"/>
          <p14:tracePt t="14339" x="3706813" y="2030413"/>
          <p14:tracePt t="14348" x="3582988" y="2084388"/>
          <p14:tracePt t="14353" x="3511550" y="2119313"/>
          <p14:tracePt t="14360" x="3405188" y="2190750"/>
          <p14:tracePt t="14368" x="3351213" y="2244725"/>
          <p14:tracePt t="14374" x="3279775" y="2297113"/>
          <p14:tracePt t="14381" x="3190875" y="2405063"/>
          <p14:tracePt t="14402" x="2959100" y="2797175"/>
          <p14:tracePt t="16482" x="2762250" y="2743200"/>
          <p14:tracePt t="16489" x="2601913" y="2654300"/>
          <p14:tracePt t="16496" x="2513013" y="2617788"/>
          <p14:tracePt t="16506" x="2370138" y="2565400"/>
          <p14:tracePt t="16510" x="2246313" y="2511425"/>
          <p14:tracePt t="16517" x="2120900" y="2493963"/>
          <p14:tracePt t="16526" x="2014538" y="2476500"/>
          <p14:tracePt t="16530" x="1871663" y="2476500"/>
          <p14:tracePt t="16539" x="1782763" y="2476500"/>
          <p14:tracePt t="16544" x="1674813" y="2476500"/>
          <p14:tracePt t="16551" x="1568450" y="2476500"/>
          <p14:tracePt t="16558" x="1462088" y="2476500"/>
          <p14:tracePt t="16565" x="1390650" y="2493963"/>
          <p14:tracePt t="16573" x="1282700" y="2511425"/>
          <p14:tracePt t="16579" x="1247775" y="2528888"/>
          <p14:tracePt t="16587" x="1193800" y="2582863"/>
          <p14:tracePt t="16593" x="1176338" y="2582863"/>
          <p14:tracePt t="16600" x="1158875" y="2600325"/>
          <p14:tracePt t="16607" x="1122363" y="2600325"/>
          <p14:tracePt t="16613" x="1104900" y="2636838"/>
          <p14:tracePt t="16622" x="1087438" y="2671763"/>
          <p14:tracePt t="16628" x="1069975" y="2708275"/>
          <p14:tracePt t="16638" x="1069975" y="2743200"/>
          <p14:tracePt t="16641" x="1069975" y="2814638"/>
          <p14:tracePt t="16648" x="1122363" y="2868613"/>
          <p14:tracePt t="16656" x="1176338" y="2921000"/>
          <p14:tracePt t="16662" x="1265238" y="3028950"/>
          <p14:tracePt t="16671" x="1462088" y="3170238"/>
          <p14:tracePt t="16676" x="1622425" y="3241675"/>
          <p14:tracePt t="16683" x="1854200" y="3330575"/>
          <p14:tracePt t="16693" x="2066925" y="3419475"/>
          <p14:tracePt t="16697" x="2370138" y="3527425"/>
          <p14:tracePt t="16705" x="2655888" y="3616325"/>
          <p14:tracePt t="16710" x="2959100" y="3705225"/>
          <p14:tracePt t="16721" x="3279775" y="3794125"/>
          <p14:tracePt t="16724" x="3565525" y="3848100"/>
          <p14:tracePt t="16731" x="3903663" y="3919538"/>
          <p14:tracePt t="16739" x="4260850" y="3971925"/>
          <p14:tracePt t="16745" x="4581525" y="4060825"/>
          <p14:tracePt t="16755" x="4865688" y="4097338"/>
          <p14:tracePt t="16759" x="5151438" y="4114800"/>
          <p14:tracePt t="16767" x="5365750" y="4114800"/>
          <p14:tracePt t="16775" x="5543550" y="4114800"/>
          <p14:tracePt t="16780" x="5721350" y="4114800"/>
          <p14:tracePt t="16788" x="5846763" y="4114800"/>
          <p14:tracePt t="16794" x="5953125" y="4097338"/>
          <p14:tracePt t="16801" x="6042025" y="4043363"/>
          <p14:tracePt t="16807" x="6167438" y="4025900"/>
          <p14:tracePt t="16815" x="6221413" y="3989388"/>
          <p14:tracePt t="16822" x="6292850" y="3954463"/>
          <p14:tracePt t="16829" x="6399213" y="3919538"/>
          <p14:tracePt t="16838" x="6453188" y="3883025"/>
          <p14:tracePt t="16842" x="6542088" y="3811588"/>
          <p14:tracePt t="16849" x="6665913" y="3759200"/>
          <p14:tracePt t="16858" x="6719888" y="3722688"/>
          <p14:tracePt t="16863" x="6845300" y="3705225"/>
          <p14:tracePt t="16871" x="6897688" y="3668713"/>
          <p14:tracePt t="16877" x="6951663" y="3616325"/>
          <p14:tracePt t="16887" x="7040563" y="3598863"/>
          <p14:tracePt t="16891" x="7094538" y="3598863"/>
          <p14:tracePt t="16898" x="7146925" y="3579813"/>
          <p14:tracePt t="16906" x="7218363" y="3579813"/>
          <p14:tracePt t="16911" x="7272338" y="3579813"/>
          <p14:tracePt t="16921" x="7289800" y="3579813"/>
          <p14:tracePt t="16926" x="7308850" y="3579813"/>
          <p14:tracePt t="16933" x="7326313" y="3579813"/>
          <p14:tracePt t="16940" x="7343775" y="3579813"/>
          <p14:tracePt t="16960" x="7378700" y="3579813"/>
          <p14:tracePt t="16981" x="7378700" y="3598863"/>
          <p14:tracePt t="16988" x="7397750" y="3598863"/>
          <p14:tracePt t="17037" x="7343775" y="3562350"/>
          <p14:tracePt t="17043" x="7218363" y="3490913"/>
          <p14:tracePt t="17050" x="7023100" y="3402013"/>
          <p14:tracePt t="17058" x="6826250" y="3259138"/>
          <p14:tracePt t="17064" x="6665913" y="3152775"/>
          <p14:tracePt t="17073" x="6470650" y="3009900"/>
          <p14:tracePt t="17078" x="6238875" y="2903538"/>
          <p14:tracePt t="17088" x="6042025" y="2814638"/>
          <p14:tracePt t="17092" x="5864225" y="2743200"/>
          <p14:tracePt t="17099" x="5668963" y="2654300"/>
          <p14:tracePt t="17107" x="5543550" y="2547938"/>
          <p14:tracePt t="17112" x="5346700" y="2493963"/>
          <p14:tracePt t="17121" x="5168900" y="2439988"/>
          <p14:tracePt t="17127" x="5008563" y="2387600"/>
          <p14:tracePt t="17133" x="4865688" y="2368550"/>
          <p14:tracePt t="17141" x="4705350" y="2368550"/>
          <p14:tracePt t="17147" x="4527550" y="2316163"/>
          <p14:tracePt t="17154" x="4330700" y="2351088"/>
          <p14:tracePt t="17160" x="4224338" y="2351088"/>
          <p14:tracePt t="17169" x="4081463" y="2368550"/>
          <p14:tracePt t="17174" x="3957638" y="2405063"/>
          <p14:tracePt t="17181" x="3814763" y="2422525"/>
          <p14:tracePt t="17188" x="3636963" y="2457450"/>
          <p14:tracePt t="17194" x="3511550" y="2476500"/>
          <p14:tracePt t="17201" x="3333750" y="2493963"/>
          <p14:tracePt t="17208" x="3208338" y="2547938"/>
          <p14:tracePt t="17215" x="3082925" y="2617788"/>
          <p14:tracePt t="17222" x="2941638" y="2654300"/>
          <p14:tracePt t="17229" x="2781300" y="2708275"/>
          <p14:tracePt t="17237" x="2620963" y="2725738"/>
          <p14:tracePt t="17243" x="2513013" y="2778125"/>
          <p14:tracePt t="17251" x="2352675" y="2832100"/>
          <p14:tracePt t="17257" x="2228850" y="2868613"/>
          <p14:tracePt t="17264" x="2120900" y="2903538"/>
          <p14:tracePt t="17271" x="1997075" y="2974975"/>
          <p14:tracePt t="17278" x="1835150" y="3046413"/>
          <p14:tracePt t="17285" x="1674813" y="3081338"/>
          <p14:tracePt t="17292" x="1604963" y="3117850"/>
          <p14:tracePt t="17302" x="1514475" y="3170238"/>
          <p14:tracePt t="17305" x="1390650" y="3206750"/>
          <p14:tracePt t="17312" x="1319213" y="3224213"/>
          <p14:tracePt t="17320" x="1247775" y="3295650"/>
          <p14:tracePt t="17327" x="1193800" y="3313113"/>
          <p14:tracePt t="17334" x="1141413" y="3349625"/>
          <p14:tracePt t="17339" x="1104900" y="3367088"/>
          <p14:tracePt t="17346" x="1050925" y="3419475"/>
          <p14:tracePt t="17354" x="1033463" y="3419475"/>
          <p14:tracePt t="17360" x="998538" y="3438525"/>
          <p14:tracePt t="17369" x="981075" y="3473450"/>
          <p14:tracePt t="17375" x="962025" y="3490913"/>
          <p14:tracePt t="17389" x="927100" y="3508375"/>
          <p14:tracePt t="17396" x="927100" y="3527425"/>
          <p14:tracePt t="17410" x="909638" y="3544888"/>
          <p14:tracePt t="17431" x="890588" y="3544888"/>
          <p14:tracePt t="17438" x="890588" y="3562350"/>
          <p14:tracePt t="17472" x="890588" y="3579813"/>
          <p14:tracePt t="17479" x="962025" y="3598863"/>
          <p14:tracePt t="17487" x="1033463" y="3598863"/>
          <p14:tracePt t="17493" x="1212850" y="3616325"/>
          <p14:tracePt t="17502" x="1462088" y="3616325"/>
          <p14:tracePt t="17507" x="1711325" y="3616325"/>
          <p14:tracePt t="17514" x="1960563" y="3579813"/>
          <p14:tracePt t="17521" x="2246313" y="3544888"/>
          <p14:tracePt t="17528" x="2566988" y="3490913"/>
          <p14:tracePt t="17536" x="2870200" y="3455988"/>
          <p14:tracePt t="17542" x="3190875" y="3402013"/>
          <p14:tracePt t="17549" x="3511550" y="3349625"/>
          <p14:tracePt t="17556" x="3797300" y="3295650"/>
          <p14:tracePt t="17562" x="4081463" y="3224213"/>
          <p14:tracePt t="17570" x="4384675" y="3170238"/>
          <p14:tracePt t="17576" x="4705350" y="3135313"/>
          <p14:tracePt t="17586" x="5026025" y="3081338"/>
          <p14:tracePt t="17590" x="5311775" y="3028950"/>
          <p14:tracePt t="17597" x="5578475" y="2974975"/>
          <p14:tracePt t="17605" x="5864225" y="2938463"/>
          <p14:tracePt t="17611" x="6078538" y="2921000"/>
          <p14:tracePt t="17619" x="6362700" y="2886075"/>
          <p14:tracePt t="17625" x="6613525" y="2886075"/>
          <p14:tracePt t="17632" x="6862763" y="2886075"/>
          <p14:tracePt t="17639" x="7112000" y="2886075"/>
          <p14:tracePt t="17646" x="7254875" y="2886075"/>
          <p14:tracePt t="17653" x="7469188" y="2921000"/>
          <p14:tracePt t="17659" x="7664450" y="2938463"/>
          <p14:tracePt t="17669" x="7842250" y="2974975"/>
          <p14:tracePt t="17673" x="8039100" y="3063875"/>
          <p14:tracePt t="17680" x="8288338" y="3081338"/>
          <p14:tracePt t="17689" x="8485188" y="3135313"/>
          <p14:tracePt t="17694" x="8626475" y="3189288"/>
          <p14:tracePt t="17702" x="8858250" y="3241675"/>
          <p14:tracePt t="17708" x="9001125" y="3278188"/>
          <p14:tracePt t="17715" x="9161463" y="3349625"/>
          <p14:tracePt t="17722" x="9304338" y="3367088"/>
          <p14:tracePt t="17729" x="9429750" y="3419475"/>
          <p14:tracePt t="17736" x="9590088" y="3438525"/>
          <p14:tracePt t="17743" x="9732963" y="3473450"/>
          <p14:tracePt t="17752" x="9821863" y="3490913"/>
          <p14:tracePt t="17757" x="9963150" y="3490913"/>
          <p14:tracePt t="17764" x="10034588" y="3508375"/>
          <p14:tracePt t="17771" x="10106025" y="3508375"/>
          <p14:tracePt t="17777" x="10177463" y="3527425"/>
          <p14:tracePt t="17785" x="10213975" y="3527425"/>
          <p14:tracePt t="17791" x="10248900" y="3527425"/>
          <p14:tracePt t="17798" x="10285413" y="3527425"/>
          <p14:tracePt t="17805" x="10302875" y="3527425"/>
          <p14:tracePt t="17812" x="10337800" y="3527425"/>
          <p14:tracePt t="17834" x="10356850" y="3527425"/>
          <p14:tracePt t="17860" x="10374313" y="3527425"/>
          <p14:tracePt t="17888" x="10374313" y="3508375"/>
          <p14:tracePt t="17895" x="10374313" y="3419475"/>
          <p14:tracePt t="17902" x="10320338" y="3330575"/>
          <p14:tracePt t="17909" x="10248900" y="3206750"/>
          <p14:tracePt t="17921" x="10177463" y="3081338"/>
          <p14:tracePt t="17924" x="10071100" y="2957513"/>
          <p14:tracePt t="17931" x="9963150" y="2797175"/>
          <p14:tracePt t="17939" x="9874250" y="2671763"/>
          <p14:tracePt t="17945" x="9750425" y="2582863"/>
          <p14:tracePt t="17953" x="9642475" y="2493963"/>
          <p14:tracePt t="17959" x="9482138" y="2333625"/>
          <p14:tracePt t="17965" x="9358313" y="2227263"/>
          <p14:tracePt t="17974" x="9161463" y="2084388"/>
          <p14:tracePt t="17979" x="8966200" y="1995488"/>
          <p14:tracePt t="17987" x="8734425" y="1924050"/>
          <p14:tracePt t="17993" x="8485188" y="1798638"/>
          <p14:tracePt t="18003" x="8253413" y="1746250"/>
          <p14:tracePt t="18007" x="8002588" y="1692275"/>
          <p14:tracePt t="18014" x="7753350" y="1657350"/>
          <p14:tracePt t="18021" x="7486650" y="1638300"/>
          <p14:tracePt t="18028" x="7272338" y="1638300"/>
          <p14:tracePt t="18036" x="7058025" y="1603375"/>
          <p14:tracePt t="18042" x="6845300" y="1603375"/>
          <p14:tracePt t="18049" x="6594475" y="1603375"/>
          <p14:tracePt t="18056" x="6381750" y="1603375"/>
          <p14:tracePt t="18062" x="6167438" y="1603375"/>
          <p14:tracePt t="18071" x="6024563" y="1620838"/>
          <p14:tracePt t="18076" x="5792788" y="1638300"/>
          <p14:tracePt t="18086" x="5578475" y="1674813"/>
          <p14:tracePt t="18091" x="5365750" y="1692275"/>
          <p14:tracePt t="18098" x="5168900" y="1746250"/>
          <p14:tracePt t="18105" x="4991100" y="1781175"/>
          <p14:tracePt t="18112" x="4813300" y="1835150"/>
          <p14:tracePt t="18120" x="4616450" y="1852613"/>
          <p14:tracePt t="18125" x="4473575" y="1906588"/>
          <p14:tracePt t="18132" x="4278313" y="1958975"/>
          <p14:tracePt t="18140" x="4152900" y="2012950"/>
          <p14:tracePt t="18145" x="3992563" y="2084388"/>
          <p14:tracePt t="18154" x="3886200" y="2136775"/>
          <p14:tracePt t="18159" x="3725863" y="2190750"/>
          <p14:tracePt t="18170" x="3636963" y="2208213"/>
          <p14:tracePt t="18173" x="3529013" y="2262188"/>
          <p14:tracePt t="18180" x="3457575" y="2316163"/>
          <p14:tracePt t="18187" x="3333750" y="2368550"/>
          <p14:tracePt t="18194" x="3279775" y="2387600"/>
          <p14:tracePt t="18203" x="3225800" y="2405063"/>
          <p14:tracePt t="18209" x="3154363" y="2422525"/>
          <p14:tracePt t="18215" x="3101975" y="2439988"/>
          <p14:tracePt t="18223" x="3065463" y="2457450"/>
          <p14:tracePt t="18228" x="3030538" y="2476500"/>
          <p14:tracePt t="18236" x="2941638" y="2511425"/>
          <p14:tracePt t="18243" x="2887663" y="2528888"/>
          <p14:tracePt t="18252" x="2851150" y="2547938"/>
          <p14:tracePt t="18257" x="2744788" y="2565400"/>
          <p14:tracePt t="18263" x="2709863" y="2582863"/>
          <p14:tracePt t="18271" x="2620963" y="2617788"/>
          <p14:tracePt t="18278" x="2530475" y="2725738"/>
          <p14:tracePt t="18287" x="2459038" y="2760663"/>
          <p14:tracePt t="18307" x="2298700" y="2903538"/>
          <p14:tracePt t="18312" x="2246313" y="2938463"/>
          <p14:tracePt t="18321" x="2228850" y="2957513"/>
          <p14:tracePt t="18327" x="2209800" y="2992438"/>
          <p14:tracePt t="18337" x="2157413" y="3009900"/>
          <p14:tracePt t="18342" x="2138363" y="3028950"/>
          <p14:tracePt t="18347" x="2120900" y="3046413"/>
          <p14:tracePt t="18361" x="2103438" y="3081338"/>
          <p14:tracePt t="18369" x="2103438" y="3098800"/>
          <p14:tracePt t="18375" x="2103438" y="3117850"/>
          <p14:tracePt t="18383" x="2103438" y="3152775"/>
          <p14:tracePt t="18390" x="2103438" y="3170238"/>
          <p14:tracePt t="18396" x="2103438" y="3224213"/>
          <p14:tracePt t="18403" x="2103438" y="3241675"/>
          <p14:tracePt t="18409" x="2120900" y="3313113"/>
          <p14:tracePt t="18420" x="2157413" y="3367088"/>
          <p14:tracePt t="18424" x="2246313" y="3490913"/>
          <p14:tracePt t="18430" x="2281238" y="3579813"/>
          <p14:tracePt t="18438" x="2389188" y="3740150"/>
          <p14:tracePt t="18444" x="2495550" y="3829050"/>
          <p14:tracePt t="18453" x="2584450" y="3937000"/>
          <p14:tracePt t="18459" x="2690813" y="4060825"/>
          <p14:tracePt t="18465" x="2781300" y="4149725"/>
          <p14:tracePt t="18473" x="2959100" y="4329113"/>
          <p14:tracePt t="18479" x="3048000" y="4418013"/>
          <p14:tracePt t="18487" x="3244850" y="4595813"/>
          <p14:tracePt t="18493" x="3405188" y="4721225"/>
          <p14:tracePt t="18502" x="3617913" y="4916488"/>
          <p14:tracePt t="18508" x="3849688" y="5094288"/>
          <p14:tracePt t="18513" x="4081463" y="5237163"/>
          <p14:tracePt t="18521" x="4241800" y="5414963"/>
          <p14:tracePt t="18527" x="4473575" y="5557838"/>
          <p14:tracePt t="18535" x="4705350" y="5718175"/>
          <p14:tracePt t="18541" x="4937125" y="5842000"/>
          <p14:tracePt t="18548" x="5097463" y="5967413"/>
          <p14:tracePt t="18556" x="5346700" y="6056313"/>
          <p14:tracePt t="18562" x="5578475" y="6145213"/>
          <p14:tracePt t="18570" x="5792788" y="6234113"/>
          <p14:tracePt t="18575" x="6024563" y="6288088"/>
          <p14:tracePt t="18586" x="6167438" y="6305550"/>
          <p14:tracePt t="18591" x="6399213" y="6342063"/>
          <p14:tracePt t="18597" x="6613525" y="6359525"/>
          <p14:tracePt t="18605" x="6826250" y="6359525"/>
          <p14:tracePt t="18611" x="7005638" y="6359525"/>
          <p14:tracePt t="18618" x="7218363" y="6359525"/>
          <p14:tracePt t="18624" x="7432675" y="6323013"/>
          <p14:tracePt t="18631" x="7593013" y="6305550"/>
          <p14:tracePt t="18639" x="7807325" y="6270625"/>
          <p14:tracePt t="18645" x="8039100" y="6216650"/>
          <p14:tracePt t="18653" x="8288338" y="6127750"/>
          <p14:tracePt t="18659" x="8537575" y="6073775"/>
          <p14:tracePt t="18669" x="8769350" y="6021388"/>
          <p14:tracePt t="18675" x="8966200" y="5932488"/>
          <p14:tracePt t="18679" x="9178925" y="5824538"/>
          <p14:tracePt t="18689" x="9375775" y="5718175"/>
          <p14:tracePt t="18693" x="9536113" y="5611813"/>
          <p14:tracePt t="18702" x="9696450" y="5503863"/>
          <p14:tracePt t="18708" x="9856788" y="5397500"/>
          <p14:tracePt t="18714" x="10017125" y="5254625"/>
          <p14:tracePt t="18723" x="10160000" y="5148263"/>
          <p14:tracePt t="18728" x="10285413" y="5022850"/>
          <p14:tracePt t="18738" x="10409238" y="4899025"/>
          <p14:tracePt t="18742" x="10517188" y="4738688"/>
          <p14:tracePt t="18750" x="10658475" y="4595813"/>
          <p14:tracePt t="18756" x="10729913" y="4418013"/>
          <p14:tracePt t="18763" x="10818813" y="4257675"/>
          <p14:tracePt t="18771" x="10926763" y="4097338"/>
          <p14:tracePt t="18777" x="10944225" y="3900488"/>
          <p14:tracePt t="18785" x="10998200" y="3759200"/>
          <p14:tracePt t="18790" x="10998200" y="3633788"/>
          <p14:tracePt t="18798" x="11033125" y="3490913"/>
          <p14:tracePt t="18807" x="11033125" y="3384550"/>
          <p14:tracePt t="18811" x="11033125" y="3278188"/>
          <p14:tracePt t="18818" x="11015663" y="3152775"/>
          <p14:tracePt t="18825" x="11015663" y="3046413"/>
          <p14:tracePt t="18835" x="10998200" y="2957513"/>
          <p14:tracePt t="18840" x="10979150" y="2886075"/>
          <p14:tracePt t="18846" x="10961688" y="2760663"/>
          <p14:tracePt t="18854" x="10890250" y="2671763"/>
          <p14:tracePt t="18860" x="10855325" y="2547938"/>
          <p14:tracePt t="18868" x="10818813" y="2493963"/>
          <p14:tracePt t="18874" x="10801350" y="2439988"/>
          <p14:tracePt t="18880" x="10748963" y="2368550"/>
          <p14:tracePt t="18889" x="10677525" y="2316163"/>
          <p14:tracePt t="18894" x="10623550" y="2190750"/>
          <p14:tracePt t="18902" x="10569575" y="2136775"/>
          <p14:tracePt t="18908" x="10480675" y="2066925"/>
          <p14:tracePt t="18918" x="10409238" y="1978025"/>
          <p14:tracePt t="18922" x="10337800" y="1906588"/>
          <p14:tracePt t="18929" x="10213975" y="1798638"/>
          <p14:tracePt t="18937" x="10142538" y="1674813"/>
          <p14:tracePt t="18943" x="10071100" y="1585913"/>
          <p14:tracePt t="18952" x="9963150" y="1460500"/>
          <p14:tracePt t="18957" x="9874250" y="1354138"/>
          <p14:tracePt t="18964" x="9732963" y="1228725"/>
          <p14:tracePt t="18972" x="9642475" y="1139825"/>
          <p14:tracePt t="18978" x="9447213" y="962025"/>
          <p14:tracePt t="18986" x="9286875" y="819150"/>
          <p14:tracePt t="18991" x="9090025" y="695325"/>
          <p14:tracePt t="19002" x="8894763" y="552450"/>
          <p14:tracePt t="19006" x="8716963" y="409575"/>
          <p14:tracePt t="19012" x="8555038" y="266700"/>
          <p14:tracePt t="19020" x="8359775" y="71438"/>
          <p14:tracePt t="19407" x="1800225" y="34925"/>
          <p14:tracePt t="19414" x="1854200" y="71438"/>
          <p14:tracePt t="19420" x="1943100" y="106363"/>
          <p14:tracePt t="19428" x="2032000" y="125413"/>
          <p14:tracePt t="19435" x="2138363" y="160338"/>
          <p14:tracePt t="19441" x="2263775" y="160338"/>
          <p14:tracePt t="19449" x="2406650" y="160338"/>
          <p14:tracePt t="19455" x="2513013" y="142875"/>
          <p14:tracePt t="19462" x="2673350" y="106363"/>
          <p14:tracePt t="19469" x="2781300" y="71438"/>
          <p14:tracePt t="19477" x="2941638" y="0"/>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6C6B51-E744-499F-A439-A0DB9CA6231C}"/>
              </a:ext>
            </a:extLst>
          </p:cNvPr>
          <p:cNvSpPr>
            <a:spLocks noGrp="1"/>
          </p:cNvSpPr>
          <p:nvPr>
            <p:ph type="body" sz="quarter" idx="13"/>
          </p:nvPr>
        </p:nvSpPr>
        <p:spPr>
          <a:xfrm>
            <a:off x="479423" y="219075"/>
            <a:ext cx="6353177" cy="810888"/>
          </a:xfrm>
        </p:spPr>
        <p:txBody>
          <a:bodyPr/>
          <a:lstStyle/>
          <a:p>
            <a:r>
              <a:rPr lang="en-US" dirty="0"/>
              <a:t>Loads and dynamics – Height of the tower</a:t>
            </a:r>
          </a:p>
          <a:p>
            <a:endParaRPr lang="en-US" dirty="0"/>
          </a:p>
        </p:txBody>
      </p:sp>
      <p:sp>
        <p:nvSpPr>
          <p:cNvPr id="3" name="Text Placeholder 2">
            <a:extLst>
              <a:ext uri="{FF2B5EF4-FFF2-40B4-BE49-F238E27FC236}">
                <a16:creationId xmlns:a16="http://schemas.microsoft.com/office/drawing/2014/main" id="{B5E25B70-907E-46CD-AEFD-3C75EF3E7155}"/>
              </a:ext>
            </a:extLst>
          </p:cNvPr>
          <p:cNvSpPr>
            <a:spLocks noGrp="1"/>
          </p:cNvSpPr>
          <p:nvPr>
            <p:ph type="body" sz="quarter" idx="14"/>
          </p:nvPr>
        </p:nvSpPr>
        <p:spPr>
          <a:xfrm>
            <a:off x="479423" y="1020285"/>
            <a:ext cx="6177191" cy="4087181"/>
          </a:xfrm>
        </p:spPr>
        <p:txBody>
          <a:bodyPr/>
          <a:lstStyle/>
          <a:p>
            <a:r>
              <a:rPr lang="en-US" dirty="0"/>
              <a:t>With increasing size of the towers, the wind speed vary on top and bottom of the turbine</a:t>
            </a:r>
          </a:p>
          <a:p>
            <a:r>
              <a:rPr lang="en-US" dirty="0"/>
              <a:t>Average wind speeds increase with height and may be 15% to 25% greater at a typical wind turbine hub height of 80 ft (24 m) than those measured at airport anemometer heights.</a:t>
            </a:r>
          </a:p>
          <a:p>
            <a:endParaRPr lang="en-US" dirty="0"/>
          </a:p>
          <a:p>
            <a:endParaRPr lang="en-US" dirty="0"/>
          </a:p>
        </p:txBody>
      </p:sp>
      <p:pic>
        <p:nvPicPr>
          <p:cNvPr id="4" name="Picture 4">
            <a:extLst>
              <a:ext uri="{FF2B5EF4-FFF2-40B4-BE49-F238E27FC236}">
                <a16:creationId xmlns:a16="http://schemas.microsoft.com/office/drawing/2014/main" id="{EFC904A0-ABD5-4155-A884-162FF492B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3" y="3063876"/>
            <a:ext cx="5147473"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F8366CBB-F267-4337-AA4A-3F44E6E0D64A}"/>
              </a:ext>
            </a:extLst>
          </p:cNvPr>
          <p:cNvPicPr>
            <a:picLocks noChangeAspect="1"/>
          </p:cNvPicPr>
          <p:nvPr/>
        </p:nvPicPr>
        <p:blipFill>
          <a:blip r:embed="rId4"/>
          <a:stretch>
            <a:fillRect/>
          </a:stretch>
        </p:blipFill>
        <p:spPr>
          <a:xfrm>
            <a:off x="6572821" y="100504"/>
            <a:ext cx="5276850" cy="6362700"/>
          </a:xfrm>
          <a:prstGeom prst="rect">
            <a:avLst/>
          </a:prstGeom>
        </p:spPr>
      </p:pic>
      <p:sp>
        <p:nvSpPr>
          <p:cNvPr id="6" name="Rectangle 5">
            <a:extLst>
              <a:ext uri="{FF2B5EF4-FFF2-40B4-BE49-F238E27FC236}">
                <a16:creationId xmlns:a16="http://schemas.microsoft.com/office/drawing/2014/main" id="{CA024180-0D4C-4130-BFCB-798A8044233A}"/>
              </a:ext>
            </a:extLst>
          </p:cNvPr>
          <p:cNvSpPr/>
          <p:nvPr/>
        </p:nvSpPr>
        <p:spPr>
          <a:xfrm>
            <a:off x="8924687" y="6485266"/>
            <a:ext cx="2661306" cy="261610"/>
          </a:xfrm>
          <a:prstGeom prst="rect">
            <a:avLst/>
          </a:prstGeom>
        </p:spPr>
        <p:txBody>
          <a:bodyPr wrap="none">
            <a:spAutoFit/>
          </a:bodyPr>
          <a:lstStyle/>
          <a:p>
            <a:r>
              <a:rPr lang="en-US" sz="1100" dirty="0"/>
              <a:t>https://windexchange.energy.gov/</a:t>
            </a:r>
          </a:p>
        </p:txBody>
      </p:sp>
    </p:spTree>
    <p:extLst>
      <p:ext uri="{BB962C8B-B14F-4D97-AF65-F5344CB8AC3E}">
        <p14:creationId xmlns:p14="http://schemas.microsoft.com/office/powerpoint/2010/main" val="40804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6985A5-080C-4BC3-9546-C00307DE5407}"/>
              </a:ext>
            </a:extLst>
          </p:cNvPr>
          <p:cNvSpPr>
            <a:spLocks noGrp="1"/>
          </p:cNvSpPr>
          <p:nvPr>
            <p:ph type="body" sz="quarter" idx="14"/>
          </p:nvPr>
        </p:nvSpPr>
        <p:spPr>
          <a:xfrm>
            <a:off x="663289" y="1358900"/>
            <a:ext cx="10680986" cy="4140200"/>
          </a:xfrm>
        </p:spPr>
        <p:txBody>
          <a:bodyPr/>
          <a:lstStyle/>
          <a:p>
            <a:pPr marL="12700" marR="304800">
              <a:lnSpc>
                <a:spcPct val="100000"/>
              </a:lnSpc>
              <a:spcBef>
                <a:spcPts val="105"/>
              </a:spcBef>
            </a:pPr>
            <a:r>
              <a:rPr lang="en-US" sz="2000" dirty="0">
                <a:latin typeface="Arial"/>
                <a:cs typeface="Arial"/>
              </a:rPr>
              <a:t>Doubling the tower height increases the expected wind</a:t>
            </a:r>
            <a:r>
              <a:rPr lang="en-US" sz="2000" spc="-180" dirty="0">
                <a:latin typeface="Arial"/>
                <a:cs typeface="Arial"/>
              </a:rPr>
              <a:t> </a:t>
            </a:r>
            <a:r>
              <a:rPr lang="en-US" sz="2000" dirty="0">
                <a:latin typeface="Arial"/>
                <a:cs typeface="Arial"/>
              </a:rPr>
              <a:t>speeds  by 10% and the expected power by 34%. Doubling the tower  height generally requires doubling the diameter as well,  increasing the amount of material by a factor of</a:t>
            </a:r>
            <a:r>
              <a:rPr lang="en-US" sz="2000" spc="-200" dirty="0">
                <a:latin typeface="Arial"/>
                <a:cs typeface="Arial"/>
              </a:rPr>
              <a:t> </a:t>
            </a:r>
            <a:r>
              <a:rPr lang="en-US" sz="2000" dirty="0">
                <a:latin typeface="Arial"/>
                <a:cs typeface="Arial"/>
              </a:rPr>
              <a:t>eight.</a:t>
            </a:r>
          </a:p>
          <a:p>
            <a:pPr>
              <a:lnSpc>
                <a:spcPct val="100000"/>
              </a:lnSpc>
              <a:spcBef>
                <a:spcPts val="30"/>
              </a:spcBef>
            </a:pPr>
            <a:endParaRPr lang="en-US" sz="2000" dirty="0">
              <a:latin typeface="Arial"/>
              <a:cs typeface="Arial"/>
            </a:endParaRPr>
          </a:p>
          <a:p>
            <a:pPr marL="241300" marR="235585">
              <a:lnSpc>
                <a:spcPct val="100000"/>
              </a:lnSpc>
            </a:pPr>
            <a:r>
              <a:rPr lang="en-US" sz="2000" b="1" spc="-35" dirty="0">
                <a:latin typeface="Arial"/>
                <a:cs typeface="Arial"/>
              </a:rPr>
              <a:t>Tower </a:t>
            </a:r>
            <a:r>
              <a:rPr lang="en-US" sz="2000" b="1" dirty="0">
                <a:latin typeface="Arial"/>
                <a:cs typeface="Arial"/>
              </a:rPr>
              <a:t>heights </a:t>
            </a:r>
            <a:r>
              <a:rPr lang="en-US" sz="2000" b="1" spc="-5" dirty="0">
                <a:latin typeface="Arial"/>
                <a:cs typeface="Arial"/>
              </a:rPr>
              <a:t>approximately </a:t>
            </a:r>
            <a:r>
              <a:rPr lang="en-US" sz="2000" b="1" spc="10" dirty="0">
                <a:latin typeface="Arial"/>
                <a:cs typeface="Arial"/>
              </a:rPr>
              <a:t>two </a:t>
            </a:r>
            <a:r>
              <a:rPr lang="en-US" sz="2000" b="1" dirty="0">
                <a:latin typeface="Arial"/>
                <a:cs typeface="Arial"/>
              </a:rPr>
              <a:t>to </a:t>
            </a:r>
            <a:r>
              <a:rPr lang="en-US" sz="2000" b="1" spc="-5" dirty="0">
                <a:latin typeface="Arial"/>
                <a:cs typeface="Arial"/>
              </a:rPr>
              <a:t>three</a:t>
            </a:r>
            <a:r>
              <a:rPr lang="en-US" sz="2000" b="1" spc="-80" dirty="0">
                <a:latin typeface="Arial"/>
                <a:cs typeface="Arial"/>
              </a:rPr>
              <a:t> </a:t>
            </a:r>
            <a:r>
              <a:rPr lang="en-US" sz="2000" b="1" dirty="0">
                <a:latin typeface="Arial"/>
                <a:cs typeface="Arial"/>
              </a:rPr>
              <a:t>times the </a:t>
            </a:r>
            <a:r>
              <a:rPr lang="en-US" sz="2000" b="1" spc="-5" dirty="0">
                <a:latin typeface="Arial"/>
                <a:cs typeface="Arial"/>
              </a:rPr>
              <a:t>blade length </a:t>
            </a:r>
            <a:r>
              <a:rPr lang="en-US" sz="2000" spc="-5" dirty="0">
                <a:latin typeface="Arial"/>
                <a:cs typeface="Arial"/>
              </a:rPr>
              <a:t>have been </a:t>
            </a:r>
            <a:r>
              <a:rPr lang="en-US" sz="2000" dirty="0">
                <a:latin typeface="Arial"/>
                <a:cs typeface="Arial"/>
              </a:rPr>
              <a:t>found to </a:t>
            </a:r>
            <a:r>
              <a:rPr lang="en-US" sz="2000" spc="-5" dirty="0">
                <a:latin typeface="Arial"/>
                <a:cs typeface="Arial"/>
              </a:rPr>
              <a:t>balance  material </a:t>
            </a:r>
            <a:r>
              <a:rPr lang="en-US" sz="2000" dirty="0">
                <a:latin typeface="Arial"/>
                <a:cs typeface="Arial"/>
              </a:rPr>
              <a:t>costs of the </a:t>
            </a:r>
            <a:r>
              <a:rPr lang="en-US" sz="2000" spc="-5" dirty="0">
                <a:latin typeface="Arial"/>
                <a:cs typeface="Arial"/>
              </a:rPr>
              <a:t>tower against </a:t>
            </a:r>
            <a:r>
              <a:rPr lang="en-US" sz="2000" dirty="0">
                <a:latin typeface="Arial"/>
                <a:cs typeface="Arial"/>
              </a:rPr>
              <a:t>better </a:t>
            </a:r>
            <a:r>
              <a:rPr lang="en-US" sz="2000" spc="-5" dirty="0">
                <a:latin typeface="Arial"/>
                <a:cs typeface="Arial"/>
              </a:rPr>
              <a:t>utilization  </a:t>
            </a:r>
            <a:r>
              <a:rPr lang="en-US" sz="2000" dirty="0">
                <a:latin typeface="Arial"/>
                <a:cs typeface="Arial"/>
              </a:rPr>
              <a:t>of </a:t>
            </a:r>
            <a:r>
              <a:rPr lang="en-US" sz="2000" spc="-5" dirty="0">
                <a:latin typeface="Arial"/>
                <a:cs typeface="Arial"/>
              </a:rPr>
              <a:t>the more expensive active</a:t>
            </a:r>
            <a:r>
              <a:rPr lang="en-US" sz="2000" spc="35" dirty="0">
                <a:latin typeface="Arial"/>
                <a:cs typeface="Arial"/>
              </a:rPr>
              <a:t> </a:t>
            </a:r>
            <a:r>
              <a:rPr lang="en-US" sz="2000" spc="-5" dirty="0">
                <a:latin typeface="Arial"/>
                <a:cs typeface="Arial"/>
              </a:rPr>
              <a:t>components.</a:t>
            </a:r>
          </a:p>
          <a:p>
            <a:endParaRPr lang="en-US" sz="2000" dirty="0"/>
          </a:p>
        </p:txBody>
      </p:sp>
      <p:sp>
        <p:nvSpPr>
          <p:cNvPr id="4" name="Text Placeholder 1">
            <a:extLst>
              <a:ext uri="{FF2B5EF4-FFF2-40B4-BE49-F238E27FC236}">
                <a16:creationId xmlns:a16="http://schemas.microsoft.com/office/drawing/2014/main" id="{98CF5B0A-3A6E-4539-92BC-93DE3834E36B}"/>
              </a:ext>
            </a:extLst>
          </p:cNvPr>
          <p:cNvSpPr>
            <a:spLocks noGrp="1"/>
          </p:cNvSpPr>
          <p:nvPr>
            <p:ph type="body" sz="quarter" idx="13"/>
          </p:nvPr>
        </p:nvSpPr>
        <p:spPr>
          <a:xfrm>
            <a:off x="479425" y="549275"/>
            <a:ext cx="10494963" cy="811213"/>
          </a:xfrm>
        </p:spPr>
        <p:txBody>
          <a:bodyPr/>
          <a:lstStyle/>
          <a:p>
            <a:r>
              <a:rPr lang="en-US" dirty="0"/>
              <a:t>Loads and dynamics – Height of the tower</a:t>
            </a:r>
          </a:p>
          <a:p>
            <a:endParaRPr lang="en-US" dirty="0"/>
          </a:p>
        </p:txBody>
      </p:sp>
    </p:spTree>
    <p:extLst>
      <p:ext uri="{BB962C8B-B14F-4D97-AF65-F5344CB8AC3E}">
        <p14:creationId xmlns:p14="http://schemas.microsoft.com/office/powerpoint/2010/main" val="3223173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25974-6940-4447-8AEE-55083134457D}"/>
              </a:ext>
            </a:extLst>
          </p:cNvPr>
          <p:cNvSpPr>
            <a:spLocks noGrp="1"/>
          </p:cNvSpPr>
          <p:nvPr>
            <p:ph type="body" sz="quarter" idx="13"/>
          </p:nvPr>
        </p:nvSpPr>
        <p:spPr/>
        <p:txBody>
          <a:bodyPr/>
          <a:lstStyle/>
          <a:p>
            <a:r>
              <a:rPr lang="en-US" dirty="0"/>
              <a:t>Size of turbine </a:t>
            </a:r>
          </a:p>
        </p:txBody>
      </p:sp>
      <p:sp>
        <p:nvSpPr>
          <p:cNvPr id="3" name="Text Placeholder 2">
            <a:extLst>
              <a:ext uri="{FF2B5EF4-FFF2-40B4-BE49-F238E27FC236}">
                <a16:creationId xmlns:a16="http://schemas.microsoft.com/office/drawing/2014/main" id="{FE7FEB3B-9F43-408C-B629-D750D16F378F}"/>
              </a:ext>
            </a:extLst>
          </p:cNvPr>
          <p:cNvSpPr>
            <a:spLocks noGrp="1"/>
          </p:cNvSpPr>
          <p:nvPr>
            <p:ph type="body" sz="quarter" idx="14"/>
          </p:nvPr>
        </p:nvSpPr>
        <p:spPr>
          <a:xfrm>
            <a:off x="990600" y="1358900"/>
            <a:ext cx="10109200" cy="4140200"/>
          </a:xfrm>
        </p:spPr>
        <p:txBody>
          <a:bodyPr/>
          <a:lstStyle/>
          <a:p>
            <a:r>
              <a:rPr lang="en-US" sz="2000" spc="-5" dirty="0">
                <a:latin typeface="Arial"/>
                <a:cs typeface="Arial"/>
              </a:rPr>
              <a:t>Wind turbines </a:t>
            </a:r>
            <a:r>
              <a:rPr lang="en-US" sz="2000" spc="-15" dirty="0">
                <a:latin typeface="Arial"/>
                <a:cs typeface="Arial"/>
              </a:rPr>
              <a:t>with </a:t>
            </a:r>
            <a:r>
              <a:rPr lang="en-US" sz="2000" spc="-5" dirty="0">
                <a:latin typeface="Arial"/>
                <a:cs typeface="Arial"/>
              </a:rPr>
              <a:t>rotors (turbine </a:t>
            </a:r>
            <a:r>
              <a:rPr lang="en-US" sz="2000" spc="-10" dirty="0">
                <a:latin typeface="Arial"/>
                <a:cs typeface="Arial"/>
              </a:rPr>
              <a:t>blades and hub) </a:t>
            </a:r>
            <a:r>
              <a:rPr lang="en-US" sz="2000" spc="-5" dirty="0">
                <a:latin typeface="Arial"/>
                <a:cs typeface="Arial"/>
              </a:rPr>
              <a:t>that are about </a:t>
            </a:r>
            <a:r>
              <a:rPr lang="en-US" sz="2000" dirty="0">
                <a:latin typeface="Arial"/>
                <a:cs typeface="Arial"/>
              </a:rPr>
              <a:t>2 m in </a:t>
            </a:r>
            <a:r>
              <a:rPr lang="en-US" sz="2000" spc="-5" dirty="0">
                <a:latin typeface="Arial"/>
                <a:cs typeface="Arial"/>
              </a:rPr>
              <a:t>diameter </a:t>
            </a:r>
            <a:r>
              <a:rPr lang="en-US" sz="2000" dirty="0">
                <a:latin typeface="Arial"/>
                <a:cs typeface="Arial"/>
              </a:rPr>
              <a:t>may </a:t>
            </a:r>
            <a:r>
              <a:rPr lang="en-US" sz="2000" spc="-5" dirty="0">
                <a:latin typeface="Arial"/>
                <a:cs typeface="Arial"/>
              </a:rPr>
              <a:t>peak </a:t>
            </a:r>
            <a:r>
              <a:rPr lang="en-US" sz="2000" dirty="0">
                <a:latin typeface="Arial"/>
                <a:cs typeface="Arial"/>
              </a:rPr>
              <a:t>at </a:t>
            </a:r>
            <a:r>
              <a:rPr lang="en-US" sz="2000" spc="-5" dirty="0">
                <a:latin typeface="Arial"/>
                <a:cs typeface="Arial"/>
              </a:rPr>
              <a:t>about 1,000 </a:t>
            </a:r>
            <a:r>
              <a:rPr lang="en-US" sz="2000" spc="-10" dirty="0">
                <a:latin typeface="Arial"/>
                <a:cs typeface="Arial"/>
              </a:rPr>
              <a:t>watts </a:t>
            </a:r>
            <a:r>
              <a:rPr lang="en-US" sz="2000" spc="-5" dirty="0">
                <a:latin typeface="Arial"/>
                <a:cs typeface="Arial"/>
              </a:rPr>
              <a:t>(1 </a:t>
            </a:r>
            <a:r>
              <a:rPr lang="en-US" sz="2000" spc="-10" dirty="0">
                <a:latin typeface="Arial"/>
                <a:cs typeface="Arial"/>
              </a:rPr>
              <a:t>kilowatt; </a:t>
            </a:r>
            <a:r>
              <a:rPr lang="en-US" sz="2000" dirty="0">
                <a:latin typeface="Arial"/>
                <a:cs typeface="Arial"/>
              </a:rPr>
              <a:t>kW), </a:t>
            </a:r>
            <a:r>
              <a:rPr lang="en-US" sz="2000" spc="-5" dirty="0">
                <a:latin typeface="Arial"/>
                <a:cs typeface="Arial"/>
              </a:rPr>
              <a:t>and generate about 75  kilowatt-hours (kWh) per month </a:t>
            </a:r>
            <a:r>
              <a:rPr lang="en-US" sz="2000" spc="-15" dirty="0">
                <a:latin typeface="Arial"/>
                <a:cs typeface="Arial"/>
              </a:rPr>
              <a:t>with </a:t>
            </a:r>
            <a:r>
              <a:rPr lang="en-US" sz="2000" spc="-5" dirty="0">
                <a:latin typeface="Arial"/>
                <a:cs typeface="Arial"/>
              </a:rPr>
              <a:t>a 5 </a:t>
            </a:r>
            <a:r>
              <a:rPr lang="en-US" sz="2000" dirty="0">
                <a:latin typeface="Arial"/>
                <a:cs typeface="Arial"/>
              </a:rPr>
              <a:t>m/s </a:t>
            </a:r>
            <a:r>
              <a:rPr lang="en-US" sz="2000" spc="-5" dirty="0">
                <a:latin typeface="Arial"/>
                <a:cs typeface="Arial"/>
              </a:rPr>
              <a:t>average </a:t>
            </a:r>
            <a:r>
              <a:rPr lang="en-US" sz="2000" spc="-15" dirty="0">
                <a:latin typeface="Arial"/>
                <a:cs typeface="Arial"/>
              </a:rPr>
              <a:t>wind </a:t>
            </a:r>
            <a:r>
              <a:rPr lang="en-US" sz="2000" spc="-5" dirty="0">
                <a:latin typeface="Arial"/>
                <a:cs typeface="Arial"/>
              </a:rPr>
              <a:t>speed. </a:t>
            </a:r>
            <a:r>
              <a:rPr lang="en-US" sz="2000" spc="-15" dirty="0">
                <a:latin typeface="Arial"/>
                <a:cs typeface="Arial"/>
              </a:rPr>
              <a:t>Turbines </a:t>
            </a:r>
            <a:r>
              <a:rPr lang="en-US" sz="2000" spc="-5" dirty="0">
                <a:latin typeface="Arial"/>
                <a:cs typeface="Arial"/>
              </a:rPr>
              <a:t>smaller than this </a:t>
            </a:r>
            <a:r>
              <a:rPr lang="en-US" sz="2000" dirty="0">
                <a:latin typeface="Arial"/>
                <a:cs typeface="Arial"/>
              </a:rPr>
              <a:t>may </a:t>
            </a:r>
            <a:r>
              <a:rPr lang="en-US" sz="2000" spc="-5" dirty="0">
                <a:latin typeface="Arial"/>
                <a:cs typeface="Arial"/>
              </a:rPr>
              <a:t>be appropriate </a:t>
            </a:r>
            <a:r>
              <a:rPr lang="en-US" sz="2000" dirty="0">
                <a:latin typeface="Arial"/>
                <a:cs typeface="Arial"/>
              </a:rPr>
              <a:t>for </a:t>
            </a:r>
            <a:r>
              <a:rPr lang="en-US" sz="2000" spc="-5" dirty="0">
                <a:latin typeface="Arial"/>
                <a:cs typeface="Arial"/>
              </a:rPr>
              <a:t>sailboats, cabins, or other applications  that require only a small amount </a:t>
            </a:r>
            <a:r>
              <a:rPr lang="en-US" sz="2000" dirty="0">
                <a:latin typeface="Arial"/>
                <a:cs typeface="Arial"/>
              </a:rPr>
              <a:t>of </a:t>
            </a:r>
            <a:r>
              <a:rPr lang="en-US" sz="2000" spc="-15" dirty="0">
                <a:latin typeface="Arial"/>
                <a:cs typeface="Arial"/>
              </a:rPr>
              <a:t>electricity. </a:t>
            </a:r>
            <a:r>
              <a:rPr lang="en-US" sz="2000" spc="-5" dirty="0">
                <a:latin typeface="Arial"/>
                <a:cs typeface="Arial"/>
              </a:rPr>
              <a:t>[Small</a:t>
            </a:r>
            <a:r>
              <a:rPr lang="en-US" sz="2000" spc="85" dirty="0">
                <a:latin typeface="Arial"/>
                <a:cs typeface="Arial"/>
              </a:rPr>
              <a:t> </a:t>
            </a:r>
            <a:r>
              <a:rPr lang="en-US" sz="2000" spc="-5" dirty="0">
                <a:latin typeface="Arial"/>
                <a:cs typeface="Arial"/>
              </a:rPr>
              <a:t>Wind]</a:t>
            </a:r>
          </a:p>
          <a:p>
            <a:r>
              <a:rPr lang="en-US" sz="2000" spc="-5" dirty="0">
                <a:latin typeface="Arial"/>
                <a:cs typeface="Arial"/>
              </a:rPr>
              <a:t>Homes typically use 500-1,500 kilowatt-hours </a:t>
            </a:r>
            <a:r>
              <a:rPr lang="en-US" sz="2000" dirty="0">
                <a:latin typeface="Arial"/>
                <a:cs typeface="Arial"/>
              </a:rPr>
              <a:t>of </a:t>
            </a:r>
            <a:r>
              <a:rPr lang="en-US" sz="2000" spc="-5" dirty="0">
                <a:latin typeface="Arial"/>
                <a:cs typeface="Arial"/>
              </a:rPr>
              <a:t>electricity per month.  </a:t>
            </a:r>
            <a:r>
              <a:rPr lang="en-US" sz="2000" spc="-10" dirty="0">
                <a:latin typeface="Arial"/>
                <a:cs typeface="Arial"/>
              </a:rPr>
              <a:t>Depending upon </a:t>
            </a:r>
            <a:r>
              <a:rPr lang="en-US" sz="2000" dirty="0">
                <a:latin typeface="Arial"/>
                <a:cs typeface="Arial"/>
              </a:rPr>
              <a:t>the </a:t>
            </a:r>
            <a:r>
              <a:rPr lang="en-US" sz="2000" spc="-5" dirty="0">
                <a:latin typeface="Arial"/>
                <a:cs typeface="Arial"/>
              </a:rPr>
              <a:t>average </a:t>
            </a:r>
            <a:r>
              <a:rPr lang="en-US" sz="2000" spc="-15" dirty="0">
                <a:latin typeface="Arial"/>
                <a:cs typeface="Arial"/>
              </a:rPr>
              <a:t>wind </a:t>
            </a:r>
            <a:r>
              <a:rPr lang="en-US" sz="2000" spc="-5" dirty="0">
                <a:latin typeface="Arial"/>
                <a:cs typeface="Arial"/>
              </a:rPr>
              <a:t>speed </a:t>
            </a:r>
            <a:r>
              <a:rPr lang="en-US" sz="2000" dirty="0">
                <a:latin typeface="Arial"/>
                <a:cs typeface="Arial"/>
              </a:rPr>
              <a:t>in </a:t>
            </a:r>
            <a:r>
              <a:rPr lang="en-US" sz="2000" spc="-5" dirty="0">
                <a:latin typeface="Arial"/>
                <a:cs typeface="Arial"/>
              </a:rPr>
              <a:t>the area this </a:t>
            </a:r>
            <a:r>
              <a:rPr lang="en-US" sz="2000" spc="-15" dirty="0">
                <a:latin typeface="Arial"/>
                <a:cs typeface="Arial"/>
              </a:rPr>
              <a:t>will </a:t>
            </a:r>
            <a:r>
              <a:rPr lang="en-US" sz="2000" spc="-5" dirty="0">
                <a:latin typeface="Arial"/>
                <a:cs typeface="Arial"/>
              </a:rPr>
              <a:t>require </a:t>
            </a:r>
            <a:r>
              <a:rPr lang="en-US" sz="2000" dirty="0">
                <a:latin typeface="Arial"/>
                <a:cs typeface="Arial"/>
              </a:rPr>
              <a:t>a </a:t>
            </a:r>
            <a:r>
              <a:rPr lang="en-US" sz="2000" spc="-15" dirty="0">
                <a:latin typeface="Arial"/>
                <a:cs typeface="Arial"/>
              </a:rPr>
              <a:t>wind  </a:t>
            </a:r>
            <a:r>
              <a:rPr lang="en-US" sz="2000" spc="-5" dirty="0">
                <a:latin typeface="Arial"/>
                <a:cs typeface="Arial"/>
              </a:rPr>
              <a:t>turbine rated in </a:t>
            </a:r>
            <a:r>
              <a:rPr lang="en-US" sz="2000" dirty="0">
                <a:latin typeface="Arial"/>
                <a:cs typeface="Arial"/>
              </a:rPr>
              <a:t>the </a:t>
            </a:r>
            <a:r>
              <a:rPr lang="en-US" sz="2000" spc="-5" dirty="0">
                <a:latin typeface="Arial"/>
                <a:cs typeface="Arial"/>
              </a:rPr>
              <a:t>range 5-15 </a:t>
            </a:r>
            <a:r>
              <a:rPr lang="en-US" sz="2000" spc="-10" dirty="0">
                <a:latin typeface="Arial"/>
                <a:cs typeface="Arial"/>
              </a:rPr>
              <a:t>kilowatts, </a:t>
            </a:r>
            <a:r>
              <a:rPr lang="en-US" sz="2000" spc="-15" dirty="0">
                <a:latin typeface="Arial"/>
                <a:cs typeface="Arial"/>
              </a:rPr>
              <a:t>which </a:t>
            </a:r>
            <a:r>
              <a:rPr lang="en-US" sz="2000" spc="-5" dirty="0">
                <a:latin typeface="Arial"/>
                <a:cs typeface="Arial"/>
              </a:rPr>
              <a:t>translates into a rotor diameter around 5 </a:t>
            </a:r>
            <a:r>
              <a:rPr lang="en-US" sz="2000" dirty="0">
                <a:latin typeface="Arial"/>
                <a:cs typeface="Arial"/>
              </a:rPr>
              <a:t>- </a:t>
            </a:r>
            <a:r>
              <a:rPr lang="en-US" sz="2000" spc="-5" dirty="0">
                <a:latin typeface="Arial"/>
                <a:cs typeface="Arial"/>
              </a:rPr>
              <a:t>9</a:t>
            </a:r>
            <a:r>
              <a:rPr lang="en-US" sz="2000" spc="10" dirty="0">
                <a:latin typeface="Arial"/>
                <a:cs typeface="Arial"/>
              </a:rPr>
              <a:t> </a:t>
            </a:r>
            <a:r>
              <a:rPr lang="en-US" sz="2000" dirty="0">
                <a:latin typeface="Arial"/>
                <a:cs typeface="Arial"/>
              </a:rPr>
              <a:t>m.</a:t>
            </a:r>
          </a:p>
          <a:p>
            <a:pPr marL="0" indent="0">
              <a:buNone/>
            </a:pPr>
            <a:endParaRPr lang="en-US" sz="2000" dirty="0">
              <a:latin typeface="Arial"/>
              <a:cs typeface="Arial"/>
            </a:endParaRPr>
          </a:p>
          <a:p>
            <a:pPr marL="12700" marR="5080">
              <a:lnSpc>
                <a:spcPct val="100000"/>
              </a:lnSpc>
              <a:spcBef>
                <a:spcPts val="100"/>
              </a:spcBef>
            </a:pPr>
            <a:r>
              <a:rPr lang="en-US" sz="2000" dirty="0">
                <a:latin typeface="Arial"/>
                <a:cs typeface="Arial"/>
              </a:rPr>
              <a:t>For </a:t>
            </a:r>
            <a:r>
              <a:rPr lang="en-US" sz="2000" spc="-15" dirty="0">
                <a:latin typeface="Arial"/>
                <a:cs typeface="Arial"/>
              </a:rPr>
              <a:t>wind </a:t>
            </a:r>
            <a:r>
              <a:rPr lang="en-US" sz="2000" spc="-5" dirty="0">
                <a:latin typeface="Arial"/>
                <a:cs typeface="Arial"/>
              </a:rPr>
              <a:t>turbine </a:t>
            </a:r>
            <a:r>
              <a:rPr lang="en-US" sz="2000" dirty="0">
                <a:latin typeface="Arial"/>
                <a:cs typeface="Arial"/>
              </a:rPr>
              <a:t>farms, </a:t>
            </a:r>
            <a:r>
              <a:rPr lang="en-US" sz="2000" spc="-15" dirty="0">
                <a:latin typeface="Arial"/>
                <a:cs typeface="Arial"/>
              </a:rPr>
              <a:t>it’s </a:t>
            </a:r>
            <a:r>
              <a:rPr lang="en-US" sz="2000" spc="-5" dirty="0">
                <a:latin typeface="Arial"/>
                <a:cs typeface="Arial"/>
              </a:rPr>
              <a:t>reasonable </a:t>
            </a:r>
            <a:r>
              <a:rPr lang="en-US" sz="2000" dirty="0">
                <a:latin typeface="Arial"/>
                <a:cs typeface="Arial"/>
              </a:rPr>
              <a:t>to </a:t>
            </a:r>
            <a:r>
              <a:rPr lang="en-US" sz="2000" spc="-5" dirty="0">
                <a:latin typeface="Arial"/>
                <a:cs typeface="Arial"/>
              </a:rPr>
              <a:t>use turbines </a:t>
            </a:r>
            <a:r>
              <a:rPr lang="en-US" sz="2000" spc="-15" dirty="0">
                <a:latin typeface="Arial"/>
                <a:cs typeface="Arial"/>
              </a:rPr>
              <a:t>with </a:t>
            </a:r>
            <a:r>
              <a:rPr lang="en-US" sz="2000" spc="-5" dirty="0">
                <a:latin typeface="Arial"/>
                <a:cs typeface="Arial"/>
              </a:rPr>
              <a:t>rotors up </a:t>
            </a:r>
            <a:r>
              <a:rPr lang="en-US" sz="2000" dirty="0">
                <a:latin typeface="Arial"/>
                <a:cs typeface="Arial"/>
              </a:rPr>
              <a:t>to </a:t>
            </a:r>
            <a:r>
              <a:rPr lang="en-US" sz="2000" spc="-5" dirty="0">
                <a:latin typeface="Arial"/>
                <a:cs typeface="Arial"/>
              </a:rPr>
              <a:t>20 </a:t>
            </a:r>
            <a:r>
              <a:rPr lang="en-US" sz="2000" dirty="0">
                <a:latin typeface="Arial"/>
                <a:cs typeface="Arial"/>
              </a:rPr>
              <a:t>m </a:t>
            </a:r>
            <a:r>
              <a:rPr lang="en-US" sz="2000" spc="-5" dirty="0">
                <a:latin typeface="Arial"/>
                <a:cs typeface="Arial"/>
              </a:rPr>
              <a:t>in  </a:t>
            </a:r>
            <a:r>
              <a:rPr lang="en-US" sz="2000" spc="-15" dirty="0">
                <a:latin typeface="Arial"/>
                <a:cs typeface="Arial"/>
              </a:rPr>
              <a:t>diameter. </a:t>
            </a:r>
            <a:r>
              <a:rPr lang="en-US" sz="2000" spc="-5" dirty="0">
                <a:latin typeface="Arial"/>
                <a:cs typeface="Arial"/>
              </a:rPr>
              <a:t>These turbines </a:t>
            </a:r>
            <a:r>
              <a:rPr lang="en-US" sz="2000" dirty="0">
                <a:latin typeface="Arial"/>
                <a:cs typeface="Arial"/>
              </a:rPr>
              <a:t>may </a:t>
            </a:r>
            <a:r>
              <a:rPr lang="en-US" sz="2000" spc="-5" dirty="0">
                <a:latin typeface="Arial"/>
                <a:cs typeface="Arial"/>
              </a:rPr>
              <a:t>peak </a:t>
            </a:r>
            <a:r>
              <a:rPr lang="en-US" sz="2000" dirty="0">
                <a:latin typeface="Arial"/>
                <a:cs typeface="Arial"/>
              </a:rPr>
              <a:t>at </a:t>
            </a:r>
            <a:r>
              <a:rPr lang="en-US" sz="2000" spc="-5" dirty="0">
                <a:latin typeface="Arial"/>
                <a:cs typeface="Arial"/>
              </a:rPr>
              <a:t>about 90,000 </a:t>
            </a:r>
            <a:r>
              <a:rPr lang="en-US" sz="2000" spc="-10" dirty="0">
                <a:latin typeface="Arial"/>
                <a:cs typeface="Arial"/>
              </a:rPr>
              <a:t>watts </a:t>
            </a:r>
            <a:r>
              <a:rPr lang="en-US" sz="2000" spc="-5" dirty="0">
                <a:latin typeface="Arial"/>
                <a:cs typeface="Arial"/>
              </a:rPr>
              <a:t>(90 </a:t>
            </a:r>
            <a:r>
              <a:rPr lang="en-US" sz="2000" dirty="0">
                <a:latin typeface="Arial"/>
                <a:cs typeface="Arial"/>
              </a:rPr>
              <a:t>kW), </a:t>
            </a:r>
            <a:r>
              <a:rPr lang="en-US" sz="2000" spc="-5" dirty="0">
                <a:latin typeface="Arial"/>
                <a:cs typeface="Arial"/>
              </a:rPr>
              <a:t>and  generate 3,000 </a:t>
            </a:r>
            <a:r>
              <a:rPr lang="en-US" sz="2000" dirty="0">
                <a:latin typeface="Arial"/>
                <a:cs typeface="Arial"/>
              </a:rPr>
              <a:t>to </a:t>
            </a:r>
            <a:r>
              <a:rPr lang="en-US" sz="2000" spc="-5" dirty="0">
                <a:latin typeface="Arial"/>
                <a:cs typeface="Arial"/>
              </a:rPr>
              <a:t>5,000 </a:t>
            </a:r>
            <a:r>
              <a:rPr lang="en-US" sz="2000" dirty="0">
                <a:latin typeface="Arial"/>
                <a:cs typeface="Arial"/>
              </a:rPr>
              <a:t>kWh </a:t>
            </a:r>
            <a:r>
              <a:rPr lang="en-US" sz="2000" spc="-5" dirty="0">
                <a:latin typeface="Arial"/>
                <a:cs typeface="Arial"/>
              </a:rPr>
              <a:t>per </a:t>
            </a:r>
            <a:r>
              <a:rPr lang="en-US" sz="2000" dirty="0">
                <a:latin typeface="Arial"/>
                <a:cs typeface="Arial"/>
              </a:rPr>
              <a:t>month at </a:t>
            </a:r>
            <a:r>
              <a:rPr lang="en-US" sz="2000" spc="-5" dirty="0">
                <a:latin typeface="Arial"/>
                <a:cs typeface="Arial"/>
              </a:rPr>
              <a:t>a 5 </a:t>
            </a:r>
            <a:r>
              <a:rPr lang="en-US" sz="2000" dirty="0">
                <a:latin typeface="Arial"/>
                <a:cs typeface="Arial"/>
              </a:rPr>
              <a:t>m/s </a:t>
            </a:r>
            <a:r>
              <a:rPr lang="en-US" sz="2000" spc="-5" dirty="0">
                <a:latin typeface="Arial"/>
                <a:cs typeface="Arial"/>
              </a:rPr>
              <a:t>average </a:t>
            </a:r>
            <a:r>
              <a:rPr lang="en-US" sz="2000" spc="-15" dirty="0">
                <a:latin typeface="Arial"/>
                <a:cs typeface="Arial"/>
              </a:rPr>
              <a:t>wind </a:t>
            </a:r>
            <a:r>
              <a:rPr lang="en-US" sz="2000" spc="-5" dirty="0">
                <a:latin typeface="Arial"/>
                <a:cs typeface="Arial"/>
              </a:rPr>
              <a:t>speed,  </a:t>
            </a:r>
            <a:r>
              <a:rPr lang="en-US" sz="2000" spc="-10" dirty="0">
                <a:latin typeface="Arial"/>
                <a:cs typeface="Arial"/>
              </a:rPr>
              <a:t>enough </a:t>
            </a:r>
            <a:r>
              <a:rPr lang="en-US" sz="2000" dirty="0">
                <a:latin typeface="Arial"/>
                <a:cs typeface="Arial"/>
              </a:rPr>
              <a:t>to </a:t>
            </a:r>
            <a:r>
              <a:rPr lang="en-US" sz="2000" spc="-5" dirty="0">
                <a:latin typeface="Arial"/>
                <a:cs typeface="Arial"/>
              </a:rPr>
              <a:t>supply </a:t>
            </a:r>
            <a:r>
              <a:rPr lang="en-US" sz="2000" spc="-10" dirty="0">
                <a:latin typeface="Arial"/>
                <a:cs typeface="Arial"/>
              </a:rPr>
              <a:t>200 </a:t>
            </a:r>
            <a:r>
              <a:rPr lang="en-US" sz="2000" spc="-5" dirty="0">
                <a:latin typeface="Arial"/>
                <a:cs typeface="Arial"/>
              </a:rPr>
              <a:t>homes </a:t>
            </a:r>
            <a:r>
              <a:rPr lang="en-US" sz="2000" spc="-15" dirty="0">
                <a:latin typeface="Arial"/>
                <a:cs typeface="Arial"/>
              </a:rPr>
              <a:t>with</a:t>
            </a:r>
            <a:r>
              <a:rPr lang="en-US" sz="2000" spc="85" dirty="0">
                <a:latin typeface="Arial"/>
                <a:cs typeface="Arial"/>
              </a:rPr>
              <a:t> </a:t>
            </a:r>
            <a:r>
              <a:rPr lang="en-US" sz="2000" spc="-15" dirty="0">
                <a:latin typeface="Arial"/>
                <a:cs typeface="Arial"/>
              </a:rPr>
              <a:t>electricity.</a:t>
            </a:r>
            <a:endParaRPr lang="en-US" sz="2400" spc="-5" dirty="0">
              <a:latin typeface="Arial"/>
              <a:cs typeface="Arial"/>
            </a:endParaRPr>
          </a:p>
          <a:p>
            <a:endParaRPr lang="en-US" sz="2000" dirty="0"/>
          </a:p>
        </p:txBody>
      </p:sp>
    </p:spTree>
    <p:extLst>
      <p:ext uri="{BB962C8B-B14F-4D97-AF65-F5344CB8AC3E}">
        <p14:creationId xmlns:p14="http://schemas.microsoft.com/office/powerpoint/2010/main" val="601573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4F0D2F8B-10B1-44BD-97E1-588A12D04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793" y="134244"/>
            <a:ext cx="9599613" cy="588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0">
            <a:extLst>
              <a:ext uri="{FF2B5EF4-FFF2-40B4-BE49-F238E27FC236}">
                <a16:creationId xmlns:a16="http://schemas.microsoft.com/office/drawing/2014/main" id="{7A57364D-7FCF-4DB6-AE4C-E0EAA5D5440A}"/>
              </a:ext>
            </a:extLst>
          </p:cNvPr>
          <p:cNvSpPr txBox="1">
            <a:spLocks noChangeArrowheads="1"/>
          </p:cNvSpPr>
          <p:nvPr/>
        </p:nvSpPr>
        <p:spPr bwMode="auto">
          <a:xfrm>
            <a:off x="4656138" y="6449119"/>
            <a:ext cx="6767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200" dirty="0"/>
              <a:t>[MIT, Wind power fundamentals, </a:t>
            </a:r>
            <a:r>
              <a:rPr lang="en-US" altLang="de-DE" sz="1200" dirty="0" err="1"/>
              <a:t>Kalmikov</a:t>
            </a:r>
            <a:r>
              <a:rPr lang="en-US" altLang="de-DE" sz="1200" dirty="0"/>
              <a:t> and Dykes, 2011]</a:t>
            </a:r>
          </a:p>
        </p:txBody>
      </p:sp>
    </p:spTree>
    <p:extLst>
      <p:ext uri="{BB962C8B-B14F-4D97-AF65-F5344CB8AC3E}">
        <p14:creationId xmlns:p14="http://schemas.microsoft.com/office/powerpoint/2010/main" val="254520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7DD42-6785-46EE-8B76-C3CEB5FCFFC1}"/>
              </a:ext>
            </a:extLst>
          </p:cNvPr>
          <p:cNvSpPr>
            <a:spLocks noGrp="1"/>
          </p:cNvSpPr>
          <p:nvPr>
            <p:ph type="body" sz="quarter" idx="13"/>
          </p:nvPr>
        </p:nvSpPr>
        <p:spPr/>
        <p:txBody>
          <a:bodyPr/>
          <a:lstStyle/>
          <a:p>
            <a:r>
              <a:rPr lang="en-US" dirty="0"/>
              <a:t>History </a:t>
            </a:r>
          </a:p>
        </p:txBody>
      </p:sp>
      <p:sp>
        <p:nvSpPr>
          <p:cNvPr id="3" name="Text Placeholder 2">
            <a:extLst>
              <a:ext uri="{FF2B5EF4-FFF2-40B4-BE49-F238E27FC236}">
                <a16:creationId xmlns:a16="http://schemas.microsoft.com/office/drawing/2014/main" id="{0C6CD1F1-D53C-43DB-9135-D5E231505A25}"/>
              </a:ext>
            </a:extLst>
          </p:cNvPr>
          <p:cNvSpPr>
            <a:spLocks noGrp="1"/>
          </p:cNvSpPr>
          <p:nvPr>
            <p:ph type="body" sz="quarter" idx="14"/>
          </p:nvPr>
        </p:nvSpPr>
        <p:spPr>
          <a:xfrm>
            <a:off x="479424" y="1166321"/>
            <a:ext cx="4838700" cy="4140200"/>
          </a:xfrm>
        </p:spPr>
        <p:txBody>
          <a:bodyPr/>
          <a:lstStyle/>
          <a:p>
            <a:r>
              <a:rPr lang="en-US" dirty="0"/>
              <a:t>Wind power has been used since early history by mariners for sailing boats on rivers and lakes and then ships at sea</a:t>
            </a:r>
          </a:p>
          <a:p>
            <a:r>
              <a:rPr lang="en-US" dirty="0"/>
              <a:t>Windmills and water-driven mills were the only power generators for over 1200 years, the word “windmill” primarily refers to a wind-powered machine that grinds or mills grain such as wheat or corn and turns it into flour for bread making.</a:t>
            </a:r>
          </a:p>
          <a:p>
            <a:r>
              <a:rPr lang="en-US" dirty="0"/>
              <a:t>Remaining vestiges of ancient vertical-axis windmills or “</a:t>
            </a:r>
            <a:r>
              <a:rPr lang="en-US" dirty="0" err="1"/>
              <a:t>Panemones</a:t>
            </a:r>
            <a:r>
              <a:rPr lang="en-US" dirty="0"/>
              <a:t>” at </a:t>
            </a:r>
            <a:r>
              <a:rPr lang="en-US" dirty="0" err="1"/>
              <a:t>Seistan</a:t>
            </a:r>
            <a:r>
              <a:rPr lang="en-US" dirty="0"/>
              <a:t>, near the border between Iran and Afghanistan. The rotors were made from cloth or bundles of reeds and wood.</a:t>
            </a:r>
          </a:p>
        </p:txBody>
      </p:sp>
      <p:pic>
        <p:nvPicPr>
          <p:cNvPr id="4" name="Picture 3">
            <a:extLst>
              <a:ext uri="{FF2B5EF4-FFF2-40B4-BE49-F238E27FC236}">
                <a16:creationId xmlns:a16="http://schemas.microsoft.com/office/drawing/2014/main" id="{98557BE5-B90E-4567-B49C-FEE952400EB3}"/>
              </a:ext>
            </a:extLst>
          </p:cNvPr>
          <p:cNvPicPr>
            <a:picLocks noChangeAspect="1"/>
          </p:cNvPicPr>
          <p:nvPr/>
        </p:nvPicPr>
        <p:blipFill>
          <a:blip r:embed="rId3"/>
          <a:stretch>
            <a:fillRect/>
          </a:stretch>
        </p:blipFill>
        <p:spPr>
          <a:xfrm>
            <a:off x="5926138" y="22528"/>
            <a:ext cx="5324475" cy="3695700"/>
          </a:xfrm>
          <a:prstGeom prst="rect">
            <a:avLst/>
          </a:prstGeom>
        </p:spPr>
      </p:pic>
      <p:sp>
        <p:nvSpPr>
          <p:cNvPr id="6" name="Rectangle 5">
            <a:extLst>
              <a:ext uri="{FF2B5EF4-FFF2-40B4-BE49-F238E27FC236}">
                <a16:creationId xmlns:a16="http://schemas.microsoft.com/office/drawing/2014/main" id="{771DC775-896C-4E39-8FF2-740D900B75CC}"/>
              </a:ext>
            </a:extLst>
          </p:cNvPr>
          <p:cNvSpPr/>
          <p:nvPr/>
        </p:nvSpPr>
        <p:spPr>
          <a:xfrm>
            <a:off x="2390621" y="6186404"/>
            <a:ext cx="3594254" cy="276999"/>
          </a:xfrm>
          <a:prstGeom prst="rect">
            <a:avLst/>
          </a:prstGeom>
        </p:spPr>
        <p:txBody>
          <a:bodyPr wrap="none">
            <a:spAutoFit/>
          </a:bodyPr>
          <a:lstStyle/>
          <a:p>
            <a:r>
              <a:rPr lang="en-US" sz="1200" dirty="0"/>
              <a:t>[Book: Wind Energy Engineering-chapter 7]</a:t>
            </a:r>
          </a:p>
        </p:txBody>
      </p:sp>
      <p:pic>
        <p:nvPicPr>
          <p:cNvPr id="7" name="Picture 14" descr="Windmuehle_Benz_CIMG6537_1024pix">
            <a:extLst>
              <a:ext uri="{FF2B5EF4-FFF2-40B4-BE49-F238E27FC236}">
                <a16:creationId xmlns:a16="http://schemas.microsoft.com/office/drawing/2014/main" id="{A53DE694-01AC-4D6B-B088-359C7FE6C8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796942"/>
            <a:ext cx="2070100" cy="2759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flat,550x550,075,f">
            <a:extLst>
              <a:ext uri="{FF2B5EF4-FFF2-40B4-BE49-F238E27FC236}">
                <a16:creationId xmlns:a16="http://schemas.microsoft.com/office/drawing/2014/main" id="{245831AD-6A72-479D-BCD1-937C77985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7225" y="3759066"/>
            <a:ext cx="3914775" cy="2811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2">
            <a:extLst>
              <a:ext uri="{FF2B5EF4-FFF2-40B4-BE49-F238E27FC236}">
                <a16:creationId xmlns:a16="http://schemas.microsoft.com/office/drawing/2014/main" id="{3204C480-C10B-44D6-969A-CCC155C807AF}"/>
              </a:ext>
            </a:extLst>
          </p:cNvPr>
          <p:cNvSpPr txBox="1">
            <a:spLocks noChangeArrowheads="1"/>
          </p:cNvSpPr>
          <p:nvPr/>
        </p:nvSpPr>
        <p:spPr bwMode="auto">
          <a:xfrm>
            <a:off x="9052637" y="6556017"/>
            <a:ext cx="3095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400"/>
              <a:t>Wind pump, Oklahoma, USA</a:t>
            </a:r>
          </a:p>
        </p:txBody>
      </p:sp>
      <p:sp>
        <p:nvSpPr>
          <p:cNvPr id="10" name="Text Box 17">
            <a:extLst>
              <a:ext uri="{FF2B5EF4-FFF2-40B4-BE49-F238E27FC236}">
                <a16:creationId xmlns:a16="http://schemas.microsoft.com/office/drawing/2014/main" id="{647E8BB1-FCFE-4F5E-AD1F-049238F22695}"/>
              </a:ext>
            </a:extLst>
          </p:cNvPr>
          <p:cNvSpPr txBox="1">
            <a:spLocks noChangeArrowheads="1"/>
          </p:cNvSpPr>
          <p:nvPr/>
        </p:nvSpPr>
        <p:spPr bwMode="auto">
          <a:xfrm>
            <a:off x="5532206" y="6542117"/>
            <a:ext cx="3095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400" dirty="0"/>
              <a:t>Dutch wind mill, Netherlands</a:t>
            </a:r>
          </a:p>
        </p:txBody>
      </p:sp>
    </p:spTree>
    <p:extLst>
      <p:ext uri="{BB962C8B-B14F-4D97-AF65-F5344CB8AC3E}">
        <p14:creationId xmlns:p14="http://schemas.microsoft.com/office/powerpoint/2010/main" val="1186951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7DA7EC-DA4D-4BFC-99C4-1154A2072481}"/>
              </a:ext>
            </a:extLst>
          </p:cNvPr>
          <p:cNvSpPr>
            <a:spLocks noGrp="1"/>
          </p:cNvSpPr>
          <p:nvPr>
            <p:ph type="body" sz="quarter" idx="14"/>
          </p:nvPr>
        </p:nvSpPr>
        <p:spPr>
          <a:xfrm>
            <a:off x="315912" y="1155700"/>
            <a:ext cx="3978274" cy="4140200"/>
          </a:xfrm>
        </p:spPr>
        <p:txBody>
          <a:bodyPr/>
          <a:lstStyle/>
          <a:p>
            <a:r>
              <a:rPr lang="en-US" dirty="0"/>
              <a:t>Surface roughness length is a property of the surface which can be used to determine the way the horizontal wind speed varies with height. The wind speed at a given height decreases with increasing surface roughness. It is very common to have a heterogeneous surface and this complicates the vertical wind profile. Internal boundary layers develop and the profile of wind speeds is influenced by surface roughness changes upwind.</a:t>
            </a:r>
          </a:p>
        </p:txBody>
      </p:sp>
      <p:sp>
        <p:nvSpPr>
          <p:cNvPr id="5" name="Text Placeholder 1">
            <a:extLst>
              <a:ext uri="{FF2B5EF4-FFF2-40B4-BE49-F238E27FC236}">
                <a16:creationId xmlns:a16="http://schemas.microsoft.com/office/drawing/2014/main" id="{26152B7D-B865-4B9D-913F-068D2E7959EE}"/>
              </a:ext>
            </a:extLst>
          </p:cNvPr>
          <p:cNvSpPr>
            <a:spLocks noGrp="1"/>
          </p:cNvSpPr>
          <p:nvPr>
            <p:ph type="body" sz="quarter" idx="13"/>
          </p:nvPr>
        </p:nvSpPr>
        <p:spPr>
          <a:xfrm>
            <a:off x="315912" y="271958"/>
            <a:ext cx="3978275" cy="811213"/>
          </a:xfrm>
        </p:spPr>
        <p:txBody>
          <a:bodyPr/>
          <a:lstStyle/>
          <a:p>
            <a:r>
              <a:rPr lang="en-US" dirty="0"/>
              <a:t>Loads and dynamics – Roughness</a:t>
            </a:r>
          </a:p>
          <a:p>
            <a:endParaRPr lang="en-US" dirty="0"/>
          </a:p>
        </p:txBody>
      </p:sp>
      <p:pic>
        <p:nvPicPr>
          <p:cNvPr id="19458" name="Picture 2" descr="Different surface roughness lengths result in different vertical profiles of wind speed. The y-axis is height above surface and the x-axis is wind speed. For a range of surface roughness lengths, the curves show the wind speed profile for neutral conditions and a geostrophic wind of 10 m/s.">
            <a:extLst>
              <a:ext uri="{FF2B5EF4-FFF2-40B4-BE49-F238E27FC236}">
                <a16:creationId xmlns:a16="http://schemas.microsoft.com/office/drawing/2014/main" id="{4E6E0D62-63D1-44C1-99DC-709C62080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759" y="271958"/>
            <a:ext cx="7436329" cy="5156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68857BD-1A62-44CB-8479-1DF63455B37F}"/>
              </a:ext>
            </a:extLst>
          </p:cNvPr>
          <p:cNvSpPr/>
          <p:nvPr/>
        </p:nvSpPr>
        <p:spPr>
          <a:xfrm>
            <a:off x="2717800" y="5433080"/>
            <a:ext cx="9474200" cy="923330"/>
          </a:xfrm>
          <a:prstGeom prst="rect">
            <a:avLst/>
          </a:prstGeom>
          <a:solidFill>
            <a:schemeClr val="bg1"/>
          </a:solidFill>
        </p:spPr>
        <p:txBody>
          <a:bodyPr wrap="square">
            <a:spAutoFit/>
          </a:bodyPr>
          <a:lstStyle/>
          <a:p>
            <a:r>
              <a:rPr lang="en-US" i="1" dirty="0">
                <a:latin typeface="Merriweather Sans"/>
              </a:rPr>
              <a:t>Different surface roughness lengths result in different vertical profiles of wind speed. The y-axis is height above surface and the x-axis is wind speed. For a range of surface roughness lengths, the curves show the wind speed profile for neutral conditions and a geostrophic wind of 10 m/s.</a:t>
            </a:r>
            <a:endParaRPr lang="en-US" dirty="0"/>
          </a:p>
        </p:txBody>
      </p:sp>
      <p:sp>
        <p:nvSpPr>
          <p:cNvPr id="2" name="Rectangle 1">
            <a:extLst>
              <a:ext uri="{FF2B5EF4-FFF2-40B4-BE49-F238E27FC236}">
                <a16:creationId xmlns:a16="http://schemas.microsoft.com/office/drawing/2014/main" id="{34FA4719-6EDF-4A9E-AE82-75AE6EC8F104}"/>
              </a:ext>
            </a:extLst>
          </p:cNvPr>
          <p:cNvSpPr/>
          <p:nvPr/>
        </p:nvSpPr>
        <p:spPr>
          <a:xfrm>
            <a:off x="7454900" y="6432153"/>
            <a:ext cx="4666662" cy="307777"/>
          </a:xfrm>
          <a:prstGeom prst="rect">
            <a:avLst/>
          </a:prstGeom>
        </p:spPr>
        <p:txBody>
          <a:bodyPr wrap="none">
            <a:spAutoFit/>
          </a:bodyPr>
          <a:lstStyle/>
          <a:p>
            <a:r>
              <a:rPr lang="en-US" sz="1400" b="1" dirty="0"/>
              <a:t>https://globalwindatlas.info/about/method</a:t>
            </a:r>
          </a:p>
        </p:txBody>
      </p:sp>
    </p:spTree>
    <p:extLst>
      <p:ext uri="{BB962C8B-B14F-4D97-AF65-F5344CB8AC3E}">
        <p14:creationId xmlns:p14="http://schemas.microsoft.com/office/powerpoint/2010/main" val="322687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02BA6E-847B-4584-8634-F03014D0B516}"/>
              </a:ext>
            </a:extLst>
          </p:cNvPr>
          <p:cNvSpPr>
            <a:spLocks noGrp="1"/>
          </p:cNvSpPr>
          <p:nvPr>
            <p:ph type="body" sz="quarter" idx="13"/>
          </p:nvPr>
        </p:nvSpPr>
        <p:spPr>
          <a:xfrm>
            <a:off x="495934" y="335286"/>
            <a:ext cx="10494517" cy="810888"/>
          </a:xfrm>
        </p:spPr>
        <p:txBody>
          <a:bodyPr/>
          <a:lstStyle/>
          <a:p>
            <a:r>
              <a:rPr lang="en-US" dirty="0"/>
              <a:t>The effect of Wind Shear</a:t>
            </a:r>
          </a:p>
          <a:p>
            <a:endParaRPr lang="en-US" dirty="0"/>
          </a:p>
        </p:txBody>
      </p:sp>
      <p:pic>
        <p:nvPicPr>
          <p:cNvPr id="4" name="Picture 3">
            <a:extLst>
              <a:ext uri="{FF2B5EF4-FFF2-40B4-BE49-F238E27FC236}">
                <a16:creationId xmlns:a16="http://schemas.microsoft.com/office/drawing/2014/main" id="{27EFCA98-0C59-4103-A78C-3929ECCD6ACD}"/>
              </a:ext>
            </a:extLst>
          </p:cNvPr>
          <p:cNvPicPr>
            <a:picLocks noChangeAspect="1"/>
          </p:cNvPicPr>
          <p:nvPr/>
        </p:nvPicPr>
        <p:blipFill>
          <a:blip r:embed="rId3"/>
          <a:stretch>
            <a:fillRect/>
          </a:stretch>
        </p:blipFill>
        <p:spPr>
          <a:xfrm>
            <a:off x="1549400" y="1416475"/>
            <a:ext cx="9648825" cy="4295351"/>
          </a:xfrm>
          <a:prstGeom prst="rect">
            <a:avLst/>
          </a:prstGeom>
        </p:spPr>
      </p:pic>
      <p:sp>
        <p:nvSpPr>
          <p:cNvPr id="6" name="Rectangle 5">
            <a:extLst>
              <a:ext uri="{FF2B5EF4-FFF2-40B4-BE49-F238E27FC236}">
                <a16:creationId xmlns:a16="http://schemas.microsoft.com/office/drawing/2014/main" id="{1A7BACE0-20BA-4E29-957A-53A7D1159B55}"/>
              </a:ext>
            </a:extLst>
          </p:cNvPr>
          <p:cNvSpPr/>
          <p:nvPr/>
        </p:nvSpPr>
        <p:spPr>
          <a:xfrm>
            <a:off x="8760955" y="6025612"/>
            <a:ext cx="2437270" cy="289182"/>
          </a:xfrm>
          <a:prstGeom prst="rect">
            <a:avLst/>
          </a:prstGeom>
        </p:spPr>
        <p:txBody>
          <a:bodyPr wrap="none">
            <a:spAutoFit/>
          </a:bodyPr>
          <a:lstStyle/>
          <a:p>
            <a:pPr marL="8140">
              <a:lnSpc>
                <a:spcPts val="1499"/>
              </a:lnSpc>
              <a:spcBef>
                <a:spcPts val="1491"/>
              </a:spcBef>
            </a:pPr>
            <a:r>
              <a:rPr lang="en-US" altLang="zh-CN" dirty="0">
                <a:solidFill>
                  <a:srgbClr val="009999"/>
                </a:solidFill>
                <a:latin typeface="Arial"/>
                <a:ea typeface="Arial"/>
                <a:cs typeface="Arial"/>
                <a:hlinkClick r:id="rId4"/>
              </a:rPr>
              <a:t>www.weset-project.eu</a:t>
            </a:r>
            <a:endParaRPr lang="en-US" altLang="zh-CN" dirty="0">
              <a:latin typeface="Arial"/>
              <a:ea typeface="Arial"/>
              <a:cs typeface="Arial"/>
            </a:endParaRPr>
          </a:p>
        </p:txBody>
      </p:sp>
    </p:spTree>
    <p:extLst>
      <p:ext uri="{BB962C8B-B14F-4D97-AF65-F5344CB8AC3E}">
        <p14:creationId xmlns:p14="http://schemas.microsoft.com/office/powerpoint/2010/main" val="1443396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F5D985-DEA8-4A73-8641-CD2727496C23}"/>
              </a:ext>
            </a:extLst>
          </p:cNvPr>
          <p:cNvSpPr>
            <a:spLocks noGrp="1"/>
          </p:cNvSpPr>
          <p:nvPr>
            <p:ph type="body" sz="quarter" idx="14"/>
          </p:nvPr>
        </p:nvSpPr>
        <p:spPr>
          <a:xfrm>
            <a:off x="741362" y="873759"/>
            <a:ext cx="8238679" cy="4140200"/>
          </a:xfrm>
        </p:spPr>
        <p:txBody>
          <a:bodyPr/>
          <a:lstStyle/>
          <a:p>
            <a:r>
              <a:rPr lang="en-US" dirty="0"/>
              <a:t>The power law is the most common method to describe the relationship of wind speed and height. This is an engineering approximation and must be used with caution.</a:t>
            </a:r>
          </a:p>
          <a:p>
            <a:endParaRPr lang="en-US" dirty="0"/>
          </a:p>
          <a:p>
            <a:endParaRPr lang="en-US" dirty="0"/>
          </a:p>
          <a:p>
            <a:endParaRPr lang="en-US" dirty="0"/>
          </a:p>
          <a:p>
            <a:endParaRPr lang="en-US" dirty="0"/>
          </a:p>
          <a:p>
            <a:endParaRPr lang="en-US" dirty="0"/>
          </a:p>
          <a:p>
            <a:endParaRPr lang="en-US" dirty="0"/>
          </a:p>
          <a:p>
            <a:endParaRPr lang="en-US" altLang="zh-CN" dirty="0"/>
          </a:p>
          <a:p>
            <a:endParaRPr lang="en-US" altLang="zh-CN" dirty="0"/>
          </a:p>
          <a:p>
            <a:endParaRPr lang="en-US" altLang="zh-CN" dirty="0"/>
          </a:p>
          <a:p>
            <a:r>
              <a:rPr lang="en-US" altLang="zh-CN" dirty="0"/>
              <a:t>where v2 and v1 are wind speeds at heights h2 and h1, and exponent γ is called wind shear.</a:t>
            </a:r>
          </a:p>
          <a:p>
            <a:endParaRPr lang="en-US" dirty="0"/>
          </a:p>
          <a:p>
            <a:endParaRPr lang="en-US" dirty="0"/>
          </a:p>
        </p:txBody>
      </p:sp>
      <p:sp>
        <p:nvSpPr>
          <p:cNvPr id="4" name="Text Placeholder 1">
            <a:extLst>
              <a:ext uri="{FF2B5EF4-FFF2-40B4-BE49-F238E27FC236}">
                <a16:creationId xmlns:a16="http://schemas.microsoft.com/office/drawing/2014/main" id="{179C527E-EFBE-4F2C-9098-E843CE1DB1BE}"/>
              </a:ext>
            </a:extLst>
          </p:cNvPr>
          <p:cNvSpPr txBox="1">
            <a:spLocks/>
          </p:cNvSpPr>
          <p:nvPr/>
        </p:nvSpPr>
        <p:spPr>
          <a:xfrm>
            <a:off x="741362" y="318461"/>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The effect of Wind Shear</a:t>
            </a:r>
          </a:p>
          <a:p>
            <a:endParaRPr lang="en-US" dirty="0"/>
          </a:p>
        </p:txBody>
      </p:sp>
      <p:pic>
        <p:nvPicPr>
          <p:cNvPr id="5" name="Picture 4">
            <a:extLst>
              <a:ext uri="{FF2B5EF4-FFF2-40B4-BE49-F238E27FC236}">
                <a16:creationId xmlns:a16="http://schemas.microsoft.com/office/drawing/2014/main" id="{CFE79781-4E26-46DD-879D-936FFC4DA9D6}"/>
              </a:ext>
            </a:extLst>
          </p:cNvPr>
          <p:cNvPicPr>
            <a:picLocks noChangeAspect="1"/>
          </p:cNvPicPr>
          <p:nvPr/>
        </p:nvPicPr>
        <p:blipFill>
          <a:blip r:embed="rId2"/>
          <a:stretch>
            <a:fillRect/>
          </a:stretch>
        </p:blipFill>
        <p:spPr>
          <a:xfrm>
            <a:off x="850647" y="2770029"/>
            <a:ext cx="4562475" cy="1657350"/>
          </a:xfrm>
          <a:prstGeom prst="rect">
            <a:avLst/>
          </a:prstGeom>
        </p:spPr>
      </p:pic>
      <p:sp>
        <p:nvSpPr>
          <p:cNvPr id="6" name="Rectangle 5">
            <a:extLst>
              <a:ext uri="{FF2B5EF4-FFF2-40B4-BE49-F238E27FC236}">
                <a16:creationId xmlns:a16="http://schemas.microsoft.com/office/drawing/2014/main" id="{36C87BF6-8903-4B89-A87D-2EBDD7A8C8FF}"/>
              </a:ext>
            </a:extLst>
          </p:cNvPr>
          <p:cNvSpPr/>
          <p:nvPr/>
        </p:nvSpPr>
        <p:spPr>
          <a:xfrm>
            <a:off x="9366815" y="6250357"/>
            <a:ext cx="2437270" cy="289182"/>
          </a:xfrm>
          <a:prstGeom prst="rect">
            <a:avLst/>
          </a:prstGeom>
        </p:spPr>
        <p:txBody>
          <a:bodyPr wrap="none">
            <a:spAutoFit/>
          </a:bodyPr>
          <a:lstStyle/>
          <a:p>
            <a:pPr marL="8140">
              <a:lnSpc>
                <a:spcPts val="1499"/>
              </a:lnSpc>
              <a:spcBef>
                <a:spcPts val="1491"/>
              </a:spcBef>
            </a:pPr>
            <a:r>
              <a:rPr lang="en-US" altLang="zh-CN" dirty="0">
                <a:solidFill>
                  <a:srgbClr val="009999"/>
                </a:solidFill>
                <a:latin typeface="Arial"/>
                <a:ea typeface="Arial"/>
                <a:cs typeface="Arial"/>
                <a:hlinkClick r:id="rId3"/>
              </a:rPr>
              <a:t>www.weset-project.eu</a:t>
            </a:r>
            <a:endParaRPr lang="en-US" altLang="zh-CN" dirty="0">
              <a:latin typeface="Arial"/>
              <a:ea typeface="Arial"/>
              <a:cs typeface="Arial"/>
            </a:endParaRPr>
          </a:p>
        </p:txBody>
      </p:sp>
      <p:pic>
        <p:nvPicPr>
          <p:cNvPr id="7" name="Image494">
            <a:extLst>
              <a:ext uri="{FF2B5EF4-FFF2-40B4-BE49-F238E27FC236}">
                <a16:creationId xmlns:a16="http://schemas.microsoft.com/office/drawing/2014/main" id="{A78BCBFF-DDCA-4706-AFF8-3014F00B2C33}"/>
              </a:ext>
            </a:extLst>
          </p:cNvPr>
          <p:cNvPicPr>
            <a:picLocks noChangeAspect="1"/>
          </p:cNvPicPr>
          <p:nvPr/>
        </p:nvPicPr>
        <p:blipFill>
          <a:blip r:embed="rId4"/>
          <a:stretch>
            <a:fillRect/>
          </a:stretch>
        </p:blipFill>
        <p:spPr>
          <a:xfrm>
            <a:off x="5870322" y="1704341"/>
            <a:ext cx="5948171" cy="3150870"/>
          </a:xfrm>
          <a:prstGeom prst="rect">
            <a:avLst/>
          </a:prstGeom>
          <a:noFill/>
          <a:ln>
            <a:solidFill>
              <a:schemeClr val="accent1"/>
            </a:solidFill>
          </a:ln>
        </p:spPr>
      </p:pic>
      <p:sp>
        <p:nvSpPr>
          <p:cNvPr id="9" name="Rectangle 8">
            <a:extLst>
              <a:ext uri="{FF2B5EF4-FFF2-40B4-BE49-F238E27FC236}">
                <a16:creationId xmlns:a16="http://schemas.microsoft.com/office/drawing/2014/main" id="{C35805A6-E55F-4980-AE32-01F2AE66BD9C}"/>
              </a:ext>
            </a:extLst>
          </p:cNvPr>
          <p:cNvSpPr/>
          <p:nvPr/>
        </p:nvSpPr>
        <p:spPr>
          <a:xfrm>
            <a:off x="8559800" y="4943534"/>
            <a:ext cx="4051300" cy="923330"/>
          </a:xfrm>
          <a:prstGeom prst="rect">
            <a:avLst/>
          </a:prstGeom>
        </p:spPr>
        <p:txBody>
          <a:bodyPr wrap="square">
            <a:spAutoFit/>
          </a:bodyPr>
          <a:lstStyle/>
          <a:p>
            <a:r>
              <a:rPr lang="en-US" dirty="0"/>
              <a:t>The figure below is a plot of height versus wind speed for different values of shear</a:t>
            </a:r>
          </a:p>
        </p:txBody>
      </p:sp>
    </p:spTree>
    <p:extLst>
      <p:ext uri="{BB962C8B-B14F-4D97-AF65-F5344CB8AC3E}">
        <p14:creationId xmlns:p14="http://schemas.microsoft.com/office/powerpoint/2010/main" val="405132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CA6EBF-F0E2-4C90-A009-051C2A67BD89}"/>
              </a:ext>
            </a:extLst>
          </p:cNvPr>
          <p:cNvSpPr>
            <a:spLocks noGrp="1"/>
          </p:cNvSpPr>
          <p:nvPr>
            <p:ph type="body" sz="quarter" idx="13"/>
          </p:nvPr>
        </p:nvSpPr>
        <p:spPr/>
        <p:txBody>
          <a:bodyPr/>
          <a:lstStyle/>
          <a:p>
            <a:r>
              <a:rPr lang="en-US" dirty="0"/>
              <a:t>The effect of Wind Shear</a:t>
            </a:r>
          </a:p>
          <a:p>
            <a:endParaRPr lang="en-US" dirty="0"/>
          </a:p>
        </p:txBody>
      </p:sp>
      <p:sp>
        <p:nvSpPr>
          <p:cNvPr id="3" name="Text Placeholder 2">
            <a:extLst>
              <a:ext uri="{FF2B5EF4-FFF2-40B4-BE49-F238E27FC236}">
                <a16:creationId xmlns:a16="http://schemas.microsoft.com/office/drawing/2014/main" id="{BA950AD8-6073-4067-94A1-04FAB3425DE8}"/>
              </a:ext>
            </a:extLst>
          </p:cNvPr>
          <p:cNvSpPr>
            <a:spLocks noGrp="1"/>
          </p:cNvSpPr>
          <p:nvPr>
            <p:ph type="body" sz="quarter" idx="14"/>
          </p:nvPr>
        </p:nvSpPr>
        <p:spPr>
          <a:xfrm>
            <a:off x="1218059" y="1360163"/>
            <a:ext cx="8802242" cy="4140200"/>
          </a:xfrm>
        </p:spPr>
        <p:txBody>
          <a:bodyPr/>
          <a:lstStyle/>
          <a:p>
            <a:pPr marL="0" indent="0">
              <a:buNone/>
            </a:pPr>
            <a:r>
              <a:rPr lang="en-US" b="1" dirty="0"/>
              <a:t>Logarithmic profile</a:t>
            </a:r>
          </a:p>
          <a:p>
            <a:r>
              <a:rPr lang="en-US" dirty="0"/>
              <a:t>An alternate method to extrapolate wind speed is to use the logarithmic profile, which uses roughness of the surface.</a:t>
            </a:r>
          </a:p>
          <a:p>
            <a:endParaRPr lang="en-US" dirty="0"/>
          </a:p>
          <a:p>
            <a:endParaRPr lang="en-US" dirty="0"/>
          </a:p>
          <a:p>
            <a:endParaRPr lang="en-US" dirty="0"/>
          </a:p>
          <a:p>
            <a:endParaRPr lang="en-US" dirty="0"/>
          </a:p>
          <a:p>
            <a:pPr marL="0" indent="0">
              <a:buNone/>
            </a:pPr>
            <a:endParaRPr lang="en-US" dirty="0"/>
          </a:p>
          <a:p>
            <a:r>
              <a:rPr lang="en-US" dirty="0"/>
              <a:t>where z0 is called the roughness length. If wind speed v1 is available at h1 = 10 m, then the above equation may be used to compute v2.</a:t>
            </a:r>
          </a:p>
          <a:p>
            <a:r>
              <a:rPr lang="en-US" dirty="0"/>
              <a:t>The value of shear can then be derived from where Shear, depends on the heights and roughness length.</a:t>
            </a:r>
          </a:p>
          <a:p>
            <a:endParaRPr lang="en-US" dirty="0"/>
          </a:p>
          <a:p>
            <a:pPr marL="0" indent="0">
              <a:buNone/>
            </a:pPr>
            <a:endParaRPr lang="en-US" dirty="0"/>
          </a:p>
        </p:txBody>
      </p:sp>
      <p:pic>
        <p:nvPicPr>
          <p:cNvPr id="4" name="Picture 3">
            <a:extLst>
              <a:ext uri="{FF2B5EF4-FFF2-40B4-BE49-F238E27FC236}">
                <a16:creationId xmlns:a16="http://schemas.microsoft.com/office/drawing/2014/main" id="{4B5A745C-0B22-4A8C-A231-7C98FF69FF75}"/>
              </a:ext>
            </a:extLst>
          </p:cNvPr>
          <p:cNvPicPr>
            <a:picLocks noChangeAspect="1"/>
          </p:cNvPicPr>
          <p:nvPr/>
        </p:nvPicPr>
        <p:blipFill>
          <a:blip r:embed="rId2"/>
          <a:stretch>
            <a:fillRect/>
          </a:stretch>
        </p:blipFill>
        <p:spPr>
          <a:xfrm>
            <a:off x="1511300" y="2419350"/>
            <a:ext cx="3142680" cy="1575055"/>
          </a:xfrm>
          <a:prstGeom prst="rect">
            <a:avLst/>
          </a:prstGeom>
        </p:spPr>
      </p:pic>
      <p:pic>
        <p:nvPicPr>
          <p:cNvPr id="5" name="Picture 4">
            <a:extLst>
              <a:ext uri="{FF2B5EF4-FFF2-40B4-BE49-F238E27FC236}">
                <a16:creationId xmlns:a16="http://schemas.microsoft.com/office/drawing/2014/main" id="{6B33A463-F753-456B-AEE5-3FAC6CBC7CFF}"/>
              </a:ext>
            </a:extLst>
          </p:cNvPr>
          <p:cNvPicPr>
            <a:picLocks noChangeAspect="1"/>
          </p:cNvPicPr>
          <p:nvPr/>
        </p:nvPicPr>
        <p:blipFill>
          <a:blip r:embed="rId3"/>
          <a:stretch>
            <a:fillRect/>
          </a:stretch>
        </p:blipFill>
        <p:spPr>
          <a:xfrm>
            <a:off x="1511300" y="5497837"/>
            <a:ext cx="4302125" cy="1123404"/>
          </a:xfrm>
          <a:prstGeom prst="rect">
            <a:avLst/>
          </a:prstGeom>
        </p:spPr>
      </p:pic>
    </p:spTree>
    <p:extLst>
      <p:ext uri="{BB962C8B-B14F-4D97-AF65-F5344CB8AC3E}">
        <p14:creationId xmlns:p14="http://schemas.microsoft.com/office/powerpoint/2010/main" val="3183474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EF5DEF-F60B-4E39-83F9-6034688118F4}"/>
              </a:ext>
            </a:extLst>
          </p:cNvPr>
          <p:cNvSpPr>
            <a:spLocks noGrp="1"/>
          </p:cNvSpPr>
          <p:nvPr>
            <p:ph type="body" sz="quarter" idx="14"/>
          </p:nvPr>
        </p:nvSpPr>
        <p:spPr>
          <a:xfrm>
            <a:off x="838200" y="1475031"/>
            <a:ext cx="4699000" cy="4140200"/>
          </a:xfrm>
        </p:spPr>
        <p:txBody>
          <a:bodyPr/>
          <a:lstStyle/>
          <a:p>
            <a:r>
              <a:rPr lang="en-US" dirty="0"/>
              <a:t>The Table shown describes</a:t>
            </a:r>
          </a:p>
          <a:p>
            <a:pPr marL="0" indent="0">
              <a:buNone/>
            </a:pPr>
            <a:r>
              <a:rPr lang="en-US" dirty="0"/>
              <a:t>classes of roughness,</a:t>
            </a:r>
          </a:p>
          <a:p>
            <a:pPr marL="0" indent="0">
              <a:buNone/>
            </a:pPr>
            <a:r>
              <a:rPr lang="en-US" dirty="0"/>
              <a:t>roughness length, and shear</a:t>
            </a:r>
          </a:p>
        </p:txBody>
      </p:sp>
      <p:pic>
        <p:nvPicPr>
          <p:cNvPr id="4" name="Image534">
            <a:extLst>
              <a:ext uri="{FF2B5EF4-FFF2-40B4-BE49-F238E27FC236}">
                <a16:creationId xmlns:a16="http://schemas.microsoft.com/office/drawing/2014/main" id="{03410B1F-1A8D-4E7F-8F49-51FAEBF07B28}"/>
              </a:ext>
            </a:extLst>
          </p:cNvPr>
          <p:cNvPicPr>
            <a:picLocks noChangeAspect="1"/>
          </p:cNvPicPr>
          <p:nvPr/>
        </p:nvPicPr>
        <p:blipFill>
          <a:blip r:embed="rId3"/>
          <a:stretch>
            <a:fillRect/>
          </a:stretch>
        </p:blipFill>
        <p:spPr>
          <a:xfrm>
            <a:off x="5245099" y="47039"/>
            <a:ext cx="5502276" cy="6347683"/>
          </a:xfrm>
          <a:prstGeom prst="rect">
            <a:avLst/>
          </a:prstGeom>
          <a:noFill/>
        </p:spPr>
      </p:pic>
      <p:sp>
        <p:nvSpPr>
          <p:cNvPr id="6" name="Rectangle 5">
            <a:extLst>
              <a:ext uri="{FF2B5EF4-FFF2-40B4-BE49-F238E27FC236}">
                <a16:creationId xmlns:a16="http://schemas.microsoft.com/office/drawing/2014/main" id="{5BA56B5D-4DDF-4204-BE2B-9E3E47CE8E10}"/>
              </a:ext>
            </a:extLst>
          </p:cNvPr>
          <p:cNvSpPr/>
          <p:nvPr/>
        </p:nvSpPr>
        <p:spPr>
          <a:xfrm>
            <a:off x="8961439" y="6521779"/>
            <a:ext cx="2437270" cy="289182"/>
          </a:xfrm>
          <a:prstGeom prst="rect">
            <a:avLst/>
          </a:prstGeom>
        </p:spPr>
        <p:txBody>
          <a:bodyPr wrap="none">
            <a:spAutoFit/>
          </a:bodyPr>
          <a:lstStyle/>
          <a:p>
            <a:pPr marL="8140">
              <a:lnSpc>
                <a:spcPts val="1499"/>
              </a:lnSpc>
              <a:spcBef>
                <a:spcPts val="1491"/>
              </a:spcBef>
            </a:pPr>
            <a:r>
              <a:rPr lang="en-US" altLang="zh-CN" dirty="0">
                <a:solidFill>
                  <a:srgbClr val="009999"/>
                </a:solidFill>
                <a:latin typeface="Arial"/>
                <a:ea typeface="Arial"/>
                <a:cs typeface="Arial"/>
                <a:hlinkClick r:id="rId4"/>
              </a:rPr>
              <a:t>www.weset-project.eu</a:t>
            </a:r>
            <a:endParaRPr lang="en-US" altLang="zh-CN" dirty="0">
              <a:latin typeface="Arial"/>
              <a:ea typeface="Arial"/>
              <a:cs typeface="Arial"/>
            </a:endParaRPr>
          </a:p>
        </p:txBody>
      </p:sp>
      <p:sp>
        <p:nvSpPr>
          <p:cNvPr id="7" name="Text Placeholder 1">
            <a:extLst>
              <a:ext uri="{FF2B5EF4-FFF2-40B4-BE49-F238E27FC236}">
                <a16:creationId xmlns:a16="http://schemas.microsoft.com/office/drawing/2014/main" id="{89CAE281-6FDE-4BE5-A636-D1F00B326779}"/>
              </a:ext>
            </a:extLst>
          </p:cNvPr>
          <p:cNvSpPr>
            <a:spLocks noGrp="1"/>
          </p:cNvSpPr>
          <p:nvPr>
            <p:ph type="body" sz="quarter" idx="13"/>
          </p:nvPr>
        </p:nvSpPr>
        <p:spPr>
          <a:xfrm>
            <a:off x="479425" y="549275"/>
            <a:ext cx="10494963" cy="811213"/>
          </a:xfrm>
        </p:spPr>
        <p:txBody>
          <a:bodyPr/>
          <a:lstStyle/>
          <a:p>
            <a:r>
              <a:rPr lang="en-US" dirty="0"/>
              <a:t>The effect of Wind Shear</a:t>
            </a:r>
          </a:p>
          <a:p>
            <a:endParaRPr lang="en-US" dirty="0"/>
          </a:p>
        </p:txBody>
      </p:sp>
    </p:spTree>
    <p:extLst>
      <p:ext uri="{BB962C8B-B14F-4D97-AF65-F5344CB8AC3E}">
        <p14:creationId xmlns:p14="http://schemas.microsoft.com/office/powerpoint/2010/main" val="2370614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ECE34-27D3-493B-90C2-FDA5CE6D8072}"/>
              </a:ext>
            </a:extLst>
          </p:cNvPr>
          <p:cNvSpPr>
            <a:spLocks noGrp="1"/>
          </p:cNvSpPr>
          <p:nvPr>
            <p:ph type="body" sz="quarter" idx="13"/>
          </p:nvPr>
        </p:nvSpPr>
        <p:spPr>
          <a:xfrm>
            <a:off x="848741" y="659852"/>
            <a:ext cx="10494517" cy="810888"/>
          </a:xfrm>
        </p:spPr>
        <p:txBody>
          <a:bodyPr/>
          <a:lstStyle/>
          <a:p>
            <a:r>
              <a:rPr lang="en-US" dirty="0"/>
              <a:t>example</a:t>
            </a:r>
          </a:p>
        </p:txBody>
      </p:sp>
      <p:sp>
        <p:nvSpPr>
          <p:cNvPr id="3" name="Text Placeholder 2">
            <a:extLst>
              <a:ext uri="{FF2B5EF4-FFF2-40B4-BE49-F238E27FC236}">
                <a16:creationId xmlns:a16="http://schemas.microsoft.com/office/drawing/2014/main" id="{63DC8041-2994-4098-8D07-5368C39C4E53}"/>
              </a:ext>
            </a:extLst>
          </p:cNvPr>
          <p:cNvSpPr>
            <a:spLocks noGrp="1"/>
          </p:cNvSpPr>
          <p:nvPr>
            <p:ph type="body" sz="quarter" idx="14"/>
          </p:nvPr>
        </p:nvSpPr>
        <p:spPr>
          <a:xfrm>
            <a:off x="1520157" y="1579082"/>
            <a:ext cx="4174166" cy="4140200"/>
          </a:xfrm>
        </p:spPr>
        <p:txBody>
          <a:bodyPr/>
          <a:lstStyle/>
          <a:p>
            <a:r>
              <a:rPr lang="en-US" dirty="0"/>
              <a:t>For a suggested wind energy project the mean wind speed is 4 m/s wind speed at 10 m in the desert with low roughness. Calculate the wind speed at 80 m hub height.</a:t>
            </a:r>
          </a:p>
          <a:p>
            <a:r>
              <a:rPr lang="en-US" dirty="0"/>
              <a:t>Case 2, in a forested area with high roughness. Calculate the wind speed at 80 m hub height</a:t>
            </a:r>
          </a:p>
          <a:p>
            <a:pPr marL="0" indent="0">
              <a:buNone/>
            </a:pPr>
            <a:endParaRPr lang="en-US" dirty="0"/>
          </a:p>
          <a:p>
            <a:endParaRPr lang="en-US" dirty="0"/>
          </a:p>
          <a:p>
            <a:endParaRPr lang="en-US" dirty="0"/>
          </a:p>
        </p:txBody>
      </p:sp>
      <p:pic>
        <p:nvPicPr>
          <p:cNvPr id="5" name="Image555">
            <a:extLst>
              <a:ext uri="{FF2B5EF4-FFF2-40B4-BE49-F238E27FC236}">
                <a16:creationId xmlns:a16="http://schemas.microsoft.com/office/drawing/2014/main" id="{C4D298A5-0384-4292-A06B-4EFDA9F46620}"/>
              </a:ext>
            </a:extLst>
          </p:cNvPr>
          <p:cNvPicPr>
            <a:picLocks noChangeAspect="1"/>
          </p:cNvPicPr>
          <p:nvPr/>
        </p:nvPicPr>
        <p:blipFill>
          <a:blip r:embed="rId2"/>
          <a:stretch>
            <a:fillRect/>
          </a:stretch>
        </p:blipFill>
        <p:spPr>
          <a:xfrm>
            <a:off x="7823200" y="1531149"/>
            <a:ext cx="2752344" cy="4555328"/>
          </a:xfrm>
          <a:prstGeom prst="rect">
            <a:avLst/>
          </a:prstGeom>
          <a:noFill/>
        </p:spPr>
      </p:pic>
      <p:sp>
        <p:nvSpPr>
          <p:cNvPr id="6" name="Text Box559">
            <a:extLst>
              <a:ext uri="{FF2B5EF4-FFF2-40B4-BE49-F238E27FC236}">
                <a16:creationId xmlns:a16="http://schemas.microsoft.com/office/drawing/2014/main" id="{A2CF9E6C-62A8-4CD2-9E83-DF170F69294B}"/>
              </a:ext>
            </a:extLst>
          </p:cNvPr>
          <p:cNvSpPr txBox="1"/>
          <p:nvPr/>
        </p:nvSpPr>
        <p:spPr>
          <a:xfrm>
            <a:off x="6799776" y="2462856"/>
            <a:ext cx="1765667" cy="2372653"/>
          </a:xfrm>
          <a:prstGeom prst="rect">
            <a:avLst/>
          </a:prstGeom>
          <a:noFill/>
        </p:spPr>
        <p:txBody>
          <a:bodyPr wrap="square" lIns="0" tIns="0" rIns="0" rtlCol="0">
            <a:spAutoFit/>
          </a:bodyPr>
          <a:lstStyle/>
          <a:p>
            <a:pPr marL="59436">
              <a:lnSpc>
                <a:spcPts val="2578"/>
              </a:lnSpc>
            </a:pPr>
            <a:r>
              <a:rPr lang="en-US" altLang="zh-CN" b="1" dirty="0">
                <a:solidFill>
                  <a:srgbClr val="000000"/>
                </a:solidFill>
                <a:latin typeface="Arial"/>
                <a:ea typeface="Arial"/>
                <a:cs typeface="Arial"/>
              </a:rPr>
              <a:t>V(80m)=?</a:t>
            </a:r>
            <a:endParaRPr lang="en-US" altLang="zh-CN">
              <a:latin typeface="Arial"/>
              <a:ea typeface="Arial"/>
              <a:cs typeface="Arial"/>
            </a:endParaRPr>
          </a:p>
          <a:p>
            <a:pPr>
              <a:lnSpc>
                <a:spcPts val="2578"/>
              </a:lnSpc>
              <a:spcBef>
                <a:spcPts val="12537"/>
              </a:spcBef>
            </a:pPr>
            <a:r>
              <a:rPr lang="en-US" altLang="zh-CN" b="1" dirty="0">
                <a:solidFill>
                  <a:srgbClr val="000000"/>
                </a:solidFill>
                <a:latin typeface="Arial"/>
                <a:ea typeface="Arial"/>
                <a:cs typeface="Arial"/>
              </a:rPr>
              <a:t>V(10m)=4 m/s</a:t>
            </a:r>
            <a:endParaRPr lang="en-US" altLang="zh-CN">
              <a:latin typeface="Arial"/>
              <a:ea typeface="Arial"/>
              <a:cs typeface="Arial"/>
            </a:endParaRPr>
          </a:p>
        </p:txBody>
      </p:sp>
      <p:sp>
        <p:nvSpPr>
          <p:cNvPr id="7" name="Text Box560">
            <a:extLst>
              <a:ext uri="{FF2B5EF4-FFF2-40B4-BE49-F238E27FC236}">
                <a16:creationId xmlns:a16="http://schemas.microsoft.com/office/drawing/2014/main" id="{4B54D937-36BC-4F37-9F82-1D650963F600}"/>
              </a:ext>
            </a:extLst>
          </p:cNvPr>
          <p:cNvSpPr txBox="1"/>
          <p:nvPr/>
        </p:nvSpPr>
        <p:spPr>
          <a:xfrm>
            <a:off x="5010638" y="5636062"/>
            <a:ext cx="2578121" cy="379591"/>
          </a:xfrm>
          <a:prstGeom prst="rect">
            <a:avLst/>
          </a:prstGeom>
          <a:noFill/>
        </p:spPr>
        <p:txBody>
          <a:bodyPr wrap="square" lIns="0" tIns="0" rIns="0" rtlCol="0">
            <a:spAutoFit/>
          </a:bodyPr>
          <a:lstStyle/>
          <a:p>
            <a:pPr>
              <a:lnSpc>
                <a:spcPts val="2578"/>
              </a:lnSpc>
            </a:pPr>
            <a:r>
              <a:rPr lang="en-US" altLang="zh-CN" b="1" spc="1" dirty="0">
                <a:solidFill>
                  <a:srgbClr val="000000"/>
                </a:solidFill>
                <a:latin typeface="Arial"/>
                <a:ea typeface="Arial"/>
                <a:cs typeface="Arial"/>
              </a:rPr>
              <a:t>Desert</a:t>
            </a:r>
            <a:r>
              <a:rPr lang="en-US" altLang="zh-CN" b="1" spc="-6" dirty="0">
                <a:solidFill>
                  <a:srgbClr val="000000"/>
                </a:solidFill>
                <a:latin typeface="Arial"/>
                <a:ea typeface="Arial"/>
                <a:cs typeface="Arial"/>
              </a:rPr>
              <a:t> </a:t>
            </a:r>
            <a:r>
              <a:rPr lang="en-US" altLang="zh-CN" b="1" dirty="0">
                <a:solidFill>
                  <a:srgbClr val="000000"/>
                </a:solidFill>
                <a:latin typeface="Arial"/>
                <a:ea typeface="Arial"/>
                <a:cs typeface="Arial"/>
              </a:rPr>
              <a:t>(low roughness)</a:t>
            </a:r>
            <a:endParaRPr lang="en-US" altLang="zh-CN">
              <a:latin typeface="Arial"/>
              <a:ea typeface="Arial"/>
              <a:cs typeface="Arial"/>
            </a:endParaRPr>
          </a:p>
        </p:txBody>
      </p:sp>
    </p:spTree>
    <p:extLst>
      <p:ext uri="{BB962C8B-B14F-4D97-AF65-F5344CB8AC3E}">
        <p14:creationId xmlns:p14="http://schemas.microsoft.com/office/powerpoint/2010/main" val="124835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CA0665-80A7-40AF-A115-591FBB9AE48E}"/>
              </a:ext>
            </a:extLst>
          </p:cNvPr>
          <p:cNvSpPr>
            <a:spLocks noGrp="1"/>
          </p:cNvSpPr>
          <p:nvPr>
            <p:ph type="body" sz="quarter" idx="14"/>
          </p:nvPr>
        </p:nvSpPr>
        <p:spPr>
          <a:xfrm>
            <a:off x="1181100" y="1552576"/>
            <a:ext cx="3554982" cy="4140200"/>
          </a:xfrm>
        </p:spPr>
        <p:txBody>
          <a:bodyPr/>
          <a:lstStyle/>
          <a:p>
            <a:r>
              <a:rPr lang="en-US" dirty="0"/>
              <a:t>From the roughness table choose 0.15 shear value for the desert location</a:t>
            </a:r>
          </a:p>
          <a:p>
            <a:endParaRPr lang="en-US" dirty="0"/>
          </a:p>
          <a:p>
            <a:endParaRPr lang="en-US" dirty="0"/>
          </a:p>
          <a:p>
            <a:endParaRPr lang="en-US" dirty="0"/>
          </a:p>
          <a:p>
            <a:pPr marL="0" indent="0">
              <a:buNone/>
            </a:pPr>
            <a:endParaRPr lang="en-US" dirty="0"/>
          </a:p>
          <a:p>
            <a:r>
              <a:rPr lang="en-US" dirty="0"/>
              <a:t>v2/4 = (80/10) </a:t>
            </a:r>
            <a:r>
              <a:rPr lang="en-US" baseline="30000" dirty="0"/>
              <a:t>0.15</a:t>
            </a:r>
          </a:p>
          <a:p>
            <a:r>
              <a:rPr lang="en-US" dirty="0"/>
              <a:t>V2= 5.46 m/s</a:t>
            </a:r>
          </a:p>
          <a:p>
            <a:endParaRPr lang="en-US" dirty="0"/>
          </a:p>
          <a:p>
            <a:r>
              <a:rPr lang="en-US" dirty="0"/>
              <a:t>Case2:Forested area at 0.25 shear  v2=6.73 </a:t>
            </a:r>
          </a:p>
          <a:p>
            <a:endParaRPr lang="en-US" dirty="0"/>
          </a:p>
        </p:txBody>
      </p:sp>
      <p:pic>
        <p:nvPicPr>
          <p:cNvPr id="4" name="Image578">
            <a:extLst>
              <a:ext uri="{FF2B5EF4-FFF2-40B4-BE49-F238E27FC236}">
                <a16:creationId xmlns:a16="http://schemas.microsoft.com/office/drawing/2014/main" id="{DE8DD171-CC88-4D7D-ADD5-A22CC869CA17}"/>
              </a:ext>
            </a:extLst>
          </p:cNvPr>
          <p:cNvPicPr>
            <a:picLocks noChangeAspect="1"/>
          </p:cNvPicPr>
          <p:nvPr/>
        </p:nvPicPr>
        <p:blipFill>
          <a:blip r:embed="rId2"/>
          <a:stretch>
            <a:fillRect/>
          </a:stretch>
        </p:blipFill>
        <p:spPr>
          <a:xfrm>
            <a:off x="5726682" y="549275"/>
            <a:ext cx="5782988" cy="2280152"/>
          </a:xfrm>
          <a:prstGeom prst="rect">
            <a:avLst/>
          </a:prstGeom>
          <a:noFill/>
        </p:spPr>
      </p:pic>
      <p:graphicFrame>
        <p:nvGraphicFramePr>
          <p:cNvPr id="5" name="Table587">
            <a:extLst>
              <a:ext uri="{FF2B5EF4-FFF2-40B4-BE49-F238E27FC236}">
                <a16:creationId xmlns:a16="http://schemas.microsoft.com/office/drawing/2014/main" id="{662DB667-7032-4F79-B1EE-F8B1AF7A3B29}"/>
              </a:ext>
            </a:extLst>
          </p:cNvPr>
          <p:cNvGraphicFramePr>
            <a:graphicFrameLocks noGrp="1"/>
          </p:cNvGraphicFramePr>
          <p:nvPr>
            <p:extLst>
              <p:ext uri="{D42A27DB-BD31-4B8C-83A1-F6EECF244321}">
                <p14:modId xmlns:p14="http://schemas.microsoft.com/office/powerpoint/2010/main" val="522450706"/>
              </p:ext>
            </p:extLst>
          </p:nvPr>
        </p:nvGraphicFramePr>
        <p:xfrm>
          <a:off x="5985947" y="3128974"/>
          <a:ext cx="5255859" cy="2397009"/>
        </p:xfrm>
        <a:graphic>
          <a:graphicData uri="http://schemas.openxmlformats.org/drawingml/2006/table">
            <a:tbl>
              <a:tblPr/>
              <a:tblGrid>
                <a:gridCol w="2405234">
                  <a:extLst>
                    <a:ext uri="{9D8B030D-6E8A-4147-A177-3AD203B41FA5}">
                      <a16:colId xmlns:a16="http://schemas.microsoft.com/office/drawing/2014/main" val="20000"/>
                    </a:ext>
                  </a:extLst>
                </a:gridCol>
                <a:gridCol w="1425310">
                  <a:extLst>
                    <a:ext uri="{9D8B030D-6E8A-4147-A177-3AD203B41FA5}">
                      <a16:colId xmlns:a16="http://schemas.microsoft.com/office/drawing/2014/main" val="20001"/>
                    </a:ext>
                  </a:extLst>
                </a:gridCol>
                <a:gridCol w="1425315">
                  <a:extLst>
                    <a:ext uri="{9D8B030D-6E8A-4147-A177-3AD203B41FA5}">
                      <a16:colId xmlns:a16="http://schemas.microsoft.com/office/drawing/2014/main" val="20002"/>
                    </a:ext>
                  </a:extLst>
                </a:gridCol>
              </a:tblGrid>
              <a:tr h="432017">
                <a:tc>
                  <a:txBody>
                    <a:bodyPr/>
                    <a:lstStyle/>
                    <a:p>
                      <a:pPr algn="l" rtl="0">
                        <a:lnSpc>
                          <a:spcPts val="2869"/>
                        </a:lnSpc>
                      </a:pPr>
                      <a:r>
                        <a:rPr lang="en-US" altLang="zh-CN" sz="2067" b="1" spc="19" dirty="0">
                          <a:solidFill>
                            <a:schemeClr val="accent1"/>
                          </a:solidFill>
                          <a:latin typeface="Calibri"/>
                          <a:ea typeface="Calibri"/>
                          <a:cs typeface="Calibri"/>
                        </a:rPr>
                        <a:t>height</a:t>
                      </a:r>
                      <a:r>
                        <a:rPr lang="en-US" altLang="zh-CN" sz="2067" b="1" spc="-25" dirty="0">
                          <a:solidFill>
                            <a:schemeClr val="accent1"/>
                          </a:solidFill>
                          <a:latin typeface="Calibri"/>
                          <a:ea typeface="Calibri"/>
                          <a:cs typeface="Calibri"/>
                        </a:rPr>
                        <a:t> </a:t>
                      </a:r>
                      <a:r>
                        <a:rPr lang="en-US" altLang="zh-CN" sz="2067" b="1" spc="16" dirty="0">
                          <a:solidFill>
                            <a:schemeClr val="accent1"/>
                          </a:solidFill>
                          <a:latin typeface="Calibri"/>
                          <a:ea typeface="Calibri"/>
                          <a:cs typeface="Calibri"/>
                        </a:rPr>
                        <a:t>h1</a:t>
                      </a:r>
                      <a:endParaRPr lang="en-US" altLang="zh-CN" sz="2067" dirty="0">
                        <a:solidFill>
                          <a:schemeClr val="accent1"/>
                        </a:solidFill>
                        <a:latin typeface="Calibri"/>
                        <a:ea typeface="Calibri"/>
                        <a:cs typeface="Calibri"/>
                      </a:endParaRPr>
                    </a:p>
                  </a:txBody>
                  <a:tcPr marL="25400" marR="12700" marT="25400" marB="12700">
                    <a:lnL w="7113">
                      <a:solidFill>
                        <a:srgbClr val="000000">
                          <a:alpha val="100000"/>
                        </a:srgbClr>
                      </a:solidFill>
                      <a:prstDash val="solid"/>
                    </a:lnL>
                    <a:lnR w="14226">
                      <a:solidFill>
                        <a:srgbClr val="000000">
                          <a:alpha val="100000"/>
                        </a:srgbClr>
                      </a:solidFill>
                      <a:prstDash val="solid"/>
                    </a:lnR>
                    <a:lnT w="7094">
                      <a:solidFill>
                        <a:srgbClr val="000000">
                          <a:alpha val="100000"/>
                        </a:srgbClr>
                      </a:solidFill>
                      <a:prstDash val="solid"/>
                    </a:lnT>
                    <a:lnB w="7094">
                      <a:solidFill>
                        <a:srgbClr val="000000">
                          <a:alpha val="100000"/>
                        </a:srgbClr>
                      </a:solidFill>
                      <a:prstDash val="solid"/>
                    </a:lnB>
                    <a:solidFill>
                      <a:schemeClr val="bg1"/>
                    </a:solidFill>
                  </a:tcPr>
                </a:tc>
                <a:tc>
                  <a:txBody>
                    <a:bodyPr/>
                    <a:lstStyle/>
                    <a:p>
                      <a:pPr algn="l" rtl="0">
                        <a:lnSpc>
                          <a:spcPts val="2765"/>
                        </a:lnSpc>
                      </a:pPr>
                      <a:r>
                        <a:rPr lang="en-US" altLang="zh-CN" sz="2067" spc="18" dirty="0">
                          <a:solidFill>
                            <a:srgbClr val="000000"/>
                          </a:solidFill>
                          <a:latin typeface="Calibri"/>
                          <a:ea typeface="Calibri"/>
                          <a:cs typeface="Calibri"/>
                        </a:rPr>
                        <a:t>10</a:t>
                      </a:r>
                      <a:endParaRPr lang="en-US" altLang="zh-CN" sz="2067">
                        <a:latin typeface="Calibri"/>
                        <a:ea typeface="Calibri"/>
                        <a:cs typeface="Calibri"/>
                      </a:endParaRPr>
                    </a:p>
                  </a:txBody>
                  <a:tcPr marL="25400" marR="12700" marT="25400" marB="12700">
                    <a:lnL w="14226">
                      <a:solidFill>
                        <a:srgbClr val="000000">
                          <a:alpha val="100000"/>
                        </a:srgbClr>
                      </a:solidFill>
                      <a:prstDash val="solid"/>
                    </a:lnL>
                    <a:lnR w="14226">
                      <a:solidFill>
                        <a:srgbClr val="000000">
                          <a:alpha val="100000"/>
                        </a:srgbClr>
                      </a:solidFill>
                      <a:prstDash val="solid"/>
                    </a:lnR>
                    <a:lnT w="7094">
                      <a:solidFill>
                        <a:srgbClr val="000000">
                          <a:alpha val="100000"/>
                        </a:srgbClr>
                      </a:solidFill>
                      <a:prstDash val="solid"/>
                    </a:lnT>
                    <a:lnB w="7094">
                      <a:solidFill>
                        <a:srgbClr val="000000">
                          <a:alpha val="100000"/>
                        </a:srgbClr>
                      </a:solidFill>
                      <a:prstDash val="solid"/>
                    </a:lnB>
                  </a:tcPr>
                </a:tc>
                <a:tc>
                  <a:txBody>
                    <a:bodyPr/>
                    <a:lstStyle/>
                    <a:p>
                      <a:pPr algn="l" rtl="0">
                        <a:lnSpc>
                          <a:spcPts val="2765"/>
                        </a:lnSpc>
                      </a:pPr>
                      <a:r>
                        <a:rPr lang="en-US" altLang="zh-CN" sz="2067" spc="18" dirty="0">
                          <a:solidFill>
                            <a:srgbClr val="000000"/>
                          </a:solidFill>
                          <a:latin typeface="Calibri"/>
                          <a:ea typeface="Calibri"/>
                          <a:cs typeface="Calibri"/>
                        </a:rPr>
                        <a:t>m</a:t>
                      </a:r>
                      <a:endParaRPr lang="en-US" altLang="zh-CN" sz="2067">
                        <a:latin typeface="Calibri"/>
                        <a:ea typeface="Calibri"/>
                        <a:cs typeface="Calibri"/>
                      </a:endParaRPr>
                    </a:p>
                  </a:txBody>
                  <a:tcPr marL="25400" marR="12700" marT="25400" marB="12700">
                    <a:lnL w="14226">
                      <a:solidFill>
                        <a:srgbClr val="000000">
                          <a:alpha val="100000"/>
                        </a:srgbClr>
                      </a:solidFill>
                      <a:prstDash val="solid"/>
                    </a:lnL>
                    <a:lnR w="14219">
                      <a:solidFill>
                        <a:srgbClr val="000000">
                          <a:alpha val="100000"/>
                        </a:srgbClr>
                      </a:solidFill>
                      <a:prstDash val="solid"/>
                    </a:lnR>
                    <a:lnT w="3175">
                      <a:solidFill>
                        <a:srgbClr val="000000">
                          <a:alpha val="100000"/>
                        </a:srgbClr>
                      </a:solidFill>
                      <a:prstDash val="solid"/>
                    </a:lnT>
                    <a:lnB w="7094">
                      <a:solidFill>
                        <a:srgbClr val="000000">
                          <a:alpha val="100000"/>
                        </a:srgbClr>
                      </a:solidFill>
                      <a:prstDash val="solid"/>
                    </a:lnB>
                  </a:tcPr>
                </a:tc>
                <a:extLst>
                  <a:ext uri="{0D108BD9-81ED-4DB2-BD59-A6C34878D82A}">
                    <a16:rowId xmlns:a16="http://schemas.microsoft.com/office/drawing/2014/main" val="10000"/>
                  </a:ext>
                </a:extLst>
              </a:tr>
              <a:tr h="432017">
                <a:tc>
                  <a:txBody>
                    <a:bodyPr/>
                    <a:lstStyle/>
                    <a:p>
                      <a:pPr algn="l" rtl="0">
                        <a:lnSpc>
                          <a:spcPts val="2869"/>
                        </a:lnSpc>
                      </a:pPr>
                      <a:r>
                        <a:rPr lang="en-US" altLang="zh-CN" sz="2067" b="1" spc="18" dirty="0">
                          <a:solidFill>
                            <a:schemeClr val="accent1"/>
                          </a:solidFill>
                          <a:latin typeface="Calibri"/>
                          <a:ea typeface="Calibri"/>
                          <a:cs typeface="Calibri"/>
                        </a:rPr>
                        <a:t>wind</a:t>
                      </a:r>
                      <a:r>
                        <a:rPr lang="en-US" altLang="zh-CN" sz="2067" b="1" spc="-26" dirty="0">
                          <a:solidFill>
                            <a:schemeClr val="accent1"/>
                          </a:solidFill>
                          <a:latin typeface="Calibri"/>
                          <a:ea typeface="Calibri"/>
                          <a:cs typeface="Calibri"/>
                        </a:rPr>
                        <a:t> </a:t>
                      </a:r>
                      <a:r>
                        <a:rPr lang="en-US" altLang="zh-CN" sz="2067" b="1" spc="24" dirty="0">
                          <a:solidFill>
                            <a:schemeClr val="accent1"/>
                          </a:solidFill>
                          <a:latin typeface="Calibri"/>
                          <a:ea typeface="Calibri"/>
                          <a:cs typeface="Calibri"/>
                        </a:rPr>
                        <a:t>speed</a:t>
                      </a:r>
                      <a:r>
                        <a:rPr lang="en-US" altLang="zh-CN" sz="2067" b="1" spc="-32" dirty="0">
                          <a:solidFill>
                            <a:schemeClr val="accent1"/>
                          </a:solidFill>
                          <a:latin typeface="Calibri"/>
                          <a:ea typeface="Calibri"/>
                          <a:cs typeface="Calibri"/>
                        </a:rPr>
                        <a:t> </a:t>
                      </a:r>
                      <a:r>
                        <a:rPr lang="en-US" altLang="zh-CN" sz="2067" b="1" spc="25" dirty="0">
                          <a:solidFill>
                            <a:schemeClr val="accent1"/>
                          </a:solidFill>
                          <a:latin typeface="Calibri"/>
                          <a:ea typeface="Calibri"/>
                          <a:cs typeface="Calibri"/>
                        </a:rPr>
                        <a:t>v1</a:t>
                      </a:r>
                      <a:endParaRPr lang="en-US" altLang="zh-CN" sz="2067" dirty="0">
                        <a:solidFill>
                          <a:schemeClr val="accent1"/>
                        </a:solidFill>
                        <a:latin typeface="Calibri"/>
                        <a:ea typeface="Calibri"/>
                        <a:cs typeface="Calibri"/>
                      </a:endParaRPr>
                    </a:p>
                  </a:txBody>
                  <a:tcPr marL="25400" marR="12700" marT="25400" marB="12700">
                    <a:lnL w="7113">
                      <a:solidFill>
                        <a:srgbClr val="000000">
                          <a:alpha val="100000"/>
                        </a:srgbClr>
                      </a:solidFill>
                      <a:prstDash val="solid"/>
                    </a:lnL>
                    <a:lnR w="14226">
                      <a:solidFill>
                        <a:srgbClr val="000000">
                          <a:alpha val="100000"/>
                        </a:srgbClr>
                      </a:solidFill>
                      <a:prstDash val="solid"/>
                    </a:lnR>
                    <a:lnT w="7094">
                      <a:solidFill>
                        <a:srgbClr val="000000">
                          <a:alpha val="100000"/>
                        </a:srgbClr>
                      </a:solidFill>
                      <a:prstDash val="solid"/>
                    </a:lnT>
                    <a:lnB w="7094">
                      <a:solidFill>
                        <a:srgbClr val="000000">
                          <a:alpha val="100000"/>
                        </a:srgbClr>
                      </a:solidFill>
                      <a:prstDash val="solid"/>
                    </a:lnB>
                    <a:solidFill>
                      <a:schemeClr val="bg1"/>
                    </a:solidFill>
                  </a:tcPr>
                </a:tc>
                <a:tc>
                  <a:txBody>
                    <a:bodyPr/>
                    <a:lstStyle/>
                    <a:p>
                      <a:pPr algn="l" rtl="0">
                        <a:lnSpc>
                          <a:spcPts val="2765"/>
                        </a:lnSpc>
                      </a:pPr>
                      <a:r>
                        <a:rPr lang="en-US" altLang="zh-CN" sz="2067" spc="11" dirty="0">
                          <a:solidFill>
                            <a:srgbClr val="000000"/>
                          </a:solidFill>
                          <a:latin typeface="Calibri"/>
                          <a:ea typeface="Calibri"/>
                          <a:cs typeface="Calibri"/>
                        </a:rPr>
                        <a:t>4</a:t>
                      </a:r>
                      <a:endParaRPr lang="en-US" altLang="zh-CN" sz="2067">
                        <a:latin typeface="Calibri"/>
                        <a:ea typeface="Calibri"/>
                        <a:cs typeface="Calibri"/>
                      </a:endParaRPr>
                    </a:p>
                  </a:txBody>
                  <a:tcPr marL="25400" marR="12700" marT="25400" marB="12700">
                    <a:lnL w="14226">
                      <a:solidFill>
                        <a:srgbClr val="000000">
                          <a:alpha val="100000"/>
                        </a:srgbClr>
                      </a:solidFill>
                      <a:prstDash val="solid"/>
                    </a:lnL>
                    <a:lnR w="14226">
                      <a:solidFill>
                        <a:srgbClr val="000000">
                          <a:alpha val="100000"/>
                        </a:srgbClr>
                      </a:solidFill>
                      <a:prstDash val="solid"/>
                    </a:lnR>
                    <a:lnT w="7094">
                      <a:solidFill>
                        <a:srgbClr val="000000">
                          <a:alpha val="100000"/>
                        </a:srgbClr>
                      </a:solidFill>
                      <a:prstDash val="solid"/>
                    </a:lnT>
                    <a:lnB w="7094">
                      <a:solidFill>
                        <a:srgbClr val="000000">
                          <a:alpha val="100000"/>
                        </a:srgbClr>
                      </a:solidFill>
                      <a:prstDash val="solid"/>
                    </a:lnB>
                  </a:tcPr>
                </a:tc>
                <a:tc>
                  <a:txBody>
                    <a:bodyPr/>
                    <a:lstStyle/>
                    <a:p>
                      <a:pPr algn="l" rtl="0">
                        <a:lnSpc>
                          <a:spcPts val="2765"/>
                        </a:lnSpc>
                      </a:pPr>
                      <a:r>
                        <a:rPr lang="en-US" altLang="zh-CN" sz="2067" spc="14" dirty="0">
                          <a:solidFill>
                            <a:srgbClr val="000000"/>
                          </a:solidFill>
                          <a:latin typeface="Calibri"/>
                          <a:ea typeface="Calibri"/>
                          <a:cs typeface="Calibri"/>
                        </a:rPr>
                        <a:t>m/s</a:t>
                      </a:r>
                      <a:endParaRPr lang="en-US" altLang="zh-CN" sz="2067">
                        <a:latin typeface="Calibri"/>
                        <a:ea typeface="Calibri"/>
                        <a:cs typeface="Calibri"/>
                      </a:endParaRPr>
                    </a:p>
                  </a:txBody>
                  <a:tcPr marL="25400" marR="12700" marT="25400" marB="12700">
                    <a:lnL w="14226">
                      <a:solidFill>
                        <a:srgbClr val="000000">
                          <a:alpha val="100000"/>
                        </a:srgbClr>
                      </a:solidFill>
                      <a:prstDash val="solid"/>
                    </a:lnL>
                    <a:lnR w="14219">
                      <a:solidFill>
                        <a:srgbClr val="000000">
                          <a:alpha val="100000"/>
                        </a:srgbClr>
                      </a:solidFill>
                      <a:prstDash val="solid"/>
                    </a:lnR>
                    <a:lnT w="7094" cap="flat" cmpd="sng" algn="ctr">
                      <a:solidFill>
                        <a:srgbClr val="000000"/>
                      </a:solidFill>
                      <a:prstDash val="solid"/>
                      <a:round/>
                      <a:headEnd type="none" w="med" len="med"/>
                      <a:tailEnd type="none" w="med" len="med"/>
                    </a:lnT>
                    <a:lnB w="3175">
                      <a:solidFill>
                        <a:srgbClr val="000000">
                          <a:alpha val="100000"/>
                        </a:srgbClr>
                      </a:solidFill>
                      <a:prstDash val="solid"/>
                    </a:lnB>
                  </a:tcPr>
                </a:tc>
                <a:extLst>
                  <a:ext uri="{0D108BD9-81ED-4DB2-BD59-A6C34878D82A}">
                    <a16:rowId xmlns:a16="http://schemas.microsoft.com/office/drawing/2014/main" val="10001"/>
                  </a:ext>
                </a:extLst>
              </a:tr>
              <a:tr h="429656">
                <a:tc>
                  <a:txBody>
                    <a:bodyPr/>
                    <a:lstStyle/>
                    <a:p>
                      <a:pPr algn="l" rtl="0">
                        <a:lnSpc>
                          <a:spcPts val="2869"/>
                        </a:lnSpc>
                      </a:pPr>
                      <a:r>
                        <a:rPr lang="en-US" altLang="zh-CN" sz="2067" b="1" spc="18" dirty="0">
                          <a:solidFill>
                            <a:schemeClr val="accent1"/>
                          </a:solidFill>
                          <a:latin typeface="Calibri"/>
                          <a:ea typeface="Calibri"/>
                          <a:cs typeface="Calibri"/>
                        </a:rPr>
                        <a:t>wind</a:t>
                      </a:r>
                      <a:r>
                        <a:rPr lang="en-US" altLang="zh-CN" sz="2067" b="1" spc="-26" dirty="0">
                          <a:solidFill>
                            <a:schemeClr val="accent1"/>
                          </a:solidFill>
                          <a:latin typeface="Calibri"/>
                          <a:ea typeface="Calibri"/>
                          <a:cs typeface="Calibri"/>
                        </a:rPr>
                        <a:t> </a:t>
                      </a:r>
                      <a:r>
                        <a:rPr lang="en-US" altLang="zh-CN" sz="2067" b="1" spc="16" dirty="0">
                          <a:solidFill>
                            <a:schemeClr val="accent1"/>
                          </a:solidFill>
                          <a:latin typeface="Calibri"/>
                          <a:ea typeface="Calibri"/>
                          <a:cs typeface="Calibri"/>
                        </a:rPr>
                        <a:t>shear</a:t>
                      </a:r>
                      <a:r>
                        <a:rPr lang="en-US" altLang="zh-CN" sz="2067" b="1" spc="-41" dirty="0">
                          <a:solidFill>
                            <a:schemeClr val="accent1"/>
                          </a:solidFill>
                          <a:latin typeface="Calibri"/>
                          <a:ea typeface="Calibri"/>
                          <a:cs typeface="Calibri"/>
                        </a:rPr>
                        <a:t> </a:t>
                      </a:r>
                      <a:r>
                        <a:rPr lang="en-US" altLang="zh-CN" sz="2067" b="1" spc="-214" dirty="0">
                          <a:solidFill>
                            <a:schemeClr val="accent1"/>
                          </a:solidFill>
                          <a:latin typeface="Segoe UI Symbol"/>
                          <a:ea typeface="Segoe UI Symbol"/>
                          <a:cs typeface="Segoe UI Symbol"/>
                        </a:rPr>
                        <a:t>γ</a:t>
                      </a:r>
                      <a:endParaRPr lang="en-US" altLang="zh-CN" sz="2067" dirty="0">
                        <a:solidFill>
                          <a:schemeClr val="accent1"/>
                        </a:solidFill>
                        <a:latin typeface="Segoe UI Symbol"/>
                        <a:ea typeface="Segoe UI Symbol"/>
                        <a:cs typeface="Segoe UI Symbol"/>
                      </a:endParaRPr>
                    </a:p>
                  </a:txBody>
                  <a:tcPr marL="25400" marR="12700" marT="25400" marB="12700">
                    <a:lnL w="7113">
                      <a:solidFill>
                        <a:srgbClr val="000000">
                          <a:alpha val="100000"/>
                        </a:srgbClr>
                      </a:solidFill>
                      <a:prstDash val="solid"/>
                    </a:lnL>
                    <a:lnR w="14226">
                      <a:solidFill>
                        <a:srgbClr val="000000">
                          <a:alpha val="100000"/>
                        </a:srgbClr>
                      </a:solidFill>
                      <a:prstDash val="solid"/>
                    </a:lnR>
                    <a:lnT w="7094">
                      <a:solidFill>
                        <a:srgbClr val="000000">
                          <a:alpha val="100000"/>
                        </a:srgbClr>
                      </a:solidFill>
                      <a:prstDash val="solid"/>
                    </a:lnT>
                    <a:lnB w="7094">
                      <a:solidFill>
                        <a:srgbClr val="000000">
                          <a:alpha val="100000"/>
                        </a:srgbClr>
                      </a:solidFill>
                      <a:prstDash val="solid"/>
                    </a:lnB>
                    <a:solidFill>
                      <a:schemeClr val="bg1"/>
                    </a:solidFill>
                  </a:tcPr>
                </a:tc>
                <a:tc>
                  <a:txBody>
                    <a:bodyPr/>
                    <a:lstStyle/>
                    <a:p>
                      <a:pPr algn="l" rtl="0">
                        <a:lnSpc>
                          <a:spcPts val="2765"/>
                        </a:lnSpc>
                      </a:pPr>
                      <a:r>
                        <a:rPr lang="en-US" altLang="zh-CN" sz="2067" spc="13" dirty="0">
                          <a:solidFill>
                            <a:srgbClr val="000000"/>
                          </a:solidFill>
                          <a:latin typeface="Calibri"/>
                          <a:ea typeface="Calibri"/>
                          <a:cs typeface="Calibri"/>
                        </a:rPr>
                        <a:t>0.15</a:t>
                      </a:r>
                      <a:endParaRPr lang="en-US" altLang="zh-CN" sz="2067">
                        <a:latin typeface="Calibri"/>
                        <a:ea typeface="Calibri"/>
                        <a:cs typeface="Calibri"/>
                      </a:endParaRPr>
                    </a:p>
                  </a:txBody>
                  <a:tcPr marL="25400" marR="12700" marT="25400" marB="12700">
                    <a:lnL w="14226">
                      <a:solidFill>
                        <a:srgbClr val="000000">
                          <a:alpha val="100000"/>
                        </a:srgbClr>
                      </a:solidFill>
                      <a:prstDash val="solid"/>
                    </a:lnL>
                    <a:lnR w="14226">
                      <a:solidFill>
                        <a:srgbClr val="000000">
                          <a:alpha val="100000"/>
                        </a:srgbClr>
                      </a:solidFill>
                      <a:prstDash val="solid"/>
                    </a:lnR>
                    <a:lnT w="7094">
                      <a:solidFill>
                        <a:srgbClr val="000000">
                          <a:alpha val="100000"/>
                        </a:srgbClr>
                      </a:solidFill>
                      <a:prstDash val="solid"/>
                    </a:lnT>
                    <a:lnB w="7094">
                      <a:solidFill>
                        <a:srgbClr val="000000">
                          <a:alpha val="100000"/>
                        </a:srgbClr>
                      </a:solidFill>
                      <a:prstDash val="solid"/>
                    </a:lnB>
                  </a:tcPr>
                </a:tc>
                <a:tc>
                  <a:txBody>
                    <a:bodyPr/>
                    <a:lstStyle/>
                    <a:p>
                      <a:pPr>
                        <a:lnSpc>
                          <a:spcPct val="100000"/>
                        </a:lnSpc>
                      </a:pPr>
                      <a:endParaRPr sz="600"/>
                    </a:p>
                  </a:txBody>
                  <a:tcPr marL="25400" marR="12700" marT="25400" marB="12700">
                    <a:lnL w="14226">
                      <a:solidFill>
                        <a:srgbClr val="000000">
                          <a:alpha val="100000"/>
                        </a:srgbClr>
                      </a:solidFill>
                      <a:prstDash val="solid"/>
                    </a:lnL>
                    <a:lnR w="14219">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extLst>
                  <a:ext uri="{0D108BD9-81ED-4DB2-BD59-A6C34878D82A}">
                    <a16:rowId xmlns:a16="http://schemas.microsoft.com/office/drawing/2014/main" val="10002"/>
                  </a:ext>
                </a:extLst>
              </a:tr>
              <a:tr h="432017">
                <a:tc>
                  <a:txBody>
                    <a:bodyPr/>
                    <a:lstStyle/>
                    <a:p>
                      <a:pPr algn="l" rtl="0">
                        <a:lnSpc>
                          <a:spcPts val="2869"/>
                        </a:lnSpc>
                      </a:pPr>
                      <a:r>
                        <a:rPr lang="en-US" altLang="zh-CN" sz="2067" b="1" spc="19" dirty="0">
                          <a:solidFill>
                            <a:schemeClr val="accent1"/>
                          </a:solidFill>
                          <a:latin typeface="Calibri"/>
                          <a:ea typeface="Calibri"/>
                          <a:cs typeface="Calibri"/>
                        </a:rPr>
                        <a:t>height</a:t>
                      </a:r>
                      <a:r>
                        <a:rPr lang="en-US" altLang="zh-CN" sz="2067" b="1" spc="-25" dirty="0">
                          <a:solidFill>
                            <a:schemeClr val="accent1"/>
                          </a:solidFill>
                          <a:latin typeface="Calibri"/>
                          <a:ea typeface="Calibri"/>
                          <a:cs typeface="Calibri"/>
                        </a:rPr>
                        <a:t> </a:t>
                      </a:r>
                      <a:r>
                        <a:rPr lang="en-US" altLang="zh-CN" sz="2067" b="1" spc="16" dirty="0">
                          <a:solidFill>
                            <a:schemeClr val="accent1"/>
                          </a:solidFill>
                          <a:latin typeface="Calibri"/>
                          <a:ea typeface="Calibri"/>
                          <a:cs typeface="Calibri"/>
                        </a:rPr>
                        <a:t>h2</a:t>
                      </a:r>
                      <a:endParaRPr lang="en-US" altLang="zh-CN" sz="2067" dirty="0">
                        <a:solidFill>
                          <a:schemeClr val="accent1"/>
                        </a:solidFill>
                        <a:latin typeface="Calibri"/>
                        <a:ea typeface="Calibri"/>
                        <a:cs typeface="Calibri"/>
                      </a:endParaRPr>
                    </a:p>
                  </a:txBody>
                  <a:tcPr marL="25400" marR="12700" marT="25400" marB="12700">
                    <a:lnL w="7113">
                      <a:solidFill>
                        <a:srgbClr val="000000">
                          <a:alpha val="100000"/>
                        </a:srgbClr>
                      </a:solidFill>
                      <a:prstDash val="solid"/>
                    </a:lnL>
                    <a:lnR w="14226">
                      <a:solidFill>
                        <a:srgbClr val="000000">
                          <a:alpha val="100000"/>
                        </a:srgbClr>
                      </a:solidFill>
                      <a:prstDash val="solid"/>
                    </a:lnR>
                    <a:lnT w="7094">
                      <a:solidFill>
                        <a:srgbClr val="000000">
                          <a:alpha val="100000"/>
                        </a:srgbClr>
                      </a:solidFill>
                      <a:prstDash val="solid"/>
                    </a:lnT>
                    <a:lnB w="7094">
                      <a:solidFill>
                        <a:srgbClr val="000000">
                          <a:alpha val="100000"/>
                        </a:srgbClr>
                      </a:solidFill>
                      <a:prstDash val="solid"/>
                    </a:lnB>
                    <a:solidFill>
                      <a:schemeClr val="bg1"/>
                    </a:solidFill>
                  </a:tcPr>
                </a:tc>
                <a:tc>
                  <a:txBody>
                    <a:bodyPr/>
                    <a:lstStyle/>
                    <a:p>
                      <a:pPr algn="l" rtl="0">
                        <a:lnSpc>
                          <a:spcPts val="2765"/>
                        </a:lnSpc>
                      </a:pPr>
                      <a:r>
                        <a:rPr lang="en-US" altLang="zh-CN" sz="2067" spc="18" dirty="0">
                          <a:solidFill>
                            <a:srgbClr val="000000"/>
                          </a:solidFill>
                          <a:latin typeface="Calibri"/>
                          <a:ea typeface="Calibri"/>
                          <a:cs typeface="Calibri"/>
                        </a:rPr>
                        <a:t>80</a:t>
                      </a:r>
                      <a:endParaRPr lang="en-US" altLang="zh-CN" sz="2067">
                        <a:latin typeface="Calibri"/>
                        <a:ea typeface="Calibri"/>
                        <a:cs typeface="Calibri"/>
                      </a:endParaRPr>
                    </a:p>
                  </a:txBody>
                  <a:tcPr marL="25400" marR="12700" marT="25400" marB="12700">
                    <a:lnL w="14226">
                      <a:solidFill>
                        <a:srgbClr val="000000">
                          <a:alpha val="100000"/>
                        </a:srgbClr>
                      </a:solidFill>
                      <a:prstDash val="solid"/>
                    </a:lnL>
                    <a:lnR w="14226">
                      <a:solidFill>
                        <a:srgbClr val="000000">
                          <a:alpha val="100000"/>
                        </a:srgbClr>
                      </a:solidFill>
                      <a:prstDash val="solid"/>
                    </a:lnR>
                    <a:lnT w="7094">
                      <a:solidFill>
                        <a:srgbClr val="000000">
                          <a:alpha val="100000"/>
                        </a:srgbClr>
                      </a:solidFill>
                      <a:prstDash val="solid"/>
                    </a:lnT>
                    <a:lnB w="7094">
                      <a:solidFill>
                        <a:srgbClr val="000000">
                          <a:alpha val="100000"/>
                        </a:srgbClr>
                      </a:solidFill>
                      <a:prstDash val="solid"/>
                    </a:lnB>
                  </a:tcPr>
                </a:tc>
                <a:tc>
                  <a:txBody>
                    <a:bodyPr/>
                    <a:lstStyle/>
                    <a:p>
                      <a:pPr algn="l" rtl="0">
                        <a:lnSpc>
                          <a:spcPts val="2765"/>
                        </a:lnSpc>
                      </a:pPr>
                      <a:r>
                        <a:rPr lang="en-US" altLang="zh-CN" sz="2067" spc="18" dirty="0">
                          <a:solidFill>
                            <a:srgbClr val="000000"/>
                          </a:solidFill>
                          <a:latin typeface="Calibri"/>
                          <a:ea typeface="Calibri"/>
                          <a:cs typeface="Calibri"/>
                        </a:rPr>
                        <a:t>m</a:t>
                      </a:r>
                      <a:endParaRPr lang="en-US" altLang="zh-CN" sz="2067">
                        <a:latin typeface="Calibri"/>
                        <a:ea typeface="Calibri"/>
                        <a:cs typeface="Calibri"/>
                      </a:endParaRPr>
                    </a:p>
                  </a:txBody>
                  <a:tcPr marL="25400" marR="12700" marT="25400" marB="12700">
                    <a:lnL w="14226">
                      <a:solidFill>
                        <a:srgbClr val="000000">
                          <a:alpha val="100000"/>
                        </a:srgbClr>
                      </a:solidFill>
                      <a:prstDash val="solid"/>
                    </a:lnL>
                    <a:lnR w="14219">
                      <a:solidFill>
                        <a:srgbClr val="000000">
                          <a:alpha val="100000"/>
                        </a:srgbClr>
                      </a:solidFill>
                      <a:prstDash val="solid"/>
                    </a:lnR>
                    <a:lnT w="3175">
                      <a:solidFill>
                        <a:srgbClr val="000000">
                          <a:alpha val="100000"/>
                        </a:srgbClr>
                      </a:solidFill>
                      <a:prstDash val="solid"/>
                    </a:lnT>
                    <a:lnB w="3175">
                      <a:solidFill>
                        <a:srgbClr val="000000">
                          <a:alpha val="100000"/>
                        </a:srgbClr>
                      </a:solidFill>
                      <a:prstDash val="solid"/>
                    </a:lnB>
                  </a:tcPr>
                </a:tc>
                <a:extLst>
                  <a:ext uri="{0D108BD9-81ED-4DB2-BD59-A6C34878D82A}">
                    <a16:rowId xmlns:a16="http://schemas.microsoft.com/office/drawing/2014/main" val="10003"/>
                  </a:ext>
                </a:extLst>
              </a:tr>
              <a:tr h="671302">
                <a:tc>
                  <a:txBody>
                    <a:bodyPr/>
                    <a:lstStyle/>
                    <a:p>
                      <a:pPr algn="l" rtl="0">
                        <a:lnSpc>
                          <a:spcPts val="2869"/>
                        </a:lnSpc>
                      </a:pPr>
                      <a:r>
                        <a:rPr lang="en-US" altLang="zh-CN" sz="2067" b="1" spc="18" dirty="0">
                          <a:solidFill>
                            <a:schemeClr val="accent1"/>
                          </a:solidFill>
                          <a:latin typeface="Calibri"/>
                          <a:ea typeface="Calibri"/>
                          <a:cs typeface="Calibri"/>
                        </a:rPr>
                        <a:t>wind</a:t>
                      </a:r>
                      <a:r>
                        <a:rPr lang="en-US" altLang="zh-CN" sz="2067" b="1" spc="-26" dirty="0">
                          <a:solidFill>
                            <a:schemeClr val="accent1"/>
                          </a:solidFill>
                          <a:latin typeface="Calibri"/>
                          <a:ea typeface="Calibri"/>
                          <a:cs typeface="Calibri"/>
                        </a:rPr>
                        <a:t> </a:t>
                      </a:r>
                      <a:r>
                        <a:rPr lang="en-US" altLang="zh-CN" sz="2067" b="1" spc="24" dirty="0">
                          <a:solidFill>
                            <a:schemeClr val="accent1"/>
                          </a:solidFill>
                          <a:latin typeface="Calibri"/>
                          <a:ea typeface="Calibri"/>
                          <a:cs typeface="Calibri"/>
                        </a:rPr>
                        <a:t>speed</a:t>
                      </a:r>
                      <a:r>
                        <a:rPr lang="en-US" altLang="zh-CN" sz="2067" b="1" spc="-32" dirty="0">
                          <a:solidFill>
                            <a:schemeClr val="accent1"/>
                          </a:solidFill>
                          <a:latin typeface="Calibri"/>
                          <a:ea typeface="Calibri"/>
                          <a:cs typeface="Calibri"/>
                        </a:rPr>
                        <a:t> </a:t>
                      </a:r>
                      <a:r>
                        <a:rPr lang="en-US" altLang="zh-CN" sz="2067" b="1" spc="25" dirty="0">
                          <a:solidFill>
                            <a:schemeClr val="accent1"/>
                          </a:solidFill>
                          <a:latin typeface="Calibri"/>
                          <a:ea typeface="Calibri"/>
                          <a:cs typeface="Calibri"/>
                        </a:rPr>
                        <a:t>v2</a:t>
                      </a:r>
                      <a:endParaRPr lang="en-US" altLang="zh-CN" sz="2067" dirty="0">
                        <a:solidFill>
                          <a:schemeClr val="accent1"/>
                        </a:solidFill>
                        <a:latin typeface="Calibri"/>
                        <a:ea typeface="Calibri"/>
                        <a:cs typeface="Calibri"/>
                      </a:endParaRPr>
                    </a:p>
                  </a:txBody>
                  <a:tcPr marL="25400" marR="12700" marT="25400" marB="12700">
                    <a:lnL w="7113">
                      <a:solidFill>
                        <a:srgbClr val="000000">
                          <a:alpha val="100000"/>
                        </a:srgbClr>
                      </a:solidFill>
                      <a:prstDash val="solid"/>
                    </a:lnL>
                    <a:lnR w="14226">
                      <a:solidFill>
                        <a:srgbClr val="000000">
                          <a:alpha val="100000"/>
                        </a:srgbClr>
                      </a:solidFill>
                      <a:prstDash val="solid"/>
                    </a:lnR>
                    <a:lnT w="7094" cap="flat" cmpd="sng" algn="ctr">
                      <a:solidFill>
                        <a:srgbClr val="000000"/>
                      </a:solidFill>
                      <a:prstDash val="solid"/>
                      <a:round/>
                      <a:headEnd type="none" w="med" len="med"/>
                      <a:tailEnd type="none" w="med" len="med"/>
                    </a:lnT>
                    <a:lnB w="7094">
                      <a:solidFill>
                        <a:srgbClr val="000000">
                          <a:alpha val="100000"/>
                        </a:srgbClr>
                      </a:solidFill>
                      <a:prstDash val="solid"/>
                    </a:lnB>
                    <a:solidFill>
                      <a:schemeClr val="bg1"/>
                    </a:solidFill>
                  </a:tcPr>
                </a:tc>
                <a:tc>
                  <a:txBody>
                    <a:bodyPr/>
                    <a:lstStyle/>
                    <a:p>
                      <a:pPr algn="l" rtl="0">
                        <a:lnSpc>
                          <a:spcPts val="2765"/>
                        </a:lnSpc>
                      </a:pPr>
                      <a:r>
                        <a:rPr lang="en-US" altLang="zh-CN" sz="2067" spc="19" dirty="0">
                          <a:solidFill>
                            <a:srgbClr val="000000"/>
                          </a:solidFill>
                          <a:latin typeface="Calibri"/>
                          <a:ea typeface="Calibri"/>
                          <a:cs typeface="Calibri"/>
                        </a:rPr>
                        <a:t>5.464161</a:t>
                      </a:r>
                      <a:endParaRPr lang="en-US" altLang="zh-CN" sz="2067">
                        <a:latin typeface="Calibri"/>
                        <a:ea typeface="Calibri"/>
                        <a:cs typeface="Calibri"/>
                      </a:endParaRPr>
                    </a:p>
                  </a:txBody>
                  <a:tcPr marL="25400" marR="12700" marT="25400" marB="12700">
                    <a:lnL w="14226">
                      <a:solidFill>
                        <a:srgbClr val="000000">
                          <a:alpha val="100000"/>
                        </a:srgbClr>
                      </a:solidFill>
                      <a:prstDash val="solid"/>
                    </a:lnL>
                    <a:lnR w="14226">
                      <a:solidFill>
                        <a:srgbClr val="000000">
                          <a:alpha val="100000"/>
                        </a:srgbClr>
                      </a:solidFill>
                      <a:prstDash val="solid"/>
                    </a:lnR>
                    <a:lnT w="7094" cap="flat" cmpd="sng" algn="ctr">
                      <a:solidFill>
                        <a:srgbClr val="000000"/>
                      </a:solidFill>
                      <a:prstDash val="solid"/>
                      <a:round/>
                      <a:headEnd type="none" w="med" len="med"/>
                      <a:tailEnd type="none" w="med" len="med"/>
                    </a:lnT>
                    <a:lnB w="7094">
                      <a:solidFill>
                        <a:srgbClr val="000000">
                          <a:alpha val="100000"/>
                        </a:srgbClr>
                      </a:solidFill>
                      <a:prstDash val="solid"/>
                    </a:lnB>
                  </a:tcPr>
                </a:tc>
                <a:tc>
                  <a:txBody>
                    <a:bodyPr/>
                    <a:lstStyle/>
                    <a:p>
                      <a:pPr algn="l" rtl="0">
                        <a:lnSpc>
                          <a:spcPts val="2765"/>
                        </a:lnSpc>
                      </a:pPr>
                      <a:r>
                        <a:rPr lang="en-US" altLang="zh-CN" sz="2067" spc="14" dirty="0">
                          <a:solidFill>
                            <a:srgbClr val="000000"/>
                          </a:solidFill>
                          <a:latin typeface="Calibri"/>
                          <a:ea typeface="Calibri"/>
                          <a:cs typeface="Calibri"/>
                        </a:rPr>
                        <a:t>m/s</a:t>
                      </a:r>
                      <a:endParaRPr lang="en-US" altLang="zh-CN" sz="2067" dirty="0">
                        <a:latin typeface="Calibri"/>
                        <a:ea typeface="Calibri"/>
                        <a:cs typeface="Calibri"/>
                      </a:endParaRPr>
                    </a:p>
                    <a:p>
                      <a:pPr marL="225193" algn="l" rtl="0">
                        <a:lnSpc>
                          <a:spcPts val="1727"/>
                        </a:lnSpc>
                      </a:pPr>
                      <a:endParaRPr lang="en-US" altLang="zh-CN" sz="1398" dirty="0">
                        <a:latin typeface="Arial"/>
                        <a:ea typeface="Arial"/>
                        <a:cs typeface="Arial"/>
                      </a:endParaRPr>
                    </a:p>
                  </a:txBody>
                  <a:tcPr marL="25400" marR="12700" marT="25400" marB="12700">
                    <a:lnL w="14226">
                      <a:solidFill>
                        <a:srgbClr val="000000">
                          <a:alpha val="100000"/>
                        </a:srgbClr>
                      </a:solidFill>
                      <a:prstDash val="solid"/>
                    </a:lnL>
                    <a:lnR w="14219">
                      <a:solidFill>
                        <a:srgbClr val="000000">
                          <a:alpha val="100000"/>
                        </a:srgbClr>
                      </a:solidFill>
                      <a:prstDash val="solid"/>
                    </a:lnR>
                    <a:lnT w="3175" cap="flat" cmpd="sng" algn="ctr">
                      <a:solidFill>
                        <a:srgbClr val="000000"/>
                      </a:solidFill>
                      <a:prstDash val="solid"/>
                      <a:round/>
                      <a:headEnd type="none" w="med" len="med"/>
                      <a:tailEnd type="none" w="med" len="med"/>
                    </a:lnT>
                    <a:lnB w="3175">
                      <a:solidFill>
                        <a:srgbClr val="000000">
                          <a:alpha val="100000"/>
                        </a:srgbClr>
                      </a:solidFill>
                      <a:prstDash val="solid"/>
                    </a:lnB>
                  </a:tcPr>
                </a:tc>
                <a:extLst>
                  <a:ext uri="{0D108BD9-81ED-4DB2-BD59-A6C34878D82A}">
                    <a16:rowId xmlns:a16="http://schemas.microsoft.com/office/drawing/2014/main" val="10004"/>
                  </a:ext>
                </a:extLst>
              </a:tr>
            </a:tbl>
          </a:graphicData>
        </a:graphic>
      </p:graphicFrame>
      <p:sp>
        <p:nvSpPr>
          <p:cNvPr id="6" name="Arrow: Right 5">
            <a:extLst>
              <a:ext uri="{FF2B5EF4-FFF2-40B4-BE49-F238E27FC236}">
                <a16:creationId xmlns:a16="http://schemas.microsoft.com/office/drawing/2014/main" id="{276EB361-D574-479C-8948-0595AB280E3E}"/>
              </a:ext>
            </a:extLst>
          </p:cNvPr>
          <p:cNvSpPr/>
          <p:nvPr/>
        </p:nvSpPr>
        <p:spPr>
          <a:xfrm>
            <a:off x="5486400" y="2195783"/>
            <a:ext cx="510418" cy="3950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 Placeholder 1">
            <a:extLst>
              <a:ext uri="{FF2B5EF4-FFF2-40B4-BE49-F238E27FC236}">
                <a16:creationId xmlns:a16="http://schemas.microsoft.com/office/drawing/2014/main" id="{95859833-D7FA-4152-93C9-FDC81B6BCE43}"/>
              </a:ext>
            </a:extLst>
          </p:cNvPr>
          <p:cNvSpPr>
            <a:spLocks noGrp="1"/>
          </p:cNvSpPr>
          <p:nvPr>
            <p:ph type="body" sz="quarter" idx="13"/>
          </p:nvPr>
        </p:nvSpPr>
        <p:spPr>
          <a:xfrm>
            <a:off x="479425" y="549275"/>
            <a:ext cx="10494963" cy="811213"/>
          </a:xfrm>
        </p:spPr>
        <p:txBody>
          <a:bodyPr/>
          <a:lstStyle/>
          <a:p>
            <a:r>
              <a:rPr lang="en-US" dirty="0"/>
              <a:t>solution</a:t>
            </a:r>
          </a:p>
        </p:txBody>
      </p:sp>
      <p:pic>
        <p:nvPicPr>
          <p:cNvPr id="8" name="Picture 7">
            <a:extLst>
              <a:ext uri="{FF2B5EF4-FFF2-40B4-BE49-F238E27FC236}">
                <a16:creationId xmlns:a16="http://schemas.microsoft.com/office/drawing/2014/main" id="{07C22B95-CF21-4864-9EB1-AC037822E3A1}"/>
              </a:ext>
            </a:extLst>
          </p:cNvPr>
          <p:cNvPicPr>
            <a:picLocks noChangeAspect="1"/>
          </p:cNvPicPr>
          <p:nvPr/>
        </p:nvPicPr>
        <p:blipFill>
          <a:blip r:embed="rId3"/>
          <a:stretch>
            <a:fillRect/>
          </a:stretch>
        </p:blipFill>
        <p:spPr>
          <a:xfrm>
            <a:off x="1279525" y="2473095"/>
            <a:ext cx="2784475" cy="1011479"/>
          </a:xfrm>
          <a:prstGeom prst="rect">
            <a:avLst/>
          </a:prstGeom>
        </p:spPr>
      </p:pic>
      <p:sp>
        <p:nvSpPr>
          <p:cNvPr id="9" name="Rectangle 8">
            <a:extLst>
              <a:ext uri="{FF2B5EF4-FFF2-40B4-BE49-F238E27FC236}">
                <a16:creationId xmlns:a16="http://schemas.microsoft.com/office/drawing/2014/main" id="{6CB8C356-E2D9-4E9D-8AC4-B5E6A96A9D61}"/>
              </a:ext>
            </a:extLst>
          </p:cNvPr>
          <p:cNvSpPr/>
          <p:nvPr/>
        </p:nvSpPr>
        <p:spPr>
          <a:xfrm>
            <a:off x="901439" y="5616104"/>
            <a:ext cx="5766322" cy="369332"/>
          </a:xfrm>
          <a:prstGeom prst="rect">
            <a:avLst/>
          </a:prstGeom>
        </p:spPr>
        <p:txBody>
          <a:bodyPr wrap="none">
            <a:spAutoFit/>
          </a:bodyPr>
          <a:lstStyle/>
          <a:p>
            <a:pPr lvl="1">
              <a:spcBef>
                <a:spcPct val="50000"/>
              </a:spcBef>
            </a:pPr>
            <a:r>
              <a:rPr lang="en-US" altLang="de-DE" dirty="0">
                <a:latin typeface="Arial"/>
                <a:cs typeface="Arial"/>
                <a:sym typeface="Wingdings" pitchFamily="2" charset="2"/>
              </a:rPr>
              <a:t>   as bigger z0 as bigger the influence on </a:t>
            </a:r>
            <a:r>
              <a:rPr lang="en-US" altLang="de-DE" dirty="0" err="1">
                <a:latin typeface="Arial"/>
                <a:cs typeface="Arial"/>
                <a:sym typeface="Wingdings" pitchFamily="2" charset="2"/>
              </a:rPr>
              <a:t>vwind</a:t>
            </a:r>
            <a:r>
              <a:rPr lang="en-US" altLang="de-DE" dirty="0">
                <a:latin typeface="Arial"/>
                <a:cs typeface="Arial"/>
                <a:sym typeface="Wingdings" pitchFamily="2" charset="2"/>
              </a:rPr>
              <a:t> </a:t>
            </a:r>
          </a:p>
        </p:txBody>
      </p:sp>
    </p:spTree>
    <p:extLst>
      <p:ext uri="{BB962C8B-B14F-4D97-AF65-F5344CB8AC3E}">
        <p14:creationId xmlns:p14="http://schemas.microsoft.com/office/powerpoint/2010/main" val="3662288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330D7-1624-46E9-91D2-0522C166B573}"/>
              </a:ext>
            </a:extLst>
          </p:cNvPr>
          <p:cNvSpPr>
            <a:spLocks noGrp="1"/>
          </p:cNvSpPr>
          <p:nvPr>
            <p:ph type="body" sz="quarter" idx="13"/>
          </p:nvPr>
        </p:nvSpPr>
        <p:spPr/>
        <p:txBody>
          <a:bodyPr/>
          <a:lstStyle/>
          <a:p>
            <a:r>
              <a:rPr lang="en-US" dirty="0"/>
              <a:t>Loads and dynamics -Turbulence</a:t>
            </a:r>
          </a:p>
        </p:txBody>
      </p:sp>
      <p:sp>
        <p:nvSpPr>
          <p:cNvPr id="3" name="Text Placeholder 2">
            <a:extLst>
              <a:ext uri="{FF2B5EF4-FFF2-40B4-BE49-F238E27FC236}">
                <a16:creationId xmlns:a16="http://schemas.microsoft.com/office/drawing/2014/main" id="{714F31C1-20C4-45C9-9236-76F6CF58DB14}"/>
              </a:ext>
            </a:extLst>
          </p:cNvPr>
          <p:cNvSpPr>
            <a:spLocks noGrp="1"/>
          </p:cNvSpPr>
          <p:nvPr>
            <p:ph type="body" sz="quarter" idx="14"/>
          </p:nvPr>
        </p:nvSpPr>
        <p:spPr>
          <a:xfrm>
            <a:off x="1325560" y="1358900"/>
            <a:ext cx="9799639" cy="4140200"/>
          </a:xfrm>
        </p:spPr>
        <p:txBody>
          <a:bodyPr/>
          <a:lstStyle/>
          <a:p>
            <a:r>
              <a:rPr lang="en-US" dirty="0"/>
              <a:t>To ensure the close spacing of the wind turbines will not affect (decrease) the lifetime of the turbine and its components, a turbulence calculation is necessary. The turbulence of the wind flow is a factor which causes stress and fatigue to several components of a wind turbine including blades, bearing and gearbox. It consists of the so called ambient turbulence applied to the wind flow by the coarseness of the earth (vegetation, buildings, rocks etc.) and the turbulence added by the other wind turbines of a wind park.</a:t>
            </a:r>
          </a:p>
        </p:txBody>
      </p:sp>
      <p:pic>
        <p:nvPicPr>
          <p:cNvPr id="4" name="Picture 13" descr="Wind-Turbulence-Diagram">
            <a:extLst>
              <a:ext uri="{FF2B5EF4-FFF2-40B4-BE49-F238E27FC236}">
                <a16:creationId xmlns:a16="http://schemas.microsoft.com/office/drawing/2014/main" id="{8114693B-62BE-4250-843B-0D914BC3C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136" y="3160275"/>
            <a:ext cx="7632700" cy="360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8">
            <a:extLst>
              <a:ext uri="{FF2B5EF4-FFF2-40B4-BE49-F238E27FC236}">
                <a16:creationId xmlns:a16="http://schemas.microsoft.com/office/drawing/2014/main" id="{B321E466-928B-41BF-8B4E-1F241027DA7D}"/>
              </a:ext>
            </a:extLst>
          </p:cNvPr>
          <p:cNvSpPr txBox="1">
            <a:spLocks noChangeArrowheads="1"/>
          </p:cNvSpPr>
          <p:nvPr/>
        </p:nvSpPr>
        <p:spPr bwMode="auto">
          <a:xfrm>
            <a:off x="10036126" y="6423025"/>
            <a:ext cx="187563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de-DE" sz="900"/>
              <a:t>[http://house-energy.com]</a:t>
            </a:r>
          </a:p>
        </p:txBody>
      </p:sp>
    </p:spTree>
    <p:extLst>
      <p:ext uri="{BB962C8B-B14F-4D97-AF65-F5344CB8AC3E}">
        <p14:creationId xmlns:p14="http://schemas.microsoft.com/office/powerpoint/2010/main" val="739032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EE0B1D-1844-44A5-BD29-25CF18A4E099}"/>
              </a:ext>
            </a:extLst>
          </p:cNvPr>
          <p:cNvSpPr>
            <a:spLocks noGrp="1"/>
          </p:cNvSpPr>
          <p:nvPr>
            <p:ph type="body" sz="quarter" idx="14"/>
          </p:nvPr>
        </p:nvSpPr>
        <p:spPr>
          <a:xfrm>
            <a:off x="1562100" y="5315280"/>
            <a:ext cx="8802242" cy="4140200"/>
          </a:xfrm>
        </p:spPr>
        <p:txBody>
          <a:bodyPr/>
          <a:lstStyle/>
          <a:p>
            <a:pPr marL="0" indent="0">
              <a:buNone/>
            </a:pPr>
            <a:r>
              <a:rPr lang="en-US" dirty="0"/>
              <a:t>The farther you place your wind turbine from obstacles such as buildings or trees, the less turbulence you will encounter.</a:t>
            </a:r>
          </a:p>
        </p:txBody>
      </p:sp>
      <p:pic>
        <p:nvPicPr>
          <p:cNvPr id="4" name="Picture 3">
            <a:extLst>
              <a:ext uri="{FF2B5EF4-FFF2-40B4-BE49-F238E27FC236}">
                <a16:creationId xmlns:a16="http://schemas.microsoft.com/office/drawing/2014/main" id="{091C4FEA-1670-4993-BF2C-48E3037BB18C}"/>
              </a:ext>
            </a:extLst>
          </p:cNvPr>
          <p:cNvPicPr>
            <a:picLocks noChangeAspect="1"/>
          </p:cNvPicPr>
          <p:nvPr/>
        </p:nvPicPr>
        <p:blipFill>
          <a:blip r:embed="rId3"/>
          <a:stretch>
            <a:fillRect/>
          </a:stretch>
        </p:blipFill>
        <p:spPr>
          <a:xfrm>
            <a:off x="184174" y="141918"/>
            <a:ext cx="11823652" cy="4836481"/>
          </a:xfrm>
          <a:prstGeom prst="rect">
            <a:avLst/>
          </a:prstGeom>
        </p:spPr>
      </p:pic>
      <p:sp>
        <p:nvSpPr>
          <p:cNvPr id="2" name="Rectangle 1">
            <a:extLst>
              <a:ext uri="{FF2B5EF4-FFF2-40B4-BE49-F238E27FC236}">
                <a16:creationId xmlns:a16="http://schemas.microsoft.com/office/drawing/2014/main" id="{EE6DACD2-B4E7-44D1-89DC-E545574C0061}"/>
              </a:ext>
            </a:extLst>
          </p:cNvPr>
          <p:cNvSpPr/>
          <p:nvPr/>
        </p:nvSpPr>
        <p:spPr>
          <a:xfrm>
            <a:off x="8578041" y="6254234"/>
            <a:ext cx="2661306" cy="261610"/>
          </a:xfrm>
          <a:prstGeom prst="rect">
            <a:avLst/>
          </a:prstGeom>
        </p:spPr>
        <p:txBody>
          <a:bodyPr wrap="none">
            <a:spAutoFit/>
          </a:bodyPr>
          <a:lstStyle/>
          <a:p>
            <a:r>
              <a:rPr lang="en-US" sz="1100" dirty="0"/>
              <a:t>https://windexchange.energy.gov/</a:t>
            </a:r>
          </a:p>
        </p:txBody>
      </p:sp>
    </p:spTree>
    <p:extLst>
      <p:ext uri="{BB962C8B-B14F-4D97-AF65-F5344CB8AC3E}">
        <p14:creationId xmlns:p14="http://schemas.microsoft.com/office/powerpoint/2010/main" val="2190386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936A88-27F0-48A6-AA79-CD8ADFCB90DC}"/>
              </a:ext>
            </a:extLst>
          </p:cNvPr>
          <p:cNvSpPr>
            <a:spLocks noGrp="1"/>
          </p:cNvSpPr>
          <p:nvPr>
            <p:ph type="body" sz="quarter" idx="13"/>
          </p:nvPr>
        </p:nvSpPr>
        <p:spPr/>
        <p:txBody>
          <a:bodyPr/>
          <a:lstStyle/>
          <a:p>
            <a:r>
              <a:rPr lang="en-US" dirty="0"/>
              <a:t>Wind Turbine – Blade Design</a:t>
            </a:r>
          </a:p>
          <a:p>
            <a:endParaRPr lang="en-US" dirty="0"/>
          </a:p>
        </p:txBody>
      </p:sp>
      <p:sp>
        <p:nvSpPr>
          <p:cNvPr id="3" name="Text Placeholder 2">
            <a:extLst>
              <a:ext uri="{FF2B5EF4-FFF2-40B4-BE49-F238E27FC236}">
                <a16:creationId xmlns:a16="http://schemas.microsoft.com/office/drawing/2014/main" id="{6C5EDE60-14F2-431F-BD53-40A68AB9C3B9}"/>
              </a:ext>
            </a:extLst>
          </p:cNvPr>
          <p:cNvSpPr>
            <a:spLocks noGrp="1"/>
          </p:cNvSpPr>
          <p:nvPr>
            <p:ph type="body" sz="quarter" idx="14"/>
          </p:nvPr>
        </p:nvSpPr>
        <p:spPr>
          <a:xfrm>
            <a:off x="993664" y="1131698"/>
            <a:ext cx="10220435" cy="4140200"/>
          </a:xfrm>
        </p:spPr>
        <p:txBody>
          <a:bodyPr/>
          <a:lstStyle/>
          <a:p>
            <a:pPr marL="0" indent="0">
              <a:buNone/>
            </a:pPr>
            <a:r>
              <a:rPr lang="en-US" sz="2000" dirty="0"/>
              <a:t>Drag Design</a:t>
            </a:r>
          </a:p>
          <a:p>
            <a:r>
              <a:rPr lang="en-US" sz="2000" dirty="0"/>
              <a:t>For the drag design, the wind literally pushes the  blades out of the way. Drag powered wind turbines  are characterized by slower rotational speeds and  high torque capabilities. They are useful for the  pumping, sawing or grinding work that Dutch, farm  and similar "work-horse" windmills perform. For  example, a farm-type windmill must develop high  torque at start-up in order to pump, or lift, water from  a deep well.</a:t>
            </a:r>
          </a:p>
          <a:p>
            <a:endParaRPr lang="en-US" sz="2000" dirty="0"/>
          </a:p>
        </p:txBody>
      </p:sp>
      <p:sp>
        <p:nvSpPr>
          <p:cNvPr id="4" name="object 3">
            <a:extLst>
              <a:ext uri="{FF2B5EF4-FFF2-40B4-BE49-F238E27FC236}">
                <a16:creationId xmlns:a16="http://schemas.microsoft.com/office/drawing/2014/main" id="{0DD8BE20-3118-4E5F-8CA6-50ADCD065C19}"/>
              </a:ext>
            </a:extLst>
          </p:cNvPr>
          <p:cNvSpPr/>
          <p:nvPr/>
        </p:nvSpPr>
        <p:spPr>
          <a:xfrm>
            <a:off x="3349012" y="3429000"/>
            <a:ext cx="2118360" cy="2339340"/>
          </a:xfrm>
          <a:prstGeom prst="rect">
            <a:avLst/>
          </a:prstGeom>
          <a:blipFill>
            <a:blip r:embed="rId3"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52C15F1E-07BF-4153-A769-E618018A64C6}"/>
              </a:ext>
            </a:extLst>
          </p:cNvPr>
          <p:cNvSpPr/>
          <p:nvPr/>
        </p:nvSpPr>
        <p:spPr>
          <a:xfrm>
            <a:off x="8342379" y="3458970"/>
            <a:ext cx="1943100" cy="2353055"/>
          </a:xfrm>
          <a:prstGeom prst="rect">
            <a:avLst/>
          </a:prstGeom>
          <a:blipFill>
            <a:blip r:embed="rId4"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92EFBA9A-6013-4322-9A21-EFC7DC35D268}"/>
              </a:ext>
            </a:extLst>
          </p:cNvPr>
          <p:cNvSpPr/>
          <p:nvPr/>
        </p:nvSpPr>
        <p:spPr>
          <a:xfrm>
            <a:off x="5898349" y="3423135"/>
            <a:ext cx="2209800" cy="3051048"/>
          </a:xfrm>
          <a:prstGeom prst="rect">
            <a:avLst/>
          </a:prstGeom>
          <a:blipFill>
            <a:blip r:embed="rId5"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8AC538B2-18A8-424D-A4E4-8D0B7AE8FE2E}"/>
              </a:ext>
            </a:extLst>
          </p:cNvPr>
          <p:cNvSpPr/>
          <p:nvPr/>
        </p:nvSpPr>
        <p:spPr>
          <a:xfrm>
            <a:off x="479424" y="3494001"/>
            <a:ext cx="2410968" cy="2909316"/>
          </a:xfrm>
          <a:prstGeom prst="rect">
            <a:avLst/>
          </a:prstGeom>
          <a:blipFill>
            <a:blip r:embed="rId6" cstate="print"/>
            <a:stretch>
              <a:fillRect/>
            </a:stretch>
          </a:blipFill>
        </p:spPr>
        <p:txBody>
          <a:bodyPr wrap="square" lIns="0" tIns="0" rIns="0" bIns="0" rtlCol="0"/>
          <a:lstStyle/>
          <a:p>
            <a:endParaRPr/>
          </a:p>
        </p:txBody>
      </p:sp>
      <p:sp>
        <p:nvSpPr>
          <p:cNvPr id="8" name="Rectangle 7">
            <a:extLst>
              <a:ext uri="{FF2B5EF4-FFF2-40B4-BE49-F238E27FC236}">
                <a16:creationId xmlns:a16="http://schemas.microsoft.com/office/drawing/2014/main" id="{6E8204D2-9C26-4E75-8077-2F9BAB1541F8}"/>
              </a:ext>
            </a:extLst>
          </p:cNvPr>
          <p:cNvSpPr/>
          <p:nvPr/>
        </p:nvSpPr>
        <p:spPr>
          <a:xfrm>
            <a:off x="8604093" y="6264818"/>
            <a:ext cx="3260829" cy="276999"/>
          </a:xfrm>
          <a:prstGeom prst="rect">
            <a:avLst/>
          </a:prstGeom>
        </p:spPr>
        <p:txBody>
          <a:bodyPr wrap="none">
            <a:spAutoFit/>
          </a:bodyPr>
          <a:lstStyle/>
          <a:p>
            <a:r>
              <a:rPr lang="en-US" sz="1200" dirty="0">
                <a:latin typeface="Carlito"/>
                <a:cs typeface="Carlito"/>
              </a:rPr>
              <a:t>[Book – Handbook on renewable energy sources]</a:t>
            </a:r>
            <a:endParaRPr lang="en-US" sz="1200" dirty="0"/>
          </a:p>
        </p:txBody>
      </p:sp>
    </p:spTree>
    <p:extLst>
      <p:ext uri="{BB962C8B-B14F-4D97-AF65-F5344CB8AC3E}">
        <p14:creationId xmlns:p14="http://schemas.microsoft.com/office/powerpoint/2010/main" val="373089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D2DF5-8F57-4F47-A9C9-0ED641C1BA44}"/>
              </a:ext>
            </a:extLst>
          </p:cNvPr>
          <p:cNvSpPr>
            <a:spLocks noGrp="1"/>
          </p:cNvSpPr>
          <p:nvPr>
            <p:ph type="body" sz="quarter" idx="14"/>
          </p:nvPr>
        </p:nvSpPr>
        <p:spPr>
          <a:xfrm>
            <a:off x="327078" y="810282"/>
            <a:ext cx="6567708" cy="4140200"/>
          </a:xfrm>
        </p:spPr>
        <p:txBody>
          <a:bodyPr/>
          <a:lstStyle/>
          <a:p>
            <a:r>
              <a:rPr lang="en-US" dirty="0"/>
              <a:t>In the 12-15th centuries the construction of windmills spread throughout central Europe all the way to Scandinavia reaching Finland in AD 1400. Windmills became the prime power movers all over Europe for grinding grain, pumping water, paper making, pressing oil from oil seeds, and sawing wood for ships and homes construction.</a:t>
            </a:r>
          </a:p>
          <a:p>
            <a:r>
              <a:rPr lang="en-US" dirty="0"/>
              <a:t>The first electricity generating wind turbine, was a battery  charging machine installed in July 1887 by Scottish academic, James Blyth to light his holiday home in </a:t>
            </a:r>
            <a:r>
              <a:rPr lang="en-US" dirty="0" err="1"/>
              <a:t>Marykirk</a:t>
            </a:r>
            <a:r>
              <a:rPr lang="en-US" dirty="0"/>
              <a:t>, Scotland.</a:t>
            </a:r>
          </a:p>
          <a:p>
            <a:r>
              <a:rPr lang="en-US" dirty="0"/>
              <a:t>Some months later American inventor Charles F Brush built  the first automatically operated wind turbine for electricity  production in Cleveland, Ohio.</a:t>
            </a:r>
          </a:p>
          <a:p>
            <a:r>
              <a:rPr lang="en-US" dirty="0"/>
              <a:t>In Denmark by 1900, there were about 2500 windmills for  mechanical loads such as pumps and mills, producing an estimated combined peak power of about 30 MW.</a:t>
            </a:r>
          </a:p>
          <a:p>
            <a:endParaRPr lang="en-US" dirty="0"/>
          </a:p>
        </p:txBody>
      </p:sp>
      <p:sp>
        <p:nvSpPr>
          <p:cNvPr id="5" name="Text Placeholder 1">
            <a:extLst>
              <a:ext uri="{FF2B5EF4-FFF2-40B4-BE49-F238E27FC236}">
                <a16:creationId xmlns:a16="http://schemas.microsoft.com/office/drawing/2014/main" id="{87038F2B-E7AE-4568-AB9A-5C3F97F7ECAE}"/>
              </a:ext>
            </a:extLst>
          </p:cNvPr>
          <p:cNvSpPr>
            <a:spLocks noGrp="1"/>
          </p:cNvSpPr>
          <p:nvPr>
            <p:ph type="body" sz="quarter" idx="13"/>
          </p:nvPr>
        </p:nvSpPr>
        <p:spPr>
          <a:xfrm>
            <a:off x="327078" y="297026"/>
            <a:ext cx="10494963" cy="811213"/>
          </a:xfrm>
        </p:spPr>
        <p:txBody>
          <a:bodyPr/>
          <a:lstStyle/>
          <a:p>
            <a:r>
              <a:rPr lang="en-US" dirty="0"/>
              <a:t>History </a:t>
            </a:r>
          </a:p>
        </p:txBody>
      </p:sp>
      <p:sp>
        <p:nvSpPr>
          <p:cNvPr id="6" name="object 3">
            <a:extLst>
              <a:ext uri="{FF2B5EF4-FFF2-40B4-BE49-F238E27FC236}">
                <a16:creationId xmlns:a16="http://schemas.microsoft.com/office/drawing/2014/main" id="{DDBEBBED-7BE5-4B35-94F1-BB266B86E9CC}"/>
              </a:ext>
            </a:extLst>
          </p:cNvPr>
          <p:cNvSpPr/>
          <p:nvPr/>
        </p:nvSpPr>
        <p:spPr>
          <a:xfrm>
            <a:off x="6988122" y="454682"/>
            <a:ext cx="4876800" cy="4495800"/>
          </a:xfrm>
          <a:prstGeom prst="rect">
            <a:avLst/>
          </a:prstGeom>
          <a:blipFill>
            <a:blip r:embed="rId2" cstate="print"/>
            <a:stretch>
              <a:fillRect/>
            </a:stretch>
          </a:blipFill>
        </p:spPr>
        <p:txBody>
          <a:bodyPr wrap="square" lIns="0" tIns="0" rIns="0" bIns="0" rtlCol="0"/>
          <a:lstStyle/>
          <a:p>
            <a:endParaRPr/>
          </a:p>
        </p:txBody>
      </p:sp>
      <p:sp>
        <p:nvSpPr>
          <p:cNvPr id="7" name="Rectangle 6">
            <a:extLst>
              <a:ext uri="{FF2B5EF4-FFF2-40B4-BE49-F238E27FC236}">
                <a16:creationId xmlns:a16="http://schemas.microsoft.com/office/drawing/2014/main" id="{4261415D-BC3B-4D8F-AFBD-4E6ADBD31B35}"/>
              </a:ext>
            </a:extLst>
          </p:cNvPr>
          <p:cNvSpPr/>
          <p:nvPr/>
        </p:nvSpPr>
        <p:spPr>
          <a:xfrm>
            <a:off x="6568966" y="5126749"/>
            <a:ext cx="6074979" cy="961802"/>
          </a:xfrm>
          <a:prstGeom prst="rect">
            <a:avLst/>
          </a:prstGeom>
        </p:spPr>
        <p:txBody>
          <a:bodyPr wrap="square">
            <a:spAutoFit/>
          </a:bodyPr>
          <a:lstStyle/>
          <a:p>
            <a:pPr marL="12700">
              <a:lnSpc>
                <a:spcPct val="100000"/>
              </a:lnSpc>
              <a:spcBef>
                <a:spcPts val="105"/>
              </a:spcBef>
            </a:pPr>
            <a:r>
              <a:rPr lang="en-US" dirty="0">
                <a:latin typeface="Arial"/>
                <a:cs typeface="Arial"/>
              </a:rPr>
              <a:t>The first automatically operated </a:t>
            </a:r>
            <a:r>
              <a:rPr lang="en-US" spc="5" dirty="0">
                <a:latin typeface="Arial"/>
                <a:cs typeface="Arial"/>
              </a:rPr>
              <a:t>wind </a:t>
            </a:r>
            <a:r>
              <a:rPr lang="en-US" dirty="0">
                <a:latin typeface="Arial"/>
                <a:cs typeface="Arial"/>
              </a:rPr>
              <a:t>turbine, built</a:t>
            </a:r>
            <a:r>
              <a:rPr lang="en-US" spc="-240" dirty="0">
                <a:latin typeface="Arial"/>
                <a:cs typeface="Arial"/>
              </a:rPr>
              <a:t> </a:t>
            </a:r>
            <a:r>
              <a:rPr lang="en-US" dirty="0">
                <a:latin typeface="Arial"/>
                <a:cs typeface="Arial"/>
              </a:rPr>
              <a:t>in</a:t>
            </a:r>
          </a:p>
          <a:p>
            <a:pPr marL="12700">
              <a:lnSpc>
                <a:spcPct val="100000"/>
              </a:lnSpc>
              <a:spcBef>
                <a:spcPts val="5"/>
              </a:spcBef>
            </a:pPr>
            <a:r>
              <a:rPr lang="en-US" spc="-5" dirty="0">
                <a:latin typeface="Arial"/>
                <a:cs typeface="Arial"/>
              </a:rPr>
              <a:t>Cleveland </a:t>
            </a:r>
            <a:r>
              <a:rPr lang="en-US" dirty="0">
                <a:latin typeface="Arial"/>
                <a:cs typeface="Arial"/>
              </a:rPr>
              <a:t>in 1887 by Charles </a:t>
            </a:r>
            <a:r>
              <a:rPr lang="en-US" spc="-110" dirty="0">
                <a:latin typeface="Arial"/>
                <a:cs typeface="Arial"/>
              </a:rPr>
              <a:t>F. </a:t>
            </a:r>
            <a:r>
              <a:rPr lang="en-US" dirty="0">
                <a:latin typeface="Arial"/>
                <a:cs typeface="Arial"/>
              </a:rPr>
              <a:t>Brush. It </a:t>
            </a:r>
            <a:r>
              <a:rPr lang="en-US" spc="10" dirty="0">
                <a:latin typeface="Arial"/>
                <a:cs typeface="Arial"/>
              </a:rPr>
              <a:t>was </a:t>
            </a:r>
            <a:r>
              <a:rPr lang="en-US" dirty="0">
                <a:latin typeface="Arial"/>
                <a:cs typeface="Arial"/>
              </a:rPr>
              <a:t>18 m</a:t>
            </a:r>
            <a:r>
              <a:rPr lang="en-US" spc="-105" dirty="0">
                <a:latin typeface="Arial"/>
                <a:cs typeface="Arial"/>
              </a:rPr>
              <a:t> </a:t>
            </a:r>
            <a:r>
              <a:rPr lang="en-US" spc="-5" dirty="0">
                <a:latin typeface="Arial"/>
                <a:cs typeface="Arial"/>
              </a:rPr>
              <a:t>tall,</a:t>
            </a:r>
            <a:endParaRPr lang="en-US" dirty="0">
              <a:latin typeface="Arial"/>
              <a:cs typeface="Arial"/>
            </a:endParaRPr>
          </a:p>
          <a:p>
            <a:pPr marL="12700">
              <a:lnSpc>
                <a:spcPct val="100000"/>
              </a:lnSpc>
              <a:spcBef>
                <a:spcPts val="300"/>
              </a:spcBef>
            </a:pPr>
            <a:r>
              <a:rPr lang="en-US" spc="5" dirty="0">
                <a:latin typeface="Arial"/>
                <a:cs typeface="Arial"/>
              </a:rPr>
              <a:t>weighed </a:t>
            </a:r>
            <a:r>
              <a:rPr lang="en-US" dirty="0">
                <a:latin typeface="Arial"/>
                <a:cs typeface="Arial"/>
              </a:rPr>
              <a:t>3.6 </a:t>
            </a:r>
            <a:r>
              <a:rPr lang="en-US" dirty="0" err="1">
                <a:latin typeface="Arial"/>
                <a:cs typeface="Arial"/>
              </a:rPr>
              <a:t>tonnes</a:t>
            </a:r>
            <a:r>
              <a:rPr lang="en-US" dirty="0">
                <a:latin typeface="Arial"/>
                <a:cs typeface="Arial"/>
              </a:rPr>
              <a:t> and powered a 12kW</a:t>
            </a:r>
            <a:r>
              <a:rPr lang="en-US" spc="-180" dirty="0">
                <a:latin typeface="Arial"/>
                <a:cs typeface="Arial"/>
              </a:rPr>
              <a:t> </a:t>
            </a:r>
            <a:r>
              <a:rPr lang="en-US" spc="-10" dirty="0">
                <a:latin typeface="Arial"/>
                <a:cs typeface="Arial"/>
              </a:rPr>
              <a:t>generator.</a:t>
            </a:r>
            <a:endParaRPr lang="en-US" dirty="0">
              <a:latin typeface="Arial"/>
              <a:cs typeface="Arial"/>
            </a:endParaRPr>
          </a:p>
        </p:txBody>
      </p:sp>
      <p:sp>
        <p:nvSpPr>
          <p:cNvPr id="8" name="Rectangle 7">
            <a:extLst>
              <a:ext uri="{FF2B5EF4-FFF2-40B4-BE49-F238E27FC236}">
                <a16:creationId xmlns:a16="http://schemas.microsoft.com/office/drawing/2014/main" id="{994D618C-C106-4057-A679-143C24DA09EE}"/>
              </a:ext>
            </a:extLst>
          </p:cNvPr>
          <p:cNvSpPr/>
          <p:nvPr/>
        </p:nvSpPr>
        <p:spPr>
          <a:xfrm>
            <a:off x="8604093" y="6264818"/>
            <a:ext cx="3260829" cy="276999"/>
          </a:xfrm>
          <a:prstGeom prst="rect">
            <a:avLst/>
          </a:prstGeom>
        </p:spPr>
        <p:txBody>
          <a:bodyPr wrap="none">
            <a:spAutoFit/>
          </a:bodyPr>
          <a:lstStyle/>
          <a:p>
            <a:r>
              <a:rPr lang="en-US" sz="1200" dirty="0">
                <a:latin typeface="Carlito"/>
                <a:cs typeface="Carlito"/>
              </a:rPr>
              <a:t>[Book – Handbook on renewable energy sources]</a:t>
            </a:r>
            <a:endParaRPr lang="en-US" sz="1200" dirty="0"/>
          </a:p>
        </p:txBody>
      </p:sp>
    </p:spTree>
    <p:extLst>
      <p:ext uri="{BB962C8B-B14F-4D97-AF65-F5344CB8AC3E}">
        <p14:creationId xmlns:p14="http://schemas.microsoft.com/office/powerpoint/2010/main" val="856096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1D11C1-9BEE-4EE2-A7CB-4BEEA2A27C1B}"/>
              </a:ext>
            </a:extLst>
          </p:cNvPr>
          <p:cNvSpPr>
            <a:spLocks noGrp="1"/>
          </p:cNvSpPr>
          <p:nvPr>
            <p:ph type="body" sz="quarter" idx="14"/>
          </p:nvPr>
        </p:nvSpPr>
        <p:spPr>
          <a:xfrm>
            <a:off x="952500" y="954881"/>
            <a:ext cx="10350500" cy="4140200"/>
          </a:xfrm>
        </p:spPr>
        <p:txBody>
          <a:bodyPr/>
          <a:lstStyle/>
          <a:p>
            <a:pPr marL="0" indent="0">
              <a:buNone/>
            </a:pPr>
            <a:r>
              <a:rPr lang="en-US" sz="2000" dirty="0"/>
              <a:t>Lift Design</a:t>
            </a:r>
          </a:p>
          <a:p>
            <a:r>
              <a:rPr lang="en-US" sz="2000" dirty="0"/>
              <a:t>The lift blade design employs the same principle that enables airplanes, kites and  birds to fly. The blade is essentially an airfoil, or wing. When air flows past the blade,  a wind speed and pressure differential is created between the upper and lower blade  surfaces. The pressure at the lower surface is greater and thus acts to "lift" the blade.  When blades are attached to a central axis, like a wind turbine rotor, the lift is  translated into rotational motion. Lift-powered wind turbines have much higher  rotational speeds than drag types and therefore are well suited for electricity generation.</a:t>
            </a:r>
          </a:p>
          <a:p>
            <a:endParaRPr lang="en-US" sz="2000" dirty="0"/>
          </a:p>
        </p:txBody>
      </p:sp>
      <p:sp>
        <p:nvSpPr>
          <p:cNvPr id="4" name="object 5">
            <a:extLst>
              <a:ext uri="{FF2B5EF4-FFF2-40B4-BE49-F238E27FC236}">
                <a16:creationId xmlns:a16="http://schemas.microsoft.com/office/drawing/2014/main" id="{FEA561F4-18E4-499E-945D-FEA2C8003D9E}"/>
              </a:ext>
            </a:extLst>
          </p:cNvPr>
          <p:cNvSpPr/>
          <p:nvPr/>
        </p:nvSpPr>
        <p:spPr>
          <a:xfrm>
            <a:off x="2446363" y="3639522"/>
            <a:ext cx="2612940" cy="3117692"/>
          </a:xfrm>
          <a:prstGeom prst="rect">
            <a:avLst/>
          </a:prstGeom>
          <a:blipFill>
            <a:blip r:embed="rId2" cstate="print"/>
            <a:stretch>
              <a:fillRect/>
            </a:stretch>
          </a:blipFill>
        </p:spPr>
        <p:txBody>
          <a:bodyPr wrap="square" lIns="0" tIns="0" rIns="0" bIns="0" rtlCol="0"/>
          <a:lstStyle/>
          <a:p>
            <a:endParaRPr/>
          </a:p>
        </p:txBody>
      </p:sp>
      <p:grpSp>
        <p:nvGrpSpPr>
          <p:cNvPr id="5" name="object 6">
            <a:extLst>
              <a:ext uri="{FF2B5EF4-FFF2-40B4-BE49-F238E27FC236}">
                <a16:creationId xmlns:a16="http://schemas.microsoft.com/office/drawing/2014/main" id="{8E662EA5-F36E-43C4-A291-AAB026B6C245}"/>
              </a:ext>
            </a:extLst>
          </p:cNvPr>
          <p:cNvGrpSpPr/>
          <p:nvPr/>
        </p:nvGrpSpPr>
        <p:grpSpPr>
          <a:xfrm>
            <a:off x="6096000" y="3796836"/>
            <a:ext cx="5074833" cy="3013228"/>
            <a:chOff x="412448" y="3903117"/>
            <a:chExt cx="4612640" cy="2709545"/>
          </a:xfrm>
        </p:grpSpPr>
        <p:sp>
          <p:nvSpPr>
            <p:cNvPr id="6" name="object 7">
              <a:extLst>
                <a:ext uri="{FF2B5EF4-FFF2-40B4-BE49-F238E27FC236}">
                  <a16:creationId xmlns:a16="http://schemas.microsoft.com/office/drawing/2014/main" id="{C4173731-DF0A-4677-B3CF-0CAA855121A5}"/>
                </a:ext>
              </a:extLst>
            </p:cNvPr>
            <p:cNvSpPr/>
            <p:nvPr/>
          </p:nvSpPr>
          <p:spPr>
            <a:xfrm>
              <a:off x="412448" y="3903117"/>
              <a:ext cx="3657391" cy="1667047"/>
            </a:xfrm>
            <a:prstGeom prst="rect">
              <a:avLst/>
            </a:prstGeom>
            <a:blipFill>
              <a:blip r:embed="rId3" cstate="print"/>
              <a:stretch>
                <a:fillRect/>
              </a:stretch>
            </a:blipFill>
          </p:spPr>
          <p:txBody>
            <a:bodyPr wrap="square" lIns="0" tIns="0" rIns="0" bIns="0" rtlCol="0"/>
            <a:lstStyle/>
            <a:p>
              <a:endParaRPr/>
            </a:p>
          </p:txBody>
        </p:sp>
        <p:sp>
          <p:nvSpPr>
            <p:cNvPr id="7" name="object 8">
              <a:extLst>
                <a:ext uri="{FF2B5EF4-FFF2-40B4-BE49-F238E27FC236}">
                  <a16:creationId xmlns:a16="http://schemas.microsoft.com/office/drawing/2014/main" id="{F6A4CAF9-0458-40B1-A5BB-7BD1EE9EA901}"/>
                </a:ext>
              </a:extLst>
            </p:cNvPr>
            <p:cNvSpPr/>
            <p:nvPr/>
          </p:nvSpPr>
          <p:spPr>
            <a:xfrm>
              <a:off x="2807208" y="5256275"/>
              <a:ext cx="2217420" cy="1356360"/>
            </a:xfrm>
            <a:prstGeom prst="rect">
              <a:avLst/>
            </a:prstGeom>
            <a:blipFill>
              <a:blip r:embed="rId4" cstate="print"/>
              <a:stretch>
                <a:fillRect/>
              </a:stretch>
            </a:blipFill>
          </p:spPr>
          <p:txBody>
            <a:bodyPr wrap="square" lIns="0" tIns="0" rIns="0" bIns="0" rtlCol="0"/>
            <a:lstStyle/>
            <a:p>
              <a:endParaRPr/>
            </a:p>
          </p:txBody>
        </p:sp>
      </p:grpSp>
      <p:sp>
        <p:nvSpPr>
          <p:cNvPr id="8" name="Text Placeholder 1">
            <a:extLst>
              <a:ext uri="{FF2B5EF4-FFF2-40B4-BE49-F238E27FC236}">
                <a16:creationId xmlns:a16="http://schemas.microsoft.com/office/drawing/2014/main" id="{47565D83-8ED1-4C29-B314-B14A6656DE2A}"/>
              </a:ext>
            </a:extLst>
          </p:cNvPr>
          <p:cNvSpPr>
            <a:spLocks noGrp="1"/>
          </p:cNvSpPr>
          <p:nvPr>
            <p:ph type="body" sz="quarter" idx="13"/>
          </p:nvPr>
        </p:nvSpPr>
        <p:spPr>
          <a:xfrm>
            <a:off x="479425" y="549275"/>
            <a:ext cx="10494963" cy="811213"/>
          </a:xfrm>
        </p:spPr>
        <p:txBody>
          <a:bodyPr/>
          <a:lstStyle/>
          <a:p>
            <a:r>
              <a:rPr lang="en-US" dirty="0"/>
              <a:t>Wind Turbine – Blade Design</a:t>
            </a:r>
          </a:p>
          <a:p>
            <a:endParaRPr lang="en-US" dirty="0"/>
          </a:p>
        </p:txBody>
      </p:sp>
      <p:sp>
        <p:nvSpPr>
          <p:cNvPr id="9" name="Rectangle 8">
            <a:extLst>
              <a:ext uri="{FF2B5EF4-FFF2-40B4-BE49-F238E27FC236}">
                <a16:creationId xmlns:a16="http://schemas.microsoft.com/office/drawing/2014/main" id="{E85D2951-8516-431C-8BEA-A412D03D948B}"/>
              </a:ext>
            </a:extLst>
          </p:cNvPr>
          <p:cNvSpPr/>
          <p:nvPr/>
        </p:nvSpPr>
        <p:spPr>
          <a:xfrm>
            <a:off x="5146746" y="6429918"/>
            <a:ext cx="3260829" cy="276999"/>
          </a:xfrm>
          <a:prstGeom prst="rect">
            <a:avLst/>
          </a:prstGeom>
        </p:spPr>
        <p:txBody>
          <a:bodyPr wrap="none">
            <a:spAutoFit/>
          </a:bodyPr>
          <a:lstStyle/>
          <a:p>
            <a:r>
              <a:rPr lang="en-US" sz="1200" dirty="0">
                <a:latin typeface="Carlito"/>
                <a:cs typeface="Carlito"/>
              </a:rPr>
              <a:t>[Book – Handbook on renewable energy sources]</a:t>
            </a:r>
            <a:endParaRPr lang="en-US" sz="1200" dirty="0"/>
          </a:p>
        </p:txBody>
      </p:sp>
    </p:spTree>
    <p:extLst>
      <p:ext uri="{BB962C8B-B14F-4D97-AF65-F5344CB8AC3E}">
        <p14:creationId xmlns:p14="http://schemas.microsoft.com/office/powerpoint/2010/main" val="835312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B35F2-87F4-422B-A21C-A6E03EAF20C0}"/>
              </a:ext>
            </a:extLst>
          </p:cNvPr>
          <p:cNvSpPr>
            <a:spLocks noGrp="1"/>
          </p:cNvSpPr>
          <p:nvPr>
            <p:ph type="body" sz="quarter" idx="13"/>
          </p:nvPr>
        </p:nvSpPr>
        <p:spPr/>
        <p:txBody>
          <a:bodyPr/>
          <a:lstStyle/>
          <a:p>
            <a:r>
              <a:rPr lang="en-US" dirty="0"/>
              <a:t>Wind Turbine – Blade Design</a:t>
            </a:r>
          </a:p>
          <a:p>
            <a:r>
              <a:rPr lang="en-US" spc="-5" dirty="0">
                <a:latin typeface="Arial"/>
                <a:cs typeface="Arial"/>
              </a:rPr>
              <a:t>Angle </a:t>
            </a:r>
            <a:r>
              <a:rPr lang="en-US" dirty="0">
                <a:latin typeface="Arial"/>
                <a:cs typeface="Arial"/>
              </a:rPr>
              <a:t>of attack (blade</a:t>
            </a:r>
            <a:r>
              <a:rPr lang="en-US" spc="-20" dirty="0">
                <a:latin typeface="Arial"/>
                <a:cs typeface="Arial"/>
              </a:rPr>
              <a:t> </a:t>
            </a:r>
            <a:r>
              <a:rPr lang="en-US" spc="-5" dirty="0">
                <a:latin typeface="Arial"/>
                <a:cs typeface="Arial"/>
              </a:rPr>
              <a:t>angle)</a:t>
            </a:r>
            <a:endParaRPr lang="en-US" dirty="0">
              <a:latin typeface="Arial"/>
              <a:cs typeface="Arial"/>
            </a:endParaRPr>
          </a:p>
          <a:p>
            <a:endParaRPr lang="en-US" dirty="0"/>
          </a:p>
        </p:txBody>
      </p:sp>
      <p:sp>
        <p:nvSpPr>
          <p:cNvPr id="3" name="Text Placeholder 2">
            <a:extLst>
              <a:ext uri="{FF2B5EF4-FFF2-40B4-BE49-F238E27FC236}">
                <a16:creationId xmlns:a16="http://schemas.microsoft.com/office/drawing/2014/main" id="{BD427BF6-4BD0-49E7-A1ED-A8B423C8AB2C}"/>
              </a:ext>
            </a:extLst>
          </p:cNvPr>
          <p:cNvSpPr>
            <a:spLocks noGrp="1"/>
          </p:cNvSpPr>
          <p:nvPr>
            <p:ph type="body" sz="quarter" idx="14"/>
          </p:nvPr>
        </p:nvSpPr>
        <p:spPr>
          <a:xfrm>
            <a:off x="607605" y="1450976"/>
            <a:ext cx="5725073" cy="4140200"/>
          </a:xfrm>
        </p:spPr>
        <p:txBody>
          <a:bodyPr/>
          <a:lstStyle/>
          <a:p>
            <a:pPr marL="12700" marR="5080">
              <a:lnSpc>
                <a:spcPct val="100000"/>
              </a:lnSpc>
              <a:spcBef>
                <a:spcPts val="1325"/>
              </a:spcBef>
            </a:pPr>
            <a:r>
              <a:rPr lang="en-US" sz="2000" spc="-5" dirty="0">
                <a:latin typeface="Arial"/>
                <a:cs typeface="Arial"/>
              </a:rPr>
              <a:t>The angle between the chord line of the airfoil and the flight direction  is called the angle of attack. Angle of attack has a large </a:t>
            </a:r>
            <a:r>
              <a:rPr lang="en-US" sz="2000" spc="-10" dirty="0">
                <a:latin typeface="Arial"/>
                <a:cs typeface="Arial"/>
              </a:rPr>
              <a:t>effect </a:t>
            </a:r>
            <a:r>
              <a:rPr lang="en-US" sz="2000" spc="-5" dirty="0">
                <a:latin typeface="Arial"/>
                <a:cs typeface="Arial"/>
              </a:rPr>
              <a:t>on the  </a:t>
            </a:r>
            <a:r>
              <a:rPr lang="en-US" sz="2000" dirty="0">
                <a:latin typeface="Arial"/>
                <a:cs typeface="Arial"/>
              </a:rPr>
              <a:t>lift </a:t>
            </a:r>
            <a:r>
              <a:rPr lang="en-US" sz="2000" spc="-5" dirty="0">
                <a:latin typeface="Arial"/>
                <a:cs typeface="Arial"/>
              </a:rPr>
              <a:t>generated by an airfoil. This is the propeller </a:t>
            </a:r>
            <a:r>
              <a:rPr lang="en-US" sz="2000" spc="-20" dirty="0">
                <a:latin typeface="Arial"/>
                <a:cs typeface="Arial"/>
              </a:rPr>
              <a:t>efficiency. </a:t>
            </a:r>
            <a:r>
              <a:rPr lang="en-US" sz="2000" spc="-35" dirty="0">
                <a:latin typeface="Arial"/>
                <a:cs typeface="Arial"/>
              </a:rPr>
              <a:t>Typically,  </a:t>
            </a:r>
            <a:r>
              <a:rPr lang="en-US" sz="2000" spc="-5" dirty="0">
                <a:latin typeface="Arial"/>
                <a:cs typeface="Arial"/>
              </a:rPr>
              <a:t>numbers here can range from 1.0 to 15.0</a:t>
            </a:r>
            <a:r>
              <a:rPr lang="en-US" sz="2000" spc="105" dirty="0">
                <a:latin typeface="Arial"/>
                <a:cs typeface="Arial"/>
              </a:rPr>
              <a:t> </a:t>
            </a:r>
            <a:r>
              <a:rPr lang="en-US" sz="2000" spc="-5" dirty="0">
                <a:latin typeface="Arial"/>
                <a:cs typeface="Arial"/>
              </a:rPr>
              <a:t>degrees.</a:t>
            </a:r>
            <a:endParaRPr lang="en-US" sz="2000" dirty="0">
              <a:latin typeface="Arial"/>
              <a:cs typeface="Arial"/>
            </a:endParaRPr>
          </a:p>
          <a:p>
            <a:endParaRPr lang="en-US" sz="2000" dirty="0"/>
          </a:p>
        </p:txBody>
      </p:sp>
      <p:pic>
        <p:nvPicPr>
          <p:cNvPr id="6" name="Picture 5">
            <a:extLst>
              <a:ext uri="{FF2B5EF4-FFF2-40B4-BE49-F238E27FC236}">
                <a16:creationId xmlns:a16="http://schemas.microsoft.com/office/drawing/2014/main" id="{8349A436-CD07-4228-B659-00A05503B6AC}"/>
              </a:ext>
            </a:extLst>
          </p:cNvPr>
          <p:cNvPicPr>
            <a:picLocks noChangeAspect="1"/>
          </p:cNvPicPr>
          <p:nvPr/>
        </p:nvPicPr>
        <p:blipFill>
          <a:blip r:embed="rId2"/>
          <a:stretch>
            <a:fillRect/>
          </a:stretch>
        </p:blipFill>
        <p:spPr>
          <a:xfrm>
            <a:off x="148820" y="3369942"/>
            <a:ext cx="2824569" cy="3265477"/>
          </a:xfrm>
          <a:prstGeom prst="rect">
            <a:avLst/>
          </a:prstGeom>
        </p:spPr>
      </p:pic>
      <p:grpSp>
        <p:nvGrpSpPr>
          <p:cNvPr id="9" name="object 2">
            <a:extLst>
              <a:ext uri="{FF2B5EF4-FFF2-40B4-BE49-F238E27FC236}">
                <a16:creationId xmlns:a16="http://schemas.microsoft.com/office/drawing/2014/main" id="{871C4D69-B4D0-40AF-BB7D-67F633288453}"/>
              </a:ext>
            </a:extLst>
          </p:cNvPr>
          <p:cNvGrpSpPr/>
          <p:nvPr/>
        </p:nvGrpSpPr>
        <p:grpSpPr>
          <a:xfrm>
            <a:off x="3598950" y="904875"/>
            <a:ext cx="8444230" cy="5403850"/>
            <a:chOff x="580972" y="158495"/>
            <a:chExt cx="8444230" cy="5403850"/>
          </a:xfrm>
        </p:grpSpPr>
        <p:sp>
          <p:nvSpPr>
            <p:cNvPr id="10" name="object 3">
              <a:extLst>
                <a:ext uri="{FF2B5EF4-FFF2-40B4-BE49-F238E27FC236}">
                  <a16:creationId xmlns:a16="http://schemas.microsoft.com/office/drawing/2014/main" id="{19B667C4-C109-497E-97FE-3680E0C0A487}"/>
                </a:ext>
              </a:extLst>
            </p:cNvPr>
            <p:cNvSpPr/>
            <p:nvPr/>
          </p:nvSpPr>
          <p:spPr>
            <a:xfrm>
              <a:off x="580972" y="2950381"/>
              <a:ext cx="3580389" cy="2611841"/>
            </a:xfrm>
            <a:prstGeom prst="rect">
              <a:avLst/>
            </a:prstGeom>
            <a:blipFill>
              <a:blip r:embed="rId3" cstate="print"/>
              <a:stretch>
                <a:fillRect/>
              </a:stretch>
            </a:blipFill>
          </p:spPr>
          <p:txBody>
            <a:bodyPr wrap="square" lIns="0" tIns="0" rIns="0" bIns="0" rtlCol="0"/>
            <a:lstStyle/>
            <a:p>
              <a:endParaRPr/>
            </a:p>
          </p:txBody>
        </p:sp>
        <p:sp>
          <p:nvSpPr>
            <p:cNvPr id="11" name="object 4">
              <a:extLst>
                <a:ext uri="{FF2B5EF4-FFF2-40B4-BE49-F238E27FC236}">
                  <a16:creationId xmlns:a16="http://schemas.microsoft.com/office/drawing/2014/main" id="{5DB9E844-AC16-4E09-A911-F51ED7464688}"/>
                </a:ext>
              </a:extLst>
            </p:cNvPr>
            <p:cNvSpPr/>
            <p:nvPr/>
          </p:nvSpPr>
          <p:spPr>
            <a:xfrm>
              <a:off x="3314700" y="158495"/>
              <a:ext cx="5710428" cy="4081272"/>
            </a:xfrm>
            <a:prstGeom prst="rect">
              <a:avLst/>
            </a:prstGeom>
            <a:blipFill>
              <a:blip r:embed="rId4" cstate="print"/>
              <a:stretch>
                <a:fillRect/>
              </a:stretch>
            </a:blipFill>
          </p:spPr>
          <p:txBody>
            <a:bodyPr wrap="square" lIns="0" tIns="0" rIns="0" bIns="0" rtlCol="0"/>
            <a:lstStyle/>
            <a:p>
              <a:endParaRPr/>
            </a:p>
          </p:txBody>
        </p:sp>
      </p:grpSp>
      <p:pic>
        <p:nvPicPr>
          <p:cNvPr id="1026" name="Picture 2" descr="Angle of Attack (Nano) - SKYbrary Aviation Safety">
            <a:extLst>
              <a:ext uri="{FF2B5EF4-FFF2-40B4-BE49-F238E27FC236}">
                <a16:creationId xmlns:a16="http://schemas.microsoft.com/office/drawing/2014/main" id="{D4101020-11AB-4010-BC0D-E72C09EDDC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532" y="4986147"/>
            <a:ext cx="3810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42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7DC11-A428-4052-BDD5-BD55BD28EA9D}"/>
              </a:ext>
            </a:extLst>
          </p:cNvPr>
          <p:cNvSpPr>
            <a:spLocks noGrp="1"/>
          </p:cNvSpPr>
          <p:nvPr>
            <p:ph type="body" sz="quarter" idx="13"/>
          </p:nvPr>
        </p:nvSpPr>
        <p:spPr/>
        <p:txBody>
          <a:bodyPr/>
          <a:lstStyle/>
          <a:p>
            <a:r>
              <a:rPr lang="en-US" dirty="0"/>
              <a:t>Stall effect</a:t>
            </a:r>
          </a:p>
        </p:txBody>
      </p:sp>
      <p:sp>
        <p:nvSpPr>
          <p:cNvPr id="3" name="Text Placeholder 2">
            <a:extLst>
              <a:ext uri="{FF2B5EF4-FFF2-40B4-BE49-F238E27FC236}">
                <a16:creationId xmlns:a16="http://schemas.microsoft.com/office/drawing/2014/main" id="{7CFB4A5C-C0E0-4194-96C9-695C82762057}"/>
              </a:ext>
            </a:extLst>
          </p:cNvPr>
          <p:cNvSpPr>
            <a:spLocks noGrp="1"/>
          </p:cNvSpPr>
          <p:nvPr>
            <p:ph type="body" sz="quarter" idx="14"/>
          </p:nvPr>
        </p:nvSpPr>
        <p:spPr>
          <a:xfrm>
            <a:off x="1523999" y="1104900"/>
            <a:ext cx="10494517" cy="4140200"/>
          </a:xfrm>
        </p:spPr>
        <p:txBody>
          <a:bodyPr/>
          <a:lstStyle/>
          <a:p>
            <a:r>
              <a:rPr lang="en-US" dirty="0"/>
              <a:t>Increasing wind speed causes turbulent flow of the wind behind the blade, which decreases the rotation speed</a:t>
            </a:r>
          </a:p>
          <a:p>
            <a:r>
              <a:rPr lang="en-US" dirty="0"/>
              <a:t>For controlling wind turbines:  fixed blade position, angle of attack increases with wind speed until turbulences behind the blade causes decreasing of rotation</a:t>
            </a:r>
          </a:p>
          <a:p>
            <a:endParaRPr lang="en-US" dirty="0"/>
          </a:p>
          <a:p>
            <a:endParaRPr lang="en-US" dirty="0"/>
          </a:p>
          <a:p>
            <a:endParaRPr lang="en-US" dirty="0"/>
          </a:p>
        </p:txBody>
      </p:sp>
      <p:pic>
        <p:nvPicPr>
          <p:cNvPr id="4" name="Picture 6">
            <a:extLst>
              <a:ext uri="{FF2B5EF4-FFF2-40B4-BE49-F238E27FC236}">
                <a16:creationId xmlns:a16="http://schemas.microsoft.com/office/drawing/2014/main" id="{C50F3622-937F-4CAF-9A3E-A5C28B9D7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044" y="2793999"/>
            <a:ext cx="9520958" cy="389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431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30C994-5856-485F-840D-9385B12DA0D1}"/>
              </a:ext>
            </a:extLst>
          </p:cNvPr>
          <p:cNvSpPr>
            <a:spLocks noGrp="1"/>
          </p:cNvSpPr>
          <p:nvPr>
            <p:ph type="body" sz="quarter" idx="13"/>
          </p:nvPr>
        </p:nvSpPr>
        <p:spPr/>
        <p:txBody>
          <a:bodyPr/>
          <a:lstStyle/>
          <a:p>
            <a:r>
              <a:rPr lang="en-US" dirty="0"/>
              <a:t>Pitch effect</a:t>
            </a:r>
          </a:p>
        </p:txBody>
      </p:sp>
      <p:sp>
        <p:nvSpPr>
          <p:cNvPr id="3" name="Text Placeholder 2">
            <a:extLst>
              <a:ext uri="{FF2B5EF4-FFF2-40B4-BE49-F238E27FC236}">
                <a16:creationId xmlns:a16="http://schemas.microsoft.com/office/drawing/2014/main" id="{81F9C598-A92C-4C64-8A5C-0DF7D3E23453}"/>
              </a:ext>
            </a:extLst>
          </p:cNvPr>
          <p:cNvSpPr>
            <a:spLocks noGrp="1"/>
          </p:cNvSpPr>
          <p:nvPr>
            <p:ph type="body" sz="quarter" idx="14"/>
          </p:nvPr>
        </p:nvSpPr>
        <p:spPr>
          <a:xfrm>
            <a:off x="1218059" y="1095375"/>
            <a:ext cx="10213976" cy="4140200"/>
          </a:xfrm>
        </p:spPr>
        <p:txBody>
          <a:bodyPr/>
          <a:lstStyle/>
          <a:p>
            <a:r>
              <a:rPr lang="en-US" dirty="0"/>
              <a:t>The angle of attack can be changed with increasing wind speed, which allows an active control of the rotation speed by aerodynamics of the blade</a:t>
            </a:r>
          </a:p>
          <a:p>
            <a:r>
              <a:rPr lang="en-US" dirty="0"/>
              <a:t> more expensive construction</a:t>
            </a:r>
          </a:p>
          <a:p>
            <a:r>
              <a:rPr lang="en-US" dirty="0"/>
              <a:t>For controlling wind turbines: variable blade position, changes with wind speed, allows active control of the shaft speed for better power curve</a:t>
            </a:r>
          </a:p>
          <a:p>
            <a:endParaRPr lang="en-US" dirty="0"/>
          </a:p>
          <a:p>
            <a:endParaRPr lang="en-US" dirty="0"/>
          </a:p>
        </p:txBody>
      </p:sp>
      <p:pic>
        <p:nvPicPr>
          <p:cNvPr id="4" name="Picture 6" descr="bild6-15">
            <a:extLst>
              <a:ext uri="{FF2B5EF4-FFF2-40B4-BE49-F238E27FC236}">
                <a16:creationId xmlns:a16="http://schemas.microsoft.com/office/drawing/2014/main" id="{FCB5965A-3D08-4555-A1AB-2435ECE88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2835275"/>
            <a:ext cx="8029575" cy="38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611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DDD5D6-CDE6-453C-BB00-34C4645BFDD4}"/>
              </a:ext>
            </a:extLst>
          </p:cNvPr>
          <p:cNvSpPr>
            <a:spLocks noGrp="1"/>
          </p:cNvSpPr>
          <p:nvPr>
            <p:ph type="body" sz="quarter" idx="13"/>
          </p:nvPr>
        </p:nvSpPr>
        <p:spPr/>
        <p:txBody>
          <a:bodyPr/>
          <a:lstStyle/>
          <a:p>
            <a:r>
              <a:rPr lang="en-US" dirty="0"/>
              <a:t>Wind Turbine – Blade Design</a:t>
            </a:r>
          </a:p>
          <a:p>
            <a:r>
              <a:rPr lang="en-US" sz="2400" spc="-5" dirty="0">
                <a:latin typeface="Arial"/>
                <a:cs typeface="Arial"/>
              </a:rPr>
              <a:t>Blade</a:t>
            </a:r>
            <a:r>
              <a:rPr lang="en-US" sz="2400" spc="-15" dirty="0">
                <a:latin typeface="Arial"/>
                <a:cs typeface="Arial"/>
              </a:rPr>
              <a:t> </a:t>
            </a:r>
            <a:r>
              <a:rPr lang="en-US" sz="2400" spc="-5" dirty="0">
                <a:latin typeface="Arial"/>
                <a:cs typeface="Arial"/>
              </a:rPr>
              <a:t>Number</a:t>
            </a:r>
            <a:endParaRPr lang="en-US" sz="2400" dirty="0">
              <a:latin typeface="Arial"/>
              <a:cs typeface="Arial"/>
            </a:endParaRPr>
          </a:p>
          <a:p>
            <a:endParaRPr lang="en-US" dirty="0"/>
          </a:p>
        </p:txBody>
      </p:sp>
      <p:sp>
        <p:nvSpPr>
          <p:cNvPr id="3" name="Text Placeholder 2">
            <a:extLst>
              <a:ext uri="{FF2B5EF4-FFF2-40B4-BE49-F238E27FC236}">
                <a16:creationId xmlns:a16="http://schemas.microsoft.com/office/drawing/2014/main" id="{5255580E-1066-4951-B0DB-D8ACC8B180C4}"/>
              </a:ext>
            </a:extLst>
          </p:cNvPr>
          <p:cNvSpPr>
            <a:spLocks noGrp="1"/>
          </p:cNvSpPr>
          <p:nvPr>
            <p:ph type="body" sz="quarter" idx="14"/>
          </p:nvPr>
        </p:nvSpPr>
        <p:spPr>
          <a:xfrm>
            <a:off x="1325561" y="1343881"/>
            <a:ext cx="8802242" cy="4964844"/>
          </a:xfrm>
        </p:spPr>
        <p:txBody>
          <a:bodyPr/>
          <a:lstStyle/>
          <a:p>
            <a:pPr marL="75565" marR="5080">
              <a:lnSpc>
                <a:spcPct val="100000"/>
              </a:lnSpc>
              <a:spcBef>
                <a:spcPts val="475"/>
              </a:spcBef>
            </a:pPr>
            <a:r>
              <a:rPr lang="en-US" dirty="0">
                <a:latin typeface="Arial"/>
                <a:cs typeface="Arial"/>
              </a:rPr>
              <a:t>The determination of the number of blades involves design</a:t>
            </a:r>
            <a:r>
              <a:rPr lang="en-US" spc="-175" dirty="0">
                <a:latin typeface="Arial"/>
                <a:cs typeface="Arial"/>
              </a:rPr>
              <a:t> </a:t>
            </a:r>
            <a:r>
              <a:rPr lang="en-US" dirty="0">
                <a:latin typeface="Arial"/>
                <a:cs typeface="Arial"/>
              </a:rPr>
              <a:t>considerations  of aerodynamic </a:t>
            </a:r>
            <a:r>
              <a:rPr lang="en-US" spc="-20" dirty="0">
                <a:latin typeface="Arial"/>
                <a:cs typeface="Arial"/>
              </a:rPr>
              <a:t>efficiency, </a:t>
            </a:r>
            <a:r>
              <a:rPr lang="en-US" dirty="0">
                <a:latin typeface="Arial"/>
                <a:cs typeface="Arial"/>
              </a:rPr>
              <a:t>component costs, system </a:t>
            </a:r>
            <a:r>
              <a:rPr lang="en-US" spc="-15" dirty="0">
                <a:latin typeface="Arial"/>
                <a:cs typeface="Arial"/>
              </a:rPr>
              <a:t>reliability, </a:t>
            </a:r>
            <a:r>
              <a:rPr lang="en-US" dirty="0">
                <a:latin typeface="Arial"/>
                <a:cs typeface="Arial"/>
              </a:rPr>
              <a:t>and  aesthetics..</a:t>
            </a:r>
          </a:p>
          <a:p>
            <a:pPr marL="61594">
              <a:lnSpc>
                <a:spcPct val="100000"/>
              </a:lnSpc>
              <a:spcBef>
                <a:spcPts val="1764"/>
              </a:spcBef>
            </a:pPr>
            <a:r>
              <a:rPr lang="en-US" sz="2000" b="1" i="1" spc="-5" dirty="0">
                <a:latin typeface="Arial"/>
                <a:cs typeface="Arial"/>
              </a:rPr>
              <a:t>Aerodynamic efficiency increases with</a:t>
            </a:r>
            <a:r>
              <a:rPr lang="en-US" sz="2000" b="1" i="1" spc="75" dirty="0">
                <a:latin typeface="Arial"/>
                <a:cs typeface="Arial"/>
              </a:rPr>
              <a:t> </a:t>
            </a:r>
            <a:r>
              <a:rPr lang="en-US" sz="2000" b="1" i="1" spc="-5" dirty="0">
                <a:latin typeface="Arial"/>
                <a:cs typeface="Arial"/>
              </a:rPr>
              <a:t>the number of blades but with diminishing</a:t>
            </a:r>
            <a:r>
              <a:rPr lang="en-US" sz="2000" b="1" i="1" spc="145" dirty="0">
                <a:latin typeface="Arial"/>
                <a:cs typeface="Arial"/>
              </a:rPr>
              <a:t> </a:t>
            </a:r>
            <a:r>
              <a:rPr lang="en-US" sz="2000" b="1" i="1" spc="-5" dirty="0">
                <a:latin typeface="Arial"/>
                <a:cs typeface="Arial"/>
              </a:rPr>
              <a:t>return.</a:t>
            </a:r>
            <a:endParaRPr lang="en-US" sz="2000" dirty="0">
              <a:latin typeface="Arial"/>
              <a:cs typeface="Arial"/>
            </a:endParaRPr>
          </a:p>
          <a:p>
            <a:pPr marL="12700" marR="2227580">
              <a:lnSpc>
                <a:spcPct val="100000"/>
              </a:lnSpc>
              <a:spcBef>
                <a:spcPts val="1760"/>
              </a:spcBef>
            </a:pPr>
            <a:r>
              <a:rPr lang="en-US" dirty="0">
                <a:latin typeface="Arial"/>
                <a:cs typeface="Arial"/>
              </a:rPr>
              <a:t>Increasing the number of blades from </a:t>
            </a:r>
            <a:r>
              <a:rPr lang="en-US" b="1" i="1" dirty="0">
                <a:latin typeface="Arial"/>
                <a:cs typeface="Arial"/>
              </a:rPr>
              <a:t>one to two  </a:t>
            </a:r>
            <a:r>
              <a:rPr lang="en-US" spc="-5" dirty="0">
                <a:latin typeface="Arial"/>
                <a:cs typeface="Arial"/>
              </a:rPr>
              <a:t>yields </a:t>
            </a:r>
            <a:r>
              <a:rPr lang="en-US" dirty="0">
                <a:latin typeface="Arial"/>
                <a:cs typeface="Arial"/>
              </a:rPr>
              <a:t>a </a:t>
            </a:r>
            <a:r>
              <a:rPr lang="en-US" b="1" dirty="0">
                <a:latin typeface="Arial"/>
                <a:cs typeface="Arial"/>
              </a:rPr>
              <a:t>6% increase in </a:t>
            </a:r>
            <a:r>
              <a:rPr lang="en-US" b="1" spc="-5" dirty="0">
                <a:latin typeface="Arial"/>
                <a:cs typeface="Arial"/>
              </a:rPr>
              <a:t>efficiency</a:t>
            </a:r>
            <a:r>
              <a:rPr lang="en-US" spc="-5" dirty="0">
                <a:latin typeface="Arial"/>
                <a:cs typeface="Arial"/>
              </a:rPr>
              <a:t>, </a:t>
            </a:r>
            <a:r>
              <a:rPr lang="en-US" dirty="0">
                <a:latin typeface="Arial"/>
                <a:cs typeface="Arial"/>
              </a:rPr>
              <a:t>whereas  increasing the blade count from </a:t>
            </a:r>
            <a:r>
              <a:rPr lang="en-US" b="1" i="1" dirty="0">
                <a:latin typeface="Arial"/>
                <a:cs typeface="Arial"/>
              </a:rPr>
              <a:t>two to three </a:t>
            </a:r>
            <a:r>
              <a:rPr lang="en-US" dirty="0">
                <a:latin typeface="Arial"/>
                <a:cs typeface="Arial"/>
              </a:rPr>
              <a:t>yields  only an additional </a:t>
            </a:r>
            <a:r>
              <a:rPr lang="en-US" b="1" dirty="0">
                <a:latin typeface="Arial"/>
                <a:cs typeface="Arial"/>
              </a:rPr>
              <a:t>3% in </a:t>
            </a:r>
            <a:r>
              <a:rPr lang="en-US" b="1" spc="-5" dirty="0">
                <a:latin typeface="Arial"/>
                <a:cs typeface="Arial"/>
              </a:rPr>
              <a:t>efficiency</a:t>
            </a:r>
            <a:r>
              <a:rPr lang="en-US" spc="-5" dirty="0">
                <a:latin typeface="Arial"/>
                <a:cs typeface="Arial"/>
              </a:rPr>
              <a:t>. </a:t>
            </a:r>
            <a:r>
              <a:rPr lang="en-US" dirty="0">
                <a:latin typeface="Arial"/>
                <a:cs typeface="Arial"/>
              </a:rPr>
              <a:t>Further</a:t>
            </a:r>
            <a:r>
              <a:rPr lang="en-US" spc="-95" dirty="0">
                <a:latin typeface="Arial"/>
                <a:cs typeface="Arial"/>
              </a:rPr>
              <a:t> </a:t>
            </a:r>
            <a:r>
              <a:rPr lang="en-US" dirty="0">
                <a:latin typeface="Arial"/>
                <a:cs typeface="Arial"/>
              </a:rPr>
              <a:t>increasing  the blade count </a:t>
            </a:r>
            <a:r>
              <a:rPr lang="en-US" spc="-5" dirty="0">
                <a:latin typeface="Arial"/>
                <a:cs typeface="Arial"/>
              </a:rPr>
              <a:t>yields </a:t>
            </a:r>
            <a:r>
              <a:rPr lang="en-US" dirty="0">
                <a:latin typeface="Arial"/>
                <a:cs typeface="Arial"/>
              </a:rPr>
              <a:t>minimal improvements in  aerodynamic </a:t>
            </a:r>
            <a:r>
              <a:rPr lang="en-US" spc="-5" dirty="0">
                <a:latin typeface="Arial"/>
                <a:cs typeface="Arial"/>
              </a:rPr>
              <a:t>efficiency </a:t>
            </a:r>
            <a:r>
              <a:rPr lang="en-US" dirty="0">
                <a:latin typeface="Arial"/>
                <a:cs typeface="Arial"/>
              </a:rPr>
              <a:t>and sacrifices too much in  blade </a:t>
            </a:r>
            <a:r>
              <a:rPr lang="en-US" spc="-5" dirty="0">
                <a:latin typeface="Arial"/>
                <a:cs typeface="Arial"/>
              </a:rPr>
              <a:t>stiffness </a:t>
            </a:r>
            <a:r>
              <a:rPr lang="en-US" dirty="0">
                <a:latin typeface="Arial"/>
                <a:cs typeface="Arial"/>
              </a:rPr>
              <a:t>as the blades become</a:t>
            </a:r>
            <a:r>
              <a:rPr lang="en-US" spc="-135" dirty="0">
                <a:latin typeface="Arial"/>
                <a:cs typeface="Arial"/>
              </a:rPr>
              <a:t> </a:t>
            </a:r>
            <a:r>
              <a:rPr lang="en-US" spc="-15" dirty="0">
                <a:latin typeface="Arial"/>
                <a:cs typeface="Arial"/>
              </a:rPr>
              <a:t>thinner.</a:t>
            </a:r>
          </a:p>
          <a:p>
            <a:pPr marL="12700" marR="2227580">
              <a:lnSpc>
                <a:spcPct val="100000"/>
              </a:lnSpc>
              <a:spcBef>
                <a:spcPts val="1760"/>
              </a:spcBef>
            </a:pPr>
            <a:r>
              <a:rPr lang="en-US" spc="-15" dirty="0">
                <a:latin typeface="Arial"/>
                <a:cs typeface="Arial"/>
              </a:rPr>
              <a:t>Generally, </a:t>
            </a:r>
            <a:r>
              <a:rPr lang="en-US" dirty="0">
                <a:latin typeface="Arial"/>
                <a:cs typeface="Arial"/>
              </a:rPr>
              <a:t>the fewer the number of blades, the lower the  material and manufacturing costs will be. Higher</a:t>
            </a:r>
            <a:r>
              <a:rPr lang="en-US" spc="-165" dirty="0">
                <a:latin typeface="Arial"/>
                <a:cs typeface="Arial"/>
              </a:rPr>
              <a:t> </a:t>
            </a:r>
            <a:r>
              <a:rPr lang="en-US" dirty="0">
                <a:latin typeface="Arial"/>
                <a:cs typeface="Arial"/>
              </a:rPr>
              <a:t>rotational  speed reduces the torques in the drive train, resulting in  lower gearbox and generator</a:t>
            </a:r>
            <a:r>
              <a:rPr lang="en-US" spc="-125" dirty="0">
                <a:latin typeface="Arial"/>
                <a:cs typeface="Arial"/>
              </a:rPr>
              <a:t> </a:t>
            </a:r>
            <a:r>
              <a:rPr lang="en-US" dirty="0">
                <a:latin typeface="Arial"/>
                <a:cs typeface="Arial"/>
              </a:rPr>
              <a:t>costs.</a:t>
            </a:r>
          </a:p>
          <a:p>
            <a:pPr marL="12700" marR="2227580">
              <a:lnSpc>
                <a:spcPct val="100000"/>
              </a:lnSpc>
              <a:spcBef>
                <a:spcPts val="1760"/>
              </a:spcBef>
            </a:pPr>
            <a:endParaRPr lang="en-US" dirty="0">
              <a:latin typeface="Arial"/>
              <a:cs typeface="Arial"/>
            </a:endParaRPr>
          </a:p>
          <a:p>
            <a:endParaRPr lang="en-US" dirty="0"/>
          </a:p>
        </p:txBody>
      </p:sp>
      <p:sp>
        <p:nvSpPr>
          <p:cNvPr id="5" name="object 3">
            <a:extLst>
              <a:ext uri="{FF2B5EF4-FFF2-40B4-BE49-F238E27FC236}">
                <a16:creationId xmlns:a16="http://schemas.microsoft.com/office/drawing/2014/main" id="{2C424387-D37D-415B-95DE-78BE2D6FE6A8}"/>
              </a:ext>
            </a:extLst>
          </p:cNvPr>
          <p:cNvSpPr/>
          <p:nvPr/>
        </p:nvSpPr>
        <p:spPr>
          <a:xfrm>
            <a:off x="9556347" y="2673986"/>
            <a:ext cx="2336292" cy="3634739"/>
          </a:xfrm>
          <a:prstGeom prst="rect">
            <a:avLst/>
          </a:prstGeom>
          <a:blipFill>
            <a:blip r:embed="rId2"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4432E680-A2C2-4AE5-824F-ACD418C891CE}"/>
              </a:ext>
            </a:extLst>
          </p:cNvPr>
          <p:cNvSpPr txBox="1"/>
          <p:nvPr/>
        </p:nvSpPr>
        <p:spPr>
          <a:xfrm>
            <a:off x="9831604" y="6456986"/>
            <a:ext cx="16122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One blade</a:t>
            </a:r>
            <a:r>
              <a:rPr sz="1800" spc="-55" dirty="0">
                <a:latin typeface="Arial"/>
                <a:cs typeface="Arial"/>
              </a:rPr>
              <a:t> </a:t>
            </a:r>
            <a:r>
              <a:rPr sz="1800" spc="-5" dirty="0">
                <a:latin typeface="Arial"/>
                <a:cs typeface="Arial"/>
              </a:rPr>
              <a:t>rotor</a:t>
            </a:r>
            <a:endParaRPr sz="1800" dirty="0">
              <a:latin typeface="Arial"/>
              <a:cs typeface="Arial"/>
            </a:endParaRPr>
          </a:p>
        </p:txBody>
      </p:sp>
      <p:sp>
        <p:nvSpPr>
          <p:cNvPr id="7" name="Rectangle 6">
            <a:extLst>
              <a:ext uri="{FF2B5EF4-FFF2-40B4-BE49-F238E27FC236}">
                <a16:creationId xmlns:a16="http://schemas.microsoft.com/office/drawing/2014/main" id="{ABC6D82F-8FE5-4747-988F-DBF619CDA7ED}"/>
              </a:ext>
            </a:extLst>
          </p:cNvPr>
          <p:cNvSpPr/>
          <p:nvPr/>
        </p:nvSpPr>
        <p:spPr>
          <a:xfrm>
            <a:off x="6295518" y="6456986"/>
            <a:ext cx="3260829" cy="276999"/>
          </a:xfrm>
          <a:prstGeom prst="rect">
            <a:avLst/>
          </a:prstGeom>
        </p:spPr>
        <p:txBody>
          <a:bodyPr wrap="none">
            <a:spAutoFit/>
          </a:bodyPr>
          <a:lstStyle/>
          <a:p>
            <a:r>
              <a:rPr lang="en-US" sz="1200" dirty="0">
                <a:latin typeface="Carlito"/>
                <a:cs typeface="Carlito"/>
              </a:rPr>
              <a:t>[Book – Handbook on renewable energy sources]</a:t>
            </a:r>
            <a:endParaRPr lang="en-US" sz="1200" dirty="0"/>
          </a:p>
        </p:txBody>
      </p:sp>
    </p:spTree>
    <p:extLst>
      <p:ext uri="{BB962C8B-B14F-4D97-AF65-F5344CB8AC3E}">
        <p14:creationId xmlns:p14="http://schemas.microsoft.com/office/powerpoint/2010/main" val="2795894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9C68B-4973-418A-9EBB-CA5FE21C6974}"/>
              </a:ext>
            </a:extLst>
          </p:cNvPr>
          <p:cNvSpPr>
            <a:spLocks noGrp="1"/>
          </p:cNvSpPr>
          <p:nvPr>
            <p:ph type="body" sz="quarter" idx="13"/>
          </p:nvPr>
        </p:nvSpPr>
        <p:spPr>
          <a:xfrm>
            <a:off x="255016" y="35273"/>
            <a:ext cx="10494517" cy="810888"/>
          </a:xfrm>
        </p:spPr>
        <p:txBody>
          <a:bodyPr/>
          <a:lstStyle/>
          <a:p>
            <a:r>
              <a:rPr lang="en-US" dirty="0"/>
              <a:t>Wind Turbine – Blade Design</a:t>
            </a:r>
          </a:p>
          <a:p>
            <a:r>
              <a:rPr lang="en-US" sz="2400" spc="-5" dirty="0">
                <a:latin typeface="Arial"/>
                <a:cs typeface="Arial"/>
              </a:rPr>
              <a:t>Blade</a:t>
            </a:r>
            <a:r>
              <a:rPr lang="en-US" sz="2400" spc="-15" dirty="0">
                <a:latin typeface="Arial"/>
                <a:cs typeface="Arial"/>
              </a:rPr>
              <a:t> </a:t>
            </a:r>
            <a:r>
              <a:rPr lang="en-US" sz="2400" spc="-5" dirty="0">
                <a:latin typeface="Arial"/>
                <a:cs typeface="Arial"/>
              </a:rPr>
              <a:t>Number</a:t>
            </a:r>
            <a:endParaRPr lang="en-US" sz="2400" dirty="0">
              <a:latin typeface="Arial"/>
              <a:cs typeface="Arial"/>
            </a:endParaRPr>
          </a:p>
          <a:p>
            <a:endParaRPr lang="en-US" dirty="0"/>
          </a:p>
        </p:txBody>
      </p:sp>
      <p:sp>
        <p:nvSpPr>
          <p:cNvPr id="3" name="Text Placeholder 2">
            <a:extLst>
              <a:ext uri="{FF2B5EF4-FFF2-40B4-BE49-F238E27FC236}">
                <a16:creationId xmlns:a16="http://schemas.microsoft.com/office/drawing/2014/main" id="{C63E75C7-FB4B-4003-879A-6E463D6AC97E}"/>
              </a:ext>
            </a:extLst>
          </p:cNvPr>
          <p:cNvSpPr>
            <a:spLocks noGrp="1"/>
          </p:cNvSpPr>
          <p:nvPr>
            <p:ph type="body" sz="quarter" idx="14"/>
          </p:nvPr>
        </p:nvSpPr>
        <p:spPr>
          <a:xfrm>
            <a:off x="1127570" y="846161"/>
            <a:ext cx="8802242" cy="4140200"/>
          </a:xfrm>
        </p:spPr>
        <p:txBody>
          <a:bodyPr/>
          <a:lstStyle/>
          <a:p>
            <a:r>
              <a:rPr lang="en-US" dirty="0"/>
              <a:t>Differences from 3-blade and 2-blade rotors in terms of pitching momentum</a:t>
            </a:r>
          </a:p>
          <a:p>
            <a:r>
              <a:rPr lang="en-US" dirty="0"/>
              <a:t>3-blade more balanced </a:t>
            </a:r>
          </a:p>
          <a:p>
            <a:endParaRPr lang="en-US" dirty="0"/>
          </a:p>
        </p:txBody>
      </p:sp>
      <p:pic>
        <p:nvPicPr>
          <p:cNvPr id="5" name="Picture 7">
            <a:extLst>
              <a:ext uri="{FF2B5EF4-FFF2-40B4-BE49-F238E27FC236}">
                <a16:creationId xmlns:a16="http://schemas.microsoft.com/office/drawing/2014/main" id="{4C00D79C-BB3D-467B-8BA1-5524ADDFE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68" r="58601"/>
          <a:stretch>
            <a:fillRect/>
          </a:stretch>
        </p:blipFill>
        <p:spPr bwMode="auto">
          <a:xfrm>
            <a:off x="1943102" y="2096235"/>
            <a:ext cx="3724273" cy="365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8547232D-CB03-4EAD-A3C1-5B54D2A9F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485" r="3984"/>
          <a:stretch>
            <a:fillRect/>
          </a:stretch>
        </p:blipFill>
        <p:spPr bwMode="auto">
          <a:xfrm>
            <a:off x="6952457" y="2096235"/>
            <a:ext cx="3724273" cy="365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a:extLst>
              <a:ext uri="{FF2B5EF4-FFF2-40B4-BE49-F238E27FC236}">
                <a16:creationId xmlns:a16="http://schemas.microsoft.com/office/drawing/2014/main" id="{42E65138-FC99-4B5B-8948-8EE5DDE2A64E}"/>
              </a:ext>
            </a:extLst>
          </p:cNvPr>
          <p:cNvSpPr txBox="1">
            <a:spLocks noChangeArrowheads="1"/>
          </p:cNvSpPr>
          <p:nvPr/>
        </p:nvSpPr>
        <p:spPr bwMode="auto">
          <a:xfrm>
            <a:off x="1739901" y="5907295"/>
            <a:ext cx="3762374" cy="369332"/>
          </a:xfrm>
          <a:prstGeom prst="rect">
            <a:avLst/>
          </a:prstGeom>
          <a:solidFill>
            <a:schemeClr val="bg1"/>
          </a:solidFill>
          <a:ln>
            <a:noFill/>
          </a:ln>
          <a:effectLst/>
        </p:spPr>
        <p:txBody>
          <a:bodyPr wrap="square">
            <a:spAutoFit/>
          </a:bodyPr>
          <a:lstStyle>
            <a:lvl1pPr>
              <a:spcBef>
                <a:spcPct val="0"/>
              </a:spcBef>
              <a:defRPr>
                <a:solidFill>
                  <a:schemeClr val="tx1"/>
                </a:solidFill>
                <a:latin typeface="Arial" charset="0"/>
              </a:defRPr>
            </a:lvl1pPr>
            <a:lvl2pPr marL="898525" indent="-271463">
              <a:spcBef>
                <a:spcPct val="0"/>
              </a:spcBef>
              <a:defRPr>
                <a:solidFill>
                  <a:schemeClr val="tx1"/>
                </a:solidFill>
                <a:latin typeface="Arial" charset="0"/>
              </a:defRPr>
            </a:lvl2pPr>
            <a:lvl3pPr marL="1077913">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altLang="de-DE" dirty="0">
                <a:latin typeface="Calibri" pitchFamily="34" charset="0"/>
              </a:rPr>
              <a:t>3 blade rotor</a:t>
            </a:r>
          </a:p>
        </p:txBody>
      </p:sp>
      <p:sp>
        <p:nvSpPr>
          <p:cNvPr id="8" name="Text Box 10">
            <a:extLst>
              <a:ext uri="{FF2B5EF4-FFF2-40B4-BE49-F238E27FC236}">
                <a16:creationId xmlns:a16="http://schemas.microsoft.com/office/drawing/2014/main" id="{26F12F04-873D-459A-9DBB-E8A6536064C2}"/>
              </a:ext>
            </a:extLst>
          </p:cNvPr>
          <p:cNvSpPr txBox="1">
            <a:spLocks noChangeArrowheads="1"/>
          </p:cNvSpPr>
          <p:nvPr/>
        </p:nvSpPr>
        <p:spPr bwMode="auto">
          <a:xfrm>
            <a:off x="6952457" y="6461874"/>
            <a:ext cx="621268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0"/>
              </a:spcBef>
              <a:defRPr>
                <a:solidFill>
                  <a:schemeClr val="tx1"/>
                </a:solidFill>
                <a:latin typeface="Arial" charset="0"/>
              </a:defRPr>
            </a:lvl1pPr>
            <a:lvl2pPr marL="898525" indent="-271463">
              <a:spcBef>
                <a:spcPct val="0"/>
              </a:spcBef>
              <a:defRPr>
                <a:solidFill>
                  <a:schemeClr val="tx1"/>
                </a:solidFill>
                <a:latin typeface="Arial" charset="0"/>
              </a:defRPr>
            </a:lvl2pPr>
            <a:lvl3pPr marL="1077913">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altLang="de-DE" sz="1100" dirty="0">
                <a:latin typeface="Calibri" pitchFamily="34" charset="0"/>
              </a:rPr>
              <a:t>[TU Berlin-wind energy conversion- Johannes </a:t>
            </a:r>
            <a:r>
              <a:rPr lang="en-US" altLang="de-DE" sz="1100" dirty="0" err="1">
                <a:latin typeface="Calibri" pitchFamily="34" charset="0"/>
              </a:rPr>
              <a:t>wellman</a:t>
            </a:r>
            <a:r>
              <a:rPr lang="en-US" altLang="de-DE" sz="1100" dirty="0">
                <a:latin typeface="Calibri" pitchFamily="34" charset="0"/>
              </a:rPr>
              <a:t>]</a:t>
            </a:r>
          </a:p>
        </p:txBody>
      </p:sp>
      <p:sp>
        <p:nvSpPr>
          <p:cNvPr id="9" name="Text Box 10">
            <a:extLst>
              <a:ext uri="{FF2B5EF4-FFF2-40B4-BE49-F238E27FC236}">
                <a16:creationId xmlns:a16="http://schemas.microsoft.com/office/drawing/2014/main" id="{5705C4E9-64DD-4C4F-8DC9-6EB93F17D1A1}"/>
              </a:ext>
            </a:extLst>
          </p:cNvPr>
          <p:cNvSpPr txBox="1">
            <a:spLocks noChangeArrowheads="1"/>
          </p:cNvSpPr>
          <p:nvPr/>
        </p:nvSpPr>
        <p:spPr bwMode="auto">
          <a:xfrm>
            <a:off x="7373142" y="6059695"/>
            <a:ext cx="3455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charset="0"/>
              </a:defRPr>
            </a:lvl1pPr>
            <a:lvl2pPr marL="898525" indent="-271463">
              <a:spcBef>
                <a:spcPct val="0"/>
              </a:spcBef>
              <a:defRPr>
                <a:solidFill>
                  <a:schemeClr val="tx1"/>
                </a:solidFill>
                <a:latin typeface="Arial" charset="0"/>
              </a:defRPr>
            </a:lvl2pPr>
            <a:lvl3pPr marL="1077913">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altLang="de-DE" dirty="0">
                <a:latin typeface="Calibri" pitchFamily="34" charset="0"/>
              </a:rPr>
              <a:t>2 blade rotor</a:t>
            </a:r>
          </a:p>
        </p:txBody>
      </p:sp>
    </p:spTree>
    <p:extLst>
      <p:ext uri="{BB962C8B-B14F-4D97-AF65-F5344CB8AC3E}">
        <p14:creationId xmlns:p14="http://schemas.microsoft.com/office/powerpoint/2010/main" val="1531409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F9C46-6D12-403B-B93E-F34549BE34E8}"/>
              </a:ext>
            </a:extLst>
          </p:cNvPr>
          <p:cNvSpPr>
            <a:spLocks noGrp="1"/>
          </p:cNvSpPr>
          <p:nvPr>
            <p:ph type="body" sz="quarter" idx="13"/>
          </p:nvPr>
        </p:nvSpPr>
        <p:spPr/>
        <p:txBody>
          <a:bodyPr/>
          <a:lstStyle/>
          <a:p>
            <a:r>
              <a:rPr lang="en-US" dirty="0"/>
              <a:t>Turbine Distances / Micro-siting</a:t>
            </a:r>
          </a:p>
        </p:txBody>
      </p:sp>
      <p:sp>
        <p:nvSpPr>
          <p:cNvPr id="3" name="Text Placeholder 2">
            <a:extLst>
              <a:ext uri="{FF2B5EF4-FFF2-40B4-BE49-F238E27FC236}">
                <a16:creationId xmlns:a16="http://schemas.microsoft.com/office/drawing/2014/main" id="{D691557A-A08F-406B-A1CF-35FE5EDF22B8}"/>
              </a:ext>
            </a:extLst>
          </p:cNvPr>
          <p:cNvSpPr>
            <a:spLocks noGrp="1"/>
          </p:cNvSpPr>
          <p:nvPr>
            <p:ph type="body" sz="quarter" idx="14"/>
          </p:nvPr>
        </p:nvSpPr>
        <p:spPr>
          <a:xfrm>
            <a:off x="1099644" y="1229382"/>
            <a:ext cx="9641927" cy="5311117"/>
          </a:xfrm>
          <a:solidFill>
            <a:schemeClr val="bg1"/>
          </a:solidFill>
        </p:spPr>
        <p:txBody>
          <a:bodyPr/>
          <a:lstStyle/>
          <a:p>
            <a:r>
              <a:rPr lang="en-US" dirty="0"/>
              <a:t>For the micro-siting certain minimum distances between the individual wind turbines have to be observed. </a:t>
            </a:r>
          </a:p>
          <a:p>
            <a:r>
              <a:rPr lang="en-US" b="1" dirty="0"/>
              <a:t>A common rule of thumb specifies three to five rotor diameters in cross wind directions (less than three is possible under some circumstances) and six to eight rotor diameters in main wind direction as a minimum spacing between the individual turbines.</a:t>
            </a:r>
          </a:p>
          <a:p>
            <a:r>
              <a:rPr lang="en-US" dirty="0"/>
              <a:t> The minimum distance of three times or less the rotor diameter in cross wind direction is only feasible in case the wind direction is strictly perpendicular to the row of wind turbines.</a:t>
            </a:r>
          </a:p>
          <a:p>
            <a:r>
              <a:rPr lang="en-US" dirty="0"/>
              <a:t> The smallest distances in cross wind direction are determined by a layout development iteration process, carried out under the condition that the wake losses do not fall below a chosen average level for the individual turbines, which is considered as necessary for the economical operation of the wind farm (e.g. the wake losses do not cause decrease in energy output below 85 % for the following wind turbines).</a:t>
            </a:r>
          </a:p>
          <a:p>
            <a:r>
              <a:rPr lang="en-US" dirty="0"/>
              <a:t> Depending on the location of the individual wind turbine and the ambient conditions (topography, location of nearby wind turbines, number of wind turbines towards the main wind direction) the distance between two adjacent turbines can be larger.</a:t>
            </a:r>
          </a:p>
        </p:txBody>
      </p:sp>
    </p:spTree>
    <p:extLst>
      <p:ext uri="{BB962C8B-B14F-4D97-AF65-F5344CB8AC3E}">
        <p14:creationId xmlns:p14="http://schemas.microsoft.com/office/powerpoint/2010/main" val="3889106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E09328-6B81-454C-A77F-F9B6660B4D56}"/>
              </a:ext>
            </a:extLst>
          </p:cNvPr>
          <p:cNvSpPr>
            <a:spLocks noGrp="1"/>
          </p:cNvSpPr>
          <p:nvPr>
            <p:ph type="body" sz="quarter" idx="13"/>
          </p:nvPr>
        </p:nvSpPr>
        <p:spPr>
          <a:xfrm>
            <a:off x="628786" y="434779"/>
            <a:ext cx="10494517" cy="810888"/>
          </a:xfrm>
        </p:spPr>
        <p:txBody>
          <a:bodyPr/>
          <a:lstStyle/>
          <a:p>
            <a:r>
              <a:rPr lang="en-US" dirty="0"/>
              <a:t>Wind power adaptability and scalability. All kinds of environment and sizes</a:t>
            </a:r>
          </a:p>
          <a:p>
            <a:endParaRPr lang="en-US" dirty="0"/>
          </a:p>
        </p:txBody>
      </p:sp>
      <p:sp>
        <p:nvSpPr>
          <p:cNvPr id="8" name="object 6">
            <a:extLst>
              <a:ext uri="{FF2B5EF4-FFF2-40B4-BE49-F238E27FC236}">
                <a16:creationId xmlns:a16="http://schemas.microsoft.com/office/drawing/2014/main" id="{2B3B3DCC-F940-45AC-B23F-8BE44A39EF1B}"/>
              </a:ext>
            </a:extLst>
          </p:cNvPr>
          <p:cNvSpPr/>
          <p:nvPr/>
        </p:nvSpPr>
        <p:spPr>
          <a:xfrm>
            <a:off x="8719066" y="1787449"/>
            <a:ext cx="1773427" cy="1828800"/>
          </a:xfrm>
          <a:prstGeom prst="rect">
            <a:avLst/>
          </a:prstGeom>
          <a:blipFill>
            <a:blip r:embed="rId2"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FECD4602-7AE3-41AA-BFCA-4F488C3BA640}"/>
              </a:ext>
            </a:extLst>
          </p:cNvPr>
          <p:cNvSpPr/>
          <p:nvPr/>
        </p:nvSpPr>
        <p:spPr>
          <a:xfrm>
            <a:off x="6494027" y="1787449"/>
            <a:ext cx="1801368" cy="1828800"/>
          </a:xfrm>
          <a:prstGeom prst="rect">
            <a:avLst/>
          </a:prstGeom>
          <a:blipFill>
            <a:blip r:embed="rId3" cstate="print"/>
            <a:stretch>
              <a:fillRect/>
            </a:stretch>
          </a:blipFill>
        </p:spPr>
        <p:txBody>
          <a:bodyPr wrap="square" lIns="0" tIns="0" rIns="0" bIns="0" rtlCol="0"/>
          <a:lstStyle/>
          <a:p>
            <a:endParaRPr/>
          </a:p>
        </p:txBody>
      </p:sp>
      <p:sp>
        <p:nvSpPr>
          <p:cNvPr id="10" name="object 8">
            <a:extLst>
              <a:ext uri="{FF2B5EF4-FFF2-40B4-BE49-F238E27FC236}">
                <a16:creationId xmlns:a16="http://schemas.microsoft.com/office/drawing/2014/main" id="{697FE582-C1E9-4569-B938-4A07B7EBC19F}"/>
              </a:ext>
            </a:extLst>
          </p:cNvPr>
          <p:cNvSpPr/>
          <p:nvPr/>
        </p:nvSpPr>
        <p:spPr>
          <a:xfrm>
            <a:off x="4154687" y="1787449"/>
            <a:ext cx="1799844" cy="1828800"/>
          </a:xfrm>
          <a:prstGeom prst="rect">
            <a:avLst/>
          </a:prstGeom>
          <a:blipFill>
            <a:blip r:embed="rId4" cstate="print"/>
            <a:stretch>
              <a:fillRect/>
            </a:stretch>
          </a:blipFill>
        </p:spPr>
        <p:txBody>
          <a:bodyPr wrap="square" lIns="0" tIns="0" rIns="0" bIns="0" rtlCol="0"/>
          <a:lstStyle/>
          <a:p>
            <a:endParaRPr/>
          </a:p>
        </p:txBody>
      </p:sp>
      <p:sp>
        <p:nvSpPr>
          <p:cNvPr id="11" name="object 9">
            <a:extLst>
              <a:ext uri="{FF2B5EF4-FFF2-40B4-BE49-F238E27FC236}">
                <a16:creationId xmlns:a16="http://schemas.microsoft.com/office/drawing/2014/main" id="{290AFEF2-45CD-465D-803C-7431A34F5CDF}"/>
              </a:ext>
            </a:extLst>
          </p:cNvPr>
          <p:cNvSpPr/>
          <p:nvPr/>
        </p:nvSpPr>
        <p:spPr>
          <a:xfrm>
            <a:off x="1845826" y="1787449"/>
            <a:ext cx="1801368" cy="1828800"/>
          </a:xfrm>
          <a:prstGeom prst="rect">
            <a:avLst/>
          </a:prstGeom>
          <a:blipFill>
            <a:blip r:embed="rId5" cstate="print"/>
            <a:stretch>
              <a:fillRect/>
            </a:stretch>
          </a:blipFill>
        </p:spPr>
        <p:txBody>
          <a:bodyPr wrap="square" lIns="0" tIns="0" rIns="0" bIns="0" rtlCol="0"/>
          <a:lstStyle/>
          <a:p>
            <a:endParaRPr/>
          </a:p>
        </p:txBody>
      </p:sp>
      <p:sp>
        <p:nvSpPr>
          <p:cNvPr id="12" name="object 10">
            <a:extLst>
              <a:ext uri="{FF2B5EF4-FFF2-40B4-BE49-F238E27FC236}">
                <a16:creationId xmlns:a16="http://schemas.microsoft.com/office/drawing/2014/main" id="{634C615F-EFD0-4570-A5B8-1833AC7A4BFE}"/>
              </a:ext>
            </a:extLst>
          </p:cNvPr>
          <p:cNvSpPr/>
          <p:nvPr/>
        </p:nvSpPr>
        <p:spPr>
          <a:xfrm>
            <a:off x="4166878" y="4399585"/>
            <a:ext cx="1787652" cy="1834895"/>
          </a:xfrm>
          <a:prstGeom prst="rect">
            <a:avLst/>
          </a:prstGeom>
          <a:blipFill>
            <a:blip r:embed="rId6" cstate="print"/>
            <a:stretch>
              <a:fillRect/>
            </a:stretch>
          </a:blipFill>
        </p:spPr>
        <p:txBody>
          <a:bodyPr wrap="square" lIns="0" tIns="0" rIns="0" bIns="0" rtlCol="0"/>
          <a:lstStyle/>
          <a:p>
            <a:endParaRPr/>
          </a:p>
        </p:txBody>
      </p:sp>
      <p:sp>
        <p:nvSpPr>
          <p:cNvPr id="13" name="object 11">
            <a:extLst>
              <a:ext uri="{FF2B5EF4-FFF2-40B4-BE49-F238E27FC236}">
                <a16:creationId xmlns:a16="http://schemas.microsoft.com/office/drawing/2014/main" id="{4097639A-A65C-45D5-9E4C-23E3958430DE}"/>
              </a:ext>
            </a:extLst>
          </p:cNvPr>
          <p:cNvSpPr/>
          <p:nvPr/>
        </p:nvSpPr>
        <p:spPr>
          <a:xfrm>
            <a:off x="1806203" y="4393488"/>
            <a:ext cx="1840992" cy="1834896"/>
          </a:xfrm>
          <a:prstGeom prst="rect">
            <a:avLst/>
          </a:prstGeom>
          <a:blipFill>
            <a:blip r:embed="rId7" cstate="print"/>
            <a:stretch>
              <a:fillRect/>
            </a:stretch>
          </a:blipFill>
        </p:spPr>
        <p:txBody>
          <a:bodyPr wrap="square" lIns="0" tIns="0" rIns="0" bIns="0" rtlCol="0"/>
          <a:lstStyle/>
          <a:p>
            <a:endParaRPr/>
          </a:p>
        </p:txBody>
      </p:sp>
      <p:sp>
        <p:nvSpPr>
          <p:cNvPr id="14" name="object 12">
            <a:extLst>
              <a:ext uri="{FF2B5EF4-FFF2-40B4-BE49-F238E27FC236}">
                <a16:creationId xmlns:a16="http://schemas.microsoft.com/office/drawing/2014/main" id="{0BD6750B-AAAD-40B6-BAAA-715764DD8B5C}"/>
              </a:ext>
            </a:extLst>
          </p:cNvPr>
          <p:cNvSpPr/>
          <p:nvPr/>
        </p:nvSpPr>
        <p:spPr>
          <a:xfrm>
            <a:off x="8682490" y="4369105"/>
            <a:ext cx="1790700" cy="1865376"/>
          </a:xfrm>
          <a:prstGeom prst="rect">
            <a:avLst/>
          </a:prstGeom>
          <a:blipFill>
            <a:blip r:embed="rId8" cstate="print"/>
            <a:stretch>
              <a:fillRect/>
            </a:stretch>
          </a:blipFill>
        </p:spPr>
        <p:txBody>
          <a:bodyPr wrap="square" lIns="0" tIns="0" rIns="0" bIns="0" rtlCol="0"/>
          <a:lstStyle/>
          <a:p>
            <a:endParaRPr/>
          </a:p>
        </p:txBody>
      </p:sp>
      <p:sp>
        <p:nvSpPr>
          <p:cNvPr id="15" name="object 13">
            <a:extLst>
              <a:ext uri="{FF2B5EF4-FFF2-40B4-BE49-F238E27FC236}">
                <a16:creationId xmlns:a16="http://schemas.microsoft.com/office/drawing/2014/main" id="{7030F347-C54C-4F9B-9E97-9C42F63D7864}"/>
              </a:ext>
            </a:extLst>
          </p:cNvPr>
          <p:cNvSpPr/>
          <p:nvPr/>
        </p:nvSpPr>
        <p:spPr>
          <a:xfrm>
            <a:off x="8655821" y="1637335"/>
            <a:ext cx="1835150" cy="1905"/>
          </a:xfrm>
          <a:custGeom>
            <a:avLst/>
            <a:gdLst/>
            <a:ahLst/>
            <a:cxnLst/>
            <a:rect l="l" t="t" r="r" b="b"/>
            <a:pathLst>
              <a:path w="1835150" h="1905">
                <a:moveTo>
                  <a:pt x="0" y="0"/>
                </a:moveTo>
                <a:lnTo>
                  <a:pt x="1834895" y="1524"/>
                </a:lnTo>
              </a:path>
            </a:pathLst>
          </a:custGeom>
          <a:ln w="19812">
            <a:solidFill>
              <a:srgbClr val="000000"/>
            </a:solidFill>
          </a:ln>
        </p:spPr>
        <p:txBody>
          <a:bodyPr wrap="square" lIns="0" tIns="0" rIns="0" bIns="0" rtlCol="0"/>
          <a:lstStyle/>
          <a:p>
            <a:endParaRPr/>
          </a:p>
        </p:txBody>
      </p:sp>
      <p:sp>
        <p:nvSpPr>
          <p:cNvPr id="16" name="object 14">
            <a:extLst>
              <a:ext uri="{FF2B5EF4-FFF2-40B4-BE49-F238E27FC236}">
                <a16:creationId xmlns:a16="http://schemas.microsoft.com/office/drawing/2014/main" id="{67C32334-9C47-46A3-B5CF-A274DA5F5D2D}"/>
              </a:ext>
            </a:extLst>
          </p:cNvPr>
          <p:cNvSpPr txBox="1"/>
          <p:nvPr/>
        </p:nvSpPr>
        <p:spPr>
          <a:xfrm>
            <a:off x="8643248" y="1299261"/>
            <a:ext cx="175387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Big offshore</a:t>
            </a:r>
            <a:r>
              <a:rPr sz="1600" b="1" spc="-15" dirty="0">
                <a:latin typeface="Arial"/>
                <a:cs typeface="Arial"/>
              </a:rPr>
              <a:t> </a:t>
            </a:r>
            <a:r>
              <a:rPr sz="1600" b="1" spc="-5" dirty="0">
                <a:latin typeface="Arial"/>
                <a:cs typeface="Arial"/>
              </a:rPr>
              <a:t>ones</a:t>
            </a:r>
            <a:endParaRPr sz="1600">
              <a:latin typeface="Arial"/>
              <a:cs typeface="Arial"/>
            </a:endParaRPr>
          </a:p>
        </p:txBody>
      </p:sp>
      <p:sp>
        <p:nvSpPr>
          <p:cNvPr id="17" name="object 15">
            <a:extLst>
              <a:ext uri="{FF2B5EF4-FFF2-40B4-BE49-F238E27FC236}">
                <a16:creationId xmlns:a16="http://schemas.microsoft.com/office/drawing/2014/main" id="{1198EED1-F996-4C8B-A114-18F46018593F}"/>
              </a:ext>
            </a:extLst>
          </p:cNvPr>
          <p:cNvSpPr/>
          <p:nvPr/>
        </p:nvSpPr>
        <p:spPr>
          <a:xfrm>
            <a:off x="1806964" y="4249471"/>
            <a:ext cx="1841500" cy="6350"/>
          </a:xfrm>
          <a:custGeom>
            <a:avLst/>
            <a:gdLst/>
            <a:ahLst/>
            <a:cxnLst/>
            <a:rect l="l" t="t" r="r" b="b"/>
            <a:pathLst>
              <a:path w="1841500" h="6350">
                <a:moveTo>
                  <a:pt x="0" y="6095"/>
                </a:moveTo>
                <a:lnTo>
                  <a:pt x="1840992" y="0"/>
                </a:lnTo>
              </a:path>
            </a:pathLst>
          </a:custGeom>
          <a:ln w="19812">
            <a:solidFill>
              <a:srgbClr val="000000"/>
            </a:solidFill>
          </a:ln>
        </p:spPr>
        <p:txBody>
          <a:bodyPr wrap="square" lIns="0" tIns="0" rIns="0" bIns="0" rtlCol="0"/>
          <a:lstStyle/>
          <a:p>
            <a:endParaRPr/>
          </a:p>
        </p:txBody>
      </p:sp>
      <p:sp>
        <p:nvSpPr>
          <p:cNvPr id="18" name="object 16">
            <a:extLst>
              <a:ext uri="{FF2B5EF4-FFF2-40B4-BE49-F238E27FC236}">
                <a16:creationId xmlns:a16="http://schemas.microsoft.com/office/drawing/2014/main" id="{C501F151-27B3-4849-A2EF-CA093894A1B0}"/>
              </a:ext>
            </a:extLst>
          </p:cNvPr>
          <p:cNvSpPr txBox="1"/>
          <p:nvPr/>
        </p:nvSpPr>
        <p:spPr>
          <a:xfrm>
            <a:off x="1844709" y="3931843"/>
            <a:ext cx="1786889"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Really cold</a:t>
            </a:r>
            <a:r>
              <a:rPr sz="1600" b="1" spc="-20" dirty="0">
                <a:latin typeface="Arial"/>
                <a:cs typeface="Arial"/>
              </a:rPr>
              <a:t> </a:t>
            </a:r>
            <a:r>
              <a:rPr sz="1600" b="1" spc="-5" dirty="0">
                <a:latin typeface="Arial"/>
                <a:cs typeface="Arial"/>
              </a:rPr>
              <a:t>places</a:t>
            </a:r>
            <a:endParaRPr sz="1600">
              <a:latin typeface="Arial"/>
              <a:cs typeface="Arial"/>
            </a:endParaRPr>
          </a:p>
        </p:txBody>
      </p:sp>
      <p:sp>
        <p:nvSpPr>
          <p:cNvPr id="19" name="object 17">
            <a:extLst>
              <a:ext uri="{FF2B5EF4-FFF2-40B4-BE49-F238E27FC236}">
                <a16:creationId xmlns:a16="http://schemas.microsoft.com/office/drawing/2014/main" id="{0A8A441F-6829-40D1-8682-A64C4ADD7615}"/>
              </a:ext>
            </a:extLst>
          </p:cNvPr>
          <p:cNvSpPr/>
          <p:nvPr/>
        </p:nvSpPr>
        <p:spPr>
          <a:xfrm>
            <a:off x="4167640" y="4249471"/>
            <a:ext cx="1788160" cy="6350"/>
          </a:xfrm>
          <a:custGeom>
            <a:avLst/>
            <a:gdLst/>
            <a:ahLst/>
            <a:cxnLst/>
            <a:rect l="l" t="t" r="r" b="b"/>
            <a:pathLst>
              <a:path w="1788160" h="6350">
                <a:moveTo>
                  <a:pt x="0" y="0"/>
                </a:moveTo>
                <a:lnTo>
                  <a:pt x="1787652" y="6095"/>
                </a:lnTo>
              </a:path>
            </a:pathLst>
          </a:custGeom>
          <a:ln w="19812">
            <a:solidFill>
              <a:srgbClr val="000000"/>
            </a:solidFill>
          </a:ln>
        </p:spPr>
        <p:txBody>
          <a:bodyPr wrap="square" lIns="0" tIns="0" rIns="0" bIns="0" rtlCol="0"/>
          <a:lstStyle/>
          <a:p>
            <a:endParaRPr/>
          </a:p>
        </p:txBody>
      </p:sp>
      <p:sp>
        <p:nvSpPr>
          <p:cNvPr id="20" name="object 18">
            <a:extLst>
              <a:ext uri="{FF2B5EF4-FFF2-40B4-BE49-F238E27FC236}">
                <a16:creationId xmlns:a16="http://schemas.microsoft.com/office/drawing/2014/main" id="{1BEB0ADE-4C0D-49FB-A026-9F3F39964A12}"/>
              </a:ext>
            </a:extLst>
          </p:cNvPr>
          <p:cNvSpPr txBox="1"/>
          <p:nvPr/>
        </p:nvSpPr>
        <p:spPr>
          <a:xfrm>
            <a:off x="4191390" y="3931843"/>
            <a:ext cx="168465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Really </a:t>
            </a:r>
            <a:r>
              <a:rPr sz="1600" b="1" spc="-10" dirty="0">
                <a:latin typeface="Arial"/>
                <a:cs typeface="Arial"/>
              </a:rPr>
              <a:t>hot</a:t>
            </a:r>
            <a:r>
              <a:rPr sz="1600" b="1" spc="-20" dirty="0">
                <a:latin typeface="Arial"/>
                <a:cs typeface="Arial"/>
              </a:rPr>
              <a:t> </a:t>
            </a:r>
            <a:r>
              <a:rPr sz="1600" b="1" spc="-5" dirty="0">
                <a:latin typeface="Arial"/>
                <a:cs typeface="Arial"/>
              </a:rPr>
              <a:t>places</a:t>
            </a:r>
            <a:endParaRPr sz="1600">
              <a:latin typeface="Arial"/>
              <a:cs typeface="Arial"/>
            </a:endParaRPr>
          </a:p>
        </p:txBody>
      </p:sp>
      <p:sp>
        <p:nvSpPr>
          <p:cNvPr id="21" name="object 19">
            <a:extLst>
              <a:ext uri="{FF2B5EF4-FFF2-40B4-BE49-F238E27FC236}">
                <a16:creationId xmlns:a16="http://schemas.microsoft.com/office/drawing/2014/main" id="{70B9771A-E90D-42C1-87C1-5CB33ABABF02}"/>
              </a:ext>
            </a:extLst>
          </p:cNvPr>
          <p:cNvSpPr/>
          <p:nvPr/>
        </p:nvSpPr>
        <p:spPr>
          <a:xfrm>
            <a:off x="4167640" y="1660194"/>
            <a:ext cx="1788160" cy="0"/>
          </a:xfrm>
          <a:custGeom>
            <a:avLst/>
            <a:gdLst/>
            <a:ahLst/>
            <a:cxnLst/>
            <a:rect l="l" t="t" r="r" b="b"/>
            <a:pathLst>
              <a:path w="1788160">
                <a:moveTo>
                  <a:pt x="0" y="0"/>
                </a:moveTo>
                <a:lnTo>
                  <a:pt x="1787652" y="0"/>
                </a:lnTo>
              </a:path>
            </a:pathLst>
          </a:custGeom>
          <a:ln w="19812">
            <a:solidFill>
              <a:srgbClr val="000000"/>
            </a:solidFill>
          </a:ln>
        </p:spPr>
        <p:txBody>
          <a:bodyPr wrap="square" lIns="0" tIns="0" rIns="0" bIns="0" rtlCol="0"/>
          <a:lstStyle/>
          <a:p>
            <a:endParaRPr/>
          </a:p>
        </p:txBody>
      </p:sp>
      <p:sp>
        <p:nvSpPr>
          <p:cNvPr id="22" name="object 20">
            <a:extLst>
              <a:ext uri="{FF2B5EF4-FFF2-40B4-BE49-F238E27FC236}">
                <a16:creationId xmlns:a16="http://schemas.microsoft.com/office/drawing/2014/main" id="{20AAA16B-47A6-4BE3-A410-8AF4658117F4}"/>
              </a:ext>
            </a:extLst>
          </p:cNvPr>
          <p:cNvSpPr txBox="1"/>
          <p:nvPr/>
        </p:nvSpPr>
        <p:spPr>
          <a:xfrm>
            <a:off x="4177038" y="1321486"/>
            <a:ext cx="141224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Complex</a:t>
            </a:r>
            <a:r>
              <a:rPr sz="1600" b="1" spc="-55" dirty="0">
                <a:latin typeface="Arial"/>
                <a:cs typeface="Arial"/>
              </a:rPr>
              <a:t> </a:t>
            </a:r>
            <a:r>
              <a:rPr sz="1600" b="1" spc="-5" dirty="0">
                <a:latin typeface="Arial"/>
                <a:cs typeface="Arial"/>
              </a:rPr>
              <a:t>ones</a:t>
            </a:r>
            <a:endParaRPr sz="1600">
              <a:latin typeface="Arial"/>
              <a:cs typeface="Arial"/>
            </a:endParaRPr>
          </a:p>
        </p:txBody>
      </p:sp>
      <p:sp>
        <p:nvSpPr>
          <p:cNvPr id="23" name="object 21">
            <a:extLst>
              <a:ext uri="{FF2B5EF4-FFF2-40B4-BE49-F238E27FC236}">
                <a16:creationId xmlns:a16="http://schemas.microsoft.com/office/drawing/2014/main" id="{9BF365BB-B75E-4488-837C-EA6E64B3FFC9}"/>
              </a:ext>
            </a:extLst>
          </p:cNvPr>
          <p:cNvSpPr/>
          <p:nvPr/>
        </p:nvSpPr>
        <p:spPr>
          <a:xfrm>
            <a:off x="1846589" y="1638859"/>
            <a:ext cx="1801495" cy="0"/>
          </a:xfrm>
          <a:custGeom>
            <a:avLst/>
            <a:gdLst/>
            <a:ahLst/>
            <a:cxnLst/>
            <a:rect l="l" t="t" r="r" b="b"/>
            <a:pathLst>
              <a:path w="1801495">
                <a:moveTo>
                  <a:pt x="0" y="0"/>
                </a:moveTo>
                <a:lnTo>
                  <a:pt x="1801368" y="0"/>
                </a:lnTo>
              </a:path>
            </a:pathLst>
          </a:custGeom>
          <a:ln w="19812">
            <a:solidFill>
              <a:srgbClr val="000000"/>
            </a:solidFill>
          </a:ln>
        </p:spPr>
        <p:txBody>
          <a:bodyPr wrap="square" lIns="0" tIns="0" rIns="0" bIns="0" rtlCol="0"/>
          <a:lstStyle/>
          <a:p>
            <a:endParaRPr/>
          </a:p>
        </p:txBody>
      </p:sp>
      <p:sp>
        <p:nvSpPr>
          <p:cNvPr id="24" name="object 22">
            <a:extLst>
              <a:ext uri="{FF2B5EF4-FFF2-40B4-BE49-F238E27FC236}">
                <a16:creationId xmlns:a16="http://schemas.microsoft.com/office/drawing/2014/main" id="{CF0E486B-51B3-4BDB-A8D9-7DBD94D75E0F}"/>
              </a:ext>
            </a:extLst>
          </p:cNvPr>
          <p:cNvSpPr txBox="1"/>
          <p:nvPr/>
        </p:nvSpPr>
        <p:spPr>
          <a:xfrm>
            <a:off x="1854158" y="1323010"/>
            <a:ext cx="211137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Easy accessible</a:t>
            </a:r>
            <a:r>
              <a:rPr sz="1600" b="1" spc="-40" dirty="0">
                <a:latin typeface="Arial"/>
                <a:cs typeface="Arial"/>
              </a:rPr>
              <a:t> </a:t>
            </a:r>
            <a:r>
              <a:rPr sz="1600" b="1" spc="-5" dirty="0">
                <a:latin typeface="Arial"/>
                <a:cs typeface="Arial"/>
              </a:rPr>
              <a:t>ones</a:t>
            </a:r>
            <a:endParaRPr sz="1600">
              <a:latin typeface="Arial"/>
              <a:cs typeface="Arial"/>
            </a:endParaRPr>
          </a:p>
        </p:txBody>
      </p:sp>
      <p:sp>
        <p:nvSpPr>
          <p:cNvPr id="25" name="object 23">
            <a:extLst>
              <a:ext uri="{FF2B5EF4-FFF2-40B4-BE49-F238E27FC236}">
                <a16:creationId xmlns:a16="http://schemas.microsoft.com/office/drawing/2014/main" id="{58BEFD32-D1C5-4294-8FBF-C65EB9FFF0DC}"/>
              </a:ext>
            </a:extLst>
          </p:cNvPr>
          <p:cNvSpPr/>
          <p:nvPr/>
        </p:nvSpPr>
        <p:spPr>
          <a:xfrm>
            <a:off x="6474977" y="1637335"/>
            <a:ext cx="1821180" cy="0"/>
          </a:xfrm>
          <a:custGeom>
            <a:avLst/>
            <a:gdLst/>
            <a:ahLst/>
            <a:cxnLst/>
            <a:rect l="l" t="t" r="r" b="b"/>
            <a:pathLst>
              <a:path w="1821179">
                <a:moveTo>
                  <a:pt x="0" y="0"/>
                </a:moveTo>
                <a:lnTo>
                  <a:pt x="1821179" y="0"/>
                </a:lnTo>
              </a:path>
            </a:pathLst>
          </a:custGeom>
          <a:ln w="19812">
            <a:solidFill>
              <a:srgbClr val="000000"/>
            </a:solidFill>
          </a:ln>
        </p:spPr>
        <p:txBody>
          <a:bodyPr wrap="square" lIns="0" tIns="0" rIns="0" bIns="0" rtlCol="0"/>
          <a:lstStyle/>
          <a:p>
            <a:endParaRPr/>
          </a:p>
        </p:txBody>
      </p:sp>
      <p:sp>
        <p:nvSpPr>
          <p:cNvPr id="26" name="object 24">
            <a:extLst>
              <a:ext uri="{FF2B5EF4-FFF2-40B4-BE49-F238E27FC236}">
                <a16:creationId xmlns:a16="http://schemas.microsoft.com/office/drawing/2014/main" id="{20722429-D5C7-4DD3-9CDF-695C63555C3D}"/>
              </a:ext>
            </a:extLst>
          </p:cNvPr>
          <p:cNvSpPr txBox="1"/>
          <p:nvPr/>
        </p:nvSpPr>
        <p:spPr>
          <a:xfrm>
            <a:off x="6488947" y="1321486"/>
            <a:ext cx="192214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Small isolated</a:t>
            </a:r>
            <a:r>
              <a:rPr sz="1600" b="1" spc="-20" dirty="0">
                <a:latin typeface="Arial"/>
                <a:cs typeface="Arial"/>
              </a:rPr>
              <a:t> </a:t>
            </a:r>
            <a:r>
              <a:rPr sz="1600" b="1" spc="-5" dirty="0">
                <a:latin typeface="Arial"/>
                <a:cs typeface="Arial"/>
              </a:rPr>
              <a:t>ones</a:t>
            </a:r>
            <a:endParaRPr sz="1600">
              <a:latin typeface="Arial"/>
              <a:cs typeface="Arial"/>
            </a:endParaRPr>
          </a:p>
        </p:txBody>
      </p:sp>
      <p:sp>
        <p:nvSpPr>
          <p:cNvPr id="27" name="object 25">
            <a:extLst>
              <a:ext uri="{FF2B5EF4-FFF2-40B4-BE49-F238E27FC236}">
                <a16:creationId xmlns:a16="http://schemas.microsoft.com/office/drawing/2014/main" id="{98906E80-70D7-4791-8D4E-1CA6CDD604CB}"/>
              </a:ext>
            </a:extLst>
          </p:cNvPr>
          <p:cNvSpPr/>
          <p:nvPr/>
        </p:nvSpPr>
        <p:spPr>
          <a:xfrm>
            <a:off x="6474977" y="4249471"/>
            <a:ext cx="1821180" cy="6350"/>
          </a:xfrm>
          <a:custGeom>
            <a:avLst/>
            <a:gdLst/>
            <a:ahLst/>
            <a:cxnLst/>
            <a:rect l="l" t="t" r="r" b="b"/>
            <a:pathLst>
              <a:path w="1821179" h="6350">
                <a:moveTo>
                  <a:pt x="0" y="6095"/>
                </a:moveTo>
                <a:lnTo>
                  <a:pt x="1821179" y="0"/>
                </a:lnTo>
              </a:path>
            </a:pathLst>
          </a:custGeom>
          <a:ln w="19812">
            <a:solidFill>
              <a:srgbClr val="000000"/>
            </a:solidFill>
          </a:ln>
        </p:spPr>
        <p:txBody>
          <a:bodyPr wrap="square" lIns="0" tIns="0" rIns="0" bIns="0" rtlCol="0"/>
          <a:lstStyle/>
          <a:p>
            <a:endParaRPr/>
          </a:p>
        </p:txBody>
      </p:sp>
      <p:sp>
        <p:nvSpPr>
          <p:cNvPr id="28" name="object 26">
            <a:extLst>
              <a:ext uri="{FF2B5EF4-FFF2-40B4-BE49-F238E27FC236}">
                <a16:creationId xmlns:a16="http://schemas.microsoft.com/office/drawing/2014/main" id="{F196295D-51F3-49B5-8291-CC4D57834DE8}"/>
              </a:ext>
            </a:extLst>
          </p:cNvPr>
          <p:cNvSpPr txBox="1"/>
          <p:nvPr/>
        </p:nvSpPr>
        <p:spPr>
          <a:xfrm>
            <a:off x="6487168" y="3925062"/>
            <a:ext cx="120015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Urban</a:t>
            </a:r>
            <a:r>
              <a:rPr sz="1600" b="1" spc="-45" dirty="0">
                <a:latin typeface="Arial"/>
                <a:cs typeface="Arial"/>
              </a:rPr>
              <a:t> </a:t>
            </a:r>
            <a:r>
              <a:rPr sz="1600" b="1" spc="-5" dirty="0">
                <a:latin typeface="Arial"/>
                <a:cs typeface="Arial"/>
              </a:rPr>
              <a:t>areas</a:t>
            </a:r>
            <a:endParaRPr sz="1600">
              <a:latin typeface="Arial"/>
              <a:cs typeface="Arial"/>
            </a:endParaRPr>
          </a:p>
        </p:txBody>
      </p:sp>
      <p:sp>
        <p:nvSpPr>
          <p:cNvPr id="29" name="object 27">
            <a:extLst>
              <a:ext uri="{FF2B5EF4-FFF2-40B4-BE49-F238E27FC236}">
                <a16:creationId xmlns:a16="http://schemas.microsoft.com/office/drawing/2014/main" id="{3B25CE14-F6F8-4DA9-A627-44BF5410CAA3}"/>
              </a:ext>
            </a:extLst>
          </p:cNvPr>
          <p:cNvSpPr/>
          <p:nvPr/>
        </p:nvSpPr>
        <p:spPr>
          <a:xfrm>
            <a:off x="6474215" y="4393488"/>
            <a:ext cx="1821180" cy="1834896"/>
          </a:xfrm>
          <a:prstGeom prst="rect">
            <a:avLst/>
          </a:prstGeom>
          <a:blipFill>
            <a:blip r:embed="rId9" cstate="print"/>
            <a:stretch>
              <a:fillRect/>
            </a:stretch>
          </a:blipFill>
        </p:spPr>
        <p:txBody>
          <a:bodyPr wrap="square" lIns="0" tIns="0" rIns="0" bIns="0" rtlCol="0"/>
          <a:lstStyle/>
          <a:p>
            <a:endParaRPr/>
          </a:p>
        </p:txBody>
      </p:sp>
      <p:sp>
        <p:nvSpPr>
          <p:cNvPr id="30" name="object 28">
            <a:extLst>
              <a:ext uri="{FF2B5EF4-FFF2-40B4-BE49-F238E27FC236}">
                <a16:creationId xmlns:a16="http://schemas.microsoft.com/office/drawing/2014/main" id="{DED9846A-8BAD-4103-8E26-25ECE1BAA085}"/>
              </a:ext>
            </a:extLst>
          </p:cNvPr>
          <p:cNvSpPr/>
          <p:nvPr/>
        </p:nvSpPr>
        <p:spPr>
          <a:xfrm>
            <a:off x="8655821" y="4249471"/>
            <a:ext cx="1835150" cy="0"/>
          </a:xfrm>
          <a:custGeom>
            <a:avLst/>
            <a:gdLst/>
            <a:ahLst/>
            <a:cxnLst/>
            <a:rect l="l" t="t" r="r" b="b"/>
            <a:pathLst>
              <a:path w="1835150">
                <a:moveTo>
                  <a:pt x="0" y="0"/>
                </a:moveTo>
                <a:lnTo>
                  <a:pt x="1834895" y="0"/>
                </a:lnTo>
              </a:path>
            </a:pathLst>
          </a:custGeom>
          <a:ln w="19812">
            <a:solidFill>
              <a:srgbClr val="000000"/>
            </a:solidFill>
          </a:ln>
        </p:spPr>
        <p:txBody>
          <a:bodyPr wrap="square" lIns="0" tIns="0" rIns="0" bIns="0" rtlCol="0"/>
          <a:lstStyle/>
          <a:p>
            <a:endParaRPr/>
          </a:p>
        </p:txBody>
      </p:sp>
      <p:sp>
        <p:nvSpPr>
          <p:cNvPr id="31" name="object 29">
            <a:extLst>
              <a:ext uri="{FF2B5EF4-FFF2-40B4-BE49-F238E27FC236}">
                <a16:creationId xmlns:a16="http://schemas.microsoft.com/office/drawing/2014/main" id="{689F2910-8200-42C7-8FD9-3AB3290E2918}"/>
              </a:ext>
            </a:extLst>
          </p:cNvPr>
          <p:cNvSpPr txBox="1"/>
          <p:nvPr/>
        </p:nvSpPr>
        <p:spPr>
          <a:xfrm>
            <a:off x="8673474" y="3925062"/>
            <a:ext cx="113284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Rural</a:t>
            </a:r>
            <a:r>
              <a:rPr sz="1600" b="1" spc="-45" dirty="0">
                <a:latin typeface="Arial"/>
                <a:cs typeface="Arial"/>
              </a:rPr>
              <a:t> </a:t>
            </a:r>
            <a:r>
              <a:rPr sz="1600" b="1" spc="-5" dirty="0">
                <a:latin typeface="Arial"/>
                <a:cs typeface="Arial"/>
              </a:rPr>
              <a:t>areas</a:t>
            </a:r>
            <a:endParaRPr sz="1600">
              <a:latin typeface="Arial"/>
              <a:cs typeface="Arial"/>
            </a:endParaRPr>
          </a:p>
        </p:txBody>
      </p:sp>
    </p:spTree>
    <p:extLst>
      <p:ext uri="{BB962C8B-B14F-4D97-AF65-F5344CB8AC3E}">
        <p14:creationId xmlns:p14="http://schemas.microsoft.com/office/powerpoint/2010/main" val="2004158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C0B06F2-33FF-4EB8-A90C-4D37FB8AED3E}"/>
              </a:ext>
            </a:extLst>
          </p:cNvPr>
          <p:cNvSpPr txBox="1">
            <a:spLocks/>
          </p:cNvSpPr>
          <p:nvPr/>
        </p:nvSpPr>
        <p:spPr>
          <a:xfrm>
            <a:off x="3170684" y="2731456"/>
            <a:ext cx="6374462"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ltLang="de-DE" sz="2400" dirty="0"/>
              <a:t>Basics of aerodynamics</a:t>
            </a:r>
          </a:p>
          <a:p>
            <a:pPr algn="ctr"/>
            <a:endParaRPr lang="en-US" dirty="0"/>
          </a:p>
        </p:txBody>
      </p:sp>
    </p:spTree>
    <p:extLst>
      <p:ext uri="{BB962C8B-B14F-4D97-AF65-F5344CB8AC3E}">
        <p14:creationId xmlns:p14="http://schemas.microsoft.com/office/powerpoint/2010/main" val="3165133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49EE7B-9D6F-4FFB-97D4-5A26FBF372E7}"/>
              </a:ext>
            </a:extLst>
          </p:cNvPr>
          <p:cNvSpPr>
            <a:spLocks noGrp="1"/>
          </p:cNvSpPr>
          <p:nvPr>
            <p:ph type="body" sz="quarter" idx="13"/>
          </p:nvPr>
        </p:nvSpPr>
        <p:spPr>
          <a:xfrm>
            <a:off x="687395" y="384937"/>
            <a:ext cx="10494517" cy="810888"/>
          </a:xfrm>
        </p:spPr>
        <p:txBody>
          <a:bodyPr/>
          <a:lstStyle/>
          <a:p>
            <a:r>
              <a:rPr lang="en-US" altLang="en-US" sz="2400" dirty="0"/>
              <a:t>Wind Turbine Principles</a:t>
            </a:r>
          </a:p>
          <a:p>
            <a:endParaRPr lang="en-US" dirty="0"/>
          </a:p>
        </p:txBody>
      </p:sp>
      <p:sp>
        <p:nvSpPr>
          <p:cNvPr id="3" name="Text Placeholder 2">
            <a:extLst>
              <a:ext uri="{FF2B5EF4-FFF2-40B4-BE49-F238E27FC236}">
                <a16:creationId xmlns:a16="http://schemas.microsoft.com/office/drawing/2014/main" id="{E8EBB8E2-027D-452C-B284-3E7E93C131E8}"/>
              </a:ext>
            </a:extLst>
          </p:cNvPr>
          <p:cNvSpPr>
            <a:spLocks noGrp="1"/>
          </p:cNvSpPr>
          <p:nvPr>
            <p:ph type="body" sz="quarter" idx="14"/>
          </p:nvPr>
        </p:nvSpPr>
        <p:spPr>
          <a:xfrm>
            <a:off x="1192001" y="1198125"/>
            <a:ext cx="8802242" cy="4140200"/>
          </a:xfrm>
        </p:spPr>
        <p:txBody>
          <a:bodyPr/>
          <a:lstStyle/>
          <a:p>
            <a:r>
              <a:rPr lang="en-US" dirty="0"/>
              <a:t>Converting one form of energy to another</a:t>
            </a:r>
          </a:p>
          <a:p>
            <a:endParaRPr lang="en-US" dirty="0"/>
          </a:p>
        </p:txBody>
      </p:sp>
      <p:sp>
        <p:nvSpPr>
          <p:cNvPr id="6" name="Text Box 5">
            <a:extLst>
              <a:ext uri="{FF2B5EF4-FFF2-40B4-BE49-F238E27FC236}">
                <a16:creationId xmlns:a16="http://schemas.microsoft.com/office/drawing/2014/main" id="{6859C2DC-79E8-4F63-AF90-C31C510BE67D}"/>
              </a:ext>
            </a:extLst>
          </p:cNvPr>
          <p:cNvSpPr txBox="1">
            <a:spLocks noChangeArrowheads="1"/>
          </p:cNvSpPr>
          <p:nvPr/>
        </p:nvSpPr>
        <p:spPr bwMode="auto">
          <a:xfrm>
            <a:off x="1869637" y="3137337"/>
            <a:ext cx="2187575" cy="971550"/>
          </a:xfrm>
          <a:prstGeom prst="rect">
            <a:avLst/>
          </a:prstGeom>
          <a:solidFill>
            <a:srgbClr val="42B4D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4880"/>
              </a:buClr>
              <a:defRPr sz="3200">
                <a:solidFill>
                  <a:srgbClr val="4157AD"/>
                </a:solidFill>
                <a:latin typeface="GE Inspira" pitchFamily="34" charset="0"/>
              </a:defRPr>
            </a:lvl1pPr>
            <a:lvl2pPr marL="742950" indent="-285750">
              <a:spcBef>
                <a:spcPct val="20000"/>
              </a:spcBef>
              <a:buClr>
                <a:srgbClr val="004880"/>
              </a:buClr>
              <a:buFont typeface="GE Inspira" pitchFamily="34" charset="0"/>
              <a:buChar char="&gt;"/>
              <a:defRPr sz="3200">
                <a:solidFill>
                  <a:srgbClr val="4157AD"/>
                </a:solidFill>
                <a:latin typeface="GE Inspira" pitchFamily="34" charset="0"/>
              </a:defRPr>
            </a:lvl2pPr>
            <a:lvl3pPr marL="1143000" indent="-228600">
              <a:spcBef>
                <a:spcPct val="20000"/>
              </a:spcBef>
              <a:buClr>
                <a:srgbClr val="004880"/>
              </a:buClr>
              <a:buChar char="–"/>
              <a:defRPr sz="3200">
                <a:solidFill>
                  <a:srgbClr val="4157AD"/>
                </a:solidFill>
                <a:latin typeface="GE Inspira" pitchFamily="34" charset="0"/>
              </a:defRPr>
            </a:lvl3pPr>
            <a:lvl4pPr marL="1600200" indent="-228600">
              <a:spcBef>
                <a:spcPct val="20000"/>
              </a:spcBef>
              <a:buClr>
                <a:srgbClr val="004880"/>
              </a:buClr>
              <a:buFont typeface="Times" panose="02020603050405020304" pitchFamily="18" charset="0"/>
              <a:buChar char="•"/>
              <a:defRPr sz="3200">
                <a:solidFill>
                  <a:srgbClr val="4157AD"/>
                </a:solidFill>
                <a:latin typeface="GE Inspira" pitchFamily="34" charset="0"/>
              </a:defRPr>
            </a:lvl4pPr>
            <a:lvl5pPr marL="2057400" indent="-228600">
              <a:spcBef>
                <a:spcPct val="20000"/>
              </a:spcBef>
              <a:buClr>
                <a:srgbClr val="004880"/>
              </a:buClr>
              <a:buChar char="»"/>
              <a:defRPr sz="3200">
                <a:solidFill>
                  <a:srgbClr val="4157AD"/>
                </a:solidFill>
                <a:latin typeface="GE Inspira" pitchFamily="34" charset="0"/>
              </a:defRPr>
            </a:lvl5pPr>
            <a:lvl6pPr marL="2514600" indent="-228600" eaLnBrk="0" fontAlgn="base" hangingPunct="0">
              <a:spcBef>
                <a:spcPct val="20000"/>
              </a:spcBef>
              <a:spcAft>
                <a:spcPct val="0"/>
              </a:spcAft>
              <a:buClr>
                <a:srgbClr val="004880"/>
              </a:buClr>
              <a:buChar char="»"/>
              <a:defRPr sz="3200">
                <a:solidFill>
                  <a:srgbClr val="4157AD"/>
                </a:solidFill>
                <a:latin typeface="GE Inspira" pitchFamily="34" charset="0"/>
              </a:defRPr>
            </a:lvl6pPr>
            <a:lvl7pPr marL="2971800" indent="-228600" eaLnBrk="0" fontAlgn="base" hangingPunct="0">
              <a:spcBef>
                <a:spcPct val="20000"/>
              </a:spcBef>
              <a:spcAft>
                <a:spcPct val="0"/>
              </a:spcAft>
              <a:buClr>
                <a:srgbClr val="004880"/>
              </a:buClr>
              <a:buChar char="»"/>
              <a:defRPr sz="3200">
                <a:solidFill>
                  <a:srgbClr val="4157AD"/>
                </a:solidFill>
                <a:latin typeface="GE Inspira" pitchFamily="34" charset="0"/>
              </a:defRPr>
            </a:lvl7pPr>
            <a:lvl8pPr marL="3429000" indent="-228600" eaLnBrk="0" fontAlgn="base" hangingPunct="0">
              <a:spcBef>
                <a:spcPct val="20000"/>
              </a:spcBef>
              <a:spcAft>
                <a:spcPct val="0"/>
              </a:spcAft>
              <a:buClr>
                <a:srgbClr val="004880"/>
              </a:buClr>
              <a:buChar char="»"/>
              <a:defRPr sz="3200">
                <a:solidFill>
                  <a:srgbClr val="4157AD"/>
                </a:solidFill>
                <a:latin typeface="GE Inspira" pitchFamily="34" charset="0"/>
              </a:defRPr>
            </a:lvl8pPr>
            <a:lvl9pPr marL="3886200" indent="-228600" eaLnBrk="0" fontAlgn="base" hangingPunct="0">
              <a:spcBef>
                <a:spcPct val="20000"/>
              </a:spcBef>
              <a:spcAft>
                <a:spcPct val="0"/>
              </a:spcAft>
              <a:buClr>
                <a:srgbClr val="004880"/>
              </a:buClr>
              <a:buChar char="»"/>
              <a:defRPr sz="3200">
                <a:solidFill>
                  <a:srgbClr val="4157AD"/>
                </a:solidFill>
                <a:latin typeface="GE Inspira" pitchFamily="34" charset="0"/>
              </a:defRPr>
            </a:lvl9pPr>
          </a:lstStyle>
          <a:p>
            <a:pPr algn="ctr">
              <a:spcBef>
                <a:spcPct val="50000"/>
              </a:spcBef>
              <a:buClrTx/>
            </a:pPr>
            <a:r>
              <a:rPr lang="en-US" altLang="en-US" sz="2800">
                <a:solidFill>
                  <a:schemeClr val="bg1"/>
                </a:solidFill>
                <a:cs typeface="Times New Roman" panose="02020603050405020304" pitchFamily="18" charset="0"/>
              </a:rPr>
              <a:t>Kinetic</a:t>
            </a:r>
            <a:br>
              <a:rPr lang="en-US" altLang="en-US" sz="2800">
                <a:solidFill>
                  <a:schemeClr val="bg1"/>
                </a:solidFill>
                <a:cs typeface="Times New Roman" panose="02020603050405020304" pitchFamily="18" charset="0"/>
              </a:rPr>
            </a:br>
            <a:r>
              <a:rPr lang="en-US" altLang="en-US" sz="2800">
                <a:solidFill>
                  <a:schemeClr val="bg1"/>
                </a:solidFill>
                <a:cs typeface="Times New Roman" panose="02020603050405020304" pitchFamily="18" charset="0"/>
              </a:rPr>
              <a:t>Energy</a:t>
            </a:r>
          </a:p>
        </p:txBody>
      </p:sp>
      <p:sp>
        <p:nvSpPr>
          <p:cNvPr id="7" name="Text Box 6">
            <a:extLst>
              <a:ext uri="{FF2B5EF4-FFF2-40B4-BE49-F238E27FC236}">
                <a16:creationId xmlns:a16="http://schemas.microsoft.com/office/drawing/2014/main" id="{CBDD670B-140B-48C5-81EB-0DA920532BA4}"/>
              </a:ext>
            </a:extLst>
          </p:cNvPr>
          <p:cNvSpPr txBox="1">
            <a:spLocks noChangeArrowheads="1"/>
          </p:cNvSpPr>
          <p:nvPr/>
        </p:nvSpPr>
        <p:spPr bwMode="auto">
          <a:xfrm>
            <a:off x="4860487" y="3137337"/>
            <a:ext cx="2495550" cy="971550"/>
          </a:xfrm>
          <a:prstGeom prst="rect">
            <a:avLst/>
          </a:prstGeom>
          <a:solidFill>
            <a:srgbClr val="42B4D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4880"/>
              </a:buClr>
              <a:defRPr sz="3200">
                <a:solidFill>
                  <a:srgbClr val="4157AD"/>
                </a:solidFill>
                <a:latin typeface="GE Inspira" pitchFamily="34" charset="0"/>
              </a:defRPr>
            </a:lvl1pPr>
            <a:lvl2pPr marL="742950" indent="-285750">
              <a:spcBef>
                <a:spcPct val="20000"/>
              </a:spcBef>
              <a:buClr>
                <a:srgbClr val="004880"/>
              </a:buClr>
              <a:buFont typeface="GE Inspira" pitchFamily="34" charset="0"/>
              <a:buChar char="&gt;"/>
              <a:defRPr sz="3200">
                <a:solidFill>
                  <a:srgbClr val="4157AD"/>
                </a:solidFill>
                <a:latin typeface="GE Inspira" pitchFamily="34" charset="0"/>
              </a:defRPr>
            </a:lvl2pPr>
            <a:lvl3pPr marL="1143000" indent="-228600">
              <a:spcBef>
                <a:spcPct val="20000"/>
              </a:spcBef>
              <a:buClr>
                <a:srgbClr val="004880"/>
              </a:buClr>
              <a:buChar char="–"/>
              <a:defRPr sz="3200">
                <a:solidFill>
                  <a:srgbClr val="4157AD"/>
                </a:solidFill>
                <a:latin typeface="GE Inspira" pitchFamily="34" charset="0"/>
              </a:defRPr>
            </a:lvl3pPr>
            <a:lvl4pPr marL="1600200" indent="-228600">
              <a:spcBef>
                <a:spcPct val="20000"/>
              </a:spcBef>
              <a:buClr>
                <a:srgbClr val="004880"/>
              </a:buClr>
              <a:buFont typeface="Times" panose="02020603050405020304" pitchFamily="18" charset="0"/>
              <a:buChar char="•"/>
              <a:defRPr sz="3200">
                <a:solidFill>
                  <a:srgbClr val="4157AD"/>
                </a:solidFill>
                <a:latin typeface="GE Inspira" pitchFamily="34" charset="0"/>
              </a:defRPr>
            </a:lvl4pPr>
            <a:lvl5pPr marL="2057400" indent="-228600">
              <a:spcBef>
                <a:spcPct val="20000"/>
              </a:spcBef>
              <a:buClr>
                <a:srgbClr val="004880"/>
              </a:buClr>
              <a:buChar char="»"/>
              <a:defRPr sz="3200">
                <a:solidFill>
                  <a:srgbClr val="4157AD"/>
                </a:solidFill>
                <a:latin typeface="GE Inspira" pitchFamily="34" charset="0"/>
              </a:defRPr>
            </a:lvl5pPr>
            <a:lvl6pPr marL="2514600" indent="-228600" eaLnBrk="0" fontAlgn="base" hangingPunct="0">
              <a:spcBef>
                <a:spcPct val="20000"/>
              </a:spcBef>
              <a:spcAft>
                <a:spcPct val="0"/>
              </a:spcAft>
              <a:buClr>
                <a:srgbClr val="004880"/>
              </a:buClr>
              <a:buChar char="»"/>
              <a:defRPr sz="3200">
                <a:solidFill>
                  <a:srgbClr val="4157AD"/>
                </a:solidFill>
                <a:latin typeface="GE Inspira" pitchFamily="34" charset="0"/>
              </a:defRPr>
            </a:lvl6pPr>
            <a:lvl7pPr marL="2971800" indent="-228600" eaLnBrk="0" fontAlgn="base" hangingPunct="0">
              <a:spcBef>
                <a:spcPct val="20000"/>
              </a:spcBef>
              <a:spcAft>
                <a:spcPct val="0"/>
              </a:spcAft>
              <a:buClr>
                <a:srgbClr val="004880"/>
              </a:buClr>
              <a:buChar char="»"/>
              <a:defRPr sz="3200">
                <a:solidFill>
                  <a:srgbClr val="4157AD"/>
                </a:solidFill>
                <a:latin typeface="GE Inspira" pitchFamily="34" charset="0"/>
              </a:defRPr>
            </a:lvl7pPr>
            <a:lvl8pPr marL="3429000" indent="-228600" eaLnBrk="0" fontAlgn="base" hangingPunct="0">
              <a:spcBef>
                <a:spcPct val="20000"/>
              </a:spcBef>
              <a:spcAft>
                <a:spcPct val="0"/>
              </a:spcAft>
              <a:buClr>
                <a:srgbClr val="004880"/>
              </a:buClr>
              <a:buChar char="»"/>
              <a:defRPr sz="3200">
                <a:solidFill>
                  <a:srgbClr val="4157AD"/>
                </a:solidFill>
                <a:latin typeface="GE Inspira" pitchFamily="34" charset="0"/>
              </a:defRPr>
            </a:lvl8pPr>
            <a:lvl9pPr marL="3886200" indent="-228600" eaLnBrk="0" fontAlgn="base" hangingPunct="0">
              <a:spcBef>
                <a:spcPct val="20000"/>
              </a:spcBef>
              <a:spcAft>
                <a:spcPct val="0"/>
              </a:spcAft>
              <a:buClr>
                <a:srgbClr val="004880"/>
              </a:buClr>
              <a:buChar char="»"/>
              <a:defRPr sz="3200">
                <a:solidFill>
                  <a:srgbClr val="4157AD"/>
                </a:solidFill>
                <a:latin typeface="GE Inspira" pitchFamily="34" charset="0"/>
              </a:defRPr>
            </a:lvl9pPr>
          </a:lstStyle>
          <a:p>
            <a:pPr algn="ctr">
              <a:spcBef>
                <a:spcPct val="50000"/>
              </a:spcBef>
              <a:buClrTx/>
            </a:pPr>
            <a:r>
              <a:rPr lang="en-US" altLang="en-US" sz="2800">
                <a:solidFill>
                  <a:schemeClr val="bg1"/>
                </a:solidFill>
                <a:cs typeface="Times New Roman" panose="02020603050405020304" pitchFamily="18" charset="0"/>
              </a:rPr>
              <a:t>Mechanical Energy</a:t>
            </a:r>
          </a:p>
        </p:txBody>
      </p:sp>
      <p:sp>
        <p:nvSpPr>
          <p:cNvPr id="8" name="Text Box 7">
            <a:extLst>
              <a:ext uri="{FF2B5EF4-FFF2-40B4-BE49-F238E27FC236}">
                <a16:creationId xmlns:a16="http://schemas.microsoft.com/office/drawing/2014/main" id="{39357FFD-BB81-4297-8E30-8CFC96BD439A}"/>
              </a:ext>
            </a:extLst>
          </p:cNvPr>
          <p:cNvSpPr txBox="1">
            <a:spLocks noChangeArrowheads="1"/>
          </p:cNvSpPr>
          <p:nvPr/>
        </p:nvSpPr>
        <p:spPr bwMode="auto">
          <a:xfrm>
            <a:off x="8094225" y="3137337"/>
            <a:ext cx="2233612" cy="971550"/>
          </a:xfrm>
          <a:prstGeom prst="rect">
            <a:avLst/>
          </a:prstGeom>
          <a:solidFill>
            <a:srgbClr val="42B4D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4880"/>
              </a:buClr>
              <a:defRPr sz="3200">
                <a:solidFill>
                  <a:srgbClr val="4157AD"/>
                </a:solidFill>
                <a:latin typeface="GE Inspira" pitchFamily="34" charset="0"/>
              </a:defRPr>
            </a:lvl1pPr>
            <a:lvl2pPr marL="742950" indent="-285750">
              <a:spcBef>
                <a:spcPct val="20000"/>
              </a:spcBef>
              <a:buClr>
                <a:srgbClr val="004880"/>
              </a:buClr>
              <a:buFont typeface="GE Inspira" pitchFamily="34" charset="0"/>
              <a:buChar char="&gt;"/>
              <a:defRPr sz="3200">
                <a:solidFill>
                  <a:srgbClr val="4157AD"/>
                </a:solidFill>
                <a:latin typeface="GE Inspira" pitchFamily="34" charset="0"/>
              </a:defRPr>
            </a:lvl2pPr>
            <a:lvl3pPr marL="1143000" indent="-228600">
              <a:spcBef>
                <a:spcPct val="20000"/>
              </a:spcBef>
              <a:buClr>
                <a:srgbClr val="004880"/>
              </a:buClr>
              <a:buChar char="–"/>
              <a:defRPr sz="3200">
                <a:solidFill>
                  <a:srgbClr val="4157AD"/>
                </a:solidFill>
                <a:latin typeface="GE Inspira" pitchFamily="34" charset="0"/>
              </a:defRPr>
            </a:lvl3pPr>
            <a:lvl4pPr marL="1600200" indent="-228600">
              <a:spcBef>
                <a:spcPct val="20000"/>
              </a:spcBef>
              <a:buClr>
                <a:srgbClr val="004880"/>
              </a:buClr>
              <a:buFont typeface="Times" panose="02020603050405020304" pitchFamily="18" charset="0"/>
              <a:buChar char="•"/>
              <a:defRPr sz="3200">
                <a:solidFill>
                  <a:srgbClr val="4157AD"/>
                </a:solidFill>
                <a:latin typeface="GE Inspira" pitchFamily="34" charset="0"/>
              </a:defRPr>
            </a:lvl4pPr>
            <a:lvl5pPr marL="2057400" indent="-228600">
              <a:spcBef>
                <a:spcPct val="20000"/>
              </a:spcBef>
              <a:buClr>
                <a:srgbClr val="004880"/>
              </a:buClr>
              <a:buChar char="»"/>
              <a:defRPr sz="3200">
                <a:solidFill>
                  <a:srgbClr val="4157AD"/>
                </a:solidFill>
                <a:latin typeface="GE Inspira" pitchFamily="34" charset="0"/>
              </a:defRPr>
            </a:lvl5pPr>
            <a:lvl6pPr marL="2514600" indent="-228600" eaLnBrk="0" fontAlgn="base" hangingPunct="0">
              <a:spcBef>
                <a:spcPct val="20000"/>
              </a:spcBef>
              <a:spcAft>
                <a:spcPct val="0"/>
              </a:spcAft>
              <a:buClr>
                <a:srgbClr val="004880"/>
              </a:buClr>
              <a:buChar char="»"/>
              <a:defRPr sz="3200">
                <a:solidFill>
                  <a:srgbClr val="4157AD"/>
                </a:solidFill>
                <a:latin typeface="GE Inspira" pitchFamily="34" charset="0"/>
              </a:defRPr>
            </a:lvl6pPr>
            <a:lvl7pPr marL="2971800" indent="-228600" eaLnBrk="0" fontAlgn="base" hangingPunct="0">
              <a:spcBef>
                <a:spcPct val="20000"/>
              </a:spcBef>
              <a:spcAft>
                <a:spcPct val="0"/>
              </a:spcAft>
              <a:buClr>
                <a:srgbClr val="004880"/>
              </a:buClr>
              <a:buChar char="»"/>
              <a:defRPr sz="3200">
                <a:solidFill>
                  <a:srgbClr val="4157AD"/>
                </a:solidFill>
                <a:latin typeface="GE Inspira" pitchFamily="34" charset="0"/>
              </a:defRPr>
            </a:lvl7pPr>
            <a:lvl8pPr marL="3429000" indent="-228600" eaLnBrk="0" fontAlgn="base" hangingPunct="0">
              <a:spcBef>
                <a:spcPct val="20000"/>
              </a:spcBef>
              <a:spcAft>
                <a:spcPct val="0"/>
              </a:spcAft>
              <a:buClr>
                <a:srgbClr val="004880"/>
              </a:buClr>
              <a:buChar char="»"/>
              <a:defRPr sz="3200">
                <a:solidFill>
                  <a:srgbClr val="4157AD"/>
                </a:solidFill>
                <a:latin typeface="GE Inspira" pitchFamily="34" charset="0"/>
              </a:defRPr>
            </a:lvl8pPr>
            <a:lvl9pPr marL="3886200" indent="-228600" eaLnBrk="0" fontAlgn="base" hangingPunct="0">
              <a:spcBef>
                <a:spcPct val="20000"/>
              </a:spcBef>
              <a:spcAft>
                <a:spcPct val="0"/>
              </a:spcAft>
              <a:buClr>
                <a:srgbClr val="004880"/>
              </a:buClr>
              <a:buChar char="»"/>
              <a:defRPr sz="3200">
                <a:solidFill>
                  <a:srgbClr val="4157AD"/>
                </a:solidFill>
                <a:latin typeface="GE Inspira" pitchFamily="34" charset="0"/>
              </a:defRPr>
            </a:lvl9pPr>
          </a:lstStyle>
          <a:p>
            <a:pPr algn="ctr">
              <a:spcBef>
                <a:spcPct val="50000"/>
              </a:spcBef>
              <a:buClrTx/>
            </a:pPr>
            <a:r>
              <a:rPr lang="en-US" altLang="en-US" sz="2800">
                <a:solidFill>
                  <a:schemeClr val="bg1"/>
                </a:solidFill>
                <a:cs typeface="Times New Roman" panose="02020603050405020304" pitchFamily="18" charset="0"/>
              </a:rPr>
              <a:t>Electrical Energy</a:t>
            </a:r>
          </a:p>
        </p:txBody>
      </p:sp>
      <p:sp>
        <p:nvSpPr>
          <p:cNvPr id="9" name="Line 8">
            <a:extLst>
              <a:ext uri="{FF2B5EF4-FFF2-40B4-BE49-F238E27FC236}">
                <a16:creationId xmlns:a16="http://schemas.microsoft.com/office/drawing/2014/main" id="{6ECCDF89-4546-45CB-AF8A-9F79E90C9EF2}"/>
              </a:ext>
            </a:extLst>
          </p:cNvPr>
          <p:cNvSpPr>
            <a:spLocks noChangeShapeType="1"/>
          </p:cNvSpPr>
          <p:nvPr/>
        </p:nvSpPr>
        <p:spPr bwMode="auto">
          <a:xfrm>
            <a:off x="4184212" y="3643750"/>
            <a:ext cx="561975" cy="0"/>
          </a:xfrm>
          <a:prstGeom prst="line">
            <a:avLst/>
          </a:prstGeom>
          <a:noFill/>
          <a:ln w="1016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9">
            <a:extLst>
              <a:ext uri="{FF2B5EF4-FFF2-40B4-BE49-F238E27FC236}">
                <a16:creationId xmlns:a16="http://schemas.microsoft.com/office/drawing/2014/main" id="{2FBCD86F-E4B2-4089-A509-6C77C20CF875}"/>
              </a:ext>
            </a:extLst>
          </p:cNvPr>
          <p:cNvSpPr>
            <a:spLocks noChangeShapeType="1"/>
          </p:cNvSpPr>
          <p:nvPr/>
        </p:nvSpPr>
        <p:spPr bwMode="auto">
          <a:xfrm>
            <a:off x="7446525" y="3643750"/>
            <a:ext cx="561975" cy="0"/>
          </a:xfrm>
          <a:prstGeom prst="line">
            <a:avLst/>
          </a:prstGeom>
          <a:noFill/>
          <a:ln w="1016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 name="Picture 10">
            <a:extLst>
              <a:ext uri="{FF2B5EF4-FFF2-40B4-BE49-F238E27FC236}">
                <a16:creationId xmlns:a16="http://schemas.microsoft.com/office/drawing/2014/main" id="{2A85925D-B44D-42EB-A626-04938A602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64744" y="1758513"/>
            <a:ext cx="1497013" cy="1184275"/>
          </a:xfrm>
          <a:prstGeom prst="rect">
            <a:avLst/>
          </a:prstGeom>
          <a:noFill/>
        </p:spPr>
      </p:pic>
      <p:sp>
        <p:nvSpPr>
          <p:cNvPr id="12" name="Text Box 14">
            <a:extLst>
              <a:ext uri="{FF2B5EF4-FFF2-40B4-BE49-F238E27FC236}">
                <a16:creationId xmlns:a16="http://schemas.microsoft.com/office/drawing/2014/main" id="{DC025E12-A803-4224-BA3E-2E199656B396}"/>
              </a:ext>
            </a:extLst>
          </p:cNvPr>
          <p:cNvSpPr txBox="1">
            <a:spLocks noChangeArrowheads="1"/>
          </p:cNvSpPr>
          <p:nvPr/>
        </p:nvSpPr>
        <p:spPr bwMode="auto">
          <a:xfrm>
            <a:off x="1790262" y="5567800"/>
            <a:ext cx="8697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4880"/>
              </a:buClr>
              <a:defRPr sz="3200">
                <a:solidFill>
                  <a:srgbClr val="4157AD"/>
                </a:solidFill>
                <a:latin typeface="GE Inspira" pitchFamily="34" charset="0"/>
              </a:defRPr>
            </a:lvl1pPr>
            <a:lvl2pPr marL="742950" indent="-285750">
              <a:spcBef>
                <a:spcPct val="20000"/>
              </a:spcBef>
              <a:buClr>
                <a:srgbClr val="004880"/>
              </a:buClr>
              <a:buFont typeface="GE Inspira" pitchFamily="34" charset="0"/>
              <a:buChar char="&gt;"/>
              <a:defRPr sz="3200">
                <a:solidFill>
                  <a:srgbClr val="4157AD"/>
                </a:solidFill>
                <a:latin typeface="GE Inspira" pitchFamily="34" charset="0"/>
              </a:defRPr>
            </a:lvl2pPr>
            <a:lvl3pPr marL="1143000" indent="-228600">
              <a:spcBef>
                <a:spcPct val="20000"/>
              </a:spcBef>
              <a:buClr>
                <a:srgbClr val="004880"/>
              </a:buClr>
              <a:buChar char="–"/>
              <a:defRPr sz="3200">
                <a:solidFill>
                  <a:srgbClr val="4157AD"/>
                </a:solidFill>
                <a:latin typeface="GE Inspira" pitchFamily="34" charset="0"/>
              </a:defRPr>
            </a:lvl3pPr>
            <a:lvl4pPr marL="1600200" indent="-228600">
              <a:spcBef>
                <a:spcPct val="20000"/>
              </a:spcBef>
              <a:buClr>
                <a:srgbClr val="004880"/>
              </a:buClr>
              <a:buFont typeface="Times" panose="02020603050405020304" pitchFamily="18" charset="0"/>
              <a:buChar char="•"/>
              <a:defRPr sz="3200">
                <a:solidFill>
                  <a:srgbClr val="4157AD"/>
                </a:solidFill>
                <a:latin typeface="GE Inspira" pitchFamily="34" charset="0"/>
              </a:defRPr>
            </a:lvl4pPr>
            <a:lvl5pPr marL="2057400" indent="-228600">
              <a:spcBef>
                <a:spcPct val="20000"/>
              </a:spcBef>
              <a:buClr>
                <a:srgbClr val="004880"/>
              </a:buClr>
              <a:buChar char="»"/>
              <a:defRPr sz="3200">
                <a:solidFill>
                  <a:srgbClr val="4157AD"/>
                </a:solidFill>
                <a:latin typeface="GE Inspira" pitchFamily="34" charset="0"/>
              </a:defRPr>
            </a:lvl5pPr>
            <a:lvl6pPr marL="2514600" indent="-228600" eaLnBrk="0" fontAlgn="base" hangingPunct="0">
              <a:spcBef>
                <a:spcPct val="20000"/>
              </a:spcBef>
              <a:spcAft>
                <a:spcPct val="0"/>
              </a:spcAft>
              <a:buClr>
                <a:srgbClr val="004880"/>
              </a:buClr>
              <a:buChar char="»"/>
              <a:defRPr sz="3200">
                <a:solidFill>
                  <a:srgbClr val="4157AD"/>
                </a:solidFill>
                <a:latin typeface="GE Inspira" pitchFamily="34" charset="0"/>
              </a:defRPr>
            </a:lvl6pPr>
            <a:lvl7pPr marL="2971800" indent="-228600" eaLnBrk="0" fontAlgn="base" hangingPunct="0">
              <a:spcBef>
                <a:spcPct val="20000"/>
              </a:spcBef>
              <a:spcAft>
                <a:spcPct val="0"/>
              </a:spcAft>
              <a:buClr>
                <a:srgbClr val="004880"/>
              </a:buClr>
              <a:buChar char="»"/>
              <a:defRPr sz="3200">
                <a:solidFill>
                  <a:srgbClr val="4157AD"/>
                </a:solidFill>
                <a:latin typeface="GE Inspira" pitchFamily="34" charset="0"/>
              </a:defRPr>
            </a:lvl7pPr>
            <a:lvl8pPr marL="3429000" indent="-228600" eaLnBrk="0" fontAlgn="base" hangingPunct="0">
              <a:spcBef>
                <a:spcPct val="20000"/>
              </a:spcBef>
              <a:spcAft>
                <a:spcPct val="0"/>
              </a:spcAft>
              <a:buClr>
                <a:srgbClr val="004880"/>
              </a:buClr>
              <a:buChar char="»"/>
              <a:defRPr sz="3200">
                <a:solidFill>
                  <a:srgbClr val="4157AD"/>
                </a:solidFill>
                <a:latin typeface="GE Inspira" pitchFamily="34" charset="0"/>
              </a:defRPr>
            </a:lvl8pPr>
            <a:lvl9pPr marL="3886200" indent="-228600" eaLnBrk="0" fontAlgn="base" hangingPunct="0">
              <a:spcBef>
                <a:spcPct val="20000"/>
              </a:spcBef>
              <a:spcAft>
                <a:spcPct val="0"/>
              </a:spcAft>
              <a:buClr>
                <a:srgbClr val="004880"/>
              </a:buClr>
              <a:buChar char="»"/>
              <a:defRPr sz="3200">
                <a:solidFill>
                  <a:srgbClr val="4157AD"/>
                </a:solidFill>
                <a:latin typeface="GE Inspira" pitchFamily="34" charset="0"/>
              </a:defRPr>
            </a:lvl9pPr>
          </a:lstStyle>
          <a:p>
            <a:pPr algn="ctr">
              <a:spcBef>
                <a:spcPct val="0"/>
              </a:spcBef>
              <a:buClrTx/>
            </a:pPr>
            <a:r>
              <a:rPr lang="en-US" altLang="en-US" sz="2000" b="1">
                <a:solidFill>
                  <a:schemeClr val="tx1"/>
                </a:solidFill>
                <a:cs typeface="Times New Roman" panose="02020603050405020304" pitchFamily="18" charset="0"/>
              </a:rPr>
              <a:t>Overall: 42 – 50% Efficient Today… Theoretical Maximum is 59.3% (no losses)</a:t>
            </a:r>
          </a:p>
        </p:txBody>
      </p:sp>
      <p:pic>
        <p:nvPicPr>
          <p:cNvPr id="13" name="Picture 18">
            <a:extLst>
              <a:ext uri="{FF2B5EF4-FFF2-40B4-BE49-F238E27FC236}">
                <a16:creationId xmlns:a16="http://schemas.microsoft.com/office/drawing/2014/main" id="{ADBFF314-CBE1-4628-BC74-754FC7D3B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042" y="1512450"/>
            <a:ext cx="279876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Object 19">
            <a:extLst>
              <a:ext uri="{FF2B5EF4-FFF2-40B4-BE49-F238E27FC236}">
                <a16:creationId xmlns:a16="http://schemas.microsoft.com/office/drawing/2014/main" id="{6B608D44-5D23-4714-B444-8CA3BE804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399" y="1512450"/>
            <a:ext cx="1835150"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Group 50">
            <a:extLst>
              <a:ext uri="{FF2B5EF4-FFF2-40B4-BE49-F238E27FC236}">
                <a16:creationId xmlns:a16="http://schemas.microsoft.com/office/drawing/2014/main" id="{308E74B8-B120-4DE2-BB38-C321D2F3CC64}"/>
              </a:ext>
            </a:extLst>
          </p:cNvPr>
          <p:cNvGraphicFramePr>
            <a:graphicFrameLocks noGrp="1"/>
          </p:cNvGraphicFramePr>
          <p:nvPr>
            <p:extLst>
              <p:ext uri="{D42A27DB-BD31-4B8C-83A1-F6EECF244321}">
                <p14:modId xmlns:p14="http://schemas.microsoft.com/office/powerpoint/2010/main" val="1719729343"/>
              </p:ext>
            </p:extLst>
          </p:nvPr>
        </p:nvGraphicFramePr>
        <p:xfrm>
          <a:off x="1853762" y="4243825"/>
          <a:ext cx="8480425" cy="1131887"/>
        </p:xfrm>
        <a:graphic>
          <a:graphicData uri="http://schemas.openxmlformats.org/drawingml/2006/table">
            <a:tbl>
              <a:tblPr/>
              <a:tblGrid>
                <a:gridCol w="1651000">
                  <a:extLst>
                    <a:ext uri="{9D8B030D-6E8A-4147-A177-3AD203B41FA5}">
                      <a16:colId xmlns:a16="http://schemas.microsoft.com/office/drawing/2014/main" val="20000"/>
                    </a:ext>
                  </a:extLst>
                </a:gridCol>
                <a:gridCol w="1717675">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1649413">
                  <a:extLst>
                    <a:ext uri="{9D8B030D-6E8A-4147-A177-3AD203B41FA5}">
                      <a16:colId xmlns:a16="http://schemas.microsoft.com/office/drawing/2014/main" val="20003"/>
                    </a:ext>
                  </a:extLst>
                </a:gridCol>
                <a:gridCol w="1722437">
                  <a:extLst>
                    <a:ext uri="{9D8B030D-6E8A-4147-A177-3AD203B41FA5}">
                      <a16:colId xmlns:a16="http://schemas.microsoft.com/office/drawing/2014/main" val="20004"/>
                    </a:ext>
                  </a:extLst>
                </a:gridCol>
              </a:tblGrid>
              <a:tr h="566737">
                <a:tc>
                  <a:txBody>
                    <a:bodyPr/>
                    <a:lstStyle>
                      <a:lvl1pPr eaLnBrk="0" hangingPunct="0">
                        <a:spcBef>
                          <a:spcPct val="20000"/>
                        </a:spcBef>
                        <a:buClr>
                          <a:srgbClr val="004880"/>
                        </a:buClr>
                        <a:defRPr sz="2800">
                          <a:solidFill>
                            <a:srgbClr val="4157AD"/>
                          </a:solidFill>
                          <a:latin typeface="GE Inspira" pitchFamily="34" charset="0"/>
                        </a:defRPr>
                      </a:lvl1pPr>
                      <a:lvl2pPr marL="742950" indent="-285750" eaLnBrk="0" hangingPunct="0">
                        <a:spcBef>
                          <a:spcPct val="20000"/>
                        </a:spcBef>
                        <a:buClr>
                          <a:srgbClr val="004880"/>
                        </a:buClr>
                        <a:buFont typeface="GE Inspira" pitchFamily="34" charset="0"/>
                        <a:defRPr sz="2800">
                          <a:solidFill>
                            <a:srgbClr val="4157AD"/>
                          </a:solidFill>
                          <a:latin typeface="GE Inspira" pitchFamily="34" charset="0"/>
                        </a:defRPr>
                      </a:lvl2pPr>
                      <a:lvl3pPr marL="1143000" indent="-228600" eaLnBrk="0" hangingPunct="0">
                        <a:spcBef>
                          <a:spcPct val="20000"/>
                        </a:spcBef>
                        <a:buClr>
                          <a:srgbClr val="004880"/>
                        </a:buClr>
                        <a:defRPr sz="2800">
                          <a:solidFill>
                            <a:srgbClr val="4157AD"/>
                          </a:solidFill>
                          <a:latin typeface="GE Inspira" pitchFamily="34" charset="0"/>
                        </a:defRPr>
                      </a:lvl3pPr>
                      <a:lvl4pPr marL="1600200" indent="-228600" eaLnBrk="0" hangingPunct="0">
                        <a:spcBef>
                          <a:spcPct val="20000"/>
                        </a:spcBef>
                        <a:buClr>
                          <a:srgbClr val="004880"/>
                        </a:buClr>
                        <a:buFont typeface="Times" panose="02020603050405020304" pitchFamily="18" charset="0"/>
                        <a:defRPr sz="2800">
                          <a:solidFill>
                            <a:srgbClr val="4157AD"/>
                          </a:solidFill>
                          <a:latin typeface="GE Inspira" pitchFamily="34" charset="0"/>
                        </a:defRPr>
                      </a:lvl4pPr>
                      <a:lvl5pPr marL="2057400" indent="-228600" eaLnBrk="0" hangingPunct="0">
                        <a:spcBef>
                          <a:spcPct val="20000"/>
                        </a:spcBef>
                        <a:buClr>
                          <a:srgbClr val="004880"/>
                        </a:buClr>
                        <a:defRPr sz="2800">
                          <a:solidFill>
                            <a:srgbClr val="4157AD"/>
                          </a:solidFill>
                          <a:latin typeface="GE Inspira" pitchFamily="34" charset="0"/>
                        </a:defRPr>
                      </a:lvl5pPr>
                      <a:lvl6pPr marL="2514600" indent="-228600" eaLnBrk="0" fontAlgn="base" hangingPunct="0">
                        <a:spcBef>
                          <a:spcPct val="20000"/>
                        </a:spcBef>
                        <a:spcAft>
                          <a:spcPct val="0"/>
                        </a:spcAft>
                        <a:buClr>
                          <a:srgbClr val="004880"/>
                        </a:buClr>
                        <a:defRPr sz="2800">
                          <a:solidFill>
                            <a:srgbClr val="4157AD"/>
                          </a:solidFill>
                          <a:latin typeface="GE Inspira" pitchFamily="34" charset="0"/>
                        </a:defRPr>
                      </a:lvl6pPr>
                      <a:lvl7pPr marL="2971800" indent="-228600" eaLnBrk="0" fontAlgn="base" hangingPunct="0">
                        <a:spcBef>
                          <a:spcPct val="20000"/>
                        </a:spcBef>
                        <a:spcAft>
                          <a:spcPct val="0"/>
                        </a:spcAft>
                        <a:buClr>
                          <a:srgbClr val="004880"/>
                        </a:buClr>
                        <a:defRPr sz="2800">
                          <a:solidFill>
                            <a:srgbClr val="4157AD"/>
                          </a:solidFill>
                          <a:latin typeface="GE Inspira" pitchFamily="34" charset="0"/>
                        </a:defRPr>
                      </a:lvl7pPr>
                      <a:lvl8pPr marL="3429000" indent="-228600" eaLnBrk="0" fontAlgn="base" hangingPunct="0">
                        <a:spcBef>
                          <a:spcPct val="20000"/>
                        </a:spcBef>
                        <a:spcAft>
                          <a:spcPct val="0"/>
                        </a:spcAft>
                        <a:buClr>
                          <a:srgbClr val="004880"/>
                        </a:buClr>
                        <a:defRPr sz="2800">
                          <a:solidFill>
                            <a:srgbClr val="4157AD"/>
                          </a:solidFill>
                          <a:latin typeface="GE Inspira" pitchFamily="34" charset="0"/>
                        </a:defRPr>
                      </a:lvl8pPr>
                      <a:lvl9pPr marL="3886200" indent="-228600" eaLnBrk="0" fontAlgn="base" hangingPunct="0">
                        <a:spcBef>
                          <a:spcPct val="20000"/>
                        </a:spcBef>
                        <a:spcAft>
                          <a:spcPct val="0"/>
                        </a:spcAft>
                        <a:buClr>
                          <a:srgbClr val="004880"/>
                        </a:buClr>
                        <a:defRPr sz="2800">
                          <a:solidFill>
                            <a:srgbClr val="4157AD"/>
                          </a:solidFill>
                          <a:latin typeface="GE Inspira" pitchFamily="34" charset="0"/>
                        </a:defRPr>
                      </a:lvl9pPr>
                    </a:lstStyle>
                    <a:p>
                      <a:pPr marL="0" marR="0" lvl="0" indent="0" algn="ctr" defTabSz="914400" rtl="0" eaLnBrk="0" fontAlgn="base" latinLnBrk="0" hangingPunct="0">
                        <a:lnSpc>
                          <a:spcPct val="100000"/>
                        </a:lnSpc>
                        <a:spcBef>
                          <a:spcPct val="20000"/>
                        </a:spcBef>
                        <a:spcAft>
                          <a:spcPct val="0"/>
                        </a:spcAft>
                        <a:buClr>
                          <a:srgbClr val="004880"/>
                        </a:buClr>
                        <a:buSzTx/>
                        <a:buFontTx/>
                        <a:buNone/>
                        <a:tabLst/>
                      </a:pPr>
                      <a:r>
                        <a:rPr kumimoji="0" lang="en-US" altLang="en-US" sz="1800" b="1" i="0" u="none" strike="noStrike" cap="none" normalizeH="0" baseline="0">
                          <a:ln>
                            <a:noFill/>
                          </a:ln>
                          <a:solidFill>
                            <a:srgbClr val="4157AD"/>
                          </a:solidFill>
                          <a:effectLst/>
                          <a:latin typeface="GE Inspira" pitchFamily="34" charset="0"/>
                        </a:rPr>
                        <a:t>Component</a:t>
                      </a:r>
                    </a:p>
                  </a:txBody>
                  <a:tcPr anchor="ctr" horzOverflow="overflow">
                    <a:lnL>
                      <a:noFill/>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880"/>
                        </a:buClr>
                        <a:defRPr sz="2800">
                          <a:solidFill>
                            <a:srgbClr val="4157AD"/>
                          </a:solidFill>
                          <a:latin typeface="GE Inspira" pitchFamily="34" charset="0"/>
                        </a:defRPr>
                      </a:lvl1pPr>
                      <a:lvl2pPr marL="742950" indent="-285750" eaLnBrk="0" hangingPunct="0">
                        <a:spcBef>
                          <a:spcPct val="20000"/>
                        </a:spcBef>
                        <a:buClr>
                          <a:srgbClr val="004880"/>
                        </a:buClr>
                        <a:buFont typeface="GE Inspira" pitchFamily="34" charset="0"/>
                        <a:defRPr sz="2800">
                          <a:solidFill>
                            <a:srgbClr val="4157AD"/>
                          </a:solidFill>
                          <a:latin typeface="GE Inspira" pitchFamily="34" charset="0"/>
                        </a:defRPr>
                      </a:lvl2pPr>
                      <a:lvl3pPr marL="1143000" indent="-228600" eaLnBrk="0" hangingPunct="0">
                        <a:spcBef>
                          <a:spcPct val="20000"/>
                        </a:spcBef>
                        <a:buClr>
                          <a:srgbClr val="004880"/>
                        </a:buClr>
                        <a:defRPr sz="2800">
                          <a:solidFill>
                            <a:srgbClr val="4157AD"/>
                          </a:solidFill>
                          <a:latin typeface="GE Inspira" pitchFamily="34" charset="0"/>
                        </a:defRPr>
                      </a:lvl3pPr>
                      <a:lvl4pPr marL="1600200" indent="-228600" eaLnBrk="0" hangingPunct="0">
                        <a:spcBef>
                          <a:spcPct val="20000"/>
                        </a:spcBef>
                        <a:buClr>
                          <a:srgbClr val="004880"/>
                        </a:buClr>
                        <a:buFont typeface="Times" panose="02020603050405020304" pitchFamily="18" charset="0"/>
                        <a:defRPr sz="2800">
                          <a:solidFill>
                            <a:srgbClr val="4157AD"/>
                          </a:solidFill>
                          <a:latin typeface="GE Inspira" pitchFamily="34" charset="0"/>
                        </a:defRPr>
                      </a:lvl4pPr>
                      <a:lvl5pPr marL="2057400" indent="-228600" eaLnBrk="0" hangingPunct="0">
                        <a:spcBef>
                          <a:spcPct val="20000"/>
                        </a:spcBef>
                        <a:buClr>
                          <a:srgbClr val="004880"/>
                        </a:buClr>
                        <a:defRPr sz="2800">
                          <a:solidFill>
                            <a:srgbClr val="4157AD"/>
                          </a:solidFill>
                          <a:latin typeface="GE Inspira" pitchFamily="34" charset="0"/>
                        </a:defRPr>
                      </a:lvl5pPr>
                      <a:lvl6pPr marL="2514600" indent="-228600" eaLnBrk="0" fontAlgn="base" hangingPunct="0">
                        <a:spcBef>
                          <a:spcPct val="20000"/>
                        </a:spcBef>
                        <a:spcAft>
                          <a:spcPct val="0"/>
                        </a:spcAft>
                        <a:buClr>
                          <a:srgbClr val="004880"/>
                        </a:buClr>
                        <a:defRPr sz="2800">
                          <a:solidFill>
                            <a:srgbClr val="4157AD"/>
                          </a:solidFill>
                          <a:latin typeface="GE Inspira" pitchFamily="34" charset="0"/>
                        </a:defRPr>
                      </a:lvl6pPr>
                      <a:lvl7pPr marL="2971800" indent="-228600" eaLnBrk="0" fontAlgn="base" hangingPunct="0">
                        <a:spcBef>
                          <a:spcPct val="20000"/>
                        </a:spcBef>
                        <a:spcAft>
                          <a:spcPct val="0"/>
                        </a:spcAft>
                        <a:buClr>
                          <a:srgbClr val="004880"/>
                        </a:buClr>
                        <a:defRPr sz="2800">
                          <a:solidFill>
                            <a:srgbClr val="4157AD"/>
                          </a:solidFill>
                          <a:latin typeface="GE Inspira" pitchFamily="34" charset="0"/>
                        </a:defRPr>
                      </a:lvl7pPr>
                      <a:lvl8pPr marL="3429000" indent="-228600" eaLnBrk="0" fontAlgn="base" hangingPunct="0">
                        <a:spcBef>
                          <a:spcPct val="20000"/>
                        </a:spcBef>
                        <a:spcAft>
                          <a:spcPct val="0"/>
                        </a:spcAft>
                        <a:buClr>
                          <a:srgbClr val="004880"/>
                        </a:buClr>
                        <a:defRPr sz="2800">
                          <a:solidFill>
                            <a:srgbClr val="4157AD"/>
                          </a:solidFill>
                          <a:latin typeface="GE Inspira" pitchFamily="34" charset="0"/>
                        </a:defRPr>
                      </a:lvl8pPr>
                      <a:lvl9pPr marL="3886200" indent="-228600" eaLnBrk="0" fontAlgn="base" hangingPunct="0">
                        <a:spcBef>
                          <a:spcPct val="20000"/>
                        </a:spcBef>
                        <a:spcAft>
                          <a:spcPct val="0"/>
                        </a:spcAft>
                        <a:buClr>
                          <a:srgbClr val="004880"/>
                        </a:buClr>
                        <a:defRPr sz="2800">
                          <a:solidFill>
                            <a:srgbClr val="4157AD"/>
                          </a:solidFill>
                          <a:latin typeface="GE Inspira" pitchFamily="34" charset="0"/>
                        </a:defRPr>
                      </a:lvl9pPr>
                    </a:lstStyle>
                    <a:p>
                      <a:pPr marL="0" marR="0" lvl="0" indent="0" algn="ctr" defTabSz="914400" rtl="0" eaLnBrk="0" fontAlgn="base" latinLnBrk="0" hangingPunct="0">
                        <a:lnSpc>
                          <a:spcPct val="100000"/>
                        </a:lnSpc>
                        <a:spcBef>
                          <a:spcPct val="20000"/>
                        </a:spcBef>
                        <a:spcAft>
                          <a:spcPct val="0"/>
                        </a:spcAft>
                        <a:buClr>
                          <a:srgbClr val="004880"/>
                        </a:buClr>
                        <a:buSzTx/>
                        <a:buFontTx/>
                        <a:buNone/>
                        <a:tabLst/>
                      </a:pPr>
                      <a:r>
                        <a:rPr kumimoji="0" lang="en-US" altLang="en-US" sz="1800" b="1" i="0" u="none" strike="noStrike" cap="none" normalizeH="0" baseline="0">
                          <a:ln>
                            <a:noFill/>
                          </a:ln>
                          <a:solidFill>
                            <a:srgbClr val="4157AD"/>
                          </a:solidFill>
                          <a:effectLst/>
                          <a:latin typeface="GE Inspira" pitchFamily="34" charset="0"/>
                        </a:rPr>
                        <a:t>Rotor</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880"/>
                        </a:buClr>
                        <a:defRPr sz="2800">
                          <a:solidFill>
                            <a:srgbClr val="4157AD"/>
                          </a:solidFill>
                          <a:latin typeface="GE Inspira" pitchFamily="34" charset="0"/>
                        </a:defRPr>
                      </a:lvl1pPr>
                      <a:lvl2pPr marL="742950" indent="-285750" eaLnBrk="0" hangingPunct="0">
                        <a:spcBef>
                          <a:spcPct val="20000"/>
                        </a:spcBef>
                        <a:buClr>
                          <a:srgbClr val="004880"/>
                        </a:buClr>
                        <a:buFont typeface="GE Inspira" pitchFamily="34" charset="0"/>
                        <a:defRPr sz="2800">
                          <a:solidFill>
                            <a:srgbClr val="4157AD"/>
                          </a:solidFill>
                          <a:latin typeface="GE Inspira" pitchFamily="34" charset="0"/>
                        </a:defRPr>
                      </a:lvl2pPr>
                      <a:lvl3pPr marL="1143000" indent="-228600" eaLnBrk="0" hangingPunct="0">
                        <a:spcBef>
                          <a:spcPct val="20000"/>
                        </a:spcBef>
                        <a:buClr>
                          <a:srgbClr val="004880"/>
                        </a:buClr>
                        <a:defRPr sz="2800">
                          <a:solidFill>
                            <a:srgbClr val="4157AD"/>
                          </a:solidFill>
                          <a:latin typeface="GE Inspira" pitchFamily="34" charset="0"/>
                        </a:defRPr>
                      </a:lvl3pPr>
                      <a:lvl4pPr marL="1600200" indent="-228600" eaLnBrk="0" hangingPunct="0">
                        <a:spcBef>
                          <a:spcPct val="20000"/>
                        </a:spcBef>
                        <a:buClr>
                          <a:srgbClr val="004880"/>
                        </a:buClr>
                        <a:buFont typeface="Times" panose="02020603050405020304" pitchFamily="18" charset="0"/>
                        <a:defRPr sz="2800">
                          <a:solidFill>
                            <a:srgbClr val="4157AD"/>
                          </a:solidFill>
                          <a:latin typeface="GE Inspira" pitchFamily="34" charset="0"/>
                        </a:defRPr>
                      </a:lvl4pPr>
                      <a:lvl5pPr marL="2057400" indent="-228600" eaLnBrk="0" hangingPunct="0">
                        <a:spcBef>
                          <a:spcPct val="20000"/>
                        </a:spcBef>
                        <a:buClr>
                          <a:srgbClr val="004880"/>
                        </a:buClr>
                        <a:defRPr sz="2800">
                          <a:solidFill>
                            <a:srgbClr val="4157AD"/>
                          </a:solidFill>
                          <a:latin typeface="GE Inspira" pitchFamily="34" charset="0"/>
                        </a:defRPr>
                      </a:lvl5pPr>
                      <a:lvl6pPr marL="2514600" indent="-228600" eaLnBrk="0" fontAlgn="base" hangingPunct="0">
                        <a:spcBef>
                          <a:spcPct val="20000"/>
                        </a:spcBef>
                        <a:spcAft>
                          <a:spcPct val="0"/>
                        </a:spcAft>
                        <a:buClr>
                          <a:srgbClr val="004880"/>
                        </a:buClr>
                        <a:defRPr sz="2800">
                          <a:solidFill>
                            <a:srgbClr val="4157AD"/>
                          </a:solidFill>
                          <a:latin typeface="GE Inspira" pitchFamily="34" charset="0"/>
                        </a:defRPr>
                      </a:lvl6pPr>
                      <a:lvl7pPr marL="2971800" indent="-228600" eaLnBrk="0" fontAlgn="base" hangingPunct="0">
                        <a:spcBef>
                          <a:spcPct val="20000"/>
                        </a:spcBef>
                        <a:spcAft>
                          <a:spcPct val="0"/>
                        </a:spcAft>
                        <a:buClr>
                          <a:srgbClr val="004880"/>
                        </a:buClr>
                        <a:defRPr sz="2800">
                          <a:solidFill>
                            <a:srgbClr val="4157AD"/>
                          </a:solidFill>
                          <a:latin typeface="GE Inspira" pitchFamily="34" charset="0"/>
                        </a:defRPr>
                      </a:lvl7pPr>
                      <a:lvl8pPr marL="3429000" indent="-228600" eaLnBrk="0" fontAlgn="base" hangingPunct="0">
                        <a:spcBef>
                          <a:spcPct val="20000"/>
                        </a:spcBef>
                        <a:spcAft>
                          <a:spcPct val="0"/>
                        </a:spcAft>
                        <a:buClr>
                          <a:srgbClr val="004880"/>
                        </a:buClr>
                        <a:defRPr sz="2800">
                          <a:solidFill>
                            <a:srgbClr val="4157AD"/>
                          </a:solidFill>
                          <a:latin typeface="GE Inspira" pitchFamily="34" charset="0"/>
                        </a:defRPr>
                      </a:lvl8pPr>
                      <a:lvl9pPr marL="3886200" indent="-228600" eaLnBrk="0" fontAlgn="base" hangingPunct="0">
                        <a:spcBef>
                          <a:spcPct val="20000"/>
                        </a:spcBef>
                        <a:spcAft>
                          <a:spcPct val="0"/>
                        </a:spcAft>
                        <a:buClr>
                          <a:srgbClr val="004880"/>
                        </a:buClr>
                        <a:defRPr sz="2800">
                          <a:solidFill>
                            <a:srgbClr val="4157AD"/>
                          </a:solidFill>
                          <a:latin typeface="GE Inspira" pitchFamily="34" charset="0"/>
                        </a:defRPr>
                      </a:lvl9pPr>
                    </a:lstStyle>
                    <a:p>
                      <a:pPr marL="0" marR="0" lvl="0" indent="0" algn="ctr" defTabSz="914400" rtl="0" eaLnBrk="0" fontAlgn="base" latinLnBrk="0" hangingPunct="0">
                        <a:lnSpc>
                          <a:spcPct val="100000"/>
                        </a:lnSpc>
                        <a:spcBef>
                          <a:spcPct val="20000"/>
                        </a:spcBef>
                        <a:spcAft>
                          <a:spcPct val="0"/>
                        </a:spcAft>
                        <a:buClr>
                          <a:srgbClr val="004880"/>
                        </a:buClr>
                        <a:buSzTx/>
                        <a:buFontTx/>
                        <a:buNone/>
                        <a:tabLst/>
                      </a:pPr>
                      <a:r>
                        <a:rPr kumimoji="0" lang="en-US" altLang="en-US" sz="1800" b="1" i="0" u="none" strike="noStrike" cap="none" normalizeH="0" baseline="0">
                          <a:ln>
                            <a:noFill/>
                          </a:ln>
                          <a:solidFill>
                            <a:srgbClr val="4157AD"/>
                          </a:solidFill>
                          <a:effectLst/>
                          <a:latin typeface="GE Inspira" pitchFamily="34" charset="0"/>
                        </a:rPr>
                        <a:t>Gearbox</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880"/>
                        </a:buClr>
                        <a:defRPr sz="2800">
                          <a:solidFill>
                            <a:srgbClr val="4157AD"/>
                          </a:solidFill>
                          <a:latin typeface="GE Inspira" pitchFamily="34" charset="0"/>
                        </a:defRPr>
                      </a:lvl1pPr>
                      <a:lvl2pPr marL="742950" indent="-285750" eaLnBrk="0" hangingPunct="0">
                        <a:spcBef>
                          <a:spcPct val="20000"/>
                        </a:spcBef>
                        <a:buClr>
                          <a:srgbClr val="004880"/>
                        </a:buClr>
                        <a:buFont typeface="GE Inspira" pitchFamily="34" charset="0"/>
                        <a:defRPr sz="2800">
                          <a:solidFill>
                            <a:srgbClr val="4157AD"/>
                          </a:solidFill>
                          <a:latin typeface="GE Inspira" pitchFamily="34" charset="0"/>
                        </a:defRPr>
                      </a:lvl2pPr>
                      <a:lvl3pPr marL="1143000" indent="-228600" eaLnBrk="0" hangingPunct="0">
                        <a:spcBef>
                          <a:spcPct val="20000"/>
                        </a:spcBef>
                        <a:buClr>
                          <a:srgbClr val="004880"/>
                        </a:buClr>
                        <a:defRPr sz="2800">
                          <a:solidFill>
                            <a:srgbClr val="4157AD"/>
                          </a:solidFill>
                          <a:latin typeface="GE Inspira" pitchFamily="34" charset="0"/>
                        </a:defRPr>
                      </a:lvl3pPr>
                      <a:lvl4pPr marL="1600200" indent="-228600" eaLnBrk="0" hangingPunct="0">
                        <a:spcBef>
                          <a:spcPct val="20000"/>
                        </a:spcBef>
                        <a:buClr>
                          <a:srgbClr val="004880"/>
                        </a:buClr>
                        <a:buFont typeface="Times" panose="02020603050405020304" pitchFamily="18" charset="0"/>
                        <a:defRPr sz="2800">
                          <a:solidFill>
                            <a:srgbClr val="4157AD"/>
                          </a:solidFill>
                          <a:latin typeface="GE Inspira" pitchFamily="34" charset="0"/>
                        </a:defRPr>
                      </a:lvl4pPr>
                      <a:lvl5pPr marL="2057400" indent="-228600" eaLnBrk="0" hangingPunct="0">
                        <a:spcBef>
                          <a:spcPct val="20000"/>
                        </a:spcBef>
                        <a:buClr>
                          <a:srgbClr val="004880"/>
                        </a:buClr>
                        <a:defRPr sz="2800">
                          <a:solidFill>
                            <a:srgbClr val="4157AD"/>
                          </a:solidFill>
                          <a:latin typeface="GE Inspira" pitchFamily="34" charset="0"/>
                        </a:defRPr>
                      </a:lvl5pPr>
                      <a:lvl6pPr marL="2514600" indent="-228600" eaLnBrk="0" fontAlgn="base" hangingPunct="0">
                        <a:spcBef>
                          <a:spcPct val="20000"/>
                        </a:spcBef>
                        <a:spcAft>
                          <a:spcPct val="0"/>
                        </a:spcAft>
                        <a:buClr>
                          <a:srgbClr val="004880"/>
                        </a:buClr>
                        <a:defRPr sz="2800">
                          <a:solidFill>
                            <a:srgbClr val="4157AD"/>
                          </a:solidFill>
                          <a:latin typeface="GE Inspira" pitchFamily="34" charset="0"/>
                        </a:defRPr>
                      </a:lvl6pPr>
                      <a:lvl7pPr marL="2971800" indent="-228600" eaLnBrk="0" fontAlgn="base" hangingPunct="0">
                        <a:spcBef>
                          <a:spcPct val="20000"/>
                        </a:spcBef>
                        <a:spcAft>
                          <a:spcPct val="0"/>
                        </a:spcAft>
                        <a:buClr>
                          <a:srgbClr val="004880"/>
                        </a:buClr>
                        <a:defRPr sz="2800">
                          <a:solidFill>
                            <a:srgbClr val="4157AD"/>
                          </a:solidFill>
                          <a:latin typeface="GE Inspira" pitchFamily="34" charset="0"/>
                        </a:defRPr>
                      </a:lvl7pPr>
                      <a:lvl8pPr marL="3429000" indent="-228600" eaLnBrk="0" fontAlgn="base" hangingPunct="0">
                        <a:spcBef>
                          <a:spcPct val="20000"/>
                        </a:spcBef>
                        <a:spcAft>
                          <a:spcPct val="0"/>
                        </a:spcAft>
                        <a:buClr>
                          <a:srgbClr val="004880"/>
                        </a:buClr>
                        <a:defRPr sz="2800">
                          <a:solidFill>
                            <a:srgbClr val="4157AD"/>
                          </a:solidFill>
                          <a:latin typeface="GE Inspira" pitchFamily="34" charset="0"/>
                        </a:defRPr>
                      </a:lvl8pPr>
                      <a:lvl9pPr marL="3886200" indent="-228600" eaLnBrk="0" fontAlgn="base" hangingPunct="0">
                        <a:spcBef>
                          <a:spcPct val="20000"/>
                        </a:spcBef>
                        <a:spcAft>
                          <a:spcPct val="0"/>
                        </a:spcAft>
                        <a:buClr>
                          <a:srgbClr val="004880"/>
                        </a:buClr>
                        <a:defRPr sz="2800">
                          <a:solidFill>
                            <a:srgbClr val="4157AD"/>
                          </a:solidFill>
                          <a:latin typeface="GE Inspira" pitchFamily="34" charset="0"/>
                        </a:defRPr>
                      </a:lvl9pPr>
                    </a:lstStyle>
                    <a:p>
                      <a:pPr marL="0" marR="0" lvl="0" indent="0" algn="ctr" defTabSz="914400" rtl="0" eaLnBrk="0" fontAlgn="base" latinLnBrk="0" hangingPunct="0">
                        <a:lnSpc>
                          <a:spcPct val="100000"/>
                        </a:lnSpc>
                        <a:spcBef>
                          <a:spcPct val="20000"/>
                        </a:spcBef>
                        <a:spcAft>
                          <a:spcPct val="0"/>
                        </a:spcAft>
                        <a:buClr>
                          <a:srgbClr val="004880"/>
                        </a:buClr>
                        <a:buSzTx/>
                        <a:buFontTx/>
                        <a:buNone/>
                        <a:tabLst/>
                      </a:pPr>
                      <a:r>
                        <a:rPr kumimoji="0" lang="en-US" altLang="en-US" sz="1800" b="1" i="0" u="none" strike="noStrike" cap="none" normalizeH="0" baseline="0">
                          <a:ln>
                            <a:noFill/>
                          </a:ln>
                          <a:solidFill>
                            <a:srgbClr val="4157AD"/>
                          </a:solidFill>
                          <a:effectLst/>
                          <a:latin typeface="GE Inspira" pitchFamily="34" charset="0"/>
                        </a:rPr>
                        <a:t>Generator</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880"/>
                        </a:buClr>
                        <a:defRPr sz="2800">
                          <a:solidFill>
                            <a:srgbClr val="4157AD"/>
                          </a:solidFill>
                          <a:latin typeface="GE Inspira" pitchFamily="34" charset="0"/>
                        </a:defRPr>
                      </a:lvl1pPr>
                      <a:lvl2pPr marL="742950" indent="-285750" eaLnBrk="0" hangingPunct="0">
                        <a:spcBef>
                          <a:spcPct val="20000"/>
                        </a:spcBef>
                        <a:buClr>
                          <a:srgbClr val="004880"/>
                        </a:buClr>
                        <a:buFont typeface="GE Inspira" pitchFamily="34" charset="0"/>
                        <a:defRPr sz="2800">
                          <a:solidFill>
                            <a:srgbClr val="4157AD"/>
                          </a:solidFill>
                          <a:latin typeface="GE Inspira" pitchFamily="34" charset="0"/>
                        </a:defRPr>
                      </a:lvl2pPr>
                      <a:lvl3pPr marL="1143000" indent="-228600" eaLnBrk="0" hangingPunct="0">
                        <a:spcBef>
                          <a:spcPct val="20000"/>
                        </a:spcBef>
                        <a:buClr>
                          <a:srgbClr val="004880"/>
                        </a:buClr>
                        <a:defRPr sz="2800">
                          <a:solidFill>
                            <a:srgbClr val="4157AD"/>
                          </a:solidFill>
                          <a:latin typeface="GE Inspira" pitchFamily="34" charset="0"/>
                        </a:defRPr>
                      </a:lvl3pPr>
                      <a:lvl4pPr marL="1600200" indent="-228600" eaLnBrk="0" hangingPunct="0">
                        <a:spcBef>
                          <a:spcPct val="20000"/>
                        </a:spcBef>
                        <a:buClr>
                          <a:srgbClr val="004880"/>
                        </a:buClr>
                        <a:buFont typeface="Times" panose="02020603050405020304" pitchFamily="18" charset="0"/>
                        <a:defRPr sz="2800">
                          <a:solidFill>
                            <a:srgbClr val="4157AD"/>
                          </a:solidFill>
                          <a:latin typeface="GE Inspira" pitchFamily="34" charset="0"/>
                        </a:defRPr>
                      </a:lvl4pPr>
                      <a:lvl5pPr marL="2057400" indent="-228600" eaLnBrk="0" hangingPunct="0">
                        <a:spcBef>
                          <a:spcPct val="20000"/>
                        </a:spcBef>
                        <a:buClr>
                          <a:srgbClr val="004880"/>
                        </a:buClr>
                        <a:defRPr sz="2800">
                          <a:solidFill>
                            <a:srgbClr val="4157AD"/>
                          </a:solidFill>
                          <a:latin typeface="GE Inspira" pitchFamily="34" charset="0"/>
                        </a:defRPr>
                      </a:lvl5pPr>
                      <a:lvl6pPr marL="2514600" indent="-228600" eaLnBrk="0" fontAlgn="base" hangingPunct="0">
                        <a:spcBef>
                          <a:spcPct val="20000"/>
                        </a:spcBef>
                        <a:spcAft>
                          <a:spcPct val="0"/>
                        </a:spcAft>
                        <a:buClr>
                          <a:srgbClr val="004880"/>
                        </a:buClr>
                        <a:defRPr sz="2800">
                          <a:solidFill>
                            <a:srgbClr val="4157AD"/>
                          </a:solidFill>
                          <a:latin typeface="GE Inspira" pitchFamily="34" charset="0"/>
                        </a:defRPr>
                      </a:lvl6pPr>
                      <a:lvl7pPr marL="2971800" indent="-228600" eaLnBrk="0" fontAlgn="base" hangingPunct="0">
                        <a:spcBef>
                          <a:spcPct val="20000"/>
                        </a:spcBef>
                        <a:spcAft>
                          <a:spcPct val="0"/>
                        </a:spcAft>
                        <a:buClr>
                          <a:srgbClr val="004880"/>
                        </a:buClr>
                        <a:defRPr sz="2800">
                          <a:solidFill>
                            <a:srgbClr val="4157AD"/>
                          </a:solidFill>
                          <a:latin typeface="GE Inspira" pitchFamily="34" charset="0"/>
                        </a:defRPr>
                      </a:lvl7pPr>
                      <a:lvl8pPr marL="3429000" indent="-228600" eaLnBrk="0" fontAlgn="base" hangingPunct="0">
                        <a:spcBef>
                          <a:spcPct val="20000"/>
                        </a:spcBef>
                        <a:spcAft>
                          <a:spcPct val="0"/>
                        </a:spcAft>
                        <a:buClr>
                          <a:srgbClr val="004880"/>
                        </a:buClr>
                        <a:defRPr sz="2800">
                          <a:solidFill>
                            <a:srgbClr val="4157AD"/>
                          </a:solidFill>
                          <a:latin typeface="GE Inspira" pitchFamily="34" charset="0"/>
                        </a:defRPr>
                      </a:lvl8pPr>
                      <a:lvl9pPr marL="3886200" indent="-228600" eaLnBrk="0" fontAlgn="base" hangingPunct="0">
                        <a:spcBef>
                          <a:spcPct val="20000"/>
                        </a:spcBef>
                        <a:spcAft>
                          <a:spcPct val="0"/>
                        </a:spcAft>
                        <a:buClr>
                          <a:srgbClr val="004880"/>
                        </a:buClr>
                        <a:defRPr sz="2800">
                          <a:solidFill>
                            <a:srgbClr val="4157AD"/>
                          </a:solidFill>
                          <a:latin typeface="GE Inspira" pitchFamily="34" charset="0"/>
                        </a:defRPr>
                      </a:lvl9pPr>
                    </a:lstStyle>
                    <a:p>
                      <a:pPr marL="0" marR="0" lvl="0" indent="0" algn="ctr" defTabSz="914400" rtl="0" eaLnBrk="0" fontAlgn="base" latinLnBrk="0" hangingPunct="0">
                        <a:lnSpc>
                          <a:spcPct val="100000"/>
                        </a:lnSpc>
                        <a:spcBef>
                          <a:spcPct val="20000"/>
                        </a:spcBef>
                        <a:spcAft>
                          <a:spcPct val="0"/>
                        </a:spcAft>
                        <a:buClr>
                          <a:srgbClr val="004880"/>
                        </a:buClr>
                        <a:buSzTx/>
                        <a:buFontTx/>
                        <a:buNone/>
                        <a:tabLst/>
                      </a:pPr>
                      <a:r>
                        <a:rPr kumimoji="0" lang="en-US" altLang="en-US" sz="1800" b="1" i="0" u="none" strike="noStrike" cap="none" normalizeH="0" baseline="0">
                          <a:ln>
                            <a:noFill/>
                          </a:ln>
                          <a:solidFill>
                            <a:srgbClr val="4157AD"/>
                          </a:solidFill>
                          <a:effectLst/>
                          <a:latin typeface="GE Inspira" pitchFamily="34" charset="0"/>
                        </a:rPr>
                        <a:t>Converter</a:t>
                      </a:r>
                    </a:p>
                  </a:txBody>
                  <a:tcPr anchor="ctr" horzOverflow="overflow">
                    <a:lnL w="12700" cap="flat" cmpd="sng" algn="ctr">
                      <a:solidFill>
                        <a:schemeClr val="tx1"/>
                      </a:solidFill>
                      <a:prstDash val="sys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5150">
                <a:tc>
                  <a:txBody>
                    <a:bodyPr/>
                    <a:lstStyle>
                      <a:lvl1pPr eaLnBrk="0" hangingPunct="0">
                        <a:spcBef>
                          <a:spcPct val="20000"/>
                        </a:spcBef>
                        <a:buClr>
                          <a:srgbClr val="004880"/>
                        </a:buClr>
                        <a:defRPr sz="2800">
                          <a:solidFill>
                            <a:srgbClr val="4157AD"/>
                          </a:solidFill>
                          <a:latin typeface="GE Inspira" pitchFamily="34" charset="0"/>
                        </a:defRPr>
                      </a:lvl1pPr>
                      <a:lvl2pPr marL="742950" indent="-285750" eaLnBrk="0" hangingPunct="0">
                        <a:spcBef>
                          <a:spcPct val="20000"/>
                        </a:spcBef>
                        <a:buClr>
                          <a:srgbClr val="004880"/>
                        </a:buClr>
                        <a:buFont typeface="GE Inspira" pitchFamily="34" charset="0"/>
                        <a:defRPr sz="2800">
                          <a:solidFill>
                            <a:srgbClr val="4157AD"/>
                          </a:solidFill>
                          <a:latin typeface="GE Inspira" pitchFamily="34" charset="0"/>
                        </a:defRPr>
                      </a:lvl2pPr>
                      <a:lvl3pPr marL="1143000" indent="-228600" eaLnBrk="0" hangingPunct="0">
                        <a:spcBef>
                          <a:spcPct val="20000"/>
                        </a:spcBef>
                        <a:buClr>
                          <a:srgbClr val="004880"/>
                        </a:buClr>
                        <a:defRPr sz="2800">
                          <a:solidFill>
                            <a:srgbClr val="4157AD"/>
                          </a:solidFill>
                          <a:latin typeface="GE Inspira" pitchFamily="34" charset="0"/>
                        </a:defRPr>
                      </a:lvl3pPr>
                      <a:lvl4pPr marL="1600200" indent="-228600" eaLnBrk="0" hangingPunct="0">
                        <a:spcBef>
                          <a:spcPct val="20000"/>
                        </a:spcBef>
                        <a:buClr>
                          <a:srgbClr val="004880"/>
                        </a:buClr>
                        <a:buFont typeface="Times" panose="02020603050405020304" pitchFamily="18" charset="0"/>
                        <a:defRPr sz="2800">
                          <a:solidFill>
                            <a:srgbClr val="4157AD"/>
                          </a:solidFill>
                          <a:latin typeface="GE Inspira" pitchFamily="34" charset="0"/>
                        </a:defRPr>
                      </a:lvl4pPr>
                      <a:lvl5pPr marL="2057400" indent="-228600" eaLnBrk="0" hangingPunct="0">
                        <a:spcBef>
                          <a:spcPct val="20000"/>
                        </a:spcBef>
                        <a:buClr>
                          <a:srgbClr val="004880"/>
                        </a:buClr>
                        <a:defRPr sz="2800">
                          <a:solidFill>
                            <a:srgbClr val="4157AD"/>
                          </a:solidFill>
                          <a:latin typeface="GE Inspira" pitchFamily="34" charset="0"/>
                        </a:defRPr>
                      </a:lvl5pPr>
                      <a:lvl6pPr marL="2514600" indent="-228600" eaLnBrk="0" fontAlgn="base" hangingPunct="0">
                        <a:spcBef>
                          <a:spcPct val="20000"/>
                        </a:spcBef>
                        <a:spcAft>
                          <a:spcPct val="0"/>
                        </a:spcAft>
                        <a:buClr>
                          <a:srgbClr val="004880"/>
                        </a:buClr>
                        <a:defRPr sz="2800">
                          <a:solidFill>
                            <a:srgbClr val="4157AD"/>
                          </a:solidFill>
                          <a:latin typeface="GE Inspira" pitchFamily="34" charset="0"/>
                        </a:defRPr>
                      </a:lvl6pPr>
                      <a:lvl7pPr marL="2971800" indent="-228600" eaLnBrk="0" fontAlgn="base" hangingPunct="0">
                        <a:spcBef>
                          <a:spcPct val="20000"/>
                        </a:spcBef>
                        <a:spcAft>
                          <a:spcPct val="0"/>
                        </a:spcAft>
                        <a:buClr>
                          <a:srgbClr val="004880"/>
                        </a:buClr>
                        <a:defRPr sz="2800">
                          <a:solidFill>
                            <a:srgbClr val="4157AD"/>
                          </a:solidFill>
                          <a:latin typeface="GE Inspira" pitchFamily="34" charset="0"/>
                        </a:defRPr>
                      </a:lvl7pPr>
                      <a:lvl8pPr marL="3429000" indent="-228600" eaLnBrk="0" fontAlgn="base" hangingPunct="0">
                        <a:spcBef>
                          <a:spcPct val="20000"/>
                        </a:spcBef>
                        <a:spcAft>
                          <a:spcPct val="0"/>
                        </a:spcAft>
                        <a:buClr>
                          <a:srgbClr val="004880"/>
                        </a:buClr>
                        <a:defRPr sz="2800">
                          <a:solidFill>
                            <a:srgbClr val="4157AD"/>
                          </a:solidFill>
                          <a:latin typeface="GE Inspira" pitchFamily="34" charset="0"/>
                        </a:defRPr>
                      </a:lvl8pPr>
                      <a:lvl9pPr marL="3886200" indent="-228600" eaLnBrk="0" fontAlgn="base" hangingPunct="0">
                        <a:spcBef>
                          <a:spcPct val="20000"/>
                        </a:spcBef>
                        <a:spcAft>
                          <a:spcPct val="0"/>
                        </a:spcAft>
                        <a:buClr>
                          <a:srgbClr val="004880"/>
                        </a:buClr>
                        <a:defRPr sz="2800">
                          <a:solidFill>
                            <a:srgbClr val="4157AD"/>
                          </a:solidFill>
                          <a:latin typeface="GE Inspira" pitchFamily="34" charset="0"/>
                        </a:defRPr>
                      </a:lvl9pPr>
                    </a:lstStyle>
                    <a:p>
                      <a:pPr marL="0" marR="0" lvl="0" indent="0" algn="ctr" defTabSz="914400" rtl="0" eaLnBrk="0" fontAlgn="base" latinLnBrk="0" hangingPunct="0">
                        <a:lnSpc>
                          <a:spcPct val="100000"/>
                        </a:lnSpc>
                        <a:spcBef>
                          <a:spcPct val="20000"/>
                        </a:spcBef>
                        <a:spcAft>
                          <a:spcPct val="0"/>
                        </a:spcAft>
                        <a:buClr>
                          <a:srgbClr val="004880"/>
                        </a:buClr>
                        <a:buSzTx/>
                        <a:buFontTx/>
                        <a:buNone/>
                        <a:tabLst/>
                      </a:pPr>
                      <a:r>
                        <a:rPr kumimoji="0" lang="en-US" altLang="en-US" sz="1800" b="1" i="0" u="none" strike="noStrike" cap="none" normalizeH="0" baseline="0">
                          <a:ln>
                            <a:noFill/>
                          </a:ln>
                          <a:solidFill>
                            <a:srgbClr val="4157AD"/>
                          </a:solidFill>
                          <a:effectLst/>
                          <a:latin typeface="GE Inspira" pitchFamily="34" charset="0"/>
                        </a:rPr>
                        <a:t>Efficiency</a:t>
                      </a:r>
                    </a:p>
                  </a:txBody>
                  <a:tcPr anchor="ctr"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4880"/>
                        </a:buClr>
                        <a:defRPr sz="2800">
                          <a:solidFill>
                            <a:srgbClr val="4157AD"/>
                          </a:solidFill>
                          <a:latin typeface="GE Inspira" pitchFamily="34" charset="0"/>
                        </a:defRPr>
                      </a:lvl1pPr>
                      <a:lvl2pPr marL="742950" indent="-285750" eaLnBrk="0" hangingPunct="0">
                        <a:spcBef>
                          <a:spcPct val="20000"/>
                        </a:spcBef>
                        <a:buClr>
                          <a:srgbClr val="004880"/>
                        </a:buClr>
                        <a:buFont typeface="GE Inspira" pitchFamily="34" charset="0"/>
                        <a:defRPr sz="2800">
                          <a:solidFill>
                            <a:srgbClr val="4157AD"/>
                          </a:solidFill>
                          <a:latin typeface="GE Inspira" pitchFamily="34" charset="0"/>
                        </a:defRPr>
                      </a:lvl2pPr>
                      <a:lvl3pPr marL="1143000" indent="-228600" eaLnBrk="0" hangingPunct="0">
                        <a:spcBef>
                          <a:spcPct val="20000"/>
                        </a:spcBef>
                        <a:buClr>
                          <a:srgbClr val="004880"/>
                        </a:buClr>
                        <a:defRPr sz="2800">
                          <a:solidFill>
                            <a:srgbClr val="4157AD"/>
                          </a:solidFill>
                          <a:latin typeface="GE Inspira" pitchFamily="34" charset="0"/>
                        </a:defRPr>
                      </a:lvl3pPr>
                      <a:lvl4pPr marL="1600200" indent="-228600" eaLnBrk="0" hangingPunct="0">
                        <a:spcBef>
                          <a:spcPct val="20000"/>
                        </a:spcBef>
                        <a:buClr>
                          <a:srgbClr val="004880"/>
                        </a:buClr>
                        <a:buFont typeface="Times" panose="02020603050405020304" pitchFamily="18" charset="0"/>
                        <a:defRPr sz="2800">
                          <a:solidFill>
                            <a:srgbClr val="4157AD"/>
                          </a:solidFill>
                          <a:latin typeface="GE Inspira" pitchFamily="34" charset="0"/>
                        </a:defRPr>
                      </a:lvl4pPr>
                      <a:lvl5pPr marL="2057400" indent="-228600" eaLnBrk="0" hangingPunct="0">
                        <a:spcBef>
                          <a:spcPct val="20000"/>
                        </a:spcBef>
                        <a:buClr>
                          <a:srgbClr val="004880"/>
                        </a:buClr>
                        <a:defRPr sz="2800">
                          <a:solidFill>
                            <a:srgbClr val="4157AD"/>
                          </a:solidFill>
                          <a:latin typeface="GE Inspira" pitchFamily="34" charset="0"/>
                        </a:defRPr>
                      </a:lvl5pPr>
                      <a:lvl6pPr marL="2514600" indent="-228600" eaLnBrk="0" fontAlgn="base" hangingPunct="0">
                        <a:spcBef>
                          <a:spcPct val="20000"/>
                        </a:spcBef>
                        <a:spcAft>
                          <a:spcPct val="0"/>
                        </a:spcAft>
                        <a:buClr>
                          <a:srgbClr val="004880"/>
                        </a:buClr>
                        <a:defRPr sz="2800">
                          <a:solidFill>
                            <a:srgbClr val="4157AD"/>
                          </a:solidFill>
                          <a:latin typeface="GE Inspira" pitchFamily="34" charset="0"/>
                        </a:defRPr>
                      </a:lvl6pPr>
                      <a:lvl7pPr marL="2971800" indent="-228600" eaLnBrk="0" fontAlgn="base" hangingPunct="0">
                        <a:spcBef>
                          <a:spcPct val="20000"/>
                        </a:spcBef>
                        <a:spcAft>
                          <a:spcPct val="0"/>
                        </a:spcAft>
                        <a:buClr>
                          <a:srgbClr val="004880"/>
                        </a:buClr>
                        <a:defRPr sz="2800">
                          <a:solidFill>
                            <a:srgbClr val="4157AD"/>
                          </a:solidFill>
                          <a:latin typeface="GE Inspira" pitchFamily="34" charset="0"/>
                        </a:defRPr>
                      </a:lvl7pPr>
                      <a:lvl8pPr marL="3429000" indent="-228600" eaLnBrk="0" fontAlgn="base" hangingPunct="0">
                        <a:spcBef>
                          <a:spcPct val="20000"/>
                        </a:spcBef>
                        <a:spcAft>
                          <a:spcPct val="0"/>
                        </a:spcAft>
                        <a:buClr>
                          <a:srgbClr val="004880"/>
                        </a:buClr>
                        <a:defRPr sz="2800">
                          <a:solidFill>
                            <a:srgbClr val="4157AD"/>
                          </a:solidFill>
                          <a:latin typeface="GE Inspira" pitchFamily="34" charset="0"/>
                        </a:defRPr>
                      </a:lvl8pPr>
                      <a:lvl9pPr marL="3886200" indent="-228600" eaLnBrk="0" fontAlgn="base" hangingPunct="0">
                        <a:spcBef>
                          <a:spcPct val="20000"/>
                        </a:spcBef>
                        <a:spcAft>
                          <a:spcPct val="0"/>
                        </a:spcAft>
                        <a:buClr>
                          <a:srgbClr val="004880"/>
                        </a:buClr>
                        <a:defRPr sz="2800">
                          <a:solidFill>
                            <a:srgbClr val="4157AD"/>
                          </a:solidFill>
                          <a:latin typeface="GE Inspira" pitchFamily="34" charset="0"/>
                        </a:defRPr>
                      </a:lvl9pPr>
                    </a:lstStyle>
                    <a:p>
                      <a:pPr marL="0" marR="0" lvl="0" indent="0" algn="ctr" defTabSz="914400" rtl="0" eaLnBrk="0" fontAlgn="base" latinLnBrk="0" hangingPunct="0">
                        <a:lnSpc>
                          <a:spcPct val="100000"/>
                        </a:lnSpc>
                        <a:spcBef>
                          <a:spcPct val="20000"/>
                        </a:spcBef>
                        <a:spcAft>
                          <a:spcPct val="0"/>
                        </a:spcAft>
                        <a:buClr>
                          <a:srgbClr val="004880"/>
                        </a:buClr>
                        <a:buSzTx/>
                        <a:buFontTx/>
                        <a:buNone/>
                        <a:tabLst/>
                      </a:pPr>
                      <a:r>
                        <a:rPr kumimoji="0" lang="en-US" altLang="en-US" sz="1800" b="0" i="0" u="none" strike="noStrike" cap="none" normalizeH="0" baseline="0">
                          <a:ln>
                            <a:noFill/>
                          </a:ln>
                          <a:solidFill>
                            <a:srgbClr val="4157AD"/>
                          </a:solidFill>
                          <a:effectLst/>
                          <a:latin typeface="GE Inspira" pitchFamily="34" charset="0"/>
                        </a:rPr>
                        <a:t>45-52%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4880"/>
                        </a:buClr>
                        <a:defRPr sz="2800">
                          <a:solidFill>
                            <a:srgbClr val="4157AD"/>
                          </a:solidFill>
                          <a:latin typeface="GE Inspira" pitchFamily="34" charset="0"/>
                        </a:defRPr>
                      </a:lvl1pPr>
                      <a:lvl2pPr marL="742950" indent="-285750" eaLnBrk="0" hangingPunct="0">
                        <a:spcBef>
                          <a:spcPct val="20000"/>
                        </a:spcBef>
                        <a:buClr>
                          <a:srgbClr val="004880"/>
                        </a:buClr>
                        <a:buFont typeface="GE Inspira" pitchFamily="34" charset="0"/>
                        <a:defRPr sz="2800">
                          <a:solidFill>
                            <a:srgbClr val="4157AD"/>
                          </a:solidFill>
                          <a:latin typeface="GE Inspira" pitchFamily="34" charset="0"/>
                        </a:defRPr>
                      </a:lvl2pPr>
                      <a:lvl3pPr marL="1143000" indent="-228600" eaLnBrk="0" hangingPunct="0">
                        <a:spcBef>
                          <a:spcPct val="20000"/>
                        </a:spcBef>
                        <a:buClr>
                          <a:srgbClr val="004880"/>
                        </a:buClr>
                        <a:defRPr sz="2800">
                          <a:solidFill>
                            <a:srgbClr val="4157AD"/>
                          </a:solidFill>
                          <a:latin typeface="GE Inspira" pitchFamily="34" charset="0"/>
                        </a:defRPr>
                      </a:lvl3pPr>
                      <a:lvl4pPr marL="1600200" indent="-228600" eaLnBrk="0" hangingPunct="0">
                        <a:spcBef>
                          <a:spcPct val="20000"/>
                        </a:spcBef>
                        <a:buClr>
                          <a:srgbClr val="004880"/>
                        </a:buClr>
                        <a:buFont typeface="Times" panose="02020603050405020304" pitchFamily="18" charset="0"/>
                        <a:defRPr sz="2800">
                          <a:solidFill>
                            <a:srgbClr val="4157AD"/>
                          </a:solidFill>
                          <a:latin typeface="GE Inspira" pitchFamily="34" charset="0"/>
                        </a:defRPr>
                      </a:lvl4pPr>
                      <a:lvl5pPr marL="2057400" indent="-228600" eaLnBrk="0" hangingPunct="0">
                        <a:spcBef>
                          <a:spcPct val="20000"/>
                        </a:spcBef>
                        <a:buClr>
                          <a:srgbClr val="004880"/>
                        </a:buClr>
                        <a:defRPr sz="2800">
                          <a:solidFill>
                            <a:srgbClr val="4157AD"/>
                          </a:solidFill>
                          <a:latin typeface="GE Inspira" pitchFamily="34" charset="0"/>
                        </a:defRPr>
                      </a:lvl5pPr>
                      <a:lvl6pPr marL="2514600" indent="-228600" eaLnBrk="0" fontAlgn="base" hangingPunct="0">
                        <a:spcBef>
                          <a:spcPct val="20000"/>
                        </a:spcBef>
                        <a:spcAft>
                          <a:spcPct val="0"/>
                        </a:spcAft>
                        <a:buClr>
                          <a:srgbClr val="004880"/>
                        </a:buClr>
                        <a:defRPr sz="2800">
                          <a:solidFill>
                            <a:srgbClr val="4157AD"/>
                          </a:solidFill>
                          <a:latin typeface="GE Inspira" pitchFamily="34" charset="0"/>
                        </a:defRPr>
                      </a:lvl6pPr>
                      <a:lvl7pPr marL="2971800" indent="-228600" eaLnBrk="0" fontAlgn="base" hangingPunct="0">
                        <a:spcBef>
                          <a:spcPct val="20000"/>
                        </a:spcBef>
                        <a:spcAft>
                          <a:spcPct val="0"/>
                        </a:spcAft>
                        <a:buClr>
                          <a:srgbClr val="004880"/>
                        </a:buClr>
                        <a:defRPr sz="2800">
                          <a:solidFill>
                            <a:srgbClr val="4157AD"/>
                          </a:solidFill>
                          <a:latin typeface="GE Inspira" pitchFamily="34" charset="0"/>
                        </a:defRPr>
                      </a:lvl7pPr>
                      <a:lvl8pPr marL="3429000" indent="-228600" eaLnBrk="0" fontAlgn="base" hangingPunct="0">
                        <a:spcBef>
                          <a:spcPct val="20000"/>
                        </a:spcBef>
                        <a:spcAft>
                          <a:spcPct val="0"/>
                        </a:spcAft>
                        <a:buClr>
                          <a:srgbClr val="004880"/>
                        </a:buClr>
                        <a:defRPr sz="2800">
                          <a:solidFill>
                            <a:srgbClr val="4157AD"/>
                          </a:solidFill>
                          <a:latin typeface="GE Inspira" pitchFamily="34" charset="0"/>
                        </a:defRPr>
                      </a:lvl8pPr>
                      <a:lvl9pPr marL="3886200" indent="-228600" eaLnBrk="0" fontAlgn="base" hangingPunct="0">
                        <a:spcBef>
                          <a:spcPct val="20000"/>
                        </a:spcBef>
                        <a:spcAft>
                          <a:spcPct val="0"/>
                        </a:spcAft>
                        <a:buClr>
                          <a:srgbClr val="004880"/>
                        </a:buClr>
                        <a:defRPr sz="2800">
                          <a:solidFill>
                            <a:srgbClr val="4157AD"/>
                          </a:solidFill>
                          <a:latin typeface="GE Inspira" pitchFamily="34" charset="0"/>
                        </a:defRPr>
                      </a:lvl9pPr>
                    </a:lstStyle>
                    <a:p>
                      <a:pPr marL="0" marR="0" lvl="0" indent="0" algn="ctr" defTabSz="914400" rtl="0" eaLnBrk="0" fontAlgn="base" latinLnBrk="0" hangingPunct="0">
                        <a:lnSpc>
                          <a:spcPct val="100000"/>
                        </a:lnSpc>
                        <a:spcBef>
                          <a:spcPct val="20000"/>
                        </a:spcBef>
                        <a:spcAft>
                          <a:spcPct val="0"/>
                        </a:spcAft>
                        <a:buClr>
                          <a:srgbClr val="004880"/>
                        </a:buClr>
                        <a:buSzTx/>
                        <a:buFontTx/>
                        <a:buNone/>
                        <a:tabLst/>
                      </a:pPr>
                      <a:r>
                        <a:rPr kumimoji="0" lang="en-US" altLang="en-US" sz="1800" b="0" i="0" u="none" strike="noStrike" cap="none" normalizeH="0" baseline="0">
                          <a:ln>
                            <a:noFill/>
                          </a:ln>
                          <a:solidFill>
                            <a:srgbClr val="4157AD"/>
                          </a:solidFill>
                          <a:effectLst/>
                          <a:latin typeface="GE Inspira" pitchFamily="34" charset="0"/>
                        </a:rPr>
                        <a:t>95-97%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4880"/>
                        </a:buClr>
                        <a:defRPr sz="2800">
                          <a:solidFill>
                            <a:srgbClr val="4157AD"/>
                          </a:solidFill>
                          <a:latin typeface="GE Inspira" pitchFamily="34" charset="0"/>
                        </a:defRPr>
                      </a:lvl1pPr>
                      <a:lvl2pPr marL="742950" indent="-285750" eaLnBrk="0" hangingPunct="0">
                        <a:spcBef>
                          <a:spcPct val="20000"/>
                        </a:spcBef>
                        <a:buClr>
                          <a:srgbClr val="004880"/>
                        </a:buClr>
                        <a:buFont typeface="GE Inspira" pitchFamily="34" charset="0"/>
                        <a:defRPr sz="2800">
                          <a:solidFill>
                            <a:srgbClr val="4157AD"/>
                          </a:solidFill>
                          <a:latin typeface="GE Inspira" pitchFamily="34" charset="0"/>
                        </a:defRPr>
                      </a:lvl2pPr>
                      <a:lvl3pPr marL="1143000" indent="-228600" eaLnBrk="0" hangingPunct="0">
                        <a:spcBef>
                          <a:spcPct val="20000"/>
                        </a:spcBef>
                        <a:buClr>
                          <a:srgbClr val="004880"/>
                        </a:buClr>
                        <a:defRPr sz="2800">
                          <a:solidFill>
                            <a:srgbClr val="4157AD"/>
                          </a:solidFill>
                          <a:latin typeface="GE Inspira" pitchFamily="34" charset="0"/>
                        </a:defRPr>
                      </a:lvl3pPr>
                      <a:lvl4pPr marL="1600200" indent="-228600" eaLnBrk="0" hangingPunct="0">
                        <a:spcBef>
                          <a:spcPct val="20000"/>
                        </a:spcBef>
                        <a:buClr>
                          <a:srgbClr val="004880"/>
                        </a:buClr>
                        <a:buFont typeface="Times" panose="02020603050405020304" pitchFamily="18" charset="0"/>
                        <a:defRPr sz="2800">
                          <a:solidFill>
                            <a:srgbClr val="4157AD"/>
                          </a:solidFill>
                          <a:latin typeface="GE Inspira" pitchFamily="34" charset="0"/>
                        </a:defRPr>
                      </a:lvl4pPr>
                      <a:lvl5pPr marL="2057400" indent="-228600" eaLnBrk="0" hangingPunct="0">
                        <a:spcBef>
                          <a:spcPct val="20000"/>
                        </a:spcBef>
                        <a:buClr>
                          <a:srgbClr val="004880"/>
                        </a:buClr>
                        <a:defRPr sz="2800">
                          <a:solidFill>
                            <a:srgbClr val="4157AD"/>
                          </a:solidFill>
                          <a:latin typeface="GE Inspira" pitchFamily="34" charset="0"/>
                        </a:defRPr>
                      </a:lvl5pPr>
                      <a:lvl6pPr marL="2514600" indent="-228600" eaLnBrk="0" fontAlgn="base" hangingPunct="0">
                        <a:spcBef>
                          <a:spcPct val="20000"/>
                        </a:spcBef>
                        <a:spcAft>
                          <a:spcPct val="0"/>
                        </a:spcAft>
                        <a:buClr>
                          <a:srgbClr val="004880"/>
                        </a:buClr>
                        <a:defRPr sz="2800">
                          <a:solidFill>
                            <a:srgbClr val="4157AD"/>
                          </a:solidFill>
                          <a:latin typeface="GE Inspira" pitchFamily="34" charset="0"/>
                        </a:defRPr>
                      </a:lvl6pPr>
                      <a:lvl7pPr marL="2971800" indent="-228600" eaLnBrk="0" fontAlgn="base" hangingPunct="0">
                        <a:spcBef>
                          <a:spcPct val="20000"/>
                        </a:spcBef>
                        <a:spcAft>
                          <a:spcPct val="0"/>
                        </a:spcAft>
                        <a:buClr>
                          <a:srgbClr val="004880"/>
                        </a:buClr>
                        <a:defRPr sz="2800">
                          <a:solidFill>
                            <a:srgbClr val="4157AD"/>
                          </a:solidFill>
                          <a:latin typeface="GE Inspira" pitchFamily="34" charset="0"/>
                        </a:defRPr>
                      </a:lvl7pPr>
                      <a:lvl8pPr marL="3429000" indent="-228600" eaLnBrk="0" fontAlgn="base" hangingPunct="0">
                        <a:spcBef>
                          <a:spcPct val="20000"/>
                        </a:spcBef>
                        <a:spcAft>
                          <a:spcPct val="0"/>
                        </a:spcAft>
                        <a:buClr>
                          <a:srgbClr val="004880"/>
                        </a:buClr>
                        <a:defRPr sz="2800">
                          <a:solidFill>
                            <a:srgbClr val="4157AD"/>
                          </a:solidFill>
                          <a:latin typeface="GE Inspira" pitchFamily="34" charset="0"/>
                        </a:defRPr>
                      </a:lvl8pPr>
                      <a:lvl9pPr marL="3886200" indent="-228600" eaLnBrk="0" fontAlgn="base" hangingPunct="0">
                        <a:spcBef>
                          <a:spcPct val="20000"/>
                        </a:spcBef>
                        <a:spcAft>
                          <a:spcPct val="0"/>
                        </a:spcAft>
                        <a:buClr>
                          <a:srgbClr val="004880"/>
                        </a:buClr>
                        <a:defRPr sz="2800">
                          <a:solidFill>
                            <a:srgbClr val="4157AD"/>
                          </a:solidFill>
                          <a:latin typeface="GE Inspira" pitchFamily="34" charset="0"/>
                        </a:defRPr>
                      </a:lvl9pPr>
                    </a:lstStyle>
                    <a:p>
                      <a:pPr marL="0" marR="0" lvl="0" indent="0" algn="ctr" defTabSz="914400" rtl="0" eaLnBrk="0" fontAlgn="base" latinLnBrk="0" hangingPunct="0">
                        <a:lnSpc>
                          <a:spcPct val="100000"/>
                        </a:lnSpc>
                        <a:spcBef>
                          <a:spcPct val="20000"/>
                        </a:spcBef>
                        <a:spcAft>
                          <a:spcPct val="0"/>
                        </a:spcAft>
                        <a:buClr>
                          <a:srgbClr val="004880"/>
                        </a:buClr>
                        <a:buSzTx/>
                        <a:buFontTx/>
                        <a:buNone/>
                        <a:tabLst/>
                      </a:pPr>
                      <a:r>
                        <a:rPr kumimoji="0" lang="en-US" altLang="en-US" sz="1800" b="0" i="0" u="none" strike="noStrike" cap="none" normalizeH="0" baseline="0">
                          <a:ln>
                            <a:noFill/>
                          </a:ln>
                          <a:solidFill>
                            <a:srgbClr val="4157AD"/>
                          </a:solidFill>
                          <a:effectLst/>
                          <a:latin typeface="GE Inspira" pitchFamily="34" charset="0"/>
                        </a:rPr>
                        <a:t>97-98%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rgbClr val="004880"/>
                        </a:buClr>
                        <a:defRPr sz="2800">
                          <a:solidFill>
                            <a:srgbClr val="4157AD"/>
                          </a:solidFill>
                          <a:latin typeface="GE Inspira" pitchFamily="34" charset="0"/>
                        </a:defRPr>
                      </a:lvl1pPr>
                      <a:lvl2pPr marL="742950" indent="-285750" eaLnBrk="0" hangingPunct="0">
                        <a:spcBef>
                          <a:spcPct val="20000"/>
                        </a:spcBef>
                        <a:buClr>
                          <a:srgbClr val="004880"/>
                        </a:buClr>
                        <a:buFont typeface="GE Inspira" pitchFamily="34" charset="0"/>
                        <a:defRPr sz="2800">
                          <a:solidFill>
                            <a:srgbClr val="4157AD"/>
                          </a:solidFill>
                          <a:latin typeface="GE Inspira" pitchFamily="34" charset="0"/>
                        </a:defRPr>
                      </a:lvl2pPr>
                      <a:lvl3pPr marL="1143000" indent="-228600" eaLnBrk="0" hangingPunct="0">
                        <a:spcBef>
                          <a:spcPct val="20000"/>
                        </a:spcBef>
                        <a:buClr>
                          <a:srgbClr val="004880"/>
                        </a:buClr>
                        <a:defRPr sz="2800">
                          <a:solidFill>
                            <a:srgbClr val="4157AD"/>
                          </a:solidFill>
                          <a:latin typeface="GE Inspira" pitchFamily="34" charset="0"/>
                        </a:defRPr>
                      </a:lvl3pPr>
                      <a:lvl4pPr marL="1600200" indent="-228600" eaLnBrk="0" hangingPunct="0">
                        <a:spcBef>
                          <a:spcPct val="20000"/>
                        </a:spcBef>
                        <a:buClr>
                          <a:srgbClr val="004880"/>
                        </a:buClr>
                        <a:buFont typeface="Times" panose="02020603050405020304" pitchFamily="18" charset="0"/>
                        <a:defRPr sz="2800">
                          <a:solidFill>
                            <a:srgbClr val="4157AD"/>
                          </a:solidFill>
                          <a:latin typeface="GE Inspira" pitchFamily="34" charset="0"/>
                        </a:defRPr>
                      </a:lvl4pPr>
                      <a:lvl5pPr marL="2057400" indent="-228600" eaLnBrk="0" hangingPunct="0">
                        <a:spcBef>
                          <a:spcPct val="20000"/>
                        </a:spcBef>
                        <a:buClr>
                          <a:srgbClr val="004880"/>
                        </a:buClr>
                        <a:defRPr sz="2800">
                          <a:solidFill>
                            <a:srgbClr val="4157AD"/>
                          </a:solidFill>
                          <a:latin typeface="GE Inspira" pitchFamily="34" charset="0"/>
                        </a:defRPr>
                      </a:lvl5pPr>
                      <a:lvl6pPr marL="2514600" indent="-228600" eaLnBrk="0" fontAlgn="base" hangingPunct="0">
                        <a:spcBef>
                          <a:spcPct val="20000"/>
                        </a:spcBef>
                        <a:spcAft>
                          <a:spcPct val="0"/>
                        </a:spcAft>
                        <a:buClr>
                          <a:srgbClr val="004880"/>
                        </a:buClr>
                        <a:defRPr sz="2800">
                          <a:solidFill>
                            <a:srgbClr val="4157AD"/>
                          </a:solidFill>
                          <a:latin typeface="GE Inspira" pitchFamily="34" charset="0"/>
                        </a:defRPr>
                      </a:lvl6pPr>
                      <a:lvl7pPr marL="2971800" indent="-228600" eaLnBrk="0" fontAlgn="base" hangingPunct="0">
                        <a:spcBef>
                          <a:spcPct val="20000"/>
                        </a:spcBef>
                        <a:spcAft>
                          <a:spcPct val="0"/>
                        </a:spcAft>
                        <a:buClr>
                          <a:srgbClr val="004880"/>
                        </a:buClr>
                        <a:defRPr sz="2800">
                          <a:solidFill>
                            <a:srgbClr val="4157AD"/>
                          </a:solidFill>
                          <a:latin typeface="GE Inspira" pitchFamily="34" charset="0"/>
                        </a:defRPr>
                      </a:lvl7pPr>
                      <a:lvl8pPr marL="3429000" indent="-228600" eaLnBrk="0" fontAlgn="base" hangingPunct="0">
                        <a:spcBef>
                          <a:spcPct val="20000"/>
                        </a:spcBef>
                        <a:spcAft>
                          <a:spcPct val="0"/>
                        </a:spcAft>
                        <a:buClr>
                          <a:srgbClr val="004880"/>
                        </a:buClr>
                        <a:defRPr sz="2800">
                          <a:solidFill>
                            <a:srgbClr val="4157AD"/>
                          </a:solidFill>
                          <a:latin typeface="GE Inspira" pitchFamily="34" charset="0"/>
                        </a:defRPr>
                      </a:lvl8pPr>
                      <a:lvl9pPr marL="3886200" indent="-228600" eaLnBrk="0" fontAlgn="base" hangingPunct="0">
                        <a:spcBef>
                          <a:spcPct val="20000"/>
                        </a:spcBef>
                        <a:spcAft>
                          <a:spcPct val="0"/>
                        </a:spcAft>
                        <a:buClr>
                          <a:srgbClr val="004880"/>
                        </a:buClr>
                        <a:defRPr sz="2800">
                          <a:solidFill>
                            <a:srgbClr val="4157AD"/>
                          </a:solidFill>
                          <a:latin typeface="GE Inspira" pitchFamily="34" charset="0"/>
                        </a:defRPr>
                      </a:lvl9pPr>
                    </a:lstStyle>
                    <a:p>
                      <a:pPr marL="0" marR="0" lvl="0" indent="0" algn="ctr" defTabSz="914400" rtl="0" eaLnBrk="0" fontAlgn="base" latinLnBrk="0" hangingPunct="0">
                        <a:lnSpc>
                          <a:spcPct val="100000"/>
                        </a:lnSpc>
                        <a:spcBef>
                          <a:spcPct val="20000"/>
                        </a:spcBef>
                        <a:spcAft>
                          <a:spcPct val="0"/>
                        </a:spcAft>
                        <a:buClr>
                          <a:srgbClr val="004880"/>
                        </a:buClr>
                        <a:buSzTx/>
                        <a:buFontTx/>
                        <a:buNone/>
                        <a:tabLst/>
                      </a:pPr>
                      <a:r>
                        <a:rPr kumimoji="0" lang="en-US" altLang="en-US" sz="1800" b="0" i="0" u="none" strike="noStrike" cap="none" normalizeH="0" baseline="0">
                          <a:ln>
                            <a:noFill/>
                          </a:ln>
                          <a:solidFill>
                            <a:srgbClr val="4157AD"/>
                          </a:solidFill>
                          <a:effectLst/>
                          <a:latin typeface="GE Inspira" pitchFamily="34" charset="0"/>
                        </a:rPr>
                        <a:t>96-99%</a:t>
                      </a:r>
                    </a:p>
                  </a:txBody>
                  <a:tcPr anchor="ctr"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3820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861D0E-3745-4505-BACD-9BB3D6F63B30}"/>
              </a:ext>
            </a:extLst>
          </p:cNvPr>
          <p:cNvSpPr>
            <a:spLocks noGrp="1"/>
          </p:cNvSpPr>
          <p:nvPr>
            <p:ph type="body" sz="quarter" idx="14"/>
          </p:nvPr>
        </p:nvSpPr>
        <p:spPr>
          <a:xfrm>
            <a:off x="495196" y="1239014"/>
            <a:ext cx="7181077" cy="5420896"/>
          </a:xfrm>
          <a:solidFill>
            <a:schemeClr val="bg1"/>
          </a:solidFill>
        </p:spPr>
        <p:txBody>
          <a:bodyPr/>
          <a:lstStyle/>
          <a:p>
            <a:r>
              <a:rPr lang="en-US" dirty="0"/>
              <a:t>Wind development by Uneven heating of earth’s surface by solar radiation, absorption (change land / water) </a:t>
            </a:r>
          </a:p>
          <a:p>
            <a:r>
              <a:rPr lang="en-US" dirty="0"/>
              <a:t>Wind is the movement of air caused by uneven global warming. As the surface layer of the earth can contain both soil and water, solar radiation is  absorbed at different rates.</a:t>
            </a:r>
          </a:p>
          <a:p>
            <a:r>
              <a:rPr lang="en-US" dirty="0"/>
              <a:t>Changes in the air temperature and density, In the lower atmosphere the air is denser than in the higher one, so the air pressure is lower than in a higher atmosphere. </a:t>
            </a:r>
          </a:p>
          <a:p>
            <a:r>
              <a:rPr lang="en-US" dirty="0"/>
              <a:t>Earth rotation</a:t>
            </a:r>
          </a:p>
          <a:p>
            <a:r>
              <a:rPr lang="en-US" dirty="0"/>
              <a:t>Although air moves from a higher pressure area to lower pressure areas, the wind does not move in a straight line because the earth rotates. In the northern hemisphere, the winds curve to the right due to the Earth's spin, and in the southern hemisphere to the left. In the northern hemisphere, the winds blow clockwise around high-pressure areas and counterclockwise around lower-pressure areas. This is called the </a:t>
            </a:r>
            <a:r>
              <a:rPr lang="en-US" b="1" dirty="0"/>
              <a:t>Coriolis effect</a:t>
            </a:r>
          </a:p>
        </p:txBody>
      </p:sp>
      <p:sp>
        <p:nvSpPr>
          <p:cNvPr id="6" name="Text Box 5">
            <a:extLst>
              <a:ext uri="{FF2B5EF4-FFF2-40B4-BE49-F238E27FC236}">
                <a16:creationId xmlns:a16="http://schemas.microsoft.com/office/drawing/2014/main" id="{44AB3FD8-7232-466B-AE21-49FBE9F8FD6E}"/>
              </a:ext>
            </a:extLst>
          </p:cNvPr>
          <p:cNvSpPr txBox="1">
            <a:spLocks noGrp="1" noChangeArrowheads="1"/>
          </p:cNvSpPr>
          <p:nvPr>
            <p:ph type="body" sz="quarter" idx="13"/>
          </p:nvPr>
        </p:nvSpPr>
        <p:spPr bwMode="auto">
          <a:xfrm>
            <a:off x="479425" y="549275"/>
            <a:ext cx="104949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Global winds – system of the earth</a:t>
            </a:r>
          </a:p>
        </p:txBody>
      </p:sp>
      <p:pic>
        <p:nvPicPr>
          <p:cNvPr id="7" name="Picture 7">
            <a:extLst>
              <a:ext uri="{FF2B5EF4-FFF2-40B4-BE49-F238E27FC236}">
                <a16:creationId xmlns:a16="http://schemas.microsoft.com/office/drawing/2014/main" id="{7B266724-CBB2-4991-A145-77369F9D9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273" y="2586354"/>
            <a:ext cx="4391025" cy="375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extLst>
              <a:ext uri="{FF2B5EF4-FFF2-40B4-BE49-F238E27FC236}">
                <a16:creationId xmlns:a16="http://schemas.microsoft.com/office/drawing/2014/main" id="{41E6AD5C-B73A-4C7D-9089-9317CC533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386" y="198090"/>
            <a:ext cx="2590800"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a:extLst>
              <a:ext uri="{FF2B5EF4-FFF2-40B4-BE49-F238E27FC236}">
                <a16:creationId xmlns:a16="http://schemas.microsoft.com/office/drawing/2014/main" id="{0E6060D3-B9FD-451C-89F7-32358C81B4B7}"/>
              </a:ext>
            </a:extLst>
          </p:cNvPr>
          <p:cNvSpPr txBox="1">
            <a:spLocks noChangeArrowheads="1"/>
          </p:cNvSpPr>
          <p:nvPr/>
        </p:nvSpPr>
        <p:spPr bwMode="auto">
          <a:xfrm>
            <a:off x="9028386" y="6413689"/>
            <a:ext cx="284819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de-DE" sz="1000" dirty="0"/>
              <a:t>[http://www.atmosphere.mpg.de]</a:t>
            </a:r>
          </a:p>
        </p:txBody>
      </p:sp>
    </p:spTree>
    <p:extLst>
      <p:ext uri="{BB962C8B-B14F-4D97-AF65-F5344CB8AC3E}">
        <p14:creationId xmlns:p14="http://schemas.microsoft.com/office/powerpoint/2010/main" val="2047780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44CF2-A03D-43F8-813B-181A489498D7}"/>
              </a:ext>
            </a:extLst>
          </p:cNvPr>
          <p:cNvSpPr>
            <a:spLocks noGrp="1"/>
          </p:cNvSpPr>
          <p:nvPr>
            <p:ph type="body" sz="quarter" idx="13"/>
          </p:nvPr>
        </p:nvSpPr>
        <p:spPr/>
        <p:txBody>
          <a:bodyPr/>
          <a:lstStyle/>
          <a:p>
            <a:r>
              <a:rPr lang="en-US" dirty="0"/>
              <a:t>Fundamental Equation of Wind Power</a:t>
            </a:r>
          </a:p>
        </p:txBody>
      </p:sp>
      <p:sp>
        <p:nvSpPr>
          <p:cNvPr id="3" name="Text Placeholder 2">
            <a:extLst>
              <a:ext uri="{FF2B5EF4-FFF2-40B4-BE49-F238E27FC236}">
                <a16:creationId xmlns:a16="http://schemas.microsoft.com/office/drawing/2014/main" id="{D0FD9076-D125-4554-9746-FE2315B1AC4B}"/>
              </a:ext>
            </a:extLst>
          </p:cNvPr>
          <p:cNvSpPr>
            <a:spLocks noGrp="1"/>
          </p:cNvSpPr>
          <p:nvPr>
            <p:ph type="body" sz="quarter" idx="14"/>
          </p:nvPr>
        </p:nvSpPr>
        <p:spPr>
          <a:xfrm>
            <a:off x="1136375" y="1170653"/>
            <a:ext cx="8802242" cy="4140200"/>
          </a:xfrm>
        </p:spPr>
        <p:txBody>
          <a:bodyPr/>
          <a:lstStyle/>
          <a:p>
            <a:pPr marL="0" indent="0">
              <a:buNone/>
            </a:pPr>
            <a:r>
              <a:rPr lang="en-US" dirty="0"/>
              <a:t>Wind Power depends on:</a:t>
            </a:r>
          </a:p>
          <a:p>
            <a:pPr marL="0" indent="0">
              <a:buNone/>
            </a:pPr>
            <a:r>
              <a:rPr lang="en-US" dirty="0"/>
              <a:t>• amount of air (volume)</a:t>
            </a:r>
          </a:p>
          <a:p>
            <a:pPr marL="0" indent="0">
              <a:buNone/>
            </a:pPr>
            <a:r>
              <a:rPr lang="en-US" dirty="0"/>
              <a:t>• speed of air (velocity)</a:t>
            </a:r>
          </a:p>
          <a:p>
            <a:pPr marL="0" indent="0">
              <a:buNone/>
            </a:pPr>
            <a:r>
              <a:rPr lang="en-US" dirty="0"/>
              <a:t>• mass of air (density) A flowing through the area of interest (flux)</a:t>
            </a:r>
          </a:p>
          <a:p>
            <a:pPr marL="0" indent="0">
              <a:buNone/>
            </a:pPr>
            <a:r>
              <a:rPr lang="en-US" dirty="0"/>
              <a:t>Energy definition: The kinetic energy for wind speed v is</a:t>
            </a:r>
          </a:p>
          <a:p>
            <a:pPr marL="0" indent="0">
              <a:buNone/>
            </a:pPr>
            <a:r>
              <a:rPr lang="en-US" dirty="0"/>
              <a:t>1) Kinetic energy: </a:t>
            </a:r>
          </a:p>
          <a:p>
            <a:pPr marL="0" indent="0">
              <a:buNone/>
            </a:pPr>
            <a:endParaRPr lang="en-US" dirty="0"/>
          </a:p>
          <a:p>
            <a:pPr marL="0" indent="0">
              <a:buNone/>
            </a:pPr>
            <a:r>
              <a:rPr lang="en-US" dirty="0"/>
              <a:t>2)Power is KE per unit time:</a:t>
            </a:r>
          </a:p>
          <a:p>
            <a:pPr marL="0" indent="0">
              <a:buNone/>
            </a:pPr>
            <a:endParaRPr lang="en-US" dirty="0"/>
          </a:p>
          <a:p>
            <a:pPr marL="0" indent="0">
              <a:buNone/>
            </a:pPr>
            <a:r>
              <a:rPr lang="en-US" dirty="0"/>
              <a:t>3) Fluid mechanics gives mass flow rate (density * volume flux):</a:t>
            </a:r>
          </a:p>
          <a:p>
            <a:pPr marL="0" indent="0">
              <a:buNone/>
            </a:pPr>
            <a:r>
              <a:rPr lang="en-US" dirty="0"/>
              <a:t>  </a:t>
            </a:r>
          </a:p>
        </p:txBody>
      </p:sp>
      <p:pic>
        <p:nvPicPr>
          <p:cNvPr id="5" name="Picture 4">
            <a:extLst>
              <a:ext uri="{FF2B5EF4-FFF2-40B4-BE49-F238E27FC236}">
                <a16:creationId xmlns:a16="http://schemas.microsoft.com/office/drawing/2014/main" id="{E085ED9B-709C-4CF0-9C01-8C4124F3AF0A}"/>
              </a:ext>
            </a:extLst>
          </p:cNvPr>
          <p:cNvPicPr>
            <a:picLocks noChangeAspect="1"/>
          </p:cNvPicPr>
          <p:nvPr/>
        </p:nvPicPr>
        <p:blipFill>
          <a:blip r:embed="rId3"/>
          <a:stretch>
            <a:fillRect/>
          </a:stretch>
        </p:blipFill>
        <p:spPr>
          <a:xfrm>
            <a:off x="3347433" y="2911227"/>
            <a:ext cx="2081213" cy="659051"/>
          </a:xfrm>
          <a:prstGeom prst="rect">
            <a:avLst/>
          </a:prstGeom>
        </p:spPr>
      </p:pic>
      <p:pic>
        <p:nvPicPr>
          <p:cNvPr id="6" name="Picture 5">
            <a:extLst>
              <a:ext uri="{FF2B5EF4-FFF2-40B4-BE49-F238E27FC236}">
                <a16:creationId xmlns:a16="http://schemas.microsoft.com/office/drawing/2014/main" id="{7466B847-0A69-42EF-B014-F0E199675C7D}"/>
              </a:ext>
            </a:extLst>
          </p:cNvPr>
          <p:cNvPicPr>
            <a:picLocks noChangeAspect="1"/>
          </p:cNvPicPr>
          <p:nvPr/>
        </p:nvPicPr>
        <p:blipFill>
          <a:blip r:embed="rId4"/>
          <a:stretch>
            <a:fillRect/>
          </a:stretch>
        </p:blipFill>
        <p:spPr>
          <a:xfrm>
            <a:off x="4558957" y="3467975"/>
            <a:ext cx="6036611" cy="810888"/>
          </a:xfrm>
          <a:prstGeom prst="rect">
            <a:avLst/>
          </a:prstGeom>
        </p:spPr>
      </p:pic>
      <p:pic>
        <p:nvPicPr>
          <p:cNvPr id="7" name="Picture 6">
            <a:extLst>
              <a:ext uri="{FF2B5EF4-FFF2-40B4-BE49-F238E27FC236}">
                <a16:creationId xmlns:a16="http://schemas.microsoft.com/office/drawing/2014/main" id="{FA3C9559-8FEA-43B4-8F1F-7A3FBD4FBE0A}"/>
              </a:ext>
            </a:extLst>
          </p:cNvPr>
          <p:cNvPicPr>
            <a:picLocks noChangeAspect="1"/>
          </p:cNvPicPr>
          <p:nvPr/>
        </p:nvPicPr>
        <p:blipFill>
          <a:blip r:embed="rId5"/>
          <a:stretch>
            <a:fillRect/>
          </a:stretch>
        </p:blipFill>
        <p:spPr>
          <a:xfrm>
            <a:off x="9019454" y="4447195"/>
            <a:ext cx="1838325" cy="695325"/>
          </a:xfrm>
          <a:prstGeom prst="rect">
            <a:avLst/>
          </a:prstGeom>
        </p:spPr>
      </p:pic>
      <p:pic>
        <p:nvPicPr>
          <p:cNvPr id="8" name="Picture 7">
            <a:extLst>
              <a:ext uri="{FF2B5EF4-FFF2-40B4-BE49-F238E27FC236}">
                <a16:creationId xmlns:a16="http://schemas.microsoft.com/office/drawing/2014/main" id="{FFD6F6A4-5570-4F15-83CC-641A572FCB24}"/>
              </a:ext>
            </a:extLst>
          </p:cNvPr>
          <p:cNvPicPr>
            <a:picLocks noChangeAspect="1"/>
          </p:cNvPicPr>
          <p:nvPr/>
        </p:nvPicPr>
        <p:blipFill>
          <a:blip r:embed="rId6"/>
          <a:stretch>
            <a:fillRect/>
          </a:stretch>
        </p:blipFill>
        <p:spPr>
          <a:xfrm>
            <a:off x="3625247" y="4870937"/>
            <a:ext cx="3038475" cy="704850"/>
          </a:xfrm>
          <a:prstGeom prst="rect">
            <a:avLst/>
          </a:prstGeom>
          <a:ln>
            <a:solidFill>
              <a:schemeClr val="accent1"/>
            </a:solidFill>
          </a:ln>
        </p:spPr>
      </p:pic>
      <p:sp>
        <p:nvSpPr>
          <p:cNvPr id="9" name="Rectangle 8">
            <a:extLst>
              <a:ext uri="{FF2B5EF4-FFF2-40B4-BE49-F238E27FC236}">
                <a16:creationId xmlns:a16="http://schemas.microsoft.com/office/drawing/2014/main" id="{0FC114B6-9246-4160-8F01-091C9F7E91E4}"/>
              </a:ext>
            </a:extLst>
          </p:cNvPr>
          <p:cNvSpPr/>
          <p:nvPr/>
        </p:nvSpPr>
        <p:spPr>
          <a:xfrm>
            <a:off x="479424" y="5654690"/>
            <a:ext cx="6096000" cy="923330"/>
          </a:xfrm>
          <a:prstGeom prst="rect">
            <a:avLst/>
          </a:prstGeom>
          <a:solidFill>
            <a:schemeClr val="bg1"/>
          </a:solidFill>
        </p:spPr>
        <p:txBody>
          <a:bodyPr>
            <a:spAutoFit/>
          </a:bodyPr>
          <a:lstStyle/>
          <a:p>
            <a:r>
              <a:rPr lang="en-US" dirty="0"/>
              <a:t>Where, • Power ~ cube of velocity </a:t>
            </a:r>
          </a:p>
          <a:p>
            <a:r>
              <a:rPr lang="en-US" dirty="0"/>
              <a:t>• Power ~ air density </a:t>
            </a:r>
          </a:p>
          <a:p>
            <a:r>
              <a:rPr lang="en-US" dirty="0"/>
              <a:t>• Power ~ rotor swept area </a:t>
            </a:r>
          </a:p>
        </p:txBody>
      </p:sp>
      <p:pic>
        <p:nvPicPr>
          <p:cNvPr id="11" name="Picture 10">
            <a:extLst>
              <a:ext uri="{FF2B5EF4-FFF2-40B4-BE49-F238E27FC236}">
                <a16:creationId xmlns:a16="http://schemas.microsoft.com/office/drawing/2014/main" id="{16149EF3-6382-4D75-B66F-110325F951B4}"/>
              </a:ext>
            </a:extLst>
          </p:cNvPr>
          <p:cNvPicPr>
            <a:picLocks noChangeAspect="1"/>
          </p:cNvPicPr>
          <p:nvPr/>
        </p:nvPicPr>
        <p:blipFill>
          <a:blip r:embed="rId7"/>
          <a:stretch>
            <a:fillRect/>
          </a:stretch>
        </p:blipFill>
        <p:spPr>
          <a:xfrm>
            <a:off x="3830034" y="6110450"/>
            <a:ext cx="1314450" cy="552450"/>
          </a:xfrm>
          <a:prstGeom prst="rect">
            <a:avLst/>
          </a:prstGeom>
        </p:spPr>
      </p:pic>
    </p:spTree>
    <p:extLst>
      <p:ext uri="{BB962C8B-B14F-4D97-AF65-F5344CB8AC3E}">
        <p14:creationId xmlns:p14="http://schemas.microsoft.com/office/powerpoint/2010/main" val="1616215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5D7F87-4BEA-4A9F-BBA4-AC93D2ABDB1B}"/>
              </a:ext>
            </a:extLst>
          </p:cNvPr>
          <p:cNvSpPr>
            <a:spLocks noGrp="1"/>
          </p:cNvSpPr>
          <p:nvPr>
            <p:ph type="body" sz="quarter" idx="13"/>
          </p:nvPr>
        </p:nvSpPr>
        <p:spPr/>
        <p:txBody>
          <a:bodyPr/>
          <a:lstStyle/>
          <a:p>
            <a:r>
              <a:rPr lang="en-US" dirty="0"/>
              <a:t>Momentum model of aerodynamics</a:t>
            </a:r>
          </a:p>
          <a:p>
            <a:endParaRPr lang="en-US" dirty="0"/>
          </a:p>
        </p:txBody>
      </p:sp>
      <p:pic>
        <p:nvPicPr>
          <p:cNvPr id="4" name="Picture 60">
            <a:extLst>
              <a:ext uri="{FF2B5EF4-FFF2-40B4-BE49-F238E27FC236}">
                <a16:creationId xmlns:a16="http://schemas.microsoft.com/office/drawing/2014/main" id="{5C09DB91-BE93-4AFF-B745-7C02457D9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83" y="3113087"/>
            <a:ext cx="4824412"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a:extLst>
              <a:ext uri="{FF2B5EF4-FFF2-40B4-BE49-F238E27FC236}">
                <a16:creationId xmlns:a16="http://schemas.microsoft.com/office/drawing/2014/main" id="{12A2F1E0-12F3-47AB-933F-CEB7C6130D48}"/>
              </a:ext>
            </a:extLst>
          </p:cNvPr>
          <p:cNvSpPr txBox="1">
            <a:spLocks noChangeArrowheads="1"/>
          </p:cNvSpPr>
          <p:nvPr/>
        </p:nvSpPr>
        <p:spPr bwMode="auto">
          <a:xfrm>
            <a:off x="2999170" y="1270000"/>
            <a:ext cx="8208963"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spcBef>
                <a:spcPct val="0"/>
              </a:spcBef>
              <a:defRPr>
                <a:solidFill>
                  <a:schemeClr val="tx1"/>
                </a:solidFill>
                <a:latin typeface="Arial" charset="0"/>
              </a:defRPr>
            </a:lvl1pPr>
            <a:lvl2pPr marL="898525" indent="-271463">
              <a:spcBef>
                <a:spcPct val="0"/>
              </a:spcBef>
              <a:defRPr>
                <a:solidFill>
                  <a:schemeClr val="tx1"/>
                </a:solidFill>
                <a:latin typeface="Arial" charset="0"/>
              </a:defRPr>
            </a:lvl2pPr>
            <a:lvl3pPr marL="1077913">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Char char="•"/>
            </a:pPr>
            <a:endParaRPr lang="en-US" altLang="de-DE">
              <a:latin typeface="Calibri" pitchFamily="34" charset="0"/>
            </a:endParaRPr>
          </a:p>
          <a:p>
            <a:pPr>
              <a:spcBef>
                <a:spcPct val="50000"/>
              </a:spcBef>
              <a:buFontTx/>
              <a:buChar char="•"/>
            </a:pPr>
            <a:endParaRPr lang="en-US" altLang="de-DE">
              <a:latin typeface="Calibri" pitchFamily="34" charset="0"/>
            </a:endParaRPr>
          </a:p>
        </p:txBody>
      </p:sp>
      <p:grpSp>
        <p:nvGrpSpPr>
          <p:cNvPr id="7" name="Group 37">
            <a:extLst>
              <a:ext uri="{FF2B5EF4-FFF2-40B4-BE49-F238E27FC236}">
                <a16:creationId xmlns:a16="http://schemas.microsoft.com/office/drawing/2014/main" id="{15F9AB34-4FC5-48E3-96EC-E37A90A27AE3}"/>
              </a:ext>
            </a:extLst>
          </p:cNvPr>
          <p:cNvGrpSpPr>
            <a:grpSpLocks/>
          </p:cNvGrpSpPr>
          <p:nvPr/>
        </p:nvGrpSpPr>
        <p:grpSpPr bwMode="auto">
          <a:xfrm>
            <a:off x="3718308" y="1485900"/>
            <a:ext cx="6591300" cy="1544637"/>
            <a:chOff x="251" y="233"/>
            <a:chExt cx="4152" cy="1219"/>
          </a:xfrm>
        </p:grpSpPr>
        <p:sp>
          <p:nvSpPr>
            <p:cNvPr id="8" name="AutoShape 7">
              <a:extLst>
                <a:ext uri="{FF2B5EF4-FFF2-40B4-BE49-F238E27FC236}">
                  <a16:creationId xmlns:a16="http://schemas.microsoft.com/office/drawing/2014/main" id="{7B1648B4-4F83-40D4-8A20-96ADADECC63E}"/>
                </a:ext>
              </a:extLst>
            </p:cNvPr>
            <p:cNvSpPr>
              <a:spLocks noChangeAspect="1" noChangeArrowheads="1" noTextEdit="1"/>
            </p:cNvSpPr>
            <p:nvPr/>
          </p:nvSpPr>
          <p:spPr bwMode="auto">
            <a:xfrm>
              <a:off x="285" y="269"/>
              <a:ext cx="3099"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 name="Freeform 9">
              <a:extLst>
                <a:ext uri="{FF2B5EF4-FFF2-40B4-BE49-F238E27FC236}">
                  <a16:creationId xmlns:a16="http://schemas.microsoft.com/office/drawing/2014/main" id="{2DFFA7F8-FF97-4AF8-BA01-D25ED68183C2}"/>
                </a:ext>
              </a:extLst>
            </p:cNvPr>
            <p:cNvSpPr>
              <a:spLocks/>
            </p:cNvSpPr>
            <p:nvPr/>
          </p:nvSpPr>
          <p:spPr bwMode="auto">
            <a:xfrm>
              <a:off x="251" y="244"/>
              <a:ext cx="4121" cy="1167"/>
            </a:xfrm>
            <a:custGeom>
              <a:avLst/>
              <a:gdLst>
                <a:gd name="T0" fmla="*/ 1194333 w 2195"/>
                <a:gd name="T1" fmla="*/ 0 h 1167"/>
                <a:gd name="T2" fmla="*/ 1038689 w 2195"/>
                <a:gd name="T3" fmla="*/ 0 h 1167"/>
                <a:gd name="T4" fmla="*/ 1016969 w 2195"/>
                <a:gd name="T5" fmla="*/ 2 h 1167"/>
                <a:gd name="T6" fmla="*/ 978340 w 2195"/>
                <a:gd name="T7" fmla="*/ 2 h 1167"/>
                <a:gd name="T8" fmla="*/ 945637 w 2195"/>
                <a:gd name="T9" fmla="*/ 4 h 1167"/>
                <a:gd name="T10" fmla="*/ 917248 w 2195"/>
                <a:gd name="T11" fmla="*/ 5 h 1167"/>
                <a:gd name="T12" fmla="*/ 888559 w 2195"/>
                <a:gd name="T13" fmla="*/ 9 h 1167"/>
                <a:gd name="T14" fmla="*/ 857093 w 2195"/>
                <a:gd name="T15" fmla="*/ 13 h 1167"/>
                <a:gd name="T16" fmla="*/ 822131 w 2195"/>
                <a:gd name="T17" fmla="*/ 18 h 1167"/>
                <a:gd name="T18" fmla="*/ 792356 w 2195"/>
                <a:gd name="T19" fmla="*/ 22 h 1167"/>
                <a:gd name="T20" fmla="*/ 764557 w 2195"/>
                <a:gd name="T21" fmla="*/ 25 h 1167"/>
                <a:gd name="T22" fmla="*/ 713166 w 2195"/>
                <a:gd name="T23" fmla="*/ 36 h 1167"/>
                <a:gd name="T24" fmla="*/ 685975 w 2195"/>
                <a:gd name="T25" fmla="*/ 44 h 1167"/>
                <a:gd name="T26" fmla="*/ 655618 w 2195"/>
                <a:gd name="T27" fmla="*/ 51 h 1167"/>
                <a:gd name="T28" fmla="*/ 620685 w 2195"/>
                <a:gd name="T29" fmla="*/ 60 h 1167"/>
                <a:gd name="T30" fmla="*/ 548003 w 2195"/>
                <a:gd name="T31" fmla="*/ 80 h 1167"/>
                <a:gd name="T32" fmla="*/ 478186 w 2195"/>
                <a:gd name="T33" fmla="*/ 100 h 1167"/>
                <a:gd name="T34" fmla="*/ 412920 w 2195"/>
                <a:gd name="T35" fmla="*/ 118 h 1167"/>
                <a:gd name="T36" fmla="*/ 349771 w 2195"/>
                <a:gd name="T37" fmla="*/ 134 h 1167"/>
                <a:gd name="T38" fmla="*/ 316793 w 2195"/>
                <a:gd name="T39" fmla="*/ 142 h 1167"/>
                <a:gd name="T40" fmla="*/ 279045 w 2195"/>
                <a:gd name="T41" fmla="*/ 147 h 1167"/>
                <a:gd name="T42" fmla="*/ 238770 w 2195"/>
                <a:gd name="T43" fmla="*/ 153 h 1167"/>
                <a:gd name="T44" fmla="*/ 195288 w 2195"/>
                <a:gd name="T45" fmla="*/ 158 h 1167"/>
                <a:gd name="T46" fmla="*/ 149541 w 2195"/>
                <a:gd name="T47" fmla="*/ 162 h 1167"/>
                <a:gd name="T48" fmla="*/ 101123 w 2195"/>
                <a:gd name="T49" fmla="*/ 164 h 1167"/>
                <a:gd name="T50" fmla="*/ 2337 w 2195"/>
                <a:gd name="T51" fmla="*/ 167 h 1167"/>
                <a:gd name="T52" fmla="*/ 1245 w 2195"/>
                <a:gd name="T53" fmla="*/ 165 h 1167"/>
                <a:gd name="T54" fmla="*/ 1245 w 2195"/>
                <a:gd name="T55" fmla="*/ 995 h 1167"/>
                <a:gd name="T56" fmla="*/ 0 w 2195"/>
                <a:gd name="T57" fmla="*/ 996 h 1167"/>
                <a:gd name="T58" fmla="*/ 100066 w 2195"/>
                <a:gd name="T59" fmla="*/ 1000 h 1167"/>
                <a:gd name="T60" fmla="*/ 147588 w 2195"/>
                <a:gd name="T61" fmla="*/ 1002 h 1167"/>
                <a:gd name="T62" fmla="*/ 194215 w 2195"/>
                <a:gd name="T63" fmla="*/ 1005 h 1167"/>
                <a:gd name="T64" fmla="*/ 237713 w 2195"/>
                <a:gd name="T65" fmla="*/ 1011 h 1167"/>
                <a:gd name="T66" fmla="*/ 277836 w 2195"/>
                <a:gd name="T67" fmla="*/ 1016 h 1167"/>
                <a:gd name="T68" fmla="*/ 316136 w 2195"/>
                <a:gd name="T69" fmla="*/ 1022 h 1167"/>
                <a:gd name="T70" fmla="*/ 348678 w 2195"/>
                <a:gd name="T71" fmla="*/ 1029 h 1167"/>
                <a:gd name="T72" fmla="*/ 410613 w 2195"/>
                <a:gd name="T73" fmla="*/ 1045 h 1167"/>
                <a:gd name="T74" fmla="*/ 477291 w 2195"/>
                <a:gd name="T75" fmla="*/ 1064 h 1167"/>
                <a:gd name="T76" fmla="*/ 545712 w 2195"/>
                <a:gd name="T77" fmla="*/ 1084 h 1167"/>
                <a:gd name="T78" fmla="*/ 619584 w 2195"/>
                <a:gd name="T79" fmla="*/ 1104 h 1167"/>
                <a:gd name="T80" fmla="*/ 654625 w 2195"/>
                <a:gd name="T81" fmla="*/ 1113 h 1167"/>
                <a:gd name="T82" fmla="*/ 685706 w 2195"/>
                <a:gd name="T83" fmla="*/ 1120 h 1167"/>
                <a:gd name="T84" fmla="*/ 712351 w 2195"/>
                <a:gd name="T85" fmla="*/ 1127 h 1167"/>
                <a:gd name="T86" fmla="*/ 763325 w 2195"/>
                <a:gd name="T87" fmla="*/ 1138 h 1167"/>
                <a:gd name="T88" fmla="*/ 790629 w 2195"/>
                <a:gd name="T89" fmla="*/ 1142 h 1167"/>
                <a:gd name="T90" fmla="*/ 821027 w 2195"/>
                <a:gd name="T91" fmla="*/ 1145 h 1167"/>
                <a:gd name="T92" fmla="*/ 855807 w 2195"/>
                <a:gd name="T93" fmla="*/ 1151 h 1167"/>
                <a:gd name="T94" fmla="*/ 887393 w 2195"/>
                <a:gd name="T95" fmla="*/ 1155 h 1167"/>
                <a:gd name="T96" fmla="*/ 916338 w 2195"/>
                <a:gd name="T97" fmla="*/ 1158 h 1167"/>
                <a:gd name="T98" fmla="*/ 945010 w 2195"/>
                <a:gd name="T99" fmla="*/ 1160 h 1167"/>
                <a:gd name="T100" fmla="*/ 977892 w 2195"/>
                <a:gd name="T101" fmla="*/ 1162 h 1167"/>
                <a:gd name="T102" fmla="*/ 1016306 w 2195"/>
                <a:gd name="T103" fmla="*/ 1162 h 1167"/>
                <a:gd name="T104" fmla="*/ 1038124 w 2195"/>
                <a:gd name="T105" fmla="*/ 1164 h 1167"/>
                <a:gd name="T106" fmla="*/ 1193104 w 2195"/>
                <a:gd name="T107" fmla="*/ 1164 h 1167"/>
                <a:gd name="T108" fmla="*/ 1192589 w 2195"/>
                <a:gd name="T109" fmla="*/ 1167 h 1167"/>
                <a:gd name="T110" fmla="*/ 1192589 w 2195"/>
                <a:gd name="T111" fmla="*/ 0 h 1167"/>
                <a:gd name="T112" fmla="*/ 1194333 w 2195"/>
                <a:gd name="T113" fmla="*/ 0 h 1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5"/>
                <a:gd name="T172" fmla="*/ 0 h 1167"/>
                <a:gd name="T173" fmla="*/ 2195 w 2195"/>
                <a:gd name="T174" fmla="*/ 1167 h 1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5" h="1167">
                  <a:moveTo>
                    <a:pt x="2195" y="0"/>
                  </a:moveTo>
                  <a:lnTo>
                    <a:pt x="1909" y="0"/>
                  </a:lnTo>
                  <a:lnTo>
                    <a:pt x="1869" y="2"/>
                  </a:lnTo>
                  <a:lnTo>
                    <a:pt x="1798" y="2"/>
                  </a:lnTo>
                  <a:lnTo>
                    <a:pt x="1738" y="4"/>
                  </a:lnTo>
                  <a:lnTo>
                    <a:pt x="1686" y="5"/>
                  </a:lnTo>
                  <a:lnTo>
                    <a:pt x="1633" y="9"/>
                  </a:lnTo>
                  <a:lnTo>
                    <a:pt x="1575" y="13"/>
                  </a:lnTo>
                  <a:lnTo>
                    <a:pt x="1511" y="18"/>
                  </a:lnTo>
                  <a:lnTo>
                    <a:pt x="1456" y="22"/>
                  </a:lnTo>
                  <a:lnTo>
                    <a:pt x="1405" y="25"/>
                  </a:lnTo>
                  <a:lnTo>
                    <a:pt x="1311" y="36"/>
                  </a:lnTo>
                  <a:lnTo>
                    <a:pt x="1261" y="44"/>
                  </a:lnTo>
                  <a:lnTo>
                    <a:pt x="1205" y="51"/>
                  </a:lnTo>
                  <a:lnTo>
                    <a:pt x="1141" y="60"/>
                  </a:lnTo>
                  <a:lnTo>
                    <a:pt x="1007" y="80"/>
                  </a:lnTo>
                  <a:lnTo>
                    <a:pt x="879" y="100"/>
                  </a:lnTo>
                  <a:lnTo>
                    <a:pt x="759" y="118"/>
                  </a:lnTo>
                  <a:lnTo>
                    <a:pt x="643" y="134"/>
                  </a:lnTo>
                  <a:lnTo>
                    <a:pt x="582" y="142"/>
                  </a:lnTo>
                  <a:lnTo>
                    <a:pt x="513" y="147"/>
                  </a:lnTo>
                  <a:lnTo>
                    <a:pt x="439" y="153"/>
                  </a:lnTo>
                  <a:lnTo>
                    <a:pt x="359" y="158"/>
                  </a:lnTo>
                  <a:lnTo>
                    <a:pt x="275" y="162"/>
                  </a:lnTo>
                  <a:lnTo>
                    <a:pt x="186" y="164"/>
                  </a:lnTo>
                  <a:lnTo>
                    <a:pt x="4" y="167"/>
                  </a:lnTo>
                  <a:lnTo>
                    <a:pt x="2" y="165"/>
                  </a:lnTo>
                  <a:lnTo>
                    <a:pt x="2" y="995"/>
                  </a:lnTo>
                  <a:lnTo>
                    <a:pt x="0" y="996"/>
                  </a:lnTo>
                  <a:lnTo>
                    <a:pt x="184" y="1000"/>
                  </a:lnTo>
                  <a:lnTo>
                    <a:pt x="271" y="1002"/>
                  </a:lnTo>
                  <a:lnTo>
                    <a:pt x="357" y="1005"/>
                  </a:lnTo>
                  <a:lnTo>
                    <a:pt x="437" y="1011"/>
                  </a:lnTo>
                  <a:lnTo>
                    <a:pt x="511" y="1016"/>
                  </a:lnTo>
                  <a:lnTo>
                    <a:pt x="581" y="1022"/>
                  </a:lnTo>
                  <a:lnTo>
                    <a:pt x="641" y="1029"/>
                  </a:lnTo>
                  <a:lnTo>
                    <a:pt x="755" y="1045"/>
                  </a:lnTo>
                  <a:lnTo>
                    <a:pt x="877" y="1064"/>
                  </a:lnTo>
                  <a:lnTo>
                    <a:pt x="1003" y="1084"/>
                  </a:lnTo>
                  <a:lnTo>
                    <a:pt x="1139" y="1104"/>
                  </a:lnTo>
                  <a:lnTo>
                    <a:pt x="1203" y="1113"/>
                  </a:lnTo>
                  <a:lnTo>
                    <a:pt x="1260" y="1120"/>
                  </a:lnTo>
                  <a:lnTo>
                    <a:pt x="1309" y="1127"/>
                  </a:lnTo>
                  <a:lnTo>
                    <a:pt x="1403" y="1138"/>
                  </a:lnTo>
                  <a:lnTo>
                    <a:pt x="1453" y="1142"/>
                  </a:lnTo>
                  <a:lnTo>
                    <a:pt x="1509" y="1145"/>
                  </a:lnTo>
                  <a:lnTo>
                    <a:pt x="1573" y="1151"/>
                  </a:lnTo>
                  <a:lnTo>
                    <a:pt x="1631" y="1155"/>
                  </a:lnTo>
                  <a:lnTo>
                    <a:pt x="1684" y="1158"/>
                  </a:lnTo>
                  <a:lnTo>
                    <a:pt x="1737" y="1160"/>
                  </a:lnTo>
                  <a:lnTo>
                    <a:pt x="1797" y="1162"/>
                  </a:lnTo>
                  <a:lnTo>
                    <a:pt x="1868" y="1162"/>
                  </a:lnTo>
                  <a:lnTo>
                    <a:pt x="1908" y="1164"/>
                  </a:lnTo>
                  <a:lnTo>
                    <a:pt x="2193" y="1164"/>
                  </a:lnTo>
                  <a:lnTo>
                    <a:pt x="2192" y="1167"/>
                  </a:lnTo>
                  <a:lnTo>
                    <a:pt x="2192" y="0"/>
                  </a:lnTo>
                  <a:lnTo>
                    <a:pt x="2195"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 name="Freeform 10">
              <a:extLst>
                <a:ext uri="{FF2B5EF4-FFF2-40B4-BE49-F238E27FC236}">
                  <a16:creationId xmlns:a16="http://schemas.microsoft.com/office/drawing/2014/main" id="{7D96AA38-507D-4237-BE93-877138A45488}"/>
                </a:ext>
              </a:extLst>
            </p:cNvPr>
            <p:cNvSpPr>
              <a:spLocks/>
            </p:cNvSpPr>
            <p:nvPr/>
          </p:nvSpPr>
          <p:spPr bwMode="auto">
            <a:xfrm>
              <a:off x="253" y="233"/>
              <a:ext cx="4150" cy="185"/>
            </a:xfrm>
            <a:custGeom>
              <a:avLst/>
              <a:gdLst>
                <a:gd name="T0" fmla="*/ 3727 w 2210"/>
                <a:gd name="T1" fmla="*/ 167 h 185"/>
                <a:gd name="T2" fmla="*/ 1245 w 2210"/>
                <a:gd name="T3" fmla="*/ 171 h 185"/>
                <a:gd name="T4" fmla="*/ 0 w 2210"/>
                <a:gd name="T5" fmla="*/ 175 h 185"/>
                <a:gd name="T6" fmla="*/ 1245 w 2210"/>
                <a:gd name="T7" fmla="*/ 182 h 185"/>
                <a:gd name="T8" fmla="*/ 2635 w 2210"/>
                <a:gd name="T9" fmla="*/ 184 h 185"/>
                <a:gd name="T10" fmla="*/ 4948 w 2210"/>
                <a:gd name="T11" fmla="*/ 185 h 185"/>
                <a:gd name="T12" fmla="*/ 152707 w 2210"/>
                <a:gd name="T13" fmla="*/ 180 h 185"/>
                <a:gd name="T14" fmla="*/ 242161 w 2210"/>
                <a:gd name="T15" fmla="*/ 171 h 185"/>
                <a:gd name="T16" fmla="*/ 320521 w 2210"/>
                <a:gd name="T17" fmla="*/ 160 h 185"/>
                <a:gd name="T18" fmla="*/ 417471 w 2210"/>
                <a:gd name="T19" fmla="*/ 136 h 185"/>
                <a:gd name="T20" fmla="*/ 552731 w 2210"/>
                <a:gd name="T21" fmla="*/ 98 h 185"/>
                <a:gd name="T22" fmla="*/ 660810 w 2210"/>
                <a:gd name="T23" fmla="*/ 69 h 185"/>
                <a:gd name="T24" fmla="*/ 718658 w 2210"/>
                <a:gd name="T25" fmla="*/ 55 h 185"/>
                <a:gd name="T26" fmla="*/ 796680 w 2210"/>
                <a:gd name="T27" fmla="*/ 40 h 185"/>
                <a:gd name="T28" fmla="*/ 861499 w 2210"/>
                <a:gd name="T29" fmla="*/ 31 h 185"/>
                <a:gd name="T30" fmla="*/ 921822 w 2210"/>
                <a:gd name="T31" fmla="*/ 24 h 185"/>
                <a:gd name="T32" fmla="*/ 983640 w 2210"/>
                <a:gd name="T33" fmla="*/ 20 h 185"/>
                <a:gd name="T34" fmla="*/ 1044127 w 2210"/>
                <a:gd name="T35" fmla="*/ 18 h 185"/>
                <a:gd name="T36" fmla="*/ 1202627 w 2210"/>
                <a:gd name="T37" fmla="*/ 16 h 185"/>
                <a:gd name="T38" fmla="*/ 1203667 w 2210"/>
                <a:gd name="T39" fmla="*/ 15 h 185"/>
                <a:gd name="T40" fmla="*/ 1204912 w 2210"/>
                <a:gd name="T41" fmla="*/ 7 h 185"/>
                <a:gd name="T42" fmla="*/ 1203667 w 2210"/>
                <a:gd name="T43" fmla="*/ 2 h 185"/>
                <a:gd name="T44" fmla="*/ 1200561 w 2210"/>
                <a:gd name="T45" fmla="*/ 0 h 185"/>
                <a:gd name="T46" fmla="*/ 1044127 w 2210"/>
                <a:gd name="T47" fmla="*/ 0 h 185"/>
                <a:gd name="T48" fmla="*/ 983640 w 2210"/>
                <a:gd name="T49" fmla="*/ 2 h 185"/>
                <a:gd name="T50" fmla="*/ 921822 w 2210"/>
                <a:gd name="T51" fmla="*/ 5 h 185"/>
                <a:gd name="T52" fmla="*/ 861499 w 2210"/>
                <a:gd name="T53" fmla="*/ 13 h 185"/>
                <a:gd name="T54" fmla="*/ 796680 w 2210"/>
                <a:gd name="T55" fmla="*/ 22 h 185"/>
                <a:gd name="T56" fmla="*/ 716320 w 2210"/>
                <a:gd name="T57" fmla="*/ 36 h 185"/>
                <a:gd name="T58" fmla="*/ 658524 w 2210"/>
                <a:gd name="T59" fmla="*/ 51 h 185"/>
                <a:gd name="T60" fmla="*/ 550746 w 2210"/>
                <a:gd name="T61" fmla="*/ 80 h 185"/>
                <a:gd name="T62" fmla="*/ 415483 w 2210"/>
                <a:gd name="T63" fmla="*/ 118 h 185"/>
                <a:gd name="T64" fmla="*/ 320521 w 2210"/>
                <a:gd name="T65" fmla="*/ 142 h 185"/>
                <a:gd name="T66" fmla="*/ 242161 w 2210"/>
                <a:gd name="T67" fmla="*/ 153 h 185"/>
                <a:gd name="T68" fmla="*/ 152707 w 2210"/>
                <a:gd name="T69" fmla="*/ 162 h 185"/>
                <a:gd name="T70" fmla="*/ 4948 w 2210"/>
                <a:gd name="T71" fmla="*/ 167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10"/>
                <a:gd name="T109" fmla="*/ 0 h 185"/>
                <a:gd name="T110" fmla="*/ 2210 w 2210"/>
                <a:gd name="T111" fmla="*/ 185 h 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10" h="185">
                  <a:moveTo>
                    <a:pt x="9" y="167"/>
                  </a:moveTo>
                  <a:lnTo>
                    <a:pt x="7" y="167"/>
                  </a:lnTo>
                  <a:lnTo>
                    <a:pt x="3" y="169"/>
                  </a:lnTo>
                  <a:lnTo>
                    <a:pt x="2" y="171"/>
                  </a:lnTo>
                  <a:lnTo>
                    <a:pt x="2" y="173"/>
                  </a:lnTo>
                  <a:lnTo>
                    <a:pt x="0" y="175"/>
                  </a:lnTo>
                  <a:lnTo>
                    <a:pt x="0" y="178"/>
                  </a:lnTo>
                  <a:lnTo>
                    <a:pt x="2" y="182"/>
                  </a:lnTo>
                  <a:lnTo>
                    <a:pt x="3" y="184"/>
                  </a:lnTo>
                  <a:lnTo>
                    <a:pt x="5" y="184"/>
                  </a:lnTo>
                  <a:lnTo>
                    <a:pt x="7" y="185"/>
                  </a:lnTo>
                  <a:lnTo>
                    <a:pt x="9" y="185"/>
                  </a:lnTo>
                  <a:lnTo>
                    <a:pt x="191" y="182"/>
                  </a:lnTo>
                  <a:lnTo>
                    <a:pt x="280" y="180"/>
                  </a:lnTo>
                  <a:lnTo>
                    <a:pt x="364" y="176"/>
                  </a:lnTo>
                  <a:lnTo>
                    <a:pt x="444" y="171"/>
                  </a:lnTo>
                  <a:lnTo>
                    <a:pt x="520" y="165"/>
                  </a:lnTo>
                  <a:lnTo>
                    <a:pt x="588" y="160"/>
                  </a:lnTo>
                  <a:lnTo>
                    <a:pt x="651" y="153"/>
                  </a:lnTo>
                  <a:lnTo>
                    <a:pt x="766" y="136"/>
                  </a:lnTo>
                  <a:lnTo>
                    <a:pt x="886" y="118"/>
                  </a:lnTo>
                  <a:lnTo>
                    <a:pt x="1014" y="98"/>
                  </a:lnTo>
                  <a:lnTo>
                    <a:pt x="1148" y="78"/>
                  </a:lnTo>
                  <a:lnTo>
                    <a:pt x="1212" y="69"/>
                  </a:lnTo>
                  <a:lnTo>
                    <a:pt x="1269" y="62"/>
                  </a:lnTo>
                  <a:lnTo>
                    <a:pt x="1318" y="55"/>
                  </a:lnTo>
                  <a:lnTo>
                    <a:pt x="1411" y="44"/>
                  </a:lnTo>
                  <a:lnTo>
                    <a:pt x="1461" y="40"/>
                  </a:lnTo>
                  <a:lnTo>
                    <a:pt x="1516" y="36"/>
                  </a:lnTo>
                  <a:lnTo>
                    <a:pt x="1580" y="31"/>
                  </a:lnTo>
                  <a:lnTo>
                    <a:pt x="1638" y="27"/>
                  </a:lnTo>
                  <a:lnTo>
                    <a:pt x="1691" y="24"/>
                  </a:lnTo>
                  <a:lnTo>
                    <a:pt x="1744" y="22"/>
                  </a:lnTo>
                  <a:lnTo>
                    <a:pt x="1804" y="20"/>
                  </a:lnTo>
                  <a:lnTo>
                    <a:pt x="1875" y="20"/>
                  </a:lnTo>
                  <a:lnTo>
                    <a:pt x="1915" y="18"/>
                  </a:lnTo>
                  <a:lnTo>
                    <a:pt x="2202" y="18"/>
                  </a:lnTo>
                  <a:lnTo>
                    <a:pt x="2206" y="16"/>
                  </a:lnTo>
                  <a:lnTo>
                    <a:pt x="2208" y="16"/>
                  </a:lnTo>
                  <a:lnTo>
                    <a:pt x="2208" y="15"/>
                  </a:lnTo>
                  <a:lnTo>
                    <a:pt x="2210" y="11"/>
                  </a:lnTo>
                  <a:lnTo>
                    <a:pt x="2210" y="7"/>
                  </a:lnTo>
                  <a:lnTo>
                    <a:pt x="2208" y="5"/>
                  </a:lnTo>
                  <a:lnTo>
                    <a:pt x="2208" y="2"/>
                  </a:lnTo>
                  <a:lnTo>
                    <a:pt x="2206" y="2"/>
                  </a:lnTo>
                  <a:lnTo>
                    <a:pt x="2202" y="0"/>
                  </a:lnTo>
                  <a:lnTo>
                    <a:pt x="2201" y="0"/>
                  </a:lnTo>
                  <a:lnTo>
                    <a:pt x="1915" y="0"/>
                  </a:lnTo>
                  <a:lnTo>
                    <a:pt x="1875" y="2"/>
                  </a:lnTo>
                  <a:lnTo>
                    <a:pt x="1804" y="2"/>
                  </a:lnTo>
                  <a:lnTo>
                    <a:pt x="1744" y="4"/>
                  </a:lnTo>
                  <a:lnTo>
                    <a:pt x="1691" y="5"/>
                  </a:lnTo>
                  <a:lnTo>
                    <a:pt x="1638" y="9"/>
                  </a:lnTo>
                  <a:lnTo>
                    <a:pt x="1580" y="13"/>
                  </a:lnTo>
                  <a:lnTo>
                    <a:pt x="1516" y="18"/>
                  </a:lnTo>
                  <a:lnTo>
                    <a:pt x="1461" y="22"/>
                  </a:lnTo>
                  <a:lnTo>
                    <a:pt x="1411" y="25"/>
                  </a:lnTo>
                  <a:lnTo>
                    <a:pt x="1314" y="36"/>
                  </a:lnTo>
                  <a:lnTo>
                    <a:pt x="1265" y="44"/>
                  </a:lnTo>
                  <a:lnTo>
                    <a:pt x="1208" y="51"/>
                  </a:lnTo>
                  <a:lnTo>
                    <a:pt x="1145" y="60"/>
                  </a:lnTo>
                  <a:lnTo>
                    <a:pt x="1010" y="80"/>
                  </a:lnTo>
                  <a:lnTo>
                    <a:pt x="883" y="100"/>
                  </a:lnTo>
                  <a:lnTo>
                    <a:pt x="762" y="118"/>
                  </a:lnTo>
                  <a:lnTo>
                    <a:pt x="648" y="135"/>
                  </a:lnTo>
                  <a:lnTo>
                    <a:pt x="588" y="142"/>
                  </a:lnTo>
                  <a:lnTo>
                    <a:pt x="520" y="147"/>
                  </a:lnTo>
                  <a:lnTo>
                    <a:pt x="444" y="153"/>
                  </a:lnTo>
                  <a:lnTo>
                    <a:pt x="364" y="158"/>
                  </a:lnTo>
                  <a:lnTo>
                    <a:pt x="280" y="162"/>
                  </a:lnTo>
                  <a:lnTo>
                    <a:pt x="191" y="164"/>
                  </a:lnTo>
                  <a:lnTo>
                    <a:pt x="9" y="167"/>
                  </a:lnTo>
                  <a:close/>
                </a:path>
              </a:pathLst>
            </a:custGeom>
            <a:solidFill>
              <a:srgbClr val="000000"/>
            </a:solidFill>
            <a:ln w="38100">
              <a:solidFill>
                <a:srgbClr val="808080"/>
              </a:solidFill>
              <a:round/>
              <a:headEnd/>
              <a:tailEnd/>
            </a:ln>
          </p:spPr>
          <p:txBody>
            <a:bodyPr/>
            <a:lstStyle/>
            <a:p>
              <a:endParaRPr lang="de-DE"/>
            </a:p>
          </p:txBody>
        </p:sp>
        <p:sp>
          <p:nvSpPr>
            <p:cNvPr id="11" name="Freeform 27">
              <a:extLst>
                <a:ext uri="{FF2B5EF4-FFF2-40B4-BE49-F238E27FC236}">
                  <a16:creationId xmlns:a16="http://schemas.microsoft.com/office/drawing/2014/main" id="{3BCFB135-188B-401F-AB4E-74CC39356C1B}"/>
                </a:ext>
              </a:extLst>
            </p:cNvPr>
            <p:cNvSpPr>
              <a:spLocks/>
            </p:cNvSpPr>
            <p:nvPr/>
          </p:nvSpPr>
          <p:spPr bwMode="auto">
            <a:xfrm>
              <a:off x="253" y="1226"/>
              <a:ext cx="4150" cy="185"/>
            </a:xfrm>
            <a:custGeom>
              <a:avLst/>
              <a:gdLst>
                <a:gd name="T0" fmla="*/ 3727 w 2210"/>
                <a:gd name="T1" fmla="*/ 0 h 185"/>
                <a:gd name="T2" fmla="*/ 1703 w 2210"/>
                <a:gd name="T3" fmla="*/ 2 h 185"/>
                <a:gd name="T4" fmla="*/ 0 w 2210"/>
                <a:gd name="T5" fmla="*/ 7 h 185"/>
                <a:gd name="T6" fmla="*/ 1245 w 2210"/>
                <a:gd name="T7" fmla="*/ 13 h 185"/>
                <a:gd name="T8" fmla="*/ 1703 w 2210"/>
                <a:gd name="T9" fmla="*/ 16 h 185"/>
                <a:gd name="T10" fmla="*/ 4948 w 2210"/>
                <a:gd name="T11" fmla="*/ 18 h 185"/>
                <a:gd name="T12" fmla="*/ 152707 w 2210"/>
                <a:gd name="T13" fmla="*/ 23 h 185"/>
                <a:gd name="T14" fmla="*/ 243391 w 2210"/>
                <a:gd name="T15" fmla="*/ 33 h 185"/>
                <a:gd name="T16" fmla="*/ 321773 w 2210"/>
                <a:gd name="T17" fmla="*/ 43 h 185"/>
                <a:gd name="T18" fmla="*/ 415483 w 2210"/>
                <a:gd name="T19" fmla="*/ 67 h 185"/>
                <a:gd name="T20" fmla="*/ 550746 w 2210"/>
                <a:gd name="T21" fmla="*/ 105 h 185"/>
                <a:gd name="T22" fmla="*/ 658524 w 2210"/>
                <a:gd name="T23" fmla="*/ 134 h 185"/>
                <a:gd name="T24" fmla="*/ 716320 w 2210"/>
                <a:gd name="T25" fmla="*/ 149 h 185"/>
                <a:gd name="T26" fmla="*/ 796680 w 2210"/>
                <a:gd name="T27" fmla="*/ 163 h 185"/>
                <a:gd name="T28" fmla="*/ 861499 w 2210"/>
                <a:gd name="T29" fmla="*/ 173 h 185"/>
                <a:gd name="T30" fmla="*/ 921822 w 2210"/>
                <a:gd name="T31" fmla="*/ 180 h 185"/>
                <a:gd name="T32" fmla="*/ 984575 w 2210"/>
                <a:gd name="T33" fmla="*/ 183 h 185"/>
                <a:gd name="T34" fmla="*/ 1045169 w 2210"/>
                <a:gd name="T35" fmla="*/ 185 h 185"/>
                <a:gd name="T36" fmla="*/ 1202627 w 2210"/>
                <a:gd name="T37" fmla="*/ 183 h 185"/>
                <a:gd name="T38" fmla="*/ 1203667 w 2210"/>
                <a:gd name="T39" fmla="*/ 182 h 185"/>
                <a:gd name="T40" fmla="*/ 1204912 w 2210"/>
                <a:gd name="T41" fmla="*/ 174 h 185"/>
                <a:gd name="T42" fmla="*/ 1203667 w 2210"/>
                <a:gd name="T43" fmla="*/ 169 h 185"/>
                <a:gd name="T44" fmla="*/ 1200561 w 2210"/>
                <a:gd name="T45" fmla="*/ 167 h 185"/>
                <a:gd name="T46" fmla="*/ 1045169 w 2210"/>
                <a:gd name="T47" fmla="*/ 167 h 185"/>
                <a:gd name="T48" fmla="*/ 984575 w 2210"/>
                <a:gd name="T49" fmla="*/ 165 h 185"/>
                <a:gd name="T50" fmla="*/ 921822 w 2210"/>
                <a:gd name="T51" fmla="*/ 162 h 185"/>
                <a:gd name="T52" fmla="*/ 861499 w 2210"/>
                <a:gd name="T53" fmla="*/ 154 h 185"/>
                <a:gd name="T54" fmla="*/ 796680 w 2210"/>
                <a:gd name="T55" fmla="*/ 145 h 185"/>
                <a:gd name="T56" fmla="*/ 718658 w 2210"/>
                <a:gd name="T57" fmla="*/ 131 h 185"/>
                <a:gd name="T58" fmla="*/ 660810 w 2210"/>
                <a:gd name="T59" fmla="*/ 116 h 185"/>
                <a:gd name="T60" fmla="*/ 552731 w 2210"/>
                <a:gd name="T61" fmla="*/ 87 h 185"/>
                <a:gd name="T62" fmla="*/ 417471 w 2210"/>
                <a:gd name="T63" fmla="*/ 49 h 185"/>
                <a:gd name="T64" fmla="*/ 322179 w 2210"/>
                <a:gd name="T65" fmla="*/ 25 h 185"/>
                <a:gd name="T66" fmla="*/ 243391 w 2210"/>
                <a:gd name="T67" fmla="*/ 14 h 185"/>
                <a:gd name="T68" fmla="*/ 152707 w 2210"/>
                <a:gd name="T69" fmla="*/ 5 h 185"/>
                <a:gd name="T70" fmla="*/ 4948 w 2210"/>
                <a:gd name="T71" fmla="*/ 0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10"/>
                <a:gd name="T109" fmla="*/ 0 h 185"/>
                <a:gd name="T110" fmla="*/ 2210 w 2210"/>
                <a:gd name="T111" fmla="*/ 185 h 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10" h="185">
                  <a:moveTo>
                    <a:pt x="9" y="0"/>
                  </a:moveTo>
                  <a:lnTo>
                    <a:pt x="7" y="0"/>
                  </a:lnTo>
                  <a:lnTo>
                    <a:pt x="5" y="2"/>
                  </a:lnTo>
                  <a:lnTo>
                    <a:pt x="3" y="2"/>
                  </a:lnTo>
                  <a:lnTo>
                    <a:pt x="2" y="3"/>
                  </a:lnTo>
                  <a:lnTo>
                    <a:pt x="0" y="7"/>
                  </a:lnTo>
                  <a:lnTo>
                    <a:pt x="0" y="11"/>
                  </a:lnTo>
                  <a:lnTo>
                    <a:pt x="2" y="13"/>
                  </a:lnTo>
                  <a:lnTo>
                    <a:pt x="2" y="14"/>
                  </a:lnTo>
                  <a:lnTo>
                    <a:pt x="3" y="16"/>
                  </a:lnTo>
                  <a:lnTo>
                    <a:pt x="7" y="18"/>
                  </a:lnTo>
                  <a:lnTo>
                    <a:pt x="9" y="18"/>
                  </a:lnTo>
                  <a:lnTo>
                    <a:pt x="191" y="22"/>
                  </a:lnTo>
                  <a:lnTo>
                    <a:pt x="280" y="23"/>
                  </a:lnTo>
                  <a:lnTo>
                    <a:pt x="366" y="27"/>
                  </a:lnTo>
                  <a:lnTo>
                    <a:pt x="446" y="33"/>
                  </a:lnTo>
                  <a:lnTo>
                    <a:pt x="520" y="38"/>
                  </a:lnTo>
                  <a:lnTo>
                    <a:pt x="590" y="43"/>
                  </a:lnTo>
                  <a:lnTo>
                    <a:pt x="648" y="51"/>
                  </a:lnTo>
                  <a:lnTo>
                    <a:pt x="762" y="67"/>
                  </a:lnTo>
                  <a:lnTo>
                    <a:pt x="883" y="85"/>
                  </a:lnTo>
                  <a:lnTo>
                    <a:pt x="1010" y="105"/>
                  </a:lnTo>
                  <a:lnTo>
                    <a:pt x="1145" y="125"/>
                  </a:lnTo>
                  <a:lnTo>
                    <a:pt x="1208" y="134"/>
                  </a:lnTo>
                  <a:lnTo>
                    <a:pt x="1265" y="142"/>
                  </a:lnTo>
                  <a:lnTo>
                    <a:pt x="1314" y="149"/>
                  </a:lnTo>
                  <a:lnTo>
                    <a:pt x="1411" y="160"/>
                  </a:lnTo>
                  <a:lnTo>
                    <a:pt x="1461" y="163"/>
                  </a:lnTo>
                  <a:lnTo>
                    <a:pt x="1516" y="167"/>
                  </a:lnTo>
                  <a:lnTo>
                    <a:pt x="1580" y="173"/>
                  </a:lnTo>
                  <a:lnTo>
                    <a:pt x="1638" y="176"/>
                  </a:lnTo>
                  <a:lnTo>
                    <a:pt x="1691" y="180"/>
                  </a:lnTo>
                  <a:lnTo>
                    <a:pt x="1745" y="182"/>
                  </a:lnTo>
                  <a:lnTo>
                    <a:pt x="1806" y="183"/>
                  </a:lnTo>
                  <a:lnTo>
                    <a:pt x="1875" y="183"/>
                  </a:lnTo>
                  <a:lnTo>
                    <a:pt x="1917" y="185"/>
                  </a:lnTo>
                  <a:lnTo>
                    <a:pt x="2202" y="185"/>
                  </a:lnTo>
                  <a:lnTo>
                    <a:pt x="2206" y="183"/>
                  </a:lnTo>
                  <a:lnTo>
                    <a:pt x="2208" y="183"/>
                  </a:lnTo>
                  <a:lnTo>
                    <a:pt x="2208" y="182"/>
                  </a:lnTo>
                  <a:lnTo>
                    <a:pt x="2210" y="178"/>
                  </a:lnTo>
                  <a:lnTo>
                    <a:pt x="2210" y="174"/>
                  </a:lnTo>
                  <a:lnTo>
                    <a:pt x="2208" y="173"/>
                  </a:lnTo>
                  <a:lnTo>
                    <a:pt x="2208" y="169"/>
                  </a:lnTo>
                  <a:lnTo>
                    <a:pt x="2206" y="169"/>
                  </a:lnTo>
                  <a:lnTo>
                    <a:pt x="2202" y="167"/>
                  </a:lnTo>
                  <a:lnTo>
                    <a:pt x="2201" y="167"/>
                  </a:lnTo>
                  <a:lnTo>
                    <a:pt x="1917" y="167"/>
                  </a:lnTo>
                  <a:lnTo>
                    <a:pt x="1875" y="165"/>
                  </a:lnTo>
                  <a:lnTo>
                    <a:pt x="1806" y="165"/>
                  </a:lnTo>
                  <a:lnTo>
                    <a:pt x="1745" y="163"/>
                  </a:lnTo>
                  <a:lnTo>
                    <a:pt x="1691" y="162"/>
                  </a:lnTo>
                  <a:lnTo>
                    <a:pt x="1638" y="158"/>
                  </a:lnTo>
                  <a:lnTo>
                    <a:pt x="1580" y="154"/>
                  </a:lnTo>
                  <a:lnTo>
                    <a:pt x="1516" y="149"/>
                  </a:lnTo>
                  <a:lnTo>
                    <a:pt x="1461" y="145"/>
                  </a:lnTo>
                  <a:lnTo>
                    <a:pt x="1411" y="142"/>
                  </a:lnTo>
                  <a:lnTo>
                    <a:pt x="1318" y="131"/>
                  </a:lnTo>
                  <a:lnTo>
                    <a:pt x="1269" y="123"/>
                  </a:lnTo>
                  <a:lnTo>
                    <a:pt x="1212" y="116"/>
                  </a:lnTo>
                  <a:lnTo>
                    <a:pt x="1148" y="107"/>
                  </a:lnTo>
                  <a:lnTo>
                    <a:pt x="1014" y="87"/>
                  </a:lnTo>
                  <a:lnTo>
                    <a:pt x="886" y="67"/>
                  </a:lnTo>
                  <a:lnTo>
                    <a:pt x="766" y="49"/>
                  </a:lnTo>
                  <a:lnTo>
                    <a:pt x="651" y="33"/>
                  </a:lnTo>
                  <a:lnTo>
                    <a:pt x="591" y="25"/>
                  </a:lnTo>
                  <a:lnTo>
                    <a:pt x="520" y="20"/>
                  </a:lnTo>
                  <a:lnTo>
                    <a:pt x="446" y="14"/>
                  </a:lnTo>
                  <a:lnTo>
                    <a:pt x="366" y="9"/>
                  </a:lnTo>
                  <a:lnTo>
                    <a:pt x="280" y="5"/>
                  </a:lnTo>
                  <a:lnTo>
                    <a:pt x="191" y="3"/>
                  </a:lnTo>
                  <a:lnTo>
                    <a:pt x="9" y="0"/>
                  </a:lnTo>
                  <a:close/>
                </a:path>
              </a:pathLst>
            </a:custGeom>
            <a:solidFill>
              <a:srgbClr val="000000"/>
            </a:solidFill>
            <a:ln w="38100">
              <a:solidFill>
                <a:srgbClr val="808080"/>
              </a:solidFill>
              <a:round/>
              <a:headEnd/>
              <a:tailEnd/>
            </a:ln>
          </p:spPr>
          <p:txBody>
            <a:bodyPr/>
            <a:lstStyle/>
            <a:p>
              <a:endParaRPr lang="de-DE"/>
            </a:p>
          </p:txBody>
        </p:sp>
      </p:grpSp>
      <p:grpSp>
        <p:nvGrpSpPr>
          <p:cNvPr id="12" name="Group 34">
            <a:extLst>
              <a:ext uri="{FF2B5EF4-FFF2-40B4-BE49-F238E27FC236}">
                <a16:creationId xmlns:a16="http://schemas.microsoft.com/office/drawing/2014/main" id="{F1743867-6CF7-4D94-A20D-3FA4D371A5DC}"/>
              </a:ext>
            </a:extLst>
          </p:cNvPr>
          <p:cNvGrpSpPr>
            <a:grpSpLocks/>
          </p:cNvGrpSpPr>
          <p:nvPr/>
        </p:nvGrpSpPr>
        <p:grpSpPr bwMode="auto">
          <a:xfrm>
            <a:off x="6926645" y="1609725"/>
            <a:ext cx="131763" cy="1254125"/>
            <a:chOff x="2230" y="1745"/>
            <a:chExt cx="95" cy="1012"/>
          </a:xfrm>
        </p:grpSpPr>
        <p:sp>
          <p:nvSpPr>
            <p:cNvPr id="13" name="Freeform 23">
              <a:extLst>
                <a:ext uri="{FF2B5EF4-FFF2-40B4-BE49-F238E27FC236}">
                  <a16:creationId xmlns:a16="http://schemas.microsoft.com/office/drawing/2014/main" id="{09D49970-855A-4866-879D-056B6AB72239}"/>
                </a:ext>
              </a:extLst>
            </p:cNvPr>
            <p:cNvSpPr>
              <a:spLocks/>
            </p:cNvSpPr>
            <p:nvPr/>
          </p:nvSpPr>
          <p:spPr bwMode="auto">
            <a:xfrm>
              <a:off x="2238" y="1752"/>
              <a:ext cx="82" cy="480"/>
            </a:xfrm>
            <a:custGeom>
              <a:avLst/>
              <a:gdLst>
                <a:gd name="T0" fmla="*/ 0 w 91"/>
                <a:gd name="T1" fmla="*/ 480 h 480"/>
                <a:gd name="T2" fmla="*/ 17 w 91"/>
                <a:gd name="T3" fmla="*/ 480 h 480"/>
                <a:gd name="T4" fmla="*/ 22 w 91"/>
                <a:gd name="T5" fmla="*/ 455 h 480"/>
                <a:gd name="T6" fmla="*/ 25 w 91"/>
                <a:gd name="T7" fmla="*/ 433 h 480"/>
                <a:gd name="T8" fmla="*/ 30 w 91"/>
                <a:gd name="T9" fmla="*/ 394 h 480"/>
                <a:gd name="T10" fmla="*/ 32 w 91"/>
                <a:gd name="T11" fmla="*/ 378 h 480"/>
                <a:gd name="T12" fmla="*/ 32 w 91"/>
                <a:gd name="T13" fmla="*/ 360 h 480"/>
                <a:gd name="T14" fmla="*/ 32 w 91"/>
                <a:gd name="T15" fmla="*/ 318 h 480"/>
                <a:gd name="T16" fmla="*/ 30 w 91"/>
                <a:gd name="T17" fmla="*/ 311 h 480"/>
                <a:gd name="T18" fmla="*/ 30 w 91"/>
                <a:gd name="T19" fmla="*/ 300 h 480"/>
                <a:gd name="T20" fmla="*/ 30 w 91"/>
                <a:gd name="T21" fmla="*/ 285 h 480"/>
                <a:gd name="T22" fmla="*/ 29 w 91"/>
                <a:gd name="T23" fmla="*/ 267 h 480"/>
                <a:gd name="T24" fmla="*/ 27 w 91"/>
                <a:gd name="T25" fmla="*/ 225 h 480"/>
                <a:gd name="T26" fmla="*/ 25 w 91"/>
                <a:gd name="T27" fmla="*/ 178 h 480"/>
                <a:gd name="T28" fmla="*/ 22 w 91"/>
                <a:gd name="T29" fmla="*/ 131 h 480"/>
                <a:gd name="T30" fmla="*/ 20 w 91"/>
                <a:gd name="T31" fmla="*/ 85 h 480"/>
                <a:gd name="T32" fmla="*/ 18 w 91"/>
                <a:gd name="T33" fmla="*/ 47 h 480"/>
                <a:gd name="T34" fmla="*/ 17 w 91"/>
                <a:gd name="T35" fmla="*/ 33 h 480"/>
                <a:gd name="T36" fmla="*/ 17 w 91"/>
                <a:gd name="T37" fmla="*/ 22 h 480"/>
                <a:gd name="T38" fmla="*/ 15 w 91"/>
                <a:gd name="T39" fmla="*/ 13 h 480"/>
                <a:gd name="T40" fmla="*/ 14 w 91"/>
                <a:gd name="T41" fmla="*/ 5 h 480"/>
                <a:gd name="T42" fmla="*/ 11 w 91"/>
                <a:gd name="T43" fmla="*/ 2 h 480"/>
                <a:gd name="T44" fmla="*/ 8 w 91"/>
                <a:gd name="T45" fmla="*/ 0 h 480"/>
                <a:gd name="T46" fmla="*/ 5 w 91"/>
                <a:gd name="T47" fmla="*/ 0 h 480"/>
                <a:gd name="T48" fmla="*/ 5 w 91"/>
                <a:gd name="T49" fmla="*/ 4 h 480"/>
                <a:gd name="T50" fmla="*/ 1 w 91"/>
                <a:gd name="T51" fmla="*/ 11 h 480"/>
                <a:gd name="T52" fmla="*/ 0 w 91"/>
                <a:gd name="T53" fmla="*/ 22 h 480"/>
                <a:gd name="T54" fmla="*/ 0 w 91"/>
                <a:gd name="T55" fmla="*/ 480 h 4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
                <a:gd name="T85" fmla="*/ 0 h 480"/>
                <a:gd name="T86" fmla="*/ 91 w 91"/>
                <a:gd name="T87" fmla="*/ 480 h 4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 h="480">
                  <a:moveTo>
                    <a:pt x="0" y="480"/>
                  </a:moveTo>
                  <a:lnTo>
                    <a:pt x="49" y="480"/>
                  </a:lnTo>
                  <a:lnTo>
                    <a:pt x="61" y="455"/>
                  </a:lnTo>
                  <a:lnTo>
                    <a:pt x="71" y="433"/>
                  </a:lnTo>
                  <a:lnTo>
                    <a:pt x="85" y="394"/>
                  </a:lnTo>
                  <a:lnTo>
                    <a:pt x="89" y="378"/>
                  </a:lnTo>
                  <a:lnTo>
                    <a:pt x="91" y="360"/>
                  </a:lnTo>
                  <a:lnTo>
                    <a:pt x="89" y="318"/>
                  </a:lnTo>
                  <a:lnTo>
                    <a:pt x="87" y="311"/>
                  </a:lnTo>
                  <a:lnTo>
                    <a:pt x="87" y="300"/>
                  </a:lnTo>
                  <a:lnTo>
                    <a:pt x="85" y="285"/>
                  </a:lnTo>
                  <a:lnTo>
                    <a:pt x="81" y="267"/>
                  </a:lnTo>
                  <a:lnTo>
                    <a:pt x="76" y="225"/>
                  </a:lnTo>
                  <a:lnTo>
                    <a:pt x="71" y="178"/>
                  </a:lnTo>
                  <a:lnTo>
                    <a:pt x="63" y="131"/>
                  </a:lnTo>
                  <a:lnTo>
                    <a:pt x="56" y="85"/>
                  </a:lnTo>
                  <a:lnTo>
                    <a:pt x="51" y="47"/>
                  </a:lnTo>
                  <a:lnTo>
                    <a:pt x="49" y="33"/>
                  </a:lnTo>
                  <a:lnTo>
                    <a:pt x="47" y="22"/>
                  </a:lnTo>
                  <a:lnTo>
                    <a:pt x="43" y="13"/>
                  </a:lnTo>
                  <a:lnTo>
                    <a:pt x="38" y="5"/>
                  </a:lnTo>
                  <a:lnTo>
                    <a:pt x="30" y="2"/>
                  </a:lnTo>
                  <a:lnTo>
                    <a:pt x="21" y="0"/>
                  </a:lnTo>
                  <a:lnTo>
                    <a:pt x="14" y="0"/>
                  </a:lnTo>
                  <a:lnTo>
                    <a:pt x="7" y="4"/>
                  </a:lnTo>
                  <a:lnTo>
                    <a:pt x="1" y="11"/>
                  </a:lnTo>
                  <a:lnTo>
                    <a:pt x="0" y="22"/>
                  </a:lnTo>
                  <a:lnTo>
                    <a:pt x="0" y="48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Freeform 24">
              <a:extLst>
                <a:ext uri="{FF2B5EF4-FFF2-40B4-BE49-F238E27FC236}">
                  <a16:creationId xmlns:a16="http://schemas.microsoft.com/office/drawing/2014/main" id="{6794ACC5-FE42-40D7-8100-7E130328C873}"/>
                </a:ext>
              </a:extLst>
            </p:cNvPr>
            <p:cNvSpPr>
              <a:spLocks/>
            </p:cNvSpPr>
            <p:nvPr/>
          </p:nvSpPr>
          <p:spPr bwMode="auto">
            <a:xfrm>
              <a:off x="2230" y="1745"/>
              <a:ext cx="95" cy="494"/>
            </a:xfrm>
            <a:custGeom>
              <a:avLst/>
              <a:gdLst>
                <a:gd name="T0" fmla="*/ 0 w 106"/>
                <a:gd name="T1" fmla="*/ 489 h 494"/>
                <a:gd name="T2" fmla="*/ 2 w 106"/>
                <a:gd name="T3" fmla="*/ 492 h 494"/>
                <a:gd name="T4" fmla="*/ 4 w 106"/>
                <a:gd name="T5" fmla="*/ 494 h 494"/>
                <a:gd name="T6" fmla="*/ 20 w 106"/>
                <a:gd name="T7" fmla="*/ 492 h 494"/>
                <a:gd name="T8" fmla="*/ 21 w 106"/>
                <a:gd name="T9" fmla="*/ 491 h 494"/>
                <a:gd name="T10" fmla="*/ 26 w 106"/>
                <a:gd name="T11" fmla="*/ 465 h 494"/>
                <a:gd name="T12" fmla="*/ 34 w 106"/>
                <a:gd name="T13" fmla="*/ 403 h 494"/>
                <a:gd name="T14" fmla="*/ 35 w 106"/>
                <a:gd name="T15" fmla="*/ 367 h 494"/>
                <a:gd name="T16" fmla="*/ 34 w 106"/>
                <a:gd name="T17" fmla="*/ 318 h 494"/>
                <a:gd name="T18" fmla="*/ 34 w 106"/>
                <a:gd name="T19" fmla="*/ 291 h 494"/>
                <a:gd name="T20" fmla="*/ 30 w 106"/>
                <a:gd name="T21" fmla="*/ 232 h 494"/>
                <a:gd name="T22" fmla="*/ 27 w 106"/>
                <a:gd name="T23" fmla="*/ 136 h 494"/>
                <a:gd name="T24" fmla="*/ 22 w 106"/>
                <a:gd name="T25" fmla="*/ 52 h 494"/>
                <a:gd name="T26" fmla="*/ 21 w 106"/>
                <a:gd name="T27" fmla="*/ 27 h 494"/>
                <a:gd name="T28" fmla="*/ 20 w 106"/>
                <a:gd name="T29" fmla="*/ 16 h 494"/>
                <a:gd name="T30" fmla="*/ 16 w 106"/>
                <a:gd name="T31" fmla="*/ 7 h 494"/>
                <a:gd name="T32" fmla="*/ 14 w 106"/>
                <a:gd name="T33" fmla="*/ 1 h 494"/>
                <a:gd name="T34" fmla="*/ 10 w 106"/>
                <a:gd name="T35" fmla="*/ 0 h 494"/>
                <a:gd name="T36" fmla="*/ 4 w 106"/>
                <a:gd name="T37" fmla="*/ 3 h 494"/>
                <a:gd name="T38" fmla="*/ 4 w 106"/>
                <a:gd name="T39" fmla="*/ 7 h 494"/>
                <a:gd name="T40" fmla="*/ 2 w 106"/>
                <a:gd name="T41" fmla="*/ 16 h 494"/>
                <a:gd name="T42" fmla="*/ 0 w 106"/>
                <a:gd name="T43" fmla="*/ 487 h 494"/>
                <a:gd name="T44" fmla="*/ 4 w 106"/>
                <a:gd name="T45" fmla="*/ 29 h 494"/>
                <a:gd name="T46" fmla="*/ 7 w 106"/>
                <a:gd name="T47" fmla="*/ 16 h 494"/>
                <a:gd name="T48" fmla="*/ 10 w 106"/>
                <a:gd name="T49" fmla="*/ 14 h 494"/>
                <a:gd name="T50" fmla="*/ 13 w 106"/>
                <a:gd name="T51" fmla="*/ 18 h 494"/>
                <a:gd name="T52" fmla="*/ 16 w 106"/>
                <a:gd name="T53" fmla="*/ 31 h 494"/>
                <a:gd name="T54" fmla="*/ 18 w 106"/>
                <a:gd name="T55" fmla="*/ 56 h 494"/>
                <a:gd name="T56" fmla="*/ 22 w 106"/>
                <a:gd name="T57" fmla="*/ 140 h 494"/>
                <a:gd name="T58" fmla="*/ 26 w 106"/>
                <a:gd name="T59" fmla="*/ 232 h 494"/>
                <a:gd name="T60" fmla="*/ 29 w 106"/>
                <a:gd name="T61" fmla="*/ 294 h 494"/>
                <a:gd name="T62" fmla="*/ 30 w 106"/>
                <a:gd name="T63" fmla="*/ 318 h 494"/>
                <a:gd name="T64" fmla="*/ 30 w 106"/>
                <a:gd name="T65" fmla="*/ 367 h 494"/>
                <a:gd name="T66" fmla="*/ 29 w 106"/>
                <a:gd name="T67" fmla="*/ 400 h 494"/>
                <a:gd name="T68" fmla="*/ 21 w 106"/>
                <a:gd name="T69" fmla="*/ 458 h 494"/>
                <a:gd name="T70" fmla="*/ 4 w 106"/>
                <a:gd name="T71" fmla="*/ 480 h 4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494"/>
                <a:gd name="T110" fmla="*/ 106 w 106"/>
                <a:gd name="T111" fmla="*/ 494 h 4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494">
                  <a:moveTo>
                    <a:pt x="0" y="487"/>
                  </a:moveTo>
                  <a:lnTo>
                    <a:pt x="0" y="489"/>
                  </a:lnTo>
                  <a:lnTo>
                    <a:pt x="2" y="491"/>
                  </a:lnTo>
                  <a:lnTo>
                    <a:pt x="2" y="492"/>
                  </a:lnTo>
                  <a:lnTo>
                    <a:pt x="4" y="492"/>
                  </a:lnTo>
                  <a:lnTo>
                    <a:pt x="6" y="494"/>
                  </a:lnTo>
                  <a:lnTo>
                    <a:pt x="59" y="494"/>
                  </a:lnTo>
                  <a:lnTo>
                    <a:pt x="60" y="492"/>
                  </a:lnTo>
                  <a:lnTo>
                    <a:pt x="62" y="492"/>
                  </a:lnTo>
                  <a:lnTo>
                    <a:pt x="62" y="491"/>
                  </a:lnTo>
                  <a:lnTo>
                    <a:pt x="64" y="491"/>
                  </a:lnTo>
                  <a:lnTo>
                    <a:pt x="77" y="465"/>
                  </a:lnTo>
                  <a:lnTo>
                    <a:pt x="86" y="442"/>
                  </a:lnTo>
                  <a:lnTo>
                    <a:pt x="100" y="403"/>
                  </a:lnTo>
                  <a:lnTo>
                    <a:pt x="104" y="387"/>
                  </a:lnTo>
                  <a:lnTo>
                    <a:pt x="106" y="367"/>
                  </a:lnTo>
                  <a:lnTo>
                    <a:pt x="104" y="323"/>
                  </a:lnTo>
                  <a:lnTo>
                    <a:pt x="102" y="318"/>
                  </a:lnTo>
                  <a:lnTo>
                    <a:pt x="102" y="307"/>
                  </a:lnTo>
                  <a:lnTo>
                    <a:pt x="100" y="291"/>
                  </a:lnTo>
                  <a:lnTo>
                    <a:pt x="97" y="272"/>
                  </a:lnTo>
                  <a:lnTo>
                    <a:pt x="91" y="232"/>
                  </a:lnTo>
                  <a:lnTo>
                    <a:pt x="86" y="183"/>
                  </a:lnTo>
                  <a:lnTo>
                    <a:pt x="79" y="136"/>
                  </a:lnTo>
                  <a:lnTo>
                    <a:pt x="71" y="91"/>
                  </a:lnTo>
                  <a:lnTo>
                    <a:pt x="66" y="52"/>
                  </a:lnTo>
                  <a:lnTo>
                    <a:pt x="64" y="38"/>
                  </a:lnTo>
                  <a:lnTo>
                    <a:pt x="62" y="27"/>
                  </a:lnTo>
                  <a:lnTo>
                    <a:pt x="59" y="18"/>
                  </a:lnTo>
                  <a:lnTo>
                    <a:pt x="57" y="16"/>
                  </a:lnTo>
                  <a:lnTo>
                    <a:pt x="51" y="9"/>
                  </a:lnTo>
                  <a:lnTo>
                    <a:pt x="49" y="7"/>
                  </a:lnTo>
                  <a:lnTo>
                    <a:pt x="49" y="5"/>
                  </a:lnTo>
                  <a:lnTo>
                    <a:pt x="42" y="1"/>
                  </a:lnTo>
                  <a:lnTo>
                    <a:pt x="40" y="1"/>
                  </a:lnTo>
                  <a:lnTo>
                    <a:pt x="29" y="0"/>
                  </a:lnTo>
                  <a:lnTo>
                    <a:pt x="18" y="0"/>
                  </a:lnTo>
                  <a:lnTo>
                    <a:pt x="11" y="3"/>
                  </a:lnTo>
                  <a:lnTo>
                    <a:pt x="9" y="5"/>
                  </a:lnTo>
                  <a:lnTo>
                    <a:pt x="9" y="7"/>
                  </a:lnTo>
                  <a:lnTo>
                    <a:pt x="4" y="14"/>
                  </a:lnTo>
                  <a:lnTo>
                    <a:pt x="2" y="16"/>
                  </a:lnTo>
                  <a:lnTo>
                    <a:pt x="0" y="29"/>
                  </a:lnTo>
                  <a:lnTo>
                    <a:pt x="0" y="487"/>
                  </a:lnTo>
                  <a:lnTo>
                    <a:pt x="15" y="480"/>
                  </a:lnTo>
                  <a:lnTo>
                    <a:pt x="15" y="29"/>
                  </a:lnTo>
                  <a:lnTo>
                    <a:pt x="17" y="21"/>
                  </a:lnTo>
                  <a:lnTo>
                    <a:pt x="20" y="16"/>
                  </a:lnTo>
                  <a:lnTo>
                    <a:pt x="24" y="14"/>
                  </a:lnTo>
                  <a:lnTo>
                    <a:pt x="29" y="14"/>
                  </a:lnTo>
                  <a:lnTo>
                    <a:pt x="37" y="16"/>
                  </a:lnTo>
                  <a:lnTo>
                    <a:pt x="40" y="18"/>
                  </a:lnTo>
                  <a:lnTo>
                    <a:pt x="44" y="23"/>
                  </a:lnTo>
                  <a:lnTo>
                    <a:pt x="48" y="31"/>
                  </a:lnTo>
                  <a:lnTo>
                    <a:pt x="49" y="41"/>
                  </a:lnTo>
                  <a:lnTo>
                    <a:pt x="51" y="56"/>
                  </a:lnTo>
                  <a:lnTo>
                    <a:pt x="57" y="94"/>
                  </a:lnTo>
                  <a:lnTo>
                    <a:pt x="64" y="140"/>
                  </a:lnTo>
                  <a:lnTo>
                    <a:pt x="71" y="187"/>
                  </a:lnTo>
                  <a:lnTo>
                    <a:pt x="77" y="232"/>
                  </a:lnTo>
                  <a:lnTo>
                    <a:pt x="82" y="276"/>
                  </a:lnTo>
                  <a:lnTo>
                    <a:pt x="86" y="294"/>
                  </a:lnTo>
                  <a:lnTo>
                    <a:pt x="88" y="307"/>
                  </a:lnTo>
                  <a:lnTo>
                    <a:pt x="88" y="318"/>
                  </a:lnTo>
                  <a:lnTo>
                    <a:pt x="89" y="327"/>
                  </a:lnTo>
                  <a:lnTo>
                    <a:pt x="91" y="367"/>
                  </a:lnTo>
                  <a:lnTo>
                    <a:pt x="89" y="383"/>
                  </a:lnTo>
                  <a:lnTo>
                    <a:pt x="86" y="400"/>
                  </a:lnTo>
                  <a:lnTo>
                    <a:pt x="71" y="438"/>
                  </a:lnTo>
                  <a:lnTo>
                    <a:pt x="62" y="458"/>
                  </a:lnTo>
                  <a:lnTo>
                    <a:pt x="53" y="480"/>
                  </a:lnTo>
                  <a:lnTo>
                    <a:pt x="15" y="480"/>
                  </a:lnTo>
                  <a:lnTo>
                    <a:pt x="0" y="4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Freeform 25">
              <a:extLst>
                <a:ext uri="{FF2B5EF4-FFF2-40B4-BE49-F238E27FC236}">
                  <a16:creationId xmlns:a16="http://schemas.microsoft.com/office/drawing/2014/main" id="{BBA384FE-6DC4-4FE5-8DFF-50AB89D67878}"/>
                </a:ext>
              </a:extLst>
            </p:cNvPr>
            <p:cNvSpPr>
              <a:spLocks/>
            </p:cNvSpPr>
            <p:nvPr/>
          </p:nvSpPr>
          <p:spPr bwMode="auto">
            <a:xfrm>
              <a:off x="2238" y="2270"/>
              <a:ext cx="82" cy="480"/>
            </a:xfrm>
            <a:custGeom>
              <a:avLst/>
              <a:gdLst>
                <a:gd name="T0" fmla="*/ 0 w 91"/>
                <a:gd name="T1" fmla="*/ 0 h 480"/>
                <a:gd name="T2" fmla="*/ 17 w 91"/>
                <a:gd name="T3" fmla="*/ 0 h 480"/>
                <a:gd name="T4" fmla="*/ 22 w 91"/>
                <a:gd name="T5" fmla="*/ 26 h 480"/>
                <a:gd name="T6" fmla="*/ 25 w 91"/>
                <a:gd name="T7" fmla="*/ 47 h 480"/>
                <a:gd name="T8" fmla="*/ 30 w 91"/>
                <a:gd name="T9" fmla="*/ 84 h 480"/>
                <a:gd name="T10" fmla="*/ 32 w 91"/>
                <a:gd name="T11" fmla="*/ 100 h 480"/>
                <a:gd name="T12" fmla="*/ 32 w 91"/>
                <a:gd name="T13" fmla="*/ 120 h 480"/>
                <a:gd name="T14" fmla="*/ 32 w 91"/>
                <a:gd name="T15" fmla="*/ 162 h 480"/>
                <a:gd name="T16" fmla="*/ 30 w 91"/>
                <a:gd name="T17" fmla="*/ 169 h 480"/>
                <a:gd name="T18" fmla="*/ 30 w 91"/>
                <a:gd name="T19" fmla="*/ 180 h 480"/>
                <a:gd name="T20" fmla="*/ 30 w 91"/>
                <a:gd name="T21" fmla="*/ 195 h 480"/>
                <a:gd name="T22" fmla="*/ 29 w 91"/>
                <a:gd name="T23" fmla="*/ 213 h 480"/>
                <a:gd name="T24" fmla="*/ 27 w 91"/>
                <a:gd name="T25" fmla="*/ 255 h 480"/>
                <a:gd name="T26" fmla="*/ 25 w 91"/>
                <a:gd name="T27" fmla="*/ 302 h 480"/>
                <a:gd name="T28" fmla="*/ 22 w 91"/>
                <a:gd name="T29" fmla="*/ 349 h 480"/>
                <a:gd name="T30" fmla="*/ 20 w 91"/>
                <a:gd name="T31" fmla="*/ 395 h 480"/>
                <a:gd name="T32" fmla="*/ 18 w 91"/>
                <a:gd name="T33" fmla="*/ 433 h 480"/>
                <a:gd name="T34" fmla="*/ 17 w 91"/>
                <a:gd name="T35" fmla="*/ 447 h 480"/>
                <a:gd name="T36" fmla="*/ 17 w 91"/>
                <a:gd name="T37" fmla="*/ 458 h 480"/>
                <a:gd name="T38" fmla="*/ 15 w 91"/>
                <a:gd name="T39" fmla="*/ 467 h 480"/>
                <a:gd name="T40" fmla="*/ 14 w 91"/>
                <a:gd name="T41" fmla="*/ 475 h 480"/>
                <a:gd name="T42" fmla="*/ 11 w 91"/>
                <a:gd name="T43" fmla="*/ 478 h 480"/>
                <a:gd name="T44" fmla="*/ 8 w 91"/>
                <a:gd name="T45" fmla="*/ 480 h 480"/>
                <a:gd name="T46" fmla="*/ 5 w 91"/>
                <a:gd name="T47" fmla="*/ 480 h 480"/>
                <a:gd name="T48" fmla="*/ 5 w 91"/>
                <a:gd name="T49" fmla="*/ 475 h 480"/>
                <a:gd name="T50" fmla="*/ 1 w 91"/>
                <a:gd name="T51" fmla="*/ 467 h 480"/>
                <a:gd name="T52" fmla="*/ 0 w 91"/>
                <a:gd name="T53" fmla="*/ 457 h 480"/>
                <a:gd name="T54" fmla="*/ 0 w 91"/>
                <a:gd name="T55" fmla="*/ 0 h 4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
                <a:gd name="T85" fmla="*/ 0 h 480"/>
                <a:gd name="T86" fmla="*/ 91 w 91"/>
                <a:gd name="T87" fmla="*/ 480 h 4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 h="480">
                  <a:moveTo>
                    <a:pt x="0" y="0"/>
                  </a:moveTo>
                  <a:lnTo>
                    <a:pt x="49" y="0"/>
                  </a:lnTo>
                  <a:lnTo>
                    <a:pt x="61" y="26"/>
                  </a:lnTo>
                  <a:lnTo>
                    <a:pt x="71" y="47"/>
                  </a:lnTo>
                  <a:lnTo>
                    <a:pt x="85" y="84"/>
                  </a:lnTo>
                  <a:lnTo>
                    <a:pt x="89" y="100"/>
                  </a:lnTo>
                  <a:lnTo>
                    <a:pt x="91" y="120"/>
                  </a:lnTo>
                  <a:lnTo>
                    <a:pt x="89" y="162"/>
                  </a:lnTo>
                  <a:lnTo>
                    <a:pt x="87" y="169"/>
                  </a:lnTo>
                  <a:lnTo>
                    <a:pt x="87" y="180"/>
                  </a:lnTo>
                  <a:lnTo>
                    <a:pt x="85" y="195"/>
                  </a:lnTo>
                  <a:lnTo>
                    <a:pt x="81" y="213"/>
                  </a:lnTo>
                  <a:lnTo>
                    <a:pt x="76" y="255"/>
                  </a:lnTo>
                  <a:lnTo>
                    <a:pt x="71" y="302"/>
                  </a:lnTo>
                  <a:lnTo>
                    <a:pt x="63" y="349"/>
                  </a:lnTo>
                  <a:lnTo>
                    <a:pt x="56" y="395"/>
                  </a:lnTo>
                  <a:lnTo>
                    <a:pt x="51" y="433"/>
                  </a:lnTo>
                  <a:lnTo>
                    <a:pt x="49" y="447"/>
                  </a:lnTo>
                  <a:lnTo>
                    <a:pt x="47" y="458"/>
                  </a:lnTo>
                  <a:lnTo>
                    <a:pt x="43" y="467"/>
                  </a:lnTo>
                  <a:lnTo>
                    <a:pt x="38" y="475"/>
                  </a:lnTo>
                  <a:lnTo>
                    <a:pt x="30" y="478"/>
                  </a:lnTo>
                  <a:lnTo>
                    <a:pt x="21" y="480"/>
                  </a:lnTo>
                  <a:lnTo>
                    <a:pt x="14" y="480"/>
                  </a:lnTo>
                  <a:lnTo>
                    <a:pt x="7" y="475"/>
                  </a:lnTo>
                  <a:lnTo>
                    <a:pt x="1" y="467"/>
                  </a:lnTo>
                  <a:lnTo>
                    <a:pt x="0" y="457"/>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Freeform 26">
              <a:extLst>
                <a:ext uri="{FF2B5EF4-FFF2-40B4-BE49-F238E27FC236}">
                  <a16:creationId xmlns:a16="http://schemas.microsoft.com/office/drawing/2014/main" id="{1AF8F875-AFA5-4802-A510-E0032F3ECEFA}"/>
                </a:ext>
              </a:extLst>
            </p:cNvPr>
            <p:cNvSpPr>
              <a:spLocks/>
            </p:cNvSpPr>
            <p:nvPr/>
          </p:nvSpPr>
          <p:spPr bwMode="auto">
            <a:xfrm>
              <a:off x="2230" y="2263"/>
              <a:ext cx="95" cy="494"/>
            </a:xfrm>
            <a:custGeom>
              <a:avLst/>
              <a:gdLst>
                <a:gd name="T0" fmla="*/ 18 w 106"/>
                <a:gd name="T1" fmla="*/ 14 h 494"/>
                <a:gd name="T2" fmla="*/ 29 w 106"/>
                <a:gd name="T3" fmla="*/ 93 h 494"/>
                <a:gd name="T4" fmla="*/ 30 w 106"/>
                <a:gd name="T5" fmla="*/ 127 h 494"/>
                <a:gd name="T6" fmla="*/ 30 w 106"/>
                <a:gd name="T7" fmla="*/ 176 h 494"/>
                <a:gd name="T8" fmla="*/ 29 w 106"/>
                <a:gd name="T9" fmla="*/ 200 h 494"/>
                <a:gd name="T10" fmla="*/ 26 w 106"/>
                <a:gd name="T11" fmla="*/ 262 h 494"/>
                <a:gd name="T12" fmla="*/ 22 w 106"/>
                <a:gd name="T13" fmla="*/ 354 h 494"/>
                <a:gd name="T14" fmla="*/ 18 w 106"/>
                <a:gd name="T15" fmla="*/ 438 h 494"/>
                <a:gd name="T16" fmla="*/ 16 w 106"/>
                <a:gd name="T17" fmla="*/ 464 h 494"/>
                <a:gd name="T18" fmla="*/ 13 w 106"/>
                <a:gd name="T19" fmla="*/ 476 h 494"/>
                <a:gd name="T20" fmla="*/ 10 w 106"/>
                <a:gd name="T21" fmla="*/ 480 h 494"/>
                <a:gd name="T22" fmla="*/ 7 w 106"/>
                <a:gd name="T23" fmla="*/ 476 h 494"/>
                <a:gd name="T24" fmla="*/ 4 w 106"/>
                <a:gd name="T25" fmla="*/ 464 h 494"/>
                <a:gd name="T26" fmla="*/ 0 w 106"/>
                <a:gd name="T27" fmla="*/ 7 h 494"/>
                <a:gd name="T28" fmla="*/ 2 w 106"/>
                <a:gd name="T29" fmla="*/ 476 h 494"/>
                <a:gd name="T30" fmla="*/ 4 w 106"/>
                <a:gd name="T31" fmla="*/ 485 h 494"/>
                <a:gd name="T32" fmla="*/ 6 w 106"/>
                <a:gd name="T33" fmla="*/ 493 h 494"/>
                <a:gd name="T34" fmla="*/ 10 w 106"/>
                <a:gd name="T35" fmla="*/ 494 h 494"/>
                <a:gd name="T36" fmla="*/ 14 w 106"/>
                <a:gd name="T37" fmla="*/ 493 h 494"/>
                <a:gd name="T38" fmla="*/ 16 w 106"/>
                <a:gd name="T39" fmla="*/ 487 h 494"/>
                <a:gd name="T40" fmla="*/ 20 w 106"/>
                <a:gd name="T41" fmla="*/ 478 h 494"/>
                <a:gd name="T42" fmla="*/ 21 w 106"/>
                <a:gd name="T43" fmla="*/ 467 h 494"/>
                <a:gd name="T44" fmla="*/ 22 w 106"/>
                <a:gd name="T45" fmla="*/ 442 h 494"/>
                <a:gd name="T46" fmla="*/ 27 w 106"/>
                <a:gd name="T47" fmla="*/ 358 h 494"/>
                <a:gd name="T48" fmla="*/ 30 w 106"/>
                <a:gd name="T49" fmla="*/ 262 h 494"/>
                <a:gd name="T50" fmla="*/ 34 w 106"/>
                <a:gd name="T51" fmla="*/ 204 h 494"/>
                <a:gd name="T52" fmla="*/ 34 w 106"/>
                <a:gd name="T53" fmla="*/ 176 h 494"/>
                <a:gd name="T54" fmla="*/ 35 w 106"/>
                <a:gd name="T55" fmla="*/ 127 h 494"/>
                <a:gd name="T56" fmla="*/ 34 w 106"/>
                <a:gd name="T57" fmla="*/ 89 h 494"/>
                <a:gd name="T58" fmla="*/ 26 w 106"/>
                <a:gd name="T59" fmla="*/ 29 h 494"/>
                <a:gd name="T60" fmla="*/ 21 w 106"/>
                <a:gd name="T61" fmla="*/ 4 h 494"/>
                <a:gd name="T62" fmla="*/ 20 w 106"/>
                <a:gd name="T63" fmla="*/ 2 h 494"/>
                <a:gd name="T64" fmla="*/ 4 w 106"/>
                <a:gd name="T65" fmla="*/ 0 h 494"/>
                <a:gd name="T66" fmla="*/ 2 w 106"/>
                <a:gd name="T67" fmla="*/ 2 h 494"/>
                <a:gd name="T68" fmla="*/ 0 w 106"/>
                <a:gd name="T69" fmla="*/ 5 h 494"/>
                <a:gd name="T70" fmla="*/ 4 w 106"/>
                <a:gd name="T71" fmla="*/ 14 h 4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494"/>
                <a:gd name="T110" fmla="*/ 106 w 106"/>
                <a:gd name="T111" fmla="*/ 494 h 4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494">
                  <a:moveTo>
                    <a:pt x="15" y="14"/>
                  </a:moveTo>
                  <a:lnTo>
                    <a:pt x="53" y="14"/>
                  </a:lnTo>
                  <a:lnTo>
                    <a:pt x="71" y="58"/>
                  </a:lnTo>
                  <a:lnTo>
                    <a:pt x="86" y="93"/>
                  </a:lnTo>
                  <a:lnTo>
                    <a:pt x="89" y="109"/>
                  </a:lnTo>
                  <a:lnTo>
                    <a:pt x="91" y="127"/>
                  </a:lnTo>
                  <a:lnTo>
                    <a:pt x="89" y="167"/>
                  </a:lnTo>
                  <a:lnTo>
                    <a:pt x="88" y="176"/>
                  </a:lnTo>
                  <a:lnTo>
                    <a:pt x="88" y="187"/>
                  </a:lnTo>
                  <a:lnTo>
                    <a:pt x="86" y="200"/>
                  </a:lnTo>
                  <a:lnTo>
                    <a:pt x="82" y="218"/>
                  </a:lnTo>
                  <a:lnTo>
                    <a:pt x="77" y="262"/>
                  </a:lnTo>
                  <a:lnTo>
                    <a:pt x="71" y="307"/>
                  </a:lnTo>
                  <a:lnTo>
                    <a:pt x="64" y="354"/>
                  </a:lnTo>
                  <a:lnTo>
                    <a:pt x="57" y="400"/>
                  </a:lnTo>
                  <a:lnTo>
                    <a:pt x="51" y="438"/>
                  </a:lnTo>
                  <a:lnTo>
                    <a:pt x="49" y="453"/>
                  </a:lnTo>
                  <a:lnTo>
                    <a:pt x="48" y="464"/>
                  </a:lnTo>
                  <a:lnTo>
                    <a:pt x="44" y="471"/>
                  </a:lnTo>
                  <a:lnTo>
                    <a:pt x="40" y="476"/>
                  </a:lnTo>
                  <a:lnTo>
                    <a:pt x="37" y="478"/>
                  </a:lnTo>
                  <a:lnTo>
                    <a:pt x="29" y="480"/>
                  </a:lnTo>
                  <a:lnTo>
                    <a:pt x="24" y="480"/>
                  </a:lnTo>
                  <a:lnTo>
                    <a:pt x="20" y="476"/>
                  </a:lnTo>
                  <a:lnTo>
                    <a:pt x="17" y="471"/>
                  </a:lnTo>
                  <a:lnTo>
                    <a:pt x="15" y="464"/>
                  </a:lnTo>
                  <a:lnTo>
                    <a:pt x="15" y="14"/>
                  </a:lnTo>
                  <a:lnTo>
                    <a:pt x="0" y="7"/>
                  </a:lnTo>
                  <a:lnTo>
                    <a:pt x="0" y="464"/>
                  </a:lnTo>
                  <a:lnTo>
                    <a:pt x="2" y="476"/>
                  </a:lnTo>
                  <a:lnTo>
                    <a:pt x="4" y="478"/>
                  </a:lnTo>
                  <a:lnTo>
                    <a:pt x="9" y="485"/>
                  </a:lnTo>
                  <a:lnTo>
                    <a:pt x="11" y="487"/>
                  </a:lnTo>
                  <a:lnTo>
                    <a:pt x="18" y="493"/>
                  </a:lnTo>
                  <a:lnTo>
                    <a:pt x="20" y="494"/>
                  </a:lnTo>
                  <a:lnTo>
                    <a:pt x="29" y="494"/>
                  </a:lnTo>
                  <a:lnTo>
                    <a:pt x="40" y="493"/>
                  </a:lnTo>
                  <a:lnTo>
                    <a:pt x="42" y="493"/>
                  </a:lnTo>
                  <a:lnTo>
                    <a:pt x="49" y="489"/>
                  </a:lnTo>
                  <a:lnTo>
                    <a:pt x="49" y="487"/>
                  </a:lnTo>
                  <a:lnTo>
                    <a:pt x="51" y="485"/>
                  </a:lnTo>
                  <a:lnTo>
                    <a:pt x="57" y="478"/>
                  </a:lnTo>
                  <a:lnTo>
                    <a:pt x="59" y="476"/>
                  </a:lnTo>
                  <a:lnTo>
                    <a:pt x="62" y="467"/>
                  </a:lnTo>
                  <a:lnTo>
                    <a:pt x="64" y="456"/>
                  </a:lnTo>
                  <a:lnTo>
                    <a:pt x="66" y="442"/>
                  </a:lnTo>
                  <a:lnTo>
                    <a:pt x="71" y="404"/>
                  </a:lnTo>
                  <a:lnTo>
                    <a:pt x="79" y="358"/>
                  </a:lnTo>
                  <a:lnTo>
                    <a:pt x="86" y="311"/>
                  </a:lnTo>
                  <a:lnTo>
                    <a:pt x="91" y="262"/>
                  </a:lnTo>
                  <a:lnTo>
                    <a:pt x="97" y="222"/>
                  </a:lnTo>
                  <a:lnTo>
                    <a:pt x="100" y="204"/>
                  </a:lnTo>
                  <a:lnTo>
                    <a:pt x="102" y="187"/>
                  </a:lnTo>
                  <a:lnTo>
                    <a:pt x="102" y="176"/>
                  </a:lnTo>
                  <a:lnTo>
                    <a:pt x="104" y="171"/>
                  </a:lnTo>
                  <a:lnTo>
                    <a:pt x="106" y="127"/>
                  </a:lnTo>
                  <a:lnTo>
                    <a:pt x="104" y="105"/>
                  </a:lnTo>
                  <a:lnTo>
                    <a:pt x="100" y="89"/>
                  </a:lnTo>
                  <a:lnTo>
                    <a:pt x="86" y="51"/>
                  </a:lnTo>
                  <a:lnTo>
                    <a:pt x="77" y="29"/>
                  </a:lnTo>
                  <a:lnTo>
                    <a:pt x="64" y="4"/>
                  </a:lnTo>
                  <a:lnTo>
                    <a:pt x="62" y="4"/>
                  </a:lnTo>
                  <a:lnTo>
                    <a:pt x="62" y="2"/>
                  </a:lnTo>
                  <a:lnTo>
                    <a:pt x="60" y="2"/>
                  </a:lnTo>
                  <a:lnTo>
                    <a:pt x="59" y="0"/>
                  </a:lnTo>
                  <a:lnTo>
                    <a:pt x="6" y="0"/>
                  </a:lnTo>
                  <a:lnTo>
                    <a:pt x="4" y="2"/>
                  </a:lnTo>
                  <a:lnTo>
                    <a:pt x="2" y="2"/>
                  </a:lnTo>
                  <a:lnTo>
                    <a:pt x="2" y="4"/>
                  </a:lnTo>
                  <a:lnTo>
                    <a:pt x="0" y="5"/>
                  </a:lnTo>
                  <a:lnTo>
                    <a:pt x="0" y="7"/>
                  </a:lnTo>
                  <a:lnTo>
                    <a:pt x="1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7" name="Text Box 56">
            <a:extLst>
              <a:ext uri="{FF2B5EF4-FFF2-40B4-BE49-F238E27FC236}">
                <a16:creationId xmlns:a16="http://schemas.microsoft.com/office/drawing/2014/main" id="{F1342B8F-4C33-492E-A6E5-F2FA9962196B}"/>
              </a:ext>
            </a:extLst>
          </p:cNvPr>
          <p:cNvSpPr txBox="1">
            <a:spLocks noChangeArrowheads="1"/>
          </p:cNvSpPr>
          <p:nvPr/>
        </p:nvSpPr>
        <p:spPr bwMode="auto">
          <a:xfrm>
            <a:off x="2999170" y="3213100"/>
            <a:ext cx="43195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4500">
              <a:spcBef>
                <a:spcPct val="0"/>
              </a:spcBef>
              <a:tabLst>
                <a:tab pos="269875" algn="l"/>
                <a:tab pos="541338" algn="l"/>
              </a:tabLst>
              <a:defRPr>
                <a:solidFill>
                  <a:schemeClr val="tx1"/>
                </a:solidFill>
                <a:latin typeface="Arial" charset="0"/>
              </a:defRPr>
            </a:lvl1pPr>
            <a:lvl2pPr marL="742950" indent="-285750" defTabSz="444500">
              <a:spcBef>
                <a:spcPct val="0"/>
              </a:spcBef>
              <a:tabLst>
                <a:tab pos="269875" algn="l"/>
                <a:tab pos="541338" algn="l"/>
              </a:tabLst>
              <a:defRPr>
                <a:solidFill>
                  <a:schemeClr val="tx1"/>
                </a:solidFill>
                <a:latin typeface="Arial" charset="0"/>
              </a:defRPr>
            </a:lvl2pPr>
            <a:lvl3pPr marL="1143000" indent="-228600" defTabSz="444500">
              <a:spcBef>
                <a:spcPct val="0"/>
              </a:spcBef>
              <a:tabLst>
                <a:tab pos="269875" algn="l"/>
                <a:tab pos="541338" algn="l"/>
              </a:tabLst>
              <a:defRPr>
                <a:solidFill>
                  <a:schemeClr val="tx1"/>
                </a:solidFill>
                <a:latin typeface="Arial" charset="0"/>
              </a:defRPr>
            </a:lvl3pPr>
            <a:lvl4pPr marL="1600200" indent="-228600" defTabSz="444500">
              <a:spcBef>
                <a:spcPct val="0"/>
              </a:spcBef>
              <a:tabLst>
                <a:tab pos="269875" algn="l"/>
                <a:tab pos="541338" algn="l"/>
              </a:tabLst>
              <a:defRPr>
                <a:solidFill>
                  <a:schemeClr val="tx1"/>
                </a:solidFill>
                <a:latin typeface="Arial" charset="0"/>
              </a:defRPr>
            </a:lvl4pPr>
            <a:lvl5pPr marL="2057400" indent="-228600" defTabSz="444500">
              <a:spcBef>
                <a:spcPct val="0"/>
              </a:spcBef>
              <a:tabLst>
                <a:tab pos="269875" algn="l"/>
                <a:tab pos="541338" algn="l"/>
              </a:tabLst>
              <a:defRPr>
                <a:solidFill>
                  <a:schemeClr val="tx1"/>
                </a:solidFill>
                <a:latin typeface="Arial" charset="0"/>
              </a:defRPr>
            </a:lvl5pPr>
            <a:lvl6pPr marL="2514600" indent="-228600" defTabSz="444500" fontAlgn="base">
              <a:spcBef>
                <a:spcPct val="0"/>
              </a:spcBef>
              <a:spcAft>
                <a:spcPct val="0"/>
              </a:spcAft>
              <a:tabLst>
                <a:tab pos="269875" algn="l"/>
                <a:tab pos="541338" algn="l"/>
              </a:tabLst>
              <a:defRPr>
                <a:solidFill>
                  <a:schemeClr val="tx1"/>
                </a:solidFill>
                <a:latin typeface="Arial" charset="0"/>
              </a:defRPr>
            </a:lvl6pPr>
            <a:lvl7pPr marL="2971800" indent="-228600" defTabSz="444500" fontAlgn="base">
              <a:spcBef>
                <a:spcPct val="0"/>
              </a:spcBef>
              <a:spcAft>
                <a:spcPct val="0"/>
              </a:spcAft>
              <a:tabLst>
                <a:tab pos="269875" algn="l"/>
                <a:tab pos="541338" algn="l"/>
              </a:tabLst>
              <a:defRPr>
                <a:solidFill>
                  <a:schemeClr val="tx1"/>
                </a:solidFill>
                <a:latin typeface="Arial" charset="0"/>
              </a:defRPr>
            </a:lvl7pPr>
            <a:lvl8pPr marL="3429000" indent="-228600" defTabSz="444500" fontAlgn="base">
              <a:spcBef>
                <a:spcPct val="0"/>
              </a:spcBef>
              <a:spcAft>
                <a:spcPct val="0"/>
              </a:spcAft>
              <a:tabLst>
                <a:tab pos="269875" algn="l"/>
                <a:tab pos="541338" algn="l"/>
              </a:tabLst>
              <a:defRPr>
                <a:solidFill>
                  <a:schemeClr val="tx1"/>
                </a:solidFill>
                <a:latin typeface="Arial" charset="0"/>
              </a:defRPr>
            </a:lvl8pPr>
            <a:lvl9pPr marL="3886200" indent="-228600" defTabSz="444500" fontAlgn="base">
              <a:spcBef>
                <a:spcPct val="0"/>
              </a:spcBef>
              <a:spcAft>
                <a:spcPct val="0"/>
              </a:spcAft>
              <a:tabLst>
                <a:tab pos="269875" algn="l"/>
                <a:tab pos="541338" algn="l"/>
              </a:tabLst>
              <a:defRPr>
                <a:solidFill>
                  <a:schemeClr val="tx1"/>
                </a:solidFill>
                <a:latin typeface="Arial" charset="0"/>
              </a:defRPr>
            </a:lvl9pPr>
          </a:lstStyle>
          <a:p>
            <a:pPr>
              <a:spcBef>
                <a:spcPct val="50000"/>
              </a:spcBef>
            </a:pPr>
            <a:r>
              <a:rPr lang="de-DE" altLang="de-DE" dirty="0">
                <a:latin typeface="Calibri" pitchFamily="34" charset="0"/>
              </a:rPr>
              <a:t>A</a:t>
            </a:r>
            <a:r>
              <a:rPr lang="de-DE" altLang="de-DE" sz="1600" dirty="0">
                <a:latin typeface="Calibri" pitchFamily="34" charset="0"/>
              </a:rPr>
              <a:t> 	</a:t>
            </a:r>
            <a:r>
              <a:rPr lang="de-DE" altLang="de-DE" sz="1700" dirty="0">
                <a:latin typeface="Calibri" pitchFamily="34" charset="0"/>
              </a:rPr>
              <a:t>= 	</a:t>
            </a:r>
            <a:r>
              <a:rPr lang="de-DE" altLang="de-DE" sz="1700" dirty="0" err="1">
                <a:latin typeface="Calibri" pitchFamily="34" charset="0"/>
              </a:rPr>
              <a:t>rotor</a:t>
            </a:r>
            <a:r>
              <a:rPr lang="de-DE" altLang="de-DE" sz="1700" dirty="0">
                <a:latin typeface="Calibri" pitchFamily="34" charset="0"/>
              </a:rPr>
              <a:t> </a:t>
            </a:r>
            <a:r>
              <a:rPr lang="de-DE" altLang="de-DE" sz="1700" dirty="0" err="1">
                <a:latin typeface="Calibri" pitchFamily="34" charset="0"/>
              </a:rPr>
              <a:t>area</a:t>
            </a:r>
            <a:endParaRPr lang="de-DE" altLang="de-DE" sz="1700" dirty="0">
              <a:latin typeface="Calibri" pitchFamily="34" charset="0"/>
            </a:endParaRPr>
          </a:p>
          <a:p>
            <a:pPr>
              <a:spcBef>
                <a:spcPct val="50000"/>
              </a:spcBef>
            </a:pPr>
            <a:r>
              <a:rPr lang="de-DE" altLang="de-DE" sz="1700" dirty="0">
                <a:latin typeface="Calibri" pitchFamily="34" charset="0"/>
              </a:rPr>
              <a:t>v</a:t>
            </a:r>
            <a:r>
              <a:rPr lang="de-DE" altLang="de-DE" sz="1700" baseline="-25000" dirty="0">
                <a:latin typeface="Calibri" pitchFamily="34" charset="0"/>
              </a:rPr>
              <a:t>0</a:t>
            </a:r>
            <a:r>
              <a:rPr lang="de-DE" altLang="de-DE" sz="1700" dirty="0">
                <a:latin typeface="Calibri" pitchFamily="34" charset="0"/>
              </a:rPr>
              <a:t> 	=	wind </a:t>
            </a:r>
            <a:r>
              <a:rPr lang="de-DE" altLang="de-DE" sz="1700" dirty="0" err="1">
                <a:latin typeface="Calibri" pitchFamily="34" charset="0"/>
              </a:rPr>
              <a:t>velocity</a:t>
            </a:r>
            <a:r>
              <a:rPr lang="de-DE" altLang="de-DE" sz="1700" dirty="0">
                <a:latin typeface="Calibri" pitchFamily="34" charset="0"/>
              </a:rPr>
              <a:t> </a:t>
            </a:r>
            <a:r>
              <a:rPr lang="de-DE" altLang="de-DE" sz="1700" dirty="0" err="1">
                <a:latin typeface="Calibri" pitchFamily="34" charset="0"/>
              </a:rPr>
              <a:t>before</a:t>
            </a:r>
            <a:r>
              <a:rPr lang="de-DE" altLang="de-DE" sz="1700" dirty="0">
                <a:latin typeface="Calibri" pitchFamily="34" charset="0"/>
              </a:rPr>
              <a:t> </a:t>
            </a:r>
            <a:r>
              <a:rPr lang="de-DE" altLang="de-DE" sz="1700" dirty="0" err="1">
                <a:latin typeface="Calibri" pitchFamily="34" charset="0"/>
              </a:rPr>
              <a:t>the</a:t>
            </a:r>
            <a:r>
              <a:rPr lang="de-DE" altLang="de-DE" sz="1700" dirty="0">
                <a:latin typeface="Calibri" pitchFamily="34" charset="0"/>
              </a:rPr>
              <a:t> </a:t>
            </a:r>
            <a:r>
              <a:rPr lang="de-DE" altLang="de-DE" sz="1700" dirty="0" err="1">
                <a:latin typeface="Calibri" pitchFamily="34" charset="0"/>
              </a:rPr>
              <a:t>rotor</a:t>
            </a:r>
            <a:r>
              <a:rPr lang="de-DE" altLang="de-DE" sz="1700" dirty="0">
                <a:latin typeface="Calibri" pitchFamily="34" charset="0"/>
              </a:rPr>
              <a:t> (fast)</a:t>
            </a:r>
          </a:p>
          <a:p>
            <a:pPr>
              <a:spcBef>
                <a:spcPct val="50000"/>
              </a:spcBef>
            </a:pPr>
            <a:r>
              <a:rPr lang="de-DE" altLang="de-DE" sz="1700" dirty="0">
                <a:latin typeface="Calibri" pitchFamily="34" charset="0"/>
              </a:rPr>
              <a:t>v</a:t>
            </a:r>
            <a:r>
              <a:rPr lang="de-DE" altLang="de-DE" sz="1700" baseline="-25000" dirty="0">
                <a:latin typeface="Calibri" pitchFamily="34" charset="0"/>
              </a:rPr>
              <a:t>1</a:t>
            </a:r>
            <a:r>
              <a:rPr lang="de-DE" altLang="de-DE" sz="1700" dirty="0">
                <a:latin typeface="Calibri" pitchFamily="34" charset="0"/>
              </a:rPr>
              <a:t> 	=	wind </a:t>
            </a:r>
            <a:r>
              <a:rPr lang="de-DE" altLang="de-DE" sz="1700" dirty="0" err="1">
                <a:latin typeface="Calibri" pitchFamily="34" charset="0"/>
              </a:rPr>
              <a:t>velocity</a:t>
            </a:r>
            <a:r>
              <a:rPr lang="de-DE" altLang="de-DE" sz="1700" dirty="0">
                <a:latin typeface="Calibri" pitchFamily="34" charset="0"/>
              </a:rPr>
              <a:t> after </a:t>
            </a:r>
            <a:r>
              <a:rPr lang="de-DE" altLang="de-DE" sz="1700" dirty="0" err="1">
                <a:latin typeface="Calibri" pitchFamily="34" charset="0"/>
              </a:rPr>
              <a:t>the</a:t>
            </a:r>
            <a:r>
              <a:rPr lang="de-DE" altLang="de-DE" sz="1700" dirty="0">
                <a:latin typeface="Calibri" pitchFamily="34" charset="0"/>
              </a:rPr>
              <a:t> </a:t>
            </a:r>
            <a:r>
              <a:rPr lang="de-DE" altLang="de-DE" sz="1700" dirty="0" err="1">
                <a:latin typeface="Calibri" pitchFamily="34" charset="0"/>
              </a:rPr>
              <a:t>rotor</a:t>
            </a:r>
            <a:r>
              <a:rPr lang="de-DE" altLang="de-DE" sz="1700" dirty="0">
                <a:latin typeface="Calibri" pitchFamily="34" charset="0"/>
              </a:rPr>
              <a:t> (slow)</a:t>
            </a:r>
          </a:p>
          <a:p>
            <a:pPr>
              <a:spcBef>
                <a:spcPct val="50000"/>
              </a:spcBef>
            </a:pPr>
            <a:endParaRPr lang="de-DE" altLang="de-DE" sz="1700" dirty="0">
              <a:latin typeface="Calibri" pitchFamily="34" charset="0"/>
            </a:endParaRPr>
          </a:p>
        </p:txBody>
      </p:sp>
      <p:sp>
        <p:nvSpPr>
          <p:cNvPr id="18" name="Line 57">
            <a:extLst>
              <a:ext uri="{FF2B5EF4-FFF2-40B4-BE49-F238E27FC236}">
                <a16:creationId xmlns:a16="http://schemas.microsoft.com/office/drawing/2014/main" id="{99E41AB6-621E-47E2-9AC8-ECB47A685567}"/>
              </a:ext>
            </a:extLst>
          </p:cNvPr>
          <p:cNvSpPr>
            <a:spLocks noChangeShapeType="1"/>
          </p:cNvSpPr>
          <p:nvPr/>
        </p:nvSpPr>
        <p:spPr bwMode="auto">
          <a:xfrm>
            <a:off x="4045333" y="2225675"/>
            <a:ext cx="781050" cy="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 name="Line 58">
            <a:extLst>
              <a:ext uri="{FF2B5EF4-FFF2-40B4-BE49-F238E27FC236}">
                <a16:creationId xmlns:a16="http://schemas.microsoft.com/office/drawing/2014/main" id="{B5E522FE-E0FF-456E-A692-5B8F12AF20F7}"/>
              </a:ext>
            </a:extLst>
          </p:cNvPr>
          <p:cNvSpPr>
            <a:spLocks noChangeShapeType="1"/>
          </p:cNvSpPr>
          <p:nvPr/>
        </p:nvSpPr>
        <p:spPr bwMode="auto">
          <a:xfrm>
            <a:off x="9253920" y="2224087"/>
            <a:ext cx="523875" cy="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graphicFrame>
        <p:nvGraphicFramePr>
          <p:cNvPr id="20" name="Object 61">
            <a:extLst>
              <a:ext uri="{FF2B5EF4-FFF2-40B4-BE49-F238E27FC236}">
                <a16:creationId xmlns:a16="http://schemas.microsoft.com/office/drawing/2014/main" id="{B9C410C9-48C2-4A3E-B374-5FC4A2669CFF}"/>
              </a:ext>
            </a:extLst>
          </p:cNvPr>
          <p:cNvGraphicFramePr>
            <a:graphicFrameLocks noChangeAspect="1"/>
          </p:cNvGraphicFramePr>
          <p:nvPr>
            <p:extLst>
              <p:ext uri="{D42A27DB-BD31-4B8C-83A1-F6EECF244321}">
                <p14:modId xmlns:p14="http://schemas.microsoft.com/office/powerpoint/2010/main" val="916560061"/>
              </p:ext>
            </p:extLst>
          </p:nvPr>
        </p:nvGraphicFramePr>
        <p:xfrm>
          <a:off x="4212020" y="2135187"/>
          <a:ext cx="355600" cy="457200"/>
        </p:xfrm>
        <a:graphic>
          <a:graphicData uri="http://schemas.openxmlformats.org/presentationml/2006/ole">
            <mc:AlternateContent xmlns:mc="http://schemas.openxmlformats.org/markup-compatibility/2006">
              <mc:Choice xmlns:v="urn:schemas-microsoft-com:vml" Requires="v">
                <p:oleObj name="Formel" r:id="rId3" imgW="177480" imgH="228600" progId="Equation.3">
                  <p:embed/>
                </p:oleObj>
              </mc:Choice>
              <mc:Fallback>
                <p:oleObj name="Formel" r:id="rId3" imgW="177480" imgH="228600" progId="Equation.3">
                  <p:embed/>
                  <p:pic>
                    <p:nvPicPr>
                      <p:cNvPr id="20" name="Object 61">
                        <a:extLst>
                          <a:ext uri="{FF2B5EF4-FFF2-40B4-BE49-F238E27FC236}">
                            <a16:creationId xmlns:a16="http://schemas.microsoft.com/office/drawing/2014/main" id="{B9C410C9-48C2-4A3E-B374-5FC4A2669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020" y="2135187"/>
                        <a:ext cx="35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62">
            <a:extLst>
              <a:ext uri="{FF2B5EF4-FFF2-40B4-BE49-F238E27FC236}">
                <a16:creationId xmlns:a16="http://schemas.microsoft.com/office/drawing/2014/main" id="{5606465F-6E15-487E-B931-BE629F272D5B}"/>
              </a:ext>
            </a:extLst>
          </p:cNvPr>
          <p:cNvGraphicFramePr>
            <a:graphicFrameLocks noChangeAspect="1"/>
          </p:cNvGraphicFramePr>
          <p:nvPr>
            <p:extLst>
              <p:ext uri="{D42A27DB-BD31-4B8C-83A1-F6EECF244321}">
                <p14:modId xmlns:p14="http://schemas.microsoft.com/office/powerpoint/2010/main" val="1030540332"/>
              </p:ext>
            </p:extLst>
          </p:nvPr>
        </p:nvGraphicFramePr>
        <p:xfrm>
          <a:off x="9366633" y="2127250"/>
          <a:ext cx="330200" cy="431800"/>
        </p:xfrm>
        <a:graphic>
          <a:graphicData uri="http://schemas.openxmlformats.org/presentationml/2006/ole">
            <mc:AlternateContent xmlns:mc="http://schemas.openxmlformats.org/markup-compatibility/2006">
              <mc:Choice xmlns:v="urn:schemas-microsoft-com:vml" Requires="v">
                <p:oleObj name="Formel" r:id="rId5" imgW="164880" imgH="215640" progId="Equation.3">
                  <p:embed/>
                </p:oleObj>
              </mc:Choice>
              <mc:Fallback>
                <p:oleObj name="Formel" r:id="rId5" imgW="164880" imgH="215640" progId="Equation.3">
                  <p:embed/>
                  <p:pic>
                    <p:nvPicPr>
                      <p:cNvPr id="21" name="Object 62">
                        <a:extLst>
                          <a:ext uri="{FF2B5EF4-FFF2-40B4-BE49-F238E27FC236}">
                            <a16:creationId xmlns:a16="http://schemas.microsoft.com/office/drawing/2014/main" id="{5606465F-6E15-487E-B931-BE629F272D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633" y="2127250"/>
                        <a:ext cx="330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 name="Group 65">
            <a:extLst>
              <a:ext uri="{FF2B5EF4-FFF2-40B4-BE49-F238E27FC236}">
                <a16:creationId xmlns:a16="http://schemas.microsoft.com/office/drawing/2014/main" id="{FA606544-45AC-4B85-AF6D-952E38B8D8CC}"/>
              </a:ext>
            </a:extLst>
          </p:cNvPr>
          <p:cNvGrpSpPr>
            <a:grpSpLocks/>
          </p:cNvGrpSpPr>
          <p:nvPr/>
        </p:nvGrpSpPr>
        <p:grpSpPr bwMode="auto">
          <a:xfrm>
            <a:off x="6175758" y="1582737"/>
            <a:ext cx="1479550" cy="1873250"/>
            <a:chOff x="1794" y="378"/>
            <a:chExt cx="932" cy="1180"/>
          </a:xfrm>
        </p:grpSpPr>
        <p:sp>
          <p:nvSpPr>
            <p:cNvPr id="23" name="Rectangle 36">
              <a:extLst>
                <a:ext uri="{FF2B5EF4-FFF2-40B4-BE49-F238E27FC236}">
                  <a16:creationId xmlns:a16="http://schemas.microsoft.com/office/drawing/2014/main" id="{334362A8-989C-429E-A178-95435210146E}"/>
                </a:ext>
              </a:extLst>
            </p:cNvPr>
            <p:cNvSpPr>
              <a:spLocks noChangeArrowheads="1"/>
            </p:cNvSpPr>
            <p:nvPr/>
          </p:nvSpPr>
          <p:spPr bwMode="auto">
            <a:xfrm>
              <a:off x="2148" y="378"/>
              <a:ext cx="300" cy="816"/>
            </a:xfrm>
            <a:prstGeom prst="rect">
              <a:avLst/>
            </a:prstGeom>
            <a:solidFill>
              <a:schemeClr val="folHlink">
                <a:alpha val="5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de-DE"/>
            </a:p>
          </p:txBody>
        </p:sp>
        <p:sp>
          <p:nvSpPr>
            <p:cNvPr id="24" name="AutoShape 48">
              <a:extLst>
                <a:ext uri="{FF2B5EF4-FFF2-40B4-BE49-F238E27FC236}">
                  <a16:creationId xmlns:a16="http://schemas.microsoft.com/office/drawing/2014/main" id="{A0F7D1A3-9DD0-4C50-AC5A-F62345B4F696}"/>
                </a:ext>
              </a:extLst>
            </p:cNvPr>
            <p:cNvSpPr>
              <a:spLocks/>
            </p:cNvSpPr>
            <p:nvPr/>
          </p:nvSpPr>
          <p:spPr bwMode="auto">
            <a:xfrm rot="-5400000">
              <a:off x="2226" y="1152"/>
              <a:ext cx="144" cy="288"/>
            </a:xfrm>
            <a:prstGeom prst="lef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de-DE"/>
            </a:p>
          </p:txBody>
        </p:sp>
        <p:sp>
          <p:nvSpPr>
            <p:cNvPr id="25" name="Text Box 49">
              <a:extLst>
                <a:ext uri="{FF2B5EF4-FFF2-40B4-BE49-F238E27FC236}">
                  <a16:creationId xmlns:a16="http://schemas.microsoft.com/office/drawing/2014/main" id="{D2A2BC9E-D7DA-432A-8879-A9CEB23F813C}"/>
                </a:ext>
              </a:extLst>
            </p:cNvPr>
            <p:cNvSpPr txBox="1">
              <a:spLocks noChangeArrowheads="1"/>
            </p:cNvSpPr>
            <p:nvPr/>
          </p:nvSpPr>
          <p:spPr bwMode="auto">
            <a:xfrm>
              <a:off x="2136" y="1308"/>
              <a:ext cx="3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l-GR" altLang="de-DE" sz="2000">
                  <a:latin typeface="Century Schoolbook" pitchFamily="18" charset="0"/>
                  <a:cs typeface="Arial" charset="0"/>
                </a:rPr>
                <a:t>Δ</a:t>
              </a:r>
              <a:r>
                <a:rPr lang="de-DE" altLang="de-DE" sz="2000" i="1">
                  <a:latin typeface="Century Schoolbook" pitchFamily="18" charset="0"/>
                  <a:cs typeface="Arial" charset="0"/>
                </a:rPr>
                <a:t>p</a:t>
              </a:r>
              <a:endParaRPr lang="el-GR" altLang="de-DE" sz="2000" i="1">
                <a:latin typeface="Century Schoolbook" pitchFamily="18" charset="0"/>
                <a:cs typeface="Arial" charset="0"/>
              </a:endParaRPr>
            </a:p>
          </p:txBody>
        </p:sp>
        <p:sp>
          <p:nvSpPr>
            <p:cNvPr id="26" name="Text Box 50">
              <a:extLst>
                <a:ext uri="{FF2B5EF4-FFF2-40B4-BE49-F238E27FC236}">
                  <a16:creationId xmlns:a16="http://schemas.microsoft.com/office/drawing/2014/main" id="{7EC9957C-6342-4F5F-8126-978472A20BAE}"/>
                </a:ext>
              </a:extLst>
            </p:cNvPr>
            <p:cNvSpPr txBox="1">
              <a:spLocks noChangeArrowheads="1"/>
            </p:cNvSpPr>
            <p:nvPr/>
          </p:nvSpPr>
          <p:spPr bwMode="auto">
            <a:xfrm>
              <a:off x="1794" y="1194"/>
              <a:ext cx="2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altLang="de-DE" sz="2000" i="1">
                  <a:latin typeface="Century Schoolbook" pitchFamily="18" charset="0"/>
                </a:rPr>
                <a:t>A</a:t>
              </a:r>
            </a:p>
          </p:txBody>
        </p:sp>
        <p:sp>
          <p:nvSpPr>
            <p:cNvPr id="27" name="Line 51">
              <a:extLst>
                <a:ext uri="{FF2B5EF4-FFF2-40B4-BE49-F238E27FC236}">
                  <a16:creationId xmlns:a16="http://schemas.microsoft.com/office/drawing/2014/main" id="{026D2A49-CDD2-40B1-A09E-AD15F4C029E1}"/>
                </a:ext>
              </a:extLst>
            </p:cNvPr>
            <p:cNvSpPr>
              <a:spLocks noChangeShapeType="1"/>
            </p:cNvSpPr>
            <p:nvPr/>
          </p:nvSpPr>
          <p:spPr bwMode="auto">
            <a:xfrm flipV="1">
              <a:off x="1932" y="966"/>
              <a:ext cx="210" cy="25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8" name="Line 55">
              <a:extLst>
                <a:ext uri="{FF2B5EF4-FFF2-40B4-BE49-F238E27FC236}">
                  <a16:creationId xmlns:a16="http://schemas.microsoft.com/office/drawing/2014/main" id="{D5A1907B-6F8C-4F59-A4DF-7A799ABF0EB5}"/>
                </a:ext>
              </a:extLst>
            </p:cNvPr>
            <p:cNvSpPr>
              <a:spLocks noChangeShapeType="1"/>
            </p:cNvSpPr>
            <p:nvPr/>
          </p:nvSpPr>
          <p:spPr bwMode="auto">
            <a:xfrm>
              <a:off x="2300" y="790"/>
              <a:ext cx="426" cy="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graphicFrame>
          <p:nvGraphicFramePr>
            <p:cNvPr id="29" name="Object 63">
              <a:extLst>
                <a:ext uri="{FF2B5EF4-FFF2-40B4-BE49-F238E27FC236}">
                  <a16:creationId xmlns:a16="http://schemas.microsoft.com/office/drawing/2014/main" id="{F1FBC3E9-0398-421A-A582-717AF84C5FFA}"/>
                </a:ext>
              </a:extLst>
            </p:cNvPr>
            <p:cNvGraphicFramePr>
              <a:graphicFrameLocks noChangeAspect="1"/>
            </p:cNvGraphicFramePr>
            <p:nvPr/>
          </p:nvGraphicFramePr>
          <p:xfrm>
            <a:off x="2520" y="798"/>
            <a:ext cx="144" cy="176"/>
          </p:xfrm>
          <a:graphic>
            <a:graphicData uri="http://schemas.openxmlformats.org/presentationml/2006/ole">
              <mc:AlternateContent xmlns:mc="http://schemas.openxmlformats.org/markup-compatibility/2006">
                <mc:Choice xmlns:v="urn:schemas-microsoft-com:vml" Requires="v">
                  <p:oleObj name="Formel" r:id="rId7" imgW="114120" imgH="139680" progId="Equation.3">
                    <p:embed/>
                  </p:oleObj>
                </mc:Choice>
                <mc:Fallback>
                  <p:oleObj name="Formel" r:id="rId7" imgW="114120" imgH="139680" progId="Equation.3">
                    <p:embed/>
                    <p:pic>
                      <p:nvPicPr>
                        <p:cNvPr id="29" name="Object 63">
                          <a:extLst>
                            <a:ext uri="{FF2B5EF4-FFF2-40B4-BE49-F238E27FC236}">
                              <a16:creationId xmlns:a16="http://schemas.microsoft.com/office/drawing/2014/main" id="{F1FBC3E9-0398-421A-A582-717AF84C5F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0" y="798"/>
                          <a:ext cx="144"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 name="Group 91">
            <a:extLst>
              <a:ext uri="{FF2B5EF4-FFF2-40B4-BE49-F238E27FC236}">
                <a16:creationId xmlns:a16="http://schemas.microsoft.com/office/drawing/2014/main" id="{177368C1-E606-47A8-BFAE-66DA30CCFBF4}"/>
              </a:ext>
            </a:extLst>
          </p:cNvPr>
          <p:cNvGrpSpPr>
            <a:grpSpLocks/>
          </p:cNvGrpSpPr>
          <p:nvPr/>
        </p:nvGrpSpPr>
        <p:grpSpPr bwMode="auto">
          <a:xfrm>
            <a:off x="5159758" y="1173162"/>
            <a:ext cx="1714500" cy="561975"/>
            <a:chOff x="1152" y="150"/>
            <a:chExt cx="1080" cy="354"/>
          </a:xfrm>
        </p:grpSpPr>
        <p:sp>
          <p:nvSpPr>
            <p:cNvPr id="31" name="Text Box 89">
              <a:extLst>
                <a:ext uri="{FF2B5EF4-FFF2-40B4-BE49-F238E27FC236}">
                  <a16:creationId xmlns:a16="http://schemas.microsoft.com/office/drawing/2014/main" id="{2C1CEF4C-2EC2-42E9-9D02-FBC7AAD0FBD7}"/>
                </a:ext>
              </a:extLst>
            </p:cNvPr>
            <p:cNvSpPr txBox="1">
              <a:spLocks noChangeArrowheads="1"/>
            </p:cNvSpPr>
            <p:nvPr/>
          </p:nvSpPr>
          <p:spPr bwMode="auto">
            <a:xfrm>
              <a:off x="1152" y="150"/>
              <a:ext cx="10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altLang="de-DE">
                  <a:latin typeface="Calibri" pitchFamily="34" charset="0"/>
                </a:rPr>
                <a:t>Air volume</a:t>
              </a:r>
            </a:p>
          </p:txBody>
        </p:sp>
        <p:sp>
          <p:nvSpPr>
            <p:cNvPr id="32" name="Line 90">
              <a:extLst>
                <a:ext uri="{FF2B5EF4-FFF2-40B4-BE49-F238E27FC236}">
                  <a16:creationId xmlns:a16="http://schemas.microsoft.com/office/drawing/2014/main" id="{DBE3FE46-193E-478F-BB2E-B059EEF1DABF}"/>
                </a:ext>
              </a:extLst>
            </p:cNvPr>
            <p:cNvSpPr>
              <a:spLocks noChangeShapeType="1"/>
            </p:cNvSpPr>
            <p:nvPr/>
          </p:nvSpPr>
          <p:spPr bwMode="auto">
            <a:xfrm flipH="1" flipV="1">
              <a:off x="2028" y="282"/>
              <a:ext cx="204" cy="222"/>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de-DE"/>
            </a:p>
          </p:txBody>
        </p:sp>
      </p:grpSp>
      <p:sp>
        <p:nvSpPr>
          <p:cNvPr id="33" name="Text Box 56">
            <a:extLst>
              <a:ext uri="{FF2B5EF4-FFF2-40B4-BE49-F238E27FC236}">
                <a16:creationId xmlns:a16="http://schemas.microsoft.com/office/drawing/2014/main" id="{234FDA61-2142-4397-B75F-7C1FCBEBA0D8}"/>
              </a:ext>
            </a:extLst>
          </p:cNvPr>
          <p:cNvSpPr txBox="1">
            <a:spLocks noChangeArrowheads="1"/>
          </p:cNvSpPr>
          <p:nvPr/>
        </p:nvSpPr>
        <p:spPr bwMode="auto">
          <a:xfrm>
            <a:off x="8399845" y="3573462"/>
            <a:ext cx="600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altLang="de-DE" sz="2800" i="1">
                <a:latin typeface="Calibri" pitchFamily="34" charset="0"/>
              </a:rPr>
              <a:t>A</a:t>
            </a:r>
            <a:endParaRPr lang="de-DE" altLang="de-DE" sz="2500">
              <a:latin typeface="Calibri" pitchFamily="34" charset="0"/>
            </a:endParaRPr>
          </a:p>
        </p:txBody>
      </p:sp>
      <p:sp>
        <p:nvSpPr>
          <p:cNvPr id="34" name="Text Box 56">
            <a:extLst>
              <a:ext uri="{FF2B5EF4-FFF2-40B4-BE49-F238E27FC236}">
                <a16:creationId xmlns:a16="http://schemas.microsoft.com/office/drawing/2014/main" id="{9C7246F6-4837-4EB0-B0BA-3259AFA54615}"/>
              </a:ext>
            </a:extLst>
          </p:cNvPr>
          <p:cNvSpPr txBox="1">
            <a:spLocks noChangeArrowheads="1"/>
          </p:cNvSpPr>
          <p:nvPr/>
        </p:nvSpPr>
        <p:spPr bwMode="auto">
          <a:xfrm>
            <a:off x="7033008" y="4510087"/>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altLang="de-DE" sz="2800" i="1">
                <a:latin typeface="Calibri" pitchFamily="34" charset="0"/>
              </a:rPr>
              <a:t>v</a:t>
            </a:r>
            <a:r>
              <a:rPr lang="de-DE" altLang="de-DE" sz="2800" i="1" baseline="-25000">
                <a:latin typeface="Calibri" pitchFamily="34" charset="0"/>
              </a:rPr>
              <a:t>0</a:t>
            </a:r>
            <a:endParaRPr lang="de-DE" altLang="de-DE" sz="2500">
              <a:latin typeface="Calibri" pitchFamily="34" charset="0"/>
            </a:endParaRPr>
          </a:p>
        </p:txBody>
      </p:sp>
      <p:sp>
        <p:nvSpPr>
          <p:cNvPr id="35" name="Text Box 56">
            <a:extLst>
              <a:ext uri="{FF2B5EF4-FFF2-40B4-BE49-F238E27FC236}">
                <a16:creationId xmlns:a16="http://schemas.microsoft.com/office/drawing/2014/main" id="{FD788940-4E6A-404E-ACA5-F108C6F54F61}"/>
              </a:ext>
            </a:extLst>
          </p:cNvPr>
          <p:cNvSpPr txBox="1">
            <a:spLocks noChangeArrowheads="1"/>
          </p:cNvSpPr>
          <p:nvPr/>
        </p:nvSpPr>
        <p:spPr bwMode="auto">
          <a:xfrm>
            <a:off x="10057195" y="3646487"/>
            <a:ext cx="71913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altLang="de-DE" sz="2800" i="1">
                <a:latin typeface="Calibri" pitchFamily="34" charset="0"/>
              </a:rPr>
              <a:t>v</a:t>
            </a:r>
            <a:r>
              <a:rPr lang="de-DE" altLang="de-DE" sz="2800" i="1" baseline="-25000">
                <a:latin typeface="Calibri" pitchFamily="34" charset="0"/>
              </a:rPr>
              <a:t>1</a:t>
            </a:r>
          </a:p>
          <a:p>
            <a:pPr>
              <a:spcBef>
                <a:spcPct val="50000"/>
              </a:spcBef>
            </a:pPr>
            <a:endParaRPr lang="de-DE" altLang="de-DE" sz="2500">
              <a:latin typeface="Calibri" pitchFamily="34" charset="0"/>
            </a:endParaRPr>
          </a:p>
        </p:txBody>
      </p:sp>
      <p:graphicFrame>
        <p:nvGraphicFramePr>
          <p:cNvPr id="36" name="Object 80">
            <a:extLst>
              <a:ext uri="{FF2B5EF4-FFF2-40B4-BE49-F238E27FC236}">
                <a16:creationId xmlns:a16="http://schemas.microsoft.com/office/drawing/2014/main" id="{D275D7A7-5BAD-46CC-A38A-E6BA95208466}"/>
              </a:ext>
            </a:extLst>
          </p:cNvPr>
          <p:cNvGraphicFramePr>
            <a:graphicFrameLocks noChangeAspect="1"/>
          </p:cNvGraphicFramePr>
          <p:nvPr>
            <p:extLst>
              <p:ext uri="{D42A27DB-BD31-4B8C-83A1-F6EECF244321}">
                <p14:modId xmlns:p14="http://schemas.microsoft.com/office/powerpoint/2010/main" val="648804614"/>
              </p:ext>
            </p:extLst>
          </p:nvPr>
        </p:nvGraphicFramePr>
        <p:xfrm>
          <a:off x="7696583" y="1976437"/>
          <a:ext cx="1287462" cy="522288"/>
        </p:xfrm>
        <a:graphic>
          <a:graphicData uri="http://schemas.openxmlformats.org/presentationml/2006/ole">
            <mc:AlternateContent xmlns:mc="http://schemas.openxmlformats.org/markup-compatibility/2006">
              <mc:Choice xmlns:v="urn:schemas-microsoft-com:vml" Requires="v">
                <p:oleObj name="Formel" r:id="rId9" imgW="1002960" imgH="406080" progId="Equation.3">
                  <p:embed/>
                </p:oleObj>
              </mc:Choice>
              <mc:Fallback>
                <p:oleObj name="Formel" r:id="rId9" imgW="1002960" imgH="406080" progId="Equation.3">
                  <p:embed/>
                  <p:pic>
                    <p:nvPicPr>
                      <p:cNvPr id="36" name="Object 80">
                        <a:extLst>
                          <a:ext uri="{FF2B5EF4-FFF2-40B4-BE49-F238E27FC236}">
                            <a16:creationId xmlns:a16="http://schemas.microsoft.com/office/drawing/2014/main" id="{D275D7A7-5BAD-46CC-A38A-E6BA952084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583" y="1976437"/>
                        <a:ext cx="128746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Text Box 68">
            <a:extLst>
              <a:ext uri="{FF2B5EF4-FFF2-40B4-BE49-F238E27FC236}">
                <a16:creationId xmlns:a16="http://schemas.microsoft.com/office/drawing/2014/main" id="{C7457414-EEC0-44B4-BC21-C138D7C7516F}"/>
              </a:ext>
            </a:extLst>
          </p:cNvPr>
          <p:cNvSpPr txBox="1">
            <a:spLocks noChangeArrowheads="1"/>
          </p:cNvSpPr>
          <p:nvPr/>
        </p:nvSpPr>
        <p:spPr bwMode="auto">
          <a:xfrm>
            <a:off x="5016088" y="6188075"/>
            <a:ext cx="710233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de-DE" sz="1000" dirty="0"/>
              <a:t>[Handbook of Energy Efficiency and Renewable Energy, Wind energy conversion, Yogi Goswami, 2007]</a:t>
            </a:r>
          </a:p>
        </p:txBody>
      </p:sp>
      <p:graphicFrame>
        <p:nvGraphicFramePr>
          <p:cNvPr id="38" name="Object 69">
            <a:extLst>
              <a:ext uri="{FF2B5EF4-FFF2-40B4-BE49-F238E27FC236}">
                <a16:creationId xmlns:a16="http://schemas.microsoft.com/office/drawing/2014/main" id="{0053EFF5-E0D2-4AFB-B635-5138E1CC0205}"/>
              </a:ext>
            </a:extLst>
          </p:cNvPr>
          <p:cNvGraphicFramePr>
            <a:graphicFrameLocks noChangeAspect="1"/>
          </p:cNvGraphicFramePr>
          <p:nvPr>
            <p:extLst>
              <p:ext uri="{D42A27DB-BD31-4B8C-83A1-F6EECF244321}">
                <p14:modId xmlns:p14="http://schemas.microsoft.com/office/powerpoint/2010/main" val="2818535230"/>
              </p:ext>
            </p:extLst>
          </p:nvPr>
        </p:nvGraphicFramePr>
        <p:xfrm>
          <a:off x="3143633" y="4581525"/>
          <a:ext cx="1701800" cy="508000"/>
        </p:xfrm>
        <a:graphic>
          <a:graphicData uri="http://schemas.openxmlformats.org/presentationml/2006/ole">
            <mc:AlternateContent xmlns:mc="http://schemas.openxmlformats.org/markup-compatibility/2006">
              <mc:Choice xmlns:v="urn:schemas-microsoft-com:vml" Requires="v">
                <p:oleObj name="Formel" r:id="rId11" imgW="1358640" imgH="406080" progId="Equation.3">
                  <p:embed/>
                </p:oleObj>
              </mc:Choice>
              <mc:Fallback>
                <p:oleObj name="Formel" r:id="rId11" imgW="1358640" imgH="406080" progId="Equation.3">
                  <p:embed/>
                  <p:pic>
                    <p:nvPicPr>
                      <p:cNvPr id="38" name="Object 69">
                        <a:extLst>
                          <a:ext uri="{FF2B5EF4-FFF2-40B4-BE49-F238E27FC236}">
                            <a16:creationId xmlns:a16="http://schemas.microsoft.com/office/drawing/2014/main" id="{0053EFF5-E0D2-4AFB-B635-5138E1CC02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3633" y="4581525"/>
                        <a:ext cx="17018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70">
            <a:extLst>
              <a:ext uri="{FF2B5EF4-FFF2-40B4-BE49-F238E27FC236}">
                <a16:creationId xmlns:a16="http://schemas.microsoft.com/office/drawing/2014/main" id="{E8785874-26D1-4EF4-9051-BC452EFF6902}"/>
              </a:ext>
            </a:extLst>
          </p:cNvPr>
          <p:cNvGraphicFramePr>
            <a:graphicFrameLocks noChangeAspect="1"/>
          </p:cNvGraphicFramePr>
          <p:nvPr>
            <p:extLst>
              <p:ext uri="{D42A27DB-BD31-4B8C-83A1-F6EECF244321}">
                <p14:modId xmlns:p14="http://schemas.microsoft.com/office/powerpoint/2010/main" val="110435282"/>
              </p:ext>
            </p:extLst>
          </p:nvPr>
        </p:nvGraphicFramePr>
        <p:xfrm>
          <a:off x="5662995" y="4725987"/>
          <a:ext cx="985838" cy="269875"/>
        </p:xfrm>
        <a:graphic>
          <a:graphicData uri="http://schemas.openxmlformats.org/presentationml/2006/ole">
            <mc:AlternateContent xmlns:mc="http://schemas.openxmlformats.org/markup-compatibility/2006">
              <mc:Choice xmlns:v="urn:schemas-microsoft-com:vml" Requires="v">
                <p:oleObj name="Formel" r:id="rId13" imgW="787320" imgH="215640" progId="Equation.3">
                  <p:embed/>
                </p:oleObj>
              </mc:Choice>
              <mc:Fallback>
                <p:oleObj name="Formel" r:id="rId13" imgW="787320" imgH="215640" progId="Equation.3">
                  <p:embed/>
                  <p:pic>
                    <p:nvPicPr>
                      <p:cNvPr id="39" name="Object 70">
                        <a:extLst>
                          <a:ext uri="{FF2B5EF4-FFF2-40B4-BE49-F238E27FC236}">
                            <a16:creationId xmlns:a16="http://schemas.microsoft.com/office/drawing/2014/main" id="{E8785874-26D1-4EF4-9051-BC452EFF69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62995" y="4725987"/>
                        <a:ext cx="985838"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71">
            <a:extLst>
              <a:ext uri="{FF2B5EF4-FFF2-40B4-BE49-F238E27FC236}">
                <a16:creationId xmlns:a16="http://schemas.microsoft.com/office/drawing/2014/main" id="{7A7D1561-33D4-4434-9228-00E51B9B1495}"/>
              </a:ext>
            </a:extLst>
          </p:cNvPr>
          <p:cNvGraphicFramePr>
            <a:graphicFrameLocks noChangeAspect="1"/>
          </p:cNvGraphicFramePr>
          <p:nvPr>
            <p:extLst>
              <p:ext uri="{D42A27DB-BD31-4B8C-83A1-F6EECF244321}">
                <p14:modId xmlns:p14="http://schemas.microsoft.com/office/powerpoint/2010/main" val="493203120"/>
              </p:ext>
            </p:extLst>
          </p:nvPr>
        </p:nvGraphicFramePr>
        <p:xfrm>
          <a:off x="3935795" y="5124450"/>
          <a:ext cx="2735263" cy="733425"/>
        </p:xfrm>
        <a:graphic>
          <a:graphicData uri="http://schemas.openxmlformats.org/presentationml/2006/ole">
            <mc:AlternateContent xmlns:mc="http://schemas.openxmlformats.org/markup-compatibility/2006">
              <mc:Choice xmlns:v="urn:schemas-microsoft-com:vml" Requires="v">
                <p:oleObj name="Formel" r:id="rId15" imgW="1511280" imgH="406080" progId="Equation.3">
                  <p:embed/>
                </p:oleObj>
              </mc:Choice>
              <mc:Fallback>
                <p:oleObj name="Formel" r:id="rId15" imgW="1511280" imgH="406080" progId="Equation.3">
                  <p:embed/>
                  <p:pic>
                    <p:nvPicPr>
                      <p:cNvPr id="40" name="Object 71">
                        <a:extLst>
                          <a:ext uri="{FF2B5EF4-FFF2-40B4-BE49-F238E27FC236}">
                            <a16:creationId xmlns:a16="http://schemas.microsoft.com/office/drawing/2014/main" id="{7A7D1561-33D4-4434-9228-00E51B9B149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35795" y="5124450"/>
                        <a:ext cx="2735263" cy="733425"/>
                      </a:xfrm>
                      <a:prstGeom prst="rect">
                        <a:avLst/>
                      </a:prstGeom>
                      <a:noFill/>
                      <a:ln w="28575">
                        <a:solidFill>
                          <a:schemeClr val="accent1"/>
                        </a:solidFill>
                        <a:miter lim="800000"/>
                        <a:headEnd/>
                        <a:tailEnd/>
                      </a:ln>
                      <a:effectLst/>
                    </p:spPr>
                  </p:pic>
                </p:oleObj>
              </mc:Fallback>
            </mc:AlternateContent>
          </a:graphicData>
        </a:graphic>
      </p:graphicFrame>
      <p:sp>
        <p:nvSpPr>
          <p:cNvPr id="41" name="Text Box 75">
            <a:extLst>
              <a:ext uri="{FF2B5EF4-FFF2-40B4-BE49-F238E27FC236}">
                <a16:creationId xmlns:a16="http://schemas.microsoft.com/office/drawing/2014/main" id="{A29D0B0E-4E17-4830-985F-D04044528571}"/>
              </a:ext>
            </a:extLst>
          </p:cNvPr>
          <p:cNvSpPr txBox="1">
            <a:spLocks noChangeArrowheads="1"/>
          </p:cNvSpPr>
          <p:nvPr/>
        </p:nvSpPr>
        <p:spPr bwMode="auto">
          <a:xfrm>
            <a:off x="4943858" y="4640262"/>
            <a:ext cx="7191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1900" dirty="0">
                <a:latin typeface="Calibri" pitchFamily="34" charset="0"/>
              </a:rPr>
              <a:t>with</a:t>
            </a:r>
            <a:endParaRPr lang="de-DE" altLang="de-DE" sz="1900" dirty="0">
              <a:latin typeface="Calibri" pitchFamily="34" charset="0"/>
            </a:endParaRPr>
          </a:p>
        </p:txBody>
      </p:sp>
    </p:spTree>
    <p:extLst>
      <p:ext uri="{BB962C8B-B14F-4D97-AF65-F5344CB8AC3E}">
        <p14:creationId xmlns:p14="http://schemas.microsoft.com/office/powerpoint/2010/main" val="3342499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FF5460-72D5-48AF-8CA2-5E9532D9AE3A}"/>
              </a:ext>
            </a:extLst>
          </p:cNvPr>
          <p:cNvSpPr>
            <a:spLocks noGrp="1"/>
          </p:cNvSpPr>
          <p:nvPr>
            <p:ph type="body" sz="quarter" idx="13"/>
          </p:nvPr>
        </p:nvSpPr>
        <p:spPr/>
        <p:txBody>
          <a:bodyPr/>
          <a:lstStyle/>
          <a:p>
            <a:r>
              <a:rPr lang="en-US" dirty="0"/>
              <a:t>Wind Turbine Efficiency </a:t>
            </a:r>
            <a:r>
              <a:rPr lang="el-GR" sz="2800" i="1" kern="0" cap="none" spc="-5" dirty="0">
                <a:solidFill>
                  <a:srgbClr val="000000"/>
                </a:solidFill>
                <a:latin typeface="Times New Roman"/>
                <a:ea typeface="+mj-ea"/>
                <a:cs typeface="Times New Roman"/>
              </a:rPr>
              <a:t>η</a:t>
            </a:r>
            <a:endParaRPr lang="en-US" sz="2800" i="1" kern="0" cap="none" spc="-5" dirty="0">
              <a:solidFill>
                <a:srgbClr val="000000"/>
              </a:solidFill>
              <a:latin typeface="Times New Roman"/>
              <a:ea typeface="+mj-ea"/>
              <a:cs typeface="Times New Roman"/>
            </a:endParaRPr>
          </a:p>
          <a:p>
            <a:r>
              <a:rPr lang="en-US" sz="2000" i="1" spc="-5" dirty="0">
                <a:latin typeface="Arial"/>
                <a:cs typeface="Arial"/>
              </a:rPr>
              <a:t>Betz</a:t>
            </a:r>
            <a:r>
              <a:rPr lang="en-US" sz="2000" i="1" dirty="0">
                <a:latin typeface="Arial"/>
                <a:cs typeface="Arial"/>
              </a:rPr>
              <a:t> Limit</a:t>
            </a:r>
            <a:endParaRPr lang="en-US" sz="2000" dirty="0">
              <a:latin typeface="Arial"/>
              <a:cs typeface="Arial"/>
            </a:endParaRPr>
          </a:p>
          <a:p>
            <a:endParaRPr lang="en-US" dirty="0"/>
          </a:p>
        </p:txBody>
      </p:sp>
      <p:sp>
        <p:nvSpPr>
          <p:cNvPr id="3" name="Text Placeholder 2">
            <a:extLst>
              <a:ext uri="{FF2B5EF4-FFF2-40B4-BE49-F238E27FC236}">
                <a16:creationId xmlns:a16="http://schemas.microsoft.com/office/drawing/2014/main" id="{45F7B08F-5A7F-44F7-AC78-16D4B552B1D7}"/>
              </a:ext>
            </a:extLst>
          </p:cNvPr>
          <p:cNvSpPr>
            <a:spLocks noGrp="1"/>
          </p:cNvSpPr>
          <p:nvPr>
            <p:ph type="body" sz="quarter" idx="14"/>
          </p:nvPr>
        </p:nvSpPr>
        <p:spPr>
          <a:xfrm>
            <a:off x="939848" y="1500462"/>
            <a:ext cx="9880552" cy="4140200"/>
          </a:xfrm>
        </p:spPr>
        <p:txBody>
          <a:bodyPr/>
          <a:lstStyle/>
          <a:p>
            <a:r>
              <a:rPr lang="en-US" sz="2000" dirty="0">
                <a:latin typeface="Arial"/>
                <a:cs typeface="Arial"/>
              </a:rPr>
              <a:t>It is the flow of air over the blades and through the rotor area that makes a wind turbine function. The wind turbine extracts energy  by slowing the wind down. The theoretical maximum amount of  energy in </a:t>
            </a:r>
            <a:r>
              <a:rPr lang="en-US" sz="2000" spc="-5" dirty="0">
                <a:latin typeface="Arial"/>
                <a:cs typeface="Arial"/>
              </a:rPr>
              <a:t>the </a:t>
            </a:r>
            <a:r>
              <a:rPr lang="en-US" sz="2000" dirty="0">
                <a:latin typeface="Arial"/>
                <a:cs typeface="Arial"/>
              </a:rPr>
              <a:t>wind </a:t>
            </a:r>
            <a:r>
              <a:rPr lang="en-US" sz="2000" spc="-5" dirty="0">
                <a:latin typeface="Arial"/>
                <a:cs typeface="Arial"/>
              </a:rPr>
              <a:t>that </a:t>
            </a:r>
            <a:r>
              <a:rPr lang="en-US" sz="2000" dirty="0">
                <a:latin typeface="Arial"/>
                <a:cs typeface="Arial"/>
              </a:rPr>
              <a:t>can be collected by a wind turbine's rotor is  approximately 59.3%. This value is known as the </a:t>
            </a:r>
            <a:r>
              <a:rPr lang="en-US" sz="2000" b="1" spc="-5" dirty="0">
                <a:latin typeface="Arial"/>
                <a:cs typeface="Arial"/>
              </a:rPr>
              <a:t>Betz limit. </a:t>
            </a:r>
          </a:p>
          <a:p>
            <a:r>
              <a:rPr lang="en-US" sz="2000" dirty="0">
                <a:latin typeface="Arial"/>
                <a:cs typeface="Arial"/>
              </a:rPr>
              <a:t>If the  blades were 100% </a:t>
            </a:r>
            <a:r>
              <a:rPr lang="en-US" sz="2000" spc="-5" dirty="0">
                <a:latin typeface="Arial"/>
                <a:cs typeface="Arial"/>
              </a:rPr>
              <a:t>efficient, </a:t>
            </a:r>
            <a:r>
              <a:rPr lang="en-US" sz="2000" dirty="0">
                <a:latin typeface="Arial"/>
                <a:cs typeface="Arial"/>
              </a:rPr>
              <a:t>a wind turbine would not work  because the </a:t>
            </a:r>
            <a:r>
              <a:rPr lang="en-US" sz="2000" spc="-25" dirty="0">
                <a:latin typeface="Arial"/>
                <a:cs typeface="Arial"/>
              </a:rPr>
              <a:t>air, </a:t>
            </a:r>
            <a:r>
              <a:rPr lang="en-US" sz="2000" dirty="0">
                <a:latin typeface="Arial"/>
                <a:cs typeface="Arial"/>
              </a:rPr>
              <a:t>having </a:t>
            </a:r>
            <a:r>
              <a:rPr lang="en-US" sz="2000" spc="-5" dirty="0">
                <a:latin typeface="Arial"/>
                <a:cs typeface="Arial"/>
              </a:rPr>
              <a:t>given </a:t>
            </a:r>
            <a:r>
              <a:rPr lang="en-US" sz="2000" dirty="0">
                <a:latin typeface="Arial"/>
                <a:cs typeface="Arial"/>
              </a:rPr>
              <a:t>up all its </a:t>
            </a:r>
            <a:r>
              <a:rPr lang="en-US" sz="2000" spc="-25" dirty="0">
                <a:latin typeface="Arial"/>
                <a:cs typeface="Arial"/>
              </a:rPr>
              <a:t>energy, </a:t>
            </a:r>
            <a:r>
              <a:rPr lang="en-US" sz="2000" dirty="0">
                <a:latin typeface="Arial"/>
                <a:cs typeface="Arial"/>
              </a:rPr>
              <a:t>would entirely stop.  In practice, the collection </a:t>
            </a:r>
            <a:r>
              <a:rPr lang="en-US" sz="2000" spc="-5" dirty="0">
                <a:latin typeface="Arial"/>
                <a:cs typeface="Arial"/>
              </a:rPr>
              <a:t>efficiency </a:t>
            </a:r>
            <a:r>
              <a:rPr lang="en-US" sz="2000" dirty="0">
                <a:latin typeface="Arial"/>
                <a:cs typeface="Arial"/>
              </a:rPr>
              <a:t>of a rotor is not as high as  59%. A </a:t>
            </a:r>
            <a:r>
              <a:rPr lang="en-US" sz="2000" spc="-5" dirty="0">
                <a:latin typeface="Arial"/>
                <a:cs typeface="Arial"/>
              </a:rPr>
              <a:t>more typical efficiency </a:t>
            </a:r>
            <a:r>
              <a:rPr lang="en-US" sz="2000" dirty="0">
                <a:latin typeface="Arial"/>
                <a:cs typeface="Arial"/>
              </a:rPr>
              <a:t>is 35% to 45%.</a:t>
            </a:r>
          </a:p>
          <a:p>
            <a:r>
              <a:rPr lang="en-US" sz="2000" dirty="0">
                <a:latin typeface="Arial"/>
                <a:cs typeface="Arial"/>
              </a:rPr>
              <a:t> A complete wind  energy system, including </a:t>
            </a:r>
            <a:r>
              <a:rPr lang="en-US" sz="2000" spc="-20" dirty="0">
                <a:latin typeface="Arial"/>
                <a:cs typeface="Arial"/>
              </a:rPr>
              <a:t>rotor, </a:t>
            </a:r>
            <a:r>
              <a:rPr lang="en-US" sz="2000" dirty="0">
                <a:latin typeface="Arial"/>
                <a:cs typeface="Arial"/>
              </a:rPr>
              <a:t>transmission, </a:t>
            </a:r>
            <a:r>
              <a:rPr lang="en-US" sz="2000" spc="-10" dirty="0">
                <a:latin typeface="Arial"/>
                <a:cs typeface="Arial"/>
              </a:rPr>
              <a:t>generator, </a:t>
            </a:r>
            <a:r>
              <a:rPr lang="en-US" sz="2000" dirty="0">
                <a:latin typeface="Arial"/>
                <a:cs typeface="Arial"/>
              </a:rPr>
              <a:t>storage  and other devices, which all have less than perfect </a:t>
            </a:r>
            <a:r>
              <a:rPr lang="en-US" sz="2000" spc="-5" dirty="0">
                <a:latin typeface="Arial"/>
                <a:cs typeface="Arial"/>
              </a:rPr>
              <a:t>efficiencies,</a:t>
            </a:r>
            <a:r>
              <a:rPr lang="en-US" sz="2000" spc="-195" dirty="0">
                <a:latin typeface="Arial"/>
                <a:cs typeface="Arial"/>
              </a:rPr>
              <a:t> </a:t>
            </a:r>
            <a:r>
              <a:rPr lang="en-US" sz="2000" dirty="0">
                <a:latin typeface="Arial"/>
                <a:cs typeface="Arial"/>
              </a:rPr>
              <a:t>will deliver between 10% and 30% of the original energy available in the</a:t>
            </a:r>
            <a:r>
              <a:rPr lang="en-US" sz="2000" spc="-25" dirty="0">
                <a:latin typeface="Arial"/>
                <a:cs typeface="Arial"/>
              </a:rPr>
              <a:t> </a:t>
            </a:r>
            <a:r>
              <a:rPr lang="en-US" sz="2000" dirty="0">
                <a:latin typeface="Arial"/>
                <a:cs typeface="Arial"/>
              </a:rPr>
              <a:t>wind.</a:t>
            </a:r>
          </a:p>
          <a:p>
            <a:endParaRPr lang="en-US" sz="2000" dirty="0"/>
          </a:p>
        </p:txBody>
      </p:sp>
    </p:spTree>
    <p:extLst>
      <p:ext uri="{BB962C8B-B14F-4D97-AF65-F5344CB8AC3E}">
        <p14:creationId xmlns:p14="http://schemas.microsoft.com/office/powerpoint/2010/main" val="1970075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5C94EF-C42E-4D67-ADEC-0CDB316C7932}"/>
              </a:ext>
            </a:extLst>
          </p:cNvPr>
          <p:cNvSpPr>
            <a:spLocks noGrp="1"/>
          </p:cNvSpPr>
          <p:nvPr>
            <p:ph type="body" sz="quarter" idx="14"/>
          </p:nvPr>
        </p:nvSpPr>
        <p:spPr>
          <a:xfrm>
            <a:off x="1325562" y="1358900"/>
            <a:ext cx="8802242" cy="4140200"/>
          </a:xfrm>
        </p:spPr>
        <p:txBody>
          <a:bodyPr/>
          <a:lstStyle/>
          <a:p>
            <a:pPr marL="0" indent="0">
              <a:buNone/>
            </a:pPr>
            <a:r>
              <a:rPr lang="en-US" b="1" dirty="0"/>
              <a:t>Velocity and pressure: thrust on the rotor</a:t>
            </a:r>
          </a:p>
          <a:p>
            <a:endParaRPr lang="en-US" dirty="0"/>
          </a:p>
        </p:txBody>
      </p:sp>
      <p:sp>
        <p:nvSpPr>
          <p:cNvPr id="4" name="Text Placeholder 1">
            <a:extLst>
              <a:ext uri="{FF2B5EF4-FFF2-40B4-BE49-F238E27FC236}">
                <a16:creationId xmlns:a16="http://schemas.microsoft.com/office/drawing/2014/main" id="{3277474A-783B-4789-BDEA-A2CE14E31688}"/>
              </a:ext>
            </a:extLst>
          </p:cNvPr>
          <p:cNvSpPr txBox="1">
            <a:spLocks/>
          </p:cNvSpPr>
          <p:nvPr/>
        </p:nvSpPr>
        <p:spPr>
          <a:xfrm>
            <a:off x="479425" y="4095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Wind Turbine Efficiency </a:t>
            </a:r>
            <a:r>
              <a:rPr lang="el-GR" sz="2800" i="1" kern="0" cap="none" spc="-5" dirty="0">
                <a:solidFill>
                  <a:srgbClr val="000000"/>
                </a:solidFill>
                <a:latin typeface="Times New Roman"/>
                <a:ea typeface="+mj-ea"/>
                <a:cs typeface="Times New Roman"/>
              </a:rPr>
              <a:t>η</a:t>
            </a:r>
            <a:endParaRPr lang="en-US" sz="2800" i="1" kern="0" cap="none" spc="-5" dirty="0">
              <a:solidFill>
                <a:srgbClr val="000000"/>
              </a:solidFill>
              <a:latin typeface="Times New Roman"/>
              <a:ea typeface="+mj-ea"/>
              <a:cs typeface="Times New Roman"/>
            </a:endParaRPr>
          </a:p>
          <a:p>
            <a:r>
              <a:rPr lang="en-US" sz="2000" i="1" spc="-5" dirty="0">
                <a:latin typeface="Arial"/>
                <a:cs typeface="Arial"/>
              </a:rPr>
              <a:t>Betz</a:t>
            </a:r>
            <a:r>
              <a:rPr lang="en-US" sz="2000" i="1" dirty="0">
                <a:latin typeface="Arial"/>
                <a:cs typeface="Arial"/>
              </a:rPr>
              <a:t> Limit</a:t>
            </a:r>
            <a:endParaRPr lang="en-US" sz="2000" dirty="0">
              <a:latin typeface="Arial"/>
              <a:cs typeface="Arial"/>
            </a:endParaRPr>
          </a:p>
          <a:p>
            <a:endParaRPr lang="en-US" dirty="0"/>
          </a:p>
        </p:txBody>
      </p:sp>
      <p:sp>
        <p:nvSpPr>
          <p:cNvPr id="7" name="Text Box 56">
            <a:extLst>
              <a:ext uri="{FF2B5EF4-FFF2-40B4-BE49-F238E27FC236}">
                <a16:creationId xmlns:a16="http://schemas.microsoft.com/office/drawing/2014/main" id="{A88F3E55-0786-4328-A2A2-385840FF9220}"/>
              </a:ext>
            </a:extLst>
          </p:cNvPr>
          <p:cNvSpPr txBox="1">
            <a:spLocks noChangeArrowheads="1"/>
          </p:cNvSpPr>
          <p:nvPr/>
        </p:nvSpPr>
        <p:spPr bwMode="auto">
          <a:xfrm>
            <a:off x="8489951" y="2727325"/>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altLang="de-DE" b="1" i="1" dirty="0">
                <a:latin typeface="Calibri" pitchFamily="34" charset="0"/>
              </a:rPr>
              <a:t>v</a:t>
            </a:r>
            <a:r>
              <a:rPr lang="de-DE" altLang="de-DE" b="1" i="1" baseline="-25000" dirty="0">
                <a:latin typeface="Calibri" pitchFamily="34" charset="0"/>
              </a:rPr>
              <a:t>1</a:t>
            </a:r>
            <a:endParaRPr lang="de-DE" altLang="de-DE" sz="1700" b="1" dirty="0">
              <a:latin typeface="Calibri" pitchFamily="34" charset="0"/>
            </a:endParaRPr>
          </a:p>
        </p:txBody>
      </p:sp>
      <p:sp>
        <p:nvSpPr>
          <p:cNvPr id="13" name="Text Box 47">
            <a:extLst>
              <a:ext uri="{FF2B5EF4-FFF2-40B4-BE49-F238E27FC236}">
                <a16:creationId xmlns:a16="http://schemas.microsoft.com/office/drawing/2014/main" id="{111133C2-921F-4703-AFAC-9D196EF19329}"/>
              </a:ext>
            </a:extLst>
          </p:cNvPr>
          <p:cNvSpPr txBox="1">
            <a:spLocks noChangeArrowheads="1"/>
          </p:cNvSpPr>
          <p:nvPr/>
        </p:nvSpPr>
        <p:spPr bwMode="auto">
          <a:xfrm>
            <a:off x="6819901" y="1507222"/>
            <a:ext cx="41862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dirty="0"/>
              <a:t>Thrust expressed by momentum, newton’s second law </a:t>
            </a:r>
          </a:p>
        </p:txBody>
      </p:sp>
      <p:sp>
        <p:nvSpPr>
          <p:cNvPr id="14" name="Text Box 48">
            <a:extLst>
              <a:ext uri="{FF2B5EF4-FFF2-40B4-BE49-F238E27FC236}">
                <a16:creationId xmlns:a16="http://schemas.microsoft.com/office/drawing/2014/main" id="{01EBC850-5C6E-4A3E-BC88-8336DA1CE74C}"/>
              </a:ext>
            </a:extLst>
          </p:cNvPr>
          <p:cNvSpPr txBox="1">
            <a:spLocks noChangeArrowheads="1"/>
          </p:cNvSpPr>
          <p:nvPr/>
        </p:nvSpPr>
        <p:spPr bwMode="auto">
          <a:xfrm>
            <a:off x="6819901" y="3763169"/>
            <a:ext cx="448265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dirty="0"/>
              <a:t>Thrust expressed by pressure drop</a:t>
            </a:r>
          </a:p>
        </p:txBody>
      </p:sp>
      <p:pic>
        <p:nvPicPr>
          <p:cNvPr id="16" name="Picture 15">
            <a:extLst>
              <a:ext uri="{FF2B5EF4-FFF2-40B4-BE49-F238E27FC236}">
                <a16:creationId xmlns:a16="http://schemas.microsoft.com/office/drawing/2014/main" id="{61CC1720-284D-401A-BCF9-B10DB5E454FE}"/>
              </a:ext>
            </a:extLst>
          </p:cNvPr>
          <p:cNvPicPr>
            <a:picLocks noChangeAspect="1"/>
          </p:cNvPicPr>
          <p:nvPr/>
        </p:nvPicPr>
        <p:blipFill>
          <a:blip r:embed="rId2"/>
          <a:stretch>
            <a:fillRect/>
          </a:stretch>
        </p:blipFill>
        <p:spPr>
          <a:xfrm>
            <a:off x="2203896" y="1830388"/>
            <a:ext cx="4127681" cy="3394728"/>
          </a:xfrm>
          <a:prstGeom prst="rect">
            <a:avLst/>
          </a:prstGeom>
        </p:spPr>
      </p:pic>
      <p:pic>
        <p:nvPicPr>
          <p:cNvPr id="2" name="Picture 1">
            <a:extLst>
              <a:ext uri="{FF2B5EF4-FFF2-40B4-BE49-F238E27FC236}">
                <a16:creationId xmlns:a16="http://schemas.microsoft.com/office/drawing/2014/main" id="{2E809397-C8A0-44E7-A6B6-EE81921DFBDA}"/>
              </a:ext>
            </a:extLst>
          </p:cNvPr>
          <p:cNvPicPr>
            <a:picLocks noChangeAspect="1"/>
          </p:cNvPicPr>
          <p:nvPr/>
        </p:nvPicPr>
        <p:blipFill>
          <a:blip r:embed="rId3"/>
          <a:stretch>
            <a:fillRect/>
          </a:stretch>
        </p:blipFill>
        <p:spPr>
          <a:xfrm>
            <a:off x="6369570" y="2133735"/>
            <a:ext cx="5278986" cy="1335273"/>
          </a:xfrm>
          <a:prstGeom prst="rect">
            <a:avLst/>
          </a:prstGeom>
        </p:spPr>
      </p:pic>
      <p:pic>
        <p:nvPicPr>
          <p:cNvPr id="17" name="Picture 16">
            <a:extLst>
              <a:ext uri="{FF2B5EF4-FFF2-40B4-BE49-F238E27FC236}">
                <a16:creationId xmlns:a16="http://schemas.microsoft.com/office/drawing/2014/main" id="{A79DE7BB-895E-4F8A-8FDF-38C5E8543B0E}"/>
              </a:ext>
            </a:extLst>
          </p:cNvPr>
          <p:cNvPicPr>
            <a:picLocks noChangeAspect="1"/>
          </p:cNvPicPr>
          <p:nvPr/>
        </p:nvPicPr>
        <p:blipFill>
          <a:blip r:embed="rId4"/>
          <a:stretch>
            <a:fillRect/>
          </a:stretch>
        </p:blipFill>
        <p:spPr>
          <a:xfrm>
            <a:off x="7209910" y="4207884"/>
            <a:ext cx="3808927" cy="1471221"/>
          </a:xfrm>
          <a:prstGeom prst="rect">
            <a:avLst/>
          </a:prstGeom>
        </p:spPr>
      </p:pic>
    </p:spTree>
    <p:extLst>
      <p:ext uri="{BB962C8B-B14F-4D97-AF65-F5344CB8AC3E}">
        <p14:creationId xmlns:p14="http://schemas.microsoft.com/office/powerpoint/2010/main" val="2929366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E65FC4-1B47-4969-8017-B017CC7192AC}"/>
              </a:ext>
            </a:extLst>
          </p:cNvPr>
          <p:cNvSpPr>
            <a:spLocks noGrp="1"/>
          </p:cNvSpPr>
          <p:nvPr>
            <p:ph type="body" sz="quarter" idx="14"/>
          </p:nvPr>
        </p:nvSpPr>
        <p:spPr>
          <a:xfrm>
            <a:off x="1147192" y="1423340"/>
            <a:ext cx="8802242" cy="4140200"/>
          </a:xfrm>
        </p:spPr>
        <p:txBody>
          <a:bodyPr/>
          <a:lstStyle/>
          <a:p>
            <a:r>
              <a:rPr lang="en-US" b="1" dirty="0"/>
              <a:t>From thrust to mechanical power</a:t>
            </a:r>
          </a:p>
          <a:p>
            <a:endParaRPr lang="en-US" dirty="0"/>
          </a:p>
        </p:txBody>
      </p:sp>
      <p:cxnSp>
        <p:nvCxnSpPr>
          <p:cNvPr id="4" name="Gerade Verbindung 7">
            <a:extLst>
              <a:ext uri="{FF2B5EF4-FFF2-40B4-BE49-F238E27FC236}">
                <a16:creationId xmlns:a16="http://schemas.microsoft.com/office/drawing/2014/main" id="{206C91E1-D0B4-40B5-BC75-19C07AEF2CE6}"/>
              </a:ext>
            </a:extLst>
          </p:cNvPr>
          <p:cNvCxnSpPr/>
          <p:nvPr/>
        </p:nvCxnSpPr>
        <p:spPr>
          <a:xfrm>
            <a:off x="6340475" y="429736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Box 6">
            <a:extLst>
              <a:ext uri="{FF2B5EF4-FFF2-40B4-BE49-F238E27FC236}">
                <a16:creationId xmlns:a16="http://schemas.microsoft.com/office/drawing/2014/main" id="{04B950B1-24CE-42DB-9BFD-6BD25D3B3A17}"/>
              </a:ext>
            </a:extLst>
          </p:cNvPr>
          <p:cNvSpPr txBox="1">
            <a:spLocks noChangeArrowheads="1"/>
          </p:cNvSpPr>
          <p:nvPr/>
        </p:nvSpPr>
        <p:spPr bwMode="auto">
          <a:xfrm>
            <a:off x="3028951" y="1849438"/>
            <a:ext cx="8208963"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spcBef>
                <a:spcPct val="0"/>
              </a:spcBef>
              <a:defRPr>
                <a:solidFill>
                  <a:schemeClr val="tx1"/>
                </a:solidFill>
                <a:latin typeface="Arial" charset="0"/>
              </a:defRPr>
            </a:lvl1pPr>
            <a:lvl2pPr marL="898525" indent="-271463">
              <a:spcBef>
                <a:spcPct val="0"/>
              </a:spcBef>
              <a:defRPr>
                <a:solidFill>
                  <a:schemeClr val="tx1"/>
                </a:solidFill>
                <a:latin typeface="Arial" charset="0"/>
              </a:defRPr>
            </a:lvl2pPr>
            <a:lvl3pPr marL="1077913">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Char char="•"/>
            </a:pPr>
            <a:endParaRPr lang="en-US" altLang="de-DE">
              <a:latin typeface="Calibri" pitchFamily="34" charset="0"/>
            </a:endParaRPr>
          </a:p>
          <a:p>
            <a:pPr>
              <a:spcBef>
                <a:spcPct val="50000"/>
              </a:spcBef>
              <a:buFontTx/>
              <a:buChar char="•"/>
            </a:pPr>
            <a:endParaRPr lang="en-US" altLang="de-DE">
              <a:latin typeface="Calibri" pitchFamily="34" charset="0"/>
            </a:endParaRPr>
          </a:p>
        </p:txBody>
      </p:sp>
      <p:sp>
        <p:nvSpPr>
          <p:cNvPr id="6" name="Text Box 8">
            <a:extLst>
              <a:ext uri="{FF2B5EF4-FFF2-40B4-BE49-F238E27FC236}">
                <a16:creationId xmlns:a16="http://schemas.microsoft.com/office/drawing/2014/main" id="{6971E037-E2B5-4DD8-A9DD-E0E3BE69DEF3}"/>
              </a:ext>
            </a:extLst>
          </p:cNvPr>
          <p:cNvSpPr txBox="1">
            <a:spLocks noChangeArrowheads="1"/>
          </p:cNvSpPr>
          <p:nvPr/>
        </p:nvSpPr>
        <p:spPr bwMode="auto">
          <a:xfrm>
            <a:off x="5117308" y="6467477"/>
            <a:ext cx="6767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200" dirty="0"/>
              <a:t>[Prof. Dr. Ingo </a:t>
            </a:r>
            <a:r>
              <a:rPr lang="en-US" altLang="de-DE" sz="1200" dirty="0" err="1"/>
              <a:t>Rechenberg</a:t>
            </a:r>
            <a:r>
              <a:rPr lang="en-US" altLang="de-DE" sz="1200" dirty="0"/>
              <a:t>, </a:t>
            </a:r>
            <a:r>
              <a:rPr lang="en-US" altLang="de-DE" sz="1200" dirty="0" err="1"/>
              <a:t>Skript</a:t>
            </a:r>
            <a:r>
              <a:rPr lang="en-US" altLang="de-DE" sz="1200" dirty="0"/>
              <a:t> </a:t>
            </a:r>
            <a:r>
              <a:rPr lang="en-US" altLang="de-DE" sz="1200" dirty="0" err="1"/>
              <a:t>Windenergie</a:t>
            </a:r>
            <a:r>
              <a:rPr lang="en-US" altLang="de-DE" sz="1200" dirty="0"/>
              <a:t> I]</a:t>
            </a:r>
          </a:p>
        </p:txBody>
      </p:sp>
      <p:grpSp>
        <p:nvGrpSpPr>
          <p:cNvPr id="7" name="Group 37">
            <a:extLst>
              <a:ext uri="{FF2B5EF4-FFF2-40B4-BE49-F238E27FC236}">
                <a16:creationId xmlns:a16="http://schemas.microsoft.com/office/drawing/2014/main" id="{00821E2F-3C1A-4DD4-A335-6D53E27AB7B6}"/>
              </a:ext>
            </a:extLst>
          </p:cNvPr>
          <p:cNvGrpSpPr>
            <a:grpSpLocks/>
          </p:cNvGrpSpPr>
          <p:nvPr/>
        </p:nvGrpSpPr>
        <p:grpSpPr bwMode="auto">
          <a:xfrm>
            <a:off x="3748088" y="2065339"/>
            <a:ext cx="6591300" cy="1544637"/>
            <a:chOff x="251" y="233"/>
            <a:chExt cx="4152" cy="1219"/>
          </a:xfrm>
        </p:grpSpPr>
        <p:sp>
          <p:nvSpPr>
            <p:cNvPr id="8" name="AutoShape 7">
              <a:extLst>
                <a:ext uri="{FF2B5EF4-FFF2-40B4-BE49-F238E27FC236}">
                  <a16:creationId xmlns:a16="http://schemas.microsoft.com/office/drawing/2014/main" id="{05A6C6C3-3E67-4972-957B-4E185D8F307D}"/>
                </a:ext>
              </a:extLst>
            </p:cNvPr>
            <p:cNvSpPr>
              <a:spLocks noChangeAspect="1" noChangeArrowheads="1" noTextEdit="1"/>
            </p:cNvSpPr>
            <p:nvPr/>
          </p:nvSpPr>
          <p:spPr bwMode="auto">
            <a:xfrm>
              <a:off x="285" y="269"/>
              <a:ext cx="3099"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 name="Freeform 9">
              <a:extLst>
                <a:ext uri="{FF2B5EF4-FFF2-40B4-BE49-F238E27FC236}">
                  <a16:creationId xmlns:a16="http://schemas.microsoft.com/office/drawing/2014/main" id="{6F3A9DC2-FCDC-4DBD-BDAF-3F9A89F1E0A5}"/>
                </a:ext>
              </a:extLst>
            </p:cNvPr>
            <p:cNvSpPr>
              <a:spLocks/>
            </p:cNvSpPr>
            <p:nvPr/>
          </p:nvSpPr>
          <p:spPr bwMode="auto">
            <a:xfrm>
              <a:off x="251" y="244"/>
              <a:ext cx="4121" cy="1167"/>
            </a:xfrm>
            <a:custGeom>
              <a:avLst/>
              <a:gdLst>
                <a:gd name="T0" fmla="*/ 1194333 w 2195"/>
                <a:gd name="T1" fmla="*/ 0 h 1167"/>
                <a:gd name="T2" fmla="*/ 1038689 w 2195"/>
                <a:gd name="T3" fmla="*/ 0 h 1167"/>
                <a:gd name="T4" fmla="*/ 1016969 w 2195"/>
                <a:gd name="T5" fmla="*/ 2 h 1167"/>
                <a:gd name="T6" fmla="*/ 978340 w 2195"/>
                <a:gd name="T7" fmla="*/ 2 h 1167"/>
                <a:gd name="T8" fmla="*/ 945637 w 2195"/>
                <a:gd name="T9" fmla="*/ 4 h 1167"/>
                <a:gd name="T10" fmla="*/ 917248 w 2195"/>
                <a:gd name="T11" fmla="*/ 5 h 1167"/>
                <a:gd name="T12" fmla="*/ 888559 w 2195"/>
                <a:gd name="T13" fmla="*/ 9 h 1167"/>
                <a:gd name="T14" fmla="*/ 857093 w 2195"/>
                <a:gd name="T15" fmla="*/ 13 h 1167"/>
                <a:gd name="T16" fmla="*/ 822131 w 2195"/>
                <a:gd name="T17" fmla="*/ 18 h 1167"/>
                <a:gd name="T18" fmla="*/ 792356 w 2195"/>
                <a:gd name="T19" fmla="*/ 22 h 1167"/>
                <a:gd name="T20" fmla="*/ 764557 w 2195"/>
                <a:gd name="T21" fmla="*/ 25 h 1167"/>
                <a:gd name="T22" fmla="*/ 713166 w 2195"/>
                <a:gd name="T23" fmla="*/ 36 h 1167"/>
                <a:gd name="T24" fmla="*/ 685975 w 2195"/>
                <a:gd name="T25" fmla="*/ 44 h 1167"/>
                <a:gd name="T26" fmla="*/ 655618 w 2195"/>
                <a:gd name="T27" fmla="*/ 51 h 1167"/>
                <a:gd name="T28" fmla="*/ 620685 w 2195"/>
                <a:gd name="T29" fmla="*/ 60 h 1167"/>
                <a:gd name="T30" fmla="*/ 548003 w 2195"/>
                <a:gd name="T31" fmla="*/ 80 h 1167"/>
                <a:gd name="T32" fmla="*/ 478186 w 2195"/>
                <a:gd name="T33" fmla="*/ 100 h 1167"/>
                <a:gd name="T34" fmla="*/ 412920 w 2195"/>
                <a:gd name="T35" fmla="*/ 118 h 1167"/>
                <a:gd name="T36" fmla="*/ 349771 w 2195"/>
                <a:gd name="T37" fmla="*/ 134 h 1167"/>
                <a:gd name="T38" fmla="*/ 316793 w 2195"/>
                <a:gd name="T39" fmla="*/ 142 h 1167"/>
                <a:gd name="T40" fmla="*/ 279045 w 2195"/>
                <a:gd name="T41" fmla="*/ 147 h 1167"/>
                <a:gd name="T42" fmla="*/ 238770 w 2195"/>
                <a:gd name="T43" fmla="*/ 153 h 1167"/>
                <a:gd name="T44" fmla="*/ 195288 w 2195"/>
                <a:gd name="T45" fmla="*/ 158 h 1167"/>
                <a:gd name="T46" fmla="*/ 149541 w 2195"/>
                <a:gd name="T47" fmla="*/ 162 h 1167"/>
                <a:gd name="T48" fmla="*/ 101123 w 2195"/>
                <a:gd name="T49" fmla="*/ 164 h 1167"/>
                <a:gd name="T50" fmla="*/ 2337 w 2195"/>
                <a:gd name="T51" fmla="*/ 167 h 1167"/>
                <a:gd name="T52" fmla="*/ 1245 w 2195"/>
                <a:gd name="T53" fmla="*/ 165 h 1167"/>
                <a:gd name="T54" fmla="*/ 1245 w 2195"/>
                <a:gd name="T55" fmla="*/ 995 h 1167"/>
                <a:gd name="T56" fmla="*/ 0 w 2195"/>
                <a:gd name="T57" fmla="*/ 996 h 1167"/>
                <a:gd name="T58" fmla="*/ 100066 w 2195"/>
                <a:gd name="T59" fmla="*/ 1000 h 1167"/>
                <a:gd name="T60" fmla="*/ 147588 w 2195"/>
                <a:gd name="T61" fmla="*/ 1002 h 1167"/>
                <a:gd name="T62" fmla="*/ 194215 w 2195"/>
                <a:gd name="T63" fmla="*/ 1005 h 1167"/>
                <a:gd name="T64" fmla="*/ 237713 w 2195"/>
                <a:gd name="T65" fmla="*/ 1011 h 1167"/>
                <a:gd name="T66" fmla="*/ 277836 w 2195"/>
                <a:gd name="T67" fmla="*/ 1016 h 1167"/>
                <a:gd name="T68" fmla="*/ 316136 w 2195"/>
                <a:gd name="T69" fmla="*/ 1022 h 1167"/>
                <a:gd name="T70" fmla="*/ 348678 w 2195"/>
                <a:gd name="T71" fmla="*/ 1029 h 1167"/>
                <a:gd name="T72" fmla="*/ 410613 w 2195"/>
                <a:gd name="T73" fmla="*/ 1045 h 1167"/>
                <a:gd name="T74" fmla="*/ 477291 w 2195"/>
                <a:gd name="T75" fmla="*/ 1064 h 1167"/>
                <a:gd name="T76" fmla="*/ 545712 w 2195"/>
                <a:gd name="T77" fmla="*/ 1084 h 1167"/>
                <a:gd name="T78" fmla="*/ 619584 w 2195"/>
                <a:gd name="T79" fmla="*/ 1104 h 1167"/>
                <a:gd name="T80" fmla="*/ 654625 w 2195"/>
                <a:gd name="T81" fmla="*/ 1113 h 1167"/>
                <a:gd name="T82" fmla="*/ 685706 w 2195"/>
                <a:gd name="T83" fmla="*/ 1120 h 1167"/>
                <a:gd name="T84" fmla="*/ 712351 w 2195"/>
                <a:gd name="T85" fmla="*/ 1127 h 1167"/>
                <a:gd name="T86" fmla="*/ 763325 w 2195"/>
                <a:gd name="T87" fmla="*/ 1138 h 1167"/>
                <a:gd name="T88" fmla="*/ 790629 w 2195"/>
                <a:gd name="T89" fmla="*/ 1142 h 1167"/>
                <a:gd name="T90" fmla="*/ 821027 w 2195"/>
                <a:gd name="T91" fmla="*/ 1145 h 1167"/>
                <a:gd name="T92" fmla="*/ 855807 w 2195"/>
                <a:gd name="T93" fmla="*/ 1151 h 1167"/>
                <a:gd name="T94" fmla="*/ 887393 w 2195"/>
                <a:gd name="T95" fmla="*/ 1155 h 1167"/>
                <a:gd name="T96" fmla="*/ 916338 w 2195"/>
                <a:gd name="T97" fmla="*/ 1158 h 1167"/>
                <a:gd name="T98" fmla="*/ 945010 w 2195"/>
                <a:gd name="T99" fmla="*/ 1160 h 1167"/>
                <a:gd name="T100" fmla="*/ 977892 w 2195"/>
                <a:gd name="T101" fmla="*/ 1162 h 1167"/>
                <a:gd name="T102" fmla="*/ 1016306 w 2195"/>
                <a:gd name="T103" fmla="*/ 1162 h 1167"/>
                <a:gd name="T104" fmla="*/ 1038124 w 2195"/>
                <a:gd name="T105" fmla="*/ 1164 h 1167"/>
                <a:gd name="T106" fmla="*/ 1193104 w 2195"/>
                <a:gd name="T107" fmla="*/ 1164 h 1167"/>
                <a:gd name="T108" fmla="*/ 1192589 w 2195"/>
                <a:gd name="T109" fmla="*/ 1167 h 1167"/>
                <a:gd name="T110" fmla="*/ 1192589 w 2195"/>
                <a:gd name="T111" fmla="*/ 0 h 1167"/>
                <a:gd name="T112" fmla="*/ 1194333 w 2195"/>
                <a:gd name="T113" fmla="*/ 0 h 1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5"/>
                <a:gd name="T172" fmla="*/ 0 h 1167"/>
                <a:gd name="T173" fmla="*/ 2195 w 2195"/>
                <a:gd name="T174" fmla="*/ 1167 h 1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5" h="1167">
                  <a:moveTo>
                    <a:pt x="2195" y="0"/>
                  </a:moveTo>
                  <a:lnTo>
                    <a:pt x="1909" y="0"/>
                  </a:lnTo>
                  <a:lnTo>
                    <a:pt x="1869" y="2"/>
                  </a:lnTo>
                  <a:lnTo>
                    <a:pt x="1798" y="2"/>
                  </a:lnTo>
                  <a:lnTo>
                    <a:pt x="1738" y="4"/>
                  </a:lnTo>
                  <a:lnTo>
                    <a:pt x="1686" y="5"/>
                  </a:lnTo>
                  <a:lnTo>
                    <a:pt x="1633" y="9"/>
                  </a:lnTo>
                  <a:lnTo>
                    <a:pt x="1575" y="13"/>
                  </a:lnTo>
                  <a:lnTo>
                    <a:pt x="1511" y="18"/>
                  </a:lnTo>
                  <a:lnTo>
                    <a:pt x="1456" y="22"/>
                  </a:lnTo>
                  <a:lnTo>
                    <a:pt x="1405" y="25"/>
                  </a:lnTo>
                  <a:lnTo>
                    <a:pt x="1311" y="36"/>
                  </a:lnTo>
                  <a:lnTo>
                    <a:pt x="1261" y="44"/>
                  </a:lnTo>
                  <a:lnTo>
                    <a:pt x="1205" y="51"/>
                  </a:lnTo>
                  <a:lnTo>
                    <a:pt x="1141" y="60"/>
                  </a:lnTo>
                  <a:lnTo>
                    <a:pt x="1007" y="80"/>
                  </a:lnTo>
                  <a:lnTo>
                    <a:pt x="879" y="100"/>
                  </a:lnTo>
                  <a:lnTo>
                    <a:pt x="759" y="118"/>
                  </a:lnTo>
                  <a:lnTo>
                    <a:pt x="643" y="134"/>
                  </a:lnTo>
                  <a:lnTo>
                    <a:pt x="582" y="142"/>
                  </a:lnTo>
                  <a:lnTo>
                    <a:pt x="513" y="147"/>
                  </a:lnTo>
                  <a:lnTo>
                    <a:pt x="439" y="153"/>
                  </a:lnTo>
                  <a:lnTo>
                    <a:pt x="359" y="158"/>
                  </a:lnTo>
                  <a:lnTo>
                    <a:pt x="275" y="162"/>
                  </a:lnTo>
                  <a:lnTo>
                    <a:pt x="186" y="164"/>
                  </a:lnTo>
                  <a:lnTo>
                    <a:pt x="4" y="167"/>
                  </a:lnTo>
                  <a:lnTo>
                    <a:pt x="2" y="165"/>
                  </a:lnTo>
                  <a:lnTo>
                    <a:pt x="2" y="995"/>
                  </a:lnTo>
                  <a:lnTo>
                    <a:pt x="0" y="996"/>
                  </a:lnTo>
                  <a:lnTo>
                    <a:pt x="184" y="1000"/>
                  </a:lnTo>
                  <a:lnTo>
                    <a:pt x="271" y="1002"/>
                  </a:lnTo>
                  <a:lnTo>
                    <a:pt x="357" y="1005"/>
                  </a:lnTo>
                  <a:lnTo>
                    <a:pt x="437" y="1011"/>
                  </a:lnTo>
                  <a:lnTo>
                    <a:pt x="511" y="1016"/>
                  </a:lnTo>
                  <a:lnTo>
                    <a:pt x="581" y="1022"/>
                  </a:lnTo>
                  <a:lnTo>
                    <a:pt x="641" y="1029"/>
                  </a:lnTo>
                  <a:lnTo>
                    <a:pt x="755" y="1045"/>
                  </a:lnTo>
                  <a:lnTo>
                    <a:pt x="877" y="1064"/>
                  </a:lnTo>
                  <a:lnTo>
                    <a:pt x="1003" y="1084"/>
                  </a:lnTo>
                  <a:lnTo>
                    <a:pt x="1139" y="1104"/>
                  </a:lnTo>
                  <a:lnTo>
                    <a:pt x="1203" y="1113"/>
                  </a:lnTo>
                  <a:lnTo>
                    <a:pt x="1260" y="1120"/>
                  </a:lnTo>
                  <a:lnTo>
                    <a:pt x="1309" y="1127"/>
                  </a:lnTo>
                  <a:lnTo>
                    <a:pt x="1403" y="1138"/>
                  </a:lnTo>
                  <a:lnTo>
                    <a:pt x="1453" y="1142"/>
                  </a:lnTo>
                  <a:lnTo>
                    <a:pt x="1509" y="1145"/>
                  </a:lnTo>
                  <a:lnTo>
                    <a:pt x="1573" y="1151"/>
                  </a:lnTo>
                  <a:lnTo>
                    <a:pt x="1631" y="1155"/>
                  </a:lnTo>
                  <a:lnTo>
                    <a:pt x="1684" y="1158"/>
                  </a:lnTo>
                  <a:lnTo>
                    <a:pt x="1737" y="1160"/>
                  </a:lnTo>
                  <a:lnTo>
                    <a:pt x="1797" y="1162"/>
                  </a:lnTo>
                  <a:lnTo>
                    <a:pt x="1868" y="1162"/>
                  </a:lnTo>
                  <a:lnTo>
                    <a:pt x="1908" y="1164"/>
                  </a:lnTo>
                  <a:lnTo>
                    <a:pt x="2193" y="1164"/>
                  </a:lnTo>
                  <a:lnTo>
                    <a:pt x="2192" y="1167"/>
                  </a:lnTo>
                  <a:lnTo>
                    <a:pt x="2192" y="0"/>
                  </a:lnTo>
                  <a:lnTo>
                    <a:pt x="2195"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 name="Freeform 10">
              <a:extLst>
                <a:ext uri="{FF2B5EF4-FFF2-40B4-BE49-F238E27FC236}">
                  <a16:creationId xmlns:a16="http://schemas.microsoft.com/office/drawing/2014/main" id="{5DD1C73D-3F1E-44D4-B81C-402B01863459}"/>
                </a:ext>
              </a:extLst>
            </p:cNvPr>
            <p:cNvSpPr>
              <a:spLocks/>
            </p:cNvSpPr>
            <p:nvPr/>
          </p:nvSpPr>
          <p:spPr bwMode="auto">
            <a:xfrm>
              <a:off x="253" y="233"/>
              <a:ext cx="4150" cy="185"/>
            </a:xfrm>
            <a:custGeom>
              <a:avLst/>
              <a:gdLst>
                <a:gd name="T0" fmla="*/ 3727 w 2210"/>
                <a:gd name="T1" fmla="*/ 167 h 185"/>
                <a:gd name="T2" fmla="*/ 1245 w 2210"/>
                <a:gd name="T3" fmla="*/ 171 h 185"/>
                <a:gd name="T4" fmla="*/ 0 w 2210"/>
                <a:gd name="T5" fmla="*/ 175 h 185"/>
                <a:gd name="T6" fmla="*/ 1245 w 2210"/>
                <a:gd name="T7" fmla="*/ 182 h 185"/>
                <a:gd name="T8" fmla="*/ 2635 w 2210"/>
                <a:gd name="T9" fmla="*/ 184 h 185"/>
                <a:gd name="T10" fmla="*/ 4948 w 2210"/>
                <a:gd name="T11" fmla="*/ 185 h 185"/>
                <a:gd name="T12" fmla="*/ 152707 w 2210"/>
                <a:gd name="T13" fmla="*/ 180 h 185"/>
                <a:gd name="T14" fmla="*/ 242161 w 2210"/>
                <a:gd name="T15" fmla="*/ 171 h 185"/>
                <a:gd name="T16" fmla="*/ 320521 w 2210"/>
                <a:gd name="T17" fmla="*/ 160 h 185"/>
                <a:gd name="T18" fmla="*/ 417471 w 2210"/>
                <a:gd name="T19" fmla="*/ 136 h 185"/>
                <a:gd name="T20" fmla="*/ 552731 w 2210"/>
                <a:gd name="T21" fmla="*/ 98 h 185"/>
                <a:gd name="T22" fmla="*/ 660810 w 2210"/>
                <a:gd name="T23" fmla="*/ 69 h 185"/>
                <a:gd name="T24" fmla="*/ 718658 w 2210"/>
                <a:gd name="T25" fmla="*/ 55 h 185"/>
                <a:gd name="T26" fmla="*/ 796680 w 2210"/>
                <a:gd name="T27" fmla="*/ 40 h 185"/>
                <a:gd name="T28" fmla="*/ 861499 w 2210"/>
                <a:gd name="T29" fmla="*/ 31 h 185"/>
                <a:gd name="T30" fmla="*/ 921822 w 2210"/>
                <a:gd name="T31" fmla="*/ 24 h 185"/>
                <a:gd name="T32" fmla="*/ 983640 w 2210"/>
                <a:gd name="T33" fmla="*/ 20 h 185"/>
                <a:gd name="T34" fmla="*/ 1044127 w 2210"/>
                <a:gd name="T35" fmla="*/ 18 h 185"/>
                <a:gd name="T36" fmla="*/ 1202627 w 2210"/>
                <a:gd name="T37" fmla="*/ 16 h 185"/>
                <a:gd name="T38" fmla="*/ 1203667 w 2210"/>
                <a:gd name="T39" fmla="*/ 15 h 185"/>
                <a:gd name="T40" fmla="*/ 1204912 w 2210"/>
                <a:gd name="T41" fmla="*/ 7 h 185"/>
                <a:gd name="T42" fmla="*/ 1203667 w 2210"/>
                <a:gd name="T43" fmla="*/ 2 h 185"/>
                <a:gd name="T44" fmla="*/ 1200561 w 2210"/>
                <a:gd name="T45" fmla="*/ 0 h 185"/>
                <a:gd name="T46" fmla="*/ 1044127 w 2210"/>
                <a:gd name="T47" fmla="*/ 0 h 185"/>
                <a:gd name="T48" fmla="*/ 983640 w 2210"/>
                <a:gd name="T49" fmla="*/ 2 h 185"/>
                <a:gd name="T50" fmla="*/ 921822 w 2210"/>
                <a:gd name="T51" fmla="*/ 5 h 185"/>
                <a:gd name="T52" fmla="*/ 861499 w 2210"/>
                <a:gd name="T53" fmla="*/ 13 h 185"/>
                <a:gd name="T54" fmla="*/ 796680 w 2210"/>
                <a:gd name="T55" fmla="*/ 22 h 185"/>
                <a:gd name="T56" fmla="*/ 716320 w 2210"/>
                <a:gd name="T57" fmla="*/ 36 h 185"/>
                <a:gd name="T58" fmla="*/ 658524 w 2210"/>
                <a:gd name="T59" fmla="*/ 51 h 185"/>
                <a:gd name="T60" fmla="*/ 550746 w 2210"/>
                <a:gd name="T61" fmla="*/ 80 h 185"/>
                <a:gd name="T62" fmla="*/ 415483 w 2210"/>
                <a:gd name="T63" fmla="*/ 118 h 185"/>
                <a:gd name="T64" fmla="*/ 320521 w 2210"/>
                <a:gd name="T65" fmla="*/ 142 h 185"/>
                <a:gd name="T66" fmla="*/ 242161 w 2210"/>
                <a:gd name="T67" fmla="*/ 153 h 185"/>
                <a:gd name="T68" fmla="*/ 152707 w 2210"/>
                <a:gd name="T69" fmla="*/ 162 h 185"/>
                <a:gd name="T70" fmla="*/ 4948 w 2210"/>
                <a:gd name="T71" fmla="*/ 167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10"/>
                <a:gd name="T109" fmla="*/ 0 h 185"/>
                <a:gd name="T110" fmla="*/ 2210 w 2210"/>
                <a:gd name="T111" fmla="*/ 185 h 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10" h="185">
                  <a:moveTo>
                    <a:pt x="9" y="167"/>
                  </a:moveTo>
                  <a:lnTo>
                    <a:pt x="7" y="167"/>
                  </a:lnTo>
                  <a:lnTo>
                    <a:pt x="3" y="169"/>
                  </a:lnTo>
                  <a:lnTo>
                    <a:pt x="2" y="171"/>
                  </a:lnTo>
                  <a:lnTo>
                    <a:pt x="2" y="173"/>
                  </a:lnTo>
                  <a:lnTo>
                    <a:pt x="0" y="175"/>
                  </a:lnTo>
                  <a:lnTo>
                    <a:pt x="0" y="178"/>
                  </a:lnTo>
                  <a:lnTo>
                    <a:pt x="2" y="182"/>
                  </a:lnTo>
                  <a:lnTo>
                    <a:pt x="3" y="184"/>
                  </a:lnTo>
                  <a:lnTo>
                    <a:pt x="5" y="184"/>
                  </a:lnTo>
                  <a:lnTo>
                    <a:pt x="7" y="185"/>
                  </a:lnTo>
                  <a:lnTo>
                    <a:pt x="9" y="185"/>
                  </a:lnTo>
                  <a:lnTo>
                    <a:pt x="191" y="182"/>
                  </a:lnTo>
                  <a:lnTo>
                    <a:pt x="280" y="180"/>
                  </a:lnTo>
                  <a:lnTo>
                    <a:pt x="364" y="176"/>
                  </a:lnTo>
                  <a:lnTo>
                    <a:pt x="444" y="171"/>
                  </a:lnTo>
                  <a:lnTo>
                    <a:pt x="520" y="165"/>
                  </a:lnTo>
                  <a:lnTo>
                    <a:pt x="588" y="160"/>
                  </a:lnTo>
                  <a:lnTo>
                    <a:pt x="651" y="153"/>
                  </a:lnTo>
                  <a:lnTo>
                    <a:pt x="766" y="136"/>
                  </a:lnTo>
                  <a:lnTo>
                    <a:pt x="886" y="118"/>
                  </a:lnTo>
                  <a:lnTo>
                    <a:pt x="1014" y="98"/>
                  </a:lnTo>
                  <a:lnTo>
                    <a:pt x="1148" y="78"/>
                  </a:lnTo>
                  <a:lnTo>
                    <a:pt x="1212" y="69"/>
                  </a:lnTo>
                  <a:lnTo>
                    <a:pt x="1269" y="62"/>
                  </a:lnTo>
                  <a:lnTo>
                    <a:pt x="1318" y="55"/>
                  </a:lnTo>
                  <a:lnTo>
                    <a:pt x="1411" y="44"/>
                  </a:lnTo>
                  <a:lnTo>
                    <a:pt x="1461" y="40"/>
                  </a:lnTo>
                  <a:lnTo>
                    <a:pt x="1516" y="36"/>
                  </a:lnTo>
                  <a:lnTo>
                    <a:pt x="1580" y="31"/>
                  </a:lnTo>
                  <a:lnTo>
                    <a:pt x="1638" y="27"/>
                  </a:lnTo>
                  <a:lnTo>
                    <a:pt x="1691" y="24"/>
                  </a:lnTo>
                  <a:lnTo>
                    <a:pt x="1744" y="22"/>
                  </a:lnTo>
                  <a:lnTo>
                    <a:pt x="1804" y="20"/>
                  </a:lnTo>
                  <a:lnTo>
                    <a:pt x="1875" y="20"/>
                  </a:lnTo>
                  <a:lnTo>
                    <a:pt x="1915" y="18"/>
                  </a:lnTo>
                  <a:lnTo>
                    <a:pt x="2202" y="18"/>
                  </a:lnTo>
                  <a:lnTo>
                    <a:pt x="2206" y="16"/>
                  </a:lnTo>
                  <a:lnTo>
                    <a:pt x="2208" y="16"/>
                  </a:lnTo>
                  <a:lnTo>
                    <a:pt x="2208" y="15"/>
                  </a:lnTo>
                  <a:lnTo>
                    <a:pt x="2210" y="11"/>
                  </a:lnTo>
                  <a:lnTo>
                    <a:pt x="2210" y="7"/>
                  </a:lnTo>
                  <a:lnTo>
                    <a:pt x="2208" y="5"/>
                  </a:lnTo>
                  <a:lnTo>
                    <a:pt x="2208" y="2"/>
                  </a:lnTo>
                  <a:lnTo>
                    <a:pt x="2206" y="2"/>
                  </a:lnTo>
                  <a:lnTo>
                    <a:pt x="2202" y="0"/>
                  </a:lnTo>
                  <a:lnTo>
                    <a:pt x="2201" y="0"/>
                  </a:lnTo>
                  <a:lnTo>
                    <a:pt x="1915" y="0"/>
                  </a:lnTo>
                  <a:lnTo>
                    <a:pt x="1875" y="2"/>
                  </a:lnTo>
                  <a:lnTo>
                    <a:pt x="1804" y="2"/>
                  </a:lnTo>
                  <a:lnTo>
                    <a:pt x="1744" y="4"/>
                  </a:lnTo>
                  <a:lnTo>
                    <a:pt x="1691" y="5"/>
                  </a:lnTo>
                  <a:lnTo>
                    <a:pt x="1638" y="9"/>
                  </a:lnTo>
                  <a:lnTo>
                    <a:pt x="1580" y="13"/>
                  </a:lnTo>
                  <a:lnTo>
                    <a:pt x="1516" y="18"/>
                  </a:lnTo>
                  <a:lnTo>
                    <a:pt x="1461" y="22"/>
                  </a:lnTo>
                  <a:lnTo>
                    <a:pt x="1411" y="25"/>
                  </a:lnTo>
                  <a:lnTo>
                    <a:pt x="1314" y="36"/>
                  </a:lnTo>
                  <a:lnTo>
                    <a:pt x="1265" y="44"/>
                  </a:lnTo>
                  <a:lnTo>
                    <a:pt x="1208" y="51"/>
                  </a:lnTo>
                  <a:lnTo>
                    <a:pt x="1145" y="60"/>
                  </a:lnTo>
                  <a:lnTo>
                    <a:pt x="1010" y="80"/>
                  </a:lnTo>
                  <a:lnTo>
                    <a:pt x="883" y="100"/>
                  </a:lnTo>
                  <a:lnTo>
                    <a:pt x="762" y="118"/>
                  </a:lnTo>
                  <a:lnTo>
                    <a:pt x="648" y="135"/>
                  </a:lnTo>
                  <a:lnTo>
                    <a:pt x="588" y="142"/>
                  </a:lnTo>
                  <a:lnTo>
                    <a:pt x="520" y="147"/>
                  </a:lnTo>
                  <a:lnTo>
                    <a:pt x="444" y="153"/>
                  </a:lnTo>
                  <a:lnTo>
                    <a:pt x="364" y="158"/>
                  </a:lnTo>
                  <a:lnTo>
                    <a:pt x="280" y="162"/>
                  </a:lnTo>
                  <a:lnTo>
                    <a:pt x="191" y="164"/>
                  </a:lnTo>
                  <a:lnTo>
                    <a:pt x="9" y="167"/>
                  </a:lnTo>
                  <a:close/>
                </a:path>
              </a:pathLst>
            </a:custGeom>
            <a:solidFill>
              <a:srgbClr val="000000"/>
            </a:solidFill>
            <a:ln w="38100">
              <a:solidFill>
                <a:srgbClr val="808080"/>
              </a:solidFill>
              <a:round/>
              <a:headEnd/>
              <a:tailEnd/>
            </a:ln>
          </p:spPr>
          <p:txBody>
            <a:bodyPr/>
            <a:lstStyle/>
            <a:p>
              <a:endParaRPr lang="de-DE"/>
            </a:p>
          </p:txBody>
        </p:sp>
        <p:sp>
          <p:nvSpPr>
            <p:cNvPr id="11" name="Freeform 27">
              <a:extLst>
                <a:ext uri="{FF2B5EF4-FFF2-40B4-BE49-F238E27FC236}">
                  <a16:creationId xmlns:a16="http://schemas.microsoft.com/office/drawing/2014/main" id="{671197C0-DD90-4FDD-9F8E-43F850E2E8B5}"/>
                </a:ext>
              </a:extLst>
            </p:cNvPr>
            <p:cNvSpPr>
              <a:spLocks/>
            </p:cNvSpPr>
            <p:nvPr/>
          </p:nvSpPr>
          <p:spPr bwMode="auto">
            <a:xfrm>
              <a:off x="253" y="1226"/>
              <a:ext cx="4150" cy="185"/>
            </a:xfrm>
            <a:custGeom>
              <a:avLst/>
              <a:gdLst>
                <a:gd name="T0" fmla="*/ 3727 w 2210"/>
                <a:gd name="T1" fmla="*/ 0 h 185"/>
                <a:gd name="T2" fmla="*/ 1703 w 2210"/>
                <a:gd name="T3" fmla="*/ 2 h 185"/>
                <a:gd name="T4" fmla="*/ 0 w 2210"/>
                <a:gd name="T5" fmla="*/ 7 h 185"/>
                <a:gd name="T6" fmla="*/ 1245 w 2210"/>
                <a:gd name="T7" fmla="*/ 13 h 185"/>
                <a:gd name="T8" fmla="*/ 1703 w 2210"/>
                <a:gd name="T9" fmla="*/ 16 h 185"/>
                <a:gd name="T10" fmla="*/ 4948 w 2210"/>
                <a:gd name="T11" fmla="*/ 18 h 185"/>
                <a:gd name="T12" fmla="*/ 152707 w 2210"/>
                <a:gd name="T13" fmla="*/ 23 h 185"/>
                <a:gd name="T14" fmla="*/ 243391 w 2210"/>
                <a:gd name="T15" fmla="*/ 33 h 185"/>
                <a:gd name="T16" fmla="*/ 321773 w 2210"/>
                <a:gd name="T17" fmla="*/ 43 h 185"/>
                <a:gd name="T18" fmla="*/ 415483 w 2210"/>
                <a:gd name="T19" fmla="*/ 67 h 185"/>
                <a:gd name="T20" fmla="*/ 550746 w 2210"/>
                <a:gd name="T21" fmla="*/ 105 h 185"/>
                <a:gd name="T22" fmla="*/ 658524 w 2210"/>
                <a:gd name="T23" fmla="*/ 134 h 185"/>
                <a:gd name="T24" fmla="*/ 716320 w 2210"/>
                <a:gd name="T25" fmla="*/ 149 h 185"/>
                <a:gd name="T26" fmla="*/ 796680 w 2210"/>
                <a:gd name="T27" fmla="*/ 163 h 185"/>
                <a:gd name="T28" fmla="*/ 861499 w 2210"/>
                <a:gd name="T29" fmla="*/ 173 h 185"/>
                <a:gd name="T30" fmla="*/ 921822 w 2210"/>
                <a:gd name="T31" fmla="*/ 180 h 185"/>
                <a:gd name="T32" fmla="*/ 984575 w 2210"/>
                <a:gd name="T33" fmla="*/ 183 h 185"/>
                <a:gd name="T34" fmla="*/ 1045169 w 2210"/>
                <a:gd name="T35" fmla="*/ 185 h 185"/>
                <a:gd name="T36" fmla="*/ 1202627 w 2210"/>
                <a:gd name="T37" fmla="*/ 183 h 185"/>
                <a:gd name="T38" fmla="*/ 1203667 w 2210"/>
                <a:gd name="T39" fmla="*/ 182 h 185"/>
                <a:gd name="T40" fmla="*/ 1204912 w 2210"/>
                <a:gd name="T41" fmla="*/ 174 h 185"/>
                <a:gd name="T42" fmla="*/ 1203667 w 2210"/>
                <a:gd name="T43" fmla="*/ 169 h 185"/>
                <a:gd name="T44" fmla="*/ 1200561 w 2210"/>
                <a:gd name="T45" fmla="*/ 167 h 185"/>
                <a:gd name="T46" fmla="*/ 1045169 w 2210"/>
                <a:gd name="T47" fmla="*/ 167 h 185"/>
                <a:gd name="T48" fmla="*/ 984575 w 2210"/>
                <a:gd name="T49" fmla="*/ 165 h 185"/>
                <a:gd name="T50" fmla="*/ 921822 w 2210"/>
                <a:gd name="T51" fmla="*/ 162 h 185"/>
                <a:gd name="T52" fmla="*/ 861499 w 2210"/>
                <a:gd name="T53" fmla="*/ 154 h 185"/>
                <a:gd name="T54" fmla="*/ 796680 w 2210"/>
                <a:gd name="T55" fmla="*/ 145 h 185"/>
                <a:gd name="T56" fmla="*/ 718658 w 2210"/>
                <a:gd name="T57" fmla="*/ 131 h 185"/>
                <a:gd name="T58" fmla="*/ 660810 w 2210"/>
                <a:gd name="T59" fmla="*/ 116 h 185"/>
                <a:gd name="T60" fmla="*/ 552731 w 2210"/>
                <a:gd name="T61" fmla="*/ 87 h 185"/>
                <a:gd name="T62" fmla="*/ 417471 w 2210"/>
                <a:gd name="T63" fmla="*/ 49 h 185"/>
                <a:gd name="T64" fmla="*/ 322179 w 2210"/>
                <a:gd name="T65" fmla="*/ 25 h 185"/>
                <a:gd name="T66" fmla="*/ 243391 w 2210"/>
                <a:gd name="T67" fmla="*/ 14 h 185"/>
                <a:gd name="T68" fmla="*/ 152707 w 2210"/>
                <a:gd name="T69" fmla="*/ 5 h 185"/>
                <a:gd name="T70" fmla="*/ 4948 w 2210"/>
                <a:gd name="T71" fmla="*/ 0 h 1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10"/>
                <a:gd name="T109" fmla="*/ 0 h 185"/>
                <a:gd name="T110" fmla="*/ 2210 w 2210"/>
                <a:gd name="T111" fmla="*/ 185 h 1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10" h="185">
                  <a:moveTo>
                    <a:pt x="9" y="0"/>
                  </a:moveTo>
                  <a:lnTo>
                    <a:pt x="7" y="0"/>
                  </a:lnTo>
                  <a:lnTo>
                    <a:pt x="5" y="2"/>
                  </a:lnTo>
                  <a:lnTo>
                    <a:pt x="3" y="2"/>
                  </a:lnTo>
                  <a:lnTo>
                    <a:pt x="2" y="3"/>
                  </a:lnTo>
                  <a:lnTo>
                    <a:pt x="0" y="7"/>
                  </a:lnTo>
                  <a:lnTo>
                    <a:pt x="0" y="11"/>
                  </a:lnTo>
                  <a:lnTo>
                    <a:pt x="2" y="13"/>
                  </a:lnTo>
                  <a:lnTo>
                    <a:pt x="2" y="14"/>
                  </a:lnTo>
                  <a:lnTo>
                    <a:pt x="3" y="16"/>
                  </a:lnTo>
                  <a:lnTo>
                    <a:pt x="7" y="18"/>
                  </a:lnTo>
                  <a:lnTo>
                    <a:pt x="9" y="18"/>
                  </a:lnTo>
                  <a:lnTo>
                    <a:pt x="191" y="22"/>
                  </a:lnTo>
                  <a:lnTo>
                    <a:pt x="280" y="23"/>
                  </a:lnTo>
                  <a:lnTo>
                    <a:pt x="366" y="27"/>
                  </a:lnTo>
                  <a:lnTo>
                    <a:pt x="446" y="33"/>
                  </a:lnTo>
                  <a:lnTo>
                    <a:pt x="520" y="38"/>
                  </a:lnTo>
                  <a:lnTo>
                    <a:pt x="590" y="43"/>
                  </a:lnTo>
                  <a:lnTo>
                    <a:pt x="648" y="51"/>
                  </a:lnTo>
                  <a:lnTo>
                    <a:pt x="762" y="67"/>
                  </a:lnTo>
                  <a:lnTo>
                    <a:pt x="883" y="85"/>
                  </a:lnTo>
                  <a:lnTo>
                    <a:pt x="1010" y="105"/>
                  </a:lnTo>
                  <a:lnTo>
                    <a:pt x="1145" y="125"/>
                  </a:lnTo>
                  <a:lnTo>
                    <a:pt x="1208" y="134"/>
                  </a:lnTo>
                  <a:lnTo>
                    <a:pt x="1265" y="142"/>
                  </a:lnTo>
                  <a:lnTo>
                    <a:pt x="1314" y="149"/>
                  </a:lnTo>
                  <a:lnTo>
                    <a:pt x="1411" y="160"/>
                  </a:lnTo>
                  <a:lnTo>
                    <a:pt x="1461" y="163"/>
                  </a:lnTo>
                  <a:lnTo>
                    <a:pt x="1516" y="167"/>
                  </a:lnTo>
                  <a:lnTo>
                    <a:pt x="1580" y="173"/>
                  </a:lnTo>
                  <a:lnTo>
                    <a:pt x="1638" y="176"/>
                  </a:lnTo>
                  <a:lnTo>
                    <a:pt x="1691" y="180"/>
                  </a:lnTo>
                  <a:lnTo>
                    <a:pt x="1745" y="182"/>
                  </a:lnTo>
                  <a:lnTo>
                    <a:pt x="1806" y="183"/>
                  </a:lnTo>
                  <a:lnTo>
                    <a:pt x="1875" y="183"/>
                  </a:lnTo>
                  <a:lnTo>
                    <a:pt x="1917" y="185"/>
                  </a:lnTo>
                  <a:lnTo>
                    <a:pt x="2202" y="185"/>
                  </a:lnTo>
                  <a:lnTo>
                    <a:pt x="2206" y="183"/>
                  </a:lnTo>
                  <a:lnTo>
                    <a:pt x="2208" y="183"/>
                  </a:lnTo>
                  <a:lnTo>
                    <a:pt x="2208" y="182"/>
                  </a:lnTo>
                  <a:lnTo>
                    <a:pt x="2210" y="178"/>
                  </a:lnTo>
                  <a:lnTo>
                    <a:pt x="2210" y="174"/>
                  </a:lnTo>
                  <a:lnTo>
                    <a:pt x="2208" y="173"/>
                  </a:lnTo>
                  <a:lnTo>
                    <a:pt x="2208" y="169"/>
                  </a:lnTo>
                  <a:lnTo>
                    <a:pt x="2206" y="169"/>
                  </a:lnTo>
                  <a:lnTo>
                    <a:pt x="2202" y="167"/>
                  </a:lnTo>
                  <a:lnTo>
                    <a:pt x="2201" y="167"/>
                  </a:lnTo>
                  <a:lnTo>
                    <a:pt x="1917" y="167"/>
                  </a:lnTo>
                  <a:lnTo>
                    <a:pt x="1875" y="165"/>
                  </a:lnTo>
                  <a:lnTo>
                    <a:pt x="1806" y="165"/>
                  </a:lnTo>
                  <a:lnTo>
                    <a:pt x="1745" y="163"/>
                  </a:lnTo>
                  <a:lnTo>
                    <a:pt x="1691" y="162"/>
                  </a:lnTo>
                  <a:lnTo>
                    <a:pt x="1638" y="158"/>
                  </a:lnTo>
                  <a:lnTo>
                    <a:pt x="1580" y="154"/>
                  </a:lnTo>
                  <a:lnTo>
                    <a:pt x="1516" y="149"/>
                  </a:lnTo>
                  <a:lnTo>
                    <a:pt x="1461" y="145"/>
                  </a:lnTo>
                  <a:lnTo>
                    <a:pt x="1411" y="142"/>
                  </a:lnTo>
                  <a:lnTo>
                    <a:pt x="1318" y="131"/>
                  </a:lnTo>
                  <a:lnTo>
                    <a:pt x="1269" y="123"/>
                  </a:lnTo>
                  <a:lnTo>
                    <a:pt x="1212" y="116"/>
                  </a:lnTo>
                  <a:lnTo>
                    <a:pt x="1148" y="107"/>
                  </a:lnTo>
                  <a:lnTo>
                    <a:pt x="1014" y="87"/>
                  </a:lnTo>
                  <a:lnTo>
                    <a:pt x="886" y="67"/>
                  </a:lnTo>
                  <a:lnTo>
                    <a:pt x="766" y="49"/>
                  </a:lnTo>
                  <a:lnTo>
                    <a:pt x="651" y="33"/>
                  </a:lnTo>
                  <a:lnTo>
                    <a:pt x="591" y="25"/>
                  </a:lnTo>
                  <a:lnTo>
                    <a:pt x="520" y="20"/>
                  </a:lnTo>
                  <a:lnTo>
                    <a:pt x="446" y="14"/>
                  </a:lnTo>
                  <a:lnTo>
                    <a:pt x="366" y="9"/>
                  </a:lnTo>
                  <a:lnTo>
                    <a:pt x="280" y="5"/>
                  </a:lnTo>
                  <a:lnTo>
                    <a:pt x="191" y="3"/>
                  </a:lnTo>
                  <a:lnTo>
                    <a:pt x="9" y="0"/>
                  </a:lnTo>
                  <a:close/>
                </a:path>
              </a:pathLst>
            </a:custGeom>
            <a:solidFill>
              <a:srgbClr val="000000"/>
            </a:solidFill>
            <a:ln w="38100">
              <a:solidFill>
                <a:srgbClr val="808080"/>
              </a:solidFill>
              <a:round/>
              <a:headEnd/>
              <a:tailEnd/>
            </a:ln>
          </p:spPr>
          <p:txBody>
            <a:bodyPr/>
            <a:lstStyle/>
            <a:p>
              <a:endParaRPr lang="de-DE"/>
            </a:p>
          </p:txBody>
        </p:sp>
      </p:grpSp>
      <p:grpSp>
        <p:nvGrpSpPr>
          <p:cNvPr id="12" name="Group 34">
            <a:extLst>
              <a:ext uri="{FF2B5EF4-FFF2-40B4-BE49-F238E27FC236}">
                <a16:creationId xmlns:a16="http://schemas.microsoft.com/office/drawing/2014/main" id="{A919193D-D335-4236-B578-7E271186971D}"/>
              </a:ext>
            </a:extLst>
          </p:cNvPr>
          <p:cNvGrpSpPr>
            <a:grpSpLocks/>
          </p:cNvGrpSpPr>
          <p:nvPr/>
        </p:nvGrpSpPr>
        <p:grpSpPr bwMode="auto">
          <a:xfrm>
            <a:off x="6956426" y="2189164"/>
            <a:ext cx="131763" cy="1254125"/>
            <a:chOff x="2230" y="1745"/>
            <a:chExt cx="95" cy="1012"/>
          </a:xfrm>
        </p:grpSpPr>
        <p:sp>
          <p:nvSpPr>
            <p:cNvPr id="13" name="Freeform 23">
              <a:extLst>
                <a:ext uri="{FF2B5EF4-FFF2-40B4-BE49-F238E27FC236}">
                  <a16:creationId xmlns:a16="http://schemas.microsoft.com/office/drawing/2014/main" id="{5C09D255-4F1A-4742-880E-4006B99105D4}"/>
                </a:ext>
              </a:extLst>
            </p:cNvPr>
            <p:cNvSpPr>
              <a:spLocks/>
            </p:cNvSpPr>
            <p:nvPr/>
          </p:nvSpPr>
          <p:spPr bwMode="auto">
            <a:xfrm>
              <a:off x="2238" y="1752"/>
              <a:ext cx="82" cy="480"/>
            </a:xfrm>
            <a:custGeom>
              <a:avLst/>
              <a:gdLst>
                <a:gd name="T0" fmla="*/ 0 w 91"/>
                <a:gd name="T1" fmla="*/ 480 h 480"/>
                <a:gd name="T2" fmla="*/ 17 w 91"/>
                <a:gd name="T3" fmla="*/ 480 h 480"/>
                <a:gd name="T4" fmla="*/ 22 w 91"/>
                <a:gd name="T5" fmla="*/ 455 h 480"/>
                <a:gd name="T6" fmla="*/ 25 w 91"/>
                <a:gd name="T7" fmla="*/ 433 h 480"/>
                <a:gd name="T8" fmla="*/ 30 w 91"/>
                <a:gd name="T9" fmla="*/ 394 h 480"/>
                <a:gd name="T10" fmla="*/ 32 w 91"/>
                <a:gd name="T11" fmla="*/ 378 h 480"/>
                <a:gd name="T12" fmla="*/ 32 w 91"/>
                <a:gd name="T13" fmla="*/ 360 h 480"/>
                <a:gd name="T14" fmla="*/ 32 w 91"/>
                <a:gd name="T15" fmla="*/ 318 h 480"/>
                <a:gd name="T16" fmla="*/ 30 w 91"/>
                <a:gd name="T17" fmla="*/ 311 h 480"/>
                <a:gd name="T18" fmla="*/ 30 w 91"/>
                <a:gd name="T19" fmla="*/ 300 h 480"/>
                <a:gd name="T20" fmla="*/ 30 w 91"/>
                <a:gd name="T21" fmla="*/ 285 h 480"/>
                <a:gd name="T22" fmla="*/ 29 w 91"/>
                <a:gd name="T23" fmla="*/ 267 h 480"/>
                <a:gd name="T24" fmla="*/ 27 w 91"/>
                <a:gd name="T25" fmla="*/ 225 h 480"/>
                <a:gd name="T26" fmla="*/ 25 w 91"/>
                <a:gd name="T27" fmla="*/ 178 h 480"/>
                <a:gd name="T28" fmla="*/ 22 w 91"/>
                <a:gd name="T29" fmla="*/ 131 h 480"/>
                <a:gd name="T30" fmla="*/ 20 w 91"/>
                <a:gd name="T31" fmla="*/ 85 h 480"/>
                <a:gd name="T32" fmla="*/ 18 w 91"/>
                <a:gd name="T33" fmla="*/ 47 h 480"/>
                <a:gd name="T34" fmla="*/ 17 w 91"/>
                <a:gd name="T35" fmla="*/ 33 h 480"/>
                <a:gd name="T36" fmla="*/ 17 w 91"/>
                <a:gd name="T37" fmla="*/ 22 h 480"/>
                <a:gd name="T38" fmla="*/ 15 w 91"/>
                <a:gd name="T39" fmla="*/ 13 h 480"/>
                <a:gd name="T40" fmla="*/ 14 w 91"/>
                <a:gd name="T41" fmla="*/ 5 h 480"/>
                <a:gd name="T42" fmla="*/ 11 w 91"/>
                <a:gd name="T43" fmla="*/ 2 h 480"/>
                <a:gd name="T44" fmla="*/ 8 w 91"/>
                <a:gd name="T45" fmla="*/ 0 h 480"/>
                <a:gd name="T46" fmla="*/ 5 w 91"/>
                <a:gd name="T47" fmla="*/ 0 h 480"/>
                <a:gd name="T48" fmla="*/ 5 w 91"/>
                <a:gd name="T49" fmla="*/ 4 h 480"/>
                <a:gd name="T50" fmla="*/ 1 w 91"/>
                <a:gd name="T51" fmla="*/ 11 h 480"/>
                <a:gd name="T52" fmla="*/ 0 w 91"/>
                <a:gd name="T53" fmla="*/ 22 h 480"/>
                <a:gd name="T54" fmla="*/ 0 w 91"/>
                <a:gd name="T55" fmla="*/ 480 h 4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
                <a:gd name="T85" fmla="*/ 0 h 480"/>
                <a:gd name="T86" fmla="*/ 91 w 91"/>
                <a:gd name="T87" fmla="*/ 480 h 4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 h="480">
                  <a:moveTo>
                    <a:pt x="0" y="480"/>
                  </a:moveTo>
                  <a:lnTo>
                    <a:pt x="49" y="480"/>
                  </a:lnTo>
                  <a:lnTo>
                    <a:pt x="61" y="455"/>
                  </a:lnTo>
                  <a:lnTo>
                    <a:pt x="71" y="433"/>
                  </a:lnTo>
                  <a:lnTo>
                    <a:pt x="85" y="394"/>
                  </a:lnTo>
                  <a:lnTo>
                    <a:pt x="89" y="378"/>
                  </a:lnTo>
                  <a:lnTo>
                    <a:pt x="91" y="360"/>
                  </a:lnTo>
                  <a:lnTo>
                    <a:pt x="89" y="318"/>
                  </a:lnTo>
                  <a:lnTo>
                    <a:pt x="87" y="311"/>
                  </a:lnTo>
                  <a:lnTo>
                    <a:pt x="87" y="300"/>
                  </a:lnTo>
                  <a:lnTo>
                    <a:pt x="85" y="285"/>
                  </a:lnTo>
                  <a:lnTo>
                    <a:pt x="81" y="267"/>
                  </a:lnTo>
                  <a:lnTo>
                    <a:pt x="76" y="225"/>
                  </a:lnTo>
                  <a:lnTo>
                    <a:pt x="71" y="178"/>
                  </a:lnTo>
                  <a:lnTo>
                    <a:pt x="63" y="131"/>
                  </a:lnTo>
                  <a:lnTo>
                    <a:pt x="56" y="85"/>
                  </a:lnTo>
                  <a:lnTo>
                    <a:pt x="51" y="47"/>
                  </a:lnTo>
                  <a:lnTo>
                    <a:pt x="49" y="33"/>
                  </a:lnTo>
                  <a:lnTo>
                    <a:pt x="47" y="22"/>
                  </a:lnTo>
                  <a:lnTo>
                    <a:pt x="43" y="13"/>
                  </a:lnTo>
                  <a:lnTo>
                    <a:pt x="38" y="5"/>
                  </a:lnTo>
                  <a:lnTo>
                    <a:pt x="30" y="2"/>
                  </a:lnTo>
                  <a:lnTo>
                    <a:pt x="21" y="0"/>
                  </a:lnTo>
                  <a:lnTo>
                    <a:pt x="14" y="0"/>
                  </a:lnTo>
                  <a:lnTo>
                    <a:pt x="7" y="4"/>
                  </a:lnTo>
                  <a:lnTo>
                    <a:pt x="1" y="11"/>
                  </a:lnTo>
                  <a:lnTo>
                    <a:pt x="0" y="22"/>
                  </a:lnTo>
                  <a:lnTo>
                    <a:pt x="0" y="48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Freeform 24">
              <a:extLst>
                <a:ext uri="{FF2B5EF4-FFF2-40B4-BE49-F238E27FC236}">
                  <a16:creationId xmlns:a16="http://schemas.microsoft.com/office/drawing/2014/main" id="{7E05E6EF-06B1-4148-837F-E0EC8637B8ED}"/>
                </a:ext>
              </a:extLst>
            </p:cNvPr>
            <p:cNvSpPr>
              <a:spLocks/>
            </p:cNvSpPr>
            <p:nvPr/>
          </p:nvSpPr>
          <p:spPr bwMode="auto">
            <a:xfrm>
              <a:off x="2230" y="1745"/>
              <a:ext cx="95" cy="494"/>
            </a:xfrm>
            <a:custGeom>
              <a:avLst/>
              <a:gdLst>
                <a:gd name="T0" fmla="*/ 0 w 106"/>
                <a:gd name="T1" fmla="*/ 489 h 494"/>
                <a:gd name="T2" fmla="*/ 2 w 106"/>
                <a:gd name="T3" fmla="*/ 492 h 494"/>
                <a:gd name="T4" fmla="*/ 4 w 106"/>
                <a:gd name="T5" fmla="*/ 494 h 494"/>
                <a:gd name="T6" fmla="*/ 20 w 106"/>
                <a:gd name="T7" fmla="*/ 492 h 494"/>
                <a:gd name="T8" fmla="*/ 21 w 106"/>
                <a:gd name="T9" fmla="*/ 491 h 494"/>
                <a:gd name="T10" fmla="*/ 26 w 106"/>
                <a:gd name="T11" fmla="*/ 465 h 494"/>
                <a:gd name="T12" fmla="*/ 34 w 106"/>
                <a:gd name="T13" fmla="*/ 403 h 494"/>
                <a:gd name="T14" fmla="*/ 35 w 106"/>
                <a:gd name="T15" fmla="*/ 367 h 494"/>
                <a:gd name="T16" fmla="*/ 34 w 106"/>
                <a:gd name="T17" fmla="*/ 318 h 494"/>
                <a:gd name="T18" fmla="*/ 34 w 106"/>
                <a:gd name="T19" fmla="*/ 291 h 494"/>
                <a:gd name="T20" fmla="*/ 30 w 106"/>
                <a:gd name="T21" fmla="*/ 232 h 494"/>
                <a:gd name="T22" fmla="*/ 27 w 106"/>
                <a:gd name="T23" fmla="*/ 136 h 494"/>
                <a:gd name="T24" fmla="*/ 22 w 106"/>
                <a:gd name="T25" fmla="*/ 52 h 494"/>
                <a:gd name="T26" fmla="*/ 21 w 106"/>
                <a:gd name="T27" fmla="*/ 27 h 494"/>
                <a:gd name="T28" fmla="*/ 20 w 106"/>
                <a:gd name="T29" fmla="*/ 16 h 494"/>
                <a:gd name="T30" fmla="*/ 16 w 106"/>
                <a:gd name="T31" fmla="*/ 7 h 494"/>
                <a:gd name="T32" fmla="*/ 14 w 106"/>
                <a:gd name="T33" fmla="*/ 1 h 494"/>
                <a:gd name="T34" fmla="*/ 10 w 106"/>
                <a:gd name="T35" fmla="*/ 0 h 494"/>
                <a:gd name="T36" fmla="*/ 4 w 106"/>
                <a:gd name="T37" fmla="*/ 3 h 494"/>
                <a:gd name="T38" fmla="*/ 4 w 106"/>
                <a:gd name="T39" fmla="*/ 7 h 494"/>
                <a:gd name="T40" fmla="*/ 2 w 106"/>
                <a:gd name="T41" fmla="*/ 16 h 494"/>
                <a:gd name="T42" fmla="*/ 0 w 106"/>
                <a:gd name="T43" fmla="*/ 487 h 494"/>
                <a:gd name="T44" fmla="*/ 4 w 106"/>
                <a:gd name="T45" fmla="*/ 29 h 494"/>
                <a:gd name="T46" fmla="*/ 7 w 106"/>
                <a:gd name="T47" fmla="*/ 16 h 494"/>
                <a:gd name="T48" fmla="*/ 10 w 106"/>
                <a:gd name="T49" fmla="*/ 14 h 494"/>
                <a:gd name="T50" fmla="*/ 13 w 106"/>
                <a:gd name="T51" fmla="*/ 18 h 494"/>
                <a:gd name="T52" fmla="*/ 16 w 106"/>
                <a:gd name="T53" fmla="*/ 31 h 494"/>
                <a:gd name="T54" fmla="*/ 18 w 106"/>
                <a:gd name="T55" fmla="*/ 56 h 494"/>
                <a:gd name="T56" fmla="*/ 22 w 106"/>
                <a:gd name="T57" fmla="*/ 140 h 494"/>
                <a:gd name="T58" fmla="*/ 26 w 106"/>
                <a:gd name="T59" fmla="*/ 232 h 494"/>
                <a:gd name="T60" fmla="*/ 29 w 106"/>
                <a:gd name="T61" fmla="*/ 294 h 494"/>
                <a:gd name="T62" fmla="*/ 30 w 106"/>
                <a:gd name="T63" fmla="*/ 318 h 494"/>
                <a:gd name="T64" fmla="*/ 30 w 106"/>
                <a:gd name="T65" fmla="*/ 367 h 494"/>
                <a:gd name="T66" fmla="*/ 29 w 106"/>
                <a:gd name="T67" fmla="*/ 400 h 494"/>
                <a:gd name="T68" fmla="*/ 21 w 106"/>
                <a:gd name="T69" fmla="*/ 458 h 494"/>
                <a:gd name="T70" fmla="*/ 4 w 106"/>
                <a:gd name="T71" fmla="*/ 480 h 4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494"/>
                <a:gd name="T110" fmla="*/ 106 w 106"/>
                <a:gd name="T111" fmla="*/ 494 h 4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494">
                  <a:moveTo>
                    <a:pt x="0" y="487"/>
                  </a:moveTo>
                  <a:lnTo>
                    <a:pt x="0" y="489"/>
                  </a:lnTo>
                  <a:lnTo>
                    <a:pt x="2" y="491"/>
                  </a:lnTo>
                  <a:lnTo>
                    <a:pt x="2" y="492"/>
                  </a:lnTo>
                  <a:lnTo>
                    <a:pt x="4" y="492"/>
                  </a:lnTo>
                  <a:lnTo>
                    <a:pt x="6" y="494"/>
                  </a:lnTo>
                  <a:lnTo>
                    <a:pt x="59" y="494"/>
                  </a:lnTo>
                  <a:lnTo>
                    <a:pt x="60" y="492"/>
                  </a:lnTo>
                  <a:lnTo>
                    <a:pt x="62" y="492"/>
                  </a:lnTo>
                  <a:lnTo>
                    <a:pt x="62" y="491"/>
                  </a:lnTo>
                  <a:lnTo>
                    <a:pt x="64" y="491"/>
                  </a:lnTo>
                  <a:lnTo>
                    <a:pt x="77" y="465"/>
                  </a:lnTo>
                  <a:lnTo>
                    <a:pt x="86" y="442"/>
                  </a:lnTo>
                  <a:lnTo>
                    <a:pt x="100" y="403"/>
                  </a:lnTo>
                  <a:lnTo>
                    <a:pt x="104" y="387"/>
                  </a:lnTo>
                  <a:lnTo>
                    <a:pt x="106" y="367"/>
                  </a:lnTo>
                  <a:lnTo>
                    <a:pt x="104" y="323"/>
                  </a:lnTo>
                  <a:lnTo>
                    <a:pt x="102" y="318"/>
                  </a:lnTo>
                  <a:lnTo>
                    <a:pt x="102" y="307"/>
                  </a:lnTo>
                  <a:lnTo>
                    <a:pt x="100" y="291"/>
                  </a:lnTo>
                  <a:lnTo>
                    <a:pt x="97" y="272"/>
                  </a:lnTo>
                  <a:lnTo>
                    <a:pt x="91" y="232"/>
                  </a:lnTo>
                  <a:lnTo>
                    <a:pt x="86" y="183"/>
                  </a:lnTo>
                  <a:lnTo>
                    <a:pt x="79" y="136"/>
                  </a:lnTo>
                  <a:lnTo>
                    <a:pt x="71" y="91"/>
                  </a:lnTo>
                  <a:lnTo>
                    <a:pt x="66" y="52"/>
                  </a:lnTo>
                  <a:lnTo>
                    <a:pt x="64" y="38"/>
                  </a:lnTo>
                  <a:lnTo>
                    <a:pt x="62" y="27"/>
                  </a:lnTo>
                  <a:lnTo>
                    <a:pt x="59" y="18"/>
                  </a:lnTo>
                  <a:lnTo>
                    <a:pt x="57" y="16"/>
                  </a:lnTo>
                  <a:lnTo>
                    <a:pt x="51" y="9"/>
                  </a:lnTo>
                  <a:lnTo>
                    <a:pt x="49" y="7"/>
                  </a:lnTo>
                  <a:lnTo>
                    <a:pt x="49" y="5"/>
                  </a:lnTo>
                  <a:lnTo>
                    <a:pt x="42" y="1"/>
                  </a:lnTo>
                  <a:lnTo>
                    <a:pt x="40" y="1"/>
                  </a:lnTo>
                  <a:lnTo>
                    <a:pt x="29" y="0"/>
                  </a:lnTo>
                  <a:lnTo>
                    <a:pt x="18" y="0"/>
                  </a:lnTo>
                  <a:lnTo>
                    <a:pt x="11" y="3"/>
                  </a:lnTo>
                  <a:lnTo>
                    <a:pt x="9" y="5"/>
                  </a:lnTo>
                  <a:lnTo>
                    <a:pt x="9" y="7"/>
                  </a:lnTo>
                  <a:lnTo>
                    <a:pt x="4" y="14"/>
                  </a:lnTo>
                  <a:lnTo>
                    <a:pt x="2" y="16"/>
                  </a:lnTo>
                  <a:lnTo>
                    <a:pt x="0" y="29"/>
                  </a:lnTo>
                  <a:lnTo>
                    <a:pt x="0" y="487"/>
                  </a:lnTo>
                  <a:lnTo>
                    <a:pt x="15" y="480"/>
                  </a:lnTo>
                  <a:lnTo>
                    <a:pt x="15" y="29"/>
                  </a:lnTo>
                  <a:lnTo>
                    <a:pt x="17" y="21"/>
                  </a:lnTo>
                  <a:lnTo>
                    <a:pt x="20" y="16"/>
                  </a:lnTo>
                  <a:lnTo>
                    <a:pt x="24" y="14"/>
                  </a:lnTo>
                  <a:lnTo>
                    <a:pt x="29" y="14"/>
                  </a:lnTo>
                  <a:lnTo>
                    <a:pt x="37" y="16"/>
                  </a:lnTo>
                  <a:lnTo>
                    <a:pt x="40" y="18"/>
                  </a:lnTo>
                  <a:lnTo>
                    <a:pt x="44" y="23"/>
                  </a:lnTo>
                  <a:lnTo>
                    <a:pt x="48" y="31"/>
                  </a:lnTo>
                  <a:lnTo>
                    <a:pt x="49" y="41"/>
                  </a:lnTo>
                  <a:lnTo>
                    <a:pt x="51" y="56"/>
                  </a:lnTo>
                  <a:lnTo>
                    <a:pt x="57" y="94"/>
                  </a:lnTo>
                  <a:lnTo>
                    <a:pt x="64" y="140"/>
                  </a:lnTo>
                  <a:lnTo>
                    <a:pt x="71" y="187"/>
                  </a:lnTo>
                  <a:lnTo>
                    <a:pt x="77" y="232"/>
                  </a:lnTo>
                  <a:lnTo>
                    <a:pt x="82" y="276"/>
                  </a:lnTo>
                  <a:lnTo>
                    <a:pt x="86" y="294"/>
                  </a:lnTo>
                  <a:lnTo>
                    <a:pt x="88" y="307"/>
                  </a:lnTo>
                  <a:lnTo>
                    <a:pt x="88" y="318"/>
                  </a:lnTo>
                  <a:lnTo>
                    <a:pt x="89" y="327"/>
                  </a:lnTo>
                  <a:lnTo>
                    <a:pt x="91" y="367"/>
                  </a:lnTo>
                  <a:lnTo>
                    <a:pt x="89" y="383"/>
                  </a:lnTo>
                  <a:lnTo>
                    <a:pt x="86" y="400"/>
                  </a:lnTo>
                  <a:lnTo>
                    <a:pt x="71" y="438"/>
                  </a:lnTo>
                  <a:lnTo>
                    <a:pt x="62" y="458"/>
                  </a:lnTo>
                  <a:lnTo>
                    <a:pt x="53" y="480"/>
                  </a:lnTo>
                  <a:lnTo>
                    <a:pt x="15" y="480"/>
                  </a:lnTo>
                  <a:lnTo>
                    <a:pt x="0" y="4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Freeform 25">
              <a:extLst>
                <a:ext uri="{FF2B5EF4-FFF2-40B4-BE49-F238E27FC236}">
                  <a16:creationId xmlns:a16="http://schemas.microsoft.com/office/drawing/2014/main" id="{DB7E3982-D1E9-4A8D-ADC1-868F66E4A5D3}"/>
                </a:ext>
              </a:extLst>
            </p:cNvPr>
            <p:cNvSpPr>
              <a:spLocks/>
            </p:cNvSpPr>
            <p:nvPr/>
          </p:nvSpPr>
          <p:spPr bwMode="auto">
            <a:xfrm>
              <a:off x="2238" y="2270"/>
              <a:ext cx="82" cy="480"/>
            </a:xfrm>
            <a:custGeom>
              <a:avLst/>
              <a:gdLst>
                <a:gd name="T0" fmla="*/ 0 w 91"/>
                <a:gd name="T1" fmla="*/ 0 h 480"/>
                <a:gd name="T2" fmla="*/ 17 w 91"/>
                <a:gd name="T3" fmla="*/ 0 h 480"/>
                <a:gd name="T4" fmla="*/ 22 w 91"/>
                <a:gd name="T5" fmla="*/ 26 h 480"/>
                <a:gd name="T6" fmla="*/ 25 w 91"/>
                <a:gd name="T7" fmla="*/ 47 h 480"/>
                <a:gd name="T8" fmla="*/ 30 w 91"/>
                <a:gd name="T9" fmla="*/ 84 h 480"/>
                <a:gd name="T10" fmla="*/ 32 w 91"/>
                <a:gd name="T11" fmla="*/ 100 h 480"/>
                <a:gd name="T12" fmla="*/ 32 w 91"/>
                <a:gd name="T13" fmla="*/ 120 h 480"/>
                <a:gd name="T14" fmla="*/ 32 w 91"/>
                <a:gd name="T15" fmla="*/ 162 h 480"/>
                <a:gd name="T16" fmla="*/ 30 w 91"/>
                <a:gd name="T17" fmla="*/ 169 h 480"/>
                <a:gd name="T18" fmla="*/ 30 w 91"/>
                <a:gd name="T19" fmla="*/ 180 h 480"/>
                <a:gd name="T20" fmla="*/ 30 w 91"/>
                <a:gd name="T21" fmla="*/ 195 h 480"/>
                <a:gd name="T22" fmla="*/ 29 w 91"/>
                <a:gd name="T23" fmla="*/ 213 h 480"/>
                <a:gd name="T24" fmla="*/ 27 w 91"/>
                <a:gd name="T25" fmla="*/ 255 h 480"/>
                <a:gd name="T26" fmla="*/ 25 w 91"/>
                <a:gd name="T27" fmla="*/ 302 h 480"/>
                <a:gd name="T28" fmla="*/ 22 w 91"/>
                <a:gd name="T29" fmla="*/ 349 h 480"/>
                <a:gd name="T30" fmla="*/ 20 w 91"/>
                <a:gd name="T31" fmla="*/ 395 h 480"/>
                <a:gd name="T32" fmla="*/ 18 w 91"/>
                <a:gd name="T33" fmla="*/ 433 h 480"/>
                <a:gd name="T34" fmla="*/ 17 w 91"/>
                <a:gd name="T35" fmla="*/ 447 h 480"/>
                <a:gd name="T36" fmla="*/ 17 w 91"/>
                <a:gd name="T37" fmla="*/ 458 h 480"/>
                <a:gd name="T38" fmla="*/ 15 w 91"/>
                <a:gd name="T39" fmla="*/ 467 h 480"/>
                <a:gd name="T40" fmla="*/ 14 w 91"/>
                <a:gd name="T41" fmla="*/ 475 h 480"/>
                <a:gd name="T42" fmla="*/ 11 w 91"/>
                <a:gd name="T43" fmla="*/ 478 h 480"/>
                <a:gd name="T44" fmla="*/ 8 w 91"/>
                <a:gd name="T45" fmla="*/ 480 h 480"/>
                <a:gd name="T46" fmla="*/ 5 w 91"/>
                <a:gd name="T47" fmla="*/ 480 h 480"/>
                <a:gd name="T48" fmla="*/ 5 w 91"/>
                <a:gd name="T49" fmla="*/ 475 h 480"/>
                <a:gd name="T50" fmla="*/ 1 w 91"/>
                <a:gd name="T51" fmla="*/ 467 h 480"/>
                <a:gd name="T52" fmla="*/ 0 w 91"/>
                <a:gd name="T53" fmla="*/ 457 h 480"/>
                <a:gd name="T54" fmla="*/ 0 w 91"/>
                <a:gd name="T55" fmla="*/ 0 h 4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
                <a:gd name="T85" fmla="*/ 0 h 480"/>
                <a:gd name="T86" fmla="*/ 91 w 91"/>
                <a:gd name="T87" fmla="*/ 480 h 4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 h="480">
                  <a:moveTo>
                    <a:pt x="0" y="0"/>
                  </a:moveTo>
                  <a:lnTo>
                    <a:pt x="49" y="0"/>
                  </a:lnTo>
                  <a:lnTo>
                    <a:pt x="61" y="26"/>
                  </a:lnTo>
                  <a:lnTo>
                    <a:pt x="71" y="47"/>
                  </a:lnTo>
                  <a:lnTo>
                    <a:pt x="85" y="84"/>
                  </a:lnTo>
                  <a:lnTo>
                    <a:pt x="89" y="100"/>
                  </a:lnTo>
                  <a:lnTo>
                    <a:pt x="91" y="120"/>
                  </a:lnTo>
                  <a:lnTo>
                    <a:pt x="89" y="162"/>
                  </a:lnTo>
                  <a:lnTo>
                    <a:pt x="87" y="169"/>
                  </a:lnTo>
                  <a:lnTo>
                    <a:pt x="87" y="180"/>
                  </a:lnTo>
                  <a:lnTo>
                    <a:pt x="85" y="195"/>
                  </a:lnTo>
                  <a:lnTo>
                    <a:pt x="81" y="213"/>
                  </a:lnTo>
                  <a:lnTo>
                    <a:pt x="76" y="255"/>
                  </a:lnTo>
                  <a:lnTo>
                    <a:pt x="71" y="302"/>
                  </a:lnTo>
                  <a:lnTo>
                    <a:pt x="63" y="349"/>
                  </a:lnTo>
                  <a:lnTo>
                    <a:pt x="56" y="395"/>
                  </a:lnTo>
                  <a:lnTo>
                    <a:pt x="51" y="433"/>
                  </a:lnTo>
                  <a:lnTo>
                    <a:pt x="49" y="447"/>
                  </a:lnTo>
                  <a:lnTo>
                    <a:pt x="47" y="458"/>
                  </a:lnTo>
                  <a:lnTo>
                    <a:pt x="43" y="467"/>
                  </a:lnTo>
                  <a:lnTo>
                    <a:pt x="38" y="475"/>
                  </a:lnTo>
                  <a:lnTo>
                    <a:pt x="30" y="478"/>
                  </a:lnTo>
                  <a:lnTo>
                    <a:pt x="21" y="480"/>
                  </a:lnTo>
                  <a:lnTo>
                    <a:pt x="14" y="480"/>
                  </a:lnTo>
                  <a:lnTo>
                    <a:pt x="7" y="475"/>
                  </a:lnTo>
                  <a:lnTo>
                    <a:pt x="1" y="467"/>
                  </a:lnTo>
                  <a:lnTo>
                    <a:pt x="0" y="457"/>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Freeform 26">
              <a:extLst>
                <a:ext uri="{FF2B5EF4-FFF2-40B4-BE49-F238E27FC236}">
                  <a16:creationId xmlns:a16="http://schemas.microsoft.com/office/drawing/2014/main" id="{1B64308B-A23C-455C-A5E7-EA4A4645EA1F}"/>
                </a:ext>
              </a:extLst>
            </p:cNvPr>
            <p:cNvSpPr>
              <a:spLocks/>
            </p:cNvSpPr>
            <p:nvPr/>
          </p:nvSpPr>
          <p:spPr bwMode="auto">
            <a:xfrm>
              <a:off x="2230" y="2263"/>
              <a:ext cx="95" cy="494"/>
            </a:xfrm>
            <a:custGeom>
              <a:avLst/>
              <a:gdLst>
                <a:gd name="T0" fmla="*/ 18 w 106"/>
                <a:gd name="T1" fmla="*/ 14 h 494"/>
                <a:gd name="T2" fmla="*/ 29 w 106"/>
                <a:gd name="T3" fmla="*/ 93 h 494"/>
                <a:gd name="T4" fmla="*/ 30 w 106"/>
                <a:gd name="T5" fmla="*/ 127 h 494"/>
                <a:gd name="T6" fmla="*/ 30 w 106"/>
                <a:gd name="T7" fmla="*/ 176 h 494"/>
                <a:gd name="T8" fmla="*/ 29 w 106"/>
                <a:gd name="T9" fmla="*/ 200 h 494"/>
                <a:gd name="T10" fmla="*/ 26 w 106"/>
                <a:gd name="T11" fmla="*/ 262 h 494"/>
                <a:gd name="T12" fmla="*/ 22 w 106"/>
                <a:gd name="T13" fmla="*/ 354 h 494"/>
                <a:gd name="T14" fmla="*/ 18 w 106"/>
                <a:gd name="T15" fmla="*/ 438 h 494"/>
                <a:gd name="T16" fmla="*/ 16 w 106"/>
                <a:gd name="T17" fmla="*/ 464 h 494"/>
                <a:gd name="T18" fmla="*/ 13 w 106"/>
                <a:gd name="T19" fmla="*/ 476 h 494"/>
                <a:gd name="T20" fmla="*/ 10 w 106"/>
                <a:gd name="T21" fmla="*/ 480 h 494"/>
                <a:gd name="T22" fmla="*/ 7 w 106"/>
                <a:gd name="T23" fmla="*/ 476 h 494"/>
                <a:gd name="T24" fmla="*/ 4 w 106"/>
                <a:gd name="T25" fmla="*/ 464 h 494"/>
                <a:gd name="T26" fmla="*/ 0 w 106"/>
                <a:gd name="T27" fmla="*/ 7 h 494"/>
                <a:gd name="T28" fmla="*/ 2 w 106"/>
                <a:gd name="T29" fmla="*/ 476 h 494"/>
                <a:gd name="T30" fmla="*/ 4 w 106"/>
                <a:gd name="T31" fmla="*/ 485 h 494"/>
                <a:gd name="T32" fmla="*/ 6 w 106"/>
                <a:gd name="T33" fmla="*/ 493 h 494"/>
                <a:gd name="T34" fmla="*/ 10 w 106"/>
                <a:gd name="T35" fmla="*/ 494 h 494"/>
                <a:gd name="T36" fmla="*/ 14 w 106"/>
                <a:gd name="T37" fmla="*/ 493 h 494"/>
                <a:gd name="T38" fmla="*/ 16 w 106"/>
                <a:gd name="T39" fmla="*/ 487 h 494"/>
                <a:gd name="T40" fmla="*/ 20 w 106"/>
                <a:gd name="T41" fmla="*/ 478 h 494"/>
                <a:gd name="T42" fmla="*/ 21 w 106"/>
                <a:gd name="T43" fmla="*/ 467 h 494"/>
                <a:gd name="T44" fmla="*/ 22 w 106"/>
                <a:gd name="T45" fmla="*/ 442 h 494"/>
                <a:gd name="T46" fmla="*/ 27 w 106"/>
                <a:gd name="T47" fmla="*/ 358 h 494"/>
                <a:gd name="T48" fmla="*/ 30 w 106"/>
                <a:gd name="T49" fmla="*/ 262 h 494"/>
                <a:gd name="T50" fmla="*/ 34 w 106"/>
                <a:gd name="T51" fmla="*/ 204 h 494"/>
                <a:gd name="T52" fmla="*/ 34 w 106"/>
                <a:gd name="T53" fmla="*/ 176 h 494"/>
                <a:gd name="T54" fmla="*/ 35 w 106"/>
                <a:gd name="T55" fmla="*/ 127 h 494"/>
                <a:gd name="T56" fmla="*/ 34 w 106"/>
                <a:gd name="T57" fmla="*/ 89 h 494"/>
                <a:gd name="T58" fmla="*/ 26 w 106"/>
                <a:gd name="T59" fmla="*/ 29 h 494"/>
                <a:gd name="T60" fmla="*/ 21 w 106"/>
                <a:gd name="T61" fmla="*/ 4 h 494"/>
                <a:gd name="T62" fmla="*/ 20 w 106"/>
                <a:gd name="T63" fmla="*/ 2 h 494"/>
                <a:gd name="T64" fmla="*/ 4 w 106"/>
                <a:gd name="T65" fmla="*/ 0 h 494"/>
                <a:gd name="T66" fmla="*/ 2 w 106"/>
                <a:gd name="T67" fmla="*/ 2 h 494"/>
                <a:gd name="T68" fmla="*/ 0 w 106"/>
                <a:gd name="T69" fmla="*/ 5 h 494"/>
                <a:gd name="T70" fmla="*/ 4 w 106"/>
                <a:gd name="T71" fmla="*/ 14 h 4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494"/>
                <a:gd name="T110" fmla="*/ 106 w 106"/>
                <a:gd name="T111" fmla="*/ 494 h 4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494">
                  <a:moveTo>
                    <a:pt x="15" y="14"/>
                  </a:moveTo>
                  <a:lnTo>
                    <a:pt x="53" y="14"/>
                  </a:lnTo>
                  <a:lnTo>
                    <a:pt x="71" y="58"/>
                  </a:lnTo>
                  <a:lnTo>
                    <a:pt x="86" y="93"/>
                  </a:lnTo>
                  <a:lnTo>
                    <a:pt x="89" y="109"/>
                  </a:lnTo>
                  <a:lnTo>
                    <a:pt x="91" y="127"/>
                  </a:lnTo>
                  <a:lnTo>
                    <a:pt x="89" y="167"/>
                  </a:lnTo>
                  <a:lnTo>
                    <a:pt x="88" y="176"/>
                  </a:lnTo>
                  <a:lnTo>
                    <a:pt x="88" y="187"/>
                  </a:lnTo>
                  <a:lnTo>
                    <a:pt x="86" y="200"/>
                  </a:lnTo>
                  <a:lnTo>
                    <a:pt x="82" y="218"/>
                  </a:lnTo>
                  <a:lnTo>
                    <a:pt x="77" y="262"/>
                  </a:lnTo>
                  <a:lnTo>
                    <a:pt x="71" y="307"/>
                  </a:lnTo>
                  <a:lnTo>
                    <a:pt x="64" y="354"/>
                  </a:lnTo>
                  <a:lnTo>
                    <a:pt x="57" y="400"/>
                  </a:lnTo>
                  <a:lnTo>
                    <a:pt x="51" y="438"/>
                  </a:lnTo>
                  <a:lnTo>
                    <a:pt x="49" y="453"/>
                  </a:lnTo>
                  <a:lnTo>
                    <a:pt x="48" y="464"/>
                  </a:lnTo>
                  <a:lnTo>
                    <a:pt x="44" y="471"/>
                  </a:lnTo>
                  <a:lnTo>
                    <a:pt x="40" y="476"/>
                  </a:lnTo>
                  <a:lnTo>
                    <a:pt x="37" y="478"/>
                  </a:lnTo>
                  <a:lnTo>
                    <a:pt x="29" y="480"/>
                  </a:lnTo>
                  <a:lnTo>
                    <a:pt x="24" y="480"/>
                  </a:lnTo>
                  <a:lnTo>
                    <a:pt x="20" y="476"/>
                  </a:lnTo>
                  <a:lnTo>
                    <a:pt x="17" y="471"/>
                  </a:lnTo>
                  <a:lnTo>
                    <a:pt x="15" y="464"/>
                  </a:lnTo>
                  <a:lnTo>
                    <a:pt x="15" y="14"/>
                  </a:lnTo>
                  <a:lnTo>
                    <a:pt x="0" y="7"/>
                  </a:lnTo>
                  <a:lnTo>
                    <a:pt x="0" y="464"/>
                  </a:lnTo>
                  <a:lnTo>
                    <a:pt x="2" y="476"/>
                  </a:lnTo>
                  <a:lnTo>
                    <a:pt x="4" y="478"/>
                  </a:lnTo>
                  <a:lnTo>
                    <a:pt x="9" y="485"/>
                  </a:lnTo>
                  <a:lnTo>
                    <a:pt x="11" y="487"/>
                  </a:lnTo>
                  <a:lnTo>
                    <a:pt x="18" y="493"/>
                  </a:lnTo>
                  <a:lnTo>
                    <a:pt x="20" y="494"/>
                  </a:lnTo>
                  <a:lnTo>
                    <a:pt x="29" y="494"/>
                  </a:lnTo>
                  <a:lnTo>
                    <a:pt x="40" y="493"/>
                  </a:lnTo>
                  <a:lnTo>
                    <a:pt x="42" y="493"/>
                  </a:lnTo>
                  <a:lnTo>
                    <a:pt x="49" y="489"/>
                  </a:lnTo>
                  <a:lnTo>
                    <a:pt x="49" y="487"/>
                  </a:lnTo>
                  <a:lnTo>
                    <a:pt x="51" y="485"/>
                  </a:lnTo>
                  <a:lnTo>
                    <a:pt x="57" y="478"/>
                  </a:lnTo>
                  <a:lnTo>
                    <a:pt x="59" y="476"/>
                  </a:lnTo>
                  <a:lnTo>
                    <a:pt x="62" y="467"/>
                  </a:lnTo>
                  <a:lnTo>
                    <a:pt x="64" y="456"/>
                  </a:lnTo>
                  <a:lnTo>
                    <a:pt x="66" y="442"/>
                  </a:lnTo>
                  <a:lnTo>
                    <a:pt x="71" y="404"/>
                  </a:lnTo>
                  <a:lnTo>
                    <a:pt x="79" y="358"/>
                  </a:lnTo>
                  <a:lnTo>
                    <a:pt x="86" y="311"/>
                  </a:lnTo>
                  <a:lnTo>
                    <a:pt x="91" y="262"/>
                  </a:lnTo>
                  <a:lnTo>
                    <a:pt x="97" y="222"/>
                  </a:lnTo>
                  <a:lnTo>
                    <a:pt x="100" y="204"/>
                  </a:lnTo>
                  <a:lnTo>
                    <a:pt x="102" y="187"/>
                  </a:lnTo>
                  <a:lnTo>
                    <a:pt x="102" y="176"/>
                  </a:lnTo>
                  <a:lnTo>
                    <a:pt x="104" y="171"/>
                  </a:lnTo>
                  <a:lnTo>
                    <a:pt x="106" y="127"/>
                  </a:lnTo>
                  <a:lnTo>
                    <a:pt x="104" y="105"/>
                  </a:lnTo>
                  <a:lnTo>
                    <a:pt x="100" y="89"/>
                  </a:lnTo>
                  <a:lnTo>
                    <a:pt x="86" y="51"/>
                  </a:lnTo>
                  <a:lnTo>
                    <a:pt x="77" y="29"/>
                  </a:lnTo>
                  <a:lnTo>
                    <a:pt x="64" y="4"/>
                  </a:lnTo>
                  <a:lnTo>
                    <a:pt x="62" y="4"/>
                  </a:lnTo>
                  <a:lnTo>
                    <a:pt x="62" y="2"/>
                  </a:lnTo>
                  <a:lnTo>
                    <a:pt x="60" y="2"/>
                  </a:lnTo>
                  <a:lnTo>
                    <a:pt x="59" y="0"/>
                  </a:lnTo>
                  <a:lnTo>
                    <a:pt x="6" y="0"/>
                  </a:lnTo>
                  <a:lnTo>
                    <a:pt x="4" y="2"/>
                  </a:lnTo>
                  <a:lnTo>
                    <a:pt x="2" y="2"/>
                  </a:lnTo>
                  <a:lnTo>
                    <a:pt x="2" y="4"/>
                  </a:lnTo>
                  <a:lnTo>
                    <a:pt x="0" y="5"/>
                  </a:lnTo>
                  <a:lnTo>
                    <a:pt x="0" y="7"/>
                  </a:lnTo>
                  <a:lnTo>
                    <a:pt x="1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7" name="Line 57">
            <a:extLst>
              <a:ext uri="{FF2B5EF4-FFF2-40B4-BE49-F238E27FC236}">
                <a16:creationId xmlns:a16="http://schemas.microsoft.com/office/drawing/2014/main" id="{22D664A2-51D8-4B72-BBCB-2E4B297DAF31}"/>
              </a:ext>
            </a:extLst>
          </p:cNvPr>
          <p:cNvSpPr>
            <a:spLocks noChangeShapeType="1"/>
          </p:cNvSpPr>
          <p:nvPr/>
        </p:nvSpPr>
        <p:spPr bwMode="auto">
          <a:xfrm>
            <a:off x="4075113" y="2805113"/>
            <a:ext cx="781050" cy="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8" name="Line 58">
            <a:extLst>
              <a:ext uri="{FF2B5EF4-FFF2-40B4-BE49-F238E27FC236}">
                <a16:creationId xmlns:a16="http://schemas.microsoft.com/office/drawing/2014/main" id="{EB6BE53B-032E-4466-8FB6-B41095827FEF}"/>
              </a:ext>
            </a:extLst>
          </p:cNvPr>
          <p:cNvSpPr>
            <a:spLocks noChangeShapeType="1"/>
          </p:cNvSpPr>
          <p:nvPr/>
        </p:nvSpPr>
        <p:spPr bwMode="auto">
          <a:xfrm>
            <a:off x="9283701" y="2803525"/>
            <a:ext cx="523875" cy="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graphicFrame>
        <p:nvGraphicFramePr>
          <p:cNvPr id="19" name="Object 61">
            <a:extLst>
              <a:ext uri="{FF2B5EF4-FFF2-40B4-BE49-F238E27FC236}">
                <a16:creationId xmlns:a16="http://schemas.microsoft.com/office/drawing/2014/main" id="{2597FDF7-75DC-4D02-A4BA-D6840E1E0E9C}"/>
              </a:ext>
            </a:extLst>
          </p:cNvPr>
          <p:cNvGraphicFramePr>
            <a:graphicFrameLocks noChangeAspect="1"/>
          </p:cNvGraphicFramePr>
          <p:nvPr>
            <p:extLst>
              <p:ext uri="{D42A27DB-BD31-4B8C-83A1-F6EECF244321}">
                <p14:modId xmlns:p14="http://schemas.microsoft.com/office/powerpoint/2010/main" val="1574104614"/>
              </p:ext>
            </p:extLst>
          </p:nvPr>
        </p:nvGraphicFramePr>
        <p:xfrm>
          <a:off x="4241800" y="2714625"/>
          <a:ext cx="355600" cy="457200"/>
        </p:xfrm>
        <a:graphic>
          <a:graphicData uri="http://schemas.openxmlformats.org/presentationml/2006/ole">
            <mc:AlternateContent xmlns:mc="http://schemas.openxmlformats.org/markup-compatibility/2006">
              <mc:Choice xmlns:v="urn:schemas-microsoft-com:vml" Requires="v">
                <p:oleObj name="Formel" r:id="rId3" imgW="177480" imgH="228600" progId="Equation.3">
                  <p:embed/>
                </p:oleObj>
              </mc:Choice>
              <mc:Fallback>
                <p:oleObj name="Formel" r:id="rId3" imgW="177480" imgH="228600" progId="Equation.3">
                  <p:embed/>
                  <p:pic>
                    <p:nvPicPr>
                      <p:cNvPr id="19" name="Object 61">
                        <a:extLst>
                          <a:ext uri="{FF2B5EF4-FFF2-40B4-BE49-F238E27FC236}">
                            <a16:creationId xmlns:a16="http://schemas.microsoft.com/office/drawing/2014/main" id="{2597FDF7-75DC-4D02-A4BA-D6840E1E0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2714625"/>
                        <a:ext cx="35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62">
            <a:extLst>
              <a:ext uri="{FF2B5EF4-FFF2-40B4-BE49-F238E27FC236}">
                <a16:creationId xmlns:a16="http://schemas.microsoft.com/office/drawing/2014/main" id="{D7BA6817-25F4-45F4-AE75-5BB11431B6E8}"/>
              </a:ext>
            </a:extLst>
          </p:cNvPr>
          <p:cNvGraphicFramePr>
            <a:graphicFrameLocks noChangeAspect="1"/>
          </p:cNvGraphicFramePr>
          <p:nvPr>
            <p:extLst>
              <p:ext uri="{D42A27DB-BD31-4B8C-83A1-F6EECF244321}">
                <p14:modId xmlns:p14="http://schemas.microsoft.com/office/powerpoint/2010/main" val="1690775921"/>
              </p:ext>
            </p:extLst>
          </p:nvPr>
        </p:nvGraphicFramePr>
        <p:xfrm>
          <a:off x="9396413" y="2706688"/>
          <a:ext cx="330200" cy="431800"/>
        </p:xfrm>
        <a:graphic>
          <a:graphicData uri="http://schemas.openxmlformats.org/presentationml/2006/ole">
            <mc:AlternateContent xmlns:mc="http://schemas.openxmlformats.org/markup-compatibility/2006">
              <mc:Choice xmlns:v="urn:schemas-microsoft-com:vml" Requires="v">
                <p:oleObj name="Formel" r:id="rId5" imgW="164880" imgH="215640" progId="Equation.3">
                  <p:embed/>
                </p:oleObj>
              </mc:Choice>
              <mc:Fallback>
                <p:oleObj name="Formel" r:id="rId5" imgW="164880" imgH="215640" progId="Equation.3">
                  <p:embed/>
                  <p:pic>
                    <p:nvPicPr>
                      <p:cNvPr id="20" name="Object 62">
                        <a:extLst>
                          <a:ext uri="{FF2B5EF4-FFF2-40B4-BE49-F238E27FC236}">
                            <a16:creationId xmlns:a16="http://schemas.microsoft.com/office/drawing/2014/main" id="{D7BA6817-25F4-45F4-AE75-5BB11431B6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6413" y="2706688"/>
                        <a:ext cx="330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1" name="Group 65">
            <a:extLst>
              <a:ext uri="{FF2B5EF4-FFF2-40B4-BE49-F238E27FC236}">
                <a16:creationId xmlns:a16="http://schemas.microsoft.com/office/drawing/2014/main" id="{C2788E3D-1218-451D-8B12-520F5A9E613E}"/>
              </a:ext>
            </a:extLst>
          </p:cNvPr>
          <p:cNvGrpSpPr>
            <a:grpSpLocks/>
          </p:cNvGrpSpPr>
          <p:nvPr/>
        </p:nvGrpSpPr>
        <p:grpSpPr bwMode="auto">
          <a:xfrm>
            <a:off x="6189663" y="2162175"/>
            <a:ext cx="1479550" cy="1873250"/>
            <a:chOff x="1794" y="378"/>
            <a:chExt cx="932" cy="1180"/>
          </a:xfrm>
        </p:grpSpPr>
        <p:sp>
          <p:nvSpPr>
            <p:cNvPr id="22" name="Rectangle 36">
              <a:extLst>
                <a:ext uri="{FF2B5EF4-FFF2-40B4-BE49-F238E27FC236}">
                  <a16:creationId xmlns:a16="http://schemas.microsoft.com/office/drawing/2014/main" id="{188FCCD8-F2D4-40F2-B593-71C7B404C0B7}"/>
                </a:ext>
              </a:extLst>
            </p:cNvPr>
            <p:cNvSpPr>
              <a:spLocks noChangeArrowheads="1"/>
            </p:cNvSpPr>
            <p:nvPr/>
          </p:nvSpPr>
          <p:spPr bwMode="auto">
            <a:xfrm>
              <a:off x="2148" y="378"/>
              <a:ext cx="300" cy="816"/>
            </a:xfrm>
            <a:prstGeom prst="rect">
              <a:avLst/>
            </a:prstGeom>
            <a:solidFill>
              <a:schemeClr val="folHlink">
                <a:alpha val="5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de-DE"/>
            </a:p>
          </p:txBody>
        </p:sp>
        <p:sp>
          <p:nvSpPr>
            <p:cNvPr id="23" name="AutoShape 48">
              <a:extLst>
                <a:ext uri="{FF2B5EF4-FFF2-40B4-BE49-F238E27FC236}">
                  <a16:creationId xmlns:a16="http://schemas.microsoft.com/office/drawing/2014/main" id="{49EF62F3-8770-480A-B807-156C8CA980D2}"/>
                </a:ext>
              </a:extLst>
            </p:cNvPr>
            <p:cNvSpPr>
              <a:spLocks/>
            </p:cNvSpPr>
            <p:nvPr/>
          </p:nvSpPr>
          <p:spPr bwMode="auto">
            <a:xfrm rot="-5400000">
              <a:off x="2226" y="1152"/>
              <a:ext cx="144" cy="288"/>
            </a:xfrm>
            <a:prstGeom prst="lef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de-DE"/>
            </a:p>
          </p:txBody>
        </p:sp>
        <p:sp>
          <p:nvSpPr>
            <p:cNvPr id="24" name="Text Box 49">
              <a:extLst>
                <a:ext uri="{FF2B5EF4-FFF2-40B4-BE49-F238E27FC236}">
                  <a16:creationId xmlns:a16="http://schemas.microsoft.com/office/drawing/2014/main" id="{84B20243-BDFB-430E-9EEA-7FC720B82043}"/>
                </a:ext>
              </a:extLst>
            </p:cNvPr>
            <p:cNvSpPr txBox="1">
              <a:spLocks noChangeArrowheads="1"/>
            </p:cNvSpPr>
            <p:nvPr/>
          </p:nvSpPr>
          <p:spPr bwMode="auto">
            <a:xfrm>
              <a:off x="2136" y="1308"/>
              <a:ext cx="3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l-GR" altLang="de-DE" sz="2000">
                  <a:latin typeface="Century Schoolbook" pitchFamily="18" charset="0"/>
                  <a:cs typeface="Arial" charset="0"/>
                </a:rPr>
                <a:t>Δ</a:t>
              </a:r>
              <a:r>
                <a:rPr lang="de-DE" altLang="de-DE" sz="2000" i="1">
                  <a:latin typeface="Century Schoolbook" pitchFamily="18" charset="0"/>
                  <a:cs typeface="Arial" charset="0"/>
                </a:rPr>
                <a:t>p</a:t>
              </a:r>
              <a:endParaRPr lang="el-GR" altLang="de-DE" sz="2000" i="1">
                <a:latin typeface="Century Schoolbook" pitchFamily="18" charset="0"/>
                <a:cs typeface="Arial" charset="0"/>
              </a:endParaRPr>
            </a:p>
          </p:txBody>
        </p:sp>
        <p:sp>
          <p:nvSpPr>
            <p:cNvPr id="25" name="Text Box 50">
              <a:extLst>
                <a:ext uri="{FF2B5EF4-FFF2-40B4-BE49-F238E27FC236}">
                  <a16:creationId xmlns:a16="http://schemas.microsoft.com/office/drawing/2014/main" id="{A3E2F316-7F97-461B-A6EB-FF2758424424}"/>
                </a:ext>
              </a:extLst>
            </p:cNvPr>
            <p:cNvSpPr txBox="1">
              <a:spLocks noChangeArrowheads="1"/>
            </p:cNvSpPr>
            <p:nvPr/>
          </p:nvSpPr>
          <p:spPr bwMode="auto">
            <a:xfrm>
              <a:off x="1794" y="1194"/>
              <a:ext cx="2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altLang="de-DE" sz="2000" i="1">
                  <a:latin typeface="Century Schoolbook" pitchFamily="18" charset="0"/>
                </a:rPr>
                <a:t>A</a:t>
              </a:r>
            </a:p>
          </p:txBody>
        </p:sp>
        <p:sp>
          <p:nvSpPr>
            <p:cNvPr id="26" name="Line 51">
              <a:extLst>
                <a:ext uri="{FF2B5EF4-FFF2-40B4-BE49-F238E27FC236}">
                  <a16:creationId xmlns:a16="http://schemas.microsoft.com/office/drawing/2014/main" id="{72AF9A0C-9BAA-4390-ADF9-964BA19D5F08}"/>
                </a:ext>
              </a:extLst>
            </p:cNvPr>
            <p:cNvSpPr>
              <a:spLocks noChangeShapeType="1"/>
            </p:cNvSpPr>
            <p:nvPr/>
          </p:nvSpPr>
          <p:spPr bwMode="auto">
            <a:xfrm flipV="1">
              <a:off x="1932" y="966"/>
              <a:ext cx="210" cy="25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 name="Line 55">
              <a:extLst>
                <a:ext uri="{FF2B5EF4-FFF2-40B4-BE49-F238E27FC236}">
                  <a16:creationId xmlns:a16="http://schemas.microsoft.com/office/drawing/2014/main" id="{8E45682D-4524-424D-A5C4-47BB15843DC6}"/>
                </a:ext>
              </a:extLst>
            </p:cNvPr>
            <p:cNvSpPr>
              <a:spLocks noChangeShapeType="1"/>
            </p:cNvSpPr>
            <p:nvPr/>
          </p:nvSpPr>
          <p:spPr bwMode="auto">
            <a:xfrm>
              <a:off x="2300" y="790"/>
              <a:ext cx="426" cy="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graphicFrame>
          <p:nvGraphicFramePr>
            <p:cNvPr id="28" name="Object 63">
              <a:extLst>
                <a:ext uri="{FF2B5EF4-FFF2-40B4-BE49-F238E27FC236}">
                  <a16:creationId xmlns:a16="http://schemas.microsoft.com/office/drawing/2014/main" id="{F42244CD-DC2F-4392-AC20-1B52D956D08E}"/>
                </a:ext>
              </a:extLst>
            </p:cNvPr>
            <p:cNvGraphicFramePr>
              <a:graphicFrameLocks noChangeAspect="1"/>
            </p:cNvGraphicFramePr>
            <p:nvPr/>
          </p:nvGraphicFramePr>
          <p:xfrm>
            <a:off x="2520" y="798"/>
            <a:ext cx="144" cy="176"/>
          </p:xfrm>
          <a:graphic>
            <a:graphicData uri="http://schemas.openxmlformats.org/presentationml/2006/ole">
              <mc:AlternateContent xmlns:mc="http://schemas.openxmlformats.org/markup-compatibility/2006">
                <mc:Choice xmlns:v="urn:schemas-microsoft-com:vml" Requires="v">
                  <p:oleObj name="Formel" r:id="rId7" imgW="114120" imgH="139680" progId="Equation.3">
                    <p:embed/>
                  </p:oleObj>
                </mc:Choice>
                <mc:Fallback>
                  <p:oleObj name="Formel" r:id="rId7" imgW="114120" imgH="139680" progId="Equation.3">
                    <p:embed/>
                    <p:pic>
                      <p:nvPicPr>
                        <p:cNvPr id="28" name="Object 63">
                          <a:extLst>
                            <a:ext uri="{FF2B5EF4-FFF2-40B4-BE49-F238E27FC236}">
                              <a16:creationId xmlns:a16="http://schemas.microsoft.com/office/drawing/2014/main" id="{F42244CD-DC2F-4392-AC20-1B52D956D0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0" y="798"/>
                          <a:ext cx="144"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9" name="Group 91">
            <a:extLst>
              <a:ext uri="{FF2B5EF4-FFF2-40B4-BE49-F238E27FC236}">
                <a16:creationId xmlns:a16="http://schemas.microsoft.com/office/drawing/2014/main" id="{FE78F4FC-FE6A-4E1B-A84A-B8FFF8905E9B}"/>
              </a:ext>
            </a:extLst>
          </p:cNvPr>
          <p:cNvGrpSpPr>
            <a:grpSpLocks/>
          </p:cNvGrpSpPr>
          <p:nvPr/>
        </p:nvGrpSpPr>
        <p:grpSpPr bwMode="auto">
          <a:xfrm>
            <a:off x="5132388" y="1752601"/>
            <a:ext cx="1714500" cy="561975"/>
            <a:chOff x="1152" y="150"/>
            <a:chExt cx="1080" cy="354"/>
          </a:xfrm>
        </p:grpSpPr>
        <p:sp>
          <p:nvSpPr>
            <p:cNvPr id="30" name="Text Box 89">
              <a:extLst>
                <a:ext uri="{FF2B5EF4-FFF2-40B4-BE49-F238E27FC236}">
                  <a16:creationId xmlns:a16="http://schemas.microsoft.com/office/drawing/2014/main" id="{E0CE3180-455D-4DB4-B10F-E7966EDBA22D}"/>
                </a:ext>
              </a:extLst>
            </p:cNvPr>
            <p:cNvSpPr txBox="1">
              <a:spLocks noChangeArrowheads="1"/>
            </p:cNvSpPr>
            <p:nvPr/>
          </p:nvSpPr>
          <p:spPr bwMode="auto">
            <a:xfrm>
              <a:off x="1152" y="150"/>
              <a:ext cx="10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altLang="de-DE">
                  <a:latin typeface="Calibri" pitchFamily="34" charset="0"/>
                </a:rPr>
                <a:t>Air volume</a:t>
              </a:r>
            </a:p>
          </p:txBody>
        </p:sp>
        <p:sp>
          <p:nvSpPr>
            <p:cNvPr id="31" name="Line 90">
              <a:extLst>
                <a:ext uri="{FF2B5EF4-FFF2-40B4-BE49-F238E27FC236}">
                  <a16:creationId xmlns:a16="http://schemas.microsoft.com/office/drawing/2014/main" id="{887A62C7-9EC1-445C-84FB-BDF7F4384AE1}"/>
                </a:ext>
              </a:extLst>
            </p:cNvPr>
            <p:cNvSpPr>
              <a:spLocks noChangeShapeType="1"/>
            </p:cNvSpPr>
            <p:nvPr/>
          </p:nvSpPr>
          <p:spPr bwMode="auto">
            <a:xfrm flipH="1" flipV="1">
              <a:off x="2028" y="282"/>
              <a:ext cx="204" cy="222"/>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de-DE"/>
            </a:p>
          </p:txBody>
        </p:sp>
      </p:grpSp>
      <p:graphicFrame>
        <p:nvGraphicFramePr>
          <p:cNvPr id="32" name="Object 66">
            <a:extLst>
              <a:ext uri="{FF2B5EF4-FFF2-40B4-BE49-F238E27FC236}">
                <a16:creationId xmlns:a16="http://schemas.microsoft.com/office/drawing/2014/main" id="{75A00CBD-3610-42EC-9F8A-EDD017E3A523}"/>
              </a:ext>
            </a:extLst>
          </p:cNvPr>
          <p:cNvGraphicFramePr>
            <a:graphicFrameLocks noChangeAspect="1"/>
          </p:cNvGraphicFramePr>
          <p:nvPr>
            <p:extLst>
              <p:ext uri="{D42A27DB-BD31-4B8C-83A1-F6EECF244321}">
                <p14:modId xmlns:p14="http://schemas.microsoft.com/office/powerpoint/2010/main" val="1002741202"/>
              </p:ext>
            </p:extLst>
          </p:nvPr>
        </p:nvGraphicFramePr>
        <p:xfrm>
          <a:off x="3357563" y="4622800"/>
          <a:ext cx="1363662" cy="382588"/>
        </p:xfrm>
        <a:graphic>
          <a:graphicData uri="http://schemas.openxmlformats.org/presentationml/2006/ole">
            <mc:AlternateContent xmlns:mc="http://schemas.openxmlformats.org/markup-compatibility/2006">
              <mc:Choice xmlns:v="urn:schemas-microsoft-com:vml" Requires="v">
                <p:oleObj name="Formel" r:id="rId9" imgW="812520" imgH="228600" progId="Equation.3">
                  <p:embed/>
                </p:oleObj>
              </mc:Choice>
              <mc:Fallback>
                <p:oleObj name="Formel" r:id="rId9" imgW="812520" imgH="228600" progId="Equation.3">
                  <p:embed/>
                  <p:pic>
                    <p:nvPicPr>
                      <p:cNvPr id="32" name="Object 66">
                        <a:extLst>
                          <a:ext uri="{FF2B5EF4-FFF2-40B4-BE49-F238E27FC236}">
                            <a16:creationId xmlns:a16="http://schemas.microsoft.com/office/drawing/2014/main" id="{75A00CBD-3610-42EC-9F8A-EDD017E3A5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7563" y="4622800"/>
                        <a:ext cx="1363662"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Text Box 75">
            <a:extLst>
              <a:ext uri="{FF2B5EF4-FFF2-40B4-BE49-F238E27FC236}">
                <a16:creationId xmlns:a16="http://schemas.microsoft.com/office/drawing/2014/main" id="{B03BDE84-8D17-4190-A087-5C1851A82DF6}"/>
              </a:ext>
            </a:extLst>
          </p:cNvPr>
          <p:cNvSpPr txBox="1">
            <a:spLocks noChangeArrowheads="1"/>
          </p:cNvSpPr>
          <p:nvPr/>
        </p:nvSpPr>
        <p:spPr bwMode="auto">
          <a:xfrm>
            <a:off x="3460751" y="4008438"/>
            <a:ext cx="5040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1900">
                <a:latin typeface="Calibri" pitchFamily="34" charset="0"/>
              </a:rPr>
              <a:t>The power is the product of thrust and velocity:</a:t>
            </a:r>
            <a:endParaRPr lang="de-DE" altLang="de-DE" sz="1900">
              <a:latin typeface="Calibri" pitchFamily="34" charset="0"/>
            </a:endParaRPr>
          </a:p>
        </p:txBody>
      </p:sp>
      <p:graphicFrame>
        <p:nvGraphicFramePr>
          <p:cNvPr id="34" name="Object 71">
            <a:extLst>
              <a:ext uri="{FF2B5EF4-FFF2-40B4-BE49-F238E27FC236}">
                <a16:creationId xmlns:a16="http://schemas.microsoft.com/office/drawing/2014/main" id="{4EB9447D-9040-4696-8471-6AF4ED54D2BD}"/>
              </a:ext>
            </a:extLst>
          </p:cNvPr>
          <p:cNvGraphicFramePr>
            <a:graphicFrameLocks noChangeAspect="1"/>
          </p:cNvGraphicFramePr>
          <p:nvPr>
            <p:extLst>
              <p:ext uri="{D42A27DB-BD31-4B8C-83A1-F6EECF244321}">
                <p14:modId xmlns:p14="http://schemas.microsoft.com/office/powerpoint/2010/main" val="2689618536"/>
              </p:ext>
            </p:extLst>
          </p:nvPr>
        </p:nvGraphicFramePr>
        <p:xfrm>
          <a:off x="4092576" y="5099050"/>
          <a:ext cx="1757363" cy="782638"/>
        </p:xfrm>
        <a:graphic>
          <a:graphicData uri="http://schemas.openxmlformats.org/presentationml/2006/ole">
            <mc:AlternateContent xmlns:mc="http://schemas.openxmlformats.org/markup-compatibility/2006">
              <mc:Choice xmlns:v="urn:schemas-microsoft-com:vml" Requires="v">
                <p:oleObj name="Formel" r:id="rId11" imgW="1079280" imgH="482400" progId="Equation.3">
                  <p:embed/>
                </p:oleObj>
              </mc:Choice>
              <mc:Fallback>
                <p:oleObj name="Formel" r:id="rId11" imgW="1079280" imgH="482400" progId="Equation.3">
                  <p:embed/>
                  <p:pic>
                    <p:nvPicPr>
                      <p:cNvPr id="34" name="Object 71">
                        <a:extLst>
                          <a:ext uri="{FF2B5EF4-FFF2-40B4-BE49-F238E27FC236}">
                            <a16:creationId xmlns:a16="http://schemas.microsoft.com/office/drawing/2014/main" id="{4EB9447D-9040-4696-8471-6AF4ED54D2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2576" y="5099050"/>
                        <a:ext cx="1757363" cy="78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70">
            <a:extLst>
              <a:ext uri="{FF2B5EF4-FFF2-40B4-BE49-F238E27FC236}">
                <a16:creationId xmlns:a16="http://schemas.microsoft.com/office/drawing/2014/main" id="{2C5EF92B-AB20-4E2D-AFAA-9C1AA31C248C}"/>
              </a:ext>
            </a:extLst>
          </p:cNvPr>
          <p:cNvGraphicFramePr>
            <a:graphicFrameLocks noChangeAspect="1"/>
          </p:cNvGraphicFramePr>
          <p:nvPr>
            <p:extLst>
              <p:ext uri="{D42A27DB-BD31-4B8C-83A1-F6EECF244321}">
                <p14:modId xmlns:p14="http://schemas.microsoft.com/office/powerpoint/2010/main" val="2707158259"/>
              </p:ext>
            </p:extLst>
          </p:nvPr>
        </p:nvGraphicFramePr>
        <p:xfrm>
          <a:off x="5613400" y="4667250"/>
          <a:ext cx="1530350" cy="357188"/>
        </p:xfrm>
        <a:graphic>
          <a:graphicData uri="http://schemas.openxmlformats.org/presentationml/2006/ole">
            <mc:AlternateContent xmlns:mc="http://schemas.openxmlformats.org/markup-compatibility/2006">
              <mc:Choice xmlns:v="urn:schemas-microsoft-com:vml" Requires="v">
                <p:oleObj name="Formel" r:id="rId13" imgW="977760" imgH="228600" progId="Equation.3">
                  <p:embed/>
                </p:oleObj>
              </mc:Choice>
              <mc:Fallback>
                <p:oleObj name="Formel" r:id="rId13" imgW="977760" imgH="228600" progId="Equation.3">
                  <p:embed/>
                  <p:pic>
                    <p:nvPicPr>
                      <p:cNvPr id="35" name="Object 70">
                        <a:extLst>
                          <a:ext uri="{FF2B5EF4-FFF2-40B4-BE49-F238E27FC236}">
                            <a16:creationId xmlns:a16="http://schemas.microsoft.com/office/drawing/2014/main" id="{2C5EF92B-AB20-4E2D-AFAA-9C1AA31C24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13400" y="4667250"/>
                        <a:ext cx="153035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79">
            <a:extLst>
              <a:ext uri="{FF2B5EF4-FFF2-40B4-BE49-F238E27FC236}">
                <a16:creationId xmlns:a16="http://schemas.microsoft.com/office/drawing/2014/main" id="{F8A18C9E-A1C5-4695-994A-A54DDBE1CA1C}"/>
              </a:ext>
            </a:extLst>
          </p:cNvPr>
          <p:cNvGraphicFramePr>
            <a:graphicFrameLocks noChangeAspect="1"/>
          </p:cNvGraphicFramePr>
          <p:nvPr>
            <p:extLst>
              <p:ext uri="{D42A27DB-BD31-4B8C-83A1-F6EECF244321}">
                <p14:modId xmlns:p14="http://schemas.microsoft.com/office/powerpoint/2010/main" val="1093869511"/>
              </p:ext>
            </p:extLst>
          </p:nvPr>
        </p:nvGraphicFramePr>
        <p:xfrm>
          <a:off x="7677151" y="5202239"/>
          <a:ext cx="3235325" cy="661987"/>
        </p:xfrm>
        <a:graphic>
          <a:graphicData uri="http://schemas.openxmlformats.org/presentationml/2006/ole">
            <mc:AlternateContent xmlns:mc="http://schemas.openxmlformats.org/markup-compatibility/2006">
              <mc:Choice xmlns:v="urn:schemas-microsoft-com:vml" Requires="v">
                <p:oleObj name="Formel" r:id="rId15" imgW="1981080" imgH="406080" progId="Equation.3">
                  <p:embed/>
                </p:oleObj>
              </mc:Choice>
              <mc:Fallback>
                <p:oleObj name="Formel" r:id="rId15" imgW="1981080" imgH="406080" progId="Equation.3">
                  <p:embed/>
                  <p:pic>
                    <p:nvPicPr>
                      <p:cNvPr id="36" name="Object 79">
                        <a:extLst>
                          <a:ext uri="{FF2B5EF4-FFF2-40B4-BE49-F238E27FC236}">
                            <a16:creationId xmlns:a16="http://schemas.microsoft.com/office/drawing/2014/main" id="{F8A18C9E-A1C5-4695-994A-A54DDBE1CA1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77151" y="5202239"/>
                        <a:ext cx="3235325" cy="661987"/>
                      </a:xfrm>
                      <a:prstGeom prst="rect">
                        <a:avLst/>
                      </a:prstGeom>
                      <a:noFill/>
                      <a:ln w="28575">
                        <a:solidFill>
                          <a:schemeClr val="accent1"/>
                        </a:solidFill>
                        <a:miter lim="800000"/>
                        <a:headEnd/>
                        <a:tailEnd/>
                      </a:ln>
                      <a:effectLst/>
                    </p:spPr>
                  </p:pic>
                </p:oleObj>
              </mc:Fallback>
            </mc:AlternateContent>
          </a:graphicData>
        </a:graphic>
      </p:graphicFrame>
      <p:graphicFrame>
        <p:nvGraphicFramePr>
          <p:cNvPr id="37" name="Object 80">
            <a:extLst>
              <a:ext uri="{FF2B5EF4-FFF2-40B4-BE49-F238E27FC236}">
                <a16:creationId xmlns:a16="http://schemas.microsoft.com/office/drawing/2014/main" id="{AFD163B0-5B9A-45A2-A8F5-8BFD4189CF4A}"/>
              </a:ext>
            </a:extLst>
          </p:cNvPr>
          <p:cNvGraphicFramePr>
            <a:graphicFrameLocks noChangeAspect="1"/>
          </p:cNvGraphicFramePr>
          <p:nvPr>
            <p:extLst>
              <p:ext uri="{D42A27DB-BD31-4B8C-83A1-F6EECF244321}">
                <p14:modId xmlns:p14="http://schemas.microsoft.com/office/powerpoint/2010/main" val="1645208430"/>
              </p:ext>
            </p:extLst>
          </p:nvPr>
        </p:nvGraphicFramePr>
        <p:xfrm>
          <a:off x="8140700" y="4538663"/>
          <a:ext cx="1358900" cy="550862"/>
        </p:xfrm>
        <a:graphic>
          <a:graphicData uri="http://schemas.openxmlformats.org/presentationml/2006/ole">
            <mc:AlternateContent xmlns:mc="http://schemas.openxmlformats.org/markup-compatibility/2006">
              <mc:Choice xmlns:v="urn:schemas-microsoft-com:vml" Requires="v">
                <p:oleObj name="Formel" r:id="rId17" imgW="1002960" imgH="406080" progId="Equation.3">
                  <p:embed/>
                </p:oleObj>
              </mc:Choice>
              <mc:Fallback>
                <p:oleObj name="Formel" r:id="rId17" imgW="1002960" imgH="406080" progId="Equation.3">
                  <p:embed/>
                  <p:pic>
                    <p:nvPicPr>
                      <p:cNvPr id="37" name="Object 80">
                        <a:extLst>
                          <a:ext uri="{FF2B5EF4-FFF2-40B4-BE49-F238E27FC236}">
                            <a16:creationId xmlns:a16="http://schemas.microsoft.com/office/drawing/2014/main" id="{AFD163B0-5B9A-45A2-A8F5-8BFD4189CF4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40700" y="4538663"/>
                        <a:ext cx="1358900" cy="55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Text Box 75">
            <a:extLst>
              <a:ext uri="{FF2B5EF4-FFF2-40B4-BE49-F238E27FC236}">
                <a16:creationId xmlns:a16="http://schemas.microsoft.com/office/drawing/2014/main" id="{83532929-C685-4867-A3CD-795399958861}"/>
              </a:ext>
            </a:extLst>
          </p:cNvPr>
          <p:cNvSpPr txBox="1">
            <a:spLocks noChangeArrowheads="1"/>
          </p:cNvSpPr>
          <p:nvPr/>
        </p:nvSpPr>
        <p:spPr bwMode="auto">
          <a:xfrm>
            <a:off x="4829175" y="4627563"/>
            <a:ext cx="719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1900">
                <a:latin typeface="Calibri" pitchFamily="34" charset="0"/>
              </a:rPr>
              <a:t>with</a:t>
            </a:r>
            <a:endParaRPr lang="de-DE" altLang="de-DE" sz="1900">
              <a:latin typeface="Calibri" pitchFamily="34" charset="0"/>
            </a:endParaRPr>
          </a:p>
        </p:txBody>
      </p:sp>
      <p:sp>
        <p:nvSpPr>
          <p:cNvPr id="39" name="Text Box 75">
            <a:extLst>
              <a:ext uri="{FF2B5EF4-FFF2-40B4-BE49-F238E27FC236}">
                <a16:creationId xmlns:a16="http://schemas.microsoft.com/office/drawing/2014/main" id="{4BFDEB4A-4252-4886-BE5A-4FF3766DD321}"/>
              </a:ext>
            </a:extLst>
          </p:cNvPr>
          <p:cNvSpPr txBox="1">
            <a:spLocks noChangeArrowheads="1"/>
          </p:cNvSpPr>
          <p:nvPr/>
        </p:nvSpPr>
        <p:spPr bwMode="auto">
          <a:xfrm>
            <a:off x="7421564" y="4627563"/>
            <a:ext cx="7191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1900">
                <a:latin typeface="Calibri" pitchFamily="34" charset="0"/>
              </a:rPr>
              <a:t>and</a:t>
            </a:r>
            <a:endParaRPr lang="de-DE" altLang="de-DE" sz="1900">
              <a:latin typeface="Calibri" pitchFamily="34" charset="0"/>
            </a:endParaRPr>
          </a:p>
        </p:txBody>
      </p:sp>
      <p:sp>
        <p:nvSpPr>
          <p:cNvPr id="40" name="Text Box 75">
            <a:extLst>
              <a:ext uri="{FF2B5EF4-FFF2-40B4-BE49-F238E27FC236}">
                <a16:creationId xmlns:a16="http://schemas.microsoft.com/office/drawing/2014/main" id="{2440755D-3E4D-4875-833A-EE9128D41BCF}"/>
              </a:ext>
            </a:extLst>
          </p:cNvPr>
          <p:cNvSpPr txBox="1">
            <a:spLocks noChangeArrowheads="1"/>
          </p:cNvSpPr>
          <p:nvPr/>
        </p:nvSpPr>
        <p:spPr bwMode="auto">
          <a:xfrm>
            <a:off x="3532189" y="5275263"/>
            <a:ext cx="7191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1900">
                <a:latin typeface="Calibri" pitchFamily="34" charset="0"/>
                <a:sym typeface="Wingdings" pitchFamily="2" charset="2"/>
              </a:rPr>
              <a:t></a:t>
            </a:r>
            <a:endParaRPr lang="de-DE" altLang="de-DE" sz="1900">
              <a:latin typeface="Calibri" pitchFamily="34" charset="0"/>
            </a:endParaRPr>
          </a:p>
        </p:txBody>
      </p:sp>
      <p:sp>
        <p:nvSpPr>
          <p:cNvPr id="41" name="Textfeld 51">
            <a:extLst>
              <a:ext uri="{FF2B5EF4-FFF2-40B4-BE49-F238E27FC236}">
                <a16:creationId xmlns:a16="http://schemas.microsoft.com/office/drawing/2014/main" id="{4B6C9F1D-EA82-4931-BA7D-28938ED3015E}"/>
              </a:ext>
            </a:extLst>
          </p:cNvPr>
          <p:cNvSpPr txBox="1">
            <a:spLocks noChangeArrowheads="1"/>
          </p:cNvSpPr>
          <p:nvPr/>
        </p:nvSpPr>
        <p:spPr bwMode="auto">
          <a:xfrm>
            <a:off x="5146676" y="6070164"/>
            <a:ext cx="3417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altLang="de-DE" sz="1000"/>
              <a:t>Please note the following:</a:t>
            </a:r>
          </a:p>
        </p:txBody>
      </p:sp>
      <p:graphicFrame>
        <p:nvGraphicFramePr>
          <p:cNvPr id="42" name="Object 79">
            <a:extLst>
              <a:ext uri="{FF2B5EF4-FFF2-40B4-BE49-F238E27FC236}">
                <a16:creationId xmlns:a16="http://schemas.microsoft.com/office/drawing/2014/main" id="{2543883F-589E-470C-A711-A27CC7DFAAAA}"/>
              </a:ext>
            </a:extLst>
          </p:cNvPr>
          <p:cNvGraphicFramePr>
            <a:graphicFrameLocks noChangeAspect="1"/>
          </p:cNvGraphicFramePr>
          <p:nvPr>
            <p:extLst>
              <p:ext uri="{D42A27DB-BD31-4B8C-83A1-F6EECF244321}">
                <p14:modId xmlns:p14="http://schemas.microsoft.com/office/powerpoint/2010/main" val="1924727300"/>
              </p:ext>
            </p:extLst>
          </p:nvPr>
        </p:nvGraphicFramePr>
        <p:xfrm>
          <a:off x="6740525" y="6073775"/>
          <a:ext cx="1866900" cy="268288"/>
        </p:xfrm>
        <a:graphic>
          <a:graphicData uri="http://schemas.openxmlformats.org/presentationml/2006/ole">
            <mc:AlternateContent xmlns:mc="http://schemas.openxmlformats.org/markup-compatibility/2006">
              <mc:Choice xmlns:v="urn:schemas-microsoft-com:vml" Requires="v">
                <p:oleObj name="Formel" r:id="rId19" imgW="1765080" imgH="253800" progId="Equation.3">
                  <p:embed/>
                </p:oleObj>
              </mc:Choice>
              <mc:Fallback>
                <p:oleObj name="Formel" r:id="rId19" imgW="1765080" imgH="253800" progId="Equation.3">
                  <p:embed/>
                  <p:pic>
                    <p:nvPicPr>
                      <p:cNvPr id="42" name="Object 79">
                        <a:extLst>
                          <a:ext uri="{FF2B5EF4-FFF2-40B4-BE49-F238E27FC236}">
                            <a16:creationId xmlns:a16="http://schemas.microsoft.com/office/drawing/2014/main" id="{2543883F-589E-470C-A711-A27CC7DFAAA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40525" y="6073775"/>
                        <a:ext cx="1866900"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Text Placeholder 1">
            <a:extLst>
              <a:ext uri="{FF2B5EF4-FFF2-40B4-BE49-F238E27FC236}">
                <a16:creationId xmlns:a16="http://schemas.microsoft.com/office/drawing/2014/main" id="{F3ED67E3-482A-4E2D-A5DE-6521E5BB9C44}"/>
              </a:ext>
            </a:extLst>
          </p:cNvPr>
          <p:cNvSpPr txBox="1">
            <a:spLocks noGrp="1"/>
          </p:cNvSpPr>
          <p:nvPr>
            <p:ph type="body" sz="quarter" idx="13"/>
          </p:nvPr>
        </p:nvSpPr>
        <p:spPr>
          <a:xfrm>
            <a:off x="479425" y="549275"/>
            <a:ext cx="10494963" cy="81121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Wind Turbine Efficiency </a:t>
            </a:r>
            <a:r>
              <a:rPr lang="el-GR" sz="2800" i="1" kern="0" cap="none" spc="-5" dirty="0">
                <a:solidFill>
                  <a:srgbClr val="000000"/>
                </a:solidFill>
                <a:latin typeface="Times New Roman"/>
                <a:ea typeface="+mj-ea"/>
                <a:cs typeface="Times New Roman"/>
              </a:rPr>
              <a:t>η</a:t>
            </a:r>
            <a:endParaRPr lang="en-US" sz="2800" i="1" kern="0" cap="none" spc="-5" dirty="0">
              <a:solidFill>
                <a:srgbClr val="000000"/>
              </a:solidFill>
              <a:latin typeface="Times New Roman"/>
              <a:ea typeface="+mj-ea"/>
              <a:cs typeface="Times New Roman"/>
            </a:endParaRPr>
          </a:p>
          <a:p>
            <a:r>
              <a:rPr lang="en-US" sz="2000" i="1" spc="-5" dirty="0">
                <a:latin typeface="Arial"/>
                <a:cs typeface="Arial"/>
              </a:rPr>
              <a:t>Betz</a:t>
            </a:r>
            <a:r>
              <a:rPr lang="en-US" sz="2000" i="1" dirty="0">
                <a:latin typeface="Arial"/>
                <a:cs typeface="Arial"/>
              </a:rPr>
              <a:t> Limit</a:t>
            </a:r>
            <a:endParaRPr lang="en-US" sz="2000" dirty="0">
              <a:latin typeface="Arial"/>
              <a:cs typeface="Arial"/>
            </a:endParaRPr>
          </a:p>
          <a:p>
            <a:endParaRPr lang="en-US" dirty="0"/>
          </a:p>
        </p:txBody>
      </p:sp>
      <p:graphicFrame>
        <p:nvGraphicFramePr>
          <p:cNvPr id="44" name="Object 70">
            <a:extLst>
              <a:ext uri="{FF2B5EF4-FFF2-40B4-BE49-F238E27FC236}">
                <a16:creationId xmlns:a16="http://schemas.microsoft.com/office/drawing/2014/main" id="{B13BCDB0-E994-4F3D-A895-5B62E90385A6}"/>
              </a:ext>
            </a:extLst>
          </p:cNvPr>
          <p:cNvGraphicFramePr>
            <a:graphicFrameLocks noChangeAspect="1"/>
          </p:cNvGraphicFramePr>
          <p:nvPr>
            <p:extLst>
              <p:ext uri="{D42A27DB-BD31-4B8C-83A1-F6EECF244321}">
                <p14:modId xmlns:p14="http://schemas.microsoft.com/office/powerpoint/2010/main" val="3881716743"/>
              </p:ext>
            </p:extLst>
          </p:nvPr>
        </p:nvGraphicFramePr>
        <p:xfrm>
          <a:off x="6172087" y="5397172"/>
          <a:ext cx="985838" cy="269875"/>
        </p:xfrm>
        <a:graphic>
          <a:graphicData uri="http://schemas.openxmlformats.org/presentationml/2006/ole">
            <mc:AlternateContent xmlns:mc="http://schemas.openxmlformats.org/markup-compatibility/2006">
              <mc:Choice xmlns:v="urn:schemas-microsoft-com:vml" Requires="v">
                <p:oleObj name="Formel" r:id="rId21" imgW="787320" imgH="215640" progId="Equation.3">
                  <p:embed/>
                </p:oleObj>
              </mc:Choice>
              <mc:Fallback>
                <p:oleObj name="Formel" r:id="rId21" imgW="787320" imgH="215640" progId="Equation.3">
                  <p:embed/>
                  <p:pic>
                    <p:nvPicPr>
                      <p:cNvPr id="44" name="Object 70">
                        <a:extLst>
                          <a:ext uri="{FF2B5EF4-FFF2-40B4-BE49-F238E27FC236}">
                            <a16:creationId xmlns:a16="http://schemas.microsoft.com/office/drawing/2014/main" id="{B13BCDB0-E994-4F3D-A895-5B62E90385A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72087" y="5397172"/>
                        <a:ext cx="985838"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68363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20230E5-2553-4D30-BD37-97F51E3BA3F1}"/>
              </a:ext>
            </a:extLst>
          </p:cNvPr>
          <p:cNvSpPr txBox="1">
            <a:spLocks noGrp="1"/>
          </p:cNvSpPr>
          <p:nvPr>
            <p:ph type="body" sz="quarter" idx="13"/>
          </p:nvPr>
        </p:nvSpPr>
        <p:spPr>
          <a:xfrm>
            <a:off x="479425" y="549275"/>
            <a:ext cx="10494963" cy="81121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Wind Turbine Efficiency </a:t>
            </a:r>
            <a:r>
              <a:rPr lang="el-GR" sz="2800" i="1" kern="0" cap="none" spc="-5" dirty="0">
                <a:solidFill>
                  <a:srgbClr val="000000"/>
                </a:solidFill>
                <a:latin typeface="Times New Roman"/>
                <a:ea typeface="+mj-ea"/>
                <a:cs typeface="Times New Roman"/>
              </a:rPr>
              <a:t>η</a:t>
            </a:r>
            <a:endParaRPr lang="en-US" sz="2800" i="1" kern="0" cap="none" spc="-5" dirty="0">
              <a:solidFill>
                <a:srgbClr val="000000"/>
              </a:solidFill>
              <a:latin typeface="Times New Roman"/>
              <a:ea typeface="+mj-ea"/>
              <a:cs typeface="Times New Roman"/>
            </a:endParaRPr>
          </a:p>
          <a:p>
            <a:r>
              <a:rPr lang="en-US" sz="2000" i="1" spc="-5" dirty="0">
                <a:latin typeface="Arial"/>
                <a:cs typeface="Arial"/>
              </a:rPr>
              <a:t>Betz</a:t>
            </a:r>
            <a:r>
              <a:rPr lang="en-US" sz="2000" i="1" dirty="0">
                <a:latin typeface="Arial"/>
                <a:cs typeface="Arial"/>
              </a:rPr>
              <a:t> Limit</a:t>
            </a:r>
            <a:endParaRPr lang="en-US" sz="2000" dirty="0">
              <a:latin typeface="Arial"/>
              <a:cs typeface="Arial"/>
            </a:endParaRPr>
          </a:p>
          <a:p>
            <a:endParaRPr lang="en-US" dirty="0"/>
          </a:p>
        </p:txBody>
      </p:sp>
      <p:sp>
        <p:nvSpPr>
          <p:cNvPr id="5" name="Text Box 6">
            <a:extLst>
              <a:ext uri="{FF2B5EF4-FFF2-40B4-BE49-F238E27FC236}">
                <a16:creationId xmlns:a16="http://schemas.microsoft.com/office/drawing/2014/main" id="{E7371E44-3F14-416E-B1E8-A66A10AC1AFE}"/>
              </a:ext>
            </a:extLst>
          </p:cNvPr>
          <p:cNvSpPr txBox="1">
            <a:spLocks noChangeArrowheads="1"/>
          </p:cNvSpPr>
          <p:nvPr/>
        </p:nvSpPr>
        <p:spPr bwMode="auto">
          <a:xfrm>
            <a:off x="5093715" y="6189665"/>
            <a:ext cx="6767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200" dirty="0"/>
              <a:t>[Prof. Dr. Ingo </a:t>
            </a:r>
            <a:r>
              <a:rPr lang="en-US" altLang="de-DE" sz="1200" dirty="0" err="1"/>
              <a:t>Rechenberg</a:t>
            </a:r>
            <a:r>
              <a:rPr lang="en-US" altLang="de-DE" sz="1200" dirty="0"/>
              <a:t>, </a:t>
            </a:r>
            <a:r>
              <a:rPr lang="en-US" altLang="de-DE" sz="1200" dirty="0" err="1"/>
              <a:t>Skript</a:t>
            </a:r>
            <a:r>
              <a:rPr lang="en-US" altLang="de-DE" sz="1200" dirty="0"/>
              <a:t> </a:t>
            </a:r>
            <a:r>
              <a:rPr lang="en-US" altLang="de-DE" sz="1200" dirty="0" err="1"/>
              <a:t>Windenergie</a:t>
            </a:r>
            <a:r>
              <a:rPr lang="en-US" altLang="de-DE" sz="1200" dirty="0"/>
              <a:t> I]</a:t>
            </a:r>
          </a:p>
        </p:txBody>
      </p:sp>
      <p:pic>
        <p:nvPicPr>
          <p:cNvPr id="6" name="Picture 5">
            <a:extLst>
              <a:ext uri="{FF2B5EF4-FFF2-40B4-BE49-F238E27FC236}">
                <a16:creationId xmlns:a16="http://schemas.microsoft.com/office/drawing/2014/main" id="{74DEB160-6D94-4D53-B9EC-33A32F913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1268413"/>
            <a:ext cx="287972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A233466E-579F-4771-9457-41A595682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6" y="3141663"/>
            <a:ext cx="3140075"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2CE465A6-801C-4279-9B94-08921FB09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4508500"/>
            <a:ext cx="29908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2">
            <a:extLst>
              <a:ext uri="{FF2B5EF4-FFF2-40B4-BE49-F238E27FC236}">
                <a16:creationId xmlns:a16="http://schemas.microsoft.com/office/drawing/2014/main" id="{2E3E6278-5C28-4C53-A7BA-294B50E4EA0D}"/>
              </a:ext>
            </a:extLst>
          </p:cNvPr>
          <p:cNvSpPr txBox="1">
            <a:spLocks noChangeArrowheads="1"/>
          </p:cNvSpPr>
          <p:nvPr/>
        </p:nvSpPr>
        <p:spPr bwMode="auto">
          <a:xfrm>
            <a:off x="5448301" y="1836739"/>
            <a:ext cx="324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2000">
                <a:latin typeface="Calibri" pitchFamily="34" charset="0"/>
              </a:rPr>
              <a:t>To strong</a:t>
            </a:r>
            <a:endParaRPr lang="de-DE" altLang="de-DE" sz="2000" baseline="-25000">
              <a:latin typeface="Calibri" pitchFamily="34" charset="0"/>
            </a:endParaRPr>
          </a:p>
        </p:txBody>
      </p:sp>
      <p:sp>
        <p:nvSpPr>
          <p:cNvPr id="10" name="Text Box 72">
            <a:extLst>
              <a:ext uri="{FF2B5EF4-FFF2-40B4-BE49-F238E27FC236}">
                <a16:creationId xmlns:a16="http://schemas.microsoft.com/office/drawing/2014/main" id="{84C3F13E-9CF7-4A9A-A237-0CC7D94C3C54}"/>
              </a:ext>
            </a:extLst>
          </p:cNvPr>
          <p:cNvSpPr txBox="1">
            <a:spLocks noChangeArrowheads="1"/>
          </p:cNvSpPr>
          <p:nvPr/>
        </p:nvSpPr>
        <p:spPr bwMode="auto">
          <a:xfrm>
            <a:off x="7896225" y="3500439"/>
            <a:ext cx="216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2000">
                <a:latin typeface="Calibri" pitchFamily="34" charset="0"/>
              </a:rPr>
              <a:t>To weak</a:t>
            </a:r>
            <a:endParaRPr lang="de-DE" altLang="de-DE" sz="2000" baseline="-25000">
              <a:latin typeface="Calibri" pitchFamily="34" charset="0"/>
            </a:endParaRPr>
          </a:p>
        </p:txBody>
      </p:sp>
      <p:sp>
        <p:nvSpPr>
          <p:cNvPr id="11" name="Text Box 72">
            <a:extLst>
              <a:ext uri="{FF2B5EF4-FFF2-40B4-BE49-F238E27FC236}">
                <a16:creationId xmlns:a16="http://schemas.microsoft.com/office/drawing/2014/main" id="{C0BAD45F-63BB-4BA2-8183-BF689C14C8AB}"/>
              </a:ext>
            </a:extLst>
          </p:cNvPr>
          <p:cNvSpPr txBox="1">
            <a:spLocks noChangeArrowheads="1"/>
          </p:cNvSpPr>
          <p:nvPr/>
        </p:nvSpPr>
        <p:spPr bwMode="auto">
          <a:xfrm>
            <a:off x="4727575" y="4941889"/>
            <a:ext cx="216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2000">
                <a:latin typeface="Calibri" pitchFamily="34" charset="0"/>
              </a:rPr>
              <a:t>optimum</a:t>
            </a:r>
            <a:endParaRPr lang="de-DE" altLang="de-DE" sz="2000" baseline="-25000">
              <a:latin typeface="Calibri" pitchFamily="34" charset="0"/>
            </a:endParaRPr>
          </a:p>
        </p:txBody>
      </p:sp>
      <p:sp>
        <p:nvSpPr>
          <p:cNvPr id="12" name="Text Box 19">
            <a:extLst>
              <a:ext uri="{FF2B5EF4-FFF2-40B4-BE49-F238E27FC236}">
                <a16:creationId xmlns:a16="http://schemas.microsoft.com/office/drawing/2014/main" id="{62931F8A-A091-4E34-8234-3E0D1F1EC18A}"/>
              </a:ext>
            </a:extLst>
          </p:cNvPr>
          <p:cNvSpPr txBox="1">
            <a:spLocks noChangeArrowheads="1"/>
          </p:cNvSpPr>
          <p:nvPr/>
        </p:nvSpPr>
        <p:spPr bwMode="auto">
          <a:xfrm>
            <a:off x="7967663" y="1412875"/>
            <a:ext cx="2305050" cy="133985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2000">
                <a:latin typeface="Calibri" pitchFamily="34" charset="0"/>
                <a:sym typeface="Wingdings" pitchFamily="2" charset="2"/>
              </a:rPr>
              <a:t></a:t>
            </a:r>
            <a:r>
              <a:rPr lang="en-US" altLang="de-DE" sz="2000">
                <a:latin typeface="Calibri" pitchFamily="34" charset="0"/>
              </a:rPr>
              <a:t> theory tells us, that for the best efficiency v</a:t>
            </a:r>
            <a:r>
              <a:rPr lang="en-US" altLang="de-DE" sz="2000" baseline="-25000">
                <a:latin typeface="Calibri" pitchFamily="34" charset="0"/>
              </a:rPr>
              <a:t>1</a:t>
            </a:r>
            <a:r>
              <a:rPr lang="en-US" altLang="de-DE" sz="2000">
                <a:latin typeface="Calibri" pitchFamily="34" charset="0"/>
              </a:rPr>
              <a:t> should be 1/3 of v</a:t>
            </a:r>
            <a:r>
              <a:rPr lang="en-US" altLang="de-DE" sz="2000" baseline="-25000">
                <a:latin typeface="Calibri" pitchFamily="34" charset="0"/>
              </a:rPr>
              <a:t>0</a:t>
            </a:r>
          </a:p>
        </p:txBody>
      </p:sp>
    </p:spTree>
    <p:extLst>
      <p:ext uri="{BB962C8B-B14F-4D97-AF65-F5344CB8AC3E}">
        <p14:creationId xmlns:p14="http://schemas.microsoft.com/office/powerpoint/2010/main" val="3191083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BEFD6B9B-37BA-4F8D-AB71-B9F0B10B2718}"/>
              </a:ext>
            </a:extLst>
          </p:cNvPr>
          <p:cNvSpPr txBox="1">
            <a:spLocks noChangeArrowheads="1"/>
          </p:cNvSpPr>
          <p:nvPr/>
        </p:nvSpPr>
        <p:spPr bwMode="auto">
          <a:xfrm>
            <a:off x="4582666" y="6007101"/>
            <a:ext cx="6767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200" dirty="0"/>
              <a:t>[Prof. Dr. Ingo </a:t>
            </a:r>
            <a:r>
              <a:rPr lang="en-US" altLang="de-DE" sz="1200" dirty="0" err="1"/>
              <a:t>Rechenberg</a:t>
            </a:r>
            <a:r>
              <a:rPr lang="en-US" altLang="de-DE" sz="1200" dirty="0"/>
              <a:t>, </a:t>
            </a:r>
            <a:r>
              <a:rPr lang="en-US" altLang="de-DE" sz="1200" dirty="0" err="1"/>
              <a:t>Skript</a:t>
            </a:r>
            <a:r>
              <a:rPr lang="en-US" altLang="de-DE" sz="1200" dirty="0"/>
              <a:t> </a:t>
            </a:r>
            <a:r>
              <a:rPr lang="en-US" altLang="de-DE" sz="1200" dirty="0" err="1"/>
              <a:t>Windenergie</a:t>
            </a:r>
            <a:r>
              <a:rPr lang="en-US" altLang="de-DE" sz="1200" dirty="0"/>
              <a:t> I]</a:t>
            </a:r>
          </a:p>
        </p:txBody>
      </p:sp>
      <p:sp>
        <p:nvSpPr>
          <p:cNvPr id="5" name="Text Box 23">
            <a:extLst>
              <a:ext uri="{FF2B5EF4-FFF2-40B4-BE49-F238E27FC236}">
                <a16:creationId xmlns:a16="http://schemas.microsoft.com/office/drawing/2014/main" id="{0DCE6B4C-6CEE-474C-B759-C270D1929263}"/>
              </a:ext>
            </a:extLst>
          </p:cNvPr>
          <p:cNvSpPr txBox="1">
            <a:spLocks noChangeArrowheads="1"/>
          </p:cNvSpPr>
          <p:nvPr/>
        </p:nvSpPr>
        <p:spPr bwMode="auto">
          <a:xfrm>
            <a:off x="9003853" y="3041649"/>
            <a:ext cx="197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altLang="de-DE" sz="1200">
                <a:latin typeface="Calibri" pitchFamily="34" charset="0"/>
              </a:rPr>
              <a:t>Albert Betz (1885 – 1968)</a:t>
            </a:r>
          </a:p>
        </p:txBody>
      </p:sp>
      <p:pic>
        <p:nvPicPr>
          <p:cNvPr id="6" name="Picture 25" descr="ava_betz">
            <a:extLst>
              <a:ext uri="{FF2B5EF4-FFF2-40B4-BE49-F238E27FC236}">
                <a16:creationId xmlns:a16="http://schemas.microsoft.com/office/drawing/2014/main" id="{BD05A3A5-BFE7-49D1-A9C7-0FA046F5F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717" y="920750"/>
            <a:ext cx="1398587"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E01862FA-A010-4BDE-990B-D1FF384F8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678" y="1425574"/>
            <a:ext cx="36639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a:extLst>
              <a:ext uri="{FF2B5EF4-FFF2-40B4-BE49-F238E27FC236}">
                <a16:creationId xmlns:a16="http://schemas.microsoft.com/office/drawing/2014/main" id="{B48AB5F0-6274-44C5-BEB7-496F41798A82}"/>
              </a:ext>
            </a:extLst>
          </p:cNvPr>
          <p:cNvGraphicFramePr>
            <a:graphicFrameLocks noChangeAspect="1"/>
          </p:cNvGraphicFramePr>
          <p:nvPr>
            <p:extLst>
              <p:ext uri="{D42A27DB-BD31-4B8C-83A1-F6EECF244321}">
                <p14:modId xmlns:p14="http://schemas.microsoft.com/office/powerpoint/2010/main" val="3591269535"/>
              </p:ext>
            </p:extLst>
          </p:nvPr>
        </p:nvGraphicFramePr>
        <p:xfrm>
          <a:off x="3047553" y="1989137"/>
          <a:ext cx="355600" cy="457200"/>
        </p:xfrm>
        <a:graphic>
          <a:graphicData uri="http://schemas.openxmlformats.org/presentationml/2006/ole">
            <mc:AlternateContent xmlns:mc="http://schemas.openxmlformats.org/markup-compatibility/2006">
              <mc:Choice xmlns:v="urn:schemas-microsoft-com:vml" Requires="v">
                <p:oleObj name="Formel" r:id="rId4" imgW="177480" imgH="228600" progId="Equation.3">
                  <p:embed/>
                </p:oleObj>
              </mc:Choice>
              <mc:Fallback>
                <p:oleObj name="Formel" r:id="rId4" imgW="177480" imgH="228600" progId="Equation.3">
                  <p:embed/>
                  <p:pic>
                    <p:nvPicPr>
                      <p:cNvPr id="8" name="Object 7">
                        <a:extLst>
                          <a:ext uri="{FF2B5EF4-FFF2-40B4-BE49-F238E27FC236}">
                            <a16:creationId xmlns:a16="http://schemas.microsoft.com/office/drawing/2014/main" id="{B48AB5F0-6274-44C5-BEB7-496F41798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553" y="1989137"/>
                        <a:ext cx="35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C119EFA2-0D69-4A19-83A6-2B8FE4E9857F}"/>
              </a:ext>
            </a:extLst>
          </p:cNvPr>
          <p:cNvGraphicFramePr>
            <a:graphicFrameLocks noChangeAspect="1"/>
          </p:cNvGraphicFramePr>
          <p:nvPr>
            <p:extLst>
              <p:ext uri="{D42A27DB-BD31-4B8C-83A1-F6EECF244321}">
                <p14:modId xmlns:p14="http://schemas.microsoft.com/office/powerpoint/2010/main" val="1321494399"/>
              </p:ext>
            </p:extLst>
          </p:nvPr>
        </p:nvGraphicFramePr>
        <p:xfrm>
          <a:off x="7106791" y="2009774"/>
          <a:ext cx="330200" cy="431800"/>
        </p:xfrm>
        <a:graphic>
          <a:graphicData uri="http://schemas.openxmlformats.org/presentationml/2006/ole">
            <mc:AlternateContent xmlns:mc="http://schemas.openxmlformats.org/markup-compatibility/2006">
              <mc:Choice xmlns:v="urn:schemas-microsoft-com:vml" Requires="v">
                <p:oleObj name="Formel" r:id="rId6" imgW="164880" imgH="215640" progId="Equation.3">
                  <p:embed/>
                </p:oleObj>
              </mc:Choice>
              <mc:Fallback>
                <p:oleObj name="Formel" r:id="rId6" imgW="164880" imgH="215640" progId="Equation.3">
                  <p:embed/>
                  <p:pic>
                    <p:nvPicPr>
                      <p:cNvPr id="9" name="Object 8">
                        <a:extLst>
                          <a:ext uri="{FF2B5EF4-FFF2-40B4-BE49-F238E27FC236}">
                            <a16:creationId xmlns:a16="http://schemas.microsoft.com/office/drawing/2014/main" id="{C119EFA2-0D69-4A19-83A6-2B8FE4E985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6791" y="2009774"/>
                        <a:ext cx="330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Line 15">
            <a:extLst>
              <a:ext uri="{FF2B5EF4-FFF2-40B4-BE49-F238E27FC236}">
                <a16:creationId xmlns:a16="http://schemas.microsoft.com/office/drawing/2014/main" id="{2E3FDA49-36DF-4816-B3BB-CDF573954B6E}"/>
              </a:ext>
            </a:extLst>
          </p:cNvPr>
          <p:cNvSpPr>
            <a:spLocks noChangeShapeType="1"/>
          </p:cNvSpPr>
          <p:nvPr/>
        </p:nvSpPr>
        <p:spPr bwMode="auto">
          <a:xfrm flipH="1">
            <a:off x="3688903" y="1608137"/>
            <a:ext cx="2000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Line 16">
            <a:extLst>
              <a:ext uri="{FF2B5EF4-FFF2-40B4-BE49-F238E27FC236}">
                <a16:creationId xmlns:a16="http://schemas.microsoft.com/office/drawing/2014/main" id="{02DD4255-552F-46C7-B161-D0C40623C65A}"/>
              </a:ext>
            </a:extLst>
          </p:cNvPr>
          <p:cNvSpPr>
            <a:spLocks noChangeShapeType="1"/>
          </p:cNvSpPr>
          <p:nvPr/>
        </p:nvSpPr>
        <p:spPr bwMode="auto">
          <a:xfrm flipH="1">
            <a:off x="3687316" y="2854324"/>
            <a:ext cx="2000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 name="Line 17">
            <a:extLst>
              <a:ext uri="{FF2B5EF4-FFF2-40B4-BE49-F238E27FC236}">
                <a16:creationId xmlns:a16="http://schemas.microsoft.com/office/drawing/2014/main" id="{1C5A7326-247B-4943-AE63-1DB8977B4174}"/>
              </a:ext>
            </a:extLst>
          </p:cNvPr>
          <p:cNvSpPr>
            <a:spLocks noChangeShapeType="1"/>
          </p:cNvSpPr>
          <p:nvPr/>
        </p:nvSpPr>
        <p:spPr bwMode="auto">
          <a:xfrm>
            <a:off x="3898453" y="1617662"/>
            <a:ext cx="0" cy="123825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 name="Text Box 18">
            <a:extLst>
              <a:ext uri="{FF2B5EF4-FFF2-40B4-BE49-F238E27FC236}">
                <a16:creationId xmlns:a16="http://schemas.microsoft.com/office/drawing/2014/main" id="{A3CCC647-F250-4D96-A08B-8141969BAAEB}"/>
              </a:ext>
            </a:extLst>
          </p:cNvPr>
          <p:cNvSpPr txBox="1">
            <a:spLocks noChangeArrowheads="1"/>
          </p:cNvSpPr>
          <p:nvPr/>
        </p:nvSpPr>
        <p:spPr bwMode="auto">
          <a:xfrm>
            <a:off x="3526979" y="1703388"/>
            <a:ext cx="447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altLang="de-DE" sz="2200">
                <a:latin typeface="Calibri" pitchFamily="34" charset="0"/>
              </a:rPr>
              <a:t>A</a:t>
            </a:r>
          </a:p>
        </p:txBody>
      </p:sp>
      <p:graphicFrame>
        <p:nvGraphicFramePr>
          <p:cNvPr id="14" name="Object 7">
            <a:extLst>
              <a:ext uri="{FF2B5EF4-FFF2-40B4-BE49-F238E27FC236}">
                <a16:creationId xmlns:a16="http://schemas.microsoft.com/office/drawing/2014/main" id="{92FBF156-EAFC-4F95-86D5-6CC9695B59C9}"/>
              </a:ext>
            </a:extLst>
          </p:cNvPr>
          <p:cNvGraphicFramePr>
            <a:graphicFrameLocks noChangeAspect="1"/>
          </p:cNvGraphicFramePr>
          <p:nvPr>
            <p:extLst>
              <p:ext uri="{D42A27DB-BD31-4B8C-83A1-F6EECF244321}">
                <p14:modId xmlns:p14="http://schemas.microsoft.com/office/powerpoint/2010/main" val="1834131397"/>
              </p:ext>
            </p:extLst>
          </p:nvPr>
        </p:nvGraphicFramePr>
        <p:xfrm>
          <a:off x="3052317" y="4017963"/>
          <a:ext cx="2187575" cy="1023937"/>
        </p:xfrm>
        <a:graphic>
          <a:graphicData uri="http://schemas.openxmlformats.org/presentationml/2006/ole">
            <mc:AlternateContent xmlns:mc="http://schemas.openxmlformats.org/markup-compatibility/2006">
              <mc:Choice xmlns:v="urn:schemas-microsoft-com:vml" Requires="v">
                <p:oleObj name="Formel" r:id="rId8" imgW="1269720" imgH="596880" progId="Equation.3">
                  <p:embed/>
                </p:oleObj>
              </mc:Choice>
              <mc:Fallback>
                <p:oleObj name="Formel" r:id="rId8" imgW="1269720" imgH="596880" progId="Equation.3">
                  <p:embed/>
                  <p:pic>
                    <p:nvPicPr>
                      <p:cNvPr id="14" name="Object 7">
                        <a:extLst>
                          <a:ext uri="{FF2B5EF4-FFF2-40B4-BE49-F238E27FC236}">
                            <a16:creationId xmlns:a16="http://schemas.microsoft.com/office/drawing/2014/main" id="{92FBF156-EAFC-4F95-86D5-6CC9695B59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2317" y="4017963"/>
                        <a:ext cx="2187575" cy="102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19">
            <a:extLst>
              <a:ext uri="{FF2B5EF4-FFF2-40B4-BE49-F238E27FC236}">
                <a16:creationId xmlns:a16="http://schemas.microsoft.com/office/drawing/2014/main" id="{774F810C-DC31-425B-B7D1-6CD7E052F662}"/>
              </a:ext>
            </a:extLst>
          </p:cNvPr>
          <p:cNvSpPr txBox="1">
            <a:spLocks noChangeArrowheads="1"/>
          </p:cNvSpPr>
          <p:nvPr/>
        </p:nvSpPr>
        <p:spPr bwMode="auto">
          <a:xfrm>
            <a:off x="4997003" y="3802062"/>
            <a:ext cx="565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1600">
                <a:latin typeface="Calibri" pitchFamily="34" charset="0"/>
              </a:rPr>
              <a:t>Mechanical power of rotor in the area A</a:t>
            </a:r>
            <a:endParaRPr lang="en-US" altLang="de-DE" sz="1600" baseline="-25000">
              <a:latin typeface="Calibri" pitchFamily="34" charset="0"/>
            </a:endParaRPr>
          </a:p>
        </p:txBody>
      </p:sp>
      <p:sp>
        <p:nvSpPr>
          <p:cNvPr id="16" name="Text Box 19">
            <a:extLst>
              <a:ext uri="{FF2B5EF4-FFF2-40B4-BE49-F238E27FC236}">
                <a16:creationId xmlns:a16="http://schemas.microsoft.com/office/drawing/2014/main" id="{DCE05039-F263-4FF1-B19D-0DBB3EF264C6}"/>
              </a:ext>
            </a:extLst>
          </p:cNvPr>
          <p:cNvSpPr txBox="1">
            <a:spLocks noChangeArrowheads="1"/>
          </p:cNvSpPr>
          <p:nvPr/>
        </p:nvSpPr>
        <p:spPr bwMode="auto">
          <a:xfrm>
            <a:off x="4923979" y="5026024"/>
            <a:ext cx="4968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1600">
                <a:latin typeface="Calibri" pitchFamily="34" charset="0"/>
              </a:rPr>
              <a:t>Wind power in the area A of the rotor</a:t>
            </a:r>
            <a:endParaRPr lang="en-US" altLang="de-DE" sz="1600" baseline="-25000">
              <a:latin typeface="Calibri" pitchFamily="34" charset="0"/>
            </a:endParaRPr>
          </a:p>
        </p:txBody>
      </p:sp>
      <p:graphicFrame>
        <p:nvGraphicFramePr>
          <p:cNvPr id="17" name="Object 80">
            <a:extLst>
              <a:ext uri="{FF2B5EF4-FFF2-40B4-BE49-F238E27FC236}">
                <a16:creationId xmlns:a16="http://schemas.microsoft.com/office/drawing/2014/main" id="{1AADB58B-288E-46BB-8154-D0C0DA7440B2}"/>
              </a:ext>
            </a:extLst>
          </p:cNvPr>
          <p:cNvGraphicFramePr>
            <a:graphicFrameLocks noChangeAspect="1"/>
          </p:cNvGraphicFramePr>
          <p:nvPr>
            <p:extLst>
              <p:ext uri="{D42A27DB-BD31-4B8C-83A1-F6EECF244321}">
                <p14:modId xmlns:p14="http://schemas.microsoft.com/office/powerpoint/2010/main" val="1964870015"/>
              </p:ext>
            </p:extLst>
          </p:nvPr>
        </p:nvGraphicFramePr>
        <p:xfrm>
          <a:off x="8524429" y="4952999"/>
          <a:ext cx="1173163" cy="522288"/>
        </p:xfrm>
        <a:graphic>
          <a:graphicData uri="http://schemas.openxmlformats.org/presentationml/2006/ole">
            <mc:AlternateContent xmlns:mc="http://schemas.openxmlformats.org/markup-compatibility/2006">
              <mc:Choice xmlns:v="urn:schemas-microsoft-com:vml" Requires="v">
                <p:oleObj name="Formel" r:id="rId10" imgW="914400" imgH="406080" progId="Equation.3">
                  <p:embed/>
                </p:oleObj>
              </mc:Choice>
              <mc:Fallback>
                <p:oleObj name="Formel" r:id="rId10" imgW="914400" imgH="406080" progId="Equation.3">
                  <p:embed/>
                  <p:pic>
                    <p:nvPicPr>
                      <p:cNvPr id="17" name="Object 80">
                        <a:extLst>
                          <a:ext uri="{FF2B5EF4-FFF2-40B4-BE49-F238E27FC236}">
                            <a16:creationId xmlns:a16="http://schemas.microsoft.com/office/drawing/2014/main" id="{1AADB58B-288E-46BB-8154-D0C0DA7440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24429" y="4952999"/>
                        <a:ext cx="1173163"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Placeholder 1">
            <a:extLst>
              <a:ext uri="{FF2B5EF4-FFF2-40B4-BE49-F238E27FC236}">
                <a16:creationId xmlns:a16="http://schemas.microsoft.com/office/drawing/2014/main" id="{177EC54F-5D51-40AD-B772-9FE956583B00}"/>
              </a:ext>
            </a:extLst>
          </p:cNvPr>
          <p:cNvSpPr txBox="1">
            <a:spLocks noGrp="1"/>
          </p:cNvSpPr>
          <p:nvPr>
            <p:ph type="body" sz="quarter" idx="13"/>
          </p:nvPr>
        </p:nvSpPr>
        <p:spPr>
          <a:xfrm>
            <a:off x="479425" y="549275"/>
            <a:ext cx="10494963" cy="81121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Wind Turbine Efficiency </a:t>
            </a:r>
            <a:r>
              <a:rPr lang="el-GR" sz="2800" i="1" kern="0" cap="none" spc="-5" dirty="0">
                <a:solidFill>
                  <a:srgbClr val="000000"/>
                </a:solidFill>
                <a:latin typeface="Times New Roman"/>
                <a:ea typeface="+mj-ea"/>
                <a:cs typeface="Times New Roman"/>
              </a:rPr>
              <a:t>η</a:t>
            </a:r>
            <a:endParaRPr lang="en-US" sz="2800" i="1" kern="0" cap="none" spc="-5" dirty="0">
              <a:solidFill>
                <a:srgbClr val="000000"/>
              </a:solidFill>
              <a:latin typeface="Times New Roman"/>
              <a:ea typeface="+mj-ea"/>
              <a:cs typeface="Times New Roman"/>
            </a:endParaRPr>
          </a:p>
          <a:p>
            <a:r>
              <a:rPr lang="en-US" sz="2000" i="1" spc="-5" dirty="0">
                <a:latin typeface="Arial"/>
                <a:cs typeface="Arial"/>
              </a:rPr>
              <a:t>Betz</a:t>
            </a:r>
            <a:r>
              <a:rPr lang="en-US" sz="2000" i="1" dirty="0">
                <a:latin typeface="Arial"/>
                <a:cs typeface="Arial"/>
              </a:rPr>
              <a:t> Limit</a:t>
            </a:r>
            <a:endParaRPr lang="en-US" sz="2000" dirty="0">
              <a:latin typeface="Arial"/>
              <a:cs typeface="Arial"/>
            </a:endParaRPr>
          </a:p>
          <a:p>
            <a:endParaRPr lang="en-US" dirty="0"/>
          </a:p>
        </p:txBody>
      </p:sp>
    </p:spTree>
    <p:extLst>
      <p:ext uri="{BB962C8B-B14F-4D97-AF65-F5344CB8AC3E}">
        <p14:creationId xmlns:p14="http://schemas.microsoft.com/office/powerpoint/2010/main" val="4082496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8">
            <a:extLst>
              <a:ext uri="{FF2B5EF4-FFF2-40B4-BE49-F238E27FC236}">
                <a16:creationId xmlns:a16="http://schemas.microsoft.com/office/drawing/2014/main" id="{EBA1E9A3-A9A7-48F3-A6C7-9F59B6E19232}"/>
              </a:ext>
            </a:extLst>
          </p:cNvPr>
          <p:cNvSpPr txBox="1">
            <a:spLocks noChangeArrowheads="1"/>
          </p:cNvSpPr>
          <p:nvPr/>
        </p:nvSpPr>
        <p:spPr bwMode="auto">
          <a:xfrm>
            <a:off x="4770438" y="6204743"/>
            <a:ext cx="6767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sz="1200" dirty="0"/>
              <a:t>[Prof. Dr. Ingo </a:t>
            </a:r>
            <a:r>
              <a:rPr lang="en-US" altLang="de-DE" sz="1200" dirty="0" err="1"/>
              <a:t>Rechenberg</a:t>
            </a:r>
            <a:r>
              <a:rPr lang="en-US" altLang="de-DE" sz="1200" dirty="0"/>
              <a:t>, </a:t>
            </a:r>
            <a:r>
              <a:rPr lang="en-US" altLang="de-DE" sz="1200" dirty="0" err="1"/>
              <a:t>Skript</a:t>
            </a:r>
            <a:r>
              <a:rPr lang="en-US" altLang="de-DE" sz="1200" dirty="0"/>
              <a:t> </a:t>
            </a:r>
            <a:r>
              <a:rPr lang="en-US" altLang="de-DE" sz="1200" dirty="0" err="1"/>
              <a:t>Windenergie</a:t>
            </a:r>
            <a:r>
              <a:rPr lang="en-US" altLang="de-DE" sz="1200" dirty="0"/>
              <a:t> I]</a:t>
            </a:r>
          </a:p>
        </p:txBody>
      </p:sp>
      <p:grpSp>
        <p:nvGrpSpPr>
          <p:cNvPr id="23" name="Group 17">
            <a:extLst>
              <a:ext uri="{FF2B5EF4-FFF2-40B4-BE49-F238E27FC236}">
                <a16:creationId xmlns:a16="http://schemas.microsoft.com/office/drawing/2014/main" id="{0A5F44AD-BAD1-459D-9617-46801C46438A}"/>
              </a:ext>
            </a:extLst>
          </p:cNvPr>
          <p:cNvGrpSpPr>
            <a:grpSpLocks/>
          </p:cNvGrpSpPr>
          <p:nvPr/>
        </p:nvGrpSpPr>
        <p:grpSpPr bwMode="auto">
          <a:xfrm>
            <a:off x="5791200" y="1418431"/>
            <a:ext cx="4633913" cy="3349625"/>
            <a:chOff x="2524" y="420"/>
            <a:chExt cx="2919" cy="2110"/>
          </a:xfrm>
        </p:grpSpPr>
        <p:pic>
          <p:nvPicPr>
            <p:cNvPr id="24" name="Picture 9">
              <a:extLst>
                <a:ext uri="{FF2B5EF4-FFF2-40B4-BE49-F238E27FC236}">
                  <a16:creationId xmlns:a16="http://schemas.microsoft.com/office/drawing/2014/main" id="{34E3DF08-A1A5-4122-817C-EFD22B52E0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8" y="420"/>
              <a:ext cx="2715" cy="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Object 12">
              <a:extLst>
                <a:ext uri="{FF2B5EF4-FFF2-40B4-BE49-F238E27FC236}">
                  <a16:creationId xmlns:a16="http://schemas.microsoft.com/office/drawing/2014/main" id="{420F7E55-0FAE-4958-A25F-507C13ED62DA}"/>
                </a:ext>
              </a:extLst>
            </p:cNvPr>
            <p:cNvGraphicFramePr>
              <a:graphicFrameLocks noChangeAspect="1"/>
            </p:cNvGraphicFramePr>
            <p:nvPr/>
          </p:nvGraphicFramePr>
          <p:xfrm>
            <a:off x="2524" y="764"/>
            <a:ext cx="202" cy="274"/>
          </p:xfrm>
          <a:graphic>
            <a:graphicData uri="http://schemas.openxmlformats.org/presentationml/2006/ole">
              <mc:AlternateContent xmlns:mc="http://schemas.openxmlformats.org/markup-compatibility/2006">
                <mc:Choice xmlns:v="urn:schemas-microsoft-com:vml" Requires="v">
                  <p:oleObj name="Formel" r:id="rId3" imgW="177480" imgH="241200" progId="Equation.3">
                    <p:embed/>
                  </p:oleObj>
                </mc:Choice>
                <mc:Fallback>
                  <p:oleObj name="Formel" r:id="rId3" imgW="177480" imgH="241200" progId="Equation.3">
                    <p:embed/>
                    <p:pic>
                      <p:nvPicPr>
                        <p:cNvPr id="25" name="Object 12">
                          <a:extLst>
                            <a:ext uri="{FF2B5EF4-FFF2-40B4-BE49-F238E27FC236}">
                              <a16:creationId xmlns:a16="http://schemas.microsoft.com/office/drawing/2014/main" id="{420F7E55-0FAE-4958-A25F-507C13ED6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 y="764"/>
                          <a:ext cx="202"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13">
              <a:extLst>
                <a:ext uri="{FF2B5EF4-FFF2-40B4-BE49-F238E27FC236}">
                  <a16:creationId xmlns:a16="http://schemas.microsoft.com/office/drawing/2014/main" id="{616CA5FA-97F4-4191-BFB2-4482223ECFDA}"/>
                </a:ext>
              </a:extLst>
            </p:cNvPr>
            <p:cNvGraphicFramePr>
              <a:graphicFrameLocks noChangeAspect="1"/>
            </p:cNvGraphicFramePr>
            <p:nvPr/>
          </p:nvGraphicFramePr>
          <p:xfrm>
            <a:off x="4594" y="2270"/>
            <a:ext cx="404" cy="260"/>
          </p:xfrm>
          <a:graphic>
            <a:graphicData uri="http://schemas.openxmlformats.org/presentationml/2006/ole">
              <mc:AlternateContent xmlns:mc="http://schemas.openxmlformats.org/markup-compatibility/2006">
                <mc:Choice xmlns:v="urn:schemas-microsoft-com:vml" Requires="v">
                  <p:oleObj name="Formel" r:id="rId5" imgW="355320" imgH="228600" progId="Equation.3">
                    <p:embed/>
                  </p:oleObj>
                </mc:Choice>
                <mc:Fallback>
                  <p:oleObj name="Formel" r:id="rId5" imgW="355320" imgH="228600" progId="Equation.3">
                    <p:embed/>
                    <p:pic>
                      <p:nvPicPr>
                        <p:cNvPr id="26" name="Object 13">
                          <a:extLst>
                            <a:ext uri="{FF2B5EF4-FFF2-40B4-BE49-F238E27FC236}">
                              <a16:creationId xmlns:a16="http://schemas.microsoft.com/office/drawing/2014/main" id="{616CA5FA-97F4-4191-BFB2-4482223ECF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 y="2270"/>
                          <a:ext cx="404"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7" name="Object 7">
            <a:extLst>
              <a:ext uri="{FF2B5EF4-FFF2-40B4-BE49-F238E27FC236}">
                <a16:creationId xmlns:a16="http://schemas.microsoft.com/office/drawing/2014/main" id="{A7DA0825-0D41-4DA5-A851-9D0C50DF56FC}"/>
              </a:ext>
            </a:extLst>
          </p:cNvPr>
          <p:cNvGraphicFramePr>
            <a:graphicFrameLocks noChangeAspect="1"/>
          </p:cNvGraphicFramePr>
          <p:nvPr>
            <p:extLst>
              <p:ext uri="{D42A27DB-BD31-4B8C-83A1-F6EECF244321}">
                <p14:modId xmlns:p14="http://schemas.microsoft.com/office/powerpoint/2010/main" val="4150895776"/>
              </p:ext>
            </p:extLst>
          </p:nvPr>
        </p:nvGraphicFramePr>
        <p:xfrm>
          <a:off x="2059782" y="1176337"/>
          <a:ext cx="2187575" cy="1023937"/>
        </p:xfrm>
        <a:graphic>
          <a:graphicData uri="http://schemas.openxmlformats.org/presentationml/2006/ole">
            <mc:AlternateContent xmlns:mc="http://schemas.openxmlformats.org/markup-compatibility/2006">
              <mc:Choice xmlns:v="urn:schemas-microsoft-com:vml" Requires="v">
                <p:oleObj name="Formel" r:id="rId7" imgW="1269720" imgH="596880" progId="Equation.3">
                  <p:embed/>
                </p:oleObj>
              </mc:Choice>
              <mc:Fallback>
                <p:oleObj name="Formel" r:id="rId7" imgW="1269720" imgH="596880" progId="Equation.3">
                  <p:embed/>
                  <p:pic>
                    <p:nvPicPr>
                      <p:cNvPr id="27" name="Object 7">
                        <a:extLst>
                          <a:ext uri="{FF2B5EF4-FFF2-40B4-BE49-F238E27FC236}">
                            <a16:creationId xmlns:a16="http://schemas.microsoft.com/office/drawing/2014/main" id="{A7DA0825-0D41-4DA5-A851-9D0C50DF56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9782" y="1176337"/>
                        <a:ext cx="2187575" cy="102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8">
            <a:extLst>
              <a:ext uri="{FF2B5EF4-FFF2-40B4-BE49-F238E27FC236}">
                <a16:creationId xmlns:a16="http://schemas.microsoft.com/office/drawing/2014/main" id="{C23064B8-3987-4302-ADFA-5F22ADB30CB5}"/>
              </a:ext>
            </a:extLst>
          </p:cNvPr>
          <p:cNvGraphicFramePr>
            <a:graphicFrameLocks noChangeAspect="1"/>
          </p:cNvGraphicFramePr>
          <p:nvPr>
            <p:extLst>
              <p:ext uri="{D42A27DB-BD31-4B8C-83A1-F6EECF244321}">
                <p14:modId xmlns:p14="http://schemas.microsoft.com/office/powerpoint/2010/main" val="563578338"/>
              </p:ext>
            </p:extLst>
          </p:nvPr>
        </p:nvGraphicFramePr>
        <p:xfrm>
          <a:off x="1106091" y="4932304"/>
          <a:ext cx="3856037" cy="642938"/>
        </p:xfrm>
        <a:graphic>
          <a:graphicData uri="http://schemas.openxmlformats.org/presentationml/2006/ole">
            <mc:AlternateContent xmlns:mc="http://schemas.openxmlformats.org/markup-compatibility/2006">
              <mc:Choice xmlns:v="urn:schemas-microsoft-com:vml" Requires="v">
                <p:oleObj name="Formel" r:id="rId9" imgW="2438280" imgH="406080" progId="Equation.3">
                  <p:embed/>
                </p:oleObj>
              </mc:Choice>
              <mc:Fallback>
                <p:oleObj name="Formel" r:id="rId9" imgW="2438280" imgH="406080" progId="Equation.3">
                  <p:embed/>
                  <p:pic>
                    <p:nvPicPr>
                      <p:cNvPr id="28" name="Object 8">
                        <a:extLst>
                          <a:ext uri="{FF2B5EF4-FFF2-40B4-BE49-F238E27FC236}">
                            <a16:creationId xmlns:a16="http://schemas.microsoft.com/office/drawing/2014/main" id="{C23064B8-3987-4302-ADFA-5F22ADB30C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6091" y="4932304"/>
                        <a:ext cx="3856037"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Line 60">
            <a:extLst>
              <a:ext uri="{FF2B5EF4-FFF2-40B4-BE49-F238E27FC236}">
                <a16:creationId xmlns:a16="http://schemas.microsoft.com/office/drawing/2014/main" id="{4A0A47C0-4719-463B-B94D-6DFB619D88A4}"/>
              </a:ext>
            </a:extLst>
          </p:cNvPr>
          <p:cNvSpPr>
            <a:spLocks noChangeShapeType="1"/>
          </p:cNvSpPr>
          <p:nvPr/>
        </p:nvSpPr>
        <p:spPr bwMode="auto">
          <a:xfrm flipV="1">
            <a:off x="7718425" y="1553368"/>
            <a:ext cx="0" cy="331311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aphicFrame>
        <p:nvGraphicFramePr>
          <p:cNvPr id="30" name="Object 7">
            <a:extLst>
              <a:ext uri="{FF2B5EF4-FFF2-40B4-BE49-F238E27FC236}">
                <a16:creationId xmlns:a16="http://schemas.microsoft.com/office/drawing/2014/main" id="{2E2D2164-3D94-42BF-B3B6-F5326FEB3A01}"/>
              </a:ext>
            </a:extLst>
          </p:cNvPr>
          <p:cNvGraphicFramePr>
            <a:graphicFrameLocks noChangeAspect="1"/>
          </p:cNvGraphicFramePr>
          <p:nvPr>
            <p:extLst>
              <p:ext uri="{D42A27DB-BD31-4B8C-83A1-F6EECF244321}">
                <p14:modId xmlns:p14="http://schemas.microsoft.com/office/powerpoint/2010/main" val="2293970940"/>
              </p:ext>
            </p:extLst>
          </p:nvPr>
        </p:nvGraphicFramePr>
        <p:xfrm>
          <a:off x="1963738" y="2341561"/>
          <a:ext cx="2806700" cy="868363"/>
        </p:xfrm>
        <a:graphic>
          <a:graphicData uri="http://schemas.openxmlformats.org/presentationml/2006/ole">
            <mc:AlternateContent xmlns:mc="http://schemas.openxmlformats.org/markup-compatibility/2006">
              <mc:Choice xmlns:v="urn:schemas-microsoft-com:vml" Requires="v">
                <p:oleObj name="Formel" r:id="rId11" imgW="1562040" imgH="482400" progId="Equation.3">
                  <p:embed/>
                </p:oleObj>
              </mc:Choice>
              <mc:Fallback>
                <p:oleObj name="Formel" r:id="rId11" imgW="1562040" imgH="482400" progId="Equation.3">
                  <p:embed/>
                  <p:pic>
                    <p:nvPicPr>
                      <p:cNvPr id="30" name="Object 7">
                        <a:extLst>
                          <a:ext uri="{FF2B5EF4-FFF2-40B4-BE49-F238E27FC236}">
                            <a16:creationId xmlns:a16="http://schemas.microsoft.com/office/drawing/2014/main" id="{2E2D2164-3D94-42BF-B3B6-F5326FEB3A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3738" y="2341561"/>
                        <a:ext cx="28067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Text Box 19">
            <a:extLst>
              <a:ext uri="{FF2B5EF4-FFF2-40B4-BE49-F238E27FC236}">
                <a16:creationId xmlns:a16="http://schemas.microsoft.com/office/drawing/2014/main" id="{391D6A0C-E27A-42DD-BE1E-15C5D7DB3D3A}"/>
              </a:ext>
            </a:extLst>
          </p:cNvPr>
          <p:cNvSpPr txBox="1">
            <a:spLocks noChangeArrowheads="1"/>
          </p:cNvSpPr>
          <p:nvPr/>
        </p:nvSpPr>
        <p:spPr bwMode="auto">
          <a:xfrm>
            <a:off x="6943725" y="4947443"/>
            <a:ext cx="3600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a:spcBef>
                <a:spcPct val="0"/>
              </a:spcBef>
              <a:defRPr>
                <a:solidFill>
                  <a:schemeClr val="tx1"/>
                </a:solidFill>
                <a:latin typeface="Arial" charset="0"/>
              </a:defRPr>
            </a:lvl1pPr>
            <a:lvl2pPr marL="909638" indent="-285750">
              <a:spcBef>
                <a:spcPct val="0"/>
              </a:spcBef>
              <a:defRPr>
                <a:solidFill>
                  <a:schemeClr val="tx1"/>
                </a:solidFill>
                <a:latin typeface="Arial" charset="0"/>
              </a:defRPr>
            </a:lvl2pPr>
            <a:lvl3pPr marL="1317625" indent="-228600">
              <a:spcBef>
                <a:spcPct val="0"/>
              </a:spcBef>
              <a:defRPr>
                <a:solidFill>
                  <a:schemeClr val="tx1"/>
                </a:solidFill>
                <a:latin typeface="Arial" charset="0"/>
              </a:defRPr>
            </a:lvl3pPr>
            <a:lvl4pPr marL="1725613" indent="-228600">
              <a:spcBef>
                <a:spcPct val="0"/>
              </a:spcBef>
              <a:defRPr>
                <a:solidFill>
                  <a:schemeClr val="tx1"/>
                </a:solidFill>
                <a:latin typeface="Arial" charset="0"/>
              </a:defRPr>
            </a:lvl4pPr>
            <a:lvl5pPr marL="2133600" indent="-228600">
              <a:spcBef>
                <a:spcPct val="0"/>
              </a:spcBef>
              <a:defRPr>
                <a:solidFill>
                  <a:schemeClr val="tx1"/>
                </a:solidFill>
                <a:latin typeface="Arial" charset="0"/>
              </a:defRPr>
            </a:lvl5pPr>
            <a:lvl6pPr marL="2590800" indent="-228600" fontAlgn="base">
              <a:spcBef>
                <a:spcPct val="0"/>
              </a:spcBef>
              <a:spcAft>
                <a:spcPct val="0"/>
              </a:spcAft>
              <a:defRPr>
                <a:solidFill>
                  <a:schemeClr val="tx1"/>
                </a:solidFill>
                <a:latin typeface="Arial" charset="0"/>
              </a:defRPr>
            </a:lvl6pPr>
            <a:lvl7pPr marL="3048000" indent="-228600" fontAlgn="base">
              <a:spcBef>
                <a:spcPct val="0"/>
              </a:spcBef>
              <a:spcAft>
                <a:spcPct val="0"/>
              </a:spcAft>
              <a:defRPr>
                <a:solidFill>
                  <a:schemeClr val="tx1"/>
                </a:solidFill>
                <a:latin typeface="Arial" charset="0"/>
              </a:defRPr>
            </a:lvl7pPr>
            <a:lvl8pPr marL="3505200" indent="-228600" fontAlgn="base">
              <a:spcBef>
                <a:spcPct val="0"/>
              </a:spcBef>
              <a:spcAft>
                <a:spcPct val="0"/>
              </a:spcAft>
              <a:defRPr>
                <a:solidFill>
                  <a:schemeClr val="tx1"/>
                </a:solidFill>
                <a:latin typeface="Arial" charset="0"/>
              </a:defRPr>
            </a:lvl8pPr>
            <a:lvl9pPr marL="3962400" indent="-228600" fontAlgn="base">
              <a:spcBef>
                <a:spcPct val="0"/>
              </a:spcBef>
              <a:spcAft>
                <a:spcPct val="0"/>
              </a:spcAft>
              <a:defRPr>
                <a:solidFill>
                  <a:schemeClr val="tx1"/>
                </a:solidFill>
                <a:latin typeface="Arial" charset="0"/>
              </a:defRPr>
            </a:lvl9pPr>
          </a:lstStyle>
          <a:p>
            <a:pPr>
              <a:spcBef>
                <a:spcPct val="50000"/>
              </a:spcBef>
            </a:pPr>
            <a:r>
              <a:rPr lang="en-US" altLang="de-DE" sz="2000" dirty="0">
                <a:latin typeface="Calibri" pitchFamily="34" charset="0"/>
                <a:sym typeface="Wingdings" pitchFamily="2" charset="2"/>
              </a:rPr>
              <a:t> maximum theoretical efficiency = </a:t>
            </a:r>
            <a:r>
              <a:rPr lang="en-US" altLang="de-DE" sz="2000" b="1" dirty="0">
                <a:solidFill>
                  <a:schemeClr val="accent1"/>
                </a:solidFill>
                <a:latin typeface="Calibri" pitchFamily="34" charset="0"/>
                <a:sym typeface="Wingdings" pitchFamily="2" charset="2"/>
              </a:rPr>
              <a:t>59,3 %</a:t>
            </a:r>
            <a:br>
              <a:rPr lang="en-US" altLang="de-DE" sz="2000" b="1" dirty="0">
                <a:solidFill>
                  <a:srgbClr val="FF3300"/>
                </a:solidFill>
                <a:latin typeface="Calibri" pitchFamily="34" charset="0"/>
                <a:sym typeface="Wingdings" pitchFamily="2" charset="2"/>
              </a:rPr>
            </a:br>
            <a:r>
              <a:rPr lang="en-US" altLang="de-DE" sz="2000" b="1" dirty="0">
                <a:latin typeface="Calibri" pitchFamily="34" charset="0"/>
                <a:sym typeface="Wingdings" pitchFamily="2" charset="2"/>
              </a:rPr>
              <a:t>called “Betz limit”</a:t>
            </a:r>
            <a:endParaRPr lang="en-US" altLang="de-DE" sz="2000" b="1" baseline="-25000" dirty="0">
              <a:latin typeface="Calibri" pitchFamily="34" charset="0"/>
            </a:endParaRPr>
          </a:p>
        </p:txBody>
      </p:sp>
      <p:sp>
        <p:nvSpPr>
          <p:cNvPr id="32" name="Text Box 19">
            <a:extLst>
              <a:ext uri="{FF2B5EF4-FFF2-40B4-BE49-F238E27FC236}">
                <a16:creationId xmlns:a16="http://schemas.microsoft.com/office/drawing/2014/main" id="{A9D147F8-1EF6-4A22-B903-818A9981D7A4}"/>
              </a:ext>
            </a:extLst>
          </p:cNvPr>
          <p:cNvSpPr txBox="1">
            <a:spLocks noChangeArrowheads="1"/>
          </p:cNvSpPr>
          <p:nvPr/>
        </p:nvSpPr>
        <p:spPr bwMode="auto">
          <a:xfrm>
            <a:off x="836612" y="4503173"/>
            <a:ext cx="756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altLang="de-DE" sz="2000" dirty="0">
                <a:latin typeface="Calibri" pitchFamily="34" charset="0"/>
              </a:rPr>
              <a:t>Solving the equation gives us: </a:t>
            </a:r>
            <a:endParaRPr lang="en-US" altLang="de-DE" sz="2000" baseline="-25000" dirty="0">
              <a:latin typeface="Calibri" pitchFamily="34" charset="0"/>
            </a:endParaRPr>
          </a:p>
        </p:txBody>
      </p:sp>
      <p:sp>
        <p:nvSpPr>
          <p:cNvPr id="33" name="Oval 66">
            <a:extLst>
              <a:ext uri="{FF2B5EF4-FFF2-40B4-BE49-F238E27FC236}">
                <a16:creationId xmlns:a16="http://schemas.microsoft.com/office/drawing/2014/main" id="{8C19C3FB-9005-4FCB-9787-E44DEB528E32}"/>
              </a:ext>
            </a:extLst>
          </p:cNvPr>
          <p:cNvSpPr>
            <a:spLocks noChangeArrowheads="1"/>
          </p:cNvSpPr>
          <p:nvPr/>
        </p:nvSpPr>
        <p:spPr bwMode="auto">
          <a:xfrm>
            <a:off x="6608763" y="1818481"/>
            <a:ext cx="71437" cy="7302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4" name="Oval 67">
            <a:extLst>
              <a:ext uri="{FF2B5EF4-FFF2-40B4-BE49-F238E27FC236}">
                <a16:creationId xmlns:a16="http://schemas.microsoft.com/office/drawing/2014/main" id="{767714DF-6A07-4A67-B34D-4CAB560C2760}"/>
              </a:ext>
            </a:extLst>
          </p:cNvPr>
          <p:cNvSpPr>
            <a:spLocks noChangeArrowheads="1"/>
          </p:cNvSpPr>
          <p:nvPr/>
        </p:nvSpPr>
        <p:spPr bwMode="auto">
          <a:xfrm>
            <a:off x="6746875" y="1751806"/>
            <a:ext cx="71438" cy="7302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5" name="Oval 68">
            <a:extLst>
              <a:ext uri="{FF2B5EF4-FFF2-40B4-BE49-F238E27FC236}">
                <a16:creationId xmlns:a16="http://schemas.microsoft.com/office/drawing/2014/main" id="{01C135B7-2AE6-40EC-B49D-8C9B4ED72D94}"/>
              </a:ext>
            </a:extLst>
          </p:cNvPr>
          <p:cNvSpPr>
            <a:spLocks noChangeArrowheads="1"/>
          </p:cNvSpPr>
          <p:nvPr/>
        </p:nvSpPr>
        <p:spPr bwMode="auto">
          <a:xfrm>
            <a:off x="6896100" y="1688306"/>
            <a:ext cx="71438" cy="7302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6" name="Oval 69">
            <a:extLst>
              <a:ext uri="{FF2B5EF4-FFF2-40B4-BE49-F238E27FC236}">
                <a16:creationId xmlns:a16="http://schemas.microsoft.com/office/drawing/2014/main" id="{85A50F72-1B5F-49B8-AD4F-37CFC07425E2}"/>
              </a:ext>
            </a:extLst>
          </p:cNvPr>
          <p:cNvSpPr>
            <a:spLocks noChangeArrowheads="1"/>
          </p:cNvSpPr>
          <p:nvPr/>
        </p:nvSpPr>
        <p:spPr bwMode="auto">
          <a:xfrm>
            <a:off x="7034213" y="1627981"/>
            <a:ext cx="71437" cy="7302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7" name="Oval 70">
            <a:extLst>
              <a:ext uri="{FF2B5EF4-FFF2-40B4-BE49-F238E27FC236}">
                <a16:creationId xmlns:a16="http://schemas.microsoft.com/office/drawing/2014/main" id="{78D671E2-634A-441D-9728-AD2E25805695}"/>
              </a:ext>
            </a:extLst>
          </p:cNvPr>
          <p:cNvSpPr>
            <a:spLocks noChangeArrowheads="1"/>
          </p:cNvSpPr>
          <p:nvPr/>
        </p:nvSpPr>
        <p:spPr bwMode="auto">
          <a:xfrm>
            <a:off x="7185025" y="1588293"/>
            <a:ext cx="71438" cy="7302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8" name="Oval 71">
            <a:extLst>
              <a:ext uri="{FF2B5EF4-FFF2-40B4-BE49-F238E27FC236}">
                <a16:creationId xmlns:a16="http://schemas.microsoft.com/office/drawing/2014/main" id="{A217BD46-6D7E-4841-B02F-D9569AC83C99}"/>
              </a:ext>
            </a:extLst>
          </p:cNvPr>
          <p:cNvSpPr>
            <a:spLocks noChangeArrowheads="1"/>
          </p:cNvSpPr>
          <p:nvPr/>
        </p:nvSpPr>
        <p:spPr bwMode="auto">
          <a:xfrm>
            <a:off x="7331075" y="1550193"/>
            <a:ext cx="71438" cy="7302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9" name="Oval 72">
            <a:extLst>
              <a:ext uri="{FF2B5EF4-FFF2-40B4-BE49-F238E27FC236}">
                <a16:creationId xmlns:a16="http://schemas.microsoft.com/office/drawing/2014/main" id="{75AED121-B280-4BB8-BBB2-968A685ECF90}"/>
              </a:ext>
            </a:extLst>
          </p:cNvPr>
          <p:cNvSpPr>
            <a:spLocks noChangeArrowheads="1"/>
          </p:cNvSpPr>
          <p:nvPr/>
        </p:nvSpPr>
        <p:spPr bwMode="auto">
          <a:xfrm>
            <a:off x="7504113" y="1535906"/>
            <a:ext cx="71437" cy="7302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0" name="Text Placeholder 1">
            <a:extLst>
              <a:ext uri="{FF2B5EF4-FFF2-40B4-BE49-F238E27FC236}">
                <a16:creationId xmlns:a16="http://schemas.microsoft.com/office/drawing/2014/main" id="{6E2367F8-684D-4C8A-BC72-89F85295BEA9}"/>
              </a:ext>
            </a:extLst>
          </p:cNvPr>
          <p:cNvSpPr txBox="1">
            <a:spLocks noGrp="1"/>
          </p:cNvSpPr>
          <p:nvPr>
            <p:ph type="body" sz="quarter" idx="13"/>
          </p:nvPr>
        </p:nvSpPr>
        <p:spPr>
          <a:xfrm>
            <a:off x="479425" y="549275"/>
            <a:ext cx="10494963" cy="81121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Wind Turbine Efficiency </a:t>
            </a:r>
            <a:r>
              <a:rPr lang="el-GR" sz="2800" i="1" kern="0" cap="none" spc="-5" dirty="0">
                <a:solidFill>
                  <a:srgbClr val="000000"/>
                </a:solidFill>
                <a:latin typeface="Times New Roman"/>
                <a:ea typeface="+mj-ea"/>
                <a:cs typeface="Times New Roman"/>
              </a:rPr>
              <a:t>η</a:t>
            </a:r>
            <a:endParaRPr lang="en-US" sz="2800" i="1" kern="0" cap="none" spc="-5" dirty="0">
              <a:solidFill>
                <a:srgbClr val="000000"/>
              </a:solidFill>
              <a:latin typeface="Times New Roman"/>
              <a:ea typeface="+mj-ea"/>
              <a:cs typeface="Times New Roman"/>
            </a:endParaRPr>
          </a:p>
          <a:p>
            <a:r>
              <a:rPr lang="en-US" sz="2000" i="1" spc="-5" dirty="0">
                <a:latin typeface="Arial"/>
                <a:cs typeface="Arial"/>
              </a:rPr>
              <a:t>Betz</a:t>
            </a:r>
            <a:r>
              <a:rPr lang="en-US" sz="2000" i="1" dirty="0">
                <a:latin typeface="Arial"/>
                <a:cs typeface="Arial"/>
              </a:rPr>
              <a:t> Limit</a:t>
            </a:r>
            <a:endParaRPr lang="en-US" sz="2000" dirty="0">
              <a:latin typeface="Arial"/>
              <a:cs typeface="Arial"/>
            </a:endParaRPr>
          </a:p>
          <a:p>
            <a:endParaRPr lang="en-US" dirty="0"/>
          </a:p>
        </p:txBody>
      </p:sp>
      <p:pic>
        <p:nvPicPr>
          <p:cNvPr id="2" name="Picture 1">
            <a:extLst>
              <a:ext uri="{FF2B5EF4-FFF2-40B4-BE49-F238E27FC236}">
                <a16:creationId xmlns:a16="http://schemas.microsoft.com/office/drawing/2014/main" id="{44C3E2C5-79CC-49EC-A8E9-4A018359E39E}"/>
              </a:ext>
            </a:extLst>
          </p:cNvPr>
          <p:cNvPicPr>
            <a:picLocks noChangeAspect="1"/>
          </p:cNvPicPr>
          <p:nvPr/>
        </p:nvPicPr>
        <p:blipFill>
          <a:blip r:embed="rId13"/>
          <a:stretch>
            <a:fillRect/>
          </a:stretch>
        </p:blipFill>
        <p:spPr>
          <a:xfrm>
            <a:off x="893366" y="3768725"/>
            <a:ext cx="2140744" cy="654959"/>
          </a:xfrm>
          <a:prstGeom prst="rect">
            <a:avLst/>
          </a:prstGeom>
        </p:spPr>
      </p:pic>
      <p:sp>
        <p:nvSpPr>
          <p:cNvPr id="3" name="Rectangle 2">
            <a:extLst>
              <a:ext uri="{FF2B5EF4-FFF2-40B4-BE49-F238E27FC236}">
                <a16:creationId xmlns:a16="http://schemas.microsoft.com/office/drawing/2014/main" id="{B8D86DE4-AAB5-4B97-A0C2-0E9E71D3123C}"/>
              </a:ext>
            </a:extLst>
          </p:cNvPr>
          <p:cNvSpPr/>
          <p:nvPr/>
        </p:nvSpPr>
        <p:spPr>
          <a:xfrm>
            <a:off x="852971" y="3458647"/>
            <a:ext cx="4158767" cy="369332"/>
          </a:xfrm>
          <a:prstGeom prst="rect">
            <a:avLst/>
          </a:prstGeom>
        </p:spPr>
        <p:txBody>
          <a:bodyPr wrap="none">
            <a:spAutoFit/>
          </a:bodyPr>
          <a:lstStyle/>
          <a:p>
            <a:r>
              <a:rPr lang="en-US" dirty="0"/>
              <a:t>Maximum power is realized when:</a:t>
            </a:r>
          </a:p>
        </p:txBody>
      </p:sp>
      <p:sp>
        <p:nvSpPr>
          <p:cNvPr id="5" name="Rectangle 4">
            <a:extLst>
              <a:ext uri="{FF2B5EF4-FFF2-40B4-BE49-F238E27FC236}">
                <a16:creationId xmlns:a16="http://schemas.microsoft.com/office/drawing/2014/main" id="{3F6C9BEA-962D-4626-9EA5-7FE58AE28F4E}"/>
              </a:ext>
            </a:extLst>
          </p:cNvPr>
          <p:cNvSpPr/>
          <p:nvPr/>
        </p:nvSpPr>
        <p:spPr>
          <a:xfrm>
            <a:off x="5827714" y="149750"/>
            <a:ext cx="6096000" cy="1477328"/>
          </a:xfrm>
          <a:prstGeom prst="rect">
            <a:avLst/>
          </a:prstGeom>
        </p:spPr>
        <p:txBody>
          <a:bodyPr>
            <a:spAutoFit/>
          </a:bodyPr>
          <a:lstStyle/>
          <a:p>
            <a:r>
              <a:rPr lang="en-US" dirty="0">
                <a:hlinkClick r:id="rId14"/>
              </a:rPr>
              <a:t> </a:t>
            </a:r>
          </a:p>
          <a:p>
            <a:r>
              <a:rPr lang="en-US" dirty="0">
                <a:hlinkClick r:id="rId14"/>
              </a:rPr>
              <a:t>http://xn--drmstrre-64ad.dk/wp-content/wind/miller/windpower%20web/en/stat/betzpro.htm</a:t>
            </a:r>
            <a:endParaRPr lang="en-US" dirty="0"/>
          </a:p>
          <a:p>
            <a:endParaRPr lang="en-US" dirty="0"/>
          </a:p>
        </p:txBody>
      </p:sp>
      <p:pic>
        <p:nvPicPr>
          <p:cNvPr id="6" name="Picture 5">
            <a:extLst>
              <a:ext uri="{FF2B5EF4-FFF2-40B4-BE49-F238E27FC236}">
                <a16:creationId xmlns:a16="http://schemas.microsoft.com/office/drawing/2014/main" id="{A19D4849-B2BD-43A2-8951-785C8EE00155}"/>
              </a:ext>
            </a:extLst>
          </p:cNvPr>
          <p:cNvPicPr>
            <a:picLocks noChangeAspect="1"/>
          </p:cNvPicPr>
          <p:nvPr/>
        </p:nvPicPr>
        <p:blipFill>
          <a:blip r:embed="rId15"/>
          <a:stretch>
            <a:fillRect/>
          </a:stretch>
        </p:blipFill>
        <p:spPr>
          <a:xfrm>
            <a:off x="3231864" y="3790155"/>
            <a:ext cx="1146858" cy="617539"/>
          </a:xfrm>
          <a:prstGeom prst="rect">
            <a:avLst/>
          </a:prstGeom>
        </p:spPr>
      </p:pic>
      <p:pic>
        <p:nvPicPr>
          <p:cNvPr id="7" name="Picture 6">
            <a:extLst>
              <a:ext uri="{FF2B5EF4-FFF2-40B4-BE49-F238E27FC236}">
                <a16:creationId xmlns:a16="http://schemas.microsoft.com/office/drawing/2014/main" id="{994346B4-31EB-4424-AD99-08DAE2F79C9B}"/>
              </a:ext>
            </a:extLst>
          </p:cNvPr>
          <p:cNvPicPr>
            <a:picLocks noChangeAspect="1"/>
          </p:cNvPicPr>
          <p:nvPr/>
        </p:nvPicPr>
        <p:blipFill>
          <a:blip r:embed="rId16"/>
          <a:stretch>
            <a:fillRect/>
          </a:stretch>
        </p:blipFill>
        <p:spPr>
          <a:xfrm>
            <a:off x="4553743" y="3805537"/>
            <a:ext cx="1426767" cy="607002"/>
          </a:xfrm>
          <a:prstGeom prst="rect">
            <a:avLst/>
          </a:prstGeom>
        </p:spPr>
      </p:pic>
    </p:spTree>
    <p:extLst>
      <p:ext uri="{BB962C8B-B14F-4D97-AF65-F5344CB8AC3E}">
        <p14:creationId xmlns:p14="http://schemas.microsoft.com/office/powerpoint/2010/main" val="2437190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A2876A-778D-4A46-8C12-F9A90C8C0353}"/>
              </a:ext>
            </a:extLst>
          </p:cNvPr>
          <p:cNvSpPr>
            <a:spLocks noGrp="1"/>
          </p:cNvSpPr>
          <p:nvPr>
            <p:ph type="body" sz="quarter" idx="13"/>
          </p:nvPr>
        </p:nvSpPr>
        <p:spPr/>
        <p:txBody>
          <a:bodyPr/>
          <a:lstStyle/>
          <a:p>
            <a:r>
              <a:rPr lang="en-US" dirty="0"/>
              <a:t>Example</a:t>
            </a:r>
          </a:p>
        </p:txBody>
      </p:sp>
      <p:sp>
        <p:nvSpPr>
          <p:cNvPr id="3" name="Text Placeholder 2">
            <a:extLst>
              <a:ext uri="{FF2B5EF4-FFF2-40B4-BE49-F238E27FC236}">
                <a16:creationId xmlns:a16="http://schemas.microsoft.com/office/drawing/2014/main" id="{83F91D08-1B0A-4532-8E83-C5429DC4C811}"/>
              </a:ext>
            </a:extLst>
          </p:cNvPr>
          <p:cNvSpPr>
            <a:spLocks noGrp="1"/>
          </p:cNvSpPr>
          <p:nvPr>
            <p:ph type="body" sz="quarter" idx="14"/>
          </p:nvPr>
        </p:nvSpPr>
        <p:spPr>
          <a:xfrm>
            <a:off x="1020761" y="1164451"/>
            <a:ext cx="9648380" cy="4140200"/>
          </a:xfrm>
        </p:spPr>
        <p:txBody>
          <a:bodyPr/>
          <a:lstStyle/>
          <a:p>
            <a:pPr marL="127000" marR="186055">
              <a:lnSpc>
                <a:spcPct val="99900"/>
              </a:lnSpc>
              <a:spcBef>
                <a:spcPts val="105"/>
              </a:spcBef>
              <a:tabLst>
                <a:tab pos="4675505" algn="l"/>
              </a:tabLst>
            </a:pPr>
            <a:r>
              <a:rPr lang="en-US" dirty="0">
                <a:latin typeface="Arial"/>
                <a:cs typeface="Arial"/>
              </a:rPr>
              <a:t>How much power a wind turbine with 50 meters long blade</a:t>
            </a:r>
            <a:r>
              <a:rPr lang="en-US" spc="-195" dirty="0">
                <a:latin typeface="Arial"/>
                <a:cs typeface="Arial"/>
              </a:rPr>
              <a:t> </a:t>
            </a:r>
            <a:r>
              <a:rPr lang="en-US" dirty="0">
                <a:latin typeface="Arial"/>
                <a:cs typeface="Arial"/>
              </a:rPr>
              <a:t>can generate with a wind speed of</a:t>
            </a:r>
            <a:r>
              <a:rPr lang="en-US" spc="-75" dirty="0">
                <a:latin typeface="Arial"/>
                <a:cs typeface="Arial"/>
              </a:rPr>
              <a:t> </a:t>
            </a:r>
            <a:r>
              <a:rPr lang="en-US" dirty="0">
                <a:latin typeface="Arial"/>
                <a:cs typeface="Arial"/>
              </a:rPr>
              <a:t>12</a:t>
            </a:r>
            <a:r>
              <a:rPr lang="en-US" spc="10" dirty="0">
                <a:latin typeface="Arial"/>
                <a:cs typeface="Arial"/>
              </a:rPr>
              <a:t> </a:t>
            </a:r>
            <a:r>
              <a:rPr lang="en-US" dirty="0">
                <a:latin typeface="Arial"/>
                <a:cs typeface="Arial"/>
              </a:rPr>
              <a:t>m/s? The site of the  installation is about 1000 feet above sea level. Assume 40%  </a:t>
            </a:r>
            <a:r>
              <a:rPr lang="en-US" spc="-5" dirty="0">
                <a:latin typeface="Arial"/>
                <a:cs typeface="Arial"/>
              </a:rPr>
              <a:t>efficiency</a:t>
            </a:r>
            <a:r>
              <a:rPr lang="en-US" spc="-30" dirty="0">
                <a:latin typeface="Arial"/>
                <a:cs typeface="Arial"/>
              </a:rPr>
              <a:t> </a:t>
            </a:r>
            <a:r>
              <a:rPr lang="en-US" dirty="0">
                <a:latin typeface="Arial"/>
                <a:cs typeface="Arial"/>
              </a:rPr>
              <a:t>(</a:t>
            </a:r>
            <a:r>
              <a:rPr lang="en-US" i="1" dirty="0">
                <a:latin typeface="Times New Roman"/>
                <a:cs typeface="Times New Roman"/>
              </a:rPr>
              <a:t>η</a:t>
            </a:r>
            <a:r>
              <a:rPr lang="en-US" dirty="0">
                <a:latin typeface="Times New Roman"/>
                <a:cs typeface="Times New Roman"/>
              </a:rPr>
              <a:t>).</a:t>
            </a:r>
          </a:p>
          <a:p>
            <a:pPr marL="0" marR="68580" indent="0">
              <a:lnSpc>
                <a:spcPct val="100000"/>
              </a:lnSpc>
              <a:buNone/>
              <a:tabLst>
                <a:tab pos="1024255" algn="l"/>
                <a:tab pos="2053589" algn="l"/>
                <a:tab pos="4546600" algn="l"/>
              </a:tabLst>
            </a:pPr>
            <a:r>
              <a:rPr lang="en-US" dirty="0">
                <a:latin typeface="Arial"/>
                <a:cs typeface="Arial"/>
              </a:rPr>
              <a:t>Air density is lower at</a:t>
            </a:r>
            <a:r>
              <a:rPr lang="en-US" spc="-30" dirty="0">
                <a:latin typeface="Arial"/>
                <a:cs typeface="Arial"/>
              </a:rPr>
              <a:t> </a:t>
            </a:r>
            <a:r>
              <a:rPr lang="en-US" dirty="0">
                <a:latin typeface="Arial"/>
                <a:cs typeface="Arial"/>
              </a:rPr>
              <a:t>higher</a:t>
            </a:r>
            <a:r>
              <a:rPr lang="en-US" spc="-20" dirty="0">
                <a:latin typeface="Arial"/>
                <a:cs typeface="Arial"/>
              </a:rPr>
              <a:t> </a:t>
            </a:r>
            <a:r>
              <a:rPr lang="en-US" dirty="0">
                <a:latin typeface="Arial"/>
                <a:cs typeface="Arial"/>
              </a:rPr>
              <a:t>elevation. For 1000 feet above</a:t>
            </a:r>
            <a:r>
              <a:rPr lang="en-US" spc="-125" dirty="0">
                <a:latin typeface="Arial"/>
                <a:cs typeface="Arial"/>
              </a:rPr>
              <a:t> </a:t>
            </a:r>
            <a:r>
              <a:rPr lang="en-US" dirty="0">
                <a:latin typeface="Arial"/>
                <a:cs typeface="Arial"/>
              </a:rPr>
              <a:t>sea  level,</a:t>
            </a:r>
            <a:r>
              <a:rPr lang="en-US" spc="-15" dirty="0">
                <a:latin typeface="Arial"/>
                <a:cs typeface="Arial"/>
              </a:rPr>
              <a:t> </a:t>
            </a:r>
            <a:r>
              <a:rPr lang="en-US" dirty="0">
                <a:latin typeface="Arial"/>
                <a:cs typeface="Arial"/>
              </a:rPr>
              <a:t>ρ	is</a:t>
            </a:r>
            <a:r>
              <a:rPr lang="en-US" spc="5" dirty="0">
                <a:latin typeface="Arial"/>
                <a:cs typeface="Arial"/>
              </a:rPr>
              <a:t> </a:t>
            </a:r>
            <a:r>
              <a:rPr lang="en-US" dirty="0">
                <a:latin typeface="Arial"/>
                <a:cs typeface="Arial"/>
              </a:rPr>
              <a:t>about </a:t>
            </a:r>
            <a:r>
              <a:rPr lang="en-US" spc="-5" dirty="0">
                <a:latin typeface="Arial"/>
                <a:cs typeface="Arial"/>
              </a:rPr>
              <a:t>1.16</a:t>
            </a:r>
            <a:r>
              <a:rPr lang="en-US" spc="-15" dirty="0">
                <a:latin typeface="Arial"/>
                <a:cs typeface="Arial"/>
              </a:rPr>
              <a:t> </a:t>
            </a:r>
            <a:r>
              <a:rPr lang="en-US" spc="5" dirty="0">
                <a:latin typeface="Arial"/>
                <a:cs typeface="Arial"/>
              </a:rPr>
              <a:t>kg/m</a:t>
            </a:r>
            <a:r>
              <a:rPr lang="en-US" spc="7" baseline="36324" dirty="0">
                <a:latin typeface="Arial"/>
                <a:cs typeface="Arial"/>
              </a:rPr>
              <a:t>3</a:t>
            </a:r>
            <a:endParaRPr lang="en-US" baseline="36324" dirty="0">
              <a:latin typeface="Arial"/>
              <a:cs typeface="Arial"/>
            </a:endParaRPr>
          </a:p>
          <a:p>
            <a:pPr marL="0" indent="0">
              <a:buNone/>
            </a:pPr>
            <a:endParaRPr lang="en-US" dirty="0"/>
          </a:p>
        </p:txBody>
      </p:sp>
      <p:pic>
        <p:nvPicPr>
          <p:cNvPr id="4" name="Picture 3">
            <a:extLst>
              <a:ext uri="{FF2B5EF4-FFF2-40B4-BE49-F238E27FC236}">
                <a16:creationId xmlns:a16="http://schemas.microsoft.com/office/drawing/2014/main" id="{B301FE9C-4A44-4DDA-9C40-CBB74FD6F75F}"/>
              </a:ext>
            </a:extLst>
          </p:cNvPr>
          <p:cNvPicPr>
            <a:picLocks noChangeAspect="1"/>
          </p:cNvPicPr>
          <p:nvPr/>
        </p:nvPicPr>
        <p:blipFill>
          <a:blip r:embed="rId2"/>
          <a:stretch>
            <a:fillRect/>
          </a:stretch>
        </p:blipFill>
        <p:spPr>
          <a:xfrm>
            <a:off x="1219200" y="2999882"/>
            <a:ext cx="3657600" cy="1762125"/>
          </a:xfrm>
          <a:prstGeom prst="rect">
            <a:avLst/>
          </a:prstGeom>
        </p:spPr>
      </p:pic>
      <p:sp>
        <p:nvSpPr>
          <p:cNvPr id="5" name="Rectangle 4">
            <a:extLst>
              <a:ext uri="{FF2B5EF4-FFF2-40B4-BE49-F238E27FC236}">
                <a16:creationId xmlns:a16="http://schemas.microsoft.com/office/drawing/2014/main" id="{90749442-7E84-4D6A-BBFA-A82D41B10557}"/>
              </a:ext>
            </a:extLst>
          </p:cNvPr>
          <p:cNvSpPr/>
          <p:nvPr/>
        </p:nvSpPr>
        <p:spPr>
          <a:xfrm>
            <a:off x="1020761" y="4935319"/>
            <a:ext cx="5219057" cy="369332"/>
          </a:xfrm>
          <a:prstGeom prst="rect">
            <a:avLst/>
          </a:prstGeom>
        </p:spPr>
        <p:txBody>
          <a:bodyPr wrap="none">
            <a:spAutoFit/>
          </a:bodyPr>
          <a:lstStyle/>
          <a:p>
            <a:pPr marL="76200">
              <a:lnSpc>
                <a:spcPct val="100000"/>
              </a:lnSpc>
            </a:pPr>
            <a:r>
              <a:rPr lang="en-US" dirty="0">
                <a:solidFill>
                  <a:srgbClr val="332B60"/>
                </a:solidFill>
                <a:latin typeface="Arial"/>
                <a:cs typeface="Arial"/>
              </a:rPr>
              <a:t>where we assumed the turbine efficiency is 40%.</a:t>
            </a:r>
          </a:p>
        </p:txBody>
      </p:sp>
    </p:spTree>
    <p:extLst>
      <p:ext uri="{BB962C8B-B14F-4D97-AF65-F5344CB8AC3E}">
        <p14:creationId xmlns:p14="http://schemas.microsoft.com/office/powerpoint/2010/main" val="1102399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322EA8-302E-44BC-8C7D-4326868BB622}"/>
              </a:ext>
            </a:extLst>
          </p:cNvPr>
          <p:cNvSpPr>
            <a:spLocks noGrp="1"/>
          </p:cNvSpPr>
          <p:nvPr>
            <p:ph type="body" sz="quarter" idx="14"/>
          </p:nvPr>
        </p:nvSpPr>
        <p:spPr>
          <a:xfrm>
            <a:off x="1217612" y="1235076"/>
            <a:ext cx="8802242" cy="4140200"/>
          </a:xfrm>
        </p:spPr>
        <p:txBody>
          <a:bodyPr/>
          <a:lstStyle/>
          <a:p>
            <a:r>
              <a:rPr lang="en-US" dirty="0"/>
              <a:t>What is the power of the turbine at a wind speed of 5 m/s and a wind turbine blade diameter of 100 m? How does the power change when the wind speed is 10 m/s? Assume an air density of 1.2 kg / m3. </a:t>
            </a:r>
          </a:p>
        </p:txBody>
      </p:sp>
      <p:sp>
        <p:nvSpPr>
          <p:cNvPr id="4" name="Text Placeholder 1">
            <a:extLst>
              <a:ext uri="{FF2B5EF4-FFF2-40B4-BE49-F238E27FC236}">
                <a16:creationId xmlns:a16="http://schemas.microsoft.com/office/drawing/2014/main" id="{4AFDD43B-BEF8-41D7-99D3-BF50BE4C0B00}"/>
              </a:ext>
            </a:extLst>
          </p:cNvPr>
          <p:cNvSpPr>
            <a:spLocks noGrp="1"/>
          </p:cNvSpPr>
          <p:nvPr>
            <p:ph type="body" sz="quarter" idx="13"/>
          </p:nvPr>
        </p:nvSpPr>
        <p:spPr>
          <a:xfrm>
            <a:off x="479425" y="549275"/>
            <a:ext cx="10494963" cy="811213"/>
          </a:xfrm>
        </p:spPr>
        <p:txBody>
          <a:bodyPr/>
          <a:lstStyle/>
          <a:p>
            <a:r>
              <a:rPr lang="en-US" dirty="0"/>
              <a:t>Example (effect of wind speed)</a:t>
            </a:r>
          </a:p>
        </p:txBody>
      </p:sp>
      <p:pic>
        <p:nvPicPr>
          <p:cNvPr id="5" name="Picture 4">
            <a:extLst>
              <a:ext uri="{FF2B5EF4-FFF2-40B4-BE49-F238E27FC236}">
                <a16:creationId xmlns:a16="http://schemas.microsoft.com/office/drawing/2014/main" id="{2C260180-5ECC-49EA-840A-C265E9F74486}"/>
              </a:ext>
            </a:extLst>
          </p:cNvPr>
          <p:cNvPicPr>
            <a:picLocks noChangeAspect="1"/>
          </p:cNvPicPr>
          <p:nvPr/>
        </p:nvPicPr>
        <p:blipFill>
          <a:blip r:embed="rId2"/>
          <a:stretch>
            <a:fillRect/>
          </a:stretch>
        </p:blipFill>
        <p:spPr>
          <a:xfrm>
            <a:off x="1430541" y="2390774"/>
            <a:ext cx="8008734" cy="2498725"/>
          </a:xfrm>
          <a:prstGeom prst="rect">
            <a:avLst/>
          </a:prstGeom>
        </p:spPr>
      </p:pic>
    </p:spTree>
    <p:extLst>
      <p:ext uri="{BB962C8B-B14F-4D97-AF65-F5344CB8AC3E}">
        <p14:creationId xmlns:p14="http://schemas.microsoft.com/office/powerpoint/2010/main" val="192938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A9DB18-A6E0-47BF-99E4-9A70DB49CB20}"/>
              </a:ext>
            </a:extLst>
          </p:cNvPr>
          <p:cNvSpPr>
            <a:spLocks noGrp="1"/>
          </p:cNvSpPr>
          <p:nvPr>
            <p:ph type="body" sz="quarter" idx="13"/>
          </p:nvPr>
        </p:nvSpPr>
        <p:spPr/>
        <p:txBody>
          <a:bodyPr/>
          <a:lstStyle/>
          <a:p>
            <a:r>
              <a:rPr lang="en-US" dirty="0"/>
              <a:t>Air movements</a:t>
            </a:r>
          </a:p>
        </p:txBody>
      </p:sp>
      <p:sp>
        <p:nvSpPr>
          <p:cNvPr id="3" name="Text Placeholder 2">
            <a:extLst>
              <a:ext uri="{FF2B5EF4-FFF2-40B4-BE49-F238E27FC236}">
                <a16:creationId xmlns:a16="http://schemas.microsoft.com/office/drawing/2014/main" id="{5B2E6CEE-E5D5-4B43-9979-30C3765CBE98}"/>
              </a:ext>
            </a:extLst>
          </p:cNvPr>
          <p:cNvSpPr>
            <a:spLocks noGrp="1"/>
          </p:cNvSpPr>
          <p:nvPr>
            <p:ph type="body" sz="quarter" idx="14"/>
          </p:nvPr>
        </p:nvSpPr>
        <p:spPr>
          <a:xfrm>
            <a:off x="479424" y="1262119"/>
            <a:ext cx="4123997" cy="4376681"/>
          </a:xfrm>
          <a:solidFill>
            <a:schemeClr val="bg1"/>
          </a:solidFill>
        </p:spPr>
        <p:txBody>
          <a:bodyPr/>
          <a:lstStyle/>
          <a:p>
            <a:r>
              <a:rPr lang="en-US" dirty="0"/>
              <a:t>As warm air has a lower density than cold air, it rises, and cold air is denser, it sinks down. </a:t>
            </a:r>
          </a:p>
          <a:p>
            <a:r>
              <a:rPr lang="en-US" dirty="0"/>
              <a:t>As warm air rises, colder air often moves in place, so the wind often moves from cooler areas to warmer ones</a:t>
            </a:r>
          </a:p>
          <a:p>
            <a:r>
              <a:rPr lang="en-US" dirty="0"/>
              <a:t>The greater the difference in air pressure or the shorter the distance between areas with different pressures, the faster the air moves.</a:t>
            </a:r>
          </a:p>
          <a:p>
            <a:r>
              <a:rPr lang="en-US" dirty="0"/>
              <a:t>Meteorologists predict wind speed and direction using a barometer</a:t>
            </a:r>
          </a:p>
        </p:txBody>
      </p:sp>
      <p:pic>
        <p:nvPicPr>
          <p:cNvPr id="1026" name="Picture 2" descr="http://brianmejia.files.wordpress.com/2011/06/site127.png">
            <a:extLst>
              <a:ext uri="{FF2B5EF4-FFF2-40B4-BE49-F238E27FC236}">
                <a16:creationId xmlns:a16="http://schemas.microsoft.com/office/drawing/2014/main" id="{84E878D3-9E86-4D33-9104-D6407EEB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427" y="754445"/>
            <a:ext cx="7267575"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538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5F8058-C750-4072-A7A2-C773255B9AD4}"/>
              </a:ext>
            </a:extLst>
          </p:cNvPr>
          <p:cNvSpPr>
            <a:spLocks noGrp="1"/>
          </p:cNvSpPr>
          <p:nvPr>
            <p:ph type="body" sz="quarter" idx="13"/>
          </p:nvPr>
        </p:nvSpPr>
        <p:spPr/>
        <p:txBody>
          <a:bodyPr/>
          <a:lstStyle/>
          <a:p>
            <a:r>
              <a:rPr lang="en-US" dirty="0"/>
              <a:t>Tip Speed Ratio</a:t>
            </a:r>
          </a:p>
          <a:p>
            <a:endParaRPr lang="en-US" dirty="0"/>
          </a:p>
        </p:txBody>
      </p:sp>
      <p:sp>
        <p:nvSpPr>
          <p:cNvPr id="3" name="Text Placeholder 2">
            <a:extLst>
              <a:ext uri="{FF2B5EF4-FFF2-40B4-BE49-F238E27FC236}">
                <a16:creationId xmlns:a16="http://schemas.microsoft.com/office/drawing/2014/main" id="{6BF2B962-502D-4879-AF78-BF8B5848D332}"/>
              </a:ext>
            </a:extLst>
          </p:cNvPr>
          <p:cNvSpPr>
            <a:spLocks noGrp="1"/>
          </p:cNvSpPr>
          <p:nvPr>
            <p:ph type="body" sz="quarter" idx="14"/>
          </p:nvPr>
        </p:nvSpPr>
        <p:spPr>
          <a:xfrm>
            <a:off x="345457" y="1168400"/>
            <a:ext cx="8194676" cy="4406900"/>
          </a:xfrm>
          <a:solidFill>
            <a:schemeClr val="bg1"/>
          </a:solidFill>
        </p:spPr>
        <p:txBody>
          <a:bodyPr/>
          <a:lstStyle/>
          <a:p>
            <a:pPr marL="191770" marR="5080">
              <a:lnSpc>
                <a:spcPct val="100000"/>
              </a:lnSpc>
              <a:spcBef>
                <a:spcPts val="1639"/>
              </a:spcBef>
            </a:pPr>
            <a:r>
              <a:rPr lang="en-US" dirty="0"/>
              <a:t>The Tip Speed Ratio (TSR) is an extremely important factor in wind turbine design. TSR refers to the ratio between the speed of the tips of the wind turbine blades to the wind speed </a:t>
            </a:r>
            <a:endParaRPr lang="en-US" spc="-5" dirty="0">
              <a:latin typeface="Arial"/>
              <a:cs typeface="Arial"/>
            </a:endParaRPr>
          </a:p>
          <a:p>
            <a:pPr marL="0" marR="5080" indent="0">
              <a:lnSpc>
                <a:spcPct val="100000"/>
              </a:lnSpc>
              <a:spcBef>
                <a:spcPts val="1639"/>
              </a:spcBef>
              <a:buNone/>
            </a:pPr>
            <a:endParaRPr lang="en-US" dirty="0">
              <a:latin typeface="Arial"/>
              <a:cs typeface="Arial"/>
            </a:endParaRPr>
          </a:p>
          <a:p>
            <a:pPr marR="15240">
              <a:lnSpc>
                <a:spcPct val="100000"/>
              </a:lnSpc>
              <a:spcBef>
                <a:spcPts val="5"/>
              </a:spcBef>
            </a:pPr>
            <a:r>
              <a:rPr lang="en-US" dirty="0"/>
              <a:t>Electricity generation requires high rotational speeds. Lift- type wind turbines have maximum tip-speed ratios of around 10, while drag-type ratios are approximately 1. Given the high rotational speed requirements of electrical generators, it  is clear that the lift-type wind turbine is the most  practical for this application.</a:t>
            </a:r>
          </a:p>
          <a:p>
            <a:pPr marL="191770" marR="15240">
              <a:lnSpc>
                <a:spcPct val="100000"/>
              </a:lnSpc>
              <a:spcBef>
                <a:spcPts val="5"/>
              </a:spcBef>
            </a:pPr>
            <a:endParaRPr lang="en-US" dirty="0"/>
          </a:p>
          <a:p>
            <a:pPr marL="191770" marR="15240">
              <a:lnSpc>
                <a:spcPct val="100000"/>
              </a:lnSpc>
              <a:spcBef>
                <a:spcPts val="5"/>
              </a:spcBef>
            </a:pPr>
            <a:r>
              <a:rPr lang="en-US" dirty="0"/>
              <a:t>The number of blades and the total area they cover affect  wind turbine performance. For a lift-type rotor to function  effectively, the wind must flow smoothly over the blades. To  avoid turbulence, spacing between blades should be great  enough so that one blade will not encounter the disturbed,  weaker air flow caused by the blade which passed before it.</a:t>
            </a:r>
          </a:p>
          <a:p>
            <a:pPr marL="191770" marR="15240">
              <a:lnSpc>
                <a:spcPct val="100000"/>
              </a:lnSpc>
              <a:spcBef>
                <a:spcPts val="5"/>
              </a:spcBef>
            </a:pPr>
            <a:endParaRPr lang="en-US" dirty="0"/>
          </a:p>
          <a:p>
            <a:endParaRPr lang="en-US" dirty="0"/>
          </a:p>
        </p:txBody>
      </p:sp>
      <p:pic>
        <p:nvPicPr>
          <p:cNvPr id="5" name="Picture 4">
            <a:extLst>
              <a:ext uri="{FF2B5EF4-FFF2-40B4-BE49-F238E27FC236}">
                <a16:creationId xmlns:a16="http://schemas.microsoft.com/office/drawing/2014/main" id="{FDFCB93A-029D-400A-8829-90060FDFFB9C}"/>
              </a:ext>
            </a:extLst>
          </p:cNvPr>
          <p:cNvPicPr>
            <a:picLocks noChangeAspect="1"/>
          </p:cNvPicPr>
          <p:nvPr/>
        </p:nvPicPr>
        <p:blipFill>
          <a:blip r:embed="rId2"/>
          <a:stretch>
            <a:fillRect/>
          </a:stretch>
        </p:blipFill>
        <p:spPr>
          <a:xfrm>
            <a:off x="8779229" y="1181100"/>
            <a:ext cx="3306409" cy="3609975"/>
          </a:xfrm>
          <a:prstGeom prst="rect">
            <a:avLst/>
          </a:prstGeom>
        </p:spPr>
      </p:pic>
      <p:sp>
        <p:nvSpPr>
          <p:cNvPr id="7" name="Rectangle 6">
            <a:extLst>
              <a:ext uri="{FF2B5EF4-FFF2-40B4-BE49-F238E27FC236}">
                <a16:creationId xmlns:a16="http://schemas.microsoft.com/office/drawing/2014/main" id="{1CE9DBD3-9912-4C6D-BBBA-9BD4C48FC2D8}"/>
              </a:ext>
            </a:extLst>
          </p:cNvPr>
          <p:cNvSpPr/>
          <p:nvPr/>
        </p:nvSpPr>
        <p:spPr>
          <a:xfrm>
            <a:off x="8915400" y="4961235"/>
            <a:ext cx="3390900" cy="923330"/>
          </a:xfrm>
          <a:prstGeom prst="rect">
            <a:avLst/>
          </a:prstGeom>
        </p:spPr>
        <p:txBody>
          <a:bodyPr wrap="square">
            <a:spAutoFit/>
          </a:bodyPr>
          <a:lstStyle/>
          <a:p>
            <a:r>
              <a:rPr lang="en-US" dirty="0"/>
              <a:t>The further away from the center, the faster the blades spin.</a:t>
            </a:r>
          </a:p>
        </p:txBody>
      </p:sp>
    </p:spTree>
    <p:extLst>
      <p:ext uri="{BB962C8B-B14F-4D97-AF65-F5344CB8AC3E}">
        <p14:creationId xmlns:p14="http://schemas.microsoft.com/office/powerpoint/2010/main" val="3163176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2D5E1E-68B3-4E94-AB2F-1217DDC57721}"/>
              </a:ext>
            </a:extLst>
          </p:cNvPr>
          <p:cNvSpPr>
            <a:spLocks noGrp="1"/>
          </p:cNvSpPr>
          <p:nvPr>
            <p:ph type="body" sz="quarter" idx="14"/>
          </p:nvPr>
        </p:nvSpPr>
        <p:spPr>
          <a:xfrm>
            <a:off x="1536700" y="1160680"/>
            <a:ext cx="9804400" cy="5184229"/>
          </a:xfrm>
          <a:solidFill>
            <a:schemeClr val="bg1"/>
          </a:solidFill>
        </p:spPr>
        <p:txBody>
          <a:bodyPr/>
          <a:lstStyle/>
          <a:p>
            <a:r>
              <a:rPr lang="en-US" dirty="0"/>
              <a:t>The power coefficient is not a static value; it varies with the tip speed ratio of the turbine. Tip speed ratio is defined as:</a:t>
            </a:r>
          </a:p>
          <a:p>
            <a:endParaRPr lang="en-US" dirty="0"/>
          </a:p>
          <a:p>
            <a:endParaRPr lang="en-US" dirty="0"/>
          </a:p>
          <a:p>
            <a:endParaRPr lang="en-US" dirty="0"/>
          </a:p>
          <a:p>
            <a:r>
              <a:rPr lang="en-US" dirty="0"/>
              <a:t>The blade tip speed can be calculated from the rotational speed of the turbine and the length of the blades used in the turbine circumference (2∏r) or (∏D)</a:t>
            </a:r>
          </a:p>
          <a:p>
            <a:endParaRPr lang="en-US" dirty="0"/>
          </a:p>
          <a:p>
            <a:endParaRPr lang="en-US" dirty="0"/>
          </a:p>
          <a:p>
            <a:r>
              <a:rPr lang="en-US" dirty="0"/>
              <a:t>Where D is the diameter </a:t>
            </a:r>
          </a:p>
          <a:p>
            <a:pPr marL="0" indent="0">
              <a:buNone/>
            </a:pPr>
            <a:r>
              <a:rPr lang="en-US" dirty="0"/>
              <a:t>Knowing the tip speed ratio of your turbine will help you maximize the power output and efficiency of your wind turbine. Remember that if your rotor spins too slowly, a lot of wind will pass through the gaps between the blades rather than giving energy to your turbine. But if your blades spin too quickly, they could create too much turbulent air or act as a solid wall against the wind. So, if you want to maximize your turbine’s efficiency, you’ve got to calculate the perfect Tip Speed Ratio. </a:t>
            </a:r>
            <a:endParaRPr lang="en-US" dirty="0">
              <a:solidFill>
                <a:schemeClr val="tx1"/>
              </a:solidFill>
            </a:endParaRPr>
          </a:p>
          <a:p>
            <a:pPr marL="342900" indent="-342900">
              <a:buAutoNum type="arabicPeriod"/>
            </a:pPr>
            <a:endParaRPr lang="en-US" dirty="0"/>
          </a:p>
        </p:txBody>
      </p:sp>
      <p:pic>
        <p:nvPicPr>
          <p:cNvPr id="4" name="Picture 3">
            <a:extLst>
              <a:ext uri="{FF2B5EF4-FFF2-40B4-BE49-F238E27FC236}">
                <a16:creationId xmlns:a16="http://schemas.microsoft.com/office/drawing/2014/main" id="{A9A90C6F-8F1D-48D0-A26D-C200D8C7FFF5}"/>
              </a:ext>
            </a:extLst>
          </p:cNvPr>
          <p:cNvPicPr>
            <a:picLocks noChangeAspect="1"/>
          </p:cNvPicPr>
          <p:nvPr/>
        </p:nvPicPr>
        <p:blipFill>
          <a:blip r:embed="rId2"/>
          <a:stretch>
            <a:fillRect/>
          </a:stretch>
        </p:blipFill>
        <p:spPr>
          <a:xfrm>
            <a:off x="3998529" y="1871663"/>
            <a:ext cx="2686050" cy="885825"/>
          </a:xfrm>
          <a:prstGeom prst="rect">
            <a:avLst/>
          </a:prstGeom>
        </p:spPr>
      </p:pic>
      <p:sp>
        <p:nvSpPr>
          <p:cNvPr id="8" name="Text Box 4">
            <a:extLst>
              <a:ext uri="{FF2B5EF4-FFF2-40B4-BE49-F238E27FC236}">
                <a16:creationId xmlns:a16="http://schemas.microsoft.com/office/drawing/2014/main" id="{3BEEBBBA-5C47-48A3-BA53-19AAF4214355}"/>
              </a:ext>
            </a:extLst>
          </p:cNvPr>
          <p:cNvSpPr txBox="1">
            <a:spLocks noChangeArrowheads="1"/>
          </p:cNvSpPr>
          <p:nvPr/>
        </p:nvSpPr>
        <p:spPr bwMode="auto">
          <a:xfrm>
            <a:off x="850901" y="513090"/>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2400" b="1" dirty="0">
                <a:solidFill>
                  <a:srgbClr val="002060"/>
                </a:solidFill>
              </a:rPr>
              <a:t>Tip speed ratio </a:t>
            </a:r>
            <a:r>
              <a:rPr lang="en-US" altLang="de-DE" sz="2400" b="1" dirty="0">
                <a:solidFill>
                  <a:srgbClr val="002060"/>
                </a:solidFill>
                <a:latin typeface="Symbol" pitchFamily="18" charset="2"/>
              </a:rPr>
              <a:t>l</a:t>
            </a:r>
          </a:p>
        </p:txBody>
      </p:sp>
      <p:pic>
        <p:nvPicPr>
          <p:cNvPr id="10" name="Picture 9">
            <a:extLst>
              <a:ext uri="{FF2B5EF4-FFF2-40B4-BE49-F238E27FC236}">
                <a16:creationId xmlns:a16="http://schemas.microsoft.com/office/drawing/2014/main" id="{AADDE676-CCA4-4282-8181-14FA12A60619}"/>
              </a:ext>
            </a:extLst>
          </p:cNvPr>
          <p:cNvPicPr>
            <a:picLocks noChangeAspect="1"/>
          </p:cNvPicPr>
          <p:nvPr/>
        </p:nvPicPr>
        <p:blipFill>
          <a:blip r:embed="rId3"/>
          <a:stretch>
            <a:fillRect/>
          </a:stretch>
        </p:blipFill>
        <p:spPr>
          <a:xfrm>
            <a:off x="3578797" y="3429000"/>
            <a:ext cx="5034406" cy="695543"/>
          </a:xfrm>
          <a:prstGeom prst="rect">
            <a:avLst/>
          </a:prstGeom>
        </p:spPr>
      </p:pic>
    </p:spTree>
    <p:extLst>
      <p:ext uri="{BB962C8B-B14F-4D97-AF65-F5344CB8AC3E}">
        <p14:creationId xmlns:p14="http://schemas.microsoft.com/office/powerpoint/2010/main" val="2439486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0B4C05-8746-4016-9FCA-D4317AAA7FB9}"/>
              </a:ext>
            </a:extLst>
          </p:cNvPr>
          <p:cNvSpPr>
            <a:spLocks noGrp="1"/>
          </p:cNvSpPr>
          <p:nvPr>
            <p:ph type="body" sz="quarter" idx="14"/>
          </p:nvPr>
        </p:nvSpPr>
        <p:spPr>
          <a:xfrm>
            <a:off x="1694879" y="1481616"/>
            <a:ext cx="8802242" cy="4140200"/>
          </a:xfrm>
        </p:spPr>
        <p:txBody>
          <a:bodyPr/>
          <a:lstStyle/>
          <a:p>
            <a:r>
              <a:rPr lang="en-US" dirty="0"/>
              <a:t>If the tip speed exactly the same like the wind speed, the ratio is 1</a:t>
            </a:r>
          </a:p>
          <a:p>
            <a:endParaRPr lang="en-US" dirty="0"/>
          </a:p>
        </p:txBody>
      </p:sp>
      <p:pic>
        <p:nvPicPr>
          <p:cNvPr id="4" name="Picture 10">
            <a:extLst>
              <a:ext uri="{FF2B5EF4-FFF2-40B4-BE49-F238E27FC236}">
                <a16:creationId xmlns:a16="http://schemas.microsoft.com/office/drawing/2014/main" id="{6ECAB920-05E6-465D-BC91-42B81C2A3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2164581"/>
            <a:ext cx="8034336" cy="35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1">
            <a:extLst>
              <a:ext uri="{FF2B5EF4-FFF2-40B4-BE49-F238E27FC236}">
                <a16:creationId xmlns:a16="http://schemas.microsoft.com/office/drawing/2014/main" id="{8101D88E-23D0-447C-9D64-BE0CD8FC3FF2}"/>
              </a:ext>
            </a:extLst>
          </p:cNvPr>
          <p:cNvSpPr txBox="1">
            <a:spLocks noChangeArrowheads="1"/>
          </p:cNvSpPr>
          <p:nvPr/>
        </p:nvSpPr>
        <p:spPr bwMode="auto">
          <a:xfrm>
            <a:off x="2063750" y="1196976"/>
            <a:ext cx="8135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spcBef>
                <a:spcPct val="0"/>
              </a:spcBef>
              <a:defRPr>
                <a:solidFill>
                  <a:schemeClr val="tx1"/>
                </a:solidFill>
                <a:latin typeface="Arial" charset="0"/>
              </a:defRPr>
            </a:lvl1pPr>
            <a:lvl2pPr marL="898525" indent="-271463">
              <a:spcBef>
                <a:spcPct val="0"/>
              </a:spcBef>
              <a:defRPr>
                <a:solidFill>
                  <a:schemeClr val="tx1"/>
                </a:solidFill>
                <a:latin typeface="Arial" charset="0"/>
              </a:defRPr>
            </a:lvl2pPr>
            <a:lvl3pPr marL="1077913">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Char char="•"/>
            </a:pPr>
            <a:endParaRPr lang="en-US" altLang="de-DE" dirty="0">
              <a:latin typeface="Calibri" pitchFamily="34" charset="0"/>
            </a:endParaRPr>
          </a:p>
        </p:txBody>
      </p:sp>
      <p:sp>
        <p:nvSpPr>
          <p:cNvPr id="8" name="Text Box 14">
            <a:extLst>
              <a:ext uri="{FF2B5EF4-FFF2-40B4-BE49-F238E27FC236}">
                <a16:creationId xmlns:a16="http://schemas.microsoft.com/office/drawing/2014/main" id="{5AB2B4D6-30AA-45C9-B856-7FF777AD8C58}"/>
              </a:ext>
            </a:extLst>
          </p:cNvPr>
          <p:cNvSpPr txBox="1">
            <a:spLocks noChangeArrowheads="1"/>
          </p:cNvSpPr>
          <p:nvPr/>
        </p:nvSpPr>
        <p:spPr bwMode="auto">
          <a:xfrm>
            <a:off x="8051800" y="6136482"/>
            <a:ext cx="36004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de-DE" sz="1200" dirty="0"/>
              <a:t>[Prof. Dr. </a:t>
            </a:r>
            <a:r>
              <a:rPr lang="en-US" altLang="de-DE" sz="1200" dirty="0" err="1"/>
              <a:t>Thamsen</a:t>
            </a:r>
            <a:r>
              <a:rPr lang="en-US" altLang="de-DE" sz="1200" dirty="0"/>
              <a:t>, </a:t>
            </a:r>
            <a:r>
              <a:rPr lang="en-US" altLang="de-DE" sz="1200" dirty="0" err="1"/>
              <a:t>Skript</a:t>
            </a:r>
            <a:r>
              <a:rPr lang="en-US" altLang="de-DE" sz="1200" dirty="0"/>
              <a:t> IV WKA]</a:t>
            </a:r>
          </a:p>
        </p:txBody>
      </p:sp>
      <p:sp>
        <p:nvSpPr>
          <p:cNvPr id="9" name="Text Box 4">
            <a:extLst>
              <a:ext uri="{FF2B5EF4-FFF2-40B4-BE49-F238E27FC236}">
                <a16:creationId xmlns:a16="http://schemas.microsoft.com/office/drawing/2014/main" id="{938A81FC-BF69-4EA8-8888-36B4522E6FAC}"/>
              </a:ext>
            </a:extLst>
          </p:cNvPr>
          <p:cNvSpPr txBox="1">
            <a:spLocks noChangeArrowheads="1"/>
          </p:cNvSpPr>
          <p:nvPr/>
        </p:nvSpPr>
        <p:spPr bwMode="auto">
          <a:xfrm>
            <a:off x="850901" y="513090"/>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2400" b="1" dirty="0">
                <a:solidFill>
                  <a:srgbClr val="002060"/>
                </a:solidFill>
              </a:rPr>
              <a:t>Tip speed ratio </a:t>
            </a:r>
            <a:r>
              <a:rPr lang="en-US" altLang="de-DE" sz="2400" b="1" dirty="0">
                <a:solidFill>
                  <a:srgbClr val="002060"/>
                </a:solidFill>
                <a:latin typeface="Symbol" pitchFamily="18" charset="2"/>
              </a:rPr>
              <a:t>l</a:t>
            </a:r>
          </a:p>
        </p:txBody>
      </p:sp>
    </p:spTree>
    <p:extLst>
      <p:ext uri="{BB962C8B-B14F-4D97-AF65-F5344CB8AC3E}">
        <p14:creationId xmlns:p14="http://schemas.microsoft.com/office/powerpoint/2010/main" val="1108550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E34DA5-B703-4396-A4BB-CC3CF2F4D3E9}"/>
              </a:ext>
            </a:extLst>
          </p:cNvPr>
          <p:cNvSpPr>
            <a:spLocks noGrp="1"/>
          </p:cNvSpPr>
          <p:nvPr>
            <p:ph type="body" sz="quarter" idx="13"/>
          </p:nvPr>
        </p:nvSpPr>
        <p:spPr>
          <a:xfrm>
            <a:off x="763016" y="522449"/>
            <a:ext cx="10494517" cy="810888"/>
          </a:xfrm>
        </p:spPr>
        <p:txBody>
          <a:bodyPr/>
          <a:lstStyle/>
          <a:p>
            <a:r>
              <a:rPr lang="en-US" dirty="0"/>
              <a:t>Typical performances of various types of wind turbines</a:t>
            </a:r>
          </a:p>
          <a:p>
            <a:endParaRPr lang="en-US" dirty="0"/>
          </a:p>
        </p:txBody>
      </p:sp>
      <p:pic>
        <p:nvPicPr>
          <p:cNvPr id="4" name="Picture 4">
            <a:extLst>
              <a:ext uri="{FF2B5EF4-FFF2-40B4-BE49-F238E27FC236}">
                <a16:creationId xmlns:a16="http://schemas.microsoft.com/office/drawing/2014/main" id="{77B3AA30-0125-44CC-B96A-680296C3C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
          <a:stretch>
            <a:fillRect/>
          </a:stretch>
        </p:blipFill>
        <p:spPr bwMode="auto">
          <a:xfrm>
            <a:off x="1692560" y="1089024"/>
            <a:ext cx="7310439" cy="557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5D6A6621-4885-4767-97B1-64EC571B5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858" y="4678201"/>
            <a:ext cx="27336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a:extLst>
              <a:ext uri="{FF2B5EF4-FFF2-40B4-BE49-F238E27FC236}">
                <a16:creationId xmlns:a16="http://schemas.microsoft.com/office/drawing/2014/main" id="{107FF0D4-15B9-4AEC-BE24-221C97C30F76}"/>
              </a:ext>
            </a:extLst>
          </p:cNvPr>
          <p:cNvSpPr txBox="1">
            <a:spLocks noChangeArrowheads="1"/>
          </p:cNvSpPr>
          <p:nvPr/>
        </p:nvSpPr>
        <p:spPr bwMode="auto">
          <a:xfrm>
            <a:off x="479425" y="65249"/>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2400" b="1" dirty="0">
                <a:solidFill>
                  <a:srgbClr val="002060"/>
                </a:solidFill>
              </a:rPr>
              <a:t>Tip speed ratio </a:t>
            </a:r>
            <a:r>
              <a:rPr lang="en-US" altLang="de-DE" sz="2400" b="1" dirty="0">
                <a:solidFill>
                  <a:srgbClr val="002060"/>
                </a:solidFill>
                <a:latin typeface="Symbol" pitchFamily="18" charset="2"/>
              </a:rPr>
              <a:t>l</a:t>
            </a:r>
          </a:p>
        </p:txBody>
      </p:sp>
      <p:sp>
        <p:nvSpPr>
          <p:cNvPr id="3" name="Rectangle 2">
            <a:extLst>
              <a:ext uri="{FF2B5EF4-FFF2-40B4-BE49-F238E27FC236}">
                <a16:creationId xmlns:a16="http://schemas.microsoft.com/office/drawing/2014/main" id="{9FDAB066-E36B-4C86-B4C8-545793073042}"/>
              </a:ext>
            </a:extLst>
          </p:cNvPr>
          <p:cNvSpPr/>
          <p:nvPr/>
        </p:nvSpPr>
        <p:spPr>
          <a:xfrm>
            <a:off x="8758256" y="3748582"/>
            <a:ext cx="2118850" cy="646331"/>
          </a:xfrm>
          <a:prstGeom prst="rect">
            <a:avLst/>
          </a:prstGeom>
          <a:ln>
            <a:solidFill>
              <a:schemeClr val="accent1"/>
            </a:solidFill>
          </a:ln>
        </p:spPr>
        <p:txBody>
          <a:bodyPr wrap="none">
            <a:spAutoFit/>
          </a:bodyPr>
          <a:lstStyle/>
          <a:p>
            <a:r>
              <a:rPr lang="en-US" sz="1400" dirty="0"/>
              <a:t>Where</a:t>
            </a:r>
            <a:r>
              <a:rPr lang="en-US" dirty="0"/>
              <a:t> </a:t>
            </a:r>
            <a:r>
              <a:rPr lang="en-US" altLang="de-DE" dirty="0">
                <a:latin typeface="Symbol" pitchFamily="18" charset="2"/>
              </a:rPr>
              <a:t>W</a:t>
            </a:r>
            <a:r>
              <a:rPr lang="en-US" altLang="de-DE" dirty="0">
                <a:latin typeface="Calibri" pitchFamily="34" charset="0"/>
              </a:rPr>
              <a:t> = 2 </a:t>
            </a:r>
            <a:r>
              <a:rPr lang="en-US" altLang="de-DE" dirty="0">
                <a:latin typeface="Symbol" pitchFamily="18" charset="2"/>
              </a:rPr>
              <a:t>p</a:t>
            </a:r>
            <a:r>
              <a:rPr lang="en-US" altLang="de-DE" dirty="0">
                <a:latin typeface="Calibri" pitchFamily="34" charset="0"/>
              </a:rPr>
              <a:t> r</a:t>
            </a:r>
          </a:p>
          <a:p>
            <a:r>
              <a:rPr lang="en-US" dirty="0">
                <a:latin typeface="Calibri" pitchFamily="34" charset="0"/>
              </a:rPr>
              <a:t> R = rotational speed</a:t>
            </a:r>
            <a:endParaRPr lang="en-US" dirty="0"/>
          </a:p>
        </p:txBody>
      </p:sp>
    </p:spTree>
    <p:extLst>
      <p:ext uri="{BB962C8B-B14F-4D97-AF65-F5344CB8AC3E}">
        <p14:creationId xmlns:p14="http://schemas.microsoft.com/office/powerpoint/2010/main" val="1007457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20A05-0836-48E1-A76A-B6D957C49B08}"/>
              </a:ext>
            </a:extLst>
          </p:cNvPr>
          <p:cNvSpPr>
            <a:spLocks noGrp="1"/>
          </p:cNvSpPr>
          <p:nvPr>
            <p:ph type="body" sz="quarter" idx="13"/>
          </p:nvPr>
        </p:nvSpPr>
        <p:spPr/>
        <p:txBody>
          <a:bodyPr/>
          <a:lstStyle/>
          <a:p>
            <a:r>
              <a:rPr lang="en-US" dirty="0"/>
              <a:t>Conclusions from theory </a:t>
            </a:r>
          </a:p>
          <a:p>
            <a:endParaRPr lang="en-US" dirty="0"/>
          </a:p>
        </p:txBody>
      </p:sp>
      <p:sp>
        <p:nvSpPr>
          <p:cNvPr id="3" name="Text Placeholder 2">
            <a:extLst>
              <a:ext uri="{FF2B5EF4-FFF2-40B4-BE49-F238E27FC236}">
                <a16:creationId xmlns:a16="http://schemas.microsoft.com/office/drawing/2014/main" id="{72C65FD2-5F2B-406F-89C8-95B7F7BB2D8B}"/>
              </a:ext>
            </a:extLst>
          </p:cNvPr>
          <p:cNvSpPr>
            <a:spLocks noGrp="1"/>
          </p:cNvSpPr>
          <p:nvPr>
            <p:ph type="body" sz="quarter" idx="14"/>
          </p:nvPr>
        </p:nvSpPr>
        <p:spPr>
          <a:xfrm>
            <a:off x="1084261" y="1181100"/>
            <a:ext cx="9648380" cy="4140200"/>
          </a:xfrm>
        </p:spPr>
        <p:txBody>
          <a:bodyPr/>
          <a:lstStyle/>
          <a:p>
            <a:r>
              <a:rPr lang="en-US" sz="2000" dirty="0"/>
              <a:t>The wind speed accounts in ³ in this formula, that means: when the wind speed doubles, the power increases by factor 8 !</a:t>
            </a:r>
          </a:p>
          <a:p>
            <a:r>
              <a:rPr lang="en-US" sz="2000" dirty="0"/>
              <a:t>Wind turbines can convert maximal 59% of the wind power (Betz-limit), modern wind power turbines convert approx. 50%</a:t>
            </a:r>
          </a:p>
          <a:p>
            <a:r>
              <a:rPr lang="en-US" sz="2000" dirty="0"/>
              <a:t>Locations and the prediction of wind speeds is very prone to errors: 10% error in the prediction of the wind speed means 30% less power yield</a:t>
            </a:r>
          </a:p>
          <a:p>
            <a:r>
              <a:rPr lang="en-US" sz="2000" dirty="0"/>
              <a:t>Increasing size of the rotor increases the yield of the turbine</a:t>
            </a:r>
          </a:p>
          <a:p>
            <a:endParaRPr lang="en-US" sz="2000" dirty="0"/>
          </a:p>
        </p:txBody>
      </p:sp>
      <p:pic>
        <p:nvPicPr>
          <p:cNvPr id="4" name="Picture 6">
            <a:extLst>
              <a:ext uri="{FF2B5EF4-FFF2-40B4-BE49-F238E27FC236}">
                <a16:creationId xmlns:a16="http://schemas.microsoft.com/office/drawing/2014/main" id="{0C26DA42-AA84-42A7-AC1C-353D80170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0" y="4048125"/>
            <a:ext cx="396081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55860B8B-681B-4BFE-86A4-A0823E95C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3905250"/>
            <a:ext cx="2466975"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999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A990B-BBBB-468E-BADE-0F4BEE1914E2}"/>
              </a:ext>
            </a:extLst>
          </p:cNvPr>
          <p:cNvSpPr>
            <a:spLocks noGrp="1"/>
          </p:cNvSpPr>
          <p:nvPr>
            <p:ph type="body" sz="quarter" idx="13"/>
          </p:nvPr>
        </p:nvSpPr>
        <p:spPr/>
        <p:txBody>
          <a:bodyPr/>
          <a:lstStyle/>
          <a:p>
            <a:r>
              <a:rPr lang="en-US" dirty="0"/>
              <a:t>Exercise </a:t>
            </a:r>
          </a:p>
        </p:txBody>
      </p:sp>
      <p:sp>
        <p:nvSpPr>
          <p:cNvPr id="3" name="Text Placeholder 2">
            <a:extLst>
              <a:ext uri="{FF2B5EF4-FFF2-40B4-BE49-F238E27FC236}">
                <a16:creationId xmlns:a16="http://schemas.microsoft.com/office/drawing/2014/main" id="{BBAA5B6C-A116-49F7-8BD2-5CEA5F1E631D}"/>
              </a:ext>
            </a:extLst>
          </p:cNvPr>
          <p:cNvSpPr>
            <a:spLocks noGrp="1"/>
          </p:cNvSpPr>
          <p:nvPr>
            <p:ph type="body" sz="quarter" idx="14"/>
          </p:nvPr>
        </p:nvSpPr>
        <p:spPr>
          <a:xfrm>
            <a:off x="1028700" y="1133476"/>
            <a:ext cx="8802242" cy="4140200"/>
          </a:xfrm>
        </p:spPr>
        <p:txBody>
          <a:bodyPr/>
          <a:lstStyle/>
          <a:p>
            <a:r>
              <a:rPr lang="en-US" dirty="0"/>
              <a:t>Plot the power versus wind speeds of 1-15 m/s (in 1 m/s increments) </a:t>
            </a:r>
          </a:p>
          <a:p>
            <a:pPr marL="0" indent="0">
              <a:buNone/>
            </a:pPr>
            <a:r>
              <a:rPr lang="en-US" dirty="0"/>
              <a:t>for wind turbine blades 150 m in diameter. Show the dependence on wind speed.</a:t>
            </a:r>
          </a:p>
          <a:p>
            <a:r>
              <a:rPr lang="en-US" dirty="0"/>
              <a:t>When applying the Betz limit - what is the maximum available capacity?</a:t>
            </a:r>
          </a:p>
          <a:p>
            <a:r>
              <a:rPr lang="en-US" dirty="0"/>
              <a:t> Vary the diameter of the blades - how do the results change?</a:t>
            </a:r>
          </a:p>
          <a:p>
            <a:endParaRPr lang="en-US" dirty="0"/>
          </a:p>
        </p:txBody>
      </p:sp>
    </p:spTree>
    <p:extLst>
      <p:ext uri="{BB962C8B-B14F-4D97-AF65-F5344CB8AC3E}">
        <p14:creationId xmlns:p14="http://schemas.microsoft.com/office/powerpoint/2010/main" val="2021264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F7508B-3ACA-4DC0-9922-2AEEDF8DCADE}"/>
              </a:ext>
            </a:extLst>
          </p:cNvPr>
          <p:cNvSpPr>
            <a:spLocks noGrp="1"/>
          </p:cNvSpPr>
          <p:nvPr>
            <p:ph type="body" sz="quarter" idx="14"/>
          </p:nvPr>
        </p:nvSpPr>
        <p:spPr>
          <a:xfrm>
            <a:off x="908050" y="1374776"/>
            <a:ext cx="10375900" cy="4140200"/>
          </a:xfrm>
        </p:spPr>
        <p:txBody>
          <a:bodyPr/>
          <a:lstStyle/>
          <a:p>
            <a:r>
              <a:rPr lang="en-US" dirty="0"/>
              <a:t>Given that the rotational speed of the turbine is </a:t>
            </a:r>
            <a:r>
              <a:rPr lang="en-US" b="1" dirty="0"/>
              <a:t>15 rpm</a:t>
            </a:r>
            <a:r>
              <a:rPr lang="en-US" dirty="0"/>
              <a:t>, calculate λ using the previous equation and fill it in the table (next slide). Then read the corresponding value of Cp using the graph (next slide). This Cp value can then be used to calculate the power at that wind speed using wind power equation. Finally, calculate the energy using the following equation and complete the table: </a:t>
            </a:r>
          </a:p>
          <a:p>
            <a:pPr marL="0" indent="0" algn="ctr">
              <a:buNone/>
            </a:pPr>
            <a:r>
              <a:rPr lang="en-US" b="1" dirty="0"/>
              <a:t>Energy = Power × Time</a:t>
            </a:r>
          </a:p>
          <a:p>
            <a:r>
              <a:rPr lang="en-US" b="1" dirty="0"/>
              <a:t>Blade length l = 52 m </a:t>
            </a:r>
          </a:p>
          <a:p>
            <a:r>
              <a:rPr lang="en-US" b="1" dirty="0"/>
              <a:t>Air density, ρ = 1.23 kg/m3</a:t>
            </a:r>
          </a:p>
          <a:p>
            <a:endParaRPr lang="en-US" dirty="0"/>
          </a:p>
        </p:txBody>
      </p:sp>
      <p:sp>
        <p:nvSpPr>
          <p:cNvPr id="4" name="Text Placeholder 1">
            <a:extLst>
              <a:ext uri="{FF2B5EF4-FFF2-40B4-BE49-F238E27FC236}">
                <a16:creationId xmlns:a16="http://schemas.microsoft.com/office/drawing/2014/main" id="{3B1D695A-EEA1-48DA-8FE1-33112BB7D1AA}"/>
              </a:ext>
            </a:extLst>
          </p:cNvPr>
          <p:cNvSpPr>
            <a:spLocks noGrp="1"/>
          </p:cNvSpPr>
          <p:nvPr>
            <p:ph type="body" sz="quarter" idx="13"/>
          </p:nvPr>
        </p:nvSpPr>
        <p:spPr>
          <a:xfrm>
            <a:off x="479425" y="549275"/>
            <a:ext cx="10494963" cy="811213"/>
          </a:xfrm>
        </p:spPr>
        <p:txBody>
          <a:bodyPr/>
          <a:lstStyle/>
          <a:p>
            <a:r>
              <a:rPr lang="en-US" dirty="0"/>
              <a:t>Exercise </a:t>
            </a:r>
          </a:p>
        </p:txBody>
      </p:sp>
    </p:spTree>
    <p:extLst>
      <p:ext uri="{BB962C8B-B14F-4D97-AF65-F5344CB8AC3E}">
        <p14:creationId xmlns:p14="http://schemas.microsoft.com/office/powerpoint/2010/main" val="1601524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E0DF50-5D4B-4BE7-9590-2D2D817DF274}"/>
              </a:ext>
            </a:extLst>
          </p:cNvPr>
          <p:cNvPicPr>
            <a:picLocks noChangeAspect="1"/>
          </p:cNvPicPr>
          <p:nvPr/>
        </p:nvPicPr>
        <p:blipFill>
          <a:blip r:embed="rId2"/>
          <a:stretch>
            <a:fillRect/>
          </a:stretch>
        </p:blipFill>
        <p:spPr>
          <a:xfrm>
            <a:off x="1562100" y="635000"/>
            <a:ext cx="9794765" cy="5854883"/>
          </a:xfrm>
          <a:prstGeom prst="rect">
            <a:avLst/>
          </a:prstGeom>
        </p:spPr>
      </p:pic>
    </p:spTree>
    <p:extLst>
      <p:ext uri="{BB962C8B-B14F-4D97-AF65-F5344CB8AC3E}">
        <p14:creationId xmlns:p14="http://schemas.microsoft.com/office/powerpoint/2010/main" val="35625797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D7B7A2-A00D-4E76-9704-114DCFFF73BA}"/>
              </a:ext>
            </a:extLst>
          </p:cNvPr>
          <p:cNvPicPr>
            <a:picLocks noChangeAspect="1"/>
          </p:cNvPicPr>
          <p:nvPr/>
        </p:nvPicPr>
        <p:blipFill>
          <a:blip r:embed="rId2"/>
          <a:stretch>
            <a:fillRect/>
          </a:stretch>
        </p:blipFill>
        <p:spPr>
          <a:xfrm>
            <a:off x="3087626" y="305909"/>
            <a:ext cx="5817978" cy="6246181"/>
          </a:xfrm>
          <a:prstGeom prst="rect">
            <a:avLst/>
          </a:prstGeom>
        </p:spPr>
      </p:pic>
    </p:spTree>
    <p:extLst>
      <p:ext uri="{BB962C8B-B14F-4D97-AF65-F5344CB8AC3E}">
        <p14:creationId xmlns:p14="http://schemas.microsoft.com/office/powerpoint/2010/main" val="3165677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80155B-36DF-4F66-9F54-F3A80C200EDC}"/>
              </a:ext>
            </a:extLst>
          </p:cNvPr>
          <p:cNvSpPr>
            <a:spLocks noGrp="1"/>
          </p:cNvSpPr>
          <p:nvPr>
            <p:ph type="body" sz="quarter" idx="13"/>
          </p:nvPr>
        </p:nvSpPr>
        <p:spPr/>
        <p:txBody>
          <a:bodyPr/>
          <a:lstStyle/>
          <a:p>
            <a:r>
              <a:rPr lang="en-US" dirty="0"/>
              <a:t>Innovations in wind turbine design</a:t>
            </a:r>
          </a:p>
        </p:txBody>
      </p:sp>
      <p:sp>
        <p:nvSpPr>
          <p:cNvPr id="3" name="Text Placeholder 2">
            <a:extLst>
              <a:ext uri="{FF2B5EF4-FFF2-40B4-BE49-F238E27FC236}">
                <a16:creationId xmlns:a16="http://schemas.microsoft.com/office/drawing/2014/main" id="{F09A922F-D628-4D82-8092-60C0463E5CBA}"/>
              </a:ext>
            </a:extLst>
          </p:cNvPr>
          <p:cNvSpPr>
            <a:spLocks noGrp="1"/>
          </p:cNvSpPr>
          <p:nvPr>
            <p:ph type="body" sz="quarter" idx="14"/>
          </p:nvPr>
        </p:nvSpPr>
        <p:spPr>
          <a:xfrm>
            <a:off x="774700" y="1628776"/>
            <a:ext cx="4559300" cy="4140200"/>
          </a:xfrm>
        </p:spPr>
        <p:txBody>
          <a:bodyPr/>
          <a:lstStyle/>
          <a:p>
            <a:r>
              <a:rPr lang="en-US" dirty="0"/>
              <a:t>Vortex Bladeless is a vortex induced vibration resonant wind generator. It harnesses wind energy from a phenomenon of vorticity called Vortex Shedding. Basically, bladeless technology consists of a cylinder fixed vertically with an elastic rod. The cylinder oscillates on a wind range, which then generates electricity through an alternator system. In other words, it is a wind turbine which is not actually a turbine.</a:t>
            </a:r>
          </a:p>
          <a:p>
            <a:r>
              <a:rPr lang="en-US" dirty="0">
                <a:hlinkClick r:id="rId2"/>
              </a:rPr>
              <a:t>https://vortexbladeless.com/</a:t>
            </a:r>
            <a:endParaRPr lang="en-US" dirty="0"/>
          </a:p>
          <a:p>
            <a:endParaRPr lang="en-US" dirty="0"/>
          </a:p>
        </p:txBody>
      </p:sp>
      <p:pic>
        <p:nvPicPr>
          <p:cNvPr id="19458" name="Picture 2" descr="Wind energy technology without blades and without noise now is possible –  ENERGIA LIMPIA XXI">
            <a:extLst>
              <a:ext uri="{FF2B5EF4-FFF2-40B4-BE49-F238E27FC236}">
                <a16:creationId xmlns:a16="http://schemas.microsoft.com/office/drawing/2014/main" id="{B73B5693-59B5-4FFB-B4AD-7B8ED5B8B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682" y="1628776"/>
            <a:ext cx="60007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7CA0C-AB09-4977-81D1-C8522006443C}"/>
              </a:ext>
            </a:extLst>
          </p:cNvPr>
          <p:cNvSpPr>
            <a:spLocks noGrp="1"/>
          </p:cNvSpPr>
          <p:nvPr>
            <p:ph type="body" sz="quarter" idx="14"/>
          </p:nvPr>
        </p:nvSpPr>
        <p:spPr/>
        <p:txBody>
          <a:bodyPr/>
          <a:lstStyle/>
          <a:p>
            <a:endParaRPr lang="en-US"/>
          </a:p>
        </p:txBody>
      </p:sp>
      <p:pic>
        <p:nvPicPr>
          <p:cNvPr id="4" name="Picture 3">
            <a:extLst>
              <a:ext uri="{FF2B5EF4-FFF2-40B4-BE49-F238E27FC236}">
                <a16:creationId xmlns:a16="http://schemas.microsoft.com/office/drawing/2014/main" id="{41D9A694-DC1C-4A84-B47F-E895812074C7}"/>
              </a:ext>
            </a:extLst>
          </p:cNvPr>
          <p:cNvPicPr>
            <a:picLocks noChangeAspect="1"/>
          </p:cNvPicPr>
          <p:nvPr/>
        </p:nvPicPr>
        <p:blipFill>
          <a:blip r:embed="rId2"/>
          <a:stretch>
            <a:fillRect/>
          </a:stretch>
        </p:blipFill>
        <p:spPr>
          <a:xfrm>
            <a:off x="2066109" y="1444986"/>
            <a:ext cx="8302061" cy="4323990"/>
          </a:xfrm>
          <a:prstGeom prst="rect">
            <a:avLst/>
          </a:prstGeom>
          <a:ln>
            <a:solidFill>
              <a:schemeClr val="tx1"/>
            </a:solidFill>
            <a:prstDash val="solid"/>
          </a:ln>
        </p:spPr>
      </p:pic>
      <p:sp>
        <p:nvSpPr>
          <p:cNvPr id="5" name="Rectangle 4">
            <a:extLst>
              <a:ext uri="{FF2B5EF4-FFF2-40B4-BE49-F238E27FC236}">
                <a16:creationId xmlns:a16="http://schemas.microsoft.com/office/drawing/2014/main" id="{EA529618-648B-48B8-8F9C-AFD947E1BD5E}"/>
              </a:ext>
            </a:extLst>
          </p:cNvPr>
          <p:cNvSpPr/>
          <p:nvPr/>
        </p:nvSpPr>
        <p:spPr>
          <a:xfrm>
            <a:off x="9654420" y="6428767"/>
            <a:ext cx="2212465" cy="261610"/>
          </a:xfrm>
          <a:prstGeom prst="rect">
            <a:avLst/>
          </a:prstGeom>
        </p:spPr>
        <p:txBody>
          <a:bodyPr wrap="none">
            <a:spAutoFit/>
          </a:bodyPr>
          <a:lstStyle/>
          <a:p>
            <a:r>
              <a:rPr lang="en-US" sz="1100" dirty="0"/>
              <a:t>https://globalwindatlas.info/</a:t>
            </a:r>
          </a:p>
        </p:txBody>
      </p:sp>
    </p:spTree>
    <p:extLst>
      <p:ext uri="{BB962C8B-B14F-4D97-AF65-F5344CB8AC3E}">
        <p14:creationId xmlns:p14="http://schemas.microsoft.com/office/powerpoint/2010/main" val="747383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9F116-9D45-4BC3-BC50-A21C64B31819}"/>
              </a:ext>
            </a:extLst>
          </p:cNvPr>
          <p:cNvSpPr>
            <a:spLocks noGrp="1"/>
          </p:cNvSpPr>
          <p:nvPr>
            <p:ph type="body" sz="quarter" idx="13"/>
          </p:nvPr>
        </p:nvSpPr>
        <p:spPr>
          <a:xfrm>
            <a:off x="479425" y="549275"/>
            <a:ext cx="5499100" cy="810888"/>
          </a:xfrm>
        </p:spPr>
        <p:txBody>
          <a:bodyPr/>
          <a:lstStyle/>
          <a:p>
            <a:r>
              <a:rPr lang="en-US" dirty="0"/>
              <a:t>Innovations in wind turbine design</a:t>
            </a:r>
          </a:p>
          <a:p>
            <a:endParaRPr lang="en-US" dirty="0"/>
          </a:p>
        </p:txBody>
      </p:sp>
      <p:sp>
        <p:nvSpPr>
          <p:cNvPr id="3" name="Text Placeholder 2">
            <a:extLst>
              <a:ext uri="{FF2B5EF4-FFF2-40B4-BE49-F238E27FC236}">
                <a16:creationId xmlns:a16="http://schemas.microsoft.com/office/drawing/2014/main" id="{4C4A3643-A78D-4F18-B94A-B7A095C82805}"/>
              </a:ext>
            </a:extLst>
          </p:cNvPr>
          <p:cNvSpPr>
            <a:spLocks noGrp="1"/>
          </p:cNvSpPr>
          <p:nvPr>
            <p:ph type="body" sz="quarter" idx="14"/>
          </p:nvPr>
        </p:nvSpPr>
        <p:spPr>
          <a:xfrm>
            <a:off x="1092200" y="1603376"/>
            <a:ext cx="4648200" cy="4140200"/>
          </a:xfrm>
        </p:spPr>
        <p:txBody>
          <a:bodyPr/>
          <a:lstStyle/>
          <a:p>
            <a:r>
              <a:rPr lang="en-US" dirty="0"/>
              <a:t>High altitude and Airborne wind energy (AWE) is the direct use or generation of wind energy by the use of aerodynamic or aerostatic lift devices. AWE technology is able to harvest high altitude winds, in contrast to wind turbines, which use a rotor mounted on a tower.</a:t>
            </a:r>
          </a:p>
        </p:txBody>
      </p:sp>
      <p:pic>
        <p:nvPicPr>
          <p:cNvPr id="20482" name="Picture 2" descr="Kites of Renewable Energy Generate Wind Power by Flying Through the Air">
            <a:extLst>
              <a:ext uri="{FF2B5EF4-FFF2-40B4-BE49-F238E27FC236}">
                <a16:creationId xmlns:a16="http://schemas.microsoft.com/office/drawing/2014/main" id="{D9074524-3093-46D1-BDF3-6B9C6BFA5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34" y="3946524"/>
            <a:ext cx="5489731" cy="2616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Airborne turbines">
            <a:extLst>
              <a:ext uri="{FF2B5EF4-FFF2-40B4-BE49-F238E27FC236}">
                <a16:creationId xmlns:a16="http://schemas.microsoft.com/office/drawing/2014/main" id="{F43EF31A-F7E3-4D22-9D24-09D442F93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231" y="3429000"/>
            <a:ext cx="47625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This is the World&amp;#39;s First Airborne Wind Turbine - YouTube">
            <a:extLst>
              <a:ext uri="{FF2B5EF4-FFF2-40B4-BE49-F238E27FC236}">
                <a16:creationId xmlns:a16="http://schemas.microsoft.com/office/drawing/2014/main" id="{0F575751-1D25-4E47-9051-46355CE7F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476" y="191926"/>
            <a:ext cx="5499100" cy="309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6586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F3A7B9-AFD7-4BCD-A304-45AD1A230E11}"/>
              </a:ext>
            </a:extLst>
          </p:cNvPr>
          <p:cNvSpPr>
            <a:spLocks noGrp="1"/>
          </p:cNvSpPr>
          <p:nvPr>
            <p:ph type="body" sz="quarter" idx="14"/>
          </p:nvPr>
        </p:nvSpPr>
        <p:spPr/>
        <p:txBody>
          <a:bodyPr/>
          <a:lstStyle/>
          <a:p>
            <a:r>
              <a:rPr lang="en-US" dirty="0"/>
              <a:t>NVELOX wind tunnel tower</a:t>
            </a:r>
          </a:p>
        </p:txBody>
      </p:sp>
      <p:sp>
        <p:nvSpPr>
          <p:cNvPr id="4" name="Text Placeholder 1">
            <a:extLst>
              <a:ext uri="{FF2B5EF4-FFF2-40B4-BE49-F238E27FC236}">
                <a16:creationId xmlns:a16="http://schemas.microsoft.com/office/drawing/2014/main" id="{E7F73B01-5D32-4217-AD9C-D73403B567ED}"/>
              </a:ext>
            </a:extLst>
          </p:cNvPr>
          <p:cNvSpPr>
            <a:spLocks noGrp="1"/>
          </p:cNvSpPr>
          <p:nvPr>
            <p:ph type="body" sz="quarter" idx="13"/>
          </p:nvPr>
        </p:nvSpPr>
        <p:spPr>
          <a:xfrm>
            <a:off x="479425" y="549275"/>
            <a:ext cx="10494963" cy="811213"/>
          </a:xfrm>
        </p:spPr>
        <p:txBody>
          <a:bodyPr/>
          <a:lstStyle/>
          <a:p>
            <a:r>
              <a:rPr lang="en-US" dirty="0"/>
              <a:t>Innovations in wind turbine design</a:t>
            </a:r>
          </a:p>
          <a:p>
            <a:endParaRPr lang="en-US" dirty="0"/>
          </a:p>
        </p:txBody>
      </p:sp>
      <p:pic>
        <p:nvPicPr>
          <p:cNvPr id="21506" name="Picture 2" descr="SheerWind: Three wind turbines in a single INVELOX wind funnel system means  120% greater power output | REVE News of the wind sector in Spain and in  the world">
            <a:extLst>
              <a:ext uri="{FF2B5EF4-FFF2-40B4-BE49-F238E27FC236}">
                <a16:creationId xmlns:a16="http://schemas.microsoft.com/office/drawing/2014/main" id="{4933F735-6B33-4A02-BCDA-C433BCD48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0013"/>
            <a:ext cx="6505575" cy="391477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SheerWind&amp;#39;s INVELOX Wind Turbine Can Generate 600% More Energy Than  Conventional Turbines">
            <a:extLst>
              <a:ext uri="{FF2B5EF4-FFF2-40B4-BE49-F238E27FC236}">
                <a16:creationId xmlns:a16="http://schemas.microsoft.com/office/drawing/2014/main" id="{DABA18E8-10D6-4245-A1C9-9E7250B65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1921669"/>
            <a:ext cx="5621518" cy="463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4095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27 Pros And Cons Of Wind Energy You Need To Know - E&amp;amp;C">
            <a:extLst>
              <a:ext uri="{FF2B5EF4-FFF2-40B4-BE49-F238E27FC236}">
                <a16:creationId xmlns:a16="http://schemas.microsoft.com/office/drawing/2014/main" id="{445DF242-DFCF-45BD-956E-D2A830AA1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59" y="101684"/>
            <a:ext cx="11073022" cy="6318248"/>
          </a:xfrm>
          <a:prstGeom prst="rect">
            <a:avLst/>
          </a:prstGeom>
          <a:solidFill>
            <a:schemeClr val="bg1"/>
          </a:solidFill>
        </p:spPr>
      </p:pic>
      <p:sp>
        <p:nvSpPr>
          <p:cNvPr id="7" name="Rectangle 6">
            <a:extLst>
              <a:ext uri="{FF2B5EF4-FFF2-40B4-BE49-F238E27FC236}">
                <a16:creationId xmlns:a16="http://schemas.microsoft.com/office/drawing/2014/main" id="{9729F164-31CF-4702-B66B-F9FF7AAE353B}"/>
              </a:ext>
            </a:extLst>
          </p:cNvPr>
          <p:cNvSpPr/>
          <p:nvPr/>
        </p:nvSpPr>
        <p:spPr>
          <a:xfrm>
            <a:off x="7324141" y="6502400"/>
            <a:ext cx="4660900" cy="253916"/>
          </a:xfrm>
          <a:prstGeom prst="rect">
            <a:avLst/>
          </a:prstGeom>
        </p:spPr>
        <p:txBody>
          <a:bodyPr wrap="square">
            <a:spAutoFit/>
          </a:bodyPr>
          <a:lstStyle/>
          <a:p>
            <a:r>
              <a:rPr lang="en-US" sz="1050" dirty="0"/>
              <a:t>https://environmental-conscience.com/wind-energy-pros-cons/</a:t>
            </a:r>
          </a:p>
        </p:txBody>
      </p:sp>
    </p:spTree>
    <p:extLst>
      <p:ext uri="{BB962C8B-B14F-4D97-AF65-F5344CB8AC3E}">
        <p14:creationId xmlns:p14="http://schemas.microsoft.com/office/powerpoint/2010/main" val="3735516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AE7A53-D2DF-4F7D-A40C-B78953B44684}"/>
              </a:ext>
            </a:extLst>
          </p:cNvPr>
          <p:cNvSpPr>
            <a:spLocks noGrp="1"/>
          </p:cNvSpPr>
          <p:nvPr>
            <p:ph type="body" sz="quarter" idx="13"/>
          </p:nvPr>
        </p:nvSpPr>
        <p:spPr/>
        <p:txBody>
          <a:bodyPr/>
          <a:lstStyle/>
          <a:p>
            <a:r>
              <a:rPr lang="en-US" dirty="0"/>
              <a:t>Wind energy limitations</a:t>
            </a:r>
          </a:p>
        </p:txBody>
      </p:sp>
      <p:sp>
        <p:nvSpPr>
          <p:cNvPr id="3" name="Text Placeholder 2">
            <a:extLst>
              <a:ext uri="{FF2B5EF4-FFF2-40B4-BE49-F238E27FC236}">
                <a16:creationId xmlns:a16="http://schemas.microsoft.com/office/drawing/2014/main" id="{42218CEE-F9D0-4787-8725-D87C3AE23EF0}"/>
              </a:ext>
            </a:extLst>
          </p:cNvPr>
          <p:cNvSpPr>
            <a:spLocks noGrp="1"/>
          </p:cNvSpPr>
          <p:nvPr>
            <p:ph type="body" sz="quarter" idx="14"/>
          </p:nvPr>
        </p:nvSpPr>
        <p:spPr>
          <a:xfrm>
            <a:off x="1218059" y="1360163"/>
            <a:ext cx="8802242" cy="4140200"/>
          </a:xfrm>
        </p:spPr>
        <p:txBody>
          <a:bodyPr/>
          <a:lstStyle/>
          <a:p>
            <a:pPr>
              <a:spcBef>
                <a:spcPct val="50000"/>
              </a:spcBef>
            </a:pPr>
            <a:r>
              <a:rPr lang="en-US" altLang="en-US" dirty="0"/>
              <a:t>Wind Turbine Noise Levels</a:t>
            </a:r>
          </a:p>
          <a:p>
            <a:endParaRPr lang="en-US" dirty="0"/>
          </a:p>
        </p:txBody>
      </p:sp>
      <p:pic>
        <p:nvPicPr>
          <p:cNvPr id="4" name="Picture 2">
            <a:extLst>
              <a:ext uri="{FF2B5EF4-FFF2-40B4-BE49-F238E27FC236}">
                <a16:creationId xmlns:a16="http://schemas.microsoft.com/office/drawing/2014/main" id="{71458B4A-F03A-4B63-A79E-B197D28B9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7200"/>
            <a:ext cx="506888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0330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ind Energy Engineering: A Handbook for Onshore and Offshore Wind Turbines">
            <a:extLst>
              <a:ext uri="{FF2B5EF4-FFF2-40B4-BE49-F238E27FC236}">
                <a16:creationId xmlns:a16="http://schemas.microsoft.com/office/drawing/2014/main" id="{712A0BA0-373E-4AA5-BA86-466080F44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4" y="1906263"/>
            <a:ext cx="318897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images-na.ssl-images-amazon.com/images/I/4135+KYPBPL._SX331_BO1,204,203,200_.jpg">
            <a:extLst>
              <a:ext uri="{FF2B5EF4-FFF2-40B4-BE49-F238E27FC236}">
                <a16:creationId xmlns:a16="http://schemas.microsoft.com/office/drawing/2014/main" id="{5FE852D5-496E-4DDC-A576-77D45F1B8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043" y="1906263"/>
            <a:ext cx="3171825" cy="475297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ANDBOOK OF RENEWABLE ENERGY TECHNOLOGY: ZOBAA, AHMED F, BANSAL, RAMESH C:  9789814289061: Amazon.com: Books">
            <a:extLst>
              <a:ext uri="{FF2B5EF4-FFF2-40B4-BE49-F238E27FC236}">
                <a16:creationId xmlns:a16="http://schemas.microsoft.com/office/drawing/2014/main" id="{5596D958-C21B-4A27-9D6D-2C9D38BA35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4094" y="1877688"/>
            <a:ext cx="3143250" cy="4752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a:extLst>
              <a:ext uri="{FF2B5EF4-FFF2-40B4-BE49-F238E27FC236}">
                <a16:creationId xmlns:a16="http://schemas.microsoft.com/office/drawing/2014/main" id="{C644325B-AF22-4689-9C30-8FD21EC88E71}"/>
              </a:ext>
            </a:extLst>
          </p:cNvPr>
          <p:cNvSpPr txBox="1">
            <a:spLocks/>
          </p:cNvSpPr>
          <p:nvPr/>
        </p:nvSpPr>
        <p:spPr>
          <a:xfrm>
            <a:off x="479424" y="728988"/>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References </a:t>
            </a:r>
          </a:p>
        </p:txBody>
      </p:sp>
    </p:spTree>
    <p:extLst>
      <p:ext uri="{BB962C8B-B14F-4D97-AF65-F5344CB8AC3E}">
        <p14:creationId xmlns:p14="http://schemas.microsoft.com/office/powerpoint/2010/main" val="23892811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FFA04-53D2-41F1-9844-4C8988B07120}"/>
              </a:ext>
            </a:extLst>
          </p:cNvPr>
          <p:cNvSpPr>
            <a:spLocks noGrp="1"/>
          </p:cNvSpPr>
          <p:nvPr>
            <p:ph type="body" sz="quarter" idx="13"/>
          </p:nvPr>
        </p:nvSpPr>
        <p:spPr>
          <a:xfrm>
            <a:off x="517524" y="335288"/>
            <a:ext cx="10494517" cy="810888"/>
          </a:xfrm>
        </p:spPr>
        <p:txBody>
          <a:bodyPr/>
          <a:lstStyle/>
          <a:p>
            <a:r>
              <a:rPr lang="en-US" dirty="0"/>
              <a:t>References </a:t>
            </a:r>
          </a:p>
        </p:txBody>
      </p:sp>
      <p:sp>
        <p:nvSpPr>
          <p:cNvPr id="3" name="Text Placeholder 2">
            <a:extLst>
              <a:ext uri="{FF2B5EF4-FFF2-40B4-BE49-F238E27FC236}">
                <a16:creationId xmlns:a16="http://schemas.microsoft.com/office/drawing/2014/main" id="{61E7394C-C3AA-4D25-ADD8-91C5798E0175}"/>
              </a:ext>
            </a:extLst>
          </p:cNvPr>
          <p:cNvSpPr>
            <a:spLocks noGrp="1"/>
          </p:cNvSpPr>
          <p:nvPr>
            <p:ph type="body" sz="quarter" idx="14"/>
          </p:nvPr>
        </p:nvSpPr>
        <p:spPr>
          <a:xfrm>
            <a:off x="1694879" y="814064"/>
            <a:ext cx="8802242" cy="5711824"/>
          </a:xfrm>
          <a:solidFill>
            <a:schemeClr val="bg1"/>
          </a:solidFill>
        </p:spPr>
        <p:txBody>
          <a:bodyPr/>
          <a:lstStyle/>
          <a:p>
            <a:pPr lvl="1"/>
            <a:r>
              <a:rPr lang="en-US" dirty="0">
                <a:hlinkClick r:id="rId2"/>
              </a:rPr>
              <a:t>https://globalwindatlas.info/</a:t>
            </a:r>
            <a:endParaRPr lang="en-US" dirty="0"/>
          </a:p>
          <a:p>
            <a:pPr lvl="1"/>
            <a:endParaRPr lang="en-US" dirty="0"/>
          </a:p>
          <a:p>
            <a:pPr lvl="1"/>
            <a:r>
              <a:rPr lang="en-US" dirty="0">
                <a:hlinkClick r:id="rId3"/>
              </a:rPr>
              <a:t>https://www.ge.com/renewableenergy/wind-energy</a:t>
            </a:r>
            <a:endParaRPr lang="en-US" dirty="0"/>
          </a:p>
          <a:p>
            <a:pPr lvl="1"/>
            <a:endParaRPr lang="en-US" dirty="0"/>
          </a:p>
          <a:p>
            <a:pPr lvl="1"/>
            <a:r>
              <a:rPr lang="en-US" dirty="0">
                <a:hlinkClick r:id="rId4"/>
              </a:rPr>
              <a:t>https://windeurope.org/</a:t>
            </a:r>
            <a:endParaRPr lang="en-US" dirty="0"/>
          </a:p>
          <a:p>
            <a:pPr lvl="1"/>
            <a:endParaRPr lang="en-US" dirty="0"/>
          </a:p>
          <a:p>
            <a:pPr lvl="1"/>
            <a:r>
              <a:rPr lang="en-US" dirty="0">
                <a:hlinkClick r:id="rId5"/>
              </a:rPr>
              <a:t>https://energiatalgud.ee/Tuuleenergia_ressurss</a:t>
            </a:r>
            <a:endParaRPr lang="en-US" dirty="0"/>
          </a:p>
          <a:p>
            <a:pPr lvl="1"/>
            <a:endParaRPr lang="en-US" dirty="0"/>
          </a:p>
          <a:p>
            <a:pPr lvl="1"/>
            <a:r>
              <a:rPr lang="en-US" dirty="0">
                <a:hlinkClick r:id="rId6"/>
              </a:rPr>
              <a:t>https://tuuleenergia.ee/?page_id=1024</a:t>
            </a:r>
            <a:endParaRPr lang="en-US" dirty="0"/>
          </a:p>
          <a:p>
            <a:pPr lvl="1"/>
            <a:endParaRPr lang="en-US" dirty="0"/>
          </a:p>
          <a:p>
            <a:pPr lvl="1"/>
            <a:r>
              <a:rPr lang="en-US" dirty="0">
                <a:hlinkClick r:id="rId7"/>
              </a:rPr>
              <a:t>https://www.vestas.com/en</a:t>
            </a:r>
            <a:endParaRPr lang="en-US" dirty="0"/>
          </a:p>
          <a:p>
            <a:pPr lvl="1"/>
            <a:endParaRPr lang="en-US" dirty="0"/>
          </a:p>
          <a:p>
            <a:pPr lvl="1"/>
            <a:r>
              <a:rPr lang="en-US" altLang="en-US" dirty="0">
                <a:solidFill>
                  <a:schemeClr val="tx1"/>
                </a:solidFill>
                <a:hlinkClick r:id="rId8"/>
              </a:rPr>
              <a:t>www.enercon.de</a:t>
            </a:r>
            <a:endParaRPr lang="en-US" altLang="en-US" dirty="0">
              <a:solidFill>
                <a:schemeClr val="tx1"/>
              </a:solidFill>
            </a:endParaRPr>
          </a:p>
          <a:p>
            <a:pPr lvl="1"/>
            <a:endParaRPr lang="en-US" altLang="en-US" dirty="0">
              <a:solidFill>
                <a:schemeClr val="tx1"/>
              </a:solidFill>
            </a:endParaRPr>
          </a:p>
          <a:p>
            <a:pPr lvl="1"/>
            <a:r>
              <a:rPr lang="en-US" dirty="0">
                <a:hlinkClick r:id="rId9"/>
              </a:rPr>
              <a:t>https://vortexbladeless.com/</a:t>
            </a:r>
            <a:endParaRPr lang="en-US" dirty="0"/>
          </a:p>
          <a:p>
            <a:pPr lvl="1"/>
            <a:endParaRPr lang="en-US" dirty="0"/>
          </a:p>
          <a:p>
            <a:pPr lvl="1"/>
            <a:r>
              <a:rPr lang="en-US" dirty="0">
                <a:hlinkClick r:id="rId10"/>
              </a:rPr>
              <a:t>http://www.geni.org/</a:t>
            </a:r>
            <a:endParaRPr lang="en-US" dirty="0"/>
          </a:p>
          <a:p>
            <a:pPr lvl="1"/>
            <a:endParaRPr lang="en-US" dirty="0"/>
          </a:p>
          <a:p>
            <a:pPr lvl="1"/>
            <a:r>
              <a:rPr lang="en-US" dirty="0">
                <a:hlinkClick r:id="rId11"/>
              </a:rPr>
              <a:t>https://windexchange.energy.gov/</a:t>
            </a:r>
            <a:endParaRPr lang="en-US" dirty="0"/>
          </a:p>
          <a:p>
            <a:endParaRPr lang="en-US" dirty="0"/>
          </a:p>
          <a:p>
            <a:endParaRPr lang="en-US" dirty="0"/>
          </a:p>
          <a:p>
            <a:endParaRPr lang="en-US" dirty="0"/>
          </a:p>
          <a:p>
            <a:endParaRPr lang="en-US" altLang="en-US" dirty="0">
              <a:solidFill>
                <a:schemeClr val="tx1"/>
              </a:solidFill>
            </a:endParaRPr>
          </a:p>
          <a:p>
            <a:endParaRPr lang="en-US" dirty="0">
              <a:solidFill>
                <a:schemeClr val="tx1"/>
              </a:solidFill>
            </a:endParaRPr>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160796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B1C79-2FAD-467A-9EE0-2DD5AF92F7BD}"/>
              </a:ext>
            </a:extLst>
          </p:cNvPr>
          <p:cNvSpPr>
            <a:spLocks noGrp="1"/>
          </p:cNvSpPr>
          <p:nvPr>
            <p:ph type="body" sz="quarter" idx="13"/>
          </p:nvPr>
        </p:nvSpPr>
        <p:spPr>
          <a:xfrm>
            <a:off x="4964112" y="2356810"/>
            <a:ext cx="2263776" cy="810888"/>
          </a:xfrm>
        </p:spPr>
        <p:txBody>
          <a:bodyPr/>
          <a:lstStyle/>
          <a:p>
            <a:r>
              <a:rPr lang="en-US" dirty="0"/>
              <a:t>THANK YOU </a:t>
            </a:r>
          </a:p>
        </p:txBody>
      </p:sp>
      <p:sp>
        <p:nvSpPr>
          <p:cNvPr id="3" name="TextBox 2">
            <a:extLst>
              <a:ext uri="{FF2B5EF4-FFF2-40B4-BE49-F238E27FC236}">
                <a16:creationId xmlns:a16="http://schemas.microsoft.com/office/drawing/2014/main" id="{27197649-681D-453A-ABD0-7AFAA660C929}"/>
              </a:ext>
            </a:extLst>
          </p:cNvPr>
          <p:cNvSpPr txBox="1"/>
          <p:nvPr/>
        </p:nvSpPr>
        <p:spPr>
          <a:xfrm>
            <a:off x="681232" y="4787595"/>
            <a:ext cx="5499829" cy="1200329"/>
          </a:xfrm>
          <a:prstGeom prst="rect">
            <a:avLst/>
          </a:prstGeom>
          <a:noFill/>
        </p:spPr>
        <p:txBody>
          <a:bodyPr wrap="square" lIns="91440" tIns="45720" rIns="91440" bIns="45720" rtlCol="0" anchor="t">
            <a:spAutoFit/>
          </a:bodyPr>
          <a:lstStyle/>
          <a:p>
            <a:pPr>
              <a:spcBef>
                <a:spcPct val="0"/>
              </a:spcBef>
              <a:spcAft>
                <a:spcPct val="0"/>
              </a:spcAft>
              <a:defRPr/>
            </a:pPr>
            <a:r>
              <a:rPr lang="en-US" b="1" dirty="0">
                <a:solidFill>
                  <a:srgbClr val="332B60"/>
                </a:solidFill>
                <a:latin typeface="Verdana"/>
              </a:rPr>
              <a:t>Mais Baqain; </a:t>
            </a:r>
            <a:r>
              <a:rPr lang="en-US" b="1" dirty="0">
                <a:solidFill>
                  <a:srgbClr val="332B60"/>
                </a:solidFill>
                <a:latin typeface="Verdana"/>
                <a:hlinkClick r:id="rId3"/>
              </a:rPr>
              <a:t>Mais.Baqain@taltech.ee</a:t>
            </a:r>
            <a:endParaRPr lang="en-US" b="1" dirty="0">
              <a:solidFill>
                <a:srgbClr val="332B60"/>
              </a:solidFill>
              <a:latin typeface="Verdana"/>
            </a:endParaRPr>
          </a:p>
          <a:p>
            <a:pPr>
              <a:defRPr/>
            </a:pPr>
            <a:r>
              <a:rPr lang="en-US" b="1" dirty="0">
                <a:solidFill>
                  <a:srgbClr val="332B60"/>
                </a:solidFill>
                <a:latin typeface="Verdana"/>
              </a:rPr>
              <a:t>Sup. Prof. Alar </a:t>
            </a:r>
            <a:r>
              <a:rPr lang="en-US" b="1" dirty="0" err="1">
                <a:solidFill>
                  <a:srgbClr val="332B60"/>
                </a:solidFill>
                <a:latin typeface="Verdana"/>
              </a:rPr>
              <a:t>Konist</a:t>
            </a:r>
            <a:r>
              <a:rPr kumimoji="0" lang="en-US" sz="1800" b="1" i="0" u="none" strike="noStrike" kern="1200" cap="none" spc="0" normalizeH="0" baseline="0" noProof="0" dirty="0">
                <a:ln>
                  <a:noFill/>
                </a:ln>
                <a:solidFill>
                  <a:srgbClr val="332B60"/>
                </a:solidFill>
                <a:effectLst/>
                <a:uLnTx/>
                <a:uFillTx/>
                <a:latin typeface="Verdana"/>
                <a:ea typeface="+mn-ea"/>
                <a:cs typeface="+mn-cs"/>
              </a:rPr>
              <a:t>, Ph.D.</a:t>
            </a:r>
            <a:endParaRPr lang="en-US" sz="1800" b="1" i="0" u="none" strike="noStrike" kern="1200" cap="none" spc="0" normalizeH="0" baseline="0" noProof="0" dirty="0">
              <a:ln>
                <a:noFill/>
              </a:ln>
              <a:solidFill>
                <a:srgbClr val="332B60"/>
              </a:solidFill>
              <a:effectLst/>
              <a:uLnTx/>
              <a:uFillTx/>
              <a:latin typeface="Verdana"/>
              <a:ea typeface="Verdana"/>
            </a:endParaRPr>
          </a:p>
          <a:p>
            <a:pPr marL="0" marR="0" lvl="0" indent="0" defTabSz="914400" rtl="0" eaLnBrk="0" fontAlgn="base" latinLnBrk="0" hangingPunct="0">
              <a:lnSpc>
                <a:spcPct val="100000"/>
              </a:lnSpc>
              <a:spcBef>
                <a:spcPct val="0"/>
              </a:spcBef>
              <a:spcAft>
                <a:spcPct val="0"/>
              </a:spcAft>
              <a:buClrTx/>
              <a:buSzTx/>
              <a:buFontTx/>
              <a:buNone/>
              <a:tabLst/>
              <a:defRPr/>
            </a:pPr>
            <a:endParaRPr lang="en-US" b="1" dirty="0">
              <a:solidFill>
                <a:srgbClr val="332B60"/>
              </a:solidFill>
              <a:latin typeface="Verdana"/>
            </a:endParaRPr>
          </a:p>
          <a:p>
            <a:pPr marL="0" marR="0" lvl="0" indent="0" defTabSz="914400" rtl="0" eaLnBrk="0" fontAlgn="base" latinLnBrk="0" hangingPunct="0">
              <a:lnSpc>
                <a:spcPct val="100000"/>
              </a:lnSpc>
              <a:spcBef>
                <a:spcPct val="0"/>
              </a:spcBef>
              <a:spcAft>
                <a:spcPct val="0"/>
              </a:spcAft>
              <a:buClrTx/>
              <a:buSzTx/>
              <a:buFontTx/>
              <a:buNone/>
              <a:tabLst/>
              <a:defRPr/>
            </a:pPr>
            <a:endParaRPr kumimoji="0" lang="et-EE" sz="1800" b="1" i="0" u="none" strike="noStrike" kern="1200" cap="none" spc="0" normalizeH="0" baseline="0" noProof="0" dirty="0">
              <a:ln>
                <a:noFill/>
              </a:ln>
              <a:solidFill>
                <a:srgbClr val="332B60"/>
              </a:solidFill>
              <a:effectLst/>
              <a:uLnTx/>
              <a:uFillTx/>
              <a:latin typeface="Verdana"/>
              <a:ea typeface="+mn-ea"/>
              <a:cs typeface="+mn-cs"/>
            </a:endParaRPr>
          </a:p>
        </p:txBody>
      </p:sp>
    </p:spTree>
    <p:extLst>
      <p:ext uri="{BB962C8B-B14F-4D97-AF65-F5344CB8AC3E}">
        <p14:creationId xmlns:p14="http://schemas.microsoft.com/office/powerpoint/2010/main" val="185202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1A6D2A-1125-4426-9B5A-EC2D74BB7617}"/>
              </a:ext>
            </a:extLst>
          </p:cNvPr>
          <p:cNvSpPr>
            <a:spLocks noGrp="1"/>
          </p:cNvSpPr>
          <p:nvPr>
            <p:ph type="body" sz="quarter" idx="13"/>
          </p:nvPr>
        </p:nvSpPr>
        <p:spPr>
          <a:xfrm>
            <a:off x="384832" y="383474"/>
            <a:ext cx="3721868" cy="810888"/>
          </a:xfrm>
        </p:spPr>
        <p:txBody>
          <a:bodyPr/>
          <a:lstStyle/>
          <a:p>
            <a:r>
              <a:rPr lang="en-US" dirty="0"/>
              <a:t>Wind Energy Potential in EUROPE</a:t>
            </a:r>
          </a:p>
        </p:txBody>
      </p:sp>
      <p:pic>
        <p:nvPicPr>
          <p:cNvPr id="1026" name="Picture 2" descr="Map of mean 80-m wind speeds for year 2000 europe">
            <a:extLst>
              <a:ext uri="{FF2B5EF4-FFF2-40B4-BE49-F238E27FC236}">
                <a16:creationId xmlns:a16="http://schemas.microsoft.com/office/drawing/2014/main" id="{EB6A6E24-2C6A-410E-A946-4F589948F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529" y="510951"/>
            <a:ext cx="7511284" cy="6527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7F12B4-D81D-46DB-8E71-E01DB83F4948}"/>
              </a:ext>
            </a:extLst>
          </p:cNvPr>
          <p:cNvSpPr/>
          <p:nvPr/>
        </p:nvSpPr>
        <p:spPr>
          <a:xfrm>
            <a:off x="2078733" y="6354918"/>
            <a:ext cx="1641796" cy="253916"/>
          </a:xfrm>
          <a:prstGeom prst="rect">
            <a:avLst/>
          </a:prstGeom>
        </p:spPr>
        <p:txBody>
          <a:bodyPr wrap="none">
            <a:spAutoFit/>
          </a:bodyPr>
          <a:lstStyle/>
          <a:p>
            <a:r>
              <a:rPr lang="en-US" sz="1050" dirty="0"/>
              <a:t>http://www.geni.org/</a:t>
            </a:r>
          </a:p>
        </p:txBody>
      </p:sp>
    </p:spTree>
    <p:extLst>
      <p:ext uri="{BB962C8B-B14F-4D97-AF65-F5344CB8AC3E}">
        <p14:creationId xmlns:p14="http://schemas.microsoft.com/office/powerpoint/2010/main" val="246262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3C55E1-285A-4342-B2E5-464783502F7D}"/>
              </a:ext>
            </a:extLst>
          </p:cNvPr>
          <p:cNvSpPr>
            <a:spLocks noGrp="1"/>
          </p:cNvSpPr>
          <p:nvPr>
            <p:ph type="body" sz="quarter" idx="13"/>
          </p:nvPr>
        </p:nvSpPr>
        <p:spPr>
          <a:xfrm>
            <a:off x="479424" y="549275"/>
            <a:ext cx="7760685" cy="810888"/>
          </a:xfrm>
        </p:spPr>
        <p:txBody>
          <a:bodyPr/>
          <a:lstStyle/>
          <a:p>
            <a:r>
              <a:rPr lang="en-US" dirty="0"/>
              <a:t> types of wind turbines</a:t>
            </a:r>
          </a:p>
          <a:p>
            <a:endParaRPr lang="en-US" dirty="0"/>
          </a:p>
        </p:txBody>
      </p:sp>
      <p:sp>
        <p:nvSpPr>
          <p:cNvPr id="3" name="Text Placeholder 2">
            <a:extLst>
              <a:ext uri="{FF2B5EF4-FFF2-40B4-BE49-F238E27FC236}">
                <a16:creationId xmlns:a16="http://schemas.microsoft.com/office/drawing/2014/main" id="{8A79A4C7-E9E1-420C-971E-8DF5D84AE5C6}"/>
              </a:ext>
            </a:extLst>
          </p:cNvPr>
          <p:cNvSpPr>
            <a:spLocks noGrp="1"/>
          </p:cNvSpPr>
          <p:nvPr>
            <p:ph type="body" sz="quarter" idx="14"/>
          </p:nvPr>
        </p:nvSpPr>
        <p:spPr>
          <a:xfrm>
            <a:off x="618407" y="1251885"/>
            <a:ext cx="4489058" cy="4140200"/>
          </a:xfrm>
        </p:spPr>
        <p:txBody>
          <a:bodyPr/>
          <a:lstStyle/>
          <a:p>
            <a:pPr marL="0" indent="0">
              <a:buNone/>
            </a:pPr>
            <a:r>
              <a:rPr lang="en-US" dirty="0"/>
              <a:t>A wind turbine is a device that converts the wind's kinetic energy into electrical energy.</a:t>
            </a:r>
          </a:p>
          <a:p>
            <a:pPr marL="0" indent="0">
              <a:buNone/>
            </a:pPr>
            <a:r>
              <a:rPr lang="en-US" dirty="0"/>
              <a:t>Two main types of wind turbines:</a:t>
            </a:r>
          </a:p>
          <a:p>
            <a:r>
              <a:rPr lang="en-US" dirty="0"/>
              <a:t>Horizontal axis (HAWT)</a:t>
            </a:r>
          </a:p>
          <a:p>
            <a:r>
              <a:rPr lang="en-US" dirty="0"/>
              <a:t>Vertical axis (VAWT)</a:t>
            </a:r>
          </a:p>
          <a:p>
            <a:pPr marL="0" indent="0">
              <a:buNone/>
            </a:pPr>
            <a:r>
              <a:rPr lang="en-US" dirty="0"/>
              <a:t>The majority of installed wind turbines are of the HAWT type (approx. 99%) and have a high level of maturity </a:t>
            </a:r>
          </a:p>
          <a:p>
            <a:pPr marL="0" indent="0">
              <a:buNone/>
            </a:pPr>
            <a:endParaRPr lang="en-US" dirty="0"/>
          </a:p>
          <a:p>
            <a:pPr marL="0" indent="0">
              <a:buNone/>
            </a:pPr>
            <a:r>
              <a:rPr lang="en-US" dirty="0"/>
              <a:t>VAWT has mainly been installed in some experimental facilities and on top of buildings</a:t>
            </a:r>
          </a:p>
        </p:txBody>
      </p:sp>
      <p:pic>
        <p:nvPicPr>
          <p:cNvPr id="10242" name="Picture 2" descr="What are Vertical Axis Wind Turbines (VAWTs)?">
            <a:extLst>
              <a:ext uri="{FF2B5EF4-FFF2-40B4-BE49-F238E27FC236}">
                <a16:creationId xmlns:a16="http://schemas.microsoft.com/office/drawing/2014/main" id="{E852993C-5785-410F-BE45-2814BD199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653" y="1251885"/>
            <a:ext cx="6449223" cy="376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73753"/>
      </p:ext>
    </p:extLst>
  </p:cSld>
  <p:clrMapOvr>
    <a:masterClrMapping/>
  </p:clrMapOvr>
</p:sld>
</file>

<file path=ppt/theme/theme1.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alTech">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54C1999A79794882B82D1638D6491F" ma:contentTypeVersion="10" ma:contentTypeDescription="Create a new document." ma:contentTypeScope="" ma:versionID="38dbd382e294ee47a198a9fe1809d352">
  <xsd:schema xmlns:xsd="http://www.w3.org/2001/XMLSchema" xmlns:xs="http://www.w3.org/2001/XMLSchema" xmlns:p="http://schemas.microsoft.com/office/2006/metadata/properties" xmlns:ns2="44b11b19-5e12-4424-b50a-3ba5fdb290d8" xmlns:ns3="354c9417-888e-44e0-a63b-dd86478d2504" targetNamespace="http://schemas.microsoft.com/office/2006/metadata/properties" ma:root="true" ma:fieldsID="3ae2e94b0de797ff7a33bef33921a339" ns2:_="" ns3:_="">
    <xsd:import namespace="44b11b19-5e12-4424-b50a-3ba5fdb290d8"/>
    <xsd:import namespace="354c9417-888e-44e0-a63b-dd86478d25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11b19-5e12-4424-b50a-3ba5fdb29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4c9417-888e-44e0-a63b-dd86478d250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54c9417-888e-44e0-a63b-dd86478d2504">
      <UserInfo>
        <DisplayName>Alar Konist</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E6382F-7AFF-49C3-BDC2-C046432FFD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b11b19-5e12-4424-b50a-3ba5fdb290d8"/>
    <ds:schemaRef ds:uri="354c9417-888e-44e0-a63b-dd86478d25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4C577C-08B8-4397-9B6B-EF0A23032D1B}">
  <ds:schemaRefs>
    <ds:schemaRef ds:uri="http://purl.org/dc/elements/1.1/"/>
    <ds:schemaRef ds:uri="http://schemas.microsoft.com/office/2006/metadata/properties"/>
    <ds:schemaRef ds:uri="720f1558-ede6-4a58-9f1b-bd2dd244cce4"/>
    <ds:schemaRef ds:uri="http://purl.org/dc/dcmitype/"/>
    <ds:schemaRef ds:uri="http://schemas.microsoft.com/office/2006/documentManagement/types"/>
    <ds:schemaRef ds:uri="dbb31ee8-f4c2-4da7-aafe-e392cdc9d641"/>
    <ds:schemaRef ds:uri="http://www.w3.org/XML/1998/namespace"/>
    <ds:schemaRef ds:uri="http://schemas.microsoft.com/office/infopath/2007/PartnerControls"/>
    <ds:schemaRef ds:uri="http://schemas.openxmlformats.org/package/2006/metadata/core-properties"/>
    <ds:schemaRef ds:uri="http://purl.org/dc/terms/"/>
    <ds:schemaRef ds:uri="354c9417-888e-44e0-a63b-dd86478d2504"/>
  </ds:schemaRefs>
</ds:datastoreItem>
</file>

<file path=customXml/itemProps3.xml><?xml version="1.0" encoding="utf-8"?>
<ds:datastoreItem xmlns:ds="http://schemas.openxmlformats.org/officeDocument/2006/customXml" ds:itemID="{6117C726-7FA0-4B41-8B6E-256F8549B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25859</TotalTime>
  <Words>6696</Words>
  <Application>Microsoft Office PowerPoint</Application>
  <PresentationFormat>Widescreen</PresentationFormat>
  <Paragraphs>537</Paragraphs>
  <Slides>76</Slides>
  <Notes>25</Notes>
  <HiddenSlides>0</HiddenSlides>
  <MMClips>1</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91" baseType="lpstr">
      <vt:lpstr>Arial</vt:lpstr>
      <vt:lpstr>Calibri</vt:lpstr>
      <vt:lpstr>Calibri Light</vt:lpstr>
      <vt:lpstr>Carlito</vt:lpstr>
      <vt:lpstr>Century Schoolbook</vt:lpstr>
      <vt:lpstr>Comic Sans MS</vt:lpstr>
      <vt:lpstr>GE Inspira</vt:lpstr>
      <vt:lpstr>Merriweather Sans</vt:lpstr>
      <vt:lpstr>Segoe UI Symbol</vt:lpstr>
      <vt:lpstr>Symbol</vt:lpstr>
      <vt:lpstr>Times New Roman</vt:lpstr>
      <vt:lpstr>Verdana</vt:lpstr>
      <vt:lpstr>Wingdings</vt:lpstr>
      <vt:lpstr>Office'i kujundus</vt:lpstr>
      <vt:lpstr>Formel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Mais Hanna Suleiman Baqain</dc:creator>
  <cp:lastModifiedBy>Alejandro Lyons Cerón</cp:lastModifiedBy>
  <cp:revision>531</cp:revision>
  <dcterms:created xsi:type="dcterms:W3CDTF">2021-01-01T10:23:10Z</dcterms:created>
  <dcterms:modified xsi:type="dcterms:W3CDTF">2025-12-02T09:56:03Z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0x0101004D54C1999A79794882B82D1638D6491F</vt:lpwstr>
  </property>
  <property fmtid="{D5CDD505-2E9C-101B-9397-08002B2CF9AE}" pid="3" name="MediaServiceImageTags">
    <vt:lpwstr/>
  </property>
</Properties>
</file>