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306" r:id="rId5"/>
    <p:sldId id="313" r:id="rId6"/>
    <p:sldId id="307" r:id="rId7"/>
    <p:sldId id="314" r:id="rId8"/>
    <p:sldId id="315" r:id="rId9"/>
    <p:sldId id="317" r:id="rId10"/>
    <p:sldId id="316" r:id="rId11"/>
    <p:sldId id="309" r:id="rId1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pc:chgData name="Wojciech Kustra" userId="afebd3d0-216b-4c4f-8992-1bf1fda6d5e8" providerId="ADAL" clId="{1D307E72-7901-4E61-A01B-3C4232ABCF63}" dt="2026-07-19T16:15:59.702" v="116" actId="255"/>
      <pc:docMkLst>
        <pc:docMk/>
      </pc:docMkLst>
      <pc:sldChg chg="modSp add mod">
        <pc:chgData name="Wojciech Kustra" userId="afebd3d0-216b-4c4f-8992-1bf1fda6d5e8" providerId="ADAL" clId="{1D307E72-7901-4E61-A01B-3C4232ABCF63}" dt="2026-07-19T16:15:56.912" v="115" actId="255"/>
        <pc:sldMkLst>
          <pc:docMk/>
          <pc:sldMk cId="3142787611" sldId="315"/>
        </pc:sldMkLst>
        <pc:spChg chg="mod">
          <ac:chgData name="Wojciech Kustra" userId="afebd3d0-216b-4c4f-8992-1bf1fda6d5e8" providerId="ADAL" clId="{1D307E72-7901-4E61-A01B-3C4232ABCF63}" dt="2026-07-19T16:15:56.912" v="115" actId="255"/>
          <ac:spMkLst>
            <pc:docMk/>
            <pc:sldMk cId="3142787611" sldId="315"/>
            <ac:spMk id="3" creationId="{12E55B8C-3983-9563-7968-AC11ECBD5749}"/>
          </ac:spMkLst>
        </pc:spChg>
      </pc:sldChg>
      <pc:sldChg chg="modSp add mod">
        <pc:chgData name="Wojciech Kustra" userId="afebd3d0-216b-4c4f-8992-1bf1fda6d5e8" providerId="ADAL" clId="{1D307E72-7901-4E61-A01B-3C4232ABCF63}" dt="2026-07-19T16:15:59.702" v="116" actId="255"/>
        <pc:sldMkLst>
          <pc:docMk/>
          <pc:sldMk cId="399468004" sldId="317"/>
        </pc:sldMkLst>
        <pc:spChg chg="mod">
          <ac:chgData name="Wojciech Kustra" userId="afebd3d0-216b-4c4f-8992-1bf1fda6d5e8" providerId="ADAL" clId="{1D307E72-7901-4E61-A01B-3C4232ABCF63}" dt="2026-07-19T16:15:59.702" v="116" actId="255"/>
          <ac:spMkLst>
            <pc:docMk/>
            <pc:sldMk cId="399468004" sldId="317"/>
            <ac:spMk id="3" creationId="{192C80AF-E072-1629-D3E6-8853DF0F689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19.07.2026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player.vimeo.com/video/866014321?app_id=12296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err="1"/>
              <a:t>Matériel complémentaire
Mise en œuvre des chaussées inversées </a:t>
            </a:r>
            <a:br>
              <a:rPr lang="pl-PL" dirty="0"/>
            </a:b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TRB </a:t>
            </a:r>
            <a:r>
              <a:rPr lang="pl-PL" dirty="0" err="1"/>
              <a:t>Webinar</a:t>
            </a:r>
            <a:endParaRPr lang="pl-PL" dirty="0"/>
          </a:p>
          <a:p>
            <a:r>
              <a:rPr lang="en-GB" dirty="0"/>
              <a:t>Imad L. Al-Qadi, U. Illinois; Erol </a:t>
            </a:r>
            <a:r>
              <a:rPr lang="en-GB" dirty="0" err="1"/>
              <a:t>Tutumluer</a:t>
            </a:r>
            <a:r>
              <a:rPr lang="en-GB" dirty="0"/>
              <a:t>, U. Illinois; TRB, 18.09.2023</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dirty="0"/>
              <a:t>Webinaire TRB : mise en œuvre des chaussées inversées </a:t>
            </a: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fontScale="85000" lnSpcReduction="20000"/>
          </a:bodyPr>
          <a:lstStyle/>
          <a:p>
            <a:r>
              <a:rPr lang="pl-PL" dirty="0"/>
              <a:t>La chaussée inversée est une option de conception efficace qui peut améliorer la durabilité et la résilience des chaussées. Le TRB a organisé un webinaire le lundi 18 septembre 2023 de 14 h 00 à 15 h 30 </a:t>
            </a:r>
          </a:p>
          <a:p>
            <a:r>
              <a:rPr lang="en-GB" dirty="0"/>
              <a:t>heure de l’Est, consacré à la mécanique structurelle et aux usages efficaces des chaussées inversées. Les intervenants ont présenté un état de la technologie. </a:t>
            </a:r>
            <a:endParaRPr lang="pl-PL" dirty="0"/>
          </a:p>
          <a:p>
            <a:r>
              <a:rPr lang="en-GB" dirty="0"/>
              <a:t>Les intervenants ont également présenté des études de cas sur l’expérience des agences lors de la conception et de la construction de chaussées inversées, ainsi que sur leurs performances par rapport à des sections témoins.</a:t>
            </a:r>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dirty="0"/>
              <a:t>Ce webinaire était parrainé par les comités techniques permanents du TRB sur la mécanique et le drainage des géomatériaux saturés et non saturés, les terrassements de transport, ainsi que l’instrumentation et la modélisation géotechniques.</a:t>
            </a:r>
            <a:endParaRPr kumimoji="0" lang="en-GB" sz="12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dirty="0"/>
              <a:t>Webinaire TRB : mise en œuvre des chaussées inversées </a:t>
            </a: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a:bodyPr>
          <a:lstStyle/>
          <a:p>
            <a:r>
              <a:rPr lang="en-GB" sz="2000" b="1" dirty="0"/>
              <a:t>Programme du webinaire et intervenants :</a:t>
            </a:r>
          </a:p>
          <a:p>
            <a:pPr lvl="1"/>
            <a:r>
              <a:rPr lang="en-GB" sz="2000" dirty="0"/>
              <a:t>Inverted chaussée basics – Imad L Al-Qadi, University de Illinois</a:t>
            </a:r>
          </a:p>
          <a:p>
            <a:pPr lvl="1"/>
            <a:r>
              <a:rPr lang="en-GB" sz="2000" dirty="0"/>
              <a:t>Mise en œuvre de inverted chaussées – Erol Tutumluer, University de Illinois</a:t>
            </a:r>
          </a:p>
          <a:p>
            <a:pPr lvl="1"/>
            <a:r>
              <a:rPr lang="en-GB" sz="2000" dirty="0"/>
              <a:t>Séance de questions-réponses animée par Jeff Uhlmeyer, QES</a:t>
            </a:r>
          </a:p>
          <a:p>
            <a:pPr lvl="1"/>
            <a:endParaRPr lang="en-GB" sz="2000" dirty="0"/>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740D-D204-D86D-8F4D-3BAC5524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4FFA2-F1A3-35C1-4661-D424706BA4D0}"/>
              </a:ext>
            </a:extLst>
          </p:cNvPr>
          <p:cNvSpPr>
            <a:spLocks noGrp="1"/>
          </p:cNvSpPr>
          <p:nvPr>
            <p:ph type="title"/>
          </p:nvPr>
        </p:nvSpPr>
        <p:spPr/>
        <p:txBody>
          <a:bodyPr/>
          <a:lstStyle/>
          <a:p>
            <a:r>
              <a:rPr lang="en-GB" dirty="0"/>
              <a:t>Webinaire TRB : mise en œuvre des chaussées inversées </a:t>
            </a:r>
          </a:p>
        </p:txBody>
      </p:sp>
      <p:sp>
        <p:nvSpPr>
          <p:cNvPr id="3" name="Text Placeholder 2">
            <a:extLst>
              <a:ext uri="{FF2B5EF4-FFF2-40B4-BE49-F238E27FC236}">
                <a16:creationId xmlns:a16="http://schemas.microsoft.com/office/drawing/2014/main" id="{192C80AF-E072-1629-D3E6-8853DF0F6891}"/>
              </a:ext>
            </a:extLst>
          </p:cNvPr>
          <p:cNvSpPr>
            <a:spLocks noGrp="1"/>
          </p:cNvSpPr>
          <p:nvPr>
            <p:ph type="body" sz="quarter" idx="11"/>
          </p:nvPr>
        </p:nvSpPr>
        <p:spPr/>
        <p:txBody>
          <a:bodyPr>
            <a:normAutofit/>
          </a:bodyPr>
          <a:lstStyle/>
          <a:p>
            <a:r>
              <a:rPr lang="en-GB" sz="2000" b="1" dirty="0"/>
              <a:t>Objectifs d’apprentissage :</a:t>
            </a:r>
          </a:p>
          <a:p>
            <a:pPr lvl="1"/>
            <a:r>
              <a:rPr lang="en-GB" sz="2000" dirty="0"/>
              <a:t>Expliquer les chaussées inversées et la mécanique structurelle du système</a:t>
            </a:r>
          </a:p>
          <a:p>
            <a:pPr lvl="1"/>
            <a:r>
              <a:rPr lang="en-GB" sz="2000" dirty="0"/>
              <a:t>Déterminer les utilisations appropriées et efficaces des chaussées inversées</a:t>
            </a:r>
          </a:p>
        </p:txBody>
      </p:sp>
    </p:spTree>
    <p:extLst>
      <p:ext uri="{BB962C8B-B14F-4D97-AF65-F5344CB8AC3E}">
        <p14:creationId xmlns:p14="http://schemas.microsoft.com/office/powerpoint/2010/main" val="3994680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a:t>Webinaire TRB : mise en œuvre des chaussées inversées </a:t>
            </a:r>
            <a:endParaRPr lang="en-GB" dirty="0"/>
          </a:p>
        </p:txBody>
      </p:sp>
      <p:sp>
        <p:nvSpPr>
          <p:cNvPr id="3" name="Text Placeholder 2">
            <a:extLst>
              <a:ext uri="{FF2B5EF4-FFF2-40B4-BE49-F238E27FC236}">
                <a16:creationId xmlns:a16="http://schemas.microsoft.com/office/drawing/2014/main" id="{76B493BE-7360-A829-93E2-552F93FEAB67}"/>
              </a:ext>
            </a:extLst>
          </p:cNvPr>
          <p:cNvSpPr>
            <a:spLocks noGrp="1"/>
          </p:cNvSpPr>
          <p:nvPr>
            <p:ph type="body" sz="quarter" idx="11"/>
          </p:nvPr>
        </p:nvSpPr>
        <p:spPr/>
        <p:txBody>
          <a:bodyPr/>
          <a:lstStyle/>
          <a:p>
            <a:endParaRPr lang="en-GB"/>
          </a:p>
        </p:txBody>
      </p:sp>
      <p:pic>
        <p:nvPicPr>
          <p:cNvPr id="4" name="Online Media 3" title="TRB Webinar: Implementation of Inverted Pavements">
            <a:hlinkClick r:id="" action="ppaction://media"/>
            <a:extLst>
              <a:ext uri="{FF2B5EF4-FFF2-40B4-BE49-F238E27FC236}">
                <a16:creationId xmlns:a16="http://schemas.microsoft.com/office/drawing/2014/main" id="{D1081FB5-B859-11DE-E84E-7C617B52281E}"/>
              </a:ext>
            </a:extLst>
          </p:cNvPr>
          <p:cNvPicPr>
            <a:picLocks noRot="1" noChangeAspect="1"/>
          </p:cNvPicPr>
          <p:nvPr>
            <a:videoFile r:link="rId1"/>
          </p:nvPr>
        </p:nvPicPr>
        <p:blipFill>
          <a:blip r:embed="rId3"/>
          <a:stretch>
            <a:fillRect/>
          </a:stretch>
        </p:blipFill>
        <p:spPr>
          <a:xfrm>
            <a:off x="563549" y="1721056"/>
            <a:ext cx="8988701" cy="5064057"/>
          </a:xfrm>
          <a:prstGeom prst="rect">
            <a:avLst/>
          </a:prstGeom>
        </p:spPr>
      </p:pic>
    </p:spTree>
    <p:extLst>
      <p:ext uri="{BB962C8B-B14F-4D97-AF65-F5344CB8AC3E}">
        <p14:creationId xmlns:p14="http://schemas.microsoft.com/office/powerpoint/2010/main" val="183051169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CCABC1BB-1CC7-4E8A-96B6-C5FF1EC516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188</TotalTime>
  <Words>285</Words>
  <Application>Microsoft Office PowerPoint</Application>
  <PresentationFormat>Widescreen</PresentationFormat>
  <Paragraphs>19</Paragraphs>
  <Slides>8</Slides>
  <Notes>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Aptos</vt:lpstr>
      <vt:lpstr>Arial</vt:lpstr>
      <vt:lpstr>Arial Rounded MT Bold</vt:lpstr>
      <vt:lpstr>Calibri</vt:lpstr>
      <vt:lpstr>Helvetica Neue</vt:lpstr>
      <vt:lpstr>Helvetica Neue Medium</vt:lpstr>
      <vt:lpstr>Montserrat Regular</vt:lpstr>
      <vt:lpstr>21_BasicWhite</vt:lpstr>
      <vt:lpstr>Matériel complémentaire
Mise en œuvre des chaussées inversées  </vt:lpstr>
      <vt:lpstr>Road Transportation Systems Engineering Development in the Sub-Saharan Africa – Modern EU Master Programme &amp; Capacity Building</vt:lpstr>
      <vt:lpstr>PowerPoint Presentation</vt:lpstr>
      <vt:lpstr>Webinaire TRB : mise en œuvre des chaussées inversées </vt:lpstr>
      <vt:lpstr>Webinaire TRB : mise en œuvre des chaussées inversées </vt:lpstr>
      <vt:lpstr>Webinaire TRB : mise en œuvre des chaussées inversées </vt:lpstr>
      <vt:lpstr>Webinaire TRB : mise en œuvre des chaussées inversées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21</cp:revision>
  <dcterms:modified xsi:type="dcterms:W3CDTF">2026-07-19T16:16:02Z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