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3"/>
  </p:notesMasterIdLst>
  <p:handoutMasterIdLst>
    <p:handoutMasterId r:id="rId14"/>
  </p:handoutMasterIdLst>
  <p:sldIdLst>
    <p:sldId id="306" r:id="rId5"/>
    <p:sldId id="313" r:id="rId6"/>
    <p:sldId id="307" r:id="rId7"/>
    <p:sldId id="314" r:id="rId8"/>
    <p:sldId id="315" r:id="rId9"/>
    <p:sldId id="317" r:id="rId10"/>
    <p:sldId id="316" r:id="rId11"/>
    <p:sldId id="309" r:id="rId12"/>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modSld">
      <pc:chgData name="Wojciech Kustra" userId="afebd3d0-216b-4c4f-8992-1bf1fda6d5e8" providerId="ADAL" clId="{1D307E72-7901-4E61-A01B-3C4232ABCF63}" dt="2026-07-19T16:15:44.991" v="18" actId="255"/>
      <pc:docMkLst>
        <pc:docMk/>
      </pc:docMkLst>
      <pc:sldChg chg="modSp mod">
        <pc:chgData name="Wojciech Kustra" userId="afebd3d0-216b-4c4f-8992-1bf1fda6d5e8" providerId="ADAL" clId="{1D307E72-7901-4E61-A01B-3C4232ABCF63}" dt="2026-07-19T16:15:41.559" v="17" actId="255"/>
        <pc:sldMkLst>
          <pc:docMk/>
          <pc:sldMk cId="3142787611" sldId="315"/>
        </pc:sldMkLst>
        <pc:spChg chg="mod">
          <ac:chgData name="Wojciech Kustra" userId="afebd3d0-216b-4c4f-8992-1bf1fda6d5e8" providerId="ADAL" clId="{1D307E72-7901-4E61-A01B-3C4232ABCF63}" dt="2026-07-19T16:15:41.559" v="17" actId="255"/>
          <ac:spMkLst>
            <pc:docMk/>
            <pc:sldMk cId="3142787611" sldId="315"/>
            <ac:spMk id="3" creationId="{12E55B8C-3983-9563-7968-AC11ECBD5749}"/>
          </ac:spMkLst>
        </pc:spChg>
      </pc:sldChg>
      <pc:sldChg chg="modSp mod">
        <pc:chgData name="Wojciech Kustra" userId="afebd3d0-216b-4c4f-8992-1bf1fda6d5e8" providerId="ADAL" clId="{1D307E72-7901-4E61-A01B-3C4232ABCF63}" dt="2026-07-19T16:15:44.991" v="18" actId="255"/>
        <pc:sldMkLst>
          <pc:docMk/>
          <pc:sldMk cId="399468004" sldId="317"/>
        </pc:sldMkLst>
        <pc:spChg chg="mod">
          <ac:chgData name="Wojciech Kustra" userId="afebd3d0-216b-4c4f-8992-1bf1fda6d5e8" providerId="ADAL" clId="{1D307E72-7901-4E61-A01B-3C4232ABCF63}" dt="2026-07-19T16:15:44.991" v="18" actId="255"/>
          <ac:spMkLst>
            <pc:docMk/>
            <pc:sldMk cId="399468004" sldId="317"/>
            <ac:spMk id="3" creationId="{192C80AF-E072-1629-D3E6-8853DF0F689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19.07.2026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5363529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553996"/>
            <a:ext cx="5562601" cy="1459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3.xml"/><Relationship Id="rId1" Type="http://schemas.openxmlformats.org/officeDocument/2006/relationships/video" Target="https://player.vimeo.com/video/815015901?app_id=122963"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fontScale="90000"/>
          </a:bodyPr>
          <a:lstStyle/>
          <a:p>
            <a:r>
              <a:rPr lang="pl-PL" dirty="0" err="1"/>
              <a:t>Matériel complémentaire
Mise en œuvre des chaussées inversées </a:t>
            </a:r>
            <a:br>
              <a:rPr lang="pl-PL" dirty="0"/>
            </a:b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lIns="50800" tIns="50800" rIns="50800" bIns="50800" anchor="t">
            <a:noAutofit/>
          </a:bodyPr>
          <a:lstStyle/>
          <a:p>
            <a:r>
              <a:rPr lang="pl-PL" dirty="0">
                <a:latin typeface="Calibri"/>
                <a:ea typeface="Calibri"/>
                <a:cs typeface="Calibri"/>
              </a:rPr>
              <a:t>TRB </a:t>
            </a:r>
            <a:r>
              <a:rPr lang="pl-PL">
                <a:latin typeface="Calibri"/>
                <a:ea typeface="Calibri"/>
                <a:cs typeface="Calibri"/>
              </a:rPr>
              <a:t>Webinar</a:t>
            </a:r>
          </a:p>
          <a:p>
            <a:r>
              <a:rPr lang="en-GB">
                <a:latin typeface="Calibri"/>
                <a:ea typeface="Calibri"/>
                <a:cs typeface="Calibri"/>
              </a:rPr>
              <a:t>Linda Pierce, NCE; Dan King, Iowa State; Tom Burnham, MnDOT; moderator John </a:t>
            </a:r>
            <a:r>
              <a:rPr lang="en-GB" dirty="0">
                <a:latin typeface="Calibri"/>
                <a:ea typeface="Calibri"/>
                <a:cs typeface="Calibri"/>
              </a:rPr>
              <a:t>Donahue, MoDOT; TRB, 04.04.2023</a:t>
            </a:r>
            <a:endParaRPr lang="pl-PL" dirty="0">
              <a:latin typeface="Calibri"/>
              <a:ea typeface="Calibri"/>
              <a:cs typeface="Calibri"/>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0FDFF-3A39-53A3-4D44-C9AE46F5A595}"/>
              </a:ext>
            </a:extLst>
          </p:cNvPr>
          <p:cNvSpPr>
            <a:spLocks noGrp="1"/>
          </p:cNvSpPr>
          <p:nvPr>
            <p:ph type="title"/>
          </p:nvPr>
        </p:nvSpPr>
        <p:spPr/>
        <p:txBody>
          <a:bodyPr/>
          <a:lstStyle/>
          <a:p>
            <a:r>
              <a:rPr lang="en-GB" dirty="0"/>
              <a:t>Webinaire TRB : mise en œuvre des chaussées inversées </a:t>
            </a:r>
          </a:p>
        </p:txBody>
      </p:sp>
      <p:sp>
        <p:nvSpPr>
          <p:cNvPr id="3" name="Text Placeholder 2">
            <a:extLst>
              <a:ext uri="{FF2B5EF4-FFF2-40B4-BE49-F238E27FC236}">
                <a16:creationId xmlns:a16="http://schemas.microsoft.com/office/drawing/2014/main" id="{A738A484-7421-5F20-1B0A-2D59AEF03B84}"/>
              </a:ext>
            </a:extLst>
          </p:cNvPr>
          <p:cNvSpPr>
            <a:spLocks noGrp="1"/>
          </p:cNvSpPr>
          <p:nvPr>
            <p:ph type="body" sz="quarter" idx="11"/>
          </p:nvPr>
        </p:nvSpPr>
        <p:spPr/>
        <p:txBody>
          <a:bodyPr>
            <a:normAutofit fontScale="85000" lnSpcReduction="20000"/>
          </a:bodyPr>
          <a:lstStyle/>
          <a:p>
            <a:r>
              <a:rPr lang="pl-PL" dirty="0"/>
              <a:t>La chaussée inversée est une option de conception efficace qui peut améliorer la durabilité et la résilience des chaussées. Le TRB a organisé un webinaire le lundi 18 septembre 2023 de 14 h 00 à 15 h 30 </a:t>
            </a:r>
          </a:p>
          <a:p>
            <a:r>
              <a:rPr lang="en-GB" dirty="0"/>
              <a:t>heure de l’Est, consacré à la mécanique structurelle et aux usages efficaces des chaussées inversées. Les intervenants ont présenté un état de la technologie. </a:t>
            </a:r>
            <a:endParaRPr lang="pl-PL" dirty="0"/>
          </a:p>
          <a:p>
            <a:r>
              <a:rPr lang="en-GB" dirty="0"/>
              <a:t>Les intervenants ont également présenté des études de cas sur l’expérience des agences lors de la conception et de la construction de chaussées inversées, ainsi que sur leurs performances par rapport à des sections témoins.</a:t>
            </a:r>
          </a:p>
        </p:txBody>
      </p:sp>
      <p:sp>
        <p:nvSpPr>
          <p:cNvPr id="4" name="TextBox 3">
            <a:extLst>
              <a:ext uri="{FF2B5EF4-FFF2-40B4-BE49-F238E27FC236}">
                <a16:creationId xmlns:a16="http://schemas.microsoft.com/office/drawing/2014/main" id="{3085C634-AD0C-40C0-35A9-6F6B63694986}"/>
              </a:ext>
            </a:extLst>
          </p:cNvPr>
          <p:cNvSpPr txBox="1"/>
          <p:nvPr/>
        </p:nvSpPr>
        <p:spPr>
          <a:xfrm>
            <a:off x="278296" y="5758929"/>
            <a:ext cx="9607826" cy="10120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en-GB" sz="1200" dirty="0"/>
              <a:t>Ce webinaire était parrainé par les comités techniques permanents du TRB sur la mécanique et le drainage des géomatériaux saturés et non saturés, les terrassements de transport, ainsi que l’instrumentation et la modélisation géotechniques.</a:t>
            </a:r>
            <a:endParaRPr kumimoji="0" lang="en-GB" sz="12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7254729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F9146-614B-D29C-DDCE-B4B539AB15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17D497-D68E-2640-9E98-4F5C047FC4F0}"/>
              </a:ext>
            </a:extLst>
          </p:cNvPr>
          <p:cNvSpPr>
            <a:spLocks noGrp="1"/>
          </p:cNvSpPr>
          <p:nvPr>
            <p:ph type="title"/>
          </p:nvPr>
        </p:nvSpPr>
        <p:spPr/>
        <p:txBody>
          <a:bodyPr/>
          <a:lstStyle/>
          <a:p>
            <a:r>
              <a:rPr lang="en-GB" dirty="0"/>
              <a:t>Webinaire TRB : mise en œuvre des chaussées inversées </a:t>
            </a:r>
          </a:p>
        </p:txBody>
      </p:sp>
      <p:sp>
        <p:nvSpPr>
          <p:cNvPr id="3" name="Text Placeholder 2">
            <a:extLst>
              <a:ext uri="{FF2B5EF4-FFF2-40B4-BE49-F238E27FC236}">
                <a16:creationId xmlns:a16="http://schemas.microsoft.com/office/drawing/2014/main" id="{12E55B8C-3983-9563-7968-AC11ECBD5749}"/>
              </a:ext>
            </a:extLst>
          </p:cNvPr>
          <p:cNvSpPr>
            <a:spLocks noGrp="1"/>
          </p:cNvSpPr>
          <p:nvPr>
            <p:ph type="body" sz="quarter" idx="11"/>
          </p:nvPr>
        </p:nvSpPr>
        <p:spPr/>
        <p:txBody>
          <a:bodyPr>
            <a:normAutofit/>
          </a:bodyPr>
          <a:lstStyle/>
          <a:p>
            <a:r>
              <a:rPr lang="en-GB" sz="2000" b="1" dirty="0"/>
              <a:t>Programme du webinaire et intervenants :</a:t>
            </a:r>
          </a:p>
          <a:p>
            <a:pPr lvl="1"/>
            <a:r>
              <a:rPr lang="en-GB" sz="2000" dirty="0"/>
              <a:t>Inverted chaussée basics – Imad L Al-Qadi, University de Illinois</a:t>
            </a:r>
          </a:p>
          <a:p>
            <a:pPr lvl="1"/>
            <a:r>
              <a:rPr lang="en-GB" sz="2000" dirty="0"/>
              <a:t>Mise en œuvre de inverted chaussées – Erol Tutumluer, University de Illinois</a:t>
            </a:r>
          </a:p>
          <a:p>
            <a:pPr lvl="1"/>
            <a:r>
              <a:rPr lang="en-GB" sz="2000" dirty="0"/>
              <a:t>Séance de questions-réponses animée par Jeff Uhlmeyer, QES</a:t>
            </a:r>
          </a:p>
          <a:p>
            <a:pPr lvl="1"/>
            <a:endParaRPr lang="en-GB" sz="2000" dirty="0"/>
          </a:p>
        </p:txBody>
      </p:sp>
    </p:spTree>
    <p:extLst>
      <p:ext uri="{BB962C8B-B14F-4D97-AF65-F5344CB8AC3E}">
        <p14:creationId xmlns:p14="http://schemas.microsoft.com/office/powerpoint/2010/main" val="314278761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B740D-D204-D86D-8F4D-3BAC552480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54FFA2-F1A3-35C1-4661-D424706BA4D0}"/>
              </a:ext>
            </a:extLst>
          </p:cNvPr>
          <p:cNvSpPr>
            <a:spLocks noGrp="1"/>
          </p:cNvSpPr>
          <p:nvPr>
            <p:ph type="title"/>
          </p:nvPr>
        </p:nvSpPr>
        <p:spPr/>
        <p:txBody>
          <a:bodyPr/>
          <a:lstStyle/>
          <a:p>
            <a:r>
              <a:rPr lang="en-GB" dirty="0"/>
              <a:t>Webinaire TRB : mise en œuvre des chaussées inversées </a:t>
            </a:r>
          </a:p>
        </p:txBody>
      </p:sp>
      <p:sp>
        <p:nvSpPr>
          <p:cNvPr id="3" name="Text Placeholder 2">
            <a:extLst>
              <a:ext uri="{FF2B5EF4-FFF2-40B4-BE49-F238E27FC236}">
                <a16:creationId xmlns:a16="http://schemas.microsoft.com/office/drawing/2014/main" id="{192C80AF-E072-1629-D3E6-8853DF0F6891}"/>
              </a:ext>
            </a:extLst>
          </p:cNvPr>
          <p:cNvSpPr>
            <a:spLocks noGrp="1"/>
          </p:cNvSpPr>
          <p:nvPr>
            <p:ph type="body" sz="quarter" idx="11"/>
          </p:nvPr>
        </p:nvSpPr>
        <p:spPr/>
        <p:txBody>
          <a:bodyPr>
            <a:normAutofit/>
          </a:bodyPr>
          <a:lstStyle/>
          <a:p>
            <a:r>
              <a:rPr lang="en-GB" sz="2000" b="1" dirty="0"/>
              <a:t>Objectifs d’apprentissage :</a:t>
            </a:r>
          </a:p>
          <a:p>
            <a:pPr lvl="1"/>
            <a:r>
              <a:rPr lang="en-GB" sz="2000" dirty="0"/>
              <a:t>Expliquer les chaussées inversées et la mécanique structurelle du système</a:t>
            </a:r>
          </a:p>
          <a:p>
            <a:pPr lvl="1"/>
            <a:r>
              <a:rPr lang="en-GB" sz="2000" dirty="0"/>
              <a:t>Déterminer les utilisations appropriées et efficaces des chaussées inversées</a:t>
            </a:r>
          </a:p>
        </p:txBody>
      </p:sp>
    </p:spTree>
    <p:extLst>
      <p:ext uri="{BB962C8B-B14F-4D97-AF65-F5344CB8AC3E}">
        <p14:creationId xmlns:p14="http://schemas.microsoft.com/office/powerpoint/2010/main" val="39946800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nline Media 4" title="TRB Webinar: Performance of Concrete Overlays on Asphalt Pavement">
            <a:hlinkClick r:id="" action="ppaction://media"/>
            <a:extLst>
              <a:ext uri="{FF2B5EF4-FFF2-40B4-BE49-F238E27FC236}">
                <a16:creationId xmlns:a16="http://schemas.microsoft.com/office/drawing/2014/main" id="{9625DB9C-0A11-8BAC-EE61-2E3C0A04FE7A}"/>
              </a:ext>
            </a:extLst>
          </p:cNvPr>
          <p:cNvPicPr>
            <a:picLocks noRot="1" noChangeAspect="1"/>
          </p:cNvPicPr>
          <p:nvPr>
            <a:videoFile r:link="rId1"/>
          </p:nvPr>
        </p:nvPicPr>
        <p:blipFill>
          <a:blip r:embed="rId3"/>
          <a:stretch>
            <a:fillRect/>
          </a:stretch>
        </p:blipFill>
        <p:spPr>
          <a:xfrm>
            <a:off x="563549" y="1721056"/>
            <a:ext cx="8988701" cy="5064057"/>
          </a:xfrm>
          <a:prstGeom prst="rect">
            <a:avLst/>
          </a:prstGeom>
        </p:spPr>
      </p:pic>
      <p:sp>
        <p:nvSpPr>
          <p:cNvPr id="2" name="Title 1">
            <a:extLst>
              <a:ext uri="{FF2B5EF4-FFF2-40B4-BE49-F238E27FC236}">
                <a16:creationId xmlns:a16="http://schemas.microsoft.com/office/drawing/2014/main" id="{3BAB013F-BC12-A769-0578-9839BEE18D96}"/>
              </a:ext>
            </a:extLst>
          </p:cNvPr>
          <p:cNvSpPr>
            <a:spLocks noGrp="1"/>
          </p:cNvSpPr>
          <p:nvPr>
            <p:ph type="title"/>
          </p:nvPr>
        </p:nvSpPr>
        <p:spPr/>
        <p:txBody>
          <a:bodyPr/>
          <a:lstStyle/>
          <a:p>
            <a:r>
              <a:rPr lang="en-GB"/>
              <a:t>Webinaire TRB : mise en œuvre des chaussées inversées </a:t>
            </a:r>
            <a:endParaRPr lang="en-GB" dirty="0"/>
          </a:p>
        </p:txBody>
      </p:sp>
    </p:spTree>
    <p:extLst>
      <p:ext uri="{BB962C8B-B14F-4D97-AF65-F5344CB8AC3E}">
        <p14:creationId xmlns:p14="http://schemas.microsoft.com/office/powerpoint/2010/main" val="183051169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B855106-9604-4A95-BD29-B692D641F7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190</TotalTime>
  <Words>291</Words>
  <Application>Microsoft Office PowerPoint</Application>
  <PresentationFormat>Widescreen</PresentationFormat>
  <Paragraphs>19</Paragraphs>
  <Slides>8</Slides>
  <Notes>1</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Aptos</vt:lpstr>
      <vt:lpstr>Arial</vt:lpstr>
      <vt:lpstr>Arial Rounded MT Bold</vt:lpstr>
      <vt:lpstr>Calibri</vt:lpstr>
      <vt:lpstr>Helvetica Neue</vt:lpstr>
      <vt:lpstr>Helvetica Neue Medium</vt:lpstr>
      <vt:lpstr>Montserrat Regular</vt:lpstr>
      <vt:lpstr>21_BasicWhite</vt:lpstr>
      <vt:lpstr>Matériel complémentaire
Mise en œuvre des chaussées inversées  </vt:lpstr>
      <vt:lpstr>Road Transportation Systems Engineering Development in the Sub-Saharan Africa – Modern EU Master Programme &amp; Capacity Building</vt:lpstr>
      <vt:lpstr>PowerPoint Presentation</vt:lpstr>
      <vt:lpstr>Webinaire TRB : mise en œuvre des chaussées inversées </vt:lpstr>
      <vt:lpstr>Webinaire TRB : mise en œuvre des chaussées inversées </vt:lpstr>
      <vt:lpstr>Webinaire TRB : mise en œuvre des chaussées inversées </vt:lpstr>
      <vt:lpstr>Webinaire TRB : mise en œuvre des chaussées inversées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24</cp:revision>
  <dcterms:modified xsi:type="dcterms:W3CDTF">2026-07-19T16:15:47Z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