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7"/>
  </p:notesMasterIdLst>
  <p:handoutMasterIdLst>
    <p:handoutMasterId r:id="rId18"/>
  </p:handoutMasterIdLst>
  <p:sldIdLst>
    <p:sldId id="306" r:id="rId5"/>
    <p:sldId id="313" r:id="rId6"/>
    <p:sldId id="307" r:id="rId7"/>
    <p:sldId id="314" r:id="rId8"/>
    <p:sldId id="318" r:id="rId9"/>
    <p:sldId id="317" r:id="rId10"/>
    <p:sldId id="319" r:id="rId11"/>
    <p:sldId id="320" r:id="rId12"/>
    <p:sldId id="321" r:id="rId13"/>
    <p:sldId id="322" r:id="rId14"/>
    <p:sldId id="323" r:id="rId15"/>
    <p:sldId id="309" r:id="rId16"/>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EE230C"/>
    <a:srgbClr val="00518E"/>
    <a:srgbClr val="005EA4"/>
    <a:srgbClr val="F78722"/>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5735731-B437-40EF-9E05-18BBA4ED65D1}" v="1" dt="2026-05-04T16:39:09.922"/>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4" d="100"/>
          <a:sy n="144" d="100"/>
        </p:scale>
        <p:origin x="114" y="18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MainMaster">
      <pc:chgData name="Wojciech Kustra" userId="afebd3d0-216b-4c4f-8992-1bf1fda6d5e8" providerId="ADAL" clId="{1D307E72-7901-4E61-A01B-3C4232ABCF63}" dt="2026-05-04T16:39:09.922" v="0"/>
      <pc:docMkLst>
        <pc:docMk/>
      </pc:docMkLst>
      <pc:sldMasterChg chg="modSldLayout">
        <pc:chgData name="Wojciech Kustra" userId="afebd3d0-216b-4c4f-8992-1bf1fda6d5e8" providerId="ADAL" clId="{1D307E72-7901-4E61-A01B-3C4232ABCF63}" dt="2026-05-04T16:39:09.922" v="0"/>
        <pc:sldMasterMkLst>
          <pc:docMk/>
          <pc:sldMasterMk cId="0" sldId="2147483648"/>
        </pc:sldMasterMkLst>
        <pc:sldLayoutChg chg="modSp">
          <pc:chgData name="Wojciech Kustra" userId="afebd3d0-216b-4c4f-8992-1bf1fda6d5e8" providerId="ADAL" clId="{1D307E72-7901-4E61-A01B-3C4232ABCF63}" dt="2026-05-04T16:39:09.922" v="0"/>
          <pc:sldLayoutMkLst>
            <pc:docMk/>
            <pc:sldMasterMk cId="0" sldId="2147483648"/>
            <pc:sldLayoutMk cId="0" sldId="2147483650"/>
          </pc:sldLayoutMkLst>
          <pc:spChg chg="mod">
            <ac:chgData name="Wojciech Kustra" userId="afebd3d0-216b-4c4f-8992-1bf1fda6d5e8" providerId="ADAL" clId="{1D307E72-7901-4E61-A01B-3C4232ABCF63}" dt="2026-05-04T16:39:09.922" v="0"/>
            <ac:spMkLst>
              <pc:docMk/>
              <pc:sldMasterMk cId="0" sldId="2147483648"/>
              <pc:sldLayoutMk cId="0" sldId="2147483650"/>
              <ac:spMk id="5" creationId="{7E99E910-D45E-25AF-7503-AE875ECCEB8A}"/>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4.05.2026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pl-PL" dirty="0" err="1"/>
              <a:t>Practical</a:t>
            </a:r>
            <a:r>
              <a:rPr lang="pl-PL" dirty="0"/>
              <a:t> </a:t>
            </a:r>
            <a:r>
              <a:rPr lang="pl-PL" dirty="0" err="1"/>
              <a:t>Exercises</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373602" y="3966005"/>
            <a:ext cx="9675241" cy="573865"/>
          </a:xfrm>
        </p:spPr>
        <p:txBody>
          <a:bodyPr/>
          <a:lstStyle/>
          <a:p>
            <a:r>
              <a:rPr lang="pl-PL" dirty="0"/>
              <a:t>Daniel Kaszubowski</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20812D-D998-3F92-5C3D-BD1A7C9030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4288B6-7A28-9B1A-3C93-F2C795D19C58}"/>
              </a:ext>
            </a:extLst>
          </p:cNvPr>
          <p:cNvSpPr>
            <a:spLocks noGrp="1"/>
          </p:cNvSpPr>
          <p:nvPr>
            <p:ph type="title"/>
          </p:nvPr>
        </p:nvSpPr>
        <p:spPr>
          <a:xfrm>
            <a:off x="603252" y="539751"/>
            <a:ext cx="7925605" cy="717551"/>
          </a:xfrm>
        </p:spPr>
        <p:txBody>
          <a:bodyPr/>
          <a:lstStyle/>
          <a:p>
            <a:r>
              <a:rPr lang="en-US" dirty="0"/>
              <a:t>Discussion: Inventory Challenges </a:t>
            </a:r>
            <a:br>
              <a:rPr lang="pl-PL" dirty="0"/>
            </a:br>
            <a:r>
              <a:rPr lang="en-US" dirty="0"/>
              <a:t>in Central Africa</a:t>
            </a:r>
          </a:p>
        </p:txBody>
      </p:sp>
      <p:pic>
        <p:nvPicPr>
          <p:cNvPr id="4" name="Obraz 3" descr="Obraz zawierający tekst, zrzut ekranu, Czcionka&#10;&#10;Zawartość wygenerowana przez AI może być niepoprawna.">
            <a:extLst>
              <a:ext uri="{FF2B5EF4-FFF2-40B4-BE49-F238E27FC236}">
                <a16:creationId xmlns:a16="http://schemas.microsoft.com/office/drawing/2014/main" id="{5070C962-E20B-2F80-9409-94C3CCF6940A}"/>
              </a:ext>
            </a:extLst>
          </p:cNvPr>
          <p:cNvPicPr>
            <a:picLocks noChangeAspect="1"/>
          </p:cNvPicPr>
          <p:nvPr/>
        </p:nvPicPr>
        <p:blipFill>
          <a:blip r:embed="rId2"/>
          <a:stretch>
            <a:fillRect/>
          </a:stretch>
        </p:blipFill>
        <p:spPr>
          <a:xfrm>
            <a:off x="603251" y="1652809"/>
            <a:ext cx="8749079" cy="4249227"/>
          </a:xfrm>
          <a:prstGeom prst="rect">
            <a:avLst/>
          </a:prstGeom>
        </p:spPr>
      </p:pic>
    </p:spTree>
    <p:extLst>
      <p:ext uri="{BB962C8B-B14F-4D97-AF65-F5344CB8AC3E}">
        <p14:creationId xmlns:p14="http://schemas.microsoft.com/office/powerpoint/2010/main" val="37043636"/>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2B1A83-AA76-57A5-D1FC-020884B517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9CCADB-208C-E8EA-5265-9C730E0A9437}"/>
              </a:ext>
            </a:extLst>
          </p:cNvPr>
          <p:cNvSpPr>
            <a:spLocks noGrp="1"/>
          </p:cNvSpPr>
          <p:nvPr>
            <p:ph type="title"/>
          </p:nvPr>
        </p:nvSpPr>
        <p:spPr>
          <a:xfrm>
            <a:off x="603252" y="539751"/>
            <a:ext cx="7925605" cy="717551"/>
          </a:xfrm>
        </p:spPr>
        <p:txBody>
          <a:bodyPr/>
          <a:lstStyle/>
          <a:p>
            <a:r>
              <a:rPr lang="en-US" dirty="0"/>
              <a:t>Discussion: Inventory Challenges </a:t>
            </a:r>
            <a:br>
              <a:rPr lang="pl-PL" dirty="0"/>
            </a:br>
            <a:r>
              <a:rPr lang="en-US" dirty="0"/>
              <a:t>in Central Africa</a:t>
            </a:r>
          </a:p>
        </p:txBody>
      </p:sp>
      <p:pic>
        <p:nvPicPr>
          <p:cNvPr id="5" name="Obraz 4" descr="Obraz zawierający tekst, zrzut ekranu, Czcionka&#10;&#10;Zawartość wygenerowana przez AI może być niepoprawna.">
            <a:extLst>
              <a:ext uri="{FF2B5EF4-FFF2-40B4-BE49-F238E27FC236}">
                <a16:creationId xmlns:a16="http://schemas.microsoft.com/office/drawing/2014/main" id="{5D277879-0A70-A052-00BE-53252A069C1A}"/>
              </a:ext>
            </a:extLst>
          </p:cNvPr>
          <p:cNvPicPr>
            <a:picLocks noChangeAspect="1"/>
          </p:cNvPicPr>
          <p:nvPr/>
        </p:nvPicPr>
        <p:blipFill>
          <a:blip r:embed="rId2"/>
          <a:stretch>
            <a:fillRect/>
          </a:stretch>
        </p:blipFill>
        <p:spPr>
          <a:xfrm>
            <a:off x="603252" y="1731916"/>
            <a:ext cx="9283720" cy="3654731"/>
          </a:xfrm>
          <a:prstGeom prst="rect">
            <a:avLst/>
          </a:prstGeom>
        </p:spPr>
      </p:pic>
    </p:spTree>
    <p:extLst>
      <p:ext uri="{BB962C8B-B14F-4D97-AF65-F5344CB8AC3E}">
        <p14:creationId xmlns:p14="http://schemas.microsoft.com/office/powerpoint/2010/main" val="3860672510"/>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26AFE-5E04-83F7-1187-F50FFF0648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B9F0C7-EBAF-DC7B-4C6E-654FD8E6ED22}"/>
              </a:ext>
            </a:extLst>
          </p:cNvPr>
          <p:cNvSpPr>
            <a:spLocks noGrp="1"/>
          </p:cNvSpPr>
          <p:nvPr>
            <p:ph type="title"/>
          </p:nvPr>
        </p:nvSpPr>
        <p:spPr>
          <a:xfrm>
            <a:off x="8161506" y="1902880"/>
            <a:ext cx="2792369" cy="2456368"/>
          </a:xfrm>
        </p:spPr>
        <p:txBody>
          <a:bodyPr/>
          <a:lstStyle/>
          <a:p>
            <a:pPr algn="ctr"/>
            <a:r>
              <a:rPr lang="en-US" dirty="0"/>
              <a:t>Calculation Exercise: EOQ, ROP, Safety Stock (3 Products)</a:t>
            </a:r>
            <a:br>
              <a:rPr lang="en-US" dirty="0"/>
            </a:br>
            <a:br>
              <a:rPr lang="pl-PL" dirty="0"/>
            </a:br>
            <a:endParaRPr lang="pl-PL" dirty="0"/>
          </a:p>
        </p:txBody>
      </p:sp>
      <p:pic>
        <p:nvPicPr>
          <p:cNvPr id="7" name="Obraz 6" descr="Obraz zawierający tekst, zrzut ekranu, numer, Czcionka&#10;&#10;Zawartość wygenerowana przez AI może być niepoprawna.">
            <a:extLst>
              <a:ext uri="{FF2B5EF4-FFF2-40B4-BE49-F238E27FC236}">
                <a16:creationId xmlns:a16="http://schemas.microsoft.com/office/drawing/2014/main" id="{8C47144A-57FA-8624-7960-F44B66D2FDF2}"/>
              </a:ext>
            </a:extLst>
          </p:cNvPr>
          <p:cNvPicPr>
            <a:picLocks noChangeAspect="1"/>
          </p:cNvPicPr>
          <p:nvPr/>
        </p:nvPicPr>
        <p:blipFill>
          <a:blip r:embed="rId2"/>
          <a:srcRect t="23630"/>
          <a:stretch>
            <a:fillRect/>
          </a:stretch>
        </p:blipFill>
        <p:spPr>
          <a:xfrm>
            <a:off x="165509" y="197119"/>
            <a:ext cx="6604942" cy="4162129"/>
          </a:xfrm>
          <a:prstGeom prst="rect">
            <a:avLst/>
          </a:prstGeom>
        </p:spPr>
      </p:pic>
      <p:pic>
        <p:nvPicPr>
          <p:cNvPr id="9" name="Obraz 8" descr="Obraz zawierający tekst, zrzut ekranu, Czcionka, algebra&#10;&#10;Zawartość wygenerowana przez AI może być niepoprawna.">
            <a:extLst>
              <a:ext uri="{FF2B5EF4-FFF2-40B4-BE49-F238E27FC236}">
                <a16:creationId xmlns:a16="http://schemas.microsoft.com/office/drawing/2014/main" id="{F7DD8BBC-3192-A7F2-6230-0F4B943786D0}"/>
              </a:ext>
            </a:extLst>
          </p:cNvPr>
          <p:cNvPicPr>
            <a:picLocks noChangeAspect="1"/>
          </p:cNvPicPr>
          <p:nvPr/>
        </p:nvPicPr>
        <p:blipFill>
          <a:blip r:embed="rId3"/>
          <a:stretch>
            <a:fillRect/>
          </a:stretch>
        </p:blipFill>
        <p:spPr>
          <a:xfrm>
            <a:off x="165509" y="4427342"/>
            <a:ext cx="6812267" cy="2119373"/>
          </a:xfrm>
          <a:prstGeom prst="rect">
            <a:avLst/>
          </a:prstGeom>
        </p:spPr>
      </p:pic>
    </p:spTree>
    <p:extLst>
      <p:ext uri="{BB962C8B-B14F-4D97-AF65-F5344CB8AC3E}">
        <p14:creationId xmlns:p14="http://schemas.microsoft.com/office/powerpoint/2010/main" val="313744036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37BBEC-7898-A3B8-D501-E5A5FC6B36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3D5CBF-346A-344E-5265-B0A8D276D7D1}"/>
              </a:ext>
            </a:extLst>
          </p:cNvPr>
          <p:cNvSpPr>
            <a:spLocks noGrp="1"/>
          </p:cNvSpPr>
          <p:nvPr>
            <p:ph type="title"/>
          </p:nvPr>
        </p:nvSpPr>
        <p:spPr>
          <a:xfrm>
            <a:off x="7144030" y="1786502"/>
            <a:ext cx="3976099" cy="2456368"/>
          </a:xfrm>
        </p:spPr>
        <p:txBody>
          <a:bodyPr/>
          <a:lstStyle/>
          <a:p>
            <a:pPr algn="ctr"/>
            <a:r>
              <a:rPr lang="pl-PL" dirty="0" err="1"/>
              <a:t>Worked</a:t>
            </a:r>
            <a:r>
              <a:rPr lang="pl-PL" dirty="0"/>
              <a:t> </a:t>
            </a:r>
            <a:r>
              <a:rPr lang="pl-PL" dirty="0" err="1"/>
              <a:t>example</a:t>
            </a:r>
            <a:r>
              <a:rPr lang="en-US" dirty="0"/>
              <a:t>: </a:t>
            </a:r>
            <a:br>
              <a:rPr lang="pl-PL" dirty="0"/>
            </a:br>
            <a:r>
              <a:rPr lang="en-US" dirty="0"/>
              <a:t>EOQ, ROP, Safety Stock (3 Products)</a:t>
            </a:r>
            <a:br>
              <a:rPr lang="en-US" dirty="0"/>
            </a:br>
            <a:br>
              <a:rPr lang="pl-PL" dirty="0"/>
            </a:br>
            <a:endParaRPr lang="pl-PL" dirty="0"/>
          </a:p>
        </p:txBody>
      </p:sp>
      <p:pic>
        <p:nvPicPr>
          <p:cNvPr id="4" name="Obraz 3" descr="Obraz zawierający tekst, zrzut ekranu, Czcionka, dokument&#10;&#10;Zawartość wygenerowana przez AI może być niepoprawna.">
            <a:extLst>
              <a:ext uri="{FF2B5EF4-FFF2-40B4-BE49-F238E27FC236}">
                <a16:creationId xmlns:a16="http://schemas.microsoft.com/office/drawing/2014/main" id="{9463B2CA-711A-DBC6-6FC1-3458C82006D4}"/>
              </a:ext>
            </a:extLst>
          </p:cNvPr>
          <p:cNvPicPr>
            <a:picLocks noChangeAspect="1"/>
          </p:cNvPicPr>
          <p:nvPr/>
        </p:nvPicPr>
        <p:blipFill>
          <a:blip r:embed="rId2"/>
          <a:stretch>
            <a:fillRect/>
          </a:stretch>
        </p:blipFill>
        <p:spPr>
          <a:xfrm>
            <a:off x="77363" y="424238"/>
            <a:ext cx="7066667" cy="6009524"/>
          </a:xfrm>
          <a:prstGeom prst="rect">
            <a:avLst/>
          </a:prstGeom>
        </p:spPr>
      </p:pic>
    </p:spTree>
    <p:extLst>
      <p:ext uri="{BB962C8B-B14F-4D97-AF65-F5344CB8AC3E}">
        <p14:creationId xmlns:p14="http://schemas.microsoft.com/office/powerpoint/2010/main" val="3582177141"/>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AC520-EF16-DFB5-CC86-715EC41CFA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9BAA10-50CD-744D-84CC-72011A7355B3}"/>
              </a:ext>
            </a:extLst>
          </p:cNvPr>
          <p:cNvSpPr>
            <a:spLocks noGrp="1"/>
          </p:cNvSpPr>
          <p:nvPr>
            <p:ph type="title"/>
          </p:nvPr>
        </p:nvSpPr>
        <p:spPr>
          <a:xfrm>
            <a:off x="603252" y="539751"/>
            <a:ext cx="7925605" cy="717551"/>
          </a:xfrm>
        </p:spPr>
        <p:txBody>
          <a:bodyPr/>
          <a:lstStyle/>
          <a:p>
            <a:r>
              <a:rPr lang="en-US" dirty="0"/>
              <a:t>Case Study: Inventory Optimization </a:t>
            </a:r>
            <a:br>
              <a:rPr lang="pl-PL" dirty="0"/>
            </a:br>
            <a:r>
              <a:rPr lang="en-US" dirty="0"/>
              <a:t>for a Distributor in Douala</a:t>
            </a:r>
          </a:p>
        </p:txBody>
      </p:sp>
      <p:pic>
        <p:nvPicPr>
          <p:cNvPr id="7" name="Obraz 6" descr="Obraz zawierający tekst, zrzut ekranu, Czcionka&#10;&#10;Zawartość wygenerowana przez AI może być niepoprawna.">
            <a:extLst>
              <a:ext uri="{FF2B5EF4-FFF2-40B4-BE49-F238E27FC236}">
                <a16:creationId xmlns:a16="http://schemas.microsoft.com/office/drawing/2014/main" id="{177FA7A0-399E-4FC6-CBDA-DC8D8B58FB60}"/>
              </a:ext>
            </a:extLst>
          </p:cNvPr>
          <p:cNvPicPr>
            <a:picLocks noChangeAspect="1"/>
          </p:cNvPicPr>
          <p:nvPr/>
        </p:nvPicPr>
        <p:blipFill>
          <a:blip r:embed="rId2"/>
          <a:stretch>
            <a:fillRect/>
          </a:stretch>
        </p:blipFill>
        <p:spPr>
          <a:xfrm>
            <a:off x="603252" y="1740534"/>
            <a:ext cx="8357429" cy="4228004"/>
          </a:xfrm>
          <a:prstGeom prst="rect">
            <a:avLst/>
          </a:prstGeom>
        </p:spPr>
      </p:pic>
    </p:spTree>
    <p:extLst>
      <p:ext uri="{BB962C8B-B14F-4D97-AF65-F5344CB8AC3E}">
        <p14:creationId xmlns:p14="http://schemas.microsoft.com/office/powerpoint/2010/main" val="97395749"/>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92077-EF1E-7959-EC54-9B72B82E1A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AAD057-8955-42DF-5A73-F6DD73C5283B}"/>
              </a:ext>
            </a:extLst>
          </p:cNvPr>
          <p:cNvSpPr>
            <a:spLocks noGrp="1"/>
          </p:cNvSpPr>
          <p:nvPr>
            <p:ph type="title"/>
          </p:nvPr>
        </p:nvSpPr>
        <p:spPr>
          <a:xfrm>
            <a:off x="7457143" y="1819912"/>
            <a:ext cx="4073237" cy="3466982"/>
          </a:xfrm>
        </p:spPr>
        <p:txBody>
          <a:bodyPr/>
          <a:lstStyle/>
          <a:p>
            <a:pPr algn="ctr"/>
            <a:r>
              <a:rPr lang="en-US" dirty="0"/>
              <a:t>Case Study:</a:t>
            </a:r>
            <a:br>
              <a:rPr lang="pl-PL" dirty="0"/>
            </a:br>
            <a:br>
              <a:rPr lang="pl-PL" dirty="0"/>
            </a:br>
            <a:r>
              <a:rPr lang="en-US" dirty="0"/>
              <a:t> Inventory Optimization </a:t>
            </a:r>
            <a:br>
              <a:rPr lang="pl-PL" dirty="0"/>
            </a:br>
            <a:r>
              <a:rPr lang="en-US" dirty="0"/>
              <a:t>for a Distributor </a:t>
            </a:r>
            <a:br>
              <a:rPr lang="pl-PL" dirty="0"/>
            </a:br>
            <a:r>
              <a:rPr lang="en-US" dirty="0"/>
              <a:t>in Douala</a:t>
            </a:r>
          </a:p>
        </p:txBody>
      </p:sp>
      <p:pic>
        <p:nvPicPr>
          <p:cNvPr id="4" name="Obraz 3" descr="Obraz zawierający tekst, zrzut ekranu, Czcionka, numer&#10;&#10;Zawartość wygenerowana przez AI może być niepoprawna.">
            <a:extLst>
              <a:ext uri="{FF2B5EF4-FFF2-40B4-BE49-F238E27FC236}">
                <a16:creationId xmlns:a16="http://schemas.microsoft.com/office/drawing/2014/main" id="{28D2612A-F883-A83B-CC72-4442B8E4D818}"/>
              </a:ext>
            </a:extLst>
          </p:cNvPr>
          <p:cNvPicPr>
            <a:picLocks noChangeAspect="1"/>
          </p:cNvPicPr>
          <p:nvPr/>
        </p:nvPicPr>
        <p:blipFill>
          <a:blip r:embed="rId2"/>
          <a:stretch>
            <a:fillRect/>
          </a:stretch>
        </p:blipFill>
        <p:spPr>
          <a:xfrm>
            <a:off x="0" y="208272"/>
            <a:ext cx="7457143" cy="5876190"/>
          </a:xfrm>
          <a:prstGeom prst="rect">
            <a:avLst/>
          </a:prstGeom>
        </p:spPr>
      </p:pic>
    </p:spTree>
    <p:extLst>
      <p:ext uri="{BB962C8B-B14F-4D97-AF65-F5344CB8AC3E}">
        <p14:creationId xmlns:p14="http://schemas.microsoft.com/office/powerpoint/2010/main" val="472779869"/>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977EF-B151-B4AE-A8AA-6A54ECBD6C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36D153-FBDB-8C0C-54D3-B935123DED37}"/>
              </a:ext>
            </a:extLst>
          </p:cNvPr>
          <p:cNvSpPr>
            <a:spLocks noGrp="1"/>
          </p:cNvSpPr>
          <p:nvPr>
            <p:ph type="title"/>
          </p:nvPr>
        </p:nvSpPr>
        <p:spPr>
          <a:xfrm>
            <a:off x="7913716" y="2268798"/>
            <a:ext cx="3420514" cy="2984846"/>
          </a:xfrm>
        </p:spPr>
        <p:txBody>
          <a:bodyPr/>
          <a:lstStyle/>
          <a:p>
            <a:pPr algn="ctr"/>
            <a:r>
              <a:rPr lang="en-US" dirty="0"/>
              <a:t>Group Work:</a:t>
            </a:r>
            <a:br>
              <a:rPr lang="pl-PL" dirty="0"/>
            </a:br>
            <a:br>
              <a:rPr lang="pl-PL" dirty="0"/>
            </a:br>
            <a:r>
              <a:rPr lang="en-US" dirty="0"/>
              <a:t> ABC Analysis </a:t>
            </a:r>
            <a:br>
              <a:rPr lang="pl-PL" dirty="0"/>
            </a:br>
            <a:r>
              <a:rPr lang="en-US" dirty="0"/>
              <a:t>of a Product Portfolio</a:t>
            </a:r>
          </a:p>
        </p:txBody>
      </p:sp>
      <p:pic>
        <p:nvPicPr>
          <p:cNvPr id="4" name="Obraz 3" descr="Obraz zawierający tekst, zrzut ekranu, numer, Czcionka&#10;&#10;Zawartość wygenerowana przez AI może być niepoprawna.">
            <a:extLst>
              <a:ext uri="{FF2B5EF4-FFF2-40B4-BE49-F238E27FC236}">
                <a16:creationId xmlns:a16="http://schemas.microsoft.com/office/drawing/2014/main" id="{605688C1-9C92-2B8A-6DCD-2586E54EAE08}"/>
              </a:ext>
            </a:extLst>
          </p:cNvPr>
          <p:cNvPicPr>
            <a:picLocks noChangeAspect="1"/>
          </p:cNvPicPr>
          <p:nvPr/>
        </p:nvPicPr>
        <p:blipFill>
          <a:blip r:embed="rId2"/>
          <a:stretch>
            <a:fillRect/>
          </a:stretch>
        </p:blipFill>
        <p:spPr>
          <a:xfrm>
            <a:off x="0" y="229000"/>
            <a:ext cx="7371428" cy="6400000"/>
          </a:xfrm>
          <a:prstGeom prst="rect">
            <a:avLst/>
          </a:prstGeom>
        </p:spPr>
      </p:pic>
    </p:spTree>
    <p:extLst>
      <p:ext uri="{BB962C8B-B14F-4D97-AF65-F5344CB8AC3E}">
        <p14:creationId xmlns:p14="http://schemas.microsoft.com/office/powerpoint/2010/main" val="1533264780"/>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AAC513-C44C-CCD0-836E-F5BEA5B854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B305BB-AEE8-F436-68FA-20989C26068E}"/>
              </a:ext>
            </a:extLst>
          </p:cNvPr>
          <p:cNvSpPr>
            <a:spLocks noGrp="1"/>
          </p:cNvSpPr>
          <p:nvPr>
            <p:ph type="title"/>
          </p:nvPr>
        </p:nvSpPr>
        <p:spPr>
          <a:xfrm>
            <a:off x="7913716" y="2268798"/>
            <a:ext cx="3420514" cy="2984846"/>
          </a:xfrm>
        </p:spPr>
        <p:txBody>
          <a:bodyPr/>
          <a:lstStyle/>
          <a:p>
            <a:pPr algn="ctr"/>
            <a:r>
              <a:rPr lang="en-US" dirty="0"/>
              <a:t>Group Work:</a:t>
            </a:r>
            <a:br>
              <a:rPr lang="pl-PL" dirty="0"/>
            </a:br>
            <a:br>
              <a:rPr lang="pl-PL" dirty="0"/>
            </a:br>
            <a:r>
              <a:rPr lang="en-US" dirty="0"/>
              <a:t> ABC Analysis </a:t>
            </a:r>
            <a:br>
              <a:rPr lang="pl-PL" dirty="0"/>
            </a:br>
            <a:r>
              <a:rPr lang="en-US" dirty="0"/>
              <a:t>of a Product Portfolio</a:t>
            </a:r>
          </a:p>
        </p:txBody>
      </p:sp>
      <p:pic>
        <p:nvPicPr>
          <p:cNvPr id="5" name="Obraz 4" descr="Obraz zawierający tekst, zrzut ekranu, Czcionka&#10;&#10;Zawartość wygenerowana przez AI może być niepoprawna.">
            <a:extLst>
              <a:ext uri="{FF2B5EF4-FFF2-40B4-BE49-F238E27FC236}">
                <a16:creationId xmlns:a16="http://schemas.microsoft.com/office/drawing/2014/main" id="{EA248619-83A9-4A5B-9E36-2176D0BFA6F4}"/>
              </a:ext>
            </a:extLst>
          </p:cNvPr>
          <p:cNvPicPr>
            <a:picLocks noChangeAspect="1"/>
          </p:cNvPicPr>
          <p:nvPr/>
        </p:nvPicPr>
        <p:blipFill>
          <a:blip r:embed="rId2"/>
          <a:stretch>
            <a:fillRect/>
          </a:stretch>
        </p:blipFill>
        <p:spPr>
          <a:xfrm>
            <a:off x="233634" y="1396250"/>
            <a:ext cx="8089302" cy="4065500"/>
          </a:xfrm>
          <a:prstGeom prst="rect">
            <a:avLst/>
          </a:prstGeom>
        </p:spPr>
      </p:pic>
    </p:spTree>
    <p:extLst>
      <p:ext uri="{BB962C8B-B14F-4D97-AF65-F5344CB8AC3E}">
        <p14:creationId xmlns:p14="http://schemas.microsoft.com/office/powerpoint/2010/main" val="1377894229"/>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69D42255-FE12-45C1-A9F8-70AA1F0CBFA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167</TotalTime>
  <Words>120</Words>
  <Application>Microsoft Office PowerPoint</Application>
  <PresentationFormat>Widescreen</PresentationFormat>
  <Paragraphs>11</Paragraphs>
  <Slides>12</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Aptos</vt:lpstr>
      <vt:lpstr>Arial</vt:lpstr>
      <vt:lpstr>Arial Rounded MT Bold</vt:lpstr>
      <vt:lpstr>Calibri</vt:lpstr>
      <vt:lpstr>Helvetica Neue</vt:lpstr>
      <vt:lpstr>Helvetica Neue Medium</vt:lpstr>
      <vt:lpstr>Montserrat Regular</vt:lpstr>
      <vt:lpstr>21_BasicWhite</vt:lpstr>
      <vt:lpstr>Practical Exercises</vt:lpstr>
      <vt:lpstr>Road Transportation Systems Engineering Development in the Sub-Saharan Africa – Modern EU Master Programme &amp; Capacity Building</vt:lpstr>
      <vt:lpstr>PowerPoint Presentation</vt:lpstr>
      <vt:lpstr>Calculation Exercise: EOQ, ROP, Safety Stock (3 Products)  </vt:lpstr>
      <vt:lpstr>Worked example:  EOQ, ROP, Safety Stock (3 Products)  </vt:lpstr>
      <vt:lpstr>Case Study: Inventory Optimization  for a Distributor in Douala</vt:lpstr>
      <vt:lpstr>Case Study:   Inventory Optimization  for a Distributor  in Douala</vt:lpstr>
      <vt:lpstr>Group Work:   ABC Analysis  of a Product Portfolio</vt:lpstr>
      <vt:lpstr>Group Work:   ABC Analysis  of a Product Portfolio</vt:lpstr>
      <vt:lpstr>Discussion: Inventory Challenges  in Central Africa</vt:lpstr>
      <vt:lpstr>Discussion: Inventory Challenges  in Central Africa</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Daniel Kaszubowski</dc:creator>
  <cp:lastModifiedBy>Wojciech Kustra</cp:lastModifiedBy>
  <cp:revision>32</cp:revision>
  <dcterms:modified xsi:type="dcterms:W3CDTF">2026-05-04T16:39:11Z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